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58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59" r:id="rId17"/>
    <p:sldId id="260" r:id="rId18"/>
    <p:sldId id="262" r:id="rId19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BCD0AE45-5D86-4640-AE3D-C0F53C98DB8B}">
          <p14:sldIdLst>
            <p14:sldId id="256"/>
            <p14:sldId id="257"/>
            <p14:sldId id="261"/>
            <p14:sldId id="263"/>
            <p14:sldId id="264"/>
            <p14:sldId id="265"/>
            <p14:sldId id="266"/>
            <p14:sldId id="258"/>
            <p14:sldId id="267"/>
            <p14:sldId id="268"/>
            <p14:sldId id="269"/>
            <p14:sldId id="270"/>
            <p14:sldId id="272"/>
            <p14:sldId id="273"/>
          </p14:sldIdLst>
        </p14:section>
        <p14:section name="Sekcia bez názvu" id="{0A790396-81F0-5243-BD83-A09396128CF1}">
          <p14:sldIdLst>
            <p14:sldId id="274"/>
            <p14:sldId id="259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náková Viera" initials="RV" lastIdx="1" clrIdx="0">
    <p:extLst>
      <p:ext uri="{19B8F6BF-5375-455C-9EA6-DF929625EA0E}">
        <p15:presenceInfo xmlns:p15="http://schemas.microsoft.com/office/powerpoint/2012/main" userId="S::1101388@truni.sk::208196fe-6a49-4543-9787-7ee4c5c86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2"/>
  </p:normalViewPr>
  <p:slideViewPr>
    <p:cSldViewPr snapToGrid="0" snapToObjects="1">
      <p:cViewPr varScale="1">
        <p:scale>
          <a:sx n="116" d="100"/>
          <a:sy n="116" d="100"/>
        </p:scale>
        <p:origin x="1728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3T13:47:55.874" idx="1">
    <p:pos x="10" y="10"/>
    <p:text>Prečo En 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9/4/21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9/4/21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4.9.21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4.9.21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4.9.21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4.9.21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4.9.21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4.9.21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4.9.21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4.9.21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4.9.21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4.9.21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4.9.21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.kristofiakova@truni.sk" TargetMode="External"/><Relationship Id="rId2" Type="http://schemas.openxmlformats.org/officeDocument/2006/relationships/hyperlink" Target="http://rusnak.truni.sk/prednasky/MPH_EPI_a_DEMOGRF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.europa.eu/regional_policy/sk/policy/themes/better-public-administr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dc.gov/publichealthgateway/publichealthservices/essentialhealthservices.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Demografia a aplikovaná epidemiológia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2495928"/>
          </a:xfrm>
        </p:spPr>
        <p:txBody>
          <a:bodyPr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zdravotníctva, Fakulta zdravotníctva a sociálnej práce</a:t>
            </a:r>
          </a:p>
          <a:p>
            <a:r>
              <a:rPr lang="sk-SK" dirty="0"/>
              <a:t>Trnavská univerzita v Trnave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6171-10DA-C048-A4C6-FBA2242C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10 Základných operácií zdravia verejnosti (WHO)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D45FA1B-5151-1F4A-8847-FAE0CBE6E9DB}"/>
              </a:ext>
            </a:extLst>
          </p:cNvPr>
          <p:cNvGrpSpPr/>
          <p:nvPr/>
        </p:nvGrpSpPr>
        <p:grpSpPr>
          <a:xfrm>
            <a:off x="1801354" y="477048"/>
            <a:ext cx="6963662" cy="3812158"/>
            <a:chOff x="0" y="0"/>
            <a:chExt cx="5972810" cy="3004278"/>
          </a:xfrm>
        </p:grpSpPr>
        <p:sp>
          <p:nvSpPr>
            <p:cNvPr id="5" name="Textové pole 14">
              <a:extLst>
                <a:ext uri="{FF2B5EF4-FFF2-40B4-BE49-F238E27FC236}">
                  <a16:creationId xmlns:a16="http://schemas.microsoft.com/office/drawing/2014/main" id="{5AB22BB2-744D-2C47-A55D-25A8BED3184A}"/>
                </a:ext>
              </a:extLst>
            </p:cNvPr>
            <p:cNvSpPr txBox="1"/>
            <p:nvPr/>
          </p:nvSpPr>
          <p:spPr>
            <a:xfrm>
              <a:off x="3803650" y="457200"/>
              <a:ext cx="2169160" cy="23908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prstClr val="black"/>
              </a:solidFill>
            </a:ln>
          </p:spPr>
          <p:txBody>
            <a:bodyPr rot="0" spcFirstLastPara="0" vert="horz" wrap="square" lIns="75569" tIns="37784" rIns="75569" bIns="377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k-SK" sz="1157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k-SK" sz="99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Správa, riadenie EPHO 6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Pracovná sila ZV EPHO 7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Financovanie EPHO 8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Komunikácia EPHO 9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sk-SK" sz="165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Výskum EPHO 10</a:t>
              </a:r>
              <a:endPara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DD8EC7A-BD66-E94F-8343-3D8A6C63B8C6}"/>
                </a:ext>
              </a:extLst>
            </p:cNvPr>
            <p:cNvGrpSpPr/>
            <p:nvPr/>
          </p:nvGrpSpPr>
          <p:grpSpPr>
            <a:xfrm>
              <a:off x="0" y="0"/>
              <a:ext cx="5967007" cy="3004278"/>
              <a:chOff x="0" y="0"/>
              <a:chExt cx="5967007" cy="3004278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077A3D59-17B5-1340-B65B-7DF2AF8E6334}"/>
                  </a:ext>
                </a:extLst>
              </p:cNvPr>
              <p:cNvGrpSpPr/>
              <p:nvPr/>
            </p:nvGrpSpPr>
            <p:grpSpPr>
              <a:xfrm>
                <a:off x="0" y="0"/>
                <a:ext cx="5967007" cy="3004278"/>
                <a:chOff x="0" y="0"/>
                <a:chExt cx="5967007" cy="3004278"/>
              </a:xfrm>
            </p:grpSpPr>
            <p:grpSp>
              <p:nvGrpSpPr>
                <p:cNvPr id="11" name="Skupina 10">
                  <a:extLst>
                    <a:ext uri="{FF2B5EF4-FFF2-40B4-BE49-F238E27FC236}">
                      <a16:creationId xmlns:a16="http://schemas.microsoft.com/office/drawing/2014/main" id="{5BA7597C-ABB6-4C4B-AEAF-8D644645588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967007" cy="3004278"/>
                  <a:chOff x="0" y="0"/>
                  <a:chExt cx="5967007" cy="3004278"/>
                </a:xfrm>
              </p:grpSpPr>
              <p:grpSp>
                <p:nvGrpSpPr>
                  <p:cNvPr id="13" name="Skupina 12">
                    <a:extLst>
                      <a:ext uri="{FF2B5EF4-FFF2-40B4-BE49-F238E27FC236}">
                        <a16:creationId xmlns:a16="http://schemas.microsoft.com/office/drawing/2014/main" id="{144A8E64-F4A6-E44C-AC4B-9E4270C54111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967007" cy="3004278"/>
                    <a:chOff x="0" y="0"/>
                    <a:chExt cx="5967007" cy="3004278"/>
                  </a:xfrm>
                </p:grpSpPr>
                <p:cxnSp>
                  <p:nvCxnSpPr>
                    <p:cNvPr id="15" name="Priama spojnica 14">
                      <a:extLst>
                        <a:ext uri="{FF2B5EF4-FFF2-40B4-BE49-F238E27FC236}">
                          <a16:creationId xmlns:a16="http://schemas.microsoft.com/office/drawing/2014/main" id="{7505C905-35FD-0B42-BF81-F7F87AEF523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38700" y="2844800"/>
                      <a:ext cx="0" cy="159478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" name="Skupina 15">
                      <a:extLst>
                        <a:ext uri="{FF2B5EF4-FFF2-40B4-BE49-F238E27FC236}">
                          <a16:creationId xmlns:a16="http://schemas.microsoft.com/office/drawing/2014/main" id="{F98537ED-EF49-F14E-8DE2-392CA06D6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50" y="0"/>
                      <a:ext cx="5960657" cy="3003555"/>
                      <a:chOff x="0" y="0"/>
                      <a:chExt cx="5960657" cy="3003555"/>
                    </a:xfrm>
                  </p:grpSpPr>
                  <p:grpSp>
                    <p:nvGrpSpPr>
                      <p:cNvPr id="19" name="Skupina 18">
                        <a:extLst>
                          <a:ext uri="{FF2B5EF4-FFF2-40B4-BE49-F238E27FC236}">
                            <a16:creationId xmlns:a16="http://schemas.microsoft.com/office/drawing/2014/main" id="{FD5F6CA7-CAE2-924D-878D-51B03DFC44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3350" y="0"/>
                        <a:ext cx="5827307" cy="2845260"/>
                        <a:chOff x="0" y="0"/>
                        <a:chExt cx="5827307" cy="2845260"/>
                      </a:xfrm>
                    </p:grpSpPr>
                    <p:grpSp>
                      <p:nvGrpSpPr>
                        <p:cNvPr id="21" name="Skupina 20">
                          <a:extLst>
                            <a:ext uri="{FF2B5EF4-FFF2-40B4-BE49-F238E27FC236}">
                              <a16:creationId xmlns:a16="http://schemas.microsoft.com/office/drawing/2014/main" id="{147361C2-43D7-B546-BD27-01E54F61C5C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5827307" cy="2845260"/>
                          <a:chOff x="0" y="0"/>
                          <a:chExt cx="5827307" cy="2845260"/>
                        </a:xfrm>
                      </p:grpSpPr>
                      <p:sp>
                        <p:nvSpPr>
                          <p:cNvPr id="26" name="Textové pole 6">
                            <a:extLst>
                              <a:ext uri="{FF2B5EF4-FFF2-40B4-BE49-F238E27FC236}">
                                <a16:creationId xmlns:a16="http://schemas.microsoft.com/office/drawing/2014/main" id="{BAD29A16-D856-8A41-A5B5-16040343CFF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539108" y="453975"/>
                            <a:ext cx="2055119" cy="2390826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 w="12700">
                            <a:solidFill>
                              <a:prstClr val="black"/>
                            </a:solidFill>
                          </a:ln>
                        </p:spPr>
                        <p:txBody>
                          <a:bodyPr rot="0" spcFirstLastPara="0" vert="horz" wrap="square" lIns="75569" tIns="37784" rIns="75569" bIns="37784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sk-SK" sz="1653" b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POSKYTOVANIE SLUŽIEB</a:t>
                            </a:r>
                            <a:endParaRPr lang="sk-SK" sz="1322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7" name="Skupina 26">
                            <a:extLst>
                              <a:ext uri="{FF2B5EF4-FFF2-40B4-BE49-F238E27FC236}">
                                <a16:creationId xmlns:a16="http://schemas.microsoft.com/office/drawing/2014/main" id="{6A21B14B-1628-AB4C-BCD3-9CFBD08C433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0"/>
                            <a:ext cx="5827307" cy="2845260"/>
                            <a:chOff x="0" y="0"/>
                            <a:chExt cx="5827307" cy="2845260"/>
                          </a:xfrm>
                        </p:grpSpPr>
                        <p:sp>
                          <p:nvSpPr>
                            <p:cNvPr id="28" name="Textové pole 2">
                              <a:extLst>
                                <a:ext uri="{FF2B5EF4-FFF2-40B4-BE49-F238E27FC236}">
                                  <a16:creationId xmlns:a16="http://schemas.microsoft.com/office/drawing/2014/main" id="{46953A20-FB70-4D4D-8FF8-6650AC251F4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0" y="0"/>
                              <a:ext cx="3537409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n w="12700">
                              <a:solidFill>
                                <a:prstClr val="black"/>
                              </a:solidFill>
                            </a:ln>
                          </p:spPr>
                          <p:txBody>
                            <a:bodyPr rot="0" spcFirstLastPara="0" vert="horz" wrap="square" lIns="75569" tIns="37784" rIns="75569" bIns="37784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sk-SK" sz="1983" b="1" dirty="0">
                                  <a:solidFill>
                                    <a:srgbClr val="C0000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ZÁKLADNÉ </a:t>
                              </a:r>
                              <a:r>
                                <a:rPr lang="sk-SK" sz="1983" b="1" dirty="0" err="1">
                                  <a:solidFill>
                                    <a:srgbClr val="C0000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EPHOs</a:t>
                              </a:r>
                              <a:endParaRPr lang="sk-SK" sz="1322" b="1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" name="Textové pole 3">
                              <a:extLst>
                                <a:ext uri="{FF2B5EF4-FFF2-40B4-BE49-F238E27FC236}">
                                  <a16:creationId xmlns:a16="http://schemas.microsoft.com/office/drawing/2014/main" id="{02004466-8799-4E41-AD68-A7BC73F9214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57600" y="0"/>
                              <a:ext cx="2169707" cy="403225"/>
                            </a:xfrm>
                            <a:prstGeom prst="rect">
                              <a:avLst/>
                            </a:prstGeom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n w="12700">
                              <a:solidFill>
                                <a:prstClr val="black"/>
                              </a:solidFill>
                            </a:ln>
                          </p:spPr>
                          <p:txBody>
                            <a:bodyPr rot="0" spcFirstLastPara="0" vert="horz" wrap="square" lIns="75569" tIns="37784" rIns="75569" bIns="37784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sk-SK" sz="1983" b="1" dirty="0">
                                  <a:solidFill>
                                    <a:srgbClr val="C0000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AKTIVÁTORY </a:t>
                              </a:r>
                              <a:r>
                                <a:rPr lang="sk-SK" sz="1983" b="1" dirty="0" err="1">
                                  <a:solidFill>
                                    <a:srgbClr val="C0000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EPHOs</a:t>
                              </a:r>
                              <a:endParaRPr lang="sk-SK" sz="1322" b="1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0" name="Textové pole 4">
                              <a:extLst>
                                <a:ext uri="{FF2B5EF4-FFF2-40B4-BE49-F238E27FC236}">
                                  <a16:creationId xmlns:a16="http://schemas.microsoft.com/office/drawing/2014/main" id="{F71D6EEF-CCCD-7A46-A153-E372652D1BB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0" y="454047"/>
                              <a:ext cx="1483907" cy="2391213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65000"/>
                              </a:schemeClr>
                            </a:solidFill>
                            <a:ln w="12700">
                              <a:solidFill>
                                <a:prstClr val="black"/>
                              </a:solidFill>
                            </a:ln>
                          </p:spPr>
                          <p:txBody>
                            <a:bodyPr rot="0" spcFirstLastPara="0" vert="horz" wrap="square" lIns="75569" tIns="37784" rIns="75569" bIns="37784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SPRAVODAJSTVO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EPHO 1+2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 err="1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Surveillance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 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Monitoring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 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Informovanie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posúdenia stavu zdravia</a:t>
                              </a:r>
                            </a:p>
                            <a:p>
                              <a:pPr algn="ctr"/>
                              <a:r>
                                <a:rPr lang="sk-SK" sz="1653" dirty="0">
                                  <a:solidFill>
                                    <a:srgbClr val="FFFFFF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 a plány</a:t>
                              </a:r>
                              <a:endParaRPr lang="sk-SK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" name="Skupina 21">
                          <a:extLst>
                            <a:ext uri="{FF2B5EF4-FFF2-40B4-BE49-F238E27FC236}">
                              <a16:creationId xmlns:a16="http://schemas.microsoft.com/office/drawing/2014/main" id="{7B644B08-6A5C-F04F-91B9-C4250626E73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19075" y="1384147"/>
                          <a:ext cx="1728132" cy="947957"/>
                          <a:chOff x="0" y="226466"/>
                          <a:chExt cx="1728132" cy="947957"/>
                        </a:xfrm>
                      </p:grpSpPr>
                      <p:sp>
                        <p:nvSpPr>
                          <p:cNvPr id="23" name="Ovál 22">
                            <a:extLst>
                              <a:ext uri="{FF2B5EF4-FFF2-40B4-BE49-F238E27FC236}">
                                <a16:creationId xmlns:a16="http://schemas.microsoft.com/office/drawing/2014/main" id="{FEA2D2CB-AECE-6446-8780-51D0A77C69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3006" y="226466"/>
                            <a:ext cx="947956" cy="587230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75569" tIns="37784" rIns="75569" bIns="37784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sk-SK" sz="992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EPHO 4</a:t>
                            </a:r>
                          </a:p>
                        </p:txBody>
                      </p:sp>
                      <p:sp>
                        <p:nvSpPr>
                          <p:cNvPr id="24" name="Ovál 23">
                            <a:extLst>
                              <a:ext uri="{FF2B5EF4-FFF2-40B4-BE49-F238E27FC236}">
                                <a16:creationId xmlns:a16="http://schemas.microsoft.com/office/drawing/2014/main" id="{1C8C40EC-A758-2B42-84E4-D37E55EDC7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0176" y="587193"/>
                            <a:ext cx="947956" cy="587230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  <a:alpha val="44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75569" tIns="37784" rIns="75569" bIns="37784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sk-SK" sz="992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EPHO 5</a:t>
                            </a:r>
                          </a:p>
                        </p:txBody>
                      </p:sp>
                      <p:sp>
                        <p:nvSpPr>
                          <p:cNvPr id="25" name="Ovál 24">
                            <a:extLst>
                              <a:ext uri="{FF2B5EF4-FFF2-40B4-BE49-F238E27FC236}">
                                <a16:creationId xmlns:a16="http://schemas.microsoft.com/office/drawing/2014/main" id="{6666DF07-D299-B445-BAF5-287B2B10A3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587193"/>
                            <a:ext cx="947956" cy="587230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75000"/>
                              <a:alpha val="44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75569" tIns="37784" rIns="75569" bIns="37784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sk-SK" sz="992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EPHO 3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20" name="Priama spojnica 19">
                        <a:extLst>
                          <a:ext uri="{FF2B5EF4-FFF2-40B4-BE49-F238E27FC236}">
                            <a16:creationId xmlns:a16="http://schemas.microsoft.com/office/drawing/2014/main" id="{84BCDEEC-3795-ED44-8499-524A5BE9743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0" y="3003550"/>
                        <a:ext cx="4827981" cy="5"/>
                      </a:xfrm>
                      <a:prstGeom prst="line">
                        <a:avLst/>
                      </a:prstGeom>
                      <a:ln w="2222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" name="Priama spojnica 16">
                      <a:extLst>
                        <a:ext uri="{FF2B5EF4-FFF2-40B4-BE49-F238E27FC236}">
                          <a16:creationId xmlns:a16="http://schemas.microsoft.com/office/drawing/2014/main" id="{84934202-99B1-804E-9060-FBAE3C4BD4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1219200"/>
                      <a:ext cx="0" cy="1774365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Priama spojnica 17">
                      <a:extLst>
                        <a:ext uri="{FF2B5EF4-FFF2-40B4-BE49-F238E27FC236}">
                          <a16:creationId xmlns:a16="http://schemas.microsoft.com/office/drawing/2014/main" id="{AF71EDF3-5458-1A4B-A8F5-8E05B85132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" y="1212850"/>
                      <a:ext cx="125835" cy="199"/>
                    </a:xfrm>
                    <a:prstGeom prst="line">
                      <a:avLst/>
                    </a:prstGeom>
                    <a:ln w="2222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" name="Šípka doprava 13">
                    <a:extLst>
                      <a:ext uri="{FF2B5EF4-FFF2-40B4-BE49-F238E27FC236}">
                        <a16:creationId xmlns:a16="http://schemas.microsoft.com/office/drawing/2014/main" id="{3583D8E7-849E-5C4E-A96A-BA68B71262F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365500" y="1504950"/>
                    <a:ext cx="445135" cy="14986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75569" tIns="37784" rIns="75569" bIns="377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sk-SK"/>
                  </a:p>
                </p:txBody>
              </p:sp>
            </p:grpSp>
            <p:sp>
              <p:nvSpPr>
                <p:cNvPr id="12" name="Šípka doprava 11">
                  <a:extLst>
                    <a:ext uri="{FF2B5EF4-FFF2-40B4-BE49-F238E27FC236}">
                      <a16:creationId xmlns:a16="http://schemas.microsoft.com/office/drawing/2014/main" id="{68D1716D-3548-784E-BD21-C960782A6706}"/>
                    </a:ext>
                  </a:extLst>
                </p:cNvPr>
                <p:cNvSpPr/>
                <p:nvPr/>
              </p:nvSpPr>
              <p:spPr>
                <a:xfrm>
                  <a:off x="1625600" y="1504950"/>
                  <a:ext cx="445700" cy="15006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5569" tIns="37784" rIns="75569" bIns="377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8" name="Textové pole 15">
                <a:extLst>
                  <a:ext uri="{FF2B5EF4-FFF2-40B4-BE49-F238E27FC236}">
                    <a16:creationId xmlns:a16="http://schemas.microsoft.com/office/drawing/2014/main" id="{33B40DA5-D327-074B-816C-64022E811B1B}"/>
                  </a:ext>
                </a:extLst>
              </p:cNvPr>
              <p:cNvSpPr txBox="1"/>
              <p:nvPr/>
            </p:nvSpPr>
            <p:spPr>
              <a:xfrm>
                <a:off x="1809750" y="2330450"/>
                <a:ext cx="788565" cy="40136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75569" tIns="37784" rIns="75569" bIns="37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sk-SK" sz="1322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Ochrana zdravia</a:t>
                </a:r>
              </a:p>
            </p:txBody>
          </p:sp>
          <p:sp>
            <p:nvSpPr>
              <p:cNvPr id="9" name="Textové pole 27">
                <a:extLst>
                  <a:ext uri="{FF2B5EF4-FFF2-40B4-BE49-F238E27FC236}">
                    <a16:creationId xmlns:a16="http://schemas.microsoft.com/office/drawing/2014/main" id="{D620717C-1384-E94B-97B5-D8FA283EAF92}"/>
                  </a:ext>
                </a:extLst>
              </p:cNvPr>
              <p:cNvSpPr txBox="1"/>
              <p:nvPr/>
            </p:nvSpPr>
            <p:spPr>
              <a:xfrm>
                <a:off x="2705100" y="2324100"/>
                <a:ext cx="880844" cy="4944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75569" tIns="37784" rIns="75569" bIns="37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sk-SK" sz="1322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Prevencia ochorení</a:t>
                </a:r>
              </a:p>
            </p:txBody>
          </p:sp>
          <p:sp>
            <p:nvSpPr>
              <p:cNvPr id="10" name="Textové pole 13">
                <a:extLst>
                  <a:ext uri="{FF2B5EF4-FFF2-40B4-BE49-F238E27FC236}">
                    <a16:creationId xmlns:a16="http://schemas.microsoft.com/office/drawing/2014/main" id="{11F1EDB0-4B7E-294D-84A6-AE5748F3035D}"/>
                  </a:ext>
                </a:extLst>
              </p:cNvPr>
              <p:cNvSpPr txBox="1"/>
              <p:nvPr/>
            </p:nvSpPr>
            <p:spPr>
              <a:xfrm>
                <a:off x="2070100" y="1073150"/>
                <a:ext cx="1199626" cy="3101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75569" tIns="37784" rIns="75569" bIns="377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sk-SK" sz="1322" b="1" dirty="0">
                    <a:solidFill>
                      <a:srgbClr val="92D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Podpora zdravia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19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123D4-BA49-134D-BFF8-9D0A7075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1200752"/>
            <a:ext cx="9008956" cy="1058569"/>
          </a:xfrm>
        </p:spPr>
        <p:txBody>
          <a:bodyPr>
            <a:normAutofit fontScale="90000"/>
          </a:bodyPr>
          <a:lstStyle/>
          <a:p>
            <a:r>
              <a:rPr lang="sk-SK" dirty="0"/>
              <a:t>Preskúmanie kapacít a služieb v oblasti verejného zdravia v európskom regióne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A7F516-E1DA-5047-A854-083667C5F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9" y="2624852"/>
            <a:ext cx="9012023" cy="4481028"/>
          </a:xfrm>
        </p:spPr>
        <p:txBody>
          <a:bodyPr>
            <a:normAutofit fontScale="85000" lnSpcReduction="10000"/>
          </a:bodyPr>
          <a:lstStyle/>
          <a:p>
            <a:r>
              <a:rPr lang="sk-SK" sz="2149" dirty="0"/>
              <a:t>V celom regióne je najsilnejšie geografické pokrytie a kvalita pre EPHO 1–3 vrátane dohľadu, monitorovania, núdzového plánovania, </a:t>
            </a:r>
            <a:r>
              <a:rPr lang="sk-SK" sz="2149" dirty="0" err="1"/>
              <a:t>imunizácie</a:t>
            </a:r>
            <a:r>
              <a:rPr lang="sk-SK" sz="2149" dirty="0"/>
              <a:t>, ochrany životného prostredia a ochrany zdravia.</a:t>
            </a:r>
          </a:p>
          <a:p>
            <a:r>
              <a:rPr lang="sk-SK" sz="2149" dirty="0"/>
              <a:t>Menej rozvinuté EPHO 4 o podpore zdravia, nerovnostiach a širších determinantoch zdravia a dohľad nad neprenosnými ochoreniami.</a:t>
            </a:r>
          </a:p>
          <a:p>
            <a:r>
              <a:rPr lang="sk-SK" sz="2149" i="1" dirty="0" err="1"/>
              <a:t>Aktivátory</a:t>
            </a:r>
            <a:r>
              <a:rPr lang="sk-SK" sz="2149" dirty="0"/>
              <a:t>  EPHO 6, 7, 8 a 9 sú tiež menej rozvinuté v celom regióne a zaoberajú sa správou, rozvojom pracovnej sily, financovaním a komunikáciou.</a:t>
            </a:r>
          </a:p>
          <a:p>
            <a:r>
              <a:rPr lang="sk-SK" sz="2149" dirty="0"/>
              <a:t>Tam, kde existujú väčšie </a:t>
            </a:r>
            <a:r>
              <a:rPr lang="sk-SK" sz="2149" i="1" dirty="0"/>
              <a:t>nerovnosti v oblasti zd</a:t>
            </a:r>
            <a:r>
              <a:rPr lang="sk-SK" sz="2149" dirty="0"/>
              <a:t>ravia, sú spravidla menej rozvinuté služby a kapacity verejného zdravotníctva, čo ilustruje zákon o inverznej starostlivosti v približnej línii od severozápadu k juhovýchodu v celom regióne.</a:t>
            </a:r>
          </a:p>
          <a:p>
            <a:r>
              <a:rPr lang="sk-SK" sz="2149" i="1" dirty="0"/>
              <a:t>Hlavné výzvy </a:t>
            </a:r>
            <a:r>
              <a:rPr lang="sk-SK" sz="2149" dirty="0"/>
              <a:t>v oblasti verejného zdravia si vyžadujú predovšetkým posilnenie základných EPHO 1–5 a tiež správu (riadenie) a komunikáciu (EPHO 6 a 9).</a:t>
            </a:r>
          </a:p>
          <a:p>
            <a:endParaRPr lang="sk-SK" sz="2149" dirty="0"/>
          </a:p>
          <a:p>
            <a:pPr marL="0" indent="0">
              <a:buNone/>
            </a:pPr>
            <a:r>
              <a:rPr lang="sk-SK" sz="2100" dirty="0"/>
              <a:t>Zdroj: </a:t>
            </a:r>
            <a:r>
              <a:rPr lang="sk-SK" sz="2100" dirty="0" err="1"/>
              <a:t>Review</a:t>
            </a:r>
            <a:r>
              <a:rPr lang="sk-SK" sz="2100" dirty="0"/>
              <a:t> of </a:t>
            </a:r>
            <a:r>
              <a:rPr lang="sk-SK" sz="2100" dirty="0" err="1"/>
              <a:t>public</a:t>
            </a:r>
            <a:r>
              <a:rPr lang="sk-SK" sz="2100" dirty="0"/>
              <a:t> </a:t>
            </a:r>
            <a:r>
              <a:rPr lang="sk-SK" sz="2100" dirty="0" err="1"/>
              <a:t>health</a:t>
            </a:r>
            <a:r>
              <a:rPr lang="sk-SK" sz="2100" dirty="0"/>
              <a:t> </a:t>
            </a:r>
            <a:r>
              <a:rPr lang="sk-SK" sz="2100" dirty="0" err="1"/>
              <a:t>capacities</a:t>
            </a:r>
            <a:r>
              <a:rPr lang="sk-SK" sz="2100" dirty="0"/>
              <a:t> and </a:t>
            </a:r>
            <a:r>
              <a:rPr lang="sk-SK" sz="2100" dirty="0" err="1"/>
              <a:t>services</a:t>
            </a:r>
            <a:r>
              <a:rPr lang="sk-SK" sz="2100" dirty="0"/>
              <a:t> in </a:t>
            </a:r>
            <a:r>
              <a:rPr lang="sk-SK" sz="2100" dirty="0" err="1"/>
              <a:t>the</a:t>
            </a:r>
            <a:r>
              <a:rPr lang="sk-SK" sz="2100" dirty="0"/>
              <a:t> </a:t>
            </a:r>
            <a:r>
              <a:rPr lang="sk-SK" sz="2100" dirty="0" err="1"/>
              <a:t>European</a:t>
            </a:r>
            <a:r>
              <a:rPr lang="sk-SK" sz="2100" dirty="0"/>
              <a:t> </a:t>
            </a:r>
            <a:r>
              <a:rPr lang="sk-SK" sz="2100" dirty="0" err="1"/>
              <a:t>Region</a:t>
            </a:r>
            <a:r>
              <a:rPr lang="sk-SK" sz="2100" dirty="0"/>
              <a:t> (WHO, 2012)</a:t>
            </a:r>
          </a:p>
        </p:txBody>
      </p:sp>
    </p:spTree>
    <p:extLst>
      <p:ext uri="{BB962C8B-B14F-4D97-AF65-F5344CB8AC3E}">
        <p14:creationId xmlns:p14="http://schemas.microsoft.com/office/powerpoint/2010/main" val="28989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02C34-8C14-B140-A9E3-D7E08AD5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Kľúčové odporúčania WHO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C7751B-B881-F946-9CB5-243F4990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Posilniť poskytovanie služieb v oblasti zdravia verejnosti rozvojom a </a:t>
            </a:r>
            <a:r>
              <a:rPr lang="sk-SK" b="1" dirty="0"/>
              <a:t>integráciou</a:t>
            </a:r>
            <a:r>
              <a:rPr lang="sk-SK" dirty="0"/>
              <a:t> podpory zdravia a prevencie chorôb s rozsiahlymi službami na ochranu zdravia. </a:t>
            </a:r>
          </a:p>
          <a:p>
            <a:r>
              <a:rPr lang="sk-SK" dirty="0"/>
              <a:t>Aby sa podporilo poskytovanie služieb, k faktorom zdravia verejnosti, ktoré si osobitne vyžadujú ďalší rozvoj, patrí </a:t>
            </a:r>
            <a:r>
              <a:rPr lang="sk-SK" b="1" dirty="0"/>
              <a:t>správa a riadenie, rozvoj pracovnej sily, financovanie a komunikácia. </a:t>
            </a:r>
          </a:p>
          <a:p>
            <a:r>
              <a:rPr lang="sk-SK" dirty="0"/>
              <a:t>Zamerať služby verejného zdravotníctva na </a:t>
            </a:r>
            <a:r>
              <a:rPr lang="sk-SK" b="1" dirty="0"/>
              <a:t>zaistenie riešenia nerovností</a:t>
            </a:r>
            <a:r>
              <a:rPr lang="sk-SK" dirty="0"/>
              <a:t> a širších determinantov zdravia s cieľom dosiahnuť celkovú víziu podpory zdravia a pohody udržateľným spôsobom. </a:t>
            </a:r>
          </a:p>
        </p:txBody>
      </p:sp>
    </p:spTree>
    <p:extLst>
      <p:ext uri="{BB962C8B-B14F-4D97-AF65-F5344CB8AC3E}">
        <p14:creationId xmlns:p14="http://schemas.microsoft.com/office/powerpoint/2010/main" val="360414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4BF9-136C-F240-86EA-69C9208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61921"/>
            <a:ext cx="8978459" cy="1008380"/>
          </a:xfrm>
        </p:spPr>
        <p:txBody>
          <a:bodyPr/>
          <a:lstStyle/>
          <a:p>
            <a:r>
              <a:rPr lang="sk-SK" sz="4800" dirty="0"/>
              <a:t>Čo z toho vyplýva pre vzdelávanie v zdraví verejnosti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6F7FAD-EF9F-CE45-8A7C-6E515953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37" y="756287"/>
            <a:ext cx="8186640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Posilniť vzdelávanie hľadaním spoločných riešení, zdieľaním prednášok, rozšírením tém</a:t>
            </a:r>
          </a:p>
          <a:p>
            <a:r>
              <a:rPr lang="sk-SK" dirty="0"/>
              <a:t>Rozvíjať kvalitu učiteľov na základe spolupráce vo výučbe a vo výskume</a:t>
            </a:r>
          </a:p>
          <a:p>
            <a:r>
              <a:rPr lang="sk-SK" dirty="0"/>
              <a:t>Rozšíriť celoživotné vzdelávanie a otvoriť ho aj pre absolventov iných, ako len medicínskych odborov</a:t>
            </a:r>
          </a:p>
          <a:p>
            <a:r>
              <a:rPr lang="sk-SK" dirty="0"/>
              <a:t>Akreditovať a poskytovať tematické kurzy a uznávať certifikáty o absolvovaní, prípadne ich vyžadovať zamestnávateľom</a:t>
            </a:r>
          </a:p>
          <a:p>
            <a:r>
              <a:rPr lang="sk-SK" dirty="0"/>
              <a:t>Podporovať spoluprácu medzi školou a praxou, urobiť praxe pre študentov atraktívnymi</a:t>
            </a:r>
          </a:p>
        </p:txBody>
      </p:sp>
    </p:spTree>
    <p:extLst>
      <p:ext uri="{BB962C8B-B14F-4D97-AF65-F5344CB8AC3E}">
        <p14:creationId xmlns:p14="http://schemas.microsoft.com/office/powerpoint/2010/main" val="325718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E3DE6-9119-C946-A016-5FD62D9D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094124"/>
            <a:ext cx="8312587" cy="1008380"/>
          </a:xfrm>
        </p:spPr>
        <p:txBody>
          <a:bodyPr/>
          <a:lstStyle/>
          <a:p>
            <a:r>
              <a:rPr lang="sk-SK" dirty="0"/>
              <a:t>Čo môžu poskytnúť verejní zdravotníci?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C31582-179F-944C-8FBA-B89F385D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756287"/>
            <a:ext cx="8484383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Skúsenosti z praxe</a:t>
            </a:r>
          </a:p>
          <a:p>
            <a:r>
              <a:rPr lang="sk-SK" dirty="0"/>
              <a:t>Základy epidemiológie</a:t>
            </a:r>
          </a:p>
          <a:p>
            <a:r>
              <a:rPr lang="sk-SK" dirty="0"/>
              <a:t>Komunikácia rizík</a:t>
            </a:r>
          </a:p>
          <a:p>
            <a:r>
              <a:rPr lang="sk-SK" dirty="0"/>
              <a:t>Aplikovaný výskum a účasť na multidisciplinárnych výskumných projektoch</a:t>
            </a:r>
          </a:p>
          <a:p>
            <a:r>
              <a:rPr lang="sk-SK" dirty="0"/>
              <a:t>Účasť na tvorbe nových vedeckých dôkazov a hodnotenie existujúcich</a:t>
            </a:r>
          </a:p>
          <a:p>
            <a:r>
              <a:rPr lang="sk-SK" dirty="0"/>
              <a:t>Inicializácia nových politík</a:t>
            </a:r>
          </a:p>
          <a:p>
            <a:pPr lvl="1"/>
            <a:r>
              <a:rPr lang="sk-SK" dirty="0"/>
              <a:t>Podklady pre tvorbu politík</a:t>
            </a:r>
          </a:p>
          <a:p>
            <a:pPr lvl="1"/>
            <a:r>
              <a:rPr lang="sk-SK" dirty="0"/>
              <a:t>Zhodnotenie účinkov existujúcich</a:t>
            </a:r>
          </a:p>
          <a:p>
            <a:pPr lvl="1"/>
            <a:r>
              <a:rPr lang="sk-SK" dirty="0"/>
              <a:t>Plánovanie, modelovanie, odhady</a:t>
            </a:r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363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00CE019-1536-B34C-9FEB-D7328C0F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562" y="4131325"/>
            <a:ext cx="4348440" cy="1630496"/>
          </a:xfrm>
        </p:spPr>
        <p:txBody>
          <a:bodyPr>
            <a:normAutofit/>
          </a:bodyPr>
          <a:lstStyle/>
          <a:p>
            <a:r>
              <a:rPr lang="sk-SK" sz="8000" dirty="0"/>
              <a:t>Na záver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FA24184-2DB7-9B43-8B32-D7B054F6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C77E24-6D6B-3C41-B8AA-BA67C5447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68583FC-DD7C-724A-9882-C03B0E82A6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9639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EDE79A8-D3E2-AA47-9B11-1D53FC76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756286"/>
            <a:ext cx="8484077" cy="5079549"/>
          </a:xfrm>
        </p:spPr>
        <p:txBody>
          <a:bodyPr>
            <a:normAutofit/>
          </a:bodyPr>
          <a:lstStyle/>
          <a:p>
            <a:r>
              <a:rPr lang="sk-SK" dirty="0"/>
              <a:t>Web stránka s prednáškami: </a:t>
            </a:r>
            <a:r>
              <a:rPr lang="sk-SK" dirty="0">
                <a:hlinkClick r:id="rId2"/>
              </a:rPr>
              <a:t>http://rusnak.truni.sk/prednasky/MPH_EPI_a_DEMOGRF/index.html</a:t>
            </a:r>
            <a:endParaRPr lang="sk-SK" dirty="0"/>
          </a:p>
          <a:p>
            <a:r>
              <a:rPr lang="sk-SK" dirty="0"/>
              <a:t>Kniha Rusnák, M. </a:t>
            </a:r>
            <a:r>
              <a:rPr lang="sk-SK" i="1" dirty="0"/>
              <a:t>et al.</a:t>
            </a:r>
            <a:r>
              <a:rPr lang="sk-SK" dirty="0"/>
              <a:t> (2020) </a:t>
            </a:r>
            <a:r>
              <a:rPr lang="sk-SK" i="1" dirty="0"/>
              <a:t>Propedeutika epidemiológie</a:t>
            </a:r>
            <a:r>
              <a:rPr lang="sk-SK" dirty="0"/>
              <a:t>. 1st vyd. Zostavil M. Rusnák et al. Trnava, Slovakia: </a:t>
            </a:r>
            <a:r>
              <a:rPr lang="sk-SK" dirty="0" err="1"/>
              <a:t>Typi</a:t>
            </a:r>
            <a:r>
              <a:rPr lang="sk-SK" dirty="0"/>
              <a:t> </a:t>
            </a:r>
            <a:r>
              <a:rPr lang="sk-SK" dirty="0" err="1"/>
              <a:t>Universitatis</a:t>
            </a:r>
            <a:r>
              <a:rPr lang="sk-SK" dirty="0"/>
              <a:t> </a:t>
            </a:r>
            <a:r>
              <a:rPr lang="sk-SK" dirty="0" err="1"/>
              <a:t>Tyrnaviensis</a:t>
            </a:r>
            <a:r>
              <a:rPr lang="sk-SK" dirty="0"/>
              <a:t> a VEDA.</a:t>
            </a:r>
            <a:endParaRPr lang="sk-SK" i="1" dirty="0"/>
          </a:p>
          <a:p>
            <a:r>
              <a:rPr lang="sk-SK" dirty="0"/>
              <a:t>Kniha Rusnák, M., Rusnáková, V. a Psota, M. (2013) </a:t>
            </a:r>
            <a:r>
              <a:rPr lang="sk-SK" i="1" dirty="0"/>
              <a:t>Štatistika zdravia</a:t>
            </a:r>
            <a:r>
              <a:rPr lang="sk-SK" dirty="0"/>
              <a:t>. Trnava: </a:t>
            </a:r>
            <a:r>
              <a:rPr lang="sk-SK" dirty="0" err="1"/>
              <a:t>Typi</a:t>
            </a:r>
            <a:r>
              <a:rPr lang="sk-SK" dirty="0"/>
              <a:t> </a:t>
            </a:r>
            <a:r>
              <a:rPr lang="sk-SK" dirty="0" err="1"/>
              <a:t>Universitatis</a:t>
            </a:r>
            <a:r>
              <a:rPr lang="sk-SK" dirty="0"/>
              <a:t> </a:t>
            </a:r>
            <a:r>
              <a:rPr lang="sk-SK" dirty="0" err="1"/>
              <a:t>Tyrnaviensis</a:t>
            </a:r>
            <a:r>
              <a:rPr lang="sk-SK" dirty="0"/>
              <a:t>.</a:t>
            </a:r>
          </a:p>
          <a:p>
            <a:r>
              <a:rPr lang="sk-SK" dirty="0"/>
              <a:t>obe možno zakúpiť zajtra (v utorok), ale aj v ďalšie dni u Mgr. Miriam </a:t>
            </a:r>
            <a:r>
              <a:rPr lang="sk-SK" dirty="0" err="1"/>
              <a:t>Krištofiaková</a:t>
            </a:r>
            <a:r>
              <a:rPr lang="sk-SK" dirty="0"/>
              <a:t>, miestnosť 304, </a:t>
            </a:r>
            <a:r>
              <a:rPr lang="sk-SK" dirty="0" err="1"/>
              <a:t>kl</a:t>
            </a:r>
            <a:r>
              <a:rPr lang="sk-SK" dirty="0"/>
              <a:t>. 411, e</a:t>
            </a:r>
            <a:r>
              <a:rPr lang="sk-SK" dirty="0">
                <a:hlinkClick r:id="rId3"/>
              </a:rPr>
              <a:t>mail: miriam.kristofiakova@truni.sk</a:t>
            </a:r>
            <a:r>
              <a:rPr lang="sk-SK" dirty="0"/>
              <a:t> alebo v kníhkupectve </a:t>
            </a:r>
            <a:r>
              <a:rPr lang="sk-SK" dirty="0" err="1"/>
              <a:t>Martinus</a:t>
            </a:r>
            <a:r>
              <a:rPr lang="sk-SK" dirty="0"/>
              <a:t> či vydavateľstve VEDA (najnižšia cena je na fakulte).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82F4128-D849-834E-8B60-381493B8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835836"/>
            <a:ext cx="8312587" cy="1008380"/>
          </a:xfrm>
        </p:spPr>
        <p:txBody>
          <a:bodyPr/>
          <a:lstStyle/>
          <a:p>
            <a:r>
              <a:rPr lang="en-GB" dirty="0" err="1"/>
              <a:t>Zdroje</a:t>
            </a:r>
            <a:endParaRPr lang="en-GB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4.9.21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429BBDE-5BD3-D84A-822D-5BDB1305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56287"/>
            <a:ext cx="9525000" cy="4768213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en-GB" sz="3600" dirty="0" err="1"/>
              <a:t>Prosím</a:t>
            </a:r>
            <a:r>
              <a:rPr lang="en-GB" sz="3600" dirty="0"/>
              <a:t>, </a:t>
            </a:r>
            <a:r>
              <a:rPr lang="en-GB" sz="3600" dirty="0" err="1"/>
              <a:t>všimnite</a:t>
            </a:r>
            <a:r>
              <a:rPr lang="en-GB" sz="3600" dirty="0"/>
              <a:t> </a:t>
            </a:r>
            <a:r>
              <a:rPr lang="en-GB" sz="3600" dirty="0" err="1"/>
              <a:t>si</a:t>
            </a:r>
            <a:r>
              <a:rPr lang="en-GB" sz="3600" dirty="0"/>
              <a:t>, </a:t>
            </a:r>
            <a:r>
              <a:rPr lang="en-GB" sz="3600" dirty="0" err="1"/>
              <a:t>že</a:t>
            </a:r>
            <a:r>
              <a:rPr lang="en-GB" sz="3600" dirty="0"/>
              <a:t> po </a:t>
            </a:r>
            <a:r>
              <a:rPr lang="en-GB" sz="3600" dirty="0" err="1"/>
              <a:t>tomto</a:t>
            </a:r>
            <a:r>
              <a:rPr lang="en-GB" sz="3600" dirty="0"/>
              <a:t> </a:t>
            </a:r>
            <a:r>
              <a:rPr lang="en-GB" sz="3600" dirty="0" err="1"/>
              <a:t>úvode</a:t>
            </a:r>
            <a:r>
              <a:rPr lang="en-GB" sz="3600" dirty="0"/>
              <a:t> </a:t>
            </a:r>
            <a:r>
              <a:rPr lang="en-GB" sz="3600" dirty="0" err="1"/>
              <a:t>nasleduje</a:t>
            </a:r>
            <a:r>
              <a:rPr lang="en-GB" sz="3600" dirty="0"/>
              <a:t> </a:t>
            </a:r>
            <a:r>
              <a:rPr lang="en-GB" sz="3600" dirty="0" err="1"/>
              <a:t>krátky</a:t>
            </a:r>
            <a:r>
              <a:rPr lang="en-GB" sz="3600" dirty="0"/>
              <a:t> test.</a:t>
            </a:r>
          </a:p>
          <a:p>
            <a:pPr marL="20158" indent="0">
              <a:buNone/>
            </a:pPr>
            <a:r>
              <a:rPr lang="en-GB" sz="3600" dirty="0" err="1"/>
              <a:t>Slúži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spoznanie</a:t>
            </a:r>
            <a:r>
              <a:rPr lang="en-GB" sz="3600" dirty="0"/>
              <a:t> </a:t>
            </a:r>
            <a:r>
              <a:rPr lang="en-GB" sz="3600" dirty="0" err="1"/>
              <a:t>vlastných</a:t>
            </a:r>
            <a:r>
              <a:rPr lang="en-GB" sz="3600" dirty="0"/>
              <a:t> </a:t>
            </a:r>
            <a:r>
              <a:rPr lang="en-GB" sz="3600" dirty="0" err="1"/>
              <a:t>vedomostí</a:t>
            </a:r>
            <a:r>
              <a:rPr lang="en-GB" sz="3600" dirty="0"/>
              <a:t> a </a:t>
            </a:r>
            <a:r>
              <a:rPr lang="en-GB" sz="3600" dirty="0" err="1"/>
              <a:t>ak</a:t>
            </a:r>
            <a:r>
              <a:rPr lang="en-GB" sz="3600" dirty="0"/>
              <a:t> </a:t>
            </a:r>
            <a:r>
              <a:rPr lang="en-GB" sz="3600" dirty="0" err="1"/>
              <a:t>sa</a:t>
            </a:r>
            <a:r>
              <a:rPr lang="en-GB" sz="3600" dirty="0"/>
              <a:t> k </a:t>
            </a:r>
            <a:r>
              <a:rPr lang="en-GB" sz="3600" dirty="0" err="1"/>
              <a:t>nemu</a:t>
            </a:r>
            <a:r>
              <a:rPr lang="en-GB" sz="3600" dirty="0"/>
              <a:t> </a:t>
            </a:r>
            <a:r>
              <a:rPr lang="en-GB" sz="3600" dirty="0" err="1"/>
              <a:t>vrátite</a:t>
            </a:r>
            <a:r>
              <a:rPr lang="en-GB" sz="3600" dirty="0"/>
              <a:t> po </a:t>
            </a:r>
            <a:r>
              <a:rPr lang="en-GB" sz="3600" dirty="0" err="1"/>
              <a:t>skončení</a:t>
            </a:r>
            <a:r>
              <a:rPr lang="en-GB" sz="3600" dirty="0"/>
              <a:t> </a:t>
            </a:r>
            <a:r>
              <a:rPr lang="en-GB" sz="3600" dirty="0" err="1"/>
              <a:t>tohto</a:t>
            </a:r>
            <a:r>
              <a:rPr lang="en-GB" sz="3600" dirty="0"/>
              <a:t> </a:t>
            </a:r>
            <a:r>
              <a:rPr lang="en-GB" sz="3600" dirty="0" err="1"/>
              <a:t>predmetu</a:t>
            </a:r>
            <a:r>
              <a:rPr lang="en-GB" sz="3600" dirty="0"/>
              <a:t>, </a:t>
            </a:r>
            <a:r>
              <a:rPr lang="en-GB" sz="3600" dirty="0" err="1"/>
              <a:t>tak</a:t>
            </a:r>
            <a:r>
              <a:rPr lang="en-GB" sz="3600" dirty="0"/>
              <a:t> by </a:t>
            </a:r>
            <a:r>
              <a:rPr lang="en-GB" sz="3600" dirty="0" err="1"/>
              <a:t>ste</a:t>
            </a:r>
            <a:r>
              <a:rPr lang="en-GB" sz="3600" dirty="0"/>
              <a:t> </a:t>
            </a:r>
            <a:r>
              <a:rPr lang="en-GB" sz="3600" dirty="0" err="1"/>
              <a:t>nemali</a:t>
            </a:r>
            <a:r>
              <a:rPr lang="en-GB" sz="3600" dirty="0"/>
              <a:t> </a:t>
            </a:r>
            <a:r>
              <a:rPr lang="en-GB" sz="3600" dirty="0" err="1"/>
              <a:t>mať</a:t>
            </a:r>
            <a:r>
              <a:rPr lang="en-GB" sz="3600" dirty="0"/>
              <a:t> problem </a:t>
            </a:r>
            <a:r>
              <a:rPr lang="en-GB" sz="3600" dirty="0" err="1"/>
              <a:t>zdpovedať</a:t>
            </a:r>
            <a:r>
              <a:rPr lang="en-GB" sz="3600" dirty="0"/>
              <a:t> </a:t>
            </a:r>
            <a:r>
              <a:rPr lang="en-GB" sz="3600" dirty="0" err="1"/>
              <a:t>všetky</a:t>
            </a:r>
            <a:r>
              <a:rPr lang="en-GB" sz="3600" dirty="0"/>
              <a:t> </a:t>
            </a:r>
            <a:r>
              <a:rPr lang="en-GB" sz="3600" dirty="0" err="1"/>
              <a:t>otázky</a:t>
            </a:r>
            <a:r>
              <a:rPr lang="en-GB" sz="3600" dirty="0"/>
              <a:t> </a:t>
            </a:r>
            <a:r>
              <a:rPr lang="en-GB" sz="3600" dirty="0" err="1"/>
              <a:t>správne</a:t>
            </a:r>
            <a:r>
              <a:rPr lang="en-GB" sz="3600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D9C75CB-6A7B-AA4E-AE68-066BADBF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Krátky</a:t>
            </a:r>
            <a:r>
              <a:rPr lang="en-GB" dirty="0"/>
              <a:t> </a:t>
            </a:r>
            <a:r>
              <a:rPr lang="en-GB" dirty="0" err="1"/>
              <a:t>vstupný</a:t>
            </a:r>
            <a:r>
              <a:rPr lang="en-GB" dirty="0"/>
              <a:t> test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0AACA3-F2DE-CF4E-A616-CF08E1BC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5FF68DD-7620-0345-A1A4-73F9F3316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303607-68C6-6A43-B77C-2F16BBDBD5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2575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184E4DF-F816-6B41-88AD-E5EFD8A8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1051771"/>
            <a:ext cx="8312587" cy="4968029"/>
          </a:xfrm>
        </p:spPr>
        <p:txBody>
          <a:bodyPr/>
          <a:lstStyle/>
          <a:p>
            <a:r>
              <a:rPr lang="sk-SK" dirty="0"/>
              <a:t>Prajem Vám, aby Vás štúdium bavilo a prispelo k Vášmu pracovnému aj osobnému úspechu</a:t>
            </a:r>
            <a:br>
              <a:rPr lang="sk-SK" dirty="0"/>
            </a:br>
            <a:br>
              <a:rPr lang="sk-SK" dirty="0"/>
            </a:br>
            <a:r>
              <a:rPr lang="sk-SK" sz="4400" dirty="0"/>
              <a:t>prof. MUDr. Martin Rusnák, </a:t>
            </a:r>
            <a:r>
              <a:rPr lang="sk-SK" sz="4400" dirty="0" err="1"/>
              <a:t>CSc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8979CFB-C3D4-5240-A67D-8F29093F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77B753D-021C-4641-A526-C554CA7D0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D579899-DD5F-F247-9762-24D478DB67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0831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756287"/>
            <a:ext cx="8077677" cy="4793613"/>
          </a:xfrm>
        </p:spPr>
        <p:txBody>
          <a:bodyPr>
            <a:normAutofit/>
          </a:bodyPr>
          <a:lstStyle/>
          <a:p>
            <a:r>
              <a:rPr lang="sk-SK" sz="2800" dirty="0"/>
              <a:t>Pripomenúť základy demografie a jej úlohu v zdraví verejnosti</a:t>
            </a:r>
          </a:p>
          <a:p>
            <a:r>
              <a:rPr lang="sk-SK" sz="2800" dirty="0"/>
              <a:t>Epidemiológia ako základná disciplína pre poznávanie ochorení v populácii</a:t>
            </a:r>
          </a:p>
          <a:p>
            <a:r>
              <a:rPr lang="sk-SK" sz="2800" dirty="0"/>
              <a:t>Použitie epidemiologických metód pre spoznávanie ochorení, hodnotenie účinkov politík zdravia, skúmanie účinkov liekov, preventívnych a liečebných postupov</a:t>
            </a:r>
          </a:p>
          <a:p>
            <a:r>
              <a:rPr lang="sk-SK" sz="2800" dirty="0"/>
              <a:t>Možné zdroje chýb a falošných výsledkov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trávnik, pes, vonkajšie, hnedé&#10;&#10;Automaticky generovaný popis">
            <a:extLst>
              <a:ext uri="{FF2B5EF4-FFF2-40B4-BE49-F238E27FC236}">
                <a16:creationId xmlns:a16="http://schemas.microsoft.com/office/drawing/2014/main" id="{AF10648F-83D8-7046-871F-B5FEA1D5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64" y="4862192"/>
            <a:ext cx="855718" cy="100838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C50598-C497-BA4C-AFE3-55F92601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778929"/>
            <a:ext cx="8312587" cy="1008380"/>
          </a:xfrm>
        </p:spPr>
        <p:txBody>
          <a:bodyPr/>
          <a:lstStyle/>
          <a:p>
            <a:r>
              <a:rPr lang="sk-SK" sz="4400" dirty="0"/>
              <a:t>prof. MUDr. Martin Rusnák, </a:t>
            </a:r>
            <a:r>
              <a:rPr lang="sk-SK" sz="4400" dirty="0" err="1"/>
              <a:t>CSc</a:t>
            </a:r>
            <a:endParaRPr lang="sk-SK" sz="4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7D42A4-37E0-834A-9DCD-84655D7B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4.9.21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3AA40D0-D1D0-A64F-9D49-9527095CA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F0891E7-6B7F-EB44-ACA5-F899746DF2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/>
              <a:t>rusnak.truni.sk</a:t>
            </a:r>
            <a:endParaRPr lang="en-GB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5F1E60D-0CAD-A84D-B468-6072F4F1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64" y="284760"/>
            <a:ext cx="8471377" cy="5263513"/>
          </a:xfrm>
        </p:spPr>
        <p:txBody>
          <a:bodyPr/>
          <a:lstStyle/>
          <a:p>
            <a:r>
              <a:rPr lang="sk-SK" dirty="0"/>
              <a:t>lekár, posledných 20 rokov sa zaoberá najmä zdravím verejnosti a službami zdravotníctva v tejto oblasti</a:t>
            </a:r>
          </a:p>
          <a:p>
            <a:r>
              <a:rPr lang="sk-SK" dirty="0"/>
              <a:t>je garantom doktorandského štúdia na fakulte</a:t>
            </a:r>
          </a:p>
          <a:p>
            <a:r>
              <a:rPr lang="sk-SK" dirty="0"/>
              <a:t>je hosťujúcim profesorom na Univerzite </a:t>
            </a:r>
            <a:r>
              <a:rPr lang="sk-SK" dirty="0" err="1"/>
              <a:t>Scranton</a:t>
            </a:r>
            <a:r>
              <a:rPr lang="sk-SK" dirty="0"/>
              <a:t> (USA), na Univerzite v </a:t>
            </a:r>
            <a:r>
              <a:rPr lang="sk-SK" dirty="0" err="1"/>
              <a:t>Czestochowej</a:t>
            </a:r>
            <a:r>
              <a:rPr lang="sk-SK" dirty="0"/>
              <a:t> (Poľsko) a Novom Sade (Srbsko)</a:t>
            </a:r>
          </a:p>
          <a:p>
            <a:r>
              <a:rPr lang="sk-SK" dirty="0"/>
              <a:t>pôsobil ako vedec alebo konzultant v mnohých projektoch v Európe, USA, na Balkáne, v Afrike, v Karibiku</a:t>
            </a:r>
          </a:p>
          <a:p>
            <a:r>
              <a:rPr lang="sk-SK" dirty="0"/>
              <a:t>momentálne je vedúcim pracovnej skupiny medzinárodného projektu Horizont 2020 v juhovýchodnej Ázii, spolupracuje s univerzitami v Tunise na projekte ERAZMUS</a:t>
            </a:r>
          </a:p>
          <a:p>
            <a:r>
              <a:rPr lang="sk-SK" dirty="0"/>
              <a:t>ženatý, 2 synovia a 5 vnúčat, momentálne je členom rodiny aj jazvečík</a:t>
            </a:r>
          </a:p>
        </p:txBody>
      </p:sp>
    </p:spTree>
    <p:extLst>
      <p:ext uri="{BB962C8B-B14F-4D97-AF65-F5344CB8AC3E}">
        <p14:creationId xmlns:p14="http://schemas.microsoft.com/office/powerpoint/2010/main" val="350187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6D63D39-39C3-FD4F-8A07-15A21A2EE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Rusnák Martin, Rusnáková Viera</a:t>
            </a:r>
          </a:p>
          <a:p>
            <a:r>
              <a:rPr lang="sk-SK" dirty="0"/>
              <a:t>Trnavská univerzita v Trnave, Fakulta zdravotníctva a sociálne práce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344A89-B844-9049-BCCF-E4B276FF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Základné operácie zdravia verejnosti</a:t>
            </a:r>
          </a:p>
        </p:txBody>
      </p:sp>
    </p:spTree>
    <p:extLst>
      <p:ext uri="{BB962C8B-B14F-4D97-AF65-F5344CB8AC3E}">
        <p14:creationId xmlns:p14="http://schemas.microsoft.com/office/powerpoint/2010/main" val="399305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81121-CA14-3943-B539-C8BE7557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62CAC4-FEAD-FB4C-A7DC-3AEFCC04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/>
          </a:bodyPr>
          <a:lstStyle/>
          <a:p>
            <a:r>
              <a:rPr lang="sk-SK" sz="2314" dirty="0"/>
              <a:t>Pripomenúť kľúčové kroky, ktoré viedli k formulácii 10 </a:t>
            </a:r>
            <a:r>
              <a:rPr lang="sk-SK" sz="2314" dirty="0" err="1"/>
              <a:t>European</a:t>
            </a:r>
            <a:r>
              <a:rPr lang="sk-SK" sz="2314" dirty="0"/>
              <a:t> </a:t>
            </a:r>
            <a:r>
              <a:rPr lang="sk-SK" sz="2314" dirty="0" err="1"/>
              <a:t>Public</a:t>
            </a:r>
            <a:r>
              <a:rPr lang="sk-SK" sz="2314" dirty="0"/>
              <a:t> </a:t>
            </a:r>
            <a:r>
              <a:rPr lang="sk-SK" sz="2314" dirty="0" err="1"/>
              <a:t>Health</a:t>
            </a:r>
            <a:r>
              <a:rPr lang="sk-SK" sz="2314" dirty="0"/>
              <a:t> </a:t>
            </a:r>
            <a:r>
              <a:rPr lang="sk-SK" sz="2314" dirty="0" err="1"/>
              <a:t>Operations</a:t>
            </a:r>
            <a:r>
              <a:rPr lang="sk-SK" sz="2314" dirty="0"/>
              <a:t>  EPHOS</a:t>
            </a:r>
          </a:p>
          <a:p>
            <a:r>
              <a:rPr lang="sk-SK" sz="2314" dirty="0"/>
              <a:t>Ozrejmiť niektoré EPHOS, ktoré autori považujú za rozhodujúce pre ďalší rozvoj zdravia verejnosti v SR</a:t>
            </a:r>
          </a:p>
          <a:p>
            <a:r>
              <a:rPr lang="sk-SK" sz="2314" dirty="0"/>
              <a:t>Poukázať na kľúčovú úlohu epidemiológie</a:t>
            </a:r>
          </a:p>
          <a:p>
            <a:r>
              <a:rPr lang="sk-SK" sz="2314" dirty="0"/>
              <a:t>Načrtnúť potrebné kroky pre rozvoj vzdelávania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877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752F5-9B16-2E49-BEFB-813D4B65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64" y="785653"/>
            <a:ext cx="7844010" cy="1058569"/>
          </a:xfrm>
        </p:spPr>
        <p:txBody>
          <a:bodyPr>
            <a:normAutofit fontScale="90000"/>
          </a:bodyPr>
          <a:lstStyle/>
          <a:p>
            <a:r>
              <a:rPr lang="sk-SK" dirty="0"/>
              <a:t>Nové zdravie verejnosti - východiská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70429A-86E3-8149-982C-4D24DBD96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3" y="2710865"/>
            <a:ext cx="5997874" cy="312194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Východiskom je nová politika služieb verejnosti (Efektívna verejná správa, </a:t>
            </a:r>
            <a:r>
              <a:rPr lang="sk-SK" dirty="0">
                <a:hlinkClick r:id="rId2"/>
              </a:rPr>
              <a:t>https://ec.europa.eu/regional_policy/sk/policy/themes/better-public-administration</a:t>
            </a:r>
            <a:r>
              <a:rPr lang="sk-SK" dirty="0"/>
              <a:t> /)</a:t>
            </a:r>
          </a:p>
          <a:p>
            <a:r>
              <a:rPr lang="sk-SK" dirty="0"/>
              <a:t>Nové zdravie verejnosti (</a:t>
            </a:r>
            <a:r>
              <a:rPr lang="sk-SK" dirty="0" err="1"/>
              <a:t>Tulchinski</a:t>
            </a:r>
            <a:r>
              <a:rPr lang="sk-SK" dirty="0"/>
              <a:t>, </a:t>
            </a:r>
            <a:r>
              <a:rPr lang="sk-SK" dirty="0" err="1"/>
              <a:t>Varavikova</a:t>
            </a:r>
            <a:r>
              <a:rPr lang="sk-SK" dirty="0"/>
              <a:t>, 2000)</a:t>
            </a:r>
          </a:p>
          <a:p>
            <a:r>
              <a:rPr lang="sk-SK" dirty="0"/>
              <a:t>Poznatky a skúsenosti z pandémie COVID-19</a:t>
            </a:r>
          </a:p>
        </p:txBody>
      </p:sp>
      <p:pic>
        <p:nvPicPr>
          <p:cNvPr id="5" name="Obrázok 4" descr="Obrázok, na ktorom je text, budova, vonkajšie, osoba&#10;&#10;Automaticky generovaný popis">
            <a:extLst>
              <a:ext uri="{FF2B5EF4-FFF2-40B4-BE49-F238E27FC236}">
                <a16:creationId xmlns:a16="http://schemas.microsoft.com/office/drawing/2014/main" id="{E72F6F9B-B2A2-C64A-9536-8683D3F2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96" y="1314938"/>
            <a:ext cx="3736466" cy="49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B726F71-63D4-6449-A3B6-53909203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Systém zdravia verejnosti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B2A6BF3-6459-C142-BA68-CD92574C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sz="1983" dirty="0"/>
              <a:t>Agentúry verejného zdravotníctva na štátnej a miestnej úrovni</a:t>
            </a:r>
          </a:p>
          <a:p>
            <a:r>
              <a:rPr lang="sk-SK" sz="1983" dirty="0"/>
              <a:t>Poskytovatelia zdravotnej starostlivosti</a:t>
            </a:r>
          </a:p>
          <a:p>
            <a:r>
              <a:rPr lang="sk-SK" sz="1983" dirty="0"/>
              <a:t>Agentúry pre bezpečnosť verejnosti</a:t>
            </a:r>
          </a:p>
          <a:p>
            <a:r>
              <a:rPr lang="sk-SK" sz="1983" dirty="0"/>
              <a:t>Humanitárne a charitatívne organizácie</a:t>
            </a:r>
          </a:p>
          <a:p>
            <a:r>
              <a:rPr lang="sk-SK" sz="1983" dirty="0"/>
              <a:t>Organizácie vzdelávania a mládeže</a:t>
            </a:r>
          </a:p>
          <a:p>
            <a:r>
              <a:rPr lang="sk-SK" sz="1983" dirty="0"/>
              <a:t>Rekreačné a umelecké organizácie</a:t>
            </a:r>
          </a:p>
          <a:p>
            <a:r>
              <a:rPr lang="sk-SK" sz="1983" dirty="0"/>
              <a:t>Ekonomické a filantropické organizácie</a:t>
            </a:r>
          </a:p>
          <a:p>
            <a:r>
              <a:rPr lang="sk-SK" sz="1983" dirty="0"/>
              <a:t>Agentúry a organizácie životného prostredia</a:t>
            </a:r>
          </a:p>
        </p:txBody>
      </p:sp>
    </p:spTree>
    <p:extLst>
      <p:ext uri="{BB962C8B-B14F-4D97-AF65-F5344CB8AC3E}">
        <p14:creationId xmlns:p14="http://schemas.microsoft.com/office/powerpoint/2010/main" val="288932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B6A281-5667-8B4E-912E-6B3A2F7A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1" y="1517916"/>
            <a:ext cx="4026348" cy="4654810"/>
          </a:xfrm>
        </p:spPr>
        <p:txBody>
          <a:bodyPr vert="horz" lIns="75569" tIns="37784" rIns="75569" bIns="37784" rtlCol="0" anchor="t">
            <a:normAutofit/>
          </a:bodyPr>
          <a:lstStyle/>
          <a:p>
            <a:r>
              <a:rPr lang="en-US" sz="2644" b="1" dirty="0"/>
              <a:t>10 </a:t>
            </a:r>
            <a:r>
              <a:rPr lang="en-US" sz="2644" b="1" dirty="0" err="1"/>
              <a:t>služieb</a:t>
            </a:r>
            <a:r>
              <a:rPr lang="en-US" sz="2644" b="1" dirty="0"/>
              <a:t> pre </a:t>
            </a:r>
            <a:r>
              <a:rPr lang="en-US" sz="2644" b="1" dirty="0" err="1"/>
              <a:t>zdravie</a:t>
            </a:r>
            <a:r>
              <a:rPr lang="en-US" sz="2644" b="1" dirty="0"/>
              <a:t> </a:t>
            </a:r>
            <a:r>
              <a:rPr lang="en-US" sz="2644" b="1" dirty="0" err="1"/>
              <a:t>verejnosti</a:t>
            </a:r>
            <a:r>
              <a:rPr lang="en-US" sz="2644" b="1" dirty="0"/>
              <a:t> </a:t>
            </a:r>
            <a:r>
              <a:rPr lang="en-US" sz="2644" dirty="0" err="1"/>
              <a:t>podľa</a:t>
            </a:r>
            <a:r>
              <a:rPr lang="en-US" sz="2644" dirty="0"/>
              <a:t> Center for Disease Control </a:t>
            </a:r>
            <a:br>
              <a:rPr lang="en-US" sz="2644" dirty="0"/>
            </a:br>
            <a:br>
              <a:rPr lang="en-US" sz="2644" dirty="0"/>
            </a:br>
            <a:r>
              <a:rPr lang="en-US" sz="2644" dirty="0"/>
              <a:t>10 Essential Public Health Services Futures Initiative Task Force, 2020, </a:t>
            </a:r>
            <a:r>
              <a:rPr lang="en-US" sz="1322" dirty="0">
                <a:hlinkClick r:id="rId2"/>
              </a:rPr>
              <a:t>https://www.cdc.gov/publichealthgateway/publichealthservices/essentialhealthservices.html</a:t>
            </a:r>
            <a:r>
              <a:rPr lang="en-US" sz="1322" dirty="0"/>
              <a:t> </a:t>
            </a:r>
            <a:endParaRPr lang="en-US" sz="2644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811B10E-9F7A-0942-9EFF-64DE8650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50" y="1503482"/>
            <a:ext cx="5118207" cy="48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9AA04C-F4FB-A34D-A491-19417FDA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Charakteristiky 10 </a:t>
            </a:r>
            <a:r>
              <a:rPr lang="sk-SK" dirty="0" err="1"/>
              <a:t>EPHOs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(revidované 2020)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743DED7-D22E-434A-AD81-B929D219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Rámec pre ochranu a podporu zdravia všetkých ľudí vo všetkých </a:t>
            </a:r>
            <a:r>
              <a:rPr lang="sk-SK" i="1" dirty="0"/>
              <a:t>komunitách</a:t>
            </a:r>
          </a:p>
          <a:p>
            <a:r>
              <a:rPr lang="sk-SK" dirty="0"/>
              <a:t>Aktívne podporuje politiky, systémy a celkové podmienky komunity, ktoré umožňujú </a:t>
            </a:r>
            <a:r>
              <a:rPr lang="sk-SK" i="1" dirty="0"/>
              <a:t>optimálne zdravie pre všetkých</a:t>
            </a:r>
            <a:r>
              <a:rPr lang="sk-SK" dirty="0"/>
              <a:t>, a snaží sa odstrániť </a:t>
            </a:r>
            <a:r>
              <a:rPr lang="sk-SK" i="1" dirty="0"/>
              <a:t>systémové a štrukturálne bariéry</a:t>
            </a:r>
            <a:r>
              <a:rPr lang="sk-SK" dirty="0"/>
              <a:t>, ktoré vyústili do </a:t>
            </a:r>
            <a:r>
              <a:rPr lang="sk-SK" i="1" dirty="0"/>
              <a:t>nerovností</a:t>
            </a:r>
            <a:r>
              <a:rPr lang="sk-SK" dirty="0"/>
              <a:t> v oblasti zdravia.</a:t>
            </a:r>
          </a:p>
          <a:p>
            <a:r>
              <a:rPr lang="sk-SK" i="1" dirty="0"/>
              <a:t>Prekážky</a:t>
            </a:r>
            <a:r>
              <a:rPr lang="sk-SK" dirty="0"/>
              <a:t>: chudoba, rasizmus, diskriminácia na základe pohlavia, diskriminácia na základe obmedzenia schopností a iné formy útlaku.</a:t>
            </a:r>
          </a:p>
          <a:p>
            <a:r>
              <a:rPr lang="sk-SK" dirty="0"/>
              <a:t>Sústredenie na </a:t>
            </a:r>
            <a:r>
              <a:rPr lang="sk-SK" i="1" dirty="0"/>
              <a:t>komunitu</a:t>
            </a:r>
          </a:p>
          <a:p>
            <a:r>
              <a:rPr lang="sk-SK" dirty="0"/>
              <a:t>Centrované na </a:t>
            </a:r>
            <a:r>
              <a:rPr lang="sk-SK" i="1" dirty="0"/>
              <a:t>spravodlivosť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3110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261</TotalTime>
  <Words>1129</Words>
  <Application>Microsoft Macintosh PowerPoint</Application>
  <PresentationFormat>Vlastná</PresentationFormat>
  <Paragraphs>129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Palatino Linotype</vt:lpstr>
      <vt:lpstr>Wingdings</vt:lpstr>
      <vt:lpstr>Martin_Trnava_prednasky</vt:lpstr>
      <vt:lpstr>Demografia a aplikovaná epidemiológia</vt:lpstr>
      <vt:lpstr>Ciele</vt:lpstr>
      <vt:lpstr>prof. MUDr. Martin Rusnák, CSc</vt:lpstr>
      <vt:lpstr>Základné operácie zdravia verejnosti</vt:lpstr>
      <vt:lpstr>Ciele</vt:lpstr>
      <vt:lpstr>Nové zdravie verejnosti - východiská</vt:lpstr>
      <vt:lpstr>Systém zdravia verejnosti</vt:lpstr>
      <vt:lpstr>10 služieb pre zdravie verejnosti podľa Center for Disease Control   10 Essential Public Health Services Futures Initiative Task Force, 2020, https://www.cdc.gov/publichealthgateway/publichealthservices/essentialhealthservices.html </vt:lpstr>
      <vt:lpstr>Charakteristiky 10 EPHOs  (revidované 2020)</vt:lpstr>
      <vt:lpstr>10 Základných operácií zdravia verejnosti (WHO)</vt:lpstr>
      <vt:lpstr>Preskúmanie kapacít a služieb v oblasti verejného zdravia v európskom regióne </vt:lpstr>
      <vt:lpstr>Kľúčové odporúčania WHO</vt:lpstr>
      <vt:lpstr>Čo z toho vyplýva pre vzdelávanie v zdraví verejnosti</vt:lpstr>
      <vt:lpstr>Čo môžu poskytnúť verejní zdravotníci?</vt:lpstr>
      <vt:lpstr>Prezentácia programu PowerPoint</vt:lpstr>
      <vt:lpstr>Zdroje</vt:lpstr>
      <vt:lpstr>Krátky vstupný test</vt:lpstr>
      <vt:lpstr>Prajem Vám, aby Vás štúdium bavilo a prispelo k Vášmu pracovnému aj osobnému úspechu  prof. MUDr. Martin Rusnák, CSc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 a aplikovaná epidemiológia</dc:title>
  <dc:subject/>
  <dc:creator>Martin Rusnak</dc:creator>
  <cp:keywords/>
  <dc:description/>
  <cp:lastModifiedBy>Rusnák Martin</cp:lastModifiedBy>
  <cp:revision>13</cp:revision>
  <dcterms:created xsi:type="dcterms:W3CDTF">2019-09-15T07:42:53Z</dcterms:created>
  <dcterms:modified xsi:type="dcterms:W3CDTF">2021-09-04T10:03:51Z</dcterms:modified>
  <cp:category/>
</cp:coreProperties>
</file>