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34"/>
  </p:notesMasterIdLst>
  <p:handoutMasterIdLst>
    <p:handoutMasterId r:id="rId35"/>
  </p:handoutMasterIdLst>
  <p:sldIdLst>
    <p:sldId id="393" r:id="rId2"/>
    <p:sldId id="399" r:id="rId3"/>
    <p:sldId id="386" r:id="rId4"/>
    <p:sldId id="387" r:id="rId5"/>
    <p:sldId id="403" r:id="rId6"/>
    <p:sldId id="388" r:id="rId7"/>
    <p:sldId id="394" r:id="rId8"/>
    <p:sldId id="389" r:id="rId9"/>
    <p:sldId id="390" r:id="rId10"/>
    <p:sldId id="395" r:id="rId11"/>
    <p:sldId id="396" r:id="rId12"/>
    <p:sldId id="397" r:id="rId13"/>
    <p:sldId id="398" r:id="rId14"/>
    <p:sldId id="346" r:id="rId15"/>
    <p:sldId id="400" r:id="rId16"/>
    <p:sldId id="401" r:id="rId17"/>
    <p:sldId id="350" r:id="rId18"/>
    <p:sldId id="377" r:id="rId19"/>
    <p:sldId id="378" r:id="rId20"/>
    <p:sldId id="379" r:id="rId21"/>
    <p:sldId id="380" r:id="rId22"/>
    <p:sldId id="385" r:id="rId23"/>
    <p:sldId id="404" r:id="rId24"/>
    <p:sldId id="405" r:id="rId25"/>
    <p:sldId id="406" r:id="rId26"/>
    <p:sldId id="451" r:id="rId27"/>
    <p:sldId id="407" r:id="rId28"/>
    <p:sldId id="408" r:id="rId29"/>
    <p:sldId id="409" r:id="rId30"/>
    <p:sldId id="411" r:id="rId31"/>
    <p:sldId id="412" r:id="rId32"/>
    <p:sldId id="402" r:id="rId3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41"/>
    <p:restoredTop sz="92890"/>
  </p:normalViewPr>
  <p:slideViewPr>
    <p:cSldViewPr>
      <p:cViewPr varScale="1">
        <p:scale>
          <a:sx n="101" d="100"/>
          <a:sy n="101" d="100"/>
        </p:scale>
        <p:origin x="2264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A40E2-317F-154B-9257-E4EDFE9CC4EF}" type="datetimeFigureOut">
              <a:rPr lang="en-US" smtClean="0"/>
              <a:t>9/15/19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FAB96-3FBF-5248-9E0B-AB832597F36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58200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4331A-9B12-45C8-B903-D72953D506AB}" type="datetimeFigureOut">
              <a:rPr lang="sk-SK" smtClean="0"/>
              <a:pPr/>
              <a:t>15.9.19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86EF7-8E06-4887-A446-77B26026126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77061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1871F-0A25-9147-8A08-9079383FFAD3}" type="slidenum">
              <a:rPr lang="sk-SK" smtClean="0">
                <a:solidFill>
                  <a:prstClr val="white"/>
                </a:solidFill>
              </a:rPr>
              <a:pPr/>
              <a:t>1</a:t>
            </a:fld>
            <a:endParaRPr lang="sk-S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239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86EF7-8E06-4887-A446-77B260261260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5137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1" y="3213432"/>
            <a:ext cx="457200" cy="926786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pPr defTabSz="414772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Unicode MS" charset="0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47DA-319D-DE49-BA29-A45BE64D69DB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15.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65D366-4AF1-4746-9C39-861A506373A7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2F55-3264-5248-964D-97CFF6C61562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15.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BC3C-7372-45CB-AC7E-5C03862A0EE7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2"/>
            <a:ext cx="2133600" cy="5181600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1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2152-F42C-8C43-9796-4784DBA111C4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15.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2C6B-D7B4-4470-96B0-FB5B90C36687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9368DCB-BAB2-934A-88FA-19B10DE232E9}" type="datetime4">
              <a:rPr lang="sk-SK" smtClean="0"/>
              <a:t>15. septembra 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rusnak.truni.sk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F60DCCB-D5F7-4E12-84AC-BFBE5D1D43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fld id="{3D56E94C-D9B7-8E45-8B1F-FB35CA05A971}" type="datetime4">
              <a:rPr lang="sk-SK" smtClean="0">
                <a:solidFill>
                  <a:prstClr val="white">
                    <a:alpha val="60000"/>
                  </a:prstClr>
                </a:solidFill>
                <a:latin typeface="Arial" charset="0"/>
                <a:cs typeface="Arial Unicode MS" charset="0"/>
              </a:rPr>
              <a:t>15. septembra 2019</a:t>
            </a:fld>
            <a:endParaRPr lang="en-GB">
              <a:solidFill>
                <a:prstClr val="white">
                  <a:alpha val="60000"/>
                </a:prstClr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>
                <a:solidFill>
                  <a:prstClr val="white">
                    <a:alpha val="60000"/>
                  </a:prstClr>
                </a:solidFill>
                <a:latin typeface="Arial" charset="0"/>
                <a:cs typeface="Arial Unicode MS" charset="0"/>
              </a:rPr>
              <a:t>rusnak.truni.sk</a:t>
            </a:r>
            <a:endParaRPr lang="en-GB" dirty="0">
              <a:solidFill>
                <a:prstClr val="white">
                  <a:alpha val="60000"/>
                </a:prstClr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fld id="{097C3CC7-D778-443F-883F-F6921BFC0479}" type="slidenum">
              <a:rPr lang="en-GB" smtClean="0">
                <a:solidFill>
                  <a:prstClr val="white">
                    <a:alpha val="60000"/>
                  </a:prstClr>
                </a:solidFill>
                <a:latin typeface="Arial" charset="0"/>
                <a:cs typeface="Arial Unicode MS" charset="0"/>
              </a:rPr>
              <a:pPr defTabSz="414772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</a:pPr>
              <a:t>‹#›</a:t>
            </a:fld>
            <a:endParaRPr lang="en-GB" dirty="0">
              <a:solidFill>
                <a:prstClr val="white">
                  <a:alpha val="60000"/>
                </a:prstClr>
              </a:solidFill>
              <a:latin typeface="Arial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76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1F29-33E4-DA41-9CCC-B0084645BB9A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15.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9083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414772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Unicode MS" charset="0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47AF-BB08-714D-999C-77E6C90C37FA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15.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323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8B14-961E-2F41-A51B-F743DF3D776C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15.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9" y="658369"/>
            <a:ext cx="3273552" cy="3429000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1" y="658368"/>
            <a:ext cx="3273552" cy="3432175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7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162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5" indent="0">
              <a:buNone/>
              <a:defRPr sz="1600" b="1"/>
            </a:lvl4pPr>
            <a:lvl5pPr marL="1828646" indent="0">
              <a:buNone/>
              <a:defRPr sz="1600" b="1"/>
            </a:lvl5pPr>
            <a:lvl6pPr marL="2285807" indent="0">
              <a:buNone/>
              <a:defRPr sz="1600" b="1"/>
            </a:lvl6pPr>
            <a:lvl7pPr marL="2742969" indent="0">
              <a:buNone/>
              <a:defRPr sz="1600" b="1"/>
            </a:lvl7pPr>
            <a:lvl8pPr marL="3200131" indent="0">
              <a:buNone/>
              <a:defRPr sz="1600" b="1"/>
            </a:lvl8pPr>
            <a:lvl9pPr marL="3657292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1" y="661977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162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5" indent="0">
              <a:buNone/>
              <a:defRPr sz="1600" b="1"/>
            </a:lvl4pPr>
            <a:lvl5pPr marL="1828646" indent="0">
              <a:buNone/>
              <a:defRPr sz="1600" b="1"/>
            </a:lvl5pPr>
            <a:lvl6pPr marL="2285807" indent="0">
              <a:buNone/>
              <a:defRPr sz="1600" b="1"/>
            </a:lvl6pPr>
            <a:lvl7pPr marL="2742969" indent="0">
              <a:buNone/>
              <a:defRPr sz="1600" b="1"/>
            </a:lvl7pPr>
            <a:lvl8pPr marL="3200131" indent="0">
              <a:buNone/>
              <a:defRPr sz="1600" b="1"/>
            </a:lvl8pPr>
            <a:lvl9pPr marL="3657292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1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80733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414772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sz="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Unicode MS" charset="0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80733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414772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sz="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Unicode MS" charset="0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DCDA-AD53-4E4E-B7CB-CE84B7A3AC6B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15.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45C3F-23D6-4420-B72D-D1DE680834B2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648D-95A3-4948-AC32-CF876E33A51E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15.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CA44-E31C-8246-9C36-C132C75BBFA6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15.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07644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414772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Unicode MS" charset="0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162" indent="0">
              <a:buNone/>
              <a:defRPr sz="1200"/>
            </a:lvl2pPr>
            <a:lvl3pPr marL="914323" indent="0">
              <a:buNone/>
              <a:defRPr sz="1000"/>
            </a:lvl3pPr>
            <a:lvl4pPr marL="1371485" indent="0">
              <a:buNone/>
              <a:defRPr sz="900"/>
            </a:lvl4pPr>
            <a:lvl5pPr marL="1828646" indent="0">
              <a:buNone/>
              <a:defRPr sz="900"/>
            </a:lvl5pPr>
            <a:lvl6pPr marL="2285807" indent="0">
              <a:buNone/>
              <a:defRPr sz="900"/>
            </a:lvl6pPr>
            <a:lvl7pPr marL="2742969" indent="0">
              <a:buNone/>
              <a:defRPr sz="900"/>
            </a:lvl7pPr>
            <a:lvl8pPr marL="3200131" indent="0">
              <a:buNone/>
              <a:defRPr sz="900"/>
            </a:lvl8pPr>
            <a:lvl9pPr marL="3657292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DCA6-CC3B-CD41-87D3-8C67C54E211C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15.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6E8336-881F-4F52-AF42-3EE20DD441E2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3" indent="0">
              <a:buNone/>
              <a:defRPr sz="2400"/>
            </a:lvl3pPr>
            <a:lvl4pPr marL="1371485" indent="0">
              <a:buNone/>
              <a:defRPr sz="2000"/>
            </a:lvl4pPr>
            <a:lvl5pPr marL="1828646" indent="0">
              <a:buNone/>
              <a:defRPr sz="2000"/>
            </a:lvl5pPr>
            <a:lvl6pPr marL="2285807" indent="0">
              <a:buNone/>
              <a:defRPr sz="2000"/>
            </a:lvl6pPr>
            <a:lvl7pPr marL="2742969" indent="0">
              <a:buNone/>
              <a:defRPr sz="2000"/>
            </a:lvl7pPr>
            <a:lvl8pPr marL="3200131" indent="0">
              <a:buNone/>
              <a:defRPr sz="2000"/>
            </a:lvl8pPr>
            <a:lvl9pPr marL="3657292" indent="0">
              <a:buNone/>
              <a:defRPr sz="2000"/>
            </a:lvl9pPr>
          </a:lstStyle>
          <a:p>
            <a:r>
              <a:rPr lang="cs-CZ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1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162" indent="0">
              <a:buNone/>
              <a:defRPr sz="1200"/>
            </a:lvl2pPr>
            <a:lvl3pPr marL="914323" indent="0">
              <a:buNone/>
              <a:defRPr sz="1000"/>
            </a:lvl3pPr>
            <a:lvl4pPr marL="1371485" indent="0">
              <a:buNone/>
              <a:defRPr sz="900"/>
            </a:lvl4pPr>
            <a:lvl5pPr marL="1828646" indent="0">
              <a:buNone/>
              <a:defRPr sz="900"/>
            </a:lvl5pPr>
            <a:lvl6pPr marL="2285807" indent="0">
              <a:buNone/>
              <a:defRPr sz="900"/>
            </a:lvl6pPr>
            <a:lvl7pPr marL="2742969" indent="0">
              <a:buNone/>
              <a:defRPr sz="900"/>
            </a:lvl7pPr>
            <a:lvl8pPr marL="3200131" indent="0">
              <a:buNone/>
              <a:defRPr sz="900"/>
            </a:lvl8pPr>
            <a:lvl9pPr marL="3657292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80733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414772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sz="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Unicode MS" charset="0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D950-1536-BB48-B644-6464692E6DF4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15.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175293-B81F-479D-8DFF-1D0DC9796D73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414772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414772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6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414772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5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414772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32" tIns="45717" rIns="91432" bIns="45717" rtlCol="0" anchor="b">
            <a:noAutofit/>
          </a:bodyPr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2"/>
            <a:ext cx="6096000" cy="3657599"/>
          </a:xfrm>
          <a:prstGeom prst="rect">
            <a:avLst/>
          </a:prstGeom>
        </p:spPr>
        <p:txBody>
          <a:bodyPr vert="horz" lIns="91432" tIns="45717" rIns="91432" bIns="45717" rtlCol="0" anchor="ctr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8225" y="6165304"/>
            <a:ext cx="1717576" cy="354560"/>
          </a:xfrm>
          <a:prstGeom prst="rect">
            <a:avLst/>
          </a:prstGeom>
        </p:spPr>
        <p:txBody>
          <a:bodyPr vert="horz" lIns="91432" tIns="45717" rIns="91432" bIns="45717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defTabSz="414772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fld id="{51BDBAB8-83AE-F642-8340-F6116DABE269}" type="datetime4">
              <a:rPr lang="sk-SK" smtClean="0">
                <a:solidFill>
                  <a:prstClr val="white">
                    <a:alpha val="60000"/>
                  </a:prstClr>
                </a:solidFill>
                <a:latin typeface="Arial" charset="0"/>
                <a:cs typeface="Arial Unicode MS" charset="0"/>
              </a:rPr>
              <a:t>15. septembra 2019</a:t>
            </a:fld>
            <a:endParaRPr lang="en-GB" dirty="0">
              <a:solidFill>
                <a:prstClr val="white">
                  <a:alpha val="60000"/>
                </a:prstClr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1840" y="6154739"/>
            <a:ext cx="2520280" cy="298597"/>
          </a:xfrm>
          <a:prstGeom prst="rect">
            <a:avLst/>
          </a:prstGeom>
        </p:spPr>
        <p:txBody>
          <a:bodyPr vert="horz" lIns="91432" tIns="45717" rIns="91432" bIns="45717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defTabSz="414772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>
                <a:solidFill>
                  <a:prstClr val="white">
                    <a:alpha val="60000"/>
                  </a:prstClr>
                </a:solidFill>
                <a:latin typeface="Arial" charset="0"/>
                <a:cs typeface="Arial Unicode MS" charset="0"/>
              </a:rPr>
              <a:t>rusnak.truni.sk</a:t>
            </a:r>
            <a:endParaRPr lang="en-GB" dirty="0">
              <a:solidFill>
                <a:prstClr val="white">
                  <a:alpha val="60000"/>
                </a:prstClr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1" y="6154740"/>
            <a:ext cx="746760" cy="365125"/>
          </a:xfrm>
          <a:prstGeom prst="rect">
            <a:avLst/>
          </a:prstGeom>
        </p:spPr>
        <p:txBody>
          <a:bodyPr vert="horz" lIns="91432" tIns="45717" rIns="91432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defTabSz="414772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fld id="{097C3CC7-D778-443F-883F-F6921BFC0479}" type="slidenum">
              <a:rPr lang="en-GB" smtClean="0">
                <a:solidFill>
                  <a:prstClr val="white">
                    <a:alpha val="60000"/>
                  </a:prstClr>
                </a:solidFill>
                <a:latin typeface="Arial" charset="0"/>
                <a:cs typeface="Arial Unicode MS" charset="0"/>
              </a:rPr>
              <a:pPr defTabSz="414772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</a:pPr>
              <a:t>‹#›</a:t>
            </a:fld>
            <a:endParaRPr lang="en-GB" dirty="0">
              <a:solidFill>
                <a:prstClr val="white">
                  <a:alpha val="60000"/>
                </a:prstClr>
              </a:solidFill>
              <a:latin typeface="Arial" charset="0"/>
              <a:cs typeface="Arial Unicode MS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323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297" indent="-256010" algn="l" defTabSz="914323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26" indent="-256010" algn="l" defTabSz="914323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755" indent="-256010" algn="l" defTabSz="914323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485" indent="-256010" algn="l" defTabSz="914323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781" indent="-256010" algn="l" defTabSz="914323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794" indent="-256010" algn="l" defTabSz="914323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092" indent="-256010" algn="l" defTabSz="914323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388" indent="-256010" algn="l" defTabSz="914323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401" indent="-256010" algn="l" defTabSz="914323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6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7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9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1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132856"/>
            <a:ext cx="7543800" cy="828911"/>
          </a:xfrm>
        </p:spPr>
        <p:txBody>
          <a:bodyPr/>
          <a:lstStyle/>
          <a:p>
            <a:r>
              <a:rPr lang="sk-SK" dirty="0"/>
              <a:t>Vzťah medzi príčinou a následkom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8839" y="3258867"/>
            <a:ext cx="6172200" cy="835397"/>
          </a:xfrm>
        </p:spPr>
        <p:txBody>
          <a:bodyPr>
            <a:normAutofit/>
          </a:bodyPr>
          <a:lstStyle/>
          <a:p>
            <a:r>
              <a:rPr lang="sk-SK" dirty="0"/>
              <a:t>prof. MUDr. Martin </a:t>
            </a:r>
            <a:r>
              <a:rPr lang="sk-SK" dirty="0" err="1"/>
              <a:t>Rusnák</a:t>
            </a:r>
            <a:r>
              <a:rPr lang="sk-SK" dirty="0"/>
              <a:t>, </a:t>
            </a:r>
            <a:r>
              <a:rPr lang="sk-SK" dirty="0" err="1"/>
              <a:t>CSc</a:t>
            </a:r>
            <a:endParaRPr lang="sk-SK" dirty="0"/>
          </a:p>
          <a:p>
            <a:r>
              <a:rPr lang="sk-SK" dirty="0"/>
              <a:t>Základy epidemiológie - propedeutika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2494355" y="259789"/>
            <a:ext cx="4150079" cy="1155718"/>
          </a:xfrm>
          <a:prstGeom prst="rect">
            <a:avLst/>
          </a:prstGeom>
          <a:noFill/>
        </p:spPr>
        <p:txBody>
          <a:bodyPr wrap="none" lIns="82947" tIns="41474" rIns="82947" bIns="41474" rtlCol="0">
            <a:spAutoFit/>
          </a:bodyPr>
          <a:lstStyle/>
          <a:p>
            <a:pPr algn="ctr" defTabSz="414737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sk-SK" dirty="0"/>
              <a:t>TRNAVSKÁ UNIVERZITA V TRNAVE</a:t>
            </a:r>
          </a:p>
          <a:p>
            <a:pPr algn="ctr" defTabSz="414737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sk-SK" dirty="0"/>
              <a:t>Fakulta zdravotníctva a sociálnej práce</a:t>
            </a:r>
          </a:p>
          <a:p>
            <a:pPr algn="ctr" defTabSz="414737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sk-SK" dirty="0"/>
              <a:t>Katedra verejného zdravotníctva</a:t>
            </a:r>
          </a:p>
          <a:p>
            <a:pPr defTabSz="414737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sk-SK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09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280920" cy="3672408"/>
          </a:xfrm>
        </p:spPr>
        <p:txBody>
          <a:bodyPr>
            <a:noAutofit/>
          </a:bodyPr>
          <a:lstStyle/>
          <a:p>
            <a:r>
              <a:rPr lang="sk-SK" sz="2800" dirty="0"/>
              <a:t>Jeden z modelov bol navrhnutý </a:t>
            </a:r>
            <a:r>
              <a:rPr lang="sk-SK" sz="2800" dirty="0" err="1"/>
              <a:t>Rothmanom</a:t>
            </a:r>
            <a:r>
              <a:rPr lang="sk-SK" sz="2800" dirty="0"/>
              <a:t> v roku 1976, známy ako “kauzálne/príčinné koláče“;</a:t>
            </a:r>
          </a:p>
          <a:p>
            <a:r>
              <a:rPr lang="sk-SK" sz="2800" dirty="0"/>
              <a:t>Sú nimi individuálne faktory, ktoré prispievajú k vyvolaniu ochorenia sú zobrazené ako kus koláča, a keď je koláč kompletný choroba sa vyskytne (jednotlivé faktory sa nazývajú </a:t>
            </a:r>
            <a:r>
              <a:rPr lang="sk-SK" sz="2800" b="1" dirty="0">
                <a:solidFill>
                  <a:srgbClr val="FFFF00"/>
                </a:solidFill>
              </a:rPr>
              <a:t>príčinné komponenty</a:t>
            </a:r>
            <a:r>
              <a:rPr lang="sk-SK" sz="2800" dirty="0"/>
              <a:t>).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467600" cy="850106"/>
          </a:xfrm>
        </p:spPr>
        <p:txBody>
          <a:bodyPr>
            <a:noAutofit/>
          </a:bodyPr>
          <a:lstStyle/>
          <a:p>
            <a:r>
              <a:rPr lang="sk-SK" dirty="0"/>
              <a:t>Príčinné komponenty a „kauzálne koláče“</a:t>
            </a:r>
          </a:p>
        </p:txBody>
      </p:sp>
      <p:pic>
        <p:nvPicPr>
          <p:cNvPr id="6" name="Zástupný symbol pro obsah 6" descr="epidemiologia3.png"/>
          <p:cNvPicPr>
            <a:picLocks noChangeAspect="1"/>
          </p:cNvPicPr>
          <p:nvPr/>
        </p:nvPicPr>
        <p:blipFill>
          <a:blip r:embed="rId2" cstate="print"/>
          <a:srcRect l="18903" t="49800" r="25439" b="12663"/>
          <a:stretch>
            <a:fillRect/>
          </a:stretch>
        </p:blipFill>
        <p:spPr>
          <a:xfrm>
            <a:off x="5228974" y="4985792"/>
            <a:ext cx="3888432" cy="187220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6CBE-D912-2E41-B4C7-F319CAB3CF09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15.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err="1">
                <a:solidFill>
                  <a:prstClr val="white">
                    <a:alpha val="60000"/>
                  </a:prstClr>
                </a:solidFill>
              </a:rPr>
              <a:t>rusnak.truni.sk</a:t>
            </a:r>
            <a:endParaRPr lang="en-GB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6630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685802"/>
            <a:ext cx="7618040" cy="4471390"/>
          </a:xfrm>
        </p:spPr>
        <p:txBody>
          <a:bodyPr>
            <a:normAutofit/>
          </a:bodyPr>
          <a:lstStyle/>
          <a:p>
            <a:r>
              <a:rPr lang="sk-SK" sz="2400" dirty="0"/>
              <a:t>Jedna z definícií príčiny výskytu choroby je predchádzajúca udalosť, stav alebo vlastnosť, ktorá je nevyhnutná pre výskyt ochorenia v čase, keď k nemu došlo.</a:t>
            </a:r>
          </a:p>
          <a:p>
            <a:r>
              <a:rPr lang="sk-SK" sz="2400" dirty="0"/>
              <a:t>Inými slovami, príčinou výskytu ochorenia je udalosť, stav, alebo vlastnosť, ktorá predchádzala nástupu ochorenia.</a:t>
            </a:r>
          </a:p>
          <a:p>
            <a:r>
              <a:rPr lang="sk-SK" sz="2400" dirty="0"/>
              <a:t>Ak by udalosť, stav, alebo charakteristika bola iná ako stanovené, potom by k chorobe nedošlo vôbec alebo by k nej došlo až neskôr.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5229200"/>
            <a:ext cx="7543800" cy="914400"/>
          </a:xfrm>
        </p:spPr>
        <p:txBody>
          <a:bodyPr/>
          <a:lstStyle/>
          <a:p>
            <a:r>
              <a:rPr lang="sk-SK" dirty="0"/>
              <a:t>Čo je príčina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1F29-33E4-DA41-9CCC-B0084645BB9A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15.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11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1036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2420888"/>
            <a:ext cx="7258000" cy="3657599"/>
          </a:xfrm>
        </p:spPr>
        <p:txBody>
          <a:bodyPr>
            <a:normAutofit/>
          </a:bodyPr>
          <a:lstStyle/>
          <a:p>
            <a:r>
              <a:rPr lang="sk-SK" sz="2400" dirty="0"/>
              <a:t>Podľa tejto definície, ak niekto ide po </a:t>
            </a:r>
            <a:r>
              <a:rPr lang="sk-SK" sz="2400" dirty="0" err="1"/>
              <a:t>zľadovateľom</a:t>
            </a:r>
            <a:r>
              <a:rPr lang="sk-SK" sz="2400" dirty="0"/>
              <a:t> chodníku, spadne a zlomí si bedrovú kosť, príčinou môže byť dlhý zoznam okolností:</a:t>
            </a:r>
          </a:p>
          <a:p>
            <a:pPr lvl="1"/>
            <a:r>
              <a:rPr lang="sk-SK" sz="2000" dirty="0"/>
              <a:t>počasie v deň incidentu, </a:t>
            </a:r>
          </a:p>
          <a:p>
            <a:pPr lvl="1"/>
            <a:r>
              <a:rPr lang="sk-SK" sz="2000" dirty="0"/>
              <a:t>skutočnosť, že cesta nebola schválené pre chodcov, </a:t>
            </a:r>
          </a:p>
          <a:p>
            <a:pPr lvl="1"/>
            <a:r>
              <a:rPr lang="sk-SK" sz="2000" dirty="0"/>
              <a:t>voľba </a:t>
            </a:r>
            <a:r>
              <a:rPr lang="sk-SK" sz="2000" dirty="0" err="1"/>
              <a:t>obuvy</a:t>
            </a:r>
            <a:r>
              <a:rPr lang="sk-SK" sz="2000" dirty="0"/>
              <a:t> obete, </a:t>
            </a:r>
          </a:p>
          <a:p>
            <a:pPr lvl="1"/>
            <a:r>
              <a:rPr lang="sk-SK" sz="2000" dirty="0" err="1"/>
              <a:t>chýbajúce</a:t>
            </a:r>
            <a:r>
              <a:rPr lang="sk-SK" sz="2000" dirty="0"/>
              <a:t> zábradlie;</a:t>
            </a:r>
          </a:p>
          <a:p>
            <a:pPr lvl="1"/>
            <a:r>
              <a:rPr lang="sk-SK" sz="2000" dirty="0"/>
              <a:t>a tak ďalej.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1F29-33E4-DA41-9CCC-B0084645BB9A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15.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12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339" y="0"/>
            <a:ext cx="33909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3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1F29-33E4-DA41-9CCC-B0084645BB9A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15.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13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627784" y="332656"/>
            <a:ext cx="5760640" cy="5472608"/>
            <a:chOff x="1691680" y="188640"/>
            <a:chExt cx="5760640" cy="5760640"/>
          </a:xfrm>
        </p:grpSpPr>
        <p:grpSp>
          <p:nvGrpSpPr>
            <p:cNvPr id="22" name="Group 21"/>
            <p:cNvGrpSpPr/>
            <p:nvPr/>
          </p:nvGrpSpPr>
          <p:grpSpPr>
            <a:xfrm>
              <a:off x="1691680" y="188640"/>
              <a:ext cx="5760640" cy="5760640"/>
              <a:chOff x="1691680" y="188640"/>
              <a:chExt cx="5760640" cy="576064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1691680" y="188640"/>
                <a:ext cx="5760640" cy="576064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4572000" y="188640"/>
                <a:ext cx="0" cy="576064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4572000" y="3212976"/>
                <a:ext cx="288032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4644008" y="1268760"/>
                <a:ext cx="2088232" cy="1944216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 flipV="1">
                <a:off x="4572000" y="3212976"/>
                <a:ext cx="1944216" cy="2016224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2123728" y="2996952"/>
              <a:ext cx="2160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/>
                <a:t>Všetky ostatné príčiny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88024" y="1340768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/>
                <a:t>Zlé počasie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24128" y="2276872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/>
                <a:t>Neupravený chodník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436096" y="3429000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/>
                <a:t>Nevhodná obuv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44008" y="4581128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/>
                <a:t>Chýbalo zábradlie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95536" y="4365104"/>
            <a:ext cx="244827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Podľa ROTHMAN K. J., GREENLAND S. &amp; LASH T. L 2008. </a:t>
            </a:r>
            <a:r>
              <a:rPr lang="sk-SK" i="1" dirty="0" err="1"/>
              <a:t>Modern</a:t>
            </a:r>
            <a:r>
              <a:rPr lang="sk-SK" i="1" dirty="0"/>
              <a:t> </a:t>
            </a:r>
            <a:r>
              <a:rPr lang="sk-SK" i="1" dirty="0" err="1"/>
              <a:t>Epidemiology</a:t>
            </a:r>
            <a:r>
              <a:rPr lang="sk-SK" i="1" dirty="0"/>
              <a:t>, 3rd </a:t>
            </a:r>
            <a:r>
              <a:rPr lang="sk-SK" i="1" dirty="0" err="1"/>
              <a:t>Edition</a:t>
            </a:r>
            <a:r>
              <a:rPr lang="sk-SK" dirty="0"/>
              <a:t>, </a:t>
            </a:r>
            <a:r>
              <a:rPr lang="sk-SK" dirty="0" err="1"/>
              <a:t>Lippincott</a:t>
            </a:r>
            <a:r>
              <a:rPr lang="sk-SK" dirty="0"/>
              <a:t> </a:t>
            </a:r>
            <a:r>
              <a:rPr lang="sk-SK" dirty="0" err="1"/>
              <a:t>Williams</a:t>
            </a:r>
            <a:r>
              <a:rPr lang="sk-SK" dirty="0"/>
              <a:t> &amp; </a:t>
            </a:r>
            <a:r>
              <a:rPr lang="sk-SK" dirty="0" err="1"/>
              <a:t>Wilkins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5621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268760"/>
            <a:ext cx="7772400" cy="4968552"/>
          </a:xfrm>
        </p:spPr>
        <p:txBody>
          <a:bodyPr>
            <a:normAutofit/>
          </a:bodyPr>
          <a:lstStyle/>
          <a:p>
            <a:pPr lvl="1">
              <a:buFont typeface="Wingdings" charset="2"/>
              <a:buChar char="ü"/>
            </a:pPr>
            <a:r>
              <a:rPr lang="sk-SK" sz="4200" b="1" dirty="0"/>
              <a:t>Nutné </a:t>
            </a:r>
          </a:p>
          <a:p>
            <a:pPr lvl="1">
              <a:buFont typeface="Wingdings" charset="2"/>
              <a:buChar char="ü"/>
            </a:pPr>
            <a:r>
              <a:rPr lang="sk-SK" sz="4200" b="1" dirty="0"/>
              <a:t>Postačujúce</a:t>
            </a:r>
            <a:endParaRPr lang="cs-CZ" sz="4200" dirty="0">
              <a:latin typeface="Candara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96752"/>
            <a:ext cx="7543800" cy="144016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k-SK" dirty="0"/>
              <a:t>Základné delenie príčin ochorení</a:t>
            </a:r>
            <a:endParaRPr lang="cs-CZ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7CD2-8DE7-AB4B-BD4D-93EA2479EB3F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15.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14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268760"/>
            <a:ext cx="7772400" cy="4968552"/>
          </a:xfrm>
        </p:spPr>
        <p:txBody>
          <a:bodyPr>
            <a:normAutofit/>
          </a:bodyPr>
          <a:lstStyle/>
          <a:p>
            <a:pPr eaLnBrk="1" hangingPunct="1"/>
            <a:r>
              <a:rPr lang="sk-SK" sz="2800" dirty="0"/>
              <a:t>Neodmysliteľné pri vzniku choroby a nutne predchádzajú chorobu;</a:t>
            </a:r>
          </a:p>
          <a:p>
            <a:pPr eaLnBrk="1" hangingPunct="1"/>
            <a:r>
              <a:rPr lang="sk-SK" sz="2800" dirty="0"/>
              <a:t>Bez nich choroba nevznikne </a:t>
            </a:r>
          </a:p>
          <a:p>
            <a:pPr eaLnBrk="1" hangingPunct="1"/>
            <a:r>
              <a:rPr lang="sk-SK" sz="2800" dirty="0"/>
              <a:t>Čo je nutnou príčinou z predchádzajúceho príkladu?.</a:t>
            </a:r>
            <a:endParaRPr lang="cs-CZ" sz="2800" dirty="0">
              <a:latin typeface="Candara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7543800" cy="576064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Nutné príčiny</a:t>
            </a:r>
            <a:endParaRPr lang="cs-CZ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7CD2-8DE7-AB4B-BD4D-93EA2479EB3F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15.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81109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268760"/>
            <a:ext cx="7772400" cy="4968552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endParaRPr lang="sk-SK" dirty="0">
              <a:latin typeface="Candara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sk-SK" sz="2800" dirty="0" err="1"/>
              <a:t>Iniciujú</a:t>
            </a:r>
            <a:r>
              <a:rPr lang="sk-SK" sz="2800" dirty="0"/>
              <a:t> chorobu, choroba rýchlejšie vznikne a niektoré choroby bez nich vzniknúť nemôžu;</a:t>
            </a:r>
          </a:p>
          <a:p>
            <a:pPr>
              <a:lnSpc>
                <a:spcPct val="90000"/>
              </a:lnSpc>
            </a:pPr>
            <a:r>
              <a:rPr lang="sk-SK" sz="2800" dirty="0"/>
              <a:t>Eliminácia  postačujúcich známych príčin znižuje výskyt ochorení;</a:t>
            </a:r>
          </a:p>
          <a:p>
            <a:pPr>
              <a:lnSpc>
                <a:spcPct val="90000"/>
              </a:lnSpc>
            </a:pPr>
            <a:r>
              <a:rPr lang="sk-SK" sz="2800" dirty="0" err="1"/>
              <a:t>Rrizikové</a:t>
            </a:r>
            <a:r>
              <a:rPr lang="sk-SK" sz="2800" dirty="0"/>
              <a:t> faktory považujeme za postačujúce príčiny  chorôb (obezita, stres, fyzická inaktivita);</a:t>
            </a:r>
          </a:p>
          <a:p>
            <a:pPr>
              <a:lnSpc>
                <a:spcPct val="90000"/>
              </a:lnSpc>
            </a:pPr>
            <a:r>
              <a:rPr lang="sk-SK" sz="2800" dirty="0"/>
              <a:t>Ktoré z javy z príkladu sú postačujúce príčiny?</a:t>
            </a:r>
            <a:endParaRPr lang="cs-CZ" sz="2800" dirty="0"/>
          </a:p>
          <a:p>
            <a:pPr eaLnBrk="1" hangingPunct="1">
              <a:buNone/>
            </a:pPr>
            <a:endParaRPr lang="cs-CZ" dirty="0">
              <a:latin typeface="Candara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7543800" cy="576064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Postačujúce príčiny chorôb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7CD2-8DE7-AB4B-BD4D-93EA2479EB3F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15.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16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2745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6"/>
            <a:ext cx="7917061" cy="5227737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FFFF00"/>
                </a:solidFill>
              </a:rPr>
              <a:t>Predisponujúce</a:t>
            </a:r>
            <a:r>
              <a:rPr lang="sk-SK" dirty="0"/>
              <a:t> príčiny chorôb - pripravujú, </a:t>
            </a:r>
            <a:r>
              <a:rPr lang="sk-SK" dirty="0" err="1"/>
              <a:t>senzitivizujú</a:t>
            </a:r>
            <a:r>
              <a:rPr lang="sk-SK" dirty="0"/>
              <a:t> človeka pre  chorobu (vek, pohlavie, prekonané choroby v  minulosti</a:t>
            </a:r>
            <a:r>
              <a:rPr lang="cs-CZ" dirty="0"/>
              <a:t>…)</a:t>
            </a:r>
          </a:p>
          <a:p>
            <a:r>
              <a:rPr lang="sk-SK" b="1" dirty="0">
                <a:solidFill>
                  <a:srgbClr val="FFFF00"/>
                </a:solidFill>
              </a:rPr>
              <a:t>Podporujúce</a:t>
            </a:r>
            <a:r>
              <a:rPr lang="sk-SK" dirty="0"/>
              <a:t> príčiny chorôb - uľahčujú manifestáciu choroby (nízky príjem, nedostatočná výživa, nízky hygienický štandard, nekvalitná zdravotnícka  starostlivosť...)</a:t>
            </a:r>
          </a:p>
          <a:p>
            <a:r>
              <a:rPr lang="sk-SK" b="1" dirty="0">
                <a:solidFill>
                  <a:srgbClr val="FFFF00"/>
                </a:solidFill>
              </a:rPr>
              <a:t>Vyvolávajúce</a:t>
            </a:r>
            <a:r>
              <a:rPr lang="sk-SK" dirty="0"/>
              <a:t> – </a:t>
            </a:r>
            <a:r>
              <a:rPr lang="sk-SK" dirty="0" err="1"/>
              <a:t>precipitujúce</a:t>
            </a:r>
            <a:r>
              <a:rPr lang="sk-SK" dirty="0"/>
              <a:t> príčiny - sú spojené so začiatkom choroby (dostatočný počet  mikrobiálneho agensu, dostatočné množstvo alergénu, jedu, radiácie...)</a:t>
            </a:r>
          </a:p>
          <a:p>
            <a:r>
              <a:rPr lang="sk-SK" b="1" dirty="0">
                <a:solidFill>
                  <a:srgbClr val="FFFF00"/>
                </a:solidFill>
              </a:rPr>
              <a:t>Posilňujúce</a:t>
            </a:r>
            <a:r>
              <a:rPr lang="sk-SK" dirty="0"/>
              <a:t> príčiny chorôb - prispievajú k pretrvávaniu a progresii choroby (opakované expozície...)</a:t>
            </a:r>
          </a:p>
          <a:p>
            <a:endParaRPr lang="cs-CZ" sz="2000" dirty="0">
              <a:latin typeface="Candara" pitchFamily="34" charset="0"/>
              <a:ea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cs-CZ" sz="2000" dirty="0">
              <a:latin typeface="Candara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648072"/>
          </a:xfrm>
        </p:spPr>
        <p:txBody>
          <a:bodyPr/>
          <a:lstStyle/>
          <a:p>
            <a:pPr eaLnBrk="1" hangingPunct="1"/>
            <a:r>
              <a:rPr lang="sk-SK" dirty="0"/>
              <a:t>Podrobné delenie príčin</a:t>
            </a:r>
            <a:endParaRPr lang="cs-CZ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DC9E-3136-8A45-816F-8FD6F855076F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15.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17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87824" y="1700808"/>
            <a:ext cx="4680520" cy="1800200"/>
          </a:xfrm>
        </p:spPr>
        <p:txBody>
          <a:bodyPr>
            <a:normAutofit/>
          </a:bodyPr>
          <a:lstStyle/>
          <a:p>
            <a:r>
              <a:rPr lang="sk-SK" sz="2400" dirty="0"/>
              <a:t>Pre infekčné choroby – </a:t>
            </a:r>
            <a:r>
              <a:rPr lang="sk-SK" sz="2400" dirty="0" err="1"/>
              <a:t>Kochove</a:t>
            </a:r>
            <a:r>
              <a:rPr lang="sk-SK" sz="2400" dirty="0"/>
              <a:t> postuláty</a:t>
            </a:r>
          </a:p>
          <a:p>
            <a:r>
              <a:rPr lang="sk-SK" sz="2400" dirty="0"/>
              <a:t>Pre neinfekčné choroby – </a:t>
            </a:r>
            <a:r>
              <a:rPr lang="sk-SK" sz="2400" dirty="0" err="1"/>
              <a:t>Hillove</a:t>
            </a:r>
            <a:r>
              <a:rPr lang="sk-SK" sz="2400" dirty="0"/>
              <a:t> kritéria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6696744" cy="648072"/>
          </a:xfrm>
        </p:spPr>
        <p:txBody>
          <a:bodyPr>
            <a:noAutofit/>
          </a:bodyPr>
          <a:lstStyle/>
          <a:p>
            <a:r>
              <a:rPr lang="sk-SK" sz="3200" dirty="0"/>
              <a:t>Ako vytvoriť príčinný záver </a:t>
            </a:r>
            <a:br>
              <a:rPr lang="sk-SK" sz="3200" dirty="0"/>
            </a:br>
            <a:r>
              <a:rPr lang="sk-SK" sz="3200" dirty="0"/>
              <a:t>Ako vytvoriť kauzálnu </a:t>
            </a:r>
            <a:r>
              <a:rPr lang="sk-SK" sz="3200" dirty="0" err="1"/>
              <a:t>inferenciu</a:t>
            </a:r>
            <a:endParaRPr lang="sk-SK" sz="3200" dirty="0"/>
          </a:p>
        </p:txBody>
      </p:sp>
      <p:sp>
        <p:nvSpPr>
          <p:cNvPr id="139266" name="AutoShape 2" descr="data:image/jpeg;base64,/9j/4AAQSkZJRgABAQAAAQABAAD/2wCEAAkGBxQTEhUUExQVFRQXFBgXFBcXGBcYFxgUFxQWFhcVFRcYHCggGBwlHBUUIjEhJSkrLi4uFx8zODMsNygtLisBCgoKBQUFDgUFDisZExkrKysrKysrKysrKysrKysrKysrKysrKysrKysrKysrKysrKysrKysrKysrKysrKysrK//AABEIAQoAvQMBIgACEQEDEQH/xAAcAAABBQEBAQAAAAAAAAAAAAADAQIEBQYHAAj/xABAEAABAwIEAwUFBQcBCQAAAAABAAIRAyEEBRIxQVFhBiJxgZETMqGx8AdCUsHRFCNicoLh8TMVNENTY3OSorL/xAAUAQEAAAAAAAAAAAAAAAAAAAAA/8QAFBEBAAAAAAAAAAAAAAAAAAAAAP/aAAwDAQACEQMRAD8AqQYTH1f7p2qY+KQsFkDBzXnFedUTYlA0WSTdOhDQPCIShBO4IPJRuvB6UBAspwSJED5XikCRxQPlODkIFOagKCiByC1KHIDwntKCHorHIDMMJwemFeaUBz4oeIaCB0n8l5pXntlBRMq80hqJhemhAVrkUkwoutP12QPgpHBNlNLkD9SUFLRol3p/jyV9lfZqpVAIaRtJIsgpadMnYKRRwVR1w3p9BdCwPY1gAD3SQbQFeUez9LgCY5yg5SzKKhJHK3iiHIqt4gnjddcbktP8I9EWllVNpkNEoOPvySoB92eUqHUwNQbtMc/rddsr5Ww/dbPgqvF5M3kByi0IOPRHRODlucy7Md4uZB4weJ4QVkcZgXUyQ5rmncyIETFuaCOXLwckeIKRAXUjU3KLKkYYIJQThSCYlFRAhN4T3BOLQiIM77P1+HVAK8+p4+aQP4IELUrWlSAZCG+pAQMJVnlWVuqXg77fJFybB+1eBFhvF10DKsOGkAgQNoAHwCCFk/Ztre84S7lwC01CJiPQED0SikTtbzT6bC09PNBOoMlS2thR6LrJ+tAeU3Uhe0TS5Ad1RQ675T3lQ6z4KBlcKpzHAsqt0vAIPw8Cp9aqq/EV0HP+0GVPoPk3YbNPLoeR+arJXQsya17C0wQbEFYHF4Y03lp2+6eYQMBRqRhAaiNKCaHSklR21ERrkEpjtk9zpUdhRCEGXL0rTdBlLKCQ6qYifBMqPlMlKg2vYek2HPLZA38OS3eFIgFwEnYdeVliuyTD7HkIgdTJkrZYNlhyDePPe/NBNkNcBPlt5/VlJ0k7WHHf8wgUQJJjwPTnPBENQEWPjCCRQqA7JdU7qI+qRawQ6lY87oJoekc9VoxF90Q4jqglmrz2ULEVN141J/sg4iYMA/AIINfEid1GxNYRYyo+Kou1bKPiCeSB1YmJWezpkjwuPzV8S4gbwq/GUbEoMy1ECbUdDiOqa1yCQ0ooUdpRWuQHaUUPUdpRJQZVzpSyhApwQPKVqbpTqe6DpXZezG+AgR9c1sGAAX4fPisz2ZpgMaBfx+a0NStA3hAZlWASQR84/JNNUwdO26FSBcPe/v8AonAWmZ8NkAqtYT3p6wkZVP3bjrNintwx+PREbQjmgCSSRO3JEFIRsUU0+f1dQcyzplEGLkdLILBmEdGwCe6lG5ErFVu0rpJLoESYP6qhxvbx4cQBLeouTzkIOi4um3ifFVNU2IEGN1iXduXO3bJgcePSFJZ2ginAMucdhvJQbjCjUAdx+fmq7NwNJBuqbB54W0qhcY0nbyCqz2tpunU6Bztf9EEDFUzrJi029AmNTsXmlJxhrpniYBgcAm0z9bICBPamAp4QEa5EF0DUiBBmOKLEboTyn6pQEAsnYK72247JocI3TKFUtMhB1XIQ4sGkFxJ4D9OCvK1Cs0f6Zd5i3iJWO7RZ/Vw9OlhMNLahptdWePelwENaVWYDMMZh3Nf7Wo+41sc4kO5gz8wg3uB9qYJa1reQOqesNPzKnNAnaPP5iVDpYvWLWJ4QY843UyjVnaNrR0QS6REcEpKhsqWul1A2EeaAGZY0MaQfXos7gsAar3Oe4aZtPHzV9i6ZOx73iYjqJuqnE0sRUdpaKNKlsZZrc4cod7oQRcY/C+1bQBaXuN2g6tIa0lznkWa0AEklc/z/ADrCveW06TtAsHQGzycQbid4Wj7SZN7DS+kG02B371rGka2OIDpdq90C8QsfjcmY1xAJJ4QPmTv5BBW6ZfDZha3JcCGBtSHVHOBNNrQXO2uQ1sm3whCyLJWQXcvvHpcnyW3+znCE0XuMBjqr4EEOdT1EhrzPuyXHSAN7zZBzDOMzfUPs2SS5wbpjS4uJgAzA3VJiaOh7mFwdpMEtu2RvpPETx4rrP2l5KNHtqbWh9O4gR3SCHC3IGR4LlD6Ow+pQTcpw2olwhwaJjiVoWOECDIIseiq+z9DQ0uJILvDYcbo+A1Ad4gtMloiCASTf9EE/Unh6jak9rkB9SIxyjsuVPZQPEIMk58pdSYSvIHyn0CNTZ21CfCboQXpQdOxdNr8aXzIdGk9AALfFXeJfTpRUqNB0iR9eayvY3MBVYKbvfp7HjHA/IK87TjVh3OjvAQR8oQC7E51+1vquHdAeRp6CII9Vd41hYTpMWMCYub/NZvsDhf2ag0usSHF38xII+AC0uJxIPeHGNPiRP6oI7MUdoO15McSJUjDV1WEkEuAkcSL3nx6bqVTdP+Pr6KC6o1wgYlk7WUEPgfXqo+IxLoImZQQc6x0NIdBbxtuIhYB4L36KOot25lreWrgPGVscRgjUN5gqRTwjKTbADy+aCBluXQwNc6QBZoECf4ry71A6LYZG3SxoGw+is5l1U1HkN2F7LR4dukXsEEnPMOKlF0jguA5hhPZVH0zux0CbW3bfjYhdzzLOWNYRM81yHtlWp1arXN3AgxymRPx9UAcvd3BtF7f3UmVBys9z+ox8FMQOlPDkIFPCCThzCmnFearqTk93RBn5XkwpwCBV5eAXkErLMa6jVa9vA3HNvEHyXUhjW16IexuuwBEwSOV+IXIwVs+xOM0m5lkjWBuBtKDb4fC66UiRa7XA77QoevTSa03AO4ngSBcXC0VXGMdTOhwiDEHyVHjGQW0mn3GDV4zeesn52QL7Yu7rbCLXHLgOqXCYnukuF5PhCfTHKDHPa1+Nt/yQ9cydrniT0v6boDvdO/0fNRoujl8jgLT4BCmZ+PhyEIGFo4fXFUucYiO6LkmAFa4qppZbnt5IOTZeS41Xibw35FBAy2t+yNL6lp4wfRUecdtcRWdow9OG/iPdB8JhdBxmDaWEuEgmBPrF/NUWZ4GnpYDTBBEwN4AkGRcbEIMHnuaOaGsLpeWgugyASJiVBwdMFt7k3JJ3/spOcdnwKhNO7Se6OMRMR5QpVLKSGnTd7TzgETAItcIA4bCFjD4pxS0MTIc1wgg3nnH+EwoFCeChJ7EBQUUP6IIToQUQanNCaCvAoHlecllNKDwCt+z+L9nUg+64QfS3gqkIlM3BQbeo5zCCxxHy8xsVM7PYsnUKjnF87uvyOw22358LKvwNT2lMGx4Wnh49EvstJmYJ2vxQaF2JLhMgDgRuBB2InnHqUbCPgHYNjj8uvgoGRuc8En7t5FhYwS7md+aWjjNVQt1GGyTAE+W/BBY1naQAIk7mdgh4ioGgcbfE7GEyjVl0EEbkT1/RDfhAWwJki522PH5II9EGtU0EzANxYWHDmB5DqtDTaGHSPdAAMcNjA6qswtNrWQIbIA/iiJIB3A8eSFjcYNge86YjgLT4ugEevNBd1K2pvQusBwlpG/qVkO0Wc6XaGCXRAImwuIEfPmeiNnWchjQ0QDp70Ha1h4mGyVzWtjqhJOuOG2wkQJQXn+0QHhrjLTHHnax639Va5fiNJMz3gYHOTvfhBnzCwGp0zMxv1H+FYYTHy9pJiAQOhja9rwg0eY4VplzI8p6wI/Tkqp0hWFHE2kwLQZnaRx4BQqxBJIEIBorTZDlLKAzSn6lHa5FDkFDqSh6EU4FAVrl4uTJShARpRWFBYUenuEHTuz2VF2VMqgS4V6jza+gkMNuhaD4Sqqth5MX57Lo/YBgGXYbrTJPiXOJVT2g7MFhNWgNTd3MG7d508x03CDHEjSJALp0y7lwuCJUfDhwcS6QxoNg0gG4EA7et1IxrgdhBPWx4EEefwQMLV0EA6Y3LZ48COIP1fdBbVKwH7zabAHl9EeE+CltrCADF5v4AcfEj0VM9zSwNDp0kkgDSIta5jgeew5JHZg1obL+7ItN3Qbz0jV9WQT8bVFgNpO9nOAI25D8gqGrm9y6QTJnjA/C2LTzVrTxDapfPFpI4dA3qZ3VNjMtA7reHd1cyNRdbyCCqNf2tUzqMzAid4BupOFwQcLABpcBxJdMkgjorbL+z8E6r7geRufHr81Lw2G0uDWiIJ8JubnyB8uiDOYrCNIggBzRJAHUiR6jw4rK12iSQOOw29D/ddNp4Rkw6DrbeRfk4zPFZnNsh0DWy4dFpvNuHwjhA8EFTSr6YkTz5g9IR2O5bTZQtJkRw38LKaxAWV5qaCntCBzQipgKcEGeTpSDojNoc7IBtTmtKIAOCexv11QMa3mjUxJXi2U6k26Du/wBmeI15fTH4HPYfJxI+DgtM5cw+yTOw2pUwjyBrAqU7/ejS5o8gD5LqDwgz+edmqOIkkFj/AMTeP8w2PzXP897L4ujOlntWb6mTI/oFx8QutOCC8IOAY3MHsBYdNyREGZ/EQdiqhmLc0GHHvWItwmw8PzXfs4yehXEVqTH9SL+RF1iM2+zai4E0XvYeDXd5k8p94IM3gMzkAzIaA0iB90TIPUi3RTWY6AIbx4gxcnUHEDbceqxjHGi9zfvNe5pIP3muLTtFpaSplHPXAgOgiQTAmDe15mN/8yg6JUxo0sFhq1ekxw5ifVGLGnXY6gASARIlwBseMyb8liKfaH2eiG64cYMiGidpI5AW5K1y3NQbkkMJc57zczq2PC5cLXsUGgxFP3hZwABOwIBBJm1tgPMrOZviJpcBcEdDHLnIf6puY9oGMlxLiXar/eJ1ahIO/eG3IXlYvM8/dUcYsARpF9oiDz5IJjWXujhVuFzNpgOEHnwVpTANxcdECNbZOBSlea1ASUoKSF6EFW0AC1kxzl5xTUDmhSDayEz4J7tkDQUek+EBohON0A8yxJY+m9hIcBEgwQZ4ELsXYL7QG1aTKeMeG1SdLHmwdawedg7hPFcUzD7p6p2XS5rmETB1DpaD8Cg+qXBAcFyTsB24qU2Ci8+0psgDVOoNJNg7oeB4eC6dluc0cRIpulwAJaQWnSbBwBFxNpHFAWsFEqMU2qFAx79NN7uTHO9Gk/kg+cH03VK72tuald4bHN9Qx8wrTHUWNOlnuNhoP4oEF58TJ80Tslhp9piCP9NsMP8A1aoIHozW7xATMW2JQQHiAEHE5w4EaTECCBYHa5jyv0QMZiIVaTKAlTEOO5J8/NMBSJ9IXugcxS8PiXM90+XBRnG9ksoLzD5o13vWPNWdG9xdZMEI+GxTmmxQakrzlUUs4/EJ8FNpZiwjePFBVFOamMKI1BIoiBJSkykmy8gbukhP4R6JHoIuOEtXsFhKlUhlJrnkjvNaJcWtuYAubBEri3ySZDj3UKzKrDD6bw5v9J2PQ7HxQSv2pglrWubcbWMttcfWytqvaMtbTc2q9lenTdpLY0gF1MjWCIcCGukRwatR9ouPwNejRxFKhrrvDaj3NBDWt3cytAhxJkRvx8eZ1cU/El5cGgzqcWtgloHutA3gAeiDq/Zj7Tqb2hmLOl23tI7v9QaO6Oq2GOa2vhqhp1GFlSm9oqBwLe80tmZjiuBYGrg9EOc9rwPe3aeRtN1Z5TiatLuYWsa2t3ebB0NJsHaSYBN79EE5+F/Z6DMOHB2kl9V42dUdA7s7gNa0A9Cs/Xpvqe6QxmrSajpDA7S50TxMNcrXOqtSPZe3FSqXQ4BggTPdD+Y2PmmZznNP2FGkWtY5jbgDUdUQKoJsQQJgbmZ2MhEZ2Q/duqmsKjWtc55pgyA0SbOF7XWXcy5jbgeY8F1vsVSLqDjVDW0XH920ghrmv1N7zHGXElpAaZEbc1iO2eEw7ahFFr2O1HW0tLWAW9zUOfAEiCgzELwRalBzQC5pAOxIiY5JrWoECImAJ4CD0JzF4BeCB4CI0JrQnSgktR6TEGhRJuApmGBm/JA7T6JZgpzgkhAMpzWybDxTTdFEtEDc7oB1gNgq8MhxhWDwqvFPIcIQafsvmPs3lrySwjusMluomDYcSJ+itzl2R0G0nPo06VKo9v7uo0EvAMkk7lu0SRzC5Vh5XVez2COKwzcRhnhlYHRXbAI9q1sB5ad7EEHy4IKLK+xmFqvc94AaYLIJbh6ru9r9i6x0gjY8ZAsFms8zltF5oYINZTae/UZvUfaYP4RBA53W0q5bmdJsU6rSAII07mBJg2kmT4kqvofZ7iK1R76kMLnFxgbkmSQOF0GQ9gadOnVDyalQnu6bBukSHSQT7wuOqNlZbWqik9l3h1Km7/lvJ1sdPKf/AKW3xv2avIa0GQJAmTHhyVF2l7JvwNL2mqJOkci4ydvAH0QNxnY7HPmpULXua3g8Fzg3ZwA5Dbb4qsw2fVjLH16bWtBOuswPI0x3WCJc4mBHyVPhu0OIpOD2OhwsDHAiIjldRQx1U63mSST4km59UDszzSriHaqrp/CAIaB/C0bKIApVSlCHoQDATtKdp5JRTPOEDCErV4t6ylaEDmBIQntCVwQWGCPc8JRXVCmZe2R5qRoCCRl4Dg4OHI/P9F7EYPiD6p2XjvkdPzR6qCDTpxvufglLUUpCEEZ7VU45twequnhVeYNsgdhjZbL7Pe0H7JiRqMUakMq8gL6X+RJ8iVjMIp9EIPpoURe26dpWO+y/tD+0Yf2LzNWiAL7upfdd5e6fAc1tEDCxcX+2nN/aYhmHae7REu/7rxPwbp/8iuwZtjm0KNSs73WNLiOcbDzMBfM2c4t1So+o8y57i53iTJ+aCoqsVhQZDW/yj9VX1FcVmwB4D4ABBAr3QHNUqqEKEDGtToToTg1BEhKw3unuahkICNXnFeTnFBY5eNwpjVEwQ+IUsARcnyQFwx77ev6I77khQWgggtIMEdNlYPHe8UAw1MLUfSmuCCM4KHmLLeSsNlExUHdBAwBmI8FZeysoGXxMDeVNdPVBZdnc7dhMQys3Zph4/FTMa2+m3UBfQ2GxDajGvYQ5rmhzSOIIkFfL1WpcwuvfZD2ha7C1KNV3+798En/gmSb/AMLg7wBagd9r+daabMM03d+8qfyg9wHxMn+lcVxJkq/7T507E16lY7OcdI5M2YPIR8Vna10AGCXAcyB8Qrys3dVODb+8Z/MD6GfyVxVQV9YIEKRVKDCBWtT14BKTZBCJJmBbqkLbXKIG2TXiyD0WTCUWLILj0QaClSgApztkGe76Ijt0CqXSdLRO4sfJQHcUfAmzvH8kEwOTSErd0qAbmqtxYVq/ZVeMO6CpowHGefOCpL8U4cdQ67+qhn3inBAQYqehU7AVnNDnAkamlhgxLXbtPMWFlV1R3VLpn92364oCVHiJJUJ1f8Inqhky+91JrbIPZWCaok7Bx/8AU/qreqbKryj/AFD/ACO/JWFU2QRKiZCV5umEoCJKzrfBDBSVTsgQplRtivOKHiDbzQE12QXOTJSh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9268" name="AutoShape 4" descr="data:image/jpeg;base64,/9j/4AAQSkZJRgABAQAAAQABAAD/2wCEAAkGBxQTEhUUExQVFRQXFBgXFBcXGBcYFxgUFxQWFhcVFRcYHCggGBwlHBUUIjEhJSkrLi4uFx8zODMsNygtLisBCgoKBQUFDgUFDisZExkrKysrKysrKysrKysrKysrKysrKysrKysrKysrKysrKysrKysrKysrKysrKysrKysrK//AABEIAQoAvQMBIgACEQEDEQH/xAAcAAABBQEBAQAAAAAAAAAAAAADAQIEBQYHAAj/xABAEAABAwIEAwUFBQcBCQAAAAABAAIRAyEEBRIxQVFhBiJxgZETMqGx8AdCUsHRFCNicoLh8TMVNENTY3OSorL/xAAUAQEAAAAAAAAAAAAAAAAAAAAA/8QAFBEBAAAAAAAAAAAAAAAAAAAAAP/aAAwDAQACEQMRAD8AqQYTH1f7p2qY+KQsFkDBzXnFedUTYlA0WSTdOhDQPCIShBO4IPJRuvB6UBAspwSJED5XikCRxQPlODkIFOagKCiByC1KHIDwntKCHorHIDMMJwemFeaUBz4oeIaCB0n8l5pXntlBRMq80hqJhemhAVrkUkwoutP12QPgpHBNlNLkD9SUFLRol3p/jyV9lfZqpVAIaRtJIsgpadMnYKRRwVR1w3p9BdCwPY1gAD3SQbQFeUez9LgCY5yg5SzKKhJHK3iiHIqt4gnjddcbktP8I9EWllVNpkNEoOPvySoB92eUqHUwNQbtMc/rddsr5Ww/dbPgqvF5M3kByi0IOPRHRODlucy7Md4uZB4weJ4QVkcZgXUyQ5rmncyIETFuaCOXLwckeIKRAXUjU3KLKkYYIJQThSCYlFRAhN4T3BOLQiIM77P1+HVAK8+p4+aQP4IELUrWlSAZCG+pAQMJVnlWVuqXg77fJFybB+1eBFhvF10DKsOGkAgQNoAHwCCFk/Ztre84S7lwC01CJiPQED0SikTtbzT6bC09PNBOoMlS2thR6LrJ+tAeU3Uhe0TS5Ad1RQ675T3lQ6z4KBlcKpzHAsqt0vAIPw8Cp9aqq/EV0HP+0GVPoPk3YbNPLoeR+arJXQsya17C0wQbEFYHF4Y03lp2+6eYQMBRqRhAaiNKCaHSklR21ERrkEpjtk9zpUdhRCEGXL0rTdBlLKCQ6qYifBMqPlMlKg2vYek2HPLZA38OS3eFIgFwEnYdeVliuyTD7HkIgdTJkrZYNlhyDePPe/NBNkNcBPlt5/VlJ0k7WHHf8wgUQJJjwPTnPBENQEWPjCCRQqA7JdU7qI+qRawQ6lY87oJoekc9VoxF90Q4jqglmrz2ULEVN141J/sg4iYMA/AIINfEid1GxNYRYyo+Kou1bKPiCeSB1YmJWezpkjwuPzV8S4gbwq/GUbEoMy1ECbUdDiOqa1yCQ0ooUdpRWuQHaUUPUdpRJQZVzpSyhApwQPKVqbpTqe6DpXZezG+AgR9c1sGAAX4fPisz2ZpgMaBfx+a0NStA3hAZlWASQR84/JNNUwdO26FSBcPe/v8AonAWmZ8NkAqtYT3p6wkZVP3bjrNintwx+PREbQjmgCSSRO3JEFIRsUU0+f1dQcyzplEGLkdLILBmEdGwCe6lG5ErFVu0rpJLoESYP6qhxvbx4cQBLeouTzkIOi4um3ifFVNU2IEGN1iXduXO3bJgcePSFJZ2ginAMucdhvJQbjCjUAdx+fmq7NwNJBuqbB54W0qhcY0nbyCqz2tpunU6Bztf9EEDFUzrJi029AmNTsXmlJxhrpniYBgcAm0z9bICBPamAp4QEa5EF0DUiBBmOKLEboTyn6pQEAsnYK72247JocI3TKFUtMhB1XIQ4sGkFxJ4D9OCvK1Cs0f6Zd5i3iJWO7RZ/Vw9OlhMNLahptdWePelwENaVWYDMMZh3Nf7Wo+41sc4kO5gz8wg3uB9qYJa1reQOqesNPzKnNAnaPP5iVDpYvWLWJ4QY843UyjVnaNrR0QS6REcEpKhsqWul1A2EeaAGZY0MaQfXos7gsAar3Oe4aZtPHzV9i6ZOx73iYjqJuqnE0sRUdpaKNKlsZZrc4cod7oQRcY/C+1bQBaXuN2g6tIa0lznkWa0AEklc/z/ADrCveW06TtAsHQGzycQbid4Wj7SZN7DS+kG02B371rGka2OIDpdq90C8QsfjcmY1xAJJ4QPmTv5BBW6ZfDZha3JcCGBtSHVHOBNNrQXO2uQ1sm3whCyLJWQXcvvHpcnyW3+znCE0XuMBjqr4EEOdT1EhrzPuyXHSAN7zZBzDOMzfUPs2SS5wbpjS4uJgAzA3VJiaOh7mFwdpMEtu2RvpPETx4rrP2l5KNHtqbWh9O4gR3SCHC3IGR4LlD6Ow+pQTcpw2olwhwaJjiVoWOECDIIseiq+z9DQ0uJILvDYcbo+A1Ad4gtMloiCASTf9EE/Unh6jak9rkB9SIxyjsuVPZQPEIMk58pdSYSvIHyn0CNTZ21CfCboQXpQdOxdNr8aXzIdGk9AALfFXeJfTpRUqNB0iR9eayvY3MBVYKbvfp7HjHA/IK87TjVh3OjvAQR8oQC7E51+1vquHdAeRp6CII9Vd41hYTpMWMCYub/NZvsDhf2ag0usSHF38xII+AC0uJxIPeHGNPiRP6oI7MUdoO15McSJUjDV1WEkEuAkcSL3nx6bqVTdP+Pr6KC6o1wgYlk7WUEPgfXqo+IxLoImZQQc6x0NIdBbxtuIhYB4L36KOot25lreWrgPGVscRgjUN5gqRTwjKTbADy+aCBluXQwNc6QBZoECf4ry71A6LYZG3SxoGw+is5l1U1HkN2F7LR4dukXsEEnPMOKlF0jguA5hhPZVH0zux0CbW3bfjYhdzzLOWNYRM81yHtlWp1arXN3AgxymRPx9UAcvd3BtF7f3UmVBys9z+ox8FMQOlPDkIFPCCThzCmnFearqTk93RBn5XkwpwCBV5eAXkErLMa6jVa9vA3HNvEHyXUhjW16IexuuwBEwSOV+IXIwVs+xOM0m5lkjWBuBtKDb4fC66UiRa7XA77QoevTSa03AO4ngSBcXC0VXGMdTOhwiDEHyVHjGQW0mn3GDV4zeesn52QL7Yu7rbCLXHLgOqXCYnukuF5PhCfTHKDHPa1+Nt/yQ9cydrniT0v6boDvdO/0fNRoujl8jgLT4BCmZ+PhyEIGFo4fXFUucYiO6LkmAFa4qppZbnt5IOTZeS41Xibw35FBAy2t+yNL6lp4wfRUecdtcRWdow9OG/iPdB8JhdBxmDaWEuEgmBPrF/NUWZ4GnpYDTBBEwN4AkGRcbEIMHnuaOaGsLpeWgugyASJiVBwdMFt7k3JJ3/spOcdnwKhNO7Se6OMRMR5QpVLKSGnTd7TzgETAItcIA4bCFjD4pxS0MTIc1wgg3nnH+EwoFCeChJ7EBQUUP6IIToQUQanNCaCvAoHlecllNKDwCt+z+L9nUg+64QfS3gqkIlM3BQbeo5zCCxxHy8xsVM7PYsnUKjnF87uvyOw22358LKvwNT2lMGx4Wnh49EvstJmYJ2vxQaF2JLhMgDgRuBB2InnHqUbCPgHYNjj8uvgoGRuc8En7t5FhYwS7md+aWjjNVQt1GGyTAE+W/BBY1naQAIk7mdgh4ioGgcbfE7GEyjVl0EEbkT1/RDfhAWwJki522PH5II9EGtU0EzANxYWHDmB5DqtDTaGHSPdAAMcNjA6qswtNrWQIbIA/iiJIB3A8eSFjcYNge86YjgLT4ugEevNBd1K2pvQusBwlpG/qVkO0Wc6XaGCXRAImwuIEfPmeiNnWchjQ0QDp70Ha1h4mGyVzWtjqhJOuOG2wkQJQXn+0QHhrjLTHHnax639Va5fiNJMz3gYHOTvfhBnzCwGp0zMxv1H+FYYTHy9pJiAQOhja9rwg0eY4VplzI8p6wI/Tkqp0hWFHE2kwLQZnaRx4BQqxBJIEIBorTZDlLKAzSn6lHa5FDkFDqSh6EU4FAVrl4uTJShARpRWFBYUenuEHTuz2VF2VMqgS4V6jza+gkMNuhaD4Sqqth5MX57Lo/YBgGXYbrTJPiXOJVT2g7MFhNWgNTd3MG7d508x03CDHEjSJALp0y7lwuCJUfDhwcS6QxoNg0gG4EA7et1IxrgdhBPWx4EEefwQMLV0EA6Y3LZ48COIP1fdBbVKwH7zabAHl9EeE+CltrCADF5v4AcfEj0VM9zSwNDp0kkgDSIta5jgeew5JHZg1obL+7ItN3Qbz0jV9WQT8bVFgNpO9nOAI25D8gqGrm9y6QTJnjA/C2LTzVrTxDapfPFpI4dA3qZ3VNjMtA7reHd1cyNRdbyCCqNf2tUzqMzAid4BupOFwQcLABpcBxJdMkgjorbL+z8E6r7geRufHr81Lw2G0uDWiIJ8JubnyB8uiDOYrCNIggBzRJAHUiR6jw4rK12iSQOOw29D/ddNp4Rkw6DrbeRfk4zPFZnNsh0DWy4dFpvNuHwjhA8EFTSr6YkTz5g9IR2O5bTZQtJkRw38LKaxAWV5qaCntCBzQipgKcEGeTpSDojNoc7IBtTmtKIAOCexv11QMa3mjUxJXi2U6k26Du/wBmeI15fTH4HPYfJxI+DgtM5cw+yTOw2pUwjyBrAqU7/ejS5o8gD5LqDwgz+edmqOIkkFj/AMTeP8w2PzXP897L4ujOlntWb6mTI/oFx8QutOCC8IOAY3MHsBYdNyREGZ/EQdiqhmLc0GHHvWItwmw8PzXfs4yehXEVqTH9SL+RF1iM2+zai4E0XvYeDXd5k8p94IM3gMzkAzIaA0iB90TIPUi3RTWY6AIbx4gxcnUHEDbceqxjHGi9zfvNe5pIP3muLTtFpaSplHPXAgOgiQTAmDe15mN/8yg6JUxo0sFhq1ekxw5ifVGLGnXY6gASARIlwBseMyb8liKfaH2eiG64cYMiGidpI5AW5K1y3NQbkkMJc57zczq2PC5cLXsUGgxFP3hZwABOwIBBJm1tgPMrOZviJpcBcEdDHLnIf6puY9oGMlxLiXar/eJ1ahIO/eG3IXlYvM8/dUcYsARpF9oiDz5IJjWXujhVuFzNpgOEHnwVpTANxcdECNbZOBSlea1ASUoKSF6EFW0AC1kxzl5xTUDmhSDayEz4J7tkDQUek+EBohON0A8yxJY+m9hIcBEgwQZ4ELsXYL7QG1aTKeMeG1SdLHmwdawedg7hPFcUzD7p6p2XS5rmETB1DpaD8Cg+qXBAcFyTsB24qU2Ci8+0psgDVOoNJNg7oeB4eC6dluc0cRIpulwAJaQWnSbBwBFxNpHFAWsFEqMU2qFAx79NN7uTHO9Gk/kg+cH03VK72tuald4bHN9Qx8wrTHUWNOlnuNhoP4oEF58TJ80Tslhp9piCP9NsMP8A1aoIHozW7xATMW2JQQHiAEHE5w4EaTECCBYHa5jyv0QMZiIVaTKAlTEOO5J8/NMBSJ9IXugcxS8PiXM90+XBRnG9ksoLzD5o13vWPNWdG9xdZMEI+GxTmmxQakrzlUUs4/EJ8FNpZiwjePFBVFOamMKI1BIoiBJSkykmy8gbukhP4R6JHoIuOEtXsFhKlUhlJrnkjvNaJcWtuYAubBEri3ySZDj3UKzKrDD6bw5v9J2PQ7HxQSv2pglrWubcbWMttcfWytqvaMtbTc2q9lenTdpLY0gF1MjWCIcCGukRwatR9ouPwNejRxFKhrrvDaj3NBDWt3cytAhxJkRvx8eZ1cU/El5cGgzqcWtgloHutA3gAeiDq/Zj7Tqb2hmLOl23tI7v9QaO6Oq2GOa2vhqhp1GFlSm9oqBwLe80tmZjiuBYGrg9EOc9rwPe3aeRtN1Z5TiatLuYWsa2t3ebB0NJsHaSYBN79EE5+F/Z6DMOHB2kl9V42dUdA7s7gNa0A9Cs/Xpvqe6QxmrSajpDA7S50TxMNcrXOqtSPZe3FSqXQ4BggTPdD+Y2PmmZznNP2FGkWtY5jbgDUdUQKoJsQQJgbmZ2MhEZ2Q/duqmsKjWtc55pgyA0SbOF7XWXcy5jbgeY8F1vsVSLqDjVDW0XH920ghrmv1N7zHGXElpAaZEbc1iO2eEw7ahFFr2O1HW0tLWAW9zUOfAEiCgzELwRalBzQC5pAOxIiY5JrWoECImAJ4CD0JzF4BeCB4CI0JrQnSgktR6TEGhRJuApmGBm/JA7T6JZgpzgkhAMpzWybDxTTdFEtEDc7oB1gNgq8MhxhWDwqvFPIcIQafsvmPs3lrySwjusMluomDYcSJ+itzl2R0G0nPo06VKo9v7uo0EvAMkk7lu0SRzC5Vh5XVez2COKwzcRhnhlYHRXbAI9q1sB5ad7EEHy4IKLK+xmFqvc94AaYLIJbh6ru9r9i6x0gjY8ZAsFms8zltF5oYINZTae/UZvUfaYP4RBA53W0q5bmdJsU6rSAII07mBJg2kmT4kqvofZ7iK1R76kMLnFxgbkmSQOF0GQ9gadOnVDyalQnu6bBukSHSQT7wuOqNlZbWqik9l3h1Km7/lvJ1sdPKf/AKW3xv2avIa0GQJAmTHhyVF2l7JvwNL2mqJOkci4ydvAH0QNxnY7HPmpULXua3g8Fzg3ZwA5Dbb4qsw2fVjLH16bWtBOuswPI0x3WCJc4mBHyVPhu0OIpOD2OhwsDHAiIjldRQx1U63mSST4km59UDszzSriHaqrp/CAIaB/C0bKIApVSlCHoQDATtKdp5JRTPOEDCErV4t6ylaEDmBIQntCVwQWGCPc8JRXVCmZe2R5qRoCCRl4Dg4OHI/P9F7EYPiD6p2XjvkdPzR6qCDTpxvufglLUUpCEEZ7VU45twequnhVeYNsgdhjZbL7Pe0H7JiRqMUakMq8gL6X+RJ8iVjMIp9EIPpoURe26dpWO+y/tD+0Yf2LzNWiAL7upfdd5e6fAc1tEDCxcX+2nN/aYhmHae7REu/7rxPwbp/8iuwZtjm0KNSs73WNLiOcbDzMBfM2c4t1So+o8y57i53iTJ+aCoqsVhQZDW/yj9VX1FcVmwB4D4ABBAr3QHNUqqEKEDGtToToTg1BEhKw3unuahkICNXnFeTnFBY5eNwpjVEwQ+IUsARcnyQFwx77ev6I77khQWgggtIMEdNlYPHe8UAw1MLUfSmuCCM4KHmLLeSsNlExUHdBAwBmI8FZeysoGXxMDeVNdPVBZdnc7dhMQys3Zph4/FTMa2+m3UBfQ2GxDajGvYQ5rmhzSOIIkFfL1WpcwuvfZD2ha7C1KNV3+798En/gmSb/AMLg7wBagd9r+daabMM03d+8qfyg9wHxMn+lcVxJkq/7T507E16lY7OcdI5M2YPIR8Vna10AGCXAcyB8Qrys3dVODb+8Z/MD6GfyVxVQV9YIEKRVKDCBWtT14BKTZBCJJmBbqkLbXKIG2TXiyD0WTCUWLILj0QaClSgApztkGe76Ijt0CqXSdLRO4sfJQHcUfAmzvH8kEwOTSErd0qAbmqtxYVq/ZVeMO6CpowHGefOCpL8U4cdQ67+qhn3inBAQYqehU7AVnNDnAkamlhgxLXbtPMWFlV1R3VLpn92364oCVHiJJUJ1f8Inqhky+91JrbIPZWCaok7Bx/8AU/qreqbKryj/AFD/ACO/JWFU2QRKiZCV5umEoCJKzrfBDBSVTsgQplRtivOKHiDbzQE12QXOTJSh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39270" name="Picture 6" descr="http://nfs.unipv.it/nfs/minf/dispense/patgen/lectures/files/images/bradford_hill_causality.jpg"/>
          <p:cNvPicPr>
            <a:picLocks noChangeAspect="1" noChangeArrowheads="1"/>
          </p:cNvPicPr>
          <p:nvPr/>
        </p:nvPicPr>
        <p:blipFill>
          <a:blip r:embed="rId2" cstate="print"/>
          <a:srcRect l="69034" t="9344" r="4389" b="14140"/>
          <a:stretch>
            <a:fillRect/>
          </a:stretch>
        </p:blipFill>
        <p:spPr bwMode="auto">
          <a:xfrm>
            <a:off x="7596336" y="2132856"/>
            <a:ext cx="1547664" cy="2232248"/>
          </a:xfrm>
          <a:prstGeom prst="rect">
            <a:avLst/>
          </a:prstGeom>
          <a:noFill/>
        </p:spPr>
      </p:pic>
      <p:pic>
        <p:nvPicPr>
          <p:cNvPr id="139272" name="Picture 8" descr="http://www.nobelprize.org/nobel_prizes/medicine/laureates/1905/ko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0950" y="0"/>
            <a:ext cx="1543050" cy="2162176"/>
          </a:xfrm>
          <a:prstGeom prst="rect">
            <a:avLst/>
          </a:prstGeom>
          <a:noFill/>
        </p:spPr>
      </p:pic>
      <p:pic>
        <p:nvPicPr>
          <p:cNvPr id="139274" name="Picture 10" descr="http://diverge.hunter.cuny.edu/~weigang/Images/14-03_koch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47" y="1268760"/>
            <a:ext cx="2987824" cy="4005064"/>
          </a:xfrm>
          <a:prstGeom prst="rect">
            <a:avLst/>
          </a:prstGeom>
          <a:noFill/>
        </p:spPr>
      </p:pic>
      <p:sp>
        <p:nvSpPr>
          <p:cNvPr id="139276" name="AutoShape 12" descr="data:image/jpeg;base64,/9j/4AAQSkZJRgABAQAAAQABAAD/2wCEAAkGBxQTEhUUEhQUFhUXFRQWFRgXGBYYGBYXFRQWGBcXGBgYHCghGBwlHBQXITEhJSkrLi8uFx8zODMsNygtLisBCgoKDg0OGxAQGywkICYsLDQsNCwsNSw0LC8sLCwsNCwsLCwsLCwsLCwsLCw0LCwsLCwsNCwsLCwsLC0sMCwsNP/AABEIAMsA+AMBEQACEQEDEQH/xAAbAAEAAgMBAQAAAAAAAAAAAAAABQYBAwQCB//EAD8QAAEDAQUEBwUGBQQDAAAAAAEAAhEDBAUSITEGQVFxIjJhgZGhwRNCUrHRFSNicpLwBxRTguEzQ7LSY8Lx/8QAGwEBAAIDAQEAAAAAAAAAAAAAAAQFAQIDBgf/xAA4EQACAQIDBAkDBAEFAAMAAAAAAQIDEQQhMQUSQVEyYXGBkaGx0fATFCJCUsHhBhUjM2LxFlOC/9oADAMBAAIRAxEAPwD7igCAIAgCAIAgCAIAgCAIDxWqtaC5xAA1JMBaykoq8nZGG7EBbdqmDKm0v7T0R3bz5Ktq7TgsoK/kcpVlwImttNXOha38rR/7Socto13o0uxe9zm6sjR9u2j+qfBv0XL72v8Au9PYx9SXM2UtorQPfDubW+gC3jj66437UPqyJKybWbqtPvZ/1P1UqntT98fD2/s6KtzLBYrdTqiabgeI3jmDmFZ0q0KqvB3OqknodK6mwQBAEAQBAEAQBAEAQBAEAQBAEAQBAEAQBAEAQGm2WltNjnu0A8eAHaudWpGnFylojDdldlBvO8n1nS45e63c36ntXnK+InWleWnBESU3JnGuBqEAQBAEBss9dzHBzCWuG8fvMLaE5QlvRdmE2s0Xq470FdknJ7cnD5EdhXosJiVXh1rUlwnvIklKNwgCAIAgCAIAgCAIAgCAIAgCAIAgCAIAgCAICtba1Thpt3EuJ7gI/wCRVVtST3YxOFZ5JFUVMcDhvO1Pp4S0At6WIYSXENY52UEROGO9ScPShUunrlbPLNpZ5dZlK5pF7kx92YMScQ47ssxGfhoujwaV/wAvIzunmjfYdhhh6RGcyM/Z5aZu+86vBrs8lmeBcb3lp/fllr1obp5bfZJYBTILxSdmZhtSpTbByGeGpPceC2eBSUm5aby70m/VDdPdgvcvwBzIL9IP4GuOLhk6YWtbBqF2pZL3ay56BxJVQTUl9lapFoaBo4OB8J9FN2dJqulzudKT/IvK9CSggCAIAgCAIAgCAIAgCAIAgCAIAgMEoDmqXjRbrVpjm5v1Wd1m6pzeiZht6UTpVp/rb9U3XyM/SnyfgdLHg5ggjszWDRqx6QwQ21NhNSliaJcw4o4j3vQ9ygbQoupTutUcqsbopCoCMEAlYBhjQAABAAgAaAcFs227sGZWoPJYJBgSAQDvAOonuW287W4A9LALHsfYSXmqdAC1vaTr4D5q02ZRbk6j0Wh2oxzuW1XRIMEo3YGl1rpjV7P1BcJYmjHWa8UA22Uzo9n6gixVF6TXigbgZ0XZNPQGVkBAEAQBAEAQBAEAQGu0V2saXPIa0akrKVzMYuTsin3ptg4yKAwj4nCXHkNB3yu0aXMsKWDSzmVu02ypUM1HudzJI8NAuiSWhMjCMeijQsmwQGyjWcwyxzmni0kfJYtcw0nqTt27WVmQKn3je3Jw5Hf3rSVNPQi1MJCXRyLndt4067cVMzxG9p4ELg4talfUpypu0iGvnZvES+jAJzLNAfyndy05KpxWz9571PXkRZ0r5oq9ooOYYe0tPAiPDiqicJQdpKxHaa1Na1AQBAZa0kwASToBmUSbdkCeurZp7yHVZY3h7x/6/NWOH2dOedTJef8AR1jSb1LUSykzc1jRA/e9W8506FO7ySJKVskQdsv5xypjCOJzP0CoMTtmcsqKsub19l5mbEVVrOd1nE8zKqKlWdR3m2+0GtaGQgPdOqW5tJHIkLaFSdN3g2uwwSdjv17cn9IeDv8AKtcPtirDKp+S8/7+ZixYLLaW1G4mGR5jsK9FQr060d6DujBuXYBAEAQBAEAQBAfO9qb2NaqWg/dsJDRxIyLj6dikwjZFthqKhG/FkKtySEAQBAEAQHXdd4OoVA9neNzm7wViUbqxpUpqpHdZ9Ps9YPa17dHAEciJURqxSSTi7MzVpNcIc0OHAgEea1lGMlaSuatXI6ts9Z3e5H5SR5TCiywFCX6bdho6UWc52Wo8aniPouf+m0evxMfRibKezdnGrS7m4+kLaOz6C4X7zKpRJGzWRlPqMa3kAPE71KhShDopI3UUtDeuhkqN7W41Xn4Rk0evevHY/FvEVX+1ae/eZOFQTJlAYQBAEAQHTd9sNJ4cNPeHEKThMVLD1FNacetfNDBcmukAjQ5he1i1JXRgysgIAgCAIAgMO0MID5E4Gc9d/NTC/CA47zsz6jQ1jgzOZIJzAOHIEe9B193etotLU51YykrRdjnrWa0EHDUaCSTmTDc3kR0eBYO4onE1canB/M+rsMOs1doOFwjMwCZILicOYyMHrTI0hLoxu1Fo/nzibbubVn7wmMDdYMvMYhluGHxeeCO3A2pqd/y5efz1JBanUID6VsyCLLSn4fIkkeUKLPpMpsR/yslFqcQgCAIAgNdcHC6NYMeC0qpuDtyYKOF4JaGwKyCv07krU6bRTqDHgh0khocfZAluFvBjszmSQraWPo1Jt1I/jfLK7t+Wt31rJZWNbG2tZLWWkNqsDssJxOgnXpAMmB2HON2i0hWwSkm4O3HJeX5a9qy69TOZrF12jE8+0YA41DqYINSu5rcOCBlUpnFJPQIzmVt93ht2K3XdW9IJu9+qWXWnlawseXXdaacvY4OIa7C0OMOd9xhDgWwQTTeCSZAflwW33OFqWjNWTau7aL872z600tG1mYsT1BhDWgkuIABcdXEDM96qpyUpNpWXLl1GT2tTJc7tB9lTn4G/Je1wSaw8E/2r0NTpUoBAEAQBAEAQFE2uuY03mqwTTcZdHuuOs9h/e5d6c7qxaYWupLceqK4upLCAIAgCAICRuO6XWipAkMHXdwHAdpWspbqONasqcb8eB9LpsDQABAAAA4AaKKU7d3dnpDAQETaL/pMqimT2Od7rTuB9eHjEKeOpQqbj73yObqJOxLAqadAgCAq19Xeabi4DoOM8idy8ntLBOjNzivxfk+Xt4GSMVYZCAIAgCAIDuuqwGq78A6x9B2qdgMFLEzz6K19jBbQF7FKxgygCAIAgCAIAgMOaCIIkHIg6FBexWL12Qa4l1F2A/Cc29x1b5rrGq+JNpYxrKeZW7XcFop603EcW9IeWa6qcWTI4inLRke+m4agjmCFtc6pp6GAwnQHwQzc7LNc9ep1aT+ZGEeLoWrkkc5VqcdWT927GnI13QPhZr3u3d3iubq8iJUxq0gieq26z2XDSMUwRIABI1iSR8yudpSzIyp1Kt5anVZrypVOpUY48A4T4arDi0c5Upx1R1LBoc9uouewtY/ATq4CTHZnlzXOrCU47sXYxJNrI+dVmYXOHAkeBheWmt2TXIhMvdw2Z7KTQ5+JpaC3KC2RMTOYXo8JTlCmk3dcOol000iSUo3OC13tTpkg4iRuAPrCr8RtOjRk4yvfs97IHm77xbXxNwwABkc5BnctcJjoYtyhu5Lnne4OW2XADnTMfhOncdyiYnYsZZ0Xbqenj/wCmbkTWu2q3Vh5jP5Koq4DEU9YPuz9AcxaRqCO5RXGS1QMBp3Aoot6IHTRu+q7Rju8QPNSaeCxFTowffl6glLHcG+of7W+pVrh9i8az7l7i5N0qYaAGgADQBXsIRhFRirIwe1uAgCAIAgNVptLKbS6o5rWjUuIA81htJXZvCnKpLdgrsrFv27otypNdUPHqt8Tn5KPLExWmZbUdi1pZzaj5v53kNW29rnq06TeeJ3qFyeJlwROjsSiulJvwXuaBtzav/F+g/wDZY+5mdP8ARsN1+P8AR12bb+qP9Skxw/CS0+crZYqXFHGew6b6Emu3P2J+7dsrPVgOJpO/Hp+oZeMLtHEQeuRW19k4inmlvLq9iwggjiF3K3QAIYMoAgKBtjifXc4A4GBjC6MgSMUTx6SkU8kWuEsoJcWeNkLaynWh4b0+i1x1ad2e4HTwSom0ZxUJShlwPoSjlSEB86tdkqY3/dv6zvddxPYvL1aU9+X4vV8HzIbi76F+sIimyfgb/wAQvSUuhHsRLjojeuhkqN8Wz2lTLqtyb28T3rx+0cV9xWuuisl795k7bhsr2ua+Oi4Edo3gkcJCm7Kw9aE41bfjJNf35BlhXozAQBAYWMkDjtF6U25TiPZ9dFVYnbOGo5J7z6vfQ3UGzhqX273WgcySqmp/kVR9CCXa7+xv9JGo3xU/D4H6qO9vYv8A6+D9zP04npt9P3hp8R6rpD/IMQulGL8V/LMfTR1Ub6aesC3zH1VhQ/yCjLKpFx817+Rq6b4EjSqhwlpBHYrulWp1Y71NprqNGrHtdTBG3/fDLLSxuzJyY3e53oOJXOpUUFclYPCSxNTdjpxfI+WXrelW0PxVXTwHut7Gjd81Xzm5O7PX4fDU6Ed2C932nEtTuEAQBAEBN7O7SVLM4CS+lvYd3azgezQ+a606rh2EDG7Pp4hX0lz9z6lZbQ2oxr2GWuAIPYVYJpq6PI1KcqcnCSs0bVk0CA1WmzNexzHCWuBBHP1WU7G0ZOLuj57U2dre3NJrZjMPOTcJ0JPp2FSN9WuWyxMNzeZfrKDTpNFV4JaAC85THNcLbzyRUVJxu3ojmrX9Qb78/lBPmBC6rD1HwI7xNNcTnO01H8f6f8rb7Sp1Gn3dPrNtPaGgfeI5tPosPDVFwNliqb4nZ7VlZhDXggiCWkSJ+Si16DlBwldXO0ZxloyEFwuFQAmWbzpkN0cV5tbGqKsovOHP+LG9yxtECBovSpJKyMGVkBAYe4AEnIDMrWc4wi5SdktQV28LwNQwMm8OPP6LxO0dq1MU3GOUOXPt9vE7xhY4lUm4QBAEAQGyhXcwy0wfnz4rvh8RUoT36bs/XtXENJ6lisFsFRs6Eaj97l7fZ+Phi6d1lJar5wZHlGx872/tZfayzdTa1oHa5oeT34h4BZxErztyPVbIpKGGUv3N+WRW1wLQ56tqwuiBADS4kwekXAQIz6q6xpb0b9vDlbXlqR5192e7wVr5876Ljoa/tFs5hwAGZyyyJzAPAbp1W/20rZM0+8hfNP24+nK5h15sAmH5CTkMs3Djn1XHLcEWGm3a6+W90YeNglez+X6+p6cD223NJgB0zG7i4E66dE9q1dCSV8vlvc3WKg5bqT+Xz16n1myy2kVBLZid4icgQR2QQtKlN03ZnSjWjVjvR8/H+TctDqfQP4bWsmnVpnRjmub2B8yPFs96mYWWTR5vblJKcZrivT/0sl7XtSs7MVV0cAM3O7Gjf8l3nOMFdlXh8LUxEt2mvZdp1WariY10RiaDB1EiYK2TurnGcd2TjrY2LJqV6+NosJLKMEjIu3Dlx+XNTKOGvnIh1sVbKBWbRaHPMvcXHtPy4KdGKirJECUnJ3bNSyahAEB6Y4gyCQeIyKNX1Mp20Jy69o3NIbV6Tfi94f8Ab5qJVwqecciXSxTWU80WulVDgHNIIIkEKA007MsE01dHtYMmtlYEkA5jULlCvTnOUE846ozY4b9qQwD4jnyGf0VP/kFZww6gv1PPsWfrY3prMgV447EfarzwVCyG4WtY57nPwmHl4GBsHGfuzlI7JU2lhPqU1NN3baSSvpbV3y15PrsjDeZqF/U/hqTvENOGRIBhxmREROu7NdP9Nq84+Lz4cVw67GN5Hhm0VMx0XwSwbuiXOqN6ecMg0zv3wtnsuqr5rK/fZJ5ZXd78hvoxQ2jpuA6FTEQwxDTm/BDZxRP3jTwz7DCpsurFv8o2zzu+F87WvbJ+HYN9G37epYS+H4BHSgZy3EABM8G6ZlwAlaf6bW39zK/Lvtyt166JtjeRJhQDY7boqRVb2yD4fUKz2PVdPFxS/VdPwv6o1mvxK5/EO7yyuKwHRqAAn8bREH+0COR4L1mJjaW9zPQbGrqVF0+MfR/2VRRy4MFgkGBI0O8LN3axhxTd2jApgaAeA/e9HJviYUIrRIx7FsRhbHCBGX/1Z35Xvcx9OFrWXgZ9mOA46Dn6nxWN58zO5HkjLWgaADksNt6mUktDKGT6P/D27yyg6o7I1SC38jQQ095LjyhTcNC0b8zy+2a6nWUF+n1fxFM2ms9WnaHiu4vdqHn3mGcJG4DsGQIKi1VJS/IvcDUpTop0lZcuTOSzXhVZ/p1ajfyvcB4AwtVJrRnadCnPpxT7UW+7b5rGxudUqFzn1CxpMAhjWjFmBxMd6t9nRdR3lnY8dt9U6E1CkrXWZGq5PMENa72qMrObhDmt3AHER7HHM4vi6PVjtnJYudo0043+a/OJivfTxjApjE0xJc4tnpT7oJMsMDKRBnNLhUllmBfLxIdSkzUjCSMmuqhpzGY+7ALuL25ZrI+mno/mR7+1KhFf7sA02S0dJ0uD6jSDk3I4AR2OB3wA+mss9f6Ndqvaq0OimARjgEE9UVInC6D1G6cVi5lU4vj8yJwrJwJ3Zm3ubjp/hc5k7nASR3+irdpqUaMqkNUmTsFU/LcZ1PvSqfejkAvnk9s4yf67diX83Lfcic/8w7FixHFxUL7qt9T62897n8/8NrK1iXt9N76Ic4Q4dIgcPTLPuXpdoUq+JwEalSNpxzaXL+Ms7dxxi0pEIvJnY8OpNJDi0EiYJAkTrB3LdTkk4puz1B5bZmAQGNA4BojWfU+Ky6tRu7k/EWMCysy6DMojojKJiMsok+JWfrVHf8nn1sWRltmYNGMHJo3GRu45o61R6yfj3egsjxUsNN2RY3Vhyyk0yCyY1AIEA5ZLMcRVjpJ8evXW19L8WsxZHQuIO+5aGKpO5ufeRAH74K52Jh3UxKnwjn3vJL+e40qOyJi8LCytTdTqCWnxB3EHcQvZyipKzNaNadGanB5o+aX9stWs5JaDUp7nNGYH4wNOenLRQKlGUOtHqsJtKlXVnlLk/wCPlyBXIsQgCAIDLWkkAAknIAZk8ghhtJXZcNm9jHOIqWkYWain7zvzfCOzXkpNLDt5yKXG7WjFOFHN8+C7OfofQGtgQMgNFNPNt3zZyW27WVX0nuHSpOLmnmCCD2aHmAtJQTafI7UsROnCUFpJZnm03PQqdejTceJa2fGJR04vVGYYqtDoza7yC2ku5lKlSFJuFjXPyzMF+e/kVOwKUbxRXbSqTrNVJu7K8rAqzMoCLtVtqNdUhrjhBLGBjiKgFLFPtB1Tjlu/TTOUOsYxaXziaKl6V2ucDRxAREYtcVUOzjMdCmBlPTBzQ2UINa/Mj1VvSq050SRigAYjkH1BiJw5EhgPDpDXfgwqcXxJlZOJhAS2zNIurjgGuJ5ER6qNi7fSafEk4VN1EyzsuikNxPMn0XlYbCwcdU32t/xYt/qSM/ZrMYcAAANOJnIlbf6RQVeNSKSSWnN832ew33ax3K2NCGvC6vep97fp9F5baOxGm6mGWX7fb28OR2jU4MiXCMjke1eclFxe7JWfWdDC1AQBAEB12O731N0N4n04qywWy6+Kd0rR5v8Ajn6dZrKaRYLNZwxuFunmTxK9phcLTw1NU6ay9XzZwbuzapBgICKvDZyzVs30m4j7zeie/Dr3rnKlCWqJlHH4illGWXXn6kLX2Aonq1ajeeF3oFyeFjwZOjtuqulFPxRpH8Pm/wBd36B9Vr9quZ0/12X7F4nVZ9g7OOs6o/skAeQnzW6w0eJxntqu+ikvnWT133TRo/6VNre0CXHm45ldYwjHRFdWxVWt/wAkm/nI7VucAgCAICFvS9bOXizVHdJ+WWjHe7J3GdFxWMp06qjfP5qSf9Pq1aDqW/H5muwrF43e+i6HDL3Xbnf57Fe06sZq6PO1KUqbszkXQ5hAEAQBAbKFFz3BrQSToAsSkoq7NoxcnZFrsLGWRoDs3vzeRuG7u/yvMbV21Sw9SMZceXBc2XmDwMtxtfOomqVQOEtMhSaVaFWCnTd0zMouLsz2uhqEAQGqtZ2v6zQf3xXCvhaNdWqRT+czKbWhxVLmYdC4d8/NVVTYGGl0XJd9/W5uqjNX2GPjPgFH/wDjkP8A7H4Gfq9R7Zcjd7nHwC3h/jtFdKcn4L+GY+qzqo3fTbo0E8Tn81Y0Nl4Wi7xhd83n6mrm2dSsDUIAgCA02q1MptL6jg1o1JMLWc4wV5OyN6dOdSW7BXZUby28aJFCni/E/IdzRme+FWVdppZU1ftLqhsVvOrK3Uvf/wBIC07WWp/+5hHBjWjzIJ81Dljq8v1W7CyhszDQ/TftZxuvu0H/AH6v6yuTxNV/qfid1g8Ov0LwNtLaO1N0rv74d/yBWyxddfqZpLAYaWsF6ehL2Hbqs3/VYx44jou9QfAKTT2lUXTSfkQquxaUv+NteZbrnv8Ao2jJjodvY7J3+e5WdDFU63RefIpcTga2H6Sy5rQlVIIZ83vXaiuH16THQ01XgO95rQS0tadwMSqKtjaicoxeV2epw+zaLjCpJZ7qy4PjmQl23dUtD8FNpJ1J3N7XHcolKlOrLdiifXxFOhDem7L5ofV7LYz7FtOsRVIaA4kdYjfHqvTUd+EUm7tcTxWIcKk21GyfAirZsu0503FvYcx46jzU6GLa6SIE8Gn0XYi62ztcaBruTh6wu6xVNkd4WojR9i1/6TvFv1W/16fM0+3qcjZTuCufcjm5voVq8TTXE2WGqPgSNl2VP+4/ub9T9FxljP2o7Qwf7mT1isNOkIY0Did55lRJ1JTf5MmQpxgrRRFXtdzpLxLgczxH1C8XtjZNbflXg3JPXmvdFthsRGyg8iPs9pcycJInX98VSYbGV8Pf6UrX1+c+slTpRn0kWO6nzSZyjwMei93sip9TB031W8Mv4KnExtVZ01KgaJcQBxKnVKsKcXKbsus4xi5OyIq032Bkxs9pyHgvOYn/ACSnHKhG/W8l4a+hOp4Fvps4Kl61T70cgFTVduY2f6rdi/8AWSY4WkuBpNtqfG7xKivaOLetSXidPo0/2o9NvCqPfPfn810jtXGR0qPvz9TDw9J/pOqjfbx1gHeRVjQ/yOvF/wC7FSXg/byOE8FB9F2JayXgypoYPA6/5Xo8FtTD4rKDs+T1/vuIVXDzp66HUrE4BAEBz2+2No03VHmGtEn0A7Scu9aVKipxcpaI6UaUqs1COrPlN9XvUtL8TzkOq3c0dnbxK85XryrSvLuXI9jhcLDDw3Y975keuJJCAIAgCAyx5BBaSCDIIyIPEFZTad0Gk1Zn0nY7aA2hpp1D96wTPxt0xcxv5hXmCxTqrdlqvM8ttLAqhLfh0X5Pl7ETa9g3klzazTJJ6TSNTOoJ+Sjz2ZJu6l5EyntqCSUoPuZZtnbAaFEU3NYHCZLJIf8AiMgGVPw1J06ai0r9XHrKnG11WqucW2uvh1dhKKQRCkXrflT+YcaTyGjogag4dTBy1leXxWPq/cSdOVksurLq7T0GHwVP6KU1m8/EtVzWh9Si19QAFwnLhuPeM+9X+Dqzq0Yzms2U+Kpwp1XGGiO1SSOc9vrFlNzmgEgTB8/JRsZWnRoSqQV2kdaMFOai3qQNjvmo6q3GRhJggCBnkPNeawu2K88TD6j/ABbtZLn56llVwdONJ7qzLMvXFQEBEuubE4uc7UzDQAvOT/x+NWpKpVnq7/ire5OWM3YpRXidtKm2iw5nCJOataNKlgMO1d7sbvMjSlKtPrZXbdbHVHSdNw4f5XhsftCpjJ70so8Fy/vrLajRjTVlqcygHYIAgCAIDIKym07owWC57fjGF3WG/iPqvb7F2o8SvpVOkvNe6KvFYfce9HQk1fEMICpfxGqkUKbRo6pn2w0kDxz7lW7Tk1TS5sudiRTrSfJfyfPlSnpTitVeoHgNbLYbOXEun5DlOeSmUaVGVNuTs8+PJL56ZkWrUqxqWissvNv565HhtufE+yPVLt+6RGmumXPgt3haSlb6i1S8e/t8jVYmo1fcejfh3dnnyMi2vy+7MFzRvnMAkxGgnyKx9rSzW/nZvhwdraj7ipl+GV1z4rsNdO21MwWHVucHIEU5nKD13fpK6Sw1FZqXPiv+3X1LxNI4mq3Zx5cH/wBerrfgYF4PAlzMobGRBLnEtAGXxFo/ulHhKUnaMuL68ln6X8LGPuqkVeUeXVm8reNvG5KKtLAl9kqpba6Mb3Fp5Fpn69yk4OTVeNiFtGKlhp3+Zn1dejPHBAQ20tqq0mB9M5ZtcCJjFo4cDPzCrdpVqtGCnTeWj79GT8DSp1ZOE9dV7FJs9MOc1rjhBIBJ3CcyvMU4qUlGTsuLPQTk4xbSuz6XQLcIwQWwMMZiBpC9vDd3Vu6cDyU97ee9qbFsanmqBBxaQQZ4FaVFFxalpxMxvfLUotRuFxAMwSARvg6hfOakdybinez17OJ6SLuky2XRbHVWlzgABAHEkankvb7NxdXFQc5Ky0XW+LKTE0Y0nZPMkFZEUICMv90UwOLhPgT6Kg/yObjhUlxkr+b/AIJmCV6ncV5eILUICB+064qPBZiaKkCGPADMThwnFAHEHWQDCu1gsLKlF71m481rZPnprya0abzI31Jps2MvasSQbOQYZnLsPSa12uHMDERpqwrR4DDJKSq5Z8r5NrnxtfsaNvqy/aaKt/VTiDKUECSCHuIBa+JAbriaPGDC7Q2VQjZ1KmT7EnmuN+TfhdXRq60uCJmwVnPbL24XBzgRnBg6iQMiqnE0oU52g7qyf9HaDbWZ0KObnTdr4qsj4gPHI/NT9lzcMZTa5peORxrq9OXYWtfRykCAh9q7rNos7mt67SHs7SJy7wSO9RcZRdWk0tVmids/EqhWUno8mfKSIyOR3zu7F509gEAQBAEBghLgygLZsBdRdV9u4dBkhv4nkQY5AnvIVjs6i5T+o9F6lNtjEqNP6S1evZ/Z9CV2eaCA0W2zCpTcw6OBHLge45rlWpKrTcHxOlKo6c1NcCNsGzdGnm4e0dxdp3N08ZUKhsuhTzkt59ftp6kuttGtUyWS6vcmAIyCskrEBu5lAeXsBEEAg6g5hazhGa3ZK66zKk4u6Ie27PtOdM4TwObfqFRYvYNOf5UHuvk817rz7CfSx8llPMlbLQDGNaNAI/yrnD0Y0acacdEiFUm5ycnxNq7GgQHNeNm9pTLRrqOYUDaeE+6w8qa11XavljtQqfTmmVUiMivnLTTs8mXSdzCwZCAIDAYASQBJ1PHnxWzk2km9DFjK1MhASdx2UufjOjfM/v0XoNgYKVSv9Z9GPm/69iHjKqjDd4ssK9sVQQBAVvaPZRloJqUyGVd/wv8AzRoe0eagYnAxqvejk/UtcFtOVBbk84+a7PYoV43TWoH72m5o+LVp5OGSp6tCpS6a9vE9FQxVKsvwlf18DiXI7hAEB7o0nPOFjS53BoJPgFmKcnZK5iUowV5Oy6y1XJsU95DrR0G/AD03cyMmjz5KxobOlLOpkuXH+vmhT4rbEIrdo5vnw/v07S+2eg1jQxgDWtEADQBXEYqKstDzk5ynJyk7tnpzwNSAstpamEm9A14OhB70Uk9GGmtT0smAgCAIAgCAIDBcBqsOSWplJswHg6ELClF6MWZ6Wxgj7wuwVMxk7juPP6qm2lseni/zj+M+fB9vv6kqhiXTyeaIK02N7Os089R4rx+JwGIwz/3Iu3PVeJZU60J9FmhQjqEAQHprSTABJ7M1tCEpvdirvqzMNpK7JOx3O52b+iOG8/RegwP+P1ajUq/4rlxft6kOrjIxyhmycpUw0ANEAaBewpUoUoKEFZIrZScndntdDUIAgCAwQgI203BZqnWo054gYT4thcJYWjLWKJUMdiIdGb9fU5DsfZP6Z/W/6rl9hQ5ebO62riv3eS9jbR2VsjdKIP5i53kTC2WCoL9P8mktpYqX6/CyJKnSp0mnC1lNozMANA5wu1oU43ySXcRXKpVlm234levLasCRRbP4nadzdfFU2J2xbKiu9/wv/CzobLvnVfcvcgbTetZ/WqO5A4R4NhVNTGV6nSm+7L0LKnhaMOjFevqcR7VGaT1JBiE3ULnVZ7wqs6lR47JJHgcl3p4mtT6M2u/+HkcZ0KU+lFE5d+1bhlWbiHxNyPeND3QrTD7Yksqyv1r2+dhX1tlxedN26mWmy2ltRocxwc07x+8ir2lVhVjvQd0U9SnKnLdkrM2roaGHOAEkwBqSsSkoq7dkZSbdkQdu2gAypCfxHTuG9eexe3oxe7QV+t6dy4+RY0cA3nUduoiK941X6vdyGQ8AqKttDE1elN92XoToYelDSP8AJylQ3nmzsYhYsjJvo2uo3qvcO8x4aKTSxdel0Jtd/wDGhylShLpJEpY9oHDKoMQ4jI+Gh8lcYXb1SOVdXXNZPw0fkQ6uz4vODsT9nrte3E0gj95HgvS0a9OvDfpu6KydOVN2krHipYabtWN8I+S4VdnYWrnKmvC3obRr1I6Nmk3TS+HzP1UV7CwP7PN+50+7q8z0y66Q9zxJPzK3hsbBQzVPxbfqzDxVV8Tpp0mt6oA5CFYU6NOkrQikupWOMpOWrPa6GoQBAEAQBAEAQBAEBRtpb1NV5Y0/dtMfmcNSfReW2ljHWqOEeivN8/bxPRYDCqlDffSfkQqrSeEAQBAEAQHfc95uoPxCS09dvEceYUrCYqWHnvLTivnEjYrDRrws9eB9CY4EAjMESDxBXsE01dHmGmnZlZv68C9xY09Fpg/iI17gvH7Yx8q1R0Yv8V5v2X98i4weHUI771fkV2teTGOLXSANXmMIJaXQTMjIHdCr4YOpUgpRs76LjrblzfMkuqk7MfalHPpiQJIzkDEW5iMjIIjWQn2Vf9r5eV/TO+g+rDmeql4UgGkvEOGJu+RlnlzHiOK1jhK0m0ovJ2fb8T8DLqRXE8tvSiQSKgMYZiT1gC3QamRl2rZ4LEJpOLzv5amPqw5h16URJ9o2BzO4nKNdDpwRYLEN23H89O8fVhzH2nS/qN62D+7PKe4rH2Vf9j0v3Gfqw5krd9tdSfiGnvDiPqtsFjJ4Wqpx04rmvfka16Kqxs+4udN4cARoQCORXvoTU4qUdGefknF2Z6WxgIAgCAIAgCAIAgCAIAgPNWYMawY5wsSvZ2MxtdXPlwXhI6HsAsghiyu1z4xEOflmCQC55yk4QAMOoHDPVWqlhZxipWVlnw4LWyve9+L55aEK1aLdr5v37vJd+pupfzM9LDGIThw6Z6E7tJ36wuU/s938L3txv/HHW3DmdI/Xvn5fP7NTKFoBmSZAykGBFOcIOU9fVdJVcJJbtvJ/9tbZ26OhooVk73+Zaeepmt/MNLiM5LQ0ZESSQSd4iQ7h0SN6xD7ScVF8L3emiv33tbnncS+tFtru+fNCXCrCYEB9DuGf5elPwDw3eUL2GAv9tDsR5fGW+vO3MqJ7dd/NfP3e+epe9hxWqw0jifUEjCcUl2GA0gnDMThJExKlUcTXW7Tpvjlkr63tfXXhexzlCGbZHuNkcdC46GfaSMQc8uOLOcszrJCnxWPitbL/APNna0bZZW5LSxyf0X8faejaLK7KMsIE4XCQ6YE6udNEDjIC1VHHRzvne9rrVeSX59lrjepP585Hit/KZmS2A2SPaAgMLOjO4yWyBn5raH36yte97dHjfO3HjZ6cuAf0fl+B7pusskBsQYHWAhzRJbuA+9zAzk5rEo46ybfDq4PR9f45Xyto7BfS5fPjOizWGzv6bGycQJPTBloJAIOcQ+Y0zUericXS/wBubtk+Wj7OOWuuRvGFOX5JEmq87FwuSfYMngfDEY8l7rZN/s6d+X8u3kUWLt9aVjuViRggCAIAgCAIAgCAIAgCAICh7R3WaNQuA+7eSWngTmWn07OS8ptHCOhUcl0Xp1dXsejwOJVWG6+kvlyIVeTggCAIAgCA7bqu51eoGjT3nfCPrwUjC4aWIqbi04vkvmhHxGIjRhvPXh1n0SmwNAaBAAAA4AZBexjFRSitEeXlJybbKtftgLHlwHQcZ5E6heO2vgZUKrqRX4yfg+Xt4Fzg66nDdeqIqowEEESCCCOIOqqIycWpLVExq6sznfd1IzLGnF1u3olvyJC7xxdeNrSeWnjf1NHTg+B5+zKXwDSN/wCLt16bs+1Z+9r/ALn8t7LwH0ocj19nUtMA894aDnx6Lc+xY+7rXvvP5f3Y+nHkYF2UgIDGgAQIyjq6fpb4Lb72vvbzk3/Ovu/EfSha1jbZbM2m0NYIA8TlEk79FyrVp1p783mZjFRVkd1hsjqrw1veeA4rphMJPE1FCHe+S+aGtarGlHeZc6VMNaGjQAAcgvf06cacFCOiVjz8pOTbZ7W5qEAQBAEAQBAEAQBAEAQBAeK9Fr2lrgC06grWcIzi4yV0zaE5Qe9F2ZVry2UOZoGR8Ljn3O39/iqHEbHknei+5/w/fxLihtRaVV3r2+dhAWmw1KfXY5vaRl4jJVNShVpdOLXznoWVOtTqdGSZzyuN0dRKXQNtnsz39RjncgT57l0p0p1OhFvsRpOpCHSaROXfsrUdnVOAcBBd9B5q0w+yKk86r3V4v2XmV1bacI5U835e5a7HY2Um4abYHmTxJ3lX9GhCjHdgrIpqtWdWW9N3N66nM81GBwIIBB1BWs4RnFxkrpmYycXdEDbtn99I/wBp9D9V5vF7A/Vh33P+H7+JZ0cfwqLvRD17HUZ1mOHbGXiMlRVsJXo/8kGu7LxWROhVhPotGiVGujqJS6BspUXO6rS7kCV1p0alV2pxb7Fc0lOMek7EpY7ge7OocI4au+gVxhdhVp51XurxfsvPsIdXHwjlDMsNksrabcLBA8z2kr0+Hw1LDw3KasvXtKupVlUd5M3KQcwgCAIAgCAIAgCAIAgCAIAgCAIAgNL7Kw6saebQVzlShLWK8DdVJrRvxMMsdMaMYOTR9EVGmtIrwMurUesn4m9dDmEAQBAEAQBAa30GnVrTzAK5yo05dKKfcbKclo2YbZmDRjR3Baxw9KOkV4Iy6k3q34m1djQIAgCAIAgCAIAg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9278" name="AutoShape 14" descr="data:image/jpeg;base64,/9j/4AAQSkZJRgABAQAAAQABAAD/2wCEAAkGBxQTEhUUEhQUFhUXFRQWFRgXGBYYGBYXFRQWGBcXGBgYHCghGBwlHBQXITEhJSkrLi8uFx8zODMsNygtLisBCgoKDg0OGxAQGywkICYsLDQsNCwsNSw0LC8sLCwsNCwsLCwsLCwsLCwsLCw0LCwsLCwsNCwsLCwsLC0sMCwsNP/AABEIAMsA+AMBEQACEQEDEQH/xAAbAAEAAgMBAQAAAAAAAAAAAAAABQYBAwQCB//EAD8QAAEDAQUEBwUGBQQDAAAAAAEAAhEDBAUSITEGQVFxIjJhgZGhwRNCUrHRFSNicpLwBxRTguEzQ7LSY8Lx/8QAGwEBAAIDAQEAAAAAAAAAAAAAAAQFAQIDBgf/xAA4EQACAQIDBAkDBAEFAAMAAAAAAQIDEQQhMQUSQVEyYXGBkaGx0fATFCJCUsHhBhUjM2LxFlOC/9oADAMBAAIRAxEAPwD7igCAIAgCAIAgCAIAgCAIDxWqtaC5xAA1JMBaykoq8nZGG7EBbdqmDKm0v7T0R3bz5Ktq7TgsoK/kcpVlwImttNXOha38rR/7Socto13o0uxe9zm6sjR9u2j+qfBv0XL72v8Au9PYx9SXM2UtorQPfDubW+gC3jj66437UPqyJKybWbqtPvZ/1P1UqntT98fD2/s6KtzLBYrdTqiabgeI3jmDmFZ0q0KqvB3OqknodK6mwQBAEAQBAEAQBAEAQBAEAQBAEAQBAEAQBAEAQGm2WltNjnu0A8eAHaudWpGnFylojDdldlBvO8n1nS45e63c36ntXnK+InWleWnBESU3JnGuBqEAQBAEBss9dzHBzCWuG8fvMLaE5QlvRdmE2s0Xq470FdknJ7cnD5EdhXosJiVXh1rUlwnvIklKNwgCAIAgCAIAgCAIAgCAIAgCAIAgCAIAgCAICtba1Thpt3EuJ7gI/wCRVVtST3YxOFZ5JFUVMcDhvO1Pp4S0At6WIYSXENY52UEROGO9ScPShUunrlbPLNpZ5dZlK5pF7kx92YMScQ47ssxGfhoujwaV/wAvIzunmjfYdhhh6RGcyM/Z5aZu+86vBrs8lmeBcb3lp/fllr1obp5bfZJYBTILxSdmZhtSpTbByGeGpPceC2eBSUm5aby70m/VDdPdgvcvwBzIL9IP4GuOLhk6YWtbBqF2pZL3ay56BxJVQTUl9lapFoaBo4OB8J9FN2dJqulzudKT/IvK9CSggCAIAgCAIAgCAIAgCAIAgCAIAgMEoDmqXjRbrVpjm5v1Wd1m6pzeiZht6UTpVp/rb9U3XyM/SnyfgdLHg5ggjszWDRqx6QwQ21NhNSliaJcw4o4j3vQ9ygbQoupTutUcqsbopCoCMEAlYBhjQAABAAgAaAcFs227sGZWoPJYJBgSAQDvAOonuW287W4A9LALHsfYSXmqdAC1vaTr4D5q02ZRbk6j0Wh2oxzuW1XRIMEo3YGl1rpjV7P1BcJYmjHWa8UA22Uzo9n6gixVF6TXigbgZ0XZNPQGVkBAEAQBAEAQBAEAQGu0V2saXPIa0akrKVzMYuTsin3ptg4yKAwj4nCXHkNB3yu0aXMsKWDSzmVu02ypUM1HudzJI8NAuiSWhMjCMeijQsmwQGyjWcwyxzmni0kfJYtcw0nqTt27WVmQKn3je3Jw5Hf3rSVNPQi1MJCXRyLndt4067cVMzxG9p4ELg4talfUpypu0iGvnZvES+jAJzLNAfyndy05KpxWz9571PXkRZ0r5oq9ooOYYe0tPAiPDiqicJQdpKxHaa1Na1AQBAZa0kwASToBmUSbdkCeurZp7yHVZY3h7x/6/NWOH2dOedTJef8AR1jSb1LUSykzc1jRA/e9W8506FO7ySJKVskQdsv5xypjCOJzP0CoMTtmcsqKsub19l5mbEVVrOd1nE8zKqKlWdR3m2+0GtaGQgPdOqW5tJHIkLaFSdN3g2uwwSdjv17cn9IeDv8AKtcPtirDKp+S8/7+ZixYLLaW1G4mGR5jsK9FQr060d6DujBuXYBAEAQBAEAQBAfO9qb2NaqWg/dsJDRxIyLj6dikwjZFthqKhG/FkKtySEAQBAEAQHXdd4OoVA9neNzm7wViUbqxpUpqpHdZ9Ps9YPa17dHAEciJURqxSSTi7MzVpNcIc0OHAgEea1lGMlaSuatXI6ts9Z3e5H5SR5TCiywFCX6bdho6UWc52Wo8aniPouf+m0evxMfRibKezdnGrS7m4+kLaOz6C4X7zKpRJGzWRlPqMa3kAPE71KhShDopI3UUtDeuhkqN7W41Xn4Rk0evevHY/FvEVX+1ae/eZOFQTJlAYQBAEAQHTd9sNJ4cNPeHEKThMVLD1FNacetfNDBcmukAjQ5he1i1JXRgysgIAgCAIAgMO0MID5E4Gc9d/NTC/CA47zsz6jQ1jgzOZIJzAOHIEe9B193etotLU51YykrRdjnrWa0EHDUaCSTmTDc3kR0eBYO4onE1canB/M+rsMOs1doOFwjMwCZILicOYyMHrTI0hLoxu1Fo/nzibbubVn7wmMDdYMvMYhluGHxeeCO3A2pqd/y5efz1JBanUID6VsyCLLSn4fIkkeUKLPpMpsR/yslFqcQgCAIAgNdcHC6NYMeC0qpuDtyYKOF4JaGwKyCv07krU6bRTqDHgh0khocfZAluFvBjszmSQraWPo1Jt1I/jfLK7t+Wt31rJZWNbG2tZLWWkNqsDssJxOgnXpAMmB2HON2i0hWwSkm4O3HJeX5a9qy69TOZrF12jE8+0YA41DqYINSu5rcOCBlUpnFJPQIzmVt93ht2K3XdW9IJu9+qWXWnlawseXXdaacvY4OIa7C0OMOd9xhDgWwQTTeCSZAflwW33OFqWjNWTau7aL872z600tG1mYsT1BhDWgkuIABcdXEDM96qpyUpNpWXLl1GT2tTJc7tB9lTn4G/Je1wSaw8E/2r0NTpUoBAEAQBAEAQFE2uuY03mqwTTcZdHuuOs9h/e5d6c7qxaYWupLceqK4upLCAIAgCAICRuO6XWipAkMHXdwHAdpWspbqONasqcb8eB9LpsDQABAAAA4AaKKU7d3dnpDAQETaL/pMqimT2Od7rTuB9eHjEKeOpQqbj73yObqJOxLAqadAgCAq19Xeabi4DoOM8idy8ntLBOjNzivxfk+Xt4GSMVYZCAIAgCAIDuuqwGq78A6x9B2qdgMFLEzz6K19jBbQF7FKxgygCAIAgCAIAgMOaCIIkHIg6FBexWL12Qa4l1F2A/Cc29x1b5rrGq+JNpYxrKeZW7XcFop603EcW9IeWa6qcWTI4inLRke+m4agjmCFtc6pp6GAwnQHwQzc7LNc9ep1aT+ZGEeLoWrkkc5VqcdWT927GnI13QPhZr3u3d3iubq8iJUxq0gieq26z2XDSMUwRIABI1iSR8yudpSzIyp1Kt5anVZrypVOpUY48A4T4arDi0c5Upx1R1LBoc9uouewtY/ATq4CTHZnlzXOrCU47sXYxJNrI+dVmYXOHAkeBheWmt2TXIhMvdw2Z7KTQ5+JpaC3KC2RMTOYXo8JTlCmk3dcOol000iSUo3OC13tTpkg4iRuAPrCr8RtOjRk4yvfs97IHm77xbXxNwwABkc5BnctcJjoYtyhu5Lnne4OW2XADnTMfhOncdyiYnYsZZ0Xbqenj/wCmbkTWu2q3Vh5jP5Koq4DEU9YPuz9AcxaRqCO5RXGS1QMBp3Aoot6IHTRu+q7Rju8QPNSaeCxFTowffl6glLHcG+of7W+pVrh9i8az7l7i5N0qYaAGgADQBXsIRhFRirIwe1uAgCAIAgNVptLKbS6o5rWjUuIA81htJXZvCnKpLdgrsrFv27otypNdUPHqt8Tn5KPLExWmZbUdi1pZzaj5v53kNW29rnq06TeeJ3qFyeJlwROjsSiulJvwXuaBtzav/F+g/wDZY+5mdP8ARsN1+P8AR12bb+qP9Skxw/CS0+crZYqXFHGew6b6Emu3P2J+7dsrPVgOJpO/Hp+oZeMLtHEQeuRW19k4inmlvLq9iwggjiF3K3QAIYMoAgKBtjifXc4A4GBjC6MgSMUTx6SkU8kWuEsoJcWeNkLaynWh4b0+i1x1ad2e4HTwSom0ZxUJShlwPoSjlSEB86tdkqY3/dv6zvddxPYvL1aU9+X4vV8HzIbi76F+sIimyfgb/wAQvSUuhHsRLjojeuhkqN8Wz2lTLqtyb28T3rx+0cV9xWuuisl795k7bhsr2ua+Oi4Edo3gkcJCm7Kw9aE41bfjJNf35BlhXozAQBAYWMkDjtF6U25TiPZ9dFVYnbOGo5J7z6vfQ3UGzhqX273WgcySqmp/kVR9CCXa7+xv9JGo3xU/D4H6qO9vYv8A6+D9zP04npt9P3hp8R6rpD/IMQulGL8V/LMfTR1Ub6aesC3zH1VhQ/yCjLKpFx817+Rq6b4EjSqhwlpBHYrulWp1Y71NprqNGrHtdTBG3/fDLLSxuzJyY3e53oOJXOpUUFclYPCSxNTdjpxfI+WXrelW0PxVXTwHut7Gjd81Xzm5O7PX4fDU6Ed2C932nEtTuEAQBAEBN7O7SVLM4CS+lvYd3azgezQ+a606rh2EDG7Pp4hX0lz9z6lZbQ2oxr2GWuAIPYVYJpq6PI1KcqcnCSs0bVk0CA1WmzNexzHCWuBBHP1WU7G0ZOLuj57U2dre3NJrZjMPOTcJ0JPp2FSN9WuWyxMNzeZfrKDTpNFV4JaAC85THNcLbzyRUVJxu3ojmrX9Qb78/lBPmBC6rD1HwI7xNNcTnO01H8f6f8rb7Sp1Gn3dPrNtPaGgfeI5tPosPDVFwNliqb4nZ7VlZhDXggiCWkSJ+Si16DlBwldXO0ZxloyEFwuFQAmWbzpkN0cV5tbGqKsovOHP+LG9yxtECBovSpJKyMGVkBAYe4AEnIDMrWc4wi5SdktQV28LwNQwMm8OPP6LxO0dq1MU3GOUOXPt9vE7xhY4lUm4QBAEAQGyhXcwy0wfnz4rvh8RUoT36bs/XtXENJ6lisFsFRs6Eaj97l7fZ+Phi6d1lJar5wZHlGx872/tZfayzdTa1oHa5oeT34h4BZxErztyPVbIpKGGUv3N+WRW1wLQ56tqwuiBADS4kwekXAQIz6q6xpb0b9vDlbXlqR5192e7wVr5876Ljoa/tFs5hwAGZyyyJzAPAbp1W/20rZM0+8hfNP24+nK5h15sAmH5CTkMs3Djn1XHLcEWGm3a6+W90YeNglez+X6+p6cD223NJgB0zG7i4E66dE9q1dCSV8vlvc3WKg5bqT+Xz16n1myy2kVBLZid4icgQR2QQtKlN03ZnSjWjVjvR8/H+TctDqfQP4bWsmnVpnRjmub2B8yPFs96mYWWTR5vblJKcZrivT/0sl7XtSs7MVV0cAM3O7Gjf8l3nOMFdlXh8LUxEt2mvZdp1WariY10RiaDB1EiYK2TurnGcd2TjrY2LJqV6+NosJLKMEjIu3Dlx+XNTKOGvnIh1sVbKBWbRaHPMvcXHtPy4KdGKirJECUnJ3bNSyahAEB6Y4gyCQeIyKNX1Mp20Jy69o3NIbV6Tfi94f8Ab5qJVwqecciXSxTWU80WulVDgHNIIIkEKA007MsE01dHtYMmtlYEkA5jULlCvTnOUE846ozY4b9qQwD4jnyGf0VP/kFZww6gv1PPsWfrY3prMgV447EfarzwVCyG4WtY57nPwmHl4GBsHGfuzlI7JU2lhPqU1NN3baSSvpbV3y15PrsjDeZqF/U/hqTvENOGRIBhxmREROu7NdP9Nq84+Lz4cVw67GN5Hhm0VMx0XwSwbuiXOqN6ecMg0zv3wtnsuqr5rK/fZJ5ZXd78hvoxQ2jpuA6FTEQwxDTm/BDZxRP3jTwz7DCpsurFv8o2zzu+F87WvbJ+HYN9G37epYS+H4BHSgZy3EABM8G6ZlwAlaf6bW39zK/Lvtyt166JtjeRJhQDY7boqRVb2yD4fUKz2PVdPFxS/VdPwv6o1mvxK5/EO7yyuKwHRqAAn8bREH+0COR4L1mJjaW9zPQbGrqVF0+MfR/2VRRy4MFgkGBI0O8LN3axhxTd2jApgaAeA/e9HJviYUIrRIx7FsRhbHCBGX/1Z35Xvcx9OFrWXgZ9mOA46Dn6nxWN58zO5HkjLWgaADksNt6mUktDKGT6P/D27yyg6o7I1SC38jQQ095LjyhTcNC0b8zy+2a6nWUF+n1fxFM2ms9WnaHiu4vdqHn3mGcJG4DsGQIKi1VJS/IvcDUpTop0lZcuTOSzXhVZ/p1ajfyvcB4AwtVJrRnadCnPpxT7UW+7b5rGxudUqFzn1CxpMAhjWjFmBxMd6t9nRdR3lnY8dt9U6E1CkrXWZGq5PMENa72qMrObhDmt3AHER7HHM4vi6PVjtnJYudo0043+a/OJivfTxjApjE0xJc4tnpT7oJMsMDKRBnNLhUllmBfLxIdSkzUjCSMmuqhpzGY+7ALuL25ZrI+mno/mR7+1KhFf7sA02S0dJ0uD6jSDk3I4AR2OB3wA+mss9f6Ndqvaq0OimARjgEE9UVInC6D1G6cVi5lU4vj8yJwrJwJ3Zm3ubjp/hc5k7nASR3+irdpqUaMqkNUmTsFU/LcZ1PvSqfejkAvnk9s4yf67diX83Lfcic/8w7FixHFxUL7qt9T62897n8/8NrK1iXt9N76Ic4Q4dIgcPTLPuXpdoUq+JwEalSNpxzaXL+Ms7dxxi0pEIvJnY8OpNJDi0EiYJAkTrB3LdTkk4puz1B5bZmAQGNA4BojWfU+Ky6tRu7k/EWMCysy6DMojojKJiMsok+JWfrVHf8nn1sWRltmYNGMHJo3GRu45o61R6yfj3egsjxUsNN2RY3Vhyyk0yCyY1AIEA5ZLMcRVjpJ8evXW19L8WsxZHQuIO+5aGKpO5ufeRAH74K52Jh3UxKnwjn3vJL+e40qOyJi8LCytTdTqCWnxB3EHcQvZyipKzNaNadGanB5o+aX9stWs5JaDUp7nNGYH4wNOenLRQKlGUOtHqsJtKlXVnlLk/wCPlyBXIsQgCAIDLWkkAAknIAZk8ghhtJXZcNm9jHOIqWkYWain7zvzfCOzXkpNLDt5yKXG7WjFOFHN8+C7OfofQGtgQMgNFNPNt3zZyW27WVX0nuHSpOLmnmCCD2aHmAtJQTafI7UsROnCUFpJZnm03PQqdejTceJa2fGJR04vVGYYqtDoza7yC2ku5lKlSFJuFjXPyzMF+e/kVOwKUbxRXbSqTrNVJu7K8rAqzMoCLtVtqNdUhrjhBLGBjiKgFLFPtB1Tjlu/TTOUOsYxaXziaKl6V2ucDRxAREYtcVUOzjMdCmBlPTBzQ2UINa/Mj1VvSq050SRigAYjkH1BiJw5EhgPDpDXfgwqcXxJlZOJhAS2zNIurjgGuJ5ER6qNi7fSafEk4VN1EyzsuikNxPMn0XlYbCwcdU32t/xYt/qSM/ZrMYcAAANOJnIlbf6RQVeNSKSSWnN832ew33ax3K2NCGvC6vep97fp9F5baOxGm6mGWX7fb28OR2jU4MiXCMjke1eclFxe7JWfWdDC1AQBAEB12O731N0N4n04qywWy6+Kd0rR5v8Ajn6dZrKaRYLNZwxuFunmTxK9phcLTw1NU6ay9XzZwbuzapBgICKvDZyzVs30m4j7zeie/Dr3rnKlCWqJlHH4illGWXXn6kLX2Aonq1ajeeF3oFyeFjwZOjtuqulFPxRpH8Pm/wBd36B9Vr9quZ0/12X7F4nVZ9g7OOs6o/skAeQnzW6w0eJxntqu+ikvnWT133TRo/6VNre0CXHm45ldYwjHRFdWxVWt/wAkm/nI7VucAgCAICFvS9bOXizVHdJ+WWjHe7J3GdFxWMp06qjfP5qSf9Pq1aDqW/H5muwrF43e+i6HDL3Xbnf57Fe06sZq6PO1KUqbszkXQ5hAEAQBAbKFFz3BrQSToAsSkoq7NoxcnZFrsLGWRoDs3vzeRuG7u/yvMbV21Sw9SMZceXBc2XmDwMtxtfOomqVQOEtMhSaVaFWCnTd0zMouLsz2uhqEAQGqtZ2v6zQf3xXCvhaNdWqRT+czKbWhxVLmYdC4d8/NVVTYGGl0XJd9/W5uqjNX2GPjPgFH/wDjkP8A7H4Gfq9R7Zcjd7nHwC3h/jtFdKcn4L+GY+qzqo3fTbo0E8Tn81Y0Nl4Wi7xhd83n6mrm2dSsDUIAgCA02q1MptL6jg1o1JMLWc4wV5OyN6dOdSW7BXZUby28aJFCni/E/IdzRme+FWVdppZU1ftLqhsVvOrK3Uvf/wBIC07WWp/+5hHBjWjzIJ81Dljq8v1W7CyhszDQ/TftZxuvu0H/AH6v6yuTxNV/qfid1g8Ov0LwNtLaO1N0rv74d/yBWyxddfqZpLAYaWsF6ehL2Hbqs3/VYx44jou9QfAKTT2lUXTSfkQquxaUv+NteZbrnv8Ao2jJjodvY7J3+e5WdDFU63RefIpcTga2H6Sy5rQlVIIZ83vXaiuH16THQ01XgO95rQS0tadwMSqKtjaicoxeV2epw+zaLjCpJZ7qy4PjmQl23dUtD8FNpJ1J3N7XHcolKlOrLdiifXxFOhDem7L5ofV7LYz7FtOsRVIaA4kdYjfHqvTUd+EUm7tcTxWIcKk21GyfAirZsu0503FvYcx46jzU6GLa6SIE8Gn0XYi62ztcaBruTh6wu6xVNkd4WojR9i1/6TvFv1W/16fM0+3qcjZTuCufcjm5voVq8TTXE2WGqPgSNl2VP+4/ub9T9FxljP2o7Qwf7mT1isNOkIY0Did55lRJ1JTf5MmQpxgrRRFXtdzpLxLgczxH1C8XtjZNbflXg3JPXmvdFthsRGyg8iPs9pcycJInX98VSYbGV8Pf6UrX1+c+slTpRn0kWO6nzSZyjwMei93sip9TB031W8Mv4KnExtVZ01KgaJcQBxKnVKsKcXKbsus4xi5OyIq032Bkxs9pyHgvOYn/ACSnHKhG/W8l4a+hOp4Fvps4Kl61T70cgFTVduY2f6rdi/8AWSY4WkuBpNtqfG7xKivaOLetSXidPo0/2o9NvCqPfPfn810jtXGR0qPvz9TDw9J/pOqjfbx1gHeRVjQ/yOvF/wC7FSXg/byOE8FB9F2JayXgypoYPA6/5Xo8FtTD4rKDs+T1/vuIVXDzp66HUrE4BAEBz2+2No03VHmGtEn0A7Scu9aVKipxcpaI6UaUqs1COrPlN9XvUtL8TzkOq3c0dnbxK85XryrSvLuXI9jhcLDDw3Y975keuJJCAIAgCAyx5BBaSCDIIyIPEFZTad0Gk1Zn0nY7aA2hpp1D96wTPxt0xcxv5hXmCxTqrdlqvM8ttLAqhLfh0X5Pl7ETa9g3klzazTJJ6TSNTOoJ+Sjz2ZJu6l5EyntqCSUoPuZZtnbAaFEU3NYHCZLJIf8AiMgGVPw1J06ai0r9XHrKnG11WqucW2uvh1dhKKQRCkXrflT+YcaTyGjogag4dTBy1leXxWPq/cSdOVksurLq7T0GHwVP6KU1m8/EtVzWh9Si19QAFwnLhuPeM+9X+Dqzq0Yzms2U+Kpwp1XGGiO1SSOc9vrFlNzmgEgTB8/JRsZWnRoSqQV2kdaMFOai3qQNjvmo6q3GRhJggCBnkPNeawu2K88TD6j/ABbtZLn56llVwdONJ7qzLMvXFQEBEuubE4uc7UzDQAvOT/x+NWpKpVnq7/ire5OWM3YpRXidtKm2iw5nCJOataNKlgMO1d7sbvMjSlKtPrZXbdbHVHSdNw4f5XhsftCpjJ70so8Fy/vrLajRjTVlqcygHYIAgCAIDIKym07owWC57fjGF3WG/iPqvb7F2o8SvpVOkvNe6KvFYfce9HQk1fEMICpfxGqkUKbRo6pn2w0kDxz7lW7Tk1TS5sudiRTrSfJfyfPlSnpTitVeoHgNbLYbOXEun5DlOeSmUaVGVNuTs8+PJL56ZkWrUqxqWissvNv565HhtufE+yPVLt+6RGmumXPgt3haSlb6i1S8e/t8jVYmo1fcejfh3dnnyMi2vy+7MFzRvnMAkxGgnyKx9rSzW/nZvhwdraj7ipl+GV1z4rsNdO21MwWHVucHIEU5nKD13fpK6Sw1FZqXPiv+3X1LxNI4mq3Zx5cH/wBerrfgYF4PAlzMobGRBLnEtAGXxFo/ulHhKUnaMuL68ln6X8LGPuqkVeUeXVm8reNvG5KKtLAl9kqpba6Mb3Fp5Fpn69yk4OTVeNiFtGKlhp3+Zn1dejPHBAQ20tqq0mB9M5ZtcCJjFo4cDPzCrdpVqtGCnTeWj79GT8DSp1ZOE9dV7FJs9MOc1rjhBIBJ3CcyvMU4qUlGTsuLPQTk4xbSuz6XQLcIwQWwMMZiBpC9vDd3Vu6cDyU97ee9qbFsanmqBBxaQQZ4FaVFFxalpxMxvfLUotRuFxAMwSARvg6hfOakdybinez17OJ6SLuky2XRbHVWlzgABAHEkankvb7NxdXFQc5Ky0XW+LKTE0Y0nZPMkFZEUICMv90UwOLhPgT6Kg/yObjhUlxkr+b/AIJmCV6ncV5eILUICB+064qPBZiaKkCGPADMThwnFAHEHWQDCu1gsLKlF71m481rZPnprya0abzI31Jps2MvasSQbOQYZnLsPSa12uHMDERpqwrR4DDJKSq5Z8r5NrnxtfsaNvqy/aaKt/VTiDKUECSCHuIBa+JAbriaPGDC7Q2VQjZ1KmT7EnmuN+TfhdXRq60uCJmwVnPbL24XBzgRnBg6iQMiqnE0oU52g7qyf9HaDbWZ0KObnTdr4qsj4gPHI/NT9lzcMZTa5peORxrq9OXYWtfRykCAh9q7rNos7mt67SHs7SJy7wSO9RcZRdWk0tVmids/EqhWUno8mfKSIyOR3zu7F509gEAQBAEBghLgygLZsBdRdV9u4dBkhv4nkQY5AnvIVjs6i5T+o9F6lNtjEqNP6S1evZ/Z9CV2eaCA0W2zCpTcw6OBHLge45rlWpKrTcHxOlKo6c1NcCNsGzdGnm4e0dxdp3N08ZUKhsuhTzkt59ftp6kuttGtUyWS6vcmAIyCskrEBu5lAeXsBEEAg6g5hazhGa3ZK66zKk4u6Ie27PtOdM4TwObfqFRYvYNOf5UHuvk817rz7CfSx8llPMlbLQDGNaNAI/yrnD0Y0acacdEiFUm5ycnxNq7GgQHNeNm9pTLRrqOYUDaeE+6w8qa11XavljtQqfTmmVUiMivnLTTs8mXSdzCwZCAIDAYASQBJ1PHnxWzk2km9DFjK1MhASdx2UufjOjfM/v0XoNgYKVSv9Z9GPm/69iHjKqjDd4ssK9sVQQBAVvaPZRloJqUyGVd/wv8AzRoe0eagYnAxqvejk/UtcFtOVBbk84+a7PYoV43TWoH72m5o+LVp5OGSp6tCpS6a9vE9FQxVKsvwlf18DiXI7hAEB7o0nPOFjS53BoJPgFmKcnZK5iUowV5Oy6y1XJsU95DrR0G/AD03cyMmjz5KxobOlLOpkuXH+vmhT4rbEIrdo5vnw/v07S+2eg1jQxgDWtEADQBXEYqKstDzk5ynJyk7tnpzwNSAstpamEm9A14OhB70Uk9GGmtT0smAgCAIAgCAIDBcBqsOSWplJswHg6ELClF6MWZ6Wxgj7wuwVMxk7juPP6qm2lseni/zj+M+fB9vv6kqhiXTyeaIK02N7Os089R4rx+JwGIwz/3Iu3PVeJZU60J9FmhQjqEAQHprSTABJ7M1tCEpvdirvqzMNpK7JOx3O52b+iOG8/RegwP+P1ajUq/4rlxft6kOrjIxyhmycpUw0ANEAaBewpUoUoKEFZIrZScndntdDUIAgCAwQgI203BZqnWo054gYT4thcJYWjLWKJUMdiIdGb9fU5DsfZP6Z/W/6rl9hQ5ebO62riv3eS9jbR2VsjdKIP5i53kTC2WCoL9P8mktpYqX6/CyJKnSp0mnC1lNozMANA5wu1oU43ySXcRXKpVlm234levLasCRRbP4nadzdfFU2J2xbKiu9/wv/CzobLvnVfcvcgbTetZ/WqO5A4R4NhVNTGV6nSm+7L0LKnhaMOjFevqcR7VGaT1JBiE3ULnVZ7wqs6lR47JJHgcl3p4mtT6M2u/+HkcZ0KU+lFE5d+1bhlWbiHxNyPeND3QrTD7Yksqyv1r2+dhX1tlxedN26mWmy2ltRocxwc07x+8ir2lVhVjvQd0U9SnKnLdkrM2roaGHOAEkwBqSsSkoq7dkZSbdkQdu2gAypCfxHTuG9eexe3oxe7QV+t6dy4+RY0cA3nUduoiK941X6vdyGQ8AqKttDE1elN92XoToYelDSP8AJylQ3nmzsYhYsjJvo2uo3qvcO8x4aKTSxdel0Jtd/wDGhylShLpJEpY9oHDKoMQ4jI+Gh8lcYXb1SOVdXXNZPw0fkQ6uz4vODsT9nrte3E0gj95HgvS0a9OvDfpu6KydOVN2krHipYabtWN8I+S4VdnYWrnKmvC3obRr1I6Nmk3TS+HzP1UV7CwP7PN+50+7q8z0y66Q9zxJPzK3hsbBQzVPxbfqzDxVV8Tpp0mt6oA5CFYU6NOkrQikupWOMpOWrPa6GoQBAEAQBAEAQBAEBRtpb1NV5Y0/dtMfmcNSfReW2ljHWqOEeivN8/bxPRYDCqlDffSfkQqrSeEAQBAEAQHfc95uoPxCS09dvEceYUrCYqWHnvLTivnEjYrDRrws9eB9CY4EAjMESDxBXsE01dHmGmnZlZv68C9xY09Fpg/iI17gvH7Yx8q1R0Yv8V5v2X98i4weHUI771fkV2teTGOLXSANXmMIJaXQTMjIHdCr4YOpUgpRs76LjrblzfMkuqk7MfalHPpiQJIzkDEW5iMjIIjWQn2Vf9r5eV/TO+g+rDmeql4UgGkvEOGJu+RlnlzHiOK1jhK0m0ovJ2fb8T8DLqRXE8tvSiQSKgMYZiT1gC3QamRl2rZ4LEJpOLzv5amPqw5h16URJ9o2BzO4nKNdDpwRYLEN23H89O8fVhzH2nS/qN62D+7PKe4rH2Vf9j0v3Gfqw5krd9tdSfiGnvDiPqtsFjJ4Wqpx04rmvfka16Kqxs+4udN4cARoQCORXvoTU4qUdGefknF2Z6WxgIAgCAIAgCAIAgCAIAgPNWYMawY5wsSvZ2MxtdXPlwXhI6HsAsghiyu1z4xEOflmCQC55yk4QAMOoHDPVWqlhZxipWVlnw4LWyve9+L55aEK1aLdr5v37vJd+pupfzM9LDGIThw6Z6E7tJ36wuU/s938L3txv/HHW3DmdI/Xvn5fP7NTKFoBmSZAykGBFOcIOU9fVdJVcJJbtvJ/9tbZ26OhooVk73+Zaeepmt/MNLiM5LQ0ZESSQSd4iQ7h0SN6xD7ScVF8L3emiv33tbnncS+tFtru+fNCXCrCYEB9DuGf5elPwDw3eUL2GAv9tDsR5fGW+vO3MqJ7dd/NfP3e+epe9hxWqw0jifUEjCcUl2GA0gnDMThJExKlUcTXW7Tpvjlkr63tfXXhexzlCGbZHuNkcdC46GfaSMQc8uOLOcszrJCnxWPitbL/APNna0bZZW5LSxyf0X8faejaLK7KMsIE4XCQ6YE6udNEDjIC1VHHRzvne9rrVeSX59lrjepP585Hit/KZmS2A2SPaAgMLOjO4yWyBn5raH36yte97dHjfO3HjZ6cuAf0fl+B7pusskBsQYHWAhzRJbuA+9zAzk5rEo46ybfDq4PR9f45Xyto7BfS5fPjOizWGzv6bGycQJPTBloJAIOcQ+Y0zUericXS/wBubtk+Wj7OOWuuRvGFOX5JEmq87FwuSfYMngfDEY8l7rZN/s6d+X8u3kUWLt9aVjuViRggCAIAgCAIAgCAIAgCAICh7R3WaNQuA+7eSWngTmWn07OS8ptHCOhUcl0Xp1dXsejwOJVWG6+kvlyIVeTggCAIAgCA7bqu51eoGjT3nfCPrwUjC4aWIqbi04vkvmhHxGIjRhvPXh1n0SmwNAaBAAAA4AZBexjFRSitEeXlJybbKtftgLHlwHQcZ5E6heO2vgZUKrqRX4yfg+Xt4Fzg66nDdeqIqowEEESCCCOIOqqIycWpLVExq6sznfd1IzLGnF1u3olvyJC7xxdeNrSeWnjf1NHTg+B5+zKXwDSN/wCLt16bs+1Z+9r/ALn8t7LwH0ocj19nUtMA894aDnx6Lc+xY+7rXvvP5f3Y+nHkYF2UgIDGgAQIyjq6fpb4Lb72vvbzk3/Ovu/EfSha1jbZbM2m0NYIA8TlEk79FyrVp1p783mZjFRVkd1hsjqrw1veeA4rphMJPE1FCHe+S+aGtarGlHeZc6VMNaGjQAAcgvf06cacFCOiVjz8pOTbZ7W5qEAQBAEAQBAEAQBAEAQBAeK9Fr2lrgC06grWcIzi4yV0zaE5Qe9F2ZVry2UOZoGR8Ljn3O39/iqHEbHknei+5/w/fxLihtRaVV3r2+dhAWmw1KfXY5vaRl4jJVNShVpdOLXznoWVOtTqdGSZzyuN0dRKXQNtnsz39RjncgT57l0p0p1OhFvsRpOpCHSaROXfsrUdnVOAcBBd9B5q0w+yKk86r3V4v2XmV1bacI5U835e5a7HY2Um4abYHmTxJ3lX9GhCjHdgrIpqtWdWW9N3N66nM81GBwIIBB1BWs4RnFxkrpmYycXdEDbtn99I/wBp9D9V5vF7A/Vh33P+H7+JZ0cfwqLvRD17HUZ1mOHbGXiMlRVsJXo/8kGu7LxWROhVhPotGiVGujqJS6BspUXO6rS7kCV1p0alV2pxb7Fc0lOMek7EpY7ge7OocI4au+gVxhdhVp51XurxfsvPsIdXHwjlDMsNksrabcLBA8z2kr0+Hw1LDw3KasvXtKupVlUd5M3KQcwgCAIAgCAIAgCAIAgCAIAgCAIAgNL7Kw6saebQVzlShLWK8DdVJrRvxMMsdMaMYOTR9EVGmtIrwMurUesn4m9dDmEAQBAEAQBAa30GnVrTzAK5yo05dKKfcbKclo2YbZmDRjR3Baxw9KOkV4Iy6k3q34m1djQIAgCAIAgCAIAg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E41A1-1FFA-1940-8A69-82FA5D33EE1E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15.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18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7467600" cy="49294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2400" dirty="0"/>
              <a:t>Postup pre preukázanie príčinnej súvislosti medzi patogénom a ochorením</a:t>
            </a:r>
          </a:p>
          <a:p>
            <a:r>
              <a:rPr lang="sk-SK" sz="2400" dirty="0"/>
              <a:t> mikroorganizmus musí byť prítomný v organizme všetkých chorých, ale nie u zdravých,</a:t>
            </a:r>
          </a:p>
          <a:p>
            <a:r>
              <a:rPr lang="sk-SK" sz="2400" dirty="0"/>
              <a:t>mikroorganizmus sa musí dať izolovať od chorého  a vyrásť v čistej kultúre,</a:t>
            </a:r>
          </a:p>
          <a:p>
            <a:pPr lvl="0"/>
            <a:r>
              <a:rPr lang="sk-SK" sz="2400" dirty="0"/>
              <a:t>mikroorganizmus je schopný vyvolať ochorenie, ak je čistá kultúra </a:t>
            </a:r>
            <a:r>
              <a:rPr lang="sk-SK" sz="2400" dirty="0" err="1"/>
              <a:t>inokulovaná</a:t>
            </a:r>
            <a:r>
              <a:rPr lang="sk-SK" sz="2400" dirty="0"/>
              <a:t> do organizmu zdravého hostiteľa,</a:t>
            </a:r>
          </a:p>
          <a:p>
            <a:r>
              <a:rPr lang="sk-SK" sz="2400" dirty="0"/>
              <a:t>mikroorganizmus je možné  opakovane </a:t>
            </a:r>
            <a:r>
              <a:rPr lang="sk-SK" sz="2400" dirty="0" err="1"/>
              <a:t>reizolovať</a:t>
            </a:r>
            <a:r>
              <a:rPr lang="sk-SK" sz="2400" dirty="0"/>
              <a:t>  z organizmu hostiteľa, do ktorého bol </a:t>
            </a:r>
            <a:r>
              <a:rPr lang="sk-SK" sz="2400" dirty="0" err="1"/>
              <a:t>inokulovaný</a:t>
            </a:r>
            <a:r>
              <a:rPr lang="sk-SK" sz="2400" dirty="0"/>
              <a:t>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543800" cy="648072"/>
          </a:xfrm>
        </p:spPr>
        <p:txBody>
          <a:bodyPr>
            <a:normAutofit fontScale="90000"/>
          </a:bodyPr>
          <a:lstStyle/>
          <a:p>
            <a:r>
              <a:rPr lang="sk-SK" dirty="0" err="1"/>
              <a:t>Kochove</a:t>
            </a:r>
            <a:r>
              <a:rPr lang="sk-SK" dirty="0"/>
              <a:t> postuláty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E130-A9C5-154F-8418-DBB4289E1BD2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15.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68760"/>
            <a:ext cx="8496944" cy="5040560"/>
          </a:xfrm>
        </p:spPr>
        <p:txBody>
          <a:bodyPr>
            <a:normAutofit/>
          </a:bodyPr>
          <a:lstStyle/>
          <a:p>
            <a:pPr eaLnBrk="1" hangingPunct="1"/>
            <a:r>
              <a:rPr lang="sk-SK" sz="2800" dirty="0"/>
              <a:t>Príčinnosť je vzťah medzi príčinou a  chorobou</a:t>
            </a:r>
            <a:r>
              <a:rPr lang="cs-CZ" sz="2800" dirty="0"/>
              <a:t> </a:t>
            </a:r>
            <a:endParaRPr lang="sk-SK" sz="2800" dirty="0"/>
          </a:p>
          <a:p>
            <a:pPr>
              <a:lnSpc>
                <a:spcPct val="90000"/>
              </a:lnSpc>
            </a:pPr>
            <a:r>
              <a:rPr lang="sk-SK" sz="2800" dirty="0"/>
              <a:t>Príčina choroby = je stav, jav, charakteristika, faktor,  alebo ich kombinácia, ktorá je rozhodujúca pre vznik a vývoj  choroby</a:t>
            </a:r>
          </a:p>
          <a:p>
            <a:pPr>
              <a:lnSpc>
                <a:spcPct val="90000"/>
              </a:lnSpc>
            </a:pPr>
            <a:r>
              <a:rPr lang="sk-SK" sz="2800" dirty="0"/>
              <a:t>Ochorenie spôsobuje vždy niekoľko príčin, ktoré pôsobia spolu v jednom čase, alebo postupne</a:t>
            </a:r>
          </a:p>
          <a:p>
            <a:pPr>
              <a:lnSpc>
                <a:spcPct val="90000"/>
              </a:lnSpc>
            </a:pPr>
            <a:r>
              <a:rPr lang="sk-SK" sz="2800" dirty="0"/>
              <a:t>Poznanie, definovanie a meranie príčin chorôb je základ  pre efektívnu liečbu, prevenciu aj podporu zdravia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2657"/>
            <a:ext cx="8229600" cy="864095"/>
          </a:xfrm>
        </p:spPr>
        <p:txBody>
          <a:bodyPr>
            <a:normAutofit/>
          </a:bodyPr>
          <a:lstStyle/>
          <a:p>
            <a:pPr eaLnBrk="1" hangingPunct="1"/>
            <a:r>
              <a:rPr lang="sk-SK" dirty="0"/>
              <a:t>Príčinnosť (kauzalita)</a:t>
            </a:r>
            <a:endParaRPr lang="cs-CZ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34DC-C6BC-7542-A1F6-D8A71AB4A981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15.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2018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132856"/>
            <a:ext cx="7474024" cy="3657599"/>
          </a:xfrm>
        </p:spPr>
        <p:txBody>
          <a:bodyPr>
            <a:noAutofit/>
          </a:bodyPr>
          <a:lstStyle/>
          <a:p>
            <a:r>
              <a:rPr lang="sk-SK" sz="2800" dirty="0"/>
              <a:t>ochorenie môže vyžadovať súčasné pôsobenie </a:t>
            </a:r>
            <a:r>
              <a:rPr lang="sk-SK" sz="2800" dirty="0" err="1"/>
              <a:t>kofaktorov</a:t>
            </a:r>
            <a:r>
              <a:rPr lang="sk-SK" sz="2800" dirty="0"/>
              <a:t>,</a:t>
            </a:r>
          </a:p>
          <a:p>
            <a:endParaRPr lang="sk-SK" sz="2800" dirty="0"/>
          </a:p>
          <a:p>
            <a:r>
              <a:rPr lang="sk-SK" sz="2800" dirty="0"/>
              <a:t>vírusy nemôžu byť kultivované ako baktérie, pretože vírusy potrebujú živé bunky pre rast,</a:t>
            </a:r>
          </a:p>
          <a:p>
            <a:endParaRPr lang="sk-SK" sz="2800" dirty="0"/>
          </a:p>
          <a:p>
            <a:r>
              <a:rPr lang="sk-SK" sz="2800" dirty="0"/>
              <a:t>mikroorganizmy môžu byť prítomné bez klinických prejavov ochorenia (</a:t>
            </a:r>
            <a:r>
              <a:rPr lang="sk-SK" sz="2800" dirty="0" err="1"/>
              <a:t>subklinické</a:t>
            </a:r>
            <a:r>
              <a:rPr lang="sk-SK" sz="2800" dirty="0"/>
              <a:t> prejavy, nosič).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543800" cy="914400"/>
          </a:xfrm>
        </p:spPr>
        <p:txBody>
          <a:bodyPr>
            <a:noAutofit/>
          </a:bodyPr>
          <a:lstStyle/>
          <a:p>
            <a:r>
              <a:rPr lang="sk-SK" dirty="0"/>
              <a:t>Obmedzenia </a:t>
            </a:r>
            <a:r>
              <a:rPr lang="sk-SK" dirty="0" err="1"/>
              <a:t>Kochových</a:t>
            </a:r>
            <a:r>
              <a:rPr lang="sk-SK" dirty="0"/>
              <a:t> postulátov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E7ED-EA22-2845-A51A-043CEFEB3C96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15.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052736"/>
            <a:ext cx="8136904" cy="5472608"/>
          </a:xfrm>
        </p:spPr>
        <p:txBody>
          <a:bodyPr>
            <a:noAutofit/>
          </a:bodyPr>
          <a:lstStyle/>
          <a:p>
            <a:r>
              <a:rPr lang="sk-SK" dirty="0"/>
              <a:t>uvádzajú minimálne podmienky potrebné pre preukázanie príčinnosti,</a:t>
            </a:r>
          </a:p>
          <a:p>
            <a:r>
              <a:rPr lang="sk-SK" dirty="0"/>
              <a:t>pôvodne prezentoval </a:t>
            </a:r>
            <a:r>
              <a:rPr lang="sk-SK" dirty="0" err="1"/>
              <a:t>Austin</a:t>
            </a:r>
            <a:r>
              <a:rPr lang="sk-SK" dirty="0"/>
              <a:t> </a:t>
            </a:r>
            <a:r>
              <a:rPr lang="sk-SK" dirty="0" err="1"/>
              <a:t>Bradford</a:t>
            </a:r>
            <a:r>
              <a:rPr lang="sk-SK" dirty="0"/>
              <a:t> </a:t>
            </a:r>
            <a:r>
              <a:rPr lang="sk-SK" dirty="0" err="1"/>
              <a:t>Hill</a:t>
            </a:r>
            <a:r>
              <a:rPr lang="sk-SK" dirty="0"/>
              <a:t> (1897-1991), ako spôsob určenia príčinnej súvislosti medzi určitým činiteľom (napr. fajčenie cigariet) a ochorením (ako je emfyzém alebo rakovina pľúc),</a:t>
            </a:r>
          </a:p>
          <a:p>
            <a:r>
              <a:rPr lang="sk-SK" dirty="0"/>
              <a:t>tvoria základ moderného epidemiologického výskumu, ktorý sa snaží preukázať príčinnú súvislosť medzi potenciálnymi príčinami a ochoreniami,</a:t>
            </a:r>
          </a:p>
          <a:p>
            <a:r>
              <a:rPr lang="sk-SK" dirty="0"/>
              <a:t> aj keď je pomerne jednoduché tvrdiť, že príčina "A" (napr. fajčenie) spôsobuje chorobu "B" (rakovina pľúc), je  úplne iná vec vytvoriť zmysluplné, štatisticky platné spojenie medzi týmito dvoma javmi.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467600" cy="778098"/>
          </a:xfrm>
        </p:spPr>
        <p:txBody>
          <a:bodyPr>
            <a:normAutofit fontScale="90000"/>
          </a:bodyPr>
          <a:lstStyle/>
          <a:p>
            <a:r>
              <a:rPr lang="sk-SK" dirty="0" err="1"/>
              <a:t>Hillove</a:t>
            </a:r>
            <a:r>
              <a:rPr lang="sk-SK" dirty="0"/>
              <a:t> kritéria príčinnej súvislosti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2194B-4EE9-F347-A409-14F28C747981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15.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21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>
            <a:noAutofit/>
          </a:bodyPr>
          <a:lstStyle/>
          <a:p>
            <a:pPr algn="ctr"/>
            <a:r>
              <a:rPr lang="sk-SK" sz="3200" dirty="0"/>
              <a:t>Faktory, ktoré ovplyvňujú správnosť určenia príčinnosti, resp. chybu určenia </a:t>
            </a:r>
          </a:p>
        </p:txBody>
      </p:sp>
      <p:graphicFrame>
        <p:nvGraphicFramePr>
          <p:cNvPr id="60500" name="Group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125974"/>
              </p:ext>
            </p:extLst>
          </p:nvPr>
        </p:nvGraphicFramePr>
        <p:xfrm>
          <a:off x="323527" y="1600200"/>
          <a:ext cx="8591872" cy="5110833"/>
        </p:xfrm>
        <a:graphic>
          <a:graphicData uri="http://schemas.openxmlformats.org/drawingml/2006/table">
            <a:tbl>
              <a:tblPr/>
              <a:tblGrid>
                <a:gridCol w="2513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8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3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sk-SK" noProof="0" dirty="0" err="1"/>
                        <a:t>Bias</a:t>
                      </a:r>
                      <a:endParaRPr lang="sk-SK" noProof="0" dirty="0"/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sk-SK" noProof="0" dirty="0"/>
                        <a:t>(skreslenie – systematická chyba)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sk-SK" noProof="0" dirty="0"/>
                        <a:t>Vychýlenie výsledku (zvyšuje pravdepodobnosť nálezu neexistujúceho vzťahu)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sk-SK" noProof="0" dirty="0" err="1"/>
                        <a:t>Random</a:t>
                      </a:r>
                      <a:r>
                        <a:rPr lang="sk-SK" noProof="0" dirty="0"/>
                        <a:t> </a:t>
                      </a:r>
                      <a:r>
                        <a:rPr lang="sk-SK" noProof="0" dirty="0" err="1"/>
                        <a:t>Error</a:t>
                      </a:r>
                      <a:r>
                        <a:rPr lang="sk-SK" noProof="0" dirty="0"/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sk-SK" noProof="0" dirty="0"/>
                        <a:t>(náhodná chyba)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sk-SK" noProof="0" dirty="0"/>
                        <a:t>Znižuje pravdepodobnosť nájdenia existujúceho vzťahu, znižuje silu štatistických testov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7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sk-SK" noProof="0" dirty="0" err="1"/>
                        <a:t>Confounding</a:t>
                      </a:r>
                      <a:r>
                        <a:rPr lang="sk-SK" noProof="0" dirty="0"/>
                        <a:t> </a:t>
                      </a:r>
                      <a:r>
                        <a:rPr lang="sk-SK" noProof="0" dirty="0" err="1"/>
                        <a:t>factor</a:t>
                      </a:r>
                      <a:endParaRPr lang="sk-SK" noProof="0" dirty="0"/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sk-SK" noProof="0" dirty="0"/>
                        <a:t>(mätúci faktor)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sk-SK" b="1" noProof="0" dirty="0"/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sk-SK" noProof="0" dirty="0"/>
                        <a:t>Neexistujúci vzťah medzi  faktorom A a ochorením je nájdení vďaka vzťahu medzi faktorom A a faktorom B, ktorý skutočne dané ochorenie nevyvoláva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lang="sk-SK" b="1" noProof="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9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sk-SK" noProof="0" dirty="0" err="1"/>
                        <a:t>Synergizmus</a:t>
                      </a:r>
                      <a:endParaRPr lang="sk-SK" noProof="0" dirty="0"/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sk-SK" noProof="0" dirty="0"/>
                        <a:t>Vzájomná kombinácia dvoch či viac príčin a jedného následku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77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sk-SK" noProof="0" dirty="0"/>
                        <a:t>Modifikácia efektu 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sk-SK" noProof="0" dirty="0"/>
                        <a:t>Rôzne úrovne expozície vyvolávajú rôzne ochorenia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046A-882A-3546-8DBE-0BC8E8EAD829}" type="datetime4">
              <a:rPr lang="sk-SK" smtClean="0"/>
              <a:t>15. septembra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rusnak.truni.sk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DCCB-D5F7-4E12-84AC-BFBE5D1D438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77240" y="685802"/>
            <a:ext cx="7452360" cy="3463277"/>
          </a:xfrm>
        </p:spPr>
        <p:txBody>
          <a:bodyPr>
            <a:noAutofit/>
          </a:bodyPr>
          <a:lstStyle/>
          <a:p>
            <a:r>
              <a:rPr lang="sk-SK" sz="2800" dirty="0"/>
              <a:t>Snaží sa predísť chybnému záveru o existencii vzťahu medzi príčinou a následkom:</a:t>
            </a:r>
          </a:p>
          <a:p>
            <a:pPr lvl="1"/>
            <a:r>
              <a:rPr lang="sk-SK" sz="2400" dirty="0"/>
              <a:t>aby nevyhlásil faktor za príčinu stavu, keď tento v skutočnosti nie je v príčinnom vzťahu</a:t>
            </a:r>
          </a:p>
          <a:p>
            <a:pPr lvl="1"/>
            <a:r>
              <a:rPr lang="sk-SK" sz="2400" dirty="0"/>
              <a:t>aby nevyhlásil, že vzťah nebol potvrdený, keď tento v skutočnosti existuje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/>
              <a:t>Epidemiológ sa snaží overiť, či fakty zodpovedajú realite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8DCB-BAB2-934A-88FA-19B10DE232E9}" type="datetime4">
              <a:rPr lang="sk-SK" smtClean="0"/>
              <a:t>15. septembra 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60DCCB-D5F7-4E12-84AC-BFBE5D1D438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07276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Falošne pozitívny</a:t>
            </a:r>
          </a:p>
          <a:p>
            <a:r>
              <a:rPr lang="sk-SK" dirty="0"/>
              <a:t>Chyba </a:t>
            </a:r>
            <a:r>
              <a:rPr lang="sk-SK" dirty="0" err="1"/>
              <a:t>I.typu</a:t>
            </a:r>
            <a:endParaRPr lang="sk-SK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/>
              <a:t>Falošne negatívny</a:t>
            </a:r>
          </a:p>
          <a:p>
            <a:r>
              <a:rPr lang="sk-SK" dirty="0"/>
              <a:t>Chyba II. typu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1" y="1721594"/>
            <a:ext cx="2630936" cy="392484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1F29-33E4-DA41-9CCC-B0084645BB9A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15.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24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093" y="1721594"/>
            <a:ext cx="2876943" cy="395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777240" y="685802"/>
            <a:ext cx="4730864" cy="4432298"/>
          </a:xfrm>
        </p:spPr>
        <p:txBody>
          <a:bodyPr/>
          <a:lstStyle/>
          <a:p>
            <a:r>
              <a:rPr lang="sk-SK" dirty="0" err="1"/>
              <a:t>Selection</a:t>
            </a:r>
            <a:r>
              <a:rPr lang="sk-SK" dirty="0"/>
              <a:t> </a:t>
            </a:r>
            <a:r>
              <a:rPr lang="sk-SK" dirty="0" err="1"/>
              <a:t>bias</a:t>
            </a:r>
            <a:r>
              <a:rPr lang="sk-SK" dirty="0"/>
              <a:t> (výberové skreslenie)</a:t>
            </a:r>
          </a:p>
          <a:p>
            <a:endParaRPr lang="sk-SK" dirty="0"/>
          </a:p>
          <a:p>
            <a:endParaRPr lang="sk-SK" dirty="0"/>
          </a:p>
          <a:p>
            <a:pPr marL="18287" indent="0">
              <a:buNone/>
            </a:pPr>
            <a:r>
              <a:rPr lang="sk-SK" dirty="0"/>
              <a:t> </a:t>
            </a:r>
          </a:p>
          <a:p>
            <a:r>
              <a:rPr lang="sk-SK" dirty="0" err="1"/>
              <a:t>Allocation</a:t>
            </a:r>
            <a:r>
              <a:rPr lang="sk-SK" dirty="0"/>
              <a:t> </a:t>
            </a:r>
            <a:r>
              <a:rPr lang="sk-SK" dirty="0" err="1"/>
              <a:t>bias</a:t>
            </a:r>
            <a:r>
              <a:rPr lang="sk-SK" dirty="0"/>
              <a:t> (chyba priradenia)</a:t>
            </a:r>
          </a:p>
          <a:p>
            <a:endParaRPr lang="sk-SK" dirty="0"/>
          </a:p>
          <a:p>
            <a:endParaRPr lang="sk-SK" dirty="0"/>
          </a:p>
          <a:p>
            <a:pPr marL="18287" indent="0">
              <a:buNone/>
            </a:pPr>
            <a:r>
              <a:rPr lang="sk-SK" dirty="0"/>
              <a:t> </a:t>
            </a:r>
          </a:p>
          <a:p>
            <a:r>
              <a:rPr lang="sk-SK" dirty="0" err="1"/>
              <a:t>Recall</a:t>
            </a:r>
            <a:r>
              <a:rPr lang="sk-SK" dirty="0"/>
              <a:t> </a:t>
            </a:r>
            <a:r>
              <a:rPr lang="sk-SK" dirty="0" err="1"/>
              <a:t>bias</a:t>
            </a:r>
            <a:r>
              <a:rPr lang="sk-SK" dirty="0"/>
              <a:t> (informačné skreslenie)</a:t>
            </a:r>
          </a:p>
          <a:p>
            <a:endParaRPr lang="sk-SK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77240" y="5250904"/>
            <a:ext cx="7543800" cy="914400"/>
          </a:xfrm>
        </p:spPr>
        <p:txBody>
          <a:bodyPr/>
          <a:lstStyle/>
          <a:p>
            <a:r>
              <a:rPr lang="sk-SK" dirty="0"/>
              <a:t>Typy skreslenia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DCDA-AD53-4E4E-B7CB-CE84B7A3AC6B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15.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45C3F-23D6-4420-B72D-D1DE680834B2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75085"/>
            <a:ext cx="3552722" cy="20359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657822"/>
            <a:ext cx="3362403" cy="220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A47AF-BB08-714D-999C-77E6C90C37FA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15.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26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520" y="1905000"/>
            <a:ext cx="8069520" cy="2350008"/>
          </a:xfrm>
        </p:spPr>
        <p:txBody>
          <a:bodyPr/>
          <a:lstStyle/>
          <a:p>
            <a:r>
              <a:rPr lang="sk-SK" sz="4800" dirty="0"/>
              <a:t>Stanovenie sily vzťahu medzi príčinou a následkom</a:t>
            </a:r>
          </a:p>
        </p:txBody>
      </p:sp>
    </p:spTree>
    <p:extLst>
      <p:ext uri="{BB962C8B-B14F-4D97-AF65-F5344CB8AC3E}">
        <p14:creationId xmlns:p14="http://schemas.microsoft.com/office/powerpoint/2010/main" val="104189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5040560"/>
          </a:xfrm>
        </p:spPr>
        <p:txBody>
          <a:bodyPr>
            <a:normAutofit/>
          </a:bodyPr>
          <a:lstStyle/>
          <a:p>
            <a:r>
              <a:rPr lang="sk-SK" sz="2400" dirty="0"/>
              <a:t>Pri dokazovaní príčin ochorení sledujeme u jednotlivcov/populácie prítomnosť faktorov, ktorým sú sledované osoby vystavené a potenciálne môžu </a:t>
            </a:r>
            <a:r>
              <a:rPr lang="sk-SK" sz="2400" dirty="0" err="1"/>
              <a:t>spôsobiť</a:t>
            </a:r>
            <a:r>
              <a:rPr lang="sk-SK" sz="2400" dirty="0"/>
              <a:t> ochorenie;</a:t>
            </a:r>
          </a:p>
          <a:p>
            <a:r>
              <a:rPr lang="sk-SK" sz="2400" dirty="0"/>
              <a:t>Pod expozíciou môžeme rozumieť nielen vystavenie potenciálnym rizikovým faktorom, potravinám, škodlivinám v ovzduší, ale aj základné charakteristiky osôb (napríklad vek, rasa, pohlavie), biologické vlastnosti (imunitný stav ), získané vlastnosti (rodinný stav), činnosti (zamestnanie, </a:t>
            </a:r>
            <a:r>
              <a:rPr lang="sk-SK" sz="2400" dirty="0" err="1"/>
              <a:t>voľnočasové</a:t>
            </a:r>
            <a:r>
              <a:rPr lang="sk-SK" sz="2400" dirty="0"/>
              <a:t> aktivity), alebo podmienky, v ktorých ľudia žijú (</a:t>
            </a:r>
            <a:r>
              <a:rPr lang="sk-SK" sz="2400" dirty="0" err="1"/>
              <a:t>socio-ekonomický</a:t>
            </a:r>
            <a:r>
              <a:rPr lang="sk-SK" sz="2400" dirty="0"/>
              <a:t> status, alebo prístup k zdravotnej starostlivosti).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58876" y="714232"/>
            <a:ext cx="7543800" cy="554528"/>
          </a:xfrm>
        </p:spPr>
        <p:txBody>
          <a:bodyPr/>
          <a:lstStyle/>
          <a:p>
            <a:r>
              <a:rPr lang="sk-SK" dirty="0"/>
              <a:t>Expozícia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FF86A-4C6E-0141-A9F3-80F1DA99AFC1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15.9.19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27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7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685802"/>
            <a:ext cx="7618040" cy="4255366"/>
          </a:xfrm>
        </p:spPr>
        <p:txBody>
          <a:bodyPr>
            <a:noAutofit/>
          </a:bodyPr>
          <a:lstStyle/>
          <a:p>
            <a:r>
              <a:rPr lang="sk-SK" sz="2400" dirty="0"/>
              <a:t>Expozícia môže znamenať</a:t>
            </a:r>
          </a:p>
          <a:p>
            <a:pPr lvl="1"/>
            <a:r>
              <a:rPr lang="sk-SK" sz="2000" dirty="0"/>
              <a:t>Priblíženie a / alebo kontakt so zdrojom pôvodcu ochorenia takým spôsobom, že môže dôjsť k efektívnemu prenosu agens alebo škodlivých účinkov agens.</a:t>
            </a:r>
          </a:p>
          <a:p>
            <a:pPr lvl="1"/>
            <a:r>
              <a:rPr lang="sk-SK" sz="2000" dirty="0"/>
              <a:t>Množstvo faktora, ktorému bol jedinec alebo skupina vystavená.</a:t>
            </a:r>
          </a:p>
          <a:p>
            <a:pPr lvl="1"/>
            <a:r>
              <a:rPr lang="sk-SK" sz="2000" dirty="0"/>
              <a:t>Expozícia môže však byť aj prospešná a nielen škodlivá, napríklad vystavenie imunizačnému agens.</a:t>
            </a:r>
          </a:p>
          <a:p>
            <a:pPr lvl="1"/>
            <a:r>
              <a:rPr lang="sk-SK" sz="2000" dirty="0"/>
              <a:t>Proces, pri ktorom agens prichádza do kontaktu s osobami alebo zvieratami tak, že sa môžu vyvinúť následky, akými môže byť napríklad ochorenie.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5229200"/>
            <a:ext cx="7543800" cy="914400"/>
          </a:xfrm>
        </p:spPr>
        <p:txBody>
          <a:bodyPr/>
          <a:lstStyle/>
          <a:p>
            <a:r>
              <a:rPr lang="sk-SK" sz="2400" dirty="0"/>
              <a:t>Podľa LAST, J. M. 1995. A </a:t>
            </a:r>
            <a:r>
              <a:rPr lang="sk-SK" sz="2400" dirty="0" err="1"/>
              <a:t>Dictionary</a:t>
            </a:r>
            <a:r>
              <a:rPr lang="sk-SK" sz="2400" dirty="0"/>
              <a:t> </a:t>
            </a:r>
            <a:r>
              <a:rPr lang="sk-SK" sz="2400" dirty="0" err="1"/>
              <a:t>of</a:t>
            </a:r>
            <a:r>
              <a:rPr lang="sk-SK" sz="2400" dirty="0"/>
              <a:t> </a:t>
            </a:r>
            <a:r>
              <a:rPr lang="sk-SK" sz="2400" dirty="0" err="1"/>
              <a:t>Epidemiology</a:t>
            </a:r>
            <a:r>
              <a:rPr lang="sk-SK" sz="2400" dirty="0"/>
              <a:t>., Oxford, Oxford </a:t>
            </a:r>
            <a:r>
              <a:rPr lang="sk-SK" sz="2400" dirty="0" err="1"/>
              <a:t>University</a:t>
            </a:r>
            <a:r>
              <a:rPr lang="sk-SK" sz="2400" dirty="0"/>
              <a:t> </a:t>
            </a:r>
            <a:r>
              <a:rPr lang="sk-SK" sz="2400" dirty="0" err="1"/>
              <a:t>Press</a:t>
            </a:r>
            <a:r>
              <a:rPr lang="sk-SK" sz="2400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9CD3-C22D-CB46-B57A-B7711FC99E6E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15.9.19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28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66175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548680"/>
            <a:ext cx="4608512" cy="4521695"/>
          </a:xfrm>
        </p:spPr>
        <p:txBody>
          <a:bodyPr/>
          <a:lstStyle/>
          <a:p>
            <a:r>
              <a:rPr lang="sk-SK" dirty="0"/>
              <a:t>Expozícia korytnačkám, ktoré v tráviacom trakte prenášajú salmonelu a následné ochorenie dieťaťa;</a:t>
            </a:r>
          </a:p>
          <a:p>
            <a:endParaRPr lang="sk-SK" dirty="0"/>
          </a:p>
          <a:p>
            <a:endParaRPr lang="sk-SK" dirty="0"/>
          </a:p>
          <a:p>
            <a:pPr marL="18287" indent="0">
              <a:buNone/>
            </a:pPr>
            <a:endParaRPr lang="sk-SK" dirty="0"/>
          </a:p>
          <a:p>
            <a:r>
              <a:rPr lang="sk-SK" dirty="0"/>
              <a:t>Expozícia slnečnému žiareniu a vývin </a:t>
            </a:r>
            <a:r>
              <a:rPr lang="sk-SK" dirty="0" err="1"/>
              <a:t>melanómu</a:t>
            </a:r>
            <a:r>
              <a:rPr lang="sk-SK" dirty="0"/>
              <a:t> kože;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Expozícia príklady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9EA6-8089-4A41-B6C1-C1C01C324A92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15.9.19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6396"/>
            <a:ext cx="3492500" cy="2324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2636912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7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8352928" cy="5145435"/>
          </a:xfrm>
        </p:spPr>
        <p:txBody>
          <a:bodyPr>
            <a:noAutofit/>
          </a:bodyPr>
          <a:lstStyle/>
          <a:p>
            <a:r>
              <a:rPr lang="sk-SK" dirty="0"/>
              <a:t>Viacero modelov príčinnosti ochorení</a:t>
            </a:r>
          </a:p>
          <a:p>
            <a:r>
              <a:rPr lang="sk-SK" dirty="0"/>
              <a:t>Medzi najjednoduchšie z nich patrí  tradičný model pre infekčné choroby, ktorý sa skladá z trojice agens (pôvodca, príčina) – hostiteľ – prostredie, ktorí tvoria </a:t>
            </a:r>
            <a:r>
              <a:rPr lang="sk-SK" b="1" dirty="0">
                <a:solidFill>
                  <a:srgbClr val="FFFF00"/>
                </a:solidFill>
              </a:rPr>
              <a:t>epidemiologickú triádu/trojuholník</a:t>
            </a:r>
          </a:p>
          <a:p>
            <a:r>
              <a:rPr lang="sk-SK" dirty="0"/>
              <a:t>Výsledok ochorenia je interakcia medzi pôvodcom a vnímavým hostiteľom v prostredí, ktoré podporuje prenos pôvodcu zo zdroja k hostiteľovi.</a:t>
            </a:r>
          </a:p>
          <a:p>
            <a:endParaRPr lang="sk-SK" sz="2000" dirty="0">
              <a:latin typeface="Candara" pitchFamily="34" charset="0"/>
            </a:endParaRPr>
          </a:p>
          <a:p>
            <a:endParaRPr lang="sk-SK" sz="2000" dirty="0">
              <a:latin typeface="Candara" pitchFamily="34" charset="0"/>
            </a:endParaRPr>
          </a:p>
          <a:p>
            <a:endParaRPr lang="sk-SK" sz="2000" dirty="0">
              <a:latin typeface="Candara" pitchFamily="34" charset="0"/>
            </a:endParaRPr>
          </a:p>
          <a:p>
            <a:endParaRPr lang="sk-SK" sz="2000" dirty="0">
              <a:latin typeface="Candara" pitchFamily="34" charset="0"/>
            </a:endParaRPr>
          </a:p>
          <a:p>
            <a:endParaRPr lang="sk-SK" sz="2000" dirty="0">
              <a:latin typeface="Candara" pitchFamily="34" charset="0"/>
            </a:endParaRPr>
          </a:p>
          <a:p>
            <a:endParaRPr lang="sk-SK" sz="2000" dirty="0">
              <a:latin typeface="Candara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sk-SK" dirty="0"/>
              <a:t>Modely príčinnosti </a:t>
            </a:r>
          </a:p>
        </p:txBody>
      </p:sp>
      <p:pic>
        <p:nvPicPr>
          <p:cNvPr id="5" name="Zástupný symbol pro obsah 6" descr="epidemiologia1.png"/>
          <p:cNvPicPr>
            <a:picLocks noChangeAspect="1"/>
          </p:cNvPicPr>
          <p:nvPr/>
        </p:nvPicPr>
        <p:blipFill>
          <a:blip r:embed="rId2" cstate="print"/>
          <a:srcRect b="46656"/>
          <a:stretch>
            <a:fillRect/>
          </a:stretch>
        </p:blipFill>
        <p:spPr>
          <a:xfrm>
            <a:off x="683568" y="3789040"/>
            <a:ext cx="7992888" cy="230425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C609-5313-3640-8E7A-F4C0ABA45E6D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15.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3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484784"/>
            <a:ext cx="8136904" cy="4680520"/>
          </a:xfrm>
        </p:spPr>
        <p:txBody>
          <a:bodyPr>
            <a:noAutofit/>
          </a:bodyPr>
          <a:lstStyle/>
          <a:p>
            <a:endParaRPr lang="sk-SK" sz="2000" dirty="0">
              <a:latin typeface="Candara" pitchFamily="34" charset="0"/>
            </a:endParaRPr>
          </a:p>
          <a:p>
            <a:r>
              <a:rPr lang="sk-SK" dirty="0"/>
              <a:t>V kvalitatívnom zmysle môže byť jednotlivec vystavený (exponovaný) alebo nevystavený (neexponovaný) sledovanému faktoru;</a:t>
            </a:r>
          </a:p>
          <a:p>
            <a:endParaRPr lang="sk-SK" dirty="0"/>
          </a:p>
          <a:p>
            <a:r>
              <a:rPr lang="sk-SK" dirty="0"/>
              <a:t>V kvantitatívnom zmysle môžu byť ľudia exponovaní rôznym množstvám sledovaného faktora, ako aj z hľadiska času pôsobenia faktora (napr. fajčenie: množstvo vyfajčených cigariet a dĺžka doby fajčenia);</a:t>
            </a:r>
          </a:p>
          <a:p>
            <a:endParaRPr lang="sk-SK" dirty="0"/>
          </a:p>
          <a:p>
            <a:r>
              <a:rPr lang="sk-SK" dirty="0"/>
              <a:t>Ľudí, ktorí nie sú exponovaní študovanému faktoru často nazývame </a:t>
            </a:r>
            <a:r>
              <a:rPr lang="sk-SK" b="1" dirty="0">
                <a:solidFill>
                  <a:srgbClr val="FFFF00"/>
                </a:solidFill>
              </a:rPr>
              <a:t>kontrolnou</a:t>
            </a:r>
            <a:r>
              <a:rPr lang="sk-SK" dirty="0"/>
              <a:t> alebo </a:t>
            </a:r>
            <a:r>
              <a:rPr lang="sk-SK" b="1" dirty="0">
                <a:solidFill>
                  <a:srgbClr val="FFFF00"/>
                </a:solidFill>
              </a:rPr>
              <a:t>referenčnou</a:t>
            </a:r>
            <a:r>
              <a:rPr lang="sk-SK" dirty="0"/>
              <a:t> skupinou.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7543800" cy="914400"/>
          </a:xfrm>
        </p:spPr>
        <p:txBody>
          <a:bodyPr/>
          <a:lstStyle/>
          <a:p>
            <a:r>
              <a:rPr lang="sk-SK" dirty="0"/>
              <a:t>Aspekty expozície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25E9-F843-C54D-A369-D2799046E114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15.9.19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30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9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412776"/>
            <a:ext cx="7690048" cy="5112568"/>
          </a:xfrm>
        </p:spPr>
        <p:txBody>
          <a:bodyPr>
            <a:normAutofit/>
          </a:bodyPr>
          <a:lstStyle/>
          <a:p>
            <a:pPr>
              <a:buNone/>
            </a:pPr>
            <a:endParaRPr lang="sk-SK" dirty="0">
              <a:latin typeface="Candara" pitchFamily="34" charset="0"/>
            </a:endParaRPr>
          </a:p>
          <a:p>
            <a:r>
              <a:rPr lang="sk-SK" dirty="0"/>
              <a:t>U infekčných ochorení  poznáme pôvodcov ochorenia (expozícia) a ich následok, príčinu potvrdíme na základe diagnostiky ochorenia, viď </a:t>
            </a:r>
            <a:r>
              <a:rPr lang="sk-SK" dirty="0" err="1"/>
              <a:t>Kochove</a:t>
            </a:r>
            <a:r>
              <a:rPr lang="sk-SK" dirty="0"/>
              <a:t> kritériá;</a:t>
            </a:r>
          </a:p>
          <a:p>
            <a:r>
              <a:rPr lang="sk-SK" dirty="0"/>
              <a:t>U chronických neinfekčných ochorení </a:t>
            </a:r>
          </a:p>
          <a:p>
            <a:pPr lvl="1"/>
            <a:r>
              <a:rPr lang="sk-SK" dirty="0"/>
              <a:t>Príčinu posudzujeme nepriamo na základe rizika ochorieť po expozícii určitému faktoru a vzťah medzi príčinou a následkom vyjadrujeme pomocou pravdepodobnosti (stochasticky);</a:t>
            </a:r>
          </a:p>
          <a:p>
            <a:pPr lvl="1"/>
            <a:r>
              <a:rPr lang="sk-SK" dirty="0"/>
              <a:t>Pravdepodobnosť:</a:t>
            </a:r>
          </a:p>
          <a:p>
            <a:pPr marL="749745" lvl="2" indent="0">
              <a:buNone/>
            </a:pPr>
            <a:endParaRPr lang="sk-SK" dirty="0"/>
          </a:p>
          <a:p>
            <a:pPr marL="749745" lvl="2" indent="0">
              <a:buNone/>
            </a:pPr>
            <a:r>
              <a:rPr lang="sk-SK" dirty="0"/>
              <a:t>Počet uskutočnených pozorovaní, javov, skutočností</a:t>
            </a:r>
          </a:p>
          <a:p>
            <a:pPr marL="749745" lvl="2" indent="0">
              <a:buNone/>
            </a:pPr>
            <a:r>
              <a:rPr lang="sk-SK" dirty="0"/>
              <a:t>Počet možných</a:t>
            </a:r>
          </a:p>
          <a:p>
            <a:pPr marL="18287" indent="0">
              <a:buNone/>
            </a:pP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7543800" cy="792088"/>
          </a:xfrm>
        </p:spPr>
        <p:txBody>
          <a:bodyPr/>
          <a:lstStyle/>
          <a:p>
            <a:r>
              <a:rPr lang="sk-SK" dirty="0"/>
              <a:t>Stanovenie príčiny ochorenia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15616" y="5517232"/>
            <a:ext cx="51845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5D9-6536-C041-B7B0-F39FFDC60038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15.9.19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31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74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685802"/>
            <a:ext cx="7330008" cy="4190998"/>
          </a:xfrm>
        </p:spPr>
        <p:txBody>
          <a:bodyPr/>
          <a:lstStyle/>
          <a:p>
            <a:r>
              <a:rPr lang="sk-SK" dirty="0"/>
              <a:t>Popísali sme epidemiologickú triádu a vysvetlili jej tri komponenty</a:t>
            </a:r>
          </a:p>
          <a:p>
            <a:r>
              <a:rPr lang="sk-SK" dirty="0"/>
              <a:t>Uviedli sme modely príčinnosti;</a:t>
            </a:r>
          </a:p>
          <a:p>
            <a:r>
              <a:rPr lang="sk-SK" dirty="0"/>
              <a:t>Uviedli sme </a:t>
            </a:r>
            <a:r>
              <a:rPr lang="sk-SK" dirty="0" err="1"/>
              <a:t>Kochove</a:t>
            </a:r>
            <a:r>
              <a:rPr lang="sk-SK" dirty="0"/>
              <a:t> postuláty;</a:t>
            </a:r>
          </a:p>
          <a:p>
            <a:r>
              <a:rPr lang="sk-SK" dirty="0"/>
              <a:t>Popísali </a:t>
            </a:r>
            <a:r>
              <a:rPr lang="sk-SK" dirty="0" err="1"/>
              <a:t>Hillove</a:t>
            </a:r>
            <a:r>
              <a:rPr lang="sk-SK" dirty="0"/>
              <a:t> kritériá príčinnosti;</a:t>
            </a:r>
          </a:p>
          <a:p>
            <a:pPr marL="18287" indent="0">
              <a:buNone/>
            </a:pP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Súhrn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1F29-33E4-DA41-9CCC-B0084645BB9A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15.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32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04192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7787208" cy="4641379"/>
          </a:xfrm>
        </p:spPr>
        <p:txBody>
          <a:bodyPr>
            <a:noAutofit/>
          </a:bodyPr>
          <a:lstStyle/>
          <a:p>
            <a:r>
              <a:rPr lang="sk-SK" sz="2400" dirty="0"/>
              <a:t>Faktor, akým je napríklad mikroorganizmus, chemické látky, alebo forma žiarenia, ktorého prítomnosť alebo nadmerná prítomnosť, alebo (ochorenia z nedostatku) relatívna absencia je nevyhnutná pre vznik choroby. </a:t>
            </a:r>
          </a:p>
          <a:p>
            <a:r>
              <a:rPr lang="sk-SK" sz="2400" dirty="0"/>
              <a:t>Ochorenie môže mať jeden agens - pôvodcu, množstvo nezávislých alternatívnych pôvodcov (z ktorých aspoň jeden musí byť prítomný), alebo komplex dvoch alebo viacerých faktorov, ktorých kombinovaná prítomnosť je nevyhnutná pre vývoj choroby.(</a:t>
            </a:r>
            <a:r>
              <a:rPr lang="sk-SK" sz="2400" dirty="0" err="1"/>
              <a:t>Last</a:t>
            </a:r>
            <a:r>
              <a:rPr lang="sk-SK" sz="2400" dirty="0"/>
              <a:t>, 1995)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848872" cy="914400"/>
          </a:xfrm>
        </p:spPr>
        <p:txBody>
          <a:bodyPr>
            <a:normAutofit fontScale="90000"/>
          </a:bodyPr>
          <a:lstStyle/>
          <a:p>
            <a:r>
              <a:rPr lang="sk-SK" dirty="0"/>
              <a:t>Agens (</a:t>
            </a:r>
            <a:r>
              <a:rPr lang="sk-SK" dirty="0" err="1"/>
              <a:t>pôsobiaca</a:t>
            </a:r>
            <a:r>
              <a:rPr lang="sk-SK" dirty="0"/>
              <a:t> sila, </a:t>
            </a:r>
            <a:br>
              <a:rPr lang="sk-SK" dirty="0"/>
            </a:br>
            <a:r>
              <a:rPr lang="sk-SK" dirty="0"/>
              <a:t>príčina, činiteľ, pôvodca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2E95-4FE0-BE44-A79E-84CECD38F6B5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15.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4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692" y="3380"/>
            <a:ext cx="2073883" cy="155341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7787208" cy="5577483"/>
          </a:xfrm>
        </p:spPr>
        <p:txBody>
          <a:bodyPr>
            <a:noAutofit/>
          </a:bodyPr>
          <a:lstStyle/>
          <a:p>
            <a:r>
              <a:rPr lang="sk-SK" sz="2400" dirty="0"/>
              <a:t>Príklad nedostatku: vitamín C – </a:t>
            </a:r>
            <a:r>
              <a:rPr lang="sk-SK" sz="2400" dirty="0" err="1"/>
              <a:t>skorbut</a:t>
            </a:r>
            <a:r>
              <a:rPr lang="sk-SK" sz="2400" dirty="0"/>
              <a:t>. Príklad nadbytku: slnečné lúče: ak je ich málo – nedostatok tvorby vitamínu D – krivica, ak veľa zhubný nádor kože;</a:t>
            </a:r>
          </a:p>
          <a:p>
            <a:r>
              <a:rPr lang="sk-SK" sz="2400" dirty="0"/>
              <a:t>Musí byť prítomný aby nastalo ochorenie;</a:t>
            </a:r>
          </a:p>
          <a:p>
            <a:r>
              <a:rPr lang="sk-SK" sz="2400" dirty="0"/>
              <a:t>Samotná prítomnosť pôvodcu nie je vždy dostačujúca pre vznik ochorenia, rad ďalších faktorov ovplyvňuje či ochorenie nastane, vrátane patogenity a dávky;</a:t>
            </a:r>
          </a:p>
          <a:p>
            <a:r>
              <a:rPr lang="sk-SK" sz="2400" dirty="0"/>
              <a:t>Epidemiologický trojuholník slúži ako užitočný model pre mnoho chorôb, ukázal sa ako nedostatočný pre kardiovaskulárne ochorenia, nádory a ďalšie choroby, ktoré majú viac príčin.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2E95-4FE0-BE44-A79E-84CECD38F6B5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15.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874" y="5661248"/>
            <a:ext cx="1645265" cy="123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2631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8064896" cy="5001419"/>
          </a:xfrm>
        </p:spPr>
        <p:txBody>
          <a:bodyPr>
            <a:normAutofit/>
          </a:bodyPr>
          <a:lstStyle/>
          <a:p>
            <a:r>
              <a:rPr lang="sk-SK" sz="2800" dirty="0"/>
              <a:t>Človek, ktorý môže dostať ochorenie, ochorieť;</a:t>
            </a:r>
          </a:p>
          <a:p>
            <a:r>
              <a:rPr lang="sk-SK" sz="2800" dirty="0"/>
              <a:t>Mnoho faktorov, ktoré sú vlastné hostiteľovi, môže ovplyvniť jeho expozíciu agens, citlivosť, alebo odpoveď na pôvodcu. Nazývame ich </a:t>
            </a:r>
            <a:r>
              <a:rPr lang="sk-SK" sz="2800" b="1" dirty="0">
                <a:solidFill>
                  <a:srgbClr val="FFFF00"/>
                </a:solidFill>
              </a:rPr>
              <a:t>faktory rizika</a:t>
            </a:r>
            <a:r>
              <a:rPr lang="sk-SK" sz="2800" dirty="0"/>
              <a:t>. Napríklad hladovanie vedie k zvýšeniu možnosti ochorieť na agresívne ochorenie, napr. tuberkulózu, alebo vplyv návykových látok, či alkoholizmus môže viesť k vzniku ťažkého zápalu pľúc.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Autofit/>
          </a:bodyPr>
          <a:lstStyle/>
          <a:p>
            <a:r>
              <a:rPr lang="sk-SK" sz="5400" dirty="0"/>
              <a:t>Hostiteľ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ABB35-02C2-B248-A419-FC6E175E2805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15.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6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685802"/>
            <a:ext cx="7618040" cy="5047454"/>
          </a:xfrm>
        </p:spPr>
        <p:txBody>
          <a:bodyPr>
            <a:normAutofit/>
          </a:bodyPr>
          <a:lstStyle/>
          <a:p>
            <a:r>
              <a:rPr lang="sk-SK" sz="2800" dirty="0"/>
              <a:t>Príležitosti pre expozíciu sú často ovplyvnené správaním, ale aj podľa veku a pohlavia. Preto často vidíme TB u starých ľudí. Naopak, pohlavné ochorenia sú v rizikových skupinách prostitútok, narkomanov, alebo homosexuálov.</a:t>
            </a:r>
          </a:p>
          <a:p>
            <a:r>
              <a:rPr lang="sk-SK" sz="2800" dirty="0"/>
              <a:t>Citlivosť a odpoveď na agens je ovplyvnená faktormi, ako sú genetické faktory, </a:t>
            </a:r>
            <a:r>
              <a:rPr lang="sk-SK" sz="2800" dirty="0" err="1"/>
              <a:t>nutričný</a:t>
            </a:r>
            <a:r>
              <a:rPr lang="sk-SK" sz="2800" dirty="0"/>
              <a:t> a imunologický stav, anatomická štruktúra, prítomnosť ochorenia, psychologické faktory...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1F29-33E4-DA41-9CCC-B0084645BB9A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15.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7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64708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7467600" cy="4248472"/>
          </a:xfrm>
        </p:spPr>
        <p:txBody>
          <a:bodyPr>
            <a:normAutofit/>
          </a:bodyPr>
          <a:lstStyle/>
          <a:p>
            <a:r>
              <a:rPr lang="sk-SK" sz="2800" dirty="0"/>
              <a:t>Životné prostredie sa týka vonkajších faktorov, ktoré ovplyvňujú agens a príležitosť k expozícii,</a:t>
            </a:r>
          </a:p>
          <a:p>
            <a:r>
              <a:rPr lang="sk-SK" sz="2800" dirty="0"/>
              <a:t>Faktory životného prostredia zahŕňajú fyzikálne faktory, ako je geológia a klíma, biologické faktory, ako je prítomnosť vektorov, ktoré prenášajú pôvodcu, sociálno-ekonomické faktory, dostupnosť zdravotných služieb...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Autofit/>
          </a:bodyPr>
          <a:lstStyle/>
          <a:p>
            <a:r>
              <a:rPr lang="sk-SK" sz="4800" dirty="0"/>
              <a:t>Prostredie</a:t>
            </a:r>
          </a:p>
        </p:txBody>
      </p:sp>
      <p:sp>
        <p:nvSpPr>
          <p:cNvPr id="86020" name="AutoShape 4" descr="https://onlinecourses.science.psu.edu/stat507/sites/onlinecourses.science.psu.edu.stat507/files/lesson01/triad_0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6" name="Zástupný symbol pro obsah 6" descr="epidemiologia.png"/>
          <p:cNvPicPr>
            <a:picLocks noChangeAspect="1"/>
          </p:cNvPicPr>
          <p:nvPr/>
        </p:nvPicPr>
        <p:blipFill>
          <a:blip r:embed="rId2" cstate="print"/>
          <a:srcRect r="22187" b="44687"/>
          <a:stretch>
            <a:fillRect/>
          </a:stretch>
        </p:blipFill>
        <p:spPr>
          <a:xfrm>
            <a:off x="6012160" y="4834880"/>
            <a:ext cx="2928011" cy="202312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F1F43-1066-634C-B9A5-6F4DEE380C0B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15.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8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280920" cy="4176464"/>
          </a:xfrm>
        </p:spPr>
        <p:txBody>
          <a:bodyPr>
            <a:noAutofit/>
          </a:bodyPr>
          <a:lstStyle/>
          <a:p>
            <a:r>
              <a:rPr lang="sk-SK" sz="2800" dirty="0"/>
              <a:t>Model pôvodca (agens) – hostiteľ - prostredie sa dá len s ťažkosťami použiť pre mnoho </a:t>
            </a:r>
            <a:r>
              <a:rPr lang="sk-SK" sz="2800" dirty="0" err="1"/>
              <a:t>neinfekčných</a:t>
            </a:r>
            <a:r>
              <a:rPr lang="sk-SK" sz="2800" dirty="0"/>
              <a:t> ochorení, akými sú napr. ochorenia srdca, či rakovina, alebo úrazy.</a:t>
            </a:r>
          </a:p>
          <a:p>
            <a:r>
              <a:rPr lang="sk-SK" sz="2800" dirty="0"/>
              <a:t>Navrhnutých bolo viacero modelov, ktoré sa snažia odpovedať na </a:t>
            </a:r>
            <a:r>
              <a:rPr lang="sk-SK" sz="2800" dirty="0" err="1"/>
              <a:t>multifaktoriálne</a:t>
            </a:r>
            <a:r>
              <a:rPr lang="sk-SK" sz="2800" dirty="0"/>
              <a:t> (</a:t>
            </a:r>
            <a:r>
              <a:rPr lang="sk-SK" sz="2800" dirty="0" err="1"/>
              <a:t>multi</a:t>
            </a:r>
            <a:r>
              <a:rPr lang="sk-SK" sz="2800" dirty="0"/>
              <a:t> </a:t>
            </a:r>
            <a:r>
              <a:rPr lang="sk-SK" sz="2800" dirty="0" err="1"/>
              <a:t>=mnoho</a:t>
            </a:r>
            <a:r>
              <a:rPr lang="sk-SK" sz="2800" dirty="0"/>
              <a:t>, </a:t>
            </a:r>
            <a:r>
              <a:rPr lang="sk-SK" sz="2800" dirty="0" err="1"/>
              <a:t>faktor=príčina</a:t>
            </a:r>
            <a:r>
              <a:rPr lang="sk-SK" sz="2800" dirty="0"/>
              <a:t>) povahy príčinnej súvislosti.</a:t>
            </a:r>
            <a:endParaRPr lang="sk-SK" sz="2400" dirty="0">
              <a:latin typeface="Candara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467600" cy="850106"/>
          </a:xfrm>
        </p:spPr>
        <p:txBody>
          <a:bodyPr>
            <a:noAutofit/>
          </a:bodyPr>
          <a:lstStyle/>
          <a:p>
            <a:r>
              <a:rPr lang="sk-SK" dirty="0"/>
              <a:t>Obmedzenia modelu pre </a:t>
            </a:r>
            <a:r>
              <a:rPr lang="sk-SK" dirty="0" err="1"/>
              <a:t>neinfekčné</a:t>
            </a:r>
            <a:r>
              <a:rPr lang="sk-SK" dirty="0"/>
              <a:t> ochorenia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6CBE-D912-2E41-B4C7-F319CAB3CF09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15.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tin_Trnava_prednask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2931</TotalTime>
  <Words>1818</Words>
  <Application>Microsoft Macintosh PowerPoint</Application>
  <PresentationFormat>Prezentácia na obrazovke (4:3)</PresentationFormat>
  <Paragraphs>258</Paragraphs>
  <Slides>32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32</vt:i4>
      </vt:variant>
    </vt:vector>
  </HeadingPairs>
  <TitlesOfParts>
    <vt:vector size="39" baseType="lpstr">
      <vt:lpstr>Arial</vt:lpstr>
      <vt:lpstr>Calibri</vt:lpstr>
      <vt:lpstr>Candara</vt:lpstr>
      <vt:lpstr>Palatino Linotype</vt:lpstr>
      <vt:lpstr>Times New Roman</vt:lpstr>
      <vt:lpstr>Wingdings</vt:lpstr>
      <vt:lpstr>Martin_Trnava_prednasky</vt:lpstr>
      <vt:lpstr>Vzťah medzi príčinou a následkom</vt:lpstr>
      <vt:lpstr>Príčinnosť (kauzalita)</vt:lpstr>
      <vt:lpstr>Modely príčinnosti </vt:lpstr>
      <vt:lpstr>Agens (pôsobiaca sila,  príčina, činiteľ, pôvodca</vt:lpstr>
      <vt:lpstr>Prezentácia programu PowerPoint</vt:lpstr>
      <vt:lpstr>Hostiteľ</vt:lpstr>
      <vt:lpstr>Prezentácia programu PowerPoint</vt:lpstr>
      <vt:lpstr>Prostredie</vt:lpstr>
      <vt:lpstr>Obmedzenia modelu pre neinfekčné ochorenia</vt:lpstr>
      <vt:lpstr>Príčinné komponenty a „kauzálne koláče“</vt:lpstr>
      <vt:lpstr>Čo je príčina</vt:lpstr>
      <vt:lpstr>Prezentácia programu PowerPoint</vt:lpstr>
      <vt:lpstr>Prezentácia programu PowerPoint</vt:lpstr>
      <vt:lpstr>Základné delenie príčin ochorení</vt:lpstr>
      <vt:lpstr>Nutné príčiny</vt:lpstr>
      <vt:lpstr>Postačujúce príčiny chorôb</vt:lpstr>
      <vt:lpstr>Podrobné delenie príčin</vt:lpstr>
      <vt:lpstr>Ako vytvoriť príčinný záver  Ako vytvoriť kauzálnu inferenciu</vt:lpstr>
      <vt:lpstr>Kochove postuláty</vt:lpstr>
      <vt:lpstr>Obmedzenia Kochových postulátov</vt:lpstr>
      <vt:lpstr>Hillove kritéria príčinnej súvislosti </vt:lpstr>
      <vt:lpstr>Faktory, ktoré ovplyvňujú správnosť určenia príčinnosti, resp. chybu určenia </vt:lpstr>
      <vt:lpstr>Epidemiológ sa snaží overiť, či fakty zodpovedajú realite</vt:lpstr>
      <vt:lpstr>Prezentácia programu PowerPoint</vt:lpstr>
      <vt:lpstr>Typy skreslenia</vt:lpstr>
      <vt:lpstr>Stanovenie sily vzťahu medzi príčinou a následkom</vt:lpstr>
      <vt:lpstr>Expozícia</vt:lpstr>
      <vt:lpstr>Podľa LAST, J. M. 1995. A Dictionary of Epidemiology., Oxford, Oxford University Press.</vt:lpstr>
      <vt:lpstr>Expozícia príklady</vt:lpstr>
      <vt:lpstr>Aspekty expozície</vt:lpstr>
      <vt:lpstr>Stanovenie príčiny ochorenia</vt:lpstr>
      <vt:lpstr>Súhrn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mery</dc:creator>
  <cp:lastModifiedBy>Martin Rusnak</cp:lastModifiedBy>
  <cp:revision>70</cp:revision>
  <dcterms:created xsi:type="dcterms:W3CDTF">2014-10-23T10:56:41Z</dcterms:created>
  <dcterms:modified xsi:type="dcterms:W3CDTF">2019-09-15T16:39:56Z</dcterms:modified>
</cp:coreProperties>
</file>