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393" r:id="rId2"/>
    <p:sldId id="444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32" r:id="rId16"/>
    <p:sldId id="433" r:id="rId17"/>
    <p:sldId id="434" r:id="rId18"/>
    <p:sldId id="437" r:id="rId19"/>
    <p:sldId id="438" r:id="rId20"/>
    <p:sldId id="439" r:id="rId21"/>
    <p:sldId id="442" r:id="rId22"/>
    <p:sldId id="443" r:id="rId23"/>
    <p:sldId id="402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2890"/>
  </p:normalViewPr>
  <p:slideViewPr>
    <p:cSldViewPr>
      <p:cViewPr varScale="1">
        <p:scale>
          <a:sx n="101" d="100"/>
          <a:sy n="101" d="100"/>
        </p:scale>
        <p:origin x="22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A40E2-317F-154B-9257-E4EDFE9CC4EF}" type="datetimeFigureOut">
              <a:rPr lang="en-US" smtClean="0"/>
              <a:t>9/15/19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FAB96-3FBF-5248-9E0B-AB832597F3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5820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4331A-9B12-45C8-B903-D72953D506AB}" type="datetimeFigureOut">
              <a:rPr lang="sk-SK" smtClean="0"/>
              <a:pPr/>
              <a:t>15.9.19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86EF7-8E06-4887-A446-77B26026126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7706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1871F-0A25-9147-8A08-9079383FFAD3}" type="slidenum">
              <a:rPr lang="sk-SK" smtClean="0">
                <a:solidFill>
                  <a:prstClr val="white"/>
                </a:solidFill>
              </a:rPr>
              <a:pPr/>
              <a:t>1</a:t>
            </a:fld>
            <a:endParaRPr lang="sk-SK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3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1434ED-7ABF-4A88-AAEA-AB24EBD88FBD}" type="slidenum">
              <a:rPr lang="sk-SK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99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C718DD-28C3-4E6F-9100-8E0950BE3A85}" type="slidenum">
              <a:rPr lang="sk-SK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3239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1" y="3213432"/>
            <a:ext cx="457200" cy="926786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47DA-319D-DE49-BA29-A45BE64D69D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2F55-3264-5248-964D-97CFF6C61562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2"/>
            <a:ext cx="2133600" cy="5181600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1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152-F42C-8C43-9796-4784DBA111C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fld id="{3D56E94C-D9B7-8E45-8B1F-FB35CA05A971}" type="datetime4">
              <a:rPr lang="sk-SK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GB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rusnak.truni.sk</a:t>
            </a:r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fld id="{097C3CC7-D778-443F-883F-F6921BFC0479}" type="slidenum">
              <a:rPr lang="en-GB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pPr defTabSz="414772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</a:pPr>
              <a:t>‹#›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6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1F29-33E4-DA41-9CCC-B0084645BB9A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908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47AF-BB08-714D-999C-77E6C90C37FA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323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8B14-961E-2F41-A51B-F743DF3D776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9" y="658369"/>
            <a:ext cx="3273552" cy="3429000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1" y="658368"/>
            <a:ext cx="3273552" cy="3432175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7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1" y="661977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1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DCDA-AD53-4E4E-B7CB-CE84B7A3AC6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648D-95A3-4948-AC32-CF876E33A51E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CA44-E31C-8246-9C36-C132C75BBFA6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0764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8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DCA6-CC3B-CD41-87D3-8C67C54E211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1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D950-1536-BB48-B644-6464692E6DF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6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5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32" tIns="45717" rIns="91432" bIns="45717" rtlCol="0" anchor="b">
            <a:no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2"/>
            <a:ext cx="6096000" cy="3657599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5" y="6165304"/>
            <a:ext cx="1717576" cy="354560"/>
          </a:xfrm>
          <a:prstGeom prst="rect">
            <a:avLst/>
          </a:prstGeom>
        </p:spPr>
        <p:txBody>
          <a:bodyPr vert="horz" lIns="91432" tIns="45717" rIns="91432" bIns="45717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fld id="{51BDBAB8-83AE-F642-8340-F6116DABE269}" type="datetime4">
              <a:rPr lang="sk-SK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15. septembra 2019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6154739"/>
            <a:ext cx="2520280" cy="298597"/>
          </a:xfrm>
          <a:prstGeom prst="rect">
            <a:avLst/>
          </a:prstGeom>
        </p:spPr>
        <p:txBody>
          <a:bodyPr vert="horz" lIns="91432" tIns="45717" rIns="91432" bIns="45717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GB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rusnak.truni.sk</a:t>
            </a:r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1" y="6154740"/>
            <a:ext cx="746760" cy="365125"/>
          </a:xfrm>
          <a:prstGeom prst="rect">
            <a:avLst/>
          </a:prstGeom>
        </p:spPr>
        <p:txBody>
          <a:bodyPr vert="horz" lIns="91432" tIns="45717" rIns="91432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414772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fld id="{097C3CC7-D778-443F-883F-F6921BFC0479}" type="slidenum">
              <a:rPr lang="en-GB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pPr defTabSz="414772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</a:pPr>
              <a:t>‹#›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32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297" indent="-256010" algn="l" defTabSz="914323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26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755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485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781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794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092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388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401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543800" cy="828911"/>
          </a:xfrm>
        </p:spPr>
        <p:txBody>
          <a:bodyPr/>
          <a:lstStyle/>
          <a:p>
            <a:r>
              <a:rPr lang="sk-SK" dirty="0"/>
              <a:t>Meranie vzťahu medzi príčinou a následkom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839" y="3258867"/>
            <a:ext cx="6172200" cy="835397"/>
          </a:xfrm>
        </p:spPr>
        <p:txBody>
          <a:bodyPr>
            <a:normAutofit/>
          </a:bodyPr>
          <a:lstStyle/>
          <a:p>
            <a:r>
              <a:rPr lang="sk-SK" dirty="0"/>
              <a:t>prof. MUDr. Martin </a:t>
            </a:r>
            <a:r>
              <a:rPr lang="sk-SK" dirty="0" err="1"/>
              <a:t>Rusnák</a:t>
            </a:r>
            <a:r>
              <a:rPr lang="sk-SK" dirty="0"/>
              <a:t>, </a:t>
            </a:r>
            <a:r>
              <a:rPr lang="sk-SK" dirty="0" err="1"/>
              <a:t>CSc</a:t>
            </a:r>
            <a:endParaRPr lang="sk-SK" dirty="0"/>
          </a:p>
          <a:p>
            <a:r>
              <a:rPr lang="sk-SK" dirty="0"/>
              <a:t>Základy epidemiológie - propedeutika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148839" y="5085184"/>
            <a:ext cx="4150079" cy="1155718"/>
          </a:xfrm>
          <a:prstGeom prst="rect">
            <a:avLst/>
          </a:prstGeom>
          <a:noFill/>
        </p:spPr>
        <p:txBody>
          <a:bodyPr wrap="none" lIns="82947" tIns="41474" rIns="82947" bIns="41474" rtlCol="0">
            <a:spAutoFit/>
          </a:bodyPr>
          <a:lstStyle/>
          <a:p>
            <a:pPr algn="ctr" defTabSz="414737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sk-SK" dirty="0"/>
              <a:t>TRNAVSKÁ UNIVERZITA V TRNAVE</a:t>
            </a:r>
          </a:p>
          <a:p>
            <a:pPr algn="ctr" defTabSz="414737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sk-SK" dirty="0"/>
              <a:t>Fakulta zdravotníctva a sociálnej práce</a:t>
            </a:r>
          </a:p>
          <a:p>
            <a:pPr algn="ctr" defTabSz="414737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r>
              <a:rPr lang="sk-SK" dirty="0"/>
              <a:t>Katedra verejného zdravotníctva</a:t>
            </a:r>
          </a:p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sk-SK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685802"/>
            <a:ext cx="7546032" cy="4831430"/>
          </a:xfrm>
        </p:spPr>
        <p:txBody>
          <a:bodyPr>
            <a:normAutofit lnSpcReduction="10000"/>
          </a:bodyPr>
          <a:lstStyle/>
          <a:p>
            <a:r>
              <a:rPr lang="sk-SK" dirty="0"/>
              <a:t>Pomer rizika alebo relatívne riziko je pomer rizika vzniku ochorenia medzi exponovanými ľuďmi a medzi neexponovanými rizika. </a:t>
            </a:r>
          </a:p>
          <a:p>
            <a:r>
              <a:rPr lang="sk-SK" dirty="0"/>
              <a:t>Pomer riziko je lepším ukazovateľom sily asociácie, než rozdiel rizika, pretože je vyjadrený vzhľadom k východiskovej úrovni výskytu. To je teda vo vzťahu k veľkosti základného miera výskytu na rozdiel od rozdielu rizík; populácie s podobnými rizikovými rozdiely môžu mať veľmi odlišné pomery rizík, v závislosti na veľkosti sadzieb základných. </a:t>
            </a:r>
          </a:p>
          <a:p>
            <a:r>
              <a:rPr lang="sk-SK" dirty="0"/>
              <a:t>Pomer rizika sa používa pri posudzovaní pravdepodobnosti, že asociácia predstavuje kauzálny vzťah. Napríklad, pomer rizika rakoviny pľúc v dlhodobých ťažkých fajčiarov v porovnaní s nefajčiarmi je približne 20.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755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75656" y="26064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Expozícia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ÁNO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  <a:r>
                        <a:rPr lang="sk-SK" baseline="0" dirty="0"/>
                        <a:t> + b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NIE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r>
                        <a:rPr lang="sk-SK" dirty="0"/>
                        <a:t>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Spolu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 + </a:t>
                      </a:r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b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a+b+c+d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15616" y="2780928"/>
            <a:ext cx="7776864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a = prítomné ochorenie u exponovaných, kumulatívna incidencia ochorenia u exponovaných;</a:t>
            </a:r>
          </a:p>
          <a:p>
            <a:r>
              <a:rPr lang="sk-SK" dirty="0"/>
              <a:t>b = neprítomné ochorenie u exponovaných;</a:t>
            </a:r>
          </a:p>
          <a:p>
            <a:r>
              <a:rPr lang="sk-SK" dirty="0" err="1"/>
              <a:t>c</a:t>
            </a:r>
            <a:r>
              <a:rPr lang="sk-SK" dirty="0"/>
              <a:t> = prítomné ochorenie u neexponovaných, kumulatívna incidencia ochorenia u neexponovaných;</a:t>
            </a:r>
          </a:p>
          <a:p>
            <a:r>
              <a:rPr lang="sk-SK" dirty="0" err="1"/>
              <a:t>d</a:t>
            </a:r>
            <a:r>
              <a:rPr lang="sk-SK" dirty="0"/>
              <a:t> = neprítomné ochorenie u exponovaných;</a:t>
            </a:r>
          </a:p>
          <a:p>
            <a:r>
              <a:rPr lang="sk-SK" dirty="0"/>
              <a:t>a + b = všetci, ktorí boli exponovaní;</a:t>
            </a:r>
          </a:p>
          <a:p>
            <a:r>
              <a:rPr lang="sk-SK" dirty="0" err="1"/>
              <a:t>c</a:t>
            </a:r>
            <a:r>
              <a:rPr lang="sk-SK" dirty="0"/>
              <a:t> + </a:t>
            </a:r>
            <a:r>
              <a:rPr lang="sk-SK" dirty="0" err="1"/>
              <a:t>d</a:t>
            </a:r>
            <a:r>
              <a:rPr lang="sk-SK" dirty="0"/>
              <a:t> = všetci, ktorí neboli exponovaní;</a:t>
            </a:r>
          </a:p>
          <a:p>
            <a:r>
              <a:rPr lang="sk-SK" dirty="0"/>
              <a:t>a + </a:t>
            </a:r>
            <a:r>
              <a:rPr lang="sk-SK" dirty="0" err="1"/>
              <a:t>c</a:t>
            </a:r>
            <a:r>
              <a:rPr lang="sk-SK" dirty="0"/>
              <a:t> = všetci, ktorí boli chorí; incidencia bez ohľadu na expozíciu;</a:t>
            </a:r>
          </a:p>
          <a:p>
            <a:r>
              <a:rPr lang="sk-SK" dirty="0"/>
              <a:t>b + </a:t>
            </a:r>
            <a:r>
              <a:rPr lang="sk-SK" dirty="0" err="1"/>
              <a:t>d</a:t>
            </a:r>
            <a:r>
              <a:rPr lang="sk-SK" dirty="0"/>
              <a:t> = zdraví, bez ohľadu na expozíciu;</a:t>
            </a:r>
          </a:p>
        </p:txBody>
      </p:sp>
    </p:spTree>
    <p:extLst>
      <p:ext uri="{BB962C8B-B14F-4D97-AF65-F5344CB8AC3E}">
        <p14:creationId xmlns:p14="http://schemas.microsoft.com/office/powerpoint/2010/main" val="5096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75656" y="26064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Expozícia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ÁNO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  <a:r>
                        <a:rPr lang="sk-SK" baseline="0" dirty="0"/>
                        <a:t> + b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NIE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r>
                        <a:rPr lang="sk-SK" dirty="0"/>
                        <a:t>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Spolu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 + </a:t>
                      </a:r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b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a+b+c+d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15616" y="2204864"/>
            <a:ext cx="7776864" cy="264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Riziko ochorieť majú exponovaní aj neexponovaní, z každej zo skupín ochorie len niekoľko:</a:t>
            </a:r>
          </a:p>
          <a:p>
            <a:pPr lvl="1"/>
            <a:r>
              <a:rPr lang="sk-SK" sz="2800" dirty="0"/>
              <a:t>Riziko ochorieť pre exponovaných </a:t>
            </a:r>
          </a:p>
          <a:p>
            <a:pPr lvl="3"/>
            <a:r>
              <a:rPr lang="sk-SK" sz="2800" dirty="0" err="1"/>
              <a:t>R</a:t>
            </a:r>
            <a:r>
              <a:rPr lang="sk-SK" sz="2800" baseline="-25000" dirty="0" err="1"/>
              <a:t>Exp</a:t>
            </a:r>
            <a:r>
              <a:rPr lang="sk-SK" sz="2800" dirty="0"/>
              <a:t> = a/(</a:t>
            </a:r>
            <a:r>
              <a:rPr lang="sk-SK" sz="2800" dirty="0" err="1"/>
              <a:t>a+b</a:t>
            </a:r>
            <a:r>
              <a:rPr lang="sk-SK" sz="2800" dirty="0"/>
              <a:t>)</a:t>
            </a:r>
          </a:p>
          <a:p>
            <a:pPr lvl="1"/>
            <a:endParaRPr lang="sk-SK" dirty="0"/>
          </a:p>
          <a:p>
            <a:pPr lvl="1"/>
            <a:r>
              <a:rPr lang="sk-SK" sz="2800" dirty="0"/>
              <a:t>Riziko ochorieť pre neexponovaných</a:t>
            </a:r>
          </a:p>
          <a:p>
            <a:pPr lvl="3"/>
            <a:r>
              <a:rPr lang="sk-SK" sz="2800" dirty="0" err="1"/>
              <a:t>R</a:t>
            </a:r>
            <a:r>
              <a:rPr lang="sk-SK" sz="2800" baseline="-25000" dirty="0" err="1"/>
              <a:t>neExp</a:t>
            </a:r>
            <a:r>
              <a:rPr lang="sk-SK" sz="2800" dirty="0"/>
              <a:t> = </a:t>
            </a:r>
            <a:r>
              <a:rPr lang="sk-SK" sz="2800" dirty="0" err="1"/>
              <a:t>c</a:t>
            </a:r>
            <a:r>
              <a:rPr lang="sk-SK" sz="2800" dirty="0"/>
              <a:t>/(</a:t>
            </a:r>
            <a:r>
              <a:rPr lang="sk-SK" sz="2800" dirty="0" err="1"/>
              <a:t>c+d</a:t>
            </a:r>
            <a:r>
              <a:rPr lang="sk-SK" sz="2800" dirty="0"/>
              <a:t>)</a:t>
            </a:r>
            <a:endParaRPr lang="sk-SK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4869160"/>
            <a:ext cx="5982568" cy="136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7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/>
              <a:t>Je riziko ochorieť pre exponovaných väčšie, alebo menšie ako pre neexponovaných?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00808"/>
            <a:ext cx="1905000" cy="990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1484784"/>
            <a:ext cx="4889500" cy="1358900"/>
          </a:xfrm>
          <a:prstGeom prst="rect">
            <a:avLst/>
          </a:prstGeom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899592" y="2924944"/>
            <a:ext cx="7464152" cy="1807093"/>
          </a:xfrm>
        </p:spPr>
        <p:txBody>
          <a:bodyPr>
            <a:normAutofit/>
          </a:bodyPr>
          <a:lstStyle/>
          <a:p>
            <a:r>
              <a:rPr lang="sk-SK" dirty="0"/>
              <a:t>Ak RR &gt; 1, potom je riziko väčšie pre exponovaných;</a:t>
            </a:r>
          </a:p>
          <a:p>
            <a:r>
              <a:rPr lang="sk-SK" dirty="0"/>
              <a:t>Ak RR &lt; 1, potom je riziko menšie pre exponovaných;</a:t>
            </a:r>
          </a:p>
          <a:p>
            <a:r>
              <a:rPr lang="sk-SK" dirty="0"/>
              <a:t>Ak RR =1, potom sú riziká rovnocenné;</a:t>
            </a:r>
          </a:p>
          <a:p>
            <a:r>
              <a:rPr lang="sk-SK" dirty="0"/>
              <a:t>Ak RR =0, potom došlo ku chybe.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3568" y="332656"/>
            <a:ext cx="7464152" cy="864095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>
            <a:lvl1pPr marL="274297" indent="-256010" algn="l" defTabSz="914323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26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755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485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781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794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092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388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401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7" indent="0">
              <a:buNone/>
            </a:pPr>
            <a:r>
              <a:rPr lang="sk-SK" dirty="0"/>
              <a:t>Relatívne riziko (RR), ako pomer rizík</a:t>
            </a:r>
          </a:p>
        </p:txBody>
      </p:sp>
    </p:spTree>
    <p:extLst>
      <p:ext uri="{BB962C8B-B14F-4D97-AF65-F5344CB8AC3E}">
        <p14:creationId xmlns:p14="http://schemas.microsoft.com/office/powerpoint/2010/main" val="48548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276872"/>
            <a:ext cx="4248472" cy="554361"/>
          </a:xfrm>
        </p:spPr>
        <p:txBody>
          <a:bodyPr/>
          <a:lstStyle/>
          <a:p>
            <a:pPr marL="18287" indent="0">
              <a:buNone/>
            </a:pPr>
            <a:r>
              <a:rPr lang="sk-SK" dirty="0"/>
              <a:t>Pôvodná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543800" cy="914400"/>
          </a:xfrm>
        </p:spPr>
        <p:txBody>
          <a:bodyPr/>
          <a:lstStyle/>
          <a:p>
            <a:r>
              <a:rPr lang="sk-SK" dirty="0"/>
              <a:t>Iné tabuľky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520" y="332656"/>
          <a:ext cx="4320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Expozícia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ÁNO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  <a:r>
                        <a:rPr lang="sk-SK" baseline="0" dirty="0"/>
                        <a:t> + b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NIE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r>
                        <a:rPr lang="sk-SK" dirty="0"/>
                        <a:t>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Spolu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 + </a:t>
                      </a:r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b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a+b+c+d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89736" y="332656"/>
          <a:ext cx="4320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Expozícia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ÁNO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  <a:r>
                        <a:rPr lang="sk-SK" baseline="0" dirty="0"/>
                        <a:t> + b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NIE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r>
                        <a:rPr lang="sk-SK" dirty="0"/>
                        <a:t>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Spolu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 + </a:t>
                      </a:r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b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a+b+c+d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98120" y="2924944"/>
          <a:ext cx="4320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Expozícia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NIE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  <a:r>
                        <a:rPr lang="sk-SK" baseline="0" dirty="0"/>
                        <a:t> + b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ÁNO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r>
                        <a:rPr lang="sk-SK" dirty="0"/>
                        <a:t>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Spolu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 + </a:t>
                      </a:r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b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a+b+c+d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Content Placeholder 1"/>
          <p:cNvSpPr txBox="1">
            <a:spLocks/>
          </p:cNvSpPr>
          <p:nvPr/>
        </p:nvSpPr>
        <p:spPr>
          <a:xfrm>
            <a:off x="4716016" y="2276872"/>
            <a:ext cx="4248472" cy="554361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>
            <a:lvl1pPr marL="274297" indent="-256010" algn="l" defTabSz="914323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26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755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485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781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794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092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388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401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7" indent="0">
              <a:buNone/>
            </a:pPr>
            <a:r>
              <a:rPr lang="sk-SK" dirty="0"/>
              <a:t>Zámena stĺpcov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788024" y="4941168"/>
            <a:ext cx="4248472" cy="554361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>
            <a:lvl1pPr marL="274297" indent="-256010" algn="l" defTabSz="914323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26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755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485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781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794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092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388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401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7" indent="0">
              <a:buNone/>
            </a:pPr>
            <a:r>
              <a:rPr lang="sk-SK" dirty="0"/>
              <a:t>Zámena stĺpcov aj riadkov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1520" y="2924944"/>
          <a:ext cx="4320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Expozícia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NIE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  <a:r>
                        <a:rPr lang="sk-SK" baseline="0" dirty="0"/>
                        <a:t> + b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ÁNO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r>
                        <a:rPr lang="sk-SK" dirty="0"/>
                        <a:t>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Spolu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 + </a:t>
                      </a:r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b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a+b+c+d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Content Placeholder 1"/>
          <p:cNvSpPr txBox="1">
            <a:spLocks/>
          </p:cNvSpPr>
          <p:nvPr/>
        </p:nvSpPr>
        <p:spPr>
          <a:xfrm>
            <a:off x="251520" y="5013176"/>
            <a:ext cx="4248472" cy="554361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>
            <a:lvl1pPr marL="274297" indent="-256010" algn="l" defTabSz="914323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26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755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485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781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794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092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388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401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7" indent="0">
              <a:buNone/>
            </a:pPr>
            <a:r>
              <a:rPr lang="sk-SK" dirty="0"/>
              <a:t>Zámena riadkov</a:t>
            </a:r>
          </a:p>
        </p:txBody>
      </p:sp>
    </p:spTree>
    <p:extLst>
      <p:ext uri="{BB962C8B-B14F-4D97-AF65-F5344CB8AC3E}">
        <p14:creationId xmlns:p14="http://schemas.microsoft.com/office/powerpoint/2010/main" val="117297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3573016"/>
            <a:ext cx="2293153" cy="141117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620688"/>
            <a:ext cx="6969968" cy="4327374"/>
          </a:xfrm>
        </p:spPr>
        <p:txBody>
          <a:bodyPr/>
          <a:lstStyle/>
          <a:p>
            <a:r>
              <a:rPr lang="sk-SK" dirty="0"/>
              <a:t>Čo je to šanca na rozdiel od pravdepodobnosti</a:t>
            </a:r>
          </a:p>
          <a:p>
            <a:pPr lvl="1"/>
            <a:r>
              <a:rPr lang="sk-SK" b="1" dirty="0">
                <a:solidFill>
                  <a:srgbClr val="FFFF00"/>
                </a:solidFill>
              </a:rPr>
              <a:t>Pravdepodobnosť</a:t>
            </a:r>
            <a:r>
              <a:rPr lang="sk-SK" dirty="0"/>
              <a:t> je pomer očakávaných/priaznivých voči všetkým možným.</a:t>
            </a:r>
          </a:p>
          <a:p>
            <a:pPr lvl="1"/>
            <a:r>
              <a:rPr lang="sk-SK" b="1" dirty="0">
                <a:solidFill>
                  <a:srgbClr val="FFFF00"/>
                </a:solidFill>
              </a:rPr>
              <a:t>Šanca</a:t>
            </a:r>
            <a:r>
              <a:rPr lang="sk-SK" dirty="0"/>
              <a:t> je pomer očakávaných/priaznivých oproti neočakávaným/nepriaznivým.</a:t>
            </a:r>
          </a:p>
          <a:p>
            <a:r>
              <a:rPr lang="sk-SK" dirty="0"/>
              <a:t>Hod kockou:</a:t>
            </a:r>
          </a:p>
          <a:p>
            <a:pPr lvl="1"/>
            <a:r>
              <a:rPr lang="sk-SK" dirty="0"/>
              <a:t>Pravdepodobnosť, že padne 4? Počet priaznivých voči počtu všetkých: 1/6 = 0.17</a:t>
            </a:r>
          </a:p>
          <a:p>
            <a:pPr lvl="1"/>
            <a:r>
              <a:rPr lang="sk-SK" dirty="0"/>
              <a:t>Šanca že padne 4? Počet priaznivých voči počtu nepriaznivých: 1/5 = 0.2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Pomer šancí, </a:t>
            </a:r>
            <a:r>
              <a:rPr lang="sk-SK" dirty="0" err="1"/>
              <a:t>Odds</a:t>
            </a:r>
            <a:r>
              <a:rPr lang="sk-SK" dirty="0"/>
              <a:t> </a:t>
            </a:r>
            <a:r>
              <a:rPr lang="sk-SK" dirty="0" err="1"/>
              <a:t>Ratio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9523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755576" y="685802"/>
            <a:ext cx="7474024" cy="4975446"/>
          </a:xfrm>
        </p:spPr>
        <p:txBody>
          <a:bodyPr>
            <a:normAutofit/>
          </a:bodyPr>
          <a:lstStyle/>
          <a:p>
            <a:pPr eaLnBrk="1" hangingPunct="1"/>
            <a:r>
              <a:rPr lang="sk-SK" dirty="0"/>
              <a:t>V priemere sa narodí 51 chlapcov na každých 100 pôrodov</a:t>
            </a:r>
          </a:p>
          <a:p>
            <a:pPr lvl="1"/>
            <a:r>
              <a:rPr lang="sk-SK" dirty="0"/>
              <a:t>Aká je pravdepodobnosť že sa narodí chlapec?</a:t>
            </a:r>
          </a:p>
          <a:p>
            <a:pPr lvl="1"/>
            <a:endParaRPr lang="sk-SK" dirty="0"/>
          </a:p>
          <a:p>
            <a:pPr marL="384016" lvl="1" indent="0">
              <a:buNone/>
            </a:pPr>
            <a:r>
              <a:rPr lang="sk-SK" dirty="0"/>
              <a:t>P</a:t>
            </a:r>
            <a:r>
              <a:rPr lang="sk-SK" baseline="-25000" dirty="0"/>
              <a:t>chlapec</a:t>
            </a:r>
            <a:r>
              <a:rPr lang="sk-SK" dirty="0"/>
              <a:t>=51/100=0,51</a:t>
            </a:r>
          </a:p>
          <a:p>
            <a:pPr marL="384016" lvl="1" indent="0">
              <a:buNone/>
            </a:pPr>
            <a:endParaRPr lang="sk-SK" dirty="0"/>
          </a:p>
          <a:p>
            <a:pPr lvl="1"/>
            <a:r>
              <a:rPr lang="sk-SK" dirty="0"/>
              <a:t>Aká je šanca že sa narodí chlapec?</a:t>
            </a:r>
          </a:p>
          <a:p>
            <a:pPr eaLnBrk="1" hangingPunct="1"/>
            <a:endParaRPr lang="sk-SK" dirty="0"/>
          </a:p>
          <a:p>
            <a:pPr marL="749745" lvl="2" indent="0">
              <a:buNone/>
            </a:pPr>
            <a:r>
              <a:rPr lang="sk-SK" dirty="0"/>
              <a:t>O</a:t>
            </a:r>
            <a:r>
              <a:rPr lang="sk-SK" baseline="-25000" dirty="0"/>
              <a:t>chlapec</a:t>
            </a:r>
            <a:r>
              <a:rPr lang="sk-SK" dirty="0"/>
              <a:t>=51/49 = 1,04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4A6A-5D95-224E-A5B7-C2CE814AB7B6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068960"/>
            <a:ext cx="30480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27817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Vlastnosti pravdepodobnosť a šance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68" y="1340768"/>
          <a:ext cx="7776864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Pravdepodobnosť (P)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Šanca (O)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1" indent="-285750">
                        <a:buFont typeface="Arial"/>
                        <a:buChar char="•"/>
                      </a:pPr>
                      <a:r>
                        <a:rPr lang="sk-SK" dirty="0"/>
                        <a:t>P leží vždy medzi 0 a 1 (</a:t>
                      </a:r>
                      <a:r>
                        <a:rPr lang="sk-SK" dirty="0" err="1"/>
                        <a:t>resp</a:t>
                      </a:r>
                      <a:r>
                        <a:rPr lang="sk-SK" dirty="0"/>
                        <a:t>. vyjadrené v percentách: medzi 0% a 100%);</a:t>
                      </a:r>
                    </a:p>
                    <a:p>
                      <a:pPr marL="285750" lvl="1" indent="-285750">
                        <a:buFont typeface="Arial"/>
                        <a:buChar char="•"/>
                      </a:pPr>
                      <a:r>
                        <a:rPr lang="sk-SK" dirty="0"/>
                        <a:t>P javu nemožného je 0 (0%), P javu istého je 1 (100%)</a:t>
                      </a:r>
                    </a:p>
                    <a:p>
                      <a:pPr marL="285750" lvl="1" indent="-285750">
                        <a:buFont typeface="Arial"/>
                        <a:buChar char="•"/>
                      </a:pPr>
                      <a:r>
                        <a:rPr lang="sk-SK" dirty="0"/>
                        <a:t>Súčet jednotlivých P všetkých možných prípadov je 1 (100%)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sk-SK" dirty="0"/>
                        <a:t>je</a:t>
                      </a:r>
                      <a:r>
                        <a:rPr lang="sk-SK" baseline="0" dirty="0"/>
                        <a:t> vždy väčšia ako nula, ale nemá hornú hranicu;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sk-SK" dirty="0"/>
                        <a:t>O nemožného javu je 0, jav „istý“ je väčší ako jedna;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39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685802"/>
            <a:ext cx="7474024" cy="5119462"/>
          </a:xfrm>
        </p:spPr>
        <p:txBody>
          <a:bodyPr>
            <a:normAutofit fontScale="92500"/>
          </a:bodyPr>
          <a:lstStyle/>
          <a:p>
            <a:endParaRPr lang="sk-SK" dirty="0">
              <a:latin typeface="Candara" pitchFamily="34" charset="0"/>
            </a:endParaRPr>
          </a:p>
          <a:p>
            <a:r>
              <a:rPr lang="sk-SK" dirty="0">
                <a:latin typeface="Candara" pitchFamily="34" charset="0"/>
              </a:rPr>
              <a:t>Pri RR sme hovorili o podiele exponovanej populácie, u ktorých sa vyvinula choroba a o podiele neexponovaných u ktorých sa vyvinula choroba. V oboch </a:t>
            </a:r>
            <a:r>
              <a:rPr lang="sk-SK" dirty="0" err="1">
                <a:latin typeface="Candara" pitchFamily="34" charset="0"/>
              </a:rPr>
              <a:t>populáciach</a:t>
            </a:r>
            <a:r>
              <a:rPr lang="sk-SK" dirty="0">
                <a:latin typeface="Candara" pitchFamily="34" charset="0"/>
              </a:rPr>
              <a:t> bolo čisto vecou náhody (z hľadiska pozorovateľa), koľko ľudí bolo v jednej či druhej skupine. Preto bolo možné použiť pravdepodobnosť a porovnať ich formou RR.</a:t>
            </a:r>
          </a:p>
          <a:p>
            <a:endParaRPr lang="sk-SK" dirty="0">
              <a:latin typeface="Candara" pitchFamily="34" charset="0"/>
            </a:endParaRPr>
          </a:p>
          <a:p>
            <a:r>
              <a:rPr lang="sk-SK" dirty="0">
                <a:latin typeface="Candara" pitchFamily="34" charset="0"/>
              </a:rPr>
              <a:t>V štúdiách, kde o jednej z populácií rozhoduje výskumník (alebo iná nie náhodná situácia) nemôžeme použiť pravdepodobnosť, ale musíme sa uspokojiť so šancou. Preto silu vzťahu medzi exponovanými (prípadmi) a nie exponovanými (kontroly) vyjadrujeme pomocou pomeru šancí </a:t>
            </a:r>
            <a:r>
              <a:rPr lang="sk-SK" b="1" dirty="0">
                <a:latin typeface="Candara" pitchFamily="34" charset="0"/>
              </a:rPr>
              <a:t>OR.</a:t>
            </a:r>
          </a:p>
          <a:p>
            <a:endParaRPr lang="sk-SK" dirty="0">
              <a:latin typeface="Candara" pitchFamily="34" charset="0"/>
            </a:endParaRPr>
          </a:p>
          <a:p>
            <a:r>
              <a:rPr lang="sk-SK" dirty="0">
                <a:latin typeface="Candara" pitchFamily="34" charset="0"/>
              </a:rPr>
              <a:t>Pomer šancí (</a:t>
            </a:r>
            <a:r>
              <a:rPr lang="sk-SK" dirty="0" err="1">
                <a:latin typeface="Candara" pitchFamily="34" charset="0"/>
              </a:rPr>
              <a:t>odds</a:t>
            </a:r>
            <a:r>
              <a:rPr lang="sk-SK" dirty="0">
                <a:latin typeface="Candara" pitchFamily="34" charset="0"/>
              </a:rPr>
              <a:t> </a:t>
            </a:r>
            <a:r>
              <a:rPr lang="sk-SK" dirty="0" err="1">
                <a:latin typeface="Candara" pitchFamily="34" charset="0"/>
              </a:rPr>
              <a:t>ratio</a:t>
            </a:r>
            <a:r>
              <a:rPr lang="sk-SK" dirty="0">
                <a:latin typeface="Candara" pitchFamily="34" charset="0"/>
              </a:rPr>
              <a:t> - OR) je definovaný pomerom šance prípadov, že boli v minulosti exponované sledovanému faktoru a šance kontrol, že </a:t>
            </a:r>
            <a:r>
              <a:rPr lang="fi-FI" dirty="0">
                <a:latin typeface="Candara" pitchFamily="34" charset="0"/>
              </a:rPr>
              <a:t>bol</a:t>
            </a:r>
            <a:r>
              <a:rPr lang="sk-SK" dirty="0">
                <a:latin typeface="Candara" pitchFamily="34" charset="0"/>
              </a:rPr>
              <a:t>i </a:t>
            </a:r>
            <a:r>
              <a:rPr lang="fi-FI" dirty="0">
                <a:latin typeface="Candara" pitchFamily="34" charset="0"/>
              </a:rPr>
              <a:t>v </a:t>
            </a:r>
            <a:r>
              <a:rPr lang="fi-FI" dirty="0" err="1">
                <a:latin typeface="Candara" pitchFamily="34" charset="0"/>
              </a:rPr>
              <a:t>minulosti</a:t>
            </a:r>
            <a:r>
              <a:rPr lang="fi-FI" dirty="0">
                <a:latin typeface="Candara" pitchFamily="34" charset="0"/>
              </a:rPr>
              <a:t> </a:t>
            </a:r>
            <a:r>
              <a:rPr lang="fi-FI" dirty="0" err="1">
                <a:latin typeface="Candara" pitchFamily="34" charset="0"/>
              </a:rPr>
              <a:t>exponovan</a:t>
            </a:r>
            <a:r>
              <a:rPr lang="sk-SK" dirty="0" err="1">
                <a:latin typeface="Candara" pitchFamily="34" charset="0"/>
              </a:rPr>
              <a:t>é</a:t>
            </a:r>
            <a:r>
              <a:rPr lang="fi-FI" dirty="0">
                <a:latin typeface="Candara" pitchFamily="34" charset="0"/>
              </a:rPr>
              <a:t>.</a:t>
            </a:r>
            <a:endParaRPr lang="sk-SK" dirty="0">
              <a:latin typeface="Candara" pitchFamily="34" charset="0"/>
            </a:endParaRPr>
          </a:p>
          <a:p>
            <a:pPr>
              <a:buNone/>
            </a:pPr>
            <a:endParaRPr lang="sk-SK" b="1" dirty="0">
              <a:latin typeface="Candar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9592" y="5517232"/>
            <a:ext cx="7543800" cy="914400"/>
          </a:xfrm>
        </p:spPr>
        <p:txBody>
          <a:bodyPr/>
          <a:lstStyle/>
          <a:p>
            <a:r>
              <a:rPr lang="sk-SK" sz="3600" dirty="0">
                <a:latin typeface="Candara" pitchFamily="34" charset="0"/>
              </a:rPr>
              <a:t>Kedy použiť pomer šancí (</a:t>
            </a:r>
            <a:r>
              <a:rPr lang="sk-SK" sz="3600" dirty="0" err="1">
                <a:latin typeface="Candara" pitchFamily="34" charset="0"/>
              </a:rPr>
              <a:t>Odds</a:t>
            </a:r>
            <a:r>
              <a:rPr lang="sk-SK" sz="3600" dirty="0">
                <a:latin typeface="Candara" pitchFamily="34" charset="0"/>
              </a:rPr>
              <a:t> </a:t>
            </a:r>
            <a:r>
              <a:rPr lang="sk-SK" sz="3600" dirty="0" err="1">
                <a:latin typeface="Candara" pitchFamily="34" charset="0"/>
              </a:rPr>
              <a:t>ratio</a:t>
            </a:r>
            <a:r>
              <a:rPr lang="sk-SK" sz="3600" dirty="0">
                <a:latin typeface="Candara" pitchFamily="34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4ACC-E9A4-8E48-BA34-5514BF3C4C62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57980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75656" y="764704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Expozícia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ÁNO</a:t>
                      </a:r>
                    </a:p>
                    <a:p>
                      <a:pPr algn="ctr"/>
                      <a:r>
                        <a:rPr lang="sk-SK" dirty="0"/>
                        <a:t>(prípady)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NIE</a:t>
                      </a:r>
                    </a:p>
                    <a:p>
                      <a:pPr algn="ctr"/>
                      <a:r>
                        <a:rPr lang="sk-SK" dirty="0"/>
                        <a:t>(kontroly)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ÁNO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  <a:r>
                        <a:rPr lang="sk-SK" baseline="0" dirty="0"/>
                        <a:t> + b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NIE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r>
                        <a:rPr lang="sk-SK" dirty="0"/>
                        <a:t>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Spolu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 + </a:t>
                      </a:r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b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a+b+c+d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27584" y="2996952"/>
            <a:ext cx="7776864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a = prítomné ochorenie u exponovaných (prípadov), kumulatívna incidencia ochorenia u exponovaných;</a:t>
            </a:r>
          </a:p>
          <a:p>
            <a:r>
              <a:rPr lang="sk-SK" dirty="0"/>
              <a:t>b = neprítomné ochorenie u exponovaných (kontroly);</a:t>
            </a:r>
          </a:p>
          <a:p>
            <a:r>
              <a:rPr lang="sk-SK" dirty="0" err="1"/>
              <a:t>c</a:t>
            </a:r>
            <a:r>
              <a:rPr lang="sk-SK" dirty="0"/>
              <a:t> = prítomné ochorenie u neexponovaných, kumulatívna incidencia ochorenia u neexponovaných (prípady);</a:t>
            </a:r>
          </a:p>
          <a:p>
            <a:r>
              <a:rPr lang="sk-SK" dirty="0" err="1"/>
              <a:t>d</a:t>
            </a:r>
            <a:r>
              <a:rPr lang="sk-SK" dirty="0"/>
              <a:t> = neprítomné ochorenie u exponovaných (kontroly);</a:t>
            </a:r>
          </a:p>
          <a:p>
            <a:r>
              <a:rPr lang="sk-SK" dirty="0"/>
              <a:t>a + b = všetci, ktorí boli exponovaní;</a:t>
            </a:r>
          </a:p>
          <a:p>
            <a:r>
              <a:rPr lang="sk-SK" dirty="0" err="1"/>
              <a:t>c</a:t>
            </a:r>
            <a:r>
              <a:rPr lang="sk-SK" dirty="0"/>
              <a:t> + </a:t>
            </a:r>
            <a:r>
              <a:rPr lang="sk-SK" dirty="0" err="1"/>
              <a:t>d</a:t>
            </a:r>
            <a:r>
              <a:rPr lang="sk-SK" dirty="0"/>
              <a:t> = všetci, ktorí neboli exponovaní;</a:t>
            </a:r>
          </a:p>
          <a:p>
            <a:r>
              <a:rPr lang="sk-SK" dirty="0"/>
              <a:t>a + </a:t>
            </a:r>
            <a:r>
              <a:rPr lang="sk-SK" dirty="0" err="1"/>
              <a:t>c</a:t>
            </a:r>
            <a:r>
              <a:rPr lang="sk-SK" dirty="0"/>
              <a:t> = všetci, ktorí boli chorí; incidencia bez ohľadu na expozíciu; prípady;</a:t>
            </a:r>
          </a:p>
          <a:p>
            <a:r>
              <a:rPr lang="sk-SK" dirty="0"/>
              <a:t>b + </a:t>
            </a:r>
            <a:r>
              <a:rPr lang="sk-SK" dirty="0" err="1"/>
              <a:t>d</a:t>
            </a:r>
            <a:r>
              <a:rPr lang="sk-SK" dirty="0"/>
              <a:t> = zdraví, bez ohľadu na expozíciu; kontroly.</a:t>
            </a:r>
          </a:p>
        </p:txBody>
      </p:sp>
    </p:spTree>
    <p:extLst>
      <p:ext uri="{BB962C8B-B14F-4D97-AF65-F5344CB8AC3E}">
        <p14:creationId xmlns:p14="http://schemas.microsoft.com/office/powerpoint/2010/main" val="24194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39C0194E-1C37-944B-B9BC-F2D85EEF2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err="1"/>
              <a:t>Miery</a:t>
            </a:r>
            <a:r>
              <a:rPr lang="en-GB" sz="4000" dirty="0"/>
              <a:t> </a:t>
            </a:r>
            <a:r>
              <a:rPr lang="en-GB" sz="4000" dirty="0" err="1"/>
              <a:t>vzniku</a:t>
            </a:r>
            <a:r>
              <a:rPr lang="en-GB" sz="4000" dirty="0"/>
              <a:t> </a:t>
            </a:r>
            <a:r>
              <a:rPr lang="en-GB" sz="4000" dirty="0" err="1"/>
              <a:t>ochorenia</a:t>
            </a:r>
            <a:endParaRPr lang="en-GB" sz="4000" dirty="0"/>
          </a:p>
          <a:p>
            <a:pPr lvl="1"/>
            <a:r>
              <a:rPr lang="en-GB" sz="3600" dirty="0" err="1"/>
              <a:t>Pravdepodobnosť</a:t>
            </a:r>
            <a:endParaRPr lang="en-GB" sz="3600" dirty="0"/>
          </a:p>
          <a:p>
            <a:pPr lvl="1"/>
            <a:r>
              <a:rPr lang="en-GB" sz="3600" dirty="0" err="1"/>
              <a:t>Riziko</a:t>
            </a:r>
            <a:endParaRPr lang="en-GB" sz="3600" dirty="0"/>
          </a:p>
          <a:p>
            <a:pPr lvl="1"/>
            <a:r>
              <a:rPr lang="en-GB" sz="3600" dirty="0" err="1"/>
              <a:t>Šanca</a:t>
            </a:r>
            <a:endParaRPr lang="en-GB" sz="3600" dirty="0"/>
          </a:p>
          <a:p>
            <a:endParaRPr lang="en-GB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1400631-06D6-1743-82C1-81FFD909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Ciele</a:t>
            </a:r>
            <a:endParaRPr lang="en-GB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2DE02A6-D265-F243-9476-3F813CBB5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1F29-33E4-DA41-9CCC-B0084645BB9A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6B2E9D3-D5C5-8A46-8056-1E3669CE0E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D254B8D-5528-A642-B17A-F002DC9917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423180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75656" y="26064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Expozícia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ÁNO</a:t>
                      </a:r>
                    </a:p>
                    <a:p>
                      <a:pPr algn="ctr"/>
                      <a:r>
                        <a:rPr lang="sk-SK" dirty="0"/>
                        <a:t>(prípady)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NIE</a:t>
                      </a:r>
                    </a:p>
                    <a:p>
                      <a:pPr algn="ctr"/>
                      <a:r>
                        <a:rPr lang="sk-SK" dirty="0"/>
                        <a:t>(kontroly)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ÁNO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</a:t>
                      </a:r>
                      <a:r>
                        <a:rPr lang="sk-SK" baseline="0" dirty="0"/>
                        <a:t> + b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NIE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</a:t>
                      </a:r>
                      <a:r>
                        <a:rPr lang="sk-SK" dirty="0"/>
                        <a:t>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Spolu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 + </a:t>
                      </a:r>
                      <a:r>
                        <a:rPr lang="sk-SK" dirty="0" err="1"/>
                        <a:t>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b + </a:t>
                      </a:r>
                      <a:r>
                        <a:rPr lang="sk-SK" dirty="0" err="1"/>
                        <a:t>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a+b+c+d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996952"/>
            <a:ext cx="3267784" cy="196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C47-0B9A-2749-83AC-BF77613B485D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1043608" y="260648"/>
            <a:ext cx="7330008" cy="1656184"/>
          </a:xfrm>
          <a:prstGeom prst="rect">
            <a:avLst/>
          </a:prstGeom>
        </p:spPr>
        <p:txBody>
          <a:bodyPr vert="horz" lIns="91432" tIns="45717" rIns="91432" bIns="45717" rtlCol="0" anchor="ctr">
            <a:normAutofit lnSpcReduction="10000"/>
          </a:bodyPr>
          <a:lstStyle>
            <a:lvl1pPr marL="274297" indent="-256010" algn="l" defTabSz="914323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26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755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485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781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794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092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388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401" indent="-256010" algn="l" defTabSz="914323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7" indent="0">
              <a:buNone/>
            </a:pPr>
            <a:r>
              <a:rPr lang="sk-SK" dirty="0"/>
              <a:t>V štúdii vplyvu stravy na vývoj rakoviny prsníka sa sledovala konzumácia stravy bohatej na tuky u žien s rakovinou prsníka a bez, teda zdravé ženy. Otázka znela, či ženy, ktoré konzumujú stravu bohatú na tuky majú častejšie rakovinu prsníka. 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47664" y="1916832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Expozícia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Rakovina</a:t>
                      </a:r>
                    </a:p>
                    <a:p>
                      <a:pPr algn="ctr"/>
                      <a:r>
                        <a:rPr lang="sk-SK" dirty="0"/>
                        <a:t>(prípady)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Zdravé</a:t>
                      </a:r>
                    </a:p>
                    <a:p>
                      <a:pPr algn="ctr"/>
                      <a:r>
                        <a:rPr lang="sk-SK" dirty="0"/>
                        <a:t>(kontroly)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Tuky +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Tuky -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Spolu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Zástupný symbol pro obsah 1"/>
          <p:cNvSpPr>
            <a:spLocks noGrp="1"/>
          </p:cNvSpPr>
          <p:nvPr>
            <p:ph idx="1"/>
          </p:nvPr>
        </p:nvSpPr>
        <p:spPr>
          <a:xfrm>
            <a:off x="467544" y="4005064"/>
            <a:ext cx="7906072" cy="2376264"/>
          </a:xfrm>
        </p:spPr>
        <p:txBody>
          <a:bodyPr>
            <a:normAutofit fontScale="92500" lnSpcReduction="10000"/>
          </a:bodyPr>
          <a:lstStyle/>
          <a:p>
            <a:pPr marL="18287" indent="0" algn="ctr">
              <a:buNone/>
            </a:pPr>
            <a:r>
              <a:rPr lang="sk-SK" sz="2600" dirty="0"/>
              <a:t>O</a:t>
            </a:r>
            <a:r>
              <a:rPr lang="sk-SK" sz="2600" baseline="-25000" dirty="0"/>
              <a:t>tuky</a:t>
            </a:r>
            <a:r>
              <a:rPr lang="sk-SK" sz="2600" dirty="0"/>
              <a:t>=150/500=0.3   </a:t>
            </a:r>
            <a:r>
              <a:rPr lang="sk-SK" sz="2600" dirty="0" err="1"/>
              <a:t>O</a:t>
            </a:r>
            <a:r>
              <a:rPr lang="sk-SK" sz="2600" baseline="-25000" dirty="0" err="1"/>
              <a:t>bez</a:t>
            </a:r>
            <a:r>
              <a:rPr lang="sk-SK" sz="2600" baseline="-25000" dirty="0"/>
              <a:t> </a:t>
            </a:r>
            <a:r>
              <a:rPr lang="sk-SK" sz="2600" baseline="-25000" dirty="0" err="1"/>
              <a:t>tukov</a:t>
            </a:r>
            <a:r>
              <a:rPr lang="sk-SK" sz="2600" dirty="0" err="1"/>
              <a:t>=</a:t>
            </a:r>
            <a:r>
              <a:rPr lang="sk-SK" sz="2600" dirty="0"/>
              <a:t> 70/600=0,12</a:t>
            </a:r>
          </a:p>
          <a:p>
            <a:pPr marL="18287" indent="0" algn="ctr">
              <a:buNone/>
            </a:pPr>
            <a:r>
              <a:rPr lang="sk-SK" sz="2600" dirty="0"/>
              <a:t>OR=0,3/0,12=2,5</a:t>
            </a:r>
          </a:p>
          <a:p>
            <a:pPr marL="18287" indent="0" algn="ctr">
              <a:buNone/>
            </a:pPr>
            <a:r>
              <a:rPr lang="sk-SK" sz="2600" dirty="0"/>
              <a:t>OR= (150/500)/(70/600) = (150*600)/(500*70) = 90000/35000</a:t>
            </a:r>
          </a:p>
          <a:p>
            <a:pPr marL="18287" indent="0" algn="ctr">
              <a:buNone/>
            </a:pPr>
            <a:r>
              <a:rPr lang="sk-SK" sz="2600" dirty="0"/>
              <a:t>OR= 2,57 </a:t>
            </a:r>
          </a:p>
          <a:p>
            <a:pPr marL="18287" indent="0">
              <a:buNone/>
            </a:pPr>
            <a:r>
              <a:rPr lang="sk-SK" dirty="0"/>
              <a:t>Strava bohatá na tuky 2,6 krát zvyšuje šancu rakoviny prsníka v porovnaní so stravou chudobnou na tuky</a:t>
            </a:r>
          </a:p>
        </p:txBody>
      </p:sp>
    </p:spTree>
    <p:extLst>
      <p:ext uri="{BB962C8B-B14F-4D97-AF65-F5344CB8AC3E}">
        <p14:creationId xmlns:p14="http://schemas.microsoft.com/office/powerpoint/2010/main" val="88949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C47-0B9A-2749-83AC-BF77613B485D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47664" y="1196752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Expozícia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Tuky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Tuky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Spolu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Rakovina</a:t>
                      </a:r>
                    </a:p>
                    <a:p>
                      <a:pPr algn="ctr"/>
                      <a:r>
                        <a:rPr lang="sk-SK" dirty="0"/>
                        <a:t>(prípady)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Zdravé</a:t>
                      </a:r>
                    </a:p>
                    <a:p>
                      <a:pPr algn="ctr"/>
                      <a:r>
                        <a:rPr lang="sk-SK" dirty="0"/>
                        <a:t>(kontroly)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52000"/>
                      <a:r>
                        <a:rPr lang="sk-SK" dirty="0"/>
                        <a:t>Spolu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Zástupný symbol pro obsah 1"/>
          <p:cNvSpPr>
            <a:spLocks noGrp="1"/>
          </p:cNvSpPr>
          <p:nvPr>
            <p:ph idx="1"/>
          </p:nvPr>
        </p:nvSpPr>
        <p:spPr>
          <a:xfrm>
            <a:off x="467544" y="4005064"/>
            <a:ext cx="7906072" cy="2376264"/>
          </a:xfrm>
        </p:spPr>
        <p:txBody>
          <a:bodyPr>
            <a:normAutofit fontScale="92500"/>
          </a:bodyPr>
          <a:lstStyle/>
          <a:p>
            <a:pPr marL="18287" indent="0" algn="ctr">
              <a:buNone/>
            </a:pPr>
            <a:r>
              <a:rPr lang="sk-SK" sz="2600" dirty="0"/>
              <a:t>OR= (150/70)/(500/600) = (150*600)/(70*500) = 90000/35000</a:t>
            </a:r>
          </a:p>
          <a:p>
            <a:pPr marL="384016" lvl="1" indent="0" algn="ctr">
              <a:buNone/>
            </a:pPr>
            <a:endParaRPr lang="sk-SK" sz="2200" dirty="0"/>
          </a:p>
          <a:p>
            <a:pPr marL="18287" indent="0" algn="ctr">
              <a:buNone/>
            </a:pPr>
            <a:r>
              <a:rPr lang="sk-SK" sz="2600" dirty="0"/>
              <a:t>OR= 2,57 </a:t>
            </a:r>
          </a:p>
          <a:p>
            <a:pPr marL="18287" indent="0">
              <a:buNone/>
            </a:pPr>
            <a:endParaRPr lang="sk-SK" dirty="0"/>
          </a:p>
          <a:p>
            <a:pPr marL="18287" indent="0">
              <a:buNone/>
            </a:pPr>
            <a:r>
              <a:rPr lang="sk-SK" dirty="0"/>
              <a:t>Ženy, ktoré ochoreli na rakovinu prsníka mali 2,6 krát vyššiu šancu konzumovať stravu bohatú na tuky v porovnaní so zdravými ženami.</a:t>
            </a:r>
          </a:p>
        </p:txBody>
      </p:sp>
    </p:spTree>
    <p:extLst>
      <p:ext uri="{BB962C8B-B14F-4D97-AF65-F5344CB8AC3E}">
        <p14:creationId xmlns:p14="http://schemas.microsoft.com/office/powerpoint/2010/main" val="109832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685802"/>
            <a:ext cx="7330008" cy="4190998"/>
          </a:xfrm>
        </p:spPr>
        <p:txBody>
          <a:bodyPr>
            <a:normAutofit/>
          </a:bodyPr>
          <a:lstStyle/>
          <a:p>
            <a:r>
              <a:rPr lang="sk-SK" sz="3200" dirty="0"/>
              <a:t>Prebrali sme miery vzťahu medzi príčinou a následkom</a:t>
            </a:r>
          </a:p>
          <a:p>
            <a:r>
              <a:rPr lang="sk-SK" sz="3200" dirty="0"/>
              <a:t>Koncept rizika a expozície</a:t>
            </a:r>
          </a:p>
          <a:p>
            <a:r>
              <a:rPr lang="sk-SK" sz="3200" dirty="0"/>
              <a:t>Relatívne riziko</a:t>
            </a:r>
          </a:p>
          <a:p>
            <a:r>
              <a:rPr lang="sk-SK" sz="3200" dirty="0"/>
              <a:t>Pomer šancí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Súhrn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1F29-33E4-DA41-9CCC-B0084645BB9A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septembra 2019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04192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548680"/>
            <a:ext cx="6096000" cy="3657599"/>
          </a:xfrm>
        </p:spPr>
        <p:txBody>
          <a:bodyPr/>
          <a:lstStyle/>
          <a:p>
            <a:r>
              <a:rPr lang="sk-SK" dirty="0"/>
              <a:t>Podľa štatistiky (NWS </a:t>
            </a:r>
            <a:r>
              <a:rPr lang="sk-SK" dirty="0" err="1"/>
              <a:t>Storm</a:t>
            </a:r>
            <a:r>
              <a:rPr lang="sk-SK" dirty="0"/>
              <a:t> </a:t>
            </a:r>
            <a:r>
              <a:rPr lang="sk-SK" dirty="0" err="1"/>
              <a:t>Data</a:t>
            </a:r>
            <a:r>
              <a:rPr lang="sk-SK" dirty="0"/>
              <a:t>) za ostatných 30 rokov (1984-2013) bolo v USA priemerne 51 ľudí zabitých bleskom za rok.  </a:t>
            </a:r>
          </a:p>
          <a:p>
            <a:r>
              <a:rPr lang="sk-SK" dirty="0"/>
              <a:t>Z nich asi 5 zomrelo a 45 ostalo nejakým spôsobom trvalo poškodených.</a:t>
            </a:r>
          </a:p>
          <a:p>
            <a:r>
              <a:rPr lang="sk-SK" dirty="0"/>
              <a:t>Pravdepodobnosť umrieť po zásahu bleskom</a:t>
            </a:r>
          </a:p>
          <a:p>
            <a:pPr marL="18287" indent="0">
              <a:buNone/>
            </a:pPr>
            <a:r>
              <a:rPr lang="sk-SK" dirty="0"/>
              <a:t>	5/51 = 0.098</a:t>
            </a:r>
          </a:p>
          <a:p>
            <a:r>
              <a:rPr lang="sk-SK" dirty="0"/>
              <a:t>Pravdepodobnosť trvalých následkov po zásahu bleskom</a:t>
            </a:r>
          </a:p>
          <a:p>
            <a:pPr marL="18287" indent="0">
              <a:buNone/>
            </a:pPr>
            <a:r>
              <a:rPr lang="sk-SK" dirty="0"/>
              <a:t>	45/51 = 0.88</a:t>
            </a:r>
          </a:p>
          <a:p>
            <a:pPr marL="18287" indent="0">
              <a:buNone/>
            </a:pP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509120"/>
            <a:ext cx="7543800" cy="914400"/>
          </a:xfrm>
        </p:spPr>
        <p:txBody>
          <a:bodyPr/>
          <a:lstStyle/>
          <a:p>
            <a:r>
              <a:rPr lang="sk-SK" dirty="0"/>
              <a:t>Pravdepodobnosť zabitia bleskom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BF63-FBDF-5F4A-A453-862A14FFB758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09" y="1556792"/>
            <a:ext cx="2985111" cy="175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685802"/>
            <a:ext cx="7762056" cy="4327374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Predstavuje </a:t>
            </a:r>
            <a:r>
              <a:rPr lang="sk-SK" b="1" dirty="0">
                <a:solidFill>
                  <a:srgbClr val="FFFF00"/>
                </a:solidFill>
              </a:rPr>
              <a:t>kombináciu charakteristík rizika, akými sú vzťahy dávka-odozva, alebo odhad expozície s cieľom vyčísliť mieru rizika u určitého počtu obyvateľov</a:t>
            </a:r>
            <a:r>
              <a:rPr lang="sk-SK" dirty="0"/>
              <a:t>. (</a:t>
            </a:r>
            <a:r>
              <a:rPr lang="sk-SK" dirty="0" err="1"/>
              <a:t>Last</a:t>
            </a:r>
            <a:r>
              <a:rPr lang="sk-SK" dirty="0"/>
              <a:t>, 1995)</a:t>
            </a:r>
          </a:p>
          <a:p>
            <a:r>
              <a:rPr lang="sk-SK" dirty="0"/>
              <a:t>Výsledkom je kvalitatívne a kvantitatívne tvrdenie o očakávaných zdravotných účinkoch, a podiel a počet postihnutých ľudí v cieľovej populácii, vrátane odhadu neistôt. Veľkosť exponovanej populácie musí byť známa.</a:t>
            </a:r>
          </a:p>
          <a:p>
            <a:r>
              <a:rPr lang="sk-SK" dirty="0"/>
              <a:t>Patrí medzi základné kroky epidemiologickej analýzy prostredníctvom merania výskytu ochorenia alebo iných nepriaznivých účinkov na zdravie a stanovenie expozície u sledovaných skupín;</a:t>
            </a:r>
          </a:p>
          <a:p>
            <a:r>
              <a:rPr lang="sk-SK" dirty="0"/>
              <a:t>Zvyčajne nasleduje porovnanie výskytu v dvoch alebo viacerých skupinách, ktoré sa odlišujú expozíciami alebo inými </a:t>
            </a:r>
            <a:r>
              <a:rPr lang="sk-SK" dirty="0" err="1"/>
              <a:t>parametrami</a:t>
            </a:r>
            <a:r>
              <a:rPr lang="sk-SK" dirty="0"/>
              <a:t>;</a:t>
            </a:r>
          </a:p>
          <a:p>
            <a:r>
              <a:rPr lang="sk-SK" dirty="0"/>
              <a:t>Výpočet rizika je základným postupom pri meraní vzťahu medzi príčinou a následkom.</a:t>
            </a:r>
            <a:endParaRPr lang="sk-SK" dirty="0">
              <a:latin typeface="Candar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Odhad rizika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A469-F338-4642-974A-EBE887EC78F6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1925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11560" y="685802"/>
            <a:ext cx="7618040" cy="4399382"/>
          </a:xfrm>
        </p:spPr>
        <p:txBody>
          <a:bodyPr>
            <a:normAutofit/>
          </a:bodyPr>
          <a:lstStyle/>
          <a:p>
            <a:r>
              <a:rPr lang="sk-SK" dirty="0"/>
              <a:t>Rizikom nazývame </a:t>
            </a:r>
            <a:r>
              <a:rPr lang="sk-SK" b="1" dirty="0">
                <a:solidFill>
                  <a:srgbClr val="FFFF00"/>
                </a:solidFill>
              </a:rPr>
              <a:t>pravdepodobnosť, že sa určitý jav vyskytne, </a:t>
            </a:r>
            <a:r>
              <a:rPr lang="sk-SK" dirty="0"/>
              <a:t>napríklad jednotlivec ochorie alebo umrie počas stanoveného obdobia alebo v určitom veku. Tiež nie technický výraz pre mnohé miery pravdepodobnosti nepriaznivého výsledku. (</a:t>
            </a:r>
            <a:r>
              <a:rPr lang="sk-SK" sz="1400" dirty="0"/>
              <a:t>LAST, J. M. 1995. A </a:t>
            </a:r>
            <a:r>
              <a:rPr lang="sk-SK" sz="1400" dirty="0" err="1"/>
              <a:t>Dictionary</a:t>
            </a:r>
            <a:r>
              <a:rPr lang="sk-SK" sz="1400" dirty="0"/>
              <a:t> </a:t>
            </a:r>
            <a:r>
              <a:rPr lang="sk-SK" sz="1400" dirty="0" err="1"/>
              <a:t>of</a:t>
            </a:r>
            <a:r>
              <a:rPr lang="sk-SK" sz="1400" dirty="0"/>
              <a:t> </a:t>
            </a:r>
            <a:r>
              <a:rPr lang="sk-SK" sz="1400" dirty="0" err="1"/>
              <a:t>Epidemiology</a:t>
            </a:r>
            <a:r>
              <a:rPr lang="sk-SK" sz="1400" dirty="0"/>
              <a:t>., Oxford, Oxford </a:t>
            </a:r>
            <a:r>
              <a:rPr lang="sk-SK" sz="1400" dirty="0" err="1"/>
              <a:t>University</a:t>
            </a:r>
            <a:r>
              <a:rPr lang="sk-SK" sz="1400" dirty="0"/>
              <a:t> </a:t>
            </a:r>
            <a:r>
              <a:rPr lang="sk-SK" sz="1400" dirty="0" err="1"/>
              <a:t>Press</a:t>
            </a:r>
            <a:r>
              <a:rPr lang="sk-SK" sz="1400" dirty="0"/>
              <a:t>.</a:t>
            </a:r>
            <a:r>
              <a:rPr lang="sk-SK" dirty="0"/>
              <a:t>)</a:t>
            </a:r>
          </a:p>
          <a:p>
            <a:r>
              <a:rPr lang="sk-SK" dirty="0"/>
              <a:t>Význam:</a:t>
            </a:r>
          </a:p>
          <a:p>
            <a:pPr lvl="1"/>
            <a:r>
              <a:rPr lang="sk-SK" dirty="0"/>
              <a:t>je mierou vzťahu medzi príčinou a chorobou;</a:t>
            </a:r>
          </a:p>
          <a:p>
            <a:pPr lvl="1"/>
            <a:r>
              <a:rPr lang="sk-SK" dirty="0"/>
              <a:t>je medzistupeň patologického procesu medzi zdravím a chorobou;</a:t>
            </a:r>
          </a:p>
          <a:p>
            <a:pPr lvl="1"/>
            <a:r>
              <a:rPr lang="sk-SK" dirty="0"/>
              <a:t>cieľom určovania rizík je determinovať rizikové skupiny/faktory a navrhnúť intervencie na zníženie/odstránenie rizika.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Riziko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5E94-DC9F-494A-831E-67A1D4043593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3457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685802"/>
            <a:ext cx="7546032" cy="4399382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>
                <a:solidFill>
                  <a:srgbClr val="FFFF00"/>
                </a:solidFill>
              </a:rPr>
              <a:t>Absolútne</a:t>
            </a:r>
            <a:endParaRPr lang="sk-SK" dirty="0"/>
          </a:p>
          <a:p>
            <a:pPr lvl="1"/>
            <a:r>
              <a:rPr lang="sk-SK" dirty="0"/>
              <a:t>Pýtame sa: Aké veľké je riziko? Aký je rozdiel v riziku medzi jednou a druhou expozíciou?</a:t>
            </a:r>
          </a:p>
          <a:p>
            <a:pPr lvl="1"/>
            <a:r>
              <a:rPr lang="sk-SK" dirty="0"/>
              <a:t>Odpoveď: pravdepodobnosť (incidencia ak prepočítame na </a:t>
            </a:r>
            <a:r>
              <a:rPr lang="sk-SK" dirty="0" err="1"/>
              <a:t>osoby</a:t>
            </a:r>
            <a:r>
              <a:rPr lang="sk-SK" dirty="0"/>
              <a:t> v riziku).</a:t>
            </a:r>
          </a:p>
          <a:p>
            <a:pPr lvl="1"/>
            <a:r>
              <a:rPr lang="sk-SK" dirty="0"/>
              <a:t>Miera vzťahu exponovaných a neexponovaných. Rozdiel rizík je rozdiel v miere výskytu medzi exponovaných a nevystavenej skupín. Je užitočnou mierou rozsahu problému verejného zdravia spôsobeného expozíciou.</a:t>
            </a:r>
          </a:p>
          <a:p>
            <a:r>
              <a:rPr lang="sk-SK" b="1" dirty="0">
                <a:solidFill>
                  <a:srgbClr val="FFFF00"/>
                </a:solidFill>
              </a:rPr>
              <a:t>Relatívne</a:t>
            </a:r>
          </a:p>
          <a:p>
            <a:pPr lvl="1"/>
            <a:r>
              <a:rPr lang="sk-SK" dirty="0"/>
              <a:t>Pýtame sa: Koľko násobne je riziko jednej (žiadnej) expozície väčšie/menšie ako inej expozície.</a:t>
            </a:r>
          </a:p>
          <a:p>
            <a:pPr lvl="1"/>
            <a:r>
              <a:rPr lang="sk-SK" dirty="0"/>
              <a:t>Odpoveď: Pomer rizika ochorenia alebo úmrtia medzi vystavenými riziku a medzi neexponovanými alebo s iným rizikom. (</a:t>
            </a:r>
            <a:r>
              <a:rPr lang="sk-SK" dirty="0" err="1"/>
              <a:t>Last</a:t>
            </a:r>
            <a:r>
              <a:rPr lang="sk-SK" dirty="0"/>
              <a:t>, 1995)</a:t>
            </a:r>
          </a:p>
          <a:p>
            <a:pPr lvl="1"/>
            <a:r>
              <a:rPr lang="sk-SK" dirty="0"/>
              <a:t>Odpoveď 2: Pomer kumulatívneho výskytu (incidencie) u exponovaných a neexponovaných.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543800" cy="914400"/>
          </a:xfrm>
        </p:spPr>
        <p:txBody>
          <a:bodyPr/>
          <a:lstStyle/>
          <a:p>
            <a:r>
              <a:rPr lang="sk-SK" dirty="0"/>
              <a:t>Aké riziko meriame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5879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4365104"/>
            <a:ext cx="7464152" cy="1807093"/>
          </a:xfrm>
        </p:spPr>
        <p:txBody>
          <a:bodyPr>
            <a:normAutofit/>
          </a:bodyPr>
          <a:lstStyle/>
          <a:p>
            <a:pPr marL="18287" indent="0">
              <a:buNone/>
            </a:pPr>
            <a:r>
              <a:rPr lang="sk-SK" dirty="0"/>
              <a:t>Rozdiel rizika, pokiaľ ide o miery výskytu mozgovej porážky pre ženy, ktoré fajčia v porovnaní s pre ženy, ktoré nikdy nefajčili je 31,9 na 100 000 </a:t>
            </a:r>
            <a:r>
              <a:rPr lang="sk-SK" dirty="0" err="1"/>
              <a:t>osobo</a:t>
            </a:r>
            <a:r>
              <a:rPr lang="sk-SK" dirty="0"/>
              <a:t> rokov (49,6-17,7). </a:t>
            </a:r>
          </a:p>
          <a:p>
            <a:pPr marL="18287" indent="0">
              <a:buNone/>
            </a:pPr>
            <a:r>
              <a:rPr lang="sk-SK" sz="1100" dirty="0"/>
              <a:t>Zdroj: COLDITZ, G. A., BONITA, R., STAMPFER, M. J., WILLETT, W. C., ROSNER, B., SPEIZER, F. E. &amp; HENNEKENS, C. H. 1988. </a:t>
            </a:r>
            <a:r>
              <a:rPr lang="sk-SK" sz="1100" dirty="0" err="1"/>
              <a:t>Cigarette</a:t>
            </a:r>
            <a:r>
              <a:rPr lang="sk-SK" sz="1100" dirty="0"/>
              <a:t> smoking </a:t>
            </a:r>
            <a:r>
              <a:rPr lang="sk-SK" sz="1100" dirty="0" err="1"/>
              <a:t>and</a:t>
            </a:r>
            <a:r>
              <a:rPr lang="sk-SK" sz="1100" dirty="0"/>
              <a:t> risk </a:t>
            </a:r>
            <a:r>
              <a:rPr lang="sk-SK" sz="1100" dirty="0" err="1"/>
              <a:t>of</a:t>
            </a:r>
            <a:r>
              <a:rPr lang="sk-SK" sz="1100" dirty="0"/>
              <a:t> </a:t>
            </a:r>
            <a:r>
              <a:rPr lang="sk-SK" sz="1100" dirty="0" err="1"/>
              <a:t>stroke</a:t>
            </a:r>
            <a:r>
              <a:rPr lang="sk-SK" sz="1100" dirty="0"/>
              <a:t> </a:t>
            </a:r>
            <a:r>
              <a:rPr lang="sk-SK" sz="1100" dirty="0" err="1"/>
              <a:t>in</a:t>
            </a:r>
            <a:r>
              <a:rPr lang="sk-SK" sz="1100" dirty="0"/>
              <a:t> </a:t>
            </a:r>
            <a:r>
              <a:rPr lang="sk-SK" sz="1100" dirty="0" err="1"/>
              <a:t>middle-aged</a:t>
            </a:r>
            <a:r>
              <a:rPr lang="sk-SK" sz="1100" dirty="0"/>
              <a:t> </a:t>
            </a:r>
            <a:r>
              <a:rPr lang="sk-SK" sz="1100" dirty="0" err="1"/>
              <a:t>women</a:t>
            </a:r>
            <a:r>
              <a:rPr lang="sk-SK" sz="1100" dirty="0"/>
              <a:t>. N </a:t>
            </a:r>
            <a:r>
              <a:rPr lang="sk-SK" sz="1100" dirty="0" err="1"/>
              <a:t>Engl</a:t>
            </a:r>
            <a:r>
              <a:rPr lang="sk-SK" sz="1100" dirty="0"/>
              <a:t> J Med, 318, 937-41.</a:t>
            </a:r>
          </a:p>
          <a:p>
            <a:pPr marL="18287" indent="0">
              <a:buNone/>
            </a:pP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568" y="404664"/>
          <a:ext cx="78962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Kategória fajčenia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Počet prípadov s porážkou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Človeko-roky</a:t>
                      </a:r>
                      <a:r>
                        <a:rPr lang="sk-SK" dirty="0"/>
                        <a:t> pozorovania (viac ako 8 rokov)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Absolútne riziko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Incidencia porážky (na 100 000 </a:t>
                      </a:r>
                      <a:r>
                        <a:rPr lang="sk-SK" dirty="0" err="1"/>
                        <a:t>človeko-rokov</a:t>
                      </a:r>
                      <a:r>
                        <a:rPr lang="sk-SK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Nikdy nefajčili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r"/>
                      <a:r>
                        <a:rPr lang="sk-SK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r"/>
                      <a:r>
                        <a:rPr lang="sk-SK" dirty="0"/>
                        <a:t>395 594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r"/>
                      <a:r>
                        <a:rPr lang="sk-SK" dirty="0"/>
                        <a:t>70/395594 = 0.0001769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17.7</a:t>
                      </a:r>
                    </a:p>
                    <a:p>
                      <a:pPr marL="252000" algn="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Bývalí fajčiari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r"/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r"/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232 712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r"/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60/232712 =0,0002793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Fajčiari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280 141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139/280141 =0,0004961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Spolu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00" algn="r"/>
                      <a:r>
                        <a:rPr lang="sk-SK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274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i="0" u="none" strike="noStrike" kern="1200" baseline="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908 447</a:t>
                      </a:r>
                      <a:endParaRPr lang="sk-SK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>
                          <a:solidFill>
                            <a:srgbClr val="FFFFFF"/>
                          </a:solidFill>
                        </a:rPr>
                        <a:t>274/908447 =0.000302</a:t>
                      </a:r>
                      <a:endParaRPr lang="sk-SK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i="0" u="none" strike="noStrike" kern="1200" baseline="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30.2</a:t>
                      </a:r>
                      <a:endParaRPr lang="sk-SK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1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83568" y="764704"/>
            <a:ext cx="7695658" cy="4619439"/>
            <a:chOff x="827584" y="908720"/>
            <a:chExt cx="7695658" cy="4619439"/>
          </a:xfrm>
        </p:grpSpPr>
        <p:pic>
          <p:nvPicPr>
            <p:cNvPr id="8" name="Picture 7" descr="riziko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908720"/>
              <a:ext cx="7695658" cy="4619439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2898234" y="4000749"/>
              <a:ext cx="3744416" cy="0"/>
            </a:xfrm>
            <a:prstGeom prst="line">
              <a:avLst/>
            </a:prstGeom>
            <a:ln w="9525">
              <a:solidFill>
                <a:schemeClr val="bg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54418" y="3352677"/>
              <a:ext cx="1872208" cy="0"/>
            </a:xfrm>
            <a:prstGeom prst="line">
              <a:avLst/>
            </a:prstGeom>
            <a:ln w="9525">
              <a:solidFill>
                <a:schemeClr val="bg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8" idx="0"/>
            </p:cNvCxnSpPr>
            <p:nvPr/>
          </p:nvCxnSpPr>
          <p:spPr>
            <a:xfrm>
              <a:off x="6138594" y="1984525"/>
              <a:ext cx="432048" cy="0"/>
            </a:xfrm>
            <a:prstGeom prst="line">
              <a:avLst/>
            </a:prstGeom>
            <a:ln w="9525">
              <a:solidFill>
                <a:schemeClr val="bg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ight Brace 17"/>
            <p:cNvSpPr/>
            <p:nvPr/>
          </p:nvSpPr>
          <p:spPr>
            <a:xfrm>
              <a:off x="6570642" y="1984525"/>
              <a:ext cx="144015" cy="2016224"/>
            </a:xfrm>
            <a:prstGeom prst="rightBr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Rounded Rectangular Callout 21"/>
            <p:cNvSpPr/>
            <p:nvPr/>
          </p:nvSpPr>
          <p:spPr>
            <a:xfrm>
              <a:off x="2123728" y="1628800"/>
              <a:ext cx="1202432" cy="612648"/>
            </a:xfrm>
            <a:prstGeom prst="wedgeRoundRectCallout">
              <a:avLst>
                <a:gd name="adj1" fmla="val 322681"/>
                <a:gd name="adj2" fmla="val 172367"/>
                <a:gd name="adj3" fmla="val 1666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>
                  <a:solidFill>
                    <a:schemeClr val="bg1"/>
                  </a:solidFill>
                </a:rPr>
                <a:t>Rozdiel rizika</a:t>
              </a:r>
            </a:p>
          </p:txBody>
        </p:sp>
        <p:sp>
          <p:nvSpPr>
            <p:cNvPr id="29" name="Right Brace 28"/>
            <p:cNvSpPr/>
            <p:nvPr/>
          </p:nvSpPr>
          <p:spPr>
            <a:xfrm>
              <a:off x="6372200" y="3356992"/>
              <a:ext cx="144015" cy="648072"/>
            </a:xfrm>
            <a:prstGeom prst="rightBr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0" name="Rounded Rectangular Callout 29"/>
            <p:cNvSpPr/>
            <p:nvPr/>
          </p:nvSpPr>
          <p:spPr>
            <a:xfrm>
              <a:off x="2267744" y="2492896"/>
              <a:ext cx="1202432" cy="612648"/>
            </a:xfrm>
            <a:prstGeom prst="wedgeRoundRectCallout">
              <a:avLst>
                <a:gd name="adj1" fmla="val 301557"/>
                <a:gd name="adj2" fmla="val 145418"/>
                <a:gd name="adj3" fmla="val 1666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>
                  <a:solidFill>
                    <a:schemeClr val="bg1"/>
                  </a:solidFill>
                </a:rPr>
                <a:t>Rozdiel rizika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386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16632"/>
            <a:ext cx="7330008" cy="1303038"/>
          </a:xfrm>
        </p:spPr>
        <p:txBody>
          <a:bodyPr/>
          <a:lstStyle/>
          <a:p>
            <a:r>
              <a:rPr lang="sk-SK" dirty="0"/>
              <a:t>Pýtame sa koľkokrát je jedno riziko väčšie ako druhé?</a:t>
            </a:r>
          </a:p>
          <a:p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Relatívne riziko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1EBE-EC3B-404E-92DD-1A589F8FAC41}" type="datetime1">
              <a:rPr lang="sk-SK" smtClean="0">
                <a:solidFill>
                  <a:prstClr val="white">
                    <a:alpha val="60000"/>
                  </a:prstClr>
                </a:solidFill>
              </a:rPr>
              <a:t>15.9.19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1124744"/>
          <a:ext cx="507069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Kategória fajčenia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Absolútne riziko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Incidencia porážky (na 100 000 </a:t>
                      </a:r>
                      <a:r>
                        <a:rPr lang="sk-SK" dirty="0" err="1"/>
                        <a:t>človeko-rokov</a:t>
                      </a:r>
                      <a:r>
                        <a:rPr lang="sk-SK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Nikdy nefajčili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r"/>
                      <a:r>
                        <a:rPr lang="sk-SK" dirty="0"/>
                        <a:t>70/395594 = 0.0001769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17.7</a:t>
                      </a:r>
                    </a:p>
                    <a:p>
                      <a:pPr marL="252000" algn="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Bývalí fajčiari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r"/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60/232712 =0.0002793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Fajčiari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139/280141 =0,0004961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Spolu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>
                          <a:solidFill>
                            <a:srgbClr val="FFFFFF"/>
                          </a:solidFill>
                        </a:rPr>
                        <a:t>274/908447 =0.000302</a:t>
                      </a:r>
                      <a:endParaRPr lang="sk-SK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indent="0" algn="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i="0" u="none" strike="noStrike" kern="1200" baseline="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30.2</a:t>
                      </a:r>
                      <a:endParaRPr lang="sk-SK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436096" y="1124743"/>
          <a:ext cx="3408040" cy="3204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1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771">
                <a:tc>
                  <a:txBody>
                    <a:bodyPr/>
                    <a:lstStyle/>
                    <a:p>
                      <a:r>
                        <a:rPr lang="sk-SK" dirty="0"/>
                        <a:t>Pomer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771">
                <a:tc>
                  <a:txBody>
                    <a:bodyPr/>
                    <a:lstStyle/>
                    <a:p>
                      <a:r>
                        <a:rPr lang="sk-SK" dirty="0"/>
                        <a:t>Fajčiari</a:t>
                      </a:r>
                    </a:p>
                    <a:p>
                      <a:r>
                        <a:rPr lang="sk-SK" dirty="0" err="1"/>
                        <a:t>vs</a:t>
                      </a:r>
                      <a:endParaRPr lang="sk-SK" dirty="0"/>
                    </a:p>
                    <a:p>
                      <a:r>
                        <a:rPr lang="sk-SK" dirty="0"/>
                        <a:t>nikdy nefajčili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0.000496</a:t>
                      </a:r>
                      <a:r>
                        <a:rPr lang="sk-SK" sz="1400" dirty="0"/>
                        <a:t>/0.0001769</a:t>
                      </a:r>
                    </a:p>
                    <a:p>
                      <a:r>
                        <a:rPr lang="sk-SK" sz="1400" dirty="0"/>
                        <a:t>= </a:t>
                      </a:r>
                      <a:r>
                        <a:rPr lang="sk-SK" sz="2000" dirty="0"/>
                        <a:t>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771">
                <a:tc>
                  <a:txBody>
                    <a:bodyPr/>
                    <a:lstStyle/>
                    <a:p>
                      <a:r>
                        <a:rPr lang="sk-SK" dirty="0"/>
                        <a:t>Bývalí fajčiari</a:t>
                      </a:r>
                    </a:p>
                    <a:p>
                      <a:r>
                        <a:rPr lang="sk-SK" dirty="0" err="1"/>
                        <a:t>vs</a:t>
                      </a:r>
                      <a:endParaRPr lang="sk-SK" dirty="0"/>
                    </a:p>
                    <a:p>
                      <a:r>
                        <a:rPr lang="sk-SK" dirty="0"/>
                        <a:t>nikdy nefajčili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0.0002793</a:t>
                      </a:r>
                      <a:r>
                        <a:rPr lang="sk-SK" sz="1400" dirty="0"/>
                        <a:t>/0.0001769</a:t>
                      </a:r>
                    </a:p>
                    <a:p>
                      <a:r>
                        <a:rPr lang="sk-SK" sz="1400" dirty="0"/>
                        <a:t>= </a:t>
                      </a:r>
                      <a:r>
                        <a:rPr lang="sk-SK" sz="2000" dirty="0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771">
                <a:tc>
                  <a:txBody>
                    <a:bodyPr/>
                    <a:lstStyle/>
                    <a:p>
                      <a:r>
                        <a:rPr lang="sk-SK" dirty="0"/>
                        <a:t>Fajčiari </a:t>
                      </a:r>
                    </a:p>
                    <a:p>
                      <a:r>
                        <a:rPr lang="sk-SK" dirty="0" err="1"/>
                        <a:t>vs</a:t>
                      </a:r>
                      <a:endParaRPr lang="sk-SK" dirty="0"/>
                    </a:p>
                    <a:p>
                      <a:r>
                        <a:rPr lang="sk-SK" dirty="0"/>
                        <a:t>bývalí fajčiari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0,0004961/0.0002793 </a:t>
                      </a:r>
                    </a:p>
                    <a:p>
                      <a:r>
                        <a:rPr lang="sk-SK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sk-SK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  <a:endParaRPr lang="sk-S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436096" y="4365104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Pomer rizika cievnej mozgovej príhody u žien, ktoré fajčia, v porovnaní s tými, ktorí nikdy nefajčili, je 2,8 (49,6 / 17,7)</a:t>
            </a:r>
          </a:p>
        </p:txBody>
      </p:sp>
    </p:spTree>
    <p:extLst>
      <p:ext uri="{BB962C8B-B14F-4D97-AF65-F5344CB8AC3E}">
        <p14:creationId xmlns:p14="http://schemas.microsoft.com/office/powerpoint/2010/main" val="168392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</TotalTime>
  <Words>2006</Words>
  <Application>Microsoft Macintosh PowerPoint</Application>
  <PresentationFormat>Prezentácia na obrazovke (4:3)</PresentationFormat>
  <Paragraphs>429</Paragraphs>
  <Slides>23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30" baseType="lpstr">
      <vt:lpstr>Arial</vt:lpstr>
      <vt:lpstr>Calibri</vt:lpstr>
      <vt:lpstr>Candara</vt:lpstr>
      <vt:lpstr>Palatino Linotype</vt:lpstr>
      <vt:lpstr>Times New Roman</vt:lpstr>
      <vt:lpstr>Wingdings</vt:lpstr>
      <vt:lpstr>Martin_Trnava_prednasky</vt:lpstr>
      <vt:lpstr>Meranie vzťahu medzi príčinou a následkom</vt:lpstr>
      <vt:lpstr>Ciele</vt:lpstr>
      <vt:lpstr>Pravdepodobnosť zabitia bleskom</vt:lpstr>
      <vt:lpstr>Odhad rizika</vt:lpstr>
      <vt:lpstr>Riziko</vt:lpstr>
      <vt:lpstr>Aké riziko meriame</vt:lpstr>
      <vt:lpstr>Prezentácia programu PowerPoint</vt:lpstr>
      <vt:lpstr>Prezentácia programu PowerPoint</vt:lpstr>
      <vt:lpstr>Relatívne riziko</vt:lpstr>
      <vt:lpstr>Prezentácia programu PowerPoint</vt:lpstr>
      <vt:lpstr>Prezentácia programu PowerPoint</vt:lpstr>
      <vt:lpstr>Prezentácia programu PowerPoint</vt:lpstr>
      <vt:lpstr>Je riziko ochorieť pre exponovaných väčšie, alebo menšie ako pre neexponovaných?</vt:lpstr>
      <vt:lpstr>Iné tabuľky</vt:lpstr>
      <vt:lpstr>Pomer šancí, Odds Ratio</vt:lpstr>
      <vt:lpstr>Prezentácia programu PowerPoint</vt:lpstr>
      <vt:lpstr>Vlastnosti pravdepodobnosť a šance</vt:lpstr>
      <vt:lpstr>Kedy použiť pomer šancí (Odds ratio)</vt:lpstr>
      <vt:lpstr>Prezentácia programu PowerPoint</vt:lpstr>
      <vt:lpstr>Prezentácia programu PowerPoint</vt:lpstr>
      <vt:lpstr>Prezentácia programu PowerPoint</vt:lpstr>
      <vt:lpstr>Prezentácia programu PowerPoint</vt:lpstr>
      <vt:lpstr>Súhrn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mery</dc:creator>
  <cp:lastModifiedBy>Martin Rusnak</cp:lastModifiedBy>
  <cp:revision>70</cp:revision>
  <dcterms:created xsi:type="dcterms:W3CDTF">2014-10-23T10:56:41Z</dcterms:created>
  <dcterms:modified xsi:type="dcterms:W3CDTF">2019-09-15T16:45:48Z</dcterms:modified>
</cp:coreProperties>
</file>