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40"/>
  </p:notesMasterIdLst>
  <p:handoutMasterIdLst>
    <p:handoutMasterId r:id="rId41"/>
  </p:handoutMasterIdLst>
  <p:sldIdLst>
    <p:sldId id="515" r:id="rId2"/>
    <p:sldId id="523" r:id="rId3"/>
    <p:sldId id="582" r:id="rId4"/>
    <p:sldId id="583" r:id="rId5"/>
    <p:sldId id="531" r:id="rId6"/>
    <p:sldId id="532" r:id="rId7"/>
    <p:sldId id="533" r:id="rId8"/>
    <p:sldId id="534" r:id="rId9"/>
    <p:sldId id="535" r:id="rId10"/>
    <p:sldId id="539" r:id="rId11"/>
    <p:sldId id="536" r:id="rId12"/>
    <p:sldId id="537" r:id="rId13"/>
    <p:sldId id="538" r:id="rId14"/>
    <p:sldId id="540" r:id="rId15"/>
    <p:sldId id="460" r:id="rId16"/>
    <p:sldId id="341" r:id="rId17"/>
    <p:sldId id="343" r:id="rId18"/>
    <p:sldId id="342" r:id="rId19"/>
    <p:sldId id="344" r:id="rId20"/>
    <p:sldId id="464" r:id="rId21"/>
    <p:sldId id="466" r:id="rId22"/>
    <p:sldId id="465" r:id="rId23"/>
    <p:sldId id="462" r:id="rId24"/>
    <p:sldId id="463" r:id="rId25"/>
    <p:sldId id="461" r:id="rId26"/>
    <p:sldId id="468" r:id="rId27"/>
    <p:sldId id="469" r:id="rId28"/>
    <p:sldId id="470" r:id="rId29"/>
    <p:sldId id="514" r:id="rId30"/>
    <p:sldId id="516" r:id="rId31"/>
    <p:sldId id="517" r:id="rId32"/>
    <p:sldId id="518" r:id="rId33"/>
    <p:sldId id="520" r:id="rId34"/>
    <p:sldId id="476" r:id="rId35"/>
    <p:sldId id="477" r:id="rId36"/>
    <p:sldId id="478" r:id="rId37"/>
    <p:sldId id="479" r:id="rId38"/>
    <p:sldId id="458" r:id="rId3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5" autoAdjust="0"/>
    <p:restoredTop sz="92890"/>
  </p:normalViewPr>
  <p:slideViewPr>
    <p:cSldViewPr>
      <p:cViewPr varScale="1">
        <p:scale>
          <a:sx n="101" d="100"/>
          <a:sy n="101" d="100"/>
        </p:scale>
        <p:origin x="21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tinrusnak:Documents:Weby:prednasky:EPI_I_Propedeutika:Deskriptiva:Texty:zdravie%20a%20chorob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tinrusnak:Documents:Weby:prednasky:EPI_I_Propedeutika:Deskriptiva:Texty:zdravie%20a%20chorob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24628171478505E-2"/>
          <c:y val="8.3192621755613899E-2"/>
          <c:w val="0.609311461067366"/>
          <c:h val="0.77081838728492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Počet prípadov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Sheet1!$B$12:$M$12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II.</c:v>
                </c:pt>
                <c:pt idx="3">
                  <c:v>IV.</c:v>
                </c:pt>
                <c:pt idx="4">
                  <c:v>V.</c:v>
                </c:pt>
                <c:pt idx="5">
                  <c:v>VI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Sheet1!$B$13:$M$13</c:f>
              <c:numCache>
                <c:formatCode>General</c:formatCode>
                <c:ptCount val="12"/>
                <c:pt idx="0">
                  <c:v>232</c:v>
                </c:pt>
                <c:pt idx="1">
                  <c:v>140</c:v>
                </c:pt>
                <c:pt idx="2">
                  <c:v>167</c:v>
                </c:pt>
                <c:pt idx="3">
                  <c:v>281</c:v>
                </c:pt>
                <c:pt idx="4">
                  <c:v>458</c:v>
                </c:pt>
                <c:pt idx="5">
                  <c:v>365</c:v>
                </c:pt>
                <c:pt idx="6">
                  <c:v>426</c:v>
                </c:pt>
                <c:pt idx="7">
                  <c:v>488</c:v>
                </c:pt>
                <c:pt idx="8">
                  <c:v>513</c:v>
                </c:pt>
                <c:pt idx="9">
                  <c:v>714</c:v>
                </c:pt>
                <c:pt idx="10">
                  <c:v>392</c:v>
                </c:pt>
                <c:pt idx="1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8-074C-8E58-C2D5A07B3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294672"/>
        <c:axId val="-2101297168"/>
      </c:barChart>
      <c:catAx>
        <c:axId val="-210129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1297168"/>
        <c:crosses val="autoZero"/>
        <c:auto val="1"/>
        <c:lblAlgn val="ctr"/>
        <c:lblOffset val="100"/>
        <c:noMultiLvlLbl val="0"/>
      </c:catAx>
      <c:valAx>
        <c:axId val="-210129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129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010717410323699"/>
          <c:y val="0.15258566637503601"/>
          <c:w val="0.22322615923009601"/>
          <c:h val="9.297645086030910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Počet prípadov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Sheet1!$B$12:$M$12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II.</c:v>
                </c:pt>
                <c:pt idx="3">
                  <c:v>IV.</c:v>
                </c:pt>
                <c:pt idx="4">
                  <c:v>V.</c:v>
                </c:pt>
                <c:pt idx="5">
                  <c:v>VI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Sheet1!$B$13:$M$13</c:f>
              <c:numCache>
                <c:formatCode>General</c:formatCode>
                <c:ptCount val="12"/>
                <c:pt idx="0">
                  <c:v>232</c:v>
                </c:pt>
                <c:pt idx="1">
                  <c:v>140</c:v>
                </c:pt>
                <c:pt idx="2">
                  <c:v>167</c:v>
                </c:pt>
                <c:pt idx="3">
                  <c:v>281</c:v>
                </c:pt>
                <c:pt idx="4">
                  <c:v>458</c:v>
                </c:pt>
                <c:pt idx="5">
                  <c:v>365</c:v>
                </c:pt>
                <c:pt idx="6">
                  <c:v>426</c:v>
                </c:pt>
                <c:pt idx="7">
                  <c:v>488</c:v>
                </c:pt>
                <c:pt idx="8">
                  <c:v>513</c:v>
                </c:pt>
                <c:pt idx="9">
                  <c:v>714</c:v>
                </c:pt>
                <c:pt idx="10">
                  <c:v>392</c:v>
                </c:pt>
                <c:pt idx="11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F-7C4D-9342-B82826006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8873664"/>
        <c:axId val="-2098871344"/>
      </c:lineChart>
      <c:catAx>
        <c:axId val="-209887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8871344"/>
        <c:crosses val="autoZero"/>
        <c:auto val="1"/>
        <c:lblAlgn val="ctr"/>
        <c:lblOffset val="100"/>
        <c:noMultiLvlLbl val="0"/>
      </c:catAx>
      <c:valAx>
        <c:axId val="-209887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887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010717410323699"/>
          <c:y val="0.15258566637503601"/>
          <c:w val="0.25938035870516202"/>
          <c:h val="9.297645086030910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68221-A1A1-0143-9E0C-048C865F979C}" type="datetimeFigureOut">
              <a:rPr lang="en-US" smtClean="0"/>
              <a:t>9/15/19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8668F-866B-CD42-A6CF-36E909B6D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1185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3072F-0338-4E96-9147-FC182D24F005}" type="datetimeFigureOut">
              <a:rPr lang="sk-SK" smtClean="0"/>
              <a:pPr/>
              <a:t>15.9.19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47B6-9435-455A-9B09-13140D056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72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871F-0A25-9147-8A08-9079383FFAD3}" type="slidenum">
              <a:rPr lang="sk-SK" smtClean="0">
                <a:solidFill>
                  <a:prstClr val="white"/>
                </a:solidFill>
              </a:rPr>
              <a:pPr/>
              <a:t>1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3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213432"/>
            <a:ext cx="457200" cy="926786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01F0-5BB9-214A-BE78-6D0F1E2559B2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3A07-A240-0140-A942-EFB1632B432C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C1AC-D603-974B-9F91-2DBAAEF1A547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7B3C-9163-544D-B7CF-5D74EA645B1D}" type="datetime1">
              <a:rPr lang="sk-SK" smtClean="0"/>
              <a:t>15.9.19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rusnak.truni.sk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5584-BB0B-4182-8AD9-9DFF674142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908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3EE5-BBE8-4E4E-B8B9-6DD10C650DBC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323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45CE-332E-3D43-8E4D-148C4588F43A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96BE-1D53-3F48-8D2F-46C6C06F3546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60CE-7954-E34D-B2DF-A06ABB4A3463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79F-3905-B549-8C40-3AEE17ED2F35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0764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41FD-669D-704A-A64F-328DF67B9D09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107-3AC9-384D-8F67-5681288122A6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32" tIns="45717" rIns="91432" bIns="45717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8605" y="6154739"/>
            <a:ext cx="1057195" cy="365125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0C548CB6-2D23-8D4E-A596-A662DDC49929}" type="datetime1">
              <a:rPr lang="sk-SK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15.9.19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7903" y="6154739"/>
            <a:ext cx="1368153" cy="365124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1" y="6154740"/>
            <a:ext cx="746760" cy="365125"/>
          </a:xfrm>
          <a:prstGeom prst="rect">
            <a:avLst/>
          </a:prstGeom>
        </p:spPr>
        <p:txBody>
          <a:bodyPr vert="horz" lIns="91432" tIns="45717" rIns="91432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097C3CC7-D778-443F-883F-F6921BFC0479}" type="slidenum"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pPr defTabSz="414772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</a:pPr>
              <a:t>‹#›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2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97" indent="-256010" algn="l" defTabSz="914323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26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75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48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78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794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092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388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40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543800" cy="828911"/>
          </a:xfrm>
        </p:spPr>
        <p:txBody>
          <a:bodyPr/>
          <a:lstStyle/>
          <a:p>
            <a:r>
              <a:rPr lang="sk-SK" sz="4400" dirty="0"/>
              <a:t>MERANIE ZDRAVIA A CHOROBY V POPULÁCII</a:t>
            </a:r>
            <a:endParaRPr lang="sk-SK" sz="28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39" y="3258867"/>
            <a:ext cx="6172200" cy="835397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prof. MUDr. Martin </a:t>
            </a:r>
            <a:r>
              <a:rPr lang="sk-SK" dirty="0" err="1"/>
              <a:t>Rusnák</a:t>
            </a:r>
            <a:r>
              <a:rPr lang="sk-SK" dirty="0"/>
              <a:t>, </a:t>
            </a:r>
            <a:r>
              <a:rPr lang="sk-SK" dirty="0" err="1"/>
              <a:t>CSc</a:t>
            </a:r>
            <a:endParaRPr lang="sk-SK" dirty="0"/>
          </a:p>
          <a:p>
            <a:pPr algn="ctr"/>
            <a:r>
              <a:rPr lang="sk-SK" dirty="0"/>
              <a:t>Základy epidemiológie - propedeutika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494355" y="259789"/>
            <a:ext cx="4150079" cy="1155718"/>
          </a:xfrm>
          <a:prstGeom prst="rect">
            <a:avLst/>
          </a:prstGeom>
          <a:noFill/>
        </p:spPr>
        <p:txBody>
          <a:bodyPr wrap="none" lIns="82947" tIns="41474" rIns="82947" bIns="41474" rtlCol="0">
            <a:spAutoFit/>
          </a:bodyPr>
          <a:lstStyle/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TRNAVSKÁ UNIVERZITA V TRNAVE</a:t>
            </a:r>
          </a:p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Fakulta zdravotníctva a sociálnej práce</a:t>
            </a:r>
          </a:p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Katedra verejného zdravotníctva</a:t>
            </a:r>
          </a:p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sk-SK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696" y="4365104"/>
            <a:ext cx="5852368" cy="3114918"/>
            <a:chOff x="1691680" y="4005064"/>
            <a:chExt cx="5852368" cy="31149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11760" y="5229200"/>
              <a:ext cx="4932040" cy="1890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4005064"/>
              <a:ext cx="2915816" cy="19419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4008" y="4005064"/>
              <a:ext cx="2900040" cy="1921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20688"/>
            <a:ext cx="7848872" cy="1375046"/>
          </a:xfrm>
        </p:spPr>
        <p:txBody>
          <a:bodyPr/>
          <a:lstStyle/>
          <a:p>
            <a:pPr marL="18287" indent="0">
              <a:buNone/>
            </a:pPr>
            <a:r>
              <a:rPr lang="sk-SK" dirty="0"/>
              <a:t>A02 Iné infekcie salmonelami. Zahŕňa: infekcie alebo alimentárne otravy zapríčinené akýmkoľvek druhom </a:t>
            </a:r>
            <a:r>
              <a:rPr lang="sk-SK" dirty="0" err="1"/>
              <a:t>salmonel</a:t>
            </a:r>
            <a:r>
              <a:rPr lang="sk-SK" dirty="0"/>
              <a:t>  okrem S. </a:t>
            </a:r>
            <a:r>
              <a:rPr lang="sk-SK" dirty="0" err="1"/>
              <a:t>typhi</a:t>
            </a:r>
            <a:r>
              <a:rPr lang="sk-SK" dirty="0"/>
              <a:t> a S. </a:t>
            </a:r>
            <a:r>
              <a:rPr lang="sk-SK" dirty="0" err="1"/>
              <a:t>Paratyphi</a:t>
            </a:r>
            <a:r>
              <a:rPr lang="sk-SK" dirty="0"/>
              <a:t>. Rok 2014.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914400"/>
          </a:xfrm>
        </p:spPr>
        <p:txBody>
          <a:bodyPr/>
          <a:lstStyle/>
          <a:p>
            <a:r>
              <a:rPr lang="sk-SK" dirty="0"/>
              <a:t>Grafické znázornenie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372" y="1916832"/>
            <a:ext cx="9144372" cy="3607296"/>
            <a:chOff x="-372" y="1988840"/>
            <a:chExt cx="9144372" cy="3607296"/>
          </a:xfrm>
        </p:grpSpPr>
        <p:grpSp>
          <p:nvGrpSpPr>
            <p:cNvPr id="11" name="Group 10"/>
            <p:cNvGrpSpPr/>
            <p:nvPr/>
          </p:nvGrpSpPr>
          <p:grpSpPr>
            <a:xfrm>
              <a:off x="-372" y="1988840"/>
              <a:ext cx="9144372" cy="3607296"/>
              <a:chOff x="-372" y="1988840"/>
              <a:chExt cx="9144372" cy="3607296"/>
            </a:xfrm>
          </p:grpSpPr>
          <p:pic>
            <p:nvPicPr>
              <p:cNvPr id="8" name="Picture 7" descr="Snímka obrazovky 2015-03-30 o 13.35.55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72" y="1988840"/>
                <a:ext cx="9144000" cy="575769"/>
              </a:xfrm>
              <a:prstGeom prst="rect">
                <a:avLst/>
              </a:prstGeom>
            </p:spPr>
          </p:pic>
          <p:graphicFrame>
            <p:nvGraphicFramePr>
              <p:cNvPr id="9" name="Chart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36020821"/>
                  </p:ext>
                </p:extLst>
              </p:nvPr>
            </p:nvGraphicFramePr>
            <p:xfrm>
              <a:off x="539552" y="2780928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0" name="Chart 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52268186"/>
                  </p:ext>
                </p:extLst>
              </p:nvPr>
            </p:nvGraphicFramePr>
            <p:xfrm>
              <a:off x="4572000" y="2852936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cxnSp>
          <p:nvCxnSpPr>
            <p:cNvPr id="13" name="Straight Connector 12"/>
            <p:cNvCxnSpPr/>
            <p:nvPr/>
          </p:nvCxnSpPr>
          <p:spPr>
            <a:xfrm>
              <a:off x="4644008" y="2852936"/>
              <a:ext cx="3312368" cy="252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644008" y="2852936"/>
              <a:ext cx="3312368" cy="252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21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Nie je potrebné ďalšie spracovanie</a:t>
            </a:r>
          </a:p>
          <a:p>
            <a:r>
              <a:rPr lang="sk-SK" dirty="0"/>
              <a:t>Nie je možné ich použiť pre porovnanie medzi dvoma a viac populáciami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Vlastnosti počtov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161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332656"/>
            <a:ext cx="6096000" cy="1008112"/>
          </a:xfrm>
        </p:spPr>
        <p:txBody>
          <a:bodyPr/>
          <a:lstStyle/>
          <a:p>
            <a:pPr marL="18287" indent="0">
              <a:buNone/>
            </a:pPr>
            <a:r>
              <a:rPr lang="sk-SK" dirty="0"/>
              <a:t>Podiel dvoch absolútnych čísel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Index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196752"/>
            <a:ext cx="4533900" cy="2222500"/>
          </a:xfrm>
          <a:prstGeom prst="rect">
            <a:avLst/>
          </a:prstGeom>
        </p:spPr>
      </p:pic>
      <p:pic>
        <p:nvPicPr>
          <p:cNvPr id="8" name="Picture 7" descr="Snímka obrazovky 2015-03-30 o 8.58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7480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3"/>
            <a:ext cx="7474024" cy="1735085"/>
          </a:xfrm>
        </p:spPr>
        <p:txBody>
          <a:bodyPr/>
          <a:lstStyle/>
          <a:p>
            <a:pPr marL="18287" indent="0">
              <a:buNone/>
            </a:pPr>
            <a:r>
              <a:rPr lang="sk-SK" dirty="0"/>
              <a:t>Počet epidemiologických (demografických) udalostí určitého typu, ktorý pripadá na určitú skupinu obyvateľstva za určité časové obdobie.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Miera,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27584" y="2348880"/>
            <a:ext cx="3816424" cy="1224136"/>
            <a:chOff x="1331640" y="2924944"/>
            <a:chExt cx="3816424" cy="1224136"/>
          </a:xfrm>
        </p:grpSpPr>
        <p:grpSp>
          <p:nvGrpSpPr>
            <p:cNvPr id="19" name="Group 18"/>
            <p:cNvGrpSpPr/>
            <p:nvPr/>
          </p:nvGrpSpPr>
          <p:grpSpPr>
            <a:xfrm>
              <a:off x="1331640" y="2924944"/>
              <a:ext cx="2664296" cy="1224136"/>
              <a:chOff x="1331640" y="2924944"/>
              <a:chExt cx="2664296" cy="1224136"/>
            </a:xfrm>
          </p:grpSpPr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1331640" y="3212976"/>
                <a:ext cx="1080120" cy="648071"/>
              </a:xfrm>
              <a:prstGeom prst="rect">
                <a:avLst/>
              </a:prstGeom>
            </p:spPr>
            <p:txBody>
              <a:bodyPr vert="horz" lIns="91432" tIns="45717" rIns="91432" bIns="45717" rtlCol="0" anchor="ctr">
                <a:normAutofit fontScale="92500"/>
              </a:bodyPr>
              <a:lstStyle>
                <a:lvl1pPr marL="274297" indent="-256010" algn="l" defTabSz="914323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"/>
                  <a:defRPr sz="21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40026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9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05755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7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485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6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45781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5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1965794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240092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514388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2834401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7" indent="0">
                  <a:buFont typeface="Wingdings" pitchFamily="2" charset="2"/>
                  <a:buNone/>
                </a:pPr>
                <a:r>
                  <a:rPr lang="sk-SK" dirty="0"/>
                  <a:t>Miera = </a:t>
                </a:r>
              </a:p>
            </p:txBody>
          </p:sp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2411760" y="2924944"/>
                <a:ext cx="1584176" cy="1224136"/>
              </a:xfrm>
              <a:prstGeom prst="rect">
                <a:avLst/>
              </a:prstGeom>
            </p:spPr>
            <p:txBody>
              <a:bodyPr vert="horz" lIns="91432" tIns="45717" rIns="91432" bIns="45717" rtlCol="0" anchor="ctr">
                <a:normAutofit/>
              </a:bodyPr>
              <a:lstStyle>
                <a:lvl1pPr marL="274297" indent="-256010" algn="l" defTabSz="914323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"/>
                  <a:defRPr sz="21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40026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9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05755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7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485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6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45781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5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1965794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240092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514388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2834401" indent="-256010" algn="l" defTabSz="914323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7" indent="0">
                  <a:buFont typeface="Wingdings" pitchFamily="2" charset="2"/>
                  <a:buNone/>
                </a:pPr>
                <a:r>
                  <a:rPr lang="sk-SK" dirty="0"/>
                  <a:t>menovateľ</a:t>
                </a:r>
              </a:p>
              <a:p>
                <a:pPr marL="18287" indent="0">
                  <a:buFont typeface="Wingdings" pitchFamily="2" charset="2"/>
                  <a:buNone/>
                </a:pPr>
                <a:r>
                  <a:rPr lang="sk-SK" dirty="0"/>
                  <a:t>čitateľ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411760" y="3573016"/>
                <a:ext cx="13681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Content Placeholder 1"/>
            <p:cNvSpPr txBox="1">
              <a:spLocks/>
            </p:cNvSpPr>
            <p:nvPr/>
          </p:nvSpPr>
          <p:spPr>
            <a:xfrm>
              <a:off x="3995936" y="3140968"/>
              <a:ext cx="1152128" cy="792087"/>
            </a:xfrm>
            <a:prstGeom prst="rect">
              <a:avLst/>
            </a:prstGeom>
          </p:spPr>
          <p:txBody>
            <a:bodyPr vert="horz" lIns="91432" tIns="45717" rIns="91432" bIns="45717" rtlCol="0" anchor="ctr">
              <a:normAutofit/>
            </a:bodyPr>
            <a:lstStyle>
              <a:lvl1pPr marL="274297" indent="-256010" algn="l" defTabSz="914323" rtl="0" eaLnBrk="1" latinLnBrk="0" hangingPunct="1">
                <a:spcBef>
                  <a:spcPct val="20000"/>
                </a:spcBef>
                <a:spcAft>
                  <a:spcPts val="0"/>
                </a:spcAft>
                <a:buSzPct val="60000"/>
                <a:buFont typeface="Wingdings" pitchFamily="2" charset="2"/>
                <a:buChar char=""/>
                <a:defRPr sz="21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40026" indent="-256010" algn="l" defTabSz="914323" rtl="0" eaLnBrk="1" latinLnBrk="0" hangingPunct="1">
                <a:spcBef>
                  <a:spcPct val="20000"/>
                </a:spcBef>
                <a:buSzPct val="60000"/>
                <a:buFont typeface="Wingdings" pitchFamily="2" charset="2"/>
                <a:buChar char=""/>
                <a:defRPr sz="19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05755" indent="-256010" algn="l" defTabSz="914323" rtl="0" eaLnBrk="1" latinLnBrk="0" hangingPunct="1">
                <a:spcBef>
                  <a:spcPct val="20000"/>
                </a:spcBef>
                <a:buSzPct val="60000"/>
                <a:buFont typeface="Wingdings" pitchFamily="2" charset="2"/>
                <a:buChar char=""/>
                <a:defRPr sz="17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485" indent="-256010" algn="l" defTabSz="914323" rtl="0" eaLnBrk="1" latinLnBrk="0" hangingPunct="1">
                <a:spcBef>
                  <a:spcPct val="20000"/>
                </a:spcBef>
                <a:buSzPct val="60000"/>
                <a:buFont typeface="Wingdings" pitchFamily="2" charset="2"/>
                <a:buChar char=""/>
                <a:defRPr sz="16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645781" indent="-256010" algn="l" defTabSz="914323" rtl="0" eaLnBrk="1" latinLnBrk="0" hangingPunct="1">
                <a:spcBef>
                  <a:spcPct val="20000"/>
                </a:spcBef>
                <a:buSzPct val="60000"/>
                <a:buFont typeface="Wingdings" pitchFamily="2" charset="2"/>
                <a:buChar char=""/>
                <a:defRPr sz="15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1965794" indent="-256010" algn="l" defTabSz="914323" rtl="0" eaLnBrk="1" latinLnBrk="0" hangingPunct="1">
                <a:spcBef>
                  <a:spcPct val="20000"/>
                </a:spcBef>
                <a:buSzPct val="60000"/>
                <a:buFont typeface="Wingdings" pitchFamily="2" charset="2"/>
                <a:buChar char=""/>
                <a:defRPr sz="1400" kern="1200">
                  <a:solidFill>
                    <a:schemeClr val="tx1"/>
                  </a:solidFill>
                  <a:effectLst>
                    <a:outerShdw blurRad="38100" dist="38100" dir="2700000" algn="ctr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240092" indent="-256010" algn="l" defTabSz="914323" rtl="0" eaLnBrk="1" latinLnBrk="0" hangingPunct="1">
                <a:spcBef>
                  <a:spcPct val="20000"/>
                </a:spcBef>
                <a:buSzPct val="60000"/>
                <a:buFont typeface="Wingdings" pitchFamily="2" charset="2"/>
                <a:buChar char=""/>
                <a:defRPr sz="1400" kern="1200">
                  <a:solidFill>
                    <a:schemeClr val="tx1"/>
                  </a:solidFill>
                  <a:effectLst>
                    <a:outerShdw blurRad="38100" dist="38100" dir="2700000" algn="ctr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514388" indent="-256010" algn="l" defTabSz="914323" rtl="0" eaLnBrk="1" latinLnBrk="0" hangingPunct="1">
                <a:spcBef>
                  <a:spcPct val="20000"/>
                </a:spcBef>
                <a:buSzPct val="60000"/>
                <a:buFont typeface="Wingdings" pitchFamily="2" charset="2"/>
                <a:buChar char=""/>
                <a:defRPr sz="1400" kern="1200">
                  <a:solidFill>
                    <a:schemeClr val="tx1"/>
                  </a:solidFill>
                  <a:effectLst>
                    <a:outerShdw blurRad="38100" dist="38100" dir="2700000" algn="ctr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2834401" indent="-256010" algn="l" defTabSz="914323" rtl="0" eaLnBrk="1" latinLnBrk="0" hangingPunct="1">
                <a:spcBef>
                  <a:spcPct val="20000"/>
                </a:spcBef>
                <a:buSzPct val="60000"/>
                <a:buFont typeface="Wingdings" pitchFamily="2" charset="2"/>
                <a:buChar char=""/>
                <a:defRPr sz="1400" kern="1200">
                  <a:solidFill>
                    <a:schemeClr val="tx1"/>
                  </a:solidFill>
                  <a:effectLst>
                    <a:outerShdw blurRad="38100" dist="38100" dir="2700000" algn="ctr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18287" indent="0">
                <a:buFont typeface="Wingdings" pitchFamily="2" charset="2"/>
                <a:buNone/>
              </a:pPr>
              <a:r>
                <a:rPr lang="sk-SK" dirty="0" err="1"/>
                <a:t>x</a:t>
              </a:r>
              <a:r>
                <a:rPr lang="sk-SK" dirty="0"/>
                <a:t> 10</a:t>
              </a:r>
              <a:r>
                <a:rPr lang="sk-SK" i="1" baseline="30000" dirty="0"/>
                <a:t>n</a:t>
              </a:r>
              <a:r>
                <a:rPr lang="sk-SK" dirty="0"/>
                <a:t> 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971600" y="3429000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10</a:t>
            </a:r>
            <a:r>
              <a:rPr lang="sk-SK" baseline="30000" dirty="0"/>
              <a:t>0</a:t>
            </a:r>
            <a:r>
              <a:rPr lang="sk-SK" dirty="0"/>
              <a:t> = 0 (čokoľvek umocnené nulou sa rovná 1)</a:t>
            </a:r>
          </a:p>
          <a:p>
            <a:r>
              <a:rPr lang="sk-SK" dirty="0"/>
              <a:t>10</a:t>
            </a:r>
            <a:r>
              <a:rPr lang="sk-SK" baseline="30000" dirty="0"/>
              <a:t>1</a:t>
            </a:r>
            <a:r>
              <a:rPr lang="sk-SK" dirty="0"/>
              <a:t> = 10 (čokoľvek umocnené na prvú sa rovná svojej hodnote)</a:t>
            </a:r>
          </a:p>
          <a:p>
            <a:r>
              <a:rPr lang="fr-FR" dirty="0"/>
              <a:t>10</a:t>
            </a:r>
            <a:r>
              <a:rPr lang="fr-FR" baseline="30000" dirty="0"/>
              <a:t>2</a:t>
            </a:r>
            <a:r>
              <a:rPr lang="fr-FR" dirty="0"/>
              <a:t> = 10 x 10 = 100</a:t>
            </a:r>
          </a:p>
          <a:p>
            <a:r>
              <a:rPr lang="fr-FR" dirty="0"/>
              <a:t>10</a:t>
            </a:r>
            <a:r>
              <a:rPr lang="fr-FR" baseline="30000" dirty="0"/>
              <a:t>3</a:t>
            </a:r>
            <a:r>
              <a:rPr lang="fr-FR" dirty="0"/>
              <a:t> = 10 x 10 x 10 = 1,000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99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štatistike sa ním chápe premenná, ktorá nadobúda jednu z dvoch možných hodnôt. Jedna (zvyčajne 1) indikuje prítomnosť javu a druhá (zvyčajne 0) indikuje </a:t>
            </a:r>
            <a:r>
              <a:rPr lang="sk-SK" dirty="0" err="1"/>
              <a:t>neprítomnosť</a:t>
            </a:r>
            <a:r>
              <a:rPr lang="sk-SK" dirty="0"/>
              <a:t> javu.</a:t>
            </a:r>
          </a:p>
          <a:p>
            <a:r>
              <a:rPr lang="sk-SK" dirty="0"/>
              <a:t>Budeme sa s nimi </a:t>
            </a:r>
            <a:r>
              <a:rPr lang="sk-SK"/>
              <a:t>zaoberať samostatne.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Ukazovateľ, indikátor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967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8" name="Rectangle 24"/>
          <p:cNvSpPr>
            <a:spLocks noGrp="1" noChangeArrowheads="1"/>
          </p:cNvSpPr>
          <p:nvPr>
            <p:ph type="title"/>
          </p:nvPr>
        </p:nvSpPr>
        <p:spPr>
          <a:xfrm>
            <a:off x="2555776" y="476672"/>
            <a:ext cx="3865563" cy="603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dirty="0"/>
              <a:t>INDIKÁTORY</a:t>
            </a:r>
            <a:endParaRPr lang="en-GB" dirty="0"/>
          </a:p>
        </p:txBody>
      </p:sp>
      <p:sp>
        <p:nvSpPr>
          <p:cNvPr id="82964" name="Rectangle 20"/>
          <p:cNvSpPr>
            <a:spLocks noGrp="1" noChangeArrowheads="1"/>
          </p:cNvSpPr>
          <p:nvPr>
            <p:ph sz="quarter" idx="13"/>
          </p:nvPr>
        </p:nvSpPr>
        <p:spPr>
          <a:xfrm>
            <a:off x="683568" y="1844824"/>
            <a:ext cx="5544988" cy="230472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sk-SK" dirty="0"/>
              <a:t>Základné indikátory</a:t>
            </a:r>
          </a:p>
          <a:p>
            <a:pPr>
              <a:lnSpc>
                <a:spcPct val="90000"/>
              </a:lnSpc>
              <a:defRPr/>
            </a:pPr>
            <a:r>
              <a:rPr lang="sk-SK" dirty="0" err="1"/>
              <a:t>Incidencia</a:t>
            </a: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 err="1"/>
              <a:t>Prevalencia</a:t>
            </a:r>
            <a:endParaRPr lang="sk-SK" dirty="0"/>
          </a:p>
          <a:p>
            <a:pPr eaLnBrk="1" hangingPunct="1">
              <a:lnSpc>
                <a:spcPct val="90000"/>
              </a:lnSpc>
              <a:defRPr/>
            </a:pPr>
            <a:r>
              <a:rPr lang="sk-SK" dirty="0"/>
              <a:t>Úmrtnosť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2987675" y="2492375"/>
            <a:ext cx="2951163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GB" sz="2000" b="1" dirty="0">
              <a:latin typeface="Candar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F0F5-AE41-8749-A5C0-E018D6154A47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7762056" cy="3657599"/>
          </a:xfrm>
        </p:spPr>
        <p:txBody>
          <a:bodyPr/>
          <a:lstStyle/>
          <a:p>
            <a:r>
              <a:rPr lang="sk-SK" sz="2400" dirty="0">
                <a:latin typeface="Candara" pitchFamily="34" charset="0"/>
              </a:rPr>
              <a:t>je definovaná ako počet nových prípadov ochorenia, ktoré sa vyskytnú v priebehu stanoveného času v </a:t>
            </a:r>
            <a:r>
              <a:rPr lang="pl-PL" sz="2400" dirty="0">
                <a:latin typeface="Candara" pitchFamily="34" charset="0"/>
              </a:rPr>
              <a:t>populácii s rizikom vzniku ochorenia</a:t>
            </a:r>
          </a:p>
          <a:p>
            <a:endParaRPr lang="pl-PL" dirty="0">
              <a:latin typeface="Candara" pitchFamily="34" charset="0"/>
            </a:endParaRPr>
          </a:p>
          <a:p>
            <a:endParaRPr lang="pl-PL" dirty="0">
              <a:latin typeface="Candara" pitchFamily="34" charset="0"/>
            </a:endParaRPr>
          </a:p>
          <a:p>
            <a:r>
              <a:rPr lang="pl-PL" sz="2400" b="1" dirty="0">
                <a:latin typeface="Candara" pitchFamily="34" charset="0"/>
              </a:rPr>
              <a:t>Výsledok zlomku sa násobí indexovým číslom 100, 1.000, 10.000, 100.000</a:t>
            </a:r>
          </a:p>
          <a:p>
            <a:pPr>
              <a:buNone/>
            </a:pPr>
            <a:endParaRPr lang="pl-PL" dirty="0">
              <a:latin typeface="Candara" pitchFamily="34" charset="0"/>
            </a:endParaRPr>
          </a:p>
          <a:p>
            <a:endParaRPr lang="sk-SK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543800" cy="9144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INCIDENCIA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52D-A24E-BB44-AEEE-B82FD15E73F9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7546032" cy="4161655"/>
          </a:xfrm>
        </p:spPr>
        <p:txBody>
          <a:bodyPr>
            <a:noAutofit/>
          </a:bodyPr>
          <a:lstStyle/>
          <a:p>
            <a:r>
              <a:rPr lang="sk-SK" sz="2400" dirty="0">
                <a:latin typeface="Candara" pitchFamily="34" charset="0"/>
              </a:rPr>
              <a:t>Menovateľ = predstavuje počet ľudí, ktorí sú v ohrození vzniku ochorenia</a:t>
            </a:r>
          </a:p>
          <a:p>
            <a:pPr>
              <a:buNone/>
            </a:pPr>
            <a:endParaRPr lang="sk-SK" sz="2400" dirty="0">
              <a:latin typeface="Candara" pitchFamily="34" charset="0"/>
            </a:endParaRPr>
          </a:p>
          <a:p>
            <a:r>
              <a:rPr lang="sk-SK" sz="2400" dirty="0">
                <a:latin typeface="Candara" pitchFamily="34" charset="0"/>
              </a:rPr>
              <a:t>každá osoba, ktorá je zahrnutá do menovateľa má potenciál stať sa súčasťou skupiny, ktorá je v čitateli (prípad)</a:t>
            </a:r>
          </a:p>
          <a:p>
            <a:pPr>
              <a:buNone/>
            </a:pPr>
            <a:endParaRPr lang="sk-SK" sz="2400" dirty="0">
              <a:latin typeface="Candara" pitchFamily="34" charset="0"/>
            </a:endParaRPr>
          </a:p>
          <a:p>
            <a:r>
              <a:rPr lang="sk-SK" sz="2400" i="1" dirty="0">
                <a:latin typeface="Candara" pitchFamily="34" charset="0"/>
              </a:rPr>
              <a:t>Príklad: pre výpočet výskytu rakoviny maternice, musí menovateľ obsahovať len ženy, pretože muži by nemali potenciál stať sa súčasťou skupiny v čitateli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INCIDENCIA</a:t>
            </a:r>
            <a:endParaRPr lang="sk-SK" sz="40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E1B7-6AC6-8446-BAA8-42AD8A803981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7978080" cy="3657599"/>
          </a:xfrm>
        </p:spPr>
        <p:txBody>
          <a:bodyPr>
            <a:normAutofit lnSpcReduction="10000"/>
          </a:bodyPr>
          <a:lstStyle/>
          <a:p>
            <a:r>
              <a:rPr lang="sk-SK" sz="2800" b="1" dirty="0">
                <a:latin typeface="Candara" pitchFamily="34" charset="0"/>
              </a:rPr>
              <a:t>otázka času v menovateli:</a:t>
            </a:r>
          </a:p>
          <a:p>
            <a:pPr>
              <a:buNone/>
            </a:pPr>
            <a:r>
              <a:rPr lang="sk-SK" sz="2800" b="1" i="1" u="sng" dirty="0">
                <a:latin typeface="Candara" pitchFamily="34" charset="0"/>
              </a:rPr>
              <a:t>dva typy menovateľa:</a:t>
            </a:r>
          </a:p>
          <a:p>
            <a:r>
              <a:rPr lang="sk-SK" sz="2800" dirty="0">
                <a:latin typeface="Candara" pitchFamily="34" charset="0"/>
              </a:rPr>
              <a:t> 1. populácia v ohrození, ktorá je pozorovaná počas daného časového obdobia</a:t>
            </a:r>
          </a:p>
          <a:p>
            <a:r>
              <a:rPr lang="pl-PL" sz="2800" dirty="0">
                <a:latin typeface="Candara" pitchFamily="34" charset="0"/>
              </a:rPr>
              <a:t> 2. osobo- čas (alebo jednotky času, kedy je sledovaný </a:t>
            </a:r>
            <a:r>
              <a:rPr lang="sk-SK" sz="2800" dirty="0">
                <a:latin typeface="Candara" pitchFamily="34" charset="0"/>
              </a:rPr>
              <a:t>každý jedinec)</a:t>
            </a:r>
          </a:p>
          <a:p>
            <a:pPr>
              <a:buNone/>
            </a:pPr>
            <a:endParaRPr lang="sk-SK" sz="2800" dirty="0">
              <a:latin typeface="Candara" pitchFamily="34" charset="0"/>
            </a:endParaRPr>
          </a:p>
          <a:p>
            <a:pPr>
              <a:buNone/>
            </a:pPr>
            <a:r>
              <a:rPr lang="pl-PL" sz="2800" dirty="0">
                <a:latin typeface="Candara" pitchFamily="34" charset="0"/>
              </a:rPr>
              <a:t>    </a:t>
            </a:r>
            <a:r>
              <a:rPr lang="pl-PL" sz="2800" i="1" dirty="0">
                <a:latin typeface="Candara" pitchFamily="34" charset="0"/>
              </a:rPr>
              <a:t>Osobo-čas = čas sledovania do vývoja ochorenia</a:t>
            </a:r>
            <a:endParaRPr lang="sk-SK" sz="2800" i="1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543800" cy="9144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INCIDENCIA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81CF-2E42-604F-ABB6-30976F42EBB9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7546032" cy="3873623"/>
          </a:xfrm>
        </p:spPr>
        <p:txBody>
          <a:bodyPr>
            <a:normAutofit lnSpcReduction="10000"/>
          </a:bodyPr>
          <a:lstStyle/>
          <a:p>
            <a:r>
              <a:rPr lang="sk-SK" sz="2800" b="1" dirty="0">
                <a:latin typeface="Candara" pitchFamily="34" charset="0"/>
              </a:rPr>
              <a:t>V 1: type menovateľa pre </a:t>
            </a:r>
            <a:r>
              <a:rPr lang="sk-SK" sz="2800" b="1" dirty="0" err="1">
                <a:latin typeface="Candara" pitchFamily="34" charset="0"/>
              </a:rPr>
              <a:t>incidenciu</a:t>
            </a:r>
            <a:r>
              <a:rPr lang="sk-SK" sz="2800" b="1" dirty="0">
                <a:latin typeface="Candara" pitchFamily="34" charset="0"/>
              </a:rPr>
              <a:t> - </a:t>
            </a:r>
            <a:r>
              <a:rPr lang="sk-SK" sz="2800" dirty="0">
                <a:latin typeface="Candara" pitchFamily="34" charset="0"/>
              </a:rPr>
              <a:t>určiť dobu, a musíme vedieť, že všetky osoby v skupine menovateľa </a:t>
            </a:r>
            <a:r>
              <a:rPr lang="it-IT" sz="2800" dirty="0">
                <a:latin typeface="Candara" pitchFamily="34" charset="0"/>
              </a:rPr>
              <a:t>boli sledované po celú túto dobu</a:t>
            </a:r>
            <a:endParaRPr lang="sk-SK" sz="2800" dirty="0">
              <a:latin typeface="Candara" pitchFamily="34" charset="0"/>
            </a:endParaRPr>
          </a:p>
          <a:p>
            <a:pPr>
              <a:buNone/>
            </a:pPr>
            <a:endParaRPr lang="sk-SK" sz="2800" dirty="0">
              <a:latin typeface="Candara" pitchFamily="34" charset="0"/>
            </a:endParaRPr>
          </a:p>
          <a:p>
            <a:r>
              <a:rPr lang="pl-PL" sz="2800" dirty="0">
                <a:latin typeface="Candara" pitchFamily="34" charset="0"/>
              </a:rPr>
              <a:t> miera výskytu sa vypočíta za dobu, počas ktorej sú </a:t>
            </a:r>
            <a:r>
              <a:rPr lang="sk-SK" sz="2800" dirty="0">
                <a:latin typeface="Candara" pitchFamily="34" charset="0"/>
              </a:rPr>
              <a:t>všetci jedinci v populácii považovaní za rizikových pre výsledok </a:t>
            </a:r>
            <a:r>
              <a:rPr lang="sk-SK" sz="2800" b="1" dirty="0">
                <a:latin typeface="Candara" pitchFamily="34" charset="0"/>
              </a:rPr>
              <a:t>= </a:t>
            </a:r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kumulatívna </a:t>
            </a:r>
            <a:r>
              <a:rPr lang="sk-SK" sz="2800" b="1" dirty="0" err="1">
                <a:solidFill>
                  <a:srgbClr val="FFFF00"/>
                </a:solidFill>
                <a:latin typeface="Candara" pitchFamily="34" charset="0"/>
              </a:rPr>
              <a:t>incidencia</a:t>
            </a:r>
            <a:endParaRPr lang="sk-SK" sz="28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543800" cy="9144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FFFF00"/>
                </a:solidFill>
                <a:latin typeface="Candara" pitchFamily="34" charset="0"/>
              </a:rPr>
              <a:t>INCIDENCIA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6C8F-182B-7940-A67D-317038E63779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772816"/>
            <a:ext cx="7474024" cy="2671190"/>
          </a:xfrm>
        </p:spPr>
        <p:txBody>
          <a:bodyPr>
            <a:normAutofit fontScale="92500" lnSpcReduction="20000"/>
          </a:bodyPr>
          <a:lstStyle/>
          <a:p>
            <a:r>
              <a:rPr lang="sk-SK" sz="3200" dirty="0"/>
              <a:t>Ozrejmiť si prečo </a:t>
            </a:r>
            <a:r>
              <a:rPr lang="sk-SK" sz="3200" dirty="0" err="1"/>
              <a:t>meráme</a:t>
            </a:r>
            <a:r>
              <a:rPr lang="sk-SK" sz="3200" dirty="0"/>
              <a:t> a ako </a:t>
            </a:r>
            <a:r>
              <a:rPr lang="sk-SK" sz="3200" dirty="0" err="1"/>
              <a:t>meráme</a:t>
            </a:r>
            <a:endParaRPr lang="sk-SK" sz="3200" dirty="0"/>
          </a:p>
          <a:p>
            <a:r>
              <a:rPr lang="sk-SK" sz="3200" dirty="0"/>
              <a:t>Ako </a:t>
            </a:r>
            <a:r>
              <a:rPr lang="sk-SK" sz="3200" dirty="0" err="1"/>
              <a:t>meráme</a:t>
            </a:r>
            <a:r>
              <a:rPr lang="sk-SK" sz="3200" dirty="0"/>
              <a:t> zdravie a chorobu v populácii</a:t>
            </a:r>
          </a:p>
          <a:p>
            <a:r>
              <a:rPr lang="sk-SK" sz="3200" dirty="0"/>
              <a:t>Základné miery: zomrelí, nové prípady, existujúce prípady ochorení</a:t>
            </a:r>
          </a:p>
          <a:p>
            <a:r>
              <a:rPr lang="sk-SK" sz="3200" dirty="0"/>
              <a:t>Odvodené miery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prednášky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EEA-0238-804D-9278-A60C294D9ED7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5933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762056" cy="3657599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andara" pitchFamily="34" charset="0"/>
              </a:rPr>
              <a:t>V 2. type uvažujme o osobo – rokoch</a:t>
            </a:r>
          </a:p>
          <a:p>
            <a:r>
              <a:rPr lang="pl-PL" sz="2800" dirty="0">
                <a:latin typeface="Candara" pitchFamily="34" charset="0"/>
              </a:rPr>
              <a:t> Jedna osoba v ohrození, u ktorej sa vyvinie ochorenie do jedného roka = jeden osobo rok</a:t>
            </a:r>
          </a:p>
          <a:p>
            <a:pPr>
              <a:buNone/>
            </a:pPr>
            <a:endParaRPr lang="pl-PL" sz="2800" dirty="0">
              <a:latin typeface="Candara" pitchFamily="34" charset="0"/>
            </a:endParaRPr>
          </a:p>
          <a:p>
            <a:r>
              <a:rPr lang="pl-PL" sz="2800" dirty="0">
                <a:latin typeface="Candara" pitchFamily="34" charset="0"/>
              </a:rPr>
              <a:t> Jedna osoba v ohrození u ktorej sa vyvinie ochorenie v 5 – tom roku = 5 osobo-rokov</a:t>
            </a:r>
            <a:endParaRPr lang="sk-SK" sz="28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543800" cy="9144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FFFF00"/>
                </a:solidFill>
                <a:latin typeface="Candara" pitchFamily="34" charset="0"/>
              </a:rPr>
              <a:t>INCIDENCIA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8920-90FC-5C47-838E-CCF6F51678A2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74" t="22508" r="21755" b="8888"/>
          <a:stretch>
            <a:fillRect/>
          </a:stretch>
        </p:blipFill>
        <p:spPr bwMode="auto">
          <a:xfrm>
            <a:off x="395536" y="980728"/>
            <a:ext cx="784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Príklad na výpočet osobo - rokov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7F7-A28B-9F46-ACE6-C7BDE4D60751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844824"/>
            <a:ext cx="7402016" cy="3657599"/>
          </a:xfrm>
        </p:spPr>
        <p:txBody>
          <a:bodyPr>
            <a:normAutofit/>
          </a:bodyPr>
          <a:lstStyle/>
          <a:p>
            <a:endParaRPr lang="sk-SK" dirty="0"/>
          </a:p>
          <a:p>
            <a:pPr algn="ctr">
              <a:buNone/>
            </a:pPr>
            <a:r>
              <a:rPr lang="sk-SK" sz="2000" dirty="0">
                <a:latin typeface="Candara" pitchFamily="34" charset="0"/>
              </a:rPr>
              <a:t>počet nových prípadov ochorenia v populácii</a:t>
            </a:r>
          </a:p>
          <a:p>
            <a:pPr algn="ctr">
              <a:buNone/>
            </a:pPr>
            <a:r>
              <a:rPr lang="sk-SK" sz="2000" dirty="0">
                <a:latin typeface="Candara" pitchFamily="34" charset="0"/>
              </a:rPr>
              <a:t> počas špecifickej časovej periódy</a:t>
            </a:r>
          </a:p>
          <a:p>
            <a:pPr algn="ctr">
              <a:buNone/>
            </a:pPr>
            <a:r>
              <a:rPr lang="sk-SK" sz="2400" dirty="0">
                <a:latin typeface="Candara" pitchFamily="34" charset="0"/>
              </a:rPr>
              <a:t>----------------------------------------------------------------------  x 10n</a:t>
            </a:r>
          </a:p>
          <a:p>
            <a:pPr algn="ctr">
              <a:buNone/>
            </a:pPr>
            <a:r>
              <a:rPr lang="sk-SK" sz="2000" dirty="0">
                <a:latin typeface="Candara" pitchFamily="34" charset="0"/>
              </a:rPr>
              <a:t> celkový osobo – čas (súčet časových periód</a:t>
            </a:r>
          </a:p>
          <a:p>
            <a:pPr algn="ctr">
              <a:buNone/>
            </a:pPr>
            <a:r>
              <a:rPr lang="sk-SK" sz="2000" dirty="0">
                <a:latin typeface="Candara" pitchFamily="34" charset="0"/>
              </a:rPr>
              <a:t> pozorovania všetkých osôb ktoré boli pozorované)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543800" cy="9144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Miera </a:t>
            </a:r>
            <a:r>
              <a:rPr lang="sk-SK" sz="3200" b="1" dirty="0" err="1">
                <a:solidFill>
                  <a:srgbClr val="FFFF00"/>
                </a:solidFill>
                <a:latin typeface="Candara" pitchFamily="34" charset="0"/>
              </a:rPr>
              <a:t>incidencie</a:t>
            </a:r>
            <a:endParaRPr lang="sk-SK" sz="32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6F9A-ECDD-5B45-BE47-D7F63B64E93D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sk-SK" sz="2400" dirty="0" err="1">
                <a:latin typeface="Candara" pitchFamily="34" charset="0"/>
              </a:rPr>
              <a:t>incidencia</a:t>
            </a:r>
            <a:r>
              <a:rPr lang="sk-SK" sz="2400" dirty="0">
                <a:latin typeface="Candara" pitchFamily="34" charset="0"/>
              </a:rPr>
              <a:t> je indikátor dynamiky začiatku choroby</a:t>
            </a:r>
          </a:p>
          <a:p>
            <a:pPr>
              <a:lnSpc>
                <a:spcPct val="80000"/>
              </a:lnSpc>
              <a:defRPr/>
            </a:pPr>
            <a:endParaRPr lang="sk-SK" sz="2400" dirty="0"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pri akútnych, infekčných ale aj neinfekčných chorobách sa častokrát dá stanoviť začiatok choroby, na rozdiel od chorôb, s dlhým inkubačným časom, napr. nádorových ochorení</a:t>
            </a:r>
          </a:p>
          <a:p>
            <a:pPr>
              <a:lnSpc>
                <a:spcPct val="80000"/>
              </a:lnSpc>
              <a:defRPr/>
            </a:pPr>
            <a:endParaRPr lang="sk-SK" sz="2400" u="sng" dirty="0"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sk-SK" sz="2400" u="sng" dirty="0">
                <a:latin typeface="Candara" pitchFamily="34" charset="0"/>
              </a:rPr>
              <a:t>Zmeny incidencie sú výsledkom:</a:t>
            </a:r>
            <a:endParaRPr lang="sk-SK" sz="2400" dirty="0">
              <a:latin typeface="Candara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skutočných zmien incidencie t.j. narastania/klesania počtu nových prípadov ochorenia</a:t>
            </a:r>
          </a:p>
          <a:p>
            <a:pPr lvl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zmien v Medzinárodnej klasifikácii chorôb</a:t>
            </a:r>
          </a:p>
          <a:p>
            <a:pPr lvl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zmien v diagnostike chorôb</a:t>
            </a:r>
          </a:p>
          <a:p>
            <a:pPr lvl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zmien vo vekovej štruktúre exponovanej populácie</a:t>
            </a:r>
            <a:endParaRPr lang="sk-SK" sz="2400" u="sng" dirty="0">
              <a:latin typeface="Candara" pitchFamily="34" charset="0"/>
            </a:endParaRPr>
          </a:p>
          <a:p>
            <a:endParaRPr lang="sk-SK" sz="3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INCIDENCIA</a:t>
            </a:r>
            <a:endParaRPr lang="sk-SK" sz="32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088-DEC0-694F-886D-0FCA1D341987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7834064" cy="36575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sk-SK" sz="2400" u="sng" dirty="0">
                <a:latin typeface="Candara" pitchFamily="34" charset="0"/>
              </a:rPr>
              <a:t>Skutočné zmeny incidencie a ich príčiny</a:t>
            </a:r>
            <a:endParaRPr lang="sk-SK" sz="2400" dirty="0">
              <a:latin typeface="Candara" pitchFamily="34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uplatnenie sa nového etiologického mikrobiálneho </a:t>
            </a:r>
            <a:r>
              <a:rPr lang="sk-SK" sz="2400" dirty="0" err="1">
                <a:latin typeface="Candara" pitchFamily="34" charset="0"/>
              </a:rPr>
              <a:t>agensa</a:t>
            </a:r>
            <a:r>
              <a:rPr lang="sk-SK" sz="2400" dirty="0">
                <a:latin typeface="Candara" pitchFamily="34" charset="0"/>
              </a:rPr>
              <a:t>, alebo rizikového faktora v populácii</a:t>
            </a:r>
          </a:p>
          <a:p>
            <a:pPr lvl="2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zmeny </a:t>
            </a:r>
            <a:r>
              <a:rPr lang="sk-SK" sz="2400" dirty="0" err="1">
                <a:latin typeface="Candara" pitchFamily="34" charset="0"/>
              </a:rPr>
              <a:t>virulencie</a:t>
            </a:r>
            <a:r>
              <a:rPr lang="sk-SK" sz="2400" dirty="0">
                <a:latin typeface="Candara" pitchFamily="34" charset="0"/>
              </a:rPr>
              <a:t> mikrobiálneho etiologického </a:t>
            </a:r>
            <a:r>
              <a:rPr lang="sk-SK" sz="2400" dirty="0" err="1">
                <a:latin typeface="Candara" pitchFamily="34" charset="0"/>
              </a:rPr>
              <a:t>agensa</a:t>
            </a:r>
            <a:endParaRPr lang="sk-SK" sz="2400" dirty="0">
              <a:latin typeface="Candara" pitchFamily="34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zmeny správania sa populácie (fajčenie, drogy)</a:t>
            </a:r>
          </a:p>
          <a:p>
            <a:pPr lvl="2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migrácia vnímavých osôb k chorobe na miesto vyššej resp. nižšej expozície mikrobiálnemu </a:t>
            </a:r>
            <a:r>
              <a:rPr lang="sk-SK" sz="2400" dirty="0" err="1">
                <a:latin typeface="Candara" pitchFamily="34" charset="0"/>
              </a:rPr>
              <a:t>etiologickému</a:t>
            </a:r>
            <a:r>
              <a:rPr lang="sk-SK" sz="2400" dirty="0">
                <a:latin typeface="Candara" pitchFamily="34" charset="0"/>
              </a:rPr>
              <a:t> agensu, alebo rizikovému faktoru</a:t>
            </a:r>
            <a:endParaRPr lang="en-GB" sz="2400" dirty="0">
              <a:latin typeface="Candara" pitchFamily="34" charset="0"/>
            </a:endParaRPr>
          </a:p>
          <a:p>
            <a:endParaRPr lang="sk-SK" sz="24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9144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INCIDENCIA</a:t>
            </a:r>
            <a:endParaRPr lang="sk-SK" sz="32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B63-7D6F-EC4C-93DE-C234E964CDFE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0"/>
            <a:ext cx="7690048" cy="3657599"/>
          </a:xfrm>
        </p:spPr>
        <p:txBody>
          <a:bodyPr>
            <a:normAutofit/>
          </a:bodyPr>
          <a:lstStyle/>
          <a:p>
            <a:r>
              <a:rPr lang="sk-SK" sz="2400" b="1" dirty="0" err="1">
                <a:latin typeface="Candara" pitchFamily="34" charset="0"/>
              </a:rPr>
              <a:t>Incidencia</a:t>
            </a:r>
            <a:r>
              <a:rPr lang="sk-SK" sz="2400" b="1" dirty="0">
                <a:latin typeface="Candara" pitchFamily="34" charset="0"/>
              </a:rPr>
              <a:t> ochorenia v populácii </a:t>
            </a:r>
            <a:r>
              <a:rPr lang="sk-SK" sz="2400" dirty="0">
                <a:latin typeface="Candara" pitchFamily="34" charset="0"/>
              </a:rPr>
              <a:t>môže indikovať veľkosť rizika v skupine ľudí s určitou expozíciou</a:t>
            </a:r>
            <a:endParaRPr lang="en-US" sz="2400" dirty="0">
              <a:latin typeface="Candara" pitchFamily="34" charset="0"/>
            </a:endParaRPr>
          </a:p>
          <a:p>
            <a:endParaRPr lang="sk-SK" sz="2400" dirty="0">
              <a:latin typeface="Candara" pitchFamily="34" charset="0"/>
            </a:endParaRPr>
          </a:p>
          <a:p>
            <a:r>
              <a:rPr lang="sk-SK" sz="2400" dirty="0">
                <a:latin typeface="Candara" pitchFamily="34" charset="0"/>
              </a:rPr>
              <a:t>vzhľadom k tomu, že neberie do úvahy riziko ochorenia u neexponovaných jedincov, </a:t>
            </a:r>
            <a:r>
              <a:rPr lang="sk-SK" sz="2400" b="1" i="1" dirty="0">
                <a:latin typeface="Candara" pitchFamily="34" charset="0"/>
              </a:rPr>
              <a:t>nemôžeme tvrdiť, že expozícia je alebo nie </a:t>
            </a:r>
            <a:r>
              <a:rPr lang="sk-SK" sz="2400" dirty="0">
                <a:latin typeface="Candara" pitchFamily="34" charset="0"/>
              </a:rPr>
              <a:t>je spojená so zvýšeným rizikom ochorenia </a:t>
            </a:r>
          </a:p>
          <a:p>
            <a:endParaRPr lang="sk-SK" sz="28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543800" cy="91440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FF00"/>
                </a:solidFill>
                <a:latin typeface="Candara" pitchFamily="34" charset="0"/>
              </a:rPr>
              <a:t>INCIDENCIA AKO ABSOLÚTNE RIZIKO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E7CF-F67E-3B44-B57F-269AC47007EA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546032" cy="36575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2400" dirty="0">
              <a:latin typeface="Candara" pitchFamily="34" charset="0"/>
            </a:endParaRPr>
          </a:p>
          <a:p>
            <a:pPr algn="ctr">
              <a:buNone/>
            </a:pPr>
            <a:r>
              <a:rPr lang="sk-SK" sz="2400" dirty="0" err="1">
                <a:latin typeface="Candara" pitchFamily="34" charset="0"/>
              </a:rPr>
              <a:t>Prevalencia</a:t>
            </a:r>
            <a:r>
              <a:rPr lang="sk-SK" sz="2400" dirty="0">
                <a:latin typeface="Candara" pitchFamily="34" charset="0"/>
              </a:rPr>
              <a:t> nás informuje o objeme choroby v určitom časovom bode, resp. intervale času</a:t>
            </a:r>
            <a:r>
              <a:rPr lang="cs-CZ" sz="2400" dirty="0">
                <a:latin typeface="Candara" pitchFamily="34" charset="0"/>
              </a:rPr>
              <a:t> </a:t>
            </a:r>
          </a:p>
          <a:p>
            <a:pPr algn="ctr">
              <a:buNone/>
            </a:pPr>
            <a:endParaRPr lang="sk-SK" sz="2400" dirty="0">
              <a:latin typeface="Candara" pitchFamily="34" charset="0"/>
            </a:endParaRPr>
          </a:p>
          <a:p>
            <a:pPr algn="ctr">
              <a:buNone/>
            </a:pPr>
            <a:endParaRPr lang="sk-SK" sz="2000" b="1" dirty="0">
              <a:latin typeface="Candara" pitchFamily="34" charset="0"/>
            </a:endParaRPr>
          </a:p>
          <a:p>
            <a:pPr algn="ctr">
              <a:buNone/>
            </a:pPr>
            <a:r>
              <a:rPr lang="sk-SK" sz="2000" b="1" dirty="0">
                <a:latin typeface="Candara" pitchFamily="34" charset="0"/>
              </a:rPr>
              <a:t>počet prípadov ochorenia v populácii </a:t>
            </a:r>
          </a:p>
          <a:p>
            <a:pPr algn="ctr">
              <a:buNone/>
            </a:pPr>
            <a:r>
              <a:rPr lang="sk-SK" sz="2000" b="1" dirty="0">
                <a:latin typeface="Candara" pitchFamily="34" charset="0"/>
              </a:rPr>
              <a:t>v špecifikovanom čase</a:t>
            </a:r>
          </a:p>
          <a:p>
            <a:pPr algn="ctr">
              <a:buNone/>
            </a:pPr>
            <a:r>
              <a:rPr lang="sk-SK" sz="2000" b="1" dirty="0">
                <a:latin typeface="Candara" pitchFamily="34" charset="0"/>
              </a:rPr>
              <a:t>---------------------------------------------------------------- x 10n</a:t>
            </a:r>
          </a:p>
          <a:p>
            <a:pPr algn="ctr">
              <a:buNone/>
            </a:pPr>
            <a:r>
              <a:rPr lang="sk-SK" sz="2000" b="1" dirty="0">
                <a:latin typeface="Candara" pitchFamily="34" charset="0"/>
              </a:rPr>
              <a:t>počet osôb v populácii v tomto čase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PREVALENCIA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F778-7C2B-9541-A857-D8F448A67556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7474024" cy="3657599"/>
          </a:xfrm>
        </p:spPr>
        <p:txBody>
          <a:bodyPr>
            <a:normAutofit fontScale="92500"/>
          </a:bodyPr>
          <a:lstStyle/>
          <a:p>
            <a:r>
              <a:rPr lang="sk-SK" sz="2400" dirty="0">
                <a:latin typeface="Candara" pitchFamily="34" charset="0"/>
              </a:rPr>
              <a:t> </a:t>
            </a:r>
            <a:r>
              <a:rPr lang="sk-SK" sz="2400" b="1" dirty="0">
                <a:solidFill>
                  <a:srgbClr val="FFFF00"/>
                </a:solidFill>
                <a:latin typeface="Candara" pitchFamily="34" charset="0"/>
              </a:rPr>
              <a:t>Bodová </a:t>
            </a:r>
            <a:r>
              <a:rPr lang="sk-SK" sz="2400" b="1" dirty="0" err="1">
                <a:solidFill>
                  <a:srgbClr val="FFFF00"/>
                </a:solidFill>
                <a:latin typeface="Candara" pitchFamily="34" charset="0"/>
              </a:rPr>
              <a:t>prevalencia</a:t>
            </a:r>
            <a:r>
              <a:rPr lang="sk-SK" sz="2400" b="1" dirty="0">
                <a:solidFill>
                  <a:srgbClr val="FFFF00"/>
                </a:solidFill>
                <a:latin typeface="Candara" pitchFamily="34" charset="0"/>
              </a:rPr>
              <a:t>: </a:t>
            </a:r>
            <a:r>
              <a:rPr lang="sk-SK" sz="2400" b="1" dirty="0">
                <a:latin typeface="Candara" pitchFamily="34" charset="0"/>
              </a:rPr>
              <a:t>výskyt ochorenia v určitom okamihu</a:t>
            </a:r>
            <a:r>
              <a:rPr lang="sk-SK" sz="2400" dirty="0">
                <a:latin typeface="Candara" pitchFamily="34" charset="0"/>
              </a:rPr>
              <a:t>, k danému dňu – k 13.3.2014 </a:t>
            </a:r>
            <a:r>
              <a:rPr lang="sk-SK" sz="2400" dirty="0" err="1">
                <a:latin typeface="Candara" pitchFamily="34" charset="0"/>
              </a:rPr>
              <a:t>prevalencia</a:t>
            </a:r>
            <a:r>
              <a:rPr lang="sk-SK" sz="2400" dirty="0">
                <a:latin typeface="Candara" pitchFamily="34" charset="0"/>
              </a:rPr>
              <a:t> DM v meste XY 3 prípady na 10 000 obyvateľov</a:t>
            </a:r>
          </a:p>
          <a:p>
            <a:pPr>
              <a:buNone/>
            </a:pPr>
            <a:endParaRPr lang="sk-SK" sz="2400" dirty="0">
              <a:latin typeface="Candara" pitchFamily="34" charset="0"/>
            </a:endParaRPr>
          </a:p>
          <a:p>
            <a:pPr>
              <a:buNone/>
            </a:pPr>
            <a:endParaRPr lang="sk-SK" sz="2400" dirty="0">
              <a:latin typeface="Candara" pitchFamily="34" charset="0"/>
            </a:endParaRPr>
          </a:p>
          <a:p>
            <a:r>
              <a:rPr lang="sk-SK" sz="2400" dirty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sk-SK" sz="2400" b="1" dirty="0">
                <a:solidFill>
                  <a:srgbClr val="FFFF00"/>
                </a:solidFill>
                <a:latin typeface="Candara" pitchFamily="34" charset="0"/>
              </a:rPr>
              <a:t>Intervalová </a:t>
            </a:r>
            <a:r>
              <a:rPr lang="sk-SK" sz="2400" b="1" dirty="0" err="1">
                <a:solidFill>
                  <a:srgbClr val="FFFF00"/>
                </a:solidFill>
                <a:latin typeface="Candara" pitchFamily="34" charset="0"/>
              </a:rPr>
              <a:t>prevalencia</a:t>
            </a:r>
            <a:r>
              <a:rPr lang="sk-SK" sz="2400" b="1" dirty="0">
                <a:solidFill>
                  <a:srgbClr val="FFFF00"/>
                </a:solidFill>
                <a:latin typeface="Candara" pitchFamily="34" charset="0"/>
              </a:rPr>
              <a:t>: </a:t>
            </a:r>
            <a:r>
              <a:rPr lang="sk-SK" sz="2400" b="1" dirty="0">
                <a:latin typeface="Candara" pitchFamily="34" charset="0"/>
              </a:rPr>
              <a:t>výskyt počas určitého časového obdobia </a:t>
            </a:r>
            <a:r>
              <a:rPr lang="sk-SK" sz="2400" dirty="0">
                <a:latin typeface="Candara" pitchFamily="34" charset="0"/>
              </a:rPr>
              <a:t>(mesiac, rok, 5 rokov)</a:t>
            </a:r>
          </a:p>
          <a:p>
            <a:pPr>
              <a:buNone/>
            </a:pPr>
            <a:endParaRPr lang="sk-SK" sz="2400" dirty="0">
              <a:latin typeface="Candara" pitchFamily="34" charset="0"/>
            </a:endParaRPr>
          </a:p>
          <a:p>
            <a:r>
              <a:rPr lang="sk-SK" sz="2400" i="1" dirty="0">
                <a:latin typeface="Candara" pitchFamily="34" charset="0"/>
              </a:rPr>
              <a:t> </a:t>
            </a:r>
            <a:r>
              <a:rPr lang="sk-SK" sz="2400" i="1" dirty="0" err="1">
                <a:latin typeface="Candara" pitchFamily="34" charset="0"/>
              </a:rPr>
              <a:t>Prevalencia</a:t>
            </a:r>
            <a:r>
              <a:rPr lang="sk-SK" sz="2400" i="1" dirty="0">
                <a:latin typeface="Candara" pitchFamily="34" charset="0"/>
              </a:rPr>
              <a:t> je dôležitá pre plánovanie zdravotníckych služieb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43800" cy="9144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PREVALENCIA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869F-9BB2-534E-B57F-D8F18D4BF6D5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690048" cy="3657599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sk-SK" sz="2400" u="sng" dirty="0">
                <a:latin typeface="Candara" pitchFamily="34" charset="0"/>
              </a:rPr>
              <a:t>Zmeny v </a:t>
            </a:r>
            <a:r>
              <a:rPr lang="sk-SK" sz="2400" u="sng" dirty="0" err="1">
                <a:latin typeface="Candara" pitchFamily="34" charset="0"/>
              </a:rPr>
              <a:t>prevalencii</a:t>
            </a:r>
            <a:r>
              <a:rPr lang="sk-SK" sz="2400" u="sng" dirty="0">
                <a:latin typeface="Candara" pitchFamily="34" charset="0"/>
              </a:rPr>
              <a:t> sú následok:</a:t>
            </a:r>
            <a:endParaRPr lang="sk-SK" sz="2400" dirty="0">
              <a:latin typeface="Candara" pitchFamily="34" charset="0"/>
            </a:endParaRPr>
          </a:p>
          <a:p>
            <a:pPr marL="990600" lvl="1" indent="-533400">
              <a:defRPr/>
            </a:pPr>
            <a:r>
              <a:rPr lang="sk-SK" sz="2400" dirty="0">
                <a:latin typeface="Candara" pitchFamily="34" charset="0"/>
              </a:rPr>
              <a:t>zmien v </a:t>
            </a:r>
            <a:r>
              <a:rPr lang="sk-SK" sz="2400" dirty="0" err="1">
                <a:latin typeface="Candara" pitchFamily="34" charset="0"/>
              </a:rPr>
              <a:t>incidencii</a:t>
            </a:r>
            <a:r>
              <a:rPr lang="sk-SK" sz="2400" dirty="0">
                <a:latin typeface="Candara" pitchFamily="34" charset="0"/>
              </a:rPr>
              <a:t> , pribúdanie/ubúdanie  nových prípadov, u ktorých choroba pretrváva</a:t>
            </a:r>
          </a:p>
          <a:p>
            <a:pPr marL="990600" lvl="1" indent="-533400">
              <a:defRPr/>
            </a:pPr>
            <a:r>
              <a:rPr lang="sk-SK" sz="2400" dirty="0">
                <a:latin typeface="Candara" pitchFamily="34" charset="0"/>
              </a:rPr>
              <a:t>zmien v trvaní choroby (choroby sa stáva chronickou, akútnou)</a:t>
            </a:r>
          </a:p>
          <a:p>
            <a:pPr marL="990600" lvl="1" indent="-533400">
              <a:defRPr/>
            </a:pPr>
            <a:r>
              <a:rPr lang="sk-SK" sz="2400" dirty="0">
                <a:latin typeface="Candara" pitchFamily="34" charset="0"/>
              </a:rPr>
              <a:t>zmien v Medzinárodnej klasifikácii chorôb</a:t>
            </a:r>
          </a:p>
          <a:p>
            <a:pPr marL="990600" lvl="1" indent="-533400">
              <a:defRPr/>
            </a:pPr>
            <a:r>
              <a:rPr lang="sk-SK" sz="2400" dirty="0">
                <a:latin typeface="Candara" pitchFamily="34" charset="0"/>
              </a:rPr>
              <a:t>migrácie chorých osôb (napr. na miesto kde je kvalitnejšia zdravotná starostlivosť)</a:t>
            </a:r>
            <a:endParaRPr lang="en-GB" sz="2400" dirty="0">
              <a:latin typeface="Candara" pitchFamily="34" charset="0"/>
            </a:endParaRPr>
          </a:p>
          <a:p>
            <a:endParaRPr lang="sk-SK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9144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FF00"/>
                </a:solidFill>
                <a:latin typeface="Candara" pitchFamily="34" charset="0"/>
              </a:rPr>
              <a:t>PREVALENCIA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94-8D4B-9B4F-A4E3-6ACB726A5E29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83568" y="2348880"/>
          <a:ext cx="7467600" cy="321249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777">
                <a:tc>
                  <a:txBody>
                    <a:bodyPr/>
                    <a:lstStyle/>
                    <a:p>
                      <a:endParaRPr lang="sk-SK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u="none" dirty="0" err="1">
                          <a:latin typeface="Candara" pitchFamily="34" charset="0"/>
                        </a:rPr>
                        <a:t>Preval</a:t>
                      </a:r>
                      <a:r>
                        <a:rPr lang="sk-SK" sz="2400" i="0" u="none" dirty="0" err="1">
                          <a:latin typeface="Candara" pitchFamily="34" charset="0"/>
                        </a:rPr>
                        <a:t>encia</a:t>
                      </a:r>
                      <a:r>
                        <a:rPr lang="en-US" sz="2400" i="0" u="none" dirty="0">
                          <a:latin typeface="Candara" pitchFamily="34" charset="0"/>
                        </a:rPr>
                        <a:t>         </a:t>
                      </a:r>
                      <a:r>
                        <a:rPr lang="sk-SK" sz="2400" i="0" u="none" dirty="0">
                          <a:latin typeface="Candara" pitchFamily="34" charset="0"/>
                        </a:rPr>
                        <a:t>                      </a:t>
                      </a:r>
                      <a:endParaRPr lang="sk-SK" i="0" u="none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u="none" dirty="0" err="1">
                          <a:latin typeface="Candara" pitchFamily="34" charset="0"/>
                        </a:rPr>
                        <a:t>Incide</a:t>
                      </a:r>
                      <a:r>
                        <a:rPr lang="sk-SK" sz="2400" i="0" u="none" dirty="0" err="1">
                          <a:latin typeface="Candara" pitchFamily="34" charset="0"/>
                        </a:rPr>
                        <a:t>ncia</a:t>
                      </a:r>
                      <a:endParaRPr lang="sk-SK" i="0" u="none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55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sk-SK" sz="2400" u="none" dirty="0">
                          <a:latin typeface="Candara" pitchFamily="34" charset="0"/>
                        </a:rPr>
                        <a:t>Čitateľ</a:t>
                      </a:r>
                      <a:r>
                        <a:rPr lang="en-US" sz="2400" u="none" dirty="0">
                          <a:latin typeface="Candara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i="0" u="none" dirty="0">
                          <a:latin typeface="Candara" pitchFamily="34" charset="0"/>
                        </a:rPr>
                        <a:t>Všetky prípady, bez ohľadu na dĺžku trvania</a:t>
                      </a:r>
                      <a:endParaRPr lang="en-US" sz="1800" i="0" u="none" dirty="0">
                        <a:latin typeface="Candara" pitchFamily="34" charset="0"/>
                      </a:endParaRPr>
                    </a:p>
                    <a:p>
                      <a:endParaRPr lang="sk-SK" i="0" u="none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i="0" u="none" dirty="0">
                          <a:latin typeface="Candara" pitchFamily="34" charset="0"/>
                        </a:rPr>
                        <a:t>Len nové prípady</a:t>
                      </a:r>
                      <a:endParaRPr lang="en-US" sz="1800" i="0" u="none" dirty="0">
                        <a:latin typeface="Candara" pitchFamily="34" charset="0"/>
                      </a:endParaRPr>
                    </a:p>
                    <a:p>
                      <a:endParaRPr lang="sk-SK" i="0" u="none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55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sk-SK" sz="2400" u="none" dirty="0">
                          <a:latin typeface="Candara" pitchFamily="34" charset="0"/>
                        </a:rPr>
                        <a:t>Menovateľ</a:t>
                      </a:r>
                      <a:endParaRPr lang="en-US" sz="2400" u="none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>
                          <a:latin typeface="Candara" pitchFamily="34" charset="0"/>
                        </a:rPr>
                        <a:t>Všetky osoby v populácii</a:t>
                      </a:r>
                      <a:endParaRPr lang="en-US" sz="1800" dirty="0">
                        <a:latin typeface="Candara" pitchFamily="34" charset="0"/>
                      </a:endParaRPr>
                    </a:p>
                    <a:p>
                      <a:endParaRPr lang="sk-SK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>
                          <a:latin typeface="Candara" pitchFamily="34" charset="0"/>
                        </a:rPr>
                        <a:t>Len osoby v riziku ochorenia</a:t>
                      </a:r>
                      <a:endParaRPr lang="en-US" sz="1800" dirty="0">
                        <a:latin typeface="Candara" pitchFamily="34" charset="0"/>
                      </a:endParaRPr>
                    </a:p>
                    <a:p>
                      <a:endParaRPr lang="sk-SK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60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sk-SK" sz="2400" u="none" dirty="0">
                          <a:latin typeface="Candara" pitchFamily="34" charset="0"/>
                        </a:rPr>
                        <a:t>Ukazovateľ</a:t>
                      </a:r>
                      <a:r>
                        <a:rPr lang="en-US" sz="2400" u="none" dirty="0">
                          <a:latin typeface="Candara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>
                          <a:latin typeface="Candara" pitchFamily="34" charset="0"/>
                        </a:rPr>
                        <a:t>Prítomnosť ochorenia</a:t>
                      </a:r>
                      <a:endParaRPr lang="en-US" sz="1800" dirty="0">
                        <a:latin typeface="Candara" pitchFamily="34" charset="0"/>
                      </a:endParaRPr>
                    </a:p>
                    <a:p>
                      <a:endParaRPr lang="sk-SK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ndara" pitchFamily="34" charset="0"/>
                        </a:rPr>
                        <a:t>R</a:t>
                      </a:r>
                      <a:r>
                        <a:rPr lang="sk-SK" sz="1800" dirty="0" err="1">
                          <a:latin typeface="Candara" pitchFamily="34" charset="0"/>
                        </a:rPr>
                        <a:t>iziko</a:t>
                      </a:r>
                      <a:r>
                        <a:rPr lang="sk-SK" sz="1800" dirty="0">
                          <a:latin typeface="Candara" pitchFamily="34" charset="0"/>
                        </a:rPr>
                        <a:t> ochorenia</a:t>
                      </a:r>
                      <a:endParaRPr lang="en-US" sz="1800" dirty="0">
                        <a:latin typeface="Candara" pitchFamily="34" charset="0"/>
                      </a:endParaRPr>
                    </a:p>
                    <a:p>
                      <a:endParaRPr lang="sk-SK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sk-SK" sz="4400" dirty="0" err="1">
                <a:solidFill>
                  <a:srgbClr val="FFFF00"/>
                </a:solidFill>
                <a:latin typeface="Candara" pitchFamily="34" charset="0"/>
              </a:rPr>
              <a:t>Incidencia</a:t>
            </a:r>
            <a:r>
              <a:rPr lang="sk-SK" sz="4400" dirty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sk-SK" sz="4400" dirty="0" err="1">
                <a:solidFill>
                  <a:srgbClr val="FFFF00"/>
                </a:solidFill>
                <a:latin typeface="Candara" pitchFamily="34" charset="0"/>
              </a:rPr>
              <a:t>vs</a:t>
            </a:r>
            <a:r>
              <a:rPr lang="sk-SK" sz="4400" dirty="0">
                <a:solidFill>
                  <a:srgbClr val="FFFF00"/>
                </a:solidFill>
                <a:latin typeface="Candara" pitchFamily="34" charset="0"/>
              </a:rPr>
              <a:t>. </a:t>
            </a:r>
            <a:r>
              <a:rPr lang="sk-SK" sz="4400" dirty="0" err="1">
                <a:solidFill>
                  <a:srgbClr val="FFFF00"/>
                </a:solidFill>
                <a:latin typeface="Candara" pitchFamily="34" charset="0"/>
              </a:rPr>
              <a:t>prevalencia</a:t>
            </a:r>
            <a:endParaRPr lang="sk-SK" sz="44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162880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ndara" pitchFamily="34" charset="0"/>
              </a:rPr>
              <a:t>Incidencia</a:t>
            </a:r>
            <a:r>
              <a:rPr lang="en-US" sz="2000" dirty="0">
                <a:latin typeface="Candara" pitchFamily="34" charset="0"/>
              </a:rPr>
              <a:t> a </a:t>
            </a:r>
            <a:r>
              <a:rPr lang="en-US" sz="2000" dirty="0" err="1">
                <a:latin typeface="Candara" pitchFamily="34" charset="0"/>
              </a:rPr>
              <a:t>prevalencia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err="1">
                <a:latin typeface="Candara" pitchFamily="34" charset="0"/>
              </a:rPr>
              <a:t>merajú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err="1">
                <a:latin typeface="Candara" pitchFamily="34" charset="0"/>
              </a:rPr>
              <a:t>rôzne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err="1">
                <a:latin typeface="Candara" pitchFamily="34" charset="0"/>
              </a:rPr>
              <a:t>aspekty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err="1">
                <a:latin typeface="Candara" pitchFamily="34" charset="0"/>
              </a:rPr>
              <a:t>výskytu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err="1">
                <a:latin typeface="Candara" pitchFamily="34" charset="0"/>
              </a:rPr>
              <a:t>choroby</a:t>
            </a:r>
            <a:r>
              <a:rPr lang="en-US" sz="2000" dirty="0">
                <a:latin typeface="Candara" pitchFamily="34" charset="0"/>
              </a:rPr>
              <a:t> </a:t>
            </a:r>
            <a:endParaRPr lang="sk-SK" sz="2000" dirty="0"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59B3-ACB5-114A-9989-46ABB53499CC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685802"/>
            <a:ext cx="7618040" cy="40393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400" dirty="0"/>
              <a:t>Zdravie a choroba sú hlavné kategórie záujmu epidemiológie, merané, sledované  u človeka, skupiny osôb alebo u populácie na určitom mieste a v určitom čase</a:t>
            </a:r>
          </a:p>
          <a:p>
            <a:pPr>
              <a:lnSpc>
                <a:spcPct val="80000"/>
              </a:lnSpc>
            </a:pPr>
            <a:r>
              <a:rPr lang="sk-SK" sz="2400" dirty="0"/>
              <a:t>Medzi zdravím a chorobou je  riziko, ktoré je neoddeliteľnou súčasťou epidemiologických sledovaní;</a:t>
            </a:r>
          </a:p>
          <a:p>
            <a:pPr>
              <a:lnSpc>
                <a:spcPct val="80000"/>
              </a:lnSpc>
            </a:pPr>
            <a:r>
              <a:rPr lang="sk-SK" sz="2400" dirty="0"/>
              <a:t>Zdravie a choroba sú krajnosti kontinuálneho procesu, ktorý začína zdravím, pokračuje rizikom ochorieť, chorobou a jej ukončením, čo môže byť: uzdravenie, chronická choroba alebo smrť.</a:t>
            </a:r>
            <a:endParaRPr lang="sk-SK" sz="2800" dirty="0">
              <a:latin typeface="Candara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229200"/>
            <a:ext cx="75438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/>
              <a:t>Zdravie, choroba a riziko ochorieť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E200-8A19-F34B-9A49-E05AE00541E9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0278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B5C2-EC59-154C-BC75-22B1AB4F97C4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69F3-2609-F04C-BD8D-3D7F6032C7CD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9525"/>
            <a:ext cx="90487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chlape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48EC-5B5A-5E48-B26F-08D3F578E21D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6377-B66F-4643-BB7B-D5E2E1C5E1B6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71438"/>
            <a:ext cx="89344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88424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2400" dirty="0">
                <a:latin typeface="Candara" pitchFamily="34" charset="0"/>
              </a:rPr>
              <a:t>Príklad:</a:t>
            </a:r>
            <a:r>
              <a:rPr lang="sk-SK" sz="2400" b="1" dirty="0">
                <a:latin typeface="Candara" pitchFamily="34" charset="0"/>
              </a:rPr>
              <a:t> Incidencia stúpa a prevalencia stúpa</a:t>
            </a:r>
            <a:endParaRPr lang="sk-SK" sz="2400" dirty="0"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2400" dirty="0">
                <a:latin typeface="Candara" pitchFamily="34" charset="0"/>
              </a:rPr>
              <a:t>Možná interpretácia príkladu: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nové prípady daného ochorenia pribúdajú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ochorenie prechádza do </a:t>
            </a:r>
            <a:r>
              <a:rPr lang="sk-SK" sz="2400" dirty="0" err="1">
                <a:latin typeface="Candara" pitchFamily="34" charset="0"/>
              </a:rPr>
              <a:t>chronicity</a:t>
            </a:r>
            <a:r>
              <a:rPr lang="sk-SK" sz="2400" dirty="0">
                <a:latin typeface="Candara" pitchFamily="34" charset="0"/>
              </a:rPr>
              <a:t> (neefektívna liečba)</a:t>
            </a:r>
          </a:p>
          <a:p>
            <a:pPr eaLnBrk="1" hangingPunct="1">
              <a:lnSpc>
                <a:spcPct val="80000"/>
              </a:lnSpc>
              <a:defRPr/>
            </a:pPr>
            <a:endParaRPr lang="sk-SK" sz="2400" dirty="0"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sk-SK" sz="2400" dirty="0"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2400" dirty="0">
                <a:latin typeface="Candara" pitchFamily="34" charset="0"/>
              </a:rPr>
              <a:t>Príklad: </a:t>
            </a:r>
            <a:r>
              <a:rPr lang="sk-SK" sz="2400" b="1" dirty="0">
                <a:latin typeface="Candara" pitchFamily="34" charset="0"/>
              </a:rPr>
              <a:t>Incidencia klesá a prevalencia klesá</a:t>
            </a:r>
            <a:endParaRPr lang="sk-SK" sz="2400" dirty="0"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2400" dirty="0">
                <a:latin typeface="Candara" pitchFamily="34" charset="0"/>
              </a:rPr>
              <a:t>Možná interpretácia príkladu: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 klesá počet nových  prípadov ochorenia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 zvyšuje sa </a:t>
            </a:r>
            <a:r>
              <a:rPr lang="sk-SK" sz="2400" dirty="0" err="1">
                <a:latin typeface="Candara" pitchFamily="34" charset="0"/>
              </a:rPr>
              <a:t>letálenosť</a:t>
            </a:r>
            <a:r>
              <a:rPr lang="sk-SK" sz="2400" dirty="0">
                <a:latin typeface="Candara" pitchFamily="34" charset="0"/>
              </a:rPr>
              <a:t> (smrtnosť)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400" dirty="0">
                <a:latin typeface="Candara" pitchFamily="34" charset="0"/>
              </a:rPr>
              <a:t> zvyšuje sa počet uzdravených</a:t>
            </a:r>
            <a:endParaRPr lang="en-GB" sz="2400" dirty="0">
              <a:latin typeface="Candara" pitchFamily="34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543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sk-SK" sz="2400" b="1" u="sng" dirty="0">
                <a:solidFill>
                  <a:srgbClr val="FFFF00"/>
                </a:solidFill>
                <a:latin typeface="Candara" pitchFamily="34" charset="0"/>
              </a:rPr>
              <a:t>Vzťahy medzi </a:t>
            </a:r>
            <a:r>
              <a:rPr lang="sk-SK" sz="2400" b="1" u="sng" dirty="0" err="1">
                <a:solidFill>
                  <a:srgbClr val="FFFF00"/>
                </a:solidFill>
                <a:latin typeface="Candara" pitchFamily="34" charset="0"/>
              </a:rPr>
              <a:t>prevalenciou</a:t>
            </a:r>
            <a:r>
              <a:rPr lang="sk-SK" sz="2400" b="1" u="sng" dirty="0">
                <a:solidFill>
                  <a:srgbClr val="FFFF00"/>
                </a:solidFill>
                <a:latin typeface="Candara" pitchFamily="34" charset="0"/>
              </a:rPr>
              <a:t> a </a:t>
            </a:r>
            <a:r>
              <a:rPr lang="sk-SK" sz="2400" b="1" u="sng" dirty="0" err="1">
                <a:solidFill>
                  <a:srgbClr val="FFFF00"/>
                </a:solidFill>
                <a:latin typeface="Candara" pitchFamily="34" charset="0"/>
              </a:rPr>
              <a:t>incidenciou</a:t>
            </a:r>
            <a:r>
              <a:rPr lang="sk-SK" sz="2400" b="1" dirty="0">
                <a:solidFill>
                  <a:srgbClr val="FFFF00"/>
                </a:solidFill>
                <a:latin typeface="Candara" pitchFamily="34" charset="0"/>
              </a:rPr>
              <a:t> </a:t>
            </a:r>
            <a:endParaRPr lang="en-GB" sz="24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039-50D4-5F48-80AE-9B2C3FA68B95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08720"/>
            <a:ext cx="8077200" cy="531110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err="1">
                <a:latin typeface="Candara" pitchFamily="34" charset="0"/>
              </a:rPr>
              <a:t>Príklad</a:t>
            </a:r>
            <a:r>
              <a:rPr lang="cs-CZ" sz="2400" dirty="0">
                <a:latin typeface="Candara" pitchFamily="34" charset="0"/>
              </a:rPr>
              <a:t>: </a:t>
            </a:r>
            <a:r>
              <a:rPr lang="cs-CZ" sz="2400" b="1" dirty="0">
                <a:latin typeface="Candara" pitchFamily="34" charset="0"/>
              </a:rPr>
              <a:t>Incidencia je stabilizovaná, prevalencia klesá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k-SK" sz="2400" dirty="0">
              <a:latin typeface="Candar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k-SK" sz="2400" dirty="0">
                <a:latin typeface="Candara" pitchFamily="34" charset="0"/>
              </a:rPr>
              <a:t>Možná interpretácia príkladu: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k-SK" sz="2400" dirty="0">
                <a:latin typeface="Candara" pitchFamily="34" charset="0"/>
              </a:rPr>
              <a:t>uzdravenie chorých sa zrýchľuje napr. aplikáciou nového lieku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k-SK" sz="2400" dirty="0">
                <a:latin typeface="Candara" pitchFamily="34" charset="0"/>
              </a:rPr>
              <a:t>choroby sa stáva letálnejšou (počet zomrelých z chorých sa zvyšuje) napr. efektivity liečby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k-SK" sz="2400" dirty="0">
                <a:latin typeface="Candara" pitchFamily="34" charset="0"/>
              </a:rPr>
              <a:t>zvýšila sa migrácia chorých na iné miesto napr. vyhľadali miesta s kvalitnejšou liečbou, resp. odsťahovali sa tam kde dostali vyššie sociálne výhody.</a:t>
            </a:r>
            <a:endParaRPr lang="en-GB" sz="2400" dirty="0">
              <a:latin typeface="Candar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3F9-91AC-7541-8C37-B4890FF25F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692150"/>
            <a:ext cx="7536631" cy="1087438"/>
          </a:xfrm>
        </p:spPr>
        <p:txBody>
          <a:bodyPr/>
          <a:lstStyle/>
          <a:p>
            <a:pPr eaLnBrk="1" hangingPunct="1">
              <a:buNone/>
            </a:pPr>
            <a:r>
              <a:rPr lang="sk-SK" sz="2400" dirty="0">
                <a:latin typeface="Candara" pitchFamily="34" charset="0"/>
              </a:rPr>
              <a:t>Príklad: </a:t>
            </a:r>
            <a:r>
              <a:rPr lang="sk-SK" sz="2400" b="1" dirty="0" err="1">
                <a:latin typeface="Candara" pitchFamily="34" charset="0"/>
              </a:rPr>
              <a:t>Incidencia</a:t>
            </a:r>
            <a:r>
              <a:rPr lang="sk-SK" sz="2400" b="1" dirty="0">
                <a:latin typeface="Candara" pitchFamily="34" charset="0"/>
              </a:rPr>
              <a:t> je stabilizovaná, </a:t>
            </a:r>
            <a:r>
              <a:rPr lang="sk-SK" sz="2400" b="1" dirty="0" err="1">
                <a:latin typeface="Candara" pitchFamily="34" charset="0"/>
              </a:rPr>
              <a:t>prevalencia</a:t>
            </a:r>
            <a:r>
              <a:rPr lang="sk-SK" sz="2400" b="1" dirty="0">
                <a:latin typeface="Candara" pitchFamily="34" charset="0"/>
              </a:rPr>
              <a:t> stúpa</a:t>
            </a:r>
            <a:endParaRPr lang="en-GB" sz="2800" b="1" dirty="0">
              <a:latin typeface="Candara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39552" y="1772816"/>
            <a:ext cx="81010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sk-SK" dirty="0">
                <a:latin typeface="Candara" pitchFamily="34" charset="0"/>
              </a:rPr>
              <a:t>Možná interpretácia:</a:t>
            </a:r>
            <a:endParaRPr lang="cs-CZ" dirty="0">
              <a:latin typeface="Candara" pitchFamily="34" charset="0"/>
            </a:endParaRPr>
          </a:p>
          <a:p>
            <a:pPr>
              <a:buFontTx/>
              <a:buChar char="•"/>
              <a:tabLst>
                <a:tab pos="228600" algn="l"/>
              </a:tabLst>
              <a:defRPr/>
            </a:pPr>
            <a:r>
              <a:rPr lang="sk-SK" dirty="0">
                <a:latin typeface="Candara" pitchFamily="34" charset="0"/>
              </a:rPr>
              <a:t>  uzdravenie z choroby je pomalšie, (choroba sa stáva chronickejšou napr. lieky sú menej efektívne, alebo sa zriedkavejšie  aplikujú, alebo stúpa rezistencia k liekom)</a:t>
            </a:r>
          </a:p>
          <a:p>
            <a:pPr>
              <a:buFontTx/>
              <a:buChar char="•"/>
              <a:tabLst>
                <a:tab pos="228600" algn="l"/>
              </a:tabLst>
              <a:defRPr/>
            </a:pPr>
            <a:r>
              <a:rPr lang="sk-SK" dirty="0">
                <a:latin typeface="Candara" pitchFamily="34" charset="0"/>
              </a:rPr>
              <a:t>  choroba je menej letálna v dôsledku napr. aplikácie nových efektívnejších liečebných postupov, ktoré ovplyvňujú priebeh choroby, </a:t>
            </a:r>
          </a:p>
          <a:p>
            <a:pPr>
              <a:buFontTx/>
              <a:buChar char="•"/>
              <a:tabLst>
                <a:tab pos="228600" algn="l"/>
              </a:tabLst>
              <a:defRPr/>
            </a:pPr>
            <a:r>
              <a:rPr lang="sk-SK" dirty="0">
                <a:latin typeface="Candara" pitchFamily="34" charset="0"/>
              </a:rPr>
              <a:t>  riziko ochorieť je rovnaké (príčiny vzniku choroby sú stále)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A3561-6A13-BF40-82C4-CF91A4A4D03E}" type="datetime1">
              <a:rPr lang="sk-SK" smtClean="0"/>
              <a:t>15.9.19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85584-BB0B-4182-8AD9-9DFF6741425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460432" cy="928688"/>
          </a:xfrm>
        </p:spPr>
        <p:txBody>
          <a:bodyPr>
            <a:normAutofit/>
          </a:bodyPr>
          <a:lstStyle/>
          <a:p>
            <a:pPr eaLnBrk="1" hangingPunct="1"/>
            <a:r>
              <a:rPr lang="sk-SK" sz="2400" dirty="0">
                <a:latin typeface="Candara" pitchFamily="34" charset="0"/>
              </a:rPr>
              <a:t>Príklad: </a:t>
            </a:r>
            <a:r>
              <a:rPr lang="sk-SK" sz="2400" b="1" dirty="0" err="1">
                <a:latin typeface="Candara" pitchFamily="34" charset="0"/>
              </a:rPr>
              <a:t>Incidencia</a:t>
            </a:r>
            <a:r>
              <a:rPr lang="sk-SK" sz="2400" b="1" dirty="0">
                <a:latin typeface="Candara" pitchFamily="34" charset="0"/>
              </a:rPr>
              <a:t> stúpa, </a:t>
            </a:r>
            <a:r>
              <a:rPr lang="sk-SK" sz="2400" b="1" dirty="0" err="1">
                <a:latin typeface="Candara" pitchFamily="34" charset="0"/>
              </a:rPr>
              <a:t>prevalencia</a:t>
            </a:r>
            <a:r>
              <a:rPr lang="sk-SK" sz="2400" b="1" dirty="0">
                <a:latin typeface="Candara" pitchFamily="34" charset="0"/>
              </a:rPr>
              <a:t> klesá</a:t>
            </a:r>
            <a:endParaRPr lang="en-GB" sz="2400" b="1" dirty="0">
              <a:latin typeface="Candara" pitchFamily="34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832"/>
            <a:ext cx="76327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sz="2000" dirty="0">
                <a:latin typeface="Candara" pitchFamily="34" charset="0"/>
              </a:rPr>
              <a:t>Možná interpretácia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>
                <a:latin typeface="Candara" pitchFamily="34" charset="0"/>
              </a:rPr>
              <a:t>choroba sa stáva akútnejšou, jej trvanie sa skracuje, výskyt sa zvyšuje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>
                <a:latin typeface="Candara" pitchFamily="34" charset="0"/>
              </a:rPr>
              <a:t>choroba sa stáva letálnejšou, zvyšuje sa smrtnosť (počet zomrelých z chorých)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>
                <a:latin typeface="Candara" pitchFamily="34" charset="0"/>
              </a:rPr>
              <a:t>riziko ochorieť sa zvyšuje</a:t>
            </a:r>
            <a:endParaRPr lang="en-GB" sz="2000" dirty="0">
              <a:latin typeface="Candar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9C11B-CE4B-EB41-A63C-D0B8F759301C}" type="datetime1">
              <a:rPr lang="sk-SK" smtClean="0"/>
              <a:t>15.9.19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85584-BB0B-4182-8AD9-9DFF6741425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r>
              <a:rPr lang="sk-SK" dirty="0"/>
              <a:t>Meranie v epidemiológii</a:t>
            </a:r>
          </a:p>
          <a:p>
            <a:r>
              <a:rPr lang="sk-SK" dirty="0"/>
              <a:t>Základné charakteristiky</a:t>
            </a:r>
          </a:p>
          <a:p>
            <a:r>
              <a:rPr lang="sk-SK" dirty="0"/>
              <a:t>Ukazovatele výskytu ochorení:</a:t>
            </a:r>
          </a:p>
          <a:p>
            <a:pPr lvl="1"/>
            <a:r>
              <a:rPr lang="sk-SK" dirty="0" err="1"/>
              <a:t>Incidencia</a:t>
            </a:r>
            <a:endParaRPr lang="sk-SK" dirty="0"/>
          </a:p>
          <a:p>
            <a:pPr lvl="1"/>
            <a:r>
              <a:rPr lang="sk-SK" dirty="0" err="1"/>
              <a:t>Prevalencia</a:t>
            </a:r>
            <a:endParaRPr lang="sk-SK" dirty="0"/>
          </a:p>
          <a:p>
            <a:pPr lvl="1"/>
            <a:r>
              <a:rPr lang="sk-SK" dirty="0"/>
              <a:t>Úmrtnosť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728B-FB98-BF42-9809-14F30BF1248C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Autofit/>
          </a:bodyPr>
          <a:lstStyle/>
          <a:p>
            <a:r>
              <a:rPr lang="sk-SK" dirty="0"/>
              <a:t>Prípad poukazuje na osobu s ochorením;</a:t>
            </a:r>
          </a:p>
          <a:p>
            <a:r>
              <a:rPr lang="sk-SK" dirty="0"/>
              <a:t>Pre určenie, či človek, ktorý má príznaky ochorenia patrí, alebo nepatrí medzi vyšetrované prípady sa používa súbor definícií prípadov, alebo sa táto vytvorí podľa potreby;</a:t>
            </a:r>
          </a:p>
          <a:p>
            <a:r>
              <a:rPr lang="sk-SK" dirty="0"/>
              <a:t>Definícia prípadu  = štandardné kritériá pre klasifikáciu, či osoba má chorobu, zahŕňajúc príznaky, syndrómy, laboratórny dôkaz alebo ďalšie podmienky;</a:t>
            </a:r>
          </a:p>
          <a:p>
            <a:r>
              <a:rPr lang="sk-SK" dirty="0"/>
              <a:t>Niektoré definície prípadov boli prijaté ako (medzi)národné štandardy, ktoré zabezpečujú </a:t>
            </a:r>
            <a:r>
              <a:rPr lang="sk-SK" dirty="0" err="1"/>
              <a:t>porovnateľnosť</a:t>
            </a:r>
            <a:r>
              <a:rPr lang="sk-SK" dirty="0"/>
              <a:t>.</a:t>
            </a:r>
          </a:p>
          <a:p>
            <a:r>
              <a:rPr lang="sk-SK" dirty="0"/>
              <a:t>Použitie dohodnutej štandardnej definície prípadu  zabezpečuje, že každý prípad je rovnakého druhu, bez ohľadu na to, kedy alebo kde k nemu došlo, alebo kto ho identifikoval.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dirty="0"/>
              <a:t>Prípad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E277-EF6B-6640-BAA8-A829581AF3B7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879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 descr="Snímka obrazovky 2015-03-29 o 10.2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399963" cy="60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 descr="Snímka obrazovky 2015-03-29 o 10.2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874482" cy="36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2280" y="116632"/>
            <a:ext cx="1872208" cy="6098976"/>
          </a:xfrm>
        </p:spPr>
        <p:txBody>
          <a:bodyPr/>
          <a:lstStyle/>
          <a:p>
            <a:r>
              <a:rPr lang="sk-SK" sz="1600" dirty="0"/>
              <a:t>TREPKA, M. J., MARTIN, P., MAVUNDA, K., RODRIGUEZ, D., ZHANG, G. &amp; BROWN, C. 2009. A pilot </a:t>
            </a:r>
            <a:r>
              <a:rPr lang="sk-SK" sz="1600" dirty="0" err="1"/>
              <a:t>asthma</a:t>
            </a:r>
            <a:r>
              <a:rPr lang="sk-SK" sz="1600" dirty="0"/>
              <a:t> </a:t>
            </a:r>
            <a:r>
              <a:rPr lang="sk-SK" sz="1600" dirty="0" err="1"/>
              <a:t>incidence</a:t>
            </a:r>
            <a:r>
              <a:rPr lang="sk-SK" sz="1600" dirty="0"/>
              <a:t> </a:t>
            </a:r>
            <a:r>
              <a:rPr lang="sk-SK" sz="1600" dirty="0" err="1"/>
              <a:t>surveillance</a:t>
            </a:r>
            <a:r>
              <a:rPr lang="sk-SK" sz="1600" dirty="0"/>
              <a:t> </a:t>
            </a:r>
            <a:r>
              <a:rPr lang="sk-SK" sz="1600" dirty="0" err="1"/>
              <a:t>system</a:t>
            </a:r>
            <a:r>
              <a:rPr lang="sk-SK" sz="1600" dirty="0"/>
              <a:t> </a:t>
            </a:r>
            <a:r>
              <a:rPr lang="sk-SK" sz="1600" dirty="0" err="1"/>
              <a:t>and</a:t>
            </a:r>
            <a:r>
              <a:rPr lang="sk-SK" sz="1600" dirty="0"/>
              <a:t> </a:t>
            </a:r>
            <a:r>
              <a:rPr lang="sk-SK" sz="1600" dirty="0" err="1"/>
              <a:t>case</a:t>
            </a:r>
            <a:r>
              <a:rPr lang="sk-SK" sz="1600" dirty="0"/>
              <a:t> </a:t>
            </a:r>
            <a:r>
              <a:rPr lang="sk-SK" sz="1600" dirty="0" err="1"/>
              <a:t>definition</a:t>
            </a:r>
            <a:r>
              <a:rPr lang="sk-SK" sz="1600" dirty="0"/>
              <a:t>: </a:t>
            </a:r>
            <a:r>
              <a:rPr lang="sk-SK" sz="1600" dirty="0" err="1"/>
              <a:t>lessons</a:t>
            </a:r>
            <a:r>
              <a:rPr lang="sk-SK" sz="1600" dirty="0"/>
              <a:t> </a:t>
            </a:r>
            <a:r>
              <a:rPr lang="sk-SK" sz="1600" dirty="0" err="1"/>
              <a:t>learned</a:t>
            </a:r>
            <a:r>
              <a:rPr lang="sk-SK" sz="1600" dirty="0"/>
              <a:t>. </a:t>
            </a:r>
            <a:r>
              <a:rPr lang="sk-SK" sz="1600" i="1" dirty="0" err="1"/>
              <a:t>Public</a:t>
            </a:r>
            <a:r>
              <a:rPr lang="sk-SK" sz="1600" i="1" dirty="0"/>
              <a:t> </a:t>
            </a:r>
            <a:r>
              <a:rPr lang="sk-SK" sz="1600" i="1" dirty="0" err="1"/>
              <a:t>Health</a:t>
            </a:r>
            <a:r>
              <a:rPr lang="sk-SK" sz="1600" i="1" dirty="0"/>
              <a:t> </a:t>
            </a:r>
            <a:r>
              <a:rPr lang="sk-SK" sz="1600" i="1" dirty="0" err="1"/>
              <a:t>Rep</a:t>
            </a:r>
            <a:r>
              <a:rPr lang="sk-SK" sz="1600" i="1" dirty="0"/>
              <a:t>,</a:t>
            </a:r>
            <a:r>
              <a:rPr lang="sk-SK" sz="1600" dirty="0"/>
              <a:t> 124</a:t>
            </a:r>
            <a:r>
              <a:rPr lang="sk-SK" sz="1600" b="1" dirty="0"/>
              <a:t>,</a:t>
            </a:r>
            <a:r>
              <a:rPr lang="sk-SK" sz="1600" dirty="0"/>
              <a:t> 267-79.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654098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476672"/>
            <a:ext cx="7546032" cy="4327374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Počty</a:t>
            </a:r>
            <a:r>
              <a:rPr lang="sk-SK" dirty="0"/>
              <a:t>: chorých, v riziku, bez príznakov ochorenia;</a:t>
            </a:r>
          </a:p>
          <a:p>
            <a:r>
              <a:rPr lang="sk-SK" b="1" dirty="0">
                <a:solidFill>
                  <a:srgbClr val="FFFF00"/>
                </a:solidFill>
              </a:rPr>
              <a:t>Index, </a:t>
            </a:r>
            <a:r>
              <a:rPr lang="sk-SK" b="1" dirty="0" err="1">
                <a:solidFill>
                  <a:srgbClr val="FFFF00"/>
                </a:solidFill>
              </a:rPr>
              <a:t>ratio</a:t>
            </a:r>
            <a:r>
              <a:rPr lang="sk-SK" dirty="0"/>
              <a:t>: Podiel dvoch absolútnych čísel (rovnorodých alebo nerovnorodých), ale rôzne časovo alebo priestorovo vymedzených, napr. počet mužov voči počtu žien;</a:t>
            </a:r>
          </a:p>
          <a:p>
            <a:r>
              <a:rPr lang="sk-SK" b="1" dirty="0">
                <a:solidFill>
                  <a:srgbClr val="FFFF00"/>
                </a:solidFill>
              </a:rPr>
              <a:t>Miera, Rate</a:t>
            </a:r>
            <a:r>
              <a:rPr lang="sk-SK" dirty="0"/>
              <a:t>: Počet epidemiologických (demografických) udalostí určitého typu, ktorý pripadá na určitú skupinu obyvateľstva za určité časové obdobie. Napr. hrubá miera, všeobecná miera, redukovaná miera, špecifická miera, úhrnná miera, konečná miera, atď.</a:t>
            </a:r>
          </a:p>
          <a:p>
            <a:r>
              <a:rPr lang="sk-SK" b="1" dirty="0">
                <a:solidFill>
                  <a:srgbClr val="FFFF00"/>
                </a:solidFill>
              </a:rPr>
              <a:t>Ukazovateľ, indikátor </a:t>
            </a:r>
            <a:r>
              <a:rPr lang="sk-SK" dirty="0"/>
              <a:t>poskytuje dôkaz o tom, že určitá podmienka existuje, alebo že niektoré výsledky boli alebo neboli dosiahnuté: BMI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/>
          <a:lstStyle/>
          <a:p>
            <a:r>
              <a:rPr lang="sk-SK" sz="4400" dirty="0"/>
              <a:t>Meranie frekvencie výskytu ochorení v populácii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633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320480" cy="5386536"/>
          </a:xfrm>
        </p:spPr>
        <p:txBody>
          <a:bodyPr/>
          <a:lstStyle/>
          <a:p>
            <a:r>
              <a:rPr lang="sk-SK" dirty="0"/>
              <a:t>Počty chorých v populácii</a:t>
            </a:r>
            <a:br>
              <a:rPr lang="sk-SK" dirty="0"/>
            </a:br>
            <a:br>
              <a:rPr lang="sk-SK" dirty="0"/>
            </a:br>
            <a:r>
              <a:rPr lang="sk-SK" sz="3200" dirty="0"/>
              <a:t>Vybrané prenosné ochorenia podľa diagnóz a mesiaca, zdroj: EPIS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38989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</TotalTime>
  <Words>1682</Words>
  <Application>Microsoft Macintosh PowerPoint</Application>
  <PresentationFormat>Prezentácia na obrazovke (4:3)</PresentationFormat>
  <Paragraphs>292</Paragraphs>
  <Slides>38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5" baseType="lpstr">
      <vt:lpstr>Arial</vt:lpstr>
      <vt:lpstr>Calibri</vt:lpstr>
      <vt:lpstr>Candara</vt:lpstr>
      <vt:lpstr>Palatino Linotype</vt:lpstr>
      <vt:lpstr>Times New Roman</vt:lpstr>
      <vt:lpstr>Wingdings</vt:lpstr>
      <vt:lpstr>Martin_Trnava_prednasky</vt:lpstr>
      <vt:lpstr>MERANIE ZDRAVIA A CHOROBY V POPULÁCII</vt:lpstr>
      <vt:lpstr>Ciele prednášky</vt:lpstr>
      <vt:lpstr>Zdravie, choroba a riziko ochorieť</vt:lpstr>
      <vt:lpstr>Prípad</vt:lpstr>
      <vt:lpstr>Prezentácia programu PowerPoint</vt:lpstr>
      <vt:lpstr>Prezentácia programu PowerPoint</vt:lpstr>
      <vt:lpstr>TREPKA, M. J., MARTIN, P., MAVUNDA, K., RODRIGUEZ, D., ZHANG, G. &amp; BROWN, C. 2009. A pilot asthma incidence surveillance system and case definition: lessons learned. Public Health Rep, 124, 267-79.</vt:lpstr>
      <vt:lpstr>Meranie frekvencie výskytu ochorení v populácii</vt:lpstr>
      <vt:lpstr>Počty chorých v populácii  Vybrané prenosné ochorenia podľa diagnóz a mesiaca, zdroj: EPIS</vt:lpstr>
      <vt:lpstr>Grafické znázornenie</vt:lpstr>
      <vt:lpstr>Vlastnosti počtov</vt:lpstr>
      <vt:lpstr>Index</vt:lpstr>
      <vt:lpstr>Miera, Rate</vt:lpstr>
      <vt:lpstr>Ukazovateľ, indikátor</vt:lpstr>
      <vt:lpstr>INDIKÁTORY</vt:lpstr>
      <vt:lpstr>INCIDENCIA</vt:lpstr>
      <vt:lpstr>INCIDENCIA</vt:lpstr>
      <vt:lpstr>INCIDENCIA</vt:lpstr>
      <vt:lpstr>INCIDENCIA</vt:lpstr>
      <vt:lpstr>INCIDENCIA</vt:lpstr>
      <vt:lpstr>Príklad na výpočet osobo - rokov</vt:lpstr>
      <vt:lpstr>Miera incidencie</vt:lpstr>
      <vt:lpstr>INCIDENCIA</vt:lpstr>
      <vt:lpstr>INCIDENCIA</vt:lpstr>
      <vt:lpstr>INCIDENCIA AKO ABSOLÚTNE RIZIKO</vt:lpstr>
      <vt:lpstr>PREVALENCIA</vt:lpstr>
      <vt:lpstr>PREVALENCIA</vt:lpstr>
      <vt:lpstr>PREVALENCIA</vt:lpstr>
      <vt:lpstr>Incidencia vs. prevalencia</vt:lpstr>
      <vt:lpstr>Prezentácia programu PowerPoint</vt:lpstr>
      <vt:lpstr>Prezentácia programu PowerPoint</vt:lpstr>
      <vt:lpstr>Prezentácia programu PowerPoint</vt:lpstr>
      <vt:lpstr>Prezentácia programu PowerPoint</vt:lpstr>
      <vt:lpstr>Vzťahy medzi prevalenciou a incidenciou </vt:lpstr>
      <vt:lpstr>Prezentácia programu PowerPoint</vt:lpstr>
      <vt:lpstr>Prezentácia programu PowerPoint</vt:lpstr>
      <vt:lpstr>Príklad: Incidencia stúpa, prevalencia klesá</vt:lpstr>
      <vt:lpstr>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Epidemiológia: Základná vedecká disciplína, ktorá skúma zdravie verejnosti</dc:title>
  <dc:creator>mery</dc:creator>
  <cp:lastModifiedBy>Martin Rusnak</cp:lastModifiedBy>
  <cp:revision>105</cp:revision>
  <dcterms:created xsi:type="dcterms:W3CDTF">2014-09-30T09:12:07Z</dcterms:created>
  <dcterms:modified xsi:type="dcterms:W3CDTF">2019-09-15T16:24:58Z</dcterms:modified>
</cp:coreProperties>
</file>