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35"/>
  </p:notesMasterIdLst>
  <p:handoutMasterIdLst>
    <p:handoutMasterId r:id="rId36"/>
  </p:handoutMasterIdLst>
  <p:sldIdLst>
    <p:sldId id="515" r:id="rId2"/>
    <p:sldId id="523" r:id="rId3"/>
    <p:sldId id="524" r:id="rId4"/>
    <p:sldId id="526" r:id="rId5"/>
    <p:sldId id="541" r:id="rId6"/>
    <p:sldId id="542" r:id="rId7"/>
    <p:sldId id="544" r:id="rId8"/>
    <p:sldId id="545" r:id="rId9"/>
    <p:sldId id="546" r:id="rId10"/>
    <p:sldId id="547" r:id="rId11"/>
    <p:sldId id="548" r:id="rId12"/>
    <p:sldId id="549" r:id="rId13"/>
    <p:sldId id="550" r:id="rId14"/>
    <p:sldId id="553" r:id="rId15"/>
    <p:sldId id="554" r:id="rId16"/>
    <p:sldId id="555" r:id="rId17"/>
    <p:sldId id="557" r:id="rId18"/>
    <p:sldId id="559" r:id="rId19"/>
    <p:sldId id="560" r:id="rId20"/>
    <p:sldId id="563" r:id="rId21"/>
    <p:sldId id="564" r:id="rId22"/>
    <p:sldId id="566" r:id="rId23"/>
    <p:sldId id="569" r:id="rId24"/>
    <p:sldId id="570" r:id="rId25"/>
    <p:sldId id="571" r:id="rId26"/>
    <p:sldId id="572" r:id="rId27"/>
    <p:sldId id="573" r:id="rId28"/>
    <p:sldId id="574" r:id="rId29"/>
    <p:sldId id="575" r:id="rId30"/>
    <p:sldId id="576" r:id="rId31"/>
    <p:sldId id="577" r:id="rId32"/>
    <p:sldId id="581" r:id="rId33"/>
    <p:sldId id="458" r:id="rId3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 Tmavá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Tmavý styl 1 – zvýraznění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Tmavý styl 1 – zvýraznění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2925"/>
  </p:normalViewPr>
  <p:slideViewPr>
    <p:cSldViewPr>
      <p:cViewPr varScale="1">
        <p:scale>
          <a:sx n="101" d="100"/>
          <a:sy n="101" d="100"/>
        </p:scale>
        <p:origin x="212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68221-A1A1-0143-9E0C-048C865F979C}" type="datetimeFigureOut">
              <a:rPr lang="en-US" smtClean="0"/>
              <a:t>9/17/19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8668F-866B-CD42-A6CF-36E909B6D2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11858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3072F-0338-4E96-9147-FC182D24F005}" type="datetimeFigureOut">
              <a:rPr lang="sk-SK" smtClean="0"/>
              <a:pPr/>
              <a:t>17.9.19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A47B6-9435-455A-9B09-13140D05631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172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1871F-0A25-9147-8A08-9079383FFAD3}" type="slidenum">
              <a:rPr lang="sk-SK" smtClean="0">
                <a:solidFill>
                  <a:prstClr val="white"/>
                </a:solidFill>
              </a:rPr>
              <a:pPr/>
              <a:t>1</a:t>
            </a:fld>
            <a:endParaRPr lang="sk-S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239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LAST, J. M. 1995. </a:t>
            </a:r>
            <a:r>
              <a:rPr lang="sk-SK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sk-SK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Dictionary</a:t>
            </a:r>
            <a:r>
              <a:rPr lang="sk-SK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sk-SK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Epidemiology</a:t>
            </a:r>
            <a:r>
              <a:rPr lang="sk-SK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., </a:t>
            </a:r>
            <a:r>
              <a:rPr lang="sk-SK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Oxford, Oxford </a:t>
            </a:r>
            <a:r>
              <a:rPr lang="sk-SK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University</a:t>
            </a:r>
            <a:r>
              <a:rPr lang="sk-SK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Press</a:t>
            </a:r>
            <a:r>
              <a:rPr lang="sk-SK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A47B6-9435-455A-9B09-13140D05631B}" type="slidenum">
              <a:rPr lang="sk-SK" smtClean="0"/>
              <a:pPr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5919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1" y="3213432"/>
            <a:ext cx="457200" cy="926786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pPr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Unicode MS" charset="0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101F0-5BB9-214A-BE78-6D0F1E2559B2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17.9.19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5D366-4AF1-4746-9C39-861A506373A7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3A07-A240-0140-A942-EFB1632B432C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17.9.19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BC3C-7372-45CB-AC7E-5C03862A0EE7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2"/>
            <a:ext cx="2133600" cy="5181600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1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7C1AC-D603-974B-9F91-2DBAAEF1A547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17.9.19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2C6B-D7B4-4470-96B0-FB5B90C36687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D558-706A-6444-99F1-F921742638FF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17.9.19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9083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Unicode MS" charset="0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3EE5-BBE8-4E4E-B8B9-6DD10C650DBC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17.9.19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323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45CE-332E-3D43-8E4D-148C4588F43A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17.9.19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9" y="658369"/>
            <a:ext cx="3273552" cy="3429000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1" y="658368"/>
            <a:ext cx="3273552" cy="3432175"/>
          </a:xfrm>
        </p:spPr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7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5" indent="0">
              <a:buNone/>
              <a:defRPr sz="1600" b="1"/>
            </a:lvl4pPr>
            <a:lvl5pPr marL="1828646" indent="0">
              <a:buNone/>
              <a:defRPr sz="1600" b="1"/>
            </a:lvl5pPr>
            <a:lvl6pPr marL="2285807" indent="0">
              <a:buNone/>
              <a:defRPr sz="1600" b="1"/>
            </a:lvl6pPr>
            <a:lvl7pPr marL="2742969" indent="0">
              <a:buNone/>
              <a:defRPr sz="1600" b="1"/>
            </a:lvl7pPr>
            <a:lvl8pPr marL="3200131" indent="0">
              <a:buNone/>
              <a:defRPr sz="1600" b="1"/>
            </a:lvl8pPr>
            <a:lvl9pPr marL="3657292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1" y="661977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5" indent="0">
              <a:buNone/>
              <a:defRPr sz="1600" b="1"/>
            </a:lvl4pPr>
            <a:lvl5pPr marL="1828646" indent="0">
              <a:buNone/>
              <a:defRPr sz="1600" b="1"/>
            </a:lvl5pPr>
            <a:lvl6pPr marL="2285807" indent="0">
              <a:buNone/>
              <a:defRPr sz="1600" b="1"/>
            </a:lvl6pPr>
            <a:lvl7pPr marL="2742969" indent="0">
              <a:buNone/>
              <a:defRPr sz="1600" b="1"/>
            </a:lvl7pPr>
            <a:lvl8pPr marL="3200131" indent="0">
              <a:buNone/>
              <a:defRPr sz="1600" b="1"/>
            </a:lvl8pPr>
            <a:lvl9pPr marL="3657292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1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80733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Unicode MS" charset="0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80733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Unicode MS" charset="0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696BE-1D53-3F48-8D2F-46C6C06F3546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17.9.19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45C3F-23D6-4420-B72D-D1DE680834B2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60CE-7954-E34D-B2DF-A06ABB4A3463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17.9.19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979F-3905-B549-8C40-3AEE17ED2F35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17.9.19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07644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Unicode MS" charset="0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162" indent="0">
              <a:buNone/>
              <a:defRPr sz="1200"/>
            </a:lvl2pPr>
            <a:lvl3pPr marL="914323" indent="0">
              <a:buNone/>
              <a:defRPr sz="1000"/>
            </a:lvl3pPr>
            <a:lvl4pPr marL="1371485" indent="0">
              <a:buNone/>
              <a:defRPr sz="900"/>
            </a:lvl4pPr>
            <a:lvl5pPr marL="1828646" indent="0">
              <a:buNone/>
              <a:defRPr sz="900"/>
            </a:lvl5pPr>
            <a:lvl6pPr marL="2285807" indent="0">
              <a:buNone/>
              <a:defRPr sz="900"/>
            </a:lvl6pPr>
            <a:lvl7pPr marL="2742969" indent="0">
              <a:buNone/>
              <a:defRPr sz="900"/>
            </a:lvl7pPr>
            <a:lvl8pPr marL="3200131" indent="0">
              <a:buNone/>
              <a:defRPr sz="900"/>
            </a:lvl8pPr>
            <a:lvl9pPr marL="3657292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41FD-669D-704A-A64F-328DF67B9D09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17.9.19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E8336-881F-4F52-AF42-3EE20DD441E2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3" indent="0">
              <a:buNone/>
              <a:defRPr sz="2400"/>
            </a:lvl3pPr>
            <a:lvl4pPr marL="1371485" indent="0">
              <a:buNone/>
              <a:defRPr sz="2000"/>
            </a:lvl4pPr>
            <a:lvl5pPr marL="1828646" indent="0">
              <a:buNone/>
              <a:defRPr sz="2000"/>
            </a:lvl5pPr>
            <a:lvl6pPr marL="2285807" indent="0">
              <a:buNone/>
              <a:defRPr sz="2000"/>
            </a:lvl6pPr>
            <a:lvl7pPr marL="2742969" indent="0">
              <a:buNone/>
              <a:defRPr sz="2000"/>
            </a:lvl7pPr>
            <a:lvl8pPr marL="3200131" indent="0">
              <a:buNone/>
              <a:defRPr sz="2000"/>
            </a:lvl8pPr>
            <a:lvl9pPr marL="3657292" indent="0">
              <a:buNone/>
              <a:defRPr sz="2000"/>
            </a:lvl9pPr>
          </a:lstStyle>
          <a:p>
            <a:r>
              <a:rPr lang="cs-CZ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1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162" indent="0">
              <a:buNone/>
              <a:defRPr sz="1200"/>
            </a:lvl2pPr>
            <a:lvl3pPr marL="914323" indent="0">
              <a:buNone/>
              <a:defRPr sz="1000"/>
            </a:lvl3pPr>
            <a:lvl4pPr marL="1371485" indent="0">
              <a:buNone/>
              <a:defRPr sz="900"/>
            </a:lvl4pPr>
            <a:lvl5pPr marL="1828646" indent="0">
              <a:buNone/>
              <a:defRPr sz="900"/>
            </a:lvl5pPr>
            <a:lvl6pPr marL="2285807" indent="0">
              <a:buNone/>
              <a:defRPr sz="900"/>
            </a:lvl6pPr>
            <a:lvl7pPr marL="2742969" indent="0">
              <a:buNone/>
              <a:defRPr sz="900"/>
            </a:lvl7pPr>
            <a:lvl8pPr marL="3200131" indent="0">
              <a:buNone/>
              <a:defRPr sz="900"/>
            </a:lvl8pPr>
            <a:lvl9pPr marL="3657292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80733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Unicode MS" charset="0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0D107-3AC9-384D-8F67-5681288122A6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17.9.19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75293-B81F-479D-8DFF-1D0DC9796D73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6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5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32" tIns="45717" rIns="91432" bIns="45717" rtlCol="0" anchor="b">
            <a:noAutofit/>
          </a:bodyPr>
          <a:lstStyle/>
          <a:p>
            <a:r>
              <a:rPr lang="cs-CZ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2"/>
            <a:ext cx="6096000" cy="3657599"/>
          </a:xfrm>
          <a:prstGeom prst="rect">
            <a:avLst/>
          </a:prstGeom>
        </p:spPr>
        <p:txBody>
          <a:bodyPr vert="horz" lIns="91432" tIns="45717" rIns="91432" bIns="45717" rtlCol="0" anchor="ctr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8605" y="6154739"/>
            <a:ext cx="1057195" cy="365125"/>
          </a:xfrm>
          <a:prstGeom prst="rect">
            <a:avLst/>
          </a:prstGeom>
        </p:spPr>
        <p:txBody>
          <a:bodyPr vert="horz" lIns="91432" tIns="45717" rIns="91432" bIns="45717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fld id="{0C548CB6-2D23-8D4E-A596-A662DDC49929}" type="datetime1">
              <a:rPr lang="sk-SK" smtClean="0">
                <a:solidFill>
                  <a:prstClr val="white">
                    <a:alpha val="60000"/>
                  </a:prstClr>
                </a:solidFill>
                <a:latin typeface="Arial" charset="0"/>
                <a:cs typeface="Arial Unicode MS" charset="0"/>
              </a:rPr>
              <a:t>17.9.19</a:t>
            </a:fld>
            <a:endParaRPr lang="en-GB" dirty="0">
              <a:solidFill>
                <a:prstClr val="white">
                  <a:alpha val="60000"/>
                </a:prstClr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7903" y="6154739"/>
            <a:ext cx="1368153" cy="365124"/>
          </a:xfrm>
          <a:prstGeom prst="rect">
            <a:avLst/>
          </a:prstGeom>
        </p:spPr>
        <p:txBody>
          <a:bodyPr vert="horz" lIns="91432" tIns="45717" rIns="91432" bIns="45717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GB">
                <a:solidFill>
                  <a:prstClr val="white">
                    <a:alpha val="60000"/>
                  </a:prstClr>
                </a:solidFill>
                <a:latin typeface="Arial" charset="0"/>
                <a:cs typeface="Arial Unicode MS" charset="0"/>
              </a:rPr>
              <a:t>rusnak.truni.sk</a:t>
            </a:r>
            <a:endParaRPr lang="en-GB" dirty="0">
              <a:solidFill>
                <a:prstClr val="white">
                  <a:alpha val="60000"/>
                </a:prstClr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1" y="6154740"/>
            <a:ext cx="746760" cy="365125"/>
          </a:xfrm>
          <a:prstGeom prst="rect">
            <a:avLst/>
          </a:prstGeom>
        </p:spPr>
        <p:txBody>
          <a:bodyPr vert="horz" lIns="91432" tIns="45717" rIns="91432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defTabSz="414772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fld id="{097C3CC7-D778-443F-883F-F6921BFC0479}" type="slidenum">
              <a:rPr lang="en-GB" smtClean="0">
                <a:solidFill>
                  <a:prstClr val="white">
                    <a:alpha val="60000"/>
                  </a:prstClr>
                </a:solidFill>
                <a:latin typeface="Arial" charset="0"/>
                <a:cs typeface="Arial Unicode MS" charset="0"/>
              </a:rPr>
              <a:pPr defTabSz="414772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</a:pPr>
              <a:t>‹#›</a:t>
            </a:fld>
            <a:endParaRPr lang="en-GB" dirty="0">
              <a:solidFill>
                <a:prstClr val="white">
                  <a:alpha val="60000"/>
                </a:prstClr>
              </a:solidFill>
              <a:latin typeface="Arial" charset="0"/>
              <a:cs typeface="Arial Unicode MS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32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297" indent="-256010" algn="l" defTabSz="914323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26" indent="-256010" algn="l" defTabSz="914323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755" indent="-256010" algn="l" defTabSz="914323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485" indent="-256010" algn="l" defTabSz="914323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781" indent="-256010" algn="l" defTabSz="914323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794" indent="-256010" algn="l" defTabSz="914323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092" indent="-256010" algn="l" defTabSz="914323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388" indent="-256010" algn="l" defTabSz="914323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401" indent="-256010" algn="l" defTabSz="914323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6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7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9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1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543800" cy="1404975"/>
          </a:xfrm>
        </p:spPr>
        <p:txBody>
          <a:bodyPr/>
          <a:lstStyle/>
          <a:p>
            <a:r>
              <a:rPr lang="sk-SK" sz="4400" dirty="0"/>
              <a:t>MERANIE ZDRAVIA A CHOROBY V POPULÁCII: základné charakteristiky</a:t>
            </a:r>
            <a:endParaRPr lang="sk-SK" sz="2800" b="1" dirty="0">
              <a:latin typeface="Candar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8839" y="3258867"/>
            <a:ext cx="6172200" cy="835397"/>
          </a:xfrm>
        </p:spPr>
        <p:txBody>
          <a:bodyPr>
            <a:normAutofit/>
          </a:bodyPr>
          <a:lstStyle/>
          <a:p>
            <a:pPr algn="ctr"/>
            <a:r>
              <a:rPr lang="sk-SK" dirty="0"/>
              <a:t>prof. MUDr. Martin </a:t>
            </a:r>
            <a:r>
              <a:rPr lang="sk-SK" dirty="0" err="1"/>
              <a:t>Rusnák</a:t>
            </a:r>
            <a:r>
              <a:rPr lang="sk-SK" dirty="0"/>
              <a:t>, </a:t>
            </a:r>
            <a:r>
              <a:rPr lang="sk-SK" dirty="0" err="1"/>
              <a:t>CSc</a:t>
            </a:r>
            <a:endParaRPr lang="sk-SK" dirty="0"/>
          </a:p>
          <a:p>
            <a:pPr algn="ctr"/>
            <a:r>
              <a:rPr lang="sk-SK" dirty="0"/>
              <a:t>Základy epidemiológie - propedeutika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2494355" y="259789"/>
            <a:ext cx="4150079" cy="1155718"/>
          </a:xfrm>
          <a:prstGeom prst="rect">
            <a:avLst/>
          </a:prstGeom>
          <a:noFill/>
        </p:spPr>
        <p:txBody>
          <a:bodyPr wrap="none" lIns="82947" tIns="41474" rIns="82947" bIns="41474" rtlCol="0">
            <a:spAutoFit/>
          </a:bodyPr>
          <a:lstStyle/>
          <a:p>
            <a:pPr algn="ctr" defTabSz="414737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sk-SK" dirty="0"/>
              <a:t>TRNAVSKÁ UNIVERZITA V TRNAVE</a:t>
            </a:r>
          </a:p>
          <a:p>
            <a:pPr algn="ctr" defTabSz="414737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sk-SK" dirty="0"/>
              <a:t>Fakulta zdravotníctva a sociálnej práce</a:t>
            </a:r>
          </a:p>
          <a:p>
            <a:pPr algn="ctr" defTabSz="414737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sk-SK" dirty="0"/>
              <a:t>Katedra verejného zdravotníctva</a:t>
            </a:r>
          </a:p>
          <a:p>
            <a:pPr defTabSz="414737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endParaRPr lang="sk-SK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35696" y="4365104"/>
            <a:ext cx="5852368" cy="3114918"/>
            <a:chOff x="1691680" y="4005064"/>
            <a:chExt cx="5852368" cy="311491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11760" y="5229200"/>
              <a:ext cx="4932040" cy="189078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1680" y="4005064"/>
              <a:ext cx="2915816" cy="194197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44008" y="4005064"/>
              <a:ext cx="2900040" cy="19212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609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685802"/>
            <a:ext cx="7402016" cy="5119462"/>
          </a:xfrm>
        </p:spPr>
        <p:txBody>
          <a:bodyPr>
            <a:normAutofit/>
          </a:bodyPr>
          <a:lstStyle/>
          <a:p>
            <a:r>
              <a:rPr lang="sk-SK" sz="2400" dirty="0"/>
              <a:t>U ochorení, ktoré sa vyskytujú občas (sporadicky) sa vykonávajú šetrenia na identifikáciu príčiny a spôsoby šírenia s cielenými akciami na kontrolu a prevenciu ďalšieho výskytu ochorenia;</a:t>
            </a:r>
          </a:p>
          <a:p>
            <a:r>
              <a:rPr lang="sk-SK" sz="2400" dirty="0"/>
              <a:t>Výskyt choroby v čase je rozhodujúci pre sledovanie ochorení, ako aj na posúdenie či intervencie v oblasti zdravia verejnosti sú účinné;</a:t>
            </a:r>
          </a:p>
          <a:p>
            <a:r>
              <a:rPr lang="sk-SK" sz="2400" dirty="0"/>
              <a:t>Zmeny výskytu choroby po uskutočnení opatrení, teda intervencií sa hodnotia s ohľadom na čas ich aplikácie.</a:t>
            </a:r>
            <a:endParaRPr lang="sk-SK" sz="2000" dirty="0">
              <a:latin typeface="Candara" pitchFamily="34" charset="0"/>
            </a:endParaRPr>
          </a:p>
          <a:p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4648-9433-1341-8ADA-F06A72BFFD1F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17.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1185" y="4653136"/>
            <a:ext cx="1368152" cy="143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1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692696"/>
            <a:ext cx="6480720" cy="4903438"/>
          </a:xfrm>
        </p:spPr>
        <p:txBody>
          <a:bodyPr>
            <a:normAutofit lnSpcReduction="10000"/>
          </a:bodyPr>
          <a:lstStyle/>
          <a:p>
            <a:r>
              <a:rPr lang="sk-SK" dirty="0"/>
              <a:t>V Anglii komíny tradične čistili kominárski učni tak, že ľahko oblečení len v tričku preliezli celým komínom. Výsledkom bolo že sadza sa im usadili po celom tele a nedôsledným umytím ostali na koži skrota. To viedlo k vredom a neskôr k vzniku rakoviny a smrti. Operačné riešenie vredov bolo veľmi bolestivé, keďže neexistovala anestéza.</a:t>
            </a:r>
          </a:p>
          <a:p>
            <a:r>
              <a:rPr lang="sk-SK" dirty="0"/>
              <a:t>Sir </a:t>
            </a:r>
            <a:r>
              <a:rPr lang="sk-SK" dirty="0" err="1"/>
              <a:t>Percivall</a:t>
            </a:r>
            <a:r>
              <a:rPr lang="sk-SK" dirty="0"/>
              <a:t> </a:t>
            </a:r>
            <a:r>
              <a:rPr lang="sk-SK" dirty="0" err="1"/>
              <a:t>Pott</a:t>
            </a:r>
            <a:r>
              <a:rPr lang="sk-SK" dirty="0"/>
              <a:t> (1714 – 1788, Londýn, </a:t>
            </a:r>
            <a:r>
              <a:rPr lang="sk-SK" dirty="0" err="1"/>
              <a:t>Anglicko</a:t>
            </a:r>
            <a:r>
              <a:rPr lang="sk-SK" dirty="0"/>
              <a:t>) ako prvý vedec demonštroval, že rakovina môže byť spôsobená karcinogénom životného prostredia, keď zistil, že existuje súvislosť medzi expozíciou sadzí a vysokým výskytom rakovinou </a:t>
            </a:r>
            <a:r>
              <a:rPr lang="sk-SK" dirty="0" err="1"/>
              <a:t>scrota</a:t>
            </a:r>
            <a:r>
              <a:rPr lang="sk-SK" dirty="0"/>
              <a:t>. Dĺžka expozície hrá dôležitú úlohu. Objav viedol k uzákoneniu ochrany kominárov. Neskôr bola </a:t>
            </a:r>
            <a:r>
              <a:rPr lang="sk-SK" dirty="0" err="1"/>
              <a:t>vynájdená</a:t>
            </a:r>
            <a:r>
              <a:rPr lang="sk-SK" dirty="0"/>
              <a:t> ohybná metla na čistenie komínov.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5445224"/>
            <a:ext cx="7543800" cy="914400"/>
          </a:xfrm>
        </p:spPr>
        <p:txBody>
          <a:bodyPr/>
          <a:lstStyle/>
          <a:p>
            <a:r>
              <a:rPr lang="sk-SK" dirty="0"/>
              <a:t>Kominári v Anglii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4648-9433-1341-8ADA-F06A72BFFD1F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17.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11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306" y="1628800"/>
            <a:ext cx="24130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3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685802"/>
            <a:ext cx="7546032" cy="447139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sk-SK" dirty="0"/>
              <a:t>Nahromadenie prípadov osôb (chorých) v určitom časovom intervale upozorňuje epidemiológa, že musí sledovať v tomto intervale resp. pred týmto intervalom aj zmeny výskytu, pôsobenia  známych aj hypotetických príčin choroby;</a:t>
            </a:r>
          </a:p>
          <a:p>
            <a:pPr>
              <a:lnSpc>
                <a:spcPct val="80000"/>
              </a:lnSpc>
            </a:pPr>
            <a:endParaRPr lang="sk-SK" dirty="0"/>
          </a:p>
          <a:p>
            <a:pPr>
              <a:lnSpc>
                <a:spcPct val="80000"/>
              </a:lnSpc>
            </a:pPr>
            <a:r>
              <a:rPr lang="sk-SK" dirty="0"/>
              <a:t>napr. kontaminácia potravín, vody, rovnaké ochorenie zvierat, imigrácia, emigrácia obyvateľov,  zmeny klimatických a ekonomicko-sociálnych podmienok, zmeny v zdravotníckej starostlivosti, vrátane zmien v klasifikácii, v evidovaní a v hlásení chorôb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F2FD6-2A35-1242-B35E-2F1F48EA6A32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17.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12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1185" y="4653136"/>
            <a:ext cx="1368152" cy="143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706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725144"/>
            <a:ext cx="4824536" cy="1584176"/>
          </a:xfrm>
        </p:spPr>
        <p:txBody>
          <a:bodyPr>
            <a:noAutofit/>
          </a:bodyPr>
          <a:lstStyle/>
          <a:p>
            <a:r>
              <a:rPr lang="sk-SK" sz="2400" dirty="0"/>
              <a:t>Údaje závislé od času sa obvykle zobrazujú v dvojrozmerných grafoch.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5F96-7BD5-714D-9F00-503DAA2E09B9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17.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13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21059" y="116632"/>
            <a:ext cx="9208283" cy="5418773"/>
            <a:chOff x="-21059" y="116632"/>
            <a:chExt cx="9208283" cy="541877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1059" y="116632"/>
              <a:ext cx="9144000" cy="4572000"/>
            </a:xfrm>
            <a:prstGeom prst="rect">
              <a:avLst/>
            </a:prstGeom>
          </p:spPr>
        </p:pic>
        <p:sp>
          <p:nvSpPr>
            <p:cNvPr id="9" name="Left Arrow 8"/>
            <p:cNvSpPr/>
            <p:nvPr/>
          </p:nvSpPr>
          <p:spPr>
            <a:xfrm rot="1079821">
              <a:off x="2418472" y="4743317"/>
              <a:ext cx="6768752" cy="792088"/>
            </a:xfrm>
            <a:prstGeom prst="leftArrow">
              <a:avLst/>
            </a:prstGeom>
            <a:solidFill>
              <a:schemeClr val="tx2">
                <a:lumMod val="25000"/>
              </a:schemeClr>
            </a:solidFill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/>
                <a:t>Horizontálna (os </a:t>
              </a:r>
              <a:r>
                <a:rPr lang="sk-SK" dirty="0" err="1"/>
                <a:t>x</a:t>
              </a:r>
              <a:r>
                <a:rPr lang="sk-SK" dirty="0"/>
                <a:t>) zobrazuje časové obdobie, napríklad roky, mesiace, alebo dni</a:t>
              </a:r>
            </a:p>
          </p:txBody>
        </p:sp>
        <p:sp>
          <p:nvSpPr>
            <p:cNvPr id="11" name="Left Arrow 10"/>
            <p:cNvSpPr/>
            <p:nvPr/>
          </p:nvSpPr>
          <p:spPr>
            <a:xfrm>
              <a:off x="720983" y="2132856"/>
              <a:ext cx="7091377" cy="909697"/>
            </a:xfrm>
            <a:prstGeom prst="leftArrow">
              <a:avLst/>
            </a:prstGeom>
            <a:solidFill>
              <a:schemeClr val="tx2">
                <a:lumMod val="25000"/>
              </a:schemeClr>
            </a:solidFill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/>
                <a:t>Vertikálna (os </a:t>
              </a:r>
              <a:r>
                <a:rPr lang="sk-SK" dirty="0" err="1"/>
                <a:t>y</a:t>
              </a:r>
              <a:r>
                <a:rPr lang="sk-SK" dirty="0"/>
                <a:t>) zvyčajne zobrazuje počet/proporciu prípadov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753364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3933056"/>
            <a:ext cx="7474024" cy="1591069"/>
          </a:xfrm>
        </p:spPr>
        <p:txBody>
          <a:bodyPr/>
          <a:lstStyle/>
          <a:p>
            <a:r>
              <a:rPr lang="sk-SK" dirty="0"/>
              <a:t>Sledovanie výskytu chorôb podľa mesiacov/sezón</a:t>
            </a:r>
          </a:p>
          <a:p>
            <a:r>
              <a:rPr lang="sk-SK" dirty="0"/>
              <a:t>Niektoré ochorenia majú preukázateľné sezóne distribúcie napr. hnačkové ochorenia sa vyskytujú u väčšieho počtu osôb v lete v našom zemepisnom pásme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5301208"/>
            <a:ext cx="7543800" cy="914400"/>
          </a:xfrm>
        </p:spPr>
        <p:txBody>
          <a:bodyPr/>
          <a:lstStyle/>
          <a:p>
            <a:r>
              <a:rPr lang="sk-SK" dirty="0" err="1"/>
              <a:t>Sezonalita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4648-9433-1341-8ADA-F06A72BFFD1F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17.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14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71600" y="260648"/>
            <a:ext cx="6876256" cy="3438128"/>
            <a:chOff x="971600" y="260648"/>
            <a:chExt cx="6876256" cy="343812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1600" y="260648"/>
              <a:ext cx="6876256" cy="343812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843808" y="1052736"/>
              <a:ext cx="1368152" cy="2880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/>
                <a:t>Jar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211960" y="1052736"/>
              <a:ext cx="1440160" cy="288032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/>
                <a:t>Leto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47664" y="1052736"/>
              <a:ext cx="1296144" cy="288032"/>
            </a:xfrm>
            <a:prstGeom prst="rect">
              <a:avLst/>
            </a:prstGeom>
            <a:solidFill>
              <a:srgbClr val="8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/>
                <a:t>Zima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52120" y="1052736"/>
              <a:ext cx="1296144" cy="288032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/>
                <a:t>Jeseň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48264" y="1052736"/>
              <a:ext cx="504056" cy="288032"/>
            </a:xfrm>
            <a:prstGeom prst="rect">
              <a:avLst/>
            </a:prstGeom>
            <a:solidFill>
              <a:srgbClr val="8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 err="1"/>
                <a:t>Zi</a:t>
              </a:r>
              <a:endParaRPr lang="sk-SK" dirty="0"/>
            </a:p>
          </p:txBody>
        </p:sp>
      </p:grpSp>
    </p:spTree>
    <p:extLst>
      <p:ext uri="{BB962C8B-B14F-4D97-AF65-F5344CB8AC3E}">
        <p14:creationId xmlns:p14="http://schemas.microsoft.com/office/powerpoint/2010/main" val="10448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685802"/>
            <a:ext cx="7618040" cy="4039342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Sledovanie výskytu chorôb dlhodobo </a:t>
            </a:r>
            <a:r>
              <a:rPr lang="sk-SK" dirty="0" err="1"/>
              <a:t>t</a:t>
            </a:r>
            <a:r>
              <a:rPr lang="sk-SK" dirty="0"/>
              <a:t>.</a:t>
            </a:r>
            <a:r>
              <a:rPr lang="sk-SK" dirty="0" err="1"/>
              <a:t>j</a:t>
            </a:r>
            <a:r>
              <a:rPr lang="sk-SK" dirty="0"/>
              <a:t>. niekoľko rokov až desiatok rokov, napríklad </a:t>
            </a:r>
            <a:r>
              <a:rPr lang="sk-SK" dirty="0" err="1"/>
              <a:t>Framinghamská</a:t>
            </a:r>
            <a:r>
              <a:rPr lang="sk-SK" dirty="0"/>
              <a:t> štúdia, alebo úmrtnosť na vybrané choroby</a:t>
            </a:r>
          </a:p>
          <a:p>
            <a:r>
              <a:rPr lang="sk-SK" dirty="0"/>
              <a:t>Umožňujú porovnať dlhodobý vývoj a zmeny v dôsledku známych príčin, </a:t>
            </a:r>
            <a:r>
              <a:rPr lang="sk-SK" dirty="0" err="1"/>
              <a:t>resp</a:t>
            </a:r>
            <a:r>
              <a:rPr lang="sk-SK" dirty="0"/>
              <a:t>. hľadať neznáme príčiny zmien vývoja sledovaných sekulárnych trendov;</a:t>
            </a:r>
          </a:p>
          <a:p>
            <a:r>
              <a:rPr lang="sk-SK" dirty="0"/>
              <a:t>Posúdiť smer vývoja výskytu choroby (rastúci, </a:t>
            </a:r>
            <a:r>
              <a:rPr lang="sk-SK" dirty="0" err="1"/>
              <a:t>klesajúci</a:t>
            </a:r>
            <a:r>
              <a:rPr lang="sk-SK" dirty="0"/>
              <a:t>, </a:t>
            </a:r>
            <a:r>
              <a:rPr lang="sk-SK" dirty="0" err="1"/>
              <a:t>stagnujúci</a:t>
            </a:r>
            <a:r>
              <a:rPr lang="sk-SK" dirty="0"/>
              <a:t>), ktoré môže vyhodnotiť programy alebo politické rozhodnutia, odvodiť, čo spôsobilo zvýšenie alebo zníženie výskytu ochorení a použite trendov k predpovedaniu budúceho výskytu ochorenia;</a:t>
            </a:r>
          </a:p>
          <a:p>
            <a:r>
              <a:rPr lang="sk-SK" dirty="0"/>
              <a:t>Usudzovať o možnom cyklickom charaktere výskytu chorôb, kedy dochádza k zmenám v určitých časových,  najčastejšie ročných intervaloch. Napr. výskyt infekčnej choroby je vysoký každý  4.-5. rok.</a:t>
            </a:r>
          </a:p>
          <a:p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5229200"/>
            <a:ext cx="7543800" cy="914400"/>
          </a:xfrm>
        </p:spPr>
        <p:txBody>
          <a:bodyPr/>
          <a:lstStyle/>
          <a:p>
            <a:r>
              <a:rPr lang="sk-SK" sz="3200" dirty="0"/>
              <a:t>Sekulárne trendy a ich zmeny (z </a:t>
            </a:r>
            <a:r>
              <a:rPr lang="sk-SK" sz="3200" dirty="0" err="1"/>
              <a:t>lat</a:t>
            </a:r>
            <a:r>
              <a:rPr lang="sk-SK" sz="3200" dirty="0"/>
              <a:t>. </a:t>
            </a:r>
            <a:r>
              <a:rPr lang="sk-SK" sz="3200" dirty="0" err="1"/>
              <a:t>saeculum</a:t>
            </a:r>
            <a:r>
              <a:rPr lang="sk-SK" sz="3200" dirty="0"/>
              <a:t>, vek, tento svet, dlhodobý)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4648-9433-1341-8ADA-F06A72BFFD1F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17.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60749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685802"/>
            <a:ext cx="7258000" cy="4111349"/>
          </a:xfrm>
        </p:spPr>
        <p:txBody>
          <a:bodyPr>
            <a:normAutofit/>
          </a:bodyPr>
          <a:lstStyle/>
          <a:p>
            <a:r>
              <a:rPr lang="sk-SK" dirty="0"/>
              <a:t>Pre infekčné ochorenia, ktoré sa vyskytujú hromadne je dôležitý okamih, kedy ochorie alebo zomrie veľký počet osôb v závislosti od nejakej udalosti;</a:t>
            </a:r>
          </a:p>
          <a:p>
            <a:r>
              <a:rPr lang="sk-SK" dirty="0"/>
              <a:t>Napr. je kontaminovaný zdroj pitnej vody a počas niekoľko hodín resp. málo dní (niekedy sa dá určiť hodina) od  kontaminácie abnormálne vzrastie počet osôb s hnačkami,  resp. z nulového výskytu je vysoký výskyt hnačkových ochorení</a:t>
            </a:r>
          </a:p>
          <a:p>
            <a:endParaRPr lang="sk-SK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/>
              <a:t>Časový okamih</a:t>
            </a:r>
            <a:endParaRPr lang="cs-CZ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1DB52-B303-424A-939B-178EE3F32795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17.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16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3645024"/>
            <a:ext cx="31750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9977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2348880"/>
            <a:ext cx="7330008" cy="2743198"/>
          </a:xfrm>
        </p:spPr>
        <p:txBody>
          <a:bodyPr>
            <a:normAutofit/>
          </a:bodyPr>
          <a:lstStyle/>
          <a:p>
            <a:pPr>
              <a:buNone/>
            </a:pPr>
            <a:endParaRPr lang="sk-SK" sz="2800" b="1" i="1" dirty="0">
              <a:latin typeface="Candara" pitchFamily="34" charset="0"/>
            </a:endParaRPr>
          </a:p>
          <a:p>
            <a:r>
              <a:rPr lang="sk-SK" dirty="0"/>
              <a:t>Využíva sa pre znázornenie postupnosti prípadov v čase počas trvania prepuknutia epidémie ochorenia</a:t>
            </a:r>
          </a:p>
          <a:p>
            <a:r>
              <a:rPr lang="sk-SK" dirty="0"/>
              <a:t>Popisuje počet prípadov v závislosti na čase vzniku, príp. prvých príznakov ochorenia.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Epidemická krivka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4AF6-0E02-E643-A965-E61CD5599927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17.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17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91680" y="188640"/>
            <a:ext cx="5439302" cy="2759248"/>
            <a:chOff x="-147222" y="309712"/>
            <a:chExt cx="9802924" cy="494004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5702" y="309712"/>
              <a:ext cx="7620000" cy="4457700"/>
            </a:xfrm>
            <a:prstGeom prst="rect">
              <a:avLst/>
            </a:prstGeom>
          </p:spPr>
        </p:pic>
        <p:sp>
          <p:nvSpPr>
            <p:cNvPr id="9" name="Right Arrow 8"/>
            <p:cNvSpPr/>
            <p:nvPr/>
          </p:nvSpPr>
          <p:spPr>
            <a:xfrm rot="19830005">
              <a:off x="-147222" y="4078248"/>
              <a:ext cx="2520711" cy="73785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/>
                <a:t>Prvý (index) prípad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 rot="19830005">
              <a:off x="-147221" y="2461824"/>
              <a:ext cx="2520711" cy="73785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/>
                <a:t>Počet prípadov</a:t>
              </a:r>
            </a:p>
          </p:txBody>
        </p:sp>
        <p:sp>
          <p:nvSpPr>
            <p:cNvPr id="11" name="Right Arrow 10"/>
            <p:cNvSpPr/>
            <p:nvPr/>
          </p:nvSpPr>
          <p:spPr>
            <a:xfrm rot="19830005">
              <a:off x="3104862" y="4511908"/>
              <a:ext cx="2520711" cy="73785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dirty="0"/>
                <a:t>Čas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8430279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685802"/>
            <a:ext cx="7690048" cy="4399382"/>
          </a:xfrm>
        </p:spPr>
        <p:txBody>
          <a:bodyPr>
            <a:normAutofit lnSpcReduction="10000"/>
          </a:bodyPr>
          <a:lstStyle/>
          <a:p>
            <a:r>
              <a:rPr lang="sk-SK" dirty="0"/>
              <a:t>Popis výskytu choroby z hľadiska miesta poskytuje pohľad na geografický rozsahu problému a jeho geografické variácie;</a:t>
            </a:r>
          </a:p>
          <a:p>
            <a:r>
              <a:rPr lang="sk-SK" dirty="0"/>
              <a:t>Charakteristika podľa miesta výskytu sa vzťahuje nielen na miesto bydliska, ale aj na akúkoľvek zemepisnú polohu;</a:t>
            </a:r>
          </a:p>
          <a:p>
            <a:r>
              <a:rPr lang="sk-SK" dirty="0"/>
              <a:t>Analýza dát podľa miesta výskytu identifikuje komunity so zvýšeným rizikom ochorenia;</a:t>
            </a:r>
          </a:p>
          <a:p>
            <a:r>
              <a:rPr lang="sk-SK" dirty="0"/>
              <a:t>Zvýšené riziko z dôvodu vlastností ľudí v komunite, ako je genetická predispozícia, nedostatočná imunita, rizikové správanie, alebo vystavenie miestnym toxínom, kontaminovaným potravinám;</a:t>
            </a:r>
          </a:p>
          <a:p>
            <a:r>
              <a:rPr lang="sk-SK" dirty="0"/>
              <a:t>Zvýšené riziko, najmä prenosných chorôb možno pripísať aj charakteristikám pôvodcu, ako je napríklad virulencia, prítomnosť vektorov a pod.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5229200"/>
            <a:ext cx="7543800" cy="914400"/>
          </a:xfrm>
        </p:spPr>
        <p:txBody>
          <a:bodyPr>
            <a:normAutofit/>
          </a:bodyPr>
          <a:lstStyle/>
          <a:p>
            <a:r>
              <a:rPr lang="sk-SK" dirty="0"/>
              <a:t>Miesto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4A24F-9ADE-2A4E-971B-CAE472D391F1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17.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18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572291576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5445224"/>
            <a:ext cx="7543800" cy="914400"/>
          </a:xfrm>
        </p:spPr>
        <p:txBody>
          <a:bodyPr/>
          <a:lstStyle/>
          <a:p>
            <a:r>
              <a:rPr lang="sk-SK" sz="1600" dirty="0"/>
              <a:t>Zdroj: REGIONÁLNE ROZDIELY V POPULAČNOM VÝVOJI NA SLOVENSKU A ICH MOŽNÉ DOPADY NA NIEKTORÉ SEGMENTY ĽUDSKÝCH ZDROJOV. Branislav </a:t>
            </a:r>
            <a:r>
              <a:rPr lang="sk-SK" sz="1600" dirty="0" err="1"/>
              <a:t>Šprocha</a:t>
            </a:r>
            <a:r>
              <a:rPr lang="sk-SK" sz="1600" dirty="0"/>
              <a:t>, Boris </a:t>
            </a:r>
            <a:r>
              <a:rPr lang="sk-SK" sz="1600" dirty="0" err="1"/>
              <a:t>Vaňo</a:t>
            </a:r>
            <a:r>
              <a:rPr lang="sk-SK" sz="1600" dirty="0"/>
              <a:t>, Branislav </a:t>
            </a:r>
            <a:r>
              <a:rPr lang="sk-SK" sz="1600" dirty="0" err="1"/>
              <a:t>Bleha</a:t>
            </a:r>
            <a:endParaRPr lang="sk-SK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4648-9433-1341-8ADA-F06A72BFFD1F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17.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24"/>
            <a:ext cx="9144000" cy="536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4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772816"/>
            <a:ext cx="7474024" cy="2671190"/>
          </a:xfrm>
        </p:spPr>
        <p:txBody>
          <a:bodyPr>
            <a:normAutofit/>
          </a:bodyPr>
          <a:lstStyle/>
          <a:p>
            <a:r>
              <a:rPr lang="sk-SK" sz="3200" dirty="0"/>
              <a:t>Ozrejmiť si prečo </a:t>
            </a:r>
            <a:r>
              <a:rPr lang="sk-SK" sz="3200" dirty="0" err="1"/>
              <a:t>meráme</a:t>
            </a:r>
            <a:r>
              <a:rPr lang="sk-SK" sz="3200" dirty="0"/>
              <a:t> a ako </a:t>
            </a:r>
            <a:r>
              <a:rPr lang="sk-SK" sz="3200" dirty="0" err="1"/>
              <a:t>meráme</a:t>
            </a:r>
            <a:endParaRPr lang="sk-SK" sz="3200" dirty="0"/>
          </a:p>
          <a:p>
            <a:r>
              <a:rPr lang="sk-SK" sz="3200" dirty="0"/>
              <a:t>Ako </a:t>
            </a:r>
            <a:r>
              <a:rPr lang="sk-SK" sz="3200" dirty="0" err="1"/>
              <a:t>meráme</a:t>
            </a:r>
            <a:r>
              <a:rPr lang="sk-SK" sz="3200" dirty="0"/>
              <a:t> zdravie a chorobu v populácii</a:t>
            </a:r>
            <a:endParaRPr lang="sk-SK" dirty="0"/>
          </a:p>
          <a:p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Ciele prednášky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6EEA-0238-804D-9278-A60C294D9ED7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17.9.19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59335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685802"/>
            <a:ext cx="7258000" cy="3657599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sk-SK" sz="2400" dirty="0">
                <a:latin typeface="Candara" pitchFamily="34" charset="0"/>
              </a:rPr>
              <a:t>Každé miesto, na ktorom sa sleduje výskyt chorôb, chorobných stavov má svoje podmienky:</a:t>
            </a:r>
          </a:p>
          <a:p>
            <a:pPr lvl="1" eaLnBrk="1" hangingPunct="1"/>
            <a:r>
              <a:rPr lang="sk-SK" sz="2400" dirty="0" err="1">
                <a:latin typeface="Candara" pitchFamily="34" charset="0"/>
              </a:rPr>
              <a:t>Klimaticko–ekologické</a:t>
            </a:r>
            <a:r>
              <a:rPr lang="sk-SK" sz="2400" dirty="0">
                <a:latin typeface="Candara" pitchFamily="34" charset="0"/>
              </a:rPr>
              <a:t>  (teplotu, vlhkosť, chemické, fyzikálne, biologické);</a:t>
            </a:r>
          </a:p>
          <a:p>
            <a:pPr lvl="1" eaLnBrk="1" hangingPunct="1"/>
            <a:r>
              <a:rPr lang="sk-SK" sz="2400" dirty="0">
                <a:latin typeface="Candara" pitchFamily="34" charset="0"/>
              </a:rPr>
              <a:t>Sociálno–ekonomické (urbanizácia, organizácia života, ekonómia, priemysel,  doprava, obchod, poľnohospodárstvo, doprava, vzdelanostná a sociálna úroveň obyvateľov,  školstvo, zdravotníctvo);</a:t>
            </a:r>
          </a:p>
          <a:p>
            <a:pPr lvl="1" eaLnBrk="1" hangingPunct="1"/>
            <a:r>
              <a:rPr lang="sk-SK" sz="2400" dirty="0">
                <a:latin typeface="Candara" pitchFamily="34" charset="0"/>
              </a:rPr>
              <a:t>Rôzne zastúpenie majoritných a minoritných skupín obyvateľov;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Rozdiely vo výskyte chorôb podľa miesta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2DB2-21C0-7242-AF67-79B11A1187E7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17.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727926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692696"/>
            <a:ext cx="7834064" cy="461540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sk-SK" sz="2800" dirty="0"/>
              <a:t>Pri infekčných chorobách sa sledujú počty chorých aj zomrelých podľa miesta (obcí, okresov)  pravidelne, dlhodobo;</a:t>
            </a:r>
          </a:p>
          <a:p>
            <a:pPr eaLnBrk="1" hangingPunct="1">
              <a:lnSpc>
                <a:spcPct val="90000"/>
              </a:lnSpc>
            </a:pPr>
            <a:r>
              <a:rPr lang="sk-SK" sz="2800" dirty="0"/>
              <a:t>Pri väčšine neinfekčných chorôb sa miesto sleduje rutinne, dlhodobo len v súvislosti s úmrtnosťou (výnimkou sú zhubné nádory a vrodené chyby);</a:t>
            </a:r>
          </a:p>
          <a:p>
            <a:pPr eaLnBrk="1" hangingPunct="1">
              <a:lnSpc>
                <a:spcPct val="90000"/>
              </a:lnSpc>
            </a:pPr>
            <a:r>
              <a:rPr lang="sk-SK" sz="2800" dirty="0"/>
              <a:t>Sledovanie rozdielov výskytu chorôb podľa miesta je jeden zo základov pre stanovenie predpokladu o vzťahu výskytu choroby  k  určitému miestu.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D9A1-CF5F-C34A-845A-0915B256EBFD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17.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21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54633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685802"/>
            <a:ext cx="5688632" cy="4615406"/>
          </a:xfrm>
        </p:spPr>
        <p:txBody>
          <a:bodyPr>
            <a:normAutofit fontScale="62500" lnSpcReduction="20000"/>
          </a:bodyPr>
          <a:lstStyle/>
          <a:p>
            <a:r>
              <a:rPr lang="sk-SK" sz="2900" dirty="0"/>
              <a:t>"Zistilo sa, že všetko obyvateľstvo na Slovensku, bolo postihnuté jódovým deficitom," hovorí prednosta Ján Podoba.</a:t>
            </a:r>
          </a:p>
          <a:p>
            <a:r>
              <a:rPr lang="sk-SK" sz="2900" dirty="0"/>
              <a:t>V 602 obciach vyšetrili takmer 160 tisíc ľudí. "Taký podrobný prieskum sa nerobil nikde na svete," hovorí prednosta. Najviac postihnuté však boli štyri oblasti – Orava, Kysuce, okolie Banskej Štiavnice a oblasť Žitného ostrova. Práve tam sa rodilo najviac postihnutých ľudí.</a:t>
            </a:r>
          </a:p>
          <a:p>
            <a:r>
              <a:rPr lang="sk-SK" sz="2900" dirty="0"/>
              <a:t>Rodilo sa päť percent detí s trvalým postihnutím endemickým kreténizmom  a mnohonásobne viac </a:t>
            </a:r>
            <a:r>
              <a:rPr lang="sk-SK" sz="2900" dirty="0" err="1"/>
              <a:t>oligofrenikov</a:t>
            </a:r>
            <a:r>
              <a:rPr lang="sk-SK" sz="2900" dirty="0"/>
              <a:t>. "Všetko toto spočívalo v tragickej situácii v chýbaní pár </a:t>
            </a:r>
            <a:r>
              <a:rPr lang="sk-SK" sz="2900" dirty="0" err="1"/>
              <a:t>mikrogramov</a:t>
            </a:r>
            <a:r>
              <a:rPr lang="sk-SK" sz="2900" dirty="0"/>
              <a:t> jódu v potrave," vysvetľuje Podoba.</a:t>
            </a:r>
          </a:p>
          <a:p>
            <a:r>
              <a:rPr lang="sk-SK" sz="2900" dirty="0"/>
              <a:t>A práve preto sa uzákonilo, že soľ sa bude v </a:t>
            </a:r>
            <a:r>
              <a:rPr lang="sk-SK" sz="2900" dirty="0" err="1"/>
              <a:t>Československu</a:t>
            </a:r>
            <a:r>
              <a:rPr lang="sk-SK" sz="2900" dirty="0"/>
              <a:t> jódovať. "Preto soľ, lebo soľ potrebuje každý človek.  Ľudia by si vo vlastnom záujme mali skontrolovať, či tá soľ, ktorú kupujú, je </a:t>
            </a:r>
            <a:r>
              <a:rPr lang="sk-SK" sz="2900" dirty="0" err="1"/>
              <a:t>jodidovaná</a:t>
            </a:r>
            <a:r>
              <a:rPr lang="sk-SK" sz="2900" dirty="0"/>
              <a:t>. " tvrdí Podoba.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5301208"/>
            <a:ext cx="7543800" cy="914400"/>
          </a:xfrm>
        </p:spPr>
        <p:txBody>
          <a:bodyPr/>
          <a:lstStyle/>
          <a:p>
            <a:r>
              <a:rPr lang="sk-SK" sz="4000" dirty="0"/>
              <a:t>Nedostatok jódu a kreténizmus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4648-9433-1341-8ADA-F06A72BFFD1F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17.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22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159" y="1412776"/>
            <a:ext cx="3187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6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685802"/>
            <a:ext cx="7546032" cy="4615406"/>
          </a:xfrm>
        </p:spPr>
        <p:txBody>
          <a:bodyPr>
            <a:noAutofit/>
          </a:bodyPr>
          <a:lstStyle/>
          <a:p>
            <a:r>
              <a:rPr lang="sk-SK" dirty="0"/>
              <a:t>Základné charakteristiky:</a:t>
            </a:r>
          </a:p>
          <a:p>
            <a:pPr lvl="1"/>
            <a:r>
              <a:rPr lang="sk-SK" dirty="0"/>
              <a:t>vek;</a:t>
            </a:r>
          </a:p>
          <a:p>
            <a:pPr lvl="1"/>
            <a:r>
              <a:rPr lang="sk-SK" dirty="0"/>
              <a:t>pohlavie;</a:t>
            </a:r>
          </a:p>
          <a:p>
            <a:pPr lvl="1"/>
            <a:r>
              <a:rPr lang="sk-SK" dirty="0"/>
              <a:t>etnický pôvod;</a:t>
            </a:r>
          </a:p>
          <a:p>
            <a:r>
              <a:rPr lang="sk-SK" dirty="0"/>
              <a:t>Biologické vlastnosti:</a:t>
            </a:r>
          </a:p>
          <a:p>
            <a:pPr lvl="1"/>
            <a:r>
              <a:rPr lang="sk-SK" dirty="0"/>
              <a:t>imunita, genetika;</a:t>
            </a:r>
          </a:p>
          <a:p>
            <a:r>
              <a:rPr lang="sk-SK" dirty="0"/>
              <a:t>Získané vlastnosti:</a:t>
            </a:r>
          </a:p>
          <a:p>
            <a:pPr lvl="2"/>
            <a:r>
              <a:rPr lang="sk-SK" dirty="0"/>
              <a:t>rodinný stav;</a:t>
            </a:r>
          </a:p>
          <a:p>
            <a:r>
              <a:rPr lang="sk-SK" dirty="0"/>
              <a:t>Činnosti:</a:t>
            </a:r>
          </a:p>
          <a:p>
            <a:pPr lvl="1"/>
            <a:r>
              <a:rPr lang="sk-SK" dirty="0"/>
              <a:t>Zamestnanie;</a:t>
            </a:r>
          </a:p>
          <a:p>
            <a:pPr lvl="1"/>
            <a:r>
              <a:rPr lang="sk-SK" dirty="0" err="1"/>
              <a:t>voľnočasové</a:t>
            </a:r>
            <a:r>
              <a:rPr lang="sk-SK" dirty="0"/>
              <a:t> aktivity;</a:t>
            </a:r>
          </a:p>
          <a:p>
            <a:pPr lvl="1"/>
            <a:r>
              <a:rPr lang="sk-SK" dirty="0"/>
              <a:t>užívanie liekov, </a:t>
            </a:r>
            <a:r>
              <a:rPr lang="sk-SK" dirty="0" err="1"/>
              <a:t>tabakových</a:t>
            </a:r>
            <a:r>
              <a:rPr lang="sk-SK" dirty="0"/>
              <a:t> výrobkov,alkoholu,  </a:t>
            </a:r>
            <a:r>
              <a:rPr lang="sk-SK" dirty="0" err="1"/>
              <a:t>drog</a:t>
            </a:r>
            <a:r>
              <a:rPr lang="sk-SK" dirty="0"/>
              <a:t>;</a:t>
            </a:r>
          </a:p>
          <a:p>
            <a:r>
              <a:rPr lang="sk-SK" dirty="0"/>
              <a:t>Podmienky života:</a:t>
            </a:r>
          </a:p>
          <a:p>
            <a:pPr lvl="1"/>
            <a:r>
              <a:rPr lang="sk-SK" dirty="0" err="1"/>
              <a:t>socioekonomický</a:t>
            </a:r>
            <a:r>
              <a:rPr lang="sk-SK" dirty="0"/>
              <a:t> status;</a:t>
            </a:r>
          </a:p>
          <a:p>
            <a:pPr lvl="1"/>
            <a:r>
              <a:rPr lang="sk-SK" dirty="0"/>
              <a:t>prístup k zdravotnej starostlivosti.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64088" y="5229200"/>
            <a:ext cx="2935288" cy="914400"/>
          </a:xfrm>
        </p:spPr>
        <p:txBody>
          <a:bodyPr>
            <a:normAutofit/>
          </a:bodyPr>
          <a:lstStyle/>
          <a:p>
            <a:r>
              <a:rPr lang="sk-SK" dirty="0"/>
              <a:t>Osoba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111E-65DC-FA46-804D-45DC2CBF25D5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17.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23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6326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404664"/>
            <a:ext cx="6408712" cy="4464496"/>
          </a:xfrm>
        </p:spPr>
        <p:txBody>
          <a:bodyPr>
            <a:normAutofit/>
          </a:bodyPr>
          <a:lstStyle/>
          <a:p>
            <a:r>
              <a:rPr lang="sk-SK" dirty="0"/>
              <a:t>Celý rad prác ukazuje, že ženatí muži </a:t>
            </a:r>
          </a:p>
          <a:p>
            <a:pPr marL="18287" indent="0">
              <a:buNone/>
            </a:pPr>
            <a:r>
              <a:rPr lang="sk-SK" dirty="0"/>
              <a:t>a vydaté ženy majú:</a:t>
            </a:r>
          </a:p>
          <a:p>
            <a:pPr lvl="1"/>
            <a:r>
              <a:rPr lang="sk-SK" dirty="0"/>
              <a:t>Nižšiu úmrtnosť;</a:t>
            </a:r>
          </a:p>
          <a:p>
            <a:pPr lvl="1"/>
            <a:r>
              <a:rPr lang="sk-SK" dirty="0"/>
              <a:t>Sú šťastnejší a spokojnejší so životom;</a:t>
            </a:r>
          </a:p>
          <a:p>
            <a:pPr lvl="1"/>
            <a:r>
              <a:rPr lang="sk-SK" dirty="0"/>
              <a:t>Menej trpia depresiami a psychickými problémami;</a:t>
            </a:r>
          </a:p>
          <a:p>
            <a:pPr lvl="1"/>
            <a:r>
              <a:rPr lang="sk-SK" dirty="0"/>
              <a:t>Sú menej často závislí na chemických substanciách;</a:t>
            </a:r>
          </a:p>
          <a:p>
            <a:pPr lvl="1"/>
            <a:r>
              <a:rPr lang="sk-SK" dirty="0"/>
              <a:t>Sú zdravší;</a:t>
            </a:r>
          </a:p>
          <a:p>
            <a:pPr lvl="1"/>
            <a:r>
              <a:rPr lang="sk-SK" dirty="0"/>
              <a:t>Menej často trpia fyzickými prejavmi, ktoré ich obmedzujú v každodennom živote;</a:t>
            </a:r>
          </a:p>
          <a:p>
            <a:pPr lvl="1"/>
            <a:r>
              <a:rPr lang="sk-SK" dirty="0"/>
              <a:t>V prípade ťažkého ochorenia majú vyššiu pravdepodobnosť prežiť.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1600" dirty="0"/>
              <a:t>Zdroj: HAMPLOVA, D. 2012. Zdraví a rodinný stav: </a:t>
            </a:r>
            <a:r>
              <a:rPr lang="sk-SK" sz="1600" dirty="0" err="1"/>
              <a:t>dvě</a:t>
            </a:r>
            <a:r>
              <a:rPr lang="sk-SK" sz="1600" dirty="0"/>
              <a:t> strany </a:t>
            </a:r>
            <a:r>
              <a:rPr lang="sk-SK" sz="1600" dirty="0" err="1"/>
              <a:t>jedné</a:t>
            </a:r>
            <a:r>
              <a:rPr lang="sk-SK" sz="1600" dirty="0"/>
              <a:t> mince? </a:t>
            </a:r>
            <a:r>
              <a:rPr lang="sk-SK" sz="1600" dirty="0" err="1"/>
              <a:t>Health</a:t>
            </a:r>
            <a:r>
              <a:rPr lang="sk-SK" sz="1600" dirty="0"/>
              <a:t> </a:t>
            </a:r>
            <a:r>
              <a:rPr lang="sk-SK" sz="1600" dirty="0" err="1"/>
              <a:t>and</a:t>
            </a:r>
            <a:r>
              <a:rPr lang="sk-SK" sz="1600" dirty="0"/>
              <a:t> </a:t>
            </a:r>
            <a:r>
              <a:rPr lang="sk-SK" sz="1600" dirty="0" err="1"/>
              <a:t>Marital</a:t>
            </a:r>
            <a:r>
              <a:rPr lang="sk-SK" sz="1600" dirty="0"/>
              <a:t> Status: </a:t>
            </a:r>
            <a:r>
              <a:rPr lang="sk-SK" sz="1600" dirty="0" err="1"/>
              <a:t>Two</a:t>
            </a:r>
            <a:r>
              <a:rPr lang="sk-SK" sz="1600" dirty="0"/>
              <a:t> </a:t>
            </a:r>
            <a:r>
              <a:rPr lang="sk-SK" sz="1600" dirty="0" err="1"/>
              <a:t>Sides</a:t>
            </a:r>
            <a:r>
              <a:rPr lang="sk-SK" sz="1600" dirty="0"/>
              <a:t> </a:t>
            </a:r>
            <a:r>
              <a:rPr lang="sk-SK" sz="1600" dirty="0" err="1"/>
              <a:t>of</a:t>
            </a:r>
            <a:r>
              <a:rPr lang="sk-SK" sz="1600" dirty="0"/>
              <a:t> </a:t>
            </a:r>
            <a:r>
              <a:rPr lang="sk-SK" sz="1600" dirty="0" err="1"/>
              <a:t>the</a:t>
            </a:r>
            <a:r>
              <a:rPr lang="sk-SK" sz="1600" dirty="0"/>
              <a:t> Same </a:t>
            </a:r>
            <a:r>
              <a:rPr lang="sk-SK" sz="1600" dirty="0" err="1"/>
              <a:t>Coin</a:t>
            </a:r>
            <a:r>
              <a:rPr lang="sk-SK" sz="1600" dirty="0"/>
              <a:t>? </a:t>
            </a:r>
            <a:r>
              <a:rPr lang="sk-SK" sz="1600" i="1" dirty="0"/>
              <a:t>Sociologický časopis / </a:t>
            </a:r>
            <a:r>
              <a:rPr lang="sk-SK" sz="1600" i="1" dirty="0" err="1"/>
              <a:t>Czech</a:t>
            </a:r>
            <a:r>
              <a:rPr lang="sk-SK" sz="1600" i="1" dirty="0"/>
              <a:t> </a:t>
            </a:r>
            <a:r>
              <a:rPr lang="sk-SK" sz="1600" i="1" dirty="0" err="1"/>
              <a:t>Sociological</a:t>
            </a:r>
            <a:r>
              <a:rPr lang="sk-SK" sz="1600" i="1" dirty="0"/>
              <a:t> </a:t>
            </a:r>
            <a:r>
              <a:rPr lang="sk-SK" sz="1600" i="1" dirty="0" err="1"/>
              <a:t>Review</a:t>
            </a:r>
            <a:r>
              <a:rPr lang="sk-SK" sz="1600" i="1" dirty="0"/>
              <a:t>,</a:t>
            </a:r>
            <a:r>
              <a:rPr lang="sk-SK" sz="1600" dirty="0"/>
              <a:t> 48</a:t>
            </a:r>
            <a:r>
              <a:rPr lang="sk-SK" sz="1600" b="1" dirty="0"/>
              <a:t>,</a:t>
            </a:r>
            <a:r>
              <a:rPr lang="sk-SK" sz="1600" dirty="0"/>
              <a:t> 737–755.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4648-9433-1341-8ADA-F06A72BFFD1F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17.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24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188640"/>
            <a:ext cx="3168265" cy="17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84213" y="685800"/>
          <a:ext cx="7545388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2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2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Od  človeka k populácii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Od populácie k človeku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Napr. od jednotlivých chorých na hypertenziu k celej skupine takto chorých, ktorí navštevujú jednu alebo niekoľko ambulancií v meste, okrese, kraji alebo všetkých takto chorých na celom Slovensku. </a:t>
                      </a:r>
                    </a:p>
                    <a:p>
                      <a:r>
                        <a:rPr lang="sk-SK" dirty="0"/>
                        <a:t>Výsledkom je opis celého súboru ako celku chorých na hypertenziu na Slovensku.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eaLnBrk="1" hangingPunct="1">
                        <a:lnSpc>
                          <a:spcPct val="90000"/>
                        </a:lnSpc>
                      </a:pPr>
                      <a:r>
                        <a:rPr lang="sk-SK" dirty="0"/>
                        <a:t>od údaja, ktorý charakterizuje celok </a:t>
                      </a:r>
                    </a:p>
                    <a:p>
                      <a:pPr lvl="0" eaLnBrk="1" hangingPunct="1">
                        <a:lnSpc>
                          <a:spcPct val="90000"/>
                        </a:lnSpc>
                      </a:pPr>
                      <a:r>
                        <a:rPr lang="sk-SK" dirty="0"/>
                        <a:t>napr. chorobnosť  na 100.000 obyvateľov na Slovensku k určeniu špecifických skupín, ktoré tvoria tento celok,</a:t>
                      </a:r>
                    </a:p>
                    <a:p>
                      <a:pPr lvl="0" eaLnBrk="1" hangingPunct="1">
                        <a:lnSpc>
                          <a:spcPct val="90000"/>
                        </a:lnSpc>
                      </a:pPr>
                      <a:r>
                        <a:rPr lang="sk-SK" dirty="0"/>
                        <a:t>napr. žien s hypertenziou, alebo mladých chorých (25-34 ročných) na hypertenziu.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k-SK" dirty="0"/>
                        <a:t>“Prístup dole prúdom" </a:t>
                      </a:r>
                    </a:p>
                    <a:p>
                      <a:r>
                        <a:rPr lang="sk-SK" dirty="0"/>
                        <a:t>Má dlhšiu  tradíciu a častejšie sa používa.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„Prístup hore prúdom“</a:t>
                      </a:r>
                    </a:p>
                    <a:p>
                      <a:r>
                        <a:rPr lang="sk-SK" dirty="0"/>
                        <a:t>menej častý, využívaný v sledovaniach, ktoré súvisia s ekologickými faktormi.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5157192"/>
            <a:ext cx="7543800" cy="914400"/>
          </a:xfrm>
        </p:spPr>
        <p:txBody>
          <a:bodyPr/>
          <a:lstStyle/>
          <a:p>
            <a:r>
              <a:rPr lang="sk-SK" sz="3600" dirty="0"/>
              <a:t>Prístupy v štúdiu zdravia populácie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4648-9433-1341-8ADA-F06A72BFFD1F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17.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13393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685802"/>
            <a:ext cx="7330008" cy="432737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sk-SK" sz="2400" dirty="0"/>
              <a:t>Podľa veku chorých rozdeľujeme  choroby, 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000" dirty="0"/>
              <a:t>detského veku (osýpky, čierny kašeľ ...)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000" dirty="0"/>
              <a:t>produktívneho veku  (pracovné úrazy, hypertenzia...)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000" dirty="0"/>
              <a:t> vysokého veku (</a:t>
            </a:r>
            <a:r>
              <a:rPr lang="sk-SK" sz="2000" dirty="0" err="1"/>
              <a:t>Alzheimerova</a:t>
            </a:r>
            <a:r>
              <a:rPr lang="sk-SK" sz="2000" dirty="0"/>
              <a:t> choroba, artróza, osteoporóza...);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000" dirty="0"/>
              <a:t>vek hrá úlohu aj v počte chorôb prítomných u jedného človeka - proces starnutia u väčšiny osôb znamená zvyšujúce sa riziko ochorieť na viacero chorôb (</a:t>
            </a:r>
            <a:r>
              <a:rPr lang="sk-SK" sz="2000" dirty="0" err="1"/>
              <a:t>komorbidita</a:t>
            </a:r>
            <a:r>
              <a:rPr lang="sk-SK" sz="2000" dirty="0"/>
              <a:t>);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000" dirty="0"/>
              <a:t>takmer každá udalosť súvisiaca so zdravím sa mení s vekom a taktiež rad faktorov: citlivosť, expozícia, latencia alebo inkubačné obdobie ochorenia, a fyziologické reakcie.</a:t>
            </a:r>
          </a:p>
          <a:p>
            <a:pPr eaLnBrk="1" hangingPunct="1">
              <a:lnSpc>
                <a:spcPct val="90000"/>
              </a:lnSpc>
              <a:buNone/>
            </a:pPr>
            <a:endParaRPr lang="sk-SK" sz="2600" dirty="0"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k-SK" dirty="0">
              <a:latin typeface="Candara" pitchFamily="34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/>
              <a:t>Vek</a:t>
            </a:r>
            <a:endParaRPr lang="cs-CZ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EC432-E9F0-EA4E-BB54-95FB2F91789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17.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26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66623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685802"/>
            <a:ext cx="7402016" cy="519147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sk-SK" dirty="0"/>
              <a:t>Rozdiely v počte chorých  na určitú chorobu v dvoch alebo viacerých populačných skupinách  – môže byť aj príčinou rozdielnej vekovej štruktúry!</a:t>
            </a:r>
          </a:p>
          <a:p>
            <a:pPr eaLnBrk="1" hangingPunct="1">
              <a:lnSpc>
                <a:spcPct val="80000"/>
              </a:lnSpc>
            </a:pPr>
            <a:r>
              <a:rPr lang="sk-SK" dirty="0"/>
              <a:t>Správna príprava epidemiologického sledovania, epidemiologickej štúdie, ktorá sa zaoberá hľadaním príčin choroby, vyžaduje rovnakú vekovú štruktúru sledovaných populácii, t.j. chorých - sledovaných aj zdravých – kontrolných (tých, s ktorými chorých porovnávame);</a:t>
            </a:r>
          </a:p>
          <a:p>
            <a:pPr>
              <a:lnSpc>
                <a:spcPct val="90000"/>
              </a:lnSpc>
            </a:pPr>
            <a:r>
              <a:rPr lang="sk-SK" dirty="0"/>
              <a:t>Vek býva príčinou nepresností v diagnóze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odlišná symptomatológia v mladom veku v porovnaní s vyšším vekom;</a:t>
            </a:r>
          </a:p>
          <a:p>
            <a:pPr lvl="1">
              <a:lnSpc>
                <a:spcPct val="90000"/>
              </a:lnSpc>
            </a:pPr>
            <a:r>
              <a:rPr lang="sk-SK" sz="1800" dirty="0"/>
              <a:t>vek často ovplyvňuje aj správnosť a presnosť primárnej, hlavnej príčiny smrti (mladý človek má obvykle len jednu chorobu, ale starší človek m</a:t>
            </a:r>
            <a:r>
              <a:rPr lang="sk-SK" sz="1800" dirty="0">
                <a:latin typeface="Candara" pitchFamily="34" charset="0"/>
              </a:rPr>
              <a:t>á niekoľko chorôb).</a:t>
            </a:r>
          </a:p>
          <a:p>
            <a:pPr marL="628650" lvl="1" indent="-261938" eaLnBrk="1" hangingPunct="1">
              <a:lnSpc>
                <a:spcPct val="80000"/>
              </a:lnSpc>
            </a:pPr>
            <a:endParaRPr lang="sk-SK" sz="2000" dirty="0">
              <a:latin typeface="Candar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9578-9CA7-4D41-8093-DAC0541AFADF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17.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27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667491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685802"/>
            <a:ext cx="7690048" cy="4255366"/>
          </a:xfrm>
        </p:spPr>
        <p:txBody>
          <a:bodyPr>
            <a:normAutofit/>
          </a:bodyPr>
          <a:lstStyle/>
          <a:p>
            <a:r>
              <a:rPr lang="sk-SK" dirty="0"/>
              <a:t>Výsledky mnohých, opakovaných epidemiologických sledovaní hovoria o rozdielnom výskyte niektorých chorôb podľa pohlavia</a:t>
            </a:r>
          </a:p>
          <a:p>
            <a:pPr lvl="1"/>
            <a:r>
              <a:rPr lang="sk-SK" dirty="0"/>
              <a:t>napr. výskyt ischemickej choroby srdca je vyšší u mužov strednom veku v porovnaní so ženami v rovnakom  veku;</a:t>
            </a:r>
          </a:p>
          <a:p>
            <a:pPr lvl="1"/>
            <a:r>
              <a:rPr lang="sk-SK" dirty="0"/>
              <a:t>napr. vyšší výskyt hnačkových ochorení u chlapcov v porovnaní s dievčatami v tom istom veku;</a:t>
            </a:r>
          </a:p>
          <a:p>
            <a:pPr lvl="1"/>
            <a:r>
              <a:rPr lang="sk-SK" dirty="0"/>
              <a:t>Častejšie úrazy u chlapcov a mladých mužov ako u žien v rovnakom veku;</a:t>
            </a:r>
          </a:p>
          <a:p>
            <a:pPr lvl="1"/>
            <a:r>
              <a:rPr lang="sk-SK" dirty="0"/>
              <a:t>u niektorých chorôb, je rozdiel vo výskyte ochorení viazaný na pohlavie kvôli genetickej, hormonálnej, anatomickej, alebo inej rozdielnosti medzi pohlaviami.</a:t>
            </a:r>
          </a:p>
          <a:p>
            <a:pPr lvl="2" eaLnBrk="1" hangingPunct="1"/>
            <a:endParaRPr lang="sk-SK" dirty="0">
              <a:latin typeface="Candara" pitchFamily="34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301208"/>
            <a:ext cx="75438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/>
              <a:t>Pohlavie</a:t>
            </a:r>
            <a:endParaRPr lang="cs-CZ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8C35-8A66-1F4F-89B8-9045A3622B65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17.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28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26902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685802"/>
            <a:ext cx="7690048" cy="461540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Je známe, že mnoho chronických chorôb a chorobných stavov sa častejšie vyskytuje u žien v porovnaní s mužmi, 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napr. obezita, artritída, diabetes </a:t>
            </a:r>
            <a:r>
              <a:rPr lang="sk-SK" dirty="0" err="1"/>
              <a:t>mellitus</a:t>
            </a:r>
            <a:r>
              <a:rPr lang="sk-SK" dirty="0"/>
              <a:t>, </a:t>
            </a:r>
            <a:r>
              <a:rPr lang="sk-SK" dirty="0" err="1"/>
              <a:t>thyreotoxikóza</a:t>
            </a:r>
            <a:r>
              <a:rPr lang="sk-SK" dirty="0"/>
              <a:t>  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u mužov možno sledovať vyšší výskyt peptických vredov, úrazov, ischemickej choroby srdca;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Zväčšujúce sa alebo zmenšujúce sa rozdiely vo výskyte choroby u mužov v porovnaní so ženami sú odrazom zmien v  riziku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napr. rakovina pľúc, ktorá v 50.-tych rokoch minulého storočia bola chorobou mužského pohlavia - v súčasnosti stúpa výskyt rakoviny pľúc u žien tak, ako stúpa počet fajčiarok.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157192"/>
            <a:ext cx="75438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/>
              <a:t>Pohlavie</a:t>
            </a:r>
            <a:endParaRPr lang="cs-CZ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A58C-9561-5444-90E6-57B780D57894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17.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29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86306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268760"/>
            <a:ext cx="5112568" cy="1735086"/>
          </a:xfrm>
        </p:spPr>
        <p:txBody>
          <a:bodyPr/>
          <a:lstStyle/>
          <a:p>
            <a:pPr marL="18287" indent="0">
              <a:buNone/>
            </a:pPr>
            <a:r>
              <a:rPr lang="sk-SK" dirty="0"/>
              <a:t>„... ak viete merať to, o čom hovoríte, a viete to vyjadriť v číslach, potom o tom niečo viete. Keď to však neviete merať, a neviete to vyjadriť číselne, vaša znalosť o tom je chabá a nedostatočná...“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Lorda Kelvin o meraní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D558-706A-6444-99F1-F921742638FF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17.9.19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3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188640"/>
            <a:ext cx="2323209" cy="3361556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755576" y="3861048"/>
            <a:ext cx="7776864" cy="870990"/>
          </a:xfrm>
          <a:prstGeom prst="rect">
            <a:avLst/>
          </a:prstGeom>
        </p:spPr>
        <p:txBody>
          <a:bodyPr vert="horz" lIns="91432" tIns="45717" rIns="91432" bIns="45717" rtlCol="0" anchor="ctr">
            <a:normAutofit fontScale="92500"/>
          </a:bodyPr>
          <a:lstStyle>
            <a:lvl1pPr marL="274297" indent="-256010" algn="l" defTabSz="914323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26" indent="-256010" algn="l" defTabSz="914323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755" indent="-256010" algn="l" defTabSz="914323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485" indent="-256010" algn="l" defTabSz="914323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781" indent="-256010" algn="l" defTabSz="914323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794" indent="-256010" algn="l" defTabSz="914323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092" indent="-256010" algn="l" defTabSz="914323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388" indent="-256010" algn="l" defTabSz="914323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401" indent="-256010" algn="l" defTabSz="914323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7" indent="0">
              <a:buNone/>
            </a:pPr>
            <a:r>
              <a:rPr lang="sk-SK" dirty="0" err="1"/>
              <a:t>William</a:t>
            </a:r>
            <a:r>
              <a:rPr lang="sk-SK" dirty="0"/>
              <a:t> </a:t>
            </a:r>
            <a:r>
              <a:rPr lang="sk-SK" dirty="0" err="1"/>
              <a:t>Thomson</a:t>
            </a:r>
            <a:r>
              <a:rPr lang="sk-SK" dirty="0"/>
              <a:t> (1824-1907), známy skôr pod svojim šľachtickým menom lord Kelvin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Largs</a:t>
            </a:r>
            <a:r>
              <a:rPr lang="sk-SK" dirty="0"/>
              <a:t> bol </a:t>
            </a:r>
            <a:r>
              <a:rPr lang="sk-SK" dirty="0" err="1"/>
              <a:t>škótsko-írsky</a:t>
            </a:r>
            <a:r>
              <a:rPr lang="sk-SK" dirty="0"/>
              <a:t> fyzik a vynálezca</a:t>
            </a:r>
          </a:p>
        </p:txBody>
      </p:sp>
    </p:spTree>
    <p:extLst>
      <p:ext uri="{BB962C8B-B14F-4D97-AF65-F5344CB8AC3E}">
        <p14:creationId xmlns:p14="http://schemas.microsoft.com/office/powerpoint/2010/main" val="193586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373216"/>
            <a:ext cx="7543800" cy="417984"/>
          </a:xfrm>
        </p:spPr>
        <p:txBody>
          <a:bodyPr/>
          <a:lstStyle/>
          <a:p>
            <a:r>
              <a:rPr lang="sk-SK" sz="1600" dirty="0"/>
              <a:t>Zdroj: Vývoj úrazovosti na Slovensku v rokoch 1999 – 2009, NCZI, 2010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4648-9433-1341-8ADA-F06A72BFFD1F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17.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30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20688"/>
            <a:ext cx="849694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332656"/>
            <a:ext cx="7762056" cy="4824536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endParaRPr lang="sk-SK" sz="2200" dirty="0">
              <a:effectLst/>
              <a:latin typeface="Candar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k-SK" sz="2400" dirty="0"/>
              <a:t>Etnická skupina = sociálna skupina ľudí charakterizovaná určitými sociálnymi a kultúrnymi tradíciami udržiavanými vo vnútri skupiny z generácie na generáciu, má spoločnú históriu, pôvod a potrebu jednotlivcov identifikovať sa so skupinou;</a:t>
            </a:r>
          </a:p>
          <a:p>
            <a:pPr eaLnBrk="1" hangingPunct="1">
              <a:lnSpc>
                <a:spcPct val="80000"/>
              </a:lnSpc>
            </a:pPr>
            <a:r>
              <a:rPr lang="sk-SK" sz="2400" dirty="0"/>
              <a:t>Členovia etnickej skupiny majú rovnaké charakteristické znaky, napr. spôsob života, spoločné genetické "dedičstvo„ , tieto charakteristiky sa môžu odrážať v stave ich zdravia alebo  postihnutia chorobami;</a:t>
            </a:r>
          </a:p>
          <a:p>
            <a:pPr>
              <a:lnSpc>
                <a:spcPct val="80000"/>
              </a:lnSpc>
            </a:pPr>
            <a:r>
              <a:rPr lang="sk-SK" sz="2400" dirty="0"/>
              <a:t>Rasa = biologické dedičstvo ľudí súvisiace s určitou homogenitou</a:t>
            </a:r>
          </a:p>
          <a:p>
            <a:pPr>
              <a:lnSpc>
                <a:spcPct val="80000"/>
              </a:lnSpc>
            </a:pPr>
            <a:r>
              <a:rPr lang="sk-SK" sz="2400" dirty="0"/>
              <a:t>Definície etnickej skupiny a rasy nie sú jednoznačné.</a:t>
            </a:r>
          </a:p>
          <a:p>
            <a:pPr lvl="2" eaLnBrk="1" hangingPunct="1">
              <a:lnSpc>
                <a:spcPct val="80000"/>
              </a:lnSpc>
              <a:buNone/>
            </a:pPr>
            <a:endParaRPr lang="cs-CZ" sz="2200" dirty="0">
              <a:effectLst/>
              <a:latin typeface="Candara" pitchFamily="34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/>
              <a:t>Etnická skupina, rasa</a:t>
            </a:r>
            <a:endParaRPr lang="cs-CZ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C88BB-8982-7A4F-8882-5E6C1E06E950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17.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31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1931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685802"/>
            <a:ext cx="7546032" cy="425536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Skladá sa z mnohých premenných, napr.: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príjem, 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zamestnanie, povolanie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sociálna prestíž/postavenie 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podmienky bývania, 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vzdelanie, 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dedičstvo (hmotné) a iných znakov;</a:t>
            </a:r>
          </a:p>
          <a:p>
            <a:r>
              <a:rPr lang="sk-SK" dirty="0"/>
              <a:t>Frekvencia mnohých ochorení sa zvyšuje s klesajúcim </a:t>
            </a:r>
            <a:r>
              <a:rPr lang="sk-SK" dirty="0" err="1"/>
              <a:t>socioekonomickým</a:t>
            </a:r>
            <a:r>
              <a:rPr lang="sk-SK" dirty="0"/>
              <a:t> stavom (napr. tuberkulóza je častejšia u osôb z nižších sociálno-ekonomických vrstiev ako aj napr. dojčenská úmrtnosť).</a:t>
            </a:r>
            <a:endParaRPr lang="sk-SK" sz="1800" dirty="0"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k-SK" sz="1800" dirty="0">
              <a:latin typeface="Candara" pitchFamily="34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k-SK" dirty="0" err="1"/>
              <a:t>Socio</a:t>
            </a:r>
            <a:r>
              <a:rPr lang="sk-SK" dirty="0"/>
              <a:t> – ekonomický stav</a:t>
            </a:r>
            <a:endParaRPr lang="cs-CZ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3FEC-18F5-6A42-9404-BA20C7936D71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17.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32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84347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/>
          </a:p>
          <a:p>
            <a:r>
              <a:rPr lang="sk-SK" dirty="0"/>
              <a:t>Meranie v epidemiológii</a:t>
            </a:r>
          </a:p>
          <a:p>
            <a:r>
              <a:rPr lang="sk-SK" dirty="0"/>
              <a:t>Základné charakteristiky:</a:t>
            </a:r>
          </a:p>
          <a:p>
            <a:pPr lvl="1"/>
            <a:r>
              <a:rPr lang="sk-SK" dirty="0"/>
              <a:t>čas</a:t>
            </a:r>
          </a:p>
          <a:p>
            <a:pPr lvl="1"/>
            <a:r>
              <a:rPr lang="sk-SK" dirty="0"/>
              <a:t>miesto</a:t>
            </a:r>
          </a:p>
          <a:p>
            <a:pPr lvl="1"/>
            <a:r>
              <a:rPr lang="sk-SK" dirty="0"/>
              <a:t>osoba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Zhrnutie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728B-FB98-BF42-9809-14F30BF1248C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17.9.19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33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685802"/>
            <a:ext cx="7474024" cy="4183358"/>
          </a:xfrm>
        </p:spPr>
        <p:txBody>
          <a:bodyPr/>
          <a:lstStyle/>
          <a:p>
            <a:r>
              <a:rPr lang="sk-SK" dirty="0"/>
              <a:t>Zdravie:</a:t>
            </a:r>
          </a:p>
          <a:p>
            <a:pPr lvl="1"/>
            <a:r>
              <a:rPr lang="sk-SK" dirty="0"/>
              <a:t>WHO 1948: Zdravie je stav kompletnej fyzickej, duševnej a sociálnej pohody a nielen ako stav </a:t>
            </a:r>
            <a:r>
              <a:rPr lang="sk-SK" dirty="0" err="1"/>
              <a:t>neprítomnosti</a:t>
            </a:r>
            <a:r>
              <a:rPr lang="sk-SK" dirty="0"/>
              <a:t> choroby a slabosti.</a:t>
            </a:r>
          </a:p>
          <a:p>
            <a:r>
              <a:rPr lang="sk-SK" dirty="0"/>
              <a:t>Choroba:</a:t>
            </a:r>
          </a:p>
          <a:p>
            <a:pPr lvl="1"/>
            <a:r>
              <a:rPr lang="sk-SK" dirty="0"/>
              <a:t>Definícia prípadu (</a:t>
            </a:r>
            <a:r>
              <a:rPr lang="sk-SK" dirty="0" err="1"/>
              <a:t>case</a:t>
            </a:r>
            <a:r>
              <a:rPr lang="sk-SK" dirty="0"/>
              <a:t> </a:t>
            </a:r>
            <a:r>
              <a:rPr lang="sk-SK" dirty="0" err="1"/>
              <a:t>definition</a:t>
            </a:r>
            <a:r>
              <a:rPr lang="sk-SK" dirty="0"/>
              <a:t>): </a:t>
            </a:r>
          </a:p>
          <a:p>
            <a:pPr lvl="2"/>
            <a:r>
              <a:rPr lang="sk-SK" dirty="0"/>
              <a:t>Dohoda o tom, kedy považujeme určitý stav za ochorenie s daným názvom.</a:t>
            </a:r>
          </a:p>
          <a:p>
            <a:pPr lvl="2"/>
            <a:r>
              <a:rPr lang="sk-SK" dirty="0"/>
              <a:t>Sada diagnostických kritérií, ktoré musia byť splnené pre identifikáciu </a:t>
            </a:r>
            <a:r>
              <a:rPr lang="sk-SK" dirty="0" err="1"/>
              <a:t>osoby</a:t>
            </a:r>
            <a:r>
              <a:rPr lang="sk-SK" dirty="0"/>
              <a:t> ako prípadu ochorenia.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Definícia meranej veličiny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D558-706A-6444-99F1-F921742638FF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17.9.19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4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268378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sk-SK" sz="3200" dirty="0"/>
              <a:t>Čas</a:t>
            </a:r>
          </a:p>
          <a:p>
            <a:pPr lvl="1"/>
            <a:r>
              <a:rPr lang="sk-SK" sz="3200" dirty="0"/>
              <a:t>Miesto</a:t>
            </a:r>
          </a:p>
          <a:p>
            <a:pPr lvl="1"/>
            <a:r>
              <a:rPr lang="sk-SK" sz="3200" dirty="0"/>
              <a:t>Osoba</a:t>
            </a:r>
          </a:p>
          <a:p>
            <a:pPr lvl="1"/>
            <a:r>
              <a:rPr lang="sk-SK" sz="3200" dirty="0"/>
              <a:t>Zdravie</a:t>
            </a:r>
          </a:p>
          <a:p>
            <a:pPr lvl="1"/>
            <a:r>
              <a:rPr lang="sk-SK" sz="3200" dirty="0"/>
              <a:t>Choroba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Charakteristiky používané v epidemiológii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1D558-706A-6444-99F1-F921742638FF}" type="datetime1">
              <a:rPr lang="sk-SK" smtClean="0">
                <a:solidFill>
                  <a:prstClr val="white">
                    <a:alpha val="60000"/>
                  </a:prstClr>
                </a:solidFill>
              </a:rPr>
              <a:t>17.9.19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5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7775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685802"/>
            <a:ext cx="7848872" cy="382331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What</a:t>
            </a:r>
            <a:r>
              <a:rPr lang="sk-SK" sz="3200" b="1" dirty="0">
                <a:solidFill>
                  <a:srgbClr val="FFFF00"/>
                </a:solidFill>
              </a:rPr>
              <a:t>/ čo</a:t>
            </a:r>
            <a:r>
              <a:rPr lang="en-US" sz="3200" dirty="0"/>
              <a:t>= </a:t>
            </a:r>
            <a:r>
              <a:rPr lang="sk-SK" sz="3200" dirty="0"/>
              <a:t>zdravotný problém</a:t>
            </a:r>
          </a:p>
          <a:p>
            <a:r>
              <a:rPr lang="sk-SK" sz="3200" b="1" dirty="0" err="1">
                <a:solidFill>
                  <a:srgbClr val="FFFF00"/>
                </a:solidFill>
              </a:rPr>
              <a:t>Who</a:t>
            </a:r>
            <a:r>
              <a:rPr lang="sk-SK" sz="3200" b="1" dirty="0">
                <a:solidFill>
                  <a:srgbClr val="FFFF00"/>
                </a:solidFill>
              </a:rPr>
              <a:t>/kto</a:t>
            </a:r>
            <a:r>
              <a:rPr lang="sk-SK" sz="3200" dirty="0"/>
              <a:t> = osoby </a:t>
            </a:r>
          </a:p>
          <a:p>
            <a:r>
              <a:rPr lang="sk-SK" sz="3200" b="1" dirty="0" err="1">
                <a:solidFill>
                  <a:srgbClr val="FFFF00"/>
                </a:solidFill>
              </a:rPr>
              <a:t>Where</a:t>
            </a:r>
            <a:r>
              <a:rPr lang="sk-SK" sz="3200" b="1" dirty="0">
                <a:solidFill>
                  <a:srgbClr val="FFFF00"/>
                </a:solidFill>
              </a:rPr>
              <a:t>/kde</a:t>
            </a:r>
            <a:r>
              <a:rPr lang="sk-SK" sz="3200" dirty="0"/>
              <a:t> = miesto </a:t>
            </a:r>
          </a:p>
          <a:p>
            <a:r>
              <a:rPr lang="sk-SK" sz="3200" b="1" dirty="0" err="1">
                <a:solidFill>
                  <a:srgbClr val="FFFF00"/>
                </a:solidFill>
              </a:rPr>
              <a:t>When</a:t>
            </a:r>
            <a:r>
              <a:rPr lang="sk-SK" sz="3200" b="1" dirty="0">
                <a:solidFill>
                  <a:srgbClr val="FFFF00"/>
                </a:solidFill>
              </a:rPr>
              <a:t>/kedy</a:t>
            </a:r>
            <a:r>
              <a:rPr lang="sk-SK" sz="3200" dirty="0"/>
              <a:t> = čas 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Why/how</a:t>
            </a:r>
            <a:r>
              <a:rPr lang="sk-SK" sz="3200" b="1" dirty="0">
                <a:solidFill>
                  <a:srgbClr val="FFFF00"/>
                </a:solidFill>
              </a:rPr>
              <a:t>/prečo/ako</a:t>
            </a:r>
            <a:r>
              <a:rPr lang="en-US" sz="3200" dirty="0"/>
              <a:t> = </a:t>
            </a:r>
            <a:r>
              <a:rPr lang="sk-SK" sz="3200" dirty="0"/>
              <a:t>príčiny, rizikové faktory, spôsoby prenosu</a:t>
            </a:r>
            <a:endParaRPr lang="sk-SK" sz="3200" dirty="0">
              <a:latin typeface="Candara" pitchFamily="34" charset="0"/>
            </a:endParaRPr>
          </a:p>
          <a:p>
            <a:endParaRPr lang="sk-SK" sz="2000" dirty="0">
              <a:latin typeface="Candara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5445224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sk-SK" dirty="0"/>
              <a:t>Základné charakteristiky v epidemiológii: 5 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27943-9199-314E-BC96-31DD42386E9C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17.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6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962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85802"/>
            <a:ext cx="7762056" cy="4183358"/>
          </a:xfrm>
        </p:spPr>
        <p:txBody>
          <a:bodyPr>
            <a:normAutofit/>
          </a:bodyPr>
          <a:lstStyle/>
          <a:p>
            <a:r>
              <a:rPr lang="sk-SK" dirty="0"/>
              <a:t>Sa dozvie rozsah a charakter problému zdravia verejnosti , ktoré je predmetom vyšetrovania – v ktorých mesiacoch, oblastiach, u ktorých skupín je viac alebo menej prípadov;</a:t>
            </a:r>
          </a:p>
          <a:p>
            <a:r>
              <a:rPr lang="sk-SK" dirty="0"/>
              <a:t>Vytvorí podrobný opis zdravia skúmanej populácie, ktorý môže byť ľahko upravený do tabuliek, grafov a máp;</a:t>
            </a:r>
          </a:p>
          <a:p>
            <a:r>
              <a:rPr lang="sk-SK" dirty="0"/>
              <a:t>Identifikuje oblasti či skupiny obyvateľstva, ktoré majú vysokú mieru ochorení. </a:t>
            </a:r>
          </a:p>
          <a:p>
            <a:r>
              <a:rPr lang="sk-SK" dirty="0"/>
              <a:t>Tieto informácie poskytnú dôležité </a:t>
            </a:r>
            <a:r>
              <a:rPr lang="sk-SK" dirty="0" err="1"/>
              <a:t>vodítko</a:t>
            </a:r>
            <a:r>
              <a:rPr lang="sk-SK" dirty="0"/>
              <a:t> k príčinám ochorení a možnosti testovať hypotézy.</a:t>
            </a:r>
          </a:p>
          <a:p>
            <a:endParaRPr lang="sk-SK" dirty="0">
              <a:latin typeface="Candara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000" dirty="0"/>
              <a:t>Výsledkom pýtania sa 5 W je, že epidemiológ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12F5-6467-D042-8F72-737C5944EE9E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17.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7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2841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685802"/>
            <a:ext cx="7762056" cy="4183358"/>
          </a:xfrm>
        </p:spPr>
        <p:txBody>
          <a:bodyPr>
            <a:normAutofit/>
          </a:bodyPr>
          <a:lstStyle/>
          <a:p>
            <a:r>
              <a:rPr lang="sk-SK" dirty="0"/>
              <a:t>15 detí v jednej obci je už veľa, môže ísť o nadmerný výskyt. Epidemiológ sa pýta:</a:t>
            </a:r>
          </a:p>
          <a:p>
            <a:r>
              <a:rPr lang="sk-SK" dirty="0"/>
              <a:t>ČO: o čo sa jedná? Sú tie prejavy niečím </a:t>
            </a:r>
            <a:r>
              <a:rPr lang="sk-SK" dirty="0" err="1"/>
              <a:t>charakteristiské</a:t>
            </a:r>
            <a:r>
              <a:rPr lang="sk-SK" dirty="0"/>
              <a:t>? Čím? </a:t>
            </a:r>
            <a:r>
              <a:rPr lang="sk-SK" dirty="0" err="1"/>
              <a:t>Zodpovedjú</a:t>
            </a:r>
            <a:r>
              <a:rPr lang="sk-SK" dirty="0"/>
              <a:t> definícii niektorej choroby? Akej?</a:t>
            </a:r>
          </a:p>
          <a:p>
            <a:r>
              <a:rPr lang="sk-SK" dirty="0"/>
              <a:t>KTO: Sú to deti, čo majú spoločné?</a:t>
            </a:r>
          </a:p>
          <a:p>
            <a:r>
              <a:rPr lang="sk-SK" dirty="0"/>
              <a:t>KDE: Boli v škôlke, či v škole? Boli na oslave? Alebo na ihrisku, či na </a:t>
            </a:r>
            <a:r>
              <a:rPr lang="sk-SK" dirty="0" err="1"/>
              <a:t>jarmoku</a:t>
            </a:r>
            <a:r>
              <a:rPr lang="sk-SK" dirty="0"/>
              <a:t>?</a:t>
            </a:r>
          </a:p>
          <a:p>
            <a:r>
              <a:rPr lang="sk-SK" dirty="0"/>
              <a:t>KEDY: Včera? Pred dvoma dňami? Pred týždňom?</a:t>
            </a:r>
          </a:p>
          <a:p>
            <a:r>
              <a:rPr lang="sk-SK" dirty="0"/>
              <a:t>PREČO: Niečo zjedli? Stretli niekoho, kto mal už také prejavy? Hrali sa v piesku, na smetisku, či sa kúpali v </a:t>
            </a:r>
            <a:r>
              <a:rPr lang="sk-SK" dirty="0" err="1"/>
              <a:t>potoku</a:t>
            </a:r>
            <a:r>
              <a:rPr lang="sk-SK" dirty="0"/>
              <a:t>, jazere, na kúpalisku?</a:t>
            </a:r>
          </a:p>
          <a:p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400" dirty="0"/>
              <a:t>Príklad: praktický lekár hlási, že mal ráno v ambulancii 15 detí, ktoré mali v noci hnačku a zvracali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4648-9433-1341-8ADA-F06A72BFFD1F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17.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8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</p:spTree>
    <p:extLst>
      <p:ext uri="{BB962C8B-B14F-4D97-AF65-F5344CB8AC3E}">
        <p14:creationId xmlns:p14="http://schemas.microsoft.com/office/powerpoint/2010/main" val="110270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0"/>
            <a:ext cx="6336704" cy="5229200"/>
          </a:xfrm>
        </p:spPr>
        <p:txBody>
          <a:bodyPr>
            <a:noAutofit/>
          </a:bodyPr>
          <a:lstStyle/>
          <a:p>
            <a:r>
              <a:rPr lang="sk-SK" dirty="0"/>
              <a:t>Výskyt ochorení sa v priebehu času sa mení, niektoré z týchto zmien sa vyskytujú pravidelne, zatiaľ čo iné sú nepredvídateľné - môže dať odpoveď na otázku dynamiky výskytu choroby;</a:t>
            </a:r>
          </a:p>
          <a:p>
            <a:r>
              <a:rPr lang="sk-SK" dirty="0"/>
              <a:t>V prípade ochorení, ktoré sa vyskytujú sezónne (zima, leto) a je možné predvídať ich výskyt je možno uskutočniť kontrolné a preventívne opatrenia (napríklad očkovanie proti chrípke);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301208"/>
            <a:ext cx="144016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/>
              <a:t>Čas</a:t>
            </a:r>
            <a:endParaRPr lang="cs-CZ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0756-4E4B-5542-8DB5-A56CF6804F2D}" type="datetime4">
              <a:rPr lang="sk-SK" smtClean="0">
                <a:solidFill>
                  <a:prstClr val="white">
                    <a:alpha val="60000"/>
                  </a:prstClr>
                </a:solidFill>
              </a:rPr>
              <a:t>17. septembra 2019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>
                <a:solidFill>
                  <a:prstClr val="white">
                    <a:alpha val="60000"/>
                  </a:prstClr>
                </a:solidFill>
              </a:rPr>
              <a:t>rusnak.truni.sk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>
                <a:solidFill>
                  <a:prstClr val="white">
                    <a:alpha val="60000"/>
                  </a:prstClr>
                </a:solidFill>
              </a:rPr>
              <a:pPr/>
              <a:t>9</a:t>
            </a:fld>
            <a:endParaRPr lang="en-GB">
              <a:solidFill>
                <a:prstClr val="white">
                  <a:alpha val="60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548" y="-17537"/>
            <a:ext cx="2728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5642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tin_Trnava_prednask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4545</TotalTime>
  <Words>2473</Words>
  <Application>Microsoft Macintosh PowerPoint</Application>
  <PresentationFormat>Prezentácia na obrazovke (4:3)</PresentationFormat>
  <Paragraphs>286</Paragraphs>
  <Slides>33</Slides>
  <Notes>2</Notes>
  <HiddenSlides>1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33</vt:i4>
      </vt:variant>
    </vt:vector>
  </HeadingPairs>
  <TitlesOfParts>
    <vt:vector size="40" baseType="lpstr">
      <vt:lpstr>Arial</vt:lpstr>
      <vt:lpstr>Calibri</vt:lpstr>
      <vt:lpstr>Candara</vt:lpstr>
      <vt:lpstr>Palatino Linotype</vt:lpstr>
      <vt:lpstr>Times New Roman</vt:lpstr>
      <vt:lpstr>Wingdings</vt:lpstr>
      <vt:lpstr>Martin_Trnava_prednasky</vt:lpstr>
      <vt:lpstr>MERANIE ZDRAVIA A CHOROBY V POPULÁCII: základné charakteristiky</vt:lpstr>
      <vt:lpstr>Ciele prednášky</vt:lpstr>
      <vt:lpstr>Lorda Kelvin o meraní</vt:lpstr>
      <vt:lpstr>Definícia meranej veličiny</vt:lpstr>
      <vt:lpstr>Charakteristiky používané v epidemiológii</vt:lpstr>
      <vt:lpstr>Základné charakteristiky v epidemiológii: 5 W</vt:lpstr>
      <vt:lpstr>Výsledkom pýtania sa 5 W je, že epidemiológ</vt:lpstr>
      <vt:lpstr>Príklad: praktický lekár hlási, že mal ráno v ambulancii 15 detí, ktoré mali v noci hnačku a zvracali</vt:lpstr>
      <vt:lpstr>Čas</vt:lpstr>
      <vt:lpstr>Prezentácia programu PowerPoint</vt:lpstr>
      <vt:lpstr>Kominári v Anglii</vt:lpstr>
      <vt:lpstr>Prezentácia programu PowerPoint</vt:lpstr>
      <vt:lpstr>Údaje závislé od času sa obvykle zobrazujú v dvojrozmerných grafoch.</vt:lpstr>
      <vt:lpstr>Sezonalita</vt:lpstr>
      <vt:lpstr>Sekulárne trendy a ich zmeny (z lat. saeculum, vek, tento svet, dlhodobý)</vt:lpstr>
      <vt:lpstr>Časový okamih</vt:lpstr>
      <vt:lpstr>Epidemická krivka</vt:lpstr>
      <vt:lpstr>Miesto</vt:lpstr>
      <vt:lpstr>Zdroj: REGIONÁLNE ROZDIELY V POPULAČNOM VÝVOJI NA SLOVENSKU A ICH MOŽNÉ DOPADY NA NIEKTORÉ SEGMENTY ĽUDSKÝCH ZDROJOV. Branislav Šprocha, Boris Vaňo, Branislav Bleha</vt:lpstr>
      <vt:lpstr>Rozdiely vo výskyte chorôb podľa miesta</vt:lpstr>
      <vt:lpstr>Prezentácia programu PowerPoint</vt:lpstr>
      <vt:lpstr>Nedostatok jódu a kreténizmus</vt:lpstr>
      <vt:lpstr>Osoba</vt:lpstr>
      <vt:lpstr>Zdroj: HAMPLOVA, D. 2012. Zdraví a rodinný stav: dvě strany jedné mince? Health and Marital Status: Two Sides of the Same Coin? Sociologický časopis / Czech Sociological Review, 48, 737–755.</vt:lpstr>
      <vt:lpstr>Prístupy v štúdiu zdravia populácie </vt:lpstr>
      <vt:lpstr>Vek</vt:lpstr>
      <vt:lpstr>Prezentácia programu PowerPoint</vt:lpstr>
      <vt:lpstr>Pohlavie</vt:lpstr>
      <vt:lpstr>Pohlavie</vt:lpstr>
      <vt:lpstr>Zdroj: Vývoj úrazovosti na Slovensku v rokoch 1999 – 2009, NCZI, 2010</vt:lpstr>
      <vt:lpstr>Etnická skupina, rasa</vt:lpstr>
      <vt:lpstr>Socio – ekonomický stav</vt:lpstr>
      <vt:lpstr>Zhrnutie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Epidemiológia: Základná vedecká disciplína, ktorá skúma zdravie verejnosti</dc:title>
  <dc:creator>mery</dc:creator>
  <cp:lastModifiedBy>Martin Rusnak</cp:lastModifiedBy>
  <cp:revision>106</cp:revision>
  <dcterms:created xsi:type="dcterms:W3CDTF">2014-09-30T09:12:07Z</dcterms:created>
  <dcterms:modified xsi:type="dcterms:W3CDTF">2019-09-17T10:52:21Z</dcterms:modified>
</cp:coreProperties>
</file>