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341" r:id="rId2"/>
    <p:sldId id="381" r:id="rId3"/>
    <p:sldId id="383" r:id="rId4"/>
    <p:sldId id="351" r:id="rId5"/>
    <p:sldId id="317" r:id="rId6"/>
    <p:sldId id="346" r:id="rId7"/>
    <p:sldId id="393" r:id="rId8"/>
    <p:sldId id="310" r:id="rId9"/>
    <p:sldId id="320" r:id="rId10"/>
    <p:sldId id="322" r:id="rId11"/>
    <p:sldId id="388" r:id="rId12"/>
    <p:sldId id="390" r:id="rId13"/>
    <p:sldId id="394" r:id="rId14"/>
    <p:sldId id="395" r:id="rId15"/>
    <p:sldId id="318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8122" autoAdjust="0"/>
  </p:normalViewPr>
  <p:slideViewPr>
    <p:cSldViewPr>
      <p:cViewPr varScale="1">
        <p:scale>
          <a:sx n="107" d="100"/>
          <a:sy n="107" d="100"/>
        </p:scale>
        <p:origin x="-15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3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F4A64-0F83-D548-8864-F0AF7C8E274D}" type="datetimeFigureOut">
              <a:rPr lang="en-US" smtClean="0"/>
              <a:t>4.5.15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9C3BE-32EE-2443-92EF-33556C9E2E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7633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4331A-9B12-45C8-B903-D72953D506AB}" type="datetimeFigureOut">
              <a:rPr lang="sk-SK" smtClean="0"/>
              <a:pPr/>
              <a:t>4.5.15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86EF7-8E06-4887-A446-77B26026126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21026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1" y="3214776"/>
            <a:ext cx="457200" cy="92409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D6A0-BE71-2540-A5FE-7C836C093F2B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D366-4AF1-4746-9C39-861A506373A7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2DFD-4F0A-5146-8DF9-494B942FFB8A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BC3C-7372-45CB-AC7E-5C03862A0EE7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2"/>
            <a:ext cx="2133600" cy="5181600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1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F010-53E7-4B4E-A7E1-8B66A4CDB02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2C6B-D7B4-4470-96B0-FB5B90C36687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E328-BF9F-E74E-8B4D-C2124D161E5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8"/>
            <a:ext cx="457200" cy="9056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B1E5-CCB9-DD49-94DF-694B590565A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323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EA05-4019-604A-8A7D-72922642EBDE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9" y="658369"/>
            <a:ext cx="3273552" cy="342900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1" y="658368"/>
            <a:ext cx="3273552" cy="3432175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7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1" y="661977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1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82330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82330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851A-5EA2-6141-A05F-384611C3F023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45C3F-23D6-4420-B72D-D1DE680834B2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EB43-43DA-624B-A916-F9E41BBAF5E4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CE5F-13B2-9C46-B686-E75D6FE71AB3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FC4B8-150F-463D-96B8-86E8E877A23E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0977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F562-61C3-3C42-8105-011DE31A68C8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6" indent="0">
              <a:buNone/>
              <a:defRPr sz="2000"/>
            </a:lvl5pPr>
            <a:lvl6pPr marL="2285807" indent="0">
              <a:buNone/>
              <a:defRPr sz="2000"/>
            </a:lvl6pPr>
            <a:lvl7pPr marL="2742969" indent="0">
              <a:buNone/>
              <a:defRPr sz="2000"/>
            </a:lvl7pPr>
            <a:lvl8pPr marL="3200131" indent="0">
              <a:buNone/>
              <a:defRPr sz="2000"/>
            </a:lvl8pPr>
            <a:lvl9pPr marL="3657292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1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82330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6B05-562E-164B-82DE-7954C0D4A234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75293-B81F-479D-8DFF-1D0DC9796D73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6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5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32" tIns="45717" rIns="91432" bIns="45717" rtlCol="0" anchor="b">
            <a:no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2"/>
            <a:ext cx="6096000" cy="3657599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9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defTabSz="414772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fld id="{A8A769A0-9778-5A4D-BFFA-4ACB870DE2E8}" type="datetime4">
              <a:rPr lang="sk-SK" smtClean="0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9"/>
            <a:ext cx="4572000" cy="365125"/>
          </a:xfrm>
          <a:prstGeom prst="rect">
            <a:avLst/>
          </a:prstGeom>
        </p:spPr>
        <p:txBody>
          <a:bodyPr vert="horz" lIns="91432" tIns="45717" rIns="91432" bIns="45717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algn="ctr" defTabSz="414772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GB" smtClean="0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t>rusnak.truni.sk</a:t>
            </a:r>
            <a:endParaRPr lang="en-GB" dirty="0">
              <a:solidFill>
                <a:prstClr val="white">
                  <a:alpha val="60000"/>
                </a:prstClr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1" y="5842001"/>
            <a:ext cx="2133600" cy="304800"/>
          </a:xfrm>
          <a:prstGeom prst="rect">
            <a:avLst/>
          </a:prstGeom>
        </p:spPr>
        <p:txBody>
          <a:bodyPr vert="horz" lIns="91432" tIns="45717" rIns="91432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defTabSz="414772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fld id="{097C3CC7-D778-443F-883F-F6921BFC0479}" type="slidenum">
              <a:rPr lang="en-GB" smtClean="0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pPr defTabSz="414772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</a:pPr>
              <a:t>‹#›</a:t>
            </a:fld>
            <a:endParaRPr lang="en-GB" dirty="0">
              <a:solidFill>
                <a:prstClr val="white">
                  <a:alpha val="60000"/>
                </a:prstClr>
              </a:solidFill>
              <a:latin typeface="Arial" charset="0"/>
              <a:cs typeface="Arial Unicode MS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323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297" indent="-256010" algn="l" defTabSz="914323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26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755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485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781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794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092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388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401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95537" y="260648"/>
            <a:ext cx="4752527" cy="3816424"/>
          </a:xfrm>
        </p:spPr>
        <p:txBody>
          <a:bodyPr>
            <a:normAutofit/>
          </a:bodyPr>
          <a:lstStyle/>
          <a:p>
            <a:pPr marL="822929" lvl="1" indent="-457200">
              <a:lnSpc>
                <a:spcPct val="80000"/>
              </a:lnSpc>
            </a:pPr>
            <a:r>
              <a:rPr lang="sk-SK" altLang="sk-SK" sz="3200" dirty="0" smtClean="0"/>
              <a:t>Prípad-kontrola;</a:t>
            </a:r>
          </a:p>
          <a:p>
            <a:pPr marL="822929" lvl="1" indent="-457200">
              <a:lnSpc>
                <a:spcPct val="80000"/>
              </a:lnSpc>
            </a:pPr>
            <a:r>
              <a:rPr lang="sk-SK" altLang="sk-SK" sz="3200" dirty="0" smtClean="0"/>
              <a:t>Prierezové.</a:t>
            </a:r>
            <a:endParaRPr lang="sk-SK" altLang="sk-SK" sz="4400" dirty="0" smtClean="0"/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4869160"/>
            <a:ext cx="8712200" cy="990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altLang="sk-SK" dirty="0"/>
              <a:t>ANALYTICKÉ ŠTÚDIE</a:t>
            </a:r>
            <a:endParaRPr lang="en-US" altLang="sk-SK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EE49-48BA-FD45-93B8-9263BFFEC26E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pic>
        <p:nvPicPr>
          <p:cNvPr id="5" name="Picture 4" descr="observac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317" y="1628800"/>
            <a:ext cx="5238767" cy="360394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-29526"/>
            <a:ext cx="7906072" cy="4896544"/>
          </a:xfrm>
        </p:spPr>
        <p:txBody>
          <a:bodyPr>
            <a:normAutofit/>
          </a:bodyPr>
          <a:lstStyle/>
          <a:p>
            <a:r>
              <a:rPr lang="sk-SK" dirty="0"/>
              <a:t>cieľom kontrolovanej klinickej epidemiologickej štúdie je zhodnotiť efektívnosť liečebnej procedúry u vybraných chorých </a:t>
            </a:r>
            <a:r>
              <a:rPr lang="sk-SK" dirty="0" smtClean="0"/>
              <a:t>dobrovoľníkov</a:t>
            </a:r>
            <a:endParaRPr lang="sk-SK" dirty="0"/>
          </a:p>
          <a:p>
            <a:r>
              <a:rPr lang="sk-SK" dirty="0"/>
              <a:t>sledovaná populácia = chorí </a:t>
            </a:r>
            <a:r>
              <a:rPr lang="sk-SK" dirty="0" smtClean="0"/>
              <a:t>pacienti</a:t>
            </a:r>
            <a:endParaRPr lang="sk-SK" dirty="0"/>
          </a:p>
          <a:p>
            <a:r>
              <a:rPr lang="sk-SK" dirty="0"/>
              <a:t>liečebná procedúra – invazívna, neinvazívna, farmakologická..</a:t>
            </a:r>
            <a:r>
              <a:rPr lang="sk-SK" dirty="0" smtClean="0"/>
              <a:t>.</a:t>
            </a:r>
            <a:endParaRPr lang="sk-SK" dirty="0"/>
          </a:p>
          <a:p>
            <a:r>
              <a:rPr lang="sk-SK" dirty="0"/>
              <a:t>rôzne druhy zaslepenia štúdií (jednoduchý, dvojito zaslepený pokus..</a:t>
            </a:r>
            <a:r>
              <a:rPr lang="sk-SK" dirty="0" smtClean="0"/>
              <a:t>)</a:t>
            </a:r>
            <a:endParaRPr lang="sk-SK" dirty="0"/>
          </a:p>
          <a:p>
            <a:r>
              <a:rPr lang="sk-SK" dirty="0"/>
              <a:t>výsledným efektom môže byť  - nižšie finančné náklady, nižší výskyt komplikácií, skrátenie času hospitalizácie, dlhšie prežívanie pacientov, vyššia kvalita života.</a:t>
            </a:r>
            <a:r>
              <a:rPr lang="sk-SK" dirty="0" smtClean="0"/>
              <a:t>.</a:t>
            </a:r>
            <a:endParaRPr lang="sk-SK" dirty="0">
              <a:effectLst/>
              <a:latin typeface="Candar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43608" y="5301208"/>
            <a:ext cx="7543800" cy="770384"/>
          </a:xfrm>
        </p:spPr>
        <p:txBody>
          <a:bodyPr/>
          <a:lstStyle/>
          <a:p>
            <a:r>
              <a:rPr lang="sk-SK" sz="4400" dirty="0"/>
              <a:t>KLINICKÉ KONTROLOVANÉ ŠTÚDIE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F1B7-B65D-EE4D-8B3D-1FF1D8A7A7B2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340769"/>
            <a:ext cx="7762056" cy="2880320"/>
          </a:xfrm>
        </p:spPr>
        <p:txBody>
          <a:bodyPr>
            <a:normAutofit/>
          </a:bodyPr>
          <a:lstStyle/>
          <a:p>
            <a:r>
              <a:rPr lang="sk-SK" dirty="0"/>
              <a:t>cieľom je zhodnotiť účinnosť primárne preventívnej intervencie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sledovaná populácia = zdravé osoby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intervencie= očkovanie, zmena výživy, zvýšenie pohybovej aktivity, užívanie zdravie podporujúcich prípravkov.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157192"/>
            <a:ext cx="7543800" cy="914400"/>
          </a:xfrm>
        </p:spPr>
        <p:txBody>
          <a:bodyPr/>
          <a:lstStyle/>
          <a:p>
            <a:r>
              <a:rPr lang="sk-SK" dirty="0" smtClean="0"/>
              <a:t>Kontrolovaná terénna štúdia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1ACF-4D0E-2344-BEF6-66998EF7D207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11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404664"/>
            <a:ext cx="7920880" cy="3657599"/>
          </a:xfrm>
        </p:spPr>
        <p:txBody>
          <a:bodyPr>
            <a:normAutofit/>
          </a:bodyPr>
          <a:lstStyle/>
          <a:p>
            <a:r>
              <a:rPr lang="sk-SK" dirty="0"/>
              <a:t>cieľom </a:t>
            </a:r>
            <a:r>
              <a:rPr lang="sk-SK" dirty="0" err="1"/>
              <a:t>komunitnej</a:t>
            </a:r>
            <a:r>
              <a:rPr lang="sk-SK" dirty="0"/>
              <a:t> intervenčnej štúdie je zhodnotiť výsledok intervencie primárne preventívnej povahy u osôb tvoriacich komunitu, t.j. skupinu osôb so spoločnými podmienkami života</a:t>
            </a:r>
          </a:p>
          <a:p>
            <a:endParaRPr lang="sk-SK" dirty="0"/>
          </a:p>
          <a:p>
            <a:r>
              <a:rPr lang="sk-SK" dirty="0"/>
              <a:t>intervencia = odvykanie od fajčenia, zmena výživy, motivácia k zdravému spôsobu života....</a:t>
            </a:r>
          </a:p>
          <a:p>
            <a:endParaRPr lang="sk-SK" dirty="0"/>
          </a:p>
          <a:p>
            <a:r>
              <a:rPr lang="sk-SK" dirty="0"/>
              <a:t>populácia = komunita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3568" y="4869160"/>
            <a:ext cx="7543800" cy="914400"/>
          </a:xfrm>
        </p:spPr>
        <p:txBody>
          <a:bodyPr/>
          <a:lstStyle/>
          <a:p>
            <a:r>
              <a:rPr lang="sk-SK" dirty="0" err="1" smtClean="0"/>
              <a:t>Komunitná</a:t>
            </a:r>
            <a:r>
              <a:rPr lang="sk-SK" dirty="0" smtClean="0"/>
              <a:t> intervenčná štúdia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E5F3-3CDF-654E-BB36-14AF4C8ED43F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12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Experimentálne štúdie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E328-BF9F-E74E-8B4D-C2124D161E5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13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pic>
        <p:nvPicPr>
          <p:cNvPr id="7" name="Picture 6" descr="observac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052736"/>
            <a:ext cx="5238767" cy="360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14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E328-BF9F-E74E-8B4D-C2124D161E5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14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11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>
              <a:solidFill>
                <a:srgbClr val="FFFF00"/>
              </a:solidFill>
              <a:latin typeface="Candara" pitchFamily="34" charset="0"/>
            </a:endParaRPr>
          </a:p>
          <a:p>
            <a:pPr>
              <a:buNone/>
            </a:pPr>
            <a:endParaRPr lang="sk-SK" dirty="0" smtClean="0">
              <a:solidFill>
                <a:srgbClr val="FFFF00"/>
              </a:solidFill>
              <a:latin typeface="Candara" pitchFamily="34" charset="0"/>
            </a:endParaRPr>
          </a:p>
          <a:p>
            <a:pPr>
              <a:buNone/>
            </a:pPr>
            <a:endParaRPr lang="sk-SK" dirty="0" smtClean="0">
              <a:solidFill>
                <a:srgbClr val="FFFF00"/>
              </a:solidFill>
              <a:latin typeface="Candara" pitchFamily="34" charset="0"/>
            </a:endParaRPr>
          </a:p>
          <a:p>
            <a:pPr algn="ctr">
              <a:buNone/>
            </a:pPr>
            <a:r>
              <a:rPr lang="sk-SK" dirty="0" smtClean="0">
                <a:solidFill>
                  <a:srgbClr val="FFFF00"/>
                </a:solidFill>
                <a:latin typeface="Candara" pitchFamily="34" charset="0"/>
              </a:rPr>
              <a:t>ĎAKUJEM ZA POZORNOSŤ</a:t>
            </a:r>
            <a:endParaRPr lang="sk-SK" dirty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>
              <a:latin typeface="Candar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29F0-6D1F-AC44-B2F7-7D5D9B366A39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548680"/>
            <a:ext cx="7859216" cy="3528392"/>
          </a:xfrm>
        </p:spPr>
        <p:txBody>
          <a:bodyPr>
            <a:normAutofit/>
          </a:bodyPr>
          <a:lstStyle/>
          <a:p>
            <a:r>
              <a:rPr lang="sk-SK" dirty="0" smtClean="0"/>
              <a:t>Štúdia začne definovaním </a:t>
            </a:r>
            <a:r>
              <a:rPr lang="sk-SK" dirty="0"/>
              <a:t>osôb s ochorením (prípady) a skupiny osôb bez ochorenia (kontroly</a:t>
            </a:r>
            <a:r>
              <a:rPr lang="sk-SK" dirty="0" smtClean="0"/>
              <a:t>);</a:t>
            </a:r>
            <a:endParaRPr lang="sk-SK" dirty="0"/>
          </a:p>
          <a:p>
            <a:r>
              <a:rPr lang="sk-SK" dirty="0" smtClean="0"/>
              <a:t>Následne sa porovnajú </a:t>
            </a:r>
            <a:r>
              <a:rPr lang="sk-SK" dirty="0"/>
              <a:t>predchádzajúce expozície medzi týmito dvoma </a:t>
            </a:r>
            <a:r>
              <a:rPr lang="sk-SK" dirty="0" smtClean="0"/>
              <a:t>skupinami;</a:t>
            </a:r>
            <a:endParaRPr lang="sk-SK" dirty="0"/>
          </a:p>
          <a:p>
            <a:r>
              <a:rPr lang="sk-SK" dirty="0" smtClean="0"/>
              <a:t>V </a:t>
            </a:r>
            <a:r>
              <a:rPr lang="sk-SK" dirty="0"/>
              <a:t>prípade, že expozícia u prípadov je podstatne vyššia ako by sme mohli očakávať u kontrolnej skupiny, potom ochorenie pravdepodobne spájame s </a:t>
            </a:r>
            <a:r>
              <a:rPr lang="sk-SK" dirty="0" smtClean="0"/>
              <a:t>expozíciou.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25144"/>
            <a:ext cx="7543800" cy="720080"/>
          </a:xfrm>
        </p:spPr>
        <p:txBody>
          <a:bodyPr>
            <a:normAutofit fontScale="90000"/>
          </a:bodyPr>
          <a:lstStyle/>
          <a:p>
            <a:r>
              <a:rPr lang="sk-SK" dirty="0"/>
              <a:t>Prípad – kontrola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E66E-F887-9F47-A0FF-FDF591654C16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2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84784"/>
            <a:ext cx="7762056" cy="3729607"/>
          </a:xfrm>
        </p:spPr>
        <p:txBody>
          <a:bodyPr>
            <a:normAutofit/>
          </a:bodyPr>
          <a:lstStyle/>
          <a:p>
            <a:r>
              <a:rPr lang="sk-SK" dirty="0"/>
              <a:t>cieľom štúdie prípad – kontrola je zistiť silu vzťahu medzi chorobou v súčasnosti a expozíciou rizikovému faktoru pôsobiacemu v minulosti. </a:t>
            </a:r>
          </a:p>
          <a:p>
            <a:endParaRPr lang="sk-SK" dirty="0"/>
          </a:p>
          <a:p>
            <a:r>
              <a:rPr lang="sk-SK" dirty="0"/>
              <a:t>vychádzame od následku /prítomnosť /neprítomnosť choroby/ a v minulosti zisťujeme prítomnosť/neprítomnosť expozície rizikovému faktoru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EEC7-B0B4-2A42-A494-6799DD3788E1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3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548680"/>
            <a:ext cx="8435975" cy="3168352"/>
          </a:xfrm>
        </p:spPr>
        <p:txBody>
          <a:bodyPr rtlCol="0">
            <a:normAutofit/>
          </a:bodyPr>
          <a:lstStyle/>
          <a:p>
            <a:pPr marL="182880" indent="-182880" algn="just">
              <a:lnSpc>
                <a:spcPct val="90000"/>
              </a:lnSpc>
              <a:defRPr/>
            </a:pPr>
            <a:r>
              <a:rPr lang="sk-SK" altLang="sk-SK" dirty="0"/>
              <a:t> Cieľom prierezovej, transverzálnej, </a:t>
            </a:r>
            <a:r>
              <a:rPr lang="sk-SK" altLang="sk-SK" dirty="0" err="1"/>
              <a:t>prevalenčnej</a:t>
            </a:r>
            <a:r>
              <a:rPr lang="sk-SK" altLang="sk-SK" dirty="0"/>
              <a:t> (</a:t>
            </a:r>
            <a:r>
              <a:rPr lang="sk-SK" altLang="sk-SK" dirty="0" err="1"/>
              <a:t>cross</a:t>
            </a:r>
            <a:r>
              <a:rPr lang="sk-SK" altLang="sk-SK" dirty="0"/>
              <a:t>  </a:t>
            </a:r>
            <a:r>
              <a:rPr lang="sk-SK" altLang="sk-SK" dirty="0" err="1"/>
              <a:t>sectional</a:t>
            </a:r>
            <a:r>
              <a:rPr lang="sk-SK" altLang="sk-SK" dirty="0"/>
              <a:t>) štúdie je v stanovenom bode času zistiť u vybranej </a:t>
            </a:r>
            <a:r>
              <a:rPr lang="sk-SK" altLang="sk-SK" dirty="0" smtClean="0"/>
              <a:t>populácie:</a:t>
            </a:r>
          </a:p>
          <a:p>
            <a:pPr marL="548609" lvl="1" indent="-182880" algn="just">
              <a:lnSpc>
                <a:spcPct val="90000"/>
              </a:lnSpc>
              <a:defRPr/>
            </a:pPr>
            <a:r>
              <a:rPr lang="sk-SK" altLang="sk-SK" dirty="0" smtClean="0"/>
              <a:t>prevalenciu </a:t>
            </a:r>
            <a:r>
              <a:rPr lang="sk-SK" altLang="sk-SK" dirty="0"/>
              <a:t>chorých a zdravých vo vzťahu k skutočnosti, že niektorí z nich boli resp. neboli exponovaní rizikovému faktoru, </a:t>
            </a:r>
            <a:r>
              <a:rPr lang="sk-SK" altLang="sk-SK" dirty="0" smtClean="0"/>
              <a:t>alebo</a:t>
            </a:r>
          </a:p>
          <a:p>
            <a:pPr marL="548609" lvl="1" indent="-182880" algn="just">
              <a:lnSpc>
                <a:spcPct val="90000"/>
              </a:lnSpc>
              <a:defRPr/>
            </a:pPr>
            <a:r>
              <a:rPr lang="sk-SK" altLang="sk-SK" dirty="0" smtClean="0"/>
              <a:t>prevalenciu </a:t>
            </a:r>
            <a:r>
              <a:rPr lang="sk-SK" altLang="sk-SK" dirty="0"/>
              <a:t>exponovaných a neexponovaných vo vzťahu k skutočnosti, že niektorí z nich ochoreli, resp. </a:t>
            </a:r>
            <a:r>
              <a:rPr lang="sk-SK" altLang="sk-SK" dirty="0" err="1" smtClean="0"/>
              <a:t>neochoreli</a:t>
            </a:r>
            <a:r>
              <a:rPr lang="sk-SK" altLang="sk-SK" dirty="0" smtClean="0"/>
              <a:t>.</a:t>
            </a:r>
            <a:endParaRPr lang="sk-SK" altLang="sk-SK" dirty="0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157192"/>
            <a:ext cx="8892480" cy="64747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k-SK" dirty="0"/>
              <a:t>PRIEREZOVÁ ŠTÚDIA</a:t>
            </a:r>
            <a:endParaRPr lang="en-US" altLang="sk-SK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C712-DF50-994C-8E3B-6263315CDE2B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4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60648"/>
            <a:ext cx="7762056" cy="4752528"/>
          </a:xfrm>
        </p:spPr>
        <p:txBody>
          <a:bodyPr>
            <a:noAutofit/>
          </a:bodyPr>
          <a:lstStyle/>
          <a:p>
            <a:r>
              <a:rPr lang="sk-SK" dirty="0"/>
              <a:t>expozícia a zdravotné výsledky sú merané súčasne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 má sklon zistiť prítomnosť (</a:t>
            </a:r>
            <a:r>
              <a:rPr lang="sk-SK" dirty="0" err="1"/>
              <a:t>prevalenciu</a:t>
            </a:r>
            <a:r>
              <a:rPr lang="sk-SK" dirty="0"/>
              <a:t>) ochorenia v danom okamihu, bez ohľadu na dobu trvania</a:t>
            </a:r>
          </a:p>
          <a:p>
            <a:endParaRPr lang="sk-SK" dirty="0"/>
          </a:p>
          <a:p>
            <a:r>
              <a:rPr lang="sk-SK" dirty="0"/>
              <a:t>z analytického hľadiska prierezová štúdia má nižšiu možnosť pre dokázanie príčinného vzťahu ako predchádzajúce dve štúdie</a:t>
            </a:r>
          </a:p>
          <a:p>
            <a:endParaRPr lang="sk-SK" dirty="0"/>
          </a:p>
          <a:p>
            <a:r>
              <a:rPr lang="sk-SK" altLang="sk-SK" dirty="0"/>
              <a:t>ak sú expozície a ochorenie zisťované súčasne, nemôžeme spravidla presne určiť, či expozícia ochoreniu predchádzala alebo z nej vyplynula (napr. fajčenie môže byť rovnako príčinou, ale aj následkom neurózy)</a:t>
            </a:r>
          </a:p>
          <a:p>
            <a:endParaRPr lang="sk-SK" sz="2000" dirty="0">
              <a:latin typeface="Candara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229200"/>
            <a:ext cx="7543800" cy="72008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Prierezová štúdia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153-10E0-9749-8A88-A2530E18A247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548681"/>
            <a:ext cx="8362950" cy="2808311"/>
          </a:xfrm>
        </p:spPr>
        <p:txBody>
          <a:bodyPr rtlCol="0">
            <a:noAutofit/>
          </a:bodyPr>
          <a:lstStyle/>
          <a:p>
            <a:pPr marL="354013" indent="-354013" algn="just">
              <a:lnSpc>
                <a:spcPct val="80000"/>
              </a:lnSpc>
              <a:defRPr/>
            </a:pPr>
            <a:r>
              <a:rPr lang="sk-SK" altLang="sk-SK" dirty="0"/>
              <a:t>cieľom ekologickej štúdie je dokázať, potvrdiť   hypotézu, že vyššia chorobnosť, úmrtnosť v sledovanej populácii v porovnaní s  kontrolnou je z dôvodu vyššej expozície rizikovému faktoru v životnom prostredí. 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sk-SK" altLang="sk-SK" dirty="0" smtClean="0"/>
          </a:p>
          <a:p>
            <a:pPr marL="265113" lvl="1" indent="-265113" algn="just">
              <a:lnSpc>
                <a:spcPct val="80000"/>
              </a:lnSpc>
              <a:defRPr/>
            </a:pPr>
            <a:r>
              <a:rPr lang="sk-SK" altLang="sk-SK" sz="2000" dirty="0"/>
              <a:t>pri ekologických štúdiách je nebezpečenstvo, že  asociácia príčin, ktorú zistíme u populačných skupín neexistuje na úrovni každého jednotlivca, ale tiež v tom, že sme neschopní  rozlíšiť mieru asociácie, závislosti medzi jednotlivými  príčinami.</a:t>
            </a:r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869160"/>
            <a:ext cx="8893175" cy="64874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dirty="0" smtClean="0"/>
              <a:t>Ekologická štúdia</a:t>
            </a:r>
            <a:endParaRPr lang="en-US" altLang="sk-SK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08F6-398B-454D-9B88-320EE9527980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6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755576" y="5373216"/>
            <a:ext cx="7543800" cy="914400"/>
          </a:xfrm>
        </p:spPr>
        <p:txBody>
          <a:bodyPr/>
          <a:lstStyle/>
          <a:p>
            <a:r>
              <a:rPr lang="sk-SK" sz="3600" dirty="0"/>
              <a:t>Experimentálne, intervenčné štúdie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E328-BF9F-E74E-8B4D-C2124D161E5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27584" y="6093296"/>
            <a:ext cx="724703" cy="341537"/>
          </a:xfrm>
        </p:spPr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7</a:t>
            </a:fld>
            <a:endParaRPr lang="en-GB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491880" y="6154739"/>
            <a:ext cx="1903080" cy="365125"/>
          </a:xfrm>
        </p:spPr>
        <p:txBody>
          <a:bodyPr/>
          <a:lstStyle/>
          <a:p>
            <a:r>
              <a:rPr lang="en-GB" dirty="0" err="1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 dirty="0">
              <a:solidFill>
                <a:prstClr val="white">
                  <a:alpha val="60000"/>
                </a:prstClr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899592" y="548680"/>
            <a:ext cx="7416824" cy="4824536"/>
            <a:chOff x="1115616" y="188640"/>
            <a:chExt cx="7416824" cy="4824536"/>
          </a:xfrm>
        </p:grpSpPr>
        <p:sp>
          <p:nvSpPr>
            <p:cNvPr id="10" name="Rectangle 9"/>
            <p:cNvSpPr/>
            <p:nvPr/>
          </p:nvSpPr>
          <p:spPr>
            <a:xfrm>
              <a:off x="3059832" y="188640"/>
              <a:ext cx="3168352" cy="2880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Epidemiologické štúdie</a:t>
              </a:r>
              <a:endParaRPr lang="sk-SK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00192" y="1916832"/>
              <a:ext cx="1800200" cy="5760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Experimentálne</a:t>
              </a:r>
            </a:p>
            <a:p>
              <a:pPr algn="ctr"/>
              <a:r>
                <a:rPr lang="sk-SK" dirty="0" smtClean="0"/>
                <a:t>(pokusné)</a:t>
              </a:r>
              <a:endParaRPr lang="sk-SK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15616" y="1988840"/>
              <a:ext cx="2736304" cy="5040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Pozorovacie (observačné)</a:t>
              </a:r>
              <a:endParaRPr lang="sk-SK" dirty="0"/>
            </a:p>
          </p:txBody>
        </p:sp>
        <p:sp>
          <p:nvSpPr>
            <p:cNvPr id="2" name="Decision 1"/>
            <p:cNvSpPr/>
            <p:nvPr/>
          </p:nvSpPr>
          <p:spPr>
            <a:xfrm>
              <a:off x="3131840" y="764704"/>
              <a:ext cx="3074640" cy="1116704"/>
            </a:xfrm>
            <a:prstGeom prst="flowChartDecisi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Výskumník rozhodol o expozícii?</a:t>
              </a:r>
              <a:endParaRPr lang="sk-SK" dirty="0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V="1">
              <a:off x="4644008" y="476672"/>
              <a:ext cx="0" cy="288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Group 53"/>
            <p:cNvGrpSpPr/>
            <p:nvPr/>
          </p:nvGrpSpPr>
          <p:grpSpPr>
            <a:xfrm>
              <a:off x="2411760" y="908720"/>
              <a:ext cx="720080" cy="1080120"/>
              <a:chOff x="2411760" y="908720"/>
              <a:chExt cx="720080" cy="1080120"/>
            </a:xfrm>
          </p:grpSpPr>
          <p:cxnSp>
            <p:nvCxnSpPr>
              <p:cNvPr id="16" name="Straight Connector 15"/>
              <p:cNvCxnSpPr>
                <a:endCxn id="2" idx="1"/>
              </p:cNvCxnSpPr>
              <p:nvPr/>
            </p:nvCxnSpPr>
            <p:spPr>
              <a:xfrm flipV="1">
                <a:off x="2411760" y="1323056"/>
                <a:ext cx="720080" cy="177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" name="Group 52"/>
              <p:cNvGrpSpPr/>
              <p:nvPr/>
            </p:nvGrpSpPr>
            <p:grpSpPr>
              <a:xfrm>
                <a:off x="2411760" y="908720"/>
                <a:ext cx="626254" cy="1080120"/>
                <a:chOff x="2411760" y="908720"/>
                <a:chExt cx="626254" cy="1080120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11760" y="1340768"/>
                  <a:ext cx="0" cy="64807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TextBox 37"/>
                <p:cNvSpPr txBox="1"/>
                <p:nvPr/>
              </p:nvSpPr>
              <p:spPr>
                <a:xfrm>
                  <a:off x="2483768" y="908720"/>
                  <a:ext cx="5542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k-SK" dirty="0" smtClean="0"/>
                    <a:t>Nie</a:t>
                  </a:r>
                  <a:endParaRPr lang="sk-SK" dirty="0"/>
                </a:p>
              </p:txBody>
            </p:sp>
          </p:grpSp>
        </p:grpSp>
        <p:sp>
          <p:nvSpPr>
            <p:cNvPr id="64" name="Rectangle 63"/>
            <p:cNvSpPr/>
            <p:nvPr/>
          </p:nvSpPr>
          <p:spPr>
            <a:xfrm>
              <a:off x="2627784" y="4221088"/>
              <a:ext cx="1872208" cy="7920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k-SK" dirty="0"/>
                <a:t>Klinické kontrolované štúdie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788024" y="4221088"/>
              <a:ext cx="2016224" cy="7920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k-SK" dirty="0"/>
                <a:t>Kontrolované terénne štúdie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092280" y="4221088"/>
              <a:ext cx="1440160" cy="7920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k-SK" dirty="0" err="1"/>
                <a:t>Komunitné</a:t>
              </a:r>
              <a:r>
                <a:rPr lang="sk-SK" dirty="0"/>
                <a:t> štúdie</a:t>
              </a:r>
              <a:endParaRPr lang="sk-SK" sz="2800" dirty="0">
                <a:latin typeface="Candara" pitchFamily="34" charset="0"/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3707904" y="2564904"/>
              <a:ext cx="3456384" cy="1584176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5868144" y="2564904"/>
              <a:ext cx="1296144" cy="1512168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164288" y="2564904"/>
              <a:ext cx="576064" cy="1584176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9" name="Group 78"/>
            <p:cNvGrpSpPr/>
            <p:nvPr/>
          </p:nvGrpSpPr>
          <p:grpSpPr>
            <a:xfrm>
              <a:off x="6156176" y="980728"/>
              <a:ext cx="936104" cy="864096"/>
              <a:chOff x="6228184" y="980728"/>
              <a:chExt cx="936104" cy="864096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7164288" y="1340768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stealt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6228184" y="1340768"/>
                <a:ext cx="9361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TextBox 81"/>
              <p:cNvSpPr txBox="1"/>
              <p:nvPr/>
            </p:nvSpPr>
            <p:spPr>
              <a:xfrm>
                <a:off x="6516216" y="980728"/>
                <a:ext cx="6245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 smtClean="0"/>
                  <a:t>Áno</a:t>
                </a:r>
                <a:endParaRPr lang="sk-SK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5092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8640"/>
            <a:ext cx="8147248" cy="4752528"/>
          </a:xfrm>
        </p:spPr>
        <p:txBody>
          <a:bodyPr>
            <a:normAutofit/>
          </a:bodyPr>
          <a:lstStyle/>
          <a:p>
            <a:r>
              <a:rPr lang="sk-SK" dirty="0" smtClean="0"/>
              <a:t>V </a:t>
            </a:r>
            <a:r>
              <a:rPr lang="sk-SK" dirty="0"/>
              <a:t>experimentálnej štúdii, vyšetrovateľ určí prostredníctvom kontrolovaného procesu expozíciu pre každého jednotlivca (klinický trial) alebo komunitu (</a:t>
            </a:r>
            <a:r>
              <a:rPr lang="sk-SK" dirty="0" err="1"/>
              <a:t>komunitná</a:t>
            </a:r>
            <a:r>
              <a:rPr lang="sk-SK" dirty="0"/>
              <a:t> intervenčná štúdia), a potom sleduje jednotlivca alebo komunity v priebehu času na zistenie účinkov </a:t>
            </a:r>
            <a:r>
              <a:rPr lang="sk-SK" dirty="0" smtClean="0"/>
              <a:t>expozície;</a:t>
            </a:r>
            <a:endParaRPr lang="sk-SK" dirty="0"/>
          </a:p>
          <a:p>
            <a:r>
              <a:rPr lang="sk-SK" dirty="0" smtClean="0"/>
              <a:t>Napríklad</a:t>
            </a:r>
            <a:r>
              <a:rPr lang="sk-SK" dirty="0"/>
              <a:t>, v klinickej kontrolovanej štúdii pre posúdenie účinku novej vakcíny, vyšetrovateľ náhodným spôsobom pridelí niektorým z účastníkov novú vakcínu, zatiaľ čo iní dostanú </a:t>
            </a:r>
            <a:r>
              <a:rPr lang="sk-SK" dirty="0" smtClean="0"/>
              <a:t>injekciu bez vakcíny (</a:t>
            </a:r>
            <a:r>
              <a:rPr lang="sk-SK" dirty="0" err="1" smtClean="0"/>
              <a:t>placebo</a:t>
            </a:r>
            <a:r>
              <a:rPr lang="sk-SK" dirty="0" smtClean="0"/>
              <a:t>);</a:t>
            </a:r>
            <a:endParaRPr lang="sk-SK" dirty="0"/>
          </a:p>
          <a:p>
            <a:r>
              <a:rPr lang="sk-SK" dirty="0" smtClean="0"/>
              <a:t>Vyšetrovateľ </a:t>
            </a:r>
            <a:r>
              <a:rPr lang="sk-SK" dirty="0"/>
              <a:t>potom  porovnáva dve skupiny (vakcína verzus </a:t>
            </a:r>
            <a:r>
              <a:rPr lang="sk-SK" dirty="0" err="1"/>
              <a:t>placebo</a:t>
            </a:r>
            <a:r>
              <a:rPr lang="sk-SK" dirty="0"/>
              <a:t>), aby zistil, či skupina, ktorej bola podaná vakcína má nižšiu chorobnosť ako skupina, ktorej bolo podané </a:t>
            </a:r>
            <a:r>
              <a:rPr lang="sk-SK" dirty="0" err="1" smtClean="0"/>
              <a:t>placebo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517232"/>
            <a:ext cx="7543800" cy="72008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Intervenčné štúdie (experimentálne)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618-C893-2442-83A1-A04A55AAD1C0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99592" y="6093296"/>
            <a:ext cx="724703" cy="341537"/>
          </a:xfrm>
        </p:spPr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8</a:t>
            </a:fld>
            <a:endParaRPr lang="en-GB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139952" y="6154739"/>
            <a:ext cx="1255008" cy="365125"/>
          </a:xfrm>
        </p:spPr>
        <p:txBody>
          <a:bodyPr/>
          <a:lstStyle/>
          <a:p>
            <a:r>
              <a:rPr lang="en-GB" dirty="0" err="1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 dirty="0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24744"/>
            <a:ext cx="7474024" cy="5256584"/>
          </a:xfrm>
        </p:spPr>
        <p:txBody>
          <a:bodyPr>
            <a:normAutofit/>
          </a:bodyPr>
          <a:lstStyle/>
          <a:p>
            <a:endParaRPr lang="sk-SK" dirty="0" smtClean="0">
              <a:effectLst/>
              <a:latin typeface="Candara" pitchFamily="34" charset="0"/>
            </a:endParaRPr>
          </a:p>
          <a:p>
            <a:r>
              <a:rPr lang="sk-SK" dirty="0"/>
              <a:t>hlavnou charakteristikou štúdií je intervencia</a:t>
            </a:r>
          </a:p>
          <a:p>
            <a:endParaRPr lang="sk-SK" dirty="0"/>
          </a:p>
          <a:p>
            <a:r>
              <a:rPr lang="sk-SK" dirty="0"/>
              <a:t>intervencia (opatrenie) = zásah liečebný, (invazívny, neinvazívny), profylaktický, primárne preventívny u rizikových, alebo zdravých osôb</a:t>
            </a:r>
          </a:p>
          <a:p>
            <a:endParaRPr lang="sk-SK" dirty="0"/>
          </a:p>
          <a:p>
            <a:r>
              <a:rPr lang="sk-SK" dirty="0"/>
              <a:t>cieľom intervenčných epidemiologických štúdií je zhodnotiť efektívnosť intervencie u populácie.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efektívnosťou môže byť zníženie smrtnosti, skrátenie trvania choroby, zníženie počtu komplikácií, zníženie incidencie, rizikovosti a v konečnom dôsledku predĺženie života</a:t>
            </a:r>
          </a:p>
          <a:p>
            <a:endParaRPr lang="sk-SK" dirty="0" smtClean="0">
              <a:effectLst/>
              <a:latin typeface="Candar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7543800" cy="720080"/>
          </a:xfrm>
        </p:spPr>
        <p:txBody>
          <a:bodyPr/>
          <a:lstStyle/>
          <a:p>
            <a:r>
              <a:rPr lang="sk-SK" dirty="0"/>
              <a:t>INTERVENČNÉ ŠTÚDIE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6D4F-6221-B643-891B-B49452DA9036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4,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dnask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4724</TotalTime>
  <Words>725</Words>
  <Application>Microsoft Macintosh PowerPoint</Application>
  <PresentationFormat>On-screen Show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Prednasky</vt:lpstr>
      <vt:lpstr>ANALYTICKÉ ŠTÚDIE</vt:lpstr>
      <vt:lpstr>Prípad – kontrola </vt:lpstr>
      <vt:lpstr>PowerPoint Presentation</vt:lpstr>
      <vt:lpstr>PRIEREZOVÁ ŠTÚDIA</vt:lpstr>
      <vt:lpstr>Prierezová štúdia</vt:lpstr>
      <vt:lpstr>Ekologická štúdia</vt:lpstr>
      <vt:lpstr>Experimentálne, intervenčné štúdie</vt:lpstr>
      <vt:lpstr>Intervenčné štúdie (experimentálne)</vt:lpstr>
      <vt:lpstr>INTERVENČNÉ ŠTÚDIE</vt:lpstr>
      <vt:lpstr>KLINICKÉ KONTROLOVANÉ ŠTÚDIE</vt:lpstr>
      <vt:lpstr>Kontrolovaná terénna štúdia</vt:lpstr>
      <vt:lpstr>Komunitná intervenčná štúdia</vt:lpstr>
      <vt:lpstr>Experimentálne štúdie</vt:lpstr>
      <vt:lpstr>PowerPoint Presentation</vt:lpstr>
      <vt:lpstr>PowerPoint Presentation</vt:lpstr>
    </vt:vector>
  </TitlesOfParts>
  <Manager>Rusnák</Manager>
  <Company>FZaSP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Analytické epidemiologické štúdie</dc:title>
  <dc:subject>prednáška EPI I propedeutika</dc:subject>
  <dc:creator>Rusnák a Garabášová</dc:creator>
  <cp:keywords/>
  <dc:description/>
  <cp:lastModifiedBy>Martin Rusnák</cp:lastModifiedBy>
  <cp:revision>120</cp:revision>
  <dcterms:created xsi:type="dcterms:W3CDTF">2014-10-23T10:56:41Z</dcterms:created>
  <dcterms:modified xsi:type="dcterms:W3CDTF">2015-05-04T11:29:58Z</dcterms:modified>
  <cp:category>prednáška</cp:category>
</cp:coreProperties>
</file>