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341" r:id="rId2"/>
    <p:sldId id="364" r:id="rId3"/>
    <p:sldId id="370" r:id="rId4"/>
    <p:sldId id="372" r:id="rId5"/>
    <p:sldId id="393" r:id="rId6"/>
    <p:sldId id="394" r:id="rId7"/>
    <p:sldId id="395" r:id="rId8"/>
    <p:sldId id="366" r:id="rId9"/>
    <p:sldId id="396" r:id="rId10"/>
    <p:sldId id="367" r:id="rId11"/>
    <p:sldId id="397" r:id="rId12"/>
    <p:sldId id="368" r:id="rId13"/>
    <p:sldId id="398" r:id="rId14"/>
    <p:sldId id="399" r:id="rId15"/>
    <p:sldId id="400" r:id="rId16"/>
    <p:sldId id="385" r:id="rId17"/>
    <p:sldId id="403" r:id="rId18"/>
    <p:sldId id="406" r:id="rId19"/>
    <p:sldId id="419" r:id="rId20"/>
    <p:sldId id="407" r:id="rId21"/>
    <p:sldId id="405" r:id="rId22"/>
    <p:sldId id="408" r:id="rId23"/>
    <p:sldId id="410" r:id="rId24"/>
    <p:sldId id="412" r:id="rId25"/>
    <p:sldId id="413" r:id="rId26"/>
    <p:sldId id="417" r:id="rId27"/>
    <p:sldId id="418" r:id="rId28"/>
    <p:sldId id="420" r:id="rId29"/>
    <p:sldId id="411" r:id="rId30"/>
    <p:sldId id="415" r:id="rId31"/>
    <p:sldId id="414" r:id="rId32"/>
    <p:sldId id="421" r:id="rId33"/>
    <p:sldId id="422" r:id="rId34"/>
    <p:sldId id="423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122" autoAdjust="0"/>
  </p:normalViewPr>
  <p:slideViewPr>
    <p:cSldViewPr>
      <p:cViewPr varScale="1">
        <p:scale>
          <a:sx n="101" d="100"/>
          <a:sy n="101" d="100"/>
        </p:scale>
        <p:origin x="-165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F4A64-0F83-D548-8864-F0AF7C8E274D}" type="datetimeFigureOut">
              <a:rPr lang="en-US" smtClean="0"/>
              <a:t>4.5.15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9C3BE-32EE-2443-92EF-33556C9E2E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7633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4331A-9B12-45C8-B903-D72953D506AB}" type="datetimeFigureOut">
              <a:rPr lang="sk-SK" smtClean="0"/>
              <a:pPr/>
              <a:t>4.5.15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6EF7-8E06-4887-A446-77B26026126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102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214776"/>
            <a:ext cx="457200" cy="92409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D6A0-BE71-2540-A5FE-7C836C093F2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2DFD-4F0A-5146-8DF9-494B942FFB8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F010-53E7-4B4E-A7E1-8B66A4CDB02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8"/>
            <a:ext cx="457200" cy="9056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1E5-CCB9-DD49-94DF-694B590565A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323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EA05-4019-604A-8A7D-72922642EBD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8233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8233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851A-5EA2-6141-A05F-384611C3F02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43-43DA-624B-A916-F9E41BBAF5E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CE5F-13B2-9C46-B686-E75D6FE71AB3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0977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F562-61C3-3C42-8105-011DE31A68C8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8233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6B05-562E-164B-82DE-7954C0D4A23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32" tIns="45717" rIns="91432" bIns="45717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A8A769A0-9778-5A4D-BFFA-4ACB870DE2E8}" type="datetime4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7944" y="6154739"/>
            <a:ext cx="1327016" cy="365125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584" y="6165304"/>
            <a:ext cx="864096" cy="304800"/>
          </a:xfrm>
          <a:prstGeom prst="rect">
            <a:avLst/>
          </a:prstGeom>
        </p:spPr>
        <p:txBody>
          <a:bodyPr vert="horz" lIns="91432" tIns="45717" rIns="91432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 defTabSz="414772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2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7" indent="-256010" algn="l" defTabSz="914323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26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75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48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78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794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092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388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40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435975" cy="46805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sk-SK" altLang="sk-SK" sz="2400" dirty="0"/>
              <a:t>Študujú predpokladané príčiny </a:t>
            </a:r>
            <a:r>
              <a:rPr lang="sk-SK" altLang="sk-SK" sz="2400" dirty="0" smtClean="0"/>
              <a:t>chorôb;</a:t>
            </a:r>
          </a:p>
          <a:p>
            <a:pPr marL="457200" indent="-457200">
              <a:lnSpc>
                <a:spcPct val="80000"/>
              </a:lnSpc>
            </a:pPr>
            <a:r>
              <a:rPr lang="sk-SK" altLang="sk-SK" sz="2400" dirty="0" smtClean="0"/>
              <a:t>Sú navrhnuté tak, aby bolo možné študovať vopred známu hypotézu (a priori) o vzťahu medzi expozíciou a následkom;</a:t>
            </a:r>
          </a:p>
          <a:p>
            <a:pPr marL="457200" indent="-457200">
              <a:lnSpc>
                <a:spcPct val="80000"/>
              </a:lnSpc>
            </a:pPr>
            <a:r>
              <a:rPr lang="sk-SK" altLang="sk-SK" sz="2400" dirty="0" smtClean="0"/>
              <a:t>Sú založené na pozorovaní, preto patria medzi observačné a nie sú experimentálne.</a:t>
            </a:r>
            <a:endParaRPr lang="en-US" altLang="sk-SK" sz="2400" dirty="0" smtClean="0"/>
          </a:p>
          <a:p>
            <a:pPr marL="457200" indent="-457200">
              <a:lnSpc>
                <a:spcPct val="80000"/>
              </a:lnSpc>
            </a:pPr>
            <a:r>
              <a:rPr lang="sk-SK" altLang="sk-SK" sz="2400" dirty="0" smtClean="0"/>
              <a:t>Sú to štúdie:</a:t>
            </a:r>
          </a:p>
          <a:p>
            <a:pPr marL="822929" lvl="1" indent="-457200">
              <a:lnSpc>
                <a:spcPct val="80000"/>
              </a:lnSpc>
            </a:pPr>
            <a:r>
              <a:rPr lang="sk-SK" altLang="sk-SK" sz="2000" dirty="0" err="1" smtClean="0"/>
              <a:t>Kohortové</a:t>
            </a:r>
            <a:r>
              <a:rPr lang="sk-SK" altLang="sk-SK" sz="2000" dirty="0" smtClean="0"/>
              <a:t>;</a:t>
            </a:r>
          </a:p>
          <a:p>
            <a:pPr marL="822929" lvl="1" indent="-457200">
              <a:lnSpc>
                <a:spcPct val="80000"/>
              </a:lnSpc>
            </a:pPr>
            <a:r>
              <a:rPr lang="sk-SK" altLang="sk-SK" sz="2000" dirty="0" smtClean="0"/>
              <a:t>Prípad-kontrola;</a:t>
            </a:r>
          </a:p>
          <a:p>
            <a:pPr marL="822929" lvl="1" indent="-457200">
              <a:lnSpc>
                <a:spcPct val="80000"/>
              </a:lnSpc>
            </a:pPr>
            <a:r>
              <a:rPr lang="sk-SK" altLang="sk-SK" sz="2000" dirty="0" smtClean="0"/>
              <a:t>Prierezové.</a:t>
            </a:r>
            <a:endParaRPr lang="sk-SK" altLang="sk-SK" sz="3200" dirty="0" smtClean="0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869160"/>
            <a:ext cx="87122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altLang="sk-SK" dirty="0"/>
              <a:t>ANALYTICKÉ ŠTÚDIE</a:t>
            </a:r>
            <a:endParaRPr lang="en-US" alt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EE49-48BA-FD45-93B8-9263BFFEC26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5" name="Picture 4" descr="observac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3564012" cy="24518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3"/>
            <a:ext cx="7690048" cy="3240359"/>
          </a:xfrm>
        </p:spPr>
        <p:txBody>
          <a:bodyPr>
            <a:normAutofit/>
          </a:bodyPr>
          <a:lstStyle/>
          <a:p>
            <a:r>
              <a:rPr lang="sk-SK" dirty="0" smtClean="0"/>
              <a:t>Štúdia </a:t>
            </a:r>
            <a:r>
              <a:rPr lang="sk-SK" dirty="0" err="1"/>
              <a:t>Framingham</a:t>
            </a:r>
            <a:r>
              <a:rPr lang="sk-SK" dirty="0"/>
              <a:t> je príkladom </a:t>
            </a:r>
            <a:r>
              <a:rPr lang="sk-SK" dirty="0" err="1"/>
              <a:t>kohortovej</a:t>
            </a:r>
            <a:r>
              <a:rPr lang="sk-SK" dirty="0"/>
              <a:t> štúdie, ktorá sledovala viac ako 5000 obyvateľov </a:t>
            </a:r>
            <a:r>
              <a:rPr lang="sk-SK" dirty="0" err="1"/>
              <a:t>Framinghamu</a:t>
            </a:r>
            <a:r>
              <a:rPr lang="sk-SK" dirty="0"/>
              <a:t>, v súvislosti s rizikovými faktormi pre </a:t>
            </a:r>
            <a:r>
              <a:rPr lang="sk-SK" dirty="0" err="1"/>
              <a:t>kardio</a:t>
            </a:r>
            <a:r>
              <a:rPr lang="sk-SK" dirty="0"/>
              <a:t> – vaskulárne </a:t>
            </a:r>
            <a:r>
              <a:rPr lang="sk-SK" dirty="0" smtClean="0"/>
              <a:t>ochorenia;</a:t>
            </a:r>
          </a:p>
          <a:p>
            <a:r>
              <a:rPr lang="sk-SK" dirty="0"/>
              <a:t>Vzorka 5000 mladých mužov bola sledovaná </a:t>
            </a:r>
            <a:r>
              <a:rPr lang="sk-SK" b="1" dirty="0">
                <a:solidFill>
                  <a:srgbClr val="FFFF00"/>
                </a:solidFill>
              </a:rPr>
              <a:t>prospektívne</a:t>
            </a:r>
            <a:r>
              <a:rPr lang="sk-SK" dirty="0"/>
              <a:t> </a:t>
            </a:r>
            <a:r>
              <a:rPr lang="sk-SK" dirty="0" smtClean="0"/>
              <a:t>počas </a:t>
            </a:r>
            <a:r>
              <a:rPr lang="sk-SK" dirty="0"/>
              <a:t>desiatich rokov s cieľom odhadnúť riziko úrazu mozgu pri športových činnostiach vykonávaných za a bez použitia prilby. </a:t>
            </a:r>
            <a:r>
              <a:rPr lang="sk-SK" dirty="0" smtClean="0"/>
              <a:t>Určite riziko úrazu hlavy s prilbou a bez prilby a nakoľko prilba chráni pred úrazom.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8C4F-FC18-BD49-ACEA-12E2A02D9C60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19425"/>
              </p:ext>
            </p:extLst>
          </p:nvPr>
        </p:nvGraphicFramePr>
        <p:xfrm>
          <a:off x="2483768" y="4077072"/>
          <a:ext cx="295232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09"/>
                <a:gridCol w="984109"/>
                <a:gridCol w="98410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Úraz hlavy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Prilba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+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+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2276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356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2358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272" y="6309320"/>
            <a:ext cx="1285528" cy="365125"/>
          </a:xfrm>
        </p:spPr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1560" y="6237312"/>
            <a:ext cx="720080" cy="288032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11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39952" y="6309320"/>
            <a:ext cx="1255008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01523"/>
              </p:ext>
            </p:extLst>
          </p:nvPr>
        </p:nvGraphicFramePr>
        <p:xfrm>
          <a:off x="2843808" y="404664"/>
          <a:ext cx="33123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  <a:gridCol w="828092"/>
                <a:gridCol w="8280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Úraz hlavy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Prilba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+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R</a:t>
                      </a:r>
                      <a:endParaRPr lang="sk-SK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+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2276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0,0044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356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2358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0,13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19888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Relatívne riziko úrazu mozgu pri nepoužívaní prilby oproti jej </a:t>
            </a:r>
            <a:r>
              <a:rPr lang="sk-SK" dirty="0" smtClean="0"/>
              <a:t>používaniu: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38610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Relatívne riziko úrazu mozgu pri používaní prilby oproti jej </a:t>
            </a:r>
            <a:r>
              <a:rPr lang="sk-SK" dirty="0" smtClean="0"/>
              <a:t>nepoužívaniu:</a:t>
            </a:r>
            <a:endParaRPr lang="sk-SK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92896"/>
            <a:ext cx="4026768" cy="11897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365104"/>
            <a:ext cx="4248472" cy="11744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9552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Záver: Nepoužívanie prilby bicyklistami zvyšuje riziko TBI 29,5 krát, jej používanie znižuje riziko 0,03 krát.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20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7834064" cy="4089647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Candara" pitchFamily="34" charset="0"/>
              </a:rPr>
              <a:t> </a:t>
            </a:r>
            <a:r>
              <a:rPr lang="sk-SK" dirty="0" smtClean="0">
                <a:latin typeface="Candara" pitchFamily="34" charset="0"/>
              </a:rPr>
              <a:t>V tejto štúdii sa </a:t>
            </a:r>
            <a:r>
              <a:rPr lang="sk-SK" dirty="0">
                <a:latin typeface="Candara" pitchFamily="34" charset="0"/>
              </a:rPr>
              <a:t>najprv súbor subjektov rozdelí na tých, ktorí majú sledovaný znak alebo ochorenie a kontroly, </a:t>
            </a:r>
            <a:r>
              <a:rPr lang="sk-SK" dirty="0" err="1">
                <a:latin typeface="Candara" pitchFamily="34" charset="0"/>
              </a:rPr>
              <a:t>t</a:t>
            </a:r>
            <a:r>
              <a:rPr lang="sk-SK" dirty="0">
                <a:latin typeface="Candara" pitchFamily="34" charset="0"/>
              </a:rPr>
              <a:t>.</a:t>
            </a:r>
            <a:r>
              <a:rPr lang="sk-SK" dirty="0" err="1">
                <a:latin typeface="Candara" pitchFamily="34" charset="0"/>
              </a:rPr>
              <a:t>j</a:t>
            </a:r>
            <a:r>
              <a:rPr lang="sk-SK" dirty="0">
                <a:latin typeface="Candara" pitchFamily="34" charset="0"/>
              </a:rPr>
              <a:t>. tých, ktorí tento znak alebo ochorenie nemajú. </a:t>
            </a:r>
            <a:endParaRPr lang="sk-SK" dirty="0" smtClean="0">
              <a:latin typeface="Candara" pitchFamily="34" charset="0"/>
            </a:endParaRPr>
          </a:p>
          <a:p>
            <a:r>
              <a:rPr lang="sk-SK" dirty="0" smtClean="0">
                <a:latin typeface="Candara" pitchFamily="34" charset="0"/>
              </a:rPr>
              <a:t>Následne </a:t>
            </a:r>
            <a:r>
              <a:rPr lang="sk-SK" dirty="0">
                <a:latin typeface="Candara" pitchFamily="34" charset="0"/>
              </a:rPr>
              <a:t>sa stanoví, či boli alebo neboli exponovaní v minulosti etiologickému faktoru, ktorý sledujeme. </a:t>
            </a:r>
            <a:endParaRPr lang="sk-SK" dirty="0" smtClean="0">
              <a:latin typeface="Candara" pitchFamily="34" charset="0"/>
            </a:endParaRPr>
          </a:p>
          <a:p>
            <a:r>
              <a:rPr lang="sk-SK" dirty="0">
                <a:latin typeface="Candara" pitchFamily="34" charset="0"/>
              </a:rPr>
              <a:t>Rovnako ako v prospektívnej </a:t>
            </a:r>
            <a:r>
              <a:rPr lang="sk-SK" dirty="0" err="1">
                <a:latin typeface="Candara" pitchFamily="34" charset="0"/>
              </a:rPr>
              <a:t>kohortovej</a:t>
            </a:r>
            <a:r>
              <a:rPr lang="sk-SK" dirty="0">
                <a:latin typeface="Candara" pitchFamily="34" charset="0"/>
              </a:rPr>
              <a:t> štúdii, vyšetrovateľ porovnáva výskyt ochorenia u exponovaných a neexponovaných skupín.</a:t>
            </a:r>
          </a:p>
          <a:p>
            <a:r>
              <a:rPr lang="sk-SK" dirty="0" smtClean="0">
                <a:latin typeface="Candara" pitchFamily="34" charset="0"/>
              </a:rPr>
              <a:t>Vzhľadom </a:t>
            </a:r>
            <a:r>
              <a:rPr lang="sk-SK" dirty="0">
                <a:latin typeface="Candara" pitchFamily="34" charset="0"/>
              </a:rPr>
              <a:t>na skutočnosť, že veľkosť súboru kontrol si stanovuje výskumník na základe vlastnej potreby a nie je výsledkom náhodných procesov, nie je možné použiť pravdepodobnosť pre posúdenie rizík v oboch skupinách.</a:t>
            </a:r>
            <a:endParaRPr lang="sk-SK" dirty="0" smtClean="0">
              <a:latin typeface="Candara" pitchFamily="34" charset="0"/>
            </a:endParaRPr>
          </a:p>
          <a:p>
            <a:endParaRPr lang="sk-SK" dirty="0" smtClean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543800" cy="6480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KOHORTOVÁ RETROSPEKTÍVNA </a:t>
            </a:r>
            <a:r>
              <a:rPr lang="sk-SK" dirty="0" smtClean="0"/>
              <a:t>ŠTÚDIA alebo PR</a:t>
            </a:r>
            <a:r>
              <a:rPr lang="sk-SK" dirty="0" smtClean="0"/>
              <a:t>ÍPAD-KONTROLA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8614-B826-F445-A344-551078C25F0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5536" y="908720"/>
            <a:ext cx="7812360" cy="3292824"/>
            <a:chOff x="1331640" y="908720"/>
            <a:chExt cx="7812360" cy="3292824"/>
          </a:xfrm>
        </p:grpSpPr>
        <p:grpSp>
          <p:nvGrpSpPr>
            <p:cNvPr id="40" name="Group 39"/>
            <p:cNvGrpSpPr/>
            <p:nvPr/>
          </p:nvGrpSpPr>
          <p:grpSpPr>
            <a:xfrm>
              <a:off x="1331640" y="908720"/>
              <a:ext cx="5811425" cy="3292824"/>
              <a:chOff x="3131840" y="1484784"/>
              <a:chExt cx="5811425" cy="329282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76256" y="3284984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400" dirty="0" smtClean="0"/>
                  <a:t>Prípady</a:t>
                </a:r>
                <a:endParaRPr lang="sk-SK" sz="2400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131840" y="2636912"/>
                <a:ext cx="4738884" cy="3049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lg" len="lg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4368" y="2132856"/>
                <a:ext cx="0" cy="38604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876256" y="1484784"/>
                <a:ext cx="2067009" cy="70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400" dirty="0" smtClean="0"/>
                  <a:t>Začiatok štúdie, registrácia účastníkov</a:t>
                </a:r>
                <a:endParaRPr lang="sk-SK" sz="140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7884368" y="2852936"/>
                <a:ext cx="0" cy="28953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491880" y="2708920"/>
                <a:ext cx="842115" cy="41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400" dirty="0" smtClean="0"/>
                  <a:t>Čas</a:t>
                </a:r>
                <a:endParaRPr lang="sk-SK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11960" y="2132856"/>
                <a:ext cx="223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400" dirty="0" smtClean="0"/>
                  <a:t>Zisťovanie histórie expozície</a:t>
                </a:r>
                <a:endParaRPr lang="sk-SK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36296" y="4149080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000" dirty="0" smtClean="0"/>
                  <a:t>Kontroly</a:t>
                </a:r>
                <a:endParaRPr lang="sk-SK" sz="2000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5148064" y="3140968"/>
                <a:ext cx="2088232" cy="772544"/>
                <a:chOff x="5148064" y="3140968"/>
                <a:chExt cx="2088232" cy="772544"/>
              </a:xfrm>
            </p:grpSpPr>
            <p:cxnSp>
              <p:nvCxnSpPr>
                <p:cNvPr id="21" name="Straight Connector 20"/>
                <p:cNvCxnSpPr>
                  <a:endCxn id="23" idx="3"/>
                </p:cNvCxnSpPr>
                <p:nvPr/>
              </p:nvCxnSpPr>
              <p:spPr>
                <a:xfrm flipH="1" flipV="1">
                  <a:off x="6602626" y="3347220"/>
                  <a:ext cx="633670" cy="1537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5148064" y="3140968"/>
                  <a:ext cx="1454562" cy="412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Exponovaní</a:t>
                  </a:r>
                  <a:endParaRPr lang="sk-SK" sz="14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148064" y="3501008"/>
                  <a:ext cx="1454562" cy="412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Neexponovaní</a:t>
                  </a:r>
                  <a:endParaRPr lang="sk-SK" sz="1400" dirty="0"/>
                </a:p>
              </p:txBody>
            </p:sp>
            <p:cxnSp>
              <p:nvCxnSpPr>
                <p:cNvPr id="30" name="Straight Connector 29"/>
                <p:cNvCxnSpPr>
                  <a:endCxn id="25" idx="3"/>
                </p:cNvCxnSpPr>
                <p:nvPr/>
              </p:nvCxnSpPr>
              <p:spPr>
                <a:xfrm flipH="1">
                  <a:off x="6602626" y="3573016"/>
                  <a:ext cx="633670" cy="13424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5220072" y="4005064"/>
                <a:ext cx="2088232" cy="772544"/>
                <a:chOff x="5148064" y="3140968"/>
                <a:chExt cx="2088232" cy="772544"/>
              </a:xfrm>
            </p:grpSpPr>
            <p:cxnSp>
              <p:nvCxnSpPr>
                <p:cNvPr id="36" name="Straight Connector 35"/>
                <p:cNvCxnSpPr>
                  <a:endCxn id="37" idx="3"/>
                </p:cNvCxnSpPr>
                <p:nvPr/>
              </p:nvCxnSpPr>
              <p:spPr>
                <a:xfrm flipH="1" flipV="1">
                  <a:off x="6602626" y="3347220"/>
                  <a:ext cx="633670" cy="1537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5148064" y="3140968"/>
                  <a:ext cx="1454562" cy="412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Exponovaní</a:t>
                  </a:r>
                  <a:endParaRPr lang="sk-SK" sz="14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148064" y="3501008"/>
                  <a:ext cx="1454562" cy="412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Neexponovaní</a:t>
                  </a:r>
                  <a:endParaRPr lang="sk-SK" sz="1400" dirty="0"/>
                </a:p>
              </p:txBody>
            </p:sp>
            <p:cxnSp>
              <p:nvCxnSpPr>
                <p:cNvPr id="39" name="Straight Connector 38"/>
                <p:cNvCxnSpPr>
                  <a:endCxn id="38" idx="3"/>
                </p:cNvCxnSpPr>
                <p:nvPr/>
              </p:nvCxnSpPr>
              <p:spPr>
                <a:xfrm flipH="1">
                  <a:off x="6602626" y="3573016"/>
                  <a:ext cx="633670" cy="13424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Cloud 40"/>
            <p:cNvSpPr/>
            <p:nvPr/>
          </p:nvSpPr>
          <p:spPr>
            <a:xfrm>
              <a:off x="7308304" y="1196752"/>
              <a:ext cx="1835696" cy="172819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Populácia</a:t>
              </a:r>
              <a:endParaRPr lang="sk-SK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6660232" y="2348880"/>
              <a:ext cx="1065718" cy="648072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7" idx="3"/>
            </p:cNvCxnSpPr>
            <p:nvPr/>
          </p:nvCxnSpPr>
          <p:spPr>
            <a:xfrm flipH="1">
              <a:off x="6732240" y="2564904"/>
              <a:ext cx="1425758" cy="1208167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8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85803"/>
            <a:ext cx="7834064" cy="1807093"/>
          </a:xfrm>
        </p:spPr>
        <p:txBody>
          <a:bodyPr>
            <a:normAutofit fontScale="92500" lnSpcReduction="10000"/>
          </a:bodyPr>
          <a:lstStyle/>
          <a:p>
            <a:pPr marL="18287" indent="0">
              <a:buNone/>
            </a:pPr>
            <a:r>
              <a:rPr lang="sk-SK" dirty="0" smtClean="0"/>
              <a:t>Zo </a:t>
            </a:r>
            <a:r>
              <a:rPr lang="sk-SK" dirty="0"/>
              <a:t>súboru hospitalizovaných v nemocniciach bolo vybraných 366 pacientov po úraze mozgu. Z nich 10 udávalo, že použili ochrannú prilbu. Kontrolnú </a:t>
            </a:r>
            <a:r>
              <a:rPr lang="sk-SK" dirty="0" smtClean="0"/>
              <a:t>skupinu </a:t>
            </a:r>
            <a:r>
              <a:rPr lang="sk-SK" dirty="0"/>
              <a:t>tvorilo 400 ľudí podobného profilu, ktorí nemali úraz hlavy, ale utrpeli za rovnaké obdobie iný úraz, z nich 40 udalo použitie prilby v dobe úrazu</a:t>
            </a:r>
            <a:r>
              <a:rPr lang="sk-SK" dirty="0" smtClean="0"/>
              <a:t>. Zistite pomer šancí medzi používaním a nepoužívaním prilby.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Retrospektívna štúdia používania prilby a jej vplyvu na úraz </a:t>
            </a:r>
            <a:r>
              <a:rPr lang="sk-SK" sz="3200" dirty="0" smtClean="0"/>
              <a:t>mozgu</a:t>
            </a:r>
            <a:endParaRPr lang="sk-SK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23113"/>
              </p:ext>
            </p:extLst>
          </p:nvPr>
        </p:nvGraphicFramePr>
        <p:xfrm>
          <a:off x="2411760" y="2996952"/>
          <a:ext cx="367240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Prípady TBI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Kontroly (bez TBI)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Prilba +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40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Prilba -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356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360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2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65157"/>
              </p:ext>
            </p:extLst>
          </p:nvPr>
        </p:nvGraphicFramePr>
        <p:xfrm>
          <a:off x="2843808" y="332656"/>
          <a:ext cx="367240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08112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Prípady TBI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Kontroly (bez TBI)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Prilba +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40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Prilba -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356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360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852936"/>
            <a:ext cx="3384376" cy="1267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9888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Šanca mať úraz mozgu keď je hlava chránená prilbou voči nechránenej hlave je 0.3 krát menšia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5157192"/>
            <a:ext cx="3848100" cy="143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43651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Šanca mať úraz mozgu keď nie je hlava chránená prilbou voči chránenej hlave je skoro 4 krát väčšia </a:t>
            </a:r>
          </a:p>
        </p:txBody>
      </p:sp>
    </p:spTree>
    <p:extLst>
      <p:ext uri="{BB962C8B-B14F-4D97-AF65-F5344CB8AC3E}">
        <p14:creationId xmlns:p14="http://schemas.microsoft.com/office/powerpoint/2010/main" val="501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FE63-384A-3E48-B41F-07C98A1118A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362" name="Zástupný symbol čísla snímky 3"/>
          <p:cNvSpPr>
            <a:spLocks noGrp="1"/>
          </p:cNvSpPr>
          <p:nvPr>
            <p:ph type="sldNum" sz="quarter" idx="11"/>
          </p:nvPr>
        </p:nvSpPr>
        <p:spPr bwMode="auto">
          <a:xfrm>
            <a:off x="251520" y="6165304"/>
            <a:ext cx="648072" cy="28803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CBDAC-482E-4DBE-B7CD-6DBD48017AC8}" type="slidenum">
              <a:rPr lang="cs-CZ" altLang="sk-SK" smtClean="0"/>
              <a:pPr/>
              <a:t>16</a:t>
            </a:fld>
            <a:endParaRPr lang="cs-CZ" altLang="sk-SK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23528" y="548681"/>
            <a:ext cx="88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altLang="sk-SK" sz="2800" dirty="0" smtClean="0"/>
              <a:t>Podľa </a:t>
            </a:r>
            <a:r>
              <a:rPr lang="sk-SK" altLang="sk-SK" sz="2800" dirty="0"/>
              <a:t>smerovania </a:t>
            </a:r>
            <a:r>
              <a:rPr lang="sk-SK" altLang="sk-SK" sz="2800" dirty="0" smtClean="0"/>
              <a:t>sledovania </a:t>
            </a:r>
            <a:r>
              <a:rPr lang="sk-SK" altLang="sk-SK" sz="2800" dirty="0"/>
              <a:t>delíme </a:t>
            </a:r>
            <a:r>
              <a:rPr lang="sk-SK" altLang="sk-SK" sz="2800" dirty="0" err="1" smtClean="0"/>
              <a:t>kohortové</a:t>
            </a:r>
            <a:r>
              <a:rPr lang="sk-SK" altLang="sk-SK" sz="2800" dirty="0" smtClean="0"/>
              <a:t> štúdie </a:t>
            </a:r>
            <a:r>
              <a:rPr lang="sk-SK" altLang="sk-SK" sz="2800" dirty="0"/>
              <a:t>na</a:t>
            </a:r>
            <a:endParaRPr lang="en-GB" altLang="sk-SK" sz="2800" dirty="0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solidFill>
            <a:srgbClr val="DFEBE8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sk-SK" altLang="sk-SK" sz="2400" dirty="0" smtClean="0"/>
              <a:t> </a:t>
            </a:r>
            <a:r>
              <a:rPr lang="sk-SK" altLang="sk-SK" sz="2400" b="1" u="sng" dirty="0" smtClean="0">
                <a:solidFill>
                  <a:schemeClr val="accent1"/>
                </a:solidFill>
                <a:effectLst/>
              </a:rPr>
              <a:t>retrospektívne</a:t>
            </a:r>
            <a:r>
              <a:rPr lang="sk-SK" altLang="sk-SK" sz="2400" dirty="0" smtClean="0">
                <a:solidFill>
                  <a:schemeClr val="accent1"/>
                </a:solidFill>
                <a:effectLst/>
              </a:rPr>
              <a:t> = t.j. od následku (choroby) meraného v súčasnosti,  pozorujeme príčiny v minulosti</a:t>
            </a:r>
            <a:r>
              <a:rPr lang="sk-SK" altLang="sk-SK" sz="2400" dirty="0" smtClean="0"/>
              <a:t>	</a:t>
            </a:r>
            <a:endParaRPr lang="cs-CZ" altLang="sk-SK" sz="2400" dirty="0" smtClean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403350" y="2708275"/>
            <a:ext cx="176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následok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724525" y="2708275"/>
            <a:ext cx="1620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 príčina 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3851275" y="2852738"/>
            <a:ext cx="1512888" cy="360362"/>
          </a:xfrm>
          <a:prstGeom prst="rightArrow">
            <a:avLst>
              <a:gd name="adj1" fmla="val 50000"/>
              <a:gd name="adj2" fmla="val 10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403350" y="3500438"/>
            <a:ext cx="211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prítomnosť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3851275" y="3500438"/>
            <a:ext cx="1512888" cy="360362"/>
          </a:xfrm>
          <a:prstGeom prst="rightArrow">
            <a:avLst>
              <a:gd name="adj1" fmla="val 50000"/>
              <a:gd name="adj2" fmla="val 10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5724525" y="3429000"/>
            <a:ext cx="196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 minulosť 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539750" y="4221163"/>
            <a:ext cx="8229600" cy="936625"/>
          </a:xfrm>
          <a:prstGeom prst="rect">
            <a:avLst/>
          </a:prstGeom>
          <a:solidFill>
            <a:srgbClr val="DFEB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cs-CZ" altLang="sk-SK" sz="2400" b="1" u="sng">
                <a:solidFill>
                  <a:schemeClr val="accent1"/>
                </a:solidFill>
              </a:rPr>
              <a:t>prospektívne</a:t>
            </a:r>
            <a:r>
              <a:rPr lang="cs-CZ" altLang="sk-SK" sz="2400">
                <a:solidFill>
                  <a:schemeClr val="accent1"/>
                </a:solidFill>
              </a:rPr>
              <a:t> = t.j. od meraných príčin v súčasnosti  pozorujeme následky (choroba) v budúcnosti</a:t>
            </a:r>
            <a:endParaRPr lang="en-GB" altLang="sk-SK" sz="2400">
              <a:solidFill>
                <a:schemeClr val="accent1"/>
              </a:solidFill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403350" y="5300663"/>
            <a:ext cx="1620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 príčina 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73" name="AutoShape 14"/>
          <p:cNvSpPr>
            <a:spLocks noChangeArrowheads="1"/>
          </p:cNvSpPr>
          <p:nvPr/>
        </p:nvSpPr>
        <p:spPr bwMode="auto">
          <a:xfrm>
            <a:off x="3851275" y="5373688"/>
            <a:ext cx="1512888" cy="360362"/>
          </a:xfrm>
          <a:prstGeom prst="rightArrow">
            <a:avLst>
              <a:gd name="adj1" fmla="val 50000"/>
              <a:gd name="adj2" fmla="val 10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5795963" y="5300663"/>
            <a:ext cx="176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následok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1331913" y="6021388"/>
            <a:ext cx="211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2800">
                <a:latin typeface="Verdana" pitchFamily="34" charset="0"/>
                <a:cs typeface="Arial" charset="0"/>
              </a:rPr>
              <a:t>prítomnosť</a:t>
            </a:r>
            <a:endParaRPr lang="en-GB" altLang="sk-SK" sz="2800">
              <a:latin typeface="Verdana" pitchFamily="34" charset="0"/>
              <a:cs typeface="Arial" charset="0"/>
            </a:endParaRPr>
          </a:p>
        </p:txBody>
      </p:sp>
      <p:sp>
        <p:nvSpPr>
          <p:cNvPr id="15376" name="AutoShape 17"/>
          <p:cNvSpPr>
            <a:spLocks noChangeArrowheads="1"/>
          </p:cNvSpPr>
          <p:nvPr/>
        </p:nvSpPr>
        <p:spPr bwMode="auto">
          <a:xfrm>
            <a:off x="3851275" y="6021388"/>
            <a:ext cx="1512888" cy="360362"/>
          </a:xfrm>
          <a:prstGeom prst="rightArrow">
            <a:avLst>
              <a:gd name="adj1" fmla="val 50000"/>
              <a:gd name="adj2" fmla="val 10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altLang="sk-SK"/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5795963" y="6021388"/>
            <a:ext cx="202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sk-SK" altLang="sk-SK" sz="2800">
                <a:latin typeface="Verdana" pitchFamily="34" charset="0"/>
                <a:cs typeface="Arial" charset="0"/>
              </a:rPr>
              <a:t>budúcnosť</a:t>
            </a:r>
            <a:endParaRPr lang="en-US" altLang="sk-SK" sz="280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435975" cy="4464496"/>
          </a:xfrm>
        </p:spPr>
        <p:txBody>
          <a:bodyPr rtlCol="0">
            <a:normAutofit fontScale="92500"/>
          </a:bodyPr>
          <a:lstStyle/>
          <a:p>
            <a:pPr marL="182880" indent="-182880" algn="just">
              <a:lnSpc>
                <a:spcPct val="90000"/>
              </a:lnSpc>
              <a:defRPr/>
            </a:pPr>
            <a:r>
              <a:rPr lang="sk-SK" altLang="sk-SK" dirty="0"/>
              <a:t> Cieľom prierezovej, transverzálnej, </a:t>
            </a:r>
            <a:r>
              <a:rPr lang="sk-SK" altLang="sk-SK" dirty="0" err="1"/>
              <a:t>prevalenčnej</a:t>
            </a:r>
            <a:r>
              <a:rPr lang="sk-SK" altLang="sk-SK" dirty="0"/>
              <a:t> (</a:t>
            </a:r>
            <a:r>
              <a:rPr lang="sk-SK" altLang="sk-SK" dirty="0" err="1"/>
              <a:t>cross</a:t>
            </a:r>
            <a:r>
              <a:rPr lang="sk-SK" altLang="sk-SK" dirty="0"/>
              <a:t>  </a:t>
            </a:r>
            <a:r>
              <a:rPr lang="sk-SK" altLang="sk-SK" dirty="0" err="1"/>
              <a:t>sectional</a:t>
            </a:r>
            <a:r>
              <a:rPr lang="sk-SK" altLang="sk-SK" dirty="0"/>
              <a:t>) štúdie je v stanovenom bode času zistiť u vybranej </a:t>
            </a:r>
            <a:r>
              <a:rPr lang="sk-SK" altLang="sk-SK" dirty="0" smtClean="0"/>
              <a:t>populácie:</a:t>
            </a:r>
          </a:p>
          <a:p>
            <a:pPr marL="548609" lvl="1" indent="-182880" algn="just">
              <a:lnSpc>
                <a:spcPct val="90000"/>
              </a:lnSpc>
              <a:defRPr/>
            </a:pPr>
            <a:r>
              <a:rPr lang="sk-SK" altLang="sk-SK" dirty="0" smtClean="0"/>
              <a:t>prevalenciu </a:t>
            </a:r>
            <a:r>
              <a:rPr lang="sk-SK" altLang="sk-SK" dirty="0"/>
              <a:t>chorých a zdravých vo vzťahu k skutočnosti, že niektorí z nich boli resp. neboli exponovaní rizikovému faktoru, </a:t>
            </a:r>
            <a:r>
              <a:rPr lang="sk-SK" altLang="sk-SK" dirty="0" smtClean="0"/>
              <a:t>alebo</a:t>
            </a:r>
          </a:p>
          <a:p>
            <a:pPr marL="548609" lvl="1" indent="-182880" algn="just">
              <a:lnSpc>
                <a:spcPct val="90000"/>
              </a:lnSpc>
              <a:defRPr/>
            </a:pPr>
            <a:r>
              <a:rPr lang="sk-SK" altLang="sk-SK" dirty="0" smtClean="0"/>
              <a:t>prevalenciu </a:t>
            </a:r>
            <a:r>
              <a:rPr lang="sk-SK" altLang="sk-SK" dirty="0"/>
              <a:t>exponovaných a neexponovaných vo vzťahu k skutočnosti, že niektorí z nich ochoreli, resp. </a:t>
            </a:r>
            <a:r>
              <a:rPr lang="sk-SK" altLang="sk-SK" dirty="0" err="1" smtClean="0"/>
              <a:t>neochoreli</a:t>
            </a:r>
            <a:r>
              <a:rPr lang="sk-SK" altLang="sk-SK" dirty="0" smtClean="0"/>
              <a:t>.</a:t>
            </a:r>
          </a:p>
          <a:p>
            <a:r>
              <a:rPr lang="sk-SK" dirty="0" smtClean="0"/>
              <a:t>Expozícia </a:t>
            </a:r>
            <a:r>
              <a:rPr lang="sk-SK" dirty="0"/>
              <a:t>a zdravotné výsledky sú merané </a:t>
            </a:r>
            <a:r>
              <a:rPr lang="sk-SK" dirty="0" smtClean="0"/>
              <a:t>súčasne;</a:t>
            </a:r>
            <a:endParaRPr lang="sk-SK" dirty="0"/>
          </a:p>
          <a:p>
            <a:r>
              <a:rPr lang="sk-SK" dirty="0" smtClean="0"/>
              <a:t>Zisťuje prítomnosť </a:t>
            </a:r>
            <a:r>
              <a:rPr lang="sk-SK" dirty="0"/>
              <a:t>(prevalenciu) ochorenia v danom okamihu, bez ohľadu na dobu </a:t>
            </a:r>
            <a:r>
              <a:rPr lang="sk-SK" dirty="0" smtClean="0"/>
              <a:t>trvania;</a:t>
            </a:r>
            <a:endParaRPr lang="sk-SK" dirty="0"/>
          </a:p>
          <a:p>
            <a:r>
              <a:rPr lang="sk-SK" dirty="0" smtClean="0"/>
              <a:t>Má </a:t>
            </a:r>
            <a:r>
              <a:rPr lang="sk-SK" dirty="0"/>
              <a:t>nižšiu </a:t>
            </a:r>
            <a:r>
              <a:rPr lang="sk-SK" dirty="0" smtClean="0"/>
              <a:t>silu dokázania </a:t>
            </a:r>
            <a:r>
              <a:rPr lang="sk-SK" dirty="0"/>
              <a:t>príčinného vzťahu ako predchádzajúce dve </a:t>
            </a:r>
            <a:r>
              <a:rPr lang="sk-SK" dirty="0" smtClean="0"/>
              <a:t>štúdie;</a:t>
            </a:r>
          </a:p>
          <a:p>
            <a:r>
              <a:rPr lang="sk-SK" altLang="sk-SK" dirty="0" smtClean="0"/>
              <a:t>Pokiaľ </a:t>
            </a:r>
            <a:r>
              <a:rPr lang="sk-SK" altLang="sk-SK" dirty="0"/>
              <a:t>sú expozície a ochorenie zisťované súčasne, nemôžeme spravidla presne určiť, či expozícia ochoreniu predchádzala alebo z nej vyplynula (napr. fajčenie môže byť rovnako príčinou, ale aj následkom neurózy</a:t>
            </a:r>
            <a:r>
              <a:rPr lang="sk-SK" altLang="sk-SK" dirty="0" smtClean="0"/>
              <a:t>).</a:t>
            </a:r>
            <a:endParaRPr lang="sk-SK" altLang="sk-SK" dirty="0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157192"/>
            <a:ext cx="8892480" cy="6474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dirty="0"/>
              <a:t>PRIEREZOVÁ ŠTÚDIA</a:t>
            </a:r>
            <a:endParaRPr lang="en-US" alt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C712-DF50-994C-8E3B-6263315CDE2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628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92888" cy="1584176"/>
          </a:xfrm>
        </p:spPr>
        <p:txBody>
          <a:bodyPr/>
          <a:lstStyle/>
          <a:p>
            <a:pPr marL="18287" indent="0">
              <a:buNone/>
            </a:pPr>
            <a:r>
              <a:rPr lang="sk-SK" dirty="0" smtClean="0"/>
              <a:t>Prierezová štúdia bola použitá na zistenie či použitie horm</a:t>
            </a:r>
            <a:r>
              <a:rPr lang="sk-SK" dirty="0" smtClean="0"/>
              <a:t>ónov má vplyv na rakovinu prsníka. V danej populácii bola oslovená vzorka 11 000 žien, u ktorých sa pýtali na užívanie hormónov a prítomnosť stavu s rakovinou prsníka.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5949280"/>
            <a:ext cx="7543800" cy="273968"/>
          </a:xfrm>
        </p:spPr>
        <p:txBody>
          <a:bodyPr/>
          <a:lstStyle/>
          <a:p>
            <a:r>
              <a:rPr lang="sk-SK" sz="900" dirty="0" smtClean="0"/>
              <a:t>Podľa </a:t>
            </a:r>
            <a:r>
              <a:rPr lang="sk-SK" sz="900" dirty="0"/>
              <a:t>OLSEN, J., CHRISTENSEN, K., MURRAY, J. &amp; EKBOM, A. 2010. </a:t>
            </a:r>
            <a:r>
              <a:rPr lang="sk-SK" sz="900" i="1" dirty="0" err="1"/>
              <a:t>An</a:t>
            </a:r>
            <a:r>
              <a:rPr lang="sk-SK" sz="900" i="1" dirty="0"/>
              <a:t> </a:t>
            </a:r>
            <a:r>
              <a:rPr lang="sk-SK" sz="900" i="1" dirty="0" err="1"/>
              <a:t>Introduction</a:t>
            </a:r>
            <a:r>
              <a:rPr lang="sk-SK" sz="900" i="1" dirty="0"/>
              <a:t> to </a:t>
            </a:r>
            <a:r>
              <a:rPr lang="sk-SK" sz="900" i="1" dirty="0" err="1"/>
              <a:t>Epidemiology</a:t>
            </a:r>
            <a:r>
              <a:rPr lang="sk-SK" sz="900" i="1" dirty="0"/>
              <a:t> </a:t>
            </a:r>
            <a:r>
              <a:rPr lang="sk-SK" sz="900" i="1" dirty="0" err="1"/>
              <a:t>for</a:t>
            </a:r>
            <a:r>
              <a:rPr lang="sk-SK" sz="900" i="1" dirty="0"/>
              <a:t> </a:t>
            </a:r>
            <a:r>
              <a:rPr lang="sk-SK" sz="900" i="1" dirty="0" err="1"/>
              <a:t>Health</a:t>
            </a:r>
            <a:r>
              <a:rPr lang="sk-SK" sz="900" i="1" dirty="0"/>
              <a:t> </a:t>
            </a:r>
            <a:r>
              <a:rPr lang="sk-SK" sz="900" i="1" dirty="0" err="1"/>
              <a:t>Professionals</a:t>
            </a:r>
            <a:r>
              <a:rPr lang="sk-SK" sz="900" dirty="0"/>
              <a:t>, </a:t>
            </a:r>
            <a:r>
              <a:rPr lang="sk-SK" sz="900" dirty="0" err="1"/>
              <a:t>Springer</a:t>
            </a:r>
            <a:r>
              <a:rPr lang="sk-SK" sz="900" dirty="0" smtClean="0"/>
              <a:t>.</a:t>
            </a:r>
            <a:endParaRPr lang="sk-SK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63649"/>
              </p:ext>
            </p:extLst>
          </p:nvPr>
        </p:nvGraphicFramePr>
        <p:xfrm>
          <a:off x="1331640" y="2636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sk-SK" dirty="0" smtClean="0"/>
                        <a:t>Hormonálna liečba</a:t>
                      </a:r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k-SK" dirty="0" smtClean="0"/>
                        <a:t>Rakovina prsníka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SPOLU</a:t>
                      </a:r>
                      <a:endParaRPr lang="sk-SK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300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2000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2300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700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8000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8700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SPOLU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1000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10000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sk-SK" dirty="0" smtClean="0"/>
                        <a:t>11000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4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5949280"/>
            <a:ext cx="7543800" cy="273968"/>
          </a:xfrm>
        </p:spPr>
        <p:txBody>
          <a:bodyPr/>
          <a:lstStyle/>
          <a:p>
            <a:r>
              <a:rPr lang="sk-SK" sz="900" dirty="0" smtClean="0"/>
              <a:t>Podľa </a:t>
            </a:r>
            <a:r>
              <a:rPr lang="sk-SK" sz="900" dirty="0"/>
              <a:t>OLSEN, J., CHRISTENSEN, K., MURRAY, J. &amp; EKBOM, A. 2010. </a:t>
            </a:r>
            <a:r>
              <a:rPr lang="sk-SK" sz="900" i="1" dirty="0" err="1"/>
              <a:t>An</a:t>
            </a:r>
            <a:r>
              <a:rPr lang="sk-SK" sz="900" i="1" dirty="0"/>
              <a:t> </a:t>
            </a:r>
            <a:r>
              <a:rPr lang="sk-SK" sz="900" i="1" dirty="0" err="1"/>
              <a:t>Introduction</a:t>
            </a:r>
            <a:r>
              <a:rPr lang="sk-SK" sz="900" i="1" dirty="0"/>
              <a:t> to </a:t>
            </a:r>
            <a:r>
              <a:rPr lang="sk-SK" sz="900" i="1" dirty="0" err="1"/>
              <a:t>Epidemiology</a:t>
            </a:r>
            <a:r>
              <a:rPr lang="sk-SK" sz="900" i="1" dirty="0"/>
              <a:t> </a:t>
            </a:r>
            <a:r>
              <a:rPr lang="sk-SK" sz="900" i="1" dirty="0" err="1"/>
              <a:t>for</a:t>
            </a:r>
            <a:r>
              <a:rPr lang="sk-SK" sz="900" i="1" dirty="0"/>
              <a:t> </a:t>
            </a:r>
            <a:r>
              <a:rPr lang="sk-SK" sz="900" i="1" dirty="0" err="1"/>
              <a:t>Health</a:t>
            </a:r>
            <a:r>
              <a:rPr lang="sk-SK" sz="900" i="1" dirty="0"/>
              <a:t> </a:t>
            </a:r>
            <a:r>
              <a:rPr lang="sk-SK" sz="900" i="1" dirty="0" err="1"/>
              <a:t>Professionals</a:t>
            </a:r>
            <a:r>
              <a:rPr lang="sk-SK" sz="900" dirty="0"/>
              <a:t>, </a:t>
            </a:r>
            <a:r>
              <a:rPr lang="sk-SK" sz="900" dirty="0" err="1"/>
              <a:t>Springer</a:t>
            </a:r>
            <a:r>
              <a:rPr lang="sk-SK" sz="900" dirty="0" smtClean="0"/>
              <a:t>.</a:t>
            </a:r>
            <a:endParaRPr lang="sk-SK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24744"/>
            <a:ext cx="4464496" cy="1091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14096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Riziko hormonálnej liečby pre vznik rakoviny prsníka je 1,6 krát vyššie ako bez nej. Inou interpretáciou je, že hormonálna liečba predlžuje život pacientiek s rakovinou prsníka a preto je ich v populácii viac.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138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4536504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latin typeface="Candara" pitchFamily="34" charset="0"/>
              </a:rPr>
              <a:t>Úlohou </a:t>
            </a:r>
            <a:r>
              <a:rPr lang="sk-SK" dirty="0">
                <a:latin typeface="Candara" pitchFamily="34" charset="0"/>
              </a:rPr>
              <a:t>analytickej epidemiológie </a:t>
            </a:r>
            <a:r>
              <a:rPr lang="sk-SK" dirty="0" smtClean="0">
                <a:latin typeface="Candara" pitchFamily="34" charset="0"/>
              </a:rPr>
              <a:t>je testovať hypotézy o vzťahu príčiny a </a:t>
            </a:r>
            <a:r>
              <a:rPr lang="sk-SK" dirty="0">
                <a:latin typeface="Candara" pitchFamily="34" charset="0"/>
              </a:rPr>
              <a:t>následku; </a:t>
            </a:r>
            <a:endParaRPr lang="sk-SK" dirty="0" smtClean="0">
              <a:latin typeface="Candara" pitchFamily="34" charset="0"/>
            </a:endParaRPr>
          </a:p>
          <a:p>
            <a:r>
              <a:rPr lang="sk-SK" dirty="0" smtClean="0">
                <a:latin typeface="Candara" pitchFamily="34" charset="0"/>
              </a:rPr>
              <a:t>Kľúčovým </a:t>
            </a:r>
            <a:r>
              <a:rPr lang="sk-SK" dirty="0">
                <a:latin typeface="Candara" pitchFamily="34" charset="0"/>
              </a:rPr>
              <a:t>prvkom </a:t>
            </a:r>
            <a:r>
              <a:rPr lang="sk-SK" dirty="0" smtClean="0">
                <a:latin typeface="Candara" pitchFamily="34" charset="0"/>
              </a:rPr>
              <a:t>je porovnanie medzi študovanou skupinou (prípady) a porovnávacou skupinou (kontroly);</a:t>
            </a:r>
            <a:endParaRPr lang="sk-SK" dirty="0">
              <a:latin typeface="Candara" pitchFamily="34" charset="0"/>
            </a:endParaRPr>
          </a:p>
          <a:p>
            <a:r>
              <a:rPr lang="sk-SK" dirty="0" smtClean="0">
                <a:latin typeface="Candara" pitchFamily="34" charset="0"/>
              </a:rPr>
              <a:t>Kvantifikuje </a:t>
            </a:r>
            <a:r>
              <a:rPr lang="sk-SK" dirty="0">
                <a:latin typeface="Candara" pitchFamily="34" charset="0"/>
              </a:rPr>
              <a:t>vzťah medzi </a:t>
            </a:r>
            <a:r>
              <a:rPr lang="sk-SK" dirty="0" smtClean="0">
                <a:latin typeface="Candara" pitchFamily="34" charset="0"/>
              </a:rPr>
              <a:t>expozíciou / expozíciami </a:t>
            </a:r>
            <a:r>
              <a:rPr lang="sk-SK" dirty="0">
                <a:latin typeface="Candara" pitchFamily="34" charset="0"/>
              </a:rPr>
              <a:t>a </a:t>
            </a:r>
            <a:r>
              <a:rPr lang="sk-SK" dirty="0" smtClean="0">
                <a:latin typeface="Candara" pitchFamily="34" charset="0"/>
              </a:rPr>
              <a:t>výsledkom/ výsledkami a </a:t>
            </a:r>
            <a:r>
              <a:rPr lang="sk-SK" dirty="0">
                <a:latin typeface="Candara" pitchFamily="34" charset="0"/>
              </a:rPr>
              <a:t>testuje hypotézy o kauzálnych </a:t>
            </a:r>
            <a:r>
              <a:rPr lang="sk-SK" dirty="0" smtClean="0">
                <a:latin typeface="Candara" pitchFamily="34" charset="0"/>
              </a:rPr>
              <a:t>vzťahoch;</a:t>
            </a:r>
            <a:endParaRPr lang="sk-SK" dirty="0">
              <a:latin typeface="Candara" pitchFamily="34" charset="0"/>
            </a:endParaRPr>
          </a:p>
          <a:p>
            <a:r>
              <a:rPr lang="sk-SK" dirty="0" smtClean="0">
                <a:latin typeface="Candara" pitchFamily="34" charset="0"/>
              </a:rPr>
              <a:t>Cieľom je </a:t>
            </a:r>
            <a:r>
              <a:rPr lang="sk-SK" dirty="0">
                <a:latin typeface="Candara" pitchFamily="34" charset="0"/>
              </a:rPr>
              <a:t>dokázať,  že </a:t>
            </a:r>
            <a:r>
              <a:rPr lang="sk-SK" dirty="0" smtClean="0">
                <a:latin typeface="Candara" pitchFamily="34" charset="0"/>
              </a:rPr>
              <a:t>jestvuje </a:t>
            </a:r>
            <a:r>
              <a:rPr lang="sk-SK" dirty="0">
                <a:latin typeface="Candara" pitchFamily="34" charset="0"/>
              </a:rPr>
              <a:t>rozdiel medzi zdravými a chorými v </a:t>
            </a:r>
            <a:r>
              <a:rPr lang="sk-SK" dirty="0" smtClean="0">
                <a:latin typeface="Candara" pitchFamily="34" charset="0"/>
              </a:rPr>
              <a:t>expozícii k </a:t>
            </a:r>
            <a:r>
              <a:rPr lang="sk-SK" dirty="0">
                <a:latin typeface="Candara" pitchFamily="34" charset="0"/>
              </a:rPr>
              <a:t>rizikovému faktoru </a:t>
            </a:r>
            <a:r>
              <a:rPr lang="sk-SK" dirty="0" err="1">
                <a:latin typeface="Candara" pitchFamily="34" charset="0"/>
              </a:rPr>
              <a:t>resp</a:t>
            </a:r>
            <a:r>
              <a:rPr lang="sk-SK" dirty="0">
                <a:latin typeface="Candara" pitchFamily="34" charset="0"/>
              </a:rPr>
              <a:t>., že rizikový faktor je príčinou </a:t>
            </a:r>
            <a:r>
              <a:rPr lang="sk-SK" dirty="0" smtClean="0">
                <a:latin typeface="Candara" pitchFamily="34" charset="0"/>
              </a:rPr>
              <a:t>choroby.</a:t>
            </a:r>
          </a:p>
          <a:p>
            <a:r>
              <a:rPr lang="sk-SK" dirty="0" smtClean="0">
                <a:latin typeface="Candara" pitchFamily="34" charset="0"/>
              </a:rPr>
              <a:t>Silu </a:t>
            </a:r>
            <a:r>
              <a:rPr lang="sk-SK" dirty="0">
                <a:latin typeface="Candara" pitchFamily="34" charset="0"/>
              </a:rPr>
              <a:t>vzťahu medzi príčinou a chorobou hodnotíme </a:t>
            </a:r>
            <a:r>
              <a:rPr lang="sk-SK" dirty="0" smtClean="0">
                <a:latin typeface="Candara" pitchFamily="34" charset="0"/>
              </a:rPr>
              <a:t>štatistickými testami a </a:t>
            </a:r>
            <a:r>
              <a:rPr lang="sk-SK" dirty="0">
                <a:latin typeface="Candara" pitchFamily="34" charset="0"/>
              </a:rPr>
              <a:t>výpočtom </a:t>
            </a:r>
            <a:r>
              <a:rPr lang="sk-SK" dirty="0" smtClean="0">
                <a:latin typeface="Candara" pitchFamily="34" charset="0"/>
              </a:rPr>
              <a:t>relatívneho rizika alebo pomerom šancí.</a:t>
            </a:r>
          </a:p>
          <a:p>
            <a:r>
              <a:rPr lang="sk-SK" dirty="0">
                <a:latin typeface="Candara" pitchFamily="34" charset="0"/>
              </a:rPr>
              <a:t>H</a:t>
            </a:r>
            <a:r>
              <a:rPr lang="sk-SK" dirty="0" smtClean="0">
                <a:latin typeface="Candara" pitchFamily="34" charset="0"/>
              </a:rPr>
              <a:t>lavné </a:t>
            </a:r>
            <a:r>
              <a:rPr lang="sk-SK" dirty="0">
                <a:latin typeface="Candara" pitchFamily="34" charset="0"/>
              </a:rPr>
              <a:t>typy: </a:t>
            </a:r>
            <a:endParaRPr lang="sk-SK" dirty="0" smtClean="0">
              <a:latin typeface="Candara" pitchFamily="34" charset="0"/>
            </a:endParaRPr>
          </a:p>
          <a:p>
            <a:pPr lvl="1"/>
            <a:r>
              <a:rPr lang="sk-SK" dirty="0" err="1" smtClean="0">
                <a:latin typeface="Candara" pitchFamily="34" charset="0"/>
              </a:rPr>
              <a:t>Kohortové</a:t>
            </a:r>
            <a:r>
              <a:rPr lang="sk-SK" dirty="0" smtClean="0">
                <a:latin typeface="Candara" pitchFamily="34" charset="0"/>
              </a:rPr>
              <a:t> </a:t>
            </a:r>
            <a:r>
              <a:rPr lang="sk-SK" dirty="0">
                <a:latin typeface="Candara" pitchFamily="34" charset="0"/>
              </a:rPr>
              <a:t>štúdie a </a:t>
            </a:r>
            <a:endParaRPr lang="sk-SK" dirty="0" smtClean="0">
              <a:latin typeface="Candara" pitchFamily="34" charset="0"/>
            </a:endParaRPr>
          </a:p>
          <a:p>
            <a:pPr lvl="1"/>
            <a:r>
              <a:rPr lang="sk-SK" dirty="0" smtClean="0">
                <a:latin typeface="Candara" pitchFamily="34" charset="0"/>
              </a:rPr>
              <a:t>Štúdie </a:t>
            </a:r>
            <a:r>
              <a:rPr lang="sk-SK" dirty="0">
                <a:latin typeface="Candara" pitchFamily="34" charset="0"/>
              </a:rPr>
              <a:t>prípad </a:t>
            </a:r>
            <a:r>
              <a:rPr lang="sk-SK" dirty="0" smtClean="0">
                <a:latin typeface="Candara" pitchFamily="34" charset="0"/>
              </a:rPr>
              <a:t>– kontrola.</a:t>
            </a:r>
            <a:endParaRPr lang="sk-SK" dirty="0">
              <a:latin typeface="Candara" pitchFamily="34" charset="0"/>
            </a:endParaRPr>
          </a:p>
          <a:p>
            <a:endParaRPr lang="sk-SK" dirty="0" smtClean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7543800" cy="914400"/>
          </a:xfrm>
        </p:spPr>
        <p:txBody>
          <a:bodyPr>
            <a:noAutofit/>
          </a:bodyPr>
          <a:lstStyle/>
          <a:p>
            <a:r>
              <a:rPr lang="sk-SK" sz="3600" dirty="0"/>
              <a:t>ANALYTICKÁ EPIDEMIOLÓGIA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F9C1-57D3-554C-8C8C-C0BE1DB0204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7584" y="6165304"/>
            <a:ext cx="580687" cy="304800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923928" y="6154739"/>
            <a:ext cx="1471032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831430"/>
          </a:xfrm>
        </p:spPr>
        <p:txBody>
          <a:bodyPr>
            <a:normAutofit/>
          </a:bodyPr>
          <a:lstStyle/>
          <a:p>
            <a:r>
              <a:rPr lang="sk-SK" dirty="0"/>
              <a:t>Prierezové štúdie (alebo prieskumy) sú dôležité </a:t>
            </a:r>
            <a:r>
              <a:rPr lang="sk-SK" dirty="0" smtClean="0"/>
              <a:t>pre sledovanie </a:t>
            </a:r>
            <a:r>
              <a:rPr lang="sk-SK" dirty="0"/>
              <a:t>frekvencie ochorení alebo </a:t>
            </a:r>
            <a:r>
              <a:rPr lang="sk-SK" dirty="0" smtClean="0"/>
              <a:t>rizikových faktorov </a:t>
            </a:r>
            <a:r>
              <a:rPr lang="sk-SK" dirty="0"/>
              <a:t>v priebehu času, ale </a:t>
            </a:r>
            <a:r>
              <a:rPr lang="sk-SK" dirty="0" smtClean="0"/>
              <a:t>majú </a:t>
            </a:r>
            <a:r>
              <a:rPr lang="sk-SK" dirty="0"/>
              <a:t>obmedzenú úlohu v analytickej </a:t>
            </a:r>
            <a:r>
              <a:rPr lang="sk-SK" dirty="0" smtClean="0"/>
              <a:t>epidemiológii pri objasňovaní faktorov rizika (okrem genetických, ktoré sa počas života nemenia).</a:t>
            </a:r>
            <a:endParaRPr lang="sk-SK" dirty="0"/>
          </a:p>
          <a:p>
            <a:r>
              <a:rPr lang="sk-SK" dirty="0"/>
              <a:t>Pri odhade výskytu chorôb v prierezovej štúdii je potrebné </a:t>
            </a:r>
            <a:r>
              <a:rPr lang="sk-SK" dirty="0" smtClean="0"/>
              <a:t>si uvedomiť</a:t>
            </a:r>
            <a:r>
              <a:rPr lang="sk-SK" dirty="0"/>
              <a:t>, že </a:t>
            </a:r>
            <a:r>
              <a:rPr lang="sk-SK" dirty="0" smtClean="0"/>
              <a:t>d</a:t>
            </a:r>
            <a:r>
              <a:rPr lang="sk-SK" dirty="0" smtClean="0"/>
              <a:t>ĺžka </a:t>
            </a:r>
            <a:r>
              <a:rPr lang="sk-SK" dirty="0" smtClean="0"/>
              <a:t>trvania </a:t>
            </a:r>
            <a:r>
              <a:rPr lang="sk-SK" dirty="0"/>
              <a:t>choroby ovplyvňuje pravdepodobnosť, že budú odobrané vzorky. </a:t>
            </a:r>
            <a:r>
              <a:rPr lang="sk-SK" dirty="0" err="1"/>
              <a:t>Osoba</a:t>
            </a:r>
            <a:r>
              <a:rPr lang="sk-SK" dirty="0"/>
              <a:t> so zápalom pľúc trvajúcej 10 týždňov má 10 </a:t>
            </a:r>
            <a:r>
              <a:rPr lang="sk-SK" dirty="0" smtClean="0"/>
              <a:t>krát väčšiu pravdepodobnosť sa dostať do výberu </a:t>
            </a:r>
            <a:r>
              <a:rPr lang="sk-SK" dirty="0"/>
              <a:t>v </a:t>
            </a:r>
            <a:r>
              <a:rPr lang="sk-SK" dirty="0" smtClean="0"/>
              <a:t>priereze, </a:t>
            </a:r>
            <a:r>
              <a:rPr lang="sk-SK" dirty="0"/>
              <a:t>ako </a:t>
            </a:r>
            <a:r>
              <a:rPr lang="sk-SK" dirty="0" err="1"/>
              <a:t>osoby</a:t>
            </a:r>
            <a:r>
              <a:rPr lang="sk-SK" dirty="0"/>
              <a:t> s pneumóniou </a:t>
            </a:r>
            <a:r>
              <a:rPr lang="sk-SK" dirty="0" smtClean="0"/>
              <a:t>trvajúci iba </a:t>
            </a:r>
            <a:r>
              <a:rPr lang="sk-SK" dirty="0"/>
              <a:t>1 týždeň.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8681"/>
            <a:ext cx="8362950" cy="3600399"/>
          </a:xfrm>
        </p:spPr>
        <p:txBody>
          <a:bodyPr rtlCol="0">
            <a:noAutofit/>
          </a:bodyPr>
          <a:lstStyle/>
          <a:p>
            <a:pPr marL="354013" indent="-354013" algn="just">
              <a:lnSpc>
                <a:spcPct val="80000"/>
              </a:lnSpc>
              <a:defRPr/>
            </a:pPr>
            <a:r>
              <a:rPr lang="sk-SK" altLang="sk-SK" dirty="0"/>
              <a:t>Štúdie v ktorom sú </a:t>
            </a:r>
            <a:r>
              <a:rPr lang="sk-SK" altLang="sk-SK" dirty="0" smtClean="0"/>
              <a:t>jednotkami </a:t>
            </a:r>
            <a:r>
              <a:rPr lang="sk-SK" altLang="sk-SK" dirty="0"/>
              <a:t>analýzy </a:t>
            </a:r>
            <a:r>
              <a:rPr lang="sk-SK" altLang="sk-SK" dirty="0" smtClean="0"/>
              <a:t>populácie </a:t>
            </a:r>
            <a:r>
              <a:rPr lang="sk-SK" altLang="sk-SK" dirty="0"/>
              <a:t>alebo skupiny </a:t>
            </a:r>
            <a:r>
              <a:rPr lang="sk-SK" altLang="sk-SK" dirty="0" smtClean="0"/>
              <a:t>ľudí a nie </a:t>
            </a:r>
            <a:r>
              <a:rPr lang="sk-SK" altLang="sk-SK" dirty="0"/>
              <a:t>jednotlivci. </a:t>
            </a:r>
            <a:endParaRPr lang="sk-SK" altLang="sk-SK" dirty="0" smtClean="0"/>
          </a:p>
          <a:p>
            <a:pPr marL="354013" indent="-354013" algn="just">
              <a:lnSpc>
                <a:spcPct val="80000"/>
              </a:lnSpc>
              <a:defRPr/>
            </a:pPr>
            <a:r>
              <a:rPr lang="sk-SK" altLang="sk-SK" dirty="0" smtClean="0"/>
              <a:t>Cieľom </a:t>
            </a:r>
            <a:r>
              <a:rPr lang="sk-SK" altLang="sk-SK" dirty="0"/>
              <a:t>ekologickej štúdie je dokázať, </a:t>
            </a:r>
            <a:r>
              <a:rPr lang="sk-SK" altLang="sk-SK" dirty="0" smtClean="0"/>
              <a:t>potvrdiť hypotézu</a:t>
            </a:r>
            <a:r>
              <a:rPr lang="sk-SK" altLang="sk-SK" dirty="0"/>
              <a:t>, že vyššia chorobnosť, úmrtnosť v sledovanej populácii v porovnaní s  kontrolnou je z dôvodu vyššej expozície rizikovému faktoru v životnom prostredí. </a:t>
            </a:r>
            <a:endParaRPr lang="sk-SK" altLang="sk-SK" dirty="0" smtClean="0"/>
          </a:p>
          <a:p>
            <a:pPr marL="354013" indent="-354013" algn="just">
              <a:lnSpc>
                <a:spcPct val="80000"/>
              </a:lnSpc>
              <a:defRPr/>
            </a:pPr>
            <a:r>
              <a:rPr lang="sk-SK" altLang="sk-SK" sz="2000" dirty="0" smtClean="0"/>
              <a:t>Je tu však </a:t>
            </a:r>
            <a:r>
              <a:rPr lang="sk-SK" altLang="sk-SK" sz="2000" dirty="0" smtClean="0"/>
              <a:t>nebezpečenstvo</a:t>
            </a:r>
            <a:r>
              <a:rPr lang="sk-SK" altLang="sk-SK" sz="2000" dirty="0"/>
              <a:t>, </a:t>
            </a:r>
            <a:r>
              <a:rPr lang="sk-SK" altLang="sk-SK" sz="2000" dirty="0" smtClean="0"/>
              <a:t>že asociácia </a:t>
            </a:r>
            <a:r>
              <a:rPr lang="sk-SK" altLang="sk-SK" sz="2000" dirty="0"/>
              <a:t>príčin, ktorú zistíme u populačných skupín neexistuje na úrovni každého jednotlivca, ale tiež v tom, že </a:t>
            </a:r>
            <a:r>
              <a:rPr lang="sk-SK" altLang="sk-SK" sz="2000" dirty="0" smtClean="0"/>
              <a:t>nie sme schopní rozlíšiť </a:t>
            </a:r>
            <a:r>
              <a:rPr lang="sk-SK" altLang="sk-SK" sz="2000" dirty="0"/>
              <a:t>mieru asociácie, závislosti medzi jednotlivými  príčinami.</a:t>
            </a: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869160"/>
            <a:ext cx="8893175" cy="6487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altLang="sk-SK" dirty="0" smtClean="0"/>
              <a:t>Ekologická štúdia</a:t>
            </a:r>
            <a:endParaRPr lang="en-US" alt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08F6-398B-454D-9B88-320EE9527980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86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60648"/>
            <a:ext cx="7474024" cy="223224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Veľa sa hovorí o rakovine mozgu spôsobenej nadmerným používaním mobilných telef</a:t>
            </a:r>
            <a:r>
              <a:rPr lang="sk-SK" dirty="0" smtClean="0"/>
              <a:t>ónov. V USA bola uskutočnená ekologická štúdia vývoja rakoviny mozgu a používateľov mobilných telefónov</a:t>
            </a:r>
            <a:r>
              <a:rPr lang="sk-SK" dirty="0"/>
              <a:t>. </a:t>
            </a:r>
            <a:r>
              <a:rPr lang="sk-SK" sz="1200" dirty="0"/>
              <a:t>INSKIP, P. D., HOOVER, R. N. &amp; DEVESA, S. S. 2010. </a:t>
            </a:r>
            <a:r>
              <a:rPr lang="sk-SK" sz="1200" dirty="0" err="1"/>
              <a:t>Brain</a:t>
            </a:r>
            <a:r>
              <a:rPr lang="sk-SK" sz="1200" dirty="0"/>
              <a:t> </a:t>
            </a:r>
            <a:r>
              <a:rPr lang="sk-SK" sz="1200" dirty="0" err="1"/>
              <a:t>cancer</a:t>
            </a:r>
            <a:r>
              <a:rPr lang="sk-SK" sz="1200" dirty="0"/>
              <a:t> </a:t>
            </a:r>
            <a:r>
              <a:rPr lang="sk-SK" sz="1200" dirty="0" err="1"/>
              <a:t>incidence</a:t>
            </a:r>
            <a:r>
              <a:rPr lang="sk-SK" sz="1200" dirty="0"/>
              <a:t> </a:t>
            </a:r>
            <a:r>
              <a:rPr lang="sk-SK" sz="1200" dirty="0" err="1"/>
              <a:t>trends</a:t>
            </a:r>
            <a:r>
              <a:rPr lang="sk-SK" sz="1200" dirty="0"/>
              <a:t> </a:t>
            </a:r>
            <a:r>
              <a:rPr lang="sk-SK" sz="1200" dirty="0" err="1"/>
              <a:t>in</a:t>
            </a:r>
            <a:r>
              <a:rPr lang="sk-SK" sz="1200" dirty="0"/>
              <a:t> </a:t>
            </a:r>
            <a:r>
              <a:rPr lang="sk-SK" sz="1200" dirty="0" err="1"/>
              <a:t>relation</a:t>
            </a:r>
            <a:r>
              <a:rPr lang="sk-SK" sz="1200" dirty="0"/>
              <a:t> to </a:t>
            </a:r>
            <a:r>
              <a:rPr lang="sk-SK" sz="1200" dirty="0" err="1"/>
              <a:t>cellular</a:t>
            </a:r>
            <a:r>
              <a:rPr lang="sk-SK" sz="1200" dirty="0"/>
              <a:t> </a:t>
            </a:r>
            <a:r>
              <a:rPr lang="sk-SK" sz="1200" dirty="0" err="1"/>
              <a:t>telephone</a:t>
            </a:r>
            <a:r>
              <a:rPr lang="sk-SK" sz="1200" dirty="0"/>
              <a:t> </a:t>
            </a:r>
            <a:r>
              <a:rPr lang="sk-SK" sz="1200" dirty="0" err="1"/>
              <a:t>use</a:t>
            </a:r>
            <a:r>
              <a:rPr lang="sk-SK" sz="1200" dirty="0"/>
              <a:t> </a:t>
            </a:r>
            <a:r>
              <a:rPr lang="sk-SK" sz="1200" dirty="0" err="1"/>
              <a:t>in</a:t>
            </a:r>
            <a:r>
              <a:rPr lang="sk-SK" sz="1200" dirty="0"/>
              <a:t>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United</a:t>
            </a:r>
            <a:r>
              <a:rPr lang="sk-SK" sz="1200" dirty="0"/>
              <a:t> </a:t>
            </a:r>
            <a:r>
              <a:rPr lang="sk-SK" sz="1200" dirty="0" err="1"/>
              <a:t>States</a:t>
            </a:r>
            <a:r>
              <a:rPr lang="sk-SK" sz="1200" dirty="0"/>
              <a:t>. </a:t>
            </a:r>
            <a:r>
              <a:rPr lang="sk-SK" sz="1200" dirty="0" err="1"/>
              <a:t>Neuro</a:t>
            </a:r>
            <a:r>
              <a:rPr lang="sk-SK" sz="1200" dirty="0"/>
              <a:t> </a:t>
            </a:r>
            <a:r>
              <a:rPr lang="sk-SK" sz="1200" dirty="0" err="1"/>
              <a:t>Oncol</a:t>
            </a:r>
            <a:r>
              <a:rPr lang="sk-SK" sz="1200" dirty="0"/>
              <a:t>, 12, 1147-51.</a:t>
            </a:r>
          </a:p>
          <a:p>
            <a:r>
              <a:rPr lang="sk-SK" dirty="0" smtClean="0"/>
              <a:t>Záver: nárast používania mobilných telef</a:t>
            </a:r>
            <a:r>
              <a:rPr lang="sk-SK" dirty="0" smtClean="0"/>
              <a:t>ónov </a:t>
            </a:r>
            <a:r>
              <a:rPr lang="sk-SK" dirty="0" err="1" smtClean="0"/>
              <a:t>nespôsobil</a:t>
            </a:r>
            <a:r>
              <a:rPr lang="sk-SK" dirty="0" smtClean="0"/>
              <a:t> nárast výskytu rakoviny mozgu.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64904"/>
            <a:ext cx="5525120" cy="39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r>
              <a:rPr lang="sk-SK" sz="3600" dirty="0" smtClean="0"/>
              <a:t>EXPERIMENTÁLNE ŠTÚDIE</a:t>
            </a:r>
            <a:endParaRPr lang="sk-SK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7584" y="6093296"/>
            <a:ext cx="724703" cy="341537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23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491880" y="6154739"/>
            <a:ext cx="1903080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899592" y="548680"/>
            <a:ext cx="7416824" cy="4824536"/>
            <a:chOff x="1115616" y="188640"/>
            <a:chExt cx="7416824" cy="4824536"/>
          </a:xfrm>
        </p:grpSpPr>
        <p:sp>
          <p:nvSpPr>
            <p:cNvPr id="10" name="Rectangle 9"/>
            <p:cNvSpPr/>
            <p:nvPr/>
          </p:nvSpPr>
          <p:spPr>
            <a:xfrm>
              <a:off x="3059832" y="188640"/>
              <a:ext cx="3168352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Epidemiologické štúdie</a:t>
              </a:r>
              <a:endParaRPr lang="sk-SK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0192" y="1916832"/>
              <a:ext cx="1800200" cy="576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Experimentálne</a:t>
              </a:r>
            </a:p>
            <a:p>
              <a:pPr algn="ctr"/>
              <a:r>
                <a:rPr lang="sk-SK" dirty="0" smtClean="0"/>
                <a:t>(pokusné)</a:t>
              </a:r>
              <a:endParaRPr lang="sk-SK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5616" y="1988840"/>
              <a:ext cx="2736304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Pozorovacie (observačné)</a:t>
              </a:r>
              <a:endParaRPr lang="sk-SK" dirty="0"/>
            </a:p>
          </p:txBody>
        </p:sp>
        <p:sp>
          <p:nvSpPr>
            <p:cNvPr id="2" name="Decision 1"/>
            <p:cNvSpPr/>
            <p:nvPr/>
          </p:nvSpPr>
          <p:spPr>
            <a:xfrm>
              <a:off x="3131840" y="764704"/>
              <a:ext cx="3074640" cy="1116704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Výskumník rozhodol o expozícii?</a:t>
              </a:r>
              <a:endParaRPr lang="sk-SK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4644008" y="47667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411760" y="908720"/>
              <a:ext cx="720080" cy="1080120"/>
              <a:chOff x="2411760" y="908720"/>
              <a:chExt cx="720080" cy="1080120"/>
            </a:xfrm>
          </p:grpSpPr>
          <p:cxnSp>
            <p:nvCxnSpPr>
              <p:cNvPr id="16" name="Straight Connector 15"/>
              <p:cNvCxnSpPr>
                <a:endCxn id="2" idx="1"/>
              </p:cNvCxnSpPr>
              <p:nvPr/>
            </p:nvCxnSpPr>
            <p:spPr>
              <a:xfrm flipV="1">
                <a:off x="2411760" y="1323056"/>
                <a:ext cx="720080" cy="17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>
              <a:xfrm>
                <a:off x="2411760" y="908720"/>
                <a:ext cx="626254" cy="1080120"/>
                <a:chOff x="2411760" y="908720"/>
                <a:chExt cx="626254" cy="108012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11760" y="1340768"/>
                  <a:ext cx="0" cy="6480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483768" y="908720"/>
                  <a:ext cx="554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 smtClean="0"/>
                    <a:t>Nie</a:t>
                  </a:r>
                  <a:endParaRPr lang="sk-SK" dirty="0"/>
                </a:p>
              </p:txBody>
            </p:sp>
          </p:grpSp>
        </p:grpSp>
        <p:sp>
          <p:nvSpPr>
            <p:cNvPr id="64" name="Rectangle 63"/>
            <p:cNvSpPr/>
            <p:nvPr/>
          </p:nvSpPr>
          <p:spPr>
            <a:xfrm>
              <a:off x="2627784" y="4221088"/>
              <a:ext cx="1872208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dirty="0"/>
                <a:t>Klinické kontrolované štúdie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88024" y="4221088"/>
              <a:ext cx="2016224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dirty="0"/>
                <a:t>Kontrolované terénne štúdie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92280" y="4221088"/>
              <a:ext cx="1440160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dirty="0" err="1"/>
                <a:t>Komunitné</a:t>
              </a:r>
              <a:r>
                <a:rPr lang="sk-SK" dirty="0"/>
                <a:t> štúdie</a:t>
              </a:r>
              <a:endParaRPr lang="sk-SK" sz="2800" dirty="0">
                <a:latin typeface="Candara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3707904" y="2564904"/>
              <a:ext cx="3456384" cy="158417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868144" y="2564904"/>
              <a:ext cx="1296144" cy="151216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164288" y="2564904"/>
              <a:ext cx="576064" cy="158417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6156176" y="980728"/>
              <a:ext cx="936104" cy="864096"/>
              <a:chOff x="6228184" y="980728"/>
              <a:chExt cx="936104" cy="86409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164288" y="1340768"/>
                <a:ext cx="0" cy="50405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228184" y="1340768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6516216" y="980728"/>
                <a:ext cx="62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Áno</a:t>
                </a:r>
                <a:endParaRPr lang="sk-S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3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685802"/>
            <a:ext cx="7546032" cy="3657599"/>
          </a:xfrm>
        </p:spPr>
        <p:txBody>
          <a:bodyPr>
            <a:normAutofit/>
          </a:bodyPr>
          <a:lstStyle/>
          <a:p>
            <a:endParaRPr lang="sk-SK" dirty="0" smtClean="0">
              <a:effectLst/>
              <a:latin typeface="Candara" pitchFamily="34" charset="0"/>
            </a:endParaRPr>
          </a:p>
          <a:p>
            <a:r>
              <a:rPr lang="sk-SK" dirty="0" smtClean="0"/>
              <a:t>Hlavnou </a:t>
            </a:r>
            <a:r>
              <a:rPr lang="sk-SK" dirty="0"/>
              <a:t>charakteristikou štúdií je </a:t>
            </a:r>
            <a:r>
              <a:rPr lang="sk-SK" dirty="0" smtClean="0"/>
              <a:t>intervencia;</a:t>
            </a:r>
            <a:endParaRPr lang="sk-SK" dirty="0"/>
          </a:p>
          <a:p>
            <a:r>
              <a:rPr lang="sk-SK" dirty="0" smtClean="0"/>
              <a:t>Intervencia </a:t>
            </a:r>
            <a:r>
              <a:rPr lang="sk-SK" dirty="0"/>
              <a:t>(opatrenie) = zásah liečebný, (invazívny, neinvazívny), profylaktický, primárne preventívny u rizikových, alebo zdravých </a:t>
            </a:r>
            <a:r>
              <a:rPr lang="sk-SK" dirty="0" err="1" smtClean="0"/>
              <a:t>osôb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 smtClean="0"/>
              <a:t>Cieľom </a:t>
            </a:r>
            <a:r>
              <a:rPr lang="sk-SK" dirty="0"/>
              <a:t>intervenčných epidemiologických štúdií je zhodnotiť </a:t>
            </a:r>
            <a:r>
              <a:rPr lang="sk-SK" dirty="0" smtClean="0"/>
              <a:t>účinnosť </a:t>
            </a:r>
            <a:r>
              <a:rPr lang="sk-SK" dirty="0"/>
              <a:t>intervencie u populácie.</a:t>
            </a:r>
          </a:p>
          <a:p>
            <a:r>
              <a:rPr lang="sk-SK" dirty="0" smtClean="0"/>
              <a:t>Účin</a:t>
            </a:r>
            <a:r>
              <a:rPr lang="sk-SK" dirty="0" smtClean="0"/>
              <a:t>nosťou </a:t>
            </a:r>
            <a:r>
              <a:rPr lang="sk-SK" dirty="0"/>
              <a:t>môže byť zníženie smrtnosti, skrátenie trvania choroby, zníženie počtu komplikácií, zníženie incidencie, rizikovosti a v konečnom dôsledku predĺženie </a:t>
            </a:r>
            <a:r>
              <a:rPr lang="sk-SK" dirty="0" smtClean="0"/>
              <a:t>života.</a:t>
            </a:r>
            <a:endParaRPr lang="sk-SK" dirty="0" smtClean="0">
              <a:effectLst/>
              <a:latin typeface="Candar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INTERVENČNÉ ŠTÚDIE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6D4F-6221-B643-891B-B49452DA9036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-29526"/>
            <a:ext cx="7906072" cy="489654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Cieľom </a:t>
            </a:r>
            <a:r>
              <a:rPr lang="sk-SK" dirty="0"/>
              <a:t>kontrolovanej klinickej epidemiologickej štúdie je zhodnotiť efektívnosť liečebnej procedúry u vybraných chorých </a:t>
            </a:r>
            <a:r>
              <a:rPr lang="sk-SK" dirty="0" smtClean="0"/>
              <a:t>dobrovoľníkov;</a:t>
            </a:r>
            <a:endParaRPr lang="sk-SK" dirty="0"/>
          </a:p>
          <a:p>
            <a:r>
              <a:rPr lang="sk-SK" dirty="0" smtClean="0"/>
              <a:t>Sledovaná </a:t>
            </a:r>
            <a:r>
              <a:rPr lang="sk-SK" dirty="0"/>
              <a:t>populácia = chorí </a:t>
            </a:r>
            <a:r>
              <a:rPr lang="sk-SK" dirty="0" smtClean="0"/>
              <a:t>pacienti;</a:t>
            </a:r>
            <a:endParaRPr lang="sk-SK" dirty="0"/>
          </a:p>
          <a:p>
            <a:r>
              <a:rPr lang="sk-SK" dirty="0" smtClean="0"/>
              <a:t>Liečebná </a:t>
            </a:r>
            <a:r>
              <a:rPr lang="sk-SK" dirty="0"/>
              <a:t>procedúra – invazívna, neinvazívna, farmakologická..</a:t>
            </a:r>
            <a:r>
              <a:rPr lang="sk-SK" dirty="0" smtClean="0"/>
              <a:t>.;</a:t>
            </a:r>
          </a:p>
          <a:p>
            <a:r>
              <a:rPr lang="sk-SK" dirty="0" smtClean="0"/>
              <a:t>Kľúčový postup je </a:t>
            </a:r>
            <a:r>
              <a:rPr lang="sk-SK" b="1" dirty="0" smtClean="0">
                <a:solidFill>
                  <a:srgbClr val="FFFF00"/>
                </a:solidFill>
              </a:rPr>
              <a:t>náhodný výber </a:t>
            </a:r>
            <a:r>
              <a:rPr lang="sk-SK" dirty="0" smtClean="0"/>
              <a:t>a </a:t>
            </a:r>
            <a:r>
              <a:rPr lang="sk-SK" b="1" dirty="0" smtClean="0">
                <a:solidFill>
                  <a:srgbClr val="FFFF00"/>
                </a:solidFill>
              </a:rPr>
              <a:t>zaslepenie</a:t>
            </a:r>
            <a:r>
              <a:rPr lang="sk-SK" dirty="0" smtClean="0"/>
              <a:t>;</a:t>
            </a:r>
          </a:p>
          <a:p>
            <a:r>
              <a:rPr lang="sk-SK" dirty="0" smtClean="0"/>
              <a:t>Náhodný výber – vyberáme prípady a kontroly náhodne. Tým zabezpečíme, že vzťah medzi ochorením a liečbou je vecou náhody a nie systematického procesu;</a:t>
            </a:r>
          </a:p>
          <a:p>
            <a:r>
              <a:rPr lang="sk-SK" dirty="0" smtClean="0"/>
              <a:t>Zaslepenie – použitie neoznačených prípravkov (liekov a </a:t>
            </a:r>
            <a:r>
              <a:rPr lang="sk-SK" dirty="0" err="1" smtClean="0"/>
              <a:t>placebo</a:t>
            </a:r>
            <a:r>
              <a:rPr lang="sk-SK" dirty="0" smtClean="0"/>
              <a:t>) takže nikto okrem výskumníka nevie, čo ktorý človek dostáva; </a:t>
            </a:r>
            <a:endParaRPr lang="sk-SK" dirty="0"/>
          </a:p>
          <a:p>
            <a:r>
              <a:rPr lang="sk-SK" dirty="0" smtClean="0"/>
              <a:t>Rôzne </a:t>
            </a:r>
            <a:r>
              <a:rPr lang="sk-SK" dirty="0"/>
              <a:t>druhy zaslepenia štúdií (jednoduchý, dvojito zaslepený pokus..</a:t>
            </a:r>
            <a:r>
              <a:rPr lang="sk-SK" dirty="0" smtClean="0"/>
              <a:t>);</a:t>
            </a:r>
            <a:endParaRPr lang="sk-SK" dirty="0">
              <a:effectLst/>
              <a:latin typeface="Candar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7543800" cy="770384"/>
          </a:xfrm>
        </p:spPr>
        <p:txBody>
          <a:bodyPr/>
          <a:lstStyle/>
          <a:p>
            <a:r>
              <a:rPr lang="sk-SK" sz="4400" dirty="0"/>
              <a:t>KLINICKÉ KONTROLOVANÉ ŠTÚDIE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F1B7-B65D-EE4D-8B3D-1FF1D8A7A7B2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9552" y="548680"/>
            <a:ext cx="8064896" cy="4968552"/>
            <a:chOff x="539552" y="332656"/>
            <a:chExt cx="8064896" cy="4968552"/>
          </a:xfrm>
        </p:grpSpPr>
        <p:sp>
          <p:nvSpPr>
            <p:cNvPr id="7" name="Rectangle 6"/>
            <p:cNvSpPr/>
            <p:nvPr/>
          </p:nvSpPr>
          <p:spPr>
            <a:xfrm>
              <a:off x="2843808" y="332656"/>
              <a:ext cx="2592288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Identifikácia vhodných kandidátov</a:t>
              </a:r>
              <a:endParaRPr lang="sk-SK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3808" y="1268760"/>
              <a:ext cx="2592288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Získanie informovaného súhlasu</a:t>
              </a:r>
              <a:endParaRPr lang="sk-SK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3808" y="2276872"/>
              <a:ext cx="2592288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Náhodný výber</a:t>
              </a:r>
              <a:endParaRPr lang="sk-SK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67944" y="1052736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067944" y="198884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67944" y="29969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627784" y="3212976"/>
              <a:ext cx="1440160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156176" y="4005064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067944" y="3212976"/>
              <a:ext cx="2088232" cy="7920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156176" y="4005064"/>
              <a:ext cx="576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436096" y="4653136"/>
              <a:ext cx="1584176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Výsledok</a:t>
              </a:r>
              <a:endParaRPr lang="sk-SK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32240" y="3717032"/>
              <a:ext cx="1872208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err="1" smtClean="0"/>
                <a:t>Nespolupráca</a:t>
              </a:r>
              <a:endParaRPr lang="sk-SK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9552" y="3717032"/>
              <a:ext cx="1728192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err="1" smtClean="0"/>
                <a:t>Nespolupráca</a:t>
              </a:r>
              <a:endParaRPr lang="sk-SK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63688" y="4653136"/>
              <a:ext cx="1584176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Výsledok</a:t>
              </a:r>
              <a:endParaRPr lang="sk-SK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27784" y="414908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267744" y="4149080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169981">
              <a:off x="4602639" y="3165617"/>
              <a:ext cx="1119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LIEČBA</a:t>
              </a:r>
              <a:endParaRPr lang="sk-SK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9596424">
              <a:off x="2546168" y="3265335"/>
              <a:ext cx="1347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PLACEBO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20073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3"/>
            <a:ext cx="7474024" cy="2383158"/>
          </a:xfrm>
        </p:spPr>
        <p:txBody>
          <a:bodyPr>
            <a:normAutofit fontScale="92500" lnSpcReduction="20000"/>
          </a:bodyPr>
          <a:lstStyle/>
          <a:p>
            <a:pPr marL="18287" indent="0">
              <a:buNone/>
            </a:pPr>
            <a:r>
              <a:rPr lang="sk-SK" dirty="0" smtClean="0"/>
              <a:t>Na 7 kožných klinikách v USA bola robená štúdia, ktorá sa pokúšala zistiť, či pridávanie selénu do stravy ovplyvní vznik rakoviny. Bolo vybraných 1312 pacientov, ktorí boli náhodne rozdelení na liečenú a neliečenú skupinu. Potom met</a:t>
            </a:r>
            <a:r>
              <a:rPr lang="sk-SK" dirty="0" smtClean="0"/>
              <a:t>ódou dvojitého zaslepenia (nevedel ani pacient ani </a:t>
            </a:r>
            <a:r>
              <a:rPr lang="sk-SK" dirty="0" err="1" smtClean="0"/>
              <a:t>ošetrujúci</a:t>
            </a:r>
            <a:r>
              <a:rPr lang="sk-SK" dirty="0" smtClean="0"/>
              <a:t> lekár) bol podávaný selén alebo </a:t>
            </a:r>
            <a:r>
              <a:rPr lang="sk-SK" dirty="0" err="1" smtClean="0"/>
              <a:t>placebo</a:t>
            </a:r>
            <a:r>
              <a:rPr lang="sk-SK" dirty="0"/>
              <a:t>. </a:t>
            </a:r>
            <a:endParaRPr lang="sk-SK" dirty="0" smtClean="0"/>
          </a:p>
          <a:p>
            <a:pPr marL="18287" indent="0">
              <a:buNone/>
            </a:pPr>
            <a:r>
              <a:rPr lang="sk-SK" sz="1300" dirty="0" smtClean="0"/>
              <a:t>CLARK</a:t>
            </a:r>
            <a:r>
              <a:rPr lang="sk-SK" sz="1300" dirty="0"/>
              <a:t>, L. C., COMBS, G. F., JR., TURNBULL, B. W., SLATE, E. H., CHALKER, D. K., CHOW, J., DAVIS, L. S., GLOVER, R. A., GRAHAM, G. F., GROSS, E. G., KRONGRAD, A., LESHER, J. L., JR., PARK, H. K., SANDERS, B. B., JR., SMITH, C. L. &amp; TAYLOR, J. R. 1996. </a:t>
            </a:r>
            <a:r>
              <a:rPr lang="sk-SK" sz="1300" dirty="0" err="1"/>
              <a:t>Effects</a:t>
            </a:r>
            <a:r>
              <a:rPr lang="sk-SK" sz="1300" dirty="0"/>
              <a:t> </a:t>
            </a:r>
            <a:r>
              <a:rPr lang="sk-SK" sz="1300" dirty="0" err="1"/>
              <a:t>of</a:t>
            </a:r>
            <a:r>
              <a:rPr lang="sk-SK" sz="1300" dirty="0"/>
              <a:t> </a:t>
            </a:r>
            <a:r>
              <a:rPr lang="sk-SK" sz="1300" dirty="0" err="1"/>
              <a:t>selenium</a:t>
            </a:r>
            <a:r>
              <a:rPr lang="sk-SK" sz="1300" dirty="0"/>
              <a:t> </a:t>
            </a:r>
            <a:r>
              <a:rPr lang="sk-SK" sz="1300" dirty="0" err="1"/>
              <a:t>supplementation</a:t>
            </a:r>
            <a:r>
              <a:rPr lang="sk-SK" sz="1300" dirty="0"/>
              <a:t> </a:t>
            </a:r>
            <a:r>
              <a:rPr lang="sk-SK" sz="1300" dirty="0" err="1"/>
              <a:t>for</a:t>
            </a:r>
            <a:r>
              <a:rPr lang="sk-SK" sz="1300" dirty="0"/>
              <a:t> </a:t>
            </a:r>
            <a:r>
              <a:rPr lang="sk-SK" sz="1300" dirty="0" err="1"/>
              <a:t>cancer</a:t>
            </a:r>
            <a:r>
              <a:rPr lang="sk-SK" sz="1300" dirty="0"/>
              <a:t> </a:t>
            </a:r>
            <a:r>
              <a:rPr lang="sk-SK" sz="1300" dirty="0" err="1"/>
              <a:t>prevention</a:t>
            </a:r>
            <a:r>
              <a:rPr lang="sk-SK" sz="1300" dirty="0"/>
              <a:t> </a:t>
            </a:r>
            <a:r>
              <a:rPr lang="sk-SK" sz="1300" dirty="0" err="1"/>
              <a:t>in</a:t>
            </a:r>
            <a:r>
              <a:rPr lang="sk-SK" sz="1300" dirty="0"/>
              <a:t> </a:t>
            </a:r>
            <a:r>
              <a:rPr lang="sk-SK" sz="1300" dirty="0" err="1"/>
              <a:t>patients</a:t>
            </a:r>
            <a:r>
              <a:rPr lang="sk-SK" sz="1300" dirty="0"/>
              <a:t> </a:t>
            </a:r>
            <a:r>
              <a:rPr lang="sk-SK" sz="1300" dirty="0" err="1"/>
              <a:t>with</a:t>
            </a:r>
            <a:r>
              <a:rPr lang="sk-SK" sz="1300" dirty="0"/>
              <a:t> </a:t>
            </a:r>
            <a:r>
              <a:rPr lang="sk-SK" sz="1300" dirty="0" err="1"/>
              <a:t>carcinoma</a:t>
            </a:r>
            <a:r>
              <a:rPr lang="sk-SK" sz="1300" dirty="0"/>
              <a:t> </a:t>
            </a:r>
            <a:r>
              <a:rPr lang="sk-SK" sz="1300" dirty="0" err="1"/>
              <a:t>of</a:t>
            </a:r>
            <a:r>
              <a:rPr lang="sk-SK" sz="1300" dirty="0"/>
              <a:t> </a:t>
            </a:r>
            <a:r>
              <a:rPr lang="sk-SK" sz="1300" dirty="0" err="1"/>
              <a:t>the</a:t>
            </a:r>
            <a:r>
              <a:rPr lang="sk-SK" sz="1300" dirty="0"/>
              <a:t> skin. A </a:t>
            </a:r>
            <a:r>
              <a:rPr lang="sk-SK" sz="1300" dirty="0" err="1"/>
              <a:t>randomized</a:t>
            </a:r>
            <a:r>
              <a:rPr lang="sk-SK" sz="1300" dirty="0"/>
              <a:t> </a:t>
            </a:r>
            <a:r>
              <a:rPr lang="sk-SK" sz="1300" dirty="0" err="1"/>
              <a:t>controlled</a:t>
            </a:r>
            <a:r>
              <a:rPr lang="sk-SK" sz="1300" dirty="0"/>
              <a:t> </a:t>
            </a:r>
            <a:r>
              <a:rPr lang="sk-SK" sz="1300" dirty="0" err="1"/>
              <a:t>trial</a:t>
            </a:r>
            <a:r>
              <a:rPr lang="sk-SK" sz="1300" dirty="0"/>
              <a:t>. </a:t>
            </a:r>
            <a:r>
              <a:rPr lang="sk-SK" sz="1300" dirty="0" err="1"/>
              <a:t>Nutritional</a:t>
            </a:r>
            <a:r>
              <a:rPr lang="sk-SK" sz="1300" dirty="0"/>
              <a:t> </a:t>
            </a:r>
            <a:r>
              <a:rPr lang="sk-SK" sz="1300" dirty="0" err="1"/>
              <a:t>Prevention</a:t>
            </a:r>
            <a:r>
              <a:rPr lang="sk-SK" sz="1300" dirty="0"/>
              <a:t> </a:t>
            </a:r>
            <a:r>
              <a:rPr lang="sk-SK" sz="1300" dirty="0" err="1"/>
              <a:t>of</a:t>
            </a:r>
            <a:r>
              <a:rPr lang="sk-SK" sz="1300" dirty="0"/>
              <a:t> </a:t>
            </a:r>
            <a:r>
              <a:rPr lang="sk-SK" sz="1300" dirty="0" err="1"/>
              <a:t>Cancer</a:t>
            </a:r>
            <a:r>
              <a:rPr lang="sk-SK" sz="1300" dirty="0"/>
              <a:t> Study </a:t>
            </a:r>
            <a:r>
              <a:rPr lang="sk-SK" sz="1300" dirty="0" err="1"/>
              <a:t>Group</a:t>
            </a:r>
            <a:r>
              <a:rPr lang="sk-SK" sz="1300" dirty="0"/>
              <a:t>. JAMA, 276, 1957-63.</a:t>
            </a: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83673"/>
              </p:ext>
            </p:extLst>
          </p:nvPr>
        </p:nvGraphicFramePr>
        <p:xfrm>
          <a:off x="1763688" y="3356992"/>
          <a:ext cx="39604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792088"/>
                <a:gridCol w="792088"/>
                <a:gridCol w="936105"/>
              </a:tblGrid>
              <a:tr h="370840">
                <a:tc rowSpan="2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k-SK" dirty="0" smtClean="0"/>
                        <a:t>Rakovina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k-SK" dirty="0" smtClean="0"/>
                        <a:t>Spolu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594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653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Placebo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104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555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659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Spolu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1149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1312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4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664200" cy="1435100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55576" y="3068960"/>
            <a:ext cx="7474024" cy="2736304"/>
          </a:xfrm>
        </p:spPr>
        <p:txBody>
          <a:bodyPr>
            <a:normAutofit/>
          </a:bodyPr>
          <a:lstStyle/>
          <a:p>
            <a:r>
              <a:rPr lang="sk-SK" dirty="0" smtClean="0"/>
              <a:t>Záver: podávanie selénu znižuje riziko vzniku rakoviny.</a:t>
            </a:r>
          </a:p>
          <a:p>
            <a:pPr marL="18287" indent="0">
              <a:buNone/>
            </a:pPr>
            <a:endParaRPr lang="sk-SK" dirty="0" smtClean="0"/>
          </a:p>
          <a:p>
            <a:r>
              <a:rPr lang="sk-SK" dirty="0" smtClean="0"/>
              <a:t>Výsledným efektom takýchto štúdií môžu </a:t>
            </a:r>
            <a:r>
              <a:rPr lang="sk-SK" dirty="0"/>
              <a:t>byť  </a:t>
            </a:r>
            <a:r>
              <a:rPr lang="sk-SK" dirty="0" smtClean="0"/>
              <a:t>nižšie </a:t>
            </a:r>
            <a:r>
              <a:rPr lang="sk-SK" dirty="0"/>
              <a:t>finančné náklady, nižší výskyt komplikácií, skrátenie času hospitalizácie, dlhšie prežívanie pacientov, vyššia kvalita života..</a:t>
            </a:r>
            <a:endParaRPr lang="sk-SK" dirty="0">
              <a:effectLst/>
              <a:latin typeface="Candara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92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5616624"/>
          </a:xfrm>
        </p:spPr>
        <p:txBody>
          <a:bodyPr>
            <a:normAutofit/>
          </a:bodyPr>
          <a:lstStyle/>
          <a:p>
            <a:r>
              <a:rPr lang="sk-SK" dirty="0" smtClean="0"/>
              <a:t>V </a:t>
            </a:r>
            <a:r>
              <a:rPr lang="sk-SK" dirty="0"/>
              <a:t>experimentálnej štúdii, vyšetrovateľ určí prostredníctvom kontrolovaného procesu expozíciu pre každého jednotlivca (klinický trial) alebo komunitu (</a:t>
            </a:r>
            <a:r>
              <a:rPr lang="sk-SK" dirty="0" err="1"/>
              <a:t>komunitná</a:t>
            </a:r>
            <a:r>
              <a:rPr lang="sk-SK" dirty="0"/>
              <a:t> intervenčná štúdia), a potom sleduje jednotlivca alebo komunity v priebehu času na zistenie účinkov </a:t>
            </a:r>
            <a:r>
              <a:rPr lang="sk-SK" dirty="0" smtClean="0"/>
              <a:t>expozície;</a:t>
            </a:r>
            <a:endParaRPr lang="sk-SK" dirty="0"/>
          </a:p>
          <a:p>
            <a:r>
              <a:rPr lang="sk-SK" dirty="0" smtClean="0"/>
              <a:t>Napríklad</a:t>
            </a:r>
            <a:r>
              <a:rPr lang="sk-SK" dirty="0"/>
              <a:t>, v klinickej kontrolovanej štúdii pre posúdenie účinku novej vakcíny, vyšetrovateľ náhodným spôsobom pridelí niektorým z účastníkov novú vakcínu, zatiaľ čo iní dostanú </a:t>
            </a:r>
            <a:r>
              <a:rPr lang="sk-SK" dirty="0" smtClean="0"/>
              <a:t>injekciu bez vakcíny (</a:t>
            </a:r>
            <a:r>
              <a:rPr lang="sk-SK" dirty="0" err="1" smtClean="0"/>
              <a:t>placebo</a:t>
            </a:r>
            <a:r>
              <a:rPr lang="sk-SK" dirty="0" smtClean="0"/>
              <a:t>);</a:t>
            </a:r>
            <a:endParaRPr lang="sk-SK" dirty="0"/>
          </a:p>
          <a:p>
            <a:r>
              <a:rPr lang="sk-SK" dirty="0" smtClean="0"/>
              <a:t>Vyšetrovateľ </a:t>
            </a:r>
            <a:r>
              <a:rPr lang="sk-SK" dirty="0"/>
              <a:t>potom  porovnáva dve skupiny (vakcína verzus </a:t>
            </a:r>
            <a:r>
              <a:rPr lang="sk-SK" dirty="0" err="1"/>
              <a:t>placebo</a:t>
            </a:r>
            <a:r>
              <a:rPr lang="sk-SK" dirty="0"/>
              <a:t>), aby zistil, či skupina, ktorej bola podaná vakcína má nižšiu chorobnosť ako skupina, ktorej bolo podané </a:t>
            </a:r>
            <a:r>
              <a:rPr lang="sk-SK" dirty="0" err="1" smtClean="0"/>
              <a:t>placebo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3618-C893-2442-83A1-A04A55AAD1C0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99592" y="6093296"/>
            <a:ext cx="724703" cy="341537"/>
          </a:xfrm>
        </p:spPr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29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39952" y="6154739"/>
            <a:ext cx="1255008" cy="365125"/>
          </a:xfrm>
        </p:spPr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847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683568" y="3501008"/>
            <a:ext cx="7546032" cy="1440160"/>
          </a:xfrm>
        </p:spPr>
        <p:txBody>
          <a:bodyPr/>
          <a:lstStyle/>
          <a:p>
            <a:r>
              <a:rPr lang="sk-SK" dirty="0" smtClean="0"/>
              <a:t>Od začiatku štúdie klasifikujú členov študovanej populácie podľa stavu expozície a následne ich dlhodobo (longitudinálne) sledujú s cieľom zistiť výsledný stav.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KOHORTOVÉ </a:t>
            </a:r>
            <a:r>
              <a:rPr lang="sk-SK" dirty="0"/>
              <a:t>ŠTÚDIE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F07C-D855-FA4F-9267-7F97EEA0AD3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</a:t>
            </a:fld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15616" y="332656"/>
            <a:ext cx="6912768" cy="2808312"/>
            <a:chOff x="899592" y="908720"/>
            <a:chExt cx="6912768" cy="2808312"/>
          </a:xfrm>
        </p:grpSpPr>
        <p:grpSp>
          <p:nvGrpSpPr>
            <p:cNvPr id="8" name="Group 7"/>
            <p:cNvGrpSpPr/>
            <p:nvPr/>
          </p:nvGrpSpPr>
          <p:grpSpPr>
            <a:xfrm>
              <a:off x="2555776" y="908720"/>
              <a:ext cx="5256584" cy="2808312"/>
              <a:chOff x="1979712" y="2924944"/>
              <a:chExt cx="5256584" cy="280831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915816" y="2924944"/>
                <a:ext cx="316835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Populácia štúdie</a:t>
                </a:r>
                <a:endParaRPr lang="sk-SK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36096" y="3933056"/>
                <a:ext cx="1800200" cy="3600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Neexponovaní</a:t>
                </a:r>
                <a:endParaRPr lang="sk-SK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79712" y="3933056"/>
                <a:ext cx="1728192" cy="2880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Exponovaní</a:t>
                </a:r>
                <a:endParaRPr lang="sk-SK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80112" y="4941168"/>
                <a:ext cx="1440160" cy="7920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Výsledný stav?</a:t>
                </a:r>
                <a:endParaRPr lang="sk-SK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67744" y="4941168"/>
                <a:ext cx="1224136" cy="7920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Výsledný stav?</a:t>
                </a:r>
                <a:endParaRPr lang="sk-SK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771800" y="3212976"/>
                <a:ext cx="3528392" cy="720080"/>
                <a:chOff x="2771800" y="3212976"/>
                <a:chExt cx="3528392" cy="72008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499992" y="3212976"/>
                  <a:ext cx="0" cy="4320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71800" y="3645024"/>
                  <a:ext cx="35283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300192" y="3645024"/>
                  <a:ext cx="0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71800" y="3645024"/>
                  <a:ext cx="0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2771800" y="4221088"/>
                <a:ext cx="3528392" cy="720080"/>
                <a:chOff x="4932040" y="3212976"/>
                <a:chExt cx="3528392" cy="72008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460432" y="3284984"/>
                  <a:ext cx="0" cy="6480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932040" y="3212976"/>
                  <a:ext cx="0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Rectangle 25"/>
            <p:cNvSpPr/>
            <p:nvPr/>
          </p:nvSpPr>
          <p:spPr>
            <a:xfrm>
              <a:off x="899592" y="1916832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Čas 1</a:t>
              </a:r>
              <a:endParaRPr lang="sk-SK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9592" y="3140968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Čas 2</a:t>
              </a:r>
              <a:endParaRPr lang="sk-SK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404664"/>
            <a:ext cx="7920880" cy="3657599"/>
          </a:xfrm>
        </p:spPr>
        <p:txBody>
          <a:bodyPr>
            <a:normAutofit/>
          </a:bodyPr>
          <a:lstStyle/>
          <a:p>
            <a:r>
              <a:rPr lang="sk-SK" dirty="0"/>
              <a:t>cieľom </a:t>
            </a:r>
            <a:r>
              <a:rPr lang="sk-SK" dirty="0" err="1"/>
              <a:t>komunitnej</a:t>
            </a:r>
            <a:r>
              <a:rPr lang="sk-SK" dirty="0"/>
              <a:t> intervenčnej štúdie je zhodnotiť výsledok intervencie primárne preventívnej povahy u osôb tvoriacich komunitu, t.j. skupinu osôb so spoločnými podmienkami života</a:t>
            </a:r>
          </a:p>
          <a:p>
            <a:endParaRPr lang="sk-SK" dirty="0"/>
          </a:p>
          <a:p>
            <a:r>
              <a:rPr lang="sk-SK" dirty="0"/>
              <a:t>intervencia = odvykanie od fajčenia, zmena výživy, motivácia k zdravému spôsobu života....</a:t>
            </a:r>
          </a:p>
          <a:p>
            <a:endParaRPr lang="sk-SK" dirty="0"/>
          </a:p>
          <a:p>
            <a:r>
              <a:rPr lang="sk-SK" dirty="0"/>
              <a:t>populácia = komunita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543800" cy="914400"/>
          </a:xfrm>
        </p:spPr>
        <p:txBody>
          <a:bodyPr/>
          <a:lstStyle/>
          <a:p>
            <a:r>
              <a:rPr lang="sk-SK" dirty="0" err="1" smtClean="0"/>
              <a:t>Komunitná</a:t>
            </a:r>
            <a:r>
              <a:rPr lang="sk-SK" dirty="0" smtClean="0"/>
              <a:t> intervenčná štúdia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E5F3-3CDF-654E-BB36-14AF4C8ED43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340769"/>
            <a:ext cx="7762056" cy="2880320"/>
          </a:xfrm>
        </p:spPr>
        <p:txBody>
          <a:bodyPr>
            <a:normAutofit/>
          </a:bodyPr>
          <a:lstStyle/>
          <a:p>
            <a:r>
              <a:rPr lang="sk-SK" dirty="0" smtClean="0"/>
              <a:t>Cieľom </a:t>
            </a:r>
            <a:r>
              <a:rPr lang="sk-SK" dirty="0"/>
              <a:t>je zhodnotiť účinnosť primárne preventívnej </a:t>
            </a:r>
            <a:r>
              <a:rPr lang="sk-SK" dirty="0" smtClean="0"/>
              <a:t>intervencie;</a:t>
            </a:r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sk-SK" dirty="0" smtClean="0"/>
              <a:t>Sledovaná </a:t>
            </a:r>
            <a:r>
              <a:rPr lang="sk-SK" dirty="0"/>
              <a:t>populácia = zdravé </a:t>
            </a:r>
            <a:r>
              <a:rPr lang="sk-SK" dirty="0" err="1" smtClean="0"/>
              <a:t>osoby</a:t>
            </a:r>
            <a:r>
              <a:rPr lang="sk-SK" dirty="0" smtClean="0"/>
              <a:t>;</a:t>
            </a:r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sk-SK" dirty="0" smtClean="0"/>
              <a:t>Intervencie = </a:t>
            </a:r>
            <a:r>
              <a:rPr lang="sk-SK" dirty="0"/>
              <a:t>očkovanie, zmena výživy, zvýšenie pohybovej aktivity, užívanie zdravie podporujúcich prípravkov.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r>
              <a:rPr lang="sk-SK" dirty="0" smtClean="0"/>
              <a:t>Kontrolovaná terénna štúdia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1ACF-4D0E-2344-BEF6-66998EF7D20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4784"/>
            <a:ext cx="7920880" cy="3657599"/>
          </a:xfrm>
        </p:spPr>
        <p:txBody>
          <a:bodyPr>
            <a:normAutofit fontScale="92500"/>
          </a:bodyPr>
          <a:lstStyle/>
          <a:p>
            <a:r>
              <a:rPr lang="sk-SK" dirty="0"/>
              <a:t>V roku 1986, NCI financovala </a:t>
            </a:r>
            <a:r>
              <a:rPr lang="sk-SK" dirty="0" smtClean="0"/>
              <a:t>intervenčnú štúdiu odvykania </a:t>
            </a:r>
            <a:r>
              <a:rPr lang="sk-SK" dirty="0"/>
              <a:t>od </a:t>
            </a:r>
            <a:r>
              <a:rPr lang="sk-SK" dirty="0" smtClean="0"/>
              <a:t>fajčenia s názvom COMMIT;</a:t>
            </a:r>
          </a:p>
          <a:p>
            <a:r>
              <a:rPr lang="sk-SK" dirty="0" smtClean="0"/>
              <a:t>Štúdia bola uskutočnená vo forme </a:t>
            </a:r>
            <a:r>
              <a:rPr lang="sk-SK" dirty="0" err="1" smtClean="0"/>
              <a:t>randomizovanej</a:t>
            </a:r>
            <a:r>
              <a:rPr lang="sk-SK" dirty="0"/>
              <a:t> </a:t>
            </a:r>
            <a:r>
              <a:rPr lang="sk-SK" dirty="0" smtClean="0"/>
              <a:t>kontrolovanej </a:t>
            </a:r>
            <a:r>
              <a:rPr lang="sk-SK" dirty="0"/>
              <a:t>štúdie na </a:t>
            </a:r>
            <a:r>
              <a:rPr lang="sk-SK" dirty="0" smtClean="0"/>
              <a:t>založenej </a:t>
            </a:r>
            <a:r>
              <a:rPr lang="sk-SK" dirty="0"/>
              <a:t>na </a:t>
            </a:r>
            <a:r>
              <a:rPr lang="sk-SK" dirty="0" err="1" smtClean="0"/>
              <a:t>proaktívnom</a:t>
            </a:r>
            <a:r>
              <a:rPr lang="sk-SK" dirty="0" smtClean="0"/>
              <a:t> </a:t>
            </a:r>
            <a:r>
              <a:rPr lang="sk-SK" dirty="0"/>
              <a:t>úsilí o dosiahnutie </a:t>
            </a:r>
            <a:r>
              <a:rPr lang="sk-SK" dirty="0" smtClean="0"/>
              <a:t>fajčiarov </a:t>
            </a:r>
            <a:r>
              <a:rPr lang="sk-SK" dirty="0"/>
              <a:t>prostredníctvom existujúcich spoločenských inštitúcií</a:t>
            </a:r>
            <a:r>
              <a:rPr lang="sk-SK" dirty="0" smtClean="0"/>
              <a:t>.</a:t>
            </a:r>
          </a:p>
          <a:p>
            <a:r>
              <a:rPr lang="sk-SK" dirty="0" smtClean="0"/>
              <a:t>Komunita </a:t>
            </a:r>
            <a:r>
              <a:rPr lang="sk-SK" dirty="0"/>
              <a:t>bola vybraná ako </a:t>
            </a:r>
            <a:r>
              <a:rPr lang="sk-SK" dirty="0" smtClean="0"/>
              <a:t>jednotka </a:t>
            </a:r>
            <a:r>
              <a:rPr lang="sk-SK" dirty="0"/>
              <a:t>náhodnosti. Obe komunity v rámci </a:t>
            </a:r>
            <a:r>
              <a:rPr lang="sk-SK" dirty="0" smtClean="0"/>
              <a:t>každého </a:t>
            </a:r>
            <a:r>
              <a:rPr lang="sk-SK" dirty="0"/>
              <a:t>z 11 vybraných párov </a:t>
            </a:r>
            <a:r>
              <a:rPr lang="sk-SK" dirty="0" smtClean="0"/>
              <a:t>boli utvorené vzhľadom na </a:t>
            </a:r>
            <a:r>
              <a:rPr lang="sk-SK" dirty="0"/>
              <a:t>geografickú polohu (</a:t>
            </a:r>
            <a:r>
              <a:rPr lang="sk-SK" dirty="0" smtClean="0"/>
              <a:t>štát </a:t>
            </a:r>
            <a:r>
              <a:rPr lang="sk-SK" dirty="0"/>
              <a:t>alebo provincia), </a:t>
            </a:r>
            <a:r>
              <a:rPr lang="sk-SK" dirty="0" smtClean="0"/>
              <a:t>veľkosti </a:t>
            </a:r>
            <a:r>
              <a:rPr lang="sk-SK" dirty="0"/>
              <a:t>a všeobecných </a:t>
            </a:r>
            <a:r>
              <a:rPr lang="sk-SK" dirty="0" err="1"/>
              <a:t>sociodemografických</a:t>
            </a:r>
            <a:r>
              <a:rPr lang="sk-SK" dirty="0"/>
              <a:t> faktoroch</a:t>
            </a:r>
            <a:r>
              <a:rPr lang="sk-SK" dirty="0" smtClean="0"/>
              <a:t>.</a:t>
            </a:r>
          </a:p>
          <a:p>
            <a:r>
              <a:rPr lang="sk-SK" sz="1700" dirty="0"/>
              <a:t>1995. </a:t>
            </a:r>
            <a:r>
              <a:rPr lang="sk-SK" sz="1700" dirty="0" err="1"/>
              <a:t>Community</a:t>
            </a:r>
            <a:r>
              <a:rPr lang="sk-SK" sz="1700" dirty="0"/>
              <a:t> </a:t>
            </a:r>
            <a:r>
              <a:rPr lang="sk-SK" sz="1700" dirty="0" err="1"/>
              <a:t>Intervention</a:t>
            </a:r>
            <a:r>
              <a:rPr lang="sk-SK" sz="1700" dirty="0"/>
              <a:t> </a:t>
            </a:r>
            <a:r>
              <a:rPr lang="sk-SK" sz="1700" dirty="0" err="1"/>
              <a:t>Trial</a:t>
            </a:r>
            <a:r>
              <a:rPr lang="sk-SK" sz="1700" dirty="0"/>
              <a:t> </a:t>
            </a:r>
            <a:r>
              <a:rPr lang="sk-SK" sz="1700" dirty="0" err="1"/>
              <a:t>for</a:t>
            </a:r>
            <a:r>
              <a:rPr lang="sk-SK" sz="1700" dirty="0"/>
              <a:t> Smoking </a:t>
            </a:r>
            <a:r>
              <a:rPr lang="sk-SK" sz="1700" dirty="0" err="1"/>
              <a:t>Cessation</a:t>
            </a:r>
            <a:r>
              <a:rPr lang="sk-SK" sz="1700" dirty="0"/>
              <a:t> (COMMIT): I. </a:t>
            </a:r>
            <a:r>
              <a:rPr lang="sk-SK" sz="1700" dirty="0" err="1"/>
              <a:t>cohort</a:t>
            </a:r>
            <a:r>
              <a:rPr lang="sk-SK" sz="1700" dirty="0"/>
              <a:t> </a:t>
            </a:r>
            <a:r>
              <a:rPr lang="sk-SK" sz="1700" dirty="0" err="1"/>
              <a:t>results</a:t>
            </a:r>
            <a:r>
              <a:rPr lang="sk-SK" sz="1700" dirty="0"/>
              <a:t> </a:t>
            </a:r>
            <a:r>
              <a:rPr lang="sk-SK" sz="1700" dirty="0" err="1"/>
              <a:t>from</a:t>
            </a:r>
            <a:r>
              <a:rPr lang="sk-SK" sz="1700" dirty="0"/>
              <a:t> a </a:t>
            </a:r>
            <a:r>
              <a:rPr lang="sk-SK" sz="1700" dirty="0" err="1"/>
              <a:t>four-year</a:t>
            </a:r>
            <a:r>
              <a:rPr lang="sk-SK" sz="1700" dirty="0"/>
              <a:t> </a:t>
            </a:r>
            <a:r>
              <a:rPr lang="sk-SK" sz="1700" dirty="0" err="1"/>
              <a:t>community</a:t>
            </a:r>
            <a:r>
              <a:rPr lang="sk-SK" sz="1700" dirty="0"/>
              <a:t> </a:t>
            </a:r>
            <a:r>
              <a:rPr lang="sk-SK" sz="1700" dirty="0" err="1"/>
              <a:t>intervention</a:t>
            </a:r>
            <a:r>
              <a:rPr lang="sk-SK" sz="1700" dirty="0"/>
              <a:t>. </a:t>
            </a:r>
            <a:r>
              <a:rPr lang="sk-SK" sz="1700" dirty="0" err="1"/>
              <a:t>Am</a:t>
            </a:r>
            <a:r>
              <a:rPr lang="sk-SK" sz="1700" dirty="0"/>
              <a:t> J </a:t>
            </a:r>
            <a:r>
              <a:rPr lang="sk-SK" sz="1700" dirty="0" err="1"/>
              <a:t>Public</a:t>
            </a:r>
            <a:r>
              <a:rPr lang="sk-SK" sz="1700" dirty="0"/>
              <a:t> </a:t>
            </a:r>
            <a:r>
              <a:rPr lang="sk-SK" sz="1700" dirty="0" err="1"/>
              <a:t>Health</a:t>
            </a:r>
            <a:r>
              <a:rPr lang="sk-SK" sz="1700" dirty="0"/>
              <a:t>, 85, 183-92.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0"/>
            <a:ext cx="338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3657599"/>
          </a:xfrm>
        </p:spPr>
        <p:txBody>
          <a:bodyPr/>
          <a:lstStyle/>
          <a:p>
            <a:r>
              <a:rPr lang="sk-SK" dirty="0" smtClean="0"/>
              <a:t>Epidemiologické štúdie sú dôležité pre poznávanie príčiny a následku;</a:t>
            </a:r>
          </a:p>
          <a:p>
            <a:r>
              <a:rPr lang="sk-SK" dirty="0" smtClean="0"/>
              <a:t>Osvetľujú nielen jednoduchý vzťah, ale sa často používajú pre meranie účinnosti intervencií;</a:t>
            </a:r>
          </a:p>
          <a:p>
            <a:r>
              <a:rPr lang="sk-SK" dirty="0" smtClean="0"/>
              <a:t>Pozorovací a experimentálny prístup sa delí na </a:t>
            </a:r>
            <a:r>
              <a:rPr lang="sk-SK" dirty="0" smtClean="0"/>
              <a:t>ďalšie typy návrhov podľa účelu;</a:t>
            </a:r>
          </a:p>
          <a:p>
            <a:r>
              <a:rPr lang="sk-SK" dirty="0" smtClean="0"/>
              <a:t>Pri výbere typu štúdie je najdôležitejšie riadiť sa účelom, teda otázkou, na ktorú hľadáme odpoveď.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Súhrn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4608512"/>
          </a:xfrm>
        </p:spPr>
        <p:txBody>
          <a:bodyPr>
            <a:noAutofit/>
          </a:bodyPr>
          <a:lstStyle/>
          <a:p>
            <a:r>
              <a:rPr lang="sk-SK" sz="2400" dirty="0" smtClean="0">
                <a:latin typeface="Candara" pitchFamily="34" charset="0"/>
              </a:rPr>
              <a:t>Kohorty sú sledované (roky) a hodnotí sa výskyt sledovaného ochorenia resp. následky expozície (vrátane úmrtí), či dopad na viaceré ukazovatele zdravotného stavu</a:t>
            </a:r>
          </a:p>
          <a:p>
            <a:pPr>
              <a:buNone/>
            </a:pPr>
            <a:endParaRPr lang="sk-SK" sz="2400" dirty="0" smtClean="0">
              <a:latin typeface="Candara" pitchFamily="34" charset="0"/>
            </a:endParaRPr>
          </a:p>
          <a:p>
            <a:r>
              <a:rPr lang="sk-SK" sz="2400" dirty="0" smtClean="0">
                <a:latin typeface="Candara" pitchFamily="34" charset="0"/>
              </a:rPr>
              <a:t>Stanovuje sa podiel osôb ktoré ochoreli medzi exponovanými a medzi neexponovanými (t.j. incidencia alebo bodová prevalencia) – štatistická analýza je teda založená na porovnávaní podielov, alebo priemerných rizík.</a:t>
            </a:r>
          </a:p>
          <a:p>
            <a:pPr marL="18287" indent="0">
              <a:buNone/>
            </a:pPr>
            <a:r>
              <a:rPr lang="sk-SK" sz="2400" dirty="0" smtClean="0">
                <a:latin typeface="Candara" pitchFamily="34" charset="0"/>
              </a:rPr>
              <a:t> </a:t>
            </a:r>
          </a:p>
          <a:p>
            <a:r>
              <a:rPr lang="sk-SK" sz="2400" dirty="0" smtClean="0">
                <a:latin typeface="Candara" pitchFamily="34" charset="0"/>
              </a:rPr>
              <a:t>V každej z nich sa najprv stanoví stav expozície a následne následky.</a:t>
            </a:r>
            <a:endParaRPr lang="sk-SK" sz="2400" dirty="0">
              <a:latin typeface="Candar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43800" cy="720080"/>
          </a:xfrm>
        </p:spPr>
        <p:txBody>
          <a:bodyPr/>
          <a:lstStyle/>
          <a:p>
            <a:r>
              <a:rPr lang="sk-SK" dirty="0" smtClean="0"/>
              <a:t>KOHORTOVÉ </a:t>
            </a:r>
            <a:r>
              <a:rPr lang="sk-SK" dirty="0"/>
              <a:t>ŠTÚDIE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F35-B041-7945-AB0C-A824AF89C50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20688"/>
            <a:ext cx="5040560" cy="3657599"/>
          </a:xfrm>
        </p:spPr>
        <p:txBody>
          <a:bodyPr/>
          <a:lstStyle/>
          <a:p>
            <a:r>
              <a:rPr lang="sk-SK" sz="2800" dirty="0" smtClean="0"/>
              <a:t>Prospektívne</a:t>
            </a:r>
          </a:p>
          <a:p>
            <a:pPr lvl="1"/>
            <a:r>
              <a:rPr lang="sk-SK" sz="2400" dirty="0" err="1"/>
              <a:t>pro-</a:t>
            </a:r>
            <a:r>
              <a:rPr lang="sk-SK" sz="2400" dirty="0"/>
              <a:t> </a:t>
            </a:r>
            <a:r>
              <a:rPr lang="sk-SK" sz="2400" dirty="0" smtClean="0"/>
              <a:t>vpred </a:t>
            </a:r>
            <a:r>
              <a:rPr lang="sk-SK" sz="2400" dirty="0"/>
              <a:t>+ </a:t>
            </a:r>
            <a:r>
              <a:rPr lang="sk-SK" sz="2400" dirty="0" err="1" smtClean="0"/>
              <a:t>specere-pozerať</a:t>
            </a:r>
            <a:endParaRPr lang="sk-SK" sz="2400" dirty="0" smtClean="0"/>
          </a:p>
          <a:p>
            <a:pPr lvl="1"/>
            <a:r>
              <a:rPr lang="sk-SK" sz="2400" dirty="0" err="1" smtClean="0"/>
              <a:t>follow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err="1" smtClean="0"/>
              <a:t>up</a:t>
            </a:r>
            <a:endParaRPr lang="sk-SK" sz="2400" dirty="0" smtClean="0"/>
          </a:p>
          <a:p>
            <a:pPr lvl="1"/>
            <a:endParaRPr lang="sk-SK" sz="2400" dirty="0" smtClean="0"/>
          </a:p>
          <a:p>
            <a:r>
              <a:rPr lang="sk-SK" sz="2800" dirty="0" smtClean="0"/>
              <a:t>Retrospektívne</a:t>
            </a:r>
          </a:p>
          <a:p>
            <a:pPr lvl="1"/>
            <a:r>
              <a:rPr lang="sk-SK" sz="2400" dirty="0" err="1" smtClean="0"/>
              <a:t>retro</a:t>
            </a:r>
            <a:r>
              <a:rPr lang="sk-SK" sz="2400" dirty="0" err="1"/>
              <a:t>-</a:t>
            </a:r>
            <a:r>
              <a:rPr lang="sk-SK" sz="2400" dirty="0"/>
              <a:t> </a:t>
            </a:r>
            <a:r>
              <a:rPr lang="sk-SK" sz="2400" dirty="0" smtClean="0"/>
              <a:t>vzad </a:t>
            </a:r>
            <a:r>
              <a:rPr lang="sk-SK" sz="2400" dirty="0"/>
              <a:t>+ </a:t>
            </a:r>
            <a:r>
              <a:rPr lang="sk-SK" sz="2400" dirty="0" err="1"/>
              <a:t>specere-pozerať</a:t>
            </a:r>
            <a:endParaRPr lang="sk-SK" sz="2400" dirty="0"/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r>
              <a:rPr lang="sk-SK" dirty="0" err="1" smtClean="0"/>
              <a:t>Kohortové</a:t>
            </a:r>
            <a:r>
              <a:rPr lang="sk-SK" dirty="0" smtClean="0"/>
              <a:t> štúdie podľa času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48680"/>
            <a:ext cx="1341890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5" y="2420889"/>
            <a:ext cx="1389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3657599"/>
          </a:xfrm>
        </p:spPr>
        <p:txBody>
          <a:bodyPr/>
          <a:lstStyle/>
          <a:p>
            <a:r>
              <a:rPr lang="sk-SK" dirty="0"/>
              <a:t>V čase keď je stanovovaná prítomnosť </a:t>
            </a:r>
            <a:r>
              <a:rPr lang="sk-SK" dirty="0" err="1"/>
              <a:t>resp</a:t>
            </a:r>
            <a:r>
              <a:rPr lang="sk-SK" dirty="0"/>
              <a:t>. </a:t>
            </a:r>
            <a:r>
              <a:rPr lang="sk-SK" dirty="0" err="1"/>
              <a:t>neprítomnosť</a:t>
            </a:r>
            <a:r>
              <a:rPr lang="sk-SK" dirty="0"/>
              <a:t> expozície (al. znaku), musia byť všetky </a:t>
            </a:r>
            <a:r>
              <a:rPr lang="sk-SK" dirty="0" err="1"/>
              <a:t>osoby</a:t>
            </a:r>
            <a:r>
              <a:rPr lang="sk-SK" dirty="0"/>
              <a:t> zdravé, </a:t>
            </a:r>
            <a:r>
              <a:rPr lang="sk-SK" dirty="0" err="1"/>
              <a:t>resp</a:t>
            </a:r>
            <a:r>
              <a:rPr lang="sk-SK" dirty="0"/>
              <a:t>. nesmú vykazovať ochorenie (al. skupinu ochorení), ktoré sú predmetom štúdie. </a:t>
            </a:r>
            <a:endParaRPr lang="sk-SK" dirty="0" smtClean="0"/>
          </a:p>
          <a:p>
            <a:r>
              <a:rPr lang="sk-SK" dirty="0" smtClean="0"/>
              <a:t>Následky sa sledujú počas pokračovania štúdie.</a:t>
            </a:r>
          </a:p>
          <a:p>
            <a:r>
              <a:rPr lang="sk-SK" dirty="0" smtClean="0"/>
              <a:t>Dĺžka sledovania následkov závisí od buď od inkubačnej doby (infekčné expozície) alebo doby latencie (</a:t>
            </a:r>
            <a:r>
              <a:rPr lang="sk-SK" dirty="0" err="1" smtClean="0"/>
              <a:t>neinfekčné</a:t>
            </a:r>
            <a:r>
              <a:rPr lang="sk-SK" dirty="0" smtClean="0"/>
              <a:t> expozície).</a:t>
            </a:r>
            <a:endParaRPr lang="sk-SK" dirty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Prospektívna štúdia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27584" y="1412776"/>
            <a:ext cx="7272808" cy="3403540"/>
            <a:chOff x="1259632" y="1484784"/>
            <a:chExt cx="7272808" cy="3403540"/>
          </a:xfrm>
        </p:grpSpPr>
        <p:sp>
          <p:nvSpPr>
            <p:cNvPr id="14" name="TextBox 13"/>
            <p:cNvSpPr txBox="1"/>
            <p:nvPr/>
          </p:nvSpPr>
          <p:spPr>
            <a:xfrm>
              <a:off x="1331640" y="3140968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/>
                <a:t>Určenie expozície</a:t>
              </a:r>
              <a:endParaRPr lang="sk-SK" sz="14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59632" y="1484784"/>
              <a:ext cx="7272808" cy="3403540"/>
              <a:chOff x="1691680" y="2348880"/>
              <a:chExt cx="6840760" cy="253944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627784" y="3284984"/>
                <a:ext cx="56886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oval"/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27784" y="2924944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691680" y="2348880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400" dirty="0" smtClean="0"/>
                  <a:t>Začiatok štúdie, registrácia účastníkov</a:t>
                </a:r>
                <a:endParaRPr lang="sk-SK" sz="14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2627784" y="3356992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2627784" y="3861048"/>
                <a:ext cx="1656184" cy="883841"/>
                <a:chOff x="2627784" y="3861048"/>
                <a:chExt cx="1656184" cy="883841"/>
              </a:xfrm>
            </p:grpSpPr>
            <p:cxnSp>
              <p:nvCxnSpPr>
                <p:cNvPr id="12" name="Straight Connector 11"/>
                <p:cNvCxnSpPr>
                  <a:endCxn id="17" idx="1"/>
                </p:cNvCxnSpPr>
                <p:nvPr/>
              </p:nvCxnSpPr>
              <p:spPr>
                <a:xfrm>
                  <a:off x="2627784" y="4149080"/>
                  <a:ext cx="216024" cy="98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627784" y="3861048"/>
                  <a:ext cx="0" cy="64807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2843808" y="4005064"/>
                  <a:ext cx="13681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Exponovaní</a:t>
                  </a:r>
                  <a:endParaRPr lang="sk-SK" sz="1400"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627784" y="4509120"/>
                  <a:ext cx="21602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/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2915816" y="4437112"/>
                  <a:ext cx="13681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Neexponovaní</a:t>
                  </a:r>
                  <a:endParaRPr lang="sk-SK" sz="1400" dirty="0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7596336" y="2924944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400" dirty="0" smtClean="0"/>
                  <a:t>Čas</a:t>
                </a:r>
                <a:endParaRPr lang="sk-SK" sz="14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627784" y="4365104"/>
                <a:ext cx="41044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572000" y="4005064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1400" dirty="0" smtClean="0"/>
                  <a:t>Sledovanie</a:t>
                </a:r>
                <a:endParaRPr lang="sk-SK" sz="1400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804248" y="3789040"/>
                <a:ext cx="1728192" cy="1099284"/>
                <a:chOff x="2771800" y="3717032"/>
                <a:chExt cx="1656184" cy="1099284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915816" y="3717032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Následok u exponovaných</a:t>
                  </a:r>
                  <a:endParaRPr lang="sk-SK" sz="14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771800" y="4293096"/>
                  <a:ext cx="16561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k-SK" sz="1400" dirty="0" smtClean="0"/>
                    <a:t>Následok u neexponovaných</a:t>
                  </a:r>
                  <a:endParaRPr lang="sk-SK" sz="1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687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3"/>
            <a:ext cx="7467600" cy="4680520"/>
          </a:xfrm>
        </p:spPr>
        <p:txBody>
          <a:bodyPr>
            <a:noAutofit/>
          </a:bodyPr>
          <a:lstStyle/>
          <a:p>
            <a:r>
              <a:rPr lang="sk-SK" dirty="0" smtClean="0"/>
              <a:t>Vyšetrovateľ </a:t>
            </a:r>
            <a:r>
              <a:rPr lang="sk-SK" dirty="0"/>
              <a:t>pozoruje stav expozície </a:t>
            </a:r>
            <a:r>
              <a:rPr lang="sk-SK" dirty="0" smtClean="0"/>
              <a:t>účastníkov na začiatku štúdie a tiež v jej priebehu, pokiaľ sa tento mení;</a:t>
            </a:r>
            <a:endParaRPr lang="sk-SK" dirty="0"/>
          </a:p>
          <a:p>
            <a:r>
              <a:rPr lang="sk-SK" dirty="0" smtClean="0"/>
              <a:t>Po </a:t>
            </a:r>
            <a:r>
              <a:rPr lang="sk-SK" dirty="0"/>
              <a:t>určitej </a:t>
            </a:r>
            <a:r>
              <a:rPr lang="sk-SK" dirty="0" smtClean="0"/>
              <a:t>dobe </a:t>
            </a:r>
            <a:r>
              <a:rPr lang="sk-SK" dirty="0"/>
              <a:t>vyšetrovateľ porovnáva </a:t>
            </a:r>
            <a:r>
              <a:rPr lang="sk-SK" dirty="0" smtClean="0"/>
              <a:t>mieru prepuknutí </a:t>
            </a:r>
            <a:r>
              <a:rPr lang="sk-SK" dirty="0"/>
              <a:t>ochorenia v exponovanej skupine s mierou </a:t>
            </a:r>
            <a:r>
              <a:rPr lang="sk-SK" dirty="0" smtClean="0"/>
              <a:t>prepuknutí ochorení </a:t>
            </a:r>
            <a:r>
              <a:rPr lang="sk-SK" dirty="0"/>
              <a:t>v neexponovanej  </a:t>
            </a:r>
            <a:r>
              <a:rPr lang="sk-SK" dirty="0" smtClean="0"/>
              <a:t>skupine;</a:t>
            </a:r>
            <a:endParaRPr lang="sk-SK" dirty="0"/>
          </a:p>
          <a:p>
            <a:r>
              <a:rPr lang="sk-SK" dirty="0" smtClean="0"/>
              <a:t>Neexponovaná </a:t>
            </a:r>
            <a:r>
              <a:rPr lang="sk-SK" dirty="0"/>
              <a:t>skupina slúži ako porovnávacia skupina, ktorá poskytuje odhad základnej </a:t>
            </a:r>
            <a:r>
              <a:rPr lang="sk-SK" dirty="0" smtClean="0"/>
              <a:t>línie, </a:t>
            </a:r>
            <a:r>
              <a:rPr lang="sk-SK" dirty="0"/>
              <a:t>alebo očakávané množstvo výskytu ochorení v komunite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 smtClean="0"/>
              <a:t>Ak </a:t>
            </a:r>
            <a:r>
              <a:rPr lang="sk-SK" dirty="0"/>
              <a:t>je výskyt choroby v exponovanej skupine v porovnaní s neexponovanou skupinou vyšší, predpokladáme že expozícia je spojená s </a:t>
            </a:r>
            <a:r>
              <a:rPr lang="sk-SK" dirty="0" smtClean="0"/>
              <a:t>ochorením.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32B4-ADDC-2D41-8787-27BA3F55E93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Prítomnosť či </a:t>
            </a:r>
            <a:r>
              <a:rPr lang="sk-SK" dirty="0" err="1" smtClean="0"/>
              <a:t>neprítomnosť</a:t>
            </a:r>
            <a:r>
              <a:rPr lang="sk-SK" dirty="0" smtClean="0"/>
              <a:t> vzťahu sa hodnotí pomocou relatívneho rizika, teda pomeru kumulatívnej incidencie medzi exponovanými a neexponovanými;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 vzťahu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328-BF9F-E74E-8B4D-C2124D161E5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May 4, 2015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2412</Words>
  <Application>Microsoft Macintosh PowerPoint</Application>
  <PresentationFormat>On-screen Show (4:3)</PresentationFormat>
  <Paragraphs>349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Prednasky</vt:lpstr>
      <vt:lpstr>ANALYTICKÉ ŠTÚDIE</vt:lpstr>
      <vt:lpstr>ANALYTICKÁ EPIDEMIOLÓGIA</vt:lpstr>
      <vt:lpstr>KOHORTOVÉ ŠTÚDIE</vt:lpstr>
      <vt:lpstr>KOHORTOVÉ ŠTÚDIE</vt:lpstr>
      <vt:lpstr>Kohortové štúdie podľa času</vt:lpstr>
      <vt:lpstr>Prospektívna štúdia</vt:lpstr>
      <vt:lpstr>PowerPoint Presentation</vt:lpstr>
      <vt:lpstr>PowerPoint Presentation</vt:lpstr>
      <vt:lpstr>Hodnotenie vzťahu</vt:lpstr>
      <vt:lpstr>PowerPoint Presentation</vt:lpstr>
      <vt:lpstr>PowerPoint Presentation</vt:lpstr>
      <vt:lpstr>KOHORTOVÁ RETROSPEKTÍVNA ŠTÚDIA alebo PRÍPAD-KONTROLA</vt:lpstr>
      <vt:lpstr>PowerPoint Presentation</vt:lpstr>
      <vt:lpstr>Retrospektívna štúdia používania prilby a jej vplyvu na úraz mozgu</vt:lpstr>
      <vt:lpstr>PowerPoint Presentation</vt:lpstr>
      <vt:lpstr>PowerPoint Presentation</vt:lpstr>
      <vt:lpstr>PRIEREZOVÁ ŠTÚDIA</vt:lpstr>
      <vt:lpstr>Podľa OLSEN, J., CHRISTENSEN, K., MURRAY, J. &amp; EKBOM, A. 2010. An Introduction to Epidemiology for Health Professionals, Springer.</vt:lpstr>
      <vt:lpstr>Podľa OLSEN, J., CHRISTENSEN, K., MURRAY, J. &amp; EKBOM, A. 2010. An Introduction to Epidemiology for Health Professionals, Springer.</vt:lpstr>
      <vt:lpstr>PowerPoint Presentation</vt:lpstr>
      <vt:lpstr>Ekologická štúdia</vt:lpstr>
      <vt:lpstr>PowerPoint Presentation</vt:lpstr>
      <vt:lpstr>EXPERIMENTÁLNE ŠTÚDIE</vt:lpstr>
      <vt:lpstr>INTERVENČNÉ ŠTÚDIE</vt:lpstr>
      <vt:lpstr>KLINICKÉ KONTROLOVANÉ ŠTÚDIE</vt:lpstr>
      <vt:lpstr>PowerPoint Presentation</vt:lpstr>
      <vt:lpstr>PowerPoint Presentation</vt:lpstr>
      <vt:lpstr>PowerPoint Presentation</vt:lpstr>
      <vt:lpstr>PowerPoint Presentation</vt:lpstr>
      <vt:lpstr>Komunitná intervenčná štúdia</vt:lpstr>
      <vt:lpstr>Kontrolovaná terénna štúdia</vt:lpstr>
      <vt:lpstr>PowerPoint Presentation</vt:lpstr>
      <vt:lpstr>PowerPoint Presentation</vt:lpstr>
      <vt:lpstr>Súhrn</vt:lpstr>
    </vt:vector>
  </TitlesOfParts>
  <Manager>Rusnák</Manager>
  <Company>FZaSP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Analytické epidemiologické štúdie</dc:title>
  <dc:subject>prednáška EPI I propedeutika</dc:subject>
  <dc:creator>Rusnák a Garabášová</dc:creator>
  <cp:keywords/>
  <dc:description/>
  <cp:lastModifiedBy>Martin Rusnák</cp:lastModifiedBy>
  <cp:revision>140</cp:revision>
  <dcterms:created xsi:type="dcterms:W3CDTF">2014-10-23T10:56:41Z</dcterms:created>
  <dcterms:modified xsi:type="dcterms:W3CDTF">2015-05-04T11:29:39Z</dcterms:modified>
  <cp:category>prednáška</cp:category>
</cp:coreProperties>
</file>