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319" r:id="rId2"/>
    <p:sldId id="394" r:id="rId3"/>
    <p:sldId id="395" r:id="rId4"/>
    <p:sldId id="396" r:id="rId5"/>
    <p:sldId id="393" r:id="rId6"/>
    <p:sldId id="397" r:id="rId7"/>
    <p:sldId id="398" r:id="rId8"/>
    <p:sldId id="406" r:id="rId9"/>
    <p:sldId id="405" r:id="rId10"/>
    <p:sldId id="407" r:id="rId11"/>
    <p:sldId id="404" r:id="rId12"/>
    <p:sldId id="403" r:id="rId13"/>
    <p:sldId id="402" r:id="rId14"/>
    <p:sldId id="401" r:id="rId15"/>
    <p:sldId id="400" r:id="rId16"/>
    <p:sldId id="399" r:id="rId17"/>
    <p:sldId id="328" r:id="rId18"/>
    <p:sldId id="409" r:id="rId19"/>
    <p:sldId id="408" r:id="rId20"/>
    <p:sldId id="410" r:id="rId21"/>
    <p:sldId id="411" r:id="rId22"/>
    <p:sldId id="337" r:id="rId23"/>
    <p:sldId id="338" r:id="rId24"/>
    <p:sldId id="412" r:id="rId25"/>
    <p:sldId id="413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122" autoAdjust="0"/>
  </p:normalViewPr>
  <p:slideViewPr>
    <p:cSldViewPr>
      <p:cViewPr varScale="1">
        <p:scale>
          <a:sx n="102" d="100"/>
          <a:sy n="102" d="100"/>
        </p:scale>
        <p:origin x="-9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F4A64-0F83-D548-8864-F0AF7C8E274D}" type="datetimeFigureOut">
              <a:rPr lang="en-US" smtClean="0"/>
              <a:t>21.4.15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9C3BE-32EE-2443-92EF-33556C9E2E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7633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4331A-9B12-45C8-B903-D72953D506AB}" type="datetimeFigureOut">
              <a:rPr lang="sk-SK" smtClean="0"/>
              <a:pPr/>
              <a:t>21.4.15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6EF7-8E06-4887-A446-77B26026126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102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871F-0A25-9147-8A08-9079383FFAD3}" type="slidenum">
              <a:rPr lang="sk-SK" smtClean="0">
                <a:solidFill>
                  <a:prstClr val="white"/>
                </a:solidFill>
              </a:rPr>
              <a:pPr/>
              <a:t>1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3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</a:t>
            </a:r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aggregate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ecological</a:t>
            </a:r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study.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unit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</a:t>
            </a:r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pregnancy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analysed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independence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</a:t>
            </a:r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more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independence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maybe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violated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Hardin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Hilbe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2003;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Basso 2007; Howards et al. 2007; J. Olsen, 2008; Howards et al. 2012). The unit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observation may also be only a part of the body, as when brain cancers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for the part of the brain exposed to mobile phone use and compared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occurrence of brain cancer in unexposed parts of the brain.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6EF7-8E06-4887-A446-77B260261260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382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3214776"/>
            <a:ext cx="457200" cy="92409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D6A0-BE71-2540-A5FE-7C836C093F2B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2DFD-4F0A-5146-8DF9-494B942FFB8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2"/>
            <a:ext cx="2133600" cy="51816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1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F010-53E7-4B4E-A7E1-8B66A4CDB02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8"/>
            <a:ext cx="457200" cy="9056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1E5-CCB9-DD49-94DF-694B590565A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323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EA05-4019-604A-8A7D-72922642EBDE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9" y="658369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1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8233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8233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851A-5EA2-6141-A05F-384611C3F023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43-43DA-624B-A916-F9E41BBAF5E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E5F-13B2-9C46-B686-E75D6FE71AB3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0977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562-61C3-3C42-8105-011DE31A68C8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8233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6B05-562E-164B-82DE-7954C0D4A23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32" tIns="45717" rIns="91432" bIns="45717" rtlCol="0" anchor="b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9"/>
            <a:ext cx="2133600" cy="365125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A8A769A0-9778-5A4D-BFFA-4ACB870DE2E8}" type="datetime4">
              <a:rPr lang="sk-SK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9"/>
            <a:ext cx="4572000" cy="365125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5842001"/>
            <a:ext cx="2133600" cy="304800"/>
          </a:xfrm>
          <a:prstGeom prst="rect">
            <a:avLst/>
          </a:prstGeom>
        </p:spPr>
        <p:txBody>
          <a:bodyPr vert="horz" lIns="91432" tIns="45717" rIns="91432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097C3CC7-D778-443F-883F-F6921BFC0479}" type="slidenum">
              <a:rPr lang="en-GB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pPr defTabSz="414772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</a:pPr>
              <a:t>‹#›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32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97" indent="-256010" algn="l" defTabSz="914323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26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75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48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78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794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092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388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40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12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829459"/>
            <a:ext cx="7543800" cy="1383517"/>
          </a:xfrm>
        </p:spPr>
        <p:txBody>
          <a:bodyPr/>
          <a:lstStyle/>
          <a:p>
            <a:pPr algn="ctr"/>
            <a:r>
              <a:rPr lang="sk-SK" sz="3600" dirty="0" smtClean="0">
                <a:latin typeface="Candara" pitchFamily="34" charset="0"/>
                <a:cs typeface="Times New Roman" panose="02020603050405020304" pitchFamily="18" charset="0"/>
              </a:rPr>
              <a:t/>
            </a:r>
            <a:br>
              <a:rPr lang="sk-SK" sz="3600" dirty="0" smtClean="0">
                <a:latin typeface="Candara" pitchFamily="34" charset="0"/>
                <a:cs typeface="Times New Roman" panose="02020603050405020304" pitchFamily="18" charset="0"/>
              </a:rPr>
            </a:br>
            <a:r>
              <a:rPr lang="sk-SK" sz="5400" dirty="0">
                <a:solidFill>
                  <a:srgbClr val="000090"/>
                </a:solidFill>
              </a:rPr>
              <a:t>Epidemiologické štúdie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39" y="3258867"/>
            <a:ext cx="6172200" cy="835397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>
                <a:solidFill>
                  <a:srgbClr val="000090"/>
                </a:solidFill>
              </a:rPr>
              <a:t>Mgr</a:t>
            </a:r>
            <a:r>
              <a:rPr lang="sk-SK" dirty="0">
                <a:solidFill>
                  <a:srgbClr val="000090"/>
                </a:solidFill>
              </a:rPr>
              <a:t>. Mária </a:t>
            </a:r>
            <a:r>
              <a:rPr lang="sk-SK" dirty="0" err="1">
                <a:solidFill>
                  <a:srgbClr val="000090"/>
                </a:solidFill>
              </a:rPr>
              <a:t>Garabášová</a:t>
            </a:r>
            <a:r>
              <a:rPr lang="sk-SK" dirty="0">
                <a:solidFill>
                  <a:srgbClr val="000090"/>
                </a:solidFill>
              </a:rPr>
              <a:t> a prof. MUDr. Martin </a:t>
            </a:r>
            <a:r>
              <a:rPr lang="sk-SK" dirty="0" err="1">
                <a:solidFill>
                  <a:srgbClr val="000090"/>
                </a:solidFill>
              </a:rPr>
              <a:t>Rusnák</a:t>
            </a:r>
            <a:r>
              <a:rPr lang="sk-SK" dirty="0">
                <a:solidFill>
                  <a:srgbClr val="000090"/>
                </a:solidFill>
              </a:rPr>
              <a:t>, </a:t>
            </a:r>
            <a:r>
              <a:rPr lang="sk-SK" dirty="0" err="1">
                <a:solidFill>
                  <a:srgbClr val="000090"/>
                </a:solidFill>
              </a:rPr>
              <a:t>CSc</a:t>
            </a:r>
            <a:endParaRPr lang="sk-SK" dirty="0">
              <a:solidFill>
                <a:srgbClr val="000090"/>
              </a:solidFill>
            </a:endParaRPr>
          </a:p>
          <a:p>
            <a:r>
              <a:rPr lang="sk-SK" dirty="0">
                <a:solidFill>
                  <a:srgbClr val="000090"/>
                </a:solidFill>
              </a:rPr>
              <a:t>Základy epidemiológie - propedeutika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411760" y="620688"/>
            <a:ext cx="4150079" cy="1155718"/>
          </a:xfrm>
          <a:prstGeom prst="rect">
            <a:avLst/>
          </a:prstGeom>
          <a:noFill/>
        </p:spPr>
        <p:txBody>
          <a:bodyPr wrap="none" lIns="82947" tIns="41474" rIns="82947" bIns="41474" rtlCol="0">
            <a:spAutoFit/>
          </a:bodyPr>
          <a:lstStyle/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>
                <a:solidFill>
                  <a:srgbClr val="000090"/>
                </a:solidFill>
              </a:rPr>
              <a:t>TRNAVSKÁ UNIVERZITA V TRNAVE</a:t>
            </a:r>
          </a:p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>
                <a:solidFill>
                  <a:srgbClr val="000090"/>
                </a:solidFill>
              </a:rPr>
              <a:t>Fakulta zdravotníctva a sociálnej práce</a:t>
            </a:r>
          </a:p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>
                <a:solidFill>
                  <a:srgbClr val="000090"/>
                </a:solidFill>
              </a:rPr>
              <a:t>Katedra verejného zdravotníctva</a:t>
            </a:r>
          </a:p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sk-SK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92696"/>
            <a:ext cx="7776864" cy="3657599"/>
          </a:xfrm>
        </p:spPr>
        <p:txBody>
          <a:bodyPr>
            <a:normAutofit/>
          </a:bodyPr>
          <a:lstStyle/>
          <a:p>
            <a:r>
              <a:rPr lang="sk-SK" dirty="0" smtClean="0"/>
              <a:t>V Starom Ríme označovalo vojenské zoskupenie, jednu desatinu légie</a:t>
            </a:r>
            <a:endParaRPr lang="sk-SK" dirty="0"/>
          </a:p>
          <a:p>
            <a:pPr marL="273050" indent="-255588">
              <a:buFont typeface="+mj-ea"/>
              <a:buAutoNum type="circleNumDbPlain"/>
            </a:pPr>
            <a:r>
              <a:rPr lang="sk-SK" dirty="0" smtClean="0"/>
              <a:t>Súčasť populácie, ktorú určuje obdobie narodenia. Preto </a:t>
            </a:r>
            <a:r>
              <a:rPr lang="sk-SK" dirty="0"/>
              <a:t>možno zisťovať </a:t>
            </a:r>
            <a:r>
              <a:rPr lang="sk-SK" dirty="0" smtClean="0"/>
              <a:t>charakteristiky tejto časti v jednotlivých obdobiach alebo veku účastníkov. Napríklad príčiny smrti, alebo počet </a:t>
            </a:r>
            <a:r>
              <a:rPr lang="sk-SK" dirty="0" err="1" smtClean="0"/>
              <a:t>prežívajúcich</a:t>
            </a:r>
            <a:r>
              <a:rPr lang="sk-SK" dirty="0" smtClean="0"/>
              <a:t>.</a:t>
            </a:r>
          </a:p>
          <a:p>
            <a:pPr marL="273050" indent="-255588">
              <a:buFont typeface="+mj-ea"/>
              <a:buAutoNum type="circleNumDbPlain"/>
            </a:pPr>
            <a:r>
              <a:rPr lang="sk-SK" dirty="0" smtClean="0"/>
              <a:t>V širšom ponímaní popisuje akúkoľvek špecifickú skupinu ľudí, ktorí sú sledovaní počas určitého obdobia, hovoríme o </a:t>
            </a:r>
            <a:r>
              <a:rPr lang="sk-SK" dirty="0" err="1" smtClean="0"/>
              <a:t>kohortovej</a:t>
            </a:r>
            <a:r>
              <a:rPr lang="sk-SK" dirty="0" smtClean="0"/>
              <a:t> alebo prospektívnej štúdii.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Kohorta </a:t>
            </a:r>
            <a:br>
              <a:rPr lang="sk-SK" dirty="0" smtClean="0"/>
            </a:br>
            <a:r>
              <a:rPr lang="sk-SK" sz="1400" dirty="0" smtClean="0"/>
              <a:t>podľa </a:t>
            </a:r>
            <a:r>
              <a:rPr lang="sk-SK" sz="1400" dirty="0" err="1" smtClean="0"/>
              <a:t>Last</a:t>
            </a:r>
            <a:r>
              <a:rPr lang="sk-SK" sz="1400" dirty="0" smtClean="0"/>
              <a:t>, 1995</a:t>
            </a:r>
            <a:endParaRPr lang="sk-SK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437112"/>
            <a:ext cx="2267744" cy="1700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78" y="4437112"/>
            <a:ext cx="2573501" cy="17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418335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Experimentálny dizajn</a:t>
            </a:r>
            <a:r>
              <a:rPr lang="sk-SK" dirty="0" smtClean="0"/>
              <a:t>: V </a:t>
            </a:r>
            <a:r>
              <a:rPr lang="sk-SK" dirty="0"/>
              <a:t>závislosti od typu </a:t>
            </a:r>
            <a:r>
              <a:rPr lang="sk-SK" dirty="0" smtClean="0"/>
              <a:t>štúdia výskumník kontroluje rozdelenie expozície aby sa presvedčil o </a:t>
            </a:r>
            <a:r>
              <a:rPr lang="sk-SK" dirty="0"/>
              <a:t>zdravotných dôsledkoch danej intervencie. </a:t>
            </a:r>
            <a:r>
              <a:rPr lang="sk-SK" dirty="0" smtClean="0"/>
              <a:t>V tomto prípade sa vyberie populácia v ktorej sa uskutoční experiment a výsledok sa porovná s časťou populácie, kde nebol experiment vykonaný: experimentálna versus kontrolná skupina.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Nie experimentálny (pozorovací) dizajn</a:t>
            </a:r>
            <a:r>
              <a:rPr lang="sk-SK" dirty="0" smtClean="0"/>
              <a:t>: V prípade potenciálne škodlivých expozícií, vyvolaných prírodou, väčšinou výskumník nemôže manipulovať expozíciu. Takáto štúdia nezahŕňa intervenciu, len samotná príroda prirodzene mení vlastnosti študovanej populácie.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r>
              <a:rPr lang="sk-SK" dirty="0" smtClean="0"/>
              <a:t>Miesto expozície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685802"/>
            <a:ext cx="7546032" cy="447139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Ochorenia </a:t>
            </a:r>
            <a:r>
              <a:rPr lang="sk-SK" dirty="0"/>
              <a:t>sa vyskytujú v priebehu </a:t>
            </a:r>
            <a:r>
              <a:rPr lang="sk-SK" dirty="0" smtClean="0"/>
              <a:t>času</a:t>
            </a:r>
            <a:r>
              <a:rPr lang="sk-SK" dirty="0"/>
              <a:t> </a:t>
            </a:r>
            <a:r>
              <a:rPr lang="sk-SK" dirty="0" smtClean="0"/>
              <a:t>preto uprednostňujeme dlhodobý </a:t>
            </a:r>
            <a:r>
              <a:rPr lang="sk-SK" dirty="0"/>
              <a:t>záznam expozícií a </a:t>
            </a:r>
            <a:r>
              <a:rPr lang="sk-SK" dirty="0" smtClean="0"/>
              <a:t>ochorení. To sa deje v kohorte aj v sledovaní prípadov a kontrol. 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Prierezové štúdie</a:t>
            </a:r>
            <a:r>
              <a:rPr lang="sk-SK" dirty="0" smtClean="0"/>
              <a:t> sú založené na údajoch o prevalencii </a:t>
            </a:r>
            <a:r>
              <a:rPr lang="sk-SK" dirty="0"/>
              <a:t>bez </a:t>
            </a:r>
            <a:r>
              <a:rPr lang="sk-SK" dirty="0" smtClean="0"/>
              <a:t>snahy </a:t>
            </a:r>
            <a:r>
              <a:rPr lang="sk-SK" dirty="0"/>
              <a:t>o rekonštrukciu histórie expozície vo vzťahu k </a:t>
            </a:r>
            <a:r>
              <a:rPr lang="sk-SK" dirty="0" smtClean="0"/>
              <a:t>výsledku. </a:t>
            </a:r>
            <a:r>
              <a:rPr lang="sk-SK" dirty="0"/>
              <a:t>Tieto štúdie často trpia radom problémov, ktoré bránia </a:t>
            </a:r>
            <a:r>
              <a:rPr lang="sk-SK" dirty="0" smtClean="0"/>
              <a:t>interpretácii výsledkov zisťovania vzťahov, </a:t>
            </a:r>
            <a:r>
              <a:rPr lang="sk-SK" dirty="0"/>
              <a:t>a to predovšetkým vzhľadom na to, že </a:t>
            </a:r>
            <a:r>
              <a:rPr lang="sk-SK" dirty="0" smtClean="0"/>
              <a:t>správnu časovú </a:t>
            </a:r>
            <a:r>
              <a:rPr lang="sk-SK" dirty="0"/>
              <a:t>postupnosť (príčiny, ktorá </a:t>
            </a:r>
            <a:r>
              <a:rPr lang="sk-SK" dirty="0" smtClean="0"/>
              <a:t>nastali </a:t>
            </a:r>
            <a:r>
              <a:rPr lang="sk-SK" dirty="0"/>
              <a:t>pred účinkom), často nie je možné s istotou určiť. </a:t>
            </a:r>
            <a:r>
              <a:rPr lang="sk-SK" dirty="0" smtClean="0"/>
              <a:t>Reverzná príčinnosť </a:t>
            </a:r>
            <a:r>
              <a:rPr lang="sk-SK" dirty="0"/>
              <a:t>môže byť </a:t>
            </a:r>
            <a:r>
              <a:rPr lang="sk-SK" dirty="0" smtClean="0"/>
              <a:t>problémom vtedy, </a:t>
            </a:r>
            <a:r>
              <a:rPr lang="sk-SK" dirty="0"/>
              <a:t>keď </a:t>
            </a:r>
            <a:r>
              <a:rPr lang="sk-SK" dirty="0" smtClean="0"/>
              <a:t>sa prejavia dopady choroby na </a:t>
            </a:r>
            <a:r>
              <a:rPr lang="sk-SK" dirty="0"/>
              <a:t>životný štýl alebo </a:t>
            </a:r>
            <a:r>
              <a:rPr lang="sk-SK" dirty="0" smtClean="0"/>
              <a:t>vplyv </a:t>
            </a:r>
            <a:r>
              <a:rPr lang="sk-SK" dirty="0" err="1" smtClean="0"/>
              <a:t>znečisťujúcich</a:t>
            </a:r>
            <a:r>
              <a:rPr lang="sk-SK" dirty="0" smtClean="0"/>
              <a:t> </a:t>
            </a:r>
            <a:r>
              <a:rPr lang="sk-SK" dirty="0"/>
              <a:t>látok na životné prostredie. Prierezové štúdie sú </a:t>
            </a:r>
            <a:r>
              <a:rPr lang="sk-SK" dirty="0" smtClean="0"/>
              <a:t>vhodné pre popis výskytu </a:t>
            </a:r>
            <a:r>
              <a:rPr lang="sk-SK" dirty="0"/>
              <a:t>(</a:t>
            </a:r>
            <a:r>
              <a:rPr lang="sk-SK" dirty="0" smtClean="0"/>
              <a:t>prevalencie) </a:t>
            </a:r>
            <a:r>
              <a:rPr lang="sk-SK" dirty="0"/>
              <a:t>chorôb a </a:t>
            </a:r>
            <a:r>
              <a:rPr lang="sk-SK" dirty="0" smtClean="0"/>
              <a:t>expozícií. Môžu mať etiologickú hodnotu </a:t>
            </a:r>
            <a:r>
              <a:rPr lang="sk-SK" dirty="0"/>
              <a:t>v genetických štúdiách alebo v iných situáciách, keď </a:t>
            </a:r>
            <a:r>
              <a:rPr lang="sk-SK" dirty="0" smtClean="0"/>
              <a:t>sa expozícia v </a:t>
            </a:r>
            <a:r>
              <a:rPr lang="sk-SK" dirty="0"/>
              <a:t>priebehu času nemení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/>
          <a:lstStyle/>
          <a:p>
            <a:r>
              <a:rPr lang="sk-SK" dirty="0"/>
              <a:t>Čas pozorovaní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685802"/>
            <a:ext cx="7546032" cy="365759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Na základe dostupných poznatkov o stave skúmaných </a:t>
            </a:r>
            <a:r>
              <a:rPr lang="sk-SK" dirty="0" smtClean="0"/>
              <a:t>javov a predpokladaného </a:t>
            </a:r>
            <a:r>
              <a:rPr lang="sk-SK" dirty="0"/>
              <a:t>účinku expozície, musí byť </a:t>
            </a:r>
            <a:r>
              <a:rPr lang="sk-SK" dirty="0" smtClean="0"/>
              <a:t>definované príslušné </a:t>
            </a:r>
            <a:r>
              <a:rPr lang="sk-SK" dirty="0"/>
              <a:t>etiologické </a:t>
            </a:r>
            <a:r>
              <a:rPr lang="sk-SK" dirty="0" smtClean="0"/>
              <a:t>časové okno Napr. je nepravdepodobné, že by fajčenie bolo jedinou príčinou rakoviny pľúc u pacientov, ktorí začali fajčiť šesť mesiacov pred diagnózou rakovinu pľúc, alebo predpokladať že potenciálne </a:t>
            </a:r>
            <a:r>
              <a:rPr lang="sk-SK" dirty="0" err="1" smtClean="0"/>
              <a:t>teratogénny</a:t>
            </a:r>
            <a:r>
              <a:rPr lang="sk-SK" dirty="0" smtClean="0"/>
              <a:t> liek, ktorý bol užívaný vo štvrtom mesiaci tehotenstva bude príčinou rázštepu podnebia, pretože jeho tvorba je už ukončená. </a:t>
            </a:r>
          </a:p>
          <a:p>
            <a:r>
              <a:rPr lang="sk-SK" dirty="0" smtClean="0"/>
              <a:t>Je </a:t>
            </a:r>
            <a:r>
              <a:rPr lang="sk-SK" dirty="0"/>
              <a:t>dôležité nielen vziať do úvahy čas potrebný pre danú </a:t>
            </a:r>
            <a:r>
              <a:rPr lang="sk-SK" dirty="0" smtClean="0"/>
              <a:t>expozíciu aby začala rozvoj ochorenia ale aj identifikovať </a:t>
            </a:r>
            <a:r>
              <a:rPr lang="sk-SK" dirty="0"/>
              <a:t>príslušné okno zraniteľnosti, ale tiež vziať do úvahy latenciu, </a:t>
            </a:r>
            <a:r>
              <a:rPr lang="sk-SK" dirty="0" smtClean="0"/>
              <a:t>ktorou </a:t>
            </a:r>
            <a:r>
              <a:rPr lang="sk-SK" dirty="0"/>
              <a:t>je, čas </a:t>
            </a:r>
            <a:r>
              <a:rPr lang="sk-SK" dirty="0" smtClean="0"/>
              <a:t>potrebný pred dosiahnutím fázy</a:t>
            </a:r>
            <a:r>
              <a:rPr lang="sk-SK" dirty="0"/>
              <a:t>, kde choroba</a:t>
            </a:r>
            <a:r>
              <a:rPr lang="sk-SK" dirty="0" smtClean="0"/>
              <a:t> </a:t>
            </a:r>
            <a:r>
              <a:rPr lang="sk-SK" dirty="0"/>
              <a:t>môže byť diagnostikovaná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Definícia relevantného časového okna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2"/>
            <a:ext cx="7474024" cy="4615406"/>
          </a:xfrm>
        </p:spPr>
        <p:txBody>
          <a:bodyPr>
            <a:normAutofit/>
          </a:bodyPr>
          <a:lstStyle/>
          <a:p>
            <a:r>
              <a:rPr lang="sk-SK" dirty="0" err="1" smtClean="0"/>
              <a:t>Zdrojová</a:t>
            </a:r>
            <a:r>
              <a:rPr lang="sk-SK" dirty="0" smtClean="0"/>
              <a:t> populácia </a:t>
            </a:r>
            <a:r>
              <a:rPr lang="sk-SK" dirty="0"/>
              <a:t>je </a:t>
            </a:r>
            <a:r>
              <a:rPr lang="sk-SK" dirty="0" smtClean="0"/>
              <a:t>tá, ktorú v danom čase študujeme. </a:t>
            </a:r>
          </a:p>
          <a:p>
            <a:pPr lvl="1"/>
            <a:r>
              <a:rPr lang="sk-SK" b="1" dirty="0" smtClean="0">
                <a:solidFill>
                  <a:srgbClr val="FFFF00"/>
                </a:solidFill>
              </a:rPr>
              <a:t>Primárna</a:t>
            </a:r>
            <a:r>
              <a:rPr lang="sk-SK" dirty="0" smtClean="0"/>
              <a:t> je vtedy, keď je definovaná pred určením prípadov a kontrol a cieľom je určenie prípadov. Napríklad </a:t>
            </a:r>
            <a:r>
              <a:rPr lang="sk-SK" dirty="0" err="1" smtClean="0"/>
              <a:t>Framinghamská</a:t>
            </a:r>
            <a:r>
              <a:rPr lang="sk-SK" dirty="0" smtClean="0"/>
              <a:t> štúdia používa všetkých občanov jej územia bez ohľadu na zdravotný stav.</a:t>
            </a:r>
          </a:p>
          <a:p>
            <a:pPr lvl="1"/>
            <a:r>
              <a:rPr lang="sk-SK" b="1" dirty="0" smtClean="0">
                <a:solidFill>
                  <a:srgbClr val="FFFF00"/>
                </a:solidFill>
              </a:rPr>
              <a:t>Sekundárna</a:t>
            </a:r>
            <a:r>
              <a:rPr lang="sk-SK" dirty="0" smtClean="0"/>
              <a:t> je vtedy, keď sa prípady definujú na začiatku štúdie a cieľom je identifikovať </a:t>
            </a:r>
            <a:r>
              <a:rPr lang="sk-SK" dirty="0" err="1" smtClean="0"/>
              <a:t>zdrojovú</a:t>
            </a:r>
            <a:r>
              <a:rPr lang="sk-SK" dirty="0" smtClean="0"/>
              <a:t> populáciu so sériou prípadov. Napr. budeme študovať chorých na brucelózu na Slovensku a porovnávať so zdravými pracovníkmi v živočíšnej výrobe.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43800" cy="914400"/>
          </a:xfrm>
        </p:spPr>
        <p:txBody>
          <a:bodyPr/>
          <a:lstStyle/>
          <a:p>
            <a:r>
              <a:rPr lang="sk-SK" sz="4400" dirty="0"/>
              <a:t>Definícia </a:t>
            </a:r>
            <a:r>
              <a:rPr lang="sk-SK" sz="4400" dirty="0" err="1"/>
              <a:t>zdrojovej</a:t>
            </a:r>
            <a:r>
              <a:rPr lang="sk-SK" sz="4400" dirty="0"/>
              <a:t> populácie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85802"/>
            <a:ext cx="7690048" cy="4255366"/>
          </a:xfrm>
        </p:spPr>
        <p:txBody>
          <a:bodyPr>
            <a:normAutofit/>
          </a:bodyPr>
          <a:lstStyle/>
          <a:p>
            <a:r>
              <a:rPr lang="sk-SK" dirty="0" smtClean="0"/>
              <a:t>Pokiaľ sa zo </a:t>
            </a:r>
            <a:r>
              <a:rPr lang="sk-SK" dirty="0" err="1" smtClean="0"/>
              <a:t>zdrojovej</a:t>
            </a:r>
            <a:r>
              <a:rPr lang="sk-SK" dirty="0" smtClean="0"/>
              <a:t> populácie štúdie odobrala </a:t>
            </a:r>
            <a:r>
              <a:rPr lang="sk-SK" dirty="0"/>
              <a:t>vzorka podľa stavu expozície, napríklad </a:t>
            </a:r>
            <a:r>
              <a:rPr lang="sk-SK" dirty="0" smtClean="0"/>
              <a:t>exponovaní </a:t>
            </a:r>
            <a:r>
              <a:rPr lang="sk-SK" dirty="0"/>
              <a:t>proti </a:t>
            </a:r>
            <a:r>
              <a:rPr lang="sk-SK" dirty="0" smtClean="0"/>
              <a:t>neexponovaným, potom zvyčajne hovoríme </a:t>
            </a:r>
            <a:r>
              <a:rPr lang="sk-SK" dirty="0"/>
              <a:t>o </a:t>
            </a:r>
            <a:r>
              <a:rPr lang="sk-SK" b="1" dirty="0" err="1" smtClean="0">
                <a:solidFill>
                  <a:srgbClr val="FFFF00"/>
                </a:solidFill>
              </a:rPr>
              <a:t>kohortovej</a:t>
            </a:r>
            <a:r>
              <a:rPr lang="sk-SK" b="1" dirty="0" smtClean="0">
                <a:solidFill>
                  <a:srgbClr val="FFFF00"/>
                </a:solidFill>
              </a:rPr>
              <a:t> štúdi</a:t>
            </a:r>
            <a:r>
              <a:rPr lang="sk-SK" dirty="0" smtClean="0"/>
              <a:t>i. </a:t>
            </a:r>
            <a:r>
              <a:rPr lang="sk-SK" dirty="0"/>
              <a:t>Vzhľadom k tomu, </a:t>
            </a:r>
            <a:r>
              <a:rPr lang="sk-SK" dirty="0" err="1"/>
              <a:t>kohortové</a:t>
            </a:r>
            <a:r>
              <a:rPr lang="sk-SK" dirty="0"/>
              <a:t> štúdie sú drahé, často riešia viac ako jednu expozíciu a môžu pokryť celú populáciu v regióne, napríklad </a:t>
            </a:r>
            <a:r>
              <a:rPr lang="sk-SK" dirty="0" err="1"/>
              <a:t>Framingham</a:t>
            </a:r>
            <a:r>
              <a:rPr lang="sk-SK" dirty="0"/>
              <a:t>.</a:t>
            </a:r>
            <a:endParaRPr lang="sk-SK" dirty="0" smtClean="0"/>
          </a:p>
          <a:p>
            <a:r>
              <a:rPr lang="sk-SK" dirty="0" smtClean="0"/>
              <a:t>Keď </a:t>
            </a:r>
            <a:r>
              <a:rPr lang="sk-SK" dirty="0"/>
              <a:t>sme </a:t>
            </a:r>
            <a:r>
              <a:rPr lang="sk-SK" dirty="0" smtClean="0"/>
              <a:t>najprv identifikovali </a:t>
            </a:r>
            <a:r>
              <a:rPr lang="sk-SK" dirty="0"/>
              <a:t>prípady </a:t>
            </a:r>
            <a:r>
              <a:rPr lang="sk-SK" dirty="0" smtClean="0"/>
              <a:t>a </a:t>
            </a:r>
            <a:r>
              <a:rPr lang="sk-SK" dirty="0"/>
              <a:t>potom </a:t>
            </a:r>
            <a:r>
              <a:rPr lang="sk-SK" dirty="0" smtClean="0"/>
              <a:t>vybrali </a:t>
            </a:r>
            <a:r>
              <a:rPr lang="sk-SK" dirty="0"/>
              <a:t>zo </a:t>
            </a:r>
            <a:r>
              <a:rPr lang="sk-SK" dirty="0" err="1" smtClean="0"/>
              <a:t>zdrojovej</a:t>
            </a:r>
            <a:r>
              <a:rPr lang="sk-SK" dirty="0" smtClean="0"/>
              <a:t> populácie, </a:t>
            </a:r>
            <a:r>
              <a:rPr lang="sk-SK" dirty="0"/>
              <a:t>štúdium je definované ako </a:t>
            </a:r>
            <a:r>
              <a:rPr lang="sk-SK" b="1" dirty="0" smtClean="0">
                <a:solidFill>
                  <a:srgbClr val="FFFF00"/>
                </a:solidFill>
              </a:rPr>
              <a:t>štúdia prípadov a kontrol</a:t>
            </a:r>
            <a:r>
              <a:rPr lang="sk-SK" dirty="0" smtClean="0"/>
              <a:t>. 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685802"/>
            <a:ext cx="6825952" cy="3657599"/>
          </a:xfrm>
        </p:spPr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Primárne</a:t>
            </a:r>
            <a:r>
              <a:rPr lang="sk-SK" dirty="0"/>
              <a:t> (alebo </a:t>
            </a:r>
            <a:r>
              <a:rPr lang="sk-SK" dirty="0" err="1"/>
              <a:t>ad</a:t>
            </a:r>
            <a:r>
              <a:rPr lang="sk-SK" dirty="0"/>
              <a:t> hoc</a:t>
            </a:r>
            <a:r>
              <a:rPr lang="sk-SK" dirty="0" smtClean="0"/>
              <a:t>) údaje </a:t>
            </a:r>
            <a:r>
              <a:rPr lang="sk-SK" dirty="0"/>
              <a:t>sú </a:t>
            </a:r>
            <a:r>
              <a:rPr lang="sk-SK" dirty="0" smtClean="0"/>
              <a:t>zhromažďované </a:t>
            </a:r>
            <a:r>
              <a:rPr lang="sk-SK" dirty="0"/>
              <a:t>na účely konkrétneho </a:t>
            </a:r>
            <a:r>
              <a:rPr lang="sk-SK" dirty="0" smtClean="0"/>
              <a:t>štúdia;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Sekundárne</a:t>
            </a:r>
            <a:r>
              <a:rPr lang="sk-SK" dirty="0" smtClean="0"/>
              <a:t> </a:t>
            </a:r>
            <a:r>
              <a:rPr lang="sk-SK" dirty="0"/>
              <a:t>údaje sú všeobecne zhromažďované na iné účely, napríklad registre, lekárske záznamy, atď.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 údajov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404664"/>
            <a:ext cx="8122096" cy="475252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sk-SK" b="1" dirty="0" smtClean="0">
                <a:solidFill>
                  <a:srgbClr val="FFFF00"/>
                </a:solidFill>
              </a:rPr>
              <a:t>OBSERVAČNÉ </a:t>
            </a:r>
            <a:r>
              <a:rPr lang="sk-SK" b="1" dirty="0">
                <a:solidFill>
                  <a:srgbClr val="FFFF00"/>
                </a:solidFill>
              </a:rPr>
              <a:t>= POZOROVACIE</a:t>
            </a:r>
            <a:r>
              <a:rPr lang="sk-SK" dirty="0"/>
              <a:t> </a:t>
            </a:r>
            <a:r>
              <a:rPr lang="sk-SK" dirty="0" smtClean="0"/>
              <a:t>štúdie</a:t>
            </a:r>
          </a:p>
          <a:p>
            <a:pPr marL="342900" indent="-342900" algn="just">
              <a:buFont typeface="Wingdings" charset="2"/>
              <a:buChar char="ü"/>
              <a:defRPr/>
            </a:pPr>
            <a:r>
              <a:rPr lang="sk-SK" dirty="0"/>
              <a:t>založené na pozorovaní, pozorovateľ nezasahuje do prirodzeného priebehu deja, ho pozoruje a zaznamenáva</a:t>
            </a:r>
          </a:p>
          <a:p>
            <a:pPr marL="708629" lvl="1" indent="-342900" algn="just">
              <a:buFont typeface="Wingdings" charset="2"/>
              <a:buChar char="ü"/>
              <a:defRPr/>
            </a:pPr>
            <a:r>
              <a:rPr lang="sk-SK" dirty="0">
                <a:solidFill>
                  <a:srgbClr val="FFFF00"/>
                </a:solidFill>
              </a:rPr>
              <a:t>DESKRIPTÍVNE</a:t>
            </a:r>
            <a:r>
              <a:rPr lang="sk-SK" dirty="0"/>
              <a:t>: štúdie opisujúce frekvenciu a distribúciu ochorení z hľadiska charakteristík (</a:t>
            </a:r>
            <a:r>
              <a:rPr lang="sk-SK" dirty="0" err="1"/>
              <a:t>osoba</a:t>
            </a:r>
            <a:r>
              <a:rPr lang="sk-SK" dirty="0"/>
              <a:t>, miesto, čas..);</a:t>
            </a:r>
          </a:p>
          <a:p>
            <a:pPr marL="708629" lvl="1" indent="-342900" algn="just">
              <a:buFont typeface="Wingdings" charset="2"/>
              <a:buChar char="ü"/>
              <a:defRPr/>
            </a:pPr>
            <a:r>
              <a:rPr lang="sk-SK" dirty="0">
                <a:solidFill>
                  <a:srgbClr val="FFFF00"/>
                </a:solidFill>
              </a:rPr>
              <a:t>ANALYTICKÉ</a:t>
            </a:r>
            <a:r>
              <a:rPr lang="sk-SK" dirty="0"/>
              <a:t>: štúdie, ktorých cieľom je analyzovať vzťah medzi expozíciou určitému faktoru rizika a zhodnotiť jeho vplyv na zdravie</a:t>
            </a:r>
            <a:r>
              <a:rPr lang="sk-SK" dirty="0" smtClean="0"/>
              <a:t>;</a:t>
            </a:r>
          </a:p>
          <a:p>
            <a:pPr marL="0" indent="0" algn="just">
              <a:buNone/>
              <a:defRPr/>
            </a:pPr>
            <a:r>
              <a:rPr lang="sk-SK" b="1" dirty="0">
                <a:solidFill>
                  <a:srgbClr val="FFFF00"/>
                </a:solidFill>
              </a:rPr>
              <a:t>EXPERIMENTÁLNE = INTERVENČNÉ</a:t>
            </a:r>
          </a:p>
          <a:p>
            <a:pPr marL="617220" lvl="1" indent="-342900" algn="just">
              <a:buFont typeface="Wingdings" charset="2"/>
              <a:buChar char="ü"/>
              <a:defRPr/>
            </a:pPr>
            <a:r>
              <a:rPr lang="sk-SK" dirty="0" smtClean="0"/>
              <a:t>založené </a:t>
            </a:r>
            <a:r>
              <a:rPr lang="sk-SK" dirty="0"/>
              <a:t>na „experimente“, pozorovateľ aktívne zasahuje do prirodzeného deja formou intervencie – liečebnej alebo preventívnej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5661248"/>
            <a:ext cx="7543800" cy="504056"/>
          </a:xfrm>
        </p:spPr>
        <p:txBody>
          <a:bodyPr/>
          <a:lstStyle/>
          <a:p>
            <a:r>
              <a:rPr lang="sk-SK" sz="3600" dirty="0"/>
              <a:t>Základné delenie epidemiologických štúdií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CF82-9671-AD45-A9A6-BA8342E9249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7584" y="6165304"/>
            <a:ext cx="2133600" cy="304800"/>
          </a:xfrm>
        </p:spPr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18</a:t>
            </a:fld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491880" y="6154739"/>
            <a:ext cx="1903080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95536" y="188640"/>
            <a:ext cx="8496944" cy="5760640"/>
            <a:chOff x="395536" y="188640"/>
            <a:chExt cx="8496944" cy="5760640"/>
          </a:xfrm>
        </p:grpSpPr>
        <p:sp>
          <p:nvSpPr>
            <p:cNvPr id="10" name="Rectangle 9"/>
            <p:cNvSpPr/>
            <p:nvPr/>
          </p:nvSpPr>
          <p:spPr>
            <a:xfrm>
              <a:off x="3059832" y="188640"/>
              <a:ext cx="3168352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Epidemiologické štúdie</a:t>
              </a:r>
              <a:endParaRPr lang="sk-SK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00192" y="1916832"/>
              <a:ext cx="1800200" cy="5760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Experimentálne</a:t>
              </a:r>
            </a:p>
            <a:p>
              <a:pPr algn="ctr"/>
              <a:r>
                <a:rPr lang="sk-SK" dirty="0" smtClean="0"/>
                <a:t>(pokusné)</a:t>
              </a:r>
              <a:endParaRPr lang="sk-SK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15616" y="1988840"/>
              <a:ext cx="2736304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Pozorovacie (observačné)</a:t>
              </a:r>
              <a:endParaRPr lang="sk-SK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51920" y="4221088"/>
              <a:ext cx="1440160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Analytické</a:t>
              </a:r>
              <a:endParaRPr lang="sk-SK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5536" y="4221088"/>
              <a:ext cx="2160240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Popisné </a:t>
              </a:r>
            </a:p>
            <a:p>
              <a:pPr algn="ctr"/>
              <a:r>
                <a:rPr lang="sk-SK" dirty="0" smtClean="0"/>
                <a:t>(deskriptívne)</a:t>
              </a:r>
              <a:endParaRPr lang="sk-SK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483768" y="3284984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11760" y="249289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Decision 1"/>
            <p:cNvSpPr/>
            <p:nvPr/>
          </p:nvSpPr>
          <p:spPr>
            <a:xfrm>
              <a:off x="3131840" y="764704"/>
              <a:ext cx="3074640" cy="1116704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Výskumník rozhodol o expozícii?</a:t>
              </a:r>
              <a:endParaRPr lang="sk-SK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4644008" y="47667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2411760" y="908720"/>
              <a:ext cx="720080" cy="1080120"/>
              <a:chOff x="2411760" y="908720"/>
              <a:chExt cx="720080" cy="1080120"/>
            </a:xfrm>
          </p:grpSpPr>
          <p:cxnSp>
            <p:nvCxnSpPr>
              <p:cNvPr id="16" name="Straight Connector 15"/>
              <p:cNvCxnSpPr>
                <a:endCxn id="2" idx="1"/>
              </p:cNvCxnSpPr>
              <p:nvPr/>
            </p:nvCxnSpPr>
            <p:spPr>
              <a:xfrm flipV="1">
                <a:off x="2411760" y="1323056"/>
                <a:ext cx="720080" cy="17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/>
              <p:cNvGrpSpPr/>
              <p:nvPr/>
            </p:nvGrpSpPr>
            <p:grpSpPr>
              <a:xfrm>
                <a:off x="2411760" y="908720"/>
                <a:ext cx="626254" cy="1080120"/>
                <a:chOff x="2411760" y="908720"/>
                <a:chExt cx="626254" cy="108012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11760" y="1340768"/>
                  <a:ext cx="0" cy="6480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2483768" y="908720"/>
                  <a:ext cx="5542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dirty="0" smtClean="0"/>
                    <a:t>Nie</a:t>
                  </a:r>
                  <a:endParaRPr lang="sk-SK" dirty="0"/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3635896" y="2996952"/>
              <a:ext cx="936104" cy="1224136"/>
              <a:chOff x="6228184" y="980728"/>
              <a:chExt cx="936104" cy="122413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7164288" y="1340768"/>
                <a:ext cx="0" cy="864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228184" y="1340768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6516216" y="980728"/>
                <a:ext cx="62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/>
                  <a:t>Áno</a:t>
                </a:r>
                <a:endParaRPr lang="sk-SK" dirty="0"/>
              </a:p>
            </p:txBody>
          </p:sp>
        </p:grpSp>
        <p:sp>
          <p:nvSpPr>
            <p:cNvPr id="52" name="Decision 51"/>
            <p:cNvSpPr/>
            <p:nvPr/>
          </p:nvSpPr>
          <p:spPr>
            <a:xfrm>
              <a:off x="1115616" y="2780928"/>
              <a:ext cx="2520280" cy="1116704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Testovanie hypotéz?</a:t>
              </a:r>
              <a:endParaRPr lang="sk-SK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11560" y="2924944"/>
              <a:ext cx="626254" cy="1224136"/>
              <a:chOff x="2411760" y="908720"/>
              <a:chExt cx="626254" cy="1224136"/>
            </a:xfrm>
          </p:grpSpPr>
          <p:cxnSp>
            <p:nvCxnSpPr>
              <p:cNvPr id="56" name="Straight Connector 55"/>
              <p:cNvCxnSpPr>
                <a:endCxn id="52" idx="1"/>
              </p:cNvCxnSpPr>
              <p:nvPr/>
            </p:nvCxnSpPr>
            <p:spPr>
              <a:xfrm flipV="1">
                <a:off x="2411760" y="1323056"/>
                <a:ext cx="504056" cy="17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2411760" y="908720"/>
                <a:ext cx="626254" cy="1224136"/>
                <a:chOff x="2411760" y="908720"/>
                <a:chExt cx="626254" cy="1224136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411760" y="1340768"/>
                  <a:ext cx="0" cy="7920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2483768" y="908720"/>
                  <a:ext cx="5542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dirty="0" smtClean="0"/>
                    <a:t>Nie</a:t>
                  </a:r>
                  <a:endParaRPr lang="sk-SK" dirty="0"/>
                </a:p>
              </p:txBody>
            </p:sp>
          </p:grpSp>
        </p:grpSp>
        <p:sp>
          <p:nvSpPr>
            <p:cNvPr id="64" name="Rectangle 63"/>
            <p:cNvSpPr/>
            <p:nvPr/>
          </p:nvSpPr>
          <p:spPr>
            <a:xfrm>
              <a:off x="7452320" y="5157192"/>
              <a:ext cx="1440160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Prierezové</a:t>
              </a:r>
              <a:endParaRPr lang="sk-SK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52320" y="4221088"/>
              <a:ext cx="1440160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Prípad-kontrola</a:t>
              </a:r>
              <a:endParaRPr lang="sk-SK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452320" y="3284984"/>
              <a:ext cx="1440160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err="1" smtClean="0"/>
                <a:t>Kohortové</a:t>
              </a:r>
              <a:endParaRPr lang="sk-SK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5292080" y="4653136"/>
              <a:ext cx="2088232" cy="864096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292080" y="4653136"/>
              <a:ext cx="2088232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3" idx="3"/>
            </p:cNvCxnSpPr>
            <p:nvPr/>
          </p:nvCxnSpPr>
          <p:spPr>
            <a:xfrm flipV="1">
              <a:off x="5292080" y="3789040"/>
              <a:ext cx="2088232" cy="828092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6156176" y="980728"/>
              <a:ext cx="936104" cy="864096"/>
              <a:chOff x="6228184" y="980728"/>
              <a:chExt cx="936104" cy="86409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7164288" y="1340768"/>
                <a:ext cx="0" cy="50405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228184" y="1340768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6516216" y="980728"/>
                <a:ext cx="62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/>
                  <a:t>Áno</a:t>
                </a:r>
                <a:endParaRPr lang="sk-SK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5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685802"/>
            <a:ext cx="7690048" cy="3657599"/>
          </a:xfrm>
        </p:spPr>
        <p:txBody>
          <a:bodyPr/>
          <a:lstStyle/>
          <a:p>
            <a:r>
              <a:rPr lang="sk-SK" dirty="0" smtClean="0"/>
              <a:t>Slúžia </a:t>
            </a:r>
            <a:r>
              <a:rPr lang="sk-SK" dirty="0"/>
              <a:t>k opisu existujúceho stavu s ohľadom na výskyt chorôb a ich </a:t>
            </a:r>
            <a:r>
              <a:rPr lang="sk-SK" dirty="0" smtClean="0"/>
              <a:t>príčin;</a:t>
            </a:r>
          </a:p>
          <a:p>
            <a:r>
              <a:rPr lang="sk-SK" dirty="0" smtClean="0"/>
              <a:t>Pri </a:t>
            </a:r>
            <a:r>
              <a:rPr lang="sk-SK" dirty="0"/>
              <a:t>týchto štúdiách pozorujeme a určujeme, kto je exponovaný a kto nie je,  kto má ochorenie na základe expozície a kto nie - slúžia k dokázaniu vzťahu medzi príčinami a </a:t>
            </a:r>
            <a:r>
              <a:rPr lang="sk-SK" dirty="0" smtClean="0"/>
              <a:t>chorobami.</a:t>
            </a:r>
          </a:p>
          <a:p>
            <a:r>
              <a:rPr lang="sk-SK" dirty="0" smtClean="0"/>
              <a:t>Epidemiológ nevstupuje aktívne do riadenia expozície alebo podmienok štúdie. Jednoducho pozoruje ako sa jednotlivci v štúdii prirodzene delia do skupín podľa expozície a následku.</a:t>
            </a:r>
            <a:endParaRPr lang="sk-S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Observačné (pozorovacie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E5F-13B2-9C46-B686-E75D6FE71AB3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2"/>
            <a:ext cx="7474024" cy="4399382"/>
          </a:xfrm>
        </p:spPr>
        <p:txBody>
          <a:bodyPr/>
          <a:lstStyle/>
          <a:p>
            <a:r>
              <a:rPr lang="sk-SK" dirty="0" smtClean="0"/>
              <a:t>Štúdia je proces, ktorý sa snaží nájsť odpoveď na nejakú otázku.</a:t>
            </a:r>
          </a:p>
          <a:p>
            <a:r>
              <a:rPr lang="sk-SK" dirty="0" smtClean="0"/>
              <a:t>Epidemiologická štúdia hľadá spoločné odpovede pre skupiny ľudí s problémom. Populáciu.</a:t>
            </a:r>
          </a:p>
          <a:p>
            <a:r>
              <a:rPr lang="sk-SK" dirty="0" smtClean="0"/>
              <a:t>Začína formuláciou problému, definíciou otázky, hľadaním zdrojov informácií, rozhodnutím sa o spôsobe riešenia, spracovaním informácií, vyvodením a interpretáciou výsledkov a ich kritickým zhodnotením.</a:t>
            </a:r>
          </a:p>
          <a:p>
            <a:r>
              <a:rPr lang="sk-SK" dirty="0" smtClean="0"/>
              <a:t>Štúdia je podrobne dokumentovaná od začiatku do konca.</a:t>
            </a:r>
          </a:p>
          <a:p>
            <a:r>
              <a:rPr lang="sk-SK" dirty="0" smtClean="0"/>
              <a:t>Pojem štúdia je vlastne zhodná s pojmom projekt.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štúdia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Epidemiológ kontroluje podmienky experimentu, včítane expozície.</a:t>
            </a:r>
          </a:p>
          <a:p>
            <a:r>
              <a:rPr lang="sk-SK" dirty="0" smtClean="0"/>
              <a:t>Experimentálne štúdie charakterizuje plánovaná intervencia a zvyčajne umožňujú zhodnotiť výsledok vo forme úspechu alebo účinnosti.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Experimentálne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85802"/>
            <a:ext cx="7402016" cy="4615406"/>
          </a:xfrm>
        </p:spPr>
        <p:txBody>
          <a:bodyPr/>
          <a:lstStyle/>
          <a:p>
            <a:r>
              <a:rPr lang="sk-SK" dirty="0" smtClean="0"/>
              <a:t>Príklad: vplyv konzumácie vitamínu C na predchádzanie chrípke</a:t>
            </a:r>
          </a:p>
          <a:p>
            <a:r>
              <a:rPr lang="sk-SK" dirty="0" smtClean="0"/>
              <a:t>Návrh pozorovacej štúdie:</a:t>
            </a:r>
          </a:p>
          <a:p>
            <a:pPr marL="384016" lvl="1" indent="0">
              <a:buNone/>
            </a:pPr>
            <a:r>
              <a:rPr lang="sk-SK" dirty="0" smtClean="0"/>
              <a:t>Vyberie sa skupina ľudí (s podobnými charakteristikami, napr. veku, zamestnania, bývania, a sleduje sa pred vypuknutím epidémie chrípky koľko potravín s obsahom vitamínu C alebo jeho náhradu konzumujú. Potom sa zistí, koľkí ochoreli na chrípku a koľkí nie.</a:t>
            </a:r>
          </a:p>
          <a:p>
            <a:r>
              <a:rPr lang="sk-SK" dirty="0" smtClean="0"/>
              <a:t>Návrh experimentálnej štúdie:</a:t>
            </a:r>
          </a:p>
          <a:p>
            <a:pPr lvl="1"/>
            <a:r>
              <a:rPr lang="sk-SK" dirty="0" smtClean="0"/>
              <a:t>Skupina ľudí s podobnými charakteristikami sa pred začatím epidémie chrípky rozdelí náhodne na tých, ktorí budú konzumovať určité množstvo tabletiek s vitamínom C a tých, ktorí to robiť </a:t>
            </a:r>
            <a:r>
              <a:rPr lang="sk-SK" dirty="0" err="1" smtClean="0"/>
              <a:t>nebudú</a:t>
            </a:r>
            <a:r>
              <a:rPr lang="sk-SK" dirty="0" smtClean="0"/>
              <a:t>, alebo dostanú prázdnu pilulku (</a:t>
            </a:r>
            <a:r>
              <a:rPr lang="sk-SK" dirty="0" err="1" smtClean="0"/>
              <a:t>placebo</a:t>
            </a:r>
            <a:r>
              <a:rPr lang="sk-SK" dirty="0" smtClean="0"/>
              <a:t>).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8640"/>
            <a:ext cx="8458200" cy="4565104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altLang="sk-SK" sz="2000" b="1" dirty="0" smtClean="0">
              <a:latin typeface="Candar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altLang="sk-SK" dirty="0"/>
              <a:t>Cieľom </a:t>
            </a:r>
            <a:r>
              <a:rPr lang="sk-SK" altLang="sk-SK" dirty="0" smtClean="0"/>
              <a:t>je </a:t>
            </a:r>
            <a:r>
              <a:rPr lang="sk-SK" altLang="sk-SK" dirty="0"/>
              <a:t>opis existujúcich rozdielov výsledkov meraní bez ohľadu na zisťovanie  príčinnosti. </a:t>
            </a:r>
          </a:p>
          <a:p>
            <a:pPr marL="182880" indent="-182880" eaLnBrk="1" fontAlgn="auto" hangingPunct="1">
              <a:spcAft>
                <a:spcPts val="0"/>
              </a:spcAft>
              <a:buNone/>
              <a:defRPr/>
            </a:pPr>
            <a:endParaRPr lang="sk-SK" altLang="sk-SK" dirty="0"/>
          </a:p>
          <a:p>
            <a:pPr marL="182880" indent="-182880">
              <a:defRPr/>
            </a:pPr>
            <a:r>
              <a:rPr lang="sk-SK" altLang="sk-SK" dirty="0"/>
              <a:t>táto štúdia nám odpovedá na otázky - čo? (predmetné ochorenie) kto? (aká populácia)  kde? (lokalita) kedy?(časové vymedzenie)</a:t>
            </a:r>
          </a:p>
          <a:p>
            <a:pPr marL="182880" indent="-182880">
              <a:defRPr/>
            </a:pPr>
            <a:endParaRPr lang="sk-SK" altLang="sk-SK" dirty="0"/>
          </a:p>
          <a:p>
            <a:pPr marL="182880" indent="-182880">
              <a:defRPr/>
            </a:pPr>
            <a:r>
              <a:rPr lang="sk-SK" altLang="sk-SK" dirty="0"/>
              <a:t>porovnáva výskyt v čase alebo medzi rôznymi skupinami</a:t>
            </a:r>
          </a:p>
          <a:p>
            <a:pPr marL="182880" indent="-182880">
              <a:defRPr/>
            </a:pPr>
            <a:endParaRPr lang="sk-SK" altLang="sk-SK" dirty="0"/>
          </a:p>
          <a:p>
            <a:pPr marL="182880" indent="-182880">
              <a:defRPr/>
            </a:pPr>
            <a:r>
              <a:rPr lang="sk-SK" altLang="sk-SK" dirty="0"/>
              <a:t>opisuje ako sa napríklad menila chorobnosť (zvyšovala, znižovala), ktoré vekové skupiny mali najvyššiu/najnižšiu chorobnosť, koľko percent osôb bolo exponovaných rizikovým faktorom a podobne.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altLang="sk-SK" dirty="0">
              <a:latin typeface="Candara" pitchFamily="34" charset="0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altLang="sk-SK" dirty="0">
              <a:latin typeface="Candara" pitchFamily="34" charset="0"/>
            </a:endParaRPr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869160"/>
            <a:ext cx="7543800" cy="936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sk-SK" dirty="0"/>
              <a:t>DESKRIPTÍVNA ŠTÚDIA</a:t>
            </a:r>
            <a:endParaRPr lang="en-US" alt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E6-F8D4-B04E-BDBC-C89A3889A76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7584" y="6165304"/>
            <a:ext cx="2133600" cy="304800"/>
          </a:xfrm>
        </p:spPr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22</a:t>
            </a:fld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779912" y="6154739"/>
            <a:ext cx="1615048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8640"/>
            <a:ext cx="8568952" cy="5760640"/>
          </a:xfrm>
        </p:spPr>
        <p:txBody>
          <a:bodyPr>
            <a:normAutofit/>
          </a:bodyPr>
          <a:lstStyle/>
          <a:p>
            <a:pPr lvl="1" eaLnBrk="1" hangingPunct="1"/>
            <a:endParaRPr lang="sk-SK" altLang="sk-SK" sz="2400" dirty="0" smtClean="0">
              <a:latin typeface="Candara" pitchFamily="34" charset="0"/>
            </a:endParaRPr>
          </a:p>
          <a:p>
            <a:pPr lvl="1" algn="just" eaLnBrk="1" hangingPunct="1"/>
            <a:r>
              <a:rPr lang="sk-SK" altLang="sk-SK" dirty="0" smtClean="0"/>
              <a:t>Tento typ štúdie je základom </a:t>
            </a:r>
            <a:r>
              <a:rPr lang="sk-SK" altLang="sk-SK" dirty="0"/>
              <a:t>pre definovanie </a:t>
            </a:r>
            <a:r>
              <a:rPr lang="sk-SK" altLang="sk-SK" dirty="0" smtClean="0"/>
              <a:t>hypotéz, ktoré následne skúmajú </a:t>
            </a:r>
            <a:r>
              <a:rPr lang="sk-SK" altLang="sk-SK" dirty="0"/>
              <a:t>analytické štúdie prípad/kontrola (retrospektívne) alebo </a:t>
            </a:r>
            <a:r>
              <a:rPr lang="sk-SK" altLang="sk-SK" dirty="0" err="1" smtClean="0"/>
              <a:t>kohortové</a:t>
            </a:r>
            <a:r>
              <a:rPr lang="sk-SK" altLang="sk-SK" dirty="0" smtClean="0"/>
              <a:t>;</a:t>
            </a:r>
            <a:endParaRPr lang="sk-SK" altLang="sk-SK" dirty="0"/>
          </a:p>
          <a:p>
            <a:pPr lvl="1" algn="just"/>
            <a:r>
              <a:rPr lang="sk-SK" altLang="sk-SK" dirty="0" smtClean="0"/>
              <a:t>Nedokazuje </a:t>
            </a:r>
            <a:r>
              <a:rPr lang="sk-SK" altLang="sk-SK" dirty="0"/>
              <a:t>príčiny </a:t>
            </a:r>
            <a:r>
              <a:rPr lang="sk-SK" altLang="sk-SK" dirty="0" smtClean="0"/>
              <a:t>choroby, ale s jej pomocou možno často odvodiť nové hypotézy;</a:t>
            </a:r>
            <a:endParaRPr lang="sk-SK" altLang="sk-SK" dirty="0"/>
          </a:p>
          <a:p>
            <a:pPr lvl="1" algn="just"/>
            <a:r>
              <a:rPr lang="sk-SK" altLang="sk-SK" dirty="0" smtClean="0"/>
              <a:t>Pre </a:t>
            </a:r>
            <a:r>
              <a:rPr lang="sk-SK" altLang="sk-SK" dirty="0"/>
              <a:t>deskriptívne štúdie možno využiť údaje štátnych demografických štatistík, zdravotníckych štatistík alebo výsledkov epidemiologických </a:t>
            </a:r>
            <a:r>
              <a:rPr lang="sk-SK" altLang="sk-SK" dirty="0" smtClean="0"/>
              <a:t>sledovaní.</a:t>
            </a:r>
          </a:p>
          <a:p>
            <a:pPr lvl="1" algn="just"/>
            <a:r>
              <a:rPr lang="sk-SK" altLang="sk-SK" dirty="0" smtClean="0"/>
              <a:t>Často sa pomocou týchto štúdií spoznáva výskyt fajčenia u mladých ľudí, v závislosti od veku, vzdelania, odkiaľ pochádzajú, náboženského zamerania, atď.</a:t>
            </a:r>
          </a:p>
          <a:p>
            <a:pPr lvl="1" algn="just"/>
            <a:r>
              <a:rPr lang="sk-SK" altLang="sk-SK" dirty="0" smtClean="0"/>
              <a:t>Používajú sa aj na vytvorenie profilu určitej populácie, napr. profil mesta/obce. Tiež pre účely plánovania a rozmiestnenia zdrojov v komunitách.</a:t>
            </a:r>
          </a:p>
          <a:p>
            <a:pPr lvl="1" algn="just"/>
            <a:endParaRPr lang="sk-SK" alt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8478-FF88-AB4A-8746-6B1545E11AC8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7584" y="6165304"/>
            <a:ext cx="580687" cy="304800"/>
          </a:xfrm>
        </p:spPr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23</a:t>
            </a:fld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635896" y="6154739"/>
            <a:ext cx="1759064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11" name="Picture 10" descr="Snímka obrazovky 2015-04-20 o 16.0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2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2"/>
            <a:ext cx="7474024" cy="4327374"/>
          </a:xfrm>
        </p:spPr>
        <p:txBody>
          <a:bodyPr/>
          <a:lstStyle/>
          <a:p>
            <a:r>
              <a:rPr lang="sk-SK" dirty="0" smtClean="0"/>
              <a:t>Tento typ štúdie môže mať charakter prevážne pozorovací alebo prevážne analytický;</a:t>
            </a:r>
          </a:p>
          <a:p>
            <a:r>
              <a:rPr lang="sk-SK" dirty="0" err="1" smtClean="0"/>
              <a:t>Deskritptívne</a:t>
            </a:r>
            <a:r>
              <a:rPr lang="sk-SK" dirty="0" smtClean="0"/>
              <a:t> štúdie prevážne nezbierajú údaje, ale sú založené na údajoch, ktoré sa získali z iných zdrojov (štatistiky, nemocnica, poisťovňa).</a:t>
            </a:r>
          </a:p>
          <a:p>
            <a:r>
              <a:rPr lang="sk-SK" dirty="0" smtClean="0"/>
              <a:t>Závisí od </a:t>
            </a:r>
            <a:r>
              <a:rPr lang="sk-SK" dirty="0" smtClean="0">
                <a:solidFill>
                  <a:srgbClr val="FFFF00"/>
                </a:solidFill>
              </a:rPr>
              <a:t>cieľa štúdie</a:t>
            </a:r>
            <a:r>
              <a:rPr lang="sk-SK" dirty="0" smtClean="0"/>
              <a:t>, aký charakter nadobudne. Ak je cieľom popísať situácie vo vzťahu k zdraviu v termínoch miesta, času a </a:t>
            </a:r>
            <a:r>
              <a:rPr lang="sk-SK" dirty="0" err="1" smtClean="0"/>
              <a:t>osoby</a:t>
            </a:r>
            <a:r>
              <a:rPr lang="sk-SK" dirty="0" smtClean="0"/>
              <a:t>, potom je štúdia deskriptívna. Ak je cieľom prijať (alebo vyvrátiť) vopred definovanú hypotézu, potom je štúdia analytická.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Ekologické a prierezové štúdie</a:t>
            </a:r>
            <a:endParaRPr lang="sk-SK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2"/>
            <a:ext cx="7474024" cy="4903438"/>
          </a:xfrm>
        </p:spPr>
        <p:txBody>
          <a:bodyPr/>
          <a:lstStyle/>
          <a:p>
            <a:r>
              <a:rPr lang="sk-SK" dirty="0" smtClean="0"/>
              <a:t>Čo bolo príčinou neobvyklého výskytu udalostí (epidémie, pandémie, PHEIC):</a:t>
            </a:r>
          </a:p>
          <a:p>
            <a:pPr lvl="1"/>
            <a:r>
              <a:rPr lang="sk-SK" dirty="0" smtClean="0"/>
              <a:t>Čo spôsobilo ochorenie detí v škole;</a:t>
            </a:r>
          </a:p>
          <a:p>
            <a:pPr lvl="1"/>
            <a:r>
              <a:rPr lang="sk-SK" dirty="0" smtClean="0"/>
              <a:t>Prečo majú robotníci vo fabrike problémy s dýchaním, sluchom, zrakom,...</a:t>
            </a:r>
          </a:p>
          <a:p>
            <a:pPr lvl="1"/>
            <a:r>
              <a:rPr lang="sk-SK" dirty="0" smtClean="0"/>
              <a:t>Prečo sa vyskytol do teraz nevídaný druh ochorenia v danej obci/meste/krajine;</a:t>
            </a:r>
          </a:p>
          <a:p>
            <a:r>
              <a:rPr lang="sk-SK" dirty="0" smtClean="0"/>
              <a:t>Ako je možné predchádzať/liečiť/zabrániť ochoreniu ľudí v populácii:</a:t>
            </a:r>
          </a:p>
          <a:p>
            <a:pPr lvl="1"/>
            <a:r>
              <a:rPr lang="sk-SK" dirty="0" smtClean="0"/>
              <a:t>Účinnosť očkovania, vedľajšie účinky očkovacej látky;</a:t>
            </a:r>
          </a:p>
          <a:p>
            <a:pPr lvl="1"/>
            <a:r>
              <a:rPr lang="sk-SK" dirty="0" smtClean="0"/>
              <a:t>Je tento liek/postup vhodný pre riešenie daného problému?</a:t>
            </a:r>
          </a:p>
          <a:p>
            <a:pPr lvl="1"/>
            <a:r>
              <a:rPr lang="sk-SK" dirty="0" smtClean="0"/>
              <a:t>Možno znížiť počet úmrtí úpravou </a:t>
            </a:r>
            <a:r>
              <a:rPr lang="sk-SK" dirty="0" err="1" smtClean="0"/>
              <a:t>vody</a:t>
            </a:r>
            <a:r>
              <a:rPr lang="sk-SK" dirty="0" smtClean="0"/>
              <a:t> (</a:t>
            </a:r>
            <a:r>
              <a:rPr lang="sk-SK" dirty="0" err="1" smtClean="0"/>
              <a:t>ymäkčením</a:t>
            </a:r>
            <a:r>
              <a:rPr lang="sk-SK" dirty="0" smtClean="0"/>
              <a:t> </a:t>
            </a:r>
            <a:r>
              <a:rPr lang="sk-SK" dirty="0" err="1" smtClean="0"/>
              <a:t>vody</a:t>
            </a:r>
            <a:r>
              <a:rPr lang="sk-SK" dirty="0" smtClean="0"/>
              <a:t> predísť infarktom) alebo pridávaním jódu do soli?</a:t>
            </a:r>
            <a:endParaRPr lang="sk-SK" dirty="0"/>
          </a:p>
          <a:p>
            <a:pPr lvl="1"/>
            <a:r>
              <a:rPr lang="sk-SK" dirty="0" smtClean="0"/>
              <a:t>Je postup A účinnejší ako postup B?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5229200"/>
            <a:ext cx="7543800" cy="914400"/>
          </a:xfrm>
        </p:spPr>
        <p:txBody>
          <a:bodyPr/>
          <a:lstStyle/>
          <a:p>
            <a:r>
              <a:rPr lang="sk-SK" sz="3600" dirty="0" smtClean="0"/>
              <a:t>Na čo sa pýtame v epidemiológii</a:t>
            </a:r>
            <a:endParaRPr lang="sk-SK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685802"/>
            <a:ext cx="7546032" cy="5047454"/>
          </a:xfrm>
        </p:spPr>
        <p:txBody>
          <a:bodyPr/>
          <a:lstStyle/>
          <a:p>
            <a:r>
              <a:rPr lang="sk-SK" dirty="0" smtClean="0"/>
              <a:t>Ako zvýšiť bezpečnosť pacienta?</a:t>
            </a:r>
          </a:p>
          <a:p>
            <a:pPr lvl="1"/>
            <a:r>
              <a:rPr lang="sk-SK" dirty="0" smtClean="0"/>
              <a:t>Prečo je na niektorom oddelení nemocnice toľko ochorení prenesených katétrom?</a:t>
            </a:r>
          </a:p>
          <a:p>
            <a:pPr lvl="1"/>
            <a:r>
              <a:rPr lang="sk-SK" dirty="0" smtClean="0"/>
              <a:t>Koľko operačných rán sa hojí druhotne?</a:t>
            </a:r>
          </a:p>
          <a:p>
            <a:r>
              <a:rPr lang="sk-SK" dirty="0" smtClean="0"/>
              <a:t>Aká je cena?</a:t>
            </a:r>
          </a:p>
          <a:p>
            <a:pPr lvl="1"/>
            <a:r>
              <a:rPr lang="sk-SK" dirty="0" smtClean="0"/>
              <a:t>Kde je potrebný ďalší lekár/ambulancia/nemocnica/CT,...</a:t>
            </a:r>
          </a:p>
          <a:p>
            <a:pPr lvl="1"/>
            <a:r>
              <a:rPr lang="sk-SK" dirty="0" smtClean="0"/>
              <a:t>Oplatilo sa vložiť peniaze do projektu, boli prínosy väčšie ako náklady?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88640"/>
            <a:ext cx="7474024" cy="3657599"/>
          </a:xfrm>
        </p:spPr>
        <p:txBody>
          <a:bodyPr/>
          <a:lstStyle/>
          <a:p>
            <a:pPr marL="18287" indent="0">
              <a:buNone/>
            </a:pPr>
            <a:r>
              <a:rPr lang="sk-SK" dirty="0" smtClean="0"/>
              <a:t>Princíp návrhu štúdie: otázka, na ktorú hľadáme odpoveď určuje vhodnú architektúru výskumu, stratégiu a taktiku, ktorú je potrebné použiť. Nie tradícia, autorita, experti, paradigmy alebo školy myslenia. </a:t>
            </a:r>
          </a:p>
          <a:p>
            <a:pPr marL="18287" indent="0">
              <a:buNone/>
            </a:pPr>
            <a:r>
              <a:rPr lang="sk-SK" dirty="0"/>
              <a:t>SACKETT, D. L. &amp; WENNBERG, J. E. 1997. </a:t>
            </a:r>
            <a:r>
              <a:rPr lang="sk-SK" dirty="0" err="1"/>
              <a:t>Choosing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best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/>
              <a:t> design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each</a:t>
            </a:r>
            <a:r>
              <a:rPr lang="sk-SK" dirty="0"/>
              <a:t> </a:t>
            </a:r>
            <a:r>
              <a:rPr lang="sk-SK" dirty="0" err="1"/>
              <a:t>question</a:t>
            </a:r>
            <a:r>
              <a:rPr lang="sk-SK" dirty="0"/>
              <a:t>. BMJ, 315, 1636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Formu štúdie určuje položená otázka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4327374"/>
          </a:xfrm>
        </p:spPr>
        <p:txBody>
          <a:bodyPr>
            <a:normAutofit/>
          </a:bodyPr>
          <a:lstStyle/>
          <a:p>
            <a:r>
              <a:rPr lang="sk-SK" dirty="0" smtClean="0"/>
              <a:t>Dobre definovaný následok je podmienkou ozrejmenia vzťahov medzi premennými;</a:t>
            </a:r>
          </a:p>
          <a:p>
            <a:r>
              <a:rPr lang="sk-SK" dirty="0" smtClean="0"/>
              <a:t>Definícia následku musí byť presná:</a:t>
            </a:r>
          </a:p>
          <a:p>
            <a:pPr lvl="1"/>
            <a:r>
              <a:rPr lang="sk-SK" dirty="0" smtClean="0"/>
              <a:t>Výsledok úpravy hmotnosti: v kg pred a po intervencii, v BMI pred a po intervencii</a:t>
            </a:r>
          </a:p>
          <a:p>
            <a:pPr lvl="1"/>
            <a:r>
              <a:rPr lang="sk-SK" dirty="0" smtClean="0"/>
              <a:t>Výsledok správneho umývania rúk pred operačným zákrokom: počet zapálených operačných rán, počet dní hospitalizácie po zákroku, ...</a:t>
            </a:r>
          </a:p>
          <a:p>
            <a:pPr lvl="1"/>
            <a:r>
              <a:rPr lang="sk-SK" dirty="0" smtClean="0"/>
              <a:t>Výsledok zavedenia ochranných pomôcok v pracovnom procese: úprava sluchu po ich zavedení, 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Definícia následku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5796136" y="1844824"/>
            <a:ext cx="2857500" cy="28575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85802"/>
            <a:ext cx="4752528" cy="4687414"/>
          </a:xfrm>
        </p:spPr>
        <p:txBody>
          <a:bodyPr/>
          <a:lstStyle/>
          <a:p>
            <a:r>
              <a:rPr lang="sk-SK" dirty="0" smtClean="0"/>
              <a:t>Jednotka pozorovania;</a:t>
            </a:r>
          </a:p>
          <a:p>
            <a:r>
              <a:rPr lang="sk-SK" dirty="0" smtClean="0"/>
              <a:t>Druh populácie;</a:t>
            </a:r>
          </a:p>
          <a:p>
            <a:r>
              <a:rPr lang="sk-SK" dirty="0" smtClean="0"/>
              <a:t>Miesto expozície;</a:t>
            </a:r>
          </a:p>
          <a:p>
            <a:r>
              <a:rPr lang="sk-SK" dirty="0" smtClean="0"/>
              <a:t>Čas pozorovaní;</a:t>
            </a:r>
          </a:p>
          <a:p>
            <a:r>
              <a:rPr lang="sk-SK" dirty="0" smtClean="0"/>
              <a:t>Definícia relevantného časového okna;</a:t>
            </a:r>
          </a:p>
          <a:p>
            <a:r>
              <a:rPr lang="sk-SK" dirty="0" smtClean="0"/>
              <a:t>Definícia </a:t>
            </a:r>
            <a:r>
              <a:rPr lang="sk-SK" dirty="0" err="1"/>
              <a:t>z</a:t>
            </a:r>
            <a:r>
              <a:rPr lang="sk-SK" dirty="0" err="1" smtClean="0"/>
              <a:t>drojovej</a:t>
            </a:r>
            <a:r>
              <a:rPr lang="sk-SK" dirty="0" smtClean="0"/>
              <a:t> populácie;</a:t>
            </a:r>
          </a:p>
          <a:p>
            <a:r>
              <a:rPr lang="sk-SK" dirty="0" smtClean="0"/>
              <a:t>Výber;</a:t>
            </a:r>
          </a:p>
          <a:p>
            <a:r>
              <a:rPr lang="sk-SK" dirty="0" smtClean="0"/>
              <a:t>Druh údajov.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4581128"/>
            <a:ext cx="7543800" cy="1562472"/>
          </a:xfrm>
        </p:spPr>
        <p:txBody>
          <a:bodyPr/>
          <a:lstStyle/>
          <a:p>
            <a:r>
              <a:rPr lang="sk-SK" sz="3600" dirty="0" smtClean="0"/>
              <a:t>Kľúčové </a:t>
            </a:r>
            <a:r>
              <a:rPr lang="sk-SK" sz="3600" dirty="0" err="1" smtClean="0"/>
              <a:t>parametre</a:t>
            </a:r>
            <a:r>
              <a:rPr lang="sk-SK" sz="3600" dirty="0" smtClean="0"/>
              <a:t> návrhu štúdie</a:t>
            </a:r>
            <a:br>
              <a:rPr lang="sk-SK" sz="3600" dirty="0" smtClean="0"/>
            </a:br>
            <a:r>
              <a:rPr lang="sk-SK" sz="1600" dirty="0" smtClean="0"/>
              <a:t>podľa: </a:t>
            </a:r>
            <a:r>
              <a:rPr lang="sk-SK" sz="1600" dirty="0"/>
              <a:t>OLSEN, J. &amp; BASSO, O. 2010. Study design. </a:t>
            </a:r>
            <a:r>
              <a:rPr lang="sk-SK" sz="1600" i="1" dirty="0" err="1"/>
              <a:t>In</a:t>
            </a:r>
            <a:r>
              <a:rPr lang="sk-SK" sz="1600" i="1" dirty="0"/>
              <a:t>:</a:t>
            </a:r>
            <a:r>
              <a:rPr lang="sk-SK" sz="1600" dirty="0"/>
              <a:t> OLSEN, J., SARACCI, R. &amp; TRICHOPOULOS, D. (</a:t>
            </a:r>
            <a:r>
              <a:rPr lang="sk-SK" sz="1600" dirty="0" err="1"/>
              <a:t>eds</a:t>
            </a:r>
            <a:r>
              <a:rPr lang="sk-SK" sz="1600" dirty="0"/>
              <a:t>.) </a:t>
            </a:r>
            <a:r>
              <a:rPr lang="sk-SK" sz="1600" i="1" dirty="0" err="1"/>
              <a:t>Teaching</a:t>
            </a:r>
            <a:r>
              <a:rPr lang="sk-SK" sz="1600" i="1" dirty="0"/>
              <a:t> </a:t>
            </a:r>
            <a:r>
              <a:rPr lang="sk-SK" sz="1600" i="1" dirty="0" err="1"/>
              <a:t>Epidemiology</a:t>
            </a:r>
            <a:r>
              <a:rPr lang="sk-SK" sz="1600" i="1" dirty="0"/>
              <a:t>: A </a:t>
            </a:r>
            <a:r>
              <a:rPr lang="sk-SK" sz="1600" i="1" dirty="0" err="1"/>
              <a:t>Guide</a:t>
            </a:r>
            <a:r>
              <a:rPr lang="sk-SK" sz="1600" i="1" dirty="0"/>
              <a:t> </a:t>
            </a:r>
            <a:r>
              <a:rPr lang="sk-SK" sz="1600" i="1" dirty="0" err="1"/>
              <a:t>for</a:t>
            </a:r>
            <a:r>
              <a:rPr lang="sk-SK" sz="1600" i="1" dirty="0"/>
              <a:t> </a:t>
            </a:r>
            <a:r>
              <a:rPr lang="sk-SK" sz="1600" i="1" dirty="0" err="1"/>
              <a:t>Teachers</a:t>
            </a:r>
            <a:r>
              <a:rPr lang="sk-SK" sz="1600" i="1" dirty="0"/>
              <a:t> </a:t>
            </a:r>
            <a:r>
              <a:rPr lang="sk-SK" sz="1600" i="1" dirty="0" err="1"/>
              <a:t>in</a:t>
            </a:r>
            <a:r>
              <a:rPr lang="sk-SK" sz="1600" i="1" dirty="0"/>
              <a:t> </a:t>
            </a:r>
            <a:r>
              <a:rPr lang="sk-SK" sz="1600" i="1" dirty="0" err="1"/>
              <a:t>Epidemiology</a:t>
            </a:r>
            <a:r>
              <a:rPr lang="sk-SK" sz="1600" i="1" dirty="0"/>
              <a:t>, </a:t>
            </a:r>
            <a:r>
              <a:rPr lang="sk-SK" sz="1600" i="1" dirty="0" err="1"/>
              <a:t>Public</a:t>
            </a:r>
            <a:r>
              <a:rPr lang="sk-SK" sz="1600" i="1" dirty="0"/>
              <a:t> </a:t>
            </a:r>
            <a:r>
              <a:rPr lang="sk-SK" sz="1600" i="1" dirty="0" err="1"/>
              <a:t>Health</a:t>
            </a:r>
            <a:r>
              <a:rPr lang="sk-SK" sz="1600" i="1" dirty="0"/>
              <a:t> </a:t>
            </a:r>
            <a:r>
              <a:rPr lang="sk-SK" sz="1600" i="1" dirty="0" err="1"/>
              <a:t>and</a:t>
            </a:r>
            <a:r>
              <a:rPr lang="sk-SK" sz="1600" i="1" dirty="0"/>
              <a:t> </a:t>
            </a:r>
            <a:r>
              <a:rPr lang="sk-SK" sz="1600" i="1" dirty="0" err="1"/>
              <a:t>Clinical</a:t>
            </a:r>
            <a:r>
              <a:rPr lang="sk-SK" sz="1600" i="1" dirty="0"/>
              <a:t> </a:t>
            </a:r>
            <a:r>
              <a:rPr lang="sk-SK" sz="1600" i="1" dirty="0" err="1"/>
              <a:t>Medicine</a:t>
            </a:r>
            <a:r>
              <a:rPr lang="sk-SK" sz="1600" i="1" dirty="0"/>
              <a:t>.</a:t>
            </a:r>
            <a:r>
              <a:rPr lang="sk-SK" sz="1600" dirty="0"/>
              <a:t> OUP Oxford</a:t>
            </a:r>
            <a:r>
              <a:rPr lang="sk-SK" sz="1600" dirty="0" smtClean="0"/>
              <a:t>.</a:t>
            </a:r>
            <a:endParaRPr lang="sk-S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2"/>
            <a:ext cx="7474024" cy="4183358"/>
          </a:xfrm>
        </p:spPr>
        <p:txBody>
          <a:bodyPr/>
          <a:lstStyle/>
          <a:p>
            <a:r>
              <a:rPr lang="sk-SK" dirty="0" smtClean="0"/>
              <a:t>Jedinec alebo skupina jedincov;</a:t>
            </a:r>
          </a:p>
          <a:p>
            <a:r>
              <a:rPr lang="sk-SK" dirty="0" smtClean="0"/>
              <a:t>Ak ide o skupinu, používa sa názov ekologická alebo korelačná štúdia;</a:t>
            </a:r>
          </a:p>
          <a:p>
            <a:r>
              <a:rPr lang="sk-SK" dirty="0" smtClean="0"/>
              <a:t>Jednotkou pozorovania môže byť aj udalosť, napr. pôrod;</a:t>
            </a:r>
          </a:p>
          <a:p>
            <a:r>
              <a:rPr lang="sk-SK" dirty="0" smtClean="0"/>
              <a:t>Alebo časť tela, napr. Časť mozgu, ktorá môže byť exponovaná žiareniu z mobilného telefónu voči tej, ktorá je od neho vzdialená.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Jednotka pozorovania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85802"/>
            <a:ext cx="7690048" cy="447139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Uzavreté kohorty</a:t>
            </a:r>
            <a:r>
              <a:rPr lang="sk-SK" dirty="0" smtClean="0"/>
              <a:t>: členstvo sa definuje danou situáciou a nie je možný odchod. Napríklad keď sa niekto zúčastnil svadby v reštaurácii, kde viacerí hostia ochoreli salmonelózou, alebo bol zistený vysoký krvný tlak či diabetes. Expozícia sa meria v určitej období života.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Dynamické populácie</a:t>
            </a:r>
            <a:r>
              <a:rPr lang="sk-SK" dirty="0" smtClean="0"/>
              <a:t>: príslušnosť je daná aktuálnym stavom, napríklad bývanie v určitej oblasti, žiak v škole, triede, ... Ukončenie predstavuje zmena stavu, napríklad zmena školy, presťahovanie sa...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 populácie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April 21,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3992</TotalTime>
  <Words>2044</Words>
  <Application>Microsoft Macintosh PowerPoint</Application>
  <PresentationFormat>On-screen Show (4:3)</PresentationFormat>
  <Paragraphs>216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Prednasky</vt:lpstr>
      <vt:lpstr> Epidemiologické štúdie</vt:lpstr>
      <vt:lpstr>Čo je štúdia</vt:lpstr>
      <vt:lpstr>Na čo sa pýtame v epidemiológii</vt:lpstr>
      <vt:lpstr>PowerPoint Presentation</vt:lpstr>
      <vt:lpstr>Formu štúdie určuje položená otázka</vt:lpstr>
      <vt:lpstr>Definícia následku</vt:lpstr>
      <vt:lpstr>Kľúčové parametre návrhu štúdie podľa: OLSEN, J. &amp; BASSO, O. 2010. Study design. In: OLSEN, J., SARACCI, R. &amp; TRICHOPOULOS, D. (eds.) Teaching Epidemiology: A Guide for Teachers in Epidemiology, Public Health and Clinical Medicine. OUP Oxford.</vt:lpstr>
      <vt:lpstr>Jednotka pozorovania</vt:lpstr>
      <vt:lpstr>Druh populácie</vt:lpstr>
      <vt:lpstr>Kohorta  podľa Last, 1995</vt:lpstr>
      <vt:lpstr>Miesto expozície</vt:lpstr>
      <vt:lpstr>Čas pozorovaní</vt:lpstr>
      <vt:lpstr>Definícia relevantného časového okna</vt:lpstr>
      <vt:lpstr>Definícia zdrojovej populácie</vt:lpstr>
      <vt:lpstr>Výber</vt:lpstr>
      <vt:lpstr>Druh údajov</vt:lpstr>
      <vt:lpstr>Základné delenie epidemiologických štúdií</vt:lpstr>
      <vt:lpstr>PowerPoint Presentation</vt:lpstr>
      <vt:lpstr>Observačné (pozorovacie)</vt:lpstr>
      <vt:lpstr>Experimentálne</vt:lpstr>
      <vt:lpstr>PowerPoint Presentation</vt:lpstr>
      <vt:lpstr>DESKRIPTÍVNA ŠTÚDIA</vt:lpstr>
      <vt:lpstr>PowerPoint Presentation</vt:lpstr>
      <vt:lpstr>PowerPoint Presentation</vt:lpstr>
      <vt:lpstr>Ekologické a prierezové štúdie</vt:lpstr>
    </vt:vector>
  </TitlesOfParts>
  <Manager>Rusnák</Manager>
  <Company>FZaSP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designu epidemiologických štúdií</dc:title>
  <dc:subject>prednáška EPI I propedeutika</dc:subject>
  <dc:creator>Rusnák a Garabášová</dc:creator>
  <cp:keywords/>
  <dc:description/>
  <cp:lastModifiedBy>Martin Rusnák</cp:lastModifiedBy>
  <cp:revision>78</cp:revision>
  <dcterms:created xsi:type="dcterms:W3CDTF">2014-10-23T10:56:41Z</dcterms:created>
  <dcterms:modified xsi:type="dcterms:W3CDTF">2015-04-21T14:17:51Z</dcterms:modified>
  <cp:category>prednáška</cp:category>
</cp:coreProperties>
</file>