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2"/>
  </p:notesMasterIdLst>
  <p:handoutMasterIdLst>
    <p:handoutMasterId r:id="rId33"/>
  </p:handoutMasterIdLst>
  <p:sldIdLst>
    <p:sldId id="298" r:id="rId2"/>
    <p:sldId id="260" r:id="rId3"/>
    <p:sldId id="299" r:id="rId4"/>
    <p:sldId id="300" r:id="rId5"/>
    <p:sldId id="301" r:id="rId6"/>
    <p:sldId id="261" r:id="rId7"/>
    <p:sldId id="274" r:id="rId8"/>
    <p:sldId id="275" r:id="rId9"/>
    <p:sldId id="257" r:id="rId10"/>
    <p:sldId id="294" r:id="rId11"/>
    <p:sldId id="276" r:id="rId12"/>
    <p:sldId id="277" r:id="rId13"/>
    <p:sldId id="307" r:id="rId14"/>
    <p:sldId id="305" r:id="rId15"/>
    <p:sldId id="308" r:id="rId16"/>
    <p:sldId id="309" r:id="rId17"/>
    <p:sldId id="278" r:id="rId18"/>
    <p:sldId id="279" r:id="rId19"/>
    <p:sldId id="312" r:id="rId20"/>
    <p:sldId id="280" r:id="rId21"/>
    <p:sldId id="281" r:id="rId22"/>
    <p:sldId id="282" r:id="rId23"/>
    <p:sldId id="283" r:id="rId24"/>
    <p:sldId id="310" r:id="rId25"/>
    <p:sldId id="284" r:id="rId26"/>
    <p:sldId id="289" r:id="rId27"/>
    <p:sldId id="290" r:id="rId28"/>
    <p:sldId id="263" r:id="rId29"/>
    <p:sldId id="292" r:id="rId30"/>
    <p:sldId id="313" r:id="rId31"/>
  </p:sldIdLst>
  <p:sldSz cx="9144000" cy="6858000" type="screen4x3"/>
  <p:notesSz cx="6858000" cy="9144000"/>
  <p:defaultTextStyle>
    <a:defPPr>
      <a:defRPr lang="sk-SK"/>
    </a:defPPr>
    <a:lvl1pPr marL="0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3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6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07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69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31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92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1B13393-9D71-4944-A696-75A809D35A3A}">
          <p14:sldIdLst>
            <p14:sldId id="298"/>
          </p14:sldIdLst>
        </p14:section>
        <p14:section name="Štruktúra predmetu a semestra" id="{3A049DE2-0CF3-1242-A9EA-C7C94773F030}">
          <p14:sldIdLst>
            <p14:sldId id="260"/>
            <p14:sldId id="299"/>
            <p14:sldId id="300"/>
            <p14:sldId id="301"/>
          </p14:sldIdLst>
        </p14:section>
        <p14:section name="Terminológia" id="{BCADF76A-3D7E-B849-8359-5299721B84E8}">
          <p14:sldIdLst>
            <p14:sldId id="261"/>
            <p14:sldId id="274"/>
            <p14:sldId id="275"/>
            <p14:sldId id="257"/>
            <p14:sldId id="294"/>
            <p14:sldId id="276"/>
            <p14:sldId id="277"/>
            <p14:sldId id="307"/>
            <p14:sldId id="305"/>
            <p14:sldId id="308"/>
            <p14:sldId id="309"/>
            <p14:sldId id="278"/>
            <p14:sldId id="279"/>
            <p14:sldId id="312"/>
            <p14:sldId id="280"/>
            <p14:sldId id="281"/>
            <p14:sldId id="282"/>
            <p14:sldId id="283"/>
            <p14:sldId id="310"/>
            <p14:sldId id="284"/>
            <p14:sldId id="289"/>
            <p14:sldId id="290"/>
            <p14:sldId id="263"/>
            <p14:sldId id="292"/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1"/>
    <p:restoredTop sz="92890"/>
  </p:normalViewPr>
  <p:slideViewPr>
    <p:cSldViewPr>
      <p:cViewPr varScale="1">
        <p:scale>
          <a:sx n="101" d="100"/>
          <a:sy n="101" d="100"/>
        </p:scale>
        <p:origin x="22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A358A-08AF-4141-BD57-5001C00AEAF5}" type="datetimeFigureOut">
              <a:rPr lang="en-US" smtClean="0"/>
              <a:t>9/15/19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9E0CD-214D-4A45-8D7F-0DAC3CBB21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4261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4331A-9B12-45C8-B903-D72953D506AB}" type="datetimeFigureOut">
              <a:rPr lang="sk-SK" smtClean="0"/>
              <a:pPr/>
              <a:t>15.9.19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86EF7-8E06-4887-A446-77B26026126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6596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3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6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07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69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1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92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1871F-0A25-9147-8A08-9079383FFAD3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4239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61B93A-3E6B-4296-BC5C-437C486EC1D0}" type="slidenum">
              <a:rPr lang="en-US"/>
              <a:pPr/>
              <a:t>22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2" y="3213432"/>
            <a:ext cx="457200" cy="926786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pPr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7475-70AA-8445-BC6D-9A7B386265AA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8BE5-1866-6841-BE58-68B9BFD789C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3"/>
            <a:ext cx="2133600" cy="5181600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2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BB6E-9232-D84C-AEA7-4BC7BFE8A3C3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B06-792C-E94B-84D7-E0BCAD715F1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9083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1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4691-5742-794F-B8DD-E1E42FEC67E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246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6104-772C-324B-A383-B91BB66E505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70" y="658370"/>
            <a:ext cx="3273552" cy="3429000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2" y="658368"/>
            <a:ext cx="3273552" cy="3432175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8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124" indent="0">
              <a:buNone/>
              <a:defRPr sz="2000" b="1"/>
            </a:lvl2pPr>
            <a:lvl3pPr marL="914246" indent="0">
              <a:buNone/>
              <a:defRPr sz="1800" b="1"/>
            </a:lvl3pPr>
            <a:lvl4pPr marL="1371370" indent="0">
              <a:buNone/>
              <a:defRPr sz="1600" b="1"/>
            </a:lvl4pPr>
            <a:lvl5pPr marL="1828492" indent="0">
              <a:buNone/>
              <a:defRPr sz="1600" b="1"/>
            </a:lvl5pPr>
            <a:lvl6pPr marL="2285614" indent="0">
              <a:buNone/>
              <a:defRPr sz="1600" b="1"/>
            </a:lvl6pPr>
            <a:lvl7pPr marL="2742738" indent="0">
              <a:buNone/>
              <a:defRPr sz="1600" b="1"/>
            </a:lvl7pPr>
            <a:lvl8pPr marL="3199861" indent="0">
              <a:buNone/>
              <a:defRPr sz="1600" b="1"/>
            </a:lvl8pPr>
            <a:lvl9pPr marL="3656984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2" y="661978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124" indent="0">
              <a:buNone/>
              <a:defRPr sz="2000" b="1"/>
            </a:lvl2pPr>
            <a:lvl3pPr marL="914246" indent="0">
              <a:buNone/>
              <a:defRPr sz="1800" b="1"/>
            </a:lvl3pPr>
            <a:lvl4pPr marL="1371370" indent="0">
              <a:buNone/>
              <a:defRPr sz="1600" b="1"/>
            </a:lvl4pPr>
            <a:lvl5pPr marL="1828492" indent="0">
              <a:buNone/>
              <a:defRPr sz="1600" b="1"/>
            </a:lvl5pPr>
            <a:lvl6pPr marL="2285614" indent="0">
              <a:buNone/>
              <a:defRPr sz="1600" b="1"/>
            </a:lvl6pPr>
            <a:lvl7pPr marL="2742738" indent="0">
              <a:buNone/>
              <a:defRPr sz="1600" b="1"/>
            </a:lvl7pPr>
            <a:lvl8pPr marL="3199861" indent="0">
              <a:buNone/>
              <a:defRPr sz="1600" b="1"/>
            </a:lvl8pPr>
            <a:lvl9pPr marL="3656984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2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3"/>
            <a:ext cx="457200" cy="80733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3"/>
            <a:ext cx="457200" cy="80733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161E-F01E-E44D-96BE-07AAF0FE02FD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DBA8-64D8-1C4F-B762-36EEAFBD4806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3A07-C602-D543-9F16-2A3B43EAD89A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9"/>
            <a:ext cx="457200" cy="107644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8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124" indent="0">
              <a:buNone/>
              <a:defRPr sz="1200"/>
            </a:lvl2pPr>
            <a:lvl3pPr marL="914246" indent="0">
              <a:buNone/>
              <a:defRPr sz="1000"/>
            </a:lvl3pPr>
            <a:lvl4pPr marL="1371370" indent="0">
              <a:buNone/>
              <a:defRPr sz="900"/>
            </a:lvl4pPr>
            <a:lvl5pPr marL="1828492" indent="0">
              <a:buNone/>
              <a:defRPr sz="900"/>
            </a:lvl5pPr>
            <a:lvl6pPr marL="2285614" indent="0">
              <a:buNone/>
              <a:defRPr sz="900"/>
            </a:lvl6pPr>
            <a:lvl7pPr marL="2742738" indent="0">
              <a:buNone/>
              <a:defRPr sz="900"/>
            </a:lvl7pPr>
            <a:lvl8pPr marL="3199861" indent="0">
              <a:buNone/>
              <a:defRPr sz="900"/>
            </a:lvl8pPr>
            <a:lvl9pPr marL="3656984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D124-66B5-D249-A2B9-F9EA62944B88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124" indent="0">
              <a:buNone/>
              <a:defRPr sz="2800"/>
            </a:lvl2pPr>
            <a:lvl3pPr marL="914246" indent="0">
              <a:buNone/>
              <a:defRPr sz="2400"/>
            </a:lvl3pPr>
            <a:lvl4pPr marL="1371370" indent="0">
              <a:buNone/>
              <a:defRPr sz="2000"/>
            </a:lvl4pPr>
            <a:lvl5pPr marL="1828492" indent="0">
              <a:buNone/>
              <a:defRPr sz="2000"/>
            </a:lvl5pPr>
            <a:lvl6pPr marL="2285614" indent="0">
              <a:buNone/>
              <a:defRPr sz="2000"/>
            </a:lvl6pPr>
            <a:lvl7pPr marL="2742738" indent="0">
              <a:buNone/>
              <a:defRPr sz="2000"/>
            </a:lvl7pPr>
            <a:lvl8pPr marL="3199861" indent="0">
              <a:buNone/>
              <a:defRPr sz="2000"/>
            </a:lvl8pPr>
            <a:lvl9pPr marL="3656984" indent="0">
              <a:buNone/>
              <a:defRPr sz="2000"/>
            </a:lvl9pPr>
          </a:lstStyle>
          <a:p>
            <a:r>
              <a:rPr lang="cs-CZ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2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124" indent="0">
              <a:buNone/>
              <a:defRPr sz="1200"/>
            </a:lvl2pPr>
            <a:lvl3pPr marL="914246" indent="0">
              <a:buNone/>
              <a:defRPr sz="1000"/>
            </a:lvl3pPr>
            <a:lvl4pPr marL="1371370" indent="0">
              <a:buNone/>
              <a:defRPr sz="900"/>
            </a:lvl4pPr>
            <a:lvl5pPr marL="1828492" indent="0">
              <a:buNone/>
              <a:defRPr sz="900"/>
            </a:lvl5pPr>
            <a:lvl6pPr marL="2285614" indent="0">
              <a:buNone/>
              <a:defRPr sz="900"/>
            </a:lvl6pPr>
            <a:lvl7pPr marL="2742738" indent="0">
              <a:buNone/>
              <a:defRPr sz="900"/>
            </a:lvl7pPr>
            <a:lvl8pPr marL="3199861" indent="0">
              <a:buNone/>
              <a:defRPr sz="900"/>
            </a:lvl8pPr>
            <a:lvl9pPr marL="3656984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5"/>
            <a:ext cx="457200" cy="80733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BDE3-848F-0149-A2E9-2DAD20D28852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algn="ctr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algn="ctr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6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algn="ctr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6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algn="ctr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24" tIns="45713" rIns="91424" bIns="45713" rtlCol="0" anchor="b">
            <a:noAutofit/>
          </a:bodyPr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3"/>
            <a:ext cx="6096000" cy="3657599"/>
          </a:xfrm>
          <a:prstGeom prst="rect">
            <a:avLst/>
          </a:prstGeom>
        </p:spPr>
        <p:txBody>
          <a:bodyPr vert="horz" lIns="91424" tIns="45713" rIns="91424" bIns="45713" rtlCol="0" anchor="ctr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76257" y="6154740"/>
            <a:ext cx="1429544" cy="365125"/>
          </a:xfrm>
          <a:prstGeom prst="rect">
            <a:avLst/>
          </a:prstGeom>
        </p:spPr>
        <p:txBody>
          <a:bodyPr vert="horz" lIns="91424" tIns="45713" rIns="91424" bIns="45713" rtlCol="0" anchor="t"/>
          <a:lstStyle>
            <a:lvl1pPr algn="r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E5EEFF9-FADE-C54D-9550-0B5211040AFD}" type="datetime4">
              <a:rPr lang="sk-SK" smtClean="0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t>15. septembra 2019</a:t>
            </a:fld>
            <a:endParaRPr lang="en-GB" dirty="0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7944" y="6154739"/>
            <a:ext cx="1224136" cy="365124"/>
          </a:xfrm>
          <a:prstGeom prst="rect">
            <a:avLst/>
          </a:prstGeom>
        </p:spPr>
        <p:txBody>
          <a:bodyPr vert="horz" lIns="91424" tIns="45713" rIns="91424" bIns="45713" rtlCol="0" anchor="t"/>
          <a:lstStyle>
            <a:lvl1pPr algn="l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GB" dirty="0" err="1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t>rusnak.truni.sk</a:t>
            </a:r>
            <a:endParaRPr lang="en-GB" dirty="0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1" y="6154741"/>
            <a:ext cx="746760" cy="365125"/>
          </a:xfrm>
          <a:prstGeom prst="rect">
            <a:avLst/>
          </a:prstGeom>
        </p:spPr>
        <p:txBody>
          <a:bodyPr vert="horz" lIns="91424" tIns="45713" rIns="91424" bIns="9144" rtlCol="0" anchor="b"/>
          <a:lstStyle>
            <a:lvl1pPr algn="l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C3CC7-D778-443F-883F-F6921BFC0479}" type="slidenum">
              <a:rPr lang="en-GB" smtClean="0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pPr/>
              <a:t>‹#›</a:t>
            </a:fld>
            <a:endParaRPr lang="en-GB" dirty="0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246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274" indent="-255988" algn="l" defTabSz="914246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972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670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370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643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628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39903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176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163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4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6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0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92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14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38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61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84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hia/evidence/doh/en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829458"/>
            <a:ext cx="7543800" cy="1239502"/>
          </a:xfrm>
        </p:spPr>
        <p:txBody>
          <a:bodyPr/>
          <a:lstStyle/>
          <a:p>
            <a:pPr algn="ctr"/>
            <a:r>
              <a:rPr lang="sk-SK" sz="3600" dirty="0"/>
              <a:t>Epidemiológia: </a:t>
            </a:r>
            <a:br>
              <a:rPr lang="sk-SK" sz="3600" dirty="0"/>
            </a:br>
            <a:r>
              <a:rPr lang="sk-SK" sz="3600" dirty="0"/>
              <a:t>Základná vedecká disciplína, ktorá skúma zdravie verejnosti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8839" y="3258866"/>
            <a:ext cx="6172200" cy="835397"/>
          </a:xfrm>
        </p:spPr>
        <p:txBody>
          <a:bodyPr>
            <a:normAutofit/>
          </a:bodyPr>
          <a:lstStyle/>
          <a:p>
            <a:r>
              <a:rPr lang="sk-SK" dirty="0">
                <a:latin typeface="Candara" pitchFamily="34" charset="0"/>
              </a:rPr>
              <a:t>prof. MUDr. Martin Rusnák, </a:t>
            </a:r>
            <a:r>
              <a:rPr lang="sk-SK" dirty="0" err="1">
                <a:latin typeface="Candara" pitchFamily="34" charset="0"/>
              </a:rPr>
              <a:t>CSc</a:t>
            </a:r>
            <a:endParaRPr lang="sk-SK" dirty="0">
              <a:latin typeface="Candara" pitchFamily="34" charset="0"/>
            </a:endParaRPr>
          </a:p>
          <a:p>
            <a:r>
              <a:rPr lang="sk-SK" dirty="0">
                <a:latin typeface="Candara" pitchFamily="34" charset="0"/>
              </a:rPr>
              <a:t>Základy epidemiológie - </a:t>
            </a:r>
            <a:r>
              <a:rPr lang="sk-SK" dirty="0" err="1">
                <a:latin typeface="Candara" pitchFamily="34" charset="0"/>
              </a:rPr>
              <a:t>propedeutika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425610" y="259789"/>
            <a:ext cx="4287567" cy="1191760"/>
          </a:xfrm>
          <a:prstGeom prst="rect">
            <a:avLst/>
          </a:prstGeom>
          <a:noFill/>
        </p:spPr>
        <p:txBody>
          <a:bodyPr wrap="none" lIns="82954" tIns="41477" rIns="82954" bIns="41477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TRNAVSKÁ UNIVERZITA V TRNAVE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Fakulta zdravotníctva a sociálnej práce</a:t>
            </a:r>
          </a:p>
          <a:p>
            <a:pPr algn="ctr">
              <a:lnSpc>
                <a:spcPct val="100000"/>
              </a:lnSpc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Katedra verejného zdravotníctva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s://d3f1iyfxxz8i1e.cloudfront.net/courses/course_image/a84fdbdc641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077072"/>
            <a:ext cx="4381500" cy="2466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609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9"/>
            <a:ext cx="7543800" cy="785813"/>
          </a:xfrm>
        </p:spPr>
        <p:txBody>
          <a:bodyPr/>
          <a:lstStyle/>
          <a:p>
            <a:pPr algn="ctr" eaLnBrk="1" hangingPunct="1"/>
            <a:r>
              <a:rPr lang="sk-SK" sz="2800" dirty="0"/>
              <a:t>Postavenie a vzťah epidemiológie k okoliu</a:t>
            </a:r>
            <a:endParaRPr lang="cs-CZ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395289" y="1341438"/>
            <a:ext cx="8497886" cy="4895850"/>
            <a:chOff x="395289" y="1341438"/>
            <a:chExt cx="8497886" cy="4895850"/>
          </a:xfrm>
        </p:grpSpPr>
        <p:sp>
          <p:nvSpPr>
            <p:cNvPr id="17412" name="Rectangle 6"/>
            <p:cNvSpPr>
              <a:spLocks noChangeArrowheads="1"/>
            </p:cNvSpPr>
            <p:nvPr/>
          </p:nvSpPr>
          <p:spPr bwMode="auto">
            <a:xfrm>
              <a:off x="3059114" y="3500439"/>
              <a:ext cx="2879725" cy="9366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2" tIns="45717" rIns="91432" bIns="45717" anchor="ctr"/>
            <a:lstStyle/>
            <a:p>
              <a:pPr algn="ctr"/>
              <a:r>
                <a:rPr lang="sk-SK" sz="2400" b="1" dirty="0"/>
                <a:t>EPIDEMIOLÓGIA</a:t>
              </a:r>
              <a:endParaRPr lang="cs-CZ" sz="2400" b="1" dirty="0"/>
            </a:p>
          </p:txBody>
        </p:sp>
        <p:sp>
          <p:nvSpPr>
            <p:cNvPr id="17413" name="Rectangle 7"/>
            <p:cNvSpPr>
              <a:spLocks noChangeArrowheads="1"/>
            </p:cNvSpPr>
            <p:nvPr/>
          </p:nvSpPr>
          <p:spPr bwMode="auto">
            <a:xfrm>
              <a:off x="5076825" y="1341438"/>
              <a:ext cx="2305050" cy="576262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2" tIns="45717" rIns="91432" bIns="45717" anchor="ctr"/>
            <a:lstStyle/>
            <a:p>
              <a:pPr algn="ctr"/>
              <a:r>
                <a:rPr lang="sk-SK" b="1" dirty="0"/>
                <a:t>Demografia</a:t>
              </a:r>
              <a:endParaRPr lang="cs-CZ" b="1" dirty="0"/>
            </a:p>
          </p:txBody>
        </p:sp>
        <p:sp>
          <p:nvSpPr>
            <p:cNvPr id="17414" name="Rectangle 8"/>
            <p:cNvSpPr>
              <a:spLocks noChangeArrowheads="1"/>
            </p:cNvSpPr>
            <p:nvPr/>
          </p:nvSpPr>
          <p:spPr bwMode="auto">
            <a:xfrm>
              <a:off x="5651500" y="2205039"/>
              <a:ext cx="2305050" cy="576262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2" tIns="45717" rIns="91432" bIns="45717" anchor="ctr"/>
            <a:lstStyle/>
            <a:p>
              <a:pPr algn="ctr"/>
              <a:r>
                <a:rPr lang="sk-SK" b="1" dirty="0"/>
                <a:t>Štatistika</a:t>
              </a:r>
              <a:endParaRPr lang="cs-CZ" b="1" dirty="0"/>
            </a:p>
          </p:txBody>
        </p:sp>
        <p:sp>
          <p:nvSpPr>
            <p:cNvPr id="17415" name="Rectangle 9"/>
            <p:cNvSpPr>
              <a:spLocks noChangeArrowheads="1"/>
            </p:cNvSpPr>
            <p:nvPr/>
          </p:nvSpPr>
          <p:spPr bwMode="auto">
            <a:xfrm>
              <a:off x="395289" y="2997200"/>
              <a:ext cx="2305050" cy="576263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2" tIns="45717" rIns="91432" bIns="45717" anchor="ctr"/>
            <a:lstStyle/>
            <a:p>
              <a:pPr algn="ctr"/>
              <a:r>
                <a:rPr lang="sk-SK" b="1" dirty="0"/>
                <a:t>Etika</a:t>
              </a:r>
              <a:endParaRPr lang="cs-CZ" b="1" dirty="0"/>
            </a:p>
          </p:txBody>
        </p:sp>
        <p:sp>
          <p:nvSpPr>
            <p:cNvPr id="17416" name="Rectangle 10"/>
            <p:cNvSpPr>
              <a:spLocks noChangeArrowheads="1"/>
            </p:cNvSpPr>
            <p:nvPr/>
          </p:nvSpPr>
          <p:spPr bwMode="auto">
            <a:xfrm>
              <a:off x="827088" y="2060576"/>
              <a:ext cx="2305050" cy="576263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2" tIns="45717" rIns="91432" bIns="45717" anchor="ctr"/>
            <a:lstStyle/>
            <a:p>
              <a:pPr algn="ctr"/>
              <a:r>
                <a:rPr lang="sk-SK" b="1" dirty="0"/>
                <a:t>Sociológia</a:t>
              </a:r>
              <a:endParaRPr lang="cs-CZ" b="1" dirty="0"/>
            </a:p>
          </p:txBody>
        </p:sp>
        <p:sp>
          <p:nvSpPr>
            <p:cNvPr id="17417" name="Rectangle 11"/>
            <p:cNvSpPr>
              <a:spLocks noChangeArrowheads="1"/>
            </p:cNvSpPr>
            <p:nvPr/>
          </p:nvSpPr>
          <p:spPr bwMode="auto">
            <a:xfrm>
              <a:off x="2484439" y="1341438"/>
              <a:ext cx="2305050" cy="576262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2" tIns="45717" rIns="91432" bIns="45717" anchor="ctr"/>
            <a:lstStyle/>
            <a:p>
              <a:pPr algn="ctr"/>
              <a:r>
                <a:rPr lang="sk-SK" b="1" dirty="0"/>
                <a:t>Klinická medicína</a:t>
              </a:r>
              <a:endParaRPr lang="cs-CZ" b="1" dirty="0"/>
            </a:p>
          </p:txBody>
        </p:sp>
        <p:sp>
          <p:nvSpPr>
            <p:cNvPr id="17418" name="Rectangle 12"/>
            <p:cNvSpPr>
              <a:spLocks noChangeArrowheads="1"/>
            </p:cNvSpPr>
            <p:nvPr/>
          </p:nvSpPr>
          <p:spPr bwMode="auto">
            <a:xfrm>
              <a:off x="5076825" y="5661025"/>
              <a:ext cx="2305050" cy="576263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2" tIns="45717" rIns="91432" bIns="45717" anchor="ctr"/>
            <a:lstStyle/>
            <a:p>
              <a:pPr algn="ctr"/>
              <a:r>
                <a:rPr lang="sk-SK" b="1" dirty="0"/>
                <a:t>Psychológia</a:t>
              </a:r>
              <a:endParaRPr lang="cs-CZ" b="1" dirty="0"/>
            </a:p>
          </p:txBody>
        </p:sp>
        <p:sp>
          <p:nvSpPr>
            <p:cNvPr id="17419" name="Rectangle 13"/>
            <p:cNvSpPr>
              <a:spLocks noChangeArrowheads="1"/>
            </p:cNvSpPr>
            <p:nvPr/>
          </p:nvSpPr>
          <p:spPr bwMode="auto">
            <a:xfrm>
              <a:off x="827088" y="4868864"/>
              <a:ext cx="2305050" cy="576262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2" tIns="45717" rIns="91432" bIns="45717" anchor="ctr"/>
            <a:lstStyle/>
            <a:p>
              <a:pPr algn="ctr"/>
              <a:r>
                <a:rPr lang="sk-SK" b="1" dirty="0"/>
                <a:t>Zdravotná výchova</a:t>
              </a:r>
              <a:endParaRPr lang="cs-CZ" b="1" dirty="0"/>
            </a:p>
          </p:txBody>
        </p:sp>
        <p:sp>
          <p:nvSpPr>
            <p:cNvPr id="17420" name="Rectangle 14"/>
            <p:cNvSpPr>
              <a:spLocks noChangeArrowheads="1"/>
            </p:cNvSpPr>
            <p:nvPr/>
          </p:nvSpPr>
          <p:spPr bwMode="auto">
            <a:xfrm>
              <a:off x="6156325" y="3141663"/>
              <a:ext cx="2736850" cy="2305050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2" tIns="45717" rIns="91432" bIns="45717" anchor="ctr"/>
            <a:lstStyle/>
            <a:p>
              <a:r>
                <a:rPr lang="sk-SK" b="1" dirty="0" err="1"/>
                <a:t>Nezdravotnícke</a:t>
              </a:r>
              <a:r>
                <a:rPr lang="sk-SK" b="1" dirty="0"/>
                <a:t> sektory:</a:t>
              </a:r>
            </a:p>
            <a:p>
              <a:r>
                <a:rPr lang="sk-SK" b="1" dirty="0"/>
                <a:t>Kultúra–masmédiá</a:t>
              </a:r>
            </a:p>
            <a:p>
              <a:r>
                <a:rPr lang="sk-SK" b="1" dirty="0"/>
                <a:t>Priemysel</a:t>
              </a:r>
            </a:p>
            <a:p>
              <a:r>
                <a:rPr lang="sk-SK" b="1" dirty="0"/>
                <a:t>Poľnohospodárstvo</a:t>
              </a:r>
            </a:p>
            <a:p>
              <a:r>
                <a:rPr lang="sk-SK" b="1" dirty="0"/>
                <a:t>Školstvo</a:t>
              </a:r>
            </a:p>
            <a:p>
              <a:r>
                <a:rPr lang="sk-SK" b="1" dirty="0"/>
                <a:t>Mimovládne organizácie,   </a:t>
              </a:r>
            </a:p>
            <a:p>
              <a:r>
                <a:rPr lang="sk-SK" b="1" dirty="0"/>
                <a:t>asociácie</a:t>
              </a:r>
              <a:endParaRPr lang="cs-CZ" b="1" dirty="0"/>
            </a:p>
          </p:txBody>
        </p:sp>
        <p:sp>
          <p:nvSpPr>
            <p:cNvPr id="17421" name="Rectangle 15"/>
            <p:cNvSpPr>
              <a:spLocks noChangeArrowheads="1"/>
            </p:cNvSpPr>
            <p:nvPr/>
          </p:nvSpPr>
          <p:spPr bwMode="auto">
            <a:xfrm>
              <a:off x="395289" y="3933825"/>
              <a:ext cx="2305050" cy="576263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2" tIns="45717" rIns="91432" bIns="45717" anchor="ctr"/>
            <a:lstStyle/>
            <a:p>
              <a:pPr algn="ctr"/>
              <a:r>
                <a:rPr lang="sk-SK" b="1" dirty="0"/>
                <a:t>Zdravotné poisťovne</a:t>
              </a:r>
              <a:endParaRPr lang="cs-CZ" b="1" dirty="0"/>
            </a:p>
          </p:txBody>
        </p:sp>
        <p:sp>
          <p:nvSpPr>
            <p:cNvPr id="17422" name="Rectangle 16"/>
            <p:cNvSpPr>
              <a:spLocks noChangeArrowheads="1"/>
            </p:cNvSpPr>
            <p:nvPr/>
          </p:nvSpPr>
          <p:spPr bwMode="auto">
            <a:xfrm>
              <a:off x="2555876" y="5661025"/>
              <a:ext cx="2305050" cy="576263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2" tIns="45717" rIns="91432" bIns="45717" anchor="ctr"/>
            <a:lstStyle/>
            <a:p>
              <a:pPr algn="ctr"/>
              <a:r>
                <a:rPr lang="sk-SK" b="1" dirty="0"/>
                <a:t>Hygienické odbory</a:t>
              </a:r>
              <a:endParaRPr lang="cs-CZ" b="1" dirty="0"/>
            </a:p>
          </p:txBody>
        </p:sp>
        <p:sp>
          <p:nvSpPr>
            <p:cNvPr id="17423" name="Line 17"/>
            <p:cNvSpPr>
              <a:spLocks noChangeShapeType="1"/>
            </p:cNvSpPr>
            <p:nvPr/>
          </p:nvSpPr>
          <p:spPr bwMode="auto">
            <a:xfrm flipH="1" flipV="1">
              <a:off x="2700338" y="3357564"/>
              <a:ext cx="358775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1432" tIns="45717" rIns="91432" bIns="45717"/>
            <a:lstStyle/>
            <a:p>
              <a:endParaRPr lang="sk-SK"/>
            </a:p>
          </p:txBody>
        </p:sp>
        <p:sp>
          <p:nvSpPr>
            <p:cNvPr id="17424" name="Line 18"/>
            <p:cNvSpPr>
              <a:spLocks noChangeShapeType="1"/>
            </p:cNvSpPr>
            <p:nvPr/>
          </p:nvSpPr>
          <p:spPr bwMode="auto">
            <a:xfrm flipH="1">
              <a:off x="3995738" y="4508501"/>
              <a:ext cx="215900" cy="1152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1432" tIns="45717" rIns="91432" bIns="45717"/>
            <a:lstStyle/>
            <a:p>
              <a:endParaRPr lang="sk-SK"/>
            </a:p>
          </p:txBody>
        </p:sp>
        <p:sp>
          <p:nvSpPr>
            <p:cNvPr id="17425" name="Line 19"/>
            <p:cNvSpPr>
              <a:spLocks noChangeShapeType="1"/>
            </p:cNvSpPr>
            <p:nvPr/>
          </p:nvSpPr>
          <p:spPr bwMode="auto">
            <a:xfrm flipH="1">
              <a:off x="2700338" y="4221163"/>
              <a:ext cx="358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1432" tIns="45717" rIns="91432" bIns="45717"/>
            <a:lstStyle/>
            <a:p>
              <a:endParaRPr lang="sk-SK"/>
            </a:p>
          </p:txBody>
        </p:sp>
        <p:sp>
          <p:nvSpPr>
            <p:cNvPr id="17426" name="Line 20"/>
            <p:cNvSpPr>
              <a:spLocks noChangeShapeType="1"/>
            </p:cNvSpPr>
            <p:nvPr/>
          </p:nvSpPr>
          <p:spPr bwMode="auto">
            <a:xfrm flipH="1" flipV="1">
              <a:off x="3995738" y="1916113"/>
              <a:ext cx="215900" cy="1512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1432" tIns="45717" rIns="91432" bIns="45717"/>
            <a:lstStyle/>
            <a:p>
              <a:endParaRPr lang="sk-SK"/>
            </a:p>
          </p:txBody>
        </p:sp>
        <p:sp>
          <p:nvSpPr>
            <p:cNvPr id="17427" name="Line 21"/>
            <p:cNvSpPr>
              <a:spLocks noChangeShapeType="1"/>
            </p:cNvSpPr>
            <p:nvPr/>
          </p:nvSpPr>
          <p:spPr bwMode="auto">
            <a:xfrm flipH="1" flipV="1">
              <a:off x="3132139" y="2349500"/>
              <a:ext cx="503237" cy="1150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1432" tIns="45717" rIns="91432" bIns="45717"/>
            <a:lstStyle/>
            <a:p>
              <a:endParaRPr lang="sk-SK"/>
            </a:p>
          </p:txBody>
        </p:sp>
        <p:sp>
          <p:nvSpPr>
            <p:cNvPr id="17428" name="Line 22"/>
            <p:cNvSpPr>
              <a:spLocks noChangeShapeType="1"/>
            </p:cNvSpPr>
            <p:nvPr/>
          </p:nvSpPr>
          <p:spPr bwMode="auto">
            <a:xfrm flipV="1">
              <a:off x="5940425" y="4005264"/>
              <a:ext cx="215900" cy="71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1432" tIns="45717" rIns="91432" bIns="45717"/>
            <a:lstStyle/>
            <a:p>
              <a:endParaRPr lang="sk-SK"/>
            </a:p>
          </p:txBody>
        </p:sp>
        <p:sp>
          <p:nvSpPr>
            <p:cNvPr id="17429" name="Line 23"/>
            <p:cNvSpPr>
              <a:spLocks noChangeShapeType="1"/>
            </p:cNvSpPr>
            <p:nvPr/>
          </p:nvSpPr>
          <p:spPr bwMode="auto">
            <a:xfrm flipV="1">
              <a:off x="5292726" y="2781300"/>
              <a:ext cx="719138" cy="719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1432" tIns="45717" rIns="91432" bIns="45717"/>
            <a:lstStyle/>
            <a:p>
              <a:endParaRPr lang="sk-SK"/>
            </a:p>
          </p:txBody>
        </p:sp>
        <p:sp>
          <p:nvSpPr>
            <p:cNvPr id="17430" name="Line 24"/>
            <p:cNvSpPr>
              <a:spLocks noChangeShapeType="1"/>
            </p:cNvSpPr>
            <p:nvPr/>
          </p:nvSpPr>
          <p:spPr bwMode="auto">
            <a:xfrm>
              <a:off x="5148264" y="4508501"/>
              <a:ext cx="503237" cy="1152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1432" tIns="45717" rIns="91432" bIns="45717"/>
            <a:lstStyle/>
            <a:p>
              <a:endParaRPr lang="sk-SK"/>
            </a:p>
          </p:txBody>
        </p:sp>
        <p:sp>
          <p:nvSpPr>
            <p:cNvPr id="17431" name="Line 25"/>
            <p:cNvSpPr>
              <a:spLocks noChangeShapeType="1"/>
            </p:cNvSpPr>
            <p:nvPr/>
          </p:nvSpPr>
          <p:spPr bwMode="auto">
            <a:xfrm flipV="1">
              <a:off x="4859338" y="1916114"/>
              <a:ext cx="504825" cy="1584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1432" tIns="45717" rIns="91432" bIns="45717"/>
            <a:lstStyle/>
            <a:p>
              <a:endParaRPr lang="sk-SK"/>
            </a:p>
          </p:txBody>
        </p:sp>
        <p:sp>
          <p:nvSpPr>
            <p:cNvPr id="17432" name="Line 26"/>
            <p:cNvSpPr>
              <a:spLocks noChangeShapeType="1"/>
            </p:cNvSpPr>
            <p:nvPr/>
          </p:nvSpPr>
          <p:spPr bwMode="auto">
            <a:xfrm flipH="1">
              <a:off x="3059114" y="4437064"/>
              <a:ext cx="217487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1432" tIns="45717" rIns="91432" bIns="45717"/>
            <a:lstStyle/>
            <a:p>
              <a:endParaRPr lang="sk-SK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FBD6-BB5E-4447-BD2A-934E0563ECF3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404664"/>
            <a:ext cx="7474024" cy="4824536"/>
          </a:xfrm>
        </p:spPr>
        <p:txBody>
          <a:bodyPr>
            <a:normAutofit fontScale="92500"/>
          </a:bodyPr>
          <a:lstStyle/>
          <a:p>
            <a:r>
              <a:rPr lang="sk-SK" dirty="0"/>
              <a:t>Opiera sa o systematický a objektívny prístup k zberu dát, ich analýze, testovaní hypotéz a interpretácii </a:t>
            </a:r>
          </a:p>
          <a:p>
            <a:r>
              <a:rPr lang="sk-SK" dirty="0"/>
              <a:t>Základné epidemiologické metódy majú tendenciu sa spoliehať na starostlivé pozorovanie a použitie správneho porovnania skupín pre posúdenie, či to, čo bolo pozorované (ako je napríklad počet prípadov ochorenia v určitej oblasti počas určitého časového obdobia, alebo frekvencia expozície u osôb s ochorením) sa líši od toho, čo by sa dalo očakávať;</a:t>
            </a:r>
          </a:p>
          <a:p>
            <a:r>
              <a:rPr lang="sk-SK" dirty="0"/>
              <a:t>Príklad: Ešte v šesťdesiatych rokoch uplynulého storočia sa presne nevedelo čo spôsobuje tak výrazný nárast srdcovo-cievnych ochorení. Vo </a:t>
            </a:r>
            <a:r>
              <a:rPr lang="sk-SK" dirty="0" err="1"/>
              <a:t>Framinghamskej</a:t>
            </a:r>
            <a:r>
              <a:rPr lang="sk-SK" dirty="0"/>
              <a:t> štúdii sa začalo s dlhodobým, prakticky celoživotným pozorovaním skupiny ľudí v rôznom veku, podozrievali sa tuky, cukor, pohyb, fajčenie, pohlavie a iné faktory, na ne bol zameraný zber údajov a ich analýza, postupne sa ukázali a vyčíslili vplyvy.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5229200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sk-SK" dirty="0"/>
              <a:t>Štúdium ochorení a ich príčin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9CBB-5544-444E-BE0A-8607E423587D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11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685803"/>
            <a:ext cx="7690048" cy="3657599"/>
          </a:xfrm>
        </p:spPr>
        <p:txBody>
          <a:bodyPr>
            <a:noAutofit/>
          </a:bodyPr>
          <a:lstStyle/>
          <a:p>
            <a:pPr algn="just"/>
            <a:r>
              <a:rPr lang="sk-SK" dirty="0"/>
              <a:t>Epidemiológia sa zaoberá výskytom udalostí, ktoré súvisia so zdravím v populácii;</a:t>
            </a:r>
          </a:p>
          <a:p>
            <a:pPr algn="just"/>
            <a:r>
              <a:rPr lang="sk-SK" dirty="0"/>
              <a:t>Výskyt sa vzťahuje nielen k rade zdravotných udalostí ako je počet prípadov meningitídy alebo diabetu u obyvateľstva, ale vzťahuje toto číslo aj na veľkosť populácie, čo umožňuje porovnať výskyt ochorení v rôznych populáciách;</a:t>
            </a:r>
          </a:p>
          <a:p>
            <a:pPr algn="just"/>
            <a:r>
              <a:rPr lang="sk-SK" dirty="0"/>
              <a:t>Výskyt udalostí sa vzťahuje na čas, miesto a osoby, čo sú základné charakteristiky v epidemiológii;</a:t>
            </a:r>
            <a:endParaRPr lang="sk-SK" sz="2400" dirty="0">
              <a:latin typeface="Candara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Distribúcia (rozloženie)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20BDC-539B-DA40-B85D-088A2CEDBD27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12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/>
              <a:t>Rozloženie na veľkosť populácie (na 100 tisíc obyvateľov)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B06-792C-E94B-84D7-E0BCAD715F1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13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179" y="508057"/>
            <a:ext cx="7910265" cy="395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30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dirty="0"/>
              <a:t>Čas: január-december 2014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B06-792C-E94B-84D7-E0BCAD715F1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14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17" y="1066801"/>
            <a:ext cx="7645895" cy="382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30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685803"/>
            <a:ext cx="7690048" cy="4327373"/>
          </a:xfrm>
        </p:spPr>
        <p:txBody>
          <a:bodyPr>
            <a:normAutofit/>
          </a:bodyPr>
          <a:lstStyle/>
          <a:p>
            <a:r>
              <a:rPr lang="sk-SK" dirty="0"/>
              <a:t>Určujúca zložka alebo určujúci činiteľ</a:t>
            </a:r>
          </a:p>
          <a:p>
            <a:r>
              <a:rPr lang="sk-SK" dirty="0"/>
              <a:t>Mnohé faktory sa môžu spojiť a ovplyvniť zdravie jednotlivcov a komunít . </a:t>
            </a:r>
          </a:p>
          <a:p>
            <a:r>
              <a:rPr lang="sk-SK" dirty="0"/>
              <a:t>Značné dopady na zdravie môžu mať faktory ako napríklad miesto kde žijeme, stav nášho životného prostredia, genetika, naše príjmy a úroveň vzdelania, a naše vzťahy s priateľmi a rodinou majú.</a:t>
            </a:r>
          </a:p>
          <a:p>
            <a:r>
              <a:rPr lang="sk-SK" dirty="0"/>
              <a:t>Prístup a využívania služieb zdravotnej starostlivosti často majú menší vplyv, než sa vo všeobecnosti predpokladá.</a:t>
            </a:r>
          </a:p>
          <a:p>
            <a:r>
              <a:rPr lang="sk-SK" sz="1400" dirty="0"/>
              <a:t>Zdroj: WHO </a:t>
            </a:r>
            <a:r>
              <a:rPr lang="sk-SK" sz="1400" dirty="0">
                <a:hlinkClick r:id="rId2"/>
              </a:rPr>
              <a:t>http://www.who.int/hia/evidence/doh/en/</a:t>
            </a:r>
            <a:r>
              <a:rPr lang="sk-SK" sz="1400" dirty="0"/>
              <a:t>; LALONDE, M. 1974. A </a:t>
            </a:r>
            <a:r>
              <a:rPr lang="sk-SK" sz="1400" dirty="0" err="1"/>
              <a:t>new</a:t>
            </a:r>
            <a:r>
              <a:rPr lang="sk-SK" sz="1400" dirty="0"/>
              <a:t> </a:t>
            </a:r>
            <a:r>
              <a:rPr lang="sk-SK" sz="1400" dirty="0" err="1"/>
              <a:t>perspective</a:t>
            </a:r>
            <a:r>
              <a:rPr lang="sk-SK" sz="1400" dirty="0"/>
              <a:t> on </a:t>
            </a:r>
            <a:r>
              <a:rPr lang="sk-SK" sz="1400" dirty="0" err="1"/>
              <a:t>the</a:t>
            </a:r>
            <a:r>
              <a:rPr lang="sk-SK" sz="1400" dirty="0"/>
              <a:t> </a:t>
            </a:r>
            <a:r>
              <a:rPr lang="sk-SK" sz="1400" dirty="0" err="1"/>
              <a:t>health</a:t>
            </a:r>
            <a:r>
              <a:rPr lang="sk-SK" sz="1400" dirty="0"/>
              <a:t> </a:t>
            </a:r>
            <a:r>
              <a:rPr lang="sk-SK" sz="1400" dirty="0" err="1"/>
              <a:t>of</a:t>
            </a:r>
            <a:r>
              <a:rPr lang="sk-SK" sz="1400" dirty="0"/>
              <a:t> </a:t>
            </a:r>
            <a:r>
              <a:rPr lang="sk-SK" sz="1400" dirty="0" err="1"/>
              <a:t>Canadians</a:t>
            </a:r>
            <a:r>
              <a:rPr lang="sk-SK" sz="1400" dirty="0"/>
              <a:t>. A </a:t>
            </a:r>
            <a:r>
              <a:rPr lang="sk-SK" sz="1400" dirty="0" err="1"/>
              <a:t>working</a:t>
            </a:r>
            <a:r>
              <a:rPr lang="sk-SK" sz="1400" dirty="0"/>
              <a:t> </a:t>
            </a:r>
            <a:r>
              <a:rPr lang="sk-SK" sz="1400" dirty="0" err="1"/>
              <a:t>document</a:t>
            </a:r>
            <a:r>
              <a:rPr lang="sk-SK" sz="1400" dirty="0"/>
              <a:t>. </a:t>
            </a:r>
            <a:r>
              <a:rPr lang="sk-SK" sz="1400" dirty="0" err="1"/>
              <a:t>In</a:t>
            </a:r>
            <a:r>
              <a:rPr lang="sk-SK" sz="1400" dirty="0"/>
              <a:t>: CANADA, G. O. (</a:t>
            </a:r>
            <a:r>
              <a:rPr lang="sk-SK" sz="1400" dirty="0" err="1"/>
              <a:t>ed</a:t>
            </a:r>
            <a:r>
              <a:rPr lang="sk-SK" sz="1400" dirty="0"/>
              <a:t>.). </a:t>
            </a:r>
            <a:r>
              <a:rPr lang="sk-SK" sz="1400" dirty="0" err="1"/>
              <a:t>Ottawa</a:t>
            </a:r>
            <a:endParaRPr lang="sk-SK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Determinant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B06-792C-E94B-84D7-E0BCAD715F1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308767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B06-792C-E94B-84D7-E0BCAD715F1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16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260648"/>
            <a:ext cx="4965559" cy="53285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3568" y="5877272"/>
            <a:ext cx="702027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900" dirty="0"/>
              <a:t>HANCOCK, T. 1985. </a:t>
            </a:r>
            <a:r>
              <a:rPr lang="sk-SK" sz="900" dirty="0" err="1"/>
              <a:t>Beyond</a:t>
            </a:r>
            <a:r>
              <a:rPr lang="sk-SK" sz="900" dirty="0"/>
              <a:t> </a:t>
            </a:r>
            <a:r>
              <a:rPr lang="sk-SK" sz="900" dirty="0" err="1"/>
              <a:t>health</a:t>
            </a:r>
            <a:r>
              <a:rPr lang="sk-SK" sz="900" dirty="0"/>
              <a:t> </a:t>
            </a:r>
            <a:r>
              <a:rPr lang="sk-SK" sz="900" dirty="0" err="1"/>
              <a:t>care</a:t>
            </a:r>
            <a:r>
              <a:rPr lang="sk-SK" sz="900" dirty="0"/>
              <a:t>: </a:t>
            </a:r>
            <a:r>
              <a:rPr lang="sk-SK" sz="900" dirty="0" err="1"/>
              <a:t>from</a:t>
            </a:r>
            <a:r>
              <a:rPr lang="sk-SK" sz="900" dirty="0"/>
              <a:t> </a:t>
            </a:r>
            <a:r>
              <a:rPr lang="sk-SK" sz="900" dirty="0" err="1"/>
              <a:t>public</a:t>
            </a:r>
            <a:r>
              <a:rPr lang="sk-SK" sz="900" dirty="0"/>
              <a:t> </a:t>
            </a:r>
            <a:r>
              <a:rPr lang="sk-SK" sz="900" dirty="0" err="1"/>
              <a:t>health</a:t>
            </a:r>
            <a:r>
              <a:rPr lang="sk-SK" sz="900" dirty="0"/>
              <a:t> </a:t>
            </a:r>
            <a:r>
              <a:rPr lang="sk-SK" sz="900" dirty="0" err="1"/>
              <a:t>policy</a:t>
            </a:r>
            <a:r>
              <a:rPr lang="sk-SK" sz="900" dirty="0"/>
              <a:t> to </a:t>
            </a:r>
            <a:r>
              <a:rPr lang="sk-SK" sz="900" dirty="0" err="1"/>
              <a:t>healthy</a:t>
            </a:r>
            <a:r>
              <a:rPr lang="sk-SK" sz="900" dirty="0"/>
              <a:t> </a:t>
            </a:r>
            <a:r>
              <a:rPr lang="sk-SK" sz="900" dirty="0" err="1"/>
              <a:t>public</a:t>
            </a:r>
            <a:r>
              <a:rPr lang="sk-SK" sz="900" dirty="0"/>
              <a:t> </a:t>
            </a:r>
            <a:r>
              <a:rPr lang="sk-SK" sz="900" dirty="0" err="1"/>
              <a:t>policy</a:t>
            </a:r>
            <a:r>
              <a:rPr lang="sk-SK" sz="900" dirty="0"/>
              <a:t>. </a:t>
            </a:r>
            <a:r>
              <a:rPr lang="sk-SK" sz="900" i="1" dirty="0" err="1"/>
              <a:t>Can</a:t>
            </a:r>
            <a:r>
              <a:rPr lang="sk-SK" sz="900" i="1" dirty="0"/>
              <a:t> J </a:t>
            </a:r>
            <a:r>
              <a:rPr lang="sk-SK" sz="900" i="1" dirty="0" err="1"/>
              <a:t>Public</a:t>
            </a:r>
            <a:r>
              <a:rPr lang="sk-SK" sz="900" i="1" dirty="0"/>
              <a:t> </a:t>
            </a:r>
            <a:r>
              <a:rPr lang="sk-SK" sz="900" i="1" dirty="0" err="1"/>
              <a:t>Health</a:t>
            </a:r>
            <a:r>
              <a:rPr lang="sk-SK" sz="900" i="1" dirty="0"/>
              <a:t>,</a:t>
            </a:r>
            <a:r>
              <a:rPr lang="sk-SK" sz="900" dirty="0"/>
              <a:t> 76 </a:t>
            </a:r>
            <a:r>
              <a:rPr lang="sk-SK" sz="900" dirty="0" err="1"/>
              <a:t>Suppl</a:t>
            </a:r>
            <a:r>
              <a:rPr lang="sk-SK" sz="900" dirty="0"/>
              <a:t> 1</a:t>
            </a:r>
            <a:r>
              <a:rPr lang="sk-SK" sz="900" b="1" dirty="0"/>
              <a:t>,</a:t>
            </a:r>
            <a:r>
              <a:rPr lang="sk-SK" sz="900" dirty="0"/>
              <a:t> 9-11.</a:t>
            </a:r>
          </a:p>
        </p:txBody>
      </p:sp>
    </p:spTree>
    <p:extLst>
      <p:ext uri="{BB962C8B-B14F-4D97-AF65-F5344CB8AC3E}">
        <p14:creationId xmlns:p14="http://schemas.microsoft.com/office/powerpoint/2010/main" val="26537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Autofit/>
          </a:bodyPr>
          <a:lstStyle/>
          <a:p>
            <a:r>
              <a:rPr lang="sk-SK" sz="2400" dirty="0">
                <a:latin typeface="Candara" pitchFamily="34" charset="0"/>
              </a:rPr>
              <a:t>Ochorenia a ďalšie udalosti súvisiace so zdravím sa nevyskytujú náhodne, ale dochádza k nim vtedy, keď dôjde k nahromadeniu rizikových faktorov a determinantov, ktoré majú vplyv na výskyt ochorenia</a:t>
            </a:r>
          </a:p>
          <a:p>
            <a:pPr>
              <a:buNone/>
            </a:pPr>
            <a:r>
              <a:rPr lang="sk-SK" sz="2800" b="1" dirty="0">
                <a:solidFill>
                  <a:srgbClr val="FFFF00"/>
                </a:solidFill>
                <a:latin typeface="Candara" pitchFamily="34" charset="0"/>
              </a:rPr>
              <a:t>Determinanty zdravia</a:t>
            </a:r>
          </a:p>
          <a:p>
            <a:r>
              <a:rPr lang="sk-SK" sz="2400" dirty="0">
                <a:latin typeface="Candara" pitchFamily="34" charset="0"/>
              </a:rPr>
              <a:t>Faktory určujúce zdravie, ktorými sú životné prostredie, pracovné prostredie, genetické faktory, zdravotná starostlivosť, ochrana a podpora zdravia a spôsob života </a:t>
            </a:r>
          </a:p>
          <a:p>
            <a:pPr>
              <a:buNone/>
            </a:pPr>
            <a:endParaRPr lang="sk-SK" sz="1200" dirty="0">
              <a:latin typeface="Candara" pitchFamily="34" charset="0"/>
            </a:endParaRPr>
          </a:p>
          <a:p>
            <a:pPr>
              <a:buNone/>
            </a:pPr>
            <a:r>
              <a:rPr lang="sk-SK" sz="1400" dirty="0">
                <a:latin typeface="Candara" pitchFamily="34" charset="0"/>
              </a:rPr>
              <a:t>(Zákon 355/2007 o ochrane, podpore a rozvoji verejného zdravia) </a:t>
            </a:r>
          </a:p>
          <a:p>
            <a:pPr>
              <a:buNone/>
            </a:pPr>
            <a:endParaRPr lang="sk-SK" sz="1200" dirty="0">
              <a:latin typeface="Candara" pitchFamily="34" charset="0"/>
            </a:endParaRPr>
          </a:p>
          <a:p>
            <a:r>
              <a:rPr lang="sk-SK" sz="2400" dirty="0">
                <a:latin typeface="Candara" pitchFamily="34" charset="0"/>
              </a:rPr>
              <a:t>Faktory fyzikálne, biologické, chemické, sociálne, kultúrne, </a:t>
            </a:r>
            <a:r>
              <a:rPr lang="sk-SK" sz="2400" dirty="0" err="1">
                <a:latin typeface="Candara" pitchFamily="34" charset="0"/>
              </a:rPr>
              <a:t>behaviorálne</a:t>
            </a:r>
            <a:r>
              <a:rPr lang="sk-SK" sz="2400" dirty="0">
                <a:latin typeface="Candara" pitchFamily="34" charset="0"/>
              </a:rPr>
              <a:t> </a:t>
            </a:r>
          </a:p>
          <a:p>
            <a:endParaRPr lang="sk-SK" sz="2400" dirty="0">
              <a:latin typeface="Candar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947A-6F88-5548-A9BD-76DC1B3D9538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685803"/>
            <a:ext cx="7402016" cy="4831429"/>
          </a:xfrm>
        </p:spPr>
        <p:txBody>
          <a:bodyPr>
            <a:noAutofit/>
          </a:bodyPr>
          <a:lstStyle/>
          <a:p>
            <a:r>
              <a:rPr lang="sk-SK" sz="2000" dirty="0">
                <a:latin typeface="Candara" pitchFamily="34" charset="0"/>
              </a:rPr>
              <a:t>Epidemiológia sa pôvodne zaoberala výhradne výskytom prenosných ochorení, ako najčastejšou príčinou ochorení a smrti;</a:t>
            </a:r>
          </a:p>
          <a:p>
            <a:r>
              <a:rPr lang="sk-SK" sz="2000" dirty="0">
                <a:latin typeface="Candara" pitchFamily="34" charset="0"/>
              </a:rPr>
              <a:t>V druhej polovici 20. storočia boli epidemiologické metódy rozvinuté a aplikované aj na chronické neinfekčné choroby, úrazy, vrodené vady, choroby z povolania a ochorenia spôsobené životným prostredím;</a:t>
            </a:r>
          </a:p>
          <a:p>
            <a:r>
              <a:rPr lang="sk-SK" sz="2000" dirty="0">
                <a:latin typeface="Candara" pitchFamily="34" charset="0"/>
              </a:rPr>
              <a:t>Epidemiológovia sa sústredili aj na správanie týkajúce sa zdravia (ako je napr. používanie bezpečnostných pásov);</a:t>
            </a:r>
          </a:p>
          <a:p>
            <a:r>
              <a:rPr lang="sk-SK" sz="2000" dirty="0">
                <a:latin typeface="Candara" pitchFamily="34" charset="0"/>
              </a:rPr>
              <a:t>Rozvojom molekulárnych metód umožnil skúmať genetické </a:t>
            </a:r>
            <a:r>
              <a:rPr lang="sk-SK" sz="2000" dirty="0" err="1">
                <a:latin typeface="Candara" pitchFamily="34" charset="0"/>
              </a:rPr>
              <a:t>markery</a:t>
            </a:r>
            <a:r>
              <a:rPr lang="sk-SK" sz="2000" dirty="0">
                <a:latin typeface="Candara" pitchFamily="34" charset="0"/>
              </a:rPr>
              <a:t> rizika ochorenia;</a:t>
            </a:r>
          </a:p>
          <a:p>
            <a:r>
              <a:rPr lang="sk-SK" sz="2000" dirty="0">
                <a:latin typeface="Candara" pitchFamily="34" charset="0"/>
              </a:rPr>
              <a:t>Termín </a:t>
            </a:r>
            <a:r>
              <a:rPr lang="sk-SK" sz="2000" b="1" dirty="0">
                <a:solidFill>
                  <a:srgbClr val="FFFF00"/>
                </a:solidFill>
                <a:latin typeface="Candara" pitchFamily="34" charset="0"/>
              </a:rPr>
              <a:t>stavy a javy spojené so zdravím </a:t>
            </a:r>
            <a:r>
              <a:rPr lang="sk-SK" sz="2000" dirty="0">
                <a:latin typeface="Candara" pitchFamily="34" charset="0"/>
              </a:rPr>
              <a:t>môžu byť vnímané ako niečo, čo ovplyvňuje  zdravie obyvateľov.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27584" y="5445224"/>
            <a:ext cx="7543800" cy="698376"/>
          </a:xfrm>
        </p:spPr>
        <p:txBody>
          <a:bodyPr/>
          <a:lstStyle/>
          <a:p>
            <a:r>
              <a:rPr lang="sk-SK" sz="4000" dirty="0"/>
              <a:t>Stavy a javy spojené so zdravím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3E00-DA40-DB42-950F-CFA865543EC1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18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620688"/>
            <a:ext cx="6096000" cy="4680520"/>
          </a:xfrm>
        </p:spPr>
        <p:txBody>
          <a:bodyPr/>
          <a:lstStyle/>
          <a:p>
            <a:r>
              <a:rPr lang="sk-SK" dirty="0"/>
              <a:t>Vek moru a hladomoru</a:t>
            </a:r>
          </a:p>
          <a:p>
            <a:pPr lvl="1"/>
            <a:r>
              <a:rPr lang="sk-SK" dirty="0"/>
              <a:t>Vysoká miera úmrtnosti</a:t>
            </a:r>
          </a:p>
          <a:p>
            <a:pPr lvl="1"/>
            <a:r>
              <a:rPr lang="sk-SK" dirty="0"/>
              <a:t>Široké výkyvy v miere úmrtnosti</a:t>
            </a:r>
          </a:p>
          <a:p>
            <a:pPr lvl="1"/>
            <a:r>
              <a:rPr lang="sk-SK" dirty="0"/>
              <a:t>Malý rast počtu obyvateľov</a:t>
            </a:r>
          </a:p>
          <a:p>
            <a:pPr lvl="1"/>
            <a:r>
              <a:rPr lang="sk-SK" dirty="0"/>
              <a:t>Veľmi nízke dožívanie</a:t>
            </a:r>
          </a:p>
          <a:p>
            <a:r>
              <a:rPr lang="sk-SK" dirty="0"/>
              <a:t>Vek </a:t>
            </a:r>
            <a:r>
              <a:rPr lang="sk-SK" dirty="0" err="1"/>
              <a:t>ustupujúcej</a:t>
            </a:r>
            <a:r>
              <a:rPr lang="sk-SK" dirty="0"/>
              <a:t> pandémie</a:t>
            </a:r>
          </a:p>
          <a:p>
            <a:pPr lvl="1"/>
            <a:r>
              <a:rPr lang="sk-SK" dirty="0"/>
              <a:t>Epidémie a infekčné ochorenia sú menej časté</a:t>
            </a:r>
          </a:p>
          <a:p>
            <a:pPr lvl="1"/>
            <a:r>
              <a:rPr lang="sk-SK" dirty="0"/>
              <a:t>Začínajú sa objavovať chronické degeneratívne ochorenia</a:t>
            </a:r>
          </a:p>
          <a:p>
            <a:r>
              <a:rPr lang="sk-SK" dirty="0"/>
              <a:t>Vek degeneratívnych a človekom spôsobených ochorení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5301208"/>
            <a:ext cx="7543800" cy="914400"/>
          </a:xfrm>
        </p:spPr>
        <p:txBody>
          <a:bodyPr/>
          <a:lstStyle/>
          <a:p>
            <a:r>
              <a:rPr lang="sk-SK" dirty="0"/>
              <a:t>Etapy výskytu ochorení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B06-792C-E94B-84D7-E0BCAD715F1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585" y="116632"/>
            <a:ext cx="3744415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65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685803"/>
            <a:ext cx="7546032" cy="4255365"/>
          </a:xfrm>
        </p:spPr>
        <p:txBody>
          <a:bodyPr>
            <a:normAutofit/>
          </a:bodyPr>
          <a:lstStyle/>
          <a:p>
            <a:r>
              <a:rPr lang="sk-SK" sz="2800" dirty="0">
                <a:latin typeface="Candara" pitchFamily="34" charset="0"/>
              </a:rPr>
              <a:t>Uviesť jednu zo základných vied verejného zdravia </a:t>
            </a:r>
          </a:p>
          <a:p>
            <a:r>
              <a:rPr lang="sk-SK" sz="2800" dirty="0">
                <a:latin typeface="Candara" pitchFamily="34" charset="0"/>
              </a:rPr>
              <a:t>Poskytnúť terminológiu</a:t>
            </a:r>
          </a:p>
          <a:p>
            <a:r>
              <a:rPr lang="sk-SK" sz="2800" dirty="0">
                <a:latin typeface="Candara" pitchFamily="34" charset="0"/>
              </a:rPr>
              <a:t>Predstaviť prehľad o základných princípoch epidemiológie, koncepcií, epidemiologických metódach a úlohách epidemiológie a jej postavení vo verejnom zdravotníctve, monitoringu výskytu a šírenia chorôb a meraní zdravotného stavu v populácii</a:t>
            </a:r>
          </a:p>
          <a:p>
            <a:endParaRPr lang="sk-SK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Cieľ predmetu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C8DA8-B639-2D47-A6B9-3E3EB26E4DA7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692696"/>
            <a:ext cx="7690048" cy="4104456"/>
          </a:xfrm>
        </p:spPr>
        <p:txBody>
          <a:bodyPr>
            <a:noAutofit/>
          </a:bodyPr>
          <a:lstStyle/>
          <a:p>
            <a:r>
              <a:rPr lang="sk-SK" dirty="0"/>
              <a:t>Rozdiel vo vnímaní objektu medzi klinikom a epidemiológom:</a:t>
            </a:r>
          </a:p>
          <a:p>
            <a:pPr lvl="1"/>
            <a:r>
              <a:rPr lang="sk-SK" dirty="0"/>
              <a:t>Klinik sa prednostne stará o zdravie jedinca, pacient = jednotlivec, výkony: prevencia ochorenia, diagnostika, liečba a starostlivosť u jednotlivca; </a:t>
            </a:r>
          </a:p>
          <a:p>
            <a:pPr lvl="1"/>
            <a:r>
              <a:rPr lang="sk-SK" dirty="0"/>
              <a:t>Epidemiológa znepokojuje najmä kolektívne zdravie ľudí v komunite alebo populácii, pacient = komunita, výkony: identifikácia expozície alebo zdroja, ktorý </a:t>
            </a:r>
            <a:r>
              <a:rPr lang="sk-SK" dirty="0" err="1"/>
              <a:t>spôsobil</a:t>
            </a:r>
            <a:r>
              <a:rPr lang="sk-SK" dirty="0"/>
              <a:t> ochorenie; počet ďalších </a:t>
            </a:r>
            <a:r>
              <a:rPr lang="sk-SK" dirty="0" err="1"/>
              <a:t>osôb</a:t>
            </a:r>
            <a:r>
              <a:rPr lang="sk-SK" dirty="0"/>
              <a:t>, ktorí môžu byť potenciálne exponovaní a na intervencie aby sa zabránilo ďalším prípadom alebo recidíve.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27584" y="5157192"/>
            <a:ext cx="7543800" cy="914400"/>
          </a:xfrm>
        </p:spPr>
        <p:txBody>
          <a:bodyPr/>
          <a:lstStyle/>
          <a:p>
            <a:r>
              <a:rPr lang="sk-SK" dirty="0"/>
              <a:t>Objekt skúmania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9528-C7B2-0942-874E-F60314C5E92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6096000" cy="4536504"/>
          </a:xfrm>
        </p:spPr>
        <p:txBody>
          <a:bodyPr>
            <a:normAutofit fontScale="92500" lnSpcReduction="20000"/>
          </a:bodyPr>
          <a:lstStyle/>
          <a:p>
            <a:r>
              <a:rPr lang="sk-SK" sz="2400" dirty="0">
                <a:latin typeface="Candara" pitchFamily="34" charset="0"/>
              </a:rPr>
              <a:t>Epidemiológia nielen študuje rozloženie ochorení ale aj používa výsledky štúdia na kontrolu zdravotných problémov, teda nie je len "štúdium" zdravia v populácii, ale zahŕňa aj uplatnenie výsledkov získaných zo štúdií  pre kontrolu ochorení (predchádzanie, liečbu, atď ochorení);</a:t>
            </a:r>
          </a:p>
          <a:p>
            <a:r>
              <a:rPr lang="sk-SK" sz="2400" dirty="0">
                <a:latin typeface="Candara" pitchFamily="34" charset="0"/>
              </a:rPr>
              <a:t>Epidemiológ používa vedecké metódy popisnej a analytickej epidemiológie pre „diagnostikovanie" zdravia komunity a navrhuje intervencie v oblasti verejného zdravia na kontrolu a prevenciu chorôb;</a:t>
            </a:r>
          </a:p>
          <a:p>
            <a:r>
              <a:rPr lang="sk-SK" sz="2400" dirty="0">
                <a:latin typeface="Candara" pitchFamily="34" charset="0"/>
              </a:rPr>
              <a:t>Kontrola v epidemiológii znamená celý komplex aktivít  o</a:t>
            </a:r>
            <a:r>
              <a:rPr lang="pl-PL" sz="2400" dirty="0">
                <a:latin typeface="Candara" pitchFamily="34" charset="0"/>
              </a:rPr>
              <a:t>d sledovania po opatrenia, intervencie a vyhodnotenie ich </a:t>
            </a:r>
            <a:r>
              <a:rPr lang="sk-SK" sz="2400" dirty="0">
                <a:latin typeface="Candara" pitchFamily="34" charset="0"/>
              </a:rPr>
              <a:t>účinnosti.</a:t>
            </a:r>
          </a:p>
          <a:p>
            <a:endParaRPr lang="sk-SK" dirty="0">
              <a:latin typeface="Candar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Intervencia = ovplyvnenie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AEC2-0A7D-EA44-B1EF-D44C60FF030D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21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7559" y="332656"/>
            <a:ext cx="2592288" cy="259228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83568" y="476672"/>
            <a:ext cx="7524252" cy="4339058"/>
            <a:chOff x="755576" y="836712"/>
            <a:chExt cx="7524252" cy="4339058"/>
          </a:xfrm>
        </p:grpSpPr>
        <p:grpSp>
          <p:nvGrpSpPr>
            <p:cNvPr id="10" name="Group 9"/>
            <p:cNvGrpSpPr/>
            <p:nvPr/>
          </p:nvGrpSpPr>
          <p:grpSpPr>
            <a:xfrm>
              <a:off x="755576" y="836712"/>
              <a:ext cx="7524252" cy="3439918"/>
              <a:chOff x="792164" y="1512888"/>
              <a:chExt cx="7524252" cy="3439918"/>
            </a:xfrm>
          </p:grpSpPr>
          <p:sp>
            <p:nvSpPr>
              <p:cNvPr id="197635" name="Text Box 3"/>
              <p:cNvSpPr txBox="1">
                <a:spLocks noChangeArrowheads="1"/>
              </p:cNvSpPr>
              <p:nvPr/>
            </p:nvSpPr>
            <p:spPr bwMode="auto">
              <a:xfrm>
                <a:off x="838201" y="1512888"/>
                <a:ext cx="1053527" cy="4001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1432" tIns="45717" rIns="91432" bIns="45717">
                <a:spAutoFit/>
              </a:bodyPr>
              <a:lstStyle/>
              <a:p>
                <a:pPr eaLnBrk="0" hangingPunct="0"/>
                <a:r>
                  <a:rPr lang="cs-CZ" sz="2000" b="1" dirty="0">
                    <a:latin typeface="Garamond" pitchFamily="18" charset="0"/>
                  </a:rPr>
                  <a:t>Popisný</a:t>
                </a:r>
                <a:endParaRPr lang="en-US" sz="2000" b="1" dirty="0">
                  <a:latin typeface="Garamond" pitchFamily="18" charset="0"/>
                </a:endParaRPr>
              </a:p>
            </p:txBody>
          </p:sp>
          <p:sp>
            <p:nvSpPr>
              <p:cNvPr id="197636" name="Text Box 4"/>
              <p:cNvSpPr txBox="1">
                <a:spLocks noChangeArrowheads="1"/>
              </p:cNvSpPr>
              <p:nvPr/>
            </p:nvSpPr>
            <p:spPr bwMode="auto">
              <a:xfrm>
                <a:off x="3068639" y="1525588"/>
                <a:ext cx="2688493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1432" tIns="45717" rIns="91432" bIns="45717">
                <a:spAutoFit/>
              </a:bodyPr>
              <a:lstStyle/>
              <a:p>
                <a:pPr eaLnBrk="0" hangingPunct="0"/>
                <a:r>
                  <a:rPr lang="sk-SK" sz="2000" i="1" dirty="0">
                    <a:latin typeface="Garamond" pitchFamily="18" charset="0"/>
                  </a:rPr>
                  <a:t>Zdravie a choroby v populácii</a:t>
                </a:r>
                <a:endParaRPr lang="en-US" sz="2000" i="1" dirty="0">
                  <a:latin typeface="Garamond" pitchFamily="18" charset="0"/>
                </a:endParaRPr>
              </a:p>
            </p:txBody>
          </p:sp>
          <p:sp>
            <p:nvSpPr>
              <p:cNvPr id="197637" name="Text Box 5"/>
              <p:cNvSpPr txBox="1">
                <a:spLocks noChangeArrowheads="1"/>
              </p:cNvSpPr>
              <p:nvPr/>
            </p:nvSpPr>
            <p:spPr bwMode="auto">
              <a:xfrm>
                <a:off x="812800" y="1954213"/>
                <a:ext cx="7287592" cy="4616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 lIns="91432" tIns="45717" rIns="91432" bIns="45717">
                <a:spAutoFit/>
              </a:bodyPr>
              <a:lstStyle/>
              <a:p>
                <a:pPr eaLnBrk="0" hangingPunct="0"/>
                <a:r>
                  <a:rPr lang="sk-SK" sz="2400" dirty="0">
                    <a:latin typeface="Times New Roman" pitchFamily="18" charset="0"/>
                  </a:rPr>
                  <a:t>ČO</a:t>
                </a:r>
                <a:r>
                  <a:rPr lang="en-US" sz="2400" dirty="0">
                    <a:latin typeface="Times New Roman" pitchFamily="18" charset="0"/>
                  </a:rPr>
                  <a:t>?               </a:t>
                </a:r>
                <a:r>
                  <a:rPr lang="sk-SK" sz="2400" dirty="0">
                    <a:latin typeface="Times New Roman" pitchFamily="18" charset="0"/>
                  </a:rPr>
                  <a:t>KTO</a:t>
                </a:r>
                <a:r>
                  <a:rPr lang="en-US" sz="2400" dirty="0">
                    <a:latin typeface="Times New Roman" pitchFamily="18" charset="0"/>
                  </a:rPr>
                  <a:t>?                  </a:t>
                </a:r>
                <a:r>
                  <a:rPr lang="sk-SK" sz="2400" dirty="0">
                    <a:latin typeface="Times New Roman" pitchFamily="18" charset="0"/>
                  </a:rPr>
                  <a:t>KEDY</a:t>
                </a:r>
                <a:r>
                  <a:rPr lang="en-US" sz="2400" dirty="0">
                    <a:latin typeface="Times New Roman" pitchFamily="18" charset="0"/>
                  </a:rPr>
                  <a:t>?            </a:t>
                </a:r>
                <a:r>
                  <a:rPr lang="sk-SK" sz="2400" dirty="0">
                    <a:latin typeface="Times New Roman" pitchFamily="18" charset="0"/>
                  </a:rPr>
                  <a:t>KDE</a:t>
                </a:r>
                <a:r>
                  <a:rPr lang="en-US" sz="2400" dirty="0">
                    <a:latin typeface="Times New Roman" pitchFamily="18" charset="0"/>
                  </a:rPr>
                  <a:t>?</a:t>
                </a:r>
              </a:p>
            </p:txBody>
          </p:sp>
          <p:grpSp>
            <p:nvGrpSpPr>
              <p:cNvPr id="2" name="Group 6"/>
              <p:cNvGrpSpPr>
                <a:grpSpLocks/>
              </p:cNvGrpSpPr>
              <p:nvPr/>
            </p:nvGrpSpPr>
            <p:grpSpPr bwMode="auto">
              <a:xfrm>
                <a:off x="792164" y="2533652"/>
                <a:ext cx="1475317" cy="1184945"/>
                <a:chOff x="374" y="2263"/>
                <a:chExt cx="697" cy="995"/>
              </a:xfrm>
            </p:grpSpPr>
            <p:sp>
              <p:nvSpPr>
                <p:cNvPr id="19763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74" y="2263"/>
                  <a:ext cx="697" cy="99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/>
                  <a:r>
                    <a:rPr lang="sk-SK" sz="1400" dirty="0">
                      <a:latin typeface="Candara" pitchFamily="34" charset="0"/>
                    </a:rPr>
                    <a:t>Aké sú zdravotné problémy komunity?</a:t>
                  </a:r>
                </a:p>
                <a:p>
                  <a:pPr eaLnBrk="0" hangingPunct="0"/>
                  <a:endParaRPr lang="en-US" sz="1400" dirty="0">
                    <a:latin typeface="Candara" pitchFamily="34" charset="0"/>
                  </a:endParaRPr>
                </a:p>
              </p:txBody>
            </p:sp>
            <p:sp>
              <p:nvSpPr>
                <p:cNvPr id="19764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4" y="2928"/>
                  <a:ext cx="87" cy="25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en-US" sz="1400" dirty="0"/>
                </a:p>
              </p:txBody>
            </p:sp>
          </p:grpSp>
          <p:sp>
            <p:nvSpPr>
              <p:cNvPr id="197641" name="Text Box 9"/>
              <p:cNvSpPr txBox="1">
                <a:spLocks noChangeArrowheads="1"/>
              </p:cNvSpPr>
              <p:nvPr/>
            </p:nvSpPr>
            <p:spPr bwMode="auto">
              <a:xfrm>
                <a:off x="2743201" y="2525714"/>
                <a:ext cx="1794081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1432" tIns="45717" rIns="91432" bIns="45717">
                <a:spAutoFit/>
              </a:bodyPr>
              <a:lstStyle/>
              <a:p>
                <a:pPr eaLnBrk="0" hangingPunct="0"/>
                <a:r>
                  <a:rPr lang="sk-SK" sz="1400" dirty="0">
                    <a:latin typeface="Candara" pitchFamily="34" charset="0"/>
                  </a:rPr>
                  <a:t>Koľko ľudí sa to týka?</a:t>
                </a:r>
                <a:endParaRPr lang="en-US" sz="1400" dirty="0">
                  <a:latin typeface="Candara" pitchFamily="34" charset="0"/>
                </a:endParaRPr>
              </a:p>
            </p:txBody>
          </p:sp>
          <p:sp>
            <p:nvSpPr>
              <p:cNvPr id="197642" name="Text Box 10"/>
              <p:cNvSpPr txBox="1">
                <a:spLocks noChangeArrowheads="1"/>
              </p:cNvSpPr>
              <p:nvPr/>
            </p:nvSpPr>
            <p:spPr bwMode="auto">
              <a:xfrm>
                <a:off x="4876801" y="2525714"/>
                <a:ext cx="1186543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1432" tIns="45717" rIns="91432" bIns="45717">
                <a:spAutoFit/>
              </a:bodyPr>
              <a:lstStyle/>
              <a:p>
                <a:pPr eaLnBrk="0" hangingPunct="0"/>
                <a:r>
                  <a:rPr lang="sk-SK" sz="1400" dirty="0">
                    <a:latin typeface="Candara" pitchFamily="34" charset="0"/>
                  </a:rPr>
                  <a:t>V akom čase?</a:t>
                </a:r>
                <a:endParaRPr lang="en-US" sz="1400" dirty="0">
                  <a:latin typeface="Candara" pitchFamily="34" charset="0"/>
                </a:endParaRPr>
              </a:p>
            </p:txBody>
          </p:sp>
          <p:sp>
            <p:nvSpPr>
              <p:cNvPr id="197643" name="Text Box 11"/>
              <p:cNvSpPr txBox="1">
                <a:spLocks noChangeArrowheads="1"/>
              </p:cNvSpPr>
              <p:nvPr/>
            </p:nvSpPr>
            <p:spPr bwMode="auto">
              <a:xfrm>
                <a:off x="6604000" y="2525713"/>
                <a:ext cx="1712416" cy="7386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 lIns="91432" tIns="45717" rIns="91432" bIns="45717">
                <a:spAutoFit/>
              </a:bodyPr>
              <a:lstStyle/>
              <a:p>
                <a:pPr eaLnBrk="0" hangingPunct="0"/>
                <a:r>
                  <a:rPr lang="sk-SK" sz="1400" dirty="0">
                    <a:latin typeface="Candara" pitchFamily="34" charset="0"/>
                  </a:rPr>
                  <a:t>Kde títo ľudia žijú, pracujú alebo trávia čas?</a:t>
                </a:r>
                <a:endParaRPr lang="en-US" sz="1400" dirty="0">
                  <a:latin typeface="Candara" pitchFamily="34" charset="0"/>
                </a:endParaRPr>
              </a:p>
            </p:txBody>
          </p:sp>
          <p:sp>
            <p:nvSpPr>
              <p:cNvPr id="197644" name="Line 12"/>
              <p:cNvSpPr>
                <a:spLocks noChangeShapeType="1"/>
              </p:cNvSpPr>
              <p:nvPr/>
            </p:nvSpPr>
            <p:spPr bwMode="auto">
              <a:xfrm>
                <a:off x="1016000" y="2354263"/>
                <a:ext cx="7213600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lIns="91432" tIns="45717" rIns="91432" bIns="45717" anchor="ctr"/>
              <a:lstStyle/>
              <a:p>
                <a:endParaRPr lang="sk-SK"/>
              </a:p>
            </p:txBody>
          </p:sp>
          <p:grpSp>
            <p:nvGrpSpPr>
              <p:cNvPr id="3" name="Group 13"/>
              <p:cNvGrpSpPr>
                <a:grpSpLocks/>
              </p:cNvGrpSpPr>
              <p:nvPr/>
            </p:nvGrpSpPr>
            <p:grpSpPr bwMode="auto">
              <a:xfrm>
                <a:off x="827584" y="4005068"/>
                <a:ext cx="7416800" cy="947738"/>
                <a:chOff x="384" y="3480"/>
                <a:chExt cx="3504" cy="796"/>
              </a:xfrm>
            </p:grpSpPr>
            <p:sp>
              <p:nvSpPr>
                <p:cNvPr id="19764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32" y="3528"/>
                  <a:ext cx="631" cy="3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2000" b="1" dirty="0">
                      <a:latin typeface="Garamond" pitchFamily="18" charset="0"/>
                    </a:rPr>
                    <a:t>A</a:t>
                  </a:r>
                  <a:r>
                    <a:rPr lang="sk-SK" sz="2000" b="1" dirty="0" err="1">
                      <a:latin typeface="Garamond" pitchFamily="18" charset="0"/>
                    </a:rPr>
                    <a:t>nalytický</a:t>
                  </a:r>
                  <a:endParaRPr lang="en-US" sz="2000" b="1" dirty="0">
                    <a:latin typeface="Garamond" pitchFamily="18" charset="0"/>
                  </a:endParaRPr>
                </a:p>
              </p:txBody>
            </p:sp>
            <p:sp>
              <p:nvSpPr>
                <p:cNvPr id="19764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434" y="3480"/>
                  <a:ext cx="1720" cy="3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sk-SK" sz="2000" i="1" dirty="0">
                      <a:latin typeface="Garamond" pitchFamily="18" charset="0"/>
                    </a:rPr>
                    <a:t>Príčiny, výhľad a hodnotenie programov</a:t>
                  </a:r>
                  <a:endParaRPr lang="en-US" sz="2000" i="1" dirty="0">
                    <a:latin typeface="Garamond" pitchFamily="18" charset="0"/>
                  </a:endParaRPr>
                </a:p>
              </p:txBody>
            </p:sp>
            <p:sp>
              <p:nvSpPr>
                <p:cNvPr id="19764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4" y="3888"/>
                  <a:ext cx="1371" cy="38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sk-SK" sz="2400" dirty="0">
                      <a:latin typeface="Times New Roman" pitchFamily="18" charset="0"/>
                    </a:rPr>
                    <a:t>Prečo</a:t>
                  </a:r>
                  <a:r>
                    <a:rPr lang="en-US" sz="2400" dirty="0">
                      <a:latin typeface="Times New Roman" pitchFamily="18" charset="0"/>
                    </a:rPr>
                    <a:t>?                </a:t>
                  </a:r>
                  <a:r>
                    <a:rPr lang="sk-SK" sz="2400" dirty="0">
                      <a:latin typeface="Times New Roman" pitchFamily="18" charset="0"/>
                    </a:rPr>
                    <a:t>Ako</a:t>
                  </a:r>
                  <a:r>
                    <a:rPr lang="en-US" sz="2400" dirty="0">
                      <a:latin typeface="Times New Roman" pitchFamily="18" charset="0"/>
                    </a:rPr>
                    <a:t>?</a:t>
                  </a:r>
                </a:p>
              </p:txBody>
            </p:sp>
            <p:sp>
              <p:nvSpPr>
                <p:cNvPr id="197649" name="Line 17"/>
                <p:cNvSpPr>
                  <a:spLocks noChangeShapeType="1"/>
                </p:cNvSpPr>
                <p:nvPr/>
              </p:nvSpPr>
              <p:spPr bwMode="auto">
                <a:xfrm>
                  <a:off x="480" y="4272"/>
                  <a:ext cx="3408" cy="0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sk-SK"/>
                </a:p>
              </p:txBody>
            </p:sp>
          </p:grpSp>
        </p:grpSp>
        <p:sp>
          <p:nvSpPr>
            <p:cNvPr id="197650" name="Text Box 18"/>
            <p:cNvSpPr txBox="1">
              <a:spLocks noChangeArrowheads="1"/>
            </p:cNvSpPr>
            <p:nvPr/>
          </p:nvSpPr>
          <p:spPr bwMode="auto">
            <a:xfrm>
              <a:off x="827584" y="4437112"/>
              <a:ext cx="1614892" cy="7386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1432" tIns="45717" rIns="91432" bIns="45717">
              <a:spAutoFit/>
            </a:bodyPr>
            <a:lstStyle/>
            <a:p>
              <a:pPr eaLnBrk="0" hangingPunct="0"/>
              <a:r>
                <a:rPr lang="sk-SK" sz="1400" dirty="0">
                  <a:latin typeface="Candara" pitchFamily="34" charset="0"/>
                </a:rPr>
                <a:t>Akí sú pôvodcovia</a:t>
              </a:r>
              <a:r>
                <a:rPr lang="en-US" sz="1400" dirty="0">
                  <a:latin typeface="Candara" pitchFamily="34" charset="0"/>
                </a:rPr>
                <a:t>?</a:t>
              </a:r>
            </a:p>
            <a:p>
              <a:pPr eaLnBrk="0" hangingPunct="0"/>
              <a:endParaRPr lang="en-US" sz="1400" dirty="0">
                <a:latin typeface="Candara" pitchFamily="34" charset="0"/>
              </a:endParaRPr>
            </a:p>
            <a:p>
              <a:pPr eaLnBrk="0" hangingPunct="0"/>
              <a:r>
                <a:rPr lang="sk-SK" sz="1400" dirty="0">
                  <a:latin typeface="Candara" pitchFamily="34" charset="0"/>
                </a:rPr>
                <a:t>Aké sú príčiny</a:t>
              </a:r>
              <a:r>
                <a:rPr lang="en-US" sz="1400" dirty="0">
                  <a:latin typeface="Candara" pitchFamily="34" charset="0"/>
                </a:rPr>
                <a:t>?</a:t>
              </a:r>
            </a:p>
          </p:txBody>
        </p:sp>
        <p:sp>
          <p:nvSpPr>
            <p:cNvPr id="197651" name="Text Box 19"/>
            <p:cNvSpPr txBox="1">
              <a:spLocks noChangeArrowheads="1"/>
            </p:cNvSpPr>
            <p:nvPr/>
          </p:nvSpPr>
          <p:spPr bwMode="auto">
            <a:xfrm>
              <a:off x="3059832" y="4437112"/>
              <a:ext cx="2163280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1432" tIns="45717" rIns="91432" bIns="45717">
              <a:spAutoFit/>
            </a:bodyPr>
            <a:lstStyle/>
            <a:p>
              <a:pPr eaLnBrk="0" hangingPunct="0"/>
              <a:r>
                <a:rPr lang="sk-SK" sz="1400" dirty="0">
                  <a:latin typeface="Candara" pitchFamily="34" charset="0"/>
                </a:rPr>
                <a:t>Akým mechanizmom pôsobia? </a:t>
              </a:r>
              <a:endParaRPr lang="en-US" sz="1400" dirty="0">
                <a:latin typeface="Candara" pitchFamily="34" charset="0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7584" y="5085184"/>
            <a:ext cx="7543800" cy="914400"/>
          </a:xfrm>
        </p:spPr>
        <p:txBody>
          <a:bodyPr/>
          <a:lstStyle/>
          <a:p>
            <a:r>
              <a:rPr lang="sk-SK" dirty="0"/>
              <a:t>Epidemiologické prístupy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0D69-DE5D-F042-A0F3-16F4695A8D01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22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7762056" cy="3456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/>
              <a:t>Popisný (deskripcia)</a:t>
            </a:r>
          </a:p>
          <a:p>
            <a:r>
              <a:rPr lang="sk-SK" dirty="0"/>
              <a:t>Skúmanie šírenia choroby v populácii a jeho rozloženia z hľadiska času, miesta a </a:t>
            </a:r>
            <a:r>
              <a:rPr lang="sk-SK" dirty="0" err="1"/>
              <a:t>osoby</a:t>
            </a:r>
            <a:r>
              <a:rPr lang="sk-SK" dirty="0"/>
              <a:t>.</a:t>
            </a:r>
          </a:p>
          <a:p>
            <a:pPr>
              <a:buNone/>
            </a:pPr>
            <a:r>
              <a:rPr lang="sk-SK" b="1" dirty="0"/>
              <a:t>Analytický (rozklad)</a:t>
            </a:r>
          </a:p>
          <a:p>
            <a:r>
              <a:rPr lang="sk-SK" dirty="0"/>
              <a:t>Overovanie predpokladu (hypotézy) o vzťahu choroby a potenciálnej príčiny prostredníctvom epidemiologickej štúdie, ktorá sa týka expozície a špecifického ochorenia.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Základné postupy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3E0E-BCFD-AF47-AF42-9D48AD0F722E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23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pic>
        <p:nvPicPr>
          <p:cNvPr id="13314" name="Picture 2" descr="http://www.population-health.manchester.ac.uk/images/01home/Epidemiolog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0"/>
            <a:ext cx="3491880" cy="18448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685803"/>
            <a:ext cx="7546032" cy="4111349"/>
          </a:xfrm>
        </p:spPr>
        <p:txBody>
          <a:bodyPr>
            <a:normAutofit/>
          </a:bodyPr>
          <a:lstStyle/>
          <a:p>
            <a:r>
              <a:rPr lang="sk-SK" dirty="0"/>
              <a:t>Zahŕňa činnosti spojené s funkciou včasného varovania. </a:t>
            </a:r>
          </a:p>
          <a:p>
            <a:r>
              <a:rPr lang="sk-SK" dirty="0"/>
              <a:t>Jej cieľom je urýchliť detekciu možných ohrození zdravia a umožniť včasnú reakciu.</a:t>
            </a:r>
          </a:p>
          <a:p>
            <a:r>
              <a:rPr lang="sk-SK" dirty="0"/>
              <a:t>Možno ju definovať ako proces k zisteniu, overeniu, analýze, hodnoteniu a skúmaniu udalostí v oblasti verejného zdravia, ktoré môžu predstavovať hrozbu pre zdravie verejnosti.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Epidemické spravodajstvo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B06-792C-E94B-84D7-E0BCAD715F1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24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23898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685803"/>
            <a:ext cx="7330008" cy="3657599"/>
          </a:xfrm>
        </p:spPr>
        <p:txBody>
          <a:bodyPr>
            <a:normAutofit/>
          </a:bodyPr>
          <a:lstStyle/>
          <a:p>
            <a:r>
              <a:rPr lang="sk-SK" sz="2800" dirty="0">
                <a:latin typeface="Candara" pitchFamily="34" charset="0"/>
              </a:rPr>
              <a:t>....popisuje distribúciu zdravia a chorôb v populácii z hľadiska</a:t>
            </a:r>
          </a:p>
          <a:p>
            <a:endParaRPr lang="sk-SK" sz="2800" dirty="0">
              <a:latin typeface="Candara" pitchFamily="34" charset="0"/>
            </a:endParaRPr>
          </a:p>
          <a:p>
            <a:r>
              <a:rPr lang="sk-SK" sz="2800" b="1" dirty="0">
                <a:solidFill>
                  <a:srgbClr val="FFFF00"/>
                </a:solidFill>
                <a:latin typeface="Candara" pitchFamily="34" charset="0"/>
              </a:rPr>
              <a:t>V čom </a:t>
            </a:r>
            <a:r>
              <a:rPr lang="sk-SK" sz="2800" dirty="0">
                <a:latin typeface="Candara" pitchFamily="34" charset="0"/>
              </a:rPr>
              <a:t>je problém a </a:t>
            </a:r>
            <a:r>
              <a:rPr lang="sk-SK" sz="2800" b="1" dirty="0">
                <a:solidFill>
                  <a:srgbClr val="FFFF00"/>
                </a:solidFill>
                <a:latin typeface="Candara" pitchFamily="34" charset="0"/>
              </a:rPr>
              <a:t>aká</a:t>
            </a:r>
            <a:r>
              <a:rPr lang="sk-SK" sz="2800" dirty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sk-SK" sz="2800" dirty="0">
                <a:latin typeface="Candara" pitchFamily="34" charset="0"/>
              </a:rPr>
              <a:t>je jeho </a:t>
            </a:r>
            <a:r>
              <a:rPr lang="sk-SK" sz="2800" b="1" dirty="0">
                <a:solidFill>
                  <a:srgbClr val="FFFF00"/>
                </a:solidFill>
                <a:latin typeface="Candara" pitchFamily="34" charset="0"/>
              </a:rPr>
              <a:t>frekvencia</a:t>
            </a:r>
            <a:r>
              <a:rPr lang="sk-SK" sz="2800" dirty="0">
                <a:latin typeface="Candara" pitchFamily="34" charset="0"/>
              </a:rPr>
              <a:t>? </a:t>
            </a:r>
          </a:p>
          <a:p>
            <a:r>
              <a:rPr lang="sk-SK" sz="2800" b="1" dirty="0">
                <a:solidFill>
                  <a:srgbClr val="FFFF00"/>
                </a:solidFill>
                <a:latin typeface="Candara" pitchFamily="34" charset="0"/>
              </a:rPr>
              <a:t>Koho</a:t>
            </a:r>
            <a:r>
              <a:rPr lang="sk-SK" sz="2800" dirty="0">
                <a:latin typeface="Candara" pitchFamily="34" charset="0"/>
              </a:rPr>
              <a:t> sa problém týka? </a:t>
            </a:r>
          </a:p>
          <a:p>
            <a:r>
              <a:rPr lang="sk-SK" sz="2800" b="1" dirty="0">
                <a:solidFill>
                  <a:srgbClr val="FFFF00"/>
                </a:solidFill>
                <a:latin typeface="Candara" pitchFamily="34" charset="0"/>
              </a:rPr>
              <a:t>Kde</a:t>
            </a:r>
            <a:r>
              <a:rPr lang="sk-SK" sz="2800" dirty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sk-SK" sz="2800" dirty="0">
                <a:latin typeface="Candara" pitchFamily="34" charset="0"/>
              </a:rPr>
              <a:t>a </a:t>
            </a:r>
            <a:r>
              <a:rPr lang="sk-SK" sz="2800" b="1" dirty="0">
                <a:solidFill>
                  <a:srgbClr val="FFFF00"/>
                </a:solidFill>
                <a:latin typeface="Candara" pitchFamily="34" charset="0"/>
              </a:rPr>
              <a:t>kedy</a:t>
            </a:r>
            <a:r>
              <a:rPr lang="sk-SK" sz="2800" dirty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sk-SK" sz="2800" dirty="0">
                <a:latin typeface="Candara" pitchFamily="34" charset="0"/>
              </a:rPr>
              <a:t>k nemu došlo? </a:t>
            </a:r>
          </a:p>
          <a:p>
            <a:r>
              <a:rPr lang="sk-SK" sz="2800" b="1" dirty="0">
                <a:solidFill>
                  <a:srgbClr val="FFFF00"/>
                </a:solidFill>
                <a:latin typeface="Candara" pitchFamily="34" charset="0"/>
              </a:rPr>
              <a:t>Prečo</a:t>
            </a:r>
            <a:r>
              <a:rPr lang="sk-SK" sz="2800" dirty="0">
                <a:latin typeface="Candara" pitchFamily="34" charset="0"/>
              </a:rPr>
              <a:t> k nemu došlo v konkrétnej populácii?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Epidemiológia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1CB29-952F-D741-886E-1F99D909B731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685803"/>
            <a:ext cx="7402016" cy="4327373"/>
          </a:xfrm>
        </p:spPr>
        <p:txBody>
          <a:bodyPr>
            <a:normAutofit/>
          </a:bodyPr>
          <a:lstStyle/>
          <a:p>
            <a:r>
              <a:rPr lang="sk-SK" sz="2800" dirty="0">
                <a:latin typeface="Candara" pitchFamily="34" charset="0"/>
              </a:rPr>
              <a:t>Popis a podávanie správ o prirodzenom priebehu choroby, zdravotnom postihnutí, zranení, úmrtiach;</a:t>
            </a:r>
          </a:p>
          <a:p>
            <a:r>
              <a:rPr lang="sk-SK" sz="2800" dirty="0">
                <a:latin typeface="Candara" pitchFamily="34" charset="0"/>
              </a:rPr>
              <a:t>Pomoc pri plánovaní a rozvoji zdravotníckych služieb a programov;</a:t>
            </a:r>
          </a:p>
          <a:p>
            <a:r>
              <a:rPr lang="sk-SK" sz="2800" dirty="0">
                <a:latin typeface="Candara" pitchFamily="34" charset="0"/>
              </a:rPr>
              <a:t>Poskytovanie údajov pre administráciu a plánovanie služieb pre zdravie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Využitie epidemiológie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626D-F979-A14F-B6B3-758CBFB10A50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26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685803"/>
            <a:ext cx="7474024" cy="4399381"/>
          </a:xfrm>
        </p:spPr>
        <p:txBody>
          <a:bodyPr>
            <a:normAutofit/>
          </a:bodyPr>
          <a:lstStyle/>
          <a:p>
            <a:r>
              <a:rPr lang="sk-SK" dirty="0"/>
              <a:t>Získanie, interpretácia a využitie informácií o zdraví na podporu zdravia a zníženie ochorení;</a:t>
            </a:r>
          </a:p>
          <a:p>
            <a:r>
              <a:rPr lang="sk-SK" dirty="0"/>
              <a:t>Základ pre rozvoj kontroly a preventívnych opatrení u ohrozených skupín;</a:t>
            </a:r>
          </a:p>
          <a:p>
            <a:r>
              <a:rPr lang="sk-SK" dirty="0"/>
              <a:t>„Úplná hodnota epidemiológie je dosiahnutá iba vtedy, ak jej výsledky sú použité v rámci činností v oblasti verejného zdravia, čo má za následok zdravšiu populáciu.„ (</a:t>
            </a:r>
            <a:r>
              <a:rPr lang="en-US" dirty="0" err="1"/>
              <a:t>Koplan</a:t>
            </a:r>
            <a:r>
              <a:rPr lang="en-US" dirty="0"/>
              <a:t> et al. 1999</a:t>
            </a:r>
            <a:r>
              <a:rPr lang="sk-SK" dirty="0"/>
              <a:t>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Význam epidemiológie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42B8-82F1-964C-829D-524B7D1B5B85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85803"/>
            <a:ext cx="7762056" cy="4471389"/>
          </a:xfrm>
        </p:spPr>
        <p:txBody>
          <a:bodyPr>
            <a:normAutofit/>
          </a:bodyPr>
          <a:lstStyle/>
          <a:p>
            <a:r>
              <a:rPr lang="sk-SK" sz="2400" dirty="0"/>
              <a:t>Vydáva Ministerstvo zdravotníctva Slovenskej republiky podľa § 45, ods. 1 písm. a) zákona č. 576/2004 Z. z. o zdravotnej starostlivosti, službách súvisiacich s poskytovaním zdravotnej starostlivosti a o zmene a doplnení niektorých zákonov v znení neskorších predpisov;</a:t>
            </a:r>
          </a:p>
          <a:p>
            <a:r>
              <a:rPr lang="sk-SK" sz="2400" dirty="0"/>
              <a:t>Koncepcia obsahuje predmet činnosti, náplň práce, metódy práce a organizačnú štruktúru odboru epidemiológie.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dirty="0"/>
              <a:t>Koncepcia odboru epidemiológie v SR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3644-D674-F243-86C7-91DE6B61473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28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685803"/>
            <a:ext cx="7546032" cy="439938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k-SK" sz="2000" dirty="0">
                <a:latin typeface="Candara" pitchFamily="34" charset="0"/>
              </a:rPr>
              <a:t>Epidemiológia je jedna z hlavných častí odboru verejné zdravotníctvo;</a:t>
            </a:r>
          </a:p>
          <a:p>
            <a:pPr>
              <a:lnSpc>
                <a:spcPct val="90000"/>
              </a:lnSpc>
            </a:pPr>
            <a:r>
              <a:rPr lang="sk-SK" sz="2000" dirty="0">
                <a:latin typeface="Candara" pitchFamily="34" charset="0"/>
              </a:rPr>
              <a:t>Organizačne je začlenená v rámci Úradov verejného zdravotníctva  (ÚVZ) </a:t>
            </a:r>
          </a:p>
          <a:p>
            <a:pPr lvl="1">
              <a:lnSpc>
                <a:spcPct val="90000"/>
              </a:lnSpc>
            </a:pPr>
            <a:r>
              <a:rPr lang="sk-SK" sz="2200" dirty="0">
                <a:latin typeface="Candara" pitchFamily="34" charset="0"/>
              </a:rPr>
              <a:t>Oddelenia epidemiológie infekčných chorôb</a:t>
            </a:r>
          </a:p>
          <a:p>
            <a:pPr lvl="1">
              <a:lnSpc>
                <a:spcPct val="90000"/>
              </a:lnSpc>
            </a:pPr>
            <a:r>
              <a:rPr lang="sk-SK" sz="2200" dirty="0">
                <a:latin typeface="Candara" pitchFamily="34" charset="0"/>
              </a:rPr>
              <a:t>Oddelenia neinfekčných chorôb</a:t>
            </a:r>
          </a:p>
          <a:p>
            <a:pPr lvl="1">
              <a:lnSpc>
                <a:spcPct val="90000"/>
              </a:lnSpc>
            </a:pPr>
            <a:r>
              <a:rPr lang="sk-SK" sz="2200" dirty="0">
                <a:latin typeface="Candara" pitchFamily="34" charset="0"/>
              </a:rPr>
              <a:t>Epidemiológiou neinfekčných chorôb sa zaoberajú  iné oddelenia ÚVZ (Oddelenie podpory zdravia)</a:t>
            </a:r>
            <a:endParaRPr lang="sk-SK" sz="2000" dirty="0">
              <a:latin typeface="Candara" pitchFamily="34" charset="0"/>
            </a:endParaRPr>
          </a:p>
          <a:p>
            <a:pPr>
              <a:lnSpc>
                <a:spcPct val="90000"/>
              </a:lnSpc>
            </a:pPr>
            <a:r>
              <a:rPr lang="sk-SK" sz="2000" dirty="0">
                <a:latin typeface="Candara" pitchFamily="34" charset="0"/>
              </a:rPr>
              <a:t>Oddelenia epidemiológie</a:t>
            </a:r>
          </a:p>
          <a:p>
            <a:pPr lvl="1">
              <a:lnSpc>
                <a:spcPct val="90000"/>
              </a:lnSpc>
            </a:pPr>
            <a:r>
              <a:rPr lang="sk-SK" sz="2000" dirty="0">
                <a:latin typeface="Candara" pitchFamily="34" charset="0"/>
              </a:rPr>
              <a:t>Národný onkologický ústav</a:t>
            </a:r>
          </a:p>
          <a:p>
            <a:pPr lvl="1">
              <a:lnSpc>
                <a:spcPct val="90000"/>
              </a:lnSpc>
            </a:pPr>
            <a:r>
              <a:rPr lang="sk-SK" sz="2000" dirty="0">
                <a:latin typeface="Candara" pitchFamily="34" charset="0"/>
              </a:rPr>
              <a:t>Ústavy epidemiológie  na lekárskych fakultách.</a:t>
            </a:r>
          </a:p>
          <a:p>
            <a:endParaRPr lang="sk-SK" sz="2000" dirty="0">
              <a:latin typeface="Candara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Postavenie epidemiológie v SR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A321-010B-9D4C-BA24-78D6E28C3AD8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Predmet sa delí na viacero semestrov:</a:t>
            </a:r>
          </a:p>
          <a:p>
            <a:pPr lvl="1"/>
            <a:r>
              <a:rPr lang="sk-SK" dirty="0"/>
              <a:t>EPI </a:t>
            </a:r>
            <a:r>
              <a:rPr lang="sk-SK" dirty="0" err="1"/>
              <a:t>propedeutika</a:t>
            </a:r>
            <a:endParaRPr lang="sk-SK" dirty="0"/>
          </a:p>
          <a:p>
            <a:pPr lvl="1"/>
            <a:r>
              <a:rPr lang="sk-SK" dirty="0"/>
              <a:t>Praktická EPI  a EPI  spravodajstvo</a:t>
            </a:r>
          </a:p>
          <a:p>
            <a:pPr lvl="1"/>
            <a:r>
              <a:rPr lang="sk-SK" dirty="0"/>
              <a:t>EPI infekčných ochorení</a:t>
            </a:r>
          </a:p>
          <a:p>
            <a:pPr lvl="1"/>
            <a:r>
              <a:rPr lang="sk-SK" dirty="0"/>
              <a:t>EPI chronických ochorení</a:t>
            </a:r>
          </a:p>
          <a:p>
            <a:pPr lvl="1"/>
            <a:r>
              <a:rPr lang="sk-SK" dirty="0"/>
              <a:t>Klinická epidemiológia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Rozdelenie predmetu počas štúdia VZ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06D1-34F5-F04B-BF43-F1CF51933DEB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3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26641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51726A9E-A643-F545-B10B-A2FE87DF5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85803"/>
            <a:ext cx="7543800" cy="4471389"/>
          </a:xfrm>
        </p:spPr>
        <p:txBody>
          <a:bodyPr>
            <a:normAutofit/>
          </a:bodyPr>
          <a:lstStyle/>
          <a:p>
            <a:r>
              <a:rPr lang="en-GB" sz="3200" dirty="0" err="1"/>
              <a:t>Epidemiológia</a:t>
            </a:r>
            <a:r>
              <a:rPr lang="en-GB" sz="3200" dirty="0"/>
              <a:t> </a:t>
            </a:r>
            <a:r>
              <a:rPr lang="en-GB" sz="3200" dirty="0" err="1"/>
              <a:t>ako</a:t>
            </a:r>
            <a:r>
              <a:rPr lang="en-GB" sz="3200" dirty="0"/>
              <a:t> </a:t>
            </a:r>
            <a:r>
              <a:rPr lang="en-GB" sz="3200" dirty="0" err="1"/>
              <a:t>náuka</a:t>
            </a:r>
            <a:r>
              <a:rPr lang="en-GB" sz="3200" dirty="0"/>
              <a:t> o </a:t>
            </a:r>
          </a:p>
          <a:p>
            <a:pPr lvl="1"/>
            <a:r>
              <a:rPr lang="en-GB" sz="2800" dirty="0" err="1"/>
              <a:t>výskyte</a:t>
            </a:r>
            <a:r>
              <a:rPr lang="en-GB" sz="2800" dirty="0"/>
              <a:t> </a:t>
            </a:r>
            <a:r>
              <a:rPr lang="en-GB" sz="2800" dirty="0" err="1"/>
              <a:t>ochorení</a:t>
            </a:r>
            <a:r>
              <a:rPr lang="en-GB" sz="2800" dirty="0"/>
              <a:t>, a</a:t>
            </a:r>
          </a:p>
          <a:p>
            <a:pPr lvl="1"/>
            <a:r>
              <a:rPr lang="en-GB" sz="2800" dirty="0" err="1"/>
              <a:t>riešení</a:t>
            </a:r>
            <a:r>
              <a:rPr lang="en-GB" sz="2800" dirty="0"/>
              <a:t> </a:t>
            </a:r>
            <a:r>
              <a:rPr lang="en-GB" sz="2800" dirty="0" err="1"/>
              <a:t>ochorení</a:t>
            </a:r>
            <a:r>
              <a:rPr lang="en-GB" sz="2800" dirty="0"/>
              <a:t> </a:t>
            </a:r>
            <a:r>
              <a:rPr lang="en-GB" sz="2800" dirty="0" err="1"/>
              <a:t>populácie</a:t>
            </a:r>
            <a:endParaRPr lang="en-GB" sz="2800" dirty="0"/>
          </a:p>
          <a:p>
            <a:r>
              <a:rPr lang="en-GB" sz="3200" dirty="0" err="1"/>
              <a:t>Epidemiológia</a:t>
            </a:r>
            <a:r>
              <a:rPr lang="en-GB" sz="3200" dirty="0"/>
              <a:t> </a:t>
            </a:r>
            <a:r>
              <a:rPr lang="en-GB" sz="3200" dirty="0" err="1"/>
              <a:t>ako</a:t>
            </a:r>
            <a:r>
              <a:rPr lang="en-GB" sz="3200" dirty="0"/>
              <a:t> </a:t>
            </a:r>
            <a:r>
              <a:rPr lang="en-GB" sz="3200" dirty="0" err="1"/>
              <a:t>základ</a:t>
            </a:r>
            <a:r>
              <a:rPr lang="en-GB" sz="3200" dirty="0"/>
              <a:t> </a:t>
            </a:r>
            <a:r>
              <a:rPr lang="en-GB" sz="3200" dirty="0" err="1"/>
              <a:t>zdravia</a:t>
            </a:r>
            <a:r>
              <a:rPr lang="en-GB" sz="3200" dirty="0"/>
              <a:t> </a:t>
            </a:r>
            <a:r>
              <a:rPr lang="en-GB" sz="3200" dirty="0" err="1"/>
              <a:t>verejnosti</a:t>
            </a:r>
            <a:endParaRPr lang="en-GB" sz="3200" dirty="0"/>
          </a:p>
          <a:p>
            <a:r>
              <a:rPr lang="sk-SK" sz="3200" dirty="0"/>
              <a:t>Koncepcia odboru epidemiológie v SR</a:t>
            </a:r>
            <a:endParaRPr lang="en-GB" sz="3200" dirty="0"/>
          </a:p>
          <a:p>
            <a:endParaRPr lang="en-GB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5AEB388-E1F1-5741-B611-EC4148DEC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Zhrnutie</a:t>
            </a:r>
            <a:endParaRPr lang="en-GB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055F70F-B73C-E548-BD8D-61A29367D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B06-792C-E94B-84D7-E0BCAD715F1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2C5155F-B2A5-DD4C-9825-393B8D3930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30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022BA12-1E3C-3C4A-BC99-71C8A2EAA28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8093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685803"/>
            <a:ext cx="7618040" cy="4183357"/>
          </a:xfrm>
        </p:spPr>
        <p:txBody>
          <a:bodyPr>
            <a:normAutofit/>
          </a:bodyPr>
          <a:lstStyle/>
          <a:p>
            <a:r>
              <a:rPr lang="sk-SK" dirty="0"/>
              <a:t>Prednášky</a:t>
            </a:r>
          </a:p>
          <a:p>
            <a:pPr lvl="1"/>
            <a:r>
              <a:rPr lang="sk-SK" dirty="0"/>
              <a:t>Úvod: </a:t>
            </a:r>
          </a:p>
          <a:p>
            <a:pPr lvl="2"/>
            <a:r>
              <a:rPr lang="sk-SK" dirty="0"/>
              <a:t>Epidemiológia: Základná vedecká disciplína, ktorá skúma zdravie verejnosti</a:t>
            </a:r>
          </a:p>
          <a:p>
            <a:pPr lvl="1"/>
            <a:r>
              <a:rPr lang="sk-SK" dirty="0"/>
              <a:t>Zdravie a choroba:</a:t>
            </a:r>
          </a:p>
          <a:p>
            <a:pPr lvl="2"/>
            <a:r>
              <a:rPr lang="sk-SK" dirty="0"/>
              <a:t>Základné charakteristiky v epidemiológii</a:t>
            </a:r>
          </a:p>
          <a:p>
            <a:pPr lvl="2"/>
            <a:r>
              <a:rPr lang="sk-SK" dirty="0"/>
              <a:t>Príčinnosť</a:t>
            </a:r>
          </a:p>
          <a:p>
            <a:pPr lvl="2"/>
            <a:r>
              <a:rPr lang="sk-SK" dirty="0"/>
              <a:t>Infekčné a </a:t>
            </a:r>
            <a:r>
              <a:rPr lang="sk-SK" dirty="0" err="1"/>
              <a:t>neinfekčné</a:t>
            </a:r>
            <a:r>
              <a:rPr lang="sk-SK" dirty="0"/>
              <a:t> ochorenia</a:t>
            </a:r>
          </a:p>
          <a:p>
            <a:pPr lvl="1"/>
            <a:r>
              <a:rPr lang="sk-SK" dirty="0"/>
              <a:t>Metódy a postupy</a:t>
            </a:r>
          </a:p>
          <a:p>
            <a:pPr lvl="2"/>
            <a:r>
              <a:rPr lang="sk-SK" dirty="0"/>
              <a:t>Deskriptívna epidemiológia (ukazovatele, </a:t>
            </a:r>
            <a:r>
              <a:rPr lang="sk-SK" dirty="0" err="1"/>
              <a:t>monitoring</a:t>
            </a:r>
            <a:r>
              <a:rPr lang="sk-SK" dirty="0"/>
              <a:t> zdravia)</a:t>
            </a:r>
          </a:p>
          <a:p>
            <a:pPr lvl="2"/>
            <a:r>
              <a:rPr lang="sk-SK" dirty="0"/>
              <a:t>Analytická epidemiológia: Príčina a následok</a:t>
            </a:r>
          </a:p>
          <a:p>
            <a:pPr lvl="2"/>
            <a:r>
              <a:rPr lang="sk-SK" dirty="0"/>
              <a:t>Epidemiologické štúdie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5301208"/>
            <a:ext cx="7543800" cy="914400"/>
          </a:xfrm>
        </p:spPr>
        <p:txBody>
          <a:bodyPr/>
          <a:lstStyle/>
          <a:p>
            <a:r>
              <a:rPr lang="sk-SK" sz="4400" dirty="0"/>
              <a:t>Program semestra EPI I – propedeutika epidemiológie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D81B-00E4-9046-9BC1-0991F66A8533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4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305657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5616" y="685803"/>
            <a:ext cx="7113984" cy="4903437"/>
          </a:xfrm>
        </p:spPr>
        <p:txBody>
          <a:bodyPr>
            <a:normAutofit/>
          </a:bodyPr>
          <a:lstStyle/>
          <a:p>
            <a:r>
              <a:rPr lang="sk-SK" dirty="0"/>
              <a:t>CVIČENIA</a:t>
            </a:r>
          </a:p>
          <a:p>
            <a:pPr lvl="1"/>
            <a:r>
              <a:rPr lang="sk-SK" dirty="0"/>
              <a:t>Príklady veľkých epidémií</a:t>
            </a:r>
          </a:p>
          <a:p>
            <a:pPr lvl="2"/>
            <a:r>
              <a:rPr lang="sk-SK" dirty="0" err="1"/>
              <a:t>John</a:t>
            </a:r>
            <a:r>
              <a:rPr lang="sk-SK" dirty="0"/>
              <a:t> </a:t>
            </a:r>
            <a:r>
              <a:rPr lang="sk-SK" dirty="0" err="1"/>
              <a:t>Snow</a:t>
            </a:r>
            <a:r>
              <a:rPr lang="sk-SK" dirty="0"/>
              <a:t> a epidémia cholery v Londýne</a:t>
            </a:r>
          </a:p>
          <a:p>
            <a:pPr lvl="2"/>
            <a:r>
              <a:rPr lang="sk-SK" dirty="0"/>
              <a:t>Mor v Európe, AIDS</a:t>
            </a:r>
          </a:p>
          <a:p>
            <a:pPr lvl="2"/>
            <a:r>
              <a:rPr lang="sk-SK" dirty="0"/>
              <a:t>Španielska chrípka, EBOLA</a:t>
            </a:r>
          </a:p>
          <a:p>
            <a:pPr lvl="1"/>
            <a:r>
              <a:rPr lang="sk-SK" dirty="0"/>
              <a:t>Výpočty mier a ich interpretácia</a:t>
            </a:r>
          </a:p>
          <a:p>
            <a:pPr lvl="1"/>
            <a:r>
              <a:rPr lang="sk-SK" dirty="0"/>
              <a:t>Návrhy štúdií</a:t>
            </a:r>
          </a:p>
          <a:p>
            <a:pPr lvl="2"/>
            <a:r>
              <a:rPr lang="sk-SK" dirty="0"/>
              <a:t>Observačná</a:t>
            </a:r>
          </a:p>
          <a:p>
            <a:pPr lvl="2"/>
            <a:r>
              <a:rPr lang="sk-SK" dirty="0"/>
              <a:t>Analytická</a:t>
            </a:r>
          </a:p>
          <a:p>
            <a:pPr lvl="2"/>
            <a:r>
              <a:rPr lang="sk-SK" dirty="0"/>
              <a:t>Prospektívna</a:t>
            </a:r>
          </a:p>
          <a:p>
            <a:pPr lvl="2"/>
            <a:r>
              <a:rPr lang="sk-SK" dirty="0"/>
              <a:t>Retrospektívna</a:t>
            </a:r>
          </a:p>
          <a:p>
            <a:pPr lvl="2"/>
            <a:r>
              <a:rPr lang="sk-SK" dirty="0"/>
              <a:t>Skúšanie liečiv</a:t>
            </a:r>
          </a:p>
          <a:p>
            <a:pPr lvl="2"/>
            <a:r>
              <a:rPr lang="sk-SK" dirty="0"/>
              <a:t>Longitudinálna</a:t>
            </a:r>
          </a:p>
          <a:p>
            <a:pPr lvl="1"/>
            <a:r>
              <a:rPr lang="sk-SK" dirty="0"/>
              <a:t>Opakovanie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6515-BBCB-0E40-BEA3-88FD8C3F4616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355881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685803"/>
            <a:ext cx="6480720" cy="4183357"/>
          </a:xfrm>
        </p:spPr>
        <p:txBody>
          <a:bodyPr>
            <a:normAutofit/>
          </a:bodyPr>
          <a:lstStyle/>
          <a:p>
            <a:r>
              <a:rPr lang="sk-SK" sz="2800" dirty="0">
                <a:latin typeface="Candara" pitchFamily="34" charset="0"/>
              </a:rPr>
              <a:t>Termín pre úvodný kurz</a:t>
            </a:r>
            <a:r>
              <a:rPr lang="sk-SK" sz="2800" b="1" dirty="0">
                <a:latin typeface="Candara" pitchFamily="34" charset="0"/>
              </a:rPr>
              <a:t>, </a:t>
            </a:r>
            <a:r>
              <a:rPr lang="sk-SK" sz="2800" dirty="0">
                <a:latin typeface="Candara" pitchFamily="34" charset="0"/>
              </a:rPr>
              <a:t>predbežné vzdelávanie, úvod do štúdia odboru, vedy</a:t>
            </a:r>
          </a:p>
          <a:p>
            <a:r>
              <a:rPr lang="sk-SK" sz="2800" dirty="0">
                <a:latin typeface="Candara" pitchFamily="34" charset="0"/>
              </a:rPr>
              <a:t>Slúži k uvedeniu do vedeckej metodiky a vedeckého jazyka</a:t>
            </a:r>
          </a:p>
          <a:p>
            <a:r>
              <a:rPr lang="sk-SK" sz="2800" dirty="0" err="1">
                <a:latin typeface="Candara" pitchFamily="34" charset="0"/>
              </a:rPr>
              <a:t>Gréckeho</a:t>
            </a:r>
            <a:r>
              <a:rPr lang="sk-SK" sz="2800" dirty="0">
                <a:latin typeface="Candara" pitchFamily="34" charset="0"/>
              </a:rPr>
              <a:t> pôvodu: </a:t>
            </a:r>
            <a:r>
              <a:rPr lang="en-US" sz="2800" i="1" dirty="0" err="1">
                <a:solidFill>
                  <a:srgbClr val="FFFF00"/>
                </a:solidFill>
                <a:latin typeface="Candara" pitchFamily="34" charset="0"/>
              </a:rPr>
              <a:t>pró</a:t>
            </a:r>
            <a:r>
              <a:rPr lang="en-US" sz="2800" dirty="0">
                <a:latin typeface="Candara" pitchFamily="34" charset="0"/>
              </a:rPr>
              <a:t> </a:t>
            </a:r>
            <a:r>
              <a:rPr lang="en-US" sz="2800" dirty="0" err="1">
                <a:latin typeface="Candara" pitchFamily="34" charset="0"/>
              </a:rPr>
              <a:t>pred</a:t>
            </a:r>
            <a:r>
              <a:rPr lang="sk-SK" sz="2800" dirty="0">
                <a:latin typeface="Candara" pitchFamily="34" charset="0"/>
              </a:rPr>
              <a:t> -</a:t>
            </a:r>
            <a:r>
              <a:rPr lang="en-US" sz="2800" dirty="0">
                <a:solidFill>
                  <a:srgbClr val="FFFF00"/>
                </a:solidFill>
                <a:latin typeface="Candara" pitchFamily="34" charset="0"/>
              </a:rPr>
              <a:t> p</a:t>
            </a:r>
            <a:r>
              <a:rPr lang="sk-SK" sz="2800" dirty="0" err="1">
                <a:solidFill>
                  <a:srgbClr val="FFFF00"/>
                </a:solidFill>
                <a:latin typeface="Candara" pitchFamily="34" charset="0"/>
              </a:rPr>
              <a:t>aideutikós</a:t>
            </a:r>
            <a:r>
              <a:rPr lang="en-US" sz="2800" dirty="0">
                <a:latin typeface="Candara" pitchFamily="34" charset="0"/>
              </a:rPr>
              <a:t> </a:t>
            </a:r>
            <a:r>
              <a:rPr lang="en-US" sz="2800" dirty="0" err="1">
                <a:latin typeface="Candara" pitchFamily="34" charset="0"/>
              </a:rPr>
              <a:t>vyučovať</a:t>
            </a:r>
            <a:endParaRPr lang="sk-SK" sz="2800" dirty="0">
              <a:latin typeface="Candara" pitchFamily="34" charset="0"/>
            </a:endParaRPr>
          </a:p>
          <a:p>
            <a:endParaRPr lang="sk-SK" sz="2800" dirty="0">
              <a:latin typeface="Candara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Propedeutika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A5DA-1661-CD42-A22D-732EA8518FF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6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264" y="692696"/>
            <a:ext cx="2032000" cy="25400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685803"/>
            <a:ext cx="7258000" cy="4039341"/>
          </a:xfrm>
        </p:spPr>
        <p:txBody>
          <a:bodyPr>
            <a:normAutofit/>
          </a:bodyPr>
          <a:lstStyle/>
          <a:p>
            <a:r>
              <a:rPr lang="sk-SK" sz="2800" dirty="0" err="1">
                <a:solidFill>
                  <a:srgbClr val="FFFF00"/>
                </a:solidFill>
                <a:latin typeface="Candara" pitchFamily="34" charset="0"/>
              </a:rPr>
              <a:t>Epi</a:t>
            </a:r>
            <a:r>
              <a:rPr lang="sk-SK" sz="2800" dirty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sk-SK" sz="2800" dirty="0">
                <a:latin typeface="Candara" pitchFamily="34" charset="0"/>
              </a:rPr>
              <a:t>– nad/medzi, </a:t>
            </a:r>
            <a:r>
              <a:rPr lang="sk-SK" sz="2800" dirty="0" err="1">
                <a:solidFill>
                  <a:srgbClr val="FFFF00"/>
                </a:solidFill>
                <a:latin typeface="Candara" pitchFamily="34" charset="0"/>
              </a:rPr>
              <a:t>demos</a:t>
            </a:r>
            <a:r>
              <a:rPr lang="sk-SK" sz="2800" dirty="0">
                <a:latin typeface="Candara" pitchFamily="34" charset="0"/>
              </a:rPr>
              <a:t> - ľud a </a:t>
            </a:r>
            <a:r>
              <a:rPr lang="sk-SK" sz="2800" dirty="0" err="1">
                <a:solidFill>
                  <a:srgbClr val="FFFF00"/>
                </a:solidFill>
                <a:latin typeface="Candara" pitchFamily="34" charset="0"/>
              </a:rPr>
              <a:t>logos</a:t>
            </a:r>
            <a:r>
              <a:rPr lang="sk-SK" sz="2800" dirty="0">
                <a:latin typeface="Candara" pitchFamily="34" charset="0"/>
              </a:rPr>
              <a:t> – veda</a:t>
            </a:r>
          </a:p>
          <a:p>
            <a:r>
              <a:rPr lang="pt-BR" sz="2800" i="1" dirty="0">
                <a:latin typeface="Candara" pitchFamily="34" charset="0"/>
              </a:rPr>
              <a:t>veda o tom, čo postihuje, </a:t>
            </a:r>
            <a:r>
              <a:rPr lang="pt-BR" sz="2800" i="1" dirty="0" err="1">
                <a:latin typeface="Candara" pitchFamily="34" charset="0"/>
              </a:rPr>
              <a:t>napáda</a:t>
            </a:r>
            <a:r>
              <a:rPr lang="pt-BR" sz="2800" i="1" dirty="0">
                <a:latin typeface="Candara" pitchFamily="34" charset="0"/>
              </a:rPr>
              <a:t> </a:t>
            </a:r>
            <a:r>
              <a:rPr lang="pt-BR" sz="2800" i="1" dirty="0" err="1">
                <a:latin typeface="Candara" pitchFamily="34" charset="0"/>
              </a:rPr>
              <a:t>ľudí</a:t>
            </a:r>
            <a:endParaRPr lang="pt-BR" sz="2800" i="1" dirty="0">
              <a:latin typeface="Candara" pitchFamily="34" charset="0"/>
            </a:endParaRPr>
          </a:p>
          <a:p>
            <a:r>
              <a:rPr lang="sk-SK" sz="2800" dirty="0">
                <a:latin typeface="Candara" pitchFamily="34" charset="0"/>
              </a:rPr>
              <a:t>grécky pôvod</a:t>
            </a:r>
          </a:p>
          <a:p>
            <a:endParaRPr lang="sk-SK" sz="2800" dirty="0">
              <a:latin typeface="Candara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Epidemiológia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7B1C-794C-5942-8E78-DE1E30C1D139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4221088"/>
            <a:ext cx="2032000" cy="16002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685803"/>
            <a:ext cx="7258000" cy="3657599"/>
          </a:xfrm>
        </p:spPr>
        <p:txBody>
          <a:bodyPr>
            <a:normAutofit/>
          </a:bodyPr>
          <a:lstStyle/>
          <a:p>
            <a:pPr marL="18286" indent="0">
              <a:buNone/>
            </a:pPr>
            <a:r>
              <a:rPr lang="sk-SK" sz="2800" dirty="0">
                <a:latin typeface="Candara" pitchFamily="34" charset="0"/>
              </a:rPr>
              <a:t>Štúdium rozdelenia a určujúcich faktorov stavov a udalostí, ktoré súvisia so zdravím v určitej populácii a tiež použitím výsledkov tohto štúdia na riešenie problémov zdravia</a:t>
            </a:r>
            <a:endParaRPr lang="sk-SK" sz="2800" dirty="0">
              <a:latin typeface="Candar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i="1" dirty="0">
                <a:latin typeface="Garamond" pitchFamily="18" charset="0"/>
              </a:rPr>
              <a:t>(</a:t>
            </a:r>
            <a:r>
              <a:rPr lang="en-US" sz="2800" b="1" i="1" dirty="0" err="1">
                <a:latin typeface="Garamond" pitchFamily="18" charset="0"/>
              </a:rPr>
              <a:t>Porta</a:t>
            </a:r>
            <a:r>
              <a:rPr lang="en-US" sz="2800" b="1" i="1" dirty="0">
                <a:latin typeface="Garamond" pitchFamily="18" charset="0"/>
              </a:rPr>
              <a:t>, Last: </a:t>
            </a:r>
            <a:r>
              <a:rPr lang="en-US" sz="2800" b="1" i="1" dirty="0" err="1">
                <a:latin typeface="Garamond" pitchFamily="18" charset="0"/>
              </a:rPr>
              <a:t>Slovník</a:t>
            </a:r>
            <a:r>
              <a:rPr lang="en-US" sz="2800" b="1" i="1" dirty="0">
                <a:latin typeface="Garamond" pitchFamily="18" charset="0"/>
              </a:rPr>
              <a:t> </a:t>
            </a:r>
            <a:r>
              <a:rPr lang="en-US" sz="2800" b="1" i="1" dirty="0" err="1">
                <a:latin typeface="Garamond" pitchFamily="18" charset="0"/>
              </a:rPr>
              <a:t>epidemiológie</a:t>
            </a:r>
            <a:r>
              <a:rPr lang="en-US" sz="2800" b="1" i="1" dirty="0">
                <a:latin typeface="Garamond" pitchFamily="18" charset="0"/>
              </a:rPr>
              <a:t>)</a:t>
            </a:r>
            <a:endParaRPr lang="en-US" sz="2800" dirty="0">
              <a:latin typeface="Candara" pitchFamily="34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Definícia epidemiológie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D425-120D-B343-BF39-2056BCE73B4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8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692696"/>
            <a:ext cx="7618040" cy="3888432"/>
          </a:xfrm>
        </p:spPr>
        <p:txBody>
          <a:bodyPr>
            <a:noAutofit/>
          </a:bodyPr>
          <a:lstStyle/>
          <a:p>
            <a:r>
              <a:rPr lang="sk-SK" sz="2600" dirty="0">
                <a:latin typeface="Candara" pitchFamily="34" charset="0"/>
              </a:rPr>
              <a:t>Epidemiológia je jeden z nosných pilierov </a:t>
            </a:r>
          </a:p>
          <a:p>
            <a:pPr marL="419065" indent="-58733">
              <a:buNone/>
            </a:pPr>
            <a:r>
              <a:rPr lang="sk-SK" sz="2600" dirty="0">
                <a:latin typeface="Candara" pitchFamily="34" charset="0"/>
              </a:rPr>
              <a:t>odboru Verejné zdravotníctvo</a:t>
            </a:r>
          </a:p>
          <a:p>
            <a:r>
              <a:rPr lang="sk-SK" sz="2600" dirty="0">
                <a:latin typeface="Candara" pitchFamily="34" charset="0"/>
              </a:rPr>
              <a:t>Základná veda zdravia verejnosti</a:t>
            </a:r>
          </a:p>
          <a:p>
            <a:r>
              <a:rPr lang="sk-SK" sz="2600" dirty="0">
                <a:latin typeface="Candara" pitchFamily="34" charset="0"/>
              </a:rPr>
              <a:t>Zaoberá sa skúmaním výskytu a rozdelenia infekčných a iných spoločensky závažných ochorení, ktoré sa vyskytujú v populácii, navrhuje opatrenia na ochranu a zlepšenie zdravia a kontroluje ich účinnosť</a:t>
            </a:r>
          </a:p>
          <a:p>
            <a:endParaRPr lang="sk-SK" sz="2600" dirty="0">
              <a:latin typeface="Candara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Epidemiológia v zdraví verejnosti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FB86-DFD0-0E43-B1B1-B0BEE5AC0E49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25602" name="AutoShape 2" descr="http://dhhs.ne.gov/publichealth/EPI/PublishingImages/101821776.jp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5606" name="Picture 6" descr="http://dhhs.ne.gov/publichealth/EPI/PublishingImages/1018217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4974" y="1"/>
            <a:ext cx="1889026" cy="202770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1894</TotalTime>
  <Words>1764</Words>
  <Application>Microsoft Macintosh PowerPoint</Application>
  <PresentationFormat>Prezentácia na obrazovke (4:3)</PresentationFormat>
  <Paragraphs>271</Paragraphs>
  <Slides>30</Slides>
  <Notes>2</Notes>
  <HiddenSlides>1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30</vt:i4>
      </vt:variant>
    </vt:vector>
  </HeadingPairs>
  <TitlesOfParts>
    <vt:vector size="38" baseType="lpstr">
      <vt:lpstr>Arial</vt:lpstr>
      <vt:lpstr>Calibri</vt:lpstr>
      <vt:lpstr>Candara</vt:lpstr>
      <vt:lpstr>Garamond</vt:lpstr>
      <vt:lpstr>Palatino Linotype</vt:lpstr>
      <vt:lpstr>Times New Roman</vt:lpstr>
      <vt:lpstr>Wingdings</vt:lpstr>
      <vt:lpstr>Martin_Trnava_prednasky</vt:lpstr>
      <vt:lpstr>Epidemiológia:  Základná vedecká disciplína, ktorá skúma zdravie verejnosti</vt:lpstr>
      <vt:lpstr>Cieľ predmetu</vt:lpstr>
      <vt:lpstr>Rozdelenie predmetu počas štúdia VZ</vt:lpstr>
      <vt:lpstr>Program semestra EPI I – propedeutika epidemiológie</vt:lpstr>
      <vt:lpstr>Prezentácia programu PowerPoint</vt:lpstr>
      <vt:lpstr>Propedeutika</vt:lpstr>
      <vt:lpstr>Epidemiológia</vt:lpstr>
      <vt:lpstr>Definícia epidemiológie </vt:lpstr>
      <vt:lpstr>Epidemiológia v zdraví verejnosti</vt:lpstr>
      <vt:lpstr>Postavenie a vzťah epidemiológie k okoliu</vt:lpstr>
      <vt:lpstr>Štúdium ochorení a ich príčin</vt:lpstr>
      <vt:lpstr>Distribúcia (rozloženie)</vt:lpstr>
      <vt:lpstr>Rozloženie na veľkosť populácie (na 100 tisíc obyvateľov)</vt:lpstr>
      <vt:lpstr>Čas: január-december 2014</vt:lpstr>
      <vt:lpstr>Determinant</vt:lpstr>
      <vt:lpstr>Prezentácia programu PowerPoint</vt:lpstr>
      <vt:lpstr>Prezentácia programu PowerPoint</vt:lpstr>
      <vt:lpstr>Stavy a javy spojené so zdravím </vt:lpstr>
      <vt:lpstr>Etapy výskytu ochorení</vt:lpstr>
      <vt:lpstr>Objekt skúmania</vt:lpstr>
      <vt:lpstr>Intervencia = ovplyvnenie</vt:lpstr>
      <vt:lpstr>Epidemiologické prístupy</vt:lpstr>
      <vt:lpstr>Základné postupy</vt:lpstr>
      <vt:lpstr>Epidemické spravodajstvo</vt:lpstr>
      <vt:lpstr>Epidemiológia</vt:lpstr>
      <vt:lpstr>Využitie epidemiológie</vt:lpstr>
      <vt:lpstr>Význam epidemiológie</vt:lpstr>
      <vt:lpstr>Koncepcia odboru epidemiológie v SR</vt:lpstr>
      <vt:lpstr>Postavenie epidemiológie v SR</vt:lpstr>
      <vt:lpstr>Zhrnutie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mery</dc:creator>
  <cp:lastModifiedBy>Martin Rusnak</cp:lastModifiedBy>
  <cp:revision>60</cp:revision>
  <dcterms:created xsi:type="dcterms:W3CDTF">2014-10-23T10:56:41Z</dcterms:created>
  <dcterms:modified xsi:type="dcterms:W3CDTF">2019-09-15T11:06:44Z</dcterms:modified>
</cp:coreProperties>
</file>