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273" r:id="rId4"/>
    <p:sldId id="261" r:id="rId5"/>
    <p:sldId id="257" r:id="rId6"/>
    <p:sldId id="258" r:id="rId7"/>
    <p:sldId id="267" r:id="rId8"/>
    <p:sldId id="259" r:id="rId9"/>
    <p:sldId id="265" r:id="rId10"/>
    <p:sldId id="262" r:id="rId11"/>
    <p:sldId id="263" r:id="rId12"/>
    <p:sldId id="270" r:id="rId13"/>
    <p:sldId id="268" r:id="rId14"/>
    <p:sldId id="269" r:id="rId15"/>
    <p:sldId id="264" r:id="rId16"/>
    <p:sldId id="260" r:id="rId17"/>
    <p:sldId id="271" r:id="rId18"/>
  </p:sldIdLst>
  <p:sldSz cx="10075863" cy="7562850"/>
  <p:notesSz cx="7772400" cy="10058400"/>
  <p:defaultTextStyle>
    <a:defPPr>
      <a:defRPr lang="en-GB"/>
    </a:defPPr>
    <a:lvl1pPr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4302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6461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862013" indent="-214313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10779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71"/>
    <p:restoredTop sz="94682"/>
  </p:normalViewPr>
  <p:slideViewPr>
    <p:cSldViewPr snapToGrid="0" snapToObjects="1">
      <p:cViewPr varScale="1">
        <p:scale>
          <a:sx n="124" d="100"/>
          <a:sy n="124" d="100"/>
        </p:scale>
        <p:origin x="3072" y="184"/>
      </p:cViewPr>
      <p:guideLst>
        <p:guide orient="horz" pos="2382"/>
        <p:guide pos="31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B6CAE-2051-5146-AA2A-396F8AB6EAD0}" type="datetimeFigureOut">
              <a:rPr lang="en-US" smtClean="0"/>
              <a:t>4/19/22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48EF7-17E9-1141-A103-15C6ECBF11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52871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90ED3-4EF5-D641-9742-15440EAA57FD}" type="datetimeFigureOut">
              <a:rPr lang="en-US" smtClean="0"/>
              <a:t>4/19/22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754063"/>
            <a:ext cx="502602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155DD-7470-454E-B75B-F955624279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19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15173" y="3543701"/>
            <a:ext cx="503793" cy="1022039"/>
          </a:xfrm>
          <a:prstGeom prst="rect">
            <a:avLst/>
          </a:prstGeom>
          <a:noFill/>
        </p:spPr>
        <p:txBody>
          <a:bodyPr wrap="square" lIns="0" tIns="10079" rIns="0" bIns="10079" rtlCol="0" anchor="ctr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448" y="1344506"/>
            <a:ext cx="8312587" cy="2373895"/>
          </a:xfrm>
        </p:spPr>
        <p:txBody>
          <a:bodyPr>
            <a:noAutofit/>
          </a:bodyPr>
          <a:lstStyle>
            <a:lvl1pPr>
              <a:defRPr sz="6600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6"/>
            <a:ext cx="6801208" cy="756285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03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E56D-7FE8-AB47-BE03-8BA915900410}" type="datetime1">
              <a:rPr lang="sk-SK" smtClean="0"/>
              <a:t>19.4.22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err="1"/>
              <a:t>martin.rusnak@truni.sk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035" y="756286"/>
            <a:ext cx="6381380" cy="3865456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3082-3393-7847-AF83-07CBD8B90DCE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martin.rusnak@truni.sk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724" y="672255"/>
            <a:ext cx="2351035" cy="5714153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0690" y="756286"/>
            <a:ext cx="5541725" cy="5041900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D5BA-AD38-524C-9430-B878C9FFD316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martin.rusnak@truni.sk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Kliknite sem a upravte štýly predlohy textu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err="1"/>
              <a:t>martin.rusnak@truni.sk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02069" y="4493265"/>
            <a:ext cx="503793" cy="100168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7931" y="4705959"/>
            <a:ext cx="4114311" cy="806704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5039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4851-71F3-7E46-BD42-81840CD9F2B6}" type="datetime1">
              <a:rPr lang="sk-SK" smtClean="0"/>
              <a:t>19.4.22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err="1"/>
              <a:t>martin.rusnak@truni.sk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8966" y="2100791"/>
            <a:ext cx="6650070" cy="2591537"/>
          </a:xfrm>
        </p:spPr>
        <p:txBody>
          <a:bodyPr/>
          <a:lstStyle>
            <a:lvl1pPr marL="0" algn="l" defTabSz="1007852" rtl="0" eaLnBrk="1" latinLnBrk="0" hangingPunct="1">
              <a:spcBef>
                <a:spcPct val="0"/>
              </a:spcBef>
              <a:buNone/>
              <a:defRPr lang="en-US" sz="60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0C47-DA0C-8449-A714-912745D9AA1F}" type="datetime1">
              <a:rPr lang="sk-SK" smtClean="0"/>
              <a:t>19.4.22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err="1"/>
              <a:t>martin.rusnak@truni.sk</a:t>
            </a:r>
            <a:endParaRPr lang="en-GB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81152" y="726034"/>
            <a:ext cx="3607159" cy="378142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541725" y="726034"/>
            <a:ext cx="3607159" cy="378492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7793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152" y="1512570"/>
            <a:ext cx="3610518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1725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1725" y="1512570"/>
            <a:ext cx="3607159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4322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67437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8405-D1FC-534E-BBD1-2B7A6366FE04}" type="datetime1">
              <a:rPr lang="sk-SK" smtClean="0"/>
              <a:t>19.4.22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err="1"/>
              <a:t>martin.rusnak@truni.sk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CC28-288E-7B4C-AD5C-7F26B61FD9BC}" type="datetime1">
              <a:rPr lang="sk-SK" smtClean="0"/>
              <a:t>19.4.22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err="1"/>
              <a:t>martin.rusnak@truni.sk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94C1-B975-7C4D-A7DB-B02BEBEAD846}" type="datetime1">
              <a:rPr lang="sk-SK" smtClean="0"/>
              <a:t>19.4.22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err="1"/>
              <a:t>martin.rusnak@truni.sk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871989" y="1956976"/>
            <a:ext cx="503793" cy="13576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21" y="756286"/>
            <a:ext cx="4786035" cy="3781425"/>
          </a:xfrm>
        </p:spPr>
        <p:txBody>
          <a:bodyPr anchor="ctr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7414" y="756286"/>
            <a:ext cx="2854828" cy="37814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E24A-9F23-5A4A-897F-19D441E947D4}" type="datetime1">
              <a:rPr lang="sk-SK" smtClean="0"/>
              <a:t>19.4.22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err="1"/>
              <a:t>martin.rusnak@truni.sk</a:t>
            </a:r>
            <a:endParaRPr lang="en-GB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3449" y="675755"/>
            <a:ext cx="7388966" cy="280875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500"/>
            </a:lvl1pPr>
            <a:lvl2pPr marL="503926" indent="0">
              <a:buNone/>
              <a:defRPr sz="3100"/>
            </a:lvl2pPr>
            <a:lvl3pPr marL="1007852" indent="0">
              <a:buNone/>
              <a:defRPr sz="2600"/>
            </a:lvl3pPr>
            <a:lvl4pPr marL="1511778" indent="0">
              <a:buNone/>
              <a:defRPr sz="2200"/>
            </a:lvl4pPr>
            <a:lvl5pPr marL="2015703" indent="0">
              <a:buNone/>
              <a:defRPr sz="2200"/>
            </a:lvl5pPr>
            <a:lvl6pPr marL="2519629" indent="0">
              <a:buNone/>
              <a:defRPr sz="2200"/>
            </a:lvl6pPr>
            <a:lvl7pPr marL="3023555" indent="0">
              <a:buNone/>
              <a:defRPr sz="2200"/>
            </a:lvl7pPr>
            <a:lvl8pPr marL="3527481" indent="0">
              <a:buNone/>
              <a:defRPr sz="2200"/>
            </a:lvl8pPr>
            <a:lvl9pPr marL="4031407" indent="0">
              <a:buNone/>
              <a:defRPr sz="22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759" y="3807943"/>
            <a:ext cx="5541725" cy="79488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3538" y="3673864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DF72-FCDA-4F4A-B6C7-97ADF2E21946}" type="datetime1">
              <a:rPr lang="sk-SK" smtClean="0"/>
              <a:t>19.4.22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err="1"/>
              <a:t>martin.rusnak@truni.sk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4152" y="0"/>
            <a:ext cx="10075863" cy="75628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513166" y="1145169"/>
            <a:ext cx="7978510" cy="629353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612011" y="128865"/>
            <a:ext cx="7139672" cy="52434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  <a:prstGeom prst="rect">
            <a:avLst/>
          </a:prstGeom>
        </p:spPr>
        <p:txBody>
          <a:bodyPr vert="horz" lIns="100785" tIns="50393" rIns="100785" bIns="50393" rtlCol="0" anchor="b">
            <a:noAutofit/>
          </a:bodyPr>
          <a:lstStyle/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035" y="756287"/>
            <a:ext cx="6717242" cy="4033519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/>
          <a:p>
            <a:pPr lvl="0"/>
            <a:r>
              <a:rPr lang="sk-SK" dirty="0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41096" y="6787309"/>
            <a:ext cx="811145" cy="402652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r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02B2E2F-7B2D-7245-9F97-ACCB47871CB3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562" y="6787309"/>
            <a:ext cx="1798478" cy="402651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l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GB" dirty="0" err="1"/>
              <a:t>martin.rusnak@truni.sk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49" y="6844216"/>
            <a:ext cx="822862" cy="345745"/>
          </a:xfrm>
          <a:prstGeom prst="rect">
            <a:avLst/>
          </a:prstGeom>
        </p:spPr>
        <p:txBody>
          <a:bodyPr vert="horz" lIns="100785" tIns="50393" rIns="100785" bIns="10079" rtlCol="0" anchor="b"/>
          <a:lstStyle>
            <a:lvl1pPr algn="l">
              <a:defRPr sz="18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C3CC7-D778-443F-883F-F6921BFC04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1007852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2356" indent="-282198" algn="l" defTabSz="1007852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05496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086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511778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814133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166881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4692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771592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3124340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6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52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78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703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629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55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81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407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Date Placeholder 1">
            <a:extLst>
              <a:ext uri="{FF2B5EF4-FFF2-40B4-BE49-F238E27FC236}">
                <a16:creationId xmlns:a16="http://schemas.microsoft.com/office/drawing/2014/main" id="{6F000CC1-DBDB-9271-3E02-F7FF071412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1096" y="6787309"/>
            <a:ext cx="811145" cy="402652"/>
          </a:xfrm>
        </p:spPr>
        <p:txBody>
          <a:bodyPr/>
          <a:lstStyle/>
          <a:p>
            <a:pPr>
              <a:spcAft>
                <a:spcPts val="600"/>
              </a:spcAft>
            </a:pPr>
            <a:fld id="{B1A60C47-DA0C-8449-A714-912745D9AA1F}" type="datetime1">
              <a:rPr lang="sk-SK" smtClean="0"/>
              <a:pPr>
                <a:spcAft>
                  <a:spcPts val="600"/>
                </a:spcAft>
              </a:pPr>
              <a:t>19.4.22</a:t>
            </a:fld>
            <a:endParaRPr lang="en-GB"/>
          </a:p>
        </p:txBody>
      </p:sp>
      <p:sp>
        <p:nvSpPr>
          <p:cNvPr id="73" name="Slide Number Placeholder 2">
            <a:extLst>
              <a:ext uri="{FF2B5EF4-FFF2-40B4-BE49-F238E27FC236}">
                <a16:creationId xmlns:a16="http://schemas.microsoft.com/office/drawing/2014/main" id="{01569388-FDE6-7CDB-C39B-FC3583941E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49" y="6844216"/>
            <a:ext cx="822862" cy="345745"/>
          </a:xfrm>
        </p:spPr>
        <p:txBody>
          <a:bodyPr/>
          <a:lstStyle/>
          <a:p>
            <a:pPr>
              <a:spcAft>
                <a:spcPts val="600"/>
              </a:spcAft>
            </a:pPr>
            <a:fld id="{5C6CE37E-CBC8-4448-B085-1F6586CB95B8}" type="slidenum">
              <a:rPr lang="en-GB" smtClean="0"/>
              <a:pPr>
                <a:spcAft>
                  <a:spcPts val="600"/>
                </a:spcAft>
              </a:pPr>
              <a:t>1</a:t>
            </a:fld>
            <a:endParaRPr lang="en-GB"/>
          </a:p>
        </p:txBody>
      </p:sp>
      <p:sp>
        <p:nvSpPr>
          <p:cNvPr id="75" name="Footer Placeholder 3">
            <a:extLst>
              <a:ext uri="{FF2B5EF4-FFF2-40B4-BE49-F238E27FC236}">
                <a16:creationId xmlns:a16="http://schemas.microsoft.com/office/drawing/2014/main" id="{D5B310BC-6787-C549-B043-10AB6B0B67E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998562" y="6787309"/>
            <a:ext cx="1798478" cy="40265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err="1"/>
              <a:t>martin.rusnak@truni.sk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448" y="4507459"/>
            <a:ext cx="8312587" cy="1878948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sk-SK" sz="3600" dirty="0"/>
              <a:t>Výskum pre hodnotenie v zdraví verejnosti</a:t>
            </a:r>
          </a:p>
        </p:txBody>
      </p:sp>
      <p:sp>
        <p:nvSpPr>
          <p:cNvPr id="3" name="Subtitle 2"/>
          <p:cNvSpPr>
            <a:spLocks noGrp="1"/>
          </p:cNvSpPr>
          <p:nvPr>
            <p:ph sz="quarter" idx="13"/>
          </p:nvPr>
        </p:nvSpPr>
        <p:spPr>
          <a:xfrm>
            <a:off x="318500" y="726034"/>
            <a:ext cx="4769812" cy="3781425"/>
          </a:xfrm>
        </p:spPr>
        <p:txBody>
          <a:bodyPr anchor="ctr">
            <a:normAutofit/>
          </a:bodyPr>
          <a:lstStyle/>
          <a:p>
            <a:r>
              <a:rPr lang="sk-SK" dirty="0"/>
              <a:t>Evaluačný výskum (</a:t>
            </a:r>
            <a:r>
              <a:rPr lang="sk-SK" dirty="0" err="1"/>
              <a:t>Outcome</a:t>
            </a:r>
            <a:r>
              <a:rPr lang="sk-SK" dirty="0"/>
              <a:t> </a:t>
            </a:r>
            <a:r>
              <a:rPr lang="sk-SK" dirty="0" err="1"/>
              <a:t>research</a:t>
            </a:r>
            <a:r>
              <a:rPr lang="sk-SK" dirty="0"/>
              <a:t>/</a:t>
            </a:r>
            <a:r>
              <a:rPr lang="sk-SK" dirty="0" err="1"/>
              <a:t>Evidence</a:t>
            </a:r>
            <a:r>
              <a:rPr lang="sk-SK" dirty="0"/>
              <a:t> </a:t>
            </a:r>
            <a:r>
              <a:rPr lang="sk-SK" dirty="0" err="1"/>
              <a:t>based</a:t>
            </a:r>
            <a:r>
              <a:rPr lang="sk-SK" dirty="0"/>
              <a:t> </a:t>
            </a:r>
            <a:r>
              <a:rPr lang="sk-SK" dirty="0" err="1"/>
              <a:t>research</a:t>
            </a:r>
            <a:r>
              <a:rPr lang="sk-SK" dirty="0"/>
              <a:t>) pre zdravie verejnosti</a:t>
            </a:r>
          </a:p>
          <a:p>
            <a:r>
              <a:rPr lang="sk-SK" dirty="0"/>
              <a:t>prof. MUDr. Martin Rusnák, </a:t>
            </a:r>
            <a:r>
              <a:rPr lang="sk-SK" dirty="0" err="1"/>
              <a:t>CSc</a:t>
            </a:r>
            <a:endParaRPr lang="sk-SK" dirty="0"/>
          </a:p>
          <a:p>
            <a:r>
              <a:rPr lang="sk-SK" dirty="0"/>
              <a:t>Katedra VZ, Trnavská univerzita v Trnave</a:t>
            </a:r>
          </a:p>
        </p:txBody>
      </p:sp>
      <p:pic>
        <p:nvPicPr>
          <p:cNvPr id="2050" name="Picture 2" descr="The importance of change in life">
            <a:extLst>
              <a:ext uri="{FF2B5EF4-FFF2-40B4-BE49-F238E27FC236}">
                <a16:creationId xmlns:a16="http://schemas.microsoft.com/office/drawing/2014/main" id="{29117B2D-6E41-4146-0CC1-ADACCEC98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1725" y="1586145"/>
            <a:ext cx="3607159" cy="2064703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099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E94FDF3C-4CC9-7B40-8866-219DB10F6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87" y="886699"/>
            <a:ext cx="5580982" cy="4491328"/>
          </a:xfrm>
        </p:spPr>
        <p:txBody>
          <a:bodyPr>
            <a:normAutofit lnSpcReduction="10000"/>
          </a:bodyPr>
          <a:lstStyle/>
          <a:p>
            <a:r>
              <a:rPr lang="sk-SK" dirty="0"/>
              <a:t>Všetky možné dôsledky vystavenia riziku, použitia liečebného zásahu alebo spôsobu riešenia zdravotného problému.</a:t>
            </a:r>
          </a:p>
          <a:p>
            <a:r>
              <a:rPr lang="sk-SK" dirty="0"/>
              <a:t>Osobné alebo organizačné zmeny alebo výhody, ktoré nasledujú v dôsledku alebo následku nejakej činnosti, zásahu alebo služby.</a:t>
            </a:r>
          </a:p>
          <a:p>
            <a:r>
              <a:rPr lang="sk-SK" dirty="0"/>
              <a:t>Niektoré výsledky sa týkajú organizácie a iné osoby.</a:t>
            </a:r>
          </a:p>
          <a:p>
            <a:r>
              <a:rPr lang="sk-SK" dirty="0"/>
              <a:t>Výsledky môžu byť krátko-, stredno- alebo dlhodobé.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F999359-A628-5345-A864-3F46A4325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Výsledky (prínosy)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70B3F2E-9336-4E4E-8BDB-E6D256BB7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BB49ABC-B296-AF47-8A29-E74FC0F6A3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1928B15-4CA0-8F42-A0B9-34DA6DED93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martin.rusnak@truni.sk</a:t>
            </a:r>
            <a:endParaRPr lang="en-GB" dirty="0"/>
          </a:p>
        </p:txBody>
      </p:sp>
      <p:pic>
        <p:nvPicPr>
          <p:cNvPr id="1026" name="Picture 2" descr="Image result for outcomes">
            <a:extLst>
              <a:ext uri="{FF2B5EF4-FFF2-40B4-BE49-F238E27FC236}">
                <a16:creationId xmlns:a16="http://schemas.microsoft.com/office/drawing/2014/main" id="{7A545B81-BD02-7447-96BF-45110073F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669" y="2414427"/>
            <a:ext cx="3876362" cy="250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520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7F7343BA-0ECC-994D-85F2-01FBC401C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689016"/>
          </a:xfrm>
        </p:spPr>
        <p:txBody>
          <a:bodyPr>
            <a:normAutofit lnSpcReduction="10000"/>
          </a:bodyPr>
          <a:lstStyle/>
          <a:p>
            <a:r>
              <a:rPr lang="sk-SK" dirty="0"/>
              <a:t>Vyčísliteľné následky akcie, súboru akcií alebo postupu. </a:t>
            </a:r>
          </a:p>
          <a:p>
            <a:r>
              <a:rPr lang="sk-SK" dirty="0"/>
              <a:t>V oblasti zdravia sa na hodnotenie a hodnotenie aspektov zdravotnej starostlivosti používa veľa mier výsledkov opatrení. </a:t>
            </a:r>
          </a:p>
          <a:p>
            <a:pPr lvl="1"/>
            <a:r>
              <a:rPr lang="sk-SK" dirty="0"/>
              <a:t>Jednoduchá klasifikácia je smrť, choroba, zdravotné postihnutie a </a:t>
            </a:r>
            <a:r>
              <a:rPr lang="sk-SK" dirty="0" err="1"/>
              <a:t>diskomfort</a:t>
            </a:r>
            <a:r>
              <a:rPr lang="sk-SK" dirty="0"/>
              <a:t>, ktoré sa merajú mierou úmrtnosti a chorobnosti; </a:t>
            </a:r>
          </a:p>
          <a:p>
            <a:pPr lvl="1"/>
            <a:r>
              <a:rPr lang="sk-SK" dirty="0"/>
              <a:t>funkčná schopnosť; a </a:t>
            </a:r>
          </a:p>
          <a:p>
            <a:pPr lvl="1"/>
            <a:r>
              <a:rPr lang="sk-SK" dirty="0"/>
              <a:t>odpovede na otázky týkajúce sa bolesti, trápenia, nespavosti atď.</a:t>
            </a:r>
          </a:p>
          <a:p>
            <a:pPr lvl="1"/>
            <a:r>
              <a:rPr lang="sk-SK" dirty="0"/>
              <a:t>Nespokojnosť so zdravotníckymi službami sa hodnotí podľa zrušených kontraktov a žiadostí o presun do alternatívnej služby, existuje však veľa mätúcich premenných, ktoré vyvolávajú otázky o platnosti týchto opatrení.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10E7FDF-4F7D-6741-A6A4-13C89001C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8" y="5696526"/>
            <a:ext cx="8312587" cy="1008380"/>
          </a:xfrm>
        </p:spPr>
        <p:txBody>
          <a:bodyPr/>
          <a:lstStyle/>
          <a:p>
            <a:r>
              <a:rPr lang="sk-SK" sz="3600" dirty="0"/>
              <a:t>Miery výsledkov opatrení – </a:t>
            </a:r>
            <a:r>
              <a:rPr lang="sk-SK" sz="3600" dirty="0" err="1"/>
              <a:t>Outcome</a:t>
            </a:r>
            <a:r>
              <a:rPr lang="sk-SK" sz="3600" dirty="0"/>
              <a:t> </a:t>
            </a:r>
            <a:r>
              <a:rPr lang="sk-SK" sz="3600" dirty="0" err="1"/>
              <a:t>Measures</a:t>
            </a:r>
            <a:endParaRPr lang="sk-SK" sz="3600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77AEB34-3F1F-5646-83CA-0820F684A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B72B469-6345-144A-B1A4-9615478A45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AB7510C-B1EC-3D49-AEFF-613E4C63780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martin.rusnak@truni.sk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334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B646763B-DB83-4E43-8978-DEFC79412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512" y="756287"/>
            <a:ext cx="8312587" cy="4033519"/>
          </a:xfrm>
        </p:spPr>
        <p:txBody>
          <a:bodyPr/>
          <a:lstStyle/>
          <a:p>
            <a:r>
              <a:rPr lang="sk-SK" dirty="0"/>
              <a:t>Miera, do akej program spĺňa stanovené ciele.</a:t>
            </a:r>
          </a:p>
          <a:p>
            <a:r>
              <a:rPr lang="sk-SK" dirty="0"/>
              <a:t>Pri použití v klinickej epidemiológii ide o mieru, do akej lekársky zákrok, ako je preventívna </a:t>
            </a:r>
            <a:r>
              <a:rPr lang="sk-SK" dirty="0" err="1"/>
              <a:t>imunizácia</a:t>
            </a:r>
            <a:r>
              <a:rPr lang="sk-SK" dirty="0"/>
              <a:t>, diétny režim alebo chirurgický zákrok, robí to, čo má. </a:t>
            </a:r>
          </a:p>
          <a:p>
            <a:r>
              <a:rPr lang="sk-SK" dirty="0"/>
              <a:t>Môže sa hodnotiť z kvantitatívneho hľadiska, napríklad keď je redukcia hmotnosti mierou účinnosti stravovacieho zásahu.</a:t>
            </a:r>
          </a:p>
          <a:p>
            <a:r>
              <a:rPr lang="sk-SK" dirty="0"/>
              <a:t>To, či program priniesol zmeny v porovnaní so žiadnym programom alebo alternatívnym programom.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40BF434-BAE1-E041-B166-3ED21645C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68" y="5778929"/>
            <a:ext cx="8312587" cy="1008380"/>
          </a:xfrm>
        </p:spPr>
        <p:txBody>
          <a:bodyPr/>
          <a:lstStyle/>
          <a:p>
            <a:r>
              <a:rPr lang="sk-SK" dirty="0"/>
              <a:t>Efektívnosť – účinnosť, Dopad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5369B99-6CB2-C542-9B27-B082B7DF5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25343D9-4DB8-D44A-A3F1-9CEB471F6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8725AA3-13B1-0549-9B0E-4C7B4BE1FF5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martin.rusnak@truni.sk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310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13C64A55-F524-E741-8D20-0962A9B09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812306"/>
          </a:xfrm>
        </p:spPr>
        <p:txBody>
          <a:bodyPr>
            <a:normAutofit/>
          </a:bodyPr>
          <a:lstStyle/>
          <a:p>
            <a:r>
              <a:rPr lang="en-GB" dirty="0"/>
              <a:t>﻿S</a:t>
            </a:r>
            <a:r>
              <a:rPr lang="sk-SK" dirty="0"/>
              <a:t>úbor operácií, akcií alebo aktivít určených na dosiahnutie určitých požadovaných výsledkov.</a:t>
            </a:r>
          </a:p>
          <a:p>
            <a:r>
              <a:rPr lang="sk-SK" dirty="0"/>
              <a:t>Popis alebo akčný plán pre udalosť alebo postupnosť akcií alebo udalostí počas krátkeho alebo predĺženého obdobia.</a:t>
            </a:r>
          </a:p>
          <a:p>
            <a:r>
              <a:rPr lang="sk-SK" dirty="0"/>
              <a:t>Formálnejšie, náčrt spôsobu, akým bude systém alebo služba fungovať, so špecifikami, ako sú úlohy a zodpovednosť, očakávané výdavky, výsledky atď. </a:t>
            </a:r>
          </a:p>
          <a:p>
            <a:r>
              <a:rPr lang="sk-SK" dirty="0">
                <a:solidFill>
                  <a:srgbClr val="FFC000"/>
                </a:solidFill>
              </a:rPr>
              <a:t>Program v oblasti zdravia je všeobecne dlhodobý a často mnohostranný, zatiaľ čo projekt v oblasti zdravia je krátkodobý. dlhodobá a zvyčajne úzko zameraná činnosť.</a:t>
            </a:r>
            <a:r>
              <a:rPr lang="sk-SK" dirty="0"/>
              <a:t>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CDFDEAA-B3C7-6E46-928E-FD7F9344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 - </a:t>
            </a:r>
            <a:r>
              <a:rPr lang="en-GB" dirty="0" err="1"/>
              <a:t>Projekt</a:t>
            </a:r>
            <a:endParaRPr lang="en-GB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D4DD946-8643-8247-A302-F25237544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0E8580B-1954-8B45-A404-571726867E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ACF7EC1-3179-4643-9A18-D8960F31C49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martin.rusnak@truni.sk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0015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E291B3ED-1377-F24B-A623-FC82E1069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08" y="756287"/>
            <a:ext cx="8554569" cy="5022642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Smer alebo spôsob konania vybraný z alternatív, ktoré majú viesť a určovať súčasné a budúce rozhodnutia.</a:t>
            </a:r>
          </a:p>
          <a:p>
            <a:r>
              <a:rPr lang="sk-SK" dirty="0"/>
              <a:t>Postup alebo princíp konania prijatý alebo navrhnutý vládou, stranou, podnikom alebo jednotlivcom; písomné alebo nepísané ciele, zámery, stratégie, taktiky a plány, ktoré sa riadia činnosťami vlády alebo organizácie. </a:t>
            </a:r>
          </a:p>
          <a:p>
            <a:r>
              <a:rPr lang="sk-SK" dirty="0"/>
              <a:t>Politiky majú tri vzájomne prepojené a ideálne sa neustále vyvíjajúce etapy: </a:t>
            </a:r>
          </a:p>
          <a:p>
            <a:pPr lvl="1"/>
            <a:r>
              <a:rPr lang="sk-SK" dirty="0"/>
              <a:t>vývoj, </a:t>
            </a:r>
          </a:p>
          <a:p>
            <a:pPr lvl="1"/>
            <a:r>
              <a:rPr lang="sk-SK" dirty="0"/>
              <a:t>uplatnenie - implementácia a </a:t>
            </a:r>
          </a:p>
          <a:p>
            <a:pPr lvl="1"/>
            <a:r>
              <a:rPr lang="sk-SK" dirty="0"/>
              <a:t>hodnotenie. </a:t>
            </a:r>
          </a:p>
          <a:p>
            <a:r>
              <a:rPr lang="sk-SK" dirty="0"/>
              <a:t>Rozvoj politiky je tvorivý proces identifikácie a stanovenia politiky zameranej na uspokojenie konkrétnej potreby alebo situácie. </a:t>
            </a:r>
          </a:p>
          <a:p>
            <a:r>
              <a:rPr lang="sk-SK" dirty="0"/>
              <a:t>Uplatnenie - implementácia politiky pozostáva z opatrení prijatých na nastavenie alebo úpravu politiky a hodnotenie je hodnotením toho, ako a ako dobre politika funguje v praxi.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A71B1FD-D071-1241-8256-ECD201A86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9" y="5778929"/>
            <a:ext cx="8312587" cy="1008380"/>
          </a:xfrm>
        </p:spPr>
        <p:txBody>
          <a:bodyPr/>
          <a:lstStyle/>
          <a:p>
            <a:r>
              <a:rPr lang="sk-SK" dirty="0"/>
              <a:t>Politika</a:t>
            </a:r>
            <a:endParaRPr lang="en-GB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3BC4A61-1BD2-EC47-ADCF-1E7623E09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C21EFB84-CE56-E64E-A365-1B023C5E0A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5E8F596-7E70-AE48-BBC9-074264E1CB8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martin.rusnak@truni.sk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478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2986C180-8035-014B-AE48-00FC44658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033519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Pochopenie prínosu konkrétnych programov / služieb / intervencií do životov osôb. </a:t>
            </a:r>
          </a:p>
          <a:p>
            <a:r>
              <a:rPr lang="sk-SK" dirty="0"/>
              <a:t>Pomoc spotrebiteľom, rodinám, poskytovateľom, tvorcom politík a finančným investorom pri racionálnom výbere v oblasti vzdelávania, zdravotnej starostlivosti a sociálnych služieb na základe jasnejšieho pochopenia efektívnosti, dopadu a nákladov a prínosov služieb alebo intervencií. </a:t>
            </a:r>
          </a:p>
          <a:p>
            <a:r>
              <a:rPr lang="sk-SK" dirty="0"/>
              <a:t>Zlepšovanie programov v oblasti vzdelávania, zdravotnej starostlivosti a sociálnych služieb na základe využívania údajov o výsledkoch. </a:t>
            </a:r>
          </a:p>
          <a:p>
            <a:r>
              <a:rPr lang="sk-SK" dirty="0"/>
              <a:t>Splnenie rastúcich potrieb zodpovednosti za program / službu a citlivosť. </a:t>
            </a:r>
          </a:p>
          <a:p>
            <a:r>
              <a:rPr lang="sk-SK" dirty="0"/>
              <a:t>Zvýšenie podpory komunity prostredníctvom demonštrácie cenných výsledkov a efektívnych služieb. </a:t>
            </a:r>
            <a:endParaRPr lang="en-GB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00980E3-C77D-5142-BCFE-52BEAF9B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8" y="5778929"/>
            <a:ext cx="8312587" cy="1008380"/>
          </a:xfrm>
        </p:spPr>
        <p:txBody>
          <a:bodyPr/>
          <a:lstStyle/>
          <a:p>
            <a:r>
              <a:rPr lang="sk-SK" dirty="0"/>
              <a:t>Prístup hodnotením výsledkov prináša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617829C-CE5F-B244-81FC-686E04A1A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82963F7-2051-A849-A869-2988D9FB20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441D5A5-CA9E-6540-932E-79F137F8AAE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martin.rusnak@truni.sk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387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8C817B33-2BD7-8D48-9BB4-516B9F538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828" y="756287"/>
            <a:ext cx="8161449" cy="4621740"/>
          </a:xfrm>
        </p:spPr>
        <p:txBody>
          <a:bodyPr>
            <a:normAutofit fontScale="77500" lnSpcReduction="20000"/>
          </a:bodyPr>
          <a:lstStyle/>
          <a:p>
            <a:r>
              <a:rPr lang="sk-SK" dirty="0" err="1"/>
              <a:t>Schalock</a:t>
            </a:r>
            <a:r>
              <a:rPr lang="sk-SK" dirty="0"/>
              <a:t>, R. L. (2013) </a:t>
            </a:r>
            <a:r>
              <a:rPr lang="sk-SK" i="1" dirty="0" err="1"/>
              <a:t>Outcome-Based</a:t>
            </a:r>
            <a:r>
              <a:rPr lang="sk-SK" i="1" dirty="0"/>
              <a:t> </a:t>
            </a:r>
            <a:r>
              <a:rPr lang="sk-SK" i="1" dirty="0" err="1"/>
              <a:t>Evaluation</a:t>
            </a:r>
            <a:r>
              <a:rPr lang="sk-SK" dirty="0"/>
              <a:t>. 2nd </a:t>
            </a:r>
            <a:r>
              <a:rPr lang="sk-SK" dirty="0" err="1"/>
              <a:t>edn</a:t>
            </a:r>
            <a:r>
              <a:rPr lang="sk-SK" dirty="0"/>
              <a:t>. New York, Boston, </a:t>
            </a:r>
            <a:r>
              <a:rPr lang="sk-SK" dirty="0" err="1"/>
              <a:t>Dordrecht</a:t>
            </a:r>
            <a:r>
              <a:rPr lang="sk-SK" dirty="0"/>
              <a:t>, </a:t>
            </a:r>
            <a:r>
              <a:rPr lang="sk-SK" dirty="0" err="1"/>
              <a:t>London</a:t>
            </a:r>
            <a:r>
              <a:rPr lang="sk-SK" dirty="0"/>
              <a:t>, </a:t>
            </a:r>
            <a:r>
              <a:rPr lang="sk-SK" dirty="0" err="1"/>
              <a:t>Moscow</a:t>
            </a:r>
            <a:r>
              <a:rPr lang="sk-SK" dirty="0"/>
              <a:t>: </a:t>
            </a:r>
            <a:r>
              <a:rPr lang="sk-SK" dirty="0" err="1"/>
              <a:t>Kluwer</a:t>
            </a:r>
            <a:r>
              <a:rPr lang="sk-SK" dirty="0"/>
              <a:t> </a:t>
            </a:r>
            <a:r>
              <a:rPr lang="sk-SK" dirty="0" err="1"/>
              <a:t>Academic</a:t>
            </a:r>
            <a:r>
              <a:rPr lang="sk-SK" dirty="0"/>
              <a:t> </a:t>
            </a:r>
            <a:r>
              <a:rPr lang="sk-SK" dirty="0" err="1"/>
              <a:t>Publishers</a:t>
            </a:r>
            <a:r>
              <a:rPr lang="sk-SK" dirty="0"/>
              <a:t>.</a:t>
            </a:r>
          </a:p>
          <a:p>
            <a:r>
              <a:rPr lang="sk-SK" dirty="0">
                <a:effectLst/>
              </a:rPr>
              <a:t>Association </a:t>
            </a:r>
            <a:r>
              <a:rPr lang="sk-SK" dirty="0" err="1">
                <a:effectLst/>
              </a:rPr>
              <a:t>for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the</a:t>
            </a:r>
            <a:r>
              <a:rPr lang="sk-SK" dirty="0">
                <a:effectLst/>
              </a:rPr>
              <a:t> Study and </a:t>
            </a:r>
            <a:r>
              <a:rPr lang="sk-SK" dirty="0" err="1">
                <a:effectLst/>
              </a:rPr>
              <a:t>Development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Community</a:t>
            </a:r>
            <a:r>
              <a:rPr lang="sk-SK" dirty="0">
                <a:effectLst/>
              </a:rPr>
              <a:t>(ASDC). A GUIDE TO EVALUATION PRIMERS [Internet]. </a:t>
            </a:r>
            <a:r>
              <a:rPr lang="sk-SK" dirty="0" err="1">
                <a:effectLst/>
              </a:rPr>
              <a:t>Available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from</a:t>
            </a:r>
            <a:r>
              <a:rPr lang="sk-SK" dirty="0">
                <a:effectLst/>
              </a:rPr>
              <a:t>: </a:t>
            </a:r>
            <a:r>
              <a:rPr lang="sk-SK" dirty="0" err="1">
                <a:effectLst/>
              </a:rPr>
              <a:t>https</a:t>
            </a:r>
            <a:r>
              <a:rPr lang="sk-SK" dirty="0">
                <a:effectLst/>
              </a:rPr>
              <a:t>://</a:t>
            </a:r>
            <a:r>
              <a:rPr lang="sk-SK" dirty="0" err="1">
                <a:effectLst/>
              </a:rPr>
              <a:t>communityscience.com</a:t>
            </a:r>
            <a:r>
              <a:rPr lang="sk-SK" dirty="0">
                <a:effectLst/>
              </a:rPr>
              <a:t>/</a:t>
            </a:r>
            <a:r>
              <a:rPr lang="sk-SK" dirty="0" err="1">
                <a:effectLst/>
              </a:rPr>
              <a:t>wp-content</a:t>
            </a:r>
            <a:r>
              <a:rPr lang="sk-SK" dirty="0">
                <a:effectLst/>
              </a:rPr>
              <a:t>/</a:t>
            </a:r>
            <a:r>
              <a:rPr lang="sk-SK" dirty="0" err="1">
                <a:effectLst/>
              </a:rPr>
              <a:t>uploads</a:t>
            </a:r>
            <a:r>
              <a:rPr lang="sk-SK" dirty="0">
                <a:effectLst/>
              </a:rPr>
              <a:t>/2021/01/RWJF_Guide-to-Eval-Primers_0804.pdf</a:t>
            </a:r>
          </a:p>
          <a:p>
            <a:r>
              <a:rPr lang="sk-SK" dirty="0" err="1">
                <a:effectLst/>
              </a:rPr>
              <a:t>Foundation</a:t>
            </a:r>
            <a:r>
              <a:rPr lang="sk-SK" dirty="0">
                <a:effectLst/>
              </a:rPr>
              <a:t> WKK. WK </a:t>
            </a:r>
            <a:r>
              <a:rPr lang="sk-SK" dirty="0" err="1">
                <a:effectLst/>
              </a:rPr>
              <a:t>Kellogg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Foundation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Logic</a:t>
            </a:r>
            <a:r>
              <a:rPr lang="sk-SK" dirty="0">
                <a:effectLst/>
              </a:rPr>
              <a:t> Model </a:t>
            </a:r>
            <a:r>
              <a:rPr lang="sk-SK" dirty="0" err="1">
                <a:effectLst/>
              </a:rPr>
              <a:t>Development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Guide</a:t>
            </a:r>
            <a:r>
              <a:rPr lang="sk-SK" dirty="0">
                <a:effectLst/>
              </a:rPr>
              <a:t> [Internet]. WK </a:t>
            </a:r>
            <a:r>
              <a:rPr lang="sk-SK" dirty="0" err="1">
                <a:effectLst/>
              </a:rPr>
              <a:t>Kellogg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Foundation</a:t>
            </a:r>
            <a:r>
              <a:rPr lang="sk-SK" dirty="0">
                <a:effectLst/>
              </a:rPr>
              <a:t>; 2004. </a:t>
            </a:r>
            <a:r>
              <a:rPr lang="sk-SK" dirty="0" err="1">
                <a:effectLst/>
              </a:rPr>
              <a:t>Available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from</a:t>
            </a:r>
            <a:r>
              <a:rPr lang="sk-SK" dirty="0">
                <a:effectLst/>
              </a:rPr>
              <a:t>: http://</a:t>
            </a:r>
            <a:r>
              <a:rPr lang="sk-SK" dirty="0" err="1">
                <a:effectLst/>
              </a:rPr>
              <a:t>www.wkkf.org</a:t>
            </a:r>
            <a:r>
              <a:rPr lang="sk-SK" dirty="0">
                <a:effectLst/>
              </a:rPr>
              <a:t>/</a:t>
            </a:r>
            <a:r>
              <a:rPr lang="sk-SK" dirty="0" err="1">
                <a:effectLst/>
              </a:rPr>
              <a:t>resource-directory</a:t>
            </a:r>
            <a:r>
              <a:rPr lang="sk-SK" dirty="0">
                <a:effectLst/>
              </a:rPr>
              <a:t>/</a:t>
            </a:r>
            <a:r>
              <a:rPr lang="sk-SK" dirty="0" err="1">
                <a:effectLst/>
              </a:rPr>
              <a:t>resource</a:t>
            </a:r>
            <a:r>
              <a:rPr lang="sk-SK" dirty="0">
                <a:effectLst/>
              </a:rPr>
              <a:t>/2006/02/</a:t>
            </a:r>
            <a:r>
              <a:rPr lang="sk-SK" dirty="0" err="1">
                <a:effectLst/>
              </a:rPr>
              <a:t>wk-kellogg-foundation-evaluation-handbook</a:t>
            </a:r>
            <a:endParaRPr lang="sk-SK" dirty="0">
              <a:effectLst/>
            </a:endParaRPr>
          </a:p>
          <a:p>
            <a:r>
              <a:rPr lang="sk-SK" dirty="0" err="1">
                <a:effectLst/>
              </a:rPr>
              <a:t>Kellogg</a:t>
            </a:r>
            <a:r>
              <a:rPr lang="sk-SK" dirty="0">
                <a:effectLst/>
              </a:rPr>
              <a:t> WK. WK </a:t>
            </a:r>
            <a:r>
              <a:rPr lang="sk-SK" dirty="0" err="1">
                <a:effectLst/>
              </a:rPr>
              <a:t>Kellogg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Foundation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Evaluation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Handbook</a:t>
            </a:r>
            <a:r>
              <a:rPr lang="sk-SK" dirty="0">
                <a:effectLst/>
              </a:rPr>
              <a:t>. USA: WK </a:t>
            </a:r>
            <a:r>
              <a:rPr lang="sk-SK" dirty="0" err="1">
                <a:effectLst/>
              </a:rPr>
              <a:t>Kellogg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Foundation</a:t>
            </a:r>
            <a:r>
              <a:rPr lang="sk-SK" dirty="0">
                <a:effectLst/>
              </a:rPr>
              <a:t>; 1998. </a:t>
            </a:r>
            <a:endParaRPr lang="sk-SK" dirty="0"/>
          </a:p>
          <a:p>
            <a:r>
              <a:rPr lang="sk-SK" dirty="0" err="1"/>
              <a:t>Greenhalgh</a:t>
            </a:r>
            <a:r>
              <a:rPr lang="sk-SK" dirty="0"/>
              <a:t>, T. M. </a:t>
            </a:r>
            <a:r>
              <a:rPr lang="sk-SK" i="1" dirty="0"/>
              <a:t>et al.</a:t>
            </a:r>
            <a:r>
              <a:rPr lang="sk-SK" dirty="0"/>
              <a:t> (2020) </a:t>
            </a:r>
            <a:r>
              <a:rPr lang="sk-SK" i="1" dirty="0" err="1"/>
              <a:t>Understanding</a:t>
            </a:r>
            <a:r>
              <a:rPr lang="sk-SK" i="1" dirty="0"/>
              <a:t> </a:t>
            </a:r>
            <a:r>
              <a:rPr lang="sk-SK" i="1" dirty="0" err="1"/>
              <a:t>Research</a:t>
            </a:r>
            <a:r>
              <a:rPr lang="sk-SK" i="1" dirty="0"/>
              <a:t> </a:t>
            </a:r>
            <a:r>
              <a:rPr lang="sk-SK" i="1" dirty="0" err="1"/>
              <a:t>Methods</a:t>
            </a:r>
            <a:r>
              <a:rPr lang="sk-SK" i="1" dirty="0"/>
              <a:t> </a:t>
            </a:r>
            <a:r>
              <a:rPr lang="sk-SK" i="1" dirty="0" err="1"/>
              <a:t>for</a:t>
            </a:r>
            <a:r>
              <a:rPr lang="sk-SK" i="1" dirty="0"/>
              <a:t> </a:t>
            </a:r>
            <a:r>
              <a:rPr lang="sk-SK" i="1" dirty="0" err="1"/>
              <a:t>Evidence-Based</a:t>
            </a:r>
            <a:r>
              <a:rPr lang="sk-SK" i="1" dirty="0"/>
              <a:t> </a:t>
            </a:r>
            <a:r>
              <a:rPr lang="sk-SK" i="1" dirty="0" err="1"/>
              <a:t>Practice</a:t>
            </a:r>
            <a:r>
              <a:rPr lang="sk-SK" i="1" dirty="0"/>
              <a:t> in </a:t>
            </a:r>
            <a:r>
              <a:rPr lang="sk-SK" i="1" dirty="0" err="1"/>
              <a:t>Health</a:t>
            </a:r>
            <a:r>
              <a:rPr lang="sk-SK" dirty="0"/>
              <a:t>. </a:t>
            </a:r>
            <a:r>
              <a:rPr lang="sk-SK" dirty="0" err="1"/>
              <a:t>Wiley</a:t>
            </a:r>
            <a:r>
              <a:rPr lang="sk-SK" dirty="0"/>
              <a:t>.</a:t>
            </a:r>
          </a:p>
          <a:p>
            <a:r>
              <a:rPr lang="sk-SK" dirty="0" err="1"/>
              <a:t>Brownson</a:t>
            </a:r>
            <a:r>
              <a:rPr lang="sk-SK" dirty="0"/>
              <a:t>, R. C., </a:t>
            </a:r>
            <a:r>
              <a:rPr lang="sk-SK" dirty="0" err="1"/>
              <a:t>Fielding</a:t>
            </a:r>
            <a:r>
              <a:rPr lang="sk-SK" dirty="0"/>
              <a:t>, J. E. and </a:t>
            </a:r>
            <a:r>
              <a:rPr lang="sk-SK" dirty="0" err="1"/>
              <a:t>Maylahn</a:t>
            </a:r>
            <a:r>
              <a:rPr lang="sk-SK" dirty="0"/>
              <a:t>, C. M. (2009) ‘</a:t>
            </a:r>
            <a:r>
              <a:rPr lang="sk-SK" dirty="0" err="1"/>
              <a:t>Evidence-based</a:t>
            </a:r>
            <a:r>
              <a:rPr lang="sk-SK" dirty="0"/>
              <a:t> </a:t>
            </a:r>
            <a:r>
              <a:rPr lang="sk-SK" dirty="0" err="1"/>
              <a:t>public</a:t>
            </a:r>
            <a:r>
              <a:rPr lang="sk-SK" dirty="0"/>
              <a:t> </a:t>
            </a:r>
            <a:r>
              <a:rPr lang="sk-SK" dirty="0" err="1"/>
              <a:t>health</a:t>
            </a:r>
            <a:r>
              <a:rPr lang="sk-SK" dirty="0"/>
              <a:t>: a </a:t>
            </a:r>
            <a:r>
              <a:rPr lang="sk-SK" dirty="0" err="1"/>
              <a:t>fundamental</a:t>
            </a:r>
            <a:r>
              <a:rPr lang="sk-SK" dirty="0"/>
              <a:t> </a:t>
            </a:r>
            <a:r>
              <a:rPr lang="sk-SK" dirty="0" err="1"/>
              <a:t>concept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public</a:t>
            </a:r>
            <a:r>
              <a:rPr lang="sk-SK" dirty="0"/>
              <a:t> </a:t>
            </a:r>
            <a:r>
              <a:rPr lang="sk-SK" dirty="0" err="1"/>
              <a:t>health</a:t>
            </a:r>
            <a:r>
              <a:rPr lang="sk-SK" dirty="0"/>
              <a:t> </a:t>
            </a:r>
            <a:r>
              <a:rPr lang="sk-SK" dirty="0" err="1"/>
              <a:t>practice</a:t>
            </a:r>
            <a:r>
              <a:rPr lang="sk-SK" dirty="0"/>
              <a:t>’, </a:t>
            </a:r>
            <a:r>
              <a:rPr lang="sk-SK" i="1" dirty="0"/>
              <a:t>Annu Rev </a:t>
            </a:r>
            <a:r>
              <a:rPr lang="sk-SK" i="1" dirty="0" err="1"/>
              <a:t>Public</a:t>
            </a:r>
            <a:r>
              <a:rPr lang="sk-SK" i="1" dirty="0"/>
              <a:t> </a:t>
            </a:r>
            <a:r>
              <a:rPr lang="sk-SK" i="1" dirty="0" err="1"/>
              <a:t>Health</a:t>
            </a:r>
            <a:r>
              <a:rPr lang="sk-SK" dirty="0"/>
              <a:t>. 2009/03/20, 30, </a:t>
            </a:r>
            <a:r>
              <a:rPr lang="sk-SK" dirty="0" err="1"/>
              <a:t>pp</a:t>
            </a:r>
            <a:r>
              <a:rPr lang="sk-SK" dirty="0"/>
              <a:t>. 175–201. </a:t>
            </a:r>
            <a:r>
              <a:rPr lang="sk-SK" dirty="0" err="1"/>
              <a:t>doi</a:t>
            </a:r>
            <a:r>
              <a:rPr lang="sk-SK" dirty="0"/>
              <a:t>: 10.1146/annurev.publhealth.031308.100134.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F230134-A6EC-A548-9C0B-05E18FFAF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Základná literatúra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8C81855-5943-674C-9962-3624AED6C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992575E-9255-DB47-AABC-623AA2E001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1EEBEDE-D81D-9A4E-AF5E-364A6637005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martin.rusnak@truni.sk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509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E49C31E-6557-AD43-8B93-DDC37D5EF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B2CB939-FDE5-1542-B419-E8439A2864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96573B8-074E-134D-B088-632ED438092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martin.rusnak@truni.sk</a:t>
            </a:r>
            <a:endParaRPr lang="en-GB" dirty="0"/>
          </a:p>
        </p:txBody>
      </p:sp>
      <p:pic>
        <p:nvPicPr>
          <p:cNvPr id="1026" name="Picture 2" descr="Image result for prestávka">
            <a:extLst>
              <a:ext uri="{FF2B5EF4-FFF2-40B4-BE49-F238E27FC236}">
                <a16:creationId xmlns:a16="http://schemas.microsoft.com/office/drawing/2014/main" id="{7B7A7E7A-F382-3A45-8F42-4883073A3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39" y="1345916"/>
            <a:ext cx="8525176" cy="481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44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D851A94-F72B-CF1F-3DB3-068F558B8A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1096" y="6787309"/>
            <a:ext cx="811145" cy="402652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17D84F83-A9A5-C942-A03F-560C803C3F5D}" type="datetime1">
              <a:rPr lang="sk-SK" sz="1100" smtClean="0"/>
              <a:pPr>
                <a:spcAft>
                  <a:spcPts val="600"/>
                </a:spcAft>
              </a:pPr>
              <a:t>19.4.22</a:t>
            </a:fld>
            <a:endParaRPr lang="en-GB" sz="110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446FC4B-AD64-BA0C-670E-922D54FCC9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49" y="6844216"/>
            <a:ext cx="822862" cy="345745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20C92893-8C51-46CF-9D47-24B3C575AFAA}" type="slidenum">
              <a:rPr lang="en-GB" smtClean="0"/>
              <a:pPr>
                <a:spcAft>
                  <a:spcPts val="600"/>
                </a:spcAft>
              </a:pPr>
              <a:t>2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D74758C-8212-D5F3-C8C2-73167B93286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998562" y="6787309"/>
            <a:ext cx="1798478" cy="402651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martin.rusnak@truni.sk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6F72DAD-209F-FA00-72FF-8F5653A82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</p:spPr>
        <p:txBody>
          <a:bodyPr anchor="b">
            <a:normAutofit/>
          </a:bodyPr>
          <a:lstStyle/>
          <a:p>
            <a:r>
              <a:rPr lang="sk-SK" dirty="0"/>
              <a:t>Zmena = život</a:t>
            </a:r>
          </a:p>
        </p:txBody>
      </p:sp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C0F6FBEA-49FE-055D-E093-CE56C6DBBA5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2337" y="726034"/>
            <a:ext cx="5695837" cy="465199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sk-SK" sz="1800" dirty="0">
                <a:effectLst/>
              </a:rPr>
              <a:t>Ľudia majú prirodzenú schopnosť uskutočniť zmeny vo svojom živote, vo svojich organizáciách a vo svojich komunitách. </a:t>
            </a:r>
            <a:br>
              <a:rPr lang="sk-SK" sz="1800" dirty="0">
                <a:effectLst/>
              </a:rPr>
            </a:br>
            <a:endParaRPr lang="sk-SK" sz="18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sk-SK" sz="1800" dirty="0">
                <a:effectLst/>
              </a:rPr>
              <a:t>Čo často obmedzuje schopnosť uskutočniť zmenu, je dostupnosť nástrojov a zdrojov na realizáciu túžby komunity po zmene.</a:t>
            </a:r>
          </a:p>
          <a:p>
            <a:pPr>
              <a:lnSpc>
                <a:spcPct val="90000"/>
              </a:lnSpc>
            </a:pPr>
            <a:r>
              <a:rPr lang="sk-SK" sz="1800" dirty="0">
                <a:effectLst/>
              </a:rPr>
              <a:t>Štúdium MPH  má okrem iného za cieľ podporovať proces zmeny poskytovaním nástrojov a zdrojov, ktoré pomáhajú jednotlivcom, organizáciám a komunitám pri vytváraní a praktickej aplikácii poznatkov, ktorých výsledkom bude zlepšenie kvality života. </a:t>
            </a:r>
          </a:p>
        </p:txBody>
      </p:sp>
      <p:pic>
        <p:nvPicPr>
          <p:cNvPr id="1026" name="Picture 2" descr="30+ Ways to Change Your Life">
            <a:extLst>
              <a:ext uri="{FF2B5EF4-FFF2-40B4-BE49-F238E27FC236}">
                <a16:creationId xmlns:a16="http://schemas.microsoft.com/office/drawing/2014/main" id="{AB3ABC45-449F-84D1-1B80-3DB01E1A0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8175" y="1962828"/>
            <a:ext cx="3607159" cy="240040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65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C0F6FBEA-49FE-055D-E093-CE56C6DBB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4391066"/>
          </a:xfrm>
        </p:spPr>
        <p:txBody>
          <a:bodyPr>
            <a:normAutofit/>
          </a:bodyPr>
          <a:lstStyle/>
          <a:p>
            <a:r>
              <a:rPr lang="sk-SK" dirty="0">
                <a:effectLst/>
              </a:rPr>
              <a:t>Hodnotenie podporuje schopnosť monitorovať a merať kvalitu, tempo a smer zmien, ktoré jednotlivci, komunity a organizácie podnikajú. Robí to systematickým vytváraním vedomostí, ktoré môžu podporiť učenie, zlepšovanie kvality a dobrý úsudok pri rozhodovaní. </a:t>
            </a:r>
            <a:br>
              <a:rPr lang="sk-SK" dirty="0">
                <a:effectLst/>
              </a:rPr>
            </a:br>
            <a:endParaRPr lang="sk-SK" dirty="0">
              <a:effectLst/>
            </a:endParaRPr>
          </a:p>
          <a:p>
            <a:r>
              <a:rPr lang="sk-SK" dirty="0">
                <a:effectLst/>
              </a:rPr>
              <a:t>Hodnotenie môže tiež zosúladiť účel, činnosť a vplyv, aby sa zabezpečilo, že dlhodobejšie zmeny na spoločenskej úrovni sa budú rozvíjať postupne.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6F72DAD-209F-FA00-72FF-8F5653A82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9" y="5835836"/>
            <a:ext cx="8312587" cy="1008380"/>
          </a:xfrm>
        </p:spPr>
        <p:txBody>
          <a:bodyPr/>
          <a:lstStyle/>
          <a:p>
            <a:r>
              <a:rPr lang="sk-SK" dirty="0"/>
              <a:t>Hodnotenie (</a:t>
            </a:r>
            <a:r>
              <a:rPr lang="sk-SK" dirty="0" err="1"/>
              <a:t>evaluácia</a:t>
            </a:r>
            <a:r>
              <a:rPr lang="sk-SK" dirty="0"/>
              <a:t>) ako nástroj zmeny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D851A94-F72B-CF1F-3DB3-068F558B8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446FC4B-AD64-BA0C-670E-922D54FCC9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D74758C-8212-D5F3-C8C2-73167B93286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martin.rusnak@truni.sk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746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5E7FBB14-1187-7E46-B82F-85CD7398B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5274643"/>
          </a:xfrm>
        </p:spPr>
        <p:txBody>
          <a:bodyPr>
            <a:normAutofit/>
          </a:bodyPr>
          <a:lstStyle/>
          <a:p>
            <a:r>
              <a:rPr lang="sk-SK" dirty="0"/>
              <a:t>Aké výsledky prináša moja práca pre mojich klientov?</a:t>
            </a:r>
          </a:p>
          <a:p>
            <a:r>
              <a:rPr lang="sk-SK" dirty="0"/>
              <a:t>Ako môžem splniť rastúce požiadavky na zodpovednosť?</a:t>
            </a:r>
          </a:p>
          <a:p>
            <a:r>
              <a:rPr lang="sk-SK" dirty="0"/>
              <a:t>Spĺňa moja práca predpokladané ciele a zámery?</a:t>
            </a:r>
          </a:p>
          <a:p>
            <a:r>
              <a:rPr lang="sk-SK" dirty="0"/>
              <a:t>Je moja snaha účinná?</a:t>
            </a:r>
          </a:p>
          <a:p>
            <a:r>
              <a:rPr lang="sk-SK" dirty="0"/>
              <a:t>Je moja snaha primeraná?</a:t>
            </a:r>
          </a:p>
          <a:p>
            <a:r>
              <a:rPr lang="sk-SK" dirty="0"/>
              <a:t>Prináša činnosť/prístup X lepšie výsledky alebo výsledky ako činnosť/prístup Y?</a:t>
            </a:r>
          </a:p>
          <a:p>
            <a:r>
              <a:rPr lang="sk-SK" dirty="0"/>
              <a:t>Nakoľko sú dobré poskytnuté vzdelávanie, zdravotná starostlivosť alebo služby?</a:t>
            </a:r>
          </a:p>
          <a:p>
            <a:r>
              <a:rPr lang="sk-SK" dirty="0"/>
              <a:t>Je účinná použitá stratégia-politika?</a:t>
            </a:r>
          </a:p>
          <a:p>
            <a:r>
              <a:rPr lang="sk-SK" dirty="0"/>
              <a:t>Ako je možné použiť výsledné informácie na zlepšenie prístupov alebo koncepcií?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BBF26E9-694E-B741-9704-73B9821BA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637" y="5778929"/>
            <a:ext cx="8312587" cy="1008380"/>
          </a:xfrm>
        </p:spPr>
        <p:txBody>
          <a:bodyPr/>
          <a:lstStyle/>
          <a:p>
            <a:r>
              <a:rPr lang="sk-SK" sz="3200" dirty="0"/>
              <a:t>Otázky, na ktoré budeme hľadať odpovede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221A71F-758F-AF45-9C2A-A00A33511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632D707-E5D4-D047-ADAB-7A2FF5E3B5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1E9BF83-8A6E-C947-8779-D09A08DFD1E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martin.rusnak@truni.sk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98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9944F73F-185E-3943-BB30-3291BDC1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07" y="5778929"/>
            <a:ext cx="8312587" cy="1008380"/>
          </a:xfrm>
        </p:spPr>
        <p:txBody>
          <a:bodyPr/>
          <a:lstStyle/>
          <a:p>
            <a:r>
              <a:rPr lang="sk-SK" sz="4800" dirty="0"/>
              <a:t>Cieľ: oboznámiť so základmi hodnotenia v ZV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30F11FC-BF8A-E64E-A277-335A3C15A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1588CD6-8F48-2843-BF66-3FFFD98273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sk-SK" smtClean="0"/>
              <a:pPr/>
              <a:t>5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11460E8-F8F2-B844-8132-20E3DBA30AB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448710" y="6787309"/>
            <a:ext cx="2034283" cy="402651"/>
          </a:xfrm>
        </p:spPr>
        <p:txBody>
          <a:bodyPr/>
          <a:lstStyle/>
          <a:p>
            <a:r>
              <a:rPr lang="sk-SK" dirty="0" err="1"/>
              <a:t>martin</a:t>
            </a:r>
            <a:r>
              <a:rPr lang="sk-SK" dirty="0"/>
              <a:t>. </a:t>
            </a:r>
            <a:r>
              <a:rPr lang="sk-SK" dirty="0" err="1"/>
              <a:t>rusnak@truni.sk</a:t>
            </a:r>
            <a:endParaRPr lang="sk-SK" dirty="0"/>
          </a:p>
        </p:txBody>
      </p:sp>
      <p:graphicFrame>
        <p:nvGraphicFramePr>
          <p:cNvPr id="7" name="Tabuľka 7">
            <a:extLst>
              <a:ext uri="{FF2B5EF4-FFF2-40B4-BE49-F238E27FC236}">
                <a16:creationId xmlns:a16="http://schemas.microsoft.com/office/drawing/2014/main" id="{39CC4150-15CB-0E46-B2BA-5247E747A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03122"/>
              </p:ext>
            </p:extLst>
          </p:nvPr>
        </p:nvGraphicFramePr>
        <p:xfrm>
          <a:off x="856449" y="756286"/>
          <a:ext cx="7968024" cy="4649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012">
                  <a:extLst>
                    <a:ext uri="{9D8B030D-6E8A-4147-A177-3AD203B41FA5}">
                      <a16:colId xmlns:a16="http://schemas.microsoft.com/office/drawing/2014/main" val="1030475925"/>
                    </a:ext>
                  </a:extLst>
                </a:gridCol>
                <a:gridCol w="3984012">
                  <a:extLst>
                    <a:ext uri="{9D8B030D-6E8A-4147-A177-3AD203B41FA5}">
                      <a16:colId xmlns:a16="http://schemas.microsoft.com/office/drawing/2014/main" val="2023990294"/>
                    </a:ext>
                  </a:extLst>
                </a:gridCol>
              </a:tblGrid>
              <a:tr h="717712">
                <a:tc>
                  <a:txBody>
                    <a:bodyPr/>
                    <a:lstStyle/>
                    <a:p>
                      <a:pPr algn="ctr"/>
                      <a:r>
                        <a:rPr lang="sk-SK" sz="3200" dirty="0"/>
                        <a:t>Oblasti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3200" dirty="0"/>
                        <a:t>Súčasti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325548"/>
                  </a:ext>
                </a:extLst>
              </a:tr>
              <a:tr h="3478145">
                <a:tc>
                  <a:txBody>
                    <a:bodyPr/>
                    <a:lstStyle/>
                    <a:p>
                      <a:r>
                        <a:rPr lang="sk-SK" sz="2800" dirty="0"/>
                        <a:t>Definícia, </a:t>
                      </a:r>
                    </a:p>
                    <a:p>
                      <a:r>
                        <a:rPr lang="sk-SK" sz="2800" dirty="0"/>
                        <a:t>Komponenty, </a:t>
                      </a:r>
                    </a:p>
                    <a:p>
                      <a:r>
                        <a:rPr lang="sk-SK" sz="2800" dirty="0"/>
                        <a:t>Metodika, </a:t>
                      </a:r>
                    </a:p>
                    <a:p>
                      <a:r>
                        <a:rPr lang="sk-SK" sz="2800" dirty="0"/>
                        <a:t>Aplikácia a </a:t>
                      </a:r>
                    </a:p>
                    <a:p>
                      <a:r>
                        <a:rPr lang="sk-SK" sz="2800" dirty="0"/>
                        <a:t>Porovnanie s inými typmi prístupov k hodnoteniu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/>
                        <a:t>Kritické myslenie</a:t>
                      </a:r>
                    </a:p>
                    <a:p>
                      <a:r>
                        <a:rPr lang="sk-SK" sz="2800" dirty="0"/>
                        <a:t>Klinické guidelines a kvalita</a:t>
                      </a:r>
                    </a:p>
                    <a:p>
                      <a:r>
                        <a:rPr lang="sk-SK" sz="2800" dirty="0"/>
                        <a:t>Hodnotenie zdravotníckych systémov</a:t>
                      </a:r>
                    </a:p>
                    <a:p>
                      <a:r>
                        <a:rPr lang="sk-SK" sz="2800" dirty="0"/>
                        <a:t>Ukazovatele výkonu</a:t>
                      </a:r>
                    </a:p>
                    <a:p>
                      <a:r>
                        <a:rPr lang="sk-SK" sz="2800" dirty="0"/>
                        <a:t>Výskum porovnateľnej úspešnosti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595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810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4C9DF99A-68C4-184D-8AA6-D3D9393EF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828" y="756287"/>
            <a:ext cx="8161449" cy="4750661"/>
          </a:xfrm>
        </p:spPr>
        <p:txBody>
          <a:bodyPr/>
          <a:lstStyle/>
          <a:p>
            <a:r>
              <a:rPr lang="sk-SK" dirty="0"/>
              <a:t>1. stretnutie hodnotenie:</a:t>
            </a:r>
          </a:p>
          <a:p>
            <a:pPr lvl="1"/>
            <a:r>
              <a:rPr lang="sk-SK" dirty="0"/>
              <a:t>Úvod, pozícia hodnotenia v ZV</a:t>
            </a:r>
          </a:p>
          <a:p>
            <a:pPr lvl="1"/>
            <a:r>
              <a:rPr lang="sk-SK" dirty="0"/>
              <a:t>Hodnotenie programu</a:t>
            </a:r>
          </a:p>
          <a:p>
            <a:pPr lvl="1"/>
            <a:r>
              <a:rPr lang="sk-SK" dirty="0"/>
              <a:t>Hodnotenie účinnosti</a:t>
            </a:r>
          </a:p>
          <a:p>
            <a:r>
              <a:rPr lang="sk-SK" dirty="0"/>
              <a:t>2. stretnutie – hodnotenie výsledkov</a:t>
            </a:r>
          </a:p>
          <a:p>
            <a:pPr lvl="1"/>
            <a:r>
              <a:rPr lang="sk-SK" dirty="0"/>
              <a:t>Hodnotenie zdravotníckych systémov</a:t>
            </a:r>
          </a:p>
          <a:p>
            <a:pPr lvl="1"/>
            <a:r>
              <a:rPr lang="sk-SK" dirty="0"/>
              <a:t>Meranie výsledkov</a:t>
            </a:r>
          </a:p>
          <a:p>
            <a:pPr lvl="1"/>
            <a:r>
              <a:rPr lang="sk-SK" dirty="0"/>
              <a:t>Hodnotenie a kvalita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02E72D3-685E-4145-98DC-19AE402DC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Štruktúra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2BB7E20-E763-8943-9E33-F2C2AFC9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307F5DC-1420-CC42-B276-09EE53A114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2C35442-1823-F147-A6E0-CD8D978492B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martin.rusnak@truni.sk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97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2710CFA4-8060-2A4D-983F-DE0FAE1C7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37931" y="4705958"/>
            <a:ext cx="4114311" cy="1941421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/>
              <a:t>podľa</a:t>
            </a:r>
            <a:r>
              <a:rPr lang="en-GB" dirty="0"/>
              <a:t> </a:t>
            </a:r>
            <a:r>
              <a:rPr lang="sk-SK" dirty="0"/>
              <a:t>Porta, M. and </a:t>
            </a:r>
            <a:r>
              <a:rPr lang="sk-SK" dirty="0" err="1"/>
              <a:t>Last</a:t>
            </a:r>
            <a:r>
              <a:rPr lang="sk-SK" dirty="0"/>
              <a:t>, J. M. (2018) </a:t>
            </a:r>
            <a:r>
              <a:rPr lang="sk-SK" i="1" dirty="0"/>
              <a:t>A </a:t>
            </a:r>
            <a:r>
              <a:rPr lang="sk-SK" i="1" dirty="0" err="1"/>
              <a:t>Dictionary</a:t>
            </a:r>
            <a:r>
              <a:rPr lang="sk-SK" i="1" dirty="0"/>
              <a:t> of </a:t>
            </a:r>
            <a:r>
              <a:rPr lang="sk-SK" i="1" dirty="0" err="1"/>
              <a:t>Public</a:t>
            </a:r>
            <a:r>
              <a:rPr lang="sk-SK" i="1" dirty="0"/>
              <a:t> </a:t>
            </a:r>
            <a:r>
              <a:rPr lang="sk-SK" i="1" dirty="0" err="1"/>
              <a:t>Health</a:t>
            </a:r>
            <a:r>
              <a:rPr lang="sk-SK" dirty="0"/>
              <a:t>. 2nd </a:t>
            </a:r>
            <a:r>
              <a:rPr lang="sk-SK" dirty="0" err="1"/>
              <a:t>edn</a:t>
            </a:r>
            <a:r>
              <a:rPr lang="sk-SK" dirty="0"/>
              <a:t>. </a:t>
            </a:r>
            <a:r>
              <a:rPr lang="sk-SK" dirty="0" err="1"/>
              <a:t>Oxford</a:t>
            </a:r>
            <a:r>
              <a:rPr lang="sk-SK" dirty="0"/>
              <a:t>, ox2 6dp, United </a:t>
            </a:r>
            <a:r>
              <a:rPr lang="sk-SK" dirty="0" err="1"/>
              <a:t>Kingdom</a:t>
            </a:r>
            <a:r>
              <a:rPr lang="sk-SK" dirty="0"/>
              <a:t>: OUP </a:t>
            </a:r>
            <a:r>
              <a:rPr lang="sk-SK" dirty="0" err="1"/>
              <a:t>Oxford</a:t>
            </a:r>
            <a:r>
              <a:rPr lang="sk-SK" dirty="0"/>
              <a:t> (</a:t>
            </a:r>
            <a:r>
              <a:rPr lang="sk-SK" dirty="0" err="1"/>
              <a:t>Oxford</a:t>
            </a:r>
            <a:r>
              <a:rPr lang="sk-SK" dirty="0"/>
              <a:t> </a:t>
            </a:r>
            <a:r>
              <a:rPr lang="sk-SK" dirty="0" err="1"/>
              <a:t>Quick</a:t>
            </a:r>
            <a:r>
              <a:rPr lang="sk-SK" dirty="0"/>
              <a:t> </a:t>
            </a:r>
            <a:r>
              <a:rPr lang="sk-SK" dirty="0" err="1"/>
              <a:t>Reference</a:t>
            </a:r>
            <a:r>
              <a:rPr lang="sk-SK" dirty="0"/>
              <a:t>) a tiež: </a:t>
            </a:r>
            <a:r>
              <a:rPr lang="sk-SK" dirty="0" err="1"/>
              <a:t>Schalock</a:t>
            </a:r>
            <a:r>
              <a:rPr lang="sk-SK" dirty="0"/>
              <a:t>, R. L. (2013) </a:t>
            </a:r>
            <a:r>
              <a:rPr lang="sk-SK" i="1" dirty="0" err="1"/>
              <a:t>Outcome-Based</a:t>
            </a:r>
            <a:r>
              <a:rPr lang="sk-SK" i="1" dirty="0"/>
              <a:t> </a:t>
            </a:r>
            <a:r>
              <a:rPr lang="sk-SK" i="1" dirty="0" err="1"/>
              <a:t>Evaluation</a:t>
            </a:r>
            <a:r>
              <a:rPr lang="sk-SK" dirty="0"/>
              <a:t>. 2nd </a:t>
            </a:r>
            <a:r>
              <a:rPr lang="sk-SK" dirty="0" err="1"/>
              <a:t>edn</a:t>
            </a:r>
            <a:r>
              <a:rPr lang="sk-SK" dirty="0"/>
              <a:t>. New York, Boston, </a:t>
            </a:r>
            <a:r>
              <a:rPr lang="sk-SK" dirty="0" err="1"/>
              <a:t>Dordrecht</a:t>
            </a:r>
            <a:r>
              <a:rPr lang="sk-SK" dirty="0"/>
              <a:t>, </a:t>
            </a:r>
            <a:r>
              <a:rPr lang="sk-SK" dirty="0" err="1"/>
              <a:t>London</a:t>
            </a:r>
            <a:r>
              <a:rPr lang="sk-SK" dirty="0"/>
              <a:t>, </a:t>
            </a:r>
            <a:r>
              <a:rPr lang="sk-SK" dirty="0" err="1"/>
              <a:t>Moscow</a:t>
            </a:r>
            <a:r>
              <a:rPr lang="sk-SK" dirty="0"/>
              <a:t>: </a:t>
            </a:r>
            <a:r>
              <a:rPr lang="sk-SK" dirty="0" err="1"/>
              <a:t>Kluwer</a:t>
            </a:r>
            <a:r>
              <a:rPr lang="sk-SK" dirty="0"/>
              <a:t> </a:t>
            </a:r>
            <a:r>
              <a:rPr lang="sk-SK" dirty="0" err="1"/>
              <a:t>Academic</a:t>
            </a:r>
            <a:r>
              <a:rPr lang="sk-SK" dirty="0"/>
              <a:t> </a:t>
            </a:r>
            <a:r>
              <a:rPr lang="sk-SK" dirty="0" err="1"/>
              <a:t>Publishers</a:t>
            </a:r>
            <a:r>
              <a:rPr lang="sk-SK" dirty="0"/>
              <a:t>.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8D406546-46C3-A344-BA4C-D68A6A04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4851-71F3-7E46-BD42-81840CD9F2B6}" type="datetime1">
              <a:rPr lang="sk-SK" smtClean="0"/>
              <a:t>19.4.22</a:t>
            </a:fld>
            <a:endParaRPr lang="en-GB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7D211E0-1F6D-2B49-AD40-7F853810EB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316C8DD-CC38-AB47-ACC5-DB24EE12799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martin.rusnak@truni.sk</a:t>
            </a:r>
            <a:endParaRPr lang="en-GB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C1B5669-AC62-084A-811F-BD6284807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Terminológia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058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0BC036CB-E3D4-534F-AACF-17C226839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546" y="756287"/>
            <a:ext cx="8410731" cy="5326014"/>
          </a:xfrm>
        </p:spPr>
        <p:txBody>
          <a:bodyPr>
            <a:normAutofit fontScale="92500"/>
          </a:bodyPr>
          <a:lstStyle/>
          <a:p>
            <a:r>
              <a:rPr lang="sk-SK" dirty="0"/>
              <a:t>Snahy zamerané na čo najsystémovejšie a najobjektívnejšie stanovenie účinnosti a dopadu činností súvisiacich so zdravím (a iných) vo vzťahu k cieľom a pri zohľadnení zdrojov a zariadení, ktoré boli použité pri hodnotených činnostiach. </a:t>
            </a:r>
          </a:p>
          <a:p>
            <a:r>
              <a:rPr lang="sk-SK" dirty="0"/>
              <a:t>Existuje mnoho spôsobov, ako sa o túto úlohu pokúsiť, žiadny nie je úplne uspokojivý. Jedným z prístupov je hodnotenie zdrojov a zariadení, ďalším je preskúmať, ako fungujú v praxi, a tretím </a:t>
            </a:r>
            <a:r>
              <a:rPr lang="sk-SK" i="1" dirty="0">
                <a:solidFill>
                  <a:srgbClr val="FFC000"/>
                </a:solidFill>
              </a:rPr>
              <a:t>hodnotením výsledkov</a:t>
            </a:r>
            <a:r>
              <a:rPr lang="sk-SK" dirty="0"/>
              <a:t>, najlepšie vo vzťahu k vstupom. </a:t>
            </a:r>
          </a:p>
          <a:p>
            <a:r>
              <a:rPr lang="sk-SK" dirty="0"/>
              <a:t>Niektoré metódy sa pokúšajú využiť všetky tri prístupy spoločne. </a:t>
            </a:r>
          </a:p>
          <a:p>
            <a:r>
              <a:rPr lang="sk-SK" dirty="0"/>
              <a:t>Dôležitým dôvodom pre hodnotenie zdravotníckych služieb a systémov je odpovedať na otázky týkajúce sa </a:t>
            </a:r>
            <a:r>
              <a:rPr lang="sk-SK" i="1" dirty="0"/>
              <a:t>nákladov v súvislosti s prínosmi</a:t>
            </a:r>
            <a:r>
              <a:rPr lang="sk-SK" dirty="0"/>
              <a:t>. </a:t>
            </a:r>
          </a:p>
          <a:p>
            <a:r>
              <a:rPr lang="sk-SK" sz="1800" dirty="0"/>
              <a:t>Podľa: ﻿Porta, M. and </a:t>
            </a:r>
            <a:r>
              <a:rPr lang="sk-SK" sz="1800" dirty="0" err="1"/>
              <a:t>Last</a:t>
            </a:r>
            <a:r>
              <a:rPr lang="sk-SK" sz="1800" dirty="0"/>
              <a:t>, J. M. (2018) A </a:t>
            </a:r>
            <a:r>
              <a:rPr lang="sk-SK" sz="1800" dirty="0" err="1"/>
              <a:t>Dictionary</a:t>
            </a:r>
            <a:r>
              <a:rPr lang="sk-SK" sz="1800" dirty="0"/>
              <a:t> of </a:t>
            </a:r>
            <a:r>
              <a:rPr lang="sk-SK" sz="1800" dirty="0" err="1"/>
              <a:t>Public</a:t>
            </a:r>
            <a:r>
              <a:rPr lang="sk-SK" sz="1800" dirty="0"/>
              <a:t> </a:t>
            </a:r>
            <a:r>
              <a:rPr lang="sk-SK" sz="1800" dirty="0" err="1"/>
              <a:t>Health</a:t>
            </a:r>
            <a:r>
              <a:rPr lang="sk-SK" sz="1800" dirty="0"/>
              <a:t>. 2nd </a:t>
            </a:r>
            <a:r>
              <a:rPr lang="sk-SK" sz="1800" dirty="0" err="1"/>
              <a:t>edn</a:t>
            </a:r>
            <a:r>
              <a:rPr lang="sk-SK" sz="1800" dirty="0"/>
              <a:t>. </a:t>
            </a:r>
            <a:r>
              <a:rPr lang="sk-SK" sz="1800" dirty="0" err="1"/>
              <a:t>Oxford</a:t>
            </a:r>
            <a:r>
              <a:rPr lang="sk-SK" sz="1800" dirty="0"/>
              <a:t>, ox2 6dp, United </a:t>
            </a:r>
            <a:r>
              <a:rPr lang="sk-SK" sz="1800" dirty="0" err="1"/>
              <a:t>Kingdom</a:t>
            </a:r>
            <a:r>
              <a:rPr lang="sk-SK" sz="1800" dirty="0"/>
              <a:t>: OUP </a:t>
            </a:r>
            <a:r>
              <a:rPr lang="sk-SK" sz="1800" dirty="0" err="1"/>
              <a:t>Oxford</a:t>
            </a:r>
            <a:r>
              <a:rPr lang="sk-SK" sz="1800" dirty="0"/>
              <a:t> (</a:t>
            </a:r>
            <a:r>
              <a:rPr lang="sk-SK" sz="1800" dirty="0" err="1"/>
              <a:t>Oxford</a:t>
            </a:r>
            <a:r>
              <a:rPr lang="sk-SK" sz="1800" dirty="0"/>
              <a:t> </a:t>
            </a:r>
            <a:r>
              <a:rPr lang="sk-SK" sz="1800" dirty="0" err="1"/>
              <a:t>Quick</a:t>
            </a:r>
            <a:r>
              <a:rPr lang="sk-SK" sz="1800" dirty="0"/>
              <a:t> </a:t>
            </a:r>
            <a:r>
              <a:rPr lang="sk-SK" sz="1800" dirty="0" err="1"/>
              <a:t>Reference</a:t>
            </a:r>
            <a:r>
              <a:rPr lang="sk-SK" sz="1800" dirty="0"/>
              <a:t>).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0D527C6-AFFD-E84C-810B-BAB224992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9" y="5778929"/>
            <a:ext cx="8312587" cy="1008380"/>
          </a:xfrm>
        </p:spPr>
        <p:txBody>
          <a:bodyPr/>
          <a:lstStyle/>
          <a:p>
            <a:r>
              <a:rPr lang="sk-SK" sz="4400" dirty="0"/>
              <a:t>Hodnotením v ZV rozumieme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E9CCF99-4668-3845-BAC6-A9711193A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CB9381D-F943-444A-A40B-EDE21F559D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3BB9C3A-86ED-D740-A842-38106E517B9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martin.rusnak@truni.sk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2362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45D9AF1E-4BAC-7E46-9B17-96EBD9FE0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033519"/>
          </a:xfrm>
        </p:spPr>
        <p:txBody>
          <a:bodyPr/>
          <a:lstStyle/>
          <a:p>
            <a:r>
              <a:rPr lang="sk-SK" dirty="0"/>
              <a:t>Využitie zhromažďovania, ukladania a vyhľadávania údajov a štatistická manipulácia s informáciami, ktoré vedú k trendom, zisteniam a vzťahom týkajúcim sa výsledkov odkazovaných na osobu alebo na organizáciu.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24D0DB3-102B-7D44-BB19-3063B0E00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Analýza</a:t>
            </a:r>
            <a:endParaRPr lang="en-GB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2E3A1ED-77FA-C541-A788-A4124681C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19.4.22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EC81D6E-9A56-7240-88AC-8F0A77C1B8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D3C3564-EC7C-8A43-AEB0-96E6378DED9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martin.rusnak@truni.sk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208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tin_Trnava_prednask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ácia2" id="{E1632062-1FA9-9544-9EF3-FB0837E571F8}" vid="{A3C71F72-6A57-2744-BB06-A6F4C43933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Martin_Trnava_prednasky</Template>
  <TotalTime>2116</TotalTime>
  <Words>1497</Words>
  <Application>Microsoft Macintosh PowerPoint</Application>
  <PresentationFormat>Vlastná</PresentationFormat>
  <Paragraphs>148</Paragraphs>
  <Slides>17</Slides>
  <Notes>0</Notes>
  <HiddenSlides>1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2" baseType="lpstr">
      <vt:lpstr>Arial</vt:lpstr>
      <vt:lpstr>Calibri</vt:lpstr>
      <vt:lpstr>Palatino Linotype</vt:lpstr>
      <vt:lpstr>Wingdings</vt:lpstr>
      <vt:lpstr>Martin_Trnava_prednasky</vt:lpstr>
      <vt:lpstr>Výskum pre hodnotenie v zdraví verejnosti</vt:lpstr>
      <vt:lpstr>Zmena = život</vt:lpstr>
      <vt:lpstr>Hodnotenie (evaluácia) ako nástroj zmeny</vt:lpstr>
      <vt:lpstr>Otázky, na ktoré budeme hľadať odpovede</vt:lpstr>
      <vt:lpstr>Cieľ: oboznámiť so základmi hodnotenia v ZV</vt:lpstr>
      <vt:lpstr>Štruktúra</vt:lpstr>
      <vt:lpstr>Terminológia</vt:lpstr>
      <vt:lpstr>Hodnotením v ZV rozumieme</vt:lpstr>
      <vt:lpstr>Analýza</vt:lpstr>
      <vt:lpstr>Výsledky (prínosy)</vt:lpstr>
      <vt:lpstr>Miery výsledkov opatrení – Outcome Measures</vt:lpstr>
      <vt:lpstr>Efektívnosť – účinnosť, Dopad</vt:lpstr>
      <vt:lpstr>Program - Projekt</vt:lpstr>
      <vt:lpstr>Politika</vt:lpstr>
      <vt:lpstr>Prístup hodnotením výsledkov prináša</vt:lpstr>
      <vt:lpstr>Základná literatúra</vt:lpstr>
      <vt:lpstr>Prezentácia programu PowerPoint</vt:lpstr>
    </vt:vector>
  </TitlesOfParts>
  <Manager/>
  <Company>TRUNI</Company>
  <LinksUpToDate>false</LinksUpToDate>
  <SharedDoc>false</SharedDoc>
  <HyperlinkBase>hodnotenie a zmena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Výskum pre hodnotenie v zdraví verejnosti</dc:title>
  <dc:subject>MPH VZ</dc:subject>
  <dc:creator>Martin Rusnak</dc:creator>
  <cp:keywords/>
  <dc:description/>
  <cp:lastModifiedBy>Rusnák Martin</cp:lastModifiedBy>
  <cp:revision>26</cp:revision>
  <dcterms:created xsi:type="dcterms:W3CDTF">2021-02-08T09:08:19Z</dcterms:created>
  <dcterms:modified xsi:type="dcterms:W3CDTF">2022-04-19T11:20:11Z</dcterms:modified>
  <cp:category>prednáška</cp:category>
</cp:coreProperties>
</file>