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  <p:sldMasterId id="2147483776" r:id="rId2"/>
  </p:sldMasterIdLst>
  <p:notesMasterIdLst>
    <p:notesMasterId r:id="rId19"/>
  </p:notesMasterIdLst>
  <p:sldIdLst>
    <p:sldId id="271" r:id="rId3"/>
    <p:sldId id="272" r:id="rId4"/>
    <p:sldId id="273" r:id="rId5"/>
    <p:sldId id="274" r:id="rId6"/>
    <p:sldId id="276" r:id="rId7"/>
    <p:sldId id="277" r:id="rId8"/>
    <p:sldId id="278" r:id="rId9"/>
    <p:sldId id="279" r:id="rId10"/>
    <p:sldId id="280" r:id="rId11"/>
    <p:sldId id="288" r:id="rId12"/>
    <p:sldId id="289" r:id="rId13"/>
    <p:sldId id="290" r:id="rId14"/>
    <p:sldId id="291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>
      <p:cViewPr varScale="1">
        <p:scale>
          <a:sx n="117" d="100"/>
          <a:sy n="117" d="100"/>
        </p:scale>
        <p:origin x="22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185C3F-6474-4B4A-AEED-1D0F5CFCDF24}" type="datetimeFigureOut">
              <a:rPr lang="en-US"/>
              <a:pPr>
                <a:defRPr/>
              </a:pPr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A6639F9-8E51-D64A-B582-06CE1B11F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8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48B4F8-63F8-C446-809D-643A842245DF}" type="slidenum">
              <a:rPr lang="en-US" altLang="en-US">
                <a:latin typeface="Calibri" charset="0"/>
              </a:rPr>
              <a:pPr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7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37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40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95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1" y="3158226"/>
            <a:ext cx="457200" cy="1037199"/>
          </a:xfrm>
          <a:prstGeom prst="rect">
            <a:avLst/>
          </a:prstGeom>
          <a:noFill/>
        </p:spPr>
        <p:txBody>
          <a:bodyPr wrap="square" lIns="0" tIns="9140" rIns="0" bIns="9140" rtlCol="0" anchor="ctr" anchorCtr="0">
            <a:spAutoFit/>
          </a:bodyPr>
          <a:lstStyle/>
          <a:p>
            <a:r>
              <a:rPr lang="en-US" sz="66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59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9B805-4219-2347-A3B8-EA859E56069A}" type="datetime1">
              <a:rPr lang="sk-SK" smtClean="0"/>
              <a:pPr>
                <a:defRPr/>
              </a:pPr>
              <a:t>19.4.22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E10F9E-6300-394C-968B-9F8ADA28D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139952" y="6154739"/>
            <a:ext cx="1536795" cy="365124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rusnakm@truni.sk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24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3635896" y="6154739"/>
            <a:ext cx="2040851" cy="365124"/>
          </a:xfrm>
        </p:spPr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287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87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14">
                <a:solidFill>
                  <a:schemeClr val="tx1"/>
                </a:solidFill>
              </a:defRPr>
            </a:lvl1pPr>
            <a:lvl2pPr marL="45696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392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708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82783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22848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7417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6556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A86B4-9E8B-E242-AEC8-2A513FED7576}" type="datetime1">
              <a:rPr lang="sk-SK" smtClean="0"/>
              <a:pPr>
                <a:defRPr/>
              </a:pPr>
              <a:t>19.4.22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C3D36-DEE7-3243-94B8-4AA05D4994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995936" y="6154739"/>
            <a:ext cx="1680811" cy="365124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rusnakm@truni.sk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3920" rtl="0" eaLnBrk="1" latinLnBrk="0" hangingPunct="1">
              <a:spcBef>
                <a:spcPct val="0"/>
              </a:spcBef>
              <a:buNone/>
              <a:defRPr lang="en-US" sz="5441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1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17415-DECC-2C41-B5AB-8B2A4317BEFE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1A3BA-7F48-9344-B540-1BB546028E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995936" y="6154739"/>
            <a:ext cx="1680811" cy="365124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rusnakm@truni.sk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9" y="658369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1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934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176" b="0"/>
            </a:lvl1pPr>
            <a:lvl2pPr marL="456960" indent="0">
              <a:buNone/>
              <a:defRPr sz="1995" b="1"/>
            </a:lvl2pPr>
            <a:lvl3pPr marL="913920" indent="0">
              <a:buNone/>
              <a:defRPr sz="1814" b="1"/>
            </a:lvl3pPr>
            <a:lvl4pPr marL="1370880" indent="0">
              <a:buNone/>
              <a:defRPr sz="1632" b="1"/>
            </a:lvl4pPr>
            <a:lvl5pPr marL="1827839" indent="0">
              <a:buNone/>
              <a:defRPr sz="1632" b="1"/>
            </a:lvl5pPr>
            <a:lvl6pPr marL="2284800" indent="0">
              <a:buNone/>
              <a:defRPr sz="1632" b="1"/>
            </a:lvl6pPr>
            <a:lvl7pPr marL="2741760" indent="0">
              <a:buNone/>
              <a:defRPr sz="1632" b="1"/>
            </a:lvl7pPr>
            <a:lvl8pPr marL="3198720" indent="0">
              <a:buNone/>
              <a:defRPr sz="1632" b="1"/>
            </a:lvl8pPr>
            <a:lvl9pPr marL="3655680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1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176" b="0"/>
            </a:lvl1pPr>
            <a:lvl2pPr marL="456960" indent="0">
              <a:buNone/>
              <a:defRPr sz="1995" b="1"/>
            </a:lvl2pPr>
            <a:lvl3pPr marL="913920" indent="0">
              <a:buNone/>
              <a:defRPr sz="1814" b="1"/>
            </a:lvl3pPr>
            <a:lvl4pPr marL="1370880" indent="0">
              <a:buNone/>
              <a:defRPr sz="1632" b="1"/>
            </a:lvl4pPr>
            <a:lvl5pPr marL="1827839" indent="0">
              <a:buNone/>
              <a:defRPr sz="1632" b="1"/>
            </a:lvl5pPr>
            <a:lvl6pPr marL="2284800" indent="0">
              <a:buNone/>
              <a:defRPr sz="1632" b="1"/>
            </a:lvl6pPr>
            <a:lvl7pPr marL="2741760" indent="0">
              <a:buNone/>
              <a:defRPr sz="1632" b="1"/>
            </a:lvl7pPr>
            <a:lvl8pPr marL="3198720" indent="0">
              <a:buNone/>
              <a:defRPr sz="1632" b="1"/>
            </a:lvl8pPr>
            <a:lvl9pPr marL="3655680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1" y="1371600"/>
            <a:ext cx="3273552" cy="2743200"/>
          </a:xfrm>
        </p:spPr>
        <p:txBody>
          <a:bodyPr anchor="t"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C245D-2796-2641-9E4E-81C829B0CCE4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44C97F-18B2-0B4F-81B6-5B466059C5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21820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1AE64-89C1-5045-8D6D-34B9513B9F8A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7A176F-B3CF-C14D-9ABC-4BCD8D8765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65026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62315-D3DC-7646-A8C8-53B381FD15D4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E1101-B00D-A64D-BB85-5AA21677B5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923928" y="6154739"/>
            <a:ext cx="1752819" cy="365124"/>
          </a:xfrm>
        </p:spPr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20023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280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9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85801"/>
            <a:ext cx="4343400" cy="3429000"/>
          </a:xfrm>
        </p:spPr>
        <p:txBody>
          <a:bodyPr anchor="ctr"/>
          <a:lstStyle>
            <a:lvl1pPr>
              <a:defRPr sz="2358"/>
            </a:lvl1pPr>
            <a:lvl2pPr>
              <a:defRPr sz="2176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32"/>
            </a:lvl1pPr>
            <a:lvl2pPr marL="456960" indent="0">
              <a:buNone/>
              <a:defRPr sz="1179"/>
            </a:lvl2pPr>
            <a:lvl3pPr marL="913920" indent="0">
              <a:buNone/>
              <a:defRPr sz="997"/>
            </a:lvl3pPr>
            <a:lvl4pPr marL="1370880" indent="0">
              <a:buNone/>
              <a:defRPr sz="907"/>
            </a:lvl4pPr>
            <a:lvl5pPr marL="1827839" indent="0">
              <a:buNone/>
              <a:defRPr sz="907"/>
            </a:lvl5pPr>
            <a:lvl6pPr marL="2284800" indent="0">
              <a:buNone/>
              <a:defRPr sz="907"/>
            </a:lvl6pPr>
            <a:lvl7pPr marL="2741760" indent="0">
              <a:buNone/>
              <a:defRPr sz="907"/>
            </a:lvl7pPr>
            <a:lvl8pPr marL="3198720" indent="0">
              <a:buNone/>
              <a:defRPr sz="907"/>
            </a:lvl8pPr>
            <a:lvl9pPr marL="365568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DF7C7-8ABD-5A4E-9065-07DB806D8B67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9CAF43-D9CF-BD4F-8B81-F036B0D6BA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4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97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174"/>
            </a:lvl1pPr>
            <a:lvl2pPr marL="456960" indent="0">
              <a:buNone/>
              <a:defRPr sz="2811"/>
            </a:lvl2pPr>
            <a:lvl3pPr marL="913920" indent="0">
              <a:buNone/>
              <a:defRPr sz="2358"/>
            </a:lvl3pPr>
            <a:lvl4pPr marL="1370880" indent="0">
              <a:buNone/>
              <a:defRPr sz="1995"/>
            </a:lvl4pPr>
            <a:lvl5pPr marL="1827839" indent="0">
              <a:buNone/>
              <a:defRPr sz="1995"/>
            </a:lvl5pPr>
            <a:lvl6pPr marL="2284800" indent="0">
              <a:buNone/>
              <a:defRPr sz="1995"/>
            </a:lvl6pPr>
            <a:lvl7pPr marL="2741760" indent="0">
              <a:buNone/>
              <a:defRPr sz="1995"/>
            </a:lvl7pPr>
            <a:lvl8pPr marL="3198720" indent="0">
              <a:buNone/>
              <a:defRPr sz="1995"/>
            </a:lvl8pPr>
            <a:lvl9pPr marL="3655680" indent="0">
              <a:buNone/>
              <a:defRPr sz="199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1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32"/>
            </a:lvl1pPr>
            <a:lvl2pPr marL="456960" indent="0">
              <a:buNone/>
              <a:defRPr sz="1179"/>
            </a:lvl2pPr>
            <a:lvl3pPr marL="913920" indent="0">
              <a:buNone/>
              <a:defRPr sz="997"/>
            </a:lvl3pPr>
            <a:lvl4pPr marL="1370880" indent="0">
              <a:buNone/>
              <a:defRPr sz="907"/>
            </a:lvl4pPr>
            <a:lvl5pPr marL="1827839" indent="0">
              <a:buNone/>
              <a:defRPr sz="907"/>
            </a:lvl5pPr>
            <a:lvl6pPr marL="2284800" indent="0">
              <a:buNone/>
              <a:defRPr sz="907"/>
            </a:lvl6pPr>
            <a:lvl7pPr marL="2741760" indent="0">
              <a:buNone/>
              <a:defRPr sz="907"/>
            </a:lvl7pPr>
            <a:lvl8pPr marL="3198720" indent="0">
              <a:buNone/>
              <a:defRPr sz="907"/>
            </a:lvl8pPr>
            <a:lvl9pPr marL="365568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B1D0E-2FF1-2747-91B9-D83A90081155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692E7-2BFF-A244-9D16-A53E65F7E2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788464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BBA79-158B-4D49-9534-2751794BE0F8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91006-082A-4A40-BA75-C32FFC8E24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4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2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1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3C832-923D-6F4D-BA4D-BC4230873094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AEECE-5444-4F4C-BD20-1415FB70D2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33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142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42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1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301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501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593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78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56BD-4095-B04E-BDA1-90350AB92560}" type="datetimeFigureOut">
              <a:rPr lang="sk-SK" smtClean="0"/>
              <a:t>19.4.22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4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722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9673" y="6154739"/>
            <a:ext cx="736127" cy="365125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088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7ACEC42C-A93A-6848-873A-A892A8DA9C97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6272" y="6154739"/>
            <a:ext cx="1140475" cy="365124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088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1" y="6206342"/>
            <a:ext cx="746760" cy="31352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632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A3AA99C3-6690-DA4B-A8AC-A447A3D778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6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/>
  <p:txStyles>
    <p:titleStyle>
      <a:lvl1pPr algn="l" defTabSz="913920" rtl="0" eaLnBrk="1" latinLnBrk="0" hangingPunct="1">
        <a:spcBef>
          <a:spcPct val="0"/>
        </a:spcBef>
        <a:buNone/>
        <a:defRPr sz="4897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176" indent="-255897" algn="l" defTabSz="91392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086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44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4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312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23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0880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32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056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42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4928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39104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3280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3152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392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9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3"/>
          <p:cNvSpPr txBox="1">
            <a:spLocks noChangeArrowheads="1"/>
          </p:cNvSpPr>
          <p:nvPr/>
        </p:nvSpPr>
        <p:spPr bwMode="auto">
          <a:xfrm>
            <a:off x="-36513" y="2049792"/>
            <a:ext cx="9180513" cy="3773021"/>
          </a:xfrm>
          <a:prstGeom prst="rect">
            <a:avLst/>
          </a:prstGeom>
          <a:solidFill>
            <a:srgbClr val="6DC2D6">
              <a:alpha val="19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150000"/>
              </a:lnSpc>
            </a:pPr>
            <a:r>
              <a:rPr lang="sk-SK" altLang="en-US" sz="6000" b="1" dirty="0">
                <a:ea typeface="Arial" charset="0"/>
                <a:cs typeface="Arial" charset="0"/>
              </a:rPr>
              <a:t>Kritické myslenie a čítanie</a:t>
            </a:r>
            <a:endParaRPr lang="sk-SK" altLang="bg-BG" sz="6000" b="1" dirty="0">
              <a:latin typeface="Calibri" charset="0"/>
              <a:ea typeface="Arial" charset="0"/>
              <a:cs typeface="Arial" charset="0"/>
            </a:endParaRPr>
          </a:p>
          <a:p>
            <a:pPr lvl="1" algn="ctr" eaLnBrk="1" hangingPunct="1">
              <a:lnSpc>
                <a:spcPct val="150000"/>
              </a:lnSpc>
            </a:pPr>
            <a:r>
              <a:rPr lang="sk-SK" altLang="bg-BG" sz="4400" b="1" dirty="0">
                <a:latin typeface="Calibri" charset="0"/>
                <a:ea typeface="Arial" charset="0"/>
                <a:cs typeface="Arial" charset="0"/>
              </a:rPr>
              <a:t>prof. MUDr. Martin Rusnák, </a:t>
            </a:r>
            <a:r>
              <a:rPr lang="sk-SK" altLang="bg-BG" sz="4400" b="1" dirty="0" err="1">
                <a:latin typeface="Calibri" charset="0"/>
                <a:ea typeface="Arial" charset="0"/>
                <a:cs typeface="Arial" charset="0"/>
              </a:rPr>
              <a:t>CSc</a:t>
            </a:r>
            <a:endParaRPr lang="sk-SK" altLang="bg-BG" sz="2400" b="1" dirty="0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48761-B91A-5E45-9F0B-27054B96AF74}" type="datetime1">
              <a:rPr lang="sk-SK"/>
              <a:pPr>
                <a:defRPr/>
              </a:pPr>
              <a:t>19.4.22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49C06-FF91-8449-94C3-A68D228446F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1026" name="Picture 2" descr="Image result for critical thinking">
            <a:extLst>
              <a:ext uri="{FF2B5EF4-FFF2-40B4-BE49-F238E27FC236}">
                <a16:creationId xmlns:a16="http://schemas.microsoft.com/office/drawing/2014/main" id="{606BB3F7-4810-EE43-BC7E-24C63BA6E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165"/>
            <a:ext cx="43180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C245D-2796-2641-9E4E-81C829B0CCE4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44C97F-18B2-0B4F-81B6-5B466059C50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1560" y="658369"/>
            <a:ext cx="4006161" cy="3429000"/>
          </a:xfrm>
        </p:spPr>
        <p:txBody>
          <a:bodyPr/>
          <a:lstStyle/>
          <a:p>
            <a:pPr marL="18279" indent="0">
              <a:buNone/>
            </a:pPr>
            <a:r>
              <a:rPr lang="sk-SK" sz="3200" b="1" dirty="0"/>
              <a:t>Nie kritickí (pasívni) čitatelia</a:t>
            </a:r>
          </a:p>
          <a:p>
            <a:r>
              <a:rPr lang="sk-SK" dirty="0"/>
              <a:t>Texty čítajú pre fakty.</a:t>
            </a:r>
          </a:p>
          <a:p>
            <a:r>
              <a:rPr lang="sk-SK" dirty="0"/>
              <a:t>Čitatelia získajú vedomosti tým, že si zapamätajú poskytnuté fakty.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536272" y="658368"/>
            <a:ext cx="4284199" cy="3432175"/>
          </a:xfrm>
        </p:spPr>
        <p:txBody>
          <a:bodyPr>
            <a:normAutofit fontScale="92500" lnSpcReduction="20000"/>
          </a:bodyPr>
          <a:lstStyle/>
          <a:p>
            <a:pPr marL="18279" indent="0">
              <a:buNone/>
            </a:pPr>
            <a:r>
              <a:rPr lang="sk-SK" sz="3500" b="1" dirty="0"/>
              <a:t>Kritickí (aktívni) čitatelia</a:t>
            </a:r>
          </a:p>
          <a:p>
            <a:r>
              <a:rPr lang="sk-SK" dirty="0"/>
              <a:t>Vedia, že každý jednotlivý text ponúka iba jedno zobrazenie faktov.</a:t>
            </a:r>
          </a:p>
          <a:p>
            <a:r>
              <a:rPr lang="sk-SK" dirty="0"/>
              <a:t>Je to interpretácia problému jedného alebo mála ľudí .</a:t>
            </a:r>
          </a:p>
          <a:p>
            <a:r>
              <a:rPr lang="sk-SK" dirty="0"/>
              <a:t>Snažia sa pochopiť perspektívu alebo hľadisko, ktoré sa ponúka.</a:t>
            </a:r>
          </a:p>
          <a:p>
            <a:r>
              <a:rPr lang="sk-SK" dirty="0"/>
              <a:t>To znamená zamerať sa nielen na "čo" textu, ale na „ako a prečo“.</a:t>
            </a:r>
          </a:p>
        </p:txBody>
      </p:sp>
    </p:spTree>
    <p:extLst>
      <p:ext uri="{BB962C8B-B14F-4D97-AF65-F5344CB8AC3E}">
        <p14:creationId xmlns:p14="http://schemas.microsoft.com/office/powerpoint/2010/main" val="211492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85802"/>
            <a:ext cx="7618040" cy="4190998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/>
              <a:t>Ak chcete identifikovať argument, “o čo autorovi ide ?“</a:t>
            </a:r>
          </a:p>
          <a:p>
            <a:r>
              <a:rPr lang="sk-SK" sz="2800" dirty="0"/>
              <a:t>Rozpoznať účel a zámer autora</a:t>
            </a:r>
          </a:p>
          <a:p>
            <a:r>
              <a:rPr lang="sk-SK" sz="2800" dirty="0"/>
              <a:t>Pochopiť tón autora a presvedčivé a rétorické prvky</a:t>
            </a:r>
          </a:p>
          <a:p>
            <a:r>
              <a:rPr lang="sk-SK" sz="2800" dirty="0"/>
              <a:t>Určiť zaujatosť</a:t>
            </a:r>
          </a:p>
          <a:p>
            <a:r>
              <a:rPr lang="sk-SK" sz="2800" dirty="0"/>
              <a:t>Vypracovať informovanú odpoveď na čítanie na základe vášho hodnotenia autorovho argumentu, dôkazov, analýzy kľúčových otázok, metód a záverov.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5284235"/>
            <a:ext cx="7543800" cy="914400"/>
          </a:xfrm>
        </p:spPr>
        <p:txBody>
          <a:bodyPr/>
          <a:lstStyle/>
          <a:p>
            <a:r>
              <a:rPr lang="sk-SK" dirty="0"/>
              <a:t>Ciele kritického čítania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11110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17415-DECC-2C41-B5AB-8B2A4317BEFE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1A3BA-7F48-9344-B540-1BB546028EE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1515754"/>
          </a:xfrm>
        </p:spPr>
        <p:txBody>
          <a:bodyPr/>
          <a:lstStyle/>
          <a:p>
            <a:r>
              <a:rPr lang="sk-SK" sz="2800" dirty="0"/>
              <a:t>Keď pristupujete k textu prvýkrát, nepristupujte ako k románu. Namiesto toho k nemu pristupujte ako k forenznému (súdnemu) prípadu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7416824" cy="4104456"/>
          </a:xfrm>
        </p:spPr>
        <p:txBody>
          <a:bodyPr>
            <a:normAutofit fontScale="92500"/>
          </a:bodyPr>
          <a:lstStyle/>
          <a:p>
            <a:r>
              <a:rPr lang="sk-SK" b="1" dirty="0"/>
              <a:t>Predvídať obsah </a:t>
            </a:r>
            <a:r>
              <a:rPr lang="sk-SK" i="1" dirty="0"/>
              <a:t>Z názvu, ilustrácií, štruktúry, grafov</a:t>
            </a:r>
          </a:p>
          <a:p>
            <a:r>
              <a:rPr lang="sk-SK" b="1" dirty="0"/>
              <a:t>Skenovať</a:t>
            </a:r>
            <a:r>
              <a:rPr lang="sk-SK" dirty="0"/>
              <a:t> </a:t>
            </a:r>
            <a:r>
              <a:rPr lang="sk-SK" i="1" dirty="0"/>
              <a:t>Vyhľadať špecifické informácie z nadpisov kapitol a podkapitol</a:t>
            </a:r>
          </a:p>
          <a:p>
            <a:r>
              <a:rPr lang="sk-SK" b="1" dirty="0"/>
              <a:t>Kĺzať</a:t>
            </a:r>
            <a:r>
              <a:rPr lang="sk-SK" dirty="0"/>
              <a:t> </a:t>
            </a:r>
            <a:r>
              <a:rPr lang="sk-SK" i="1" dirty="0"/>
              <a:t>Nájsť hlavné myšlienky - od prvého a posledného odseku. Zvýraznite neznáme slová, aby ste získali celkové, všeobecné pochopenie.</a:t>
            </a:r>
            <a:endParaRPr lang="sk-SK" dirty="0"/>
          </a:p>
          <a:p>
            <a:r>
              <a:rPr lang="sk-SK" b="1" dirty="0"/>
              <a:t>Intenzívne čítanie </a:t>
            </a:r>
            <a:r>
              <a:rPr lang="sk-SK" i="1" dirty="0"/>
              <a:t>Pokúste sa prečítať článok raz bez zastavenia. Pre podrobnejšie informácie, pre dôkladné pochopenie. Kontext používajte čo najviac, aby ste si vypočuli význam neznámych slov. </a:t>
            </a:r>
          </a:p>
          <a:p>
            <a:r>
              <a:rPr lang="sk-SK" b="1" dirty="0"/>
              <a:t>Robte si poznámky </a:t>
            </a:r>
            <a:r>
              <a:rPr lang="sk-SK" i="1" dirty="0"/>
              <a:t>V tejto intenzívnej fáze čítania</a:t>
            </a:r>
          </a:p>
          <a:p>
            <a:r>
              <a:rPr lang="sk-SK" b="1" dirty="0"/>
              <a:t>Formulujte otázky </a:t>
            </a:r>
            <a:r>
              <a:rPr lang="sk-SK" i="1" dirty="0"/>
              <a:t>Vaše porozumenie a názory a postoje autorov</a:t>
            </a:r>
          </a:p>
          <a:p>
            <a:r>
              <a:rPr lang="sk-SK" b="1" dirty="0"/>
              <a:t>Overenie</a:t>
            </a:r>
            <a:r>
              <a:rPr lang="sk-SK" dirty="0"/>
              <a:t> </a:t>
            </a:r>
            <a:r>
              <a:rPr lang="sk-SK" i="1" dirty="0"/>
              <a:t>Čo si pamätáte, keď prečítate svoje poznámky</a:t>
            </a:r>
          </a:p>
        </p:txBody>
      </p:sp>
    </p:spTree>
    <p:extLst>
      <p:ext uri="{BB962C8B-B14F-4D97-AF65-F5344CB8AC3E}">
        <p14:creationId xmlns:p14="http://schemas.microsoft.com/office/powerpoint/2010/main" val="125460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85802"/>
            <a:ext cx="7543800" cy="4190998"/>
          </a:xfrm>
        </p:spPr>
        <p:txBody>
          <a:bodyPr>
            <a:normAutofit/>
          </a:bodyPr>
          <a:lstStyle/>
          <a:p>
            <a:pPr marL="532629" indent="-514350">
              <a:buFont typeface="+mj-lt"/>
              <a:buAutoNum type="arabicPeriod"/>
            </a:pPr>
            <a:r>
              <a:rPr lang="sk-SK" sz="2800" dirty="0"/>
              <a:t>Popíšte problém a hlavný argument.</a:t>
            </a:r>
          </a:p>
          <a:p>
            <a:pPr marL="532629" indent="-514350">
              <a:buFont typeface="+mj-lt"/>
              <a:buAutoNum type="arabicPeriod"/>
            </a:pPr>
            <a:r>
              <a:rPr lang="sk-SK" sz="2800" dirty="0"/>
              <a:t>Odkiaľ pochádza tento text (aký je zdroj - je to článok v časopise, vedecká práca, orezávanie novín, výňatok z blogu?)</a:t>
            </a:r>
          </a:p>
          <a:p>
            <a:pPr marL="532629" indent="-514350">
              <a:buFont typeface="+mj-lt"/>
              <a:buAutoNum type="arabicPeriod"/>
            </a:pPr>
            <a:r>
              <a:rPr lang="sk-SK" sz="2800" dirty="0"/>
              <a:t>Je to autoritatívny zdroj? (Verím tomu? Prečo?)</a:t>
            </a:r>
          </a:p>
          <a:p>
            <a:pPr marL="532629" indent="-514350">
              <a:buFont typeface="+mj-lt"/>
              <a:buAutoNum type="arabicPeriod"/>
            </a:pPr>
            <a:r>
              <a:rPr lang="sk-SK" sz="2800" dirty="0"/>
              <a:t>Čo je hlavným bodom autora, čím podporuje argumenty?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1" y="5240339"/>
            <a:ext cx="7543800" cy="914400"/>
          </a:xfrm>
        </p:spPr>
        <p:txBody>
          <a:bodyPr/>
          <a:lstStyle/>
          <a:p>
            <a:r>
              <a:rPr lang="sk-SK" dirty="0"/>
              <a:t>Niekoľko otázok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21808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1" y="685802"/>
            <a:ext cx="7452359" cy="3967334"/>
          </a:xfrm>
        </p:spPr>
        <p:txBody>
          <a:bodyPr>
            <a:normAutofit lnSpcReduction="10000"/>
          </a:bodyPr>
          <a:lstStyle/>
          <a:p>
            <a:pPr marL="475479" indent="-457200">
              <a:buFont typeface="+mj-lt"/>
              <a:buAutoNum type="arabicPeriod"/>
            </a:pPr>
            <a:r>
              <a:rPr lang="sk-SK" dirty="0"/>
              <a:t>Aké dôkazy boli použité na podporu tohto riešenia?</a:t>
            </a:r>
          </a:p>
          <a:p>
            <a:pPr marL="475479" indent="-457200">
              <a:buFont typeface="+mj-lt"/>
              <a:buAutoNum type="arabicPeriod"/>
            </a:pPr>
            <a:r>
              <a:rPr lang="sk-SK" dirty="0"/>
              <a:t>Ktorý z dôkazov je dôležitý? </a:t>
            </a:r>
          </a:p>
          <a:p>
            <a:pPr marL="475479" indent="-457200">
              <a:buFont typeface="+mj-lt"/>
              <a:buAutoNum type="arabicPeriod"/>
            </a:pPr>
            <a:r>
              <a:rPr lang="sk-SK" dirty="0"/>
              <a:t>Čo sa opiera o štatistické údaje, údaje z výskumu, názory iných vedcov, osobný názor? </a:t>
            </a:r>
          </a:p>
          <a:p>
            <a:pPr marL="475479" indent="-457200">
              <a:buFont typeface="+mj-lt"/>
              <a:buAutoNum type="arabicPeriod"/>
            </a:pPr>
            <a:r>
              <a:rPr lang="sk-SK" dirty="0"/>
              <a:t>Veríte napísanému? Prečo, prečo áno resp. nie?</a:t>
            </a:r>
          </a:p>
          <a:p>
            <a:pPr marL="475479" indent="-457200">
              <a:buFont typeface="+mj-lt"/>
              <a:buAutoNum type="arabicPeriod"/>
            </a:pPr>
            <a:r>
              <a:rPr lang="sk-SK" dirty="0"/>
              <a:t>Prečo autor prezentuje tento názor?</a:t>
            </a:r>
          </a:p>
          <a:p>
            <a:pPr marL="475479" indent="-457200">
              <a:buFont typeface="+mj-lt"/>
              <a:buAutoNum type="arabicPeriod"/>
            </a:pPr>
            <a:r>
              <a:rPr lang="sk-SK" dirty="0"/>
              <a:t>Ako sa prezentuje argumenty?</a:t>
            </a:r>
          </a:p>
          <a:p>
            <a:pPr marL="475479" indent="-457200">
              <a:buFont typeface="+mj-lt"/>
              <a:buAutoNum type="arabicPeriod"/>
            </a:pPr>
            <a:r>
              <a:rPr lang="sk-SK" dirty="0"/>
              <a:t>Používa autor emocionálny alebo presvedčivý jazyk?</a:t>
            </a:r>
          </a:p>
          <a:p>
            <a:pPr marL="475479" indent="-457200">
              <a:buFont typeface="+mj-lt"/>
              <a:buAutoNum type="arabicPeriod"/>
            </a:pPr>
            <a:r>
              <a:rPr lang="sk-SK" dirty="0"/>
              <a:t>Súhlasia iní spisovatelia s týmito myšlienkami?</a:t>
            </a:r>
          </a:p>
          <a:p>
            <a:pPr marL="475479" indent="-457200">
              <a:buFont typeface="+mj-lt"/>
              <a:buAutoNum type="arabicPeriod"/>
            </a:pPr>
            <a:r>
              <a:rPr lang="sk-SK" dirty="0"/>
              <a:t>Súhlasím s týmito myšlienkami? (Prečo áno alebo prečo nie?)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77241" y="4876800"/>
            <a:ext cx="7395160" cy="914400"/>
          </a:xfrm>
        </p:spPr>
        <p:txBody>
          <a:bodyPr/>
          <a:lstStyle/>
          <a:p>
            <a:r>
              <a:rPr lang="en-GB" dirty="0" err="1"/>
              <a:t>Niekoľko</a:t>
            </a:r>
            <a:r>
              <a:rPr lang="en-GB" dirty="0"/>
              <a:t> </a:t>
            </a:r>
            <a:r>
              <a:rPr lang="en-GB" dirty="0" err="1"/>
              <a:t>otázok</a:t>
            </a:r>
            <a:r>
              <a:rPr lang="en-GB" dirty="0"/>
              <a:t> </a:t>
            </a:r>
            <a:r>
              <a:rPr lang="en-GB" sz="2800" dirty="0" err="1"/>
              <a:t>pokračovanie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93295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685802"/>
            <a:ext cx="7452360" cy="4535944"/>
          </a:xfrm>
        </p:spPr>
        <p:txBody>
          <a:bodyPr>
            <a:normAutofit/>
          </a:bodyPr>
          <a:lstStyle/>
          <a:p>
            <a:r>
              <a:rPr lang="sk-SK" sz="2800" dirty="0"/>
              <a:t>Kritické myslenie ako hľadanie odpovedí neštandardným spôsobom pomocou neštandardných otázok a postupov</a:t>
            </a:r>
          </a:p>
          <a:p>
            <a:r>
              <a:rPr lang="sk-SK" sz="2800" dirty="0"/>
              <a:t>Kritické čítanie ako aktívne čítanie odbornej literatúry</a:t>
            </a:r>
          </a:p>
          <a:p>
            <a:r>
              <a:rPr lang="sk-SK" sz="2800" dirty="0"/>
              <a:t>Štruktúra kritického čítania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5221746"/>
            <a:ext cx="7543800" cy="914400"/>
          </a:xfrm>
        </p:spPr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4415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49C31E-6557-AD43-8B93-DDC37D5E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defPPr>
              <a:defRPr lang="en-GB"/>
            </a:defPPr>
            <a:lvl1pPr algn="r" defTabSz="457200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1200" kern="12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  <a:ea typeface="+mn-ea"/>
                <a:cs typeface="Arial Unicode MS" charset="0"/>
              </a:defRPr>
            </a:lvl1pPr>
            <a:lvl2pPr marL="430213" indent="-215900" algn="l" defTabSz="457200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2pPr>
            <a:lvl3pPr marL="646113" indent="-215900" algn="l" defTabSz="457200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3pPr>
            <a:lvl4pPr marL="862013" indent="-214313" algn="l" defTabSz="457200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4pPr>
            <a:lvl5pPr marL="1077913" indent="-215900" algn="l" defTabSz="457200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9pPr>
          </a:lstStyle>
          <a:p>
            <a:fld id="{17D84F83-A9A5-C942-A03F-560C803C3F5D}" type="datetime1">
              <a:rPr lang="sk-SK" smtClean="0"/>
              <a:pPr/>
              <a:t>19.4.22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B2CB939-FDE5-1542-B419-E8439A286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6573B8-074E-134D-B088-632ED43809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pic>
        <p:nvPicPr>
          <p:cNvPr id="1026" name="Picture 2" descr="Image result for prestávka">
            <a:extLst>
              <a:ext uri="{FF2B5EF4-FFF2-40B4-BE49-F238E27FC236}">
                <a16:creationId xmlns:a16="http://schemas.microsoft.com/office/drawing/2014/main" id="{7B7A7E7A-F382-3A45-8F42-4883073A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7" y="1220478"/>
            <a:ext cx="7730638" cy="436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4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9592" y="685802"/>
            <a:ext cx="7330008" cy="4190998"/>
          </a:xfrm>
        </p:spPr>
        <p:txBody>
          <a:bodyPr>
            <a:normAutofit/>
          </a:bodyPr>
          <a:lstStyle/>
          <a:p>
            <a:r>
              <a:rPr lang="sk-SK" sz="2800" dirty="0"/>
              <a:t>Preukázať dôležitosť kritického myslenia a kritického čítania a povzbudiť vás, aby ste používali tieto nástroje.</a:t>
            </a:r>
          </a:p>
          <a:p>
            <a:r>
              <a:rPr lang="sk-SK" sz="2800" dirty="0"/>
              <a:t>Zaviesť kľúčové pojmy a spôsoby praxe pre aktívne / kritické čítanie.</a:t>
            </a:r>
          </a:p>
          <a:p>
            <a:r>
              <a:rPr lang="sk-SK" sz="2800" dirty="0"/>
              <a:t>Predstaviť určité techniky a stratégie pre prístup k akademickej literatúre.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Ciele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42162315-D3DC-7646-A8C8-53B381FD15D4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E1101-B00D-A64D-BB85-5AA21677B55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8782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85802"/>
            <a:ext cx="7618040" cy="4615406"/>
          </a:xfrm>
        </p:spPr>
        <p:txBody>
          <a:bodyPr>
            <a:normAutofit/>
          </a:bodyPr>
          <a:lstStyle/>
          <a:p>
            <a:r>
              <a:rPr lang="sk-SK" dirty="0"/>
              <a:t>Čo sa týka každodenného myslenia, môžete povedať, prečo sa obezita stáva takým problémom na Slovensku?</a:t>
            </a:r>
          </a:p>
          <a:p>
            <a:r>
              <a:rPr lang="sk-SK" dirty="0"/>
              <a:t>Môžete sa opýtať: </a:t>
            </a:r>
          </a:p>
          <a:p>
            <a:pPr lvl="1"/>
            <a:r>
              <a:rPr lang="sk-SK" dirty="0"/>
              <a:t>Ako rastúca miera obezity na Slovensku odráža naše sociálne a kultúrne hodnoty? </a:t>
            </a:r>
          </a:p>
          <a:p>
            <a:pPr lvl="1"/>
            <a:r>
              <a:rPr lang="sk-SK" dirty="0"/>
              <a:t>Je to naozaj taký závažný problém, ako počujeme? </a:t>
            </a:r>
          </a:p>
          <a:p>
            <a:pPr lvl="1"/>
            <a:r>
              <a:rPr lang="sk-SK" dirty="0"/>
              <a:t>Ak áno, aké by mohli byť následky týchto sadzieb za päť rokov? </a:t>
            </a:r>
          </a:p>
          <a:p>
            <a:pPr lvl="1"/>
            <a:r>
              <a:rPr lang="sk-SK" dirty="0"/>
              <a:t>Aké alternatívne spôsoby môžeme vymyslieť na boj proti výsledným zdravotným problémom?</a:t>
            </a:r>
            <a:endParaRPr lang="sk-S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30201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502" y="840211"/>
            <a:ext cx="6799262" cy="2263771"/>
          </a:xfrm>
        </p:spPr>
        <p:txBody>
          <a:bodyPr/>
          <a:lstStyle/>
          <a:p>
            <a:r>
              <a:rPr lang="sk-SK" dirty="0"/>
              <a:t>Dobrá teória je ako dobrá obrana na súde.</a:t>
            </a:r>
          </a:p>
          <a:p>
            <a:r>
              <a:rPr lang="sk-SK" dirty="0"/>
              <a:t>Kľúčom k použitiu teórie na argumentáciu je predloženie praktických dôkazov na podporu teórií, ktoré používate.</a:t>
            </a:r>
          </a:p>
          <a:p>
            <a:r>
              <a:rPr lang="sk-SK" dirty="0"/>
              <a:t>Dôkaz predstavuje most medzi teóriou a praxou.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</a:t>
            </a:r>
            <a:r>
              <a:rPr lang="sk-SK" dirty="0" err="1"/>
              <a:t>ória</a:t>
            </a:r>
            <a:r>
              <a:rPr lang="sk-SK" dirty="0"/>
              <a:t> a prax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103982"/>
            <a:ext cx="3748410" cy="17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(A </a:t>
            </a:r>
            <a:r>
              <a:rPr lang="en-GB" dirty="0" err="1"/>
              <a:t>prečo</a:t>
            </a:r>
            <a:r>
              <a:rPr lang="en-GB" dirty="0"/>
              <a:t> o tom </a:t>
            </a:r>
            <a:r>
              <a:rPr lang="en-GB" dirty="0" err="1"/>
              <a:t>vôbec</a:t>
            </a:r>
            <a:r>
              <a:rPr lang="en-GB" dirty="0"/>
              <a:t> </a:t>
            </a:r>
            <a:r>
              <a:rPr lang="en-GB" dirty="0" err="1"/>
              <a:t>hovoríme</a:t>
            </a:r>
            <a:r>
              <a:rPr lang="en-GB" dirty="0"/>
              <a:t>?)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A86B4-9E8B-E242-AEC8-2A513FED7576}" type="datetime1">
              <a:rPr lang="sk-SK" smtClean="0"/>
              <a:pPr>
                <a:defRPr/>
              </a:pPr>
              <a:t>19.4.22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C3D36-DEE7-3243-94B8-4AA05D4994F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05000"/>
            <a:ext cx="7709480" cy="2350008"/>
          </a:xfrm>
        </p:spPr>
        <p:txBody>
          <a:bodyPr/>
          <a:lstStyle/>
          <a:p>
            <a:r>
              <a:rPr lang="sk-SK" dirty="0"/>
              <a:t>Čo je kritické myslenie?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23813"/>
            <a:ext cx="2840112" cy="17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4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A86B4-9E8B-E242-AEC8-2A513FED7576}" type="datetime1">
              <a:rPr lang="sk-SK" smtClean="0"/>
              <a:pPr>
                <a:defRPr/>
              </a:pPr>
              <a:t>19.4.22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C3D36-DEE7-3243-94B8-4AA05D4994F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07904" y="6154739"/>
            <a:ext cx="1968843" cy="365124"/>
          </a:xfrm>
        </p:spPr>
        <p:txBody>
          <a:bodyPr/>
          <a:lstStyle/>
          <a:p>
            <a:pPr>
              <a:defRPr/>
            </a:pPr>
            <a:r>
              <a:rPr lang="en-US"/>
              <a:t>rusnakm@truni.sk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241" y="4293096"/>
            <a:ext cx="7543800" cy="1778496"/>
          </a:xfrm>
        </p:spPr>
        <p:txBody>
          <a:bodyPr/>
          <a:lstStyle/>
          <a:p>
            <a:r>
              <a:rPr lang="sk-SK" dirty="0"/>
              <a:t>Činnosti zahrnuté v kritickom myslení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Interpretácia na základe štruktúry</a:t>
            </a:r>
          </a:p>
          <a:p>
            <a:r>
              <a:rPr lang="sk-SK" dirty="0"/>
              <a:t>Spájanie teórie s praxou</a:t>
            </a:r>
          </a:p>
          <a:p>
            <a:r>
              <a:rPr lang="sk-SK" dirty="0"/>
              <a:t>Tvorba tvrdenia a jeho podpora</a:t>
            </a:r>
          </a:p>
          <a:p>
            <a:r>
              <a:rPr lang="sk-SK" dirty="0"/>
              <a:t>Použitie vhodných dôkazov</a:t>
            </a:r>
          </a:p>
          <a:p>
            <a:r>
              <a:rPr lang="sk-SK" dirty="0"/>
              <a:t>Vytváranie prepojení medzi nápadmi</a:t>
            </a:r>
          </a:p>
          <a:p>
            <a:r>
              <a:rPr lang="sk-SK" dirty="0"/>
              <a:t>Pýtanie sa otázok</a:t>
            </a:r>
          </a:p>
          <a:p>
            <a:r>
              <a:rPr lang="sk-SK" dirty="0"/>
              <a:t>Vyhodnocovanie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94515" y="625850"/>
            <a:ext cx="3273552" cy="3432175"/>
          </a:xfrm>
        </p:spPr>
        <p:txBody>
          <a:bodyPr>
            <a:normAutofit/>
          </a:bodyPr>
          <a:lstStyle/>
          <a:p>
            <a:r>
              <a:rPr lang="sk-SK" dirty="0"/>
              <a:t>Predpovedanie</a:t>
            </a:r>
          </a:p>
          <a:p>
            <a:r>
              <a:rPr lang="sk-SK" dirty="0"/>
              <a:t>Popisy</a:t>
            </a:r>
          </a:p>
          <a:p>
            <a:r>
              <a:rPr lang="sk-SK" dirty="0"/>
              <a:t>Analyzovanie</a:t>
            </a:r>
          </a:p>
          <a:p>
            <a:r>
              <a:rPr lang="sk-SK" dirty="0"/>
              <a:t>Syntéza</a:t>
            </a:r>
          </a:p>
          <a:p>
            <a:r>
              <a:rPr lang="sk-SK" dirty="0"/>
              <a:t>Kategorizácia</a:t>
            </a:r>
          </a:p>
          <a:p>
            <a:r>
              <a:rPr lang="sk-SK" dirty="0"/>
              <a:t>Zistenie príčiny a následku</a:t>
            </a:r>
          </a:p>
          <a:p>
            <a:r>
              <a:rPr lang="sk-SK" dirty="0"/>
              <a:t>Identifikácia problémov a riešení</a:t>
            </a:r>
          </a:p>
        </p:txBody>
      </p:sp>
    </p:spTree>
    <p:extLst>
      <p:ext uri="{BB962C8B-B14F-4D97-AF65-F5344CB8AC3E}">
        <p14:creationId xmlns:p14="http://schemas.microsoft.com/office/powerpoint/2010/main" val="16212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99592" y="685803"/>
            <a:ext cx="7330008" cy="3031230"/>
          </a:xfrm>
        </p:spPr>
        <p:txBody>
          <a:bodyPr>
            <a:normAutofit/>
          </a:bodyPr>
          <a:lstStyle/>
          <a:p>
            <a:r>
              <a:rPr lang="sk-SK" sz="2400" dirty="0"/>
              <a:t>Kritické čítanie znamená čerpanie z vlastných kritických schopností, aby ste to zvážili a premýšľali o dôsledkoch a záveroch toho, čo sa hovorí.</a:t>
            </a:r>
          </a:p>
          <a:p>
            <a:r>
              <a:rPr lang="sk-SK" sz="2400" dirty="0"/>
              <a:t>Znamená to tvoriť vlastný názor na predmet po analýze a posúdení dôkazovej základne v rámci materiálu.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329542"/>
          </a:xfrm>
        </p:spPr>
        <p:txBody>
          <a:bodyPr/>
          <a:lstStyle/>
          <a:p>
            <a:r>
              <a:rPr lang="sk-SK" dirty="0"/>
              <a:t>Vzťah medzi kritickým myslením a kritickým čítaním</a:t>
            </a:r>
            <a:endParaRPr lang="sk-SK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17117415-DECC-2C41-B5AB-8B2A4317BEFE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1A3BA-7F48-9344-B540-1BB546028EE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34545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476673"/>
            <a:ext cx="7428110" cy="4608512"/>
          </a:xfrm>
        </p:spPr>
        <p:txBody>
          <a:bodyPr>
            <a:normAutofit/>
          </a:bodyPr>
          <a:lstStyle/>
          <a:p>
            <a:r>
              <a:rPr lang="sk-SK" sz="3200" dirty="0"/>
              <a:t>Pýtaj sa</a:t>
            </a:r>
          </a:p>
          <a:p>
            <a:r>
              <a:rPr lang="sk-SK" sz="3200" dirty="0"/>
              <a:t>Buď trpezlivý (odpoveď nemôžete nájsť rýchlo!)</a:t>
            </a:r>
          </a:p>
          <a:p>
            <a:r>
              <a:rPr lang="sk-SK" sz="3200" dirty="0"/>
              <a:t>Dbaj na presnosť a jasnosť.</a:t>
            </a:r>
          </a:p>
          <a:p>
            <a:r>
              <a:rPr lang="sk-SK" sz="3200" dirty="0"/>
              <a:t>Mysli na : relevantnosť, hĺbku, konzistenciu, otvorenosť, buď zvedavý, buď ochotný pochybovať 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191741"/>
            <a:ext cx="7543800" cy="914400"/>
          </a:xfrm>
        </p:spPr>
        <p:txBody>
          <a:bodyPr/>
          <a:lstStyle/>
          <a:p>
            <a:r>
              <a:rPr lang="sk-SK" dirty="0"/>
              <a:t>Ako kriticky myslieť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87216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85803"/>
            <a:ext cx="6480720" cy="2815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3600" dirty="0"/>
              <a:t>Kritické čítanie je úzko spojené so schopnosťou analyzovať a vyhodnocovať materiál, ktorý čítate.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221088"/>
            <a:ext cx="4543110" cy="1570112"/>
          </a:xfrm>
        </p:spPr>
        <p:txBody>
          <a:bodyPr/>
          <a:lstStyle/>
          <a:p>
            <a:r>
              <a:rPr lang="en-GB" sz="4800" dirty="0" err="1"/>
              <a:t>Kritické</a:t>
            </a:r>
            <a:r>
              <a:rPr lang="en-GB" sz="4800" dirty="0"/>
              <a:t> </a:t>
            </a:r>
            <a:r>
              <a:rPr lang="en-GB" sz="4800" dirty="0" err="1"/>
              <a:t>čítanie</a:t>
            </a:r>
            <a:r>
              <a:rPr lang="en-GB" sz="4800" dirty="0"/>
              <a:t> je AKT</a:t>
            </a:r>
            <a:r>
              <a:rPr lang="sk-SK" sz="4800" dirty="0"/>
              <a:t>ÍVNE čítanie</a:t>
            </a:r>
            <a:endParaRPr lang="en-GB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19.4.22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350" y="3789040"/>
            <a:ext cx="3823649" cy="18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83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ZaSP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ZaSP" id="{82EA43C8-5332-674A-8C67-CEE6859F4583}" vid="{C6A37A2C-427F-5344-AD60-FFC1774BED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 Lucia</Template>
  <TotalTime>1973</TotalTime>
  <Words>847</Words>
  <Application>Microsoft Macintosh PowerPoint</Application>
  <PresentationFormat>Prezentácia na obrazovke (4:3)</PresentationFormat>
  <Paragraphs>129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Palatino Linotype</vt:lpstr>
      <vt:lpstr>Wingdings</vt:lpstr>
      <vt:lpstr>Custom Design</vt:lpstr>
      <vt:lpstr>FZaSP</vt:lpstr>
      <vt:lpstr>Prezentácia programu PowerPoint</vt:lpstr>
      <vt:lpstr>Ciele</vt:lpstr>
      <vt:lpstr>Prezentácia programu PowerPoint</vt:lpstr>
      <vt:lpstr>Teória a prax</vt:lpstr>
      <vt:lpstr>Čo je kritické myslenie? </vt:lpstr>
      <vt:lpstr>Činnosti zahrnuté v kritickom myslení</vt:lpstr>
      <vt:lpstr>Vzťah medzi kritickým myslením a kritickým čítaním</vt:lpstr>
      <vt:lpstr>Ako kriticky myslieť</vt:lpstr>
      <vt:lpstr>Kritické čítanie je AKTÍVNE čítanie</vt:lpstr>
      <vt:lpstr>Prezentácia programu PowerPoint</vt:lpstr>
      <vt:lpstr>Ciele kritického čítania</vt:lpstr>
      <vt:lpstr>Keď pristupujete k textu prvýkrát, nepristupujte ako k románu. Namiesto toho k nemu pristupujte ako k forenznému (súdnemu) prípadu</vt:lpstr>
      <vt:lpstr>Niekoľko otázok</vt:lpstr>
      <vt:lpstr>Niekoľko otázok pokračovanie</vt:lpstr>
      <vt:lpstr>Zhrnutie</vt:lpstr>
      <vt:lpstr>Prezentácia programu PowerPoint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Kritické čítanie a písanie</dc:title>
  <dc:subject>písanie odbornej publikácie</dc:subject>
  <dc:creator>Martin Rusnak</dc:creator>
  <cp:keywords/>
  <dc:description/>
  <cp:lastModifiedBy>Rusnák Martin</cp:lastModifiedBy>
  <cp:revision>61</cp:revision>
  <cp:lastPrinted>2017-09-06T11:19:46Z</cp:lastPrinted>
  <dcterms:created xsi:type="dcterms:W3CDTF">2016-01-27T11:32:11Z</dcterms:created>
  <dcterms:modified xsi:type="dcterms:W3CDTF">2022-04-19T15:29:09Z</dcterms:modified>
  <cp:category>prednáška</cp:category>
</cp:coreProperties>
</file>