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0" r:id="rId4"/>
    <p:sldId id="275" r:id="rId5"/>
    <p:sldId id="276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59" r:id="rId22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4682"/>
  </p:normalViewPr>
  <p:slideViewPr>
    <p:cSldViewPr snapToGrid="0" snapToObjects="1">
      <p:cViewPr varScale="1">
        <p:scale>
          <a:sx n="124" d="100"/>
          <a:sy n="124" d="100"/>
        </p:scale>
        <p:origin x="2648" y="184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4/19/22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4/19/22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19.4.22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19.4.22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19.4.22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19.4.22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19.4.22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19.4.22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19.4.22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unityscience.com/wp-content/uploads/2021/01/WKKF_StepByStepGuideToEvaluatio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Hodnotenie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2826974"/>
          </a:xfrm>
        </p:spPr>
        <p:txBody>
          <a:bodyPr>
            <a:normAutofit lnSpcReduction="10000"/>
          </a:bodyPr>
          <a:lstStyle/>
          <a:p>
            <a:r>
              <a:rPr lang="sk-SK" dirty="0">
                <a:effectLst/>
              </a:rPr>
              <a:t>Podľa </a:t>
            </a:r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 WKK. </a:t>
            </a:r>
            <a:r>
              <a:rPr lang="sk-SK" dirty="0" err="1">
                <a:effectLst/>
              </a:rPr>
              <a:t>The</a:t>
            </a:r>
            <a:r>
              <a:rPr lang="sk-SK" dirty="0">
                <a:effectLst/>
              </a:rPr>
              <a:t> Step-by-Step </a:t>
            </a:r>
            <a:r>
              <a:rPr lang="sk-SK" dirty="0" err="1">
                <a:effectLst/>
              </a:rPr>
              <a:t>Guide</a:t>
            </a:r>
            <a:r>
              <a:rPr lang="sk-SK" dirty="0">
                <a:effectLst/>
              </a:rPr>
              <a:t> to EVALUATION </a:t>
            </a:r>
            <a:r>
              <a:rPr lang="sk-SK" dirty="0" err="1">
                <a:effectLst/>
              </a:rPr>
              <a:t>How</a:t>
            </a:r>
            <a:r>
              <a:rPr lang="sk-SK" dirty="0">
                <a:effectLst/>
              </a:rPr>
              <a:t> to </a:t>
            </a:r>
            <a:r>
              <a:rPr lang="sk-SK" dirty="0" err="1">
                <a:effectLst/>
              </a:rPr>
              <a:t>Become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Savvy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Evaluation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Consumers</a:t>
            </a:r>
            <a:r>
              <a:rPr lang="sk-SK" dirty="0">
                <a:effectLst/>
              </a:rPr>
              <a:t> [Internet]. W.K. </a:t>
            </a:r>
            <a:r>
              <a:rPr lang="sk-SK" dirty="0" err="1">
                <a:effectLst/>
              </a:rPr>
              <a:t>Kellogg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; 2017. 264 p. </a:t>
            </a:r>
            <a:r>
              <a:rPr lang="sk-SK" dirty="0" err="1">
                <a:effectLst/>
              </a:rPr>
              <a:t>Available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from</a:t>
            </a:r>
            <a:r>
              <a:rPr lang="sk-SK" dirty="0">
                <a:effectLst/>
              </a:rPr>
              <a:t>: </a:t>
            </a:r>
            <a:r>
              <a:rPr lang="sk-SK" dirty="0">
                <a:effectLst/>
                <a:hlinkClick r:id="rId2"/>
              </a:rPr>
              <a:t>https://communityscience.com/wp-content/uploads/2021/01/WKKF_StepByStepGuideToEvaluation.pdf</a:t>
            </a:r>
            <a:endParaRPr lang="sk-SK" dirty="0">
              <a:effectLst/>
            </a:endParaRPr>
          </a:p>
          <a:p>
            <a:r>
              <a:rPr lang="sk-SK" dirty="0">
                <a:effectLst/>
              </a:rPr>
              <a:t>pripravil prof. MUDr. Martin Rusnák, </a:t>
            </a:r>
            <a:r>
              <a:rPr lang="sk-SK" dirty="0" err="1">
                <a:effectLst/>
              </a:rPr>
              <a:t>CSc</a:t>
            </a:r>
            <a:endParaRPr lang="sk-SK" dirty="0">
              <a:effectLst/>
            </a:endParaRPr>
          </a:p>
          <a:p>
            <a:endParaRPr lang="sk-SK" dirty="0"/>
          </a:p>
        </p:txBody>
      </p:sp>
      <p:pic>
        <p:nvPicPr>
          <p:cNvPr id="1026" name="Picture 2" descr="Evaluation (workplace) - Wikipedia">
            <a:extLst>
              <a:ext uri="{FF2B5EF4-FFF2-40B4-BE49-F238E27FC236}">
                <a16:creationId xmlns:a16="http://schemas.microsoft.com/office/drawing/2014/main" id="{0DA6E3CD-136D-74E3-7550-C82DD7336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39" y="263312"/>
            <a:ext cx="4679951" cy="311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64D0CED-5239-546D-586D-D099A15C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19.4.22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A2D5953-3002-93B3-C199-A49F23650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F1158C6-DBCB-06AC-31CF-55B1A0C280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5DBE564-4264-7BB3-0F38-FFAA9765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4200"/>
              <a:t>Otázky pri monitorovaní výkonu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AF12055-0E2A-BBA4-AF93-CEC5653B84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7190" y="726034"/>
            <a:ext cx="4711121" cy="4760366"/>
          </a:xfrm>
        </p:spPr>
        <p:txBody>
          <a:bodyPr anchor="ctr">
            <a:normAutofit/>
          </a:bodyPr>
          <a:lstStyle/>
          <a:p>
            <a:r>
              <a:rPr lang="sk-SK" dirty="0"/>
              <a:t>Boli aktivity pre stratégiu, iniciatívu alebo program vykonané podľa plánu?</a:t>
            </a:r>
          </a:p>
          <a:p>
            <a:r>
              <a:rPr lang="sk-SK" dirty="0"/>
              <a:t>Boli produkty a služby vytvorené a poskytnuté vďaka tomuto úsiliu podľa plánu?</a:t>
            </a:r>
          </a:p>
          <a:p>
            <a:r>
              <a:rPr lang="sk-SK" dirty="0"/>
              <a:t>Dosiahlo úsilie to, čo si stanovilo?</a:t>
            </a:r>
          </a:p>
        </p:txBody>
      </p:sp>
      <p:pic>
        <p:nvPicPr>
          <p:cNvPr id="7" name="Picture 2" descr="Application Performance Monitoring: Why is it important for your  organization? – ITMAP ASIA">
            <a:extLst>
              <a:ext uri="{FF2B5EF4-FFF2-40B4-BE49-F238E27FC236}">
                <a16:creationId xmlns:a16="http://schemas.microsoft.com/office/drawing/2014/main" id="{1D156EA4-D508-E35E-FFB2-212AC5EB2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1725" y="1391798"/>
            <a:ext cx="3607159" cy="245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78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17F998CC-819E-1A9F-2AE7-DF3D13FA0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375783"/>
          </a:xfrm>
        </p:spPr>
        <p:txBody>
          <a:bodyPr/>
          <a:lstStyle/>
          <a:p>
            <a:r>
              <a:rPr lang="sk-SK" dirty="0"/>
              <a:t>Snaží sa pochopiť, či sa stratégia, iniciatíva alebo program implementuje podľa plánu a podľa plánu.</a:t>
            </a:r>
          </a:p>
          <a:p>
            <a:r>
              <a:rPr lang="sk-SK" dirty="0"/>
              <a:t>Posúdi, či úsilie prináša zamýšľané výstupy.</a:t>
            </a:r>
          </a:p>
          <a:p>
            <a:r>
              <a:rPr lang="sk-SK" dirty="0"/>
              <a:t>Identifikuje silné a slabé stránky úsilia.</a:t>
            </a:r>
          </a:p>
          <a:p>
            <a:r>
              <a:rPr lang="sk-SK" dirty="0"/>
              <a:t>Rozhodujúce pre informujúce úpravy úsilia.</a:t>
            </a:r>
          </a:p>
          <a:p>
            <a:r>
              <a:rPr lang="sk-SK" dirty="0"/>
              <a:t>Procesné alebo </a:t>
            </a:r>
            <a:r>
              <a:rPr lang="sk-SK" dirty="0" err="1"/>
              <a:t>formatívne</a:t>
            </a:r>
            <a:r>
              <a:rPr lang="sk-SK" dirty="0"/>
              <a:t> hodnotenie by sa malo vykonávať v počiatočnom období a počas prispôsobovania prvkov stratégie, iniciatívy alebo programu.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E12CE38B-4A01-6615-0E34-7A2DC66E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778929"/>
            <a:ext cx="8312587" cy="1008380"/>
          </a:xfrm>
        </p:spPr>
        <p:txBody>
          <a:bodyPr/>
          <a:lstStyle/>
          <a:p>
            <a:r>
              <a:rPr lang="sk-SK" dirty="0"/>
              <a:t>Procesné alebo </a:t>
            </a:r>
            <a:r>
              <a:rPr lang="sk-SK" dirty="0" err="1"/>
              <a:t>formatívne</a:t>
            </a:r>
            <a:r>
              <a:rPr lang="sk-SK" dirty="0"/>
              <a:t> hodnotenie 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5E9C86A-83F8-42EA-0D66-6B816CA9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19.4.22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29515512-B91B-B8F7-062D-C6005BE603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1714E82-C266-EA93-A7A5-52CA078106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35203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F18A32-CE07-4012-587C-60F5A612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19.4.22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C77E09E-5642-0666-E0CA-3129A8BE0D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12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E72EAD3-940D-FFC9-6FA6-74DA34C805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D4B4B1F-D7C3-1B24-ADAB-83396D87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000"/>
              <a:t>Otázky pri procesnom alebo </a:t>
            </a:r>
            <a:r>
              <a:rPr lang="sk-SK" sz="3000" err="1"/>
              <a:t>formatívnom</a:t>
            </a:r>
            <a:r>
              <a:rPr lang="sk-SK" sz="3000"/>
              <a:t> hodnotení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2C12A6C-490E-9133-E79D-37B94C281E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7190" y="726034"/>
            <a:ext cx="5543550" cy="4651993"/>
          </a:xfrm>
        </p:spPr>
        <p:txBody>
          <a:bodyPr anchor="ctr">
            <a:normAutofit/>
          </a:bodyPr>
          <a:lstStyle/>
          <a:p>
            <a:r>
              <a:rPr lang="sk-SK" dirty="0"/>
              <a:t>Bola stratégia, iniciatíva alebo program implementovaný podľa plánu a ak nie, prečo?</a:t>
            </a:r>
          </a:p>
          <a:p>
            <a:r>
              <a:rPr lang="sk-SK" dirty="0"/>
              <a:t>Čo fungovalo alebo nefungovalo a prečo?</a:t>
            </a:r>
          </a:p>
          <a:p>
            <a:r>
              <a:rPr lang="sk-SK" dirty="0"/>
              <a:t>Čo je potrebné zlepšiť a ako?</a:t>
            </a:r>
          </a:p>
        </p:txBody>
      </p:sp>
      <p:pic>
        <p:nvPicPr>
          <p:cNvPr id="5122" name="Picture 2" descr="Formative Evaluation: Importance, Advantages &amp; Disadvantages - WiseStep">
            <a:extLst>
              <a:ext uri="{FF2B5EF4-FFF2-40B4-BE49-F238E27FC236}">
                <a16:creationId xmlns:a16="http://schemas.microsoft.com/office/drawing/2014/main" id="{2C15344E-AE97-62CE-49DE-509EAE870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1725" y="1679012"/>
            <a:ext cx="3607159" cy="187897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6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D1944BFA-54E5-A5D3-5403-B8C462B9C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/>
          </a:bodyPr>
          <a:lstStyle/>
          <a:p>
            <a:r>
              <a:rPr lang="sk-SK" dirty="0"/>
              <a:t>Skúma, či stratégia, iniciatíva alebo program dosiahli požadované výsledky a prečo boli účinné alebo neúčinné.</a:t>
            </a:r>
          </a:p>
          <a:p>
            <a:r>
              <a:rPr lang="sk-SK" dirty="0"/>
              <a:t>Posúdi, či je úsilie udržateľné a opakovateľné</a:t>
            </a:r>
          </a:p>
          <a:p>
            <a:r>
              <a:rPr lang="sk-SK" dirty="0"/>
              <a:t>Vykonáva sa pri očakávaní okamžitých a prechodných výsledkov, zvyčajne po určitom úsilí, alebo keď sa to považuje za „zrelé“ alebo „stabilné“ (t. j. už sa neprispôsobuje a neupravuje).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5219D136-CA35-F39F-C43E-DF5A8B45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Výstupné alebo </a:t>
            </a:r>
            <a:r>
              <a:rPr lang="sk-SK" dirty="0" err="1"/>
              <a:t>sumatívne</a:t>
            </a:r>
            <a:r>
              <a:rPr lang="sk-SK" dirty="0"/>
              <a:t> hodnotenie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1B450E8-720B-A2D3-5B41-1BC61D4E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19.4.22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33071DF-48AE-3622-F62A-F5BA654898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80C1592-5CCA-C6E8-899E-6EF4A7F4DC4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33726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860ADCE-EECD-5CFE-1307-45268884A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19.4.22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A46732A-27AF-4AC4-9BA7-50A4F1A53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14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3B778F0-1649-2AC0-8BC7-EECA893016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9F2C085-4F61-ED5A-1A9E-BE5A2CCA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000"/>
              <a:t>Otázky pre výstupné alebo </a:t>
            </a:r>
            <a:r>
              <a:rPr lang="sk-SK" sz="3000" err="1"/>
              <a:t>sumatívne</a:t>
            </a:r>
            <a:r>
              <a:rPr lang="sk-SK" sz="3000"/>
              <a:t> hodnotenie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BD551D2-523F-0635-8B20-7AE31D999D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480" y="726034"/>
            <a:ext cx="5314950" cy="3781425"/>
          </a:xfrm>
        </p:spPr>
        <p:txBody>
          <a:bodyPr anchor="ctr">
            <a:normAutofit/>
          </a:bodyPr>
          <a:lstStyle/>
          <a:p>
            <a:r>
              <a:rPr lang="sk-SK" dirty="0"/>
              <a:t>Aké zmeny spôsobila alebo ku ktorým prispela stratégia, iniciatíva alebo program?</a:t>
            </a:r>
          </a:p>
          <a:p>
            <a:r>
              <a:rPr lang="sk-SK" dirty="0"/>
              <a:t>Ako toto úsilie spôsobilo alebo prispelo k zmenám?</a:t>
            </a:r>
          </a:p>
          <a:p>
            <a:r>
              <a:rPr lang="sk-SK" dirty="0"/>
              <a:t>Ako sa toto úsilie udrží a zopakuje?</a:t>
            </a:r>
          </a:p>
        </p:txBody>
      </p:sp>
      <p:pic>
        <p:nvPicPr>
          <p:cNvPr id="6146" name="Picture 2" descr="Summative Assessment One">
            <a:extLst>
              <a:ext uri="{FF2B5EF4-FFF2-40B4-BE49-F238E27FC236}">
                <a16:creationId xmlns:a16="http://schemas.microsoft.com/office/drawing/2014/main" id="{B8196A02-0F2A-ABDE-4435-C58216EA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1725" y="1174196"/>
            <a:ext cx="3607159" cy="2888601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20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8">
            <a:extLst>
              <a:ext uri="{FF2B5EF4-FFF2-40B4-BE49-F238E27FC236}">
                <a16:creationId xmlns:a16="http://schemas.microsoft.com/office/drawing/2014/main" id="{5761BE3A-6903-5DD4-5262-2ABA20CA91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ADDC855-863E-BF66-82E1-9B871832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19.4.22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AD1DB6CD-7940-70E9-00F4-EA500CF23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5FC1544-76C2-4E2A-391E-96CE7DD9B9D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2BD88BB9-C44E-2004-7F21-9D5462D5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Metodológia hodnotenia</a:t>
            </a:r>
          </a:p>
        </p:txBody>
      </p:sp>
    </p:spTree>
    <p:extLst>
      <p:ext uri="{BB962C8B-B14F-4D97-AF65-F5344CB8AC3E}">
        <p14:creationId xmlns:p14="http://schemas.microsoft.com/office/powerpoint/2010/main" val="2180921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CDA9FBF1-88E3-DD8F-EBC1-15ED3821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771" y="756287"/>
            <a:ext cx="8102506" cy="4884225"/>
          </a:xfrm>
        </p:spPr>
        <p:txBody>
          <a:bodyPr>
            <a:normAutofit/>
          </a:bodyPr>
          <a:lstStyle/>
          <a:p>
            <a:r>
              <a:rPr lang="sk-SK" dirty="0"/>
              <a:t>Zameriava sa na pochopenie jednotky (programu, miesta alebo situácie) v jej kontexte pomocou kombinácie kvalitatívnych a kvantitatívnych údajov. </a:t>
            </a:r>
          </a:p>
          <a:p>
            <a:r>
              <a:rPr lang="sk-SK" dirty="0"/>
              <a:t>Je ideálna na hĺbkové štúdium programu a na to, ako sa rozvíja a funguje v konkrétnom kontexte. </a:t>
            </a:r>
          </a:p>
          <a:p>
            <a:r>
              <a:rPr lang="sk-SK" dirty="0"/>
              <a:t>Zistenia nemožno zovšeobecňovať (alebo aplikovať) na iné situácie.</a:t>
            </a:r>
          </a:p>
          <a:p>
            <a:r>
              <a:rPr lang="sk-SK" dirty="0"/>
              <a:t>Explicitne sa skúma interakcia medzi programom a kontextom. </a:t>
            </a:r>
          </a:p>
          <a:p>
            <a:r>
              <a:rPr lang="sk-SK" dirty="0"/>
              <a:t>Na informovanie analýzy a zistení je potrebných viacero zdrojov údajov. </a:t>
            </a:r>
          </a:p>
          <a:p>
            <a:r>
              <a:rPr lang="sk-SK" dirty="0"/>
              <a:t>Výsledky sú opísané v kontexte, v ktorom sa vyskytli.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B22CE2AC-8CCE-AB69-A1A7-E59E99A7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Štúdia prípadov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A1B2593-813C-7F1C-7B97-CA03327B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01555B1-A27B-611C-91BC-C05D7E8D5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1A9913-CD2E-EB7B-B8CB-275905764AA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086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3F3C906-D462-36E4-2343-90A19542B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5022640"/>
          </a:xfrm>
        </p:spPr>
        <p:txBody>
          <a:bodyPr>
            <a:normAutofit/>
          </a:bodyPr>
          <a:lstStyle/>
          <a:p>
            <a:r>
              <a:rPr lang="sk-SK" dirty="0"/>
              <a:t>Hodnotí niekoľko prípadov a hľadá v nich vzory, aby pochopil, kde sa nachádzajú spoločné znaky a rozdiely a aké sú možné dôvody rozdielov. </a:t>
            </a:r>
          </a:p>
          <a:p>
            <a:r>
              <a:rPr lang="sk-SK" dirty="0"/>
              <a:t>Vhodná na vyhodnotenie programu alebo iniciatívy prebiehajúcej na viacerých lokalitách, pričom sa zohľadňujú jedinečné podmienky v každej lokalite a spoločné podmienky naprieč nimi.</a:t>
            </a:r>
          </a:p>
          <a:p>
            <a:r>
              <a:rPr lang="sk-SK" dirty="0"/>
              <a:t>Jeden alebo viacero výsledkov je možné preskúmať vo viacerých prípadoch, aby sa určilo, ako sa vyvíjajú rovnakým spôsobom alebo rôznymi spôsobmi v rôznych kontextoch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222A6B-CBBD-1194-5C05-79AE83531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980254"/>
            <a:ext cx="8312587" cy="1008380"/>
          </a:xfrm>
        </p:spPr>
        <p:txBody>
          <a:bodyPr/>
          <a:lstStyle/>
          <a:p>
            <a:r>
              <a:rPr lang="sk-SK" dirty="0"/>
              <a:t>Štúdia viacerých prípadov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FE82D45-14DB-B873-5688-8485A810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0626272-930A-9FC9-2788-EA4BE4A270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8EAF7AE-38F3-1B16-79E6-649A92C77F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540502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5AA7815-DF01-B4F9-8D03-C97A70802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/>
          <a:lstStyle/>
          <a:p>
            <a:r>
              <a:rPr lang="sk-SK" dirty="0"/>
              <a:t>Posudzuje kauzálne účinky programu porovnaním dvoch skupín účastníkov – jednej, ktorá dostane intervenciu („liečebná skupina“), a jednej, ktorá ju nedostane („kontrolná skupina“). </a:t>
            </a:r>
          </a:p>
          <a:p>
            <a:r>
              <a:rPr lang="sk-SK" dirty="0"/>
              <a:t>Tiež známe ako randomizované kontrolné štúdie (RCT). </a:t>
            </a:r>
          </a:p>
          <a:p>
            <a:r>
              <a:rPr lang="sk-SK" dirty="0"/>
              <a:t>Účastníci programu sú náhodne pridelení do liečebných a kontrolných skupín. Intervencia musí byť poskytovaná dôsledne každému v liečebnej skupine.</a:t>
            </a:r>
          </a:p>
          <a:p>
            <a:r>
              <a:rPr lang="sk-SK" dirty="0"/>
              <a:t>Ukazuje, že výsledky boli dosiahnuté vďaka programu.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7C3EEDB-4DED-A8E7-9F25-995A7F69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Experimentálny design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F505263-3781-BAEE-0A0E-1DAFC7BA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A714E45-7D75-C4CF-8E55-30923CC8EF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F4CD4C4-AF0B-5F21-0BDC-285367BE88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149192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29C29E7-3DA8-741B-9710-F76189F51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238" y="756287"/>
            <a:ext cx="8010039" cy="477121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Je podobný experimentálnemu dizajnu s tým rozdielom, že neexistuje žiadne náhodné rozdelenie účastníkov do liečebných a kontrolných skupín. </a:t>
            </a:r>
          </a:p>
          <a:p>
            <a:r>
              <a:rPr lang="sk-SK" dirty="0"/>
              <a:t>Porovnávanie programov pred a po (niekedy označované jednoducho ako pred a po testovaní) je jednou z najbežnejších foriem kvázi experimentálneho dizajnu. </a:t>
            </a:r>
          </a:p>
          <a:p>
            <a:r>
              <a:rPr lang="sk-SK" dirty="0"/>
              <a:t>Na presnú interpretáciu výsledkov je dôležité dôkladné pochopenie faktorov, ktoré by mohli ovplyvniť výsledky.</a:t>
            </a:r>
          </a:p>
          <a:p>
            <a:r>
              <a:rPr lang="sk-SK" dirty="0"/>
              <a:t>Užitočné na preukázanie určitej úrovne dôkazov o tom, do akej miery program spôsobil výsledky, ale vyhýba sa etickým obavám spojeným so zadržaním alebo odložením liečby alebo nahradením menej účinnej liečby pre jednu skupinu účastníkov (ako v prípade experimentálneho dizajnu) 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F1A9ABE-DECD-F37B-C665-02D75FC9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22" y="6283119"/>
            <a:ext cx="8312587" cy="1008380"/>
          </a:xfrm>
        </p:spPr>
        <p:txBody>
          <a:bodyPr/>
          <a:lstStyle/>
          <a:p>
            <a:r>
              <a:rPr lang="sk-SK" dirty="0"/>
              <a:t>Kvázi experimentálny dizajn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78FE79E-2DBE-0B27-2F49-F8128FFCF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499AFBC-241F-BCE7-D88E-A094C99EA8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8402FAE-30AD-9EDB-8255-170C38F091E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72894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80357EF-B876-2A49-8075-7C4891EC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787263"/>
          </a:xfrm>
        </p:spPr>
        <p:txBody>
          <a:bodyPr>
            <a:normAutofit/>
          </a:bodyPr>
          <a:lstStyle/>
          <a:p>
            <a:r>
              <a:rPr lang="sk-SK" dirty="0"/>
              <a:t>Uľahčiť učenie a zlepšiť stratégiu, iniciatívu alebo program. </a:t>
            </a:r>
          </a:p>
          <a:p>
            <a:r>
              <a:rPr lang="sk-SK" dirty="0"/>
              <a:t>Učenie založené na procese zhromažďovania a sumarizácie dôkazov, ktoré vedú k záverom o hodnote, prínose, význame alebo kvalite úsilia. </a:t>
            </a:r>
          </a:p>
          <a:p>
            <a:r>
              <a:rPr lang="sk-SK" dirty="0"/>
              <a:t>Investori, vykonávatelia programov a tvorcovia politík často hodnotia stratégie, iniciatívy alebo programy, ktoré podporujú, aby určili, či sa oplatí pokračovať v ich podpore. </a:t>
            </a:r>
          </a:p>
          <a:p>
            <a:r>
              <a:rPr lang="sk-SK" dirty="0"/>
              <a:t>Hoci toto nie je jediné využitie hodnotenia, mnohí ľudia majú tendenciu pozerať sa na hodnotenie ako na niečo, čo vedie k úsudku o zásluhách ich výkonu a práce. </a:t>
            </a:r>
          </a:p>
          <a:p>
            <a:r>
              <a:rPr lang="sk-SK" dirty="0"/>
              <a:t>Často nemajú radi hodnotenie, pretože rozsudok sa im môže zdať nespravodlivý z rôznych dôvodov. </a:t>
            </a:r>
            <a:endParaRPr lang="sk-SK" dirty="0">
              <a:effectLst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44F73F-185E-3943-BB30-3291BDC1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5835836"/>
            <a:ext cx="8312587" cy="1008380"/>
          </a:xfrm>
        </p:spPr>
        <p:txBody>
          <a:bodyPr/>
          <a:lstStyle/>
          <a:p>
            <a:r>
              <a:rPr lang="sk-SK" dirty="0"/>
              <a:t>Účel hodnotenia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0F11FC-BF8A-E64E-A277-335A3C15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1588CD6-8F48-2843-BF66-3FFFD9827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1460E8-F8F2-B844-8132-20E3DBA30A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8181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293B376-05BB-E632-68DB-30C76AD5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6"/>
            <a:ext cx="8312587" cy="487395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Pomáha pochopiť, ako stratégia, iniciatíva alebo program ovplyvňuje jednotlivcov, organizácie a skupiny (nazývané aj „priamy partneri“), ktorých ovplyvňuje alebo s ktorými interaguje. </a:t>
            </a:r>
          </a:p>
          <a:p>
            <a:r>
              <a:rPr lang="sk-SK" dirty="0"/>
              <a:t>Výsledky sú definované ako zmeny v správaní, vzťahoch, činnostiach alebo výkonoch ľudí, skupín a organizácií týchto priamych partnerov. </a:t>
            </a:r>
          </a:p>
          <a:p>
            <a:r>
              <a:rPr lang="sk-SK" dirty="0"/>
              <a:t>Užitočné na zodpovedanie štyroch otázok o programe: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Aká je vízia, ku ktorej program prispieva?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Kto sú priamy partneri programu?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Aké zmeny sa hľadajú a aké sa dejú?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Ako program prispieva k procesu zmeny? </a:t>
            </a:r>
          </a:p>
          <a:p>
            <a:r>
              <a:rPr lang="sk-SK" dirty="0"/>
              <a:t>Partneri sú zapojení do procesu určovania výsledkov a sebareflexie a monitorovania. </a:t>
            </a:r>
          </a:p>
          <a:p>
            <a:r>
              <a:rPr lang="sk-SK" dirty="0"/>
              <a:t>Výsledky musia byť rámcované z hľadiska pozorovateľných zmien v správaní, vzťahoch, činnostiach a výkonoch.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709732-A419-DC36-622A-55E5398D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980254"/>
            <a:ext cx="8312587" cy="1008380"/>
          </a:xfrm>
        </p:spPr>
        <p:txBody>
          <a:bodyPr/>
          <a:lstStyle/>
          <a:p>
            <a:r>
              <a:rPr lang="sk-SK" dirty="0"/>
              <a:t>Mapovanie výsledkov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D6725A5-2B4B-320F-10B5-F0D20573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EFB920C-DE6E-FC6E-2C73-38EBE9F22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84C7E06-02CA-C9FE-6E00-EC231E4E9E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99961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9C342B7E-3484-2BCB-DD3E-460EBEBB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je hodnotenie</a:t>
            </a:r>
          </a:p>
          <a:p>
            <a:r>
              <a:rPr lang="sk-SK" dirty="0"/>
              <a:t>Typy hodnotení</a:t>
            </a:r>
          </a:p>
          <a:p>
            <a:r>
              <a:rPr lang="sk-SK"/>
              <a:t>Metodológia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890A227-6445-56A8-4B1E-F9E52474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D199E4B-D604-2744-97E1-BD268C83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19.4.22</a:t>
            </a:fld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67C5BC5-1663-264D-A8AC-136D89CEC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sk-SK" smtClean="0"/>
              <a:pPr/>
              <a:t>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A930FA-053D-8943-BE21-6AF09EF221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94839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44D650-B9BB-4E7E-9334-A423F011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19.4.22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84F5433-C4DA-6104-6B62-0A51A949B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222C2F8-DD3F-3279-3C55-F474FD0E71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00717E0-E0B2-D46D-43E2-815F4730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957735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Hodnotiace myslenie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5CA0395-2145-043F-D411-8D402396E5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480" y="372889"/>
            <a:ext cx="5497830" cy="327328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400" dirty="0"/>
              <a:t>Základné hodnotenie je spôsob uvažovania o tom, aké výsledky sa očakávajú, ako možno výsledky dosiahnuť a aké údaje alebo dôkazy sú potrebné na informovanie o budúcich opatreniach, aby sa výsledky mohli zlepšiť. </a:t>
            </a:r>
          </a:p>
          <a:p>
            <a:pPr>
              <a:lnSpc>
                <a:spcPct val="90000"/>
              </a:lnSpc>
            </a:pPr>
            <a:r>
              <a:rPr lang="sk-SK" sz="2400" dirty="0"/>
              <a:t>Jeho jadrom je dialóg, reflexia, učenie a zlepšovanie sa</a:t>
            </a:r>
            <a:r>
              <a:rPr lang="sk-SK" sz="2000" dirty="0"/>
              <a:t>. </a:t>
            </a:r>
          </a:p>
        </p:txBody>
      </p:sp>
      <p:pic>
        <p:nvPicPr>
          <p:cNvPr id="2050" name="Picture 2" descr="Evaluative Thinking: The Heart of (Meaningful, Useful) Evaluation - The  IllumiLab">
            <a:extLst>
              <a:ext uri="{FF2B5EF4-FFF2-40B4-BE49-F238E27FC236}">
                <a16:creationId xmlns:a16="http://schemas.microsoft.com/office/drawing/2014/main" id="{33A06B2B-F491-E467-9262-E2FE025CD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0325" y="596735"/>
            <a:ext cx="3607159" cy="2026764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obsah 1">
            <a:extLst>
              <a:ext uri="{FF2B5EF4-FFF2-40B4-BE49-F238E27FC236}">
                <a16:creationId xmlns:a16="http://schemas.microsoft.com/office/drawing/2014/main" id="{109EF1E5-12C4-301C-3EF2-DBE6B3100EA5}"/>
              </a:ext>
            </a:extLst>
          </p:cNvPr>
          <p:cNvSpPr txBox="1">
            <a:spLocks/>
          </p:cNvSpPr>
          <p:nvPr/>
        </p:nvSpPr>
        <p:spPr>
          <a:xfrm>
            <a:off x="411481" y="3453073"/>
            <a:ext cx="9252902" cy="2627687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>
            <a:lvl1pPr marL="302356" indent="-282198" algn="l" defTabSz="1007852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3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05496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086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11778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14133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66881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692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71592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24340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buClrTx/>
            </a:pPr>
            <a:r>
              <a:rPr lang="sk-SK" sz="2400" dirty="0"/>
              <a:t>Ak hodnotenie nepovažujete len za zisťovanie, ktoré vedie k úsudku (fungovali program alebo organizácia podľa očakávania?), ale aj za hodnotiace myslenie, hodnotenie sa vám uľahčí a možno ho dokonca prijmete ako súčasť kultúry vašej organizácie a každodennej praxe. </a:t>
            </a:r>
          </a:p>
          <a:p>
            <a:pPr fontAlgn="auto">
              <a:lnSpc>
                <a:spcPct val="90000"/>
              </a:lnSpc>
              <a:buClrTx/>
            </a:pPr>
            <a:r>
              <a:rPr lang="sk-SK" sz="2400" dirty="0"/>
              <a:t>Hodnotiace myslenie je „sval“, ktorý je potrebné pravidelne cvičiť, aby sa stal lepším a silnejším.</a:t>
            </a:r>
          </a:p>
        </p:txBody>
      </p:sp>
    </p:spTree>
    <p:extLst>
      <p:ext uri="{BB962C8B-B14F-4D97-AF65-F5344CB8AC3E}">
        <p14:creationId xmlns:p14="http://schemas.microsoft.com/office/powerpoint/2010/main" val="14641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A4B0A046-3ABB-8AEA-11EE-269AF27C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822580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Plánovanie hodnotenia by sa malo začať v momente, keď sú </a:t>
            </a:r>
            <a:r>
              <a:rPr lang="sk-SK" dirty="0" err="1"/>
              <a:t>konceptualizované</a:t>
            </a:r>
            <a:r>
              <a:rPr lang="sk-SK" dirty="0"/>
              <a:t> nové stratégie, iniciatívy a programy, výsledky hodnotenia by sa mali použiť na posilnenie rozvoja stratégie a programovania na ceste, ako aj na meranie rozsahu zmien.</a:t>
            </a:r>
          </a:p>
          <a:p>
            <a:r>
              <a:rPr lang="sk-SK" dirty="0"/>
              <a:t>Hodnotenie by malo podporiť úsilie organizácie stať sa silnejšou a efektívnejšou a malo by zvýšiť jej schopnosť získavať a efektívne využívať nové zdroje.</a:t>
            </a:r>
          </a:p>
          <a:p>
            <a:r>
              <a:rPr lang="sk-SK" dirty="0"/>
              <a:t>Hodnotenie by sa malo prispôsobiť kontextu hodnotenej komunity a dôležitým výsledkom identifikovaným komunitou (napr. politika, vplyv na rovnosť). </a:t>
            </a:r>
          </a:p>
          <a:p>
            <a:r>
              <a:rPr lang="sk-SK" dirty="0"/>
              <a:t>Zmiešané metódy a rôzne perspektívy (napr. objektív rasovej rovnosti) môžu pomôcť zachytiť realitu a výsledky, ktoré zažívajú členovia komunity.</a:t>
            </a:r>
          </a:p>
          <a:p>
            <a:r>
              <a:rPr lang="sk-SK" dirty="0"/>
              <a:t>Hodnotenie by malo byť navrhnuté tak, aby riešilo skutočné problémy a poskytovalo zamestnancom a zainteresovaným stranám spoľahlivé informácie na riešenie problémov a stavanie na silných stránkach a príležitostiach.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E021E579-ED54-7565-EA8D-AD4CA683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835836"/>
            <a:ext cx="8312587" cy="1008380"/>
          </a:xfrm>
        </p:spPr>
        <p:txBody>
          <a:bodyPr/>
          <a:lstStyle/>
          <a:p>
            <a:r>
              <a:rPr lang="sk-SK" dirty="0"/>
              <a:t>Princípy hodnotenia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58D8952-C651-9A98-94E7-11EED67D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19.4.22</a:t>
            </a:fld>
            <a:endParaRPr lang="en-GB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102E404-71D8-9B05-B377-E4952BF848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BA26E00-A3E4-4BA0-B33C-2BAC1DF158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11965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8B6A0E2-E86C-F3CA-8484-20B85DA09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52463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Hodnotenie by malo zahŕňať viaceré perspektívy a zahŕňať zastúpenie ľudí, ktorým na programe záleží a majú z neho prospech.</a:t>
            </a:r>
          </a:p>
          <a:p>
            <a:r>
              <a:rPr lang="sk-SK" dirty="0"/>
              <a:t>Hodnotenie by malo byť flexibilné a prispôsobiteľné; stratégie, iniciatívy a programy neexistujú vo vákuu a udalosti ako fluktuácia zamestnancov, voľby, legislatíva a ekonomická recesia môžu ovplyvniť ich implementáciu a výsledky. Preto musia byť hodnotitelia a realizátori flexibilní a spolupracovať, aby sa takýmto udalostiam prispôsobili a reagovali na potreby členov komunity.</a:t>
            </a:r>
          </a:p>
          <a:p>
            <a:r>
              <a:rPr lang="sk-SK" dirty="0"/>
              <a:t>Hodnotenie by malo budovať zručnosti, znalosti a perspektívy jednotlivcov na sebareflexiu, dialóg a konanie na základe údajov a vedomostí. To posilňuje schopnosť všetkých účastníkov vytvoriť vzdelávacie prostredie a spolupracovať pri riešení problémov.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9D05162-58FA-6A92-7245-1596E9BD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798183"/>
            <a:ext cx="8312587" cy="1008380"/>
          </a:xfrm>
        </p:spPr>
        <p:txBody>
          <a:bodyPr/>
          <a:lstStyle/>
          <a:p>
            <a:r>
              <a:rPr lang="sk-SK" dirty="0"/>
              <a:t>Princípy </a:t>
            </a:r>
            <a:r>
              <a:rPr lang="sk-SK" dirty="0" err="1"/>
              <a:t>evaluácie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ED34427-705E-5FA3-B746-DAC2E6D3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23C9D81-0AE3-61ED-3091-159456648F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C51EF9-C52C-71E9-D92A-66BD3F872A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19322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text 1">
            <a:extLst>
              <a:ext uri="{FF2B5EF4-FFF2-40B4-BE49-F238E27FC236}">
                <a16:creationId xmlns:a16="http://schemas.microsoft.com/office/drawing/2014/main" id="{C633058D-8161-9B44-8DF6-6B08E883E4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D2D9D1E-8C89-974B-B4DA-8FDFF610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6E0A216-1EDE-384C-B28D-02630D5410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E7A2C58-2536-8846-AB32-426BEC0EEC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9E2C5FC-4071-2342-9BC9-0900CFFB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hodnotenia</a:t>
            </a:r>
          </a:p>
        </p:txBody>
      </p:sp>
    </p:spTree>
    <p:extLst>
      <p:ext uri="{BB962C8B-B14F-4D97-AF65-F5344CB8AC3E}">
        <p14:creationId xmlns:p14="http://schemas.microsoft.com/office/powerpoint/2010/main" val="20991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8D766E68-417D-9105-AE68-F0C13E7C9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756287"/>
            <a:ext cx="8473917" cy="4844413"/>
          </a:xfrm>
        </p:spPr>
        <p:txBody>
          <a:bodyPr>
            <a:normAutofit/>
          </a:bodyPr>
          <a:lstStyle/>
          <a:p>
            <a:r>
              <a:rPr lang="sk-SK" dirty="0"/>
              <a:t>Typ hodnotenia, závisí od štádia rozvoja stratégie, iniciatívy alebo programu a od účelu hodnotenia. </a:t>
            </a:r>
          </a:p>
          <a:p>
            <a:r>
              <a:rPr lang="sk-SK" dirty="0"/>
              <a:t>Typ hodnotenia nie je to isté ako metodika hodnotenia. </a:t>
            </a:r>
          </a:p>
          <a:p>
            <a:r>
              <a:rPr lang="sk-SK" dirty="0"/>
              <a:t>Po určení typu hodnotenia a v závislosti od jeho cieľov (napr. vybudovať personálnu kapacitu, splnomocniť lídrov komunity, zdôrazniť aktíva komunity), nasleduje rozhodnutie o prístupe a výber vybrať metodológie, napríklad prípadová štúdia alebo kvázi experimentálny dizajn. 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DE97949F-5295-C6B8-71BD-4B4E62FF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835836"/>
            <a:ext cx="8312587" cy="1008380"/>
          </a:xfrm>
        </p:spPr>
        <p:txBody>
          <a:bodyPr/>
          <a:lstStyle/>
          <a:p>
            <a:r>
              <a:rPr lang="sk-SK" dirty="0"/>
              <a:t>Typy </a:t>
            </a:r>
            <a:r>
              <a:rPr lang="sk-SK" dirty="0" err="1"/>
              <a:t>evaluácie</a:t>
            </a:r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07A46-F42D-75DD-8E31-C3891350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614C1EC-2AAA-576D-9EB6-DEA8B99A4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D2F8CE1-8C04-EDBA-A4E1-53DBD3366C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193287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8D766E68-417D-9105-AE68-F0C13E7C9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756287"/>
            <a:ext cx="8473917" cy="5210173"/>
          </a:xfrm>
        </p:spPr>
        <p:txBody>
          <a:bodyPr>
            <a:normAutofit/>
          </a:bodyPr>
          <a:lstStyle/>
          <a:p>
            <a:r>
              <a:rPr lang="sk-SK" dirty="0"/>
              <a:t>Hlavné typy hodnotenia a každý z nich plní špecifickú funkciu a odpovedá na určité otázky: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Monitorovanie výkonu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Procesné alebo </a:t>
            </a:r>
            <a:r>
              <a:rPr lang="sk-SK" dirty="0" err="1"/>
              <a:t>formatívne</a:t>
            </a:r>
            <a:r>
              <a:rPr lang="sk-SK" dirty="0"/>
              <a:t> hodnotenie </a:t>
            </a:r>
          </a:p>
          <a:p>
            <a:pPr marL="477358" indent="-457200">
              <a:buFont typeface="+mj-lt"/>
              <a:buAutoNum type="arabicPeriod"/>
            </a:pPr>
            <a:r>
              <a:rPr lang="sk-SK" dirty="0"/>
              <a:t>Výsledok alebo </a:t>
            </a:r>
            <a:r>
              <a:rPr lang="sk-SK" dirty="0" err="1"/>
              <a:t>sumatívne</a:t>
            </a:r>
            <a:r>
              <a:rPr lang="sk-SK" dirty="0"/>
              <a:t> hodnotenie </a:t>
            </a:r>
          </a:p>
          <a:p>
            <a:pPr marL="477358" indent="-457200">
              <a:buFont typeface="+mj-lt"/>
              <a:buAutoNum type="arabicPeriod"/>
            </a:pPr>
            <a:endParaRPr lang="sk-SK" dirty="0"/>
          </a:p>
          <a:p>
            <a:r>
              <a:rPr lang="sk-SK" dirty="0"/>
              <a:t>Niekedy môže byť potrebné vykonať tieto tri typy hodnotenia súčasne.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DE97949F-5295-C6B8-71BD-4B4E62FF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835836"/>
            <a:ext cx="8312587" cy="1008380"/>
          </a:xfrm>
        </p:spPr>
        <p:txBody>
          <a:bodyPr/>
          <a:lstStyle/>
          <a:p>
            <a:r>
              <a:rPr lang="sk-SK" dirty="0"/>
              <a:t>Typy </a:t>
            </a:r>
            <a:r>
              <a:rPr lang="sk-SK" dirty="0" err="1"/>
              <a:t>evaluácie</a:t>
            </a:r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07A46-F42D-75DD-8E31-C3891350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614C1EC-2AAA-576D-9EB6-DEA8B99A4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D2F8CE1-8C04-EDBA-A4E1-53DBD3366C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24891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79F9D0-EF24-0EE7-D61A-86960944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19.4.22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6604584-09E3-C3BC-0726-5762D3781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A50DC5C-9EB2-7078-7D6C-66FD1C1FB3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0BA18C-6372-453A-E123-BB24439CD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835836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Monitorovanie výkonu </a:t>
            </a:r>
          </a:p>
        </p:txBody>
      </p:sp>
      <p:sp>
        <p:nvSpPr>
          <p:cNvPr id="8" name="Zástupný objekt pre obsah 1">
            <a:extLst>
              <a:ext uri="{FF2B5EF4-FFF2-40B4-BE49-F238E27FC236}">
                <a16:creationId xmlns:a16="http://schemas.microsoft.com/office/drawing/2014/main" id="{A8FB1E12-B09E-8170-98C7-77D2A199F169}"/>
              </a:ext>
            </a:extLst>
          </p:cNvPr>
          <p:cNvSpPr txBox="1">
            <a:spLocks/>
          </p:cNvSpPr>
          <p:nvPr/>
        </p:nvSpPr>
        <p:spPr>
          <a:xfrm>
            <a:off x="440248" y="857250"/>
            <a:ext cx="8862974" cy="4846320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>
            <a:lvl1pPr marL="302356" indent="-282198" algn="l" defTabSz="1007852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3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05496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086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11778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14133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66881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69237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71592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24340" indent="-282198" algn="l" defTabSz="1007852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sk-SK" sz="2800" dirty="0"/>
              <a:t>Zabezpečuje zodpovednosť za aktivity programu.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Preukazuje, že zdroje pre stratégiu, iniciatívu alebo program sú využívané tak, ako bolo zamýšľané a riadené dobre.</a:t>
            </a:r>
          </a:p>
          <a:p>
            <a:pPr fontAlgn="auto">
              <a:lnSpc>
                <a:spcPct val="90000"/>
              </a:lnSpc>
              <a:buClrTx/>
            </a:pPr>
            <a:r>
              <a:rPr lang="sk-SK" sz="2800" dirty="0"/>
              <a:t>Monitoruje a podáva správy o pokroku smerom k vopred stanoveným cieľom.</a:t>
            </a:r>
          </a:p>
          <a:p>
            <a:pPr fontAlgn="auto">
              <a:lnSpc>
                <a:spcPct val="90000"/>
              </a:lnSpc>
              <a:buClrTx/>
            </a:pPr>
            <a:r>
              <a:rPr lang="sk-SK" sz="2800" dirty="0"/>
              <a:t>Poskytuje včasné varovanie donorovi a pre manažment problémov.</a:t>
            </a:r>
          </a:p>
          <a:p>
            <a:pPr fontAlgn="auto">
              <a:lnSpc>
                <a:spcPct val="90000"/>
              </a:lnSpc>
              <a:buClrTx/>
            </a:pPr>
            <a:r>
              <a:rPr lang="sk-SK" sz="2800" dirty="0"/>
              <a:t>Monitorovanie výkonnosti sa môže vykonávať počas celého obdobia stratégie, iniciatívy alebo programu, od začiatku do konca.</a:t>
            </a:r>
          </a:p>
        </p:txBody>
      </p:sp>
    </p:spTree>
    <p:extLst>
      <p:ext uri="{BB962C8B-B14F-4D97-AF65-F5344CB8AC3E}">
        <p14:creationId xmlns:p14="http://schemas.microsoft.com/office/powerpoint/2010/main" val="892066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108</TotalTime>
  <Words>1574</Words>
  <Application>Microsoft Macintosh PowerPoint</Application>
  <PresentationFormat>Vlastná</PresentationFormat>
  <Paragraphs>160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Arial</vt:lpstr>
      <vt:lpstr>Calibri</vt:lpstr>
      <vt:lpstr>Palatino Linotype</vt:lpstr>
      <vt:lpstr>Wingdings</vt:lpstr>
      <vt:lpstr>Martin_Trnava_prednasky</vt:lpstr>
      <vt:lpstr>Hodnotenie</vt:lpstr>
      <vt:lpstr>Účel hodnotenia</vt:lpstr>
      <vt:lpstr>Hodnotiace myslenie</vt:lpstr>
      <vt:lpstr>Princípy hodnotenia</vt:lpstr>
      <vt:lpstr>Princípy evaluácie</vt:lpstr>
      <vt:lpstr>Typy hodnotenia</vt:lpstr>
      <vt:lpstr>Typy evaluácie</vt:lpstr>
      <vt:lpstr>Typy evaluácie</vt:lpstr>
      <vt:lpstr>Monitorovanie výkonu </vt:lpstr>
      <vt:lpstr>Otázky pri monitorovaní výkonu</vt:lpstr>
      <vt:lpstr>Procesné alebo formatívne hodnotenie </vt:lpstr>
      <vt:lpstr>Otázky pri procesnom alebo formatívnom hodnotení</vt:lpstr>
      <vt:lpstr>Výstupné alebo sumatívne hodnotenie</vt:lpstr>
      <vt:lpstr>Otázky pre výstupné alebo sumatívne hodnotenie</vt:lpstr>
      <vt:lpstr>Metodológia hodnotenia</vt:lpstr>
      <vt:lpstr>Štúdia prípadov</vt:lpstr>
      <vt:lpstr>Štúdia viacerých prípadov</vt:lpstr>
      <vt:lpstr>Experimentálny design</vt:lpstr>
      <vt:lpstr>Kvázi experimentálny dizajn</vt:lpstr>
      <vt:lpstr>Mapovanie výsledkov</vt:lpstr>
      <vt:lpstr>Zhrnutie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Hodnotenie</dc:title>
  <dc:subject/>
  <dc:creator>Rusnák Martin</dc:creator>
  <cp:keywords/>
  <dc:description/>
  <cp:lastModifiedBy>Rusnák Martin</cp:lastModifiedBy>
  <cp:revision>11</cp:revision>
  <dcterms:created xsi:type="dcterms:W3CDTF">2022-04-19T11:23:28Z</dcterms:created>
  <dcterms:modified xsi:type="dcterms:W3CDTF">2022-04-19T13:11:53Z</dcterms:modified>
  <cp:category/>
</cp:coreProperties>
</file>