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94" r:id="rId22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1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/>
    <p:restoredTop sz="94682"/>
  </p:normalViewPr>
  <p:slideViewPr>
    <p:cSldViewPr snapToGrid="0" snapToObjects="1">
      <p:cViewPr varScale="1">
        <p:scale>
          <a:sx n="112" d="100"/>
          <a:sy n="112" d="100"/>
        </p:scale>
        <p:origin x="776" y="200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6CAE-2051-5146-AA2A-396F8AB6EAD0}" type="datetimeFigureOut">
              <a:rPr lang="en-US" smtClean="0"/>
              <a:t>4/19/22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48EF7-17E9-1141-A103-15C6ECBF118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552871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90ED3-4EF5-D641-9742-15440EAA57FD}" type="datetimeFigureOut">
              <a:rPr lang="en-US" smtClean="0"/>
              <a:t>4/19/22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54063"/>
            <a:ext cx="5026025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778375"/>
            <a:ext cx="6216650" cy="4525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155DD-7470-454E-B75B-F9556242799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C5AEBEB-AD69-6E4F-BB28-23A622F7EB2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520D7-0C59-1A48-97F2-A8C00D60F3B8}" type="slidenum">
              <a:rPr lang="en-GB" altLang="sk-SK"/>
              <a:pPr/>
              <a:t>1</a:t>
            </a:fld>
            <a:endParaRPr lang="en-GB" altLang="sk-SK"/>
          </a:p>
        </p:txBody>
      </p:sp>
      <p:sp>
        <p:nvSpPr>
          <p:cNvPr id="45057" name="Text Box 1">
            <a:extLst>
              <a:ext uri="{FF2B5EF4-FFF2-40B4-BE49-F238E27FC236}">
                <a16:creationId xmlns:a16="http://schemas.microsoft.com/office/drawing/2014/main" id="{1D152432-1788-7B4D-BF05-891A5ED8B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5058" name="Text Box 2">
            <a:extLst>
              <a:ext uri="{FF2B5EF4-FFF2-40B4-BE49-F238E27FC236}">
                <a16:creationId xmlns:a16="http://schemas.microsoft.com/office/drawing/2014/main" id="{934FE6A1-8F40-5043-B18F-68E5E41A59F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87992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2D44BE6E-0B68-B94A-8DDE-AFF7A2AC146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D8D2A55-0E05-D340-BF14-E98D9E817A1B}" type="slidenum">
              <a:rPr lang="en-GB" altLang="sk-SK"/>
              <a:pPr/>
              <a:t>10</a:t>
            </a:fld>
            <a:endParaRPr lang="en-GB" altLang="sk-SK"/>
          </a:p>
        </p:txBody>
      </p:sp>
      <p:sp>
        <p:nvSpPr>
          <p:cNvPr id="54273" name="Text Box 1">
            <a:extLst>
              <a:ext uri="{FF2B5EF4-FFF2-40B4-BE49-F238E27FC236}">
                <a16:creationId xmlns:a16="http://schemas.microsoft.com/office/drawing/2014/main" id="{09DE6A43-EF4E-0345-BC1F-F3155D166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4274" name="Text Box 2">
            <a:extLst>
              <a:ext uri="{FF2B5EF4-FFF2-40B4-BE49-F238E27FC236}">
                <a16:creationId xmlns:a16="http://schemas.microsoft.com/office/drawing/2014/main" id="{A5CDF7B3-22CA-2B43-B6A9-81FFC8D796FC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060355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065B0C6-B982-5B4E-A54F-C85E8FD1511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170E6A-F10B-FF46-A2CF-F36B61086BC3}" type="slidenum">
              <a:rPr lang="en-GB" altLang="sk-SK"/>
              <a:pPr/>
              <a:t>11</a:t>
            </a:fld>
            <a:endParaRPr lang="en-GB" altLang="sk-SK"/>
          </a:p>
        </p:txBody>
      </p:sp>
      <p:sp>
        <p:nvSpPr>
          <p:cNvPr id="55297" name="Text Box 1">
            <a:extLst>
              <a:ext uri="{FF2B5EF4-FFF2-40B4-BE49-F238E27FC236}">
                <a16:creationId xmlns:a16="http://schemas.microsoft.com/office/drawing/2014/main" id="{5A489D87-5BF7-8045-97E5-D5F645925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5298" name="Text Box 2">
            <a:extLst>
              <a:ext uri="{FF2B5EF4-FFF2-40B4-BE49-F238E27FC236}">
                <a16:creationId xmlns:a16="http://schemas.microsoft.com/office/drawing/2014/main" id="{96E6B960-305A-1449-92EC-B00E7D0E63DB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08040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9D69D5-562F-A942-AD32-F9730B6940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F9AAB5-EF0D-7C4E-9631-E09A470BEEF7}" type="slidenum">
              <a:rPr lang="en-GB" altLang="sk-SK"/>
              <a:pPr/>
              <a:t>12</a:t>
            </a:fld>
            <a:endParaRPr lang="en-GB" altLang="sk-SK"/>
          </a:p>
        </p:txBody>
      </p:sp>
      <p:sp>
        <p:nvSpPr>
          <p:cNvPr id="56321" name="Text Box 1">
            <a:extLst>
              <a:ext uri="{FF2B5EF4-FFF2-40B4-BE49-F238E27FC236}">
                <a16:creationId xmlns:a16="http://schemas.microsoft.com/office/drawing/2014/main" id="{EAE16865-3D88-B948-AD4D-B0D8DE9D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6322" name="Text Box 2">
            <a:extLst>
              <a:ext uri="{FF2B5EF4-FFF2-40B4-BE49-F238E27FC236}">
                <a16:creationId xmlns:a16="http://schemas.microsoft.com/office/drawing/2014/main" id="{94DDA9FA-B268-2E42-82E7-F46E2C52AF6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6907590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DE82C0A-1FB6-6D44-A2DA-AF3083C3C9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37E918C-2CFC-614F-B50F-8EE983CA5CE7}" type="slidenum">
              <a:rPr lang="en-GB" altLang="sk-SK"/>
              <a:pPr/>
              <a:t>13</a:t>
            </a:fld>
            <a:endParaRPr lang="en-GB" altLang="sk-SK"/>
          </a:p>
        </p:txBody>
      </p:sp>
      <p:sp>
        <p:nvSpPr>
          <p:cNvPr id="57345" name="Text Box 1">
            <a:extLst>
              <a:ext uri="{FF2B5EF4-FFF2-40B4-BE49-F238E27FC236}">
                <a16:creationId xmlns:a16="http://schemas.microsoft.com/office/drawing/2014/main" id="{FE09C9D4-70F3-D24E-B6E6-1910F4D91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7346" name="Text Box 2">
            <a:extLst>
              <a:ext uri="{FF2B5EF4-FFF2-40B4-BE49-F238E27FC236}">
                <a16:creationId xmlns:a16="http://schemas.microsoft.com/office/drawing/2014/main" id="{94886649-6A1D-4F4B-B66C-4EE5F1437E4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9725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033F2FC1-278C-CE40-8E44-1B6B9293CD6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073DBB-455B-4A4A-B955-71FC7A706A15}" type="slidenum">
              <a:rPr lang="en-GB" altLang="sk-SK"/>
              <a:pPr/>
              <a:t>2</a:t>
            </a:fld>
            <a:endParaRPr lang="en-GB" altLang="sk-SK"/>
          </a:p>
        </p:txBody>
      </p:sp>
      <p:sp>
        <p:nvSpPr>
          <p:cNvPr id="46081" name="Text Box 1">
            <a:extLst>
              <a:ext uri="{FF2B5EF4-FFF2-40B4-BE49-F238E27FC236}">
                <a16:creationId xmlns:a16="http://schemas.microsoft.com/office/drawing/2014/main" id="{BC5BCFC9-9BA3-9844-ABBB-607D129D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6082" name="Text Box 2">
            <a:extLst>
              <a:ext uri="{FF2B5EF4-FFF2-40B4-BE49-F238E27FC236}">
                <a16:creationId xmlns:a16="http://schemas.microsoft.com/office/drawing/2014/main" id="{D9DD61F0-CE61-A740-814E-49D38B4641A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537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4B2B58E-37EF-C142-B415-DCA528B3FAB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A04524-261D-4F44-B14C-15740F3A040F}" type="slidenum">
              <a:rPr lang="en-GB" altLang="sk-SK"/>
              <a:pPr/>
              <a:t>3</a:t>
            </a:fld>
            <a:endParaRPr lang="en-GB" altLang="sk-SK"/>
          </a:p>
        </p:txBody>
      </p:sp>
      <p:sp>
        <p:nvSpPr>
          <p:cNvPr id="47105" name="Text Box 1">
            <a:extLst>
              <a:ext uri="{FF2B5EF4-FFF2-40B4-BE49-F238E27FC236}">
                <a16:creationId xmlns:a16="http://schemas.microsoft.com/office/drawing/2014/main" id="{C01FCBC5-DAD4-5547-AE43-7023E11A8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7106" name="Text Box 2">
            <a:extLst>
              <a:ext uri="{FF2B5EF4-FFF2-40B4-BE49-F238E27FC236}">
                <a16:creationId xmlns:a16="http://schemas.microsoft.com/office/drawing/2014/main" id="{E56F4D30-2249-FB46-B096-7DF8A00F848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09749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3E17AB1-0406-5E4B-A267-44FAD2F6C9C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49A107-4423-FC42-AEDD-4D3A9A94B4B2}" type="slidenum">
              <a:rPr lang="en-GB" altLang="sk-SK"/>
              <a:pPr/>
              <a:t>4</a:t>
            </a:fld>
            <a:endParaRPr lang="en-GB" altLang="sk-SK"/>
          </a:p>
        </p:txBody>
      </p:sp>
      <p:sp>
        <p:nvSpPr>
          <p:cNvPr id="48129" name="Text Box 1">
            <a:extLst>
              <a:ext uri="{FF2B5EF4-FFF2-40B4-BE49-F238E27FC236}">
                <a16:creationId xmlns:a16="http://schemas.microsoft.com/office/drawing/2014/main" id="{58E87765-741D-DD40-92EF-482488632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8130" name="Text Box 2">
            <a:extLst>
              <a:ext uri="{FF2B5EF4-FFF2-40B4-BE49-F238E27FC236}">
                <a16:creationId xmlns:a16="http://schemas.microsoft.com/office/drawing/2014/main" id="{6E44AB15-5AB8-E04F-B83B-CC3E0D064C5E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497681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498EE22-FAB9-F447-BCBF-47DC91E817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7B6D59-0C5A-F044-9499-70B80ADBED6A}" type="slidenum">
              <a:rPr lang="en-GB" altLang="sk-SK"/>
              <a:pPr/>
              <a:t>5</a:t>
            </a:fld>
            <a:endParaRPr lang="en-GB" altLang="sk-SK"/>
          </a:p>
        </p:txBody>
      </p:sp>
      <p:sp>
        <p:nvSpPr>
          <p:cNvPr id="49153" name="Text Box 1">
            <a:extLst>
              <a:ext uri="{FF2B5EF4-FFF2-40B4-BE49-F238E27FC236}">
                <a16:creationId xmlns:a16="http://schemas.microsoft.com/office/drawing/2014/main" id="{998AA095-2C66-574D-AADA-CE8F170B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49154" name="Text Box 2">
            <a:extLst>
              <a:ext uri="{FF2B5EF4-FFF2-40B4-BE49-F238E27FC236}">
                <a16:creationId xmlns:a16="http://schemas.microsoft.com/office/drawing/2014/main" id="{68E14BA8-3919-AE49-AB96-D644A6BA6C03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51489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6FFDD579-B5A1-4D40-844A-BD41E04048A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2EA052-5CB6-E94E-9A5F-869C3C54B89B}" type="slidenum">
              <a:rPr lang="en-GB" altLang="sk-SK"/>
              <a:pPr/>
              <a:t>6</a:t>
            </a:fld>
            <a:endParaRPr lang="en-GB" altLang="sk-SK"/>
          </a:p>
        </p:txBody>
      </p:sp>
      <p:sp>
        <p:nvSpPr>
          <p:cNvPr id="50177" name="Text Box 1">
            <a:extLst>
              <a:ext uri="{FF2B5EF4-FFF2-40B4-BE49-F238E27FC236}">
                <a16:creationId xmlns:a16="http://schemas.microsoft.com/office/drawing/2014/main" id="{366C943B-BC3F-0E43-A367-1899AFD82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0178" name="Text Box 2">
            <a:extLst>
              <a:ext uri="{FF2B5EF4-FFF2-40B4-BE49-F238E27FC236}">
                <a16:creationId xmlns:a16="http://schemas.microsoft.com/office/drawing/2014/main" id="{32FBEA0D-BDAA-1A4D-9901-80D8313E6595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60012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3BD3C9B-5531-EB4B-BDDB-C39D2612279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E3A4B1C-A6C9-1A4D-935C-E250032DDCB3}" type="slidenum">
              <a:rPr lang="en-GB" altLang="sk-SK"/>
              <a:pPr/>
              <a:t>7</a:t>
            </a:fld>
            <a:endParaRPr lang="en-GB" altLang="sk-SK"/>
          </a:p>
        </p:txBody>
      </p:sp>
      <p:sp>
        <p:nvSpPr>
          <p:cNvPr id="51201" name="Text Box 1">
            <a:extLst>
              <a:ext uri="{FF2B5EF4-FFF2-40B4-BE49-F238E27FC236}">
                <a16:creationId xmlns:a16="http://schemas.microsoft.com/office/drawing/2014/main" id="{C9D2E167-88F4-DB46-8BE8-666A11B56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1202" name="Text Box 2">
            <a:extLst>
              <a:ext uri="{FF2B5EF4-FFF2-40B4-BE49-F238E27FC236}">
                <a16:creationId xmlns:a16="http://schemas.microsoft.com/office/drawing/2014/main" id="{A77EB0E9-61E1-104C-A045-17CA01DB4450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15301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1A2C8B30-3F59-E24B-8A2F-7AB089BD5E6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0BC361E-0C63-634B-94C6-A050931F4D7D}" type="slidenum">
              <a:rPr lang="en-GB" altLang="sk-SK"/>
              <a:pPr/>
              <a:t>8</a:t>
            </a:fld>
            <a:endParaRPr lang="en-GB" altLang="sk-SK"/>
          </a:p>
        </p:txBody>
      </p:sp>
      <p:sp>
        <p:nvSpPr>
          <p:cNvPr id="52225" name="Text Box 1">
            <a:extLst>
              <a:ext uri="{FF2B5EF4-FFF2-40B4-BE49-F238E27FC236}">
                <a16:creationId xmlns:a16="http://schemas.microsoft.com/office/drawing/2014/main" id="{3D48F501-FBCC-9A44-A866-4A27EC3AE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2226" name="Text Box 2">
            <a:extLst>
              <a:ext uri="{FF2B5EF4-FFF2-40B4-BE49-F238E27FC236}">
                <a16:creationId xmlns:a16="http://schemas.microsoft.com/office/drawing/2014/main" id="{E6DEF86D-9F3E-6F4B-83E5-8AC675774E34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8014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595CD258-F572-204C-9B43-8A9134F6250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A733B9-36C8-034C-8793-F6D047AE8D50}" type="slidenum">
              <a:rPr lang="en-GB" altLang="sk-SK"/>
              <a:pPr/>
              <a:t>9</a:t>
            </a:fld>
            <a:endParaRPr lang="en-GB" altLang="sk-SK"/>
          </a:p>
        </p:txBody>
      </p:sp>
      <p:sp>
        <p:nvSpPr>
          <p:cNvPr id="53249" name="Text Box 1">
            <a:extLst>
              <a:ext uri="{FF2B5EF4-FFF2-40B4-BE49-F238E27FC236}">
                <a16:creationId xmlns:a16="http://schemas.microsoft.com/office/drawing/2014/main" id="{4570232B-1BE6-5C4D-9568-8689349D4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763588"/>
            <a:ext cx="5026025" cy="3768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53250" name="Text Box 2">
            <a:extLst>
              <a:ext uri="{FF2B5EF4-FFF2-40B4-BE49-F238E27FC236}">
                <a16:creationId xmlns:a16="http://schemas.microsoft.com/office/drawing/2014/main" id="{C17AC557-B640-8C45-893D-DE058C7ECBDA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3475" cy="4521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6694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EA7BF-9C8A-8C46-9BEF-867E738EB90D}" type="datetime1">
              <a:rPr lang="sk-SK" smtClean="0"/>
              <a:t>19.4.22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4E43D9AA-8D09-E148-9465-13D72DAB25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E2FF2-AE5C-A44E-B3E9-2F742E25D54F}" type="datetime1">
              <a:rPr lang="sk-SK" smtClean="0"/>
              <a:t>19.4.22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E8732F13-44A7-B64D-B2CC-E1233D4D0F7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8BCC-1277-6B4A-B8F7-9D7D55424657}" type="datetime1">
              <a:rPr lang="sk-SK" smtClean="0"/>
              <a:t>19.4.22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27FB5E15-3345-8042-8688-22A1C55688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91A-BEA6-E149-B5CD-2A858935B5BB}" type="datetime1">
              <a:rPr lang="sk-SK" smtClean="0"/>
              <a:t>19.4.22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15">
            <a:extLst>
              <a:ext uri="{FF2B5EF4-FFF2-40B4-BE49-F238E27FC236}">
                <a16:creationId xmlns:a16="http://schemas.microsoft.com/office/drawing/2014/main" id="{992A3D93-ABA5-A54B-87F8-89AE15504F3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CC097-9CFC-C846-812F-996F0EACE77D}" type="datetime1">
              <a:rPr lang="sk-SK" smtClean="0"/>
              <a:t>19.4.22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9" name="Footer Placeholder 15">
            <a:extLst>
              <a:ext uri="{FF2B5EF4-FFF2-40B4-BE49-F238E27FC236}">
                <a16:creationId xmlns:a16="http://schemas.microsoft.com/office/drawing/2014/main" id="{349A2EDE-F9D2-5B4E-86C6-49689850977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662F-EB6D-D641-AFC6-34228E4C4965}" type="datetime1">
              <a:rPr lang="sk-SK" smtClean="0"/>
              <a:t>19.4.22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2" name="Footer Placeholder 15">
            <a:extLst>
              <a:ext uri="{FF2B5EF4-FFF2-40B4-BE49-F238E27FC236}">
                <a16:creationId xmlns:a16="http://schemas.microsoft.com/office/drawing/2014/main" id="{D9546B0F-59E1-BA41-AF92-6BB97BE45C4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F38A-6359-1943-B21D-659C8C99879D}" type="datetime1">
              <a:rPr lang="sk-SK" smtClean="0"/>
              <a:t>19.4.22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9" name="Footer Placeholder 15">
            <a:extLst>
              <a:ext uri="{FF2B5EF4-FFF2-40B4-BE49-F238E27FC236}">
                <a16:creationId xmlns:a16="http://schemas.microsoft.com/office/drawing/2014/main" id="{8123DE0D-33FE-7142-B37F-48B9A59299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3E06-6F4B-0044-AF06-33739E61B1EF}" type="datetime1">
              <a:rPr lang="sk-SK" smtClean="0"/>
              <a:t>19.4.22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D10CCD60-7184-854C-B3C0-B05B5B38448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15">
            <a:extLst>
              <a:ext uri="{FF2B5EF4-FFF2-40B4-BE49-F238E27FC236}">
                <a16:creationId xmlns:a16="http://schemas.microsoft.com/office/drawing/2014/main" id="{D444A6A4-C4FC-024C-B99A-56E025155C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3D74B-6887-E345-B2D5-EAB9830E0E63}" type="datetime1">
              <a:rPr lang="sk-SK" smtClean="0"/>
              <a:t>19.4.22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sk-SK"/>
              <a:t>Kliknutím na ikonu pridáte obrázok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DB9E3-16E6-8E4A-B5CA-CEB331695C74}" type="datetime1">
              <a:rPr lang="sk-SK" smtClean="0"/>
              <a:t>19.4.22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15">
            <a:extLst>
              <a:ext uri="{FF2B5EF4-FFF2-40B4-BE49-F238E27FC236}">
                <a16:creationId xmlns:a16="http://schemas.microsoft.com/office/drawing/2014/main" id="{F8ACEB20-89EE-784E-851E-CF95CF76E0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martin.rusnak@truni.sk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152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sk-SK"/>
              <a:t>Upraviť štýly predlohy textu
Druhá úroveň
Tretia úroveň
Štvrtá úroveň
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41096" y="6787309"/>
            <a:ext cx="811145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BBC50F9-CA1E-A547-B1ED-111CEEC04F02}" type="datetime1">
              <a:rPr lang="sk-SK" smtClean="0"/>
              <a:t>19.4.22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562" y="6787309"/>
            <a:ext cx="1256701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/>
              <a:t>rusnakm@truni.sk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844216"/>
            <a:ext cx="822862" cy="345745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bitstream/handle/10665/325351/php-2-4-575-580-eng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58462D5-E30D-944F-A601-7B27BE7B38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1096" y="6787309"/>
            <a:ext cx="811145" cy="402652"/>
          </a:xfrm>
        </p:spPr>
        <p:txBody>
          <a:bodyPr vert="horz" lIns="100785" tIns="50393" rIns="100785" bIns="50393" rtlCol="0" anchor="t">
            <a:normAutofit/>
          </a:bodyPr>
          <a:lstStyle/>
          <a:p>
            <a:pPr>
              <a:spcAft>
                <a:spcPts val="600"/>
              </a:spcAft>
            </a:pPr>
            <a:fld id="{2161121C-E4DB-9444-97AD-3EFD26470ED4}" type="datetime1">
              <a:rPr lang="sk-SK" sz="1100" smtClean="0"/>
              <a:pPr>
                <a:spcAft>
                  <a:spcPts val="600"/>
                </a:spcAft>
              </a:pPr>
              <a:t>19.4.22</a:t>
            </a:fld>
            <a:endParaRPr lang="en-GB" sz="110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D546944-D02D-4F44-A587-C9B01C0AFC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56449" y="6844216"/>
            <a:ext cx="822862" cy="345745"/>
          </a:xfrm>
        </p:spPr>
        <p:txBody>
          <a:bodyPr vert="horz" lIns="100785" tIns="50393" rIns="100785" bIns="10079" rtlCol="0" anchor="b">
            <a:normAutofit/>
          </a:bodyPr>
          <a:lstStyle/>
          <a:p>
            <a:pPr>
              <a:spcAft>
                <a:spcPts val="600"/>
              </a:spcAft>
            </a:pPr>
            <a:fld id="{20C92893-8C51-46CF-9D47-24B3C575AFAA}" type="slidenum">
              <a:rPr lang="en-GB" smtClean="0"/>
              <a:pPr>
                <a:spcAft>
                  <a:spcPts val="600"/>
                </a:spcAft>
              </a:pPr>
              <a:t>1</a:t>
            </a:fld>
            <a:endParaRPr lang="en-GB"/>
          </a:p>
        </p:txBody>
      </p:sp>
      <p:sp>
        <p:nvSpPr>
          <p:cNvPr id="3073" name="Rectangle 1">
            <a:extLst>
              <a:ext uri="{FF2B5EF4-FFF2-40B4-BE49-F238E27FC236}">
                <a16:creationId xmlns:a16="http://schemas.microsoft.com/office/drawing/2014/main" id="{D5CB6855-1E1A-D248-BCAE-6C7F71FFB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448" y="5378027"/>
            <a:ext cx="8312587" cy="1008380"/>
          </a:xfrm>
        </p:spPr>
        <p:txBody>
          <a:bodyPr vert="horz" lIns="100785" tIns="50393" rIns="100785" bIns="50393" rtlCol="0" anchor="b">
            <a:normAutofit/>
          </a:bodyPr>
          <a:lstStyle/>
          <a:p>
            <a:pPr>
              <a:lnSpc>
                <a:spcPct val="9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sz="3000" dirty="0"/>
              <a:t>Prístup k hodnoteniu systémov zdravotníctva</a:t>
            </a:r>
          </a:p>
        </p:txBody>
      </p:sp>
      <p:sp>
        <p:nvSpPr>
          <p:cNvPr id="3074" name="Text Box 2">
            <a:extLst>
              <a:ext uri="{FF2B5EF4-FFF2-40B4-BE49-F238E27FC236}">
                <a16:creationId xmlns:a16="http://schemas.microsoft.com/office/drawing/2014/main" id="{F21F9672-0DF8-7E4B-9A6C-8DB9D1EE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770" y="726034"/>
            <a:ext cx="5486400" cy="37814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100785" tIns="50393" rIns="100785" bIns="50393" rtlCol="0" anchor="ctr">
            <a:norm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1531938" indent="-214313" defTabSz="45720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1989138" indent="-214313" defTabSz="45720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2446338" indent="-214313" defTabSz="45720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2903538" indent="-214313" defTabSz="457200" fontAlgn="base" hangingPunct="0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marL="302356" indent="-282198" defTabSz="1007852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Char char=""/>
            </a:pP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prof. MUDr. Martin Rusnák,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CSc</a:t>
            </a:r>
            <a:endParaRPr lang="sk-SK" altLang="sk-SK" sz="1600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02356" indent="-282198" defTabSz="1007852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Char char=""/>
            </a:pPr>
            <a:endParaRPr lang="sk-SK" altLang="sk-SK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02356" indent="-282198" defTabSz="1007852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Char char=""/>
            </a:pPr>
            <a:endParaRPr lang="sk-SK" altLang="sk-SK" sz="16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marL="302356" indent="-282198" defTabSz="1007852" hangingPunct="1"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Char char=""/>
            </a:pP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Zdroj: Islam, M.,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ed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2007. </a:t>
            </a: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Health Systems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Assessment</a:t>
            </a: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Approach</a:t>
            </a: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: A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How</a:t>
            </a: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-To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Manual</a:t>
            </a:r>
            <a:r>
              <a:rPr lang="sk-SK" altLang="sk-SK" sz="1600" i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. 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ubmitted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to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the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U.S.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Agency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International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Development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in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collaboration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with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Health Systems 20/20,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Partners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Health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Reform</a:t>
            </a:r>
            <a:r>
              <a:rPr lang="sk-SK" altLang="sk-SK" sz="1600" i="1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plus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Quality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Assurance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Project, and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Rational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Pharmaceutical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Management Plus.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Arlington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, VA: Management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Sciences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sk-SK" altLang="sk-SK" sz="1600" kern="1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for</a:t>
            </a:r>
            <a:r>
              <a:rPr lang="sk-SK" altLang="sk-SK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Health. </a:t>
            </a:r>
          </a:p>
        </p:txBody>
      </p:sp>
      <p:pic>
        <p:nvPicPr>
          <p:cNvPr id="1026" name="Picture 2" descr="New article on evaluation of health systems equity in Indonesia now  available in documents section | P4H Network">
            <a:extLst>
              <a:ext uri="{FF2B5EF4-FFF2-40B4-BE49-F238E27FC236}">
                <a16:creationId xmlns:a16="http://schemas.microsoft.com/office/drawing/2014/main" id="{0BEDF2E8-1CA1-546F-EBF7-2416CEBAAC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5" r="24626" b="2"/>
          <a:stretch/>
        </p:blipFill>
        <p:spPr bwMode="auto">
          <a:xfrm>
            <a:off x="6227525" y="726034"/>
            <a:ext cx="3607159" cy="3784926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F288F032-49FD-494A-951D-FB993FB8EA4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 vert="horz" lIns="100785" tIns="50393" rIns="100785" bIns="50393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rusnakm@truni.sk</a:t>
            </a:r>
          </a:p>
        </p:txBody>
      </p:sp>
    </p:spTree>
    <p:extLst>
      <p:ext uri="{BB962C8B-B14F-4D97-AF65-F5344CB8AC3E}">
        <p14:creationId xmlns:p14="http://schemas.microsoft.com/office/powerpoint/2010/main" val="3066412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1AE3F3A2-AD37-B84F-B013-8187536F40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3248" y="5497512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dirty="0"/>
              <a:t>Human resources (HR) module </a:t>
            </a: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3B9ECAB2-AE05-3043-8E7B-752A25CE4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097" y="112713"/>
            <a:ext cx="9066212" cy="4897437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600" dirty="0"/>
              <a:t>Systematické plánovanie pracovnej sily, 
Politiky a regulácia ľudských zdrojov,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600" dirty="0"/>
              <a:t>Riadenie výkonnosti,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600" dirty="0"/>
              <a:t>Odborná príprava/vzdelávanie
Stimuly.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8B992F9-89CE-5E4B-BBEE-D8E646A61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7E50-C9CC-244A-B8E8-0A6D1B28BF2E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7D7EBA5-117B-2446-B0EC-095852E5DAE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74130944-EAB8-764B-AB5E-28994EA0D2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386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CF801D15-097E-DF4F-BD7B-F6B63A103B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097" y="5393484"/>
            <a:ext cx="9066212" cy="1393825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dirty="0"/>
              <a:t>Modul riadenia liekov</a:t>
            </a: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BFFB822E-33D2-3F40-B56E-4E17CDA253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1788" y="-380253"/>
            <a:ext cx="9066212" cy="5773737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2800" dirty="0"/>
              <a:t>Hodnotí liekovú politiku, zákony, predpisy zdravotníckeho systému; 
Výber liekov; 
Obstarávanie, skladovanie a distribúcia;
Vhodné používanie a dostupnosť liekov;
Prístup ku kvalitným farmaceutickým výrobkom a službám; 
Mechanizmy financovania liekov.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574FA47-F74D-CD41-A24F-3F8BD27A2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38869-5DDA-B14A-A6F0-81C04AFEA386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C15B0BA-09A3-904A-96DC-BCA24500347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8EAFB86-F216-AD4C-BEA1-18F02D4B72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809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D3C2E646-FA9E-404E-8254-B9AE90DB6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5393484"/>
            <a:ext cx="9066212" cy="1393825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sz="4800" dirty="0"/>
              <a:t>Modul </a:t>
            </a:r>
            <a:r>
              <a:rPr lang="en-GB" altLang="sk-SK" sz="4800" dirty="0" err="1"/>
              <a:t>zdravotníckych</a:t>
            </a:r>
            <a:r>
              <a:rPr lang="en-GB" altLang="sk-SK" sz="4800" dirty="0"/>
              <a:t> </a:t>
            </a:r>
            <a:r>
              <a:rPr lang="en-GB" altLang="sk-SK" sz="4800" dirty="0" err="1"/>
              <a:t>informačných</a:t>
            </a:r>
            <a:r>
              <a:rPr lang="en-GB" altLang="sk-SK" sz="4800" dirty="0"/>
              <a:t> </a:t>
            </a:r>
            <a:r>
              <a:rPr lang="en-GB" altLang="sk-SK" sz="4800" dirty="0" err="1"/>
              <a:t>systémov</a:t>
            </a:r>
            <a:r>
              <a:rPr lang="en-GB" altLang="sk-SK" sz="4800" dirty="0"/>
              <a:t> (HIS)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D9153970-2143-B245-B1D5-99F2E6B56B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217171"/>
            <a:ext cx="8309292" cy="4892040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200" dirty="0"/>
              <a:t>Preskúmava súčasné prevádzkové komponenty HIS; 
Hodnotí zdroje, politiky a nariadenia na podporu HIS; 
Dostupnosť, zber a kvalitu údajov; 
Analýzy a využívanie informácií o zdraví na riadenie systémov zdravotnej starostlivosti a vytváranie politík.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35C51C6-32A7-2740-A3DB-9603FF8E5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D38B0-4AE0-2841-B303-CFCD18E50E6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BE03680-F868-4244-85C0-E3D28178EB1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217E330-72A9-0045-A15E-9D56EF8027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1555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7621288B-C462-5B4E-98A8-96F7048182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636575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dirty="0"/>
              <a:t>Komponenty modulov</a:t>
            </a: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CCA2AF1-AADA-6B4B-B8CF-F79CC2718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308769"/>
            <a:ext cx="9066212" cy="1295400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dirty="0"/>
              <a:t>Každý modul pozostáva z dvoch komponent, ktoré sú založené na ukazovateľoch (indikátoroch)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E5201AF-A45E-E04D-A07C-9E227F4D9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5EE08-BBAF-594B-A645-8A60A473FE3C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92EEFB2-6656-8442-A90D-48390FC84B8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00CC5B3-CB0E-8741-BCC3-CE11912C0C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13</a:t>
            </a:fld>
            <a:endParaRPr lang="en-GB"/>
          </a:p>
        </p:txBody>
      </p:sp>
      <p:graphicFrame>
        <p:nvGraphicFramePr>
          <p:cNvPr id="5" name="Tabuľka 5">
            <a:extLst>
              <a:ext uri="{FF2B5EF4-FFF2-40B4-BE49-F238E27FC236}">
                <a16:creationId xmlns:a16="http://schemas.microsoft.com/office/drawing/2014/main" id="{1486070E-5FE7-124C-8006-A3107637B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9082"/>
              </p:ext>
            </p:extLst>
          </p:nvPr>
        </p:nvGraphicFramePr>
        <p:xfrm>
          <a:off x="331469" y="1604169"/>
          <a:ext cx="9239568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9784">
                  <a:extLst>
                    <a:ext uri="{9D8B030D-6E8A-4147-A177-3AD203B41FA5}">
                      <a16:colId xmlns:a16="http://schemas.microsoft.com/office/drawing/2014/main" val="3301666182"/>
                    </a:ext>
                  </a:extLst>
                </a:gridCol>
                <a:gridCol w="4619784">
                  <a:extLst>
                    <a:ext uri="{9D8B030D-6E8A-4147-A177-3AD203B41FA5}">
                      <a16:colId xmlns:a16="http://schemas.microsoft.com/office/drawing/2014/main" val="3613338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k-SK" altLang="sk-SK" noProof="0" dirty="0"/>
                        <a:t>Súčasť 1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altLang="sk-SK" dirty="0" err="1"/>
                        <a:t>Súčasť</a:t>
                      </a:r>
                      <a:r>
                        <a:rPr lang="en-GB" altLang="sk-SK" dirty="0"/>
                        <a:t> 2</a:t>
                      </a:r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791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sk-SK" altLang="sk-SK" noProof="0" dirty="0"/>
                        <a:t>Je založená na medzinárodne porovnateľných údajoch.
Táto hodnotiaca zložka obsahuje ukazovatele, pre ktoré sú k dispozícii údaje z medzinárodných súborov údajov. To poskytuje rýchle základné informácie pre každý technický modul s ľahko dostupnými údajmi.</a:t>
                      </a:r>
                      <a:endParaRPr lang="sk-SK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10078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k-SK" altLang="sk-SK" sz="2000" noProof="0" dirty="0"/>
                        <a:t>Je založená na preskúmaní dokumentov na úrovni krajiny a rozhovoroch so zainteresovanými stranami.
V hodnotení sa kombinuje posúdenie dokumentov na základe rozhovorov so zainteresovanými stranami s cieľom identifikovať silné a slabé stránky v technickej oblasti a spojiť ich s výkonnosťou systému zdravotnej starostlivosti.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2745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6365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sah 1">
            <a:extLst>
              <a:ext uri="{FF2B5EF4-FFF2-40B4-BE49-F238E27FC236}">
                <a16:creationId xmlns:a16="http://schemas.microsoft.com/office/drawing/2014/main" id="{D0FAE447-2CCF-5B45-BBC2-814DF5965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" y="756287"/>
            <a:ext cx="8645367" cy="4201584"/>
          </a:xfrm>
        </p:spPr>
        <p:txBody>
          <a:bodyPr/>
          <a:lstStyle/>
          <a:p>
            <a:r>
              <a:rPr lang="sk-SK" dirty="0" err="1"/>
              <a:t>Sedlakova</a:t>
            </a:r>
            <a:r>
              <a:rPr lang="sk-SK" dirty="0"/>
              <a:t>, D. </a:t>
            </a:r>
            <a:r>
              <a:rPr lang="sk-SK" i="1" dirty="0"/>
              <a:t>et al.</a:t>
            </a:r>
            <a:r>
              <a:rPr lang="sk-SK" dirty="0"/>
              <a:t> (2016) ‘Report SELF ‑ EVALUATION OF THE PUBLIC HEALTH SYSTEM IN SLOVAKIA’, </a:t>
            </a:r>
            <a:r>
              <a:rPr lang="sk-SK" i="1" dirty="0"/>
              <a:t>PUBLIC HEALTH PANORAMA</a:t>
            </a:r>
            <a:r>
              <a:rPr lang="sk-SK" dirty="0"/>
              <a:t>, 1994(4), </a:t>
            </a:r>
            <a:r>
              <a:rPr lang="sk-SK" dirty="0" err="1"/>
              <a:t>pp</a:t>
            </a:r>
            <a:r>
              <a:rPr lang="sk-SK" dirty="0"/>
              <a:t>. 575–580. </a:t>
            </a:r>
            <a:r>
              <a:rPr lang="sk-SK" dirty="0" err="1"/>
              <a:t>Available</a:t>
            </a:r>
            <a:r>
              <a:rPr lang="sk-SK" dirty="0"/>
              <a:t> at: </a:t>
            </a:r>
            <a:r>
              <a:rPr lang="sk-SK" dirty="0">
                <a:hlinkClick r:id="rId2"/>
              </a:rPr>
              <a:t>https://apps.who.int/iris/bitstream/handle/10665/325351/php-2-4-575-580-eng.pdf</a:t>
            </a:r>
            <a:r>
              <a:rPr lang="sk-SK" dirty="0"/>
              <a:t>.</a:t>
            </a:r>
          </a:p>
          <a:p>
            <a:r>
              <a:rPr lang="sk-SK" dirty="0"/>
              <a:t>M, S. </a:t>
            </a:r>
            <a:r>
              <a:rPr lang="sk-SK" i="1" dirty="0"/>
              <a:t>et al.</a:t>
            </a:r>
            <a:r>
              <a:rPr lang="sk-SK" dirty="0"/>
              <a:t> (2016) ‘Slovakia: 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system</a:t>
            </a:r>
            <a:r>
              <a:rPr lang="sk-SK" dirty="0"/>
              <a:t> </a:t>
            </a:r>
            <a:r>
              <a:rPr lang="sk-SK" dirty="0" err="1"/>
              <a:t>review</a:t>
            </a:r>
            <a:r>
              <a:rPr lang="sk-SK" dirty="0"/>
              <a:t>’, </a:t>
            </a:r>
            <a:r>
              <a:rPr lang="sk-SK" i="1" dirty="0" err="1"/>
              <a:t>Health</a:t>
            </a:r>
            <a:r>
              <a:rPr lang="sk-SK" i="1" dirty="0"/>
              <a:t> Systems in </a:t>
            </a:r>
            <a:r>
              <a:rPr lang="sk-SK" i="1" dirty="0" err="1"/>
              <a:t>Transition</a:t>
            </a:r>
            <a:r>
              <a:rPr lang="sk-SK" dirty="0"/>
              <a:t>, 18(6), </a:t>
            </a:r>
            <a:r>
              <a:rPr lang="sk-SK" dirty="0" err="1"/>
              <a:t>pp</a:t>
            </a:r>
            <a:r>
              <a:rPr lang="sk-SK" dirty="0"/>
              <a:t>. 1–210.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0B4F2317-8EB7-CD44-8BE6-2CBC6122B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Príklad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291444-CAB9-B84F-B9ED-3A29A8BD7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91A-BEA6-E149-B5CD-2A858935B5BB}" type="datetime1">
              <a:rPr lang="sk-SK" smtClean="0"/>
              <a:t>19.4.22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032D665-B9E0-8840-A172-8F426BFD97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E806B4F-3666-DF49-A721-B0687CF2C58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64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EFF44B9-AA00-E747-819A-5DD70FA82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8C91A-BEA6-E149-B5CD-2A858935B5BB}" type="datetime1">
              <a:rPr lang="sk-SK" smtClean="0"/>
              <a:t>19.4.22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5BCBC56-B1E6-9C49-A97D-62E0A489BF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DB97A6A-BB26-344A-A0E2-2D7352FBC8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8" name="Obrázok 7" descr="Obrázok, na ktorom je text, vizitka, snímka obrazovky&#10;&#10;Automaticky generovaný popis">
            <a:extLst>
              <a:ext uri="{FF2B5EF4-FFF2-40B4-BE49-F238E27FC236}">
                <a16:creationId xmlns:a16="http://schemas.microsoft.com/office/drawing/2014/main" id="{2D2DEDFD-2584-D649-ACF2-CFEF4C27A6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09" y="0"/>
            <a:ext cx="5035444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10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C55457A8-49AD-4B47-B887-F4EB4D41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A9CF6D2-D94C-C84E-B40B-B03D2221C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F0BE43E-4477-C043-9DCE-075F4EF5AC3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6" name="Obrázok 5" descr="Obrázok, na ktorom je stôl&#10;&#10;Automaticky generovaný popis">
            <a:extLst>
              <a:ext uri="{FF2B5EF4-FFF2-40B4-BE49-F238E27FC236}">
                <a16:creationId xmlns:a16="http://schemas.microsoft.com/office/drawing/2014/main" id="{A4827076-A845-7146-970B-2AF85213D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" y="170327"/>
            <a:ext cx="5521206" cy="6394678"/>
          </a:xfrm>
          <a:prstGeom prst="rect">
            <a:avLst/>
          </a:prstGeom>
        </p:spPr>
      </p:pic>
      <p:pic>
        <p:nvPicPr>
          <p:cNvPr id="8" name="Obrázok 7" descr="Obrázok, na ktorom je stôl&#10;&#10;Automaticky generovaný popis">
            <a:extLst>
              <a:ext uri="{FF2B5EF4-FFF2-40B4-BE49-F238E27FC236}">
                <a16:creationId xmlns:a16="http://schemas.microsoft.com/office/drawing/2014/main" id="{9A4E09FE-4EDD-2F48-BE6B-30852B21E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0" y="0"/>
            <a:ext cx="4365943" cy="656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16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1F7E1B9-FC54-2142-9C9D-FB73E116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05BCD565-47A2-D64E-BFE0-CEB05132B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4151FF9-4271-3947-BF08-566ED11D259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E5C81830-379A-9C49-9DCA-DB9722427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49"/>
            <a:ext cx="10075863" cy="682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66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3E1C027-EBBE-5445-832A-76AFE9AB8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CD901CAC-2ECF-AD4A-8394-CE7F90EE55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ECA77820-B60A-2F45-A280-6CD9CCA8FE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6" name="Obrázok 5" descr="Obrázok, na ktorom je stôl&#10;&#10;Automaticky generovaný popis">
            <a:extLst>
              <a:ext uri="{FF2B5EF4-FFF2-40B4-BE49-F238E27FC236}">
                <a16:creationId xmlns:a16="http://schemas.microsoft.com/office/drawing/2014/main" id="{8D6982D6-D404-DE4D-B122-85E6D74D3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854"/>
            <a:ext cx="10075863" cy="593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2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9F4F8B2-8C4F-D747-9DD3-2BF897E3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137E01B8-8D5F-AE41-AB8F-B349AC15DA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64AF95CD-79A4-3C44-A000-058F2FBA20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0DDDE7CB-27B6-8145-A136-8EFC17006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9872"/>
            <a:ext cx="10075863" cy="70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0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3A50AD45-72A8-184A-993B-D1F2A6EA14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5706745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dirty="0" err="1"/>
              <a:t>Prístup</a:t>
            </a:r>
            <a:endParaRPr lang="en-GB" altLang="sk-SK" dirty="0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92EECAA9-6D09-E64E-9074-A8C186026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1450"/>
            <a:ext cx="9066212" cy="5646419"/>
          </a:xfrm>
          <a:ln/>
        </p:spPr>
        <p:txBody>
          <a:bodyPr>
            <a:normAutofit lnSpcReduction="10000"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200" dirty="0"/>
              <a:t>Prístup je založený na </a:t>
            </a:r>
            <a:r>
              <a:rPr lang="sk-SK" altLang="sk-SK" sz="3200" i="1" dirty="0"/>
              <a:t>ukazovateľoch</a:t>
            </a:r>
            <a:r>
              <a:rPr lang="sk-SK" altLang="sk-SK" sz="3200" dirty="0"/>
              <a:t> na rýchle posúdenie systému zdravotnej starostlivosti s použitím </a:t>
            </a:r>
            <a:r>
              <a:rPr lang="sk-SK" altLang="sk-SK" sz="3200" i="1" dirty="0"/>
              <a:t>sekundárnych údajov</a:t>
            </a:r>
            <a:r>
              <a:rPr lang="sk-SK" altLang="sk-SK" sz="3200" dirty="0"/>
              <a:t>, </a:t>
            </a:r>
            <a:r>
              <a:rPr lang="sk-SK" altLang="sk-SK" sz="3200" i="1" dirty="0"/>
              <a:t>preskúmania dokumentov</a:t>
            </a:r>
            <a:r>
              <a:rPr lang="sk-SK" altLang="sk-SK" sz="3200" dirty="0"/>
              <a:t> a </a:t>
            </a:r>
            <a:r>
              <a:rPr lang="sk-SK" altLang="sk-SK" sz="3200" i="1" dirty="0"/>
              <a:t>rozhovorov</a:t>
            </a:r>
            <a:r>
              <a:rPr lang="sk-SK" altLang="sk-SK" sz="3200" dirty="0"/>
              <a:t> so zainteresovanými stranami. 
Účelom je </a:t>
            </a:r>
            <a:r>
              <a:rPr lang="sk-SK" altLang="sk-SK" sz="3200" i="1" dirty="0"/>
              <a:t>diagnostikovať výkonnosť systému </a:t>
            </a:r>
            <a:r>
              <a:rPr lang="sk-SK" altLang="sk-SK" sz="3200" dirty="0"/>
              <a:t>zdravotnej starostlivosti identifikovaním </a:t>
            </a:r>
            <a:r>
              <a:rPr lang="sk-SK" altLang="sk-SK" sz="3200" i="1" dirty="0"/>
              <a:t>silných a slabých stránok</a:t>
            </a:r>
            <a:r>
              <a:rPr lang="sk-SK" altLang="sk-SK" sz="3200" dirty="0"/>
              <a:t> systému a potom vypracovaním stratégií a odporúčaní založených na pochopení </a:t>
            </a:r>
            <a:r>
              <a:rPr lang="sk-SK" altLang="sk-SK" sz="3200" i="1" dirty="0"/>
              <a:t>priorít a programových</a:t>
            </a:r>
            <a:r>
              <a:rPr lang="sk-SK" altLang="sk-SK" sz="3200" dirty="0"/>
              <a:t> potrieb v krajine.</a:t>
            </a:r>
            <a:endParaRPr lang="en-GB" altLang="sk-SK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982E8C9-6D2C-A247-BF11-C5A6D21E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99D9D-112C-F640-B20B-E0E8D7DA7616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1D36C95-C2EE-A944-BA1B-37E6F3DA13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 dirty="0" err="1"/>
              <a:t>rusnakm@truni.sk</a:t>
            </a:r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84E507DD-97D9-584B-B3F8-E273E5DF56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283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37EDD86B-BD3B-8B44-8C06-9AE381985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94" y="353636"/>
            <a:ext cx="7775945" cy="4892734"/>
          </a:xfrm>
        </p:spPr>
        <p:txBody>
          <a:bodyPr/>
          <a:lstStyle/>
          <a:p>
            <a:r>
              <a:rPr lang="sk-SK" dirty="0"/>
              <a:t>Súhrn:</a:t>
            </a:r>
          </a:p>
          <a:p>
            <a:pPr lvl="1"/>
            <a:r>
              <a:rPr lang="sk-SK" dirty="0"/>
              <a:t>hodnotenie systému zdravotníctva postupnými krokmi</a:t>
            </a:r>
          </a:p>
          <a:p>
            <a:pPr lvl="1"/>
            <a:r>
              <a:rPr lang="sk-SK" dirty="0"/>
              <a:t>rozdelenými na moduly</a:t>
            </a:r>
          </a:p>
          <a:p>
            <a:pPr lvl="1"/>
            <a:r>
              <a:rPr lang="sk-SK" dirty="0"/>
              <a:t>založené na dokumentoch, číslach, rozhovoroch</a:t>
            </a:r>
          </a:p>
          <a:p>
            <a:pPr lvl="1"/>
            <a:r>
              <a:rPr lang="sk-SK" dirty="0"/>
              <a:t>príklad zo SR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DB99694-4A5A-2B46-9734-DFAEC6599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BB68-2E72-894D-844F-E6A19DBCD9AA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FBE39A88-206C-DE4C-8C1A-9A52CC1633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960FC620-80F4-C24C-A43C-8BF57F07F1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  <p:pic>
        <p:nvPicPr>
          <p:cNvPr id="7" name="Picture 2" descr="Image result for prestávka">
            <a:extLst>
              <a:ext uri="{FF2B5EF4-FFF2-40B4-BE49-F238E27FC236}">
                <a16:creationId xmlns:a16="http://schemas.microsoft.com/office/drawing/2014/main" id="{1D509202-6D1F-1343-9F5A-AC8B26BB4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628" y="4387155"/>
            <a:ext cx="3890613" cy="2199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311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E49C31E-6557-AD43-8B93-DDC37D5E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91135" y="7481978"/>
            <a:ext cx="893809" cy="443686"/>
          </a:xfrm>
          <a:prstGeom prst="rect">
            <a:avLst/>
          </a:prstGeom>
        </p:spPr>
        <p:txBody>
          <a:bodyPr vert="horz" lIns="111056" tIns="55529" rIns="111056" bIns="55529" rtlCol="0" anchor="t"/>
          <a:lstStyle>
            <a:defPPr>
              <a:defRPr lang="en-GB"/>
            </a:defPPr>
            <a:lvl1pPr algn="r" defTabSz="503789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sz="1322" kern="1200">
                <a:solidFill>
                  <a:schemeClr val="tx1">
                    <a:alpha val="60000"/>
                  </a:schemeClr>
                </a:solidFill>
                <a:effectLst/>
                <a:latin typeface="Arial" charset="0"/>
                <a:ea typeface="+mn-ea"/>
                <a:cs typeface="Arial Unicode MS" charset="0"/>
              </a:defRPr>
            </a:lvl1pPr>
            <a:lvl2pPr marL="474052" indent="-237900" algn="l" defTabSz="503789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2pPr>
            <a:lvl3pPr marL="711952" indent="-237900" algn="l" defTabSz="503789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3pPr>
            <a:lvl4pPr marL="949852" indent="-236151" algn="l" defTabSz="503789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4pPr>
            <a:lvl5pPr marL="1187752" indent="-237900" algn="l" defTabSz="503789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5pPr>
            <a:lvl6pPr marL="2518943" algn="l" defTabSz="1007577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6pPr>
            <a:lvl7pPr marL="3022732" algn="l" defTabSz="1007577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7pPr>
            <a:lvl8pPr marL="3526521" algn="l" defTabSz="1007577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8pPr>
            <a:lvl9pPr marL="4030309" algn="l" defTabSz="1007577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Arial Unicode MS" charset="0"/>
              </a:defRPr>
            </a:lvl9pPr>
          </a:lstStyle>
          <a:p>
            <a:fld id="{17D84F83-A9A5-C942-A03F-560C803C3F5D}" type="datetime1">
              <a:rPr lang="sk-SK" smtClean="0"/>
              <a:pPr/>
              <a:t>19.4.22</a:t>
            </a:fld>
            <a:endParaRPr lang="en-GB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1B2CB939-FDE5-1542-B419-E8439A286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21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96573B8-074E-134D-B088-632ED43809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martin.rusnak@truni.sk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26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1AEB2595-4593-B540-A4E3-7DE44583E1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548" y="5520689"/>
            <a:ext cx="9066212" cy="979169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sz="4400" dirty="0"/>
              <a:t>Zameranie na konkrétnu chorobu</a:t>
            </a: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C2B29FB-733E-AF4D-90EE-41A0066A9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754381"/>
            <a:ext cx="9066212" cy="4655184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4000" dirty="0"/>
              <a:t>Hodnotenie nemá špecifické zameranie na určitú chorobu, 
Otázky špecifické pre jednotlivé choroby sa riešia pri vypracúvaní odporúčaní pre misiu na základe jej priorít.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F8CCD893-43E0-3D45-898B-BAD669366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254F-FDF2-7945-908A-47C814B58A26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5750B44-087E-9B41-B8D0-B15CD6D5403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DEB76ED-A782-F24B-BBD8-88C42CAA10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401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33F2CE9D-50D1-0D4F-B1FB-28A8CF556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6449" y="5497512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dirty="0"/>
              <a:t>Modulárny prístup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B426C5F-DC07-8347-BC97-E4725567B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480266"/>
            <a:ext cx="9066212" cy="4897437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200" dirty="0"/>
              <a:t>Základný modul
Správcovstvo
Financovanie zdravotníctva
Poskytovanie služieb
Ľudské zdroje
Farmaceutický manažment
Zdravotnícke informačné systémy</a:t>
            </a:r>
            <a:endParaRPr lang="en-GB" altLang="sk-SK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C3BD346-0D84-7948-858D-77915ADCB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D322E-A505-A647-812B-C4787F076510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BCD42BF6-4999-B445-A651-2484C5BB5F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E0F1201C-F6A3-4F4E-9AFA-4DC19B0E47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24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0C919EE5-94A4-FC48-AE21-42D380D5C0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3363"/>
            <a:ext cx="9066212" cy="1393825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sz="4400" dirty="0"/>
              <a:t>Koncepčný rámec pre výkonnosť systémov zdravotnej starostlivosti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8E2CC9B-35D3-3247-84FC-CA652928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00200"/>
            <a:ext cx="8229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A9D6E19B-9F33-A34E-99E9-0C787307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B0AF3-3C0E-7346-97DD-271955D819DF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FC5744C-BF80-5A42-976A-12D7828075E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59EA60E-B81C-1C4F-A065-D128A7FA0C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203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39FAB80C-17B6-C744-8769-B867DD78C4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5493681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dirty="0" err="1"/>
              <a:t>Základný</a:t>
            </a:r>
            <a:r>
              <a:rPr lang="en-GB" altLang="sk-SK" dirty="0"/>
              <a:t> </a:t>
            </a:r>
            <a:r>
              <a:rPr lang="en-GB" altLang="sk-SK" dirty="0" err="1"/>
              <a:t>modul</a:t>
            </a:r>
            <a:endParaRPr lang="en-GB" altLang="sk-SK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E1870A37-632F-7149-9133-B6F8F1CCB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25" y="232113"/>
            <a:ext cx="9066212" cy="5413375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2800" dirty="0"/>
              <a:t>Základné </a:t>
            </a:r>
            <a:r>
              <a:rPr lang="sk-SK" altLang="sk-SK" sz="2800" dirty="0" err="1"/>
              <a:t>socio</a:t>
            </a:r>
            <a:r>
              <a:rPr lang="sk-SK" altLang="sk-SK" sz="2800" dirty="0"/>
              <a:t>-demografické a ekonomické informácie a prehľad zdravotného systému a všeobecnej zdravotnej situácie krajiny. 
Tematické oblasti politického a makroekonomického prostredia, podnikateľského prostredia a investičného prostredia, hlavné príčiny úmrtnosti a chorobnosti, štruktúra hlavných vládnych a súkromných organizácií zapojených do systému zdravotnej starostlivosti, decentralizácia, organizácia poskytovania služieb, mapovanie darcov a koordinácia darcov.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A41108F-AF6D-5747-BE62-3B074334F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2E629-9102-4846-A5C9-AF333EB65E56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80248B48-27CC-FC4F-BD4B-5F8D150B3F8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7CB9C31-4333-034C-AF8B-9E0E5BD58F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14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5C59DEFA-C55A-AD46-B5BA-9D1CCB57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1838" y="5524182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dirty="0"/>
              <a:t>Modul </a:t>
            </a:r>
            <a:r>
              <a:rPr lang="en-GB" altLang="sk-SK" dirty="0" err="1"/>
              <a:t>riadenia</a:t>
            </a:r>
            <a:endParaRPr lang="en-GB" altLang="sk-SK" dirty="0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9B7E729F-D08E-5C4A-8B1B-5DACDDF217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14351" y="868680"/>
            <a:ext cx="8743950" cy="4389120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200" dirty="0"/>
              <a:t>Schopnosť zdravotníckeho systému poskytnúť informácie,
Formulácia a plánovanie politiky, 
Sociálna účasť a schopnosť systému zdravotnej starostlivosti reagovať,
Zodpovednosti 
Regulácie.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7B239759-D787-284E-8926-7150B0583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78C2A-78B3-FC44-9E1F-1680B840EB28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70EF60F8-77DC-0D4B-82AE-B9669923630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1F7A9A3-5F84-AD4F-8BA9-394E15DAA9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388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>
            <a:extLst>
              <a:ext uri="{FF2B5EF4-FFF2-40B4-BE49-F238E27FC236}">
                <a16:creationId xmlns:a16="http://schemas.microsoft.com/office/drawing/2014/main" id="{49F51904-6014-BA45-9E76-BAEA686CD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7548" y="5250815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sk-SK" dirty="0"/>
              <a:t>Modul </a:t>
            </a:r>
            <a:r>
              <a:rPr lang="en-GB" altLang="sk-SK" dirty="0" err="1"/>
              <a:t>financovania</a:t>
            </a:r>
            <a:r>
              <a:rPr lang="en-GB" altLang="sk-SK" dirty="0"/>
              <a:t> </a:t>
            </a:r>
            <a:r>
              <a:rPr lang="en-GB" altLang="sk-SK" dirty="0" err="1"/>
              <a:t>zdravotníctva</a:t>
            </a:r>
            <a:endParaRPr lang="en-GB" altLang="sk-SK" dirty="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0A638455-9FCB-854B-BE8A-95C2D2FF05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7548" y="141671"/>
            <a:ext cx="9066212" cy="4897437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2800" dirty="0"/>
              <a:t>Zdroje finančných zdrojov; 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2800" dirty="0"/>
              <a:t>Združovanie a prideľovanie zdravotných fondov vrátane prideľovania štátneho rozpočtu a zdravotného poistenia;
Proces nákupu a preukazovania platieb.</a:t>
            </a:r>
          </a:p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2800" dirty="0"/>
              <a:t>Národné účty zdravia.</a:t>
            </a:r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22F7372F-D134-BC43-8F0F-1ABCD4B2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6105A-23C0-064B-AEBD-65E4438053A4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86B6E41-7AD4-694B-A995-1FD51E8C97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4884A50C-31EB-464F-8055-A4F8E25735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48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5DB97E25-EC4A-DF4B-AF77-BD4745355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6078" y="5617321"/>
            <a:ext cx="9066212" cy="1169988"/>
          </a:xfrm>
          <a:ln/>
        </p:spPr>
        <p:txBody>
          <a:bodyPr/>
          <a:lstStyle/>
          <a:p>
            <a:pPr>
              <a:lnSpc>
                <a:spcPct val="104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sk-SK" altLang="sk-SK" dirty="0"/>
              <a:t>Poskytovanie zdravotníckych služieb</a:t>
            </a:r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711FB8E0-8AB0-1946-90A5-19705DA0C2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097" y="-161607"/>
            <a:ext cx="9066212" cy="4897437"/>
          </a:xfrm>
          <a:ln/>
        </p:spPr>
        <p:txBody>
          <a:bodyPr>
            <a:normAutofit/>
          </a:bodyPr>
          <a:lstStyle/>
          <a:p>
            <a:pPr>
              <a:lnSpc>
                <a:spcPct val="104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sk-SK" altLang="sk-SK" sz="3600" dirty="0"/>
              <a:t>Výstupy a výsledky poskytovania služieb; 
Dostupnosť, prístup, využitie a organizácia poskytovania služieb; 
Zabezpečenie kvality zdravotnej starostlivosti; 
Účasť komunity na poskytovaní služieb.</a:t>
            </a:r>
            <a:endParaRPr lang="sk-SK" altLang="sk-SK" sz="2400" dirty="0"/>
          </a:p>
        </p:txBody>
      </p:sp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D53C312-CF1C-2B42-A5E9-495A11F76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FA00-A4FE-FC48-AB7B-D2FD130731C4}" type="datetime1">
              <a:rPr lang="sk-SK" smtClean="0"/>
              <a:t>19.4.22</a:t>
            </a:fld>
            <a:endParaRPr lang="en-GB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9E74A42B-C206-074E-BB95-282E595EE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976062" y="6806563"/>
            <a:ext cx="2068282" cy="402651"/>
          </a:xfrm>
        </p:spPr>
        <p:txBody>
          <a:bodyPr/>
          <a:lstStyle/>
          <a:p>
            <a:r>
              <a:rPr lang="en-GB"/>
              <a:t>rusnakm@truni.sk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4E1E9BA-85EB-3642-82A0-F489E9BA3C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423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ácia2" id="{E1632062-1FA9-9544-9EF3-FB0837E571F8}" vid="{A3C71F72-6A57-2744-BB06-A6F4C439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</Template>
  <TotalTime>77</TotalTime>
  <Words>850</Words>
  <Application>Microsoft Macintosh PowerPoint</Application>
  <PresentationFormat>Vlastná</PresentationFormat>
  <Paragraphs>120</Paragraphs>
  <Slides>21</Slides>
  <Notes>13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Palatino Linotype</vt:lpstr>
      <vt:lpstr>Wingdings</vt:lpstr>
      <vt:lpstr>Martin_Trnava_prednasky</vt:lpstr>
      <vt:lpstr>Prístup k hodnoteniu systémov zdravotníctva</vt:lpstr>
      <vt:lpstr>Prístup</vt:lpstr>
      <vt:lpstr>Zameranie na konkrétnu chorobu</vt:lpstr>
      <vt:lpstr>Modulárny prístup</vt:lpstr>
      <vt:lpstr>Koncepčný rámec pre výkonnosť systémov zdravotnej starostlivosti</vt:lpstr>
      <vt:lpstr>Základný modul</vt:lpstr>
      <vt:lpstr>Modul riadenia</vt:lpstr>
      <vt:lpstr>Modul financovania zdravotníctva</vt:lpstr>
      <vt:lpstr>Poskytovanie zdravotníckych služieb</vt:lpstr>
      <vt:lpstr>Human resources (HR) module </vt:lpstr>
      <vt:lpstr>Modul riadenia liekov</vt:lpstr>
      <vt:lpstr>Modul zdravotníckych informačných systémov (HIS)</vt:lpstr>
      <vt:lpstr>Komponenty modulov</vt:lpstr>
      <vt:lpstr>Príklad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Systems Assessment Approach</dc:title>
  <dc:subject/>
  <dc:creator>Martin Rusnak</dc:creator>
  <cp:keywords/>
  <dc:description/>
  <cp:lastModifiedBy>Rusnák Martin</cp:lastModifiedBy>
  <cp:revision>18</cp:revision>
  <dcterms:created xsi:type="dcterms:W3CDTF">2021-02-20T16:34:34Z</dcterms:created>
  <dcterms:modified xsi:type="dcterms:W3CDTF">2022-04-19T15:06:48Z</dcterms:modified>
  <cp:category/>
</cp:coreProperties>
</file>