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2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hyperlink" Target="http://cancer.dartmouth.edu/res/office_cancer_cer.htm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5400" dirty="0">
                <a:solidFill>
                  <a:schemeClr val="tx1"/>
                </a:solidFill>
              </a:rPr>
              <a:t>Porovnanie účinnosti intervencie ako dôkaz</a:t>
            </a:r>
            <a:r>
              <a:rPr lang="sk-SK" dirty="0"/>
              <a:t>
</a:t>
            </a:r>
            <a:endParaRPr sz="7040" dirty="0">
              <a:solidFill>
                <a:srgbClr val="FFFFFF"/>
              </a:solidFill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70000" y="6934200"/>
            <a:ext cx="4743342" cy="814953"/>
          </a:xfrm>
          <a:prstGeom prst="rect">
            <a:avLst/>
          </a:prstGeom>
        </p:spPr>
        <p:txBody>
          <a:bodyPr/>
          <a:lstStyle/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 dirty="0">
                <a:solidFill>
                  <a:srgbClr val="FFFFFF"/>
                </a:solidFill>
              </a:rPr>
              <a:t>prof. dr. Martin </a:t>
            </a:r>
            <a:r>
              <a:rPr sz="2272" dirty="0" err="1">
                <a:solidFill>
                  <a:srgbClr val="FFFFFF"/>
                </a:solidFill>
              </a:rPr>
              <a:t>Rusn</a:t>
            </a:r>
            <a:r>
              <a:rPr lang="sk-SK" sz="2272" dirty="0">
                <a:solidFill>
                  <a:srgbClr val="FFFFFF"/>
                </a:solidFill>
              </a:rPr>
              <a:t>á</a:t>
            </a:r>
            <a:r>
              <a:rPr sz="2272" dirty="0" err="1">
                <a:solidFill>
                  <a:srgbClr val="FFFFFF"/>
                </a:solidFill>
              </a:rPr>
              <a:t>k,CSc</a:t>
            </a:r>
            <a:endParaRPr sz="2272" dirty="0">
              <a:solidFill>
                <a:srgbClr val="FFFFFF"/>
              </a:solidFill>
            </a:endParaRPr>
          </a:p>
        </p:txBody>
      </p:sp>
      <p:pic>
        <p:nvPicPr>
          <p:cNvPr id="1026" name="Picture 2" descr="What Do Stakeholders Say About Comparative-Effectiveness Research? | RAND">
            <a:extLst>
              <a:ext uri="{FF2B5EF4-FFF2-40B4-BE49-F238E27FC236}">
                <a16:creationId xmlns:a16="http://schemas.microsoft.com/office/drawing/2014/main" id="{F31D0079-33BE-5053-E236-5181304C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876799"/>
            <a:ext cx="6183371" cy="46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20" dirty="0">
                <a:solidFill>
                  <a:srgbClr val="FFFFFF"/>
                </a:solidFill>
              </a:rPr>
              <a:t> </a:t>
            </a:r>
            <a:r>
              <a:rPr lang="sk-SK" sz="4800" dirty="0">
                <a:solidFill>
                  <a:schemeClr val="tx1"/>
                </a:solidFill>
              </a:rPr>
              <a:t>Štúdia dvoch alebo viacerých intervencií v priamom porovnaní</a:t>
            </a:r>
            <a:endParaRPr sz="5920" dirty="0">
              <a:solidFill>
                <a:schemeClr val="tx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3756" lvl="0" indent="-333756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lang="sk-SK" sz="2774" dirty="0">
                <a:solidFill>
                  <a:schemeClr val="tx1"/>
                </a:solidFill>
              </a:rPr>
              <a:t>Randomizované, placebom kontrolované štúdie preukazujú bezpečnosť a účinnosť na účely získania súhlasu, často slúžia ako základ pre informovanie o klinických rozhodnutiach.
Okrem osobitných lekárskych zásahov a technológií sú potrebné dôkazy, ktoré hodnotia klinické účinky a účinky inovácií v modeloch poskytovania zdravotnej starostlivosti na zdroje. Medzi </a:t>
            </a:r>
            <a:r>
              <a:rPr lang="sk-SK" sz="2774" dirty="0" err="1">
                <a:solidFill>
                  <a:schemeClr val="tx1"/>
                </a:solidFill>
              </a:rPr>
              <a:t>ne</a:t>
            </a:r>
            <a:r>
              <a:rPr lang="sk-SK" sz="2774" dirty="0">
                <a:solidFill>
                  <a:schemeClr val="tx1"/>
                </a:solidFill>
              </a:rPr>
              <a:t> patria aj nové návrhy prínosov, techniky rozdelenia nákladov, integrovaných organizačných modelov, stratégií verejného zdravia a úrovne obyvateľstva a intervencií na zlepšenie kvality starostlivosti.
Keďže tieto intervencie sa často vykonávajú na úrovni poskytovateľov alebo na regionálnej úrovni, metódy potrebné na ich vyhodnotenie , ako sú skupinové </a:t>
            </a:r>
            <a:r>
              <a:rPr lang="sk-SK" sz="2774" dirty="0" err="1">
                <a:solidFill>
                  <a:schemeClr val="tx1"/>
                </a:solidFill>
              </a:rPr>
              <a:t>randomizované</a:t>
            </a:r>
            <a:r>
              <a:rPr lang="sk-SK" sz="2774" dirty="0">
                <a:solidFill>
                  <a:schemeClr val="tx1"/>
                </a:solidFill>
              </a:rPr>
              <a:t> štúdie, sa môžu líšiť od metód používaných na hodnotenie intervencií na úrovni pacienta.</a:t>
            </a:r>
            <a:endParaRPr sz="2774" dirty="0">
              <a:solidFill>
                <a:schemeClr val="tx1"/>
              </a:solidFill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102497" y="8356277"/>
            <a:ext cx="11099801" cy="108228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Source: Dartmouth-Hitchcock Norris Cotton Cancer Center, </a:t>
            </a:r>
            <a:r>
              <a:rPr sz="2000" u="sng">
                <a:solidFill>
                  <a:srgbClr val="FFFFFF"/>
                </a:solidFill>
                <a:hlinkClick r:id="rId2"/>
              </a:rPr>
              <a:t>http://cancer.dartmouth.edu/res/office_cancer_cer.html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76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2234412" y="898141"/>
            <a:ext cx="8535976" cy="6487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7200" b="1" dirty="0">
                <a:solidFill>
                  <a:schemeClr val="tx1"/>
                </a:solidFill>
              </a:rPr>
              <a:t>Dôsledky</a:t>
            </a:r>
            <a:endParaRPr sz="16600" b="1" dirty="0">
              <a:solidFill>
                <a:srgbClr val="FFFFFF"/>
              </a:solidFill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333756" lvl="0" indent="-333756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lang="sk-SK" sz="2774" dirty="0">
                <a:solidFill>
                  <a:schemeClr val="tx1"/>
                </a:solidFill>
              </a:rPr>
              <a:t>Pri preskúmaní dodržiavania 439 ukazovateľov kvality zdravotnej starostlivosti pre 30 akútnych a chronických ochorení, ako aj preventívnej starostlivosti, </a:t>
            </a:r>
            <a:r>
              <a:rPr lang="sk-SK" sz="2774" dirty="0" err="1">
                <a:solidFill>
                  <a:schemeClr val="tx1"/>
                </a:solidFill>
              </a:rPr>
              <a:t>McGlynn</a:t>
            </a:r>
            <a:r>
              <a:rPr lang="sk-SK" sz="2774" dirty="0">
                <a:solidFill>
                  <a:schemeClr val="tx1"/>
                </a:solidFill>
              </a:rPr>
              <a:t> a kolegovia dospeli k záveru, že americkí dospelí dostali len 55 percent odporúčanej starostlivosti (</a:t>
            </a:r>
            <a:r>
              <a:rPr lang="sk-SK" sz="2774" dirty="0" err="1">
                <a:solidFill>
                  <a:schemeClr val="tx1"/>
                </a:solidFill>
              </a:rPr>
              <a:t>McGlynn</a:t>
            </a:r>
            <a:r>
              <a:rPr lang="sk-SK" sz="2774" dirty="0">
                <a:solidFill>
                  <a:schemeClr val="tx1"/>
                </a:solidFill>
              </a:rPr>
              <a:t> a kol., 2003).
Deti a mládež dostávali len 46,5 percenta odporúčanej starostlivosti (</a:t>
            </a:r>
            <a:r>
              <a:rPr lang="sk-SK" sz="2774" dirty="0" err="1">
                <a:solidFill>
                  <a:schemeClr val="tx1"/>
                </a:solidFill>
              </a:rPr>
              <a:t>Mangione-Smith</a:t>
            </a:r>
            <a:r>
              <a:rPr lang="sk-SK" sz="2774" dirty="0">
                <a:solidFill>
                  <a:schemeClr val="tx1"/>
                </a:solidFill>
              </a:rPr>
              <a:t> a kol., 2007). 
Očkovacie látky proti chrípke a mamografiu u dospelých využíva len 75 percent príjemcov poistenia </a:t>
            </a:r>
            <a:r>
              <a:rPr lang="sk-SK" sz="2774" dirty="0" err="1">
                <a:solidFill>
                  <a:schemeClr val="tx1"/>
                </a:solidFill>
              </a:rPr>
              <a:t>Medicare</a:t>
            </a:r>
            <a:r>
              <a:rPr lang="sk-SK" sz="2774" dirty="0">
                <a:solidFill>
                  <a:schemeClr val="tx1"/>
                </a:solidFill>
              </a:rPr>
              <a:t> (GAO, 2002).
Iba 77 percent detí v USA vo veku 19- 35 mesiacov dostalo v roku 2006 všetky odporúčané dávky šiestich detských vakcín (CDC, 2007).
</a:t>
            </a:r>
            <a:endParaRPr sz="2774" dirty="0">
              <a:solidFill>
                <a:schemeClr val="tx1"/>
              </a:solidFill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5300" b="1" dirty="0">
                <a:solidFill>
                  <a:schemeClr val="tx1"/>
                </a:solidFill>
              </a:rPr>
              <a:t>Prísľuby porovnávacieho výskumu účinnosti (CER)</a:t>
            </a:r>
            <a:endParaRPr sz="6640" b="1" dirty="0">
              <a:solidFill>
                <a:schemeClr val="tx1"/>
              </a:solidFill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09684" y="2590800"/>
            <a:ext cx="7528766" cy="628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4000" dirty="0">
                <a:solidFill>
                  <a:schemeClr val="tx1"/>
                </a:solidFill>
              </a:rPr>
              <a:t>CER poskytuje dôkazy, ktoré sú lepšie zamerané na rozhodnutia každodennej lekárskej praxe ako existujúce dôkazy, a preto pomáha pacientom, opatrovateľom, poskytovateľom, platiteľovi a tvorcom politík prijímať informované rozhodnutia o zdravotnej starostlivosti.</a:t>
            </a:r>
            <a:endParaRPr sz="3800" dirty="0">
              <a:solidFill>
                <a:schemeClr val="tx1"/>
              </a:solidFill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85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8238450" y="4532887"/>
            <a:ext cx="4285091" cy="2851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4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4000" b="1" dirty="0">
                <a:solidFill>
                  <a:schemeClr val="tx1"/>
                </a:solidFill>
              </a:rPr>
              <a:t>Zásady pri vypracúvaní a uplatňovaní usmernení na porovnávanie lekárskych zásahov</a:t>
            </a:r>
            <a:endParaRPr sz="4480" b="1" dirty="0">
              <a:solidFill>
                <a:schemeClr val="tx1"/>
              </a:solidFill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01752" lvl="0" indent="-301752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lang="sk-SK" sz="3200" dirty="0">
                <a:solidFill>
                  <a:schemeClr val="tx1"/>
                </a:solidFill>
              </a:rPr>
              <a:t>Prístup k dôkazom z klinického hľadiska sústredeného na pacienta. 
Plne preskúmajte klinickú logiku, ktorá je základom služby. 
Vytvorte širokú sieť, pokiaľ ide o druhy dôkazov, pričom na vrchol hierarchie sa umiestňujú vysokokvalitné a vysoko použiteľné dôkazy o účinnosti.</a:t>
            </a:r>
            <a:r>
              <a:rPr lang="sk-SK" sz="2508" dirty="0">
                <a:solidFill>
                  <a:schemeClr val="tx1"/>
                </a:solidFill>
              </a:rPr>
              <a:t>
</a:t>
            </a:r>
            <a:r>
              <a:rPr sz="1650" dirty="0">
                <a:solidFill>
                  <a:srgbClr val="FFFFFF"/>
                </a:solidFill>
              </a:rPr>
              <a:t>AHRQ, </a:t>
            </a:r>
            <a:r>
              <a:rPr sz="1650" i="1" dirty="0">
                <a:solidFill>
                  <a:srgbClr val="FFFFFF"/>
                </a:solidFill>
              </a:rPr>
              <a:t>Methods Guide for Effectiveness and Comparative Effectiveness Reviews. </a:t>
            </a:r>
            <a:r>
              <a:rPr sz="1650" i="1" dirty="0" err="1">
                <a:solidFill>
                  <a:srgbClr val="FFFFFF"/>
                </a:solidFill>
              </a:rPr>
              <a:t>www.effectivehealthcare.ahrq.gov</a:t>
            </a:r>
            <a:r>
              <a:rPr sz="1650" i="1" dirty="0">
                <a:solidFill>
                  <a:srgbClr val="FFFFFF"/>
                </a:solidFill>
              </a:rPr>
              <a:t>.</a:t>
            </a:r>
            <a:r>
              <a:rPr sz="1650" dirty="0">
                <a:solidFill>
                  <a:srgbClr val="FFFFFF"/>
                </a:solidFill>
              </a:rPr>
              <a:t> 2014, AHRQ Publication No. 10(14)-EHC063-EF. Rockville, MD: Agency for Healthcare Research and Quality.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4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4000" b="1" dirty="0">
                <a:solidFill>
                  <a:schemeClr val="tx1"/>
                </a:solidFill>
              </a:rPr>
              <a:t>Zásady pri vypracúvaní a uplatňovaní usmernení na porovnávanie lekárskych zásahov</a:t>
            </a:r>
            <a:endParaRPr sz="4480" b="1" dirty="0">
              <a:solidFill>
                <a:schemeClr val="tx1"/>
              </a:solidFill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01752" lvl="0" indent="-301752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lang="sk-SK" sz="2800" dirty="0">
                <a:solidFill>
                  <a:schemeClr val="tx1"/>
                </a:solidFill>
              </a:rPr>
              <a:t>Prezentovať výhody a škody pre rôzne liečby a testy konzistentným spôsobom tak, aby rozhodovacie tvorcovia mohli spravodlivo posúdiť dôležité kompromisy spojené s rôznymi liečebnými alebo diagnostickými stratégiami. 
CER je empiricky založená vždy, keď je to možné. </a:t>
            </a:r>
          </a:p>
          <a:p>
            <a:pPr marL="301752" lvl="0" indent="-301752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lang="sk-SK" sz="2800" dirty="0">
                <a:solidFill>
                  <a:schemeClr val="tx1"/>
                </a:solidFill>
              </a:rPr>
              <a:t>Ak empirické dôkazy nie sú k dispozícii alebo sú nedostatočné, mali by sa vymedziť najlepšie postupy na zníženie rozdielov medzi recenzentmi.</a:t>
            </a:r>
            <a:r>
              <a:rPr lang="sk-SK" sz="2508" dirty="0">
                <a:solidFill>
                  <a:schemeClr val="tx1"/>
                </a:solidFill>
              </a:rPr>
              <a:t>
</a:t>
            </a:r>
            <a:r>
              <a:rPr sz="1650" dirty="0">
                <a:solidFill>
                  <a:srgbClr val="FFFFFF"/>
                </a:solidFill>
              </a:rPr>
              <a:t>AHRQ, </a:t>
            </a:r>
            <a:r>
              <a:rPr sz="1650" i="1" dirty="0">
                <a:solidFill>
                  <a:srgbClr val="FFFFFF"/>
                </a:solidFill>
              </a:rPr>
              <a:t>Methods Guide for Effectiveness and Comparative Effectiveness Reviews. </a:t>
            </a:r>
            <a:r>
              <a:rPr sz="1650" i="1" dirty="0" err="1">
                <a:solidFill>
                  <a:srgbClr val="FFFFFF"/>
                </a:solidFill>
              </a:rPr>
              <a:t>www.effectivehealthcare.ahrq.gov</a:t>
            </a:r>
            <a:r>
              <a:rPr sz="1650" i="1" dirty="0">
                <a:solidFill>
                  <a:srgbClr val="FFFFFF"/>
                </a:solidFill>
              </a:rPr>
              <a:t>.</a:t>
            </a:r>
            <a:r>
              <a:rPr sz="1650" dirty="0">
                <a:solidFill>
                  <a:srgbClr val="FFFFFF"/>
                </a:solidFill>
              </a:rPr>
              <a:t> 2014, AHRQ Publication No. 10(14)-EHC063-EF. Rockville, MD: Agency for Healthcare Research and Quality.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968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4400" b="1" dirty="0">
                <a:solidFill>
                  <a:schemeClr val="tx1"/>
                </a:solidFill>
              </a:rPr>
              <a:t>Metódy bežne používané v CER
</a:t>
            </a:r>
            <a:endParaRPr sz="6640" b="1" dirty="0">
              <a:solidFill>
                <a:schemeClr val="tx1"/>
              </a:solidFill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408940">
              <a:spcBef>
                <a:spcPts val="29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sk-SK" sz="2660" dirty="0">
                <a:solidFill>
                  <a:schemeClr val="tx1"/>
                </a:solidFill>
              </a:rPr>
              <a:t>Experimentálne štúdie:
	Riadené skúšania, RTC, skupinové </a:t>
            </a:r>
            <a:r>
              <a:rPr lang="sk-SK" sz="2660" dirty="0" err="1">
                <a:solidFill>
                  <a:schemeClr val="tx1"/>
                </a:solidFill>
              </a:rPr>
              <a:t>randomizované</a:t>
            </a:r>
            <a:r>
              <a:rPr lang="sk-SK" sz="2660" dirty="0">
                <a:solidFill>
                  <a:schemeClr val="tx1"/>
                </a:solidFill>
              </a:rPr>
              <a:t> skúšania,
Pozorovacia alebo neexperimentálna štúdia:
	Prospektívne pozorovacie, kohortové, prípadové, prierezové štúdie, prípadové série
Syntéza výskumu
	Komparatívne systematické preskúmanie účinnosti
	</a:t>
            </a:r>
            <a:r>
              <a:rPr lang="sk-SK" sz="2660" dirty="0" err="1">
                <a:solidFill>
                  <a:schemeClr val="tx1"/>
                </a:solidFill>
              </a:rPr>
              <a:t>Metaanalýza</a:t>
            </a:r>
            <a:r>
              <a:rPr lang="sk-SK" sz="2660" dirty="0">
                <a:solidFill>
                  <a:schemeClr val="tx1"/>
                </a:solidFill>
              </a:rPr>
              <a:t>
Technologické hodnotenia</a:t>
            </a:r>
            <a:endParaRPr sz="2660" dirty="0">
              <a:solidFill>
                <a:schemeClr val="tx1"/>
              </a:solidFill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4400" b="1" dirty="0">
                <a:solidFill>
                  <a:schemeClr val="tx1"/>
                </a:solidFill>
              </a:rPr>
              <a:t>Závery</a:t>
            </a:r>
            <a:endParaRPr sz="8000" b="1" dirty="0">
              <a:solidFill>
                <a:schemeClr val="tx1"/>
              </a:solidFill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3600" dirty="0">
                <a:solidFill>
                  <a:schemeClr val="tx1"/>
                </a:solidFill>
              </a:rPr>
              <a:t>Väčšie investície do CER majú potenciál pomôcť zlepšiť kvalitu, výsledky a hodnotu zdravotnej starostlivosti.
CER nie je určený na vylúčenie </a:t>
            </a:r>
            <a:r>
              <a:rPr lang="sk-SK" sz="3600" dirty="0" err="1">
                <a:solidFill>
                  <a:schemeClr val="tx1"/>
                </a:solidFill>
              </a:rPr>
              <a:t>randomizovaných</a:t>
            </a:r>
            <a:r>
              <a:rPr lang="sk-SK" sz="3600" dirty="0">
                <a:solidFill>
                  <a:schemeClr val="tx1"/>
                </a:solidFill>
              </a:rPr>
              <a:t> skúšaní; tieto štúdie by však potrebovali iné porovnávacie skupiny ako placebo a boli by reprezentatívne pre populácie pozorované v praxi "reálneho </a:t>
            </a:r>
            <a:r>
              <a:rPr lang="sk-SK" sz="3600">
                <a:solidFill>
                  <a:schemeClr val="tx1"/>
                </a:solidFill>
              </a:rPr>
              <a:t>sveta".</a:t>
            </a:r>
            <a:endParaRPr sz="3800" dirty="0">
              <a:solidFill>
                <a:schemeClr val="tx1"/>
              </a:solidFill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5400" b="1" dirty="0">
                <a:solidFill>
                  <a:schemeClr val="tx1"/>
                </a:solidFill>
              </a:rPr>
              <a:t>Zdravotná starostlivosť založená na dôkazoch</a:t>
            </a:r>
            <a:endParaRPr sz="6640" dirty="0">
              <a:solidFill>
                <a:schemeClr val="tx1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79475" lvl="0" indent="-379475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lang="sk-SK" sz="3154" dirty="0">
                <a:solidFill>
                  <a:schemeClr val="tx1"/>
                </a:solidFill>
              </a:rPr>
              <a:t>Zabezpečiť aby sa EBM stala súčasťou jazyka lekárov, manažérov, tvorcov politík a výskumníkov v oblasti zdravotníckych služieb na celom svete. 
Vedúci predstavitelia a manažéri organizácií zdravotnej starostlivosti, hoci často robia veľa pre to, aby povzbudili lekárov, aby prijali prístup k klinickej praxi založený na dôkazoch, pomaly uplatňujú tieto myšlienky na svoj vlastný manažérsky postup. 
Na vzostupe politiky a riadenia založeného na dôkazoch sa stále pracuje. Otázkou však nie je, či rozhodnutia založiť alebo nezaložiť na vedeckých dôkazoch, ale ako to urobiť. </a:t>
            </a:r>
            <a:endParaRPr sz="3154" dirty="0">
              <a:solidFill>
                <a:schemeClr val="tx1"/>
              </a:solidFill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lang="sk-SK" sz="5400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Rôzne formy dôkazov</a:t>
            </a:r>
            <a:br>
              <a:rPr sz="54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Chambers D , Kerner J. Closing the gap between discovery and delivery . Dissemination and Implementation Research Workshop: Harnessing Science to </a:t>
            </a:r>
            <a:r>
              <a:rPr dirty="0" err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Maximise</a:t>
            </a:r>
            <a:r>
              <a:rPr dirty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Health , Rockville, MD , 2007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5158531" y="2590800"/>
            <a:ext cx="6667005" cy="6286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9747" lvl="0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lang="sk-SK" sz="2241" dirty="0">
                <a:solidFill>
                  <a:schemeClr val="tx1"/>
                </a:solidFill>
              </a:rPr>
              <a:t>Vedecká literatúra v systematických prehľadoch
Vedecká literatúra v jednom alebo viacerých článkoch časopisu
Údaje o dohľade nad verejným zdravím
Hodnotenia programov
Kvalitatívne údaje
Členovia spoločenstva
Iné zainteresované strany
Mediálne/marketingové údaje
Ústne slovo
Osobná skúsenosť</a:t>
            </a:r>
            <a:endParaRPr sz="2241" dirty="0">
              <a:solidFill>
                <a:schemeClr val="tx1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" name="Shape 45"/>
          <p:cNvSpPr/>
          <p:nvPr/>
        </p:nvSpPr>
        <p:spPr>
          <a:xfrm flipV="1">
            <a:off x="4680842" y="2802284"/>
            <a:ext cx="1" cy="586353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818977" y="2590800"/>
            <a:ext cx="2564458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lang="sk-SK" sz="3600" dirty="0">
                <a:solidFill>
                  <a:schemeClr val="tx1"/>
                </a:solidFill>
              </a:rPr>
              <a:t>Cieľ</a:t>
            </a:r>
          </a:p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endParaRPr lang="sk-SK" sz="3600" dirty="0">
              <a:solidFill>
                <a:schemeClr val="tx1"/>
              </a:solidFill>
            </a:endParaRPr>
          </a:p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endParaRPr lang="sk-SK" sz="3600" dirty="0">
              <a:solidFill>
                <a:schemeClr val="tx1"/>
              </a:solidFill>
            </a:endParaRPr>
          </a:p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lang="sk-SK" sz="3600" dirty="0">
                <a:solidFill>
                  <a:schemeClr val="tx1"/>
                </a:solidFill>
              </a:rPr>
              <a:t>
Subjektívne</a:t>
            </a:r>
            <a:endParaRPr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lang="sk-SK" sz="6000" b="1" dirty="0">
                <a:solidFill>
                  <a:schemeClr val="tx1"/>
                </a:solidFill>
              </a:rPr>
              <a:t>Druhy vedeckých dôkazov pre prax</a:t>
            </a:r>
            <a:br>
              <a:rPr sz="4960" dirty="0">
                <a:solidFill>
                  <a:srgbClr val="FFFFFF"/>
                </a:solidFill>
              </a:rPr>
            </a:br>
            <a:r>
              <a:rPr sz="155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Ross C. Brownson, E.A.B., Terry L. </a:t>
            </a:r>
            <a:r>
              <a:rPr sz="1550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Leet</a:t>
            </a:r>
            <a:r>
              <a:rPr sz="155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, Kathleen N. Gillespie, William R. True, Evidence-Based Public Health. 2nd ed. 2010: Oxford University Press, USA. 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9475" lvl="0" indent="-379475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lang="sk-SK" sz="3154" dirty="0">
                <a:solidFill>
                  <a:schemeClr val="tx1"/>
                </a:solidFill>
              </a:rPr>
              <a:t>Dôkazy 1. typu definujú príčiny chorôb a rozsah, závažnosť a prevenciu rizikových faktorov a chorôb. Naznačujú, že "niečo by sa malo urobiť" s konkrétnou chorobou alebo rizikovým faktorom.
Dôkazy 2. typu opisujú relatívny vplyv konkrétnych zásahov, ktoré zlepšujú alebo nezlepšujú zdravie, a dodávajú: "</a:t>
            </a:r>
            <a:r>
              <a:rPr lang="sk-SK" sz="3154" i="1" dirty="0">
                <a:solidFill>
                  <a:schemeClr val="tx1"/>
                </a:solidFill>
              </a:rPr>
              <a:t>Konkrétne by sa to malo urobiť</a:t>
            </a:r>
            <a:r>
              <a:rPr lang="sk-SK" sz="3154" dirty="0">
                <a:solidFill>
                  <a:schemeClr val="tx1"/>
                </a:solidFill>
              </a:rPr>
              <a:t>."
Dôkazy 3. typu ukazujú, ako a za akých kontextových podmienok sa intervencie vykonávali a ako boli prijaté, čím sa informuje o tom, "</a:t>
            </a:r>
            <a:r>
              <a:rPr lang="sk-SK" sz="3154" i="1" dirty="0">
                <a:solidFill>
                  <a:schemeClr val="tx1"/>
                </a:solidFill>
              </a:rPr>
              <a:t>ako by sa malo niečo urobiť</a:t>
            </a:r>
            <a:r>
              <a:rPr lang="sk-SK" sz="3154" dirty="0">
                <a:solidFill>
                  <a:schemeClr val="tx1"/>
                </a:solidFill>
              </a:rPr>
              <a:t>".</a:t>
            </a:r>
            <a:endParaRPr sz="3154" dirty="0">
              <a:solidFill>
                <a:srgbClr val="FFFFFF"/>
              </a:solidFill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72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5400" dirty="0">
                <a:solidFill>
                  <a:schemeClr val="tx1"/>
                </a:solidFill>
              </a:rPr>
              <a:t>Randomizované (náhodné) klinické štúdie</a:t>
            </a:r>
            <a:endParaRPr sz="8000" dirty="0">
              <a:solidFill>
                <a:schemeClr val="tx1"/>
              </a:solidFill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825448" y="2238737"/>
            <a:ext cx="11099801" cy="399257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4400" dirty="0">
                <a:solidFill>
                  <a:schemeClr val="tx1"/>
                </a:solidFill>
              </a:rPr>
              <a:t>ako zdroj najcennejších informácií obsahujú vážne obmedzenia pri získavaní dôkazov o výsledkoch manažérskych zásahov
</a:t>
            </a:r>
            <a:endParaRPr sz="3800" dirty="0">
              <a:solidFill>
                <a:schemeClr val="tx1"/>
              </a:solidFill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5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770876" y="6574212"/>
            <a:ext cx="1473201" cy="143510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2927518" y="4876800"/>
            <a:ext cx="9251834" cy="400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lang="sk-SK" sz="4200" i="1" dirty="0">
                <a:solidFill>
                  <a:schemeClr val="tx1"/>
                </a:solidFill>
              </a:rPr>
              <a:t>Použitie padáka na prevenciu smrti a veľkej traumy súvisiacej s gravitačnou výzvou: systematické preskúmanie </a:t>
            </a:r>
            <a:r>
              <a:rPr lang="sk-SK" sz="4200" i="1" dirty="0" err="1">
                <a:solidFill>
                  <a:schemeClr val="tx1"/>
                </a:solidFill>
              </a:rPr>
              <a:t>randomizovaných</a:t>
            </a:r>
            <a:r>
              <a:rPr lang="sk-SK" sz="4200" i="1" dirty="0">
                <a:solidFill>
                  <a:schemeClr val="tx1"/>
                </a:solidFill>
              </a:rPr>
              <a:t> kontrolovaných štúdií (</a:t>
            </a:r>
            <a:r>
              <a:rPr lang="sk-SK" sz="4200" i="1" dirty="0" err="1">
                <a:solidFill>
                  <a:schemeClr val="tx1"/>
                </a:solidFill>
              </a:rPr>
              <a:t>Gordon</a:t>
            </a:r>
            <a:r>
              <a:rPr lang="sk-SK" sz="4200" i="1" dirty="0">
                <a:solidFill>
                  <a:schemeClr val="tx1"/>
                </a:solidFill>
              </a:rPr>
              <a:t> C </a:t>
            </a:r>
            <a:r>
              <a:rPr lang="sk-SK" sz="4200" i="1" dirty="0" err="1">
                <a:solidFill>
                  <a:schemeClr val="tx1"/>
                </a:solidFill>
              </a:rPr>
              <a:t>Smith</a:t>
            </a:r>
            <a:r>
              <a:rPr lang="sk-SK" sz="4200" i="1" dirty="0">
                <a:solidFill>
                  <a:schemeClr val="tx1"/>
                </a:solidFill>
              </a:rPr>
              <a:t>, </a:t>
            </a:r>
            <a:r>
              <a:rPr lang="sk-SK" sz="4200" i="1" dirty="0" err="1">
                <a:solidFill>
                  <a:schemeClr val="tx1"/>
                </a:solidFill>
              </a:rPr>
              <a:t>Jill</a:t>
            </a:r>
            <a:r>
              <a:rPr lang="sk-SK" sz="4200" i="1" dirty="0">
                <a:solidFill>
                  <a:schemeClr val="tx1"/>
                </a:solidFill>
              </a:rPr>
              <a:t> P </a:t>
            </a:r>
            <a:r>
              <a:rPr lang="sk-SK" sz="4200" i="1" dirty="0" err="1">
                <a:solidFill>
                  <a:schemeClr val="tx1"/>
                </a:solidFill>
              </a:rPr>
              <a:t>Pell</a:t>
            </a:r>
            <a:r>
              <a:rPr lang="sk-SK" sz="4200" i="1" dirty="0">
                <a:solidFill>
                  <a:schemeClr val="tx1"/>
                </a:solidFill>
              </a:rPr>
              <a:t>, 2005)</a:t>
            </a:r>
            <a:endParaRPr sz="3686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5400" b="1" dirty="0">
                <a:solidFill>
                  <a:schemeClr val="tx1"/>
                </a:solidFill>
              </a:rPr>
              <a:t>Výskum porovnateľnej účinnosti</a:t>
            </a:r>
            <a:endParaRPr sz="6640" b="1" dirty="0">
              <a:solidFill>
                <a:schemeClr val="tx1"/>
              </a:solidFill>
            </a:endParaRP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4" lvl="0" indent="-443484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lang="sk-SK" sz="3686" dirty="0">
                <a:solidFill>
                  <a:schemeClr val="tx1"/>
                </a:solidFill>
              </a:rPr>
              <a:t>Porovnávací výskum účinnosti je stratégia, ktorá sa zameriava na praktické porovnanie dvoch alebo viacerých zdravotníckych intervencií s cieľom rozoznať, čo najlepšie funguje pre pacientov a populácie. 
Keďže existuje mnoho neistoty, pokiaľ ide o účinky zdravotnej starostlivosti, počet možných štúdií výrazne presahuje dosah dostupných zdrojov.
</a:t>
            </a:r>
            <a:r>
              <a:rPr sz="1940" dirty="0">
                <a:solidFill>
                  <a:srgbClr val="FFFFFF"/>
                </a:solidFill>
              </a:rPr>
              <a:t>IOM, et al., eds. Initial National Priorities for Comparative Effectiveness Research. 2009, The National Academies Press.: Washington, DC. 252.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6000" b="1" dirty="0">
                <a:solidFill>
                  <a:schemeClr val="tx1"/>
                </a:solidFill>
              </a:rPr>
              <a:t>Výskum porovnateľnej účinnosti (CER)</a:t>
            </a:r>
            <a:endParaRPr sz="6640" b="1" dirty="0">
              <a:solidFill>
                <a:schemeClr val="tx1"/>
              </a:solidFill>
            </a:endParaRP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k-SK" sz="4000" dirty="0">
                <a:solidFill>
                  <a:schemeClr val="tx1"/>
                </a:solidFill>
              </a:rPr>
              <a:t>Definícia: Generovanie a syntéza dôkazov, ktoré porovnávajú prínosy a škody alternatívnych metód prevencie, diagnostiky, liečby a monitorovania klinického stavu alebo na zlepšenie poskytovania starostlivosti. 
Účel: Pomôcť spotrebiteľom, klinickým lekárom, kupujúcim a tvorcom politík prijímať informované rozhodnutia, ktoré zlepšia zdravotnú starostlivosť na individuálnej aj populačnej úrovni.
</a:t>
            </a:r>
            <a:endParaRPr sz="3800" dirty="0">
              <a:solidFill>
                <a:schemeClr val="tx1"/>
              </a:solidFill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FFFFFF"/>
                </a:solidFill>
              </a:rPr>
              <a:t> </a:t>
            </a:r>
            <a:r>
              <a:rPr lang="sk-SK" sz="6000" b="1" dirty="0">
                <a:solidFill>
                  <a:schemeClr val="tx1"/>
                </a:solidFill>
              </a:rPr>
              <a:t>Optimalizácia dôkazov</a:t>
            </a:r>
            <a:endParaRPr sz="8000" b="1" dirty="0">
              <a:solidFill>
                <a:schemeClr val="tx1"/>
              </a:solidFill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375385" lvl="0" indent="-375385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lang="sk-SK" sz="3120" dirty="0">
                <a:solidFill>
                  <a:schemeClr val="tx1"/>
                </a:solidFill>
              </a:rPr>
              <a:t>Mnohé štúdie o účinkoch lekárskych zásahov na zdravie sa zaoberajú nákladovou účinnosťou a nie samotnou </a:t>
            </a:r>
            <a:r>
              <a:rPr lang="sk-SK" sz="3120" b="1" i="1" dirty="0">
                <a:solidFill>
                  <a:schemeClr val="tx1"/>
                </a:solidFill>
              </a:rPr>
              <a:t>účinnosťou</a:t>
            </a:r>
            <a:r>
              <a:rPr lang="sk-SK" sz="3120" dirty="0">
                <a:solidFill>
                  <a:schemeClr val="tx1"/>
                </a:solidFill>
              </a:rPr>
              <a:t>. 
</a:t>
            </a:r>
            <a:r>
              <a:rPr lang="sk-SK" sz="3120" b="1" i="1" dirty="0">
                <a:solidFill>
                  <a:schemeClr val="tx1"/>
                </a:solidFill>
              </a:rPr>
              <a:t>Účinnosť</a:t>
            </a:r>
            <a:r>
              <a:rPr lang="sk-SK" sz="3120" dirty="0">
                <a:solidFill>
                  <a:schemeClr val="tx1"/>
                </a:solidFill>
              </a:rPr>
              <a:t> odráža mieru, do akej intervencia produkuje očakávaný výsledok za starostlivo kontrolovaných podmienok zvolených na maximalizáciu pravdepodobnosti pozorovania účinku, ak existuje. Mnohé </a:t>
            </a:r>
            <a:r>
              <a:rPr lang="sk-SK" sz="3120" dirty="0" err="1">
                <a:solidFill>
                  <a:schemeClr val="tx1"/>
                </a:solidFill>
              </a:rPr>
              <a:t>randomizované</a:t>
            </a:r>
            <a:r>
              <a:rPr lang="sk-SK" sz="3120" dirty="0">
                <a:solidFill>
                  <a:schemeClr val="tx1"/>
                </a:solidFill>
              </a:rPr>
              <a:t> kontrolované štúdie , ktoré sa všeobecne považujú za zlatý štandard, sú štúdie účinnosti, najmä tie, ktoré sa vykonávajú s cieľom získať schválenie regulačným orgánom. Populačné štúdie a stanovenie štúdií účinnosti sa môžu dôležitým spôsobom líšiť od tých, ktoré sa vykonávajú v prostredí, v ktorom sa použije intervencia. 
</a:t>
            </a:r>
            <a:endParaRPr sz="1975" dirty="0">
              <a:solidFill>
                <a:schemeClr val="tx1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FFFFFF"/>
                </a:solidFill>
              </a:rPr>
              <a:t> </a:t>
            </a:r>
            <a:r>
              <a:rPr lang="sk-SK" sz="6000" b="1" dirty="0">
                <a:solidFill>
                  <a:schemeClr val="tx1"/>
                </a:solidFill>
              </a:rPr>
              <a:t>Optimalizácia dôkazov</a:t>
            </a:r>
            <a:endParaRPr sz="8000" b="1" dirty="0">
              <a:solidFill>
                <a:schemeClr val="tx1"/>
              </a:solidFill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75385" lvl="0" indent="-375385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lang="sk-SK" sz="3120" dirty="0">
                <a:solidFill>
                  <a:schemeClr val="tx1"/>
                </a:solidFill>
              </a:rPr>
              <a:t>Cieľom výskumu účinnosti je merať prínosy a škody zásahu v bežnom prostredí a širšom obyvateľstve, a preto môže byť často relevantnejšie pre hodnotenie politiky a rozhodnutia poskytovateľov a pacientov v oblasti zdravotnej starostlivosti. 
Je potrebné hodnotiť výskum účinnosti, ako sú pozorovania, databázy, registre a iné štúdie, aby sa uznalo, že bez randomizácie môžu neidentifikované predsudky a zmätenosti oslabiť úroveň dôkazov a že štúdie účinnosti sa môžu posilniť rozširovaním oprávnenosti populácií alebo nastavení pre pokusy a iné pokusy o zvýšenie zovšeobecnenia.</a:t>
            </a:r>
            <a:endParaRPr sz="1975" dirty="0">
              <a:solidFill>
                <a:schemeClr val="tx1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118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1374</Words>
  <Application>Microsoft Macintosh PowerPoint</Application>
  <PresentationFormat>Vlastná</PresentationFormat>
  <Paragraphs>55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Avenir</vt:lpstr>
      <vt:lpstr>Helvetica</vt:lpstr>
      <vt:lpstr>Helvetica Light</vt:lpstr>
      <vt:lpstr>Palatino Linotype</vt:lpstr>
      <vt:lpstr>Gradient</vt:lpstr>
      <vt:lpstr>Porovnanie účinnosti intervencie ako dôkaz
</vt:lpstr>
      <vt:lpstr>Zdravotná starostlivosť založená na dôkazoch</vt:lpstr>
      <vt:lpstr>Rôzne formy dôkazov Chambers D , Kerner J. Closing the gap between discovery and delivery . Dissemination and Implementation Research Workshop: Harnessing Science to Maximise Health , Rockville, MD , 2007</vt:lpstr>
      <vt:lpstr>Druhy vedeckých dôkazov pre prax Ross C. Brownson, E.A.B., Terry L. Leet, Kathleen N. Gillespie, William R. True, Evidence-Based Public Health. 2nd ed. 2010: Oxford University Press, USA. </vt:lpstr>
      <vt:lpstr>Randomizované (náhodné) klinické štúdie</vt:lpstr>
      <vt:lpstr>Výskum porovnateľnej účinnosti</vt:lpstr>
      <vt:lpstr>Výskum porovnateľnej účinnosti (CER)</vt:lpstr>
      <vt:lpstr> Optimalizácia dôkazov</vt:lpstr>
      <vt:lpstr> Optimalizácia dôkazov</vt:lpstr>
      <vt:lpstr> Štúdia dvoch alebo viacerých intervencií v priamom porovnaní</vt:lpstr>
      <vt:lpstr>Source: Dartmouth-Hitchcock Norris Cotton Cancer Center, http://cancer.dartmouth.edu/res/office_cancer_cer.html</vt:lpstr>
      <vt:lpstr>Dôsledky</vt:lpstr>
      <vt:lpstr>Prísľuby porovnávacieho výskumu účinnosti (CER)</vt:lpstr>
      <vt:lpstr>Zásady pri vypracúvaní a uplatňovaní usmernení na porovnávanie lekárskych zásahov</vt:lpstr>
      <vt:lpstr>Zásady pri vypracúvaní a uplatňovaní usmernení na porovnávanie lekárskych zásahov</vt:lpstr>
      <vt:lpstr>Metódy bežne používané v CER
</vt:lpstr>
      <vt:lpstr>Závery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UPLATŇOVANIE DÔKAZOV v POSKYTOVANÍ ZDRAVOTNEJ STAROSTLIVOSTI
</dc:title>
  <cp:lastModifiedBy>Rusnák Martin</cp:lastModifiedBy>
  <cp:revision>10</cp:revision>
  <dcterms:modified xsi:type="dcterms:W3CDTF">2022-04-19T15:25:29Z</dcterms:modified>
</cp:coreProperties>
</file>