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10075863" cy="7562850"/>
  <p:notesSz cx="7772400" cy="10058400"/>
  <p:defaultTextStyle>
    <a:defPPr>
      <a:defRPr lang="en-GB"/>
    </a:defPPr>
    <a:lvl1pPr algn="l" defTabSz="457200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1pPr>
    <a:lvl2pPr marL="430213" indent="-215900" algn="l" defTabSz="457200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2pPr>
    <a:lvl3pPr marL="646113" indent="-215900" algn="l" defTabSz="457200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3pPr>
    <a:lvl4pPr marL="862013" indent="-214313" algn="l" defTabSz="457200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4pPr>
    <a:lvl5pPr marL="1077913" indent="-215900" algn="l" defTabSz="457200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 Unicode MS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 Unicode MS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 Unicode MS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 Unicode M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17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22"/>
    <p:restoredTop sz="94682"/>
  </p:normalViewPr>
  <p:slideViewPr>
    <p:cSldViewPr snapToGrid="0" snapToObjects="1">
      <p:cViewPr varScale="1">
        <p:scale>
          <a:sx n="130" d="100"/>
          <a:sy n="130" d="100"/>
        </p:scale>
        <p:origin x="1552" y="192"/>
      </p:cViewPr>
      <p:guideLst>
        <p:guide orient="horz" pos="2382"/>
        <p:guide pos="317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402138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2B6CAE-2051-5146-AA2A-396F8AB6EAD0}" type="datetimeFigureOut">
              <a:rPr lang="en-US" smtClean="0"/>
              <a:t>2/4/20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402138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148EF7-17E9-1141-A103-15C6ECBF118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552871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F90ED3-4EF5-D641-9742-15440EAA57FD}" type="datetimeFigureOut">
              <a:rPr lang="en-US" smtClean="0"/>
              <a:t>2/4/20</a:t>
            </a:fld>
            <a:endParaRPr lang="sk-S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3188" y="754063"/>
            <a:ext cx="5026025" cy="3771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778375"/>
            <a:ext cx="6216650" cy="4525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9155DD-7470-454E-B75B-F9556242799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41964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015173" y="3543701"/>
            <a:ext cx="503793" cy="1022039"/>
          </a:xfrm>
          <a:prstGeom prst="rect">
            <a:avLst/>
          </a:prstGeom>
          <a:noFill/>
        </p:spPr>
        <p:txBody>
          <a:bodyPr wrap="square" lIns="0" tIns="10079" rIns="0" bIns="10079" rtlCol="0" anchor="ctr" anchorCtr="0">
            <a:spAutoFit/>
          </a:bodyPr>
          <a:lstStyle/>
          <a:p>
            <a:r>
              <a:rPr lang="en-US" sz="73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6448" y="1344506"/>
            <a:ext cx="8312587" cy="2373895"/>
          </a:xfrm>
        </p:spPr>
        <p:txBody>
          <a:bodyPr>
            <a:noAutofit/>
          </a:bodyPr>
          <a:lstStyle>
            <a:lvl1pPr>
              <a:defRPr sz="6600">
                <a:solidFill>
                  <a:schemeClr val="tx1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51034" y="3722416"/>
            <a:ext cx="6801208" cy="756285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5039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8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7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7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6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5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4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4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9E56D-7FE8-AB47-BE03-8BA915900410}" type="datetime1">
              <a:rPr lang="sk-SK" smtClean="0"/>
              <a:t>4.2.20</a:t>
            </a:fld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65D366-4AF1-4746-9C39-861A506373A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51035" y="756286"/>
            <a:ext cx="6381380" cy="3865456"/>
          </a:xfrm>
        </p:spPr>
        <p:txBody>
          <a:bodyPr vert="eaVert" anchor="t"/>
          <a:lstStyle/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D3082-3393-7847-AF83-07CBD8B90DCE}" type="datetime1">
              <a:rPr lang="sk-SK" smtClean="0"/>
              <a:t>4.2.20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4BC3C-7372-45CB-AC7E-5C03862A0EE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1724" y="672255"/>
            <a:ext cx="2351035" cy="5714153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90690" y="756286"/>
            <a:ext cx="5541725" cy="5041900"/>
          </a:xfrm>
        </p:spPr>
        <p:txBody>
          <a:bodyPr vert="eaVert" anchor="t"/>
          <a:lstStyle/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6D5BA-AD38-524C-9430-B878C9FFD316}" type="datetime1">
              <a:rPr lang="sk-SK" smtClean="0"/>
              <a:t>4.2.20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E2C6B-D7B4-4470-96B0-FB5B90C3668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4F83-A9A5-C942-A03F-560C803C3F5D}" type="datetime1">
              <a:rPr lang="sk-SK" smtClean="0"/>
              <a:t>4.2.20</a:t>
            </a:fld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702069" y="4493265"/>
            <a:ext cx="503793" cy="1001684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73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7931" y="4705959"/>
            <a:ext cx="4114311" cy="806704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50392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785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177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570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1962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35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748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3140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D4851-71F3-7E46-BD42-81840CD9F2B6}" type="datetime1">
              <a:rPr lang="sk-SK" smtClean="0"/>
              <a:t>4.2.20</a:t>
            </a:fld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D8D926-BC77-48DB-9B94-D8C2D2386DF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8966" y="2100791"/>
            <a:ext cx="6650070" cy="2591537"/>
          </a:xfrm>
        </p:spPr>
        <p:txBody>
          <a:bodyPr/>
          <a:lstStyle>
            <a:lvl1pPr marL="0" algn="l" defTabSz="1007852" rtl="0" eaLnBrk="1" latinLnBrk="0" hangingPunct="1">
              <a:spcBef>
                <a:spcPct val="0"/>
              </a:spcBef>
              <a:buNone/>
              <a:defRPr lang="en-US" sz="60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60C47-DA0C-8449-A714-912745D9AA1F}" type="datetime1">
              <a:rPr lang="sk-SK" smtClean="0"/>
              <a:t>4.2.20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C6CE37E-CBC8-4448-B085-1F6586CB95B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481152" y="726034"/>
            <a:ext cx="3607159" cy="3781425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541725" y="726034"/>
            <a:ext cx="3607159" cy="3784926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7793" y="730013"/>
            <a:ext cx="3607159" cy="705515"/>
          </a:xfrm>
        </p:spPr>
        <p:txBody>
          <a:bodyPr anchor="ctr">
            <a:noAutofit/>
          </a:bodyPr>
          <a:lstStyle>
            <a:lvl1pPr marL="0" indent="0">
              <a:buNone/>
              <a:defRPr sz="2400" b="0"/>
            </a:lvl1pPr>
            <a:lvl2pPr marL="503926" indent="0">
              <a:buNone/>
              <a:defRPr sz="2200" b="1"/>
            </a:lvl2pPr>
            <a:lvl3pPr marL="1007852" indent="0">
              <a:buNone/>
              <a:defRPr sz="2000" b="1"/>
            </a:lvl3pPr>
            <a:lvl4pPr marL="1511778" indent="0">
              <a:buNone/>
              <a:defRPr sz="1800" b="1"/>
            </a:lvl4pPr>
            <a:lvl5pPr marL="2015703" indent="0">
              <a:buNone/>
              <a:defRPr sz="1800" b="1"/>
            </a:lvl5pPr>
            <a:lvl6pPr marL="2519629" indent="0">
              <a:buNone/>
              <a:defRPr sz="1800" b="1"/>
            </a:lvl6pPr>
            <a:lvl7pPr marL="3023555" indent="0">
              <a:buNone/>
              <a:defRPr sz="1800" b="1"/>
            </a:lvl7pPr>
            <a:lvl8pPr marL="3527481" indent="0">
              <a:buNone/>
              <a:defRPr sz="1800" b="1"/>
            </a:lvl8pPr>
            <a:lvl9pPr marL="4031407" indent="0">
              <a:buNone/>
              <a:defRPr sz="18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1152" y="1512570"/>
            <a:ext cx="3610518" cy="3025140"/>
          </a:xfrm>
        </p:spPr>
        <p:txBody>
          <a:bodyPr anchor="t"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41725" y="730013"/>
            <a:ext cx="3607159" cy="705515"/>
          </a:xfrm>
        </p:spPr>
        <p:txBody>
          <a:bodyPr anchor="ctr">
            <a:noAutofit/>
          </a:bodyPr>
          <a:lstStyle>
            <a:lvl1pPr marL="0" indent="0">
              <a:buNone/>
              <a:defRPr sz="2400" b="0"/>
            </a:lvl1pPr>
            <a:lvl2pPr marL="503926" indent="0">
              <a:buNone/>
              <a:defRPr sz="2200" b="1"/>
            </a:lvl2pPr>
            <a:lvl3pPr marL="1007852" indent="0">
              <a:buNone/>
              <a:defRPr sz="2000" b="1"/>
            </a:lvl3pPr>
            <a:lvl4pPr marL="1511778" indent="0">
              <a:buNone/>
              <a:defRPr sz="1800" b="1"/>
            </a:lvl4pPr>
            <a:lvl5pPr marL="2015703" indent="0">
              <a:buNone/>
              <a:defRPr sz="1800" b="1"/>
            </a:lvl5pPr>
            <a:lvl6pPr marL="2519629" indent="0">
              <a:buNone/>
              <a:defRPr sz="1800" b="1"/>
            </a:lvl6pPr>
            <a:lvl7pPr marL="3023555" indent="0">
              <a:buNone/>
              <a:defRPr sz="1800" b="1"/>
            </a:lvl7pPr>
            <a:lvl8pPr marL="3527481" indent="0">
              <a:buNone/>
              <a:defRPr sz="1800" b="1"/>
            </a:lvl8pPr>
            <a:lvl9pPr marL="4031407" indent="0">
              <a:buNone/>
              <a:defRPr sz="18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41725" y="1512570"/>
            <a:ext cx="3607159" cy="3025140"/>
          </a:xfrm>
        </p:spPr>
        <p:txBody>
          <a:bodyPr anchor="t"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164322" y="573656"/>
            <a:ext cx="503793" cy="101822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267437" y="573656"/>
            <a:ext cx="503793" cy="101822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B8405-D1FC-534E-BBD1-2B7A6366FE04}" type="datetime1">
              <a:rPr lang="sk-SK" smtClean="0"/>
              <a:t>4.2.20</a:t>
            </a:fld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245C3F-23D6-4420-B72D-D1DE680834B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0CC28-288E-7B4C-AD5C-7F26B61FD9BC}" type="datetime1">
              <a:rPr lang="sk-SK" smtClean="0"/>
              <a:t>4.2.20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44478E-25D6-4334-A519-EED7046972D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194C1-B975-7C4D-A7DB-B02BEBEAD846}" type="datetime1">
              <a:rPr lang="sk-SK" smtClean="0"/>
              <a:t>4.2.20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0FC4B8-150F-463D-96B8-86E8E877A23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871989" y="1956976"/>
            <a:ext cx="503793" cy="135763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3621" y="756286"/>
            <a:ext cx="4786035" cy="3781425"/>
          </a:xfrm>
        </p:spPr>
        <p:txBody>
          <a:bodyPr anchor="ctr"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7414" y="756286"/>
            <a:ext cx="2854828" cy="3781425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503926" indent="0">
              <a:buNone/>
              <a:defRPr sz="1300"/>
            </a:lvl2pPr>
            <a:lvl3pPr marL="1007852" indent="0">
              <a:buNone/>
              <a:defRPr sz="1100"/>
            </a:lvl3pPr>
            <a:lvl4pPr marL="1511778" indent="0">
              <a:buNone/>
              <a:defRPr sz="1000"/>
            </a:lvl4pPr>
            <a:lvl5pPr marL="2015703" indent="0">
              <a:buNone/>
              <a:defRPr sz="1000"/>
            </a:lvl5pPr>
            <a:lvl6pPr marL="2519629" indent="0">
              <a:buNone/>
              <a:defRPr sz="1000"/>
            </a:lvl6pPr>
            <a:lvl7pPr marL="3023555" indent="0">
              <a:buNone/>
              <a:defRPr sz="1000"/>
            </a:lvl7pPr>
            <a:lvl8pPr marL="3527481" indent="0">
              <a:buNone/>
              <a:defRPr sz="1000"/>
            </a:lvl8pPr>
            <a:lvl9pPr marL="4031407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BE24A-9F23-5A4A-897F-19D441E947D4}" type="datetime1">
              <a:rPr lang="sk-SK" smtClean="0"/>
              <a:t>4.2.20</a:t>
            </a:fld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6E8336-881F-4F52-AF42-3EE20DD441E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3449" y="675755"/>
            <a:ext cx="7388966" cy="2808758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500"/>
            </a:lvl1pPr>
            <a:lvl2pPr marL="503926" indent="0">
              <a:buNone/>
              <a:defRPr sz="3100"/>
            </a:lvl2pPr>
            <a:lvl3pPr marL="1007852" indent="0">
              <a:buNone/>
              <a:defRPr sz="2600"/>
            </a:lvl3pPr>
            <a:lvl4pPr marL="1511778" indent="0">
              <a:buNone/>
              <a:defRPr sz="2200"/>
            </a:lvl4pPr>
            <a:lvl5pPr marL="2015703" indent="0">
              <a:buNone/>
              <a:defRPr sz="2200"/>
            </a:lvl5pPr>
            <a:lvl6pPr marL="2519629" indent="0">
              <a:buNone/>
              <a:defRPr sz="2200"/>
            </a:lvl6pPr>
            <a:lvl7pPr marL="3023555" indent="0">
              <a:buNone/>
              <a:defRPr sz="2200"/>
            </a:lvl7pPr>
            <a:lvl8pPr marL="3527481" indent="0">
              <a:buNone/>
              <a:defRPr sz="2200"/>
            </a:lvl8pPr>
            <a:lvl9pPr marL="4031407" indent="0">
              <a:buNone/>
              <a:defRPr sz="2200"/>
            </a:lvl9pPr>
          </a:lstStyle>
          <a:p>
            <a:r>
              <a:rPr lang="sk-SK"/>
              <a:t>Kliknutím na ikonu pridáte obrázok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2759" y="3807943"/>
            <a:ext cx="5541725" cy="79488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503926" indent="0">
              <a:buNone/>
              <a:defRPr sz="1300"/>
            </a:lvl2pPr>
            <a:lvl3pPr marL="1007852" indent="0">
              <a:buNone/>
              <a:defRPr sz="1100"/>
            </a:lvl3pPr>
            <a:lvl4pPr marL="1511778" indent="0">
              <a:buNone/>
              <a:defRPr sz="1000"/>
            </a:lvl4pPr>
            <a:lvl5pPr marL="2015703" indent="0">
              <a:buNone/>
              <a:defRPr sz="1000"/>
            </a:lvl5pPr>
            <a:lvl6pPr marL="2519629" indent="0">
              <a:buNone/>
              <a:defRPr sz="1000"/>
            </a:lvl6pPr>
            <a:lvl7pPr marL="3023555" indent="0">
              <a:buNone/>
              <a:defRPr sz="1000"/>
            </a:lvl7pPr>
            <a:lvl8pPr marL="3527481" indent="0">
              <a:buNone/>
              <a:defRPr sz="1000"/>
            </a:lvl8pPr>
            <a:lvl9pPr marL="4031407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683538" y="3673864"/>
            <a:ext cx="503793" cy="101822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DDF72-FCDA-4F4A-B6C7-97ADF2E21946}" type="datetime1">
              <a:rPr lang="sk-SK" smtClean="0"/>
              <a:t>4.2.20</a:t>
            </a:fld>
            <a:endParaRPr lang="en-GB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175293-B81F-479D-8DFF-1D0DC9796D7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4152" y="0"/>
            <a:ext cx="10075863" cy="756285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85" tIns="50393" rIns="100785" bIns="50393"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513166" y="1145169"/>
            <a:ext cx="7978510" cy="6293538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85" tIns="50393" rIns="100785" bIns="50393"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304560" y="1287646"/>
            <a:ext cx="6107704" cy="4937062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85" tIns="50393" rIns="100785" bIns="50393"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612011" y="128865"/>
            <a:ext cx="7139672" cy="5243440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85" tIns="50393" rIns="100785" bIns="50393"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6448" y="5378027"/>
            <a:ext cx="8312587" cy="1008380"/>
          </a:xfrm>
          <a:prstGeom prst="rect">
            <a:avLst/>
          </a:prstGeom>
        </p:spPr>
        <p:txBody>
          <a:bodyPr vert="horz" lIns="100785" tIns="50393" rIns="100785" bIns="50393" rtlCol="0" anchor="b">
            <a:no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51035" y="756287"/>
            <a:ext cx="6717242" cy="4033519"/>
          </a:xfrm>
          <a:prstGeom prst="rect">
            <a:avLst/>
          </a:prstGeom>
        </p:spPr>
        <p:txBody>
          <a:bodyPr vert="horz" lIns="100785" tIns="50393" rIns="100785" bIns="50393" rtlCol="0" anchor="ctr">
            <a:normAutofit/>
          </a:bodyPr>
          <a:lstStyle/>
          <a:p>
            <a:pPr lvl="0"/>
            <a:r>
              <a:rPr lang="sk-SK"/>
              <a:t>Upraviť štýly predlohy textu
Druhá úroveň
Tretia úroveň
Štvrtá úroveň
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41096" y="6787309"/>
            <a:ext cx="811145" cy="402652"/>
          </a:xfrm>
          <a:prstGeom prst="rect">
            <a:avLst/>
          </a:prstGeom>
        </p:spPr>
        <p:txBody>
          <a:bodyPr vert="horz" lIns="100785" tIns="50393" rIns="100785" bIns="50393" rtlCol="0" anchor="t"/>
          <a:lstStyle>
            <a:lvl1pPr algn="r">
              <a:defRPr sz="12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E02B2E2F-7B2D-7245-9F97-ACCB47871CB3}" type="datetime1">
              <a:rPr lang="sk-SK" smtClean="0"/>
              <a:t>4.2.20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562" y="6787309"/>
            <a:ext cx="1256701" cy="402651"/>
          </a:xfrm>
          <a:prstGeom prst="rect">
            <a:avLst/>
          </a:prstGeom>
        </p:spPr>
        <p:txBody>
          <a:bodyPr vert="horz" lIns="100785" tIns="50393" rIns="100785" bIns="50393" rtlCol="0" anchor="t"/>
          <a:lstStyle>
            <a:lvl1pPr algn="l">
              <a:defRPr sz="12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r>
              <a:rPr lang="en-GB"/>
              <a:t>rusnak.truni.sk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6449" y="6844216"/>
            <a:ext cx="822862" cy="345745"/>
          </a:xfrm>
          <a:prstGeom prst="rect">
            <a:avLst/>
          </a:prstGeom>
        </p:spPr>
        <p:txBody>
          <a:bodyPr vert="horz" lIns="100785" tIns="50393" rIns="100785" bIns="10079" rtlCol="0" anchor="b"/>
          <a:lstStyle>
            <a:lvl1pPr algn="l">
              <a:defRPr sz="18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097C3CC7-D778-443F-883F-F6921BFC047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1007852" rtl="0" eaLnBrk="1" latinLnBrk="0" hangingPunct="1">
        <a:spcBef>
          <a:spcPct val="0"/>
        </a:spcBef>
        <a:buNone/>
        <a:defRPr sz="5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2356" indent="-282198" algn="l" defTabSz="1007852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3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05496" indent="-282198" algn="l" defTabSz="1007852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108637" indent="-282198" algn="l" defTabSz="1007852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511778" indent="-282198" algn="l" defTabSz="1007852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814133" indent="-282198" algn="l" defTabSz="1007852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2166881" indent="-282198" algn="l" defTabSz="1007852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5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469237" indent="-282198" algn="l" defTabSz="1007852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5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771592" indent="-282198" algn="l" defTabSz="1007852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5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3124340" indent="-282198" algn="l" defTabSz="1007852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926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852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778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703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629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3555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7481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1407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Health policies">
            <a:extLst>
              <a:ext uri="{FF2B5EF4-FFF2-40B4-BE49-F238E27FC236}">
                <a16:creationId xmlns:a16="http://schemas.microsoft.com/office/drawing/2014/main" id="{E752839C-708F-674D-A59F-D9D39658A0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3400" y="62659"/>
            <a:ext cx="3396756" cy="2567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6448" y="2768600"/>
            <a:ext cx="8312587" cy="949801"/>
          </a:xfrm>
        </p:spPr>
        <p:txBody>
          <a:bodyPr/>
          <a:lstStyle/>
          <a:p>
            <a:r>
              <a:rPr lang="sk-SK" sz="6000" dirty="0"/>
              <a:t>Tvorba politík zdravia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51034" y="3722416"/>
            <a:ext cx="6801208" cy="2495928"/>
          </a:xfrm>
        </p:spPr>
        <p:txBody>
          <a:bodyPr>
            <a:normAutofit fontScale="92500" lnSpcReduction="20000"/>
          </a:bodyPr>
          <a:lstStyle/>
          <a:p>
            <a:r>
              <a:rPr lang="sk-SK" sz="2400" dirty="0"/>
              <a:t>analýza súčasného stavu, zhodnotenie politiky a návrh novej politiky</a:t>
            </a:r>
          </a:p>
          <a:p>
            <a:endParaRPr lang="sk-SK" sz="2400" dirty="0"/>
          </a:p>
          <a:p>
            <a:r>
              <a:rPr lang="sk-SK" sz="2400" dirty="0"/>
              <a:t>Prednášajúci: </a:t>
            </a:r>
          </a:p>
          <a:p>
            <a:r>
              <a:rPr lang="sk-SK" sz="2400" dirty="0"/>
              <a:t>prof. MUDr. Martin Rusnák, </a:t>
            </a:r>
            <a:r>
              <a:rPr lang="sk-SK" sz="2400" dirty="0" err="1"/>
              <a:t>CSc</a:t>
            </a:r>
            <a:endParaRPr lang="sk-SK" sz="2400" dirty="0"/>
          </a:p>
          <a:p>
            <a:r>
              <a:rPr lang="sk-SK" sz="2400" dirty="0"/>
              <a:t>Katedra VZ</a:t>
            </a:r>
          </a:p>
          <a:p>
            <a:r>
              <a:rPr lang="sk-SK" sz="2400" dirty="0" err="1"/>
              <a:t>martin.rusnak@truni.sk</a:t>
            </a:r>
            <a:endParaRPr lang="sk-SK" dirty="0"/>
          </a:p>
        </p:txBody>
      </p:sp>
      <p:pic>
        <p:nvPicPr>
          <p:cNvPr id="1028" name="Picture 4" descr="Image result for Health policies">
            <a:extLst>
              <a:ext uri="{FF2B5EF4-FFF2-40B4-BE49-F238E27FC236}">
                <a16:creationId xmlns:a16="http://schemas.microsoft.com/office/drawing/2014/main" id="{524533F3-8B6D-7340-B9D5-8E1FB45756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689" y="70366"/>
            <a:ext cx="3602411" cy="2559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6099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sah 1">
            <a:extLst>
              <a:ext uri="{FF2B5EF4-FFF2-40B4-BE49-F238E27FC236}">
                <a16:creationId xmlns:a16="http://schemas.microsoft.com/office/drawing/2014/main" id="{780357EF-B876-2A49-8075-7C4891ECA4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2101" y="2716107"/>
            <a:ext cx="9563100" cy="4128108"/>
          </a:xfrm>
        </p:spPr>
        <p:txBody>
          <a:bodyPr>
            <a:normAutofit fontScale="92500" lnSpcReduction="20000"/>
          </a:bodyPr>
          <a:lstStyle/>
          <a:p>
            <a:r>
              <a:rPr lang="sk-SK" sz="2000" dirty="0"/>
              <a:t>Rozlíšiť politiky zdravia a stranícke politiky v zmysle </a:t>
            </a:r>
            <a:r>
              <a:rPr lang="sk-SK" sz="2000" i="1" dirty="0"/>
              <a:t>zdravie vo všetkých politikách</a:t>
            </a:r>
            <a:endParaRPr lang="sk-SK" sz="2000" dirty="0"/>
          </a:p>
          <a:p>
            <a:r>
              <a:rPr lang="sk-SK" sz="2000" dirty="0"/>
              <a:t>Orientovať sa v kvalitatívnych a kvantitatívnych  prístupoch k tvorbe politík zdravia</a:t>
            </a:r>
          </a:p>
          <a:p>
            <a:r>
              <a:rPr lang="sk-SK" sz="2000" dirty="0"/>
              <a:t>Porovnať organizáciu, štruktúru a funkciu systémov zdravotnej starostlivosti, verejného zdravia a regulačných systémov v národných a medzinárodných podmienkach</a:t>
            </a:r>
          </a:p>
          <a:p>
            <a:r>
              <a:rPr lang="sk-SK" sz="2000" dirty="0"/>
              <a:t>Diskutovať o prostriedkoch, ktorými štrukturálne podmienky, sociálne nerovnosti a rasizmus podkopávajú zdravie a vytvárajú výzvy na dosiahnutie rovnosti v zdraví na organizačnej, komunitnej a spoločenskej úrovni.</a:t>
            </a:r>
          </a:p>
          <a:p>
            <a:r>
              <a:rPr lang="sk-SK" sz="2000" dirty="0"/>
              <a:t>Posúdiť potreby obyvateľstva, aktíva a kapacity, ktoré ovplyvňujú zdravie spoločenstiev</a:t>
            </a:r>
          </a:p>
          <a:p>
            <a:r>
              <a:rPr lang="sk-SK" sz="2000" dirty="0"/>
              <a:t>Vybrať metódy na hodnotenie programov v oblasti verejného zdravia</a:t>
            </a:r>
          </a:p>
          <a:p>
            <a:r>
              <a:rPr lang="sk-SK" sz="2000" dirty="0"/>
              <a:t>Diskutovať o viacerých dimenziách procesu tvorby politiky vrátane úloh etiky a dôkazov    </a:t>
            </a:r>
          </a:p>
          <a:p>
            <a:r>
              <a:rPr lang="sk-SK" sz="2000" dirty="0"/>
              <a:t>Aplikovať nástroje systémového myslenia na problém zdravia verejnosti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9944F73F-185E-3943-BB30-3291BDC1A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689" y="101600"/>
            <a:ext cx="8312587" cy="2614507"/>
          </a:xfrm>
        </p:spPr>
        <p:txBody>
          <a:bodyPr/>
          <a:lstStyle/>
          <a:p>
            <a:r>
              <a:rPr lang="sk-SK" dirty="0"/>
              <a:t>Ciele vzdelávania: Po absolvovaní budete vedieť ako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430F11FC-BF8A-E64E-A277-335A3C15A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4F83-A9A5-C942-A03F-560C803C3F5D}" type="datetime1">
              <a:rPr lang="sk-SK" smtClean="0"/>
              <a:t>4.2.20</a:t>
            </a:fld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21588CD6-8F48-2843-BF66-3FFFD98273A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sk-SK" smtClean="0"/>
              <a:pPr/>
              <a:t>2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911460E8-F8F2-B844-8132-20E3DBA30AB0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sk-SK"/>
              <a:t>rusnak.truni.sk</a:t>
            </a:r>
          </a:p>
        </p:txBody>
      </p:sp>
    </p:spTree>
    <p:extLst>
      <p:ext uri="{BB962C8B-B14F-4D97-AF65-F5344CB8AC3E}">
        <p14:creationId xmlns:p14="http://schemas.microsoft.com/office/powerpoint/2010/main" val="2881810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sah 1">
            <a:extLst>
              <a:ext uri="{FF2B5EF4-FFF2-40B4-BE49-F238E27FC236}">
                <a16:creationId xmlns:a16="http://schemas.microsoft.com/office/drawing/2014/main" id="{EAECF80A-B3BF-AB44-9B54-62B0CC6AC1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700" y="756287"/>
            <a:ext cx="8547577" cy="4996813"/>
          </a:xfrm>
        </p:spPr>
        <p:txBody>
          <a:bodyPr/>
          <a:lstStyle/>
          <a:p>
            <a:r>
              <a:rPr lang="sk-SK" i="1" dirty="0"/>
              <a:t>1. hodina </a:t>
            </a:r>
            <a:r>
              <a:rPr lang="sk-SK" dirty="0"/>
              <a:t>Zdravie-politika-etika a úloha štátu</a:t>
            </a:r>
          </a:p>
          <a:p>
            <a:r>
              <a:rPr lang="sk-SK" i="1" dirty="0"/>
              <a:t>2. hodina </a:t>
            </a:r>
            <a:r>
              <a:rPr lang="sk-SK" dirty="0"/>
              <a:t>Zdravie vo všetkých politikách</a:t>
            </a:r>
          </a:p>
          <a:p>
            <a:r>
              <a:rPr lang="sk-SK" i="1" dirty="0"/>
              <a:t>3. hodina Diskusia – na tému politika zdravia na Slovensku</a:t>
            </a:r>
            <a:endParaRPr lang="sk-SK" dirty="0"/>
          </a:p>
          <a:p>
            <a:r>
              <a:rPr lang="sk-SK" i="1" dirty="0"/>
              <a:t>4. hodina </a:t>
            </a:r>
            <a:r>
              <a:rPr lang="sk-SK" dirty="0"/>
              <a:t>Ako vytvárať politiky zdravia na princípoch HIAP?</a:t>
            </a:r>
          </a:p>
          <a:p>
            <a:r>
              <a:rPr lang="sk-SK" i="1" dirty="0"/>
              <a:t>5. hodina </a:t>
            </a:r>
            <a:r>
              <a:rPr lang="sk-SK" dirty="0"/>
              <a:t>Kvantitatívne metódy pri tvorbe a hodnotení politík zdravia </a:t>
            </a:r>
          </a:p>
          <a:p>
            <a:r>
              <a:rPr lang="sk-SK" i="1" dirty="0"/>
              <a:t>6. hodina </a:t>
            </a:r>
            <a:r>
              <a:rPr lang="sk-SK" dirty="0"/>
              <a:t>Globálne zdravie – medzinárodné zdravotné predpisy</a:t>
            </a:r>
          </a:p>
          <a:p>
            <a:r>
              <a:rPr lang="sk-SK" i="1"/>
              <a:t>7. </a:t>
            </a:r>
            <a:r>
              <a:rPr lang="sk-SK" i="1" dirty="0"/>
              <a:t>hodina </a:t>
            </a:r>
            <a:r>
              <a:rPr lang="sk-SK" dirty="0"/>
              <a:t>Diskusia, otázky a odpovede, zadanie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8443C873-94C8-584E-B499-F9E81DBF7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2268" y="5737561"/>
            <a:ext cx="8312587" cy="1008380"/>
          </a:xfrm>
        </p:spPr>
        <p:txBody>
          <a:bodyPr/>
          <a:lstStyle/>
          <a:p>
            <a:r>
              <a:rPr lang="en-GB" dirty="0" err="1"/>
              <a:t>Štruktúra</a:t>
            </a:r>
            <a:endParaRPr lang="en-GB" dirty="0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B13B5ABF-E978-6B44-A142-74044095A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4F83-A9A5-C942-A03F-560C803C3F5D}" type="datetime1">
              <a:rPr lang="sk-SK" smtClean="0"/>
              <a:t>4.2.20</a:t>
            </a:fld>
            <a:endParaRPr lang="en-GB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FC87784D-5A2B-824D-863A-F12CACD45E0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1342BD08-68BE-AC45-98B1-E318E086F92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</p:spTree>
    <p:extLst>
      <p:ext uri="{BB962C8B-B14F-4D97-AF65-F5344CB8AC3E}">
        <p14:creationId xmlns:p14="http://schemas.microsoft.com/office/powerpoint/2010/main" val="1260638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sah 1">
            <a:extLst>
              <a:ext uri="{FF2B5EF4-FFF2-40B4-BE49-F238E27FC236}">
                <a16:creationId xmlns:a16="http://schemas.microsoft.com/office/drawing/2014/main" id="{C9F13F2B-2DF6-8241-8837-EFE2759E68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690" y="756286"/>
            <a:ext cx="8312587" cy="4828437"/>
          </a:xfrm>
        </p:spPr>
        <p:txBody>
          <a:bodyPr>
            <a:normAutofit fontScale="77500" lnSpcReduction="20000"/>
          </a:bodyPr>
          <a:lstStyle/>
          <a:p>
            <a:r>
              <a:rPr lang="en-GB" dirty="0"/>
              <a:t>﻿BODENHEIMER, T. The political divide in health care: A liberal perspective. In Health Affairs [online]. 2005. Vol. 24, no. 6, s. 1426–1435. </a:t>
            </a:r>
            <a:r>
              <a:rPr lang="en-GB" dirty="0" err="1"/>
              <a:t>Dostupné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internete</a:t>
            </a:r>
            <a:r>
              <a:rPr lang="en-GB" dirty="0"/>
              <a:t>: &lt;https://</a:t>
            </a:r>
            <a:r>
              <a:rPr lang="en-GB" dirty="0" err="1"/>
              <a:t>www.healthaffairs.org</a:t>
            </a:r>
            <a:r>
              <a:rPr lang="en-GB" dirty="0"/>
              <a:t>/</a:t>
            </a:r>
            <a:r>
              <a:rPr lang="en-GB" dirty="0" err="1"/>
              <a:t>doi</a:t>
            </a:r>
            <a:r>
              <a:rPr lang="en-GB" dirty="0"/>
              <a:t>/pdf/10.1377/hlthaff.24.6.1426&gt;.</a:t>
            </a:r>
          </a:p>
          <a:p>
            <a:r>
              <a:rPr lang="en-GB" dirty="0"/>
              <a:t>﻿SCRUTON, R. The Palgrave Macmillan Dictionary of Political Thought. New York, US: Palgrave Macmillan, 2007. ISBN 1403989524.</a:t>
            </a:r>
          </a:p>
          <a:p>
            <a:r>
              <a:rPr lang="sk-SK" dirty="0" err="1">
                <a:effectLst/>
              </a:rPr>
              <a:t>World</a:t>
            </a:r>
            <a:r>
              <a:rPr lang="sk-SK" dirty="0">
                <a:effectLst/>
              </a:rPr>
              <a:t> </a:t>
            </a:r>
            <a:r>
              <a:rPr lang="sk-SK" dirty="0" err="1">
                <a:effectLst/>
              </a:rPr>
              <a:t>Health</a:t>
            </a:r>
            <a:r>
              <a:rPr lang="sk-SK" dirty="0">
                <a:effectLst/>
              </a:rPr>
              <a:t> </a:t>
            </a:r>
            <a:r>
              <a:rPr lang="sk-SK" dirty="0" err="1">
                <a:effectLst/>
              </a:rPr>
              <a:t>Organization</a:t>
            </a:r>
            <a:r>
              <a:rPr lang="sk-SK" dirty="0">
                <a:effectLst/>
              </a:rPr>
              <a:t> (2015). </a:t>
            </a:r>
            <a:r>
              <a:rPr lang="sk-SK" i="1" u="sng" dirty="0" err="1">
                <a:effectLst/>
              </a:rPr>
              <a:t>Health</a:t>
            </a:r>
            <a:r>
              <a:rPr lang="sk-SK" i="1" u="sng" dirty="0">
                <a:effectLst/>
              </a:rPr>
              <a:t> in </a:t>
            </a:r>
            <a:r>
              <a:rPr lang="sk-SK" i="1" u="sng" dirty="0" err="1">
                <a:effectLst/>
              </a:rPr>
              <a:t>all</a:t>
            </a:r>
            <a:r>
              <a:rPr lang="sk-SK" i="1" u="sng" dirty="0">
                <a:effectLst/>
              </a:rPr>
              <a:t> </a:t>
            </a:r>
            <a:r>
              <a:rPr lang="sk-SK" i="1" u="sng" dirty="0" err="1">
                <a:effectLst/>
              </a:rPr>
              <a:t>policies</a:t>
            </a:r>
            <a:r>
              <a:rPr lang="sk-SK" i="1" u="sng" dirty="0">
                <a:effectLst/>
              </a:rPr>
              <a:t>: </a:t>
            </a:r>
            <a:r>
              <a:rPr lang="sk-SK" i="1" u="sng" dirty="0" err="1">
                <a:effectLst/>
              </a:rPr>
              <a:t>training</a:t>
            </a:r>
            <a:r>
              <a:rPr lang="sk-SK" i="1" u="sng" dirty="0">
                <a:effectLst/>
              </a:rPr>
              <a:t> </a:t>
            </a:r>
            <a:r>
              <a:rPr lang="sk-SK" i="1" u="sng" dirty="0" err="1">
                <a:effectLst/>
              </a:rPr>
              <a:t>manual</a:t>
            </a:r>
            <a:r>
              <a:rPr lang="sk-SK" dirty="0">
                <a:effectLst/>
              </a:rPr>
              <a:t>. </a:t>
            </a:r>
            <a:r>
              <a:rPr lang="sk-SK" dirty="0" err="1">
                <a:effectLst/>
              </a:rPr>
              <a:t>Geneva</a:t>
            </a:r>
            <a:r>
              <a:rPr lang="sk-SK" dirty="0">
                <a:effectLst/>
              </a:rPr>
              <a:t>, </a:t>
            </a:r>
            <a:r>
              <a:rPr lang="sk-SK" dirty="0" err="1">
                <a:effectLst/>
              </a:rPr>
              <a:t>Switzerland</a:t>
            </a:r>
            <a:r>
              <a:rPr lang="sk-SK" dirty="0">
                <a:effectLst/>
              </a:rPr>
              <a:t>, </a:t>
            </a:r>
            <a:r>
              <a:rPr lang="sk-SK" dirty="0" err="1">
                <a:effectLst/>
              </a:rPr>
              <a:t>World</a:t>
            </a:r>
            <a:r>
              <a:rPr lang="sk-SK" dirty="0">
                <a:effectLst/>
              </a:rPr>
              <a:t> </a:t>
            </a:r>
            <a:r>
              <a:rPr lang="sk-SK" dirty="0" err="1">
                <a:effectLst/>
              </a:rPr>
              <a:t>Health</a:t>
            </a:r>
            <a:r>
              <a:rPr lang="sk-SK" dirty="0">
                <a:effectLst/>
              </a:rPr>
              <a:t> </a:t>
            </a:r>
            <a:r>
              <a:rPr lang="sk-SK" dirty="0" err="1">
                <a:effectLst/>
              </a:rPr>
              <a:t>Organization</a:t>
            </a:r>
            <a:r>
              <a:rPr lang="sk-SK" dirty="0">
                <a:effectLst/>
              </a:rPr>
              <a:t>. </a:t>
            </a:r>
            <a:r>
              <a:rPr lang="sk-SK" i="1" dirty="0" err="1">
                <a:effectLst/>
              </a:rPr>
              <a:t>apps.who.int</a:t>
            </a:r>
            <a:r>
              <a:rPr lang="sk-SK" i="1" dirty="0">
                <a:effectLst/>
              </a:rPr>
              <a:t>/iris/</a:t>
            </a:r>
            <a:r>
              <a:rPr lang="sk-SK" i="1" dirty="0" err="1">
                <a:effectLst/>
              </a:rPr>
              <a:t>bitstream</a:t>
            </a:r>
            <a:r>
              <a:rPr lang="sk-SK" i="1" dirty="0">
                <a:effectLst/>
              </a:rPr>
              <a:t>/10665/151788/1/9789241507981_eng.pdf</a:t>
            </a:r>
          </a:p>
          <a:p>
            <a:r>
              <a:rPr lang="sk-SK" dirty="0"/>
              <a:t>NATIONAL, RESEARCH &amp; COUNCIL 2014. </a:t>
            </a:r>
            <a:r>
              <a:rPr lang="sk-SK" i="1" dirty="0" err="1"/>
              <a:t>An</a:t>
            </a:r>
            <a:r>
              <a:rPr lang="sk-SK" i="1" dirty="0"/>
              <a:t> </a:t>
            </a:r>
            <a:r>
              <a:rPr lang="sk-SK" i="1" dirty="0" err="1"/>
              <a:t>All</a:t>
            </a:r>
            <a:r>
              <a:rPr lang="sk-SK" i="1" dirty="0"/>
              <a:t>-of-</a:t>
            </a:r>
            <a:r>
              <a:rPr lang="sk-SK" i="1" dirty="0" err="1"/>
              <a:t>Government</a:t>
            </a:r>
            <a:r>
              <a:rPr lang="sk-SK" i="1" dirty="0"/>
              <a:t> </a:t>
            </a:r>
            <a:r>
              <a:rPr lang="sk-SK" i="1" dirty="0" err="1"/>
              <a:t>Approach</a:t>
            </a:r>
            <a:r>
              <a:rPr lang="sk-SK" i="1" dirty="0"/>
              <a:t> to </a:t>
            </a:r>
            <a:r>
              <a:rPr lang="sk-SK" i="1" dirty="0" err="1"/>
              <a:t>Increase</a:t>
            </a:r>
            <a:r>
              <a:rPr lang="sk-SK" i="1" dirty="0"/>
              <a:t> </a:t>
            </a:r>
            <a:r>
              <a:rPr lang="sk-SK" i="1" dirty="0" err="1"/>
              <a:t>Resilience</a:t>
            </a:r>
            <a:r>
              <a:rPr lang="sk-SK" i="1" dirty="0"/>
              <a:t> </a:t>
            </a:r>
            <a:r>
              <a:rPr lang="sk-SK" i="1" dirty="0" err="1"/>
              <a:t>for</a:t>
            </a:r>
            <a:r>
              <a:rPr lang="sk-SK" i="1" dirty="0"/>
              <a:t> International </a:t>
            </a:r>
            <a:r>
              <a:rPr lang="sk-SK" i="1" dirty="0" err="1"/>
              <a:t>Chemical</a:t>
            </a:r>
            <a:r>
              <a:rPr lang="sk-SK" i="1" dirty="0"/>
              <a:t>, </a:t>
            </a:r>
            <a:r>
              <a:rPr lang="sk-SK" i="1" dirty="0" err="1"/>
              <a:t>Biological</a:t>
            </a:r>
            <a:r>
              <a:rPr lang="sk-SK" i="1" dirty="0"/>
              <a:t>, </a:t>
            </a:r>
            <a:r>
              <a:rPr lang="sk-SK" i="1" dirty="0" err="1"/>
              <a:t>Radiological</a:t>
            </a:r>
            <a:r>
              <a:rPr lang="sk-SK" i="1" dirty="0"/>
              <a:t>, </a:t>
            </a:r>
            <a:r>
              <a:rPr lang="sk-SK" i="1" dirty="0" err="1"/>
              <a:t>Nuclear</a:t>
            </a:r>
            <a:r>
              <a:rPr lang="sk-SK" i="1" dirty="0"/>
              <a:t>, and </a:t>
            </a:r>
            <a:r>
              <a:rPr lang="sk-SK" i="1" dirty="0" err="1"/>
              <a:t>Explosive</a:t>
            </a:r>
            <a:r>
              <a:rPr lang="sk-SK" i="1" dirty="0"/>
              <a:t> (CBRNE) </a:t>
            </a:r>
            <a:r>
              <a:rPr lang="sk-SK" i="1" dirty="0" err="1"/>
              <a:t>Events</a:t>
            </a:r>
            <a:r>
              <a:rPr lang="sk-SK" i="1" dirty="0"/>
              <a:t>: A Workshop </a:t>
            </a:r>
            <a:r>
              <a:rPr lang="sk-SK" i="1" dirty="0" err="1"/>
              <a:t>Summary</a:t>
            </a:r>
            <a:r>
              <a:rPr lang="sk-SK" i="1" dirty="0"/>
              <a:t>. </a:t>
            </a:r>
            <a:r>
              <a:rPr lang="sk-SK" i="1" dirty="0" err="1"/>
              <a:t>Steering</a:t>
            </a:r>
            <a:r>
              <a:rPr lang="sk-SK" i="1" dirty="0"/>
              <a:t> </a:t>
            </a:r>
            <a:r>
              <a:rPr lang="sk-SK" i="1" dirty="0" err="1"/>
              <a:t>Committee</a:t>
            </a:r>
            <a:r>
              <a:rPr lang="sk-SK" i="1" dirty="0"/>
              <a:t> on </a:t>
            </a:r>
            <a:r>
              <a:rPr lang="sk-SK" i="1" dirty="0" err="1"/>
              <a:t>An</a:t>
            </a:r>
            <a:r>
              <a:rPr lang="sk-SK" i="1" dirty="0"/>
              <a:t> </a:t>
            </a:r>
            <a:r>
              <a:rPr lang="sk-SK" i="1" dirty="0" err="1"/>
              <a:t>All</a:t>
            </a:r>
            <a:r>
              <a:rPr lang="sk-SK" i="1" dirty="0"/>
              <a:t>-of-</a:t>
            </a:r>
            <a:r>
              <a:rPr lang="sk-SK" i="1" dirty="0" err="1"/>
              <a:t>Government</a:t>
            </a:r>
            <a:r>
              <a:rPr lang="sk-SK" i="1" dirty="0"/>
              <a:t> </a:t>
            </a:r>
            <a:r>
              <a:rPr lang="sk-SK" i="1" dirty="0" err="1"/>
              <a:t>Approach</a:t>
            </a:r>
            <a:r>
              <a:rPr lang="sk-SK" i="1" dirty="0"/>
              <a:t> to </a:t>
            </a:r>
            <a:r>
              <a:rPr lang="sk-SK" i="1" dirty="0" err="1"/>
              <a:t>Increase</a:t>
            </a:r>
            <a:r>
              <a:rPr lang="sk-SK" i="1" dirty="0"/>
              <a:t> </a:t>
            </a:r>
            <a:r>
              <a:rPr lang="sk-SK" i="1" dirty="0" err="1"/>
              <a:t>Resilience</a:t>
            </a:r>
            <a:r>
              <a:rPr lang="sk-SK" i="1" dirty="0"/>
              <a:t> </a:t>
            </a:r>
            <a:r>
              <a:rPr lang="sk-SK" i="1" dirty="0" err="1"/>
              <a:t>for</a:t>
            </a:r>
            <a:r>
              <a:rPr lang="sk-SK" i="1" dirty="0"/>
              <a:t> International </a:t>
            </a:r>
            <a:r>
              <a:rPr lang="sk-SK" i="1" dirty="0" err="1"/>
              <a:t>Chemical</a:t>
            </a:r>
            <a:r>
              <a:rPr lang="sk-SK" i="1" dirty="0"/>
              <a:t>, </a:t>
            </a:r>
            <a:r>
              <a:rPr lang="sk-SK" i="1" dirty="0" err="1"/>
              <a:t>Biological</a:t>
            </a:r>
            <a:r>
              <a:rPr lang="sk-SK" i="1" dirty="0"/>
              <a:t>, </a:t>
            </a:r>
            <a:r>
              <a:rPr lang="sk-SK" i="1" dirty="0" err="1"/>
              <a:t>Radiological</a:t>
            </a:r>
            <a:r>
              <a:rPr lang="sk-SK" i="1" dirty="0"/>
              <a:t>, </a:t>
            </a:r>
            <a:r>
              <a:rPr lang="sk-SK" i="1" dirty="0" err="1"/>
              <a:t>Nuclear</a:t>
            </a:r>
            <a:r>
              <a:rPr lang="sk-SK" i="1" dirty="0"/>
              <a:t>, and </a:t>
            </a:r>
            <a:r>
              <a:rPr lang="sk-SK" i="1" dirty="0" err="1"/>
              <a:t>Explosive</a:t>
            </a:r>
            <a:r>
              <a:rPr lang="sk-SK" i="1" dirty="0"/>
              <a:t> (CBRNE) </a:t>
            </a:r>
            <a:r>
              <a:rPr lang="sk-SK" i="1" dirty="0" err="1"/>
              <a:t>Events</a:t>
            </a:r>
            <a:r>
              <a:rPr lang="sk-SK" i="1" dirty="0"/>
              <a:t>, </a:t>
            </a:r>
            <a:r>
              <a:rPr lang="sk-SK" i="1" dirty="0" err="1"/>
              <a:t>Division</a:t>
            </a:r>
            <a:r>
              <a:rPr lang="sk-SK" i="1" dirty="0"/>
              <a:t> on </a:t>
            </a:r>
            <a:r>
              <a:rPr lang="sk-SK" i="1" dirty="0" err="1"/>
              <a:t>Earth</a:t>
            </a:r>
            <a:r>
              <a:rPr lang="sk-SK" i="1" dirty="0"/>
              <a:t> and </a:t>
            </a:r>
            <a:r>
              <a:rPr lang="sk-SK" i="1" dirty="0" err="1"/>
              <a:t>Life</a:t>
            </a:r>
            <a:r>
              <a:rPr lang="sk-SK" i="1" dirty="0"/>
              <a:t> </a:t>
            </a:r>
            <a:r>
              <a:rPr lang="sk-SK" i="1" dirty="0" err="1"/>
              <a:t>Studies</a:t>
            </a:r>
            <a:r>
              <a:rPr lang="sk-SK" i="1" dirty="0"/>
              <a:t>. Washington, DC: </a:t>
            </a:r>
            <a:r>
              <a:rPr lang="sk-SK" i="1" dirty="0" err="1"/>
              <a:t>The</a:t>
            </a:r>
            <a:r>
              <a:rPr lang="sk-SK" i="1" dirty="0"/>
              <a:t> National </a:t>
            </a:r>
            <a:r>
              <a:rPr lang="sk-SK" i="1" dirty="0" err="1"/>
              <a:t>Academies</a:t>
            </a:r>
            <a:r>
              <a:rPr lang="sk-SK" i="1" dirty="0"/>
              <a:t> Press.</a:t>
            </a:r>
          </a:p>
          <a:p>
            <a:r>
              <a:rPr lang="sk-SK" dirty="0"/>
              <a:t>HUFNAGEL, L., BROCKMANN, D. &amp; GEISEL, T. 2004. </a:t>
            </a:r>
            <a:r>
              <a:rPr lang="sk-SK" dirty="0" err="1"/>
              <a:t>Forecast</a:t>
            </a:r>
            <a:r>
              <a:rPr lang="sk-SK" dirty="0"/>
              <a:t> and </a:t>
            </a:r>
            <a:r>
              <a:rPr lang="sk-SK" dirty="0" err="1"/>
              <a:t>control</a:t>
            </a:r>
            <a:r>
              <a:rPr lang="sk-SK" dirty="0"/>
              <a:t> of </a:t>
            </a:r>
            <a:r>
              <a:rPr lang="sk-SK" dirty="0" err="1"/>
              <a:t>epidemics</a:t>
            </a:r>
            <a:r>
              <a:rPr lang="sk-SK" dirty="0"/>
              <a:t> in a </a:t>
            </a:r>
            <a:r>
              <a:rPr lang="sk-SK" dirty="0" err="1"/>
              <a:t>globalized</a:t>
            </a:r>
            <a:r>
              <a:rPr lang="sk-SK" dirty="0"/>
              <a:t> </a:t>
            </a:r>
            <a:r>
              <a:rPr lang="sk-SK" dirty="0" err="1"/>
              <a:t>world</a:t>
            </a:r>
            <a:r>
              <a:rPr lang="sk-SK" dirty="0"/>
              <a:t>. </a:t>
            </a:r>
            <a:r>
              <a:rPr lang="sk-SK" i="1" dirty="0" err="1"/>
              <a:t>Proceedings</a:t>
            </a:r>
            <a:r>
              <a:rPr lang="sk-SK" i="1" dirty="0"/>
              <a:t> of </a:t>
            </a:r>
            <a:r>
              <a:rPr lang="sk-SK" i="1" dirty="0" err="1"/>
              <a:t>the</a:t>
            </a:r>
            <a:r>
              <a:rPr lang="sk-SK" i="1" dirty="0"/>
              <a:t> National </a:t>
            </a:r>
            <a:r>
              <a:rPr lang="sk-SK" i="1" dirty="0" err="1"/>
              <a:t>Academy</a:t>
            </a:r>
            <a:r>
              <a:rPr lang="sk-SK" i="1" dirty="0"/>
              <a:t> of </a:t>
            </a:r>
            <a:r>
              <a:rPr lang="sk-SK" i="1" dirty="0" err="1"/>
              <a:t>Sciences</a:t>
            </a:r>
            <a:r>
              <a:rPr lang="sk-SK" i="1" dirty="0"/>
              <a:t>.,</a:t>
            </a:r>
            <a:r>
              <a:rPr lang="sk-SK" dirty="0"/>
              <a:t> 101</a:t>
            </a:r>
            <a:r>
              <a:rPr lang="sk-SK" b="1" dirty="0"/>
              <a:t>,</a:t>
            </a:r>
            <a:r>
              <a:rPr lang="sk-SK" dirty="0"/>
              <a:t> 15124-15129.</a:t>
            </a:r>
          </a:p>
          <a:p>
            <a:r>
              <a:rPr lang="sk-SK" dirty="0"/>
              <a:t>WILSON, K., MCDOUGALL, C., FIDLER, D. P. &amp; LAZAR, H. 2008. </a:t>
            </a:r>
            <a:r>
              <a:rPr lang="sk-SK" dirty="0" err="1"/>
              <a:t>Strategies</a:t>
            </a:r>
            <a:r>
              <a:rPr lang="sk-SK" dirty="0"/>
              <a:t> </a:t>
            </a:r>
            <a:r>
              <a:rPr lang="sk-SK" dirty="0" err="1"/>
              <a:t>for</a:t>
            </a:r>
            <a:r>
              <a:rPr lang="sk-SK" dirty="0"/>
              <a:t> </a:t>
            </a:r>
            <a:r>
              <a:rPr lang="sk-SK" dirty="0" err="1"/>
              <a:t>implementing</a:t>
            </a:r>
            <a:r>
              <a:rPr lang="sk-SK" dirty="0"/>
              <a:t> </a:t>
            </a:r>
            <a:r>
              <a:rPr lang="sk-SK" dirty="0" err="1"/>
              <a:t>the</a:t>
            </a:r>
            <a:r>
              <a:rPr lang="sk-SK" dirty="0"/>
              <a:t> new International </a:t>
            </a:r>
            <a:r>
              <a:rPr lang="sk-SK" dirty="0" err="1"/>
              <a:t>Health</a:t>
            </a:r>
            <a:r>
              <a:rPr lang="sk-SK" dirty="0"/>
              <a:t> </a:t>
            </a:r>
            <a:r>
              <a:rPr lang="sk-SK" dirty="0" err="1"/>
              <a:t>Regulations</a:t>
            </a:r>
            <a:r>
              <a:rPr lang="sk-SK" dirty="0"/>
              <a:t> in </a:t>
            </a:r>
            <a:r>
              <a:rPr lang="sk-SK" dirty="0" err="1"/>
              <a:t>federal</a:t>
            </a:r>
            <a:r>
              <a:rPr lang="sk-SK" dirty="0"/>
              <a:t> </a:t>
            </a:r>
            <a:r>
              <a:rPr lang="sk-SK" dirty="0" err="1"/>
              <a:t>countries</a:t>
            </a:r>
            <a:r>
              <a:rPr lang="sk-SK" dirty="0"/>
              <a:t>. </a:t>
            </a:r>
            <a:r>
              <a:rPr lang="sk-SK" i="1" dirty="0" err="1"/>
              <a:t>Bull</a:t>
            </a:r>
            <a:r>
              <a:rPr lang="sk-SK" i="1" dirty="0"/>
              <a:t> </a:t>
            </a:r>
            <a:r>
              <a:rPr lang="sk-SK" i="1" dirty="0" err="1"/>
              <a:t>World</a:t>
            </a:r>
            <a:r>
              <a:rPr lang="sk-SK" i="1" dirty="0"/>
              <a:t> </a:t>
            </a:r>
            <a:r>
              <a:rPr lang="sk-SK" i="1" dirty="0" err="1"/>
              <a:t>Health</a:t>
            </a:r>
            <a:r>
              <a:rPr lang="sk-SK" i="1" dirty="0"/>
              <a:t> Organ,</a:t>
            </a:r>
            <a:r>
              <a:rPr lang="sk-SK" dirty="0"/>
              <a:t> 86</a:t>
            </a:r>
            <a:r>
              <a:rPr lang="sk-SK" b="1" dirty="0"/>
              <a:t>,</a:t>
            </a:r>
            <a:r>
              <a:rPr lang="sk-SK" dirty="0"/>
              <a:t> 215-20.</a:t>
            </a:r>
            <a:endParaRPr lang="sk-SK" dirty="0">
              <a:effectLst/>
            </a:endParaRPr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10067090-1C54-D74E-BCB3-FBC06EC771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2268" y="5778929"/>
            <a:ext cx="8312587" cy="1008380"/>
          </a:xfrm>
        </p:spPr>
        <p:txBody>
          <a:bodyPr/>
          <a:lstStyle/>
          <a:p>
            <a:r>
              <a:rPr lang="en-GB" dirty="0" err="1"/>
              <a:t>Odporúčaná</a:t>
            </a:r>
            <a:r>
              <a:rPr lang="en-GB" dirty="0"/>
              <a:t> </a:t>
            </a:r>
            <a:r>
              <a:rPr lang="en-GB" dirty="0" err="1"/>
              <a:t>literatúra</a:t>
            </a:r>
            <a:endParaRPr lang="en-GB" dirty="0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F9CE82C3-9FF3-F14A-90A7-5D308EB6E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4F83-A9A5-C942-A03F-560C803C3F5D}" type="datetime1">
              <a:rPr lang="sk-SK" smtClean="0"/>
              <a:t>4.2.20</a:t>
            </a:fld>
            <a:endParaRPr lang="en-GB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57DE33EF-61E4-FC4A-BA1A-07332088C33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589DA4D2-4E40-F145-8ADE-EC1980D0DB58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</p:spTree>
    <p:extLst>
      <p:ext uri="{BB962C8B-B14F-4D97-AF65-F5344CB8AC3E}">
        <p14:creationId xmlns:p14="http://schemas.microsoft.com/office/powerpoint/2010/main" val="37926902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rtin_Trnava_prednasky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ácia2" id="{E1632062-1FA9-9544-9EF3-FB0837E571F8}" vid="{A3C71F72-6A57-2744-BB06-A6F4C439330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Martin_Trnava_prednasky</Template>
  <TotalTime>165</TotalTime>
  <Words>521</Words>
  <Application>Microsoft Macintosh PowerPoint</Application>
  <PresentationFormat>Vlastná</PresentationFormat>
  <Paragraphs>40</Paragraphs>
  <Slides>4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4</vt:i4>
      </vt:variant>
    </vt:vector>
  </HeadingPairs>
  <TitlesOfParts>
    <vt:vector size="9" baseType="lpstr">
      <vt:lpstr>Arial</vt:lpstr>
      <vt:lpstr>Calibri</vt:lpstr>
      <vt:lpstr>Palatino Linotype</vt:lpstr>
      <vt:lpstr>Wingdings</vt:lpstr>
      <vt:lpstr>Martin_Trnava_prednasky</vt:lpstr>
      <vt:lpstr>Tvorba politík zdravia</vt:lpstr>
      <vt:lpstr>Ciele vzdelávania: Po absolvovaní budete vedieť ako</vt:lpstr>
      <vt:lpstr>Štruktúra</vt:lpstr>
      <vt:lpstr>Odporúčaná literatúra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Tvorba politík zdravia</dc:title>
  <dc:subject/>
  <dc:creator>Martin Rusnak</dc:creator>
  <cp:keywords/>
  <dc:description/>
  <cp:lastModifiedBy>Martin Rusnak</cp:lastModifiedBy>
  <cp:revision>17</cp:revision>
  <dcterms:created xsi:type="dcterms:W3CDTF">2020-02-02T17:03:00Z</dcterms:created>
  <dcterms:modified xsi:type="dcterms:W3CDTF">2020-02-04T15:14:05Z</dcterms:modified>
  <cp:category/>
</cp:coreProperties>
</file>