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9"/>
  </p:notesMasterIdLst>
  <p:sldIdLst>
    <p:sldId id="256" r:id="rId2"/>
    <p:sldId id="257" r:id="rId3"/>
    <p:sldId id="258" r:id="rId4"/>
    <p:sldId id="260" r:id="rId5"/>
    <p:sldId id="272" r:id="rId6"/>
    <p:sldId id="273" r:id="rId7"/>
    <p:sldId id="261" r:id="rId8"/>
    <p:sldId id="262" r:id="rId9"/>
    <p:sldId id="264" r:id="rId10"/>
    <p:sldId id="265" r:id="rId11"/>
    <p:sldId id="266" r:id="rId12"/>
    <p:sldId id="267" r:id="rId13"/>
    <p:sldId id="268" r:id="rId14"/>
    <p:sldId id="269" r:id="rId15"/>
    <p:sldId id="284" r:id="rId16"/>
    <p:sldId id="285" r:id="rId17"/>
    <p:sldId id="270" r:id="rId18"/>
    <p:sldId id="271" r:id="rId19"/>
    <p:sldId id="282" r:id="rId20"/>
    <p:sldId id="283" r:id="rId21"/>
    <p:sldId id="276" r:id="rId22"/>
    <p:sldId id="277" r:id="rId23"/>
    <p:sldId id="278" r:id="rId24"/>
    <p:sldId id="279" r:id="rId25"/>
    <p:sldId id="280" r:id="rId26"/>
    <p:sldId id="281" r:id="rId27"/>
    <p:sldId id="274" r:id="rId28"/>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100"/>
  </p:normalViewPr>
  <p:slideViewPr>
    <p:cSldViewPr snapToGrid="0" snapToObjects="1">
      <p:cViewPr varScale="1">
        <p:scale>
          <a:sx n="93" d="100"/>
          <a:sy n="93" d="100"/>
        </p:scale>
        <p:origin x="1840" y="200"/>
      </p:cViewPr>
      <p:guideLst>
        <p:guide orient="horz" pos="2382"/>
        <p:guide pos="3173"/>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841691A0-706D-AF48-B507-F09D5E9C0F0F}" type="datetimeFigureOut">
              <a:rPr lang="en-US" smtClean="0"/>
              <a:t>2/2/20</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4A114F0-7E0C-3D4F-9FDF-0C26A9112FD1}" type="slidenum">
              <a:rPr lang="sk-SK" smtClean="0"/>
              <a:t>‹#›</a:t>
            </a:fld>
            <a:endParaRPr lang="sk-SK"/>
          </a:p>
        </p:txBody>
      </p:sp>
    </p:spTree>
    <p:extLst>
      <p:ext uri="{BB962C8B-B14F-4D97-AF65-F5344CB8AC3E}">
        <p14:creationId xmlns:p14="http://schemas.microsoft.com/office/powerpoint/2010/main" val="17364655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LcParenBoth"/>
            </a:pPr>
            <a:r>
              <a:rPr lang="sk-SK" sz="1200" b="0" i="0" u="none" strike="noStrike" kern="1200" baseline="0" dirty="0" err="1">
                <a:solidFill>
                  <a:schemeClr val="tx1"/>
                </a:solidFill>
                <a:latin typeface="+mn-lt"/>
                <a:ea typeface="+mn-ea"/>
                <a:cs typeface="+mn-cs"/>
              </a:rPr>
              <a:t>For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private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care</a:t>
            </a:r>
            <a:r>
              <a:rPr lang="sk-SK" sz="1200" b="0" i="0" u="none" strike="noStrike" kern="1200" baseline="0" dirty="0">
                <a:solidFill>
                  <a:schemeClr val="tx1"/>
                </a:solidFill>
                <a:latin typeface="+mn-lt"/>
                <a:ea typeface="+mn-ea"/>
                <a:cs typeface="+mn-cs"/>
              </a:rPr>
              <a:t>.</a:t>
            </a:r>
          </a:p>
          <a:p>
            <a:pPr marL="742950" lvl="1" indent="-285750">
              <a:buAutoNum type="romanLcParenBoth"/>
            </a:pPr>
            <a:r>
              <a:rPr lang="sk-SK" sz="1200" b="0" i="0" u="none" strike="noStrike" kern="1200" baseline="0" dirty="0">
                <a:solidFill>
                  <a:schemeClr val="tx1"/>
                </a:solidFill>
                <a:latin typeface="+mn-lt"/>
                <a:ea typeface="+mn-ea"/>
                <a:cs typeface="+mn-cs"/>
              </a:rPr>
              <a:t> (a) </a:t>
            </a:r>
            <a:r>
              <a:rPr lang="sk-SK" sz="1200" b="0" i="0" u="none" strike="noStrike" kern="1200" baseline="0" dirty="0" err="1">
                <a:solidFill>
                  <a:schemeClr val="tx1"/>
                </a:solidFill>
                <a:latin typeface="+mn-lt"/>
                <a:ea typeface="+mn-ea"/>
                <a:cs typeface="+mn-cs"/>
              </a:rPr>
              <a:t>Justice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If</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someone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prepared</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pay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for</a:t>
            </a:r>
            <a:r>
              <a:rPr lang="sk-SK" sz="1200" b="0" i="0" u="none" strike="noStrike" kern="1200" baseline="0" dirty="0">
                <a:solidFill>
                  <a:schemeClr val="tx1"/>
                </a:solidFill>
                <a:latin typeface="+mn-lt"/>
                <a:ea typeface="+mn-ea"/>
                <a:cs typeface="+mn-cs"/>
              </a:rPr>
              <a:t> a </a:t>
            </a:r>
            <a:r>
              <a:rPr lang="sk-SK" sz="1200" b="0" i="0" u="none" strike="noStrike" kern="1200" baseline="0" dirty="0" err="1">
                <a:solidFill>
                  <a:schemeClr val="tx1"/>
                </a:solidFill>
                <a:latin typeface="+mn-lt"/>
                <a:ea typeface="+mn-ea"/>
                <a:cs typeface="+mn-cs"/>
              </a:rPr>
              <a:t>good</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another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prepared</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offer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it</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if</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freely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contract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between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them</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there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not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injustice</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both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parties</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making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contract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impossible</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particular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not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unjust</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doctor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whose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training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which</a:t>
            </a:r>
            <a:r>
              <a:rPr lang="sk-SK" sz="1200" b="0" i="0" u="none" strike="noStrike" kern="1200" baseline="0" dirty="0">
                <a:solidFill>
                  <a:schemeClr val="tx1"/>
                </a:solidFill>
                <a:latin typeface="+mn-lt"/>
                <a:ea typeface="+mn-ea"/>
                <a:cs typeface="+mn-cs"/>
              </a:rPr>
              <a:t> he </a:t>
            </a:r>
            <a:r>
              <a:rPr lang="sk-SK" sz="1200" b="0" i="0" u="none" strike="noStrike" kern="1200" baseline="0" dirty="0" err="1">
                <a:solidFill>
                  <a:schemeClr val="tx1"/>
                </a:solidFill>
                <a:latin typeface="+mn-lt"/>
                <a:ea typeface="+mn-ea"/>
                <a:cs typeface="+mn-cs"/>
              </a:rPr>
              <a:t>sacrificed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time</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effort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gives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him</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something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others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both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need</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demand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Moreover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if</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doctors</a:t>
            </a:r>
            <a:r>
              <a:rPr lang="sk-SK" sz="1200" b="0" i="0" u="none" strike="noStrike" kern="1200" baseline="0" dirty="0">
                <a:solidFill>
                  <a:schemeClr val="tx1"/>
                </a:solidFill>
                <a:latin typeface="+mn-lt"/>
                <a:ea typeface="+mn-ea"/>
                <a:cs typeface="+mn-cs"/>
              </a:rPr>
              <a:t> are </a:t>
            </a:r>
            <a:r>
              <a:rPr lang="sk-SK" sz="1200" b="0" i="0" u="none" strike="noStrike" kern="1200" baseline="0" dirty="0" err="1">
                <a:solidFill>
                  <a:schemeClr val="tx1"/>
                </a:solidFill>
                <a:latin typeface="+mn-lt"/>
                <a:ea typeface="+mn-ea"/>
                <a:cs typeface="+mn-cs"/>
              </a:rPr>
              <a:t>supposed</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provide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their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services</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all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comers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fixed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reward</a:t>
            </a:r>
            <a:r>
              <a:rPr lang="sk-SK" sz="1200" b="0" i="0" u="none" strike="noStrike" kern="1200" baseline="0" dirty="0">
                <a:solidFill>
                  <a:schemeClr val="tx1"/>
                </a:solidFill>
                <a:latin typeface="+mn-lt"/>
                <a:ea typeface="+mn-ea"/>
                <a:cs typeface="+mn-cs"/>
              </a:rPr>
              <a:t>, do </a:t>
            </a:r>
            <a:r>
              <a:rPr lang="sk-SK" sz="1200" b="0" i="0" u="none" strike="noStrike" kern="1200" baseline="0" dirty="0" err="1">
                <a:solidFill>
                  <a:schemeClr val="tx1"/>
                </a:solidFill>
                <a:latin typeface="+mn-lt"/>
                <a:ea typeface="+mn-ea"/>
                <a:cs typeface="+mn-cs"/>
              </a:rPr>
              <a:t>they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not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have</a:t>
            </a:r>
            <a:r>
              <a:rPr lang="sk-SK" sz="1200" b="0" i="0" u="none" strike="noStrike" kern="1200" baseline="0" dirty="0">
                <a:solidFill>
                  <a:schemeClr val="tx1"/>
                </a:solidFill>
                <a:latin typeface="+mn-lt"/>
                <a:ea typeface="+mn-ea"/>
                <a:cs typeface="+mn-cs"/>
              </a:rPr>
              <a:t> a </a:t>
            </a:r>
            <a:r>
              <a:rPr lang="sk-SK" sz="1200" b="0" i="0" u="none" strike="noStrike" kern="1200" baseline="0" dirty="0" err="1">
                <a:solidFill>
                  <a:schemeClr val="tx1"/>
                </a:solidFill>
                <a:latin typeface="+mn-lt"/>
                <a:ea typeface="+mn-ea"/>
                <a:cs typeface="+mn-cs"/>
              </a:rPr>
              <a:t>right</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refuse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them</a:t>
            </a:r>
            <a:r>
              <a:rPr lang="sk-SK" sz="1200" b="0" i="0" u="none" strike="noStrike" kern="1200" baseline="0" dirty="0">
                <a:solidFill>
                  <a:schemeClr val="tx1"/>
                </a:solidFill>
                <a:latin typeface="+mn-lt"/>
                <a:ea typeface="+mn-ea"/>
                <a:cs typeface="+mn-cs"/>
              </a:rPr>
              <a:t>? Or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state </a:t>
            </a:r>
            <a:r>
              <a:rPr lang="sk-SK" sz="1200" b="0" i="0" u="none" strike="noStrike" kern="1200" baseline="0" dirty="0" err="1">
                <a:solidFill>
                  <a:schemeClr val="tx1"/>
                </a:solidFill>
                <a:latin typeface="+mn-lt"/>
                <a:ea typeface="+mn-ea"/>
                <a:cs typeface="+mn-cs"/>
              </a:rPr>
              <a:t>entitled</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compel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them</a:t>
            </a:r>
            <a:r>
              <a:rPr lang="sk-SK" sz="1200" b="0" i="0" u="none" strike="noStrike" kern="1200" baseline="0" dirty="0">
                <a:solidFill>
                  <a:schemeClr val="tx1"/>
                </a:solidFill>
                <a:latin typeface="+mn-lt"/>
                <a:ea typeface="+mn-ea"/>
                <a:cs typeface="+mn-cs"/>
              </a:rPr>
              <a:t>, just </a:t>
            </a:r>
            <a:r>
              <a:rPr lang="sk-SK" sz="1200" b="0" i="0" u="none" strike="noStrike" kern="1200" baseline="0" dirty="0" err="1">
                <a:solidFill>
                  <a:schemeClr val="tx1"/>
                </a:solidFill>
                <a:latin typeface="+mn-lt"/>
                <a:ea typeface="+mn-ea"/>
                <a:cs typeface="+mn-cs"/>
              </a:rPr>
              <a:t>because</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their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qualifications</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work</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perhaps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for</a:t>
            </a:r>
            <a:r>
              <a:rPr lang="sk-SK" sz="1200" b="0" i="0" u="none" strike="noStrike" kern="1200" baseline="0" dirty="0">
                <a:solidFill>
                  <a:schemeClr val="tx1"/>
                </a:solidFill>
                <a:latin typeface="+mn-lt"/>
                <a:ea typeface="+mn-ea"/>
                <a:cs typeface="+mn-cs"/>
              </a:rPr>
              <a:t> a </a:t>
            </a:r>
            <a:r>
              <a:rPr lang="sk-SK" sz="1200" b="0" i="0" u="none" strike="noStrike" kern="1200" baseline="0" dirty="0" err="1">
                <a:solidFill>
                  <a:schemeClr val="tx1"/>
                </a:solidFill>
                <a:latin typeface="+mn-lt"/>
                <a:ea typeface="+mn-ea"/>
                <a:cs typeface="+mn-cs"/>
              </a:rPr>
              <a:t>reward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lies </a:t>
            </a:r>
            <a:r>
              <a:rPr lang="sk-SK" sz="1200" b="0" i="0" u="none" strike="noStrike" kern="1200" baseline="0" dirty="0" err="1">
                <a:solidFill>
                  <a:schemeClr val="tx1"/>
                </a:solidFill>
                <a:latin typeface="+mn-lt"/>
                <a:ea typeface="+mn-ea"/>
                <a:cs typeface="+mn-cs"/>
              </a:rPr>
              <a:t>outside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scope</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their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asking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Various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embellishments</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this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theme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can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imagined</a:t>
            </a:r>
            <a:r>
              <a:rPr lang="sk-SK" sz="1200" b="0" i="0" u="none" strike="noStrike" kern="1200" baseline="0" dirty="0">
                <a:solidFill>
                  <a:schemeClr val="tx1"/>
                </a:solidFill>
                <a:latin typeface="+mn-lt"/>
                <a:ea typeface="+mn-ea"/>
                <a:cs typeface="+mn-cs"/>
              </a:rPr>
              <a:t>, by </a:t>
            </a:r>
            <a:r>
              <a:rPr lang="sk-SK" sz="1200" b="0" i="0" u="none" strike="noStrike" kern="1200" baseline="0" dirty="0" err="1">
                <a:solidFill>
                  <a:schemeClr val="tx1"/>
                </a:solidFill>
                <a:latin typeface="+mn-lt"/>
                <a:ea typeface="+mn-ea"/>
                <a:cs typeface="+mn-cs"/>
              </a:rPr>
              <a:t>taking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particular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cases</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manner</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Nozick</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attempting</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force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opponent</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admit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doctor’s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rights</a:t>
            </a:r>
            <a:r>
              <a:rPr lang="sk-SK" sz="1200" b="0" i="0" u="none" strike="noStrike" kern="1200" baseline="0" dirty="0">
                <a:solidFill>
                  <a:schemeClr val="tx1"/>
                </a:solidFill>
                <a:latin typeface="+mn-lt"/>
                <a:ea typeface="+mn-ea"/>
                <a:cs typeface="+mn-cs"/>
              </a:rPr>
              <a:t> are </a:t>
            </a:r>
            <a:r>
              <a:rPr lang="sk-SK" sz="1200" b="0" i="0" u="none" strike="noStrike" kern="1200" baseline="0" dirty="0" err="1">
                <a:solidFill>
                  <a:schemeClr val="tx1"/>
                </a:solidFill>
                <a:latin typeface="+mn-lt"/>
                <a:ea typeface="+mn-ea"/>
                <a:cs typeface="+mn-cs"/>
              </a:rPr>
              <a:t>being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infringed</a:t>
            </a:r>
            <a:r>
              <a:rPr lang="sk-SK" sz="1200" b="0" i="0" u="none" strike="noStrike" kern="1200" baseline="0" dirty="0">
                <a:solidFill>
                  <a:schemeClr val="tx1"/>
                </a:solidFill>
                <a:latin typeface="+mn-lt"/>
                <a:ea typeface="+mn-ea"/>
                <a:cs typeface="+mn-cs"/>
              </a:rPr>
              <a:t>.)</a:t>
            </a:r>
          </a:p>
          <a:p>
            <a:pPr marL="742950" lvl="1" indent="-285750">
              <a:buAutoNum type="romanLcParenBoth"/>
            </a:pPr>
            <a:r>
              <a:rPr lang="sk-SK" sz="1200" b="0" i="0" u="none" strike="noStrike" kern="1200" baseline="0" dirty="0">
                <a:solidFill>
                  <a:schemeClr val="tx1"/>
                </a:solidFill>
                <a:latin typeface="+mn-lt"/>
                <a:ea typeface="+mn-ea"/>
                <a:cs typeface="+mn-cs"/>
              </a:rPr>
              <a:t>(b) Utility. </a:t>
            </a:r>
            <a:r>
              <a:rPr lang="sk-SK" sz="1200" b="0" i="0" u="none" strike="noStrike" kern="1200" baseline="0" dirty="0" err="1">
                <a:solidFill>
                  <a:schemeClr val="tx1"/>
                </a:solidFill>
                <a:latin typeface="+mn-lt"/>
                <a:ea typeface="+mn-ea"/>
                <a:cs typeface="+mn-cs"/>
              </a:rPr>
              <a:t>If</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properly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rewarded</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according</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agreement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resources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will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allocated</a:t>
            </a:r>
            <a:r>
              <a:rPr lang="sk-SK" sz="1200" b="0" i="0" u="none" strike="noStrike" kern="1200" baseline="0" dirty="0">
                <a:solidFill>
                  <a:schemeClr val="tx1"/>
                </a:solidFill>
                <a:latin typeface="+mn-lt"/>
                <a:ea typeface="+mn-ea"/>
                <a:cs typeface="+mn-cs"/>
              </a:rPr>
              <a:t> more </a:t>
            </a:r>
            <a:r>
              <a:rPr lang="sk-SK" sz="1200" b="0" i="0" u="none" strike="noStrike" kern="1200" baseline="0" dirty="0" err="1">
                <a:solidFill>
                  <a:schemeClr val="tx1"/>
                </a:solidFill>
                <a:latin typeface="+mn-lt"/>
                <a:ea typeface="+mn-ea"/>
                <a:cs typeface="+mn-cs"/>
              </a:rPr>
              <a:t>efficiently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could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allocated</a:t>
            </a:r>
            <a:r>
              <a:rPr lang="sk-SK" sz="1200" b="0" i="0" u="none" strike="noStrike" kern="1200" baseline="0" dirty="0">
                <a:solidFill>
                  <a:schemeClr val="tx1"/>
                </a:solidFill>
                <a:latin typeface="+mn-lt"/>
                <a:ea typeface="+mn-ea"/>
                <a:cs typeface="+mn-cs"/>
              </a:rPr>
              <a:t> by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state, and </a:t>
            </a:r>
            <a:r>
              <a:rPr lang="sk-SK" sz="1200" b="0" i="0" u="none" strike="noStrike" kern="1200" baseline="0" dirty="0" err="1">
                <a:solidFill>
                  <a:schemeClr val="tx1"/>
                </a:solidFill>
                <a:latin typeface="+mn-lt"/>
                <a:ea typeface="+mn-ea"/>
                <a:cs typeface="+mn-cs"/>
              </a:rPr>
              <a:t>facilities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would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have</a:t>
            </a:r>
            <a:r>
              <a:rPr lang="sk-SK" sz="1200" b="0" i="0" u="none" strike="noStrike" kern="1200" baseline="0" dirty="0">
                <a:solidFill>
                  <a:schemeClr val="tx1"/>
                </a:solidFill>
                <a:latin typeface="+mn-lt"/>
                <a:ea typeface="+mn-ea"/>
                <a:cs typeface="+mn-cs"/>
              </a:rPr>
              <a:t> a </a:t>
            </a:r>
            <a:r>
              <a:rPr lang="sk-SK" sz="1200" b="0" i="0" u="none" strike="noStrike" kern="1200" baseline="0" dirty="0" err="1">
                <a:solidFill>
                  <a:schemeClr val="tx1"/>
                </a:solidFill>
                <a:latin typeface="+mn-lt"/>
                <a:ea typeface="+mn-ea"/>
                <a:cs typeface="+mn-cs"/>
              </a:rPr>
              <a:t>constant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tendency</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improve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through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competition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poor </a:t>
            </a:r>
            <a:r>
              <a:rPr lang="sk-SK" sz="1200" b="0" i="0" u="none" strike="noStrike" kern="1200" baseline="0" dirty="0" err="1">
                <a:solidFill>
                  <a:schemeClr val="tx1"/>
                </a:solidFill>
                <a:latin typeface="+mn-lt"/>
                <a:ea typeface="+mn-ea"/>
                <a:cs typeface="+mn-cs"/>
              </a:rPr>
              <a:t>too</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must</a:t>
            </a:r>
            <a:r>
              <a:rPr lang="sk-SK" sz="1200" b="0" i="0" u="none" strike="noStrike" kern="1200" baseline="0" dirty="0">
                <a:solidFill>
                  <a:schemeClr val="tx1"/>
                </a:solidFill>
                <a:latin typeface="+mn-lt"/>
                <a:ea typeface="+mn-ea"/>
                <a:cs typeface="+mn-cs"/>
              </a:rPr>
              <a:t> benefit </a:t>
            </a:r>
            <a:r>
              <a:rPr lang="sk-SK" sz="1200" b="0" i="0" u="none" strike="noStrike" kern="1200" baseline="0" dirty="0" err="1">
                <a:solidFill>
                  <a:schemeClr val="tx1"/>
                </a:solidFill>
                <a:latin typeface="+mn-lt"/>
                <a:ea typeface="+mn-ea"/>
                <a:cs typeface="+mn-cs"/>
              </a:rPr>
              <a:t>from</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this</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those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hours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which</a:t>
            </a:r>
            <a:r>
              <a:rPr lang="sk-SK" sz="1200" b="0" i="0" u="none" strike="noStrike" kern="1200" baseline="0" dirty="0">
                <a:solidFill>
                  <a:schemeClr val="tx1"/>
                </a:solidFill>
                <a:latin typeface="+mn-lt"/>
                <a:ea typeface="+mn-ea"/>
                <a:cs typeface="+mn-cs"/>
              </a:rPr>
              <a:t> a </a:t>
            </a:r>
            <a:r>
              <a:rPr lang="sk-SK" sz="1200" b="0" i="0" u="none" strike="noStrike" kern="1200" baseline="0" dirty="0" err="1">
                <a:solidFill>
                  <a:schemeClr val="tx1"/>
                </a:solidFill>
                <a:latin typeface="+mn-lt"/>
                <a:ea typeface="+mn-ea"/>
                <a:cs typeface="+mn-cs"/>
              </a:rPr>
              <a:t>doctor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may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required</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work</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state </a:t>
            </a:r>
            <a:r>
              <a:rPr lang="sk-SK" sz="1200" b="0" i="0" u="none" strike="noStrike" kern="1200" baseline="0" dirty="0" err="1">
                <a:solidFill>
                  <a:schemeClr val="tx1"/>
                </a:solidFill>
                <a:latin typeface="+mn-lt"/>
                <a:ea typeface="+mn-ea"/>
                <a:cs typeface="+mn-cs"/>
              </a:rPr>
              <a:t>will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more </a:t>
            </a:r>
            <a:r>
              <a:rPr lang="sk-SK" sz="1200" b="0" i="0" u="none" strike="noStrike" kern="1200" baseline="0" dirty="0" err="1">
                <a:solidFill>
                  <a:schemeClr val="tx1"/>
                </a:solidFill>
                <a:latin typeface="+mn-lt"/>
                <a:ea typeface="+mn-ea"/>
                <a:cs typeface="+mn-cs"/>
              </a:rPr>
              <a:t>useful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than</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arrangements</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fully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socialized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medicine</a:t>
            </a:r>
            <a:r>
              <a:rPr lang="sk-SK" sz="1200" b="0" i="0" u="none" strike="noStrike" kern="1200" baseline="0" dirty="0">
                <a:solidFill>
                  <a:schemeClr val="tx1"/>
                </a:solidFill>
                <a:latin typeface="+mn-lt"/>
                <a:ea typeface="+mn-ea"/>
                <a:cs typeface="+mn-cs"/>
              </a:rPr>
              <a:t>.</a:t>
            </a:r>
          </a:p>
          <a:p>
            <a:pPr marL="742950" lvl="1" indent="-285750">
              <a:buAutoNum type="romanLcParenBoth"/>
            </a:pPr>
            <a:r>
              <a:rPr lang="sk-SK" sz="1200" b="0" i="0" u="none" strike="noStrike" kern="1200" baseline="0" dirty="0">
                <a:solidFill>
                  <a:schemeClr val="tx1"/>
                </a:solidFill>
                <a:latin typeface="+mn-lt"/>
                <a:ea typeface="+mn-ea"/>
                <a:cs typeface="+mn-cs"/>
              </a:rPr>
              <a:t>(c) </a:t>
            </a:r>
            <a:r>
              <a:rPr lang="sk-SK" sz="1200" b="0" i="0" u="none" strike="noStrike" kern="1200" baseline="0" dirty="0" err="1">
                <a:solidFill>
                  <a:schemeClr val="tx1"/>
                </a:solidFill>
                <a:latin typeface="+mn-lt"/>
                <a:ea typeface="+mn-ea"/>
                <a:cs typeface="+mn-cs"/>
              </a:rPr>
              <a:t>Freedom</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Patients</a:t>
            </a:r>
            <a:r>
              <a:rPr lang="sk-SK" sz="1200" b="0" i="0" u="none" strike="noStrike" kern="1200" baseline="0" dirty="0">
                <a:solidFill>
                  <a:schemeClr val="tx1"/>
                </a:solidFill>
                <a:latin typeface="+mn-lt"/>
                <a:ea typeface="+mn-ea"/>
                <a:cs typeface="+mn-cs"/>
              </a:rPr>
              <a:t> are </a:t>
            </a:r>
            <a:r>
              <a:rPr lang="sk-SK" sz="1200" b="0" i="0" u="none" strike="noStrike" kern="1200" baseline="0" dirty="0" err="1">
                <a:solidFill>
                  <a:schemeClr val="tx1"/>
                </a:solidFill>
                <a:latin typeface="+mn-lt"/>
                <a:ea typeface="+mn-ea"/>
                <a:cs typeface="+mn-cs"/>
              </a:rPr>
              <a:t>less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free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when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whatever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sacrifices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they</a:t>
            </a:r>
            <a:r>
              <a:rPr lang="sk-SK" sz="1200" b="0" i="0" u="none" strike="noStrike" kern="1200" baseline="0" dirty="0">
                <a:solidFill>
                  <a:schemeClr val="tx1"/>
                </a:solidFill>
                <a:latin typeface="+mn-lt"/>
                <a:ea typeface="+mn-ea"/>
                <a:cs typeface="+mn-cs"/>
              </a:rPr>
              <a:t> are </a:t>
            </a:r>
            <a:r>
              <a:rPr lang="sk-SK" sz="1200" b="0" i="0" u="none" strike="noStrike" kern="1200" baseline="0" dirty="0" err="1">
                <a:solidFill>
                  <a:schemeClr val="tx1"/>
                </a:solidFill>
                <a:latin typeface="+mn-lt"/>
                <a:ea typeface="+mn-ea"/>
                <a:cs typeface="+mn-cs"/>
              </a:rPr>
              <a:t>prepared</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make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nothing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can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achieved</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way</a:t>
            </a:r>
            <a:r>
              <a:rPr lang="sk-SK" sz="1200" b="0" i="0" u="none" strike="noStrike" kern="1200" baseline="0" dirty="0">
                <a:solidFill>
                  <a:schemeClr val="tx1"/>
                </a:solidFill>
                <a:latin typeface="+mn-lt"/>
                <a:ea typeface="+mn-ea"/>
                <a:cs typeface="+mn-cs"/>
              </a:rPr>
              <a:t> of superior </a:t>
            </a:r>
            <a:r>
              <a:rPr lang="sk-SK" sz="1200" b="0" i="0" u="none" strike="noStrike" kern="1200" baseline="0" dirty="0" err="1">
                <a:solidFill>
                  <a:schemeClr val="tx1"/>
                </a:solidFill>
                <a:latin typeface="+mn-lt"/>
                <a:ea typeface="+mn-ea"/>
                <a:cs typeface="+mn-cs"/>
              </a:rPr>
              <a:t>treatment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doctors</a:t>
            </a:r>
            <a:r>
              <a:rPr lang="sk-SK" sz="1200" b="0" i="0" u="none" strike="noStrike" kern="1200" baseline="0" dirty="0">
                <a:solidFill>
                  <a:schemeClr val="tx1"/>
                </a:solidFill>
                <a:latin typeface="+mn-lt"/>
                <a:ea typeface="+mn-ea"/>
                <a:cs typeface="+mn-cs"/>
              </a:rPr>
              <a:t> are </a:t>
            </a:r>
            <a:r>
              <a:rPr lang="sk-SK" sz="1200" b="0" i="0" u="none" strike="noStrike" kern="1200" baseline="0" dirty="0" err="1">
                <a:solidFill>
                  <a:schemeClr val="tx1"/>
                </a:solidFill>
                <a:latin typeface="+mn-lt"/>
                <a:ea typeface="+mn-ea"/>
                <a:cs typeface="+mn-cs"/>
              </a:rPr>
              <a:t>less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free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when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their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labour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hours</a:t>
            </a:r>
            <a:r>
              <a:rPr lang="sk-SK" sz="1200" b="0" i="0" u="none" strike="noStrike" kern="1200" baseline="0" dirty="0">
                <a:solidFill>
                  <a:schemeClr val="tx1"/>
                </a:solidFill>
                <a:latin typeface="+mn-lt"/>
                <a:ea typeface="+mn-ea"/>
                <a:cs typeface="+mn-cs"/>
              </a:rPr>
              <a:t> are </a:t>
            </a:r>
            <a:r>
              <a:rPr lang="sk-SK" sz="1200" b="0" i="0" u="none" strike="noStrike" kern="1200" baseline="0" dirty="0" err="1">
                <a:solidFill>
                  <a:schemeClr val="tx1"/>
                </a:solidFill>
                <a:latin typeface="+mn-lt"/>
                <a:ea typeface="+mn-ea"/>
                <a:cs typeface="+mn-cs"/>
              </a:rPr>
              <a:t>commandeered</a:t>
            </a:r>
            <a:r>
              <a:rPr lang="sk-SK" sz="1200" b="0" i="0" u="none" strike="noStrike" kern="1200" baseline="0" dirty="0">
                <a:solidFill>
                  <a:schemeClr val="tx1"/>
                </a:solidFill>
                <a:latin typeface="+mn-lt"/>
                <a:ea typeface="+mn-ea"/>
                <a:cs typeface="+mn-cs"/>
              </a:rPr>
              <a:t> by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state.</a:t>
            </a:r>
          </a:p>
          <a:p>
            <a:pPr marL="285750" lvl="0" indent="-285750">
              <a:buAutoNum type="romanLcParenBoth"/>
            </a:pPr>
            <a:r>
              <a:rPr lang="sk-SK" sz="1200" b="0" i="0" u="none" strike="noStrike" kern="1200" baseline="0" dirty="0" err="1">
                <a:solidFill>
                  <a:schemeClr val="tx1"/>
                </a:solidFill>
                <a:latin typeface="+mn-lt"/>
                <a:ea typeface="+mn-ea"/>
                <a:cs typeface="+mn-cs"/>
              </a:rPr>
              <a:t>Against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private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care</a:t>
            </a:r>
            <a:r>
              <a:rPr lang="sk-SK" sz="1200" b="0" i="0" u="none" strike="noStrike" kern="1200" baseline="0" dirty="0">
                <a:solidFill>
                  <a:schemeClr val="tx1"/>
                </a:solidFill>
                <a:latin typeface="+mn-lt"/>
                <a:ea typeface="+mn-ea"/>
                <a:cs typeface="+mn-cs"/>
              </a:rPr>
              <a:t>.</a:t>
            </a:r>
          </a:p>
          <a:p>
            <a:pPr marL="742950" lvl="1" indent="-285750">
              <a:buAutoNum type="romanLcParenBoth"/>
            </a:pPr>
            <a:r>
              <a:rPr lang="sk-SK" sz="1200" b="0" i="0" u="none" strike="noStrike" kern="1200" baseline="0" dirty="0">
                <a:solidFill>
                  <a:schemeClr val="tx1"/>
                </a:solidFill>
                <a:latin typeface="+mn-lt"/>
                <a:ea typeface="+mn-ea"/>
                <a:cs typeface="+mn-cs"/>
              </a:rPr>
              <a:t>(a) </a:t>
            </a:r>
            <a:r>
              <a:rPr lang="sk-SK" sz="1200" b="0" i="0" u="none" strike="noStrike" kern="1200" baseline="0" dirty="0" err="1">
                <a:solidFill>
                  <a:schemeClr val="tx1"/>
                </a:solidFill>
                <a:latin typeface="+mn-lt"/>
                <a:ea typeface="+mn-ea"/>
                <a:cs typeface="+mn-cs"/>
              </a:rPr>
              <a:t>Justice</a:t>
            </a:r>
            <a:r>
              <a:rPr lang="sk-SK" sz="1200" b="0" i="0" u="none" strike="noStrike" kern="1200" baseline="0" dirty="0">
                <a:solidFill>
                  <a:schemeClr val="tx1"/>
                </a:solidFill>
                <a:latin typeface="+mn-lt"/>
                <a:ea typeface="+mn-ea"/>
                <a:cs typeface="+mn-cs"/>
              </a:rPr>
              <a:t>. Any </a:t>
            </a:r>
            <a:r>
              <a:rPr lang="sk-SK" sz="1200" b="0" i="0" u="none" strike="noStrike" kern="1200" baseline="0" dirty="0" err="1">
                <a:solidFill>
                  <a:schemeClr val="tx1"/>
                </a:solidFill>
                <a:latin typeface="+mn-lt"/>
                <a:ea typeface="+mn-ea"/>
                <a:cs typeface="+mn-cs"/>
              </a:rPr>
              <a:t>kind</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differential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treatment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makes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inevitable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better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treatment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will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available</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rich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than</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poor. </a:t>
            </a:r>
            <a:r>
              <a:rPr lang="sk-SK" sz="1200" b="0" i="0" u="none" strike="noStrike" kern="1200" baseline="0" dirty="0" err="1">
                <a:solidFill>
                  <a:schemeClr val="tx1"/>
                </a:solidFill>
                <a:latin typeface="+mn-lt"/>
                <a:ea typeface="+mn-ea"/>
                <a:cs typeface="+mn-cs"/>
              </a:rPr>
              <a:t>This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means</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effect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people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will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offered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differential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treatment</a:t>
            </a:r>
            <a:r>
              <a:rPr lang="sk-SK" sz="1200" b="0" i="0" u="none" strike="noStrike" kern="1200" baseline="0" dirty="0">
                <a:solidFill>
                  <a:schemeClr val="tx1"/>
                </a:solidFill>
                <a:latin typeface="+mn-lt"/>
                <a:ea typeface="+mn-ea"/>
                <a:cs typeface="+mn-cs"/>
              </a:rPr>
              <a:t> on </a:t>
            </a:r>
            <a:r>
              <a:rPr lang="sk-SK" sz="1200" b="0" i="0" u="none" strike="noStrike" kern="1200" baseline="0" dirty="0" err="1">
                <a:solidFill>
                  <a:schemeClr val="tx1"/>
                </a:solidFill>
                <a:latin typeface="+mn-lt"/>
                <a:ea typeface="+mn-ea"/>
                <a:cs typeface="+mn-cs"/>
              </a:rPr>
              <a:t>grounds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other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their</a:t>
            </a:r>
            <a:r>
              <a:rPr lang="sk-SK" sz="1200" b="0" i="0" u="none" strike="noStrike" kern="1200" baseline="0" dirty="0">
                <a:solidFill>
                  <a:schemeClr val="tx1"/>
                </a:solidFill>
                <a:latin typeface="+mn-lt"/>
                <a:ea typeface="+mn-ea"/>
                <a:cs typeface="+mn-cs"/>
              </a:rPr>
              <a:t> state of </a:t>
            </a:r>
            <a:r>
              <a:rPr lang="sk-SK" sz="1200" b="0" i="0" u="none" strike="noStrike" kern="1200" baseline="0" dirty="0" err="1">
                <a:solidFill>
                  <a:schemeClr val="tx1"/>
                </a:solidFill>
                <a:latin typeface="+mn-lt"/>
                <a:ea typeface="+mn-ea"/>
                <a:cs typeface="+mn-cs"/>
              </a:rPr>
              <a:t>health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But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only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relevant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ground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treatment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state of </a:t>
            </a:r>
            <a:r>
              <a:rPr lang="sk-SK" sz="1200" b="0" i="0" u="none" strike="noStrike" kern="1200" baseline="0" dirty="0" err="1">
                <a:solidFill>
                  <a:schemeClr val="tx1"/>
                </a:solidFill>
                <a:latin typeface="+mn-lt"/>
                <a:ea typeface="+mn-ea"/>
                <a:cs typeface="+mn-cs"/>
              </a:rPr>
              <a:t>health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discrimination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between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people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based</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grounds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irrelevant</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allocation</a:t>
            </a:r>
            <a:r>
              <a:rPr lang="sk-SK" sz="1200" b="0" i="0" u="none" strike="noStrike" kern="1200" baseline="0" dirty="0">
                <a:solidFill>
                  <a:schemeClr val="tx1"/>
                </a:solidFill>
                <a:latin typeface="+mn-lt"/>
                <a:ea typeface="+mn-ea"/>
                <a:cs typeface="+mn-cs"/>
              </a:rPr>
              <a:t> of a </a:t>
            </a:r>
            <a:r>
              <a:rPr lang="sk-SK" sz="1200" b="0" i="0" u="none" strike="noStrike" kern="1200" baseline="0" dirty="0" err="1">
                <a:solidFill>
                  <a:schemeClr val="tx1"/>
                </a:solidFill>
                <a:latin typeface="+mn-lt"/>
                <a:ea typeface="+mn-ea"/>
                <a:cs typeface="+mn-cs"/>
              </a:rPr>
              <a:t>good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injustice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See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social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justice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Hence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rights</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poor are </a:t>
            </a:r>
            <a:r>
              <a:rPr lang="sk-SK" sz="1200" b="0" i="0" u="none" strike="noStrike" kern="1200" baseline="0" dirty="0" err="1">
                <a:solidFill>
                  <a:schemeClr val="tx1"/>
                </a:solidFill>
                <a:latin typeface="+mn-lt"/>
                <a:ea typeface="+mn-ea"/>
                <a:cs typeface="+mn-cs"/>
              </a:rPr>
              <a:t>infringed</a:t>
            </a:r>
            <a:r>
              <a:rPr lang="sk-SK" sz="1200" b="0" i="0" u="none" strike="noStrike" kern="1200" baseline="0" dirty="0">
                <a:solidFill>
                  <a:schemeClr val="tx1"/>
                </a:solidFill>
                <a:latin typeface="+mn-lt"/>
                <a:ea typeface="+mn-ea"/>
                <a:cs typeface="+mn-cs"/>
              </a:rPr>
              <a:t> by </a:t>
            </a:r>
            <a:r>
              <a:rPr lang="sk-SK" sz="1200" b="0" i="0" u="none" strike="noStrike" kern="1200" baseline="0" dirty="0" err="1">
                <a:solidFill>
                  <a:schemeClr val="tx1"/>
                </a:solidFill>
                <a:latin typeface="+mn-lt"/>
                <a:ea typeface="+mn-ea"/>
                <a:cs typeface="+mn-cs"/>
              </a:rPr>
              <a:t>private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medicine</a:t>
            </a:r>
            <a:r>
              <a:rPr lang="sk-SK" sz="1200" b="0" i="0" u="none" strike="noStrike" kern="1200" baseline="0" dirty="0">
                <a:solidFill>
                  <a:schemeClr val="tx1"/>
                </a:solidFill>
                <a:latin typeface="+mn-lt"/>
                <a:ea typeface="+mn-ea"/>
                <a:cs typeface="+mn-cs"/>
              </a:rPr>
              <a:t>. </a:t>
            </a:r>
          </a:p>
          <a:p>
            <a:pPr marL="742950" lvl="1" indent="-285750">
              <a:buAutoNum type="romanLcParenBoth"/>
            </a:pPr>
            <a:r>
              <a:rPr lang="sk-SK" sz="1200" b="0" i="0" u="none" strike="noStrike" kern="1200" baseline="0" dirty="0">
                <a:solidFill>
                  <a:schemeClr val="tx1"/>
                </a:solidFill>
                <a:latin typeface="+mn-lt"/>
                <a:ea typeface="+mn-ea"/>
                <a:cs typeface="+mn-cs"/>
              </a:rPr>
              <a:t>(b) Utility.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complete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socialization</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medicine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brings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into</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public</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sector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all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talent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might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otherwise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gravitate</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exclusive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hospital</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comparison</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good</a:t>
            </a:r>
            <a:r>
              <a:rPr lang="sk-SK" sz="1200" b="0" i="0" u="none" strike="noStrike" kern="1200" baseline="0" dirty="0">
                <a:solidFill>
                  <a:schemeClr val="tx1"/>
                </a:solidFill>
                <a:latin typeface="+mn-lt"/>
                <a:ea typeface="+mn-ea"/>
                <a:cs typeface="+mn-cs"/>
              </a:rPr>
              <a:t> done to </a:t>
            </a:r>
            <a:r>
              <a:rPr lang="sk-SK" sz="1200" b="0" i="0" u="none" strike="noStrike" kern="1200" baseline="0" dirty="0" err="1">
                <a:solidFill>
                  <a:schemeClr val="tx1"/>
                </a:solidFill>
                <a:latin typeface="+mn-lt"/>
                <a:ea typeface="+mn-ea"/>
                <a:cs typeface="+mn-cs"/>
              </a:rPr>
              <a:t>private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patients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good</a:t>
            </a:r>
            <a:r>
              <a:rPr lang="sk-SK" sz="1200" b="0" i="0" u="none" strike="noStrike" kern="1200" baseline="0" dirty="0">
                <a:solidFill>
                  <a:schemeClr val="tx1"/>
                </a:solidFill>
                <a:latin typeface="+mn-lt"/>
                <a:ea typeface="+mn-ea"/>
                <a:cs typeface="+mn-cs"/>
              </a:rPr>
              <a:t> done to </a:t>
            </a:r>
            <a:r>
              <a:rPr lang="sk-SK" sz="1200" b="0" i="0" u="none" strike="noStrike" kern="1200" baseline="0" dirty="0" err="1">
                <a:solidFill>
                  <a:schemeClr val="tx1"/>
                </a:solidFill>
                <a:latin typeface="+mn-lt"/>
                <a:ea typeface="+mn-ea"/>
                <a:cs typeface="+mn-cs"/>
              </a:rPr>
              <a:t>everyone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under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socialized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medicine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must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surely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greater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precise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form</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argument </a:t>
            </a:r>
            <a:r>
              <a:rPr lang="sk-SK" sz="1200" b="0" i="0" u="none" strike="noStrike" kern="1200" baseline="0" dirty="0" err="1">
                <a:solidFill>
                  <a:schemeClr val="tx1"/>
                </a:solidFill>
                <a:latin typeface="+mn-lt"/>
                <a:ea typeface="+mn-ea"/>
                <a:cs typeface="+mn-cs"/>
              </a:rPr>
              <a:t>here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will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depend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upon</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which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criterion</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optimality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chosen.) </a:t>
            </a:r>
            <a:r>
              <a:rPr lang="sk-SK" sz="1200" b="0" i="0" u="none" strike="noStrike" kern="1200" baseline="0" dirty="0" err="1">
                <a:solidFill>
                  <a:schemeClr val="tx1"/>
                </a:solidFill>
                <a:latin typeface="+mn-lt"/>
                <a:ea typeface="+mn-ea"/>
                <a:cs typeface="+mn-cs"/>
              </a:rPr>
              <a:t>Moreover</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everyone’s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interest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that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population</a:t>
            </a:r>
            <a:r>
              <a:rPr lang="sk-SK" sz="1200" b="0" i="0" u="none" strike="noStrike" kern="1200" baseline="0" dirty="0">
                <a:solidFill>
                  <a:schemeClr val="tx1"/>
                </a:solidFill>
                <a:latin typeface="+mn-lt"/>
                <a:ea typeface="+mn-ea"/>
                <a:cs typeface="+mn-cs"/>
              </a:rPr>
              <a:t> as a </a:t>
            </a:r>
            <a:r>
              <a:rPr lang="sk-SK" sz="1200" b="0" i="0" u="none" strike="noStrike" kern="1200" baseline="0" dirty="0" err="1">
                <a:solidFill>
                  <a:schemeClr val="tx1"/>
                </a:solidFill>
                <a:latin typeface="+mn-lt"/>
                <a:ea typeface="+mn-ea"/>
                <a:cs typeface="+mn-cs"/>
              </a:rPr>
              <a:t>whole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should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healthy</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therefore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both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productive</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able</a:t>
            </a:r>
            <a:r>
              <a:rPr lang="sk-SK" sz="1200" b="0" i="0" u="none" strike="noStrike" kern="1200" baseline="0" dirty="0">
                <a:solidFill>
                  <a:schemeClr val="tx1"/>
                </a:solidFill>
                <a:latin typeface="+mn-lt"/>
                <a:ea typeface="+mn-ea"/>
                <a:cs typeface="+mn-cs"/>
              </a:rPr>
              <a:t> to </a:t>
            </a:r>
            <a:r>
              <a:rPr lang="sk-SK" sz="1200" b="0" i="0" u="none" strike="noStrike" kern="1200" baseline="0" dirty="0" err="1">
                <a:solidFill>
                  <a:schemeClr val="tx1"/>
                </a:solidFill>
                <a:latin typeface="+mn-lt"/>
                <a:ea typeface="+mn-ea"/>
                <a:cs typeface="+mn-cs"/>
              </a:rPr>
              <a:t>defend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country in </a:t>
            </a:r>
            <a:r>
              <a:rPr lang="sk-SK" sz="1200" b="0" i="0" u="none" strike="noStrike" kern="1200" baseline="0" dirty="0" err="1">
                <a:solidFill>
                  <a:schemeClr val="tx1"/>
                </a:solidFill>
                <a:latin typeface="+mn-lt"/>
                <a:ea typeface="+mn-ea"/>
                <a:cs typeface="+mn-cs"/>
              </a:rPr>
              <a:t>time</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war</a:t>
            </a:r>
            <a:r>
              <a:rPr lang="sk-SK" sz="1200" b="0" i="0" u="none" strike="noStrike" kern="1200" baseline="0" dirty="0">
                <a:solidFill>
                  <a:schemeClr val="tx1"/>
                </a:solidFill>
                <a:latin typeface="+mn-lt"/>
                <a:ea typeface="+mn-ea"/>
                <a:cs typeface="+mn-cs"/>
              </a:rPr>
              <a:t>.</a:t>
            </a:r>
          </a:p>
          <a:p>
            <a:pPr marL="742950" lvl="1" indent="-285750">
              <a:buAutoNum type="romanLcParenBoth"/>
            </a:pPr>
            <a:r>
              <a:rPr lang="sk-SK" sz="1200" b="0" i="0" u="none" strike="noStrike" kern="1200" baseline="0" dirty="0">
                <a:solidFill>
                  <a:schemeClr val="tx1"/>
                </a:solidFill>
                <a:latin typeface="+mn-lt"/>
                <a:ea typeface="+mn-ea"/>
                <a:cs typeface="+mn-cs"/>
              </a:rPr>
              <a:t>(c) </a:t>
            </a:r>
            <a:r>
              <a:rPr lang="sk-SK" sz="1200" b="0" i="0" u="none" strike="noStrike" kern="1200" baseline="0" dirty="0" err="1">
                <a:solidFill>
                  <a:schemeClr val="tx1"/>
                </a:solidFill>
                <a:latin typeface="+mn-lt"/>
                <a:ea typeface="+mn-ea"/>
                <a:cs typeface="+mn-cs"/>
              </a:rPr>
              <a:t>Freedom</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freedom</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rich</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indeed</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enhanced</a:t>
            </a:r>
            <a:r>
              <a:rPr lang="sk-SK" sz="1200" b="0" i="0" u="none" strike="noStrike" kern="1200" baseline="0" dirty="0">
                <a:solidFill>
                  <a:schemeClr val="tx1"/>
                </a:solidFill>
                <a:latin typeface="+mn-lt"/>
                <a:ea typeface="+mn-ea"/>
                <a:cs typeface="+mn-cs"/>
              </a:rPr>
              <a:t> by </a:t>
            </a:r>
            <a:r>
              <a:rPr lang="sk-SK" sz="1200" b="0" i="0" u="none" strike="noStrike" kern="1200" baseline="0" dirty="0" err="1">
                <a:solidFill>
                  <a:schemeClr val="tx1"/>
                </a:solidFill>
                <a:latin typeface="+mn-lt"/>
                <a:ea typeface="+mn-ea"/>
                <a:cs typeface="+mn-cs"/>
              </a:rPr>
              <a:t>private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medicine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but</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only</a:t>
            </a:r>
            <a:r>
              <a:rPr lang="sk-SK" sz="1200" b="0" i="0" u="none" strike="noStrike" kern="1200" baseline="0" dirty="0">
                <a:solidFill>
                  <a:schemeClr val="tx1"/>
                </a:solidFill>
                <a:latin typeface="+mn-lt"/>
                <a:ea typeface="+mn-ea"/>
                <a:cs typeface="+mn-cs"/>
              </a:rPr>
              <a:t> at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expense</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freedom</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poor, </a:t>
            </a:r>
            <a:r>
              <a:rPr lang="sk-SK" sz="1200" b="0" i="0" u="none" strike="noStrike" kern="1200" baseline="0" dirty="0" err="1">
                <a:solidFill>
                  <a:schemeClr val="tx1"/>
                </a:solidFill>
                <a:latin typeface="+mn-lt"/>
                <a:ea typeface="+mn-ea"/>
                <a:cs typeface="+mn-cs"/>
              </a:rPr>
              <a:t>whose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possibilities</a:t>
            </a:r>
            <a:r>
              <a:rPr lang="sk-SK" sz="1200" b="0" i="0" u="none" strike="noStrike" kern="1200" baseline="0" dirty="0">
                <a:solidFill>
                  <a:schemeClr val="tx1"/>
                </a:solidFill>
                <a:latin typeface="+mn-lt"/>
                <a:ea typeface="+mn-ea"/>
                <a:cs typeface="+mn-cs"/>
              </a:rPr>
              <a:t> are </a:t>
            </a:r>
            <a:r>
              <a:rPr lang="sk-SK" sz="1200" b="0" i="0" u="none" strike="noStrike" kern="1200" baseline="0" dirty="0" err="1">
                <a:solidFill>
                  <a:schemeClr val="tx1"/>
                </a:solidFill>
                <a:latin typeface="+mn-lt"/>
                <a:ea typeface="+mn-ea"/>
                <a:cs typeface="+mn-cs"/>
              </a:rPr>
              <a:t>seriously</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diminished</a:t>
            </a:r>
            <a:r>
              <a:rPr lang="sk-SK" sz="1200" b="0" i="0" u="none" strike="noStrike" kern="1200" baseline="0" dirty="0">
                <a:solidFill>
                  <a:schemeClr val="tx1"/>
                </a:solidFill>
                <a:latin typeface="+mn-lt"/>
                <a:ea typeface="+mn-ea"/>
                <a:cs typeface="+mn-cs"/>
              </a:rPr>
              <a:t> by </a:t>
            </a:r>
            <a:r>
              <a:rPr lang="sk-SK" sz="1200" b="0" i="0" u="none" strike="noStrike" kern="1200" baseline="0" dirty="0" err="1">
                <a:solidFill>
                  <a:schemeClr val="tx1"/>
                </a:solidFill>
                <a:latin typeface="+mn-lt"/>
                <a:ea typeface="+mn-ea"/>
                <a:cs typeface="+mn-cs"/>
              </a:rPr>
              <a:t>all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differentials</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this</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kind</a:t>
            </a:r>
            <a:endParaRPr lang="sk-SK" sz="1200" b="0" i="0" u="none" strike="noStrike" kern="1200" baseline="0" dirty="0">
              <a:solidFill>
                <a:schemeClr val="tx1"/>
              </a:solidFill>
              <a:latin typeface="+mn-lt"/>
              <a:ea typeface="+mn-ea"/>
              <a:cs typeface="+mn-cs"/>
            </a:endParaRPr>
          </a:p>
          <a:p>
            <a:pPr marL="285750" lvl="0" indent="-285750">
              <a:buAutoNum type="romanLcParenBoth"/>
            </a:pP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dispute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captures</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miniature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two</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classical</a:t>
            </a:r>
            <a:r>
              <a:rPr lang="sk-SK" sz="1200" b="0" i="0" u="none" strike="noStrike" kern="1200" baseline="0" dirty="0">
                <a:solidFill>
                  <a:schemeClr val="tx1"/>
                </a:solidFill>
                <a:latin typeface="+mn-lt"/>
                <a:ea typeface="+mn-ea"/>
                <a:cs typeface="+mn-cs"/>
              </a:rPr>
              <a:t> and </a:t>
            </a:r>
            <a:r>
              <a:rPr lang="sk-SK" sz="1200" b="0" i="0" u="none" strike="noStrike" kern="1200" baseline="0" dirty="0" err="1">
                <a:solidFill>
                  <a:schemeClr val="tx1"/>
                </a:solidFill>
                <a:latin typeface="+mn-lt"/>
                <a:ea typeface="+mn-ea"/>
                <a:cs typeface="+mn-cs"/>
              </a:rPr>
              <a:t>recurring</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positions</a:t>
            </a:r>
            <a:r>
              <a:rPr lang="sk-SK" sz="1200" b="0" i="0" u="none" strike="noStrike" kern="1200" baseline="0" dirty="0">
                <a:solidFill>
                  <a:schemeClr val="tx1"/>
                </a:solidFill>
                <a:latin typeface="+mn-lt"/>
                <a:ea typeface="+mn-ea"/>
                <a:cs typeface="+mn-cs"/>
              </a:rPr>
              <a:t> in </a:t>
            </a:r>
            <a:r>
              <a:rPr lang="sk-SK" sz="1200" b="0" i="0" u="none" strike="noStrike" kern="1200" baseline="0" dirty="0" err="1">
                <a:solidFill>
                  <a:schemeClr val="tx1"/>
                </a:solidFill>
                <a:latin typeface="+mn-lt"/>
                <a:ea typeface="+mn-ea"/>
                <a:cs typeface="+mn-cs"/>
              </a:rPr>
              <a:t>the</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philosophy</a:t>
            </a:r>
            <a:r>
              <a:rPr lang="sk-SK" sz="1200" b="0" i="0" u="none" strike="noStrike" kern="1200" baseline="0" dirty="0">
                <a:solidFill>
                  <a:schemeClr val="tx1"/>
                </a:solidFill>
                <a:latin typeface="+mn-lt"/>
                <a:ea typeface="+mn-ea"/>
                <a:cs typeface="+mn-cs"/>
              </a:rPr>
              <a:t> of </a:t>
            </a:r>
            <a:r>
              <a:rPr lang="sk-SK" sz="1200" b="0" i="0" u="none" strike="noStrike" kern="1200" baseline="0" dirty="0" err="1">
                <a:solidFill>
                  <a:schemeClr val="tx1"/>
                </a:solidFill>
                <a:latin typeface="+mn-lt"/>
                <a:ea typeface="+mn-ea"/>
                <a:cs typeface="+mn-cs"/>
              </a:rPr>
              <a:t>social</a:t>
            </a:r>
            <a:r>
              <a:rPr lang="sk-SK" sz="1200" b="0" i="0" u="none" strike="noStrike" kern="1200" baseline="0" dirty="0">
                <a:solidFill>
                  <a:schemeClr val="tx1"/>
                </a:solidFill>
                <a:latin typeface="+mn-lt"/>
                <a:ea typeface="+mn-ea"/>
                <a:cs typeface="+mn-cs"/>
              </a:rPr>
              <a:t> *</a:t>
            </a:r>
            <a:r>
              <a:rPr lang="sk-SK" sz="1200" b="0" i="0" u="none" strike="noStrike" kern="1200" baseline="0" dirty="0" err="1">
                <a:solidFill>
                  <a:schemeClr val="tx1"/>
                </a:solidFill>
                <a:latin typeface="+mn-lt"/>
                <a:ea typeface="+mn-ea"/>
                <a:cs typeface="+mn-cs"/>
              </a:rPr>
              <a:t>welfare</a:t>
            </a:r>
            <a:r>
              <a:rPr lang="sk-SK" sz="1200" b="0" i="0" u="none" strike="noStrike" kern="1200" baseline="0" dirty="0">
                <a:solidFill>
                  <a:schemeClr val="tx1"/>
                </a:solidFill>
                <a:latin typeface="+mn-lt"/>
                <a:ea typeface="+mn-ea"/>
                <a:cs typeface="+mn-cs"/>
              </a:rPr>
              <a:t>.</a:t>
            </a:r>
          </a:p>
          <a:p>
            <a:pPr marL="285750" lvl="0" indent="-285750">
              <a:buAutoNum type="romanLcParenBoth"/>
            </a:pPr>
            <a:r>
              <a:rPr lang="sk-SK" dirty="0"/>
              <a:t>SCRUTON, R. </a:t>
            </a:r>
            <a:r>
              <a:rPr lang="sk-SK" i="1" dirty="0" err="1"/>
              <a:t>The</a:t>
            </a:r>
            <a:r>
              <a:rPr lang="sk-SK" i="1" dirty="0"/>
              <a:t> </a:t>
            </a:r>
            <a:r>
              <a:rPr lang="sk-SK" i="1" dirty="0" err="1"/>
              <a:t>Palgrave</a:t>
            </a:r>
            <a:r>
              <a:rPr lang="sk-SK" i="1" dirty="0"/>
              <a:t> </a:t>
            </a:r>
            <a:r>
              <a:rPr lang="sk-SK" i="1" dirty="0" err="1"/>
              <a:t>Macmillan</a:t>
            </a:r>
            <a:r>
              <a:rPr lang="sk-SK" i="1" dirty="0"/>
              <a:t> </a:t>
            </a:r>
            <a:r>
              <a:rPr lang="sk-SK" i="1" dirty="0" err="1"/>
              <a:t>Dictionary</a:t>
            </a:r>
            <a:r>
              <a:rPr lang="sk-SK" i="1" dirty="0"/>
              <a:t> of </a:t>
            </a:r>
            <a:r>
              <a:rPr lang="sk-SK" i="1" dirty="0" err="1"/>
              <a:t>Political</a:t>
            </a:r>
            <a:r>
              <a:rPr lang="sk-SK" i="1" dirty="0"/>
              <a:t> </a:t>
            </a:r>
            <a:r>
              <a:rPr lang="sk-SK" i="1" dirty="0" err="1"/>
              <a:t>Thought</a:t>
            </a:r>
            <a:r>
              <a:rPr lang="sk-SK" dirty="0"/>
              <a:t>. . New York, US: </a:t>
            </a:r>
            <a:r>
              <a:rPr lang="sk-SK" dirty="0" err="1"/>
              <a:t>Palgrave</a:t>
            </a:r>
            <a:r>
              <a:rPr lang="sk-SK" dirty="0"/>
              <a:t> </a:t>
            </a:r>
            <a:r>
              <a:rPr lang="sk-SK" dirty="0" err="1"/>
              <a:t>Macmillan</a:t>
            </a:r>
            <a:r>
              <a:rPr lang="sk-SK" dirty="0"/>
              <a:t>, 2007. ISBN 1403989524.</a:t>
            </a:r>
          </a:p>
        </p:txBody>
      </p:sp>
      <p:sp>
        <p:nvSpPr>
          <p:cNvPr id="4" name="Slide Number Placeholder 3"/>
          <p:cNvSpPr>
            <a:spLocks noGrp="1"/>
          </p:cNvSpPr>
          <p:nvPr>
            <p:ph type="sldNum" sz="quarter" idx="10"/>
          </p:nvPr>
        </p:nvSpPr>
        <p:spPr/>
        <p:txBody>
          <a:bodyPr/>
          <a:lstStyle/>
          <a:p>
            <a:fld id="{74A114F0-7E0C-3D4F-9FDF-0C26A9112FD1}" type="slidenum">
              <a:rPr lang="sk-SK" smtClean="0"/>
              <a:t>14</a:t>
            </a:fld>
            <a:endParaRPr lang="sk-SK"/>
          </a:p>
        </p:txBody>
      </p:sp>
    </p:spTree>
    <p:extLst>
      <p:ext uri="{BB962C8B-B14F-4D97-AF65-F5344CB8AC3E}">
        <p14:creationId xmlns:p14="http://schemas.microsoft.com/office/powerpoint/2010/main" val="146065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Click to edit Master subtitle style</a:t>
            </a:r>
            <a:endParaRPr lang="en-US" dirty="0"/>
          </a:p>
        </p:txBody>
      </p:sp>
      <p:sp>
        <p:nvSpPr>
          <p:cNvPr id="15" name="Date Placeholder 14"/>
          <p:cNvSpPr>
            <a:spLocks noGrp="1"/>
          </p:cNvSpPr>
          <p:nvPr>
            <p:ph type="dt" sz="half" idx="10"/>
          </p:nvPr>
        </p:nvSpPr>
        <p:spPr/>
        <p:txBody>
          <a:bodyPr/>
          <a:lstStyle/>
          <a:p>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Title 12"/>
          <p:cNvSpPr>
            <a:spLocks noGrp="1"/>
          </p:cNvSpPr>
          <p:nvPr>
            <p:ph type="title"/>
          </p:nvPr>
        </p:nvSpPr>
        <p:spPr/>
        <p:txBody>
          <a:bodyPr/>
          <a:lstStyle/>
          <a:p>
            <a:r>
              <a:rPr lang="sk-SK"/>
              <a:t>Click to edit Master title style</a:t>
            </a:r>
            <a:endParaRPr lang="en-US"/>
          </a:p>
        </p:txBody>
      </p:sp>
      <p:sp>
        <p:nvSpPr>
          <p:cNvPr id="14" name="Date Placeholder 13"/>
          <p:cNvSpPr>
            <a:spLocks noGrp="1"/>
          </p:cNvSpPr>
          <p:nvPr>
            <p:ph type="dt" sz="half" idx="10"/>
          </p:nvPr>
        </p:nvSpPr>
        <p:spPr/>
        <p:txBody>
          <a:bodyPr/>
          <a:lstStyle/>
          <a:p>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120051"/>
          </a:xfrm>
          <a:prstGeom prst="rect">
            <a:avLst/>
          </a:prstGeom>
          <a:noFill/>
        </p:spPr>
        <p:txBody>
          <a:bodyPr wrap="square" lIns="0" tIns="0" rIns="0" bIns="0" rtlCol="0" anchor="t" anchorCtr="0">
            <a:spAutoFit/>
          </a:bodyPr>
          <a:lstStyle/>
          <a:p>
            <a:r>
              <a:rPr lang="en-US" sz="73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Click to edit Master text styles</a:t>
            </a:r>
          </a:p>
        </p:txBody>
      </p:sp>
      <p:sp>
        <p:nvSpPr>
          <p:cNvPr id="12" name="Date Placeholder 11"/>
          <p:cNvSpPr>
            <a:spLocks noGrp="1"/>
          </p:cNvSpPr>
          <p:nvPr>
            <p:ph type="dt" sz="half" idx="10"/>
          </p:nvPr>
        </p:nvSpPr>
        <p:spPr/>
        <p:txBody>
          <a:bodyPr/>
          <a:lstStyle/>
          <a:p>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sk-SK"/>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Click to edit Master title style</a:t>
            </a:r>
            <a:endParaRPr lang="en-US" dirty="0"/>
          </a:p>
        </p:txBody>
      </p:sp>
      <p:sp>
        <p:nvSpPr>
          <p:cNvPr id="14" name="Date Placeholder 13"/>
          <p:cNvSpPr>
            <a:spLocks noGrp="1"/>
          </p:cNvSpPr>
          <p:nvPr>
            <p:ph type="dt" sz="half" idx="10"/>
          </p:nvPr>
        </p:nvSpPr>
        <p:spPr/>
        <p:txBody>
          <a:bodyPr/>
          <a:lstStyle/>
          <a:p>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Click to edit Master title style</a:t>
            </a:r>
            <a:endParaRPr lang="en-US"/>
          </a:p>
        </p:txBody>
      </p:sp>
      <p:sp>
        <p:nvSpPr>
          <p:cNvPr id="7" name="Date Placeholder 6"/>
          <p:cNvSpPr>
            <a:spLocks noGrp="1"/>
          </p:cNvSpPr>
          <p:nvPr>
            <p:ph type="dt" sz="half" idx="10"/>
          </p:nvPr>
        </p:nvSpPr>
        <p:spPr/>
        <p:txBody>
          <a:bodyPr/>
          <a:lstStyle/>
          <a:p>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Click to edit Master text styles</a:t>
            </a:r>
          </a:p>
        </p:txBody>
      </p:sp>
      <p:sp>
        <p:nvSpPr>
          <p:cNvPr id="15" name="Date Placeholder 14"/>
          <p:cNvSpPr>
            <a:spLocks noGrp="1"/>
          </p:cNvSpPr>
          <p:nvPr>
            <p:ph type="dt" sz="half" idx="10"/>
          </p:nvPr>
        </p:nvSpPr>
        <p:spPr/>
        <p:txBody>
          <a:bodyPr/>
          <a:lstStyle/>
          <a:p>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sk-SK"/>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Drag picture to placeholder or click icon to add</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Click to edit Master title style</a:t>
            </a:r>
            <a:endParaRPr lang="en-US"/>
          </a:p>
        </p:txBody>
      </p:sp>
      <p:sp>
        <p:nvSpPr>
          <p:cNvPr id="13" name="Date Placeholder 12"/>
          <p:cNvSpPr>
            <a:spLocks noGrp="1"/>
          </p:cNvSpPr>
          <p:nvPr>
            <p:ph type="dt" sz="half" idx="10"/>
          </p:nvPr>
        </p:nvSpPr>
        <p:spPr/>
        <p:txBody>
          <a:bodyPr/>
          <a:lstStyle/>
          <a:p>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Click to edit Master title style</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dirty="0"/>
          </a:p>
        </p:txBody>
      </p:sp>
      <p:sp>
        <p:nvSpPr>
          <p:cNvPr id="4" name="Date Placeholder 3"/>
          <p:cNvSpPr>
            <a:spLocks noGrp="1"/>
          </p:cNvSpPr>
          <p:nvPr>
            <p:ph type="dt" sz="half" idx="2"/>
          </p:nvPr>
        </p:nvSpPr>
        <p:spPr>
          <a:xfrm>
            <a:off x="7987308" y="6787309"/>
            <a:ext cx="1164934"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endParaRPr lang="en-GB"/>
          </a:p>
        </p:txBody>
      </p:sp>
      <p:sp>
        <p:nvSpPr>
          <p:cNvPr id="5" name="Footer Placeholder 4"/>
          <p:cNvSpPr>
            <a:spLocks noGrp="1"/>
          </p:cNvSpPr>
          <p:nvPr>
            <p:ph type="ftr" sz="quarter" idx="3"/>
          </p:nvPr>
        </p:nvSpPr>
        <p:spPr>
          <a:xfrm>
            <a:off x="2145002" y="6787309"/>
            <a:ext cx="5475399"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endParaRPr lang="en-GB" dirty="0"/>
          </a:p>
        </p:txBody>
      </p:sp>
      <p:sp>
        <p:nvSpPr>
          <p:cNvPr id="6" name="Slide Number Placeholder 5"/>
          <p:cNvSpPr>
            <a:spLocks noGrp="1"/>
          </p:cNvSpPr>
          <p:nvPr>
            <p:ph type="sldNum" sz="quarter" idx="4"/>
          </p:nvPr>
        </p:nvSpPr>
        <p:spPr>
          <a:xfrm>
            <a:off x="856449" y="6787310"/>
            <a:ext cx="822862" cy="402652"/>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k.wikipedia.org/wiki/Politik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wikipedia.org/wiki/Politik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a:t>Zdravotná a zdravotnícka politika</a:t>
            </a:r>
            <a:br>
              <a:rPr lang="sk-SK" dirty="0"/>
            </a:br>
            <a:r>
              <a:rPr lang="sk-SK" dirty="0"/>
              <a:t>Úvod</a:t>
            </a:r>
          </a:p>
        </p:txBody>
      </p:sp>
      <p:sp>
        <p:nvSpPr>
          <p:cNvPr id="3" name="Subtitle 2"/>
          <p:cNvSpPr>
            <a:spLocks noGrp="1"/>
          </p:cNvSpPr>
          <p:nvPr>
            <p:ph type="subTitle" idx="1"/>
          </p:nvPr>
        </p:nvSpPr>
        <p:spPr/>
        <p:txBody>
          <a:bodyPr/>
          <a:lstStyle/>
          <a:p>
            <a:r>
              <a:rPr lang="sk-SK" dirty="0"/>
              <a:t>Prof. MUDr. Martin </a:t>
            </a:r>
            <a:r>
              <a:rPr lang="sk-SK" dirty="0" err="1"/>
              <a:t>Rusnák</a:t>
            </a:r>
            <a:r>
              <a:rPr lang="sk-SK" dirty="0"/>
              <a:t>, </a:t>
            </a:r>
            <a:r>
              <a:rPr lang="sk-SK" dirty="0" err="1"/>
              <a:t>CSc</a:t>
            </a:r>
            <a:endParaRPr lang="sk-SK" dirty="0"/>
          </a:p>
        </p:txBody>
      </p:sp>
    </p:spTree>
    <p:extLst>
      <p:ext uri="{BB962C8B-B14F-4D97-AF65-F5344CB8AC3E}">
        <p14:creationId xmlns:p14="http://schemas.microsoft.com/office/powerpoint/2010/main" val="2746099195"/>
      </p:ext>
    </p:extLst>
  </p:cSld>
  <p:clrMapOvr>
    <a:masterClrMapping/>
  </p:clrMapOvr>
  <mc:AlternateContent xmlns:mc="http://schemas.openxmlformats.org/markup-compatibility/2006" xmlns:p14="http://schemas.microsoft.com/office/powerpoint/2010/main">
    <mc:Choice Requires="p14">
      <p:transition spd="slow" p14:dur="2000" advTm="67053"/>
    </mc:Choice>
    <mc:Fallback xmlns="">
      <p:transition xmlns:p14="http://schemas.microsoft.com/office/powerpoint/2010/main" spd="slow" advTm="670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4944" y="449202"/>
            <a:ext cx="8433333" cy="5824129"/>
          </a:xfrm>
        </p:spPr>
        <p:txBody>
          <a:bodyPr>
            <a:normAutofit fontScale="77500" lnSpcReduction="20000"/>
          </a:bodyPr>
          <a:lstStyle/>
          <a:p>
            <a:r>
              <a:rPr lang="sk-SK" b="1" dirty="0">
                <a:solidFill>
                  <a:srgbClr val="FFFF00"/>
                </a:solidFill>
              </a:rPr>
              <a:t>sociálno-ekonomická základňa</a:t>
            </a:r>
          </a:p>
          <a:p>
            <a:pPr lvl="1"/>
            <a:r>
              <a:rPr lang="sk-SK" dirty="0"/>
              <a:t>existencia sociálnych skupín, profesií, náboženstiev, rôznych lokálnych a regionálnych skupín, národov, národností, z ktorých každá má svoje politické záujmy, ktoré sa stretávajú v politike, kde nachádzajú potrebný rámec pre ich riešenie. Ďalším prvkom štruktúry politiky sú aj politické idey. Politickými sa stávajú len tie idey, ktoré dokážu osloviť aj ostatných jednotlivcov, dokážu ich získať k spoločnej akcii, </a:t>
            </a:r>
            <a:r>
              <a:rPr lang="sk-SK" dirty="0" err="1"/>
              <a:t>t</a:t>
            </a:r>
            <a:r>
              <a:rPr lang="sk-SK" dirty="0"/>
              <a:t>. </a:t>
            </a:r>
            <a:r>
              <a:rPr lang="sk-SK" dirty="0" err="1"/>
              <a:t>j</a:t>
            </a:r>
            <a:r>
              <a:rPr lang="sk-SK" dirty="0"/>
              <a:t>. musia mať nadindividuálny obsah. Moralizovanie, alebo prázdne „filozofovanie“ samé osebe nie je ešte politikou.</a:t>
            </a:r>
          </a:p>
          <a:p>
            <a:r>
              <a:rPr lang="sk-SK" b="1" dirty="0">
                <a:solidFill>
                  <a:srgbClr val="FFFF00"/>
                </a:solidFill>
              </a:rPr>
              <a:t>praktické konanie</a:t>
            </a:r>
          </a:p>
          <a:p>
            <a:pPr lvl="1"/>
            <a:r>
              <a:rPr lang="sk-SK" dirty="0"/>
              <a:t>Politickými sa idey, myšlienky a názory začínajú stávať vtedy, keď sa s nimi začíname obracať sa na iných a hľadať spojencov, keď začíname vytvárať názorový konsenzus, robiť prvé rozhodnutia. Znamená to , že začíname vytvárať spoločnú vôľu určitej skupiny, tvoriť program, začíname zápas o realizáciu vlastných programových cieľov. Len samotné idey a praktická činnosť by ešte nebola dostačujúca pre realizáciu politiky, preto jej súčasťou sú aj politické inštitúcie (štát, politické strany a hnutia, odborové zväzy, záujmové združenia a pod).</a:t>
            </a:r>
          </a:p>
          <a:p>
            <a:r>
              <a:rPr lang="sk-SK" b="1" dirty="0">
                <a:solidFill>
                  <a:srgbClr val="FFFF00"/>
                </a:solidFill>
              </a:rPr>
              <a:t>politický život</a:t>
            </a:r>
          </a:p>
          <a:p>
            <a:pPr lvl="1"/>
            <a:r>
              <a:rPr lang="sk-SK" dirty="0"/>
              <a:t>Politika vzniká, funguje a je rozvíjaná v konkrétnom čase a priestore konkrétnymi ľuďmi. Tu ľudia vstupujú do politiky, tu dochádza ku vzniku politických interakcií, politických vzťahov a činností, tu ľudia nachádzajú politické nástroje a formy svojho pôsobenia, a realizujú svoje politické potreby, záujmy, hodnoty a ciele. Jeho konkrétny obsah tvoria rôzne politické orgány, organizácie a inštitúcie, politické vzťahy, duchovné javy a procesy a politická kultúra</a:t>
            </a:r>
            <a:r>
              <a:rPr lang="en-US" dirty="0"/>
              <a:t>.</a:t>
            </a:r>
          </a:p>
          <a:p>
            <a:pPr lvl="1"/>
            <a:endParaRPr lang="en-US" dirty="0"/>
          </a:p>
          <a:p>
            <a:pPr marL="423298" lvl="1" indent="0">
              <a:buNone/>
            </a:pPr>
            <a:r>
              <a:rPr lang="en-US" dirty="0" err="1"/>
              <a:t>Zdroj</a:t>
            </a:r>
            <a:r>
              <a:rPr lang="en-US" dirty="0"/>
              <a:t>: </a:t>
            </a:r>
            <a:r>
              <a:rPr lang="sk-SK" dirty="0">
                <a:hlinkClick r:id="rId2"/>
              </a:rPr>
              <a:t>WIKIPÉDIA</a:t>
            </a:r>
            <a:endParaRPr lang="sk-SK" dirty="0"/>
          </a:p>
        </p:txBody>
      </p:sp>
      <p:sp>
        <p:nvSpPr>
          <p:cNvPr id="3" name="Title 2"/>
          <p:cNvSpPr>
            <a:spLocks noGrp="1"/>
          </p:cNvSpPr>
          <p:nvPr>
            <p:ph type="title"/>
          </p:nvPr>
        </p:nvSpPr>
        <p:spPr>
          <a:xfrm>
            <a:off x="856448" y="6137023"/>
            <a:ext cx="8312587" cy="1008380"/>
          </a:xfrm>
        </p:spPr>
        <p:txBody>
          <a:bodyPr/>
          <a:lstStyle/>
          <a:p>
            <a:r>
              <a:rPr lang="sk-SK" dirty="0"/>
              <a:t>Štruktúra politiky</a:t>
            </a:r>
          </a:p>
        </p:txBody>
      </p:sp>
    </p:spTree>
    <p:extLst>
      <p:ext uri="{BB962C8B-B14F-4D97-AF65-F5344CB8AC3E}">
        <p14:creationId xmlns:p14="http://schemas.microsoft.com/office/powerpoint/2010/main" val="2747233267"/>
      </p:ext>
    </p:extLst>
  </p:cSld>
  <p:clrMapOvr>
    <a:masterClrMapping/>
  </p:clrMapOvr>
  <mc:AlternateContent xmlns:mc="http://schemas.openxmlformats.org/markup-compatibility/2006" xmlns:p14="http://schemas.microsoft.com/office/powerpoint/2010/main">
    <mc:Choice Requires="p14">
      <p:transition spd="slow" p14:dur="2000" advTm="302521"/>
    </mc:Choice>
    <mc:Fallback xmlns="">
      <p:transition xmlns:p14="http://schemas.microsoft.com/office/powerpoint/2010/main" spd="slow" advTm="3025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971" y="387243"/>
            <a:ext cx="8464306" cy="3020492"/>
          </a:xfrm>
        </p:spPr>
        <p:txBody>
          <a:bodyPr>
            <a:normAutofit/>
          </a:bodyPr>
          <a:lstStyle/>
          <a:p>
            <a:pPr marL="20158" indent="0">
              <a:buNone/>
            </a:pPr>
            <a:r>
              <a:rPr lang="sk-SK" dirty="0"/>
              <a:t>Organizovaná skupina ľudí (v dnešnej dobe už spravidla politická organizácia), ktorej cieľom je získanie (štátnej) moci a/alebo presadzovanie určitej ideológie a/alebo riešenia nejakého problému. Aj hnutia v zmysle, v akom sa tento používa u nás po Nežnej revolúcii, sú fakticky politické strany.</a:t>
            </a:r>
          </a:p>
        </p:txBody>
      </p:sp>
      <p:sp>
        <p:nvSpPr>
          <p:cNvPr id="3" name="Title 2"/>
          <p:cNvSpPr>
            <a:spLocks noGrp="1"/>
          </p:cNvSpPr>
          <p:nvPr>
            <p:ph type="title"/>
          </p:nvPr>
        </p:nvSpPr>
        <p:spPr>
          <a:xfrm>
            <a:off x="856449" y="3872426"/>
            <a:ext cx="4513592" cy="2321133"/>
          </a:xfrm>
        </p:spPr>
        <p:txBody>
          <a:bodyPr/>
          <a:lstStyle/>
          <a:p>
            <a:r>
              <a:rPr lang="sk-SK" dirty="0"/>
              <a:t>Politická strana</a:t>
            </a:r>
          </a:p>
        </p:txBody>
      </p:sp>
      <p:pic>
        <p:nvPicPr>
          <p:cNvPr id="4" name="Picture 3"/>
          <p:cNvPicPr>
            <a:picLocks noChangeAspect="1"/>
          </p:cNvPicPr>
          <p:nvPr/>
        </p:nvPicPr>
        <p:blipFill>
          <a:blip r:embed="rId2"/>
          <a:stretch>
            <a:fillRect/>
          </a:stretch>
        </p:blipFill>
        <p:spPr>
          <a:xfrm>
            <a:off x="4692390" y="2813263"/>
            <a:ext cx="5263975" cy="4617856"/>
          </a:xfrm>
          <a:prstGeom prst="rect">
            <a:avLst/>
          </a:prstGeom>
        </p:spPr>
      </p:pic>
    </p:spTree>
    <p:extLst>
      <p:ext uri="{BB962C8B-B14F-4D97-AF65-F5344CB8AC3E}">
        <p14:creationId xmlns:p14="http://schemas.microsoft.com/office/powerpoint/2010/main" val="3626052248"/>
      </p:ext>
    </p:extLst>
  </p:cSld>
  <p:clrMapOvr>
    <a:masterClrMapping/>
  </p:clrMapOvr>
  <mc:AlternateContent xmlns:mc="http://schemas.openxmlformats.org/markup-compatibility/2006" xmlns:p14="http://schemas.microsoft.com/office/powerpoint/2010/main">
    <mc:Choice Requires="p14">
      <p:transition spd="slow" p14:dur="2000" advTm="93613"/>
    </mc:Choice>
    <mc:Fallback xmlns="">
      <p:transition xmlns:p14="http://schemas.microsoft.com/office/powerpoint/2010/main" spd="slow" advTm="9361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820008"/>
          </a:xfrm>
        </p:spPr>
        <p:txBody>
          <a:bodyPr>
            <a:normAutofit fontScale="85000" lnSpcReduction="20000"/>
          </a:bodyPr>
          <a:lstStyle/>
          <a:p>
            <a:r>
              <a:rPr lang="sk-SK" dirty="0"/>
              <a:t>Tradičné</a:t>
            </a:r>
          </a:p>
          <a:p>
            <a:pPr lvl="1"/>
            <a:r>
              <a:rPr lang="sk-SK" dirty="0"/>
              <a:t>konzervatívne strany</a:t>
            </a:r>
          </a:p>
          <a:p>
            <a:pPr lvl="1"/>
            <a:r>
              <a:rPr lang="sk-SK" dirty="0"/>
              <a:t>liberálne strany</a:t>
            </a:r>
          </a:p>
          <a:p>
            <a:r>
              <a:rPr lang="sk-SK" dirty="0"/>
              <a:t>Ľavica-pravica:</a:t>
            </a:r>
          </a:p>
          <a:p>
            <a:pPr lvl="1"/>
            <a:r>
              <a:rPr lang="sk-SK" dirty="0"/>
              <a:t>pravicové strany: konzervatívne strany, monarchistické strany, statkárske strany, fašistické strany</a:t>
            </a:r>
          </a:p>
          <a:p>
            <a:pPr lvl="1"/>
            <a:r>
              <a:rPr lang="sk-SK" dirty="0" err="1"/>
              <a:t>stredo-pravé</a:t>
            </a:r>
            <a:r>
              <a:rPr lang="sk-SK" dirty="0"/>
              <a:t> strany: liberálne strany, pokrokové strany, demokratické strany</a:t>
            </a:r>
          </a:p>
          <a:p>
            <a:pPr lvl="1"/>
            <a:r>
              <a:rPr lang="sk-SK" dirty="0" err="1"/>
              <a:t>ľavicové</a:t>
            </a:r>
            <a:r>
              <a:rPr lang="sk-SK" dirty="0"/>
              <a:t> strany: sociálno-demokratické strany, socialistické strany, komunistické</a:t>
            </a:r>
          </a:p>
          <a:p>
            <a:pPr lvl="1"/>
            <a:r>
              <a:rPr lang="sk-SK" dirty="0"/>
              <a:t>ostatné: národnostné strany, náboženské strany, ekologické strany, </a:t>
            </a:r>
            <a:r>
              <a:rPr lang="sk-SK" dirty="0" err="1"/>
              <a:t>profesné</a:t>
            </a:r>
            <a:r>
              <a:rPr lang="sk-SK" dirty="0"/>
              <a:t> strany a i.</a:t>
            </a:r>
          </a:p>
          <a:p>
            <a:r>
              <a:rPr lang="sk-SK" dirty="0"/>
              <a:t>Vláda-opozícia:</a:t>
            </a:r>
          </a:p>
          <a:p>
            <a:pPr lvl="1"/>
            <a:r>
              <a:rPr lang="sk-SK" dirty="0"/>
              <a:t>vládne strany: tvoria vládu, a to buď samostatne alebo v koalícii</a:t>
            </a:r>
          </a:p>
          <a:p>
            <a:pPr lvl="1"/>
            <a:r>
              <a:rPr lang="sk-SK" dirty="0" err="1"/>
              <a:t>opozičné</a:t>
            </a:r>
            <a:r>
              <a:rPr lang="sk-SK" dirty="0"/>
              <a:t> strany: snažia sa </a:t>
            </a:r>
            <a:r>
              <a:rPr lang="sk-SK" dirty="0" err="1"/>
              <a:t>prevziať</a:t>
            </a:r>
            <a:r>
              <a:rPr lang="sk-SK" dirty="0"/>
              <a:t> politickú moc voľbami</a:t>
            </a:r>
          </a:p>
          <a:p>
            <a:pPr lvl="1"/>
            <a:r>
              <a:rPr lang="sk-SK" dirty="0" err="1"/>
              <a:t>antisystémové</a:t>
            </a:r>
            <a:r>
              <a:rPr lang="sk-SK" dirty="0"/>
              <a:t> strany (napr. extrémna pravica alebo </a:t>
            </a:r>
            <a:r>
              <a:rPr lang="sk-SK" dirty="0" err="1"/>
              <a:t>extr</a:t>
            </a:r>
            <a:r>
              <a:rPr lang="sk-SK" dirty="0"/>
              <a:t>. ľavica): snažia sa rozbiť súčasné spoločenské usporiadanie a nerešpektujú zásady </a:t>
            </a:r>
            <a:r>
              <a:rPr lang="sk-SK" dirty="0" err="1"/>
              <a:t>pluralitnej</a:t>
            </a:r>
            <a:r>
              <a:rPr lang="sk-SK" dirty="0"/>
              <a:t> demokracie</a:t>
            </a:r>
          </a:p>
          <a:p>
            <a:endParaRPr lang="sk-SK" dirty="0"/>
          </a:p>
        </p:txBody>
      </p:sp>
      <p:sp>
        <p:nvSpPr>
          <p:cNvPr id="3" name="Title 2"/>
          <p:cNvSpPr>
            <a:spLocks noGrp="1"/>
          </p:cNvSpPr>
          <p:nvPr>
            <p:ph type="title"/>
          </p:nvPr>
        </p:nvSpPr>
        <p:spPr/>
        <p:txBody>
          <a:bodyPr/>
          <a:lstStyle/>
          <a:p>
            <a:r>
              <a:rPr lang="sk-SK" dirty="0"/>
              <a:t>Delenie strán</a:t>
            </a:r>
          </a:p>
        </p:txBody>
      </p:sp>
    </p:spTree>
    <p:extLst>
      <p:ext uri="{BB962C8B-B14F-4D97-AF65-F5344CB8AC3E}">
        <p14:creationId xmlns:p14="http://schemas.microsoft.com/office/powerpoint/2010/main" val="185315107"/>
      </p:ext>
    </p:extLst>
  </p:cSld>
  <p:clrMapOvr>
    <a:masterClrMapping/>
  </p:clrMapOvr>
  <mc:AlternateContent xmlns:mc="http://schemas.openxmlformats.org/markup-compatibility/2006" xmlns:p14="http://schemas.microsoft.com/office/powerpoint/2010/main">
    <mc:Choice Requires="p14">
      <p:transition spd="slow" p14:dur="2000" advTm="173928"/>
    </mc:Choice>
    <mc:Fallback xmlns="">
      <p:transition xmlns:p14="http://schemas.microsoft.com/office/powerpoint/2010/main" spd="slow" advTm="1739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403" y="756287"/>
            <a:ext cx="8386874" cy="4758049"/>
          </a:xfrm>
        </p:spPr>
        <p:txBody>
          <a:bodyPr>
            <a:normAutofit fontScale="92500"/>
          </a:bodyPr>
          <a:lstStyle/>
          <a:p>
            <a:r>
              <a:rPr lang="sk-SK" dirty="0"/>
              <a:t>Systém sociálneho zabezpečenia, najmä ustanovenie o zdraví občanov, ktorí si nemôžu inak dovoliť získať zdravotné služby.</a:t>
            </a:r>
          </a:p>
          <a:p>
            <a:r>
              <a:rPr lang="sk-SK" dirty="0"/>
              <a:t>Opatrenia na kontrolu ohnísk nákazy boli vždy uznávané ako zodpovednosť verejnosti, ustanovenie riadnych lekárskych služieb chudobným sa ukázal ako politický cieľ iba v devätnástom storočí. </a:t>
            </a:r>
          </a:p>
          <a:p>
            <a:r>
              <a:rPr lang="sk-SK" dirty="0"/>
              <a:t>Prvýkrát </a:t>
            </a:r>
            <a:r>
              <a:rPr lang="sk-SK" dirty="0" err="1"/>
              <a:t>Bismarck</a:t>
            </a:r>
            <a:r>
              <a:rPr lang="sk-SK" dirty="0"/>
              <a:t> v Prusku, a potom ho postupne napodobnili v Rakúsko-Uhorsku, cárskom Rusku, </a:t>
            </a:r>
            <a:r>
              <a:rPr lang="sk-SK" dirty="0" err="1"/>
              <a:t>Anglicku</a:t>
            </a:r>
            <a:r>
              <a:rPr lang="sk-SK" dirty="0"/>
              <a:t> a tiež vo Francúzsku. V USA sa naďalej diskutuje o opodstatnenosti verejnej zdravotnej starostlivosti ("</a:t>
            </a:r>
            <a:r>
              <a:rPr lang="sk-SK" dirty="0" err="1"/>
              <a:t>Medicare</a:t>
            </a:r>
            <a:r>
              <a:rPr lang="sk-SK" dirty="0"/>
              <a:t>" a "</a:t>
            </a:r>
            <a:r>
              <a:rPr lang="sk-SK" dirty="0" err="1"/>
              <a:t>Medicaid</a:t>
            </a:r>
            <a:r>
              <a:rPr lang="sk-SK" dirty="0"/>
              <a:t>") proti súkromnému poisteniu.</a:t>
            </a:r>
          </a:p>
          <a:p>
            <a:pPr marL="20158" indent="0">
              <a:buNone/>
            </a:pPr>
            <a:endParaRPr lang="sk-SK" dirty="0"/>
          </a:p>
          <a:p>
            <a:pPr marL="20158" indent="0">
              <a:buNone/>
            </a:pPr>
            <a:r>
              <a:rPr lang="sk-SK" dirty="0"/>
              <a:t>Zdroj: </a:t>
            </a:r>
            <a:r>
              <a:rPr lang="en-US" sz="1600" dirty="0" err="1">
                <a:effectLst/>
              </a:rPr>
              <a:t>Scruton</a:t>
            </a:r>
            <a:r>
              <a:rPr lang="en-US" sz="1600" dirty="0">
                <a:effectLst/>
              </a:rPr>
              <a:t>, R., </a:t>
            </a:r>
            <a:r>
              <a:rPr lang="en-US" sz="1600" i="1" dirty="0">
                <a:effectLst/>
              </a:rPr>
              <a:t>The Palgrave Macmillan Dictionary of Political Thought</a:t>
            </a:r>
            <a:r>
              <a:rPr lang="en-US" sz="1600" dirty="0">
                <a:effectLst/>
              </a:rPr>
              <a:t>. 2007, New York, US: Palgrave Macmillan. </a:t>
            </a:r>
            <a:endParaRPr lang="sk-SK" sz="1600" dirty="0"/>
          </a:p>
        </p:txBody>
      </p:sp>
      <p:sp>
        <p:nvSpPr>
          <p:cNvPr id="3" name="Title 2"/>
          <p:cNvSpPr>
            <a:spLocks noGrp="1"/>
          </p:cNvSpPr>
          <p:nvPr>
            <p:ph type="title"/>
          </p:nvPr>
        </p:nvSpPr>
        <p:spPr>
          <a:xfrm>
            <a:off x="856448" y="6059574"/>
            <a:ext cx="8312587" cy="1008380"/>
          </a:xfrm>
        </p:spPr>
        <p:txBody>
          <a:bodyPr/>
          <a:lstStyle/>
          <a:p>
            <a:r>
              <a:rPr lang="sk-SK" dirty="0"/>
              <a:t>Zdravie ako politikum</a:t>
            </a:r>
          </a:p>
        </p:txBody>
      </p:sp>
    </p:spTree>
    <p:extLst>
      <p:ext uri="{BB962C8B-B14F-4D97-AF65-F5344CB8AC3E}">
        <p14:creationId xmlns:p14="http://schemas.microsoft.com/office/powerpoint/2010/main" val="3331767933"/>
      </p:ext>
    </p:extLst>
  </p:cSld>
  <p:clrMapOvr>
    <a:masterClrMapping/>
  </p:clrMapOvr>
  <mc:AlternateContent xmlns:mc="http://schemas.openxmlformats.org/markup-compatibility/2006" xmlns:p14="http://schemas.microsoft.com/office/powerpoint/2010/main">
    <mc:Choice Requires="p14">
      <p:transition spd="slow" p14:dur="2000" advTm="175044"/>
    </mc:Choice>
    <mc:Fallback xmlns="">
      <p:transition xmlns:p14="http://schemas.microsoft.com/office/powerpoint/2010/main" spd="slow" advTm="17504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263326"/>
            <a:ext cx="8211829" cy="5065134"/>
          </a:xfrm>
        </p:spPr>
        <p:txBody>
          <a:bodyPr>
            <a:normAutofit/>
          </a:bodyPr>
          <a:lstStyle/>
          <a:p>
            <a:pPr marL="20158" indent="0">
              <a:buNone/>
            </a:pPr>
            <a:r>
              <a:rPr lang="sk-SK" sz="2800" dirty="0"/>
              <a:t>Moderné argumenty majú tendenciu sústrediť sa na otázku, či súkromné ​​zdravotné služby, založené na zmluvných vzťahoch medzi poskytovateľom a klientom, podporované napr. súkromným poistením - by mali vôbec prežiť. Otázky spravodlivosti, úžitku a slobody sú diskutované na oboch stranách.</a:t>
            </a:r>
          </a:p>
        </p:txBody>
      </p:sp>
      <p:sp>
        <p:nvSpPr>
          <p:cNvPr id="3" name="Title 2"/>
          <p:cNvSpPr>
            <a:spLocks noGrp="1"/>
          </p:cNvSpPr>
          <p:nvPr>
            <p:ph type="title"/>
          </p:nvPr>
        </p:nvSpPr>
        <p:spPr>
          <a:xfrm>
            <a:off x="856448" y="5882217"/>
            <a:ext cx="8312587" cy="1008380"/>
          </a:xfrm>
        </p:spPr>
        <p:txBody>
          <a:bodyPr/>
          <a:lstStyle/>
          <a:p>
            <a:r>
              <a:rPr lang="sk-SK" dirty="0"/>
              <a:t>Základná otázka: verejné, či súkromné</a:t>
            </a:r>
          </a:p>
        </p:txBody>
      </p:sp>
    </p:spTree>
    <p:extLst>
      <p:ext uri="{BB962C8B-B14F-4D97-AF65-F5344CB8AC3E}">
        <p14:creationId xmlns:p14="http://schemas.microsoft.com/office/powerpoint/2010/main" val="3875716321"/>
      </p:ext>
    </p:extLst>
  </p:cSld>
  <p:clrMapOvr>
    <a:masterClrMapping/>
  </p:clrMapOvr>
  <mc:AlternateContent xmlns:mc="http://schemas.openxmlformats.org/markup-compatibility/2006" xmlns:p14="http://schemas.microsoft.com/office/powerpoint/2010/main">
    <mc:Choice Requires="p14">
      <p:transition spd="slow" p14:dur="2000" advTm="155244"/>
    </mc:Choice>
    <mc:Fallback xmlns="">
      <p:transition xmlns:p14="http://schemas.microsoft.com/office/powerpoint/2010/main" spd="slow" advTm="1552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74E8DBF-2C99-1441-A7B1-5A993A0E1E6F}"/>
              </a:ext>
            </a:extLst>
          </p:cNvPr>
          <p:cNvSpPr>
            <a:spLocks noGrp="1"/>
          </p:cNvSpPr>
          <p:nvPr>
            <p:ph idx="1"/>
          </p:nvPr>
        </p:nvSpPr>
        <p:spPr>
          <a:xfrm>
            <a:off x="304800" y="756287"/>
            <a:ext cx="9490364" cy="4785531"/>
          </a:xfrm>
        </p:spPr>
        <p:txBody>
          <a:bodyPr>
            <a:normAutofit fontScale="85000" lnSpcReduction="20000"/>
          </a:bodyPr>
          <a:lstStyle/>
          <a:p>
            <a:r>
              <a:rPr lang="sk-SK" b="1" dirty="0"/>
              <a:t>Spravodlivosť</a:t>
            </a:r>
            <a:r>
              <a:rPr lang="sk-SK" dirty="0"/>
              <a:t>. Ak je niekto pripravený zaplatiť za tovar a iný je pripravený ho ponúknuť, a ak medzi sebou slobodne uzavrie zmluvu, neexistuje nespravodlivosť pre obe strany pri znemožňovaní tejto zmluvy? Predovšetkým to nie je nespravodlivé u lekára, ktorého školenie (za ktoré obetoval čas a úsilie) mu dáva niečo, čo ostatní potrebujú a požadujú? Navyše, ak majú lekári poskytovať svoje služby všetkým prichádzajúcim za pevnú odmenu, nemajú právo ich odmietnuť? Alebo je štát oprávnený prinútiť ich pracovať, a to z dôvodu ich kvalifikácie, a možno za odmenu, ktorá leží mimo rozsahu ich žiadosti? </a:t>
            </a:r>
          </a:p>
          <a:p>
            <a:r>
              <a:rPr lang="sk-SK" b="1" dirty="0"/>
              <a:t>Zmysluplnosť</a:t>
            </a:r>
            <a:r>
              <a:rPr lang="sk-SK" dirty="0"/>
              <a:t>. Ak budú zdroje primerane odmenené a podľa dohody, zdroje budú alokované efektívnejšie, ako by ich mohol prideliť štát, a zariadenia by mali stálu tendenciu zlepšovať sa prostredníctvom konkurencie. Z toho musia mať úžitok aj chudobní a hodiny, ktoré môžu lekári potrebovať, aby pracovali pre štát, budú užitočnejšie ako v dojednaniach plne socializovanej medicíny.</a:t>
            </a:r>
          </a:p>
          <a:p>
            <a:r>
              <a:rPr lang="sk-SK" b="1" dirty="0"/>
              <a:t>Sloboda</a:t>
            </a:r>
            <a:r>
              <a:rPr lang="sk-SK" dirty="0"/>
              <a:t>. Pacienti sú menej slobodní, keď bez ohľadu na to, aké obete sú pripravení urobiť, nič sa nedá dosiahnuť lepšou liečbou; lekári sú menej slobodní, ak ich pracovný čas riadi štát.</a:t>
            </a:r>
            <a:endParaRPr lang="en-GB" dirty="0"/>
          </a:p>
        </p:txBody>
      </p:sp>
      <p:sp>
        <p:nvSpPr>
          <p:cNvPr id="3" name="Nadpis 2">
            <a:extLst>
              <a:ext uri="{FF2B5EF4-FFF2-40B4-BE49-F238E27FC236}">
                <a16:creationId xmlns:a16="http://schemas.microsoft.com/office/drawing/2014/main" id="{B9579663-DD32-1A43-A679-0848529E6C83}"/>
              </a:ext>
            </a:extLst>
          </p:cNvPr>
          <p:cNvSpPr>
            <a:spLocks noGrp="1"/>
          </p:cNvSpPr>
          <p:nvPr>
            <p:ph type="title"/>
          </p:nvPr>
        </p:nvSpPr>
        <p:spPr>
          <a:xfrm>
            <a:off x="856448" y="6302373"/>
            <a:ext cx="8312587" cy="1008380"/>
          </a:xfrm>
        </p:spPr>
        <p:txBody>
          <a:bodyPr/>
          <a:lstStyle/>
          <a:p>
            <a:r>
              <a:rPr lang="en-GB" dirty="0" err="1"/>
              <a:t>Dôvody</a:t>
            </a:r>
            <a:r>
              <a:rPr lang="en-GB" dirty="0"/>
              <a:t> pre </a:t>
            </a:r>
            <a:r>
              <a:rPr lang="sk-SK" dirty="0"/>
              <a:t>súkromnú lekársku starostlivosť</a:t>
            </a:r>
            <a:endParaRPr lang="en-GB" dirty="0"/>
          </a:p>
        </p:txBody>
      </p:sp>
    </p:spTree>
    <p:extLst>
      <p:ext uri="{BB962C8B-B14F-4D97-AF65-F5344CB8AC3E}">
        <p14:creationId xmlns:p14="http://schemas.microsoft.com/office/powerpoint/2010/main" val="386335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FD750E5-9633-6E4D-9124-E9231CDCD055}"/>
              </a:ext>
            </a:extLst>
          </p:cNvPr>
          <p:cNvSpPr>
            <a:spLocks noGrp="1"/>
          </p:cNvSpPr>
          <p:nvPr>
            <p:ph idx="1"/>
          </p:nvPr>
        </p:nvSpPr>
        <p:spPr>
          <a:xfrm>
            <a:off x="755690" y="756287"/>
            <a:ext cx="8312587" cy="4785531"/>
          </a:xfrm>
        </p:spPr>
        <p:txBody>
          <a:bodyPr>
            <a:normAutofit fontScale="77500" lnSpcReduction="20000"/>
          </a:bodyPr>
          <a:lstStyle/>
          <a:p>
            <a:r>
              <a:rPr lang="sk-SK" b="1" dirty="0"/>
              <a:t>Spravodlivosť</a:t>
            </a:r>
            <a:r>
              <a:rPr lang="sk-SK" dirty="0"/>
              <a:t>. Z dôvodu akéhokoľvek rozdielneho zaobchádzania je nevyhnutné, aby sa bohatým ľuďom poskytovalo lepšie zaobchádzanie ako chudobným. To v skutočnosti znamená, že ľuďom bude ponúknuté rozdielne lekárske ošetrenie z iných dôvodov, ako je ich zdravotný stav. Jediným relevantným dôvodom lekárskeho ošetrenia je však zdravotný stav. Akákoľvek diskriminácia medzi ľuďmi založená na dôvodoch, ktoré nie sú relevantné pre rozdelenie tovaru, je nespravodlivosťou. (Pozri * sociálnu spravodlivosť.) Súkromné ​​lieky preto porušujú práva chudobných.</a:t>
            </a:r>
          </a:p>
          <a:p>
            <a:r>
              <a:rPr lang="sk-SK" b="1" dirty="0"/>
              <a:t>Zmysluplnosť</a:t>
            </a:r>
            <a:r>
              <a:rPr lang="sk-SK" dirty="0"/>
              <a:t>. Úplná socializácia medicíny prináša do „verejného sektora“ všetky talenty, ktoré by inak mohli gravitovať v exkluzívnej nemocnici. V porovnaní s dobrými výsledkami pre súkromných pacientov musí byť určite dobré urobiť pre všetkých v rámci socializovaného lekárstva väčšie. (Presná forma argumentu bude závisieť od toho, ktoré kritérium </a:t>
            </a:r>
            <a:r>
              <a:rPr lang="sk-SK" dirty="0" err="1"/>
              <a:t>optimality</a:t>
            </a:r>
            <a:r>
              <a:rPr lang="sk-SK" dirty="0"/>
              <a:t> sa má zvoliť.) Okrem toho je v záujme každého, aby populácia ako celok bola zdravá, a preto produktívna a schopná brániť krajinu v čas vojny.</a:t>
            </a:r>
          </a:p>
          <a:p>
            <a:r>
              <a:rPr lang="sk-SK" b="1" dirty="0"/>
              <a:t>Sloboda</a:t>
            </a:r>
            <a:r>
              <a:rPr lang="sk-SK" dirty="0"/>
              <a:t>. Sloboda bohatých sa skutočne posilňuje súkromným lekárstvom: ale iba na úkor slobody chudobných, ktorých možnosti sú všetkými podobnými rozdielmi tohto druhu vážne obmedzené.</a:t>
            </a:r>
            <a:endParaRPr lang="en-GB" dirty="0"/>
          </a:p>
        </p:txBody>
      </p:sp>
      <p:sp>
        <p:nvSpPr>
          <p:cNvPr id="3" name="Nadpis 2">
            <a:extLst>
              <a:ext uri="{FF2B5EF4-FFF2-40B4-BE49-F238E27FC236}">
                <a16:creationId xmlns:a16="http://schemas.microsoft.com/office/drawing/2014/main" id="{9CA0680C-FC17-5E4E-8CA4-7B0EE37D0A97}"/>
              </a:ext>
            </a:extLst>
          </p:cNvPr>
          <p:cNvSpPr>
            <a:spLocks noGrp="1"/>
          </p:cNvSpPr>
          <p:nvPr>
            <p:ph type="title"/>
          </p:nvPr>
        </p:nvSpPr>
        <p:spPr>
          <a:xfrm>
            <a:off x="755690" y="6302373"/>
            <a:ext cx="8312587" cy="1008380"/>
          </a:xfrm>
        </p:spPr>
        <p:txBody>
          <a:bodyPr/>
          <a:lstStyle/>
          <a:p>
            <a:r>
              <a:rPr lang="sk-SK" dirty="0"/>
              <a:t>Dôvody proti súkromnej lekárskej starostlivosti</a:t>
            </a:r>
            <a:endParaRPr lang="en-GB" dirty="0"/>
          </a:p>
        </p:txBody>
      </p:sp>
    </p:spTree>
    <p:extLst>
      <p:ext uri="{BB962C8B-B14F-4D97-AF65-F5344CB8AC3E}">
        <p14:creationId xmlns:p14="http://schemas.microsoft.com/office/powerpoint/2010/main" val="61668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621740"/>
          </a:xfrm>
        </p:spPr>
        <p:txBody>
          <a:bodyPr>
            <a:normAutofit/>
          </a:bodyPr>
          <a:lstStyle/>
          <a:p>
            <a:r>
              <a:rPr lang="sk-SK" dirty="0"/>
              <a:t>Nárokovanie práv ako privilégia vedie k trvalému rastu počtu práv prístupných občanom moderných štátov</a:t>
            </a:r>
          </a:p>
          <a:p>
            <a:r>
              <a:rPr lang="sk-SK" dirty="0"/>
              <a:t>To vedie k  zvýšeniu záťaže povinnosťami, ktoré ostávajú na pleciach štátu . </a:t>
            </a:r>
          </a:p>
          <a:p>
            <a:r>
              <a:rPr lang="sk-SK" dirty="0"/>
              <a:t>Právnych predpisy a charty definujú právo na zdravie, vzdelanie, úctu, tvorivú prácu, rodinu, lásku, šťastie.</a:t>
            </a:r>
          </a:p>
          <a:p>
            <a:r>
              <a:rPr lang="sk-SK" dirty="0"/>
              <a:t>Vzhľadom k tomu že žiadny jednotlivec nemá povinnosť poskytovať tieto veci, s výnimkou podľa ustanovení osobitných vzťahov, povinnosť pripadá na štát, ktorý často nie je viac schopný poskytovať všetko, čo sa vyžaduje.</a:t>
            </a:r>
          </a:p>
        </p:txBody>
      </p:sp>
      <p:sp>
        <p:nvSpPr>
          <p:cNvPr id="3" name="Title 2"/>
          <p:cNvSpPr>
            <a:spLocks noGrp="1"/>
          </p:cNvSpPr>
          <p:nvPr>
            <p:ph type="title"/>
          </p:nvPr>
        </p:nvSpPr>
        <p:spPr/>
        <p:txBody>
          <a:bodyPr/>
          <a:lstStyle/>
          <a:p>
            <a:r>
              <a:rPr lang="sk-SK" dirty="0"/>
              <a:t>Právo na zdravie</a:t>
            </a:r>
          </a:p>
        </p:txBody>
      </p:sp>
    </p:spTree>
    <p:extLst>
      <p:ext uri="{BB962C8B-B14F-4D97-AF65-F5344CB8AC3E}">
        <p14:creationId xmlns:p14="http://schemas.microsoft.com/office/powerpoint/2010/main" val="344105139"/>
      </p:ext>
    </p:extLst>
  </p:cSld>
  <p:clrMapOvr>
    <a:masterClrMapping/>
  </p:clrMapOvr>
  <mc:AlternateContent xmlns:mc="http://schemas.openxmlformats.org/markup-compatibility/2006" xmlns:p14="http://schemas.microsoft.com/office/powerpoint/2010/main">
    <mc:Choice Requires="p14">
      <p:transition spd="slow" p14:dur="2000" advTm="94377"/>
    </mc:Choice>
    <mc:Fallback xmlns="">
      <p:transition xmlns:p14="http://schemas.microsoft.com/office/powerpoint/2010/main" spd="slow" advTm="943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339" y="322577"/>
            <a:ext cx="9418656" cy="3019588"/>
          </a:xfrm>
        </p:spPr>
        <p:txBody>
          <a:bodyPr/>
          <a:lstStyle/>
          <a:p>
            <a:pPr marL="20158" indent="0">
              <a:buNone/>
            </a:pPr>
            <a:r>
              <a:rPr lang="sk-SK" dirty="0"/>
              <a:t>Hovorový termín (pôvodne predstavený arcibiskupom </a:t>
            </a:r>
            <a:r>
              <a:rPr lang="sk-SK" dirty="0" err="1"/>
              <a:t>William</a:t>
            </a:r>
            <a:r>
              <a:rPr lang="sk-SK" dirty="0"/>
              <a:t> </a:t>
            </a:r>
            <a:r>
              <a:rPr lang="sk-SK" dirty="0" err="1"/>
              <a:t>Temple</a:t>
            </a:r>
            <a:r>
              <a:rPr lang="sk-SK" dirty="0"/>
              <a:t> (1881-1944) pre štát, ktorý poskytuje významné služby pre tých, ktorí ich potrebujú: napr chorých, chudobných, starých, zdravotne postihnutých a chudobných.</a:t>
            </a:r>
          </a:p>
        </p:txBody>
      </p:sp>
      <p:sp>
        <p:nvSpPr>
          <p:cNvPr id="3" name="Title 2"/>
          <p:cNvSpPr>
            <a:spLocks noGrp="1"/>
          </p:cNvSpPr>
          <p:nvPr>
            <p:ph type="title"/>
          </p:nvPr>
        </p:nvSpPr>
        <p:spPr>
          <a:xfrm>
            <a:off x="670612" y="3937484"/>
            <a:ext cx="4625750" cy="1008380"/>
          </a:xfrm>
        </p:spPr>
        <p:txBody>
          <a:bodyPr/>
          <a:lstStyle/>
          <a:p>
            <a:r>
              <a:rPr lang="sk-SK" dirty="0"/>
              <a:t>Sociálny štát</a:t>
            </a:r>
          </a:p>
        </p:txBody>
      </p:sp>
      <p:pic>
        <p:nvPicPr>
          <p:cNvPr id="4" name="Picture 3"/>
          <p:cNvPicPr>
            <a:picLocks noChangeAspect="1"/>
          </p:cNvPicPr>
          <p:nvPr/>
        </p:nvPicPr>
        <p:blipFill>
          <a:blip r:embed="rId2"/>
          <a:stretch>
            <a:fillRect/>
          </a:stretch>
        </p:blipFill>
        <p:spPr>
          <a:xfrm>
            <a:off x="5482198" y="3342164"/>
            <a:ext cx="4593665" cy="4165442"/>
          </a:xfrm>
          <a:prstGeom prst="rect">
            <a:avLst/>
          </a:prstGeom>
        </p:spPr>
      </p:pic>
    </p:spTree>
    <p:extLst>
      <p:ext uri="{BB962C8B-B14F-4D97-AF65-F5344CB8AC3E}">
        <p14:creationId xmlns:p14="http://schemas.microsoft.com/office/powerpoint/2010/main" val="1428450614"/>
      </p:ext>
    </p:extLst>
  </p:cSld>
  <p:clrMapOvr>
    <a:masterClrMapping/>
  </p:clrMapOvr>
  <mc:AlternateContent xmlns:mc="http://schemas.openxmlformats.org/markup-compatibility/2006" xmlns:p14="http://schemas.microsoft.com/office/powerpoint/2010/main">
    <mc:Choice Requires="p14">
      <p:transition spd="slow" p14:dur="2000" advTm="49239"/>
    </mc:Choice>
    <mc:Fallback xmlns="">
      <p:transition xmlns:p14="http://schemas.microsoft.com/office/powerpoint/2010/main" spd="slow" advTm="492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EA4AE82-2DF9-DF4E-A9F4-6D09A2658CA0}"/>
              </a:ext>
            </a:extLst>
          </p:cNvPr>
          <p:cNvSpPr>
            <a:spLocks noGrp="1"/>
          </p:cNvSpPr>
          <p:nvPr>
            <p:ph idx="1"/>
          </p:nvPr>
        </p:nvSpPr>
        <p:spPr>
          <a:xfrm>
            <a:off x="559558" y="756287"/>
            <a:ext cx="8508719" cy="4621740"/>
          </a:xfrm>
        </p:spPr>
        <p:txBody>
          <a:bodyPr>
            <a:normAutofit/>
          </a:bodyPr>
          <a:lstStyle/>
          <a:p>
            <a:r>
              <a:rPr lang="sk-SK" dirty="0"/>
              <a:t>Základom liberálnej zdravotnej starostlivosti je presvedčenie, že zdravotná starostlivosť by mala byť rovnocenným právom všetkých ľudí. </a:t>
            </a:r>
          </a:p>
          <a:p>
            <a:r>
              <a:rPr lang="sk-SK" dirty="0"/>
              <a:t>„Právo“ znamená, že vláda každému niečo zaručuje. Práva sú rozdelené do dvoch kategórií: individuálne slobody a nároky založené na populácii. </a:t>
            </a:r>
          </a:p>
          <a:p>
            <a:r>
              <a:rPr lang="sk-SK" dirty="0"/>
              <a:t>Nároky vyžadujú, aby vláda buď primerane využila peniaze na službu alebo poverila iný subjekt platením za službu - napríklad právo na vzdelanie alebo na zdravotnú starostlivosť.</a:t>
            </a:r>
          </a:p>
        </p:txBody>
      </p:sp>
      <p:sp>
        <p:nvSpPr>
          <p:cNvPr id="3" name="Nadpis 2">
            <a:extLst>
              <a:ext uri="{FF2B5EF4-FFF2-40B4-BE49-F238E27FC236}">
                <a16:creationId xmlns:a16="http://schemas.microsoft.com/office/drawing/2014/main" id="{CF1DFA4A-8785-6D49-B78D-0855CF3B059E}"/>
              </a:ext>
            </a:extLst>
          </p:cNvPr>
          <p:cNvSpPr>
            <a:spLocks noGrp="1"/>
          </p:cNvSpPr>
          <p:nvPr>
            <p:ph type="title"/>
          </p:nvPr>
        </p:nvSpPr>
        <p:spPr>
          <a:xfrm>
            <a:off x="856448" y="5959052"/>
            <a:ext cx="5539779" cy="1008380"/>
          </a:xfrm>
        </p:spPr>
        <p:txBody>
          <a:bodyPr/>
          <a:lstStyle/>
          <a:p>
            <a:r>
              <a:rPr lang="en-GB" dirty="0" err="1"/>
              <a:t>Liberálne</a:t>
            </a:r>
            <a:r>
              <a:rPr lang="en-GB" dirty="0"/>
              <a:t> </a:t>
            </a:r>
            <a:r>
              <a:rPr lang="en-GB" dirty="0" err="1"/>
              <a:t>politiky</a:t>
            </a:r>
            <a:r>
              <a:rPr lang="en-GB" dirty="0"/>
              <a:t> </a:t>
            </a:r>
            <a:r>
              <a:rPr lang="en-GB" dirty="0" err="1"/>
              <a:t>zdravia</a:t>
            </a:r>
            <a:endParaRPr lang="en-GB" dirty="0"/>
          </a:p>
        </p:txBody>
      </p:sp>
      <p:pic>
        <p:nvPicPr>
          <p:cNvPr id="1026" name="Picture 2" descr="Image result for liberal state health policy">
            <a:extLst>
              <a:ext uri="{FF2B5EF4-FFF2-40B4-BE49-F238E27FC236}">
                <a16:creationId xmlns:a16="http://schemas.microsoft.com/office/drawing/2014/main" id="{27AF2AA7-2756-9C4F-8970-AEC130378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227" y="5224357"/>
            <a:ext cx="35052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19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a:t>Ciele predmetu</a:t>
            </a:r>
          </a:p>
          <a:p>
            <a:r>
              <a:rPr lang="sk-SK" dirty="0"/>
              <a:t>Rozsah predmetu</a:t>
            </a:r>
          </a:p>
          <a:p>
            <a:r>
              <a:rPr lang="sk-SK" dirty="0"/>
              <a:t>Hlavné témy</a:t>
            </a:r>
          </a:p>
          <a:p>
            <a:r>
              <a:rPr lang="sk-SK" dirty="0"/>
              <a:t>Čo sa myslí pod pojmami politika, stratégia, stranícka politika</a:t>
            </a:r>
          </a:p>
          <a:p>
            <a:r>
              <a:rPr lang="sk-SK" dirty="0"/>
              <a:t>Vzťah etiky, morálky a hodnôt k politike</a:t>
            </a:r>
          </a:p>
        </p:txBody>
      </p:sp>
      <p:sp>
        <p:nvSpPr>
          <p:cNvPr id="3" name="Title 2"/>
          <p:cNvSpPr>
            <a:spLocks noGrp="1"/>
          </p:cNvSpPr>
          <p:nvPr>
            <p:ph type="title"/>
          </p:nvPr>
        </p:nvSpPr>
        <p:spPr/>
        <p:txBody>
          <a:bodyPr/>
          <a:lstStyle/>
          <a:p>
            <a:r>
              <a:rPr lang="sk-SK" dirty="0"/>
              <a:t>Obsah</a:t>
            </a:r>
          </a:p>
        </p:txBody>
      </p:sp>
    </p:spTree>
    <p:extLst>
      <p:ext uri="{BB962C8B-B14F-4D97-AF65-F5344CB8AC3E}">
        <p14:creationId xmlns:p14="http://schemas.microsoft.com/office/powerpoint/2010/main" val="2289444828"/>
      </p:ext>
    </p:extLst>
  </p:cSld>
  <p:clrMapOvr>
    <a:masterClrMapping/>
  </p:clrMapOvr>
  <mc:AlternateContent xmlns:mc="http://schemas.openxmlformats.org/markup-compatibility/2006" xmlns:p14="http://schemas.microsoft.com/office/powerpoint/2010/main">
    <mc:Choice Requires="p14">
      <p:transition spd="slow" p14:dur="2000" advTm="56531"/>
    </mc:Choice>
    <mc:Fallback xmlns="">
      <p:transition xmlns:p14="http://schemas.microsoft.com/office/powerpoint/2010/main" spd="slow" advTm="565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47D5DFC-BAEE-C243-AEFF-4FDB9CFA352C}"/>
              </a:ext>
            </a:extLst>
          </p:cNvPr>
          <p:cNvSpPr>
            <a:spLocks noGrp="1"/>
          </p:cNvSpPr>
          <p:nvPr>
            <p:ph idx="1"/>
          </p:nvPr>
        </p:nvSpPr>
        <p:spPr>
          <a:xfrm>
            <a:off x="518615" y="450376"/>
            <a:ext cx="8549662" cy="5991367"/>
          </a:xfrm>
        </p:spPr>
        <p:txBody>
          <a:bodyPr>
            <a:normAutofit fontScale="92500"/>
          </a:bodyPr>
          <a:lstStyle/>
          <a:p>
            <a:r>
              <a:rPr lang="sk-SK" dirty="0"/>
              <a:t>Konzervatizmus, podobne ako liberalizmus, má rôzne smery. </a:t>
            </a:r>
          </a:p>
          <a:p>
            <a:r>
              <a:rPr lang="sk-SK" b="1" dirty="0"/>
              <a:t>Sociálni konzervatívci </a:t>
            </a:r>
            <a:r>
              <a:rPr lang="sk-SK" dirty="0"/>
              <a:t>veria v tradičné hodnoty. </a:t>
            </a:r>
          </a:p>
          <a:p>
            <a:r>
              <a:rPr lang="sk-SK" b="1" dirty="0"/>
              <a:t>Fiškálni konzervatívci </a:t>
            </a:r>
            <a:r>
              <a:rPr lang="sk-SK" dirty="0"/>
              <a:t>požadujú vyrovnaný rozpočet. </a:t>
            </a:r>
          </a:p>
          <a:p>
            <a:r>
              <a:rPr lang="sk-SK" b="1" dirty="0"/>
              <a:t>Ekonomickí konzervatívci</a:t>
            </a:r>
            <a:r>
              <a:rPr lang="sk-SK" dirty="0"/>
              <a:t>, podobne ako klasickí liberáli, propagujú laissez-faire ekonomiku s minimálnymi zásahmi vlády. </a:t>
            </a:r>
          </a:p>
          <a:p>
            <a:r>
              <a:rPr lang="sk-SK" b="1" dirty="0"/>
              <a:t>Libertarianizmus</a:t>
            </a:r>
            <a:r>
              <a:rPr lang="sk-SK" dirty="0"/>
              <a:t> sa vracia k antimonopolnému klasickému liberalizmu a verí, že vlády sú svojou povahou autokratické a že osobná sloboda je prvoradou hodnotou; libertariáni často súhlasia s ekonomickými, ale nie so sociálnymi konzervatívcami. </a:t>
            </a:r>
          </a:p>
          <a:p>
            <a:r>
              <a:rPr lang="sk-SK" dirty="0"/>
              <a:t>Väčšina konzervatívcov podporuje </a:t>
            </a:r>
            <a:r>
              <a:rPr lang="sk-SK" b="1" dirty="0"/>
              <a:t>malú vládu </a:t>
            </a:r>
            <a:r>
              <a:rPr lang="sk-SK" dirty="0"/>
              <a:t>a </a:t>
            </a:r>
            <a:r>
              <a:rPr lang="sk-SK" b="1" dirty="0"/>
              <a:t>nízke dane </a:t>
            </a:r>
            <a:r>
              <a:rPr lang="sk-SK" dirty="0"/>
              <a:t>a je proti progresívnym a firemným daniam a verí, že ekonomické zdravie najlepšie zaručia bohatí jednotlivci a spoločnosti, ktorí majú peniaze na investovanie do tvorby pracovných miest. </a:t>
            </a:r>
          </a:p>
          <a:p>
            <a:r>
              <a:rPr lang="sk-SK" b="1" dirty="0"/>
              <a:t>Vlastnícka spoločnosť </a:t>
            </a:r>
            <a:r>
              <a:rPr lang="sk-SK" dirty="0"/>
              <a:t>vyzdvihuje slobodu a zodpovednosť jednotlivca a obchádza verejnosť a prístupy zamerané na obyvateľstvo.</a:t>
            </a:r>
          </a:p>
        </p:txBody>
      </p:sp>
      <p:sp>
        <p:nvSpPr>
          <p:cNvPr id="3" name="Nadpis 2">
            <a:extLst>
              <a:ext uri="{FF2B5EF4-FFF2-40B4-BE49-F238E27FC236}">
                <a16:creationId xmlns:a16="http://schemas.microsoft.com/office/drawing/2014/main" id="{2C7684A3-9E3B-E748-8E04-824ACE2FE897}"/>
              </a:ext>
            </a:extLst>
          </p:cNvPr>
          <p:cNvSpPr>
            <a:spLocks noGrp="1"/>
          </p:cNvSpPr>
          <p:nvPr>
            <p:ph type="title"/>
          </p:nvPr>
        </p:nvSpPr>
        <p:spPr>
          <a:xfrm>
            <a:off x="881637" y="6302373"/>
            <a:ext cx="8312587" cy="1008380"/>
          </a:xfrm>
        </p:spPr>
        <p:txBody>
          <a:bodyPr/>
          <a:lstStyle/>
          <a:p>
            <a:r>
              <a:rPr lang="en-GB" dirty="0" err="1"/>
              <a:t>Konzervatívne</a:t>
            </a:r>
            <a:r>
              <a:rPr lang="en-GB" dirty="0"/>
              <a:t> </a:t>
            </a:r>
            <a:r>
              <a:rPr lang="en-GB" dirty="0" err="1"/>
              <a:t>politiky</a:t>
            </a:r>
            <a:endParaRPr lang="en-GB" dirty="0"/>
          </a:p>
        </p:txBody>
      </p:sp>
    </p:spTree>
    <p:extLst>
      <p:ext uri="{BB962C8B-B14F-4D97-AF65-F5344CB8AC3E}">
        <p14:creationId xmlns:p14="http://schemas.microsoft.com/office/powerpoint/2010/main" val="1077277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fontScale="85000" lnSpcReduction="10000"/>
          </a:bodyPr>
          <a:lstStyle/>
          <a:p>
            <a:r>
              <a:rPr lang="en-US" dirty="0">
                <a:effectLst/>
              </a:rPr>
              <a:t>Martin </a:t>
            </a:r>
            <a:r>
              <a:rPr lang="en-US" dirty="0" err="1">
                <a:effectLst/>
              </a:rPr>
              <a:t>Marčok</a:t>
            </a:r>
            <a:r>
              <a:rPr lang="en-US" dirty="0">
                <a:effectLst/>
              </a:rPr>
              <a:t>, </a:t>
            </a:r>
            <a:r>
              <a:rPr lang="en-US" i="1" dirty="0" err="1">
                <a:effectLst/>
              </a:rPr>
              <a:t>Svätí</a:t>
            </a:r>
            <a:r>
              <a:rPr lang="en-US" i="1" dirty="0">
                <a:effectLst/>
              </a:rPr>
              <a:t> </a:t>
            </a:r>
            <a:r>
              <a:rPr lang="en-US" i="1" dirty="0" err="1">
                <a:effectLst/>
              </a:rPr>
              <a:t>účel</a:t>
            </a:r>
            <a:r>
              <a:rPr lang="en-US" i="1" dirty="0">
                <a:effectLst/>
              </a:rPr>
              <a:t> </a:t>
            </a:r>
            <a:r>
              <a:rPr lang="en-US" i="1" dirty="0" err="1">
                <a:effectLst/>
              </a:rPr>
              <a:t>prostriedky</a:t>
            </a:r>
            <a:r>
              <a:rPr lang="en-US" i="1" dirty="0">
                <a:effectLst/>
              </a:rPr>
              <a:t>? – </a:t>
            </a:r>
            <a:r>
              <a:rPr lang="en-US" i="1" dirty="0" err="1">
                <a:effectLst/>
              </a:rPr>
              <a:t>etika</a:t>
            </a:r>
            <a:r>
              <a:rPr lang="en-US" i="1" dirty="0">
                <a:effectLst/>
              </a:rPr>
              <a:t> a </a:t>
            </a:r>
            <a:r>
              <a:rPr lang="en-US" i="1" dirty="0" err="1">
                <a:effectLst/>
              </a:rPr>
              <a:t>politika</a:t>
            </a:r>
            <a:r>
              <a:rPr lang="en-US" i="1" dirty="0">
                <a:effectLst/>
              </a:rPr>
              <a:t>.</a:t>
            </a:r>
            <a:r>
              <a:rPr lang="en-US" dirty="0">
                <a:effectLst/>
              </a:rPr>
              <a:t> </a:t>
            </a:r>
            <a:r>
              <a:rPr lang="en-US" dirty="0" err="1">
                <a:effectLst/>
              </a:rPr>
              <a:t>Slovenská</a:t>
            </a:r>
            <a:r>
              <a:rPr lang="en-US" dirty="0">
                <a:effectLst/>
              </a:rPr>
              <a:t> </a:t>
            </a:r>
            <a:r>
              <a:rPr lang="en-US" dirty="0" err="1">
                <a:effectLst/>
              </a:rPr>
              <a:t>politologická</a:t>
            </a:r>
            <a:r>
              <a:rPr lang="en-US" dirty="0">
                <a:effectLst/>
              </a:rPr>
              <a:t> revue, 2006(2): p. 27. </a:t>
            </a:r>
            <a:endParaRPr lang="sk-SK" dirty="0"/>
          </a:p>
        </p:txBody>
      </p:sp>
      <p:sp>
        <p:nvSpPr>
          <p:cNvPr id="3" name="Title 2"/>
          <p:cNvSpPr>
            <a:spLocks noGrp="1"/>
          </p:cNvSpPr>
          <p:nvPr>
            <p:ph type="title"/>
          </p:nvPr>
        </p:nvSpPr>
        <p:spPr/>
        <p:txBody>
          <a:bodyPr/>
          <a:lstStyle/>
          <a:p>
            <a:r>
              <a:rPr lang="sk-SK" dirty="0"/>
              <a:t>Etika, morálka, politika</a:t>
            </a:r>
          </a:p>
        </p:txBody>
      </p:sp>
    </p:spTree>
    <p:extLst>
      <p:ext uri="{BB962C8B-B14F-4D97-AF65-F5344CB8AC3E}">
        <p14:creationId xmlns:p14="http://schemas.microsoft.com/office/powerpoint/2010/main" val="865449412"/>
      </p:ext>
    </p:extLst>
  </p:cSld>
  <p:clrMapOvr>
    <a:masterClrMapping/>
  </p:clrMapOvr>
  <mc:AlternateContent xmlns:mc="http://schemas.openxmlformats.org/markup-compatibility/2006" xmlns:p14="http://schemas.microsoft.com/office/powerpoint/2010/main">
    <mc:Choice Requires="p14">
      <p:transition spd="slow" p14:dur="2000" advTm="47767"/>
    </mc:Choice>
    <mc:Fallback xmlns="">
      <p:transition xmlns:p14="http://schemas.microsoft.com/office/powerpoint/2010/main" spd="slow" advTm="4776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8615" y="756287"/>
            <a:ext cx="8549662" cy="4473997"/>
          </a:xfrm>
        </p:spPr>
        <p:txBody>
          <a:bodyPr>
            <a:normAutofit/>
          </a:bodyPr>
          <a:lstStyle/>
          <a:p>
            <a:r>
              <a:rPr lang="sk-SK" dirty="0"/>
              <a:t>Vzťah politiky a morálky je témou ľudstva, je neustále </a:t>
            </a:r>
            <a:r>
              <a:rPr lang="sk-SK" dirty="0" err="1"/>
              <a:t>pretrvávajúcim</a:t>
            </a:r>
            <a:r>
              <a:rPr lang="sk-SK" dirty="0"/>
              <a:t> problémom. Politickí reprezentanti preberajú verejné úlohy za spoločnosť ako celok; disponujú teda zvláštnymi mocenskými prostriedkami. Tieto prostriedky môžu zneužiť vo vlastný prospech a na škodu mnohých . Preto je potrebné neustále dbať o to, aby sa politika vo svojich cieľoch a prostriedkoch udržiavala v rámci platných predstáv o dobre a zle.</a:t>
            </a:r>
          </a:p>
          <a:p>
            <a:r>
              <a:rPr lang="sk-SK" dirty="0"/>
              <a:t>Do akej miery je štátna moc zodpovedná nám občanom za svoje konanie? V akej miere je potrebné ju kontrolovať aby nedošlo k jej zneužitiu? Je všeobecné dobro naozaj dobrom pre všetkých?</a:t>
            </a:r>
          </a:p>
        </p:txBody>
      </p:sp>
      <p:sp>
        <p:nvSpPr>
          <p:cNvPr id="4" name="Title 3"/>
          <p:cNvSpPr>
            <a:spLocks noGrp="1"/>
          </p:cNvSpPr>
          <p:nvPr>
            <p:ph type="title"/>
          </p:nvPr>
        </p:nvSpPr>
        <p:spPr/>
        <p:txBody>
          <a:bodyPr/>
          <a:lstStyle/>
          <a:p>
            <a:r>
              <a:rPr lang="sk-SK" dirty="0"/>
              <a:t>Vzťah politiky a morálky</a:t>
            </a:r>
          </a:p>
        </p:txBody>
      </p:sp>
    </p:spTree>
    <p:extLst>
      <p:ext uri="{BB962C8B-B14F-4D97-AF65-F5344CB8AC3E}">
        <p14:creationId xmlns:p14="http://schemas.microsoft.com/office/powerpoint/2010/main" val="2974805436"/>
      </p:ext>
    </p:extLst>
  </p:cSld>
  <p:clrMapOvr>
    <a:masterClrMapping/>
  </p:clrMapOvr>
  <mc:AlternateContent xmlns:mc="http://schemas.openxmlformats.org/markup-compatibility/2006" xmlns:p14="http://schemas.microsoft.com/office/powerpoint/2010/main">
    <mc:Choice Requires="p14">
      <p:transition spd="slow" p14:dur="2000" advTm="110769"/>
    </mc:Choice>
    <mc:Fallback xmlns="">
      <p:transition xmlns:p14="http://schemas.microsoft.com/office/powerpoint/2010/main" spd="slow" advTm="11076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485" y="756287"/>
            <a:ext cx="8479792" cy="4621740"/>
          </a:xfrm>
        </p:spPr>
        <p:txBody>
          <a:bodyPr>
            <a:normAutofit/>
          </a:bodyPr>
          <a:lstStyle/>
          <a:p>
            <a:r>
              <a:rPr lang="sk-SK" dirty="0"/>
              <a:t>To, ako sa správame, ovplyvňuje mnoho faktorov medzi, ktoré radíme najmä naše skúsenosti, výchovu, vedomosti, príklady iných ľudí, či médiá. </a:t>
            </a:r>
          </a:p>
          <a:p>
            <a:r>
              <a:rPr lang="sk-SK" dirty="0"/>
              <a:t>Tieto a mnohé ďalšie elementy stanovujú reálny stav etiky v spoločnosti , pretože ak vplývajú na jednotlivca, vplývajú na celú spoločnosť, ktorá je z jednotlivcov vytvorená.</a:t>
            </a:r>
          </a:p>
          <a:p>
            <a:r>
              <a:rPr lang="sk-SK" dirty="0"/>
              <a:t>Úlohou morálky je určovať mieru určitých rysov správania, vymedziť ktoré druhy správania, poprípade stupne konkrétneho správania, sú alebo nie sú prijateľné. </a:t>
            </a:r>
          </a:p>
          <a:p>
            <a:r>
              <a:rPr lang="sk-SK" dirty="0"/>
              <a:t>Etika je preto v úzkej spojitosti s morálkou. Z ich vzťahu vyplýva, že etika je formou morálky a morálka je obsahom etiky. Práve ich úzke spojenie vytvára pravidlá správania sa.</a:t>
            </a:r>
          </a:p>
        </p:txBody>
      </p:sp>
      <p:sp>
        <p:nvSpPr>
          <p:cNvPr id="3" name="Title 2"/>
          <p:cNvSpPr>
            <a:spLocks noGrp="1"/>
          </p:cNvSpPr>
          <p:nvPr>
            <p:ph type="title"/>
          </p:nvPr>
        </p:nvSpPr>
        <p:spPr/>
        <p:txBody>
          <a:bodyPr/>
          <a:lstStyle/>
          <a:p>
            <a:r>
              <a:rPr lang="sk-SK" dirty="0"/>
              <a:t>Etika a morálka</a:t>
            </a:r>
          </a:p>
        </p:txBody>
      </p:sp>
    </p:spTree>
    <p:extLst>
      <p:ext uri="{BB962C8B-B14F-4D97-AF65-F5344CB8AC3E}">
        <p14:creationId xmlns:p14="http://schemas.microsoft.com/office/powerpoint/2010/main" val="3794209493"/>
      </p:ext>
    </p:extLst>
  </p:cSld>
  <p:clrMapOvr>
    <a:masterClrMapping/>
  </p:clrMapOvr>
  <mc:AlternateContent xmlns:mc="http://schemas.openxmlformats.org/markup-compatibility/2006" xmlns:p14="http://schemas.microsoft.com/office/powerpoint/2010/main">
    <mc:Choice Requires="p14">
      <p:transition spd="slow" p14:dur="2000" advTm="85240"/>
    </mc:Choice>
    <mc:Fallback xmlns="">
      <p:transition xmlns:p14="http://schemas.microsoft.com/office/powerpoint/2010/main" spd="slow" advTm="8524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5645" y="756287"/>
            <a:ext cx="8092632" cy="4758049"/>
          </a:xfrm>
        </p:spPr>
        <p:txBody>
          <a:bodyPr>
            <a:normAutofit fontScale="92500" lnSpcReduction="10000"/>
          </a:bodyPr>
          <a:lstStyle/>
          <a:p>
            <a:r>
              <a:rPr lang="sk-SK" dirty="0"/>
              <a:t>Princípy nepredstavujú záväzné normy správania sa . Sú to len akési ukazovatele, majáky na ceste k cieľu. </a:t>
            </a:r>
          </a:p>
          <a:p>
            <a:r>
              <a:rPr lang="sk-SK" dirty="0"/>
              <a:t>Normy sú konkrétnejšie ako princípy, lebo sa týkajú už konkrétnych oblastí spoločenského života. Nemáme však na mysli normy štátu. Ide skôr o bežne rešpektované pravidlá , ktoré sa v právnej praxi označujú aj ako dobré mravy.</a:t>
            </a:r>
          </a:p>
          <a:p>
            <a:r>
              <a:rPr lang="sk-SK" dirty="0"/>
              <a:t>Normy sú premenlivé v čase. Nemôžeme povedať, že existujú normy ktoré sú stále a historicky nemenné. (nedotknuteľnosť súkromného majetku, nezabiješ, ...)</a:t>
            </a:r>
          </a:p>
          <a:p>
            <a:r>
              <a:rPr lang="sk-SK" dirty="0"/>
              <a:t>Preto záväznosť spoločenských noriem je do istej miery ohraničená. Chápeme to ako porušenie normy v záujme vyššieho dobra – ochrany života, obrany vlasti a podobne. </a:t>
            </a:r>
          </a:p>
          <a:p>
            <a:r>
              <a:rPr lang="sk-SK" dirty="0"/>
              <a:t>Kam až však siaha vyššie dobro? Čo všetko je ešte možné urobiť , aké hranice je potrebné prekročiť v záujme vyššieho dobra?</a:t>
            </a:r>
          </a:p>
        </p:txBody>
      </p:sp>
      <p:sp>
        <p:nvSpPr>
          <p:cNvPr id="3" name="Title 2"/>
          <p:cNvSpPr>
            <a:spLocks noGrp="1"/>
          </p:cNvSpPr>
          <p:nvPr>
            <p:ph type="title"/>
          </p:nvPr>
        </p:nvSpPr>
        <p:spPr/>
        <p:txBody>
          <a:bodyPr/>
          <a:lstStyle/>
          <a:p>
            <a:r>
              <a:rPr lang="sk-SK" dirty="0"/>
              <a:t>Princípy a normy</a:t>
            </a:r>
          </a:p>
        </p:txBody>
      </p:sp>
    </p:spTree>
    <p:extLst>
      <p:ext uri="{BB962C8B-B14F-4D97-AF65-F5344CB8AC3E}">
        <p14:creationId xmlns:p14="http://schemas.microsoft.com/office/powerpoint/2010/main" val="2161350885"/>
      </p:ext>
    </p:extLst>
  </p:cSld>
  <p:clrMapOvr>
    <a:masterClrMapping/>
  </p:clrMapOvr>
  <mc:AlternateContent xmlns:mc="http://schemas.openxmlformats.org/markup-compatibility/2006" xmlns:p14="http://schemas.microsoft.com/office/powerpoint/2010/main">
    <mc:Choice Requires="p14">
      <p:transition spd="slow" p14:dur="2000" advTm="166778"/>
    </mc:Choice>
    <mc:Fallback xmlns="">
      <p:transition xmlns:p14="http://schemas.microsoft.com/office/powerpoint/2010/main" spd="slow" advTm="16677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387243"/>
            <a:ext cx="8211829" cy="5111603"/>
          </a:xfrm>
        </p:spPr>
        <p:txBody>
          <a:bodyPr>
            <a:normAutofit lnSpcReduction="10000"/>
          </a:bodyPr>
          <a:lstStyle/>
          <a:p>
            <a:r>
              <a:rPr lang="sk-SK" dirty="0"/>
              <a:t>Aktuálna verejná diskusia o vzťahu medzi politikou a morálkou sa rozpúta až vtedy , keď určité udalosti vyvolajú záujem médií a prostredníctvom nich oslovia celú verejnosť. </a:t>
            </a:r>
          </a:p>
          <a:p>
            <a:r>
              <a:rPr lang="sk-SK" dirty="0"/>
              <a:t>Všeobecné sklamanie z politiky sa na spoločenstve prejavuje ako nechuť prijímať svoj podiel zodpovednosti za fungovanie spoločenstva ako celku , teda každý ,</a:t>
            </a:r>
            <a:r>
              <a:rPr lang="sk-SK" dirty="0" err="1"/>
              <a:t>,dáv</a:t>
            </a:r>
            <a:r>
              <a:rPr lang="sk-SK" dirty="0"/>
              <a:t>a od toho ruky preč“. </a:t>
            </a:r>
          </a:p>
          <a:p>
            <a:r>
              <a:rPr lang="sk-SK" dirty="0"/>
              <a:t>Politické konanie je však predovšetkým zamerané na spoločenstvo ako také, na jeho spoločné dobro a blaho. Práve preto je však potrebné aby bolo podrobené dôkladnej kontrole všetkých členov spoločnosti. Na tomto princípe by mala byt založená vo svojej podstate demokracia. </a:t>
            </a:r>
          </a:p>
          <a:p>
            <a:r>
              <a:rPr lang="sk-SK" dirty="0"/>
              <a:t>Politiku by mali hodnotiť občania - voliči.</a:t>
            </a:r>
          </a:p>
        </p:txBody>
      </p:sp>
      <p:sp>
        <p:nvSpPr>
          <p:cNvPr id="3" name="Title 2"/>
          <p:cNvSpPr>
            <a:spLocks noGrp="1"/>
          </p:cNvSpPr>
          <p:nvPr>
            <p:ph type="title"/>
          </p:nvPr>
        </p:nvSpPr>
        <p:spPr>
          <a:xfrm>
            <a:off x="856448" y="5378026"/>
            <a:ext cx="8312587" cy="1840177"/>
          </a:xfrm>
        </p:spPr>
        <p:txBody>
          <a:bodyPr/>
          <a:lstStyle/>
          <a:p>
            <a:r>
              <a:rPr lang="sk-SK" dirty="0"/>
              <a:t>Vzťah medzi politikou a morálkou</a:t>
            </a:r>
          </a:p>
        </p:txBody>
      </p:sp>
    </p:spTree>
    <p:extLst>
      <p:ext uri="{BB962C8B-B14F-4D97-AF65-F5344CB8AC3E}">
        <p14:creationId xmlns:p14="http://schemas.microsoft.com/office/powerpoint/2010/main" val="1432482778"/>
      </p:ext>
    </p:extLst>
  </p:cSld>
  <p:clrMapOvr>
    <a:masterClrMapping/>
  </p:clrMapOvr>
  <mc:AlternateContent xmlns:mc="http://schemas.openxmlformats.org/markup-compatibility/2006" xmlns:p14="http://schemas.microsoft.com/office/powerpoint/2010/main">
    <mc:Choice Requires="p14">
      <p:transition spd="slow" p14:dur="2000" advTm="111537"/>
    </mc:Choice>
    <mc:Fallback xmlns="">
      <p:transition xmlns:p14="http://schemas.microsoft.com/office/powerpoint/2010/main" spd="slow" advTm="11153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033519"/>
          </a:xfrm>
        </p:spPr>
        <p:txBody>
          <a:bodyPr>
            <a:normAutofit fontScale="92500" lnSpcReduction="20000"/>
          </a:bodyPr>
          <a:lstStyle/>
          <a:p>
            <a:r>
              <a:rPr lang="sk-SK" dirty="0"/>
              <a:t>Politika by tak isto mala podliehať etickým pravidlám. Na to, aby bola vláda – autorita so svojou politikou etická, musí byt </a:t>
            </a:r>
            <a:r>
              <a:rPr lang="sk-SK" b="1" dirty="0">
                <a:solidFill>
                  <a:srgbClr val="FFFF00"/>
                </a:solidFill>
              </a:rPr>
              <a:t>legitímna</a:t>
            </a:r>
            <a:r>
              <a:rPr lang="sk-SK" dirty="0"/>
              <a:t>.</a:t>
            </a:r>
          </a:p>
          <a:p>
            <a:r>
              <a:rPr lang="sk-SK" dirty="0"/>
              <a:t>(starovek moc a právo ňou disponovať prechádzalo na panovníka priamo od Boha). </a:t>
            </a:r>
          </a:p>
          <a:p>
            <a:r>
              <a:rPr lang="sk-SK" dirty="0"/>
              <a:t>Po feudalizme moc a oprávnenie ju používať prechádza na vládcu alebo vládnúcu triedu priamo z ľudu – ľud je nositeľom moci.</a:t>
            </a:r>
          </a:p>
          <a:p>
            <a:r>
              <a:rPr lang="sk-SK" dirty="0"/>
              <a:t>Na to, aby sa etické pravidlá dokázali naplno presadiť v politike ako takej, je potrebné aby v spoločnosti boli jednoznačne </a:t>
            </a:r>
            <a:r>
              <a:rPr lang="sk-SK" dirty="0" err="1"/>
              <a:t>zadefinované</a:t>
            </a:r>
            <a:r>
              <a:rPr lang="sk-SK" dirty="0"/>
              <a:t> určité normy. </a:t>
            </a:r>
          </a:p>
          <a:p>
            <a:r>
              <a:rPr lang="sk-SK" dirty="0"/>
              <a:t>Politická etika sa predovšetkým dožaduje dobrých zákonov a inštitúcií na usporiadanie spolužitia, ktoré sú potrebné práve preto, lebo sa v ňom prejavuje nedostatok morálky.</a:t>
            </a:r>
          </a:p>
        </p:txBody>
      </p:sp>
      <p:sp>
        <p:nvSpPr>
          <p:cNvPr id="3" name="Title 2"/>
          <p:cNvSpPr>
            <a:spLocks noGrp="1"/>
          </p:cNvSpPr>
          <p:nvPr>
            <p:ph type="title"/>
          </p:nvPr>
        </p:nvSpPr>
        <p:spPr>
          <a:xfrm>
            <a:off x="856448" y="5378027"/>
            <a:ext cx="8312587" cy="1778218"/>
          </a:xfrm>
        </p:spPr>
        <p:txBody>
          <a:bodyPr/>
          <a:lstStyle/>
          <a:p>
            <a:r>
              <a:rPr lang="sk-SK" dirty="0"/>
              <a:t>Prepojenie medzi politikou a etikou</a:t>
            </a:r>
          </a:p>
        </p:txBody>
      </p:sp>
    </p:spTree>
    <p:extLst>
      <p:ext uri="{BB962C8B-B14F-4D97-AF65-F5344CB8AC3E}">
        <p14:creationId xmlns:p14="http://schemas.microsoft.com/office/powerpoint/2010/main" val="687466883"/>
      </p:ext>
    </p:extLst>
  </p:cSld>
  <p:clrMapOvr>
    <a:masterClrMapping/>
  </p:clrMapOvr>
  <mc:AlternateContent xmlns:mc="http://schemas.openxmlformats.org/markup-compatibility/2006" xmlns:p14="http://schemas.microsoft.com/office/powerpoint/2010/main">
    <mc:Choice Requires="p14">
      <p:transition spd="slow" p14:dur="2000" advTm="92215"/>
    </mc:Choice>
    <mc:Fallback xmlns="">
      <p:transition xmlns:p14="http://schemas.microsoft.com/office/powerpoint/2010/main" spd="slow" advTm="9221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90" y="756287"/>
            <a:ext cx="8312587" cy="4033519"/>
          </a:xfrm>
        </p:spPr>
        <p:txBody>
          <a:bodyPr/>
          <a:lstStyle/>
          <a:p>
            <a:r>
              <a:rPr lang="sk-SK" dirty="0"/>
              <a:t>Vieme čo je politika</a:t>
            </a:r>
          </a:p>
          <a:p>
            <a:r>
              <a:rPr lang="sk-SK" dirty="0"/>
              <a:t>Vieme čo je politika zdravia verejnosti?</a:t>
            </a:r>
          </a:p>
          <a:p>
            <a:r>
              <a:rPr lang="sk-SK" dirty="0"/>
              <a:t>Poznáme základné otázky politiky na Slovensku?</a:t>
            </a:r>
          </a:p>
          <a:p>
            <a:r>
              <a:rPr lang="sk-SK" dirty="0"/>
              <a:t>Čo ďalej: úloha štátu v službách pre zdravie</a:t>
            </a:r>
          </a:p>
          <a:p>
            <a:endParaRPr lang="sk-SK" dirty="0"/>
          </a:p>
        </p:txBody>
      </p:sp>
      <p:sp>
        <p:nvSpPr>
          <p:cNvPr id="3" name="Title 2"/>
          <p:cNvSpPr>
            <a:spLocks noGrp="1"/>
          </p:cNvSpPr>
          <p:nvPr>
            <p:ph type="title"/>
          </p:nvPr>
        </p:nvSpPr>
        <p:spPr/>
        <p:txBody>
          <a:bodyPr/>
          <a:lstStyle/>
          <a:p>
            <a:r>
              <a:rPr lang="sk-SK" dirty="0"/>
              <a:t>Súhrn</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47163" y="6534150"/>
            <a:ext cx="812800" cy="812800"/>
          </a:xfrm>
          <a:prstGeom prst="rect">
            <a:avLst/>
          </a:prstGeom>
        </p:spPr>
      </p:pic>
    </p:spTree>
    <p:extLst>
      <p:ext uri="{BB962C8B-B14F-4D97-AF65-F5344CB8AC3E}">
        <p14:creationId xmlns:p14="http://schemas.microsoft.com/office/powerpoint/2010/main" val="2836285939"/>
      </p:ext>
    </p:extLst>
  </p:cSld>
  <p:clrMapOvr>
    <a:masterClrMapping/>
  </p:clrMapOvr>
  <mc:AlternateContent xmlns:mc="http://schemas.openxmlformats.org/markup-compatibility/2006" xmlns:p14="http://schemas.microsoft.com/office/powerpoint/2010/main">
    <mc:Choice Requires="p14">
      <p:transition spd="slow" p14:dur="2000" advTm="22939"/>
    </mc:Choice>
    <mc:Fallback xmlns="">
      <p:transition xmlns:p14="http://schemas.microsoft.com/office/powerpoint/2010/main" spd="slow" advTm="22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sk-SK" dirty="0"/>
          </a:p>
        </p:txBody>
      </p:sp>
      <p:sp>
        <p:nvSpPr>
          <p:cNvPr id="4" name="Title 3"/>
          <p:cNvSpPr>
            <a:spLocks noGrp="1"/>
          </p:cNvSpPr>
          <p:nvPr>
            <p:ph type="title"/>
          </p:nvPr>
        </p:nvSpPr>
        <p:spPr/>
        <p:txBody>
          <a:bodyPr/>
          <a:lstStyle/>
          <a:p>
            <a:r>
              <a:rPr lang="sk-SK" dirty="0"/>
              <a:t>Prečo sa zaoberať politikou zdravia?</a:t>
            </a:r>
          </a:p>
        </p:txBody>
      </p:sp>
    </p:spTree>
    <p:extLst>
      <p:ext uri="{BB962C8B-B14F-4D97-AF65-F5344CB8AC3E}">
        <p14:creationId xmlns:p14="http://schemas.microsoft.com/office/powerpoint/2010/main" val="3524435262"/>
      </p:ext>
    </p:extLst>
  </p:cSld>
  <p:clrMapOvr>
    <a:masterClrMapping/>
  </p:clrMapOvr>
  <mc:AlternateContent xmlns:mc="http://schemas.openxmlformats.org/markup-compatibility/2006" xmlns:p14="http://schemas.microsoft.com/office/powerpoint/2010/main">
    <mc:Choice Requires="p14">
      <p:transition spd="slow" p14:dur="2000" advTm="202859"/>
    </mc:Choice>
    <mc:Fallback xmlns="">
      <p:transition xmlns:p14="http://schemas.microsoft.com/office/powerpoint/2010/main" spd="slow" advTm="20285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5645" y="756287"/>
            <a:ext cx="8092632" cy="4033519"/>
          </a:xfrm>
        </p:spPr>
        <p:txBody>
          <a:bodyPr/>
          <a:lstStyle/>
          <a:p>
            <a:r>
              <a:rPr lang="sk-SK" dirty="0"/>
              <a:t>Možno rozpoznať 3 obdobia:</a:t>
            </a:r>
          </a:p>
          <a:p>
            <a:pPr lvl="1"/>
            <a:r>
              <a:rPr lang="sk-SK" dirty="0"/>
              <a:t>Od 1918 do 1948 </a:t>
            </a:r>
            <a:r>
              <a:rPr lang="sk-SK" dirty="0" err="1"/>
              <a:t>Bismarckov</a:t>
            </a:r>
            <a:r>
              <a:rPr lang="sk-SK" dirty="0"/>
              <a:t> typ zdravotného poistenia a decentralizované riadenie, koexistencia štátneho a súkromného</a:t>
            </a:r>
          </a:p>
          <a:p>
            <a:pPr lvl="1"/>
            <a:r>
              <a:rPr lang="sk-SK" dirty="0"/>
              <a:t>Od 1948 do 1992, </a:t>
            </a:r>
            <a:r>
              <a:rPr lang="sk-SK" dirty="0" err="1"/>
              <a:t>Semaškov</a:t>
            </a:r>
            <a:r>
              <a:rPr lang="sk-SK" dirty="0"/>
              <a:t> centralizovaný štátom plne riadený systém starostlivosti o zdravie</a:t>
            </a:r>
          </a:p>
          <a:p>
            <a:pPr lvl="1"/>
            <a:r>
              <a:rPr lang="sk-SK" dirty="0"/>
              <a:t>Od 1992 do teraz </a:t>
            </a:r>
            <a:r>
              <a:rPr lang="sk-SK" dirty="0" err="1"/>
              <a:t>inovovaný</a:t>
            </a:r>
            <a:r>
              <a:rPr lang="sk-SK" dirty="0"/>
              <a:t> </a:t>
            </a:r>
            <a:r>
              <a:rPr lang="sk-SK" dirty="0" err="1"/>
              <a:t>Bismarckov</a:t>
            </a:r>
            <a:r>
              <a:rPr lang="sk-SK" dirty="0"/>
              <a:t> systém poistenia s rôznym pomerom medzi štátnou a </a:t>
            </a:r>
            <a:r>
              <a:rPr lang="sk-SK" dirty="0" err="1"/>
              <a:t>mimoštátnou</a:t>
            </a:r>
            <a:r>
              <a:rPr lang="sk-SK" dirty="0"/>
              <a:t> ingerenciou</a:t>
            </a:r>
          </a:p>
        </p:txBody>
      </p:sp>
      <p:sp>
        <p:nvSpPr>
          <p:cNvPr id="3" name="Title 2"/>
          <p:cNvSpPr>
            <a:spLocks noGrp="1"/>
          </p:cNvSpPr>
          <p:nvPr>
            <p:ph type="title"/>
          </p:nvPr>
        </p:nvSpPr>
        <p:spPr>
          <a:xfrm>
            <a:off x="1088460" y="6302373"/>
            <a:ext cx="8312587" cy="1008380"/>
          </a:xfrm>
        </p:spPr>
        <p:txBody>
          <a:bodyPr/>
          <a:lstStyle/>
          <a:p>
            <a:r>
              <a:rPr lang="sk-SK" dirty="0"/>
              <a:t>Trochu z histórie slovenského zdravotníctva</a:t>
            </a:r>
          </a:p>
        </p:txBody>
      </p:sp>
    </p:spTree>
    <p:extLst>
      <p:ext uri="{BB962C8B-B14F-4D97-AF65-F5344CB8AC3E}">
        <p14:creationId xmlns:p14="http://schemas.microsoft.com/office/powerpoint/2010/main" val="72689916"/>
      </p:ext>
    </p:extLst>
  </p:cSld>
  <p:clrMapOvr>
    <a:masterClrMapping/>
  </p:clrMapOvr>
  <mc:AlternateContent xmlns:mc="http://schemas.openxmlformats.org/markup-compatibility/2006" xmlns:p14="http://schemas.microsoft.com/office/powerpoint/2010/main">
    <mc:Choice Requires="p14">
      <p:transition spd="slow" p14:dur="2000" advTm="316528"/>
    </mc:Choice>
    <mc:Fallback xmlns="">
      <p:transition xmlns:p14="http://schemas.microsoft.com/office/powerpoint/2010/main" spd="slow" advTm="3165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448" y="756287"/>
            <a:ext cx="8211829" cy="4621740"/>
          </a:xfrm>
        </p:spPr>
        <p:txBody>
          <a:bodyPr/>
          <a:lstStyle/>
          <a:p>
            <a:r>
              <a:rPr lang="sk-SK" dirty="0"/>
              <a:t>Rovnosť v prístupe k službám pre zdravie</a:t>
            </a:r>
          </a:p>
          <a:p>
            <a:r>
              <a:rPr lang="sk-SK" dirty="0"/>
              <a:t>Kvalita služieb, kvalita riadenia</a:t>
            </a:r>
          </a:p>
          <a:p>
            <a:r>
              <a:rPr lang="sk-SK" dirty="0"/>
              <a:t>Dôsledky starnutia populácie</a:t>
            </a:r>
          </a:p>
          <a:p>
            <a:r>
              <a:rPr lang="sk-SK" dirty="0"/>
              <a:t>Nárast nákladov na udržanie zdravia</a:t>
            </a:r>
          </a:p>
          <a:p>
            <a:r>
              <a:rPr lang="sk-SK" dirty="0"/>
              <a:t>Potreby vedomostného prístupu, vzdelávania a vedy </a:t>
            </a:r>
          </a:p>
          <a:p>
            <a:r>
              <a:rPr lang="sk-SK" dirty="0"/>
              <a:t>Otvorená spoločnosť (otvorený trh, pohyb osôb, informácií)</a:t>
            </a:r>
          </a:p>
          <a:p>
            <a:r>
              <a:rPr lang="sk-SK" dirty="0"/>
              <a:t>Potreba obrany (</a:t>
            </a:r>
            <a:r>
              <a:rPr lang="sk-SK" dirty="0" err="1"/>
              <a:t>bioterorizmus</a:t>
            </a:r>
            <a:r>
              <a:rPr lang="sk-SK" dirty="0"/>
              <a:t>, terorizmus, násilie, vojna, katastrofy)</a:t>
            </a:r>
          </a:p>
        </p:txBody>
      </p:sp>
      <p:sp>
        <p:nvSpPr>
          <p:cNvPr id="3" name="Title 2"/>
          <p:cNvSpPr>
            <a:spLocks noGrp="1"/>
          </p:cNvSpPr>
          <p:nvPr>
            <p:ph type="title"/>
          </p:nvPr>
        </p:nvSpPr>
        <p:spPr/>
        <p:txBody>
          <a:bodyPr/>
          <a:lstStyle/>
          <a:p>
            <a:r>
              <a:rPr lang="sk-SK" dirty="0"/>
              <a:t>Ktoré otázky riešime dnes</a:t>
            </a:r>
          </a:p>
        </p:txBody>
      </p:sp>
    </p:spTree>
    <p:extLst>
      <p:ext uri="{BB962C8B-B14F-4D97-AF65-F5344CB8AC3E}">
        <p14:creationId xmlns:p14="http://schemas.microsoft.com/office/powerpoint/2010/main" val="316333857"/>
      </p:ext>
    </p:extLst>
  </p:cSld>
  <p:clrMapOvr>
    <a:masterClrMapping/>
  </p:clrMapOvr>
  <mc:AlternateContent xmlns:mc="http://schemas.openxmlformats.org/markup-compatibility/2006" xmlns:p14="http://schemas.microsoft.com/office/powerpoint/2010/main">
    <mc:Choice Requires="p14">
      <p:transition spd="slow" p14:dur="2000" advTm="353833"/>
    </mc:Choice>
    <mc:Fallback xmlns="">
      <p:transition xmlns:p14="http://schemas.microsoft.com/office/powerpoint/2010/main" spd="slow" advTm="3538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a:t>Ekonomická kríza</a:t>
            </a:r>
          </a:p>
          <a:p>
            <a:r>
              <a:rPr lang="sk-SK" dirty="0"/>
              <a:t>Politická nestabilita, korupcia</a:t>
            </a:r>
          </a:p>
          <a:p>
            <a:r>
              <a:rPr lang="sk-SK" dirty="0"/>
              <a:t>Dodržiavanie zákona, morálka, hodnoty, etika</a:t>
            </a:r>
          </a:p>
          <a:p>
            <a:r>
              <a:rPr lang="sk-SK" dirty="0"/>
              <a:t>Vzdelanie</a:t>
            </a:r>
          </a:p>
          <a:p>
            <a:r>
              <a:rPr lang="sk-SK" dirty="0"/>
              <a:t>Veda</a:t>
            </a:r>
          </a:p>
          <a:p>
            <a:r>
              <a:rPr lang="sk-SK" dirty="0"/>
              <a:t>Infraštruktúra</a:t>
            </a:r>
          </a:p>
        </p:txBody>
      </p:sp>
      <p:sp>
        <p:nvSpPr>
          <p:cNvPr id="3" name="Title 2"/>
          <p:cNvSpPr>
            <a:spLocks noGrp="1"/>
          </p:cNvSpPr>
          <p:nvPr>
            <p:ph type="title"/>
          </p:nvPr>
        </p:nvSpPr>
        <p:spPr/>
        <p:txBody>
          <a:bodyPr/>
          <a:lstStyle/>
          <a:p>
            <a:r>
              <a:rPr lang="sk-SK" dirty="0"/>
              <a:t>Prekážky</a:t>
            </a:r>
          </a:p>
        </p:txBody>
      </p:sp>
    </p:spTree>
    <p:extLst>
      <p:ext uri="{BB962C8B-B14F-4D97-AF65-F5344CB8AC3E}">
        <p14:creationId xmlns:p14="http://schemas.microsoft.com/office/powerpoint/2010/main" val="3460684290"/>
      </p:ext>
    </p:extLst>
  </p:cSld>
  <p:clrMapOvr>
    <a:masterClrMapping/>
  </p:clrMapOvr>
  <mc:AlternateContent xmlns:mc="http://schemas.openxmlformats.org/markup-compatibility/2006" xmlns:p14="http://schemas.microsoft.com/office/powerpoint/2010/main">
    <mc:Choice Requires="p14">
      <p:transition spd="slow" p14:dur="2000" advTm="79190"/>
    </mc:Choice>
    <mc:Fallback xmlns="">
      <p:transition xmlns:p14="http://schemas.microsoft.com/office/powerpoint/2010/main" spd="slow" advTm="7919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sk-SK"/>
          </a:p>
        </p:txBody>
      </p:sp>
      <p:sp>
        <p:nvSpPr>
          <p:cNvPr id="4" name="Title 3"/>
          <p:cNvSpPr>
            <a:spLocks noGrp="1"/>
          </p:cNvSpPr>
          <p:nvPr>
            <p:ph type="title"/>
          </p:nvPr>
        </p:nvSpPr>
        <p:spPr>
          <a:xfrm>
            <a:off x="1269242" y="2100791"/>
            <a:ext cx="7899794" cy="2591537"/>
          </a:xfrm>
        </p:spPr>
        <p:txBody>
          <a:bodyPr/>
          <a:lstStyle/>
          <a:p>
            <a:r>
              <a:rPr lang="sk-SK" dirty="0"/>
              <a:t>Čo je politika zdravia?</a:t>
            </a:r>
          </a:p>
        </p:txBody>
      </p:sp>
    </p:spTree>
    <p:extLst>
      <p:ext uri="{BB962C8B-B14F-4D97-AF65-F5344CB8AC3E}">
        <p14:creationId xmlns:p14="http://schemas.microsoft.com/office/powerpoint/2010/main" val="2954317991"/>
      </p:ext>
    </p:extLst>
  </p:cSld>
  <p:clrMapOvr>
    <a:masterClrMapping/>
  </p:clrMapOvr>
  <mc:AlternateContent xmlns:mc="http://schemas.openxmlformats.org/markup-compatibility/2006" xmlns:p14="http://schemas.microsoft.com/office/powerpoint/2010/main">
    <mc:Choice Requires="p14">
      <p:transition spd="slow" p14:dur="2000" advTm="5490"/>
    </mc:Choice>
    <mc:Fallback xmlns="">
      <p:transition xmlns:p14="http://schemas.microsoft.com/office/powerpoint/2010/main" spd="slow" advTm="54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7512" y="384534"/>
            <a:ext cx="9059566" cy="4033519"/>
          </a:xfrm>
        </p:spPr>
        <p:txBody>
          <a:bodyPr>
            <a:normAutofit/>
          </a:bodyPr>
          <a:lstStyle/>
          <a:p>
            <a:r>
              <a:rPr lang="sk-SK" dirty="0"/>
              <a:t>Politika (z </a:t>
            </a:r>
            <a:r>
              <a:rPr lang="sk-SK" dirty="0" err="1"/>
              <a:t>neskorolat</a:t>
            </a:r>
            <a:r>
              <a:rPr lang="sk-SK" dirty="0"/>
              <a:t>. </a:t>
            </a:r>
            <a:r>
              <a:rPr lang="sk-SK" dirty="0" err="1"/>
              <a:t>politice</a:t>
            </a:r>
            <a:r>
              <a:rPr lang="sk-SK" dirty="0"/>
              <a:t> &lt; </a:t>
            </a:r>
            <a:r>
              <a:rPr lang="sk-SK" dirty="0" err="1"/>
              <a:t>gr</a:t>
            </a:r>
            <a:r>
              <a:rPr lang="sk-SK" dirty="0"/>
              <a:t>. slova </a:t>
            </a:r>
            <a:r>
              <a:rPr lang="sk-SK" dirty="0" err="1"/>
              <a:t>politiké</a:t>
            </a:r>
            <a:r>
              <a:rPr lang="sk-SK" dirty="0"/>
              <a:t> – umenie správy štátu &lt; </a:t>
            </a:r>
            <a:r>
              <a:rPr lang="sk-SK" dirty="0" err="1"/>
              <a:t>gr</a:t>
            </a:r>
            <a:r>
              <a:rPr lang="sk-SK" dirty="0"/>
              <a:t>. </a:t>
            </a:r>
            <a:r>
              <a:rPr lang="sk-SK" dirty="0" err="1"/>
              <a:t>pólis</a:t>
            </a:r>
            <a:r>
              <a:rPr lang="sk-SK" dirty="0"/>
              <a:t> - mesto (-ský štát), občianstvo) je proces a metóda záväzného rozhodovania určitej skupiny ľudí </a:t>
            </a:r>
            <a:r>
              <a:rPr lang="sk-SK" dirty="0" err="1"/>
              <a:t>smerujúceho</a:t>
            </a:r>
            <a:r>
              <a:rPr lang="sk-SK" dirty="0"/>
              <a:t> k dosiahnutiu určitého cieľa. </a:t>
            </a:r>
          </a:p>
          <a:p>
            <a:r>
              <a:rPr lang="sk-SK" dirty="0"/>
              <a:t>V užšom slova zmysle sa pojem politika vzťahuje na kolektívne rozhodovanie zamerané na dosiahnutie alebo udržanie štátnej alebo obecnej moci.</a:t>
            </a:r>
          </a:p>
          <a:p>
            <a:pPr marL="20158" indent="0">
              <a:buNone/>
            </a:pPr>
            <a:r>
              <a:rPr lang="sk-SK" dirty="0"/>
              <a:t>Zdroj: </a:t>
            </a:r>
            <a:r>
              <a:rPr lang="sk-SK" dirty="0">
                <a:hlinkClick r:id="rId2"/>
              </a:rPr>
              <a:t>Wikipedia</a:t>
            </a:r>
            <a:endParaRPr lang="sk-SK" dirty="0"/>
          </a:p>
        </p:txBody>
      </p:sp>
      <p:sp>
        <p:nvSpPr>
          <p:cNvPr id="4" name="Title 3"/>
          <p:cNvSpPr>
            <a:spLocks noGrp="1"/>
          </p:cNvSpPr>
          <p:nvPr>
            <p:ph type="title"/>
          </p:nvPr>
        </p:nvSpPr>
        <p:spPr>
          <a:xfrm>
            <a:off x="557512" y="4789806"/>
            <a:ext cx="4460093" cy="2511229"/>
          </a:xfrm>
        </p:spPr>
        <p:txBody>
          <a:bodyPr/>
          <a:lstStyle/>
          <a:p>
            <a:r>
              <a:rPr lang="sk-SK" dirty="0"/>
              <a:t>Všeobecne o veciach verejných</a:t>
            </a:r>
          </a:p>
        </p:txBody>
      </p:sp>
      <p:pic>
        <p:nvPicPr>
          <p:cNvPr id="6" name="Picture 5"/>
          <p:cNvPicPr>
            <a:picLocks noChangeAspect="1"/>
          </p:cNvPicPr>
          <p:nvPr/>
        </p:nvPicPr>
        <p:blipFill>
          <a:blip r:embed="rId3"/>
          <a:stretch>
            <a:fillRect/>
          </a:stretch>
        </p:blipFill>
        <p:spPr>
          <a:xfrm>
            <a:off x="4899176" y="3937235"/>
            <a:ext cx="4913417" cy="3363801"/>
          </a:xfrm>
          <a:prstGeom prst="rect">
            <a:avLst/>
          </a:prstGeom>
        </p:spPr>
      </p:pic>
    </p:spTree>
    <p:extLst>
      <p:ext uri="{BB962C8B-B14F-4D97-AF65-F5344CB8AC3E}">
        <p14:creationId xmlns:p14="http://schemas.microsoft.com/office/powerpoint/2010/main" val="2040858491"/>
      </p:ext>
    </p:extLst>
  </p:cSld>
  <p:clrMapOvr>
    <a:masterClrMapping/>
  </p:clrMapOvr>
  <mc:AlternateContent xmlns:mc="http://schemas.openxmlformats.org/markup-compatibility/2006" xmlns:p14="http://schemas.microsoft.com/office/powerpoint/2010/main">
    <mc:Choice Requires="p14">
      <p:transition spd="slow" p14:dur="2000" advTm="363451"/>
    </mc:Choice>
    <mc:Fallback xmlns="">
      <p:transition xmlns:p14="http://schemas.microsoft.com/office/powerpoint/2010/main" spd="slow" advTm="3634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2105" y="756287"/>
            <a:ext cx="8046172" cy="4621740"/>
          </a:xfrm>
        </p:spPr>
        <p:txBody>
          <a:bodyPr>
            <a:normAutofit/>
          </a:bodyPr>
          <a:lstStyle/>
          <a:p>
            <a:r>
              <a:rPr lang="sk-SK" dirty="0"/>
              <a:t>Nemecký politik a vojvodca z 19. storočia </a:t>
            </a:r>
            <a:r>
              <a:rPr lang="sk-SK" dirty="0" err="1"/>
              <a:t>Bismarck</a:t>
            </a:r>
            <a:r>
              <a:rPr lang="sk-SK" dirty="0"/>
              <a:t> - „</a:t>
            </a:r>
            <a:r>
              <a:rPr lang="sk-SK" i="1" dirty="0"/>
              <a:t>Politika nie je exaktná veda... je to umenie možného</a:t>
            </a:r>
            <a:r>
              <a:rPr lang="sk-SK" dirty="0"/>
              <a:t>“. </a:t>
            </a:r>
          </a:p>
          <a:p>
            <a:r>
              <a:rPr lang="sk-SK" dirty="0"/>
              <a:t>plánovité, organizované a cieľavedomé sociálne konanie, ktoré je zamerané na vybudovanie, udržiavanie alebo zmenu spoločenského poriadku. </a:t>
            </a:r>
          </a:p>
          <a:p>
            <a:r>
              <a:rPr lang="sk-SK" dirty="0"/>
              <a:t>umenie spravovať veci verejné, </a:t>
            </a:r>
            <a:r>
              <a:rPr lang="sk-SK" dirty="0" err="1"/>
              <a:t>resp</a:t>
            </a:r>
            <a:r>
              <a:rPr lang="sk-SK" dirty="0"/>
              <a:t>. riadiť štát a realizovať jeho ciele. </a:t>
            </a:r>
          </a:p>
          <a:p>
            <a:r>
              <a:rPr lang="sk-SK" dirty="0"/>
              <a:t>úsilie o získanie moci, jej udržanie, alebo úsilie o získanie podielu na moci.</a:t>
            </a:r>
          </a:p>
          <a:p>
            <a:r>
              <a:rPr lang="sk-SK" dirty="0"/>
              <a:t>Politikou ako náukou sa zaoberá </a:t>
            </a:r>
            <a:r>
              <a:rPr lang="sk-SK" b="1" dirty="0" err="1">
                <a:solidFill>
                  <a:srgbClr val="FFFF00"/>
                </a:solidFill>
              </a:rPr>
              <a:t>politológia</a:t>
            </a:r>
            <a:r>
              <a:rPr lang="sk-SK" dirty="0"/>
              <a:t>, ale je neoddeliteľnou súčasťou väčšiny vied, ktoré sa týkajú spoločnosti.</a:t>
            </a:r>
          </a:p>
        </p:txBody>
      </p:sp>
      <p:sp>
        <p:nvSpPr>
          <p:cNvPr id="3" name="Title 2"/>
          <p:cNvSpPr>
            <a:spLocks noGrp="1"/>
          </p:cNvSpPr>
          <p:nvPr>
            <p:ph type="title"/>
          </p:nvPr>
        </p:nvSpPr>
        <p:spPr/>
        <p:txBody>
          <a:bodyPr/>
          <a:lstStyle/>
          <a:p>
            <a:r>
              <a:rPr lang="sk-SK" dirty="0"/>
              <a:t>Čo je politika?</a:t>
            </a:r>
          </a:p>
        </p:txBody>
      </p:sp>
    </p:spTree>
    <p:extLst>
      <p:ext uri="{BB962C8B-B14F-4D97-AF65-F5344CB8AC3E}">
        <p14:creationId xmlns:p14="http://schemas.microsoft.com/office/powerpoint/2010/main" val="1329085673"/>
      </p:ext>
    </p:extLst>
  </p:cSld>
  <p:clrMapOvr>
    <a:masterClrMapping/>
  </p:clrMapOvr>
  <mc:AlternateContent xmlns:mc="http://schemas.openxmlformats.org/markup-compatibility/2006" xmlns:p14="http://schemas.microsoft.com/office/powerpoint/2010/main">
    <mc:Choice Requires="p14">
      <p:transition spd="slow" p14:dur="2000" advTm="224003"/>
    </mc:Choice>
    <mc:Fallback xmlns="">
      <p:transition xmlns:p14="http://schemas.microsoft.com/office/powerpoint/2010/main" spd="slow" advTm="224003"/>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Martin_Trnava_prednasky.potx</Template>
  <TotalTime>2186</TotalTime>
  <Words>2951</Words>
  <Application>Microsoft Macintosh PowerPoint</Application>
  <PresentationFormat>Vlastná</PresentationFormat>
  <Paragraphs>142</Paragraphs>
  <Slides>27</Slides>
  <Notes>1</Notes>
  <HiddenSlides>0</HiddenSlides>
  <MMClips>1</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27</vt:i4>
      </vt:variant>
    </vt:vector>
  </HeadingPairs>
  <TitlesOfParts>
    <vt:vector size="32" baseType="lpstr">
      <vt:lpstr>Arial</vt:lpstr>
      <vt:lpstr>Calibri</vt:lpstr>
      <vt:lpstr>Palatino Linotype</vt:lpstr>
      <vt:lpstr>Wingdings</vt:lpstr>
      <vt:lpstr>Martin_Trnava_prednasky</vt:lpstr>
      <vt:lpstr>Zdravotná a zdravotnícka politika Úvod</vt:lpstr>
      <vt:lpstr>Obsah</vt:lpstr>
      <vt:lpstr>Prečo sa zaoberať politikou zdravia?</vt:lpstr>
      <vt:lpstr>Trochu z histórie slovenského zdravotníctva</vt:lpstr>
      <vt:lpstr>Ktoré otázky riešime dnes</vt:lpstr>
      <vt:lpstr>Prekážky</vt:lpstr>
      <vt:lpstr>Čo je politika zdravia?</vt:lpstr>
      <vt:lpstr>Všeobecne o veciach verejných</vt:lpstr>
      <vt:lpstr>Čo je politika?</vt:lpstr>
      <vt:lpstr>Štruktúra politiky</vt:lpstr>
      <vt:lpstr>Politická strana</vt:lpstr>
      <vt:lpstr>Delenie strán</vt:lpstr>
      <vt:lpstr>Zdravie ako politikum</vt:lpstr>
      <vt:lpstr>Základná otázka: verejné, či súkromné</vt:lpstr>
      <vt:lpstr>Dôvody pre súkromnú lekársku starostlivosť</vt:lpstr>
      <vt:lpstr>Dôvody proti súkromnej lekárskej starostlivosti</vt:lpstr>
      <vt:lpstr>Právo na zdravie</vt:lpstr>
      <vt:lpstr>Sociálny štát</vt:lpstr>
      <vt:lpstr>Liberálne politiky zdravia</vt:lpstr>
      <vt:lpstr>Konzervatívne politiky</vt:lpstr>
      <vt:lpstr>Etika, morálka, politika</vt:lpstr>
      <vt:lpstr>Vzťah politiky a morálky</vt:lpstr>
      <vt:lpstr>Etika a morálka</vt:lpstr>
      <vt:lpstr>Princípy a normy</vt:lpstr>
      <vt:lpstr>Vzťah medzi politikou a morálkou</vt:lpstr>
      <vt:lpstr>Prepojenie medzi politikou a etikou</vt:lpstr>
      <vt:lpstr>Súhrn</vt:lpstr>
    </vt:vector>
  </TitlesOfParts>
  <Manager/>
  <Company>FZaSP Katedra VZ</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Uvodná prednáška k zdravotnej politike</dc:title>
  <dc:subject>prednáška 3. ročník</dc:subject>
  <dc:creator>Martin Rusnák</dc:creator>
  <cp:keywords/>
  <dc:description/>
  <cp:lastModifiedBy>Martin Rusnak</cp:lastModifiedBy>
  <cp:revision>36</cp:revision>
  <dcterms:created xsi:type="dcterms:W3CDTF">2012-03-23T08:51:40Z</dcterms:created>
  <dcterms:modified xsi:type="dcterms:W3CDTF">2020-02-03T10:08:41Z</dcterms:modified>
  <cp:category>prednáška</cp:category>
</cp:coreProperties>
</file>