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648" r:id="rId1"/>
  </p:sldMasterIdLst>
  <p:notesMasterIdLst>
    <p:notesMasterId r:id="rId25"/>
  </p:notesMasterIdLst>
  <p:sldIdLst>
    <p:sldId id="256" r:id="rId2"/>
    <p:sldId id="266" r:id="rId3"/>
    <p:sldId id="303" r:id="rId4"/>
    <p:sldId id="305" r:id="rId5"/>
    <p:sldId id="304" r:id="rId6"/>
    <p:sldId id="306" r:id="rId7"/>
    <p:sldId id="307" r:id="rId8"/>
    <p:sldId id="308" r:id="rId9"/>
    <p:sldId id="322" r:id="rId10"/>
    <p:sldId id="309" r:id="rId11"/>
    <p:sldId id="310" r:id="rId12"/>
    <p:sldId id="311" r:id="rId13"/>
    <p:sldId id="312" r:id="rId14"/>
    <p:sldId id="320" r:id="rId15"/>
    <p:sldId id="313" r:id="rId16"/>
    <p:sldId id="314" r:id="rId17"/>
    <p:sldId id="315" r:id="rId18"/>
    <p:sldId id="321" r:id="rId19"/>
    <p:sldId id="317" r:id="rId20"/>
    <p:sldId id="323" r:id="rId21"/>
    <p:sldId id="316" r:id="rId22"/>
    <p:sldId id="318" r:id="rId23"/>
    <p:sldId id="319" r:id="rId24"/>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panose="05000000000000000000" pitchFamily="2" charset="2"/>
      <a:defRPr kern="1200">
        <a:solidFill>
          <a:schemeClr val="bg1"/>
        </a:solidFill>
        <a:latin typeface="Arial" panose="020B0604020202020204" pitchFamily="34" charset="0"/>
        <a:ea typeface="+mn-ea"/>
        <a:cs typeface="Arial Unicode MS" charset="0"/>
      </a:defRPr>
    </a:lvl1pPr>
    <a:lvl2pPr marL="430530" indent="-215900" algn="l" defTabSz="457200" rtl="0" fontAlgn="base" hangingPunct="0">
      <a:lnSpc>
        <a:spcPct val="87000"/>
      </a:lnSpc>
      <a:spcBef>
        <a:spcPct val="0"/>
      </a:spcBef>
      <a:spcAft>
        <a:spcPct val="0"/>
      </a:spcAft>
      <a:buClr>
        <a:srgbClr val="000000"/>
      </a:buClr>
      <a:buSzPct val="45000"/>
      <a:buFont typeface="Wingdings" panose="05000000000000000000" pitchFamily="2" charset="2"/>
      <a:defRPr kern="1200">
        <a:solidFill>
          <a:schemeClr val="bg1"/>
        </a:solidFill>
        <a:latin typeface="Arial" panose="020B0604020202020204" pitchFamily="34" charset="0"/>
        <a:ea typeface="+mn-ea"/>
        <a:cs typeface="Arial Unicode MS" charset="0"/>
      </a:defRPr>
    </a:lvl2pPr>
    <a:lvl3pPr marL="646430" indent="-215900" algn="l" defTabSz="457200" rtl="0" fontAlgn="base" hangingPunct="0">
      <a:lnSpc>
        <a:spcPct val="87000"/>
      </a:lnSpc>
      <a:spcBef>
        <a:spcPct val="0"/>
      </a:spcBef>
      <a:spcAft>
        <a:spcPct val="0"/>
      </a:spcAft>
      <a:buClr>
        <a:srgbClr val="000000"/>
      </a:buClr>
      <a:buSzPct val="45000"/>
      <a:buFont typeface="Wingdings" panose="05000000000000000000" pitchFamily="2" charset="2"/>
      <a:defRPr kern="1200">
        <a:solidFill>
          <a:schemeClr val="bg1"/>
        </a:solidFill>
        <a:latin typeface="Arial" panose="020B0604020202020204" pitchFamily="34" charset="0"/>
        <a:ea typeface="+mn-ea"/>
        <a:cs typeface="Arial Unicode MS" charset="0"/>
      </a:defRPr>
    </a:lvl3pPr>
    <a:lvl4pPr marL="862330" indent="-214630" algn="l" defTabSz="457200" rtl="0" fontAlgn="base" hangingPunct="0">
      <a:lnSpc>
        <a:spcPct val="87000"/>
      </a:lnSpc>
      <a:spcBef>
        <a:spcPct val="0"/>
      </a:spcBef>
      <a:spcAft>
        <a:spcPct val="0"/>
      </a:spcAft>
      <a:buClr>
        <a:srgbClr val="000000"/>
      </a:buClr>
      <a:buSzPct val="45000"/>
      <a:buFont typeface="Wingdings" panose="05000000000000000000" pitchFamily="2" charset="2"/>
      <a:defRPr kern="1200">
        <a:solidFill>
          <a:schemeClr val="bg1"/>
        </a:solidFill>
        <a:latin typeface="Arial" panose="020B0604020202020204" pitchFamily="34" charset="0"/>
        <a:ea typeface="+mn-ea"/>
        <a:cs typeface="Arial Unicode MS" charset="0"/>
      </a:defRPr>
    </a:lvl4pPr>
    <a:lvl5pPr marL="1078230" indent="-215900" algn="l" defTabSz="457200" rtl="0" fontAlgn="base" hangingPunct="0">
      <a:lnSpc>
        <a:spcPct val="87000"/>
      </a:lnSpc>
      <a:spcBef>
        <a:spcPct val="0"/>
      </a:spcBef>
      <a:spcAft>
        <a:spcPct val="0"/>
      </a:spcAft>
      <a:buClr>
        <a:srgbClr val="000000"/>
      </a:buClr>
      <a:buSzPct val="45000"/>
      <a:buFont typeface="Wingdings" panose="05000000000000000000" pitchFamily="2" charset="2"/>
      <a:defRPr kern="1200">
        <a:solidFill>
          <a:schemeClr val="bg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bg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bg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bg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bg1"/>
        </a:solidFill>
        <a:latin typeface="Arial" panose="020B0604020202020204" pitchFamily="34" charset="0"/>
        <a:ea typeface="+mn-ea"/>
        <a:cs typeface="Arial Unicode MS" charset="0"/>
      </a:defRPr>
    </a:lvl9pPr>
  </p:defaultTextStyle>
  <p:extLst>
    <p:ext uri="{EFAFB233-063F-42B5-8137-9DF3F51BA10A}">
      <p15:sldGuideLst xmlns:p15="http://schemas.microsoft.com/office/powerpoint/2012/main">
        <p15:guide id="1" orient="horz" pos="234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p:restoredTop sz="92883"/>
  </p:normalViewPr>
  <p:slideViewPr>
    <p:cSldViewPr snapToGrid="0" snapToObjects="1">
      <p:cViewPr varScale="1">
        <p:scale>
          <a:sx n="118" d="100"/>
          <a:sy n="118" d="100"/>
        </p:scale>
        <p:origin x="3160" y="208"/>
      </p:cViewPr>
      <p:guideLst>
        <p:guide orient="horz" pos="2342"/>
        <p:guide pos="317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24DD0669-3EAC-F842-850C-1FFAE37E1C17}" type="datetimeFigureOut">
              <a:rPr lang="en-US" smtClean="0"/>
              <a:t>2/4/20</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8EDDD769-0A41-C44D-A74F-F9371E2120B1}" type="slidenum">
              <a:rPr lang="sk-SK" smtClean="0"/>
              <a:t>‹#›</a:t>
            </a:fld>
            <a:endParaRPr lang="sk-SK"/>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EDDD769-0A41-C44D-A74F-F9371E2120B1}" type="slidenum">
              <a:rPr lang="sk-SK" smtClean="0"/>
              <a:t>1</a:t>
            </a:fld>
            <a:endParaRPr lang="sk-SK"/>
          </a:p>
        </p:txBody>
      </p:sp>
    </p:spTree>
    <p:extLst>
      <p:ext uri="{BB962C8B-B14F-4D97-AF65-F5344CB8AC3E}">
        <p14:creationId xmlns:p14="http://schemas.microsoft.com/office/powerpoint/2010/main" val="16045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1870616" y="396768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hasCustomPrompt="1"/>
          </p:nvPr>
        </p:nvSpPr>
        <p:spPr>
          <a:xfrm>
            <a:off x="856448" y="1344506"/>
            <a:ext cx="8312587" cy="2373895"/>
          </a:xfrm>
        </p:spPr>
        <p:txBody>
          <a:bodyPr>
            <a:noAutofit/>
          </a:bodyPr>
          <a:lstStyle>
            <a:lvl1pPr>
              <a:defRPr sz="6600">
                <a:solidFill>
                  <a:schemeClr val="tx1"/>
                </a:solidFill>
              </a:defRPr>
            </a:lvl1pPr>
          </a:lstStyle>
          <a:p>
            <a:r>
              <a:rPr lang="sk-SK" noProof="0" dirty="0"/>
              <a:t>Kliknutím upravte štýl predlohy nadpisu</a:t>
            </a:r>
            <a:endParaRPr lang="en-GB" noProof="0" dirty="0"/>
          </a:p>
        </p:txBody>
      </p:sp>
      <p:sp>
        <p:nvSpPr>
          <p:cNvPr id="3" name="Subtitle 2"/>
          <p:cNvSpPr>
            <a:spLocks noGrp="1"/>
          </p:cNvSpPr>
          <p:nvPr>
            <p:ph type="subTitle" idx="1" hasCustomPrompt="1"/>
          </p:nvPr>
        </p:nvSpPr>
        <p:spPr>
          <a:xfrm>
            <a:off x="2351034" y="3722416"/>
            <a:ext cx="6801208" cy="1597168"/>
          </a:xfrm>
        </p:spPr>
        <p:txBody>
          <a:bodyPr anchor="ctr"/>
          <a:lstStyle>
            <a:lvl1pPr marL="0" indent="0" algn="l">
              <a:buNone/>
              <a:defRPr>
                <a:solidFill>
                  <a:schemeClr val="tx1"/>
                </a:solidFill>
              </a:defRPr>
            </a:lvl1pPr>
            <a:lvl2pPr marL="504190" indent="0" algn="ctr">
              <a:buNone/>
              <a:defRPr>
                <a:solidFill>
                  <a:schemeClr val="tx1">
                    <a:tint val="75000"/>
                  </a:schemeClr>
                </a:solidFill>
              </a:defRPr>
            </a:lvl2pPr>
            <a:lvl3pPr marL="1007745" indent="0" algn="ctr">
              <a:buNone/>
              <a:defRPr>
                <a:solidFill>
                  <a:schemeClr val="tx1">
                    <a:tint val="75000"/>
                  </a:schemeClr>
                </a:solidFill>
              </a:defRPr>
            </a:lvl3pPr>
            <a:lvl4pPr marL="1511935" indent="0" algn="ctr">
              <a:buNone/>
              <a:defRPr>
                <a:solidFill>
                  <a:schemeClr val="tx1">
                    <a:tint val="75000"/>
                  </a:schemeClr>
                </a:solidFill>
              </a:defRPr>
            </a:lvl4pPr>
            <a:lvl5pPr marL="2015490" indent="0" algn="ctr">
              <a:buNone/>
              <a:defRPr>
                <a:solidFill>
                  <a:schemeClr val="tx1">
                    <a:tint val="75000"/>
                  </a:schemeClr>
                </a:solidFill>
              </a:defRPr>
            </a:lvl5pPr>
            <a:lvl6pPr marL="2519680" indent="0" algn="ctr">
              <a:buNone/>
              <a:defRPr>
                <a:solidFill>
                  <a:schemeClr val="tx1">
                    <a:tint val="75000"/>
                  </a:schemeClr>
                </a:solidFill>
              </a:defRPr>
            </a:lvl6pPr>
            <a:lvl7pPr marL="3023870" indent="0" algn="ctr">
              <a:buNone/>
              <a:defRPr>
                <a:solidFill>
                  <a:schemeClr val="tx1">
                    <a:tint val="75000"/>
                  </a:schemeClr>
                </a:solidFill>
              </a:defRPr>
            </a:lvl7pPr>
            <a:lvl8pPr marL="3527425" indent="0" algn="ctr">
              <a:buNone/>
              <a:defRPr>
                <a:solidFill>
                  <a:schemeClr val="tx1">
                    <a:tint val="75000"/>
                  </a:schemeClr>
                </a:solidFill>
              </a:defRPr>
            </a:lvl8pPr>
            <a:lvl9pPr marL="4031615" indent="0" algn="ctr">
              <a:buNone/>
              <a:defRPr>
                <a:solidFill>
                  <a:schemeClr val="tx1">
                    <a:tint val="75000"/>
                  </a:schemeClr>
                </a:solidFill>
              </a:defRPr>
            </a:lvl9pPr>
          </a:lstStyle>
          <a:p>
            <a:r>
              <a:rPr lang="sk-SK" noProof="0"/>
              <a:t>Kliknutím upravte štýl predlohy podnadpisu</a:t>
            </a:r>
            <a:endParaRPr lang="en-GB" noProof="0" dirty="0"/>
          </a:p>
        </p:txBody>
      </p:sp>
      <p:sp>
        <p:nvSpPr>
          <p:cNvPr id="16" name="Slide Number Placeholder 15"/>
          <p:cNvSpPr>
            <a:spLocks noGrp="1"/>
          </p:cNvSpPr>
          <p:nvPr>
            <p:ph type="sldNum" sz="quarter" idx="11"/>
          </p:nvPr>
        </p:nvSpPr>
        <p:spPr/>
        <p:txBody>
          <a:bodyPr/>
          <a:lstStyle/>
          <a:p>
            <a:fld id="{9665D366-4AF1-4746-9C39-861A506373A7}" type="slidenum">
              <a:rPr lang="en-GB" smtClean="0"/>
              <a:t>‹#›</a:t>
            </a:fld>
            <a:endParaRPr lang="en-GB"/>
          </a:p>
        </p:txBody>
      </p:sp>
      <p:sp>
        <p:nvSpPr>
          <p:cNvPr id="17" name="Footer Placeholder 16"/>
          <p:cNvSpPr>
            <a:spLocks noGrp="1"/>
          </p:cNvSpPr>
          <p:nvPr>
            <p:ph type="ftr" sz="quarter" idx="12"/>
          </p:nvPr>
        </p:nvSpPr>
        <p:spPr/>
        <p:txBody>
          <a:bodyPr/>
          <a:lstStyle/>
          <a:p>
            <a:r>
              <a:rPr lang="en-GB"/>
              <a:t>rusnakm@truni.sk</a:t>
            </a:r>
          </a:p>
        </p:txBody>
      </p:sp>
      <p:pic>
        <p:nvPicPr>
          <p:cNvPr id="5" name="Obrázok 4">
            <a:extLst>
              <a:ext uri="{FF2B5EF4-FFF2-40B4-BE49-F238E27FC236}">
                <a16:creationId xmlns:a16="http://schemas.microsoft.com/office/drawing/2014/main" id="{82AB20E1-FD52-9147-A53D-E121894F0AF8}"/>
              </a:ext>
            </a:extLst>
          </p:cNvPr>
          <p:cNvPicPr>
            <a:picLocks noChangeAspect="1"/>
          </p:cNvPicPr>
          <p:nvPr userDrawn="1"/>
        </p:nvPicPr>
        <p:blipFill>
          <a:blip r:embed="rId2"/>
          <a:stretch>
            <a:fillRect/>
          </a:stretch>
        </p:blipFill>
        <p:spPr>
          <a:xfrm>
            <a:off x="4349821" y="77412"/>
            <a:ext cx="5588000" cy="368300"/>
          </a:xfrm>
          <a:prstGeom prst="rect">
            <a:avLst/>
          </a:prstGeom>
        </p:spPr>
      </p:pic>
      <p:pic>
        <p:nvPicPr>
          <p:cNvPr id="7" name="Obrázok 6">
            <a:extLst>
              <a:ext uri="{FF2B5EF4-FFF2-40B4-BE49-F238E27FC236}">
                <a16:creationId xmlns:a16="http://schemas.microsoft.com/office/drawing/2014/main" id="{7917BFFF-14FA-9C40-A705-7328A91AE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442" y="6959975"/>
            <a:ext cx="2111183" cy="6028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hasCustomPrompt="1"/>
          </p:nvPr>
        </p:nvSpPr>
        <p:spPr>
          <a:xfrm>
            <a:off x="2351035" y="756286"/>
            <a:ext cx="6381380" cy="3865456"/>
          </a:xfrm>
        </p:spPr>
        <p:txBody>
          <a:bodyPr vert="eaVert" anchor="t"/>
          <a:lstStyle/>
          <a:p>
            <a:pPr lvl="0"/>
            <a:r>
              <a:rPr lang="sk-SK"/>
              <a:t>Upraviť štýly predlohy textu
Druhá úroveň
Tretia úroveň
Štvrtá úroveň
Piata úroveň</a:t>
            </a:r>
            <a:endParaRPr lang="en-US"/>
          </a:p>
        </p:txBody>
      </p:sp>
      <p:sp>
        <p:nvSpPr>
          <p:cNvPr id="4" name="Date Placeholder 3"/>
          <p:cNvSpPr>
            <a:spLocks noGrp="1"/>
          </p:cNvSpPr>
          <p:nvPr>
            <p:ph type="dt" sz="half" idx="10"/>
          </p:nvPr>
        </p:nvSpPr>
        <p:spPr>
          <a:xfrm>
            <a:off x="7987308" y="6787309"/>
            <a:ext cx="1164934" cy="402652"/>
          </a:xfrm>
          <a:prstGeom prst="rect">
            <a:avLst/>
          </a:prstGeom>
        </p:spPr>
        <p:txBody>
          <a:bodyPr/>
          <a:lstStyle/>
          <a:p>
            <a:fld id="{035DBD18-18E5-014E-9E08-20734A1E5034}" type="datetime1">
              <a:rPr lang="sk-SK" smtClean="0"/>
              <a:t>4.2.20</a:t>
            </a:fld>
            <a:endParaRPr lang="en-GB"/>
          </a:p>
        </p:txBody>
      </p:sp>
      <p:sp>
        <p:nvSpPr>
          <p:cNvPr id="5" name="Footer Placeholder 4"/>
          <p:cNvSpPr>
            <a:spLocks noGrp="1"/>
          </p:cNvSpPr>
          <p:nvPr>
            <p:ph type="ftr" sz="quarter" idx="11"/>
          </p:nvPr>
        </p:nvSpPr>
        <p:spPr/>
        <p:txBody>
          <a:bodyPr/>
          <a:lstStyle/>
          <a:p>
            <a:r>
              <a:rPr lang="en-GB"/>
              <a:t>rusnakm@truni.sk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hasCustomPrompt="1"/>
          </p:nvPr>
        </p:nvSpPr>
        <p:spPr>
          <a:xfrm>
            <a:off x="3190690" y="756286"/>
            <a:ext cx="5541725" cy="5041900"/>
          </a:xfrm>
        </p:spPr>
        <p:txBody>
          <a:bodyPr vert="eaVert" anchor="t"/>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a:xfrm>
            <a:off x="7987308" y="6787309"/>
            <a:ext cx="1164934" cy="402652"/>
          </a:xfrm>
          <a:prstGeom prst="rect">
            <a:avLst/>
          </a:prstGeom>
        </p:spPr>
        <p:txBody>
          <a:bodyPr/>
          <a:lstStyle/>
          <a:p>
            <a:fld id="{717C7C74-180C-724E-9E3C-7285CBF94665}" type="datetime1">
              <a:rPr lang="sk-SK" smtClean="0"/>
              <a:t>4.2.20</a:t>
            </a:fld>
            <a:endParaRPr lang="en-GB"/>
          </a:p>
        </p:txBody>
      </p:sp>
      <p:sp>
        <p:nvSpPr>
          <p:cNvPr id="5" name="Footer Placeholder 4"/>
          <p:cNvSpPr>
            <a:spLocks noGrp="1"/>
          </p:cNvSpPr>
          <p:nvPr>
            <p:ph type="ftr" sz="quarter" idx="11"/>
          </p:nvPr>
        </p:nvSpPr>
        <p:spPr/>
        <p:txBody>
          <a:bodyPr/>
          <a:lstStyle/>
          <a:p>
            <a:r>
              <a:rPr lang="en-GB"/>
              <a:t>rusnakm@truni.sk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sk-SK" noProof="0"/>
              <a:t>Upraviť štýly predlohy textu
Druhá úroveň
Tretia úroveň
Štvrtá úroveň
Piata úroveň</a:t>
            </a:r>
            <a:endParaRPr lang="en-GB" noProof="0" dirty="0"/>
          </a:p>
        </p:txBody>
      </p:sp>
      <p:sp>
        <p:nvSpPr>
          <p:cNvPr id="13" name="Title 12"/>
          <p:cNvSpPr>
            <a:spLocks noGrp="1"/>
          </p:cNvSpPr>
          <p:nvPr>
            <p:ph type="title" hasCustomPrompt="1"/>
          </p:nvPr>
        </p:nvSpPr>
        <p:spPr/>
        <p:txBody>
          <a:bodyPr/>
          <a:lstStyle/>
          <a:p>
            <a:r>
              <a:rPr lang="sk-SK" noProof="0"/>
              <a:t>Kliknutím upravte štýl predlohy nadpisu</a:t>
            </a:r>
            <a:endParaRPr lang="en-GB" noProof="0" dirty="0"/>
          </a:p>
        </p:txBody>
      </p:sp>
      <p:sp>
        <p:nvSpPr>
          <p:cNvPr id="15" name="Slide Number Placeholder 14"/>
          <p:cNvSpPr>
            <a:spLocks noGrp="1"/>
          </p:cNvSpPr>
          <p:nvPr>
            <p:ph type="sldNum" sz="quarter" idx="11"/>
          </p:nvPr>
        </p:nvSpPr>
        <p:spPr/>
        <p:txBody>
          <a:bodyPr/>
          <a:lstStyle/>
          <a:p>
            <a:fld id="{20C92893-8C51-46CF-9D47-24B3C575AFAA}" type="slidenum">
              <a:rPr lang="en-GB" smtClean="0"/>
              <a:t>‹#›</a:t>
            </a:fld>
            <a:endParaRPr lang="en-GB"/>
          </a:p>
        </p:txBody>
      </p:sp>
      <p:sp>
        <p:nvSpPr>
          <p:cNvPr id="16" name="Footer Placeholder 15"/>
          <p:cNvSpPr>
            <a:spLocks noGrp="1"/>
          </p:cNvSpPr>
          <p:nvPr>
            <p:ph type="ftr" sz="quarter" idx="12"/>
          </p:nvPr>
        </p:nvSpPr>
        <p:spPr/>
        <p:txBody>
          <a:bodyPr/>
          <a:lstStyle/>
          <a:p>
            <a:r>
              <a:rPr lang="en-GB" dirty="0" err="1"/>
              <a:t>rusnakm@truni.sk</a:t>
            </a:r>
            <a:endParaRPr lang="en-GB" dirty="0"/>
          </a:p>
        </p:txBody>
      </p:sp>
      <p:pic>
        <p:nvPicPr>
          <p:cNvPr id="2" name="Obrázok 1">
            <a:extLst>
              <a:ext uri="{FF2B5EF4-FFF2-40B4-BE49-F238E27FC236}">
                <a16:creationId xmlns:a16="http://schemas.microsoft.com/office/drawing/2014/main" id="{50F8BDDD-92F0-1748-A07A-D1580300D720}"/>
              </a:ext>
            </a:extLst>
          </p:cNvPr>
          <p:cNvPicPr>
            <a:picLocks noChangeAspect="1"/>
          </p:cNvPicPr>
          <p:nvPr userDrawn="1"/>
        </p:nvPicPr>
        <p:blipFill>
          <a:blip r:embed="rId2"/>
          <a:stretch>
            <a:fillRect/>
          </a:stretch>
        </p:blipFill>
        <p:spPr>
          <a:xfrm>
            <a:off x="1594771" y="3386"/>
            <a:ext cx="8356905" cy="550796"/>
          </a:xfrm>
          <a:prstGeom prst="rect">
            <a:avLst/>
          </a:prstGeom>
        </p:spPr>
      </p:pic>
      <p:pic>
        <p:nvPicPr>
          <p:cNvPr id="5" name="Obrázok 4">
            <a:extLst>
              <a:ext uri="{FF2B5EF4-FFF2-40B4-BE49-F238E27FC236}">
                <a16:creationId xmlns:a16="http://schemas.microsoft.com/office/drawing/2014/main" id="{F311DEBE-2DB7-2142-9E08-B1EC6C388E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9952" y="6974629"/>
            <a:ext cx="2059869" cy="5882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hasCustomPrompt="1"/>
          </p:nvPr>
        </p:nvSpPr>
        <p:spPr>
          <a:xfrm>
            <a:off x="5037931" y="4705959"/>
            <a:ext cx="4114311" cy="806704"/>
          </a:xfrm>
        </p:spPr>
        <p:txBody>
          <a:bodyPr anchor="ctr">
            <a:normAutofit/>
          </a:bodyPr>
          <a:lstStyle>
            <a:lvl1pPr marL="0" indent="0">
              <a:buNone/>
              <a:defRPr sz="2000">
                <a:solidFill>
                  <a:schemeClr val="tx1"/>
                </a:solidFill>
              </a:defRPr>
            </a:lvl1pPr>
            <a:lvl2pPr marL="504190" indent="0">
              <a:buNone/>
              <a:defRPr sz="2000">
                <a:solidFill>
                  <a:schemeClr val="tx1">
                    <a:tint val="75000"/>
                  </a:schemeClr>
                </a:solidFill>
              </a:defRPr>
            </a:lvl2pPr>
            <a:lvl3pPr marL="1007745" indent="0">
              <a:buNone/>
              <a:defRPr sz="1800">
                <a:solidFill>
                  <a:schemeClr val="tx1">
                    <a:tint val="75000"/>
                  </a:schemeClr>
                </a:solidFill>
              </a:defRPr>
            </a:lvl3pPr>
            <a:lvl4pPr marL="1511935" indent="0">
              <a:buNone/>
              <a:defRPr sz="1500">
                <a:solidFill>
                  <a:schemeClr val="tx1">
                    <a:tint val="75000"/>
                  </a:schemeClr>
                </a:solidFill>
              </a:defRPr>
            </a:lvl4pPr>
            <a:lvl5pPr marL="2015490" indent="0">
              <a:buNone/>
              <a:defRPr sz="1500">
                <a:solidFill>
                  <a:schemeClr val="tx1">
                    <a:tint val="75000"/>
                  </a:schemeClr>
                </a:solidFill>
              </a:defRPr>
            </a:lvl5pPr>
            <a:lvl6pPr marL="2519680" indent="0">
              <a:buNone/>
              <a:defRPr sz="1500">
                <a:solidFill>
                  <a:schemeClr val="tx1">
                    <a:tint val="75000"/>
                  </a:schemeClr>
                </a:solidFill>
              </a:defRPr>
            </a:lvl6pPr>
            <a:lvl7pPr marL="3023870" indent="0">
              <a:buNone/>
              <a:defRPr sz="1500">
                <a:solidFill>
                  <a:schemeClr val="tx1">
                    <a:tint val="75000"/>
                  </a:schemeClr>
                </a:solidFill>
              </a:defRPr>
            </a:lvl7pPr>
            <a:lvl8pPr marL="3527425" indent="0">
              <a:buNone/>
              <a:defRPr sz="1500">
                <a:solidFill>
                  <a:schemeClr val="tx1">
                    <a:tint val="75000"/>
                  </a:schemeClr>
                </a:solidFill>
              </a:defRPr>
            </a:lvl8pPr>
            <a:lvl9pPr marL="4031615" indent="0">
              <a:buNone/>
              <a:defRPr sz="1500">
                <a:solidFill>
                  <a:schemeClr val="tx1">
                    <a:tint val="75000"/>
                  </a:schemeClr>
                </a:solidFill>
              </a:defRPr>
            </a:lvl9pPr>
          </a:lstStyle>
          <a:p>
            <a:pPr lvl="0"/>
            <a:r>
              <a:rPr lang="sk-SK"/>
              <a:t>Upraviť štýly predlohy textu
Druhá úroveň
Tretia úroveň
Štvrtá úroveň
Piata úroveň</a:t>
            </a:r>
            <a:endParaRPr lang="cs-CZ"/>
          </a:p>
        </p:txBody>
      </p:sp>
      <p:sp>
        <p:nvSpPr>
          <p:cNvPr id="13" name="Slide Number Placeholder 12"/>
          <p:cNvSpPr>
            <a:spLocks noGrp="1"/>
          </p:cNvSpPr>
          <p:nvPr>
            <p:ph type="sldNum" sz="quarter" idx="11"/>
          </p:nvPr>
        </p:nvSpPr>
        <p:spPr/>
        <p:txBody>
          <a:bodyPr/>
          <a:lstStyle/>
          <a:p>
            <a:fld id="{B7D8D926-BC77-48DB-9B94-D8C2D2386DFA}" type="slidenum">
              <a:rPr lang="en-GB" smtClean="0"/>
              <a:t>‹#›</a:t>
            </a:fld>
            <a:endParaRPr lang="en-GB"/>
          </a:p>
        </p:txBody>
      </p:sp>
      <p:sp>
        <p:nvSpPr>
          <p:cNvPr id="14" name="Footer Placeholder 13"/>
          <p:cNvSpPr>
            <a:spLocks noGrp="1"/>
          </p:cNvSpPr>
          <p:nvPr>
            <p:ph type="ftr" sz="quarter" idx="12"/>
          </p:nvPr>
        </p:nvSpPr>
        <p:spPr/>
        <p:txBody>
          <a:bodyPr/>
          <a:lstStyle/>
          <a:p>
            <a:r>
              <a:rPr lang="en-GB"/>
              <a:t>rusnakm@truni.sk</a:t>
            </a:r>
          </a:p>
        </p:txBody>
      </p:sp>
      <p:sp>
        <p:nvSpPr>
          <p:cNvPr id="4" name="Title 3"/>
          <p:cNvSpPr>
            <a:spLocks noGrp="1"/>
          </p:cNvSpPr>
          <p:nvPr>
            <p:ph type="title" hasCustomPrompt="1"/>
          </p:nvPr>
        </p:nvSpPr>
        <p:spPr>
          <a:xfrm>
            <a:off x="2518966" y="2100791"/>
            <a:ext cx="6650070" cy="2591537"/>
          </a:xfrm>
        </p:spPr>
        <p:txBody>
          <a:bodyPr/>
          <a:lstStyle>
            <a:lvl1pPr marL="0" algn="l" defTabSz="1007745"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5C6CE37E-CBC8-4448-B085-1F6586CB95B8}" type="slidenum">
              <a:rPr lang="en-GB" smtClean="0"/>
              <a:t>‹#›</a:t>
            </a:fld>
            <a:endParaRPr lang="en-GB"/>
          </a:p>
        </p:txBody>
      </p:sp>
      <p:sp>
        <p:nvSpPr>
          <p:cNvPr id="10" name="Footer Placeholder 9"/>
          <p:cNvSpPr>
            <a:spLocks noGrp="1"/>
          </p:cNvSpPr>
          <p:nvPr>
            <p:ph type="ftr" sz="quarter" idx="12"/>
          </p:nvPr>
        </p:nvSpPr>
        <p:spPr/>
        <p:txBody>
          <a:bodyPr/>
          <a:lstStyle/>
          <a:p>
            <a:r>
              <a:rPr lang="en-GB"/>
              <a:t>rusnakm@truni.sk</a:t>
            </a:r>
          </a:p>
        </p:txBody>
      </p:sp>
      <p:sp>
        <p:nvSpPr>
          <p:cNvPr id="11" name="Title 10"/>
          <p:cNvSpPr>
            <a:spLocks noGrp="1"/>
          </p:cNvSpPr>
          <p:nvPr>
            <p:ph type="title" hasCustomPrompt="1"/>
          </p:nvPr>
        </p:nvSpPr>
        <p:spPr/>
        <p:txBody>
          <a:bodyPr/>
          <a:lstStyle/>
          <a:p>
            <a:r>
              <a:rPr lang="sk-SK"/>
              <a:t>Kliknutím upravte štýl predlohy nadpisu</a:t>
            </a:r>
            <a:endParaRPr lang="en-US" dirty="0"/>
          </a:p>
        </p:txBody>
      </p:sp>
      <p:sp>
        <p:nvSpPr>
          <p:cNvPr id="5" name="Content Placeholder 4"/>
          <p:cNvSpPr>
            <a:spLocks noGrp="1"/>
          </p:cNvSpPr>
          <p:nvPr>
            <p:ph sz="quarter" idx="13" hasCustomPrompt="1"/>
          </p:nvPr>
        </p:nvSpPr>
        <p:spPr>
          <a:xfrm>
            <a:off x="1481152" y="726034"/>
            <a:ext cx="3607159" cy="3781425"/>
          </a:xfrm>
        </p:spPr>
        <p:txBody>
          <a:bodyPr/>
          <a:lstStyle/>
          <a:p>
            <a:pPr lvl="0"/>
            <a:r>
              <a:rPr lang="sk-SK"/>
              <a:t>Upraviť štýly predlohy textu
Druhá úroveň
Tretia úroveň
Štvrtá úroveň
Piata úroveň</a:t>
            </a:r>
            <a:endParaRPr lang="en-US" dirty="0"/>
          </a:p>
        </p:txBody>
      </p:sp>
      <p:sp>
        <p:nvSpPr>
          <p:cNvPr id="7" name="Content Placeholder 6"/>
          <p:cNvSpPr>
            <a:spLocks noGrp="1"/>
          </p:cNvSpPr>
          <p:nvPr>
            <p:ph sz="quarter" idx="14" hasCustomPrompt="1"/>
          </p:nvPr>
        </p:nvSpPr>
        <p:spPr>
          <a:xfrm>
            <a:off x="5541725" y="726034"/>
            <a:ext cx="3607159" cy="3784926"/>
          </a:xfrm>
        </p:spPr>
        <p:txBody>
          <a:bodyPr/>
          <a:lstStyle/>
          <a:p>
            <a:pPr lvl="0"/>
            <a:r>
              <a:rPr lang="sk-SK"/>
              <a:t>Upraviť štýly predlohy textu
Druhá úroveň
Tretia úroveň
Štvrtá úroveň
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477793" y="730013"/>
            <a:ext cx="3607159" cy="705515"/>
          </a:xfrm>
        </p:spPr>
        <p:txBody>
          <a:bodyPr anchor="ctr">
            <a:noAutofit/>
          </a:bodyPr>
          <a:lstStyle>
            <a:lvl1pPr marL="0" indent="0">
              <a:buNone/>
              <a:defRPr sz="2400" b="0"/>
            </a:lvl1pPr>
            <a:lvl2pPr marL="504190" indent="0">
              <a:buNone/>
              <a:defRPr sz="2200" b="1"/>
            </a:lvl2pPr>
            <a:lvl3pPr marL="1007745" indent="0">
              <a:buNone/>
              <a:defRPr sz="2000" b="1"/>
            </a:lvl3pPr>
            <a:lvl4pPr marL="1511935" indent="0">
              <a:buNone/>
              <a:defRPr sz="1800" b="1"/>
            </a:lvl4pPr>
            <a:lvl5pPr marL="2015490" indent="0">
              <a:buNone/>
              <a:defRPr sz="1800" b="1"/>
            </a:lvl5pPr>
            <a:lvl6pPr marL="2519680" indent="0">
              <a:buNone/>
              <a:defRPr sz="1800" b="1"/>
            </a:lvl6pPr>
            <a:lvl7pPr marL="3023870" indent="0">
              <a:buNone/>
              <a:defRPr sz="1800" b="1"/>
            </a:lvl7pPr>
            <a:lvl8pPr marL="3527425" indent="0">
              <a:buNone/>
              <a:defRPr sz="1800" b="1"/>
            </a:lvl8pPr>
            <a:lvl9pPr marL="4031615" indent="0">
              <a:buNone/>
              <a:defRPr sz="1800" b="1"/>
            </a:lvl9pPr>
          </a:lstStyle>
          <a:p>
            <a:pPr lvl="0"/>
            <a:r>
              <a:rPr lang="sk-SK"/>
              <a:t>Upraviť štýly predlohy textu
Druhá úroveň
Tretia úroveň
Štvrtá úroveň
Piata úroveň</a:t>
            </a:r>
            <a:endParaRPr lang="cs-CZ"/>
          </a:p>
        </p:txBody>
      </p:sp>
      <p:sp>
        <p:nvSpPr>
          <p:cNvPr id="4" name="Content Placeholder 3"/>
          <p:cNvSpPr>
            <a:spLocks noGrp="1"/>
          </p:cNvSpPr>
          <p:nvPr>
            <p:ph sz="half" idx="2" hasCustomPrompt="1"/>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5" name="Text Placeholder 4"/>
          <p:cNvSpPr>
            <a:spLocks noGrp="1"/>
          </p:cNvSpPr>
          <p:nvPr>
            <p:ph type="body" sz="quarter" idx="3" hasCustomPrompt="1"/>
          </p:nvPr>
        </p:nvSpPr>
        <p:spPr>
          <a:xfrm>
            <a:off x="5541725" y="730013"/>
            <a:ext cx="3607159" cy="705515"/>
          </a:xfrm>
        </p:spPr>
        <p:txBody>
          <a:bodyPr anchor="ctr">
            <a:noAutofit/>
          </a:bodyPr>
          <a:lstStyle>
            <a:lvl1pPr marL="0" indent="0">
              <a:buNone/>
              <a:defRPr sz="2400" b="0"/>
            </a:lvl1pPr>
            <a:lvl2pPr marL="504190" indent="0">
              <a:buNone/>
              <a:defRPr sz="2200" b="1"/>
            </a:lvl2pPr>
            <a:lvl3pPr marL="1007745" indent="0">
              <a:buNone/>
              <a:defRPr sz="2000" b="1"/>
            </a:lvl3pPr>
            <a:lvl4pPr marL="1511935" indent="0">
              <a:buNone/>
              <a:defRPr sz="1800" b="1"/>
            </a:lvl4pPr>
            <a:lvl5pPr marL="2015490" indent="0">
              <a:buNone/>
              <a:defRPr sz="1800" b="1"/>
            </a:lvl5pPr>
            <a:lvl6pPr marL="2519680" indent="0">
              <a:buNone/>
              <a:defRPr sz="1800" b="1"/>
            </a:lvl6pPr>
            <a:lvl7pPr marL="3023870" indent="0">
              <a:buNone/>
              <a:defRPr sz="1800" b="1"/>
            </a:lvl7pPr>
            <a:lvl8pPr marL="3527425" indent="0">
              <a:buNone/>
              <a:defRPr sz="1800" b="1"/>
            </a:lvl8pPr>
            <a:lvl9pPr marL="4031615" indent="0">
              <a:buNone/>
              <a:defRPr sz="1800" b="1"/>
            </a:lvl9pPr>
          </a:lstStyle>
          <a:p>
            <a:pPr lvl="0"/>
            <a:r>
              <a:rPr lang="sk-SK"/>
              <a:t>Upraviť štýly predlohy textu
Druhá úroveň
Tretia úroveň
Štvrtá úroveň
Piata úroveň</a:t>
            </a:r>
            <a:endParaRPr lang="cs-CZ"/>
          </a:p>
        </p:txBody>
      </p:sp>
      <p:sp>
        <p:nvSpPr>
          <p:cNvPr id="6" name="Content Placeholder 5"/>
          <p:cNvSpPr>
            <a:spLocks noGrp="1"/>
          </p:cNvSpPr>
          <p:nvPr>
            <p:ph sz="quarter" idx="4" hasCustomPrompt="1"/>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hasCustomPrompt="1"/>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a:xfrm>
            <a:off x="7987308" y="6787309"/>
            <a:ext cx="1164934" cy="402652"/>
          </a:xfrm>
          <a:prstGeom prst="rect">
            <a:avLst/>
          </a:prstGeom>
        </p:spPr>
        <p:txBody>
          <a:bodyPr/>
          <a:lstStyle/>
          <a:p>
            <a:fld id="{C6D73114-04DB-1549-A2F5-5137D1F360A9}" type="datetime1">
              <a:rPr lang="sk-SK" smtClean="0"/>
              <a:t>4.2.20</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t>‹#›</a:t>
            </a:fld>
            <a:endParaRPr lang="en-GB"/>
          </a:p>
        </p:txBody>
      </p:sp>
      <p:sp>
        <p:nvSpPr>
          <p:cNvPr id="16" name="Footer Placeholder 15"/>
          <p:cNvSpPr>
            <a:spLocks noGrp="1"/>
          </p:cNvSpPr>
          <p:nvPr>
            <p:ph type="ftr" sz="quarter" idx="12"/>
          </p:nvPr>
        </p:nvSpPr>
        <p:spPr/>
        <p:txBody>
          <a:bodyPr/>
          <a:lstStyle/>
          <a:p>
            <a:r>
              <a:rPr lang="en-GB"/>
              <a:t>rusnakm@truni.sk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sk-SK"/>
              <a:t>Kliknutím upravte štýl predlohy nadpisu</a:t>
            </a:r>
            <a:endParaRPr lang="en-US"/>
          </a:p>
        </p:txBody>
      </p:sp>
      <p:sp>
        <p:nvSpPr>
          <p:cNvPr id="8" name="Slide Number Placeholder 7"/>
          <p:cNvSpPr>
            <a:spLocks noGrp="1"/>
          </p:cNvSpPr>
          <p:nvPr>
            <p:ph type="sldNum" sz="quarter" idx="11"/>
          </p:nvPr>
        </p:nvSpPr>
        <p:spPr/>
        <p:txBody>
          <a:bodyPr/>
          <a:lstStyle/>
          <a:p>
            <a:fld id="{3344478E-25D6-4334-A519-EED7046972D9}" type="slidenum">
              <a:rPr lang="en-GB" smtClean="0"/>
              <a:t>‹#›</a:t>
            </a:fld>
            <a:endParaRPr lang="en-GB"/>
          </a:p>
        </p:txBody>
      </p:sp>
      <p:sp>
        <p:nvSpPr>
          <p:cNvPr id="9" name="Footer Placeholder 8"/>
          <p:cNvSpPr>
            <a:spLocks noGrp="1"/>
          </p:cNvSpPr>
          <p:nvPr>
            <p:ph type="ftr" sz="quarter" idx="12"/>
          </p:nvPr>
        </p:nvSpPr>
        <p:spPr/>
        <p:txBody>
          <a:bodyPr/>
          <a:lstStyle/>
          <a:p>
            <a:r>
              <a:rPr lang="en-GB"/>
              <a:t>rusnakm@truni.sk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7987308" y="6787309"/>
            <a:ext cx="1164934" cy="402652"/>
          </a:xfrm>
          <a:prstGeom prst="rect">
            <a:avLst/>
          </a:prstGeom>
        </p:spPr>
        <p:txBody>
          <a:bodyPr/>
          <a:lstStyle/>
          <a:p>
            <a:fld id="{E351FE41-5420-8743-848B-34709B5186A2}" type="datetime1">
              <a:rPr lang="sk-SK" smtClean="0"/>
              <a:t>4.2.20</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t>‹#›</a:t>
            </a:fld>
            <a:endParaRPr lang="en-GB"/>
          </a:p>
        </p:txBody>
      </p:sp>
      <p:sp>
        <p:nvSpPr>
          <p:cNvPr id="7" name="Footer Placeholder 6"/>
          <p:cNvSpPr>
            <a:spLocks noGrp="1"/>
          </p:cNvSpPr>
          <p:nvPr>
            <p:ph type="ftr" sz="quarter" idx="12"/>
          </p:nvPr>
        </p:nvSpPr>
        <p:spPr/>
        <p:txBody>
          <a:bodyPr/>
          <a:lstStyle/>
          <a:p>
            <a:r>
              <a:rPr lang="en-GB"/>
              <a:t>rusnakm@truni.sk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hasCustomPrompt="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hasCustomPrompt="1"/>
          </p:nvPr>
        </p:nvSpPr>
        <p:spPr>
          <a:xfrm>
            <a:off x="6297414" y="756286"/>
            <a:ext cx="2854828" cy="3781425"/>
          </a:xfrm>
        </p:spPr>
        <p:txBody>
          <a:bodyPr anchor="ctr">
            <a:normAutofit/>
          </a:bodyPr>
          <a:lstStyle>
            <a:lvl1pPr marL="0" indent="0">
              <a:buNone/>
              <a:defRPr sz="1800"/>
            </a:lvl1pPr>
            <a:lvl2pPr marL="504190" indent="0">
              <a:buNone/>
              <a:defRPr sz="1300"/>
            </a:lvl2pPr>
            <a:lvl3pPr marL="1007745" indent="0">
              <a:buNone/>
              <a:defRPr sz="1100"/>
            </a:lvl3pPr>
            <a:lvl4pPr marL="1511935" indent="0">
              <a:buNone/>
              <a:defRPr sz="1000"/>
            </a:lvl4pPr>
            <a:lvl5pPr marL="2015490" indent="0">
              <a:buNone/>
              <a:defRPr sz="1000"/>
            </a:lvl5pPr>
            <a:lvl6pPr marL="2519680" indent="0">
              <a:buNone/>
              <a:defRPr sz="1000"/>
            </a:lvl6pPr>
            <a:lvl7pPr marL="3023870" indent="0">
              <a:buNone/>
              <a:defRPr sz="1000"/>
            </a:lvl7pPr>
            <a:lvl8pPr marL="3527425" indent="0">
              <a:buNone/>
              <a:defRPr sz="1000"/>
            </a:lvl8pPr>
            <a:lvl9pPr marL="4031615" indent="0">
              <a:buNone/>
              <a:defRPr sz="1000"/>
            </a:lvl9pPr>
          </a:lstStyle>
          <a:p>
            <a:pPr lvl="0"/>
            <a:r>
              <a:rPr lang="sk-SK"/>
              <a:t>Upraviť štýly predlohy textu
Druhá úroveň
Tretia úroveň
Štvrtá úroveň
Piata úroveň</a:t>
            </a:r>
            <a:endParaRPr lang="cs-CZ"/>
          </a:p>
        </p:txBody>
      </p:sp>
      <p:sp>
        <p:nvSpPr>
          <p:cNvPr id="15" name="Date Placeholder 14"/>
          <p:cNvSpPr>
            <a:spLocks noGrp="1"/>
          </p:cNvSpPr>
          <p:nvPr>
            <p:ph type="dt" sz="half" idx="10"/>
          </p:nvPr>
        </p:nvSpPr>
        <p:spPr>
          <a:xfrm>
            <a:off x="7987308" y="6787309"/>
            <a:ext cx="1164934" cy="402652"/>
          </a:xfrm>
          <a:prstGeom prst="rect">
            <a:avLst/>
          </a:prstGeom>
        </p:spPr>
        <p:txBody>
          <a:bodyPr/>
          <a:lstStyle/>
          <a:p>
            <a:fld id="{26116A11-54D7-E147-A2D9-47B55495020D}" type="datetime1">
              <a:rPr lang="sk-SK" smtClean="0"/>
              <a:t>4.2.20</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t>‹#›</a:t>
            </a:fld>
            <a:endParaRPr lang="en-GB"/>
          </a:p>
        </p:txBody>
      </p:sp>
      <p:sp>
        <p:nvSpPr>
          <p:cNvPr id="17" name="Footer Placeholder 16"/>
          <p:cNvSpPr>
            <a:spLocks noGrp="1"/>
          </p:cNvSpPr>
          <p:nvPr>
            <p:ph type="ftr" sz="quarter" idx="12"/>
          </p:nvPr>
        </p:nvSpPr>
        <p:spPr/>
        <p:txBody>
          <a:bodyPr/>
          <a:lstStyle/>
          <a:p>
            <a:r>
              <a:rPr lang="en-GB"/>
              <a:t>rusnakm@truni.sk</a:t>
            </a:r>
          </a:p>
        </p:txBody>
      </p:sp>
      <p:sp>
        <p:nvSpPr>
          <p:cNvPr id="18" name="Title 17"/>
          <p:cNvSpPr>
            <a:spLocks noGrp="1"/>
          </p:cNvSpPr>
          <p:nvPr>
            <p:ph type="title" hasCustomPrompt="1"/>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4190" indent="0">
              <a:buNone/>
              <a:defRPr sz="3100"/>
            </a:lvl2pPr>
            <a:lvl3pPr marL="1007745" indent="0">
              <a:buNone/>
              <a:defRPr sz="2600"/>
            </a:lvl3pPr>
            <a:lvl4pPr marL="1511935" indent="0">
              <a:buNone/>
              <a:defRPr sz="2200"/>
            </a:lvl4pPr>
            <a:lvl5pPr marL="2015490" indent="0">
              <a:buNone/>
              <a:defRPr sz="2200"/>
            </a:lvl5pPr>
            <a:lvl6pPr marL="2519680" indent="0">
              <a:buNone/>
              <a:defRPr sz="2200"/>
            </a:lvl6pPr>
            <a:lvl7pPr marL="3023870" indent="0">
              <a:buNone/>
              <a:defRPr sz="2200"/>
            </a:lvl7pPr>
            <a:lvl8pPr marL="3527425" indent="0">
              <a:buNone/>
              <a:defRPr sz="2200"/>
            </a:lvl8pPr>
            <a:lvl9pPr marL="4031615" indent="0">
              <a:buNone/>
              <a:defRPr sz="2200"/>
            </a:lvl9pPr>
          </a:lstStyle>
          <a:p>
            <a:r>
              <a:rPr lang="sk-SK"/>
              <a:t>Kliknutím na ikonu pridáte obrázok</a:t>
            </a:r>
            <a:endParaRPr lang="en-US"/>
          </a:p>
        </p:txBody>
      </p:sp>
      <p:sp>
        <p:nvSpPr>
          <p:cNvPr id="4" name="Text Placeholder 3"/>
          <p:cNvSpPr>
            <a:spLocks noGrp="1"/>
          </p:cNvSpPr>
          <p:nvPr>
            <p:ph type="body" sz="half" idx="2" hasCustomPrompt="1"/>
          </p:nvPr>
        </p:nvSpPr>
        <p:spPr>
          <a:xfrm>
            <a:off x="3022759" y="3807943"/>
            <a:ext cx="5541725" cy="794887"/>
          </a:xfrm>
        </p:spPr>
        <p:txBody>
          <a:bodyPr anchor="ctr">
            <a:normAutofit/>
          </a:bodyPr>
          <a:lstStyle>
            <a:lvl1pPr marL="0" indent="0">
              <a:buNone/>
              <a:defRPr sz="1800"/>
            </a:lvl1pPr>
            <a:lvl2pPr marL="504190" indent="0">
              <a:buNone/>
              <a:defRPr sz="1300"/>
            </a:lvl2pPr>
            <a:lvl3pPr marL="1007745" indent="0">
              <a:buNone/>
              <a:defRPr sz="1100"/>
            </a:lvl3pPr>
            <a:lvl4pPr marL="1511935" indent="0">
              <a:buNone/>
              <a:defRPr sz="1000"/>
            </a:lvl4pPr>
            <a:lvl5pPr marL="2015490" indent="0">
              <a:buNone/>
              <a:defRPr sz="1000"/>
            </a:lvl5pPr>
            <a:lvl6pPr marL="2519680" indent="0">
              <a:buNone/>
              <a:defRPr sz="1000"/>
            </a:lvl6pPr>
            <a:lvl7pPr marL="3023870" indent="0">
              <a:buNone/>
              <a:defRPr sz="1000"/>
            </a:lvl7pPr>
            <a:lvl8pPr marL="3527425" indent="0">
              <a:buNone/>
              <a:defRPr sz="1000"/>
            </a:lvl8pPr>
            <a:lvl9pPr marL="4031615" indent="0">
              <a:buNone/>
              <a:defRPr sz="1000"/>
            </a:lvl9pPr>
          </a:lstStyle>
          <a:p>
            <a:pPr lvl="0"/>
            <a:r>
              <a:rPr lang="sk-SK"/>
              <a:t>Upraviť štýly predlohy textu
Druhá úroveň
Tretia úroveň
Štvrtá úroveň
Piata úroveň</a:t>
            </a:r>
            <a:endParaRPr lang="cs-CZ"/>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hasCustomPrompt="1"/>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a:xfrm>
            <a:off x="7987308" y="6787309"/>
            <a:ext cx="1164934" cy="402652"/>
          </a:xfrm>
          <a:prstGeom prst="rect">
            <a:avLst/>
          </a:prstGeom>
        </p:spPr>
        <p:txBody>
          <a:bodyPr/>
          <a:lstStyle/>
          <a:p>
            <a:fld id="{6091911A-E324-9046-92E3-697C5FF238B4}" type="datetime1">
              <a:rPr lang="sk-SK" smtClean="0"/>
              <a:t>4.2.20</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t>‹#›</a:t>
            </a:fld>
            <a:endParaRPr lang="en-GB"/>
          </a:p>
        </p:txBody>
      </p:sp>
      <p:sp>
        <p:nvSpPr>
          <p:cNvPr id="15" name="Footer Placeholder 14"/>
          <p:cNvSpPr>
            <a:spLocks noGrp="1"/>
          </p:cNvSpPr>
          <p:nvPr>
            <p:ph type="ftr" sz="quarter" idx="12"/>
          </p:nvPr>
        </p:nvSpPr>
        <p:spPr/>
        <p:txBody>
          <a:bodyPr/>
          <a:lstStyle/>
          <a:p>
            <a:r>
              <a:rPr lang="en-GB"/>
              <a:t>rusnakm@truni.sk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noProof="0"/>
              <a:t>Kliknutím upravte štýl predlohy nadpisu</a:t>
            </a:r>
            <a:endParaRPr lang="en-GB" noProof="0"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noProof="0"/>
              <a:t>Upraviť štýly predlohy textu
Druhá úroveň
Tretia úroveň
Štvrtá úroveň
Piata úroveň</a:t>
            </a:r>
            <a:endParaRPr lang="en-GB" noProof="0" dirty="0"/>
          </a:p>
        </p:txBody>
      </p:sp>
      <p:sp>
        <p:nvSpPr>
          <p:cNvPr id="5" name="Footer Placeholder 4"/>
          <p:cNvSpPr>
            <a:spLocks noGrp="1"/>
          </p:cNvSpPr>
          <p:nvPr>
            <p:ph type="ftr" sz="quarter" idx="3"/>
          </p:nvPr>
        </p:nvSpPr>
        <p:spPr>
          <a:xfrm>
            <a:off x="2145002" y="6787309"/>
            <a:ext cx="5475399"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dirty="0" err="1"/>
              <a:t>rusnakm@truni.sk</a:t>
            </a:r>
            <a:endParaRPr lang="en-GB" dirty="0"/>
          </a:p>
        </p:txBody>
      </p:sp>
      <p:sp>
        <p:nvSpPr>
          <p:cNvPr id="6" name="Slide Number Placeholder 5"/>
          <p:cNvSpPr>
            <a:spLocks noGrp="1"/>
          </p:cNvSpPr>
          <p:nvPr>
            <p:ph type="sldNum" sz="quarter" idx="4"/>
          </p:nvPr>
        </p:nvSpPr>
        <p:spPr>
          <a:xfrm>
            <a:off x="856449" y="6787310"/>
            <a:ext cx="822862" cy="402652"/>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t>‹#›</a:t>
            </a:fld>
            <a:endParaRPr lang="en-GB" dirty="0"/>
          </a:p>
        </p:txBody>
      </p:sp>
      <p:pic>
        <p:nvPicPr>
          <p:cNvPr id="9" name="Obrázok 8">
            <a:extLst>
              <a:ext uri="{FF2B5EF4-FFF2-40B4-BE49-F238E27FC236}">
                <a16:creationId xmlns:a16="http://schemas.microsoft.com/office/drawing/2014/main" id="{D9169980-C0D8-2E40-BF45-C208B835FFA4}"/>
              </a:ext>
            </a:extLst>
          </p:cNvPr>
          <p:cNvPicPr>
            <a:picLocks noChangeAspect="1"/>
          </p:cNvPicPr>
          <p:nvPr userDrawn="1"/>
        </p:nvPicPr>
        <p:blipFill>
          <a:blip r:embed="rId13"/>
          <a:stretch>
            <a:fillRect/>
          </a:stretch>
        </p:blipFill>
        <p:spPr>
          <a:xfrm>
            <a:off x="1830142" y="42244"/>
            <a:ext cx="8145705" cy="536876"/>
          </a:xfrm>
          <a:prstGeom prst="rect">
            <a:avLst/>
          </a:prstGeom>
        </p:spPr>
      </p:pic>
      <p:pic>
        <p:nvPicPr>
          <p:cNvPr id="12" name="Obrázok 11">
            <a:extLst>
              <a:ext uri="{FF2B5EF4-FFF2-40B4-BE49-F238E27FC236}">
                <a16:creationId xmlns:a16="http://schemas.microsoft.com/office/drawing/2014/main" id="{521432E6-41E2-BC43-8D9D-5F11887F75D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79770" y="7002174"/>
            <a:ext cx="1963408" cy="560676"/>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1007745"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260" indent="-281940" algn="l" defTabSz="1007745" rtl="0" eaLnBrk="1" latinLnBrk="0" hangingPunct="1">
        <a:spcBef>
          <a:spcPct val="20000"/>
        </a:spcBef>
        <a:spcAft>
          <a:spcPts val="0"/>
        </a:spcAft>
        <a:buSzPct val="60000"/>
        <a:buFont typeface="Wingdings" panose="05000000000000000000"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85" indent="-281940" algn="l" defTabSz="1007745" rtl="0" eaLnBrk="1" latinLnBrk="0" hangingPunct="1">
        <a:spcBef>
          <a:spcPct val="20000"/>
        </a:spcBef>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710" indent="-281940" algn="l" defTabSz="1007745" rtl="0" eaLnBrk="1" latinLnBrk="0" hangingPunct="1">
        <a:spcBef>
          <a:spcPct val="20000"/>
        </a:spcBef>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935" indent="-281940" algn="l" defTabSz="1007745" rtl="0" eaLnBrk="1" latinLnBrk="0" hangingPunct="1">
        <a:spcBef>
          <a:spcPct val="20000"/>
        </a:spcBef>
        <a:buSzPct val="60000"/>
        <a:buFont typeface="Wingdings" panose="05000000000000000000"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95" indent="-281940" algn="l" defTabSz="1007745" rtl="0" eaLnBrk="1" latinLnBrk="0" hangingPunct="1">
        <a:spcBef>
          <a:spcPct val="20000"/>
        </a:spcBef>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620" indent="-281940" algn="l" defTabSz="1007745" rtl="0" eaLnBrk="1" latinLnBrk="0" hangingPunct="1">
        <a:spcBef>
          <a:spcPct val="20000"/>
        </a:spcBef>
        <a:buSzPct val="60000"/>
        <a:buFont typeface="Wingdings" panose="05000000000000000000"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515" indent="-281940" algn="l" defTabSz="1007745" rtl="0" eaLnBrk="1" latinLnBrk="0" hangingPunct="1">
        <a:spcBef>
          <a:spcPct val="20000"/>
        </a:spcBef>
        <a:buSzPct val="60000"/>
        <a:buFont typeface="Wingdings" panose="05000000000000000000"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775" indent="-281940" algn="l" defTabSz="1007745" rtl="0" eaLnBrk="1" latinLnBrk="0" hangingPunct="1">
        <a:spcBef>
          <a:spcPct val="20000"/>
        </a:spcBef>
        <a:buSzPct val="60000"/>
        <a:buFont typeface="Wingdings" panose="05000000000000000000"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200" indent="-281940" algn="l" defTabSz="1007745" rtl="0" eaLnBrk="1" latinLnBrk="0" hangingPunct="1">
        <a:spcBef>
          <a:spcPct val="20000"/>
        </a:spcBef>
        <a:buSzPct val="60000"/>
        <a:buFont typeface="Wingdings" panose="05000000000000000000"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745" rtl="0" eaLnBrk="1" latinLnBrk="0" hangingPunct="1">
        <a:defRPr sz="2000" kern="1200">
          <a:solidFill>
            <a:schemeClr val="tx1"/>
          </a:solidFill>
          <a:latin typeface="+mn-lt"/>
          <a:ea typeface="+mn-ea"/>
          <a:cs typeface="+mn-cs"/>
        </a:defRPr>
      </a:lvl1pPr>
      <a:lvl2pPr marL="504190" algn="l" defTabSz="1007745" rtl="0" eaLnBrk="1" latinLnBrk="0" hangingPunct="1">
        <a:defRPr sz="2000" kern="1200">
          <a:solidFill>
            <a:schemeClr val="tx1"/>
          </a:solidFill>
          <a:latin typeface="+mn-lt"/>
          <a:ea typeface="+mn-ea"/>
          <a:cs typeface="+mn-cs"/>
        </a:defRPr>
      </a:lvl2pPr>
      <a:lvl3pPr marL="1007745" algn="l" defTabSz="1007745" rtl="0" eaLnBrk="1" latinLnBrk="0" hangingPunct="1">
        <a:defRPr sz="2000" kern="1200">
          <a:solidFill>
            <a:schemeClr val="tx1"/>
          </a:solidFill>
          <a:latin typeface="+mn-lt"/>
          <a:ea typeface="+mn-ea"/>
          <a:cs typeface="+mn-cs"/>
        </a:defRPr>
      </a:lvl3pPr>
      <a:lvl4pPr marL="1511935" algn="l" defTabSz="1007745" rtl="0" eaLnBrk="1" latinLnBrk="0" hangingPunct="1">
        <a:defRPr sz="2000" kern="1200">
          <a:solidFill>
            <a:schemeClr val="tx1"/>
          </a:solidFill>
          <a:latin typeface="+mn-lt"/>
          <a:ea typeface="+mn-ea"/>
          <a:cs typeface="+mn-cs"/>
        </a:defRPr>
      </a:lvl4pPr>
      <a:lvl5pPr marL="2015490" algn="l" defTabSz="1007745" rtl="0" eaLnBrk="1" latinLnBrk="0" hangingPunct="1">
        <a:defRPr sz="2000" kern="1200">
          <a:solidFill>
            <a:schemeClr val="tx1"/>
          </a:solidFill>
          <a:latin typeface="+mn-lt"/>
          <a:ea typeface="+mn-ea"/>
          <a:cs typeface="+mn-cs"/>
        </a:defRPr>
      </a:lvl5pPr>
      <a:lvl6pPr marL="2519680" algn="l" defTabSz="1007745" rtl="0" eaLnBrk="1" latinLnBrk="0" hangingPunct="1">
        <a:defRPr sz="2000" kern="1200">
          <a:solidFill>
            <a:schemeClr val="tx1"/>
          </a:solidFill>
          <a:latin typeface="+mn-lt"/>
          <a:ea typeface="+mn-ea"/>
          <a:cs typeface="+mn-cs"/>
        </a:defRPr>
      </a:lvl6pPr>
      <a:lvl7pPr marL="3023870" algn="l" defTabSz="1007745" rtl="0" eaLnBrk="1" latinLnBrk="0" hangingPunct="1">
        <a:defRPr sz="2000" kern="1200">
          <a:solidFill>
            <a:schemeClr val="tx1"/>
          </a:solidFill>
          <a:latin typeface="+mn-lt"/>
          <a:ea typeface="+mn-ea"/>
          <a:cs typeface="+mn-cs"/>
        </a:defRPr>
      </a:lvl7pPr>
      <a:lvl8pPr marL="3527425" algn="l" defTabSz="1007745" rtl="0" eaLnBrk="1" latinLnBrk="0" hangingPunct="1">
        <a:defRPr sz="2000" kern="1200">
          <a:solidFill>
            <a:schemeClr val="tx1"/>
          </a:solidFill>
          <a:latin typeface="+mn-lt"/>
          <a:ea typeface="+mn-ea"/>
          <a:cs typeface="+mn-cs"/>
        </a:defRPr>
      </a:lvl8pPr>
      <a:lvl9pPr marL="4031615" algn="l" defTabSz="100774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085" y="500380"/>
            <a:ext cx="9404985" cy="3217545"/>
          </a:xfrm>
        </p:spPr>
        <p:txBody>
          <a:bodyPr lIns="100800" rIns="100784"/>
          <a:lstStyle/>
          <a:p>
            <a:pPr algn="ctr"/>
            <a:r>
              <a:rPr lang="en-GB" sz="5400" dirty="0" err="1"/>
              <a:t>Zdravie</a:t>
            </a:r>
            <a:r>
              <a:rPr lang="en-GB" sz="5400" dirty="0"/>
              <a:t> </a:t>
            </a:r>
            <a:r>
              <a:rPr lang="en-GB" sz="5400" dirty="0" err="1"/>
              <a:t>vo</a:t>
            </a:r>
            <a:r>
              <a:rPr lang="en-GB" sz="5400" dirty="0"/>
              <a:t> </a:t>
            </a:r>
            <a:r>
              <a:rPr lang="en-GB" sz="5400" dirty="0" err="1"/>
              <a:t>všetkých</a:t>
            </a:r>
            <a:r>
              <a:rPr lang="en-GB" sz="5400" dirty="0"/>
              <a:t> </a:t>
            </a:r>
            <a:r>
              <a:rPr lang="en-GB" sz="5400" dirty="0" err="1"/>
              <a:t>politikách</a:t>
            </a:r>
            <a:br>
              <a:rPr lang="en-GB" sz="5400" dirty="0"/>
            </a:br>
            <a:r>
              <a:rPr lang="en-GB" sz="5400" dirty="0"/>
              <a:t>Health in All Policies (</a:t>
            </a:r>
            <a:r>
              <a:rPr lang="en-GB" sz="5400" dirty="0" err="1"/>
              <a:t>HiAP</a:t>
            </a:r>
            <a:r>
              <a:rPr lang="en-GB" sz="5400" dirty="0"/>
              <a:t>)</a:t>
            </a:r>
          </a:p>
        </p:txBody>
      </p:sp>
      <p:sp>
        <p:nvSpPr>
          <p:cNvPr id="3" name="Subtitle 2"/>
          <p:cNvSpPr>
            <a:spLocks noGrp="1"/>
          </p:cNvSpPr>
          <p:nvPr>
            <p:ph type="subTitle" idx="1"/>
          </p:nvPr>
        </p:nvSpPr>
        <p:spPr>
          <a:xfrm>
            <a:off x="2394585" y="3984625"/>
            <a:ext cx="7557135" cy="2488565"/>
          </a:xfrm>
        </p:spPr>
        <p:txBody>
          <a:bodyPr lIns="100800" rIns="100784">
            <a:normAutofit lnSpcReduction="10000"/>
          </a:bodyPr>
          <a:lstStyle/>
          <a:p>
            <a:r>
              <a:rPr lang="en-GB" dirty="0">
                <a:sym typeface="+mn-ea"/>
              </a:rPr>
              <a:t>prof. Martin Rusnak, MD, PhD</a:t>
            </a:r>
            <a:endParaRPr lang="en-GB" dirty="0"/>
          </a:p>
          <a:p>
            <a:r>
              <a:rPr lang="en-GB" dirty="0">
                <a:sym typeface="+mn-ea"/>
              </a:rPr>
              <a:t>prof. Viera </a:t>
            </a:r>
            <a:r>
              <a:rPr lang="en-GB" dirty="0" err="1">
                <a:sym typeface="+mn-ea"/>
              </a:rPr>
              <a:t>Rusnáková</a:t>
            </a:r>
            <a:r>
              <a:rPr lang="en-GB" dirty="0">
                <a:sym typeface="+mn-ea"/>
              </a:rPr>
              <a:t>, MD, PhD, MBA</a:t>
            </a:r>
            <a:endParaRPr lang="en-GB" dirty="0"/>
          </a:p>
          <a:p>
            <a:r>
              <a:rPr lang="en-GB" dirty="0" err="1"/>
              <a:t>PhDr</a:t>
            </a:r>
            <a:r>
              <a:rPr lang="en-GB" dirty="0"/>
              <a:t>. </a:t>
            </a:r>
            <a:r>
              <a:rPr lang="en-GB" dirty="0" err="1"/>
              <a:t>Kristína</a:t>
            </a:r>
            <a:r>
              <a:rPr lang="en-GB" dirty="0"/>
              <a:t> </a:t>
            </a:r>
            <a:r>
              <a:rPr lang="en-GB" dirty="0" err="1"/>
              <a:t>Grendová</a:t>
            </a:r>
            <a:r>
              <a:rPr lang="en-GB" dirty="0"/>
              <a:t>, PhD</a:t>
            </a:r>
          </a:p>
          <a:p>
            <a:r>
              <a:rPr lang="en-GB" dirty="0"/>
              <a:t>Dpt. Public Health, Trnava University</a:t>
            </a:r>
            <a:r>
              <a:rPr lang="sk-SK" altLang="en-GB" dirty="0"/>
              <a:t>, </a:t>
            </a:r>
            <a:r>
              <a:rPr lang="en-GB" dirty="0"/>
              <a:t>Slovakia, EU</a:t>
            </a:r>
          </a:p>
          <a:p>
            <a:r>
              <a:rPr lang="en-GB" dirty="0"/>
              <a:t>Contact: </a:t>
            </a:r>
            <a:r>
              <a:rPr lang="sk-SK" altLang="en-GB" dirty="0"/>
              <a:t>	rusnakm@truni.sk</a:t>
            </a:r>
          </a:p>
          <a:p>
            <a:r>
              <a:rPr lang="sk-SK" altLang="en-GB"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410" y="756285"/>
            <a:ext cx="8581390" cy="4621530"/>
          </a:xfrm>
        </p:spPr>
        <p:txBody>
          <a:bodyPr/>
          <a:lstStyle/>
          <a:p>
            <a:r>
              <a:rPr lang="en-US" sz="2400" dirty="0"/>
              <a:t>The assessment and monitoring of the health of communities and populations at risk to identify health problems and priorities.</a:t>
            </a:r>
          </a:p>
          <a:p>
            <a:r>
              <a:rPr lang="en-US" sz="2400" dirty="0"/>
              <a:t>The formulation of public policies designed to solve identified local and national health problems and priorities.</a:t>
            </a:r>
          </a:p>
          <a:p>
            <a:r>
              <a:rPr lang="en-US" sz="2400" dirty="0"/>
              <a:t>To assure that all populations have access to appropriate and cost-effective care, including health promotion and disease prevention services.</a:t>
            </a:r>
          </a:p>
        </p:txBody>
      </p:sp>
      <p:sp>
        <p:nvSpPr>
          <p:cNvPr id="3" name="Title 2"/>
          <p:cNvSpPr>
            <a:spLocks noGrp="1"/>
          </p:cNvSpPr>
          <p:nvPr>
            <p:ph type="title"/>
          </p:nvPr>
        </p:nvSpPr>
        <p:spPr>
          <a:xfrm>
            <a:off x="273685" y="5377815"/>
            <a:ext cx="9172575" cy="1008380"/>
          </a:xfrm>
        </p:spPr>
        <p:txBody>
          <a:bodyPr/>
          <a:lstStyle/>
          <a:p>
            <a:r>
              <a:rPr lang="sk-SK" altLang="en-US" sz="4800"/>
              <a:t>Main functions of Public Health</a:t>
            </a:r>
          </a:p>
        </p:txBody>
      </p:sp>
      <p:sp>
        <p:nvSpPr>
          <p:cNvPr id="5" name="Slide Number Placeholder 4"/>
          <p:cNvSpPr>
            <a:spLocks noGrp="1"/>
          </p:cNvSpPr>
          <p:nvPr>
            <p:ph type="sldNum" sz="quarter" idx="11"/>
          </p:nvPr>
        </p:nvSpPr>
        <p:spPr/>
        <p:txBody>
          <a:bodyPr/>
          <a:lstStyle/>
          <a:p>
            <a:fld id="{20C92893-8C51-46CF-9D47-24B3C575AFAA}" type="slidenum">
              <a:rPr lang="en-GB" smtClean="0"/>
              <a:t>10</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615" y="756285"/>
            <a:ext cx="8211185" cy="4179570"/>
          </a:xfrm>
        </p:spPr>
        <p:txBody>
          <a:bodyPr>
            <a:normAutofit lnSpcReduction="10000"/>
          </a:bodyPr>
          <a:lstStyle/>
          <a:p>
            <a:r>
              <a:rPr lang="en-US" sz="2400"/>
              <a:t>Vaccination and control of infectious diseases;</a:t>
            </a:r>
          </a:p>
          <a:p>
            <a:r>
              <a:rPr lang="en-US" sz="2400"/>
              <a:t>Motor vehicle safety;</a:t>
            </a:r>
          </a:p>
          <a:p>
            <a:r>
              <a:rPr lang="en-US" sz="2400"/>
              <a:t>Safer workplaces;</a:t>
            </a:r>
          </a:p>
          <a:p>
            <a:r>
              <a:rPr lang="en-US" sz="2400"/>
              <a:t>Safer and healthier foods;</a:t>
            </a:r>
          </a:p>
          <a:p>
            <a:r>
              <a:rPr lang="en-US" sz="2400"/>
              <a:t>Safe drinking water;</a:t>
            </a:r>
          </a:p>
          <a:p>
            <a:r>
              <a:rPr lang="en-US" sz="2400"/>
              <a:t>Healthier mothers and babies and access to family planning;</a:t>
            </a:r>
          </a:p>
          <a:p>
            <a:r>
              <a:rPr lang="en-US" sz="2400"/>
              <a:t>Decline in deaths from coronary heart disease and stroke; </a:t>
            </a:r>
          </a:p>
          <a:p>
            <a:r>
              <a:rPr lang="en-US" sz="2400"/>
              <a:t>Recognition of tobacco use as a health hazar</a:t>
            </a:r>
            <a:r>
              <a:rPr lang="en-US"/>
              <a:t>d</a:t>
            </a:r>
          </a:p>
        </p:txBody>
      </p:sp>
      <p:sp>
        <p:nvSpPr>
          <p:cNvPr id="3" name="Title 2"/>
          <p:cNvSpPr>
            <a:spLocks noGrp="1"/>
          </p:cNvSpPr>
          <p:nvPr>
            <p:ph type="title"/>
          </p:nvPr>
        </p:nvSpPr>
        <p:spPr/>
        <p:txBody>
          <a:bodyPr/>
          <a:lstStyle/>
          <a:p>
            <a:r>
              <a:rPr lang="sk-SK" altLang="en-US"/>
              <a:t>Public Health campaigns </a:t>
            </a:r>
          </a:p>
        </p:txBody>
      </p:sp>
      <p:sp>
        <p:nvSpPr>
          <p:cNvPr id="5" name="Slide Number Placeholder 4"/>
          <p:cNvSpPr>
            <a:spLocks noGrp="1"/>
          </p:cNvSpPr>
          <p:nvPr>
            <p:ph type="sldNum" sz="quarter" idx="11"/>
          </p:nvPr>
        </p:nvSpPr>
        <p:spPr/>
        <p:txBody>
          <a:bodyPr/>
          <a:lstStyle/>
          <a:p>
            <a:fld id="{20C92893-8C51-46CF-9D47-24B3C575AFAA}" type="slidenum">
              <a:rPr lang="en-GB" smtClean="0"/>
              <a:t>11</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3257" y="1143738"/>
            <a:ext cx="8640445" cy="4033520"/>
          </a:xfrm>
        </p:spPr>
        <p:txBody>
          <a:bodyPr>
            <a:normAutofit/>
          </a:bodyPr>
          <a:lstStyle/>
          <a:p>
            <a:pPr marL="20320" indent="0">
              <a:buNone/>
            </a:pPr>
            <a:r>
              <a:rPr lang="en-US" sz="2800" dirty="0"/>
              <a:t>An approach to public policies across sectors that systematically takes into account the health implications of decisions, seeks synergies and avoids harmful health impacts in order to improve population health and health equity. It improves accountability of policy-makers for health impacts at all levels of policy-making. It includes an emphasis on the consequences of public policies on health systems, determinants of health and well-being.</a:t>
            </a:r>
            <a:endParaRPr lang="sk-SK" altLang="en-US" sz="2800" dirty="0"/>
          </a:p>
        </p:txBody>
      </p:sp>
      <p:sp>
        <p:nvSpPr>
          <p:cNvPr id="3" name="Title 2"/>
          <p:cNvSpPr>
            <a:spLocks noGrp="1"/>
          </p:cNvSpPr>
          <p:nvPr>
            <p:ph type="title"/>
          </p:nvPr>
        </p:nvSpPr>
        <p:spPr>
          <a:xfrm>
            <a:off x="302895" y="5377815"/>
            <a:ext cx="9361170" cy="1008380"/>
          </a:xfrm>
        </p:spPr>
        <p:txBody>
          <a:bodyPr/>
          <a:lstStyle/>
          <a:p>
            <a:r>
              <a:rPr lang="sk-SK" altLang="en-US" sz="4800"/>
              <a:t>Definition of Health in all Policies </a:t>
            </a:r>
          </a:p>
        </p:txBody>
      </p:sp>
      <p:sp>
        <p:nvSpPr>
          <p:cNvPr id="5" name="Slide Number Placeholder 4"/>
          <p:cNvSpPr>
            <a:spLocks noGrp="1"/>
          </p:cNvSpPr>
          <p:nvPr>
            <p:ph type="sldNum" sz="quarter" idx="11"/>
          </p:nvPr>
        </p:nvSpPr>
        <p:spPr/>
        <p:txBody>
          <a:bodyPr/>
          <a:lstStyle/>
          <a:p>
            <a:fld id="{20C92893-8C51-46CF-9D47-24B3C575AFAA}" type="slidenum">
              <a:rPr lang="en-GB" smtClean="0"/>
              <a:t>12</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745" y="807719"/>
            <a:ext cx="9643745" cy="4302125"/>
          </a:xfrm>
        </p:spPr>
        <p:txBody>
          <a:bodyPr>
            <a:normAutofit fontScale="97500"/>
          </a:bodyPr>
          <a:lstStyle/>
          <a:p>
            <a:pPr marL="20320" indent="0">
              <a:buNone/>
            </a:pPr>
            <a:r>
              <a:rPr lang="en-US" dirty="0"/>
              <a:t>1</a:t>
            </a:r>
            <a:r>
              <a:rPr lang="en-US" b="1" i="1" dirty="0"/>
              <a:t>. Complex health challenges.</a:t>
            </a:r>
            <a:r>
              <a:rPr lang="en-US" dirty="0"/>
              <a:t> This is the most common policy situation where a </a:t>
            </a:r>
            <a:r>
              <a:rPr lang="en-US" dirty="0" err="1"/>
              <a:t>HiAP</a:t>
            </a:r>
            <a:r>
              <a:rPr lang="en-US" dirty="0"/>
              <a:t> approach should be considered and refers to population health, health equity or health  systems challenges that require intersectoral policy solutions. It is important to have </a:t>
            </a:r>
            <a:r>
              <a:rPr lang="en-US" dirty="0" err="1"/>
              <a:t>stron</a:t>
            </a:r>
            <a:r>
              <a:rPr lang="sk-SK" altLang="en-US" dirty="0"/>
              <a:t>g</a:t>
            </a:r>
            <a:r>
              <a:rPr lang="en-US" dirty="0"/>
              <a:t>  evidence of the problem, its causes, potential solutions involving other sectors, especially their technical feasibility, and lastly the potential costs and benefits of action from the perspective of health and society as a whole. </a:t>
            </a:r>
          </a:p>
        </p:txBody>
      </p:sp>
      <p:sp>
        <p:nvSpPr>
          <p:cNvPr id="3" name="Title 2"/>
          <p:cNvSpPr>
            <a:spLocks noGrp="1"/>
          </p:cNvSpPr>
          <p:nvPr>
            <p:ph type="title"/>
          </p:nvPr>
        </p:nvSpPr>
        <p:spPr>
          <a:xfrm>
            <a:off x="245745" y="5669280"/>
            <a:ext cx="8822055" cy="1008380"/>
          </a:xfrm>
        </p:spPr>
        <p:txBody>
          <a:bodyPr/>
          <a:lstStyle/>
          <a:p>
            <a:r>
              <a:rPr lang="sk-SK" altLang="en-US" sz="4800" dirty="0"/>
              <a:t>G</a:t>
            </a:r>
            <a:r>
              <a:rPr lang="en-US" sz="4800" dirty="0" err="1"/>
              <a:t>eneral</a:t>
            </a:r>
            <a:r>
              <a:rPr lang="en-US" sz="4800" dirty="0"/>
              <a:t> policy situations that </a:t>
            </a:r>
            <a:r>
              <a:rPr lang="en-US" sz="4800" dirty="0" err="1"/>
              <a:t>favour</a:t>
            </a:r>
            <a:r>
              <a:rPr lang="en-US" sz="4800" dirty="0"/>
              <a:t> a </a:t>
            </a:r>
            <a:r>
              <a:rPr lang="en-US" sz="4800" dirty="0" err="1"/>
              <a:t>HiAP</a:t>
            </a:r>
            <a:r>
              <a:rPr lang="en-US" sz="4800" dirty="0"/>
              <a:t> approach</a:t>
            </a:r>
          </a:p>
        </p:txBody>
      </p:sp>
      <p:sp>
        <p:nvSpPr>
          <p:cNvPr id="5" name="Slide Number Placeholder 4"/>
          <p:cNvSpPr>
            <a:spLocks noGrp="1"/>
          </p:cNvSpPr>
          <p:nvPr>
            <p:ph type="sldNum" sz="quarter" idx="11"/>
          </p:nvPr>
        </p:nvSpPr>
        <p:spPr/>
        <p:txBody>
          <a:bodyPr/>
          <a:lstStyle/>
          <a:p>
            <a:fld id="{20C92893-8C51-46CF-9D47-24B3C575AFAA}" type="slidenum">
              <a:rPr lang="en-GB" smtClean="0"/>
              <a:t>13</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C10DBEE-56DC-6F42-B78F-BA4DDF955DAC}"/>
              </a:ext>
            </a:extLst>
          </p:cNvPr>
          <p:cNvSpPr>
            <a:spLocks noGrp="1"/>
          </p:cNvSpPr>
          <p:nvPr>
            <p:ph idx="1"/>
          </p:nvPr>
        </p:nvSpPr>
        <p:spPr>
          <a:xfrm>
            <a:off x="856448" y="756287"/>
            <a:ext cx="8211829" cy="4033519"/>
          </a:xfrm>
        </p:spPr>
        <p:txBody>
          <a:bodyPr/>
          <a:lstStyle/>
          <a:p>
            <a:pPr marL="20320" indent="0">
              <a:buNone/>
            </a:pPr>
            <a:r>
              <a:rPr lang="en-US" b="1" i="1" dirty="0"/>
              <a:t>2. External policies with high impact on health</a:t>
            </a:r>
            <a:r>
              <a:rPr lang="en-US" dirty="0"/>
              <a:t>. This is another policy situation that </a:t>
            </a:r>
            <a:r>
              <a:rPr lang="sk-SK" altLang="en-US" dirty="0"/>
              <a:t>f</a:t>
            </a:r>
            <a:r>
              <a:rPr lang="en-US" dirty="0" err="1"/>
              <a:t>avours</a:t>
            </a:r>
            <a:r>
              <a:rPr lang="en-US" dirty="0"/>
              <a:t> a </a:t>
            </a:r>
            <a:r>
              <a:rPr lang="en-US" dirty="0" err="1"/>
              <a:t>HiAP</a:t>
            </a:r>
            <a:r>
              <a:rPr lang="en-US" dirty="0"/>
              <a:t> approach and concerns policy proposals originating from non-health sectors  that could have a significant impact on health or health equity. </a:t>
            </a:r>
          </a:p>
          <a:p>
            <a:pPr marL="20320" indent="0">
              <a:buNone/>
            </a:pPr>
            <a:r>
              <a:rPr lang="en-US" b="1" i="1" dirty="0"/>
              <a:t>3</a:t>
            </a:r>
            <a:r>
              <a:rPr lang="en-US" dirty="0"/>
              <a:t>. </a:t>
            </a:r>
            <a:r>
              <a:rPr lang="en-US" b="1" i="1" dirty="0"/>
              <a:t>Government priority affecting many sectors.</a:t>
            </a:r>
            <a:r>
              <a:rPr lang="en-US" dirty="0"/>
              <a:t> This policy situation can arise when the government has a high priority goal that both requires intersectoral collaboration and affects the health sector.</a:t>
            </a:r>
          </a:p>
        </p:txBody>
      </p:sp>
      <p:sp>
        <p:nvSpPr>
          <p:cNvPr id="3" name="Nadpis 2">
            <a:extLst>
              <a:ext uri="{FF2B5EF4-FFF2-40B4-BE49-F238E27FC236}">
                <a16:creationId xmlns:a16="http://schemas.microsoft.com/office/drawing/2014/main" id="{B8118AA2-B238-B849-B593-6E813B48F162}"/>
              </a:ext>
            </a:extLst>
          </p:cNvPr>
          <p:cNvSpPr>
            <a:spLocks noGrp="1"/>
          </p:cNvSpPr>
          <p:nvPr>
            <p:ph type="title"/>
          </p:nvPr>
        </p:nvSpPr>
        <p:spPr>
          <a:xfrm>
            <a:off x="856448" y="5637107"/>
            <a:ext cx="8312587" cy="1008380"/>
          </a:xfrm>
        </p:spPr>
        <p:txBody>
          <a:bodyPr/>
          <a:lstStyle/>
          <a:p>
            <a:r>
              <a:rPr lang="sk-SK" altLang="en-US" sz="4800" dirty="0"/>
              <a:t>G</a:t>
            </a:r>
            <a:r>
              <a:rPr lang="en-US" sz="4800" dirty="0" err="1"/>
              <a:t>eneral</a:t>
            </a:r>
            <a:r>
              <a:rPr lang="en-US" sz="4800" dirty="0"/>
              <a:t> policy situations that </a:t>
            </a:r>
            <a:r>
              <a:rPr lang="en-US" sz="4800" dirty="0" err="1"/>
              <a:t>favour</a:t>
            </a:r>
            <a:r>
              <a:rPr lang="en-US" sz="4800" dirty="0"/>
              <a:t> a </a:t>
            </a:r>
            <a:r>
              <a:rPr lang="en-US" sz="4800" dirty="0" err="1"/>
              <a:t>HiAP</a:t>
            </a:r>
            <a:r>
              <a:rPr lang="en-US" sz="4800" dirty="0"/>
              <a:t> approach</a:t>
            </a:r>
            <a:endParaRPr lang="sk-SK" sz="4800" dirty="0"/>
          </a:p>
        </p:txBody>
      </p:sp>
      <p:sp>
        <p:nvSpPr>
          <p:cNvPr id="4" name="Zástupný objekt pre číslo snímky 3">
            <a:extLst>
              <a:ext uri="{FF2B5EF4-FFF2-40B4-BE49-F238E27FC236}">
                <a16:creationId xmlns:a16="http://schemas.microsoft.com/office/drawing/2014/main" id="{5D018B24-7754-864A-80F6-9D7F0EA0D5DD}"/>
              </a:ext>
            </a:extLst>
          </p:cNvPr>
          <p:cNvSpPr>
            <a:spLocks noGrp="1"/>
          </p:cNvSpPr>
          <p:nvPr>
            <p:ph type="sldNum" sz="quarter" idx="11"/>
          </p:nvPr>
        </p:nvSpPr>
        <p:spPr/>
        <p:txBody>
          <a:bodyPr/>
          <a:lstStyle/>
          <a:p>
            <a:fld id="{20C92893-8C51-46CF-9D47-24B3C575AFAA}" type="slidenum">
              <a:rPr lang="en-GB" smtClean="0"/>
              <a:t>14</a:t>
            </a:fld>
            <a:endParaRPr lang="en-GB"/>
          </a:p>
        </p:txBody>
      </p:sp>
      <p:sp>
        <p:nvSpPr>
          <p:cNvPr id="5" name="Zástupný objekt pre pätu 4">
            <a:extLst>
              <a:ext uri="{FF2B5EF4-FFF2-40B4-BE49-F238E27FC236}">
                <a16:creationId xmlns:a16="http://schemas.microsoft.com/office/drawing/2014/main" id="{8A85CBBA-F6B2-7745-8417-BE28ECE0F1A3}"/>
              </a:ext>
            </a:extLst>
          </p:cNvPr>
          <p:cNvSpPr>
            <a:spLocks noGrp="1"/>
          </p:cNvSpPr>
          <p:nvPr>
            <p:ph type="ftr" sz="quarter" idx="12"/>
          </p:nvPr>
        </p:nvSpPr>
        <p:spPr/>
        <p:txBody>
          <a:bodyPr/>
          <a:lstStyle/>
          <a:p>
            <a:r>
              <a:rPr lang="en-GB"/>
              <a:t>rusnakm@truni.sk</a:t>
            </a:r>
            <a:endParaRPr lang="en-GB" dirty="0"/>
          </a:p>
        </p:txBody>
      </p:sp>
    </p:spTree>
    <p:extLst>
      <p:ext uri="{BB962C8B-B14F-4D97-AF65-F5344CB8AC3E}">
        <p14:creationId xmlns:p14="http://schemas.microsoft.com/office/powerpoint/2010/main" val="317045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915" y="5779135"/>
            <a:ext cx="9149715" cy="1008380"/>
          </a:xfrm>
        </p:spPr>
        <p:txBody>
          <a:bodyPr/>
          <a:lstStyle/>
          <a:p>
            <a:pPr algn="l"/>
            <a:r>
              <a:rPr lang="en-US" sz="4800"/>
              <a:t>Policy situations where a HiAP approach should be considered</a:t>
            </a:r>
          </a:p>
        </p:txBody>
      </p:sp>
      <p:sp>
        <p:nvSpPr>
          <p:cNvPr id="5" name="Slide Number Placeholder 4"/>
          <p:cNvSpPr>
            <a:spLocks noGrp="1"/>
          </p:cNvSpPr>
          <p:nvPr>
            <p:ph type="sldNum" sz="quarter" idx="11"/>
          </p:nvPr>
        </p:nvSpPr>
        <p:spPr/>
        <p:txBody>
          <a:bodyPr/>
          <a:lstStyle/>
          <a:p>
            <a:fld id="{20C92893-8C51-46CF-9D47-24B3C575AFAA}" type="slidenum">
              <a:rPr lang="en-GB" smtClean="0"/>
              <a:t>15</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pic>
        <p:nvPicPr>
          <p:cNvPr id="7" name="Content Placeholder 6"/>
          <p:cNvPicPr>
            <a:picLocks noGrp="1" noChangeAspect="1"/>
          </p:cNvPicPr>
          <p:nvPr>
            <p:ph idx="1"/>
          </p:nvPr>
        </p:nvPicPr>
        <p:blipFill>
          <a:blip r:embed="rId2"/>
          <a:stretch>
            <a:fillRect/>
          </a:stretch>
        </p:blipFill>
        <p:spPr>
          <a:xfrm>
            <a:off x="456565" y="257175"/>
            <a:ext cx="8611235" cy="4199890"/>
          </a:xfrm>
          <a:prstGeom prst="rect">
            <a:avLst/>
          </a:prstGeom>
        </p:spPr>
      </p:pic>
      <p:sp>
        <p:nvSpPr>
          <p:cNvPr id="8" name="Text Box 7"/>
          <p:cNvSpPr txBox="1"/>
          <p:nvPr/>
        </p:nvSpPr>
        <p:spPr>
          <a:xfrm>
            <a:off x="542290" y="4457065"/>
            <a:ext cx="8609965" cy="812800"/>
          </a:xfrm>
          <a:prstGeom prst="rect">
            <a:avLst/>
          </a:prstGeom>
          <a:noFill/>
        </p:spPr>
        <p:txBody>
          <a:bodyPr wrap="square" rtlCol="0">
            <a:spAutoFit/>
          </a:bodyPr>
          <a:lstStyle/>
          <a:p>
            <a:r>
              <a:rPr lang="en-US" sz="1800">
                <a:solidFill>
                  <a:schemeClr val="tx1"/>
                </a:solidFill>
                <a:latin typeface="+mn-lt"/>
              </a:rPr>
              <a:t>Source: diagram developed by authors from analysis in Leppo K et al. (eds) (2013) Health in All Policies: Seizing Opportunities, Implementing Policies.</a:t>
            </a:r>
          </a:p>
          <a:p>
            <a:r>
              <a:rPr lang="en-US" sz="1800">
                <a:solidFill>
                  <a:schemeClr val="tx1"/>
                </a:solidFill>
                <a:latin typeface="+mn-lt"/>
              </a:rPr>
              <a:t>Finland, Ministry of Social Affairs and Health, p. 329</a:t>
            </a:r>
            <a:r>
              <a:rPr lang="en-US">
                <a:solidFill>
                  <a:schemeClr val="tx1"/>
                </a:solidFill>
                <a:latin typeface="+mn-lt"/>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0" y="756285"/>
            <a:ext cx="8210550" cy="4033520"/>
          </a:xfrm>
        </p:spPr>
        <p:txBody>
          <a:bodyPr>
            <a:normAutofit/>
          </a:bodyPr>
          <a:lstStyle/>
          <a:p>
            <a:r>
              <a:rPr lang="en-US" sz="3200" dirty="0"/>
              <a:t>Problem or issue is of major public health importance;</a:t>
            </a:r>
          </a:p>
          <a:p>
            <a:r>
              <a:rPr lang="en-US" sz="3200" dirty="0"/>
              <a:t>Problem or issue is amenable to change and change is feasible. That is, there is sound evidence that it can be tackled; </a:t>
            </a:r>
          </a:p>
          <a:p>
            <a:r>
              <a:rPr lang="en-US" sz="3200" dirty="0"/>
              <a:t>Potential solutions are politically and socially acceptable</a:t>
            </a:r>
            <a:r>
              <a:rPr lang="sk-SK" sz="3200" dirty="0"/>
              <a:t>.</a:t>
            </a:r>
            <a:endParaRPr lang="sk-SK" altLang="en-US" sz="3200" dirty="0"/>
          </a:p>
        </p:txBody>
      </p:sp>
      <p:sp>
        <p:nvSpPr>
          <p:cNvPr id="3" name="Title 2"/>
          <p:cNvSpPr>
            <a:spLocks noGrp="1"/>
          </p:cNvSpPr>
          <p:nvPr>
            <p:ph type="title"/>
          </p:nvPr>
        </p:nvSpPr>
        <p:spPr/>
        <p:txBody>
          <a:bodyPr/>
          <a:lstStyle/>
          <a:p>
            <a:r>
              <a:rPr lang="sk-SK" altLang="en-US" sz="4800" dirty="0" err="1"/>
              <a:t>Criteria</a:t>
            </a:r>
            <a:r>
              <a:rPr lang="sk-SK" altLang="en-US" sz="4800" dirty="0"/>
              <a:t> </a:t>
            </a:r>
            <a:r>
              <a:rPr lang="sk-SK" altLang="en-US" sz="4800" dirty="0" err="1"/>
              <a:t>for</a:t>
            </a:r>
            <a:r>
              <a:rPr lang="sk-SK" altLang="en-US" sz="4800" dirty="0"/>
              <a:t> </a:t>
            </a:r>
            <a:r>
              <a:rPr lang="sk-SK" altLang="en-US" sz="4800" dirty="0" err="1"/>
              <a:t>action</a:t>
            </a:r>
            <a:endParaRPr lang="sk-SK" altLang="en-US" sz="4800" dirty="0"/>
          </a:p>
        </p:txBody>
      </p:sp>
      <p:sp>
        <p:nvSpPr>
          <p:cNvPr id="5" name="Slide Number Placeholder 4"/>
          <p:cNvSpPr>
            <a:spLocks noGrp="1"/>
          </p:cNvSpPr>
          <p:nvPr>
            <p:ph type="sldNum" sz="quarter" idx="11"/>
          </p:nvPr>
        </p:nvSpPr>
        <p:spPr/>
        <p:txBody>
          <a:bodyPr/>
          <a:lstStyle/>
          <a:p>
            <a:fld id="{20C92893-8C51-46CF-9D47-24B3C575AFAA}" type="slidenum">
              <a:rPr lang="en-GB" smtClean="0"/>
              <a:t>16</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5765" y="1264919"/>
            <a:ext cx="8982710" cy="3918585"/>
          </a:xfrm>
        </p:spPr>
        <p:txBody>
          <a:bodyPr>
            <a:normAutofit fontScale="95000"/>
          </a:bodyPr>
          <a:lstStyle/>
          <a:p>
            <a:r>
              <a:rPr lang="en-US" sz="2400" dirty="0" err="1"/>
              <a:t>HiAP</a:t>
            </a:r>
            <a:r>
              <a:rPr lang="en-US" sz="2400" dirty="0"/>
              <a:t> has been promoted systematically by international organizations in particular the WHO but also through the European Union.</a:t>
            </a:r>
          </a:p>
          <a:p>
            <a:r>
              <a:rPr lang="en-US" sz="2400" dirty="0"/>
              <a:t>It has recently gained new prominence through the intensive debate on action for social determinants of health and because of this a particular focus has been on the equity dimension of </a:t>
            </a:r>
            <a:r>
              <a:rPr lang="en-US" sz="2400" dirty="0" err="1"/>
              <a:t>HiAP</a:t>
            </a:r>
            <a:r>
              <a:rPr lang="en-US" sz="2400" dirty="0"/>
              <a:t>.</a:t>
            </a:r>
          </a:p>
        </p:txBody>
      </p:sp>
      <p:sp>
        <p:nvSpPr>
          <p:cNvPr id="3" name="Title 2"/>
          <p:cNvSpPr>
            <a:spLocks noGrp="1"/>
          </p:cNvSpPr>
          <p:nvPr>
            <p:ph type="title"/>
          </p:nvPr>
        </p:nvSpPr>
        <p:spPr>
          <a:xfrm>
            <a:off x="276860" y="5567045"/>
            <a:ext cx="9521190" cy="1008380"/>
          </a:xfrm>
        </p:spPr>
        <p:txBody>
          <a:bodyPr/>
          <a:lstStyle/>
          <a:p>
            <a:r>
              <a:rPr lang="en-US" sz="4800" dirty="0"/>
              <a:t>International milestones in </a:t>
            </a:r>
            <a:r>
              <a:rPr lang="en-US" sz="4800" dirty="0" err="1"/>
              <a:t>HiAP</a:t>
            </a:r>
            <a:r>
              <a:rPr lang="en-US" sz="4800" dirty="0"/>
              <a:t> development </a:t>
            </a:r>
            <a:r>
              <a:rPr lang="sk-SK" altLang="en-US" sz="4800" dirty="0"/>
              <a:t>- notes </a:t>
            </a:r>
          </a:p>
        </p:txBody>
      </p:sp>
      <p:sp>
        <p:nvSpPr>
          <p:cNvPr id="5" name="Slide Number Placeholder 4"/>
          <p:cNvSpPr>
            <a:spLocks noGrp="1"/>
          </p:cNvSpPr>
          <p:nvPr>
            <p:ph type="sldNum" sz="quarter" idx="11"/>
          </p:nvPr>
        </p:nvSpPr>
        <p:spPr/>
        <p:txBody>
          <a:bodyPr/>
          <a:lstStyle/>
          <a:p>
            <a:fld id="{20C92893-8C51-46CF-9D47-24B3C575AFAA}" type="slidenum">
              <a:rPr lang="en-GB" smtClean="0"/>
              <a:t>17</a:t>
            </a:fld>
            <a:endParaRPr lang="en-GB"/>
          </a:p>
        </p:txBody>
      </p:sp>
      <p:sp>
        <p:nvSpPr>
          <p:cNvPr id="6" name="Footer Placeholder 5"/>
          <p:cNvSpPr>
            <a:spLocks noGrp="1"/>
          </p:cNvSpPr>
          <p:nvPr>
            <p:ph type="ftr" sz="quarter" idx="12"/>
          </p:nvPr>
        </p:nvSpPr>
        <p:spPr>
          <a:xfrm>
            <a:off x="2158972" y="6787309"/>
            <a:ext cx="5475399" cy="402651"/>
          </a:xfrm>
        </p:spPr>
        <p:txBody>
          <a:bodyPr/>
          <a:lstStyle/>
          <a:p>
            <a:r>
              <a:rPr lang="en-GB" dirty="0" err="1"/>
              <a:t>rusnakm@truni.sk</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5053121-E55F-7F41-8689-CB8C6422CDF8}"/>
              </a:ext>
            </a:extLst>
          </p:cNvPr>
          <p:cNvSpPr>
            <a:spLocks noGrp="1"/>
          </p:cNvSpPr>
          <p:nvPr>
            <p:ph idx="1"/>
          </p:nvPr>
        </p:nvSpPr>
        <p:spPr>
          <a:xfrm>
            <a:off x="856448" y="756287"/>
            <a:ext cx="8211829" cy="4033519"/>
          </a:xfrm>
        </p:spPr>
        <p:txBody>
          <a:bodyPr>
            <a:normAutofit lnSpcReduction="10000"/>
          </a:bodyPr>
          <a:lstStyle/>
          <a:p>
            <a:r>
              <a:rPr lang="en-US" dirty="0"/>
              <a:t> The increasing push towards more effective forms of governance and the recognition of the systemic nature of public policy in general has also led to a growing interest in </a:t>
            </a:r>
            <a:r>
              <a:rPr lang="en-US" dirty="0" err="1"/>
              <a:t>HiAP</a:t>
            </a:r>
            <a:r>
              <a:rPr lang="en-US" dirty="0"/>
              <a:t> as an innovative way to address health challenges though collaboration.</a:t>
            </a:r>
          </a:p>
          <a:p>
            <a:r>
              <a:rPr lang="en-US" dirty="0" err="1"/>
              <a:t>HiAP</a:t>
            </a:r>
            <a:r>
              <a:rPr lang="en-US" dirty="0"/>
              <a:t> has also gained prominence with the NCD agenda since, as stated in the UN political declaration, it depends on whole-of-government and whole-of-society approaches.</a:t>
            </a:r>
          </a:p>
          <a:p>
            <a:r>
              <a:rPr lang="en-US" dirty="0"/>
              <a:t>Finally, the discussion on sustainable development at Rio+20 has introduced the notion of health co- benefits. </a:t>
            </a:r>
            <a:r>
              <a:rPr lang="en-US" dirty="0" err="1"/>
              <a:t>HiAP</a:t>
            </a:r>
            <a:r>
              <a:rPr lang="en-US" dirty="0"/>
              <a:t> is therefore continuously evolving as is the terminology that is applied.</a:t>
            </a:r>
          </a:p>
          <a:p>
            <a:endParaRPr lang="sk-SK" dirty="0"/>
          </a:p>
        </p:txBody>
      </p:sp>
      <p:sp>
        <p:nvSpPr>
          <p:cNvPr id="3" name="Nadpis 2">
            <a:extLst>
              <a:ext uri="{FF2B5EF4-FFF2-40B4-BE49-F238E27FC236}">
                <a16:creationId xmlns:a16="http://schemas.microsoft.com/office/drawing/2014/main" id="{E71DC1C5-34FC-3C49-BFD9-79EABEEF5491}"/>
              </a:ext>
            </a:extLst>
          </p:cNvPr>
          <p:cNvSpPr>
            <a:spLocks noGrp="1"/>
          </p:cNvSpPr>
          <p:nvPr>
            <p:ph type="title"/>
          </p:nvPr>
        </p:nvSpPr>
        <p:spPr/>
        <p:txBody>
          <a:bodyPr/>
          <a:lstStyle/>
          <a:p>
            <a:r>
              <a:rPr lang="en-US" sz="4800" dirty="0"/>
              <a:t>International milestones in </a:t>
            </a:r>
            <a:r>
              <a:rPr lang="en-US" sz="4800" dirty="0" err="1"/>
              <a:t>HiAP</a:t>
            </a:r>
            <a:r>
              <a:rPr lang="en-US" sz="4800" dirty="0"/>
              <a:t> development </a:t>
            </a:r>
            <a:r>
              <a:rPr lang="sk-SK" altLang="en-US" sz="4800" dirty="0"/>
              <a:t>- notes</a:t>
            </a:r>
            <a:endParaRPr lang="sk-SK" sz="4800" dirty="0"/>
          </a:p>
        </p:txBody>
      </p:sp>
      <p:sp>
        <p:nvSpPr>
          <p:cNvPr id="4" name="Zástupný objekt pre číslo snímky 3">
            <a:extLst>
              <a:ext uri="{FF2B5EF4-FFF2-40B4-BE49-F238E27FC236}">
                <a16:creationId xmlns:a16="http://schemas.microsoft.com/office/drawing/2014/main" id="{DDB0DB96-0A1D-B44A-9E2F-D196DA82E2E5}"/>
              </a:ext>
            </a:extLst>
          </p:cNvPr>
          <p:cNvSpPr>
            <a:spLocks noGrp="1"/>
          </p:cNvSpPr>
          <p:nvPr>
            <p:ph type="sldNum" sz="quarter" idx="11"/>
          </p:nvPr>
        </p:nvSpPr>
        <p:spPr/>
        <p:txBody>
          <a:bodyPr/>
          <a:lstStyle/>
          <a:p>
            <a:fld id="{20C92893-8C51-46CF-9D47-24B3C575AFAA}" type="slidenum">
              <a:rPr lang="en-GB" smtClean="0"/>
              <a:t>18</a:t>
            </a:fld>
            <a:endParaRPr lang="en-GB"/>
          </a:p>
        </p:txBody>
      </p:sp>
      <p:sp>
        <p:nvSpPr>
          <p:cNvPr id="5" name="Zástupný objekt pre pätu 4">
            <a:extLst>
              <a:ext uri="{FF2B5EF4-FFF2-40B4-BE49-F238E27FC236}">
                <a16:creationId xmlns:a16="http://schemas.microsoft.com/office/drawing/2014/main" id="{087F05F3-6091-124A-95D9-9EDCA9ADA8E4}"/>
              </a:ext>
            </a:extLst>
          </p:cNvPr>
          <p:cNvSpPr>
            <a:spLocks noGrp="1"/>
          </p:cNvSpPr>
          <p:nvPr>
            <p:ph type="ftr" sz="quarter" idx="12"/>
          </p:nvPr>
        </p:nvSpPr>
        <p:spPr/>
        <p:txBody>
          <a:bodyPr/>
          <a:lstStyle/>
          <a:p>
            <a:r>
              <a:rPr lang="en-GB"/>
              <a:t>rusnakm@truni.sk</a:t>
            </a:r>
            <a:endParaRPr lang="en-GB" dirty="0"/>
          </a:p>
        </p:txBody>
      </p:sp>
    </p:spTree>
    <p:extLst>
      <p:ext uri="{BB962C8B-B14F-4D97-AF65-F5344CB8AC3E}">
        <p14:creationId xmlns:p14="http://schemas.microsoft.com/office/powerpoint/2010/main" val="383061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Slide Number Placeholder 4"/>
          <p:cNvSpPr>
            <a:spLocks noGrp="1"/>
          </p:cNvSpPr>
          <p:nvPr>
            <p:ph type="sldNum" sz="quarter" idx="11"/>
          </p:nvPr>
        </p:nvSpPr>
        <p:spPr/>
        <p:txBody>
          <a:bodyPr/>
          <a:lstStyle/>
          <a:p>
            <a:fld id="{20C92893-8C51-46CF-9D47-24B3C575AFAA}" type="slidenum">
              <a:rPr lang="en-GB" smtClean="0"/>
              <a:t>19</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pic>
        <p:nvPicPr>
          <p:cNvPr id="7" name="Content Placeholder 6"/>
          <p:cNvPicPr>
            <a:picLocks noGrp="1" noChangeAspect="1"/>
          </p:cNvPicPr>
          <p:nvPr>
            <p:ph idx="1"/>
          </p:nvPr>
        </p:nvPicPr>
        <p:blipFill>
          <a:blip r:embed="rId2"/>
          <a:stretch>
            <a:fillRect/>
          </a:stretch>
        </p:blipFill>
        <p:spPr>
          <a:xfrm>
            <a:off x="461645" y="889635"/>
            <a:ext cx="9102090" cy="54965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p:cNvSpPr>
            <a:spLocks noGrp="1"/>
          </p:cNvSpPr>
          <p:nvPr>
            <p:ph idx="1"/>
          </p:nvPr>
        </p:nvSpPr>
        <p:spPr>
          <a:xfrm>
            <a:off x="1418590" y="1164590"/>
            <a:ext cx="7649210" cy="3625215"/>
          </a:xfrm>
        </p:spPr>
        <p:txBody>
          <a:bodyPr>
            <a:noAutofit/>
          </a:bodyPr>
          <a:lstStyle/>
          <a:p>
            <a:r>
              <a:rPr lang="en-US" sz="2400" dirty="0"/>
              <a:t>Define public health and HiAP</a:t>
            </a:r>
          </a:p>
          <a:p>
            <a:r>
              <a:rPr lang="en-US" sz="2400" dirty="0"/>
              <a:t>Explain the origins and development of HiAP</a:t>
            </a:r>
          </a:p>
          <a:p>
            <a:r>
              <a:rPr lang="en-US" sz="2400" dirty="0"/>
              <a:t>Recognize when to use a HiAP approach</a:t>
            </a:r>
          </a:p>
          <a:p>
            <a:r>
              <a:rPr lang="en-US" sz="2400" dirty="0"/>
              <a:t>Distinguish the HiAP approach from other public policies</a:t>
            </a:r>
          </a:p>
        </p:txBody>
      </p:sp>
      <p:sp>
        <p:nvSpPr>
          <p:cNvPr id="3" name="Nadpis 2"/>
          <p:cNvSpPr>
            <a:spLocks noGrp="1"/>
          </p:cNvSpPr>
          <p:nvPr>
            <p:ph type="title"/>
          </p:nvPr>
        </p:nvSpPr>
        <p:spPr>
          <a:xfrm>
            <a:off x="856449" y="5666126"/>
            <a:ext cx="8312587" cy="1008380"/>
          </a:xfrm>
        </p:spPr>
        <p:txBody>
          <a:bodyPr/>
          <a:lstStyle/>
          <a:p>
            <a:r>
              <a:rPr lang="sk-SK" altLang="en-US" sz="4800" dirty="0"/>
              <a:t>Learning objectives</a:t>
            </a:r>
          </a:p>
        </p:txBody>
      </p:sp>
      <p:sp>
        <p:nvSpPr>
          <p:cNvPr id="5" name="Zástupný objekt pre číslo snímky 4"/>
          <p:cNvSpPr>
            <a:spLocks noGrp="1"/>
          </p:cNvSpPr>
          <p:nvPr>
            <p:ph type="sldNum" sz="quarter" idx="11"/>
          </p:nvPr>
        </p:nvSpPr>
        <p:spPr/>
        <p:txBody>
          <a:bodyPr/>
          <a:lstStyle/>
          <a:p>
            <a:fld id="{20C92893-8C51-46CF-9D47-24B3C575AFAA}" type="slidenum">
              <a:rPr lang="en-GB" smtClean="0"/>
              <a:t>2</a:t>
            </a:fld>
            <a:endParaRPr lang="en-GB"/>
          </a:p>
        </p:txBody>
      </p:sp>
      <p:sp>
        <p:nvSpPr>
          <p:cNvPr id="6" name="Zástupný objekt pre pätu 5"/>
          <p:cNvSpPr>
            <a:spLocks noGrp="1"/>
          </p:cNvSpPr>
          <p:nvPr>
            <p:ph type="ftr" sz="quarter" idx="12"/>
          </p:nvPr>
        </p:nvSpPr>
        <p:spPr/>
        <p:txBody>
          <a:bodyPr/>
          <a:lstStyle/>
          <a:p>
            <a:r>
              <a:rPr lang="en-GB"/>
              <a:t>rusnakm@truni.sk</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F4CB218-DD89-6C4A-B9D4-B93752764A2C}"/>
              </a:ext>
            </a:extLst>
          </p:cNvPr>
          <p:cNvSpPr>
            <a:spLocks noGrp="1"/>
          </p:cNvSpPr>
          <p:nvPr>
            <p:ph idx="1"/>
          </p:nvPr>
        </p:nvSpPr>
        <p:spPr>
          <a:xfrm>
            <a:off x="566057" y="756287"/>
            <a:ext cx="8502220" cy="4904284"/>
          </a:xfrm>
        </p:spPr>
        <p:txBody>
          <a:bodyPr/>
          <a:lstStyle/>
          <a:p>
            <a:r>
              <a:rPr lang="sk-SK" dirty="0"/>
              <a:t>Zdravie vo všetkých politikách </a:t>
            </a:r>
            <a:r>
              <a:rPr lang="sk-SK" dirty="0" err="1"/>
              <a:t>HiAP</a:t>
            </a:r>
            <a:r>
              <a:rPr lang="sk-SK" dirty="0"/>
              <a:t> je prístup k verejným politikám vo všetkých sektoroch, ktorý systematicky zohľadňuje dôsledky rozhodnutí na zdravie, usiluje sa o synergie a vyhýba sa škodlivým vplyvom na zdravie s cieľom zlepšiť zdravie obyvateľstva a rovnosť v zdraví.</a:t>
            </a:r>
          </a:p>
          <a:p>
            <a:r>
              <a:rPr lang="sk-SK" dirty="0"/>
              <a:t>3 najčastejšie situácie pre použitie </a:t>
            </a:r>
            <a:r>
              <a:rPr lang="sk-SK" dirty="0" err="1"/>
              <a:t>HiAP</a:t>
            </a:r>
            <a:r>
              <a:rPr lang="sk-SK" dirty="0"/>
              <a:t>:</a:t>
            </a:r>
          </a:p>
          <a:p>
            <a:pPr lvl="1"/>
            <a:r>
              <a:rPr lang="sk-SK" dirty="0"/>
              <a:t>Riešenie zložitých zdravotných problémov;</a:t>
            </a:r>
          </a:p>
          <a:p>
            <a:pPr lvl="1"/>
            <a:r>
              <a:rPr lang="sk-SK" dirty="0"/>
              <a:t>Reakcia na návrhy vonkajšej politiky s významným vplyvom na zdravie; </a:t>
            </a:r>
          </a:p>
          <a:p>
            <a:pPr lvl="1"/>
            <a:r>
              <a:rPr lang="sk-SK" dirty="0"/>
              <a:t>Podpora vládnych cieľov s vysokou prioritou, ktoré majú pozitívny vplyv na viaceré odvetvia vrátane zdravotníctva.</a:t>
            </a:r>
          </a:p>
          <a:p>
            <a:endParaRPr lang="en-GB" dirty="0"/>
          </a:p>
        </p:txBody>
      </p:sp>
      <p:sp>
        <p:nvSpPr>
          <p:cNvPr id="3" name="Nadpis 2">
            <a:extLst>
              <a:ext uri="{FF2B5EF4-FFF2-40B4-BE49-F238E27FC236}">
                <a16:creationId xmlns:a16="http://schemas.microsoft.com/office/drawing/2014/main" id="{29AE4F52-D55C-F944-AEA5-ED5D7AA61BDE}"/>
              </a:ext>
            </a:extLst>
          </p:cNvPr>
          <p:cNvSpPr>
            <a:spLocks noGrp="1"/>
          </p:cNvSpPr>
          <p:nvPr>
            <p:ph type="title"/>
          </p:nvPr>
        </p:nvSpPr>
        <p:spPr/>
        <p:txBody>
          <a:bodyPr/>
          <a:lstStyle/>
          <a:p>
            <a:r>
              <a:rPr lang="en-GB" dirty="0" err="1"/>
              <a:t>Zhrnutie</a:t>
            </a:r>
            <a:endParaRPr lang="en-GB" dirty="0"/>
          </a:p>
        </p:txBody>
      </p:sp>
      <p:sp>
        <p:nvSpPr>
          <p:cNvPr id="4" name="Zástupný objekt pre číslo snímky 3">
            <a:extLst>
              <a:ext uri="{FF2B5EF4-FFF2-40B4-BE49-F238E27FC236}">
                <a16:creationId xmlns:a16="http://schemas.microsoft.com/office/drawing/2014/main" id="{20F9AF5A-A699-F941-8314-A75F86AC50AF}"/>
              </a:ext>
            </a:extLst>
          </p:cNvPr>
          <p:cNvSpPr>
            <a:spLocks noGrp="1"/>
          </p:cNvSpPr>
          <p:nvPr>
            <p:ph type="sldNum" sz="quarter" idx="11"/>
          </p:nvPr>
        </p:nvSpPr>
        <p:spPr/>
        <p:txBody>
          <a:bodyPr/>
          <a:lstStyle/>
          <a:p>
            <a:fld id="{20C92893-8C51-46CF-9D47-24B3C575AFAA}" type="slidenum">
              <a:rPr lang="en-GB" smtClean="0"/>
              <a:t>20</a:t>
            </a:fld>
            <a:endParaRPr lang="en-GB"/>
          </a:p>
        </p:txBody>
      </p:sp>
      <p:sp>
        <p:nvSpPr>
          <p:cNvPr id="5" name="Zástupný objekt pre pätu 4">
            <a:extLst>
              <a:ext uri="{FF2B5EF4-FFF2-40B4-BE49-F238E27FC236}">
                <a16:creationId xmlns:a16="http://schemas.microsoft.com/office/drawing/2014/main" id="{D781AAEF-345B-8C4D-B88E-F69A589EC691}"/>
              </a:ext>
            </a:extLst>
          </p:cNvPr>
          <p:cNvSpPr>
            <a:spLocks noGrp="1"/>
          </p:cNvSpPr>
          <p:nvPr>
            <p:ph type="ftr" sz="quarter" idx="12"/>
          </p:nvPr>
        </p:nvSpPr>
        <p:spPr/>
        <p:txBody>
          <a:bodyPr/>
          <a:lstStyle/>
          <a:p>
            <a:r>
              <a:rPr lang="en-GB"/>
              <a:t>rusnakm@truni.sk</a:t>
            </a:r>
            <a:endParaRPr lang="en-GB" dirty="0"/>
          </a:p>
        </p:txBody>
      </p:sp>
    </p:spTree>
    <p:extLst>
      <p:ext uri="{BB962C8B-B14F-4D97-AF65-F5344CB8AC3E}">
        <p14:creationId xmlns:p14="http://schemas.microsoft.com/office/powerpoint/2010/main" val="925726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400" y="756285"/>
            <a:ext cx="8654415" cy="4251960"/>
          </a:xfrm>
        </p:spPr>
        <p:txBody>
          <a:bodyPr>
            <a:normAutofit/>
          </a:bodyPr>
          <a:lstStyle/>
          <a:p>
            <a:pPr marL="20320" indent="0">
              <a:buNone/>
            </a:pPr>
            <a:r>
              <a:rPr lang="en-GB" altLang="en-US" sz="4800" dirty="0" err="1"/>
              <a:t>Ktoré</a:t>
            </a:r>
            <a:r>
              <a:rPr lang="en-GB" altLang="en-US" sz="4800" dirty="0"/>
              <a:t> </a:t>
            </a:r>
            <a:r>
              <a:rPr lang="en-GB" altLang="en-US" sz="4800" dirty="0" err="1"/>
              <a:t>otázky</a:t>
            </a:r>
            <a:r>
              <a:rPr lang="en-GB" altLang="en-US" sz="4800" dirty="0"/>
              <a:t> </a:t>
            </a:r>
            <a:r>
              <a:rPr lang="en-GB" altLang="en-US" sz="4800" dirty="0" err="1"/>
              <a:t>zdravia</a:t>
            </a:r>
            <a:r>
              <a:rPr lang="en-GB" altLang="en-US" sz="4800" dirty="0"/>
              <a:t> by </a:t>
            </a:r>
            <a:r>
              <a:rPr lang="en-GB" altLang="en-US" sz="4800" dirty="0" err="1"/>
              <a:t>sa</a:t>
            </a:r>
            <a:r>
              <a:rPr lang="en-GB" altLang="en-US" sz="4800" dirty="0"/>
              <a:t> </a:t>
            </a:r>
            <a:r>
              <a:rPr lang="en-GB" altLang="en-US" sz="4800" dirty="0" err="1"/>
              <a:t>mali</a:t>
            </a:r>
            <a:r>
              <a:rPr lang="en-GB" altLang="en-US" sz="4800" dirty="0"/>
              <a:t> </a:t>
            </a:r>
            <a:r>
              <a:rPr lang="en-GB" altLang="en-US" sz="4800" dirty="0" err="1"/>
              <a:t>stať</a:t>
            </a:r>
            <a:r>
              <a:rPr lang="en-GB" altLang="en-US" sz="4800" dirty="0"/>
              <a:t> </a:t>
            </a:r>
            <a:r>
              <a:rPr lang="en-GB" altLang="en-US" sz="4800" dirty="0" err="1"/>
              <a:t>obsahom</a:t>
            </a:r>
            <a:r>
              <a:rPr lang="en-GB" altLang="en-US" sz="4800" dirty="0"/>
              <a:t> </a:t>
            </a:r>
            <a:r>
              <a:rPr lang="en-GB" altLang="en-US" sz="4800" dirty="0" err="1"/>
              <a:t>HiAP</a:t>
            </a:r>
            <a:r>
              <a:rPr lang="en-GB" altLang="en-US" sz="4800" dirty="0"/>
              <a:t> </a:t>
            </a:r>
            <a:r>
              <a:rPr lang="en-GB" altLang="en-US" sz="4800" dirty="0" err="1"/>
              <a:t>na</a:t>
            </a:r>
            <a:r>
              <a:rPr lang="en-GB" altLang="en-US" sz="4800" dirty="0"/>
              <a:t> </a:t>
            </a:r>
            <a:r>
              <a:rPr lang="en-GB" altLang="en-US" sz="4800" dirty="0" err="1"/>
              <a:t>Slovensku</a:t>
            </a:r>
            <a:r>
              <a:rPr lang="en-GB" altLang="en-US" sz="4800" dirty="0"/>
              <a:t>?</a:t>
            </a:r>
          </a:p>
        </p:txBody>
      </p:sp>
      <p:sp>
        <p:nvSpPr>
          <p:cNvPr id="5" name="Slide Number Placeholder 4"/>
          <p:cNvSpPr>
            <a:spLocks noGrp="1"/>
          </p:cNvSpPr>
          <p:nvPr>
            <p:ph type="sldNum" sz="quarter" idx="11"/>
          </p:nvPr>
        </p:nvSpPr>
        <p:spPr/>
        <p:txBody>
          <a:bodyPr/>
          <a:lstStyle/>
          <a:p>
            <a:fld id="{20C92893-8C51-46CF-9D47-24B3C575AFAA}" type="slidenum">
              <a:rPr lang="en-GB" smtClean="0"/>
              <a:t>21</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
        <p:nvSpPr>
          <p:cNvPr id="9" name="Title 8"/>
          <p:cNvSpPr>
            <a:spLocks noGrp="1"/>
          </p:cNvSpPr>
          <p:nvPr>
            <p:ph type="title"/>
          </p:nvPr>
        </p:nvSpPr>
        <p:spPr>
          <a:xfrm>
            <a:off x="857250" y="5567045"/>
            <a:ext cx="6931025" cy="1008380"/>
          </a:xfrm>
        </p:spPr>
        <p:txBody>
          <a:bodyPr/>
          <a:lstStyle/>
          <a:p>
            <a:r>
              <a:rPr lang="sk-SK" altLang="en-US" sz="4800" dirty="0"/>
              <a:t>Skupiny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0C92893-8C51-46CF-9D47-24B3C575AFAA}" type="slidenum">
              <a:rPr lang="en-GB" smtClean="0"/>
              <a:t>22</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pic>
        <p:nvPicPr>
          <p:cNvPr id="7" name="Content Placeholder 6"/>
          <p:cNvPicPr>
            <a:picLocks noGrp="1" noChangeAspect="1"/>
          </p:cNvPicPr>
          <p:nvPr>
            <p:ph idx="1"/>
          </p:nvPr>
        </p:nvPicPr>
        <p:blipFill>
          <a:blip r:embed="rId2"/>
          <a:stretch>
            <a:fillRect/>
          </a:stretch>
        </p:blipFill>
        <p:spPr>
          <a:xfrm>
            <a:off x="1615440" y="196850"/>
            <a:ext cx="6371590" cy="65906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 y="756285"/>
            <a:ext cx="9397365" cy="4033520"/>
          </a:xfrm>
        </p:spPr>
        <p:txBody>
          <a:bodyPr/>
          <a:lstStyle/>
          <a:p>
            <a:pPr marL="20320" indent="0" algn="ctr">
              <a:buNone/>
            </a:pPr>
            <a:r>
              <a:rPr lang="en-US" sz="2000" dirty="0"/>
              <a:t>http://</a:t>
            </a:r>
            <a:r>
              <a:rPr lang="en-US" sz="2000" dirty="0" err="1"/>
              <a:t>www.who.int</a:t>
            </a:r>
            <a:r>
              <a:rPr lang="en-US" sz="2000" dirty="0"/>
              <a:t>/</a:t>
            </a:r>
            <a:r>
              <a:rPr lang="en-US" sz="2000" dirty="0" err="1"/>
              <a:t>healthpromotion</a:t>
            </a:r>
            <a:r>
              <a:rPr lang="en-US" sz="2000" dirty="0"/>
              <a:t>/</a:t>
            </a:r>
            <a:r>
              <a:rPr lang="en-US" sz="2000" dirty="0" err="1"/>
              <a:t>frameworkforcountryaction</a:t>
            </a:r>
            <a:r>
              <a:rPr lang="en-US" sz="2000" dirty="0"/>
              <a:t>/</a:t>
            </a:r>
            <a:r>
              <a:rPr lang="en-US" sz="2000" dirty="0" err="1"/>
              <a:t>en</a:t>
            </a:r>
            <a:r>
              <a:rPr lang="en-US" sz="2000" dirty="0"/>
              <a:t>/</a:t>
            </a:r>
          </a:p>
          <a:p>
            <a:pPr marL="20320" indent="0" algn="ctr">
              <a:buNone/>
            </a:pPr>
            <a:endParaRPr lang="en-US" sz="2000" dirty="0"/>
          </a:p>
        </p:txBody>
      </p:sp>
      <p:sp>
        <p:nvSpPr>
          <p:cNvPr id="3" name="Title 2"/>
          <p:cNvSpPr>
            <a:spLocks noGrp="1"/>
          </p:cNvSpPr>
          <p:nvPr>
            <p:ph type="title"/>
          </p:nvPr>
        </p:nvSpPr>
        <p:spPr>
          <a:xfrm>
            <a:off x="419735" y="5377815"/>
            <a:ext cx="9405620" cy="1008380"/>
          </a:xfrm>
        </p:spPr>
        <p:txBody>
          <a:bodyPr/>
          <a:lstStyle/>
          <a:p>
            <a:r>
              <a:rPr lang="sk-SK" altLang="en-US" sz="4800"/>
              <a:t>G</a:t>
            </a:r>
            <a:r>
              <a:rPr lang="en-US" sz="4800"/>
              <a:t>roup activity: WHO’s HiAP Framework for Country Action</a:t>
            </a:r>
          </a:p>
        </p:txBody>
      </p:sp>
      <p:sp>
        <p:nvSpPr>
          <p:cNvPr id="5" name="Slide Number Placeholder 4"/>
          <p:cNvSpPr>
            <a:spLocks noGrp="1"/>
          </p:cNvSpPr>
          <p:nvPr>
            <p:ph type="sldNum" sz="quarter" idx="11"/>
          </p:nvPr>
        </p:nvSpPr>
        <p:spPr/>
        <p:txBody>
          <a:bodyPr/>
          <a:lstStyle/>
          <a:p>
            <a:fld id="{20C92893-8C51-46CF-9D47-24B3C575AFAA}" type="slidenum">
              <a:rPr lang="en-GB" smtClean="0"/>
              <a:t>23</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8820" y="654050"/>
            <a:ext cx="9164955" cy="4820920"/>
          </a:xfrm>
        </p:spPr>
        <p:txBody>
          <a:bodyPr>
            <a:normAutofit/>
          </a:bodyPr>
          <a:lstStyle/>
          <a:p>
            <a:r>
              <a:rPr lang="en-US" sz="2400" dirty="0"/>
              <a:t>Health is influenced by many factors (i.e. determinants) such as food, housing and working conditions outside the health sector</a:t>
            </a:r>
          </a:p>
          <a:p>
            <a:r>
              <a:rPr lang="en-US" sz="2400" dirty="0"/>
              <a:t>Efforts to address the social, economic, environmental and commercial determinants of health have required collaboration across multiple sectors and often necessitated political and social struggle</a:t>
            </a:r>
          </a:p>
          <a:p>
            <a:r>
              <a:rPr lang="en-US" sz="2400" dirty="0"/>
              <a:t>Health in All Policies is an approach to public policies across sectors that systematically takes into account the health implications of decisions, seeks synergies and avoids harmful health impacts in order to improve population health and health equity</a:t>
            </a:r>
          </a:p>
        </p:txBody>
      </p:sp>
      <p:sp>
        <p:nvSpPr>
          <p:cNvPr id="3" name="Title 2"/>
          <p:cNvSpPr>
            <a:spLocks noGrp="1"/>
          </p:cNvSpPr>
          <p:nvPr>
            <p:ph type="title"/>
          </p:nvPr>
        </p:nvSpPr>
        <p:spPr>
          <a:xfrm>
            <a:off x="881213" y="5475182"/>
            <a:ext cx="8312587" cy="1008380"/>
          </a:xfrm>
        </p:spPr>
        <p:txBody>
          <a:bodyPr/>
          <a:lstStyle/>
          <a:p>
            <a:r>
              <a:rPr lang="sk-SK" altLang="en-US"/>
              <a:t>Introduction</a:t>
            </a:r>
          </a:p>
        </p:txBody>
      </p:sp>
      <p:sp>
        <p:nvSpPr>
          <p:cNvPr id="5" name="Slide Number Placeholder 4"/>
          <p:cNvSpPr>
            <a:spLocks noGrp="1"/>
          </p:cNvSpPr>
          <p:nvPr>
            <p:ph type="sldNum" sz="quarter" idx="11"/>
          </p:nvPr>
        </p:nvSpPr>
        <p:spPr/>
        <p:txBody>
          <a:bodyPr/>
          <a:lstStyle/>
          <a:p>
            <a:fld id="{20C92893-8C51-46CF-9D47-24B3C575AFAA}" type="slidenum">
              <a:rPr lang="en-GB" smtClean="0"/>
              <a:t>3</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0C92893-8C51-46CF-9D47-24B3C575AFAA}" type="slidenum">
              <a:rPr lang="en-GB" smtClean="0"/>
              <a:t>4</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pic>
        <p:nvPicPr>
          <p:cNvPr id="7" name="Content Placeholder 6" descr="hiap 101_2"/>
          <p:cNvPicPr>
            <a:picLocks noGrp="1" noChangeAspect="1"/>
          </p:cNvPicPr>
          <p:nvPr>
            <p:ph idx="1"/>
          </p:nvPr>
        </p:nvPicPr>
        <p:blipFill>
          <a:blip r:embed="rId2"/>
          <a:stretch>
            <a:fillRect/>
          </a:stretch>
        </p:blipFill>
        <p:spPr>
          <a:xfrm>
            <a:off x="290195" y="930910"/>
            <a:ext cx="9185275" cy="49237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550" y="319405"/>
            <a:ext cx="8706485" cy="4033520"/>
          </a:xfrm>
        </p:spPr>
        <p:txBody>
          <a:bodyPr/>
          <a:lstStyle/>
          <a:p>
            <a:r>
              <a:rPr lang="en-US" sz="2400" dirty="0"/>
              <a:t>Addressing complex health challenges;</a:t>
            </a:r>
          </a:p>
          <a:p>
            <a:r>
              <a:rPr lang="en-US" sz="2400" dirty="0"/>
              <a:t>Reacting to external policy proposals with a significant impact on health; and</a:t>
            </a:r>
          </a:p>
          <a:p>
            <a:r>
              <a:rPr lang="en-US" sz="2400" dirty="0"/>
              <a:t>Supporting high-priority government goals that positively affect multiple sectors including health</a:t>
            </a:r>
          </a:p>
        </p:txBody>
      </p:sp>
      <p:sp>
        <p:nvSpPr>
          <p:cNvPr id="3" name="Title 2"/>
          <p:cNvSpPr>
            <a:spLocks noGrp="1"/>
          </p:cNvSpPr>
          <p:nvPr>
            <p:ph type="title"/>
          </p:nvPr>
        </p:nvSpPr>
        <p:spPr>
          <a:xfrm>
            <a:off x="739775" y="5377815"/>
            <a:ext cx="9144000" cy="1139825"/>
          </a:xfrm>
        </p:spPr>
        <p:txBody>
          <a:bodyPr/>
          <a:lstStyle/>
          <a:p>
            <a:r>
              <a:rPr lang="en-US" sz="4800">
                <a:sym typeface="+mn-ea"/>
              </a:rPr>
              <a:t>The three most common policy situations that favour a HiAP approach</a:t>
            </a:r>
            <a:endParaRPr lang="en-US" sz="4800"/>
          </a:p>
        </p:txBody>
      </p:sp>
      <p:sp>
        <p:nvSpPr>
          <p:cNvPr id="5" name="Slide Number Placeholder 4"/>
          <p:cNvSpPr>
            <a:spLocks noGrp="1"/>
          </p:cNvSpPr>
          <p:nvPr>
            <p:ph type="sldNum" sz="quarter" idx="11"/>
          </p:nvPr>
        </p:nvSpPr>
        <p:spPr/>
        <p:txBody>
          <a:bodyPr/>
          <a:lstStyle/>
          <a:p>
            <a:fld id="{20C92893-8C51-46CF-9D47-24B3C575AFAA}" type="slidenum">
              <a:rPr lang="en-GB" smtClean="0"/>
              <a:t>5</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3945" y="756285"/>
            <a:ext cx="7983855" cy="4237355"/>
          </a:xfrm>
        </p:spPr>
        <p:txBody>
          <a:bodyPr/>
          <a:lstStyle/>
          <a:p>
            <a:r>
              <a:rPr lang="sk-SK" altLang="en-US" sz="2400"/>
              <a:t>p</a:t>
            </a:r>
            <a:r>
              <a:rPr lang="en-US" sz="2400"/>
              <a:t>roblem or issue is of major public health importance;</a:t>
            </a:r>
          </a:p>
          <a:p>
            <a:r>
              <a:rPr lang="sk-SK" altLang="en-US" sz="2400"/>
              <a:t>p</a:t>
            </a:r>
            <a:r>
              <a:rPr lang="en-US" sz="2400"/>
              <a:t>roblem or issue is amenable to change and change is feasible, i.e. there is sound evidence that it can be tackled; and</a:t>
            </a:r>
          </a:p>
          <a:p>
            <a:r>
              <a:rPr lang="sk-SK" altLang="en-US" sz="2400"/>
              <a:t>p</a:t>
            </a:r>
            <a:r>
              <a:rPr lang="en-US" sz="2400"/>
              <a:t>otential solutions are politically and socially acceptable</a:t>
            </a:r>
          </a:p>
        </p:txBody>
      </p:sp>
      <p:sp>
        <p:nvSpPr>
          <p:cNvPr id="3" name="Title 2"/>
          <p:cNvSpPr>
            <a:spLocks noGrp="1"/>
          </p:cNvSpPr>
          <p:nvPr>
            <p:ph type="title"/>
          </p:nvPr>
        </p:nvSpPr>
        <p:spPr/>
        <p:txBody>
          <a:bodyPr/>
          <a:lstStyle/>
          <a:p>
            <a:r>
              <a:rPr lang="sk-SK" altLang="en-US">
                <a:sym typeface="+mn-ea"/>
              </a:rPr>
              <a:t>Criteria</a:t>
            </a:r>
            <a:r>
              <a:rPr lang="en-US">
                <a:sym typeface="+mn-ea"/>
              </a:rPr>
              <a:t> for priority action </a:t>
            </a:r>
            <a:endParaRPr lang="en-US"/>
          </a:p>
        </p:txBody>
      </p:sp>
      <p:sp>
        <p:nvSpPr>
          <p:cNvPr id="5" name="Slide Number Placeholder 4"/>
          <p:cNvSpPr>
            <a:spLocks noGrp="1"/>
          </p:cNvSpPr>
          <p:nvPr>
            <p:ph type="sldNum" sz="quarter" idx="11"/>
          </p:nvPr>
        </p:nvSpPr>
        <p:spPr/>
        <p:txBody>
          <a:bodyPr/>
          <a:lstStyle/>
          <a:p>
            <a:fld id="{20C92893-8C51-46CF-9D47-24B3C575AFAA}" type="slidenum">
              <a:rPr lang="en-GB" smtClean="0"/>
              <a:t>6</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420" y="305435"/>
            <a:ext cx="8931910" cy="5072380"/>
          </a:xfrm>
        </p:spPr>
        <p:txBody>
          <a:bodyPr/>
          <a:lstStyle/>
          <a:p>
            <a:pPr marL="20320" indent="0">
              <a:buNone/>
            </a:pPr>
            <a:r>
              <a:rPr lang="sk-SK" altLang="en-US" sz="2400"/>
              <a:t>D</a:t>
            </a:r>
            <a:r>
              <a:rPr lang="en-US" sz="2400"/>
              <a:t>escribe some of the ways that health is linked to that sector and how that sector is conversely affected by population health.</a:t>
            </a:r>
          </a:p>
          <a:p>
            <a:r>
              <a:rPr lang="en-US" sz="2400"/>
              <a:t>Food;</a:t>
            </a:r>
          </a:p>
          <a:p>
            <a:r>
              <a:rPr lang="en-US" sz="2400"/>
              <a:t>Water;</a:t>
            </a:r>
          </a:p>
          <a:p>
            <a:r>
              <a:rPr lang="en-US" sz="2400"/>
              <a:t> Energy;</a:t>
            </a:r>
          </a:p>
          <a:p>
            <a:r>
              <a:rPr lang="en-US" sz="2400"/>
              <a:t>Education;</a:t>
            </a:r>
          </a:p>
          <a:p>
            <a:r>
              <a:rPr lang="en-US" sz="2400"/>
              <a:t>Economy;</a:t>
            </a:r>
          </a:p>
          <a:p>
            <a:r>
              <a:rPr lang="en-US" sz="2400"/>
              <a:t>Infrastructure and transport;</a:t>
            </a:r>
          </a:p>
          <a:p>
            <a:r>
              <a:rPr lang="en-US" sz="2400"/>
              <a:t>Governance; </a:t>
            </a:r>
          </a:p>
          <a:p>
            <a:r>
              <a:rPr lang="en-US" sz="2400"/>
              <a:t>Environment.</a:t>
            </a:r>
          </a:p>
        </p:txBody>
      </p:sp>
      <p:sp>
        <p:nvSpPr>
          <p:cNvPr id="3" name="Title 2"/>
          <p:cNvSpPr>
            <a:spLocks noGrp="1"/>
          </p:cNvSpPr>
          <p:nvPr>
            <p:ph type="title"/>
          </p:nvPr>
        </p:nvSpPr>
        <p:spPr>
          <a:xfrm>
            <a:off x="856615" y="5377815"/>
            <a:ext cx="8851265" cy="1008380"/>
          </a:xfrm>
        </p:spPr>
        <p:txBody>
          <a:bodyPr/>
          <a:lstStyle/>
          <a:p>
            <a:r>
              <a:rPr lang="sk-SK" altLang="en-US" sz="4800"/>
              <a:t>Group activity: Brainstorming</a:t>
            </a:r>
          </a:p>
        </p:txBody>
      </p:sp>
      <p:sp>
        <p:nvSpPr>
          <p:cNvPr id="5" name="Slide Number Placeholder 4"/>
          <p:cNvSpPr>
            <a:spLocks noGrp="1"/>
          </p:cNvSpPr>
          <p:nvPr>
            <p:ph type="sldNum" sz="quarter" idx="11"/>
          </p:nvPr>
        </p:nvSpPr>
        <p:spPr/>
        <p:txBody>
          <a:bodyPr/>
          <a:lstStyle/>
          <a:p>
            <a:fld id="{20C92893-8C51-46CF-9D47-24B3C575AFAA}" type="slidenum">
              <a:rPr lang="en-GB" smtClean="0"/>
              <a:t>7</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615" y="756285"/>
            <a:ext cx="8211185" cy="4033520"/>
          </a:xfrm>
        </p:spPr>
        <p:txBody>
          <a:bodyPr>
            <a:normAutofit/>
          </a:bodyPr>
          <a:lstStyle/>
          <a:p>
            <a:pPr marL="20320" indent="0">
              <a:buNone/>
            </a:pPr>
            <a:r>
              <a:rPr lang="en-GB" sz="2400" dirty="0"/>
              <a:t>Public health refers to all organized efforts to prevent disease, promote health, and prolong life among the population as a whole. Its activities aim to provide conditions in which people can be healthy and focus on entire populations, not on individual patients or diseases. Thus, public heal</a:t>
            </a:r>
            <a:r>
              <a:rPr lang="en-GB" altLang="en-US" sz="2400" dirty="0"/>
              <a:t>th</a:t>
            </a:r>
            <a:r>
              <a:rPr lang="en-GB" sz="2400" dirty="0"/>
              <a:t> this concerned with the total system and not only the eradication of a particular disease.</a:t>
            </a:r>
            <a:endParaRPr lang="en-GB" altLang="en-US" sz="2400" dirty="0"/>
          </a:p>
        </p:txBody>
      </p:sp>
      <p:sp>
        <p:nvSpPr>
          <p:cNvPr id="3" name="Title 2"/>
          <p:cNvSpPr>
            <a:spLocks noGrp="1"/>
          </p:cNvSpPr>
          <p:nvPr>
            <p:ph type="title"/>
          </p:nvPr>
        </p:nvSpPr>
        <p:spPr>
          <a:xfrm>
            <a:off x="881213" y="5363422"/>
            <a:ext cx="8312587" cy="1008380"/>
          </a:xfrm>
        </p:spPr>
        <p:txBody>
          <a:bodyPr/>
          <a:lstStyle/>
          <a:p>
            <a:r>
              <a:rPr lang="sk-SK" altLang="en-US" sz="4800" dirty="0" err="1"/>
              <a:t>Public</a:t>
            </a:r>
            <a:r>
              <a:rPr lang="sk-SK" altLang="en-US" sz="4800" dirty="0"/>
              <a:t> </a:t>
            </a:r>
            <a:r>
              <a:rPr lang="sk-SK" altLang="en-US" sz="4800" dirty="0" err="1"/>
              <a:t>Health</a:t>
            </a:r>
            <a:r>
              <a:rPr lang="sk-SK" altLang="en-US" sz="4800" dirty="0"/>
              <a:t>- </a:t>
            </a:r>
            <a:r>
              <a:rPr lang="sk-SK" altLang="en-US" sz="4800" dirty="0" err="1"/>
              <a:t>definition</a:t>
            </a:r>
            <a:endParaRPr lang="sk-SK" altLang="en-US" sz="4800" dirty="0"/>
          </a:p>
        </p:txBody>
      </p:sp>
      <p:sp>
        <p:nvSpPr>
          <p:cNvPr id="5" name="Slide Number Placeholder 4"/>
          <p:cNvSpPr>
            <a:spLocks noGrp="1"/>
          </p:cNvSpPr>
          <p:nvPr>
            <p:ph type="sldNum" sz="quarter" idx="11"/>
          </p:nvPr>
        </p:nvSpPr>
        <p:spPr/>
        <p:txBody>
          <a:bodyPr/>
          <a:lstStyle/>
          <a:p>
            <a:fld id="{20C92893-8C51-46CF-9D47-24B3C575AFAA}" type="slidenum">
              <a:rPr lang="en-GB" smtClean="0"/>
              <a:t>8</a:t>
            </a:fld>
            <a:endParaRPr lang="en-GB"/>
          </a:p>
        </p:txBody>
      </p:sp>
      <p:sp>
        <p:nvSpPr>
          <p:cNvPr id="6" name="Footer Placeholder 5"/>
          <p:cNvSpPr>
            <a:spLocks noGrp="1"/>
          </p:cNvSpPr>
          <p:nvPr>
            <p:ph type="ftr" sz="quarter" idx="12"/>
          </p:nvPr>
        </p:nvSpPr>
        <p:spPr/>
        <p:txBody>
          <a:bodyPr/>
          <a:lstStyle/>
          <a:p>
            <a:r>
              <a:rPr lang="en-GB" dirty="0" err="1"/>
              <a:t>rusnakm@truni.sk</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FDB02CE-932A-AC4B-830C-088BD05B5819}"/>
              </a:ext>
            </a:extLst>
          </p:cNvPr>
          <p:cNvSpPr>
            <a:spLocks noGrp="1"/>
          </p:cNvSpPr>
          <p:nvPr>
            <p:ph type="title"/>
          </p:nvPr>
        </p:nvSpPr>
        <p:spPr>
          <a:xfrm>
            <a:off x="856449" y="5778929"/>
            <a:ext cx="8312587" cy="1008380"/>
          </a:xfrm>
        </p:spPr>
        <p:txBody>
          <a:bodyPr/>
          <a:lstStyle/>
          <a:p>
            <a:r>
              <a:rPr lang="sk-SK" dirty="0" err="1"/>
              <a:t>Essential</a:t>
            </a:r>
            <a:r>
              <a:rPr lang="sk-SK" dirty="0"/>
              <a:t> PH </a:t>
            </a:r>
            <a:r>
              <a:rPr lang="sk-SK" dirty="0" err="1"/>
              <a:t>Functions</a:t>
            </a:r>
            <a:endParaRPr lang="sk-SK" dirty="0"/>
          </a:p>
        </p:txBody>
      </p:sp>
      <p:sp>
        <p:nvSpPr>
          <p:cNvPr id="4" name="Zástupný objekt pre číslo snímky 3">
            <a:extLst>
              <a:ext uri="{FF2B5EF4-FFF2-40B4-BE49-F238E27FC236}">
                <a16:creationId xmlns:a16="http://schemas.microsoft.com/office/drawing/2014/main" id="{BA3E761F-6FCA-244D-97E9-3366BDDE828C}"/>
              </a:ext>
            </a:extLst>
          </p:cNvPr>
          <p:cNvSpPr>
            <a:spLocks noGrp="1"/>
          </p:cNvSpPr>
          <p:nvPr>
            <p:ph type="sldNum" sz="quarter" idx="11"/>
          </p:nvPr>
        </p:nvSpPr>
        <p:spPr/>
        <p:txBody>
          <a:bodyPr/>
          <a:lstStyle/>
          <a:p>
            <a:fld id="{20C92893-8C51-46CF-9D47-24B3C575AFAA}" type="slidenum">
              <a:rPr lang="en-GB" smtClean="0"/>
              <a:t>9</a:t>
            </a:fld>
            <a:endParaRPr lang="en-GB"/>
          </a:p>
        </p:txBody>
      </p:sp>
      <p:sp>
        <p:nvSpPr>
          <p:cNvPr id="5" name="Zástupný objekt pre pätu 4">
            <a:extLst>
              <a:ext uri="{FF2B5EF4-FFF2-40B4-BE49-F238E27FC236}">
                <a16:creationId xmlns:a16="http://schemas.microsoft.com/office/drawing/2014/main" id="{16CF8A24-82D2-064C-B93F-4E49F979E3AC}"/>
              </a:ext>
            </a:extLst>
          </p:cNvPr>
          <p:cNvSpPr>
            <a:spLocks noGrp="1"/>
          </p:cNvSpPr>
          <p:nvPr>
            <p:ph type="ftr" sz="quarter" idx="12"/>
          </p:nvPr>
        </p:nvSpPr>
        <p:spPr/>
        <p:txBody>
          <a:bodyPr/>
          <a:lstStyle/>
          <a:p>
            <a:r>
              <a:rPr lang="en-GB"/>
              <a:t>rusnakm@truni.sk</a:t>
            </a:r>
            <a:endParaRPr lang="en-GB" dirty="0"/>
          </a:p>
        </p:txBody>
      </p:sp>
      <p:pic>
        <p:nvPicPr>
          <p:cNvPr id="1026" name="Picture 2" descr="Výsledok vyh&amp;lcaron;adávania obrázkov pre dopyt public health functions">
            <a:extLst>
              <a:ext uri="{FF2B5EF4-FFF2-40B4-BE49-F238E27FC236}">
                <a16:creationId xmlns:a16="http://schemas.microsoft.com/office/drawing/2014/main" id="{ABC9471A-A1CD-1446-AA56-744CA6458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21" y="755968"/>
            <a:ext cx="5196840" cy="519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800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Martin_Trnava_prednasky</Template>
  <TotalTime>80</TotalTime>
  <Words>1279</Words>
  <Application>Microsoft Macintosh PowerPoint</Application>
  <PresentationFormat>Vlastná</PresentationFormat>
  <Paragraphs>126</Paragraphs>
  <Slides>23</Slides>
  <Notes>2</Notes>
  <HiddenSlides>2</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23</vt:i4>
      </vt:variant>
    </vt:vector>
  </HeadingPairs>
  <TitlesOfParts>
    <vt:vector size="28" baseType="lpstr">
      <vt:lpstr>Arial</vt:lpstr>
      <vt:lpstr>Calibri</vt:lpstr>
      <vt:lpstr>Palatino Linotype</vt:lpstr>
      <vt:lpstr>Wingdings</vt:lpstr>
      <vt:lpstr>Martin_Trnava_prednasky</vt:lpstr>
      <vt:lpstr>Zdravie vo všetkých politikách Health in All Policies (HiAP)</vt:lpstr>
      <vt:lpstr>Learning objectives</vt:lpstr>
      <vt:lpstr>Introduction</vt:lpstr>
      <vt:lpstr>Prezentácia programu PowerPoint</vt:lpstr>
      <vt:lpstr>The three most common policy situations that favour a HiAP approach</vt:lpstr>
      <vt:lpstr>Criteria for priority action </vt:lpstr>
      <vt:lpstr>Group activity: Brainstorming</vt:lpstr>
      <vt:lpstr>Public Health- definition</vt:lpstr>
      <vt:lpstr>Essential PH Functions</vt:lpstr>
      <vt:lpstr>Main functions of Public Health</vt:lpstr>
      <vt:lpstr>Public Health campaigns </vt:lpstr>
      <vt:lpstr>Definition of Health in all Policies </vt:lpstr>
      <vt:lpstr>General policy situations that favour a HiAP approach</vt:lpstr>
      <vt:lpstr>General policy situations that favour a HiAP approach</vt:lpstr>
      <vt:lpstr>Policy situations where a HiAP approach should be considered</vt:lpstr>
      <vt:lpstr>Criteria for action</vt:lpstr>
      <vt:lpstr>International milestones in HiAP development - notes </vt:lpstr>
      <vt:lpstr>International milestones in HiAP development - notes</vt:lpstr>
      <vt:lpstr>Prezentácia programu PowerPoint</vt:lpstr>
      <vt:lpstr>Zhrnutie</vt:lpstr>
      <vt:lpstr>Skupiny</vt:lpstr>
      <vt:lpstr>Prezentácia programu PowerPoint</vt:lpstr>
      <vt:lpstr>Group activity: WHO’s HiAP Framework for Country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Promotion Policies</dc:title>
  <dc:creator>Martin Rusnak</dc:creator>
  <cp:lastModifiedBy>Martin Rusnak</cp:lastModifiedBy>
  <cp:revision>27</cp:revision>
  <dcterms:created xsi:type="dcterms:W3CDTF">2018-07-27T13:15:00Z</dcterms:created>
  <dcterms:modified xsi:type="dcterms:W3CDTF">2020-02-04T15:09:27Z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