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73"/>
  </p:notesMasterIdLst>
  <p:sldIdLst>
    <p:sldId id="256" r:id="rId2"/>
    <p:sldId id="266" r:id="rId3"/>
    <p:sldId id="278" r:id="rId4"/>
    <p:sldId id="279" r:id="rId5"/>
    <p:sldId id="281" r:id="rId6"/>
    <p:sldId id="280" r:id="rId7"/>
    <p:sldId id="282" r:id="rId8"/>
    <p:sldId id="283" r:id="rId9"/>
    <p:sldId id="284" r:id="rId10"/>
    <p:sldId id="330" r:id="rId11"/>
    <p:sldId id="331" r:id="rId12"/>
    <p:sldId id="285" r:id="rId13"/>
    <p:sldId id="286" r:id="rId14"/>
    <p:sldId id="287" r:id="rId15"/>
    <p:sldId id="332" r:id="rId16"/>
    <p:sldId id="333" r:id="rId17"/>
    <p:sldId id="335" r:id="rId18"/>
    <p:sldId id="302" r:id="rId19"/>
    <p:sldId id="300" r:id="rId20"/>
    <p:sldId id="301" r:id="rId21"/>
    <p:sldId id="308" r:id="rId22"/>
    <p:sldId id="309" r:id="rId23"/>
    <p:sldId id="303" r:id="rId24"/>
    <p:sldId id="336" r:id="rId25"/>
    <p:sldId id="339" r:id="rId26"/>
    <p:sldId id="337" r:id="rId27"/>
    <p:sldId id="338" r:id="rId28"/>
    <p:sldId id="341" r:id="rId29"/>
    <p:sldId id="342" r:id="rId30"/>
    <p:sldId id="343" r:id="rId31"/>
    <p:sldId id="344" r:id="rId32"/>
    <p:sldId id="346" r:id="rId33"/>
    <p:sldId id="351" r:id="rId34"/>
    <p:sldId id="347" r:id="rId35"/>
    <p:sldId id="348" r:id="rId36"/>
    <p:sldId id="349" r:id="rId37"/>
    <p:sldId id="354" r:id="rId38"/>
    <p:sldId id="355" r:id="rId39"/>
    <p:sldId id="350"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 id="370" r:id="rId55"/>
    <p:sldId id="371" r:id="rId56"/>
    <p:sldId id="372" r:id="rId57"/>
    <p:sldId id="374" r:id="rId58"/>
    <p:sldId id="375" r:id="rId59"/>
    <p:sldId id="376" r:id="rId60"/>
    <p:sldId id="377" r:id="rId61"/>
    <p:sldId id="378" r:id="rId62"/>
    <p:sldId id="379" r:id="rId63"/>
    <p:sldId id="380" r:id="rId64"/>
    <p:sldId id="381" r:id="rId65"/>
    <p:sldId id="382" r:id="rId66"/>
    <p:sldId id="383" r:id="rId67"/>
    <p:sldId id="384" r:id="rId68"/>
    <p:sldId id="386" r:id="rId69"/>
    <p:sldId id="387" r:id="rId70"/>
    <p:sldId id="388" r:id="rId71"/>
    <p:sldId id="334" r:id="rId72"/>
  </p:sldIdLst>
  <p:sldSz cx="10075863" cy="7562850"/>
  <p:notesSz cx="7772400" cy="10058400"/>
  <p:defaultTextStyle>
    <a:defPPr>
      <a:defRPr lang="en-GB"/>
    </a:defPPr>
    <a:lvl1pPr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1pPr>
    <a:lvl2pPr marL="4302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2pPr>
    <a:lvl3pPr marL="6461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3pPr>
    <a:lvl4pPr marL="862013" indent="-214313"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4pPr>
    <a:lvl5pPr marL="10779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5pPr>
    <a:lvl6pPr marL="2286000" algn="l" defTabSz="914400" rtl="0" eaLnBrk="1" latinLnBrk="0" hangingPunct="1">
      <a:defRPr kern="1200">
        <a:solidFill>
          <a:schemeClr val="bg1"/>
        </a:solidFill>
        <a:latin typeface="Arial" charset="0"/>
        <a:ea typeface="+mn-ea"/>
        <a:cs typeface="Arial Unicode MS" charset="0"/>
      </a:defRPr>
    </a:lvl6pPr>
    <a:lvl7pPr marL="2743200" algn="l" defTabSz="914400" rtl="0" eaLnBrk="1" latinLnBrk="0" hangingPunct="1">
      <a:defRPr kern="1200">
        <a:solidFill>
          <a:schemeClr val="bg1"/>
        </a:solidFill>
        <a:latin typeface="Arial" charset="0"/>
        <a:ea typeface="+mn-ea"/>
        <a:cs typeface="Arial Unicode MS" charset="0"/>
      </a:defRPr>
    </a:lvl7pPr>
    <a:lvl8pPr marL="3200400" algn="l" defTabSz="914400" rtl="0" eaLnBrk="1" latinLnBrk="0" hangingPunct="1">
      <a:defRPr kern="1200">
        <a:solidFill>
          <a:schemeClr val="bg1"/>
        </a:solidFill>
        <a:latin typeface="Arial" charset="0"/>
        <a:ea typeface="+mn-ea"/>
        <a:cs typeface="Arial Unicode MS" charset="0"/>
      </a:defRPr>
    </a:lvl8pPr>
    <a:lvl9pPr marL="3657600" algn="l" defTabSz="914400" rtl="0" eaLnBrk="1" latinLnBrk="0" hangingPunct="1">
      <a:defRPr kern="1200">
        <a:solidFill>
          <a:schemeClr val="bg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382">
          <p15:clr>
            <a:srgbClr val="A4A3A4"/>
          </p15:clr>
        </p15:guide>
        <p15:guide id="2" pos="31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37"/>
    <p:restoredTop sz="92789"/>
  </p:normalViewPr>
  <p:slideViewPr>
    <p:cSldViewPr snapToGrid="0" snapToObjects="1">
      <p:cViewPr varScale="1">
        <p:scale>
          <a:sx n="103" d="100"/>
          <a:sy n="103" d="100"/>
        </p:scale>
        <p:origin x="2528" y="184"/>
      </p:cViewPr>
      <p:guideLst>
        <p:guide orient="horz" pos="2382"/>
        <p:guide pos="31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24DD0669-3EAC-F842-850C-1FFAE37E1C17}" type="datetimeFigureOut">
              <a:rPr lang="en-US" smtClean="0"/>
              <a:t>2/4/20</a:t>
            </a:fld>
            <a:endParaRPr lang="sk-SK"/>
          </a:p>
        </p:txBody>
      </p:sp>
      <p:sp>
        <p:nvSpPr>
          <p:cNvPr id="4" name="Slide Image Placeholder 3"/>
          <p:cNvSpPr>
            <a:spLocks noGrp="1" noRot="1" noChangeAspect="1"/>
          </p:cNvSpPr>
          <p:nvPr>
            <p:ph type="sldImg" idx="2"/>
          </p:nvPr>
        </p:nvSpPr>
        <p:spPr>
          <a:xfrm>
            <a:off x="1373188" y="754063"/>
            <a:ext cx="5026025" cy="37719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sk-SK"/>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8EDDD769-0A41-C44D-A74F-F9371E2120B1}" type="slidenum">
              <a:rPr lang="sk-SK" smtClean="0"/>
              <a:t>‹#›</a:t>
            </a:fld>
            <a:endParaRPr lang="sk-SK"/>
          </a:p>
        </p:txBody>
      </p:sp>
    </p:spTree>
    <p:extLst>
      <p:ext uri="{BB962C8B-B14F-4D97-AF65-F5344CB8AC3E}">
        <p14:creationId xmlns:p14="http://schemas.microsoft.com/office/powerpoint/2010/main" val="22733372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8" name="TextBox 7"/>
          <p:cNvSpPr txBox="1"/>
          <p:nvPr/>
        </p:nvSpPr>
        <p:spPr>
          <a:xfrm>
            <a:off x="1870616" y="3967681"/>
            <a:ext cx="503793" cy="1022039"/>
          </a:xfrm>
          <a:prstGeom prst="rect">
            <a:avLst/>
          </a:prstGeom>
          <a:noFill/>
        </p:spPr>
        <p:txBody>
          <a:bodyPr wrap="square" lIns="0" tIns="10079" rIns="0" bIns="10079" rtlCol="0" anchor="ctr"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856448" y="1344506"/>
            <a:ext cx="8312587" cy="2373895"/>
          </a:xfrm>
        </p:spPr>
        <p:txBody>
          <a:bodyPr>
            <a:noAutofit/>
          </a:bodyPr>
          <a:lstStyle>
            <a:lvl1pPr>
              <a:defRPr sz="6600">
                <a:solidFill>
                  <a:schemeClr val="tx1"/>
                </a:solidFill>
              </a:defRPr>
            </a:lvl1pPr>
          </a:lstStyle>
          <a:p>
            <a:r>
              <a:rPr lang="sk-SK" noProof="0"/>
              <a:t>Kliknutím upravte štýl predlohy nadpisu</a:t>
            </a:r>
            <a:endParaRPr lang="en-GB" noProof="0" dirty="0"/>
          </a:p>
        </p:txBody>
      </p:sp>
      <p:sp>
        <p:nvSpPr>
          <p:cNvPr id="3" name="Subtitle 2"/>
          <p:cNvSpPr>
            <a:spLocks noGrp="1"/>
          </p:cNvSpPr>
          <p:nvPr>
            <p:ph type="subTitle" idx="1"/>
          </p:nvPr>
        </p:nvSpPr>
        <p:spPr>
          <a:xfrm>
            <a:off x="2351034" y="3722416"/>
            <a:ext cx="6801208" cy="1597168"/>
          </a:xfrm>
        </p:spPr>
        <p:txBody>
          <a:bodyPr anchor="ctr"/>
          <a:lstStyle>
            <a:lvl1pPr marL="0" indent="0" algn="l">
              <a:buNone/>
              <a:defRPr>
                <a:solidFill>
                  <a:schemeClr val="tx1"/>
                </a:solidFill>
              </a:defRPr>
            </a:lvl1pPr>
            <a:lvl2pPr marL="503926" indent="0" algn="ctr">
              <a:buNone/>
              <a:defRPr>
                <a:solidFill>
                  <a:schemeClr val="tx1">
                    <a:tint val="75000"/>
                  </a:schemeClr>
                </a:solidFill>
              </a:defRPr>
            </a:lvl2pPr>
            <a:lvl3pPr marL="1007852" indent="0" algn="ctr">
              <a:buNone/>
              <a:defRPr>
                <a:solidFill>
                  <a:schemeClr val="tx1">
                    <a:tint val="75000"/>
                  </a:schemeClr>
                </a:solidFill>
              </a:defRPr>
            </a:lvl3pPr>
            <a:lvl4pPr marL="1511778" indent="0" algn="ctr">
              <a:buNone/>
              <a:defRPr>
                <a:solidFill>
                  <a:schemeClr val="tx1">
                    <a:tint val="75000"/>
                  </a:schemeClr>
                </a:solidFill>
              </a:defRPr>
            </a:lvl4pPr>
            <a:lvl5pPr marL="2015703" indent="0" algn="ctr">
              <a:buNone/>
              <a:defRPr>
                <a:solidFill>
                  <a:schemeClr val="tx1">
                    <a:tint val="75000"/>
                  </a:schemeClr>
                </a:solidFill>
              </a:defRPr>
            </a:lvl5pPr>
            <a:lvl6pPr marL="2519629" indent="0" algn="ctr">
              <a:buNone/>
              <a:defRPr>
                <a:solidFill>
                  <a:schemeClr val="tx1">
                    <a:tint val="75000"/>
                  </a:schemeClr>
                </a:solidFill>
              </a:defRPr>
            </a:lvl6pPr>
            <a:lvl7pPr marL="3023555" indent="0" algn="ctr">
              <a:buNone/>
              <a:defRPr>
                <a:solidFill>
                  <a:schemeClr val="tx1">
                    <a:tint val="75000"/>
                  </a:schemeClr>
                </a:solidFill>
              </a:defRPr>
            </a:lvl7pPr>
            <a:lvl8pPr marL="3527481" indent="0" algn="ctr">
              <a:buNone/>
              <a:defRPr>
                <a:solidFill>
                  <a:schemeClr val="tx1">
                    <a:tint val="75000"/>
                  </a:schemeClr>
                </a:solidFill>
              </a:defRPr>
            </a:lvl8pPr>
            <a:lvl9pPr marL="4031407" indent="0" algn="ctr">
              <a:buNone/>
              <a:defRPr>
                <a:solidFill>
                  <a:schemeClr val="tx1">
                    <a:tint val="75000"/>
                  </a:schemeClr>
                </a:solidFill>
              </a:defRPr>
            </a:lvl9pPr>
          </a:lstStyle>
          <a:p>
            <a:r>
              <a:rPr lang="sk-SK" noProof="0"/>
              <a:t>Kliknutím upravte štýl predlohy podnadpisu</a:t>
            </a:r>
            <a:endParaRPr lang="en-GB" noProof="0" dirty="0"/>
          </a:p>
        </p:txBody>
      </p:sp>
      <p:sp>
        <p:nvSpPr>
          <p:cNvPr id="16" name="Slide Number Placeholder 15"/>
          <p:cNvSpPr>
            <a:spLocks noGrp="1"/>
          </p:cNvSpPr>
          <p:nvPr>
            <p:ph type="sldNum" sz="quarter" idx="11"/>
          </p:nvPr>
        </p:nvSpPr>
        <p:spPr/>
        <p:txBody>
          <a:bodyPr/>
          <a:lstStyle/>
          <a:p>
            <a:fld id="{9665D366-4AF1-4746-9C39-861A506373A7}"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rusnakm@truni.sk</a:t>
            </a:r>
          </a:p>
        </p:txBody>
      </p:sp>
      <p:pic>
        <p:nvPicPr>
          <p:cNvPr id="9" name="Obrázok 8">
            <a:extLst>
              <a:ext uri="{FF2B5EF4-FFF2-40B4-BE49-F238E27FC236}">
                <a16:creationId xmlns:a16="http://schemas.microsoft.com/office/drawing/2014/main" id="{C4575B2D-1CCD-D443-97E4-3F90689C9C2A}"/>
              </a:ext>
            </a:extLst>
          </p:cNvPr>
          <p:cNvPicPr>
            <a:picLocks noChangeAspect="1"/>
          </p:cNvPicPr>
          <p:nvPr userDrawn="1"/>
        </p:nvPicPr>
        <p:blipFill>
          <a:blip r:embed="rId2"/>
          <a:stretch>
            <a:fillRect/>
          </a:stretch>
        </p:blipFill>
        <p:spPr>
          <a:xfrm>
            <a:off x="1319345" y="0"/>
            <a:ext cx="8618477" cy="568036"/>
          </a:xfrm>
          <a:prstGeom prst="rect">
            <a:avLst/>
          </a:prstGeom>
        </p:spPr>
      </p:pic>
      <p:pic>
        <p:nvPicPr>
          <p:cNvPr id="10" name="Obrázok 9">
            <a:extLst>
              <a:ext uri="{FF2B5EF4-FFF2-40B4-BE49-F238E27FC236}">
                <a16:creationId xmlns:a16="http://schemas.microsoft.com/office/drawing/2014/main" id="{D79EC805-C453-0F45-A2F7-A77371F7F7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0400" y="6818252"/>
            <a:ext cx="2495463" cy="71261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2351035" y="756286"/>
            <a:ext cx="6381380" cy="3865456"/>
          </a:xfrm>
        </p:spPr>
        <p:txBody>
          <a:bodyPr vert="eaVert" anchor="t"/>
          <a:lstStyle/>
          <a:p>
            <a:pPr lvl="0"/>
            <a:r>
              <a:rPr lang="sk-SK"/>
              <a:t>Upraviť štýly predlohy textu
Druhá úroveň
Tretia úroveň
Štvrtá úroveň
Piata úroveň</a:t>
            </a:r>
            <a:endParaRPr lang="en-US"/>
          </a:p>
        </p:txBody>
      </p:sp>
      <p:sp>
        <p:nvSpPr>
          <p:cNvPr id="4" name="Date Placeholder 3"/>
          <p:cNvSpPr>
            <a:spLocks noGrp="1"/>
          </p:cNvSpPr>
          <p:nvPr>
            <p:ph type="dt" sz="half" idx="10"/>
          </p:nvPr>
        </p:nvSpPr>
        <p:spPr>
          <a:xfrm>
            <a:off x="7987308" y="6787309"/>
            <a:ext cx="1164934" cy="402652"/>
          </a:xfrm>
          <a:prstGeom prst="rect">
            <a:avLst/>
          </a:prstGeom>
        </p:spPr>
        <p:txBody>
          <a:bodyPr/>
          <a:lstStyle/>
          <a:p>
            <a:fld id="{035DBD18-18E5-014E-9E08-20734A1E5034}" type="datetime1">
              <a:rPr lang="sk-SK" smtClean="0"/>
              <a:t>4.2.20</a:t>
            </a:fld>
            <a:endParaRPr lang="en-GB"/>
          </a:p>
        </p:txBody>
      </p:sp>
      <p:sp>
        <p:nvSpPr>
          <p:cNvPr id="5" name="Footer Placeholder 4"/>
          <p:cNvSpPr>
            <a:spLocks noGrp="1"/>
          </p:cNvSpPr>
          <p:nvPr>
            <p:ph type="ftr" sz="quarter" idx="11"/>
          </p:nvPr>
        </p:nvSpPr>
        <p:spPr/>
        <p:txBody>
          <a:bodyPr/>
          <a:lstStyle/>
          <a:p>
            <a:r>
              <a:rPr lang="en-GB"/>
              <a:t>rusnakm@truni.sk</a:t>
            </a:r>
          </a:p>
        </p:txBody>
      </p:sp>
      <p:sp>
        <p:nvSpPr>
          <p:cNvPr id="6" name="Slide Number Placeholder 5"/>
          <p:cNvSpPr>
            <a:spLocks noGrp="1"/>
          </p:cNvSpPr>
          <p:nvPr>
            <p:ph type="sldNum" sz="quarter" idx="12"/>
          </p:nvPr>
        </p:nvSpPr>
        <p:spPr/>
        <p:txBody>
          <a:bodyPr/>
          <a:lstStyle/>
          <a:p>
            <a:fld id="{F9D4BC3C-7372-45CB-AC7E-5C03862A0EE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24" y="672255"/>
            <a:ext cx="2351035" cy="5714153"/>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3190690" y="756286"/>
            <a:ext cx="5541725" cy="5041900"/>
          </a:xfrm>
        </p:spPr>
        <p:txBody>
          <a:bodyPr vert="eaVert" anchor="t"/>
          <a:lstStyle/>
          <a:p>
            <a:pPr lvl="0"/>
            <a:r>
              <a:rPr lang="sk-SK"/>
              <a:t>Upraviť štýly predlohy textu
Druhá úroveň
Tretia úroveň
Štvrtá úroveň
Piata úroveň</a:t>
            </a:r>
            <a:endParaRPr lang="en-US" dirty="0"/>
          </a:p>
        </p:txBody>
      </p:sp>
      <p:sp>
        <p:nvSpPr>
          <p:cNvPr id="4" name="Date Placeholder 3"/>
          <p:cNvSpPr>
            <a:spLocks noGrp="1"/>
          </p:cNvSpPr>
          <p:nvPr>
            <p:ph type="dt" sz="half" idx="10"/>
          </p:nvPr>
        </p:nvSpPr>
        <p:spPr>
          <a:xfrm>
            <a:off x="7987308" y="6787309"/>
            <a:ext cx="1164934" cy="402652"/>
          </a:xfrm>
          <a:prstGeom prst="rect">
            <a:avLst/>
          </a:prstGeom>
        </p:spPr>
        <p:txBody>
          <a:bodyPr/>
          <a:lstStyle/>
          <a:p>
            <a:fld id="{717C7C74-180C-724E-9E3C-7285CBF94665}" type="datetime1">
              <a:rPr lang="sk-SK" smtClean="0"/>
              <a:t>4.2.20</a:t>
            </a:fld>
            <a:endParaRPr lang="en-GB"/>
          </a:p>
        </p:txBody>
      </p:sp>
      <p:sp>
        <p:nvSpPr>
          <p:cNvPr id="5" name="Footer Placeholder 4"/>
          <p:cNvSpPr>
            <a:spLocks noGrp="1"/>
          </p:cNvSpPr>
          <p:nvPr>
            <p:ph type="ftr" sz="quarter" idx="11"/>
          </p:nvPr>
        </p:nvSpPr>
        <p:spPr/>
        <p:txBody>
          <a:bodyPr/>
          <a:lstStyle/>
          <a:p>
            <a:r>
              <a:rPr lang="en-GB"/>
              <a:t>rusnakm@truni.sk</a:t>
            </a:r>
          </a:p>
        </p:txBody>
      </p:sp>
      <p:sp>
        <p:nvSpPr>
          <p:cNvPr id="6" name="Slide Number Placeholder 5"/>
          <p:cNvSpPr>
            <a:spLocks noGrp="1"/>
          </p:cNvSpPr>
          <p:nvPr>
            <p:ph type="sldNum" sz="quarter" idx="12"/>
          </p:nvPr>
        </p:nvSpPr>
        <p:spPr/>
        <p:txBody>
          <a:bodyPr/>
          <a:lstStyle/>
          <a:p>
            <a:fld id="{0B4E2C6B-D7B4-4470-96B0-FB5B90C366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k-SK" noProof="0"/>
              <a:t>Upraviť štýly predlohy textu
Druhá úroveň
Tretia úroveň
Štvrtá úroveň
Piata úroveň</a:t>
            </a:r>
            <a:endParaRPr lang="en-GB" noProof="0" dirty="0"/>
          </a:p>
        </p:txBody>
      </p:sp>
      <p:sp>
        <p:nvSpPr>
          <p:cNvPr id="13" name="Title 12"/>
          <p:cNvSpPr>
            <a:spLocks noGrp="1"/>
          </p:cNvSpPr>
          <p:nvPr>
            <p:ph type="title"/>
          </p:nvPr>
        </p:nvSpPr>
        <p:spPr/>
        <p:txBody>
          <a:bodyPr/>
          <a:lstStyle/>
          <a:p>
            <a:r>
              <a:rPr lang="sk-SK" noProof="0"/>
              <a:t>Kliknutím upravte štýl predlohy nadpisu</a:t>
            </a:r>
            <a:endParaRPr lang="en-GB" noProof="0" dirty="0"/>
          </a:p>
        </p:txBody>
      </p:sp>
      <p:sp>
        <p:nvSpPr>
          <p:cNvPr id="15" name="Slide Number Placeholder 14"/>
          <p:cNvSpPr>
            <a:spLocks noGrp="1"/>
          </p:cNvSpPr>
          <p:nvPr>
            <p:ph type="sldNum" sz="quarter" idx="11"/>
          </p:nvPr>
        </p:nvSpPr>
        <p:spPr/>
        <p:txBody>
          <a:bodyPr/>
          <a:lstStyle/>
          <a:p>
            <a:fld id="{20C92893-8C51-46CF-9D47-24B3C575AFAA}" type="slidenum">
              <a:rPr lang="en-GB" smtClean="0"/>
              <a:pPr/>
              <a:t>‹#›</a:t>
            </a:fld>
            <a:endParaRPr lang="en-GB"/>
          </a:p>
        </p:txBody>
      </p:sp>
      <p:sp>
        <p:nvSpPr>
          <p:cNvPr id="16" name="Footer Placeholder 15"/>
          <p:cNvSpPr>
            <a:spLocks noGrp="1"/>
          </p:cNvSpPr>
          <p:nvPr>
            <p:ph type="ftr" sz="quarter" idx="12"/>
          </p:nvPr>
        </p:nvSpPr>
        <p:spPr/>
        <p:txBody>
          <a:bodyPr/>
          <a:lstStyle/>
          <a:p>
            <a:r>
              <a:rPr lang="en-GB" dirty="0" err="1"/>
              <a:t>rusnakm@truni.sk</a:t>
            </a:r>
            <a:endParaRPr lang="en-GB" dirty="0"/>
          </a:p>
        </p:txBody>
      </p:sp>
      <p:pic>
        <p:nvPicPr>
          <p:cNvPr id="7" name="Obrázok 6">
            <a:extLst>
              <a:ext uri="{FF2B5EF4-FFF2-40B4-BE49-F238E27FC236}">
                <a16:creationId xmlns:a16="http://schemas.microsoft.com/office/drawing/2014/main" id="{9219B733-038C-814A-8470-E8C2F5351825}"/>
              </a:ext>
            </a:extLst>
          </p:cNvPr>
          <p:cNvPicPr>
            <a:picLocks noChangeAspect="1"/>
          </p:cNvPicPr>
          <p:nvPr userDrawn="1"/>
        </p:nvPicPr>
        <p:blipFill>
          <a:blip r:embed="rId2"/>
          <a:stretch>
            <a:fillRect/>
          </a:stretch>
        </p:blipFill>
        <p:spPr>
          <a:xfrm>
            <a:off x="1319345" y="0"/>
            <a:ext cx="8618477" cy="568036"/>
          </a:xfrm>
          <a:prstGeom prst="rect">
            <a:avLst/>
          </a:prstGeom>
        </p:spPr>
      </p:pic>
      <p:pic>
        <p:nvPicPr>
          <p:cNvPr id="8" name="Obrázok 7">
            <a:extLst>
              <a:ext uri="{FF2B5EF4-FFF2-40B4-BE49-F238E27FC236}">
                <a16:creationId xmlns:a16="http://schemas.microsoft.com/office/drawing/2014/main" id="{17853C5A-734E-214D-93FF-66C823C019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0400" y="6818252"/>
            <a:ext cx="2495463" cy="71261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8" name="TextBox 7"/>
          <p:cNvSpPr txBox="1"/>
          <p:nvPr/>
        </p:nvSpPr>
        <p:spPr>
          <a:xfrm>
            <a:off x="4702069" y="4493265"/>
            <a:ext cx="503793" cy="1001684"/>
          </a:xfrm>
          <a:prstGeom prst="rect">
            <a:avLst/>
          </a:prstGeom>
          <a:noFill/>
        </p:spPr>
        <p:txBody>
          <a:bodyPr wrap="square" lIns="0" tIns="0" rIns="0" bIns="0" rtlCol="0" anchor="t"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5037931" y="4705959"/>
            <a:ext cx="4114311" cy="806704"/>
          </a:xfrm>
        </p:spPr>
        <p:txBody>
          <a:bodyPr anchor="ctr">
            <a:normAutofit/>
          </a:bodyPr>
          <a:lstStyle>
            <a:lvl1pPr marL="0" indent="0">
              <a:buNone/>
              <a:defRPr sz="2000">
                <a:solidFill>
                  <a:schemeClr val="tx1"/>
                </a:solidFill>
              </a:defRPr>
            </a:lvl1pPr>
            <a:lvl2pPr marL="503926" indent="0">
              <a:buNone/>
              <a:defRPr sz="2000">
                <a:solidFill>
                  <a:schemeClr val="tx1">
                    <a:tint val="75000"/>
                  </a:schemeClr>
                </a:solidFill>
              </a:defRPr>
            </a:lvl2pPr>
            <a:lvl3pPr marL="1007852" indent="0">
              <a:buNone/>
              <a:defRPr sz="1800">
                <a:solidFill>
                  <a:schemeClr val="tx1">
                    <a:tint val="75000"/>
                  </a:schemeClr>
                </a:solidFill>
              </a:defRPr>
            </a:lvl3pPr>
            <a:lvl4pPr marL="1511778" indent="0">
              <a:buNone/>
              <a:defRPr sz="1500">
                <a:solidFill>
                  <a:schemeClr val="tx1">
                    <a:tint val="75000"/>
                  </a:schemeClr>
                </a:solidFill>
              </a:defRPr>
            </a:lvl4pPr>
            <a:lvl5pPr marL="2015703" indent="0">
              <a:buNone/>
              <a:defRPr sz="1500">
                <a:solidFill>
                  <a:schemeClr val="tx1">
                    <a:tint val="75000"/>
                  </a:schemeClr>
                </a:solidFill>
              </a:defRPr>
            </a:lvl5pPr>
            <a:lvl6pPr marL="2519629" indent="0">
              <a:buNone/>
              <a:defRPr sz="1500">
                <a:solidFill>
                  <a:schemeClr val="tx1">
                    <a:tint val="75000"/>
                  </a:schemeClr>
                </a:solidFill>
              </a:defRPr>
            </a:lvl6pPr>
            <a:lvl7pPr marL="3023555" indent="0">
              <a:buNone/>
              <a:defRPr sz="1500">
                <a:solidFill>
                  <a:schemeClr val="tx1">
                    <a:tint val="75000"/>
                  </a:schemeClr>
                </a:solidFill>
              </a:defRPr>
            </a:lvl7pPr>
            <a:lvl8pPr marL="3527481" indent="0">
              <a:buNone/>
              <a:defRPr sz="1500">
                <a:solidFill>
                  <a:schemeClr val="tx1">
                    <a:tint val="75000"/>
                  </a:schemeClr>
                </a:solidFill>
              </a:defRPr>
            </a:lvl8pPr>
            <a:lvl9pPr marL="4031407" indent="0">
              <a:buNone/>
              <a:defRPr sz="1500">
                <a:solidFill>
                  <a:schemeClr val="tx1">
                    <a:tint val="75000"/>
                  </a:schemeClr>
                </a:solidFill>
              </a:defRPr>
            </a:lvl9pPr>
          </a:lstStyle>
          <a:p>
            <a:pPr lvl="0"/>
            <a:r>
              <a:rPr lang="sk-SK"/>
              <a:t>Upraviť štýly predlohy textu
Druhá úroveň
Tretia úroveň
Štvrtá úroveň
Piata úroveň</a:t>
            </a:r>
            <a:endParaRPr lang="cs-CZ"/>
          </a:p>
        </p:txBody>
      </p:sp>
      <p:sp>
        <p:nvSpPr>
          <p:cNvPr id="13" name="Slide Number Placeholder 12"/>
          <p:cNvSpPr>
            <a:spLocks noGrp="1"/>
          </p:cNvSpPr>
          <p:nvPr>
            <p:ph type="sldNum" sz="quarter" idx="11"/>
          </p:nvPr>
        </p:nvSpPr>
        <p:spPr/>
        <p:txBody>
          <a:bodyPr/>
          <a:lstStyle/>
          <a:p>
            <a:fld id="{B7D8D926-BC77-48DB-9B94-D8C2D2386DFA}" type="slidenum">
              <a:rPr lang="en-GB" smtClean="0"/>
              <a:pPr/>
              <a:t>‹#›</a:t>
            </a:fld>
            <a:endParaRPr lang="en-GB"/>
          </a:p>
        </p:txBody>
      </p:sp>
      <p:sp>
        <p:nvSpPr>
          <p:cNvPr id="14" name="Footer Placeholder 13"/>
          <p:cNvSpPr>
            <a:spLocks noGrp="1"/>
          </p:cNvSpPr>
          <p:nvPr>
            <p:ph type="ftr" sz="quarter" idx="12"/>
          </p:nvPr>
        </p:nvSpPr>
        <p:spPr/>
        <p:txBody>
          <a:bodyPr/>
          <a:lstStyle/>
          <a:p>
            <a:r>
              <a:rPr lang="en-GB"/>
              <a:t>rusnakm@truni.sk</a:t>
            </a:r>
          </a:p>
        </p:txBody>
      </p:sp>
      <p:sp>
        <p:nvSpPr>
          <p:cNvPr id="4" name="Title 3"/>
          <p:cNvSpPr>
            <a:spLocks noGrp="1"/>
          </p:cNvSpPr>
          <p:nvPr>
            <p:ph type="title"/>
          </p:nvPr>
        </p:nvSpPr>
        <p:spPr>
          <a:xfrm>
            <a:off x="2518966" y="2100791"/>
            <a:ext cx="6650070" cy="2591537"/>
          </a:xfrm>
        </p:spPr>
        <p:txBody>
          <a:bodyPr/>
          <a:lstStyle>
            <a:lvl1pPr marL="0" algn="l" defTabSz="1007852"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sk-SK"/>
              <a:t>Kliknutím upravte štýl predlohy nadpisu</a:t>
            </a:r>
            <a:endParaRPr lang="en-US" dirty="0"/>
          </a:p>
        </p:txBody>
      </p:sp>
      <p:pic>
        <p:nvPicPr>
          <p:cNvPr id="9" name="Obrázok 8">
            <a:extLst>
              <a:ext uri="{FF2B5EF4-FFF2-40B4-BE49-F238E27FC236}">
                <a16:creationId xmlns:a16="http://schemas.microsoft.com/office/drawing/2014/main" id="{5A213409-3D9F-1143-B35A-0A5F91CAC9D6}"/>
              </a:ext>
            </a:extLst>
          </p:cNvPr>
          <p:cNvPicPr>
            <a:picLocks noChangeAspect="1"/>
          </p:cNvPicPr>
          <p:nvPr userDrawn="1"/>
        </p:nvPicPr>
        <p:blipFill>
          <a:blip r:embed="rId2"/>
          <a:stretch>
            <a:fillRect/>
          </a:stretch>
        </p:blipFill>
        <p:spPr>
          <a:xfrm>
            <a:off x="1319345" y="0"/>
            <a:ext cx="8618477" cy="568036"/>
          </a:xfrm>
          <a:prstGeom prst="rect">
            <a:avLst/>
          </a:prstGeom>
        </p:spPr>
      </p:pic>
      <p:pic>
        <p:nvPicPr>
          <p:cNvPr id="10" name="Obrázok 9">
            <a:extLst>
              <a:ext uri="{FF2B5EF4-FFF2-40B4-BE49-F238E27FC236}">
                <a16:creationId xmlns:a16="http://schemas.microsoft.com/office/drawing/2014/main" id="{66C06275-BD54-C649-9002-1FA99B959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0400" y="6818252"/>
            <a:ext cx="2495463" cy="71261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5C6CE37E-CBC8-4448-B085-1F6586CB95B8}" type="slidenum">
              <a:rPr lang="en-GB" smtClean="0"/>
              <a:pPr/>
              <a:t>‹#›</a:t>
            </a:fld>
            <a:endParaRPr lang="en-GB"/>
          </a:p>
        </p:txBody>
      </p:sp>
      <p:sp>
        <p:nvSpPr>
          <p:cNvPr id="10" name="Footer Placeholder 9"/>
          <p:cNvSpPr>
            <a:spLocks noGrp="1"/>
          </p:cNvSpPr>
          <p:nvPr>
            <p:ph type="ftr" sz="quarter" idx="12"/>
          </p:nvPr>
        </p:nvSpPr>
        <p:spPr/>
        <p:txBody>
          <a:bodyPr/>
          <a:lstStyle/>
          <a:p>
            <a:r>
              <a:rPr lang="en-GB"/>
              <a:t>rusnakm@truni.sk</a:t>
            </a:r>
          </a:p>
        </p:txBody>
      </p:sp>
      <p:sp>
        <p:nvSpPr>
          <p:cNvPr id="11" name="Title 10"/>
          <p:cNvSpPr>
            <a:spLocks noGrp="1"/>
          </p:cNvSpPr>
          <p:nvPr>
            <p:ph type="title"/>
          </p:nvPr>
        </p:nvSpPr>
        <p:spPr/>
        <p:txBody>
          <a:bodyPr/>
          <a:lstStyle/>
          <a:p>
            <a:r>
              <a:rPr lang="sk-SK"/>
              <a:t>Kliknutím upravte štýl predlohy nadpisu</a:t>
            </a:r>
            <a:endParaRPr lang="en-US" dirty="0"/>
          </a:p>
        </p:txBody>
      </p:sp>
      <p:sp>
        <p:nvSpPr>
          <p:cNvPr id="5" name="Content Placeholder 4"/>
          <p:cNvSpPr>
            <a:spLocks noGrp="1"/>
          </p:cNvSpPr>
          <p:nvPr>
            <p:ph sz="quarter" idx="13"/>
          </p:nvPr>
        </p:nvSpPr>
        <p:spPr>
          <a:xfrm>
            <a:off x="1481152" y="726034"/>
            <a:ext cx="3607159" cy="3781425"/>
          </a:xfrm>
        </p:spPr>
        <p:txBody>
          <a:bodyPr/>
          <a:lstStyle/>
          <a:p>
            <a:pPr lvl="0"/>
            <a:r>
              <a:rPr lang="sk-SK"/>
              <a:t>Upraviť štýly predlohy textu
Druhá úroveň
Tretia úroveň
Štvrtá úroveň
Piata úroveň</a:t>
            </a:r>
            <a:endParaRPr lang="en-US" dirty="0"/>
          </a:p>
        </p:txBody>
      </p:sp>
      <p:sp>
        <p:nvSpPr>
          <p:cNvPr id="7" name="Content Placeholder 6"/>
          <p:cNvSpPr>
            <a:spLocks noGrp="1"/>
          </p:cNvSpPr>
          <p:nvPr>
            <p:ph sz="quarter" idx="14"/>
          </p:nvPr>
        </p:nvSpPr>
        <p:spPr>
          <a:xfrm>
            <a:off x="5541725" y="726034"/>
            <a:ext cx="3607159" cy="3784926"/>
          </a:xfrm>
        </p:spPr>
        <p:txBody>
          <a:bodyPr/>
          <a:lstStyle/>
          <a:p>
            <a:pPr lvl="0"/>
            <a:r>
              <a:rPr lang="sk-SK"/>
              <a:t>Upraviť štýly predlohy textu
Druhá úroveň
Tretia úroveň
Štvrtá úroveň
Piata úroveň</a:t>
            </a:r>
            <a:endParaRPr lang="en-US"/>
          </a:p>
        </p:txBody>
      </p:sp>
      <p:pic>
        <p:nvPicPr>
          <p:cNvPr id="12" name="Obrázok 11">
            <a:extLst>
              <a:ext uri="{FF2B5EF4-FFF2-40B4-BE49-F238E27FC236}">
                <a16:creationId xmlns:a16="http://schemas.microsoft.com/office/drawing/2014/main" id="{D896B3F3-E6B1-0E41-AEFA-5A48CE334969}"/>
              </a:ext>
            </a:extLst>
          </p:cNvPr>
          <p:cNvPicPr>
            <a:picLocks noChangeAspect="1"/>
          </p:cNvPicPr>
          <p:nvPr userDrawn="1"/>
        </p:nvPicPr>
        <p:blipFill>
          <a:blip r:embed="rId2"/>
          <a:stretch>
            <a:fillRect/>
          </a:stretch>
        </p:blipFill>
        <p:spPr>
          <a:xfrm>
            <a:off x="1319345" y="0"/>
            <a:ext cx="8618477" cy="568036"/>
          </a:xfrm>
          <a:prstGeom prst="rect">
            <a:avLst/>
          </a:prstGeom>
        </p:spPr>
      </p:pic>
      <p:pic>
        <p:nvPicPr>
          <p:cNvPr id="3" name="Obrázok 2">
            <a:extLst>
              <a:ext uri="{FF2B5EF4-FFF2-40B4-BE49-F238E27FC236}">
                <a16:creationId xmlns:a16="http://schemas.microsoft.com/office/drawing/2014/main" id="{F724E037-6E53-6842-A9FC-63C153ECC3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0400" y="6818252"/>
            <a:ext cx="2495463" cy="71261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7793"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Upraviť štýly predlohy textu
Druhá úroveň
Tretia úroveň
Štvrtá úroveň
Piata úroveň</a:t>
            </a:r>
            <a:endParaRPr lang="cs-CZ"/>
          </a:p>
        </p:txBody>
      </p:sp>
      <p:sp>
        <p:nvSpPr>
          <p:cNvPr id="4" name="Content Placeholder 3"/>
          <p:cNvSpPr>
            <a:spLocks noGrp="1"/>
          </p:cNvSpPr>
          <p:nvPr>
            <p:ph sz="half" idx="2"/>
          </p:nvPr>
        </p:nvSpPr>
        <p:spPr>
          <a:xfrm>
            <a:off x="1481152" y="1512570"/>
            <a:ext cx="3610518"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Upraviť štýly predlohy textu
Druhá úroveň
Tretia úroveň
Štvrtá úroveň
Piata úroveň</a:t>
            </a:r>
            <a:endParaRPr lang="en-US" dirty="0"/>
          </a:p>
        </p:txBody>
      </p:sp>
      <p:sp>
        <p:nvSpPr>
          <p:cNvPr id="5" name="Text Placeholder 4"/>
          <p:cNvSpPr>
            <a:spLocks noGrp="1"/>
          </p:cNvSpPr>
          <p:nvPr>
            <p:ph type="body" sz="quarter" idx="3"/>
          </p:nvPr>
        </p:nvSpPr>
        <p:spPr>
          <a:xfrm>
            <a:off x="5541725"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Upraviť štýly predlohy textu
Druhá úroveň
Tretia úroveň
Štvrtá úroveň
Piata úroveň</a:t>
            </a:r>
            <a:endParaRPr lang="cs-CZ"/>
          </a:p>
        </p:txBody>
      </p:sp>
      <p:sp>
        <p:nvSpPr>
          <p:cNvPr id="6" name="Content Placeholder 5"/>
          <p:cNvSpPr>
            <a:spLocks noGrp="1"/>
          </p:cNvSpPr>
          <p:nvPr>
            <p:ph sz="quarter" idx="4"/>
          </p:nvPr>
        </p:nvSpPr>
        <p:spPr>
          <a:xfrm>
            <a:off x="5541725" y="1512570"/>
            <a:ext cx="3607159"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Upraviť štýly predlohy textu
Druhá úroveň
Tretia úroveň
Štvrtá úroveň
Piata úroveň</a:t>
            </a:r>
            <a:endParaRPr lang="en-US" dirty="0"/>
          </a:p>
        </p:txBody>
      </p:sp>
      <p:sp>
        <p:nvSpPr>
          <p:cNvPr id="13" name="TextBox 12"/>
          <p:cNvSpPr txBox="1"/>
          <p:nvPr/>
        </p:nvSpPr>
        <p:spPr>
          <a:xfrm>
            <a:off x="1164322"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8" name="TextBox 17"/>
          <p:cNvSpPr txBox="1"/>
          <p:nvPr/>
        </p:nvSpPr>
        <p:spPr>
          <a:xfrm>
            <a:off x="5267437"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sk-SK"/>
              <a:t>Kliknutím upravte štýl predlohy nadpisu</a:t>
            </a:r>
            <a:endParaRPr lang="en-US" dirty="0"/>
          </a:p>
        </p:txBody>
      </p:sp>
      <p:sp>
        <p:nvSpPr>
          <p:cNvPr id="14" name="Date Placeholder 13"/>
          <p:cNvSpPr>
            <a:spLocks noGrp="1"/>
          </p:cNvSpPr>
          <p:nvPr>
            <p:ph type="dt" sz="half" idx="10"/>
          </p:nvPr>
        </p:nvSpPr>
        <p:spPr>
          <a:xfrm>
            <a:off x="7987308" y="6787309"/>
            <a:ext cx="1164934" cy="402652"/>
          </a:xfrm>
          <a:prstGeom prst="rect">
            <a:avLst/>
          </a:prstGeom>
        </p:spPr>
        <p:txBody>
          <a:bodyPr/>
          <a:lstStyle/>
          <a:p>
            <a:fld id="{C6D73114-04DB-1549-A2F5-5137D1F360A9}" type="datetime1">
              <a:rPr lang="sk-SK" smtClean="0"/>
              <a:t>4.2.20</a:t>
            </a:fld>
            <a:endParaRPr lang="en-GB"/>
          </a:p>
        </p:txBody>
      </p:sp>
      <p:sp>
        <p:nvSpPr>
          <p:cNvPr id="15" name="Slide Number Placeholder 14"/>
          <p:cNvSpPr>
            <a:spLocks noGrp="1"/>
          </p:cNvSpPr>
          <p:nvPr>
            <p:ph type="sldNum" sz="quarter" idx="11"/>
          </p:nvPr>
        </p:nvSpPr>
        <p:spPr/>
        <p:txBody>
          <a:bodyPr/>
          <a:lstStyle/>
          <a:p>
            <a:fld id="{7C245C3F-23D6-4420-B72D-D1DE680834B2}"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rusnakm@truni.sk</a:t>
            </a:r>
          </a:p>
        </p:txBody>
      </p:sp>
      <p:pic>
        <p:nvPicPr>
          <p:cNvPr id="17" name="Obrázok 16">
            <a:extLst>
              <a:ext uri="{FF2B5EF4-FFF2-40B4-BE49-F238E27FC236}">
                <a16:creationId xmlns:a16="http://schemas.microsoft.com/office/drawing/2014/main" id="{36531112-5B0A-504C-84B0-53E1D184D504}"/>
              </a:ext>
            </a:extLst>
          </p:cNvPr>
          <p:cNvPicPr>
            <a:picLocks noChangeAspect="1"/>
          </p:cNvPicPr>
          <p:nvPr userDrawn="1"/>
        </p:nvPicPr>
        <p:blipFill>
          <a:blip r:embed="rId2"/>
          <a:stretch>
            <a:fillRect/>
          </a:stretch>
        </p:blipFill>
        <p:spPr>
          <a:xfrm>
            <a:off x="1319345" y="0"/>
            <a:ext cx="8618477" cy="56803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k-SK"/>
              <a:t>Kliknutím upravte štýl predlohy nadpisu</a:t>
            </a:r>
            <a:endParaRPr lang="en-US"/>
          </a:p>
        </p:txBody>
      </p:sp>
      <p:sp>
        <p:nvSpPr>
          <p:cNvPr id="7" name="Date Placeholder 6"/>
          <p:cNvSpPr>
            <a:spLocks noGrp="1"/>
          </p:cNvSpPr>
          <p:nvPr>
            <p:ph type="dt" sz="half" idx="10"/>
          </p:nvPr>
        </p:nvSpPr>
        <p:spPr>
          <a:xfrm>
            <a:off x="7987308" y="6787309"/>
            <a:ext cx="1164934" cy="402652"/>
          </a:xfrm>
          <a:prstGeom prst="rect">
            <a:avLst/>
          </a:prstGeom>
        </p:spPr>
        <p:txBody>
          <a:bodyPr/>
          <a:lstStyle/>
          <a:p>
            <a:fld id="{B760C6A8-CF24-EA4C-9E8C-93D5DA03439B}" type="datetime1">
              <a:rPr lang="sk-SK" smtClean="0"/>
              <a:t>4.2.20</a:t>
            </a:fld>
            <a:endParaRPr lang="en-GB"/>
          </a:p>
        </p:txBody>
      </p:sp>
      <p:sp>
        <p:nvSpPr>
          <p:cNvPr id="8" name="Slide Number Placeholder 7"/>
          <p:cNvSpPr>
            <a:spLocks noGrp="1"/>
          </p:cNvSpPr>
          <p:nvPr>
            <p:ph type="sldNum" sz="quarter" idx="11"/>
          </p:nvPr>
        </p:nvSpPr>
        <p:spPr/>
        <p:txBody>
          <a:bodyPr/>
          <a:lstStyle/>
          <a:p>
            <a:fld id="{3344478E-25D6-4334-A519-EED7046972D9}" type="slidenum">
              <a:rPr lang="en-GB" smtClean="0"/>
              <a:pPr/>
              <a:t>‹#›</a:t>
            </a:fld>
            <a:endParaRPr lang="en-GB"/>
          </a:p>
        </p:txBody>
      </p:sp>
      <p:sp>
        <p:nvSpPr>
          <p:cNvPr id="9" name="Footer Placeholder 8"/>
          <p:cNvSpPr>
            <a:spLocks noGrp="1"/>
          </p:cNvSpPr>
          <p:nvPr>
            <p:ph type="ftr" sz="quarter" idx="12"/>
          </p:nvPr>
        </p:nvSpPr>
        <p:spPr/>
        <p:txBody>
          <a:bodyPr/>
          <a:lstStyle/>
          <a:p>
            <a:r>
              <a:rPr lang="en-GB"/>
              <a:t>rusnakm@truni.sk</a:t>
            </a:r>
          </a:p>
        </p:txBody>
      </p:sp>
      <p:pic>
        <p:nvPicPr>
          <p:cNvPr id="10" name="Obrázok 9">
            <a:extLst>
              <a:ext uri="{FF2B5EF4-FFF2-40B4-BE49-F238E27FC236}">
                <a16:creationId xmlns:a16="http://schemas.microsoft.com/office/drawing/2014/main" id="{D912557E-C283-734F-B417-9CFD27E62A54}"/>
              </a:ext>
            </a:extLst>
          </p:cNvPr>
          <p:cNvPicPr>
            <a:picLocks noChangeAspect="1"/>
          </p:cNvPicPr>
          <p:nvPr userDrawn="1"/>
        </p:nvPicPr>
        <p:blipFill>
          <a:blip r:embed="rId2"/>
          <a:stretch>
            <a:fillRect/>
          </a:stretch>
        </p:blipFill>
        <p:spPr>
          <a:xfrm>
            <a:off x="1319345" y="0"/>
            <a:ext cx="8618477" cy="56803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987308" y="6787309"/>
            <a:ext cx="1164934" cy="402652"/>
          </a:xfrm>
          <a:prstGeom prst="rect">
            <a:avLst/>
          </a:prstGeom>
        </p:spPr>
        <p:txBody>
          <a:bodyPr/>
          <a:lstStyle/>
          <a:p>
            <a:fld id="{E351FE41-5420-8743-848B-34709B5186A2}" type="datetime1">
              <a:rPr lang="sk-SK" smtClean="0"/>
              <a:t>4.2.20</a:t>
            </a:fld>
            <a:endParaRPr lang="en-GB"/>
          </a:p>
        </p:txBody>
      </p:sp>
      <p:sp>
        <p:nvSpPr>
          <p:cNvPr id="6" name="Slide Number Placeholder 5"/>
          <p:cNvSpPr>
            <a:spLocks noGrp="1"/>
          </p:cNvSpPr>
          <p:nvPr>
            <p:ph type="sldNum" sz="quarter" idx="11"/>
          </p:nvPr>
        </p:nvSpPr>
        <p:spPr/>
        <p:txBody>
          <a:bodyPr/>
          <a:lstStyle/>
          <a:p>
            <a:fld id="{A00FC4B8-150F-463D-96B8-86E8E877A23E}" type="slidenum">
              <a:rPr lang="en-GB" smtClean="0"/>
              <a:pPr/>
              <a:t>‹#›</a:t>
            </a:fld>
            <a:endParaRPr lang="en-GB"/>
          </a:p>
        </p:txBody>
      </p:sp>
      <p:sp>
        <p:nvSpPr>
          <p:cNvPr id="7" name="Footer Placeholder 6"/>
          <p:cNvSpPr>
            <a:spLocks noGrp="1"/>
          </p:cNvSpPr>
          <p:nvPr>
            <p:ph type="ftr" sz="quarter" idx="12"/>
          </p:nvPr>
        </p:nvSpPr>
        <p:spPr/>
        <p:txBody>
          <a:bodyPr/>
          <a:lstStyle/>
          <a:p>
            <a:r>
              <a:rPr lang="en-GB"/>
              <a:t>rusnakm@truni.sk</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9" name="TextBox 8"/>
          <p:cNvSpPr txBox="1"/>
          <p:nvPr/>
        </p:nvSpPr>
        <p:spPr>
          <a:xfrm>
            <a:off x="5871989" y="1956976"/>
            <a:ext cx="503793" cy="1357636"/>
          </a:xfrm>
          <a:prstGeom prst="rect">
            <a:avLst/>
          </a:prstGeom>
          <a:noFill/>
        </p:spPr>
        <p:txBody>
          <a:bodyPr wrap="square" lIns="0" tIns="0" rIns="0" bIns="0" rtlCol="0" anchor="t" anchorCtr="0">
            <a:spAutoFit/>
          </a:bodyPr>
          <a:lstStyle/>
          <a:p>
            <a:r>
              <a:rPr lang="en-US" sz="88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923621" y="756286"/>
            <a:ext cx="4786035" cy="3781425"/>
          </a:xfrm>
        </p:spPr>
        <p:txBody>
          <a:bodyPr anchor="ctr"/>
          <a:lstStyle>
            <a:lvl1pPr>
              <a:defRPr sz="2600"/>
            </a:lvl1pPr>
            <a:lvl2pPr>
              <a:defRPr sz="2400"/>
            </a:lvl2pPr>
            <a:lvl3pPr>
              <a:defRPr sz="2200"/>
            </a:lvl3pPr>
            <a:lvl4pPr>
              <a:defRPr sz="2000"/>
            </a:lvl4pPr>
            <a:lvl5pPr>
              <a:defRPr sz="2000"/>
            </a:lvl5pPr>
            <a:lvl6pPr>
              <a:defRPr sz="2200"/>
            </a:lvl6pPr>
            <a:lvl7pPr>
              <a:defRPr sz="2200"/>
            </a:lvl7pPr>
            <a:lvl8pPr>
              <a:defRPr sz="2200"/>
            </a:lvl8pPr>
            <a:lvl9pPr>
              <a:defRPr sz="2200"/>
            </a:lvl9pPr>
          </a:lstStyle>
          <a:p>
            <a:pPr lvl="0"/>
            <a:r>
              <a:rPr lang="sk-SK"/>
              <a:t>Upraviť štýly predlohy textu
Druhá úroveň
Tretia úroveň
Štvrtá úroveň
Piata úroveň</a:t>
            </a:r>
            <a:endParaRPr lang="en-US" dirty="0"/>
          </a:p>
        </p:txBody>
      </p:sp>
      <p:sp>
        <p:nvSpPr>
          <p:cNvPr id="4" name="Text Placeholder 3"/>
          <p:cNvSpPr>
            <a:spLocks noGrp="1"/>
          </p:cNvSpPr>
          <p:nvPr>
            <p:ph type="body" sz="half" idx="2"/>
          </p:nvPr>
        </p:nvSpPr>
        <p:spPr>
          <a:xfrm>
            <a:off x="6297414" y="756286"/>
            <a:ext cx="2854828" cy="3781425"/>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Upraviť štýly predlohy textu
Druhá úroveň
Tretia úroveň
Štvrtá úroveň
Piata úroveň</a:t>
            </a:r>
            <a:endParaRPr lang="cs-CZ"/>
          </a:p>
        </p:txBody>
      </p:sp>
      <p:sp>
        <p:nvSpPr>
          <p:cNvPr id="15" name="Date Placeholder 14"/>
          <p:cNvSpPr>
            <a:spLocks noGrp="1"/>
          </p:cNvSpPr>
          <p:nvPr>
            <p:ph type="dt" sz="half" idx="10"/>
          </p:nvPr>
        </p:nvSpPr>
        <p:spPr>
          <a:xfrm>
            <a:off x="7987308" y="6787309"/>
            <a:ext cx="1164934" cy="402652"/>
          </a:xfrm>
          <a:prstGeom prst="rect">
            <a:avLst/>
          </a:prstGeom>
        </p:spPr>
        <p:txBody>
          <a:bodyPr/>
          <a:lstStyle/>
          <a:p>
            <a:fld id="{26116A11-54D7-E147-A2D9-47B55495020D}" type="datetime1">
              <a:rPr lang="sk-SK" smtClean="0"/>
              <a:t>4.2.20</a:t>
            </a:fld>
            <a:endParaRPr lang="en-GB"/>
          </a:p>
        </p:txBody>
      </p:sp>
      <p:sp>
        <p:nvSpPr>
          <p:cNvPr id="16" name="Slide Number Placeholder 15"/>
          <p:cNvSpPr>
            <a:spLocks noGrp="1"/>
          </p:cNvSpPr>
          <p:nvPr>
            <p:ph type="sldNum" sz="quarter" idx="11"/>
          </p:nvPr>
        </p:nvSpPr>
        <p:spPr/>
        <p:txBody>
          <a:bodyPr/>
          <a:lstStyle/>
          <a:p>
            <a:fld id="{FA6E8336-881F-4F52-AF42-3EE20DD441E2}"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rusnakm@truni.sk</a:t>
            </a:r>
          </a:p>
        </p:txBody>
      </p:sp>
      <p:sp>
        <p:nvSpPr>
          <p:cNvPr id="18" name="Title 17"/>
          <p:cNvSpPr>
            <a:spLocks noGrp="1"/>
          </p:cNvSpPr>
          <p:nvPr>
            <p:ph type="title"/>
          </p:nvPr>
        </p:nvSpPr>
        <p:spPr/>
        <p:txBody>
          <a:bodyPr/>
          <a:lstStyle/>
          <a:p>
            <a:r>
              <a:rPr lang="sk-SK"/>
              <a:t>Kliknutím upravte štýl predlohy nadpisu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3449" y="675755"/>
            <a:ext cx="7388966" cy="2808758"/>
          </a:xfrm>
          <a:effectLst>
            <a:outerShdw blurRad="152400" dist="317500" dir="5400000" sx="90000" sy="-19000" rotWithShape="0">
              <a:prstClr val="black">
                <a:alpha val="15000"/>
              </a:prstClr>
            </a:outerShdw>
          </a:effectLst>
        </p:spPr>
        <p:txBody>
          <a:bodyPr/>
          <a:lstStyle>
            <a:lvl1pPr marL="0" indent="0">
              <a:buNone/>
              <a:defRPr sz="3500"/>
            </a:lvl1pPr>
            <a:lvl2pPr marL="503926" indent="0">
              <a:buNone/>
              <a:defRPr sz="3100"/>
            </a:lvl2pPr>
            <a:lvl3pPr marL="1007852" indent="0">
              <a:buNone/>
              <a:defRPr sz="2600"/>
            </a:lvl3pPr>
            <a:lvl4pPr marL="1511778" indent="0">
              <a:buNone/>
              <a:defRPr sz="2200"/>
            </a:lvl4pPr>
            <a:lvl5pPr marL="2015703" indent="0">
              <a:buNone/>
              <a:defRPr sz="2200"/>
            </a:lvl5pPr>
            <a:lvl6pPr marL="2519629" indent="0">
              <a:buNone/>
              <a:defRPr sz="2200"/>
            </a:lvl6pPr>
            <a:lvl7pPr marL="3023555" indent="0">
              <a:buNone/>
              <a:defRPr sz="2200"/>
            </a:lvl7pPr>
            <a:lvl8pPr marL="3527481" indent="0">
              <a:buNone/>
              <a:defRPr sz="2200"/>
            </a:lvl8pPr>
            <a:lvl9pPr marL="4031407" indent="0">
              <a:buNone/>
              <a:defRPr sz="2200"/>
            </a:lvl9pPr>
          </a:lstStyle>
          <a:p>
            <a:r>
              <a:rPr lang="sk-SK"/>
              <a:t>Kliknutím na ikonu pridáte obrázok</a:t>
            </a:r>
            <a:endParaRPr lang="en-US"/>
          </a:p>
        </p:txBody>
      </p:sp>
      <p:sp>
        <p:nvSpPr>
          <p:cNvPr id="4" name="Text Placeholder 3"/>
          <p:cNvSpPr>
            <a:spLocks noGrp="1"/>
          </p:cNvSpPr>
          <p:nvPr>
            <p:ph type="body" sz="half" idx="2"/>
          </p:nvPr>
        </p:nvSpPr>
        <p:spPr>
          <a:xfrm>
            <a:off x="3022759" y="3807943"/>
            <a:ext cx="5541725" cy="794887"/>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Upraviť štýly predlohy textu
Druhá úroveň
Tretia úroveň
Štvrtá úroveň
Piata úroveň</a:t>
            </a:r>
            <a:endParaRPr lang="cs-CZ"/>
          </a:p>
        </p:txBody>
      </p:sp>
      <p:sp>
        <p:nvSpPr>
          <p:cNvPr id="9" name="TextBox 8"/>
          <p:cNvSpPr txBox="1"/>
          <p:nvPr/>
        </p:nvSpPr>
        <p:spPr>
          <a:xfrm>
            <a:off x="2683538" y="3673864"/>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sk-SK"/>
              <a:t>Kliknutím upravte štýl predlohy nadpisu</a:t>
            </a:r>
            <a:endParaRPr lang="en-US"/>
          </a:p>
        </p:txBody>
      </p:sp>
      <p:sp>
        <p:nvSpPr>
          <p:cNvPr id="13" name="Date Placeholder 12"/>
          <p:cNvSpPr>
            <a:spLocks noGrp="1"/>
          </p:cNvSpPr>
          <p:nvPr>
            <p:ph type="dt" sz="half" idx="10"/>
          </p:nvPr>
        </p:nvSpPr>
        <p:spPr>
          <a:xfrm>
            <a:off x="7987308" y="6787309"/>
            <a:ext cx="1164934" cy="402652"/>
          </a:xfrm>
          <a:prstGeom prst="rect">
            <a:avLst/>
          </a:prstGeom>
        </p:spPr>
        <p:txBody>
          <a:bodyPr/>
          <a:lstStyle/>
          <a:p>
            <a:fld id="{6091911A-E324-9046-92E3-697C5FF238B4}" type="datetime1">
              <a:rPr lang="sk-SK" smtClean="0"/>
              <a:t>4.2.20</a:t>
            </a:fld>
            <a:endParaRPr lang="en-GB"/>
          </a:p>
        </p:txBody>
      </p:sp>
      <p:sp>
        <p:nvSpPr>
          <p:cNvPr id="14" name="Slide Number Placeholder 13"/>
          <p:cNvSpPr>
            <a:spLocks noGrp="1"/>
          </p:cNvSpPr>
          <p:nvPr>
            <p:ph type="sldNum" sz="quarter" idx="11"/>
          </p:nvPr>
        </p:nvSpPr>
        <p:spPr/>
        <p:txBody>
          <a:bodyPr/>
          <a:lstStyle/>
          <a:p>
            <a:fld id="{79175293-B81F-479D-8DFF-1D0DC9796D73}" type="slidenum">
              <a:rPr lang="en-GB" smtClean="0"/>
              <a:pPr/>
              <a:t>‹#›</a:t>
            </a:fld>
            <a:endParaRPr lang="en-GB"/>
          </a:p>
        </p:txBody>
      </p:sp>
      <p:sp>
        <p:nvSpPr>
          <p:cNvPr id="15" name="Footer Placeholder 14"/>
          <p:cNvSpPr>
            <a:spLocks noGrp="1"/>
          </p:cNvSpPr>
          <p:nvPr>
            <p:ph type="ftr" sz="quarter" idx="12"/>
          </p:nvPr>
        </p:nvSpPr>
        <p:spPr/>
        <p:txBody>
          <a:bodyPr/>
          <a:lstStyle/>
          <a:p>
            <a:r>
              <a:rPr lang="en-GB"/>
              <a:t>rusnakm@truni.sk</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0075863" cy="756285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8" name="Oval 7"/>
          <p:cNvSpPr/>
          <p:nvPr/>
        </p:nvSpPr>
        <p:spPr>
          <a:xfrm rot="19724275">
            <a:off x="1513166" y="1145169"/>
            <a:ext cx="7978510" cy="6293538"/>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10" name="Oval 9"/>
          <p:cNvSpPr/>
          <p:nvPr/>
        </p:nvSpPr>
        <p:spPr>
          <a:xfrm rot="19724275">
            <a:off x="3612011" y="128865"/>
            <a:ext cx="7139672" cy="5243440"/>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2" name="Title Placeholder 1"/>
          <p:cNvSpPr>
            <a:spLocks noGrp="1"/>
          </p:cNvSpPr>
          <p:nvPr>
            <p:ph type="title"/>
          </p:nvPr>
        </p:nvSpPr>
        <p:spPr>
          <a:xfrm>
            <a:off x="856448" y="5378027"/>
            <a:ext cx="8312587" cy="1008380"/>
          </a:xfrm>
          <a:prstGeom prst="rect">
            <a:avLst/>
          </a:prstGeom>
        </p:spPr>
        <p:txBody>
          <a:bodyPr vert="horz" lIns="100785" tIns="50393" rIns="100785" bIns="50393" rtlCol="0" anchor="b">
            <a:noAutofit/>
          </a:bodyPr>
          <a:lstStyle/>
          <a:p>
            <a:r>
              <a:rPr lang="sk-SK" noProof="0"/>
              <a:t>Kliknutím upravte štýl predlohy nadpisu</a:t>
            </a:r>
            <a:endParaRPr lang="en-GB" noProof="0" dirty="0"/>
          </a:p>
        </p:txBody>
      </p:sp>
      <p:sp>
        <p:nvSpPr>
          <p:cNvPr id="3" name="Text Placeholder 2"/>
          <p:cNvSpPr>
            <a:spLocks noGrp="1"/>
          </p:cNvSpPr>
          <p:nvPr>
            <p:ph type="body" idx="1"/>
          </p:nvPr>
        </p:nvSpPr>
        <p:spPr>
          <a:xfrm>
            <a:off x="2351035" y="756287"/>
            <a:ext cx="6717242" cy="4033519"/>
          </a:xfrm>
          <a:prstGeom prst="rect">
            <a:avLst/>
          </a:prstGeom>
        </p:spPr>
        <p:txBody>
          <a:bodyPr vert="horz" lIns="100785" tIns="50393" rIns="100785" bIns="50393" rtlCol="0" anchor="ctr">
            <a:normAutofit/>
          </a:bodyPr>
          <a:lstStyle/>
          <a:p>
            <a:pPr lvl="0"/>
            <a:r>
              <a:rPr lang="sk-SK" noProof="0"/>
              <a:t>Upraviť štýly predlohy textu
Druhá úroveň
Tretia úroveň
Štvrtá úroveň
Piata úroveň</a:t>
            </a:r>
            <a:endParaRPr lang="en-GB" noProof="0" dirty="0"/>
          </a:p>
        </p:txBody>
      </p:sp>
      <p:sp>
        <p:nvSpPr>
          <p:cNvPr id="5" name="Footer Placeholder 4"/>
          <p:cNvSpPr>
            <a:spLocks noGrp="1"/>
          </p:cNvSpPr>
          <p:nvPr>
            <p:ph type="ftr" sz="quarter" idx="3"/>
          </p:nvPr>
        </p:nvSpPr>
        <p:spPr>
          <a:xfrm>
            <a:off x="2145002" y="6787309"/>
            <a:ext cx="5475399" cy="402651"/>
          </a:xfrm>
          <a:prstGeom prst="rect">
            <a:avLst/>
          </a:prstGeom>
        </p:spPr>
        <p:txBody>
          <a:bodyPr vert="horz" lIns="100785" tIns="50393" rIns="100785" bIns="50393" rtlCol="0" anchor="t"/>
          <a:lstStyle>
            <a:lvl1pPr algn="l">
              <a:defRPr sz="1200">
                <a:solidFill>
                  <a:schemeClr val="tx1">
                    <a:alpha val="60000"/>
                  </a:schemeClr>
                </a:solidFill>
                <a:effectLst/>
              </a:defRPr>
            </a:lvl1pPr>
          </a:lstStyle>
          <a:p>
            <a:r>
              <a:rPr lang="en-GB" dirty="0" err="1"/>
              <a:t>rusnakm@truni.sk</a:t>
            </a:r>
            <a:endParaRPr lang="en-GB" dirty="0"/>
          </a:p>
        </p:txBody>
      </p:sp>
      <p:sp>
        <p:nvSpPr>
          <p:cNvPr id="6" name="Slide Number Placeholder 5"/>
          <p:cNvSpPr>
            <a:spLocks noGrp="1"/>
          </p:cNvSpPr>
          <p:nvPr>
            <p:ph type="sldNum" sz="quarter" idx="4"/>
          </p:nvPr>
        </p:nvSpPr>
        <p:spPr>
          <a:xfrm>
            <a:off x="856449" y="6787310"/>
            <a:ext cx="822862" cy="402652"/>
          </a:xfrm>
          <a:prstGeom prst="rect">
            <a:avLst/>
          </a:prstGeom>
        </p:spPr>
        <p:txBody>
          <a:bodyPr vert="horz" lIns="100785" tIns="50393" rIns="100785" bIns="10079" rtlCol="0" anchor="b"/>
          <a:lstStyle>
            <a:lvl1pPr algn="l">
              <a:defRPr sz="1800">
                <a:solidFill>
                  <a:schemeClr val="tx1">
                    <a:alpha val="60000"/>
                  </a:schemeClr>
                </a:solidFill>
                <a:effectLst/>
              </a:defRPr>
            </a:lvl1pPr>
          </a:lstStyle>
          <a:p>
            <a:fld id="{097C3CC7-D778-443F-883F-F6921BFC0479}" type="slidenum">
              <a:rPr lang="en-GB" smtClean="0"/>
              <a:pPr/>
              <a:t>‹#›</a:t>
            </a:fld>
            <a:endParaRPr lang="en-GB" dirty="0"/>
          </a:p>
        </p:txBody>
      </p:sp>
      <p:pic>
        <p:nvPicPr>
          <p:cNvPr id="11" name="Obrázok 10">
            <a:extLst>
              <a:ext uri="{FF2B5EF4-FFF2-40B4-BE49-F238E27FC236}">
                <a16:creationId xmlns:a16="http://schemas.microsoft.com/office/drawing/2014/main" id="{9622D3A7-DBC4-3A4C-A0EA-E0D6AFAC8D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80400" y="6818252"/>
            <a:ext cx="2495463" cy="712611"/>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07852" rtl="0" eaLnBrk="1" latinLnBrk="0" hangingPunct="1">
        <a:defRPr sz="2000" kern="1200">
          <a:solidFill>
            <a:schemeClr val="tx1"/>
          </a:solidFill>
          <a:latin typeface="+mn-lt"/>
          <a:ea typeface="+mn-ea"/>
          <a:cs typeface="+mn-cs"/>
        </a:defRPr>
      </a:lvl1pPr>
      <a:lvl2pPr marL="503926" algn="l" defTabSz="1007852" rtl="0" eaLnBrk="1" latinLnBrk="0" hangingPunct="1">
        <a:defRPr sz="2000" kern="1200">
          <a:solidFill>
            <a:schemeClr val="tx1"/>
          </a:solidFill>
          <a:latin typeface="+mn-lt"/>
          <a:ea typeface="+mn-ea"/>
          <a:cs typeface="+mn-cs"/>
        </a:defRPr>
      </a:lvl2pPr>
      <a:lvl3pPr marL="1007852" algn="l" defTabSz="1007852" rtl="0" eaLnBrk="1" latinLnBrk="0" hangingPunct="1">
        <a:defRPr sz="2000" kern="1200">
          <a:solidFill>
            <a:schemeClr val="tx1"/>
          </a:solidFill>
          <a:latin typeface="+mn-lt"/>
          <a:ea typeface="+mn-ea"/>
          <a:cs typeface="+mn-cs"/>
        </a:defRPr>
      </a:lvl3pPr>
      <a:lvl4pPr marL="1511778" algn="l" defTabSz="1007852" rtl="0" eaLnBrk="1" latinLnBrk="0" hangingPunct="1">
        <a:defRPr sz="2000" kern="1200">
          <a:solidFill>
            <a:schemeClr val="tx1"/>
          </a:solidFill>
          <a:latin typeface="+mn-lt"/>
          <a:ea typeface="+mn-ea"/>
          <a:cs typeface="+mn-cs"/>
        </a:defRPr>
      </a:lvl4pPr>
      <a:lvl5pPr marL="2015703" algn="l" defTabSz="1007852" rtl="0" eaLnBrk="1" latinLnBrk="0" hangingPunct="1">
        <a:defRPr sz="2000" kern="1200">
          <a:solidFill>
            <a:schemeClr val="tx1"/>
          </a:solidFill>
          <a:latin typeface="+mn-lt"/>
          <a:ea typeface="+mn-ea"/>
          <a:cs typeface="+mn-cs"/>
        </a:defRPr>
      </a:lvl5pPr>
      <a:lvl6pPr marL="2519629" algn="l" defTabSz="1007852" rtl="0" eaLnBrk="1" latinLnBrk="0" hangingPunct="1">
        <a:defRPr sz="2000" kern="1200">
          <a:solidFill>
            <a:schemeClr val="tx1"/>
          </a:solidFill>
          <a:latin typeface="+mn-lt"/>
          <a:ea typeface="+mn-ea"/>
          <a:cs typeface="+mn-cs"/>
        </a:defRPr>
      </a:lvl6pPr>
      <a:lvl7pPr marL="3023555" algn="l" defTabSz="1007852" rtl="0" eaLnBrk="1" latinLnBrk="0" hangingPunct="1">
        <a:defRPr sz="2000" kern="1200">
          <a:solidFill>
            <a:schemeClr val="tx1"/>
          </a:solidFill>
          <a:latin typeface="+mn-lt"/>
          <a:ea typeface="+mn-ea"/>
          <a:cs typeface="+mn-cs"/>
        </a:defRPr>
      </a:lvl7pPr>
      <a:lvl8pPr marL="3527481" algn="l" defTabSz="1007852" rtl="0" eaLnBrk="1" latinLnBrk="0" hangingPunct="1">
        <a:defRPr sz="2000" kern="1200">
          <a:solidFill>
            <a:schemeClr val="tx1"/>
          </a:solidFill>
          <a:latin typeface="+mn-lt"/>
          <a:ea typeface="+mn-ea"/>
          <a:cs typeface="+mn-cs"/>
        </a:defRPr>
      </a:lvl8pPr>
      <a:lvl9pPr marL="4031407" algn="l" defTabSz="10078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2197" y="1153387"/>
            <a:ext cx="9383485" cy="2579915"/>
          </a:xfrm>
        </p:spPr>
        <p:txBody>
          <a:bodyPr lIns="100800" rIns="100784"/>
          <a:lstStyle/>
          <a:p>
            <a:pPr algn="ctr"/>
            <a:r>
              <a:rPr lang="sk-SK"/>
              <a:t>Meranie </a:t>
            </a:r>
            <a:r>
              <a:rPr lang="sk-SK" dirty="0"/>
              <a:t>účinnosti zavedených politík</a:t>
            </a:r>
            <a:endParaRPr lang="en-GB" dirty="0"/>
          </a:p>
        </p:txBody>
      </p:sp>
      <p:sp>
        <p:nvSpPr>
          <p:cNvPr id="3" name="Subtitle 2"/>
          <p:cNvSpPr>
            <a:spLocks noGrp="1"/>
          </p:cNvSpPr>
          <p:nvPr>
            <p:ph type="subTitle" idx="1"/>
          </p:nvPr>
        </p:nvSpPr>
        <p:spPr>
          <a:xfrm>
            <a:off x="2351034" y="3733302"/>
            <a:ext cx="7557054" cy="2090556"/>
          </a:xfrm>
        </p:spPr>
        <p:txBody>
          <a:bodyPr lIns="100800" rIns="100784">
            <a:normAutofit fontScale="92500" lnSpcReduction="20000"/>
          </a:bodyPr>
          <a:lstStyle/>
          <a:p>
            <a:r>
              <a:rPr lang="en-GB" dirty="0"/>
              <a:t>prof. Martin Rusnak, MD, PhD</a:t>
            </a:r>
            <a:endParaRPr lang="sk-SK" dirty="0"/>
          </a:p>
          <a:p>
            <a:r>
              <a:rPr lang="en-GB" dirty="0"/>
              <a:t>prof. Viera </a:t>
            </a:r>
            <a:r>
              <a:rPr lang="en-GB" dirty="0" err="1"/>
              <a:t>Rusnáková</a:t>
            </a:r>
            <a:r>
              <a:rPr lang="en-GB" dirty="0"/>
              <a:t>, MD, PhD, MBA</a:t>
            </a:r>
          </a:p>
          <a:p>
            <a:r>
              <a:rPr lang="en-GB" dirty="0" err="1"/>
              <a:t>PhDr</a:t>
            </a:r>
            <a:r>
              <a:rPr lang="en-GB" dirty="0"/>
              <a:t>. </a:t>
            </a:r>
            <a:r>
              <a:rPr lang="en-GB" dirty="0" err="1"/>
              <a:t>Kristína</a:t>
            </a:r>
            <a:r>
              <a:rPr lang="en-GB" dirty="0"/>
              <a:t> </a:t>
            </a:r>
            <a:r>
              <a:rPr lang="en-GB" dirty="0" err="1"/>
              <a:t>Grendová</a:t>
            </a:r>
            <a:r>
              <a:rPr lang="en-GB" dirty="0"/>
              <a:t>, PhD</a:t>
            </a:r>
          </a:p>
          <a:p>
            <a:r>
              <a:rPr lang="en-GB" dirty="0"/>
              <a:t>Dpt. Public Health, Trnava University</a:t>
            </a:r>
          </a:p>
          <a:p>
            <a:r>
              <a:rPr lang="en-GB" dirty="0"/>
              <a:t>Slovakia, EU</a:t>
            </a:r>
          </a:p>
          <a:p>
            <a:r>
              <a:rPr lang="en-GB" dirty="0"/>
              <a:t>Contact: </a:t>
            </a:r>
            <a:r>
              <a:rPr lang="en-GB" dirty="0" err="1"/>
              <a:t>rusnakm@truni.sk</a:t>
            </a:r>
            <a:endParaRPr lang="en-GB" dirty="0"/>
          </a:p>
        </p:txBody>
      </p:sp>
    </p:spTree>
    <p:extLst>
      <p:ext uri="{BB962C8B-B14F-4D97-AF65-F5344CB8AC3E}">
        <p14:creationId xmlns:p14="http://schemas.microsoft.com/office/powerpoint/2010/main" val="2746099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264836"/>
            <a:ext cx="8554710" cy="5461049"/>
          </a:xfrm>
        </p:spPr>
        <p:txBody>
          <a:bodyPr>
            <a:normAutofit/>
          </a:bodyPr>
          <a:lstStyle/>
          <a:p>
            <a:r>
              <a:rPr lang="en-US" sz="2600" dirty="0"/>
              <a:t>The </a:t>
            </a:r>
            <a:r>
              <a:rPr lang="en-US" sz="2600" b="1" dirty="0"/>
              <a:t>health lens analysis </a:t>
            </a:r>
            <a:r>
              <a:rPr lang="en-US" sz="2600" dirty="0"/>
              <a:t>is an emerging methodology used to translate the </a:t>
            </a:r>
            <a:r>
              <a:rPr lang="en-US" sz="2600" dirty="0" err="1"/>
              <a:t>HiAP</a:t>
            </a:r>
            <a:r>
              <a:rPr lang="en-US" sz="2600" dirty="0"/>
              <a:t> concept into action. </a:t>
            </a:r>
            <a:endParaRPr lang="sk-SK" sz="2600" dirty="0"/>
          </a:p>
          <a:p>
            <a:r>
              <a:rPr lang="en-US" sz="2600" dirty="0"/>
              <a:t>It differs from health impact assessment in its emphasis on relationship building and mutually beneficial outcomes, and the emphasis on navigating the recommendations through the decision-making process. </a:t>
            </a:r>
            <a:endParaRPr lang="sk-SK" sz="2600" dirty="0"/>
          </a:p>
          <a:p>
            <a:r>
              <a:rPr lang="en-US" sz="2600" dirty="0"/>
              <a:t>Building evaluation into any policy recommendations is a key aspect of the methodology.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err="1">
                <a:effectLst/>
              </a:rPr>
              <a:t>Key</a:t>
            </a:r>
            <a:r>
              <a:rPr lang="sk-SK" dirty="0">
                <a:effectLst/>
              </a:rPr>
              <a:t> </a:t>
            </a:r>
            <a:r>
              <a:rPr lang="sk-SK" dirty="0" err="1">
                <a:effectLst/>
              </a:rPr>
              <a:t>messages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10</a:t>
            </a:fld>
            <a:endParaRPr lang="en-GB"/>
          </a:p>
        </p:txBody>
      </p:sp>
    </p:spTree>
    <p:extLst>
      <p:ext uri="{BB962C8B-B14F-4D97-AF65-F5344CB8AC3E}">
        <p14:creationId xmlns:p14="http://schemas.microsoft.com/office/powerpoint/2010/main" val="3191897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264836"/>
            <a:ext cx="8554710" cy="5461049"/>
          </a:xfrm>
        </p:spPr>
        <p:txBody>
          <a:bodyPr>
            <a:normAutofit/>
          </a:bodyPr>
          <a:lstStyle/>
          <a:p>
            <a:r>
              <a:rPr lang="en-US" sz="2600" dirty="0"/>
              <a:t>Emphasizing co-benefits between health and another policy focus on area is an important technique to be used in either HIA or HLA. This refers to situations where health gains and sustainability objectives can be mutually reinforcing. </a:t>
            </a:r>
          </a:p>
          <a:p>
            <a:r>
              <a:rPr lang="en-US" sz="2600" dirty="0"/>
              <a:t>There are many valuable public sources of data and policy advice to inform </a:t>
            </a:r>
            <a:r>
              <a:rPr lang="en-US" sz="2600" dirty="0" err="1"/>
              <a:t>HiAP</a:t>
            </a:r>
            <a:r>
              <a:rPr lang="en-US" sz="2600" dirty="0"/>
              <a:t> development and implementation.</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err="1">
                <a:effectLst/>
              </a:rPr>
              <a:t>Key</a:t>
            </a:r>
            <a:r>
              <a:rPr lang="sk-SK" dirty="0">
                <a:effectLst/>
              </a:rPr>
              <a:t> </a:t>
            </a:r>
            <a:r>
              <a:rPr lang="sk-SK" dirty="0" err="1">
                <a:effectLst/>
              </a:rPr>
              <a:t>messages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11</a:t>
            </a:fld>
            <a:endParaRPr lang="en-GB"/>
          </a:p>
        </p:txBody>
      </p:sp>
    </p:spTree>
    <p:extLst>
      <p:ext uri="{BB962C8B-B14F-4D97-AF65-F5344CB8AC3E}">
        <p14:creationId xmlns:p14="http://schemas.microsoft.com/office/powerpoint/2010/main" val="634255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4972832"/>
          </a:xfrm>
        </p:spPr>
        <p:txBody>
          <a:bodyPr>
            <a:normAutofit/>
          </a:bodyPr>
          <a:lstStyle/>
          <a:p>
            <a:pPr marL="20158" indent="0" algn="ctr">
              <a:buNone/>
            </a:pPr>
            <a:r>
              <a:rPr lang="en-US" sz="3800" dirty="0"/>
              <a:t>REASONS FOR </a:t>
            </a:r>
            <a:r>
              <a:rPr lang="sk-SK" sz="3800" dirty="0"/>
              <a:t>MONITORING AND EVALUATING</a:t>
            </a:r>
            <a:r>
              <a:rPr lang="en-US" sz="3800" dirty="0"/>
              <a:t> (M&amp;E)</a:t>
            </a:r>
          </a:p>
          <a:p>
            <a:pPr marL="20158" indent="0" algn="ctr">
              <a:buNone/>
            </a:pPr>
            <a:r>
              <a:rPr lang="en-US" sz="3800" dirty="0"/>
              <a:t>AND </a:t>
            </a:r>
          </a:p>
          <a:p>
            <a:pPr marL="20158" indent="0" algn="ctr">
              <a:buNone/>
            </a:pPr>
            <a:r>
              <a:rPr lang="en-US" sz="3800" dirty="0"/>
              <a:t>HEALTH INDICATORS </a:t>
            </a:r>
            <a:endParaRPr lang="en-US" sz="38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a:effectLst/>
              </a:rPr>
              <a:t>Group </a:t>
            </a:r>
            <a:r>
              <a:rPr lang="sk-SK" dirty="0" err="1">
                <a:effectLst/>
              </a:rPr>
              <a:t>discussion</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12</a:t>
            </a:fld>
            <a:endParaRPr lang="en-GB"/>
          </a:p>
        </p:txBody>
      </p:sp>
    </p:spTree>
    <p:extLst>
      <p:ext uri="{BB962C8B-B14F-4D97-AF65-F5344CB8AC3E}">
        <p14:creationId xmlns:p14="http://schemas.microsoft.com/office/powerpoint/2010/main" val="352950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4972832"/>
          </a:xfrm>
        </p:spPr>
        <p:txBody>
          <a:bodyPr>
            <a:normAutofit/>
          </a:bodyPr>
          <a:lstStyle/>
          <a:p>
            <a:r>
              <a:rPr lang="sk-SK" sz="2600" dirty="0"/>
              <a:t>T</a:t>
            </a:r>
            <a:r>
              <a:rPr lang="en-US" sz="2600" dirty="0"/>
              <a:t>his module on measuring progress in health is looking at a different stage of the policy cycle</a:t>
            </a:r>
            <a:endParaRPr lang="sk-SK" sz="2600" dirty="0"/>
          </a:p>
          <a:p>
            <a:r>
              <a:rPr lang="sk-SK" sz="2600" dirty="0"/>
              <a:t>Monitoring and </a:t>
            </a:r>
            <a:r>
              <a:rPr lang="sk-SK" sz="2600" dirty="0" err="1"/>
              <a:t>evaluating</a:t>
            </a:r>
            <a:r>
              <a:rPr lang="sk-SK" sz="2600" dirty="0"/>
              <a:t> </a:t>
            </a:r>
            <a:r>
              <a:rPr lang="en-US" sz="2600" dirty="0"/>
              <a:t>is an iterative and cyclical process that operates continuously</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a:effectLst/>
              </a:rPr>
              <a:t>Group </a:t>
            </a:r>
            <a:r>
              <a:rPr lang="sk-SK" dirty="0" err="1">
                <a:effectLst/>
              </a:rPr>
              <a:t>discussion</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13</a:t>
            </a:fld>
            <a:endParaRPr lang="en-GB"/>
          </a:p>
        </p:txBody>
      </p:sp>
    </p:spTree>
    <p:extLst>
      <p:ext uri="{BB962C8B-B14F-4D97-AF65-F5344CB8AC3E}">
        <p14:creationId xmlns:p14="http://schemas.microsoft.com/office/powerpoint/2010/main" val="246440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607784"/>
            <a:ext cx="8312587" cy="1008380"/>
          </a:xfrm>
        </p:spPr>
        <p:txBody>
          <a:bodyPr/>
          <a:lstStyle/>
          <a:p>
            <a:r>
              <a:rPr lang="sk-SK" dirty="0" err="1">
                <a:effectLst/>
              </a:rPr>
              <a:t>Policy</a:t>
            </a:r>
            <a:r>
              <a:rPr lang="sk-SK" dirty="0">
                <a:effectLst/>
              </a:rPr>
              <a:t> </a:t>
            </a:r>
            <a:r>
              <a:rPr lang="sk-SK" dirty="0" err="1">
                <a:effectLst/>
              </a:rPr>
              <a:t>cycle</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14</a:t>
            </a:fld>
            <a:endParaRPr lang="en-GB"/>
          </a:p>
        </p:txBody>
      </p:sp>
      <p:pic>
        <p:nvPicPr>
          <p:cNvPr id="9" name="Obrázok 8">
            <a:extLst>
              <a:ext uri="{FF2B5EF4-FFF2-40B4-BE49-F238E27FC236}">
                <a16:creationId xmlns:a16="http://schemas.microsoft.com/office/drawing/2014/main" id="{7343A3C9-B685-41E2-A4CC-6C5B5046D04E}"/>
              </a:ext>
            </a:extLst>
          </p:cNvPr>
          <p:cNvPicPr>
            <a:picLocks noChangeAspect="1"/>
          </p:cNvPicPr>
          <p:nvPr/>
        </p:nvPicPr>
        <p:blipFill>
          <a:blip r:embed="rId2"/>
          <a:stretch>
            <a:fillRect/>
          </a:stretch>
        </p:blipFill>
        <p:spPr>
          <a:xfrm>
            <a:off x="2502422" y="856164"/>
            <a:ext cx="4582062" cy="4930487"/>
          </a:xfrm>
          <a:prstGeom prst="rect">
            <a:avLst/>
          </a:prstGeom>
        </p:spPr>
      </p:pic>
    </p:spTree>
    <p:extLst>
      <p:ext uri="{BB962C8B-B14F-4D97-AF65-F5344CB8AC3E}">
        <p14:creationId xmlns:p14="http://schemas.microsoft.com/office/powerpoint/2010/main" val="1991029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4972832"/>
          </a:xfrm>
        </p:spPr>
        <p:txBody>
          <a:bodyPr>
            <a:normAutofit/>
          </a:bodyPr>
          <a:lstStyle/>
          <a:p>
            <a:r>
              <a:rPr lang="en-US" sz="2600" dirty="0"/>
              <a:t>Give reasons for the health ministry to do </a:t>
            </a:r>
            <a:r>
              <a:rPr lang="sk-SK" sz="2600" dirty="0"/>
              <a:t>monitoring and </a:t>
            </a:r>
            <a:r>
              <a:rPr lang="sk-SK" sz="2600" dirty="0" err="1"/>
              <a:t>evaluating</a:t>
            </a:r>
            <a:r>
              <a:rPr lang="en-US" sz="2600" dirty="0"/>
              <a:t>,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a:effectLst/>
              </a:rPr>
              <a:t>Group </a:t>
            </a:r>
            <a:r>
              <a:rPr lang="sk-SK" dirty="0" err="1">
                <a:effectLst/>
              </a:rPr>
              <a:t>discussion</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15</a:t>
            </a:fld>
            <a:endParaRPr lang="en-GB"/>
          </a:p>
        </p:txBody>
      </p:sp>
    </p:spTree>
    <p:extLst>
      <p:ext uri="{BB962C8B-B14F-4D97-AF65-F5344CB8AC3E}">
        <p14:creationId xmlns:p14="http://schemas.microsoft.com/office/powerpoint/2010/main" val="94345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4972832"/>
          </a:xfrm>
        </p:spPr>
        <p:txBody>
          <a:bodyPr>
            <a:normAutofit/>
          </a:bodyPr>
          <a:lstStyle/>
          <a:p>
            <a:r>
              <a:rPr lang="en-US" sz="2600" dirty="0"/>
              <a:t>Tracking population health and health inequity </a:t>
            </a:r>
          </a:p>
          <a:p>
            <a:r>
              <a:rPr lang="en-US" sz="2600" dirty="0"/>
              <a:t>Studying the factors that contribute to or undermine health and universal health coverage</a:t>
            </a:r>
          </a:p>
          <a:p>
            <a:r>
              <a:rPr lang="en-US" sz="2600" dirty="0"/>
              <a:t>Improving the effectiveness and efficiency of policies and projects </a:t>
            </a:r>
          </a:p>
          <a:p>
            <a:r>
              <a:rPr lang="en-US" sz="2600" dirty="0"/>
              <a:t>Understanding why particular interventions work or don’t work</a:t>
            </a:r>
            <a:endParaRPr lang="sk-SK" sz="2600" dirty="0"/>
          </a:p>
          <a:p>
            <a:r>
              <a:rPr lang="en-US" sz="2600" dirty="0"/>
              <a:t>Assessing the outcomes and impacts of policies and projects </a:t>
            </a:r>
          </a:p>
          <a:p>
            <a:r>
              <a:rPr lang="en-US" sz="2600" dirty="0"/>
              <a:t>Ensuring transparency and accountability</a:t>
            </a:r>
          </a:p>
          <a:p>
            <a:r>
              <a:rPr lang="en-US" sz="2600" dirty="0"/>
              <a:t>Increasing the visibility of the government’s work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err="1">
                <a:effectLst/>
              </a:rPr>
              <a:t>Reasons</a:t>
            </a:r>
            <a:r>
              <a:rPr lang="sk-SK" dirty="0">
                <a:effectLst/>
              </a:rPr>
              <a:t> </a:t>
            </a:r>
            <a:r>
              <a:rPr lang="sk-SK" dirty="0" err="1">
                <a:effectLst/>
              </a:rPr>
              <a:t>for</a:t>
            </a:r>
            <a:r>
              <a:rPr lang="sk-SK" dirty="0">
                <a:effectLst/>
              </a:rPr>
              <a:t> </a:t>
            </a:r>
            <a:r>
              <a:rPr lang="en-US" dirty="0"/>
              <a:t>M&amp;E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16</a:t>
            </a:fld>
            <a:endParaRPr lang="en-GB"/>
          </a:p>
        </p:txBody>
      </p:sp>
    </p:spTree>
    <p:extLst>
      <p:ext uri="{BB962C8B-B14F-4D97-AF65-F5344CB8AC3E}">
        <p14:creationId xmlns:p14="http://schemas.microsoft.com/office/powerpoint/2010/main" val="3887812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4972832"/>
          </a:xfrm>
        </p:spPr>
        <p:txBody>
          <a:bodyPr>
            <a:normAutofit/>
          </a:bodyPr>
          <a:lstStyle/>
          <a:p>
            <a:r>
              <a:rPr lang="sk-SK" sz="2600" dirty="0"/>
              <a:t>I</a:t>
            </a:r>
            <a:r>
              <a:rPr lang="en-US" sz="2600" dirty="0"/>
              <a:t>t is important to measure whether the </a:t>
            </a:r>
            <a:r>
              <a:rPr lang="en-US" sz="2600" dirty="0" err="1"/>
              <a:t>HiAP</a:t>
            </a:r>
            <a:r>
              <a:rPr lang="en-US" sz="2600" dirty="0"/>
              <a:t> approach is working and not simply monitor the desired impact of a healthier, more equitable society. </a:t>
            </a:r>
            <a:endParaRPr lang="sk-SK" sz="2600" dirty="0"/>
          </a:p>
          <a:p>
            <a:r>
              <a:rPr lang="en-US" sz="2600" dirty="0"/>
              <a:t>Without M&amp;E policy processes, it is difficult to claim partial responsibility for positive changes; they might have occurred independently or be due to the efforts of someone else!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17</a:t>
            </a:fld>
            <a:endParaRPr lang="en-GB"/>
          </a:p>
        </p:txBody>
      </p:sp>
    </p:spTree>
    <p:extLst>
      <p:ext uri="{BB962C8B-B14F-4D97-AF65-F5344CB8AC3E}">
        <p14:creationId xmlns:p14="http://schemas.microsoft.com/office/powerpoint/2010/main" val="39277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939752"/>
            <a:ext cx="8978776" cy="4972832"/>
          </a:xfrm>
        </p:spPr>
        <p:txBody>
          <a:bodyPr>
            <a:normAutofit/>
          </a:bodyPr>
          <a:lstStyle/>
          <a:p>
            <a:pPr marL="20158" indent="0" algn="ctr">
              <a:buNone/>
            </a:pPr>
            <a:r>
              <a:rPr lang="en-US" sz="4000" b="1" dirty="0"/>
              <a:t>M&amp;E, </a:t>
            </a:r>
            <a:r>
              <a:rPr lang="en-US" sz="4000" b="1" dirty="0" err="1"/>
              <a:t>HiAP</a:t>
            </a:r>
            <a:r>
              <a:rPr lang="en-US" sz="4000" b="1" dirty="0"/>
              <a:t>, HIA </a:t>
            </a:r>
            <a:endParaRPr lang="sk-SK" sz="4000" b="1" dirty="0"/>
          </a:p>
          <a:p>
            <a:pPr marL="20158" indent="0" algn="ctr">
              <a:buNone/>
            </a:pPr>
            <a:r>
              <a:rPr lang="en-US" sz="4000" b="1" dirty="0"/>
              <a:t>and HLA</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18</a:t>
            </a:fld>
            <a:endParaRPr lang="en-GB"/>
          </a:p>
        </p:txBody>
      </p:sp>
    </p:spTree>
    <p:extLst>
      <p:ext uri="{BB962C8B-B14F-4D97-AF65-F5344CB8AC3E}">
        <p14:creationId xmlns:p14="http://schemas.microsoft.com/office/powerpoint/2010/main" val="1512678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4972832"/>
          </a:xfrm>
        </p:spPr>
        <p:txBody>
          <a:bodyPr>
            <a:normAutofit/>
          </a:bodyPr>
          <a:lstStyle/>
          <a:p>
            <a:r>
              <a:rPr lang="en-GB" sz="2600" dirty="0"/>
              <a:t>The aim is to provide you with an understanding of some key M&amp;E concepts and explain the purpose and procedure of a health impact assessment and health lens analysis. </a:t>
            </a:r>
          </a:p>
          <a:p>
            <a:r>
              <a:rPr lang="en-GB" sz="2600" dirty="0"/>
              <a:t>There are different definitions of M&amp;E and its stages, but for the purposes of a general discussion the following definition and model is adequate.</a:t>
            </a:r>
            <a:endParaRPr lang="en-GB"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dirty="0" err="1"/>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19</a:t>
            </a:fld>
            <a:endParaRPr lang="en-GB"/>
          </a:p>
        </p:txBody>
      </p:sp>
    </p:spTree>
    <p:extLst>
      <p:ext uri="{BB962C8B-B14F-4D97-AF65-F5344CB8AC3E}">
        <p14:creationId xmlns:p14="http://schemas.microsoft.com/office/powerpoint/2010/main" val="47207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00B87092-7F94-5948-AD2D-D505E8AA0BF7}"/>
              </a:ext>
            </a:extLst>
          </p:cNvPr>
          <p:cNvSpPr>
            <a:spLocks noGrp="1"/>
          </p:cNvSpPr>
          <p:nvPr>
            <p:ph idx="1"/>
          </p:nvPr>
        </p:nvSpPr>
        <p:spPr>
          <a:xfrm>
            <a:off x="856448" y="756287"/>
            <a:ext cx="8295793" cy="5285284"/>
          </a:xfrm>
        </p:spPr>
        <p:txBody>
          <a:bodyPr>
            <a:normAutofit/>
          </a:bodyPr>
          <a:lstStyle/>
          <a:p>
            <a:r>
              <a:rPr lang="sk-SK" sz="2800" u="sng" dirty="0" err="1"/>
              <a:t>This</a:t>
            </a:r>
            <a:r>
              <a:rPr lang="sk-SK" sz="2800" u="sng" dirty="0"/>
              <a:t> </a:t>
            </a:r>
            <a:r>
              <a:rPr lang="en-US" sz="2800" u="sng" dirty="0"/>
              <a:t>module</a:t>
            </a:r>
            <a:r>
              <a:rPr lang="sk-SK" sz="2800" u="sng" dirty="0"/>
              <a:t> </a:t>
            </a:r>
            <a:r>
              <a:rPr lang="sk-SK" sz="2800" u="sng" dirty="0" err="1"/>
              <a:t>is</a:t>
            </a:r>
            <a:r>
              <a:rPr lang="sk-SK" sz="2800" u="sng" dirty="0"/>
              <a:t> </a:t>
            </a:r>
            <a:r>
              <a:rPr lang="sk-SK" sz="2800" u="sng" dirty="0" err="1"/>
              <a:t>about</a:t>
            </a:r>
            <a:r>
              <a:rPr lang="sk-SK" sz="2800" dirty="0"/>
              <a:t>:</a:t>
            </a:r>
          </a:p>
          <a:p>
            <a:pPr lvl="1"/>
            <a:r>
              <a:rPr lang="en-US" sz="2600" dirty="0"/>
              <a:t>monitoring and evaluating population health and health inequity, </a:t>
            </a:r>
            <a:endParaRPr lang="sk-SK" sz="2600" dirty="0"/>
          </a:p>
          <a:p>
            <a:pPr lvl="1"/>
            <a:r>
              <a:rPr lang="en-US" sz="2600" dirty="0"/>
              <a:t>suggesting data sources for health policy-making and</a:t>
            </a:r>
            <a:endParaRPr lang="sk-SK" sz="2600" dirty="0"/>
          </a:p>
          <a:p>
            <a:pPr lvl="1"/>
            <a:r>
              <a:rPr lang="en-US" sz="2600" dirty="0"/>
              <a:t>introducing participants to two different approaches to evaluation for generating evidence-based recommendations</a:t>
            </a:r>
            <a:r>
              <a:rPr lang="en-US" dirty="0"/>
              <a:t>:</a:t>
            </a:r>
            <a:endParaRPr lang="sk-SK" dirty="0"/>
          </a:p>
          <a:p>
            <a:pPr lvl="2"/>
            <a:r>
              <a:rPr lang="en-US" sz="2400" dirty="0"/>
              <a:t>health impact assessment (HIA) and </a:t>
            </a:r>
            <a:endParaRPr lang="sk-SK" sz="2400" dirty="0"/>
          </a:p>
          <a:p>
            <a:pPr lvl="2"/>
            <a:r>
              <a:rPr lang="en-US" sz="2400" dirty="0"/>
              <a:t>health lens analysis (HLA).  </a:t>
            </a:r>
          </a:p>
        </p:txBody>
      </p:sp>
      <p:sp>
        <p:nvSpPr>
          <p:cNvPr id="5" name="Zástupný objekt pre číslo snímky 4">
            <a:extLst>
              <a:ext uri="{FF2B5EF4-FFF2-40B4-BE49-F238E27FC236}">
                <a16:creationId xmlns:a16="http://schemas.microsoft.com/office/drawing/2014/main" id="{BEEA47F4-9062-3F4F-B19C-CFC09FAFF0C0}"/>
              </a:ext>
            </a:extLst>
          </p:cNvPr>
          <p:cNvSpPr>
            <a:spLocks noGrp="1"/>
          </p:cNvSpPr>
          <p:nvPr>
            <p:ph type="sldNum" sz="quarter" idx="11"/>
          </p:nvPr>
        </p:nvSpPr>
        <p:spPr/>
        <p:txBody>
          <a:bodyPr/>
          <a:lstStyle/>
          <a:p>
            <a:fld id="{20C92893-8C51-46CF-9D47-24B3C575AFAA}" type="slidenum">
              <a:rPr lang="en-GB" smtClean="0"/>
              <a:pPr/>
              <a:t>2</a:t>
            </a:fld>
            <a:endParaRPr lang="en-GB"/>
          </a:p>
        </p:txBody>
      </p:sp>
      <p:sp>
        <p:nvSpPr>
          <p:cNvPr id="6" name="Zástupný objekt pre pätu 5">
            <a:extLst>
              <a:ext uri="{FF2B5EF4-FFF2-40B4-BE49-F238E27FC236}">
                <a16:creationId xmlns:a16="http://schemas.microsoft.com/office/drawing/2014/main" id="{3CFEC59D-4C59-174D-B96C-7BADEBD5893D}"/>
              </a:ext>
            </a:extLst>
          </p:cNvPr>
          <p:cNvSpPr>
            <a:spLocks noGrp="1"/>
          </p:cNvSpPr>
          <p:nvPr>
            <p:ph type="ftr" sz="quarter" idx="12"/>
          </p:nvPr>
        </p:nvSpPr>
        <p:spPr/>
        <p:txBody>
          <a:bodyPr/>
          <a:lstStyle/>
          <a:p>
            <a:r>
              <a:rPr lang="en-GB"/>
              <a:t>rusnakm@truni.sk</a:t>
            </a:r>
            <a:endParaRPr lang="en-GB" dirty="0"/>
          </a:p>
        </p:txBody>
      </p:sp>
    </p:spTree>
    <p:extLst>
      <p:ext uri="{BB962C8B-B14F-4D97-AF65-F5344CB8AC3E}">
        <p14:creationId xmlns:p14="http://schemas.microsoft.com/office/powerpoint/2010/main" val="1203369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372888"/>
            <a:ext cx="8554710" cy="5126038"/>
          </a:xfrm>
        </p:spPr>
        <p:txBody>
          <a:bodyPr>
            <a:normAutofit/>
          </a:bodyPr>
          <a:lstStyle/>
          <a:p>
            <a:r>
              <a:rPr lang="en-US" sz="2600" b="1" dirty="0"/>
              <a:t>Monitoring</a:t>
            </a:r>
            <a:r>
              <a:rPr lang="en-US" sz="2600" dirty="0"/>
              <a:t> can be defined as the systematic collection of data about an indicator or variable of interest. </a:t>
            </a:r>
            <a:endParaRPr lang="sk-SK" sz="2600" dirty="0"/>
          </a:p>
          <a:p>
            <a:r>
              <a:rPr lang="en-US" sz="2600" b="1" dirty="0"/>
              <a:t>Evaluation</a:t>
            </a:r>
            <a:r>
              <a:rPr lang="en-US" sz="2600" dirty="0"/>
              <a:t>, in contrast, involves a judgement about the value of or change in that variable.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141516" y="5847269"/>
            <a:ext cx="9818915" cy="1008380"/>
          </a:xfrm>
        </p:spPr>
        <p:txBody>
          <a:bodyPr/>
          <a:lstStyle/>
          <a:p>
            <a:r>
              <a:rPr lang="en-US" dirty="0"/>
              <a:t>Definition of M&amp;E and the cycle of health monitoring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20</a:t>
            </a:fld>
            <a:endParaRPr lang="en-GB"/>
          </a:p>
        </p:txBody>
      </p:sp>
    </p:spTree>
    <p:extLst>
      <p:ext uri="{BB962C8B-B14F-4D97-AF65-F5344CB8AC3E}">
        <p14:creationId xmlns:p14="http://schemas.microsoft.com/office/powerpoint/2010/main" val="396590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37657" y="372888"/>
            <a:ext cx="9000547" cy="5516283"/>
          </a:xfrm>
        </p:spPr>
        <p:txBody>
          <a:bodyPr>
            <a:normAutofit fontScale="92500"/>
          </a:bodyPr>
          <a:lstStyle/>
          <a:p>
            <a:r>
              <a:rPr lang="en-US" sz="2800" b="1" dirty="0"/>
              <a:t>Health monitoring </a:t>
            </a:r>
            <a:r>
              <a:rPr lang="en-US" sz="2800" dirty="0"/>
              <a:t>is the process of tracking the health of a population and the health system that serves that population. </a:t>
            </a:r>
            <a:endParaRPr lang="sk-SK" sz="2800" dirty="0"/>
          </a:p>
          <a:p>
            <a:r>
              <a:rPr lang="en-US" sz="2800" dirty="0"/>
              <a:t>Monitoring and evaluation can focus on different aspects of health and health policy-making. For instance: </a:t>
            </a:r>
          </a:p>
          <a:p>
            <a:pPr lvl="1"/>
            <a:r>
              <a:rPr lang="en-US" sz="2600" dirty="0"/>
              <a:t>Population health (e.g. incidence of disease and </a:t>
            </a:r>
            <a:r>
              <a:rPr lang="sk-SK" sz="2600" dirty="0"/>
              <a:t>LE</a:t>
            </a:r>
            <a:r>
              <a:rPr lang="en-US" sz="2600" dirty="0"/>
              <a:t>); </a:t>
            </a:r>
          </a:p>
          <a:p>
            <a:pPr lvl="1"/>
            <a:r>
              <a:rPr lang="en-US" sz="2600" dirty="0"/>
              <a:t>Epidemiology (e.g. risk factors and exposure levels); </a:t>
            </a:r>
          </a:p>
          <a:p>
            <a:pPr lvl="1"/>
            <a:r>
              <a:rPr lang="en-US" sz="2600" dirty="0"/>
              <a:t>Determinants of health (e.g. income and living conditions); </a:t>
            </a:r>
          </a:p>
          <a:p>
            <a:pPr lvl="1"/>
            <a:r>
              <a:rPr lang="en-US" sz="2600" dirty="0"/>
              <a:t>Health system performance (e.g. access and quality of health services); and </a:t>
            </a:r>
          </a:p>
          <a:p>
            <a:pPr lvl="1"/>
            <a:r>
              <a:rPr lang="en-US" sz="2600" dirty="0"/>
              <a:t>Health policy (e.g. impact on health outcomes and health inequity). </a:t>
            </a:r>
            <a:endParaRPr lang="en-US" sz="3000"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29343" y="5716641"/>
            <a:ext cx="9231088" cy="1008380"/>
          </a:xfrm>
        </p:spPr>
        <p:txBody>
          <a:bodyPr/>
          <a:lstStyle/>
          <a:p>
            <a:r>
              <a:rPr lang="sk-SK" dirty="0" err="1"/>
              <a:t>Health</a:t>
            </a:r>
            <a:r>
              <a:rPr lang="sk-SK" dirty="0"/>
              <a:t> monitoring</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21</a:t>
            </a:fld>
            <a:endParaRPr lang="en-GB"/>
          </a:p>
        </p:txBody>
      </p:sp>
    </p:spTree>
    <p:extLst>
      <p:ext uri="{BB962C8B-B14F-4D97-AF65-F5344CB8AC3E}">
        <p14:creationId xmlns:p14="http://schemas.microsoft.com/office/powerpoint/2010/main" val="2800153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141516" y="5716641"/>
            <a:ext cx="9818915" cy="1008380"/>
          </a:xfrm>
        </p:spPr>
        <p:txBody>
          <a:bodyPr/>
          <a:lstStyle/>
          <a:p>
            <a:r>
              <a:rPr lang="sk-SK" dirty="0"/>
              <a:t>T</a:t>
            </a:r>
            <a:r>
              <a:rPr lang="en-US" dirty="0"/>
              <a:t>he cycle of health monitoring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22</a:t>
            </a:fld>
            <a:endParaRPr lang="en-GB"/>
          </a:p>
        </p:txBody>
      </p:sp>
      <p:pic>
        <p:nvPicPr>
          <p:cNvPr id="7" name="Obrázok 6">
            <a:extLst>
              <a:ext uri="{FF2B5EF4-FFF2-40B4-BE49-F238E27FC236}">
                <a16:creationId xmlns:a16="http://schemas.microsoft.com/office/drawing/2014/main" id="{E2ED0FD9-BA32-4422-A721-054F598301B9}"/>
              </a:ext>
            </a:extLst>
          </p:cNvPr>
          <p:cNvPicPr>
            <a:picLocks noChangeAspect="1"/>
          </p:cNvPicPr>
          <p:nvPr/>
        </p:nvPicPr>
        <p:blipFill>
          <a:blip r:embed="rId2"/>
          <a:stretch>
            <a:fillRect/>
          </a:stretch>
        </p:blipFill>
        <p:spPr>
          <a:xfrm>
            <a:off x="1842655" y="561890"/>
            <a:ext cx="6871682" cy="5348620"/>
          </a:xfrm>
          <a:prstGeom prst="rect">
            <a:avLst/>
          </a:prstGeom>
        </p:spPr>
      </p:pic>
    </p:spTree>
    <p:extLst>
      <p:ext uri="{BB962C8B-B14F-4D97-AF65-F5344CB8AC3E}">
        <p14:creationId xmlns:p14="http://schemas.microsoft.com/office/powerpoint/2010/main" val="50732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54181"/>
            <a:ext cx="8554710" cy="5422075"/>
          </a:xfrm>
        </p:spPr>
        <p:txBody>
          <a:bodyPr>
            <a:normAutofit/>
          </a:bodyPr>
          <a:lstStyle/>
          <a:p>
            <a:pPr marL="20158" indent="0">
              <a:buNone/>
            </a:pPr>
            <a:r>
              <a:rPr lang="en-US" sz="2600" b="1" dirty="0"/>
              <a:t>1. Selecting relevant indicators </a:t>
            </a:r>
            <a:endParaRPr lang="sk-SK" sz="2600" b="1" dirty="0"/>
          </a:p>
          <a:p>
            <a:r>
              <a:rPr lang="en-US" sz="2600" dirty="0"/>
              <a:t>The process begins by identifying indicators that are relevant to the desired type of monitoring as mentioned above.</a:t>
            </a:r>
            <a:endParaRPr lang="sk-SK" sz="2600" dirty="0"/>
          </a:p>
          <a:p>
            <a:r>
              <a:rPr lang="en-US" sz="2600" dirty="0"/>
              <a:t>These measures can be quantitative or qualitative</a:t>
            </a:r>
            <a:r>
              <a:rPr lang="sk-SK" sz="2600" dirty="0"/>
              <a:t>.</a:t>
            </a:r>
          </a:p>
          <a:p>
            <a:r>
              <a:rPr lang="sk-SK" sz="2600" dirty="0"/>
              <a:t>T</a:t>
            </a:r>
            <a:r>
              <a:rPr lang="en-US" sz="2600" dirty="0"/>
              <a:t>he appropriate selection can often be a complicated task that requires consideration of what is</a:t>
            </a:r>
            <a:r>
              <a:rPr lang="sk-SK" sz="2600" dirty="0"/>
              <a:t>:</a:t>
            </a:r>
          </a:p>
          <a:p>
            <a:pPr lvl="1"/>
            <a:r>
              <a:rPr lang="en-US" sz="2400" dirty="0"/>
              <a:t>easily monitored,</a:t>
            </a:r>
            <a:endParaRPr lang="sk-SK" sz="2400" dirty="0"/>
          </a:p>
          <a:p>
            <a:pPr lvl="1"/>
            <a:r>
              <a:rPr lang="en-US" sz="2400" dirty="0"/>
              <a:t>analytically robust and </a:t>
            </a:r>
            <a:endParaRPr lang="sk-SK" sz="2400" dirty="0"/>
          </a:p>
          <a:p>
            <a:pPr lvl="1"/>
            <a:r>
              <a:rPr lang="en-US" sz="2400" dirty="0"/>
              <a:t>communicates the issue to the public and other policy-makers.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185057" y="5825497"/>
            <a:ext cx="9677399" cy="1008380"/>
          </a:xfrm>
        </p:spPr>
        <p:txBody>
          <a:bodyPr/>
          <a:lstStyle/>
          <a:p>
            <a:r>
              <a:rPr lang="sk-SK" dirty="0"/>
              <a:t>T</a:t>
            </a:r>
            <a:r>
              <a:rPr lang="en-US" dirty="0"/>
              <a:t>he cycle of health monitoring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23</a:t>
            </a:fld>
            <a:endParaRPr lang="en-GB"/>
          </a:p>
        </p:txBody>
      </p:sp>
    </p:spTree>
    <p:extLst>
      <p:ext uri="{BB962C8B-B14F-4D97-AF65-F5344CB8AC3E}">
        <p14:creationId xmlns:p14="http://schemas.microsoft.com/office/powerpoint/2010/main" val="3835193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605346" y="1344030"/>
            <a:ext cx="8554710" cy="4364043"/>
          </a:xfrm>
        </p:spPr>
        <p:txBody>
          <a:bodyPr>
            <a:normAutofit fontScale="92500" lnSpcReduction="10000"/>
          </a:bodyPr>
          <a:lstStyle/>
          <a:p>
            <a:pPr marL="20158" indent="0">
              <a:buNone/>
            </a:pPr>
            <a:r>
              <a:rPr lang="en-US" sz="2800" b="1" dirty="0"/>
              <a:t>2. Obtaining data</a:t>
            </a:r>
            <a:endParaRPr lang="sk-SK" sz="2800" b="1" dirty="0"/>
          </a:p>
          <a:p>
            <a:r>
              <a:rPr lang="sk-SK" sz="2800" dirty="0"/>
              <a:t>C</a:t>
            </a:r>
            <a:r>
              <a:rPr lang="en-US" sz="2800" dirty="0" err="1"/>
              <a:t>ollecting</a:t>
            </a:r>
            <a:r>
              <a:rPr lang="en-US" sz="2800" dirty="0"/>
              <a:t> data should occur regularly. </a:t>
            </a:r>
            <a:endParaRPr lang="sk-SK" sz="2800" dirty="0"/>
          </a:p>
          <a:p>
            <a:r>
              <a:rPr lang="en-US" sz="2800" dirty="0"/>
              <a:t>The methodology for this collection will depend on the purpose of the M&amp;E and could include</a:t>
            </a:r>
            <a:r>
              <a:rPr lang="sk-SK" sz="2800" dirty="0"/>
              <a:t>:</a:t>
            </a:r>
          </a:p>
          <a:p>
            <a:pPr lvl="1"/>
            <a:r>
              <a:rPr lang="en-US" sz="2800" dirty="0"/>
              <a:t>scientific research and trials, </a:t>
            </a:r>
            <a:endParaRPr lang="sk-SK" sz="2800" dirty="0"/>
          </a:p>
          <a:p>
            <a:pPr lvl="1"/>
            <a:r>
              <a:rPr lang="en-US" sz="2800" dirty="0"/>
              <a:t>epidemiological studies, </a:t>
            </a:r>
            <a:endParaRPr lang="sk-SK" sz="2800" dirty="0"/>
          </a:p>
          <a:p>
            <a:pPr lvl="1"/>
            <a:r>
              <a:rPr lang="en-US" sz="2800" dirty="0"/>
              <a:t>household surveys, </a:t>
            </a:r>
            <a:endParaRPr lang="sk-SK" sz="2800" dirty="0"/>
          </a:p>
          <a:p>
            <a:pPr lvl="1"/>
            <a:r>
              <a:rPr lang="en-US" sz="2800" dirty="0"/>
              <a:t>analysis of policy processes, </a:t>
            </a:r>
            <a:endParaRPr lang="sk-SK" sz="2800" dirty="0"/>
          </a:p>
          <a:p>
            <a:pPr lvl="1"/>
            <a:r>
              <a:rPr lang="en-US" sz="2800" dirty="0"/>
              <a:t>interviews and </a:t>
            </a:r>
            <a:endParaRPr lang="sk-SK" sz="2800" dirty="0"/>
          </a:p>
          <a:p>
            <a:pPr lvl="1"/>
            <a:r>
              <a:rPr lang="en-US" sz="2800" dirty="0"/>
              <a:t>project case studies.</a:t>
            </a:r>
            <a:endParaRPr lang="en-US" sz="2400" dirty="0"/>
          </a:p>
          <a:p>
            <a:pPr marL="20158" indent="0">
              <a:buNone/>
            </a:pPr>
            <a:endParaRPr lang="en-US" sz="28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185057" y="5825497"/>
            <a:ext cx="9677399" cy="1008380"/>
          </a:xfrm>
        </p:spPr>
        <p:txBody>
          <a:bodyPr/>
          <a:lstStyle/>
          <a:p>
            <a:r>
              <a:rPr lang="sk-SK" dirty="0"/>
              <a:t>T</a:t>
            </a:r>
            <a:r>
              <a:rPr lang="en-US" dirty="0"/>
              <a:t>he cycle of health monitoring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24</a:t>
            </a:fld>
            <a:endParaRPr lang="en-GB"/>
          </a:p>
        </p:txBody>
      </p:sp>
    </p:spTree>
    <p:extLst>
      <p:ext uri="{BB962C8B-B14F-4D97-AF65-F5344CB8AC3E}">
        <p14:creationId xmlns:p14="http://schemas.microsoft.com/office/powerpoint/2010/main" val="236142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728973"/>
            <a:ext cx="8554710" cy="5247283"/>
          </a:xfrm>
        </p:spPr>
        <p:txBody>
          <a:bodyPr>
            <a:normAutofit/>
          </a:bodyPr>
          <a:lstStyle/>
          <a:p>
            <a:pPr marL="20158" indent="0">
              <a:buNone/>
            </a:pPr>
            <a:r>
              <a:rPr lang="en-US" sz="2600" b="1" dirty="0"/>
              <a:t>3. </a:t>
            </a:r>
            <a:r>
              <a:rPr lang="en-US" sz="2600" b="1" dirty="0" err="1"/>
              <a:t>Analysing</a:t>
            </a:r>
            <a:r>
              <a:rPr lang="en-US" sz="2600" b="1" dirty="0"/>
              <a:t> data</a:t>
            </a:r>
            <a:endParaRPr lang="sk-SK" sz="2600" b="1" dirty="0"/>
          </a:p>
          <a:p>
            <a:r>
              <a:rPr lang="en-US" sz="2600" dirty="0"/>
              <a:t>This means interpreting the data and can involve preparing</a:t>
            </a:r>
            <a:r>
              <a:rPr lang="sk-SK" sz="2600" dirty="0"/>
              <a:t>:</a:t>
            </a:r>
          </a:p>
          <a:p>
            <a:pPr lvl="1"/>
            <a:r>
              <a:rPr lang="en-US" sz="2400" dirty="0"/>
              <a:t>summary statistics,</a:t>
            </a:r>
            <a:endParaRPr lang="sk-SK" sz="2400" dirty="0"/>
          </a:p>
          <a:p>
            <a:pPr lvl="1"/>
            <a:r>
              <a:rPr lang="en-US" sz="2400" dirty="0"/>
              <a:t>modelling, </a:t>
            </a:r>
            <a:endParaRPr lang="sk-SK" sz="2400" dirty="0"/>
          </a:p>
          <a:p>
            <a:pPr lvl="1"/>
            <a:r>
              <a:rPr lang="en-US" sz="2400" dirty="0"/>
              <a:t>literature reviews and political analysis of policy processes </a:t>
            </a:r>
            <a:endParaRPr lang="sk-SK" sz="2400" dirty="0"/>
          </a:p>
          <a:p>
            <a:pPr lvl="1"/>
            <a:r>
              <a:rPr lang="en-US" sz="2400" dirty="0"/>
              <a:t>issues such as the social determinants of health and barriers to health care access. </a:t>
            </a:r>
            <a:endParaRPr lang="sk-SK" sz="2400" dirty="0"/>
          </a:p>
          <a:p>
            <a:pPr marL="20158" indent="0">
              <a:buNone/>
            </a:pPr>
            <a:endParaRPr lang="en-US" sz="28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185057" y="5825497"/>
            <a:ext cx="9677399" cy="1008380"/>
          </a:xfrm>
        </p:spPr>
        <p:txBody>
          <a:bodyPr/>
          <a:lstStyle/>
          <a:p>
            <a:r>
              <a:rPr lang="sk-SK" dirty="0"/>
              <a:t>T</a:t>
            </a:r>
            <a:r>
              <a:rPr lang="en-US" dirty="0"/>
              <a:t>he cycle of health monitoring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25</a:t>
            </a:fld>
            <a:endParaRPr lang="en-GB"/>
          </a:p>
        </p:txBody>
      </p:sp>
    </p:spTree>
    <p:extLst>
      <p:ext uri="{BB962C8B-B14F-4D97-AF65-F5344CB8AC3E}">
        <p14:creationId xmlns:p14="http://schemas.microsoft.com/office/powerpoint/2010/main" val="2156057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728973"/>
            <a:ext cx="8554710" cy="5247283"/>
          </a:xfrm>
        </p:spPr>
        <p:txBody>
          <a:bodyPr>
            <a:normAutofit/>
          </a:bodyPr>
          <a:lstStyle/>
          <a:p>
            <a:pPr marL="20158" indent="0">
              <a:buNone/>
            </a:pPr>
            <a:r>
              <a:rPr lang="en-US" sz="2600" b="1" dirty="0"/>
              <a:t>4. Reporting results </a:t>
            </a:r>
            <a:endParaRPr lang="sk-SK" sz="2600" b="1" dirty="0"/>
          </a:p>
          <a:p>
            <a:r>
              <a:rPr lang="en-US" sz="2600" dirty="0"/>
              <a:t>Reporting can come in many forms, ranging from internal memos to press releases, technical reports and academic publications, each including various methods of presenting data (such as tables, graphs, maps or text). </a:t>
            </a:r>
            <a:endParaRPr lang="sk-SK" sz="2600" dirty="0"/>
          </a:p>
          <a:p>
            <a:r>
              <a:rPr lang="en-US" sz="2600" dirty="0"/>
              <a:t>The goal should be to ensure that the results of the monitoring process are communicated effectively, and can be used to inform policies, </a:t>
            </a:r>
            <a:r>
              <a:rPr lang="en-US" sz="2600" dirty="0" err="1"/>
              <a:t>programmes</a:t>
            </a:r>
            <a:r>
              <a:rPr lang="en-US" sz="2600" dirty="0"/>
              <a:t> and practice. </a:t>
            </a:r>
          </a:p>
          <a:p>
            <a:pPr marL="20158" indent="0">
              <a:buNone/>
            </a:pPr>
            <a:endParaRPr lang="en-US" sz="28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185057" y="5825497"/>
            <a:ext cx="9677399" cy="1008380"/>
          </a:xfrm>
        </p:spPr>
        <p:txBody>
          <a:bodyPr/>
          <a:lstStyle/>
          <a:p>
            <a:r>
              <a:rPr lang="sk-SK" dirty="0"/>
              <a:t>T</a:t>
            </a:r>
            <a:r>
              <a:rPr lang="en-US" dirty="0"/>
              <a:t>he cycle of health monitoring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26</a:t>
            </a:fld>
            <a:endParaRPr lang="en-GB"/>
          </a:p>
        </p:txBody>
      </p:sp>
    </p:spTree>
    <p:extLst>
      <p:ext uri="{BB962C8B-B14F-4D97-AF65-F5344CB8AC3E}">
        <p14:creationId xmlns:p14="http://schemas.microsoft.com/office/powerpoint/2010/main" val="196663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990599"/>
            <a:ext cx="8554710" cy="4985657"/>
          </a:xfrm>
        </p:spPr>
        <p:txBody>
          <a:bodyPr>
            <a:normAutofit/>
          </a:bodyPr>
          <a:lstStyle/>
          <a:p>
            <a:pPr marL="20158" indent="0">
              <a:buNone/>
            </a:pPr>
            <a:r>
              <a:rPr lang="en-US" sz="2600" b="1" dirty="0"/>
              <a:t>5. Implementing changes</a:t>
            </a:r>
            <a:endParaRPr lang="sk-SK" sz="2600" b="1" dirty="0"/>
          </a:p>
          <a:p>
            <a:r>
              <a:rPr lang="en-US" sz="2600" dirty="0"/>
              <a:t>Based on monitoring results, changes may be implemented that will improve health policy, maximize the net health benefits of activities outside the health sector and thus, enhance population health and reduce health inequities.</a:t>
            </a:r>
          </a:p>
          <a:p>
            <a:pPr lvl="1"/>
            <a:endParaRPr lang="en-US" sz="2400" dirty="0"/>
          </a:p>
          <a:p>
            <a:pPr marL="20158" indent="0">
              <a:buNone/>
            </a:pPr>
            <a:endParaRPr lang="en-US" sz="28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185057" y="5825497"/>
            <a:ext cx="9677399" cy="1008380"/>
          </a:xfrm>
        </p:spPr>
        <p:txBody>
          <a:bodyPr/>
          <a:lstStyle/>
          <a:p>
            <a:r>
              <a:rPr lang="sk-SK" dirty="0"/>
              <a:t>T</a:t>
            </a:r>
            <a:r>
              <a:rPr lang="en-US" dirty="0"/>
              <a:t>he cycle of health monitoring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27</a:t>
            </a:fld>
            <a:endParaRPr lang="en-GB"/>
          </a:p>
        </p:txBody>
      </p:sp>
    </p:spTree>
    <p:extLst>
      <p:ext uri="{BB962C8B-B14F-4D97-AF65-F5344CB8AC3E}">
        <p14:creationId xmlns:p14="http://schemas.microsoft.com/office/powerpoint/2010/main" val="2477160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990599"/>
            <a:ext cx="8554710" cy="4985657"/>
          </a:xfrm>
        </p:spPr>
        <p:txBody>
          <a:bodyPr>
            <a:normAutofit/>
          </a:bodyPr>
          <a:lstStyle/>
          <a:p>
            <a:r>
              <a:rPr lang="en-US" sz="2600" dirty="0"/>
              <a:t>Given many of the determinants of health and health inequities in populations have social, environmental and economic origins that extend beyond the direct influence of the health sector and health policies</a:t>
            </a:r>
            <a:r>
              <a:rPr lang="sk-SK" sz="2600" dirty="0"/>
              <a:t>.</a:t>
            </a:r>
          </a:p>
          <a:p>
            <a:r>
              <a:rPr lang="sk-SK" sz="2600" dirty="0"/>
              <a:t>I</a:t>
            </a:r>
            <a:r>
              <a:rPr lang="en-US" sz="2600" dirty="0"/>
              <a:t>t is important to monitor the activities of other sectors for significant health consequences. </a:t>
            </a:r>
            <a:endParaRPr lang="sk-SK" sz="2600" dirty="0"/>
          </a:p>
          <a:p>
            <a:r>
              <a:rPr lang="sk-SK" sz="2600" dirty="0"/>
              <a:t>R</a:t>
            </a:r>
            <a:r>
              <a:rPr lang="en-US" sz="2600" dirty="0" err="1"/>
              <a:t>outine</a:t>
            </a:r>
            <a:r>
              <a:rPr lang="en-US" sz="2600" dirty="0"/>
              <a:t> consideration of health and health equity impacts in policy development is one way to achieve a reduction in health inequalities. </a:t>
            </a:r>
            <a:endParaRPr lang="sk-SK" sz="2600" dirty="0"/>
          </a:p>
          <a:p>
            <a:r>
              <a:rPr lang="en-US" sz="2600" dirty="0"/>
              <a:t>A common approach to achieve this is using a </a:t>
            </a:r>
            <a:r>
              <a:rPr lang="en-US" sz="2600" b="1" dirty="0"/>
              <a:t>health impact assessment</a:t>
            </a:r>
            <a:r>
              <a:rPr lang="en-US" sz="2600" dirty="0"/>
              <a:t>.</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err="1"/>
              <a:t>Health</a:t>
            </a:r>
            <a:r>
              <a:rPr lang="sk-SK" dirty="0"/>
              <a:t> </a:t>
            </a:r>
            <a:r>
              <a:rPr lang="sk-SK" dirty="0" err="1"/>
              <a:t>impact</a:t>
            </a:r>
            <a:r>
              <a:rPr lang="sk-SK" dirty="0"/>
              <a:t> </a:t>
            </a:r>
            <a:r>
              <a:rPr lang="sk-SK" dirty="0" err="1"/>
              <a:t>assessment</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28</a:t>
            </a:fld>
            <a:endParaRPr lang="en-GB"/>
          </a:p>
        </p:txBody>
      </p:sp>
      <p:pic>
        <p:nvPicPr>
          <p:cNvPr id="1026" name="Picture 2" descr="VÃ½sledok vyhÄ¾adÃ¡vania obrÃ¡zkov pre dopyt health impact assessment">
            <a:extLst>
              <a:ext uri="{FF2B5EF4-FFF2-40B4-BE49-F238E27FC236}">
                <a16:creationId xmlns:a16="http://schemas.microsoft.com/office/drawing/2014/main" id="{B7632DFA-DD74-4574-8695-C0CCAA0AAC8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403771" y="0"/>
            <a:ext cx="1672092" cy="1220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896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98713"/>
            <a:ext cx="8554710" cy="4985657"/>
          </a:xfrm>
        </p:spPr>
        <p:txBody>
          <a:bodyPr>
            <a:noAutofit/>
          </a:bodyPr>
          <a:lstStyle/>
          <a:p>
            <a:r>
              <a:rPr lang="en-US" sz="2600" b="1" dirty="0"/>
              <a:t>a combination of procedures, methods and tools that assesses the potential effects of a policy or project on the health of a population and the distribution of those effects within the population </a:t>
            </a:r>
            <a:endParaRPr lang="sk-SK" sz="2600" b="1" dirty="0"/>
          </a:p>
          <a:p>
            <a:r>
              <a:rPr lang="en-US" sz="2600" dirty="0"/>
              <a:t>HIAs also identify appropriate actions to manage those effects. </a:t>
            </a:r>
            <a:endParaRPr lang="sk-SK" sz="2600" dirty="0"/>
          </a:p>
          <a:p>
            <a:endParaRPr lang="sk-SK" sz="2600"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err="1"/>
              <a:t>Definition</a:t>
            </a:r>
            <a:r>
              <a:rPr lang="sk-SK" dirty="0"/>
              <a:t> of HIA</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29</a:t>
            </a:fld>
            <a:endParaRPr lang="en-GB"/>
          </a:p>
        </p:txBody>
      </p:sp>
    </p:spTree>
    <p:extLst>
      <p:ext uri="{BB962C8B-B14F-4D97-AF65-F5344CB8AC3E}">
        <p14:creationId xmlns:p14="http://schemas.microsoft.com/office/powerpoint/2010/main" val="293181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6" y="283029"/>
            <a:ext cx="9022319" cy="4713513"/>
          </a:xfrm>
        </p:spPr>
        <p:txBody>
          <a:bodyPr>
            <a:noAutofit/>
          </a:bodyPr>
          <a:lstStyle/>
          <a:p>
            <a:r>
              <a:rPr lang="en-US" sz="2600" dirty="0"/>
              <a:t>List reasons for monitoring and evaluation </a:t>
            </a:r>
          </a:p>
          <a:p>
            <a:r>
              <a:rPr lang="en-US" sz="2600" dirty="0"/>
              <a:t>Recognize different types of monitoring and evaluation related to health </a:t>
            </a:r>
          </a:p>
          <a:p>
            <a:r>
              <a:rPr lang="en-US" sz="2600" dirty="0"/>
              <a:t>Distinguish between inputs, outputs, outcomes and impact </a:t>
            </a:r>
          </a:p>
          <a:p>
            <a:r>
              <a:rPr lang="en-US" sz="2600" dirty="0"/>
              <a:t>Explain the purpose and key steps involved in health impact assessment and health lens analysis </a:t>
            </a:r>
          </a:p>
          <a:p>
            <a:r>
              <a:rPr lang="en-US" sz="2600" dirty="0"/>
              <a:t>Conduct a mock health impact assessment or health lens analysis </a:t>
            </a:r>
          </a:p>
          <a:p>
            <a:r>
              <a:rPr lang="en-US" sz="2600" dirty="0"/>
              <a:t>Identify sources of health data and policy advice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531517" y="5498926"/>
            <a:ext cx="8312587" cy="1008380"/>
          </a:xfrm>
        </p:spPr>
        <p:txBody>
          <a:bodyPr/>
          <a:lstStyle/>
          <a:p>
            <a:r>
              <a:rPr lang="sk-SK" dirty="0" err="1">
                <a:effectLst/>
              </a:rPr>
              <a:t>Learning</a:t>
            </a:r>
            <a:r>
              <a:rPr lang="sk-SK" dirty="0">
                <a:effectLst/>
              </a:rPr>
              <a:t> </a:t>
            </a:r>
            <a:r>
              <a:rPr lang="sk-SK" dirty="0" err="1">
                <a:effectLst/>
              </a:rPr>
              <a:t>objectives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a:t>
            </a:fld>
            <a:endParaRPr lang="en-GB"/>
          </a:p>
        </p:txBody>
      </p:sp>
      <p:pic>
        <p:nvPicPr>
          <p:cNvPr id="1026" name="Picture 2" descr="VÃ½sledok vyhÄ¾adÃ¡vania obrÃ¡zkov pre dopyt learning objectives">
            <a:extLst>
              <a:ext uri="{FF2B5EF4-FFF2-40B4-BE49-F238E27FC236}">
                <a16:creationId xmlns:a16="http://schemas.microsoft.com/office/drawing/2014/main" id="{4766D9C9-66A9-4E02-9FE6-6A35B7D81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840" y="4828106"/>
            <a:ext cx="2625736" cy="195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700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98713"/>
            <a:ext cx="8554710" cy="4985657"/>
          </a:xfrm>
        </p:spPr>
        <p:txBody>
          <a:bodyPr>
            <a:noAutofit/>
          </a:bodyPr>
          <a:lstStyle/>
          <a:p>
            <a:r>
              <a:rPr lang="en-US" sz="2600" dirty="0"/>
              <a:t>Many different people and organizations have defined HIA. Each definition is similar, differing through the emphasis given to particular components of the HIA approach. </a:t>
            </a:r>
            <a:endParaRPr lang="sk-SK" sz="2600" dirty="0"/>
          </a:p>
          <a:p>
            <a:r>
              <a:rPr lang="en-US" sz="2600" dirty="0"/>
              <a:t>There is no correct definition – what follows is merely a selection of ways to describe HIA. </a:t>
            </a:r>
            <a:endParaRPr lang="sk-SK" sz="2600"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err="1"/>
              <a:t>Definition</a:t>
            </a:r>
            <a:r>
              <a:rPr lang="sk-SK" dirty="0"/>
              <a:t> of HIA</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30</a:t>
            </a:fld>
            <a:endParaRPr lang="en-GB"/>
          </a:p>
        </p:txBody>
      </p:sp>
    </p:spTree>
    <p:extLst>
      <p:ext uri="{BB962C8B-B14F-4D97-AF65-F5344CB8AC3E}">
        <p14:creationId xmlns:p14="http://schemas.microsoft.com/office/powerpoint/2010/main" val="190817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98713"/>
            <a:ext cx="8554710" cy="4985657"/>
          </a:xfrm>
        </p:spPr>
        <p:txBody>
          <a:bodyPr>
            <a:noAutofit/>
          </a:bodyPr>
          <a:lstStyle/>
          <a:p>
            <a:r>
              <a:rPr lang="en-US" sz="2600" dirty="0"/>
              <a:t>HIAs look not only for negative impacts, but also for impacts </a:t>
            </a:r>
            <a:r>
              <a:rPr lang="en-US" sz="2600" dirty="0" err="1"/>
              <a:t>favourable</a:t>
            </a:r>
            <a:r>
              <a:rPr lang="en-US" sz="2600" dirty="0"/>
              <a:t> to health. </a:t>
            </a:r>
            <a:endParaRPr lang="sk-SK" sz="2600" dirty="0"/>
          </a:p>
          <a:p>
            <a:r>
              <a:rPr lang="en-US" sz="2600" dirty="0"/>
              <a:t>This provides decision-makers with options to strengthen and extend the positive features of a proposal, with a view to improving the health of the population. </a:t>
            </a:r>
          </a:p>
          <a:p>
            <a:r>
              <a:rPr lang="en-US" sz="2600" dirty="0"/>
              <a:t>HIA is an important and useful tool within </a:t>
            </a:r>
            <a:r>
              <a:rPr lang="en-US" sz="2600" dirty="0" err="1"/>
              <a:t>HiAP</a:t>
            </a:r>
            <a:r>
              <a:rPr lang="en-US" sz="2600" dirty="0"/>
              <a:t> as it provides a tangible way for government departments to actually work together rather than just talking about working together. </a:t>
            </a:r>
            <a:endParaRPr lang="sk-SK" sz="2600"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err="1"/>
              <a:t>Purpose</a:t>
            </a:r>
            <a:r>
              <a:rPr lang="sk-SK" dirty="0"/>
              <a:t> of HIA</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31</a:t>
            </a:fld>
            <a:endParaRPr lang="en-GB"/>
          </a:p>
        </p:txBody>
      </p:sp>
    </p:spTree>
    <p:extLst>
      <p:ext uri="{BB962C8B-B14F-4D97-AF65-F5344CB8AC3E}">
        <p14:creationId xmlns:p14="http://schemas.microsoft.com/office/powerpoint/2010/main" val="2003915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856449" y="955964"/>
            <a:ext cx="8211828" cy="4628406"/>
          </a:xfrm>
        </p:spPr>
        <p:txBody>
          <a:bodyPr>
            <a:noAutofit/>
          </a:bodyPr>
          <a:lstStyle/>
          <a:p>
            <a:r>
              <a:rPr lang="en-US" sz="2400" dirty="0"/>
              <a:t>HIA is suitable for use at many different levels. HIA can be used on</a:t>
            </a:r>
            <a:r>
              <a:rPr lang="sk-SK" sz="2400" dirty="0"/>
              <a:t>:</a:t>
            </a:r>
          </a:p>
          <a:p>
            <a:pPr lvl="1"/>
            <a:r>
              <a:rPr lang="en-US" sz="2400" dirty="0"/>
              <a:t>projects,</a:t>
            </a:r>
            <a:endParaRPr lang="sk-SK" sz="2400" dirty="0"/>
          </a:p>
          <a:p>
            <a:pPr lvl="1"/>
            <a:r>
              <a:rPr lang="en-US" sz="2400" dirty="0" err="1"/>
              <a:t>programmes</a:t>
            </a:r>
            <a:r>
              <a:rPr lang="en-US" sz="2400" dirty="0"/>
              <a:t> and </a:t>
            </a:r>
            <a:endParaRPr lang="sk-SK" sz="2400" dirty="0"/>
          </a:p>
          <a:p>
            <a:pPr lvl="1"/>
            <a:r>
              <a:rPr lang="sk-SK" sz="2400" dirty="0"/>
              <a:t>p</a:t>
            </a:r>
            <a:r>
              <a:rPr lang="en-US" sz="2400" dirty="0" err="1"/>
              <a:t>olicies</a:t>
            </a:r>
            <a:r>
              <a:rPr lang="sk-SK" sz="2400" dirty="0"/>
              <a:t>.</a:t>
            </a:r>
          </a:p>
          <a:p>
            <a:r>
              <a:rPr lang="en-US" sz="2400" dirty="0"/>
              <a:t>The flexibility of HIA allows these projects, </a:t>
            </a:r>
            <a:r>
              <a:rPr lang="en-US" sz="2400" dirty="0" err="1"/>
              <a:t>programmes</a:t>
            </a:r>
            <a:r>
              <a:rPr lang="en-US" sz="2400" dirty="0"/>
              <a:t> and policies to be assessed at </a:t>
            </a:r>
            <a:r>
              <a:rPr lang="sk-SK" sz="2400" dirty="0"/>
              <a:t>:</a:t>
            </a:r>
          </a:p>
          <a:p>
            <a:pPr lvl="1"/>
            <a:r>
              <a:rPr lang="sk-SK" sz="2400" dirty="0"/>
              <a:t>a </a:t>
            </a:r>
            <a:r>
              <a:rPr lang="en-US" sz="2400" dirty="0"/>
              <a:t>local, </a:t>
            </a:r>
            <a:endParaRPr lang="sk-SK" sz="2400" dirty="0"/>
          </a:p>
          <a:p>
            <a:pPr lvl="1"/>
            <a:r>
              <a:rPr lang="en-US" sz="2400" dirty="0"/>
              <a:t>regional, </a:t>
            </a:r>
            <a:endParaRPr lang="sk-SK" sz="2400" dirty="0"/>
          </a:p>
          <a:p>
            <a:pPr lvl="1"/>
            <a:r>
              <a:rPr lang="en-US" sz="2400" dirty="0"/>
              <a:t>national or </a:t>
            </a:r>
            <a:endParaRPr lang="sk-SK" sz="2400" dirty="0"/>
          </a:p>
          <a:p>
            <a:pPr lvl="1"/>
            <a:r>
              <a:rPr lang="en-US" sz="2400" dirty="0"/>
              <a:t>international level </a:t>
            </a:r>
            <a:endParaRPr lang="sk-SK" sz="2400" dirty="0"/>
          </a:p>
          <a:p>
            <a:r>
              <a:rPr lang="en-US" sz="2400" dirty="0"/>
              <a:t>making HIA suitable for almost any proposal.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err="1"/>
              <a:t>Purpose</a:t>
            </a:r>
            <a:r>
              <a:rPr lang="sk-SK" dirty="0"/>
              <a:t> of HIA</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32</a:t>
            </a:fld>
            <a:endParaRPr lang="en-GB"/>
          </a:p>
        </p:txBody>
      </p:sp>
    </p:spTree>
    <p:extLst>
      <p:ext uri="{BB962C8B-B14F-4D97-AF65-F5344CB8AC3E}">
        <p14:creationId xmlns:p14="http://schemas.microsoft.com/office/powerpoint/2010/main" val="358862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98713"/>
            <a:ext cx="8554710" cy="4985657"/>
          </a:xfrm>
        </p:spPr>
        <p:txBody>
          <a:bodyPr>
            <a:noAutofit/>
          </a:bodyPr>
          <a:lstStyle/>
          <a:p>
            <a:r>
              <a:rPr lang="en-US" sz="2600" dirty="0"/>
              <a:t>HIA is based on four values that link the HIA to the policy environment in which it is being undertaken. </a:t>
            </a:r>
          </a:p>
          <a:p>
            <a:r>
              <a:rPr lang="en-US" sz="2600" b="1" dirty="0"/>
              <a:t>Democracy – </a:t>
            </a:r>
            <a:r>
              <a:rPr lang="en-US" sz="2600" dirty="0"/>
              <a:t>allowing people to participate in the development and implementation of policies, </a:t>
            </a:r>
            <a:r>
              <a:rPr lang="en-US" sz="2600" dirty="0" err="1"/>
              <a:t>programmes</a:t>
            </a:r>
            <a:r>
              <a:rPr lang="en-US" sz="2600" dirty="0"/>
              <a:t> or projects that may impact on their lives. </a:t>
            </a:r>
          </a:p>
          <a:p>
            <a:r>
              <a:rPr lang="en-US" sz="2600" b="1" dirty="0"/>
              <a:t>Equity – </a:t>
            </a:r>
            <a:r>
              <a:rPr lang="en-US" sz="2600" dirty="0"/>
              <a:t>HIA assesses the distribution of impacts from a proposal on the whole population, with a particular reference to how the proposal will affect vulnerable people.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a:t>HIA – </a:t>
            </a:r>
            <a:r>
              <a:rPr lang="sk-SK" dirty="0" err="1"/>
              <a:t>four</a:t>
            </a:r>
            <a:r>
              <a:rPr lang="sk-SK" dirty="0"/>
              <a:t> </a:t>
            </a:r>
            <a:r>
              <a:rPr lang="sk-SK" dirty="0" err="1"/>
              <a:t>values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33</a:t>
            </a:fld>
            <a:endParaRPr lang="en-GB"/>
          </a:p>
        </p:txBody>
      </p:sp>
    </p:spTree>
    <p:extLst>
      <p:ext uri="{BB962C8B-B14F-4D97-AF65-F5344CB8AC3E}">
        <p14:creationId xmlns:p14="http://schemas.microsoft.com/office/powerpoint/2010/main" val="1791120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98713"/>
            <a:ext cx="8554710" cy="4985657"/>
          </a:xfrm>
        </p:spPr>
        <p:txBody>
          <a:bodyPr>
            <a:noAutofit/>
          </a:bodyPr>
          <a:lstStyle/>
          <a:p>
            <a:r>
              <a:rPr lang="en-US" sz="2600" b="1" dirty="0"/>
              <a:t>Sustainable development –</a:t>
            </a:r>
            <a:r>
              <a:rPr lang="sk-SK" sz="2600" b="1" dirty="0"/>
              <a:t> </a:t>
            </a:r>
            <a:r>
              <a:rPr lang="en-US" sz="2600" dirty="0"/>
              <a:t>both short- and long-term impacts are considered, along with the obvious and less obvious impacts. </a:t>
            </a:r>
          </a:p>
          <a:p>
            <a:r>
              <a:rPr lang="en-US" sz="2600" b="1" dirty="0"/>
              <a:t>Ethical use of evidence – </a:t>
            </a:r>
            <a:r>
              <a:rPr lang="en-US" sz="2600" dirty="0"/>
              <a:t>the best available quantitative and qualitative evidence must be identified and used in the assessment. A wide variety of evidence should be collected using the best possible methods.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a:t>HIA – </a:t>
            </a:r>
            <a:r>
              <a:rPr lang="sk-SK" dirty="0" err="1"/>
              <a:t>four</a:t>
            </a:r>
            <a:r>
              <a:rPr lang="sk-SK" dirty="0"/>
              <a:t> </a:t>
            </a:r>
            <a:r>
              <a:rPr lang="sk-SK" dirty="0" err="1"/>
              <a:t>values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34</a:t>
            </a:fld>
            <a:endParaRPr lang="en-GB"/>
          </a:p>
        </p:txBody>
      </p:sp>
    </p:spTree>
    <p:extLst>
      <p:ext uri="{BB962C8B-B14F-4D97-AF65-F5344CB8AC3E}">
        <p14:creationId xmlns:p14="http://schemas.microsoft.com/office/powerpoint/2010/main" val="2974081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81001" y="5825497"/>
            <a:ext cx="9481456" cy="1008380"/>
          </a:xfrm>
        </p:spPr>
        <p:txBody>
          <a:bodyPr/>
          <a:lstStyle/>
          <a:p>
            <a:r>
              <a:rPr lang="sk-SK" dirty="0" err="1"/>
              <a:t>Procedure</a:t>
            </a:r>
            <a:r>
              <a:rPr lang="sk-SK" dirty="0"/>
              <a:t> - </a:t>
            </a:r>
            <a:r>
              <a:rPr lang="sk-SK" dirty="0" err="1"/>
              <a:t>five</a:t>
            </a:r>
            <a:r>
              <a:rPr lang="sk-SK" dirty="0"/>
              <a:t> </a:t>
            </a:r>
            <a:r>
              <a:rPr lang="sk-SK" dirty="0" err="1"/>
              <a:t>stages</a:t>
            </a:r>
            <a:r>
              <a:rPr lang="sk-SK" dirty="0"/>
              <a:t> of HIA</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35</a:t>
            </a:fld>
            <a:endParaRPr lang="en-GB"/>
          </a:p>
        </p:txBody>
      </p:sp>
      <p:sp>
        <p:nvSpPr>
          <p:cNvPr id="8" name="Zástupný objekt pre obsah 7">
            <a:extLst>
              <a:ext uri="{FF2B5EF4-FFF2-40B4-BE49-F238E27FC236}">
                <a16:creationId xmlns:a16="http://schemas.microsoft.com/office/drawing/2014/main" id="{E8CFDF7A-121E-4363-BC63-E05E739CAF1D}"/>
              </a:ext>
            </a:extLst>
          </p:cNvPr>
          <p:cNvSpPr>
            <a:spLocks noGrp="1"/>
          </p:cNvSpPr>
          <p:nvPr>
            <p:ph idx="1"/>
          </p:nvPr>
        </p:nvSpPr>
        <p:spPr/>
        <p:txBody>
          <a:bodyPr/>
          <a:lstStyle/>
          <a:p>
            <a:endParaRPr lang="en-US"/>
          </a:p>
        </p:txBody>
      </p:sp>
      <p:pic>
        <p:nvPicPr>
          <p:cNvPr id="9" name="Obrázok 8">
            <a:extLst>
              <a:ext uri="{FF2B5EF4-FFF2-40B4-BE49-F238E27FC236}">
                <a16:creationId xmlns:a16="http://schemas.microsoft.com/office/drawing/2014/main" id="{8E9BDFC7-FF5B-406D-B6DB-0860D4F9613E}"/>
              </a:ext>
            </a:extLst>
          </p:cNvPr>
          <p:cNvPicPr>
            <a:picLocks noChangeAspect="1"/>
          </p:cNvPicPr>
          <p:nvPr/>
        </p:nvPicPr>
        <p:blipFill>
          <a:blip r:embed="rId2"/>
          <a:stretch>
            <a:fillRect/>
          </a:stretch>
        </p:blipFill>
        <p:spPr>
          <a:xfrm>
            <a:off x="1007586" y="65497"/>
            <a:ext cx="8070885" cy="5940000"/>
          </a:xfrm>
          <a:prstGeom prst="rect">
            <a:avLst/>
          </a:prstGeom>
        </p:spPr>
      </p:pic>
    </p:spTree>
    <p:extLst>
      <p:ext uri="{BB962C8B-B14F-4D97-AF65-F5344CB8AC3E}">
        <p14:creationId xmlns:p14="http://schemas.microsoft.com/office/powerpoint/2010/main" val="312622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98713"/>
            <a:ext cx="9267742" cy="5226784"/>
          </a:xfrm>
        </p:spPr>
        <p:txBody>
          <a:bodyPr>
            <a:noAutofit/>
          </a:bodyPr>
          <a:lstStyle/>
          <a:p>
            <a:r>
              <a:rPr lang="en-US" sz="2600" dirty="0"/>
              <a:t>The </a:t>
            </a:r>
            <a:r>
              <a:rPr lang="en-US" sz="2600" dirty="0" err="1"/>
              <a:t>HiAP</a:t>
            </a:r>
            <a:r>
              <a:rPr lang="en-US" sz="2600" dirty="0"/>
              <a:t> health lens analysis process builds on traditional health impact assessment methodology by incorporating a suite of additional methods (e.g. economic modelling) to allow the process to deliver both </a:t>
            </a:r>
            <a:r>
              <a:rPr lang="en-US" sz="2600" dirty="0" err="1"/>
              <a:t>rigour</a:t>
            </a:r>
            <a:r>
              <a:rPr lang="en-US" sz="2600" dirty="0"/>
              <a:t> and flexibility that accommodates the operational culture and policy imperatives of the partner agency. </a:t>
            </a:r>
            <a:endParaRPr lang="sk-SK" sz="2600" dirty="0"/>
          </a:p>
          <a:p>
            <a:r>
              <a:rPr lang="en-US" sz="2600" dirty="0"/>
              <a:t>As a consequence, the methodology employed for a health lens is modified for each target area. </a:t>
            </a:r>
            <a:endParaRPr lang="sk-SK" sz="2600" dirty="0"/>
          </a:p>
          <a:p>
            <a:r>
              <a:rPr lang="en-US" sz="2600" dirty="0"/>
              <a:t>Evaluation, an essential component of the </a:t>
            </a:r>
            <a:r>
              <a:rPr lang="en-US" sz="2600" dirty="0" err="1"/>
              <a:t>HiAP</a:t>
            </a:r>
            <a:r>
              <a:rPr lang="en-US" sz="2600" dirty="0"/>
              <a:t> process, is built into each individual health lens.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70114" y="5825497"/>
            <a:ext cx="9100458" cy="1008380"/>
          </a:xfrm>
        </p:spPr>
        <p:txBody>
          <a:bodyPr/>
          <a:lstStyle/>
          <a:p>
            <a:r>
              <a:rPr lang="sk-SK" dirty="0" err="1"/>
              <a:t>Health</a:t>
            </a:r>
            <a:r>
              <a:rPr lang="sk-SK" dirty="0"/>
              <a:t> </a:t>
            </a:r>
            <a:r>
              <a:rPr lang="sk-SK" dirty="0" err="1"/>
              <a:t>lens</a:t>
            </a:r>
            <a:r>
              <a:rPr lang="sk-SK" dirty="0"/>
              <a:t> </a:t>
            </a:r>
            <a:r>
              <a:rPr lang="sk-SK" dirty="0" err="1"/>
              <a:t>analysis</a:t>
            </a:r>
            <a:r>
              <a:rPr lang="sk-SK" dirty="0"/>
              <a:t> (HLA)</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36</a:t>
            </a:fld>
            <a:endParaRPr lang="en-GB"/>
          </a:p>
        </p:txBody>
      </p:sp>
    </p:spTree>
    <p:extLst>
      <p:ext uri="{BB962C8B-B14F-4D97-AF65-F5344CB8AC3E}">
        <p14:creationId xmlns:p14="http://schemas.microsoft.com/office/powerpoint/2010/main" val="3930675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6" y="598713"/>
            <a:ext cx="8859033" cy="4985657"/>
          </a:xfrm>
        </p:spPr>
        <p:txBody>
          <a:bodyPr>
            <a:noAutofit/>
          </a:bodyPr>
          <a:lstStyle/>
          <a:p>
            <a:r>
              <a:rPr lang="en-US" sz="2600" dirty="0"/>
              <a:t>The emerging methodology for the health lens analysis</a:t>
            </a:r>
            <a:r>
              <a:rPr lang="sk-SK" sz="2600" dirty="0"/>
              <a:t> </a:t>
            </a:r>
            <a:r>
              <a:rPr lang="en-US" sz="2600" dirty="0"/>
              <a:t>consists of a series of steps that underpin its effectiveness and ability to deliver mutually beneficial outcomes: </a:t>
            </a:r>
          </a:p>
          <a:p>
            <a:r>
              <a:rPr lang="en-US" sz="2600" b="1" dirty="0"/>
              <a:t>1. Engage: </a:t>
            </a:r>
            <a:r>
              <a:rPr lang="en-US" sz="2600" dirty="0"/>
              <a:t>establishing and maintaining strong collaborative relationships with other sectors. Determine agreed policy focus. </a:t>
            </a:r>
          </a:p>
          <a:p>
            <a:r>
              <a:rPr lang="en-US" sz="2600" b="1" dirty="0"/>
              <a:t>2. Gather evidence: </a:t>
            </a:r>
            <a:r>
              <a:rPr lang="en-US" sz="2600" dirty="0"/>
              <a:t>establishing impacts between health and the policy area under focus, and identifying evidence-based solutions or policy options.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70114" y="5825497"/>
            <a:ext cx="9100458" cy="1008380"/>
          </a:xfrm>
        </p:spPr>
        <p:txBody>
          <a:bodyPr/>
          <a:lstStyle/>
          <a:p>
            <a:r>
              <a:rPr lang="sk-SK" dirty="0"/>
              <a:t>HLA – </a:t>
            </a:r>
            <a:r>
              <a:rPr lang="sk-SK" dirty="0" err="1"/>
              <a:t>procedure</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37</a:t>
            </a:fld>
            <a:endParaRPr lang="en-GB"/>
          </a:p>
        </p:txBody>
      </p:sp>
    </p:spTree>
    <p:extLst>
      <p:ext uri="{BB962C8B-B14F-4D97-AF65-F5344CB8AC3E}">
        <p14:creationId xmlns:p14="http://schemas.microsoft.com/office/powerpoint/2010/main" val="809921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6" y="598713"/>
            <a:ext cx="8859033" cy="4985657"/>
          </a:xfrm>
        </p:spPr>
        <p:txBody>
          <a:bodyPr>
            <a:noAutofit/>
          </a:bodyPr>
          <a:lstStyle/>
          <a:p>
            <a:r>
              <a:rPr lang="en-US" sz="2600" b="1" dirty="0"/>
              <a:t>3. Generate: </a:t>
            </a:r>
            <a:r>
              <a:rPr lang="en-US" sz="2600" dirty="0"/>
              <a:t>producing a set of policy recommendations and a final report that are jointly owned by all partner agencies. </a:t>
            </a:r>
          </a:p>
          <a:p>
            <a:r>
              <a:rPr lang="en-US" sz="2600" b="1" dirty="0"/>
              <a:t>4. Navigate: </a:t>
            </a:r>
            <a:r>
              <a:rPr lang="en-US" sz="2600" dirty="0"/>
              <a:t>helping to steer the recommendations through the decision-making process. </a:t>
            </a:r>
          </a:p>
          <a:p>
            <a:r>
              <a:rPr lang="en-US" sz="2600" b="1" dirty="0"/>
              <a:t>5. Evaluate: </a:t>
            </a:r>
            <a:r>
              <a:rPr lang="en-US" sz="2600" dirty="0"/>
              <a:t>determining the effectiveness of the health lens.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70114" y="5825497"/>
            <a:ext cx="9100458" cy="1008380"/>
          </a:xfrm>
        </p:spPr>
        <p:txBody>
          <a:bodyPr/>
          <a:lstStyle/>
          <a:p>
            <a:r>
              <a:rPr lang="sk-SK" dirty="0"/>
              <a:t>HLA – </a:t>
            </a:r>
            <a:r>
              <a:rPr lang="sk-SK" dirty="0" err="1"/>
              <a:t>procedure</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dirty="0" err="1"/>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38</a:t>
            </a:fld>
            <a:endParaRPr lang="en-GB"/>
          </a:p>
        </p:txBody>
      </p:sp>
    </p:spTree>
    <p:extLst>
      <p:ext uri="{BB962C8B-B14F-4D97-AF65-F5344CB8AC3E}">
        <p14:creationId xmlns:p14="http://schemas.microsoft.com/office/powerpoint/2010/main" val="2867582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731281" y="598713"/>
            <a:ext cx="8554710" cy="4985657"/>
          </a:xfrm>
        </p:spPr>
        <p:txBody>
          <a:bodyPr>
            <a:noAutofit/>
          </a:bodyPr>
          <a:lstStyle/>
          <a:p>
            <a:pPr marL="20158" indent="0" algn="ctr">
              <a:buNone/>
            </a:pPr>
            <a:r>
              <a:rPr lang="sk-SK" sz="4000" b="1" dirty="0"/>
              <a:t>HEALTH IMPACT ASSESSEMENT</a:t>
            </a:r>
          </a:p>
          <a:p>
            <a:pPr marL="20158" indent="0" algn="ctr">
              <a:buNone/>
            </a:pPr>
            <a:r>
              <a:rPr lang="sk-SK" sz="4000" b="1" dirty="0"/>
              <a:t>HIA</a:t>
            </a:r>
            <a:endParaRPr lang="en-US" sz="40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a:t>Group </a:t>
            </a:r>
            <a:r>
              <a:rPr lang="sk-SK" dirty="0" err="1"/>
              <a:t>activity</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39</a:t>
            </a:fld>
            <a:endParaRPr lang="en-GB"/>
          </a:p>
        </p:txBody>
      </p:sp>
    </p:spTree>
    <p:extLst>
      <p:ext uri="{BB962C8B-B14F-4D97-AF65-F5344CB8AC3E}">
        <p14:creationId xmlns:p14="http://schemas.microsoft.com/office/powerpoint/2010/main" val="2783392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1262743"/>
            <a:ext cx="8312587" cy="4016828"/>
          </a:xfrm>
        </p:spPr>
        <p:txBody>
          <a:bodyPr>
            <a:normAutofit/>
          </a:bodyPr>
          <a:lstStyle/>
          <a:p>
            <a:r>
              <a:rPr lang="en-US" sz="2600" b="1" dirty="0"/>
              <a:t>Monitoring</a:t>
            </a:r>
            <a:r>
              <a:rPr lang="en-US" sz="2600" dirty="0"/>
              <a:t> can be defined as the systematic collection of data about an indicator or variable of interest. </a:t>
            </a:r>
            <a:endParaRPr lang="sk-SK" sz="2600" dirty="0"/>
          </a:p>
          <a:p>
            <a:r>
              <a:rPr lang="en-US" sz="2600" b="1" dirty="0"/>
              <a:t>Evaluation</a:t>
            </a:r>
            <a:r>
              <a:rPr lang="en-US" sz="2600" dirty="0"/>
              <a:t>, in contrast, involves a judgement about the value of or change in that variable.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825497"/>
            <a:ext cx="8312587" cy="1008380"/>
          </a:xfrm>
        </p:spPr>
        <p:txBody>
          <a:bodyPr/>
          <a:lstStyle/>
          <a:p>
            <a:r>
              <a:rPr lang="sk-SK" dirty="0" err="1">
                <a:effectLst/>
              </a:rPr>
              <a:t>Key</a:t>
            </a:r>
            <a:r>
              <a:rPr lang="sk-SK" dirty="0">
                <a:effectLst/>
              </a:rPr>
              <a:t> </a:t>
            </a:r>
            <a:r>
              <a:rPr lang="sk-SK" dirty="0" err="1">
                <a:effectLst/>
              </a:rPr>
              <a:t>messages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a:t>
            </a:fld>
            <a:endParaRPr lang="en-GB"/>
          </a:p>
        </p:txBody>
      </p:sp>
    </p:spTree>
    <p:extLst>
      <p:ext uri="{BB962C8B-B14F-4D97-AF65-F5344CB8AC3E}">
        <p14:creationId xmlns:p14="http://schemas.microsoft.com/office/powerpoint/2010/main" val="1456626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731281" y="1632858"/>
            <a:ext cx="8554710" cy="2906486"/>
          </a:xfrm>
        </p:spPr>
        <p:txBody>
          <a:bodyPr>
            <a:noAutofit/>
          </a:bodyPr>
          <a:lstStyle/>
          <a:p>
            <a:r>
              <a:rPr lang="sk-SK" sz="2600" dirty="0"/>
              <a:t>t</a:t>
            </a:r>
            <a:r>
              <a:rPr lang="en-US" sz="2600" dirty="0"/>
              <a:t>he policy scenario</a:t>
            </a:r>
            <a:r>
              <a:rPr lang="sk-SK" sz="2600" dirty="0"/>
              <a:t>:</a:t>
            </a:r>
            <a:r>
              <a:rPr lang="en-US" sz="2600" dirty="0"/>
              <a:t> a </a:t>
            </a:r>
            <a:r>
              <a:rPr lang="sk-SK" sz="2600" dirty="0"/>
              <a:t>new </a:t>
            </a:r>
            <a:r>
              <a:rPr lang="en-US" sz="2600" dirty="0"/>
              <a:t>large car manufacturing factory</a:t>
            </a:r>
            <a:r>
              <a:rPr lang="sk-SK" sz="2600" dirty="0"/>
              <a:t> in a city</a:t>
            </a:r>
            <a:endParaRPr lang="en-US" sz="2600" dirty="0"/>
          </a:p>
          <a:p>
            <a:r>
              <a:rPr lang="en-US" sz="2600" dirty="0"/>
              <a:t>set the scope of the HIA by identifying stakeholders to engage and the potential health risks and other issues that should be assessed.</a:t>
            </a:r>
            <a:endParaRPr lang="sk-SK" sz="2600" dirty="0"/>
          </a:p>
          <a:p>
            <a:r>
              <a:rPr lang="en-US" sz="2600" dirty="0"/>
              <a:t>try to identify indicators or measures for data collection </a:t>
            </a:r>
            <a:r>
              <a:rPr lang="sk-SK" sz="2600" dirty="0"/>
              <a:t>and </a:t>
            </a:r>
            <a:r>
              <a:rPr lang="en-US" sz="2600" dirty="0"/>
              <a:t>questions </a:t>
            </a:r>
            <a:r>
              <a:rPr lang="sk-SK" sz="2600" dirty="0" err="1"/>
              <a:t>you</a:t>
            </a:r>
            <a:r>
              <a:rPr lang="en-US" sz="2600" dirty="0"/>
              <a:t> might ask different stakeholders</a:t>
            </a:r>
            <a:r>
              <a:rPr lang="sk-SK" sz="2600" dirty="0"/>
              <a:t> </a:t>
            </a:r>
          </a:p>
          <a:p>
            <a:r>
              <a:rPr lang="sk-SK" sz="2600" dirty="0" err="1"/>
              <a:t>you</a:t>
            </a:r>
            <a:r>
              <a:rPr lang="sk-SK" sz="2600" dirty="0"/>
              <a:t> </a:t>
            </a:r>
            <a:r>
              <a:rPr lang="en-US" sz="2600" dirty="0"/>
              <a:t>have around 30 minutes to draft </a:t>
            </a:r>
            <a:r>
              <a:rPr lang="sk-SK" sz="2600" dirty="0" err="1"/>
              <a:t>your</a:t>
            </a:r>
            <a:r>
              <a:rPr lang="en-US" sz="2600" dirty="0"/>
              <a:t> </a:t>
            </a:r>
            <a:r>
              <a:rPr lang="sk-SK" sz="2600" dirty="0" err="1"/>
              <a:t>terms</a:t>
            </a:r>
            <a:r>
              <a:rPr lang="sk-SK" sz="2600" dirty="0"/>
              <a:t> of </a:t>
            </a:r>
            <a:r>
              <a:rPr lang="sk-SK" sz="2600" dirty="0" err="1"/>
              <a:t>references</a:t>
            </a:r>
            <a:endParaRPr lang="sk-SK" sz="2600" dirty="0"/>
          </a:p>
          <a:p>
            <a:r>
              <a:rPr lang="en-US" sz="2600" dirty="0"/>
              <a:t>remember to include benefits and possible unintended consequences from various determinants of health</a:t>
            </a:r>
            <a:endParaRPr lang="sk-SK" sz="2600" dirty="0"/>
          </a:p>
          <a:p>
            <a:r>
              <a:rPr lang="en-US" sz="2600" dirty="0"/>
              <a:t>nominate a presenter</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a:t>Group </a:t>
            </a:r>
            <a:r>
              <a:rPr lang="sk-SK" dirty="0" err="1"/>
              <a:t>activity</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40</a:t>
            </a:fld>
            <a:endParaRPr lang="en-GB"/>
          </a:p>
        </p:txBody>
      </p:sp>
    </p:spTree>
    <p:extLst>
      <p:ext uri="{BB962C8B-B14F-4D97-AF65-F5344CB8AC3E}">
        <p14:creationId xmlns:p14="http://schemas.microsoft.com/office/powerpoint/2010/main" val="1881732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856449" y="1138052"/>
            <a:ext cx="8554710" cy="4985657"/>
          </a:xfrm>
        </p:spPr>
        <p:txBody>
          <a:bodyPr>
            <a:noAutofit/>
          </a:bodyPr>
          <a:lstStyle/>
          <a:p>
            <a:r>
              <a:rPr lang="en-US" sz="2600" dirty="0"/>
              <a:t>HIAs look at health risks and benefits from many direct and indirect paths. </a:t>
            </a:r>
            <a:endParaRPr lang="sk-SK" sz="2600" dirty="0"/>
          </a:p>
          <a:p>
            <a:r>
              <a:rPr lang="sk-SK" sz="2600" dirty="0"/>
              <a:t>A</a:t>
            </a:r>
            <a:r>
              <a:rPr lang="en-US" sz="2600" dirty="0"/>
              <a:t> HIA takes time and can be expensive. </a:t>
            </a:r>
            <a:endParaRPr lang="sk-SK" sz="2600" dirty="0"/>
          </a:p>
          <a:p>
            <a:r>
              <a:rPr lang="en-US" sz="2600" dirty="0"/>
              <a:t>However, conducting the assessment at the proposal stage allows for changes to mitigate risks and maximize benefits. </a:t>
            </a:r>
            <a:endParaRPr lang="sk-SK" sz="2600" dirty="0"/>
          </a:p>
          <a:p>
            <a:r>
              <a:rPr lang="sk-SK" sz="2600" dirty="0"/>
              <a:t>A</a:t>
            </a:r>
            <a:r>
              <a:rPr lang="en-US" sz="2600" dirty="0"/>
              <a:t> HIA can be far less costly than the potential long-term health impacts and other socioeconomic consequences of poorly considered policies and projects.</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6123709"/>
            <a:ext cx="9154885" cy="710168"/>
          </a:xfrm>
        </p:spPr>
        <p:txBody>
          <a:bodyPr/>
          <a:lstStyle/>
          <a:p>
            <a:r>
              <a:rPr lang="sk-SK" sz="3600" dirty="0"/>
              <a:t>HEALTH IMPACT ASSESSEMENT(HIA)</a:t>
            </a:r>
            <a:endParaRPr lang="en-US" sz="36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41</a:t>
            </a:fld>
            <a:endParaRPr lang="en-GB"/>
          </a:p>
        </p:txBody>
      </p:sp>
    </p:spTree>
    <p:extLst>
      <p:ext uri="{BB962C8B-B14F-4D97-AF65-F5344CB8AC3E}">
        <p14:creationId xmlns:p14="http://schemas.microsoft.com/office/powerpoint/2010/main" val="4032312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731281" y="598713"/>
            <a:ext cx="8554710" cy="4985657"/>
          </a:xfrm>
        </p:spPr>
        <p:txBody>
          <a:bodyPr>
            <a:noAutofit/>
          </a:bodyPr>
          <a:lstStyle/>
          <a:p>
            <a:pPr marL="20158" indent="0" algn="ctr">
              <a:buNone/>
            </a:pPr>
            <a:r>
              <a:rPr lang="en-US" sz="4000" dirty="0"/>
              <a:t>DATA SOURCES FOR </a:t>
            </a:r>
            <a:r>
              <a:rPr lang="en-US" sz="4000" dirty="0" err="1"/>
              <a:t>HiAP</a:t>
            </a:r>
            <a:endParaRPr lang="en-US" sz="40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154885" cy="1008380"/>
          </a:xfrm>
        </p:spPr>
        <p:txBody>
          <a:bodyPr/>
          <a:lstStyle/>
          <a:p>
            <a:r>
              <a:rPr lang="sk-SK" dirty="0"/>
              <a:t>Group </a:t>
            </a:r>
            <a:r>
              <a:rPr lang="sk-SK" dirty="0" err="1"/>
              <a:t>discussion</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42</a:t>
            </a:fld>
            <a:endParaRPr lang="en-GB"/>
          </a:p>
        </p:txBody>
      </p:sp>
    </p:spTree>
    <p:extLst>
      <p:ext uri="{BB962C8B-B14F-4D97-AF65-F5344CB8AC3E}">
        <p14:creationId xmlns:p14="http://schemas.microsoft.com/office/powerpoint/2010/main" val="4270918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468084" y="3136727"/>
            <a:ext cx="9154885" cy="1008380"/>
          </a:xfrm>
        </p:spPr>
        <p:txBody>
          <a:bodyPr/>
          <a:lstStyle/>
          <a:p>
            <a:pPr algn="ctr"/>
            <a:r>
              <a:rPr lang="sk-SK" dirty="0" err="1"/>
              <a:t>Statistical</a:t>
            </a:r>
            <a:r>
              <a:rPr lang="sk-SK" dirty="0"/>
              <a:t> </a:t>
            </a:r>
            <a:r>
              <a:rPr lang="sk-SK" dirty="0" err="1"/>
              <a:t>databases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43</a:t>
            </a:fld>
            <a:endParaRPr lang="en-GB"/>
          </a:p>
        </p:txBody>
      </p:sp>
    </p:spTree>
    <p:extLst>
      <p:ext uri="{BB962C8B-B14F-4D97-AF65-F5344CB8AC3E}">
        <p14:creationId xmlns:p14="http://schemas.microsoft.com/office/powerpoint/2010/main" val="1798368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856449" y="872127"/>
            <a:ext cx="8554710" cy="4985657"/>
          </a:xfrm>
        </p:spPr>
        <p:txBody>
          <a:bodyPr>
            <a:noAutofit/>
          </a:bodyPr>
          <a:lstStyle/>
          <a:p>
            <a:pPr fontAlgn="base"/>
            <a:r>
              <a:rPr lang="en-US" sz="2600" dirty="0">
                <a:effectLst/>
              </a:rPr>
              <a:t>WHO's gateway to health-related statistics for its 194 Member States. </a:t>
            </a:r>
            <a:endParaRPr lang="sk-SK" sz="2600" dirty="0">
              <a:effectLst/>
            </a:endParaRPr>
          </a:p>
          <a:p>
            <a:pPr fontAlgn="base"/>
            <a:r>
              <a:rPr lang="en-US" sz="2600" dirty="0">
                <a:effectLst/>
              </a:rPr>
              <a:t>The aim</a:t>
            </a:r>
            <a:r>
              <a:rPr lang="sk-SK" sz="2600" dirty="0">
                <a:effectLst/>
              </a:rPr>
              <a:t>: </a:t>
            </a:r>
            <a:r>
              <a:rPr lang="en-US" sz="2600" dirty="0">
                <a:effectLst/>
              </a:rPr>
              <a:t>to provide easy access to:</a:t>
            </a:r>
          </a:p>
          <a:p>
            <a:pPr lvl="1" fontAlgn="base"/>
            <a:r>
              <a:rPr lang="en-US" sz="2400" dirty="0">
                <a:effectLst/>
              </a:rPr>
              <a:t>country data and statistics with a focus on comparable estimates;</a:t>
            </a:r>
          </a:p>
          <a:p>
            <a:pPr lvl="1" fontAlgn="base"/>
            <a:r>
              <a:rPr lang="en-US" sz="2400" dirty="0">
                <a:effectLst/>
              </a:rPr>
              <a:t>WHO’s analyses to monitor global, regional and country situation and trends.</a:t>
            </a:r>
          </a:p>
          <a:p>
            <a:r>
              <a:rPr lang="en-US" sz="2600" dirty="0">
                <a:effectLst/>
              </a:rPr>
              <a:t>provides access to an interactive repository of health statistics. </a:t>
            </a:r>
            <a:endParaRPr lang="sk-SK" sz="2600" dirty="0">
              <a:effectLst/>
            </a:endParaRPr>
          </a:p>
          <a:p>
            <a:r>
              <a:rPr lang="en-US" sz="2600" dirty="0">
                <a:effectLst/>
              </a:rPr>
              <a:t>Users are able to display </a:t>
            </a:r>
            <a:r>
              <a:rPr lang="sk-SK" sz="2600" dirty="0">
                <a:effectLst/>
              </a:rPr>
              <a:t>and download </a:t>
            </a:r>
            <a:r>
              <a:rPr lang="en-US" sz="2600" dirty="0">
                <a:effectLst/>
              </a:rPr>
              <a:t>data for selected indicators, health topics, countries and regions</a:t>
            </a:r>
            <a:r>
              <a:rPr lang="sk-SK" sz="2600" dirty="0">
                <a:effectLst/>
              </a:rPr>
              <a:t>.</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0" y="5825497"/>
            <a:ext cx="10075863" cy="1008380"/>
          </a:xfrm>
        </p:spPr>
        <p:txBody>
          <a:bodyPr/>
          <a:lstStyle/>
          <a:p>
            <a:r>
              <a:rPr lang="sk-SK" sz="5200" dirty="0"/>
              <a:t>WHO </a:t>
            </a:r>
            <a:r>
              <a:rPr lang="sk-SK" sz="5200" dirty="0" err="1"/>
              <a:t>Global</a:t>
            </a:r>
            <a:r>
              <a:rPr lang="sk-SK" sz="5200" dirty="0"/>
              <a:t> </a:t>
            </a:r>
            <a:r>
              <a:rPr lang="sk-SK" sz="5200" dirty="0" err="1"/>
              <a:t>Health</a:t>
            </a:r>
            <a:r>
              <a:rPr lang="sk-SK" sz="5200" dirty="0"/>
              <a:t> </a:t>
            </a:r>
            <a:r>
              <a:rPr lang="sk-SK" sz="5200" dirty="0" err="1"/>
              <a:t>Observatory</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44</a:t>
            </a:fld>
            <a:endParaRPr lang="en-GB"/>
          </a:p>
        </p:txBody>
      </p:sp>
    </p:spTree>
    <p:extLst>
      <p:ext uri="{BB962C8B-B14F-4D97-AF65-F5344CB8AC3E}">
        <p14:creationId xmlns:p14="http://schemas.microsoft.com/office/powerpoint/2010/main" val="531386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93145" y="1033773"/>
            <a:ext cx="9089572" cy="4985657"/>
          </a:xfrm>
        </p:spPr>
        <p:txBody>
          <a:bodyPr>
            <a:noAutofit/>
          </a:bodyPr>
          <a:lstStyle/>
          <a:p>
            <a:pPr fontAlgn="base"/>
            <a:r>
              <a:rPr lang="en-US" dirty="0">
                <a:effectLst/>
              </a:rPr>
              <a:t>GHO theme pages cover global health priorities</a:t>
            </a:r>
            <a:r>
              <a:rPr lang="sk-SK" dirty="0">
                <a:effectLst/>
              </a:rPr>
              <a:t>:</a:t>
            </a:r>
            <a:r>
              <a:rPr lang="en-US" dirty="0">
                <a:effectLst/>
              </a:rPr>
              <a:t> </a:t>
            </a:r>
            <a:endParaRPr lang="sk-SK" dirty="0">
              <a:effectLst/>
            </a:endParaRPr>
          </a:p>
          <a:p>
            <a:pPr lvl="1" fontAlgn="base"/>
            <a:r>
              <a:rPr lang="en-US" dirty="0">
                <a:effectLst/>
              </a:rPr>
              <a:t>health-related Millennium Development Goals, </a:t>
            </a:r>
            <a:endParaRPr lang="sk-SK" dirty="0">
              <a:effectLst/>
            </a:endParaRPr>
          </a:p>
          <a:p>
            <a:pPr lvl="1" fontAlgn="base"/>
            <a:r>
              <a:rPr lang="en-US" dirty="0">
                <a:effectLst/>
              </a:rPr>
              <a:t>mortality and burden of disease, </a:t>
            </a:r>
            <a:endParaRPr lang="sk-SK" dirty="0">
              <a:effectLst/>
            </a:endParaRPr>
          </a:p>
          <a:p>
            <a:pPr lvl="1" fontAlgn="base"/>
            <a:r>
              <a:rPr lang="en-US" dirty="0">
                <a:effectLst/>
              </a:rPr>
              <a:t>health systems, </a:t>
            </a:r>
            <a:endParaRPr lang="sk-SK" dirty="0">
              <a:effectLst/>
            </a:endParaRPr>
          </a:p>
          <a:p>
            <a:pPr lvl="1" fontAlgn="base"/>
            <a:r>
              <a:rPr lang="en-US" dirty="0">
                <a:effectLst/>
              </a:rPr>
              <a:t>health, </a:t>
            </a:r>
            <a:endParaRPr lang="sk-SK" dirty="0">
              <a:effectLst/>
            </a:endParaRPr>
          </a:p>
          <a:p>
            <a:pPr lvl="1" fontAlgn="base"/>
            <a:r>
              <a:rPr lang="en-US" dirty="0">
                <a:effectLst/>
              </a:rPr>
              <a:t>noncommunicable diseases, </a:t>
            </a:r>
            <a:endParaRPr lang="sk-SK" dirty="0">
              <a:effectLst/>
            </a:endParaRPr>
          </a:p>
          <a:p>
            <a:pPr lvl="1" fontAlgn="base"/>
            <a:r>
              <a:rPr lang="en-US" dirty="0">
                <a:effectLst/>
              </a:rPr>
              <a:t>infectious diseases, </a:t>
            </a:r>
            <a:endParaRPr lang="sk-SK" dirty="0">
              <a:effectLst/>
            </a:endParaRPr>
          </a:p>
          <a:p>
            <a:pPr lvl="1" fontAlgn="base"/>
            <a:r>
              <a:rPr lang="en-US" dirty="0">
                <a:effectLst/>
              </a:rPr>
              <a:t>health equity and </a:t>
            </a:r>
            <a:endParaRPr lang="sk-SK" dirty="0">
              <a:effectLst/>
            </a:endParaRPr>
          </a:p>
          <a:p>
            <a:pPr lvl="1" fontAlgn="base"/>
            <a:r>
              <a:rPr lang="en-US" dirty="0">
                <a:effectLst/>
              </a:rPr>
              <a:t>violence and injuries. </a:t>
            </a:r>
            <a:endParaRPr lang="sk-SK" dirty="0">
              <a:effectLst/>
            </a:endParaRPr>
          </a:p>
          <a:p>
            <a:pPr fontAlgn="base"/>
            <a:r>
              <a:rPr lang="en-US" dirty="0">
                <a:effectLst/>
              </a:rPr>
              <a:t>The GHO issues analytical reports on priority health issues, including the World Health Statistics annual publication, which compiles statistics for key health indicators. Analytical reports will address cross‐cutting topics such as women and health.</a:t>
            </a:r>
          </a:p>
          <a:p>
            <a:pPr lvl="1"/>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0" y="5825497"/>
            <a:ext cx="10075863" cy="1008380"/>
          </a:xfrm>
        </p:spPr>
        <p:txBody>
          <a:bodyPr/>
          <a:lstStyle/>
          <a:p>
            <a:r>
              <a:rPr lang="sk-SK" sz="5200" dirty="0"/>
              <a:t>WHO </a:t>
            </a:r>
            <a:r>
              <a:rPr lang="sk-SK" sz="5200" dirty="0" err="1"/>
              <a:t>Global</a:t>
            </a:r>
            <a:r>
              <a:rPr lang="sk-SK" sz="5200" dirty="0"/>
              <a:t> </a:t>
            </a:r>
            <a:r>
              <a:rPr lang="sk-SK" sz="5200" dirty="0" err="1"/>
              <a:t>Health</a:t>
            </a:r>
            <a:r>
              <a:rPr lang="sk-SK" sz="5200" dirty="0"/>
              <a:t> </a:t>
            </a:r>
            <a:r>
              <a:rPr lang="sk-SK" sz="5200" dirty="0" err="1"/>
              <a:t>Observatory</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45</a:t>
            </a:fld>
            <a:endParaRPr lang="en-GB"/>
          </a:p>
        </p:txBody>
      </p:sp>
    </p:spTree>
    <p:extLst>
      <p:ext uri="{BB962C8B-B14F-4D97-AF65-F5344CB8AC3E}">
        <p14:creationId xmlns:p14="http://schemas.microsoft.com/office/powerpoint/2010/main" val="822013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0" y="5825497"/>
            <a:ext cx="10075863" cy="1008380"/>
          </a:xfrm>
        </p:spPr>
        <p:txBody>
          <a:bodyPr/>
          <a:lstStyle/>
          <a:p>
            <a:r>
              <a:rPr lang="sk-SK" sz="5200" dirty="0"/>
              <a:t>WHO </a:t>
            </a:r>
            <a:r>
              <a:rPr lang="sk-SK" sz="5200" dirty="0" err="1"/>
              <a:t>Global</a:t>
            </a:r>
            <a:r>
              <a:rPr lang="sk-SK" sz="5200" dirty="0"/>
              <a:t> </a:t>
            </a:r>
            <a:r>
              <a:rPr lang="sk-SK" sz="5200" dirty="0" err="1"/>
              <a:t>Health</a:t>
            </a:r>
            <a:r>
              <a:rPr lang="sk-SK" sz="5200" dirty="0"/>
              <a:t> </a:t>
            </a:r>
            <a:r>
              <a:rPr lang="sk-SK" sz="5200" dirty="0" err="1"/>
              <a:t>Observatory</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46</a:t>
            </a:fld>
            <a:endParaRPr lang="en-GB"/>
          </a:p>
        </p:txBody>
      </p:sp>
      <p:pic>
        <p:nvPicPr>
          <p:cNvPr id="7" name="Obrázok 6">
            <a:extLst>
              <a:ext uri="{FF2B5EF4-FFF2-40B4-BE49-F238E27FC236}">
                <a16:creationId xmlns:a16="http://schemas.microsoft.com/office/drawing/2014/main" id="{F54EBD92-D1C4-4898-92AB-42AB5E3A7AB6}"/>
              </a:ext>
            </a:extLst>
          </p:cNvPr>
          <p:cNvPicPr>
            <a:picLocks noChangeAspect="1"/>
          </p:cNvPicPr>
          <p:nvPr/>
        </p:nvPicPr>
        <p:blipFill rotWithShape="1">
          <a:blip r:embed="rId2"/>
          <a:srcRect t="11758" r="17328" b="11581"/>
          <a:stretch/>
        </p:blipFill>
        <p:spPr bwMode="auto">
          <a:xfrm>
            <a:off x="206642" y="204681"/>
            <a:ext cx="9662577" cy="5040000"/>
          </a:xfrm>
          <a:prstGeom prst="rect">
            <a:avLst/>
          </a:prstGeom>
          <a:ln>
            <a:noFill/>
          </a:ln>
          <a:extLst>
            <a:ext uri="{53640926-AAD7-44D8-BBD7-CCE9431645EC}">
              <a14:shadowObscured xmlns:a14="http://schemas.microsoft.com/office/drawing/2010/main"/>
            </a:ext>
          </a:extLst>
        </p:spPr>
      </p:pic>
      <p:sp>
        <p:nvSpPr>
          <p:cNvPr id="8" name="Nadpis 2">
            <a:extLst>
              <a:ext uri="{FF2B5EF4-FFF2-40B4-BE49-F238E27FC236}">
                <a16:creationId xmlns:a16="http://schemas.microsoft.com/office/drawing/2014/main" id="{BFE16ACB-18A1-454B-A3BD-C3942354CD45}"/>
              </a:ext>
            </a:extLst>
          </p:cNvPr>
          <p:cNvSpPr txBox="1">
            <a:spLocks/>
          </p:cNvSpPr>
          <p:nvPr/>
        </p:nvSpPr>
        <p:spPr>
          <a:xfrm>
            <a:off x="152400" y="5244681"/>
            <a:ext cx="10075863" cy="50419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2800" dirty="0"/>
              <a:t>http://www.who.int/gho/en/</a:t>
            </a:r>
            <a:endParaRPr lang="en-US" sz="2800" dirty="0"/>
          </a:p>
        </p:txBody>
      </p:sp>
    </p:spTree>
    <p:extLst>
      <p:ext uri="{BB962C8B-B14F-4D97-AF65-F5344CB8AC3E}">
        <p14:creationId xmlns:p14="http://schemas.microsoft.com/office/powerpoint/2010/main" val="3719601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728974"/>
            <a:ext cx="9089572" cy="1008380"/>
          </a:xfrm>
        </p:spPr>
        <p:txBody>
          <a:bodyPr>
            <a:noAutofit/>
          </a:bodyPr>
          <a:lstStyle/>
          <a:p>
            <a:pPr fontAlgn="base"/>
            <a:r>
              <a:rPr lang="en-US" sz="2600" dirty="0">
                <a:effectLst/>
              </a:rPr>
              <a:t>WHO's annual World Health Statistics reports present the most recent health statistics for the WHO Member States</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0" y="5825497"/>
            <a:ext cx="10075863" cy="1008380"/>
          </a:xfrm>
        </p:spPr>
        <p:txBody>
          <a:bodyPr/>
          <a:lstStyle/>
          <a:p>
            <a:r>
              <a:rPr lang="en-US" sz="4600" dirty="0"/>
              <a:t>WHO World Health Statistics Reports</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47</a:t>
            </a:fld>
            <a:endParaRPr lang="en-GB"/>
          </a:p>
        </p:txBody>
      </p:sp>
      <p:pic>
        <p:nvPicPr>
          <p:cNvPr id="7" name="Obrázok 6">
            <a:extLst>
              <a:ext uri="{FF2B5EF4-FFF2-40B4-BE49-F238E27FC236}">
                <a16:creationId xmlns:a16="http://schemas.microsoft.com/office/drawing/2014/main" id="{EC2D15FE-4FEC-440D-9870-E855F9E0B821}"/>
              </a:ext>
            </a:extLst>
          </p:cNvPr>
          <p:cNvPicPr>
            <a:picLocks noChangeAspect="1"/>
          </p:cNvPicPr>
          <p:nvPr/>
        </p:nvPicPr>
        <p:blipFill rotWithShape="1">
          <a:blip r:embed="rId2"/>
          <a:srcRect l="36642" t="15285" r="38161" b="22399"/>
          <a:stretch/>
        </p:blipFill>
        <p:spPr bwMode="auto">
          <a:xfrm>
            <a:off x="3481888" y="1737354"/>
            <a:ext cx="3105510" cy="4320000"/>
          </a:xfrm>
          <a:prstGeom prst="rect">
            <a:avLst/>
          </a:prstGeom>
          <a:ln>
            <a:noFill/>
          </a:ln>
          <a:extLst>
            <a:ext uri="{53640926-AAD7-44D8-BBD7-CCE9431645EC}">
              <a14:shadowObscured xmlns:a14="http://schemas.microsoft.com/office/drawing/2010/main"/>
            </a:ext>
          </a:extLst>
        </p:spPr>
      </p:pic>
      <p:sp>
        <p:nvSpPr>
          <p:cNvPr id="8" name="Nadpis 2">
            <a:extLst>
              <a:ext uri="{FF2B5EF4-FFF2-40B4-BE49-F238E27FC236}">
                <a16:creationId xmlns:a16="http://schemas.microsoft.com/office/drawing/2014/main" id="{482D32E1-7955-4833-8E36-95DC0C620C67}"/>
              </a:ext>
            </a:extLst>
          </p:cNvPr>
          <p:cNvSpPr txBox="1">
            <a:spLocks/>
          </p:cNvSpPr>
          <p:nvPr/>
        </p:nvSpPr>
        <p:spPr>
          <a:xfrm>
            <a:off x="152401" y="4497440"/>
            <a:ext cx="3189514" cy="100838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en-US" sz="1400" dirty="0"/>
              <a:t>http://www.who.int/gho/publications/world_health_statistics/en/</a:t>
            </a:r>
          </a:p>
        </p:txBody>
      </p:sp>
    </p:spTree>
    <p:extLst>
      <p:ext uri="{BB962C8B-B14F-4D97-AF65-F5344CB8AC3E}">
        <p14:creationId xmlns:p14="http://schemas.microsoft.com/office/powerpoint/2010/main" val="1056546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728973"/>
            <a:ext cx="9089572" cy="5096523"/>
          </a:xfrm>
        </p:spPr>
        <p:txBody>
          <a:bodyPr>
            <a:noAutofit/>
          </a:bodyPr>
          <a:lstStyle/>
          <a:p>
            <a:pPr fontAlgn="base"/>
            <a:r>
              <a:rPr lang="en-US" sz="2600" dirty="0"/>
              <a:t>Global Health Expenditure Database – the National Health Accounts (NHA) provides evidence to monitor trends in health spending, different health care activities, providers, diseases, population groups and regions in a country. </a:t>
            </a:r>
            <a:endParaRPr lang="sk-SK" sz="2600" dirty="0"/>
          </a:p>
          <a:p>
            <a:pPr fontAlgn="base"/>
            <a:r>
              <a:rPr lang="en-US" sz="2600" dirty="0"/>
              <a:t>It helps in developing national strategies for effective health financing and in raising additional funds for health. </a:t>
            </a:r>
            <a:endParaRPr lang="sk-SK" sz="2600" dirty="0"/>
          </a:p>
          <a:p>
            <a:pPr fontAlgn="base"/>
            <a:r>
              <a:rPr lang="en-US" sz="2600" dirty="0"/>
              <a:t>Information can be used to make financial projections of a country’s health system requirements and compare their own experiences with the past or with those of other countries.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089572" cy="1008380"/>
          </a:xfrm>
        </p:spPr>
        <p:txBody>
          <a:bodyPr/>
          <a:lstStyle/>
          <a:p>
            <a:r>
              <a:rPr lang="en-US" sz="4600" dirty="0"/>
              <a:t>National Health Accounts</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48</a:t>
            </a:fld>
            <a:endParaRPr lang="en-GB"/>
          </a:p>
        </p:txBody>
      </p:sp>
    </p:spTree>
    <p:extLst>
      <p:ext uri="{BB962C8B-B14F-4D97-AF65-F5344CB8AC3E}">
        <p14:creationId xmlns:p14="http://schemas.microsoft.com/office/powerpoint/2010/main" val="65147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707571" y="5825497"/>
            <a:ext cx="9089572" cy="1008380"/>
          </a:xfrm>
        </p:spPr>
        <p:txBody>
          <a:bodyPr/>
          <a:lstStyle/>
          <a:p>
            <a:r>
              <a:rPr lang="en-US" sz="4600" dirty="0"/>
              <a:t>National Health Accounts</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49</a:t>
            </a:fld>
            <a:endParaRPr lang="en-GB"/>
          </a:p>
        </p:txBody>
      </p:sp>
      <p:pic>
        <p:nvPicPr>
          <p:cNvPr id="8" name="Obrázok 7">
            <a:extLst>
              <a:ext uri="{FF2B5EF4-FFF2-40B4-BE49-F238E27FC236}">
                <a16:creationId xmlns:a16="http://schemas.microsoft.com/office/drawing/2014/main" id="{F1ADC892-FFEC-4124-B505-8518FEFBB662}"/>
              </a:ext>
            </a:extLst>
          </p:cNvPr>
          <p:cNvPicPr>
            <a:picLocks noChangeAspect="1"/>
          </p:cNvPicPr>
          <p:nvPr/>
        </p:nvPicPr>
        <p:blipFill rotWithShape="1">
          <a:blip r:embed="rId2"/>
          <a:srcRect l="18254" t="7995" r="18121" b="5820"/>
          <a:stretch/>
        </p:blipFill>
        <p:spPr bwMode="auto">
          <a:xfrm>
            <a:off x="1021941" y="0"/>
            <a:ext cx="8031979" cy="6120000"/>
          </a:xfrm>
          <a:prstGeom prst="rect">
            <a:avLst/>
          </a:prstGeom>
          <a:ln>
            <a:noFill/>
          </a:ln>
          <a:extLst>
            <a:ext uri="{53640926-AAD7-44D8-BBD7-CCE9431645EC}">
              <a14:shadowObscured xmlns:a14="http://schemas.microsoft.com/office/drawing/2010/main"/>
            </a:ext>
          </a:extLst>
        </p:spPr>
      </p:pic>
      <p:sp>
        <p:nvSpPr>
          <p:cNvPr id="7" name="Nadpis 2">
            <a:extLst>
              <a:ext uri="{FF2B5EF4-FFF2-40B4-BE49-F238E27FC236}">
                <a16:creationId xmlns:a16="http://schemas.microsoft.com/office/drawing/2014/main" id="{B675AC60-CE92-4FF2-BF91-DFD4F26586F6}"/>
              </a:ext>
            </a:extLst>
          </p:cNvPr>
          <p:cNvSpPr txBox="1">
            <a:spLocks/>
          </p:cNvSpPr>
          <p:nvPr/>
        </p:nvSpPr>
        <p:spPr>
          <a:xfrm>
            <a:off x="1021941" y="4740491"/>
            <a:ext cx="9206322" cy="100838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solidFill>
                  <a:schemeClr val="bg1"/>
                </a:solidFill>
              </a:rPr>
              <a:t>http://apps.who.int/nha/database</a:t>
            </a:r>
            <a:endParaRPr lang="en-US" sz="1400" dirty="0">
              <a:solidFill>
                <a:schemeClr val="bg1"/>
              </a:solidFill>
            </a:endParaRPr>
          </a:p>
        </p:txBody>
      </p:sp>
    </p:spTree>
    <p:extLst>
      <p:ext uri="{BB962C8B-B14F-4D97-AF65-F5344CB8AC3E}">
        <p14:creationId xmlns:p14="http://schemas.microsoft.com/office/powerpoint/2010/main" val="2716043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33400"/>
            <a:ext cx="8554710" cy="5355771"/>
          </a:xfrm>
        </p:spPr>
        <p:txBody>
          <a:bodyPr>
            <a:normAutofit/>
          </a:bodyPr>
          <a:lstStyle/>
          <a:p>
            <a:r>
              <a:rPr lang="en-US" sz="2600" dirty="0"/>
              <a:t>Monitoring and evaluation can focus on different aspects of health and health policy-making</a:t>
            </a:r>
            <a:r>
              <a:rPr lang="sk-SK" sz="2600" dirty="0"/>
              <a:t>:</a:t>
            </a:r>
            <a:endParaRPr lang="en-US" sz="2600" dirty="0"/>
          </a:p>
          <a:p>
            <a:pPr lvl="1"/>
            <a:r>
              <a:rPr lang="sk-SK" sz="2400" dirty="0"/>
              <a:t>p</a:t>
            </a:r>
            <a:r>
              <a:rPr lang="en-US" sz="2400" dirty="0" err="1"/>
              <a:t>opulation</a:t>
            </a:r>
            <a:r>
              <a:rPr lang="en-US" sz="2400" dirty="0"/>
              <a:t> health (e.g. incidence of disease and life expectancy)</a:t>
            </a:r>
            <a:r>
              <a:rPr lang="sk-SK" sz="2400" dirty="0"/>
              <a:t>,</a:t>
            </a:r>
            <a:endParaRPr lang="en-US" sz="2400" dirty="0"/>
          </a:p>
          <a:p>
            <a:pPr lvl="1"/>
            <a:r>
              <a:rPr lang="sk-SK" sz="2400" dirty="0"/>
              <a:t>e</a:t>
            </a:r>
            <a:r>
              <a:rPr lang="en-US" sz="2400" dirty="0" err="1"/>
              <a:t>pidemiology</a:t>
            </a:r>
            <a:r>
              <a:rPr lang="en-US" sz="2400" dirty="0"/>
              <a:t> (e.g. risk factors and exposure levels) </a:t>
            </a:r>
          </a:p>
          <a:p>
            <a:pPr lvl="1"/>
            <a:r>
              <a:rPr lang="sk-SK" sz="2400" dirty="0"/>
              <a:t>d</a:t>
            </a:r>
            <a:r>
              <a:rPr lang="en-US" sz="2400" dirty="0" err="1"/>
              <a:t>eterminants</a:t>
            </a:r>
            <a:r>
              <a:rPr lang="en-US" sz="2400" dirty="0"/>
              <a:t> of health (e.g. income and living conditions)</a:t>
            </a:r>
            <a:r>
              <a:rPr lang="sk-SK" sz="2400" dirty="0"/>
              <a:t>,</a:t>
            </a:r>
            <a:r>
              <a:rPr lang="en-US" sz="2400" dirty="0"/>
              <a:t> </a:t>
            </a:r>
          </a:p>
          <a:p>
            <a:pPr lvl="1"/>
            <a:r>
              <a:rPr lang="sk-SK" sz="2400" dirty="0"/>
              <a:t>h</a:t>
            </a:r>
            <a:r>
              <a:rPr lang="en-US" sz="2400" dirty="0" err="1"/>
              <a:t>ealth</a:t>
            </a:r>
            <a:r>
              <a:rPr lang="en-US" sz="2400" dirty="0"/>
              <a:t> system performance (e.g. access and quality of health services) and </a:t>
            </a:r>
          </a:p>
          <a:p>
            <a:pPr lvl="1"/>
            <a:r>
              <a:rPr lang="sk-SK" sz="2400" dirty="0"/>
              <a:t>h</a:t>
            </a:r>
            <a:r>
              <a:rPr lang="en-US" sz="2400" dirty="0" err="1"/>
              <a:t>ealth</a:t>
            </a:r>
            <a:r>
              <a:rPr lang="en-US" sz="2400" dirty="0"/>
              <a:t> policy (e.g. impact on health outcomes and health inequity). </a:t>
            </a:r>
          </a:p>
          <a:p>
            <a:endParaRPr lang="en-US"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771069"/>
            <a:ext cx="8312587" cy="1008380"/>
          </a:xfrm>
        </p:spPr>
        <p:txBody>
          <a:bodyPr/>
          <a:lstStyle/>
          <a:p>
            <a:r>
              <a:rPr lang="sk-SK" dirty="0" err="1">
                <a:effectLst/>
              </a:rPr>
              <a:t>Key</a:t>
            </a:r>
            <a:r>
              <a:rPr lang="sk-SK" dirty="0">
                <a:effectLst/>
              </a:rPr>
              <a:t> </a:t>
            </a:r>
            <a:r>
              <a:rPr lang="sk-SK" dirty="0" err="1">
                <a:effectLst/>
              </a:rPr>
              <a:t>messages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a:t>
            </a:fld>
            <a:endParaRPr lang="en-GB"/>
          </a:p>
        </p:txBody>
      </p:sp>
    </p:spTree>
    <p:extLst>
      <p:ext uri="{BB962C8B-B14F-4D97-AF65-F5344CB8AC3E}">
        <p14:creationId xmlns:p14="http://schemas.microsoft.com/office/powerpoint/2010/main" val="3176398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1022888"/>
            <a:ext cx="9089572" cy="1008380"/>
          </a:xfrm>
        </p:spPr>
        <p:txBody>
          <a:bodyPr>
            <a:noAutofit/>
          </a:bodyPr>
          <a:lstStyle/>
          <a:p>
            <a:pPr fontAlgn="base"/>
            <a:r>
              <a:rPr lang="en-US" sz="2600" dirty="0">
                <a:effectLst/>
              </a:rPr>
              <a:t>a central source of metadata of health-related indicators used by WHO and other organizations. </a:t>
            </a:r>
            <a:endParaRPr lang="sk-SK" sz="2600" dirty="0">
              <a:effectLst/>
            </a:endParaRPr>
          </a:p>
          <a:p>
            <a:pPr fontAlgn="base"/>
            <a:r>
              <a:rPr lang="en-US" sz="2600" dirty="0">
                <a:effectLst/>
              </a:rPr>
              <a:t>It includes indicator definitions, data sources, methods of estimation and other information that allow users to get better understanding of their indicators of interest.</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0" y="5825497"/>
            <a:ext cx="10075863" cy="1008380"/>
          </a:xfrm>
        </p:spPr>
        <p:txBody>
          <a:bodyPr/>
          <a:lstStyle/>
          <a:p>
            <a:r>
              <a:rPr lang="en-US" sz="4000" dirty="0"/>
              <a:t>WHO Indicator and </a:t>
            </a:r>
            <a:r>
              <a:rPr lang="sk-SK" sz="4000" dirty="0" err="1"/>
              <a:t>Metadata</a:t>
            </a:r>
            <a:r>
              <a:rPr lang="en-US" sz="4000" dirty="0"/>
              <a:t> Registry</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50</a:t>
            </a:fld>
            <a:endParaRPr lang="en-GB"/>
          </a:p>
        </p:txBody>
      </p:sp>
      <p:pic>
        <p:nvPicPr>
          <p:cNvPr id="8" name="Obrázok 7">
            <a:extLst>
              <a:ext uri="{FF2B5EF4-FFF2-40B4-BE49-F238E27FC236}">
                <a16:creationId xmlns:a16="http://schemas.microsoft.com/office/drawing/2014/main" id="{0B39294E-6B71-41F8-8D92-C1D5BB1FA89C}"/>
              </a:ext>
            </a:extLst>
          </p:cNvPr>
          <p:cNvPicPr>
            <a:picLocks noChangeAspect="1"/>
          </p:cNvPicPr>
          <p:nvPr/>
        </p:nvPicPr>
        <p:blipFill rotWithShape="1">
          <a:blip r:embed="rId2"/>
          <a:srcRect l="15807" t="9054" r="16931" b="5703"/>
          <a:stretch/>
        </p:blipFill>
        <p:spPr bwMode="auto">
          <a:xfrm>
            <a:off x="560308" y="2601195"/>
            <a:ext cx="6901027" cy="3600000"/>
          </a:xfrm>
          <a:prstGeom prst="rect">
            <a:avLst/>
          </a:prstGeom>
          <a:ln>
            <a:noFill/>
          </a:ln>
          <a:extLst>
            <a:ext uri="{53640926-AAD7-44D8-BBD7-CCE9431645EC}">
              <a14:shadowObscured xmlns:a14="http://schemas.microsoft.com/office/drawing/2010/main"/>
            </a:ext>
          </a:extLst>
        </p:spPr>
      </p:pic>
      <p:sp>
        <p:nvSpPr>
          <p:cNvPr id="9" name="Nadpis 2">
            <a:extLst>
              <a:ext uri="{FF2B5EF4-FFF2-40B4-BE49-F238E27FC236}">
                <a16:creationId xmlns:a16="http://schemas.microsoft.com/office/drawing/2014/main" id="{DCC71D46-1A6A-49B7-B929-CE10236ED716}"/>
              </a:ext>
            </a:extLst>
          </p:cNvPr>
          <p:cNvSpPr txBox="1">
            <a:spLocks/>
          </p:cNvSpPr>
          <p:nvPr/>
        </p:nvSpPr>
        <p:spPr>
          <a:xfrm>
            <a:off x="7620401" y="4740491"/>
            <a:ext cx="2209399" cy="100838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http://www.who.int/gho/indicator_registry/en/</a:t>
            </a:r>
            <a:endParaRPr lang="en-US" sz="1400" dirty="0"/>
          </a:p>
        </p:txBody>
      </p:sp>
    </p:spTree>
    <p:extLst>
      <p:ext uri="{BB962C8B-B14F-4D97-AF65-F5344CB8AC3E}">
        <p14:creationId xmlns:p14="http://schemas.microsoft.com/office/powerpoint/2010/main" val="1753160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1022888"/>
            <a:ext cx="9089572" cy="1008380"/>
          </a:xfrm>
        </p:spPr>
        <p:txBody>
          <a:bodyPr>
            <a:noAutofit/>
          </a:bodyPr>
          <a:lstStyle/>
          <a:p>
            <a:pPr fontAlgn="base"/>
            <a:r>
              <a:rPr lang="sk-SK" sz="2600" dirty="0" err="1">
                <a:effectLst/>
              </a:rPr>
              <a:t>An</a:t>
            </a:r>
            <a:r>
              <a:rPr lang="sk-SK" sz="2600" dirty="0">
                <a:effectLst/>
              </a:rPr>
              <a:t> </a:t>
            </a:r>
            <a:r>
              <a:rPr lang="en-US" sz="2600" dirty="0">
                <a:effectLst/>
              </a:rPr>
              <a:t>internet based data service for the global user community. </a:t>
            </a:r>
            <a:endParaRPr lang="sk-SK" sz="2600" dirty="0">
              <a:effectLst/>
            </a:endParaRPr>
          </a:p>
          <a:p>
            <a:pPr fontAlgn="base"/>
            <a:r>
              <a:rPr lang="en-US" sz="2600" dirty="0">
                <a:effectLst/>
              </a:rPr>
              <a:t>easy reach of users through a single entry point </a:t>
            </a:r>
            <a:endParaRPr lang="sk-SK" sz="2600" dirty="0">
              <a:effectLst/>
            </a:endParaRPr>
          </a:p>
          <a:p>
            <a:pPr fontAlgn="base"/>
            <a:r>
              <a:rPr lang="en-US" sz="2600" dirty="0">
                <a:effectLst/>
              </a:rPr>
              <a:t>Users can search and download a variety of statistical resources of the UN system.</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683977" cy="1008380"/>
          </a:xfrm>
        </p:spPr>
        <p:txBody>
          <a:bodyPr/>
          <a:lstStyle/>
          <a:p>
            <a:r>
              <a:rPr lang="sk-SK" sz="4000" dirty="0"/>
              <a:t>UN </a:t>
            </a:r>
            <a:r>
              <a:rPr lang="sk-SK" sz="4000" dirty="0" err="1"/>
              <a:t>Data</a:t>
            </a:r>
            <a:endParaRPr lang="en-US" sz="4000" dirty="0"/>
          </a:p>
        </p:txBody>
      </p:sp>
      <p:sp>
        <p:nvSpPr>
          <p:cNvPr id="4" name="Zástupný objekt pre dátum 3">
            <a:extLst>
              <a:ext uri="{FF2B5EF4-FFF2-40B4-BE49-F238E27FC236}">
                <a16:creationId xmlns:a16="http://schemas.microsoft.com/office/drawing/2014/main" id="{36AEE4DC-9E6F-0A4E-B0E4-FB6572B14A7A}"/>
              </a:ext>
            </a:extLst>
          </p:cNvPr>
          <p:cNvSpPr>
            <a:spLocks noGrp="1"/>
          </p:cNvSpPr>
          <p:nvPr>
            <p:ph type="dt" sz="half" idx="4294967295"/>
          </p:nvPr>
        </p:nvSpPr>
        <p:spPr>
          <a:xfrm>
            <a:off x="7987308" y="6787309"/>
            <a:ext cx="1164934" cy="402652"/>
          </a:xfrm>
          <a:prstGeom prst="rect">
            <a:avLst/>
          </a:prstGeom>
        </p:spPr>
        <p:txBody>
          <a:bodyPr/>
          <a:lstStyle/>
          <a:p>
            <a:fld id="{4EAAA6E6-74F7-404C-B0B7-51B020113E4C}" type="datetime1">
              <a:rPr lang="sk-SK" smtClean="0"/>
              <a:t>4.2.20</a:t>
            </a:fld>
            <a:endParaRPr lang="en-GB"/>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51</a:t>
            </a:fld>
            <a:endParaRPr lang="en-GB"/>
          </a:p>
        </p:txBody>
      </p:sp>
      <p:pic>
        <p:nvPicPr>
          <p:cNvPr id="9" name="Obrázok 8">
            <a:extLst>
              <a:ext uri="{FF2B5EF4-FFF2-40B4-BE49-F238E27FC236}">
                <a16:creationId xmlns:a16="http://schemas.microsoft.com/office/drawing/2014/main" id="{B4F8D0EA-C3A2-48C9-8B20-1E0DC6BD87DB}"/>
              </a:ext>
            </a:extLst>
          </p:cNvPr>
          <p:cNvPicPr>
            <a:picLocks noChangeAspect="1"/>
          </p:cNvPicPr>
          <p:nvPr/>
        </p:nvPicPr>
        <p:blipFill rotWithShape="1">
          <a:blip r:embed="rId2"/>
          <a:srcRect l="22023" t="12934" r="23280" b="6407"/>
          <a:stretch/>
        </p:blipFill>
        <p:spPr bwMode="auto">
          <a:xfrm>
            <a:off x="4194684" y="2630474"/>
            <a:ext cx="5641924" cy="4680000"/>
          </a:xfrm>
          <a:prstGeom prst="rect">
            <a:avLst/>
          </a:prstGeom>
          <a:ln>
            <a:noFill/>
          </a:ln>
          <a:extLst>
            <a:ext uri="{53640926-AAD7-44D8-BBD7-CCE9431645EC}">
              <a14:shadowObscured xmlns:a14="http://schemas.microsoft.com/office/drawing/2010/main"/>
            </a:ext>
          </a:extLst>
        </p:spPr>
      </p:pic>
      <p:sp>
        <p:nvSpPr>
          <p:cNvPr id="8" name="Nadpis 2">
            <a:extLst>
              <a:ext uri="{FF2B5EF4-FFF2-40B4-BE49-F238E27FC236}">
                <a16:creationId xmlns:a16="http://schemas.microsoft.com/office/drawing/2014/main" id="{31FA9BE4-B3E0-4D38-AA74-3B4DA3F70017}"/>
              </a:ext>
            </a:extLst>
          </p:cNvPr>
          <p:cNvSpPr txBox="1">
            <a:spLocks/>
          </p:cNvSpPr>
          <p:nvPr/>
        </p:nvSpPr>
        <p:spPr>
          <a:xfrm>
            <a:off x="1188586" y="4217911"/>
            <a:ext cx="2209399" cy="100838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http://data.un.org/</a:t>
            </a:r>
            <a:endParaRPr lang="en-US" sz="1400" dirty="0"/>
          </a:p>
        </p:txBody>
      </p:sp>
    </p:spTree>
    <p:extLst>
      <p:ext uri="{BB962C8B-B14F-4D97-AF65-F5344CB8AC3E}">
        <p14:creationId xmlns:p14="http://schemas.microsoft.com/office/powerpoint/2010/main" val="940739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674545"/>
            <a:ext cx="9089572" cy="1008380"/>
          </a:xfrm>
        </p:spPr>
        <p:txBody>
          <a:bodyPr>
            <a:noAutofit/>
          </a:bodyPr>
          <a:lstStyle/>
          <a:p>
            <a:pPr fontAlgn="base"/>
            <a:r>
              <a:rPr lang="sk-SK" sz="2600" dirty="0"/>
              <a:t>T</a:t>
            </a:r>
            <a:r>
              <a:rPr lang="en-US" sz="2600" dirty="0"/>
              <a:t>he World Bank’s development indicators database contains time series data for a large range of economic and social issues for countries around the globe.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683977" cy="1008380"/>
          </a:xfrm>
        </p:spPr>
        <p:txBody>
          <a:bodyPr/>
          <a:lstStyle/>
          <a:p>
            <a:r>
              <a:rPr lang="sk-SK" sz="5200" dirty="0" err="1"/>
              <a:t>World</a:t>
            </a:r>
            <a:r>
              <a:rPr lang="sk-SK" sz="5200" dirty="0"/>
              <a:t> Bank</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52</a:t>
            </a:fld>
            <a:endParaRPr lang="en-GB"/>
          </a:p>
        </p:txBody>
      </p:sp>
      <p:pic>
        <p:nvPicPr>
          <p:cNvPr id="8" name="Obrázok 7">
            <a:extLst>
              <a:ext uri="{FF2B5EF4-FFF2-40B4-BE49-F238E27FC236}">
                <a16:creationId xmlns:a16="http://schemas.microsoft.com/office/drawing/2014/main" id="{43E8BD05-2EBE-4B98-9E75-3912F4357384}"/>
              </a:ext>
            </a:extLst>
          </p:cNvPr>
          <p:cNvPicPr>
            <a:picLocks noChangeAspect="1"/>
          </p:cNvPicPr>
          <p:nvPr/>
        </p:nvPicPr>
        <p:blipFill rotWithShape="1">
          <a:blip r:embed="rId2"/>
          <a:srcRect l="11376" t="8702" r="11111" b="8406"/>
          <a:stretch/>
        </p:blipFill>
        <p:spPr bwMode="auto">
          <a:xfrm>
            <a:off x="763812" y="1944182"/>
            <a:ext cx="6583149" cy="3960000"/>
          </a:xfrm>
          <a:prstGeom prst="rect">
            <a:avLst/>
          </a:prstGeom>
          <a:ln>
            <a:noFill/>
          </a:ln>
          <a:extLst>
            <a:ext uri="{53640926-AAD7-44D8-BBD7-CCE9431645EC}">
              <a14:shadowObscured xmlns:a14="http://schemas.microsoft.com/office/drawing/2010/main"/>
            </a:ext>
          </a:extLst>
        </p:spPr>
      </p:pic>
      <p:sp>
        <p:nvSpPr>
          <p:cNvPr id="9" name="Nadpis 2">
            <a:extLst>
              <a:ext uri="{FF2B5EF4-FFF2-40B4-BE49-F238E27FC236}">
                <a16:creationId xmlns:a16="http://schemas.microsoft.com/office/drawing/2014/main" id="{1A943780-57E7-4E1F-93EA-A853EA515C2C}"/>
              </a:ext>
            </a:extLst>
          </p:cNvPr>
          <p:cNvSpPr txBox="1">
            <a:spLocks/>
          </p:cNvSpPr>
          <p:nvPr/>
        </p:nvSpPr>
        <p:spPr>
          <a:xfrm>
            <a:off x="7465075" y="4596565"/>
            <a:ext cx="2440925" cy="100838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https://data.worldbank.org/</a:t>
            </a:r>
            <a:endParaRPr lang="en-US" sz="1400" dirty="0"/>
          </a:p>
        </p:txBody>
      </p:sp>
    </p:spTree>
    <p:extLst>
      <p:ext uri="{BB962C8B-B14F-4D97-AF65-F5344CB8AC3E}">
        <p14:creationId xmlns:p14="http://schemas.microsoft.com/office/powerpoint/2010/main" val="1302744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674545"/>
            <a:ext cx="9089572" cy="1008380"/>
          </a:xfrm>
        </p:spPr>
        <p:txBody>
          <a:bodyPr>
            <a:noAutofit/>
          </a:bodyPr>
          <a:lstStyle/>
          <a:p>
            <a:pPr fontAlgn="base"/>
            <a:r>
              <a:rPr lang="sk-SK" sz="2600" dirty="0">
                <a:effectLst/>
              </a:rPr>
              <a:t>a </a:t>
            </a:r>
            <a:r>
              <a:rPr lang="en-US" sz="2600" dirty="0">
                <a:effectLst/>
              </a:rPr>
              <a:t>data portal that gathers facts and statistics from multiple sources and turns them into easy to use visuals.</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683977" cy="1008380"/>
          </a:xfrm>
        </p:spPr>
        <p:txBody>
          <a:bodyPr/>
          <a:lstStyle/>
          <a:p>
            <a:r>
              <a:rPr lang="sk-SK" sz="5200" dirty="0"/>
              <a:t>Index </a:t>
            </a:r>
            <a:r>
              <a:rPr lang="sk-SK" sz="5200" dirty="0" err="1"/>
              <a:t>Mundi</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53</a:t>
            </a:fld>
            <a:endParaRPr lang="en-GB"/>
          </a:p>
        </p:txBody>
      </p:sp>
      <p:pic>
        <p:nvPicPr>
          <p:cNvPr id="9" name="Obrázok 8">
            <a:extLst>
              <a:ext uri="{FF2B5EF4-FFF2-40B4-BE49-F238E27FC236}">
                <a16:creationId xmlns:a16="http://schemas.microsoft.com/office/drawing/2014/main" id="{4FB228A0-25BF-42F4-888E-2DFB75E4FC2A}"/>
              </a:ext>
            </a:extLst>
          </p:cNvPr>
          <p:cNvPicPr>
            <a:picLocks noChangeAspect="1"/>
          </p:cNvPicPr>
          <p:nvPr/>
        </p:nvPicPr>
        <p:blipFill rotWithShape="1">
          <a:blip r:embed="rId2"/>
          <a:srcRect l="10847" t="8817" r="13822" b="5468"/>
          <a:stretch/>
        </p:blipFill>
        <p:spPr bwMode="auto">
          <a:xfrm>
            <a:off x="391886" y="1682925"/>
            <a:ext cx="7434083" cy="4320000"/>
          </a:xfrm>
          <a:prstGeom prst="rect">
            <a:avLst/>
          </a:prstGeom>
          <a:ln>
            <a:noFill/>
          </a:ln>
          <a:extLst>
            <a:ext uri="{53640926-AAD7-44D8-BBD7-CCE9431645EC}">
              <a14:shadowObscured xmlns:a14="http://schemas.microsoft.com/office/drawing/2010/main"/>
            </a:ext>
          </a:extLst>
        </p:spPr>
      </p:pic>
      <p:sp>
        <p:nvSpPr>
          <p:cNvPr id="8" name="Nadpis 2">
            <a:extLst>
              <a:ext uri="{FF2B5EF4-FFF2-40B4-BE49-F238E27FC236}">
                <a16:creationId xmlns:a16="http://schemas.microsoft.com/office/drawing/2014/main" id="{4A1B67FB-D35E-4701-BB6B-879A5E12898A}"/>
              </a:ext>
            </a:extLst>
          </p:cNvPr>
          <p:cNvSpPr txBox="1">
            <a:spLocks/>
          </p:cNvSpPr>
          <p:nvPr/>
        </p:nvSpPr>
        <p:spPr>
          <a:xfrm>
            <a:off x="6399938" y="5676777"/>
            <a:ext cx="2752304" cy="669594"/>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https://www.indexmundi.com/</a:t>
            </a:r>
            <a:endParaRPr lang="en-US" sz="1400" dirty="0"/>
          </a:p>
        </p:txBody>
      </p:sp>
    </p:spTree>
    <p:extLst>
      <p:ext uri="{BB962C8B-B14F-4D97-AF65-F5344CB8AC3E}">
        <p14:creationId xmlns:p14="http://schemas.microsoft.com/office/powerpoint/2010/main" val="4117719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468084" y="3136727"/>
            <a:ext cx="9154885" cy="1008380"/>
          </a:xfrm>
        </p:spPr>
        <p:txBody>
          <a:bodyPr/>
          <a:lstStyle/>
          <a:p>
            <a:pPr algn="ctr"/>
            <a:r>
              <a:rPr lang="en-US" dirty="0"/>
              <a:t>Concise policy advice</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54</a:t>
            </a:fld>
            <a:endParaRPr lang="en-GB"/>
          </a:p>
        </p:txBody>
      </p:sp>
    </p:spTree>
    <p:extLst>
      <p:ext uri="{BB962C8B-B14F-4D97-AF65-F5344CB8AC3E}">
        <p14:creationId xmlns:p14="http://schemas.microsoft.com/office/powerpoint/2010/main" val="769539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674545"/>
            <a:ext cx="9089572" cy="1008380"/>
          </a:xfrm>
        </p:spPr>
        <p:txBody>
          <a:bodyPr>
            <a:noAutofit/>
          </a:bodyPr>
          <a:lstStyle/>
          <a:p>
            <a:pPr fontAlgn="base"/>
            <a:r>
              <a:rPr lang="en-US" sz="2600" dirty="0"/>
              <a:t>fact sheets on different health issues that detail key facts and concise policy advice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683977" cy="1008380"/>
          </a:xfrm>
        </p:spPr>
        <p:txBody>
          <a:bodyPr/>
          <a:lstStyle/>
          <a:p>
            <a:r>
              <a:rPr lang="sk-SK" sz="5200" dirty="0"/>
              <a:t>WHO </a:t>
            </a:r>
            <a:r>
              <a:rPr lang="sk-SK" sz="5200" dirty="0" err="1"/>
              <a:t>Factsheets</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55</a:t>
            </a:fld>
            <a:endParaRPr lang="en-GB"/>
          </a:p>
        </p:txBody>
      </p:sp>
      <p:pic>
        <p:nvPicPr>
          <p:cNvPr id="9" name="Obrázok 8">
            <a:extLst>
              <a:ext uri="{FF2B5EF4-FFF2-40B4-BE49-F238E27FC236}">
                <a16:creationId xmlns:a16="http://schemas.microsoft.com/office/drawing/2014/main" id="{FDC1BA3A-88AF-4348-B6BA-54FCC5D265A5}"/>
              </a:ext>
            </a:extLst>
          </p:cNvPr>
          <p:cNvPicPr>
            <a:picLocks noChangeAspect="1"/>
          </p:cNvPicPr>
          <p:nvPr/>
        </p:nvPicPr>
        <p:blipFill rotWithShape="1">
          <a:blip r:embed="rId2"/>
          <a:srcRect t="13405" r="529" b="5937"/>
          <a:stretch/>
        </p:blipFill>
        <p:spPr bwMode="auto">
          <a:xfrm>
            <a:off x="323765" y="1682925"/>
            <a:ext cx="9471254" cy="4320000"/>
          </a:xfrm>
          <a:prstGeom prst="rect">
            <a:avLst/>
          </a:prstGeom>
          <a:ln>
            <a:noFill/>
          </a:ln>
          <a:extLst>
            <a:ext uri="{53640926-AAD7-44D8-BBD7-CCE9431645EC}">
              <a14:shadowObscured xmlns:a14="http://schemas.microsoft.com/office/drawing/2010/main"/>
            </a:ext>
          </a:extLst>
        </p:spPr>
      </p:pic>
      <p:sp>
        <p:nvSpPr>
          <p:cNvPr id="8" name="Nadpis 2">
            <a:extLst>
              <a:ext uri="{FF2B5EF4-FFF2-40B4-BE49-F238E27FC236}">
                <a16:creationId xmlns:a16="http://schemas.microsoft.com/office/drawing/2014/main" id="{6E4EEF63-D94C-46A9-B376-0DE8E756CF92}"/>
              </a:ext>
            </a:extLst>
          </p:cNvPr>
          <p:cNvSpPr txBox="1">
            <a:spLocks/>
          </p:cNvSpPr>
          <p:nvPr/>
        </p:nvSpPr>
        <p:spPr>
          <a:xfrm>
            <a:off x="5943600" y="5825497"/>
            <a:ext cx="3919540" cy="669594"/>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http://www.who.int/news-room/fact-sheets</a:t>
            </a:r>
            <a:endParaRPr lang="en-US" sz="1400" dirty="0"/>
          </a:p>
        </p:txBody>
      </p:sp>
    </p:spTree>
    <p:extLst>
      <p:ext uri="{BB962C8B-B14F-4D97-AF65-F5344CB8AC3E}">
        <p14:creationId xmlns:p14="http://schemas.microsoft.com/office/powerpoint/2010/main" val="740450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674545"/>
            <a:ext cx="9089572" cy="1008380"/>
          </a:xfrm>
        </p:spPr>
        <p:txBody>
          <a:bodyPr>
            <a:noAutofit/>
          </a:bodyPr>
          <a:lstStyle/>
          <a:p>
            <a:pPr fontAlgn="base"/>
            <a:r>
              <a:rPr lang="en-US" sz="2600" dirty="0"/>
              <a:t>an international NGO has a number of factsheets</a:t>
            </a:r>
            <a:r>
              <a:rPr lang="sk-SK" sz="2600" dirty="0"/>
              <a:t> </a:t>
            </a:r>
            <a:r>
              <a:rPr lang="en-US" sz="2600" dirty="0"/>
              <a:t>focusing on the four main NCDs: cardiovascular disease, diabetes, cancer and chronic respiratory</a:t>
            </a:r>
            <a:r>
              <a:rPr lang="sk-SK" sz="2600" dirty="0"/>
              <a:t> </a:t>
            </a:r>
            <a:r>
              <a:rPr lang="en-US" sz="2600" dirty="0"/>
              <a:t>disease.</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683977" cy="1008380"/>
          </a:xfrm>
        </p:spPr>
        <p:txBody>
          <a:bodyPr/>
          <a:lstStyle/>
          <a:p>
            <a:r>
              <a:rPr lang="sk-SK" sz="5200" dirty="0"/>
              <a:t>NCD Alliance </a:t>
            </a:r>
            <a:r>
              <a:rPr lang="sk-SK" sz="5200" dirty="0" err="1"/>
              <a:t>policy</a:t>
            </a:r>
            <a:r>
              <a:rPr lang="sk-SK" sz="5200" dirty="0"/>
              <a:t> </a:t>
            </a:r>
            <a:r>
              <a:rPr lang="sk-SK" sz="5200" dirty="0" err="1"/>
              <a:t>briefs</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56</a:t>
            </a:fld>
            <a:endParaRPr lang="en-GB"/>
          </a:p>
        </p:txBody>
      </p:sp>
      <p:pic>
        <p:nvPicPr>
          <p:cNvPr id="8" name="Obrázok 7">
            <a:extLst>
              <a:ext uri="{FF2B5EF4-FFF2-40B4-BE49-F238E27FC236}">
                <a16:creationId xmlns:a16="http://schemas.microsoft.com/office/drawing/2014/main" id="{E4DD3B91-14A0-458D-90A0-F1CFDC1857DA}"/>
              </a:ext>
            </a:extLst>
          </p:cNvPr>
          <p:cNvPicPr>
            <a:picLocks noChangeAspect="1"/>
          </p:cNvPicPr>
          <p:nvPr/>
        </p:nvPicPr>
        <p:blipFill rotWithShape="1">
          <a:blip r:embed="rId2"/>
          <a:srcRect t="8465" r="1190" b="8054"/>
          <a:stretch/>
        </p:blipFill>
        <p:spPr bwMode="auto">
          <a:xfrm>
            <a:off x="868277" y="1865497"/>
            <a:ext cx="8332732" cy="3960000"/>
          </a:xfrm>
          <a:prstGeom prst="rect">
            <a:avLst/>
          </a:prstGeom>
          <a:ln>
            <a:noFill/>
          </a:ln>
          <a:extLst>
            <a:ext uri="{53640926-AAD7-44D8-BBD7-CCE9431645EC}">
              <a14:shadowObscured xmlns:a14="http://schemas.microsoft.com/office/drawing/2010/main"/>
            </a:ext>
          </a:extLst>
        </p:spPr>
      </p:pic>
      <p:sp>
        <p:nvSpPr>
          <p:cNvPr id="9" name="Nadpis 2">
            <a:extLst>
              <a:ext uri="{FF2B5EF4-FFF2-40B4-BE49-F238E27FC236}">
                <a16:creationId xmlns:a16="http://schemas.microsoft.com/office/drawing/2014/main" id="{96DB9EFE-F6BC-4619-BB6E-940A9CFAC687}"/>
              </a:ext>
            </a:extLst>
          </p:cNvPr>
          <p:cNvSpPr txBox="1">
            <a:spLocks/>
          </p:cNvSpPr>
          <p:nvPr/>
        </p:nvSpPr>
        <p:spPr>
          <a:xfrm>
            <a:off x="6868886" y="5825497"/>
            <a:ext cx="2994254" cy="182572"/>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https://ncdalliance.org/</a:t>
            </a:r>
            <a:endParaRPr lang="en-US" sz="1400" dirty="0"/>
          </a:p>
        </p:txBody>
      </p:sp>
    </p:spTree>
    <p:extLst>
      <p:ext uri="{BB962C8B-B14F-4D97-AF65-F5344CB8AC3E}">
        <p14:creationId xmlns:p14="http://schemas.microsoft.com/office/powerpoint/2010/main" val="456579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838199"/>
            <a:ext cx="9089572" cy="542699"/>
          </a:xfrm>
        </p:spPr>
        <p:txBody>
          <a:bodyPr>
            <a:noAutofit/>
          </a:bodyPr>
          <a:lstStyle/>
          <a:p>
            <a:pPr fontAlgn="base"/>
            <a:r>
              <a:rPr lang="en-US" sz="2600" dirty="0"/>
              <a:t>One Monitoring and Evaluation</a:t>
            </a:r>
            <a:r>
              <a:rPr lang="sk-SK" sz="2600" dirty="0"/>
              <a:t> </a:t>
            </a:r>
            <a:r>
              <a:rPr lang="en-US" sz="2600" dirty="0"/>
              <a:t>Platform</a:t>
            </a:r>
            <a:endParaRPr lang="sk-SK" sz="2600" dirty="0"/>
          </a:p>
          <a:p>
            <a:pPr fontAlgn="base"/>
            <a:r>
              <a:rPr lang="en-US" sz="2600" dirty="0"/>
              <a:t>platform is supported by International Health Partnership (IHP+) which is a group of partners committed to improving the health of citizens in developing countries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557657" cy="1008380"/>
          </a:xfrm>
        </p:spPr>
        <p:txBody>
          <a:bodyPr/>
          <a:lstStyle/>
          <a:p>
            <a:r>
              <a:rPr lang="en-US" sz="5200" dirty="0"/>
              <a:t>WHO monitoring and evaluation systems’ information</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57</a:t>
            </a:fld>
            <a:endParaRPr lang="en-GB"/>
          </a:p>
        </p:txBody>
      </p:sp>
      <p:pic>
        <p:nvPicPr>
          <p:cNvPr id="9" name="Obrázok 8">
            <a:extLst>
              <a:ext uri="{FF2B5EF4-FFF2-40B4-BE49-F238E27FC236}">
                <a16:creationId xmlns:a16="http://schemas.microsoft.com/office/drawing/2014/main" id="{66C3CFC5-55E9-4741-AC0F-A709F17236E4}"/>
              </a:ext>
            </a:extLst>
          </p:cNvPr>
          <p:cNvPicPr>
            <a:picLocks noChangeAspect="1"/>
          </p:cNvPicPr>
          <p:nvPr/>
        </p:nvPicPr>
        <p:blipFill rotWithShape="1">
          <a:blip r:embed="rId2"/>
          <a:srcRect t="10230" r="1918" b="4644"/>
          <a:stretch/>
        </p:blipFill>
        <p:spPr bwMode="auto">
          <a:xfrm>
            <a:off x="400617" y="1983197"/>
            <a:ext cx="6636630" cy="3240000"/>
          </a:xfrm>
          <a:prstGeom prst="rect">
            <a:avLst/>
          </a:prstGeom>
          <a:ln>
            <a:noFill/>
          </a:ln>
          <a:extLst>
            <a:ext uri="{53640926-AAD7-44D8-BBD7-CCE9431645EC}">
              <a14:shadowObscured xmlns:a14="http://schemas.microsoft.com/office/drawing/2010/main"/>
            </a:ext>
          </a:extLst>
        </p:spPr>
      </p:pic>
      <p:sp>
        <p:nvSpPr>
          <p:cNvPr id="8" name="Nadpis 2">
            <a:extLst>
              <a:ext uri="{FF2B5EF4-FFF2-40B4-BE49-F238E27FC236}">
                <a16:creationId xmlns:a16="http://schemas.microsoft.com/office/drawing/2014/main" id="{4E877D76-4066-45D0-810F-93A4BB7A360C}"/>
              </a:ext>
            </a:extLst>
          </p:cNvPr>
          <p:cNvSpPr txBox="1">
            <a:spLocks/>
          </p:cNvSpPr>
          <p:nvPr/>
        </p:nvSpPr>
        <p:spPr>
          <a:xfrm>
            <a:off x="7081609" y="3510075"/>
            <a:ext cx="2994254" cy="100838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https://www.uhc2030.org/what-we-do/accountability/monitoring-evaluation-platform/</a:t>
            </a:r>
            <a:endParaRPr lang="en-US" sz="1400" dirty="0"/>
          </a:p>
        </p:txBody>
      </p:sp>
    </p:spTree>
    <p:extLst>
      <p:ext uri="{BB962C8B-B14F-4D97-AF65-F5344CB8AC3E}">
        <p14:creationId xmlns:p14="http://schemas.microsoft.com/office/powerpoint/2010/main" val="3854920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468084" y="3136727"/>
            <a:ext cx="9154885" cy="1008380"/>
          </a:xfrm>
        </p:spPr>
        <p:txBody>
          <a:bodyPr/>
          <a:lstStyle/>
          <a:p>
            <a:pPr algn="ctr"/>
            <a:r>
              <a:rPr lang="en-US" dirty="0"/>
              <a:t>Infographics, video clips</a:t>
            </a:r>
            <a:br>
              <a:rPr lang="sk-SK" dirty="0"/>
            </a:br>
            <a:r>
              <a:rPr lang="en-US" dirty="0"/>
              <a:t>and films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58</a:t>
            </a:fld>
            <a:endParaRPr lang="en-GB"/>
          </a:p>
        </p:txBody>
      </p:sp>
    </p:spTree>
    <p:extLst>
      <p:ext uri="{BB962C8B-B14F-4D97-AF65-F5344CB8AC3E}">
        <p14:creationId xmlns:p14="http://schemas.microsoft.com/office/powerpoint/2010/main" val="1785051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372519"/>
            <a:ext cx="9089572" cy="1008380"/>
          </a:xfrm>
        </p:spPr>
        <p:txBody>
          <a:bodyPr>
            <a:noAutofit/>
          </a:bodyPr>
          <a:lstStyle/>
          <a:p>
            <a:pPr fontAlgn="base"/>
            <a:r>
              <a:rPr lang="en-US" sz="2600" dirty="0"/>
              <a:t>WHO’s video clips communicate key facts about health issues in a brief</a:t>
            </a:r>
            <a:r>
              <a:rPr lang="sk-SK" sz="2600" dirty="0"/>
              <a:t> </a:t>
            </a:r>
            <a:r>
              <a:rPr lang="en-US" sz="2600" dirty="0"/>
              <a:t>and accessible way</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557657" cy="1008380"/>
          </a:xfrm>
        </p:spPr>
        <p:txBody>
          <a:bodyPr/>
          <a:lstStyle/>
          <a:p>
            <a:r>
              <a:rPr lang="en-US" sz="5200" dirty="0"/>
              <a:t>WHO YouTube Channel</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59</a:t>
            </a:fld>
            <a:endParaRPr lang="en-GB"/>
          </a:p>
        </p:txBody>
      </p:sp>
      <p:pic>
        <p:nvPicPr>
          <p:cNvPr id="8" name="Obrázok 7">
            <a:extLst>
              <a:ext uri="{FF2B5EF4-FFF2-40B4-BE49-F238E27FC236}">
                <a16:creationId xmlns:a16="http://schemas.microsoft.com/office/drawing/2014/main" id="{7B7FB444-C4FB-425D-AF6B-A5220EB2CBF0}"/>
              </a:ext>
            </a:extLst>
          </p:cNvPr>
          <p:cNvPicPr>
            <a:picLocks noChangeAspect="1"/>
          </p:cNvPicPr>
          <p:nvPr/>
        </p:nvPicPr>
        <p:blipFill rotWithShape="1">
          <a:blip r:embed="rId2"/>
          <a:srcRect l="15145" t="14579" r="1388" b="5703"/>
          <a:stretch/>
        </p:blipFill>
        <p:spPr bwMode="auto">
          <a:xfrm>
            <a:off x="1014112" y="1505497"/>
            <a:ext cx="8041062" cy="43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3612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5275992"/>
          </a:xfrm>
        </p:spPr>
        <p:txBody>
          <a:bodyPr>
            <a:normAutofit/>
          </a:bodyPr>
          <a:lstStyle/>
          <a:p>
            <a:r>
              <a:rPr lang="sk-SK" sz="2600" dirty="0"/>
              <a:t>T</a:t>
            </a:r>
            <a:r>
              <a:rPr lang="en-US" sz="2600" dirty="0"/>
              <a:t>he purpose of monitoring and evaluation is to determine the impact of policies, </a:t>
            </a:r>
            <a:r>
              <a:rPr lang="en-US" sz="2600" dirty="0" err="1"/>
              <a:t>programmes</a:t>
            </a:r>
            <a:r>
              <a:rPr lang="en-US" sz="2600" dirty="0"/>
              <a:t> and practices, and, subsequently, to indicate whether policy change is needed. </a:t>
            </a:r>
          </a:p>
          <a:p>
            <a:r>
              <a:rPr lang="sk-SK" sz="2600" dirty="0"/>
              <a:t>T</a:t>
            </a:r>
            <a:r>
              <a:rPr lang="en-US" sz="2600" dirty="0"/>
              <a:t>he five stages of the cycle of health monitoring are: </a:t>
            </a:r>
          </a:p>
          <a:p>
            <a:pPr lvl="1"/>
            <a:r>
              <a:rPr lang="en-US" sz="2400" dirty="0"/>
              <a:t>Selecting relevant indicators; </a:t>
            </a:r>
          </a:p>
          <a:p>
            <a:pPr lvl="1"/>
            <a:r>
              <a:rPr lang="en-US" sz="2400" dirty="0"/>
              <a:t>Obtaining data; </a:t>
            </a:r>
          </a:p>
          <a:p>
            <a:pPr lvl="1"/>
            <a:r>
              <a:rPr lang="en-US" sz="2400" dirty="0" err="1"/>
              <a:t>Analysing</a:t>
            </a:r>
            <a:r>
              <a:rPr lang="en-US" sz="2400" dirty="0"/>
              <a:t> data; </a:t>
            </a:r>
          </a:p>
          <a:p>
            <a:pPr lvl="1"/>
            <a:r>
              <a:rPr lang="en-US" sz="2400" dirty="0"/>
              <a:t>Reporting results; and </a:t>
            </a:r>
          </a:p>
          <a:p>
            <a:pPr lvl="1"/>
            <a:r>
              <a:rPr lang="en-US" sz="2400" dirty="0"/>
              <a:t>Implementing changes. </a:t>
            </a:r>
          </a:p>
          <a:p>
            <a:endParaRPr lang="en-US"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err="1">
                <a:effectLst/>
              </a:rPr>
              <a:t>Key</a:t>
            </a:r>
            <a:r>
              <a:rPr lang="sk-SK" dirty="0">
                <a:effectLst/>
              </a:rPr>
              <a:t> </a:t>
            </a:r>
            <a:r>
              <a:rPr lang="sk-SK" dirty="0" err="1">
                <a:effectLst/>
              </a:rPr>
              <a:t>messages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a:t>
            </a:fld>
            <a:endParaRPr lang="en-GB"/>
          </a:p>
        </p:txBody>
      </p:sp>
    </p:spTree>
    <p:extLst>
      <p:ext uri="{BB962C8B-B14F-4D97-AF65-F5344CB8AC3E}">
        <p14:creationId xmlns:p14="http://schemas.microsoft.com/office/powerpoint/2010/main" val="180083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372519"/>
            <a:ext cx="9459686" cy="2131195"/>
          </a:xfrm>
        </p:spPr>
        <p:txBody>
          <a:bodyPr>
            <a:noAutofit/>
          </a:bodyPr>
          <a:lstStyle/>
          <a:p>
            <a:pPr fontAlgn="base"/>
            <a:r>
              <a:rPr lang="en-US" sz="2600" dirty="0"/>
              <a:t>a non-profit venture promoting sustainable global development and the achievement of the UN Millennium Development Goals</a:t>
            </a:r>
            <a:endParaRPr lang="sk-SK" sz="2600" dirty="0"/>
          </a:p>
          <a:p>
            <a:pPr fontAlgn="base"/>
            <a:r>
              <a:rPr lang="en-US" sz="2600" dirty="0"/>
              <a:t>allow to produce animated infographics on a range of social and economic issues including health and health inequity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557657" cy="1008380"/>
          </a:xfrm>
        </p:spPr>
        <p:txBody>
          <a:bodyPr/>
          <a:lstStyle/>
          <a:p>
            <a:r>
              <a:rPr lang="sk-SK" sz="5200" dirty="0" err="1"/>
              <a:t>GapMinder</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60</a:t>
            </a:fld>
            <a:endParaRPr lang="en-GB"/>
          </a:p>
        </p:txBody>
      </p:sp>
      <p:pic>
        <p:nvPicPr>
          <p:cNvPr id="7" name="Obrázok 6">
            <a:extLst>
              <a:ext uri="{FF2B5EF4-FFF2-40B4-BE49-F238E27FC236}">
                <a16:creationId xmlns:a16="http://schemas.microsoft.com/office/drawing/2014/main" id="{E3FAFB7A-27BE-4B73-A229-8B8C83723332}"/>
              </a:ext>
            </a:extLst>
          </p:cNvPr>
          <p:cNvPicPr>
            <a:picLocks noChangeAspect="1"/>
          </p:cNvPicPr>
          <p:nvPr/>
        </p:nvPicPr>
        <p:blipFill rotWithShape="1">
          <a:blip r:embed="rId2"/>
          <a:srcRect l="1254" t="8442" r="1254" b="9738"/>
          <a:stretch/>
        </p:blipFill>
        <p:spPr>
          <a:xfrm>
            <a:off x="1606284" y="2585497"/>
            <a:ext cx="6863293" cy="3240000"/>
          </a:xfrm>
          <a:prstGeom prst="rect">
            <a:avLst/>
          </a:prstGeom>
        </p:spPr>
      </p:pic>
      <p:sp>
        <p:nvSpPr>
          <p:cNvPr id="8" name="Nadpis 2">
            <a:extLst>
              <a:ext uri="{FF2B5EF4-FFF2-40B4-BE49-F238E27FC236}">
                <a16:creationId xmlns:a16="http://schemas.microsoft.com/office/drawing/2014/main" id="{39FF0E85-4F87-4578-B11C-B010FB9AC5A6}"/>
              </a:ext>
            </a:extLst>
          </p:cNvPr>
          <p:cNvSpPr txBox="1">
            <a:spLocks/>
          </p:cNvSpPr>
          <p:nvPr/>
        </p:nvSpPr>
        <p:spPr>
          <a:xfrm>
            <a:off x="6222769" y="5422844"/>
            <a:ext cx="2594660" cy="81467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https://www.gapminder.org/</a:t>
            </a:r>
            <a:endParaRPr lang="en-US" sz="1400" dirty="0"/>
          </a:p>
        </p:txBody>
      </p:sp>
    </p:spTree>
    <p:extLst>
      <p:ext uri="{BB962C8B-B14F-4D97-AF65-F5344CB8AC3E}">
        <p14:creationId xmlns:p14="http://schemas.microsoft.com/office/powerpoint/2010/main" val="3668528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372519"/>
            <a:ext cx="9089572" cy="2533967"/>
          </a:xfrm>
        </p:spPr>
        <p:txBody>
          <a:bodyPr>
            <a:noAutofit/>
          </a:bodyPr>
          <a:lstStyle/>
          <a:p>
            <a:pPr fontAlgn="base"/>
            <a:r>
              <a:rPr lang="en-US" sz="2600" dirty="0"/>
              <a:t>an independent global health research </a:t>
            </a:r>
            <a:r>
              <a:rPr lang="en-US" sz="2600" dirty="0" err="1"/>
              <a:t>centre</a:t>
            </a:r>
            <a:r>
              <a:rPr lang="en-US" sz="2600" dirty="0"/>
              <a:t> at the University of Washington </a:t>
            </a:r>
            <a:endParaRPr lang="sk-SK" sz="2600" dirty="0"/>
          </a:p>
          <a:p>
            <a:pPr fontAlgn="base"/>
            <a:r>
              <a:rPr lang="en-US" sz="2600" dirty="0"/>
              <a:t>provides rigorous and comparable measurement of the world’s most important health problems. </a:t>
            </a:r>
            <a:endParaRPr lang="sk-SK" sz="2600" dirty="0"/>
          </a:p>
          <a:p>
            <a:pPr fontAlgn="base"/>
            <a:r>
              <a:rPr lang="en-US" sz="2600" dirty="0"/>
              <a:t>Their web site contains many useful data visualization tools such as GDB Compare and GDB Insight</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391886" y="5825497"/>
            <a:ext cx="9557657" cy="1008380"/>
          </a:xfrm>
        </p:spPr>
        <p:txBody>
          <a:bodyPr/>
          <a:lstStyle/>
          <a:p>
            <a:r>
              <a:rPr lang="sk-SK" sz="5200" dirty="0"/>
              <a:t>IHME – </a:t>
            </a:r>
            <a:r>
              <a:rPr lang="sk-SK" sz="5200" dirty="0" err="1"/>
              <a:t>Institute</a:t>
            </a:r>
            <a:r>
              <a:rPr lang="sk-SK" sz="5200" dirty="0"/>
              <a:t> </a:t>
            </a:r>
            <a:r>
              <a:rPr lang="sk-SK" sz="5200" dirty="0" err="1"/>
              <a:t>for</a:t>
            </a:r>
            <a:r>
              <a:rPr lang="sk-SK" sz="5200" dirty="0"/>
              <a:t> </a:t>
            </a:r>
            <a:r>
              <a:rPr lang="sk-SK" sz="5200" dirty="0" err="1"/>
              <a:t>Health</a:t>
            </a:r>
            <a:r>
              <a:rPr lang="sk-SK" sz="5200" dirty="0"/>
              <a:t> </a:t>
            </a:r>
            <a:r>
              <a:rPr lang="sk-SK" sz="5200" dirty="0" err="1"/>
              <a:t>Metrics</a:t>
            </a:r>
            <a:r>
              <a:rPr lang="sk-SK" sz="5200" dirty="0"/>
              <a:t> and </a:t>
            </a:r>
            <a:r>
              <a:rPr lang="sk-SK" sz="5200" dirty="0" err="1"/>
              <a:t>Evaluation</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61</a:t>
            </a:fld>
            <a:endParaRPr lang="en-GB"/>
          </a:p>
        </p:txBody>
      </p:sp>
      <p:pic>
        <p:nvPicPr>
          <p:cNvPr id="7" name="Obrázok 6">
            <a:extLst>
              <a:ext uri="{FF2B5EF4-FFF2-40B4-BE49-F238E27FC236}">
                <a16:creationId xmlns:a16="http://schemas.microsoft.com/office/drawing/2014/main" id="{62C36F8F-4304-488B-8294-D458EEC4F96A}"/>
              </a:ext>
            </a:extLst>
          </p:cNvPr>
          <p:cNvPicPr>
            <a:picLocks noChangeAspect="1"/>
          </p:cNvPicPr>
          <p:nvPr/>
        </p:nvPicPr>
        <p:blipFill rotWithShape="1">
          <a:blip r:embed="rId2"/>
          <a:srcRect l="15233" t="7865" r="17244" b="9930"/>
          <a:stretch/>
        </p:blipFill>
        <p:spPr>
          <a:xfrm>
            <a:off x="3326115" y="3004591"/>
            <a:ext cx="3417056" cy="2340000"/>
          </a:xfrm>
          <a:prstGeom prst="rect">
            <a:avLst/>
          </a:prstGeom>
        </p:spPr>
      </p:pic>
      <p:sp>
        <p:nvSpPr>
          <p:cNvPr id="8" name="Nadpis 2">
            <a:extLst>
              <a:ext uri="{FF2B5EF4-FFF2-40B4-BE49-F238E27FC236}">
                <a16:creationId xmlns:a16="http://schemas.microsoft.com/office/drawing/2014/main" id="{1FFA5F3D-C3C9-4A05-B26A-9AB256174398}"/>
              </a:ext>
            </a:extLst>
          </p:cNvPr>
          <p:cNvSpPr txBox="1">
            <a:spLocks/>
          </p:cNvSpPr>
          <p:nvPr/>
        </p:nvSpPr>
        <p:spPr>
          <a:xfrm>
            <a:off x="6886798" y="4122586"/>
            <a:ext cx="2594660" cy="81467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http://www.healthdata.org/</a:t>
            </a:r>
            <a:endParaRPr lang="en-US" sz="1400" dirty="0"/>
          </a:p>
        </p:txBody>
      </p:sp>
    </p:spTree>
    <p:extLst>
      <p:ext uri="{BB962C8B-B14F-4D97-AF65-F5344CB8AC3E}">
        <p14:creationId xmlns:p14="http://schemas.microsoft.com/office/powerpoint/2010/main" val="4047259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468084" y="3136727"/>
            <a:ext cx="9154885" cy="1008380"/>
          </a:xfrm>
        </p:spPr>
        <p:txBody>
          <a:bodyPr/>
          <a:lstStyle/>
          <a:p>
            <a:pPr algn="ctr"/>
            <a:r>
              <a:rPr lang="sk-SK" dirty="0" err="1"/>
              <a:t>Blogs</a:t>
            </a:r>
            <a:r>
              <a:rPr lang="sk-SK" dirty="0"/>
              <a:t> and </a:t>
            </a:r>
            <a:r>
              <a:rPr lang="sk-SK" dirty="0" err="1"/>
              <a:t>newsletters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62</a:t>
            </a:fld>
            <a:endParaRPr lang="en-GB"/>
          </a:p>
        </p:txBody>
      </p:sp>
    </p:spTree>
    <p:extLst>
      <p:ext uri="{BB962C8B-B14F-4D97-AF65-F5344CB8AC3E}">
        <p14:creationId xmlns:p14="http://schemas.microsoft.com/office/powerpoint/2010/main" val="211145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372519"/>
            <a:ext cx="9089572" cy="3408906"/>
          </a:xfrm>
        </p:spPr>
        <p:txBody>
          <a:bodyPr>
            <a:noAutofit/>
          </a:bodyPr>
          <a:lstStyle/>
          <a:p>
            <a:pPr fontAlgn="base"/>
            <a:r>
              <a:rPr lang="en-US" sz="2600" dirty="0"/>
              <a:t>an initiative of the Health Policy Unit at the Institute of Tropical Medicine in Antwerp, Belgium (ITM), </a:t>
            </a:r>
            <a:endParaRPr lang="sk-SK" sz="2600" dirty="0"/>
          </a:p>
          <a:p>
            <a:pPr fontAlgn="base"/>
            <a:r>
              <a:rPr lang="en-US" sz="2600" dirty="0"/>
              <a:t>fits in the wider project of “Strategic Network on International Health Policies” </a:t>
            </a:r>
            <a:endParaRPr lang="sk-SK" sz="2600" dirty="0"/>
          </a:p>
          <a:p>
            <a:pPr fontAlgn="base"/>
            <a:r>
              <a:rPr lang="en-US" sz="2600" dirty="0"/>
              <a:t>It is in line with the ITM objective of “Switching the Poles,” aiming to increase the influence of the Global South on the global health debate.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0" y="5825497"/>
            <a:ext cx="10075863" cy="1008380"/>
          </a:xfrm>
        </p:spPr>
        <p:txBody>
          <a:bodyPr/>
          <a:lstStyle/>
          <a:p>
            <a:r>
              <a:rPr lang="en-US" sz="5200" dirty="0"/>
              <a:t>International Health Policies</a:t>
            </a:r>
            <a:r>
              <a:rPr lang="sk-SK" sz="5200" dirty="0"/>
              <a:t> </a:t>
            </a:r>
            <a:r>
              <a:rPr lang="en-US" sz="5200" dirty="0"/>
              <a:t>blog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63</a:t>
            </a:fld>
            <a:endParaRPr lang="en-GB"/>
          </a:p>
        </p:txBody>
      </p:sp>
      <p:pic>
        <p:nvPicPr>
          <p:cNvPr id="7" name="Obrázok 6">
            <a:extLst>
              <a:ext uri="{FF2B5EF4-FFF2-40B4-BE49-F238E27FC236}">
                <a16:creationId xmlns:a16="http://schemas.microsoft.com/office/drawing/2014/main" id="{B46BC963-A8A8-4A0C-85E0-792BB1D59F5F}"/>
              </a:ext>
            </a:extLst>
          </p:cNvPr>
          <p:cNvPicPr>
            <a:picLocks noChangeAspect="1"/>
          </p:cNvPicPr>
          <p:nvPr/>
        </p:nvPicPr>
        <p:blipFill rotWithShape="1">
          <a:blip r:embed="rId2"/>
          <a:srcRect l="1836" t="8250" b="5320"/>
          <a:stretch/>
        </p:blipFill>
        <p:spPr>
          <a:xfrm>
            <a:off x="644973" y="3588002"/>
            <a:ext cx="5088183" cy="2520000"/>
          </a:xfrm>
          <a:prstGeom prst="rect">
            <a:avLst/>
          </a:prstGeom>
        </p:spPr>
      </p:pic>
      <p:sp>
        <p:nvSpPr>
          <p:cNvPr id="8" name="Nadpis 2">
            <a:extLst>
              <a:ext uri="{FF2B5EF4-FFF2-40B4-BE49-F238E27FC236}">
                <a16:creationId xmlns:a16="http://schemas.microsoft.com/office/drawing/2014/main" id="{9989A6B6-215D-46DF-B186-1465FC1079EE}"/>
              </a:ext>
            </a:extLst>
          </p:cNvPr>
          <p:cNvSpPr txBox="1">
            <a:spLocks/>
          </p:cNvSpPr>
          <p:nvPr/>
        </p:nvSpPr>
        <p:spPr>
          <a:xfrm>
            <a:off x="6052457" y="4122586"/>
            <a:ext cx="3679372" cy="81467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http://www.internationalhealthpolicies.org/</a:t>
            </a:r>
            <a:endParaRPr lang="en-US" sz="1400" dirty="0"/>
          </a:p>
        </p:txBody>
      </p:sp>
    </p:spTree>
    <p:extLst>
      <p:ext uri="{BB962C8B-B14F-4D97-AF65-F5344CB8AC3E}">
        <p14:creationId xmlns:p14="http://schemas.microsoft.com/office/powerpoint/2010/main" val="3624641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468084" y="3136727"/>
            <a:ext cx="9154885" cy="1008380"/>
          </a:xfrm>
        </p:spPr>
        <p:txBody>
          <a:bodyPr/>
          <a:lstStyle/>
          <a:p>
            <a:pPr algn="ctr"/>
            <a:r>
              <a:rPr lang="sk-SK" dirty="0" err="1"/>
              <a:t>Academic</a:t>
            </a:r>
            <a:r>
              <a:rPr lang="sk-SK" dirty="0"/>
              <a:t> </a:t>
            </a:r>
            <a:r>
              <a:rPr lang="sk-SK" dirty="0" err="1"/>
              <a:t>journals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64</a:t>
            </a:fld>
            <a:endParaRPr lang="en-GB"/>
          </a:p>
        </p:txBody>
      </p:sp>
    </p:spTree>
    <p:extLst>
      <p:ext uri="{BB962C8B-B14F-4D97-AF65-F5344CB8AC3E}">
        <p14:creationId xmlns:p14="http://schemas.microsoft.com/office/powerpoint/2010/main" val="1843671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372519"/>
            <a:ext cx="9089572" cy="2044110"/>
          </a:xfrm>
        </p:spPr>
        <p:txBody>
          <a:bodyPr>
            <a:noAutofit/>
          </a:bodyPr>
          <a:lstStyle/>
          <a:p>
            <a:pPr fontAlgn="base"/>
            <a:r>
              <a:rPr lang="en-US" sz="2600" dirty="0"/>
              <a:t>WHO’s Health </a:t>
            </a:r>
            <a:r>
              <a:rPr lang="en-US" sz="2600" dirty="0" err="1"/>
              <a:t>InterNetwork</a:t>
            </a:r>
            <a:r>
              <a:rPr lang="en-US" sz="2600" dirty="0"/>
              <a:t> Access to Research Initiative (HINARI)</a:t>
            </a:r>
            <a:r>
              <a:rPr lang="sk-SK" sz="2600" dirty="0"/>
              <a:t> </a:t>
            </a:r>
            <a:r>
              <a:rPr lang="en-US" sz="2600" dirty="0"/>
              <a:t>enable</a:t>
            </a:r>
            <a:r>
              <a:rPr lang="sk-SK" sz="2600" dirty="0"/>
              <a:t>s</a:t>
            </a:r>
            <a:r>
              <a:rPr lang="en-US" sz="2600" dirty="0"/>
              <a:t> local and not-for-profit institutions in low- and middle-income countries to gain free or low-cost access to one of the world’s largest collections of biomedical and health literature</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489857" y="5825497"/>
            <a:ext cx="9089572" cy="1008380"/>
          </a:xfrm>
        </p:spPr>
        <p:txBody>
          <a:bodyPr/>
          <a:lstStyle/>
          <a:p>
            <a:r>
              <a:rPr lang="en-US" sz="4800" dirty="0"/>
              <a:t>HINARI</a:t>
            </a:r>
            <a:r>
              <a:rPr lang="en-US" sz="5200" dirty="0"/>
              <a:t> </a:t>
            </a:r>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65</a:t>
            </a:fld>
            <a:endParaRPr lang="en-GB"/>
          </a:p>
        </p:txBody>
      </p:sp>
      <p:pic>
        <p:nvPicPr>
          <p:cNvPr id="7" name="Obrázok 6">
            <a:extLst>
              <a:ext uri="{FF2B5EF4-FFF2-40B4-BE49-F238E27FC236}">
                <a16:creationId xmlns:a16="http://schemas.microsoft.com/office/drawing/2014/main" id="{9A08F0B2-3D5B-4E0F-9721-B84763DB891B}"/>
              </a:ext>
            </a:extLst>
          </p:cNvPr>
          <p:cNvPicPr>
            <a:picLocks noChangeAspect="1"/>
          </p:cNvPicPr>
          <p:nvPr/>
        </p:nvPicPr>
        <p:blipFill rotWithShape="1">
          <a:blip r:embed="rId2"/>
          <a:srcRect l="16667" t="8633" r="17243" b="18572"/>
          <a:stretch/>
        </p:blipFill>
        <p:spPr>
          <a:xfrm>
            <a:off x="3170654" y="2475140"/>
            <a:ext cx="6659146" cy="4125686"/>
          </a:xfrm>
          <a:prstGeom prst="rect">
            <a:avLst/>
          </a:prstGeom>
        </p:spPr>
      </p:pic>
      <p:sp>
        <p:nvSpPr>
          <p:cNvPr id="8" name="Nadpis 2">
            <a:extLst>
              <a:ext uri="{FF2B5EF4-FFF2-40B4-BE49-F238E27FC236}">
                <a16:creationId xmlns:a16="http://schemas.microsoft.com/office/drawing/2014/main" id="{FCD649F7-A6B8-4ED1-AF0C-D695EC3682EE}"/>
              </a:ext>
            </a:extLst>
          </p:cNvPr>
          <p:cNvSpPr txBox="1">
            <a:spLocks/>
          </p:cNvSpPr>
          <p:nvPr/>
        </p:nvSpPr>
        <p:spPr>
          <a:xfrm>
            <a:off x="246063" y="3789211"/>
            <a:ext cx="3679372" cy="814670"/>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http://www.who.int/hinari/en/</a:t>
            </a:r>
            <a:endParaRPr lang="en-US" sz="1400" dirty="0"/>
          </a:p>
        </p:txBody>
      </p:sp>
    </p:spTree>
    <p:extLst>
      <p:ext uri="{BB962C8B-B14F-4D97-AF65-F5344CB8AC3E}">
        <p14:creationId xmlns:p14="http://schemas.microsoft.com/office/powerpoint/2010/main" val="1385094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372519"/>
            <a:ext cx="9089572" cy="1336538"/>
          </a:xfrm>
        </p:spPr>
        <p:txBody>
          <a:bodyPr>
            <a:noAutofit/>
          </a:bodyPr>
          <a:lstStyle/>
          <a:p>
            <a:r>
              <a:rPr lang="en-US" sz="2600" i="1" dirty="0"/>
              <a:t>Bulletin </a:t>
            </a:r>
            <a:r>
              <a:rPr lang="en-US" sz="2600" dirty="0"/>
              <a:t>of the WHO </a:t>
            </a:r>
          </a:p>
          <a:p>
            <a:r>
              <a:rPr lang="en-US" sz="2600" dirty="0"/>
              <a:t>Public Library of Science Medicine (PLOS Med)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489857" y="5825497"/>
            <a:ext cx="9089572" cy="1008380"/>
          </a:xfrm>
        </p:spPr>
        <p:txBody>
          <a:bodyPr/>
          <a:lstStyle/>
          <a:p>
            <a:r>
              <a:rPr lang="en-US" dirty="0"/>
              <a:t>Publicly </a:t>
            </a:r>
            <a:r>
              <a:rPr lang="en-US" dirty="0" err="1"/>
              <a:t>accessibl</a:t>
            </a:r>
            <a:r>
              <a:rPr lang="sk-SK" dirty="0"/>
              <a:t>e</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66</a:t>
            </a:fld>
            <a:endParaRPr lang="en-GB"/>
          </a:p>
        </p:txBody>
      </p:sp>
      <p:pic>
        <p:nvPicPr>
          <p:cNvPr id="7" name="Obrázok 6">
            <a:extLst>
              <a:ext uri="{FF2B5EF4-FFF2-40B4-BE49-F238E27FC236}">
                <a16:creationId xmlns:a16="http://schemas.microsoft.com/office/drawing/2014/main" id="{DBA08F6A-EE8F-4C7D-8039-3F88A5EA1468}"/>
              </a:ext>
            </a:extLst>
          </p:cNvPr>
          <p:cNvPicPr>
            <a:picLocks noChangeAspect="1"/>
          </p:cNvPicPr>
          <p:nvPr/>
        </p:nvPicPr>
        <p:blipFill rotWithShape="1">
          <a:blip r:embed="rId2"/>
          <a:srcRect l="36191" t="14205" r="37447" b="20217"/>
          <a:stretch/>
        </p:blipFill>
        <p:spPr>
          <a:xfrm>
            <a:off x="6680233" y="1861517"/>
            <a:ext cx="3087166" cy="4320000"/>
          </a:xfrm>
          <a:prstGeom prst="rect">
            <a:avLst/>
          </a:prstGeom>
        </p:spPr>
      </p:pic>
      <p:pic>
        <p:nvPicPr>
          <p:cNvPr id="8" name="Obrázok 7">
            <a:extLst>
              <a:ext uri="{FF2B5EF4-FFF2-40B4-BE49-F238E27FC236}">
                <a16:creationId xmlns:a16="http://schemas.microsoft.com/office/drawing/2014/main" id="{491C1D4C-C3B4-4937-AB28-F7B82CB7EE27}"/>
              </a:ext>
            </a:extLst>
          </p:cNvPr>
          <p:cNvPicPr>
            <a:picLocks noChangeAspect="1"/>
          </p:cNvPicPr>
          <p:nvPr/>
        </p:nvPicPr>
        <p:blipFill rotWithShape="1">
          <a:blip r:embed="rId3"/>
          <a:srcRect l="16668" t="8441" r="17675" b="4768"/>
          <a:stretch/>
        </p:blipFill>
        <p:spPr>
          <a:xfrm>
            <a:off x="677827" y="1607277"/>
            <a:ext cx="5810025" cy="4320000"/>
          </a:xfrm>
          <a:prstGeom prst="rect">
            <a:avLst/>
          </a:prstGeom>
        </p:spPr>
      </p:pic>
      <p:sp>
        <p:nvSpPr>
          <p:cNvPr id="9" name="Nadpis 2">
            <a:extLst>
              <a:ext uri="{FF2B5EF4-FFF2-40B4-BE49-F238E27FC236}">
                <a16:creationId xmlns:a16="http://schemas.microsoft.com/office/drawing/2014/main" id="{892A91CF-BB7D-4B3E-A505-BEE825A70AC1}"/>
              </a:ext>
            </a:extLst>
          </p:cNvPr>
          <p:cNvSpPr txBox="1">
            <a:spLocks/>
          </p:cNvSpPr>
          <p:nvPr/>
        </p:nvSpPr>
        <p:spPr>
          <a:xfrm>
            <a:off x="6810149" y="16433"/>
            <a:ext cx="3679372" cy="564963"/>
          </a:xfrm>
          <a:prstGeom prst="rect">
            <a:avLst/>
          </a:prstGeom>
        </p:spPr>
        <p:txBody>
          <a:bodyPr vert="horz" lIns="100785" tIns="50393" rIns="100785" bIns="50393" rtlCol="0" anchor="b">
            <a:noAutofit/>
          </a:bodyPr>
          <a:lst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lnSpc>
                <a:spcPct val="100000"/>
              </a:lnSpc>
              <a:spcAft>
                <a:spcPts val="0"/>
              </a:spcAft>
              <a:buClrTx/>
              <a:buSzTx/>
              <a:buFontTx/>
            </a:pPr>
            <a:r>
              <a:rPr lang="sk-SK" sz="1400" dirty="0"/>
              <a:t>http://www.who.int/bulletin/en/</a:t>
            </a:r>
          </a:p>
          <a:p>
            <a:pPr fontAlgn="auto">
              <a:lnSpc>
                <a:spcPct val="100000"/>
              </a:lnSpc>
              <a:spcAft>
                <a:spcPts val="0"/>
              </a:spcAft>
              <a:buClrTx/>
              <a:buSzTx/>
              <a:buFontTx/>
            </a:pPr>
            <a:r>
              <a:rPr lang="en-US" sz="1400" dirty="0"/>
              <a:t>https://journals.plos.org/plosmedicine/</a:t>
            </a:r>
          </a:p>
        </p:txBody>
      </p:sp>
    </p:spTree>
    <p:extLst>
      <p:ext uri="{BB962C8B-B14F-4D97-AF65-F5344CB8AC3E}">
        <p14:creationId xmlns:p14="http://schemas.microsoft.com/office/powerpoint/2010/main" val="1188574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489857" y="372518"/>
            <a:ext cx="9089572" cy="5096893"/>
          </a:xfrm>
        </p:spPr>
        <p:txBody>
          <a:bodyPr>
            <a:noAutofit/>
          </a:bodyPr>
          <a:lstStyle/>
          <a:p>
            <a:r>
              <a:rPr lang="en-US" sz="2600" i="1" dirty="0"/>
              <a:t>New England Journal of Medicine </a:t>
            </a:r>
            <a:r>
              <a:rPr lang="en-US" sz="2600" dirty="0"/>
              <a:t>(NEJM) </a:t>
            </a:r>
          </a:p>
          <a:p>
            <a:r>
              <a:rPr lang="en-US" sz="2600" i="1" dirty="0"/>
              <a:t>The Lancet </a:t>
            </a:r>
            <a:endParaRPr lang="en-US" sz="2600" dirty="0"/>
          </a:p>
          <a:p>
            <a:r>
              <a:rPr lang="en-US" sz="2600" i="1" dirty="0"/>
              <a:t>Journal of American Medical Association </a:t>
            </a:r>
            <a:r>
              <a:rPr lang="en-US" sz="2600" dirty="0"/>
              <a:t>(JAMA) </a:t>
            </a:r>
          </a:p>
          <a:p>
            <a:r>
              <a:rPr lang="en-US" sz="2600" i="1" dirty="0"/>
              <a:t>British Medical Journal </a:t>
            </a:r>
            <a:r>
              <a:rPr lang="en-US" sz="2600" dirty="0"/>
              <a:t>(BMJ) </a:t>
            </a:r>
          </a:p>
          <a:p>
            <a:r>
              <a:rPr lang="en-US" sz="2600" i="1" dirty="0"/>
              <a:t>JAMA Internal Medicine </a:t>
            </a:r>
            <a:r>
              <a:rPr lang="en-US" sz="2600" dirty="0"/>
              <a:t>(formerly </a:t>
            </a:r>
            <a:r>
              <a:rPr lang="en-US" sz="2600" i="1" dirty="0"/>
              <a:t>Archives of Internal Medicine</a:t>
            </a:r>
            <a:r>
              <a:rPr lang="en-US" sz="2600" dirty="0"/>
              <a:t>) </a:t>
            </a:r>
          </a:p>
          <a:p>
            <a:r>
              <a:rPr lang="en-US" sz="2600" i="1" dirty="0"/>
              <a:t>Cochrane Database of Systematic Reviews </a:t>
            </a:r>
            <a:r>
              <a:rPr lang="en-US" sz="2600" dirty="0"/>
              <a:t>(Cochrane DB Syst Rev) </a:t>
            </a:r>
            <a:endParaRPr lang="en-US" sz="2600" b="1"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489857" y="5825497"/>
            <a:ext cx="9089572" cy="1008380"/>
          </a:xfrm>
        </p:spPr>
        <p:txBody>
          <a:bodyPr/>
          <a:lstStyle/>
          <a:p>
            <a:r>
              <a:rPr lang="sk-SK" sz="4800" dirty="0"/>
              <a:t>By </a:t>
            </a:r>
            <a:r>
              <a:rPr lang="sk-SK" sz="4800" dirty="0" err="1"/>
              <a:t>subscription</a:t>
            </a:r>
            <a:endParaRPr lang="en-US" sz="5200"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67</a:t>
            </a:fld>
            <a:endParaRPr lang="en-GB"/>
          </a:p>
        </p:txBody>
      </p:sp>
    </p:spTree>
    <p:extLst>
      <p:ext uri="{BB962C8B-B14F-4D97-AF65-F5344CB8AC3E}">
        <p14:creationId xmlns:p14="http://schemas.microsoft.com/office/powerpoint/2010/main" val="2024059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261C5C64-0442-564E-B3C7-F57DB907FCB2}"/>
              </a:ext>
            </a:extLst>
          </p:cNvPr>
          <p:cNvSpPr>
            <a:spLocks noGrp="1"/>
          </p:cNvSpPr>
          <p:nvPr>
            <p:ph idx="1"/>
          </p:nvPr>
        </p:nvSpPr>
        <p:spPr>
          <a:xfrm>
            <a:off x="856448" y="756287"/>
            <a:ext cx="8211829" cy="4771677"/>
          </a:xfrm>
        </p:spPr>
        <p:txBody>
          <a:bodyPr>
            <a:normAutofit/>
          </a:bodyPr>
          <a:lstStyle/>
          <a:p>
            <a:r>
              <a:rPr lang="en-GB" sz="2400" dirty="0"/>
              <a:t>Mission is to contribute to better health for people living in low-income countries by assisting governments and health institutions to generate and use information to change what doesn’t work and to scale up what does.</a:t>
            </a:r>
          </a:p>
          <a:p>
            <a:endParaRPr lang="en-GB" sz="2400" dirty="0"/>
          </a:p>
          <a:p>
            <a:pPr marL="20158" indent="0">
              <a:buNone/>
            </a:pPr>
            <a:endParaRPr lang="en-GB" sz="2400" dirty="0"/>
          </a:p>
          <a:p>
            <a:r>
              <a:rPr lang="en-GB" sz="2400" dirty="0"/>
              <a:t>https://</a:t>
            </a:r>
            <a:r>
              <a:rPr lang="en-GB" sz="2400" dirty="0" err="1"/>
              <a:t>www.measureevaluation.org</a:t>
            </a:r>
            <a:r>
              <a:rPr lang="en-GB" sz="2400" dirty="0"/>
              <a:t>/about/introduction</a:t>
            </a:r>
          </a:p>
        </p:txBody>
      </p:sp>
      <p:sp>
        <p:nvSpPr>
          <p:cNvPr id="3" name="Nadpis 2">
            <a:extLst>
              <a:ext uri="{FF2B5EF4-FFF2-40B4-BE49-F238E27FC236}">
                <a16:creationId xmlns:a16="http://schemas.microsoft.com/office/drawing/2014/main" id="{DB3E1D5B-9A7C-1C4B-95BC-356CD13B076D}"/>
              </a:ext>
            </a:extLst>
          </p:cNvPr>
          <p:cNvSpPr>
            <a:spLocks noGrp="1"/>
          </p:cNvSpPr>
          <p:nvPr>
            <p:ph type="title"/>
          </p:nvPr>
        </p:nvSpPr>
        <p:spPr/>
        <p:txBody>
          <a:bodyPr/>
          <a:lstStyle/>
          <a:p>
            <a:r>
              <a:rPr lang="sk-SK" dirty="0"/>
              <a:t>MEASURE </a:t>
            </a:r>
            <a:r>
              <a:rPr lang="sk-SK" dirty="0" err="1"/>
              <a:t>Evaluate</a:t>
            </a:r>
            <a:endParaRPr lang="sk-SK" dirty="0"/>
          </a:p>
        </p:txBody>
      </p:sp>
      <p:sp>
        <p:nvSpPr>
          <p:cNvPr id="4" name="Zástupný objekt pre číslo snímky 3">
            <a:extLst>
              <a:ext uri="{FF2B5EF4-FFF2-40B4-BE49-F238E27FC236}">
                <a16:creationId xmlns:a16="http://schemas.microsoft.com/office/drawing/2014/main" id="{2747E21A-D18B-4A41-BC60-518835811A86}"/>
              </a:ext>
            </a:extLst>
          </p:cNvPr>
          <p:cNvSpPr>
            <a:spLocks noGrp="1"/>
          </p:cNvSpPr>
          <p:nvPr>
            <p:ph type="sldNum" sz="quarter" idx="11"/>
          </p:nvPr>
        </p:nvSpPr>
        <p:spPr/>
        <p:txBody>
          <a:bodyPr/>
          <a:lstStyle/>
          <a:p>
            <a:fld id="{20C92893-8C51-46CF-9D47-24B3C575AFAA}" type="slidenum">
              <a:rPr lang="en-GB" smtClean="0"/>
              <a:pPr/>
              <a:t>68</a:t>
            </a:fld>
            <a:endParaRPr lang="en-GB"/>
          </a:p>
        </p:txBody>
      </p:sp>
      <p:sp>
        <p:nvSpPr>
          <p:cNvPr id="5" name="Zástupný objekt pre pätu 4">
            <a:extLst>
              <a:ext uri="{FF2B5EF4-FFF2-40B4-BE49-F238E27FC236}">
                <a16:creationId xmlns:a16="http://schemas.microsoft.com/office/drawing/2014/main" id="{023C5851-7651-F04E-A3EA-498EA58A961D}"/>
              </a:ext>
            </a:extLst>
          </p:cNvPr>
          <p:cNvSpPr>
            <a:spLocks noGrp="1"/>
          </p:cNvSpPr>
          <p:nvPr>
            <p:ph type="ftr" sz="quarter" idx="12"/>
          </p:nvPr>
        </p:nvSpPr>
        <p:spPr/>
        <p:txBody>
          <a:bodyPr/>
          <a:lstStyle/>
          <a:p>
            <a:r>
              <a:rPr lang="en-GB"/>
              <a:t>rusnakm@truni.sk</a:t>
            </a:r>
            <a:endParaRPr lang="en-GB" dirty="0"/>
          </a:p>
        </p:txBody>
      </p:sp>
    </p:spTree>
    <p:extLst>
      <p:ext uri="{BB962C8B-B14F-4D97-AF65-F5344CB8AC3E}">
        <p14:creationId xmlns:p14="http://schemas.microsoft.com/office/powerpoint/2010/main" val="3836503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D8712258-82B0-7B45-B605-16236133DC8F}"/>
              </a:ext>
            </a:extLst>
          </p:cNvPr>
          <p:cNvSpPr>
            <a:spLocks noGrp="1"/>
          </p:cNvSpPr>
          <p:nvPr>
            <p:ph idx="1"/>
          </p:nvPr>
        </p:nvSpPr>
        <p:spPr>
          <a:xfrm>
            <a:off x="856448" y="756287"/>
            <a:ext cx="8211829" cy="3607895"/>
          </a:xfrm>
        </p:spPr>
        <p:txBody>
          <a:bodyPr>
            <a:normAutofit/>
          </a:bodyPr>
          <a:lstStyle/>
          <a:p>
            <a:r>
              <a:rPr lang="sk-SK" sz="2400" b="1" dirty="0" err="1"/>
              <a:t>Health</a:t>
            </a:r>
            <a:r>
              <a:rPr lang="sk-SK" sz="2400" b="1" dirty="0"/>
              <a:t> </a:t>
            </a:r>
            <a:r>
              <a:rPr lang="sk-SK" sz="2400" b="1" dirty="0" err="1"/>
              <a:t>Indicators</a:t>
            </a:r>
            <a:r>
              <a:rPr lang="sk-SK" sz="2400" b="1" dirty="0"/>
              <a:t>: a 4-Part </a:t>
            </a:r>
            <a:r>
              <a:rPr lang="sk-SK" sz="2400" b="1" dirty="0" err="1"/>
              <a:t>Webinar</a:t>
            </a:r>
            <a:r>
              <a:rPr lang="sk-SK" sz="2400" b="1" dirty="0"/>
              <a:t> </a:t>
            </a:r>
            <a:r>
              <a:rPr lang="sk-SK" sz="2400" b="1" dirty="0" err="1"/>
              <a:t>Series</a:t>
            </a:r>
            <a:endParaRPr lang="sk-SK" sz="2400" b="1" dirty="0"/>
          </a:p>
          <a:p>
            <a:pPr marL="20158" indent="0">
              <a:buNone/>
            </a:pPr>
            <a:endParaRPr lang="sk-SK" sz="2400" b="1" dirty="0"/>
          </a:p>
          <a:p>
            <a:r>
              <a:rPr lang="sk-SK" sz="2400" dirty="0" err="1"/>
              <a:t>https</a:t>
            </a:r>
            <a:r>
              <a:rPr lang="sk-SK" sz="2400" dirty="0"/>
              <a:t>://</a:t>
            </a:r>
            <a:r>
              <a:rPr lang="sk-SK" sz="2400" dirty="0" err="1"/>
              <a:t>www.nlm.nih.gov</a:t>
            </a:r>
            <a:r>
              <a:rPr lang="sk-SK" sz="2400" dirty="0"/>
              <a:t>/</a:t>
            </a:r>
            <a:r>
              <a:rPr lang="sk-SK" sz="2400" dirty="0" err="1"/>
              <a:t>nichsr</a:t>
            </a:r>
            <a:r>
              <a:rPr lang="sk-SK" sz="2400" dirty="0"/>
              <a:t>/</a:t>
            </a:r>
            <a:r>
              <a:rPr lang="sk-SK" sz="2400" dirty="0" err="1"/>
              <a:t>healthindicators</a:t>
            </a:r>
            <a:r>
              <a:rPr lang="sk-SK" sz="2400" dirty="0"/>
              <a:t>/</a:t>
            </a:r>
          </a:p>
        </p:txBody>
      </p:sp>
      <p:sp>
        <p:nvSpPr>
          <p:cNvPr id="3" name="Nadpis 2">
            <a:extLst>
              <a:ext uri="{FF2B5EF4-FFF2-40B4-BE49-F238E27FC236}">
                <a16:creationId xmlns:a16="http://schemas.microsoft.com/office/drawing/2014/main" id="{C2E38E88-7305-564C-B26D-68647C103801}"/>
              </a:ext>
            </a:extLst>
          </p:cNvPr>
          <p:cNvSpPr>
            <a:spLocks noGrp="1"/>
          </p:cNvSpPr>
          <p:nvPr>
            <p:ph type="title"/>
          </p:nvPr>
        </p:nvSpPr>
        <p:spPr/>
        <p:txBody>
          <a:bodyPr/>
          <a:lstStyle/>
          <a:p>
            <a:r>
              <a:rPr lang="sk-SK" sz="3600" b="1" dirty="0"/>
              <a:t>National </a:t>
            </a:r>
            <a:r>
              <a:rPr lang="sk-SK" sz="3600" b="1" dirty="0" err="1"/>
              <a:t>Information</a:t>
            </a:r>
            <a:r>
              <a:rPr lang="sk-SK" sz="3600" b="1" dirty="0"/>
              <a:t> Center on </a:t>
            </a:r>
            <a:r>
              <a:rPr lang="sk-SK" sz="3600" b="1" dirty="0" err="1"/>
              <a:t>Health</a:t>
            </a:r>
            <a:r>
              <a:rPr lang="sk-SK" sz="3600" b="1" dirty="0"/>
              <a:t> </a:t>
            </a:r>
            <a:r>
              <a:rPr lang="sk-SK" sz="3600" b="1" dirty="0" err="1"/>
              <a:t>Services</a:t>
            </a:r>
            <a:r>
              <a:rPr lang="sk-SK" sz="3600" b="1" dirty="0"/>
              <a:t> </a:t>
            </a:r>
            <a:r>
              <a:rPr lang="sk-SK" sz="3600" b="1" dirty="0" err="1"/>
              <a:t>Research</a:t>
            </a:r>
            <a:r>
              <a:rPr lang="sk-SK" sz="3600" b="1" dirty="0"/>
              <a:t> and </a:t>
            </a:r>
            <a:r>
              <a:rPr lang="sk-SK" sz="3600" b="1" dirty="0" err="1"/>
              <a:t>Health</a:t>
            </a:r>
            <a:r>
              <a:rPr lang="sk-SK" sz="3600" b="1" dirty="0"/>
              <a:t> </a:t>
            </a:r>
            <a:r>
              <a:rPr lang="sk-SK" sz="3600" b="1" dirty="0" err="1"/>
              <a:t>Care</a:t>
            </a:r>
            <a:r>
              <a:rPr lang="sk-SK" sz="3600" b="1" dirty="0"/>
              <a:t> </a:t>
            </a:r>
            <a:r>
              <a:rPr lang="sk-SK" sz="3600" b="1" dirty="0" err="1"/>
              <a:t>Technology</a:t>
            </a:r>
            <a:r>
              <a:rPr lang="sk-SK" sz="3600" b="1" dirty="0"/>
              <a:t> (NICHSR)</a:t>
            </a:r>
            <a:endParaRPr lang="sk-SK" sz="3600" dirty="0"/>
          </a:p>
        </p:txBody>
      </p:sp>
      <p:sp>
        <p:nvSpPr>
          <p:cNvPr id="4" name="Zástupný objekt pre číslo snímky 3">
            <a:extLst>
              <a:ext uri="{FF2B5EF4-FFF2-40B4-BE49-F238E27FC236}">
                <a16:creationId xmlns:a16="http://schemas.microsoft.com/office/drawing/2014/main" id="{E5ED724E-5C9F-AB4E-9C21-BFA692D34566}"/>
              </a:ext>
            </a:extLst>
          </p:cNvPr>
          <p:cNvSpPr>
            <a:spLocks noGrp="1"/>
          </p:cNvSpPr>
          <p:nvPr>
            <p:ph type="sldNum" sz="quarter" idx="11"/>
          </p:nvPr>
        </p:nvSpPr>
        <p:spPr/>
        <p:txBody>
          <a:bodyPr/>
          <a:lstStyle/>
          <a:p>
            <a:fld id="{20C92893-8C51-46CF-9D47-24B3C575AFAA}" type="slidenum">
              <a:rPr lang="en-GB" smtClean="0"/>
              <a:pPr/>
              <a:t>69</a:t>
            </a:fld>
            <a:endParaRPr lang="en-GB"/>
          </a:p>
        </p:txBody>
      </p:sp>
      <p:sp>
        <p:nvSpPr>
          <p:cNvPr id="5" name="Zástupný objekt pre pätu 4">
            <a:extLst>
              <a:ext uri="{FF2B5EF4-FFF2-40B4-BE49-F238E27FC236}">
                <a16:creationId xmlns:a16="http://schemas.microsoft.com/office/drawing/2014/main" id="{D04738F1-3014-944E-A36F-CA08B51F01B5}"/>
              </a:ext>
            </a:extLst>
          </p:cNvPr>
          <p:cNvSpPr>
            <a:spLocks noGrp="1"/>
          </p:cNvSpPr>
          <p:nvPr>
            <p:ph type="ftr" sz="quarter" idx="12"/>
          </p:nvPr>
        </p:nvSpPr>
        <p:spPr/>
        <p:txBody>
          <a:bodyPr/>
          <a:lstStyle/>
          <a:p>
            <a:r>
              <a:rPr lang="en-GB"/>
              <a:t>rusnakm@truni.sk</a:t>
            </a:r>
            <a:endParaRPr lang="en-GB" dirty="0"/>
          </a:p>
        </p:txBody>
      </p:sp>
    </p:spTree>
    <p:extLst>
      <p:ext uri="{BB962C8B-B14F-4D97-AF65-F5344CB8AC3E}">
        <p14:creationId xmlns:p14="http://schemas.microsoft.com/office/powerpoint/2010/main" val="3101583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914400"/>
            <a:ext cx="8554710" cy="5050970"/>
          </a:xfrm>
        </p:spPr>
        <p:txBody>
          <a:bodyPr>
            <a:normAutofit lnSpcReduction="10000"/>
          </a:bodyPr>
          <a:lstStyle/>
          <a:p>
            <a:r>
              <a:rPr lang="en-US" sz="2600" dirty="0"/>
              <a:t>Just as monitoring and evaluation can focus on different aspects of health and policy-making, indicators often correspond to different stages of a policy intervention and can be categorized as a “results chain” as follows: </a:t>
            </a:r>
          </a:p>
          <a:p>
            <a:pPr lvl="1"/>
            <a:r>
              <a:rPr lang="en-US" sz="2400" b="1" dirty="0"/>
              <a:t>“Inputs” </a:t>
            </a:r>
            <a:r>
              <a:rPr lang="en-US" sz="2400" dirty="0"/>
              <a:t>– the resources used to initiate a policy or project; </a:t>
            </a:r>
          </a:p>
          <a:p>
            <a:pPr lvl="1"/>
            <a:r>
              <a:rPr lang="en-US" sz="2400" b="1" dirty="0"/>
              <a:t>“Outputs” </a:t>
            </a:r>
            <a:r>
              <a:rPr lang="en-US" sz="2400" dirty="0"/>
              <a:t>– processes, products and services that immediately result from a policy or project; </a:t>
            </a:r>
          </a:p>
          <a:p>
            <a:pPr lvl="1"/>
            <a:r>
              <a:rPr lang="en-US" sz="2400" b="1" dirty="0"/>
              <a:t>“Outcomes” </a:t>
            </a:r>
            <a:r>
              <a:rPr lang="en-US" sz="2400" dirty="0"/>
              <a:t>– short- to medium-term results of a policy or project; and </a:t>
            </a:r>
          </a:p>
          <a:p>
            <a:pPr lvl="1"/>
            <a:r>
              <a:rPr lang="en-US" sz="2400" b="1" dirty="0"/>
              <a:t>“Impacts” </a:t>
            </a:r>
            <a:r>
              <a:rPr lang="en-US" sz="2400" dirty="0"/>
              <a:t>– long-term effects produced by a policy or project. </a:t>
            </a:r>
          </a:p>
          <a:p>
            <a:pPr lvl="1"/>
            <a:endParaRPr lang="en-US" dirty="0"/>
          </a:p>
          <a:p>
            <a:endParaRPr lang="en-US" dirty="0"/>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err="1">
                <a:effectLst/>
              </a:rPr>
              <a:t>Key</a:t>
            </a:r>
            <a:r>
              <a:rPr lang="sk-SK" dirty="0">
                <a:effectLst/>
              </a:rPr>
              <a:t> </a:t>
            </a:r>
            <a:r>
              <a:rPr lang="sk-SK" dirty="0" err="1">
                <a:effectLst/>
              </a:rPr>
              <a:t>messages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dirty="0"/>
              <a:t>rusnakm@truni.sk</a:t>
            </a:r>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7</a:t>
            </a:fld>
            <a:endParaRPr lang="en-GB"/>
          </a:p>
        </p:txBody>
      </p:sp>
    </p:spTree>
    <p:extLst>
      <p:ext uri="{BB962C8B-B14F-4D97-AF65-F5344CB8AC3E}">
        <p14:creationId xmlns:p14="http://schemas.microsoft.com/office/powerpoint/2010/main" val="2142359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833D771C-4845-144B-BF0D-6B4FB8419AF2}"/>
              </a:ext>
            </a:extLst>
          </p:cNvPr>
          <p:cNvSpPr>
            <a:spLocks noGrp="1"/>
          </p:cNvSpPr>
          <p:nvPr>
            <p:ph idx="1"/>
          </p:nvPr>
        </p:nvSpPr>
        <p:spPr>
          <a:xfrm>
            <a:off x="557959" y="1011745"/>
            <a:ext cx="8611077" cy="4767183"/>
          </a:xfrm>
        </p:spPr>
        <p:txBody>
          <a:bodyPr/>
          <a:lstStyle/>
          <a:p>
            <a:r>
              <a:rPr lang="sk-SK" b="1" dirty="0"/>
              <a:t>Monitorovanie</a:t>
            </a:r>
            <a:r>
              <a:rPr lang="sk-SK" dirty="0"/>
              <a:t> možno definovať ako systematické zhromažďovanie údajov o ukazovateli alebo premennej, ktorá nás zaujíma.</a:t>
            </a:r>
          </a:p>
          <a:p>
            <a:r>
              <a:rPr lang="sk-SK" dirty="0"/>
              <a:t>H</a:t>
            </a:r>
            <a:r>
              <a:rPr lang="sk-SK" b="1" dirty="0"/>
              <a:t>odnotenie</a:t>
            </a:r>
            <a:r>
              <a:rPr lang="sk-SK" dirty="0"/>
              <a:t> spočíva v posúdení hodnoty alebo zmeny tejto premennej.</a:t>
            </a:r>
          </a:p>
          <a:p>
            <a:r>
              <a:rPr lang="sk-SK" b="1" dirty="0"/>
              <a:t>Posúdenie vplyvu na zdravie </a:t>
            </a:r>
            <a:r>
              <a:rPr lang="sk-SK" dirty="0"/>
              <a:t>je kombináciou postupov, metód a nástrojov, ktoré posudzujú možné účinky politiky alebo projektu na zdravie obyvateľstva a distribúciu týchto účinkov v rámci obyvateľstva. Hodnotenia HIA tiež určujú vhodné opatrenia na riadenie týchto účinkov.</a:t>
            </a:r>
          </a:p>
          <a:p>
            <a:r>
              <a:rPr lang="sk-SK" dirty="0"/>
              <a:t>Analýza </a:t>
            </a:r>
            <a:r>
              <a:rPr lang="sk-SK" b="1" dirty="0"/>
              <a:t>šošoviek zdravia </a:t>
            </a:r>
            <a:r>
              <a:rPr lang="sk-SK" dirty="0"/>
              <a:t>je nová metodika používaná na premietnutie koncepcie </a:t>
            </a:r>
            <a:r>
              <a:rPr lang="sk-SK" dirty="0" err="1"/>
              <a:t>HiAP</a:t>
            </a:r>
            <a:r>
              <a:rPr lang="sk-SK" dirty="0"/>
              <a:t> do praxe.</a:t>
            </a:r>
          </a:p>
          <a:p>
            <a:endParaRPr lang="en-GB" dirty="0"/>
          </a:p>
        </p:txBody>
      </p:sp>
      <p:sp>
        <p:nvSpPr>
          <p:cNvPr id="3" name="Nadpis 2">
            <a:extLst>
              <a:ext uri="{FF2B5EF4-FFF2-40B4-BE49-F238E27FC236}">
                <a16:creationId xmlns:a16="http://schemas.microsoft.com/office/drawing/2014/main" id="{8186723A-07B2-E247-BF66-E3B2A9DB2D95}"/>
              </a:ext>
            </a:extLst>
          </p:cNvPr>
          <p:cNvSpPr>
            <a:spLocks noGrp="1"/>
          </p:cNvSpPr>
          <p:nvPr>
            <p:ph type="title"/>
          </p:nvPr>
        </p:nvSpPr>
        <p:spPr>
          <a:xfrm>
            <a:off x="856449" y="5778929"/>
            <a:ext cx="8312587" cy="1008380"/>
          </a:xfrm>
        </p:spPr>
        <p:txBody>
          <a:bodyPr/>
          <a:lstStyle/>
          <a:p>
            <a:r>
              <a:rPr lang="en-GB" dirty="0" err="1"/>
              <a:t>Zhrnutie</a:t>
            </a:r>
            <a:endParaRPr lang="en-GB" dirty="0"/>
          </a:p>
        </p:txBody>
      </p:sp>
      <p:sp>
        <p:nvSpPr>
          <p:cNvPr id="4" name="Zástupný objekt pre číslo snímky 3">
            <a:extLst>
              <a:ext uri="{FF2B5EF4-FFF2-40B4-BE49-F238E27FC236}">
                <a16:creationId xmlns:a16="http://schemas.microsoft.com/office/drawing/2014/main" id="{05BCD6CC-C5AC-4C4F-864C-AA88A2DBAF75}"/>
              </a:ext>
            </a:extLst>
          </p:cNvPr>
          <p:cNvSpPr>
            <a:spLocks noGrp="1"/>
          </p:cNvSpPr>
          <p:nvPr>
            <p:ph type="sldNum" sz="quarter" idx="11"/>
          </p:nvPr>
        </p:nvSpPr>
        <p:spPr/>
        <p:txBody>
          <a:bodyPr/>
          <a:lstStyle/>
          <a:p>
            <a:fld id="{20C92893-8C51-46CF-9D47-24B3C575AFAA}" type="slidenum">
              <a:rPr lang="en-GB" smtClean="0"/>
              <a:pPr/>
              <a:t>70</a:t>
            </a:fld>
            <a:endParaRPr lang="en-GB"/>
          </a:p>
        </p:txBody>
      </p:sp>
      <p:sp>
        <p:nvSpPr>
          <p:cNvPr id="5" name="Zástupný objekt pre pätu 4">
            <a:extLst>
              <a:ext uri="{FF2B5EF4-FFF2-40B4-BE49-F238E27FC236}">
                <a16:creationId xmlns:a16="http://schemas.microsoft.com/office/drawing/2014/main" id="{9B646785-6C3D-4A41-A86F-EF71386FD534}"/>
              </a:ext>
            </a:extLst>
          </p:cNvPr>
          <p:cNvSpPr>
            <a:spLocks noGrp="1"/>
          </p:cNvSpPr>
          <p:nvPr>
            <p:ph type="ftr" sz="quarter" idx="12"/>
          </p:nvPr>
        </p:nvSpPr>
        <p:spPr/>
        <p:txBody>
          <a:bodyPr/>
          <a:lstStyle/>
          <a:p>
            <a:r>
              <a:rPr lang="en-GB"/>
              <a:t>rusnakm@truni.sk</a:t>
            </a:r>
            <a:endParaRPr lang="en-GB" dirty="0"/>
          </a:p>
        </p:txBody>
      </p:sp>
    </p:spTree>
    <p:extLst>
      <p:ext uri="{BB962C8B-B14F-4D97-AF65-F5344CB8AC3E}">
        <p14:creationId xmlns:p14="http://schemas.microsoft.com/office/powerpoint/2010/main" val="4037408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4972832"/>
          </a:xfrm>
        </p:spPr>
        <p:txBody>
          <a:bodyPr>
            <a:normAutofit/>
          </a:bodyPr>
          <a:lstStyle/>
          <a:p>
            <a:r>
              <a:rPr lang="sk-SK" sz="2600" b="1" dirty="0"/>
              <a:t>Navrhnite príklady opatrení v oblasti zdravia a zdravotnej politiky a k tomu ukazovatele ich úspešnosti. </a:t>
            </a:r>
          </a:p>
          <a:p>
            <a:r>
              <a:rPr lang="sk-SK" sz="2600" b="1" dirty="0"/>
              <a:t>Kde by ste hľadali zdroje pre tvorbu takýchto ukazovateľov</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a:effectLst/>
              </a:rPr>
              <a:t>Diskusia v skupinách</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71</a:t>
            </a:fld>
            <a:endParaRPr lang="en-GB"/>
          </a:p>
        </p:txBody>
      </p:sp>
    </p:spTree>
    <p:extLst>
      <p:ext uri="{BB962C8B-B14F-4D97-AF65-F5344CB8AC3E}">
        <p14:creationId xmlns:p14="http://schemas.microsoft.com/office/powerpoint/2010/main" val="2385661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526094"/>
            <a:ext cx="8554710" cy="4972832"/>
          </a:xfrm>
        </p:spPr>
        <p:txBody>
          <a:bodyPr>
            <a:noAutofit/>
          </a:bodyPr>
          <a:lstStyle/>
          <a:p>
            <a:r>
              <a:rPr lang="en-US" sz="2600" dirty="0"/>
              <a:t>The </a:t>
            </a:r>
            <a:r>
              <a:rPr lang="sk-SK" sz="2600" dirty="0"/>
              <a:t>WHO </a:t>
            </a:r>
            <a:r>
              <a:rPr lang="en-US" sz="2600" dirty="0"/>
              <a:t>uses the “results chain” to evaluate the influences of health inputs and outputs on universal health coverage. </a:t>
            </a:r>
            <a:endParaRPr lang="sk-SK" sz="2600" dirty="0"/>
          </a:p>
          <a:p>
            <a:r>
              <a:rPr lang="en-US" sz="2600" dirty="0"/>
              <a:t>In this performance assessment framework, the social determinants of health are construed as influencing health system inputs and outputs, as well as how the users of health systems demand and utilize health services.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err="1">
                <a:effectLst/>
              </a:rPr>
              <a:t>Key</a:t>
            </a:r>
            <a:r>
              <a:rPr lang="sk-SK" dirty="0">
                <a:effectLst/>
              </a:rPr>
              <a:t> </a:t>
            </a:r>
            <a:r>
              <a:rPr lang="sk-SK" dirty="0" err="1">
                <a:effectLst/>
              </a:rPr>
              <a:t>messages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8</a:t>
            </a:fld>
            <a:endParaRPr lang="en-GB"/>
          </a:p>
        </p:txBody>
      </p:sp>
    </p:spTree>
    <p:extLst>
      <p:ext uri="{BB962C8B-B14F-4D97-AF65-F5344CB8AC3E}">
        <p14:creationId xmlns:p14="http://schemas.microsoft.com/office/powerpoint/2010/main" val="1234896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6C19947C-F4B5-534B-BF7F-540AD1029F73}"/>
              </a:ext>
            </a:extLst>
          </p:cNvPr>
          <p:cNvSpPr>
            <a:spLocks noGrp="1"/>
          </p:cNvSpPr>
          <p:nvPr>
            <p:ph idx="1"/>
          </p:nvPr>
        </p:nvSpPr>
        <p:spPr>
          <a:xfrm>
            <a:off x="513567" y="264836"/>
            <a:ext cx="8554710" cy="5461049"/>
          </a:xfrm>
        </p:spPr>
        <p:txBody>
          <a:bodyPr>
            <a:normAutofit/>
          </a:bodyPr>
          <a:lstStyle/>
          <a:p>
            <a:r>
              <a:rPr lang="en-US" sz="2600" dirty="0"/>
              <a:t>A </a:t>
            </a:r>
            <a:r>
              <a:rPr lang="en-US" sz="2600" b="1" dirty="0"/>
              <a:t>health impact assessment </a:t>
            </a:r>
            <a:r>
              <a:rPr lang="en-US" sz="2600" dirty="0"/>
              <a:t>is a combination of procedures, methods and tools that assess the potential effects of a policy or project on the health of a population and the distribution of those effects within the population. HIAs also identify appropriate actions to manage those effects. </a:t>
            </a:r>
          </a:p>
        </p:txBody>
      </p:sp>
      <p:sp>
        <p:nvSpPr>
          <p:cNvPr id="3" name="Nadpis 2">
            <a:extLst>
              <a:ext uri="{FF2B5EF4-FFF2-40B4-BE49-F238E27FC236}">
                <a16:creationId xmlns:a16="http://schemas.microsoft.com/office/drawing/2014/main" id="{231EE3DF-1D13-0746-9252-6BCECCC43C91}"/>
              </a:ext>
            </a:extLst>
          </p:cNvPr>
          <p:cNvSpPr>
            <a:spLocks noGrp="1"/>
          </p:cNvSpPr>
          <p:nvPr>
            <p:ph type="title"/>
          </p:nvPr>
        </p:nvSpPr>
        <p:spPr>
          <a:xfrm>
            <a:off x="868974" y="5498926"/>
            <a:ext cx="8312587" cy="1008380"/>
          </a:xfrm>
        </p:spPr>
        <p:txBody>
          <a:bodyPr/>
          <a:lstStyle/>
          <a:p>
            <a:r>
              <a:rPr lang="sk-SK" dirty="0" err="1">
                <a:effectLst/>
              </a:rPr>
              <a:t>Key</a:t>
            </a:r>
            <a:r>
              <a:rPr lang="sk-SK" dirty="0">
                <a:effectLst/>
              </a:rPr>
              <a:t> </a:t>
            </a:r>
            <a:r>
              <a:rPr lang="sk-SK" dirty="0" err="1">
                <a:effectLst/>
              </a:rPr>
              <a:t>messages</a:t>
            </a:r>
            <a:endParaRPr lang="en-US" dirty="0"/>
          </a:p>
        </p:txBody>
      </p:sp>
      <p:sp>
        <p:nvSpPr>
          <p:cNvPr id="5" name="Zástupný objekt pre pätu 4">
            <a:extLst>
              <a:ext uri="{FF2B5EF4-FFF2-40B4-BE49-F238E27FC236}">
                <a16:creationId xmlns:a16="http://schemas.microsoft.com/office/drawing/2014/main" id="{FF3B8982-F76E-384E-880A-60C7282F176A}"/>
              </a:ext>
            </a:extLst>
          </p:cNvPr>
          <p:cNvSpPr>
            <a:spLocks noGrp="1"/>
          </p:cNvSpPr>
          <p:nvPr>
            <p:ph type="ftr" sz="quarter" idx="12"/>
          </p:nvPr>
        </p:nvSpPr>
        <p:spPr/>
        <p:txBody>
          <a:bodyPr/>
          <a:lstStyle/>
          <a:p>
            <a:r>
              <a:rPr lang="en-GB"/>
              <a:t>rusnakm@truni.sk</a:t>
            </a:r>
            <a:endParaRPr lang="en-GB" dirty="0"/>
          </a:p>
        </p:txBody>
      </p:sp>
      <p:sp>
        <p:nvSpPr>
          <p:cNvPr id="6" name="Zástupný objekt pre číslo snímky 5">
            <a:extLst>
              <a:ext uri="{FF2B5EF4-FFF2-40B4-BE49-F238E27FC236}">
                <a16:creationId xmlns:a16="http://schemas.microsoft.com/office/drawing/2014/main" id="{F6F89306-01C7-8547-8BEA-5AE57634F7B4}"/>
              </a:ext>
            </a:extLst>
          </p:cNvPr>
          <p:cNvSpPr>
            <a:spLocks noGrp="1"/>
          </p:cNvSpPr>
          <p:nvPr>
            <p:ph type="sldNum" sz="quarter" idx="11"/>
          </p:nvPr>
        </p:nvSpPr>
        <p:spPr/>
        <p:txBody>
          <a:bodyPr/>
          <a:lstStyle/>
          <a:p>
            <a:fld id="{20C92893-8C51-46CF-9D47-24B3C575AFAA}" type="slidenum">
              <a:rPr lang="en-GB" smtClean="0"/>
              <a:pPr/>
              <a:t>9</a:t>
            </a:fld>
            <a:endParaRPr lang="en-GB"/>
          </a:p>
        </p:txBody>
      </p:sp>
      <p:pic>
        <p:nvPicPr>
          <p:cNvPr id="1026" name="Picture 2" descr="VÃ½sledok vyhÄ¾adÃ¡vania obrÃ¡zkov pre dopyt health impact assessment">
            <a:extLst>
              <a:ext uri="{FF2B5EF4-FFF2-40B4-BE49-F238E27FC236}">
                <a16:creationId xmlns:a16="http://schemas.microsoft.com/office/drawing/2014/main" id="{799EBC14-0F1B-4924-A5CC-693DA3140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938" y="4246637"/>
            <a:ext cx="282892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13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rtin_Trnava_prednask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Martin_Trnava_prednasky</Template>
  <TotalTime>6648</TotalTime>
  <Words>3805</Words>
  <Application>Microsoft Macintosh PowerPoint</Application>
  <PresentationFormat>Vlastná</PresentationFormat>
  <Paragraphs>435</Paragraphs>
  <Slides>71</Slides>
  <Notes>0</Notes>
  <HiddenSlides>6</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71</vt:i4>
      </vt:variant>
    </vt:vector>
  </HeadingPairs>
  <TitlesOfParts>
    <vt:vector size="76" baseType="lpstr">
      <vt:lpstr>Arial</vt:lpstr>
      <vt:lpstr>Calibri</vt:lpstr>
      <vt:lpstr>Palatino Linotype</vt:lpstr>
      <vt:lpstr>Wingdings</vt:lpstr>
      <vt:lpstr>Martin_Trnava_prednasky</vt:lpstr>
      <vt:lpstr>Meranie účinnosti zavedených politík</vt:lpstr>
      <vt:lpstr>Prezentácia programu PowerPoint</vt:lpstr>
      <vt:lpstr>Learning objectives</vt:lpstr>
      <vt:lpstr>Key messages</vt:lpstr>
      <vt:lpstr>Key messages</vt:lpstr>
      <vt:lpstr>Key messages</vt:lpstr>
      <vt:lpstr>Key messages</vt:lpstr>
      <vt:lpstr>Key messages</vt:lpstr>
      <vt:lpstr>Key messages</vt:lpstr>
      <vt:lpstr>Key messages</vt:lpstr>
      <vt:lpstr>Key messages</vt:lpstr>
      <vt:lpstr>Group discussion</vt:lpstr>
      <vt:lpstr>Group discussion</vt:lpstr>
      <vt:lpstr>Policy cycle</vt:lpstr>
      <vt:lpstr>Group discussion</vt:lpstr>
      <vt:lpstr>Reasons for M&amp;E </vt:lpstr>
      <vt:lpstr>Prezentácia programu PowerPoint</vt:lpstr>
      <vt:lpstr>Prezentácia programu PowerPoint</vt:lpstr>
      <vt:lpstr>Prezentácia programu PowerPoint</vt:lpstr>
      <vt:lpstr>Definition of M&amp;E and the cycle of health monitoring </vt:lpstr>
      <vt:lpstr>Health monitoring</vt:lpstr>
      <vt:lpstr>The cycle of health monitoring </vt:lpstr>
      <vt:lpstr>The cycle of health monitoring </vt:lpstr>
      <vt:lpstr>The cycle of health monitoring </vt:lpstr>
      <vt:lpstr>The cycle of health monitoring </vt:lpstr>
      <vt:lpstr>The cycle of health monitoring </vt:lpstr>
      <vt:lpstr>The cycle of health monitoring </vt:lpstr>
      <vt:lpstr>Health impact assessment</vt:lpstr>
      <vt:lpstr>Definition of HIA</vt:lpstr>
      <vt:lpstr>Definition of HIA</vt:lpstr>
      <vt:lpstr>Purpose of HIA</vt:lpstr>
      <vt:lpstr>Purpose of HIA</vt:lpstr>
      <vt:lpstr>HIA – four values</vt:lpstr>
      <vt:lpstr>HIA – four values</vt:lpstr>
      <vt:lpstr>Procedure - five stages of HIA</vt:lpstr>
      <vt:lpstr>Health lens analysis (HLA)</vt:lpstr>
      <vt:lpstr>HLA – procedure</vt:lpstr>
      <vt:lpstr>HLA – procedure</vt:lpstr>
      <vt:lpstr>Group activity</vt:lpstr>
      <vt:lpstr>Group activity</vt:lpstr>
      <vt:lpstr>HEALTH IMPACT ASSESSEMENT(HIA)</vt:lpstr>
      <vt:lpstr>Group discussion</vt:lpstr>
      <vt:lpstr>Statistical databases</vt:lpstr>
      <vt:lpstr>WHO Global Health Observatory</vt:lpstr>
      <vt:lpstr>WHO Global Health Observatory</vt:lpstr>
      <vt:lpstr>WHO Global Health Observatory</vt:lpstr>
      <vt:lpstr>WHO World Health Statistics Reports</vt:lpstr>
      <vt:lpstr>National Health Accounts</vt:lpstr>
      <vt:lpstr>National Health Accounts</vt:lpstr>
      <vt:lpstr>WHO Indicator and Metadata Registry</vt:lpstr>
      <vt:lpstr>UN Data</vt:lpstr>
      <vt:lpstr>World Bank</vt:lpstr>
      <vt:lpstr>Index Mundi</vt:lpstr>
      <vt:lpstr>Concise policy advice</vt:lpstr>
      <vt:lpstr>WHO Factsheets</vt:lpstr>
      <vt:lpstr>NCD Alliance policy briefs</vt:lpstr>
      <vt:lpstr>WHO monitoring and evaluation systems’ information</vt:lpstr>
      <vt:lpstr>Infographics, video clips and films </vt:lpstr>
      <vt:lpstr>WHO YouTube Channel</vt:lpstr>
      <vt:lpstr>GapMinder</vt:lpstr>
      <vt:lpstr>IHME – Institute for Health Metrics and Evaluation</vt:lpstr>
      <vt:lpstr>Blogs and newsletters</vt:lpstr>
      <vt:lpstr>International Health Policies blog </vt:lpstr>
      <vt:lpstr>Academic journals</vt:lpstr>
      <vt:lpstr>HINARI </vt:lpstr>
      <vt:lpstr>Publicly accessible</vt:lpstr>
      <vt:lpstr>By subscription</vt:lpstr>
      <vt:lpstr>MEASURE Evaluate</vt:lpstr>
      <vt:lpstr>National Information Center on Health Services Research and Health Care Technology (NICHSR)</vt:lpstr>
      <vt:lpstr>Zhrnutie</vt:lpstr>
      <vt:lpstr>Diskusia v skupinách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Promotion Policies</dc:title>
  <dc:subject/>
  <dc:creator>Martin Rusnak</dc:creator>
  <cp:keywords/>
  <dc:description/>
  <cp:lastModifiedBy>Martin Rusnak</cp:lastModifiedBy>
  <cp:revision>120</cp:revision>
  <dcterms:created xsi:type="dcterms:W3CDTF">2018-07-27T13:15:25Z</dcterms:created>
  <dcterms:modified xsi:type="dcterms:W3CDTF">2020-02-04T15:12:19Z</dcterms:modified>
  <cp:category/>
</cp:coreProperties>
</file>