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42"/>
  </p:notesMasterIdLst>
  <p:handoutMasterIdLst>
    <p:handoutMasterId r:id="rId43"/>
  </p:handoutMasterIdLst>
  <p:sldIdLst>
    <p:sldId id="256" r:id="rId2"/>
    <p:sldId id="257" r:id="rId3"/>
    <p:sldId id="260" r:id="rId4"/>
    <p:sldId id="308" r:id="rId5"/>
    <p:sldId id="334" r:id="rId6"/>
    <p:sldId id="333" r:id="rId7"/>
    <p:sldId id="335" r:id="rId8"/>
    <p:sldId id="336" r:id="rId9"/>
    <p:sldId id="337" r:id="rId10"/>
    <p:sldId id="311" r:id="rId11"/>
    <p:sldId id="312" r:id="rId12"/>
    <p:sldId id="313" r:id="rId13"/>
    <p:sldId id="344" r:id="rId14"/>
    <p:sldId id="345" r:id="rId15"/>
    <p:sldId id="346" r:id="rId16"/>
    <p:sldId id="347" r:id="rId17"/>
    <p:sldId id="342" r:id="rId18"/>
    <p:sldId id="349" r:id="rId19"/>
    <p:sldId id="348" r:id="rId20"/>
    <p:sldId id="343" r:id="rId21"/>
    <p:sldId id="263" r:id="rId22"/>
    <p:sldId id="309" r:id="rId23"/>
    <p:sldId id="264" r:id="rId24"/>
    <p:sldId id="314" r:id="rId25"/>
    <p:sldId id="315" r:id="rId26"/>
    <p:sldId id="321" r:id="rId27"/>
    <p:sldId id="323" r:id="rId28"/>
    <p:sldId id="324" r:id="rId29"/>
    <p:sldId id="325" r:id="rId30"/>
    <p:sldId id="338" r:id="rId31"/>
    <p:sldId id="326" r:id="rId32"/>
    <p:sldId id="339" r:id="rId33"/>
    <p:sldId id="340" r:id="rId34"/>
    <p:sldId id="322" r:id="rId35"/>
    <p:sldId id="327" r:id="rId36"/>
    <p:sldId id="328" r:id="rId37"/>
    <p:sldId id="329" r:id="rId38"/>
    <p:sldId id="330" r:id="rId39"/>
    <p:sldId id="331" r:id="rId40"/>
    <p:sldId id="332" r:id="rId41"/>
  </p:sldIdLst>
  <p:sldSz cx="10075863" cy="7562850"/>
  <p:notesSz cx="7772400" cy="10058400"/>
  <p:defaultTextStyle>
    <a:defPPr>
      <a:defRPr lang="en-GB"/>
    </a:defPPr>
    <a:lvl1pPr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1pPr>
    <a:lvl2pPr marL="4302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2pPr>
    <a:lvl3pPr marL="6461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3pPr>
    <a:lvl4pPr marL="862013" indent="-214313"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4pPr>
    <a:lvl5pPr marL="10779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5pPr>
    <a:lvl6pPr marL="2286000" algn="l" defTabSz="914400" rtl="0" eaLnBrk="1" latinLnBrk="0" hangingPunct="1">
      <a:defRPr kern="1200">
        <a:solidFill>
          <a:schemeClr val="bg1"/>
        </a:solidFill>
        <a:latin typeface="Arial" charset="0"/>
        <a:ea typeface="+mn-ea"/>
        <a:cs typeface="Arial Unicode MS" charset="0"/>
      </a:defRPr>
    </a:lvl6pPr>
    <a:lvl7pPr marL="2743200" algn="l" defTabSz="914400" rtl="0" eaLnBrk="1" latinLnBrk="0" hangingPunct="1">
      <a:defRPr kern="1200">
        <a:solidFill>
          <a:schemeClr val="bg1"/>
        </a:solidFill>
        <a:latin typeface="Arial" charset="0"/>
        <a:ea typeface="+mn-ea"/>
        <a:cs typeface="Arial Unicode MS" charset="0"/>
      </a:defRPr>
    </a:lvl7pPr>
    <a:lvl8pPr marL="3200400" algn="l" defTabSz="914400" rtl="0" eaLnBrk="1" latinLnBrk="0" hangingPunct="1">
      <a:defRPr kern="1200">
        <a:solidFill>
          <a:schemeClr val="bg1"/>
        </a:solidFill>
        <a:latin typeface="Arial" charset="0"/>
        <a:ea typeface="+mn-ea"/>
        <a:cs typeface="Arial Unicode MS" charset="0"/>
      </a:defRPr>
    </a:lvl8pPr>
    <a:lvl9pPr marL="3657600" algn="l" defTabSz="914400" rtl="0" eaLnBrk="1" latinLnBrk="0" hangingPunct="1">
      <a:defRPr kern="1200">
        <a:solidFill>
          <a:schemeClr val="bg1"/>
        </a:solidFill>
        <a:latin typeface="Arial" charset="0"/>
        <a:ea typeface="+mn-ea"/>
        <a:cs typeface="Arial Unicode MS" charset="0"/>
      </a:defRPr>
    </a:lvl9pPr>
  </p:defaultTextStyle>
  <p:extLst>
    <p:ext uri="{EFAFB233-063F-42B5-8137-9DF3F51BA10A}">
      <p15:sldGuideLst xmlns:p15="http://schemas.microsoft.com/office/powerpoint/2012/main">
        <p15:guide id="1" orient="horz" pos="2382">
          <p15:clr>
            <a:srgbClr val="A4A3A4"/>
          </p15:clr>
        </p15:guide>
        <p15:guide id="2" pos="317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DC9DEE-9F88-6644-A7C9-F2BCA2B43F1A}" v="1" dt="2024-09-14T10:05:56.5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78"/>
    <p:restoredTop sz="94847"/>
  </p:normalViewPr>
  <p:slideViewPr>
    <p:cSldViewPr snapToGrid="0" snapToObjects="1">
      <p:cViewPr varScale="1">
        <p:scale>
          <a:sx n="103" d="100"/>
          <a:sy n="103" d="100"/>
        </p:scale>
        <p:origin x="2200" y="184"/>
      </p:cViewPr>
      <p:guideLst>
        <p:guide orient="horz" pos="2382"/>
        <p:guide pos="317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snák Martin" userId="ab40e25b-8674-445f-9176-77ec21acf6b8" providerId="ADAL" clId="{927B9C0A-CED3-6649-AF0C-7A4BD13D37CE}"/>
    <pc:docChg chg="modSld">
      <pc:chgData name="Rusnák Martin" userId="ab40e25b-8674-445f-9176-77ec21acf6b8" providerId="ADAL" clId="{927B9C0A-CED3-6649-AF0C-7A4BD13D37CE}" dt="2024-09-14T10:11:49.708" v="0" actId="729"/>
      <pc:docMkLst>
        <pc:docMk/>
      </pc:docMkLst>
      <pc:sldChg chg="mod modShow">
        <pc:chgData name="Rusnák Martin" userId="ab40e25b-8674-445f-9176-77ec21acf6b8" providerId="ADAL" clId="{927B9C0A-CED3-6649-AF0C-7A4BD13D37CE}" dt="2024-09-14T10:11:49.708" v="0" actId="729"/>
        <pc:sldMkLst>
          <pc:docMk/>
          <pc:sldMk cId="4096666332" sldId="33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sz="quarter" idx="1"/>
          </p:nvPr>
        </p:nvSpPr>
        <p:spPr>
          <a:xfrm>
            <a:off x="4402138" y="0"/>
            <a:ext cx="3368675" cy="503238"/>
          </a:xfrm>
          <a:prstGeom prst="rect">
            <a:avLst/>
          </a:prstGeom>
        </p:spPr>
        <p:txBody>
          <a:bodyPr vert="horz" lIns="91440" tIns="45720" rIns="91440" bIns="45720" rtlCol="0"/>
          <a:lstStyle>
            <a:lvl1pPr algn="r">
              <a:defRPr sz="1200"/>
            </a:lvl1pPr>
          </a:lstStyle>
          <a:p>
            <a:fld id="{A77501F1-1917-C246-AEFD-BEA0B1A07B69}" type="datetimeFigureOut">
              <a:rPr lang="en-US" smtClean="0"/>
              <a:t>3/30/26</a:t>
            </a:fld>
            <a:endParaRPr lang="sk-SK"/>
          </a:p>
        </p:txBody>
      </p:sp>
      <p:sp>
        <p:nvSpPr>
          <p:cNvPr id="4" name="Footer Placeholder 3"/>
          <p:cNvSpPr>
            <a:spLocks noGrp="1"/>
          </p:cNvSpPr>
          <p:nvPr>
            <p:ph type="ftr" sz="quarter" idx="2"/>
          </p:nvPr>
        </p:nvSpPr>
        <p:spPr>
          <a:xfrm>
            <a:off x="0" y="9553575"/>
            <a:ext cx="3368675" cy="503238"/>
          </a:xfrm>
          <a:prstGeom prst="rect">
            <a:avLst/>
          </a:prstGeom>
        </p:spPr>
        <p:txBody>
          <a:bodyPr vert="horz" lIns="91440" tIns="45720" rIns="91440" bIns="45720" rtlCol="0" anchor="b"/>
          <a:lstStyle>
            <a:lvl1pPr algn="l">
              <a:defRPr sz="1200"/>
            </a:lvl1pPr>
          </a:lstStyle>
          <a:p>
            <a:endParaRPr lang="sk-SK"/>
          </a:p>
        </p:txBody>
      </p:sp>
      <p:sp>
        <p:nvSpPr>
          <p:cNvPr id="5" name="Slide Number Placeholder 4"/>
          <p:cNvSpPr>
            <a:spLocks noGrp="1"/>
          </p:cNvSpPr>
          <p:nvPr>
            <p:ph type="sldNum" sz="quarter" idx="3"/>
          </p:nvPr>
        </p:nvSpPr>
        <p:spPr>
          <a:xfrm>
            <a:off x="4402138" y="9553575"/>
            <a:ext cx="3368675" cy="503238"/>
          </a:xfrm>
          <a:prstGeom prst="rect">
            <a:avLst/>
          </a:prstGeom>
        </p:spPr>
        <p:txBody>
          <a:bodyPr vert="horz" lIns="91440" tIns="45720" rIns="91440" bIns="45720" rtlCol="0" anchor="b"/>
          <a:lstStyle>
            <a:lvl1pPr algn="r">
              <a:defRPr sz="1200"/>
            </a:lvl1pPr>
          </a:lstStyle>
          <a:p>
            <a:fld id="{E91375D8-DBFF-7248-8C27-184F3A651A45}" type="slidenum">
              <a:rPr lang="sk-SK" smtClean="0"/>
              <a:t>‹#›</a:t>
            </a:fld>
            <a:endParaRPr lang="sk-SK"/>
          </a:p>
        </p:txBody>
      </p:sp>
    </p:spTree>
    <p:extLst>
      <p:ext uri="{BB962C8B-B14F-4D97-AF65-F5344CB8AC3E}">
        <p14:creationId xmlns:p14="http://schemas.microsoft.com/office/powerpoint/2010/main" val="5744722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4402138" y="0"/>
            <a:ext cx="3368675" cy="503238"/>
          </a:xfrm>
          <a:prstGeom prst="rect">
            <a:avLst/>
          </a:prstGeom>
        </p:spPr>
        <p:txBody>
          <a:bodyPr vert="horz" lIns="91440" tIns="45720" rIns="91440" bIns="45720" rtlCol="0"/>
          <a:lstStyle>
            <a:lvl1pPr algn="r">
              <a:defRPr sz="1200"/>
            </a:lvl1pPr>
          </a:lstStyle>
          <a:p>
            <a:fld id="{D73A0ABB-41FB-CE44-9397-3BD2F697F22A}" type="datetimeFigureOut">
              <a:rPr lang="en-US" smtClean="0"/>
              <a:t>3/30/26</a:t>
            </a:fld>
            <a:endParaRPr lang="sk-SK"/>
          </a:p>
        </p:txBody>
      </p:sp>
      <p:sp>
        <p:nvSpPr>
          <p:cNvPr id="4" name="Slide Image Placeholder 3"/>
          <p:cNvSpPr>
            <a:spLocks noGrp="1" noRot="1" noChangeAspect="1"/>
          </p:cNvSpPr>
          <p:nvPr>
            <p:ph type="sldImg" idx="2"/>
          </p:nvPr>
        </p:nvSpPr>
        <p:spPr>
          <a:xfrm>
            <a:off x="1373188" y="754063"/>
            <a:ext cx="5026025" cy="37719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777875" y="4778375"/>
            <a:ext cx="6216650" cy="4525963"/>
          </a:xfrm>
          <a:prstGeom prst="rect">
            <a:avLst/>
          </a:prstGeom>
        </p:spPr>
        <p:txBody>
          <a:bodyPr vert="horz" lIns="91440" tIns="45720" rIns="91440" bIns="45720" rtlCol="0"/>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sk-SK"/>
          </a:p>
        </p:txBody>
      </p:sp>
      <p:sp>
        <p:nvSpPr>
          <p:cNvPr id="6" name="Footer Placeholder 5"/>
          <p:cNvSpPr>
            <a:spLocks noGrp="1"/>
          </p:cNvSpPr>
          <p:nvPr>
            <p:ph type="ftr" sz="quarter" idx="4"/>
          </p:nvPr>
        </p:nvSpPr>
        <p:spPr>
          <a:xfrm>
            <a:off x="0" y="9553575"/>
            <a:ext cx="3368675" cy="503238"/>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4402138" y="9553575"/>
            <a:ext cx="3368675" cy="503238"/>
          </a:xfrm>
          <a:prstGeom prst="rect">
            <a:avLst/>
          </a:prstGeom>
        </p:spPr>
        <p:txBody>
          <a:bodyPr vert="horz" lIns="91440" tIns="45720" rIns="91440" bIns="45720" rtlCol="0" anchor="b"/>
          <a:lstStyle>
            <a:lvl1pPr algn="r">
              <a:defRPr sz="1200"/>
            </a:lvl1pPr>
          </a:lstStyle>
          <a:p>
            <a:fld id="{B57FF141-589D-3E4E-A728-9A1493537073}" type="slidenum">
              <a:rPr lang="sk-SK" smtClean="0"/>
              <a:t>‹#›</a:t>
            </a:fld>
            <a:endParaRPr lang="sk-SK"/>
          </a:p>
        </p:txBody>
      </p:sp>
    </p:spTree>
    <p:extLst>
      <p:ext uri="{BB962C8B-B14F-4D97-AF65-F5344CB8AC3E}">
        <p14:creationId xmlns:p14="http://schemas.microsoft.com/office/powerpoint/2010/main" val="227590634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err="1"/>
              <a:t>Schlipköter</a:t>
            </a:r>
            <a:r>
              <a:rPr lang="sk-SK" dirty="0"/>
              <a:t>, U. and </a:t>
            </a:r>
            <a:r>
              <a:rPr lang="sk-SK" dirty="0" err="1"/>
              <a:t>Flahault</a:t>
            </a:r>
            <a:r>
              <a:rPr lang="sk-SK" dirty="0"/>
              <a:t>, A. (2010) ‘</a:t>
            </a:r>
            <a:r>
              <a:rPr lang="sk-SK" dirty="0" err="1"/>
              <a:t>Communicable</a:t>
            </a:r>
            <a:r>
              <a:rPr lang="sk-SK" dirty="0"/>
              <a:t> </a:t>
            </a:r>
            <a:r>
              <a:rPr lang="sk-SK" dirty="0" err="1"/>
              <a:t>diseases</a:t>
            </a:r>
            <a:r>
              <a:rPr lang="sk-SK" dirty="0"/>
              <a:t>: </a:t>
            </a:r>
            <a:r>
              <a:rPr lang="sk-SK" dirty="0" err="1"/>
              <a:t>achievements</a:t>
            </a:r>
            <a:r>
              <a:rPr lang="sk-SK" dirty="0"/>
              <a:t> and </a:t>
            </a:r>
            <a:r>
              <a:rPr lang="sk-SK" dirty="0" err="1"/>
              <a:t>challenges</a:t>
            </a:r>
            <a:r>
              <a:rPr lang="sk-SK" dirty="0"/>
              <a:t> </a:t>
            </a:r>
            <a:r>
              <a:rPr lang="sk-SK" dirty="0" err="1"/>
              <a:t>for</a:t>
            </a:r>
            <a:r>
              <a:rPr lang="sk-SK" dirty="0"/>
              <a:t> </a:t>
            </a:r>
            <a:r>
              <a:rPr lang="sk-SK" dirty="0" err="1"/>
              <a:t>public</a:t>
            </a:r>
            <a:r>
              <a:rPr lang="sk-SK" dirty="0"/>
              <a:t> </a:t>
            </a:r>
            <a:r>
              <a:rPr lang="sk-SK" dirty="0" err="1"/>
              <a:t>health</a:t>
            </a:r>
            <a:r>
              <a:rPr lang="sk-SK" dirty="0"/>
              <a:t>’, </a:t>
            </a:r>
            <a:r>
              <a:rPr lang="sk-SK" i="1" dirty="0" err="1"/>
              <a:t>Public</a:t>
            </a:r>
            <a:r>
              <a:rPr lang="sk-SK" i="1" dirty="0"/>
              <a:t> </a:t>
            </a:r>
            <a:r>
              <a:rPr lang="sk-SK" i="1" dirty="0" err="1"/>
              <a:t>Health</a:t>
            </a:r>
            <a:r>
              <a:rPr lang="sk-SK" i="1" dirty="0"/>
              <a:t> </a:t>
            </a:r>
            <a:r>
              <a:rPr lang="sk-SK" i="1" dirty="0" err="1"/>
              <a:t>Reviews</a:t>
            </a:r>
            <a:r>
              <a:rPr lang="sk-SK" dirty="0"/>
              <a:t>. </a:t>
            </a:r>
            <a:r>
              <a:rPr lang="sk-SK" dirty="0" err="1"/>
              <a:t>Springer</a:t>
            </a:r>
            <a:r>
              <a:rPr lang="sk-SK" dirty="0"/>
              <a:t>, 32(1), </a:t>
            </a:r>
            <a:r>
              <a:rPr lang="sk-SK" dirty="0" err="1"/>
              <a:t>pp</a:t>
            </a:r>
            <a:r>
              <a:rPr lang="sk-SK" dirty="0"/>
              <a:t>. 90–119.</a:t>
            </a:r>
          </a:p>
        </p:txBody>
      </p:sp>
      <p:sp>
        <p:nvSpPr>
          <p:cNvPr id="4" name="Zástupný objekt pre číslo snímky 3"/>
          <p:cNvSpPr>
            <a:spLocks noGrp="1"/>
          </p:cNvSpPr>
          <p:nvPr>
            <p:ph type="sldNum" sz="quarter" idx="5"/>
          </p:nvPr>
        </p:nvSpPr>
        <p:spPr/>
        <p:txBody>
          <a:bodyPr/>
          <a:lstStyle/>
          <a:p>
            <a:fld id="{B57FF141-589D-3E4E-A728-9A1493537073}" type="slidenum">
              <a:rPr lang="sk-SK" smtClean="0"/>
              <a:t>6</a:t>
            </a:fld>
            <a:endParaRPr lang="sk-SK"/>
          </a:p>
        </p:txBody>
      </p:sp>
    </p:spTree>
    <p:extLst>
      <p:ext uri="{BB962C8B-B14F-4D97-AF65-F5344CB8AC3E}">
        <p14:creationId xmlns:p14="http://schemas.microsoft.com/office/powerpoint/2010/main" val="2059078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p:nvPr>
        </p:nvSpPr>
        <p:spPr>
          <a:ln/>
        </p:spPr>
        <p:txBody>
          <a:bodyPr/>
          <a:lstStyle/>
          <a:p>
            <a:fld id="{C3C953CD-462A-914B-9AF7-E2B611727455}" type="slidenum">
              <a:rPr lang="en-GB"/>
              <a:pPr/>
              <a:t>21</a:t>
            </a:fld>
            <a:endParaRPr lang="en-GB"/>
          </a:p>
        </p:txBody>
      </p:sp>
      <p:sp>
        <p:nvSpPr>
          <p:cNvPr id="49153" name="Text Box 1"/>
          <p:cNvSpPr txBox="1">
            <a:spLocks noChangeArrowheads="1"/>
          </p:cNvSpPr>
          <p:nvPr/>
        </p:nvSpPr>
        <p:spPr bwMode="auto">
          <a:xfrm>
            <a:off x="1371600" y="763017"/>
            <a:ext cx="5023801" cy="3767602"/>
          </a:xfrm>
          <a:prstGeom prst="rect">
            <a:avLst/>
          </a:prstGeom>
          <a:solidFill>
            <a:srgbClr val="FFFFFF"/>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8179" tIns="49090" rIns="98179" bIns="49090" anchor="ctr"/>
          <a:lstStyle/>
          <a:p>
            <a:endParaRPr lang="sk-SK"/>
          </a:p>
        </p:txBody>
      </p:sp>
      <p:sp>
        <p:nvSpPr>
          <p:cNvPr id="49154" name="Text Box 2"/>
          <p:cNvSpPr txBox="1">
            <a:spLocks noGrp="1" noChangeArrowheads="1"/>
          </p:cNvSpPr>
          <p:nvPr>
            <p:ph type="body"/>
          </p:nvPr>
        </p:nvSpPr>
        <p:spPr bwMode="auto">
          <a:xfrm>
            <a:off x="777600" y="4776226"/>
            <a:ext cx="6208201" cy="4519157"/>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k-S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p:nvPr>
        </p:nvSpPr>
        <p:spPr>
          <a:ln/>
        </p:spPr>
        <p:txBody>
          <a:bodyPr/>
          <a:lstStyle/>
          <a:p>
            <a:fld id="{AC7B2823-A116-E24B-8E56-BCC828F4EFB2}" type="slidenum">
              <a:rPr lang="en-GB"/>
              <a:pPr/>
              <a:t>23</a:t>
            </a:fld>
            <a:endParaRPr lang="en-GB"/>
          </a:p>
        </p:txBody>
      </p:sp>
      <p:sp>
        <p:nvSpPr>
          <p:cNvPr id="50177" name="Text Box 1"/>
          <p:cNvSpPr txBox="1">
            <a:spLocks noChangeArrowheads="1"/>
          </p:cNvSpPr>
          <p:nvPr/>
        </p:nvSpPr>
        <p:spPr bwMode="auto">
          <a:xfrm>
            <a:off x="1359001" y="1006987"/>
            <a:ext cx="5052599" cy="3446676"/>
          </a:xfrm>
          <a:prstGeom prst="rect">
            <a:avLst/>
          </a:prstGeom>
          <a:solidFill>
            <a:srgbClr val="FFFFFF"/>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8179" tIns="49090" rIns="98179" bIns="49090" anchor="ctr"/>
          <a:lstStyle/>
          <a:p>
            <a:endParaRPr lang="sk-SK"/>
          </a:p>
        </p:txBody>
      </p:sp>
      <p:sp>
        <p:nvSpPr>
          <p:cNvPr id="50178" name="Text Box 2"/>
          <p:cNvSpPr txBox="1">
            <a:spLocks noGrp="1" noChangeArrowheads="1"/>
          </p:cNvSpPr>
          <p:nvPr>
            <p:ph type="body"/>
          </p:nvPr>
        </p:nvSpPr>
        <p:spPr bwMode="auto">
          <a:xfrm>
            <a:off x="777600" y="4776226"/>
            <a:ext cx="6208201" cy="4519157"/>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k-S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err="1"/>
              <a:t>Last</a:t>
            </a:r>
            <a:r>
              <a:rPr lang="sk-SK" dirty="0"/>
              <a:t>, J. M., </a:t>
            </a:r>
            <a:r>
              <a:rPr lang="sk-SK" dirty="0" err="1"/>
              <a:t>prof.J.Červenka</a:t>
            </a:r>
            <a:r>
              <a:rPr lang="sk-SK" dirty="0"/>
              <a:t>, preložil and Červenka, J. (1999) </a:t>
            </a:r>
            <a:r>
              <a:rPr lang="sk-SK" i="1" dirty="0"/>
              <a:t>Slovník Epidemiológie</a:t>
            </a:r>
            <a:r>
              <a:rPr lang="sk-SK" dirty="0"/>
              <a:t>. </a:t>
            </a:r>
            <a:r>
              <a:rPr lang="sk-SK" dirty="0" err="1"/>
              <a:t>Edited</a:t>
            </a:r>
            <a:r>
              <a:rPr lang="sk-SK" dirty="0"/>
              <a:t> by preložil </a:t>
            </a:r>
            <a:r>
              <a:rPr lang="sk-SK" dirty="0" err="1"/>
              <a:t>prof.J.Červenka</a:t>
            </a:r>
            <a:r>
              <a:rPr lang="sk-SK" dirty="0"/>
              <a:t>. Bratislava, SR: USAID.</a:t>
            </a:r>
          </a:p>
        </p:txBody>
      </p:sp>
      <p:sp>
        <p:nvSpPr>
          <p:cNvPr id="4" name="Zástupný objekt pre číslo snímky 3"/>
          <p:cNvSpPr>
            <a:spLocks noGrp="1"/>
          </p:cNvSpPr>
          <p:nvPr>
            <p:ph type="sldNum" sz="quarter" idx="5"/>
          </p:nvPr>
        </p:nvSpPr>
        <p:spPr/>
        <p:txBody>
          <a:bodyPr/>
          <a:lstStyle/>
          <a:p>
            <a:fld id="{B57FF141-589D-3E4E-A728-9A1493537073}" type="slidenum">
              <a:rPr lang="sk-SK" smtClean="0"/>
              <a:t>31</a:t>
            </a:fld>
            <a:endParaRPr lang="sk-SK"/>
          </a:p>
        </p:txBody>
      </p:sp>
    </p:spTree>
    <p:extLst>
      <p:ext uri="{BB962C8B-B14F-4D97-AF65-F5344CB8AC3E}">
        <p14:creationId xmlns:p14="http://schemas.microsoft.com/office/powerpoint/2010/main" val="2621407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200" kern="1200" dirty="0">
                <a:solidFill>
                  <a:schemeClr val="tx1"/>
                </a:solidFill>
                <a:effectLst/>
                <a:latin typeface="+mn-lt"/>
                <a:ea typeface="+mn-ea"/>
                <a:cs typeface="+mn-cs"/>
              </a:rPr>
              <a:t>EUROPEAN CENTRE FOR DISEASE PREVENTION AND CONTROL 2017. </a:t>
            </a:r>
            <a:r>
              <a:rPr lang="sk-SK" sz="1200" kern="1200" dirty="0" err="1">
                <a:solidFill>
                  <a:schemeClr val="tx1"/>
                </a:solidFill>
                <a:effectLst/>
                <a:latin typeface="+mn-lt"/>
                <a:ea typeface="+mn-ea"/>
                <a:cs typeface="+mn-cs"/>
              </a:rPr>
              <a:t>Field</a:t>
            </a:r>
            <a:r>
              <a:rPr lang="sk-SK" sz="1200" kern="1200" dirty="0">
                <a:solidFill>
                  <a:schemeClr val="tx1"/>
                </a:solidFill>
                <a:effectLst/>
                <a:latin typeface="+mn-lt"/>
                <a:ea typeface="+mn-ea"/>
                <a:cs typeface="+mn-cs"/>
              </a:rPr>
              <a:t> </a:t>
            </a:r>
            <a:r>
              <a:rPr lang="sk-SK" sz="1200" kern="1200" dirty="0" err="1">
                <a:solidFill>
                  <a:schemeClr val="tx1"/>
                </a:solidFill>
                <a:effectLst/>
                <a:latin typeface="+mn-lt"/>
                <a:ea typeface="+mn-ea"/>
                <a:cs typeface="+mn-cs"/>
              </a:rPr>
              <a:t>Epidemiology</a:t>
            </a:r>
            <a:endParaRPr lang="sk-SK" sz="1200" kern="1200" dirty="0">
              <a:solidFill>
                <a:schemeClr val="tx1"/>
              </a:solidFill>
              <a:effectLst/>
              <a:latin typeface="+mn-lt"/>
              <a:ea typeface="+mn-ea"/>
              <a:cs typeface="+mn-cs"/>
            </a:endParaRPr>
          </a:p>
          <a:p>
            <a:r>
              <a:rPr lang="sk-SK" sz="1200" kern="1200" dirty="0" err="1">
                <a:solidFill>
                  <a:schemeClr val="tx1"/>
                </a:solidFill>
                <a:effectLst/>
                <a:latin typeface="+mn-lt"/>
                <a:ea typeface="+mn-ea"/>
                <a:cs typeface="+mn-cs"/>
              </a:rPr>
              <a:t>Manual</a:t>
            </a:r>
            <a:r>
              <a:rPr lang="sk-SK" sz="1200" kern="1200" dirty="0">
                <a:solidFill>
                  <a:schemeClr val="tx1"/>
                </a:solidFill>
                <a:effectLst/>
                <a:latin typeface="+mn-lt"/>
                <a:ea typeface="+mn-ea"/>
                <a:cs typeface="+mn-cs"/>
              </a:rPr>
              <a:t> [Online]. </a:t>
            </a:r>
            <a:r>
              <a:rPr lang="sk-SK" sz="1200" kern="1200" dirty="0" err="1">
                <a:solidFill>
                  <a:schemeClr val="tx1"/>
                </a:solidFill>
                <a:effectLst/>
                <a:latin typeface="+mn-lt"/>
                <a:ea typeface="+mn-ea"/>
                <a:cs typeface="+mn-cs"/>
              </a:rPr>
              <a:t>Stockholm</a:t>
            </a:r>
            <a:r>
              <a:rPr lang="sk-SK" sz="1200" kern="1200" dirty="0">
                <a:solidFill>
                  <a:schemeClr val="tx1"/>
                </a:solidFill>
                <a:effectLst/>
                <a:latin typeface="+mn-lt"/>
                <a:ea typeface="+mn-ea"/>
                <a:cs typeface="+mn-cs"/>
              </a:rPr>
              <a:t>, </a:t>
            </a:r>
            <a:r>
              <a:rPr lang="sk-SK" sz="1200" kern="1200" dirty="0" err="1">
                <a:solidFill>
                  <a:schemeClr val="tx1"/>
                </a:solidFill>
                <a:effectLst/>
                <a:latin typeface="+mn-lt"/>
                <a:ea typeface="+mn-ea"/>
                <a:cs typeface="+mn-cs"/>
              </a:rPr>
              <a:t>Sweden</a:t>
            </a:r>
            <a:r>
              <a:rPr lang="sk-SK" sz="1200" kern="1200" dirty="0">
                <a:solidFill>
                  <a:schemeClr val="tx1"/>
                </a:solidFill>
                <a:effectLst/>
                <a:latin typeface="+mn-lt"/>
                <a:ea typeface="+mn-ea"/>
                <a:cs typeface="+mn-cs"/>
              </a:rPr>
              <a:t>: </a:t>
            </a:r>
            <a:r>
              <a:rPr lang="sk-SK" sz="1200" kern="1200" dirty="0" err="1">
                <a:solidFill>
                  <a:schemeClr val="tx1"/>
                </a:solidFill>
                <a:effectLst/>
                <a:latin typeface="+mn-lt"/>
                <a:ea typeface="+mn-ea"/>
                <a:cs typeface="+mn-cs"/>
              </a:rPr>
              <a:t>European</a:t>
            </a:r>
            <a:r>
              <a:rPr lang="sk-SK" sz="1200" kern="1200" dirty="0">
                <a:solidFill>
                  <a:schemeClr val="tx1"/>
                </a:solidFill>
                <a:effectLst/>
                <a:latin typeface="+mn-lt"/>
                <a:ea typeface="+mn-ea"/>
                <a:cs typeface="+mn-cs"/>
              </a:rPr>
              <a:t> Center </a:t>
            </a:r>
            <a:r>
              <a:rPr lang="sk-SK" sz="1200" kern="1200" dirty="0" err="1">
                <a:solidFill>
                  <a:schemeClr val="tx1"/>
                </a:solidFill>
                <a:effectLst/>
                <a:latin typeface="+mn-lt"/>
                <a:ea typeface="+mn-ea"/>
                <a:cs typeface="+mn-cs"/>
              </a:rPr>
              <a:t>for</a:t>
            </a:r>
            <a:r>
              <a:rPr lang="sk-SK" sz="1200" kern="1200" dirty="0">
                <a:solidFill>
                  <a:schemeClr val="tx1"/>
                </a:solidFill>
                <a:effectLst/>
                <a:latin typeface="+mn-lt"/>
                <a:ea typeface="+mn-ea"/>
                <a:cs typeface="+mn-cs"/>
              </a:rPr>
              <a:t> </a:t>
            </a:r>
            <a:r>
              <a:rPr lang="sk-SK" sz="1200" kern="1200" dirty="0" err="1">
                <a:solidFill>
                  <a:schemeClr val="tx1"/>
                </a:solidFill>
                <a:effectLst/>
                <a:latin typeface="+mn-lt"/>
                <a:ea typeface="+mn-ea"/>
                <a:cs typeface="+mn-cs"/>
              </a:rPr>
              <a:t>Disease</a:t>
            </a:r>
            <a:r>
              <a:rPr lang="sk-SK" sz="1200" kern="1200" dirty="0">
                <a:solidFill>
                  <a:schemeClr val="tx1"/>
                </a:solidFill>
                <a:effectLst/>
                <a:latin typeface="+mn-lt"/>
                <a:ea typeface="+mn-ea"/>
                <a:cs typeface="+mn-cs"/>
              </a:rPr>
              <a:t> </a:t>
            </a:r>
            <a:r>
              <a:rPr lang="sk-SK" sz="1200" kern="1200" dirty="0" err="1">
                <a:solidFill>
                  <a:schemeClr val="tx1"/>
                </a:solidFill>
                <a:effectLst/>
                <a:latin typeface="+mn-lt"/>
                <a:ea typeface="+mn-ea"/>
                <a:cs typeface="+mn-cs"/>
              </a:rPr>
              <a:t>Prevention</a:t>
            </a:r>
            <a:endParaRPr lang="sk-SK" sz="1200" kern="1200" dirty="0">
              <a:solidFill>
                <a:schemeClr val="tx1"/>
              </a:solidFill>
              <a:effectLst/>
              <a:latin typeface="+mn-lt"/>
              <a:ea typeface="+mn-ea"/>
              <a:cs typeface="+mn-cs"/>
            </a:endParaRPr>
          </a:p>
          <a:p>
            <a:r>
              <a:rPr lang="sk-SK" sz="1200" kern="1200" dirty="0">
                <a:solidFill>
                  <a:schemeClr val="tx1"/>
                </a:solidFill>
                <a:effectLst/>
                <a:latin typeface="+mn-lt"/>
                <a:ea typeface="+mn-ea"/>
                <a:cs typeface="+mn-cs"/>
              </a:rPr>
              <a:t>and </a:t>
            </a:r>
            <a:r>
              <a:rPr lang="sk-SK" sz="1200" kern="1200" dirty="0" err="1">
                <a:solidFill>
                  <a:schemeClr val="tx1"/>
                </a:solidFill>
                <a:effectLst/>
                <a:latin typeface="+mn-lt"/>
                <a:ea typeface="+mn-ea"/>
                <a:cs typeface="+mn-cs"/>
              </a:rPr>
              <a:t>Control</a:t>
            </a:r>
            <a:r>
              <a:rPr lang="sk-SK" sz="1200" kern="1200" dirty="0">
                <a:solidFill>
                  <a:schemeClr val="tx1"/>
                </a:solidFill>
                <a:effectLst/>
                <a:latin typeface="+mn-lt"/>
                <a:ea typeface="+mn-ea"/>
                <a:cs typeface="+mn-cs"/>
              </a:rPr>
              <a:t>. </a:t>
            </a:r>
            <a:r>
              <a:rPr lang="sk-SK" sz="1200" kern="1200" dirty="0" err="1">
                <a:solidFill>
                  <a:schemeClr val="tx1"/>
                </a:solidFill>
                <a:effectLst/>
                <a:latin typeface="+mn-lt"/>
                <a:ea typeface="+mn-ea"/>
                <a:cs typeface="+mn-cs"/>
              </a:rPr>
              <a:t>Dostupn</a:t>
            </a:r>
            <a:r>
              <a:rPr lang="sk-SK" sz="1200" kern="1200" dirty="0">
                <a:solidFill>
                  <a:schemeClr val="tx1"/>
                </a:solidFill>
                <a:effectLst/>
                <a:latin typeface="+mn-lt"/>
                <a:ea typeface="+mn-ea"/>
                <a:cs typeface="+mn-cs"/>
              </a:rPr>
              <a:t>. na: </a:t>
            </a:r>
            <a:r>
              <a:rPr lang="sk-SK" sz="1200" kern="1200" dirty="0" err="1">
                <a:solidFill>
                  <a:schemeClr val="tx1"/>
                </a:solidFill>
                <a:effectLst/>
                <a:latin typeface="+mn-lt"/>
                <a:ea typeface="+mn-ea"/>
                <a:cs typeface="+mn-cs"/>
              </a:rPr>
              <a:t>https</a:t>
            </a:r>
            <a:r>
              <a:rPr lang="sk-SK" sz="1200" kern="1200" dirty="0">
                <a:solidFill>
                  <a:schemeClr val="tx1"/>
                </a:solidFill>
                <a:effectLst/>
                <a:latin typeface="+mn-lt"/>
                <a:ea typeface="+mn-ea"/>
                <a:cs typeface="+mn-cs"/>
              </a:rPr>
              <a:t>://</a:t>
            </a:r>
            <a:r>
              <a:rPr lang="sk-SK" sz="1200" kern="1200" dirty="0" err="1">
                <a:solidFill>
                  <a:schemeClr val="tx1"/>
                </a:solidFill>
                <a:effectLst/>
                <a:latin typeface="+mn-lt"/>
                <a:ea typeface="+mn-ea"/>
                <a:cs typeface="+mn-cs"/>
              </a:rPr>
              <a:t>wiki.ecdc.europa.eu</a:t>
            </a:r>
            <a:r>
              <a:rPr lang="sk-SK" sz="1200" kern="1200" dirty="0">
                <a:solidFill>
                  <a:schemeClr val="tx1"/>
                </a:solidFill>
                <a:effectLst/>
                <a:latin typeface="+mn-lt"/>
                <a:ea typeface="+mn-ea"/>
                <a:cs typeface="+mn-cs"/>
              </a:rPr>
              <a:t>/</a:t>
            </a:r>
          </a:p>
        </p:txBody>
      </p:sp>
      <p:sp>
        <p:nvSpPr>
          <p:cNvPr id="4" name="Zástupný objekt pre číslo snímky 3"/>
          <p:cNvSpPr>
            <a:spLocks noGrp="1"/>
          </p:cNvSpPr>
          <p:nvPr>
            <p:ph type="sldNum" sz="quarter" idx="5"/>
          </p:nvPr>
        </p:nvSpPr>
        <p:spPr/>
        <p:txBody>
          <a:bodyPr/>
          <a:lstStyle/>
          <a:p>
            <a:fld id="{B57FF141-589D-3E4E-A728-9A1493537073}" type="slidenum">
              <a:rPr lang="sk-SK" smtClean="0"/>
              <a:t>33</a:t>
            </a:fld>
            <a:endParaRPr lang="sk-SK"/>
          </a:p>
        </p:txBody>
      </p:sp>
    </p:spTree>
    <p:extLst>
      <p:ext uri="{BB962C8B-B14F-4D97-AF65-F5344CB8AC3E}">
        <p14:creationId xmlns:p14="http://schemas.microsoft.com/office/powerpoint/2010/main" val="1859603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2015173" y="3543701"/>
            <a:ext cx="503793" cy="1022039"/>
          </a:xfrm>
          <a:prstGeom prst="rect">
            <a:avLst/>
          </a:prstGeom>
          <a:noFill/>
        </p:spPr>
        <p:txBody>
          <a:bodyPr wrap="square" lIns="0" tIns="10079" rIns="0" bIns="10079" rtlCol="0" anchor="ctr" anchorCtr="0">
            <a:spAutoFit/>
          </a:bodyPr>
          <a:lstStyle/>
          <a:p>
            <a:r>
              <a:rPr lang="en-US" sz="7300" dirty="0">
                <a:solidFill>
                  <a:schemeClr val="tx1"/>
                </a:solidFill>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856448" y="1344506"/>
            <a:ext cx="8312587" cy="2373895"/>
          </a:xfrm>
        </p:spPr>
        <p:txBody>
          <a:bodyPr>
            <a:noAutofit/>
          </a:bodyPr>
          <a:lstStyle>
            <a:lvl1pPr>
              <a:defRPr sz="6600">
                <a:solidFill>
                  <a:schemeClr val="tx1"/>
                </a:solidFill>
              </a:defRPr>
            </a:lvl1pPr>
          </a:lstStyle>
          <a:p>
            <a:r>
              <a:rPr lang="cs-CZ"/>
              <a:t>Click to edit Master title style</a:t>
            </a:r>
            <a:endParaRPr lang="en-US" dirty="0"/>
          </a:p>
        </p:txBody>
      </p:sp>
      <p:sp>
        <p:nvSpPr>
          <p:cNvPr id="3" name="Subtitle 2"/>
          <p:cNvSpPr>
            <a:spLocks noGrp="1"/>
          </p:cNvSpPr>
          <p:nvPr>
            <p:ph type="subTitle" idx="1"/>
          </p:nvPr>
        </p:nvSpPr>
        <p:spPr>
          <a:xfrm>
            <a:off x="2351034" y="3722416"/>
            <a:ext cx="6801208" cy="756285"/>
          </a:xfrm>
        </p:spPr>
        <p:txBody>
          <a:bodyPr anchor="ctr"/>
          <a:lstStyle>
            <a:lvl1pPr marL="0" indent="0" algn="l">
              <a:buNone/>
              <a:defRPr>
                <a:solidFill>
                  <a:schemeClr val="tx1"/>
                </a:solidFill>
              </a:defRPr>
            </a:lvl1pPr>
            <a:lvl2pPr marL="503926" indent="0" algn="ctr">
              <a:buNone/>
              <a:defRPr>
                <a:solidFill>
                  <a:schemeClr val="tx1">
                    <a:tint val="75000"/>
                  </a:schemeClr>
                </a:solidFill>
              </a:defRPr>
            </a:lvl2pPr>
            <a:lvl3pPr marL="1007852" indent="0" algn="ctr">
              <a:buNone/>
              <a:defRPr>
                <a:solidFill>
                  <a:schemeClr val="tx1">
                    <a:tint val="75000"/>
                  </a:schemeClr>
                </a:solidFill>
              </a:defRPr>
            </a:lvl3pPr>
            <a:lvl4pPr marL="1511778" indent="0" algn="ctr">
              <a:buNone/>
              <a:defRPr>
                <a:solidFill>
                  <a:schemeClr val="tx1">
                    <a:tint val="75000"/>
                  </a:schemeClr>
                </a:solidFill>
              </a:defRPr>
            </a:lvl4pPr>
            <a:lvl5pPr marL="2015703" indent="0" algn="ctr">
              <a:buNone/>
              <a:defRPr>
                <a:solidFill>
                  <a:schemeClr val="tx1">
                    <a:tint val="75000"/>
                  </a:schemeClr>
                </a:solidFill>
              </a:defRPr>
            </a:lvl5pPr>
            <a:lvl6pPr marL="2519629" indent="0" algn="ctr">
              <a:buNone/>
              <a:defRPr>
                <a:solidFill>
                  <a:schemeClr val="tx1">
                    <a:tint val="75000"/>
                  </a:schemeClr>
                </a:solidFill>
              </a:defRPr>
            </a:lvl6pPr>
            <a:lvl7pPr marL="3023555" indent="0" algn="ctr">
              <a:buNone/>
              <a:defRPr>
                <a:solidFill>
                  <a:schemeClr val="tx1">
                    <a:tint val="75000"/>
                  </a:schemeClr>
                </a:solidFill>
              </a:defRPr>
            </a:lvl7pPr>
            <a:lvl8pPr marL="3527481" indent="0" algn="ctr">
              <a:buNone/>
              <a:defRPr>
                <a:solidFill>
                  <a:schemeClr val="tx1">
                    <a:tint val="75000"/>
                  </a:schemeClr>
                </a:solidFill>
              </a:defRPr>
            </a:lvl8pPr>
            <a:lvl9pPr marL="4031407" indent="0" algn="ctr">
              <a:buNone/>
              <a:defRPr>
                <a:solidFill>
                  <a:schemeClr val="tx1">
                    <a:tint val="75000"/>
                  </a:schemeClr>
                </a:solidFill>
              </a:defRPr>
            </a:lvl9pPr>
          </a:lstStyle>
          <a:p>
            <a:r>
              <a:rPr lang="cs-CZ"/>
              <a:t>Click to edit Master subtitle style</a:t>
            </a:r>
            <a:endParaRPr lang="en-US" dirty="0"/>
          </a:p>
        </p:txBody>
      </p:sp>
      <p:sp>
        <p:nvSpPr>
          <p:cNvPr id="15" name="Date Placeholder 14"/>
          <p:cNvSpPr>
            <a:spLocks noGrp="1"/>
          </p:cNvSpPr>
          <p:nvPr>
            <p:ph type="dt" sz="half" idx="10"/>
          </p:nvPr>
        </p:nvSpPr>
        <p:spPr/>
        <p:txBody>
          <a:bodyPr/>
          <a:lstStyle/>
          <a:p>
            <a:fld id="{4EB01CD8-83C4-F84E-9CB7-2B634ECC5CE7}" type="datetime1">
              <a:rPr lang="sk-SK" smtClean="0"/>
              <a:t>30.3.2026</a:t>
            </a:fld>
            <a:endParaRPr lang="en-GB"/>
          </a:p>
        </p:txBody>
      </p:sp>
      <p:sp>
        <p:nvSpPr>
          <p:cNvPr id="16" name="Slide Number Placeholder 15"/>
          <p:cNvSpPr>
            <a:spLocks noGrp="1"/>
          </p:cNvSpPr>
          <p:nvPr>
            <p:ph type="sldNum" sz="quarter" idx="11"/>
          </p:nvPr>
        </p:nvSpPr>
        <p:spPr/>
        <p:txBody>
          <a:bodyPr/>
          <a:lstStyle/>
          <a:p>
            <a:fld id="{9665D366-4AF1-4746-9C39-861A506373A7}" type="slidenum">
              <a:rPr lang="en-GB" smtClean="0"/>
              <a:pPr/>
              <a:t>‹#›</a:t>
            </a:fld>
            <a:endParaRPr lang="en-GB"/>
          </a:p>
        </p:txBody>
      </p:sp>
      <p:sp>
        <p:nvSpPr>
          <p:cNvPr id="17" name="Footer Placeholder 16"/>
          <p:cNvSpPr>
            <a:spLocks noGrp="1"/>
          </p:cNvSpPr>
          <p:nvPr>
            <p:ph type="ftr" sz="quarter" idx="12"/>
          </p:nvPr>
        </p:nvSpPr>
        <p:spPr/>
        <p:txBody>
          <a:bodyPr/>
          <a:lstStyle/>
          <a:p>
            <a:r>
              <a:rPr lang="en-GB"/>
              <a:t>rusnak.truni.sk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dirty="0"/>
          </a:p>
        </p:txBody>
      </p:sp>
      <p:sp>
        <p:nvSpPr>
          <p:cNvPr id="3" name="Vertical Text Placeholder 2"/>
          <p:cNvSpPr>
            <a:spLocks noGrp="1"/>
          </p:cNvSpPr>
          <p:nvPr>
            <p:ph type="body" orient="vert" idx="1"/>
          </p:nvPr>
        </p:nvSpPr>
        <p:spPr>
          <a:xfrm>
            <a:off x="2351035" y="756286"/>
            <a:ext cx="6381380" cy="3865456"/>
          </a:xfrm>
        </p:spPr>
        <p:txBody>
          <a:bodyPr vert="eaVert" ancho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75FA0A2C-9028-F445-B3E8-F55B166198D9}" type="datetime1">
              <a:rPr lang="sk-SK" smtClean="0"/>
              <a:t>30.3.2026</a:t>
            </a:fld>
            <a:endParaRPr lang="en-GB"/>
          </a:p>
        </p:txBody>
      </p:sp>
      <p:sp>
        <p:nvSpPr>
          <p:cNvPr id="5" name="Footer Placeholder 4"/>
          <p:cNvSpPr>
            <a:spLocks noGrp="1"/>
          </p:cNvSpPr>
          <p:nvPr>
            <p:ph type="ftr" sz="quarter" idx="11"/>
          </p:nvPr>
        </p:nvSpPr>
        <p:spPr/>
        <p:txBody>
          <a:bodyPr/>
          <a:lstStyle/>
          <a:p>
            <a:r>
              <a:rPr lang="en-GB"/>
              <a:t>rusnak.truni.sk</a:t>
            </a:r>
          </a:p>
        </p:txBody>
      </p:sp>
      <p:sp>
        <p:nvSpPr>
          <p:cNvPr id="6" name="Slide Number Placeholder 5"/>
          <p:cNvSpPr>
            <a:spLocks noGrp="1"/>
          </p:cNvSpPr>
          <p:nvPr>
            <p:ph type="sldNum" sz="quarter" idx="12"/>
          </p:nvPr>
        </p:nvSpPr>
        <p:spPr/>
        <p:txBody>
          <a:bodyPr/>
          <a:lstStyle/>
          <a:p>
            <a:fld id="{F9D4BC3C-7372-45CB-AC7E-5C03862A0EE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724" y="672255"/>
            <a:ext cx="2351035" cy="5714153"/>
          </a:xfrm>
        </p:spPr>
        <p:txBody>
          <a:bodyPr vert="eaVert"/>
          <a:lstStyle/>
          <a:p>
            <a:r>
              <a:rPr lang="cs-CZ"/>
              <a:t>Click to edit Master title style</a:t>
            </a:r>
            <a:endParaRPr lang="en-US" dirty="0"/>
          </a:p>
        </p:txBody>
      </p:sp>
      <p:sp>
        <p:nvSpPr>
          <p:cNvPr id="3" name="Vertical Text Placeholder 2"/>
          <p:cNvSpPr>
            <a:spLocks noGrp="1"/>
          </p:cNvSpPr>
          <p:nvPr>
            <p:ph type="body" orient="vert" idx="1"/>
          </p:nvPr>
        </p:nvSpPr>
        <p:spPr>
          <a:xfrm>
            <a:off x="3190690" y="756286"/>
            <a:ext cx="5541725" cy="5041900"/>
          </a:xfrm>
        </p:spPr>
        <p:txBody>
          <a:bodyPr vert="eaVert" ancho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4" name="Date Placeholder 3"/>
          <p:cNvSpPr>
            <a:spLocks noGrp="1"/>
          </p:cNvSpPr>
          <p:nvPr>
            <p:ph type="dt" sz="half" idx="10"/>
          </p:nvPr>
        </p:nvSpPr>
        <p:spPr/>
        <p:txBody>
          <a:bodyPr/>
          <a:lstStyle/>
          <a:p>
            <a:fld id="{5791CE36-6305-EC48-AE00-A2D831051074}" type="datetime1">
              <a:rPr lang="sk-SK" smtClean="0"/>
              <a:t>30.3.2026</a:t>
            </a:fld>
            <a:endParaRPr lang="en-GB"/>
          </a:p>
        </p:txBody>
      </p:sp>
      <p:sp>
        <p:nvSpPr>
          <p:cNvPr id="5" name="Footer Placeholder 4"/>
          <p:cNvSpPr>
            <a:spLocks noGrp="1"/>
          </p:cNvSpPr>
          <p:nvPr>
            <p:ph type="ftr" sz="quarter" idx="11"/>
          </p:nvPr>
        </p:nvSpPr>
        <p:spPr/>
        <p:txBody>
          <a:bodyPr/>
          <a:lstStyle/>
          <a:p>
            <a:r>
              <a:rPr lang="en-GB"/>
              <a:t>rusnak.truni.sk</a:t>
            </a:r>
          </a:p>
        </p:txBody>
      </p:sp>
      <p:sp>
        <p:nvSpPr>
          <p:cNvPr id="6" name="Slide Number Placeholder 5"/>
          <p:cNvSpPr>
            <a:spLocks noGrp="1"/>
          </p:cNvSpPr>
          <p:nvPr>
            <p:ph type="sldNum" sz="quarter" idx="12"/>
          </p:nvPr>
        </p:nvSpPr>
        <p:spPr/>
        <p:txBody>
          <a:bodyPr/>
          <a:lstStyle/>
          <a:p>
            <a:fld id="{0B4E2C6B-D7B4-4470-96B0-FB5B90C3668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sk-SK" noProof="0" dirty="0" err="1"/>
              <a:t>Click</a:t>
            </a:r>
            <a:r>
              <a:rPr lang="sk-SK" noProof="0" dirty="0"/>
              <a:t> to </a:t>
            </a:r>
            <a:r>
              <a:rPr lang="sk-SK" noProof="0" dirty="0" err="1"/>
              <a:t>edit</a:t>
            </a:r>
            <a:r>
              <a:rPr lang="sk-SK" noProof="0" dirty="0"/>
              <a:t> Master text </a:t>
            </a:r>
            <a:r>
              <a:rPr lang="sk-SK" noProof="0" dirty="0" err="1"/>
              <a:t>styles</a:t>
            </a:r>
            <a:endParaRPr lang="sk-SK" noProof="0" dirty="0"/>
          </a:p>
          <a:p>
            <a:pPr lvl="1"/>
            <a:r>
              <a:rPr lang="sk-SK" noProof="0" dirty="0" err="1"/>
              <a:t>Second</a:t>
            </a:r>
            <a:r>
              <a:rPr lang="sk-SK" noProof="0" dirty="0"/>
              <a:t> </a:t>
            </a:r>
            <a:r>
              <a:rPr lang="sk-SK" noProof="0" dirty="0" err="1"/>
              <a:t>level</a:t>
            </a:r>
            <a:endParaRPr lang="sk-SK" noProof="0" dirty="0"/>
          </a:p>
          <a:p>
            <a:pPr lvl="2"/>
            <a:r>
              <a:rPr lang="sk-SK" noProof="0" dirty="0" err="1"/>
              <a:t>Third</a:t>
            </a:r>
            <a:r>
              <a:rPr lang="sk-SK" noProof="0" dirty="0"/>
              <a:t> </a:t>
            </a:r>
            <a:r>
              <a:rPr lang="sk-SK" noProof="0" dirty="0" err="1"/>
              <a:t>level</a:t>
            </a:r>
            <a:endParaRPr lang="sk-SK" noProof="0" dirty="0"/>
          </a:p>
          <a:p>
            <a:pPr lvl="3"/>
            <a:r>
              <a:rPr lang="sk-SK" noProof="0" dirty="0" err="1"/>
              <a:t>Fourth</a:t>
            </a:r>
            <a:r>
              <a:rPr lang="sk-SK" noProof="0" dirty="0"/>
              <a:t> </a:t>
            </a:r>
            <a:r>
              <a:rPr lang="sk-SK" noProof="0" dirty="0" err="1"/>
              <a:t>level</a:t>
            </a:r>
            <a:endParaRPr lang="sk-SK" noProof="0" dirty="0"/>
          </a:p>
          <a:p>
            <a:pPr lvl="4"/>
            <a:r>
              <a:rPr lang="sk-SK" noProof="0" dirty="0" err="1"/>
              <a:t>Fifth</a:t>
            </a:r>
            <a:r>
              <a:rPr lang="sk-SK" noProof="0" dirty="0"/>
              <a:t> </a:t>
            </a:r>
            <a:r>
              <a:rPr lang="sk-SK" noProof="0" dirty="0" err="1"/>
              <a:t>level</a:t>
            </a:r>
            <a:endParaRPr lang="sk-SK" noProof="0" dirty="0"/>
          </a:p>
        </p:txBody>
      </p:sp>
      <p:sp>
        <p:nvSpPr>
          <p:cNvPr id="13" name="Title 12"/>
          <p:cNvSpPr>
            <a:spLocks noGrp="1"/>
          </p:cNvSpPr>
          <p:nvPr>
            <p:ph type="title"/>
          </p:nvPr>
        </p:nvSpPr>
        <p:spPr/>
        <p:txBody>
          <a:bodyPr/>
          <a:lstStyle/>
          <a:p>
            <a:r>
              <a:rPr lang="sk-SK" noProof="0" dirty="0" err="1"/>
              <a:t>Click</a:t>
            </a:r>
            <a:r>
              <a:rPr lang="sk-SK" noProof="0" dirty="0"/>
              <a:t> to </a:t>
            </a:r>
            <a:r>
              <a:rPr lang="sk-SK" noProof="0" dirty="0" err="1"/>
              <a:t>edit</a:t>
            </a:r>
            <a:r>
              <a:rPr lang="sk-SK" noProof="0" dirty="0"/>
              <a:t> Master title </a:t>
            </a:r>
            <a:r>
              <a:rPr lang="sk-SK" noProof="0" dirty="0" err="1"/>
              <a:t>style</a:t>
            </a:r>
            <a:endParaRPr lang="sk-SK" noProof="0" dirty="0"/>
          </a:p>
        </p:txBody>
      </p:sp>
      <p:sp>
        <p:nvSpPr>
          <p:cNvPr id="14" name="Date Placeholder 13"/>
          <p:cNvSpPr>
            <a:spLocks noGrp="1"/>
          </p:cNvSpPr>
          <p:nvPr>
            <p:ph type="dt" sz="half" idx="10"/>
          </p:nvPr>
        </p:nvSpPr>
        <p:spPr/>
        <p:txBody>
          <a:bodyPr/>
          <a:lstStyle/>
          <a:p>
            <a:fld id="{73D37F00-1B4E-2B45-A9B6-2C8419215001}" type="datetime1">
              <a:rPr lang="sk-SK" smtClean="0"/>
              <a:t>30.3.2026</a:t>
            </a:fld>
            <a:endParaRPr lang="en-GB"/>
          </a:p>
        </p:txBody>
      </p:sp>
      <p:sp>
        <p:nvSpPr>
          <p:cNvPr id="15" name="Slide Number Placeholder 14"/>
          <p:cNvSpPr>
            <a:spLocks noGrp="1"/>
          </p:cNvSpPr>
          <p:nvPr>
            <p:ph type="sldNum" sz="quarter" idx="11"/>
          </p:nvPr>
        </p:nvSpPr>
        <p:spPr/>
        <p:txBody>
          <a:bodyPr/>
          <a:lstStyle/>
          <a:p>
            <a:fld id="{20C92893-8C51-46CF-9D47-24B3C575AFAA}" type="slidenum">
              <a:rPr lang="en-GB" smtClean="0"/>
              <a:pPr/>
              <a:t>‹#›</a:t>
            </a:fld>
            <a:endParaRPr lang="en-GB"/>
          </a:p>
        </p:txBody>
      </p:sp>
      <p:sp>
        <p:nvSpPr>
          <p:cNvPr id="16" name="Footer Placeholder 15"/>
          <p:cNvSpPr>
            <a:spLocks noGrp="1"/>
          </p:cNvSpPr>
          <p:nvPr>
            <p:ph type="ftr" sz="quarter" idx="12"/>
          </p:nvPr>
        </p:nvSpPr>
        <p:spPr>
          <a:xfrm>
            <a:off x="4127670" y="6787309"/>
            <a:ext cx="1891273" cy="402651"/>
          </a:xfrm>
        </p:spPr>
        <p:txBody>
          <a:bodyPr/>
          <a:lstStyle/>
          <a:p>
            <a:r>
              <a:rPr lang="en-GB"/>
              <a:t>rusnak.truni.sk</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702069" y="4493265"/>
            <a:ext cx="503793" cy="1001684"/>
          </a:xfrm>
          <a:prstGeom prst="rect">
            <a:avLst/>
          </a:prstGeom>
          <a:noFill/>
        </p:spPr>
        <p:txBody>
          <a:bodyPr wrap="square" lIns="0" tIns="0" rIns="0" bIns="0" rtlCol="0" anchor="t" anchorCtr="0">
            <a:spAutoFit/>
          </a:bodyPr>
          <a:lstStyle/>
          <a:p>
            <a:r>
              <a:rPr lang="en-US" sz="7300" dirty="0">
                <a:solidFill>
                  <a:schemeClr val="tx1"/>
                </a:solidFill>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5037931" y="4705959"/>
            <a:ext cx="4114311" cy="806704"/>
          </a:xfrm>
        </p:spPr>
        <p:txBody>
          <a:bodyPr anchor="ctr">
            <a:normAutofit/>
          </a:bodyPr>
          <a:lstStyle>
            <a:lvl1pPr marL="0" indent="0">
              <a:buNone/>
              <a:defRPr sz="2000">
                <a:solidFill>
                  <a:schemeClr val="tx1"/>
                </a:solidFill>
              </a:defRPr>
            </a:lvl1pPr>
            <a:lvl2pPr marL="503926" indent="0">
              <a:buNone/>
              <a:defRPr sz="2000">
                <a:solidFill>
                  <a:schemeClr val="tx1">
                    <a:tint val="75000"/>
                  </a:schemeClr>
                </a:solidFill>
              </a:defRPr>
            </a:lvl2pPr>
            <a:lvl3pPr marL="1007852" indent="0">
              <a:buNone/>
              <a:defRPr sz="1800">
                <a:solidFill>
                  <a:schemeClr val="tx1">
                    <a:tint val="75000"/>
                  </a:schemeClr>
                </a:solidFill>
              </a:defRPr>
            </a:lvl3pPr>
            <a:lvl4pPr marL="1511778" indent="0">
              <a:buNone/>
              <a:defRPr sz="1500">
                <a:solidFill>
                  <a:schemeClr val="tx1">
                    <a:tint val="75000"/>
                  </a:schemeClr>
                </a:solidFill>
              </a:defRPr>
            </a:lvl4pPr>
            <a:lvl5pPr marL="2015703" indent="0">
              <a:buNone/>
              <a:defRPr sz="1500">
                <a:solidFill>
                  <a:schemeClr val="tx1">
                    <a:tint val="75000"/>
                  </a:schemeClr>
                </a:solidFill>
              </a:defRPr>
            </a:lvl5pPr>
            <a:lvl6pPr marL="2519629" indent="0">
              <a:buNone/>
              <a:defRPr sz="1500">
                <a:solidFill>
                  <a:schemeClr val="tx1">
                    <a:tint val="75000"/>
                  </a:schemeClr>
                </a:solidFill>
              </a:defRPr>
            </a:lvl6pPr>
            <a:lvl7pPr marL="3023555" indent="0">
              <a:buNone/>
              <a:defRPr sz="1500">
                <a:solidFill>
                  <a:schemeClr val="tx1">
                    <a:tint val="75000"/>
                  </a:schemeClr>
                </a:solidFill>
              </a:defRPr>
            </a:lvl7pPr>
            <a:lvl8pPr marL="3527481" indent="0">
              <a:buNone/>
              <a:defRPr sz="1500">
                <a:solidFill>
                  <a:schemeClr val="tx1">
                    <a:tint val="75000"/>
                  </a:schemeClr>
                </a:solidFill>
              </a:defRPr>
            </a:lvl8pPr>
            <a:lvl9pPr marL="4031407" indent="0">
              <a:buNone/>
              <a:defRPr sz="1500">
                <a:solidFill>
                  <a:schemeClr val="tx1">
                    <a:tint val="75000"/>
                  </a:schemeClr>
                </a:solidFill>
              </a:defRPr>
            </a:lvl9pPr>
          </a:lstStyle>
          <a:p>
            <a:pPr lvl="0"/>
            <a:r>
              <a:rPr lang="cs-CZ"/>
              <a:t>Click to edit Master text styles</a:t>
            </a:r>
          </a:p>
        </p:txBody>
      </p:sp>
      <p:sp>
        <p:nvSpPr>
          <p:cNvPr id="12" name="Date Placeholder 11"/>
          <p:cNvSpPr>
            <a:spLocks noGrp="1"/>
          </p:cNvSpPr>
          <p:nvPr>
            <p:ph type="dt" sz="half" idx="10"/>
          </p:nvPr>
        </p:nvSpPr>
        <p:spPr/>
        <p:txBody>
          <a:bodyPr/>
          <a:lstStyle/>
          <a:p>
            <a:fld id="{5BBD3773-E408-D84D-AFB2-6258191B5BD3}" type="datetime1">
              <a:rPr lang="sk-SK" smtClean="0"/>
              <a:t>30.3.2026</a:t>
            </a:fld>
            <a:endParaRPr lang="en-GB"/>
          </a:p>
        </p:txBody>
      </p:sp>
      <p:sp>
        <p:nvSpPr>
          <p:cNvPr id="13" name="Slide Number Placeholder 12"/>
          <p:cNvSpPr>
            <a:spLocks noGrp="1"/>
          </p:cNvSpPr>
          <p:nvPr>
            <p:ph type="sldNum" sz="quarter" idx="11"/>
          </p:nvPr>
        </p:nvSpPr>
        <p:spPr/>
        <p:txBody>
          <a:bodyPr/>
          <a:lstStyle/>
          <a:p>
            <a:fld id="{B7D8D926-BC77-48DB-9B94-D8C2D2386DFA}" type="slidenum">
              <a:rPr lang="en-GB" smtClean="0"/>
              <a:pPr/>
              <a:t>‹#›</a:t>
            </a:fld>
            <a:endParaRPr lang="en-GB"/>
          </a:p>
        </p:txBody>
      </p:sp>
      <p:sp>
        <p:nvSpPr>
          <p:cNvPr id="14" name="Footer Placeholder 13"/>
          <p:cNvSpPr>
            <a:spLocks noGrp="1"/>
          </p:cNvSpPr>
          <p:nvPr>
            <p:ph type="ftr" sz="quarter" idx="12"/>
          </p:nvPr>
        </p:nvSpPr>
        <p:spPr/>
        <p:txBody>
          <a:bodyPr/>
          <a:lstStyle/>
          <a:p>
            <a:r>
              <a:rPr lang="en-GB"/>
              <a:t>rusnak.truni.sk</a:t>
            </a:r>
          </a:p>
        </p:txBody>
      </p:sp>
      <p:sp>
        <p:nvSpPr>
          <p:cNvPr id="4" name="Title 3"/>
          <p:cNvSpPr>
            <a:spLocks noGrp="1"/>
          </p:cNvSpPr>
          <p:nvPr>
            <p:ph type="title"/>
          </p:nvPr>
        </p:nvSpPr>
        <p:spPr>
          <a:xfrm>
            <a:off x="2518966" y="2100791"/>
            <a:ext cx="6650070" cy="2591537"/>
          </a:xfrm>
        </p:spPr>
        <p:txBody>
          <a:bodyPr/>
          <a:lstStyle>
            <a:lvl1pPr marL="0" algn="l" defTabSz="1007852" rtl="0" eaLnBrk="1" latinLnBrk="0" hangingPunct="1">
              <a:spcBef>
                <a:spcPct val="0"/>
              </a:spcBef>
              <a:buNone/>
              <a:defRPr lang="en-US" sz="60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cs-CZ"/>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A25B13E8-87A4-BF42-9869-C04E79CA7D3F}" type="datetime1">
              <a:rPr lang="sk-SK" smtClean="0"/>
              <a:t>30.3.2026</a:t>
            </a:fld>
            <a:endParaRPr lang="en-GB"/>
          </a:p>
        </p:txBody>
      </p:sp>
      <p:sp>
        <p:nvSpPr>
          <p:cNvPr id="9" name="Slide Number Placeholder 8"/>
          <p:cNvSpPr>
            <a:spLocks noGrp="1"/>
          </p:cNvSpPr>
          <p:nvPr>
            <p:ph type="sldNum" sz="quarter" idx="11"/>
          </p:nvPr>
        </p:nvSpPr>
        <p:spPr/>
        <p:txBody>
          <a:bodyPr/>
          <a:lstStyle/>
          <a:p>
            <a:fld id="{5C6CE37E-CBC8-4448-B085-1F6586CB95B8}" type="slidenum">
              <a:rPr lang="en-GB" smtClean="0"/>
              <a:pPr/>
              <a:t>‹#›</a:t>
            </a:fld>
            <a:endParaRPr lang="en-GB"/>
          </a:p>
        </p:txBody>
      </p:sp>
      <p:sp>
        <p:nvSpPr>
          <p:cNvPr id="10" name="Footer Placeholder 9"/>
          <p:cNvSpPr>
            <a:spLocks noGrp="1"/>
          </p:cNvSpPr>
          <p:nvPr>
            <p:ph type="ftr" sz="quarter" idx="12"/>
          </p:nvPr>
        </p:nvSpPr>
        <p:spPr/>
        <p:txBody>
          <a:bodyPr/>
          <a:lstStyle/>
          <a:p>
            <a:r>
              <a:rPr lang="en-GB"/>
              <a:t>rusnak.truni.sk</a:t>
            </a:r>
          </a:p>
        </p:txBody>
      </p:sp>
      <p:sp>
        <p:nvSpPr>
          <p:cNvPr id="11" name="Title 10"/>
          <p:cNvSpPr>
            <a:spLocks noGrp="1"/>
          </p:cNvSpPr>
          <p:nvPr>
            <p:ph type="title"/>
          </p:nvPr>
        </p:nvSpPr>
        <p:spPr/>
        <p:txBody>
          <a:bodyPr/>
          <a:lstStyle/>
          <a:p>
            <a:r>
              <a:rPr lang="cs-CZ"/>
              <a:t>Click to edit Master title style</a:t>
            </a:r>
            <a:endParaRPr lang="en-US" dirty="0"/>
          </a:p>
        </p:txBody>
      </p:sp>
      <p:sp>
        <p:nvSpPr>
          <p:cNvPr id="5" name="Content Placeholder 4"/>
          <p:cNvSpPr>
            <a:spLocks noGrp="1"/>
          </p:cNvSpPr>
          <p:nvPr>
            <p:ph sz="quarter" idx="13"/>
          </p:nvPr>
        </p:nvSpPr>
        <p:spPr>
          <a:xfrm>
            <a:off x="1481152" y="726034"/>
            <a:ext cx="3607159" cy="3781425"/>
          </a:xfrm>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7" name="Content Placeholder 6"/>
          <p:cNvSpPr>
            <a:spLocks noGrp="1"/>
          </p:cNvSpPr>
          <p:nvPr>
            <p:ph sz="quarter" idx="14"/>
          </p:nvPr>
        </p:nvSpPr>
        <p:spPr>
          <a:xfrm>
            <a:off x="5541725" y="726034"/>
            <a:ext cx="3607159" cy="3784926"/>
          </a:xfrm>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77793" y="730013"/>
            <a:ext cx="3607159" cy="705515"/>
          </a:xfrm>
        </p:spPr>
        <p:txBody>
          <a:bodyPr anchor="ctr">
            <a:noAutofit/>
          </a:bodyPr>
          <a:lstStyle>
            <a:lvl1pPr marL="0" indent="0">
              <a:buNone/>
              <a:defRPr sz="2400" b="0"/>
            </a:lvl1pPr>
            <a:lvl2pPr marL="503926" indent="0">
              <a:buNone/>
              <a:defRPr sz="2200" b="1"/>
            </a:lvl2pPr>
            <a:lvl3pPr marL="1007852" indent="0">
              <a:buNone/>
              <a:defRPr sz="2000" b="1"/>
            </a:lvl3pPr>
            <a:lvl4pPr marL="1511778" indent="0">
              <a:buNone/>
              <a:defRPr sz="1800" b="1"/>
            </a:lvl4pPr>
            <a:lvl5pPr marL="2015703" indent="0">
              <a:buNone/>
              <a:defRPr sz="1800" b="1"/>
            </a:lvl5pPr>
            <a:lvl6pPr marL="2519629" indent="0">
              <a:buNone/>
              <a:defRPr sz="1800" b="1"/>
            </a:lvl6pPr>
            <a:lvl7pPr marL="3023555" indent="0">
              <a:buNone/>
              <a:defRPr sz="1800" b="1"/>
            </a:lvl7pPr>
            <a:lvl8pPr marL="3527481" indent="0">
              <a:buNone/>
              <a:defRPr sz="1800" b="1"/>
            </a:lvl8pPr>
            <a:lvl9pPr marL="4031407" indent="0">
              <a:buNone/>
              <a:defRPr sz="1800" b="1"/>
            </a:lvl9pPr>
          </a:lstStyle>
          <a:p>
            <a:pPr lvl="0"/>
            <a:r>
              <a:rPr lang="cs-CZ"/>
              <a:t>Click to edit Master text styles</a:t>
            </a:r>
          </a:p>
        </p:txBody>
      </p:sp>
      <p:sp>
        <p:nvSpPr>
          <p:cNvPr id="4" name="Content Placeholder 3"/>
          <p:cNvSpPr>
            <a:spLocks noGrp="1"/>
          </p:cNvSpPr>
          <p:nvPr>
            <p:ph sz="half" idx="2"/>
          </p:nvPr>
        </p:nvSpPr>
        <p:spPr>
          <a:xfrm>
            <a:off x="1481152" y="1512570"/>
            <a:ext cx="3610518" cy="3025140"/>
          </a:xfrm>
        </p:spPr>
        <p:txBody>
          <a:bodyPr anchor="t"/>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5" name="Text Placeholder 4"/>
          <p:cNvSpPr>
            <a:spLocks noGrp="1"/>
          </p:cNvSpPr>
          <p:nvPr>
            <p:ph type="body" sz="quarter" idx="3"/>
          </p:nvPr>
        </p:nvSpPr>
        <p:spPr>
          <a:xfrm>
            <a:off x="5541725" y="730013"/>
            <a:ext cx="3607159" cy="705515"/>
          </a:xfrm>
        </p:spPr>
        <p:txBody>
          <a:bodyPr anchor="ctr">
            <a:noAutofit/>
          </a:bodyPr>
          <a:lstStyle>
            <a:lvl1pPr marL="0" indent="0">
              <a:buNone/>
              <a:defRPr sz="2400" b="0"/>
            </a:lvl1pPr>
            <a:lvl2pPr marL="503926" indent="0">
              <a:buNone/>
              <a:defRPr sz="2200" b="1"/>
            </a:lvl2pPr>
            <a:lvl3pPr marL="1007852" indent="0">
              <a:buNone/>
              <a:defRPr sz="2000" b="1"/>
            </a:lvl3pPr>
            <a:lvl4pPr marL="1511778" indent="0">
              <a:buNone/>
              <a:defRPr sz="1800" b="1"/>
            </a:lvl4pPr>
            <a:lvl5pPr marL="2015703" indent="0">
              <a:buNone/>
              <a:defRPr sz="1800" b="1"/>
            </a:lvl5pPr>
            <a:lvl6pPr marL="2519629" indent="0">
              <a:buNone/>
              <a:defRPr sz="1800" b="1"/>
            </a:lvl6pPr>
            <a:lvl7pPr marL="3023555" indent="0">
              <a:buNone/>
              <a:defRPr sz="1800" b="1"/>
            </a:lvl7pPr>
            <a:lvl8pPr marL="3527481" indent="0">
              <a:buNone/>
              <a:defRPr sz="1800" b="1"/>
            </a:lvl8pPr>
            <a:lvl9pPr marL="4031407" indent="0">
              <a:buNone/>
              <a:defRPr sz="1800" b="1"/>
            </a:lvl9pPr>
          </a:lstStyle>
          <a:p>
            <a:pPr lvl="0"/>
            <a:r>
              <a:rPr lang="cs-CZ"/>
              <a:t>Click to edit Master text styles</a:t>
            </a:r>
          </a:p>
        </p:txBody>
      </p:sp>
      <p:sp>
        <p:nvSpPr>
          <p:cNvPr id="6" name="Content Placeholder 5"/>
          <p:cNvSpPr>
            <a:spLocks noGrp="1"/>
          </p:cNvSpPr>
          <p:nvPr>
            <p:ph sz="quarter" idx="4"/>
          </p:nvPr>
        </p:nvSpPr>
        <p:spPr>
          <a:xfrm>
            <a:off x="5541725" y="1512570"/>
            <a:ext cx="3607159" cy="3025140"/>
          </a:xfrm>
        </p:spPr>
        <p:txBody>
          <a:bodyPr anchor="t"/>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13" name="TextBox 12"/>
          <p:cNvSpPr txBox="1"/>
          <p:nvPr/>
        </p:nvSpPr>
        <p:spPr>
          <a:xfrm>
            <a:off x="1164322" y="573656"/>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8" name="TextBox 17"/>
          <p:cNvSpPr txBox="1"/>
          <p:nvPr/>
        </p:nvSpPr>
        <p:spPr>
          <a:xfrm>
            <a:off x="5267437" y="573656"/>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cs-CZ"/>
              <a:t>Click to edit Master title style</a:t>
            </a:r>
            <a:endParaRPr lang="en-US" dirty="0"/>
          </a:p>
        </p:txBody>
      </p:sp>
      <p:sp>
        <p:nvSpPr>
          <p:cNvPr id="14" name="Date Placeholder 13"/>
          <p:cNvSpPr>
            <a:spLocks noGrp="1"/>
          </p:cNvSpPr>
          <p:nvPr>
            <p:ph type="dt" sz="half" idx="10"/>
          </p:nvPr>
        </p:nvSpPr>
        <p:spPr/>
        <p:txBody>
          <a:bodyPr/>
          <a:lstStyle/>
          <a:p>
            <a:fld id="{4643BA47-18CF-B546-B4D9-57CCF821F48B}" type="datetime1">
              <a:rPr lang="sk-SK" smtClean="0"/>
              <a:t>30.3.2026</a:t>
            </a:fld>
            <a:endParaRPr lang="en-GB"/>
          </a:p>
        </p:txBody>
      </p:sp>
      <p:sp>
        <p:nvSpPr>
          <p:cNvPr id="15" name="Slide Number Placeholder 14"/>
          <p:cNvSpPr>
            <a:spLocks noGrp="1"/>
          </p:cNvSpPr>
          <p:nvPr>
            <p:ph type="sldNum" sz="quarter" idx="11"/>
          </p:nvPr>
        </p:nvSpPr>
        <p:spPr/>
        <p:txBody>
          <a:bodyPr/>
          <a:lstStyle/>
          <a:p>
            <a:fld id="{7C245C3F-23D6-4420-B72D-D1DE680834B2}" type="slidenum">
              <a:rPr lang="en-GB" smtClean="0"/>
              <a:pPr/>
              <a:t>‹#›</a:t>
            </a:fld>
            <a:endParaRPr lang="en-GB"/>
          </a:p>
        </p:txBody>
      </p:sp>
      <p:sp>
        <p:nvSpPr>
          <p:cNvPr id="16" name="Footer Placeholder 15"/>
          <p:cNvSpPr>
            <a:spLocks noGrp="1"/>
          </p:cNvSpPr>
          <p:nvPr>
            <p:ph type="ftr" sz="quarter" idx="12"/>
          </p:nvPr>
        </p:nvSpPr>
        <p:spPr/>
        <p:txBody>
          <a:bodyPr/>
          <a:lstStyle/>
          <a:p>
            <a:r>
              <a:rPr lang="en-GB"/>
              <a:t>rusnak.truni.sk</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Click to edit Master title style</a:t>
            </a:r>
            <a:endParaRPr lang="en-US"/>
          </a:p>
        </p:txBody>
      </p:sp>
      <p:sp>
        <p:nvSpPr>
          <p:cNvPr id="7" name="Date Placeholder 6"/>
          <p:cNvSpPr>
            <a:spLocks noGrp="1"/>
          </p:cNvSpPr>
          <p:nvPr>
            <p:ph type="dt" sz="half" idx="10"/>
          </p:nvPr>
        </p:nvSpPr>
        <p:spPr/>
        <p:txBody>
          <a:bodyPr/>
          <a:lstStyle/>
          <a:p>
            <a:fld id="{57309E84-CD22-7A4A-947F-55F42149966A}" type="datetime1">
              <a:rPr lang="sk-SK" smtClean="0"/>
              <a:t>30.3.2026</a:t>
            </a:fld>
            <a:endParaRPr lang="en-GB"/>
          </a:p>
        </p:txBody>
      </p:sp>
      <p:sp>
        <p:nvSpPr>
          <p:cNvPr id="8" name="Slide Number Placeholder 7"/>
          <p:cNvSpPr>
            <a:spLocks noGrp="1"/>
          </p:cNvSpPr>
          <p:nvPr>
            <p:ph type="sldNum" sz="quarter" idx="11"/>
          </p:nvPr>
        </p:nvSpPr>
        <p:spPr/>
        <p:txBody>
          <a:bodyPr/>
          <a:lstStyle/>
          <a:p>
            <a:fld id="{3344478E-25D6-4334-A519-EED7046972D9}" type="slidenum">
              <a:rPr lang="en-GB" smtClean="0"/>
              <a:pPr/>
              <a:t>‹#›</a:t>
            </a:fld>
            <a:endParaRPr lang="en-GB"/>
          </a:p>
        </p:txBody>
      </p:sp>
      <p:sp>
        <p:nvSpPr>
          <p:cNvPr id="9" name="Footer Placeholder 8"/>
          <p:cNvSpPr>
            <a:spLocks noGrp="1"/>
          </p:cNvSpPr>
          <p:nvPr>
            <p:ph type="ftr" sz="quarter" idx="12"/>
          </p:nvPr>
        </p:nvSpPr>
        <p:spPr/>
        <p:txBody>
          <a:bodyPr/>
          <a:lstStyle/>
          <a:p>
            <a:r>
              <a:rPr lang="en-GB"/>
              <a:t>rusnak.truni.sk</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88BED2A-4A60-6142-AE94-AF8139DD218F}" type="datetime1">
              <a:rPr lang="sk-SK" smtClean="0"/>
              <a:t>30.3.2026</a:t>
            </a:fld>
            <a:endParaRPr lang="en-GB"/>
          </a:p>
        </p:txBody>
      </p:sp>
      <p:sp>
        <p:nvSpPr>
          <p:cNvPr id="6" name="Slide Number Placeholder 5"/>
          <p:cNvSpPr>
            <a:spLocks noGrp="1"/>
          </p:cNvSpPr>
          <p:nvPr>
            <p:ph type="sldNum" sz="quarter" idx="11"/>
          </p:nvPr>
        </p:nvSpPr>
        <p:spPr/>
        <p:txBody>
          <a:bodyPr/>
          <a:lstStyle/>
          <a:p>
            <a:fld id="{A00FC4B8-150F-463D-96B8-86E8E877A23E}" type="slidenum">
              <a:rPr lang="en-GB" smtClean="0"/>
              <a:pPr/>
              <a:t>‹#›</a:t>
            </a:fld>
            <a:endParaRPr lang="en-GB"/>
          </a:p>
        </p:txBody>
      </p:sp>
      <p:sp>
        <p:nvSpPr>
          <p:cNvPr id="7" name="Footer Placeholder 6"/>
          <p:cNvSpPr>
            <a:spLocks noGrp="1"/>
          </p:cNvSpPr>
          <p:nvPr>
            <p:ph type="ftr" sz="quarter" idx="12"/>
          </p:nvPr>
        </p:nvSpPr>
        <p:spPr/>
        <p:txBody>
          <a:bodyPr/>
          <a:lstStyle/>
          <a:p>
            <a:r>
              <a:rPr lang="en-GB"/>
              <a:t>rusnak.truni.sk</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871989" y="1956976"/>
            <a:ext cx="503793" cy="1357636"/>
          </a:xfrm>
          <a:prstGeom prst="rect">
            <a:avLst/>
          </a:prstGeom>
          <a:noFill/>
        </p:spPr>
        <p:txBody>
          <a:bodyPr wrap="square" lIns="0" tIns="0" rIns="0" bIns="0" rtlCol="0" anchor="t" anchorCtr="0">
            <a:spAutoFit/>
          </a:bodyPr>
          <a:lstStyle/>
          <a:p>
            <a:r>
              <a:rPr lang="en-US" sz="88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923621" y="756286"/>
            <a:ext cx="4786035" cy="3781425"/>
          </a:xfrm>
        </p:spPr>
        <p:txBody>
          <a:bodyPr anchor="ctr"/>
          <a:lstStyle>
            <a:lvl1pPr>
              <a:defRPr sz="2600"/>
            </a:lvl1pPr>
            <a:lvl2pPr>
              <a:defRPr sz="2400"/>
            </a:lvl2pPr>
            <a:lvl3pPr>
              <a:defRPr sz="2200"/>
            </a:lvl3pPr>
            <a:lvl4pPr>
              <a:defRPr sz="2000"/>
            </a:lvl4pPr>
            <a:lvl5pPr>
              <a:defRPr sz="2000"/>
            </a:lvl5pPr>
            <a:lvl6pPr>
              <a:defRPr sz="2200"/>
            </a:lvl6pPr>
            <a:lvl7pPr>
              <a:defRPr sz="2200"/>
            </a:lvl7pPr>
            <a:lvl8pPr>
              <a:defRPr sz="2200"/>
            </a:lvl8pPr>
            <a:lvl9pPr>
              <a:defRPr sz="22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4" name="Text Placeholder 3"/>
          <p:cNvSpPr>
            <a:spLocks noGrp="1"/>
          </p:cNvSpPr>
          <p:nvPr>
            <p:ph type="body" sz="half" idx="2"/>
          </p:nvPr>
        </p:nvSpPr>
        <p:spPr>
          <a:xfrm>
            <a:off x="6297414" y="756286"/>
            <a:ext cx="2854828" cy="3781425"/>
          </a:xfrm>
        </p:spPr>
        <p:txBody>
          <a:bodyPr anchor="ctr">
            <a:normAutofit/>
          </a:bodyPr>
          <a:lstStyle>
            <a:lvl1pPr marL="0" indent="0">
              <a:buNone/>
              <a:defRPr sz="1800"/>
            </a:lvl1pPr>
            <a:lvl2pPr marL="503926" indent="0">
              <a:buNone/>
              <a:defRPr sz="1300"/>
            </a:lvl2pPr>
            <a:lvl3pPr marL="1007852" indent="0">
              <a:buNone/>
              <a:defRPr sz="1100"/>
            </a:lvl3pPr>
            <a:lvl4pPr marL="1511778" indent="0">
              <a:buNone/>
              <a:defRPr sz="1000"/>
            </a:lvl4pPr>
            <a:lvl5pPr marL="2015703" indent="0">
              <a:buNone/>
              <a:defRPr sz="1000"/>
            </a:lvl5pPr>
            <a:lvl6pPr marL="2519629" indent="0">
              <a:buNone/>
              <a:defRPr sz="1000"/>
            </a:lvl6pPr>
            <a:lvl7pPr marL="3023555" indent="0">
              <a:buNone/>
              <a:defRPr sz="1000"/>
            </a:lvl7pPr>
            <a:lvl8pPr marL="3527481" indent="0">
              <a:buNone/>
              <a:defRPr sz="1000"/>
            </a:lvl8pPr>
            <a:lvl9pPr marL="4031407" indent="0">
              <a:buNone/>
              <a:defRPr sz="1000"/>
            </a:lvl9pPr>
          </a:lstStyle>
          <a:p>
            <a:pPr lvl="0"/>
            <a:r>
              <a:rPr lang="cs-CZ"/>
              <a:t>Click to edit Master text styles</a:t>
            </a:r>
          </a:p>
        </p:txBody>
      </p:sp>
      <p:sp>
        <p:nvSpPr>
          <p:cNvPr id="15" name="Date Placeholder 14"/>
          <p:cNvSpPr>
            <a:spLocks noGrp="1"/>
          </p:cNvSpPr>
          <p:nvPr>
            <p:ph type="dt" sz="half" idx="10"/>
          </p:nvPr>
        </p:nvSpPr>
        <p:spPr/>
        <p:txBody>
          <a:bodyPr/>
          <a:lstStyle/>
          <a:p>
            <a:fld id="{FE5E8389-38E2-7244-AFDB-D2D7BE3A4E28}" type="datetime1">
              <a:rPr lang="sk-SK" smtClean="0"/>
              <a:t>30.3.2026</a:t>
            </a:fld>
            <a:endParaRPr lang="en-GB"/>
          </a:p>
        </p:txBody>
      </p:sp>
      <p:sp>
        <p:nvSpPr>
          <p:cNvPr id="16" name="Slide Number Placeholder 15"/>
          <p:cNvSpPr>
            <a:spLocks noGrp="1"/>
          </p:cNvSpPr>
          <p:nvPr>
            <p:ph type="sldNum" sz="quarter" idx="11"/>
          </p:nvPr>
        </p:nvSpPr>
        <p:spPr/>
        <p:txBody>
          <a:bodyPr/>
          <a:lstStyle/>
          <a:p>
            <a:fld id="{FA6E8336-881F-4F52-AF42-3EE20DD441E2}" type="slidenum">
              <a:rPr lang="en-GB" smtClean="0"/>
              <a:pPr/>
              <a:t>‹#›</a:t>
            </a:fld>
            <a:endParaRPr lang="en-GB"/>
          </a:p>
        </p:txBody>
      </p:sp>
      <p:sp>
        <p:nvSpPr>
          <p:cNvPr id="17" name="Footer Placeholder 16"/>
          <p:cNvSpPr>
            <a:spLocks noGrp="1"/>
          </p:cNvSpPr>
          <p:nvPr>
            <p:ph type="ftr" sz="quarter" idx="12"/>
          </p:nvPr>
        </p:nvSpPr>
        <p:spPr/>
        <p:txBody>
          <a:bodyPr/>
          <a:lstStyle/>
          <a:p>
            <a:r>
              <a:rPr lang="en-GB"/>
              <a:t>rusnak.truni.sk</a:t>
            </a:r>
          </a:p>
        </p:txBody>
      </p:sp>
      <p:sp>
        <p:nvSpPr>
          <p:cNvPr id="18" name="Title 17"/>
          <p:cNvSpPr>
            <a:spLocks noGrp="1"/>
          </p:cNvSpPr>
          <p:nvPr>
            <p:ph type="title"/>
          </p:nvPr>
        </p:nvSpPr>
        <p:spPr/>
        <p:txBody>
          <a:bodyPr/>
          <a:lstStyle/>
          <a:p>
            <a:r>
              <a:rPr lang="cs-CZ"/>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343449" y="675755"/>
            <a:ext cx="7388966" cy="2808758"/>
          </a:xfrm>
          <a:effectLst>
            <a:outerShdw blurRad="152400" dist="317500" dir="5400000" sx="90000" sy="-19000" rotWithShape="0">
              <a:prstClr val="black">
                <a:alpha val="15000"/>
              </a:prstClr>
            </a:outerShdw>
          </a:effectLst>
        </p:spPr>
        <p:txBody>
          <a:bodyPr/>
          <a:lstStyle>
            <a:lvl1pPr marL="0" indent="0">
              <a:buNone/>
              <a:defRPr sz="3500"/>
            </a:lvl1pPr>
            <a:lvl2pPr marL="503926" indent="0">
              <a:buNone/>
              <a:defRPr sz="3100"/>
            </a:lvl2pPr>
            <a:lvl3pPr marL="1007852" indent="0">
              <a:buNone/>
              <a:defRPr sz="2600"/>
            </a:lvl3pPr>
            <a:lvl4pPr marL="1511778" indent="0">
              <a:buNone/>
              <a:defRPr sz="2200"/>
            </a:lvl4pPr>
            <a:lvl5pPr marL="2015703" indent="0">
              <a:buNone/>
              <a:defRPr sz="2200"/>
            </a:lvl5pPr>
            <a:lvl6pPr marL="2519629" indent="0">
              <a:buNone/>
              <a:defRPr sz="2200"/>
            </a:lvl6pPr>
            <a:lvl7pPr marL="3023555" indent="0">
              <a:buNone/>
              <a:defRPr sz="2200"/>
            </a:lvl7pPr>
            <a:lvl8pPr marL="3527481" indent="0">
              <a:buNone/>
              <a:defRPr sz="2200"/>
            </a:lvl8pPr>
            <a:lvl9pPr marL="4031407" indent="0">
              <a:buNone/>
              <a:defRPr sz="2200"/>
            </a:lvl9pPr>
          </a:lstStyle>
          <a:p>
            <a:r>
              <a:rPr lang="cs-CZ"/>
              <a:t>Drag picture to placeholder or click icon to add</a:t>
            </a:r>
            <a:endParaRPr lang="en-US"/>
          </a:p>
        </p:txBody>
      </p:sp>
      <p:sp>
        <p:nvSpPr>
          <p:cNvPr id="4" name="Text Placeholder 3"/>
          <p:cNvSpPr>
            <a:spLocks noGrp="1"/>
          </p:cNvSpPr>
          <p:nvPr>
            <p:ph type="body" sz="half" idx="2"/>
          </p:nvPr>
        </p:nvSpPr>
        <p:spPr>
          <a:xfrm>
            <a:off x="3022759" y="3807943"/>
            <a:ext cx="5541725" cy="794887"/>
          </a:xfrm>
        </p:spPr>
        <p:txBody>
          <a:bodyPr anchor="ctr">
            <a:normAutofit/>
          </a:bodyPr>
          <a:lstStyle>
            <a:lvl1pPr marL="0" indent="0">
              <a:buNone/>
              <a:defRPr sz="1800"/>
            </a:lvl1pPr>
            <a:lvl2pPr marL="503926" indent="0">
              <a:buNone/>
              <a:defRPr sz="1300"/>
            </a:lvl2pPr>
            <a:lvl3pPr marL="1007852" indent="0">
              <a:buNone/>
              <a:defRPr sz="1100"/>
            </a:lvl3pPr>
            <a:lvl4pPr marL="1511778" indent="0">
              <a:buNone/>
              <a:defRPr sz="1000"/>
            </a:lvl4pPr>
            <a:lvl5pPr marL="2015703" indent="0">
              <a:buNone/>
              <a:defRPr sz="1000"/>
            </a:lvl5pPr>
            <a:lvl6pPr marL="2519629" indent="0">
              <a:buNone/>
              <a:defRPr sz="1000"/>
            </a:lvl6pPr>
            <a:lvl7pPr marL="3023555" indent="0">
              <a:buNone/>
              <a:defRPr sz="1000"/>
            </a:lvl7pPr>
            <a:lvl8pPr marL="3527481" indent="0">
              <a:buNone/>
              <a:defRPr sz="1000"/>
            </a:lvl8pPr>
            <a:lvl9pPr marL="4031407" indent="0">
              <a:buNone/>
              <a:defRPr sz="1000"/>
            </a:lvl9pPr>
          </a:lstStyle>
          <a:p>
            <a:pPr lvl="0"/>
            <a:r>
              <a:rPr lang="cs-CZ"/>
              <a:t>Click to edit Master text styles</a:t>
            </a:r>
          </a:p>
        </p:txBody>
      </p:sp>
      <p:sp>
        <p:nvSpPr>
          <p:cNvPr id="9" name="TextBox 8"/>
          <p:cNvSpPr txBox="1"/>
          <p:nvPr/>
        </p:nvSpPr>
        <p:spPr>
          <a:xfrm>
            <a:off x="2683538" y="3673864"/>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cs-CZ"/>
              <a:t>Click to edit Master title style</a:t>
            </a:r>
            <a:endParaRPr lang="en-US"/>
          </a:p>
        </p:txBody>
      </p:sp>
      <p:sp>
        <p:nvSpPr>
          <p:cNvPr id="13" name="Date Placeholder 12"/>
          <p:cNvSpPr>
            <a:spLocks noGrp="1"/>
          </p:cNvSpPr>
          <p:nvPr>
            <p:ph type="dt" sz="half" idx="10"/>
          </p:nvPr>
        </p:nvSpPr>
        <p:spPr/>
        <p:txBody>
          <a:bodyPr/>
          <a:lstStyle/>
          <a:p>
            <a:fld id="{493582D9-F830-6C4A-A966-D2612AC5D736}" type="datetime1">
              <a:rPr lang="sk-SK" smtClean="0"/>
              <a:t>30.3.2026</a:t>
            </a:fld>
            <a:endParaRPr lang="en-GB"/>
          </a:p>
        </p:txBody>
      </p:sp>
      <p:sp>
        <p:nvSpPr>
          <p:cNvPr id="14" name="Slide Number Placeholder 13"/>
          <p:cNvSpPr>
            <a:spLocks noGrp="1"/>
          </p:cNvSpPr>
          <p:nvPr>
            <p:ph type="sldNum" sz="quarter" idx="11"/>
          </p:nvPr>
        </p:nvSpPr>
        <p:spPr/>
        <p:txBody>
          <a:bodyPr/>
          <a:lstStyle/>
          <a:p>
            <a:fld id="{79175293-B81F-479D-8DFF-1D0DC9796D73}" type="slidenum">
              <a:rPr lang="en-GB" smtClean="0"/>
              <a:pPr/>
              <a:t>‹#›</a:t>
            </a:fld>
            <a:endParaRPr lang="en-GB"/>
          </a:p>
        </p:txBody>
      </p:sp>
      <p:sp>
        <p:nvSpPr>
          <p:cNvPr id="15" name="Footer Placeholder 14"/>
          <p:cNvSpPr>
            <a:spLocks noGrp="1"/>
          </p:cNvSpPr>
          <p:nvPr>
            <p:ph type="ftr" sz="quarter" idx="12"/>
          </p:nvPr>
        </p:nvSpPr>
        <p:spPr/>
        <p:txBody>
          <a:bodyPr/>
          <a:lstStyle/>
          <a:p>
            <a:r>
              <a:rPr lang="en-GB"/>
              <a:t>rusnak.truni.sk</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10075863" cy="756285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8" name="Oval 7"/>
          <p:cNvSpPr/>
          <p:nvPr/>
        </p:nvSpPr>
        <p:spPr>
          <a:xfrm rot="19724275">
            <a:off x="1513166" y="1145169"/>
            <a:ext cx="7978510" cy="6293538"/>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9" name="Oval 8"/>
          <p:cNvSpPr/>
          <p:nvPr/>
        </p:nvSpPr>
        <p:spPr>
          <a:xfrm rot="17656910">
            <a:off x="-304560" y="1287646"/>
            <a:ext cx="6107704" cy="4937062"/>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10" name="Oval 9"/>
          <p:cNvSpPr/>
          <p:nvPr/>
        </p:nvSpPr>
        <p:spPr>
          <a:xfrm rot="19724275">
            <a:off x="3612011" y="128865"/>
            <a:ext cx="7139672" cy="5243440"/>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2" name="Title Placeholder 1"/>
          <p:cNvSpPr>
            <a:spLocks noGrp="1"/>
          </p:cNvSpPr>
          <p:nvPr>
            <p:ph type="title"/>
          </p:nvPr>
        </p:nvSpPr>
        <p:spPr>
          <a:xfrm>
            <a:off x="856448" y="5378027"/>
            <a:ext cx="8312587" cy="1008380"/>
          </a:xfrm>
          <a:prstGeom prst="rect">
            <a:avLst/>
          </a:prstGeom>
        </p:spPr>
        <p:txBody>
          <a:bodyPr vert="horz" lIns="100785" tIns="50393" rIns="100785" bIns="50393" rtlCol="0" anchor="b">
            <a:noAutofit/>
          </a:bodyPr>
          <a:lstStyle/>
          <a:p>
            <a:r>
              <a:rPr lang="cs-CZ"/>
              <a:t>Click to edit Master title style</a:t>
            </a:r>
            <a:endParaRPr lang="en-US" dirty="0"/>
          </a:p>
        </p:txBody>
      </p:sp>
      <p:sp>
        <p:nvSpPr>
          <p:cNvPr id="3" name="Text Placeholder 2"/>
          <p:cNvSpPr>
            <a:spLocks noGrp="1"/>
          </p:cNvSpPr>
          <p:nvPr>
            <p:ph type="body" idx="1"/>
          </p:nvPr>
        </p:nvSpPr>
        <p:spPr>
          <a:xfrm>
            <a:off x="2351035" y="756287"/>
            <a:ext cx="6717242" cy="4033519"/>
          </a:xfrm>
          <a:prstGeom prst="rect">
            <a:avLst/>
          </a:prstGeom>
        </p:spPr>
        <p:txBody>
          <a:bodyPr vert="horz" lIns="100785" tIns="50393" rIns="100785" bIns="50393" rtlCol="0" anchor="ctr">
            <a:normAutofit/>
          </a:bodyPr>
          <a:lstStyle/>
          <a:p>
            <a:pPr lvl="0"/>
            <a:r>
              <a:rPr lang="sk-SK" noProof="0" dirty="0" err="1"/>
              <a:t>Click</a:t>
            </a:r>
            <a:r>
              <a:rPr lang="sk-SK" noProof="0" dirty="0"/>
              <a:t> to </a:t>
            </a:r>
            <a:r>
              <a:rPr lang="sk-SK" noProof="0" dirty="0" err="1"/>
              <a:t>edit</a:t>
            </a:r>
            <a:r>
              <a:rPr lang="sk-SK" noProof="0" dirty="0"/>
              <a:t> Master text </a:t>
            </a:r>
            <a:r>
              <a:rPr lang="sk-SK" noProof="0" dirty="0" err="1"/>
              <a:t>styles</a:t>
            </a:r>
            <a:endParaRPr lang="sk-SK" noProof="0" dirty="0"/>
          </a:p>
          <a:p>
            <a:pPr lvl="1"/>
            <a:r>
              <a:rPr lang="sk-SK" noProof="0" dirty="0" err="1"/>
              <a:t>Second</a:t>
            </a:r>
            <a:r>
              <a:rPr lang="sk-SK" noProof="0" dirty="0"/>
              <a:t> </a:t>
            </a:r>
            <a:r>
              <a:rPr lang="sk-SK" noProof="0" dirty="0" err="1"/>
              <a:t>level</a:t>
            </a:r>
            <a:endParaRPr lang="sk-SK" noProof="0" dirty="0"/>
          </a:p>
          <a:p>
            <a:pPr lvl="2"/>
            <a:r>
              <a:rPr lang="sk-SK" noProof="0" dirty="0" err="1"/>
              <a:t>Third</a:t>
            </a:r>
            <a:r>
              <a:rPr lang="sk-SK" noProof="0" dirty="0"/>
              <a:t> </a:t>
            </a:r>
            <a:r>
              <a:rPr lang="sk-SK" noProof="0" dirty="0" err="1"/>
              <a:t>level</a:t>
            </a:r>
            <a:endParaRPr lang="sk-SK" noProof="0" dirty="0"/>
          </a:p>
          <a:p>
            <a:pPr lvl="3"/>
            <a:r>
              <a:rPr lang="sk-SK" noProof="0" dirty="0" err="1"/>
              <a:t>Fourth</a:t>
            </a:r>
            <a:r>
              <a:rPr lang="sk-SK" noProof="0" dirty="0"/>
              <a:t> </a:t>
            </a:r>
            <a:r>
              <a:rPr lang="sk-SK" noProof="0" dirty="0" err="1"/>
              <a:t>level</a:t>
            </a:r>
            <a:endParaRPr lang="sk-SK" noProof="0" dirty="0"/>
          </a:p>
          <a:p>
            <a:pPr lvl="4"/>
            <a:r>
              <a:rPr lang="sk-SK" noProof="0" dirty="0" err="1"/>
              <a:t>Fifth</a:t>
            </a:r>
            <a:r>
              <a:rPr lang="sk-SK" noProof="0" dirty="0"/>
              <a:t> </a:t>
            </a:r>
            <a:r>
              <a:rPr lang="sk-SK" noProof="0" dirty="0" err="1"/>
              <a:t>level</a:t>
            </a:r>
            <a:endParaRPr lang="sk-SK" noProof="0" dirty="0"/>
          </a:p>
        </p:txBody>
      </p:sp>
      <p:sp>
        <p:nvSpPr>
          <p:cNvPr id="4" name="Date Placeholder 3"/>
          <p:cNvSpPr>
            <a:spLocks noGrp="1"/>
          </p:cNvSpPr>
          <p:nvPr>
            <p:ph type="dt" sz="half" idx="2"/>
          </p:nvPr>
        </p:nvSpPr>
        <p:spPr>
          <a:xfrm>
            <a:off x="7987308" y="6787309"/>
            <a:ext cx="1164934" cy="402652"/>
          </a:xfrm>
          <a:prstGeom prst="rect">
            <a:avLst/>
          </a:prstGeom>
        </p:spPr>
        <p:txBody>
          <a:bodyPr vert="horz" lIns="100785" tIns="50393" rIns="100785" bIns="50393" rtlCol="0" anchor="t"/>
          <a:lstStyle>
            <a:lvl1pPr algn="r">
              <a:defRPr sz="1200">
                <a:solidFill>
                  <a:schemeClr val="tx1">
                    <a:alpha val="60000"/>
                  </a:schemeClr>
                </a:solidFill>
                <a:effectLst/>
              </a:defRPr>
            </a:lvl1pPr>
          </a:lstStyle>
          <a:p>
            <a:fld id="{06FE2187-D1BF-0F44-97D9-E97F2027C938}" type="datetime1">
              <a:rPr lang="sk-SK" smtClean="0"/>
              <a:t>30.3.2026</a:t>
            </a:fld>
            <a:endParaRPr lang="en-GB"/>
          </a:p>
        </p:txBody>
      </p:sp>
      <p:sp>
        <p:nvSpPr>
          <p:cNvPr id="5" name="Footer Placeholder 4"/>
          <p:cNvSpPr>
            <a:spLocks noGrp="1"/>
          </p:cNvSpPr>
          <p:nvPr>
            <p:ph type="ftr" sz="quarter" idx="3"/>
          </p:nvPr>
        </p:nvSpPr>
        <p:spPr>
          <a:xfrm>
            <a:off x="4597037" y="6787309"/>
            <a:ext cx="3023364" cy="402651"/>
          </a:xfrm>
          <a:prstGeom prst="rect">
            <a:avLst/>
          </a:prstGeom>
        </p:spPr>
        <p:txBody>
          <a:bodyPr vert="horz" lIns="100785" tIns="50393" rIns="100785" bIns="50393" rtlCol="0" anchor="t"/>
          <a:lstStyle>
            <a:lvl1pPr algn="l">
              <a:defRPr sz="1200">
                <a:solidFill>
                  <a:schemeClr val="tx1">
                    <a:alpha val="60000"/>
                  </a:schemeClr>
                </a:solidFill>
                <a:effectLst/>
              </a:defRPr>
            </a:lvl1pPr>
          </a:lstStyle>
          <a:p>
            <a:r>
              <a:rPr lang="en-GB"/>
              <a:t>rusnak.truni.sk</a:t>
            </a:r>
            <a:endParaRPr lang="en-GB" dirty="0"/>
          </a:p>
        </p:txBody>
      </p:sp>
      <p:sp>
        <p:nvSpPr>
          <p:cNvPr id="6" name="Slide Number Placeholder 5"/>
          <p:cNvSpPr>
            <a:spLocks noGrp="1"/>
          </p:cNvSpPr>
          <p:nvPr>
            <p:ph type="sldNum" sz="quarter" idx="4"/>
          </p:nvPr>
        </p:nvSpPr>
        <p:spPr>
          <a:xfrm>
            <a:off x="856449" y="6787310"/>
            <a:ext cx="822862" cy="402652"/>
          </a:xfrm>
          <a:prstGeom prst="rect">
            <a:avLst/>
          </a:prstGeom>
        </p:spPr>
        <p:txBody>
          <a:bodyPr vert="horz" lIns="100785" tIns="50393" rIns="100785" bIns="10079" rtlCol="0" anchor="b"/>
          <a:lstStyle>
            <a:lvl1pPr algn="l">
              <a:defRPr sz="1800">
                <a:solidFill>
                  <a:schemeClr val="tx1">
                    <a:alpha val="60000"/>
                  </a:schemeClr>
                </a:solidFill>
                <a:effectLst/>
              </a:defRPr>
            </a:lvl1pPr>
          </a:lstStyle>
          <a:p>
            <a:fld id="{097C3CC7-D778-443F-883F-F6921BFC0479}" type="slidenum">
              <a:rPr lang="en-GB" smtClean="0"/>
              <a:pPr/>
              <a:t>‹#›</a:t>
            </a:fld>
            <a:endParaRPr lang="en-GB"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1007852" rtl="0" eaLnBrk="1" latinLnBrk="0" hangingPunct="1">
        <a:spcBef>
          <a:spcPct val="0"/>
        </a:spcBef>
        <a:buNone/>
        <a:defRPr sz="5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2356" indent="-282198" algn="l" defTabSz="1007852" rtl="0" eaLnBrk="1" latinLnBrk="0" hangingPunct="1">
        <a:spcBef>
          <a:spcPct val="20000"/>
        </a:spcBef>
        <a:spcAft>
          <a:spcPts val="0"/>
        </a:spcAft>
        <a:buSzPct val="60000"/>
        <a:buFont typeface="Wingdings" pitchFamily="2" charset="2"/>
        <a:buChar char=""/>
        <a:defRPr sz="2300" kern="1200">
          <a:solidFill>
            <a:schemeClr val="tx1"/>
          </a:solidFill>
          <a:effectLst>
            <a:outerShdw blurRad="38100" dist="38100" dir="2700000" algn="tl">
              <a:srgbClr val="000000">
                <a:alpha val="43137"/>
              </a:srgbClr>
            </a:outerShdw>
          </a:effectLst>
          <a:latin typeface="+mn-lt"/>
          <a:ea typeface="+mn-ea"/>
          <a:cs typeface="+mn-cs"/>
        </a:defRPr>
      </a:lvl1pPr>
      <a:lvl2pPr marL="705496" indent="-282198" algn="l" defTabSz="1007852" rtl="0" eaLnBrk="1" latinLnBrk="0" hangingPunct="1">
        <a:spcBef>
          <a:spcPct val="20000"/>
        </a:spcBef>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2pPr>
      <a:lvl3pPr marL="1108637" indent="-282198" algn="l" defTabSz="1007852"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3pPr>
      <a:lvl4pPr marL="1511778" indent="-282198" algn="l" defTabSz="1007852" rtl="0" eaLnBrk="1" latinLnBrk="0" hangingPunct="1">
        <a:spcBef>
          <a:spcPct val="20000"/>
        </a:spcBef>
        <a:buSzPct val="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814133" indent="-282198" algn="l" defTabSz="1007852"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5pPr>
      <a:lvl6pPr marL="2166881"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469237"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771592"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3124340"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1007852" rtl="0" eaLnBrk="1" latinLnBrk="0" hangingPunct="1">
        <a:defRPr sz="2000" kern="1200">
          <a:solidFill>
            <a:schemeClr val="tx1"/>
          </a:solidFill>
          <a:latin typeface="+mn-lt"/>
          <a:ea typeface="+mn-ea"/>
          <a:cs typeface="+mn-cs"/>
        </a:defRPr>
      </a:lvl1pPr>
      <a:lvl2pPr marL="503926" algn="l" defTabSz="1007852" rtl="0" eaLnBrk="1" latinLnBrk="0" hangingPunct="1">
        <a:defRPr sz="2000" kern="1200">
          <a:solidFill>
            <a:schemeClr val="tx1"/>
          </a:solidFill>
          <a:latin typeface="+mn-lt"/>
          <a:ea typeface="+mn-ea"/>
          <a:cs typeface="+mn-cs"/>
        </a:defRPr>
      </a:lvl2pPr>
      <a:lvl3pPr marL="1007852" algn="l" defTabSz="1007852" rtl="0" eaLnBrk="1" latinLnBrk="0" hangingPunct="1">
        <a:defRPr sz="2000" kern="1200">
          <a:solidFill>
            <a:schemeClr val="tx1"/>
          </a:solidFill>
          <a:latin typeface="+mn-lt"/>
          <a:ea typeface="+mn-ea"/>
          <a:cs typeface="+mn-cs"/>
        </a:defRPr>
      </a:lvl3pPr>
      <a:lvl4pPr marL="1511778" algn="l" defTabSz="1007852" rtl="0" eaLnBrk="1" latinLnBrk="0" hangingPunct="1">
        <a:defRPr sz="2000" kern="1200">
          <a:solidFill>
            <a:schemeClr val="tx1"/>
          </a:solidFill>
          <a:latin typeface="+mn-lt"/>
          <a:ea typeface="+mn-ea"/>
          <a:cs typeface="+mn-cs"/>
        </a:defRPr>
      </a:lvl4pPr>
      <a:lvl5pPr marL="2015703" algn="l" defTabSz="1007852" rtl="0" eaLnBrk="1" latinLnBrk="0" hangingPunct="1">
        <a:defRPr sz="2000" kern="1200">
          <a:solidFill>
            <a:schemeClr val="tx1"/>
          </a:solidFill>
          <a:latin typeface="+mn-lt"/>
          <a:ea typeface="+mn-ea"/>
          <a:cs typeface="+mn-cs"/>
        </a:defRPr>
      </a:lvl5pPr>
      <a:lvl6pPr marL="2519629" algn="l" defTabSz="1007852" rtl="0" eaLnBrk="1" latinLnBrk="0" hangingPunct="1">
        <a:defRPr sz="2000" kern="1200">
          <a:solidFill>
            <a:schemeClr val="tx1"/>
          </a:solidFill>
          <a:latin typeface="+mn-lt"/>
          <a:ea typeface="+mn-ea"/>
          <a:cs typeface="+mn-cs"/>
        </a:defRPr>
      </a:lvl6pPr>
      <a:lvl7pPr marL="3023555" algn="l" defTabSz="1007852" rtl="0" eaLnBrk="1" latinLnBrk="0" hangingPunct="1">
        <a:defRPr sz="2000" kern="1200">
          <a:solidFill>
            <a:schemeClr val="tx1"/>
          </a:solidFill>
          <a:latin typeface="+mn-lt"/>
          <a:ea typeface="+mn-ea"/>
          <a:cs typeface="+mn-cs"/>
        </a:defRPr>
      </a:lvl7pPr>
      <a:lvl8pPr marL="3527481" algn="l" defTabSz="1007852" rtl="0" eaLnBrk="1" latinLnBrk="0" hangingPunct="1">
        <a:defRPr sz="2000" kern="1200">
          <a:solidFill>
            <a:schemeClr val="tx1"/>
          </a:solidFill>
          <a:latin typeface="+mn-lt"/>
          <a:ea typeface="+mn-ea"/>
          <a:cs typeface="+mn-cs"/>
        </a:defRPr>
      </a:lvl8pPr>
      <a:lvl9pPr marL="4031407" algn="l" defTabSz="100785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cdc.gov/publichealthgateway/publichealthservices/pdf/essential-phs.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Date Placeholder 1">
            <a:extLst>
              <a:ext uri="{FF2B5EF4-FFF2-40B4-BE49-F238E27FC236}">
                <a16:creationId xmlns:a16="http://schemas.microsoft.com/office/drawing/2014/main" id="{420CE7C5-6ACC-16B0-5168-AA6E0002582A}"/>
              </a:ext>
            </a:extLst>
          </p:cNvPr>
          <p:cNvSpPr>
            <a:spLocks noGrp="1"/>
          </p:cNvSpPr>
          <p:nvPr>
            <p:ph type="dt" sz="half" idx="10"/>
          </p:nvPr>
        </p:nvSpPr>
        <p:spPr>
          <a:xfrm>
            <a:off x="7987308" y="6787309"/>
            <a:ext cx="1164934" cy="402652"/>
          </a:xfrm>
        </p:spPr>
        <p:txBody>
          <a:bodyPr/>
          <a:lstStyle/>
          <a:p>
            <a:pPr>
              <a:spcAft>
                <a:spcPts val="600"/>
              </a:spcAft>
            </a:pPr>
            <a:fld id="{A25B13E8-87A4-BF42-9869-C04E79CA7D3F}" type="datetime1">
              <a:rPr lang="sk-SK" smtClean="0"/>
              <a:pPr>
                <a:spcAft>
                  <a:spcPts val="600"/>
                </a:spcAft>
              </a:pPr>
              <a:t>30.3.2026</a:t>
            </a:fld>
            <a:endParaRPr lang="en-GB"/>
          </a:p>
        </p:txBody>
      </p:sp>
      <p:sp>
        <p:nvSpPr>
          <p:cNvPr id="1033" name="Slide Number Placeholder 2">
            <a:extLst>
              <a:ext uri="{FF2B5EF4-FFF2-40B4-BE49-F238E27FC236}">
                <a16:creationId xmlns:a16="http://schemas.microsoft.com/office/drawing/2014/main" id="{94AC0F12-8CA0-6D05-944B-7F7D6C987170}"/>
              </a:ext>
            </a:extLst>
          </p:cNvPr>
          <p:cNvSpPr>
            <a:spLocks noGrp="1"/>
          </p:cNvSpPr>
          <p:nvPr>
            <p:ph type="sldNum" sz="quarter" idx="11"/>
          </p:nvPr>
        </p:nvSpPr>
        <p:spPr>
          <a:xfrm>
            <a:off x="856449" y="6787310"/>
            <a:ext cx="822862" cy="402652"/>
          </a:xfrm>
        </p:spPr>
        <p:txBody>
          <a:bodyPr/>
          <a:lstStyle/>
          <a:p>
            <a:pPr>
              <a:spcAft>
                <a:spcPts val="600"/>
              </a:spcAft>
            </a:pPr>
            <a:fld id="{5C6CE37E-CBC8-4448-B085-1F6586CB95B8}" type="slidenum">
              <a:rPr lang="en-GB" smtClean="0"/>
              <a:pPr>
                <a:spcAft>
                  <a:spcPts val="600"/>
                </a:spcAft>
              </a:pPr>
              <a:t>1</a:t>
            </a:fld>
            <a:endParaRPr lang="en-GB"/>
          </a:p>
        </p:txBody>
      </p:sp>
      <p:sp>
        <p:nvSpPr>
          <p:cNvPr id="1035" name="Footer Placeholder 3">
            <a:extLst>
              <a:ext uri="{FF2B5EF4-FFF2-40B4-BE49-F238E27FC236}">
                <a16:creationId xmlns:a16="http://schemas.microsoft.com/office/drawing/2014/main" id="{5A64D030-9C49-9D0E-EF79-EC5E19B04922}"/>
              </a:ext>
            </a:extLst>
          </p:cNvPr>
          <p:cNvSpPr>
            <a:spLocks noGrp="1"/>
          </p:cNvSpPr>
          <p:nvPr>
            <p:ph type="ftr" sz="quarter" idx="12"/>
          </p:nvPr>
        </p:nvSpPr>
        <p:spPr>
          <a:xfrm>
            <a:off x="4597037" y="6787309"/>
            <a:ext cx="3023364" cy="402651"/>
          </a:xfrm>
        </p:spPr>
        <p:txBody>
          <a:bodyPr/>
          <a:lstStyle/>
          <a:p>
            <a:pPr>
              <a:spcAft>
                <a:spcPts val="600"/>
              </a:spcAft>
            </a:pPr>
            <a:r>
              <a:rPr lang="en-GB"/>
              <a:t>rusnak.truni.sk</a:t>
            </a:r>
          </a:p>
        </p:txBody>
      </p:sp>
      <p:sp>
        <p:nvSpPr>
          <p:cNvPr id="2" name="Title 1"/>
          <p:cNvSpPr>
            <a:spLocks noGrp="1"/>
          </p:cNvSpPr>
          <p:nvPr>
            <p:ph type="title"/>
          </p:nvPr>
        </p:nvSpPr>
        <p:spPr>
          <a:xfrm>
            <a:off x="856448" y="5378027"/>
            <a:ext cx="8312587" cy="1008380"/>
          </a:xfrm>
        </p:spPr>
        <p:txBody>
          <a:bodyPr anchor="b">
            <a:normAutofit/>
          </a:bodyPr>
          <a:lstStyle/>
          <a:p>
            <a:pPr>
              <a:lnSpc>
                <a:spcPct val="90000"/>
              </a:lnSpc>
            </a:pPr>
            <a:r>
              <a:rPr lang="sk-SK" sz="3000"/>
              <a:t>Dozor nad ochoreniami pre zdravie verejnosti</a:t>
            </a:r>
          </a:p>
        </p:txBody>
      </p:sp>
      <p:sp>
        <p:nvSpPr>
          <p:cNvPr id="3" name="Subtitle 2"/>
          <p:cNvSpPr>
            <a:spLocks noGrp="1"/>
          </p:cNvSpPr>
          <p:nvPr>
            <p:ph sz="quarter" idx="13"/>
          </p:nvPr>
        </p:nvSpPr>
        <p:spPr>
          <a:xfrm>
            <a:off x="568712" y="726034"/>
            <a:ext cx="4739268" cy="3781425"/>
          </a:xfrm>
        </p:spPr>
        <p:txBody>
          <a:bodyPr anchor="ctr">
            <a:normAutofit/>
          </a:bodyPr>
          <a:lstStyle/>
          <a:p>
            <a:r>
              <a:rPr lang="sk-SK" dirty="0"/>
              <a:t>Prof. MUDr. Martin </a:t>
            </a:r>
            <a:r>
              <a:rPr lang="sk-SK" dirty="0" err="1"/>
              <a:t>Rusnák</a:t>
            </a:r>
            <a:r>
              <a:rPr lang="sk-SK" dirty="0"/>
              <a:t>, </a:t>
            </a:r>
            <a:r>
              <a:rPr lang="sk-SK" dirty="0" err="1"/>
              <a:t>CSc</a:t>
            </a:r>
            <a:endParaRPr lang="sk-SK" dirty="0"/>
          </a:p>
          <a:p>
            <a:r>
              <a:rPr lang="sk-SK" dirty="0"/>
              <a:t>Katedra verejného zdravotníctva </a:t>
            </a:r>
            <a:r>
              <a:rPr lang="sk-SK" dirty="0" err="1"/>
              <a:t>FZaSP</a:t>
            </a:r>
            <a:endParaRPr lang="sk-SK" dirty="0"/>
          </a:p>
          <a:p>
            <a:r>
              <a:rPr lang="sk-SK" dirty="0"/>
              <a:t>Trnavská univerzita v Trnave</a:t>
            </a:r>
          </a:p>
        </p:txBody>
      </p:sp>
      <p:pic>
        <p:nvPicPr>
          <p:cNvPr id="1026" name="Picture 2" descr="Infectious Disease Surveillance and Response Program | Howard County">
            <a:extLst>
              <a:ext uri="{FF2B5EF4-FFF2-40B4-BE49-F238E27FC236}">
                <a16:creationId xmlns:a16="http://schemas.microsoft.com/office/drawing/2014/main" id="{398D0AC1-3DF2-BEF0-BBA9-2E62368EB3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369" r="23055" b="-1"/>
          <a:stretch/>
        </p:blipFill>
        <p:spPr bwMode="auto">
          <a:xfrm>
            <a:off x="5545083" y="1192198"/>
            <a:ext cx="3607159" cy="3784926"/>
          </a:xfrm>
          <a:prstGeom prst="rect">
            <a:avLst/>
          </a:prstGeom>
          <a:solidFill>
            <a:srgbClr val="FFFFFF"/>
          </a:solidFill>
        </p:spPr>
      </p:pic>
    </p:spTree>
    <p:extLst>
      <p:ext uri="{BB962C8B-B14F-4D97-AF65-F5344CB8AC3E}">
        <p14:creationId xmlns:p14="http://schemas.microsoft.com/office/powerpoint/2010/main" val="2746099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552698" y="576177"/>
            <a:ext cx="8599544" cy="5505967"/>
          </a:xfrm>
        </p:spPr>
        <p:txBody>
          <a:bodyPr>
            <a:normAutofit lnSpcReduction="10000"/>
          </a:bodyPr>
          <a:lstStyle/>
          <a:p>
            <a:r>
              <a:rPr lang="sk-SK" sz="3200" dirty="0"/>
              <a:t>Staré a nové patogény, znečistenie ovzdušia, bezpečná voda a potraviny.</a:t>
            </a:r>
          </a:p>
          <a:p>
            <a:r>
              <a:rPr lang="sk-SK" sz="3200" dirty="0"/>
              <a:t>Infekčné ochorenia sa znovu objavili ako nebezpečenstvo pre globálne zdravie, SARS-COV-2 vírus, spôsobujúci COVID-19, HIV/AIDS, </a:t>
            </a:r>
            <a:r>
              <a:rPr lang="sk-SK" sz="3200" dirty="0" err="1"/>
              <a:t>ebola</a:t>
            </a:r>
            <a:r>
              <a:rPr lang="sk-SK" sz="3200" dirty="0"/>
              <a:t>, prasačia chrípka, </a:t>
            </a:r>
            <a:r>
              <a:rPr lang="sk-SK" sz="3200" dirty="0" err="1"/>
              <a:t>bioterorizmus</a:t>
            </a:r>
            <a:r>
              <a:rPr lang="sk-SK" sz="3200" dirty="0"/>
              <a:t>.</a:t>
            </a:r>
          </a:p>
          <a:p>
            <a:r>
              <a:rPr lang="sk-SK" sz="3200" dirty="0"/>
              <a:t>Epidémia obezity, diabetu a rakoviny sa rozrastá do celého sveta. Pokračuje epidémia rakoviny. Kardiovaskulárne ochorenia mierne klesajú.</a:t>
            </a:r>
          </a:p>
        </p:txBody>
      </p:sp>
      <p:sp>
        <p:nvSpPr>
          <p:cNvPr id="8" name="Title 7"/>
          <p:cNvSpPr>
            <a:spLocks noGrp="1"/>
          </p:cNvSpPr>
          <p:nvPr>
            <p:ph type="title"/>
          </p:nvPr>
        </p:nvSpPr>
        <p:spPr>
          <a:xfrm>
            <a:off x="856449" y="5778929"/>
            <a:ext cx="8966424" cy="1008380"/>
          </a:xfrm>
        </p:spPr>
        <p:txBody>
          <a:bodyPr/>
          <a:lstStyle/>
          <a:p>
            <a:r>
              <a:rPr lang="sk-SK" sz="4400" dirty="0"/>
              <a:t>Súčasnosť zdravia verejnosti-výzvy</a:t>
            </a:r>
          </a:p>
        </p:txBody>
      </p:sp>
      <p:sp>
        <p:nvSpPr>
          <p:cNvPr id="3" name="Date Placeholder 2"/>
          <p:cNvSpPr>
            <a:spLocks noGrp="1"/>
          </p:cNvSpPr>
          <p:nvPr>
            <p:ph type="dt" sz="half" idx="10"/>
          </p:nvPr>
        </p:nvSpPr>
        <p:spPr/>
        <p:txBody>
          <a:bodyPr/>
          <a:lstStyle/>
          <a:p>
            <a:fld id="{149B22F5-C03F-C248-8BBB-1085705D33B4}" type="datetime1">
              <a:rPr lang="sk-SK" smtClean="0"/>
              <a:t>30.3.2026</a:t>
            </a:fld>
            <a:endParaRPr lang="en-GB"/>
          </a:p>
        </p:txBody>
      </p:sp>
      <p:sp>
        <p:nvSpPr>
          <p:cNvPr id="4" name="Slide Number Placeholder 3"/>
          <p:cNvSpPr>
            <a:spLocks noGrp="1"/>
          </p:cNvSpPr>
          <p:nvPr>
            <p:ph type="sldNum" sz="quarter" idx="11"/>
          </p:nvPr>
        </p:nvSpPr>
        <p:spPr/>
        <p:txBody>
          <a:bodyPr/>
          <a:lstStyle/>
          <a:p>
            <a:fld id="{3344478E-25D6-4334-A519-EED7046972D9}" type="slidenum">
              <a:rPr lang="en-GB" smtClean="0"/>
              <a:pPr/>
              <a:t>10</a:t>
            </a:fld>
            <a:endParaRPr lang="en-GB"/>
          </a:p>
        </p:txBody>
      </p:sp>
      <p:sp>
        <p:nvSpPr>
          <p:cNvPr id="5" name="Footer Placeholder 4"/>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607551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3308" y="756287"/>
            <a:ext cx="8024969" cy="4033519"/>
          </a:xfrm>
        </p:spPr>
        <p:txBody>
          <a:bodyPr>
            <a:normAutofit/>
          </a:bodyPr>
          <a:lstStyle/>
          <a:p>
            <a:r>
              <a:rPr lang="sk-SK" sz="2800" dirty="0"/>
              <a:t>Poznanie zdravotného stavu obyvateľstva</a:t>
            </a:r>
          </a:p>
          <a:p>
            <a:r>
              <a:rPr lang="sk-SK" sz="2800" dirty="0"/>
              <a:t>Informácie o príčinách a rizikách ochorení a úrazov</a:t>
            </a:r>
          </a:p>
          <a:p>
            <a:r>
              <a:rPr lang="sk-SK" sz="2800" dirty="0"/>
              <a:t>Znalosť postupov pri hodnotení intervencií a účinku politík zdravia</a:t>
            </a:r>
          </a:p>
          <a:p>
            <a:r>
              <a:rPr lang="sk-SK" sz="2800" dirty="0"/>
              <a:t>Vyhodnotenie intervencií</a:t>
            </a:r>
          </a:p>
          <a:p>
            <a:r>
              <a:rPr lang="sk-SK" sz="2800" dirty="0"/>
              <a:t>Odhady potrieb zdrojov pre realizáciu intervencií a politík</a:t>
            </a:r>
          </a:p>
        </p:txBody>
      </p:sp>
      <p:sp>
        <p:nvSpPr>
          <p:cNvPr id="3" name="Title 2"/>
          <p:cNvSpPr>
            <a:spLocks noGrp="1"/>
          </p:cNvSpPr>
          <p:nvPr>
            <p:ph type="title"/>
          </p:nvPr>
        </p:nvSpPr>
        <p:spPr/>
        <p:txBody>
          <a:bodyPr/>
          <a:lstStyle/>
          <a:p>
            <a:r>
              <a:rPr lang="sk-SK" dirty="0"/>
              <a:t>Účinné systémy zdravia verejnosti vyžadujú</a:t>
            </a:r>
          </a:p>
        </p:txBody>
      </p:sp>
      <p:sp>
        <p:nvSpPr>
          <p:cNvPr id="4" name="Date Placeholder 3"/>
          <p:cNvSpPr>
            <a:spLocks noGrp="1"/>
          </p:cNvSpPr>
          <p:nvPr>
            <p:ph type="dt" sz="half" idx="10"/>
          </p:nvPr>
        </p:nvSpPr>
        <p:spPr/>
        <p:txBody>
          <a:bodyPr/>
          <a:lstStyle/>
          <a:p>
            <a:fld id="{A321CD04-04D5-134E-B06E-9C28D7936D1C}" type="datetime1">
              <a:rPr lang="sk-SK" smtClean="0"/>
              <a:t>30.3.2026</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11</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303797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9" y="756287"/>
            <a:ext cx="8211828" cy="4033519"/>
          </a:xfrm>
        </p:spPr>
        <p:txBody>
          <a:bodyPr>
            <a:normAutofit/>
          </a:bodyPr>
          <a:lstStyle/>
          <a:p>
            <a:r>
              <a:rPr lang="sk-SK" sz="2800" dirty="0"/>
              <a:t>Vývoj v dostupnosti zariadení, ich prepojenie a vývoj nových a </a:t>
            </a:r>
            <a:r>
              <a:rPr lang="sk-SK" sz="2800" dirty="0" err="1"/>
              <a:t>interaktívnych</a:t>
            </a:r>
            <a:r>
              <a:rPr lang="sk-SK" sz="2800" dirty="0"/>
              <a:t> programových prostriedkov umožňuje sledovať zmeny v zdravotnom stave v reálnom čase a promptne reagovať na </a:t>
            </a:r>
            <a:r>
              <a:rPr lang="sk-SK" sz="2800" dirty="0" err="1"/>
              <a:t>vznikajúce</a:t>
            </a:r>
            <a:r>
              <a:rPr lang="sk-SK" sz="2800" dirty="0"/>
              <a:t> nebezpečenstvá.</a:t>
            </a:r>
          </a:p>
          <a:p>
            <a:r>
              <a:rPr lang="sk-SK" sz="2800" dirty="0"/>
              <a:t>Na druhej strane správne a úplné využitie možností vyžaduje dobre pripraveného odborníka, ktorý je schopný správne zvoliť prostriedky a zhodnotiť ich obmedzenia.</a:t>
            </a:r>
          </a:p>
        </p:txBody>
      </p:sp>
      <p:sp>
        <p:nvSpPr>
          <p:cNvPr id="3" name="Title 2"/>
          <p:cNvSpPr>
            <a:spLocks noGrp="1"/>
          </p:cNvSpPr>
          <p:nvPr>
            <p:ph type="title"/>
          </p:nvPr>
        </p:nvSpPr>
        <p:spPr/>
        <p:txBody>
          <a:bodyPr/>
          <a:lstStyle/>
          <a:p>
            <a:r>
              <a:rPr lang="sk-SK" dirty="0"/>
              <a:t>Informačná revolúcia</a:t>
            </a:r>
          </a:p>
        </p:txBody>
      </p:sp>
      <p:sp>
        <p:nvSpPr>
          <p:cNvPr id="4" name="Date Placeholder 3"/>
          <p:cNvSpPr>
            <a:spLocks noGrp="1"/>
          </p:cNvSpPr>
          <p:nvPr>
            <p:ph type="dt" sz="half" idx="10"/>
          </p:nvPr>
        </p:nvSpPr>
        <p:spPr/>
        <p:txBody>
          <a:bodyPr/>
          <a:lstStyle/>
          <a:p>
            <a:fld id="{1A95A67C-65A6-E146-A151-F5DA89AD2B16}" type="datetime1">
              <a:rPr lang="sk-SK" smtClean="0"/>
              <a:t>30.3.2026</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12</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737244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 name="Obrázok 60"/>
          <p:cNvPicPr/>
          <p:nvPr/>
        </p:nvPicPr>
        <p:blipFill>
          <a:blip r:embed="rId3"/>
          <a:srcRect/>
          <a:stretch>
            <a:fillRect/>
          </a:stretch>
        </p:blipFill>
        <p:spPr>
          <a:xfrm>
            <a:off x="556054" y="952413"/>
            <a:ext cx="5790743" cy="5102748"/>
          </a:xfrm>
          <a:prstGeom prst="rect">
            <a:avLst/>
          </a:prstGeom>
        </p:spPr>
      </p:pic>
      <p:sp>
        <p:nvSpPr>
          <p:cNvPr id="62" name="TextShape 1"/>
          <p:cNvSpPr txBox="1"/>
          <p:nvPr/>
        </p:nvSpPr>
        <p:spPr>
          <a:xfrm>
            <a:off x="556054" y="6850791"/>
            <a:ext cx="8468354" cy="501480"/>
          </a:xfrm>
          <a:prstGeom prst="rect">
            <a:avLst/>
          </a:prstGeom>
          <a:noFill/>
        </p:spPr>
        <p:txBody>
          <a:bodyPr wrap="none" lIns="89957" tIns="44979" rIns="89957" bIns="44979"/>
          <a:lstStyle/>
          <a:p>
            <a:r>
              <a:rPr lang="en" strike="noStrike" dirty="0">
                <a:hlinkClick r:id="rId4"/>
              </a:rPr>
              <a:t>https://www.cdc.gov/publichealthgateway/publichealthservices/pdf/essential-phs.pdf</a:t>
            </a:r>
            <a:endParaRPr dirty="0"/>
          </a:p>
          <a:p>
            <a:endParaRPr dirty="0"/>
          </a:p>
        </p:txBody>
      </p:sp>
      <p:sp>
        <p:nvSpPr>
          <p:cNvPr id="2" name="Zástupný objekt pre obsah 1">
            <a:extLst>
              <a:ext uri="{FF2B5EF4-FFF2-40B4-BE49-F238E27FC236}">
                <a16:creationId xmlns:a16="http://schemas.microsoft.com/office/drawing/2014/main" id="{4BA4669A-C9A3-BE81-66B2-0AF843629A47}"/>
              </a:ext>
            </a:extLst>
          </p:cNvPr>
          <p:cNvSpPr txBox="1">
            <a:spLocks/>
          </p:cNvSpPr>
          <p:nvPr/>
        </p:nvSpPr>
        <p:spPr>
          <a:xfrm>
            <a:off x="6685005" y="2355871"/>
            <a:ext cx="2995442" cy="2295832"/>
          </a:xfrm>
          <a:prstGeom prst="rect">
            <a:avLst/>
          </a:prstGeom>
        </p:spPr>
        <p:txBody>
          <a:bodyPr/>
          <a:lstStyle>
            <a:lvl1pPr marL="302356" indent="-282198" algn="l" defTabSz="1007852" rtl="0" eaLnBrk="1" latinLnBrk="0" hangingPunct="1">
              <a:spcBef>
                <a:spcPct val="20000"/>
              </a:spcBef>
              <a:spcAft>
                <a:spcPts val="0"/>
              </a:spcAft>
              <a:buSzPct val="60000"/>
              <a:buFont typeface="Wingdings" pitchFamily="2" charset="2"/>
              <a:buChar char=""/>
              <a:defRPr sz="2300" kern="1200">
                <a:solidFill>
                  <a:schemeClr val="tx1"/>
                </a:solidFill>
                <a:effectLst>
                  <a:outerShdw blurRad="38100" dist="38100" dir="2700000" algn="tl">
                    <a:srgbClr val="000000">
                      <a:alpha val="43137"/>
                    </a:srgbClr>
                  </a:outerShdw>
                </a:effectLst>
                <a:latin typeface="+mn-lt"/>
                <a:ea typeface="+mn-ea"/>
                <a:cs typeface="+mn-cs"/>
              </a:defRPr>
            </a:lvl1pPr>
            <a:lvl2pPr marL="705496" indent="-282198" algn="l" defTabSz="1007852" rtl="0" eaLnBrk="1" latinLnBrk="0" hangingPunct="1">
              <a:spcBef>
                <a:spcPct val="20000"/>
              </a:spcBef>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2pPr>
            <a:lvl3pPr marL="1108637" indent="-282198" algn="l" defTabSz="1007852"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3pPr>
            <a:lvl4pPr marL="1511778" indent="-282198" algn="l" defTabSz="1007852" rtl="0" eaLnBrk="1" latinLnBrk="0" hangingPunct="1">
              <a:spcBef>
                <a:spcPct val="20000"/>
              </a:spcBef>
              <a:buSzPct val="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814133" indent="-282198" algn="l" defTabSz="1007852"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5pPr>
            <a:lvl6pPr marL="2166881"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469237"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771592"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3124340"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fontAlgn="auto">
              <a:lnSpc>
                <a:spcPct val="100000"/>
              </a:lnSpc>
              <a:buClrTx/>
            </a:pPr>
            <a:r>
              <a:rPr lang="sk-SK" dirty="0">
                <a:solidFill>
                  <a:srgbClr val="F9F9F9"/>
                </a:solidFill>
                <a:effectLst/>
                <a:latin typeface="Söhne"/>
              </a:rPr>
              <a:t>Základné funkcie zdravia verejnosti:</a:t>
            </a:r>
          </a:p>
          <a:p>
            <a:pPr fontAlgn="auto">
              <a:lnSpc>
                <a:spcPct val="100000"/>
              </a:lnSpc>
              <a:buClrTx/>
              <a:buFont typeface="Arial" panose="020B0604020202020204" pitchFamily="34" charset="0"/>
              <a:buChar char="•"/>
            </a:pPr>
            <a:r>
              <a:rPr lang="sk-SK" dirty="0">
                <a:solidFill>
                  <a:srgbClr val="F9F9F9"/>
                </a:solidFill>
                <a:effectLst/>
                <a:latin typeface="Söhne"/>
              </a:rPr>
              <a:t>Hodnotenie</a:t>
            </a:r>
          </a:p>
          <a:p>
            <a:pPr fontAlgn="auto">
              <a:lnSpc>
                <a:spcPct val="100000"/>
              </a:lnSpc>
              <a:buClrTx/>
              <a:buFont typeface="Arial" panose="020B0604020202020204" pitchFamily="34" charset="0"/>
              <a:buChar char="•"/>
            </a:pPr>
            <a:r>
              <a:rPr lang="sk-SK" dirty="0">
                <a:solidFill>
                  <a:srgbClr val="F9F9F9"/>
                </a:solidFill>
                <a:effectLst/>
                <a:latin typeface="Söhne"/>
              </a:rPr>
              <a:t>Rozvoj politík</a:t>
            </a:r>
          </a:p>
          <a:p>
            <a:pPr fontAlgn="auto">
              <a:lnSpc>
                <a:spcPct val="100000"/>
              </a:lnSpc>
              <a:buClrTx/>
              <a:buFont typeface="Arial" panose="020B0604020202020204" pitchFamily="34" charset="0"/>
              <a:buChar char="•"/>
            </a:pPr>
            <a:r>
              <a:rPr lang="sk-SK" dirty="0">
                <a:solidFill>
                  <a:srgbClr val="F9F9F9"/>
                </a:solidFill>
                <a:effectLst/>
                <a:latin typeface="Söhne"/>
              </a:rPr>
              <a:t>Zabezpečenie</a:t>
            </a:r>
          </a:p>
          <a:p>
            <a:pPr fontAlgn="auto">
              <a:lnSpc>
                <a:spcPct val="100000"/>
              </a:lnSpc>
              <a:buClrTx/>
            </a:pPr>
            <a:endParaRPr lang="sk-SK"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A3A8ADDC-C64B-9999-6B93-9C4AA028E6A3}"/>
              </a:ext>
            </a:extLst>
          </p:cNvPr>
          <p:cNvSpPr>
            <a:spLocks noGrp="1"/>
          </p:cNvSpPr>
          <p:nvPr>
            <p:ph idx="1"/>
          </p:nvPr>
        </p:nvSpPr>
        <p:spPr>
          <a:xfrm>
            <a:off x="755690" y="756287"/>
            <a:ext cx="8312587" cy="4544762"/>
          </a:xfrm>
        </p:spPr>
        <p:txBody>
          <a:bodyPr>
            <a:normAutofit lnSpcReduction="10000"/>
          </a:bodyPr>
          <a:lstStyle/>
          <a:p>
            <a:r>
              <a:rPr lang="sk-SK" dirty="0"/>
              <a:t>3. funkcia</a:t>
            </a:r>
          </a:p>
          <a:p>
            <a:pPr marL="20158" indent="0">
              <a:buNone/>
            </a:pPr>
            <a:r>
              <a:rPr lang="sk-SK" b="1" dirty="0">
                <a:solidFill>
                  <a:srgbClr val="FFC000"/>
                </a:solidFill>
              </a:rPr>
              <a:t>Informovať, vzdelávať a posilňovať ľudí o zdravotných otázkach</a:t>
            </a:r>
            <a:r>
              <a:rPr lang="sk-SK" dirty="0"/>
              <a:t>: Efektívne komunikovať informácie o zdraví jednotlivcom a komunitám, podporujúc zdravotnú gramotnosť, zmenu správania a posilňovanie schopnosti robiť informované rozhodnutia o svojom zdraví.</a:t>
            </a:r>
          </a:p>
          <a:p>
            <a:pPr marL="20158" indent="0">
              <a:buNone/>
            </a:pPr>
            <a:r>
              <a:rPr lang="sk-SK" dirty="0"/>
              <a:t>4. funkcia</a:t>
            </a:r>
          </a:p>
          <a:p>
            <a:pPr marL="20158" indent="0">
              <a:buNone/>
            </a:pPr>
            <a:r>
              <a:rPr lang="sk-SK" b="1" dirty="0">
                <a:solidFill>
                  <a:srgbClr val="FFC000"/>
                </a:solidFill>
              </a:rPr>
              <a:t>Mobilizovať partnerské komunity na identifikáciu a riešenie zdravotných problémov</a:t>
            </a:r>
            <a:r>
              <a:rPr lang="sk-SK" dirty="0"/>
              <a:t>: Spolupracovať s rôznymi zainteresovanými stranami, vrátane komunitných organizácií, vlád a poskytovateľov zdravotnej starostlivosti, na kolektívne riešenie zdravotných výziev a využívanie zdrojov s maximálnym účinkom.</a:t>
            </a:r>
          </a:p>
          <a:p>
            <a:endParaRPr lang="sk-SK" dirty="0"/>
          </a:p>
        </p:txBody>
      </p:sp>
      <p:sp>
        <p:nvSpPr>
          <p:cNvPr id="3" name="Nadpis 2">
            <a:extLst>
              <a:ext uri="{FF2B5EF4-FFF2-40B4-BE49-F238E27FC236}">
                <a16:creationId xmlns:a16="http://schemas.microsoft.com/office/drawing/2014/main" id="{9ED1126B-CFA2-9028-0C84-4501EE469552}"/>
              </a:ext>
            </a:extLst>
          </p:cNvPr>
          <p:cNvSpPr>
            <a:spLocks noGrp="1"/>
          </p:cNvSpPr>
          <p:nvPr>
            <p:ph type="title"/>
          </p:nvPr>
        </p:nvSpPr>
        <p:spPr>
          <a:xfrm>
            <a:off x="917012" y="5798183"/>
            <a:ext cx="8312587" cy="1008380"/>
          </a:xfrm>
        </p:spPr>
        <p:txBody>
          <a:bodyPr/>
          <a:lstStyle/>
          <a:p>
            <a:r>
              <a:rPr lang="sk-SK" sz="4400" dirty="0"/>
              <a:t>3. a 4. funkcia z 10 základných funkcií zdravia verejnosti</a:t>
            </a:r>
          </a:p>
        </p:txBody>
      </p:sp>
      <p:sp>
        <p:nvSpPr>
          <p:cNvPr id="4" name="Zástupný objekt pre dátum 3">
            <a:extLst>
              <a:ext uri="{FF2B5EF4-FFF2-40B4-BE49-F238E27FC236}">
                <a16:creationId xmlns:a16="http://schemas.microsoft.com/office/drawing/2014/main" id="{54CE3DA2-70AC-B4A0-9265-D9B474528430}"/>
              </a:ext>
            </a:extLst>
          </p:cNvPr>
          <p:cNvSpPr>
            <a:spLocks noGrp="1"/>
          </p:cNvSpPr>
          <p:nvPr>
            <p:ph type="dt" sz="half" idx="10"/>
          </p:nvPr>
        </p:nvSpPr>
        <p:spPr/>
        <p:txBody>
          <a:bodyPr/>
          <a:lstStyle/>
          <a:p>
            <a:fld id="{73D37F00-1B4E-2B45-A9B6-2C8419215001}" type="datetime1">
              <a:rPr lang="sk-SK" smtClean="0"/>
              <a:t>30.3.2026</a:t>
            </a:fld>
            <a:endParaRPr lang="en-GB"/>
          </a:p>
        </p:txBody>
      </p:sp>
      <p:sp>
        <p:nvSpPr>
          <p:cNvPr id="5" name="Zástupný objekt pre číslo snímky 4">
            <a:extLst>
              <a:ext uri="{FF2B5EF4-FFF2-40B4-BE49-F238E27FC236}">
                <a16:creationId xmlns:a16="http://schemas.microsoft.com/office/drawing/2014/main" id="{8D4CE567-1552-07C3-BA9A-50A0E26FB52A}"/>
              </a:ext>
            </a:extLst>
          </p:cNvPr>
          <p:cNvSpPr>
            <a:spLocks noGrp="1"/>
          </p:cNvSpPr>
          <p:nvPr>
            <p:ph type="sldNum" sz="quarter" idx="11"/>
          </p:nvPr>
        </p:nvSpPr>
        <p:spPr/>
        <p:txBody>
          <a:bodyPr/>
          <a:lstStyle/>
          <a:p>
            <a:fld id="{20C92893-8C51-46CF-9D47-24B3C575AFAA}" type="slidenum">
              <a:rPr lang="en-GB" smtClean="0"/>
              <a:pPr/>
              <a:t>14</a:t>
            </a:fld>
            <a:endParaRPr lang="en-GB"/>
          </a:p>
        </p:txBody>
      </p:sp>
      <p:sp>
        <p:nvSpPr>
          <p:cNvPr id="6" name="Zástupný objekt pre pätu 5">
            <a:extLst>
              <a:ext uri="{FF2B5EF4-FFF2-40B4-BE49-F238E27FC236}">
                <a16:creationId xmlns:a16="http://schemas.microsoft.com/office/drawing/2014/main" id="{6A5C2F3E-5CD9-C3CD-9526-DFB0670C3187}"/>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618492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5473330E-C61D-A40F-7720-FB547A26D7AA}"/>
              </a:ext>
            </a:extLst>
          </p:cNvPr>
          <p:cNvSpPr>
            <a:spLocks noGrp="1"/>
          </p:cNvSpPr>
          <p:nvPr>
            <p:ph idx="1"/>
          </p:nvPr>
        </p:nvSpPr>
        <p:spPr>
          <a:xfrm>
            <a:off x="568411" y="756287"/>
            <a:ext cx="8499866" cy="4445908"/>
          </a:xfrm>
        </p:spPr>
        <p:txBody>
          <a:bodyPr>
            <a:normAutofit/>
          </a:bodyPr>
          <a:lstStyle/>
          <a:p>
            <a:pPr algn="just"/>
            <a:r>
              <a:rPr lang="sk-SK" dirty="0"/>
              <a:t>5. funkcia</a:t>
            </a:r>
          </a:p>
          <a:p>
            <a:pPr marL="20158" indent="0" algn="just">
              <a:buNone/>
            </a:pPr>
            <a:r>
              <a:rPr lang="sk-SK" b="1" dirty="0">
                <a:solidFill>
                  <a:srgbClr val="FFC000"/>
                </a:solidFill>
              </a:rPr>
              <a:t>Vyvíjať politiky a plány, ktoré podporujú individuálne a komunitné úsilie o zdravie</a:t>
            </a:r>
            <a:r>
              <a:rPr lang="sk-SK" dirty="0"/>
              <a:t>: Formulovať politiky, stratégie a plány založené na dôkazoch, ktoré vytvárajú podporné prostredia pre zdravie, riešiac sociálne, ekonomické a environmentálne determinanty.</a:t>
            </a:r>
          </a:p>
          <a:p>
            <a:pPr algn="just"/>
            <a:r>
              <a:rPr lang="sk-SK" dirty="0"/>
              <a:t>6. funkcia</a:t>
            </a:r>
          </a:p>
          <a:p>
            <a:pPr marL="20158" indent="0" algn="just">
              <a:buNone/>
            </a:pPr>
            <a:r>
              <a:rPr lang="sk-SK" b="1" i="0" u="none" strike="noStrike" dirty="0">
                <a:solidFill>
                  <a:srgbClr val="FFC000"/>
                </a:solidFill>
                <a:effectLst/>
                <a:latin typeface="Söhne"/>
              </a:rPr>
              <a:t>Upraviť zákony a predpisy, ktoré chránia zdravie a zabezpečujú bezpečnosť</a:t>
            </a:r>
            <a:r>
              <a:rPr lang="sk-SK" b="0" i="0" u="none" strike="noStrike" dirty="0">
                <a:solidFill>
                  <a:srgbClr val="F9F9F9"/>
                </a:solidFill>
                <a:effectLst/>
                <a:latin typeface="Söhne"/>
              </a:rPr>
              <a:t>: Implementovať a </a:t>
            </a:r>
            <a:r>
              <a:rPr lang="sk-SK" dirty="0">
                <a:solidFill>
                  <a:srgbClr val="F9F9F9"/>
                </a:solidFill>
                <a:effectLst/>
                <a:latin typeface="Söhne"/>
              </a:rPr>
              <a:t>presadzovať zákony, </a:t>
            </a:r>
            <a:r>
              <a:rPr lang="sk-SK" b="0" i="0" u="none" strike="noStrike" dirty="0">
                <a:solidFill>
                  <a:srgbClr val="F9F9F9"/>
                </a:solidFill>
                <a:effectLst/>
                <a:latin typeface="Söhne"/>
              </a:rPr>
              <a:t>predpisy a normy na ochranu komunít pred zdravotnými rizikami, vrátane otráv z potravín, environmentálneho znečistenia a infekčných chorôb.</a:t>
            </a:r>
          </a:p>
          <a:p>
            <a:endParaRPr lang="sk-SK" dirty="0"/>
          </a:p>
        </p:txBody>
      </p:sp>
      <p:sp>
        <p:nvSpPr>
          <p:cNvPr id="3" name="Nadpis 2">
            <a:extLst>
              <a:ext uri="{FF2B5EF4-FFF2-40B4-BE49-F238E27FC236}">
                <a16:creationId xmlns:a16="http://schemas.microsoft.com/office/drawing/2014/main" id="{A60922FF-63FC-B278-0C9E-314145EAC458}"/>
              </a:ext>
            </a:extLst>
          </p:cNvPr>
          <p:cNvSpPr>
            <a:spLocks noGrp="1"/>
          </p:cNvSpPr>
          <p:nvPr>
            <p:ph type="title"/>
          </p:nvPr>
        </p:nvSpPr>
        <p:spPr>
          <a:xfrm>
            <a:off x="856449" y="5798183"/>
            <a:ext cx="8312587" cy="1008380"/>
          </a:xfrm>
        </p:spPr>
        <p:txBody>
          <a:bodyPr/>
          <a:lstStyle/>
          <a:p>
            <a:r>
              <a:rPr lang="sk-SK" sz="4400" dirty="0"/>
              <a:t>5. a 6. funkcia z 10 základných funkcií zdravia verejnosti</a:t>
            </a:r>
          </a:p>
        </p:txBody>
      </p:sp>
      <p:sp>
        <p:nvSpPr>
          <p:cNvPr id="4" name="Zástupný objekt pre dátum 3">
            <a:extLst>
              <a:ext uri="{FF2B5EF4-FFF2-40B4-BE49-F238E27FC236}">
                <a16:creationId xmlns:a16="http://schemas.microsoft.com/office/drawing/2014/main" id="{03873215-CC07-A783-C4C0-A35736A70DF5}"/>
              </a:ext>
            </a:extLst>
          </p:cNvPr>
          <p:cNvSpPr>
            <a:spLocks noGrp="1"/>
          </p:cNvSpPr>
          <p:nvPr>
            <p:ph type="dt" sz="half" idx="10"/>
          </p:nvPr>
        </p:nvSpPr>
        <p:spPr/>
        <p:txBody>
          <a:bodyPr/>
          <a:lstStyle/>
          <a:p>
            <a:fld id="{73D37F00-1B4E-2B45-A9B6-2C8419215001}" type="datetime1">
              <a:rPr lang="sk-SK" smtClean="0"/>
              <a:t>30.3.2026</a:t>
            </a:fld>
            <a:endParaRPr lang="en-GB"/>
          </a:p>
        </p:txBody>
      </p:sp>
      <p:sp>
        <p:nvSpPr>
          <p:cNvPr id="5" name="Zástupný objekt pre číslo snímky 4">
            <a:extLst>
              <a:ext uri="{FF2B5EF4-FFF2-40B4-BE49-F238E27FC236}">
                <a16:creationId xmlns:a16="http://schemas.microsoft.com/office/drawing/2014/main" id="{1BD28703-89AD-F977-9878-C0660212EA5F}"/>
              </a:ext>
            </a:extLst>
          </p:cNvPr>
          <p:cNvSpPr>
            <a:spLocks noGrp="1"/>
          </p:cNvSpPr>
          <p:nvPr>
            <p:ph type="sldNum" sz="quarter" idx="11"/>
          </p:nvPr>
        </p:nvSpPr>
        <p:spPr/>
        <p:txBody>
          <a:bodyPr/>
          <a:lstStyle/>
          <a:p>
            <a:fld id="{20C92893-8C51-46CF-9D47-24B3C575AFAA}" type="slidenum">
              <a:rPr lang="en-GB" smtClean="0"/>
              <a:pPr/>
              <a:t>15</a:t>
            </a:fld>
            <a:endParaRPr lang="en-GB"/>
          </a:p>
        </p:txBody>
      </p:sp>
      <p:sp>
        <p:nvSpPr>
          <p:cNvPr id="6" name="Zástupný objekt pre pätu 5">
            <a:extLst>
              <a:ext uri="{FF2B5EF4-FFF2-40B4-BE49-F238E27FC236}">
                <a16:creationId xmlns:a16="http://schemas.microsoft.com/office/drawing/2014/main" id="{3DF978AE-8E12-FCDB-2511-A9922DC99997}"/>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493525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99FE7DC4-AAB0-A583-1A35-230424CC12AA}"/>
              </a:ext>
            </a:extLst>
          </p:cNvPr>
          <p:cNvSpPr>
            <a:spLocks noGrp="1"/>
          </p:cNvSpPr>
          <p:nvPr>
            <p:ph idx="1"/>
          </p:nvPr>
        </p:nvSpPr>
        <p:spPr>
          <a:xfrm>
            <a:off x="755690" y="756287"/>
            <a:ext cx="8312587" cy="6031022"/>
          </a:xfrm>
        </p:spPr>
        <p:txBody>
          <a:bodyPr>
            <a:normAutofit fontScale="85000" lnSpcReduction="20000"/>
          </a:bodyPr>
          <a:lstStyle/>
          <a:p>
            <a:pPr marL="20158" indent="0" algn="just">
              <a:buNone/>
            </a:pPr>
            <a:r>
              <a:rPr lang="sk-SK" b="1" i="0" u="none" strike="noStrike" dirty="0">
                <a:solidFill>
                  <a:srgbClr val="F9F9F9"/>
                </a:solidFill>
                <a:effectLst/>
                <a:latin typeface="Söhne"/>
              </a:rPr>
              <a:t>7.funkcia</a:t>
            </a:r>
          </a:p>
          <a:p>
            <a:pPr marL="20158" indent="0" algn="just">
              <a:buNone/>
            </a:pPr>
            <a:r>
              <a:rPr lang="sk-SK" b="1" i="0" u="none" strike="noStrike" dirty="0">
                <a:solidFill>
                  <a:srgbClr val="FFC000"/>
                </a:solidFill>
                <a:effectLst/>
                <a:latin typeface="Söhne"/>
              </a:rPr>
              <a:t>Zabezpečiť spojenie ľudí so základnými osobnými zdravotnými službami a zabezpečiť poskytovanie zdravotnej starostlivosti, keď inak nie je dostupná</a:t>
            </a:r>
            <a:r>
              <a:rPr lang="sk-SK" b="0" i="0" u="none" strike="noStrike" dirty="0">
                <a:solidFill>
                  <a:srgbClr val="F9F9F9"/>
                </a:solidFill>
                <a:effectLst/>
                <a:latin typeface="Söhne"/>
              </a:rPr>
              <a:t>: Umožniť prístup k základným zdravotným službám, vrátane preventívnej, primárnej a špecializovanej starostlivosti, najmä pre znevýhodnené populácie, prostredníctvom osvety, odvolania a navigácie v zdravotnom systéme.</a:t>
            </a:r>
          </a:p>
          <a:p>
            <a:pPr marL="20158" indent="0" algn="just">
              <a:buNone/>
            </a:pPr>
            <a:r>
              <a:rPr lang="sk-SK" b="1" i="0" u="none" strike="noStrike" dirty="0">
                <a:solidFill>
                  <a:srgbClr val="F9F9F9"/>
                </a:solidFill>
                <a:effectLst/>
                <a:latin typeface="Söhne"/>
              </a:rPr>
              <a:t>8. funkcia</a:t>
            </a:r>
          </a:p>
          <a:p>
            <a:pPr marL="20158" indent="0" algn="just">
              <a:buNone/>
            </a:pPr>
            <a:r>
              <a:rPr lang="sk-SK" b="1" i="0" u="none" strike="noStrike" dirty="0">
                <a:solidFill>
                  <a:srgbClr val="FFC000"/>
                </a:solidFill>
                <a:effectLst/>
                <a:latin typeface="Söhne"/>
              </a:rPr>
              <a:t>Zaručiť kompetentnú verejnú a osobnú zdravotnú pracovnú silu</a:t>
            </a:r>
            <a:r>
              <a:rPr lang="sk-SK" b="0" i="0" u="none" strike="noStrike" dirty="0">
                <a:solidFill>
                  <a:srgbClr val="F9F9F9"/>
                </a:solidFill>
                <a:effectLst/>
                <a:latin typeface="Söhne"/>
              </a:rPr>
              <a:t>: Budovať a udržiavať kvalifikovanú pracovnú silu v oblasti verejného zdravotníctva schopnú zvládnuť súčasné a nové zdravotné výzvy prostredníctvom vzdelávania, tréningu a profesionálneho rozvoja.</a:t>
            </a:r>
          </a:p>
          <a:p>
            <a:pPr marL="20158" indent="0" algn="just">
              <a:buNone/>
            </a:pPr>
            <a:r>
              <a:rPr lang="sk-SK" dirty="0">
                <a:solidFill>
                  <a:srgbClr val="F9F9F9"/>
                </a:solidFill>
                <a:effectLst/>
                <a:latin typeface="Söhne"/>
              </a:rPr>
              <a:t>9.funkcia</a:t>
            </a:r>
          </a:p>
          <a:p>
            <a:pPr marL="20158" indent="0" algn="just">
              <a:buNone/>
            </a:pPr>
            <a:r>
              <a:rPr lang="sk-SK" b="1" i="0" u="none" strike="noStrike" dirty="0">
                <a:solidFill>
                  <a:srgbClr val="FFC000"/>
                </a:solidFill>
                <a:effectLst/>
                <a:latin typeface="Söhne"/>
              </a:rPr>
              <a:t>Hodnotiť účinnosť, dostupnosť a kvalitu osobných a populácií zameraných zdravotných služieb</a:t>
            </a:r>
            <a:r>
              <a:rPr lang="sk-SK" b="0" i="0" u="none" strike="noStrike" dirty="0">
                <a:solidFill>
                  <a:srgbClr val="FFC000"/>
                </a:solidFill>
                <a:effectLst/>
                <a:latin typeface="Söhne"/>
              </a:rPr>
              <a:t>: </a:t>
            </a:r>
            <a:r>
              <a:rPr lang="sk-SK" b="0" i="0" u="none" strike="noStrike" dirty="0">
                <a:solidFill>
                  <a:srgbClr val="F9F9F9"/>
                </a:solidFill>
                <a:effectLst/>
                <a:latin typeface="Söhne"/>
              </a:rPr>
              <a:t>Posúdiť účinok, efektívnosť a spravodlivosť zdravotných zásahov a služieb, využívajúc dátami podložené hodnotenia na informovanie o vylepšeniach programu a pridelení zdrojov.</a:t>
            </a:r>
          </a:p>
          <a:p>
            <a:pPr marL="20158" indent="0" algn="just">
              <a:buNone/>
            </a:pPr>
            <a:r>
              <a:rPr lang="sk-SK" b="0" i="0" u="none" strike="noStrike" dirty="0">
                <a:solidFill>
                  <a:srgbClr val="F9F9F9"/>
                </a:solidFill>
                <a:effectLst/>
                <a:latin typeface="Söhne"/>
              </a:rPr>
              <a:t>10.funkcia</a:t>
            </a:r>
          </a:p>
          <a:p>
            <a:pPr marL="20158" indent="0" algn="just">
              <a:buNone/>
            </a:pPr>
            <a:r>
              <a:rPr lang="sk-SK" b="1" i="0" u="none" strike="noStrike" dirty="0">
                <a:solidFill>
                  <a:srgbClr val="FFC000"/>
                </a:solidFill>
                <a:effectLst/>
                <a:latin typeface="Söhne"/>
              </a:rPr>
              <a:t>Výskum nových poznatkov a inovatívnych riešení zdravotných problémov</a:t>
            </a:r>
            <a:r>
              <a:rPr lang="sk-SK" b="0" i="0" u="none" strike="noStrike" dirty="0">
                <a:solidFill>
                  <a:srgbClr val="F9F9F9"/>
                </a:solidFill>
                <a:effectLst/>
                <a:latin typeface="Söhne"/>
              </a:rPr>
              <a:t>: Vykonávať výskum na posunutie vedeckých poznatkov, rozvíjať inovatívne zásahy a zaoberať sa najnaliehavejšími verejnými zdravotnými problémami, podporujúc neustále zlepšovanie a adaptáciu v oblasti.</a:t>
            </a:r>
          </a:p>
          <a:p>
            <a:endParaRPr lang="sk-SK" dirty="0"/>
          </a:p>
        </p:txBody>
      </p:sp>
      <p:sp>
        <p:nvSpPr>
          <p:cNvPr id="4" name="Zástupný objekt pre dátum 3">
            <a:extLst>
              <a:ext uri="{FF2B5EF4-FFF2-40B4-BE49-F238E27FC236}">
                <a16:creationId xmlns:a16="http://schemas.microsoft.com/office/drawing/2014/main" id="{A67A10E2-8D65-5BA0-54D0-DBDD2267BD35}"/>
              </a:ext>
            </a:extLst>
          </p:cNvPr>
          <p:cNvSpPr>
            <a:spLocks noGrp="1"/>
          </p:cNvSpPr>
          <p:nvPr>
            <p:ph type="dt" sz="half" idx="10"/>
          </p:nvPr>
        </p:nvSpPr>
        <p:spPr/>
        <p:txBody>
          <a:bodyPr/>
          <a:lstStyle/>
          <a:p>
            <a:fld id="{73D37F00-1B4E-2B45-A9B6-2C8419215001}" type="datetime1">
              <a:rPr lang="sk-SK" smtClean="0"/>
              <a:t>30.3.2026</a:t>
            </a:fld>
            <a:endParaRPr lang="en-GB"/>
          </a:p>
        </p:txBody>
      </p:sp>
      <p:sp>
        <p:nvSpPr>
          <p:cNvPr id="5" name="Zástupný objekt pre číslo snímky 4">
            <a:extLst>
              <a:ext uri="{FF2B5EF4-FFF2-40B4-BE49-F238E27FC236}">
                <a16:creationId xmlns:a16="http://schemas.microsoft.com/office/drawing/2014/main" id="{338638AD-40DA-EFAF-31BB-C1CE6157FCDD}"/>
              </a:ext>
            </a:extLst>
          </p:cNvPr>
          <p:cNvSpPr>
            <a:spLocks noGrp="1"/>
          </p:cNvSpPr>
          <p:nvPr>
            <p:ph type="sldNum" sz="quarter" idx="11"/>
          </p:nvPr>
        </p:nvSpPr>
        <p:spPr/>
        <p:txBody>
          <a:bodyPr/>
          <a:lstStyle/>
          <a:p>
            <a:fld id="{20C92893-8C51-46CF-9D47-24B3C575AFAA}" type="slidenum">
              <a:rPr lang="en-GB" smtClean="0"/>
              <a:pPr/>
              <a:t>16</a:t>
            </a:fld>
            <a:endParaRPr lang="en-GB"/>
          </a:p>
        </p:txBody>
      </p:sp>
      <p:sp>
        <p:nvSpPr>
          <p:cNvPr id="6" name="Zástupný objekt pre pätu 5">
            <a:extLst>
              <a:ext uri="{FF2B5EF4-FFF2-40B4-BE49-F238E27FC236}">
                <a16:creationId xmlns:a16="http://schemas.microsoft.com/office/drawing/2014/main" id="{BF86029E-317B-4037-B698-5C89FFC5DA59}"/>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168853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CBD26FE2-BFB7-206C-09ED-6C5BAB175FF7}"/>
              </a:ext>
            </a:extLst>
          </p:cNvPr>
          <p:cNvSpPr>
            <a:spLocks noGrp="1"/>
          </p:cNvSpPr>
          <p:nvPr>
            <p:ph idx="1"/>
          </p:nvPr>
        </p:nvSpPr>
        <p:spPr>
          <a:xfrm>
            <a:off x="856448" y="756287"/>
            <a:ext cx="8211829" cy="4621740"/>
          </a:xfrm>
        </p:spPr>
        <p:txBody>
          <a:bodyPr>
            <a:normAutofit/>
          </a:bodyPr>
          <a:lstStyle/>
          <a:p>
            <a:r>
              <a:rPr lang="sk-SK" sz="1100" dirty="0"/>
              <a:t>10 Základných funkcií verejného zdravotníctva opisuje hlavné zodpovednosti a aktivity nevyhnutné pre zabezpečenie zdravia a blahobytu komunít. Tieto funkcie slúžia ako rámec pre organizácie a profesionálov v oblasti verejného zdravotníctva na účinné zvládanie zdravotných výziev a podporu zdravia populácie. Tu je stručný opis každej funkcie:</a:t>
            </a:r>
          </a:p>
          <a:p>
            <a:endParaRPr lang="sk-SK" sz="1100" dirty="0"/>
          </a:p>
          <a:p>
            <a:r>
              <a:rPr lang="sk-SK" sz="1100" dirty="0"/>
              <a:t>1. **Monitorovať stav zdravia s cieľom identifikovať a riešiť zdravotné problémy komunity**: Pravidelne hodnotiť stav zdravia populácie na identifikáciu zdravotných trendov, rizík a nerovností, umožňujúc včasné zásahy a pridelenie zdrojov.</a:t>
            </a:r>
          </a:p>
          <a:p>
            <a:endParaRPr lang="sk-SK" sz="1100" dirty="0"/>
          </a:p>
          <a:p>
            <a:r>
              <a:rPr lang="sk-SK" sz="1100" dirty="0"/>
              <a:t>2. **Diagnostikovať a vyšetrovať zdravotné problémy a riziká v komunite**: Vyšetrovať výskyty, uskutočňovať dohľad, a analyzovať dáta na pochopenie príčin a determinantov zdravotných problémov, usmerňujúc cieľové zásahy a preventívne opatrenia.</a:t>
            </a:r>
          </a:p>
          <a:p>
            <a:endParaRPr lang="sk-SK" sz="1100" dirty="0"/>
          </a:p>
          <a:p>
            <a:r>
              <a:rPr lang="sk-SK" sz="1100" dirty="0"/>
              <a:t>3. **Informovať, vzdelávať a posilňovať ľudí o zdravotných otázkach**: Efektívne komunikovať informácie o zdraví jednotlivcom a komunitám, podporujúc zdravotnú gramotnosť, zmenu správania a posilňovanie schopnosti robiť informované rozhodnutia o svojom zdraví.</a:t>
            </a:r>
          </a:p>
          <a:p>
            <a:endParaRPr lang="sk-SK" sz="1100" dirty="0"/>
          </a:p>
          <a:p>
            <a:r>
              <a:rPr lang="sk-SK" sz="1100" dirty="0"/>
              <a:t>4. **Mobilizovať partnerské komunity na identifikáciu a riešenie zdravotných problémov**: Spolupracovať s rôznymi zainteresovanými stranami, vrátane komunitných organizácií, vlád a poskytovateľov zdravotnej starostlivosti, na kolektívne riešenie zdravotných výziev a využívanie zdrojov s maximálnym účinkom.</a:t>
            </a:r>
          </a:p>
          <a:p>
            <a:endParaRPr lang="sk-SK" sz="1100" dirty="0"/>
          </a:p>
          <a:p>
            <a:r>
              <a:rPr lang="sk-SK" sz="1100" dirty="0"/>
              <a:t>5. **Vyvíjať politiky a plány, ktoré podporujú individuálne a komunitné úsilie o zdravie**: Formulovať politiky, stratégie a plány založené na dôkazoch, ktoré vytvárajú podporné prostredia pre zdravie, riešiac sociálne, ekonomické a environmentálne determinanty.</a:t>
            </a:r>
          </a:p>
        </p:txBody>
      </p:sp>
      <p:sp>
        <p:nvSpPr>
          <p:cNvPr id="3" name="Nadpis 2">
            <a:extLst>
              <a:ext uri="{FF2B5EF4-FFF2-40B4-BE49-F238E27FC236}">
                <a16:creationId xmlns:a16="http://schemas.microsoft.com/office/drawing/2014/main" id="{0DE61633-145D-B15F-C154-36DB0597C878}"/>
              </a:ext>
            </a:extLst>
          </p:cNvPr>
          <p:cNvSpPr>
            <a:spLocks noGrp="1"/>
          </p:cNvSpPr>
          <p:nvPr>
            <p:ph type="title"/>
          </p:nvPr>
        </p:nvSpPr>
        <p:spPr>
          <a:xfrm>
            <a:off x="839655" y="5980254"/>
            <a:ext cx="8312587" cy="1008380"/>
          </a:xfrm>
        </p:spPr>
        <p:txBody>
          <a:bodyPr/>
          <a:lstStyle/>
          <a:p>
            <a:r>
              <a:rPr lang="sk-SK" dirty="0"/>
              <a:t>10 Základných funkcií verejného zdravotníctva</a:t>
            </a:r>
          </a:p>
        </p:txBody>
      </p:sp>
      <p:sp>
        <p:nvSpPr>
          <p:cNvPr id="4" name="Zástupný objekt pre dátum 3">
            <a:extLst>
              <a:ext uri="{FF2B5EF4-FFF2-40B4-BE49-F238E27FC236}">
                <a16:creationId xmlns:a16="http://schemas.microsoft.com/office/drawing/2014/main" id="{684E64E9-7CF7-51A7-DAA4-12A1BBD22472}"/>
              </a:ext>
            </a:extLst>
          </p:cNvPr>
          <p:cNvSpPr>
            <a:spLocks noGrp="1"/>
          </p:cNvSpPr>
          <p:nvPr>
            <p:ph type="dt" sz="half" idx="10"/>
          </p:nvPr>
        </p:nvSpPr>
        <p:spPr/>
        <p:txBody>
          <a:bodyPr/>
          <a:lstStyle/>
          <a:p>
            <a:fld id="{73D37F00-1B4E-2B45-A9B6-2C8419215001}" type="datetime1">
              <a:rPr lang="sk-SK" smtClean="0"/>
              <a:t>30.3.2026</a:t>
            </a:fld>
            <a:endParaRPr lang="en-GB"/>
          </a:p>
        </p:txBody>
      </p:sp>
      <p:sp>
        <p:nvSpPr>
          <p:cNvPr id="5" name="Zástupný objekt pre číslo snímky 4">
            <a:extLst>
              <a:ext uri="{FF2B5EF4-FFF2-40B4-BE49-F238E27FC236}">
                <a16:creationId xmlns:a16="http://schemas.microsoft.com/office/drawing/2014/main" id="{A31089F5-74C8-62D1-6A3F-1E6D008EE58F}"/>
              </a:ext>
            </a:extLst>
          </p:cNvPr>
          <p:cNvSpPr>
            <a:spLocks noGrp="1"/>
          </p:cNvSpPr>
          <p:nvPr>
            <p:ph type="sldNum" sz="quarter" idx="11"/>
          </p:nvPr>
        </p:nvSpPr>
        <p:spPr/>
        <p:txBody>
          <a:bodyPr/>
          <a:lstStyle/>
          <a:p>
            <a:fld id="{20C92893-8C51-46CF-9D47-24B3C575AFAA}" type="slidenum">
              <a:rPr lang="en-GB" smtClean="0"/>
              <a:pPr/>
              <a:t>17</a:t>
            </a:fld>
            <a:endParaRPr lang="en-GB"/>
          </a:p>
        </p:txBody>
      </p:sp>
      <p:sp>
        <p:nvSpPr>
          <p:cNvPr id="6" name="Zástupný objekt pre pätu 5">
            <a:extLst>
              <a:ext uri="{FF2B5EF4-FFF2-40B4-BE49-F238E27FC236}">
                <a16:creationId xmlns:a16="http://schemas.microsoft.com/office/drawing/2014/main" id="{41450D3A-133E-D556-6E3F-97FC31DA32B1}"/>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415260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5F573B2-3AD7-DCF0-6D9E-E46DD73FBC8C}"/>
            </a:ext>
          </a:extLst>
        </p:cNvPr>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0DD0509C-2DD3-ED83-30A8-2395C5EF4973}"/>
              </a:ext>
            </a:extLst>
          </p:cNvPr>
          <p:cNvSpPr>
            <a:spLocks noGrp="1"/>
          </p:cNvSpPr>
          <p:nvPr>
            <p:ph idx="1"/>
          </p:nvPr>
        </p:nvSpPr>
        <p:spPr>
          <a:xfrm>
            <a:off x="856448" y="756287"/>
            <a:ext cx="8211829" cy="4621740"/>
          </a:xfrm>
        </p:spPr>
        <p:txBody>
          <a:bodyPr>
            <a:normAutofit/>
          </a:bodyPr>
          <a:lstStyle/>
          <a:p>
            <a:r>
              <a:rPr lang="sk-SK" sz="1100" dirty="0"/>
              <a:t>6. **Upraviť zákony a predpisy, ktoré chránia zdravie a zabezpečujú bezpečnosť**: Implementovať a presadzovať verejné zdravotné zákony, predpisy a normy na ochranu komunít pred zdravotnými rizikami, vrátane </a:t>
            </a:r>
            <a:r>
              <a:rPr lang="sk-SK" sz="1100" dirty="0" err="1"/>
              <a:t>otrav</a:t>
            </a:r>
            <a:r>
              <a:rPr lang="sk-SK" sz="1100" dirty="0"/>
              <a:t> potravín, environmentálneho znečistenia a infekčných chorôb.</a:t>
            </a:r>
          </a:p>
          <a:p>
            <a:endParaRPr lang="sk-SK" sz="1100" dirty="0"/>
          </a:p>
          <a:p>
            <a:r>
              <a:rPr lang="sk-SK" sz="1100" dirty="0"/>
              <a:t>7. **Zabezpečiť spojenie ľudí so základnými osobnými zdravotnými službami a zabezpečiť poskytovanie zdravotnej starostlivosti, keď inak nie je dostupná**: Umožniť prístup k základným zdravotným službám, vrátane preventívnej, primárnej a špecializovanej starostlivosti, najmä pre znevýhodnené populácie, prostredníctvom osvety, odvolania a navigácie v zdravotnom systéme.</a:t>
            </a:r>
          </a:p>
          <a:p>
            <a:endParaRPr lang="sk-SK" sz="1100" dirty="0"/>
          </a:p>
          <a:p>
            <a:r>
              <a:rPr lang="sk-SK" sz="1100" dirty="0"/>
              <a:t>8. **Zaručiť kompetentnú verejnú a osobnú zdravotnú pracovnú silu**: Budovať a udržiavať kvalifikovanú pracovnú silu v oblasti verejného zdravotníctva schopnú zvládnuť súčasné a nové zdravotné výzvy prostredníctvom vzdelávania, tréningu a profesionálneho rozvoja.</a:t>
            </a:r>
          </a:p>
          <a:p>
            <a:endParaRPr lang="sk-SK" sz="1100" dirty="0"/>
          </a:p>
          <a:p>
            <a:r>
              <a:rPr lang="sk-SK" sz="1100" dirty="0"/>
              <a:t>9. **Hodnotiť účinnosť, dostupnosť a kvalitu osobných a populácií zameraných zdravotných služieb**: Posúdiť účinok, efektívnosť a spravodlivosť zdravotných zásahov a služieb, využívajúc dátami podložené hodnotenia na informovanie o vylepšeniach programu a pridelení zdrojov.</a:t>
            </a:r>
          </a:p>
          <a:p>
            <a:endParaRPr lang="sk-SK" sz="1100" dirty="0"/>
          </a:p>
          <a:p>
            <a:r>
              <a:rPr lang="sk-SK" sz="1100" dirty="0"/>
              <a:t>10. **Výskum nových poznatkov a inovatívnych riešení zdravotných problémov**: Vykonávať výskum na posunutie vedeckých poznatkov, rozvíjať inovatívne zásahy a zaoberať sa najnaliehavejšími verejnými zdravotnými problémami, podporujúc neustále zlepšovanie a adaptáciu v oblasti.</a:t>
            </a:r>
          </a:p>
          <a:p>
            <a:endParaRPr lang="sk-SK" sz="1100" dirty="0"/>
          </a:p>
          <a:p>
            <a:r>
              <a:rPr lang="sk-SK" sz="1100" dirty="0"/>
              <a:t>Tieto základné funkcie poskytujú komplexný rámec pre systémy verejného zdravotníctva na podporu zdravia, prevenciu chorôb a ochranu komunít, zdôrazňujúc spoluprácu, dôkazmi podloženú prax a spravodlivosť vo výsledkoch v oblasti zdravia.</a:t>
            </a:r>
          </a:p>
        </p:txBody>
      </p:sp>
      <p:sp>
        <p:nvSpPr>
          <p:cNvPr id="3" name="Nadpis 2">
            <a:extLst>
              <a:ext uri="{FF2B5EF4-FFF2-40B4-BE49-F238E27FC236}">
                <a16:creationId xmlns:a16="http://schemas.microsoft.com/office/drawing/2014/main" id="{493325FA-30A1-74AD-0818-5A78A37A18AF}"/>
              </a:ext>
            </a:extLst>
          </p:cNvPr>
          <p:cNvSpPr>
            <a:spLocks noGrp="1"/>
          </p:cNvSpPr>
          <p:nvPr>
            <p:ph type="title"/>
          </p:nvPr>
        </p:nvSpPr>
        <p:spPr>
          <a:xfrm>
            <a:off x="856448" y="5980254"/>
            <a:ext cx="8312587" cy="1008380"/>
          </a:xfrm>
        </p:spPr>
        <p:txBody>
          <a:bodyPr/>
          <a:lstStyle/>
          <a:p>
            <a:r>
              <a:rPr lang="sk-SK" dirty="0"/>
              <a:t>10 Základných funkcií verejného zdravotníctva</a:t>
            </a:r>
          </a:p>
        </p:txBody>
      </p:sp>
      <p:sp>
        <p:nvSpPr>
          <p:cNvPr id="4" name="Zástupný objekt pre dátum 3">
            <a:extLst>
              <a:ext uri="{FF2B5EF4-FFF2-40B4-BE49-F238E27FC236}">
                <a16:creationId xmlns:a16="http://schemas.microsoft.com/office/drawing/2014/main" id="{B4292D3C-377C-4EDA-588D-54FB2560A31B}"/>
              </a:ext>
            </a:extLst>
          </p:cNvPr>
          <p:cNvSpPr>
            <a:spLocks noGrp="1"/>
          </p:cNvSpPr>
          <p:nvPr>
            <p:ph type="dt" sz="half" idx="10"/>
          </p:nvPr>
        </p:nvSpPr>
        <p:spPr/>
        <p:txBody>
          <a:bodyPr/>
          <a:lstStyle/>
          <a:p>
            <a:fld id="{73D37F00-1B4E-2B45-A9B6-2C8419215001}" type="datetime1">
              <a:rPr lang="sk-SK" smtClean="0"/>
              <a:t>30.3.2026</a:t>
            </a:fld>
            <a:endParaRPr lang="en-GB"/>
          </a:p>
        </p:txBody>
      </p:sp>
      <p:sp>
        <p:nvSpPr>
          <p:cNvPr id="5" name="Zástupný objekt pre číslo snímky 4">
            <a:extLst>
              <a:ext uri="{FF2B5EF4-FFF2-40B4-BE49-F238E27FC236}">
                <a16:creationId xmlns:a16="http://schemas.microsoft.com/office/drawing/2014/main" id="{2974C8A0-0975-D2F9-3D29-B7D0541AFE8B}"/>
              </a:ext>
            </a:extLst>
          </p:cNvPr>
          <p:cNvSpPr>
            <a:spLocks noGrp="1"/>
          </p:cNvSpPr>
          <p:nvPr>
            <p:ph type="sldNum" sz="quarter" idx="11"/>
          </p:nvPr>
        </p:nvSpPr>
        <p:spPr/>
        <p:txBody>
          <a:bodyPr/>
          <a:lstStyle/>
          <a:p>
            <a:fld id="{20C92893-8C51-46CF-9D47-24B3C575AFAA}" type="slidenum">
              <a:rPr lang="en-GB" smtClean="0"/>
              <a:pPr/>
              <a:t>18</a:t>
            </a:fld>
            <a:endParaRPr lang="en-GB"/>
          </a:p>
        </p:txBody>
      </p:sp>
      <p:sp>
        <p:nvSpPr>
          <p:cNvPr id="6" name="Zástupný objekt pre pätu 5">
            <a:extLst>
              <a:ext uri="{FF2B5EF4-FFF2-40B4-BE49-F238E27FC236}">
                <a16:creationId xmlns:a16="http://schemas.microsoft.com/office/drawing/2014/main" id="{3C918481-58A1-429A-06AF-197A90796F7B}"/>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221535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36900922-F9B9-8CEC-EA7A-29067A2EE724}"/>
              </a:ext>
            </a:extLst>
          </p:cNvPr>
          <p:cNvSpPr>
            <a:spLocks noGrp="1"/>
          </p:cNvSpPr>
          <p:nvPr>
            <p:ph type="title"/>
          </p:nvPr>
        </p:nvSpPr>
        <p:spPr/>
        <p:txBody>
          <a:bodyPr/>
          <a:lstStyle/>
          <a:p>
            <a:r>
              <a:rPr lang="sk-SK" sz="4800" dirty="0"/>
              <a:t>10 základných operácií zdravia verejnosti 10 EPHOS</a:t>
            </a:r>
          </a:p>
        </p:txBody>
      </p:sp>
      <p:sp>
        <p:nvSpPr>
          <p:cNvPr id="4" name="Zástupný objekt pre dátum 3">
            <a:extLst>
              <a:ext uri="{FF2B5EF4-FFF2-40B4-BE49-F238E27FC236}">
                <a16:creationId xmlns:a16="http://schemas.microsoft.com/office/drawing/2014/main" id="{3F92C67E-452E-79E4-41B1-4FA73374EFFA}"/>
              </a:ext>
            </a:extLst>
          </p:cNvPr>
          <p:cNvSpPr>
            <a:spLocks noGrp="1"/>
          </p:cNvSpPr>
          <p:nvPr>
            <p:ph type="dt" sz="half" idx="10"/>
          </p:nvPr>
        </p:nvSpPr>
        <p:spPr/>
        <p:txBody>
          <a:bodyPr/>
          <a:lstStyle/>
          <a:p>
            <a:fld id="{73D37F00-1B4E-2B45-A9B6-2C8419215001}" type="datetime1">
              <a:rPr lang="sk-SK" smtClean="0"/>
              <a:t>30.3.2026</a:t>
            </a:fld>
            <a:endParaRPr lang="en-GB"/>
          </a:p>
        </p:txBody>
      </p:sp>
      <p:sp>
        <p:nvSpPr>
          <p:cNvPr id="5" name="Zástupný objekt pre číslo snímky 4">
            <a:extLst>
              <a:ext uri="{FF2B5EF4-FFF2-40B4-BE49-F238E27FC236}">
                <a16:creationId xmlns:a16="http://schemas.microsoft.com/office/drawing/2014/main" id="{12CAB7F5-EC4C-4539-4FC7-8A482FB58C02}"/>
              </a:ext>
            </a:extLst>
          </p:cNvPr>
          <p:cNvSpPr>
            <a:spLocks noGrp="1"/>
          </p:cNvSpPr>
          <p:nvPr>
            <p:ph type="sldNum" sz="quarter" idx="11"/>
          </p:nvPr>
        </p:nvSpPr>
        <p:spPr/>
        <p:txBody>
          <a:bodyPr/>
          <a:lstStyle/>
          <a:p>
            <a:fld id="{20C92893-8C51-46CF-9D47-24B3C575AFAA}" type="slidenum">
              <a:rPr lang="en-GB" smtClean="0"/>
              <a:pPr/>
              <a:t>19</a:t>
            </a:fld>
            <a:endParaRPr lang="en-GB"/>
          </a:p>
        </p:txBody>
      </p:sp>
      <p:sp>
        <p:nvSpPr>
          <p:cNvPr id="6" name="Zástupný objekt pre pätu 5">
            <a:extLst>
              <a:ext uri="{FF2B5EF4-FFF2-40B4-BE49-F238E27FC236}">
                <a16:creationId xmlns:a16="http://schemas.microsoft.com/office/drawing/2014/main" id="{14EE5EDB-639E-26FF-6EDC-E3D7CF1C6BDD}"/>
              </a:ext>
            </a:extLst>
          </p:cNvPr>
          <p:cNvSpPr>
            <a:spLocks noGrp="1"/>
          </p:cNvSpPr>
          <p:nvPr>
            <p:ph type="ftr" sz="quarter" idx="12"/>
          </p:nvPr>
        </p:nvSpPr>
        <p:spPr/>
        <p:txBody>
          <a:bodyPr/>
          <a:lstStyle/>
          <a:p>
            <a:r>
              <a:rPr lang="en-GB"/>
              <a:t>rusnak.truni.sk</a:t>
            </a:r>
          </a:p>
        </p:txBody>
      </p:sp>
      <p:pic>
        <p:nvPicPr>
          <p:cNvPr id="25" name="Obrázok 24" descr="Obrázok, na ktorom je text, snímka obrazovky, písmo, diagram&#10;&#10;Automaticky generovaný popis">
            <a:extLst>
              <a:ext uri="{FF2B5EF4-FFF2-40B4-BE49-F238E27FC236}">
                <a16:creationId xmlns:a16="http://schemas.microsoft.com/office/drawing/2014/main" id="{96CD329E-5008-D26A-F65F-6B259CA6FA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880" y="766119"/>
            <a:ext cx="7767350" cy="3807855"/>
          </a:xfrm>
          <a:prstGeom prst="rect">
            <a:avLst/>
          </a:prstGeom>
        </p:spPr>
      </p:pic>
    </p:spTree>
    <p:extLst>
      <p:ext uri="{BB962C8B-B14F-4D97-AF65-F5344CB8AC3E}">
        <p14:creationId xmlns:p14="http://schemas.microsoft.com/office/powerpoint/2010/main" val="4290709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9" y="756287"/>
            <a:ext cx="8211828" cy="4822307"/>
          </a:xfrm>
        </p:spPr>
        <p:txBody>
          <a:bodyPr>
            <a:normAutofit/>
          </a:bodyPr>
          <a:lstStyle/>
          <a:p>
            <a:r>
              <a:rPr lang="sk-SK" sz="2800" dirty="0"/>
              <a:t>Predstaviť surveillance ako základnú metódu zdravia verejnosti a uviesť postupy praktickej epidemiológie v oblasti prevencie infekčných ochorení</a:t>
            </a:r>
            <a:endParaRPr lang="sk-SK" sz="2600" dirty="0"/>
          </a:p>
          <a:p>
            <a:r>
              <a:rPr lang="sk-SK" sz="2600" dirty="0"/>
              <a:t>Získať prehľad o dohľade - surveillance infekčných ochorení</a:t>
            </a:r>
          </a:p>
          <a:p>
            <a:r>
              <a:rPr lang="sk-SK" sz="2600" dirty="0"/>
              <a:t>Spoznať základné spôsoby monitorovania ochorení v populácii</a:t>
            </a:r>
            <a:endParaRPr lang="sk-SK" dirty="0"/>
          </a:p>
        </p:txBody>
      </p:sp>
      <p:sp>
        <p:nvSpPr>
          <p:cNvPr id="3" name="Title 2"/>
          <p:cNvSpPr>
            <a:spLocks noGrp="1"/>
          </p:cNvSpPr>
          <p:nvPr>
            <p:ph type="title"/>
          </p:nvPr>
        </p:nvSpPr>
        <p:spPr/>
        <p:txBody>
          <a:bodyPr/>
          <a:lstStyle/>
          <a:p>
            <a:r>
              <a:rPr lang="sk-SK" dirty="0"/>
              <a:t>Ciele prednášky</a:t>
            </a:r>
          </a:p>
        </p:txBody>
      </p:sp>
      <p:sp>
        <p:nvSpPr>
          <p:cNvPr id="4" name="Date Placeholder 3"/>
          <p:cNvSpPr>
            <a:spLocks noGrp="1"/>
          </p:cNvSpPr>
          <p:nvPr>
            <p:ph type="dt" sz="half" idx="10"/>
          </p:nvPr>
        </p:nvSpPr>
        <p:spPr/>
        <p:txBody>
          <a:bodyPr/>
          <a:lstStyle/>
          <a:p>
            <a:fld id="{2633A500-547D-A541-85A1-C628966DDF6E}" type="datetime1">
              <a:rPr lang="sk-SK" smtClean="0"/>
              <a:t>30.3.2026</a:t>
            </a:fld>
            <a:endParaRPr lang="en-GB"/>
          </a:p>
        </p:txBody>
      </p:sp>
      <p:sp>
        <p:nvSpPr>
          <p:cNvPr id="5" name="Footer Placeholder 4"/>
          <p:cNvSpPr>
            <a:spLocks noGrp="1"/>
          </p:cNvSpPr>
          <p:nvPr>
            <p:ph type="ftr" sz="quarter" idx="12"/>
          </p:nvPr>
        </p:nvSpPr>
        <p:spPr/>
        <p:txBody>
          <a:bodyPr/>
          <a:lstStyle/>
          <a:p>
            <a:r>
              <a:rPr lang="en-GB"/>
              <a:t>rusnak.truni.sk</a:t>
            </a:r>
          </a:p>
        </p:txBody>
      </p:sp>
      <p:sp>
        <p:nvSpPr>
          <p:cNvPr id="6" name="Slide Number Placeholder 5"/>
          <p:cNvSpPr>
            <a:spLocks noGrp="1"/>
          </p:cNvSpPr>
          <p:nvPr>
            <p:ph type="sldNum" sz="quarter" idx="11"/>
          </p:nvPr>
        </p:nvSpPr>
        <p:spPr/>
        <p:txBody>
          <a:bodyPr/>
          <a:lstStyle/>
          <a:p>
            <a:fld id="{20C92893-8C51-46CF-9D47-24B3C575AFAA}" type="slidenum">
              <a:rPr lang="en-GB" smtClean="0"/>
              <a:pPr/>
              <a:t>2</a:t>
            </a:fld>
            <a:endParaRPr lang="en-GB"/>
          </a:p>
        </p:txBody>
      </p:sp>
    </p:spTree>
    <p:extLst>
      <p:ext uri="{BB962C8B-B14F-4D97-AF65-F5344CB8AC3E}">
        <p14:creationId xmlns:p14="http://schemas.microsoft.com/office/powerpoint/2010/main" val="955391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0CD395E6-9425-C41D-07A0-7EDB79684FC0}"/>
              </a:ext>
            </a:extLst>
          </p:cNvPr>
          <p:cNvSpPr>
            <a:spLocks noGrp="1"/>
          </p:cNvSpPr>
          <p:nvPr>
            <p:ph idx="1"/>
          </p:nvPr>
        </p:nvSpPr>
        <p:spPr>
          <a:xfrm>
            <a:off x="856448" y="756287"/>
            <a:ext cx="8211829" cy="4371767"/>
          </a:xfrm>
        </p:spPr>
        <p:txBody>
          <a:bodyPr/>
          <a:lstStyle/>
          <a:p>
            <a:pPr marL="20158" indent="0" algn="l">
              <a:buNone/>
            </a:pPr>
            <a:r>
              <a:rPr lang="sk-SK" b="1" i="0" u="none" strike="noStrike" dirty="0">
                <a:solidFill>
                  <a:srgbClr val="F9F9F9"/>
                </a:solidFill>
                <a:effectLst/>
                <a:latin typeface="Söhne"/>
              </a:rPr>
              <a:t>1. funkcia:</a:t>
            </a:r>
          </a:p>
          <a:p>
            <a:pPr marL="20158" indent="0" algn="l">
              <a:buNone/>
            </a:pPr>
            <a:r>
              <a:rPr lang="sk-SK" b="1" i="0" u="none" strike="noStrike" dirty="0">
                <a:solidFill>
                  <a:srgbClr val="FFC000"/>
                </a:solidFill>
                <a:effectLst/>
                <a:latin typeface="Söhne"/>
              </a:rPr>
              <a:t>Monitorovať stav zdravia s cieľom identifikovať a riešiť zdravotné problémy komunity</a:t>
            </a:r>
            <a:r>
              <a:rPr lang="sk-SK" b="0" i="0" u="none" strike="noStrike" dirty="0">
                <a:solidFill>
                  <a:srgbClr val="F9F9F9"/>
                </a:solidFill>
                <a:effectLst/>
                <a:latin typeface="Söhne"/>
              </a:rPr>
              <a:t>: Pravidelne hodnotiť stav zdravia populácie s cieľom identifikácie zdravotných trendov, rizík a nerovností, umožňujúc včasné zásahy a pridelenie zdrojov.</a:t>
            </a:r>
          </a:p>
          <a:p>
            <a:pPr marL="20158" indent="0" algn="l">
              <a:buNone/>
            </a:pPr>
            <a:r>
              <a:rPr lang="sk-SK" b="1" i="0" u="none" strike="noStrike" dirty="0">
                <a:solidFill>
                  <a:srgbClr val="F9F9F9"/>
                </a:solidFill>
                <a:effectLst/>
                <a:latin typeface="Söhne"/>
              </a:rPr>
              <a:t>2. funkcia:</a:t>
            </a:r>
          </a:p>
          <a:p>
            <a:pPr marL="20158" indent="0" algn="l">
              <a:buNone/>
            </a:pPr>
            <a:r>
              <a:rPr lang="sk-SK" b="1" i="0" u="none" strike="noStrike" dirty="0">
                <a:solidFill>
                  <a:srgbClr val="FFC000"/>
                </a:solidFill>
                <a:effectLst/>
                <a:latin typeface="Söhne"/>
              </a:rPr>
              <a:t>Diagnostikovať a vyšetrovať zdravotné problémy a riziká v komunite</a:t>
            </a:r>
            <a:r>
              <a:rPr lang="sk-SK" b="0" i="0" u="none" strike="noStrike" dirty="0">
                <a:solidFill>
                  <a:srgbClr val="F9F9F9"/>
                </a:solidFill>
                <a:effectLst/>
                <a:latin typeface="Söhne"/>
              </a:rPr>
              <a:t>: Vyšetrovať výskyty, </a:t>
            </a:r>
            <a:r>
              <a:rPr lang="sk-SK" b="1" i="1" u="none" strike="noStrike" dirty="0">
                <a:solidFill>
                  <a:srgbClr val="FFC000"/>
                </a:solidFill>
                <a:effectLst/>
                <a:latin typeface="Söhne"/>
              </a:rPr>
              <a:t>uskutočňovať dohľad a analyzovať dáta</a:t>
            </a:r>
            <a:r>
              <a:rPr lang="sk-SK" b="0" i="0" u="none" strike="noStrike" dirty="0">
                <a:solidFill>
                  <a:srgbClr val="F9F9F9"/>
                </a:solidFill>
                <a:effectLst/>
                <a:latin typeface="Söhne"/>
              </a:rPr>
              <a:t> na pochopenie príčin a determinantov zdravotných problémov, usmerňujúc cieľové zásahy a preventívne opatrenia.</a:t>
            </a:r>
          </a:p>
        </p:txBody>
      </p:sp>
      <p:sp>
        <p:nvSpPr>
          <p:cNvPr id="3" name="Nadpis 2">
            <a:extLst>
              <a:ext uri="{FF2B5EF4-FFF2-40B4-BE49-F238E27FC236}">
                <a16:creationId xmlns:a16="http://schemas.microsoft.com/office/drawing/2014/main" id="{EA3F3256-814E-70EF-DD54-41910685C273}"/>
              </a:ext>
            </a:extLst>
          </p:cNvPr>
          <p:cNvSpPr>
            <a:spLocks noGrp="1"/>
          </p:cNvSpPr>
          <p:nvPr>
            <p:ph type="title"/>
          </p:nvPr>
        </p:nvSpPr>
        <p:spPr>
          <a:xfrm>
            <a:off x="839655" y="5798183"/>
            <a:ext cx="8312587" cy="1008380"/>
          </a:xfrm>
        </p:spPr>
        <p:txBody>
          <a:bodyPr/>
          <a:lstStyle/>
          <a:p>
            <a:r>
              <a:rPr lang="sk-SK" sz="4400" dirty="0"/>
              <a:t>1. a 2. funkcia z 10 základných funkcií zdravia verejnosti</a:t>
            </a:r>
          </a:p>
        </p:txBody>
      </p:sp>
      <p:sp>
        <p:nvSpPr>
          <p:cNvPr id="4" name="Zástupný objekt pre dátum 3">
            <a:extLst>
              <a:ext uri="{FF2B5EF4-FFF2-40B4-BE49-F238E27FC236}">
                <a16:creationId xmlns:a16="http://schemas.microsoft.com/office/drawing/2014/main" id="{2EB29EA7-7D2E-D793-51CF-6B63DAD7731B}"/>
              </a:ext>
            </a:extLst>
          </p:cNvPr>
          <p:cNvSpPr>
            <a:spLocks noGrp="1"/>
          </p:cNvSpPr>
          <p:nvPr>
            <p:ph type="dt" sz="half" idx="10"/>
          </p:nvPr>
        </p:nvSpPr>
        <p:spPr/>
        <p:txBody>
          <a:bodyPr/>
          <a:lstStyle/>
          <a:p>
            <a:fld id="{73D37F00-1B4E-2B45-A9B6-2C8419215001}" type="datetime1">
              <a:rPr lang="sk-SK" smtClean="0"/>
              <a:t>30.3.2026</a:t>
            </a:fld>
            <a:endParaRPr lang="en-GB"/>
          </a:p>
        </p:txBody>
      </p:sp>
      <p:sp>
        <p:nvSpPr>
          <p:cNvPr id="5" name="Zástupný objekt pre číslo snímky 4">
            <a:extLst>
              <a:ext uri="{FF2B5EF4-FFF2-40B4-BE49-F238E27FC236}">
                <a16:creationId xmlns:a16="http://schemas.microsoft.com/office/drawing/2014/main" id="{8A171129-7956-6613-3A24-68423611E57A}"/>
              </a:ext>
            </a:extLst>
          </p:cNvPr>
          <p:cNvSpPr>
            <a:spLocks noGrp="1"/>
          </p:cNvSpPr>
          <p:nvPr>
            <p:ph type="sldNum" sz="quarter" idx="11"/>
          </p:nvPr>
        </p:nvSpPr>
        <p:spPr/>
        <p:txBody>
          <a:bodyPr/>
          <a:lstStyle/>
          <a:p>
            <a:fld id="{20C92893-8C51-46CF-9D47-24B3C575AFAA}" type="slidenum">
              <a:rPr lang="en-GB" smtClean="0"/>
              <a:pPr/>
              <a:t>20</a:t>
            </a:fld>
            <a:endParaRPr lang="en-GB"/>
          </a:p>
        </p:txBody>
      </p:sp>
      <p:sp>
        <p:nvSpPr>
          <p:cNvPr id="6" name="Zástupný objekt pre pätu 5">
            <a:extLst>
              <a:ext uri="{FF2B5EF4-FFF2-40B4-BE49-F238E27FC236}">
                <a16:creationId xmlns:a16="http://schemas.microsoft.com/office/drawing/2014/main" id="{0B25A147-8208-EE1E-2463-BF1304CCDC8B}"/>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600661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3252" y="-228696"/>
            <a:ext cx="2970396" cy="294287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074" name="Rectangle 2"/>
          <p:cNvSpPr>
            <a:spLocks noGrp="1" noChangeArrowheads="1"/>
          </p:cNvSpPr>
          <p:nvPr>
            <p:ph type="body"/>
          </p:nvPr>
        </p:nvSpPr>
        <p:spPr>
          <a:xfrm>
            <a:off x="431597" y="2244159"/>
            <a:ext cx="9068277" cy="2817036"/>
          </a:xfrm>
          <a:ln/>
        </p:spPr>
        <p:txBody>
          <a:bodyPr lIns="100800" tIns="50400" rIns="100800" bIns="50400" anchor="t"/>
          <a:lstStyle/>
          <a:p>
            <a:pPr marL="422275" indent="-317500" algn="l">
              <a:lnSpc>
                <a:spcPct val="80000"/>
              </a:lnSpc>
              <a:spcBef>
                <a:spcPts val="650"/>
              </a:spcBef>
              <a:buClr>
                <a:srgbClr val="FFFFFF"/>
              </a:buClr>
              <a:buSzPct val="45000"/>
              <a:buFont typeface="Wingdings" charset="0"/>
              <a:buChar char=""/>
              <a:tabLst>
                <a:tab pos="422275" algn="l"/>
                <a:tab pos="534988" algn="l"/>
                <a:tab pos="992188" algn="l"/>
                <a:tab pos="1449388" algn="l"/>
                <a:tab pos="1906588" algn="l"/>
                <a:tab pos="2363788" algn="l"/>
                <a:tab pos="2820988" algn="l"/>
                <a:tab pos="3278188" algn="l"/>
                <a:tab pos="3735388" algn="l"/>
                <a:tab pos="4192588" algn="l"/>
                <a:tab pos="4649788" algn="l"/>
                <a:tab pos="5106988" algn="l"/>
                <a:tab pos="5564188" algn="l"/>
                <a:tab pos="6021388" algn="l"/>
                <a:tab pos="6478588" algn="l"/>
                <a:tab pos="6935788" algn="l"/>
                <a:tab pos="7392988" algn="l"/>
                <a:tab pos="7850188" algn="l"/>
                <a:tab pos="8307388" algn="l"/>
                <a:tab pos="8764588" algn="l"/>
                <a:tab pos="9221788" algn="l"/>
              </a:tabLst>
            </a:pPr>
            <a:r>
              <a:rPr lang="sk-SK" sz="3200" b="0" dirty="0">
                <a:solidFill>
                  <a:srgbClr val="FFFFFF"/>
                </a:solidFill>
              </a:rPr>
              <a:t>Sleduje sa podľa miesta na  rôznych geografických územiach </a:t>
            </a:r>
            <a:r>
              <a:rPr lang="sk-SK" sz="3200" dirty="0">
                <a:solidFill>
                  <a:srgbClr val="FFFFFF"/>
                </a:solidFill>
              </a:rPr>
              <a:t>(</a:t>
            </a:r>
            <a:r>
              <a:rPr lang="sk-SK" sz="3200" b="0" dirty="0">
                <a:solidFill>
                  <a:srgbClr val="FFFFFF"/>
                </a:solidFill>
              </a:rPr>
              <a:t>okresy, oblasti, štát,  spádová oblasť</a:t>
            </a:r>
            <a:r>
              <a:rPr lang="sk-SK" sz="3200" dirty="0">
                <a:solidFill>
                  <a:srgbClr val="FFFFFF"/>
                </a:solidFill>
              </a:rPr>
              <a:t>)</a:t>
            </a:r>
            <a:r>
              <a:rPr lang="sk-SK" sz="3200" b="0" dirty="0">
                <a:solidFill>
                  <a:srgbClr val="FFFFFF"/>
                </a:solidFill>
              </a:rPr>
              <a:t>,  v dlho- a krátkodobých trendoch</a:t>
            </a:r>
            <a:r>
              <a:rPr lang="sk-SK" sz="3200" dirty="0">
                <a:solidFill>
                  <a:srgbClr val="FFFFFF"/>
                </a:solidFill>
              </a:rPr>
              <a:t>;</a:t>
            </a:r>
            <a:endParaRPr lang="sk-SK" sz="3200" b="0" dirty="0">
              <a:solidFill>
                <a:srgbClr val="FFFFFF"/>
              </a:solidFill>
            </a:endParaRPr>
          </a:p>
          <a:p>
            <a:pPr marL="422275" indent="-317500" algn="l">
              <a:lnSpc>
                <a:spcPct val="80000"/>
              </a:lnSpc>
              <a:spcBef>
                <a:spcPts val="650"/>
              </a:spcBef>
              <a:buClr>
                <a:srgbClr val="FFFFFF"/>
              </a:buClr>
              <a:buSzPct val="45000"/>
              <a:buFont typeface="Wingdings" charset="0"/>
              <a:buChar char=""/>
              <a:tabLst>
                <a:tab pos="422275" algn="l"/>
                <a:tab pos="534988" algn="l"/>
                <a:tab pos="992188" algn="l"/>
                <a:tab pos="1449388" algn="l"/>
                <a:tab pos="1906588" algn="l"/>
                <a:tab pos="2363788" algn="l"/>
                <a:tab pos="2820988" algn="l"/>
                <a:tab pos="3278188" algn="l"/>
                <a:tab pos="3735388" algn="l"/>
                <a:tab pos="4192588" algn="l"/>
                <a:tab pos="4649788" algn="l"/>
                <a:tab pos="5106988" algn="l"/>
                <a:tab pos="5564188" algn="l"/>
                <a:tab pos="6021388" algn="l"/>
                <a:tab pos="6478588" algn="l"/>
                <a:tab pos="6935788" algn="l"/>
                <a:tab pos="7392988" algn="l"/>
                <a:tab pos="7850188" algn="l"/>
                <a:tab pos="8307388" algn="l"/>
                <a:tab pos="8764588" algn="l"/>
                <a:tab pos="9221788" algn="l"/>
              </a:tabLst>
            </a:pPr>
            <a:r>
              <a:rPr lang="sk-SK" sz="3200" b="0" dirty="0">
                <a:solidFill>
                  <a:srgbClr val="FFFFFF"/>
                </a:solidFill>
              </a:rPr>
              <a:t>Základnou súčasťou sú  </a:t>
            </a:r>
            <a:r>
              <a:rPr lang="sk-SK" sz="3200" b="1" i="1" dirty="0">
                <a:solidFill>
                  <a:srgbClr val="FFFFFF"/>
                </a:solidFill>
              </a:rPr>
              <a:t>demografické údaje </a:t>
            </a:r>
            <a:r>
              <a:rPr lang="sk-SK" sz="3200" b="0" dirty="0">
                <a:solidFill>
                  <a:srgbClr val="FFFFFF"/>
                </a:solidFill>
              </a:rPr>
              <a:t>pre dané miesto, v danom čase</a:t>
            </a:r>
            <a:r>
              <a:rPr lang="sk-SK" sz="3200" dirty="0">
                <a:solidFill>
                  <a:srgbClr val="FFFFFF"/>
                </a:solidFill>
              </a:rPr>
              <a:t>.</a:t>
            </a:r>
            <a:endParaRPr lang="sk-SK" sz="3200" b="0" dirty="0">
              <a:solidFill>
                <a:srgbClr val="FFFFFF"/>
              </a:solidFill>
            </a:endParaRPr>
          </a:p>
        </p:txBody>
      </p:sp>
      <p:sp>
        <p:nvSpPr>
          <p:cNvPr id="3075" name="Text Box 3"/>
          <p:cNvSpPr txBox="1">
            <a:spLocks noChangeArrowheads="1"/>
          </p:cNvSpPr>
          <p:nvPr/>
        </p:nvSpPr>
        <p:spPr bwMode="auto">
          <a:xfrm>
            <a:off x="431597" y="250931"/>
            <a:ext cx="9068277" cy="125624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rebuchet MS"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rebuchet MS"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rebuchet MS"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rebuchet MS"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rebuchet MS" charset="0"/>
                <a:ea typeface="ＭＳ Ｐゴシック" charset="0"/>
                <a:cs typeface="Arial Unicode M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rebuchet MS" charset="0"/>
                <a:ea typeface="ＭＳ Ｐゴシック" charset="0"/>
                <a:cs typeface="Arial Unicode M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rebuchet MS" charset="0"/>
                <a:ea typeface="ＭＳ Ｐゴシック" charset="0"/>
                <a:cs typeface="Arial Unicode M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rebuchet MS" charset="0"/>
                <a:ea typeface="ＭＳ Ｐゴシック" charset="0"/>
                <a:cs typeface="Arial Unicode M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rebuchet MS" charset="0"/>
                <a:ea typeface="ＭＳ Ｐゴシック" charset="0"/>
                <a:cs typeface="Arial Unicode MS" charset="0"/>
              </a:defRPr>
            </a:lvl9pPr>
          </a:lstStyle>
          <a:p>
            <a:pPr>
              <a:lnSpc>
                <a:spcPct val="113000"/>
              </a:lnSpc>
            </a:pPr>
            <a:r>
              <a:rPr lang="en-GB" sz="4400" b="1" u="sng">
                <a:solidFill>
                  <a:srgbClr val="FFFF66"/>
                </a:solidFill>
              </a:rPr>
              <a:t>Zdravotný stav obyvateľov</a:t>
            </a:r>
          </a:p>
        </p:txBody>
      </p:sp>
      <p:sp>
        <p:nvSpPr>
          <p:cNvPr id="2" name="Date Placeholder 1"/>
          <p:cNvSpPr>
            <a:spLocks noGrp="1"/>
          </p:cNvSpPr>
          <p:nvPr>
            <p:ph type="dt" sz="half" idx="10"/>
          </p:nvPr>
        </p:nvSpPr>
        <p:spPr/>
        <p:txBody>
          <a:bodyPr/>
          <a:lstStyle/>
          <a:p>
            <a:fld id="{4D571779-51E1-2C4E-894B-930A030167A4}" type="datetime1">
              <a:rPr lang="sk-SK" smtClean="0"/>
              <a:t>30.3.2026</a:t>
            </a:fld>
            <a:endParaRPr lang="en-GB"/>
          </a:p>
        </p:txBody>
      </p:sp>
      <p:sp>
        <p:nvSpPr>
          <p:cNvPr id="3" name="Footer Placeholder 2"/>
          <p:cNvSpPr>
            <a:spLocks noGrp="1"/>
          </p:cNvSpPr>
          <p:nvPr>
            <p:ph type="ftr" sz="quarter" idx="12"/>
          </p:nvPr>
        </p:nvSpPr>
        <p:spPr/>
        <p:txBody>
          <a:bodyPr/>
          <a:lstStyle/>
          <a:p>
            <a:r>
              <a:rPr lang="en-GB"/>
              <a:t>rusnak.truni.sk</a:t>
            </a:r>
          </a:p>
        </p:txBody>
      </p:sp>
      <p:sp>
        <p:nvSpPr>
          <p:cNvPr id="4" name="Slide Number Placeholder 3"/>
          <p:cNvSpPr>
            <a:spLocks noGrp="1"/>
          </p:cNvSpPr>
          <p:nvPr>
            <p:ph type="sldNum" sz="quarter" idx="11"/>
          </p:nvPr>
        </p:nvSpPr>
        <p:spPr/>
        <p:txBody>
          <a:bodyPr/>
          <a:lstStyle/>
          <a:p>
            <a:fld id="{20C92893-8C51-46CF-9D47-24B3C575AFAA}" type="slidenum">
              <a:rPr lang="en-GB" smtClean="0"/>
              <a:pPr/>
              <a:t>21</a:t>
            </a:fld>
            <a:endParaRPr lang="en-GB"/>
          </a:p>
        </p:txBody>
      </p:sp>
      <p:sp>
        <p:nvSpPr>
          <p:cNvPr id="5" name="Nadpis 2">
            <a:extLst>
              <a:ext uri="{FF2B5EF4-FFF2-40B4-BE49-F238E27FC236}">
                <a16:creationId xmlns:a16="http://schemas.microsoft.com/office/drawing/2014/main" id="{9F8927F2-E748-5108-3E83-2B1A3B5E65C9}"/>
              </a:ext>
            </a:extLst>
          </p:cNvPr>
          <p:cNvSpPr txBox="1">
            <a:spLocks/>
          </p:cNvSpPr>
          <p:nvPr/>
        </p:nvSpPr>
        <p:spPr>
          <a:xfrm>
            <a:off x="839655" y="5798183"/>
            <a:ext cx="8312587" cy="1008380"/>
          </a:xfrm>
          <a:prstGeom prst="rect">
            <a:avLst/>
          </a:prstGeom>
        </p:spPr>
        <p:txBody>
          <a:bodyPr vert="horz" lIns="100785" tIns="50393" rIns="100785" bIns="50393" rtlCol="0" anchor="b">
            <a:noAutofit/>
          </a:bodyPr>
          <a:lstStyle>
            <a:lvl1pPr algn="l" defTabSz="1007852" rtl="0" eaLnBrk="1" latinLnBrk="0" hangingPunct="1">
              <a:spcBef>
                <a:spcPct val="0"/>
              </a:spcBef>
              <a:buNone/>
              <a:defRPr sz="5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lnSpc>
                <a:spcPct val="100000"/>
              </a:lnSpc>
              <a:spcAft>
                <a:spcPts val="0"/>
              </a:spcAft>
              <a:buClrTx/>
              <a:buSzTx/>
              <a:buFontTx/>
            </a:pPr>
            <a:r>
              <a:rPr lang="sk-SK" sz="4400" dirty="0"/>
              <a:t>1. a 2. funkcia z 10 základných funkcií zdravia verejnosti</a:t>
            </a:r>
          </a:p>
        </p:txBody>
      </p:sp>
    </p:spTree>
    <p:extLst>
      <p:ext uri="{BB962C8B-B14F-4D97-AF65-F5344CB8AC3E}">
        <p14:creationId xmlns:p14="http://schemas.microsoft.com/office/powerpoint/2010/main" val="4028784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3854" y="756287"/>
            <a:ext cx="8584424" cy="4746716"/>
          </a:xfrm>
        </p:spPr>
        <p:txBody>
          <a:bodyPr>
            <a:normAutofit fontScale="92500" lnSpcReduction="20000"/>
          </a:bodyPr>
          <a:lstStyle/>
          <a:p>
            <a:pPr>
              <a:buFont typeface="Lucida Grande"/>
              <a:buChar char=""/>
            </a:pPr>
            <a:r>
              <a:rPr lang="sk-SK" sz="3200" dirty="0"/>
              <a:t>Stav zdravia je možné odhadovať z údajov, ktoré  sa zbierajú </a:t>
            </a:r>
          </a:p>
          <a:p>
            <a:pPr lvl="1"/>
            <a:r>
              <a:rPr lang="sk-SK" sz="3200" b="1" i="1" dirty="0"/>
              <a:t>Trvale, pravidelne </a:t>
            </a:r>
            <a:r>
              <a:rPr lang="sk-SK" sz="3200" dirty="0"/>
              <a:t>na štátnej úrovni, napr. úmrtia, hospitalizácie, návštevy praktického lekára, práceneschopnosť</a:t>
            </a:r>
          </a:p>
          <a:p>
            <a:pPr lvl="1"/>
            <a:r>
              <a:rPr lang="sk-SK" sz="3200" b="1" i="1" dirty="0"/>
              <a:t>Údajov z organizovaných akcií</a:t>
            </a:r>
            <a:r>
              <a:rPr lang="sk-SK" sz="3200" dirty="0"/>
              <a:t>, akými sú skríning, epidemiologické  štúdie, registre, sledovanie v domácnostiach (</a:t>
            </a:r>
            <a:r>
              <a:rPr lang="sk-SK" sz="3200" dirty="0" err="1"/>
              <a:t>household</a:t>
            </a:r>
            <a:r>
              <a:rPr lang="sk-SK" sz="3200" dirty="0"/>
              <a:t>  </a:t>
            </a:r>
            <a:r>
              <a:rPr lang="sk-SK" sz="3200" dirty="0" err="1"/>
              <a:t>survey</a:t>
            </a:r>
            <a:r>
              <a:rPr lang="sk-SK" sz="3200" dirty="0"/>
              <a:t>)</a:t>
            </a:r>
          </a:p>
          <a:p>
            <a:pPr lvl="1"/>
            <a:r>
              <a:rPr lang="sk-SK" sz="3200" b="1" i="1" dirty="0"/>
              <a:t>Trianguláciou</a:t>
            </a:r>
            <a:r>
              <a:rPr lang="sk-SK" sz="3200" dirty="0"/>
              <a:t> – porovnaním údajov z viacerých zdrojov.</a:t>
            </a:r>
          </a:p>
          <a:p>
            <a:endParaRPr lang="sk-SK" dirty="0"/>
          </a:p>
        </p:txBody>
      </p:sp>
      <p:sp>
        <p:nvSpPr>
          <p:cNvPr id="3" name="Title 2"/>
          <p:cNvSpPr>
            <a:spLocks noGrp="1"/>
          </p:cNvSpPr>
          <p:nvPr>
            <p:ph type="title"/>
          </p:nvPr>
        </p:nvSpPr>
        <p:spPr>
          <a:xfrm>
            <a:off x="856449" y="5640966"/>
            <a:ext cx="8312587" cy="1008380"/>
          </a:xfrm>
        </p:spPr>
        <p:txBody>
          <a:bodyPr/>
          <a:lstStyle/>
          <a:p>
            <a:r>
              <a:rPr lang="sk-SK" dirty="0"/>
              <a:t>Odhady stavu zdravia</a:t>
            </a:r>
          </a:p>
        </p:txBody>
      </p:sp>
      <p:sp>
        <p:nvSpPr>
          <p:cNvPr id="4" name="Date Placeholder 3"/>
          <p:cNvSpPr>
            <a:spLocks noGrp="1"/>
          </p:cNvSpPr>
          <p:nvPr>
            <p:ph type="dt" sz="half" idx="10"/>
          </p:nvPr>
        </p:nvSpPr>
        <p:spPr/>
        <p:txBody>
          <a:bodyPr/>
          <a:lstStyle/>
          <a:p>
            <a:fld id="{A439C57E-84A9-6141-AC20-0CA0292BC08E}" type="datetime1">
              <a:rPr lang="sk-SK" smtClean="0"/>
              <a:t>30.3.2026</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22</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519781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idx="1"/>
          </p:nvPr>
        </p:nvSpPr>
        <p:spPr>
          <a:xfrm>
            <a:off x="249382" y="377953"/>
            <a:ext cx="9563763" cy="5226846"/>
          </a:xfrm>
          <a:ln/>
        </p:spPr>
        <p:txBody>
          <a:bodyPr lIns="100800" tIns="50400" rIns="100800" bIns="50400">
            <a:noAutofit/>
          </a:bodyPr>
          <a:lstStyle/>
          <a:p>
            <a:pPr marL="561975" indent="-457200">
              <a:spcBef>
                <a:spcPts val="600"/>
              </a:spcBef>
              <a:spcAft>
                <a:spcPct val="0"/>
              </a:spcAft>
              <a:buClr>
                <a:srgbClr val="FFFFFF"/>
              </a:buClr>
              <a:buSzPct val="100000"/>
              <a:buFont typeface="Wingdings" charset="2"/>
              <a:buChar char=""/>
              <a:tabLst>
                <a:tab pos="422275" algn="l"/>
                <a:tab pos="534988" algn="l"/>
                <a:tab pos="992188" algn="l"/>
                <a:tab pos="1449388" algn="l"/>
                <a:tab pos="1906588" algn="l"/>
                <a:tab pos="2363788" algn="l"/>
                <a:tab pos="2820988" algn="l"/>
                <a:tab pos="3278188" algn="l"/>
                <a:tab pos="3735388" algn="l"/>
                <a:tab pos="4192588" algn="l"/>
                <a:tab pos="4649788" algn="l"/>
                <a:tab pos="5106988" algn="l"/>
                <a:tab pos="5564188" algn="l"/>
                <a:tab pos="6021388" algn="l"/>
                <a:tab pos="6478588" algn="l"/>
                <a:tab pos="6935788" algn="l"/>
                <a:tab pos="7392988" algn="l"/>
                <a:tab pos="7850188" algn="l"/>
                <a:tab pos="8307388" algn="l"/>
                <a:tab pos="8764588" algn="l"/>
                <a:tab pos="9221788" algn="l"/>
              </a:tabLst>
            </a:pPr>
            <a:r>
              <a:rPr lang="sk-SK" sz="2800" dirty="0">
                <a:latin typeface="Arial" charset="0"/>
              </a:rPr>
              <a:t>Zber a </a:t>
            </a:r>
            <a:r>
              <a:rPr lang="sk-SK" sz="2800" dirty="0" err="1">
                <a:latin typeface="Arial" charset="0"/>
              </a:rPr>
              <a:t>sumarizácia</a:t>
            </a:r>
            <a:r>
              <a:rPr lang="sk-SK" sz="2800" dirty="0">
                <a:latin typeface="Arial" charset="0"/>
              </a:rPr>
              <a:t> rutinných záznamov tzv. </a:t>
            </a:r>
            <a:r>
              <a:rPr lang="sk-SK" sz="2800" b="1" i="1" dirty="0">
                <a:latin typeface="Arial" charset="0"/>
              </a:rPr>
              <a:t>zdravotníckej  štatistiky  </a:t>
            </a:r>
            <a:r>
              <a:rPr lang="sk-SK" sz="2800" dirty="0">
                <a:latin typeface="Arial" charset="0"/>
              </a:rPr>
              <a:t>o diagnózach zistených v zdravotníckych  ambulantných a lôžkových zariadení,  inštitúcia: Národné centrum zdravotníckych informácií (NCZI)</a:t>
            </a:r>
          </a:p>
          <a:p>
            <a:pPr marL="561975" indent="-457200">
              <a:spcBef>
                <a:spcPts val="600"/>
              </a:spcBef>
              <a:spcAft>
                <a:spcPct val="0"/>
              </a:spcAft>
              <a:buClr>
                <a:srgbClr val="FFFFFF"/>
              </a:buClr>
              <a:buSzPct val="100000"/>
              <a:buFont typeface="Wingdings" charset="2"/>
              <a:buChar char=""/>
              <a:tabLst>
                <a:tab pos="422275" algn="l"/>
                <a:tab pos="534988" algn="l"/>
                <a:tab pos="992188" algn="l"/>
                <a:tab pos="1449388" algn="l"/>
                <a:tab pos="1906588" algn="l"/>
                <a:tab pos="2363788" algn="l"/>
                <a:tab pos="2820988" algn="l"/>
                <a:tab pos="3278188" algn="l"/>
                <a:tab pos="3735388" algn="l"/>
                <a:tab pos="4192588" algn="l"/>
                <a:tab pos="4649788" algn="l"/>
                <a:tab pos="5106988" algn="l"/>
                <a:tab pos="5564188" algn="l"/>
                <a:tab pos="6021388" algn="l"/>
                <a:tab pos="6478588" algn="l"/>
                <a:tab pos="6935788" algn="l"/>
                <a:tab pos="7392988" algn="l"/>
                <a:tab pos="7850188" algn="l"/>
                <a:tab pos="8307388" algn="l"/>
                <a:tab pos="8764588" algn="l"/>
                <a:tab pos="9221788" algn="l"/>
              </a:tabLst>
            </a:pPr>
            <a:r>
              <a:rPr lang="sk-SK" sz="2800" dirty="0">
                <a:latin typeface="Arial" charset="0"/>
              </a:rPr>
              <a:t>Zber a </a:t>
            </a:r>
            <a:r>
              <a:rPr lang="sk-SK" sz="2800" dirty="0" err="1">
                <a:latin typeface="Arial" charset="0"/>
              </a:rPr>
              <a:t>sumarizácia</a:t>
            </a:r>
            <a:r>
              <a:rPr lang="sk-SK" sz="2800" dirty="0">
                <a:latin typeface="Arial" charset="0"/>
              </a:rPr>
              <a:t> </a:t>
            </a:r>
            <a:r>
              <a:rPr lang="sk-SK" sz="2800" b="1" i="1" dirty="0">
                <a:latin typeface="Arial" charset="0"/>
              </a:rPr>
              <a:t>rutinných záznamov o zomrelých </a:t>
            </a:r>
            <a:r>
              <a:rPr lang="sk-SK" sz="2800" dirty="0">
                <a:latin typeface="Arial" charset="0"/>
              </a:rPr>
              <a:t>a  príčinách úmrtí /Listy o prehliadke mŕtveho/, inštitúcia: Štátny štatistický úrad</a:t>
            </a:r>
          </a:p>
          <a:p>
            <a:pPr marL="561975" indent="-457200">
              <a:spcBef>
                <a:spcPts val="600"/>
              </a:spcBef>
              <a:spcAft>
                <a:spcPct val="0"/>
              </a:spcAft>
              <a:buClr>
                <a:srgbClr val="FFFFFF"/>
              </a:buClr>
              <a:buSzPct val="100000"/>
              <a:buFont typeface="Wingdings" charset="2"/>
              <a:buChar char=""/>
              <a:tabLst>
                <a:tab pos="422275" algn="l"/>
                <a:tab pos="534988" algn="l"/>
                <a:tab pos="992188" algn="l"/>
                <a:tab pos="1449388" algn="l"/>
                <a:tab pos="1906588" algn="l"/>
                <a:tab pos="2363788" algn="l"/>
                <a:tab pos="2820988" algn="l"/>
                <a:tab pos="3278188" algn="l"/>
                <a:tab pos="3735388" algn="l"/>
                <a:tab pos="4192588" algn="l"/>
                <a:tab pos="4649788" algn="l"/>
                <a:tab pos="5106988" algn="l"/>
                <a:tab pos="5564188" algn="l"/>
                <a:tab pos="6021388" algn="l"/>
                <a:tab pos="6478588" algn="l"/>
                <a:tab pos="6935788" algn="l"/>
                <a:tab pos="7392988" algn="l"/>
                <a:tab pos="7850188" algn="l"/>
                <a:tab pos="8307388" algn="l"/>
                <a:tab pos="8764588" algn="l"/>
                <a:tab pos="9221788" algn="l"/>
              </a:tabLst>
            </a:pPr>
            <a:r>
              <a:rPr lang="sk-SK" sz="2800" dirty="0">
                <a:latin typeface="Arial" charset="0"/>
              </a:rPr>
              <a:t>Zber </a:t>
            </a:r>
            <a:r>
              <a:rPr lang="sk-SK" sz="2800" dirty="0" err="1">
                <a:latin typeface="Arial" charset="0"/>
              </a:rPr>
              <a:t>sumarizácia</a:t>
            </a:r>
            <a:r>
              <a:rPr lang="sk-SK" sz="2800" dirty="0">
                <a:latin typeface="Arial" charset="0"/>
              </a:rPr>
              <a:t> a analýzy rutinných údajov o výskyte  infekčných chorôb - tzv. </a:t>
            </a:r>
            <a:r>
              <a:rPr lang="sk-SK" sz="2800" b="1" i="1" dirty="0">
                <a:latin typeface="Arial" charset="0"/>
              </a:rPr>
              <a:t>S u </a:t>
            </a:r>
            <a:r>
              <a:rPr lang="sk-SK" sz="2800" b="1" i="1" dirty="0" err="1">
                <a:latin typeface="Arial" charset="0"/>
              </a:rPr>
              <a:t>r</a:t>
            </a:r>
            <a:r>
              <a:rPr lang="sk-SK" sz="2800" b="1" i="1" dirty="0">
                <a:latin typeface="Arial" charset="0"/>
              </a:rPr>
              <a:t> v </a:t>
            </a:r>
            <a:r>
              <a:rPr lang="sk-SK" sz="2800" b="1" i="1" dirty="0" err="1">
                <a:latin typeface="Arial" charset="0"/>
              </a:rPr>
              <a:t>e</a:t>
            </a:r>
            <a:r>
              <a:rPr lang="sk-SK" sz="2800" b="1" i="1" dirty="0">
                <a:latin typeface="Arial" charset="0"/>
              </a:rPr>
              <a:t> i </a:t>
            </a:r>
            <a:r>
              <a:rPr lang="sk-SK" sz="2800" b="1" i="1" dirty="0" err="1">
                <a:latin typeface="Arial" charset="0"/>
              </a:rPr>
              <a:t>l</a:t>
            </a:r>
            <a:r>
              <a:rPr lang="sk-SK" sz="2800" b="1" i="1" dirty="0">
                <a:latin typeface="Arial" charset="0"/>
              </a:rPr>
              <a:t> </a:t>
            </a:r>
            <a:r>
              <a:rPr lang="sk-SK" sz="2800" b="1" i="1" dirty="0" err="1">
                <a:latin typeface="Arial" charset="0"/>
              </a:rPr>
              <a:t>l</a:t>
            </a:r>
            <a:r>
              <a:rPr lang="sk-SK" sz="2800" b="1" i="1" dirty="0">
                <a:latin typeface="Arial" charset="0"/>
              </a:rPr>
              <a:t> a </a:t>
            </a:r>
            <a:r>
              <a:rPr lang="sk-SK" sz="2800" b="1" i="1" dirty="0" err="1">
                <a:latin typeface="Arial" charset="0"/>
              </a:rPr>
              <a:t>n</a:t>
            </a:r>
            <a:r>
              <a:rPr lang="sk-SK" sz="2800" b="1" i="1" dirty="0">
                <a:latin typeface="Arial" charset="0"/>
              </a:rPr>
              <a:t> </a:t>
            </a:r>
            <a:r>
              <a:rPr lang="sk-SK" sz="2800" b="1" i="1" dirty="0" err="1">
                <a:latin typeface="Arial" charset="0"/>
              </a:rPr>
              <a:t>c</a:t>
            </a:r>
            <a:r>
              <a:rPr lang="sk-SK" sz="2800" b="1" i="1" dirty="0">
                <a:latin typeface="Arial" charset="0"/>
              </a:rPr>
              <a:t> </a:t>
            </a:r>
            <a:r>
              <a:rPr lang="sk-SK" sz="2800" b="1" i="1" dirty="0" err="1">
                <a:latin typeface="Arial" charset="0"/>
              </a:rPr>
              <a:t>e</a:t>
            </a:r>
            <a:r>
              <a:rPr lang="sk-SK" sz="2800" b="1" i="1" dirty="0">
                <a:latin typeface="Arial" charset="0"/>
              </a:rPr>
              <a:t>    i </a:t>
            </a:r>
            <a:r>
              <a:rPr lang="sk-SK" sz="2800" b="1" i="1" dirty="0" err="1">
                <a:latin typeface="Arial" charset="0"/>
              </a:rPr>
              <a:t>n</a:t>
            </a:r>
            <a:r>
              <a:rPr lang="sk-SK" sz="2800" b="1" i="1" dirty="0">
                <a:latin typeface="Arial" charset="0"/>
              </a:rPr>
              <a:t> </a:t>
            </a:r>
            <a:r>
              <a:rPr lang="sk-SK" sz="2800" b="1" i="1" dirty="0" err="1">
                <a:latin typeface="Arial" charset="0"/>
              </a:rPr>
              <a:t>f</a:t>
            </a:r>
            <a:r>
              <a:rPr lang="sk-SK" sz="2800" b="1" i="1" dirty="0">
                <a:latin typeface="Arial" charset="0"/>
              </a:rPr>
              <a:t> </a:t>
            </a:r>
            <a:r>
              <a:rPr lang="sk-SK" sz="2800" b="1" i="1" dirty="0" err="1">
                <a:latin typeface="Arial" charset="0"/>
              </a:rPr>
              <a:t>e</a:t>
            </a:r>
            <a:r>
              <a:rPr lang="sk-SK" sz="2800" b="1" i="1" dirty="0">
                <a:latin typeface="Arial" charset="0"/>
              </a:rPr>
              <a:t> k </a:t>
            </a:r>
            <a:r>
              <a:rPr lang="sk-SK" sz="2800" b="1" i="1" dirty="0" err="1">
                <a:latin typeface="Arial" charset="0"/>
              </a:rPr>
              <a:t>č</a:t>
            </a:r>
            <a:r>
              <a:rPr lang="sk-SK" sz="2800" b="1" i="1" dirty="0">
                <a:latin typeface="Arial" charset="0"/>
              </a:rPr>
              <a:t> </a:t>
            </a:r>
            <a:r>
              <a:rPr lang="sk-SK" sz="2800" b="1" i="1" dirty="0" err="1">
                <a:latin typeface="Arial" charset="0"/>
              </a:rPr>
              <a:t>n</a:t>
            </a:r>
            <a:r>
              <a:rPr lang="sk-SK" sz="2800" b="1" i="1" dirty="0">
                <a:latin typeface="Arial" charset="0"/>
              </a:rPr>
              <a:t> </a:t>
            </a:r>
            <a:r>
              <a:rPr lang="sk-SK" sz="2800" b="1" i="1" dirty="0" err="1">
                <a:latin typeface="Arial" charset="0"/>
              </a:rPr>
              <a:t>ý</a:t>
            </a:r>
            <a:r>
              <a:rPr lang="sk-SK" sz="2800" b="1" i="1" dirty="0">
                <a:latin typeface="Arial" charset="0"/>
              </a:rPr>
              <a:t> </a:t>
            </a:r>
            <a:r>
              <a:rPr lang="sk-SK" sz="2800" b="1" i="1" dirty="0" err="1">
                <a:latin typeface="Arial" charset="0"/>
              </a:rPr>
              <a:t>ch</a:t>
            </a:r>
            <a:r>
              <a:rPr lang="sk-SK" sz="2800" b="1" i="1" dirty="0">
                <a:latin typeface="Arial" charset="0"/>
              </a:rPr>
              <a:t>    </a:t>
            </a:r>
            <a:r>
              <a:rPr lang="sk-SK" sz="2800" b="1" i="1" dirty="0" err="1">
                <a:latin typeface="Arial" charset="0"/>
              </a:rPr>
              <a:t>ch</a:t>
            </a:r>
            <a:r>
              <a:rPr lang="sk-SK" sz="2800" b="1" i="1" dirty="0">
                <a:latin typeface="Arial" charset="0"/>
              </a:rPr>
              <a:t> o </a:t>
            </a:r>
            <a:r>
              <a:rPr lang="sk-SK" sz="2800" b="1" i="1" dirty="0" err="1">
                <a:latin typeface="Arial" charset="0"/>
              </a:rPr>
              <a:t>r</a:t>
            </a:r>
            <a:r>
              <a:rPr lang="sk-SK" sz="2800" b="1" i="1" dirty="0">
                <a:latin typeface="Arial" charset="0"/>
              </a:rPr>
              <a:t> </a:t>
            </a:r>
            <a:r>
              <a:rPr lang="sk-SK" sz="2800" b="1" i="1" dirty="0" err="1">
                <a:latin typeface="Arial" charset="0"/>
              </a:rPr>
              <a:t>ô</a:t>
            </a:r>
            <a:r>
              <a:rPr lang="sk-SK" sz="2800" b="1" i="1" dirty="0">
                <a:latin typeface="Arial" charset="0"/>
              </a:rPr>
              <a:t> b</a:t>
            </a:r>
            <a:r>
              <a:rPr lang="sk-SK" sz="2800" dirty="0">
                <a:latin typeface="Arial" charset="0"/>
              </a:rPr>
              <a:t>; inštitúcie: Úrady verejného zdravotníctva (okresné, krajské  a NCZI).</a:t>
            </a:r>
          </a:p>
        </p:txBody>
      </p:sp>
      <p:sp>
        <p:nvSpPr>
          <p:cNvPr id="4097" name="Rectangle 1"/>
          <p:cNvSpPr>
            <a:spLocks noGrp="1" noChangeArrowheads="1"/>
          </p:cNvSpPr>
          <p:nvPr>
            <p:ph type="title"/>
          </p:nvPr>
        </p:nvSpPr>
        <p:spPr>
          <a:xfrm>
            <a:off x="856448" y="5581114"/>
            <a:ext cx="8312587" cy="1008380"/>
          </a:xfrm>
          <a:ln/>
        </p:spPr>
        <p:txBody>
          <a:bodyPr/>
          <a:lstStyle/>
          <a:p>
            <a:pPr>
              <a:lnSpc>
                <a:spcPct val="113000"/>
              </a:lnSpc>
              <a:spcBef>
                <a:spcPts val="613"/>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sk-SK" sz="4000" dirty="0"/>
              <a:t>Trvale, pravidelne zbierané údaje</a:t>
            </a:r>
          </a:p>
        </p:txBody>
      </p:sp>
      <p:sp>
        <p:nvSpPr>
          <p:cNvPr id="2" name="Date Placeholder 1"/>
          <p:cNvSpPr>
            <a:spLocks noGrp="1"/>
          </p:cNvSpPr>
          <p:nvPr>
            <p:ph type="dt" sz="half" idx="10"/>
          </p:nvPr>
        </p:nvSpPr>
        <p:spPr/>
        <p:txBody>
          <a:bodyPr/>
          <a:lstStyle/>
          <a:p>
            <a:fld id="{56ECAC14-95BD-A44A-992D-71AA9146C689}" type="datetime1">
              <a:rPr lang="sk-SK" smtClean="0"/>
              <a:t>30.3.2026</a:t>
            </a:fld>
            <a:endParaRPr lang="en-GB" dirty="0"/>
          </a:p>
        </p:txBody>
      </p:sp>
      <p:sp>
        <p:nvSpPr>
          <p:cNvPr id="4" name="Slide Number Placeholder 3"/>
          <p:cNvSpPr>
            <a:spLocks noGrp="1"/>
          </p:cNvSpPr>
          <p:nvPr>
            <p:ph type="sldNum" sz="quarter" idx="11"/>
          </p:nvPr>
        </p:nvSpPr>
        <p:spPr/>
        <p:txBody>
          <a:bodyPr/>
          <a:lstStyle/>
          <a:p>
            <a:fld id="{20C92893-8C51-46CF-9D47-24B3C575AFAA}" type="slidenum">
              <a:rPr lang="en-GB" smtClean="0"/>
              <a:pPr/>
              <a:t>23</a:t>
            </a:fld>
            <a:endParaRPr lang="en-GB"/>
          </a:p>
        </p:txBody>
      </p:sp>
      <p:sp>
        <p:nvSpPr>
          <p:cNvPr id="3" name="Footer Placeholder 2"/>
          <p:cNvSpPr>
            <a:spLocks noGrp="1"/>
          </p:cNvSpPr>
          <p:nvPr>
            <p:ph type="ftr" sz="quarter" idx="12"/>
          </p:nvPr>
        </p:nvSpPr>
        <p:spPr/>
        <p:txBody>
          <a:bodyPr/>
          <a:lstStyle/>
          <a:p>
            <a:r>
              <a:rPr lang="en-GB" dirty="0" err="1"/>
              <a:t>rusnak.truni.sk</a:t>
            </a:r>
            <a:endParaRPr lang="en-GB" dirty="0"/>
          </a:p>
        </p:txBody>
      </p:sp>
    </p:spTree>
    <p:extLst>
      <p:ext uri="{BB962C8B-B14F-4D97-AF65-F5344CB8AC3E}">
        <p14:creationId xmlns:p14="http://schemas.microsoft.com/office/powerpoint/2010/main" val="15408192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4094" y="529515"/>
            <a:ext cx="8554183" cy="4033519"/>
          </a:xfrm>
        </p:spPr>
        <p:txBody>
          <a:bodyPr>
            <a:noAutofit/>
          </a:bodyPr>
          <a:lstStyle/>
          <a:p>
            <a:r>
              <a:rPr lang="sk-SK" sz="2800" b="1" i="1" dirty="0" err="1"/>
              <a:t>Monitorovanie</a:t>
            </a:r>
            <a:r>
              <a:rPr lang="sk-SK" sz="2800" dirty="0"/>
              <a:t> zdravia zahŕňa štúdie, aktívne a pasívne systémy spravodajstva o výskyte ochorení a úmrtí, tiež registre ochorení, systémy poskytovania údajov a registre ochorení spolu so sledovaním v čase.</a:t>
            </a:r>
          </a:p>
          <a:p>
            <a:r>
              <a:rPr lang="sk-SK" sz="2800" dirty="0"/>
              <a:t>Termín </a:t>
            </a:r>
            <a:r>
              <a:rPr lang="sk-SK" sz="2800" b="1" i="1" dirty="0"/>
              <a:t>surveillance</a:t>
            </a:r>
            <a:r>
              <a:rPr lang="sk-SK" sz="2800" dirty="0"/>
              <a:t> budeme používať v širokom zmysle metód sledovaní, ktoré umožňujú sledovať -  </a:t>
            </a:r>
            <a:r>
              <a:rPr lang="sk-SK" sz="2800" dirty="0" err="1"/>
              <a:t>monitorovať</a:t>
            </a:r>
            <a:r>
              <a:rPr lang="sk-SK" sz="2800" dirty="0"/>
              <a:t> zdravotný stav populácií.</a:t>
            </a:r>
          </a:p>
        </p:txBody>
      </p:sp>
      <p:sp>
        <p:nvSpPr>
          <p:cNvPr id="3" name="Title 2"/>
          <p:cNvSpPr>
            <a:spLocks noGrp="1"/>
          </p:cNvSpPr>
          <p:nvPr>
            <p:ph type="title"/>
          </p:nvPr>
        </p:nvSpPr>
        <p:spPr/>
        <p:txBody>
          <a:bodyPr/>
          <a:lstStyle/>
          <a:p>
            <a:r>
              <a:rPr lang="sk-SK" dirty="0"/>
              <a:t>Surveillance zdravia verejnosti</a:t>
            </a:r>
          </a:p>
        </p:txBody>
      </p:sp>
      <p:sp>
        <p:nvSpPr>
          <p:cNvPr id="4" name="Date Placeholder 3"/>
          <p:cNvSpPr>
            <a:spLocks noGrp="1"/>
          </p:cNvSpPr>
          <p:nvPr>
            <p:ph type="dt" sz="half" idx="10"/>
          </p:nvPr>
        </p:nvSpPr>
        <p:spPr/>
        <p:txBody>
          <a:bodyPr/>
          <a:lstStyle/>
          <a:p>
            <a:fld id="{73D37F00-1B4E-2B45-A9B6-2C8419215001}" type="datetime1">
              <a:rPr lang="sk-SK" smtClean="0"/>
              <a:t>30.3.2026</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24</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095822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sk-SK" dirty="0"/>
              <a:t>Legislatíva</a:t>
            </a:r>
          </a:p>
        </p:txBody>
      </p:sp>
      <p:sp>
        <p:nvSpPr>
          <p:cNvPr id="4" name="Date Placeholder 3"/>
          <p:cNvSpPr>
            <a:spLocks noGrp="1"/>
          </p:cNvSpPr>
          <p:nvPr>
            <p:ph type="dt" sz="half" idx="10"/>
          </p:nvPr>
        </p:nvSpPr>
        <p:spPr/>
        <p:txBody>
          <a:bodyPr/>
          <a:lstStyle/>
          <a:p>
            <a:fld id="{73D37F00-1B4E-2B45-A9B6-2C8419215001}" type="datetime1">
              <a:rPr lang="sk-SK" smtClean="0"/>
              <a:t>30.3.2026</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25</a:t>
            </a:fld>
            <a:endParaRPr lang="en-GB"/>
          </a:p>
        </p:txBody>
      </p:sp>
      <p:sp>
        <p:nvSpPr>
          <p:cNvPr id="6" name="Footer Placeholder 5"/>
          <p:cNvSpPr>
            <a:spLocks noGrp="1"/>
          </p:cNvSpPr>
          <p:nvPr>
            <p:ph type="ftr" sz="quarter" idx="12"/>
          </p:nvPr>
        </p:nvSpPr>
        <p:spPr/>
        <p:txBody>
          <a:bodyPr/>
          <a:lstStyle/>
          <a:p>
            <a:r>
              <a:rPr lang="en-GB"/>
              <a:t>rusnak.truni.sk</a:t>
            </a:r>
          </a:p>
        </p:txBody>
      </p:sp>
      <p:pic>
        <p:nvPicPr>
          <p:cNvPr id="1026" name="Picture 2" descr="Právo a legislatíva | E-commerce katalóg">
            <a:extLst>
              <a:ext uri="{FF2B5EF4-FFF2-40B4-BE49-F238E27FC236}">
                <a16:creationId xmlns:a16="http://schemas.microsoft.com/office/drawing/2014/main" id="{41C760E3-7205-044E-8934-C62B1B37C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4745" y="333861"/>
            <a:ext cx="5894055" cy="5160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385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56286"/>
            <a:ext cx="9227127" cy="5298149"/>
          </a:xfrm>
        </p:spPr>
        <p:txBody>
          <a:bodyPr>
            <a:normAutofit/>
          </a:bodyPr>
          <a:lstStyle/>
          <a:p>
            <a:r>
              <a:rPr lang="sk-SK" b="1" dirty="0" err="1">
                <a:solidFill>
                  <a:srgbClr val="FFFF00"/>
                </a:solidFill>
              </a:rPr>
              <a:t>Decision</a:t>
            </a:r>
            <a:r>
              <a:rPr lang="sk-SK" b="1" dirty="0">
                <a:solidFill>
                  <a:srgbClr val="FFFF00"/>
                </a:solidFill>
              </a:rPr>
              <a:t> No 2119/98/EC </a:t>
            </a:r>
            <a:r>
              <a:rPr lang="sk-SK" dirty="0" err="1"/>
              <a:t>of</a:t>
            </a:r>
            <a:r>
              <a:rPr lang="sk-SK" dirty="0"/>
              <a:t> </a:t>
            </a:r>
            <a:r>
              <a:rPr lang="sk-SK" dirty="0" err="1"/>
              <a:t>the</a:t>
            </a:r>
            <a:r>
              <a:rPr lang="sk-SK" dirty="0"/>
              <a:t> </a:t>
            </a:r>
            <a:r>
              <a:rPr lang="sk-SK" dirty="0" err="1"/>
              <a:t>European</a:t>
            </a:r>
            <a:r>
              <a:rPr lang="sk-SK" dirty="0"/>
              <a:t> </a:t>
            </a:r>
            <a:r>
              <a:rPr lang="sk-SK" dirty="0" err="1"/>
              <a:t>Parliament</a:t>
            </a:r>
            <a:r>
              <a:rPr lang="sk-SK" dirty="0"/>
              <a:t> </a:t>
            </a:r>
            <a:r>
              <a:rPr lang="sk-SK" dirty="0" err="1"/>
              <a:t>and</a:t>
            </a:r>
            <a:r>
              <a:rPr lang="sk-SK" dirty="0"/>
              <a:t> </a:t>
            </a:r>
            <a:r>
              <a:rPr lang="sk-SK" dirty="0" err="1"/>
              <a:t>of</a:t>
            </a:r>
            <a:r>
              <a:rPr lang="sk-SK" dirty="0"/>
              <a:t> </a:t>
            </a:r>
            <a:r>
              <a:rPr lang="sk-SK" dirty="0" err="1"/>
              <a:t>the</a:t>
            </a:r>
            <a:r>
              <a:rPr lang="sk-SK" dirty="0"/>
              <a:t> </a:t>
            </a:r>
            <a:r>
              <a:rPr lang="sk-SK" dirty="0" err="1"/>
              <a:t>Council</a:t>
            </a:r>
            <a:r>
              <a:rPr lang="sk-SK" dirty="0"/>
              <a:t> </a:t>
            </a:r>
            <a:r>
              <a:rPr lang="sk-SK" dirty="0" err="1"/>
              <a:t>of</a:t>
            </a:r>
            <a:r>
              <a:rPr lang="sk-SK" dirty="0"/>
              <a:t> 24 September 1998 </a:t>
            </a:r>
            <a:r>
              <a:rPr lang="sk-SK" b="1" i="1" dirty="0" err="1"/>
              <a:t>setting</a:t>
            </a:r>
            <a:r>
              <a:rPr lang="sk-SK" b="1" i="1" dirty="0"/>
              <a:t> </a:t>
            </a:r>
            <a:r>
              <a:rPr lang="sk-SK" b="1" i="1" dirty="0" err="1"/>
              <a:t>up</a:t>
            </a:r>
            <a:r>
              <a:rPr lang="sk-SK" b="1" i="1" dirty="0"/>
              <a:t> a </a:t>
            </a:r>
            <a:r>
              <a:rPr lang="sk-SK" b="1" i="1" dirty="0" err="1"/>
              <a:t>network</a:t>
            </a:r>
            <a:r>
              <a:rPr lang="sk-SK" b="1" i="1" dirty="0"/>
              <a:t> </a:t>
            </a:r>
            <a:r>
              <a:rPr lang="sk-SK" b="1" i="1" dirty="0" err="1"/>
              <a:t>for</a:t>
            </a:r>
            <a:r>
              <a:rPr lang="sk-SK" b="1" i="1" dirty="0"/>
              <a:t> </a:t>
            </a:r>
            <a:r>
              <a:rPr lang="sk-SK" b="1" i="1" dirty="0" err="1"/>
              <a:t>the</a:t>
            </a:r>
            <a:r>
              <a:rPr lang="sk-SK" b="1" i="1" dirty="0"/>
              <a:t> </a:t>
            </a:r>
            <a:r>
              <a:rPr lang="sk-SK" b="1" i="1" dirty="0" err="1"/>
              <a:t>epidemiological</a:t>
            </a:r>
            <a:r>
              <a:rPr lang="sk-SK" b="1" i="1" dirty="0"/>
              <a:t> surveillance </a:t>
            </a:r>
            <a:r>
              <a:rPr lang="sk-SK" b="1" i="1" dirty="0" err="1"/>
              <a:t>and</a:t>
            </a:r>
            <a:r>
              <a:rPr lang="sk-SK" b="1" i="1" dirty="0"/>
              <a:t> </a:t>
            </a:r>
            <a:r>
              <a:rPr lang="sk-SK" b="1" i="1" dirty="0" err="1"/>
              <a:t>control</a:t>
            </a:r>
            <a:r>
              <a:rPr lang="sk-SK" b="1" i="1" dirty="0"/>
              <a:t> </a:t>
            </a:r>
            <a:r>
              <a:rPr lang="sk-SK" b="1" i="1" dirty="0" err="1"/>
              <a:t>of</a:t>
            </a:r>
            <a:r>
              <a:rPr lang="sk-SK" b="1" i="1" dirty="0"/>
              <a:t> </a:t>
            </a:r>
            <a:r>
              <a:rPr lang="sk-SK" b="1" i="1" dirty="0" err="1"/>
              <a:t>communicable</a:t>
            </a:r>
            <a:r>
              <a:rPr lang="sk-SK" b="1" i="1" dirty="0"/>
              <a:t> </a:t>
            </a:r>
            <a:r>
              <a:rPr lang="sk-SK" b="1" i="1" dirty="0" err="1"/>
              <a:t>diseases</a:t>
            </a:r>
            <a:r>
              <a:rPr lang="sk-SK" dirty="0"/>
              <a:t> </a:t>
            </a:r>
            <a:r>
              <a:rPr lang="sk-SK" dirty="0" err="1"/>
              <a:t>in</a:t>
            </a:r>
            <a:r>
              <a:rPr lang="sk-SK" dirty="0"/>
              <a:t> </a:t>
            </a:r>
            <a:r>
              <a:rPr lang="sk-SK" dirty="0" err="1"/>
              <a:t>the</a:t>
            </a:r>
            <a:r>
              <a:rPr lang="sk-SK" dirty="0"/>
              <a:t> </a:t>
            </a:r>
            <a:r>
              <a:rPr lang="sk-SK" dirty="0" err="1"/>
              <a:t>Community</a:t>
            </a:r>
            <a:r>
              <a:rPr lang="sk-SK" dirty="0"/>
              <a:t> </a:t>
            </a:r>
            <a:r>
              <a:rPr lang="sk-SK" dirty="0" err="1"/>
              <a:t>Official</a:t>
            </a:r>
            <a:r>
              <a:rPr lang="sk-SK" dirty="0"/>
              <a:t> </a:t>
            </a:r>
            <a:r>
              <a:rPr lang="sk-SK" dirty="0" err="1"/>
              <a:t>Journal</a:t>
            </a:r>
            <a:r>
              <a:rPr lang="sk-SK" dirty="0"/>
              <a:t> L 268 , 03/10/1998 P. 0001 – 0007</a:t>
            </a:r>
          </a:p>
          <a:p>
            <a:r>
              <a:rPr lang="sk-SK" dirty="0"/>
              <a:t>COMMISSION DECISION </a:t>
            </a:r>
            <a:r>
              <a:rPr lang="sk-SK" dirty="0" err="1"/>
              <a:t>of</a:t>
            </a:r>
            <a:r>
              <a:rPr lang="sk-SK" dirty="0"/>
              <a:t> 28 </a:t>
            </a:r>
            <a:r>
              <a:rPr lang="sk-SK" dirty="0" err="1"/>
              <a:t>April</a:t>
            </a:r>
            <a:r>
              <a:rPr lang="sk-SK" dirty="0"/>
              <a:t> 2008 </a:t>
            </a:r>
            <a:r>
              <a:rPr lang="sk-SK" dirty="0" err="1"/>
              <a:t>amending</a:t>
            </a:r>
            <a:r>
              <a:rPr lang="sk-SK" dirty="0"/>
              <a:t> </a:t>
            </a:r>
            <a:r>
              <a:rPr lang="sk-SK" dirty="0" err="1"/>
              <a:t>Decision</a:t>
            </a:r>
            <a:r>
              <a:rPr lang="sk-SK" dirty="0"/>
              <a:t> 2002/253/EC </a:t>
            </a:r>
            <a:r>
              <a:rPr lang="sk-SK" dirty="0" err="1"/>
              <a:t>laying</a:t>
            </a:r>
            <a:r>
              <a:rPr lang="sk-SK" dirty="0"/>
              <a:t> </a:t>
            </a:r>
            <a:r>
              <a:rPr lang="sk-SK" dirty="0" err="1"/>
              <a:t>down</a:t>
            </a:r>
            <a:r>
              <a:rPr lang="sk-SK" dirty="0"/>
              <a:t> </a:t>
            </a:r>
            <a:r>
              <a:rPr lang="sk-SK" b="1" i="1" dirty="0" err="1"/>
              <a:t>case</a:t>
            </a:r>
            <a:r>
              <a:rPr lang="sk-SK" b="1" i="1" dirty="0"/>
              <a:t> </a:t>
            </a:r>
            <a:r>
              <a:rPr lang="sk-SK" b="1" i="1" dirty="0" err="1"/>
              <a:t>definitions</a:t>
            </a:r>
            <a:r>
              <a:rPr lang="sk-SK" b="1" i="1" dirty="0"/>
              <a:t> </a:t>
            </a:r>
            <a:r>
              <a:rPr lang="sk-SK" b="1" i="1" dirty="0" err="1"/>
              <a:t>for</a:t>
            </a:r>
            <a:r>
              <a:rPr lang="sk-SK" b="1" i="1" dirty="0"/>
              <a:t> </a:t>
            </a:r>
            <a:r>
              <a:rPr lang="sk-SK" b="1" i="1" dirty="0" err="1"/>
              <a:t>reporting</a:t>
            </a:r>
            <a:r>
              <a:rPr lang="sk-SK" b="1" i="1" dirty="0"/>
              <a:t> </a:t>
            </a:r>
            <a:r>
              <a:rPr lang="sk-SK" b="1" i="1" dirty="0" err="1"/>
              <a:t>communicable</a:t>
            </a:r>
            <a:r>
              <a:rPr lang="sk-SK" b="1" i="1" dirty="0"/>
              <a:t> </a:t>
            </a:r>
            <a:r>
              <a:rPr lang="sk-SK" b="1" i="1" dirty="0" err="1"/>
              <a:t>diseases</a:t>
            </a:r>
            <a:r>
              <a:rPr lang="sk-SK" b="1" i="1" dirty="0"/>
              <a:t> to </a:t>
            </a:r>
            <a:r>
              <a:rPr lang="sk-SK" b="1" i="1" dirty="0" err="1"/>
              <a:t>the</a:t>
            </a:r>
            <a:r>
              <a:rPr lang="sk-SK" b="1" i="1" dirty="0"/>
              <a:t> </a:t>
            </a:r>
            <a:r>
              <a:rPr lang="sk-SK" b="1" i="1" dirty="0" err="1"/>
              <a:t>Community</a:t>
            </a:r>
            <a:r>
              <a:rPr lang="sk-SK" b="1" i="1" dirty="0"/>
              <a:t> </a:t>
            </a:r>
            <a:r>
              <a:rPr lang="sk-SK" b="1" i="1" dirty="0" err="1"/>
              <a:t>network</a:t>
            </a:r>
            <a:r>
              <a:rPr lang="sk-SK" dirty="0"/>
              <a:t> </a:t>
            </a:r>
            <a:r>
              <a:rPr lang="sk-SK" dirty="0" err="1"/>
              <a:t>under</a:t>
            </a:r>
            <a:r>
              <a:rPr lang="sk-SK" dirty="0"/>
              <a:t> </a:t>
            </a:r>
            <a:r>
              <a:rPr lang="sk-SK" dirty="0" err="1"/>
              <a:t>Decision</a:t>
            </a:r>
            <a:r>
              <a:rPr lang="sk-SK" dirty="0"/>
              <a:t> No 2119/98/EC </a:t>
            </a:r>
            <a:r>
              <a:rPr lang="sk-SK" dirty="0" err="1"/>
              <a:t>of</a:t>
            </a:r>
            <a:r>
              <a:rPr lang="sk-SK" dirty="0"/>
              <a:t> </a:t>
            </a:r>
            <a:r>
              <a:rPr lang="sk-SK" dirty="0" err="1"/>
              <a:t>the</a:t>
            </a:r>
            <a:r>
              <a:rPr lang="sk-SK" dirty="0"/>
              <a:t> </a:t>
            </a:r>
            <a:r>
              <a:rPr lang="sk-SK" dirty="0" err="1"/>
              <a:t>European</a:t>
            </a:r>
            <a:r>
              <a:rPr lang="sk-SK" dirty="0"/>
              <a:t> </a:t>
            </a:r>
            <a:r>
              <a:rPr lang="sk-SK" dirty="0" err="1"/>
              <a:t>Parliament</a:t>
            </a:r>
            <a:r>
              <a:rPr lang="sk-SK" dirty="0"/>
              <a:t> </a:t>
            </a:r>
            <a:r>
              <a:rPr lang="sk-SK" dirty="0" err="1"/>
              <a:t>and</a:t>
            </a:r>
            <a:r>
              <a:rPr lang="sk-SK" dirty="0"/>
              <a:t> </a:t>
            </a:r>
            <a:r>
              <a:rPr lang="sk-SK" dirty="0" err="1"/>
              <a:t>of</a:t>
            </a:r>
            <a:r>
              <a:rPr lang="sk-SK" dirty="0"/>
              <a:t> </a:t>
            </a:r>
            <a:r>
              <a:rPr lang="sk-SK" dirty="0" err="1"/>
              <a:t>the</a:t>
            </a:r>
            <a:r>
              <a:rPr lang="sk-SK" dirty="0"/>
              <a:t> </a:t>
            </a:r>
            <a:r>
              <a:rPr lang="sk-SK" dirty="0" err="1"/>
              <a:t>Council</a:t>
            </a:r>
            <a:r>
              <a:rPr lang="sk-SK" dirty="0"/>
              <a:t> (</a:t>
            </a:r>
            <a:r>
              <a:rPr lang="sk-SK" dirty="0" err="1"/>
              <a:t>notified</a:t>
            </a:r>
            <a:r>
              <a:rPr lang="sk-SK" dirty="0"/>
              <a:t> </a:t>
            </a:r>
            <a:r>
              <a:rPr lang="sk-SK" dirty="0" err="1"/>
              <a:t>under</a:t>
            </a:r>
            <a:r>
              <a:rPr lang="sk-SK" dirty="0"/>
              <a:t> </a:t>
            </a:r>
            <a:r>
              <a:rPr lang="sk-SK" dirty="0" err="1"/>
              <a:t>document</a:t>
            </a:r>
            <a:r>
              <a:rPr lang="sk-SK" dirty="0"/>
              <a:t> </a:t>
            </a:r>
            <a:r>
              <a:rPr lang="sk-SK" dirty="0" err="1"/>
              <a:t>number</a:t>
            </a:r>
            <a:r>
              <a:rPr lang="sk-SK" dirty="0"/>
              <a:t> C(2008) 1589)(2008/426/EC)</a:t>
            </a:r>
          </a:p>
          <a:p>
            <a:endParaRPr lang="sk-SK" dirty="0"/>
          </a:p>
        </p:txBody>
      </p:sp>
      <p:sp>
        <p:nvSpPr>
          <p:cNvPr id="3" name="Title 2"/>
          <p:cNvSpPr>
            <a:spLocks noGrp="1"/>
          </p:cNvSpPr>
          <p:nvPr>
            <p:ph type="title"/>
          </p:nvPr>
        </p:nvSpPr>
        <p:spPr>
          <a:xfrm>
            <a:off x="856448" y="5798183"/>
            <a:ext cx="8312587" cy="1008380"/>
          </a:xfrm>
        </p:spPr>
        <p:txBody>
          <a:bodyPr/>
          <a:lstStyle/>
          <a:p>
            <a:r>
              <a:rPr lang="sk-SK" dirty="0" err="1"/>
              <a:t>European</a:t>
            </a:r>
            <a:r>
              <a:rPr lang="sk-SK" dirty="0"/>
              <a:t> </a:t>
            </a:r>
            <a:r>
              <a:rPr lang="sk-SK" dirty="0" err="1"/>
              <a:t>Union</a:t>
            </a:r>
            <a:endParaRPr lang="sk-SK" dirty="0"/>
          </a:p>
        </p:txBody>
      </p:sp>
      <p:sp>
        <p:nvSpPr>
          <p:cNvPr id="4" name="Date Placeholder 3"/>
          <p:cNvSpPr>
            <a:spLocks noGrp="1"/>
          </p:cNvSpPr>
          <p:nvPr>
            <p:ph type="dt" sz="half" idx="10"/>
          </p:nvPr>
        </p:nvSpPr>
        <p:spPr/>
        <p:txBody>
          <a:bodyPr/>
          <a:lstStyle/>
          <a:p>
            <a:fld id="{73D37F00-1B4E-2B45-A9B6-2C8419215001}" type="datetime1">
              <a:rPr lang="sk-SK" smtClean="0"/>
              <a:t>30.3.2026</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26</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421013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8" y="537935"/>
            <a:ext cx="8211829" cy="4840092"/>
          </a:xfrm>
        </p:spPr>
        <p:txBody>
          <a:bodyPr>
            <a:normAutofit lnSpcReduction="10000"/>
          </a:bodyPr>
          <a:lstStyle/>
          <a:p>
            <a:r>
              <a:rPr lang="sk-SK" sz="2800" dirty="0">
                <a:latin typeface="įpųŅĽ6š"/>
              </a:rPr>
              <a:t>Predchádzanie chorobám, najmä väčším zdravotným pohromám, je prioritou činnosti spoločenstva, ktorá si vyžaduje globálny prístup koordinovaný medzi členskými štátmi;</a:t>
            </a:r>
          </a:p>
          <a:p>
            <a:r>
              <a:rPr lang="sk-SK" sz="2800" dirty="0">
                <a:latin typeface="įpųŅĽ6š"/>
              </a:rPr>
              <a:t>Európsky parlament vo svojej rezolúcii o politike verejného zdravotníctva po </a:t>
            </a:r>
            <a:r>
              <a:rPr lang="sk-SK" sz="2800" dirty="0" err="1">
                <a:latin typeface="įpųŅĽ6š"/>
              </a:rPr>
              <a:t>Maastrichte</a:t>
            </a:r>
            <a:r>
              <a:rPr lang="sk-SK" sz="2800" dirty="0">
                <a:latin typeface="įpųŅĽ6š"/>
              </a:rPr>
              <a:t> vyzval Komisiu, aby zriadila </a:t>
            </a:r>
            <a:r>
              <a:rPr lang="sk-SK" sz="2800" dirty="0" err="1">
                <a:latin typeface="įpųŅĽ6š"/>
              </a:rPr>
              <a:t>cezhraničnú</a:t>
            </a:r>
            <a:r>
              <a:rPr lang="sk-SK" sz="2800" dirty="0">
                <a:latin typeface="įpųŅĽ6š"/>
              </a:rPr>
              <a:t> sieť na prípravu pracovných definícií chorôb, ktoré bude potrebné hlásiť, na zber, aktualizáciu a šírenie údajov o takýchto chorobách v členských štátoch a pre prácu na týchto záležitostiach s vnútroštátnymi a medzinárodnými agentúrami;</a:t>
            </a:r>
          </a:p>
        </p:txBody>
      </p:sp>
      <p:sp>
        <p:nvSpPr>
          <p:cNvPr id="3" name="Title 2"/>
          <p:cNvSpPr>
            <a:spLocks noGrp="1"/>
          </p:cNvSpPr>
          <p:nvPr>
            <p:ph type="title"/>
          </p:nvPr>
        </p:nvSpPr>
        <p:spPr/>
        <p:txBody>
          <a:bodyPr/>
          <a:lstStyle/>
          <a:p>
            <a:r>
              <a:rPr lang="sk-SK" dirty="0"/>
              <a:t>2119/98/ES</a:t>
            </a:r>
          </a:p>
        </p:txBody>
      </p:sp>
      <p:sp>
        <p:nvSpPr>
          <p:cNvPr id="4" name="Date Placeholder 3"/>
          <p:cNvSpPr>
            <a:spLocks noGrp="1"/>
          </p:cNvSpPr>
          <p:nvPr>
            <p:ph type="dt" sz="half" idx="10"/>
          </p:nvPr>
        </p:nvSpPr>
        <p:spPr/>
        <p:txBody>
          <a:bodyPr/>
          <a:lstStyle/>
          <a:p>
            <a:fld id="{73D37F00-1B4E-2B45-A9B6-2C8419215001}" type="datetime1">
              <a:rPr lang="sk-SK" smtClean="0"/>
              <a:t>30.3.2026</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27</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828696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9" y="756287"/>
            <a:ext cx="8211828" cy="5564455"/>
          </a:xfrm>
        </p:spPr>
        <p:txBody>
          <a:bodyPr>
            <a:normAutofit/>
          </a:bodyPr>
          <a:lstStyle/>
          <a:p>
            <a:r>
              <a:rPr lang="sk-SK" sz="2800" dirty="0"/>
              <a:t>Rada vo svojej rezolúcii z 2. </a:t>
            </a:r>
            <a:r>
              <a:rPr lang="sk-SK" sz="2800" dirty="0" err="1"/>
              <a:t>júna</a:t>
            </a:r>
            <a:r>
              <a:rPr lang="sk-SK" sz="2800" dirty="0"/>
              <a:t> 1994 o rámci pre činnosť spoločenstva v oblasti verejného zdravotníctva súhlasila s tým, že v súčasnosti by mali byť prioritnými najmä </a:t>
            </a:r>
            <a:r>
              <a:rPr lang="sk-SK" sz="2800" b="1" i="1" dirty="0"/>
              <a:t>prenosné choroby</a:t>
            </a:r>
            <a:r>
              <a:rPr lang="sk-SK" sz="2800" dirty="0"/>
              <a:t>,</a:t>
            </a:r>
          </a:p>
          <a:p>
            <a:r>
              <a:rPr lang="sk-SK" sz="2800" dirty="0"/>
              <a:t>Rada vo svojich záveroch z 13. decembra 1993 vyslovila domnienku, že je potrebné vyvinúť na úrovni spoločenstva </a:t>
            </a:r>
            <a:r>
              <a:rPr lang="sk-SK" sz="2800" b="1" i="1" dirty="0"/>
              <a:t>sieť pre dohľad a kontrolu prenosných chorôb</a:t>
            </a:r>
            <a:r>
              <a:rPr lang="sk-SK" sz="2800" dirty="0"/>
              <a:t>, hlavným účelom ktorej by bolo zberať a koordinovať informácie </a:t>
            </a:r>
            <a:r>
              <a:rPr lang="sk-SK" sz="2800" dirty="0" err="1"/>
              <a:t>z monitorovacích</a:t>
            </a:r>
            <a:r>
              <a:rPr lang="sk-SK" sz="2800" dirty="0"/>
              <a:t> sietí členských štátov;</a:t>
            </a:r>
          </a:p>
        </p:txBody>
      </p:sp>
      <p:sp>
        <p:nvSpPr>
          <p:cNvPr id="4" name="Date Placeholder 3"/>
          <p:cNvSpPr>
            <a:spLocks noGrp="1"/>
          </p:cNvSpPr>
          <p:nvPr>
            <p:ph type="dt" sz="half" idx="10"/>
          </p:nvPr>
        </p:nvSpPr>
        <p:spPr/>
        <p:txBody>
          <a:bodyPr/>
          <a:lstStyle/>
          <a:p>
            <a:fld id="{73D37F00-1B4E-2B45-A9B6-2C8419215001}" type="datetime1">
              <a:rPr lang="sk-SK" smtClean="0"/>
              <a:t>30.3.2026</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28</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534741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9" y="756287"/>
            <a:ext cx="8211828" cy="6031022"/>
          </a:xfrm>
        </p:spPr>
        <p:txBody>
          <a:bodyPr>
            <a:noAutofit/>
          </a:bodyPr>
          <a:lstStyle/>
          <a:p>
            <a:r>
              <a:rPr lang="sk-SK" sz="2800" dirty="0"/>
              <a:t>členské štáty si musia na to, aby mohli zabezpečiť ochranu populácie v prípade neočakávaného výskytu určitej prenosnej choroby, prostredníctvom siete spoločenstva </a:t>
            </a:r>
            <a:r>
              <a:rPr lang="sk-SK" sz="2800" b="1" i="1" dirty="0"/>
              <a:t>okamžite vymieňať príslušné údaje a informácie</a:t>
            </a:r>
            <a:r>
              <a:rPr lang="sk-SK" sz="2800" dirty="0"/>
              <a:t>;</a:t>
            </a:r>
          </a:p>
          <a:p>
            <a:r>
              <a:rPr lang="sk-SK" sz="2800" dirty="0"/>
              <a:t>zriadenie siete pre epidemiologický dohľad a kontrolu prenosných chorôb na úrovni spoločenstva nevyhnutne predpokladá splnenie zákonných ustanovení týkajúcich sa ochrany jednotlivcov čo sa týka spracovávania osobných údajov a zavedenia opatrení na </a:t>
            </a:r>
            <a:r>
              <a:rPr lang="sk-SK" sz="2800" b="1" i="1" dirty="0"/>
              <a:t>zabezpečenie ochrany dôvernej povahy a bezpečnosti </a:t>
            </a:r>
            <a:r>
              <a:rPr lang="sk-SK" sz="2800" dirty="0"/>
              <a:t>týchto údajov (GDPR)</a:t>
            </a:r>
          </a:p>
        </p:txBody>
      </p:sp>
      <p:sp>
        <p:nvSpPr>
          <p:cNvPr id="4" name="Date Placeholder 3"/>
          <p:cNvSpPr>
            <a:spLocks noGrp="1"/>
          </p:cNvSpPr>
          <p:nvPr>
            <p:ph type="dt" sz="half" idx="10"/>
          </p:nvPr>
        </p:nvSpPr>
        <p:spPr/>
        <p:txBody>
          <a:bodyPr/>
          <a:lstStyle/>
          <a:p>
            <a:fld id="{73D37F00-1B4E-2B45-A9B6-2C8419215001}" type="datetime1">
              <a:rPr lang="sk-SK" smtClean="0"/>
              <a:t>30.3.2026</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29</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665785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0900" y="756287"/>
            <a:ext cx="8327377" cy="4621740"/>
          </a:xfrm>
        </p:spPr>
        <p:txBody>
          <a:bodyPr/>
          <a:lstStyle/>
          <a:p>
            <a:r>
              <a:rPr lang="sk-SK" dirty="0"/>
              <a:t>Prednášky pomocou MOODLE  postupne aj s hovoreným slovom</a:t>
            </a:r>
          </a:p>
          <a:p>
            <a:r>
              <a:rPr lang="sk-SK" dirty="0"/>
              <a:t>Cvičenia najmä </a:t>
            </a:r>
            <a:r>
              <a:rPr lang="sk-SK" dirty="0" err="1"/>
              <a:t>bezkontaktne</a:t>
            </a:r>
            <a:r>
              <a:rPr lang="sk-SK" dirty="0"/>
              <a:t> s dôrazom na samostatnú prácu</a:t>
            </a:r>
          </a:p>
          <a:p>
            <a:r>
              <a:rPr lang="sk-SK" dirty="0"/>
              <a:t>Technické prostriedky: prístup na internet, TEAMS a MOODLE</a:t>
            </a:r>
          </a:p>
        </p:txBody>
      </p:sp>
      <p:sp>
        <p:nvSpPr>
          <p:cNvPr id="3" name="Title 2"/>
          <p:cNvSpPr>
            <a:spLocks noGrp="1"/>
          </p:cNvSpPr>
          <p:nvPr>
            <p:ph type="title"/>
          </p:nvPr>
        </p:nvSpPr>
        <p:spPr/>
        <p:txBody>
          <a:bodyPr/>
          <a:lstStyle/>
          <a:p>
            <a:r>
              <a:rPr lang="sk-SK" dirty="0"/>
              <a:t>Prístup k výučbe</a:t>
            </a:r>
          </a:p>
        </p:txBody>
      </p:sp>
      <p:sp>
        <p:nvSpPr>
          <p:cNvPr id="4" name="Date Placeholder 3"/>
          <p:cNvSpPr>
            <a:spLocks noGrp="1"/>
          </p:cNvSpPr>
          <p:nvPr>
            <p:ph type="dt" sz="half" idx="10"/>
          </p:nvPr>
        </p:nvSpPr>
        <p:spPr/>
        <p:txBody>
          <a:bodyPr/>
          <a:lstStyle/>
          <a:p>
            <a:fld id="{D1DAF477-A371-2147-8A4E-1E25AC1A0BDF}" type="datetime1">
              <a:rPr lang="sk-SK" smtClean="0"/>
              <a:t>30.3.2026</a:t>
            </a:fld>
            <a:endParaRPr lang="en-GB"/>
          </a:p>
        </p:txBody>
      </p:sp>
      <p:sp>
        <p:nvSpPr>
          <p:cNvPr id="5" name="Footer Placeholder 4"/>
          <p:cNvSpPr>
            <a:spLocks noGrp="1"/>
          </p:cNvSpPr>
          <p:nvPr>
            <p:ph type="ftr" sz="quarter" idx="12"/>
          </p:nvPr>
        </p:nvSpPr>
        <p:spPr/>
        <p:txBody>
          <a:bodyPr/>
          <a:lstStyle/>
          <a:p>
            <a:r>
              <a:rPr lang="en-GB"/>
              <a:t>rusnak.truni.sk</a:t>
            </a:r>
          </a:p>
        </p:txBody>
      </p:sp>
      <p:sp>
        <p:nvSpPr>
          <p:cNvPr id="6" name="Slide Number Placeholder 5"/>
          <p:cNvSpPr>
            <a:spLocks noGrp="1"/>
          </p:cNvSpPr>
          <p:nvPr>
            <p:ph type="sldNum" sz="quarter" idx="11"/>
          </p:nvPr>
        </p:nvSpPr>
        <p:spPr/>
        <p:txBody>
          <a:bodyPr/>
          <a:lstStyle/>
          <a:p>
            <a:fld id="{20C92893-8C51-46CF-9D47-24B3C575AFAA}" type="slidenum">
              <a:rPr lang="en-GB" smtClean="0"/>
              <a:pPr/>
              <a:t>3</a:t>
            </a:fld>
            <a:endParaRPr lang="en-GB"/>
          </a:p>
        </p:txBody>
      </p:sp>
    </p:spTree>
    <p:extLst>
      <p:ext uri="{BB962C8B-B14F-4D97-AF65-F5344CB8AC3E}">
        <p14:creationId xmlns:p14="http://schemas.microsoft.com/office/powerpoint/2010/main" val="311050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text 7">
            <a:extLst>
              <a:ext uri="{FF2B5EF4-FFF2-40B4-BE49-F238E27FC236}">
                <a16:creationId xmlns:a16="http://schemas.microsoft.com/office/drawing/2014/main" id="{C3E65744-D19B-0849-9DE7-CA0F36BC2B95}"/>
              </a:ext>
            </a:extLst>
          </p:cNvPr>
          <p:cNvSpPr>
            <a:spLocks noGrp="1"/>
          </p:cNvSpPr>
          <p:nvPr>
            <p:ph type="body" idx="1"/>
          </p:nvPr>
        </p:nvSpPr>
        <p:spPr/>
        <p:txBody>
          <a:bodyPr/>
          <a:lstStyle/>
          <a:p>
            <a:endParaRPr lang="sk-SK"/>
          </a:p>
        </p:txBody>
      </p:sp>
      <p:sp>
        <p:nvSpPr>
          <p:cNvPr id="4" name="Zástupný objekt pre dátum 3">
            <a:extLst>
              <a:ext uri="{FF2B5EF4-FFF2-40B4-BE49-F238E27FC236}">
                <a16:creationId xmlns:a16="http://schemas.microsoft.com/office/drawing/2014/main" id="{21ACC3A2-4B91-C949-9BB8-8C4A26C4D1BE}"/>
              </a:ext>
            </a:extLst>
          </p:cNvPr>
          <p:cNvSpPr>
            <a:spLocks noGrp="1"/>
          </p:cNvSpPr>
          <p:nvPr>
            <p:ph type="dt" sz="half" idx="10"/>
          </p:nvPr>
        </p:nvSpPr>
        <p:spPr/>
        <p:txBody>
          <a:bodyPr/>
          <a:lstStyle/>
          <a:p>
            <a:fld id="{73D37F00-1B4E-2B45-A9B6-2C8419215001}" type="datetime1">
              <a:rPr lang="sk-SK" smtClean="0"/>
              <a:t>30.3.2026</a:t>
            </a:fld>
            <a:endParaRPr lang="en-GB"/>
          </a:p>
        </p:txBody>
      </p:sp>
      <p:sp>
        <p:nvSpPr>
          <p:cNvPr id="5" name="Zástupný objekt pre číslo snímky 4">
            <a:extLst>
              <a:ext uri="{FF2B5EF4-FFF2-40B4-BE49-F238E27FC236}">
                <a16:creationId xmlns:a16="http://schemas.microsoft.com/office/drawing/2014/main" id="{71F36470-B7F5-1B4D-A0B9-48F9107A76B1}"/>
              </a:ext>
            </a:extLst>
          </p:cNvPr>
          <p:cNvSpPr>
            <a:spLocks noGrp="1"/>
          </p:cNvSpPr>
          <p:nvPr>
            <p:ph type="sldNum" sz="quarter" idx="11"/>
          </p:nvPr>
        </p:nvSpPr>
        <p:spPr/>
        <p:txBody>
          <a:bodyPr/>
          <a:lstStyle/>
          <a:p>
            <a:fld id="{20C92893-8C51-46CF-9D47-24B3C575AFAA}" type="slidenum">
              <a:rPr lang="en-GB" smtClean="0"/>
              <a:pPr/>
              <a:t>30</a:t>
            </a:fld>
            <a:endParaRPr lang="en-GB"/>
          </a:p>
        </p:txBody>
      </p:sp>
      <p:sp>
        <p:nvSpPr>
          <p:cNvPr id="6" name="Zástupný objekt pre pätu 5">
            <a:extLst>
              <a:ext uri="{FF2B5EF4-FFF2-40B4-BE49-F238E27FC236}">
                <a16:creationId xmlns:a16="http://schemas.microsoft.com/office/drawing/2014/main" id="{C6352DF7-77BE-DD4B-B532-1293B76E8FA1}"/>
              </a:ext>
            </a:extLst>
          </p:cNvPr>
          <p:cNvSpPr>
            <a:spLocks noGrp="1"/>
          </p:cNvSpPr>
          <p:nvPr>
            <p:ph type="ftr" sz="quarter" idx="12"/>
          </p:nvPr>
        </p:nvSpPr>
        <p:spPr/>
        <p:txBody>
          <a:bodyPr/>
          <a:lstStyle/>
          <a:p>
            <a:r>
              <a:rPr lang="en-GB"/>
              <a:t>rusnak.truni.sk</a:t>
            </a:r>
          </a:p>
        </p:txBody>
      </p:sp>
      <p:sp>
        <p:nvSpPr>
          <p:cNvPr id="7" name="Nadpis 6">
            <a:extLst>
              <a:ext uri="{FF2B5EF4-FFF2-40B4-BE49-F238E27FC236}">
                <a16:creationId xmlns:a16="http://schemas.microsoft.com/office/drawing/2014/main" id="{EE378138-CEB2-554D-AFB4-432C3CE988DB}"/>
              </a:ext>
            </a:extLst>
          </p:cNvPr>
          <p:cNvSpPr>
            <a:spLocks noGrp="1"/>
          </p:cNvSpPr>
          <p:nvPr>
            <p:ph type="title"/>
          </p:nvPr>
        </p:nvSpPr>
        <p:spPr>
          <a:xfrm>
            <a:off x="438484" y="372888"/>
            <a:ext cx="8794963" cy="2591537"/>
          </a:xfrm>
        </p:spPr>
        <p:txBody>
          <a:bodyPr/>
          <a:lstStyle/>
          <a:p>
            <a:r>
              <a:rPr lang="sk-SK" dirty="0"/>
              <a:t>Epidemiologický dohľad</a:t>
            </a:r>
            <a:br>
              <a:rPr lang="sk-SK" dirty="0"/>
            </a:br>
            <a:r>
              <a:rPr lang="sk-SK" dirty="0"/>
              <a:t>Epi surveillance</a:t>
            </a:r>
            <a:br>
              <a:rPr lang="sk-SK" dirty="0"/>
            </a:br>
            <a:r>
              <a:rPr lang="sk-SK" dirty="0"/>
              <a:t>Epi dozor</a:t>
            </a:r>
          </a:p>
        </p:txBody>
      </p:sp>
      <p:pic>
        <p:nvPicPr>
          <p:cNvPr id="2050" name="Picture 2" descr="International Epidemiology &amp; Surveillance Training Program">
            <a:extLst>
              <a:ext uri="{FF2B5EF4-FFF2-40B4-BE49-F238E27FC236}">
                <a16:creationId xmlns:a16="http://schemas.microsoft.com/office/drawing/2014/main" id="{0DF1AC00-F945-0D49-BCCB-A97951C944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160" y="2991714"/>
            <a:ext cx="6973698" cy="3587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369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987308" y="6787309"/>
            <a:ext cx="1164934" cy="402652"/>
          </a:xfrm>
        </p:spPr>
        <p:txBody>
          <a:bodyPr anchor="t">
            <a:normAutofit/>
          </a:bodyPr>
          <a:lstStyle/>
          <a:p>
            <a:pPr>
              <a:spcAft>
                <a:spcPts val="600"/>
              </a:spcAft>
            </a:pPr>
            <a:fld id="{73D37F00-1B4E-2B45-A9B6-2C8419215001}" type="datetime1">
              <a:rPr lang="sk-SK" smtClean="0"/>
              <a:pPr>
                <a:spcAft>
                  <a:spcPts val="600"/>
                </a:spcAft>
              </a:pPr>
              <a:t>30.3.2026</a:t>
            </a:fld>
            <a:endParaRPr lang="en-GB"/>
          </a:p>
        </p:txBody>
      </p:sp>
      <p:sp>
        <p:nvSpPr>
          <p:cNvPr id="5" name="Slide Number Placeholder 4"/>
          <p:cNvSpPr>
            <a:spLocks noGrp="1"/>
          </p:cNvSpPr>
          <p:nvPr>
            <p:ph type="sldNum" sz="quarter" idx="11"/>
          </p:nvPr>
        </p:nvSpPr>
        <p:spPr>
          <a:xfrm>
            <a:off x="856449" y="6787310"/>
            <a:ext cx="822862" cy="402652"/>
          </a:xfrm>
        </p:spPr>
        <p:txBody>
          <a:bodyPr anchor="b">
            <a:normAutofit/>
          </a:bodyPr>
          <a:lstStyle/>
          <a:p>
            <a:pPr>
              <a:spcAft>
                <a:spcPts val="600"/>
              </a:spcAft>
            </a:pPr>
            <a:fld id="{20C92893-8C51-46CF-9D47-24B3C575AFAA}" type="slidenum">
              <a:rPr lang="en-GB" smtClean="0"/>
              <a:pPr>
                <a:spcAft>
                  <a:spcPts val="600"/>
                </a:spcAft>
              </a:pPr>
              <a:t>31</a:t>
            </a:fld>
            <a:endParaRPr lang="en-GB"/>
          </a:p>
        </p:txBody>
      </p:sp>
      <p:sp>
        <p:nvSpPr>
          <p:cNvPr id="6" name="Footer Placeholder 5"/>
          <p:cNvSpPr>
            <a:spLocks noGrp="1"/>
          </p:cNvSpPr>
          <p:nvPr>
            <p:ph type="ftr" sz="quarter" idx="12"/>
          </p:nvPr>
        </p:nvSpPr>
        <p:spPr>
          <a:xfrm>
            <a:off x="4597037" y="6787309"/>
            <a:ext cx="3023364" cy="402651"/>
          </a:xfrm>
        </p:spPr>
        <p:txBody>
          <a:bodyPr anchor="t">
            <a:normAutofit/>
          </a:bodyPr>
          <a:lstStyle/>
          <a:p>
            <a:pPr>
              <a:spcAft>
                <a:spcPts val="600"/>
              </a:spcAft>
            </a:pPr>
            <a:r>
              <a:rPr lang="en-GB"/>
              <a:t>rusnak.truni.sk</a:t>
            </a:r>
          </a:p>
        </p:txBody>
      </p:sp>
      <p:sp>
        <p:nvSpPr>
          <p:cNvPr id="3" name="Title 2"/>
          <p:cNvSpPr>
            <a:spLocks noGrp="1"/>
          </p:cNvSpPr>
          <p:nvPr>
            <p:ph type="title"/>
          </p:nvPr>
        </p:nvSpPr>
        <p:spPr>
          <a:xfrm>
            <a:off x="856448" y="5378027"/>
            <a:ext cx="8312587" cy="1008380"/>
          </a:xfrm>
        </p:spPr>
        <p:txBody>
          <a:bodyPr anchor="b">
            <a:normAutofit/>
          </a:bodyPr>
          <a:lstStyle/>
          <a:p>
            <a:r>
              <a:rPr lang="sk-SK" dirty="0"/>
              <a:t>Definícia</a:t>
            </a:r>
          </a:p>
        </p:txBody>
      </p:sp>
      <p:sp>
        <p:nvSpPr>
          <p:cNvPr id="2" name="Content Placeholder 1"/>
          <p:cNvSpPr>
            <a:spLocks noGrp="1"/>
          </p:cNvSpPr>
          <p:nvPr>
            <p:ph sz="quarter" idx="13"/>
          </p:nvPr>
        </p:nvSpPr>
        <p:spPr>
          <a:xfrm>
            <a:off x="635620" y="726034"/>
            <a:ext cx="5575609" cy="4503888"/>
          </a:xfrm>
        </p:spPr>
        <p:txBody>
          <a:bodyPr anchor="ctr">
            <a:normAutofit/>
          </a:bodyPr>
          <a:lstStyle/>
          <a:p>
            <a:pPr marL="20158" indent="0">
              <a:lnSpc>
                <a:spcPct val="90000"/>
              </a:lnSpc>
              <a:buNone/>
            </a:pPr>
            <a:r>
              <a:rPr lang="sk-SK" sz="2400" dirty="0"/>
              <a:t>Priebežný </a:t>
            </a:r>
            <a:r>
              <a:rPr lang="sk-SK" sz="2400" b="1" i="1" dirty="0"/>
              <a:t>systematický zber, analýza, interpretácia a šírenie</a:t>
            </a:r>
            <a:r>
              <a:rPr lang="sk-SK" sz="2400" dirty="0"/>
              <a:t> zdravotných údajov, vrátane epidemiologických štúdií, týkajúcich sa kategórií prenosných chorôb uvedených v zozname, najmä s ohľadom na modely šírenia takýchto chorôb v čase a priestore a analýzy rizikových faktorov pre infikovanie sa takýmito chorobami, na účely umožnenia prijatia príslušných preventívnych opatrení a protiopatrení.</a:t>
            </a:r>
          </a:p>
        </p:txBody>
      </p:sp>
      <p:pic>
        <p:nvPicPr>
          <p:cNvPr id="2050" name="Picture 2" descr="Public Health Surveillance Group">
            <a:extLst>
              <a:ext uri="{FF2B5EF4-FFF2-40B4-BE49-F238E27FC236}">
                <a16:creationId xmlns:a16="http://schemas.microsoft.com/office/drawing/2014/main" id="{216BC13A-C89C-4E6D-E0C7-ABA70784647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43735" y="1616927"/>
            <a:ext cx="2805149" cy="2805149"/>
          </a:xfrm>
          <a:prstGeom prst="rect">
            <a:avLst/>
          </a:prstGeom>
          <a:solidFill>
            <a:srgbClr val="FFFFFF"/>
          </a:solidFill>
        </p:spPr>
      </p:pic>
    </p:spTree>
    <p:extLst>
      <p:ext uri="{BB962C8B-B14F-4D97-AF65-F5344CB8AC3E}">
        <p14:creationId xmlns:p14="http://schemas.microsoft.com/office/powerpoint/2010/main" val="2085296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4612A92A-3AC1-D54B-A070-3CEA45142FE6}"/>
              </a:ext>
            </a:extLst>
          </p:cNvPr>
          <p:cNvSpPr>
            <a:spLocks noGrp="1"/>
          </p:cNvSpPr>
          <p:nvPr>
            <p:ph idx="1"/>
          </p:nvPr>
        </p:nvSpPr>
        <p:spPr>
          <a:xfrm>
            <a:off x="755690" y="756287"/>
            <a:ext cx="8582274" cy="5187313"/>
          </a:xfrm>
        </p:spPr>
        <p:txBody>
          <a:bodyPr>
            <a:normAutofit/>
          </a:bodyPr>
          <a:lstStyle/>
          <a:p>
            <a:r>
              <a:rPr lang="sk-SK" sz="2800" dirty="0"/>
              <a:t>Procesy:</a:t>
            </a:r>
          </a:p>
          <a:p>
            <a:pPr marL="880498" lvl="1" indent="-457200">
              <a:buFont typeface="+mj-lt"/>
              <a:buAutoNum type="arabicPeriod"/>
            </a:pPr>
            <a:r>
              <a:rPr lang="sk-SK" sz="2800" dirty="0"/>
              <a:t>záchyt udalosti a obstaranie dát, </a:t>
            </a:r>
          </a:p>
          <a:p>
            <a:pPr marL="880498" lvl="1" indent="-457200">
              <a:buFont typeface="+mj-lt"/>
              <a:buAutoNum type="arabicPeriod"/>
            </a:pPr>
            <a:r>
              <a:rPr lang="sk-SK" sz="2800" dirty="0"/>
              <a:t>analýza a interpretácia dát, </a:t>
            </a:r>
          </a:p>
          <a:p>
            <a:pPr marL="880498" lvl="1" indent="-457200">
              <a:buFont typeface="+mj-lt"/>
              <a:buAutoNum type="arabicPeriod"/>
            </a:pPr>
            <a:r>
              <a:rPr lang="sk-SK" sz="2800" dirty="0"/>
              <a:t>vygenerovanie informácie, a zdieľanie, poskytovanie informácií. </a:t>
            </a:r>
          </a:p>
          <a:p>
            <a:r>
              <a:rPr lang="sk-SK" sz="2800" dirty="0"/>
              <a:t>To sa často prezentuje ako cyklický proces, v ktorom je štvrtým článkom </a:t>
            </a:r>
            <a:r>
              <a:rPr lang="sk-SK" sz="2800" b="1" i="1" dirty="0"/>
              <a:t>reakcia (zásah) verejného zdravotníctva</a:t>
            </a:r>
            <a:r>
              <a:rPr lang="sk-SK" sz="2800" dirty="0"/>
              <a:t>, ktorý môže viesť k zmenám. Tie potom budú znovu vyhodnotené pomocou zberu, analýzy a interpretácie dát.</a:t>
            </a:r>
          </a:p>
        </p:txBody>
      </p:sp>
      <p:sp>
        <p:nvSpPr>
          <p:cNvPr id="3" name="Nadpis 2">
            <a:extLst>
              <a:ext uri="{FF2B5EF4-FFF2-40B4-BE49-F238E27FC236}">
                <a16:creationId xmlns:a16="http://schemas.microsoft.com/office/drawing/2014/main" id="{5DC92A04-2F78-AF46-A2F7-BEB4CA501070}"/>
              </a:ext>
            </a:extLst>
          </p:cNvPr>
          <p:cNvSpPr>
            <a:spLocks noGrp="1"/>
          </p:cNvSpPr>
          <p:nvPr>
            <p:ph type="title"/>
          </p:nvPr>
        </p:nvSpPr>
        <p:spPr>
          <a:xfrm>
            <a:off x="839655" y="5655118"/>
            <a:ext cx="8312587" cy="1008380"/>
          </a:xfrm>
        </p:spPr>
        <p:txBody>
          <a:bodyPr/>
          <a:lstStyle/>
          <a:p>
            <a:r>
              <a:rPr lang="sk-SK" sz="4800" dirty="0"/>
              <a:t>Klasický model surveillance</a:t>
            </a:r>
          </a:p>
        </p:txBody>
      </p:sp>
      <p:sp>
        <p:nvSpPr>
          <p:cNvPr id="4" name="Zástupný objekt pre dátum 3">
            <a:extLst>
              <a:ext uri="{FF2B5EF4-FFF2-40B4-BE49-F238E27FC236}">
                <a16:creationId xmlns:a16="http://schemas.microsoft.com/office/drawing/2014/main" id="{E1823E50-8F22-FD45-BAA3-1002845620BD}"/>
              </a:ext>
            </a:extLst>
          </p:cNvPr>
          <p:cNvSpPr>
            <a:spLocks noGrp="1"/>
          </p:cNvSpPr>
          <p:nvPr>
            <p:ph type="dt" sz="half" idx="10"/>
          </p:nvPr>
        </p:nvSpPr>
        <p:spPr/>
        <p:txBody>
          <a:bodyPr/>
          <a:lstStyle/>
          <a:p>
            <a:fld id="{73D37F00-1B4E-2B45-A9B6-2C8419215001}" type="datetime1">
              <a:rPr lang="sk-SK" smtClean="0"/>
              <a:t>30.3.2026</a:t>
            </a:fld>
            <a:endParaRPr lang="en-GB"/>
          </a:p>
        </p:txBody>
      </p:sp>
      <p:sp>
        <p:nvSpPr>
          <p:cNvPr id="5" name="Zástupný objekt pre číslo snímky 4">
            <a:extLst>
              <a:ext uri="{FF2B5EF4-FFF2-40B4-BE49-F238E27FC236}">
                <a16:creationId xmlns:a16="http://schemas.microsoft.com/office/drawing/2014/main" id="{C66A5374-7C2C-3742-BEB2-80233E33208A}"/>
              </a:ext>
            </a:extLst>
          </p:cNvPr>
          <p:cNvSpPr>
            <a:spLocks noGrp="1"/>
          </p:cNvSpPr>
          <p:nvPr>
            <p:ph type="sldNum" sz="quarter" idx="11"/>
          </p:nvPr>
        </p:nvSpPr>
        <p:spPr/>
        <p:txBody>
          <a:bodyPr/>
          <a:lstStyle/>
          <a:p>
            <a:fld id="{20C92893-8C51-46CF-9D47-24B3C575AFAA}" type="slidenum">
              <a:rPr lang="en-GB" smtClean="0"/>
              <a:pPr/>
              <a:t>32</a:t>
            </a:fld>
            <a:endParaRPr lang="en-GB"/>
          </a:p>
        </p:txBody>
      </p:sp>
      <p:sp>
        <p:nvSpPr>
          <p:cNvPr id="6" name="Zástupný objekt pre pätu 5">
            <a:extLst>
              <a:ext uri="{FF2B5EF4-FFF2-40B4-BE49-F238E27FC236}">
                <a16:creationId xmlns:a16="http://schemas.microsoft.com/office/drawing/2014/main" id="{526153B1-0E34-4747-980E-F9393F312F52}"/>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492869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7E583DD4-7161-1042-8DBE-04A3FB4CBEC9}"/>
              </a:ext>
            </a:extLst>
          </p:cNvPr>
          <p:cNvSpPr>
            <a:spLocks noGrp="1"/>
          </p:cNvSpPr>
          <p:nvPr>
            <p:ph type="dt" sz="half" idx="10"/>
          </p:nvPr>
        </p:nvSpPr>
        <p:spPr/>
        <p:txBody>
          <a:bodyPr/>
          <a:lstStyle/>
          <a:p>
            <a:fld id="{73D37F00-1B4E-2B45-A9B6-2C8419215001}" type="datetime1">
              <a:rPr lang="sk-SK" smtClean="0"/>
              <a:t>30.3.2026</a:t>
            </a:fld>
            <a:endParaRPr lang="en-GB"/>
          </a:p>
        </p:txBody>
      </p:sp>
      <p:sp>
        <p:nvSpPr>
          <p:cNvPr id="5" name="Zástupný objekt pre číslo snímky 4">
            <a:extLst>
              <a:ext uri="{FF2B5EF4-FFF2-40B4-BE49-F238E27FC236}">
                <a16:creationId xmlns:a16="http://schemas.microsoft.com/office/drawing/2014/main" id="{3F05A2A8-DC35-0143-B538-7541D58A47ED}"/>
              </a:ext>
            </a:extLst>
          </p:cNvPr>
          <p:cNvSpPr>
            <a:spLocks noGrp="1"/>
          </p:cNvSpPr>
          <p:nvPr>
            <p:ph type="sldNum" sz="quarter" idx="11"/>
          </p:nvPr>
        </p:nvSpPr>
        <p:spPr/>
        <p:txBody>
          <a:bodyPr/>
          <a:lstStyle/>
          <a:p>
            <a:fld id="{20C92893-8C51-46CF-9D47-24B3C575AFAA}" type="slidenum">
              <a:rPr lang="en-GB" smtClean="0"/>
              <a:pPr/>
              <a:t>33</a:t>
            </a:fld>
            <a:endParaRPr lang="en-GB"/>
          </a:p>
        </p:txBody>
      </p:sp>
      <p:sp>
        <p:nvSpPr>
          <p:cNvPr id="6" name="Zástupný objekt pre pätu 5">
            <a:extLst>
              <a:ext uri="{FF2B5EF4-FFF2-40B4-BE49-F238E27FC236}">
                <a16:creationId xmlns:a16="http://schemas.microsoft.com/office/drawing/2014/main" id="{E6F5577A-109A-1B4B-A999-6A11E0C0B6CD}"/>
              </a:ext>
            </a:extLst>
          </p:cNvPr>
          <p:cNvSpPr>
            <a:spLocks noGrp="1"/>
          </p:cNvSpPr>
          <p:nvPr>
            <p:ph type="ftr" sz="quarter" idx="12"/>
          </p:nvPr>
        </p:nvSpPr>
        <p:spPr/>
        <p:txBody>
          <a:bodyPr/>
          <a:lstStyle/>
          <a:p>
            <a:r>
              <a:rPr lang="en-GB"/>
              <a:t>rusnak.truni.sk</a:t>
            </a:r>
          </a:p>
        </p:txBody>
      </p:sp>
      <p:pic>
        <p:nvPicPr>
          <p:cNvPr id="7" name="Obrázok 6">
            <a:extLst>
              <a:ext uri="{FF2B5EF4-FFF2-40B4-BE49-F238E27FC236}">
                <a16:creationId xmlns:a16="http://schemas.microsoft.com/office/drawing/2014/main" id="{B790053F-29C3-084C-B773-6526832A567A}"/>
              </a:ext>
            </a:extLst>
          </p:cNvPr>
          <p:cNvPicPr>
            <a:picLocks noChangeAspect="1"/>
          </p:cNvPicPr>
          <p:nvPr/>
        </p:nvPicPr>
        <p:blipFill>
          <a:blip r:embed="rId3"/>
          <a:stretch>
            <a:fillRect/>
          </a:stretch>
        </p:blipFill>
        <p:spPr>
          <a:xfrm>
            <a:off x="451036" y="1136072"/>
            <a:ext cx="9200817" cy="5306291"/>
          </a:xfrm>
          <a:prstGeom prst="rect">
            <a:avLst/>
          </a:prstGeom>
        </p:spPr>
      </p:pic>
    </p:spTree>
    <p:extLst>
      <p:ext uri="{BB962C8B-B14F-4D97-AF65-F5344CB8AC3E}">
        <p14:creationId xmlns:p14="http://schemas.microsoft.com/office/powerpoint/2010/main" val="2752181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9" y="343681"/>
            <a:ext cx="8211828" cy="5710755"/>
          </a:xfrm>
        </p:spPr>
        <p:txBody>
          <a:bodyPr>
            <a:normAutofit/>
          </a:bodyPr>
          <a:lstStyle/>
          <a:p>
            <a:r>
              <a:rPr lang="sk-SK" dirty="0"/>
              <a:t>Choroby, ktorým je možné predchádzať očkovaním</a:t>
            </a:r>
          </a:p>
          <a:p>
            <a:r>
              <a:rPr lang="sk-SK" dirty="0"/>
              <a:t>Sexuálne prenosné choroby</a:t>
            </a:r>
          </a:p>
          <a:p>
            <a:r>
              <a:rPr lang="sk-SK" dirty="0"/>
              <a:t>Vírusová hepatitída</a:t>
            </a:r>
          </a:p>
          <a:p>
            <a:r>
              <a:rPr lang="sk-SK" dirty="0"/>
              <a:t>Choroby prenášané potravou</a:t>
            </a:r>
          </a:p>
          <a:p>
            <a:r>
              <a:rPr lang="sk-SK" dirty="0"/>
              <a:t>Choroby prenášané vodou a choroby environmentálneho pôvodu</a:t>
            </a:r>
          </a:p>
          <a:p>
            <a:r>
              <a:rPr lang="sk-SK" dirty="0"/>
              <a:t>Nemocničné infekcie</a:t>
            </a:r>
          </a:p>
          <a:p>
            <a:r>
              <a:rPr lang="sk-SK" dirty="0"/>
              <a:t>Ostatné choroby prenášané nekonvenčnými agensami (vrátane </a:t>
            </a:r>
            <a:r>
              <a:rPr lang="sk-SK" dirty="0" err="1"/>
              <a:t>Creutzfeldt-Jakobovej</a:t>
            </a:r>
            <a:r>
              <a:rPr lang="sk-SK" dirty="0"/>
              <a:t> choroby)</a:t>
            </a:r>
          </a:p>
          <a:p>
            <a:r>
              <a:rPr lang="sk-SK" dirty="0"/>
              <a:t>Choroby, na ktoré sa vzťahujú medzinárodné zdravotné predpisy (žltá zimnica, cholera a mor)</a:t>
            </a:r>
          </a:p>
          <a:p>
            <a:r>
              <a:rPr lang="sk-SK" dirty="0"/>
              <a:t>Ostatné choroby (besnota, týfus, vírusové hemoragické horúčky, malária a všetky ostatné zatiaľ neklasifikované závažne epidemické choroby, atď.).</a:t>
            </a:r>
          </a:p>
        </p:txBody>
      </p:sp>
      <p:sp>
        <p:nvSpPr>
          <p:cNvPr id="3" name="Title 2"/>
          <p:cNvSpPr>
            <a:spLocks noGrp="1"/>
          </p:cNvSpPr>
          <p:nvPr>
            <p:ph type="title"/>
          </p:nvPr>
        </p:nvSpPr>
        <p:spPr>
          <a:xfrm>
            <a:off x="839655" y="5916682"/>
            <a:ext cx="8312587" cy="1008380"/>
          </a:xfrm>
        </p:spPr>
        <p:txBody>
          <a:bodyPr/>
          <a:lstStyle/>
          <a:p>
            <a:r>
              <a:rPr lang="sk-SK" sz="3600" dirty="0"/>
              <a:t>Zoznam kategórií prenosných chorôb</a:t>
            </a:r>
          </a:p>
        </p:txBody>
      </p:sp>
      <p:sp>
        <p:nvSpPr>
          <p:cNvPr id="4" name="Date Placeholder 3"/>
          <p:cNvSpPr>
            <a:spLocks noGrp="1"/>
          </p:cNvSpPr>
          <p:nvPr>
            <p:ph type="dt" sz="half" idx="10"/>
          </p:nvPr>
        </p:nvSpPr>
        <p:spPr/>
        <p:txBody>
          <a:bodyPr/>
          <a:lstStyle/>
          <a:p>
            <a:fld id="{73D37F00-1B4E-2B45-A9B6-2C8419215001}" type="datetime1">
              <a:rPr lang="sk-SK" smtClean="0"/>
              <a:t>30.3.2026</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34</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9776399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8" y="756287"/>
            <a:ext cx="8211829" cy="4802379"/>
          </a:xfrm>
        </p:spPr>
        <p:txBody>
          <a:bodyPr>
            <a:normAutofit/>
          </a:bodyPr>
          <a:lstStyle/>
          <a:p>
            <a:r>
              <a:rPr lang="sk-SK" dirty="0"/>
              <a:t>Zákon definuje</a:t>
            </a:r>
          </a:p>
          <a:p>
            <a:pPr lvl="1"/>
            <a:r>
              <a:rPr lang="sk-SK" b="1" dirty="0">
                <a:solidFill>
                  <a:srgbClr val="FFFF00"/>
                </a:solidFill>
              </a:rPr>
              <a:t>Zdravotný dohľad </a:t>
            </a:r>
            <a:r>
              <a:rPr lang="sk-SK" dirty="0"/>
              <a:t>je sledovanie a hodnotenie zdravotných rizík a zdravotného stavu obyvateľstva a jeho jednotlivých skupín vo vzťahu k expozícii faktorom zo životných a pracovných podmienok,</a:t>
            </a:r>
          </a:p>
          <a:p>
            <a:pPr lvl="1"/>
            <a:r>
              <a:rPr lang="sk-SK" b="1" dirty="0">
                <a:solidFill>
                  <a:srgbClr val="FFFF00"/>
                </a:solidFill>
              </a:rPr>
              <a:t>Systém rýchlej výstrahy </a:t>
            </a:r>
            <a:r>
              <a:rPr lang="sk-SK" dirty="0"/>
              <a:t>je súbor postupov na identifikáciu udalosti, ktorá má potenciál stať sa hrozbou pre zdravie verejnosti, prijatie včasných opatrení a informovanie širokej verejnosti o danej hrozbe,</a:t>
            </a:r>
          </a:p>
          <a:p>
            <a:pPr lvl="1"/>
            <a:r>
              <a:rPr lang="sk-SK" b="1" dirty="0">
                <a:solidFill>
                  <a:srgbClr val="FFFF00"/>
                </a:solidFill>
              </a:rPr>
              <a:t>Ohrozenie verejného zdravia </a:t>
            </a:r>
            <a:r>
              <a:rPr lang="sk-SK" dirty="0"/>
              <a:t>je nepredvídané a nekontrolované ohrozenie verejného zdravia chemickými, biologickými alebo fyzikálnymi faktormi vrátane takého ohrozenia verejného zdravia, ktoré má medzinárodný dosah.</a:t>
            </a:r>
          </a:p>
        </p:txBody>
      </p:sp>
      <p:sp>
        <p:nvSpPr>
          <p:cNvPr id="3" name="Title 2"/>
          <p:cNvSpPr>
            <a:spLocks noGrp="1"/>
          </p:cNvSpPr>
          <p:nvPr>
            <p:ph type="title"/>
          </p:nvPr>
        </p:nvSpPr>
        <p:spPr>
          <a:xfrm>
            <a:off x="856448" y="5558666"/>
            <a:ext cx="8312587" cy="974617"/>
          </a:xfrm>
        </p:spPr>
        <p:txBody>
          <a:bodyPr/>
          <a:lstStyle/>
          <a:p>
            <a:r>
              <a:rPr lang="sk-SK" sz="2800" dirty="0"/>
              <a:t>Slovensko: Zákon </a:t>
            </a:r>
            <a:r>
              <a:rPr lang="sk-SK" sz="2800" dirty="0" err="1"/>
              <a:t>č</a:t>
            </a:r>
            <a:r>
              <a:rPr lang="sk-SK" sz="2800" dirty="0"/>
              <a:t>. 355 / 2007 Z. z. Zákon o ochrane, podpore a rozvoji verejného zdravia</a:t>
            </a:r>
          </a:p>
        </p:txBody>
      </p:sp>
      <p:sp>
        <p:nvSpPr>
          <p:cNvPr id="4" name="Date Placeholder 3"/>
          <p:cNvSpPr>
            <a:spLocks noGrp="1"/>
          </p:cNvSpPr>
          <p:nvPr>
            <p:ph type="dt" sz="half" idx="10"/>
          </p:nvPr>
        </p:nvSpPr>
        <p:spPr/>
        <p:txBody>
          <a:bodyPr/>
          <a:lstStyle/>
          <a:p>
            <a:fld id="{73D37F00-1B4E-2B45-A9B6-2C8419215001}" type="datetime1">
              <a:rPr lang="sk-SK" smtClean="0"/>
              <a:t>30.3.2026</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35</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1409889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9" y="756287"/>
            <a:ext cx="8211828" cy="4279387"/>
          </a:xfrm>
        </p:spPr>
        <p:txBody>
          <a:bodyPr>
            <a:normAutofit/>
          </a:bodyPr>
          <a:lstStyle/>
          <a:p>
            <a:r>
              <a:rPr lang="sk-SK" sz="2800" dirty="0"/>
              <a:t>Zhromažďujú základné údaje v oblasti ochrany verejného zdravia, zabezpečujú ich prenos, uchovávanie, analýzu, vyhodnotenie výsledkov, spätnú informáciu a zverejňovanie,</a:t>
            </a:r>
          </a:p>
          <a:p>
            <a:r>
              <a:rPr lang="sk-SK" sz="2800" dirty="0"/>
              <a:t>Vedú evidenciu a dokumentáciu epidemiologických údajov a iných údajov významných z hľadiska ochrany, podpory a rozvoja verejného zdravia,</a:t>
            </a:r>
          </a:p>
        </p:txBody>
      </p:sp>
      <p:sp>
        <p:nvSpPr>
          <p:cNvPr id="3" name="Title 2"/>
          <p:cNvSpPr>
            <a:spLocks noGrp="1"/>
          </p:cNvSpPr>
          <p:nvPr>
            <p:ph type="title"/>
          </p:nvPr>
        </p:nvSpPr>
        <p:spPr>
          <a:xfrm>
            <a:off x="856448" y="5778929"/>
            <a:ext cx="8312587" cy="1008380"/>
          </a:xfrm>
        </p:spPr>
        <p:txBody>
          <a:bodyPr/>
          <a:lstStyle/>
          <a:p>
            <a:r>
              <a:rPr lang="sk-SK" sz="3200" b="1" i="1" dirty="0"/>
              <a:t>Úrad verejného zdravotníctva </a:t>
            </a:r>
            <a:r>
              <a:rPr lang="sk-SK" sz="3200" dirty="0"/>
              <a:t>a </a:t>
            </a:r>
            <a:r>
              <a:rPr lang="sk-SK" sz="3200" b="1" i="1" dirty="0"/>
              <a:t>regionálne úrady verejného zdravotníctva </a:t>
            </a:r>
            <a:r>
              <a:rPr lang="sk-SK" sz="3200" dirty="0"/>
              <a:t>v rozsahu svojej špecializácie</a:t>
            </a:r>
          </a:p>
        </p:txBody>
      </p:sp>
      <p:sp>
        <p:nvSpPr>
          <p:cNvPr id="4" name="Date Placeholder 3"/>
          <p:cNvSpPr>
            <a:spLocks noGrp="1"/>
          </p:cNvSpPr>
          <p:nvPr>
            <p:ph type="dt" sz="half" idx="10"/>
          </p:nvPr>
        </p:nvSpPr>
        <p:spPr/>
        <p:txBody>
          <a:bodyPr/>
          <a:lstStyle/>
          <a:p>
            <a:fld id="{73D37F00-1B4E-2B45-A9B6-2C8419215001}" type="datetime1">
              <a:rPr lang="sk-SK" smtClean="0"/>
              <a:t>30.3.2026</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36</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0867887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9" y="756287"/>
            <a:ext cx="8211828" cy="5504684"/>
          </a:xfrm>
        </p:spPr>
        <p:txBody>
          <a:bodyPr>
            <a:normAutofit fontScale="92500"/>
          </a:bodyPr>
          <a:lstStyle/>
          <a:p>
            <a:r>
              <a:rPr lang="sk-SK" sz="3200" b="1" i="1" dirty="0"/>
              <a:t>Monitorujú</a:t>
            </a:r>
            <a:r>
              <a:rPr lang="sk-SK" sz="3200" dirty="0"/>
              <a:t> výskyt prenosných ochorení a vykonávajú epidemiologický dohľad, Plánujú a koordinujú kontrolu prenosných ochorení,</a:t>
            </a:r>
          </a:p>
          <a:p>
            <a:r>
              <a:rPr lang="sk-SK" sz="3200" b="1" i="1" dirty="0"/>
              <a:t>Plánujú, koordinujú a kontrolujú imunizačný program</a:t>
            </a:r>
            <a:r>
              <a:rPr lang="sk-SK" sz="3200" dirty="0"/>
              <a:t>, kontrolujú správne postupy a manipuláciu s očkovacími látkami na všetkých úrovniach, </a:t>
            </a:r>
          </a:p>
          <a:p>
            <a:r>
              <a:rPr lang="sk-SK" sz="3200" b="1" i="1" dirty="0"/>
              <a:t>Spracúvajú a zverejňujú údaje o stave verejného zdravia </a:t>
            </a:r>
            <a:r>
              <a:rPr lang="sk-SK" sz="3200" dirty="0"/>
              <a:t>a vykonávajú edičnú činnosť v oblasti ochrany, podpory a rozvoja verejného zdravia</a:t>
            </a:r>
          </a:p>
        </p:txBody>
      </p:sp>
      <p:sp>
        <p:nvSpPr>
          <p:cNvPr id="4" name="Date Placeholder 3"/>
          <p:cNvSpPr>
            <a:spLocks noGrp="1"/>
          </p:cNvSpPr>
          <p:nvPr>
            <p:ph type="dt" sz="half" idx="10"/>
          </p:nvPr>
        </p:nvSpPr>
        <p:spPr/>
        <p:txBody>
          <a:bodyPr/>
          <a:lstStyle/>
          <a:p>
            <a:fld id="{73D37F00-1B4E-2B45-A9B6-2C8419215001}" type="datetime1">
              <a:rPr lang="sk-SK" smtClean="0"/>
              <a:t>30.3.2026</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37</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5254926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8" y="756287"/>
            <a:ext cx="8211829" cy="4847208"/>
          </a:xfrm>
        </p:spPr>
        <p:txBody>
          <a:bodyPr>
            <a:normAutofit/>
          </a:bodyPr>
          <a:lstStyle/>
          <a:p>
            <a:r>
              <a:rPr lang="sk-SK" dirty="0"/>
              <a:t>Príloha </a:t>
            </a:r>
            <a:r>
              <a:rPr lang="sk-SK" dirty="0" err="1"/>
              <a:t>č</a:t>
            </a:r>
            <a:r>
              <a:rPr lang="sk-SK" dirty="0"/>
              <a:t>. 5 k zákonu </a:t>
            </a:r>
            <a:r>
              <a:rPr lang="sk-SK" dirty="0" err="1"/>
              <a:t>č</a:t>
            </a:r>
            <a:r>
              <a:rPr lang="sk-SK" dirty="0"/>
              <a:t>. 355/2007 Z. z. Zoznam povinne hlásených prenosných ochorení, podozrení na ochorenia a nosičstiev choroboplodných mikroorganizmov</a:t>
            </a:r>
          </a:p>
          <a:p>
            <a:r>
              <a:rPr lang="sk-SK" dirty="0"/>
              <a:t>Zákon </a:t>
            </a:r>
            <a:r>
              <a:rPr lang="sk-SK" dirty="0" err="1"/>
              <a:t>č</a:t>
            </a:r>
            <a:r>
              <a:rPr lang="sk-SK" dirty="0"/>
              <a:t>. 153/2013 Z. z. o národnom zdravotníckom informačnom </a:t>
            </a:r>
            <a:r>
              <a:rPr lang="sk-SK" dirty="0" err="1"/>
              <a:t>systéme</a:t>
            </a:r>
            <a:r>
              <a:rPr lang="sk-SK" dirty="0"/>
              <a:t> a o zmene a doplnení niektorých zákonov</a:t>
            </a:r>
          </a:p>
          <a:p>
            <a:r>
              <a:rPr lang="sk-SK" dirty="0"/>
              <a:t>Alžbeta </a:t>
            </a:r>
            <a:r>
              <a:rPr lang="sk-SK" dirty="0" err="1"/>
              <a:t>Benedikovičová</a:t>
            </a:r>
            <a:r>
              <a:rPr lang="sk-SK" dirty="0"/>
              <a:t>, Martin </a:t>
            </a:r>
            <a:r>
              <a:rPr lang="sk-SK" dirty="0" err="1"/>
              <a:t>Rusnák</a:t>
            </a:r>
            <a:r>
              <a:rPr lang="sk-SK" dirty="0"/>
              <a:t>: </a:t>
            </a:r>
            <a:r>
              <a:rPr lang="sk-SK" b="1" dirty="0">
                <a:solidFill>
                  <a:srgbClr val="FFFF00"/>
                </a:solidFill>
              </a:rPr>
              <a:t>Aktuálny prehľad záväzných právnych predpisov v zdravotníctve a vo verejnom zdravotníctve</a:t>
            </a:r>
            <a:r>
              <a:rPr lang="sk-SK" dirty="0"/>
              <a:t>. Vydalo vydavateľstvo </a:t>
            </a:r>
            <a:r>
              <a:rPr lang="sk-SK" dirty="0" err="1"/>
              <a:t>Typi</a:t>
            </a:r>
            <a:r>
              <a:rPr lang="sk-SK" dirty="0"/>
              <a:t> </a:t>
            </a:r>
            <a:r>
              <a:rPr lang="sk-SK" dirty="0" err="1"/>
              <a:t>Universitatis</a:t>
            </a:r>
            <a:r>
              <a:rPr lang="sk-SK" dirty="0"/>
              <a:t> </a:t>
            </a:r>
            <a:r>
              <a:rPr lang="sk-SK" dirty="0" err="1"/>
              <a:t>Tyrnaviensis</a:t>
            </a:r>
            <a:r>
              <a:rPr lang="sk-SK" dirty="0"/>
              <a:t>, spoločné pracovisko Trnavskej univerzity v Trnave a VEDY, vydavateľstva Slovenskej akadémie vied, ako 152. publikáciu. Prvé vydanie, 2014, 80 strán, </a:t>
            </a:r>
            <a:r>
              <a:rPr lang="sk-SK" dirty="0" err="1"/>
              <a:t>brož</a:t>
            </a:r>
            <a:r>
              <a:rPr lang="sk-SK" dirty="0"/>
              <a:t>. ISBN 978-80-8082-793-9</a:t>
            </a:r>
          </a:p>
        </p:txBody>
      </p:sp>
      <p:sp>
        <p:nvSpPr>
          <p:cNvPr id="3" name="Title 2"/>
          <p:cNvSpPr>
            <a:spLocks noGrp="1"/>
          </p:cNvSpPr>
          <p:nvPr>
            <p:ph type="title"/>
          </p:nvPr>
        </p:nvSpPr>
        <p:spPr>
          <a:xfrm>
            <a:off x="856448" y="5725053"/>
            <a:ext cx="8312587" cy="1008380"/>
          </a:xfrm>
        </p:spPr>
        <p:txBody>
          <a:bodyPr/>
          <a:lstStyle/>
          <a:p>
            <a:r>
              <a:rPr lang="sk-SK" dirty="0"/>
              <a:t>Pomocná literatúra</a:t>
            </a:r>
          </a:p>
        </p:txBody>
      </p:sp>
      <p:sp>
        <p:nvSpPr>
          <p:cNvPr id="4" name="Date Placeholder 3"/>
          <p:cNvSpPr>
            <a:spLocks noGrp="1"/>
          </p:cNvSpPr>
          <p:nvPr>
            <p:ph type="dt" sz="half" idx="10"/>
          </p:nvPr>
        </p:nvSpPr>
        <p:spPr/>
        <p:txBody>
          <a:bodyPr/>
          <a:lstStyle/>
          <a:p>
            <a:fld id="{73D37F00-1B4E-2B45-A9B6-2C8419215001}" type="datetime1">
              <a:rPr lang="sk-SK" smtClean="0"/>
              <a:t>30.3.2026</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38</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920051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9" y="756287"/>
            <a:ext cx="8211828" cy="4621740"/>
          </a:xfrm>
        </p:spPr>
        <p:txBody>
          <a:bodyPr>
            <a:normAutofit/>
          </a:bodyPr>
          <a:lstStyle/>
          <a:p>
            <a:r>
              <a:rPr lang="sk-SK" sz="2800" dirty="0"/>
              <a:t>Predstavili sme ciele sledovania zdravotného stavu.</a:t>
            </a:r>
          </a:p>
          <a:p>
            <a:r>
              <a:rPr lang="sk-SK" sz="2800" dirty="0"/>
              <a:t>Spomenuli sme spôsoby a prístupy.</a:t>
            </a:r>
          </a:p>
          <a:p>
            <a:r>
              <a:rPr lang="sk-SK" sz="2800" dirty="0"/>
              <a:t>Nakoniec sme charakterizovali hlavné dokumenty, ktoré špecifikujú tieto prístupy.</a:t>
            </a:r>
          </a:p>
        </p:txBody>
      </p:sp>
      <p:sp>
        <p:nvSpPr>
          <p:cNvPr id="3" name="Title 2"/>
          <p:cNvSpPr>
            <a:spLocks noGrp="1"/>
          </p:cNvSpPr>
          <p:nvPr>
            <p:ph type="title"/>
          </p:nvPr>
        </p:nvSpPr>
        <p:spPr/>
        <p:txBody>
          <a:bodyPr/>
          <a:lstStyle/>
          <a:p>
            <a:r>
              <a:rPr lang="sk-SK" dirty="0"/>
              <a:t>Súhrn</a:t>
            </a:r>
          </a:p>
        </p:txBody>
      </p:sp>
      <p:sp>
        <p:nvSpPr>
          <p:cNvPr id="4" name="Date Placeholder 3"/>
          <p:cNvSpPr>
            <a:spLocks noGrp="1"/>
          </p:cNvSpPr>
          <p:nvPr>
            <p:ph type="dt" sz="half" idx="10"/>
          </p:nvPr>
        </p:nvSpPr>
        <p:spPr/>
        <p:txBody>
          <a:bodyPr/>
          <a:lstStyle/>
          <a:p>
            <a:fld id="{73D37F00-1B4E-2B45-A9B6-2C8419215001}" type="datetime1">
              <a:rPr lang="sk-SK" smtClean="0"/>
              <a:t>30.3.2026</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39</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109274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448" y="4668982"/>
            <a:ext cx="8312587" cy="1717425"/>
          </a:xfrm>
        </p:spPr>
        <p:txBody>
          <a:bodyPr/>
          <a:lstStyle/>
          <a:p>
            <a:r>
              <a:rPr lang="sk-SK" sz="4800" dirty="0"/>
              <a:t>Zdravotný stav obyvateľstva a jeho sledovanie</a:t>
            </a:r>
          </a:p>
        </p:txBody>
      </p:sp>
      <p:sp>
        <p:nvSpPr>
          <p:cNvPr id="3" name="Date Placeholder 2"/>
          <p:cNvSpPr>
            <a:spLocks noGrp="1"/>
          </p:cNvSpPr>
          <p:nvPr>
            <p:ph type="dt" sz="half" idx="10"/>
          </p:nvPr>
        </p:nvSpPr>
        <p:spPr/>
        <p:txBody>
          <a:bodyPr/>
          <a:lstStyle/>
          <a:p>
            <a:fld id="{A86EF21D-D4EB-1147-ADA1-57EFC10E2E69}" type="datetime1">
              <a:rPr lang="sk-SK" smtClean="0"/>
              <a:t>30.3.2026</a:t>
            </a:fld>
            <a:endParaRPr lang="en-GB"/>
          </a:p>
        </p:txBody>
      </p:sp>
      <p:sp>
        <p:nvSpPr>
          <p:cNvPr id="4" name="Slide Number Placeholder 3"/>
          <p:cNvSpPr>
            <a:spLocks noGrp="1"/>
          </p:cNvSpPr>
          <p:nvPr>
            <p:ph type="sldNum" sz="quarter" idx="11"/>
          </p:nvPr>
        </p:nvSpPr>
        <p:spPr/>
        <p:txBody>
          <a:bodyPr/>
          <a:lstStyle/>
          <a:p>
            <a:fld id="{3344478E-25D6-4334-A519-EED7046972D9}" type="slidenum">
              <a:rPr lang="en-GB" smtClean="0"/>
              <a:pPr/>
              <a:t>4</a:t>
            </a:fld>
            <a:endParaRPr lang="en-GB"/>
          </a:p>
        </p:txBody>
      </p:sp>
      <p:sp>
        <p:nvSpPr>
          <p:cNvPr id="5" name="Footer Placeholder 4"/>
          <p:cNvSpPr>
            <a:spLocks noGrp="1"/>
          </p:cNvSpPr>
          <p:nvPr>
            <p:ph type="ftr" sz="quarter" idx="12"/>
          </p:nvPr>
        </p:nvSpPr>
        <p:spPr/>
        <p:txBody>
          <a:bodyPr/>
          <a:lstStyle/>
          <a:p>
            <a:r>
              <a:rPr lang="en-GB"/>
              <a:t>rusnak.truni.sk</a:t>
            </a:r>
          </a:p>
        </p:txBody>
      </p:sp>
      <p:pic>
        <p:nvPicPr>
          <p:cNvPr id="1026" name="Picture 2" descr="ZDRAVOTNÝ STAV OBYVATEĽSTVA">
            <a:extLst>
              <a:ext uri="{FF2B5EF4-FFF2-40B4-BE49-F238E27FC236}">
                <a16:creationId xmlns:a16="http://schemas.microsoft.com/office/drawing/2014/main" id="{2B9BAD87-6FC3-5940-A308-ACAEE630DF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2540" y="-1"/>
            <a:ext cx="5335980" cy="4668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4677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8" y="756287"/>
            <a:ext cx="8211829" cy="4621740"/>
          </a:xfrm>
        </p:spPr>
        <p:txBody>
          <a:bodyPr/>
          <a:lstStyle/>
          <a:p>
            <a:r>
              <a:rPr lang="sk-SK" sz="3200" dirty="0"/>
              <a:t>Prečo sa v dozore nad zdravotným stavom zameriavame prednostne na infekčné ochorenia?</a:t>
            </a:r>
          </a:p>
          <a:p>
            <a:r>
              <a:rPr lang="sk-SK" sz="3200" dirty="0"/>
              <a:t>Ktoré zo zdrojov rutinných údajov poskytujú informáciu, ktorá umožní odhad zdravotného stavu populácie, uveďte aj bližšiu charakteristiku.</a:t>
            </a:r>
          </a:p>
          <a:p>
            <a:endParaRPr lang="sk-SK" dirty="0"/>
          </a:p>
        </p:txBody>
      </p:sp>
      <p:sp>
        <p:nvSpPr>
          <p:cNvPr id="3" name="Title 2"/>
          <p:cNvSpPr>
            <a:spLocks noGrp="1"/>
          </p:cNvSpPr>
          <p:nvPr>
            <p:ph type="title"/>
          </p:nvPr>
        </p:nvSpPr>
        <p:spPr/>
        <p:txBody>
          <a:bodyPr/>
          <a:lstStyle/>
          <a:p>
            <a:r>
              <a:rPr lang="sk-SK" dirty="0"/>
              <a:t>Otázky</a:t>
            </a:r>
          </a:p>
        </p:txBody>
      </p:sp>
      <p:sp>
        <p:nvSpPr>
          <p:cNvPr id="4" name="Date Placeholder 3"/>
          <p:cNvSpPr>
            <a:spLocks noGrp="1"/>
          </p:cNvSpPr>
          <p:nvPr>
            <p:ph type="dt" sz="half" idx="10"/>
          </p:nvPr>
        </p:nvSpPr>
        <p:spPr/>
        <p:txBody>
          <a:bodyPr/>
          <a:lstStyle/>
          <a:p>
            <a:fld id="{73D37F00-1B4E-2B45-A9B6-2C8419215001}" type="datetime1">
              <a:rPr lang="sk-SK" smtClean="0"/>
              <a:t>30.3.2026</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40</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4096666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0E0CE0B8-CBB9-8049-9D77-02625F69BE26}"/>
              </a:ext>
            </a:extLst>
          </p:cNvPr>
          <p:cNvSpPr>
            <a:spLocks noGrp="1"/>
          </p:cNvSpPr>
          <p:nvPr>
            <p:ph idx="1"/>
          </p:nvPr>
        </p:nvSpPr>
        <p:spPr>
          <a:xfrm>
            <a:off x="277092" y="372889"/>
            <a:ext cx="8791186" cy="5003388"/>
          </a:xfrm>
        </p:spPr>
        <p:txBody>
          <a:bodyPr/>
          <a:lstStyle/>
          <a:p>
            <a:r>
              <a:rPr lang="sk-SK" sz="2800" dirty="0"/>
              <a:t>Znížené zaťaženie mnohými infekčnými chorobami, ako je cholera, brušný týfus a ďalšie </a:t>
            </a:r>
            <a:r>
              <a:rPr lang="sk-SK" sz="2800" b="1" i="1" dirty="0"/>
              <a:t>črevné infekčné choroby</a:t>
            </a:r>
            <a:r>
              <a:rPr lang="sk-SK" sz="2800" dirty="0"/>
              <a:t>, ktoré sa rozšírili v priebehu 19. storočia, možno pripísať hygienickým predpisom, predpisom o bezpečnosti vody a potravín a zlepšeniu výživy a životnej úrovne.</a:t>
            </a:r>
          </a:p>
          <a:p>
            <a:r>
              <a:rPr lang="sk-SK" sz="2800" b="1" i="1" dirty="0"/>
              <a:t>Vakcíny</a:t>
            </a:r>
            <a:r>
              <a:rPr lang="sk-SK" sz="2800" dirty="0"/>
              <a:t> vyvinuté koncom 19. a v priebehu 20. storočia sa úspešne posunuli zdravie do nových výšin, pokiaľ ide o zlepšenie individuálneho a spoločenského blahobytu.</a:t>
            </a:r>
          </a:p>
          <a:p>
            <a:endParaRPr lang="sk-SK" dirty="0"/>
          </a:p>
        </p:txBody>
      </p:sp>
      <p:sp>
        <p:nvSpPr>
          <p:cNvPr id="3" name="Nadpis 2">
            <a:extLst>
              <a:ext uri="{FF2B5EF4-FFF2-40B4-BE49-F238E27FC236}">
                <a16:creationId xmlns:a16="http://schemas.microsoft.com/office/drawing/2014/main" id="{94F96A8E-4A13-A64D-97B7-C222C6285B8B}"/>
              </a:ext>
            </a:extLst>
          </p:cNvPr>
          <p:cNvSpPr>
            <a:spLocks noGrp="1"/>
          </p:cNvSpPr>
          <p:nvPr>
            <p:ph type="title"/>
          </p:nvPr>
        </p:nvSpPr>
        <p:spPr>
          <a:xfrm>
            <a:off x="841610" y="5778929"/>
            <a:ext cx="8312587" cy="1008380"/>
          </a:xfrm>
        </p:spPr>
        <p:txBody>
          <a:bodyPr/>
          <a:lstStyle/>
          <a:p>
            <a:r>
              <a:rPr lang="sk-SK" sz="3200" dirty="0"/>
              <a:t>Zdravie verejnosti a vakcinácia viedli k zníženiu záťaže infekčnými ochoreniami</a:t>
            </a:r>
          </a:p>
        </p:txBody>
      </p:sp>
      <p:sp>
        <p:nvSpPr>
          <p:cNvPr id="4" name="Zástupný objekt pre dátum 3">
            <a:extLst>
              <a:ext uri="{FF2B5EF4-FFF2-40B4-BE49-F238E27FC236}">
                <a16:creationId xmlns:a16="http://schemas.microsoft.com/office/drawing/2014/main" id="{9F3399BC-1679-EC4E-BB43-A877F788FCD7}"/>
              </a:ext>
            </a:extLst>
          </p:cNvPr>
          <p:cNvSpPr>
            <a:spLocks noGrp="1"/>
          </p:cNvSpPr>
          <p:nvPr>
            <p:ph type="dt" sz="half" idx="10"/>
          </p:nvPr>
        </p:nvSpPr>
        <p:spPr/>
        <p:txBody>
          <a:bodyPr/>
          <a:lstStyle/>
          <a:p>
            <a:fld id="{73D37F00-1B4E-2B45-A9B6-2C8419215001}" type="datetime1">
              <a:rPr lang="sk-SK" smtClean="0"/>
              <a:t>30.3.2026</a:t>
            </a:fld>
            <a:endParaRPr lang="en-GB"/>
          </a:p>
        </p:txBody>
      </p:sp>
      <p:sp>
        <p:nvSpPr>
          <p:cNvPr id="5" name="Zástupný objekt pre číslo snímky 4">
            <a:extLst>
              <a:ext uri="{FF2B5EF4-FFF2-40B4-BE49-F238E27FC236}">
                <a16:creationId xmlns:a16="http://schemas.microsoft.com/office/drawing/2014/main" id="{C5118F9E-5032-DE45-BEFE-87EBBE1E70A8}"/>
              </a:ext>
            </a:extLst>
          </p:cNvPr>
          <p:cNvSpPr>
            <a:spLocks noGrp="1"/>
          </p:cNvSpPr>
          <p:nvPr>
            <p:ph type="sldNum" sz="quarter" idx="11"/>
          </p:nvPr>
        </p:nvSpPr>
        <p:spPr/>
        <p:txBody>
          <a:bodyPr/>
          <a:lstStyle/>
          <a:p>
            <a:fld id="{20C92893-8C51-46CF-9D47-24B3C575AFAA}" type="slidenum">
              <a:rPr lang="en-GB" smtClean="0"/>
              <a:pPr/>
              <a:t>5</a:t>
            </a:fld>
            <a:endParaRPr lang="en-GB"/>
          </a:p>
        </p:txBody>
      </p:sp>
      <p:sp>
        <p:nvSpPr>
          <p:cNvPr id="6" name="Zástupný objekt pre pätu 5">
            <a:extLst>
              <a:ext uri="{FF2B5EF4-FFF2-40B4-BE49-F238E27FC236}">
                <a16:creationId xmlns:a16="http://schemas.microsoft.com/office/drawing/2014/main" id="{3F0C2C58-F61A-3944-8FFC-DCC2EF51F877}"/>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069088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objekt pre obsah 6">
            <a:extLst>
              <a:ext uri="{FF2B5EF4-FFF2-40B4-BE49-F238E27FC236}">
                <a16:creationId xmlns:a16="http://schemas.microsoft.com/office/drawing/2014/main" id="{80ABA3C1-5F08-3748-82E1-1D692D87A769}"/>
              </a:ext>
            </a:extLst>
          </p:cNvPr>
          <p:cNvSpPr>
            <a:spLocks noGrp="1"/>
          </p:cNvSpPr>
          <p:nvPr>
            <p:ph idx="1"/>
          </p:nvPr>
        </p:nvSpPr>
        <p:spPr>
          <a:xfrm>
            <a:off x="755690" y="756287"/>
            <a:ext cx="8312587" cy="4453022"/>
          </a:xfrm>
        </p:spPr>
        <p:txBody>
          <a:bodyPr>
            <a:normAutofit/>
          </a:bodyPr>
          <a:lstStyle/>
          <a:p>
            <a:r>
              <a:rPr lang="sk-SK" dirty="0"/>
              <a:t>V 60. rokoch sa v odborných i verejných kruhoch rozšírila predstava, že infekčné choroby sa čoskoro stanú minulosťou. V roku 1963 uznávaný lekár a antropológ T. </a:t>
            </a:r>
            <a:r>
              <a:rPr lang="sk-SK" dirty="0" err="1"/>
              <a:t>Aidan</a:t>
            </a:r>
            <a:r>
              <a:rPr lang="sk-SK" dirty="0"/>
              <a:t> </a:t>
            </a:r>
            <a:r>
              <a:rPr lang="sk-SK" dirty="0" err="1"/>
              <a:t>Cockburn</a:t>
            </a:r>
            <a:r>
              <a:rPr lang="sk-SK" dirty="0"/>
              <a:t>, ako ho citoval </a:t>
            </a:r>
            <a:r>
              <a:rPr lang="sk-SK" dirty="0" err="1"/>
              <a:t>Faucci</a:t>
            </a:r>
            <a:r>
              <a:rPr lang="sk-SK" dirty="0"/>
              <a:t>, uviedol: „</a:t>
            </a:r>
            <a:r>
              <a:rPr lang="sk-SK" i="1" dirty="0"/>
              <a:t>Môžeme sa tešiť s dôverou na značný stupeň bez infekčných chorôb v čase, ktorý nebude príliš ďaleko v budúcnosti. Skutočne ... zdá sa byť rozumné predpokladať, že v nejakom merateľnom čase ... všetky hlavné infekcie zmiznú. </a:t>
            </a:r>
            <a:r>
              <a:rPr lang="sk-SK" dirty="0"/>
              <a:t>“</a:t>
            </a:r>
          </a:p>
          <a:p>
            <a:r>
              <a:rPr lang="sk-SK" dirty="0"/>
              <a:t>O päť rokov neskôr americký hlavný lekár uviedol, že „</a:t>
            </a:r>
            <a:r>
              <a:rPr lang="sk-SK" i="1" dirty="0"/>
              <a:t>intervenciami, ako sú </a:t>
            </a:r>
            <a:r>
              <a:rPr lang="sk-SK" i="1" dirty="0" err="1"/>
              <a:t>antimikrobiálne</a:t>
            </a:r>
            <a:r>
              <a:rPr lang="sk-SK" i="1" dirty="0"/>
              <a:t> látky a vakcíny, by bolo možné uzavrieť knihu o infekčných chorobách a presunúť zdroje verejného zdravia na chronické choroby</a:t>
            </a:r>
            <a:r>
              <a:rPr lang="sk-SK" dirty="0"/>
              <a:t>.“</a:t>
            </a:r>
          </a:p>
        </p:txBody>
      </p:sp>
      <p:sp>
        <p:nvSpPr>
          <p:cNvPr id="6" name="Nadpis 5">
            <a:extLst>
              <a:ext uri="{FF2B5EF4-FFF2-40B4-BE49-F238E27FC236}">
                <a16:creationId xmlns:a16="http://schemas.microsoft.com/office/drawing/2014/main" id="{733CF3FF-71D5-394D-9275-039D6174D87F}"/>
              </a:ext>
            </a:extLst>
          </p:cNvPr>
          <p:cNvSpPr>
            <a:spLocks noGrp="1"/>
          </p:cNvSpPr>
          <p:nvPr>
            <p:ph type="title"/>
          </p:nvPr>
        </p:nvSpPr>
        <p:spPr>
          <a:xfrm>
            <a:off x="839655" y="5780678"/>
            <a:ext cx="8312587" cy="1008380"/>
          </a:xfrm>
        </p:spPr>
        <p:txBody>
          <a:bodyPr/>
          <a:lstStyle/>
          <a:p>
            <a:r>
              <a:rPr lang="sk-SK" dirty="0"/>
              <a:t>Zabudnime na infekcie</a:t>
            </a:r>
          </a:p>
        </p:txBody>
      </p:sp>
      <p:sp>
        <p:nvSpPr>
          <p:cNvPr id="3" name="Zástupný objekt pre dátum 2">
            <a:extLst>
              <a:ext uri="{FF2B5EF4-FFF2-40B4-BE49-F238E27FC236}">
                <a16:creationId xmlns:a16="http://schemas.microsoft.com/office/drawing/2014/main" id="{A1B53DF5-AA88-C941-BA60-F2935553E6AB}"/>
              </a:ext>
            </a:extLst>
          </p:cNvPr>
          <p:cNvSpPr>
            <a:spLocks noGrp="1"/>
          </p:cNvSpPr>
          <p:nvPr>
            <p:ph type="dt" sz="half" idx="10"/>
          </p:nvPr>
        </p:nvSpPr>
        <p:spPr/>
        <p:txBody>
          <a:bodyPr/>
          <a:lstStyle/>
          <a:p>
            <a:fld id="{57309E84-CD22-7A4A-947F-55F42149966A}" type="datetime1">
              <a:rPr lang="sk-SK" smtClean="0"/>
              <a:t>30.3.2026</a:t>
            </a:fld>
            <a:endParaRPr lang="en-GB"/>
          </a:p>
        </p:txBody>
      </p:sp>
      <p:sp>
        <p:nvSpPr>
          <p:cNvPr id="4" name="Zástupný objekt pre číslo snímky 3">
            <a:extLst>
              <a:ext uri="{FF2B5EF4-FFF2-40B4-BE49-F238E27FC236}">
                <a16:creationId xmlns:a16="http://schemas.microsoft.com/office/drawing/2014/main" id="{8FBB4944-79EF-3A47-9375-D63978F4BC0C}"/>
              </a:ext>
            </a:extLst>
          </p:cNvPr>
          <p:cNvSpPr>
            <a:spLocks noGrp="1"/>
          </p:cNvSpPr>
          <p:nvPr>
            <p:ph type="sldNum" sz="quarter" idx="11"/>
          </p:nvPr>
        </p:nvSpPr>
        <p:spPr/>
        <p:txBody>
          <a:bodyPr/>
          <a:lstStyle/>
          <a:p>
            <a:fld id="{3344478E-25D6-4334-A519-EED7046972D9}" type="slidenum">
              <a:rPr lang="en-GB" smtClean="0"/>
              <a:pPr/>
              <a:t>6</a:t>
            </a:fld>
            <a:endParaRPr lang="en-GB"/>
          </a:p>
        </p:txBody>
      </p:sp>
      <p:sp>
        <p:nvSpPr>
          <p:cNvPr id="5" name="Zástupný objekt pre pätu 4">
            <a:extLst>
              <a:ext uri="{FF2B5EF4-FFF2-40B4-BE49-F238E27FC236}">
                <a16:creationId xmlns:a16="http://schemas.microsoft.com/office/drawing/2014/main" id="{5F23B461-92F5-1541-BF21-A683F9FE1637}"/>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883254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505F71E7-3178-FD44-B247-E7D08C9FA033}"/>
              </a:ext>
            </a:extLst>
          </p:cNvPr>
          <p:cNvSpPr>
            <a:spLocks noGrp="1"/>
          </p:cNvSpPr>
          <p:nvPr>
            <p:ph idx="1"/>
          </p:nvPr>
        </p:nvSpPr>
        <p:spPr>
          <a:xfrm>
            <a:off x="755690" y="756287"/>
            <a:ext cx="8312587" cy="4621740"/>
          </a:xfrm>
        </p:spPr>
        <p:txBody>
          <a:bodyPr>
            <a:normAutofit/>
          </a:bodyPr>
          <a:lstStyle/>
          <a:p>
            <a:r>
              <a:rPr lang="sk-SK" dirty="0"/>
              <a:t>Dramatický výsledok </a:t>
            </a:r>
            <a:r>
              <a:rPr lang="sk-SK" b="1" i="1" dirty="0"/>
              <a:t>eradikácie kiahní </a:t>
            </a:r>
            <a:r>
              <a:rPr lang="sk-SK" dirty="0"/>
              <a:t>bol vyvážený a </a:t>
            </a:r>
            <a:r>
              <a:rPr lang="sk-SK" b="1" i="1" dirty="0"/>
              <a:t>nevyhubenie malárie</a:t>
            </a:r>
            <a:r>
              <a:rPr lang="sk-SK" dirty="0"/>
              <a:t>, jedného z najväčších zabijakov detí dodnes. </a:t>
            </a:r>
          </a:p>
          <a:p>
            <a:r>
              <a:rPr lang="sk-SK" dirty="0"/>
              <a:t>Kampaň vedená WHO zameraná na </a:t>
            </a:r>
            <a:r>
              <a:rPr lang="sk-SK" b="1" i="1" dirty="0"/>
              <a:t>eradikáciu poliomyelitídy </a:t>
            </a:r>
            <a:r>
              <a:rPr lang="sk-SK" dirty="0"/>
              <a:t>dosiahla obrovský pokrok, ale stále sa jej nepodarilo dosiahnuť eradikáciu. </a:t>
            </a:r>
          </a:p>
          <a:p>
            <a:r>
              <a:rPr lang="sk-SK" b="1" i="1" dirty="0"/>
              <a:t>Osýpky</a:t>
            </a:r>
            <a:r>
              <a:rPr lang="sk-SK" dirty="0"/>
              <a:t> boli odstránené ako problém verejného zdravia v mnohých častiach sveta, ale napriek veľkému zníženiu miery úmrtnosti na osýpky v rozvojových krajinách toto ochorenie počas prvého desaťročia 21. roka naďalej zabíjalo niekoľko stotisíc detí ročne. storočia.</a:t>
            </a:r>
          </a:p>
        </p:txBody>
      </p:sp>
      <p:sp>
        <p:nvSpPr>
          <p:cNvPr id="3" name="Nadpis 2">
            <a:extLst>
              <a:ext uri="{FF2B5EF4-FFF2-40B4-BE49-F238E27FC236}">
                <a16:creationId xmlns:a16="http://schemas.microsoft.com/office/drawing/2014/main" id="{DA11128E-DBE1-D94D-99E5-C229B71AD1CA}"/>
              </a:ext>
            </a:extLst>
          </p:cNvPr>
          <p:cNvSpPr>
            <a:spLocks noGrp="1"/>
          </p:cNvSpPr>
          <p:nvPr>
            <p:ph type="title"/>
          </p:nvPr>
        </p:nvSpPr>
        <p:spPr/>
        <p:txBody>
          <a:bodyPr/>
          <a:lstStyle/>
          <a:p>
            <a:r>
              <a:rPr lang="sk-SK" dirty="0"/>
              <a:t>Víťazstvá aj prehry</a:t>
            </a:r>
          </a:p>
        </p:txBody>
      </p:sp>
      <p:sp>
        <p:nvSpPr>
          <p:cNvPr id="4" name="Zástupný objekt pre dátum 3">
            <a:extLst>
              <a:ext uri="{FF2B5EF4-FFF2-40B4-BE49-F238E27FC236}">
                <a16:creationId xmlns:a16="http://schemas.microsoft.com/office/drawing/2014/main" id="{A599624C-FB53-6C49-B422-F551F3457E03}"/>
              </a:ext>
            </a:extLst>
          </p:cNvPr>
          <p:cNvSpPr>
            <a:spLocks noGrp="1"/>
          </p:cNvSpPr>
          <p:nvPr>
            <p:ph type="dt" sz="half" idx="10"/>
          </p:nvPr>
        </p:nvSpPr>
        <p:spPr/>
        <p:txBody>
          <a:bodyPr/>
          <a:lstStyle/>
          <a:p>
            <a:fld id="{73D37F00-1B4E-2B45-A9B6-2C8419215001}" type="datetime1">
              <a:rPr lang="sk-SK" smtClean="0"/>
              <a:t>30.3.2026</a:t>
            </a:fld>
            <a:endParaRPr lang="en-GB"/>
          </a:p>
        </p:txBody>
      </p:sp>
      <p:sp>
        <p:nvSpPr>
          <p:cNvPr id="5" name="Zástupný objekt pre číslo snímky 4">
            <a:extLst>
              <a:ext uri="{FF2B5EF4-FFF2-40B4-BE49-F238E27FC236}">
                <a16:creationId xmlns:a16="http://schemas.microsoft.com/office/drawing/2014/main" id="{1C761397-48DE-0946-B116-B65DEA8218B6}"/>
              </a:ext>
            </a:extLst>
          </p:cNvPr>
          <p:cNvSpPr>
            <a:spLocks noGrp="1"/>
          </p:cNvSpPr>
          <p:nvPr>
            <p:ph type="sldNum" sz="quarter" idx="11"/>
          </p:nvPr>
        </p:nvSpPr>
        <p:spPr/>
        <p:txBody>
          <a:bodyPr/>
          <a:lstStyle/>
          <a:p>
            <a:fld id="{20C92893-8C51-46CF-9D47-24B3C575AFAA}" type="slidenum">
              <a:rPr lang="en-GB" smtClean="0"/>
              <a:pPr/>
              <a:t>7</a:t>
            </a:fld>
            <a:endParaRPr lang="en-GB"/>
          </a:p>
        </p:txBody>
      </p:sp>
      <p:sp>
        <p:nvSpPr>
          <p:cNvPr id="6" name="Zástupný objekt pre pätu 5">
            <a:extLst>
              <a:ext uri="{FF2B5EF4-FFF2-40B4-BE49-F238E27FC236}">
                <a16:creationId xmlns:a16="http://schemas.microsoft.com/office/drawing/2014/main" id="{808C1918-9E2D-A949-ACF3-083988C0246F}"/>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48105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D06F2275-825A-EA48-9B0C-3C4FBF7D69BD}"/>
              </a:ext>
            </a:extLst>
          </p:cNvPr>
          <p:cNvSpPr>
            <a:spLocks noGrp="1"/>
          </p:cNvSpPr>
          <p:nvPr>
            <p:ph idx="1"/>
          </p:nvPr>
        </p:nvSpPr>
        <p:spPr>
          <a:xfrm>
            <a:off x="498764" y="756286"/>
            <a:ext cx="8569513" cy="5022641"/>
          </a:xfrm>
        </p:spPr>
        <p:txBody>
          <a:bodyPr>
            <a:normAutofit lnSpcReduction="10000"/>
          </a:bodyPr>
          <a:lstStyle/>
          <a:p>
            <a:r>
              <a:rPr lang="sk-SK" dirty="0"/>
              <a:t>Od 80. rokov 20. storočia došlo k objaveniu sa neočakávaných nových infekčných chorôb, tiež obnovenia známych, a objavenia sa nových alebo rezistentných variantov predtým známych patogénov. </a:t>
            </a:r>
          </a:p>
          <a:p>
            <a:r>
              <a:rPr lang="sk-SK" dirty="0"/>
              <a:t>Bolo zistených viac ako 30 nových infekčných agensov, ktoré predstavujú obrovské výzvy pre ľudské zdravie. </a:t>
            </a:r>
          </a:p>
          <a:p>
            <a:r>
              <a:rPr lang="sk-SK" dirty="0"/>
              <a:t>Pokračujúca epidémia vírusu ľudskej imunitnej nedostatočnosti (</a:t>
            </a:r>
            <a:r>
              <a:rPr lang="sk-SK" b="1" i="1" dirty="0"/>
              <a:t>HIV</a:t>
            </a:r>
            <a:r>
              <a:rPr lang="sk-SK" dirty="0"/>
              <a:t>) začínajúca v 80. rokoch, </a:t>
            </a:r>
            <a:r>
              <a:rPr lang="sk-SK" b="1" i="1" dirty="0" err="1"/>
              <a:t>Creutzfeld-Jakobova</a:t>
            </a:r>
            <a:r>
              <a:rPr lang="sk-SK" dirty="0"/>
              <a:t> choroba (CJD) v 90. rokoch, </a:t>
            </a:r>
            <a:r>
              <a:rPr lang="sk-SK" b="1" i="1" dirty="0"/>
              <a:t>ťažký akútny respiračný syndróm</a:t>
            </a:r>
            <a:r>
              <a:rPr lang="sk-SK" dirty="0"/>
              <a:t> (SARS) v roku 2000, </a:t>
            </a:r>
            <a:r>
              <a:rPr lang="sk-SK" b="1" i="1" dirty="0"/>
              <a:t>tuberkulóza rezistentná na lieky</a:t>
            </a:r>
            <a:r>
              <a:rPr lang="sk-SK" dirty="0"/>
              <a:t> (DRTP), </a:t>
            </a:r>
            <a:r>
              <a:rPr lang="sk-SK" b="1" i="1" dirty="0"/>
              <a:t>Stafylokok Zlatý </a:t>
            </a:r>
            <a:r>
              <a:rPr lang="sk-SK" dirty="0"/>
              <a:t>rezistentný na </a:t>
            </a:r>
            <a:r>
              <a:rPr lang="sk-SK" b="1" i="1" dirty="0" err="1"/>
              <a:t>meticilín</a:t>
            </a:r>
            <a:r>
              <a:rPr lang="sk-SK" dirty="0"/>
              <a:t> (MRSA) a </a:t>
            </a:r>
            <a:r>
              <a:rPr lang="sk-SK" b="1" i="1" dirty="0"/>
              <a:t>malária</a:t>
            </a:r>
            <a:r>
              <a:rPr lang="sk-SK" dirty="0"/>
              <a:t> rezistentná na dlhoročné </a:t>
            </a:r>
            <a:r>
              <a:rPr lang="sk-SK" dirty="0" err="1"/>
              <a:t>antimalarické</a:t>
            </a:r>
            <a:r>
              <a:rPr lang="sk-SK" dirty="0"/>
              <a:t> lieky, ktorých posledné tri sú na vzostupe, sú len niekoľkými príkladmi. </a:t>
            </a:r>
          </a:p>
        </p:txBody>
      </p:sp>
      <p:sp>
        <p:nvSpPr>
          <p:cNvPr id="3" name="Nadpis 2">
            <a:extLst>
              <a:ext uri="{FF2B5EF4-FFF2-40B4-BE49-F238E27FC236}">
                <a16:creationId xmlns:a16="http://schemas.microsoft.com/office/drawing/2014/main" id="{93512BA4-1A9C-5E47-BEA9-CDEAFE5BE880}"/>
              </a:ext>
            </a:extLst>
          </p:cNvPr>
          <p:cNvSpPr>
            <a:spLocks noGrp="1"/>
          </p:cNvSpPr>
          <p:nvPr>
            <p:ph type="title"/>
          </p:nvPr>
        </p:nvSpPr>
        <p:spPr>
          <a:xfrm>
            <a:off x="856449" y="5778929"/>
            <a:ext cx="8312587" cy="1008380"/>
          </a:xfrm>
        </p:spPr>
        <p:txBody>
          <a:bodyPr/>
          <a:lstStyle/>
          <a:p>
            <a:r>
              <a:rPr lang="sk-SK" dirty="0"/>
              <a:t>Nové výzvy</a:t>
            </a:r>
          </a:p>
        </p:txBody>
      </p:sp>
      <p:sp>
        <p:nvSpPr>
          <p:cNvPr id="4" name="Zástupný objekt pre dátum 3">
            <a:extLst>
              <a:ext uri="{FF2B5EF4-FFF2-40B4-BE49-F238E27FC236}">
                <a16:creationId xmlns:a16="http://schemas.microsoft.com/office/drawing/2014/main" id="{5EC21EF3-9070-3E42-B80F-4E2AA290074B}"/>
              </a:ext>
            </a:extLst>
          </p:cNvPr>
          <p:cNvSpPr>
            <a:spLocks noGrp="1"/>
          </p:cNvSpPr>
          <p:nvPr>
            <p:ph type="dt" sz="half" idx="10"/>
          </p:nvPr>
        </p:nvSpPr>
        <p:spPr/>
        <p:txBody>
          <a:bodyPr/>
          <a:lstStyle/>
          <a:p>
            <a:fld id="{73D37F00-1B4E-2B45-A9B6-2C8419215001}" type="datetime1">
              <a:rPr lang="sk-SK" smtClean="0"/>
              <a:t>30.3.2026</a:t>
            </a:fld>
            <a:endParaRPr lang="en-GB"/>
          </a:p>
        </p:txBody>
      </p:sp>
      <p:sp>
        <p:nvSpPr>
          <p:cNvPr id="5" name="Zástupný objekt pre číslo snímky 4">
            <a:extLst>
              <a:ext uri="{FF2B5EF4-FFF2-40B4-BE49-F238E27FC236}">
                <a16:creationId xmlns:a16="http://schemas.microsoft.com/office/drawing/2014/main" id="{13D6ECA3-82A5-594F-A6B3-D4490D8C0931}"/>
              </a:ext>
            </a:extLst>
          </p:cNvPr>
          <p:cNvSpPr>
            <a:spLocks noGrp="1"/>
          </p:cNvSpPr>
          <p:nvPr>
            <p:ph type="sldNum" sz="quarter" idx="11"/>
          </p:nvPr>
        </p:nvSpPr>
        <p:spPr/>
        <p:txBody>
          <a:bodyPr/>
          <a:lstStyle/>
          <a:p>
            <a:fld id="{20C92893-8C51-46CF-9D47-24B3C575AFAA}" type="slidenum">
              <a:rPr lang="en-GB" smtClean="0"/>
              <a:pPr/>
              <a:t>8</a:t>
            </a:fld>
            <a:endParaRPr lang="en-GB"/>
          </a:p>
        </p:txBody>
      </p:sp>
      <p:sp>
        <p:nvSpPr>
          <p:cNvPr id="6" name="Zástupný objekt pre pätu 5">
            <a:extLst>
              <a:ext uri="{FF2B5EF4-FFF2-40B4-BE49-F238E27FC236}">
                <a16:creationId xmlns:a16="http://schemas.microsoft.com/office/drawing/2014/main" id="{E2CD49EF-31A6-E84C-AF86-A7BC7759187D}"/>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4052297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D06F2275-825A-EA48-9B0C-3C4FBF7D69BD}"/>
              </a:ext>
            </a:extLst>
          </p:cNvPr>
          <p:cNvSpPr>
            <a:spLocks noGrp="1"/>
          </p:cNvSpPr>
          <p:nvPr>
            <p:ph idx="1"/>
          </p:nvPr>
        </p:nvSpPr>
        <p:spPr>
          <a:xfrm>
            <a:off x="498764" y="756287"/>
            <a:ext cx="9047018" cy="4937931"/>
          </a:xfrm>
        </p:spPr>
        <p:txBody>
          <a:bodyPr>
            <a:normAutofit fontScale="92500" lnSpcReduction="20000"/>
          </a:bodyPr>
          <a:lstStyle/>
          <a:p>
            <a:r>
              <a:rPr lang="sk-SK" dirty="0"/>
              <a:t>Na začiatku 21. storočia sa objavila široká škála druhov zvierat, domestikované aj divoké pôsobili ako rezervoáre týchto patogénov, ktoré zahŕňajú vírusy, baktérie a parazity. </a:t>
            </a:r>
          </a:p>
          <a:p>
            <a:r>
              <a:rPr lang="sk-SK" dirty="0"/>
              <a:t>Vzhľadom na širokú škálu druhov zvierat a zvyčajne zložitú prirodzenú históriu príslušných patogénov predstavuje efektívny dohľad, prevencia a kontrola </a:t>
            </a:r>
            <a:r>
              <a:rPr lang="sk-SK" b="1" i="1" dirty="0" err="1"/>
              <a:t>zoonotických</a:t>
            </a:r>
            <a:r>
              <a:rPr lang="sk-SK" b="1" i="1" dirty="0"/>
              <a:t> chorôb </a:t>
            </a:r>
            <a:r>
              <a:rPr lang="sk-SK" dirty="0"/>
              <a:t>skutočnú výzvu pre verejné zdravie. </a:t>
            </a:r>
          </a:p>
          <a:p>
            <a:r>
              <a:rPr lang="sk-SK" dirty="0"/>
              <a:t>Novo objavené zoonózy, ako je </a:t>
            </a:r>
            <a:r>
              <a:rPr lang="sk-SK" b="1" i="1" dirty="0" err="1"/>
              <a:t>bovinná</a:t>
            </a:r>
            <a:r>
              <a:rPr lang="sk-SK" b="1" i="1" dirty="0"/>
              <a:t> </a:t>
            </a:r>
            <a:r>
              <a:rPr lang="sk-SK" b="1" i="1" dirty="0" err="1"/>
              <a:t>spongiformná</a:t>
            </a:r>
            <a:r>
              <a:rPr lang="sk-SK" b="1" i="1" dirty="0"/>
              <a:t> </a:t>
            </a:r>
            <a:r>
              <a:rPr lang="sk-SK" b="1" i="1" dirty="0" err="1"/>
              <a:t>encefalopatia</a:t>
            </a:r>
            <a:r>
              <a:rPr lang="sk-SK" b="1" i="1" dirty="0"/>
              <a:t> </a:t>
            </a:r>
            <a:r>
              <a:rPr lang="sk-SK" dirty="0"/>
              <a:t>(BSE) ), ďalšie choroby prenášané potravinami a množstvo vírusových infekčných agensov (napr. </a:t>
            </a:r>
            <a:r>
              <a:rPr lang="sk-SK" b="1" i="1" dirty="0" err="1"/>
              <a:t>Nipah</a:t>
            </a:r>
            <a:r>
              <a:rPr lang="sk-SK" b="1" i="1" dirty="0"/>
              <a:t>, </a:t>
            </a:r>
            <a:r>
              <a:rPr lang="sk-SK" b="1" i="1" dirty="0" err="1"/>
              <a:t>Ebola</a:t>
            </a:r>
            <a:r>
              <a:rPr lang="sk-SK" b="1" i="1" dirty="0"/>
              <a:t>, vtáčia chrípka H5N1, vírus opičích kiahn</a:t>
            </a:r>
            <a:r>
              <a:rPr lang="sk-SK" dirty="0"/>
              <a:t>í) mali vážne priame a nepriame dopady na verejné zdravie. </a:t>
            </a:r>
          </a:p>
          <a:p>
            <a:r>
              <a:rPr lang="sk-SK" dirty="0"/>
              <a:t>Pretože sa naše prostredie neustále mení, možno v budúcnosti očakávať viac takýchto udalostí. Hypotézy, ktoré sa zvyčajne navrhujú na vysvetlenie vzniku týchto nových látok, sa týkajú komplexnej interakcie mnohých faktorov, ako sú relatívna veľkosť populácií živočíšnych druhov, rozširovanie ľudských populácií a sídiel, zmena technológie, ako aj pravdepodobný vplyv globálnych klimatických zmien.</a:t>
            </a:r>
          </a:p>
        </p:txBody>
      </p:sp>
      <p:sp>
        <p:nvSpPr>
          <p:cNvPr id="3" name="Nadpis 2">
            <a:extLst>
              <a:ext uri="{FF2B5EF4-FFF2-40B4-BE49-F238E27FC236}">
                <a16:creationId xmlns:a16="http://schemas.microsoft.com/office/drawing/2014/main" id="{93512BA4-1A9C-5E47-BEA9-CDEAFE5BE880}"/>
              </a:ext>
            </a:extLst>
          </p:cNvPr>
          <p:cNvSpPr>
            <a:spLocks noGrp="1"/>
          </p:cNvSpPr>
          <p:nvPr>
            <p:ph type="title"/>
          </p:nvPr>
        </p:nvSpPr>
        <p:spPr>
          <a:xfrm>
            <a:off x="856449" y="5736573"/>
            <a:ext cx="8312587" cy="1008380"/>
          </a:xfrm>
        </p:spPr>
        <p:txBody>
          <a:bodyPr/>
          <a:lstStyle/>
          <a:p>
            <a:r>
              <a:rPr lang="sk-SK" dirty="0"/>
              <a:t>Začiatok 21.storočia</a:t>
            </a:r>
          </a:p>
        </p:txBody>
      </p:sp>
      <p:sp>
        <p:nvSpPr>
          <p:cNvPr id="4" name="Zástupný objekt pre dátum 3">
            <a:extLst>
              <a:ext uri="{FF2B5EF4-FFF2-40B4-BE49-F238E27FC236}">
                <a16:creationId xmlns:a16="http://schemas.microsoft.com/office/drawing/2014/main" id="{5EC21EF3-9070-3E42-B80F-4E2AA290074B}"/>
              </a:ext>
            </a:extLst>
          </p:cNvPr>
          <p:cNvSpPr>
            <a:spLocks noGrp="1"/>
          </p:cNvSpPr>
          <p:nvPr>
            <p:ph type="dt" sz="half" idx="10"/>
          </p:nvPr>
        </p:nvSpPr>
        <p:spPr/>
        <p:txBody>
          <a:bodyPr/>
          <a:lstStyle/>
          <a:p>
            <a:fld id="{73D37F00-1B4E-2B45-A9B6-2C8419215001}" type="datetime1">
              <a:rPr lang="sk-SK" smtClean="0"/>
              <a:t>30.3.2026</a:t>
            </a:fld>
            <a:endParaRPr lang="en-GB"/>
          </a:p>
        </p:txBody>
      </p:sp>
      <p:sp>
        <p:nvSpPr>
          <p:cNvPr id="5" name="Zástupný objekt pre číslo snímky 4">
            <a:extLst>
              <a:ext uri="{FF2B5EF4-FFF2-40B4-BE49-F238E27FC236}">
                <a16:creationId xmlns:a16="http://schemas.microsoft.com/office/drawing/2014/main" id="{13D6ECA3-82A5-594F-A6B3-D4490D8C0931}"/>
              </a:ext>
            </a:extLst>
          </p:cNvPr>
          <p:cNvSpPr>
            <a:spLocks noGrp="1"/>
          </p:cNvSpPr>
          <p:nvPr>
            <p:ph type="sldNum" sz="quarter" idx="11"/>
          </p:nvPr>
        </p:nvSpPr>
        <p:spPr/>
        <p:txBody>
          <a:bodyPr/>
          <a:lstStyle/>
          <a:p>
            <a:fld id="{20C92893-8C51-46CF-9D47-24B3C575AFAA}" type="slidenum">
              <a:rPr lang="en-GB" smtClean="0"/>
              <a:pPr/>
              <a:t>9</a:t>
            </a:fld>
            <a:endParaRPr lang="en-GB"/>
          </a:p>
        </p:txBody>
      </p:sp>
      <p:sp>
        <p:nvSpPr>
          <p:cNvPr id="6" name="Zástupný objekt pre pätu 5">
            <a:extLst>
              <a:ext uri="{FF2B5EF4-FFF2-40B4-BE49-F238E27FC236}">
                <a16:creationId xmlns:a16="http://schemas.microsoft.com/office/drawing/2014/main" id="{E2CD49EF-31A6-E84C-AF86-A7BC7759187D}"/>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42261470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rtin_Trnava_prednask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Martin_Trnava_prednasky.potx</Template>
  <TotalTime>3553</TotalTime>
  <Words>3375</Words>
  <Application>Microsoft Macintosh PowerPoint</Application>
  <PresentationFormat>Custom</PresentationFormat>
  <Paragraphs>293</Paragraphs>
  <Slides>40</Slides>
  <Notes>6</Notes>
  <HiddenSlides>8</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įpųŅĽ6š</vt:lpstr>
      <vt:lpstr>Lucida Grande</vt:lpstr>
      <vt:lpstr>Palatino Linotype</vt:lpstr>
      <vt:lpstr>Söhne</vt:lpstr>
      <vt:lpstr>Wingdings</vt:lpstr>
      <vt:lpstr>Martin_Trnava_prednasky</vt:lpstr>
      <vt:lpstr>Dozor nad ochoreniami pre zdravie verejnosti</vt:lpstr>
      <vt:lpstr>Ciele prednášky</vt:lpstr>
      <vt:lpstr>Prístup k výučbe</vt:lpstr>
      <vt:lpstr>Zdravotný stav obyvateľstva a jeho sledovanie</vt:lpstr>
      <vt:lpstr>Zdravie verejnosti a vakcinácia viedli k zníženiu záťaže infekčnými ochoreniami</vt:lpstr>
      <vt:lpstr>Zabudnime na infekcie</vt:lpstr>
      <vt:lpstr>Víťazstvá aj prehry</vt:lpstr>
      <vt:lpstr>Nové výzvy</vt:lpstr>
      <vt:lpstr>Začiatok 21.storočia</vt:lpstr>
      <vt:lpstr>Súčasnosť zdravia verejnosti-výzvy</vt:lpstr>
      <vt:lpstr>Účinné systémy zdravia verejnosti vyžadujú</vt:lpstr>
      <vt:lpstr>Informačná revolúcia</vt:lpstr>
      <vt:lpstr>PowerPoint Presentation</vt:lpstr>
      <vt:lpstr>3. a 4. funkcia z 10 základných funkcií zdravia verejnosti</vt:lpstr>
      <vt:lpstr>5. a 6. funkcia z 10 základných funkcií zdravia verejnosti</vt:lpstr>
      <vt:lpstr>PowerPoint Presentation</vt:lpstr>
      <vt:lpstr>10 Základných funkcií verejného zdravotníctva</vt:lpstr>
      <vt:lpstr>10 Základných funkcií verejného zdravotníctva</vt:lpstr>
      <vt:lpstr>10 základných operácií zdravia verejnosti 10 EPHOS</vt:lpstr>
      <vt:lpstr>1. a 2. funkcia z 10 základných funkcií zdravia verejnosti</vt:lpstr>
      <vt:lpstr>PowerPoint Presentation</vt:lpstr>
      <vt:lpstr>Odhady stavu zdravia</vt:lpstr>
      <vt:lpstr>Trvale, pravidelne zbierané údaje</vt:lpstr>
      <vt:lpstr>Surveillance zdravia verejnosti</vt:lpstr>
      <vt:lpstr>Legislatíva</vt:lpstr>
      <vt:lpstr>European Union</vt:lpstr>
      <vt:lpstr>2119/98/ES</vt:lpstr>
      <vt:lpstr>PowerPoint Presentation</vt:lpstr>
      <vt:lpstr>PowerPoint Presentation</vt:lpstr>
      <vt:lpstr>Epidemiologický dohľad Epi surveillance Epi dozor</vt:lpstr>
      <vt:lpstr>Definícia</vt:lpstr>
      <vt:lpstr>Klasický model surveillance</vt:lpstr>
      <vt:lpstr>PowerPoint Presentation</vt:lpstr>
      <vt:lpstr>Zoznam kategórií prenosných chorôb</vt:lpstr>
      <vt:lpstr>Slovensko: Zákon č. 355 / 2007 Z. z. Zákon o ochrane, podpore a rozvoji verejného zdravia</vt:lpstr>
      <vt:lpstr>Úrad verejného zdravotníctva a regionálne úrady verejného zdravotníctva v rozsahu svojej špecializácie</vt:lpstr>
      <vt:lpstr>PowerPoint Presentation</vt:lpstr>
      <vt:lpstr>Pomocná literatúra</vt:lpstr>
      <vt:lpstr>Súhrn</vt:lpstr>
      <vt:lpstr>Otázky</vt:lpstr>
    </vt:vector>
  </TitlesOfParts>
  <Manager/>
  <Company>FZaSP TU</Company>
  <LinksUpToDate>false</LinksUpToDate>
  <SharedDoc>false</SharedDoc>
  <HyperlinkBase>http://rusnak.truni.sk/prednasky/Epi_II_Surveillance/index.html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dozoru nad ochoreniami pre zdravie verejnosti</dc:title>
  <dc:subject>prednáška</dc:subject>
  <dc:creator>Martin Rusnák</dc:creator>
  <cp:keywords/>
  <dc:description>update pre zimný semester 2024</dc:description>
  <cp:lastModifiedBy>Rusnák Martin</cp:lastModifiedBy>
  <cp:revision>73</cp:revision>
  <dcterms:created xsi:type="dcterms:W3CDTF">2012-03-23T08:51:40Z</dcterms:created>
  <dcterms:modified xsi:type="dcterms:W3CDTF">2026-03-30T09:15:35Z</dcterms:modified>
  <cp:category>MPH</cp:category>
</cp:coreProperties>
</file>