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0075863" cy="7562850"/>
  <p:notesSz cx="7772400" cy="10058400"/>
  <p:defaultTextStyle>
    <a:defPPr>
      <a:defRPr lang="en-GB"/>
    </a:defPPr>
    <a:lvl1pPr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4302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6461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862013" indent="-214313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10779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1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82"/>
  </p:normalViewPr>
  <p:slideViewPr>
    <p:cSldViewPr snapToGrid="0" snapToObjects="1">
      <p:cViewPr varScale="1">
        <p:scale>
          <a:sx n="109" d="100"/>
          <a:sy n="109" d="100"/>
        </p:scale>
        <p:origin x="1856" y="200"/>
      </p:cViewPr>
      <p:guideLst>
        <p:guide orient="horz" pos="2382"/>
        <p:guide pos="31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B6CAE-2051-5146-AA2A-396F8AB6EAD0}" type="datetimeFigureOut">
              <a:rPr lang="en-US" smtClean="0"/>
              <a:t>9/14/24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48EF7-17E9-1141-A103-15C6ECBF1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52871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90ED3-4EF5-D641-9742-15440EAA57FD}" type="datetimeFigureOut">
              <a:rPr lang="en-US" smtClean="0"/>
              <a:t>9/14/24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54063"/>
            <a:ext cx="5026025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155DD-7470-454E-B75B-F955624279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196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15173" y="3543701"/>
            <a:ext cx="503793" cy="1022039"/>
          </a:xfrm>
          <a:prstGeom prst="rect">
            <a:avLst/>
          </a:prstGeom>
          <a:noFill/>
        </p:spPr>
        <p:txBody>
          <a:bodyPr wrap="square" lIns="0" tIns="10079" rIns="0" bIns="10079" rtlCol="0" anchor="ctr" anchorCtr="0">
            <a:spAutoFit/>
          </a:bodyPr>
          <a:lstStyle/>
          <a:p>
            <a:r>
              <a:rPr lang="en-US" sz="7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448" y="1344506"/>
            <a:ext cx="8312587" cy="2373895"/>
          </a:xfrm>
        </p:spPr>
        <p:txBody>
          <a:bodyPr>
            <a:no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034" y="3722416"/>
            <a:ext cx="6801208" cy="756285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0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E56D-7FE8-AB47-BE03-8BA915900410}" type="datetime1">
              <a:rPr lang="sk-SK" smtClean="0"/>
              <a:t>14.9.2024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65D366-4AF1-4746-9C39-861A506373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51035" y="756286"/>
            <a:ext cx="6381380" cy="3865456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3082-3393-7847-AF83-07CBD8B90DCE}" type="datetime1">
              <a:rPr lang="sk-SK" smtClean="0"/>
              <a:t>14.9.2024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BC3C-7372-45CB-AC7E-5C03862A0EE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724" y="672255"/>
            <a:ext cx="2351035" cy="5714153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690" y="756286"/>
            <a:ext cx="5541725" cy="5041900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D5BA-AD38-524C-9430-B878C9FFD316}" type="datetime1">
              <a:rPr lang="sk-SK" smtClean="0"/>
              <a:t>14.9.2024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2C6B-D7B4-4470-96B0-FB5B90C366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14.9.2024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02069" y="4493265"/>
            <a:ext cx="503793" cy="10016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7931" y="4705959"/>
            <a:ext cx="4114311" cy="806704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5039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7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6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4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4851-71F3-7E46-BD42-81840CD9F2B6}" type="datetime1">
              <a:rPr lang="sk-SK" smtClean="0"/>
              <a:t>14.9.2024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8966" y="2100791"/>
            <a:ext cx="6650070" cy="2591537"/>
          </a:xfrm>
        </p:spPr>
        <p:txBody>
          <a:bodyPr/>
          <a:lstStyle>
            <a:lvl1pPr marL="0" algn="l" defTabSz="1007852" rtl="0" eaLnBrk="1" latinLnBrk="0" hangingPunct="1">
              <a:spcBef>
                <a:spcPct val="0"/>
              </a:spcBef>
              <a:buNone/>
              <a:defRPr lang="en-US" sz="60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0C47-DA0C-8449-A714-912745D9AA1F}" type="datetime1">
              <a:rPr lang="sk-SK" smtClean="0"/>
              <a:t>14.9.2024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481152" y="726034"/>
            <a:ext cx="3607159" cy="378142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541725" y="726034"/>
            <a:ext cx="3607159" cy="3784926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7793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152" y="1512570"/>
            <a:ext cx="3610518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1725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1725" y="1512570"/>
            <a:ext cx="3607159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64322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67437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8405-D1FC-534E-BBD1-2B7A6366FE04}" type="datetime1">
              <a:rPr lang="sk-SK" smtClean="0"/>
              <a:t>14.9.2024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45C3F-23D6-4420-B72D-D1DE680834B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CC28-288E-7B4C-AD5C-7F26B61FD9BC}" type="datetime1">
              <a:rPr lang="sk-SK" smtClean="0"/>
              <a:t>14.9.2024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94C1-B975-7C4D-A7DB-B02BEBEAD846}" type="datetime1">
              <a:rPr lang="sk-SK" smtClean="0"/>
              <a:t>14.9.2024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71989" y="1956976"/>
            <a:ext cx="503793" cy="13576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621" y="756286"/>
            <a:ext cx="4786035" cy="3781425"/>
          </a:xfrm>
        </p:spPr>
        <p:txBody>
          <a:bodyPr anchor="ctr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7414" y="756286"/>
            <a:ext cx="2854828" cy="37814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E24A-9F23-5A4A-897F-19D441E947D4}" type="datetime1">
              <a:rPr lang="sk-SK" smtClean="0"/>
              <a:t>14.9.2024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6E8336-881F-4F52-AF42-3EE20DD441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3449" y="675755"/>
            <a:ext cx="7388966" cy="280875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500"/>
            </a:lvl1pPr>
            <a:lvl2pPr marL="503926" indent="0">
              <a:buNone/>
              <a:defRPr sz="3100"/>
            </a:lvl2pPr>
            <a:lvl3pPr marL="1007852" indent="0">
              <a:buNone/>
              <a:defRPr sz="2600"/>
            </a:lvl3pPr>
            <a:lvl4pPr marL="1511778" indent="0">
              <a:buNone/>
              <a:defRPr sz="2200"/>
            </a:lvl4pPr>
            <a:lvl5pPr marL="2015703" indent="0">
              <a:buNone/>
              <a:defRPr sz="2200"/>
            </a:lvl5pPr>
            <a:lvl6pPr marL="2519629" indent="0">
              <a:buNone/>
              <a:defRPr sz="2200"/>
            </a:lvl6pPr>
            <a:lvl7pPr marL="3023555" indent="0">
              <a:buNone/>
              <a:defRPr sz="2200"/>
            </a:lvl7pPr>
            <a:lvl8pPr marL="3527481" indent="0">
              <a:buNone/>
              <a:defRPr sz="2200"/>
            </a:lvl8pPr>
            <a:lvl9pPr marL="4031407" indent="0">
              <a:buNone/>
              <a:defRPr sz="22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2759" y="3807943"/>
            <a:ext cx="5541725" cy="79488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3538" y="3673864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DF72-FCDA-4F4A-B6C7-97ADF2E21946}" type="datetime1">
              <a:rPr lang="sk-SK" smtClean="0"/>
              <a:t>14.9.2024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175293-B81F-479D-8DFF-1D0DC9796D7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4152" y="0"/>
            <a:ext cx="10075863" cy="756285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513166" y="1145169"/>
            <a:ext cx="7978510" cy="629353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304560" y="1287646"/>
            <a:ext cx="6107704" cy="493706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612011" y="128865"/>
            <a:ext cx="7139672" cy="52434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  <a:prstGeom prst="rect">
            <a:avLst/>
          </a:prstGeom>
        </p:spPr>
        <p:txBody>
          <a:bodyPr vert="horz" lIns="100785" tIns="50393" rIns="100785" bIns="50393" rtlCol="0" anchor="b">
            <a:no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035" y="756287"/>
            <a:ext cx="6717242" cy="4033519"/>
          </a:xfrm>
          <a:prstGeom prst="rect">
            <a:avLst/>
          </a:prstGeom>
        </p:spPr>
        <p:txBody>
          <a:bodyPr vert="horz" lIns="100785" tIns="50393" rIns="100785" bIns="50393" rtlCol="0" anchor="ctr">
            <a:normAutofit/>
          </a:bodyPr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41096" y="6787309"/>
            <a:ext cx="811145" cy="402652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r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02B2E2F-7B2D-7245-9F97-ACCB47871CB3}" type="datetime1">
              <a:rPr lang="sk-SK" smtClean="0"/>
              <a:t>14.9.2024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562" y="6787309"/>
            <a:ext cx="1256701" cy="402651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l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GB"/>
              <a:t>rusnak.truni.sk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49" y="6844216"/>
            <a:ext cx="822862" cy="345745"/>
          </a:xfrm>
          <a:prstGeom prst="rect">
            <a:avLst/>
          </a:prstGeom>
        </p:spPr>
        <p:txBody>
          <a:bodyPr vert="horz" lIns="100785" tIns="50393" rIns="100785" bIns="10079" rtlCol="0" anchor="b"/>
          <a:lstStyle>
            <a:lvl1pPr algn="l">
              <a:defRPr sz="18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97C3CC7-D778-443F-883F-F6921BFC047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1007852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2356" indent="-282198" algn="l" defTabSz="1007852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05496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086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511778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814133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166881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4692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771592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3124340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6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52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78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703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629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55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81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407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europe/initiatives/one-health" TargetMode="External"/><Relationship Id="rId2" Type="http://schemas.openxmlformats.org/officeDocument/2006/relationships/hyperlink" Target="https://www.cdc.gov/onehealth/basics/index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C4BFFF2-7427-D622-DB22-FABEC01B2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507" y="1139396"/>
            <a:ext cx="6001303" cy="378082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6580138" y="1624708"/>
            <a:ext cx="3180218" cy="3951638"/>
          </a:xfrm>
        </p:spPr>
        <p:txBody>
          <a:bodyPr anchor="ctr">
            <a:normAutofit/>
          </a:bodyPr>
          <a:lstStyle/>
          <a:p>
            <a:r>
              <a:rPr lang="sk-SK" dirty="0"/>
              <a:t>prof. MUDr. Martin Rusnák, </a:t>
            </a:r>
            <a:r>
              <a:rPr lang="sk-SK" dirty="0" err="1"/>
              <a:t>CSc</a:t>
            </a:r>
            <a:endParaRPr lang="sk-SK" dirty="0"/>
          </a:p>
          <a:p>
            <a:r>
              <a:rPr lang="sk-SK" dirty="0"/>
              <a:t>Katedra verejného zdravotníctva FZaSP TU</a:t>
            </a:r>
          </a:p>
          <a:p>
            <a:endParaRPr lang="sk-SK" dirty="0"/>
          </a:p>
          <a:p>
            <a:r>
              <a:rPr lang="sk-SK" dirty="0"/>
              <a:t>podľa: </a:t>
            </a:r>
            <a:r>
              <a:rPr lang="sk-SK" dirty="0" err="1"/>
              <a:t>https</a:t>
            </a:r>
            <a:r>
              <a:rPr lang="sk-SK" dirty="0"/>
              <a:t>://</a:t>
            </a:r>
            <a:r>
              <a:rPr lang="sk-SK" dirty="0" err="1"/>
              <a:t>www.cdc.gov</a:t>
            </a:r>
            <a:r>
              <a:rPr lang="sk-SK" dirty="0"/>
              <a:t>/</a:t>
            </a:r>
            <a:r>
              <a:rPr lang="sk-SK" dirty="0" err="1"/>
              <a:t>onehealth</a:t>
            </a:r>
            <a:r>
              <a:rPr lang="sk-SK" dirty="0"/>
              <a:t>/</a:t>
            </a:r>
            <a:r>
              <a:rPr lang="sk-SK" dirty="0" err="1"/>
              <a:t>basics</a:t>
            </a:r>
            <a:r>
              <a:rPr lang="sk-SK" dirty="0"/>
              <a:t>/</a:t>
            </a:r>
            <a:r>
              <a:rPr lang="sk-SK" dirty="0" err="1"/>
              <a:t>index.html</a:t>
            </a:r>
            <a:endParaRPr lang="sk-SK" dirty="0"/>
          </a:p>
        </p:txBody>
      </p:sp>
      <p:sp>
        <p:nvSpPr>
          <p:cNvPr id="1031" name="Date Placeholder 3">
            <a:extLst>
              <a:ext uri="{FF2B5EF4-FFF2-40B4-BE49-F238E27FC236}">
                <a16:creationId xmlns:a16="http://schemas.microsoft.com/office/drawing/2014/main" id="{39E878A8-9522-E0A2-E4B8-A71E2AF4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1096" y="6787309"/>
            <a:ext cx="811145" cy="402652"/>
          </a:xfrm>
        </p:spPr>
        <p:txBody>
          <a:bodyPr/>
          <a:lstStyle/>
          <a:p>
            <a:pPr>
              <a:spcAft>
                <a:spcPts val="600"/>
              </a:spcAft>
            </a:pPr>
            <a:fld id="{D4FBE24A-9F23-5A4A-897F-19D441E947D4}" type="datetime1">
              <a:rPr lang="sk-SK" smtClean="0"/>
              <a:pPr>
                <a:spcAft>
                  <a:spcPts val="600"/>
                </a:spcAft>
              </a:pPr>
              <a:t>14.9.2024</a:t>
            </a:fld>
            <a:endParaRPr lang="en-GB"/>
          </a:p>
        </p:txBody>
      </p:sp>
      <p:sp>
        <p:nvSpPr>
          <p:cNvPr id="1033" name="Slide Number Placeholder 4">
            <a:extLst>
              <a:ext uri="{FF2B5EF4-FFF2-40B4-BE49-F238E27FC236}">
                <a16:creationId xmlns:a16="http://schemas.microsoft.com/office/drawing/2014/main" id="{D98E6B70-0A44-AE3C-1F8D-E332B08B9D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844216"/>
            <a:ext cx="822862" cy="345745"/>
          </a:xfrm>
        </p:spPr>
        <p:txBody>
          <a:bodyPr/>
          <a:lstStyle/>
          <a:p>
            <a:pPr>
              <a:spcAft>
                <a:spcPts val="600"/>
              </a:spcAft>
            </a:pPr>
            <a:fld id="{FA6E8336-881F-4F52-AF42-3EE20DD441E2}" type="slidenum">
              <a:rPr lang="en-GB" smtClean="0"/>
              <a:pPr>
                <a:spcAft>
                  <a:spcPts val="600"/>
                </a:spcAft>
              </a:pPr>
              <a:t>1</a:t>
            </a:fld>
            <a:endParaRPr lang="en-GB"/>
          </a:p>
        </p:txBody>
      </p:sp>
      <p:sp>
        <p:nvSpPr>
          <p:cNvPr id="1035" name="Footer Placeholder 5">
            <a:extLst>
              <a:ext uri="{FF2B5EF4-FFF2-40B4-BE49-F238E27FC236}">
                <a16:creationId xmlns:a16="http://schemas.microsoft.com/office/drawing/2014/main" id="{AA884BFB-E965-D597-9FE3-973101C8E5D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98562" y="6787309"/>
            <a:ext cx="1256701" cy="40265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rusnak.truni.sk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3400"/>
              <a:t>Jedno zdravie: princípy, ciele, prípady</a:t>
            </a:r>
          </a:p>
        </p:txBody>
      </p:sp>
    </p:spTree>
    <p:extLst>
      <p:ext uri="{BB962C8B-B14F-4D97-AF65-F5344CB8AC3E}">
        <p14:creationId xmlns:p14="http://schemas.microsoft.com/office/powerpoint/2010/main" val="2746099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BCB292DE-279A-81C0-DF99-7A837A3F9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06" y="202200"/>
            <a:ext cx="9282279" cy="2133227"/>
          </a:xfrm>
        </p:spPr>
        <p:txBody>
          <a:bodyPr/>
          <a:lstStyle/>
          <a:p>
            <a:r>
              <a:rPr lang="sk-SK" b="0" i="0" u="none" strike="noStrike" dirty="0">
                <a:effectLst/>
                <a:latin typeface="radnikalight"/>
              </a:rPr>
              <a:t>Slovensko celkovo: Stredoeurópska kliešťová encefalitída – </a:t>
            </a:r>
            <a:r>
              <a:rPr lang="sk-SK" b="1" i="0" u="none" strike="noStrike" dirty="0">
                <a:effectLst/>
                <a:latin typeface="radnikamedium"/>
              </a:rPr>
              <a:t>66</a:t>
            </a:r>
            <a:r>
              <a:rPr lang="sk-SK" b="0" i="0" u="none" strike="noStrike" dirty="0">
                <a:effectLst/>
                <a:latin typeface="radnikalight"/>
              </a:rPr>
              <a:t> prípadov, Vírusová encefalitída prenášaná kliešťami – </a:t>
            </a:r>
            <a:r>
              <a:rPr lang="sk-SK" b="1" i="0" u="none" strike="noStrike" dirty="0">
                <a:effectLst/>
                <a:latin typeface="radnikamedium"/>
              </a:rPr>
              <a:t>2</a:t>
            </a:r>
            <a:r>
              <a:rPr lang="sk-SK" b="0" i="0" u="none" strike="noStrike" dirty="0">
                <a:effectLst/>
                <a:latin typeface="radnikalight"/>
              </a:rPr>
              <a:t> prípady</a:t>
            </a:r>
          </a:p>
          <a:p>
            <a:r>
              <a:rPr lang="sk-SK" b="0" i="0" u="none" strike="noStrike" dirty="0">
                <a:effectLst/>
                <a:latin typeface="radnikalight"/>
              </a:rPr>
              <a:t>Banskobystrický: Stredoeurópska kliešťová encefalitída – </a:t>
            </a:r>
            <a:r>
              <a:rPr lang="sk-SK" b="1" i="0" u="none" strike="noStrike" dirty="0">
                <a:effectLst/>
                <a:latin typeface="radnikamedium"/>
              </a:rPr>
              <a:t>38</a:t>
            </a:r>
            <a:r>
              <a:rPr lang="sk-SK" b="0" i="0" u="none" strike="noStrike" dirty="0">
                <a:effectLst/>
                <a:latin typeface="radnikalight"/>
              </a:rPr>
              <a:t> prípadov, Vírusová encefalitída prenášaná kliešťami – </a:t>
            </a:r>
            <a:r>
              <a:rPr lang="sk-SK" b="1" i="0" u="none" strike="noStrike" dirty="0">
                <a:effectLst/>
                <a:latin typeface="radnikamedium"/>
              </a:rPr>
              <a:t>0</a:t>
            </a:r>
            <a:r>
              <a:rPr lang="sk-SK" b="0" i="0" u="none" strike="noStrike" dirty="0">
                <a:effectLst/>
                <a:latin typeface="radnikalight"/>
              </a:rPr>
              <a:t> prípadov</a:t>
            </a: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75F1C28-FA17-E57E-8638-CD329B9E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7D84F83-A9A5-C942-A03F-560C803C3F5D}" type="datetime1">
              <a:rPr lang="sk-SK" sz="1100" smtClean="0"/>
              <a:pPr>
                <a:spcAft>
                  <a:spcPts val="600"/>
                </a:spcAft>
              </a:pPr>
              <a:t>14.9.2024</a:t>
            </a:fld>
            <a:endParaRPr lang="en-GB" sz="110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77500E2-CE14-F1BE-30C1-4C67BBF8D0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0C92893-8C51-46CF-9D47-24B3C575AFAA}" type="slidenum">
              <a:rPr lang="en-GB" smtClean="0"/>
              <a:pPr>
                <a:spcAft>
                  <a:spcPts val="600"/>
                </a:spcAft>
              </a:pPr>
              <a:t>10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227D909-9EC5-15DE-98F6-E0C90A47F16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rusnak.truni.sk</a:t>
            </a: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8BA203A5-8C85-316E-2AED-3EFA1630AE8C}"/>
              </a:ext>
            </a:extLst>
          </p:cNvPr>
          <p:cNvGrpSpPr/>
          <p:nvPr/>
        </p:nvGrpSpPr>
        <p:grpSpPr>
          <a:xfrm>
            <a:off x="586541" y="2106161"/>
            <a:ext cx="9072321" cy="4762010"/>
            <a:chOff x="586541" y="2106161"/>
            <a:chExt cx="9072321" cy="4762010"/>
          </a:xfrm>
        </p:grpSpPr>
        <p:pic>
          <p:nvPicPr>
            <p:cNvPr id="4098" name="Picture 2" descr="Kliešťová encefalitída: Zápal mozgu z mlieka a zo syra? - Zdravá výživa -  Zdravie - Pravda">
              <a:extLst>
                <a:ext uri="{FF2B5EF4-FFF2-40B4-BE49-F238E27FC236}">
                  <a16:creationId xmlns:a16="http://schemas.microsoft.com/office/drawing/2014/main" id="{7B5B725C-CAC7-ABDF-A3F8-B49440FBE5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8" r="25813" b="-2"/>
            <a:stretch/>
          </p:blipFill>
          <p:spPr bwMode="auto">
            <a:xfrm>
              <a:off x="6230207" y="2106161"/>
              <a:ext cx="3133811" cy="2476010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9" name="Obrázok 8" descr="Obrázok, na ktorom je text, mapa, diagram&#10;&#10;Automaticky generovaný popis">
              <a:extLst>
                <a:ext uri="{FF2B5EF4-FFF2-40B4-BE49-F238E27FC236}">
                  <a16:creationId xmlns:a16="http://schemas.microsoft.com/office/drawing/2014/main" id="{37291BA4-8824-6240-38CD-213892A2C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541" y="2106161"/>
              <a:ext cx="5431200" cy="4376117"/>
            </a:xfrm>
            <a:prstGeom prst="rect">
              <a:avLst/>
            </a:prstGeom>
          </p:spPr>
        </p:pic>
        <p:pic>
          <p:nvPicPr>
            <p:cNvPr id="4100" name="Picture 4" descr="Kliešťová encefalitída: Liek neexistuje, prevencia áno - NPZ">
              <a:extLst>
                <a:ext uri="{FF2B5EF4-FFF2-40B4-BE49-F238E27FC236}">
                  <a16:creationId xmlns:a16="http://schemas.microsoft.com/office/drawing/2014/main" id="{20A01DDB-2D80-15B1-EB2A-1E75C70200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5262" y="4582171"/>
              <a:ext cx="34036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4685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CBE1C7CB-6770-9C71-84B1-A6693622E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254" y="756287"/>
            <a:ext cx="8055023" cy="5223967"/>
          </a:xfrm>
        </p:spPr>
        <p:txBody>
          <a:bodyPr>
            <a:normAutofit fontScale="85000" lnSpcReduction="20000"/>
          </a:bodyPr>
          <a:lstStyle/>
          <a:p>
            <a:r>
              <a:rPr lang="sk-SK" dirty="0" err="1"/>
              <a:t>One</a:t>
            </a:r>
            <a:r>
              <a:rPr lang="sk-SK" dirty="0"/>
              <a:t> Health je dôležitým konceptom v zdraví verejnosti</a:t>
            </a:r>
          </a:p>
          <a:p>
            <a:r>
              <a:rPr lang="sk-SK" dirty="0"/>
              <a:t>Je príkladom ako spolupráca rôznych sektorov chráni zdravie obyvateľstva</a:t>
            </a:r>
          </a:p>
          <a:p>
            <a:r>
              <a:rPr lang="sk-SK" dirty="0" err="1"/>
              <a:t>One</a:t>
            </a:r>
            <a:r>
              <a:rPr lang="sk-SK" dirty="0"/>
              <a:t> Health je </a:t>
            </a:r>
            <a:r>
              <a:rPr lang="sk-SK" dirty="0" err="1"/>
              <a:t>multisektorová</a:t>
            </a:r>
            <a:r>
              <a:rPr lang="sk-SK" dirty="0"/>
              <a:t> a </a:t>
            </a:r>
            <a:r>
              <a:rPr lang="sk-SK" dirty="0" err="1"/>
              <a:t>transdisciplinárna</a:t>
            </a:r>
            <a:r>
              <a:rPr lang="sk-SK" dirty="0"/>
              <a:t> stratégia zahŕňajúca miestne, národné, regionálne a medzinárodné spoločné úsilie o dosiahnutie optimálneho zdravia pre ľudí, zvieratá a životné prostredie, ktoré sú vzájomne prepojené. </a:t>
            </a:r>
          </a:p>
          <a:p>
            <a:r>
              <a:rPr lang="sk-SK" dirty="0"/>
              <a:t>Na udržanie blahobytu ľudí, zvierat a životného prostredia prostredníctvom kooperatívneho riešenia problémov na miestnej, národnej a medzinárodnej úrovni je potrebná významná zmena v globálnom zdravotnom systéme. </a:t>
            </a:r>
          </a:p>
          <a:p>
            <a:r>
              <a:rPr lang="sk-SK" dirty="0"/>
              <a:t>Mnohé krajiny rozširujú investície do tejto oblasti s rozvojom spoločnosti, najmä vo svetle účinkov COVID-19 na súčasné systémy verejného zdravotníctva v krajine. </a:t>
            </a:r>
          </a:p>
          <a:p>
            <a:r>
              <a:rPr lang="sk-SK" dirty="0"/>
              <a:t>Vedci z mnohých odborov a rôznych profesií spolupracujú na riešení hlavných problémov. </a:t>
            </a:r>
          </a:p>
          <a:p>
            <a:r>
              <a:rPr lang="sk-SK" dirty="0"/>
              <a:t>Problémy, ktoré ovplyvňujú jednotlivcov a zlepšujú našu schopnosť ich riešiť, posúvajú skutočné zdravotné problémy na novú úroveň.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6636EC0-38C9-1FB5-B9C2-1283ADC98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4" y="5980254"/>
            <a:ext cx="8312587" cy="1008380"/>
          </a:xfrm>
        </p:spPr>
        <p:txBody>
          <a:bodyPr/>
          <a:lstStyle/>
          <a:p>
            <a:r>
              <a:rPr lang="sk-SK" dirty="0"/>
              <a:t>Zhrnutie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7A56F46-E9EC-081A-DA9D-4BA0165B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14.9.2024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8E3C48C-975D-F121-C246-5713AF156F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5F85CD0-7500-B482-C3CE-F00DD95CD3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004662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9583BE32-2E8A-88A0-B089-9068C7ACC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372889"/>
            <a:ext cx="8312587" cy="5617603"/>
          </a:xfrm>
        </p:spPr>
        <p:txBody>
          <a:bodyPr>
            <a:normAutofit lnSpcReduction="10000"/>
          </a:bodyPr>
          <a:lstStyle/>
          <a:p>
            <a:r>
              <a:rPr lang="sk-SK" dirty="0" err="1">
                <a:effectLst/>
              </a:rPr>
              <a:t>Kromerová</a:t>
            </a:r>
            <a:r>
              <a:rPr lang="sk-SK" dirty="0">
                <a:effectLst/>
              </a:rPr>
              <a:t> K, </a:t>
            </a:r>
            <a:r>
              <a:rPr lang="sk-SK" dirty="0" err="1">
                <a:effectLst/>
              </a:rPr>
              <a:t>Bencko</a:t>
            </a:r>
            <a:r>
              <a:rPr lang="sk-SK" dirty="0">
                <a:effectLst/>
              </a:rPr>
              <a:t> V. PRÍSTUP ONE HEALTH–KONCEPT, PRÍNOSY A VÝZVY JEHO APLIKÁCIE. Hygiena. 2021;66(4):131–6. </a:t>
            </a:r>
          </a:p>
          <a:p>
            <a:r>
              <a:rPr lang="sk-SK" dirty="0" err="1">
                <a:effectLst/>
              </a:rPr>
              <a:t>Vithanage</a:t>
            </a:r>
            <a:r>
              <a:rPr lang="sk-SK" dirty="0">
                <a:effectLst/>
              </a:rPr>
              <a:t> M, </a:t>
            </a:r>
            <a:r>
              <a:rPr lang="sk-SK" dirty="0" err="1">
                <a:effectLst/>
              </a:rPr>
              <a:t>Prasad</a:t>
            </a:r>
            <a:r>
              <a:rPr lang="sk-SK" dirty="0">
                <a:effectLst/>
              </a:rPr>
              <a:t> MN V. </a:t>
            </a:r>
            <a:r>
              <a:rPr lang="sk-SK" dirty="0" err="1">
                <a:effectLst/>
              </a:rPr>
              <a:t>One</a:t>
            </a:r>
            <a:r>
              <a:rPr lang="sk-SK" dirty="0">
                <a:effectLst/>
              </a:rPr>
              <a:t> Health: </a:t>
            </a:r>
            <a:r>
              <a:rPr lang="sk-SK" dirty="0" err="1">
                <a:effectLst/>
              </a:rPr>
              <a:t>Human</a:t>
            </a:r>
            <a:r>
              <a:rPr lang="sk-SK" dirty="0">
                <a:effectLst/>
              </a:rPr>
              <a:t>, Animal, and </a:t>
            </a:r>
            <a:r>
              <a:rPr lang="sk-SK" dirty="0" err="1">
                <a:effectLst/>
              </a:rPr>
              <a:t>Environment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Triad</a:t>
            </a:r>
            <a:r>
              <a:rPr lang="sk-SK" dirty="0">
                <a:effectLst/>
              </a:rPr>
              <a:t>. </a:t>
            </a:r>
            <a:r>
              <a:rPr lang="sk-SK" dirty="0" err="1">
                <a:effectLst/>
              </a:rPr>
              <a:t>Hoboken</a:t>
            </a:r>
            <a:r>
              <a:rPr lang="sk-SK" dirty="0">
                <a:effectLst/>
              </a:rPr>
              <a:t>, New Jersey: </a:t>
            </a:r>
            <a:r>
              <a:rPr lang="sk-SK" dirty="0" err="1">
                <a:effectLst/>
              </a:rPr>
              <a:t>Wiley</a:t>
            </a:r>
            <a:r>
              <a:rPr lang="sk-SK" dirty="0">
                <a:effectLst/>
              </a:rPr>
              <a:t>; 2023. 496 p. </a:t>
            </a:r>
          </a:p>
          <a:p>
            <a:r>
              <a:rPr lang="sk-SK" dirty="0" err="1">
                <a:effectLst/>
              </a:rPr>
              <a:t>Prata</a:t>
            </a:r>
            <a:r>
              <a:rPr lang="sk-SK" dirty="0">
                <a:effectLst/>
              </a:rPr>
              <a:t> JC, </a:t>
            </a:r>
            <a:r>
              <a:rPr lang="sk-SK" dirty="0" err="1">
                <a:effectLst/>
              </a:rPr>
              <a:t>Ribeiro</a:t>
            </a:r>
            <a:r>
              <a:rPr lang="sk-SK" dirty="0">
                <a:effectLst/>
              </a:rPr>
              <a:t> AI, </a:t>
            </a:r>
            <a:r>
              <a:rPr lang="sk-SK" dirty="0" err="1">
                <a:effectLst/>
              </a:rPr>
              <a:t>Rocha-Santos</a:t>
            </a:r>
            <a:r>
              <a:rPr lang="sk-SK" dirty="0">
                <a:effectLst/>
              </a:rPr>
              <a:t> T. </a:t>
            </a:r>
            <a:r>
              <a:rPr lang="sk-SK" dirty="0" err="1">
                <a:effectLst/>
              </a:rPr>
              <a:t>One</a:t>
            </a:r>
            <a:r>
              <a:rPr lang="sk-SK" dirty="0">
                <a:effectLst/>
              </a:rPr>
              <a:t> Health: </a:t>
            </a:r>
            <a:r>
              <a:rPr lang="sk-SK" dirty="0" err="1">
                <a:effectLst/>
              </a:rPr>
              <a:t>Integrated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Approach</a:t>
            </a:r>
            <a:r>
              <a:rPr lang="sk-SK" dirty="0">
                <a:effectLst/>
              </a:rPr>
              <a:t> to 21st </a:t>
            </a:r>
            <a:r>
              <a:rPr lang="sk-SK" dirty="0" err="1">
                <a:effectLst/>
              </a:rPr>
              <a:t>Century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Challenges</a:t>
            </a:r>
            <a:r>
              <a:rPr lang="sk-SK" dirty="0">
                <a:effectLst/>
              </a:rPr>
              <a:t> to Health. </a:t>
            </a:r>
            <a:r>
              <a:rPr lang="sk-SK" dirty="0" err="1">
                <a:effectLst/>
              </a:rPr>
              <a:t>Elsevier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Science</a:t>
            </a:r>
            <a:r>
              <a:rPr lang="sk-SK" dirty="0">
                <a:effectLst/>
              </a:rPr>
              <a:t>; 2022. </a:t>
            </a:r>
          </a:p>
          <a:p>
            <a:r>
              <a:rPr lang="sk-SK" dirty="0">
                <a:effectLst/>
              </a:rPr>
              <a:t>CDC </a:t>
            </a:r>
            <a:r>
              <a:rPr lang="sk-SK" dirty="0">
                <a:hlinkClick r:id="rId2"/>
              </a:rPr>
              <a:t>https://www.cdc.gov/onehealth/basics/index.html</a:t>
            </a:r>
            <a:endParaRPr lang="sk-SK" dirty="0"/>
          </a:p>
          <a:p>
            <a:r>
              <a:rPr lang="sk-SK" dirty="0">
                <a:effectLst/>
                <a:hlinkClick r:id="rId3"/>
              </a:rPr>
              <a:t>https://www.who.int/europe/initiatives/one-health</a:t>
            </a:r>
            <a:r>
              <a:rPr lang="sk-SK" dirty="0">
                <a:effectLst/>
              </a:rPr>
              <a:t> </a:t>
            </a:r>
          </a:p>
          <a:p>
            <a:r>
              <a:rPr lang="sk-SK" dirty="0" err="1">
                <a:effectLst/>
              </a:rPr>
              <a:t>Hudáčková</a:t>
            </a:r>
            <a:r>
              <a:rPr lang="sk-SK" dirty="0">
                <a:effectLst/>
              </a:rPr>
              <a:t> V, </a:t>
            </a:r>
            <a:r>
              <a:rPr lang="sk-SK" dirty="0" err="1">
                <a:effectLst/>
              </a:rPr>
              <a:t>Pekarčíková</a:t>
            </a:r>
            <a:r>
              <a:rPr lang="sk-SK" dirty="0">
                <a:effectLst/>
              </a:rPr>
              <a:t> J, Peťko B, Mikulová K, </a:t>
            </a:r>
            <a:r>
              <a:rPr lang="sk-SK" dirty="0" err="1">
                <a:effectLst/>
              </a:rPr>
              <a:t>Sivčo</a:t>
            </a:r>
            <a:r>
              <a:rPr lang="sk-SK" dirty="0">
                <a:effectLst/>
              </a:rPr>
              <a:t> P, </a:t>
            </a:r>
            <a:r>
              <a:rPr lang="sk-SK" dirty="0" err="1">
                <a:effectLst/>
              </a:rPr>
              <a:t>Rusňák</a:t>
            </a:r>
            <a:r>
              <a:rPr lang="sk-SK" dirty="0">
                <a:effectLst/>
              </a:rPr>
              <a:t> M. </a:t>
            </a:r>
            <a:r>
              <a:rPr lang="sk-SK" dirty="0" err="1">
                <a:effectLst/>
              </a:rPr>
              <a:t>The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impact</a:t>
            </a:r>
            <a:r>
              <a:rPr lang="sk-SK" dirty="0">
                <a:effectLst/>
              </a:rPr>
              <a:t> of </a:t>
            </a:r>
            <a:r>
              <a:rPr lang="sk-SK" dirty="0" err="1">
                <a:effectLst/>
              </a:rPr>
              <a:t>climatic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conditions</a:t>
            </a:r>
            <a:r>
              <a:rPr lang="sk-SK" dirty="0">
                <a:effectLst/>
              </a:rPr>
              <a:t> on </a:t>
            </a:r>
            <a:r>
              <a:rPr lang="sk-SK" dirty="0" err="1">
                <a:effectLst/>
              </a:rPr>
              <a:t>the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dynamics</a:t>
            </a:r>
            <a:r>
              <a:rPr lang="sk-SK" dirty="0">
                <a:effectLst/>
              </a:rPr>
              <a:t> of </a:t>
            </a:r>
            <a:r>
              <a:rPr lang="sk-SK" dirty="0" err="1">
                <a:effectLst/>
              </a:rPr>
              <a:t>tick-borne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encephalitis</a:t>
            </a:r>
            <a:r>
              <a:rPr lang="sk-SK" dirty="0">
                <a:effectLst/>
              </a:rPr>
              <a:t> in Slovakia in 2012-2016. </a:t>
            </a:r>
            <a:r>
              <a:rPr lang="sk-SK" dirty="0" err="1">
                <a:effectLst/>
              </a:rPr>
              <a:t>Epidemiol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Mikrobiol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Imunol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Cas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Spol</a:t>
            </a:r>
            <a:r>
              <a:rPr lang="sk-SK" dirty="0">
                <a:effectLst/>
              </a:rPr>
              <a:t> pro </a:t>
            </a:r>
            <a:r>
              <a:rPr lang="sk-SK" dirty="0" err="1">
                <a:effectLst/>
              </a:rPr>
              <a:t>Epidemiol</a:t>
            </a:r>
            <a:r>
              <a:rPr lang="sk-SK" dirty="0">
                <a:effectLst/>
              </a:rPr>
              <a:t> a </a:t>
            </a:r>
            <a:r>
              <a:rPr lang="sk-SK" dirty="0" err="1">
                <a:effectLst/>
              </a:rPr>
              <a:t>Mikrobiol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Ces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Lek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Spol</a:t>
            </a:r>
            <a:r>
              <a:rPr lang="sk-SK" dirty="0">
                <a:effectLst/>
              </a:rPr>
              <a:t> JE </a:t>
            </a:r>
            <a:r>
              <a:rPr lang="sk-SK" dirty="0" err="1">
                <a:effectLst/>
              </a:rPr>
              <a:t>Purkyne</a:t>
            </a:r>
            <a:r>
              <a:rPr lang="sk-SK" dirty="0">
                <a:effectLst/>
              </a:rPr>
              <a:t>. 2023;72(2):78–85. </a:t>
            </a:r>
          </a:p>
          <a:p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6081453-61E4-06A1-F45B-5FEE8F8B6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68" y="5778929"/>
            <a:ext cx="8312587" cy="1008380"/>
          </a:xfrm>
        </p:spPr>
        <p:txBody>
          <a:bodyPr/>
          <a:lstStyle/>
          <a:p>
            <a:r>
              <a:rPr lang="sk-SK" dirty="0"/>
              <a:t>Odporúčaná literatúra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F827B94-D226-A69A-A4FF-C5B091232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14.9.2024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5701362-9FD1-5F25-31D3-E718B177FE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5B1C560-D9E7-7EF5-7523-C122EA4795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917783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C4A91BDB-B5F5-ADC3-867E-0FEE90184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033519"/>
          </a:xfrm>
        </p:spPr>
        <p:txBody>
          <a:bodyPr>
            <a:normAutofit/>
          </a:bodyPr>
          <a:lstStyle/>
          <a:p>
            <a:r>
              <a:rPr lang="sk-SK" dirty="0" err="1"/>
              <a:t>One</a:t>
            </a:r>
            <a:r>
              <a:rPr lang="sk-SK" dirty="0"/>
              <a:t> Health je interdisciplinárny prístup, ktorý uznáva vzájomnú prepojenosť zdravia ľudí, zvierat a životného prostredia.</a:t>
            </a:r>
          </a:p>
          <a:p>
            <a:r>
              <a:rPr lang="sk-SK" dirty="0" err="1"/>
              <a:t>One</a:t>
            </a:r>
            <a:r>
              <a:rPr lang="sk-SK" dirty="0"/>
              <a:t> Health (CDC) je </a:t>
            </a:r>
            <a:r>
              <a:rPr lang="sk-SK" dirty="0" err="1"/>
              <a:t>kolaboratívny</a:t>
            </a:r>
            <a:r>
              <a:rPr lang="sk-SK" dirty="0"/>
              <a:t>, </a:t>
            </a:r>
            <a:r>
              <a:rPr lang="sk-SK" dirty="0" err="1"/>
              <a:t>multisektorový</a:t>
            </a:r>
            <a:r>
              <a:rPr lang="sk-SK" dirty="0"/>
              <a:t> a </a:t>
            </a:r>
            <a:r>
              <a:rPr lang="sk-SK" dirty="0" err="1"/>
              <a:t>transdisciplinárny</a:t>
            </a:r>
            <a:r>
              <a:rPr lang="sk-SK" dirty="0"/>
              <a:t> prístup – pracujúci na miestnej, regionálnej, národnej a globálnej úrovni – s cieľom dosiahnuť optimálne zdravotné výsledky uznávajúc prepojenie medzi ľuďmi, zvieratami, rastlinami a ich zdieľaným prostredím.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0A7C4D8A-5182-EB4D-BD35-17201B840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je </a:t>
            </a:r>
            <a:r>
              <a:rPr lang="sk-SK" dirty="0" err="1"/>
              <a:t>One</a:t>
            </a:r>
            <a:r>
              <a:rPr lang="sk-SK" dirty="0"/>
              <a:t> Health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D199E4B-D604-2744-97E1-BD268C836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CC28-288E-7B4C-AD5C-7F26B61FD9BC}" type="datetime1">
              <a:rPr lang="sk-SK" smtClean="0"/>
              <a:t>14.9.2024</a:t>
            </a:fld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67C5BC5-1663-264D-A8AC-136D89CECB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sk-SK" smtClean="0"/>
              <a:pPr/>
              <a:t>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EA930FA-053D-8943-BE21-6AF09EF221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948397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C0279CAC-C487-8E83-A058-36C35BF47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445908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Ľudská populácia rastie a rozširuje sa do nových geografických oblastí. Výsledkom je, že viac ľudí žije v úzkom kontakte s voľne žijúcimi a domácimi zvieratami, a to ako hospodárskymi zvieratami, tak aj domácimi zvieratami. Zvieratá hrajú v našich životoch dôležitú úlohu, či už ide o jedlo, vlákninu, živobytie, cestovanie, šport, vzdelanie alebo spoločnosť. Blízky kontakt so zvieratami a ich prostredím poskytuje viac príležitostí na prenos chorôb medzi zvieratami a ľuďmi.</a:t>
            </a:r>
          </a:p>
          <a:p>
            <a:r>
              <a:rPr lang="sk-SK" dirty="0"/>
              <a:t>Zem zažila zmeny v klíme a využívaní pôdy, ako je odlesňovanie a intenzívne poľnohospodárske postupy. Narušenie podmienok prostredia a biotopov môže poskytnúť nové príležitosti na prenos chorôb na zvieratá.</a:t>
            </a:r>
          </a:p>
          <a:p>
            <a:r>
              <a:rPr lang="sk-SK" dirty="0"/>
              <a:t>V dôsledku medzinárodného cestovania a obchodu sa zvýšil pohyb ľudí, zvierat a živočíšnych produktov. V dôsledku toho sa choroby môžu rýchlo šíriť cez hranice a po celom svete.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D5BF772-8940-98FE-B66C-324494189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910" y="6181580"/>
            <a:ext cx="8312587" cy="1008380"/>
          </a:xfrm>
        </p:spPr>
        <p:txBody>
          <a:bodyPr/>
          <a:lstStyle/>
          <a:p>
            <a:r>
              <a:rPr lang="sk-SK" dirty="0"/>
              <a:t>Čo podnietilo vznik tejto koncepcie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4D7D1E6-0DB2-32CE-BB4E-ED5D82584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14.9.2024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4104FA7-2A31-7FF5-6E33-D1331625FC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C7279BC-5DBF-5E15-4036-F7E9490D8FC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950197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BEFEDCCA-87AE-A566-77BD-FCD1ADE9C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5261454"/>
          </a:xfrm>
        </p:spPr>
        <p:txBody>
          <a:bodyPr>
            <a:normAutofit fontScale="85000" lnSpcReduction="20000"/>
          </a:bodyPr>
          <a:lstStyle/>
          <a:p>
            <a:r>
              <a:rPr lang="sk-SK" dirty="0"/>
              <a:t>Tieto zmeny viedli k šíreniu existujúcich alebo známych (endemických) a nových alebo vznikajúcich </a:t>
            </a:r>
            <a:r>
              <a:rPr lang="sk-SK" dirty="0" err="1"/>
              <a:t>zoonotických</a:t>
            </a:r>
            <a:r>
              <a:rPr lang="sk-SK" dirty="0"/>
              <a:t> chorôb, čo sú choroby, ktoré sa môžu šíriť medzi zvieratami a ľuďmi. Každý rok sú milióny ľudí a zvierat na celom svete postihnuté </a:t>
            </a:r>
            <a:r>
              <a:rPr lang="sk-SK" dirty="0" err="1"/>
              <a:t>zoonotickými</a:t>
            </a:r>
            <a:r>
              <a:rPr lang="sk-SK" dirty="0"/>
              <a:t> chorobami. </a:t>
            </a:r>
          </a:p>
          <a:p>
            <a:pPr lvl="1"/>
            <a:r>
              <a:rPr lang="sk-SK" dirty="0"/>
              <a:t>Besnota</a:t>
            </a:r>
          </a:p>
          <a:p>
            <a:pPr lvl="1"/>
            <a:r>
              <a:rPr lang="sk-SK" dirty="0"/>
              <a:t>Infekcia salmonelou</a:t>
            </a:r>
          </a:p>
          <a:p>
            <a:pPr lvl="1"/>
            <a:r>
              <a:rPr lang="sk-SK" dirty="0"/>
              <a:t>Infekcia vírusom západného Nílu</a:t>
            </a:r>
          </a:p>
          <a:p>
            <a:pPr lvl="1"/>
            <a:r>
              <a:rPr lang="sk-SK" dirty="0"/>
              <a:t>Q horúčka (</a:t>
            </a:r>
            <a:r>
              <a:rPr lang="sk-SK" dirty="0" err="1"/>
              <a:t>Coxiella</a:t>
            </a:r>
            <a:r>
              <a:rPr lang="sk-SK" dirty="0"/>
              <a:t> </a:t>
            </a:r>
            <a:r>
              <a:rPr lang="sk-SK" dirty="0" err="1"/>
              <a:t>burnetii</a:t>
            </a:r>
            <a:r>
              <a:rPr lang="sk-SK" dirty="0"/>
              <a:t>)</a:t>
            </a:r>
          </a:p>
          <a:p>
            <a:pPr lvl="1"/>
            <a:r>
              <a:rPr lang="sk-SK" dirty="0" err="1"/>
              <a:t>Antrax</a:t>
            </a:r>
            <a:endParaRPr lang="sk-SK" dirty="0"/>
          </a:p>
          <a:p>
            <a:pPr lvl="1"/>
            <a:r>
              <a:rPr lang="sk-SK" dirty="0"/>
              <a:t>Brucelóza</a:t>
            </a:r>
          </a:p>
          <a:p>
            <a:pPr lvl="1"/>
            <a:r>
              <a:rPr lang="sk-SK" dirty="0" err="1"/>
              <a:t>Lymská</a:t>
            </a:r>
            <a:r>
              <a:rPr lang="sk-SK" dirty="0"/>
              <a:t> borelióza</a:t>
            </a:r>
          </a:p>
          <a:p>
            <a:pPr lvl="1"/>
            <a:r>
              <a:rPr lang="sk-SK" dirty="0"/>
              <a:t>Kožného ochorenia</a:t>
            </a:r>
          </a:p>
          <a:p>
            <a:pPr lvl="1"/>
            <a:r>
              <a:rPr lang="sk-SK" dirty="0" err="1"/>
              <a:t>Ebola</a:t>
            </a:r>
            <a:endParaRPr lang="sk-SK" dirty="0"/>
          </a:p>
          <a:p>
            <a:r>
              <a:rPr lang="sk-SK" dirty="0"/>
              <a:t>Zvieratá tiež zdieľajú našu náchylnosť k niektorým chorobám a environmentálnym rizikám. Z tohto dôvodu môžu niekedy slúžiť ako včasné varovné signály potenciálneho ľudského ochorenia. Napríklad vtáky často zomierajú na vírus West </a:t>
            </a:r>
            <a:r>
              <a:rPr lang="sk-SK" dirty="0" err="1"/>
              <a:t>Nile</a:t>
            </a:r>
            <a:r>
              <a:rPr lang="sk-SK" dirty="0"/>
              <a:t> skôr, ako ľudia v rovnakej oblasti ochorejú na infekciu vírusom West </a:t>
            </a:r>
            <a:r>
              <a:rPr lang="sk-SK" dirty="0" err="1"/>
              <a:t>Nile</a:t>
            </a:r>
            <a:r>
              <a:rPr lang="sk-SK" dirty="0"/>
              <a:t>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6624C2C-C6E6-126B-FFC8-10BFAEE0A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68" y="5778929"/>
            <a:ext cx="8312587" cy="1008380"/>
          </a:xfrm>
        </p:spPr>
        <p:txBody>
          <a:bodyPr/>
          <a:lstStyle/>
          <a:p>
            <a:r>
              <a:rPr lang="sk-SK" dirty="0"/>
              <a:t>Človek a zvieratá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BB0EF06-078E-E2FA-B3E5-4C2E4FFC8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14.9.2024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FB29A3F-A001-321B-E181-83B0A3CF89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5102CA3-FB34-4FED-F63F-2FAACDBE05E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2050" name="Picture 2" descr="Testy potvrdili prítomnosť vtáčej chrípky v prípade uhynutých čajok, ktoré  našli na brehu Liptovskej Mary - Správy RTVS">
            <a:extLst>
              <a:ext uri="{FF2B5EF4-FFF2-40B4-BE49-F238E27FC236}">
                <a16:creationId xmlns:a16="http://schemas.microsoft.com/office/drawing/2014/main" id="{325C4384-2BAA-6240-2B55-08F4CE8BC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173" y="2313864"/>
            <a:ext cx="38100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287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22A401D0-32F4-2B37-AD81-E4BDBF0A6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6"/>
            <a:ext cx="8312587" cy="5187313"/>
          </a:xfrm>
        </p:spPr>
        <p:txBody>
          <a:bodyPr>
            <a:normAutofit fontScale="77500" lnSpcReduction="20000"/>
          </a:bodyPr>
          <a:lstStyle/>
          <a:p>
            <a:r>
              <a:rPr lang="sk-SK" dirty="0"/>
              <a:t>Vznikajúce, znovu sa objavujúce a endemické </a:t>
            </a:r>
            <a:r>
              <a:rPr lang="sk-SK" dirty="0" err="1"/>
              <a:t>zoonotické</a:t>
            </a:r>
            <a:r>
              <a:rPr lang="sk-SK" dirty="0"/>
              <a:t> choroby, zanedbávané tropické choroby, choroby prenášané vektormi, </a:t>
            </a:r>
            <a:r>
              <a:rPr lang="sk-SK" dirty="0" err="1"/>
              <a:t>antimikrobiálna</a:t>
            </a:r>
            <a:r>
              <a:rPr lang="sk-SK" dirty="0"/>
              <a:t> rezistencia, bezpečnosť potravín a potravinová bezpečnosť, kontaminácia životného prostredia, zmena klímy a iné zdravotné hrozby, ktoré zdieľajú ľudia, zvieratá a životné prostredie. </a:t>
            </a:r>
          </a:p>
          <a:p>
            <a:r>
              <a:rPr lang="sk-SK" dirty="0" err="1"/>
              <a:t>Antibimikrobiálne</a:t>
            </a:r>
            <a:r>
              <a:rPr lang="sk-SK" dirty="0"/>
              <a:t> rezistentné baktérie sa môžu rýchlo šíriť komunitami, zásobovaním potravinami, zdravotníckymi zariadeniami a prostredím (pôda, voda), čo sťažuje liečbu určitých infekcií u zvierat a ľudí.</a:t>
            </a:r>
          </a:p>
          <a:p>
            <a:r>
              <a:rPr lang="sk-SK" dirty="0"/>
              <a:t>Choroby prenášané vektormi sú na vzostupe s vyššími teplotami a rozšírenými biotopmi komárov a kliešťov.</a:t>
            </a:r>
          </a:p>
          <a:p>
            <a:r>
              <a:rPr lang="sk-SK" dirty="0"/>
              <a:t>Choroby potravinových zvierat môžu ohroziť zásoby, živobytie a ekonomiky.</a:t>
            </a:r>
          </a:p>
          <a:p>
            <a:r>
              <a:rPr lang="sk-SK" dirty="0"/>
              <a:t>Väzba medzi človekom a zvieraťom môže pomôcť zlepšiť duševnú pohodu.</a:t>
            </a:r>
          </a:p>
          <a:p>
            <a:r>
              <a:rPr lang="sk-SK" dirty="0"/>
              <a:t>Kontaminácia vody používanej na pitie, rekreáciu a iné môže spôsobiť ochorenie ľudí a zvierat.</a:t>
            </a:r>
          </a:p>
          <a:p>
            <a:r>
              <a:rPr lang="sk-SK" dirty="0"/>
              <a:t>Dokonca aj oblasti chronických chorôb, duševného zdravia, úrazov, zdravia z povolania a neprenosných chorôb môžu ťažiť z prístupu </a:t>
            </a:r>
            <a:r>
              <a:rPr lang="sk-SK" dirty="0" err="1"/>
              <a:t>One</a:t>
            </a:r>
            <a:r>
              <a:rPr lang="sk-SK" dirty="0"/>
              <a:t> Health, ktorý zahŕňa spoluprácu medzi disciplínami a sektormi.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0710C27-AA13-D881-E899-5FCDFD4F9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8" y="5776893"/>
            <a:ext cx="8312587" cy="1008380"/>
          </a:xfrm>
        </p:spPr>
        <p:txBody>
          <a:bodyPr/>
          <a:lstStyle/>
          <a:p>
            <a:r>
              <a:rPr lang="sk-SK" dirty="0"/>
              <a:t>Hlavné témy </a:t>
            </a:r>
            <a:r>
              <a:rPr lang="sk-SK" dirty="0" err="1"/>
              <a:t>One</a:t>
            </a:r>
            <a:r>
              <a:rPr lang="sk-SK" dirty="0"/>
              <a:t> Health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A6D2D13-2BE1-147A-12C8-CFA4845F4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14.9.2024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FA3897B-9BF5-632C-B3B7-C9C475E041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2D7ADF5-F36A-3014-A627-775859FA5DE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000129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0D32EBD8-E48B-DB41-6A58-751D1BCB7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717756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Úspešné zásahy v oblasti zdravia verejnosti si vyžadujú spoluprácu partnerov v oblasti zdravia ľudí, zvierat a životného prostredia. </a:t>
            </a:r>
          </a:p>
          <a:p>
            <a:r>
              <a:rPr lang="sk-SK" dirty="0"/>
              <a:t>Profesionáli v oblasti ľudského zdravia (lekári, zdravotné sestry, odborníci v oblasti zdravia verejnosti, epidemiológovia), zdravia zvierat (veterinári, poloprofesionáli, poľnohospodárski pracovníci), životného prostredia (ekológovia, odborníci na divokú zver) a iných odborných oblastí potrebujú komunikovať, spolupracovať a koordinovať činnosti. </a:t>
            </a:r>
          </a:p>
          <a:p>
            <a:r>
              <a:rPr lang="sk-SK" dirty="0"/>
              <a:t>Ďalšími relevantnými hráčmi v prístupe </a:t>
            </a:r>
            <a:r>
              <a:rPr lang="sk-SK" dirty="0" err="1"/>
              <a:t>One</a:t>
            </a:r>
            <a:r>
              <a:rPr lang="sk-SK" dirty="0"/>
              <a:t> Health by mohli byť orgány činné v trestnom konaní, tvorcovia politík, poľnohospodárstvo, komunity a dokonca aj majitelia domácich zvierat. </a:t>
            </a:r>
          </a:p>
          <a:p>
            <a:r>
              <a:rPr lang="sk-SK" dirty="0"/>
              <a:t>Žiadna osoba, organizácia alebo sektor nemôže riešiť problémy len na rozhraní zviera-človek-životné prostredie.</a:t>
            </a:r>
          </a:p>
          <a:p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4E652ED-5A8E-7596-AF92-2B20CAB47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22" y="5835836"/>
            <a:ext cx="8312587" cy="1008380"/>
          </a:xfrm>
        </p:spPr>
        <p:txBody>
          <a:bodyPr/>
          <a:lstStyle/>
          <a:p>
            <a:r>
              <a:rPr lang="sk-SK" dirty="0"/>
              <a:t>Postupy </a:t>
            </a:r>
            <a:r>
              <a:rPr lang="sk-SK" dirty="0" err="1"/>
              <a:t>One</a:t>
            </a:r>
            <a:r>
              <a:rPr lang="sk-SK" dirty="0"/>
              <a:t> Health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5687B54-71EB-F4FA-8082-78C7B13E1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14.9.2024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FA1D9D03-37DA-65C0-F26B-37DF7FF4CD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8D5CCFD-1E85-2ED6-3974-A2E8C853C38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588507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F189F90F-6E68-AB78-19F6-ADD9B9DFF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621740"/>
          </a:xfrm>
        </p:spPr>
        <p:txBody>
          <a:bodyPr>
            <a:normAutofit/>
          </a:bodyPr>
          <a:lstStyle/>
          <a:p>
            <a:r>
              <a:rPr lang="sk-SK" dirty="0"/>
              <a:t>Zabrániť prepuknutiu </a:t>
            </a:r>
            <a:r>
              <a:rPr lang="sk-SK" dirty="0" err="1"/>
              <a:t>zoonotickej</a:t>
            </a:r>
            <a:r>
              <a:rPr lang="sk-SK" dirty="0"/>
              <a:t> choroby u zvierat a ľudí.</a:t>
            </a:r>
          </a:p>
          <a:p>
            <a:r>
              <a:rPr lang="sk-SK" dirty="0"/>
              <a:t>Zlepšiť bezpečnosť a ochranu potravín.</a:t>
            </a:r>
          </a:p>
          <a:p>
            <a:r>
              <a:rPr lang="sk-SK" dirty="0"/>
              <a:t>Znížiť infekcie rezistentné na </a:t>
            </a:r>
            <a:r>
              <a:rPr lang="sk-SK" dirty="0" err="1"/>
              <a:t>antibimikrobiálne</a:t>
            </a:r>
            <a:r>
              <a:rPr lang="sk-SK" dirty="0"/>
              <a:t> látky a zlepšiť zdravie ľudí a zvierat.</a:t>
            </a:r>
          </a:p>
          <a:p>
            <a:r>
              <a:rPr lang="sk-SK" dirty="0"/>
              <a:t>Chrániť globálnu zdravotnú bezpečnosť.</a:t>
            </a:r>
          </a:p>
          <a:p>
            <a:r>
              <a:rPr lang="sk-SK" dirty="0"/>
              <a:t>Chrániť biodiverzitu a ochranu.</a:t>
            </a:r>
          </a:p>
          <a:p>
            <a:r>
              <a:rPr lang="sk-SK" dirty="0"/>
              <a:t>Podporou spolupráce naprieč všetkými sektormi môže prístup </a:t>
            </a:r>
            <a:r>
              <a:rPr lang="sk-SK" dirty="0" err="1"/>
              <a:t>One</a:t>
            </a:r>
            <a:r>
              <a:rPr lang="sk-SK" dirty="0"/>
              <a:t> Health dosiahnuť najlepšie zdravotné výsledky pre ľudí, zvieratá a rastliny v zdieľanom prostredí.</a:t>
            </a:r>
          </a:p>
          <a:p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C8AEE80-D24C-44C1-4B32-5574879E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Prístup môže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757C208-428A-DE1F-1353-F9C5174C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14.9.2024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176A5D1-6761-031C-5621-90DB0B526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95D9659-3EEE-0425-81BB-723DA216BEC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350616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790F361B-8E74-162E-A35E-9881489D5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930" y="5835836"/>
            <a:ext cx="8312587" cy="1008380"/>
          </a:xfrm>
        </p:spPr>
        <p:txBody>
          <a:bodyPr/>
          <a:lstStyle/>
          <a:p>
            <a:r>
              <a:rPr lang="sk-SK" dirty="0"/>
              <a:t>Príklad </a:t>
            </a:r>
            <a:r>
              <a:rPr lang="sk-SK" dirty="0" err="1"/>
              <a:t>E.Coli</a:t>
            </a: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9D1A132-96AE-8663-0F2F-5C3453409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14.9.2024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CBB5949-08F3-4768-AD01-1D79E36B86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4CC36A3-535B-AA07-62DC-C2C17C78AF7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8" name="Obrázok 7" descr="Obrázok, na ktorom je animák, strom, animovaná rozprávka, animácia&#10;&#10;Automaticky generovaný popis">
            <a:extLst>
              <a:ext uri="{FF2B5EF4-FFF2-40B4-BE49-F238E27FC236}">
                <a16:creationId xmlns:a16="http://schemas.microsoft.com/office/drawing/2014/main" id="{310D49F0-2968-4E7E-43DB-AEF69C9AD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30" y="168066"/>
            <a:ext cx="7772400" cy="2610221"/>
          </a:xfrm>
          <a:prstGeom prst="rect">
            <a:avLst/>
          </a:prstGeom>
        </p:spPr>
      </p:pic>
      <p:graphicFrame>
        <p:nvGraphicFramePr>
          <p:cNvPr id="10" name="Tabuľka 10">
            <a:extLst>
              <a:ext uri="{FF2B5EF4-FFF2-40B4-BE49-F238E27FC236}">
                <a16:creationId xmlns:a16="http://schemas.microsoft.com/office/drawing/2014/main" id="{333E4A94-86BE-1171-DEB2-81B905A0C9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793106"/>
              </p:ext>
            </p:extLst>
          </p:nvPr>
        </p:nvGraphicFramePr>
        <p:xfrm>
          <a:off x="906828" y="3039195"/>
          <a:ext cx="794061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870">
                  <a:extLst>
                    <a:ext uri="{9D8B030D-6E8A-4147-A177-3AD203B41FA5}">
                      <a16:colId xmlns:a16="http://schemas.microsoft.com/office/drawing/2014/main" val="3375271809"/>
                    </a:ext>
                  </a:extLst>
                </a:gridCol>
                <a:gridCol w="2646870">
                  <a:extLst>
                    <a:ext uri="{9D8B030D-6E8A-4147-A177-3AD203B41FA5}">
                      <a16:colId xmlns:a16="http://schemas.microsoft.com/office/drawing/2014/main" val="2519739245"/>
                    </a:ext>
                  </a:extLst>
                </a:gridCol>
                <a:gridCol w="2646870">
                  <a:extLst>
                    <a:ext uri="{9D8B030D-6E8A-4147-A177-3AD203B41FA5}">
                      <a16:colId xmlns:a16="http://schemas.microsoft.com/office/drawing/2014/main" val="961253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Kravy sa pasú vedľa poľa so šalátom. Kravy môžu prenášať E. </a:t>
                      </a:r>
                      <a:r>
                        <a:rPr lang="sk-SK" dirty="0" err="1"/>
                        <a:t>coli</a:t>
                      </a:r>
                      <a:r>
                        <a:rPr lang="sk-SK" dirty="0"/>
                        <a:t>, ale stále vyzerajú zdravo.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E. </a:t>
                      </a:r>
                      <a:r>
                        <a:rPr lang="sk-SK" dirty="0" err="1"/>
                        <a:t>coli</a:t>
                      </a:r>
                      <a:r>
                        <a:rPr lang="sk-SK" dirty="0"/>
                        <a:t> z kravského hnoja na neďalekej farme môže kontaminovať šaláty.</a:t>
                      </a:r>
                    </a:p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Ľudia jedia kontaminovaný šalát a môžu sa nakaziť E. </a:t>
                      </a:r>
                      <a:r>
                        <a:rPr lang="sk-SK" dirty="0" err="1"/>
                        <a:t>coli</a:t>
                      </a:r>
                      <a:r>
                        <a:rPr lang="sk-SK" dirty="0"/>
                        <a:t>. Výsledkom môže byť vážne ochorenie alebo niekedy smrť.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334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52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5FEF4292-9B25-A89F-2FBA-3C12A2A22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70" y="372889"/>
            <a:ext cx="8574007" cy="5496570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Kvôli úzkemu prepojeniu medzi ľuďmi a zvieratami je dôležité uvedomiť si bežné spôsoby, ako sa ľudia môžu nakaziť baktériami, ktoré môžu spôsobiť </a:t>
            </a:r>
            <a:r>
              <a:rPr lang="sk-SK" dirty="0" err="1"/>
              <a:t>zoonotické</a:t>
            </a:r>
            <a:r>
              <a:rPr lang="sk-SK" dirty="0"/>
              <a:t> ochorenia. </a:t>
            </a:r>
          </a:p>
          <a:p>
            <a:pPr lvl="1"/>
            <a:r>
              <a:rPr lang="sk-SK" i="1" dirty="0"/>
              <a:t>Priamy kontakt</a:t>
            </a:r>
            <a:r>
              <a:rPr lang="sk-SK" dirty="0"/>
              <a:t>: Kontakt so slinami, krvou, močom, sliznicami, výkalmi alebo inými telesnými tekutinami infikovaného zvieraťa. Príklady zahŕňajú hladkanie alebo dotýkanie sa zvierat a uhryznutie alebo škrabanie.</a:t>
            </a:r>
          </a:p>
          <a:p>
            <a:pPr lvl="1"/>
            <a:r>
              <a:rPr lang="sk-SK" i="1" dirty="0"/>
              <a:t>Nepriamy kontakt: </a:t>
            </a:r>
            <a:r>
              <a:rPr lang="sk-SK" dirty="0"/>
              <a:t>Prichádza do kontaktu s oblasťami, kde žijú a potulujú sa zvieratá, alebo s predmetmi alebo povrchmi, ktoré boli kontaminované choroboplodnými zárodkami. Príklady zahŕňajú vodu z akvárií, biotopy pre domáce zvieratá, kurníky, stodoly, rastliny a pôdu, ako aj krmivo pre domáce zvieratá a nádoby na vodu.</a:t>
            </a:r>
          </a:p>
          <a:p>
            <a:pPr lvl="1"/>
            <a:r>
              <a:rPr lang="sk-SK" i="1" dirty="0"/>
              <a:t>Prenášané vektormi</a:t>
            </a:r>
            <a:r>
              <a:rPr lang="sk-SK" dirty="0"/>
              <a:t>: Uhryznutie kliešťom alebo hmyzom ako komár alebo blcha.</a:t>
            </a:r>
          </a:p>
          <a:p>
            <a:pPr lvl="1"/>
            <a:r>
              <a:rPr lang="sk-SK" i="1" dirty="0"/>
              <a:t>Z potravín</a:t>
            </a:r>
            <a:r>
              <a:rPr lang="sk-SK" dirty="0"/>
              <a:t>: Každý rok ochorie 1 zo 6 Američanov z konzumácie kontaminovaných potravín. Jedenie alebo pitie niečoho nebezpečného, ako je nepasterizované (surové) mlieko, nedostatočne tepelne spracované mäso alebo vajcia alebo surové ovocie a zelenina, ktoré sú kontaminované výkalmi infikovaného zvieraťa. Kontaminované potraviny môžu spôsobiť ochorenie u ľudí a zvierat, vrátane domácich zvierat.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E4AC778-5807-4CA1-E2F9-3B089933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22" y="6340026"/>
            <a:ext cx="8312587" cy="1008380"/>
          </a:xfrm>
        </p:spPr>
        <p:txBody>
          <a:bodyPr/>
          <a:lstStyle/>
          <a:p>
            <a:r>
              <a:rPr lang="sk-SK" sz="4800" dirty="0"/>
              <a:t>Ako sa ochorenia šíria medzi zvieratami a ľuďmi?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5FBDCA9-CB0A-7AFD-45C1-E67E19E5D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14.9.2024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736DA76-F864-94D3-D410-E89992A420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D13A5F7-5885-03AF-93AE-8D7BC7D742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037363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tin_Trnava_prednask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ácia2" id="{E1632062-1FA9-9544-9EF3-FB0837E571F8}" vid="{A3C71F72-6A57-2744-BB06-A6F4C43933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Martin_Trnava_prednasky</Template>
  <TotalTime>83</TotalTime>
  <Words>1397</Words>
  <Application>Microsoft Macintosh PowerPoint</Application>
  <PresentationFormat>Vlastná</PresentationFormat>
  <Paragraphs>107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9" baseType="lpstr">
      <vt:lpstr>Arial</vt:lpstr>
      <vt:lpstr>Calibri</vt:lpstr>
      <vt:lpstr>Palatino Linotype</vt:lpstr>
      <vt:lpstr>radnikalight</vt:lpstr>
      <vt:lpstr>radnikamedium</vt:lpstr>
      <vt:lpstr>Wingdings</vt:lpstr>
      <vt:lpstr>Martin_Trnava_prednasky</vt:lpstr>
      <vt:lpstr>Jedno zdravie: princípy, ciele, prípady</vt:lpstr>
      <vt:lpstr>Čo je One Health</vt:lpstr>
      <vt:lpstr>Čo podnietilo vznik tejto koncepcie</vt:lpstr>
      <vt:lpstr>Človek a zvieratá</vt:lpstr>
      <vt:lpstr>Hlavné témy One Health</vt:lpstr>
      <vt:lpstr>Postupy One Health</vt:lpstr>
      <vt:lpstr>Prístup môže</vt:lpstr>
      <vt:lpstr>Príklad E.Coli</vt:lpstr>
      <vt:lpstr>Ako sa ochorenia šíria medzi zvieratami a ľuďmi?</vt:lpstr>
      <vt:lpstr>Prezentácia programu PowerPoint</vt:lpstr>
      <vt:lpstr>Zhrnutie</vt:lpstr>
      <vt:lpstr>Odporúčaná literatúra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Jedno zdravie: princípy, ciele, prípady</dc:title>
  <dc:subject/>
  <dc:creator>Rusnák Martin</dc:creator>
  <cp:keywords/>
  <dc:description/>
  <cp:lastModifiedBy>Rusnák Martin</cp:lastModifiedBy>
  <cp:revision>12</cp:revision>
  <dcterms:created xsi:type="dcterms:W3CDTF">2023-09-04T09:32:35Z</dcterms:created>
  <dcterms:modified xsi:type="dcterms:W3CDTF">2024-09-14T16:05:41Z</dcterms:modified>
  <cp:category/>
</cp:coreProperties>
</file>