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  <p:sldId id="282" r:id="rId26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>
      <p:cViewPr varScale="1">
        <p:scale>
          <a:sx n="93" d="100"/>
          <a:sy n="93" d="100"/>
        </p:scale>
        <p:origin x="1744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9/14/24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9/14/24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14.9.2024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528" y="4424524"/>
            <a:ext cx="8925469" cy="1979389"/>
          </a:xfrm>
        </p:spPr>
        <p:txBody>
          <a:bodyPr anchor="ctr">
            <a:normAutofit/>
          </a:bodyPr>
          <a:lstStyle>
            <a:lvl1pPr algn="l">
              <a:defRPr sz="3306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528" y="3652400"/>
            <a:ext cx="8925469" cy="555800"/>
          </a:xfrm>
        </p:spPr>
        <p:txBody>
          <a:bodyPr>
            <a:normAutofit/>
          </a:bodyPr>
          <a:lstStyle>
            <a:lvl1pPr marL="0" indent="0" algn="l">
              <a:buNone/>
              <a:defRPr sz="1983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6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14.9.2024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14.9.2024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14.9.2024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14.9.2024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14.9.2024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14.9.2024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
Druhá úroveň
Tretia úroveň
Štvrtá úroveň
Piata úroveň</a:t>
            </a:r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14.9.2024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.europa.eu/en/surveillance-atlas-infectious-diseases" TargetMode="External"/><Relationship Id="rId2" Type="http://schemas.openxmlformats.org/officeDocument/2006/relationships/hyperlink" Target="https://ecdc.europa.eu/en/annual-epidemiological-repor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dc.europa.eu/en/surveillance-atlas-infectious-diseas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dc.europa.eu/sites/portal/files/documents/communicable-disease-threats-report-3-march-2019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cdc.europa.eu/sites/portal/files/documents/CDTR-maps-graphs-week-10_1.pptx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cdc.europa.eu/en/publications-data/guidelines-presentation-surveillance-dat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dc.europa.e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3&amp;cad=rja&amp;uact=8&amp;ved=2ahUKEwixvrvCxPrgAhVDwsQBHYvwA90QFjACegQIABAB&amp;url=https%3A%2F%2Fwwwn.cdc.gov%2Fnndss%2F&amp;usg=AOvVaw3WZ5woMwPgTd9JsTvG2nUo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n.cdc.gov/nndss/document/NNDSS-Fact-Sheet-508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ecdc.europa.eu/en/echinococcosis" TargetMode="External"/><Relationship Id="rId18" Type="http://schemas.openxmlformats.org/officeDocument/2006/relationships/hyperlink" Target="https://ecdc.europa.eu/en/hepatitis-c" TargetMode="External"/><Relationship Id="rId26" Type="http://schemas.openxmlformats.org/officeDocument/2006/relationships/hyperlink" Target="https://ecdc.europa.eu/en/listeriosis" TargetMode="External"/><Relationship Id="rId39" Type="http://schemas.openxmlformats.org/officeDocument/2006/relationships/hyperlink" Target="https://ecdc.europa.eu/en/shigellosis" TargetMode="External"/><Relationship Id="rId21" Type="http://schemas.openxmlformats.org/officeDocument/2006/relationships/hyperlink" Target="https://ecdc.europa.eu/en/invasive-haemophilus-influenzae-disease" TargetMode="External"/><Relationship Id="rId34" Type="http://schemas.openxmlformats.org/officeDocument/2006/relationships/hyperlink" Target="https://ecdc.europa.eu/en/q-fever" TargetMode="External"/><Relationship Id="rId42" Type="http://schemas.openxmlformats.org/officeDocument/2006/relationships/hyperlink" Target="https://ecdc.europa.eu/en/tetanus" TargetMode="External"/><Relationship Id="rId47" Type="http://schemas.openxmlformats.org/officeDocument/2006/relationships/hyperlink" Target="https://ecdc.europa.eu/en/tularaemia" TargetMode="External"/><Relationship Id="rId50" Type="http://schemas.openxmlformats.org/officeDocument/2006/relationships/hyperlink" Target="http://ecdc.europa.eu/EN/HEALTHTOPICS/YERSINIOSIS/Pages/index.aspx" TargetMode="External"/><Relationship Id="rId7" Type="http://schemas.openxmlformats.org/officeDocument/2006/relationships/hyperlink" Target="https://ecdc.europa.eu/en/chikungunya" TargetMode="External"/><Relationship Id="rId2" Type="http://schemas.openxmlformats.org/officeDocument/2006/relationships/hyperlink" Target="https://ecdc.europa.eu/en/anthrax" TargetMode="External"/><Relationship Id="rId16" Type="http://schemas.openxmlformats.org/officeDocument/2006/relationships/hyperlink" Target="https://ecdc.europa.eu/en/hepatitis-a" TargetMode="External"/><Relationship Id="rId29" Type="http://schemas.openxmlformats.org/officeDocument/2006/relationships/hyperlink" Target="https://ecdc.europa.eu/en/measles" TargetMode="External"/><Relationship Id="rId11" Type="http://schemas.openxmlformats.org/officeDocument/2006/relationships/hyperlink" Target="https://ecdc.europa.eu/en/dengue-fever" TargetMode="External"/><Relationship Id="rId24" Type="http://schemas.openxmlformats.org/officeDocument/2006/relationships/hyperlink" Target="https://ecdc.europa.eu/en/legionnaires-disease" TargetMode="External"/><Relationship Id="rId32" Type="http://schemas.openxmlformats.org/officeDocument/2006/relationships/hyperlink" Target="https://ecdc.europa.eu/en/plague" TargetMode="External"/><Relationship Id="rId37" Type="http://schemas.openxmlformats.org/officeDocument/2006/relationships/hyperlink" Target="https://ecdc.europa.eu/en/salmonellosis" TargetMode="External"/><Relationship Id="rId40" Type="http://schemas.openxmlformats.org/officeDocument/2006/relationships/hyperlink" Target="https://ecdc.europa.eu/en/smallpox" TargetMode="External"/><Relationship Id="rId45" Type="http://schemas.openxmlformats.org/officeDocument/2006/relationships/hyperlink" Target="https://ecdc.europa.eu/en/trichinellosis" TargetMode="External"/><Relationship Id="rId5" Type="http://schemas.openxmlformats.org/officeDocument/2006/relationships/hyperlink" Target="https://ecdc.europa.eu/en/brucellosis" TargetMode="External"/><Relationship Id="rId15" Type="http://schemas.openxmlformats.org/officeDocument/2006/relationships/hyperlink" Target="https://ecdc.europa.eu/en/gonorrhoea" TargetMode="External"/><Relationship Id="rId23" Type="http://schemas.openxmlformats.org/officeDocument/2006/relationships/hyperlink" Target="https://ecdc.europa.eu/en/pneumococcal-disease" TargetMode="External"/><Relationship Id="rId28" Type="http://schemas.openxmlformats.org/officeDocument/2006/relationships/hyperlink" Target="https://ecdc.europa.eu/en/malaria" TargetMode="External"/><Relationship Id="rId36" Type="http://schemas.openxmlformats.org/officeDocument/2006/relationships/hyperlink" Target="https://ecdc.europa.eu/en/rubella" TargetMode="External"/><Relationship Id="rId49" Type="http://schemas.openxmlformats.org/officeDocument/2006/relationships/hyperlink" Target="https://ecdc.europa.eu/en/west-nile-fever" TargetMode="External"/><Relationship Id="rId10" Type="http://schemas.openxmlformats.org/officeDocument/2006/relationships/hyperlink" Target="https://ecdc.europa.eu/en/cryptosporidiosis" TargetMode="External"/><Relationship Id="rId19" Type="http://schemas.openxmlformats.org/officeDocument/2006/relationships/hyperlink" Target="https://ecdc.europa.eu/en/hiv-infection-and-aids" TargetMode="External"/><Relationship Id="rId31" Type="http://schemas.openxmlformats.org/officeDocument/2006/relationships/hyperlink" Target="https://ecdc.europa.eu/en/infectious-diseases-public-health/surveillance-and-disease-data/en/pertusis" TargetMode="External"/><Relationship Id="rId44" Type="http://schemas.openxmlformats.org/officeDocument/2006/relationships/hyperlink" Target="https://ecdc.europa.eu/en/variant-creutzfeldt-jakob-disease" TargetMode="External"/><Relationship Id="rId52" Type="http://schemas.openxmlformats.org/officeDocument/2006/relationships/hyperlink" Target="https://ec.europa.eu/health/sites/health/files/communicable_diseases/docs/2018_impldecision_annex1_en.pdf" TargetMode="External"/><Relationship Id="rId4" Type="http://schemas.openxmlformats.org/officeDocument/2006/relationships/hyperlink" Target="https://ecdc.europa.eu/en/botulism" TargetMode="External"/><Relationship Id="rId9" Type="http://schemas.openxmlformats.org/officeDocument/2006/relationships/hyperlink" Target="https://ecdc.europa.eu/en/cholera" TargetMode="External"/><Relationship Id="rId14" Type="http://schemas.openxmlformats.org/officeDocument/2006/relationships/hyperlink" Target="https://ecdc.europa.eu/en/giardiasis" TargetMode="External"/><Relationship Id="rId22" Type="http://schemas.openxmlformats.org/officeDocument/2006/relationships/hyperlink" Target="https://ecdc.europa.eu/en/meningococcal-disease" TargetMode="External"/><Relationship Id="rId27" Type="http://schemas.openxmlformats.org/officeDocument/2006/relationships/hyperlink" Target="https://ecdc.europa.eu/en/borreliosis" TargetMode="External"/><Relationship Id="rId30" Type="http://schemas.openxmlformats.org/officeDocument/2006/relationships/hyperlink" Target="https://ecdc.europa.eu/en/mumps" TargetMode="External"/><Relationship Id="rId35" Type="http://schemas.openxmlformats.org/officeDocument/2006/relationships/hyperlink" Target="https://ecdc.europa.eu/en/rabies" TargetMode="External"/><Relationship Id="rId43" Type="http://schemas.openxmlformats.org/officeDocument/2006/relationships/hyperlink" Target="https://ecdc.europa.eu/en/toxoplasmosis" TargetMode="External"/><Relationship Id="rId48" Type="http://schemas.openxmlformats.org/officeDocument/2006/relationships/hyperlink" Target="http://ecdc.europa.eu/en/healthtopics/emerging_and_vector-borne_diseases/viral_haemorrhagic_fevers/Pages/index.aspx" TargetMode="External"/><Relationship Id="rId8" Type="http://schemas.openxmlformats.org/officeDocument/2006/relationships/hyperlink" Target="https://ecdc.europa.eu/en/chlamydia" TargetMode="External"/><Relationship Id="rId51" Type="http://schemas.openxmlformats.org/officeDocument/2006/relationships/hyperlink" Target="https://ecdc.europa.eu/en/zika-virus-infection" TargetMode="External"/><Relationship Id="rId3" Type="http://schemas.openxmlformats.org/officeDocument/2006/relationships/hyperlink" Target="https://ecdc.europa.eu/en/zoonotic-influenza" TargetMode="External"/><Relationship Id="rId12" Type="http://schemas.openxmlformats.org/officeDocument/2006/relationships/hyperlink" Target="https://ecdc.europa.eu/en/diphtheria" TargetMode="External"/><Relationship Id="rId17" Type="http://schemas.openxmlformats.org/officeDocument/2006/relationships/hyperlink" Target="https://ecdc.europa.eu/en/hepatitis-b" TargetMode="External"/><Relationship Id="rId25" Type="http://schemas.openxmlformats.org/officeDocument/2006/relationships/hyperlink" Target="https://ecdc.europa.eu/en/leptospirosis" TargetMode="External"/><Relationship Id="rId33" Type="http://schemas.openxmlformats.org/officeDocument/2006/relationships/hyperlink" Target="https://ecdc.europa.eu/en/poliomyelitis" TargetMode="External"/><Relationship Id="rId38" Type="http://schemas.openxmlformats.org/officeDocument/2006/relationships/hyperlink" Target="https://ecdc.europa.eu/en/severe-acute-respiratory-syndrome" TargetMode="External"/><Relationship Id="rId46" Type="http://schemas.openxmlformats.org/officeDocument/2006/relationships/hyperlink" Target="https://ecdc.europa.eu/en/tuberculosis" TargetMode="External"/><Relationship Id="rId20" Type="http://schemas.openxmlformats.org/officeDocument/2006/relationships/hyperlink" Target="https://ecdc.europa.eu/en/escherichia-coli-ecoli" TargetMode="External"/><Relationship Id="rId41" Type="http://schemas.openxmlformats.org/officeDocument/2006/relationships/hyperlink" Target="https://ecdc.europa.eu/en/syphil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dc.europa.eu/en/campylobacterios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.europa.eu/sites/portal/files/media/en/aboutus/what-we-do/surveillance/Documents/TESSy-policy-data-submission-access-and-use-of-data-2015.pdf" TargetMode="External"/><Relationship Id="rId2" Type="http://schemas.openxmlformats.org/officeDocument/2006/relationships/hyperlink" Target="https://ecdc.europa.eu/en/publications-data/data-quality-monitoring-and-surveillance-system-evaluation-handbook-methods-an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/>
              <a:t>Dohľad nad infekčnými ochoreniami v Európskej únii a USA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8B43F59-C441-AE4B-87ED-14A6730F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372889"/>
            <a:ext cx="8462796" cy="5237079"/>
          </a:xfrm>
        </p:spPr>
        <p:txBody>
          <a:bodyPr>
            <a:normAutofit/>
          </a:bodyPr>
          <a:lstStyle/>
          <a:p>
            <a:r>
              <a:rPr lang="sk-SK" dirty="0"/>
              <a:t>ECDC využíva údaje z monitorovania založené na indikátoroch na </a:t>
            </a:r>
          </a:p>
          <a:p>
            <a:pPr lvl="1"/>
            <a:r>
              <a:rPr lang="sk-SK" dirty="0"/>
              <a:t>vypracovanie </a:t>
            </a:r>
            <a:r>
              <a:rPr lang="sk-SK" b="1" dirty="0">
                <a:hlinkClick r:id="rId2"/>
              </a:rPr>
              <a:t>ročných epidemiologických správ </a:t>
            </a:r>
            <a:r>
              <a:rPr lang="sk-SK" dirty="0"/>
              <a:t>a zverejňuje týždenné, mesačné, ročné alebo viacročné správy o dohľadu nad chorobou a recenzované vedecké články. </a:t>
            </a:r>
          </a:p>
          <a:p>
            <a:pPr lvl="1"/>
            <a:r>
              <a:rPr lang="sk-SK" dirty="0">
                <a:hlinkClick r:id="rId3"/>
              </a:rPr>
              <a:t>Atlas dohľadu nad infekčnými chorobami</a:t>
            </a:r>
            <a:r>
              <a:rPr lang="sk-SK" dirty="0"/>
              <a:t> a </a:t>
            </a:r>
          </a:p>
          <a:p>
            <a:pPr lvl="1"/>
            <a:r>
              <a:rPr lang="sk-SK" dirty="0"/>
              <a:t>niekoľko ďalších verejne prístupných databáz o infekciách spojených so zdravotnou starostlivosťou v nemocniciach s akútnou starostlivosťou a </a:t>
            </a:r>
            <a:r>
              <a:rPr lang="sk-SK" dirty="0" err="1"/>
              <a:t>antimikrobiálnej</a:t>
            </a:r>
            <a:r>
              <a:rPr lang="sk-SK" dirty="0"/>
              <a:t> spotrebe umožňujú interaktívne preskúmanie údajov z dohľadu EÚ / EHP.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BB50ABB-3D35-8247-B9D9-854ECED4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Využitie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431194-27F4-8349-96AB-E131807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0BAE293-D881-F242-A065-3EE9C09FE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D447D0E-3B68-B44F-BB7B-27B383A9A7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4588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C02C960-67D3-F54E-95DA-C18A6215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Atlas surveillance infekčných chorôb je nástroj, ktorý komunikuje s najnovšími dostupnými údajmi o množstve infekčných ochorení. </a:t>
            </a:r>
          </a:p>
          <a:p>
            <a:r>
              <a:rPr lang="sk-SK" dirty="0"/>
              <a:t>Rozhranie umožňuje používateľom komunikovať a manipulovať s údajmi, aby vytvorili rôzne tabuľky a </a:t>
            </a:r>
            <a:r>
              <a:rPr lang="sk-SK" dirty="0" err="1"/>
              <a:t>mapy.Informácie</a:t>
            </a:r>
            <a:r>
              <a:rPr lang="sk-SK" dirty="0"/>
              <a:t> obsiahnuté v súbore údajov poskytovaných prostredníctvom ATLAS sú k dispozícii prostredníctvom databázy ECDC zhromažďujúcej údaje z členských štátov zhromaždené prostredníctvom Európskeho monitorovacieho systému (</a:t>
            </a:r>
            <a:r>
              <a:rPr lang="sk-SK" dirty="0" err="1"/>
              <a:t>TESSy</a:t>
            </a:r>
            <a:r>
              <a:rPr lang="sk-SK" dirty="0"/>
              <a:t>)</a:t>
            </a:r>
          </a:p>
          <a:p>
            <a:r>
              <a:rPr lang="sk-SK" dirty="0"/>
              <a:t>Zdroj: </a:t>
            </a:r>
            <a:r>
              <a:rPr lang="sk-SK" dirty="0">
                <a:hlinkClick r:id="rId2"/>
              </a:rPr>
              <a:t>https://ecdc.europa.eu/en/surveillance-atlas-infectious-diseases</a:t>
            </a:r>
            <a:r>
              <a:rPr lang="sk-SK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6413D5-EA5D-4740-A3EA-7693026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74590"/>
            <a:ext cx="8312587" cy="1008380"/>
          </a:xfrm>
        </p:spPr>
        <p:txBody>
          <a:bodyPr/>
          <a:lstStyle/>
          <a:p>
            <a:r>
              <a:rPr lang="en" b="1" dirty="0"/>
              <a:t>Surveillance Atlas of Infectious Diseases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DF6ADA-E673-4B4B-BEEF-D6296E45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AD73B14-5B0D-F84C-81AB-1EDBE7D99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0B6E9B8-27DD-6C44-ADBA-F735360C93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7641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F07274-9E75-6A4E-BE0C-0701F05F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8F48DBF-974E-9E4A-947A-69999E8DC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7C1FE4-3476-7F46-BA95-21E9790E78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mapa, snímka obrazovky&#10;&#10;Automaticky generovaný popis">
            <a:extLst>
              <a:ext uri="{FF2B5EF4-FFF2-40B4-BE49-F238E27FC236}">
                <a16:creationId xmlns:a16="http://schemas.microsoft.com/office/drawing/2014/main" id="{5DB7BE7D-C5B2-2B42-84DB-57EFE7A82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473"/>
            <a:ext cx="10075863" cy="5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EB8CD4-7EB6-1F4B-ACAE-A1B27663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3BA6DA-B9A6-B54A-B77A-EA7604390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C1FB58-635B-1948-89F3-7CCCB5C6EF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mapa&#10;&#10;Automaticky generovaný popis">
            <a:extLst>
              <a:ext uri="{FF2B5EF4-FFF2-40B4-BE49-F238E27FC236}">
                <a16:creationId xmlns:a16="http://schemas.microsoft.com/office/drawing/2014/main" id="{86F59E99-BF06-074E-A125-185775B57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7" y="110553"/>
            <a:ext cx="9424107" cy="70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6E0C68-5F16-EE42-A0AA-4DCF6F01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ADCE495-8EB6-9A45-8AB1-F83DA67DD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B7170D-F404-D240-8532-A4F9F54F1B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mapa&#10;&#10;Automaticky generovaný popis">
            <a:extLst>
              <a:ext uri="{FF2B5EF4-FFF2-40B4-BE49-F238E27FC236}">
                <a16:creationId xmlns:a16="http://schemas.microsoft.com/office/drawing/2014/main" id="{3D7E1D18-E19D-5440-ADA2-613505F2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401"/>
            <a:ext cx="10075863" cy="69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39C2B0A-DBE5-0648-82A5-C6B3E178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7" y="5778929"/>
            <a:ext cx="8312587" cy="1008380"/>
          </a:xfrm>
        </p:spPr>
        <p:txBody>
          <a:bodyPr/>
          <a:lstStyle/>
          <a:p>
            <a:r>
              <a:rPr lang="sk-SK" sz="2400" dirty="0" err="1">
                <a:hlinkClick r:id="rId2"/>
              </a:rPr>
              <a:t>https</a:t>
            </a:r>
            <a:r>
              <a:rPr lang="sk-SK" sz="2400" dirty="0">
                <a:hlinkClick r:id="rId2"/>
              </a:rPr>
              <a:t>://</a:t>
            </a:r>
            <a:r>
              <a:rPr lang="sk-SK" sz="2400" dirty="0" err="1">
                <a:hlinkClick r:id="rId2"/>
              </a:rPr>
              <a:t>ecdc.europa.eu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sites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portal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files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documents</a:t>
            </a:r>
            <a:r>
              <a:rPr lang="sk-SK" sz="2400" dirty="0">
                <a:hlinkClick r:id="rId2"/>
              </a:rPr>
              <a:t>/communicable-disease-threats-report-3-march-2019.pdf</a:t>
            </a:r>
            <a:endParaRPr lang="sk-SK" sz="2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086B807-7860-7142-8BD6-8ED3EC20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9749E7D-22F8-6D40-8EF1-ACD6EAD78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2F5972-8496-8A4E-8254-3AA4CC58A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7A7F20D-C0D2-2749-9326-CAEF94A7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184897"/>
            <a:ext cx="10075863" cy="52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2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DE9B39-7A3B-234A-B165-12C0659E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D44FA46-6EB4-E14D-B905-816389A7D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987A9F4-9141-F248-B38B-8A64AF08A5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ABEA005-F181-3345-BFE8-B3D45E6F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36" y="491292"/>
            <a:ext cx="5172389" cy="66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5528" y="4367669"/>
            <a:ext cx="8925469" cy="1145220"/>
          </a:xfrm>
        </p:spPr>
        <p:txBody>
          <a:bodyPr>
            <a:normAutofit fontScale="90000"/>
          </a:bodyPr>
          <a:lstStyle/>
          <a:p>
            <a:pPr fontAlgn="base">
              <a:spcBef>
                <a:spcPts val="0"/>
              </a:spcBef>
            </a:pPr>
            <a:r>
              <a:rPr lang="en-GB" sz="1901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1901" kern="0" dirty="0">
                <a:solidFill>
                  <a:prstClr val="white"/>
                </a:solidFill>
                <a:ea typeface="+mn-ea"/>
              </a:rPr>
            </a:br>
            <a:br>
              <a:rPr lang="en-GB" sz="1488" kern="0" dirty="0">
                <a:solidFill>
                  <a:prstClr val="white"/>
                </a:solidFill>
                <a:ea typeface="+mn-ea"/>
              </a:rPr>
            </a:br>
            <a:br>
              <a:rPr lang="en-GB" sz="1488" kern="0" dirty="0">
                <a:solidFill>
                  <a:prstClr val="white"/>
                </a:solidFill>
                <a:ea typeface="+mn-ea"/>
              </a:rPr>
            </a:br>
            <a:r>
              <a:rPr lang="en-GB" sz="1488" kern="0" dirty="0">
                <a:solidFill>
                  <a:prstClr val="white"/>
                </a:solidFill>
                <a:ea typeface="+mn-ea"/>
              </a:rPr>
              <a:t>Week 10, 2019</a:t>
            </a:r>
            <a:br>
              <a:rPr lang="en-GB" sz="1488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5528" y="5675005"/>
            <a:ext cx="8982850" cy="4552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755660" hangingPunct="1">
              <a:lnSpc>
                <a:spcPct val="100000"/>
              </a:lnSpc>
              <a:spcAft>
                <a:spcPts val="992"/>
              </a:spcAft>
              <a:buClrTx/>
              <a:buSzTx/>
              <a:defRPr/>
            </a:pPr>
            <a:br>
              <a:rPr lang="en-GB" sz="1653" dirty="0">
                <a:solidFill>
                  <a:prstClr val="white"/>
                </a:solidFill>
                <a:latin typeface="Tahoma" pitchFamily="34" charset="0"/>
                <a:cs typeface="+mn-cs"/>
              </a:rPr>
            </a:br>
            <a:r>
              <a:rPr lang="en-GB" sz="1157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C1CE4650-F5FA-E544-AE35-4C69D26BA270}"/>
              </a:ext>
            </a:extLst>
          </p:cNvPr>
          <p:cNvSpPr txBox="1">
            <a:spLocks/>
          </p:cNvSpPr>
          <p:nvPr/>
        </p:nvSpPr>
        <p:spPr>
          <a:xfrm>
            <a:off x="1017086" y="629237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 fontScale="85000" lnSpcReduction="10000"/>
          </a:bodyPr>
          <a:lstStyle>
            <a:lvl1pPr algn="l" defTabSz="1007852" rtl="0" eaLnBrk="1" latinLnBrk="0" hangingPunct="1">
              <a:spcBef>
                <a:spcPct val="0"/>
              </a:spcBef>
              <a:buNone/>
              <a:defRPr sz="3306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</a:pPr>
            <a:r>
              <a:rPr lang="sk-SK" sz="3200" dirty="0">
                <a:hlinkClick r:id="rId2"/>
              </a:rPr>
              <a:t>http://</a:t>
            </a:r>
            <a:r>
              <a:rPr lang="sk-SK" sz="3200" dirty="0" err="1">
                <a:hlinkClick r:id="rId2"/>
              </a:rPr>
              <a:t>ecdc.europa.eu</a:t>
            </a:r>
            <a:r>
              <a:rPr lang="sk-SK" sz="3200" dirty="0">
                <a:hlinkClick r:id="rId2"/>
              </a:rPr>
              <a:t>/</a:t>
            </a:r>
            <a:r>
              <a:rPr lang="sk-SK" sz="3200" dirty="0" err="1">
                <a:hlinkClick r:id="rId2"/>
              </a:rPr>
              <a:t>sites</a:t>
            </a:r>
            <a:r>
              <a:rPr lang="sk-SK" sz="3200" dirty="0">
                <a:hlinkClick r:id="rId2"/>
              </a:rPr>
              <a:t>/</a:t>
            </a:r>
            <a:r>
              <a:rPr lang="sk-SK" sz="3200" dirty="0" err="1">
                <a:hlinkClick r:id="rId2"/>
              </a:rPr>
              <a:t>portal</a:t>
            </a:r>
            <a:r>
              <a:rPr lang="sk-SK" sz="3200" dirty="0">
                <a:hlinkClick r:id="rId2"/>
              </a:rPr>
              <a:t>/</a:t>
            </a:r>
            <a:r>
              <a:rPr lang="sk-SK" sz="3200" dirty="0" err="1">
                <a:hlinkClick r:id="rId2"/>
              </a:rPr>
              <a:t>files</a:t>
            </a:r>
            <a:r>
              <a:rPr lang="sk-SK" sz="3200" dirty="0">
                <a:hlinkClick r:id="rId2"/>
              </a:rPr>
              <a:t>/</a:t>
            </a:r>
            <a:r>
              <a:rPr lang="sk-SK" sz="3200" dirty="0" err="1">
                <a:hlinkClick r:id="rId2"/>
              </a:rPr>
              <a:t>documents</a:t>
            </a:r>
            <a:r>
              <a:rPr lang="sk-SK" sz="3200" dirty="0">
                <a:hlinkClick r:id="rId2"/>
              </a:rPr>
              <a:t>/CDTR-maps-graphs-week-10_1.pptx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4398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5DF008ED-C8D0-5149-B668-A91D5460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1999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Prezentácia údajov je základom pre opis dát a vytváranie hypotéz pre ďalšie testovanie. Údaje možno zhrnúť viacerými spôsobmi na podporu identifikácie vzorov. Účinná prezentácia údajov vyžaduje pochopenie zásad uvedených v tejto príručke.</a:t>
            </a:r>
          </a:p>
          <a:p>
            <a:r>
              <a:rPr lang="sk-SK" dirty="0"/>
              <a:t>Tento dokument poskytuje usmernenie na podporu epidemiológov a odborníkov v oblasti dohľadu pri tvorbe tabuliek, grafov a máp na zobrazenie výsledkov ich analýz údajov podľa harmonizovaných zásad a postupov. </a:t>
            </a:r>
          </a:p>
          <a:p>
            <a:r>
              <a:rPr lang="sk-SK" dirty="0"/>
              <a:t>Jeho cieľom je maximalizovať potenciál prezentačných nástrojov na zobrazenie relevantných vzorov údajov zaoberajúcimi sa kľúčovými oblasťami, ako je napríklad usporiadanie správy a výber vhodnej vizuálnej prezentácie.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ABEA4B5-EC25-FF4F-B394-6AC51FF8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en" sz="4400" dirty="0">
                <a:hlinkClick r:id="rId2"/>
              </a:rPr>
              <a:t>Guidelines for presentation of surveillance data</a:t>
            </a:r>
            <a:endParaRPr lang="sk-SK" sz="4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A403D-D634-414D-AFD7-15F3054F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76EF755-8A58-3949-BA38-F184A718D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EC37B7-0FF4-3B47-BF26-D692AD2CA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45894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CBD3724-547D-034C-AF07-E7763AC6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113172"/>
          </a:xfrm>
        </p:spPr>
        <p:txBody>
          <a:bodyPr>
            <a:normAutofit/>
          </a:bodyPr>
          <a:lstStyle/>
          <a:p>
            <a:r>
              <a:rPr lang="sk-SK" dirty="0"/>
              <a:t>Ako spracovať správu;</a:t>
            </a:r>
          </a:p>
          <a:p>
            <a:r>
              <a:rPr lang="sk-SK" dirty="0"/>
              <a:t>Ako zvoliť vhodnú vizuálnu prezentáciu (tabuľku, graf alebo mapu) pre dáta:</a:t>
            </a:r>
          </a:p>
          <a:p>
            <a:pPr lvl="1"/>
            <a:r>
              <a:rPr lang="sk-SK" dirty="0"/>
              <a:t>Tabuľky uvádzajú všetky podrobnosti číselných údajov a napríklad umožňujú overiť výsledky a závery analýzy, ktoré má čitateľ;</a:t>
            </a:r>
          </a:p>
          <a:p>
            <a:pPr lvl="1"/>
            <a:r>
              <a:rPr lang="sk-SK" dirty="0"/>
              <a:t>Grafy umožňujú zhrnúť a zobraziť informácie vizuálne, často zamerané na jeden kľúčový jav / správu.</a:t>
            </a:r>
          </a:p>
          <a:p>
            <a:pPr lvl="1"/>
            <a:r>
              <a:rPr lang="sk-SK" dirty="0"/>
              <a:t>Mapy sú preferovanou metódou zobrazovania informácií podľa geografickej oblasti, ak je to relevantné.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46D6116-6FAD-334B-A063-1E2ED780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sz="4800" dirty="0"/>
              <a:t>Kľúčové oblasti usmernenia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AA2E0E-7BE6-B247-A55A-56ECBD0A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6F2B0DD-0DCF-774D-A58F-1F648A974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D3E081-00FF-6E4B-BB94-7246764C1C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8552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id="{2FB5B368-515A-004B-9BC8-DF1350DDE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" b="1" dirty="0">
                <a:hlinkClick r:id="rId2"/>
              </a:rPr>
              <a:t>European Centre for Disease Prevention and Control </a:t>
            </a:r>
            <a:endParaRPr lang="en" b="1" dirty="0"/>
          </a:p>
          <a:p>
            <a:r>
              <a:rPr lang="en" b="1" dirty="0"/>
              <a:t>An agency of the European Union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19574CB-6A20-1546-9D10-32264C3A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060829-C659-9E4D-BA20-7C6C8EA5E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8693CD-3FDF-2B47-B7D8-7E6E6689C6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BFD69D5-5E3F-C045-9600-57158A85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Európska Únia</a:t>
            </a:r>
          </a:p>
        </p:txBody>
      </p:sp>
    </p:spTree>
    <p:extLst>
      <p:ext uri="{BB962C8B-B14F-4D97-AF65-F5344CB8AC3E}">
        <p14:creationId xmlns:p14="http://schemas.microsoft.com/office/powerpoint/2010/main" val="34390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D7B824ED-C5F6-4842-AF23-137CADC25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1" dirty="0">
                <a:hlinkClick r:id="rId2"/>
              </a:rPr>
              <a:t>NNDSS | Centers for Disease Control and Prevention - CDC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1EC4857-B566-D84E-824F-91DB2E5F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14.9.2024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248EBB4-0E1E-664B-8E50-4C1AA07B2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E1028C-86E1-744C-958C-3911E4E173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FA6CC7-FAA1-B441-9085-2D9724FB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v USA</a:t>
            </a:r>
          </a:p>
        </p:txBody>
      </p:sp>
    </p:spTree>
    <p:extLst>
      <p:ext uri="{BB962C8B-B14F-4D97-AF65-F5344CB8AC3E}">
        <p14:creationId xmlns:p14="http://schemas.microsoft.com/office/powerpoint/2010/main" val="4233088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82C808E-5262-D74F-90FB-ABBA296E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42470"/>
          </a:xfrm>
        </p:spPr>
        <p:txBody>
          <a:bodyPr>
            <a:normAutofit fontScale="92500"/>
          </a:bodyPr>
          <a:lstStyle/>
          <a:p>
            <a:r>
              <a:rPr lang="sk-SK" dirty="0"/>
              <a:t>Na ochranu Američanov pred vážnym ochorením pomáha </a:t>
            </a:r>
            <a:r>
              <a:rPr lang="sk-SK" i="1" dirty="0"/>
              <a:t>Národný systém sledovania chorôb (NNDSS)</a:t>
            </a:r>
            <a:r>
              <a:rPr lang="sk-SK" dirty="0"/>
              <a:t>, ktorý monitoruje, kontroluje a kontroluje 120 chorôb. </a:t>
            </a:r>
          </a:p>
          <a:p>
            <a:r>
              <a:rPr lang="sk-SK" dirty="0"/>
              <a:t>Tieto ochorenia sú dôležité pre monitorovanie celonárodných chorôb a zahŕňajú infekčné ochorenia, ako je </a:t>
            </a:r>
            <a:r>
              <a:rPr lang="sk-SK" dirty="0" err="1"/>
              <a:t>Zika</a:t>
            </a:r>
            <a:r>
              <a:rPr lang="sk-SK" dirty="0"/>
              <a:t>, ohniská ako E. </a:t>
            </a:r>
            <a:r>
              <a:rPr lang="sk-SK" dirty="0" err="1"/>
              <a:t>coli</a:t>
            </a:r>
            <a:r>
              <a:rPr lang="sk-SK" dirty="0"/>
              <a:t> a neinfekčné stavy, ako je otrava olovom. </a:t>
            </a:r>
          </a:p>
          <a:p>
            <a:r>
              <a:rPr lang="sk-SK" dirty="0"/>
              <a:t>Asi 3000 odborov verejného zdravotníctva zhromažďuje a používa údaje o týchto chorobách na ochranu svojich miestnych komunít. </a:t>
            </a:r>
          </a:p>
          <a:p>
            <a:r>
              <a:rPr lang="sk-SK" dirty="0"/>
              <a:t>Prostredníctvom NNDSS CDC prijíma a používa tieto údaje na udržanie ľudí zdravých a obranu Ameriky pred zdravotnými hrozbami.</a:t>
            </a:r>
          </a:p>
          <a:p>
            <a:r>
              <a:rPr lang="sk-SK" dirty="0"/>
              <a:t>Zdroj: </a:t>
            </a:r>
            <a:r>
              <a:rPr lang="fr" dirty="0">
                <a:effectLst/>
                <a:hlinkClick r:id="rId2"/>
              </a:rPr>
              <a:t>National </a:t>
            </a:r>
            <a:r>
              <a:rPr lang="fr" dirty="0" err="1">
                <a:effectLst/>
                <a:hlinkClick r:id="rId2"/>
              </a:rPr>
              <a:t>Notifiable</a:t>
            </a:r>
            <a:r>
              <a:rPr lang="fr" dirty="0">
                <a:effectLst/>
                <a:hlinkClick r:id="rId2"/>
              </a:rPr>
              <a:t> </a:t>
            </a:r>
            <a:r>
              <a:rPr lang="fr" dirty="0" err="1">
                <a:effectLst/>
                <a:hlinkClick r:id="rId2"/>
              </a:rPr>
              <a:t>Diseases</a:t>
            </a:r>
            <a:r>
              <a:rPr lang="fr" dirty="0">
                <a:effectLst/>
                <a:hlinkClick r:id="rId2"/>
              </a:rPr>
              <a:t> Surveillance System (NNDSS)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A5EE24-A02D-2A4F-967E-0758E26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NNDS v USA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453D42-984A-D34F-9F11-D77EA8AB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6BC12BB-990E-1D4F-B5AF-E43F3CD86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C267E4-B2B2-9541-B69D-DC1D730845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82522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BDED4F-FBAC-5B41-A782-92EA9D8B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D1B6831-78C1-0C48-9090-A0A481974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9AAC44-66DB-A345-B007-09D5E9BAC4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9A3D7F3E-AC8C-2B47-AD34-BEF15B4B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56" y="0"/>
            <a:ext cx="5432951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678C5E-91E9-B24A-8B3A-751C6341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FDB2A9C-ECAC-8B48-99CF-953641938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A91E93-BF81-344E-BF48-F0592E8F7E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4098" name="Picture 2" descr="Why We Do">
            <a:extLst>
              <a:ext uri="{FF2B5EF4-FFF2-40B4-BE49-F238E27FC236}">
                <a16:creationId xmlns:a16="http://schemas.microsoft.com/office/drawing/2014/main" id="{C59ABE56-FE3B-B940-A84E-03F2327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952976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0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D7F671-A454-7140-948B-39F6179B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BE2AECF-823B-D34D-B590-A0B9B1CBC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070E50E-AC96-DB4B-9AF5-4F382B7251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5122" name="Picture 2" descr="By The Numbers">
            <a:extLst>
              <a:ext uri="{FF2B5EF4-FFF2-40B4-BE49-F238E27FC236}">
                <a16:creationId xmlns:a16="http://schemas.microsoft.com/office/drawing/2014/main" id="{FCB6E98A-D5CD-2443-9276-DC311B20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075863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5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F1B790C-3BEA-6443-AB99-1B0BBCF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184" y="372889"/>
            <a:ext cx="8092093" cy="5274149"/>
          </a:xfrm>
        </p:spPr>
        <p:txBody>
          <a:bodyPr/>
          <a:lstStyle/>
          <a:p>
            <a:r>
              <a:rPr lang="sk-SK" dirty="0"/>
              <a:t>Aktivity, ktoré uskutočňuje ECDC:</a:t>
            </a:r>
          </a:p>
          <a:p>
            <a:pPr lvl="1"/>
            <a:r>
              <a:rPr lang="sk-SK" dirty="0"/>
              <a:t>zber údajov</a:t>
            </a:r>
          </a:p>
          <a:p>
            <a:pPr lvl="1"/>
            <a:r>
              <a:rPr lang="sk-SK" dirty="0"/>
              <a:t>TESSY</a:t>
            </a:r>
          </a:p>
          <a:p>
            <a:pPr lvl="1"/>
            <a:r>
              <a:rPr lang="sk-SK" dirty="0"/>
              <a:t>analýza a interpretácia</a:t>
            </a:r>
          </a:p>
          <a:p>
            <a:pPr lvl="1"/>
            <a:r>
              <a:rPr lang="sk-SK" dirty="0"/>
              <a:t>publikácie</a:t>
            </a:r>
          </a:p>
          <a:p>
            <a:pPr lvl="1"/>
            <a:r>
              <a:rPr lang="sk-SK" dirty="0"/>
              <a:t>epidemiologické spravodajstvo</a:t>
            </a:r>
          </a:p>
          <a:p>
            <a:r>
              <a:rPr lang="sk-SK" dirty="0"/>
              <a:t>Guidelines pre  prezentáciu údajov zo surveillance</a:t>
            </a:r>
          </a:p>
          <a:p>
            <a:r>
              <a:rPr lang="sk-SK" dirty="0"/>
              <a:t>Surveillance v USA - CDC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8BD74F-3868-5F45-839B-35CD3145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A71C1F-DD51-BF4B-AEE9-AEEB5A5B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DAC9C0E-7A71-724E-9547-D9215A059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F5FAF9-C797-9344-A5AC-3A47A630B7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3008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19990"/>
          </a:xfrm>
        </p:spPr>
        <p:txBody>
          <a:bodyPr>
            <a:normAutofit/>
          </a:bodyPr>
          <a:lstStyle/>
          <a:p>
            <a:r>
              <a:rPr lang="sk-SK" dirty="0"/>
              <a:t>ECDC zhromažďuje, analyzuje a rozširuje údaje o sledovaní 56 prenosných chorôb a súvisiacich osobitných zdravotných problémov zo všetkých 28 členských štátov Európskej únie (EÚ) a dvoch z troch zostávajúcich krajín Európskeho hospodárskeho priestoru (Island a Nórsko). </a:t>
            </a:r>
          </a:p>
          <a:p>
            <a:r>
              <a:rPr lang="sk-SK" dirty="0"/>
              <a:t>Odovzdanie údajov a ich následné overenie zodpovedajú európskym sieťam odborníkov na choroby, ktoré navrhli členské štáty a ktoré koordinuje ECDC prostredníctvom svojich programov v oblasti ochorení.</a:t>
            </a:r>
          </a:p>
          <a:p>
            <a:r>
              <a:rPr lang="sk-SK" sz="1600" dirty="0"/>
              <a:t>Zdroj: </a:t>
            </a:r>
            <a:r>
              <a:rPr lang="sk-SK" sz="1600" dirty="0" err="1"/>
              <a:t>https</a:t>
            </a:r>
            <a:r>
              <a:rPr lang="sk-SK" sz="1600" dirty="0"/>
              <a:t>://</a:t>
            </a:r>
            <a:r>
              <a:rPr lang="sk-SK" sz="1600" dirty="0" err="1"/>
              <a:t>ecdc.europa.eu</a:t>
            </a:r>
            <a:r>
              <a:rPr lang="sk-SK" sz="1600" dirty="0"/>
              <a:t>/</a:t>
            </a:r>
            <a:r>
              <a:rPr lang="sk-SK" sz="1600" dirty="0" err="1"/>
              <a:t>en</a:t>
            </a:r>
            <a:r>
              <a:rPr lang="sk-SK" sz="1600" dirty="0"/>
              <a:t>/</a:t>
            </a:r>
            <a:r>
              <a:rPr lang="sk-SK" sz="1600" dirty="0" err="1"/>
              <a:t>about</a:t>
            </a:r>
            <a:r>
              <a:rPr lang="sk-SK" sz="1600" dirty="0"/>
              <a:t>-</a:t>
            </a:r>
            <a:r>
              <a:rPr lang="sk-SK" sz="1600" dirty="0" err="1"/>
              <a:t>uswhat</a:t>
            </a:r>
            <a:r>
              <a:rPr lang="sk-SK" sz="1600" dirty="0"/>
              <a:t>-</a:t>
            </a:r>
            <a:r>
              <a:rPr lang="sk-SK" sz="1600" dirty="0" err="1"/>
              <a:t>we</a:t>
            </a:r>
            <a:r>
              <a:rPr lang="sk-SK" sz="1600" dirty="0"/>
              <a:t>-do/</a:t>
            </a:r>
            <a:r>
              <a:rPr lang="sk-SK" sz="1600" dirty="0" err="1"/>
              <a:t>ecdc</a:t>
            </a:r>
            <a:r>
              <a:rPr lang="sk-SK" sz="1600" dirty="0"/>
              <a:t>-</a:t>
            </a:r>
            <a:r>
              <a:rPr lang="sk-SK" sz="1600" dirty="0" err="1"/>
              <a:t>activities</a:t>
            </a:r>
            <a:r>
              <a:rPr lang="sk-SK" sz="1600" dirty="0"/>
              <a:t>-surveillance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it" sz="4400" dirty="0"/>
              <a:t>Činnosti ECDC v oblasti dohľadu nad inf. ochoreniami</a:t>
            </a:r>
            <a:endParaRPr lang="sk-SK" sz="4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A3FCAB5-80F2-C243-8CBC-A0401457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160638"/>
            <a:ext cx="8312587" cy="4917989"/>
          </a:xfrm>
        </p:spPr>
        <p:txBody>
          <a:bodyPr>
            <a:normAutofit fontScale="85000" lnSpcReduction="20000"/>
          </a:bodyPr>
          <a:lstStyle/>
          <a:p>
            <a:r>
              <a:rPr lang="sk-SK" sz="2400" b="1" dirty="0">
                <a:solidFill>
                  <a:srgbClr val="C00000"/>
                </a:solidFill>
                <a:latin typeface="Times-Rom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Ochorenia:</a:t>
            </a:r>
            <a:r>
              <a:rPr lang="sk-SK" sz="2400" dirty="0">
                <a:latin typeface="Times-Rom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Anthrax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Avian influenza in humans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Botulism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Brucellosis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Campylobacteriosis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Chikungunya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Chlamydia infections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Cholera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Cryptosporidiosis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Dengue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Diphtheria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Echinococcosis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Giardiasis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Gonococcal infections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Hepatitis 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Hepatitis B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Hepatitis C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HIV infection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 with enterohaemorrhagic E. coli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Infections with haemophilus influenzae group B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Influenza – including influenza A(H1N1)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Invasive meningococcal disease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Invasive pneumococcal disease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Legionnaires’ disease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 err="1">
                <a:latin typeface="Times-Roman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Leptospirosis</a:t>
            </a:r>
            <a:r>
              <a:rPr lang="sk-SK" sz="2400" dirty="0" err="1">
                <a:latin typeface="Times-Roman" pitchFamily="2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Listeriosis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Lyme neuroborreliosis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Malaria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Measles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Mumps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Pertussis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Plague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 err="1">
                <a:latin typeface="Times-Roman" pitchFamily="2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Poliomyelitis</a:t>
            </a:r>
            <a:r>
              <a:rPr lang="sk-SK" sz="2400" dirty="0" err="1">
                <a:latin typeface="Times-Roman" pitchFamily="2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</a:t>
            </a:r>
            <a:r>
              <a:rPr lang="sk-SK" sz="2400" dirty="0">
                <a:latin typeface="Times-Roman" pitchFamily="2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fever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Rabies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Rubella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Salmonellosis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Severe Acute Respiratory Syndrome (SARS)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Shigellosis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Smallpox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Syphilis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Tetanus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Toxoplasmosis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Transmissible spongiform encephalopathies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Trichinosis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Tuberculosis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Tularaemia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Variant Creutzfeldt–Jakob’s disease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Viral haemorrhagic fevers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 Nile virus infection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Yersiniosis</a:t>
            </a:r>
            <a:r>
              <a:rPr lang="sk-SK" sz="2400" dirty="0">
                <a:latin typeface="Times-Roman" pitchFamily="2" charset="0"/>
              </a:rPr>
              <a:t> </a:t>
            </a:r>
            <a:r>
              <a:rPr lang="sk-SK" sz="2400" dirty="0">
                <a:latin typeface="Times-Roman" pitchFamily="2" charset="0"/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Zika</a:t>
            </a:r>
            <a:endParaRPr lang="sk-SK" sz="2400" dirty="0">
              <a:latin typeface="Times-Roman" pitchFamily="2" charset="0"/>
            </a:endParaRPr>
          </a:p>
          <a:p>
            <a:r>
              <a:rPr lang="sk-SK" b="1" dirty="0">
                <a:solidFill>
                  <a:srgbClr val="C00000"/>
                </a:solidFill>
              </a:rPr>
              <a:t>Osobitné zdravotné problémy</a:t>
            </a:r>
            <a:r>
              <a:rPr lang="sk-SK" dirty="0"/>
              <a:t>: </a:t>
            </a:r>
            <a:r>
              <a:rPr lang="sk-SK" dirty="0" err="1"/>
              <a:t>Nozokomiálne</a:t>
            </a:r>
            <a:r>
              <a:rPr lang="sk-SK" dirty="0"/>
              <a:t> infekcie </a:t>
            </a:r>
            <a:r>
              <a:rPr lang="sk-SK" dirty="0" err="1"/>
              <a:t>Antimikrobiálna</a:t>
            </a:r>
            <a:r>
              <a:rPr lang="sk-SK" dirty="0"/>
              <a:t> rezistencia  </a:t>
            </a:r>
            <a:r>
              <a:rPr lang="sk-SK" dirty="0" err="1"/>
              <a:t>Antimikrobiálna</a:t>
            </a:r>
            <a:r>
              <a:rPr lang="sk-SK" dirty="0"/>
              <a:t> spotreba</a:t>
            </a:r>
          </a:p>
          <a:p>
            <a:pPr marL="20158" indent="0">
              <a:buNone/>
            </a:pPr>
            <a:endParaRPr lang="sk-SK" dirty="0"/>
          </a:p>
          <a:p>
            <a:r>
              <a:rPr lang="sk-SK" sz="1600" dirty="0"/>
              <a:t>Zdroj: </a:t>
            </a:r>
            <a:r>
              <a:rPr lang="en" sz="1600" i="1" dirty="0">
                <a:hlinkClick r:id="rId52"/>
              </a:rPr>
              <a:t>Commission Implementing Decision on the communicable diseases and related special health issues to be covered by epidemiological surveillance – Annex 1</a:t>
            </a:r>
            <a:endParaRPr lang="sk-SK" sz="1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347F2-FD34-EA47-9DF4-62816A2C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4400" dirty="0"/>
              <a:t>Choroby a osobitné zdravotné problémy pod dohľadom EÚ</a:t>
            </a:r>
            <a:endParaRPr lang="sk-SK" sz="44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14.9.2024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00DF938-8399-D247-A369-62015549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" y="756287"/>
            <a:ext cx="8475153" cy="479189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Dáta o dohľade zozbierané na európskej úrovni sú prevažne založené na prípadoch a zahŕňajú </a:t>
            </a:r>
          </a:p>
          <a:p>
            <a:pPr lvl="1"/>
            <a:r>
              <a:rPr lang="sk-SK" dirty="0"/>
              <a:t>demografické, </a:t>
            </a:r>
          </a:p>
          <a:p>
            <a:pPr lvl="1"/>
            <a:r>
              <a:rPr lang="sk-SK" dirty="0"/>
              <a:t>klinické, </a:t>
            </a:r>
          </a:p>
          <a:p>
            <a:pPr lvl="1"/>
            <a:r>
              <a:rPr lang="sk-SK" dirty="0"/>
              <a:t>epidemiologické a </a:t>
            </a:r>
          </a:p>
          <a:p>
            <a:pPr lvl="1"/>
            <a:r>
              <a:rPr lang="sk-SK" dirty="0"/>
              <a:t>laboratórne informácie. </a:t>
            </a:r>
          </a:p>
          <a:p>
            <a:r>
              <a:rPr lang="sk-SK" dirty="0"/>
              <a:t>Sú hlásené </a:t>
            </a:r>
          </a:p>
          <a:p>
            <a:pPr lvl="1"/>
            <a:r>
              <a:rPr lang="sk-SK" b="1" dirty="0"/>
              <a:t>ročne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/>
              <a:t>- pre väčšinu chorôb a špeciálne zdravotné problémy,</a:t>
            </a:r>
          </a:p>
          <a:p>
            <a:pPr lvl="1"/>
            <a:r>
              <a:rPr lang="sk-SK" b="1" dirty="0"/>
              <a:t>mesačne</a:t>
            </a:r>
            <a:r>
              <a:rPr lang="sk-SK" dirty="0"/>
              <a:t> - pre </a:t>
            </a:r>
            <a:r>
              <a:rPr lang="sk-SK" dirty="0" err="1"/>
              <a:t>sérotypy</a:t>
            </a:r>
            <a:r>
              <a:rPr lang="sk-SK" dirty="0"/>
              <a:t> salmonely, osýpky a ružienky, </a:t>
            </a:r>
          </a:p>
          <a:p>
            <a:pPr lvl="1"/>
            <a:r>
              <a:rPr lang="sk-SK" b="1" dirty="0"/>
              <a:t>týždenne</a:t>
            </a:r>
            <a:r>
              <a:rPr lang="sk-SK" dirty="0"/>
              <a:t> - v prípade chrípky a horúčky západného Nílu alebo </a:t>
            </a:r>
          </a:p>
          <a:p>
            <a:pPr lvl="1"/>
            <a:r>
              <a:rPr lang="sk-SK" b="1" dirty="0"/>
              <a:t>denne</a:t>
            </a:r>
            <a:r>
              <a:rPr lang="sk-SK" dirty="0"/>
              <a:t> - pre legionársku chorobu spojenú s cestovaním, ak to vyžadujú ciele, výstupy a následné činnosti v oblasti verejného zdravia.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B6CF41F-5DDA-E247-B952-489D9151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Údaje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C00825-4A53-4542-8A1A-601DA77B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B7C8127-9082-EA4E-8AE8-FDE824680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DDFEEF-E53D-3F47-9F56-8D86FC032F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74492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2D943AD-8E8B-3341-9390-2ECBC5B9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r>
              <a:rPr lang="sk-SK" dirty="0"/>
              <a:t>ECDC vykonáva dohľad </a:t>
            </a:r>
            <a:r>
              <a:rPr lang="sk-SK" b="1" dirty="0"/>
              <a:t>založený na </a:t>
            </a:r>
          </a:p>
          <a:p>
            <a:pPr lvl="1"/>
            <a:r>
              <a:rPr lang="sk-SK" b="1" dirty="0"/>
              <a:t>ukazovateľoch </a:t>
            </a:r>
            <a:r>
              <a:rPr lang="sk-SK" dirty="0"/>
              <a:t>(indikátoroch); </a:t>
            </a:r>
          </a:p>
          <a:p>
            <a:pPr lvl="1"/>
            <a:r>
              <a:rPr lang="sk-SK" dirty="0"/>
              <a:t>systematickom priebežnom zhromažďovaní, analýze, interpretácii a šírení vysoko štruktúrovaných informácií ("ukazovateľov") v oblasti zdravia verejnosti. </a:t>
            </a:r>
          </a:p>
          <a:p>
            <a:r>
              <a:rPr lang="sk-SK" dirty="0"/>
              <a:t>Dohľad nad indikátorom je doplnený </a:t>
            </a:r>
          </a:p>
          <a:p>
            <a:pPr lvl="1"/>
            <a:r>
              <a:rPr lang="sk-SK" b="1" dirty="0"/>
              <a:t>dohľadom nad udalosťami</a:t>
            </a:r>
            <a:r>
              <a:rPr lang="sk-SK" dirty="0"/>
              <a:t>, </a:t>
            </a:r>
          </a:p>
          <a:p>
            <a:pPr lvl="1"/>
            <a:r>
              <a:rPr lang="sk-SK" dirty="0"/>
              <a:t>detekciou, overovaním, analýzou, hodnotením a ďalším skúmaním </a:t>
            </a:r>
            <a:r>
              <a:rPr lang="sk-SK" b="1" dirty="0"/>
              <a:t>potenciálnych hrozieb </a:t>
            </a:r>
            <a:r>
              <a:rPr lang="sk-SK" dirty="0"/>
              <a:t>pre zdravie verejnosti ("udalosti").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EA2930-3F68-534B-ADFB-161BECCA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 výkonu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594034-6634-6C4E-8ABF-D1B7CC6F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78CE5DD-91D7-DE42-82BF-3945FD376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E5F72E-0827-954E-B34D-A229D978E9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887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448D8DE-F09F-6A49-8C47-B3B1320D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19990"/>
          </a:xfrm>
        </p:spPr>
        <p:txBody>
          <a:bodyPr/>
          <a:lstStyle/>
          <a:p>
            <a:r>
              <a:rPr lang="sk-SK" b="1" dirty="0"/>
              <a:t>Cieľom</a:t>
            </a:r>
            <a:r>
              <a:rPr lang="sk-SK" dirty="0"/>
              <a:t> je monitorovanie infekčných chorôb v EÚ / EHP s cieľom </a:t>
            </a:r>
          </a:p>
          <a:p>
            <a:pPr lvl="1"/>
            <a:r>
              <a:rPr lang="sk-SK" dirty="0"/>
              <a:t>poskytnúť relevantné údaje na účinnú prevenciu a kontrolu infekčných chorôb a zároveň </a:t>
            </a:r>
          </a:p>
          <a:p>
            <a:pPr lvl="1"/>
            <a:r>
              <a:rPr lang="sk-SK" dirty="0"/>
              <a:t>minimalizovať zaťaženie členských štátov. </a:t>
            </a:r>
          </a:p>
          <a:p>
            <a:r>
              <a:rPr lang="sk-SK" b="1" dirty="0"/>
              <a:t>Vízia</a:t>
            </a:r>
            <a:r>
              <a:rPr lang="sk-SK" dirty="0"/>
              <a:t> spočíva v tom, že do roku 2020 budú silné, harmonizované a účinné európske systémy dohľadu slúžiť členským štátom, Európskej komisii a odborníkom v oblasti verejného zdravotníctva.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296137-BFF9-9442-9EC2-2618C91B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4000" dirty="0"/>
              <a:t>Stratégia ECDC v oblasti dlhodobého dohľadu (2014 - 2020)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5BADFE-BD80-6644-8AED-BE4170DC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434678A-593A-F347-90AE-FCF5A142C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0CE8689-5385-D84A-8894-78BE76C0B3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2916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D941D12-4CFE-5E4C-880C-FFE6B98E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271848"/>
            <a:ext cx="8312587" cy="5770605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/>
              <a:t>Monitorovať</a:t>
            </a:r>
            <a:r>
              <a:rPr lang="sk-SK" dirty="0"/>
              <a:t> trendy v oblasti prenosných ochorení v priebehu času a vo všetkých členských štátoch s cieľom posúdiť súčasnú situáciu, reagovať na nárast prekračujúce varovné prahové hodnoty a uľahčiť vhodné opatrenia založené na dôkazoch;</a:t>
            </a:r>
          </a:p>
          <a:p>
            <a:r>
              <a:rPr lang="sk-SK" b="1" dirty="0"/>
              <a:t>Detegovať</a:t>
            </a:r>
            <a:r>
              <a:rPr lang="sk-SK" dirty="0"/>
              <a:t> a monitorovať prípadné </a:t>
            </a:r>
            <a:r>
              <a:rPr lang="sk-SK" b="1" dirty="0"/>
              <a:t>prepuknutia</a:t>
            </a:r>
            <a:r>
              <a:rPr lang="sk-SK" dirty="0"/>
              <a:t> mnohonárodných prenosných ochorení s ohľadom na zdroj, čas, počet obyvateľov a miesto s cieľom poskytnúť zdôvodnenie činnosti v oblasti zdravia verejnosti;</a:t>
            </a:r>
          </a:p>
          <a:p>
            <a:r>
              <a:rPr lang="sk-SK" dirty="0"/>
              <a:t>Prispievať k hodnoteniu a monitorovaniu programov prevencie a kontroly zameraných na dohľad nad prenosnými chorobami s cieľom poskytnúť dôkazy pre odporúčania na posilnenie a zlepšenie týchto programov na vnútroštátnej a európskej úrovni;</a:t>
            </a:r>
          </a:p>
          <a:p>
            <a:r>
              <a:rPr lang="sk-SK" dirty="0"/>
              <a:t>Identifikovať rizikové skupiny obyvateľstva, ktoré potrebujú cielené preventívne opatrenia;</a:t>
            </a:r>
          </a:p>
          <a:p>
            <a:r>
              <a:rPr lang="sk-SK" dirty="0"/>
              <a:t>Prispieť k hodnoteniu zaťaženia obyvateľstva prenosnými chorobami s využitím takých údajov, ako je prevalencia chorôb, komplikácie, hospitalizácia a úmrtnosť;</a:t>
            </a:r>
          </a:p>
          <a:p>
            <a:r>
              <a:rPr lang="sk-SK" dirty="0"/>
              <a:t>Vygenerovať hypotézy o (nových) zdrojoch, spôsoboch prenosu a najviac ohrozených skupinách a identifikovať potreby výskumu a pilotných projektov.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BE85BF-48A4-DA4E-92E6-CC26D7BE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Všeobecné ciele dohľadu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A85198-E543-264B-BA42-0B7B92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F1C32AF-E55D-924C-A1B9-71B0B597A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6CE657F-9D0F-0D45-A4D1-016E4A8DE2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4978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5955E11-A061-8144-B268-06A5B508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23237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Centrum ECDC a európske siete chorôb zabezpečujú štandardizované vykazovanie a porovnateľnosť údajov v celej EÚ prostredníctvom využívania spoločných metód diagnostiky a typizácie, definícií prípadov, </a:t>
            </a:r>
            <a:r>
              <a:rPr lang="sk-SK" dirty="0" err="1"/>
              <a:t>metaúdajov</a:t>
            </a:r>
            <a:r>
              <a:rPr lang="sk-SK" dirty="0"/>
              <a:t> a protokolov o oznamovaní. (</a:t>
            </a:r>
            <a:r>
              <a:rPr lang="sk-SK" dirty="0" err="1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err="1">
                <a:hlinkClick r:id="rId2"/>
              </a:rPr>
              <a:t>ecdc.europa.eu</a:t>
            </a:r>
            <a:r>
              <a:rPr lang="sk-SK" dirty="0">
                <a:hlinkClick r:id="rId2"/>
              </a:rPr>
              <a:t>/</a:t>
            </a:r>
            <a:r>
              <a:rPr lang="sk-SK" dirty="0" err="1">
                <a:hlinkClick r:id="rId2"/>
              </a:rPr>
              <a:t>en</a:t>
            </a:r>
            <a:r>
              <a:rPr lang="sk-SK" dirty="0">
                <a:hlinkClick r:id="rId2"/>
              </a:rPr>
              <a:t>/</a:t>
            </a:r>
            <a:r>
              <a:rPr lang="sk-SK" dirty="0" err="1">
                <a:hlinkClick r:id="rId2"/>
              </a:rPr>
              <a:t>publications-data</a:t>
            </a:r>
            <a:r>
              <a:rPr lang="sk-SK" dirty="0">
                <a:hlinkClick r:id="rId2"/>
              </a:rPr>
              <a:t>/data-quality-monitoring-and-surveillance-system-evaluation-handbook-methods-and</a:t>
            </a:r>
            <a:r>
              <a:rPr lang="sk-SK" dirty="0"/>
              <a:t>)</a:t>
            </a:r>
          </a:p>
          <a:p>
            <a:r>
              <a:rPr lang="sk-SK" dirty="0"/>
              <a:t>Centrum ECDC a členské štáty sa tiež usilujú o bežné monitorovanie kvality údajov a hodnotenie systémov dohľadu.</a:t>
            </a:r>
          </a:p>
          <a:p>
            <a:r>
              <a:rPr lang="sk-SK" dirty="0"/>
              <a:t>Technickou platformou na predkladanie údajov na internete, uchovávanie a šírenie údajov je Európsky systém dohľadu (</a:t>
            </a:r>
            <a:r>
              <a:rPr lang="sk-SK" dirty="0" err="1"/>
              <a:t>TESSy</a:t>
            </a:r>
            <a:r>
              <a:rPr lang="sk-SK" dirty="0"/>
              <a:t>): chránená heslom, </a:t>
            </a:r>
            <a:r>
              <a:rPr lang="sk-SK" dirty="0">
                <a:hlinkClick r:id="rId3"/>
              </a:rPr>
              <a:t>úplne anonymizovaná databáza</a:t>
            </a:r>
            <a:r>
              <a:rPr lang="sk-SK" dirty="0"/>
              <a:t>, ktorú organizuje ECDC. </a:t>
            </a:r>
          </a:p>
          <a:p>
            <a:r>
              <a:rPr lang="sk-SK" dirty="0"/>
              <a:t>Ďalšie podrobnosti o zaobchádzaní s osobnými údajmi v </a:t>
            </a:r>
            <a:r>
              <a:rPr lang="sk-SK" dirty="0" err="1"/>
              <a:t>TESSy</a:t>
            </a:r>
            <a:r>
              <a:rPr lang="sk-SK" dirty="0"/>
              <a:t> sú k dispozícii v osobitnom vyhlásení o ochrane osobných údajov spoločnosti </a:t>
            </a:r>
            <a:r>
              <a:rPr lang="sk-SK" dirty="0" err="1"/>
              <a:t>TESSy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542971-DFA9-DB44-B62F-43CE807B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sk-SK" sz="4800" dirty="0"/>
              <a:t>Štandardizácia dohľadu EÚ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1603C5-3706-6A46-B20E-636DB648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C30A829-C0E3-0E41-9A08-77C97F06DA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10FF52-1868-014D-B24A-9A450CE5A4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0545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392</TotalTime>
  <Words>1465</Words>
  <Application>Microsoft Macintosh PowerPoint</Application>
  <PresentationFormat>Vlastná</PresentationFormat>
  <Paragraphs>158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Palatino Linotype</vt:lpstr>
      <vt:lpstr>Tahoma</vt:lpstr>
      <vt:lpstr>Times-Roman</vt:lpstr>
      <vt:lpstr>Wingdings</vt:lpstr>
      <vt:lpstr>Martin_Trnava_prednasky</vt:lpstr>
      <vt:lpstr>Dohľad nad infekčnými ochoreniami v Európskej únii a USA</vt:lpstr>
      <vt:lpstr>Európska Únia</vt:lpstr>
      <vt:lpstr>Činnosti ECDC v oblasti dohľadu nad inf. ochoreniami</vt:lpstr>
      <vt:lpstr>Choroby a osobitné zdravotné problémy pod dohľadom EÚ</vt:lpstr>
      <vt:lpstr>Údaje</vt:lpstr>
      <vt:lpstr>Spôsob výkonu</vt:lpstr>
      <vt:lpstr>Stratégia ECDC v oblasti dlhodobého dohľadu (2014 - 2020)</vt:lpstr>
      <vt:lpstr>Všeobecné ciele dohľadu </vt:lpstr>
      <vt:lpstr>Štandardizácia dohľadu EÚ</vt:lpstr>
      <vt:lpstr>Využitie údajov</vt:lpstr>
      <vt:lpstr>Surveillance Atlas of Infectious Diseases</vt:lpstr>
      <vt:lpstr>Prezentácia programu PowerPoint</vt:lpstr>
      <vt:lpstr>Prezentácia programu PowerPoint</vt:lpstr>
      <vt:lpstr>Prezentácia programu PowerPoint</vt:lpstr>
      <vt:lpstr>https://ecdc.europa.eu/sites/portal/files/documents/communicable-disease-threats-report-3-march-2019.pdf</vt:lpstr>
      <vt:lpstr>Prezentácia programu PowerPoint</vt:lpstr>
      <vt:lpstr>Reusable maps and graphs from ECDC Communicable Disease Threats Report   Week 10, 2019 </vt:lpstr>
      <vt:lpstr>Guidelines for presentation of surveillance data</vt:lpstr>
      <vt:lpstr>Kľúčové oblasti usmernenia</vt:lpstr>
      <vt:lpstr>Situácia v USA</vt:lpstr>
      <vt:lpstr>NNDS v USA</vt:lpstr>
      <vt:lpstr>Prezentácia programu PowerPoint</vt:lpstr>
      <vt:lpstr>Prezentácia programu PowerPoint</vt:lpstr>
      <vt:lpstr>Prezentácia programu PowerPoint</vt:lpstr>
      <vt:lpstr>Zhrnutie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Dohľad nad infekčnými ochoreniami v Európskej únii</dc:title>
  <dc:subject/>
  <dc:creator>Martin Rusnak</dc:creator>
  <cp:keywords/>
  <dc:description/>
  <cp:lastModifiedBy>Rusnák Martin</cp:lastModifiedBy>
  <cp:revision>27</cp:revision>
  <dcterms:created xsi:type="dcterms:W3CDTF">2019-03-11T10:38:06Z</dcterms:created>
  <dcterms:modified xsi:type="dcterms:W3CDTF">2024-09-14T16:10:18Z</dcterms:modified>
  <cp:category/>
</cp:coreProperties>
</file>