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1_7ACE4AE1.xml" ContentType="application/vnd.ms-powerpoint.comments+xml"/>
  <Override PartName="/ppt/comments/modernComment_113_260A86B0.xml" ContentType="application/vnd.ms-powerpoint.comments+xml"/>
  <Override PartName="/ppt/comments/modernComment_11B_62E91188.xml" ContentType="application/vnd.ms-powerpoint.comments+xml"/>
  <Override PartName="/ppt/comments/modernComment_107_298F794.xml" ContentType="application/vnd.ms-powerpoint.comments+xml"/>
  <Override PartName="/ppt/comments/modernComment_10F_502B24F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handoutMasterIdLst>
    <p:handoutMasterId r:id="rId29"/>
  </p:handoutMasterIdLst>
  <p:sldIdLst>
    <p:sldId id="273" r:id="rId2"/>
    <p:sldId id="275" r:id="rId3"/>
    <p:sldId id="283" r:id="rId4"/>
    <p:sldId id="277" r:id="rId5"/>
    <p:sldId id="276" r:id="rId6"/>
    <p:sldId id="274" r:id="rId7"/>
    <p:sldId id="278" r:id="rId8"/>
    <p:sldId id="284" r:id="rId9"/>
    <p:sldId id="259" r:id="rId10"/>
    <p:sldId id="262" r:id="rId11"/>
    <p:sldId id="285" r:id="rId12"/>
    <p:sldId id="260" r:id="rId13"/>
    <p:sldId id="261" r:id="rId14"/>
    <p:sldId id="265" r:id="rId15"/>
    <p:sldId id="267" r:id="rId16"/>
    <p:sldId id="268" r:id="rId17"/>
    <p:sldId id="270" r:id="rId18"/>
    <p:sldId id="263" r:id="rId19"/>
    <p:sldId id="280" r:id="rId20"/>
    <p:sldId id="281" r:id="rId21"/>
    <p:sldId id="282" r:id="rId22"/>
    <p:sldId id="279" r:id="rId23"/>
    <p:sldId id="286" r:id="rId24"/>
    <p:sldId id="271" r:id="rId25"/>
    <p:sldId id="269" r:id="rId26"/>
    <p:sldId id="2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92F95A-91C2-C6CC-ABA9-D10F405F1BF0}" name="Rusnáková Viera" initials="VR" userId="S::1101388@truni.sk::208196fe-6a49-4543-9787-7ee4c5c8679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5543"/>
  </p:normalViewPr>
  <p:slideViewPr>
    <p:cSldViewPr snapToGrid="0">
      <p:cViewPr varScale="1">
        <p:scale>
          <a:sx n="105" d="100"/>
          <a:sy n="105" d="100"/>
        </p:scale>
        <p:origin x="19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modernComment_107_298F794.xml><?xml version="1.0" encoding="utf-8"?>
<p188:cmLst xmlns:a="http://schemas.openxmlformats.org/drawingml/2006/main" xmlns:r="http://schemas.openxmlformats.org/officeDocument/2006/relationships" xmlns:p188="http://schemas.microsoft.com/office/powerpoint/2018/8/main">
  <p188:cm id="{CE46F852-C3DB-884A-A2C0-9DDC3206166B}" authorId="{CF92F95A-91C2-C6CC-ABA9-D10F405F1BF0}" created="2024-09-14T10:51:52.163">
    <pc:sldMkLst xmlns:pc="http://schemas.microsoft.com/office/powerpoint/2013/main/command">
      <pc:docMk/>
      <pc:sldMk cId="43579284" sldId="263"/>
    </pc:sldMkLst>
    <p188:txBody>
      <a:bodyPr/>
      <a:lstStyle/>
      <a:p>
        <a:r>
          <a:rPr lang="sk-SK"/>
          <a:t>Za tymto 22 slide , MEDISYS ako príklad …</a:t>
        </a:r>
      </a:p>
    </p188:txBody>
  </p188:cm>
</p188:cmLst>
</file>

<file path=ppt/comments/modernComment_10F_502B24F6.xml><?xml version="1.0" encoding="utf-8"?>
<p188:cmLst xmlns:a="http://schemas.openxmlformats.org/drawingml/2006/main" xmlns:r="http://schemas.openxmlformats.org/officeDocument/2006/relationships" xmlns:p188="http://schemas.microsoft.com/office/powerpoint/2018/8/main">
  <p188:cm id="{CE58CC60-0544-A743-8AB8-C2181BBDA6C8}" authorId="{CF92F95A-91C2-C6CC-ABA9-D10F405F1BF0}" created="2024-09-14T10:57:04.187">
    <pc:sldMkLst xmlns:pc="http://schemas.microsoft.com/office/powerpoint/2013/main/command">
      <pc:docMk/>
      <pc:sldMk cId="1345004790" sldId="271"/>
    </pc:sldMkLst>
    <p188:txBody>
      <a:bodyPr/>
      <a:lstStyle/>
      <a:p>
        <a:r>
          <a:rPr lang="sk-SK"/>
          <a:t>Podla tejto osnovy upraviť názov  aj agendu </a:t>
        </a:r>
      </a:p>
    </p188:txBody>
  </p188:cm>
</p188:cmLst>
</file>

<file path=ppt/comments/modernComment_111_7ACE4AE1.xml><?xml version="1.0" encoding="utf-8"?>
<p188:cmLst xmlns:a="http://schemas.openxmlformats.org/drawingml/2006/main" xmlns:r="http://schemas.openxmlformats.org/officeDocument/2006/relationships" xmlns:p188="http://schemas.microsoft.com/office/powerpoint/2018/8/main">
  <p188:cm id="{6A207ACD-046F-904B-844F-6153CBA9825D}" authorId="{CF92F95A-91C2-C6CC-ABA9-D10F405F1BF0}" created="2024-09-14T10:40:34.538">
    <pc:sldMkLst xmlns:pc="http://schemas.microsoft.com/office/powerpoint/2013/main/command">
      <pc:docMk/>
      <pc:sldMk cId="2060339937" sldId="273"/>
    </pc:sldMkLst>
    <p188:txBody>
      <a:bodyPr/>
      <a:lstStyle/>
      <a:p>
        <a:r>
          <a:rPr lang="sk-SK"/>
          <a:t>Prípadne ešte upraviť  vi’d záverečné slidy
Umelá inteligencia - 
rovnako nebezpečestvo i potenciál  ochrany zdravia populácie </a:t>
        </a:r>
      </a:p>
    </p188:txBody>
  </p188:cm>
</p188:cmLst>
</file>

<file path=ppt/comments/modernComment_113_260A86B0.xml><?xml version="1.0" encoding="utf-8"?>
<p188:cmLst xmlns:a="http://schemas.openxmlformats.org/drawingml/2006/main" xmlns:r="http://schemas.openxmlformats.org/officeDocument/2006/relationships" xmlns:p188="http://schemas.microsoft.com/office/powerpoint/2018/8/main">
  <p188:cm id="{1A000F0D-1881-5D42-85F3-E9B4D911EEA7}" authorId="{CF92F95A-91C2-C6CC-ABA9-D10F405F1BF0}" created="2024-09-14T10:13:26.376">
    <pc:sldMkLst xmlns:pc="http://schemas.microsoft.com/office/powerpoint/2013/main/command">
      <pc:docMk/>
      <pc:sldMk cId="638224048" sldId="275"/>
    </pc:sldMkLst>
    <p188:txBody>
      <a:bodyPr/>
      <a:lstStyle/>
      <a:p>
        <a:r>
          <a:rPr lang="sk-SK"/>
          <a:t>Zdroj ? 
Tiež  vložiť slide s agendou ?</a:t>
        </a:r>
      </a:p>
    </p188:txBody>
  </p188:cm>
</p188:cmLst>
</file>

<file path=ppt/comments/modernComment_11B_62E91188.xml><?xml version="1.0" encoding="utf-8"?>
<p188:cmLst xmlns:a="http://schemas.openxmlformats.org/drawingml/2006/main" xmlns:r="http://schemas.openxmlformats.org/officeDocument/2006/relationships" xmlns:p188="http://schemas.microsoft.com/office/powerpoint/2018/8/main">
  <p188:cm id="{1EF6F4DE-8D29-B947-BCBA-C2A7BD6E58AD}" authorId="{CF92F95A-91C2-C6CC-ABA9-D10F405F1BF0}" created="2024-09-14T10:17:10.249">
    <pc:sldMkLst xmlns:pc="http://schemas.microsoft.com/office/powerpoint/2013/main/command">
      <pc:docMk/>
      <pc:sldMk cId="1659441544" sldId="283"/>
    </pc:sldMkLst>
    <p188:txBody>
      <a:bodyPr/>
      <a:lstStyle/>
      <a:p>
        <a:r>
          <a:rPr lang="sk-SK"/>
          <a:t>Toto boli bioteroristi - nie  len tero? 
A presuniť ako súhrn  pred ai</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9CDDE723-DAED-AEF7-536F-BD49A6E4E5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a:extLst>
              <a:ext uri="{FF2B5EF4-FFF2-40B4-BE49-F238E27FC236}">
                <a16:creationId xmlns:a16="http://schemas.microsoft.com/office/drawing/2014/main" id="{B09F0FF7-89F2-F2E1-E745-70159B8269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36C234-400A-E947-8091-7FE691ED3E52}" type="datetime1">
              <a:rPr lang="sk-SK" smtClean="0"/>
              <a:t>14.9.2024</a:t>
            </a:fld>
            <a:endParaRPr lang="sk-SK"/>
          </a:p>
        </p:txBody>
      </p:sp>
      <p:sp>
        <p:nvSpPr>
          <p:cNvPr id="4" name="Zástupný objekt pre pätu 3">
            <a:extLst>
              <a:ext uri="{FF2B5EF4-FFF2-40B4-BE49-F238E27FC236}">
                <a16:creationId xmlns:a16="http://schemas.microsoft.com/office/drawing/2014/main" id="{01B27F32-39F2-6A29-1DA9-D42362019B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sk-SK"/>
              <a:t>Martin a Viera Rusnák</a:t>
            </a:r>
          </a:p>
        </p:txBody>
      </p:sp>
      <p:sp>
        <p:nvSpPr>
          <p:cNvPr id="5" name="Zástupný objekt pre číslo snímky 4">
            <a:extLst>
              <a:ext uri="{FF2B5EF4-FFF2-40B4-BE49-F238E27FC236}">
                <a16:creationId xmlns:a16="http://schemas.microsoft.com/office/drawing/2014/main" id="{7C26FE7B-4220-EC36-75D6-FED8BD75CD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7199FA-D28C-0B46-A6F5-A183E44335F3}" type="slidenum">
              <a:rPr lang="sk-SK" smtClean="0"/>
              <a:t>‹#›</a:t>
            </a:fld>
            <a:endParaRPr lang="sk-SK"/>
          </a:p>
        </p:txBody>
      </p:sp>
    </p:spTree>
    <p:extLst>
      <p:ext uri="{BB962C8B-B14F-4D97-AF65-F5344CB8AC3E}">
        <p14:creationId xmlns:p14="http://schemas.microsoft.com/office/powerpoint/2010/main" val="79830196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AFE79-E256-7648-BB0C-26FD8393A1F4}" type="datetime1">
              <a:rPr lang="sk-SK" smtClean="0"/>
              <a:t>14.9.2024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sk-SK"/>
              <a:t>Martin a Viera Rusnák</a:t>
            </a:r>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CA7F-468E-CC4A-A84A-613303881A69}" type="slidenum">
              <a:rPr lang="sk-SK" smtClean="0"/>
              <a:t>‹#›</a:t>
            </a:fld>
            <a:endParaRPr lang="sk-SK"/>
          </a:p>
        </p:txBody>
      </p:sp>
    </p:spTree>
    <p:extLst>
      <p:ext uri="{BB962C8B-B14F-4D97-AF65-F5344CB8AC3E}">
        <p14:creationId xmlns:p14="http://schemas.microsoft.com/office/powerpoint/2010/main" val="16743171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k-SK"/>
              <a:t>Kliknutím upravte štýl predlohy nadpisu</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88F2BA3B-E3BF-0B45-9D6F-58F45B8F457E}" type="datetime1">
              <a:rPr lang="sk-SK" smtClean="0"/>
              <a:t>14.9.2024</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martin.rusnak@truni.sk</a:t>
            </a:r>
          </a:p>
        </p:txBody>
      </p:sp>
      <p:sp>
        <p:nvSpPr>
          <p:cNvPr id="6" name="Slide Number Placeholder 5"/>
          <p:cNvSpPr>
            <a:spLocks noGrp="1"/>
          </p:cNvSpPr>
          <p:nvPr>
            <p:ph type="sldNum" sz="quarter" idx="12"/>
          </p:nvPr>
        </p:nvSpPr>
        <p:spPr>
          <a:xfrm>
            <a:off x="1437664" y="798973"/>
            <a:ext cx="811019" cy="503578"/>
          </a:xfrm>
        </p:spPr>
        <p:txBody>
          <a:bodyPr/>
          <a:lstStyle/>
          <a:p>
            <a:fld id="{330EA680-D336-4FF7-8B7A-9848BB0A1C3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08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63733027-396B-4C4A-8DDD-30D7D3CC3703}" type="datetime1">
              <a:rPr lang="sk-SK" smtClean="0"/>
              <a:t>14.9.2024</a:t>
            </a:fld>
            <a:endParaRPr lang="en-US"/>
          </a:p>
        </p:txBody>
      </p:sp>
      <p:sp>
        <p:nvSpPr>
          <p:cNvPr id="5" name="Footer Placeholder 4"/>
          <p:cNvSpPr>
            <a:spLocks noGrp="1"/>
          </p:cNvSpPr>
          <p:nvPr>
            <p:ph type="ftr" sz="quarter" idx="11"/>
          </p:nvPr>
        </p:nvSpPr>
        <p:spPr/>
        <p:txBody>
          <a:bodyPr/>
          <a:lstStyle/>
          <a:p>
            <a:r>
              <a:rPr lang="en-US"/>
              <a:t>martin.rusnak@truni.sk</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45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FB27A72-2C29-5B46-BD7B-615789D53002}" type="datetime1">
              <a:rPr lang="sk-SK" smtClean="0"/>
              <a:t>14.9.2024</a:t>
            </a:fld>
            <a:endParaRPr lang="en-US"/>
          </a:p>
        </p:txBody>
      </p:sp>
      <p:sp>
        <p:nvSpPr>
          <p:cNvPr id="5" name="Footer Placeholder 4"/>
          <p:cNvSpPr>
            <a:spLocks noGrp="1"/>
          </p:cNvSpPr>
          <p:nvPr>
            <p:ph type="ftr" sz="quarter" idx="11"/>
          </p:nvPr>
        </p:nvSpPr>
        <p:spPr/>
        <p:txBody>
          <a:bodyPr/>
          <a:lstStyle/>
          <a:p>
            <a:r>
              <a:rPr lang="en-US"/>
              <a:t>martin.rusnak@truni.sk</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576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23162760-5444-9544-B92B-4ECD9D263775}" type="datetime1">
              <a:rPr lang="sk-SK" smtClean="0"/>
              <a:t>14.9.2024</a:t>
            </a:fld>
            <a:endParaRPr lang="en-US"/>
          </a:p>
        </p:txBody>
      </p:sp>
      <p:sp>
        <p:nvSpPr>
          <p:cNvPr id="5" name="Footer Placeholder 4"/>
          <p:cNvSpPr>
            <a:spLocks noGrp="1"/>
          </p:cNvSpPr>
          <p:nvPr>
            <p:ph type="ftr" sz="quarter" idx="11"/>
          </p:nvPr>
        </p:nvSpPr>
        <p:spPr/>
        <p:txBody>
          <a:bodyPr/>
          <a:lstStyle/>
          <a:p>
            <a:r>
              <a:rPr lang="en-US"/>
              <a:t>martin.rusnak@truni.sk</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46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k-SK"/>
              <a:t>Kliknutím upravte štýl predlohy nadpisu</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10041E69-D717-F442-8D85-617063F94BB6}" type="datetime1">
              <a:rPr lang="sk-SK" smtClean="0"/>
              <a:t>14.9.2024</a:t>
            </a:fld>
            <a:endParaRPr lang="en-US"/>
          </a:p>
        </p:txBody>
      </p:sp>
      <p:sp>
        <p:nvSpPr>
          <p:cNvPr id="5" name="Footer Placeholder 4"/>
          <p:cNvSpPr>
            <a:spLocks noGrp="1"/>
          </p:cNvSpPr>
          <p:nvPr>
            <p:ph type="ftr" sz="quarter" idx="11"/>
          </p:nvPr>
        </p:nvSpPr>
        <p:spPr/>
        <p:txBody>
          <a:bodyPr/>
          <a:lstStyle/>
          <a:p>
            <a:r>
              <a:rPr lang="en-US"/>
              <a:t>martin.rusnak@truni.sk</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942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F9B4E2E1-015C-934B-BCED-15B04D955BBB}" type="datetime1">
              <a:rPr lang="sk-SK" smtClean="0"/>
              <a:t>14.9.2024</a:t>
            </a:fld>
            <a:endParaRPr lang="en-US"/>
          </a:p>
        </p:txBody>
      </p:sp>
      <p:sp>
        <p:nvSpPr>
          <p:cNvPr id="6" name="Footer Placeholder 5"/>
          <p:cNvSpPr>
            <a:spLocks noGrp="1"/>
          </p:cNvSpPr>
          <p:nvPr>
            <p:ph type="ftr" sz="quarter" idx="11"/>
          </p:nvPr>
        </p:nvSpPr>
        <p:spPr/>
        <p:txBody>
          <a:bodyPr/>
          <a:lstStyle/>
          <a:p>
            <a:r>
              <a:rPr lang="en-US"/>
              <a:t>martin.rusnak@truni.sk</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251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447191" y="2824269"/>
            <a:ext cx="4645152" cy="264445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412362" y="2821491"/>
            <a:ext cx="4645152" cy="2637371"/>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F669A6F1-772C-AF42-976D-745B15FAF384}" type="datetime1">
              <a:rPr lang="sk-SK" smtClean="0"/>
              <a:t>14.9.2024</a:t>
            </a:fld>
            <a:endParaRPr lang="en-US"/>
          </a:p>
        </p:txBody>
      </p:sp>
      <p:sp>
        <p:nvSpPr>
          <p:cNvPr id="8" name="Footer Placeholder 7"/>
          <p:cNvSpPr>
            <a:spLocks noGrp="1"/>
          </p:cNvSpPr>
          <p:nvPr>
            <p:ph type="ftr" sz="quarter" idx="11"/>
          </p:nvPr>
        </p:nvSpPr>
        <p:spPr/>
        <p:txBody>
          <a:bodyPr/>
          <a:lstStyle/>
          <a:p>
            <a:r>
              <a:rPr lang="en-US"/>
              <a:t>martin.rusnak@truni.sk</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190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1600E4E5-C130-5E48-A334-D2C9B215C12D}" type="datetime1">
              <a:rPr lang="sk-SK" smtClean="0"/>
              <a:t>14.9.2024</a:t>
            </a:fld>
            <a:endParaRPr lang="en-US"/>
          </a:p>
        </p:txBody>
      </p:sp>
      <p:sp>
        <p:nvSpPr>
          <p:cNvPr id="4" name="Footer Placeholder 3"/>
          <p:cNvSpPr>
            <a:spLocks noGrp="1"/>
          </p:cNvSpPr>
          <p:nvPr>
            <p:ph type="ftr" sz="quarter" idx="11"/>
          </p:nvPr>
        </p:nvSpPr>
        <p:spPr/>
        <p:txBody>
          <a:bodyPr/>
          <a:lstStyle/>
          <a:p>
            <a:r>
              <a:rPr lang="en-US"/>
              <a:t>martin.rusnak@truni.sk</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532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51396-22C3-C34D-A456-3B5B704F9216}" type="datetime1">
              <a:rPr lang="sk-SK" smtClean="0"/>
              <a:t>14.9.2024</a:t>
            </a:fld>
            <a:endParaRPr lang="en-US"/>
          </a:p>
        </p:txBody>
      </p:sp>
      <p:sp>
        <p:nvSpPr>
          <p:cNvPr id="3" name="Footer Placeholder 2"/>
          <p:cNvSpPr>
            <a:spLocks noGrp="1"/>
          </p:cNvSpPr>
          <p:nvPr>
            <p:ph type="ftr" sz="quarter" idx="11"/>
          </p:nvPr>
        </p:nvSpPr>
        <p:spPr/>
        <p:txBody>
          <a:bodyPr/>
          <a:lstStyle/>
          <a:p>
            <a:r>
              <a:rPr lang="en-US"/>
              <a:t>martin.rusnak@truni.sk</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759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k-SK"/>
              <a:t>Kliknutím upravte štýl predlohy nadpisu</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6666A68-1FA5-8741-B0ED-A1B85AD218D8}" type="datetime1">
              <a:rPr lang="sk-SK" smtClean="0"/>
              <a:t>14.9.2024</a:t>
            </a:fld>
            <a:endParaRPr lang="en-US"/>
          </a:p>
        </p:txBody>
      </p:sp>
      <p:sp>
        <p:nvSpPr>
          <p:cNvPr id="6" name="Footer Placeholder 5"/>
          <p:cNvSpPr>
            <a:spLocks noGrp="1"/>
          </p:cNvSpPr>
          <p:nvPr>
            <p:ph type="ftr" sz="quarter" idx="11"/>
          </p:nvPr>
        </p:nvSpPr>
        <p:spPr/>
        <p:txBody>
          <a:bodyPr/>
          <a:lstStyle/>
          <a:p>
            <a:r>
              <a:rPr lang="en-US"/>
              <a:t>martin.rusnak@truni.sk</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434899E-C2FB-B940-88FE-81190C3BC0E1}" type="datetime1">
              <a:rPr lang="sk-SK" smtClean="0"/>
              <a:t>14.9.2024</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martin.rusnak@truni.sk</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078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D4EA48D-232F-EA46-B03F-4F280199D005}" type="datetime1">
              <a:rPr lang="sk-SK" smtClean="0"/>
              <a:t>14.9.2024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martin.rusnak@truni.sk</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30EA680-D336-4FF7-8B7A-9848BB0A1C3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83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11_7ACE4A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07_298F79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3_260A86B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0F_502B24F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drmkc.jrc.ec.europa.eu/overview/about-the-drmkc"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microsoft.com/office/2018/10/relationships/comments" Target="../comments/modernComment_11B_62E9118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477F452-D9DF-7C8C-D82E-481D97DEE8D1}"/>
              </a:ext>
            </a:extLst>
          </p:cNvPr>
          <p:cNvSpPr>
            <a:spLocks noGrp="1"/>
          </p:cNvSpPr>
          <p:nvPr>
            <p:ph type="ctrTitle"/>
          </p:nvPr>
        </p:nvSpPr>
        <p:spPr>
          <a:xfrm>
            <a:off x="5078896" y="643467"/>
            <a:ext cx="6818352" cy="4127545"/>
          </a:xfrm>
        </p:spPr>
        <p:txBody>
          <a:bodyPr anchor="ctr">
            <a:normAutofit/>
          </a:bodyPr>
          <a:lstStyle/>
          <a:p>
            <a:r>
              <a:rPr lang="sk-SK" sz="4100" b="0" i="0" dirty="0"/>
              <a:t>Umelá inteligencia - </a:t>
            </a:r>
            <a:br>
              <a:rPr lang="sk-SK" sz="4100" b="0" i="0" dirty="0"/>
            </a:br>
            <a:r>
              <a:rPr lang="sk-SK" sz="4100" b="0" i="0" dirty="0"/>
              <a:t>nebezpečenstvo i ochrana zdravia verejnosti </a:t>
            </a:r>
            <a:endParaRPr lang="sk-SK" sz="4400" dirty="0"/>
          </a:p>
        </p:txBody>
      </p:sp>
      <p:sp>
        <p:nvSpPr>
          <p:cNvPr id="14" name="Rectangle 13">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B8BC59EB-EA73-943B-B332-708B34170439}"/>
              </a:ext>
            </a:extLst>
          </p:cNvPr>
          <p:cNvSpPr>
            <a:spLocks noGrp="1"/>
          </p:cNvSpPr>
          <p:nvPr>
            <p:ph type="subTitle" idx="1"/>
          </p:nvPr>
        </p:nvSpPr>
        <p:spPr>
          <a:xfrm>
            <a:off x="5078896" y="5118231"/>
            <a:ext cx="5975956" cy="977621"/>
          </a:xfrm>
        </p:spPr>
        <p:txBody>
          <a:bodyPr>
            <a:normAutofit/>
          </a:bodyPr>
          <a:lstStyle/>
          <a:p>
            <a:pPr>
              <a:lnSpc>
                <a:spcPct val="110000"/>
              </a:lnSpc>
            </a:pPr>
            <a:r>
              <a:rPr lang="sk-SK" sz="1000" dirty="0">
                <a:solidFill>
                  <a:srgbClr val="FFFFFF"/>
                </a:solidFill>
              </a:rPr>
              <a:t>Prof. </a:t>
            </a:r>
            <a:r>
              <a:rPr lang="sk-SK" sz="1000" dirty="0" err="1">
                <a:solidFill>
                  <a:srgbClr val="FFFFFF"/>
                </a:solidFill>
              </a:rPr>
              <a:t>MUDr</a:t>
            </a:r>
            <a:r>
              <a:rPr lang="sk-SK" sz="1000" dirty="0">
                <a:solidFill>
                  <a:srgbClr val="FFFFFF"/>
                </a:solidFill>
              </a:rPr>
              <a:t> Martin Rusnák, </a:t>
            </a:r>
            <a:r>
              <a:rPr lang="sk-SK" sz="1000" dirty="0" err="1">
                <a:solidFill>
                  <a:srgbClr val="FFFFFF"/>
                </a:solidFill>
              </a:rPr>
              <a:t>CSc</a:t>
            </a:r>
            <a:endParaRPr lang="sk-SK" sz="1000" dirty="0">
              <a:solidFill>
                <a:srgbClr val="FFFFFF"/>
              </a:solidFill>
            </a:endParaRPr>
          </a:p>
          <a:p>
            <a:pPr>
              <a:lnSpc>
                <a:spcPct val="110000"/>
              </a:lnSpc>
            </a:pPr>
            <a:r>
              <a:rPr lang="sk-SK" sz="1000" dirty="0">
                <a:solidFill>
                  <a:srgbClr val="FFFFFF"/>
                </a:solidFill>
              </a:rPr>
              <a:t>Prof. </a:t>
            </a:r>
            <a:r>
              <a:rPr lang="sk-SK" sz="1000" dirty="0" err="1">
                <a:solidFill>
                  <a:srgbClr val="FFFFFF"/>
                </a:solidFill>
              </a:rPr>
              <a:t>MUDr</a:t>
            </a:r>
            <a:r>
              <a:rPr lang="sk-SK" sz="1000" dirty="0">
                <a:solidFill>
                  <a:srgbClr val="FFFFFF"/>
                </a:solidFill>
              </a:rPr>
              <a:t> Viera Rusnáková, </a:t>
            </a:r>
            <a:r>
              <a:rPr lang="sk-SK" sz="1000" dirty="0" err="1">
                <a:solidFill>
                  <a:srgbClr val="FFFFFF"/>
                </a:solidFill>
              </a:rPr>
              <a:t>CSc</a:t>
            </a:r>
            <a:r>
              <a:rPr lang="sk-SK" sz="1000" dirty="0">
                <a:solidFill>
                  <a:srgbClr val="FFFFFF"/>
                </a:solidFill>
              </a:rPr>
              <a:t>, MBA</a:t>
            </a:r>
          </a:p>
          <a:p>
            <a:pPr>
              <a:lnSpc>
                <a:spcPct val="110000"/>
              </a:lnSpc>
            </a:pPr>
            <a:r>
              <a:rPr lang="sk-SK" sz="1000" dirty="0">
                <a:solidFill>
                  <a:srgbClr val="FFFFFF"/>
                </a:solidFill>
              </a:rPr>
              <a:t>Katedra verejného zdravotníctva, Trnavská univerzita</a:t>
            </a:r>
            <a:endParaRPr lang="en-US" sz="1000" dirty="0">
              <a:solidFill>
                <a:srgbClr val="FFFFFF"/>
              </a:solidFill>
            </a:endParaRPr>
          </a:p>
          <a:p>
            <a:pPr>
              <a:lnSpc>
                <a:spcPct val="110000"/>
              </a:lnSpc>
            </a:pPr>
            <a:endParaRPr lang="sk-SK" sz="1000" dirty="0">
              <a:solidFill>
                <a:srgbClr val="FFFFFF"/>
              </a:solidFill>
            </a:endParaRPr>
          </a:p>
        </p:txBody>
      </p:sp>
      <p:pic>
        <p:nvPicPr>
          <p:cNvPr id="7" name="Obrázok 6" descr="Obrázok, na ktorom je maľovanie, umenie&#10;&#10;Automaticky generovaný popis">
            <a:extLst>
              <a:ext uri="{FF2B5EF4-FFF2-40B4-BE49-F238E27FC236}">
                <a16:creationId xmlns:a16="http://schemas.microsoft.com/office/drawing/2014/main" id="{5FD83F0D-4DD9-D2C4-0218-DA0E0506FFEC}"/>
              </a:ext>
            </a:extLst>
          </p:cNvPr>
          <p:cNvPicPr>
            <a:picLocks noChangeAspect="1"/>
          </p:cNvPicPr>
          <p:nvPr/>
        </p:nvPicPr>
        <p:blipFill>
          <a:blip r:embed="rId3">
            <a:extLst>
              <a:ext uri="{28A0092B-C50C-407E-A947-70E740481C1C}">
                <a14:useLocalDpi xmlns:a14="http://schemas.microsoft.com/office/drawing/2010/main" val="0"/>
              </a:ext>
            </a:extLst>
          </a:blip>
          <a:srcRect r="1" b="5266"/>
          <a:stretch/>
        </p:blipFill>
        <p:spPr>
          <a:xfrm>
            <a:off x="3179" y="-2"/>
            <a:ext cx="4651117" cy="6858002"/>
          </a:xfrm>
          <a:prstGeom prst="rect">
            <a:avLst/>
          </a:prstGeom>
        </p:spPr>
      </p:pic>
    </p:spTree>
    <p:extLst>
      <p:ext uri="{BB962C8B-B14F-4D97-AF65-F5344CB8AC3E}">
        <p14:creationId xmlns:p14="http://schemas.microsoft.com/office/powerpoint/2010/main" val="2060339937"/>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2228-161F-8111-EC52-5101191BC00C}"/>
              </a:ext>
            </a:extLst>
          </p:cNvPr>
          <p:cNvSpPr>
            <a:spLocks noGrp="1"/>
          </p:cNvSpPr>
          <p:nvPr>
            <p:ph type="title"/>
          </p:nvPr>
        </p:nvSpPr>
        <p:spPr/>
        <p:txBody>
          <a:bodyPr/>
          <a:lstStyle/>
          <a:p>
            <a:r>
              <a:rPr lang="sk-SK" b="1" i="0" u="none" strike="noStrike" dirty="0">
                <a:solidFill>
                  <a:srgbClr val="000000"/>
                </a:solidFill>
                <a:effectLst/>
              </a:rPr>
              <a:t>Riziko zneužitia štátnymi alebo neštátnymi aktérmi</a:t>
            </a:r>
            <a:endParaRPr lang="sk-SK" dirty="0"/>
          </a:p>
        </p:txBody>
      </p:sp>
      <p:sp>
        <p:nvSpPr>
          <p:cNvPr id="3" name="Content Placeholder 2">
            <a:extLst>
              <a:ext uri="{FF2B5EF4-FFF2-40B4-BE49-F238E27FC236}">
                <a16:creationId xmlns:a16="http://schemas.microsoft.com/office/drawing/2014/main" id="{9A78DFD2-425D-5387-6193-88D79D2F7532}"/>
              </a:ext>
            </a:extLst>
          </p:cNvPr>
          <p:cNvSpPr>
            <a:spLocks noGrp="1"/>
          </p:cNvSpPr>
          <p:nvPr>
            <p:ph idx="1"/>
          </p:nvPr>
        </p:nvSpPr>
        <p:spPr/>
        <p:txBody>
          <a:bodyPr/>
          <a:lstStyle/>
          <a:p>
            <a:r>
              <a:rPr lang="sk-SK" b="1" i="0" u="none" strike="noStrike" dirty="0">
                <a:solidFill>
                  <a:srgbClr val="000000"/>
                </a:solidFill>
                <a:effectLst/>
              </a:rPr>
              <a:t>AI pre autonómne systémy:</a:t>
            </a:r>
            <a:r>
              <a:rPr lang="sk-SK" b="0" i="0" u="none" strike="noStrike" dirty="0">
                <a:solidFill>
                  <a:srgbClr val="000000"/>
                </a:solidFill>
                <a:effectLst/>
              </a:rPr>
              <a:t> AI riadené </a:t>
            </a:r>
            <a:r>
              <a:rPr lang="sk-SK" b="0" i="0" u="none" strike="noStrike" dirty="0" err="1">
                <a:solidFill>
                  <a:srgbClr val="000000"/>
                </a:solidFill>
                <a:effectLst/>
              </a:rPr>
              <a:t>drony</a:t>
            </a:r>
            <a:r>
              <a:rPr lang="sk-SK" b="0" i="0" u="none" strike="noStrike" dirty="0">
                <a:solidFill>
                  <a:srgbClr val="000000"/>
                </a:solidFill>
                <a:effectLst/>
              </a:rPr>
              <a:t> alebo iné doručovacie systémy môžu byť teoreticky použité na nasadenie biologických látok, čo pridáva novú dimenziu </a:t>
            </a:r>
            <a:r>
              <a:rPr lang="sk-SK" b="0" i="0" u="none" strike="noStrike" dirty="0" err="1">
                <a:solidFill>
                  <a:srgbClr val="000000"/>
                </a:solidFill>
                <a:effectLst/>
              </a:rPr>
              <a:t>bioteroristickým</a:t>
            </a:r>
            <a:r>
              <a:rPr lang="sk-SK" b="0" i="0" u="none" strike="noStrike" dirty="0">
                <a:solidFill>
                  <a:srgbClr val="000000"/>
                </a:solidFill>
                <a:effectLst/>
              </a:rPr>
              <a:t> útokom. Schopnosť presne zacieliť populácie pomocou AI zvyšuje riziká spojené s biologickými zbraňami.</a:t>
            </a:r>
          </a:p>
          <a:p>
            <a:endParaRPr lang="en-SK" dirty="0"/>
          </a:p>
        </p:txBody>
      </p:sp>
      <p:sp>
        <p:nvSpPr>
          <p:cNvPr id="4" name="Zástupný objekt pre dátum 3">
            <a:extLst>
              <a:ext uri="{FF2B5EF4-FFF2-40B4-BE49-F238E27FC236}">
                <a16:creationId xmlns:a16="http://schemas.microsoft.com/office/drawing/2014/main" id="{841A876B-5D46-9D27-FC23-1206849E54D5}"/>
              </a:ext>
            </a:extLst>
          </p:cNvPr>
          <p:cNvSpPr>
            <a:spLocks noGrp="1"/>
          </p:cNvSpPr>
          <p:nvPr>
            <p:ph type="dt" sz="half" idx="10"/>
          </p:nvPr>
        </p:nvSpPr>
        <p:spPr/>
        <p:txBody>
          <a:bodyPr/>
          <a:lstStyle/>
          <a:p>
            <a:fld id="{65E591D1-F49D-854E-924F-7B93FA3EAFA9}" type="datetime1">
              <a:rPr lang="sk-SK" smtClean="0"/>
              <a:t>14.9.2024</a:t>
            </a:fld>
            <a:endParaRPr lang="en-US"/>
          </a:p>
        </p:txBody>
      </p:sp>
      <p:sp>
        <p:nvSpPr>
          <p:cNvPr id="5" name="Zástupný objekt pre pätu 4">
            <a:extLst>
              <a:ext uri="{FF2B5EF4-FFF2-40B4-BE49-F238E27FC236}">
                <a16:creationId xmlns:a16="http://schemas.microsoft.com/office/drawing/2014/main" id="{B12458E7-F650-C72E-4C95-81E13C00CEDB}"/>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5DC01B20-FDF3-B51B-8B57-29D61BB7503E}"/>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176157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124" name="Rectangle 412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pic>
        <p:nvPicPr>
          <p:cNvPr id="4126" name="Picture 412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28" name="Straight Connector 412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32" name="Rectangle 4131">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4" name="Rectangle 4133">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B3927E2C-3EEF-4C60-C74F-E4F1C24BC23E}"/>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3400" dirty="0" err="1"/>
              <a:t>Potenciál</a:t>
            </a:r>
            <a:r>
              <a:rPr lang="en-US" sz="3400" dirty="0"/>
              <a:t> </a:t>
            </a:r>
            <a:r>
              <a:rPr lang="en-US" sz="3400" dirty="0" err="1"/>
              <a:t>umelej</a:t>
            </a:r>
            <a:r>
              <a:rPr lang="en-US" sz="3400" dirty="0"/>
              <a:t> </a:t>
            </a:r>
            <a:r>
              <a:rPr lang="en-US" sz="3400" dirty="0" err="1"/>
              <a:t>inteligencie</a:t>
            </a:r>
            <a:r>
              <a:rPr lang="en-US" sz="3400" dirty="0"/>
              <a:t> </a:t>
            </a:r>
            <a:r>
              <a:rPr lang="en-US" sz="3400" dirty="0" err="1"/>
              <a:t>čeliť</a:t>
            </a:r>
            <a:r>
              <a:rPr lang="en-US" sz="3400" dirty="0"/>
              <a:t> </a:t>
            </a:r>
            <a:r>
              <a:rPr lang="en-US" sz="3400" dirty="0" err="1"/>
              <a:t>bioterorizmu</a:t>
            </a:r>
            <a:endParaRPr lang="en-US" sz="3400" dirty="0"/>
          </a:p>
        </p:txBody>
      </p:sp>
      <p:sp>
        <p:nvSpPr>
          <p:cNvPr id="3" name="Zástupný text 2">
            <a:extLst>
              <a:ext uri="{FF2B5EF4-FFF2-40B4-BE49-F238E27FC236}">
                <a16:creationId xmlns:a16="http://schemas.microsoft.com/office/drawing/2014/main" id="{3C838FB6-250F-D9A7-586F-7BA7A13A0A1F}"/>
              </a:ext>
            </a:extLst>
          </p:cNvPr>
          <p:cNvSpPr>
            <a:spLocks noGrp="1"/>
          </p:cNvSpPr>
          <p:nvPr>
            <p:ph type="body" idx="1"/>
          </p:nvPr>
        </p:nvSpPr>
        <p:spPr>
          <a:xfrm>
            <a:off x="1452617" y="3531204"/>
            <a:ext cx="4171479" cy="1610643"/>
          </a:xfrm>
        </p:spPr>
        <p:txBody>
          <a:bodyPr vert="horz" lIns="91440" tIns="91440" rIns="91440" bIns="91440" rtlCol="0">
            <a:normAutofit/>
          </a:bodyPr>
          <a:lstStyle/>
          <a:p>
            <a:endParaRPr lang="en-US" sz="1600" cap="all" dirty="0"/>
          </a:p>
        </p:txBody>
      </p:sp>
      <p:sp>
        <p:nvSpPr>
          <p:cNvPr id="5" name="Zástupný objekt pre pätu 4">
            <a:extLst>
              <a:ext uri="{FF2B5EF4-FFF2-40B4-BE49-F238E27FC236}">
                <a16:creationId xmlns:a16="http://schemas.microsoft.com/office/drawing/2014/main" id="{626A18DC-1979-66F2-1602-EB5D37BAC39C}"/>
              </a:ext>
            </a:extLst>
          </p:cNvPr>
          <p:cNvSpPr>
            <a:spLocks noGrp="1"/>
          </p:cNvSpPr>
          <p:nvPr>
            <p:ph type="ftr" sz="quarter" idx="11"/>
          </p:nvPr>
        </p:nvSpPr>
        <p:spPr>
          <a:xfrm>
            <a:off x="1449981" y="329309"/>
            <a:ext cx="4179506" cy="309201"/>
          </a:xfrm>
        </p:spPr>
        <p:txBody>
          <a:bodyPr vert="horz" lIns="91440" tIns="45720" rIns="91440" bIns="45720" rtlCol="0" anchor="ctr">
            <a:normAutofit/>
          </a:bodyPr>
          <a:lstStyle/>
          <a:p>
            <a:pPr>
              <a:spcAft>
                <a:spcPts val="600"/>
              </a:spcAft>
            </a:pPr>
            <a:r>
              <a:rPr lang="en-US"/>
              <a:t>martin.rusnak@truni.sk</a:t>
            </a:r>
          </a:p>
        </p:txBody>
      </p:sp>
      <p:sp>
        <p:nvSpPr>
          <p:cNvPr id="6" name="Zástupný objekt pre číslo snímky 5">
            <a:extLst>
              <a:ext uri="{FF2B5EF4-FFF2-40B4-BE49-F238E27FC236}">
                <a16:creationId xmlns:a16="http://schemas.microsoft.com/office/drawing/2014/main" id="{59CD8B21-19AC-2351-58E1-0D3CBBE609BA}"/>
              </a:ext>
            </a:extLst>
          </p:cNvPr>
          <p:cNvSpPr>
            <a:spLocks noGrp="1"/>
          </p:cNvSpPr>
          <p:nvPr>
            <p:ph type="sldNum" sz="quarter" idx="12"/>
          </p:nvPr>
        </p:nvSpPr>
        <p:spPr>
          <a:xfrm>
            <a:off x="472501" y="798973"/>
            <a:ext cx="811019" cy="503579"/>
          </a:xfrm>
        </p:spPr>
        <p:txBody>
          <a:bodyPr vert="horz" lIns="91440" tIns="45720" rIns="91440" bIns="45720" rtlCol="0" anchor="t">
            <a:normAutofit/>
          </a:bodyPr>
          <a:lstStyle/>
          <a:p>
            <a:pPr>
              <a:lnSpc>
                <a:spcPct val="90000"/>
              </a:lnSpc>
              <a:spcAft>
                <a:spcPts val="600"/>
              </a:spcAft>
            </a:pPr>
            <a:fld id="{330EA680-D336-4FF7-8B7A-9848BB0A1C32}" type="slidenum">
              <a:rPr lang="en-US" smtClean="0"/>
              <a:pPr>
                <a:lnSpc>
                  <a:spcPct val="90000"/>
                </a:lnSpc>
                <a:spcAft>
                  <a:spcPts val="600"/>
                </a:spcAft>
              </a:pPr>
              <a:t>11</a:t>
            </a:fld>
            <a:endParaRPr lang="en-US"/>
          </a:p>
        </p:txBody>
      </p:sp>
      <p:cxnSp>
        <p:nvCxnSpPr>
          <p:cNvPr id="4136" name="Straight Connector 4135">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100" name="Picture 4" descr="Mitigate the Potential Legal Risks of ESG and DEIA Programs">
            <a:extLst>
              <a:ext uri="{FF2B5EF4-FFF2-40B4-BE49-F238E27FC236}">
                <a16:creationId xmlns:a16="http://schemas.microsoft.com/office/drawing/2014/main" id="{B1ED4396-278A-3883-44F7-BC67D19539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9259" y="1722298"/>
            <a:ext cx="4960442" cy="2787137"/>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objekt pre dátum 3">
            <a:extLst>
              <a:ext uri="{FF2B5EF4-FFF2-40B4-BE49-F238E27FC236}">
                <a16:creationId xmlns:a16="http://schemas.microsoft.com/office/drawing/2014/main" id="{BA16DC80-6FAB-7F23-EA61-9C490765800E}"/>
              </a:ext>
            </a:extLst>
          </p:cNvPr>
          <p:cNvSpPr>
            <a:spLocks noGrp="1"/>
          </p:cNvSpPr>
          <p:nvPr>
            <p:ph type="dt" sz="half" idx="10"/>
          </p:nvPr>
        </p:nvSpPr>
        <p:spPr>
          <a:xfrm>
            <a:off x="1452524" y="5485654"/>
            <a:ext cx="4176493" cy="309201"/>
          </a:xfrm>
        </p:spPr>
        <p:txBody>
          <a:bodyPr vert="horz" lIns="91440" tIns="45720" rIns="91440" bIns="45720" rtlCol="0" anchor="ctr">
            <a:normAutofit/>
          </a:bodyPr>
          <a:lstStyle/>
          <a:p>
            <a:pPr algn="l">
              <a:spcAft>
                <a:spcPts val="600"/>
              </a:spcAft>
            </a:pPr>
            <a:fld id="{10041E69-D717-F442-8D85-617063F94BB6}" type="datetime1">
              <a:rPr lang="sk-SK" smtClean="0"/>
              <a:pPr algn="l">
                <a:spcAft>
                  <a:spcPts val="600"/>
                </a:spcAft>
              </a:pPr>
              <a:t>14.9.2024</a:t>
            </a:fld>
            <a:endParaRPr lang="en-US"/>
          </a:p>
        </p:txBody>
      </p:sp>
      <p:pic>
        <p:nvPicPr>
          <p:cNvPr id="4138" name="Picture 4137">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40" name="Straight Connector 4139">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41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BE7C-7EA1-A59B-FE98-F5A985DDAABC}"/>
              </a:ext>
            </a:extLst>
          </p:cNvPr>
          <p:cNvSpPr>
            <a:spLocks noGrp="1"/>
          </p:cNvSpPr>
          <p:nvPr>
            <p:ph type="title"/>
          </p:nvPr>
        </p:nvSpPr>
        <p:spPr/>
        <p:txBody>
          <a:bodyPr/>
          <a:lstStyle/>
          <a:p>
            <a:r>
              <a:rPr lang="sk-SK" b="1" i="0" u="none" strike="noStrike" dirty="0">
                <a:solidFill>
                  <a:srgbClr val="000000"/>
                </a:solidFill>
                <a:effectLst/>
              </a:rPr>
              <a:t>Zlepšená detekcia a prevencia</a:t>
            </a:r>
            <a:endParaRPr lang="sk-SK" dirty="0"/>
          </a:p>
        </p:txBody>
      </p:sp>
      <p:sp>
        <p:nvSpPr>
          <p:cNvPr id="3" name="Content Placeholder 2">
            <a:extLst>
              <a:ext uri="{FF2B5EF4-FFF2-40B4-BE49-F238E27FC236}">
                <a16:creationId xmlns:a16="http://schemas.microsoft.com/office/drawing/2014/main" id="{12160CE1-8888-120C-FA27-9950162AD68E}"/>
              </a:ext>
            </a:extLst>
          </p:cNvPr>
          <p:cNvSpPr>
            <a:spLocks noGrp="1"/>
          </p:cNvSpPr>
          <p:nvPr>
            <p:ph idx="1"/>
          </p:nvPr>
        </p:nvSpPr>
        <p:spPr/>
        <p:txBody>
          <a:bodyPr>
            <a:normAutofit/>
          </a:bodyPr>
          <a:lstStyle/>
          <a:p>
            <a:r>
              <a:rPr lang="sk-SK" b="1" i="0" u="none" strike="noStrike" dirty="0">
                <a:solidFill>
                  <a:srgbClr val="000000"/>
                </a:solidFill>
                <a:effectLst/>
              </a:rPr>
              <a:t>AI v surveillance:</a:t>
            </a:r>
            <a:r>
              <a:rPr lang="sk-SK" b="0" i="0" u="none" strike="noStrike" dirty="0">
                <a:solidFill>
                  <a:srgbClr val="000000"/>
                </a:solidFill>
                <a:effectLst/>
              </a:rPr>
              <a:t> Technológie AI môžu monitorovať globálne vzorce vypuknutia chorôb, environmentálne faktory a laboratórnu aktivitu s cieľom zistiť nezvyčajné vzorce naznačujúce </a:t>
            </a:r>
            <a:r>
              <a:rPr lang="sk-SK" b="0" i="0" u="none" strike="noStrike" dirty="0" err="1">
                <a:solidFill>
                  <a:srgbClr val="000000"/>
                </a:solidFill>
                <a:effectLst/>
              </a:rPr>
              <a:t>bioteroristickú</a:t>
            </a:r>
            <a:r>
              <a:rPr lang="sk-SK" b="0" i="0" u="none" strike="noStrike" dirty="0">
                <a:solidFill>
                  <a:srgbClr val="000000"/>
                </a:solidFill>
                <a:effectLst/>
              </a:rPr>
              <a:t> činnosť. AI poháňané </a:t>
            </a:r>
            <a:r>
              <a:rPr lang="sk-SK" b="0" i="0" u="none" strike="noStrike" dirty="0" err="1">
                <a:solidFill>
                  <a:srgbClr val="000000"/>
                </a:solidFill>
                <a:effectLst/>
              </a:rPr>
              <a:t>biosledovacie</a:t>
            </a:r>
            <a:r>
              <a:rPr lang="sk-SK" b="0" i="0" u="none" strike="noStrike" dirty="0">
                <a:solidFill>
                  <a:srgbClr val="000000"/>
                </a:solidFill>
                <a:effectLst/>
              </a:rPr>
              <a:t> systémy môžu pomôcť identifikovať potenciálne hrozby skôr, ako prerastú do plnohodnotných útokov.</a:t>
            </a:r>
          </a:p>
          <a:p>
            <a:r>
              <a:rPr lang="sk-SK" b="1" i="0" u="none" strike="noStrike" dirty="0">
                <a:solidFill>
                  <a:srgbClr val="000000"/>
                </a:solidFill>
                <a:effectLst/>
              </a:rPr>
              <a:t>Prediktívna analýza:</a:t>
            </a:r>
            <a:r>
              <a:rPr lang="sk-SK" b="0" i="0" u="none" strike="noStrike" dirty="0">
                <a:solidFill>
                  <a:srgbClr val="000000"/>
                </a:solidFill>
                <a:effectLst/>
              </a:rPr>
              <a:t> AI môže analyzovať obrovské množstvo dát, vrátane sociálnych médií, cestovných záznamov a zdravotníckych údajov, aby predpovedala </a:t>
            </a:r>
            <a:r>
              <a:rPr lang="sk-SK" b="0" i="0" u="none" strike="noStrike" dirty="0" err="1">
                <a:solidFill>
                  <a:srgbClr val="000000"/>
                </a:solidFill>
                <a:effectLst/>
              </a:rPr>
              <a:t>bioteroristické</a:t>
            </a:r>
            <a:r>
              <a:rPr lang="sk-SK" b="0" i="0" u="none" strike="noStrike" dirty="0">
                <a:solidFill>
                  <a:srgbClr val="000000"/>
                </a:solidFill>
                <a:effectLst/>
              </a:rPr>
              <a:t> udalosti alebo vznik nebezpečných patogénov.</a:t>
            </a:r>
          </a:p>
          <a:p>
            <a:endParaRPr lang="en-SK" dirty="0"/>
          </a:p>
        </p:txBody>
      </p:sp>
      <p:sp>
        <p:nvSpPr>
          <p:cNvPr id="4" name="Zástupný objekt pre dátum 3">
            <a:extLst>
              <a:ext uri="{FF2B5EF4-FFF2-40B4-BE49-F238E27FC236}">
                <a16:creationId xmlns:a16="http://schemas.microsoft.com/office/drawing/2014/main" id="{142D2EBE-C4D0-7D60-BCF5-66F05A8F3791}"/>
              </a:ext>
            </a:extLst>
          </p:cNvPr>
          <p:cNvSpPr>
            <a:spLocks noGrp="1"/>
          </p:cNvSpPr>
          <p:nvPr>
            <p:ph type="dt" sz="half" idx="10"/>
          </p:nvPr>
        </p:nvSpPr>
        <p:spPr/>
        <p:txBody>
          <a:bodyPr/>
          <a:lstStyle/>
          <a:p>
            <a:fld id="{73A2525B-214E-0145-9A9B-B6852A145B1A}" type="datetime1">
              <a:rPr lang="sk-SK" smtClean="0"/>
              <a:t>14.9.2024</a:t>
            </a:fld>
            <a:endParaRPr lang="en-US"/>
          </a:p>
        </p:txBody>
      </p:sp>
      <p:sp>
        <p:nvSpPr>
          <p:cNvPr id="5" name="Zástupný objekt pre pätu 4">
            <a:extLst>
              <a:ext uri="{FF2B5EF4-FFF2-40B4-BE49-F238E27FC236}">
                <a16:creationId xmlns:a16="http://schemas.microsoft.com/office/drawing/2014/main" id="{BA3E926D-1410-F7B9-8BD3-847085942E35}"/>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CCACCC3A-05B0-4A9F-588F-7AB4CB6220F1}"/>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370983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8856-2322-0166-48B8-D5540BB6875F}"/>
              </a:ext>
            </a:extLst>
          </p:cNvPr>
          <p:cNvSpPr>
            <a:spLocks noGrp="1"/>
          </p:cNvSpPr>
          <p:nvPr>
            <p:ph type="title"/>
          </p:nvPr>
        </p:nvSpPr>
        <p:spPr/>
        <p:txBody>
          <a:bodyPr/>
          <a:lstStyle/>
          <a:p>
            <a:r>
              <a:rPr lang="en-GB" b="1" i="0" u="none" strike="noStrike" dirty="0" err="1">
                <a:solidFill>
                  <a:srgbClr val="000000"/>
                </a:solidFill>
                <a:effectLst/>
              </a:rPr>
              <a:t>Zlepšená</a:t>
            </a:r>
            <a:r>
              <a:rPr lang="en-GB" b="1" i="0" u="none" strike="noStrike" dirty="0">
                <a:solidFill>
                  <a:srgbClr val="000000"/>
                </a:solidFill>
                <a:effectLst/>
              </a:rPr>
              <a:t> </a:t>
            </a:r>
            <a:r>
              <a:rPr lang="en-GB" b="1" i="0" u="none" strike="noStrike" dirty="0" err="1">
                <a:solidFill>
                  <a:srgbClr val="000000"/>
                </a:solidFill>
                <a:effectLst/>
              </a:rPr>
              <a:t>reakcia</a:t>
            </a:r>
            <a:r>
              <a:rPr lang="en-GB" b="1" i="0" u="none" strike="noStrike" dirty="0">
                <a:solidFill>
                  <a:srgbClr val="000000"/>
                </a:solidFill>
                <a:effectLst/>
              </a:rPr>
              <a:t> na </a:t>
            </a:r>
            <a:r>
              <a:rPr lang="en-GB" b="1" i="0" u="none" strike="noStrike" dirty="0" err="1">
                <a:solidFill>
                  <a:srgbClr val="000000"/>
                </a:solidFill>
                <a:effectLst/>
              </a:rPr>
              <a:t>bioterorizmus</a:t>
            </a:r>
            <a:endParaRPr lang="en-SK" dirty="0"/>
          </a:p>
        </p:txBody>
      </p:sp>
      <p:sp>
        <p:nvSpPr>
          <p:cNvPr id="3" name="Content Placeholder 2">
            <a:extLst>
              <a:ext uri="{FF2B5EF4-FFF2-40B4-BE49-F238E27FC236}">
                <a16:creationId xmlns:a16="http://schemas.microsoft.com/office/drawing/2014/main" id="{8F380129-088B-766F-6751-494A9D8B83BD}"/>
              </a:ext>
            </a:extLst>
          </p:cNvPr>
          <p:cNvSpPr>
            <a:spLocks noGrp="1"/>
          </p:cNvSpPr>
          <p:nvPr>
            <p:ph idx="1"/>
          </p:nvPr>
        </p:nvSpPr>
        <p:spPr/>
        <p:txBody>
          <a:bodyPr>
            <a:normAutofit/>
          </a:bodyPr>
          <a:lstStyle/>
          <a:p>
            <a:r>
              <a:rPr lang="en-GB" b="1" i="0" u="none" strike="noStrike" dirty="0">
                <a:solidFill>
                  <a:srgbClr val="000000"/>
                </a:solidFill>
                <a:effectLst/>
              </a:rPr>
              <a:t>AI v </a:t>
            </a:r>
            <a:r>
              <a:rPr lang="en-GB" b="1" i="0" u="none" strike="noStrike" dirty="0" err="1">
                <a:solidFill>
                  <a:srgbClr val="000000"/>
                </a:solidFill>
                <a:effectLst/>
              </a:rPr>
              <a:t>plánovaní</a:t>
            </a:r>
            <a:r>
              <a:rPr lang="en-GB" b="1" i="0" u="none" strike="noStrike" dirty="0">
                <a:solidFill>
                  <a:srgbClr val="000000"/>
                </a:solidFill>
                <a:effectLst/>
              </a:rPr>
              <a:t> </a:t>
            </a:r>
            <a:r>
              <a:rPr lang="en-GB" b="1" i="0" u="none" strike="noStrike" dirty="0" err="1">
                <a:solidFill>
                  <a:srgbClr val="000000"/>
                </a:solidFill>
                <a:effectLst/>
              </a:rPr>
              <a:t>reakcie</a:t>
            </a:r>
            <a:r>
              <a:rPr lang="en-GB" b="1" i="0" u="none" strike="noStrike" dirty="0">
                <a:solidFill>
                  <a:srgbClr val="000000"/>
                </a:solidFill>
                <a:effectLst/>
              </a:rPr>
              <a:t>:</a:t>
            </a:r>
            <a:r>
              <a:rPr lang="en-GB" b="0" i="0" u="none" strike="noStrike" dirty="0">
                <a:solidFill>
                  <a:srgbClr val="000000"/>
                </a:solidFill>
                <a:effectLst/>
              </a:rPr>
              <a:t> Počas </a:t>
            </a:r>
            <a:r>
              <a:rPr lang="en-GB" b="0" i="0" u="none" strike="noStrike" dirty="0" err="1">
                <a:solidFill>
                  <a:srgbClr val="000000"/>
                </a:solidFill>
                <a:effectLst/>
              </a:rPr>
              <a:t>útoku</a:t>
            </a:r>
            <a:r>
              <a:rPr lang="en-GB" b="0" i="0" u="none" strike="noStrike" dirty="0">
                <a:solidFill>
                  <a:srgbClr val="000000"/>
                </a:solidFill>
                <a:effectLst/>
              </a:rPr>
              <a:t> </a:t>
            </a:r>
            <a:r>
              <a:rPr lang="en-GB" b="0" i="0" u="none" strike="noStrike" dirty="0" err="1">
                <a:solidFill>
                  <a:srgbClr val="000000"/>
                </a:solidFill>
                <a:effectLst/>
              </a:rPr>
              <a:t>môže</a:t>
            </a:r>
            <a:r>
              <a:rPr lang="en-GB" b="0" i="0" u="none" strike="noStrike" dirty="0">
                <a:solidFill>
                  <a:srgbClr val="000000"/>
                </a:solidFill>
                <a:effectLst/>
              </a:rPr>
              <a:t> byť AI </a:t>
            </a:r>
            <a:r>
              <a:rPr lang="en-GB" b="0" i="0" u="none" strike="noStrike" dirty="0" err="1">
                <a:solidFill>
                  <a:srgbClr val="000000"/>
                </a:solidFill>
                <a:effectLst/>
              </a:rPr>
              <a:t>použitá</a:t>
            </a:r>
            <a:r>
              <a:rPr lang="en-GB" b="0" i="0" u="none" strike="noStrike" dirty="0">
                <a:solidFill>
                  <a:srgbClr val="000000"/>
                </a:solidFill>
                <a:effectLst/>
              </a:rPr>
              <a:t> na </a:t>
            </a:r>
            <a:r>
              <a:rPr lang="en-GB" b="0" i="0" u="none" strike="noStrike" dirty="0" err="1">
                <a:solidFill>
                  <a:srgbClr val="000000"/>
                </a:solidFill>
                <a:effectLst/>
              </a:rPr>
              <a:t>modelovanie</a:t>
            </a:r>
            <a:r>
              <a:rPr lang="en-GB" b="0" i="0" u="none" strike="noStrike" dirty="0">
                <a:solidFill>
                  <a:srgbClr val="000000"/>
                </a:solidFill>
                <a:effectLst/>
              </a:rPr>
              <a:t> </a:t>
            </a:r>
            <a:r>
              <a:rPr lang="en-GB" b="0" i="0" u="none" strike="noStrike" dirty="0" err="1">
                <a:solidFill>
                  <a:srgbClr val="000000"/>
                </a:solidFill>
                <a:effectLst/>
              </a:rPr>
              <a:t>šírenia</a:t>
            </a:r>
            <a:r>
              <a:rPr lang="en-GB" b="0" i="0" u="none" strike="noStrike" dirty="0">
                <a:solidFill>
                  <a:srgbClr val="000000"/>
                </a:solidFill>
                <a:effectLst/>
              </a:rPr>
              <a:t> </a:t>
            </a:r>
            <a:r>
              <a:rPr lang="en-GB" b="0" i="0" u="none" strike="noStrike" dirty="0" err="1">
                <a:solidFill>
                  <a:srgbClr val="000000"/>
                </a:solidFill>
                <a:effectLst/>
              </a:rPr>
              <a:t>biologických</a:t>
            </a:r>
            <a:r>
              <a:rPr lang="en-GB" b="0" i="0" u="none" strike="noStrike" dirty="0">
                <a:solidFill>
                  <a:srgbClr val="000000"/>
                </a:solidFill>
                <a:effectLst/>
              </a:rPr>
              <a:t> </a:t>
            </a:r>
            <a:r>
              <a:rPr lang="en-GB" b="0" i="0" u="none" strike="noStrike" dirty="0" err="1">
                <a:solidFill>
                  <a:srgbClr val="000000"/>
                </a:solidFill>
                <a:effectLst/>
              </a:rPr>
              <a:t>látok</a:t>
            </a:r>
            <a:r>
              <a:rPr lang="en-GB" b="0" i="0" u="none" strike="noStrike" dirty="0">
                <a:solidFill>
                  <a:srgbClr val="000000"/>
                </a:solidFill>
                <a:effectLst/>
              </a:rPr>
              <a:t>, </a:t>
            </a:r>
            <a:r>
              <a:rPr lang="en-GB" b="0" i="0" u="none" strike="noStrike" dirty="0" err="1">
                <a:solidFill>
                  <a:srgbClr val="000000"/>
                </a:solidFill>
                <a:effectLst/>
              </a:rPr>
              <a:t>simuláciu</a:t>
            </a:r>
            <a:r>
              <a:rPr lang="en-GB" b="0" i="0" u="none" strike="noStrike" dirty="0">
                <a:solidFill>
                  <a:srgbClr val="000000"/>
                </a:solidFill>
                <a:effectLst/>
              </a:rPr>
              <a:t> </a:t>
            </a:r>
            <a:r>
              <a:rPr lang="en-GB" b="0" i="0" u="none" strike="noStrike" dirty="0" err="1">
                <a:solidFill>
                  <a:srgbClr val="000000"/>
                </a:solidFill>
                <a:effectLst/>
              </a:rPr>
              <a:t>dopadov</a:t>
            </a:r>
            <a:r>
              <a:rPr lang="en-GB" b="0" i="0" u="none" strike="noStrike" dirty="0">
                <a:solidFill>
                  <a:srgbClr val="000000"/>
                </a:solidFill>
                <a:effectLst/>
              </a:rPr>
              <a:t> </a:t>
            </a:r>
            <a:r>
              <a:rPr lang="en-GB" b="0" i="0" u="none" strike="noStrike" dirty="0" err="1">
                <a:solidFill>
                  <a:srgbClr val="000000"/>
                </a:solidFill>
                <a:effectLst/>
              </a:rPr>
              <a:t>rôznych</a:t>
            </a:r>
            <a:r>
              <a:rPr lang="en-GB" b="0" i="0" u="none" strike="noStrike" dirty="0">
                <a:solidFill>
                  <a:srgbClr val="000000"/>
                </a:solidFill>
                <a:effectLst/>
              </a:rPr>
              <a:t> </a:t>
            </a:r>
            <a:r>
              <a:rPr lang="en-GB" b="0" i="0" u="none" strike="noStrike" dirty="0" err="1">
                <a:solidFill>
                  <a:srgbClr val="000000"/>
                </a:solidFill>
                <a:effectLst/>
              </a:rPr>
              <a:t>opatrení</a:t>
            </a:r>
            <a:r>
              <a:rPr lang="en-GB" b="0" i="0" u="none" strike="noStrike" dirty="0">
                <a:solidFill>
                  <a:srgbClr val="000000"/>
                </a:solidFill>
                <a:effectLst/>
              </a:rPr>
              <a:t> na </a:t>
            </a:r>
            <a:r>
              <a:rPr lang="en-GB" b="0" i="0" u="none" strike="noStrike" dirty="0" err="1">
                <a:solidFill>
                  <a:srgbClr val="000000"/>
                </a:solidFill>
                <a:effectLst/>
              </a:rPr>
              <a:t>obmedzenie</a:t>
            </a:r>
            <a:r>
              <a:rPr lang="en-GB" b="0" i="0" u="none" strike="noStrike" dirty="0">
                <a:solidFill>
                  <a:srgbClr val="000000"/>
                </a:solidFill>
                <a:effectLst/>
              </a:rPr>
              <a:t> </a:t>
            </a:r>
            <a:r>
              <a:rPr lang="en-GB" b="0" i="0" u="none" strike="noStrike" dirty="0" err="1">
                <a:solidFill>
                  <a:srgbClr val="000000"/>
                </a:solidFill>
                <a:effectLst/>
              </a:rPr>
              <a:t>šírenia</a:t>
            </a:r>
            <a:r>
              <a:rPr lang="en-GB" b="0" i="0" u="none" strike="noStrike" dirty="0">
                <a:solidFill>
                  <a:srgbClr val="000000"/>
                </a:solidFill>
                <a:effectLst/>
              </a:rPr>
              <a:t> a </a:t>
            </a:r>
            <a:r>
              <a:rPr lang="en-GB" b="0" i="0" u="none" strike="noStrike" dirty="0" err="1">
                <a:solidFill>
                  <a:srgbClr val="000000"/>
                </a:solidFill>
                <a:effectLst/>
              </a:rPr>
              <a:t>poskytovanie</a:t>
            </a:r>
            <a:r>
              <a:rPr lang="en-GB" b="0" i="0" u="none" strike="noStrike" dirty="0">
                <a:solidFill>
                  <a:srgbClr val="000000"/>
                </a:solidFill>
                <a:effectLst/>
              </a:rPr>
              <a:t> </a:t>
            </a:r>
            <a:r>
              <a:rPr lang="en-GB" b="0" i="0" u="none" strike="noStrike" dirty="0" err="1">
                <a:solidFill>
                  <a:srgbClr val="000000"/>
                </a:solidFill>
                <a:effectLst/>
              </a:rPr>
              <a:t>reálnych</a:t>
            </a:r>
            <a:r>
              <a:rPr lang="en-GB" b="0" i="0" u="none" strike="noStrike" dirty="0">
                <a:solidFill>
                  <a:srgbClr val="000000"/>
                </a:solidFill>
                <a:effectLst/>
              </a:rPr>
              <a:t> </a:t>
            </a:r>
            <a:r>
              <a:rPr lang="en-GB" b="0" i="0" u="none" strike="noStrike" dirty="0" err="1">
                <a:solidFill>
                  <a:srgbClr val="000000"/>
                </a:solidFill>
                <a:effectLst/>
              </a:rPr>
              <a:t>odporúčaní</a:t>
            </a:r>
            <a:r>
              <a:rPr lang="en-GB" b="0" i="0" u="none" strike="noStrike" dirty="0">
                <a:solidFill>
                  <a:srgbClr val="000000"/>
                </a:solidFill>
                <a:effectLst/>
              </a:rPr>
              <a:t> pre </a:t>
            </a:r>
            <a:r>
              <a:rPr lang="en-GB" b="0" i="0" u="none" strike="noStrike" dirty="0" err="1">
                <a:solidFill>
                  <a:srgbClr val="000000"/>
                </a:solidFill>
                <a:effectLst/>
              </a:rPr>
              <a:t>rozhodovacích</a:t>
            </a:r>
            <a:r>
              <a:rPr lang="en-GB" b="0" i="0" u="none" strike="noStrike" dirty="0">
                <a:solidFill>
                  <a:srgbClr val="000000"/>
                </a:solidFill>
                <a:effectLst/>
              </a:rPr>
              <a:t> </a:t>
            </a:r>
            <a:r>
              <a:rPr lang="en-GB" b="0" i="0" u="none" strike="noStrike" dirty="0" err="1">
                <a:solidFill>
                  <a:srgbClr val="000000"/>
                </a:solidFill>
                <a:effectLst/>
              </a:rPr>
              <a:t>činiteľov</a:t>
            </a:r>
            <a:r>
              <a:rPr lang="en-GB" b="0" i="0" u="none" strike="noStrike" dirty="0">
                <a:solidFill>
                  <a:srgbClr val="000000"/>
                </a:solidFill>
                <a:effectLst/>
              </a:rPr>
              <a:t>. To by </a:t>
            </a:r>
            <a:r>
              <a:rPr lang="en-GB" b="0" i="0" u="none" strike="noStrike" dirty="0" err="1">
                <a:solidFill>
                  <a:srgbClr val="000000"/>
                </a:solidFill>
                <a:effectLst/>
              </a:rPr>
              <a:t>mohlo</a:t>
            </a:r>
            <a:r>
              <a:rPr lang="en-GB" b="0" i="0" u="none" strike="noStrike" dirty="0">
                <a:solidFill>
                  <a:srgbClr val="000000"/>
                </a:solidFill>
                <a:effectLst/>
              </a:rPr>
              <a:t> </a:t>
            </a:r>
            <a:r>
              <a:rPr lang="en-GB" b="0" i="0" u="none" strike="noStrike" dirty="0" err="1">
                <a:solidFill>
                  <a:srgbClr val="000000"/>
                </a:solidFill>
                <a:effectLst/>
              </a:rPr>
              <a:t>zlepšiť</a:t>
            </a:r>
            <a:r>
              <a:rPr lang="en-GB" b="0" i="0" u="none" strike="noStrike" dirty="0">
                <a:solidFill>
                  <a:srgbClr val="000000"/>
                </a:solidFill>
                <a:effectLst/>
              </a:rPr>
              <a:t> </a:t>
            </a:r>
            <a:r>
              <a:rPr lang="en-GB" b="0" i="0" u="none" strike="noStrike" dirty="0" err="1">
                <a:solidFill>
                  <a:srgbClr val="000000"/>
                </a:solidFill>
                <a:effectLst/>
              </a:rPr>
              <a:t>efektivitu</a:t>
            </a:r>
            <a:r>
              <a:rPr lang="en-GB" b="0" i="0" u="none" strike="noStrike" dirty="0">
                <a:solidFill>
                  <a:srgbClr val="000000"/>
                </a:solidFill>
                <a:effectLst/>
              </a:rPr>
              <a:t> a </a:t>
            </a:r>
            <a:r>
              <a:rPr lang="en-GB" b="0" i="0" u="none" strike="noStrike" dirty="0" err="1">
                <a:solidFill>
                  <a:srgbClr val="000000"/>
                </a:solidFill>
                <a:effectLst/>
              </a:rPr>
              <a:t>presnosť</a:t>
            </a:r>
            <a:r>
              <a:rPr lang="en-GB" b="0" i="0" u="none" strike="noStrike" dirty="0">
                <a:solidFill>
                  <a:srgbClr val="000000"/>
                </a:solidFill>
                <a:effectLst/>
              </a:rPr>
              <a:t> </a:t>
            </a:r>
            <a:r>
              <a:rPr lang="en-GB" b="0" i="0" u="none" strike="noStrike" dirty="0" err="1">
                <a:solidFill>
                  <a:srgbClr val="000000"/>
                </a:solidFill>
                <a:effectLst/>
              </a:rPr>
              <a:t>reakcií</a:t>
            </a:r>
            <a:r>
              <a:rPr lang="en-GB" b="0" i="0" u="none" strike="noStrike" dirty="0">
                <a:solidFill>
                  <a:srgbClr val="000000"/>
                </a:solidFill>
                <a:effectLst/>
              </a:rPr>
              <a:t> na </a:t>
            </a:r>
            <a:r>
              <a:rPr lang="en-GB" b="0" i="0" u="none" strike="noStrike" dirty="0" err="1">
                <a:solidFill>
                  <a:srgbClr val="000000"/>
                </a:solidFill>
                <a:effectLst/>
              </a:rPr>
              <a:t>bioteroristické</a:t>
            </a:r>
            <a:r>
              <a:rPr lang="en-GB" b="0" i="0" u="none" strike="noStrike" dirty="0">
                <a:solidFill>
                  <a:srgbClr val="000000"/>
                </a:solidFill>
                <a:effectLst/>
              </a:rPr>
              <a:t> </a:t>
            </a:r>
            <a:r>
              <a:rPr lang="en-GB" b="0" i="0" u="none" strike="noStrike" dirty="0" err="1">
                <a:solidFill>
                  <a:srgbClr val="000000"/>
                </a:solidFill>
                <a:effectLst/>
              </a:rPr>
              <a:t>incidenty</a:t>
            </a:r>
            <a:r>
              <a:rPr lang="en-GB" b="0" i="0" u="none" strike="noStrike" dirty="0">
                <a:solidFill>
                  <a:srgbClr val="000000"/>
                </a:solidFill>
                <a:effectLst/>
              </a:rPr>
              <a:t>.</a:t>
            </a:r>
          </a:p>
          <a:p>
            <a:r>
              <a:rPr lang="en-GB" b="1" i="0" u="none" strike="noStrike" dirty="0" err="1">
                <a:solidFill>
                  <a:srgbClr val="000000"/>
                </a:solidFill>
                <a:effectLst/>
              </a:rPr>
              <a:t>Vývoj</a:t>
            </a:r>
            <a:r>
              <a:rPr lang="en-GB" b="1" i="0" u="none" strike="noStrike" dirty="0">
                <a:solidFill>
                  <a:srgbClr val="000000"/>
                </a:solidFill>
                <a:effectLst/>
              </a:rPr>
              <a:t> </a:t>
            </a:r>
            <a:r>
              <a:rPr lang="en-GB" b="1" i="0" u="none" strike="noStrike" dirty="0" err="1">
                <a:solidFill>
                  <a:srgbClr val="000000"/>
                </a:solidFill>
                <a:effectLst/>
              </a:rPr>
              <a:t>protiopatrení</a:t>
            </a:r>
            <a:r>
              <a:rPr lang="en-GB" b="1" i="0" u="none" strike="noStrike" dirty="0">
                <a:solidFill>
                  <a:srgbClr val="000000"/>
                </a:solidFill>
                <a:effectLst/>
              </a:rPr>
              <a:t>:</a:t>
            </a:r>
            <a:r>
              <a:rPr lang="en-GB" b="0" i="0" u="none" strike="noStrike" dirty="0">
                <a:solidFill>
                  <a:srgbClr val="000000"/>
                </a:solidFill>
                <a:effectLst/>
              </a:rPr>
              <a:t> AI </a:t>
            </a:r>
            <a:r>
              <a:rPr lang="en-GB" b="0" i="0" u="none" strike="noStrike" dirty="0" err="1">
                <a:solidFill>
                  <a:srgbClr val="000000"/>
                </a:solidFill>
                <a:effectLst/>
              </a:rPr>
              <a:t>riadené</a:t>
            </a:r>
            <a:r>
              <a:rPr lang="en-GB" b="0" i="0" u="none" strike="noStrike" dirty="0">
                <a:solidFill>
                  <a:srgbClr val="000000"/>
                </a:solidFill>
                <a:effectLst/>
              </a:rPr>
              <a:t> </a:t>
            </a:r>
            <a:r>
              <a:rPr lang="en-GB" b="0" i="0" u="none" strike="noStrike" dirty="0" err="1">
                <a:solidFill>
                  <a:srgbClr val="000000"/>
                </a:solidFill>
                <a:effectLst/>
              </a:rPr>
              <a:t>platformy</a:t>
            </a:r>
            <a:r>
              <a:rPr lang="en-GB" b="0" i="0" u="none" strike="noStrike" dirty="0">
                <a:solidFill>
                  <a:srgbClr val="000000"/>
                </a:solidFill>
                <a:effectLst/>
              </a:rPr>
              <a:t> na </a:t>
            </a:r>
            <a:r>
              <a:rPr lang="en-GB" b="0" i="0" u="none" strike="noStrike" dirty="0" err="1">
                <a:solidFill>
                  <a:srgbClr val="000000"/>
                </a:solidFill>
                <a:effectLst/>
              </a:rPr>
              <a:t>objavovanie</a:t>
            </a:r>
            <a:r>
              <a:rPr lang="en-GB" b="0" i="0" u="none" strike="noStrike" dirty="0">
                <a:solidFill>
                  <a:srgbClr val="000000"/>
                </a:solidFill>
                <a:effectLst/>
              </a:rPr>
              <a:t> </a:t>
            </a:r>
            <a:r>
              <a:rPr lang="en-GB" b="0" i="0" u="none" strike="noStrike" dirty="0" err="1">
                <a:solidFill>
                  <a:srgbClr val="000000"/>
                </a:solidFill>
                <a:effectLst/>
              </a:rPr>
              <a:t>liekov</a:t>
            </a:r>
            <a:r>
              <a:rPr lang="en-GB" b="0" i="0" u="none" strike="noStrike" dirty="0">
                <a:solidFill>
                  <a:srgbClr val="000000"/>
                </a:solidFill>
                <a:effectLst/>
              </a:rPr>
              <a:t> </a:t>
            </a:r>
            <a:r>
              <a:rPr lang="en-GB" b="0" i="0" u="none" strike="noStrike" dirty="0" err="1">
                <a:solidFill>
                  <a:srgbClr val="000000"/>
                </a:solidFill>
                <a:effectLst/>
              </a:rPr>
              <a:t>môžu</a:t>
            </a:r>
            <a:r>
              <a:rPr lang="en-GB" b="0" i="0" u="none" strike="noStrike" dirty="0">
                <a:solidFill>
                  <a:srgbClr val="000000"/>
                </a:solidFill>
                <a:effectLst/>
              </a:rPr>
              <a:t> </a:t>
            </a:r>
            <a:r>
              <a:rPr lang="en-GB" b="0" i="0" u="none" strike="noStrike" dirty="0" err="1">
                <a:solidFill>
                  <a:srgbClr val="000000"/>
                </a:solidFill>
                <a:effectLst/>
              </a:rPr>
              <a:t>urýchliť</a:t>
            </a:r>
            <a:r>
              <a:rPr lang="en-GB" b="0" i="0" u="none" strike="noStrike" dirty="0">
                <a:solidFill>
                  <a:srgbClr val="000000"/>
                </a:solidFill>
                <a:effectLst/>
              </a:rPr>
              <a:t> </a:t>
            </a:r>
            <a:r>
              <a:rPr lang="en-GB" b="0" i="0" u="none" strike="noStrike" dirty="0" err="1">
                <a:solidFill>
                  <a:srgbClr val="000000"/>
                </a:solidFill>
                <a:effectLst/>
              </a:rPr>
              <a:t>identifikáciu</a:t>
            </a:r>
            <a:r>
              <a:rPr lang="en-GB" b="0" i="0" u="none" strike="noStrike" dirty="0">
                <a:solidFill>
                  <a:srgbClr val="000000"/>
                </a:solidFill>
                <a:effectLst/>
              </a:rPr>
              <a:t> </a:t>
            </a:r>
            <a:r>
              <a:rPr lang="en-GB" b="0" i="0" u="none" strike="noStrike" dirty="0" err="1">
                <a:solidFill>
                  <a:srgbClr val="000000"/>
                </a:solidFill>
                <a:effectLst/>
              </a:rPr>
              <a:t>vakcín</a:t>
            </a:r>
            <a:r>
              <a:rPr lang="en-GB" b="0" i="0" u="none" strike="noStrike" dirty="0">
                <a:solidFill>
                  <a:srgbClr val="000000"/>
                </a:solidFill>
                <a:effectLst/>
              </a:rPr>
              <a:t> </a:t>
            </a:r>
            <a:r>
              <a:rPr lang="en-GB" b="0" i="0" u="none" strike="noStrike" dirty="0" err="1">
                <a:solidFill>
                  <a:srgbClr val="000000"/>
                </a:solidFill>
                <a:effectLst/>
              </a:rPr>
              <a:t>alebo</a:t>
            </a:r>
            <a:r>
              <a:rPr lang="en-GB" b="0" i="0" u="none" strike="noStrike" dirty="0">
                <a:solidFill>
                  <a:srgbClr val="000000"/>
                </a:solidFill>
                <a:effectLst/>
              </a:rPr>
              <a:t> </a:t>
            </a:r>
            <a:r>
              <a:rPr lang="en-GB" b="0" i="0" u="none" strike="noStrike" dirty="0" err="1">
                <a:solidFill>
                  <a:srgbClr val="000000"/>
                </a:solidFill>
                <a:effectLst/>
              </a:rPr>
              <a:t>antidot</a:t>
            </a:r>
            <a:r>
              <a:rPr lang="en-GB" b="0" i="0" u="none" strike="noStrike" dirty="0">
                <a:solidFill>
                  <a:srgbClr val="000000"/>
                </a:solidFill>
                <a:effectLst/>
              </a:rPr>
              <a:t> v </a:t>
            </a:r>
            <a:r>
              <a:rPr lang="en-GB" b="0" i="0" u="none" strike="noStrike" dirty="0" err="1">
                <a:solidFill>
                  <a:srgbClr val="000000"/>
                </a:solidFill>
                <a:effectLst/>
              </a:rPr>
              <a:t>reakcii</a:t>
            </a:r>
            <a:r>
              <a:rPr lang="en-GB" b="0" i="0" u="none" strike="noStrike" dirty="0">
                <a:solidFill>
                  <a:srgbClr val="000000"/>
                </a:solidFill>
                <a:effectLst/>
              </a:rPr>
              <a:t> na </a:t>
            </a:r>
            <a:r>
              <a:rPr lang="en-GB" b="0" i="0" u="none" strike="noStrike" dirty="0" err="1">
                <a:solidFill>
                  <a:srgbClr val="000000"/>
                </a:solidFill>
                <a:effectLst/>
              </a:rPr>
              <a:t>biologický</a:t>
            </a:r>
            <a:r>
              <a:rPr lang="en-GB" b="0" i="0" u="none" strike="noStrike" dirty="0">
                <a:solidFill>
                  <a:srgbClr val="000000"/>
                </a:solidFill>
                <a:effectLst/>
              </a:rPr>
              <a:t> </a:t>
            </a:r>
            <a:r>
              <a:rPr lang="en-GB" b="0" i="0" u="none" strike="noStrike" dirty="0" err="1">
                <a:solidFill>
                  <a:srgbClr val="000000"/>
                </a:solidFill>
                <a:effectLst/>
              </a:rPr>
              <a:t>útok</a:t>
            </a:r>
            <a:r>
              <a:rPr lang="en-GB" b="0" i="0" u="none" strike="noStrike" dirty="0">
                <a:solidFill>
                  <a:srgbClr val="000000"/>
                </a:solidFill>
                <a:effectLst/>
              </a:rPr>
              <a:t>. </a:t>
            </a:r>
            <a:r>
              <a:rPr lang="en-GB" b="0" i="0" u="none" strike="noStrike" dirty="0" err="1">
                <a:solidFill>
                  <a:srgbClr val="000000"/>
                </a:solidFill>
                <a:effectLst/>
              </a:rPr>
              <a:t>Analýzou</a:t>
            </a:r>
            <a:r>
              <a:rPr lang="en-GB" b="0" i="0" u="none" strike="noStrike" dirty="0">
                <a:solidFill>
                  <a:srgbClr val="000000"/>
                </a:solidFill>
                <a:effectLst/>
              </a:rPr>
              <a:t> </a:t>
            </a:r>
            <a:r>
              <a:rPr lang="en-GB" b="0" i="0" u="none" strike="noStrike" dirty="0" err="1">
                <a:solidFill>
                  <a:srgbClr val="000000"/>
                </a:solidFill>
                <a:effectLst/>
              </a:rPr>
              <a:t>genómov</a:t>
            </a:r>
            <a:r>
              <a:rPr lang="en-GB" b="0" i="0" u="none" strike="noStrike" dirty="0">
                <a:solidFill>
                  <a:srgbClr val="000000"/>
                </a:solidFill>
                <a:effectLst/>
              </a:rPr>
              <a:t> </a:t>
            </a:r>
            <a:r>
              <a:rPr lang="en-GB" b="0" i="0" u="none" strike="noStrike" dirty="0" err="1">
                <a:solidFill>
                  <a:srgbClr val="000000"/>
                </a:solidFill>
                <a:effectLst/>
              </a:rPr>
              <a:t>patogénov</a:t>
            </a:r>
            <a:r>
              <a:rPr lang="en-GB" b="0" i="0" u="none" strike="noStrike" dirty="0">
                <a:solidFill>
                  <a:srgbClr val="000000"/>
                </a:solidFill>
                <a:effectLst/>
              </a:rPr>
              <a:t> </a:t>
            </a:r>
            <a:r>
              <a:rPr lang="en-GB" b="0" i="0" u="none" strike="noStrike" dirty="0" err="1">
                <a:solidFill>
                  <a:srgbClr val="000000"/>
                </a:solidFill>
                <a:effectLst/>
              </a:rPr>
              <a:t>dokáže</a:t>
            </a:r>
            <a:r>
              <a:rPr lang="en-GB" b="0" i="0" u="none" strike="noStrike" dirty="0">
                <a:solidFill>
                  <a:srgbClr val="000000"/>
                </a:solidFill>
                <a:effectLst/>
              </a:rPr>
              <a:t> AI </a:t>
            </a:r>
            <a:r>
              <a:rPr lang="en-GB" b="0" i="0" u="none" strike="noStrike" dirty="0" err="1">
                <a:solidFill>
                  <a:srgbClr val="000000"/>
                </a:solidFill>
                <a:effectLst/>
              </a:rPr>
              <a:t>pomôcť</a:t>
            </a:r>
            <a:r>
              <a:rPr lang="en-GB" b="0" i="0" u="none" strike="noStrike" dirty="0">
                <a:solidFill>
                  <a:srgbClr val="000000"/>
                </a:solidFill>
                <a:effectLst/>
              </a:rPr>
              <a:t> pri </a:t>
            </a:r>
            <a:r>
              <a:rPr lang="en-GB" b="0" i="0" u="none" strike="noStrike" dirty="0" err="1">
                <a:solidFill>
                  <a:srgbClr val="000000"/>
                </a:solidFill>
                <a:effectLst/>
              </a:rPr>
              <a:t>navrhovaní</a:t>
            </a:r>
            <a:r>
              <a:rPr lang="en-GB" b="0" i="0" u="none" strike="noStrike" dirty="0">
                <a:solidFill>
                  <a:srgbClr val="000000"/>
                </a:solidFill>
                <a:effectLst/>
              </a:rPr>
              <a:t> </a:t>
            </a:r>
            <a:r>
              <a:rPr lang="en-GB" b="0" i="0" u="none" strike="noStrike" dirty="0" err="1">
                <a:solidFill>
                  <a:srgbClr val="000000"/>
                </a:solidFill>
                <a:effectLst/>
              </a:rPr>
              <a:t>lekárskych</a:t>
            </a:r>
            <a:r>
              <a:rPr lang="en-GB" b="0" i="0" u="none" strike="noStrike" dirty="0">
                <a:solidFill>
                  <a:srgbClr val="000000"/>
                </a:solidFill>
                <a:effectLst/>
              </a:rPr>
              <a:t> </a:t>
            </a:r>
            <a:r>
              <a:rPr lang="en-GB" b="0" i="0" u="none" strike="noStrike" dirty="0" err="1">
                <a:solidFill>
                  <a:srgbClr val="000000"/>
                </a:solidFill>
                <a:effectLst/>
              </a:rPr>
              <a:t>protiopatrení</a:t>
            </a:r>
            <a:r>
              <a:rPr lang="en-GB" b="0" i="0" u="none" strike="noStrike" dirty="0">
                <a:solidFill>
                  <a:srgbClr val="000000"/>
                </a:solidFill>
                <a:effectLst/>
              </a:rPr>
              <a:t> a </a:t>
            </a:r>
            <a:r>
              <a:rPr lang="en-GB" b="0" i="0" u="none" strike="noStrike" dirty="0" err="1">
                <a:solidFill>
                  <a:srgbClr val="000000"/>
                </a:solidFill>
                <a:effectLst/>
              </a:rPr>
              <a:t>optimalizovať</a:t>
            </a:r>
            <a:r>
              <a:rPr lang="en-GB" b="0" i="0" u="none" strike="noStrike" dirty="0">
                <a:solidFill>
                  <a:srgbClr val="000000"/>
                </a:solidFill>
                <a:effectLst/>
              </a:rPr>
              <a:t> liečebné </a:t>
            </a:r>
            <a:r>
              <a:rPr lang="en-GB" b="0" i="0" u="none" strike="noStrike" dirty="0" err="1">
                <a:solidFill>
                  <a:srgbClr val="000000"/>
                </a:solidFill>
                <a:effectLst/>
              </a:rPr>
              <a:t>stratégie</a:t>
            </a:r>
            <a:r>
              <a:rPr lang="en-GB" b="0" i="0" u="none" strike="noStrike" dirty="0">
                <a:solidFill>
                  <a:srgbClr val="000000"/>
                </a:solidFill>
                <a:effectLst/>
              </a:rPr>
              <a:t>.</a:t>
            </a:r>
          </a:p>
          <a:p>
            <a:endParaRPr lang="en-SK" dirty="0"/>
          </a:p>
        </p:txBody>
      </p:sp>
      <p:sp>
        <p:nvSpPr>
          <p:cNvPr id="4" name="Zástupný objekt pre dátum 3">
            <a:extLst>
              <a:ext uri="{FF2B5EF4-FFF2-40B4-BE49-F238E27FC236}">
                <a16:creationId xmlns:a16="http://schemas.microsoft.com/office/drawing/2014/main" id="{9A15E858-45F3-1434-EB27-62380628C578}"/>
              </a:ext>
            </a:extLst>
          </p:cNvPr>
          <p:cNvSpPr>
            <a:spLocks noGrp="1"/>
          </p:cNvSpPr>
          <p:nvPr>
            <p:ph type="dt" sz="half" idx="10"/>
          </p:nvPr>
        </p:nvSpPr>
        <p:spPr/>
        <p:txBody>
          <a:bodyPr/>
          <a:lstStyle/>
          <a:p>
            <a:fld id="{9887E1AC-FE7D-5745-AC1D-337D0728130F}" type="datetime1">
              <a:rPr lang="sk-SK" smtClean="0"/>
              <a:t>14.9.2024</a:t>
            </a:fld>
            <a:endParaRPr lang="en-US"/>
          </a:p>
        </p:txBody>
      </p:sp>
      <p:sp>
        <p:nvSpPr>
          <p:cNvPr id="5" name="Zástupný objekt pre pätu 4">
            <a:extLst>
              <a:ext uri="{FF2B5EF4-FFF2-40B4-BE49-F238E27FC236}">
                <a16:creationId xmlns:a16="http://schemas.microsoft.com/office/drawing/2014/main" id="{B168BDC5-13AD-D083-ED34-E5FB394BB4A9}"/>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9CCD88ED-2E00-6FE4-72E0-45CB3C7E5BE4}"/>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227669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AA96-166D-B88A-CA7C-7D33E32E86DA}"/>
              </a:ext>
            </a:extLst>
          </p:cNvPr>
          <p:cNvSpPr>
            <a:spLocks noGrp="1"/>
          </p:cNvSpPr>
          <p:nvPr>
            <p:ph type="title"/>
          </p:nvPr>
        </p:nvSpPr>
        <p:spPr/>
        <p:txBody>
          <a:bodyPr/>
          <a:lstStyle/>
          <a:p>
            <a:r>
              <a:rPr lang="sk-SK" b="1" i="0" u="none" strike="noStrike" dirty="0">
                <a:solidFill>
                  <a:srgbClr val="000000"/>
                </a:solidFill>
                <a:effectLst/>
              </a:rPr>
              <a:t>Rýchlejšia a presnejšia diagnostika</a:t>
            </a:r>
            <a:endParaRPr lang="sk-SK" dirty="0"/>
          </a:p>
        </p:txBody>
      </p:sp>
      <p:sp>
        <p:nvSpPr>
          <p:cNvPr id="3" name="Content Placeholder 2">
            <a:extLst>
              <a:ext uri="{FF2B5EF4-FFF2-40B4-BE49-F238E27FC236}">
                <a16:creationId xmlns:a16="http://schemas.microsoft.com/office/drawing/2014/main" id="{45947A0B-4DC0-EF53-E165-C40CA0C15ED0}"/>
              </a:ext>
            </a:extLst>
          </p:cNvPr>
          <p:cNvSpPr>
            <a:spLocks noGrp="1"/>
          </p:cNvSpPr>
          <p:nvPr>
            <p:ph idx="1"/>
          </p:nvPr>
        </p:nvSpPr>
        <p:spPr/>
        <p:txBody>
          <a:bodyPr/>
          <a:lstStyle/>
          <a:p>
            <a:r>
              <a:rPr lang="sk-SK" b="1" i="0" u="none" strike="noStrike" dirty="0">
                <a:solidFill>
                  <a:srgbClr val="000000"/>
                </a:solidFill>
                <a:effectLst/>
              </a:rPr>
              <a:t>AI v lekárskej diagnostike a zobrazovaní:</a:t>
            </a:r>
            <a:r>
              <a:rPr lang="sk-SK" b="0" i="0" u="none" strike="noStrike" dirty="0">
                <a:solidFill>
                  <a:srgbClr val="000000"/>
                </a:solidFill>
                <a:effectLst/>
              </a:rPr>
              <a:t> AI systémy môžu analyzovať lekárske snímky a klinické údaje, aby detegovali choroby presnejšie a rýchlejšie než tradičné metódy. To je obzvlášť dôležité v počiatočných fázach vypuknutia, keď môže včasná diagnostika zabrániť šíreniu.</a:t>
            </a:r>
          </a:p>
          <a:p>
            <a:r>
              <a:rPr lang="sk-SK" b="1" i="0" u="none" strike="noStrike" dirty="0">
                <a:solidFill>
                  <a:srgbClr val="000000"/>
                </a:solidFill>
                <a:effectLst/>
              </a:rPr>
              <a:t>Spracovanie prirodzeného jazyka (NLP):</a:t>
            </a:r>
            <a:r>
              <a:rPr lang="sk-SK" b="0" i="0" u="none" strike="noStrike" dirty="0">
                <a:solidFill>
                  <a:srgbClr val="000000"/>
                </a:solidFill>
                <a:effectLst/>
              </a:rPr>
              <a:t> AI poháňané NLP nástroje môžu skenovať vedeckú literatúru a klinické správy na identifikáciu skorých príznakov nových chorôb alebo vypuknutí, čo pomáha epidemiológom sledovať vznikajúce ochorenia.</a:t>
            </a:r>
          </a:p>
          <a:p>
            <a:endParaRPr lang="en-SK" dirty="0"/>
          </a:p>
        </p:txBody>
      </p:sp>
      <p:sp>
        <p:nvSpPr>
          <p:cNvPr id="4" name="Zástupný objekt pre dátum 3">
            <a:extLst>
              <a:ext uri="{FF2B5EF4-FFF2-40B4-BE49-F238E27FC236}">
                <a16:creationId xmlns:a16="http://schemas.microsoft.com/office/drawing/2014/main" id="{9CDFF37E-B280-B95D-4226-FCD08B1C4DA6}"/>
              </a:ext>
            </a:extLst>
          </p:cNvPr>
          <p:cNvSpPr>
            <a:spLocks noGrp="1"/>
          </p:cNvSpPr>
          <p:nvPr>
            <p:ph type="dt" sz="half" idx="10"/>
          </p:nvPr>
        </p:nvSpPr>
        <p:spPr/>
        <p:txBody>
          <a:bodyPr/>
          <a:lstStyle/>
          <a:p>
            <a:fld id="{56E86BA2-C41F-5D4D-992A-419F97538DE7}" type="datetime1">
              <a:rPr lang="sk-SK" smtClean="0"/>
              <a:t>14.9.2024</a:t>
            </a:fld>
            <a:endParaRPr lang="en-US"/>
          </a:p>
        </p:txBody>
      </p:sp>
      <p:sp>
        <p:nvSpPr>
          <p:cNvPr id="5" name="Zástupný objekt pre pätu 4">
            <a:extLst>
              <a:ext uri="{FF2B5EF4-FFF2-40B4-BE49-F238E27FC236}">
                <a16:creationId xmlns:a16="http://schemas.microsoft.com/office/drawing/2014/main" id="{3CA882BB-DFF0-2EEF-9D19-413D7C346941}"/>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285EC5F9-8414-E632-26A1-4F3E86E2CB8D}"/>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294481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0286-1B6E-ADE1-5768-5CC67E0C66C9}"/>
              </a:ext>
            </a:extLst>
          </p:cNvPr>
          <p:cNvSpPr>
            <a:spLocks noGrp="1"/>
          </p:cNvSpPr>
          <p:nvPr>
            <p:ph type="title"/>
          </p:nvPr>
        </p:nvSpPr>
        <p:spPr/>
        <p:txBody>
          <a:bodyPr/>
          <a:lstStyle/>
          <a:p>
            <a:r>
              <a:rPr lang="sk-SK" b="1" i="0" u="none" strike="noStrike" dirty="0">
                <a:solidFill>
                  <a:srgbClr val="000000"/>
                </a:solidFill>
                <a:effectLst/>
              </a:rPr>
              <a:t>Modelovanie a predpovedanie epidémií</a:t>
            </a:r>
            <a:endParaRPr lang="sk-SK" dirty="0"/>
          </a:p>
        </p:txBody>
      </p:sp>
      <p:sp>
        <p:nvSpPr>
          <p:cNvPr id="3" name="Content Placeholder 2">
            <a:extLst>
              <a:ext uri="{FF2B5EF4-FFF2-40B4-BE49-F238E27FC236}">
                <a16:creationId xmlns:a16="http://schemas.microsoft.com/office/drawing/2014/main" id="{9E60EB80-1FDE-1ADB-6F2A-7E1920D37BBC}"/>
              </a:ext>
            </a:extLst>
          </p:cNvPr>
          <p:cNvSpPr>
            <a:spLocks noGrp="1"/>
          </p:cNvSpPr>
          <p:nvPr>
            <p:ph idx="1"/>
          </p:nvPr>
        </p:nvSpPr>
        <p:spPr/>
        <p:txBody>
          <a:bodyPr/>
          <a:lstStyle/>
          <a:p>
            <a:r>
              <a:rPr lang="sk-SK" b="1" i="0" u="none" strike="noStrike" dirty="0">
                <a:solidFill>
                  <a:srgbClr val="000000"/>
                </a:solidFill>
                <a:effectLst/>
              </a:rPr>
              <a:t>AI v prediktívnom modelovaní:</a:t>
            </a:r>
            <a:r>
              <a:rPr lang="sk-SK" b="0" i="0" u="none" strike="noStrike" dirty="0">
                <a:solidFill>
                  <a:srgbClr val="000000"/>
                </a:solidFill>
                <a:effectLst/>
              </a:rPr>
              <a:t> AI zlepšuje schopnosť modelovať, ako sa choroby šíria v populáciách. Využitím reálnych dát z rôznych zdrojov môžu AI modely poskytovať presnejšie predpovede o šírení chorôb a potenciálnych ohniskách.</a:t>
            </a:r>
          </a:p>
          <a:p>
            <a:r>
              <a:rPr lang="sk-SK" b="1" i="0" u="none" strike="noStrike" dirty="0">
                <a:solidFill>
                  <a:srgbClr val="000000"/>
                </a:solidFill>
                <a:effectLst/>
              </a:rPr>
              <a:t>Optimalizácia intervencií:</a:t>
            </a:r>
            <a:r>
              <a:rPr lang="sk-SK" b="0" i="0" u="none" strike="noStrike" dirty="0">
                <a:solidFill>
                  <a:srgbClr val="000000"/>
                </a:solidFill>
                <a:effectLst/>
              </a:rPr>
              <a:t> AI môže pomôcť simulovať účinky </a:t>
            </a:r>
            <a:r>
              <a:rPr lang="sk-SK" b="0" i="0" u="none" strike="noStrike" dirty="0" err="1">
                <a:solidFill>
                  <a:srgbClr val="000000"/>
                </a:solidFill>
                <a:effectLst/>
              </a:rPr>
              <a:t>verejnozdravotných</a:t>
            </a:r>
            <a:r>
              <a:rPr lang="sk-SK" b="0" i="0" u="none" strike="noStrike" dirty="0">
                <a:solidFill>
                  <a:srgbClr val="000000"/>
                </a:solidFill>
                <a:effectLst/>
              </a:rPr>
              <a:t> zásahov (ako sociálne dištancovanie, očkovacie kampane a karantény) a odporúčať najefektívnejšie stratégie na kontrolu vypuknutí.</a:t>
            </a:r>
          </a:p>
          <a:p>
            <a:endParaRPr lang="en-SK" dirty="0"/>
          </a:p>
        </p:txBody>
      </p:sp>
      <p:sp>
        <p:nvSpPr>
          <p:cNvPr id="4" name="Zástupný objekt pre dátum 3">
            <a:extLst>
              <a:ext uri="{FF2B5EF4-FFF2-40B4-BE49-F238E27FC236}">
                <a16:creationId xmlns:a16="http://schemas.microsoft.com/office/drawing/2014/main" id="{C7CFA646-2E18-17A6-6512-8B1AE2DE55C9}"/>
              </a:ext>
            </a:extLst>
          </p:cNvPr>
          <p:cNvSpPr>
            <a:spLocks noGrp="1"/>
          </p:cNvSpPr>
          <p:nvPr>
            <p:ph type="dt" sz="half" idx="10"/>
          </p:nvPr>
        </p:nvSpPr>
        <p:spPr/>
        <p:txBody>
          <a:bodyPr/>
          <a:lstStyle/>
          <a:p>
            <a:fld id="{5DCB5118-8E6D-AC49-A900-2241D2C9DD97}" type="datetime1">
              <a:rPr lang="sk-SK" smtClean="0"/>
              <a:t>14.9.2024</a:t>
            </a:fld>
            <a:endParaRPr lang="en-US"/>
          </a:p>
        </p:txBody>
      </p:sp>
      <p:sp>
        <p:nvSpPr>
          <p:cNvPr id="5" name="Zástupný objekt pre pätu 4">
            <a:extLst>
              <a:ext uri="{FF2B5EF4-FFF2-40B4-BE49-F238E27FC236}">
                <a16:creationId xmlns:a16="http://schemas.microsoft.com/office/drawing/2014/main" id="{9CCEFE32-4E48-0860-1054-DE9A99D697C5}"/>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441382AD-6DD0-54F1-78F6-4D42A4397A07}"/>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426675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8123-3274-61C6-8051-07A13DA0645F}"/>
              </a:ext>
            </a:extLst>
          </p:cNvPr>
          <p:cNvSpPr>
            <a:spLocks noGrp="1"/>
          </p:cNvSpPr>
          <p:nvPr>
            <p:ph type="title"/>
          </p:nvPr>
        </p:nvSpPr>
        <p:spPr/>
        <p:txBody>
          <a:bodyPr/>
          <a:lstStyle/>
          <a:p>
            <a:r>
              <a:rPr lang="sk-SK" b="1" i="0" u="none" strike="noStrike" dirty="0">
                <a:solidFill>
                  <a:srgbClr val="000000"/>
                </a:solidFill>
                <a:effectLst/>
              </a:rPr>
              <a:t>Zlepšená alokácia zdrojov</a:t>
            </a:r>
            <a:endParaRPr lang="sk-SK" dirty="0"/>
          </a:p>
        </p:txBody>
      </p:sp>
      <p:sp>
        <p:nvSpPr>
          <p:cNvPr id="3" name="Content Placeholder 2">
            <a:extLst>
              <a:ext uri="{FF2B5EF4-FFF2-40B4-BE49-F238E27FC236}">
                <a16:creationId xmlns:a16="http://schemas.microsoft.com/office/drawing/2014/main" id="{C309E950-24A4-3080-0A05-C427BEBDEAEE}"/>
              </a:ext>
            </a:extLst>
          </p:cNvPr>
          <p:cNvSpPr>
            <a:spLocks noGrp="1"/>
          </p:cNvSpPr>
          <p:nvPr>
            <p:ph idx="1"/>
          </p:nvPr>
        </p:nvSpPr>
        <p:spPr/>
        <p:txBody>
          <a:bodyPr>
            <a:normAutofit/>
          </a:bodyPr>
          <a:lstStyle/>
          <a:p>
            <a:r>
              <a:rPr lang="sk-SK" b="1" i="0" u="none" strike="noStrike" dirty="0">
                <a:solidFill>
                  <a:srgbClr val="000000"/>
                </a:solidFill>
                <a:effectLst/>
              </a:rPr>
              <a:t>AI pre logistiku zdravotnej starostlivosti:</a:t>
            </a:r>
            <a:r>
              <a:rPr lang="sk-SK" b="0" i="0" u="none" strike="noStrike" dirty="0">
                <a:solidFill>
                  <a:srgbClr val="000000"/>
                </a:solidFill>
                <a:effectLst/>
              </a:rPr>
              <a:t> AI môže optimalizovať alokáciu zdrojov počas epidémie, ako je distribúcia vakcín, liekov a zdravotníckeho personálu. To pomáha zabezpečiť, že kritické zdroje sú smerované tam, kde sú najviac potrebné, čím sa znižuje dopad vypuknutia.</a:t>
            </a:r>
          </a:p>
          <a:p>
            <a:r>
              <a:rPr lang="sk-SK" b="1" i="0" u="none" strike="noStrike" dirty="0">
                <a:solidFill>
                  <a:srgbClr val="000000"/>
                </a:solidFill>
                <a:effectLst/>
              </a:rPr>
              <a:t>AI v sledovaní kontaktov:</a:t>
            </a:r>
            <a:r>
              <a:rPr lang="sk-SK" b="0" i="0" u="none" strike="noStrike" dirty="0">
                <a:solidFill>
                  <a:srgbClr val="000000"/>
                </a:solidFill>
                <a:effectLst/>
              </a:rPr>
              <a:t> Počas epidémií môžu AI riadené systémy sledovania kontaktov rýchlo a efektívne sledovať jednotlivcov, ktorí boli vystavení infekčným chorobám, čo umožňuje rýchlejšiu izoláciu potenciálnych prenášačov a znižuje šírenie.</a:t>
            </a:r>
          </a:p>
          <a:p>
            <a:endParaRPr lang="en-SK" dirty="0"/>
          </a:p>
        </p:txBody>
      </p:sp>
      <p:sp>
        <p:nvSpPr>
          <p:cNvPr id="4" name="Zástupný objekt pre dátum 3">
            <a:extLst>
              <a:ext uri="{FF2B5EF4-FFF2-40B4-BE49-F238E27FC236}">
                <a16:creationId xmlns:a16="http://schemas.microsoft.com/office/drawing/2014/main" id="{5FFE06CC-002E-A8E1-03C2-19C5688A1C50}"/>
              </a:ext>
            </a:extLst>
          </p:cNvPr>
          <p:cNvSpPr>
            <a:spLocks noGrp="1"/>
          </p:cNvSpPr>
          <p:nvPr>
            <p:ph type="dt" sz="half" idx="10"/>
          </p:nvPr>
        </p:nvSpPr>
        <p:spPr/>
        <p:txBody>
          <a:bodyPr/>
          <a:lstStyle/>
          <a:p>
            <a:fld id="{AADCFC83-2704-1440-A5AA-6C5DAD057F23}" type="datetime1">
              <a:rPr lang="sk-SK" smtClean="0"/>
              <a:t>14.9.2024</a:t>
            </a:fld>
            <a:endParaRPr lang="en-US"/>
          </a:p>
        </p:txBody>
      </p:sp>
      <p:sp>
        <p:nvSpPr>
          <p:cNvPr id="5" name="Zástupný objekt pre pätu 4">
            <a:extLst>
              <a:ext uri="{FF2B5EF4-FFF2-40B4-BE49-F238E27FC236}">
                <a16:creationId xmlns:a16="http://schemas.microsoft.com/office/drawing/2014/main" id="{8740C420-A952-E201-8756-7A6DCD6C7304}"/>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35E5F18F-B1E0-DEA6-D225-636999E20CDC}"/>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114164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5DD7-7ED3-BA7E-21C2-4390F0540946}"/>
              </a:ext>
            </a:extLst>
          </p:cNvPr>
          <p:cNvSpPr>
            <a:spLocks noGrp="1"/>
          </p:cNvSpPr>
          <p:nvPr>
            <p:ph type="title"/>
          </p:nvPr>
        </p:nvSpPr>
        <p:spPr/>
        <p:txBody>
          <a:bodyPr/>
          <a:lstStyle/>
          <a:p>
            <a:r>
              <a:rPr lang="sk-SK" b="1" i="0" u="none" strike="noStrike" dirty="0">
                <a:solidFill>
                  <a:srgbClr val="000000"/>
                </a:solidFill>
                <a:effectLst/>
              </a:rPr>
              <a:t>Zrýchlený VÝVOJ liekov a vakcín</a:t>
            </a:r>
            <a:endParaRPr lang="sk-SK" dirty="0"/>
          </a:p>
        </p:txBody>
      </p:sp>
      <p:sp>
        <p:nvSpPr>
          <p:cNvPr id="3" name="Content Placeholder 2">
            <a:extLst>
              <a:ext uri="{FF2B5EF4-FFF2-40B4-BE49-F238E27FC236}">
                <a16:creationId xmlns:a16="http://schemas.microsoft.com/office/drawing/2014/main" id="{09DC31A6-7AAD-5A3A-FF5D-3C38024B4C78}"/>
              </a:ext>
            </a:extLst>
          </p:cNvPr>
          <p:cNvSpPr>
            <a:spLocks noGrp="1"/>
          </p:cNvSpPr>
          <p:nvPr>
            <p:ph idx="1"/>
          </p:nvPr>
        </p:nvSpPr>
        <p:spPr/>
        <p:txBody>
          <a:bodyPr>
            <a:normAutofit/>
          </a:bodyPr>
          <a:lstStyle/>
          <a:p>
            <a:r>
              <a:rPr lang="sk-SK" b="1" i="0" u="none" strike="noStrike" dirty="0">
                <a:solidFill>
                  <a:srgbClr val="000000"/>
                </a:solidFill>
                <a:effectLst/>
              </a:rPr>
              <a:t>AI v biomedicínskom výskume:</a:t>
            </a:r>
            <a:r>
              <a:rPr lang="sk-SK" b="0" i="0" u="none" strike="noStrike" dirty="0">
                <a:solidFill>
                  <a:srgbClr val="000000"/>
                </a:solidFill>
                <a:effectLst/>
              </a:rPr>
              <a:t> AI transformuje objav liekov tým, že umožňuje rýchle skenovanie zlúčenín a predpovedanie ich účinnosti proti vznikajúcim patogénom. Počas vypuknutí, ako bola pandémia COVID-19, boli AI platformy použité na urýchlenie výskumu a vývoja vakcín, čo významne skrátilo čas do ich uvedenia na trh.</a:t>
            </a:r>
          </a:p>
          <a:p>
            <a:r>
              <a:rPr lang="sk-SK" b="1" i="0" u="none" strike="noStrike" dirty="0">
                <a:solidFill>
                  <a:srgbClr val="000000"/>
                </a:solidFill>
                <a:effectLst/>
              </a:rPr>
              <a:t>Analýza </a:t>
            </a:r>
            <a:r>
              <a:rPr lang="sk-SK" b="1" i="0" u="none" strike="noStrike" dirty="0" err="1">
                <a:solidFill>
                  <a:srgbClr val="000000"/>
                </a:solidFill>
                <a:effectLst/>
              </a:rPr>
              <a:t>genómových</a:t>
            </a:r>
            <a:r>
              <a:rPr lang="sk-SK" b="1" i="0" u="none" strike="noStrike" dirty="0">
                <a:solidFill>
                  <a:srgbClr val="000000"/>
                </a:solidFill>
                <a:effectLst/>
              </a:rPr>
              <a:t> dát:</a:t>
            </a:r>
            <a:r>
              <a:rPr lang="sk-SK" b="0" i="0" u="none" strike="noStrike" dirty="0">
                <a:solidFill>
                  <a:srgbClr val="000000"/>
                </a:solidFill>
                <a:effectLst/>
              </a:rPr>
              <a:t> AI môže analyzovať genómy patogénov, identifikovať mutácie, sledovať evolúciu chorôb a predpovedať budúce vypuknutia, čo je kľúčové pre vývoj vakcín a plánovanie verejného zdravia.</a:t>
            </a:r>
          </a:p>
          <a:p>
            <a:endParaRPr lang="en-SK" dirty="0"/>
          </a:p>
        </p:txBody>
      </p:sp>
      <p:sp>
        <p:nvSpPr>
          <p:cNvPr id="4" name="Zástupný objekt pre dátum 3">
            <a:extLst>
              <a:ext uri="{FF2B5EF4-FFF2-40B4-BE49-F238E27FC236}">
                <a16:creationId xmlns:a16="http://schemas.microsoft.com/office/drawing/2014/main" id="{247A6055-0E47-3C57-04D1-60C032FE9F81}"/>
              </a:ext>
            </a:extLst>
          </p:cNvPr>
          <p:cNvSpPr>
            <a:spLocks noGrp="1"/>
          </p:cNvSpPr>
          <p:nvPr>
            <p:ph type="dt" sz="half" idx="10"/>
          </p:nvPr>
        </p:nvSpPr>
        <p:spPr/>
        <p:txBody>
          <a:bodyPr/>
          <a:lstStyle/>
          <a:p>
            <a:fld id="{F7C86827-6F2C-9243-9554-0ACAFE96DC34}" type="datetime1">
              <a:rPr lang="sk-SK" smtClean="0"/>
              <a:t>14.9.2024</a:t>
            </a:fld>
            <a:endParaRPr lang="en-US"/>
          </a:p>
        </p:txBody>
      </p:sp>
      <p:sp>
        <p:nvSpPr>
          <p:cNvPr id="5" name="Zástupný objekt pre pätu 4">
            <a:extLst>
              <a:ext uri="{FF2B5EF4-FFF2-40B4-BE49-F238E27FC236}">
                <a16:creationId xmlns:a16="http://schemas.microsoft.com/office/drawing/2014/main" id="{3490A2F8-F2C5-8C02-6ADC-AA3025F9899D}"/>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9BEFEBF1-A46F-B28B-E655-D80F5F15BC63}"/>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264889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3060-1B2F-99F5-CB0F-24A6D9FFD430}"/>
              </a:ext>
            </a:extLst>
          </p:cNvPr>
          <p:cNvSpPr>
            <a:spLocks noGrp="1"/>
          </p:cNvSpPr>
          <p:nvPr>
            <p:ph type="title"/>
          </p:nvPr>
        </p:nvSpPr>
        <p:spPr/>
        <p:txBody>
          <a:bodyPr>
            <a:normAutofit/>
          </a:bodyPr>
          <a:lstStyle/>
          <a:p>
            <a:r>
              <a:rPr lang="sk-SK" b="1" i="0" u="none" strike="noStrike" dirty="0">
                <a:solidFill>
                  <a:srgbClr val="000000"/>
                </a:solidFill>
                <a:effectLst/>
              </a:rPr>
              <a:t>Zlepšený dohľad nad chorobami a včasná detekcia</a:t>
            </a:r>
            <a:endParaRPr lang="sk-SK" dirty="0"/>
          </a:p>
        </p:txBody>
      </p:sp>
      <p:sp>
        <p:nvSpPr>
          <p:cNvPr id="3" name="Content Placeholder 2">
            <a:extLst>
              <a:ext uri="{FF2B5EF4-FFF2-40B4-BE49-F238E27FC236}">
                <a16:creationId xmlns:a16="http://schemas.microsoft.com/office/drawing/2014/main" id="{DD812F19-8F36-C83F-87EE-F0D8E78595DF}"/>
              </a:ext>
            </a:extLst>
          </p:cNvPr>
          <p:cNvSpPr>
            <a:spLocks noGrp="1"/>
          </p:cNvSpPr>
          <p:nvPr>
            <p:ph idx="1"/>
          </p:nvPr>
        </p:nvSpPr>
        <p:spPr/>
        <p:txBody>
          <a:bodyPr>
            <a:normAutofit/>
          </a:bodyPr>
          <a:lstStyle/>
          <a:p>
            <a:r>
              <a:rPr lang="sk-SK" b="1" i="0" u="none" strike="noStrike" dirty="0">
                <a:solidFill>
                  <a:srgbClr val="000000"/>
                </a:solidFill>
                <a:effectLst/>
              </a:rPr>
              <a:t>AI pre predikciu epidémií:</a:t>
            </a:r>
            <a:r>
              <a:rPr lang="sk-SK" b="0" i="0" u="none" strike="noStrike" dirty="0">
                <a:solidFill>
                  <a:srgbClr val="000000"/>
                </a:solidFill>
                <a:effectLst/>
              </a:rPr>
              <a:t> AI algoritmy, najmä tie založené na strojovom učení, môžu predpovedať vypuknutie chorôb analýzou veľkých dátových súborov z rôznych zdrojov (napr. klimatické dáta, ľudská mobilita, sociálne médiá a zdravotnícke systémy). To umožňuje skoršiu detekciu potenciálnych epidémií a rýchlejšie zásahy.</a:t>
            </a:r>
          </a:p>
          <a:p>
            <a:r>
              <a:rPr lang="sk-SK" b="1" i="0" u="none" strike="noStrike" dirty="0">
                <a:solidFill>
                  <a:srgbClr val="000000"/>
                </a:solidFill>
                <a:effectLst/>
              </a:rPr>
              <a:t>Monitorovanie v reálnom čase:</a:t>
            </a:r>
            <a:r>
              <a:rPr lang="sk-SK" b="0" i="0" u="none" strike="noStrike" dirty="0">
                <a:solidFill>
                  <a:srgbClr val="000000"/>
                </a:solidFill>
                <a:effectLst/>
              </a:rPr>
              <a:t> AI môže spracovávať zdravotné údaje v reálnom čase, aby identifikovala začiatok ochorení skôr, než sa rozšíria. Nositeľné zariadenia a inteligentné zariadenia môžu zbierať zdravotné údaje a AI ich môže analyzovať na včasné varovanie pred epidémiou alebo pandémiou.</a:t>
            </a:r>
          </a:p>
        </p:txBody>
      </p:sp>
      <p:sp>
        <p:nvSpPr>
          <p:cNvPr id="4" name="Zástupný objekt pre dátum 3">
            <a:extLst>
              <a:ext uri="{FF2B5EF4-FFF2-40B4-BE49-F238E27FC236}">
                <a16:creationId xmlns:a16="http://schemas.microsoft.com/office/drawing/2014/main" id="{5A5FE04B-22CE-7666-49B7-20EE07818AFD}"/>
              </a:ext>
            </a:extLst>
          </p:cNvPr>
          <p:cNvSpPr>
            <a:spLocks noGrp="1"/>
          </p:cNvSpPr>
          <p:nvPr>
            <p:ph type="dt" sz="half" idx="10"/>
          </p:nvPr>
        </p:nvSpPr>
        <p:spPr/>
        <p:txBody>
          <a:bodyPr/>
          <a:lstStyle/>
          <a:p>
            <a:fld id="{4CF38A22-CB0E-B84E-AAF9-5DE382843C42}" type="datetime1">
              <a:rPr lang="sk-SK" smtClean="0"/>
              <a:t>14.9.2024</a:t>
            </a:fld>
            <a:endParaRPr lang="en-US"/>
          </a:p>
        </p:txBody>
      </p:sp>
      <p:sp>
        <p:nvSpPr>
          <p:cNvPr id="5" name="Zástupný objekt pre pätu 4">
            <a:extLst>
              <a:ext uri="{FF2B5EF4-FFF2-40B4-BE49-F238E27FC236}">
                <a16:creationId xmlns:a16="http://schemas.microsoft.com/office/drawing/2014/main" id="{275D8C78-C8D9-445E-C18F-4C7AC82E0211}"/>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7370BBF7-7312-ACE3-C8B5-F66C8296EA4B}"/>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4357928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9344E4-A4AB-31CB-AC67-37625EBDE874}"/>
              </a:ext>
            </a:extLst>
          </p:cNvPr>
          <p:cNvSpPr>
            <a:spLocks noGrp="1"/>
          </p:cNvSpPr>
          <p:nvPr>
            <p:ph type="title"/>
          </p:nvPr>
        </p:nvSpPr>
        <p:spPr/>
        <p:txBody>
          <a:bodyPr/>
          <a:lstStyle/>
          <a:p>
            <a:r>
              <a:rPr lang="sk-SK" dirty="0"/>
              <a:t>MEDISYS</a:t>
            </a:r>
          </a:p>
        </p:txBody>
      </p:sp>
      <p:sp>
        <p:nvSpPr>
          <p:cNvPr id="3" name="Zástupný objekt pre obsah 2">
            <a:extLst>
              <a:ext uri="{FF2B5EF4-FFF2-40B4-BE49-F238E27FC236}">
                <a16:creationId xmlns:a16="http://schemas.microsoft.com/office/drawing/2014/main" id="{BECB0A8D-898D-4CE7-9BE5-D8440D73340D}"/>
              </a:ext>
            </a:extLst>
          </p:cNvPr>
          <p:cNvSpPr>
            <a:spLocks noGrp="1"/>
          </p:cNvSpPr>
          <p:nvPr>
            <p:ph idx="1"/>
          </p:nvPr>
        </p:nvSpPr>
        <p:spPr>
          <a:xfrm>
            <a:off x="1451579" y="2015732"/>
            <a:ext cx="9603275" cy="4037749"/>
          </a:xfrm>
        </p:spPr>
        <p:txBody>
          <a:bodyPr>
            <a:normAutofit fontScale="55000" lnSpcReduction="20000"/>
          </a:bodyPr>
          <a:lstStyle/>
          <a:p>
            <a:pPr marL="0" indent="0" algn="l">
              <a:buNone/>
            </a:pPr>
            <a:r>
              <a:rPr lang="sk-SK" sz="2200" b="1" i="0" u="none" strike="noStrike" dirty="0" err="1">
                <a:solidFill>
                  <a:srgbClr val="000000"/>
                </a:solidFill>
                <a:effectLst/>
              </a:rPr>
              <a:t>Medical</a:t>
            </a:r>
            <a:r>
              <a:rPr lang="sk-SK" sz="2200" b="1" i="0" u="none" strike="noStrike" dirty="0">
                <a:solidFill>
                  <a:srgbClr val="000000"/>
                </a:solidFill>
                <a:effectLst/>
              </a:rPr>
              <a:t> </a:t>
            </a:r>
            <a:r>
              <a:rPr lang="sk-SK" sz="2200" b="1" i="0" u="none" strike="noStrike" dirty="0" err="1">
                <a:solidFill>
                  <a:srgbClr val="000000"/>
                </a:solidFill>
                <a:effectLst/>
              </a:rPr>
              <a:t>Information</a:t>
            </a:r>
            <a:r>
              <a:rPr lang="sk-SK" sz="2200" b="1" i="0" u="none" strike="noStrike" dirty="0">
                <a:solidFill>
                  <a:srgbClr val="000000"/>
                </a:solidFill>
                <a:effectLst/>
              </a:rPr>
              <a:t> </a:t>
            </a:r>
            <a:r>
              <a:rPr lang="sk-SK" sz="2200" b="1" i="0" u="none" strike="noStrike" dirty="0" err="1">
                <a:solidFill>
                  <a:srgbClr val="000000"/>
                </a:solidFill>
                <a:effectLst/>
              </a:rPr>
              <a:t>System</a:t>
            </a:r>
            <a:r>
              <a:rPr lang="sk-SK" sz="2200" b="0" i="0" u="none" strike="noStrike" dirty="0">
                <a:solidFill>
                  <a:srgbClr val="000000"/>
                </a:solidFill>
                <a:effectLst/>
              </a:rPr>
              <a:t> (Zdravotnícky informačný systém), bol pôvodne vyvinutý Spoločným výskumným centrom Európskej komisie (JRC) na zhromažďovanie a analýzu správ, úradných oznámení a ďalších zdrojov informácií súvisiacich s verejným zdravím, vznikajúcimi chorobami a hrozbami </a:t>
            </a:r>
            <a:r>
              <a:rPr lang="sk-SK" sz="2200" b="0" i="0" u="none" strike="noStrike" dirty="0" err="1">
                <a:solidFill>
                  <a:srgbClr val="000000"/>
                </a:solidFill>
                <a:effectLst/>
              </a:rPr>
              <a:t>bioterorizmu</a:t>
            </a:r>
            <a:r>
              <a:rPr lang="sk-SK" sz="2200" b="0" i="0" u="none" strike="noStrike" dirty="0">
                <a:solidFill>
                  <a:srgbClr val="000000"/>
                </a:solidFill>
                <a:effectLst/>
              </a:rPr>
              <a:t>. </a:t>
            </a:r>
            <a:r>
              <a:rPr lang="sk-SK" sz="2000" b="0" i="0" u="none" strike="noStrike" dirty="0">
                <a:solidFill>
                  <a:srgbClr val="000000"/>
                </a:solidFill>
                <a:effectLst/>
                <a:latin typeface="-webkit-standard"/>
              </a:rPr>
              <a:t>Nástroj pre zdravotnícke orgány a vlády, ponúka včasnú detekciu, monitorovanie v reálnom čase a analýzu údajov na boj proti </a:t>
            </a:r>
            <a:r>
              <a:rPr lang="sk-SK" sz="2000" b="0" i="0" u="none" strike="noStrike" dirty="0" err="1">
                <a:solidFill>
                  <a:srgbClr val="000000"/>
                </a:solidFill>
                <a:effectLst/>
                <a:latin typeface="-webkit-standard"/>
              </a:rPr>
              <a:t>bioterorizmu</a:t>
            </a:r>
            <a:r>
              <a:rPr lang="sk-SK" sz="2000" b="0" i="0" u="none" strike="noStrike" dirty="0">
                <a:solidFill>
                  <a:srgbClr val="000000"/>
                </a:solidFill>
                <a:effectLst/>
                <a:latin typeface="-webkit-standard"/>
              </a:rPr>
              <a:t> tým, že včas identifikuje hrozby a umožňuje efektívnu reakciu.</a:t>
            </a:r>
            <a:endParaRPr lang="sk-SK" sz="2200" b="0" i="0" u="none" strike="noStrike" dirty="0">
              <a:solidFill>
                <a:srgbClr val="000000"/>
              </a:solidFill>
              <a:effectLst/>
            </a:endParaRPr>
          </a:p>
          <a:p>
            <a:pPr algn="l">
              <a:buFont typeface="+mj-lt"/>
              <a:buAutoNum type="arabicPeriod"/>
            </a:pPr>
            <a:r>
              <a:rPr lang="sk-SK" sz="2200" b="1" i="0" u="none" strike="noStrike" dirty="0">
                <a:solidFill>
                  <a:srgbClr val="000000"/>
                </a:solidFill>
                <a:effectLst/>
              </a:rPr>
              <a:t>Zber a monitorovanie údajov:</a:t>
            </a:r>
            <a:br>
              <a:rPr lang="sk-SK" sz="2200" b="0" i="0" u="none" strike="noStrike" dirty="0">
                <a:solidFill>
                  <a:srgbClr val="000000"/>
                </a:solidFill>
                <a:effectLst/>
              </a:rPr>
            </a:br>
            <a:r>
              <a:rPr lang="sk-SK" sz="2200" b="0" i="0" u="none" strike="noStrike" dirty="0" err="1">
                <a:solidFill>
                  <a:srgbClr val="000000"/>
                </a:solidFill>
                <a:effectLst/>
              </a:rPr>
              <a:t>MediSys</a:t>
            </a:r>
            <a:r>
              <a:rPr lang="sk-SK" sz="2200" b="0" i="0" u="none" strike="noStrike" dirty="0">
                <a:solidFill>
                  <a:srgbClr val="000000"/>
                </a:solidFill>
                <a:effectLst/>
              </a:rPr>
              <a:t> nepretržite skenuje a zhromažďuje obrovské množstvo verejných údajov, vrátane správ, príspevkov na sociálnych médiách a vládnych správ. Špecificky monitoruje informácie týkajúce sa chorôb, zdravotných rizík a udalostí súvisiacich s </a:t>
            </a:r>
            <a:r>
              <a:rPr lang="sk-SK" sz="2200" b="0" i="0" u="none" strike="noStrike" dirty="0" err="1">
                <a:solidFill>
                  <a:srgbClr val="000000"/>
                </a:solidFill>
                <a:effectLst/>
              </a:rPr>
              <a:t>bioterorizmom</a:t>
            </a:r>
            <a:r>
              <a:rPr lang="sk-SK" sz="2200" b="0" i="0" u="none" strike="noStrike" dirty="0">
                <a:solidFill>
                  <a:srgbClr val="000000"/>
                </a:solidFill>
                <a:effectLst/>
              </a:rPr>
              <a:t>.</a:t>
            </a:r>
          </a:p>
          <a:p>
            <a:pPr algn="l">
              <a:buFont typeface="+mj-lt"/>
              <a:buAutoNum type="arabicPeriod"/>
            </a:pPr>
            <a:r>
              <a:rPr lang="sk-SK" sz="2200" b="1" i="0" u="none" strike="noStrike" dirty="0">
                <a:solidFill>
                  <a:srgbClr val="000000"/>
                </a:solidFill>
                <a:effectLst/>
              </a:rPr>
              <a:t>Upozornenia v reálnom čase:</a:t>
            </a:r>
            <a:br>
              <a:rPr lang="sk-SK" sz="2200" b="0" i="0" u="none" strike="noStrike" dirty="0">
                <a:solidFill>
                  <a:srgbClr val="000000"/>
                </a:solidFill>
                <a:effectLst/>
              </a:rPr>
            </a:br>
            <a:r>
              <a:rPr lang="sk-SK" sz="2200" b="0" i="0" u="none" strike="noStrike" dirty="0">
                <a:solidFill>
                  <a:srgbClr val="000000"/>
                </a:solidFill>
                <a:effectLst/>
              </a:rPr>
              <a:t>Systém používa automatizované algoritmy na detekciu nezvyčajných vzorcov, ako sú prepuknutia chorôb alebo potenciálne </a:t>
            </a:r>
            <a:r>
              <a:rPr lang="sk-SK" sz="2200" b="0" i="0" u="none" strike="noStrike" dirty="0" err="1">
                <a:solidFill>
                  <a:srgbClr val="000000"/>
                </a:solidFill>
                <a:effectLst/>
              </a:rPr>
              <a:t>bioteroristické</a:t>
            </a:r>
            <a:r>
              <a:rPr lang="sk-SK" sz="2200" b="0" i="0" u="none" strike="noStrike" dirty="0">
                <a:solidFill>
                  <a:srgbClr val="000000"/>
                </a:solidFill>
                <a:effectLst/>
              </a:rPr>
              <a:t> aktivity, a môže zasielať upozornenia verejným zdravotníckym orgánom v reálnom čase. Zvýrazňuje anomálie a nárast diskusií o verejnom zdraví, čo môže signalizovať </a:t>
            </a:r>
            <a:r>
              <a:rPr lang="sk-SK" sz="2200" b="0" i="0" u="none" strike="noStrike" dirty="0" err="1">
                <a:solidFill>
                  <a:srgbClr val="000000"/>
                </a:solidFill>
                <a:effectLst/>
              </a:rPr>
              <a:t>bioteroristickú</a:t>
            </a:r>
            <a:r>
              <a:rPr lang="sk-SK" sz="2200" b="0" i="0" u="none" strike="noStrike" dirty="0">
                <a:solidFill>
                  <a:srgbClr val="000000"/>
                </a:solidFill>
                <a:effectLst/>
              </a:rPr>
              <a:t> udalosť alebo pandémiu.</a:t>
            </a:r>
          </a:p>
          <a:p>
            <a:pPr algn="l">
              <a:buFont typeface="+mj-lt"/>
              <a:buAutoNum type="arabicPeriod"/>
            </a:pPr>
            <a:r>
              <a:rPr lang="sk-SK" sz="2200" b="1" i="0" u="none" strike="noStrike" dirty="0">
                <a:solidFill>
                  <a:srgbClr val="000000"/>
                </a:solidFill>
                <a:effectLst/>
              </a:rPr>
              <a:t>Jazykové a geografické pokrytie:</a:t>
            </a:r>
            <a:br>
              <a:rPr lang="sk-SK" sz="2200" b="0" i="0" u="none" strike="noStrike" dirty="0">
                <a:solidFill>
                  <a:srgbClr val="000000"/>
                </a:solidFill>
                <a:effectLst/>
              </a:rPr>
            </a:br>
            <a:r>
              <a:rPr lang="sk-SK" sz="2200" b="0" i="0" u="none" strike="noStrike" dirty="0" err="1">
                <a:solidFill>
                  <a:srgbClr val="000000"/>
                </a:solidFill>
                <a:effectLst/>
              </a:rPr>
              <a:t>MediSys</a:t>
            </a:r>
            <a:r>
              <a:rPr lang="sk-SK" sz="2200" b="0" i="0" u="none" strike="noStrike" dirty="0">
                <a:solidFill>
                  <a:srgbClr val="000000"/>
                </a:solidFill>
                <a:effectLst/>
              </a:rPr>
              <a:t> podporuje viacjazyčné zdroje a má globálny dosah, čo umožňuje monitorovať udalosti verejného zdravia z celého sveta. To je obzvlášť dôležité pri sledovaní globálnych hrozieb </a:t>
            </a:r>
            <a:r>
              <a:rPr lang="sk-SK" sz="2200" b="0" i="0" u="none" strike="noStrike" dirty="0" err="1">
                <a:solidFill>
                  <a:srgbClr val="000000"/>
                </a:solidFill>
                <a:effectLst/>
              </a:rPr>
              <a:t>bioterorizmu</a:t>
            </a:r>
            <a:r>
              <a:rPr lang="sk-SK" sz="2200" b="0" i="0" u="none" strike="noStrike" dirty="0">
                <a:solidFill>
                  <a:srgbClr val="000000"/>
                </a:solidFill>
                <a:effectLst/>
              </a:rPr>
              <a:t> alebo epidémií.</a:t>
            </a:r>
          </a:p>
          <a:p>
            <a:pPr algn="l">
              <a:buFont typeface="+mj-lt"/>
              <a:buAutoNum type="arabicPeriod"/>
            </a:pPr>
            <a:r>
              <a:rPr lang="sk-SK" sz="2200" b="1" i="0" u="none" strike="noStrike" dirty="0">
                <a:solidFill>
                  <a:srgbClr val="000000"/>
                </a:solidFill>
                <a:effectLst/>
              </a:rPr>
              <a:t>Klasifikácia a vizualizácia:</a:t>
            </a:r>
            <a:br>
              <a:rPr lang="sk-SK" sz="2200" b="0" i="0" u="none" strike="noStrike" dirty="0">
                <a:solidFill>
                  <a:srgbClr val="000000"/>
                </a:solidFill>
                <a:effectLst/>
              </a:rPr>
            </a:br>
            <a:r>
              <a:rPr lang="sk-SK" sz="2200" b="0" i="0" u="none" strike="noStrike" dirty="0">
                <a:solidFill>
                  <a:srgbClr val="000000"/>
                </a:solidFill>
                <a:effectLst/>
              </a:rPr>
              <a:t>Systém kategorizuje informácie podľa zdravotných tém, čo umožňuje používateľom filtrovať a zamerať sa na konkrétne oblasti záujmu, ako sú infekčné choroby, chemické útoky alebo biologické zbrane. Poskytuje tiež vizuálne nástroje na mapovanie prepuknutí a hrozieb, čo pomáha orgánom pochopiť šírenie udalostí.</a:t>
            </a:r>
          </a:p>
          <a:p>
            <a:endParaRPr lang="sk-SK" dirty="0"/>
          </a:p>
        </p:txBody>
      </p:sp>
      <p:sp>
        <p:nvSpPr>
          <p:cNvPr id="4" name="Zástupný objekt pre dátum 3">
            <a:extLst>
              <a:ext uri="{FF2B5EF4-FFF2-40B4-BE49-F238E27FC236}">
                <a16:creationId xmlns:a16="http://schemas.microsoft.com/office/drawing/2014/main" id="{24A96581-DB81-6FE3-292C-9E23C6CC51CB}"/>
              </a:ext>
            </a:extLst>
          </p:cNvPr>
          <p:cNvSpPr>
            <a:spLocks noGrp="1"/>
          </p:cNvSpPr>
          <p:nvPr>
            <p:ph type="dt" sz="half" idx="10"/>
          </p:nvPr>
        </p:nvSpPr>
        <p:spPr/>
        <p:txBody>
          <a:bodyPr/>
          <a:lstStyle/>
          <a:p>
            <a:fld id="{23162760-5444-9544-B92B-4ECD9D263775}" type="datetime1">
              <a:rPr lang="sk-SK" smtClean="0"/>
              <a:t>14.9.2024</a:t>
            </a:fld>
            <a:endParaRPr lang="en-US"/>
          </a:p>
        </p:txBody>
      </p:sp>
      <p:sp>
        <p:nvSpPr>
          <p:cNvPr id="5" name="Zástupný objekt pre pätu 4">
            <a:extLst>
              <a:ext uri="{FF2B5EF4-FFF2-40B4-BE49-F238E27FC236}">
                <a16:creationId xmlns:a16="http://schemas.microsoft.com/office/drawing/2014/main" id="{D095D960-7A80-2320-6682-153B732C0BC5}"/>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6015D5C2-720F-C3AD-EDF3-10311C1CADD7}"/>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95060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1" name="Straight Connector 308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F37581DB-FDF9-26AD-BE7C-76830A75075B}"/>
              </a:ext>
            </a:extLst>
          </p:cNvPr>
          <p:cNvSpPr>
            <a:spLocks noGrp="1"/>
          </p:cNvSpPr>
          <p:nvPr>
            <p:ph type="title"/>
          </p:nvPr>
        </p:nvSpPr>
        <p:spPr>
          <a:xfrm>
            <a:off x="1451580" y="804520"/>
            <a:ext cx="4176511" cy="1049235"/>
          </a:xfrm>
        </p:spPr>
        <p:txBody>
          <a:bodyPr>
            <a:normAutofit/>
          </a:bodyPr>
          <a:lstStyle/>
          <a:p>
            <a:r>
              <a:rPr lang="sk-SK" dirty="0" err="1"/>
              <a:t>Bioterorizmus</a:t>
            </a:r>
            <a:endParaRPr lang="sk-SK" dirty="0"/>
          </a:p>
        </p:txBody>
      </p:sp>
      <p:sp>
        <p:nvSpPr>
          <p:cNvPr id="3083" name="Rectangle 308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jekt pre obsah 2">
            <a:extLst>
              <a:ext uri="{FF2B5EF4-FFF2-40B4-BE49-F238E27FC236}">
                <a16:creationId xmlns:a16="http://schemas.microsoft.com/office/drawing/2014/main" id="{937757C8-B764-740E-335C-A5D9F9D454DC}"/>
              </a:ext>
            </a:extLst>
          </p:cNvPr>
          <p:cNvSpPr>
            <a:spLocks noGrp="1"/>
          </p:cNvSpPr>
          <p:nvPr>
            <p:ph idx="1"/>
          </p:nvPr>
        </p:nvSpPr>
        <p:spPr>
          <a:xfrm>
            <a:off x="1451581" y="2015732"/>
            <a:ext cx="4371150" cy="3450613"/>
          </a:xfrm>
        </p:spPr>
        <p:txBody>
          <a:bodyPr>
            <a:normAutofit fontScale="92500" lnSpcReduction="20000"/>
          </a:bodyPr>
          <a:lstStyle/>
          <a:p>
            <a:pPr>
              <a:lnSpc>
                <a:spcPct val="110000"/>
              </a:lnSpc>
            </a:pPr>
            <a:r>
              <a:rPr lang="sk-SK" dirty="0" err="1"/>
              <a:t>Bioterorizmus</a:t>
            </a:r>
            <a:r>
              <a:rPr lang="sk-SK" dirty="0"/>
              <a:t> predstavuje používanie biologických látok, ako sú vírusy, baktérie alebo toxíny, na úmyselné šírenie chorôb medzi ľuďmi, zvieratami alebo rastlinami s cieľom spôsobiť chaos, paniku alebo smrť. </a:t>
            </a:r>
          </a:p>
          <a:p>
            <a:pPr>
              <a:lnSpc>
                <a:spcPct val="110000"/>
              </a:lnSpc>
            </a:pPr>
            <a:r>
              <a:rPr lang="sk-SK" dirty="0"/>
              <a:t> Vo svete došlo k viacerým známym incidentom </a:t>
            </a:r>
            <a:r>
              <a:rPr lang="sk-SK" dirty="0" err="1"/>
              <a:t>bioterorizmu</a:t>
            </a:r>
            <a:r>
              <a:rPr lang="sk-SK" dirty="0"/>
              <a:t>.</a:t>
            </a:r>
          </a:p>
          <a:p>
            <a:pPr>
              <a:lnSpc>
                <a:spcPct val="110000"/>
              </a:lnSpc>
            </a:pPr>
            <a:r>
              <a:rPr lang="sk-SK" dirty="0" err="1"/>
              <a:t>Bioterorizmus</a:t>
            </a:r>
            <a:r>
              <a:rPr lang="sk-SK" dirty="0"/>
              <a:t> zostáva jednou z hrozieb, proti ktorej sa musia medzinárodná komunita a vlády aktívne brániť.</a:t>
            </a:r>
          </a:p>
        </p:txBody>
      </p:sp>
      <p:pic>
        <p:nvPicPr>
          <p:cNvPr id="3074" name="Picture 2" descr="Arme biologice. Rãzboi biologic. Bioterorism. - Repere Medicale">
            <a:extLst>
              <a:ext uri="{FF2B5EF4-FFF2-40B4-BE49-F238E27FC236}">
                <a16:creationId xmlns:a16="http://schemas.microsoft.com/office/drawing/2014/main" id="{EB6E3965-A8E1-E0D7-4B21-F482F8F46A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1" y="1759895"/>
            <a:ext cx="4960442" cy="275213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308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87" name="Straight Connector 308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Zástupný objekt pre dátum 3">
            <a:extLst>
              <a:ext uri="{FF2B5EF4-FFF2-40B4-BE49-F238E27FC236}">
                <a16:creationId xmlns:a16="http://schemas.microsoft.com/office/drawing/2014/main" id="{9AE690F9-D8C1-DB6D-6312-39BFE4696C39}"/>
              </a:ext>
            </a:extLst>
          </p:cNvPr>
          <p:cNvSpPr>
            <a:spLocks noGrp="1"/>
          </p:cNvSpPr>
          <p:nvPr>
            <p:ph type="dt" sz="half" idx="10"/>
          </p:nvPr>
        </p:nvSpPr>
        <p:spPr/>
        <p:txBody>
          <a:bodyPr/>
          <a:lstStyle/>
          <a:p>
            <a:fld id="{0FCA8C21-7181-884C-8F09-6C8C113363AB}" type="datetime1">
              <a:rPr lang="sk-SK" smtClean="0"/>
              <a:t>14.9.2024</a:t>
            </a:fld>
            <a:endParaRPr lang="en-US"/>
          </a:p>
        </p:txBody>
      </p:sp>
      <p:sp>
        <p:nvSpPr>
          <p:cNvPr id="5" name="Zástupný objekt pre pätu 4">
            <a:extLst>
              <a:ext uri="{FF2B5EF4-FFF2-40B4-BE49-F238E27FC236}">
                <a16:creationId xmlns:a16="http://schemas.microsoft.com/office/drawing/2014/main" id="{83891890-A367-A93D-13BB-DAE5853CEA08}"/>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61767D89-860D-7CA9-412C-AF184852F54A}"/>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638224048"/>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7077B4-BA51-EE86-4745-9FD8B090223F}"/>
              </a:ext>
            </a:extLst>
          </p:cNvPr>
          <p:cNvSpPr>
            <a:spLocks noGrp="1"/>
          </p:cNvSpPr>
          <p:nvPr>
            <p:ph type="title"/>
          </p:nvPr>
        </p:nvSpPr>
        <p:spPr/>
        <p:txBody>
          <a:bodyPr/>
          <a:lstStyle/>
          <a:p>
            <a:r>
              <a:rPr lang="sk-SK" b="1" i="0" u="none" strike="noStrike">
                <a:solidFill>
                  <a:srgbClr val="000000"/>
                </a:solidFill>
                <a:effectLst/>
              </a:rPr>
              <a:t>MEDISYS </a:t>
            </a:r>
            <a:br>
              <a:rPr lang="sk-SK" b="1" i="0" u="none" strike="noStrike">
                <a:solidFill>
                  <a:srgbClr val="000000"/>
                </a:solidFill>
                <a:effectLst/>
              </a:rPr>
            </a:br>
            <a:r>
              <a:rPr lang="sk-SK" b="1" i="0" u="none" strike="noStrike">
                <a:solidFill>
                  <a:srgbClr val="000000"/>
                </a:solidFill>
                <a:effectLst/>
              </a:rPr>
              <a:t>v </a:t>
            </a:r>
            <a:r>
              <a:rPr lang="sk-SK" b="1" i="0" u="none" strike="noStrike" dirty="0">
                <a:solidFill>
                  <a:srgbClr val="000000"/>
                </a:solidFill>
                <a:effectLst/>
              </a:rPr>
              <a:t>boji proti </a:t>
            </a:r>
            <a:r>
              <a:rPr lang="sk-SK" b="1" i="0" u="none" strike="noStrike" dirty="0" err="1">
                <a:solidFill>
                  <a:srgbClr val="000000"/>
                </a:solidFill>
                <a:effectLst/>
              </a:rPr>
              <a:t>bioterorizmu</a:t>
            </a:r>
            <a:endParaRPr lang="sk-SK" dirty="0"/>
          </a:p>
        </p:txBody>
      </p:sp>
      <p:sp>
        <p:nvSpPr>
          <p:cNvPr id="3" name="Zástupný objekt pre obsah 2">
            <a:extLst>
              <a:ext uri="{FF2B5EF4-FFF2-40B4-BE49-F238E27FC236}">
                <a16:creationId xmlns:a16="http://schemas.microsoft.com/office/drawing/2014/main" id="{0892D9A0-4ED9-C7CF-DA22-FF9C2A50979A}"/>
              </a:ext>
            </a:extLst>
          </p:cNvPr>
          <p:cNvSpPr>
            <a:spLocks noGrp="1"/>
          </p:cNvSpPr>
          <p:nvPr>
            <p:ph idx="1"/>
          </p:nvPr>
        </p:nvSpPr>
        <p:spPr/>
        <p:txBody>
          <a:bodyPr>
            <a:normAutofit fontScale="62500" lnSpcReduction="20000"/>
          </a:bodyPr>
          <a:lstStyle/>
          <a:p>
            <a:pPr algn="l">
              <a:buFont typeface="+mj-lt"/>
              <a:buAutoNum type="arabicPeriod"/>
            </a:pPr>
            <a:r>
              <a:rPr lang="sk-SK" b="1" i="0" u="none" strike="noStrike" dirty="0">
                <a:solidFill>
                  <a:srgbClr val="000000"/>
                </a:solidFill>
                <a:effectLst/>
              </a:rPr>
              <a:t>Včasná detekcia </a:t>
            </a:r>
            <a:r>
              <a:rPr lang="sk-SK" b="1" i="0" u="none" strike="noStrike" dirty="0" err="1">
                <a:solidFill>
                  <a:srgbClr val="000000"/>
                </a:solidFill>
                <a:effectLst/>
              </a:rPr>
              <a:t>bioteroristických</a:t>
            </a:r>
            <a:r>
              <a:rPr lang="sk-SK" b="1" i="0" u="none" strike="noStrike" dirty="0">
                <a:solidFill>
                  <a:srgbClr val="000000"/>
                </a:solidFill>
                <a:effectLst/>
              </a:rPr>
              <a:t> udalostí:</a:t>
            </a:r>
            <a:br>
              <a:rPr lang="sk-SK" b="0" i="0" u="none" strike="noStrike" dirty="0">
                <a:solidFill>
                  <a:srgbClr val="000000"/>
                </a:solidFill>
                <a:effectLst/>
              </a:rPr>
            </a:br>
            <a:r>
              <a:rPr lang="sk-SK" b="0" i="0" u="none" strike="noStrike" dirty="0" err="1">
                <a:solidFill>
                  <a:srgbClr val="000000"/>
                </a:solidFill>
                <a:effectLst/>
              </a:rPr>
              <a:t>MediSys</a:t>
            </a:r>
            <a:r>
              <a:rPr lang="sk-SK" b="0" i="0" u="none" strike="noStrike" dirty="0">
                <a:solidFill>
                  <a:srgbClr val="000000"/>
                </a:solidFill>
                <a:effectLst/>
              </a:rPr>
              <a:t> pomáha pri včasnom odhalení potenciálnych </a:t>
            </a:r>
            <a:r>
              <a:rPr lang="sk-SK" b="0" i="0" u="none" strike="noStrike" dirty="0" err="1">
                <a:solidFill>
                  <a:srgbClr val="000000"/>
                </a:solidFill>
                <a:effectLst/>
              </a:rPr>
              <a:t>bioteroristických</a:t>
            </a:r>
            <a:r>
              <a:rPr lang="sk-SK" b="0" i="0" u="none" strike="noStrike" dirty="0">
                <a:solidFill>
                  <a:srgbClr val="000000"/>
                </a:solidFill>
                <a:effectLst/>
              </a:rPr>
              <a:t> aktivít monitorovaním správ a údajov pre abnormálne vzorce chorôb. Ak sa napríklad náhle zvýši počet správ o nezvyčajných infekciách v určitej oblasti, </a:t>
            </a:r>
            <a:r>
              <a:rPr lang="sk-SK" b="0" i="0" u="none" strike="noStrike" dirty="0" err="1">
                <a:solidFill>
                  <a:srgbClr val="000000"/>
                </a:solidFill>
                <a:effectLst/>
              </a:rPr>
              <a:t>MediSys</a:t>
            </a:r>
            <a:r>
              <a:rPr lang="sk-SK" b="0" i="0" u="none" strike="noStrike" dirty="0">
                <a:solidFill>
                  <a:srgbClr val="000000"/>
                </a:solidFill>
                <a:effectLst/>
              </a:rPr>
              <a:t> môže upozorniť zdravotnícke orgány, ktoré môžu následne vyšetrovať, či je príčinou </a:t>
            </a:r>
            <a:r>
              <a:rPr lang="sk-SK" b="0" i="0" u="none" strike="noStrike" dirty="0" err="1">
                <a:solidFill>
                  <a:srgbClr val="000000"/>
                </a:solidFill>
                <a:effectLst/>
              </a:rPr>
              <a:t>bioteroristický</a:t>
            </a:r>
            <a:r>
              <a:rPr lang="sk-SK" b="0" i="0" u="none" strike="noStrike" dirty="0">
                <a:solidFill>
                  <a:srgbClr val="000000"/>
                </a:solidFill>
                <a:effectLst/>
              </a:rPr>
              <a:t> útok.</a:t>
            </a:r>
          </a:p>
          <a:p>
            <a:pPr algn="l">
              <a:buFont typeface="+mj-lt"/>
              <a:buAutoNum type="arabicPeriod"/>
            </a:pPr>
            <a:r>
              <a:rPr lang="sk-SK" b="1" i="0" u="none" strike="noStrike" dirty="0">
                <a:solidFill>
                  <a:srgbClr val="000000"/>
                </a:solidFill>
                <a:effectLst/>
              </a:rPr>
              <a:t>Rýchla reakcia a koordinácia:</a:t>
            </a:r>
            <a:br>
              <a:rPr lang="sk-SK" b="0" i="0" u="none" strike="noStrike" dirty="0">
                <a:solidFill>
                  <a:srgbClr val="000000"/>
                </a:solidFill>
                <a:effectLst/>
              </a:rPr>
            </a:br>
            <a:r>
              <a:rPr lang="sk-SK" b="0" i="0" u="none" strike="noStrike" dirty="0">
                <a:solidFill>
                  <a:srgbClr val="000000"/>
                </a:solidFill>
                <a:effectLst/>
              </a:rPr>
              <a:t>Po detekcii potenciálnej hrozby umožňuje </a:t>
            </a:r>
            <a:r>
              <a:rPr lang="sk-SK" b="0" i="0" u="none" strike="noStrike" dirty="0" err="1">
                <a:solidFill>
                  <a:srgbClr val="000000"/>
                </a:solidFill>
                <a:effectLst/>
              </a:rPr>
              <a:t>MediSys</a:t>
            </a:r>
            <a:r>
              <a:rPr lang="sk-SK" b="0" i="0" u="none" strike="noStrike" dirty="0">
                <a:solidFill>
                  <a:srgbClr val="000000"/>
                </a:solidFill>
                <a:effectLst/>
              </a:rPr>
              <a:t> rýchlu komunikáciu a koordináciu medzi medzinárodnými zdravotníckymi organizáciami, národnými vládami a záchrannými tímami. To umožňuje rýchlejšie zvládnutie udalosti a obmedzenie jej šírenia.</a:t>
            </a:r>
          </a:p>
          <a:p>
            <a:pPr algn="l">
              <a:buFont typeface="+mj-lt"/>
              <a:buAutoNum type="arabicPeriod"/>
            </a:pPr>
            <a:r>
              <a:rPr lang="sk-SK" b="1" i="0" u="none" strike="noStrike" dirty="0">
                <a:solidFill>
                  <a:srgbClr val="000000"/>
                </a:solidFill>
                <a:effectLst/>
              </a:rPr>
              <a:t>Sledovanie a monitorovanie prepuknutí:</a:t>
            </a:r>
            <a:br>
              <a:rPr lang="sk-SK" b="0" i="0" u="none" strike="noStrike" dirty="0">
                <a:solidFill>
                  <a:srgbClr val="000000"/>
                </a:solidFill>
                <a:effectLst/>
              </a:rPr>
            </a:br>
            <a:r>
              <a:rPr lang="sk-SK" b="0" i="0" u="none" strike="noStrike" dirty="0" err="1">
                <a:solidFill>
                  <a:srgbClr val="000000"/>
                </a:solidFill>
                <a:effectLst/>
              </a:rPr>
              <a:t>Bioterorizmus</a:t>
            </a:r>
            <a:r>
              <a:rPr lang="sk-SK" b="0" i="0" u="none" strike="noStrike" dirty="0">
                <a:solidFill>
                  <a:srgbClr val="000000"/>
                </a:solidFill>
                <a:effectLst/>
              </a:rPr>
              <a:t> často zahŕňa vypustenie patogénov, ktoré môžu spôsobiť rozsiahle prepuknutie chorôb. </a:t>
            </a:r>
            <a:r>
              <a:rPr lang="sk-SK" b="0" i="0" u="none" strike="noStrike" dirty="0" err="1">
                <a:solidFill>
                  <a:srgbClr val="000000"/>
                </a:solidFill>
                <a:effectLst/>
              </a:rPr>
              <a:t>MediSys</a:t>
            </a:r>
            <a:r>
              <a:rPr lang="sk-SK" b="0" i="0" u="none" strike="noStrike" dirty="0">
                <a:solidFill>
                  <a:srgbClr val="000000"/>
                </a:solidFill>
                <a:effectLst/>
              </a:rPr>
              <a:t> umožňuje zdravotníckym orgánom sledovať tieto prepuknutia v reálnom čase, čo uľahčuje identifikáciu zdroja a rozsahu útoku, ako aj najviac postihnutých oblastí.</a:t>
            </a:r>
          </a:p>
          <a:p>
            <a:pPr algn="l">
              <a:buFont typeface="+mj-lt"/>
              <a:buAutoNum type="arabicPeriod"/>
            </a:pPr>
            <a:r>
              <a:rPr lang="sk-SK" b="1" i="0" u="none" strike="noStrike" dirty="0">
                <a:solidFill>
                  <a:srgbClr val="000000"/>
                </a:solidFill>
                <a:effectLst/>
              </a:rPr>
              <a:t>Informovanosť verejnosti a bezpečnosť:</a:t>
            </a:r>
            <a:br>
              <a:rPr lang="sk-SK" b="0" i="0" u="none" strike="noStrike" dirty="0">
                <a:solidFill>
                  <a:srgbClr val="000000"/>
                </a:solidFill>
                <a:effectLst/>
              </a:rPr>
            </a:br>
            <a:r>
              <a:rPr lang="sk-SK" b="0" i="0" u="none" strike="noStrike" dirty="0">
                <a:solidFill>
                  <a:srgbClr val="000000"/>
                </a:solidFill>
                <a:effectLst/>
              </a:rPr>
              <a:t>Poskytovaním transparentných informácií a aktuálnych upozornení na potenciálne hrozby môže </a:t>
            </a:r>
            <a:r>
              <a:rPr lang="sk-SK" b="0" i="0" u="none" strike="noStrike" dirty="0" err="1">
                <a:solidFill>
                  <a:srgbClr val="000000"/>
                </a:solidFill>
                <a:effectLst/>
              </a:rPr>
              <a:t>MediSys</a:t>
            </a:r>
            <a:r>
              <a:rPr lang="sk-SK" b="0" i="0" u="none" strike="noStrike" dirty="0">
                <a:solidFill>
                  <a:srgbClr val="000000"/>
                </a:solidFill>
                <a:effectLst/>
              </a:rPr>
              <a:t> tiež pomôcť informovať verejnosť a predísť panike počas </a:t>
            </a:r>
            <a:r>
              <a:rPr lang="sk-SK" b="0" i="0" u="none" strike="noStrike" dirty="0" err="1">
                <a:solidFill>
                  <a:srgbClr val="000000"/>
                </a:solidFill>
                <a:effectLst/>
              </a:rPr>
              <a:t>bioteroristickej</a:t>
            </a:r>
            <a:r>
              <a:rPr lang="sk-SK" b="0" i="0" u="none" strike="noStrike" dirty="0">
                <a:solidFill>
                  <a:srgbClr val="000000"/>
                </a:solidFill>
                <a:effectLst/>
              </a:rPr>
              <a:t> udalosti. Presné a včasné informácie môžu zmierniť šírenie dezinformácií a pomôcť občanom prijať vhodné bezpečnostné opatrenia.</a:t>
            </a:r>
          </a:p>
          <a:p>
            <a:endParaRPr lang="sk-SK" dirty="0"/>
          </a:p>
        </p:txBody>
      </p:sp>
      <p:sp>
        <p:nvSpPr>
          <p:cNvPr id="4" name="Zástupný objekt pre dátum 3">
            <a:extLst>
              <a:ext uri="{FF2B5EF4-FFF2-40B4-BE49-F238E27FC236}">
                <a16:creationId xmlns:a16="http://schemas.microsoft.com/office/drawing/2014/main" id="{BAE9E070-7AF1-4559-EB3C-FEF8A8F83352}"/>
              </a:ext>
            </a:extLst>
          </p:cNvPr>
          <p:cNvSpPr>
            <a:spLocks noGrp="1"/>
          </p:cNvSpPr>
          <p:nvPr>
            <p:ph type="dt" sz="half" idx="10"/>
          </p:nvPr>
        </p:nvSpPr>
        <p:spPr/>
        <p:txBody>
          <a:bodyPr/>
          <a:lstStyle/>
          <a:p>
            <a:fld id="{23162760-5444-9544-B92B-4ECD9D263775}" type="datetime1">
              <a:rPr lang="sk-SK" smtClean="0"/>
              <a:t>14.9.2024</a:t>
            </a:fld>
            <a:endParaRPr lang="en-US"/>
          </a:p>
        </p:txBody>
      </p:sp>
      <p:sp>
        <p:nvSpPr>
          <p:cNvPr id="5" name="Zástupný objekt pre pätu 4">
            <a:extLst>
              <a:ext uri="{FF2B5EF4-FFF2-40B4-BE49-F238E27FC236}">
                <a16:creationId xmlns:a16="http://schemas.microsoft.com/office/drawing/2014/main" id="{4D185CDE-88CC-FEBB-9541-94532A571628}"/>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4E82E7AC-1B7E-1516-C496-1B76EC5538DD}"/>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318804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FC7B5-4AC0-BE42-A601-795FC09D50A4}"/>
              </a:ext>
            </a:extLst>
          </p:cNvPr>
          <p:cNvSpPr>
            <a:spLocks noGrp="1"/>
          </p:cNvSpPr>
          <p:nvPr>
            <p:ph type="title"/>
          </p:nvPr>
        </p:nvSpPr>
        <p:spPr>
          <a:xfrm>
            <a:off x="1451579" y="804519"/>
            <a:ext cx="9603275" cy="1049235"/>
          </a:xfrm>
        </p:spPr>
        <p:txBody>
          <a:bodyPr>
            <a:normAutofit/>
          </a:bodyPr>
          <a:lstStyle/>
          <a:p>
            <a:r>
              <a:rPr lang="sk-SK" b="0" i="0" u="none" strike="noStrike" err="1">
                <a:effectLst/>
                <a:latin typeface="-webkit-standard"/>
              </a:rPr>
              <a:t>EpidemiologickÉ</a:t>
            </a:r>
            <a:r>
              <a:rPr lang="sk-SK" b="0" i="0" u="none" strike="noStrike">
                <a:effectLst/>
                <a:latin typeface="-webkit-standard"/>
              </a:rPr>
              <a:t> Spravodajstvo (</a:t>
            </a:r>
            <a:r>
              <a:rPr lang="sk-SK" b="0" i="0" u="none" strike="noStrike" err="1">
                <a:effectLst/>
                <a:latin typeface="-webkit-standard"/>
              </a:rPr>
              <a:t>epidemiological</a:t>
            </a:r>
            <a:r>
              <a:rPr lang="sk-SK" b="0" i="0" u="none" strike="noStrike">
                <a:effectLst/>
                <a:latin typeface="-webkit-standard"/>
              </a:rPr>
              <a:t> </a:t>
            </a:r>
            <a:r>
              <a:rPr lang="sk-SK" b="0" i="0" u="none" strike="noStrike" err="1">
                <a:effectLst/>
                <a:latin typeface="-webkit-standard"/>
              </a:rPr>
              <a:t>intelligence</a:t>
            </a:r>
            <a:r>
              <a:rPr lang="sk-SK" b="0" i="0" u="none" strike="noStrike">
                <a:effectLst/>
                <a:latin typeface="-webkit-standard"/>
              </a:rPr>
              <a:t>)</a:t>
            </a:r>
            <a:endParaRPr lang="sk-SK" dirty="0"/>
          </a:p>
        </p:txBody>
      </p:sp>
      <p:sp>
        <p:nvSpPr>
          <p:cNvPr id="5" name="Zástupný objekt pre pätu 4">
            <a:extLst>
              <a:ext uri="{FF2B5EF4-FFF2-40B4-BE49-F238E27FC236}">
                <a16:creationId xmlns:a16="http://schemas.microsoft.com/office/drawing/2014/main" id="{9966AA6F-94E8-F4FA-DFE1-C1227D22C5EF}"/>
              </a:ext>
            </a:extLst>
          </p:cNvPr>
          <p:cNvSpPr>
            <a:spLocks noGrp="1"/>
          </p:cNvSpPr>
          <p:nvPr>
            <p:ph type="ftr" sz="quarter" idx="11"/>
          </p:nvPr>
        </p:nvSpPr>
        <p:spPr>
          <a:xfrm>
            <a:off x="1451579" y="329307"/>
            <a:ext cx="5938836" cy="309201"/>
          </a:xfrm>
        </p:spPr>
        <p:txBody>
          <a:bodyPr>
            <a:normAutofit/>
          </a:bodyPr>
          <a:lstStyle/>
          <a:p>
            <a:pPr>
              <a:spcAft>
                <a:spcPts val="600"/>
              </a:spcAft>
            </a:pPr>
            <a:r>
              <a:rPr lang="en-US"/>
              <a:t>martin.rusnak@truni.sk</a:t>
            </a:r>
          </a:p>
        </p:txBody>
      </p:sp>
      <p:sp>
        <p:nvSpPr>
          <p:cNvPr id="4" name="Zástupný objekt pre dátum 3">
            <a:extLst>
              <a:ext uri="{FF2B5EF4-FFF2-40B4-BE49-F238E27FC236}">
                <a16:creationId xmlns:a16="http://schemas.microsoft.com/office/drawing/2014/main" id="{71FDDB92-F225-924F-1855-CB7C1F7FD59B}"/>
              </a:ext>
            </a:extLst>
          </p:cNvPr>
          <p:cNvSpPr>
            <a:spLocks noGrp="1"/>
          </p:cNvSpPr>
          <p:nvPr>
            <p:ph type="dt" sz="half" idx="10"/>
          </p:nvPr>
        </p:nvSpPr>
        <p:spPr>
          <a:xfrm>
            <a:off x="7554138" y="330370"/>
            <a:ext cx="3500715" cy="309201"/>
          </a:xfrm>
        </p:spPr>
        <p:txBody>
          <a:bodyPr>
            <a:normAutofit/>
          </a:bodyPr>
          <a:lstStyle/>
          <a:p>
            <a:pPr>
              <a:spcAft>
                <a:spcPts val="600"/>
              </a:spcAft>
            </a:pPr>
            <a:fld id="{23162760-5444-9544-B92B-4ECD9D263775}" type="datetime1">
              <a:rPr lang="sk-SK" smtClean="0"/>
              <a:pPr>
                <a:spcAft>
                  <a:spcPts val="600"/>
                </a:spcAft>
              </a:pPr>
              <a:t>14.9.2024</a:t>
            </a:fld>
            <a:endParaRPr lang="en-US"/>
          </a:p>
        </p:txBody>
      </p:sp>
      <p:sp>
        <p:nvSpPr>
          <p:cNvPr id="6" name="Zástupný objekt pre číslo snímky 5">
            <a:extLst>
              <a:ext uri="{FF2B5EF4-FFF2-40B4-BE49-F238E27FC236}">
                <a16:creationId xmlns:a16="http://schemas.microsoft.com/office/drawing/2014/main" id="{055DBD19-9D63-AF72-292D-D3F7BEFA6F47}"/>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330EA680-D336-4FF7-8B7A-9848BB0A1C32}" type="slidenum">
              <a:rPr lang="en-US" smtClean="0"/>
              <a:pPr>
                <a:lnSpc>
                  <a:spcPct val="90000"/>
                </a:lnSpc>
                <a:spcAft>
                  <a:spcPts val="600"/>
                </a:spcAft>
              </a:pPr>
              <a:t>21</a:t>
            </a:fld>
            <a:endParaRPr lang="en-US"/>
          </a:p>
        </p:txBody>
      </p:sp>
      <p:sp>
        <p:nvSpPr>
          <p:cNvPr id="3" name="Zástupný objekt pre obsah 2">
            <a:extLst>
              <a:ext uri="{FF2B5EF4-FFF2-40B4-BE49-F238E27FC236}">
                <a16:creationId xmlns:a16="http://schemas.microsoft.com/office/drawing/2014/main" id="{C756C2CE-A861-49A7-9F53-F63F8E51CA91}"/>
              </a:ext>
            </a:extLst>
          </p:cNvPr>
          <p:cNvSpPr>
            <a:spLocks noGrp="1"/>
          </p:cNvSpPr>
          <p:nvPr>
            <p:ph idx="1"/>
          </p:nvPr>
        </p:nvSpPr>
        <p:spPr>
          <a:xfrm>
            <a:off x="653693" y="2015734"/>
            <a:ext cx="4960442" cy="3450613"/>
          </a:xfrm>
        </p:spPr>
        <p:txBody>
          <a:bodyPr>
            <a:normAutofit/>
          </a:bodyPr>
          <a:lstStyle/>
          <a:p>
            <a:pPr>
              <a:lnSpc>
                <a:spcPct val="110000"/>
              </a:lnSpc>
            </a:pPr>
            <a:r>
              <a:rPr lang="sk-SK" sz="1400" b="0" i="0" u="none" strike="noStrike" dirty="0">
                <a:effectLst/>
                <a:latin typeface="-webkit-standard"/>
              </a:rPr>
              <a:t>Proces zhromažďovania, analyzovania a interpretovania údajov o výskyte a šírení chorôb. </a:t>
            </a:r>
          </a:p>
          <a:p>
            <a:pPr>
              <a:lnSpc>
                <a:spcPct val="110000"/>
              </a:lnSpc>
            </a:pPr>
            <a:r>
              <a:rPr lang="sk-SK" sz="1400" b="0" i="0" u="none" strike="noStrike" dirty="0">
                <a:effectLst/>
                <a:latin typeface="-webkit-standard"/>
              </a:rPr>
              <a:t>Zahŕňa sledovanie, odhaľovanie a hodnotenie zdravotných hrozieb s cieľom prijímať účinné opatrenia na prevenciu a kontrolu epidémií. </a:t>
            </a:r>
          </a:p>
          <a:p>
            <a:pPr>
              <a:lnSpc>
                <a:spcPct val="110000"/>
              </a:lnSpc>
            </a:pPr>
            <a:r>
              <a:rPr lang="sk-SK" sz="1400" b="0" i="0" u="none" strike="noStrike" dirty="0">
                <a:effectLst/>
                <a:latin typeface="-webkit-standard"/>
              </a:rPr>
              <a:t>Využíva rôzne zdroje dát, vrátane tradičných zdravotných systémov, hlásení od zdravotníkov, ale aj moderné technológie, ako sú sociálne médiá, monitorovanie pohybu populácií alebo analýza genetických sekvencií vírusov.</a:t>
            </a:r>
            <a:endParaRPr lang="sk-SK" sz="1400" dirty="0"/>
          </a:p>
        </p:txBody>
      </p:sp>
      <p:pic>
        <p:nvPicPr>
          <p:cNvPr id="1026" name="Picture 2" descr="Epidemic Intelligence from Open Sources - European Commission">
            <a:extLst>
              <a:ext uri="{FF2B5EF4-FFF2-40B4-BE49-F238E27FC236}">
                <a16:creationId xmlns:a16="http://schemas.microsoft.com/office/drawing/2014/main" id="{DCCF667E-9CC0-453E-FAD4-6971039033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4411" y="2711748"/>
            <a:ext cx="4960443" cy="205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50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descr="Obrázok, na ktorom je text, snímka obrazovky, diagram&#10;&#10;Automaticky generovaný popis">
            <a:extLst>
              <a:ext uri="{FF2B5EF4-FFF2-40B4-BE49-F238E27FC236}">
                <a16:creationId xmlns:a16="http://schemas.microsoft.com/office/drawing/2014/main" id="{F2C123D6-E161-85A6-95ED-4FC569AD7F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768" r="-1" b="8588"/>
          <a:stretch/>
        </p:blipFill>
        <p:spPr>
          <a:xfrm>
            <a:off x="-1428" y="202240"/>
            <a:ext cx="12191675" cy="6857990"/>
          </a:xfrm>
          <a:prstGeom prst="rect">
            <a:avLst/>
          </a:prstGeom>
        </p:spPr>
      </p:pic>
      <p:sp>
        <p:nvSpPr>
          <p:cNvPr id="2" name="Nadpis 1">
            <a:extLst>
              <a:ext uri="{FF2B5EF4-FFF2-40B4-BE49-F238E27FC236}">
                <a16:creationId xmlns:a16="http://schemas.microsoft.com/office/drawing/2014/main" id="{732BA3C2-1B70-CA67-D3D3-9C7113C1A8B5}"/>
              </a:ext>
            </a:extLst>
          </p:cNvPr>
          <p:cNvSpPr>
            <a:spLocks noGrp="1"/>
          </p:cNvSpPr>
          <p:nvPr>
            <p:ph type="title"/>
          </p:nvPr>
        </p:nvSpPr>
        <p:spPr>
          <a:xfrm>
            <a:off x="6094412" y="5239132"/>
            <a:ext cx="5279490" cy="601528"/>
          </a:xfrm>
        </p:spPr>
        <p:txBody>
          <a:bodyPr vert="horz" lIns="91440" tIns="45720" rIns="91440" bIns="45720" rtlCol="0" anchor="t">
            <a:normAutofit/>
          </a:bodyPr>
          <a:lstStyle/>
          <a:p>
            <a:r>
              <a:rPr lang="en-US" sz="1800" dirty="0">
                <a:solidFill>
                  <a:srgbClr val="FFFFFE"/>
                </a:solidFill>
              </a:rPr>
              <a:t>https://</a:t>
            </a:r>
            <a:r>
              <a:rPr lang="en-US" sz="1800" dirty="0" err="1">
                <a:solidFill>
                  <a:srgbClr val="FFFFFE"/>
                </a:solidFill>
              </a:rPr>
              <a:t>medisys.newsbrief.eu</a:t>
            </a:r>
            <a:r>
              <a:rPr lang="en-US" sz="1800" dirty="0">
                <a:solidFill>
                  <a:srgbClr val="FFFFFE"/>
                </a:solidFill>
              </a:rPr>
              <a:t>/</a:t>
            </a:r>
            <a:r>
              <a:rPr lang="en-US" sz="1800" dirty="0" err="1">
                <a:solidFill>
                  <a:srgbClr val="FFFFFE"/>
                </a:solidFill>
              </a:rPr>
              <a:t>medisys</a:t>
            </a:r>
            <a:r>
              <a:rPr lang="en-US" sz="1800" dirty="0">
                <a:solidFill>
                  <a:srgbClr val="FFFFFE"/>
                </a:solidFill>
              </a:rPr>
              <a:t>/</a:t>
            </a:r>
            <a:r>
              <a:rPr lang="en-US" sz="1800" dirty="0" err="1">
                <a:solidFill>
                  <a:srgbClr val="FFFFFE"/>
                </a:solidFill>
              </a:rPr>
              <a:t>clusteredition</a:t>
            </a:r>
            <a:r>
              <a:rPr lang="en-US" sz="1800" dirty="0">
                <a:solidFill>
                  <a:srgbClr val="FFFFFE"/>
                </a:solidFill>
              </a:rPr>
              <a:t>/</a:t>
            </a:r>
            <a:r>
              <a:rPr lang="en-US" sz="1800" dirty="0" err="1">
                <a:solidFill>
                  <a:srgbClr val="FFFFFE"/>
                </a:solidFill>
              </a:rPr>
              <a:t>en</a:t>
            </a:r>
            <a:r>
              <a:rPr lang="en-US" sz="1800" dirty="0">
                <a:solidFill>
                  <a:srgbClr val="FFFFFE"/>
                </a:solidFill>
              </a:rPr>
              <a:t>/24hrs.html#</a:t>
            </a:r>
          </a:p>
        </p:txBody>
      </p:sp>
      <p:sp>
        <p:nvSpPr>
          <p:cNvPr id="6" name="Zástupný objekt pre číslo snímky 5">
            <a:extLst>
              <a:ext uri="{FF2B5EF4-FFF2-40B4-BE49-F238E27FC236}">
                <a16:creationId xmlns:a16="http://schemas.microsoft.com/office/drawing/2014/main" id="{D716E5F7-2327-986A-867F-6FDA3AADD384}"/>
              </a:ext>
            </a:extLst>
          </p:cNvPr>
          <p:cNvSpPr>
            <a:spLocks noGrp="1"/>
          </p:cNvSpPr>
          <p:nvPr>
            <p:ph type="sldNum" sz="quarter" idx="12"/>
          </p:nvPr>
        </p:nvSpPr>
        <p:spPr>
          <a:xfrm>
            <a:off x="4952467" y="5073596"/>
            <a:ext cx="811019" cy="503578"/>
          </a:xfrm>
        </p:spPr>
        <p:txBody>
          <a:bodyPr vert="horz" lIns="91440" tIns="45720" rIns="91440" bIns="45720" rtlCol="0" anchor="t">
            <a:normAutofit/>
          </a:bodyPr>
          <a:lstStyle/>
          <a:p>
            <a:pPr>
              <a:lnSpc>
                <a:spcPct val="90000"/>
              </a:lnSpc>
              <a:spcAft>
                <a:spcPts val="600"/>
              </a:spcAft>
            </a:pPr>
            <a:fld id="{330EA680-D336-4FF7-8B7A-9848BB0A1C32}" type="slidenum">
              <a:rPr lang="en-US">
                <a:solidFill>
                  <a:srgbClr val="FFFFFE"/>
                </a:solidFill>
              </a:rPr>
              <a:pPr>
                <a:lnSpc>
                  <a:spcPct val="90000"/>
                </a:lnSpc>
                <a:spcAft>
                  <a:spcPts val="600"/>
                </a:spcAft>
              </a:pPr>
              <a:t>22</a:t>
            </a:fld>
            <a:endParaRPr lang="en-US">
              <a:solidFill>
                <a:srgbClr val="FFFFFE"/>
              </a:solidFill>
            </a:endParaRPr>
          </a:p>
        </p:txBody>
      </p:sp>
      <p:sp>
        <p:nvSpPr>
          <p:cNvPr id="5" name="Zástupný objekt pre pätu 4">
            <a:extLst>
              <a:ext uri="{FF2B5EF4-FFF2-40B4-BE49-F238E27FC236}">
                <a16:creationId xmlns:a16="http://schemas.microsoft.com/office/drawing/2014/main" id="{02F5BC88-AE9A-97A1-67DE-89A82F756756}"/>
              </a:ext>
            </a:extLst>
          </p:cNvPr>
          <p:cNvSpPr>
            <a:spLocks noGrp="1"/>
          </p:cNvSpPr>
          <p:nvPr>
            <p:ph type="ftr" sz="quarter" idx="11"/>
          </p:nvPr>
        </p:nvSpPr>
        <p:spPr>
          <a:xfrm>
            <a:off x="6094410" y="6354276"/>
            <a:ext cx="3117281" cy="309201"/>
          </a:xfrm>
        </p:spPr>
        <p:txBody>
          <a:bodyPr vert="horz" lIns="91440" tIns="45720" rIns="91440" bIns="45720" rtlCol="0" anchor="ctr">
            <a:normAutofit/>
          </a:bodyPr>
          <a:lstStyle/>
          <a:p>
            <a:pPr>
              <a:spcAft>
                <a:spcPts val="600"/>
              </a:spcAft>
            </a:pPr>
            <a:r>
              <a:rPr lang="en-US">
                <a:solidFill>
                  <a:srgbClr val="FFFFFE"/>
                </a:solidFill>
              </a:rPr>
              <a:t>martin.rusnak@truni.sk</a:t>
            </a:r>
          </a:p>
        </p:txBody>
      </p:sp>
      <p:sp>
        <p:nvSpPr>
          <p:cNvPr id="4" name="Zástupný objekt pre dátum 3">
            <a:extLst>
              <a:ext uri="{FF2B5EF4-FFF2-40B4-BE49-F238E27FC236}">
                <a16:creationId xmlns:a16="http://schemas.microsoft.com/office/drawing/2014/main" id="{017E3D2E-7410-78BA-4762-36B5A57CAC46}"/>
              </a:ext>
            </a:extLst>
          </p:cNvPr>
          <p:cNvSpPr>
            <a:spLocks noGrp="1"/>
          </p:cNvSpPr>
          <p:nvPr>
            <p:ph type="dt" sz="half" idx="10"/>
          </p:nvPr>
        </p:nvSpPr>
        <p:spPr>
          <a:xfrm>
            <a:off x="9377359" y="6355339"/>
            <a:ext cx="1996544" cy="309201"/>
          </a:xfrm>
        </p:spPr>
        <p:txBody>
          <a:bodyPr vert="horz" lIns="91440" tIns="45720" rIns="91440" bIns="45720" rtlCol="0" anchor="ctr">
            <a:normAutofit/>
          </a:bodyPr>
          <a:lstStyle/>
          <a:p>
            <a:pPr>
              <a:spcAft>
                <a:spcPts val="600"/>
              </a:spcAft>
            </a:pPr>
            <a:fld id="{23162760-5444-9544-B92B-4ECD9D263775}" type="datetime1">
              <a:rPr lang="sk-SK">
                <a:solidFill>
                  <a:srgbClr val="FFFFFE"/>
                </a:solidFill>
              </a:rPr>
              <a:pPr>
                <a:spcAft>
                  <a:spcPts val="600"/>
                </a:spcAft>
              </a:pPr>
              <a:t>14.9.2024</a:t>
            </a:fld>
            <a:endParaRPr lang="en-US">
              <a:solidFill>
                <a:srgbClr val="FFFFFE"/>
              </a:solidFill>
            </a:endParaRPr>
          </a:p>
        </p:txBody>
      </p:sp>
    </p:spTree>
    <p:extLst>
      <p:ext uri="{BB962C8B-B14F-4D97-AF65-F5344CB8AC3E}">
        <p14:creationId xmlns:p14="http://schemas.microsoft.com/office/powerpoint/2010/main" val="1538041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pic>
        <p:nvPicPr>
          <p:cNvPr id="3081" name="Picture 308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83" name="Straight Connector 308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87" name="Rectangle 3086">
            <a:extLst>
              <a:ext uri="{FF2B5EF4-FFF2-40B4-BE49-F238E27FC236}">
                <a16:creationId xmlns:a16="http://schemas.microsoft.com/office/drawing/2014/main" id="{11587617-1CD9-4BB4-8FDB-02547523F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B2359BEA-F467-446B-9ED2-7DE4AE394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15277A76-C639-A118-FD93-40058DC9F265}"/>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a:t>Na záver</a:t>
            </a:r>
          </a:p>
        </p:txBody>
      </p:sp>
      <p:sp>
        <p:nvSpPr>
          <p:cNvPr id="3" name="Zástupný text 2">
            <a:extLst>
              <a:ext uri="{FF2B5EF4-FFF2-40B4-BE49-F238E27FC236}">
                <a16:creationId xmlns:a16="http://schemas.microsoft.com/office/drawing/2014/main" id="{9582CCE3-23D9-BD4A-2209-293E6FB40D83}"/>
              </a:ext>
            </a:extLst>
          </p:cNvPr>
          <p:cNvSpPr>
            <a:spLocks noGrp="1"/>
          </p:cNvSpPr>
          <p:nvPr>
            <p:ph type="body" idx="1"/>
          </p:nvPr>
        </p:nvSpPr>
        <p:spPr>
          <a:xfrm>
            <a:off x="1776729" y="5016709"/>
            <a:ext cx="8643011" cy="457219"/>
          </a:xfrm>
        </p:spPr>
        <p:txBody>
          <a:bodyPr vert="horz" lIns="91440" tIns="91440" rIns="91440" bIns="91440" rtlCol="0">
            <a:normAutofit/>
          </a:bodyPr>
          <a:lstStyle/>
          <a:p>
            <a:endParaRPr lang="en-US" sz="1600" cap="all"/>
          </a:p>
        </p:txBody>
      </p:sp>
      <p:sp>
        <p:nvSpPr>
          <p:cNvPr id="6" name="Zástupný objekt pre číslo snímky 5">
            <a:extLst>
              <a:ext uri="{FF2B5EF4-FFF2-40B4-BE49-F238E27FC236}">
                <a16:creationId xmlns:a16="http://schemas.microsoft.com/office/drawing/2014/main" id="{8A5EE80C-E811-27B6-8E4C-D04CD8FF4F4A}"/>
              </a:ext>
            </a:extLst>
          </p:cNvPr>
          <p:cNvSpPr>
            <a:spLocks noGrp="1"/>
          </p:cNvSpPr>
          <p:nvPr>
            <p:ph type="sldNum" sz="quarter" idx="12"/>
          </p:nvPr>
        </p:nvSpPr>
        <p:spPr>
          <a:xfrm>
            <a:off x="472501" y="798973"/>
            <a:ext cx="811019" cy="503579"/>
          </a:xfrm>
        </p:spPr>
        <p:txBody>
          <a:bodyPr vert="horz" lIns="91440" tIns="45720" rIns="91440" bIns="45720" rtlCol="0" anchor="t">
            <a:normAutofit/>
          </a:bodyPr>
          <a:lstStyle/>
          <a:p>
            <a:pPr>
              <a:lnSpc>
                <a:spcPct val="90000"/>
              </a:lnSpc>
              <a:spcAft>
                <a:spcPts val="600"/>
              </a:spcAft>
            </a:pPr>
            <a:fld id="{330EA680-D336-4FF7-8B7A-9848BB0A1C32}" type="slidenum">
              <a:rPr lang="en-US" smtClean="0"/>
              <a:pPr>
                <a:lnSpc>
                  <a:spcPct val="90000"/>
                </a:lnSpc>
                <a:spcAft>
                  <a:spcPts val="600"/>
                </a:spcAft>
              </a:pPr>
              <a:t>23</a:t>
            </a:fld>
            <a:endParaRPr lang="en-US"/>
          </a:p>
        </p:txBody>
      </p:sp>
      <p:pic>
        <p:nvPicPr>
          <p:cNvPr id="3074" name="Picture 2" descr="3 Ways to Write Better Conclusions | Grammarly Blog">
            <a:extLst>
              <a:ext uri="{FF2B5EF4-FFF2-40B4-BE49-F238E27FC236}">
                <a16:creationId xmlns:a16="http://schemas.microsoft.com/office/drawing/2014/main" id="{9A625092-17A2-156B-1172-2591F59E97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2473" y="643992"/>
            <a:ext cx="6945928" cy="3652214"/>
          </a:xfrm>
          <a:prstGeom prst="rect">
            <a:avLst/>
          </a:prstGeom>
          <a:noFill/>
          <a:extLst>
            <a:ext uri="{909E8E84-426E-40DD-AFC4-6F175D3DCCD1}">
              <a14:hiddenFill xmlns:a14="http://schemas.microsoft.com/office/drawing/2010/main">
                <a:solidFill>
                  <a:srgbClr val="FFFFFF"/>
                </a:solidFill>
              </a14:hiddenFill>
            </a:ext>
          </a:extLst>
        </p:spPr>
      </p:pic>
      <p:cxnSp>
        <p:nvCxnSpPr>
          <p:cNvPr id="3091" name="Straight Connector 3090">
            <a:extLst>
              <a:ext uri="{FF2B5EF4-FFF2-40B4-BE49-F238E27FC236}">
                <a16:creationId xmlns:a16="http://schemas.microsoft.com/office/drawing/2014/main" id="{07C4A58F-EDCB-42E6-BB21-2D410EF07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Zástupný objekt pre pätu 4">
            <a:extLst>
              <a:ext uri="{FF2B5EF4-FFF2-40B4-BE49-F238E27FC236}">
                <a16:creationId xmlns:a16="http://schemas.microsoft.com/office/drawing/2014/main" id="{78E49A2F-8A01-B0A8-6227-808DD706A569}"/>
              </a:ext>
            </a:extLst>
          </p:cNvPr>
          <p:cNvSpPr>
            <a:spLocks noGrp="1"/>
          </p:cNvSpPr>
          <p:nvPr>
            <p:ph type="ftr" sz="quarter" idx="11"/>
          </p:nvPr>
        </p:nvSpPr>
        <p:spPr>
          <a:xfrm>
            <a:off x="1776730" y="5474328"/>
            <a:ext cx="5206807" cy="309201"/>
          </a:xfrm>
        </p:spPr>
        <p:txBody>
          <a:bodyPr vert="horz" lIns="91440" tIns="45720" rIns="91440" bIns="45720" rtlCol="0" anchor="ctr">
            <a:normAutofit/>
          </a:bodyPr>
          <a:lstStyle/>
          <a:p>
            <a:pPr>
              <a:spcAft>
                <a:spcPts val="600"/>
              </a:spcAft>
            </a:pPr>
            <a:r>
              <a:rPr lang="en-US"/>
              <a:t>martin.rusnak@truni.sk</a:t>
            </a:r>
          </a:p>
        </p:txBody>
      </p:sp>
      <p:sp>
        <p:nvSpPr>
          <p:cNvPr id="4" name="Zástupný objekt pre dátum 3">
            <a:extLst>
              <a:ext uri="{FF2B5EF4-FFF2-40B4-BE49-F238E27FC236}">
                <a16:creationId xmlns:a16="http://schemas.microsoft.com/office/drawing/2014/main" id="{08C41DFA-45C8-3EC6-9DEF-22703C3BB425}"/>
              </a:ext>
            </a:extLst>
          </p:cNvPr>
          <p:cNvSpPr>
            <a:spLocks noGrp="1"/>
          </p:cNvSpPr>
          <p:nvPr>
            <p:ph type="dt" sz="half" idx="10"/>
          </p:nvPr>
        </p:nvSpPr>
        <p:spPr>
          <a:xfrm>
            <a:off x="7561564" y="5485654"/>
            <a:ext cx="2865573" cy="309201"/>
          </a:xfrm>
        </p:spPr>
        <p:txBody>
          <a:bodyPr vert="horz" lIns="91440" tIns="45720" rIns="91440" bIns="45720" rtlCol="0" anchor="ctr">
            <a:normAutofit/>
          </a:bodyPr>
          <a:lstStyle/>
          <a:p>
            <a:pPr>
              <a:spcAft>
                <a:spcPts val="600"/>
              </a:spcAft>
            </a:pPr>
            <a:fld id="{10041E69-D717-F442-8D85-617063F94BB6}" type="datetime1">
              <a:rPr lang="sk-SK" smtClean="0"/>
              <a:pPr>
                <a:spcAft>
                  <a:spcPts val="600"/>
                </a:spcAft>
              </a:pPr>
              <a:t>14.9.2024</a:t>
            </a:fld>
            <a:endParaRPr lang="en-US"/>
          </a:p>
        </p:txBody>
      </p:sp>
      <p:pic>
        <p:nvPicPr>
          <p:cNvPr id="3093" name="Picture 3092">
            <a:extLst>
              <a:ext uri="{FF2B5EF4-FFF2-40B4-BE49-F238E27FC236}">
                <a16:creationId xmlns:a16="http://schemas.microsoft.com/office/drawing/2014/main" id="{CEF18BD6-B169-4CEE-BB3D-71DFD6A833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95" name="Straight Connector 3094">
            <a:extLst>
              <a:ext uri="{FF2B5EF4-FFF2-40B4-BE49-F238E27FC236}">
                <a16:creationId xmlns:a16="http://schemas.microsoft.com/office/drawing/2014/main" id="{0C253CD2-F713-407C-B979-22CDBA531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50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41C2-8087-13C0-4019-86D5E3C4D980}"/>
              </a:ext>
            </a:extLst>
          </p:cNvPr>
          <p:cNvSpPr>
            <a:spLocks noGrp="1"/>
          </p:cNvSpPr>
          <p:nvPr>
            <p:ph type="title"/>
          </p:nvPr>
        </p:nvSpPr>
        <p:spPr/>
        <p:txBody>
          <a:bodyPr/>
          <a:lstStyle/>
          <a:p>
            <a:r>
              <a:rPr lang="sk-SK" b="1" dirty="0"/>
              <a:t>transformácia epidemiológie, riziká, spravodajstvo</a:t>
            </a:r>
            <a:endParaRPr lang="en-SK" b="1" dirty="0"/>
          </a:p>
        </p:txBody>
      </p:sp>
      <p:sp>
        <p:nvSpPr>
          <p:cNvPr id="3" name="Content Placeholder 2">
            <a:extLst>
              <a:ext uri="{FF2B5EF4-FFF2-40B4-BE49-F238E27FC236}">
                <a16:creationId xmlns:a16="http://schemas.microsoft.com/office/drawing/2014/main" id="{5F74B3DF-6ABC-CB9E-C8D7-5938A05085E5}"/>
              </a:ext>
            </a:extLst>
          </p:cNvPr>
          <p:cNvSpPr>
            <a:spLocks noGrp="1"/>
          </p:cNvSpPr>
          <p:nvPr>
            <p:ph idx="1"/>
          </p:nvPr>
        </p:nvSpPr>
        <p:spPr/>
        <p:txBody>
          <a:bodyPr/>
          <a:lstStyle/>
          <a:p>
            <a:r>
              <a:rPr lang="sk-SK" b="0" i="0" u="none" strike="noStrike" dirty="0">
                <a:solidFill>
                  <a:srgbClr val="000000"/>
                </a:solidFill>
                <a:effectLst/>
              </a:rPr>
              <a:t>AI má transformačný potenciál v prevencii </a:t>
            </a:r>
            <a:r>
              <a:rPr lang="sk-SK" b="0" i="0" u="none" strike="noStrike" dirty="0" err="1">
                <a:solidFill>
                  <a:srgbClr val="000000"/>
                </a:solidFill>
                <a:effectLst/>
              </a:rPr>
              <a:t>bioterorizmu</a:t>
            </a:r>
            <a:r>
              <a:rPr lang="sk-SK" b="0" i="0" u="none" strike="noStrike" dirty="0">
                <a:solidFill>
                  <a:srgbClr val="000000"/>
                </a:solidFill>
                <a:effectLst/>
              </a:rPr>
              <a:t> aj v epidemiológii, ponúka významné zlepšenia v monitorovaní, diagnostike a reakciách. </a:t>
            </a:r>
          </a:p>
          <a:p>
            <a:r>
              <a:rPr lang="sk-SK" dirty="0">
                <a:solidFill>
                  <a:srgbClr val="000000"/>
                </a:solidFill>
              </a:rPr>
              <a:t>Z</a:t>
            </a:r>
            <a:r>
              <a:rPr lang="sk-SK" b="0" i="0" u="none" strike="noStrike" dirty="0">
                <a:solidFill>
                  <a:srgbClr val="000000"/>
                </a:solidFill>
                <a:effectLst/>
              </a:rPr>
              <a:t>avádza aj nové riziká, najmä v súvislosti s vývojom biologických zbraní a ochranou súkromia v oblasti správy zdravotných údajov.</a:t>
            </a:r>
          </a:p>
          <a:p>
            <a:r>
              <a:rPr lang="sk-SK" dirty="0">
                <a:solidFill>
                  <a:srgbClr val="000000"/>
                </a:solidFill>
              </a:rPr>
              <a:t>Potrebné posilniť epidemiologickú inteligenciu = </a:t>
            </a:r>
            <a:r>
              <a:rPr lang="sk-SK" dirty="0" err="1">
                <a:solidFill>
                  <a:srgbClr val="000000"/>
                </a:solidFill>
              </a:rPr>
              <a:t>epi</a:t>
            </a:r>
            <a:r>
              <a:rPr lang="sk-SK" dirty="0">
                <a:solidFill>
                  <a:srgbClr val="000000"/>
                </a:solidFill>
              </a:rPr>
              <a:t> spravodajstvo na Slovensku vytvorením centra, výchovou ľudí, prípravou informačných kanálov, prípravou plánov skorej  reakcie</a:t>
            </a:r>
            <a:endParaRPr lang="sk-SK" dirty="0"/>
          </a:p>
        </p:txBody>
      </p:sp>
      <p:sp>
        <p:nvSpPr>
          <p:cNvPr id="4" name="Zástupný objekt pre dátum 3">
            <a:extLst>
              <a:ext uri="{FF2B5EF4-FFF2-40B4-BE49-F238E27FC236}">
                <a16:creationId xmlns:a16="http://schemas.microsoft.com/office/drawing/2014/main" id="{BC4A2723-CC69-990A-4075-38F6034D28C2}"/>
              </a:ext>
            </a:extLst>
          </p:cNvPr>
          <p:cNvSpPr>
            <a:spLocks noGrp="1"/>
          </p:cNvSpPr>
          <p:nvPr>
            <p:ph type="dt" sz="half" idx="10"/>
          </p:nvPr>
        </p:nvSpPr>
        <p:spPr/>
        <p:txBody>
          <a:bodyPr/>
          <a:lstStyle/>
          <a:p>
            <a:fld id="{7A32C534-28D3-6B4D-A621-B139608D2181}" type="datetime1">
              <a:rPr lang="sk-SK" smtClean="0"/>
              <a:t>14.9.2024</a:t>
            </a:fld>
            <a:endParaRPr lang="en-US"/>
          </a:p>
        </p:txBody>
      </p:sp>
      <p:sp>
        <p:nvSpPr>
          <p:cNvPr id="5" name="Zástupný objekt pre pätu 4">
            <a:extLst>
              <a:ext uri="{FF2B5EF4-FFF2-40B4-BE49-F238E27FC236}">
                <a16:creationId xmlns:a16="http://schemas.microsoft.com/office/drawing/2014/main" id="{93F27A2D-AF7A-EAEF-13F7-9AEBE064C3B6}"/>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95DD2F19-BDA1-F647-A9A6-67044B4D1173}"/>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134500479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0EB8-A401-D162-7413-6681AB212E1E}"/>
              </a:ext>
            </a:extLst>
          </p:cNvPr>
          <p:cNvSpPr>
            <a:spLocks noGrp="1"/>
          </p:cNvSpPr>
          <p:nvPr>
            <p:ph type="title"/>
          </p:nvPr>
        </p:nvSpPr>
        <p:spPr/>
        <p:txBody>
          <a:bodyPr/>
          <a:lstStyle/>
          <a:p>
            <a:r>
              <a:rPr lang="sk-SK" b="1" i="0" u="none" strike="noStrike" dirty="0">
                <a:solidFill>
                  <a:srgbClr val="000000"/>
                </a:solidFill>
                <a:effectLst/>
              </a:rPr>
              <a:t>Výzvy a etické otázky</a:t>
            </a:r>
            <a:endParaRPr lang="sk-SK" dirty="0"/>
          </a:p>
        </p:txBody>
      </p:sp>
      <p:sp>
        <p:nvSpPr>
          <p:cNvPr id="3" name="Content Placeholder 2">
            <a:extLst>
              <a:ext uri="{FF2B5EF4-FFF2-40B4-BE49-F238E27FC236}">
                <a16:creationId xmlns:a16="http://schemas.microsoft.com/office/drawing/2014/main" id="{460A672F-A8B8-E692-2D3A-4E537A3AA266}"/>
              </a:ext>
            </a:extLst>
          </p:cNvPr>
          <p:cNvSpPr>
            <a:spLocks noGrp="1"/>
          </p:cNvSpPr>
          <p:nvPr>
            <p:ph idx="1"/>
          </p:nvPr>
        </p:nvSpPr>
        <p:spPr/>
        <p:txBody>
          <a:bodyPr>
            <a:normAutofit fontScale="92500" lnSpcReduction="10000"/>
          </a:bodyPr>
          <a:lstStyle/>
          <a:p>
            <a:r>
              <a:rPr lang="sk-SK" b="1" dirty="0">
                <a:solidFill>
                  <a:srgbClr val="000000"/>
                </a:solidFill>
              </a:rPr>
              <a:t>Z</a:t>
            </a:r>
            <a:r>
              <a:rPr lang="sk-SK" b="1" i="0" u="none" strike="noStrike" dirty="0">
                <a:solidFill>
                  <a:srgbClr val="000000"/>
                </a:solidFill>
                <a:effectLst/>
              </a:rPr>
              <a:t>aujatosti a spoľahlivosť AI:</a:t>
            </a:r>
            <a:r>
              <a:rPr lang="sk-SK" b="0" i="0" u="none" strike="noStrike" dirty="0">
                <a:solidFill>
                  <a:srgbClr val="000000"/>
                </a:solidFill>
                <a:effectLst/>
              </a:rPr>
              <a:t> AI modely môžu byť zaujaté, ak sú trénované na neúplných alebo skreslených dátach, čo môže viesť k chybným predpovediam v epidemiológii aj detekcii </a:t>
            </a:r>
            <a:r>
              <a:rPr lang="sk-SK" b="0" i="0" u="none" strike="noStrike" dirty="0" err="1">
                <a:solidFill>
                  <a:srgbClr val="000000"/>
                </a:solidFill>
                <a:effectLst/>
              </a:rPr>
              <a:t>bioterorizmu</a:t>
            </a:r>
            <a:r>
              <a:rPr lang="sk-SK" b="0" i="0" u="none" strike="noStrike" dirty="0">
                <a:solidFill>
                  <a:srgbClr val="000000"/>
                </a:solidFill>
                <a:effectLst/>
              </a:rPr>
              <a:t>. Zabezpečenie transparentnosti a spravodlivosti v rozhodnutiach AI je kľúčové.</a:t>
            </a:r>
          </a:p>
          <a:p>
            <a:r>
              <a:rPr lang="sk-SK" b="1" i="0" u="none" strike="noStrike" dirty="0">
                <a:solidFill>
                  <a:srgbClr val="000000"/>
                </a:solidFill>
                <a:effectLst/>
              </a:rPr>
              <a:t>Otázky súkromia:</a:t>
            </a:r>
            <a:r>
              <a:rPr lang="sk-SK" b="0" i="0" u="none" strike="noStrike" dirty="0">
                <a:solidFill>
                  <a:srgbClr val="000000"/>
                </a:solidFill>
                <a:effectLst/>
              </a:rPr>
              <a:t> Technológie AI, ktoré sa spoliehajú na osobné zdravotné údaje na sledovanie chorôb alebo sledovanie kontaktov, môžu vyvolať problémy so súkromím. Vyváženie potrieb verejného zdravia s právami jednotlivcov je kľúčovou výzvou.</a:t>
            </a:r>
          </a:p>
          <a:p>
            <a:r>
              <a:rPr lang="sk-SK" b="1" i="0" u="none" strike="noStrike" dirty="0">
                <a:solidFill>
                  <a:srgbClr val="000000"/>
                </a:solidFill>
                <a:effectLst/>
              </a:rPr>
              <a:t>Dilema dvojakého použitia:</a:t>
            </a:r>
            <a:r>
              <a:rPr lang="sk-SK" b="0" i="0" u="none" strike="noStrike" dirty="0">
                <a:solidFill>
                  <a:srgbClr val="000000"/>
                </a:solidFill>
                <a:effectLst/>
              </a:rPr>
              <a:t> AI má potenciál pre užitočné aj škodlivé použitie. Zatiaľ čo môže zlepšiť zdravotné výsledky a zamedziť </a:t>
            </a:r>
            <a:r>
              <a:rPr lang="sk-SK" b="0" i="0" u="none" strike="noStrike" dirty="0" err="1">
                <a:solidFill>
                  <a:srgbClr val="000000"/>
                </a:solidFill>
                <a:effectLst/>
              </a:rPr>
              <a:t>bioterorizmu</a:t>
            </a:r>
            <a:r>
              <a:rPr lang="sk-SK" b="0" i="0" u="none" strike="noStrike" dirty="0">
                <a:solidFill>
                  <a:srgbClr val="000000"/>
                </a:solidFill>
                <a:effectLst/>
              </a:rPr>
              <a:t>, môže byť tiež zneužitá na zlé účely, čo vyvoláva otázky o tom, ako regulovať a monitorovať jej aplikácie.</a:t>
            </a:r>
          </a:p>
          <a:p>
            <a:endParaRPr lang="en-SK" dirty="0"/>
          </a:p>
        </p:txBody>
      </p:sp>
      <p:sp>
        <p:nvSpPr>
          <p:cNvPr id="4" name="Zástupný objekt pre dátum 3">
            <a:extLst>
              <a:ext uri="{FF2B5EF4-FFF2-40B4-BE49-F238E27FC236}">
                <a16:creationId xmlns:a16="http://schemas.microsoft.com/office/drawing/2014/main" id="{1212BBC4-D8A1-23AE-634B-6A6E7CE20381}"/>
              </a:ext>
            </a:extLst>
          </p:cNvPr>
          <p:cNvSpPr>
            <a:spLocks noGrp="1"/>
          </p:cNvSpPr>
          <p:nvPr>
            <p:ph type="dt" sz="half" idx="10"/>
          </p:nvPr>
        </p:nvSpPr>
        <p:spPr/>
        <p:txBody>
          <a:bodyPr/>
          <a:lstStyle/>
          <a:p>
            <a:fld id="{58B25838-0C9E-3C4E-B45E-8B0F74F1F733}" type="datetime1">
              <a:rPr lang="sk-SK" smtClean="0"/>
              <a:t>14.9.2024</a:t>
            </a:fld>
            <a:endParaRPr lang="en-US"/>
          </a:p>
        </p:txBody>
      </p:sp>
      <p:sp>
        <p:nvSpPr>
          <p:cNvPr id="5" name="Zástupný objekt pre pätu 4">
            <a:extLst>
              <a:ext uri="{FF2B5EF4-FFF2-40B4-BE49-F238E27FC236}">
                <a16:creationId xmlns:a16="http://schemas.microsoft.com/office/drawing/2014/main" id="{F2FB7B48-38BD-D44B-4712-9C3A4299CBCA}"/>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F07ADDE0-9601-7B62-F5D8-5AC798C6C7EA}"/>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226980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D457C53-5DC2-C8B0-7C40-35D4E9CB5944}"/>
              </a:ext>
            </a:extLst>
          </p:cNvPr>
          <p:cNvSpPr>
            <a:spLocks noGrp="1"/>
          </p:cNvSpPr>
          <p:nvPr>
            <p:ph type="title"/>
          </p:nvPr>
        </p:nvSpPr>
        <p:spPr>
          <a:xfrm>
            <a:off x="1451580" y="804520"/>
            <a:ext cx="4176511" cy="1049235"/>
          </a:xfrm>
        </p:spPr>
        <p:txBody>
          <a:bodyPr>
            <a:normAutofit/>
          </a:bodyPr>
          <a:lstStyle/>
          <a:p>
            <a:r>
              <a:rPr lang="sk-SK" dirty="0"/>
              <a:t>Zdroje</a:t>
            </a:r>
            <a:endParaRPr lang="en-SK" dirty="0"/>
          </a:p>
        </p:txBody>
      </p:sp>
      <p:sp>
        <p:nvSpPr>
          <p:cNvPr id="2059" name="Rectangle 205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3ED96D40-687E-6D41-5CFC-6DF71DC80965}"/>
              </a:ext>
            </a:extLst>
          </p:cNvPr>
          <p:cNvSpPr>
            <a:spLocks noGrp="1"/>
          </p:cNvSpPr>
          <p:nvPr>
            <p:ph idx="1"/>
          </p:nvPr>
        </p:nvSpPr>
        <p:spPr>
          <a:xfrm>
            <a:off x="556956" y="1853755"/>
            <a:ext cx="6833156" cy="4105939"/>
          </a:xfrm>
        </p:spPr>
        <p:txBody>
          <a:bodyPr>
            <a:normAutofit fontScale="92500" lnSpcReduction="10000"/>
          </a:bodyPr>
          <a:lstStyle/>
          <a:p>
            <a:pPr>
              <a:lnSpc>
                <a:spcPct val="110000"/>
              </a:lnSpc>
            </a:pPr>
            <a:r>
              <a:rPr lang="sk-SK" sz="1400" dirty="0">
                <a:effectLst/>
              </a:rPr>
              <a:t>BRENT R, MCKELVEY, JR. TG, MATHENY J. </a:t>
            </a:r>
            <a:r>
              <a:rPr lang="sk-SK" sz="1400" dirty="0" err="1">
                <a:effectLst/>
              </a:rPr>
              <a:t>The</a:t>
            </a:r>
            <a:r>
              <a:rPr lang="sk-SK" sz="1400" dirty="0">
                <a:effectLst/>
              </a:rPr>
              <a:t> New </a:t>
            </a:r>
            <a:r>
              <a:rPr lang="sk-SK" sz="1400" dirty="0" err="1">
                <a:effectLst/>
              </a:rPr>
              <a:t>Bioweapons</a:t>
            </a:r>
            <a:r>
              <a:rPr lang="sk-SK" sz="1400" dirty="0">
                <a:effectLst/>
              </a:rPr>
              <a:t> </a:t>
            </a:r>
            <a:r>
              <a:rPr lang="sk-SK" sz="1400" dirty="0" err="1">
                <a:effectLst/>
              </a:rPr>
              <a:t>How</a:t>
            </a:r>
            <a:r>
              <a:rPr lang="sk-SK" sz="1400" dirty="0">
                <a:effectLst/>
              </a:rPr>
              <a:t> </a:t>
            </a:r>
            <a:r>
              <a:rPr lang="sk-SK" sz="1400" dirty="0" err="1">
                <a:effectLst/>
              </a:rPr>
              <a:t>Synthetic</a:t>
            </a:r>
            <a:r>
              <a:rPr lang="sk-SK" sz="1400" dirty="0">
                <a:effectLst/>
              </a:rPr>
              <a:t> </a:t>
            </a:r>
            <a:r>
              <a:rPr lang="sk-SK" sz="1400" dirty="0" err="1">
                <a:effectLst/>
              </a:rPr>
              <a:t>Biology</a:t>
            </a:r>
            <a:r>
              <a:rPr lang="sk-SK" sz="1400" dirty="0">
                <a:effectLst/>
              </a:rPr>
              <a:t> </a:t>
            </a:r>
            <a:r>
              <a:rPr lang="sk-SK" sz="1400" dirty="0" err="1">
                <a:effectLst/>
              </a:rPr>
              <a:t>Could</a:t>
            </a:r>
            <a:r>
              <a:rPr lang="sk-SK" sz="1400" dirty="0">
                <a:effectLst/>
              </a:rPr>
              <a:t> </a:t>
            </a:r>
            <a:r>
              <a:rPr lang="sk-SK" sz="1400" dirty="0" err="1">
                <a:effectLst/>
              </a:rPr>
              <a:t>Destabilize</a:t>
            </a:r>
            <a:r>
              <a:rPr lang="sk-SK" sz="1400" dirty="0">
                <a:effectLst/>
              </a:rPr>
              <a:t> </a:t>
            </a:r>
            <a:r>
              <a:rPr lang="sk-SK" sz="1400" dirty="0" err="1">
                <a:effectLst/>
              </a:rPr>
              <a:t>the</a:t>
            </a:r>
            <a:r>
              <a:rPr lang="sk-SK" sz="1400" dirty="0">
                <a:effectLst/>
              </a:rPr>
              <a:t> </a:t>
            </a:r>
            <a:r>
              <a:rPr lang="sk-SK" sz="1400" dirty="0" err="1">
                <a:effectLst/>
              </a:rPr>
              <a:t>World</a:t>
            </a:r>
            <a:r>
              <a:rPr lang="sk-SK" sz="1400" dirty="0">
                <a:effectLst/>
              </a:rPr>
              <a:t>. </a:t>
            </a:r>
            <a:r>
              <a:rPr lang="sk-SK" sz="1400" dirty="0" err="1">
                <a:effectLst/>
              </a:rPr>
              <a:t>Foreign</a:t>
            </a:r>
            <a:r>
              <a:rPr lang="sk-SK" sz="1400" dirty="0">
                <a:effectLst/>
              </a:rPr>
              <a:t> </a:t>
            </a:r>
            <a:r>
              <a:rPr lang="sk-SK" sz="1400" dirty="0" err="1">
                <a:effectLst/>
              </a:rPr>
              <a:t>Aff</a:t>
            </a:r>
            <a:r>
              <a:rPr lang="sk-SK" sz="1400" dirty="0">
                <a:effectLst/>
              </a:rPr>
              <a:t>. 2024;103(5):148–56. </a:t>
            </a:r>
          </a:p>
          <a:p>
            <a:pPr>
              <a:lnSpc>
                <a:spcPct val="110000"/>
              </a:lnSpc>
            </a:pPr>
            <a:r>
              <a:rPr lang="sk-SK" sz="1400" dirty="0" err="1">
                <a:effectLst/>
              </a:rPr>
              <a:t>Hibino</a:t>
            </a:r>
            <a:r>
              <a:rPr lang="sk-SK" sz="1400" dirty="0">
                <a:effectLst/>
              </a:rPr>
              <a:t> H, </a:t>
            </a:r>
            <a:r>
              <a:rPr lang="sk-SK" sz="1400" dirty="0" err="1">
                <a:effectLst/>
              </a:rPr>
              <a:t>Herstein</a:t>
            </a:r>
            <a:r>
              <a:rPr lang="sk-SK" sz="1400" dirty="0">
                <a:effectLst/>
              </a:rPr>
              <a:t> JJ, Stern KL, </a:t>
            </a:r>
            <a:r>
              <a:rPr lang="sk-SK" sz="1400" dirty="0" err="1">
                <a:effectLst/>
              </a:rPr>
              <a:t>Matsuzawa</a:t>
            </a:r>
            <a:r>
              <a:rPr lang="sk-SK" sz="1400" dirty="0">
                <a:effectLst/>
              </a:rPr>
              <a:t> Y, </a:t>
            </a:r>
            <a:r>
              <a:rPr lang="sk-SK" sz="1400" dirty="0" err="1">
                <a:effectLst/>
              </a:rPr>
              <a:t>Moroika</a:t>
            </a:r>
            <a:r>
              <a:rPr lang="sk-SK" sz="1400" dirty="0">
                <a:effectLst/>
              </a:rPr>
              <a:t> S, </a:t>
            </a:r>
            <a:r>
              <a:rPr lang="sk-SK" sz="1400" dirty="0" err="1">
                <a:effectLst/>
              </a:rPr>
              <a:t>Sugihara</a:t>
            </a:r>
            <a:r>
              <a:rPr lang="sk-SK" sz="1400" dirty="0">
                <a:effectLst/>
              </a:rPr>
              <a:t> J, et al. </a:t>
            </a:r>
            <a:r>
              <a:rPr lang="sk-SK" sz="1400" dirty="0" err="1">
                <a:effectLst/>
              </a:rPr>
              <a:t>Strengthening</a:t>
            </a:r>
            <a:r>
              <a:rPr lang="sk-SK" sz="1400" dirty="0">
                <a:effectLst/>
              </a:rPr>
              <a:t> International </a:t>
            </a:r>
            <a:r>
              <a:rPr lang="sk-SK" sz="1400" dirty="0" err="1">
                <a:effectLst/>
              </a:rPr>
              <a:t>Collaboration</a:t>
            </a:r>
            <a:r>
              <a:rPr lang="sk-SK" sz="1400" dirty="0">
                <a:effectLst/>
              </a:rPr>
              <a:t> </a:t>
            </a:r>
            <a:r>
              <a:rPr lang="sk-SK" sz="1400" dirty="0" err="1">
                <a:effectLst/>
              </a:rPr>
              <a:t>for</a:t>
            </a:r>
            <a:r>
              <a:rPr lang="sk-SK" sz="1400" dirty="0">
                <a:effectLst/>
              </a:rPr>
              <a:t> </a:t>
            </a:r>
            <a:r>
              <a:rPr lang="sk-SK" sz="1400" dirty="0" err="1">
                <a:effectLst/>
              </a:rPr>
              <a:t>Global</a:t>
            </a:r>
            <a:r>
              <a:rPr lang="sk-SK" sz="1400" dirty="0">
                <a:effectLst/>
              </a:rPr>
              <a:t> Health </a:t>
            </a:r>
            <a:r>
              <a:rPr lang="sk-SK" sz="1400" dirty="0" err="1">
                <a:effectLst/>
              </a:rPr>
              <a:t>Security</a:t>
            </a:r>
            <a:r>
              <a:rPr lang="sk-SK" sz="1400" dirty="0">
                <a:effectLst/>
              </a:rPr>
              <a:t>: </a:t>
            </a:r>
            <a:r>
              <a:rPr lang="sk-SK" sz="1400" dirty="0" err="1">
                <a:effectLst/>
              </a:rPr>
              <a:t>The</a:t>
            </a:r>
            <a:r>
              <a:rPr lang="sk-SK" sz="1400" dirty="0">
                <a:effectLst/>
              </a:rPr>
              <a:t> Role of </a:t>
            </a:r>
            <a:r>
              <a:rPr lang="sk-SK" sz="1400" dirty="0" err="1">
                <a:effectLst/>
              </a:rPr>
              <a:t>the</a:t>
            </a:r>
            <a:r>
              <a:rPr lang="sk-SK" sz="1400" dirty="0">
                <a:effectLst/>
              </a:rPr>
              <a:t> </a:t>
            </a:r>
            <a:r>
              <a:rPr lang="sk-SK" sz="1400" dirty="0" err="1">
                <a:effectLst/>
              </a:rPr>
              <a:t>Infectious</a:t>
            </a:r>
            <a:r>
              <a:rPr lang="sk-SK" sz="1400" dirty="0">
                <a:effectLst/>
              </a:rPr>
              <a:t> </a:t>
            </a:r>
            <a:r>
              <a:rPr lang="sk-SK" sz="1400" dirty="0" err="1">
                <a:effectLst/>
              </a:rPr>
              <a:t>Disease</a:t>
            </a:r>
            <a:r>
              <a:rPr lang="sk-SK" sz="1400" dirty="0">
                <a:effectLst/>
              </a:rPr>
              <a:t> </a:t>
            </a:r>
            <a:r>
              <a:rPr lang="sk-SK" sz="1400" dirty="0" err="1">
                <a:effectLst/>
              </a:rPr>
              <a:t>Emergency</a:t>
            </a:r>
            <a:r>
              <a:rPr lang="sk-SK" sz="1400" dirty="0">
                <a:effectLst/>
              </a:rPr>
              <a:t> </a:t>
            </a:r>
            <a:r>
              <a:rPr lang="sk-SK" sz="1400" dirty="0" err="1">
                <a:effectLst/>
              </a:rPr>
              <a:t>Specialist</a:t>
            </a:r>
            <a:r>
              <a:rPr lang="sk-SK" sz="1400" dirty="0">
                <a:effectLst/>
              </a:rPr>
              <a:t> </a:t>
            </a:r>
            <a:r>
              <a:rPr lang="sk-SK" sz="1400" dirty="0" err="1">
                <a:effectLst/>
              </a:rPr>
              <a:t>Training</a:t>
            </a:r>
            <a:r>
              <a:rPr lang="sk-SK" sz="1400" dirty="0">
                <a:effectLst/>
              </a:rPr>
              <a:t> Program and NETEC </a:t>
            </a:r>
            <a:r>
              <a:rPr lang="sk-SK" sz="1400" dirty="0" err="1">
                <a:effectLst/>
              </a:rPr>
              <a:t>Partnership</a:t>
            </a:r>
            <a:r>
              <a:rPr lang="sk-SK" sz="1400" dirty="0">
                <a:effectLst/>
              </a:rPr>
              <a:t>. </a:t>
            </a:r>
            <a:r>
              <a:rPr lang="sk-SK" sz="1400" dirty="0" err="1">
                <a:effectLst/>
              </a:rPr>
              <a:t>Heal</a:t>
            </a:r>
            <a:r>
              <a:rPr lang="sk-SK" sz="1400" dirty="0">
                <a:effectLst/>
              </a:rPr>
              <a:t> </a:t>
            </a:r>
            <a:r>
              <a:rPr lang="sk-SK" sz="1400" dirty="0" err="1">
                <a:effectLst/>
              </a:rPr>
              <a:t>Secur</a:t>
            </a:r>
            <a:r>
              <a:rPr lang="sk-SK" sz="1400" dirty="0">
                <a:effectLst/>
              </a:rPr>
              <a:t>. 2024; </a:t>
            </a:r>
          </a:p>
          <a:p>
            <a:pPr>
              <a:lnSpc>
                <a:spcPct val="110000"/>
              </a:lnSpc>
            </a:pPr>
            <a:r>
              <a:rPr lang="sk-SK" sz="1400" dirty="0" err="1">
                <a:effectLst/>
              </a:rPr>
              <a:t>Crowe</a:t>
            </a:r>
            <a:r>
              <a:rPr lang="sk-SK" sz="1400" dirty="0">
                <a:effectLst/>
              </a:rPr>
              <a:t> K. </a:t>
            </a:r>
            <a:r>
              <a:rPr lang="sk-SK" sz="1400" dirty="0" err="1">
                <a:effectLst/>
              </a:rPr>
              <a:t>Salad</a:t>
            </a:r>
            <a:r>
              <a:rPr lang="sk-SK" sz="1400" dirty="0">
                <a:effectLst/>
              </a:rPr>
              <a:t> Bar </a:t>
            </a:r>
            <a:r>
              <a:rPr lang="sk-SK" sz="1400" dirty="0" err="1">
                <a:effectLst/>
              </a:rPr>
              <a:t>Salmonella</a:t>
            </a:r>
            <a:r>
              <a:rPr lang="sk-SK" sz="1400" dirty="0">
                <a:effectLst/>
              </a:rPr>
              <a:t>. </a:t>
            </a:r>
            <a:r>
              <a:rPr lang="sk-SK" sz="1400" dirty="0" err="1">
                <a:effectLst/>
              </a:rPr>
              <a:t>Forensic</a:t>
            </a:r>
            <a:r>
              <a:rPr lang="sk-SK" sz="1400" dirty="0">
                <a:effectLst/>
              </a:rPr>
              <a:t> </a:t>
            </a:r>
            <a:r>
              <a:rPr lang="sk-SK" sz="1400" dirty="0" err="1">
                <a:effectLst/>
              </a:rPr>
              <a:t>Exam</a:t>
            </a:r>
            <a:r>
              <a:rPr lang="sk-SK" sz="1400" dirty="0">
                <a:effectLst/>
              </a:rPr>
              <a:t> [Internet]. 2007;16(2):25. </a:t>
            </a:r>
            <a:r>
              <a:rPr lang="sk-SK" sz="1400" dirty="0" err="1">
                <a:effectLst/>
              </a:rPr>
              <a:t>Available</a:t>
            </a:r>
            <a:r>
              <a:rPr lang="sk-SK" sz="1400" dirty="0">
                <a:effectLst/>
              </a:rPr>
              <a:t> </a:t>
            </a:r>
            <a:r>
              <a:rPr lang="sk-SK" sz="1400" dirty="0" err="1">
                <a:effectLst/>
              </a:rPr>
              <a:t>from</a:t>
            </a:r>
            <a:r>
              <a:rPr lang="sk-SK" sz="1400" dirty="0">
                <a:effectLst/>
              </a:rPr>
              <a:t>: </a:t>
            </a:r>
            <a:r>
              <a:rPr lang="sk-SK" sz="1400" dirty="0" err="1">
                <a:effectLst/>
              </a:rPr>
              <a:t>https</a:t>
            </a:r>
            <a:r>
              <a:rPr lang="sk-SK" sz="1400" dirty="0">
                <a:effectLst/>
              </a:rPr>
              <a:t>://</a:t>
            </a:r>
            <a:r>
              <a:rPr lang="sk-SK" sz="1400" dirty="0" err="1">
                <a:effectLst/>
              </a:rPr>
              <a:t>www.proquest.com</a:t>
            </a:r>
            <a:r>
              <a:rPr lang="sk-SK" sz="1400" dirty="0">
                <a:effectLst/>
              </a:rPr>
              <a:t>/</a:t>
            </a:r>
            <a:r>
              <a:rPr lang="sk-SK" sz="1400" dirty="0" err="1">
                <a:effectLst/>
              </a:rPr>
              <a:t>docview</a:t>
            </a:r>
            <a:r>
              <a:rPr lang="sk-SK" sz="1400" dirty="0">
                <a:effectLst/>
              </a:rPr>
              <a:t>/207647663/</a:t>
            </a:r>
            <a:r>
              <a:rPr lang="sk-SK" sz="1400" dirty="0" err="1">
                <a:effectLst/>
              </a:rPr>
              <a:t>fulltextPDF</a:t>
            </a:r>
            <a:r>
              <a:rPr lang="sk-SK" sz="1400" dirty="0">
                <a:effectLst/>
              </a:rPr>
              <a:t>/54A3A06FB6424072PQ/1?accountid=17176&amp;sourcetype=</a:t>
            </a:r>
            <a:r>
              <a:rPr lang="sk-SK" sz="1400" dirty="0" err="1">
                <a:effectLst/>
              </a:rPr>
              <a:t>Scholarly</a:t>
            </a:r>
            <a:r>
              <a:rPr lang="sk-SK" sz="1400" dirty="0">
                <a:effectLst/>
              </a:rPr>
              <a:t> </a:t>
            </a:r>
            <a:r>
              <a:rPr lang="sk-SK" sz="1400" dirty="0" err="1">
                <a:effectLst/>
              </a:rPr>
              <a:t>Journals</a:t>
            </a:r>
            <a:endParaRPr lang="sk-SK" sz="1400" dirty="0"/>
          </a:p>
          <a:p>
            <a:pPr>
              <a:lnSpc>
                <a:spcPct val="110000"/>
              </a:lnSpc>
            </a:pPr>
            <a:r>
              <a:rPr lang="sk-SK" sz="1400" dirty="0" err="1">
                <a:effectLst/>
              </a:rPr>
              <a:t>Schep</a:t>
            </a:r>
            <a:r>
              <a:rPr lang="sk-SK" sz="1400" dirty="0">
                <a:effectLst/>
              </a:rPr>
              <a:t> LJ, </a:t>
            </a:r>
            <a:r>
              <a:rPr lang="sk-SK" sz="1400" dirty="0" err="1">
                <a:effectLst/>
              </a:rPr>
              <a:t>Temple</a:t>
            </a:r>
            <a:r>
              <a:rPr lang="sk-SK" sz="1400" dirty="0">
                <a:effectLst/>
              </a:rPr>
              <a:t> WA, </a:t>
            </a:r>
            <a:r>
              <a:rPr lang="sk-SK" sz="1400" dirty="0" err="1">
                <a:effectLst/>
              </a:rPr>
              <a:t>Butt</a:t>
            </a:r>
            <a:r>
              <a:rPr lang="sk-SK" sz="1400" dirty="0">
                <a:effectLst/>
              </a:rPr>
              <a:t> GA, </a:t>
            </a:r>
            <a:r>
              <a:rPr lang="sk-SK" sz="1400" dirty="0" err="1">
                <a:effectLst/>
              </a:rPr>
              <a:t>Beasley</a:t>
            </a:r>
            <a:r>
              <a:rPr lang="sk-SK" sz="1400" dirty="0">
                <a:effectLst/>
              </a:rPr>
              <a:t> MD. </a:t>
            </a:r>
            <a:r>
              <a:rPr lang="sk-SK" sz="1400" dirty="0" err="1">
                <a:effectLst/>
              </a:rPr>
              <a:t>Ricin</a:t>
            </a:r>
            <a:r>
              <a:rPr lang="sk-SK" sz="1400" dirty="0">
                <a:effectLst/>
              </a:rPr>
              <a:t> as a </a:t>
            </a:r>
            <a:r>
              <a:rPr lang="sk-SK" sz="1400" dirty="0" err="1">
                <a:effectLst/>
              </a:rPr>
              <a:t>weapon</a:t>
            </a:r>
            <a:r>
              <a:rPr lang="sk-SK" sz="1400" dirty="0">
                <a:effectLst/>
              </a:rPr>
              <a:t> of </a:t>
            </a:r>
            <a:r>
              <a:rPr lang="sk-SK" sz="1400" dirty="0" err="1">
                <a:effectLst/>
              </a:rPr>
              <a:t>mass</a:t>
            </a:r>
            <a:r>
              <a:rPr lang="sk-SK" sz="1400" dirty="0">
                <a:effectLst/>
              </a:rPr>
              <a:t> </a:t>
            </a:r>
            <a:r>
              <a:rPr lang="sk-SK" sz="1400" dirty="0" err="1">
                <a:effectLst/>
              </a:rPr>
              <a:t>terror</a:t>
            </a:r>
            <a:r>
              <a:rPr lang="sk-SK" sz="1400" dirty="0">
                <a:effectLst/>
              </a:rPr>
              <a:t> — </a:t>
            </a:r>
            <a:r>
              <a:rPr lang="sk-SK" sz="1400" dirty="0" err="1">
                <a:effectLst/>
              </a:rPr>
              <a:t>Separating</a:t>
            </a:r>
            <a:r>
              <a:rPr lang="sk-SK" sz="1400" dirty="0">
                <a:effectLst/>
              </a:rPr>
              <a:t> </a:t>
            </a:r>
            <a:r>
              <a:rPr lang="sk-SK" sz="1400" dirty="0" err="1">
                <a:effectLst/>
              </a:rPr>
              <a:t>fact</a:t>
            </a:r>
            <a:r>
              <a:rPr lang="sk-SK" sz="1400" dirty="0">
                <a:effectLst/>
              </a:rPr>
              <a:t> </a:t>
            </a:r>
            <a:r>
              <a:rPr lang="sk-SK" sz="1400" dirty="0" err="1">
                <a:effectLst/>
              </a:rPr>
              <a:t>from</a:t>
            </a:r>
            <a:r>
              <a:rPr lang="sk-SK" sz="1400" dirty="0">
                <a:effectLst/>
              </a:rPr>
              <a:t> </a:t>
            </a:r>
            <a:r>
              <a:rPr lang="sk-SK" sz="1400" dirty="0" err="1">
                <a:effectLst/>
              </a:rPr>
              <a:t>fiction</a:t>
            </a:r>
            <a:r>
              <a:rPr lang="sk-SK" sz="1400" dirty="0">
                <a:effectLst/>
              </a:rPr>
              <a:t>. </a:t>
            </a:r>
            <a:r>
              <a:rPr lang="sk-SK" sz="1400" dirty="0" err="1">
                <a:effectLst/>
              </a:rPr>
              <a:t>Environ</a:t>
            </a:r>
            <a:r>
              <a:rPr lang="sk-SK" sz="1400" dirty="0">
                <a:effectLst/>
              </a:rPr>
              <a:t> </a:t>
            </a:r>
            <a:r>
              <a:rPr lang="sk-SK" sz="1400" dirty="0" err="1">
                <a:effectLst/>
              </a:rPr>
              <a:t>Int</a:t>
            </a:r>
            <a:r>
              <a:rPr lang="sk-SK" sz="1400" dirty="0">
                <a:effectLst/>
              </a:rPr>
              <a:t>. 2009;35(8):1267–1271. </a:t>
            </a:r>
          </a:p>
          <a:p>
            <a:pPr>
              <a:lnSpc>
                <a:spcPct val="110000"/>
              </a:lnSpc>
            </a:pPr>
            <a:r>
              <a:rPr lang="sk-SK" sz="1400" dirty="0">
                <a:effectLst/>
              </a:rPr>
              <a:t>EU </a:t>
            </a:r>
            <a:r>
              <a:rPr lang="sk-SK" sz="1400" dirty="0" err="1">
                <a:effectLst/>
              </a:rPr>
              <a:t>Joint</a:t>
            </a:r>
            <a:r>
              <a:rPr lang="sk-SK" sz="1400" dirty="0">
                <a:effectLst/>
              </a:rPr>
              <a:t> </a:t>
            </a:r>
            <a:r>
              <a:rPr lang="sk-SK" sz="1400" dirty="0" err="1">
                <a:effectLst/>
              </a:rPr>
              <a:t>Research</a:t>
            </a:r>
            <a:r>
              <a:rPr lang="sk-SK" sz="1400" dirty="0">
                <a:effectLst/>
              </a:rPr>
              <a:t> Centre. DRMKC - </a:t>
            </a:r>
            <a:r>
              <a:rPr lang="sk-SK" sz="1400" dirty="0" err="1">
                <a:effectLst/>
              </a:rPr>
              <a:t>Disaster</a:t>
            </a:r>
            <a:r>
              <a:rPr lang="sk-SK" sz="1400" dirty="0">
                <a:effectLst/>
              </a:rPr>
              <a:t> Risk Management </a:t>
            </a:r>
            <a:r>
              <a:rPr lang="sk-SK" sz="1400" dirty="0" err="1">
                <a:effectLst/>
              </a:rPr>
              <a:t>Knowledge</a:t>
            </a:r>
            <a:r>
              <a:rPr lang="sk-SK" sz="1400" dirty="0">
                <a:effectLst/>
              </a:rPr>
              <a:t> Centre [Internet]. 2024 [</a:t>
            </a:r>
            <a:r>
              <a:rPr lang="sk-SK" sz="1400" dirty="0" err="1">
                <a:effectLst/>
              </a:rPr>
              <a:t>cited</a:t>
            </a:r>
            <a:r>
              <a:rPr lang="sk-SK" sz="1400" dirty="0">
                <a:effectLst/>
              </a:rPr>
              <a:t> 2024 </a:t>
            </a:r>
            <a:r>
              <a:rPr lang="sk-SK" sz="1400" dirty="0" err="1">
                <a:effectLst/>
              </a:rPr>
              <a:t>Sep</a:t>
            </a:r>
            <a:r>
              <a:rPr lang="sk-SK" sz="1400" dirty="0">
                <a:effectLst/>
              </a:rPr>
              <a:t> 13]. </a:t>
            </a:r>
            <a:r>
              <a:rPr lang="sk-SK" sz="1400" dirty="0" err="1">
                <a:effectLst/>
              </a:rPr>
              <a:t>Available</a:t>
            </a:r>
            <a:r>
              <a:rPr lang="sk-SK" sz="1400" dirty="0">
                <a:effectLst/>
              </a:rPr>
              <a:t> </a:t>
            </a:r>
            <a:r>
              <a:rPr lang="sk-SK" sz="1400" dirty="0" err="1">
                <a:effectLst/>
              </a:rPr>
              <a:t>from</a:t>
            </a:r>
            <a:r>
              <a:rPr lang="sk-SK" sz="1400" dirty="0">
                <a:effectLst/>
              </a:rPr>
              <a:t>: </a:t>
            </a:r>
            <a:r>
              <a:rPr lang="sk-SK" sz="1400" dirty="0">
                <a:effectLst/>
                <a:hlinkClick r:id="rId2"/>
              </a:rPr>
              <a:t>https://drmkc.jrc.ec.europa.eu/overview/about-the-drmkc</a:t>
            </a:r>
            <a:endParaRPr lang="sk-SK" sz="1400" dirty="0">
              <a:effectLst/>
            </a:endParaRPr>
          </a:p>
          <a:p>
            <a:pPr>
              <a:lnSpc>
                <a:spcPct val="110000"/>
              </a:lnSpc>
            </a:pPr>
            <a:r>
              <a:rPr lang="sk-SK" sz="1400" dirty="0">
                <a:effectLst/>
              </a:rPr>
              <a:t>﻿1. </a:t>
            </a:r>
            <a:r>
              <a:rPr lang="sk-SK" sz="1400" dirty="0" err="1">
                <a:effectLst/>
              </a:rPr>
              <a:t>Chaves</a:t>
            </a:r>
            <a:r>
              <a:rPr lang="sk-SK" sz="1400" dirty="0">
                <a:effectLst/>
              </a:rPr>
              <a:t> De Lima R, </a:t>
            </a:r>
            <a:r>
              <a:rPr lang="sk-SK" sz="1400" dirty="0" err="1">
                <a:effectLst/>
              </a:rPr>
              <a:t>Sinclair</a:t>
            </a:r>
            <a:r>
              <a:rPr lang="sk-SK" sz="1400" dirty="0">
                <a:effectLst/>
              </a:rPr>
              <a:t> L, </a:t>
            </a:r>
            <a:r>
              <a:rPr lang="sk-SK" sz="1400" dirty="0" err="1">
                <a:effectLst/>
              </a:rPr>
              <a:t>Megger</a:t>
            </a:r>
            <a:r>
              <a:rPr lang="sk-SK" sz="1400" dirty="0">
                <a:effectLst/>
              </a:rPr>
              <a:t> R, </a:t>
            </a:r>
            <a:r>
              <a:rPr lang="sk-SK" sz="1400" dirty="0" err="1">
                <a:effectLst/>
              </a:rPr>
              <a:t>Alessandro</a:t>
            </a:r>
            <a:r>
              <a:rPr lang="sk-SK" sz="1400" dirty="0">
                <a:effectLst/>
              </a:rPr>
              <a:t> M, </a:t>
            </a:r>
            <a:r>
              <a:rPr lang="sk-SK" sz="1400" dirty="0" err="1">
                <a:effectLst/>
              </a:rPr>
              <a:t>Maciel</a:t>
            </a:r>
            <a:r>
              <a:rPr lang="sk-SK" sz="1400" dirty="0">
                <a:effectLst/>
              </a:rPr>
              <a:t> G, </a:t>
            </a:r>
            <a:r>
              <a:rPr lang="sk-SK" sz="1400" dirty="0" err="1">
                <a:effectLst/>
              </a:rPr>
              <a:t>Fernando</a:t>
            </a:r>
            <a:r>
              <a:rPr lang="sk-SK" sz="1400" dirty="0">
                <a:effectLst/>
              </a:rPr>
              <a:t> Da </a:t>
            </a:r>
            <a:r>
              <a:rPr lang="sk-SK" sz="1400" dirty="0" err="1">
                <a:effectLst/>
              </a:rPr>
              <a:t>Costa</a:t>
            </a:r>
            <a:r>
              <a:rPr lang="sk-SK" sz="1400" dirty="0">
                <a:effectLst/>
              </a:rPr>
              <a:t> </a:t>
            </a:r>
            <a:r>
              <a:rPr lang="sk-SK" sz="1400" dirty="0" err="1">
                <a:effectLst/>
              </a:rPr>
              <a:t>Vasconcelos</a:t>
            </a:r>
            <a:r>
              <a:rPr lang="sk-SK" sz="1400" dirty="0">
                <a:effectLst/>
              </a:rPr>
              <a:t> P, et al. </a:t>
            </a:r>
            <a:r>
              <a:rPr lang="sk-SK" sz="1400" dirty="0" err="1">
                <a:effectLst/>
              </a:rPr>
              <a:t>Artificial</a:t>
            </a:r>
            <a:r>
              <a:rPr lang="sk-SK" sz="1400" dirty="0">
                <a:effectLst/>
              </a:rPr>
              <a:t> </a:t>
            </a:r>
            <a:r>
              <a:rPr lang="sk-SK" sz="1400" dirty="0" err="1">
                <a:effectLst/>
              </a:rPr>
              <a:t>intelligence</a:t>
            </a:r>
            <a:r>
              <a:rPr lang="sk-SK" sz="1400" dirty="0">
                <a:effectLst/>
              </a:rPr>
              <a:t> </a:t>
            </a:r>
            <a:r>
              <a:rPr lang="sk-SK" sz="1400" dirty="0" err="1">
                <a:effectLst/>
              </a:rPr>
              <a:t>challenges</a:t>
            </a:r>
            <a:r>
              <a:rPr lang="sk-SK" sz="1400" dirty="0">
                <a:effectLst/>
              </a:rPr>
              <a:t> in </a:t>
            </a:r>
            <a:r>
              <a:rPr lang="sk-SK" sz="1400" dirty="0" err="1">
                <a:effectLst/>
              </a:rPr>
              <a:t>the</a:t>
            </a:r>
            <a:r>
              <a:rPr lang="sk-SK" sz="1400" dirty="0">
                <a:effectLst/>
              </a:rPr>
              <a:t> </a:t>
            </a:r>
            <a:r>
              <a:rPr lang="sk-SK" sz="1400" dirty="0" err="1">
                <a:effectLst/>
              </a:rPr>
              <a:t>face</a:t>
            </a:r>
            <a:r>
              <a:rPr lang="sk-SK" sz="1400" dirty="0">
                <a:effectLst/>
              </a:rPr>
              <a:t> of </a:t>
            </a:r>
            <a:r>
              <a:rPr lang="sk-SK" sz="1400" dirty="0" err="1">
                <a:effectLst/>
              </a:rPr>
              <a:t>biological</a:t>
            </a:r>
            <a:r>
              <a:rPr lang="sk-SK" sz="1400" dirty="0">
                <a:effectLst/>
              </a:rPr>
              <a:t> </a:t>
            </a:r>
            <a:r>
              <a:rPr lang="sk-SK" sz="1400" dirty="0" err="1">
                <a:effectLst/>
              </a:rPr>
              <a:t>threats</a:t>
            </a:r>
            <a:r>
              <a:rPr lang="sk-SK" sz="1400" dirty="0">
                <a:effectLst/>
              </a:rPr>
              <a:t>: </a:t>
            </a:r>
            <a:r>
              <a:rPr lang="sk-SK" sz="1400" dirty="0" err="1">
                <a:effectLst/>
              </a:rPr>
              <a:t>emerging</a:t>
            </a:r>
            <a:r>
              <a:rPr lang="sk-SK" sz="1400" dirty="0">
                <a:effectLst/>
              </a:rPr>
              <a:t> </a:t>
            </a:r>
            <a:r>
              <a:rPr lang="sk-SK" sz="1400" dirty="0" err="1">
                <a:effectLst/>
              </a:rPr>
              <a:t>catastrophic</a:t>
            </a:r>
            <a:r>
              <a:rPr lang="sk-SK" sz="1400" dirty="0">
                <a:effectLst/>
              </a:rPr>
              <a:t> </a:t>
            </a:r>
            <a:r>
              <a:rPr lang="sk-SK" sz="1400" dirty="0" err="1">
                <a:effectLst/>
              </a:rPr>
              <a:t>risks</a:t>
            </a:r>
            <a:r>
              <a:rPr lang="sk-SK" sz="1400" dirty="0">
                <a:effectLst/>
              </a:rPr>
              <a:t> </a:t>
            </a:r>
            <a:r>
              <a:rPr lang="sk-SK" sz="1400" dirty="0" err="1">
                <a:effectLst/>
              </a:rPr>
              <a:t>for</a:t>
            </a:r>
            <a:r>
              <a:rPr lang="sk-SK" sz="1400" dirty="0">
                <a:effectLst/>
              </a:rPr>
              <a:t> </a:t>
            </a:r>
            <a:r>
              <a:rPr lang="sk-SK" sz="1400" dirty="0" err="1">
                <a:effectLst/>
              </a:rPr>
              <a:t>public</a:t>
            </a:r>
            <a:r>
              <a:rPr lang="sk-SK" sz="1400" dirty="0">
                <a:effectLst/>
              </a:rPr>
              <a:t> </a:t>
            </a:r>
            <a:r>
              <a:rPr lang="sk-SK" sz="1400" dirty="0" err="1">
                <a:effectLst/>
              </a:rPr>
              <a:t>health</a:t>
            </a:r>
            <a:r>
              <a:rPr lang="sk-SK" sz="1400" dirty="0">
                <a:effectLst/>
              </a:rPr>
              <a:t>. Front </a:t>
            </a:r>
            <a:r>
              <a:rPr lang="sk-SK" sz="1400" dirty="0" err="1">
                <a:effectLst/>
              </a:rPr>
              <a:t>Artif</a:t>
            </a:r>
            <a:r>
              <a:rPr lang="sk-SK" sz="1400" dirty="0">
                <a:effectLst/>
              </a:rPr>
              <a:t> </a:t>
            </a:r>
            <a:r>
              <a:rPr lang="sk-SK" sz="1400" dirty="0" err="1">
                <a:effectLst/>
              </a:rPr>
              <a:t>Intell</a:t>
            </a:r>
            <a:r>
              <a:rPr lang="sk-SK" sz="1400" dirty="0">
                <a:effectLst/>
              </a:rPr>
              <a:t>. 2024;7:1382356:6. </a:t>
            </a:r>
          </a:p>
          <a:p>
            <a:pPr>
              <a:lnSpc>
                <a:spcPct val="110000"/>
              </a:lnSpc>
            </a:pPr>
            <a:endParaRPr lang="sk-SK" sz="1600" dirty="0">
              <a:effectLst/>
            </a:endParaRPr>
          </a:p>
          <a:p>
            <a:pPr>
              <a:lnSpc>
                <a:spcPct val="110000"/>
              </a:lnSpc>
            </a:pPr>
            <a:endParaRPr lang="sk-SK" sz="1700" dirty="0">
              <a:effectLst/>
            </a:endParaRPr>
          </a:p>
          <a:p>
            <a:pPr>
              <a:lnSpc>
                <a:spcPct val="110000"/>
              </a:lnSpc>
            </a:pPr>
            <a:endParaRPr lang="sk-SK" sz="1700" dirty="0">
              <a:effectLst/>
            </a:endParaRPr>
          </a:p>
          <a:p>
            <a:pPr>
              <a:lnSpc>
                <a:spcPct val="110000"/>
              </a:lnSpc>
            </a:pPr>
            <a:endParaRPr lang="en-SK" sz="1700"/>
          </a:p>
        </p:txBody>
      </p:sp>
      <p:pic>
        <p:nvPicPr>
          <p:cNvPr id="2050" name="Picture 2" descr="Metric Bibliography archive – US Metric Association">
            <a:extLst>
              <a:ext uri="{FF2B5EF4-FFF2-40B4-BE49-F238E27FC236}">
                <a16:creationId xmlns:a16="http://schemas.microsoft.com/office/drawing/2014/main" id="{6AF16C4A-F7F9-49E2-F585-A111645F71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0415" y="2458129"/>
            <a:ext cx="3664438" cy="209749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63" name="Straight Connector 206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Zástupný objekt pre dátum 3">
            <a:extLst>
              <a:ext uri="{FF2B5EF4-FFF2-40B4-BE49-F238E27FC236}">
                <a16:creationId xmlns:a16="http://schemas.microsoft.com/office/drawing/2014/main" id="{72C1A1DD-2FC0-3EE5-02B2-90A6F34860CD}"/>
              </a:ext>
            </a:extLst>
          </p:cNvPr>
          <p:cNvSpPr>
            <a:spLocks noGrp="1"/>
          </p:cNvSpPr>
          <p:nvPr>
            <p:ph type="dt" sz="half" idx="10"/>
          </p:nvPr>
        </p:nvSpPr>
        <p:spPr/>
        <p:txBody>
          <a:bodyPr/>
          <a:lstStyle/>
          <a:p>
            <a:fld id="{D66978F0-A7BC-0644-B505-B460AF1914F3}" type="datetime1">
              <a:rPr lang="sk-SK" smtClean="0"/>
              <a:t>14.9.2024</a:t>
            </a:fld>
            <a:endParaRPr lang="en-US"/>
          </a:p>
        </p:txBody>
      </p:sp>
      <p:sp>
        <p:nvSpPr>
          <p:cNvPr id="5" name="Zástupný objekt pre pätu 4">
            <a:extLst>
              <a:ext uri="{FF2B5EF4-FFF2-40B4-BE49-F238E27FC236}">
                <a16:creationId xmlns:a16="http://schemas.microsoft.com/office/drawing/2014/main" id="{D4177F9C-E381-E091-A17D-DFF0D377C2E2}"/>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54A10600-A98B-0110-99C4-59B43AE130F4}"/>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69838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pic>
        <p:nvPicPr>
          <p:cNvPr id="2057" name="Picture 205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9" name="Straight Connector 205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63" name="Rectangle 2062">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59E6C83B-A805-CD43-F592-B037240A8234}"/>
              </a:ext>
            </a:extLst>
          </p:cNvPr>
          <p:cNvSpPr>
            <a:spLocks noGrp="1"/>
          </p:cNvSpPr>
          <p:nvPr>
            <p:ph type="title"/>
          </p:nvPr>
        </p:nvSpPr>
        <p:spPr>
          <a:xfrm>
            <a:off x="1447712" y="329309"/>
            <a:ext cx="4176384" cy="2380828"/>
          </a:xfrm>
        </p:spPr>
        <p:txBody>
          <a:bodyPr vert="horz" lIns="91440" tIns="45720" rIns="91440" bIns="0" rtlCol="0" anchor="b">
            <a:normAutofit/>
          </a:bodyPr>
          <a:lstStyle/>
          <a:p>
            <a:r>
              <a:rPr lang="en-US" sz="4100" dirty="0" err="1"/>
              <a:t>Bioterorizmus</a:t>
            </a:r>
            <a:r>
              <a:rPr lang="en-US" sz="4100" dirty="0"/>
              <a:t> - </a:t>
            </a:r>
            <a:r>
              <a:rPr lang="en-US" sz="4100" dirty="0" err="1"/>
              <a:t>prípady</a:t>
            </a:r>
            <a:endParaRPr lang="en-US" sz="4100" dirty="0"/>
          </a:p>
        </p:txBody>
      </p:sp>
      <p:sp>
        <p:nvSpPr>
          <p:cNvPr id="3" name="Zástupný text 2">
            <a:extLst>
              <a:ext uri="{FF2B5EF4-FFF2-40B4-BE49-F238E27FC236}">
                <a16:creationId xmlns:a16="http://schemas.microsoft.com/office/drawing/2014/main" id="{BA6836E6-4895-9D40-03CA-5765DEFFB178}"/>
              </a:ext>
            </a:extLst>
          </p:cNvPr>
          <p:cNvSpPr>
            <a:spLocks noGrp="1"/>
          </p:cNvSpPr>
          <p:nvPr>
            <p:ph type="body" idx="1"/>
          </p:nvPr>
        </p:nvSpPr>
        <p:spPr>
          <a:xfrm>
            <a:off x="1283520" y="3611124"/>
            <a:ext cx="4575733" cy="1707634"/>
          </a:xfrm>
        </p:spPr>
        <p:txBody>
          <a:bodyPr vert="horz" lIns="91440" tIns="91440" rIns="91440" bIns="91440" rtlCol="0">
            <a:normAutofit lnSpcReduction="10000"/>
          </a:bodyPr>
          <a:lstStyle/>
          <a:p>
            <a:pPr>
              <a:lnSpc>
                <a:spcPct val="110000"/>
              </a:lnSpc>
            </a:pPr>
            <a:r>
              <a:rPr lang="en-US" sz="1400" cap="all" dirty="0" err="1"/>
              <a:t>Medzi</a:t>
            </a:r>
            <a:r>
              <a:rPr lang="en-US" sz="1400" cap="all" dirty="0"/>
              <a:t> </a:t>
            </a:r>
            <a:r>
              <a:rPr lang="en-US" sz="1400" cap="all" dirty="0" err="1"/>
              <a:t>rokmi</a:t>
            </a:r>
            <a:r>
              <a:rPr lang="en-US" sz="1400" cap="all" dirty="0"/>
              <a:t> 1970 a 2019 bolo </a:t>
            </a:r>
            <a:r>
              <a:rPr lang="en-US" sz="1400" cap="all" dirty="0" err="1"/>
              <a:t>zaznamenaných</a:t>
            </a:r>
            <a:r>
              <a:rPr lang="en-US" sz="1400" cap="all" dirty="0"/>
              <a:t> 33 </a:t>
            </a:r>
            <a:r>
              <a:rPr lang="en-US" sz="1400" cap="all" dirty="0" err="1"/>
              <a:t>teroristických</a:t>
            </a:r>
            <a:r>
              <a:rPr lang="en-US" sz="1400" cap="all" dirty="0"/>
              <a:t> </a:t>
            </a:r>
            <a:r>
              <a:rPr lang="en-US" sz="1400" cap="all" dirty="0" err="1"/>
              <a:t>útokov</a:t>
            </a:r>
            <a:r>
              <a:rPr lang="en-US" sz="1400" cap="all" dirty="0"/>
              <a:t> </a:t>
            </a:r>
            <a:r>
              <a:rPr lang="en-US" sz="1400" cap="all" dirty="0" err="1"/>
              <a:t>zahŕňajúcich</a:t>
            </a:r>
            <a:r>
              <a:rPr lang="en-US" sz="1400" cap="all" dirty="0"/>
              <a:t> </a:t>
            </a:r>
            <a:r>
              <a:rPr lang="en-US" sz="1400" cap="all" dirty="0" err="1"/>
              <a:t>biologické</a:t>
            </a:r>
            <a:r>
              <a:rPr lang="en-US" sz="1400" cap="all" dirty="0"/>
              <a:t> </a:t>
            </a:r>
            <a:r>
              <a:rPr lang="en-US" sz="1400" cap="all" dirty="0" err="1"/>
              <a:t>agensy</a:t>
            </a:r>
            <a:r>
              <a:rPr lang="en-US" sz="1400" cap="all" dirty="0"/>
              <a:t>, </a:t>
            </a:r>
            <a:r>
              <a:rPr lang="en-US" sz="1400" cap="all" dirty="0" err="1"/>
              <a:t>ktoré</a:t>
            </a:r>
            <a:r>
              <a:rPr lang="en-US" sz="1400" cap="all" dirty="0"/>
              <a:t> </a:t>
            </a:r>
            <a:r>
              <a:rPr lang="en-US" sz="1400" cap="all" dirty="0" err="1"/>
              <a:t>spôsobili</a:t>
            </a:r>
            <a:r>
              <a:rPr lang="en-US" sz="1400" cap="all" dirty="0"/>
              <a:t> 9 </a:t>
            </a:r>
            <a:r>
              <a:rPr lang="en-US" sz="1400" cap="all" dirty="0" err="1"/>
              <a:t>úmrtí</a:t>
            </a:r>
            <a:r>
              <a:rPr lang="en-US" sz="1400" cap="all" dirty="0"/>
              <a:t> a 806 </a:t>
            </a:r>
            <a:r>
              <a:rPr lang="en-US" sz="1400" cap="all" dirty="0" err="1"/>
              <a:t>zranení</a:t>
            </a:r>
            <a:r>
              <a:rPr lang="en-US" sz="1400" cap="all" dirty="0"/>
              <a:t>. 21 </a:t>
            </a:r>
            <a:r>
              <a:rPr lang="en-US" sz="1400" cap="all" dirty="0" err="1"/>
              <a:t>udalostí</a:t>
            </a:r>
            <a:r>
              <a:rPr lang="en-US" sz="1400" cap="all" dirty="0"/>
              <a:t> </a:t>
            </a:r>
            <a:r>
              <a:rPr lang="en-US" sz="1400" cap="all" dirty="0" err="1"/>
              <a:t>sa</a:t>
            </a:r>
            <a:r>
              <a:rPr lang="en-US" sz="1400" cap="all" dirty="0"/>
              <a:t> </a:t>
            </a:r>
            <a:r>
              <a:rPr lang="en-US" sz="1400" cap="all" dirty="0" err="1"/>
              <a:t>odohralo</a:t>
            </a:r>
            <a:r>
              <a:rPr lang="en-US" sz="1400" cap="all" dirty="0"/>
              <a:t> v </a:t>
            </a:r>
            <a:r>
              <a:rPr lang="en-US" sz="1400" cap="all" dirty="0" err="1"/>
              <a:t>Spojených</a:t>
            </a:r>
            <a:r>
              <a:rPr lang="en-US" sz="1400" cap="all" dirty="0"/>
              <a:t> </a:t>
            </a:r>
            <a:r>
              <a:rPr lang="en-US" sz="1400" cap="all" dirty="0" err="1"/>
              <a:t>štátoch</a:t>
            </a:r>
            <a:r>
              <a:rPr lang="en-US" sz="1400" cap="all" dirty="0"/>
              <a:t>, 3 v Keni, 2 </a:t>
            </a:r>
            <a:r>
              <a:rPr lang="en-US" sz="1400" cap="all" dirty="0" err="1"/>
              <a:t>vo</a:t>
            </a:r>
            <a:r>
              <a:rPr lang="en-US" sz="1400" cap="all" dirty="0"/>
              <a:t> </a:t>
            </a:r>
            <a:r>
              <a:rPr lang="en-US" sz="1400" cap="all" dirty="0" err="1"/>
              <a:t>Veľkej</a:t>
            </a:r>
            <a:r>
              <a:rPr lang="en-US" sz="1400" cap="all" dirty="0"/>
              <a:t> </a:t>
            </a:r>
            <a:r>
              <a:rPr lang="en-US" sz="1400" cap="all" dirty="0" err="1"/>
              <a:t>Británii</a:t>
            </a:r>
            <a:r>
              <a:rPr lang="en-US" sz="1400" cap="all" dirty="0"/>
              <a:t> a </a:t>
            </a:r>
            <a:r>
              <a:rPr lang="en-US" sz="1400" cap="all" dirty="0" err="1"/>
              <a:t>Pakistane</a:t>
            </a:r>
            <a:r>
              <a:rPr lang="en-US" sz="1400" cap="all" dirty="0"/>
              <a:t> a po </a:t>
            </a:r>
            <a:r>
              <a:rPr lang="en-US" sz="1400" cap="all" dirty="0" err="1"/>
              <a:t>jednej</a:t>
            </a:r>
            <a:r>
              <a:rPr lang="en-US" sz="1400" cap="all" dirty="0"/>
              <a:t> </a:t>
            </a:r>
            <a:r>
              <a:rPr lang="en-US" sz="1400" cap="all" dirty="0" err="1"/>
              <a:t>udalosti</a:t>
            </a:r>
            <a:r>
              <a:rPr lang="en-US" sz="1400" cap="all" dirty="0"/>
              <a:t> v </a:t>
            </a:r>
            <a:r>
              <a:rPr lang="en-US" sz="1400" cap="all" dirty="0" err="1"/>
              <a:t>Japonsku</a:t>
            </a:r>
            <a:r>
              <a:rPr lang="en-US" sz="1400" cap="all" dirty="0"/>
              <a:t>, </a:t>
            </a:r>
            <a:r>
              <a:rPr lang="en-US" sz="1400" cap="all" dirty="0" err="1"/>
              <a:t>Kolumbii</a:t>
            </a:r>
            <a:r>
              <a:rPr lang="en-US" sz="1400" cap="all" dirty="0"/>
              <a:t>, </a:t>
            </a:r>
            <a:r>
              <a:rPr lang="en-US" sz="1400" cap="all" dirty="0" err="1"/>
              <a:t>Izraeli</a:t>
            </a:r>
            <a:r>
              <a:rPr lang="en-US" sz="1400" cap="all" dirty="0"/>
              <a:t>, </a:t>
            </a:r>
            <a:r>
              <a:rPr lang="en-US" sz="1400" cap="all" dirty="0" err="1"/>
              <a:t>Rusku</a:t>
            </a:r>
            <a:r>
              <a:rPr lang="en-US" sz="1400" cap="all" dirty="0"/>
              <a:t> a </a:t>
            </a:r>
            <a:r>
              <a:rPr lang="en-US" sz="1400" cap="all" dirty="0" err="1"/>
              <a:t>Tunisku</a:t>
            </a:r>
            <a:r>
              <a:rPr lang="en-US" sz="1400" cap="all" dirty="0"/>
              <a:t>.</a:t>
            </a:r>
          </a:p>
        </p:txBody>
      </p:sp>
      <p:sp>
        <p:nvSpPr>
          <p:cNvPr id="5" name="Zástupný objekt pre pätu 4">
            <a:extLst>
              <a:ext uri="{FF2B5EF4-FFF2-40B4-BE49-F238E27FC236}">
                <a16:creationId xmlns:a16="http://schemas.microsoft.com/office/drawing/2014/main" id="{987BC881-0D67-7D58-AAA3-3B0450B28CD9}"/>
              </a:ext>
            </a:extLst>
          </p:cNvPr>
          <p:cNvSpPr>
            <a:spLocks noGrp="1"/>
          </p:cNvSpPr>
          <p:nvPr>
            <p:ph type="ftr" sz="quarter" idx="11"/>
          </p:nvPr>
        </p:nvSpPr>
        <p:spPr>
          <a:xfrm>
            <a:off x="1449981" y="329309"/>
            <a:ext cx="4179506" cy="309201"/>
          </a:xfrm>
        </p:spPr>
        <p:txBody>
          <a:bodyPr vert="horz" lIns="91440" tIns="45720" rIns="91440" bIns="45720" rtlCol="0" anchor="ctr">
            <a:normAutofit/>
          </a:bodyPr>
          <a:lstStyle/>
          <a:p>
            <a:pPr>
              <a:spcAft>
                <a:spcPts val="600"/>
              </a:spcAft>
            </a:pPr>
            <a:r>
              <a:rPr lang="en-US"/>
              <a:t>martin.rusnak@truni.sk</a:t>
            </a:r>
          </a:p>
        </p:txBody>
      </p:sp>
      <p:sp>
        <p:nvSpPr>
          <p:cNvPr id="6" name="Zástupný objekt pre číslo snímky 5">
            <a:extLst>
              <a:ext uri="{FF2B5EF4-FFF2-40B4-BE49-F238E27FC236}">
                <a16:creationId xmlns:a16="http://schemas.microsoft.com/office/drawing/2014/main" id="{3EF5EA4E-6E3A-EB22-9683-400A2B4FF1E6}"/>
              </a:ext>
            </a:extLst>
          </p:cNvPr>
          <p:cNvSpPr>
            <a:spLocks noGrp="1"/>
          </p:cNvSpPr>
          <p:nvPr>
            <p:ph type="sldNum" sz="quarter" idx="12"/>
          </p:nvPr>
        </p:nvSpPr>
        <p:spPr>
          <a:xfrm>
            <a:off x="472501" y="798973"/>
            <a:ext cx="811019" cy="503579"/>
          </a:xfrm>
        </p:spPr>
        <p:txBody>
          <a:bodyPr vert="horz" lIns="91440" tIns="45720" rIns="91440" bIns="45720" rtlCol="0" anchor="t">
            <a:normAutofit/>
          </a:bodyPr>
          <a:lstStyle/>
          <a:p>
            <a:pPr>
              <a:lnSpc>
                <a:spcPct val="90000"/>
              </a:lnSpc>
              <a:spcAft>
                <a:spcPts val="600"/>
              </a:spcAft>
            </a:pPr>
            <a:fld id="{330EA680-D336-4FF7-8B7A-9848BB0A1C32}" type="slidenum">
              <a:rPr lang="en-US" smtClean="0"/>
              <a:pPr>
                <a:lnSpc>
                  <a:spcPct val="90000"/>
                </a:lnSpc>
                <a:spcAft>
                  <a:spcPts val="600"/>
                </a:spcAft>
              </a:pPr>
              <a:t>3</a:t>
            </a:fld>
            <a:endParaRPr lang="en-US"/>
          </a:p>
        </p:txBody>
      </p:sp>
      <p:cxnSp>
        <p:nvCxnSpPr>
          <p:cNvPr id="2067" name="Straight Connector 2066">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50" name="Picture 2" descr="Bill Gates avertisment bioterorism: 30 de milioane de oameni vor muri în  epidemie | DCNews">
            <a:extLst>
              <a:ext uri="{FF2B5EF4-FFF2-40B4-BE49-F238E27FC236}">
                <a16:creationId xmlns:a16="http://schemas.microsoft.com/office/drawing/2014/main" id="{C81D4409-EFB5-9DF1-16B9-56539089C3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4411" y="1470414"/>
            <a:ext cx="4960442" cy="333109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objekt pre dátum 3">
            <a:extLst>
              <a:ext uri="{FF2B5EF4-FFF2-40B4-BE49-F238E27FC236}">
                <a16:creationId xmlns:a16="http://schemas.microsoft.com/office/drawing/2014/main" id="{8BF3C0A0-EF59-E29D-7495-C9BE4F6BDCA3}"/>
              </a:ext>
            </a:extLst>
          </p:cNvPr>
          <p:cNvSpPr>
            <a:spLocks noGrp="1"/>
          </p:cNvSpPr>
          <p:nvPr>
            <p:ph type="dt" sz="half" idx="10"/>
          </p:nvPr>
        </p:nvSpPr>
        <p:spPr>
          <a:xfrm>
            <a:off x="1452524" y="5485654"/>
            <a:ext cx="4176493" cy="309201"/>
          </a:xfrm>
        </p:spPr>
        <p:txBody>
          <a:bodyPr vert="horz" lIns="91440" tIns="45720" rIns="91440" bIns="45720" rtlCol="0" anchor="ctr">
            <a:normAutofit/>
          </a:bodyPr>
          <a:lstStyle/>
          <a:p>
            <a:pPr algn="l">
              <a:spcAft>
                <a:spcPts val="600"/>
              </a:spcAft>
            </a:pPr>
            <a:fld id="{10041E69-D717-F442-8D85-617063F94BB6}" type="datetime1">
              <a:rPr lang="sk-SK" smtClean="0"/>
              <a:pPr algn="l">
                <a:spcAft>
                  <a:spcPts val="600"/>
                </a:spcAft>
              </a:pPr>
              <a:t>14.9.2024</a:t>
            </a:fld>
            <a:endParaRPr lang="en-US"/>
          </a:p>
        </p:txBody>
      </p:sp>
      <p:pic>
        <p:nvPicPr>
          <p:cNvPr id="2069" name="Picture 2068">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71" name="Straight Connector 2070">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44154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83A7F-61D4-2F9E-7199-C0788EA67E06}"/>
              </a:ext>
            </a:extLst>
          </p:cNvPr>
          <p:cNvSpPr>
            <a:spLocks noGrp="1"/>
          </p:cNvSpPr>
          <p:nvPr>
            <p:ph type="title"/>
          </p:nvPr>
        </p:nvSpPr>
        <p:spPr>
          <a:xfrm>
            <a:off x="1451579" y="804519"/>
            <a:ext cx="9603275" cy="1049235"/>
          </a:xfrm>
        </p:spPr>
        <p:txBody>
          <a:bodyPr>
            <a:normAutofit/>
          </a:bodyPr>
          <a:lstStyle/>
          <a:p>
            <a:r>
              <a:rPr lang="sk-SK" dirty="0"/>
              <a:t>Známe prípady</a:t>
            </a:r>
          </a:p>
        </p:txBody>
      </p:sp>
      <p:sp>
        <p:nvSpPr>
          <p:cNvPr id="5" name="Zástupný objekt pre pätu 4">
            <a:extLst>
              <a:ext uri="{FF2B5EF4-FFF2-40B4-BE49-F238E27FC236}">
                <a16:creationId xmlns:a16="http://schemas.microsoft.com/office/drawing/2014/main" id="{0E296210-0A17-8FD8-624C-273A16130B22}"/>
              </a:ext>
            </a:extLst>
          </p:cNvPr>
          <p:cNvSpPr>
            <a:spLocks noGrp="1"/>
          </p:cNvSpPr>
          <p:nvPr>
            <p:ph type="ftr" sz="quarter" idx="11"/>
          </p:nvPr>
        </p:nvSpPr>
        <p:spPr>
          <a:xfrm>
            <a:off x="1451579" y="329307"/>
            <a:ext cx="5938836" cy="309201"/>
          </a:xfrm>
        </p:spPr>
        <p:txBody>
          <a:bodyPr>
            <a:normAutofit/>
          </a:bodyPr>
          <a:lstStyle/>
          <a:p>
            <a:pPr>
              <a:spcAft>
                <a:spcPts val="600"/>
              </a:spcAft>
            </a:pPr>
            <a:r>
              <a:rPr lang="en-US"/>
              <a:t>martin.rusnak@truni.sk</a:t>
            </a:r>
          </a:p>
        </p:txBody>
      </p:sp>
      <p:sp>
        <p:nvSpPr>
          <p:cNvPr id="4" name="Zástupný objekt pre dátum 3">
            <a:extLst>
              <a:ext uri="{FF2B5EF4-FFF2-40B4-BE49-F238E27FC236}">
                <a16:creationId xmlns:a16="http://schemas.microsoft.com/office/drawing/2014/main" id="{1500FECF-7006-7545-96C7-4AAB05DC51C1}"/>
              </a:ext>
            </a:extLst>
          </p:cNvPr>
          <p:cNvSpPr>
            <a:spLocks noGrp="1"/>
          </p:cNvSpPr>
          <p:nvPr>
            <p:ph type="dt" sz="half" idx="10"/>
          </p:nvPr>
        </p:nvSpPr>
        <p:spPr>
          <a:xfrm>
            <a:off x="7554138" y="330370"/>
            <a:ext cx="3500715" cy="309201"/>
          </a:xfrm>
        </p:spPr>
        <p:txBody>
          <a:bodyPr>
            <a:normAutofit/>
          </a:bodyPr>
          <a:lstStyle/>
          <a:p>
            <a:pPr>
              <a:spcAft>
                <a:spcPts val="600"/>
              </a:spcAft>
            </a:pPr>
            <a:fld id="{83DF84EB-F7A2-4B4C-B821-B0BE3ECEDC90}" type="datetime1">
              <a:rPr lang="sk-SK" smtClean="0"/>
              <a:pPr>
                <a:spcAft>
                  <a:spcPts val="600"/>
                </a:spcAft>
              </a:pPr>
              <a:t>14.9.2024</a:t>
            </a:fld>
            <a:endParaRPr lang="en-US"/>
          </a:p>
        </p:txBody>
      </p:sp>
      <p:sp>
        <p:nvSpPr>
          <p:cNvPr id="6" name="Zástupný objekt pre číslo snímky 5">
            <a:extLst>
              <a:ext uri="{FF2B5EF4-FFF2-40B4-BE49-F238E27FC236}">
                <a16:creationId xmlns:a16="http://schemas.microsoft.com/office/drawing/2014/main" id="{9D8CDAD1-8AD2-1CB5-D2FC-3BB8C14D92E4}"/>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330EA680-D336-4FF7-8B7A-9848BB0A1C32}" type="slidenum">
              <a:rPr lang="en-US" smtClean="0"/>
              <a:pPr>
                <a:lnSpc>
                  <a:spcPct val="90000"/>
                </a:lnSpc>
                <a:spcAft>
                  <a:spcPts val="600"/>
                </a:spcAft>
              </a:pPr>
              <a:t>4</a:t>
            </a:fld>
            <a:endParaRPr lang="en-US"/>
          </a:p>
        </p:txBody>
      </p:sp>
      <p:sp>
        <p:nvSpPr>
          <p:cNvPr id="3" name="Zástupný objekt pre obsah 2">
            <a:extLst>
              <a:ext uri="{FF2B5EF4-FFF2-40B4-BE49-F238E27FC236}">
                <a16:creationId xmlns:a16="http://schemas.microsoft.com/office/drawing/2014/main" id="{2CCD7DD2-D9D2-EA25-56CA-8A22E9ABFAAF}"/>
              </a:ext>
            </a:extLst>
          </p:cNvPr>
          <p:cNvSpPr>
            <a:spLocks noGrp="1"/>
          </p:cNvSpPr>
          <p:nvPr>
            <p:ph idx="1"/>
          </p:nvPr>
        </p:nvSpPr>
        <p:spPr>
          <a:xfrm>
            <a:off x="864158" y="2015734"/>
            <a:ext cx="6902987" cy="3450613"/>
          </a:xfrm>
        </p:spPr>
        <p:txBody>
          <a:bodyPr>
            <a:normAutofit fontScale="92500" lnSpcReduction="20000"/>
          </a:bodyPr>
          <a:lstStyle/>
          <a:p>
            <a:pPr marL="0" indent="0">
              <a:lnSpc>
                <a:spcPct val="110000"/>
              </a:lnSpc>
              <a:buNone/>
            </a:pPr>
            <a:r>
              <a:rPr lang="sk-SK" sz="1600" b="1" dirty="0" err="1"/>
              <a:t>Salmonella</a:t>
            </a:r>
            <a:r>
              <a:rPr lang="sk-SK" sz="1600" b="1" dirty="0"/>
              <a:t> útok v USA (1984)</a:t>
            </a:r>
            <a:br>
              <a:rPr lang="sk-SK" sz="1600" b="1" dirty="0"/>
            </a:br>
            <a:r>
              <a:rPr lang="sk-SK" sz="1600" dirty="0"/>
              <a:t>V roku 1984 utrpelo 751 ľudí otravu jedlom v meste </a:t>
            </a:r>
            <a:r>
              <a:rPr lang="sk-SK" sz="1600" dirty="0" err="1"/>
              <a:t>The</a:t>
            </a:r>
            <a:r>
              <a:rPr lang="sk-SK" sz="1600" dirty="0"/>
              <a:t> </a:t>
            </a:r>
            <a:r>
              <a:rPr lang="sk-SK" sz="1600" dirty="0" err="1"/>
              <a:t>Dalles</a:t>
            </a:r>
            <a:r>
              <a:rPr lang="sk-SK" sz="1600" dirty="0"/>
              <a:t> v štáte Oregon, USA, kvôli úmyselnej kontaminácii šalátových barov v desiatich miestnych reštauráciách baktériou </a:t>
            </a:r>
            <a:r>
              <a:rPr lang="sk-SK" sz="1600" dirty="0" err="1"/>
              <a:t>Salmonella</a:t>
            </a:r>
            <a:r>
              <a:rPr lang="sk-SK" sz="1600" dirty="0"/>
              <a:t>. Skupina prominentných nasledovníkov </a:t>
            </a:r>
            <a:r>
              <a:rPr lang="sk-SK" sz="1600" dirty="0" err="1"/>
              <a:t>Rajneesha</a:t>
            </a:r>
            <a:r>
              <a:rPr lang="sk-SK" sz="1600" dirty="0"/>
              <a:t> (neskôr známeho ako </a:t>
            </a:r>
            <a:r>
              <a:rPr lang="sk-SK" sz="1600" dirty="0" err="1"/>
              <a:t>Osho</a:t>
            </a:r>
            <a:r>
              <a:rPr lang="sk-SK" sz="1600" dirty="0"/>
              <a:t>) vedená Ma </a:t>
            </a:r>
            <a:r>
              <a:rPr lang="sk-SK" sz="1600" dirty="0" err="1"/>
              <a:t>Anand</a:t>
            </a:r>
            <a:r>
              <a:rPr lang="sk-SK" sz="1600" dirty="0"/>
              <a:t> </a:t>
            </a:r>
            <a:r>
              <a:rPr lang="sk-SK" sz="1600" dirty="0" err="1"/>
              <a:t>Sheelou</a:t>
            </a:r>
            <a:r>
              <a:rPr lang="sk-SK" sz="1600" dirty="0"/>
              <a:t> dúfala, že zneškodní voličov mesta, aby ich vlastní kandidáti zvíťazili vo voľbách v okrese </a:t>
            </a:r>
            <a:r>
              <a:rPr lang="sk-SK" sz="1600" dirty="0" err="1"/>
              <a:t>Wasco</a:t>
            </a:r>
            <a:r>
              <a:rPr lang="sk-SK" sz="1600" dirty="0"/>
              <a:t> v roku 1984. Výsledkom útoku bolo, že 751 ľudí dostalo salmonelózu, z ktorých 45 bolo hospitalizovaných, ale nikto nezomrel.</a:t>
            </a:r>
          </a:p>
          <a:p>
            <a:pPr marL="0" indent="0">
              <a:lnSpc>
                <a:spcPct val="110000"/>
              </a:lnSpc>
              <a:buNone/>
            </a:pPr>
            <a:r>
              <a:rPr lang="sk-SK" sz="1600" dirty="0"/>
              <a:t> Počiatočné vyšetrovanie orgánov verejného zdravotníctva v Oregone a Centra pre kontrolu a prevenciu chorôb nevylúčilo možnosť úmyselnej kontaminácie a tento čin bol potvrdený o rok neskôr, 28. februára 1985. V laboratóriu </a:t>
            </a:r>
            <a:r>
              <a:rPr lang="sk-SK" sz="1600" dirty="0" err="1"/>
              <a:t>Rajneeshpuram</a:t>
            </a:r>
            <a:r>
              <a:rPr lang="sk-SK" sz="1600" dirty="0"/>
              <a:t> sa našiel vzor baktérií, ktorý zodpovedal kontaminantu, ktorý spôsobil ochorenie obyvateľov mesta. Dvaja vedúci predstavitelia </a:t>
            </a:r>
            <a:r>
              <a:rPr lang="sk-SK" sz="1600" dirty="0" err="1"/>
              <a:t>Rajneeshpuram</a:t>
            </a:r>
            <a:r>
              <a:rPr lang="sk-SK" sz="1600" dirty="0"/>
              <a:t> boli odsúdení za pokus o vraždu a odpykali si 29 mesiacov z 20-ročného trestu v federálnej väznici s minimálnym stupňom stráženia.</a:t>
            </a:r>
          </a:p>
        </p:txBody>
      </p:sp>
      <p:pic>
        <p:nvPicPr>
          <p:cNvPr id="4098" name="Picture 2" descr="Aum Shinriky members around leader">
            <a:extLst>
              <a:ext uri="{FF2B5EF4-FFF2-40B4-BE49-F238E27FC236}">
                <a16:creationId xmlns:a16="http://schemas.microsoft.com/office/drawing/2014/main" id="{4041D5AC-5386-FC1E-9316-9063A432CA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8756" y="2640828"/>
            <a:ext cx="2926098" cy="22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5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83A7F-61D4-2F9E-7199-C0788EA67E06}"/>
              </a:ext>
            </a:extLst>
          </p:cNvPr>
          <p:cNvSpPr>
            <a:spLocks noGrp="1"/>
          </p:cNvSpPr>
          <p:nvPr>
            <p:ph type="title"/>
          </p:nvPr>
        </p:nvSpPr>
        <p:spPr/>
        <p:txBody>
          <a:bodyPr/>
          <a:lstStyle/>
          <a:p>
            <a:r>
              <a:rPr lang="sk-SK" dirty="0"/>
              <a:t>Známe prípady</a:t>
            </a:r>
          </a:p>
        </p:txBody>
      </p:sp>
      <p:sp>
        <p:nvSpPr>
          <p:cNvPr id="3" name="Zástupný objekt pre obsah 2">
            <a:extLst>
              <a:ext uri="{FF2B5EF4-FFF2-40B4-BE49-F238E27FC236}">
                <a16:creationId xmlns:a16="http://schemas.microsoft.com/office/drawing/2014/main" id="{2CCD7DD2-D9D2-EA25-56CA-8A22E9ABFAAF}"/>
              </a:ext>
            </a:extLst>
          </p:cNvPr>
          <p:cNvSpPr>
            <a:spLocks noGrp="1"/>
          </p:cNvSpPr>
          <p:nvPr>
            <p:ph idx="1"/>
          </p:nvPr>
        </p:nvSpPr>
        <p:spPr/>
        <p:txBody>
          <a:bodyPr>
            <a:normAutofit fontScale="85000" lnSpcReduction="10000"/>
          </a:bodyPr>
          <a:lstStyle/>
          <a:p>
            <a:pPr marL="0" indent="0">
              <a:buNone/>
            </a:pPr>
            <a:r>
              <a:rPr lang="sk-SK" b="1" dirty="0"/>
              <a:t>Listy s ricínom (2003 a 2013, USA)</a:t>
            </a:r>
          </a:p>
          <a:p>
            <a:r>
              <a:rPr lang="sk-SK" dirty="0"/>
              <a:t>Dňa 15. októbra 2003 bol v triediacom centre pošty v </a:t>
            </a:r>
            <a:r>
              <a:rPr lang="sk-SK" dirty="0" err="1"/>
              <a:t>Greenville</a:t>
            </a:r>
            <a:r>
              <a:rPr lang="sk-SK" dirty="0"/>
              <a:t> v Južnej Karolíne, neďaleko medzinárodného letiska </a:t>
            </a:r>
            <a:r>
              <a:rPr lang="sk-SK" dirty="0" err="1"/>
              <a:t>Greenville-Spartanburg</a:t>
            </a:r>
            <a:r>
              <a:rPr lang="sk-SK" dirty="0"/>
              <a:t>, objavený balíček. Balíček obsahoval list a malú kovovú nádobku s práškom ricínu. Na obálke, v ktorej bola nádobka, bol napísaný strojom vytlačený odkaz: „Pozor, ricínový jed uzavretý v zapečatenej nádobe. Neotvárajte bez náležitej ochrany.“ Prítomnosť ricínu bola potvrdená Centrom pre kontrolu a prevenciu chorôb 21. októbra.</a:t>
            </a:r>
          </a:p>
          <a:p>
            <a:r>
              <a:rPr lang="sk-SK" dirty="0"/>
              <a:t>V roku 2013 boli odoslané listy obsahujúce toxín ricín americkým politikom, vrátane prezidenta Baracka Obamu. Ricín je jedovatý proteín získavaný zo semien rastliny </a:t>
            </a:r>
            <a:r>
              <a:rPr lang="sk-SK" dirty="0" err="1"/>
              <a:t>ricínovníka</a:t>
            </a:r>
            <a:r>
              <a:rPr lang="sk-SK" dirty="0"/>
              <a:t>, ktorý môže byť smrteľný, ak sa vstrebe do tela. Incident vyvolal veľkú pozornosť, ale našťastie sa nikomu nič nestalo.</a:t>
            </a:r>
          </a:p>
        </p:txBody>
      </p:sp>
      <p:sp>
        <p:nvSpPr>
          <p:cNvPr id="4" name="Zástupný objekt pre dátum 3">
            <a:extLst>
              <a:ext uri="{FF2B5EF4-FFF2-40B4-BE49-F238E27FC236}">
                <a16:creationId xmlns:a16="http://schemas.microsoft.com/office/drawing/2014/main" id="{1500FECF-7006-7545-96C7-4AAB05DC51C1}"/>
              </a:ext>
            </a:extLst>
          </p:cNvPr>
          <p:cNvSpPr>
            <a:spLocks noGrp="1"/>
          </p:cNvSpPr>
          <p:nvPr>
            <p:ph type="dt" sz="half" idx="10"/>
          </p:nvPr>
        </p:nvSpPr>
        <p:spPr/>
        <p:txBody>
          <a:bodyPr/>
          <a:lstStyle/>
          <a:p>
            <a:fld id="{83DF84EB-F7A2-4B4C-B821-B0BE3ECEDC90}" type="datetime1">
              <a:rPr lang="sk-SK" smtClean="0"/>
              <a:t>14.9.2024</a:t>
            </a:fld>
            <a:endParaRPr lang="en-US"/>
          </a:p>
        </p:txBody>
      </p:sp>
      <p:sp>
        <p:nvSpPr>
          <p:cNvPr id="5" name="Zástupný objekt pre pätu 4">
            <a:extLst>
              <a:ext uri="{FF2B5EF4-FFF2-40B4-BE49-F238E27FC236}">
                <a16:creationId xmlns:a16="http://schemas.microsoft.com/office/drawing/2014/main" id="{0E296210-0A17-8FD8-624C-273A16130B22}"/>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9D8CDAD1-8AD2-1CB5-D2FC-3BB8C14D92E4}"/>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144567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83A7F-61D4-2F9E-7199-C0788EA67E06}"/>
              </a:ext>
            </a:extLst>
          </p:cNvPr>
          <p:cNvSpPr>
            <a:spLocks noGrp="1"/>
          </p:cNvSpPr>
          <p:nvPr>
            <p:ph type="title"/>
          </p:nvPr>
        </p:nvSpPr>
        <p:spPr>
          <a:xfrm>
            <a:off x="1451579" y="804519"/>
            <a:ext cx="9603275" cy="1049235"/>
          </a:xfrm>
        </p:spPr>
        <p:txBody>
          <a:bodyPr>
            <a:normAutofit/>
          </a:bodyPr>
          <a:lstStyle/>
          <a:p>
            <a:r>
              <a:rPr lang="sk-SK" dirty="0"/>
              <a:t>Známe prípady</a:t>
            </a:r>
          </a:p>
        </p:txBody>
      </p:sp>
      <p:sp>
        <p:nvSpPr>
          <p:cNvPr id="5" name="Zástupný objekt pre pätu 4">
            <a:extLst>
              <a:ext uri="{FF2B5EF4-FFF2-40B4-BE49-F238E27FC236}">
                <a16:creationId xmlns:a16="http://schemas.microsoft.com/office/drawing/2014/main" id="{840B4BB6-DA10-0ACF-0CA3-03AFFFF1FFC6}"/>
              </a:ext>
            </a:extLst>
          </p:cNvPr>
          <p:cNvSpPr>
            <a:spLocks noGrp="1"/>
          </p:cNvSpPr>
          <p:nvPr>
            <p:ph type="ftr" sz="quarter" idx="11"/>
          </p:nvPr>
        </p:nvSpPr>
        <p:spPr>
          <a:xfrm>
            <a:off x="1451579" y="329307"/>
            <a:ext cx="5938836" cy="309201"/>
          </a:xfrm>
        </p:spPr>
        <p:txBody>
          <a:bodyPr>
            <a:normAutofit/>
          </a:bodyPr>
          <a:lstStyle/>
          <a:p>
            <a:pPr>
              <a:spcAft>
                <a:spcPts val="600"/>
              </a:spcAft>
            </a:pPr>
            <a:r>
              <a:rPr lang="en-US" dirty="0" err="1"/>
              <a:t>martin.rusnak@truni.sk</a:t>
            </a:r>
            <a:endParaRPr lang="en-US"/>
          </a:p>
        </p:txBody>
      </p:sp>
      <p:sp>
        <p:nvSpPr>
          <p:cNvPr id="4" name="Zástupný objekt pre dátum 3">
            <a:extLst>
              <a:ext uri="{FF2B5EF4-FFF2-40B4-BE49-F238E27FC236}">
                <a16:creationId xmlns:a16="http://schemas.microsoft.com/office/drawing/2014/main" id="{AE2E8BAD-D35C-7FBA-B034-5F541E7005F0}"/>
              </a:ext>
            </a:extLst>
          </p:cNvPr>
          <p:cNvSpPr>
            <a:spLocks noGrp="1"/>
          </p:cNvSpPr>
          <p:nvPr>
            <p:ph type="dt" sz="half" idx="10"/>
          </p:nvPr>
        </p:nvSpPr>
        <p:spPr>
          <a:xfrm>
            <a:off x="7554138" y="330370"/>
            <a:ext cx="3500715" cy="309201"/>
          </a:xfrm>
        </p:spPr>
        <p:txBody>
          <a:bodyPr>
            <a:normAutofit/>
          </a:bodyPr>
          <a:lstStyle/>
          <a:p>
            <a:pPr>
              <a:spcAft>
                <a:spcPts val="600"/>
              </a:spcAft>
            </a:pPr>
            <a:fld id="{56E9CF13-936F-5348-BE5D-341057B24CDB}" type="datetime1">
              <a:rPr lang="sk-SK" smtClean="0"/>
              <a:pPr>
                <a:spcAft>
                  <a:spcPts val="600"/>
                </a:spcAft>
              </a:pPr>
              <a:t>14.9.2024</a:t>
            </a:fld>
            <a:endParaRPr lang="en-US"/>
          </a:p>
        </p:txBody>
      </p:sp>
      <p:sp>
        <p:nvSpPr>
          <p:cNvPr id="6" name="Zástupný objekt pre číslo snímky 5">
            <a:extLst>
              <a:ext uri="{FF2B5EF4-FFF2-40B4-BE49-F238E27FC236}">
                <a16:creationId xmlns:a16="http://schemas.microsoft.com/office/drawing/2014/main" id="{E84AC153-2B3D-6ABA-67A8-9C032745D3E4}"/>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330EA680-D336-4FF7-8B7A-9848BB0A1C32}" type="slidenum">
              <a:rPr lang="en-US" smtClean="0"/>
              <a:pPr>
                <a:lnSpc>
                  <a:spcPct val="90000"/>
                </a:lnSpc>
                <a:spcAft>
                  <a:spcPts val="600"/>
                </a:spcAft>
              </a:pPr>
              <a:t>6</a:t>
            </a:fld>
            <a:endParaRPr lang="en-US"/>
          </a:p>
        </p:txBody>
      </p:sp>
      <p:sp>
        <p:nvSpPr>
          <p:cNvPr id="3" name="Zástupný objekt pre obsah 2">
            <a:extLst>
              <a:ext uri="{FF2B5EF4-FFF2-40B4-BE49-F238E27FC236}">
                <a16:creationId xmlns:a16="http://schemas.microsoft.com/office/drawing/2014/main" id="{2CCD7DD2-D9D2-EA25-56CA-8A22E9ABFAAF}"/>
              </a:ext>
            </a:extLst>
          </p:cNvPr>
          <p:cNvSpPr>
            <a:spLocks noGrp="1"/>
          </p:cNvSpPr>
          <p:nvPr>
            <p:ph idx="1"/>
          </p:nvPr>
        </p:nvSpPr>
        <p:spPr>
          <a:xfrm>
            <a:off x="1451579" y="2015734"/>
            <a:ext cx="6195784" cy="3450613"/>
          </a:xfrm>
        </p:spPr>
        <p:txBody>
          <a:bodyPr>
            <a:normAutofit/>
          </a:bodyPr>
          <a:lstStyle/>
          <a:p>
            <a:pPr marL="0" indent="0">
              <a:buNone/>
            </a:pPr>
            <a:r>
              <a:rPr lang="sk-SK" b="1" dirty="0"/>
              <a:t>Útok s </a:t>
            </a:r>
            <a:r>
              <a:rPr lang="sk-SK" b="1" dirty="0" err="1"/>
              <a:t>antraxom</a:t>
            </a:r>
            <a:r>
              <a:rPr lang="sk-SK" b="1" dirty="0"/>
              <a:t> v USA (2001)</a:t>
            </a:r>
            <a:br>
              <a:rPr lang="sk-SK" b="1" dirty="0"/>
            </a:br>
            <a:r>
              <a:rPr lang="sk-SK" dirty="0"/>
              <a:t>Jeden z najznámejších prípadov </a:t>
            </a:r>
            <a:r>
              <a:rPr lang="sk-SK" dirty="0" err="1"/>
              <a:t>bioterorizmu</a:t>
            </a:r>
            <a:r>
              <a:rPr lang="sk-SK" dirty="0"/>
              <a:t> sa odohral krátko po útokoch z 11. septembra 2001. Anonymné listy obsahujúce spóry </a:t>
            </a:r>
            <a:r>
              <a:rPr lang="sk-SK" dirty="0" err="1"/>
              <a:t>antraxu</a:t>
            </a:r>
            <a:r>
              <a:rPr lang="sk-SK" dirty="0"/>
              <a:t> (baktéria </a:t>
            </a:r>
            <a:r>
              <a:rPr lang="sk-SK" dirty="0" err="1"/>
              <a:t>Bacillus</a:t>
            </a:r>
            <a:r>
              <a:rPr lang="sk-SK" dirty="0"/>
              <a:t> </a:t>
            </a:r>
            <a:r>
              <a:rPr lang="sk-SK" dirty="0" err="1"/>
              <a:t>anthracis</a:t>
            </a:r>
            <a:r>
              <a:rPr lang="sk-SK" dirty="0"/>
              <a:t>) boli odoslané na niekoľko miest v Spojených štátoch vrátane médií a vládnych úradov. </a:t>
            </a:r>
            <a:r>
              <a:rPr lang="sk-SK" dirty="0" err="1"/>
              <a:t>Antrax</a:t>
            </a:r>
            <a:r>
              <a:rPr lang="sk-SK" dirty="0"/>
              <a:t> spôsobil smrť 5 ľudí a nakazil ďalších 17. Útočník nikdy nebol jednoznačne identifikovaný, hoci podozrenie padlo na vedca pracujúceho s biologickými zbraňami.</a:t>
            </a:r>
          </a:p>
        </p:txBody>
      </p:sp>
      <p:pic>
        <p:nvPicPr>
          <p:cNvPr id="5122" name="Picture 2" descr="The Anthrax Attacks' Review: Strange Behavior and an Incriminating Flask -  The New York Times">
            <a:extLst>
              <a:ext uri="{FF2B5EF4-FFF2-40B4-BE49-F238E27FC236}">
                <a16:creationId xmlns:a16="http://schemas.microsoft.com/office/drawing/2014/main" id="{A756D189-C9BE-C296-C5AA-FEF2AF934A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8756" y="2277991"/>
            <a:ext cx="2926098" cy="292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3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83A7F-61D4-2F9E-7199-C0788EA67E06}"/>
              </a:ext>
            </a:extLst>
          </p:cNvPr>
          <p:cNvSpPr>
            <a:spLocks noGrp="1"/>
          </p:cNvSpPr>
          <p:nvPr>
            <p:ph type="title"/>
          </p:nvPr>
        </p:nvSpPr>
        <p:spPr>
          <a:xfrm>
            <a:off x="1451579" y="804519"/>
            <a:ext cx="9603275" cy="1049235"/>
          </a:xfrm>
        </p:spPr>
        <p:txBody>
          <a:bodyPr>
            <a:normAutofit/>
          </a:bodyPr>
          <a:lstStyle/>
          <a:p>
            <a:r>
              <a:rPr lang="sk-SK" dirty="0"/>
              <a:t>Známe prípady</a:t>
            </a:r>
          </a:p>
        </p:txBody>
      </p:sp>
      <p:sp>
        <p:nvSpPr>
          <p:cNvPr id="5" name="Zástupný objekt pre pätu 4">
            <a:extLst>
              <a:ext uri="{FF2B5EF4-FFF2-40B4-BE49-F238E27FC236}">
                <a16:creationId xmlns:a16="http://schemas.microsoft.com/office/drawing/2014/main" id="{840B4BB6-DA10-0ACF-0CA3-03AFFFF1FFC6}"/>
              </a:ext>
            </a:extLst>
          </p:cNvPr>
          <p:cNvSpPr>
            <a:spLocks noGrp="1"/>
          </p:cNvSpPr>
          <p:nvPr>
            <p:ph type="ftr" sz="quarter" idx="11"/>
          </p:nvPr>
        </p:nvSpPr>
        <p:spPr>
          <a:xfrm>
            <a:off x="1451579" y="329307"/>
            <a:ext cx="5938836" cy="309201"/>
          </a:xfrm>
        </p:spPr>
        <p:txBody>
          <a:bodyPr>
            <a:normAutofit/>
          </a:bodyPr>
          <a:lstStyle/>
          <a:p>
            <a:pPr>
              <a:spcAft>
                <a:spcPts val="600"/>
              </a:spcAft>
            </a:pPr>
            <a:r>
              <a:rPr lang="en-US" dirty="0" err="1"/>
              <a:t>martin.rusnak@truni.sk</a:t>
            </a:r>
            <a:endParaRPr lang="en-US"/>
          </a:p>
        </p:txBody>
      </p:sp>
      <p:sp>
        <p:nvSpPr>
          <p:cNvPr id="4" name="Zástupný objekt pre dátum 3">
            <a:extLst>
              <a:ext uri="{FF2B5EF4-FFF2-40B4-BE49-F238E27FC236}">
                <a16:creationId xmlns:a16="http://schemas.microsoft.com/office/drawing/2014/main" id="{AE2E8BAD-D35C-7FBA-B034-5F541E7005F0}"/>
              </a:ext>
            </a:extLst>
          </p:cNvPr>
          <p:cNvSpPr>
            <a:spLocks noGrp="1"/>
          </p:cNvSpPr>
          <p:nvPr>
            <p:ph type="dt" sz="half" idx="10"/>
          </p:nvPr>
        </p:nvSpPr>
        <p:spPr>
          <a:xfrm>
            <a:off x="7554138" y="330370"/>
            <a:ext cx="3500715" cy="309201"/>
          </a:xfrm>
        </p:spPr>
        <p:txBody>
          <a:bodyPr>
            <a:normAutofit/>
          </a:bodyPr>
          <a:lstStyle/>
          <a:p>
            <a:pPr>
              <a:spcAft>
                <a:spcPts val="600"/>
              </a:spcAft>
            </a:pPr>
            <a:fld id="{56E9CF13-936F-5348-BE5D-341057B24CDB}" type="datetime1">
              <a:rPr lang="sk-SK" smtClean="0"/>
              <a:pPr>
                <a:spcAft>
                  <a:spcPts val="600"/>
                </a:spcAft>
              </a:pPr>
              <a:t>14.9.2024</a:t>
            </a:fld>
            <a:endParaRPr lang="en-US"/>
          </a:p>
        </p:txBody>
      </p:sp>
      <p:sp>
        <p:nvSpPr>
          <p:cNvPr id="6" name="Zástupný objekt pre číslo snímky 5">
            <a:extLst>
              <a:ext uri="{FF2B5EF4-FFF2-40B4-BE49-F238E27FC236}">
                <a16:creationId xmlns:a16="http://schemas.microsoft.com/office/drawing/2014/main" id="{E84AC153-2B3D-6ABA-67A8-9C032745D3E4}"/>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330EA680-D336-4FF7-8B7A-9848BB0A1C32}" type="slidenum">
              <a:rPr lang="en-US" smtClean="0"/>
              <a:pPr>
                <a:lnSpc>
                  <a:spcPct val="90000"/>
                </a:lnSpc>
                <a:spcAft>
                  <a:spcPts val="600"/>
                </a:spcAft>
              </a:pPr>
              <a:t>7</a:t>
            </a:fld>
            <a:endParaRPr lang="en-US"/>
          </a:p>
        </p:txBody>
      </p:sp>
      <p:sp>
        <p:nvSpPr>
          <p:cNvPr id="3" name="Zástupný objekt pre obsah 2">
            <a:extLst>
              <a:ext uri="{FF2B5EF4-FFF2-40B4-BE49-F238E27FC236}">
                <a16:creationId xmlns:a16="http://schemas.microsoft.com/office/drawing/2014/main" id="{2CCD7DD2-D9D2-EA25-56CA-8A22E9ABFAAF}"/>
              </a:ext>
            </a:extLst>
          </p:cNvPr>
          <p:cNvSpPr>
            <a:spLocks noGrp="1"/>
          </p:cNvSpPr>
          <p:nvPr>
            <p:ph idx="1"/>
          </p:nvPr>
        </p:nvSpPr>
        <p:spPr>
          <a:xfrm>
            <a:off x="1451579" y="2015734"/>
            <a:ext cx="5622284" cy="3450613"/>
          </a:xfrm>
        </p:spPr>
        <p:txBody>
          <a:bodyPr>
            <a:normAutofit/>
          </a:bodyPr>
          <a:lstStyle/>
          <a:p>
            <a:pPr marL="0" indent="0">
              <a:buNone/>
            </a:pPr>
            <a:r>
              <a:rPr lang="sk-SK" b="1" dirty="0"/>
              <a:t>Útok sekty </a:t>
            </a:r>
            <a:r>
              <a:rPr lang="sk-SK" b="1" dirty="0" err="1"/>
              <a:t>Óm</a:t>
            </a:r>
            <a:r>
              <a:rPr lang="sk-SK" b="1" dirty="0"/>
              <a:t> </a:t>
            </a:r>
            <a:r>
              <a:rPr lang="sk-SK" b="1" dirty="0" err="1"/>
              <a:t>Šinrikjó</a:t>
            </a:r>
            <a:r>
              <a:rPr lang="sk-SK" b="1" dirty="0"/>
              <a:t> v Japonsku (1993–1995)</a:t>
            </a:r>
            <a:br>
              <a:rPr lang="sk-SK" b="1" dirty="0"/>
            </a:br>
            <a:r>
              <a:rPr lang="sk-SK" dirty="0"/>
              <a:t>Japonská sekta </a:t>
            </a:r>
            <a:r>
              <a:rPr lang="sk-SK" dirty="0" err="1"/>
              <a:t>Óm</a:t>
            </a:r>
            <a:r>
              <a:rPr lang="sk-SK" dirty="0"/>
              <a:t> </a:t>
            </a:r>
            <a:r>
              <a:rPr lang="sk-SK" dirty="0" err="1"/>
              <a:t>Šinrikjó</a:t>
            </a:r>
            <a:r>
              <a:rPr lang="sk-SK" dirty="0"/>
              <a:t>, známa najmä pre chemický útok nervovým plynom </a:t>
            </a:r>
            <a:r>
              <a:rPr lang="sk-SK" dirty="0" err="1"/>
              <a:t>sarínom</a:t>
            </a:r>
            <a:r>
              <a:rPr lang="sk-SK" dirty="0"/>
              <a:t> v tokijskom metre v roku 1995, sa predtým pokúšala vykonať </a:t>
            </a:r>
            <a:r>
              <a:rPr lang="sk-SK" dirty="0" err="1"/>
              <a:t>bioteroristické</a:t>
            </a:r>
            <a:r>
              <a:rPr lang="sk-SK" dirty="0"/>
              <a:t> útoky pomocou baktérií, vrátane </a:t>
            </a:r>
            <a:r>
              <a:rPr lang="sk-SK" dirty="0" err="1"/>
              <a:t>antraxu</a:t>
            </a:r>
            <a:r>
              <a:rPr lang="sk-SK" dirty="0"/>
              <a:t> a </a:t>
            </a:r>
            <a:r>
              <a:rPr lang="sk-SK" dirty="0" err="1"/>
              <a:t>botulotoxínu</a:t>
            </a:r>
            <a:r>
              <a:rPr lang="sk-SK" dirty="0"/>
              <a:t>. Ich pokusy zlyhali, pretože baktérie neboli dostatočne účinné alebo správne pripravené na šírenie.</a:t>
            </a:r>
          </a:p>
        </p:txBody>
      </p:sp>
      <p:pic>
        <p:nvPicPr>
          <p:cNvPr id="6146" name="Picture 2" descr="V Japonsku popravili zvyšných odsúdencov zo sekty Óm šinrikjó">
            <a:extLst>
              <a:ext uri="{FF2B5EF4-FFF2-40B4-BE49-F238E27FC236}">
                <a16:creationId xmlns:a16="http://schemas.microsoft.com/office/drawing/2014/main" id="{E2ED10F7-1D22-BF04-DFAB-A6697315C3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4139" y="2576257"/>
            <a:ext cx="3500715" cy="232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90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pic>
        <p:nvPicPr>
          <p:cNvPr id="5129" name="Picture 512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31" name="Straight Connector 513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33" name="Straight Connector 513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135" name="Rectangle 513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403C3883-4F89-7765-D7E6-951CB94A83DD}"/>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3400"/>
              <a:t>Potenciál Umelej Inteligencie ŠKODIŤ ZDRAVIU OBYVATEĽSTVA</a:t>
            </a:r>
          </a:p>
        </p:txBody>
      </p:sp>
      <p:sp>
        <p:nvSpPr>
          <p:cNvPr id="3" name="Zástupný text 2">
            <a:extLst>
              <a:ext uri="{FF2B5EF4-FFF2-40B4-BE49-F238E27FC236}">
                <a16:creationId xmlns:a16="http://schemas.microsoft.com/office/drawing/2014/main" id="{F4F50769-03E1-4F1F-9725-A6C1235D83A0}"/>
              </a:ext>
            </a:extLst>
          </p:cNvPr>
          <p:cNvSpPr>
            <a:spLocks noGrp="1"/>
          </p:cNvSpPr>
          <p:nvPr>
            <p:ph type="body" idx="1"/>
          </p:nvPr>
        </p:nvSpPr>
        <p:spPr>
          <a:xfrm>
            <a:off x="1452617" y="3531204"/>
            <a:ext cx="4171479" cy="1610643"/>
          </a:xfrm>
        </p:spPr>
        <p:txBody>
          <a:bodyPr vert="horz" lIns="91440" tIns="91440" rIns="91440" bIns="91440" rtlCol="0">
            <a:normAutofit/>
          </a:bodyPr>
          <a:lstStyle/>
          <a:p>
            <a:endParaRPr lang="en-US" sz="1600" cap="all"/>
          </a:p>
        </p:txBody>
      </p:sp>
      <p:sp>
        <p:nvSpPr>
          <p:cNvPr id="5" name="Zástupný objekt pre pätu 4">
            <a:extLst>
              <a:ext uri="{FF2B5EF4-FFF2-40B4-BE49-F238E27FC236}">
                <a16:creationId xmlns:a16="http://schemas.microsoft.com/office/drawing/2014/main" id="{AB2CD8CF-81FD-629E-A9ED-2A611B22DDEE}"/>
              </a:ext>
            </a:extLst>
          </p:cNvPr>
          <p:cNvSpPr>
            <a:spLocks noGrp="1"/>
          </p:cNvSpPr>
          <p:nvPr>
            <p:ph type="ftr" sz="quarter" idx="11"/>
          </p:nvPr>
        </p:nvSpPr>
        <p:spPr>
          <a:xfrm>
            <a:off x="1449981" y="329309"/>
            <a:ext cx="4179506" cy="309201"/>
          </a:xfrm>
        </p:spPr>
        <p:txBody>
          <a:bodyPr vert="horz" lIns="91440" tIns="45720" rIns="91440" bIns="45720" rtlCol="0" anchor="ctr">
            <a:normAutofit/>
          </a:bodyPr>
          <a:lstStyle/>
          <a:p>
            <a:pPr>
              <a:spcAft>
                <a:spcPts val="600"/>
              </a:spcAft>
            </a:pPr>
            <a:r>
              <a:rPr lang="en-US"/>
              <a:t>martin.rusnak@truni.sk</a:t>
            </a:r>
          </a:p>
        </p:txBody>
      </p:sp>
      <p:sp>
        <p:nvSpPr>
          <p:cNvPr id="6" name="Zástupný objekt pre číslo snímky 5">
            <a:extLst>
              <a:ext uri="{FF2B5EF4-FFF2-40B4-BE49-F238E27FC236}">
                <a16:creationId xmlns:a16="http://schemas.microsoft.com/office/drawing/2014/main" id="{C209F085-B014-1379-9F92-8190E269A3A6}"/>
              </a:ext>
            </a:extLst>
          </p:cNvPr>
          <p:cNvSpPr>
            <a:spLocks noGrp="1"/>
          </p:cNvSpPr>
          <p:nvPr>
            <p:ph type="sldNum" sz="quarter" idx="12"/>
          </p:nvPr>
        </p:nvSpPr>
        <p:spPr>
          <a:xfrm>
            <a:off x="472501" y="798973"/>
            <a:ext cx="811019" cy="503579"/>
          </a:xfrm>
        </p:spPr>
        <p:txBody>
          <a:bodyPr vert="horz" lIns="91440" tIns="45720" rIns="91440" bIns="45720" rtlCol="0" anchor="t">
            <a:normAutofit/>
          </a:bodyPr>
          <a:lstStyle/>
          <a:p>
            <a:pPr>
              <a:lnSpc>
                <a:spcPct val="90000"/>
              </a:lnSpc>
              <a:spcAft>
                <a:spcPts val="600"/>
              </a:spcAft>
            </a:pPr>
            <a:fld id="{330EA680-D336-4FF7-8B7A-9848BB0A1C32}" type="slidenum">
              <a:rPr lang="en-US" smtClean="0"/>
              <a:pPr>
                <a:lnSpc>
                  <a:spcPct val="90000"/>
                </a:lnSpc>
                <a:spcAft>
                  <a:spcPts val="600"/>
                </a:spcAft>
              </a:pPr>
              <a:t>8</a:t>
            </a:fld>
            <a:endParaRPr lang="en-US"/>
          </a:p>
        </p:txBody>
      </p:sp>
      <p:cxnSp>
        <p:nvCxnSpPr>
          <p:cNvPr id="5139" name="Straight Connector 513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122" name="Picture 2" descr="Mass influx' of refugees due to European war seen as potential risk to  Ireland – The Irish Times">
            <a:extLst>
              <a:ext uri="{FF2B5EF4-FFF2-40B4-BE49-F238E27FC236}">
                <a16:creationId xmlns:a16="http://schemas.microsoft.com/office/drawing/2014/main" id="{95C717AD-F2EC-1396-BAF2-FA1360DD28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4411" y="1485490"/>
            <a:ext cx="4960442" cy="330094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objekt pre dátum 3">
            <a:extLst>
              <a:ext uri="{FF2B5EF4-FFF2-40B4-BE49-F238E27FC236}">
                <a16:creationId xmlns:a16="http://schemas.microsoft.com/office/drawing/2014/main" id="{F2B64E08-77BA-3923-D58A-AF3FC440BCCC}"/>
              </a:ext>
            </a:extLst>
          </p:cNvPr>
          <p:cNvSpPr>
            <a:spLocks noGrp="1"/>
          </p:cNvSpPr>
          <p:nvPr>
            <p:ph type="dt" sz="half" idx="10"/>
          </p:nvPr>
        </p:nvSpPr>
        <p:spPr>
          <a:xfrm>
            <a:off x="1452524" y="5485654"/>
            <a:ext cx="4176493" cy="309201"/>
          </a:xfrm>
        </p:spPr>
        <p:txBody>
          <a:bodyPr vert="horz" lIns="91440" tIns="45720" rIns="91440" bIns="45720" rtlCol="0" anchor="ctr">
            <a:normAutofit/>
          </a:bodyPr>
          <a:lstStyle/>
          <a:p>
            <a:pPr algn="l">
              <a:spcAft>
                <a:spcPts val="600"/>
              </a:spcAft>
            </a:pPr>
            <a:fld id="{10041E69-D717-F442-8D85-617063F94BB6}" type="datetime1">
              <a:rPr lang="sk-SK" smtClean="0"/>
              <a:pPr algn="l">
                <a:spcAft>
                  <a:spcPts val="600"/>
                </a:spcAft>
              </a:pPr>
              <a:t>14.9.2024</a:t>
            </a:fld>
            <a:endParaRPr lang="en-US"/>
          </a:p>
        </p:txBody>
      </p:sp>
      <p:pic>
        <p:nvPicPr>
          <p:cNvPr id="5141" name="Picture 514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43" name="Straight Connector 514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97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5E0D-DEDD-0168-7A81-7168B2174F4B}"/>
              </a:ext>
            </a:extLst>
          </p:cNvPr>
          <p:cNvSpPr>
            <a:spLocks noGrp="1"/>
          </p:cNvSpPr>
          <p:nvPr>
            <p:ph type="title"/>
          </p:nvPr>
        </p:nvSpPr>
        <p:spPr>
          <a:xfrm>
            <a:off x="1451579" y="804519"/>
            <a:ext cx="9603275" cy="1049235"/>
          </a:xfrm>
        </p:spPr>
        <p:txBody>
          <a:bodyPr>
            <a:normAutofit/>
          </a:bodyPr>
          <a:lstStyle/>
          <a:p>
            <a:r>
              <a:rPr lang="sk-SK" b="1" i="0" u="none" strike="noStrike">
                <a:effectLst/>
              </a:rPr>
              <a:t>Zvýšené riziko vývoja biologických zbraní</a:t>
            </a:r>
            <a:endParaRPr lang="sk-SK" dirty="0"/>
          </a:p>
        </p:txBody>
      </p:sp>
      <p:sp>
        <p:nvSpPr>
          <p:cNvPr id="3" name="Content Placeholder 2">
            <a:extLst>
              <a:ext uri="{FF2B5EF4-FFF2-40B4-BE49-F238E27FC236}">
                <a16:creationId xmlns:a16="http://schemas.microsoft.com/office/drawing/2014/main" id="{96B8760D-4520-960C-B361-7276997E240F}"/>
              </a:ext>
            </a:extLst>
          </p:cNvPr>
          <p:cNvSpPr>
            <a:spLocks noGrp="1"/>
          </p:cNvSpPr>
          <p:nvPr>
            <p:ph idx="1"/>
          </p:nvPr>
        </p:nvSpPr>
        <p:spPr>
          <a:xfrm>
            <a:off x="1451579" y="2015734"/>
            <a:ext cx="5622284" cy="3450613"/>
          </a:xfrm>
        </p:spPr>
        <p:txBody>
          <a:bodyPr>
            <a:normAutofit/>
          </a:bodyPr>
          <a:lstStyle/>
          <a:p>
            <a:pPr>
              <a:lnSpc>
                <a:spcPct val="110000"/>
              </a:lnSpc>
            </a:pPr>
            <a:r>
              <a:rPr lang="sk-SK" sz="1600" b="1" i="0" u="none" strike="noStrike" dirty="0">
                <a:effectLst/>
              </a:rPr>
              <a:t>AI v biologickom výskume:</a:t>
            </a:r>
            <a:r>
              <a:rPr lang="sk-SK" sz="1600" b="0" i="0" u="none" strike="noStrike" dirty="0">
                <a:effectLst/>
              </a:rPr>
              <a:t> AI môže urýchliť výskum v syntetickej biológii a genetickom inžinierstve, čo potenciálne umožňuje zlomyseľným aktérom vytvárať nové biologické zbrane. Pomocou AI riadených algoritmov je jednoduchšie modelovať štruktúru nebezpečných patogénov alebo navrhovať nové smrteľné kmene, ktoré môžu byť použité ako zbrane.</a:t>
            </a:r>
          </a:p>
          <a:p>
            <a:pPr>
              <a:lnSpc>
                <a:spcPct val="110000"/>
              </a:lnSpc>
            </a:pPr>
            <a:r>
              <a:rPr lang="sk-SK" sz="1600" b="1" i="0" u="none" strike="noStrike" dirty="0">
                <a:effectLst/>
              </a:rPr>
              <a:t>Automatizácia vývoja zbraní:</a:t>
            </a:r>
            <a:r>
              <a:rPr lang="sk-SK" sz="1600" b="0" i="0" u="none" strike="noStrike" dirty="0">
                <a:effectLst/>
              </a:rPr>
              <a:t> AI môže byť použitá na automatizáciu úloh, ktoré boli predtým prácne, ako je syntéza DNA alebo analýza skladania proteínov. To môže znížiť bariéry pre jednotlivcov alebo skupiny pri vytváraní biologických látok s úmyslom poškodiť.</a:t>
            </a:r>
          </a:p>
          <a:p>
            <a:pPr>
              <a:lnSpc>
                <a:spcPct val="110000"/>
              </a:lnSpc>
            </a:pPr>
            <a:endParaRPr lang="en-SK" sz="1600"/>
          </a:p>
        </p:txBody>
      </p:sp>
      <p:pic>
        <p:nvPicPr>
          <p:cNvPr id="1026" name="Picture 2" descr="Milestone moment: David Baker's team used generative AI to redesign  antibodies, and AI entered the US">
            <a:extLst>
              <a:ext uri="{FF2B5EF4-FFF2-40B4-BE49-F238E27FC236}">
                <a16:creationId xmlns:a16="http://schemas.microsoft.com/office/drawing/2014/main" id="{E631A1E5-C097-B757-31D5-14CE34CA87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4139" y="2769592"/>
            <a:ext cx="3500715" cy="1942896"/>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objekt pre dátum 3">
            <a:extLst>
              <a:ext uri="{FF2B5EF4-FFF2-40B4-BE49-F238E27FC236}">
                <a16:creationId xmlns:a16="http://schemas.microsoft.com/office/drawing/2014/main" id="{A751FD11-58D3-DC2F-BAE7-3240588F717B}"/>
              </a:ext>
            </a:extLst>
          </p:cNvPr>
          <p:cNvSpPr>
            <a:spLocks noGrp="1"/>
          </p:cNvSpPr>
          <p:nvPr>
            <p:ph type="dt" sz="half" idx="10"/>
          </p:nvPr>
        </p:nvSpPr>
        <p:spPr/>
        <p:txBody>
          <a:bodyPr/>
          <a:lstStyle/>
          <a:p>
            <a:fld id="{E3803541-7546-2D43-812B-DBA493D9106C}" type="datetime1">
              <a:rPr lang="sk-SK" smtClean="0"/>
              <a:t>14.9.2024</a:t>
            </a:fld>
            <a:endParaRPr lang="en-US"/>
          </a:p>
        </p:txBody>
      </p:sp>
      <p:sp>
        <p:nvSpPr>
          <p:cNvPr id="5" name="Zástupný objekt pre pätu 4">
            <a:extLst>
              <a:ext uri="{FF2B5EF4-FFF2-40B4-BE49-F238E27FC236}">
                <a16:creationId xmlns:a16="http://schemas.microsoft.com/office/drawing/2014/main" id="{40955465-F3D2-1188-1DD4-A9A9D5B2E1A9}"/>
              </a:ext>
            </a:extLst>
          </p:cNvPr>
          <p:cNvSpPr>
            <a:spLocks noGrp="1"/>
          </p:cNvSpPr>
          <p:nvPr>
            <p:ph type="ftr" sz="quarter" idx="11"/>
          </p:nvPr>
        </p:nvSpPr>
        <p:spPr/>
        <p:txBody>
          <a:bodyPr/>
          <a:lstStyle/>
          <a:p>
            <a:r>
              <a:rPr lang="en-US"/>
              <a:t>martin.rusnak@truni.sk</a:t>
            </a:r>
          </a:p>
        </p:txBody>
      </p:sp>
      <p:sp>
        <p:nvSpPr>
          <p:cNvPr id="6" name="Zástupný objekt pre číslo snímky 5">
            <a:extLst>
              <a:ext uri="{FF2B5EF4-FFF2-40B4-BE49-F238E27FC236}">
                <a16:creationId xmlns:a16="http://schemas.microsoft.com/office/drawing/2014/main" id="{DC8A2968-B13F-F731-3619-8E96E316B053}"/>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1823065891"/>
      </p:ext>
    </p:extLst>
  </p:cSld>
  <p:clrMapOvr>
    <a:masterClrMapping/>
  </p:clrMapOvr>
</p:sld>
</file>

<file path=ppt/theme/theme1.xml><?xml version="1.0" encoding="utf-8"?>
<a:theme xmlns:a="http://schemas.openxmlformats.org/drawingml/2006/main" name="Galéria">
  <a:themeElements>
    <a:clrScheme name="Galé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é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é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{173E6DB6-D197-3E41-914E-69E2DCE55B6A}tf10001119</Template>
  <TotalTime>306</TotalTime>
  <Words>2547</Words>
  <Application>Microsoft Macintosh PowerPoint</Application>
  <PresentationFormat>Širokouhlá</PresentationFormat>
  <Paragraphs>158</Paragraphs>
  <Slides>26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26</vt:i4>
      </vt:variant>
    </vt:vector>
  </HeadingPairs>
  <TitlesOfParts>
    <vt:vector size="31" baseType="lpstr">
      <vt:lpstr>-webkit-standard</vt:lpstr>
      <vt:lpstr>Arial</vt:lpstr>
      <vt:lpstr>Calibri</vt:lpstr>
      <vt:lpstr>Gill Sans MT</vt:lpstr>
      <vt:lpstr>Galéria</vt:lpstr>
      <vt:lpstr>Umelá inteligencia -  nebezpečenstvo i ochrana zdravia verejnosti </vt:lpstr>
      <vt:lpstr>Bioterorizmus</vt:lpstr>
      <vt:lpstr>Bioterorizmus - prípady</vt:lpstr>
      <vt:lpstr>Známe prípady</vt:lpstr>
      <vt:lpstr>Známe prípady</vt:lpstr>
      <vt:lpstr>Známe prípady</vt:lpstr>
      <vt:lpstr>Známe prípady</vt:lpstr>
      <vt:lpstr>Potenciál Umelej Inteligencie ŠKODIŤ ZDRAVIU OBYVATEĽSTVA</vt:lpstr>
      <vt:lpstr>Zvýšené riziko vývoja biologických zbraní</vt:lpstr>
      <vt:lpstr>Riziko zneužitia štátnymi alebo neštátnymi aktérmi</vt:lpstr>
      <vt:lpstr>Potenciál umelej inteligencie čeliť bioterorizmu</vt:lpstr>
      <vt:lpstr>Zlepšená detekcia a prevencia</vt:lpstr>
      <vt:lpstr>Zlepšená reakcia na bioterorizmus</vt:lpstr>
      <vt:lpstr>Rýchlejšia a presnejšia diagnostika</vt:lpstr>
      <vt:lpstr>Modelovanie a predpovedanie epidémií</vt:lpstr>
      <vt:lpstr>Zlepšená alokácia zdrojov</vt:lpstr>
      <vt:lpstr>Zrýchlený VÝVOJ liekov a vakcín</vt:lpstr>
      <vt:lpstr>Zlepšený dohľad nad chorobami a včasná detekcia</vt:lpstr>
      <vt:lpstr>MEDISYS</vt:lpstr>
      <vt:lpstr>MEDISYS  v boji proti bioterorizmu</vt:lpstr>
      <vt:lpstr>EpidemiologickÉ Spravodajstvo (epidemiological intelligence)</vt:lpstr>
      <vt:lpstr>https://medisys.newsbrief.eu/medisys/clusteredition/en/24hrs.html#</vt:lpstr>
      <vt:lpstr>Na záver</vt:lpstr>
      <vt:lpstr>transformácia epidemiológie, riziká, spravodajstvo</vt:lpstr>
      <vt:lpstr>Výzvy a etické otázky</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čom spočíva nebezpečenstvo AI pre zdravie populácie</dc:title>
  <dc:creator/>
  <cp:lastModifiedBy>Rusnák Martin</cp:lastModifiedBy>
  <cp:revision>13</cp:revision>
  <dcterms:created xsi:type="dcterms:W3CDTF">2024-09-05T14:15:25Z</dcterms:created>
  <dcterms:modified xsi:type="dcterms:W3CDTF">2024-09-14T14:15:15Z</dcterms:modified>
</cp:coreProperties>
</file>