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3"/>
  </p:notesMasterIdLst>
  <p:handoutMasterIdLst>
    <p:handoutMasterId r:id="rId34"/>
  </p:handoutMasterIdLst>
  <p:sldIdLst>
    <p:sldId id="256" r:id="rId2"/>
    <p:sldId id="257" r:id="rId3"/>
    <p:sldId id="270" r:id="rId4"/>
    <p:sldId id="272" r:id="rId5"/>
    <p:sldId id="258" r:id="rId6"/>
    <p:sldId id="267" r:id="rId7"/>
    <p:sldId id="259" r:id="rId8"/>
    <p:sldId id="260" r:id="rId9"/>
    <p:sldId id="261" r:id="rId10"/>
    <p:sldId id="262" r:id="rId11"/>
    <p:sldId id="263" r:id="rId12"/>
    <p:sldId id="264" r:id="rId13"/>
    <p:sldId id="265" r:id="rId14"/>
    <p:sldId id="266" r:id="rId15"/>
    <p:sldId id="276" r:id="rId16"/>
    <p:sldId id="268" r:id="rId17"/>
    <p:sldId id="269" r:id="rId18"/>
    <p:sldId id="271"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5"/>
  </p:normalViewPr>
  <p:slideViewPr>
    <p:cSldViewPr snapToGrid="0" snapToObjects="1">
      <p:cViewPr varScale="1">
        <p:scale>
          <a:sx n="88" d="100"/>
          <a:sy n="88" d="100"/>
        </p:scale>
        <p:origin x="1872" y="184"/>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67660163-1A6C-784D-ADB0-C166620CFB73}" type="datetimeFigureOut">
              <a:rPr lang="en-US" smtClean="0"/>
              <a:t>9/14/24</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8FF1149D-25E3-E24C-A979-C2E367FF2F35}" type="slidenum">
              <a:rPr lang="sk-SK" smtClean="0"/>
              <a:t>‹#›</a:t>
            </a:fld>
            <a:endParaRPr lang="sk-SK"/>
          </a:p>
        </p:txBody>
      </p:sp>
    </p:spTree>
    <p:extLst>
      <p:ext uri="{BB962C8B-B14F-4D97-AF65-F5344CB8AC3E}">
        <p14:creationId xmlns:p14="http://schemas.microsoft.com/office/powerpoint/2010/main" val="1203832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65ADA0F0-02DF-2E41-8A71-313804EBAD19}" type="datetimeFigureOut">
              <a:rPr lang="en-US" smtClean="0"/>
              <a:t>9/14/24</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425A91FB-592E-AA46-8189-773C2D8AA2FB}" type="slidenum">
              <a:rPr lang="sk-SK" smtClean="0"/>
              <a:t>‹#›</a:t>
            </a:fld>
            <a:endParaRPr lang="sk-SK"/>
          </a:p>
        </p:txBody>
      </p:sp>
    </p:spTree>
    <p:extLst>
      <p:ext uri="{BB962C8B-B14F-4D97-AF65-F5344CB8AC3E}">
        <p14:creationId xmlns:p14="http://schemas.microsoft.com/office/powerpoint/2010/main" val="20926138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osquitaire.com/cms/website.php?id=/en/tigermosquitos/chikungunya.ht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mosquitaire.com/html/img/pool/distru_chik_big.jpg" TargetMode="External"/><Relationship Id="rId4" Type="http://schemas.openxmlformats.org/officeDocument/2006/relationships/hyperlink" Target="http://www.mosquitaire.com/cms/website.php?id=/en/tigermosquitos/dengue.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SARS (9/10)</a:t>
            </a:r>
          </a:p>
          <a:p>
            <a:r>
              <a:rPr lang="en-US" dirty="0"/>
              <a:t>In November 2002, the first cases of SARS (Severe Acute Respiratory Syndrome) emerged in the Guangdong Province in China. After a few weeks, the virus reached Hong Kong, spread along the routes of international air travel causing outbreaks in Asia, Europe, and North and South America. By July 2003, SARS had infected 8,098 people, about 10 percent of whom had died. </a:t>
            </a:r>
            <a:br>
              <a:rPr lang="en-US" dirty="0"/>
            </a:br>
            <a:br>
              <a:rPr lang="en-US" dirty="0"/>
            </a:br>
            <a:r>
              <a:rPr lang="en-US" dirty="0"/>
              <a:t>SARS, a viral respiratory illness, is transmitted by droplet spread. Rapid action and effective treatment in 2003 eventually broke the chain of transmission and prevented the disease from spreading even further. A SARS infection has become unlikely, but scientists say the disease could re-emerge unexpectedly. </a:t>
            </a:r>
          </a:p>
        </p:txBody>
      </p:sp>
      <p:sp>
        <p:nvSpPr>
          <p:cNvPr id="4" name="Slide Number Placeholder 3"/>
          <p:cNvSpPr>
            <a:spLocks noGrp="1"/>
          </p:cNvSpPr>
          <p:nvPr>
            <p:ph type="sldNum" sz="quarter" idx="10"/>
          </p:nvPr>
        </p:nvSpPr>
        <p:spPr/>
        <p:txBody>
          <a:bodyPr/>
          <a:lstStyle/>
          <a:p>
            <a:fld id="{425A91FB-592E-AA46-8189-773C2D8AA2FB}" type="slidenum">
              <a:rPr lang="sk-SK" smtClean="0"/>
              <a:t>8</a:t>
            </a:fld>
            <a:endParaRPr lang="sk-SK"/>
          </a:p>
        </p:txBody>
      </p:sp>
    </p:spTree>
    <p:extLst>
      <p:ext uri="{BB962C8B-B14F-4D97-AF65-F5344CB8AC3E}">
        <p14:creationId xmlns:p14="http://schemas.microsoft.com/office/powerpoint/2010/main" val="83550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Hoci väčšina druhov chrípky, nie je smrteľných, "španielska chrípka" pandémia chrípky v roku 1918 zabila až 40 miliónov ľudí na celom svete, viac ľudí, než zomrelo v prvej svetovej vojne</a:t>
            </a:r>
            <a:br>
              <a:rPr lang="sk-SK" dirty="0"/>
            </a:br>
            <a:br>
              <a:rPr lang="sk-SK" dirty="0"/>
            </a:br>
            <a:r>
              <a:rPr lang="sk-SK" dirty="0"/>
              <a:t>Pandémie nastanú, keď je nový kmeň prenášaný z vtákov aj na iné zvieratá a na človeka. Posledná chrípková pandémia sa začala v </a:t>
            </a:r>
            <a:r>
              <a:rPr lang="sk-SK" dirty="0" err="1"/>
              <a:t>Hong</a:t>
            </a:r>
            <a:r>
              <a:rPr lang="sk-SK" dirty="0"/>
              <a:t> Kongu v roku 1968 rozšírila po celom svete v piatich mesiacoch a zabila asi 700.000 ľudí, ale bola obmedzená vzhľadom</a:t>
            </a:r>
            <a:r>
              <a:rPr lang="sk-SK" baseline="0" dirty="0"/>
              <a:t> na </a:t>
            </a:r>
            <a:r>
              <a:rPr lang="sk-SK" dirty="0"/>
              <a:t>lepšiu</a:t>
            </a:r>
            <a:r>
              <a:rPr lang="sk-SK" baseline="0" dirty="0"/>
              <a:t> liečbu </a:t>
            </a:r>
            <a:r>
              <a:rPr lang="sk-SK" dirty="0"/>
              <a:t>a vytvorenie ľudských protilátok.</a:t>
            </a:r>
          </a:p>
        </p:txBody>
      </p:sp>
      <p:sp>
        <p:nvSpPr>
          <p:cNvPr id="4" name="Slide Number Placeholder 3"/>
          <p:cNvSpPr>
            <a:spLocks noGrp="1"/>
          </p:cNvSpPr>
          <p:nvPr>
            <p:ph type="sldNum" sz="quarter" idx="10"/>
          </p:nvPr>
        </p:nvSpPr>
        <p:spPr/>
        <p:txBody>
          <a:bodyPr/>
          <a:lstStyle/>
          <a:p>
            <a:fld id="{425A91FB-592E-AA46-8189-773C2D8AA2FB}" type="slidenum">
              <a:rPr lang="sk-SK" smtClean="0"/>
              <a:t>9</a:t>
            </a:fld>
            <a:endParaRPr lang="sk-SK"/>
          </a:p>
        </p:txBody>
      </p:sp>
    </p:spTree>
    <p:extLst>
      <p:ext uri="{BB962C8B-B14F-4D97-AF65-F5344CB8AC3E}">
        <p14:creationId xmlns:p14="http://schemas.microsoft.com/office/powerpoint/2010/main" val="246446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Prvé oficiálne prípady ľudskej </a:t>
            </a:r>
            <a:r>
              <a:rPr lang="sk-SK" dirty="0" err="1"/>
              <a:t>imunodeficiencie</a:t>
            </a:r>
            <a:r>
              <a:rPr lang="sk-SK" dirty="0"/>
              <a:t> (HIV) boli hlásené okolo roku 1981 v Spojených štátoch, ale vírus sa pravdepodobne najprv rozšíril od ľudí v Afrike už v roku 1930. Dnes, viac ako 33 miliónov ľudí na celom svete žije s vírusom HIV, dve tretiny z nich žijú v </a:t>
            </a:r>
            <a:r>
              <a:rPr lang="sk-SK" dirty="0" err="1"/>
              <a:t>subsaharskej</a:t>
            </a:r>
            <a:r>
              <a:rPr lang="sk-SK" dirty="0"/>
              <a:t> Afrike. V roku 2006, tri milióny ľudí zomrelo na Syndróm získaného </a:t>
            </a:r>
            <a:r>
              <a:rPr lang="sk-SK" dirty="0" err="1"/>
              <a:t>imunodeficiencie</a:t>
            </a:r>
            <a:r>
              <a:rPr lang="sk-SK" dirty="0"/>
              <a:t> (AIDS), pokročilej formy vírusu HIV.</a:t>
            </a:r>
            <a:br>
              <a:rPr lang="sk-SK" dirty="0"/>
            </a:br>
            <a:br>
              <a:rPr lang="sk-SK" dirty="0"/>
            </a:br>
            <a:r>
              <a:rPr lang="sk-SK" dirty="0"/>
              <a:t>HIV sa prenáša telesnými tekutinami. Vírus napadá imunitný systém a oslabuje telo pred chorobami. Nové liečebné metódy boli vyvinuté, ale stále neexistuje liek.</a:t>
            </a:r>
          </a:p>
        </p:txBody>
      </p:sp>
      <p:sp>
        <p:nvSpPr>
          <p:cNvPr id="4" name="Slide Number Placeholder 3"/>
          <p:cNvSpPr>
            <a:spLocks noGrp="1"/>
          </p:cNvSpPr>
          <p:nvPr>
            <p:ph type="sldNum" sz="quarter" idx="10"/>
          </p:nvPr>
        </p:nvSpPr>
        <p:spPr/>
        <p:txBody>
          <a:bodyPr/>
          <a:lstStyle/>
          <a:p>
            <a:fld id="{425A91FB-592E-AA46-8189-773C2D8AA2FB}" type="slidenum">
              <a:rPr lang="sk-SK" smtClean="0"/>
              <a:t>10</a:t>
            </a:fld>
            <a:endParaRPr lang="sk-SK"/>
          </a:p>
        </p:txBody>
      </p:sp>
    </p:spTree>
    <p:extLst>
      <p:ext uri="{BB962C8B-B14F-4D97-AF65-F5344CB8AC3E}">
        <p14:creationId xmlns:p14="http://schemas.microsoft.com/office/powerpoint/2010/main" val="129273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H5N1 – Bird Flu (8/10)</a:t>
            </a:r>
          </a:p>
          <a:p>
            <a:r>
              <a:rPr lang="en-US" dirty="0"/>
              <a:t>Prior to the first human case in 1997, the H5N1 influenza virus had only been known to affect birds. By 2005, the disease had spread rapidly among birds in Asia in 2005. By 2006, almost every European country had confirmed cases of infected birds. During the last five years, 382 human cases of H5N1 have been reported worldwide.</a:t>
            </a:r>
            <a:br>
              <a:rPr lang="en-US" dirty="0"/>
            </a:br>
            <a:br>
              <a:rPr lang="en-US" dirty="0"/>
            </a:br>
            <a:r>
              <a:rPr lang="en-US" dirty="0"/>
              <a:t>Infections are a result of direct contact with birds. The virus does not spread easily to humans, but mutations might change human infection probabilities. Air travel and globalization enables infectious diseases to spread quickly, which is why influenza could pose a serious threat to global health in the future.</a:t>
            </a:r>
          </a:p>
        </p:txBody>
      </p:sp>
      <p:sp>
        <p:nvSpPr>
          <p:cNvPr id="4" name="Slide Number Placeholder 3"/>
          <p:cNvSpPr>
            <a:spLocks noGrp="1"/>
          </p:cNvSpPr>
          <p:nvPr>
            <p:ph type="sldNum" sz="quarter" idx="10"/>
          </p:nvPr>
        </p:nvSpPr>
        <p:spPr/>
        <p:txBody>
          <a:bodyPr/>
          <a:lstStyle/>
          <a:p>
            <a:fld id="{425A91FB-592E-AA46-8189-773C2D8AA2FB}" type="slidenum">
              <a:rPr lang="sk-SK" smtClean="0"/>
              <a:t>11</a:t>
            </a:fld>
            <a:endParaRPr lang="sk-SK"/>
          </a:p>
        </p:txBody>
      </p:sp>
    </p:spTree>
    <p:extLst>
      <p:ext uri="{BB962C8B-B14F-4D97-AF65-F5344CB8AC3E}">
        <p14:creationId xmlns:p14="http://schemas.microsoft.com/office/powerpoint/2010/main" val="222002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Smallpox (1/10)</a:t>
            </a:r>
          </a:p>
          <a:p>
            <a:r>
              <a:rPr lang="en-US" dirty="0"/>
              <a:t>Researchers assume that smallpox originated over 3,000 years ago in Egypt or India. Prior to its complete eradication in the 1970s, it was one of the world's most devastating diseases—causing blindness, scarring, and death in around a fourth of its victims. Smallpox still afflicted about 50 million people worldwide as recently as the early 1950s. </a:t>
            </a:r>
            <a:br>
              <a:rPr lang="en-US" dirty="0"/>
            </a:br>
            <a:br>
              <a:rPr lang="en-US" dirty="0"/>
            </a:br>
            <a:r>
              <a:rPr lang="en-US" dirty="0"/>
              <a:t>To this day, smallpox is the only infectious disease that could be eradicated from nature.</a:t>
            </a:r>
          </a:p>
        </p:txBody>
      </p:sp>
      <p:sp>
        <p:nvSpPr>
          <p:cNvPr id="4" name="Slide Number Placeholder 3"/>
          <p:cNvSpPr>
            <a:spLocks noGrp="1"/>
          </p:cNvSpPr>
          <p:nvPr>
            <p:ph type="sldNum" sz="quarter" idx="10"/>
          </p:nvPr>
        </p:nvSpPr>
        <p:spPr/>
        <p:txBody>
          <a:bodyPr/>
          <a:lstStyle/>
          <a:p>
            <a:fld id="{425A91FB-592E-AA46-8189-773C2D8AA2FB}" type="slidenum">
              <a:rPr lang="sk-SK" smtClean="0"/>
              <a:t>12</a:t>
            </a:fld>
            <a:endParaRPr lang="sk-SK"/>
          </a:p>
        </p:txBody>
      </p:sp>
    </p:spTree>
    <p:extLst>
      <p:ext uri="{BB962C8B-B14F-4D97-AF65-F5344CB8AC3E}">
        <p14:creationId xmlns:p14="http://schemas.microsoft.com/office/powerpoint/2010/main" val="410893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for an outbreak of the </a:t>
            </a:r>
            <a:r>
              <a:rPr lang="en-US" dirty="0">
                <a:hlinkClick r:id="rId3"/>
              </a:rPr>
              <a:t>Chikungunya virus</a:t>
            </a:r>
            <a:r>
              <a:rPr lang="en-US" dirty="0"/>
              <a:t> or the </a:t>
            </a:r>
            <a:r>
              <a:rPr lang="en-US" dirty="0">
                <a:hlinkClick r:id="rId4"/>
              </a:rPr>
              <a:t>Dengue virus</a:t>
            </a:r>
            <a:r>
              <a:rPr lang="en-US" dirty="0"/>
              <a:t> in a specific area depends on two factors: </a:t>
            </a:r>
          </a:p>
          <a:p>
            <a:r>
              <a:rPr lang="en-US" dirty="0"/>
              <a:t>Risk of the presence of a person who is infected with the </a:t>
            </a:r>
            <a:r>
              <a:rPr lang="en-US" dirty="0" err="1"/>
              <a:t>Chikungunya</a:t>
            </a:r>
            <a:r>
              <a:rPr lang="en-US" dirty="0"/>
              <a:t> virus or Dengue virus.</a:t>
            </a:r>
          </a:p>
          <a:p>
            <a:r>
              <a:rPr lang="en-US" dirty="0"/>
              <a:t>Risk of transmission of the respective virus by insect disease vectors such as the Asian tiger mosquito (</a:t>
            </a:r>
            <a:r>
              <a:rPr lang="en-US" i="1" dirty="0" err="1"/>
              <a:t>Aedes</a:t>
            </a:r>
            <a:r>
              <a:rPr lang="en-US" i="1" dirty="0"/>
              <a:t> </a:t>
            </a:r>
            <a:r>
              <a:rPr lang="en-US" i="1" dirty="0" err="1"/>
              <a:t>albopictus</a:t>
            </a:r>
            <a:r>
              <a:rPr lang="en-US" dirty="0"/>
              <a:t>). The larger the tiger mosquito population, the larger the risk. </a:t>
            </a:r>
            <a:br>
              <a:rPr lang="en-US" dirty="0"/>
            </a:br>
            <a:endParaRPr lang="en-US" dirty="0"/>
          </a:p>
          <a:p>
            <a:br>
              <a:rPr lang="en-US" dirty="0">
                <a:hlinkClick r:id="rId5" tooltip="The risk of Chikungunya and Dengue outside of the tropics: can a novel mosquito trap help reduce the Tiger Mosquito population?"/>
              </a:rPr>
            </a:br>
            <a:r>
              <a:rPr lang="en-US" dirty="0">
                <a:hlinkClick r:id="rId5" tooltip="The risk of Chikungunya and Dengue outside of the tropics: can a novel mosquito trap help reduce the Tiger Mosquito population?"/>
              </a:rPr>
              <a:t>[+] zoom</a:t>
            </a:r>
            <a:r>
              <a:rPr lang="en-US" dirty="0"/>
              <a:t> </a:t>
            </a:r>
          </a:p>
          <a:p>
            <a:r>
              <a:rPr lang="en-US" b="1" dirty="0"/>
              <a:t>Hitchhiking </a:t>
            </a:r>
            <a:r>
              <a:rPr lang="en-US" b="1" dirty="0" err="1"/>
              <a:t>Chikungunya</a:t>
            </a:r>
            <a:r>
              <a:rPr lang="en-US" b="1" dirty="0"/>
              <a:t> </a:t>
            </a:r>
          </a:p>
          <a:p>
            <a:r>
              <a:rPr lang="en-US" dirty="0"/>
              <a:t>A recent incident where these two risk factors came together was in the </a:t>
            </a:r>
            <a:r>
              <a:rPr lang="en-US" dirty="0" err="1"/>
              <a:t>Emiglia-Romana</a:t>
            </a:r>
            <a:r>
              <a:rPr lang="en-US" dirty="0"/>
              <a:t> region in Northern Italy; however, Italy was not unprepared. As a reaction to the </a:t>
            </a:r>
            <a:r>
              <a:rPr lang="en-US" dirty="0" err="1"/>
              <a:t>Chikungunya</a:t>
            </a:r>
            <a:r>
              <a:rPr lang="en-US" dirty="0"/>
              <a:t> virus epidemic on the French island of La </a:t>
            </a:r>
            <a:r>
              <a:rPr lang="en-US" dirty="0" err="1"/>
              <a:t>Réunion</a:t>
            </a:r>
            <a:r>
              <a:rPr lang="en-US" dirty="0"/>
              <a:t> in the Indian Ocean at the beginning of 2006, the Italian Health Ministry had set up a special surveillance program for </a:t>
            </a:r>
            <a:r>
              <a:rPr lang="en-US" dirty="0" err="1"/>
              <a:t>Chikungunya</a:t>
            </a:r>
            <a:r>
              <a:rPr lang="en-US" dirty="0"/>
              <a:t> cases in August of the same year.</a:t>
            </a:r>
            <a:br>
              <a:rPr lang="en-US" dirty="0"/>
            </a:br>
            <a:r>
              <a:rPr lang="en-US" dirty="0"/>
              <a:t> </a:t>
            </a:r>
            <a:br>
              <a:rPr lang="en-US" dirty="0"/>
            </a:br>
            <a:r>
              <a:rPr lang="en-US" dirty="0"/>
              <a:t>Despite these precautions, a </a:t>
            </a:r>
            <a:r>
              <a:rPr lang="en-US" dirty="0" err="1"/>
              <a:t>Chikungunya</a:t>
            </a:r>
            <a:r>
              <a:rPr lang="en-US" dirty="0"/>
              <a:t> virus outbreak occurred in the areas of Ravenna, </a:t>
            </a:r>
            <a:r>
              <a:rPr lang="en-US" dirty="0" err="1"/>
              <a:t>Forlì</a:t>
            </a:r>
            <a:r>
              <a:rPr lang="en-US" dirty="0"/>
              <a:t>-Cesena, Rimini and Bologna in the </a:t>
            </a:r>
            <a:r>
              <a:rPr lang="en-US" dirty="0" err="1"/>
              <a:t>Emiglia-Romana</a:t>
            </a:r>
            <a:r>
              <a:rPr lang="en-US" dirty="0"/>
              <a:t> region in the summer of 2007. As predicted, the vector was the Asian tiger mosquito. At least 200 people were infected with the virus. Luckily, the outbreak could be contained and the virus did not manage to survive into the tiger mosquito season of 2008.</a:t>
            </a:r>
          </a:p>
          <a:p>
            <a:r>
              <a:rPr lang="en-US" dirty="0"/>
              <a:t>For the </a:t>
            </a:r>
            <a:r>
              <a:rPr lang="en-US" dirty="0" err="1"/>
              <a:t>Chikungunya</a:t>
            </a:r>
            <a:r>
              <a:rPr lang="en-US" dirty="0"/>
              <a:t> virus, the first two known cases being imported into the </a:t>
            </a:r>
            <a:r>
              <a:rPr lang="en-US" dirty="0" err="1"/>
              <a:t>Emiglia-Romana</a:t>
            </a:r>
            <a:r>
              <a:rPr lang="en-US" dirty="0"/>
              <a:t> region were reported in 2006. One came from Mauritius, the other from India. Three further </a:t>
            </a:r>
            <a:r>
              <a:rPr lang="en-US" dirty="0" err="1"/>
              <a:t>Chikungunya</a:t>
            </a:r>
            <a:r>
              <a:rPr lang="en-US" dirty="0"/>
              <a:t> cases were recorded in 2007, this time all of them coming from India. The first of these was the source of the </a:t>
            </a:r>
            <a:r>
              <a:rPr lang="en-US" dirty="0" err="1"/>
              <a:t>Chikungunya</a:t>
            </a:r>
            <a:r>
              <a:rPr lang="en-US" dirty="0"/>
              <a:t> outbreak in the areas of Ravenna, </a:t>
            </a:r>
            <a:r>
              <a:rPr lang="en-US" dirty="0" err="1"/>
              <a:t>Forlì</a:t>
            </a:r>
            <a:r>
              <a:rPr lang="en-US" dirty="0"/>
              <a:t>-Cesena, Rimini and Bologna. </a:t>
            </a:r>
          </a:p>
          <a:p>
            <a:endParaRPr lang="sk-SK" dirty="0"/>
          </a:p>
        </p:txBody>
      </p:sp>
      <p:sp>
        <p:nvSpPr>
          <p:cNvPr id="4" name="Slide Number Placeholder 3"/>
          <p:cNvSpPr>
            <a:spLocks noGrp="1"/>
          </p:cNvSpPr>
          <p:nvPr>
            <p:ph type="sldNum" sz="quarter" idx="10"/>
          </p:nvPr>
        </p:nvSpPr>
        <p:spPr/>
        <p:txBody>
          <a:bodyPr/>
          <a:lstStyle/>
          <a:p>
            <a:fld id="{425A91FB-592E-AA46-8189-773C2D8AA2FB}" type="slidenum">
              <a:rPr lang="sk-SK" smtClean="0"/>
              <a:t>13</a:t>
            </a:fld>
            <a:endParaRPr lang="sk-SK"/>
          </a:p>
        </p:txBody>
      </p:sp>
    </p:spTree>
    <p:extLst>
      <p:ext uri="{BB962C8B-B14F-4D97-AF65-F5344CB8AC3E}">
        <p14:creationId xmlns:p14="http://schemas.microsoft.com/office/powerpoint/2010/main" val="91741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484514"/>
            <a:ext cx="503793" cy="1140414"/>
          </a:xfrm>
          <a:prstGeom prst="rect">
            <a:avLst/>
          </a:prstGeom>
          <a:noFill/>
        </p:spPr>
        <p:txBody>
          <a:bodyPr wrap="square" lIns="0" tIns="10079" rIns="0" bIns="10079" rtlCol="0" anchor="ctr" anchorCtr="0">
            <a:spAutoFit/>
          </a:bodyPr>
          <a:lstStyle/>
          <a:p>
            <a:r>
              <a:rPr lang="en-US" sz="73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Click to edit Master subtitle style</a:t>
            </a:r>
            <a:endParaRPr lang="en-US" dirty="0"/>
          </a:p>
        </p:txBody>
      </p:sp>
      <p:sp>
        <p:nvSpPr>
          <p:cNvPr id="15" name="Date Placeholder 14"/>
          <p:cNvSpPr>
            <a:spLocks noGrp="1"/>
          </p:cNvSpPr>
          <p:nvPr>
            <p:ph type="dt" sz="half" idx="10"/>
          </p:nvPr>
        </p:nvSpPr>
        <p:spPr/>
        <p:txBody>
          <a:bodyPr/>
          <a:lstStyle/>
          <a:p>
            <a:fld id="{303B01AD-957E-FC47-89CC-A7609D13D380}" type="datetime1">
              <a:rPr lang="en-GB" smtClean="0"/>
              <a:t>14/09/2024</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Date Placeholder 3"/>
          <p:cNvSpPr>
            <a:spLocks noGrp="1"/>
          </p:cNvSpPr>
          <p:nvPr>
            <p:ph type="dt" sz="half" idx="10"/>
          </p:nvPr>
        </p:nvSpPr>
        <p:spPr/>
        <p:txBody>
          <a:bodyPr/>
          <a:lstStyle/>
          <a:p>
            <a:fld id="{3D489D45-832D-C84E-A630-A65B72E69BC2}" type="datetime1">
              <a:rPr lang="en-GB" smtClean="0"/>
              <a:t>14/09/2024</a:t>
            </a:fld>
            <a:endParaRPr lang="en-GB"/>
          </a:p>
        </p:txBody>
      </p:sp>
      <p:sp>
        <p:nvSpPr>
          <p:cNvPr id="5" name="Footer Placeholder 4"/>
          <p:cNvSpPr>
            <a:spLocks noGrp="1"/>
          </p:cNvSpPr>
          <p:nvPr>
            <p:ph type="ftr" sz="quarter" idx="11"/>
          </p:nvPr>
        </p:nvSpPr>
        <p:spPr/>
        <p:txBody>
          <a:bodyPr/>
          <a:lstStyle/>
          <a:p>
            <a:r>
              <a:rPr lang="en-GB"/>
              <a:t>http://www.healthnet.sk/martin_rusnak/Presentations/index.html</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Date Placeholder 3"/>
          <p:cNvSpPr>
            <a:spLocks noGrp="1"/>
          </p:cNvSpPr>
          <p:nvPr>
            <p:ph type="dt" sz="half" idx="10"/>
          </p:nvPr>
        </p:nvSpPr>
        <p:spPr/>
        <p:txBody>
          <a:bodyPr/>
          <a:lstStyle/>
          <a:p>
            <a:fld id="{EB146CEF-8324-F84E-84BF-6F3922E31F2B}" type="datetime1">
              <a:rPr lang="en-GB" smtClean="0"/>
              <a:t>14/09/2024</a:t>
            </a:fld>
            <a:endParaRPr lang="en-GB"/>
          </a:p>
        </p:txBody>
      </p:sp>
      <p:sp>
        <p:nvSpPr>
          <p:cNvPr id="5" name="Footer Placeholder 4"/>
          <p:cNvSpPr>
            <a:spLocks noGrp="1"/>
          </p:cNvSpPr>
          <p:nvPr>
            <p:ph type="ftr" sz="quarter" idx="11"/>
          </p:nvPr>
        </p:nvSpPr>
        <p:spPr/>
        <p:txBody>
          <a:bodyPr/>
          <a:lstStyle/>
          <a:p>
            <a:r>
              <a:rPr lang="en-GB"/>
              <a:t>http://www.healthnet.sk/martin_rusnak/Presentations/index.html</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Title 12"/>
          <p:cNvSpPr>
            <a:spLocks noGrp="1"/>
          </p:cNvSpPr>
          <p:nvPr>
            <p:ph type="title"/>
          </p:nvPr>
        </p:nvSpPr>
        <p:spPr/>
        <p:txBody>
          <a:bodyPr/>
          <a:lstStyle/>
          <a:p>
            <a:r>
              <a:rPr lang="sk-SK"/>
              <a:t>Click to edit Master title style</a:t>
            </a:r>
            <a:endParaRPr lang="en-US"/>
          </a:p>
        </p:txBody>
      </p:sp>
      <p:sp>
        <p:nvSpPr>
          <p:cNvPr id="14" name="Date Placeholder 13"/>
          <p:cNvSpPr>
            <a:spLocks noGrp="1"/>
          </p:cNvSpPr>
          <p:nvPr>
            <p:ph type="dt" sz="half" idx="10"/>
          </p:nvPr>
        </p:nvSpPr>
        <p:spPr/>
        <p:txBody>
          <a:bodyPr/>
          <a:lstStyle/>
          <a:p>
            <a:fld id="{8A991515-2F01-3940-9194-473C69A60544}" type="datetime1">
              <a:rPr lang="en-GB" smtClean="0"/>
              <a:t>14/09/2024</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120051"/>
          </a:xfrm>
          <a:prstGeom prst="rect">
            <a:avLst/>
          </a:prstGeom>
          <a:noFill/>
        </p:spPr>
        <p:txBody>
          <a:bodyPr wrap="square" lIns="0" tIns="0" rIns="0" bIns="0" rtlCol="0" anchor="t" anchorCtr="0">
            <a:spAutoFit/>
          </a:bodyPr>
          <a:lstStyle/>
          <a:p>
            <a:r>
              <a:rPr lang="en-US" sz="73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Click to edit Master text styles</a:t>
            </a:r>
          </a:p>
        </p:txBody>
      </p:sp>
      <p:sp>
        <p:nvSpPr>
          <p:cNvPr id="12" name="Date Placeholder 11"/>
          <p:cNvSpPr>
            <a:spLocks noGrp="1"/>
          </p:cNvSpPr>
          <p:nvPr>
            <p:ph type="dt" sz="half" idx="10"/>
          </p:nvPr>
        </p:nvSpPr>
        <p:spPr/>
        <p:txBody>
          <a:bodyPr/>
          <a:lstStyle/>
          <a:p>
            <a:fld id="{2EC84F85-424F-4C45-A1E4-464BB6CB15CD}" type="datetime1">
              <a:rPr lang="en-GB" smtClean="0"/>
              <a:t>14/09/2024</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http://www.healthnet.sk/martin_rusnak/Presentations/index.html</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F2A58E5-B7B3-054F-9B5D-DB52F0DAC50F}" type="datetime1">
              <a:rPr lang="en-GB" smtClean="0"/>
              <a:t>14/09/2024</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http://www.healthnet.sk/martin_rusnak/Presentations/index.html</a:t>
            </a:r>
          </a:p>
        </p:txBody>
      </p:sp>
      <p:sp>
        <p:nvSpPr>
          <p:cNvPr id="11" name="Title 10"/>
          <p:cNvSpPr>
            <a:spLocks noGrp="1"/>
          </p:cNvSpPr>
          <p:nvPr>
            <p:ph type="title"/>
          </p:nvPr>
        </p:nvSpPr>
        <p:spPr/>
        <p:txBody>
          <a:bodyPr/>
          <a:lstStyle/>
          <a:p>
            <a:r>
              <a:rPr lang="sk-SK"/>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Click to edit Master title style</a:t>
            </a:r>
            <a:endParaRPr lang="en-US" dirty="0"/>
          </a:p>
        </p:txBody>
      </p:sp>
      <p:sp>
        <p:nvSpPr>
          <p:cNvPr id="14" name="Date Placeholder 13"/>
          <p:cNvSpPr>
            <a:spLocks noGrp="1"/>
          </p:cNvSpPr>
          <p:nvPr>
            <p:ph type="dt" sz="half" idx="10"/>
          </p:nvPr>
        </p:nvSpPr>
        <p:spPr/>
        <p:txBody>
          <a:bodyPr/>
          <a:lstStyle/>
          <a:p>
            <a:fld id="{26F7DF7A-9D8A-1E4F-A237-2FFDDD0B23AD}" type="datetime1">
              <a:rPr lang="en-GB" smtClean="0"/>
              <a:t>14/09/2024</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Click to edit Master title style</a:t>
            </a:r>
            <a:endParaRPr lang="en-US"/>
          </a:p>
        </p:txBody>
      </p:sp>
      <p:sp>
        <p:nvSpPr>
          <p:cNvPr id="7" name="Date Placeholder 6"/>
          <p:cNvSpPr>
            <a:spLocks noGrp="1"/>
          </p:cNvSpPr>
          <p:nvPr>
            <p:ph type="dt" sz="half" idx="10"/>
          </p:nvPr>
        </p:nvSpPr>
        <p:spPr/>
        <p:txBody>
          <a:bodyPr/>
          <a:lstStyle/>
          <a:p>
            <a:fld id="{DD98671A-428C-5B43-B238-93F9235AA7F5}" type="datetime1">
              <a:rPr lang="en-GB" smtClean="0"/>
              <a:t>14/09/2024</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B8F42B-D149-D549-BC7E-64E78A16F3CA}" type="datetime1">
              <a:rPr lang="en-GB" smtClean="0"/>
              <a:t>14/09/2024</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Click to edit Master text styles</a:t>
            </a:r>
          </a:p>
        </p:txBody>
      </p:sp>
      <p:sp>
        <p:nvSpPr>
          <p:cNvPr id="15" name="Date Placeholder 14"/>
          <p:cNvSpPr>
            <a:spLocks noGrp="1"/>
          </p:cNvSpPr>
          <p:nvPr>
            <p:ph type="dt" sz="half" idx="10"/>
          </p:nvPr>
        </p:nvSpPr>
        <p:spPr/>
        <p:txBody>
          <a:bodyPr/>
          <a:lstStyle/>
          <a:p>
            <a:fld id="{2D859022-DB0E-534B-9316-56C480772DE1}" type="datetime1">
              <a:rPr lang="en-GB" smtClean="0"/>
              <a:t>14/09/2024</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http://www.healthnet.sk/martin_rusnak/Presentations/index.html</a:t>
            </a:r>
          </a:p>
        </p:txBody>
      </p:sp>
      <p:sp>
        <p:nvSpPr>
          <p:cNvPr id="18" name="Title 17"/>
          <p:cNvSpPr>
            <a:spLocks noGrp="1"/>
          </p:cNvSpPr>
          <p:nvPr>
            <p:ph type="title"/>
          </p:nvPr>
        </p:nvSpPr>
        <p:spPr/>
        <p:txBody>
          <a:bodyPr/>
          <a:lstStyle/>
          <a:p>
            <a:r>
              <a:rPr lang="sk-SK"/>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Click to edit Master title style</a:t>
            </a:r>
            <a:endParaRPr lang="en-US"/>
          </a:p>
        </p:txBody>
      </p:sp>
      <p:sp>
        <p:nvSpPr>
          <p:cNvPr id="13" name="Date Placeholder 12"/>
          <p:cNvSpPr>
            <a:spLocks noGrp="1"/>
          </p:cNvSpPr>
          <p:nvPr>
            <p:ph type="dt" sz="half" idx="10"/>
          </p:nvPr>
        </p:nvSpPr>
        <p:spPr/>
        <p:txBody>
          <a:bodyPr/>
          <a:lstStyle/>
          <a:p>
            <a:fld id="{5BD98D5A-351F-2940-8EC3-D97D814FDCF3}" type="datetime1">
              <a:rPr lang="en-GB" smtClean="0"/>
              <a:t>14/09/2024</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910245"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noProof="0" dirty="0" err="1"/>
              <a:t>Click</a:t>
            </a:r>
            <a:r>
              <a:rPr lang="sk-SK" noProof="0" dirty="0"/>
              <a:t> to </a:t>
            </a:r>
            <a:r>
              <a:rPr lang="sk-SK" noProof="0" dirty="0" err="1"/>
              <a:t>edit</a:t>
            </a:r>
            <a:r>
              <a:rPr lang="sk-SK" noProof="0" dirty="0"/>
              <a:t> Master title </a:t>
            </a:r>
            <a:r>
              <a:rPr lang="sk-SK" noProof="0" dirty="0" err="1"/>
              <a:t>style</a:t>
            </a:r>
            <a:endParaRPr lang="sk-SK" noProof="0"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noProof="0" dirty="0" err="1"/>
              <a:t>Click</a:t>
            </a:r>
            <a:r>
              <a:rPr lang="sk-SK" noProof="0" dirty="0"/>
              <a:t> to </a:t>
            </a:r>
            <a:r>
              <a:rPr lang="sk-SK" noProof="0" dirty="0" err="1"/>
              <a:t>edit</a:t>
            </a:r>
            <a:r>
              <a:rPr lang="sk-SK" noProof="0" dirty="0"/>
              <a:t> Master text </a:t>
            </a:r>
            <a:r>
              <a:rPr lang="sk-SK" noProof="0" dirty="0" err="1"/>
              <a:t>styles</a:t>
            </a:r>
            <a:endParaRPr lang="sk-SK" noProof="0" dirty="0"/>
          </a:p>
          <a:p>
            <a:pPr lvl="1"/>
            <a:r>
              <a:rPr lang="sk-SK" noProof="0" dirty="0" err="1"/>
              <a:t>Second</a:t>
            </a:r>
            <a:r>
              <a:rPr lang="sk-SK" noProof="0" dirty="0"/>
              <a:t> </a:t>
            </a:r>
            <a:r>
              <a:rPr lang="sk-SK" noProof="0" dirty="0" err="1"/>
              <a:t>level</a:t>
            </a:r>
            <a:endParaRPr lang="sk-SK" noProof="0" dirty="0"/>
          </a:p>
          <a:p>
            <a:pPr lvl="2"/>
            <a:r>
              <a:rPr lang="sk-SK" noProof="0" dirty="0" err="1"/>
              <a:t>Third</a:t>
            </a:r>
            <a:r>
              <a:rPr lang="sk-SK" noProof="0" dirty="0"/>
              <a:t> </a:t>
            </a:r>
            <a:r>
              <a:rPr lang="sk-SK" noProof="0" dirty="0" err="1"/>
              <a:t>level</a:t>
            </a:r>
            <a:endParaRPr lang="sk-SK" noProof="0" dirty="0"/>
          </a:p>
          <a:p>
            <a:pPr lvl="3"/>
            <a:r>
              <a:rPr lang="sk-SK" noProof="0" dirty="0" err="1"/>
              <a:t>Fourth</a:t>
            </a:r>
            <a:r>
              <a:rPr lang="sk-SK" noProof="0" dirty="0"/>
              <a:t> </a:t>
            </a:r>
            <a:r>
              <a:rPr lang="sk-SK" noProof="0" dirty="0" err="1"/>
              <a:t>level</a:t>
            </a:r>
            <a:endParaRPr lang="sk-SK" noProof="0" dirty="0"/>
          </a:p>
          <a:p>
            <a:pPr lvl="4"/>
            <a:r>
              <a:rPr lang="sk-SK" noProof="0" dirty="0" err="1"/>
              <a:t>Fifth</a:t>
            </a:r>
            <a:r>
              <a:rPr lang="sk-SK" noProof="0" dirty="0"/>
              <a:t> </a:t>
            </a:r>
            <a:r>
              <a:rPr lang="sk-SK" noProof="0" dirty="0" err="1"/>
              <a:t>level</a:t>
            </a:r>
            <a:endParaRPr lang="sk-SK" noProof="0" dirty="0"/>
          </a:p>
        </p:txBody>
      </p:sp>
      <p:sp>
        <p:nvSpPr>
          <p:cNvPr id="4" name="Date Placeholder 3"/>
          <p:cNvSpPr>
            <a:spLocks noGrp="1"/>
          </p:cNvSpPr>
          <p:nvPr>
            <p:ph type="dt" sz="half" idx="2"/>
          </p:nvPr>
        </p:nvSpPr>
        <p:spPr>
          <a:xfrm>
            <a:off x="7888525" y="6787309"/>
            <a:ext cx="1263717"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001344E6-BBDA-2A41-9E8F-E4694209039E}" type="datetime1">
              <a:rPr lang="en-GB" smtClean="0"/>
              <a:t>14/09/2024</a:t>
            </a:fld>
            <a:endParaRPr lang="en-GB" dirty="0"/>
          </a:p>
        </p:txBody>
      </p:sp>
      <p:sp>
        <p:nvSpPr>
          <p:cNvPr id="5" name="Footer Placeholder 4"/>
          <p:cNvSpPr>
            <a:spLocks noGrp="1"/>
          </p:cNvSpPr>
          <p:nvPr>
            <p:ph type="ftr" sz="quarter" idx="3"/>
          </p:nvPr>
        </p:nvSpPr>
        <p:spPr>
          <a:xfrm>
            <a:off x="2769791" y="6844217"/>
            <a:ext cx="4653044" cy="345743"/>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dirty="0"/>
              <a:t>http://</a:t>
            </a:r>
            <a:r>
              <a:rPr lang="en-GB" dirty="0" err="1"/>
              <a:t>www.healthnet.sk</a:t>
            </a:r>
            <a:r>
              <a:rPr lang="en-GB" dirty="0"/>
              <a:t>/</a:t>
            </a:r>
            <a:r>
              <a:rPr lang="en-GB" dirty="0" err="1"/>
              <a:t>martin_rusnak</a:t>
            </a:r>
            <a:r>
              <a:rPr lang="en-GB" dirty="0"/>
              <a:t>/Presentations/</a:t>
            </a:r>
            <a:r>
              <a:rPr lang="en-GB" dirty="0" err="1"/>
              <a:t>index.html</a:t>
            </a:r>
            <a:endParaRPr lang="en-GB" dirty="0"/>
          </a:p>
        </p:txBody>
      </p:sp>
      <p:sp>
        <p:nvSpPr>
          <p:cNvPr id="6" name="Slide Number Placeholder 5"/>
          <p:cNvSpPr>
            <a:spLocks noGrp="1"/>
          </p:cNvSpPr>
          <p:nvPr>
            <p:ph type="sldNum" sz="quarter" idx="4"/>
          </p:nvPr>
        </p:nvSpPr>
        <p:spPr>
          <a:xfrm>
            <a:off x="856448" y="6844218"/>
            <a:ext cx="1740133" cy="345744"/>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ealth.gov.sk/?medzinarodne-zdravotne-predpisy-200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a:t>Medzinárodné zdravotné predpisy</a:t>
            </a:r>
          </a:p>
        </p:txBody>
      </p:sp>
      <p:sp>
        <p:nvSpPr>
          <p:cNvPr id="3" name="Subtitle 2"/>
          <p:cNvSpPr>
            <a:spLocks noGrp="1"/>
          </p:cNvSpPr>
          <p:nvPr>
            <p:ph type="subTitle" idx="1"/>
          </p:nvPr>
        </p:nvSpPr>
        <p:spPr>
          <a:xfrm>
            <a:off x="2351034" y="3722416"/>
            <a:ext cx="6801208" cy="3433829"/>
          </a:xfrm>
        </p:spPr>
        <p:txBody>
          <a:bodyPr>
            <a:normAutofit/>
          </a:bodyPr>
          <a:lstStyle/>
          <a:p>
            <a:r>
              <a:rPr lang="en-GB" sz="4800" b="1" dirty="0"/>
              <a:t>Int. </a:t>
            </a:r>
            <a:r>
              <a:rPr lang="en-GB" sz="4800" b="1" dirty="0" err="1"/>
              <a:t>Hlth</a:t>
            </a:r>
            <a:r>
              <a:rPr lang="en-GB" sz="4800" b="1" dirty="0"/>
              <a:t> Regulations</a:t>
            </a:r>
          </a:p>
          <a:p>
            <a:endParaRPr lang="en-GB" dirty="0"/>
          </a:p>
          <a:p>
            <a:endParaRPr lang="en-GB" dirty="0"/>
          </a:p>
          <a:p>
            <a:r>
              <a:rPr lang="en-GB" dirty="0" err="1"/>
              <a:t>Prof.</a:t>
            </a:r>
            <a:r>
              <a:rPr lang="en-GB" dirty="0"/>
              <a:t> </a:t>
            </a:r>
            <a:r>
              <a:rPr lang="en-GB" dirty="0" err="1"/>
              <a:t>MUDr</a:t>
            </a:r>
            <a:r>
              <a:rPr lang="en-GB" dirty="0"/>
              <a:t>. Martin Rusnák, </a:t>
            </a:r>
            <a:r>
              <a:rPr lang="en-GB" dirty="0" err="1"/>
              <a:t>CSc</a:t>
            </a:r>
            <a:endParaRPr lang="en-GB" dirty="0"/>
          </a:p>
          <a:p>
            <a:r>
              <a:rPr lang="en-GB" dirty="0" err="1"/>
              <a:t>Katedra</a:t>
            </a:r>
            <a:r>
              <a:rPr lang="en-GB" dirty="0"/>
              <a:t> </a:t>
            </a:r>
            <a:r>
              <a:rPr lang="en-GB" dirty="0" err="1"/>
              <a:t>verejného</a:t>
            </a:r>
            <a:r>
              <a:rPr lang="en-GB" dirty="0"/>
              <a:t> </a:t>
            </a:r>
            <a:r>
              <a:rPr lang="en-GB" dirty="0" err="1"/>
              <a:t>zdravotníctva</a:t>
            </a:r>
            <a:endParaRPr lang="en-GB" dirty="0"/>
          </a:p>
        </p:txBody>
      </p:sp>
      <p:sp>
        <p:nvSpPr>
          <p:cNvPr id="4" name="Date Placeholder 3"/>
          <p:cNvSpPr>
            <a:spLocks noGrp="1"/>
          </p:cNvSpPr>
          <p:nvPr>
            <p:ph type="dt" sz="half" idx="10"/>
          </p:nvPr>
        </p:nvSpPr>
        <p:spPr/>
        <p:txBody>
          <a:bodyPr/>
          <a:lstStyle/>
          <a:p>
            <a:fld id="{7D095334-12A6-9C4D-82D0-CBFBDE90084B}" type="datetime1">
              <a:rPr lang="en-GB" smtClean="0"/>
              <a:t>14/09/2024</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9665D366-4AF1-4746-9C39-861A506373A7}" type="slidenum">
              <a:rPr lang="en-GB" smtClean="0"/>
              <a:pPr/>
              <a:t>1</a:t>
            </a:fld>
            <a:endParaRPr lang="en-GB"/>
          </a:p>
        </p:txBody>
      </p:sp>
    </p:spTree>
    <p:extLst>
      <p:ext uri="{BB962C8B-B14F-4D97-AF65-F5344CB8AC3E}">
        <p14:creationId xmlns:p14="http://schemas.microsoft.com/office/powerpoint/2010/main" val="410139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8" y="5882217"/>
            <a:ext cx="8312587" cy="1008380"/>
          </a:xfrm>
        </p:spPr>
        <p:txBody>
          <a:bodyPr/>
          <a:lstStyle/>
          <a:p>
            <a:r>
              <a:rPr lang="sk-SK" dirty="0"/>
              <a:t>HIV/AIDS</a:t>
            </a:r>
          </a:p>
        </p:txBody>
      </p:sp>
      <p:pic>
        <p:nvPicPr>
          <p:cNvPr id="4" name="Picture 3"/>
          <p:cNvPicPr>
            <a:picLocks noChangeAspect="1"/>
          </p:cNvPicPr>
          <p:nvPr/>
        </p:nvPicPr>
        <p:blipFill>
          <a:blip r:embed="rId3"/>
          <a:stretch>
            <a:fillRect/>
          </a:stretch>
        </p:blipFill>
        <p:spPr>
          <a:xfrm>
            <a:off x="736922" y="299435"/>
            <a:ext cx="8305800" cy="5334000"/>
          </a:xfrm>
          <a:prstGeom prst="rect">
            <a:avLst/>
          </a:prstGeom>
        </p:spPr>
      </p:pic>
      <p:sp>
        <p:nvSpPr>
          <p:cNvPr id="5" name="Date Placeholder 4"/>
          <p:cNvSpPr>
            <a:spLocks noGrp="1"/>
          </p:cNvSpPr>
          <p:nvPr>
            <p:ph type="dt" sz="half" idx="10"/>
          </p:nvPr>
        </p:nvSpPr>
        <p:spPr/>
        <p:txBody>
          <a:bodyPr/>
          <a:lstStyle/>
          <a:p>
            <a:fld id="{F814A0B4-FE87-8941-B67A-5FF157121D9C}" type="datetime1">
              <a:rPr lang="en-GB" smtClean="0"/>
              <a:t>14/09/2024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7" name="Slide Number Placeholder 6"/>
          <p:cNvSpPr>
            <a:spLocks noGrp="1"/>
          </p:cNvSpPr>
          <p:nvPr>
            <p:ph type="sldNum" sz="quarter" idx="11"/>
          </p:nvPr>
        </p:nvSpPr>
        <p:spPr/>
        <p:txBody>
          <a:bodyPr/>
          <a:lstStyle/>
          <a:p>
            <a:fld id="{20C92893-8C51-46CF-9D47-24B3C575AFAA}" type="slidenum">
              <a:rPr lang="en-GB" smtClean="0"/>
              <a:pPr/>
              <a:t>10</a:t>
            </a:fld>
            <a:endParaRPr lang="en-GB"/>
          </a:p>
        </p:txBody>
      </p:sp>
    </p:spTree>
    <p:extLst>
      <p:ext uri="{BB962C8B-B14F-4D97-AF65-F5344CB8AC3E}">
        <p14:creationId xmlns:p14="http://schemas.microsoft.com/office/powerpoint/2010/main" val="147238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8" y="6013105"/>
            <a:ext cx="8312587" cy="1008380"/>
          </a:xfrm>
        </p:spPr>
        <p:txBody>
          <a:bodyPr/>
          <a:lstStyle/>
          <a:p>
            <a:r>
              <a:rPr lang="sk-SK" dirty="0"/>
              <a:t>Vtáčia chrípka</a:t>
            </a:r>
          </a:p>
        </p:txBody>
      </p:sp>
      <p:pic>
        <p:nvPicPr>
          <p:cNvPr id="4" name="Picture 3"/>
          <p:cNvPicPr>
            <a:picLocks noChangeAspect="1"/>
          </p:cNvPicPr>
          <p:nvPr/>
        </p:nvPicPr>
        <p:blipFill>
          <a:blip r:embed="rId3"/>
          <a:stretch>
            <a:fillRect/>
          </a:stretch>
        </p:blipFill>
        <p:spPr>
          <a:xfrm>
            <a:off x="690463" y="237476"/>
            <a:ext cx="8305800" cy="5334000"/>
          </a:xfrm>
          <a:prstGeom prst="rect">
            <a:avLst/>
          </a:prstGeom>
        </p:spPr>
      </p:pic>
      <p:sp>
        <p:nvSpPr>
          <p:cNvPr id="5" name="Date Placeholder 4"/>
          <p:cNvSpPr>
            <a:spLocks noGrp="1"/>
          </p:cNvSpPr>
          <p:nvPr>
            <p:ph type="dt" sz="half" idx="10"/>
          </p:nvPr>
        </p:nvSpPr>
        <p:spPr/>
        <p:txBody>
          <a:bodyPr/>
          <a:lstStyle/>
          <a:p>
            <a:fld id="{C1F881A3-9E50-7B49-9166-51D4137A7F84}" type="datetime1">
              <a:rPr lang="en-GB" smtClean="0"/>
              <a:t>14/09/2024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7" name="Slide Number Placeholder 6"/>
          <p:cNvSpPr>
            <a:spLocks noGrp="1"/>
          </p:cNvSpPr>
          <p:nvPr>
            <p:ph type="sldNum" sz="quarter" idx="11"/>
          </p:nvPr>
        </p:nvSpPr>
        <p:spPr/>
        <p:txBody>
          <a:bodyPr/>
          <a:lstStyle/>
          <a:p>
            <a:fld id="{20C92893-8C51-46CF-9D47-24B3C575AFAA}" type="slidenum">
              <a:rPr lang="en-GB" smtClean="0"/>
              <a:pPr/>
              <a:t>11</a:t>
            </a:fld>
            <a:endParaRPr lang="en-GB"/>
          </a:p>
        </p:txBody>
      </p:sp>
    </p:spTree>
    <p:extLst>
      <p:ext uri="{BB962C8B-B14F-4D97-AF65-F5344CB8AC3E}">
        <p14:creationId xmlns:p14="http://schemas.microsoft.com/office/powerpoint/2010/main" val="319424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8" y="5882217"/>
            <a:ext cx="8312587" cy="1008380"/>
          </a:xfrm>
        </p:spPr>
        <p:txBody>
          <a:bodyPr/>
          <a:lstStyle/>
          <a:p>
            <a:r>
              <a:rPr lang="sk-SK" dirty="0"/>
              <a:t>Pravé kiahne</a:t>
            </a:r>
          </a:p>
        </p:txBody>
      </p:sp>
      <p:pic>
        <p:nvPicPr>
          <p:cNvPr id="5" name="Picture 4"/>
          <p:cNvPicPr>
            <a:picLocks noChangeAspect="1"/>
          </p:cNvPicPr>
          <p:nvPr/>
        </p:nvPicPr>
        <p:blipFill>
          <a:blip r:embed="rId3"/>
          <a:stretch>
            <a:fillRect/>
          </a:stretch>
        </p:blipFill>
        <p:spPr>
          <a:xfrm>
            <a:off x="856448" y="330415"/>
            <a:ext cx="8305800" cy="5334000"/>
          </a:xfrm>
          <a:prstGeom prst="rect">
            <a:avLst/>
          </a:prstGeom>
        </p:spPr>
      </p:pic>
      <p:sp>
        <p:nvSpPr>
          <p:cNvPr id="6" name="Date Placeholder 5"/>
          <p:cNvSpPr>
            <a:spLocks noGrp="1"/>
          </p:cNvSpPr>
          <p:nvPr>
            <p:ph type="dt" sz="half" idx="10"/>
          </p:nvPr>
        </p:nvSpPr>
        <p:spPr/>
        <p:txBody>
          <a:bodyPr/>
          <a:lstStyle/>
          <a:p>
            <a:fld id="{3A0A59C2-5147-0845-844B-7DFE291D10BA}" type="datetime1">
              <a:rPr lang="en-GB" smtClean="0"/>
              <a:t>14/09/2024</a:t>
            </a:fld>
            <a:endParaRPr lang="en-GB"/>
          </a:p>
        </p:txBody>
      </p:sp>
      <p:sp>
        <p:nvSpPr>
          <p:cNvPr id="7" name="Footer Placeholder 6"/>
          <p:cNvSpPr>
            <a:spLocks noGrp="1"/>
          </p:cNvSpPr>
          <p:nvPr>
            <p:ph type="ftr" sz="quarter" idx="12"/>
          </p:nvPr>
        </p:nvSpPr>
        <p:spPr/>
        <p:txBody>
          <a:bodyPr/>
          <a:lstStyle/>
          <a:p>
            <a:r>
              <a:rPr lang="en-GB"/>
              <a:t>http://www.healthnet.sk/martin_rusnak/Presentations/index.html</a:t>
            </a:r>
          </a:p>
        </p:txBody>
      </p:sp>
      <p:sp>
        <p:nvSpPr>
          <p:cNvPr id="8" name="Slide Number Placeholder 7"/>
          <p:cNvSpPr>
            <a:spLocks noGrp="1"/>
          </p:cNvSpPr>
          <p:nvPr>
            <p:ph type="sldNum" sz="quarter" idx="11"/>
          </p:nvPr>
        </p:nvSpPr>
        <p:spPr/>
        <p:txBody>
          <a:bodyPr/>
          <a:lstStyle/>
          <a:p>
            <a:fld id="{20C92893-8C51-46CF-9D47-24B3C575AFAA}" type="slidenum">
              <a:rPr lang="en-GB" smtClean="0"/>
              <a:pPr/>
              <a:t>12</a:t>
            </a:fld>
            <a:endParaRPr lang="en-GB"/>
          </a:p>
        </p:txBody>
      </p:sp>
    </p:spTree>
    <p:extLst>
      <p:ext uri="{BB962C8B-B14F-4D97-AF65-F5344CB8AC3E}">
        <p14:creationId xmlns:p14="http://schemas.microsoft.com/office/powerpoint/2010/main" val="56660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Chikungunya</a:t>
            </a:r>
            <a:endParaRPr lang="sk-SK" dirty="0"/>
          </a:p>
        </p:txBody>
      </p:sp>
      <p:pic>
        <p:nvPicPr>
          <p:cNvPr id="4" name="Picture 3"/>
          <p:cNvPicPr>
            <a:picLocks noChangeAspect="1"/>
          </p:cNvPicPr>
          <p:nvPr/>
        </p:nvPicPr>
        <p:blipFill>
          <a:blip r:embed="rId3"/>
          <a:stretch>
            <a:fillRect/>
          </a:stretch>
        </p:blipFill>
        <p:spPr>
          <a:xfrm>
            <a:off x="603972" y="647532"/>
            <a:ext cx="2837652" cy="2837652"/>
          </a:xfrm>
          <a:prstGeom prst="rect">
            <a:avLst/>
          </a:prstGeom>
        </p:spPr>
      </p:pic>
      <p:pic>
        <p:nvPicPr>
          <p:cNvPr id="5" name="Picture 4"/>
          <p:cNvPicPr>
            <a:picLocks noChangeAspect="1"/>
          </p:cNvPicPr>
          <p:nvPr/>
        </p:nvPicPr>
        <p:blipFill>
          <a:blip r:embed="rId4"/>
          <a:stretch>
            <a:fillRect/>
          </a:stretch>
        </p:blipFill>
        <p:spPr>
          <a:xfrm>
            <a:off x="3605737" y="647532"/>
            <a:ext cx="5788723" cy="3791613"/>
          </a:xfrm>
          <a:prstGeom prst="rect">
            <a:avLst/>
          </a:prstGeom>
        </p:spPr>
      </p:pic>
      <p:sp>
        <p:nvSpPr>
          <p:cNvPr id="6" name="Date Placeholder 5"/>
          <p:cNvSpPr>
            <a:spLocks noGrp="1"/>
          </p:cNvSpPr>
          <p:nvPr>
            <p:ph type="dt" sz="half" idx="10"/>
          </p:nvPr>
        </p:nvSpPr>
        <p:spPr/>
        <p:txBody>
          <a:bodyPr/>
          <a:lstStyle/>
          <a:p>
            <a:fld id="{2687CD4F-4B26-0E43-B67C-011E7B250168}" type="datetime1">
              <a:rPr lang="en-GB" smtClean="0"/>
              <a:t>14/09/2024</a:t>
            </a:fld>
            <a:endParaRPr lang="en-GB"/>
          </a:p>
        </p:txBody>
      </p:sp>
      <p:sp>
        <p:nvSpPr>
          <p:cNvPr id="7" name="Footer Placeholder 6"/>
          <p:cNvSpPr>
            <a:spLocks noGrp="1"/>
          </p:cNvSpPr>
          <p:nvPr>
            <p:ph type="ftr" sz="quarter" idx="12"/>
          </p:nvPr>
        </p:nvSpPr>
        <p:spPr/>
        <p:txBody>
          <a:bodyPr/>
          <a:lstStyle/>
          <a:p>
            <a:r>
              <a:rPr lang="en-GB"/>
              <a:t>http://www.healthnet.sk/martin_rusnak/Presentations/index.html</a:t>
            </a:r>
          </a:p>
        </p:txBody>
      </p:sp>
      <p:sp>
        <p:nvSpPr>
          <p:cNvPr id="8" name="Slide Number Placeholder 7"/>
          <p:cNvSpPr>
            <a:spLocks noGrp="1"/>
          </p:cNvSpPr>
          <p:nvPr>
            <p:ph type="sldNum" sz="quarter" idx="11"/>
          </p:nvPr>
        </p:nvSpPr>
        <p:spPr/>
        <p:txBody>
          <a:bodyPr/>
          <a:lstStyle/>
          <a:p>
            <a:fld id="{20C92893-8C51-46CF-9D47-24B3C575AFAA}" type="slidenum">
              <a:rPr lang="en-GB" smtClean="0"/>
              <a:pPr/>
              <a:t>13</a:t>
            </a:fld>
            <a:endParaRPr lang="en-GB"/>
          </a:p>
        </p:txBody>
      </p:sp>
    </p:spTree>
    <p:extLst>
      <p:ext uri="{BB962C8B-B14F-4D97-AF65-F5344CB8AC3E}">
        <p14:creationId xmlns:p14="http://schemas.microsoft.com/office/powerpoint/2010/main" val="15313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a:t>Prasacia chrípka</a:t>
            </a:r>
          </a:p>
        </p:txBody>
      </p:sp>
      <p:pic>
        <p:nvPicPr>
          <p:cNvPr id="4" name="Picture 3"/>
          <p:cNvPicPr>
            <a:picLocks noChangeAspect="1"/>
          </p:cNvPicPr>
          <p:nvPr/>
        </p:nvPicPr>
        <p:blipFill>
          <a:blip r:embed="rId2"/>
          <a:stretch>
            <a:fillRect/>
          </a:stretch>
        </p:blipFill>
        <p:spPr>
          <a:xfrm>
            <a:off x="2307479" y="291233"/>
            <a:ext cx="5155080" cy="4864967"/>
          </a:xfrm>
          <a:prstGeom prst="rect">
            <a:avLst/>
          </a:prstGeom>
        </p:spPr>
      </p:pic>
      <p:sp>
        <p:nvSpPr>
          <p:cNvPr id="5" name="Date Placeholder 4"/>
          <p:cNvSpPr>
            <a:spLocks noGrp="1"/>
          </p:cNvSpPr>
          <p:nvPr>
            <p:ph type="dt" sz="half" idx="10"/>
          </p:nvPr>
        </p:nvSpPr>
        <p:spPr/>
        <p:txBody>
          <a:bodyPr/>
          <a:lstStyle/>
          <a:p>
            <a:fld id="{EE553B9F-7CE5-C44E-ADBC-2E77C8EF6EC8}" type="datetime1">
              <a:rPr lang="en-GB" smtClean="0"/>
              <a:t>14/09/2024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7" name="Slide Number Placeholder 6"/>
          <p:cNvSpPr>
            <a:spLocks noGrp="1"/>
          </p:cNvSpPr>
          <p:nvPr>
            <p:ph type="sldNum" sz="quarter" idx="11"/>
          </p:nvPr>
        </p:nvSpPr>
        <p:spPr/>
        <p:txBody>
          <a:bodyPr/>
          <a:lstStyle/>
          <a:p>
            <a:fld id="{20C92893-8C51-46CF-9D47-24B3C575AFAA}" type="slidenum">
              <a:rPr lang="en-GB" smtClean="0"/>
              <a:pPr/>
              <a:t>14</a:t>
            </a:fld>
            <a:endParaRPr lang="en-GB"/>
          </a:p>
        </p:txBody>
      </p:sp>
    </p:spTree>
    <p:extLst>
      <p:ext uri="{BB962C8B-B14F-4D97-AF65-F5344CB8AC3E}">
        <p14:creationId xmlns:p14="http://schemas.microsoft.com/office/powerpoint/2010/main" val="357530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15</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pic>
        <p:nvPicPr>
          <p:cNvPr id="7" name="Picture 6"/>
          <p:cNvPicPr>
            <a:picLocks noChangeAspect="1"/>
          </p:cNvPicPr>
          <p:nvPr/>
        </p:nvPicPr>
        <p:blipFill>
          <a:blip r:embed="rId2"/>
          <a:stretch>
            <a:fillRect/>
          </a:stretch>
        </p:blipFill>
        <p:spPr>
          <a:xfrm>
            <a:off x="0" y="241300"/>
            <a:ext cx="10075863" cy="7060200"/>
          </a:xfrm>
          <a:prstGeom prst="rect">
            <a:avLst/>
          </a:prstGeom>
        </p:spPr>
      </p:pic>
    </p:spTree>
    <p:extLst>
      <p:ext uri="{BB962C8B-B14F-4D97-AF65-F5344CB8AC3E}">
        <p14:creationId xmlns:p14="http://schemas.microsoft.com/office/powerpoint/2010/main" val="139473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655" y="5768087"/>
            <a:ext cx="8312587" cy="1008380"/>
          </a:xfrm>
        </p:spPr>
        <p:txBody>
          <a:bodyPr/>
          <a:lstStyle/>
          <a:p>
            <a:r>
              <a:rPr lang="sk-SK" sz="4000" dirty="0"/>
              <a:t>Rýchlosť globálneho cestovania vo vzťahu k rastu svetovej populácie</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16</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10" y="167247"/>
            <a:ext cx="7852303" cy="5192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2673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052" y="402733"/>
            <a:ext cx="8557225" cy="5111604"/>
          </a:xfrm>
        </p:spPr>
        <p:txBody>
          <a:bodyPr>
            <a:normAutofit/>
          </a:bodyPr>
          <a:lstStyle/>
          <a:p>
            <a:r>
              <a:rPr lang="sk-SK" sz="2800" dirty="0"/>
              <a:t>Choroba podľa MZP (2005): choroba alebo zdravotný stav, bez ohľadu na pôvod alebo zdroj, ktorá predstavuje alebo môže predstavovať značné ohrozenie</a:t>
            </a:r>
          </a:p>
          <a:p>
            <a:r>
              <a:rPr lang="sk-SK" sz="2800" dirty="0"/>
              <a:t>Upozornenie: Všetky udalosti, ktoré môžu predstavovať </a:t>
            </a:r>
            <a:r>
              <a:rPr lang="sk-SK" sz="2800" i="1" dirty="0"/>
              <a:t>ohrozenie zdravia verejnosti s medzinárodným dosahom </a:t>
            </a:r>
            <a:r>
              <a:rPr lang="sk-SK" sz="2800" dirty="0" err="1"/>
              <a:t>Public</a:t>
            </a:r>
            <a:r>
              <a:rPr lang="sk-SK" sz="2800" dirty="0"/>
              <a:t> </a:t>
            </a:r>
            <a:r>
              <a:rPr lang="sk-SK" sz="2800" dirty="0" err="1"/>
              <a:t>Health</a:t>
            </a:r>
            <a:r>
              <a:rPr lang="sk-SK" sz="2800" dirty="0"/>
              <a:t> </a:t>
            </a:r>
            <a:r>
              <a:rPr lang="sk-SK" sz="2800" dirty="0" err="1"/>
              <a:t>Emergency</a:t>
            </a:r>
            <a:r>
              <a:rPr lang="sk-SK" sz="2800" dirty="0"/>
              <a:t> </a:t>
            </a:r>
            <a:r>
              <a:rPr lang="sk-SK" sz="2800" dirty="0" err="1"/>
              <a:t>of</a:t>
            </a:r>
            <a:r>
              <a:rPr lang="sk-SK" sz="2800" dirty="0"/>
              <a:t> </a:t>
            </a:r>
            <a:r>
              <a:rPr lang="sk-SK" sz="2800" dirty="0" err="1"/>
              <a:t>International</a:t>
            </a:r>
            <a:r>
              <a:rPr lang="sk-SK" sz="2800" dirty="0"/>
              <a:t> </a:t>
            </a:r>
            <a:r>
              <a:rPr lang="sk-SK" sz="2800" dirty="0" err="1"/>
              <a:t>Concern</a:t>
            </a:r>
            <a:r>
              <a:rPr lang="sk-SK" sz="2800" dirty="0"/>
              <a:t> (PHEIC)</a:t>
            </a:r>
          </a:p>
          <a:p>
            <a:r>
              <a:rPr lang="sk-SK" sz="2800" dirty="0"/>
              <a:t>Významné / potenciálne medzinárodné riziká pre verejné zdravie</a:t>
            </a:r>
          </a:p>
          <a:p>
            <a:r>
              <a:rPr lang="sk-SK" sz="2800" dirty="0"/>
              <a:t>Ako na národnej, tak aj na medzinárodnej úrovni</a:t>
            </a:r>
          </a:p>
        </p:txBody>
      </p:sp>
      <p:sp>
        <p:nvSpPr>
          <p:cNvPr id="3" name="Title 2"/>
          <p:cNvSpPr>
            <a:spLocks noGrp="1"/>
          </p:cNvSpPr>
          <p:nvPr>
            <p:ph type="title"/>
          </p:nvPr>
        </p:nvSpPr>
        <p:spPr/>
        <p:txBody>
          <a:bodyPr/>
          <a:lstStyle/>
          <a:p>
            <a:r>
              <a:rPr lang="sk-SK" dirty="0"/>
              <a:t>Čoho sa týkajú</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17</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93249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915493" cy="4835498"/>
          </a:xfrm>
        </p:spPr>
        <p:txBody>
          <a:bodyPr>
            <a:noAutofit/>
          </a:bodyPr>
          <a:lstStyle/>
          <a:p>
            <a:r>
              <a:rPr lang="sk-SK" sz="2800" dirty="0"/>
              <a:t>Národné centrum pre komunikáciu s WHO</a:t>
            </a:r>
          </a:p>
          <a:p>
            <a:pPr lvl="1"/>
            <a:r>
              <a:rPr lang="sk-SK" sz="2800" dirty="0"/>
              <a:t>24/7 dní v týždni</a:t>
            </a:r>
          </a:p>
          <a:p>
            <a:pPr lvl="1"/>
            <a:r>
              <a:rPr lang="sk-SK" sz="2800" dirty="0"/>
              <a:t>NIE fyzická </a:t>
            </a:r>
            <a:r>
              <a:rPr lang="sk-SK" sz="2800" dirty="0" err="1"/>
              <a:t>osoba</a:t>
            </a:r>
            <a:endParaRPr lang="sk-SK" sz="2800" dirty="0"/>
          </a:p>
          <a:p>
            <a:r>
              <a:rPr lang="sk-SK" sz="2800" dirty="0"/>
              <a:t>Vykonáva</a:t>
            </a:r>
          </a:p>
          <a:p>
            <a:pPr lvl="1"/>
            <a:r>
              <a:rPr lang="sk-SK" sz="2800" dirty="0"/>
              <a:t>Vysiela naliehavé oznámenia do WHO</a:t>
            </a:r>
          </a:p>
          <a:p>
            <a:pPr lvl="1"/>
            <a:r>
              <a:rPr lang="sk-SK" sz="2800" dirty="0"/>
              <a:t>Zodpovedá za šírenie informácií a upevňovanie vstupov z príslušných vládnych sektorov / inštitúcií / agentúr</a:t>
            </a:r>
          </a:p>
          <a:p>
            <a:r>
              <a:rPr lang="sk-SK" sz="2800" dirty="0"/>
              <a:t>Prípadné ďalšie úlohy podľa rozhodnutia štátu: posúdenie rizík, koordináciu reakcií a pod.</a:t>
            </a:r>
          </a:p>
        </p:txBody>
      </p:sp>
      <p:sp>
        <p:nvSpPr>
          <p:cNvPr id="3" name="Title 2"/>
          <p:cNvSpPr>
            <a:spLocks noGrp="1"/>
          </p:cNvSpPr>
          <p:nvPr>
            <p:ph type="title"/>
          </p:nvPr>
        </p:nvSpPr>
        <p:spPr/>
        <p:txBody>
          <a:bodyPr/>
          <a:lstStyle/>
          <a:p>
            <a:r>
              <a:rPr lang="sk-SK" dirty="0"/>
              <a:t>Národný ohniskový bod</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18</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925921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4865644" cy="4033519"/>
          </a:xfrm>
        </p:spPr>
        <p:txBody>
          <a:bodyPr>
            <a:normAutofit/>
          </a:bodyPr>
          <a:lstStyle/>
          <a:p>
            <a:pPr marL="20158" indent="0">
              <a:buNone/>
            </a:pPr>
            <a:r>
              <a:rPr lang="sk-SK" sz="2800" dirty="0"/>
              <a:t>Najlepším spôsobom ako zabrániť medzinárodnému šíreniu chorôb je odhaliť ohrozenia zdravia verejnosti včas a realizovať účinné opatrenia, keď problém je ešte malý a na miestnej úrovni.</a:t>
            </a:r>
          </a:p>
        </p:txBody>
      </p:sp>
      <p:sp>
        <p:nvSpPr>
          <p:cNvPr id="3" name="Title 2"/>
          <p:cNvSpPr>
            <a:spLocks noGrp="1"/>
          </p:cNvSpPr>
          <p:nvPr>
            <p:ph type="title"/>
          </p:nvPr>
        </p:nvSpPr>
        <p:spPr/>
        <p:txBody>
          <a:bodyPr/>
          <a:lstStyle/>
          <a:p>
            <a:r>
              <a:rPr lang="sk-SK" dirty="0"/>
              <a:t>Dôležitosť národnej kapacity</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pic>
        <p:nvPicPr>
          <p:cNvPr id="7" name="Picture 6"/>
          <p:cNvPicPr>
            <a:picLocks noChangeAspect="1"/>
          </p:cNvPicPr>
          <p:nvPr/>
        </p:nvPicPr>
        <p:blipFill>
          <a:blip r:embed="rId2"/>
          <a:stretch>
            <a:fillRect/>
          </a:stretch>
        </p:blipFill>
        <p:spPr>
          <a:xfrm>
            <a:off x="5423964" y="1162956"/>
            <a:ext cx="4499010" cy="3298079"/>
          </a:xfrm>
          <a:prstGeom prst="rect">
            <a:avLst/>
          </a:prstGeom>
        </p:spPr>
      </p:pic>
    </p:spTree>
    <p:extLst>
      <p:ext uri="{BB962C8B-B14F-4D97-AF65-F5344CB8AC3E}">
        <p14:creationId xmlns:p14="http://schemas.microsoft.com/office/powerpoint/2010/main" val="240264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703" y="554921"/>
            <a:ext cx="9136996" cy="4033519"/>
          </a:xfrm>
        </p:spPr>
        <p:txBody>
          <a:bodyPr>
            <a:normAutofit/>
          </a:bodyPr>
          <a:lstStyle/>
          <a:p>
            <a:pPr marL="20158" indent="0">
              <a:buNone/>
            </a:pPr>
            <a:r>
              <a:rPr lang="sk-SK" sz="3200" dirty="0"/>
              <a:t>V máji 2005 prijalo revidované Medzinárodné zdravotnícke predpisy, IHRA s cieľom zabrániť, chrániť pred, kontrolovať a zaisťovať verejné zdravie ako reakciu na medzinárodné šírenie choroby spôsobmi, ktoré sú primerané a obmedzené na verejné zdravotné riziká, a ktorými sa zamedzí zbytočnému rušeniu medzinárodnému pohybu.</a:t>
            </a:r>
            <a:endParaRPr lang="en-GB" sz="3200" dirty="0"/>
          </a:p>
        </p:txBody>
      </p:sp>
      <p:sp>
        <p:nvSpPr>
          <p:cNvPr id="3" name="Title 2"/>
          <p:cNvSpPr>
            <a:spLocks noGrp="1"/>
          </p:cNvSpPr>
          <p:nvPr>
            <p:ph type="title"/>
          </p:nvPr>
        </p:nvSpPr>
        <p:spPr/>
        <p:txBody>
          <a:bodyPr/>
          <a:lstStyle/>
          <a:p>
            <a:r>
              <a:rPr lang="en-GB" dirty="0"/>
              <a:t>58. </a:t>
            </a:r>
            <a:r>
              <a:rPr lang="en-GB" dirty="0" err="1"/>
              <a:t>Svetové</a:t>
            </a:r>
            <a:r>
              <a:rPr lang="en-GB" dirty="0"/>
              <a:t> </a:t>
            </a:r>
            <a:r>
              <a:rPr lang="en-GB" dirty="0" err="1"/>
              <a:t>zhromaždenie</a:t>
            </a:r>
            <a:r>
              <a:rPr lang="en-GB" dirty="0"/>
              <a:t> </a:t>
            </a:r>
            <a:r>
              <a:rPr lang="en-GB" dirty="0" err="1"/>
              <a:t>zdravia</a:t>
            </a:r>
            <a:r>
              <a:rPr lang="en-GB" dirty="0"/>
              <a:t> </a:t>
            </a:r>
          </a:p>
        </p:txBody>
      </p:sp>
      <p:sp>
        <p:nvSpPr>
          <p:cNvPr id="4" name="Date Placeholder 3"/>
          <p:cNvSpPr>
            <a:spLocks noGrp="1"/>
          </p:cNvSpPr>
          <p:nvPr>
            <p:ph type="dt" sz="half" idx="10"/>
          </p:nvPr>
        </p:nvSpPr>
        <p:spPr/>
        <p:txBody>
          <a:bodyPr/>
          <a:lstStyle/>
          <a:p>
            <a:fld id="{BDE1A681-477B-F04E-86BC-0CC781130219}" type="datetime1">
              <a:rPr lang="en-GB" smtClean="0"/>
              <a:t>14/09/2024</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48173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890" y="756287"/>
            <a:ext cx="8371387" cy="4621740"/>
          </a:xfrm>
        </p:spPr>
        <p:txBody>
          <a:bodyPr>
            <a:noAutofit/>
          </a:bodyPr>
          <a:lstStyle/>
          <a:p>
            <a:r>
              <a:rPr lang="sk-SK" sz="2800" dirty="0"/>
              <a:t>Posúdenie rizík udalosti, ktorá môže predstavovať PHEIC (napr. "signál", ako zhluk ľudských prípadov s potenciálom pandémie chrípky)</a:t>
            </a:r>
          </a:p>
          <a:p>
            <a:r>
              <a:rPr lang="sk-SK" sz="2800" dirty="0"/>
              <a:t>Posúdenie potenciálu medzinárodného šírenia, primeranosti kontrolných opatrení, interferencia s medzinárodnou dopravou</a:t>
            </a:r>
          </a:p>
          <a:p>
            <a:r>
              <a:rPr lang="sk-SK" sz="2800" dirty="0"/>
              <a:t>Môže mobilizovať medzinárodnú podporu pre hodnotenie</a:t>
            </a:r>
          </a:p>
          <a:p>
            <a:r>
              <a:rPr lang="sk-SK" sz="2800" dirty="0"/>
              <a:t>Poradenstvo v oblasti kontroly a opatrenia pre obmedzenia</a:t>
            </a:r>
          </a:p>
        </p:txBody>
      </p:sp>
      <p:sp>
        <p:nvSpPr>
          <p:cNvPr id="3" name="Title 2"/>
          <p:cNvSpPr>
            <a:spLocks noGrp="1"/>
          </p:cNvSpPr>
          <p:nvPr>
            <p:ph type="title"/>
          </p:nvPr>
        </p:nvSpPr>
        <p:spPr/>
        <p:txBody>
          <a:bodyPr/>
          <a:lstStyle/>
          <a:p>
            <a:r>
              <a:rPr lang="sk-SK" dirty="0"/>
              <a:t>Technická pomoc z WHO</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20</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55555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a:bodyPr>
          <a:lstStyle/>
          <a:p>
            <a:r>
              <a:rPr lang="sk-SK" sz="2800" dirty="0"/>
              <a:t>Základom je národná kapacita detekcie</a:t>
            </a:r>
          </a:p>
          <a:p>
            <a:r>
              <a:rPr lang="sk-SK" sz="2800" dirty="0"/>
              <a:t>Nevyhnutná je včasná konzultácia všetkých podozrivých udalostí alebo skorý "signál" (napr. zoskupenia prípadov)</a:t>
            </a:r>
          </a:p>
          <a:p>
            <a:r>
              <a:rPr lang="sk-SK" sz="2800" dirty="0"/>
              <a:t>Malý časový priestor</a:t>
            </a:r>
          </a:p>
          <a:p>
            <a:r>
              <a:rPr lang="sk-SK" sz="2800" dirty="0"/>
              <a:t>Nemusíte čakať, až dostanete oficiálne oznámenie. Je to kritickou,podmienkou pre zabránenie príliš neskorej reakcii</a:t>
            </a:r>
          </a:p>
        </p:txBody>
      </p:sp>
      <p:sp>
        <p:nvSpPr>
          <p:cNvPr id="3" name="Title 2"/>
          <p:cNvSpPr>
            <a:spLocks noGrp="1"/>
          </p:cNvSpPr>
          <p:nvPr>
            <p:ph type="title"/>
          </p:nvPr>
        </p:nvSpPr>
        <p:spPr/>
        <p:txBody>
          <a:bodyPr/>
          <a:lstStyle/>
          <a:p>
            <a:r>
              <a:rPr lang="sk-SK" sz="4400" dirty="0"/>
              <a:t>Včasné odhalenie a konzultácie potenciálnej pandémie chrípky</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21</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415207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lnSpcReduction="10000"/>
          </a:bodyPr>
          <a:lstStyle/>
          <a:p>
            <a:r>
              <a:rPr lang="sk-SK" dirty="0"/>
              <a:t>Podľa medzinárodných zdravotných predpisov (2005), SZO poskytuje členským štátom technickú pomoc vo forme</a:t>
            </a:r>
          </a:p>
          <a:p>
            <a:r>
              <a:rPr lang="sk-SK" dirty="0"/>
              <a:t>Posúdenia rizík udalosti, ktorá môže predstavovať PHEIC (napr. "signál", ako zhluk ľudských prípadov s potenciálnou pandémiou chrípky)</a:t>
            </a:r>
          </a:p>
          <a:p>
            <a:r>
              <a:rPr lang="sk-SK" dirty="0"/>
              <a:t>Zahŕňa odhad medzinárodného šírenia, primeranosti kontrolných opatrení, rušenia medzinárodnej prevádzky</a:t>
            </a:r>
          </a:p>
          <a:p>
            <a:r>
              <a:rPr lang="sk-SK" dirty="0"/>
              <a:t>Môže mobilizovať medzinárodnú podporu pre hodnotenie na mieste</a:t>
            </a:r>
          </a:p>
          <a:p>
            <a:r>
              <a:rPr lang="sk-SK" dirty="0"/>
              <a:t>Poradenstvo kontroly a opatrenia pre uzavretie miesta vstupu</a:t>
            </a:r>
          </a:p>
        </p:txBody>
      </p:sp>
      <p:sp>
        <p:nvSpPr>
          <p:cNvPr id="3" name="Title 2"/>
          <p:cNvSpPr>
            <a:spLocks noGrp="1"/>
          </p:cNvSpPr>
          <p:nvPr>
            <p:ph type="title"/>
          </p:nvPr>
        </p:nvSpPr>
        <p:spPr/>
        <p:txBody>
          <a:bodyPr/>
          <a:lstStyle/>
          <a:p>
            <a:r>
              <a:rPr lang="sk-SK" sz="4400" dirty="0"/>
              <a:t>Hodnotenie rizika potenciálnej pandémie chrípky</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22</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00026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58E5-B7B3-054F-9B5D-DB52F0DAC50F}" type="datetime1">
              <a:rPr lang="en-GB" smtClean="0"/>
              <a:t>14/09/2024</a:t>
            </a:fld>
            <a:endParaRPr lang="en-GB"/>
          </a:p>
        </p:txBody>
      </p:sp>
      <p:sp>
        <p:nvSpPr>
          <p:cNvPr id="3" name="Slide Number Placeholder 2"/>
          <p:cNvSpPr>
            <a:spLocks noGrp="1"/>
          </p:cNvSpPr>
          <p:nvPr>
            <p:ph type="sldNum" sz="quarter" idx="11"/>
          </p:nvPr>
        </p:nvSpPr>
        <p:spPr/>
        <p:txBody>
          <a:bodyPr/>
          <a:lstStyle/>
          <a:p>
            <a:fld id="{5C6CE37E-CBC8-4448-B085-1F6586CB95B8}" type="slidenum">
              <a:rPr lang="en-GB" smtClean="0"/>
              <a:pPr/>
              <a:t>23</a:t>
            </a:fld>
            <a:endParaRPr lang="en-GB"/>
          </a:p>
        </p:txBody>
      </p:sp>
      <p:sp>
        <p:nvSpPr>
          <p:cNvPr id="4" name="Footer Placeholder 3"/>
          <p:cNvSpPr>
            <a:spLocks noGrp="1"/>
          </p:cNvSpPr>
          <p:nvPr>
            <p:ph type="ftr" sz="quarter" idx="12"/>
          </p:nvPr>
        </p:nvSpPr>
        <p:spPr/>
        <p:txBody>
          <a:bodyPr/>
          <a:lstStyle/>
          <a:p>
            <a:r>
              <a:rPr lang="en-GB"/>
              <a:t>http://www.healthnet.sk/martin_rusnak/Presentations/index.html</a:t>
            </a:r>
          </a:p>
        </p:txBody>
      </p:sp>
      <p:sp>
        <p:nvSpPr>
          <p:cNvPr id="5" name="Title 4"/>
          <p:cNvSpPr>
            <a:spLocks noGrp="1"/>
          </p:cNvSpPr>
          <p:nvPr>
            <p:ph type="title"/>
          </p:nvPr>
        </p:nvSpPr>
        <p:spPr/>
        <p:txBody>
          <a:bodyPr/>
          <a:lstStyle/>
          <a:p>
            <a:r>
              <a:rPr lang="sk-SK" dirty="0" err="1"/>
              <a:t>Surveillance</a:t>
            </a:r>
            <a:r>
              <a:rPr lang="sk-SK" dirty="0"/>
              <a:t> a schopnosť reakcie</a:t>
            </a:r>
          </a:p>
        </p:txBody>
      </p:sp>
      <p:sp>
        <p:nvSpPr>
          <p:cNvPr id="6" name="Content Placeholder 5"/>
          <p:cNvSpPr>
            <a:spLocks noGrp="1"/>
          </p:cNvSpPr>
          <p:nvPr>
            <p:ph sz="quarter" idx="13"/>
          </p:nvPr>
        </p:nvSpPr>
        <p:spPr>
          <a:xfrm>
            <a:off x="511052" y="726034"/>
            <a:ext cx="3515421" cy="3781425"/>
          </a:xfrm>
          <a:solidFill>
            <a:srgbClr val="FF0000">
              <a:alpha val="42000"/>
            </a:srgbClr>
          </a:solidFill>
        </p:spPr>
        <p:txBody>
          <a:bodyPr/>
          <a:lstStyle/>
          <a:p>
            <a:r>
              <a:rPr lang="sk-SK" dirty="0"/>
              <a:t>Na miestnej úrovni</a:t>
            </a:r>
          </a:p>
          <a:p>
            <a:pPr lvl="1"/>
            <a:r>
              <a:rPr lang="sk-SK" dirty="0"/>
              <a:t>detekcia udalosti</a:t>
            </a:r>
          </a:p>
          <a:p>
            <a:pPr lvl="1"/>
            <a:r>
              <a:rPr lang="sk-SK" dirty="0"/>
              <a:t>spravodajstvo</a:t>
            </a:r>
          </a:p>
          <a:p>
            <a:pPr lvl="1"/>
            <a:r>
              <a:rPr lang="sk-SK" dirty="0"/>
              <a:t>riadiace opatrenia</a:t>
            </a:r>
          </a:p>
          <a:p>
            <a:r>
              <a:rPr lang="sk-SK" dirty="0"/>
              <a:t>Na strednej úrovni</a:t>
            </a:r>
          </a:p>
          <a:p>
            <a:pPr lvl="1"/>
            <a:r>
              <a:rPr lang="sk-SK" dirty="0"/>
              <a:t>potvrdenie</a:t>
            </a:r>
          </a:p>
          <a:p>
            <a:pPr lvl="1"/>
            <a:r>
              <a:rPr lang="sk-SK" dirty="0" err="1"/>
              <a:t>posudzovaníie</a:t>
            </a:r>
            <a:endParaRPr lang="sk-SK" dirty="0"/>
          </a:p>
          <a:p>
            <a:pPr lvl="1"/>
            <a:r>
              <a:rPr lang="sk-SK" dirty="0"/>
              <a:t>spravodajstvo</a:t>
            </a:r>
          </a:p>
        </p:txBody>
      </p:sp>
      <p:sp>
        <p:nvSpPr>
          <p:cNvPr id="7" name="Content Placeholder 6"/>
          <p:cNvSpPr>
            <a:spLocks noGrp="1"/>
          </p:cNvSpPr>
          <p:nvPr>
            <p:ph sz="quarter" idx="14"/>
          </p:nvPr>
        </p:nvSpPr>
        <p:spPr>
          <a:xfrm>
            <a:off x="4630445" y="726034"/>
            <a:ext cx="5079550" cy="3784926"/>
          </a:xfrm>
          <a:solidFill>
            <a:srgbClr val="0000FF">
              <a:alpha val="50000"/>
            </a:srgbClr>
          </a:solidFill>
        </p:spPr>
        <p:txBody>
          <a:bodyPr>
            <a:normAutofit fontScale="92500" lnSpcReduction="10000"/>
          </a:bodyPr>
          <a:lstStyle/>
          <a:p>
            <a:r>
              <a:rPr lang="sk-SK" dirty="0"/>
              <a:t>Na národnej úrovni</a:t>
            </a:r>
          </a:p>
          <a:p>
            <a:pPr lvl="1"/>
            <a:r>
              <a:rPr lang="sk-SK" dirty="0"/>
              <a:t>Posúdenie</a:t>
            </a:r>
          </a:p>
          <a:p>
            <a:pPr lvl="1"/>
            <a:r>
              <a:rPr lang="sk-SK" dirty="0"/>
              <a:t>Oznámenie (WHO)</a:t>
            </a:r>
          </a:p>
          <a:p>
            <a:pPr lvl="1"/>
            <a:r>
              <a:rPr lang="sk-SK" dirty="0"/>
              <a:t>Reakcia verejného zdravotníctva</a:t>
            </a:r>
          </a:p>
          <a:p>
            <a:pPr lvl="1"/>
            <a:r>
              <a:rPr lang="sk-SK" dirty="0"/>
              <a:t>Kontrolné opatrenia</a:t>
            </a:r>
          </a:p>
          <a:p>
            <a:pPr lvl="1"/>
            <a:r>
              <a:rPr lang="sk-SK" dirty="0"/>
              <a:t>Podpora (zamestnanci, </a:t>
            </a:r>
            <a:r>
              <a:rPr lang="sk-SK" dirty="0" err="1"/>
              <a:t>lab</a:t>
            </a:r>
            <a:r>
              <a:rPr lang="sk-SK" dirty="0"/>
              <a:t>)</a:t>
            </a:r>
          </a:p>
          <a:p>
            <a:pPr lvl="1"/>
            <a:r>
              <a:rPr lang="sk-SK" dirty="0"/>
              <a:t>Pomoc na mieste</a:t>
            </a:r>
          </a:p>
          <a:p>
            <a:pPr lvl="1"/>
            <a:r>
              <a:rPr lang="sk-SK" dirty="0"/>
              <a:t>Prevádzková komunikácia /styk</a:t>
            </a:r>
          </a:p>
          <a:p>
            <a:pPr lvl="1"/>
            <a:r>
              <a:rPr lang="sk-SK" dirty="0"/>
              <a:t>Plán odpovede na ohrozenie zdravia verejnosti</a:t>
            </a:r>
          </a:p>
          <a:p>
            <a:pPr lvl="1"/>
            <a:r>
              <a:rPr lang="sk-SK" dirty="0"/>
              <a:t>24. hodín denne/7 dní v týždni</a:t>
            </a:r>
          </a:p>
        </p:txBody>
      </p:sp>
    </p:spTree>
    <p:extLst>
      <p:ext uri="{BB962C8B-B14F-4D97-AF65-F5344CB8AC3E}">
        <p14:creationId xmlns:p14="http://schemas.microsoft.com/office/powerpoint/2010/main" val="2796766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58E5-B7B3-054F-9B5D-DB52F0DAC50F}" type="datetime1">
              <a:rPr lang="en-GB" smtClean="0"/>
              <a:t>14/09/2024</a:t>
            </a:fld>
            <a:endParaRPr lang="en-GB"/>
          </a:p>
        </p:txBody>
      </p:sp>
      <p:sp>
        <p:nvSpPr>
          <p:cNvPr id="3" name="Slide Number Placeholder 2"/>
          <p:cNvSpPr>
            <a:spLocks noGrp="1"/>
          </p:cNvSpPr>
          <p:nvPr>
            <p:ph type="sldNum" sz="quarter" idx="11"/>
          </p:nvPr>
        </p:nvSpPr>
        <p:spPr/>
        <p:txBody>
          <a:bodyPr/>
          <a:lstStyle/>
          <a:p>
            <a:fld id="{5C6CE37E-CBC8-4448-B085-1F6586CB95B8}" type="slidenum">
              <a:rPr lang="en-GB" smtClean="0"/>
              <a:pPr/>
              <a:t>24</a:t>
            </a:fld>
            <a:endParaRPr lang="en-GB"/>
          </a:p>
        </p:txBody>
      </p:sp>
      <p:sp>
        <p:nvSpPr>
          <p:cNvPr id="4" name="Footer Placeholder 3"/>
          <p:cNvSpPr>
            <a:spLocks noGrp="1"/>
          </p:cNvSpPr>
          <p:nvPr>
            <p:ph type="ftr" sz="quarter" idx="12"/>
          </p:nvPr>
        </p:nvSpPr>
        <p:spPr/>
        <p:txBody>
          <a:bodyPr/>
          <a:lstStyle/>
          <a:p>
            <a:r>
              <a:rPr lang="en-GB"/>
              <a:t>http://www.healthnet.sk/martin_rusnak/Presentations/index.html</a:t>
            </a:r>
          </a:p>
        </p:txBody>
      </p:sp>
      <p:sp>
        <p:nvSpPr>
          <p:cNvPr id="5" name="Title 4"/>
          <p:cNvSpPr>
            <a:spLocks noGrp="1"/>
          </p:cNvSpPr>
          <p:nvPr>
            <p:ph type="title"/>
          </p:nvPr>
        </p:nvSpPr>
        <p:spPr/>
        <p:txBody>
          <a:bodyPr/>
          <a:lstStyle/>
          <a:p>
            <a:r>
              <a:rPr lang="sk-SK" dirty="0"/>
              <a:t>Overenie udalostí</a:t>
            </a:r>
          </a:p>
        </p:txBody>
      </p:sp>
      <p:sp>
        <p:nvSpPr>
          <p:cNvPr id="6" name="Content Placeholder 5"/>
          <p:cNvSpPr>
            <a:spLocks noGrp="1"/>
          </p:cNvSpPr>
          <p:nvPr>
            <p:ph sz="quarter" idx="13"/>
          </p:nvPr>
        </p:nvSpPr>
        <p:spPr>
          <a:xfrm>
            <a:off x="402647" y="464692"/>
            <a:ext cx="4816282" cy="4913336"/>
          </a:xfrm>
        </p:spPr>
        <p:txBody>
          <a:bodyPr>
            <a:normAutofit/>
          </a:bodyPr>
          <a:lstStyle/>
          <a:p>
            <a:r>
              <a:rPr lang="sk-SK" dirty="0"/>
              <a:t>Hodnota neoficiálnych zdrojov informácií pre včasné varovanie (ktoré majú byť posúdené a overovanie na vyžiadanie)</a:t>
            </a:r>
          </a:p>
          <a:p>
            <a:r>
              <a:rPr lang="sk-SK" dirty="0"/>
              <a:t>WHO je  poverené hľadaním overenia udalostí, ktoré môžu byť ohrozením medzinárodného významu</a:t>
            </a:r>
          </a:p>
          <a:p>
            <a:r>
              <a:rPr lang="sk-SK" dirty="0"/>
              <a:t>Štáty, zmluvné strany, musia poskytnúť prvú odpoveď do 24 hodín a poskytnúť informácie</a:t>
            </a:r>
          </a:p>
          <a:p>
            <a:r>
              <a:rPr lang="sk-SK" dirty="0"/>
              <a:t>Ponúknuť posúdenie na mieste, ak je potrebné</a:t>
            </a:r>
          </a:p>
        </p:txBody>
      </p:sp>
      <p:pic>
        <p:nvPicPr>
          <p:cNvPr id="8" name="Picture 7"/>
          <p:cNvPicPr>
            <a:picLocks noChangeAspect="1"/>
          </p:cNvPicPr>
          <p:nvPr/>
        </p:nvPicPr>
        <p:blipFill>
          <a:blip r:embed="rId2"/>
          <a:stretch>
            <a:fillRect/>
          </a:stretch>
        </p:blipFill>
        <p:spPr>
          <a:xfrm>
            <a:off x="5218928" y="1103786"/>
            <a:ext cx="4506553" cy="3775761"/>
          </a:xfrm>
          <a:prstGeom prst="rect">
            <a:avLst/>
          </a:prstGeom>
        </p:spPr>
      </p:pic>
    </p:spTree>
    <p:extLst>
      <p:ext uri="{BB962C8B-B14F-4D97-AF65-F5344CB8AC3E}">
        <p14:creationId xmlns:p14="http://schemas.microsoft.com/office/powerpoint/2010/main" val="212853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85580" y="756287"/>
            <a:ext cx="8845659" cy="4621740"/>
          </a:xfrm>
        </p:spPr>
        <p:txBody>
          <a:bodyPr>
            <a:noAutofit/>
          </a:bodyPr>
          <a:lstStyle/>
          <a:p>
            <a:r>
              <a:rPr lang="sk-SK" sz="2800" dirty="0"/>
              <a:t>Každá udalosť, ktorá môže predstavovať ohrozenie verejného zdravia medzinárodného významu PHEIC)</a:t>
            </a:r>
          </a:p>
          <a:p>
            <a:r>
              <a:rPr lang="sk-SK" sz="2800" dirty="0"/>
              <a:t>Do WHO do 24 hodín od národného hodnotenia</a:t>
            </a:r>
          </a:p>
          <a:p>
            <a:r>
              <a:rPr lang="sk-SK" sz="2800" dirty="0"/>
              <a:t>WHO bude naďalej poskytovať podrobné informácie o zdraví verejnosti, vrátane definícii prípadu prípadov / úmrtí, podmienok ovplyvňujúcich šírenie, o opatreniach</a:t>
            </a:r>
          </a:p>
          <a:p>
            <a:r>
              <a:rPr lang="sk-SK" sz="2800" dirty="0"/>
              <a:t>Hlásenie ešte neznamená, ža sa prihodila skutočná udalosť</a:t>
            </a:r>
          </a:p>
        </p:txBody>
      </p:sp>
      <p:sp>
        <p:nvSpPr>
          <p:cNvPr id="8" name="Title 7"/>
          <p:cNvSpPr>
            <a:spLocks noGrp="1"/>
          </p:cNvSpPr>
          <p:nvPr>
            <p:ph type="title"/>
          </p:nvPr>
        </p:nvSpPr>
        <p:spPr/>
        <p:txBody>
          <a:bodyPr/>
          <a:lstStyle/>
          <a:p>
            <a:r>
              <a:rPr lang="sk-SK" dirty="0"/>
              <a:t>Hlásenie udalosti</a:t>
            </a:r>
          </a:p>
        </p:txBody>
      </p:sp>
      <p:sp>
        <p:nvSpPr>
          <p:cNvPr id="2" name="Date Placeholder 1"/>
          <p:cNvSpPr>
            <a:spLocks noGrp="1"/>
          </p:cNvSpPr>
          <p:nvPr>
            <p:ph type="dt" sz="half" idx="10"/>
          </p:nvPr>
        </p:nvSpPr>
        <p:spPr/>
        <p:txBody>
          <a:bodyPr/>
          <a:lstStyle/>
          <a:p>
            <a:fld id="{7F2A58E5-B7B3-054F-9B5D-DB52F0DAC50F}" type="datetime1">
              <a:rPr lang="en-GB" smtClean="0"/>
              <a:t>14/09/2024</a:t>
            </a:fld>
            <a:endParaRPr lang="en-GB" dirty="0"/>
          </a:p>
        </p:txBody>
      </p:sp>
      <p:sp>
        <p:nvSpPr>
          <p:cNvPr id="3" name="Slide Number Placeholder 2"/>
          <p:cNvSpPr>
            <a:spLocks noGrp="1"/>
          </p:cNvSpPr>
          <p:nvPr>
            <p:ph type="sldNum" sz="quarter" idx="11"/>
          </p:nvPr>
        </p:nvSpPr>
        <p:spPr/>
        <p:txBody>
          <a:bodyPr/>
          <a:lstStyle/>
          <a:p>
            <a:fld id="{5C6CE37E-CBC8-4448-B085-1F6586CB95B8}" type="slidenum">
              <a:rPr lang="en-GB" smtClean="0"/>
              <a:pPr/>
              <a:t>25</a:t>
            </a:fld>
            <a:endParaRPr lang="en-GB" dirty="0"/>
          </a:p>
        </p:txBody>
      </p:sp>
      <p:sp>
        <p:nvSpPr>
          <p:cNvPr id="4" name="Footer Placeholder 3"/>
          <p:cNvSpPr>
            <a:spLocks noGrp="1"/>
          </p:cNvSpPr>
          <p:nvPr>
            <p:ph type="ftr" sz="quarter" idx="12"/>
          </p:nvPr>
        </p:nvSpPr>
        <p:spPr/>
        <p:txBody>
          <a:bodyPr/>
          <a:lstStyle/>
          <a:p>
            <a:r>
              <a:rPr lang="en-GB" dirty="0"/>
              <a:t>http://</a:t>
            </a:r>
            <a:r>
              <a:rPr lang="en-GB" dirty="0" err="1"/>
              <a:t>www.healthnet.sk</a:t>
            </a:r>
            <a:r>
              <a:rPr lang="en-GB" dirty="0"/>
              <a:t>/</a:t>
            </a:r>
            <a:r>
              <a:rPr lang="en-GB" dirty="0" err="1"/>
              <a:t>martin_rusnak</a:t>
            </a:r>
            <a:r>
              <a:rPr lang="en-GB" dirty="0"/>
              <a:t>/Presentations/</a:t>
            </a:r>
            <a:r>
              <a:rPr lang="en-GB" dirty="0" err="1"/>
              <a:t>index.html</a:t>
            </a:r>
            <a:endParaRPr lang="en-GB" dirty="0"/>
          </a:p>
        </p:txBody>
      </p:sp>
    </p:spTree>
    <p:extLst>
      <p:ext uri="{BB962C8B-B14F-4D97-AF65-F5344CB8AC3E}">
        <p14:creationId xmlns:p14="http://schemas.microsoft.com/office/powerpoint/2010/main" val="44930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402733"/>
            <a:ext cx="8211829" cy="4975294"/>
          </a:xfrm>
        </p:spPr>
        <p:txBody>
          <a:bodyPr>
            <a:normAutofit/>
          </a:bodyPr>
          <a:lstStyle/>
          <a:p>
            <a:r>
              <a:rPr lang="sk-SK" sz="3200" dirty="0"/>
              <a:t>Informácie od štátu / štátov</a:t>
            </a:r>
          </a:p>
          <a:p>
            <a:r>
              <a:rPr lang="sk-SK" sz="3200" dirty="0"/>
              <a:t>Rozhodnutie na základe nástroja</a:t>
            </a:r>
          </a:p>
          <a:p>
            <a:r>
              <a:rPr lang="sk-SK" sz="3200" dirty="0"/>
              <a:t>Návrh Krízového štábu</a:t>
            </a:r>
          </a:p>
          <a:p>
            <a:r>
              <a:rPr lang="sk-SK" sz="3200" dirty="0"/>
              <a:t>Vedecké princípy, vedecké informácie, ďalšie relevantné informácie</a:t>
            </a:r>
          </a:p>
          <a:p>
            <a:r>
              <a:rPr lang="sk-SK" sz="3200" dirty="0"/>
              <a:t>Zhodnotenie rizika: pre ľudské zdravie, medzinárodné šírenie a rušenie s medzinárodnou prevádzkou</a:t>
            </a:r>
          </a:p>
        </p:txBody>
      </p:sp>
      <p:sp>
        <p:nvSpPr>
          <p:cNvPr id="3" name="Title 2"/>
          <p:cNvSpPr>
            <a:spLocks noGrp="1"/>
          </p:cNvSpPr>
          <p:nvPr>
            <p:ph type="title"/>
          </p:nvPr>
        </p:nvSpPr>
        <p:spPr/>
        <p:txBody>
          <a:bodyPr/>
          <a:lstStyle/>
          <a:p>
            <a:r>
              <a:rPr lang="sk-SK" dirty="0"/>
              <a:t>Stanovenie PHEIC</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26</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24330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a:bodyPr>
          <a:lstStyle/>
          <a:p>
            <a:r>
              <a:rPr lang="sk-SK" sz="3200" dirty="0"/>
              <a:t>4 ochorenia, ktoré sa musia vždy hlásiť: obrna (divoký typ vírusu), kiahne, ľudská chrípka spôsobená novým vírusom, SARS</a:t>
            </a:r>
          </a:p>
          <a:p>
            <a:r>
              <a:rPr lang="sk-SK" sz="3200" dirty="0"/>
              <a:t>Choroby, ktoré vždy vedú k použitiu algoritmu: cholera, pľúcny mor, žltá zimnica, VHF (</a:t>
            </a:r>
            <a:r>
              <a:rPr lang="sk-SK" sz="3200" dirty="0" err="1"/>
              <a:t>Ebola</a:t>
            </a:r>
            <a:r>
              <a:rPr lang="sk-SK" sz="3200" dirty="0"/>
              <a:t>, </a:t>
            </a:r>
            <a:r>
              <a:rPr lang="sk-SK" sz="3200" dirty="0" err="1"/>
              <a:t>Lassa</a:t>
            </a:r>
            <a:r>
              <a:rPr lang="sk-SK" sz="3200" dirty="0"/>
              <a:t>, </a:t>
            </a:r>
            <a:r>
              <a:rPr lang="sk-SK" sz="3200" dirty="0" err="1"/>
              <a:t>Marburg</a:t>
            </a:r>
            <a:r>
              <a:rPr lang="sk-SK" sz="3200" dirty="0"/>
              <a:t>), WNF, meningitída, iné</a:t>
            </a:r>
            <a:endParaRPr lang="sk-SK" sz="2800" dirty="0"/>
          </a:p>
        </p:txBody>
      </p:sp>
      <p:sp>
        <p:nvSpPr>
          <p:cNvPr id="3" name="Title 2"/>
          <p:cNvSpPr>
            <a:spLocks noGrp="1"/>
          </p:cNvSpPr>
          <p:nvPr>
            <p:ph type="title"/>
          </p:nvPr>
        </p:nvSpPr>
        <p:spPr/>
        <p:txBody>
          <a:bodyPr/>
          <a:lstStyle/>
          <a:p>
            <a:r>
              <a:rPr lang="sk-SK" dirty="0"/>
              <a:t>Postup rozhodnutia</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27</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80285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80" y="418223"/>
            <a:ext cx="8588197" cy="4371584"/>
          </a:xfrm>
        </p:spPr>
        <p:txBody>
          <a:bodyPr>
            <a:noAutofit/>
          </a:bodyPr>
          <a:lstStyle/>
          <a:p>
            <a:r>
              <a:rPr lang="sk-SK" sz="2600" dirty="0"/>
              <a:t>Systém PH reakcie, vrátane vypracovania krízového plánu</a:t>
            </a:r>
          </a:p>
          <a:p>
            <a:r>
              <a:rPr lang="sk-SK" sz="2600" dirty="0"/>
              <a:t>Zhodnotenie a starostlivosť o postihnutých cestujúcich alebo zvieratá</a:t>
            </a:r>
          </a:p>
          <a:p>
            <a:r>
              <a:rPr lang="sk-SK" sz="2600" dirty="0"/>
              <a:t>Priestor na rozhovor s </a:t>
            </a:r>
            <a:r>
              <a:rPr lang="sk-SK" sz="2600" dirty="0" err="1"/>
              <a:t>osobou</a:t>
            </a:r>
            <a:r>
              <a:rPr lang="sk-SK" sz="2600" dirty="0"/>
              <a:t> podozrivou z ochorenia alebo chorou</a:t>
            </a:r>
          </a:p>
          <a:p>
            <a:r>
              <a:rPr lang="sk-SK" sz="2600" dirty="0"/>
              <a:t>Zabezpečenie opatrení, napr. dezinfekcie, či karantény</a:t>
            </a:r>
          </a:p>
          <a:p>
            <a:r>
              <a:rPr lang="sk-SK" sz="2600" dirty="0"/>
              <a:t>Vstupné či výstupné prehliadky pre pasažierov</a:t>
            </a:r>
          </a:p>
          <a:p>
            <a:r>
              <a:rPr lang="sk-SK" sz="2600" dirty="0"/>
              <a:t>Dostupný potrebný materiál a vyškolení pracovníci</a:t>
            </a:r>
          </a:p>
        </p:txBody>
      </p:sp>
      <p:sp>
        <p:nvSpPr>
          <p:cNvPr id="3" name="Title 2"/>
          <p:cNvSpPr>
            <a:spLocks noGrp="1"/>
          </p:cNvSpPr>
          <p:nvPr>
            <p:ph type="title"/>
          </p:nvPr>
        </p:nvSpPr>
        <p:spPr/>
        <p:txBody>
          <a:bodyPr/>
          <a:lstStyle/>
          <a:p>
            <a:r>
              <a:rPr lang="sk-SK" dirty="0"/>
              <a:t>Miesta vstupu-požadované kapacity</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28</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767362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526650"/>
            <a:ext cx="8312587" cy="4851377"/>
          </a:xfrm>
        </p:spPr>
        <p:txBody>
          <a:bodyPr>
            <a:normAutofit/>
          </a:bodyPr>
          <a:lstStyle/>
          <a:p>
            <a:r>
              <a:rPr lang="sk-SK" dirty="0"/>
              <a:t>Opatrenia, ktoré sa vzťahujú na prílet alebo odlet medzinárodných cestovateľov</a:t>
            </a:r>
          </a:p>
          <a:p>
            <a:r>
              <a:rPr lang="sk-SK" dirty="0"/>
              <a:t>Opatrenia, ktoré sa vzťahujú sa na cestujúcich vo vnútri krajiny, v pred odletom</a:t>
            </a:r>
          </a:p>
          <a:p>
            <a:r>
              <a:rPr lang="sk-SK" dirty="0"/>
              <a:t>MZP ustanovenia, ktoré môžu ovplyvniť potenciál intervencie:</a:t>
            </a:r>
          </a:p>
          <a:p>
            <a:pPr lvl="1"/>
            <a:r>
              <a:rPr lang="sk-SK" dirty="0"/>
              <a:t> Informovaný súhlas pred profylaxiou, iné opatrenia atď</a:t>
            </a:r>
          </a:p>
          <a:p>
            <a:pPr lvl="1"/>
            <a:r>
              <a:rPr lang="sk-SK" dirty="0"/>
              <a:t>Starostlivosť o cestujúcich, karanténa či izolácia (potraviny, lekárska starostlivosť)</a:t>
            </a:r>
          </a:p>
          <a:p>
            <a:pPr lvl="1"/>
            <a:r>
              <a:rPr lang="sk-SK" dirty="0"/>
              <a:t>Opatrenia sa  musia vykonať priehľadným a </a:t>
            </a:r>
            <a:r>
              <a:rPr lang="sk-SK" dirty="0" err="1"/>
              <a:t>nediskriminačným</a:t>
            </a:r>
            <a:r>
              <a:rPr lang="sk-SK" dirty="0"/>
              <a:t> spôsobom</a:t>
            </a:r>
          </a:p>
          <a:p>
            <a:pPr lvl="1"/>
            <a:r>
              <a:rPr lang="sk-SK" dirty="0"/>
              <a:t>Dodržiavanie základných ľudských práv</a:t>
            </a:r>
          </a:p>
        </p:txBody>
      </p:sp>
      <p:sp>
        <p:nvSpPr>
          <p:cNvPr id="3" name="Title 2"/>
          <p:cNvSpPr>
            <a:spLocks noGrp="1"/>
          </p:cNvSpPr>
          <p:nvPr>
            <p:ph type="title"/>
          </p:nvPr>
        </p:nvSpPr>
        <p:spPr/>
        <p:txBody>
          <a:bodyPr/>
          <a:lstStyle/>
          <a:p>
            <a:r>
              <a:rPr lang="sk-SK" dirty="0"/>
              <a:t>Činnosti rýchlej reakcie</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29</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78297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134" y="756287"/>
            <a:ext cx="8650143" cy="4448255"/>
          </a:xfrm>
        </p:spPr>
        <p:txBody>
          <a:bodyPr>
            <a:normAutofit lnSpcReduction="10000"/>
          </a:bodyPr>
          <a:lstStyle/>
          <a:p>
            <a:r>
              <a:rPr lang="sk-SK" sz="2800" dirty="0"/>
              <a:t>Rada pre medzinárodné hygienické predpisy prijala MZP na štvrtom Svetovom zdravotníckom zhromaždení v roku 1951</a:t>
            </a:r>
          </a:p>
          <a:p>
            <a:r>
              <a:rPr lang="sk-SK" sz="2800" dirty="0"/>
              <a:t>Svetové zhromaždenie zdravia v roku 1969 prijalo predpisy, ktorý pôvodne riešili šesť „quarantinable“ ochorení </a:t>
            </a:r>
          </a:p>
          <a:p>
            <a:r>
              <a:rPr lang="sk-SK" sz="2800" dirty="0"/>
              <a:t>Zmenený v rokoch 1973 a 1981 a to vzhľadom na zníženiu počtu ochorení na tri (žltá zimnica, cholera a mor) a najmä pre globálne odstránenie pravých kiahní</a:t>
            </a:r>
            <a:r>
              <a:rPr lang="sk-SK" dirty="0"/>
              <a:t>.</a:t>
            </a:r>
          </a:p>
        </p:txBody>
      </p:sp>
      <p:sp>
        <p:nvSpPr>
          <p:cNvPr id="3" name="Title 2"/>
          <p:cNvSpPr>
            <a:spLocks noGrp="1"/>
          </p:cNvSpPr>
          <p:nvPr>
            <p:ph type="title"/>
          </p:nvPr>
        </p:nvSpPr>
        <p:spPr/>
        <p:txBody>
          <a:bodyPr/>
          <a:lstStyle/>
          <a:p>
            <a:r>
              <a:rPr lang="sk-SK" dirty="0"/>
              <a:t>Krátka história</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25290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944" y="573119"/>
            <a:ext cx="8433333" cy="4972197"/>
          </a:xfrm>
        </p:spPr>
        <p:txBody>
          <a:bodyPr>
            <a:normAutofit/>
          </a:bodyPr>
          <a:lstStyle/>
          <a:p>
            <a:r>
              <a:rPr lang="sk-SK" dirty="0" err="1"/>
              <a:t>Eurosurveillance</a:t>
            </a:r>
            <a:r>
              <a:rPr lang="sk-SK" dirty="0"/>
              <a:t>, </a:t>
            </a:r>
            <a:r>
              <a:rPr lang="sk-SK" dirty="0" err="1"/>
              <a:t>Volume</a:t>
            </a:r>
            <a:r>
              <a:rPr lang="sk-SK" dirty="0"/>
              <a:t> 17, </a:t>
            </a:r>
            <a:r>
              <a:rPr lang="sk-SK" dirty="0" err="1"/>
              <a:t>Issue</a:t>
            </a:r>
            <a:r>
              <a:rPr lang="sk-SK" dirty="0"/>
              <a:t> 10, 08 </a:t>
            </a:r>
            <a:r>
              <a:rPr lang="sk-SK" dirty="0" err="1"/>
              <a:t>March</a:t>
            </a:r>
            <a:r>
              <a:rPr lang="sk-SK" dirty="0"/>
              <a:t> 2012.</a:t>
            </a:r>
          </a:p>
          <a:p>
            <a:r>
              <a:rPr lang="sk-SK" dirty="0" err="1"/>
              <a:t>Editorials</a:t>
            </a:r>
            <a:r>
              <a:rPr lang="sk-SK" dirty="0"/>
              <a:t>. </a:t>
            </a:r>
            <a:r>
              <a:rPr lang="sk-SK" dirty="0" err="1"/>
              <a:t>Human</a:t>
            </a:r>
            <a:r>
              <a:rPr lang="sk-SK" dirty="0"/>
              <a:t> </a:t>
            </a:r>
            <a:r>
              <a:rPr lang="sk-SK" dirty="0" err="1"/>
              <a:t>African</a:t>
            </a:r>
            <a:r>
              <a:rPr lang="sk-SK" dirty="0"/>
              <a:t> </a:t>
            </a:r>
            <a:r>
              <a:rPr lang="sk-SK" dirty="0" err="1"/>
              <a:t>trypanosomiasis</a:t>
            </a:r>
            <a:r>
              <a:rPr lang="sk-SK" dirty="0"/>
              <a:t> </a:t>
            </a:r>
            <a:r>
              <a:rPr lang="sk-SK" dirty="0" err="1"/>
              <a:t>in</a:t>
            </a:r>
            <a:r>
              <a:rPr lang="sk-SK" dirty="0"/>
              <a:t> </a:t>
            </a:r>
            <a:r>
              <a:rPr lang="sk-SK" dirty="0" err="1"/>
              <a:t>travellers</a:t>
            </a:r>
            <a:r>
              <a:rPr lang="sk-SK" dirty="0"/>
              <a:t> to </a:t>
            </a:r>
            <a:r>
              <a:rPr lang="sk-SK" dirty="0" err="1"/>
              <a:t>Kenya</a:t>
            </a:r>
            <a:r>
              <a:rPr lang="sk-SK" dirty="0"/>
              <a:t>. F </a:t>
            </a:r>
            <a:r>
              <a:rPr lang="sk-SK" dirty="0" err="1"/>
              <a:t>Gobbi</a:t>
            </a:r>
            <a:r>
              <a:rPr lang="sk-SK" dirty="0"/>
              <a:t> , Z </a:t>
            </a:r>
            <a:r>
              <a:rPr lang="sk-SK" dirty="0" err="1"/>
              <a:t>Bisoffi</a:t>
            </a:r>
            <a:endParaRPr lang="sk-SK" dirty="0"/>
          </a:p>
          <a:p>
            <a:r>
              <a:rPr lang="sk-SK" dirty="0" err="1"/>
              <a:t>Rapid</a:t>
            </a:r>
            <a:r>
              <a:rPr lang="sk-SK" dirty="0"/>
              <a:t> </a:t>
            </a:r>
            <a:r>
              <a:rPr lang="sk-SK" dirty="0" err="1"/>
              <a:t>communications</a:t>
            </a:r>
            <a:r>
              <a:rPr lang="sk-SK" dirty="0">
                <a:effectLst/>
              </a:rPr>
              <a:t> </a:t>
            </a:r>
            <a:r>
              <a:rPr lang="sk-SK" dirty="0" err="1"/>
              <a:t>Trypanosoma</a:t>
            </a:r>
            <a:r>
              <a:rPr lang="sk-SK" dirty="0"/>
              <a:t> </a:t>
            </a:r>
            <a:r>
              <a:rPr lang="sk-SK" dirty="0" err="1"/>
              <a:t>brucei</a:t>
            </a:r>
            <a:r>
              <a:rPr lang="sk-SK" dirty="0"/>
              <a:t> </a:t>
            </a:r>
            <a:r>
              <a:rPr lang="sk-SK" dirty="0" err="1"/>
              <a:t>rhodesiense</a:t>
            </a:r>
            <a:r>
              <a:rPr lang="sk-SK" dirty="0"/>
              <a:t> </a:t>
            </a:r>
            <a:r>
              <a:rPr lang="sk-SK" dirty="0" err="1"/>
              <a:t>infection</a:t>
            </a:r>
            <a:r>
              <a:rPr lang="sk-SK" dirty="0"/>
              <a:t> </a:t>
            </a:r>
            <a:r>
              <a:rPr lang="sk-SK" dirty="0" err="1"/>
              <a:t>in</a:t>
            </a:r>
            <a:r>
              <a:rPr lang="sk-SK" dirty="0"/>
              <a:t> a </a:t>
            </a:r>
            <a:r>
              <a:rPr lang="sk-SK" dirty="0" err="1"/>
              <a:t>German</a:t>
            </a:r>
            <a:r>
              <a:rPr lang="sk-SK" dirty="0"/>
              <a:t> </a:t>
            </a:r>
            <a:r>
              <a:rPr lang="sk-SK" dirty="0" err="1"/>
              <a:t>traveller</a:t>
            </a:r>
            <a:r>
              <a:rPr lang="sk-SK" dirty="0"/>
              <a:t> </a:t>
            </a:r>
            <a:r>
              <a:rPr lang="sk-SK" dirty="0" err="1"/>
              <a:t>returning</a:t>
            </a:r>
            <a:r>
              <a:rPr lang="sk-SK" dirty="0"/>
              <a:t> </a:t>
            </a:r>
            <a:r>
              <a:rPr lang="sk-SK" dirty="0" err="1"/>
              <a:t>from</a:t>
            </a:r>
            <a:r>
              <a:rPr lang="sk-SK" dirty="0"/>
              <a:t> </a:t>
            </a:r>
            <a:r>
              <a:rPr lang="sk-SK" dirty="0" err="1"/>
              <a:t>the</a:t>
            </a:r>
            <a:r>
              <a:rPr lang="sk-SK" dirty="0"/>
              <a:t> </a:t>
            </a:r>
            <a:r>
              <a:rPr lang="sk-SK" dirty="0" err="1"/>
              <a:t>Masai</a:t>
            </a:r>
            <a:r>
              <a:rPr lang="sk-SK" dirty="0"/>
              <a:t> Mara area, </a:t>
            </a:r>
            <a:r>
              <a:rPr lang="sk-SK" dirty="0" err="1"/>
              <a:t>Kenya</a:t>
            </a:r>
            <a:r>
              <a:rPr lang="sk-SK" dirty="0"/>
              <a:t>, </a:t>
            </a:r>
            <a:r>
              <a:rPr lang="sk-SK" dirty="0" err="1"/>
              <a:t>January</a:t>
            </a:r>
            <a:r>
              <a:rPr lang="sk-SK" dirty="0"/>
              <a:t> 2012 T </a:t>
            </a:r>
            <a:r>
              <a:rPr lang="sk-SK" dirty="0" err="1"/>
              <a:t>Wolf</a:t>
            </a:r>
            <a:r>
              <a:rPr lang="sk-SK" dirty="0"/>
              <a:t>, T </a:t>
            </a:r>
            <a:r>
              <a:rPr lang="sk-SK" dirty="0" err="1"/>
              <a:t>Wichelhaus</a:t>
            </a:r>
            <a:r>
              <a:rPr lang="sk-SK" dirty="0"/>
              <a:t>, S </a:t>
            </a:r>
            <a:r>
              <a:rPr lang="sk-SK" dirty="0" err="1"/>
              <a:t>Göttig</a:t>
            </a:r>
            <a:r>
              <a:rPr lang="sk-SK" dirty="0"/>
              <a:t>, C </a:t>
            </a:r>
            <a:r>
              <a:rPr lang="sk-SK" dirty="0" err="1"/>
              <a:t>Kleine</a:t>
            </a:r>
            <a:r>
              <a:rPr lang="sk-SK" dirty="0"/>
              <a:t>, H R </a:t>
            </a:r>
            <a:r>
              <a:rPr lang="sk-SK" dirty="0" err="1"/>
              <a:t>Brodt</a:t>
            </a:r>
            <a:r>
              <a:rPr lang="sk-SK" dirty="0"/>
              <a:t>, G Just-Nuebling</a:t>
            </a:r>
          </a:p>
          <a:p>
            <a:r>
              <a:rPr lang="sk-SK" dirty="0" err="1"/>
              <a:t>Human</a:t>
            </a:r>
            <a:r>
              <a:rPr lang="sk-SK" dirty="0"/>
              <a:t> </a:t>
            </a:r>
            <a:r>
              <a:rPr lang="sk-SK" dirty="0" err="1"/>
              <a:t>African</a:t>
            </a:r>
            <a:r>
              <a:rPr lang="sk-SK" dirty="0"/>
              <a:t> </a:t>
            </a:r>
            <a:r>
              <a:rPr lang="sk-SK" dirty="0" err="1"/>
              <a:t>trypanosomiasis</a:t>
            </a:r>
            <a:r>
              <a:rPr lang="sk-SK" dirty="0"/>
              <a:t> </a:t>
            </a:r>
            <a:r>
              <a:rPr lang="sk-SK" dirty="0" err="1"/>
              <a:t>in</a:t>
            </a:r>
            <a:r>
              <a:rPr lang="sk-SK" dirty="0"/>
              <a:t> a </a:t>
            </a:r>
            <a:r>
              <a:rPr lang="sk-SK" dirty="0" err="1"/>
              <a:t>Belgian</a:t>
            </a:r>
            <a:r>
              <a:rPr lang="sk-SK" dirty="0"/>
              <a:t> </a:t>
            </a:r>
            <a:r>
              <a:rPr lang="sk-SK" dirty="0" err="1"/>
              <a:t>traveller</a:t>
            </a:r>
            <a:r>
              <a:rPr lang="sk-SK" dirty="0"/>
              <a:t> </a:t>
            </a:r>
            <a:r>
              <a:rPr lang="sk-SK" dirty="0" err="1"/>
              <a:t>returning</a:t>
            </a:r>
            <a:r>
              <a:rPr lang="sk-SK" dirty="0"/>
              <a:t> </a:t>
            </a:r>
            <a:r>
              <a:rPr lang="sk-SK" dirty="0" err="1"/>
              <a:t>from</a:t>
            </a:r>
            <a:r>
              <a:rPr lang="sk-SK" dirty="0"/>
              <a:t> </a:t>
            </a:r>
            <a:r>
              <a:rPr lang="sk-SK" dirty="0" err="1"/>
              <a:t>the</a:t>
            </a:r>
            <a:r>
              <a:rPr lang="sk-SK" dirty="0"/>
              <a:t> </a:t>
            </a:r>
            <a:r>
              <a:rPr lang="sk-SK" dirty="0" err="1"/>
              <a:t>Masai</a:t>
            </a:r>
            <a:r>
              <a:rPr lang="sk-SK" dirty="0"/>
              <a:t> Mara area, </a:t>
            </a:r>
            <a:r>
              <a:rPr lang="sk-SK" dirty="0" err="1"/>
              <a:t>Kenya</a:t>
            </a:r>
            <a:r>
              <a:rPr lang="sk-SK" dirty="0"/>
              <a:t>, </a:t>
            </a:r>
            <a:r>
              <a:rPr lang="sk-SK" dirty="0" err="1"/>
              <a:t>February</a:t>
            </a:r>
            <a:r>
              <a:rPr lang="sk-SK" dirty="0"/>
              <a:t> 2012. J </a:t>
            </a:r>
            <a:r>
              <a:rPr lang="sk-SK" dirty="0" err="1"/>
              <a:t>Clerinx</a:t>
            </a:r>
            <a:r>
              <a:rPr lang="sk-SK" dirty="0"/>
              <a:t> , E </a:t>
            </a:r>
            <a:r>
              <a:rPr lang="sk-SK" dirty="0" err="1"/>
              <a:t>Vlieghe</a:t>
            </a:r>
            <a:r>
              <a:rPr lang="sk-SK" dirty="0"/>
              <a:t>, V </a:t>
            </a:r>
            <a:r>
              <a:rPr lang="sk-SK" dirty="0" err="1"/>
              <a:t>Asselman</a:t>
            </a:r>
            <a:r>
              <a:rPr lang="sk-SK" dirty="0"/>
              <a:t>, S Van de </a:t>
            </a:r>
            <a:r>
              <a:rPr lang="sk-SK" dirty="0" err="1"/>
              <a:t>Casteele</a:t>
            </a:r>
            <a:r>
              <a:rPr lang="sk-SK" dirty="0"/>
              <a:t>, M B </a:t>
            </a:r>
            <a:r>
              <a:rPr lang="sk-SK" dirty="0" err="1"/>
              <a:t>Maes</a:t>
            </a:r>
            <a:r>
              <a:rPr lang="sk-SK" dirty="0"/>
              <a:t>, V </a:t>
            </a:r>
            <a:r>
              <a:rPr lang="sk-SK" dirty="0" err="1"/>
              <a:t>Lejon</a:t>
            </a:r>
            <a:endParaRPr lang="sk-SK" dirty="0"/>
          </a:p>
        </p:txBody>
      </p:sp>
      <p:sp>
        <p:nvSpPr>
          <p:cNvPr id="3" name="Title 2"/>
          <p:cNvSpPr>
            <a:spLocks noGrp="1"/>
          </p:cNvSpPr>
          <p:nvPr>
            <p:ph type="title"/>
          </p:nvPr>
        </p:nvSpPr>
        <p:spPr/>
        <p:txBody>
          <a:bodyPr/>
          <a:lstStyle/>
          <a:p>
            <a:r>
              <a:rPr lang="sk-SK" dirty="0"/>
              <a:t>Stáva sa</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30</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880279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a:t>Prehľad literatúry k MZP – </a:t>
            </a:r>
            <a:r>
              <a:rPr lang="sk-SK" dirty="0" err="1"/>
              <a:t>Medline</a:t>
            </a:r>
            <a:r>
              <a:rPr lang="sk-SK" dirty="0"/>
              <a:t> roky 2005-2012</a:t>
            </a:r>
          </a:p>
          <a:p>
            <a:r>
              <a:rPr lang="sk-SK" dirty="0"/>
              <a:t>Podľa krajín</a:t>
            </a:r>
          </a:p>
          <a:p>
            <a:r>
              <a:rPr lang="sk-SK" dirty="0"/>
              <a:t>Podľa rokov - graf</a:t>
            </a:r>
          </a:p>
        </p:txBody>
      </p:sp>
      <p:sp>
        <p:nvSpPr>
          <p:cNvPr id="3" name="Title 2"/>
          <p:cNvSpPr>
            <a:spLocks noGrp="1"/>
          </p:cNvSpPr>
          <p:nvPr>
            <p:ph type="title"/>
          </p:nvPr>
        </p:nvSpPr>
        <p:spPr/>
        <p:txBody>
          <a:bodyPr/>
          <a:lstStyle/>
          <a:p>
            <a:r>
              <a:rPr lang="sk-SK" dirty="0"/>
              <a:t>Úlohy</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31</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56016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t="8945" b="8945"/>
          <a:stretch>
            <a:fillRect/>
          </a:stretch>
        </p:blipFill>
        <p:spPr>
          <a:xfrm>
            <a:off x="1171813" y="618920"/>
            <a:ext cx="6716712" cy="1304925"/>
          </a:xfrm>
        </p:spPr>
      </p:pic>
      <p:sp>
        <p:nvSpPr>
          <p:cNvPr id="3" name="Title 2"/>
          <p:cNvSpPr>
            <a:spLocks noGrp="1"/>
          </p:cNvSpPr>
          <p:nvPr>
            <p:ph type="title"/>
          </p:nvPr>
        </p:nvSpPr>
        <p:spPr/>
        <p:txBody>
          <a:bodyPr/>
          <a:lstStyle/>
          <a:p>
            <a:r>
              <a:rPr lang="sk-SK" dirty="0"/>
              <a:t>Presun dôrazu</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8" name="Content Placeholder 1"/>
          <p:cNvSpPr txBox="1">
            <a:spLocks/>
          </p:cNvSpPr>
          <p:nvPr/>
        </p:nvSpPr>
        <p:spPr>
          <a:xfrm>
            <a:off x="634944" y="2292477"/>
            <a:ext cx="8718863" cy="3085550"/>
          </a:xfrm>
          <a:prstGeom prst="rect">
            <a:avLst/>
          </a:prstGeom>
        </p:spPr>
        <p:txBody>
          <a:bodyPr vert="horz" lIns="100785" tIns="50393" rIns="100785" bIns="50393" rtlCol="0" anchor="ctr">
            <a:normAutofit/>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ClrTx/>
            </a:pPr>
            <a:r>
              <a:rPr lang="sk-SK" sz="3200" dirty="0"/>
              <a:t>Od kontroly hraníc ku obmedzovaniu zdrojov</a:t>
            </a:r>
          </a:p>
          <a:p>
            <a:pPr>
              <a:buClrTx/>
            </a:pPr>
            <a:r>
              <a:rPr lang="sk-SK" sz="3200" dirty="0"/>
              <a:t>Od zoznamu chorôb ku všetkým ohrozeniam</a:t>
            </a:r>
          </a:p>
          <a:p>
            <a:pPr>
              <a:buClrTx/>
            </a:pPr>
            <a:r>
              <a:rPr lang="sk-SK" sz="3200" dirty="0"/>
              <a:t>Od dopredu nastavených opatrení k úpravám a k odpovedi v reálnom čase</a:t>
            </a:r>
          </a:p>
        </p:txBody>
      </p:sp>
    </p:spTree>
    <p:extLst>
      <p:ext uri="{BB962C8B-B14F-4D97-AF65-F5344CB8AC3E}">
        <p14:creationId xmlns:p14="http://schemas.microsoft.com/office/powerpoint/2010/main" val="426782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944" y="756287"/>
            <a:ext cx="8718863" cy="4897456"/>
          </a:xfrm>
        </p:spPr>
        <p:txBody>
          <a:bodyPr>
            <a:normAutofit/>
          </a:bodyPr>
          <a:lstStyle/>
          <a:p>
            <a:pPr marL="20158" indent="0">
              <a:buNone/>
            </a:pPr>
            <a:r>
              <a:rPr lang="sk-SK" sz="3200" dirty="0"/>
              <a:t>Táto právne záväzná dohoda významne prispieva ku globálnej bezpečnosti zdravia verejnosti tým, že vytvára nový rámec pre koordináciu riadenia udalostí, ktoré môžu predstavovať jeho ohrozenie medzinárodného významu, a zvýšiť kapacitu všetkých krajín pre detekciu, hodnotenie, oznamovanie a reagovanie na ohrozenie zdravia verejnosti.</a:t>
            </a:r>
          </a:p>
        </p:txBody>
      </p:sp>
      <p:sp>
        <p:nvSpPr>
          <p:cNvPr id="3" name="Title 2"/>
          <p:cNvSpPr>
            <a:spLocks noGrp="1"/>
          </p:cNvSpPr>
          <p:nvPr>
            <p:ph type="title"/>
          </p:nvPr>
        </p:nvSpPr>
        <p:spPr/>
        <p:txBody>
          <a:bodyPr/>
          <a:lstStyle/>
          <a:p>
            <a:r>
              <a:rPr lang="sk-SK" dirty="0"/>
              <a:t>Právne záväzná dohoda</a:t>
            </a:r>
          </a:p>
        </p:txBody>
      </p:sp>
      <p:sp>
        <p:nvSpPr>
          <p:cNvPr id="4" name="Date Placeholder 3"/>
          <p:cNvSpPr>
            <a:spLocks noGrp="1"/>
          </p:cNvSpPr>
          <p:nvPr>
            <p:ph type="dt" sz="half" idx="10"/>
          </p:nvPr>
        </p:nvSpPr>
        <p:spPr/>
        <p:txBody>
          <a:bodyPr/>
          <a:lstStyle/>
          <a:p>
            <a:fld id="{C2EC3CA9-75E3-FC48-9FB2-065093D92C8A}" type="datetime1">
              <a:rPr lang="en-GB" smtClean="0"/>
              <a:t>14/09/2024</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143167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k-SK" sz="3200" dirty="0"/>
              <a:t>Preložený text na </a:t>
            </a:r>
            <a:r>
              <a:rPr lang="sk-SK" sz="3200" dirty="0">
                <a:hlinkClick r:id="rId2"/>
              </a:rPr>
              <a:t>http://www.health.gov.sk/?medzinarodne-zdravotne-predpisy-2005</a:t>
            </a:r>
            <a:endParaRPr lang="sk-SK" sz="3200" dirty="0"/>
          </a:p>
          <a:p>
            <a:r>
              <a:rPr lang="sk-SK" sz="3200" dirty="0"/>
              <a:t>Národný ohniskový bod: Úrad verejného zdravotníctva Slovenskej republiky</a:t>
            </a:r>
          </a:p>
        </p:txBody>
      </p:sp>
      <p:sp>
        <p:nvSpPr>
          <p:cNvPr id="3" name="Title 2"/>
          <p:cNvSpPr>
            <a:spLocks noGrp="1"/>
          </p:cNvSpPr>
          <p:nvPr>
            <p:ph type="title"/>
          </p:nvPr>
        </p:nvSpPr>
        <p:spPr/>
        <p:txBody>
          <a:bodyPr/>
          <a:lstStyle/>
          <a:p>
            <a:r>
              <a:rPr lang="sk-SK" dirty="0"/>
              <a:t>Slovensko</a:t>
            </a:r>
          </a:p>
        </p:txBody>
      </p:sp>
      <p:sp>
        <p:nvSpPr>
          <p:cNvPr id="4" name="Date Placeholder 3"/>
          <p:cNvSpPr>
            <a:spLocks noGrp="1"/>
          </p:cNvSpPr>
          <p:nvPr>
            <p:ph type="dt" sz="half" idx="10"/>
          </p:nvPr>
        </p:nvSpPr>
        <p:spPr/>
        <p:txBody>
          <a:bodyPr/>
          <a:lstStyle/>
          <a:p>
            <a:fld id="{8A991515-2F01-3940-9194-473C69A60544}" type="datetime1">
              <a:rPr lang="en-GB" smtClean="0"/>
              <a:t>14/09/2024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6</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41999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105" y="756287"/>
            <a:ext cx="8046172" cy="4758049"/>
          </a:xfrm>
        </p:spPr>
        <p:txBody>
          <a:bodyPr>
            <a:noAutofit/>
          </a:bodyPr>
          <a:lstStyle/>
          <a:p>
            <a:r>
              <a:rPr lang="sk-SK" sz="3000" dirty="0"/>
              <a:t>Po prvé, že riešenie vážnych ochorení a neobvyklých udalosti, ktoré sa nevyhnutne vyskytujú v našom dnešnom svete.</a:t>
            </a:r>
          </a:p>
          <a:p>
            <a:r>
              <a:rPr lang="sk-SK" sz="3000" dirty="0"/>
              <a:t>Máme spoločný záujem vzhľadom na fakt, že ohrozenie zdravia v jednej časti sveta môže ohroziť zdravie kdekoľvek, alebo všade.</a:t>
            </a:r>
          </a:p>
          <a:p>
            <a:r>
              <a:rPr lang="sk-SK" sz="3000" dirty="0"/>
              <a:t>Globalizácia: problém na jednom mieste sa môže stať problémom všetkých ľudí na svete</a:t>
            </a:r>
          </a:p>
        </p:txBody>
      </p:sp>
      <p:sp>
        <p:nvSpPr>
          <p:cNvPr id="3" name="Title 2"/>
          <p:cNvSpPr>
            <a:spLocks noGrp="1"/>
          </p:cNvSpPr>
          <p:nvPr>
            <p:ph type="title"/>
          </p:nvPr>
        </p:nvSpPr>
        <p:spPr/>
        <p:txBody>
          <a:bodyPr/>
          <a:lstStyle/>
          <a:p>
            <a:r>
              <a:rPr lang="sk-SK" dirty="0"/>
              <a:t>Prečo potrebujeme MZP?</a:t>
            </a:r>
          </a:p>
        </p:txBody>
      </p:sp>
      <p:sp>
        <p:nvSpPr>
          <p:cNvPr id="4" name="Date Placeholder 3"/>
          <p:cNvSpPr>
            <a:spLocks noGrp="1"/>
          </p:cNvSpPr>
          <p:nvPr>
            <p:ph type="dt" sz="half" idx="10"/>
          </p:nvPr>
        </p:nvSpPr>
        <p:spPr/>
        <p:txBody>
          <a:bodyPr/>
          <a:lstStyle/>
          <a:p>
            <a:fld id="{0BFDBD7F-C0C7-7249-BC93-A769E68E44FE}" type="datetime1">
              <a:rPr lang="en-GB" smtClean="0"/>
              <a:t>14/09/2024</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20C92893-8C51-46CF-9D47-24B3C575AFAA}" type="slidenum">
              <a:rPr lang="en-GB" smtClean="0"/>
              <a:pPr/>
              <a:t>7</a:t>
            </a:fld>
            <a:endParaRPr lang="en-GB"/>
          </a:p>
        </p:txBody>
      </p:sp>
    </p:spTree>
    <p:extLst>
      <p:ext uri="{BB962C8B-B14F-4D97-AF65-F5344CB8AC3E}">
        <p14:creationId xmlns:p14="http://schemas.microsoft.com/office/powerpoint/2010/main" val="328601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a:t>SARS</a:t>
            </a:r>
          </a:p>
        </p:txBody>
      </p:sp>
      <p:pic>
        <p:nvPicPr>
          <p:cNvPr id="4" name="Picture 3"/>
          <p:cNvPicPr>
            <a:picLocks noChangeAspect="1"/>
          </p:cNvPicPr>
          <p:nvPr/>
        </p:nvPicPr>
        <p:blipFill>
          <a:blip r:embed="rId3"/>
          <a:stretch>
            <a:fillRect/>
          </a:stretch>
        </p:blipFill>
        <p:spPr>
          <a:xfrm>
            <a:off x="1475905" y="456458"/>
            <a:ext cx="7168863" cy="4603857"/>
          </a:xfrm>
          <a:prstGeom prst="rect">
            <a:avLst/>
          </a:prstGeom>
        </p:spPr>
      </p:pic>
      <p:sp>
        <p:nvSpPr>
          <p:cNvPr id="5" name="Date Placeholder 4"/>
          <p:cNvSpPr>
            <a:spLocks noGrp="1"/>
          </p:cNvSpPr>
          <p:nvPr>
            <p:ph type="dt" sz="half" idx="10"/>
          </p:nvPr>
        </p:nvSpPr>
        <p:spPr/>
        <p:txBody>
          <a:bodyPr/>
          <a:lstStyle/>
          <a:p>
            <a:fld id="{EF9F3D00-1E4D-2D4C-9CC9-63AFB37012B6}" type="datetime1">
              <a:rPr lang="en-GB" smtClean="0"/>
              <a:t>14/09/2024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7" name="Slide Number Placeholder 6"/>
          <p:cNvSpPr>
            <a:spLocks noGrp="1"/>
          </p:cNvSpPr>
          <p:nvPr>
            <p:ph type="sldNum" sz="quarter" idx="11"/>
          </p:nvPr>
        </p:nvSpPr>
        <p:spPr/>
        <p:txBody>
          <a:bodyPr/>
          <a:lstStyle/>
          <a:p>
            <a:fld id="{20C92893-8C51-46CF-9D47-24B3C575AFAA}" type="slidenum">
              <a:rPr lang="en-GB" smtClean="0"/>
              <a:pPr/>
              <a:t>8</a:t>
            </a:fld>
            <a:endParaRPr lang="en-GB"/>
          </a:p>
        </p:txBody>
      </p:sp>
    </p:spTree>
    <p:extLst>
      <p:ext uri="{BB962C8B-B14F-4D97-AF65-F5344CB8AC3E}">
        <p14:creationId xmlns:p14="http://schemas.microsoft.com/office/powerpoint/2010/main" val="225466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8" y="5749780"/>
            <a:ext cx="8312587" cy="1008380"/>
          </a:xfrm>
        </p:spPr>
        <p:txBody>
          <a:bodyPr/>
          <a:lstStyle/>
          <a:p>
            <a:r>
              <a:rPr lang="sk-SK" dirty="0"/>
              <a:t>Chrípka</a:t>
            </a:r>
          </a:p>
        </p:txBody>
      </p:sp>
      <p:pic>
        <p:nvPicPr>
          <p:cNvPr id="4" name="Picture 3"/>
          <p:cNvPicPr>
            <a:picLocks noChangeAspect="1"/>
          </p:cNvPicPr>
          <p:nvPr/>
        </p:nvPicPr>
        <p:blipFill>
          <a:blip r:embed="rId3"/>
          <a:stretch>
            <a:fillRect/>
          </a:stretch>
        </p:blipFill>
        <p:spPr>
          <a:xfrm>
            <a:off x="705949" y="299436"/>
            <a:ext cx="7908092" cy="5078591"/>
          </a:xfrm>
          <a:prstGeom prst="rect">
            <a:avLst/>
          </a:prstGeom>
        </p:spPr>
      </p:pic>
      <p:sp>
        <p:nvSpPr>
          <p:cNvPr id="5" name="Date Placeholder 4"/>
          <p:cNvSpPr>
            <a:spLocks noGrp="1"/>
          </p:cNvSpPr>
          <p:nvPr>
            <p:ph type="dt" sz="half" idx="10"/>
          </p:nvPr>
        </p:nvSpPr>
        <p:spPr/>
        <p:txBody>
          <a:bodyPr/>
          <a:lstStyle/>
          <a:p>
            <a:fld id="{DE01244B-89DE-A64A-B6E5-7CCDF92AE47E}" type="datetime1">
              <a:rPr lang="en-GB" smtClean="0"/>
              <a:t>14/09/2024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7" name="Slide Number Placeholder 6"/>
          <p:cNvSpPr>
            <a:spLocks noGrp="1"/>
          </p:cNvSpPr>
          <p:nvPr>
            <p:ph type="sldNum" sz="quarter" idx="11"/>
          </p:nvPr>
        </p:nvSpPr>
        <p:spPr/>
        <p:txBody>
          <a:bodyPr/>
          <a:lstStyle/>
          <a:p>
            <a:fld id="{20C92893-8C51-46CF-9D47-24B3C575AFAA}" type="slidenum">
              <a:rPr lang="en-GB" smtClean="0"/>
              <a:pPr/>
              <a:t>9</a:t>
            </a:fld>
            <a:endParaRPr lang="en-GB"/>
          </a:p>
        </p:txBody>
      </p:sp>
    </p:spTree>
    <p:extLst>
      <p:ext uri="{BB962C8B-B14F-4D97-AF65-F5344CB8AC3E}">
        <p14:creationId xmlns:p14="http://schemas.microsoft.com/office/powerpoint/2010/main" val="3144803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Prednasky.thmx</Template>
  <TotalTime>1045</TotalTime>
  <Words>2589</Words>
  <Application>Microsoft Macintosh PowerPoint</Application>
  <PresentationFormat>Vlastná</PresentationFormat>
  <Paragraphs>240</Paragraphs>
  <Slides>31</Slides>
  <Notes>6</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31</vt:i4>
      </vt:variant>
    </vt:vector>
  </HeadingPairs>
  <TitlesOfParts>
    <vt:vector size="36" baseType="lpstr">
      <vt:lpstr>Arial</vt:lpstr>
      <vt:lpstr>Calibri</vt:lpstr>
      <vt:lpstr>Palatino Linotype</vt:lpstr>
      <vt:lpstr>Wingdings</vt:lpstr>
      <vt:lpstr>Prednasky</vt:lpstr>
      <vt:lpstr>Medzinárodné zdravotné predpisy</vt:lpstr>
      <vt:lpstr>58. Svetové zhromaždenie zdravia </vt:lpstr>
      <vt:lpstr>Krátka história</vt:lpstr>
      <vt:lpstr>Presun dôrazu</vt:lpstr>
      <vt:lpstr>Právne záväzná dohoda</vt:lpstr>
      <vt:lpstr>Slovensko</vt:lpstr>
      <vt:lpstr>Prečo potrebujeme MZP?</vt:lpstr>
      <vt:lpstr>SARS</vt:lpstr>
      <vt:lpstr>Chrípka</vt:lpstr>
      <vt:lpstr>HIV/AIDS</vt:lpstr>
      <vt:lpstr>Vtáčia chrípka</vt:lpstr>
      <vt:lpstr>Pravé kiahne</vt:lpstr>
      <vt:lpstr>Chikungunya</vt:lpstr>
      <vt:lpstr>Prasacia chrípka</vt:lpstr>
      <vt:lpstr>Prezentácia programu PowerPoint</vt:lpstr>
      <vt:lpstr>Rýchlosť globálneho cestovania vo vzťahu k rastu svetovej populácie</vt:lpstr>
      <vt:lpstr>Čoho sa týkajú</vt:lpstr>
      <vt:lpstr>Národný ohniskový bod</vt:lpstr>
      <vt:lpstr>Dôležitosť národnej kapacity</vt:lpstr>
      <vt:lpstr>Technická pomoc z WHO</vt:lpstr>
      <vt:lpstr>Včasné odhalenie a konzultácie potenciálnej pandémie chrípky</vt:lpstr>
      <vt:lpstr>Hodnotenie rizika potenciálnej pandémie chrípky</vt:lpstr>
      <vt:lpstr>Surveillance a schopnosť reakcie</vt:lpstr>
      <vt:lpstr>Overenie udalostí</vt:lpstr>
      <vt:lpstr>Hlásenie udalosti</vt:lpstr>
      <vt:lpstr>Stanovenie PHEIC</vt:lpstr>
      <vt:lpstr>Postup rozhodnutia</vt:lpstr>
      <vt:lpstr>Miesta vstupu-požadované kapacity</vt:lpstr>
      <vt:lpstr>Činnosti rýchlej reakcie</vt:lpstr>
      <vt:lpstr>Stáva sa</vt:lpstr>
      <vt:lpstr>Úlohy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Medzinárodné zdravotné predpisy</dc:title>
  <dc:subject/>
  <dc:creator>Martin Rusnák</dc:creator>
  <cp:keywords/>
  <dc:description/>
  <cp:lastModifiedBy>Rusnák Martin</cp:lastModifiedBy>
  <cp:revision>38</cp:revision>
  <dcterms:created xsi:type="dcterms:W3CDTF">2012-03-02T18:34:20Z</dcterms:created>
  <dcterms:modified xsi:type="dcterms:W3CDTF">2024-09-14T16:13:23Z</dcterms:modified>
  <cp:category/>
</cp:coreProperties>
</file>