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1"/>
  </p:notesMasterIdLst>
  <p:sldIdLst>
    <p:sldId id="256" r:id="rId2"/>
    <p:sldId id="257" r:id="rId3"/>
    <p:sldId id="261" r:id="rId4"/>
    <p:sldId id="260" r:id="rId5"/>
    <p:sldId id="262" r:id="rId6"/>
    <p:sldId id="263" r:id="rId7"/>
    <p:sldId id="264" r:id="rId8"/>
    <p:sldId id="265" r:id="rId9"/>
    <p:sldId id="266" r:id="rId10"/>
    <p:sldId id="269" r:id="rId11"/>
    <p:sldId id="268" r:id="rId12"/>
    <p:sldId id="259" r:id="rId13"/>
    <p:sldId id="258" r:id="rId14"/>
    <p:sldId id="267"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66"/>
    <p:restoredTop sz="92838"/>
  </p:normalViewPr>
  <p:slideViewPr>
    <p:cSldViewPr snapToGrid="0" snapToObjects="1">
      <p:cViewPr varScale="1">
        <p:scale>
          <a:sx n="104" d="100"/>
          <a:sy n="104" d="100"/>
        </p:scale>
        <p:origin x="1360"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notesMaster" Target="notesMasters/notesMaster1.xml"/><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k-S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15072B-1926-7948-8B44-B6270056D9F8}" type="datetimeFigureOut">
              <a:rPr lang="sk-SK" smtClean="0"/>
              <a:t>22.11.17</a:t>
            </a:fld>
            <a:endParaRPr lang="sk-SK"/>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k-S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k-S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k-S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0E4B81-FB46-5145-BB41-15F1B2A03CE5}" type="slidenum">
              <a:rPr lang="sk-SK" smtClean="0"/>
              <a:t>‹#›</a:t>
            </a:fld>
            <a:endParaRPr lang="sk-SK"/>
          </a:p>
        </p:txBody>
      </p:sp>
    </p:spTree>
    <p:extLst>
      <p:ext uri="{BB962C8B-B14F-4D97-AF65-F5344CB8AC3E}">
        <p14:creationId xmlns:p14="http://schemas.microsoft.com/office/powerpoint/2010/main" val="1688776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k-SK"/>
          </a:p>
        </p:txBody>
      </p:sp>
      <p:sp>
        <p:nvSpPr>
          <p:cNvPr id="4" name="Slide Number Placeholder 3"/>
          <p:cNvSpPr>
            <a:spLocks noGrp="1"/>
          </p:cNvSpPr>
          <p:nvPr>
            <p:ph type="sldNum" sz="quarter" idx="10"/>
          </p:nvPr>
        </p:nvSpPr>
        <p:spPr/>
        <p:txBody>
          <a:bodyPr/>
          <a:lstStyle/>
          <a:p>
            <a:fld id="{250E4B81-FB46-5145-BB41-15F1B2A03CE5}" type="slidenum">
              <a:rPr lang="sk-SK" smtClean="0"/>
              <a:t>2</a:t>
            </a:fld>
            <a:endParaRPr lang="sk-SK"/>
          </a:p>
        </p:txBody>
      </p:sp>
    </p:spTree>
    <p:extLst>
      <p:ext uri="{BB962C8B-B14F-4D97-AF65-F5344CB8AC3E}">
        <p14:creationId xmlns:p14="http://schemas.microsoft.com/office/powerpoint/2010/main" val="2120403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Health problems, issues, and concerns that transcend national boundaries, may be influenced by circumstances or experiences in other countries, and are best addressed by cooperative actions and solutions. (Institute of Medicine, 1997)</a:t>
            </a:r>
            <a:endParaRPr lang="en-GB" dirty="0"/>
          </a:p>
        </p:txBody>
      </p:sp>
      <p:sp>
        <p:nvSpPr>
          <p:cNvPr id="4" name="Slide Number Placeholder 3"/>
          <p:cNvSpPr>
            <a:spLocks noGrp="1"/>
          </p:cNvSpPr>
          <p:nvPr>
            <p:ph type="sldNum" sz="quarter" idx="10"/>
          </p:nvPr>
        </p:nvSpPr>
        <p:spPr/>
        <p:txBody>
          <a:bodyPr/>
          <a:lstStyle/>
          <a:p>
            <a:fld id="{250E4B81-FB46-5145-BB41-15F1B2A03CE5}" type="slidenum">
              <a:rPr lang="sk-SK" smtClean="0"/>
              <a:t>14</a:t>
            </a:fld>
            <a:endParaRPr lang="sk-SK"/>
          </a:p>
        </p:txBody>
      </p:sp>
    </p:spTree>
    <p:extLst>
      <p:ext uri="{BB962C8B-B14F-4D97-AF65-F5344CB8AC3E}">
        <p14:creationId xmlns:p14="http://schemas.microsoft.com/office/powerpoint/2010/main" val="1369775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4235501-0337-2247-BD12-AC6F939B1096}" type="datetime1">
              <a:rPr lang="sk-SK" smtClean="0"/>
              <a:t>22.11.17</a:t>
            </a:fld>
            <a:endParaRPr lang="en-US" dirty="0"/>
          </a:p>
        </p:txBody>
      </p:sp>
      <p:sp>
        <p:nvSpPr>
          <p:cNvPr id="5" name="Footer Placeholder 4"/>
          <p:cNvSpPr>
            <a:spLocks noGrp="1"/>
          </p:cNvSpPr>
          <p:nvPr>
            <p:ph type="ftr" sz="quarter" idx="11"/>
          </p:nvPr>
        </p:nvSpPr>
        <p:spPr/>
        <p:txBody>
          <a:bodyPr/>
          <a:lstStyle/>
          <a:p>
            <a:r>
              <a:rPr lang="en-US" smtClean="0"/>
              <a:t>rusnakm@icloud.com</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1B44611-30F4-BD49-A242-E47736B6F5D1}" type="datetime1">
              <a:rPr lang="sk-SK" smtClean="0"/>
              <a:t>22.11.17</a:t>
            </a:fld>
            <a:endParaRPr lang="en-US" dirty="0"/>
          </a:p>
        </p:txBody>
      </p:sp>
      <p:sp>
        <p:nvSpPr>
          <p:cNvPr id="5" name="Footer Placeholder 4"/>
          <p:cNvSpPr>
            <a:spLocks noGrp="1"/>
          </p:cNvSpPr>
          <p:nvPr>
            <p:ph type="ftr" sz="quarter" idx="11"/>
          </p:nvPr>
        </p:nvSpPr>
        <p:spPr/>
        <p:txBody>
          <a:bodyPr/>
          <a:lstStyle/>
          <a:p>
            <a:r>
              <a:rPr lang="en-US" smtClean="0"/>
              <a:t>rusnakm@icloud.com</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36C4D7-CF12-A842-B899-B8F13C604E4F}" type="datetime1">
              <a:rPr lang="sk-SK" smtClean="0"/>
              <a:t>22.11.17</a:t>
            </a:fld>
            <a:endParaRPr lang="en-US" dirty="0"/>
          </a:p>
        </p:txBody>
      </p:sp>
      <p:sp>
        <p:nvSpPr>
          <p:cNvPr id="5" name="Footer Placeholder 4"/>
          <p:cNvSpPr>
            <a:spLocks noGrp="1"/>
          </p:cNvSpPr>
          <p:nvPr>
            <p:ph type="ftr" sz="quarter" idx="11"/>
          </p:nvPr>
        </p:nvSpPr>
        <p:spPr/>
        <p:txBody>
          <a:bodyPr/>
          <a:lstStyle/>
          <a:p>
            <a:r>
              <a:rPr lang="en-US" smtClean="0"/>
              <a:t>rusnakm@icloud.com</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F185D90-F0EB-6C47-B517-4415A02E29A3}" type="datetime1">
              <a:rPr lang="sk-SK" smtClean="0"/>
              <a:t>22.11.17</a:t>
            </a:fld>
            <a:endParaRPr lang="en-US" dirty="0"/>
          </a:p>
        </p:txBody>
      </p:sp>
      <p:sp>
        <p:nvSpPr>
          <p:cNvPr id="5" name="Footer Placeholder 4"/>
          <p:cNvSpPr>
            <a:spLocks noGrp="1"/>
          </p:cNvSpPr>
          <p:nvPr>
            <p:ph type="ftr" sz="quarter" idx="11"/>
          </p:nvPr>
        </p:nvSpPr>
        <p:spPr/>
        <p:txBody>
          <a:bodyPr/>
          <a:lstStyle/>
          <a:p>
            <a:r>
              <a:rPr lang="en-US" smtClean="0"/>
              <a:t>rusnakm@icloud.com</a:t>
            </a:r>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FCC7A21-0A04-FB45-A76E-7AAC5B0B9462}" type="datetime1">
              <a:rPr lang="sk-SK" smtClean="0"/>
              <a:t>22.11.17</a:t>
            </a:fld>
            <a:endParaRPr lang="en-US" dirty="0"/>
          </a:p>
        </p:txBody>
      </p:sp>
      <p:sp>
        <p:nvSpPr>
          <p:cNvPr id="5" name="Footer Placeholder 4"/>
          <p:cNvSpPr>
            <a:spLocks noGrp="1"/>
          </p:cNvSpPr>
          <p:nvPr>
            <p:ph type="ftr" sz="quarter" idx="11"/>
          </p:nvPr>
        </p:nvSpPr>
        <p:spPr/>
        <p:txBody>
          <a:bodyPr/>
          <a:lstStyle/>
          <a:p>
            <a:r>
              <a:rPr lang="en-US" smtClean="0"/>
              <a:t>rusnakm@icloud.com</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8C372F8-8DCF-B94C-BF7B-60E2B9AC4ECE}" type="datetime1">
              <a:rPr lang="sk-SK" smtClean="0"/>
              <a:t>22.11.17</a:t>
            </a:fld>
            <a:endParaRPr lang="en-US" dirty="0"/>
          </a:p>
        </p:txBody>
      </p:sp>
      <p:sp>
        <p:nvSpPr>
          <p:cNvPr id="6" name="Footer Placeholder 5"/>
          <p:cNvSpPr>
            <a:spLocks noGrp="1"/>
          </p:cNvSpPr>
          <p:nvPr>
            <p:ph type="ftr" sz="quarter" idx="11"/>
          </p:nvPr>
        </p:nvSpPr>
        <p:spPr/>
        <p:txBody>
          <a:bodyPr/>
          <a:lstStyle/>
          <a:p>
            <a:r>
              <a:rPr lang="en-US" smtClean="0"/>
              <a:t>rusnakm@icloud.com</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421D53B-B566-7247-857E-30F08F906E4E}" type="datetime1">
              <a:rPr lang="sk-SK" smtClean="0"/>
              <a:t>22.11.17</a:t>
            </a:fld>
            <a:endParaRPr lang="en-US" dirty="0"/>
          </a:p>
        </p:txBody>
      </p:sp>
      <p:sp>
        <p:nvSpPr>
          <p:cNvPr id="8" name="Footer Placeholder 7"/>
          <p:cNvSpPr>
            <a:spLocks noGrp="1"/>
          </p:cNvSpPr>
          <p:nvPr>
            <p:ph type="ftr" sz="quarter" idx="11"/>
          </p:nvPr>
        </p:nvSpPr>
        <p:spPr/>
        <p:txBody>
          <a:bodyPr/>
          <a:lstStyle/>
          <a:p>
            <a:r>
              <a:rPr lang="en-US" smtClean="0"/>
              <a:t>rusnakm@icloud.com</a:t>
            </a:r>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D25BB4C-788F-E340-9053-FEF0D0D1C422}" type="datetime1">
              <a:rPr lang="sk-SK" smtClean="0"/>
              <a:t>22.11.17</a:t>
            </a:fld>
            <a:endParaRPr lang="en-US" dirty="0"/>
          </a:p>
        </p:txBody>
      </p:sp>
      <p:sp>
        <p:nvSpPr>
          <p:cNvPr id="4" name="Footer Placeholder 3"/>
          <p:cNvSpPr>
            <a:spLocks noGrp="1"/>
          </p:cNvSpPr>
          <p:nvPr>
            <p:ph type="ftr" sz="quarter" idx="11"/>
          </p:nvPr>
        </p:nvSpPr>
        <p:spPr/>
        <p:txBody>
          <a:bodyPr/>
          <a:lstStyle/>
          <a:p>
            <a:r>
              <a:rPr lang="en-US" smtClean="0"/>
              <a:t>rusnakm@icloud.com</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CEB3C1E8-006B-7441-9A30-3BEEF8C0FBF2}" type="datetime1">
              <a:rPr lang="sk-SK" smtClean="0"/>
              <a:t>22.11.17</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smtClean="0"/>
              <a:t>rusnakm@icloud.com</a:t>
            </a:r>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223AB011-282C-F84C-A22C-BE802A35276F}" type="datetime1">
              <a:rPr lang="sk-SK" smtClean="0"/>
              <a:t>22.11.17</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en-US" smtClean="0"/>
              <a:t>rusnakm@icloud.com</a:t>
            </a:r>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accent3"/>
          </a:solid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93F86D-6DDA-6040-9CDC-EF2618A4F7E5}" type="datetime1">
              <a:rPr lang="sk-SK" smtClean="0"/>
              <a:t>22.11.17</a:t>
            </a:fld>
            <a:endParaRPr lang="en-US" dirty="0"/>
          </a:p>
        </p:txBody>
      </p:sp>
      <p:sp>
        <p:nvSpPr>
          <p:cNvPr id="6" name="Footer Placeholder 5"/>
          <p:cNvSpPr>
            <a:spLocks noGrp="1"/>
          </p:cNvSpPr>
          <p:nvPr>
            <p:ph type="ftr" sz="quarter" idx="11"/>
          </p:nvPr>
        </p:nvSpPr>
        <p:spPr/>
        <p:txBody>
          <a:bodyPr/>
          <a:lstStyle/>
          <a:p>
            <a:r>
              <a:rPr lang="en-US" smtClean="0"/>
              <a:t>rusnakm@icloud.com</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8DC700BF-9039-8F41-BE19-6267702212D5}" type="datetime1">
              <a:rPr lang="sk-SK" smtClean="0"/>
              <a:t>22.11.17</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smtClean="0"/>
              <a:t>rusnakm@icloud.com</a:t>
            </a:r>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rusnak.truni.sk/"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image" Target="../media/image2.tiff"/><Relationship Id="rId5" Type="http://schemas.openxmlformats.org/officeDocument/2006/relationships/image" Target="../media/image3.tiff"/><Relationship Id="rId6" Type="http://schemas.openxmlformats.org/officeDocument/2006/relationships/image" Target="../media/image4.tiff"/><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cdc.gov/nchs/nhis/about_nhis.htm" TargetMode="External"/><Relationship Id="rId3" Type="http://schemas.openxmlformats.org/officeDocument/2006/relationships/hyperlink" Target="http://ec.europa.eu/eurostat/web/microdata/european-health-interview-survey"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gi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Global Health Policy and Governance</a:t>
            </a:r>
            <a:endParaRPr lang="sk-SK" dirty="0"/>
          </a:p>
        </p:txBody>
      </p:sp>
      <p:sp>
        <p:nvSpPr>
          <p:cNvPr id="3" name="Subtitle 2"/>
          <p:cNvSpPr>
            <a:spLocks noGrp="1"/>
          </p:cNvSpPr>
          <p:nvPr>
            <p:ph type="subTitle" idx="1"/>
          </p:nvPr>
        </p:nvSpPr>
        <p:spPr/>
        <p:txBody>
          <a:bodyPr>
            <a:normAutofit fontScale="85000" lnSpcReduction="20000"/>
          </a:bodyPr>
          <a:lstStyle/>
          <a:p>
            <a:r>
              <a:rPr lang="sk-SK" dirty="0" smtClean="0"/>
              <a:t>prof. MUDr. </a:t>
            </a:r>
            <a:r>
              <a:rPr lang="sk-SK" dirty="0" err="1" smtClean="0"/>
              <a:t>martin</a:t>
            </a:r>
            <a:r>
              <a:rPr lang="sk-SK" dirty="0" smtClean="0"/>
              <a:t> </a:t>
            </a:r>
            <a:r>
              <a:rPr lang="sk-SK" dirty="0" err="1" smtClean="0"/>
              <a:t>rusnak</a:t>
            </a:r>
            <a:r>
              <a:rPr lang="sk-SK" dirty="0" smtClean="0"/>
              <a:t>, </a:t>
            </a:r>
            <a:r>
              <a:rPr lang="sk-SK" dirty="0" err="1" smtClean="0"/>
              <a:t>csc</a:t>
            </a:r>
            <a:endParaRPr lang="sk-SK" dirty="0" smtClean="0"/>
          </a:p>
          <a:p>
            <a:r>
              <a:rPr lang="sk-SK" dirty="0" smtClean="0">
                <a:hlinkClick r:id="rId2"/>
              </a:rPr>
              <a:t>http://rusnak.truni.sk</a:t>
            </a:r>
            <a:endParaRPr lang="sk-SK" dirty="0" smtClean="0"/>
          </a:p>
          <a:p>
            <a:r>
              <a:rPr lang="sk-SK" dirty="0" err="1" smtClean="0"/>
              <a:t>rusnakm@truni.sk</a:t>
            </a:r>
            <a:endParaRPr lang="sk-SK" dirty="0" smtClean="0"/>
          </a:p>
        </p:txBody>
      </p:sp>
    </p:spTree>
    <p:extLst>
      <p:ext uri="{BB962C8B-B14F-4D97-AF65-F5344CB8AC3E}">
        <p14:creationId xmlns:p14="http://schemas.microsoft.com/office/powerpoint/2010/main" val="14155694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134" y="1411068"/>
            <a:ext cx="3545692" cy="1450757"/>
          </a:xfrm>
        </p:spPr>
        <p:txBody>
          <a:bodyPr>
            <a:normAutofit fontScale="90000"/>
          </a:bodyPr>
          <a:lstStyle/>
          <a:p>
            <a:r>
              <a:rPr lang="en-GB" dirty="0" smtClean="0"/>
              <a:t>Emerging Diseases</a:t>
            </a:r>
            <a:br>
              <a:rPr lang="en-GB" dirty="0" smtClean="0"/>
            </a:br>
            <a:r>
              <a:rPr lang="en-GB" dirty="0" smtClean="0"/>
              <a:t>Ebola</a:t>
            </a:r>
            <a:endParaRPr lang="en-GB" dirty="0"/>
          </a:p>
        </p:txBody>
      </p:sp>
      <p:sp>
        <p:nvSpPr>
          <p:cNvPr id="3" name="Date Placeholder 2"/>
          <p:cNvSpPr>
            <a:spLocks noGrp="1"/>
          </p:cNvSpPr>
          <p:nvPr>
            <p:ph type="dt" sz="half" idx="10"/>
          </p:nvPr>
        </p:nvSpPr>
        <p:spPr/>
        <p:txBody>
          <a:bodyPr/>
          <a:lstStyle/>
          <a:p>
            <a:fld id="{BD25BB4C-788F-E340-9053-FEF0D0D1C422}" type="datetime1">
              <a:rPr lang="sk-SK" smtClean="0"/>
              <a:t>22.11.17</a:t>
            </a:fld>
            <a:endParaRPr lang="en-US" dirty="0"/>
          </a:p>
        </p:txBody>
      </p:sp>
      <p:sp>
        <p:nvSpPr>
          <p:cNvPr id="4" name="Footer Placeholder 3"/>
          <p:cNvSpPr>
            <a:spLocks noGrp="1"/>
          </p:cNvSpPr>
          <p:nvPr>
            <p:ph type="ftr" sz="quarter" idx="11"/>
          </p:nvPr>
        </p:nvSpPr>
        <p:spPr/>
        <p:txBody>
          <a:bodyPr/>
          <a:lstStyle/>
          <a:p>
            <a:r>
              <a:rPr lang="en-US" smtClean="0"/>
              <a:t>rusnakm@icloud.com</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10</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9324" y="98854"/>
            <a:ext cx="8138984" cy="6104238"/>
          </a:xfrm>
          <a:prstGeom prst="rect">
            <a:avLst/>
          </a:prstGeom>
        </p:spPr>
      </p:pic>
    </p:spTree>
    <p:extLst>
      <p:ext uri="{BB962C8B-B14F-4D97-AF65-F5344CB8AC3E}">
        <p14:creationId xmlns:p14="http://schemas.microsoft.com/office/powerpoint/2010/main" val="18738438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945" y="1460495"/>
            <a:ext cx="3079304" cy="1450757"/>
          </a:xfrm>
        </p:spPr>
        <p:txBody>
          <a:bodyPr>
            <a:normAutofit fontScale="90000"/>
          </a:bodyPr>
          <a:lstStyle/>
          <a:p>
            <a:r>
              <a:rPr lang="en-GB" dirty="0" smtClean="0"/>
              <a:t>Access to </a:t>
            </a:r>
            <a:r>
              <a:rPr lang="en-GB" smtClean="0"/>
              <a:t>Health Services</a:t>
            </a:r>
            <a:endParaRPr lang="en-GB"/>
          </a:p>
        </p:txBody>
      </p:sp>
      <p:sp>
        <p:nvSpPr>
          <p:cNvPr id="3" name="Date Placeholder 2"/>
          <p:cNvSpPr>
            <a:spLocks noGrp="1"/>
          </p:cNvSpPr>
          <p:nvPr>
            <p:ph type="dt" sz="half" idx="10"/>
          </p:nvPr>
        </p:nvSpPr>
        <p:spPr/>
        <p:txBody>
          <a:bodyPr/>
          <a:lstStyle/>
          <a:p>
            <a:fld id="{BD25BB4C-788F-E340-9053-FEF0D0D1C422}" type="datetime1">
              <a:rPr lang="sk-SK" smtClean="0"/>
              <a:t>22.11.17</a:t>
            </a:fld>
            <a:endParaRPr lang="en-US" dirty="0"/>
          </a:p>
        </p:txBody>
      </p:sp>
      <p:sp>
        <p:nvSpPr>
          <p:cNvPr id="4" name="Footer Placeholder 3"/>
          <p:cNvSpPr>
            <a:spLocks noGrp="1"/>
          </p:cNvSpPr>
          <p:nvPr>
            <p:ph type="ftr" sz="quarter" idx="11"/>
          </p:nvPr>
        </p:nvSpPr>
        <p:spPr/>
        <p:txBody>
          <a:bodyPr/>
          <a:lstStyle/>
          <a:p>
            <a:r>
              <a:rPr lang="en-US" smtClean="0"/>
              <a:t>rusnakm@icloud.com</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11</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7665" y="110189"/>
            <a:ext cx="8239199" cy="6179399"/>
          </a:xfrm>
          <a:prstGeom prst="rect">
            <a:avLst/>
          </a:prstGeom>
        </p:spPr>
      </p:pic>
    </p:spTree>
    <p:extLst>
      <p:ext uri="{BB962C8B-B14F-4D97-AF65-F5344CB8AC3E}">
        <p14:creationId xmlns:p14="http://schemas.microsoft.com/office/powerpoint/2010/main" val="3007318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dirty="0" err="1" smtClean="0"/>
              <a:t>Key</a:t>
            </a:r>
            <a:r>
              <a:rPr lang="sk-SK" dirty="0" smtClean="0"/>
              <a:t> </a:t>
            </a:r>
            <a:r>
              <a:rPr lang="sk-SK" dirty="0" err="1"/>
              <a:t>issues</a:t>
            </a:r>
            <a:r>
              <a:rPr lang="sk-SK" dirty="0"/>
              <a:t> in </a:t>
            </a:r>
            <a:r>
              <a:rPr lang="sk-SK" dirty="0" err="1"/>
              <a:t>current</a:t>
            </a:r>
            <a:r>
              <a:rPr lang="sk-SK" dirty="0"/>
              <a:t> </a:t>
            </a:r>
            <a:r>
              <a:rPr lang="sk-SK" dirty="0" err="1"/>
              <a:t>global</a:t>
            </a:r>
            <a:r>
              <a:rPr lang="sk-SK" dirty="0"/>
              <a:t> </a:t>
            </a:r>
            <a:r>
              <a:rPr lang="sk-SK" dirty="0" err="1"/>
              <a:t>health</a:t>
            </a:r>
            <a:r>
              <a:rPr lang="sk-SK" dirty="0"/>
              <a:t> </a:t>
            </a:r>
            <a:r>
              <a:rPr lang="sk-SK" dirty="0" err="1"/>
              <a:t>policy</a:t>
            </a:r>
            <a:r>
              <a:rPr lang="sk-SK" dirty="0"/>
              <a:t> and </a:t>
            </a:r>
            <a:r>
              <a:rPr lang="sk-SK" dirty="0" err="1"/>
              <a:t>governance</a:t>
            </a:r>
            <a:endParaRPr lang="sk-SK" dirty="0"/>
          </a:p>
        </p:txBody>
      </p:sp>
      <p:sp>
        <p:nvSpPr>
          <p:cNvPr id="3" name="Content Placeholder 2"/>
          <p:cNvSpPr>
            <a:spLocks noGrp="1"/>
          </p:cNvSpPr>
          <p:nvPr>
            <p:ph idx="1"/>
          </p:nvPr>
        </p:nvSpPr>
        <p:spPr/>
        <p:txBody>
          <a:bodyPr/>
          <a:lstStyle/>
          <a:p>
            <a:r>
              <a:rPr lang="sk-SK" dirty="0" err="1" smtClean="0"/>
              <a:t>Every</a:t>
            </a:r>
            <a:r>
              <a:rPr lang="sk-SK" dirty="0" smtClean="0"/>
              <a:t> </a:t>
            </a:r>
            <a:r>
              <a:rPr lang="sk-SK" dirty="0" err="1"/>
              <a:t>year</a:t>
            </a:r>
            <a:r>
              <a:rPr lang="sk-SK" dirty="0"/>
              <a:t> </a:t>
            </a:r>
            <a:r>
              <a:rPr lang="sk-SK" dirty="0" err="1" smtClean="0"/>
              <a:t>reminds</a:t>
            </a:r>
            <a:r>
              <a:rPr lang="sk-SK" dirty="0" smtClean="0"/>
              <a:t> </a:t>
            </a:r>
            <a:r>
              <a:rPr lang="sk-SK" dirty="0" err="1"/>
              <a:t>political</a:t>
            </a:r>
            <a:r>
              <a:rPr lang="sk-SK" dirty="0"/>
              <a:t> </a:t>
            </a:r>
            <a:r>
              <a:rPr lang="sk-SK" dirty="0" err="1"/>
              <a:t>leaders</a:t>
            </a:r>
            <a:r>
              <a:rPr lang="sk-SK" dirty="0"/>
              <a:t> and </a:t>
            </a:r>
            <a:r>
              <a:rPr lang="sk-SK" dirty="0" err="1"/>
              <a:t>the</a:t>
            </a:r>
            <a:r>
              <a:rPr lang="sk-SK" dirty="0"/>
              <a:t> </a:t>
            </a:r>
            <a:r>
              <a:rPr lang="sk-SK" dirty="0" err="1"/>
              <a:t>public</a:t>
            </a:r>
            <a:r>
              <a:rPr lang="sk-SK" dirty="0"/>
              <a:t> </a:t>
            </a:r>
            <a:r>
              <a:rPr lang="sk-SK" dirty="0" err="1"/>
              <a:t>that</a:t>
            </a:r>
            <a:r>
              <a:rPr lang="sk-SK" dirty="0"/>
              <a:t> </a:t>
            </a:r>
            <a:r>
              <a:rPr lang="sk-SK" b="1" dirty="0" err="1"/>
              <a:t>people’s</a:t>
            </a:r>
            <a:r>
              <a:rPr lang="sk-SK" b="1" dirty="0"/>
              <a:t> </a:t>
            </a:r>
            <a:r>
              <a:rPr lang="sk-SK" b="1" dirty="0" err="1"/>
              <a:t>safety</a:t>
            </a:r>
            <a:r>
              <a:rPr lang="sk-SK" b="1" dirty="0"/>
              <a:t> </a:t>
            </a:r>
            <a:r>
              <a:rPr lang="sk-SK" b="1" dirty="0" err="1"/>
              <a:t>is</a:t>
            </a:r>
            <a:r>
              <a:rPr lang="sk-SK" b="1" dirty="0"/>
              <a:t> a </a:t>
            </a:r>
            <a:r>
              <a:rPr lang="sk-SK" b="1" dirty="0" err="1"/>
              <a:t>genuine</a:t>
            </a:r>
            <a:r>
              <a:rPr lang="sk-SK" b="1" dirty="0"/>
              <a:t> </a:t>
            </a:r>
            <a:r>
              <a:rPr lang="sk-SK" b="1" dirty="0" err="1"/>
              <a:t>challenge</a:t>
            </a:r>
            <a:r>
              <a:rPr lang="sk-SK" b="1" dirty="0"/>
              <a:t> </a:t>
            </a:r>
            <a:r>
              <a:rPr lang="sk-SK" dirty="0"/>
              <a:t>at a </a:t>
            </a:r>
            <a:r>
              <a:rPr lang="sk-SK" dirty="0" err="1"/>
              <a:t>time</a:t>
            </a:r>
            <a:r>
              <a:rPr lang="sk-SK" dirty="0"/>
              <a:t> of </a:t>
            </a:r>
            <a:endParaRPr lang="sk-SK" dirty="0" smtClean="0"/>
          </a:p>
          <a:p>
            <a:pPr lvl="1"/>
            <a:r>
              <a:rPr lang="sk-SK" dirty="0" err="1" smtClean="0"/>
              <a:t>disease</a:t>
            </a:r>
            <a:r>
              <a:rPr lang="sk-SK" dirty="0" smtClean="0"/>
              <a:t> </a:t>
            </a:r>
            <a:r>
              <a:rPr lang="sk-SK" dirty="0" err="1"/>
              <a:t>epidemics</a:t>
            </a:r>
            <a:r>
              <a:rPr lang="sk-SK" dirty="0"/>
              <a:t>, </a:t>
            </a:r>
            <a:endParaRPr lang="sk-SK" dirty="0" smtClean="0"/>
          </a:p>
          <a:p>
            <a:pPr lvl="1"/>
            <a:r>
              <a:rPr lang="sk-SK" dirty="0" err="1" smtClean="0"/>
              <a:t>terrorism</a:t>
            </a:r>
            <a:r>
              <a:rPr lang="sk-SK" dirty="0"/>
              <a:t>, </a:t>
            </a:r>
            <a:endParaRPr lang="sk-SK" dirty="0" smtClean="0"/>
          </a:p>
          <a:p>
            <a:pPr lvl="1"/>
            <a:r>
              <a:rPr lang="sk-SK" dirty="0" err="1" smtClean="0"/>
              <a:t>refugee</a:t>
            </a:r>
            <a:r>
              <a:rPr lang="sk-SK" dirty="0" smtClean="0"/>
              <a:t> </a:t>
            </a:r>
            <a:r>
              <a:rPr lang="sk-SK" dirty="0"/>
              <a:t>and </a:t>
            </a:r>
            <a:r>
              <a:rPr lang="sk-SK" dirty="0" err="1"/>
              <a:t>migration</a:t>
            </a:r>
            <a:r>
              <a:rPr lang="sk-SK" dirty="0"/>
              <a:t> </a:t>
            </a:r>
            <a:r>
              <a:rPr lang="sk-SK" dirty="0" err="1"/>
              <a:t>crises</a:t>
            </a:r>
            <a:r>
              <a:rPr lang="sk-SK" dirty="0"/>
              <a:t>, and </a:t>
            </a:r>
            <a:endParaRPr lang="sk-SK" dirty="0" smtClean="0"/>
          </a:p>
          <a:p>
            <a:pPr lvl="1"/>
            <a:r>
              <a:rPr lang="sk-SK" dirty="0" err="1" smtClean="0"/>
              <a:t>climate</a:t>
            </a:r>
            <a:r>
              <a:rPr lang="sk-SK" dirty="0" smtClean="0"/>
              <a:t> </a:t>
            </a:r>
            <a:r>
              <a:rPr lang="sk-SK" dirty="0"/>
              <a:t>change </a:t>
            </a:r>
            <a:r>
              <a:rPr lang="sk-SK" dirty="0" err="1"/>
              <a:t>among</a:t>
            </a:r>
            <a:r>
              <a:rPr lang="sk-SK" dirty="0"/>
              <a:t> </a:t>
            </a:r>
            <a:r>
              <a:rPr lang="sk-SK" dirty="0" err="1"/>
              <a:t>others</a:t>
            </a:r>
            <a:r>
              <a:rPr lang="sk-SK" dirty="0"/>
              <a:t>. </a:t>
            </a:r>
            <a:endParaRPr lang="sk-SK" dirty="0" smtClean="0"/>
          </a:p>
          <a:p>
            <a:r>
              <a:rPr lang="sk-SK" dirty="0" err="1" smtClean="0"/>
              <a:t>The</a:t>
            </a:r>
            <a:r>
              <a:rPr lang="sk-SK" dirty="0" smtClean="0"/>
              <a:t> </a:t>
            </a:r>
            <a:r>
              <a:rPr lang="sk-SK" dirty="0" err="1"/>
              <a:t>recent</a:t>
            </a:r>
            <a:r>
              <a:rPr lang="sk-SK" dirty="0"/>
              <a:t> </a:t>
            </a:r>
            <a:r>
              <a:rPr lang="sk-SK" dirty="0" err="1"/>
              <a:t>Ebola</a:t>
            </a:r>
            <a:r>
              <a:rPr lang="sk-SK" dirty="0"/>
              <a:t> </a:t>
            </a:r>
            <a:r>
              <a:rPr lang="sk-SK" dirty="0" err="1"/>
              <a:t>virus</a:t>
            </a:r>
            <a:r>
              <a:rPr lang="sk-SK" dirty="0"/>
              <a:t> </a:t>
            </a:r>
            <a:r>
              <a:rPr lang="sk-SK" dirty="0" err="1"/>
              <a:t>outbreaks</a:t>
            </a:r>
            <a:r>
              <a:rPr lang="sk-SK" dirty="0"/>
              <a:t> in </a:t>
            </a:r>
            <a:r>
              <a:rPr lang="sk-SK" dirty="0" err="1"/>
              <a:t>west</a:t>
            </a:r>
            <a:r>
              <a:rPr lang="sk-SK" dirty="0"/>
              <a:t> </a:t>
            </a:r>
            <a:r>
              <a:rPr lang="sk-SK" dirty="0" err="1"/>
              <a:t>Africa</a:t>
            </a:r>
            <a:r>
              <a:rPr lang="sk-SK" dirty="0"/>
              <a:t> </a:t>
            </a:r>
            <a:r>
              <a:rPr lang="sk-SK" dirty="0" err="1"/>
              <a:t>exposed</a:t>
            </a:r>
            <a:r>
              <a:rPr lang="sk-SK" dirty="0"/>
              <a:t> </a:t>
            </a:r>
            <a:r>
              <a:rPr lang="sk-SK" dirty="0" err="1"/>
              <a:t>weaknesses</a:t>
            </a:r>
            <a:r>
              <a:rPr lang="sk-SK" dirty="0"/>
              <a:t> in </a:t>
            </a:r>
            <a:r>
              <a:rPr lang="sk-SK" dirty="0" err="1"/>
              <a:t>core</a:t>
            </a:r>
            <a:r>
              <a:rPr lang="sk-SK" dirty="0"/>
              <a:t> </a:t>
            </a:r>
            <a:r>
              <a:rPr lang="sk-SK" dirty="0" err="1"/>
              <a:t>global</a:t>
            </a:r>
            <a:r>
              <a:rPr lang="sk-SK" dirty="0"/>
              <a:t> </a:t>
            </a:r>
            <a:r>
              <a:rPr lang="sk-SK" dirty="0" err="1"/>
              <a:t>functions</a:t>
            </a:r>
            <a:r>
              <a:rPr lang="sk-SK" dirty="0"/>
              <a:t>, </a:t>
            </a:r>
            <a:r>
              <a:rPr lang="sk-SK" dirty="0" err="1"/>
              <a:t>such</a:t>
            </a:r>
            <a:r>
              <a:rPr lang="sk-SK" dirty="0"/>
              <a:t> as </a:t>
            </a:r>
            <a:r>
              <a:rPr lang="sk-SK" dirty="0" err="1"/>
              <a:t>the</a:t>
            </a:r>
            <a:r>
              <a:rPr lang="sk-SK" dirty="0"/>
              <a:t> </a:t>
            </a:r>
            <a:r>
              <a:rPr lang="sk-SK" dirty="0" err="1"/>
              <a:t>provision</a:t>
            </a:r>
            <a:r>
              <a:rPr lang="sk-SK" dirty="0"/>
              <a:t> of </a:t>
            </a:r>
            <a:r>
              <a:rPr lang="sk-SK" dirty="0" err="1"/>
              <a:t>global</a:t>
            </a:r>
            <a:r>
              <a:rPr lang="sk-SK" dirty="0"/>
              <a:t> </a:t>
            </a:r>
            <a:r>
              <a:rPr lang="sk-SK" dirty="0" err="1"/>
              <a:t>public</a:t>
            </a:r>
            <a:r>
              <a:rPr lang="sk-SK" dirty="0"/>
              <a:t> </a:t>
            </a:r>
            <a:r>
              <a:rPr lang="sk-SK" dirty="0" err="1"/>
              <a:t>goods</a:t>
            </a:r>
            <a:r>
              <a:rPr lang="sk-SK" dirty="0"/>
              <a:t>, management of </a:t>
            </a:r>
            <a:r>
              <a:rPr lang="sk-SK" dirty="0" err="1"/>
              <a:t>cross-boarder</a:t>
            </a:r>
            <a:r>
              <a:rPr lang="sk-SK" dirty="0"/>
              <a:t> </a:t>
            </a:r>
            <a:r>
              <a:rPr lang="sk-SK" dirty="0" err="1"/>
              <a:t>externalities</a:t>
            </a:r>
            <a:r>
              <a:rPr lang="sk-SK" dirty="0"/>
              <a:t> and </a:t>
            </a:r>
            <a:r>
              <a:rPr lang="sk-SK" dirty="0" err="1"/>
              <a:t>fostering</a:t>
            </a:r>
            <a:r>
              <a:rPr lang="sk-SK" dirty="0"/>
              <a:t> of </a:t>
            </a:r>
            <a:r>
              <a:rPr lang="sk-SK" dirty="0" err="1"/>
              <a:t>leadership</a:t>
            </a:r>
            <a:r>
              <a:rPr lang="sk-SK" dirty="0"/>
              <a:t> and </a:t>
            </a:r>
            <a:r>
              <a:rPr lang="sk-SK" dirty="0" err="1"/>
              <a:t>stewardship</a:t>
            </a:r>
            <a:r>
              <a:rPr lang="sk-SK" dirty="0"/>
              <a:t>.</a:t>
            </a:r>
          </a:p>
        </p:txBody>
      </p:sp>
      <p:sp>
        <p:nvSpPr>
          <p:cNvPr id="4" name="Date Placeholder 3"/>
          <p:cNvSpPr>
            <a:spLocks noGrp="1"/>
          </p:cNvSpPr>
          <p:nvPr>
            <p:ph type="dt" sz="half" idx="10"/>
          </p:nvPr>
        </p:nvSpPr>
        <p:spPr/>
        <p:txBody>
          <a:bodyPr/>
          <a:lstStyle/>
          <a:p>
            <a:fld id="{0F185D90-F0EB-6C47-B517-4415A02E29A3}" type="datetime1">
              <a:rPr lang="sk-SK" smtClean="0"/>
              <a:t>22.11.17</a:t>
            </a:fld>
            <a:endParaRPr lang="en-US" dirty="0"/>
          </a:p>
        </p:txBody>
      </p:sp>
      <p:sp>
        <p:nvSpPr>
          <p:cNvPr id="5" name="Footer Placeholder 4"/>
          <p:cNvSpPr>
            <a:spLocks noGrp="1"/>
          </p:cNvSpPr>
          <p:nvPr>
            <p:ph type="ftr" sz="quarter" idx="11"/>
          </p:nvPr>
        </p:nvSpPr>
        <p:spPr/>
        <p:txBody>
          <a:bodyPr/>
          <a:lstStyle/>
          <a:p>
            <a:r>
              <a:rPr lang="en-US" smtClean="0"/>
              <a:t>rusnakm@icloud.com</a:t>
            </a:r>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smtClean="0"/>
              <a:t>12</a:t>
            </a:fld>
            <a:endParaRPr lang="en-US" dirty="0"/>
          </a:p>
        </p:txBody>
      </p:sp>
    </p:spTree>
    <p:extLst>
      <p:ext uri="{BB962C8B-B14F-4D97-AF65-F5344CB8AC3E}">
        <p14:creationId xmlns:p14="http://schemas.microsoft.com/office/powerpoint/2010/main" val="2617170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dirty="0" err="1" smtClean="0"/>
              <a:t>The</a:t>
            </a:r>
            <a:r>
              <a:rPr lang="sk-SK" dirty="0" smtClean="0"/>
              <a:t> </a:t>
            </a:r>
            <a:r>
              <a:rPr lang="sk-SK" dirty="0" err="1" smtClean="0"/>
              <a:t>Health</a:t>
            </a:r>
            <a:r>
              <a:rPr lang="sk-SK" dirty="0" smtClean="0"/>
              <a:t> </a:t>
            </a:r>
            <a:r>
              <a:rPr lang="sk-SK" dirty="0" err="1" smtClean="0"/>
              <a:t>is</a:t>
            </a:r>
            <a:r>
              <a:rPr lang="sk-SK" dirty="0" smtClean="0"/>
              <a:t> </a:t>
            </a:r>
            <a:r>
              <a:rPr lang="sk-SK" dirty="0" err="1" smtClean="0"/>
              <a:t>not</a:t>
            </a:r>
            <a:r>
              <a:rPr lang="sk-SK" dirty="0" smtClean="0"/>
              <a:t> </a:t>
            </a:r>
            <a:r>
              <a:rPr lang="sk-SK" dirty="0" err="1" smtClean="0"/>
              <a:t>Enough</a:t>
            </a:r>
            <a:endParaRPr lang="sk-SK" dirty="0"/>
          </a:p>
        </p:txBody>
      </p:sp>
      <p:sp>
        <p:nvSpPr>
          <p:cNvPr id="6" name="Content Placeholder 5"/>
          <p:cNvSpPr>
            <a:spLocks noGrp="1"/>
          </p:cNvSpPr>
          <p:nvPr>
            <p:ph idx="1"/>
          </p:nvPr>
        </p:nvSpPr>
        <p:spPr/>
        <p:txBody>
          <a:bodyPr>
            <a:normAutofit lnSpcReduction="10000"/>
          </a:bodyPr>
          <a:lstStyle/>
          <a:p>
            <a:pPr marL="0" indent="0">
              <a:buNone/>
            </a:pPr>
            <a:r>
              <a:rPr lang="sk-SK" sz="4000" dirty="0" smtClean="0"/>
              <a:t> </a:t>
            </a:r>
            <a:r>
              <a:rPr lang="sk-SK" sz="4000" dirty="0" err="1" smtClean="0"/>
              <a:t>Topics</a:t>
            </a:r>
            <a:r>
              <a:rPr lang="sk-SK" sz="4000" dirty="0" smtClean="0"/>
              <a:t> </a:t>
            </a:r>
          </a:p>
          <a:p>
            <a:pPr>
              <a:buFont typeface="Courier New" charset="0"/>
              <a:buChar char="o"/>
            </a:pPr>
            <a:r>
              <a:rPr lang="sk-SK" sz="4000" dirty="0"/>
              <a:t> </a:t>
            </a:r>
            <a:r>
              <a:rPr lang="sk-SK" sz="4000" dirty="0" smtClean="0"/>
              <a:t> </a:t>
            </a:r>
            <a:r>
              <a:rPr lang="sk-SK" sz="4000" dirty="0" err="1" smtClean="0"/>
              <a:t>Global</a:t>
            </a:r>
            <a:r>
              <a:rPr lang="sk-SK" sz="4000" dirty="0" smtClean="0"/>
              <a:t> </a:t>
            </a:r>
            <a:r>
              <a:rPr lang="sk-SK" sz="4000" dirty="0" err="1" smtClean="0"/>
              <a:t>Health</a:t>
            </a:r>
            <a:r>
              <a:rPr lang="sk-SK" sz="4000" dirty="0" smtClean="0"/>
              <a:t> </a:t>
            </a:r>
            <a:r>
              <a:rPr lang="mr-IN" sz="4000" dirty="0" smtClean="0"/>
              <a:t>–</a:t>
            </a:r>
            <a:r>
              <a:rPr lang="sk-SK" sz="4000" dirty="0" smtClean="0"/>
              <a:t> </a:t>
            </a:r>
            <a:r>
              <a:rPr lang="sk-SK" sz="4000" dirty="0" err="1" smtClean="0"/>
              <a:t>concept</a:t>
            </a:r>
            <a:r>
              <a:rPr lang="sk-SK" sz="4000" dirty="0" smtClean="0"/>
              <a:t> and </a:t>
            </a:r>
            <a:r>
              <a:rPr lang="sk-SK" sz="4000" dirty="0" err="1" smtClean="0"/>
              <a:t>the</a:t>
            </a:r>
            <a:r>
              <a:rPr lang="sk-SK" sz="4000" dirty="0" smtClean="0"/>
              <a:t> </a:t>
            </a:r>
            <a:r>
              <a:rPr lang="sk-SK" sz="4000" dirty="0" err="1" smtClean="0"/>
              <a:t>need</a:t>
            </a:r>
            <a:endParaRPr lang="sk-SK" sz="4000" dirty="0" smtClean="0"/>
          </a:p>
          <a:p>
            <a:pPr>
              <a:buFont typeface="Courier New" charset="0"/>
              <a:buChar char="o"/>
            </a:pPr>
            <a:r>
              <a:rPr lang="sk-SK" sz="4000" dirty="0"/>
              <a:t> </a:t>
            </a:r>
            <a:r>
              <a:rPr lang="sk-SK" sz="4000" dirty="0" smtClean="0"/>
              <a:t> </a:t>
            </a:r>
            <a:r>
              <a:rPr lang="sk-SK" sz="4000" dirty="0" err="1" smtClean="0"/>
              <a:t>Demographic</a:t>
            </a:r>
            <a:r>
              <a:rPr lang="sk-SK" sz="4000" dirty="0" smtClean="0"/>
              <a:t> and </a:t>
            </a:r>
            <a:r>
              <a:rPr lang="sk-SK" sz="4000" dirty="0" err="1" smtClean="0"/>
              <a:t>epidemic</a:t>
            </a:r>
            <a:r>
              <a:rPr lang="sk-SK" sz="4000" dirty="0" smtClean="0"/>
              <a:t> </a:t>
            </a:r>
            <a:r>
              <a:rPr lang="sk-SK" sz="4000" dirty="0" err="1" smtClean="0"/>
              <a:t>transition</a:t>
            </a:r>
            <a:endParaRPr lang="sk-SK" sz="4000" dirty="0" smtClean="0"/>
          </a:p>
          <a:p>
            <a:pPr>
              <a:buFont typeface="Courier New" charset="0"/>
              <a:buChar char="o"/>
            </a:pPr>
            <a:r>
              <a:rPr lang="sk-SK" sz="4000" dirty="0" smtClean="0"/>
              <a:t>  </a:t>
            </a:r>
            <a:r>
              <a:rPr lang="sk-SK" sz="4000" dirty="0" err="1" smtClean="0"/>
              <a:t>Global</a:t>
            </a:r>
            <a:r>
              <a:rPr lang="sk-SK" sz="4000" dirty="0" smtClean="0"/>
              <a:t> </a:t>
            </a:r>
            <a:r>
              <a:rPr lang="sk-SK" sz="4000" dirty="0" err="1"/>
              <a:t>Health</a:t>
            </a:r>
            <a:r>
              <a:rPr lang="sk-SK" sz="4000" dirty="0"/>
              <a:t> </a:t>
            </a:r>
            <a:r>
              <a:rPr lang="sk-SK" sz="4000" dirty="0" err="1" smtClean="0"/>
              <a:t>Governance</a:t>
            </a:r>
            <a:endParaRPr lang="sk-SK" sz="4000" dirty="0" smtClean="0"/>
          </a:p>
          <a:p>
            <a:pPr>
              <a:buFont typeface="Courier New" charset="0"/>
              <a:buChar char="o"/>
            </a:pPr>
            <a:r>
              <a:rPr lang="sk-SK" sz="4000" dirty="0"/>
              <a:t> </a:t>
            </a:r>
            <a:r>
              <a:rPr lang="sk-SK" sz="4000" dirty="0" err="1"/>
              <a:t>Global</a:t>
            </a:r>
            <a:r>
              <a:rPr lang="sk-SK" sz="4000" dirty="0"/>
              <a:t> </a:t>
            </a:r>
            <a:r>
              <a:rPr lang="sk-SK" sz="4000" dirty="0" err="1"/>
              <a:t>Health</a:t>
            </a:r>
            <a:r>
              <a:rPr lang="sk-SK" sz="4000" dirty="0"/>
              <a:t> </a:t>
            </a:r>
            <a:r>
              <a:rPr lang="sk-SK" sz="4000" dirty="0" err="1" smtClean="0"/>
              <a:t>Challenges</a:t>
            </a:r>
            <a:endParaRPr lang="sk-SK" sz="4000" dirty="0" smtClean="0"/>
          </a:p>
          <a:p>
            <a:pPr>
              <a:buFont typeface="Courier New" charset="0"/>
              <a:buChar char="o"/>
            </a:pPr>
            <a:r>
              <a:rPr lang="sk-SK" sz="4000" dirty="0"/>
              <a:t> </a:t>
            </a:r>
            <a:r>
              <a:rPr lang="sk-SK" sz="4000" dirty="0" err="1"/>
              <a:t>Challenges</a:t>
            </a:r>
            <a:r>
              <a:rPr lang="sk-SK" sz="4000" dirty="0"/>
              <a:t> in </a:t>
            </a:r>
            <a:r>
              <a:rPr lang="sk-SK" sz="4000" dirty="0" err="1"/>
              <a:t>Global</a:t>
            </a:r>
            <a:r>
              <a:rPr lang="sk-SK" sz="4000" dirty="0"/>
              <a:t> </a:t>
            </a:r>
            <a:r>
              <a:rPr lang="sk-SK" sz="4000" dirty="0" err="1"/>
              <a:t>Health</a:t>
            </a:r>
            <a:r>
              <a:rPr lang="sk-SK" sz="4000" dirty="0"/>
              <a:t> </a:t>
            </a:r>
            <a:r>
              <a:rPr lang="sk-SK" sz="4000" dirty="0" err="1"/>
              <a:t>Policy</a:t>
            </a:r>
            <a:endParaRPr lang="sk-SK" sz="4000" dirty="0"/>
          </a:p>
        </p:txBody>
      </p:sp>
      <p:sp>
        <p:nvSpPr>
          <p:cNvPr id="3" name="Date Placeholder 2"/>
          <p:cNvSpPr>
            <a:spLocks noGrp="1"/>
          </p:cNvSpPr>
          <p:nvPr>
            <p:ph type="dt" sz="half" idx="10"/>
          </p:nvPr>
        </p:nvSpPr>
        <p:spPr/>
        <p:txBody>
          <a:bodyPr/>
          <a:lstStyle/>
          <a:p>
            <a:fld id="{BD25BB4C-788F-E340-9053-FEF0D0D1C422}" type="datetime1">
              <a:rPr lang="sk-SK" smtClean="0"/>
              <a:t>22.11.17</a:t>
            </a:fld>
            <a:endParaRPr lang="en-US" dirty="0"/>
          </a:p>
        </p:txBody>
      </p:sp>
      <p:sp>
        <p:nvSpPr>
          <p:cNvPr id="4" name="Footer Placeholder 3"/>
          <p:cNvSpPr>
            <a:spLocks noGrp="1"/>
          </p:cNvSpPr>
          <p:nvPr>
            <p:ph type="ftr" sz="quarter" idx="11"/>
          </p:nvPr>
        </p:nvSpPr>
        <p:spPr/>
        <p:txBody>
          <a:bodyPr/>
          <a:lstStyle/>
          <a:p>
            <a:r>
              <a:rPr lang="en-US" smtClean="0"/>
              <a:t>rusnakm@icloud.com</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13</a:t>
            </a:fld>
            <a:endParaRPr lang="en-US" dirty="0"/>
          </a:p>
        </p:txBody>
      </p:sp>
    </p:spTree>
    <p:extLst>
      <p:ext uri="{BB962C8B-B14F-4D97-AF65-F5344CB8AC3E}">
        <p14:creationId xmlns:p14="http://schemas.microsoft.com/office/powerpoint/2010/main" val="18402621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is Global Health?</a:t>
            </a:r>
            <a:endParaRPr lang="en-GB" dirty="0"/>
          </a:p>
        </p:txBody>
      </p:sp>
      <p:sp>
        <p:nvSpPr>
          <p:cNvPr id="3" name="Content Placeholder 2"/>
          <p:cNvSpPr>
            <a:spLocks noGrp="1"/>
          </p:cNvSpPr>
          <p:nvPr>
            <p:ph idx="1"/>
          </p:nvPr>
        </p:nvSpPr>
        <p:spPr>
          <a:xfrm>
            <a:off x="1097280" y="2661280"/>
            <a:ext cx="10058400" cy="1787152"/>
          </a:xfrm>
        </p:spPr>
        <p:txBody>
          <a:bodyPr/>
          <a:lstStyle/>
          <a:p>
            <a:pPr>
              <a:buFont typeface="Courier New" charset="0"/>
              <a:buChar char="o"/>
            </a:pPr>
            <a:r>
              <a:rPr lang="en-GB" dirty="0" smtClean="0"/>
              <a:t> Focuses </a:t>
            </a:r>
            <a:r>
              <a:rPr lang="en-GB" dirty="0"/>
              <a:t>on improvement of health worldwide, the reduction of disparities, and protection of societies against global threats that disregard national borders. (</a:t>
            </a:r>
            <a:r>
              <a:rPr lang="en-GB" dirty="0" smtClean="0"/>
              <a:t>Macfarlane </a:t>
            </a:r>
            <a:r>
              <a:rPr lang="en-GB" dirty="0"/>
              <a:t>et al., </a:t>
            </a:r>
            <a:r>
              <a:rPr lang="en-GB" dirty="0" smtClean="0"/>
              <a:t>2008)</a:t>
            </a:r>
          </a:p>
          <a:p>
            <a:pPr>
              <a:buFont typeface="Courier New" charset="0"/>
              <a:buChar char="o"/>
            </a:pPr>
            <a:r>
              <a:rPr lang="en-GB" dirty="0"/>
              <a:t>  Health problems, issues, and concerns that transcend national boundaries, may be influenced by circumstances or experiences in other countries, and are best addressed by cooperative actions and solutions. (Institute of Medicine, 1997</a:t>
            </a:r>
            <a:r>
              <a:rPr lang="en-GB" dirty="0" smtClean="0"/>
              <a:t>)</a:t>
            </a:r>
            <a:endParaRPr lang="en-GB" dirty="0"/>
          </a:p>
        </p:txBody>
      </p:sp>
      <p:sp>
        <p:nvSpPr>
          <p:cNvPr id="4" name="Date Placeholder 3"/>
          <p:cNvSpPr>
            <a:spLocks noGrp="1"/>
          </p:cNvSpPr>
          <p:nvPr>
            <p:ph type="dt" sz="half" idx="10"/>
          </p:nvPr>
        </p:nvSpPr>
        <p:spPr/>
        <p:txBody>
          <a:bodyPr/>
          <a:lstStyle/>
          <a:p>
            <a:fld id="{0F185D90-F0EB-6C47-B517-4415A02E29A3}" type="datetime1">
              <a:rPr lang="sk-SK" smtClean="0"/>
              <a:t>22.11.17</a:t>
            </a:fld>
            <a:endParaRPr lang="en-US" dirty="0"/>
          </a:p>
        </p:txBody>
      </p:sp>
      <p:sp>
        <p:nvSpPr>
          <p:cNvPr id="5" name="Footer Placeholder 4"/>
          <p:cNvSpPr>
            <a:spLocks noGrp="1"/>
          </p:cNvSpPr>
          <p:nvPr>
            <p:ph type="ftr" sz="quarter" idx="11"/>
          </p:nvPr>
        </p:nvSpPr>
        <p:spPr/>
        <p:txBody>
          <a:bodyPr/>
          <a:lstStyle/>
          <a:p>
            <a:r>
              <a:rPr lang="en-US" smtClean="0"/>
              <a:t>rusnakm@icloud.com</a:t>
            </a:r>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smtClean="0"/>
              <a:t>14</a:t>
            </a:fld>
            <a:endParaRPr lang="en-US" dirty="0"/>
          </a:p>
        </p:txBody>
      </p:sp>
    </p:spTree>
    <p:extLst>
      <p:ext uri="{BB962C8B-B14F-4D97-AF65-F5344CB8AC3E}">
        <p14:creationId xmlns:p14="http://schemas.microsoft.com/office/powerpoint/2010/main" val="9251886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27902" y="2440462"/>
            <a:ext cx="10552671" cy="3657599"/>
          </a:xfrm>
        </p:spPr>
        <p:txBody>
          <a:bodyPr>
            <a:normAutofit/>
          </a:bodyPr>
          <a:lstStyle/>
          <a:p>
            <a:r>
              <a:rPr lang="sk-SK" sz="3264" dirty="0"/>
              <a:t>Mortality – </a:t>
            </a:r>
            <a:r>
              <a:rPr lang="sk-SK" sz="3264" dirty="0" err="1"/>
              <a:t>count</a:t>
            </a:r>
            <a:r>
              <a:rPr lang="sk-SK" sz="3264" dirty="0"/>
              <a:t> </a:t>
            </a:r>
            <a:r>
              <a:rPr lang="sk-SK" sz="3264" dirty="0" err="1"/>
              <a:t>of</a:t>
            </a:r>
            <a:r>
              <a:rPr lang="sk-SK" sz="3264" dirty="0"/>
              <a:t> </a:t>
            </a:r>
            <a:r>
              <a:rPr lang="sk-SK" sz="3264" dirty="0" err="1"/>
              <a:t>death</a:t>
            </a:r>
            <a:endParaRPr lang="sk-SK" sz="3264" dirty="0"/>
          </a:p>
          <a:p>
            <a:r>
              <a:rPr lang="sk-SK" sz="3264" dirty="0"/>
              <a:t>Morbidity – </a:t>
            </a:r>
            <a:r>
              <a:rPr lang="sk-SK" sz="3264" dirty="0" err="1"/>
              <a:t>counts</a:t>
            </a:r>
            <a:r>
              <a:rPr lang="sk-SK" sz="3264" dirty="0"/>
              <a:t> </a:t>
            </a:r>
            <a:r>
              <a:rPr lang="sk-SK" sz="3264" dirty="0" err="1"/>
              <a:t>of</a:t>
            </a:r>
            <a:r>
              <a:rPr lang="sk-SK" sz="3264" dirty="0"/>
              <a:t> </a:t>
            </a:r>
            <a:r>
              <a:rPr lang="sk-SK" sz="3264" dirty="0" err="1"/>
              <a:t>ill</a:t>
            </a:r>
            <a:r>
              <a:rPr lang="sk-SK" sz="3264" dirty="0"/>
              <a:t> </a:t>
            </a:r>
            <a:r>
              <a:rPr lang="sk-SK" sz="3264" dirty="0" err="1"/>
              <a:t>people</a:t>
            </a:r>
            <a:endParaRPr lang="sk-SK" sz="3264" dirty="0"/>
          </a:p>
          <a:p>
            <a:r>
              <a:rPr lang="sk-SK" sz="3264" dirty="0" err="1"/>
              <a:t>Health</a:t>
            </a:r>
            <a:r>
              <a:rPr lang="sk-SK" sz="3264" dirty="0"/>
              <a:t> </a:t>
            </a:r>
            <a:r>
              <a:rPr lang="sk-SK" sz="3264" dirty="0" err="1"/>
              <a:t>Surveys</a:t>
            </a:r>
            <a:r>
              <a:rPr lang="sk-SK" sz="3264" dirty="0"/>
              <a:t> – </a:t>
            </a:r>
            <a:r>
              <a:rPr lang="sk-SK" sz="3264" dirty="0" err="1"/>
              <a:t>what</a:t>
            </a:r>
            <a:r>
              <a:rPr lang="sk-SK" sz="3264" dirty="0"/>
              <a:t> </a:t>
            </a:r>
            <a:r>
              <a:rPr lang="sk-SK" sz="3264" dirty="0" err="1"/>
              <a:t>people</a:t>
            </a:r>
            <a:r>
              <a:rPr lang="sk-SK" sz="3264" dirty="0"/>
              <a:t> </a:t>
            </a:r>
            <a:r>
              <a:rPr lang="sk-SK" sz="3264" dirty="0" err="1"/>
              <a:t>think</a:t>
            </a:r>
            <a:r>
              <a:rPr lang="sk-SK" sz="3264" dirty="0"/>
              <a:t> </a:t>
            </a:r>
            <a:r>
              <a:rPr lang="sk-SK" sz="3264" dirty="0" err="1"/>
              <a:t>about</a:t>
            </a:r>
            <a:r>
              <a:rPr lang="sk-SK" sz="3264" dirty="0"/>
              <a:t> </a:t>
            </a:r>
            <a:r>
              <a:rPr lang="sk-SK" sz="3264" dirty="0" err="1"/>
              <a:t>own</a:t>
            </a:r>
            <a:r>
              <a:rPr lang="sk-SK" sz="3264" dirty="0"/>
              <a:t> </a:t>
            </a:r>
            <a:r>
              <a:rPr lang="sk-SK" sz="3264" dirty="0" err="1"/>
              <a:t>health</a:t>
            </a:r>
            <a:endParaRPr lang="sk-SK" sz="3264" dirty="0"/>
          </a:p>
          <a:p>
            <a:r>
              <a:rPr lang="sk-SK" sz="3264" dirty="0" err="1"/>
              <a:t>Indirect</a:t>
            </a:r>
            <a:r>
              <a:rPr lang="sk-SK" sz="3264" dirty="0"/>
              <a:t> / </a:t>
            </a:r>
            <a:r>
              <a:rPr lang="sk-SK" sz="3264" dirty="0" err="1"/>
              <a:t>Proxy</a:t>
            </a:r>
            <a:r>
              <a:rPr lang="sk-SK" sz="3264" dirty="0"/>
              <a:t> – </a:t>
            </a:r>
            <a:r>
              <a:rPr lang="sk-SK" sz="3264" dirty="0" err="1"/>
              <a:t>services</a:t>
            </a:r>
            <a:endParaRPr lang="sk-SK" sz="3264" dirty="0"/>
          </a:p>
          <a:p>
            <a:r>
              <a:rPr lang="sk-SK" sz="3264" dirty="0" err="1"/>
              <a:t>Economic</a:t>
            </a:r>
            <a:r>
              <a:rPr lang="sk-SK" sz="3264" dirty="0"/>
              <a:t> / </a:t>
            </a:r>
            <a:r>
              <a:rPr lang="sk-SK" sz="3264" dirty="0" err="1"/>
              <a:t>Financial</a:t>
            </a:r>
            <a:r>
              <a:rPr lang="sk-SK" sz="3264" dirty="0"/>
              <a:t> / </a:t>
            </a:r>
            <a:r>
              <a:rPr lang="sk-SK" sz="3264" dirty="0" err="1"/>
              <a:t>Administrative</a:t>
            </a:r>
            <a:endParaRPr lang="sk-SK" sz="3264" dirty="0"/>
          </a:p>
        </p:txBody>
      </p:sp>
      <p:sp>
        <p:nvSpPr>
          <p:cNvPr id="3" name="Title 2"/>
          <p:cNvSpPr>
            <a:spLocks noGrp="1"/>
          </p:cNvSpPr>
          <p:nvPr>
            <p:ph type="title"/>
          </p:nvPr>
        </p:nvSpPr>
        <p:spPr>
          <a:xfrm>
            <a:off x="1097279" y="246152"/>
            <a:ext cx="10115203" cy="1447799"/>
          </a:xfrm>
        </p:spPr>
        <p:txBody>
          <a:bodyPr/>
          <a:lstStyle/>
          <a:p>
            <a:r>
              <a:rPr lang="en-GB" dirty="0" smtClean="0"/>
              <a:t>Indicators to depict health and disease</a:t>
            </a:r>
            <a:endParaRPr lang="en-GB" dirty="0"/>
          </a:p>
        </p:txBody>
      </p:sp>
      <p:sp>
        <p:nvSpPr>
          <p:cNvPr id="4" name="Date Placeholder 3"/>
          <p:cNvSpPr>
            <a:spLocks noGrp="1"/>
          </p:cNvSpPr>
          <p:nvPr>
            <p:ph type="dt" sz="half" idx="10"/>
          </p:nvPr>
        </p:nvSpPr>
        <p:spPr/>
        <p:txBody>
          <a:bodyPr/>
          <a:lstStyle/>
          <a:p>
            <a:fld id="{CC770765-814A-9F47-B9DB-35F16E821840}" type="datetime1">
              <a:rPr lang="sk-SK" smtClean="0"/>
              <a:t>22.11.17</a:t>
            </a:fld>
            <a:endParaRPr lang="en-GB"/>
          </a:p>
        </p:txBody>
      </p:sp>
      <p:sp>
        <p:nvSpPr>
          <p:cNvPr id="5" name="Footer Placeholder 4"/>
          <p:cNvSpPr>
            <a:spLocks noGrp="1"/>
          </p:cNvSpPr>
          <p:nvPr>
            <p:ph type="ftr" sz="quarter" idx="12"/>
          </p:nvPr>
        </p:nvSpPr>
        <p:spPr/>
        <p:txBody>
          <a:bodyPr/>
          <a:lstStyle/>
          <a:p>
            <a:r>
              <a:rPr lang="en-GB" smtClean="0"/>
              <a:t>rusnakm@truni.sk</a:t>
            </a:r>
            <a:endParaRPr lang="en-GB" dirty="0"/>
          </a:p>
        </p:txBody>
      </p:sp>
      <p:sp>
        <p:nvSpPr>
          <p:cNvPr id="6" name="Slide Number Placeholder 5"/>
          <p:cNvSpPr>
            <a:spLocks noGrp="1"/>
          </p:cNvSpPr>
          <p:nvPr>
            <p:ph type="sldNum" sz="quarter" idx="11"/>
          </p:nvPr>
        </p:nvSpPr>
        <p:spPr/>
        <p:txBody>
          <a:bodyPr/>
          <a:lstStyle/>
          <a:p>
            <a:fld id="{20C92893-8C51-46CF-9D47-24B3C575AFAA}" type="slidenum">
              <a:rPr lang="en-GB" smtClean="0"/>
              <a:pPr/>
              <a:t>15</a:t>
            </a:fld>
            <a:endParaRPr lang="en-GB"/>
          </a:p>
        </p:txBody>
      </p:sp>
    </p:spTree>
    <p:extLst>
      <p:ext uri="{BB962C8B-B14F-4D97-AF65-F5344CB8AC3E}">
        <p14:creationId xmlns:p14="http://schemas.microsoft.com/office/powerpoint/2010/main" val="11120595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023365" y="496063"/>
            <a:ext cx="2945846" cy="914400"/>
          </a:xfrm>
        </p:spPr>
        <p:txBody>
          <a:bodyPr/>
          <a:lstStyle/>
          <a:p>
            <a:r>
              <a:rPr lang="sk-SK" dirty="0" smtClean="0"/>
              <a:t>Mortality</a:t>
            </a:r>
            <a:endParaRPr lang="sk-SK" dirty="0"/>
          </a:p>
        </p:txBody>
      </p:sp>
      <p:sp>
        <p:nvSpPr>
          <p:cNvPr id="4" name="Date Placeholder 3"/>
          <p:cNvSpPr>
            <a:spLocks noGrp="1"/>
          </p:cNvSpPr>
          <p:nvPr>
            <p:ph type="dt" sz="half" idx="10"/>
          </p:nvPr>
        </p:nvSpPr>
        <p:spPr/>
        <p:txBody>
          <a:bodyPr/>
          <a:lstStyle/>
          <a:p>
            <a:fld id="{DAC60967-4C84-C048-B994-D4E672997B63}" type="datetime1">
              <a:rPr lang="sk-SK" smtClean="0"/>
              <a:t>22.11.17</a:t>
            </a:fld>
            <a:endParaRPr lang="en-GB"/>
          </a:p>
        </p:txBody>
      </p:sp>
      <p:sp>
        <p:nvSpPr>
          <p:cNvPr id="5" name="Slide Number Placeholder 4"/>
          <p:cNvSpPr>
            <a:spLocks noGrp="1"/>
          </p:cNvSpPr>
          <p:nvPr>
            <p:ph type="sldNum" sz="quarter" idx="11"/>
          </p:nvPr>
        </p:nvSpPr>
        <p:spPr/>
        <p:txBody>
          <a:bodyPr/>
          <a:lstStyle/>
          <a:p>
            <a:fld id="{20C92893-8C51-46CF-9D47-24B3C575AFAA}" type="slidenum">
              <a:rPr lang="en-GB" smtClean="0"/>
              <a:pPr/>
              <a:t>16</a:t>
            </a:fld>
            <a:endParaRPr lang="en-GB"/>
          </a:p>
        </p:txBody>
      </p:sp>
      <p:sp>
        <p:nvSpPr>
          <p:cNvPr id="6" name="Footer Placeholder 5"/>
          <p:cNvSpPr>
            <a:spLocks noGrp="1"/>
          </p:cNvSpPr>
          <p:nvPr>
            <p:ph type="ftr" sz="quarter" idx="12"/>
          </p:nvPr>
        </p:nvSpPr>
        <p:spPr/>
        <p:txBody>
          <a:bodyPr/>
          <a:lstStyle/>
          <a:p>
            <a:r>
              <a:rPr lang="en-GB" smtClean="0"/>
              <a:t>rusnakm@truni.sk</a:t>
            </a:r>
            <a:endParaRPr lang="en-GB" dirty="0"/>
          </a:p>
        </p:txBody>
      </p:sp>
      <p:graphicFrame>
        <p:nvGraphicFramePr>
          <p:cNvPr id="8" name="Group 107"/>
          <p:cNvGraphicFramePr>
            <a:graphicFrameLocks noGrp="1"/>
          </p:cNvGraphicFramePr>
          <p:nvPr>
            <p:ph idx="1"/>
            <p:extLst>
              <p:ext uri="{D42A27DB-BD31-4B8C-83A1-F6EECF244321}">
                <p14:modId xmlns:p14="http://schemas.microsoft.com/office/powerpoint/2010/main" val="1979770630"/>
              </p:ext>
            </p:extLst>
          </p:nvPr>
        </p:nvGraphicFramePr>
        <p:xfrm>
          <a:off x="1400425" y="1755701"/>
          <a:ext cx="7462610" cy="4428184"/>
        </p:xfrm>
        <a:graphic>
          <a:graphicData uri="http://schemas.openxmlformats.org/drawingml/2006/table">
            <a:tbl>
              <a:tblPr/>
              <a:tblGrid>
                <a:gridCol w="1597897"/>
                <a:gridCol w="4541769"/>
                <a:gridCol w="1322944"/>
              </a:tblGrid>
              <a:tr h="88391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Arial" charset="0"/>
                          <a:ea typeface="ＭＳ Ｐゴシック" charset="0"/>
                        </a:rPr>
                        <a:t>Infant Mortality Rate (IMR)</a:t>
                      </a:r>
                    </a:p>
                  </a:txBody>
                  <a:tcPr marL="82918" marR="82918" marT="41459" marB="41459" horzOverflow="overflow">
                    <a:lnL cap="flat">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Arial" charset="0"/>
                          <a:ea typeface="ＭＳ Ｐゴシック" charset="0"/>
                        </a:rPr>
                        <a:t>No. deaths between birth and age 1 year</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dirty="0">
                        <a:ln>
                          <a:noFill/>
                        </a:ln>
                        <a:solidFill>
                          <a:schemeClr val="tx1"/>
                        </a:solidFill>
                        <a:effectLst/>
                        <a:latin typeface="Arial" charset="0"/>
                        <a:ea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Arial" charset="0"/>
                          <a:ea typeface="ＭＳ Ｐゴシック" charset="0"/>
                        </a:rPr>
                        <a:t>Total no. live births</a:t>
                      </a:r>
                    </a:p>
                  </a:txBody>
                  <a:tcPr marL="82918" marR="82918" marT="41459" marB="41459"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dirty="0">
                        <a:ln>
                          <a:noFill/>
                        </a:ln>
                        <a:solidFill>
                          <a:schemeClr val="tx1"/>
                        </a:solidFill>
                        <a:effectLst/>
                        <a:latin typeface="Arial" charset="0"/>
                        <a:ea typeface="ＭＳ Ｐゴシック"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Arial" charset="0"/>
                          <a:ea typeface="ＭＳ Ｐゴシック" charset="0"/>
                        </a:rPr>
                        <a:t>X 1000</a:t>
                      </a:r>
                    </a:p>
                  </a:txBody>
                  <a:tcPr marL="82918" marR="82918" marT="41459" marB="41459" horzOverflow="overflow">
                    <a:lnL>
                      <a:noFill/>
                    </a:lnL>
                    <a:lnR cap="flat">
                      <a:noFill/>
                    </a:lnR>
                    <a:lnT cap="flat">
                      <a:noFill/>
                    </a:lnT>
                    <a:lnB>
                      <a:noFill/>
                    </a:lnB>
                    <a:lnTlToBr>
                      <a:noFill/>
                    </a:lnTlToBr>
                    <a:lnBlToTr>
                      <a:noFill/>
                    </a:lnBlToTr>
                    <a:noFill/>
                  </a:tcPr>
                </a:tc>
              </a:tr>
              <a:tr h="168890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600" b="1" i="0" u="none" strike="noStrike" cap="none" normalizeH="0" baseline="0" dirty="0">
                        <a:ln>
                          <a:noFill/>
                        </a:ln>
                        <a:solidFill>
                          <a:schemeClr val="tx1"/>
                        </a:solidFill>
                        <a:effectLst/>
                        <a:latin typeface="Arial" charset="0"/>
                        <a:ea typeface="ＭＳ Ｐゴシック"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Arial" charset="0"/>
                          <a:ea typeface="ＭＳ Ｐゴシック" charset="0"/>
                        </a:rPr>
                        <a:t>Perinatal Mortality Rate (PMR)</a:t>
                      </a:r>
                    </a:p>
                  </a:txBody>
                  <a:tcPr marL="82918" marR="82918" marT="41459" marB="41459"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dirty="0">
                        <a:ln>
                          <a:noFill/>
                        </a:ln>
                        <a:solidFill>
                          <a:schemeClr val="tx1"/>
                        </a:solidFill>
                        <a:effectLst/>
                        <a:latin typeface="Arial" charset="0"/>
                        <a:ea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Arial" charset="0"/>
                          <a:ea typeface="ＭＳ Ｐゴシック" charset="0"/>
                        </a:rPr>
                        <a:t>No. deaths from the 28</a:t>
                      </a:r>
                      <a:r>
                        <a:rPr kumimoji="0" lang="en-GB" sz="1600" b="0" i="0" u="none" strike="noStrike" cap="none" normalizeH="0" baseline="30000" dirty="0">
                          <a:ln>
                            <a:noFill/>
                          </a:ln>
                          <a:solidFill>
                            <a:schemeClr val="tx1"/>
                          </a:solidFill>
                          <a:effectLst/>
                          <a:latin typeface="Arial" charset="0"/>
                          <a:ea typeface="ＭＳ Ｐゴシック" charset="0"/>
                        </a:rPr>
                        <a:t>th</a:t>
                      </a:r>
                      <a:r>
                        <a:rPr kumimoji="0" lang="en-GB" sz="1600" b="0" i="0" u="none" strike="noStrike" cap="none" normalizeH="0" baseline="0" dirty="0">
                          <a:ln>
                            <a:noFill/>
                          </a:ln>
                          <a:solidFill>
                            <a:schemeClr val="tx1"/>
                          </a:solidFill>
                          <a:effectLst/>
                          <a:latin typeface="Arial" charset="0"/>
                          <a:ea typeface="ＭＳ Ｐゴシック" charset="0"/>
                        </a:rPr>
                        <a:t> completed week of gestation till the end of the 1st week of life</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dirty="0">
                        <a:ln>
                          <a:noFill/>
                        </a:ln>
                        <a:solidFill>
                          <a:schemeClr val="tx1"/>
                        </a:solidFill>
                        <a:effectLst/>
                        <a:latin typeface="Arial" charset="0"/>
                        <a:ea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Arial" charset="0"/>
                          <a:ea typeface="ＭＳ Ｐゴシック" charset="0"/>
                        </a:rPr>
                        <a:t>Total no. live &amp; stillbirths</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dirty="0">
                        <a:ln>
                          <a:noFill/>
                        </a:ln>
                        <a:solidFill>
                          <a:schemeClr val="tx1"/>
                        </a:solidFill>
                        <a:effectLst/>
                        <a:latin typeface="Arial" charset="0"/>
                        <a:ea typeface="ＭＳ Ｐゴシック" charset="0"/>
                      </a:endParaRPr>
                    </a:p>
                  </a:txBody>
                  <a:tcPr marL="82918" marR="82918" marT="41459" marB="41459"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dirty="0">
                        <a:ln>
                          <a:noFill/>
                        </a:ln>
                        <a:solidFill>
                          <a:schemeClr val="tx1"/>
                        </a:solidFill>
                        <a:effectLst/>
                        <a:latin typeface="Arial" charset="0"/>
                        <a:ea typeface="ＭＳ Ｐゴシック"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dirty="0">
                        <a:ln>
                          <a:noFill/>
                        </a:ln>
                        <a:solidFill>
                          <a:schemeClr val="tx1"/>
                        </a:solidFill>
                        <a:effectLst/>
                        <a:latin typeface="Arial" charset="0"/>
                        <a:ea typeface="ＭＳ Ｐゴシック"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Arial" charset="0"/>
                        <a:ea typeface="ＭＳ Ｐゴシック"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smtClean="0">
                          <a:ln>
                            <a:noFill/>
                          </a:ln>
                          <a:solidFill>
                            <a:schemeClr val="tx1"/>
                          </a:solidFill>
                          <a:effectLst/>
                          <a:latin typeface="Arial" charset="0"/>
                          <a:ea typeface="ＭＳ Ｐゴシック" charset="0"/>
                        </a:rPr>
                        <a:t>X </a:t>
                      </a:r>
                      <a:r>
                        <a:rPr kumimoji="0" lang="en-GB" sz="1600" b="0" i="0" u="none" strike="noStrike" cap="none" normalizeH="0" baseline="0" dirty="0">
                          <a:ln>
                            <a:noFill/>
                          </a:ln>
                          <a:solidFill>
                            <a:schemeClr val="tx1"/>
                          </a:solidFill>
                          <a:effectLst/>
                          <a:latin typeface="Arial" charset="0"/>
                          <a:ea typeface="ＭＳ Ｐゴシック" charset="0"/>
                        </a:rPr>
                        <a:t>1000</a:t>
                      </a:r>
                    </a:p>
                  </a:txBody>
                  <a:tcPr marL="82918" marR="82918" marT="41459" marB="41459" horzOverflow="overflow">
                    <a:lnL>
                      <a:noFill/>
                    </a:lnL>
                    <a:lnR cap="flat">
                      <a:noFill/>
                    </a:lnR>
                    <a:lnT>
                      <a:noFill/>
                    </a:lnT>
                    <a:lnB>
                      <a:noFill/>
                    </a:lnB>
                    <a:lnTlToBr>
                      <a:noFill/>
                    </a:lnTlToBr>
                    <a:lnBlToTr>
                      <a:noFill/>
                    </a:lnBlToTr>
                    <a:noFill/>
                  </a:tcPr>
                </a:tc>
              </a:tr>
              <a:tr h="88391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Arial" charset="0"/>
                          <a:ea typeface="ＭＳ Ｐゴシック" charset="0"/>
                        </a:rPr>
                        <a:t>Under five Mortality Rate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Arial" charset="0"/>
                          <a:ea typeface="ＭＳ Ｐゴシック" charset="0"/>
                        </a:rPr>
                        <a:t>(U5MR)</a:t>
                      </a:r>
                    </a:p>
                  </a:txBody>
                  <a:tcPr marL="82918" marR="82918" marT="41459" marB="41459"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Arial" charset="0"/>
                          <a:ea typeface="ＭＳ Ｐゴシック" charset="0"/>
                        </a:rPr>
                        <a:t>No. deaths occurring below the age of 5 years</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dirty="0">
                        <a:ln>
                          <a:noFill/>
                        </a:ln>
                        <a:solidFill>
                          <a:schemeClr val="tx1"/>
                        </a:solidFill>
                        <a:effectLst/>
                        <a:latin typeface="Arial" charset="0"/>
                        <a:ea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Arial" charset="0"/>
                          <a:ea typeface="ＭＳ Ｐゴシック" charset="0"/>
                        </a:rPr>
                        <a:t>Total no. live births</a:t>
                      </a:r>
                    </a:p>
                  </a:txBody>
                  <a:tcPr marL="82918" marR="82918" marT="41459" marB="41459"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dirty="0">
                        <a:ln>
                          <a:noFill/>
                        </a:ln>
                        <a:solidFill>
                          <a:schemeClr val="tx1"/>
                        </a:solidFill>
                        <a:effectLst/>
                        <a:latin typeface="Arial" charset="0"/>
                        <a:ea typeface="ＭＳ Ｐゴシック"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Arial" charset="0"/>
                          <a:ea typeface="ＭＳ Ｐゴシック" charset="0"/>
                        </a:rPr>
                        <a:t>X  1000</a:t>
                      </a:r>
                    </a:p>
                  </a:txBody>
                  <a:tcPr marL="82918" marR="82918" marT="41459" marB="41459" horzOverflow="overflow">
                    <a:lnL>
                      <a:noFill/>
                    </a:lnL>
                    <a:lnR cap="flat">
                      <a:noFill/>
                    </a:lnR>
                    <a:lnT>
                      <a:noFill/>
                    </a:lnT>
                    <a:lnB>
                      <a:noFill/>
                    </a:lnB>
                    <a:lnTlToBr>
                      <a:noFill/>
                    </a:lnTlToBr>
                    <a:lnBlToTr>
                      <a:noFill/>
                    </a:lnBlToTr>
                    <a:noFill/>
                  </a:tcPr>
                </a:tc>
              </a:tr>
              <a:tr h="8365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600" b="1" i="0" u="none" strike="noStrike" cap="none" normalizeH="0" baseline="0" dirty="0">
                        <a:ln>
                          <a:noFill/>
                        </a:ln>
                        <a:solidFill>
                          <a:schemeClr val="tx1"/>
                        </a:solidFill>
                        <a:effectLst/>
                        <a:latin typeface="Arial" charset="0"/>
                        <a:ea typeface="ＭＳ Ｐゴシック"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smtClean="0">
                          <a:ln>
                            <a:noFill/>
                          </a:ln>
                          <a:solidFill>
                            <a:schemeClr val="tx1"/>
                          </a:solidFill>
                          <a:effectLst/>
                          <a:latin typeface="Arial" charset="0"/>
                          <a:ea typeface="ＭＳ Ｐゴシック" charset="0"/>
                        </a:rPr>
                        <a:t>Life Expectancy</a:t>
                      </a:r>
                      <a:endParaRPr kumimoji="0" lang="en-GB" sz="1600" b="1" i="0" u="none" strike="noStrike" cap="none" normalizeH="0" baseline="0" dirty="0">
                        <a:ln>
                          <a:noFill/>
                        </a:ln>
                        <a:solidFill>
                          <a:schemeClr val="tx1"/>
                        </a:solidFill>
                        <a:effectLst/>
                        <a:latin typeface="Arial" charset="0"/>
                        <a:ea typeface="ＭＳ Ｐゴシック" charset="0"/>
                      </a:endParaRPr>
                    </a:p>
                  </a:txBody>
                  <a:tcPr marL="82918" marR="82918" marT="41459" marB="41459" horzOverflow="overflow">
                    <a:lnL cap="flat">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dirty="0">
                        <a:ln>
                          <a:noFill/>
                        </a:ln>
                        <a:solidFill>
                          <a:schemeClr val="tx1"/>
                        </a:solidFill>
                        <a:effectLst/>
                        <a:latin typeface="Arial"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smtClean="0">
                          <a:ln>
                            <a:noFill/>
                          </a:ln>
                          <a:solidFill>
                            <a:schemeClr val="tx1"/>
                          </a:solidFill>
                          <a:effectLst/>
                          <a:latin typeface="Arial" charset="0"/>
                          <a:ea typeface="ＭＳ Ｐゴシック" charset="0"/>
                        </a:rPr>
                        <a:t>At birth, at the age of 60, ….</a:t>
                      </a:r>
                      <a:endParaRPr kumimoji="0" lang="en-GB" sz="1600" b="0" i="0" u="none" strike="noStrike" cap="none" normalizeH="0" baseline="0" dirty="0">
                        <a:ln>
                          <a:noFill/>
                        </a:ln>
                        <a:solidFill>
                          <a:schemeClr val="tx1"/>
                        </a:solidFill>
                        <a:effectLst/>
                        <a:latin typeface="Arial" charset="0"/>
                        <a:ea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dirty="0">
                        <a:ln>
                          <a:noFill/>
                        </a:ln>
                        <a:solidFill>
                          <a:schemeClr val="tx1"/>
                        </a:solidFill>
                        <a:effectLst/>
                        <a:latin typeface="Arial" charset="0"/>
                        <a:ea typeface="ＭＳ Ｐゴシック" charset="0"/>
                      </a:endParaRPr>
                    </a:p>
                  </a:txBody>
                  <a:tcPr marL="82918" marR="82918" marT="41459" marB="41459"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ＭＳ Ｐゴシック" charset="0"/>
                      </a:endParaRPr>
                    </a:p>
                  </a:txBody>
                  <a:tcPr marL="82918" marR="82918" marT="41459" marB="41459" horzOverflow="overflow">
                    <a:lnL>
                      <a:noFill/>
                    </a:lnL>
                    <a:lnR cap="flat">
                      <a:noFill/>
                    </a:lnR>
                    <a:lnT>
                      <a:noFill/>
                    </a:lnT>
                    <a:lnB cap="flat">
                      <a:noFill/>
                    </a:lnB>
                    <a:lnTlToBr>
                      <a:noFill/>
                    </a:lnTlToBr>
                    <a:lnBlToTr>
                      <a:noFill/>
                    </a:lnBlToTr>
                    <a:noFill/>
                  </a:tcPr>
                </a:tc>
              </a:tr>
            </a:tbl>
          </a:graphicData>
        </a:graphic>
      </p:graphicFrame>
      <p:cxnSp>
        <p:nvCxnSpPr>
          <p:cNvPr id="11" name="Straight Connector 10"/>
          <p:cNvCxnSpPr/>
          <p:nvPr/>
        </p:nvCxnSpPr>
        <p:spPr>
          <a:xfrm>
            <a:off x="3194475" y="3597029"/>
            <a:ext cx="4122522"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3194475" y="2139318"/>
            <a:ext cx="4122522"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3194475" y="4873894"/>
            <a:ext cx="4122522"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340719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28044" y="922252"/>
            <a:ext cx="7537862" cy="914400"/>
          </a:xfrm>
        </p:spPr>
        <p:txBody>
          <a:bodyPr>
            <a:normAutofit fontScale="90000"/>
          </a:bodyPr>
          <a:lstStyle/>
          <a:p>
            <a:r>
              <a:rPr lang="en-GB" dirty="0" smtClean="0"/>
              <a:t>Measures of Diseases: Incidence and Prevalence</a:t>
            </a:r>
            <a:endParaRPr lang="en-GB" dirty="0"/>
          </a:p>
        </p:txBody>
      </p:sp>
      <p:sp>
        <p:nvSpPr>
          <p:cNvPr id="4" name="Date Placeholder 3"/>
          <p:cNvSpPr>
            <a:spLocks noGrp="1"/>
          </p:cNvSpPr>
          <p:nvPr>
            <p:ph type="dt" sz="half" idx="10"/>
          </p:nvPr>
        </p:nvSpPr>
        <p:spPr/>
        <p:txBody>
          <a:bodyPr/>
          <a:lstStyle/>
          <a:p>
            <a:fld id="{DAC60967-4C84-C048-B994-D4E672997B63}" type="datetime1">
              <a:rPr lang="sk-SK" smtClean="0"/>
              <a:t>22.11.17</a:t>
            </a:fld>
            <a:endParaRPr lang="en-GB"/>
          </a:p>
        </p:txBody>
      </p:sp>
      <p:sp>
        <p:nvSpPr>
          <p:cNvPr id="5" name="Slide Number Placeholder 4"/>
          <p:cNvSpPr>
            <a:spLocks noGrp="1"/>
          </p:cNvSpPr>
          <p:nvPr>
            <p:ph type="sldNum" sz="quarter" idx="11"/>
          </p:nvPr>
        </p:nvSpPr>
        <p:spPr/>
        <p:txBody>
          <a:bodyPr/>
          <a:lstStyle/>
          <a:p>
            <a:fld id="{20C92893-8C51-46CF-9D47-24B3C575AFAA}" type="slidenum">
              <a:rPr lang="en-GB" smtClean="0"/>
              <a:pPr/>
              <a:t>17</a:t>
            </a:fld>
            <a:endParaRPr lang="en-GB"/>
          </a:p>
        </p:txBody>
      </p:sp>
      <p:sp>
        <p:nvSpPr>
          <p:cNvPr id="6" name="Footer Placeholder 5"/>
          <p:cNvSpPr>
            <a:spLocks noGrp="1"/>
          </p:cNvSpPr>
          <p:nvPr>
            <p:ph type="ftr" sz="quarter" idx="12"/>
          </p:nvPr>
        </p:nvSpPr>
        <p:spPr/>
        <p:txBody>
          <a:bodyPr/>
          <a:lstStyle/>
          <a:p>
            <a:r>
              <a:rPr lang="en-GB" smtClean="0"/>
              <a:t>rusnakm@truni.sk</a:t>
            </a:r>
            <a:endParaRPr lang="en-GB" dirty="0"/>
          </a:p>
        </p:txBody>
      </p:sp>
      <p:pic>
        <p:nvPicPr>
          <p:cNvPr id="7" name="Picture 6"/>
          <p:cNvPicPr>
            <a:picLocks noChangeAspect="1"/>
          </p:cNvPicPr>
          <p:nvPr/>
        </p:nvPicPr>
        <p:blipFill>
          <a:blip r:embed="rId2"/>
          <a:stretch>
            <a:fillRect/>
          </a:stretch>
        </p:blipFill>
        <p:spPr>
          <a:xfrm>
            <a:off x="3569550" y="1956987"/>
            <a:ext cx="5826119" cy="4369590"/>
          </a:xfrm>
          <a:prstGeom prst="rect">
            <a:avLst/>
          </a:prstGeom>
        </p:spPr>
      </p:pic>
    </p:spTree>
    <p:extLst>
      <p:ext uri="{BB962C8B-B14F-4D97-AF65-F5344CB8AC3E}">
        <p14:creationId xmlns:p14="http://schemas.microsoft.com/office/powerpoint/2010/main" val="16216173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333415" y="2588742"/>
            <a:ext cx="6091202" cy="2378674"/>
          </a:xfrm>
        </p:spPr>
        <p:txBody>
          <a:bodyPr>
            <a:normAutofit/>
          </a:bodyPr>
          <a:lstStyle/>
          <a:p>
            <a:r>
              <a:rPr lang="sk-SK" sz="2902" dirty="0" err="1"/>
              <a:t>Visits</a:t>
            </a:r>
            <a:r>
              <a:rPr lang="sk-SK" sz="2902" dirty="0"/>
              <a:t> to </a:t>
            </a:r>
            <a:r>
              <a:rPr lang="sk-SK" sz="2902" dirty="0" err="1"/>
              <a:t>doctor‘s</a:t>
            </a:r>
            <a:r>
              <a:rPr lang="sk-SK" sz="2902" dirty="0"/>
              <a:t> </a:t>
            </a:r>
            <a:r>
              <a:rPr lang="sk-SK" sz="2902" dirty="0" err="1"/>
              <a:t>office</a:t>
            </a:r>
            <a:endParaRPr lang="sk-SK" sz="2902" dirty="0"/>
          </a:p>
          <a:p>
            <a:r>
              <a:rPr lang="sk-SK" sz="2902" dirty="0" err="1"/>
              <a:t>Hospitalizations</a:t>
            </a:r>
            <a:endParaRPr lang="sk-SK" sz="2902" dirty="0"/>
          </a:p>
          <a:p>
            <a:r>
              <a:rPr lang="sk-SK" sz="2902" dirty="0" err="1"/>
              <a:t>Sick-leave</a:t>
            </a:r>
            <a:r>
              <a:rPr lang="sk-SK" sz="2902" dirty="0"/>
              <a:t> </a:t>
            </a:r>
            <a:r>
              <a:rPr lang="sk-SK" sz="2902" dirty="0" err="1"/>
              <a:t>days</a:t>
            </a:r>
            <a:endParaRPr lang="sk-SK" sz="2902" dirty="0"/>
          </a:p>
          <a:p>
            <a:r>
              <a:rPr lang="sk-SK" sz="2902" dirty="0" err="1"/>
              <a:t>Ambulance</a:t>
            </a:r>
            <a:r>
              <a:rPr lang="sk-SK" sz="2902" dirty="0"/>
              <a:t> </a:t>
            </a:r>
            <a:r>
              <a:rPr lang="sk-SK" sz="2902" dirty="0" err="1"/>
              <a:t>kms</a:t>
            </a:r>
            <a:r>
              <a:rPr lang="sk-SK" sz="2902" dirty="0"/>
              <a:t> / </a:t>
            </a:r>
            <a:r>
              <a:rPr lang="sk-SK" sz="2902" dirty="0" err="1"/>
              <a:t>helicopter</a:t>
            </a:r>
            <a:r>
              <a:rPr lang="sk-SK" sz="2902" dirty="0"/>
              <a:t> </a:t>
            </a:r>
            <a:r>
              <a:rPr lang="sk-SK" sz="2902" dirty="0" err="1"/>
              <a:t>hours</a:t>
            </a:r>
            <a:endParaRPr lang="sk-SK" sz="2902" dirty="0"/>
          </a:p>
        </p:txBody>
      </p:sp>
      <p:sp>
        <p:nvSpPr>
          <p:cNvPr id="3" name="Title 2"/>
          <p:cNvSpPr>
            <a:spLocks noGrp="1"/>
          </p:cNvSpPr>
          <p:nvPr>
            <p:ph type="title"/>
          </p:nvPr>
        </p:nvSpPr>
        <p:spPr/>
        <p:txBody>
          <a:bodyPr/>
          <a:lstStyle/>
          <a:p>
            <a:r>
              <a:rPr lang="sk-SK" dirty="0" err="1" smtClean="0"/>
              <a:t>Services</a:t>
            </a:r>
            <a:r>
              <a:rPr lang="sk-SK" dirty="0" smtClean="0"/>
              <a:t> (</a:t>
            </a:r>
            <a:r>
              <a:rPr lang="sk-SK" dirty="0" err="1" smtClean="0"/>
              <a:t>indirect</a:t>
            </a:r>
            <a:r>
              <a:rPr lang="sk-SK" dirty="0" smtClean="0"/>
              <a:t>)</a:t>
            </a:r>
            <a:endParaRPr lang="sk-SK" dirty="0"/>
          </a:p>
        </p:txBody>
      </p:sp>
      <p:sp>
        <p:nvSpPr>
          <p:cNvPr id="4" name="Date Placeholder 3"/>
          <p:cNvSpPr>
            <a:spLocks noGrp="1"/>
          </p:cNvSpPr>
          <p:nvPr>
            <p:ph type="dt" sz="half" idx="10"/>
          </p:nvPr>
        </p:nvSpPr>
        <p:spPr/>
        <p:txBody>
          <a:bodyPr/>
          <a:lstStyle/>
          <a:p>
            <a:fld id="{DAC60967-4C84-C048-B994-D4E672997B63}" type="datetime1">
              <a:rPr lang="sk-SK" smtClean="0"/>
              <a:t>22.11.17</a:t>
            </a:fld>
            <a:endParaRPr lang="en-GB"/>
          </a:p>
        </p:txBody>
      </p:sp>
      <p:sp>
        <p:nvSpPr>
          <p:cNvPr id="5" name="Slide Number Placeholder 4"/>
          <p:cNvSpPr>
            <a:spLocks noGrp="1"/>
          </p:cNvSpPr>
          <p:nvPr>
            <p:ph type="sldNum" sz="quarter" idx="11"/>
          </p:nvPr>
        </p:nvSpPr>
        <p:spPr/>
        <p:txBody>
          <a:bodyPr/>
          <a:lstStyle/>
          <a:p>
            <a:fld id="{20C92893-8C51-46CF-9D47-24B3C575AFAA}" type="slidenum">
              <a:rPr lang="en-GB" smtClean="0"/>
              <a:pPr/>
              <a:t>18</a:t>
            </a:fld>
            <a:endParaRPr lang="en-GB"/>
          </a:p>
        </p:txBody>
      </p:sp>
      <p:sp>
        <p:nvSpPr>
          <p:cNvPr id="6" name="Footer Placeholder 5"/>
          <p:cNvSpPr>
            <a:spLocks noGrp="1"/>
          </p:cNvSpPr>
          <p:nvPr>
            <p:ph type="ftr" sz="quarter" idx="12"/>
          </p:nvPr>
        </p:nvSpPr>
        <p:spPr/>
        <p:txBody>
          <a:bodyPr/>
          <a:lstStyle/>
          <a:p>
            <a:r>
              <a:rPr lang="en-GB" smtClean="0"/>
              <a:t>rusnakm@truni.sk</a:t>
            </a:r>
            <a:endParaRPr lang="en-GB" dirty="0"/>
          </a:p>
        </p:txBody>
      </p:sp>
    </p:spTree>
    <p:extLst>
      <p:ext uri="{BB962C8B-B14F-4D97-AF65-F5344CB8AC3E}">
        <p14:creationId xmlns:p14="http://schemas.microsoft.com/office/powerpoint/2010/main" val="8075012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066708" y="2353966"/>
            <a:ext cx="7032148" cy="2947084"/>
          </a:xfrm>
        </p:spPr>
        <p:txBody>
          <a:bodyPr>
            <a:normAutofit/>
          </a:bodyPr>
          <a:lstStyle/>
          <a:p>
            <a:r>
              <a:rPr lang="en-GB" sz="2902" dirty="0" smtClean="0"/>
              <a:t>Bed turn over interval</a:t>
            </a:r>
          </a:p>
          <a:p>
            <a:r>
              <a:rPr lang="en-GB" sz="2902" dirty="0" smtClean="0"/>
              <a:t>Number of nurses per 1000 inhabitants</a:t>
            </a:r>
          </a:p>
          <a:p>
            <a:r>
              <a:rPr lang="en-GB" sz="2902" dirty="0" smtClean="0"/>
              <a:t>Budget for health services</a:t>
            </a:r>
          </a:p>
          <a:p>
            <a:r>
              <a:rPr lang="en-GB" sz="2902" dirty="0" smtClean="0"/>
              <a:t>Expenditures</a:t>
            </a:r>
          </a:p>
          <a:p>
            <a:r>
              <a:rPr lang="en-GB" sz="2902" dirty="0" smtClean="0"/>
              <a:t>National Health Accounts</a:t>
            </a:r>
            <a:endParaRPr lang="en-GB" sz="2902" dirty="0"/>
          </a:p>
        </p:txBody>
      </p:sp>
      <p:sp>
        <p:nvSpPr>
          <p:cNvPr id="3" name="Title 2"/>
          <p:cNvSpPr>
            <a:spLocks noGrp="1"/>
          </p:cNvSpPr>
          <p:nvPr>
            <p:ph type="title"/>
          </p:nvPr>
        </p:nvSpPr>
        <p:spPr/>
        <p:txBody>
          <a:bodyPr/>
          <a:lstStyle/>
          <a:p>
            <a:r>
              <a:rPr lang="sk-SK" dirty="0" err="1" smtClean="0"/>
              <a:t>Administrative</a:t>
            </a:r>
            <a:r>
              <a:rPr lang="sk-SK" dirty="0" smtClean="0"/>
              <a:t>/</a:t>
            </a:r>
            <a:r>
              <a:rPr lang="sk-SK" dirty="0" err="1" smtClean="0"/>
              <a:t>Financial</a:t>
            </a:r>
            <a:endParaRPr lang="sk-SK" dirty="0"/>
          </a:p>
        </p:txBody>
      </p:sp>
      <p:sp>
        <p:nvSpPr>
          <p:cNvPr id="4" name="Date Placeholder 3"/>
          <p:cNvSpPr>
            <a:spLocks noGrp="1"/>
          </p:cNvSpPr>
          <p:nvPr>
            <p:ph type="dt" sz="half" idx="10"/>
          </p:nvPr>
        </p:nvSpPr>
        <p:spPr/>
        <p:txBody>
          <a:bodyPr/>
          <a:lstStyle/>
          <a:p>
            <a:fld id="{DAC60967-4C84-C048-B994-D4E672997B63}" type="datetime1">
              <a:rPr lang="sk-SK" smtClean="0"/>
              <a:t>22.11.17</a:t>
            </a:fld>
            <a:endParaRPr lang="en-GB"/>
          </a:p>
        </p:txBody>
      </p:sp>
      <p:sp>
        <p:nvSpPr>
          <p:cNvPr id="5" name="Slide Number Placeholder 4"/>
          <p:cNvSpPr>
            <a:spLocks noGrp="1"/>
          </p:cNvSpPr>
          <p:nvPr>
            <p:ph type="sldNum" sz="quarter" idx="11"/>
          </p:nvPr>
        </p:nvSpPr>
        <p:spPr/>
        <p:txBody>
          <a:bodyPr/>
          <a:lstStyle/>
          <a:p>
            <a:fld id="{20C92893-8C51-46CF-9D47-24B3C575AFAA}" type="slidenum">
              <a:rPr lang="en-GB" smtClean="0"/>
              <a:pPr/>
              <a:t>19</a:t>
            </a:fld>
            <a:endParaRPr lang="en-GB"/>
          </a:p>
        </p:txBody>
      </p:sp>
      <p:sp>
        <p:nvSpPr>
          <p:cNvPr id="6" name="Footer Placeholder 5"/>
          <p:cNvSpPr>
            <a:spLocks noGrp="1"/>
          </p:cNvSpPr>
          <p:nvPr>
            <p:ph type="ftr" sz="quarter" idx="12"/>
          </p:nvPr>
        </p:nvSpPr>
        <p:spPr/>
        <p:txBody>
          <a:bodyPr/>
          <a:lstStyle/>
          <a:p>
            <a:r>
              <a:rPr lang="en-GB" smtClean="0"/>
              <a:t>rusnakm@truni.sk</a:t>
            </a:r>
            <a:endParaRPr lang="en-GB" dirty="0"/>
          </a:p>
        </p:txBody>
      </p:sp>
    </p:spTree>
    <p:extLst>
      <p:ext uri="{BB962C8B-B14F-4D97-AF65-F5344CB8AC3E}">
        <p14:creationId xmlns:p14="http://schemas.microsoft.com/office/powerpoint/2010/main" val="17240576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140253" y="1146260"/>
            <a:ext cx="10156104" cy="5032117"/>
            <a:chOff x="1140253" y="1146260"/>
            <a:chExt cx="10156104" cy="5032117"/>
          </a:xfrm>
        </p:grpSpPr>
        <p:pic>
          <p:nvPicPr>
            <p:cNvPr id="4" name="Picture 3"/>
            <p:cNvPicPr>
              <a:picLocks noChangeAspect="1"/>
            </p:cNvPicPr>
            <p:nvPr/>
          </p:nvPicPr>
          <p:blipFill>
            <a:blip r:embed="rId3"/>
            <a:stretch>
              <a:fillRect/>
            </a:stretch>
          </p:blipFill>
          <p:spPr>
            <a:xfrm>
              <a:off x="5483928" y="1924736"/>
              <a:ext cx="5812429" cy="4253641"/>
            </a:xfrm>
            <a:prstGeom prst="rect">
              <a:avLst/>
            </a:prstGeom>
          </p:spPr>
        </p:pic>
        <p:pic>
          <p:nvPicPr>
            <p:cNvPr id="5" name="Picture 4"/>
            <p:cNvPicPr>
              <a:picLocks noChangeAspect="1"/>
            </p:cNvPicPr>
            <p:nvPr/>
          </p:nvPicPr>
          <p:blipFill>
            <a:blip r:embed="rId4"/>
            <a:stretch>
              <a:fillRect/>
            </a:stretch>
          </p:blipFill>
          <p:spPr>
            <a:xfrm>
              <a:off x="1140253" y="1146260"/>
              <a:ext cx="2794000" cy="2095500"/>
            </a:xfrm>
            <a:prstGeom prst="rect">
              <a:avLst/>
            </a:prstGeom>
          </p:spPr>
        </p:pic>
        <p:pic>
          <p:nvPicPr>
            <p:cNvPr id="6" name="Picture 5"/>
            <p:cNvPicPr>
              <a:picLocks noChangeAspect="1"/>
            </p:cNvPicPr>
            <p:nvPr/>
          </p:nvPicPr>
          <p:blipFill>
            <a:blip r:embed="rId5"/>
            <a:stretch>
              <a:fillRect/>
            </a:stretch>
          </p:blipFill>
          <p:spPr>
            <a:xfrm>
              <a:off x="1140253" y="3569642"/>
              <a:ext cx="2794000" cy="2222500"/>
            </a:xfrm>
            <a:prstGeom prst="rect">
              <a:avLst/>
            </a:prstGeom>
          </p:spPr>
        </p:pic>
        <p:pic>
          <p:nvPicPr>
            <p:cNvPr id="7" name="Picture 6"/>
            <p:cNvPicPr>
              <a:picLocks noChangeAspect="1"/>
            </p:cNvPicPr>
            <p:nvPr/>
          </p:nvPicPr>
          <p:blipFill>
            <a:blip r:embed="rId6"/>
            <a:stretch>
              <a:fillRect/>
            </a:stretch>
          </p:blipFill>
          <p:spPr>
            <a:xfrm>
              <a:off x="2702628" y="2979092"/>
              <a:ext cx="2781300" cy="1181100"/>
            </a:xfrm>
            <a:prstGeom prst="rect">
              <a:avLst/>
            </a:prstGeom>
          </p:spPr>
        </p:pic>
      </p:grpSp>
      <p:sp>
        <p:nvSpPr>
          <p:cNvPr id="12" name="Title 11"/>
          <p:cNvSpPr>
            <a:spLocks noGrp="1"/>
          </p:cNvSpPr>
          <p:nvPr>
            <p:ph type="title"/>
          </p:nvPr>
        </p:nvSpPr>
        <p:spPr>
          <a:xfrm>
            <a:off x="4213654" y="286603"/>
            <a:ext cx="6942026" cy="1450757"/>
          </a:xfrm>
        </p:spPr>
        <p:txBody>
          <a:bodyPr/>
          <a:lstStyle/>
          <a:p>
            <a:r>
              <a:rPr lang="sk-SK" dirty="0" err="1" smtClean="0"/>
              <a:t>The</a:t>
            </a:r>
            <a:r>
              <a:rPr lang="sk-SK" dirty="0" smtClean="0"/>
              <a:t> </a:t>
            </a:r>
            <a:r>
              <a:rPr lang="sk-SK" dirty="0" err="1" smtClean="0"/>
              <a:t>World</a:t>
            </a:r>
            <a:r>
              <a:rPr lang="sk-SK" dirty="0" smtClean="0"/>
              <a:t> </a:t>
            </a:r>
            <a:r>
              <a:rPr lang="sk-SK" dirty="0" err="1" smtClean="0"/>
              <a:t>is</a:t>
            </a:r>
            <a:r>
              <a:rPr lang="sk-SK" dirty="0" smtClean="0"/>
              <a:t> </a:t>
            </a:r>
            <a:r>
              <a:rPr lang="sk-SK" dirty="0" err="1" smtClean="0"/>
              <a:t>not</a:t>
            </a:r>
            <a:r>
              <a:rPr lang="sk-SK" dirty="0" smtClean="0"/>
              <a:t> </a:t>
            </a:r>
            <a:r>
              <a:rPr lang="sk-SK" dirty="0" err="1" smtClean="0"/>
              <a:t>Enough</a:t>
            </a:r>
            <a:endParaRPr lang="sk-SK" dirty="0"/>
          </a:p>
        </p:txBody>
      </p:sp>
      <p:sp>
        <p:nvSpPr>
          <p:cNvPr id="9" name="Date Placeholder 8"/>
          <p:cNvSpPr>
            <a:spLocks noGrp="1"/>
          </p:cNvSpPr>
          <p:nvPr>
            <p:ph type="dt" sz="half" idx="10"/>
          </p:nvPr>
        </p:nvSpPr>
        <p:spPr/>
        <p:txBody>
          <a:bodyPr/>
          <a:lstStyle/>
          <a:p>
            <a:fld id="{CF782A08-321E-354E-B8FD-E0A8ECCE0764}" type="datetime1">
              <a:rPr lang="sk-SK" smtClean="0"/>
              <a:t>22.11.17</a:t>
            </a:fld>
            <a:endParaRPr lang="en-US" dirty="0"/>
          </a:p>
        </p:txBody>
      </p:sp>
      <p:sp>
        <p:nvSpPr>
          <p:cNvPr id="10" name="Footer Placeholder 9"/>
          <p:cNvSpPr>
            <a:spLocks noGrp="1"/>
          </p:cNvSpPr>
          <p:nvPr>
            <p:ph type="ftr" sz="quarter" idx="11"/>
          </p:nvPr>
        </p:nvSpPr>
        <p:spPr/>
        <p:txBody>
          <a:bodyPr/>
          <a:lstStyle/>
          <a:p>
            <a:r>
              <a:rPr lang="en-US" smtClean="0"/>
              <a:t>rusnakm@icloud.com</a:t>
            </a:r>
            <a:endParaRPr lang="en-US" dirty="0"/>
          </a:p>
        </p:txBody>
      </p:sp>
      <p:sp>
        <p:nvSpPr>
          <p:cNvPr id="11" name="Slide Number Placeholder 10"/>
          <p:cNvSpPr>
            <a:spLocks noGrp="1"/>
          </p:cNvSpPr>
          <p:nvPr>
            <p:ph type="sldNum" sz="quarter" idx="12"/>
          </p:nvPr>
        </p:nvSpPr>
        <p:spPr/>
        <p:txBody>
          <a:bodyPr/>
          <a:lstStyle/>
          <a:p>
            <a:fld id="{6113E31D-E2AB-40D1-8B51-AFA5AFEF393A}" type="slidenum">
              <a:rPr lang="en-US" smtClean="0"/>
              <a:t>2</a:t>
            </a:fld>
            <a:endParaRPr lang="en-US" dirty="0"/>
          </a:p>
        </p:txBody>
      </p:sp>
    </p:spTree>
    <p:extLst>
      <p:ext uri="{BB962C8B-B14F-4D97-AF65-F5344CB8AC3E}">
        <p14:creationId xmlns:p14="http://schemas.microsoft.com/office/powerpoint/2010/main" val="17091192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But what if we want to know how much life of people is affected by their health?</a:t>
            </a:r>
            <a:endParaRPr lang="en-GB" dirty="0"/>
          </a:p>
        </p:txBody>
      </p:sp>
      <p:sp>
        <p:nvSpPr>
          <p:cNvPr id="4" name="Date Placeholder 3"/>
          <p:cNvSpPr>
            <a:spLocks noGrp="1"/>
          </p:cNvSpPr>
          <p:nvPr>
            <p:ph type="dt" sz="half" idx="10"/>
          </p:nvPr>
        </p:nvSpPr>
        <p:spPr/>
        <p:txBody>
          <a:bodyPr/>
          <a:lstStyle/>
          <a:p>
            <a:fld id="{DAC60967-4C84-C048-B994-D4E672997B63}" type="datetime1">
              <a:rPr lang="sk-SK" smtClean="0"/>
              <a:t>22.11.17</a:t>
            </a:fld>
            <a:endParaRPr lang="en-GB"/>
          </a:p>
        </p:txBody>
      </p:sp>
      <p:sp>
        <p:nvSpPr>
          <p:cNvPr id="5" name="Slide Number Placeholder 4"/>
          <p:cNvSpPr>
            <a:spLocks noGrp="1"/>
          </p:cNvSpPr>
          <p:nvPr>
            <p:ph type="sldNum" sz="quarter" idx="11"/>
          </p:nvPr>
        </p:nvSpPr>
        <p:spPr/>
        <p:txBody>
          <a:bodyPr/>
          <a:lstStyle/>
          <a:p>
            <a:fld id="{20C92893-8C51-46CF-9D47-24B3C575AFAA}" type="slidenum">
              <a:rPr lang="en-GB" smtClean="0"/>
              <a:pPr/>
              <a:t>20</a:t>
            </a:fld>
            <a:endParaRPr lang="en-GB"/>
          </a:p>
        </p:txBody>
      </p:sp>
      <p:sp>
        <p:nvSpPr>
          <p:cNvPr id="6" name="Footer Placeholder 5"/>
          <p:cNvSpPr>
            <a:spLocks noGrp="1"/>
          </p:cNvSpPr>
          <p:nvPr>
            <p:ph type="ftr" sz="quarter" idx="12"/>
          </p:nvPr>
        </p:nvSpPr>
        <p:spPr/>
        <p:txBody>
          <a:bodyPr/>
          <a:lstStyle/>
          <a:p>
            <a:r>
              <a:rPr lang="en-GB" smtClean="0"/>
              <a:t>rusnakm@truni.sk</a:t>
            </a:r>
            <a:endParaRPr lang="en-GB" dirty="0"/>
          </a:p>
        </p:txBody>
      </p:sp>
      <p:pic>
        <p:nvPicPr>
          <p:cNvPr id="7" name="Picture 6"/>
          <p:cNvPicPr>
            <a:picLocks noChangeAspect="1"/>
          </p:cNvPicPr>
          <p:nvPr/>
        </p:nvPicPr>
        <p:blipFill>
          <a:blip r:embed="rId2"/>
          <a:stretch>
            <a:fillRect/>
          </a:stretch>
        </p:blipFill>
        <p:spPr>
          <a:xfrm>
            <a:off x="3162159" y="2679476"/>
            <a:ext cx="4606846" cy="2838193"/>
          </a:xfrm>
          <a:prstGeom prst="rect">
            <a:avLst/>
          </a:prstGeom>
        </p:spPr>
      </p:pic>
    </p:spTree>
    <p:extLst>
      <p:ext uri="{BB962C8B-B14F-4D97-AF65-F5344CB8AC3E}">
        <p14:creationId xmlns:p14="http://schemas.microsoft.com/office/powerpoint/2010/main" val="2398728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78475" y="2131542"/>
            <a:ext cx="10577383" cy="3725561"/>
          </a:xfrm>
        </p:spPr>
        <p:txBody>
          <a:bodyPr>
            <a:normAutofit/>
          </a:bodyPr>
          <a:lstStyle/>
          <a:p>
            <a:pPr>
              <a:buFont typeface="Courier New" charset="0"/>
              <a:buChar char="o"/>
            </a:pPr>
            <a:r>
              <a:rPr lang="en-US" sz="2539" dirty="0" smtClean="0"/>
              <a:t>  The </a:t>
            </a:r>
            <a:r>
              <a:rPr lang="en-US" sz="2539" dirty="0"/>
              <a:t>impact of health and disease in a population. An approach to the analysis of health problems.</a:t>
            </a:r>
          </a:p>
          <a:p>
            <a:pPr>
              <a:buFont typeface="Courier New" charset="0"/>
              <a:buChar char="o"/>
            </a:pPr>
            <a:r>
              <a:rPr lang="en-US" sz="2539" dirty="0" smtClean="0"/>
              <a:t>  It </a:t>
            </a:r>
            <a:r>
              <a:rPr lang="en-US" sz="2539" dirty="0"/>
              <a:t>is an important concept for public health and for other professions interested in the societal impact of ill-health, including injuries and disabilities.</a:t>
            </a:r>
          </a:p>
          <a:p>
            <a:pPr>
              <a:buFont typeface="Courier New" charset="0"/>
              <a:buChar char="o"/>
            </a:pPr>
            <a:r>
              <a:rPr lang="en-US" sz="2539" dirty="0" smtClean="0"/>
              <a:t>  Use </a:t>
            </a:r>
            <a:r>
              <a:rPr lang="en-US" sz="2539" dirty="0"/>
              <a:t>of indicators that integrate the societal burden caused by both death and morbidity allows for the comparison of the burden due to various risk factors or diseases.</a:t>
            </a:r>
          </a:p>
        </p:txBody>
      </p:sp>
      <p:sp>
        <p:nvSpPr>
          <p:cNvPr id="3" name="Title 2"/>
          <p:cNvSpPr>
            <a:spLocks noGrp="1"/>
          </p:cNvSpPr>
          <p:nvPr>
            <p:ph type="title"/>
          </p:nvPr>
        </p:nvSpPr>
        <p:spPr>
          <a:xfrm>
            <a:off x="1097280" y="172995"/>
            <a:ext cx="8893091" cy="1427207"/>
          </a:xfrm>
        </p:spPr>
        <p:txBody>
          <a:bodyPr>
            <a:normAutofit/>
          </a:bodyPr>
          <a:lstStyle/>
          <a:p>
            <a:r>
              <a:rPr lang="sk-SK" sz="6000" b="1" dirty="0" err="1"/>
              <a:t>Burden</a:t>
            </a:r>
            <a:r>
              <a:rPr lang="sk-SK" sz="6000" b="1" dirty="0"/>
              <a:t> of </a:t>
            </a:r>
            <a:r>
              <a:rPr lang="sk-SK" sz="6000" b="1" dirty="0" err="1" smtClean="0"/>
              <a:t>Diseases</a:t>
            </a:r>
            <a:r>
              <a:rPr lang="sk-SK" sz="2902" dirty="0"/>
              <a:t/>
            </a:r>
            <a:br>
              <a:rPr lang="sk-SK" sz="2902" dirty="0"/>
            </a:br>
            <a:r>
              <a:rPr lang="sk-SK" sz="1270" dirty="0" err="1"/>
              <a:t>Source</a:t>
            </a:r>
            <a:r>
              <a:rPr lang="sk-SK" sz="1270" dirty="0"/>
              <a:t>: PORTA, M. 2008. A </a:t>
            </a:r>
            <a:r>
              <a:rPr lang="sk-SK" sz="1270" dirty="0" err="1"/>
              <a:t>Dictionary</a:t>
            </a:r>
            <a:r>
              <a:rPr lang="sk-SK" sz="1270" dirty="0"/>
              <a:t> </a:t>
            </a:r>
            <a:r>
              <a:rPr lang="sk-SK" sz="1270" dirty="0" err="1"/>
              <a:t>of</a:t>
            </a:r>
            <a:r>
              <a:rPr lang="sk-SK" sz="1270" dirty="0"/>
              <a:t> </a:t>
            </a:r>
            <a:r>
              <a:rPr lang="sk-SK" sz="1270" dirty="0" err="1"/>
              <a:t>Epidemiology</a:t>
            </a:r>
            <a:r>
              <a:rPr lang="sk-SK" sz="1270" dirty="0"/>
              <a:t>. </a:t>
            </a:r>
            <a:r>
              <a:rPr lang="sk-SK" sz="1270" i="1" dirty="0" err="1"/>
              <a:t>In</a:t>
            </a:r>
            <a:r>
              <a:rPr lang="sk-SK" sz="1270" i="1" dirty="0"/>
              <a:t>:</a:t>
            </a:r>
            <a:r>
              <a:rPr lang="sk-SK" sz="1270" dirty="0"/>
              <a:t> PORTA, M., GREENLAND, S. &amp; LAST, J. M. (</a:t>
            </a:r>
            <a:r>
              <a:rPr lang="sk-SK" sz="1270" dirty="0" err="1"/>
              <a:t>eds</a:t>
            </a:r>
            <a:r>
              <a:rPr lang="sk-SK" sz="1270" dirty="0"/>
              <a:t>.) </a:t>
            </a:r>
            <a:r>
              <a:rPr lang="sk-SK" sz="1270" i="1" dirty="0"/>
              <a:t>A </a:t>
            </a:r>
            <a:r>
              <a:rPr lang="sk-SK" sz="1270" i="1" dirty="0" err="1"/>
              <a:t>Dictionary</a:t>
            </a:r>
            <a:r>
              <a:rPr lang="sk-SK" sz="1270" i="1" dirty="0"/>
              <a:t> </a:t>
            </a:r>
            <a:r>
              <a:rPr lang="sk-SK" sz="1270" i="1" dirty="0" err="1"/>
              <a:t>of</a:t>
            </a:r>
            <a:r>
              <a:rPr lang="sk-SK" sz="1270" i="1" dirty="0"/>
              <a:t> </a:t>
            </a:r>
            <a:r>
              <a:rPr lang="sk-SK" sz="1270" i="1" dirty="0" err="1"/>
              <a:t>Epidemiology</a:t>
            </a:r>
            <a:r>
              <a:rPr lang="sk-SK" sz="1270" i="1" dirty="0"/>
              <a:t>.</a:t>
            </a:r>
            <a:r>
              <a:rPr lang="sk-SK" sz="1270" dirty="0"/>
              <a:t> Oxford: Oxford </a:t>
            </a:r>
            <a:r>
              <a:rPr lang="sk-SK" sz="1270" dirty="0" err="1"/>
              <a:t>University</a:t>
            </a:r>
            <a:r>
              <a:rPr lang="sk-SK" sz="1270" dirty="0"/>
              <a:t> </a:t>
            </a:r>
            <a:r>
              <a:rPr lang="sk-SK" sz="1270" dirty="0" err="1"/>
              <a:t>Press</a:t>
            </a:r>
            <a:r>
              <a:rPr lang="sk-SK" sz="1270" dirty="0"/>
              <a:t>, </a:t>
            </a:r>
            <a:r>
              <a:rPr lang="sk-SK" sz="1270" dirty="0" err="1"/>
              <a:t>New</a:t>
            </a:r>
            <a:r>
              <a:rPr lang="sk-SK" sz="1270" dirty="0"/>
              <a:t> </a:t>
            </a:r>
            <a:r>
              <a:rPr lang="sk-SK" sz="1270" dirty="0" err="1"/>
              <a:t>York</a:t>
            </a:r>
            <a:r>
              <a:rPr lang="sk-SK" sz="1270" dirty="0"/>
              <a:t>.</a:t>
            </a:r>
          </a:p>
        </p:txBody>
      </p:sp>
      <p:sp>
        <p:nvSpPr>
          <p:cNvPr id="4" name="Date Placeholder 3"/>
          <p:cNvSpPr>
            <a:spLocks noGrp="1"/>
          </p:cNvSpPr>
          <p:nvPr>
            <p:ph type="dt" sz="half" idx="10"/>
          </p:nvPr>
        </p:nvSpPr>
        <p:spPr/>
        <p:txBody>
          <a:bodyPr/>
          <a:lstStyle/>
          <a:p>
            <a:fld id="{DAC60967-4C84-C048-B994-D4E672997B63}" type="datetime1">
              <a:rPr lang="sk-SK" smtClean="0"/>
              <a:t>22.11.17</a:t>
            </a:fld>
            <a:endParaRPr lang="en-GB"/>
          </a:p>
        </p:txBody>
      </p:sp>
      <p:sp>
        <p:nvSpPr>
          <p:cNvPr id="5" name="Slide Number Placeholder 4"/>
          <p:cNvSpPr>
            <a:spLocks noGrp="1"/>
          </p:cNvSpPr>
          <p:nvPr>
            <p:ph type="sldNum" sz="quarter" idx="11"/>
          </p:nvPr>
        </p:nvSpPr>
        <p:spPr/>
        <p:txBody>
          <a:bodyPr/>
          <a:lstStyle/>
          <a:p>
            <a:fld id="{20C92893-8C51-46CF-9D47-24B3C575AFAA}" type="slidenum">
              <a:rPr lang="en-GB" smtClean="0"/>
              <a:pPr/>
              <a:t>21</a:t>
            </a:fld>
            <a:endParaRPr lang="en-GB"/>
          </a:p>
        </p:txBody>
      </p:sp>
      <p:sp>
        <p:nvSpPr>
          <p:cNvPr id="6" name="Footer Placeholder 5"/>
          <p:cNvSpPr>
            <a:spLocks noGrp="1"/>
          </p:cNvSpPr>
          <p:nvPr>
            <p:ph type="ftr" sz="quarter" idx="12"/>
          </p:nvPr>
        </p:nvSpPr>
        <p:spPr/>
        <p:txBody>
          <a:bodyPr/>
          <a:lstStyle/>
          <a:p>
            <a:r>
              <a:rPr lang="en-GB" smtClean="0"/>
              <a:t>rusnakm@truni.sk</a:t>
            </a:r>
            <a:endParaRPr lang="en-GB" dirty="0"/>
          </a:p>
        </p:txBody>
      </p:sp>
    </p:spTree>
    <p:extLst>
      <p:ext uri="{BB962C8B-B14F-4D97-AF65-F5344CB8AC3E}">
        <p14:creationId xmlns:p14="http://schemas.microsoft.com/office/powerpoint/2010/main" val="7169408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53762" y="2255294"/>
            <a:ext cx="10401918" cy="3564739"/>
          </a:xfrm>
        </p:spPr>
        <p:txBody>
          <a:bodyPr>
            <a:normAutofit/>
          </a:bodyPr>
          <a:lstStyle/>
          <a:p>
            <a:r>
              <a:rPr lang="en-US" sz="2902" dirty="0"/>
              <a:t>Sophisticated methodologies used in global burden of disease studies enable the combined measurement of mortality and non-fatal health outcomes, and provide comparable and comprehensive measures of population health across countries. </a:t>
            </a:r>
          </a:p>
          <a:p>
            <a:r>
              <a:rPr lang="en-US" sz="2902" dirty="0"/>
              <a:t>They are also relevant to investigate the costs, </a:t>
            </a:r>
            <a:r>
              <a:rPr lang="en-US" sz="2902" dirty="0" smtClean="0"/>
              <a:t>efficacy</a:t>
            </a:r>
            <a:r>
              <a:rPr lang="en-US" sz="2902" dirty="0"/>
              <a:t>, effectiveness, and other impacts of major health interventions applied in diverse settings.</a:t>
            </a:r>
          </a:p>
          <a:p>
            <a:endParaRPr lang="sk-SK" dirty="0"/>
          </a:p>
        </p:txBody>
      </p:sp>
      <p:sp>
        <p:nvSpPr>
          <p:cNvPr id="3" name="Title 2"/>
          <p:cNvSpPr>
            <a:spLocks noGrp="1"/>
          </p:cNvSpPr>
          <p:nvPr>
            <p:ph type="title"/>
          </p:nvPr>
        </p:nvSpPr>
        <p:spPr/>
        <p:txBody>
          <a:bodyPr>
            <a:normAutofit/>
          </a:bodyPr>
          <a:lstStyle/>
          <a:p>
            <a:r>
              <a:rPr lang="sk-SK" sz="6000" b="1" dirty="0" err="1" smtClean="0"/>
              <a:t>Burden</a:t>
            </a:r>
            <a:r>
              <a:rPr lang="sk-SK" sz="6000" b="1" dirty="0" smtClean="0"/>
              <a:t> of </a:t>
            </a:r>
            <a:r>
              <a:rPr lang="sk-SK" sz="6000" b="1" dirty="0" err="1" smtClean="0"/>
              <a:t>Diseases</a:t>
            </a:r>
            <a:endParaRPr lang="sk-SK" sz="6000" b="1" dirty="0"/>
          </a:p>
        </p:txBody>
      </p:sp>
      <p:sp>
        <p:nvSpPr>
          <p:cNvPr id="4" name="Date Placeholder 3"/>
          <p:cNvSpPr>
            <a:spLocks noGrp="1"/>
          </p:cNvSpPr>
          <p:nvPr>
            <p:ph type="dt" sz="half" idx="10"/>
          </p:nvPr>
        </p:nvSpPr>
        <p:spPr/>
        <p:txBody>
          <a:bodyPr/>
          <a:lstStyle/>
          <a:p>
            <a:fld id="{DAC60967-4C84-C048-B994-D4E672997B63}" type="datetime1">
              <a:rPr lang="sk-SK" smtClean="0"/>
              <a:t>22.11.17</a:t>
            </a:fld>
            <a:endParaRPr lang="en-GB"/>
          </a:p>
        </p:txBody>
      </p:sp>
      <p:sp>
        <p:nvSpPr>
          <p:cNvPr id="5" name="Slide Number Placeholder 4"/>
          <p:cNvSpPr>
            <a:spLocks noGrp="1"/>
          </p:cNvSpPr>
          <p:nvPr>
            <p:ph type="sldNum" sz="quarter" idx="11"/>
          </p:nvPr>
        </p:nvSpPr>
        <p:spPr/>
        <p:txBody>
          <a:bodyPr/>
          <a:lstStyle/>
          <a:p>
            <a:fld id="{20C92893-8C51-46CF-9D47-24B3C575AFAA}" type="slidenum">
              <a:rPr lang="en-GB" smtClean="0"/>
              <a:pPr/>
              <a:t>22</a:t>
            </a:fld>
            <a:endParaRPr lang="en-GB"/>
          </a:p>
        </p:txBody>
      </p:sp>
      <p:sp>
        <p:nvSpPr>
          <p:cNvPr id="6" name="Footer Placeholder 5"/>
          <p:cNvSpPr>
            <a:spLocks noGrp="1"/>
          </p:cNvSpPr>
          <p:nvPr>
            <p:ph type="ftr" sz="quarter" idx="12"/>
          </p:nvPr>
        </p:nvSpPr>
        <p:spPr/>
        <p:txBody>
          <a:bodyPr/>
          <a:lstStyle/>
          <a:p>
            <a:r>
              <a:rPr lang="en-GB" smtClean="0"/>
              <a:t>rusnakm@truni.sk</a:t>
            </a:r>
            <a:endParaRPr lang="en-GB" dirty="0"/>
          </a:p>
        </p:txBody>
      </p:sp>
    </p:spTree>
    <p:extLst>
      <p:ext uri="{BB962C8B-B14F-4D97-AF65-F5344CB8AC3E}">
        <p14:creationId xmlns:p14="http://schemas.microsoft.com/office/powerpoint/2010/main" val="940554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333415" y="3231295"/>
            <a:ext cx="7333164" cy="2020328"/>
          </a:xfrm>
        </p:spPr>
        <p:txBody>
          <a:bodyPr>
            <a:normAutofit/>
          </a:bodyPr>
          <a:lstStyle/>
          <a:p>
            <a:r>
              <a:rPr lang="en-GB" sz="2902" dirty="0" smtClean="0"/>
              <a:t>Lost Healthy Life Years (</a:t>
            </a:r>
            <a:r>
              <a:rPr lang="en-GB" sz="2902" dirty="0" err="1" smtClean="0"/>
              <a:t>HeaLYs</a:t>
            </a:r>
            <a:r>
              <a:rPr lang="en-GB" sz="2902" dirty="0" smtClean="0"/>
              <a:t>), </a:t>
            </a:r>
          </a:p>
          <a:p>
            <a:r>
              <a:rPr lang="en-GB" sz="2902" dirty="0" smtClean="0"/>
              <a:t>Disability-Adjusted Life Years (DALYs), or</a:t>
            </a:r>
          </a:p>
          <a:p>
            <a:r>
              <a:rPr lang="en-GB" sz="2902" dirty="0" smtClean="0"/>
              <a:t>Quality-Adjusted Life Years (QALYs).</a:t>
            </a:r>
            <a:endParaRPr lang="en-GB" sz="2902" dirty="0"/>
          </a:p>
        </p:txBody>
      </p:sp>
      <p:sp>
        <p:nvSpPr>
          <p:cNvPr id="3" name="Title 2"/>
          <p:cNvSpPr>
            <a:spLocks noGrp="1"/>
          </p:cNvSpPr>
          <p:nvPr>
            <p:ph type="title"/>
          </p:nvPr>
        </p:nvSpPr>
        <p:spPr/>
        <p:txBody>
          <a:bodyPr/>
          <a:lstStyle/>
          <a:p>
            <a:r>
              <a:rPr lang="en-GB" sz="4353" dirty="0" smtClean="0"/>
              <a:t>The burden may be expressed as composite indicators</a:t>
            </a:r>
            <a:endParaRPr lang="en-GB" sz="4353" dirty="0"/>
          </a:p>
        </p:txBody>
      </p:sp>
      <p:sp>
        <p:nvSpPr>
          <p:cNvPr id="4" name="Date Placeholder 3"/>
          <p:cNvSpPr>
            <a:spLocks noGrp="1"/>
          </p:cNvSpPr>
          <p:nvPr>
            <p:ph type="dt" sz="half" idx="10"/>
          </p:nvPr>
        </p:nvSpPr>
        <p:spPr/>
        <p:txBody>
          <a:bodyPr/>
          <a:lstStyle/>
          <a:p>
            <a:fld id="{DAC60967-4C84-C048-B994-D4E672997B63}" type="datetime1">
              <a:rPr lang="sk-SK" smtClean="0"/>
              <a:t>22.11.17</a:t>
            </a:fld>
            <a:endParaRPr lang="en-GB"/>
          </a:p>
        </p:txBody>
      </p:sp>
      <p:sp>
        <p:nvSpPr>
          <p:cNvPr id="5" name="Slide Number Placeholder 4"/>
          <p:cNvSpPr>
            <a:spLocks noGrp="1"/>
          </p:cNvSpPr>
          <p:nvPr>
            <p:ph type="sldNum" sz="quarter" idx="11"/>
          </p:nvPr>
        </p:nvSpPr>
        <p:spPr/>
        <p:txBody>
          <a:bodyPr/>
          <a:lstStyle/>
          <a:p>
            <a:fld id="{20C92893-8C51-46CF-9D47-24B3C575AFAA}" type="slidenum">
              <a:rPr lang="en-GB" smtClean="0"/>
              <a:pPr/>
              <a:t>23</a:t>
            </a:fld>
            <a:endParaRPr lang="en-GB"/>
          </a:p>
        </p:txBody>
      </p:sp>
      <p:sp>
        <p:nvSpPr>
          <p:cNvPr id="6" name="Footer Placeholder 5"/>
          <p:cNvSpPr>
            <a:spLocks noGrp="1"/>
          </p:cNvSpPr>
          <p:nvPr>
            <p:ph type="ftr" sz="quarter" idx="12"/>
          </p:nvPr>
        </p:nvSpPr>
        <p:spPr/>
        <p:txBody>
          <a:bodyPr/>
          <a:lstStyle/>
          <a:p>
            <a:r>
              <a:rPr lang="en-GB" dirty="0" err="1" smtClean="0"/>
              <a:t>rusnakm@truni.sk</a:t>
            </a:r>
            <a:endParaRPr lang="en-GB" dirty="0"/>
          </a:p>
        </p:txBody>
      </p:sp>
    </p:spTree>
    <p:extLst>
      <p:ext uri="{BB962C8B-B14F-4D97-AF65-F5344CB8AC3E}">
        <p14:creationId xmlns:p14="http://schemas.microsoft.com/office/powerpoint/2010/main" val="2412276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30087" y="1814232"/>
            <a:ext cx="7446494" cy="4431523"/>
          </a:xfrm>
        </p:spPr>
        <p:txBody>
          <a:bodyPr>
            <a:normAutofit/>
          </a:bodyPr>
          <a:lstStyle/>
          <a:p>
            <a:r>
              <a:rPr lang="en-US" dirty="0" smtClean="0"/>
              <a:t>We know people are living longer. However, do we live longer and better or do we gain only years of life in bad health?</a:t>
            </a:r>
          </a:p>
          <a:p>
            <a:r>
              <a:rPr lang="en-US" dirty="0" smtClean="0"/>
              <a:t>The indicator of healthy life years (HLY) measures the number of remaining years that a person of specific age is expected to live without any severe or moderate health problems. </a:t>
            </a:r>
          </a:p>
          <a:p>
            <a:r>
              <a:rPr lang="en-US" dirty="0" smtClean="0"/>
              <a:t>The notion of health problem for Eurostat's HLY is reflecting a disability dimension and is based on a self-perceived question which aims to measure the extent of any limitations, for at least six months, because of a health problem that may have affected respondents as regards activities they usually do. </a:t>
            </a:r>
          </a:p>
          <a:p>
            <a:r>
              <a:rPr lang="en-US" dirty="0" smtClean="0"/>
              <a:t>The indicator is therefor also called disability-free life expectancy (DFLE). So, HLY is a composite indicator that combines mortality data with health status data.</a:t>
            </a:r>
            <a:endParaRPr lang="en-US" dirty="0"/>
          </a:p>
        </p:txBody>
      </p:sp>
      <p:sp>
        <p:nvSpPr>
          <p:cNvPr id="3" name="Title 2"/>
          <p:cNvSpPr>
            <a:spLocks noGrp="1"/>
          </p:cNvSpPr>
          <p:nvPr>
            <p:ph type="title"/>
          </p:nvPr>
        </p:nvSpPr>
        <p:spPr>
          <a:xfrm>
            <a:off x="2374357" y="685802"/>
            <a:ext cx="7537862" cy="914400"/>
          </a:xfrm>
        </p:spPr>
        <p:txBody>
          <a:bodyPr/>
          <a:lstStyle/>
          <a:p>
            <a:r>
              <a:rPr lang="sk-SK" dirty="0" err="1"/>
              <a:t>Healthy</a:t>
            </a:r>
            <a:r>
              <a:rPr lang="sk-SK" dirty="0"/>
              <a:t> </a:t>
            </a:r>
            <a:r>
              <a:rPr lang="sk-SK" dirty="0" err="1"/>
              <a:t>Life</a:t>
            </a:r>
            <a:r>
              <a:rPr lang="sk-SK" dirty="0"/>
              <a:t> </a:t>
            </a:r>
            <a:r>
              <a:rPr lang="sk-SK" dirty="0" err="1"/>
              <a:t>Years</a:t>
            </a:r>
            <a:endParaRPr lang="sk-SK" dirty="0"/>
          </a:p>
        </p:txBody>
      </p:sp>
      <p:sp>
        <p:nvSpPr>
          <p:cNvPr id="4" name="Date Placeholder 3"/>
          <p:cNvSpPr>
            <a:spLocks noGrp="1"/>
          </p:cNvSpPr>
          <p:nvPr>
            <p:ph type="dt" sz="half" idx="10"/>
          </p:nvPr>
        </p:nvSpPr>
        <p:spPr/>
        <p:txBody>
          <a:bodyPr/>
          <a:lstStyle/>
          <a:p>
            <a:fld id="{DAC60967-4C84-C048-B994-D4E672997B63}" type="datetime1">
              <a:rPr lang="sk-SK" smtClean="0"/>
              <a:t>22.11.17</a:t>
            </a:fld>
            <a:endParaRPr lang="en-GB"/>
          </a:p>
        </p:txBody>
      </p:sp>
      <p:sp>
        <p:nvSpPr>
          <p:cNvPr id="5" name="Slide Number Placeholder 4"/>
          <p:cNvSpPr>
            <a:spLocks noGrp="1"/>
          </p:cNvSpPr>
          <p:nvPr>
            <p:ph type="sldNum" sz="quarter" idx="11"/>
          </p:nvPr>
        </p:nvSpPr>
        <p:spPr/>
        <p:txBody>
          <a:bodyPr/>
          <a:lstStyle/>
          <a:p>
            <a:fld id="{20C92893-8C51-46CF-9D47-24B3C575AFAA}" type="slidenum">
              <a:rPr lang="en-GB" smtClean="0"/>
              <a:pPr/>
              <a:t>24</a:t>
            </a:fld>
            <a:endParaRPr lang="en-GB"/>
          </a:p>
        </p:txBody>
      </p:sp>
      <p:sp>
        <p:nvSpPr>
          <p:cNvPr id="6" name="Footer Placeholder 5"/>
          <p:cNvSpPr>
            <a:spLocks noGrp="1"/>
          </p:cNvSpPr>
          <p:nvPr>
            <p:ph type="ftr" sz="quarter" idx="12"/>
          </p:nvPr>
        </p:nvSpPr>
        <p:spPr/>
        <p:txBody>
          <a:bodyPr/>
          <a:lstStyle/>
          <a:p>
            <a:r>
              <a:rPr lang="en-GB" smtClean="0"/>
              <a:t>rusnakm@truni.sk</a:t>
            </a:r>
            <a:endParaRPr lang="en-GB" dirty="0"/>
          </a:p>
        </p:txBody>
      </p:sp>
    </p:spTree>
    <p:extLst>
      <p:ext uri="{BB962C8B-B14F-4D97-AF65-F5344CB8AC3E}">
        <p14:creationId xmlns:p14="http://schemas.microsoft.com/office/powerpoint/2010/main" val="201135401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304228" y="1989438"/>
            <a:ext cx="7446494" cy="3900066"/>
          </a:xfrm>
        </p:spPr>
        <p:txBody>
          <a:bodyPr>
            <a:normAutofit/>
          </a:bodyPr>
          <a:lstStyle/>
          <a:p>
            <a:r>
              <a:rPr lang="en-US" dirty="0" smtClean="0"/>
              <a:t>HLY also monitor health as a productive or economic factor. </a:t>
            </a:r>
          </a:p>
          <a:p>
            <a:r>
              <a:rPr lang="en-US" dirty="0" smtClean="0"/>
              <a:t>An increase in healthy life years is one of the main goals for European health policy. And it would not only improve the situation of individuals but also result in lower levels of public health care expenditure. If healthy life years are increasing more rapidly than life expectancy, it means that people are living more years in better health.</a:t>
            </a:r>
          </a:p>
        </p:txBody>
      </p:sp>
      <p:sp>
        <p:nvSpPr>
          <p:cNvPr id="4" name="Date Placeholder 3"/>
          <p:cNvSpPr>
            <a:spLocks noGrp="1"/>
          </p:cNvSpPr>
          <p:nvPr>
            <p:ph type="dt" sz="half" idx="10"/>
          </p:nvPr>
        </p:nvSpPr>
        <p:spPr/>
        <p:txBody>
          <a:bodyPr/>
          <a:lstStyle/>
          <a:p>
            <a:fld id="{DAC60967-4C84-C048-B994-D4E672997B63}" type="datetime1">
              <a:rPr lang="sk-SK" smtClean="0"/>
              <a:t>22.11.17</a:t>
            </a:fld>
            <a:endParaRPr lang="en-GB"/>
          </a:p>
        </p:txBody>
      </p:sp>
      <p:sp>
        <p:nvSpPr>
          <p:cNvPr id="5" name="Slide Number Placeholder 4"/>
          <p:cNvSpPr>
            <a:spLocks noGrp="1"/>
          </p:cNvSpPr>
          <p:nvPr>
            <p:ph type="sldNum" sz="quarter" idx="11"/>
          </p:nvPr>
        </p:nvSpPr>
        <p:spPr/>
        <p:txBody>
          <a:bodyPr/>
          <a:lstStyle/>
          <a:p>
            <a:fld id="{20C92893-8C51-46CF-9D47-24B3C575AFAA}" type="slidenum">
              <a:rPr lang="en-GB" smtClean="0"/>
              <a:pPr/>
              <a:t>25</a:t>
            </a:fld>
            <a:endParaRPr lang="en-GB"/>
          </a:p>
        </p:txBody>
      </p:sp>
      <p:sp>
        <p:nvSpPr>
          <p:cNvPr id="6" name="Footer Placeholder 5"/>
          <p:cNvSpPr>
            <a:spLocks noGrp="1"/>
          </p:cNvSpPr>
          <p:nvPr>
            <p:ph type="ftr" sz="quarter" idx="12"/>
          </p:nvPr>
        </p:nvSpPr>
        <p:spPr/>
        <p:txBody>
          <a:bodyPr/>
          <a:lstStyle/>
          <a:p>
            <a:r>
              <a:rPr lang="en-GB" smtClean="0"/>
              <a:t>rusnakm@truni.sk</a:t>
            </a:r>
            <a:endParaRPr lang="en-GB" dirty="0"/>
          </a:p>
        </p:txBody>
      </p:sp>
    </p:spTree>
    <p:extLst>
      <p:ext uri="{BB962C8B-B14F-4D97-AF65-F5344CB8AC3E}">
        <p14:creationId xmlns:p14="http://schemas.microsoft.com/office/powerpoint/2010/main" val="12867922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7330" y="2003073"/>
            <a:ext cx="8902579" cy="4190998"/>
          </a:xfrm>
        </p:spPr>
        <p:txBody>
          <a:bodyPr>
            <a:normAutofit fontScale="70000" lnSpcReduction="20000"/>
          </a:bodyPr>
          <a:lstStyle/>
          <a:p>
            <a:r>
              <a:rPr lang="en-US" dirty="0" smtClean="0"/>
              <a:t>Health expectancies are calculated using the method which combines information on mortality and health status data.</a:t>
            </a:r>
          </a:p>
          <a:p>
            <a:r>
              <a:rPr lang="en-US" dirty="0" smtClean="0"/>
              <a:t>Variables used for mortality component:</a:t>
            </a:r>
          </a:p>
          <a:p>
            <a:pPr lvl="1"/>
            <a:r>
              <a:rPr lang="en-US" dirty="0" smtClean="0"/>
              <a:t>Age specific death rate (</a:t>
            </a:r>
            <a:r>
              <a:rPr lang="en-US" dirty="0" err="1" smtClean="0"/>
              <a:t>Mx</a:t>
            </a:r>
            <a:r>
              <a:rPr lang="en-US" dirty="0" smtClean="0"/>
              <a:t>)</a:t>
            </a:r>
          </a:p>
          <a:p>
            <a:pPr lvl="1"/>
            <a:r>
              <a:rPr lang="en-US" dirty="0" smtClean="0"/>
              <a:t>Probability of dying between exact ages (</a:t>
            </a:r>
            <a:r>
              <a:rPr lang="en-US" dirty="0" err="1" smtClean="0"/>
              <a:t>qx</a:t>
            </a:r>
            <a:r>
              <a:rPr lang="en-US" dirty="0" smtClean="0"/>
              <a:t>)</a:t>
            </a:r>
          </a:p>
          <a:p>
            <a:pPr lvl="1"/>
            <a:r>
              <a:rPr lang="en-US" dirty="0" smtClean="0"/>
              <a:t>Probability of surviving between exact ages (</a:t>
            </a:r>
            <a:r>
              <a:rPr lang="en-US" dirty="0" err="1" smtClean="0"/>
              <a:t>px</a:t>
            </a:r>
            <a:r>
              <a:rPr lang="en-US" dirty="0" smtClean="0"/>
              <a:t>)</a:t>
            </a:r>
          </a:p>
          <a:p>
            <a:pPr lvl="1"/>
            <a:r>
              <a:rPr lang="en-US" dirty="0" smtClean="0"/>
              <a:t>Number left alive at given exact age (lx)</a:t>
            </a:r>
          </a:p>
          <a:p>
            <a:pPr lvl="1"/>
            <a:r>
              <a:rPr lang="en-US" dirty="0" smtClean="0"/>
              <a:t>Person-years lived between exact age (Lx)</a:t>
            </a:r>
          </a:p>
          <a:p>
            <a:pPr lvl="1"/>
            <a:r>
              <a:rPr lang="en-US" dirty="0" smtClean="0"/>
              <a:t>Life expectancy at given exact age (ex)</a:t>
            </a:r>
          </a:p>
          <a:p>
            <a:r>
              <a:rPr lang="en-US" dirty="0" smtClean="0"/>
              <a:t>Variable used for health status, in </a:t>
            </a:r>
            <a:r>
              <a:rPr lang="en-US" dirty="0" err="1" smtClean="0"/>
              <a:t>casu</a:t>
            </a:r>
            <a:r>
              <a:rPr lang="en-US" dirty="0" smtClean="0"/>
              <a:t> disability:</a:t>
            </a:r>
          </a:p>
          <a:p>
            <a:r>
              <a:rPr lang="en-US" dirty="0" smtClean="0"/>
              <a:t>Variable is an answer to question: </a:t>
            </a:r>
            <a:r>
              <a:rPr lang="en-US" i="1" dirty="0" smtClean="0"/>
              <a:t>for at least the past six months, to what extent have you been limited because of a health problem in activities people usually do? Would you say you have been:</a:t>
            </a:r>
          </a:p>
          <a:p>
            <a:pPr lvl="1"/>
            <a:r>
              <a:rPr lang="en-US" i="1" dirty="0" smtClean="0"/>
              <a:t>severely limited?</a:t>
            </a:r>
          </a:p>
          <a:p>
            <a:pPr lvl="1"/>
            <a:r>
              <a:rPr lang="en-US" i="1" dirty="0" smtClean="0"/>
              <a:t>limited but not severely?</a:t>
            </a:r>
          </a:p>
          <a:p>
            <a:pPr lvl="1"/>
            <a:r>
              <a:rPr lang="en-US" i="1" dirty="0" smtClean="0"/>
              <a:t>not limited at all?</a:t>
            </a:r>
          </a:p>
          <a:p>
            <a:r>
              <a:rPr lang="en-US" dirty="0" smtClean="0"/>
              <a:t>Based on this variable the proportions of the population in healthy (answer code: "not limited at all") and unhealthy conditions (answer codes: "</a:t>
            </a:r>
            <a:r>
              <a:rPr lang="en-US" dirty="0" err="1" smtClean="0"/>
              <a:t>severly</a:t>
            </a:r>
            <a:r>
              <a:rPr lang="en-US" dirty="0" smtClean="0"/>
              <a:t> limited" and "limited but not severely") are calculated by sex and age.</a:t>
            </a:r>
            <a:endParaRPr lang="en-US" dirty="0"/>
          </a:p>
        </p:txBody>
      </p:sp>
      <p:sp>
        <p:nvSpPr>
          <p:cNvPr id="3" name="Title 2"/>
          <p:cNvSpPr>
            <a:spLocks noGrp="1"/>
          </p:cNvSpPr>
          <p:nvPr>
            <p:ph type="title"/>
          </p:nvPr>
        </p:nvSpPr>
        <p:spPr/>
        <p:txBody>
          <a:bodyPr/>
          <a:lstStyle/>
          <a:p>
            <a:r>
              <a:rPr lang="sk-SK" dirty="0" err="1" smtClean="0"/>
              <a:t>Computation</a:t>
            </a:r>
            <a:endParaRPr lang="sk-SK" dirty="0"/>
          </a:p>
        </p:txBody>
      </p:sp>
      <p:sp>
        <p:nvSpPr>
          <p:cNvPr id="4" name="Date Placeholder 3"/>
          <p:cNvSpPr>
            <a:spLocks noGrp="1"/>
          </p:cNvSpPr>
          <p:nvPr>
            <p:ph type="dt" sz="half" idx="10"/>
          </p:nvPr>
        </p:nvSpPr>
        <p:spPr/>
        <p:txBody>
          <a:bodyPr/>
          <a:lstStyle/>
          <a:p>
            <a:fld id="{DAC60967-4C84-C048-B994-D4E672997B63}" type="datetime1">
              <a:rPr lang="sk-SK" smtClean="0"/>
              <a:t>22.11.17</a:t>
            </a:fld>
            <a:endParaRPr lang="en-GB"/>
          </a:p>
        </p:txBody>
      </p:sp>
      <p:sp>
        <p:nvSpPr>
          <p:cNvPr id="5" name="Slide Number Placeholder 4"/>
          <p:cNvSpPr>
            <a:spLocks noGrp="1"/>
          </p:cNvSpPr>
          <p:nvPr>
            <p:ph type="sldNum" sz="quarter" idx="11"/>
          </p:nvPr>
        </p:nvSpPr>
        <p:spPr/>
        <p:txBody>
          <a:bodyPr/>
          <a:lstStyle/>
          <a:p>
            <a:fld id="{20C92893-8C51-46CF-9D47-24B3C575AFAA}" type="slidenum">
              <a:rPr lang="en-GB" smtClean="0"/>
              <a:pPr/>
              <a:t>26</a:t>
            </a:fld>
            <a:endParaRPr lang="en-GB"/>
          </a:p>
        </p:txBody>
      </p:sp>
      <p:sp>
        <p:nvSpPr>
          <p:cNvPr id="6" name="Footer Placeholder 5"/>
          <p:cNvSpPr>
            <a:spLocks noGrp="1"/>
          </p:cNvSpPr>
          <p:nvPr>
            <p:ph type="ftr" sz="quarter" idx="12"/>
          </p:nvPr>
        </p:nvSpPr>
        <p:spPr/>
        <p:txBody>
          <a:bodyPr/>
          <a:lstStyle/>
          <a:p>
            <a:r>
              <a:rPr lang="en-GB" smtClean="0"/>
              <a:t>rusnakm@truni.sk</a:t>
            </a:r>
            <a:endParaRPr lang="en-GB" dirty="0"/>
          </a:p>
        </p:txBody>
      </p:sp>
    </p:spTree>
    <p:extLst>
      <p:ext uri="{BB962C8B-B14F-4D97-AF65-F5344CB8AC3E}">
        <p14:creationId xmlns:p14="http://schemas.microsoft.com/office/powerpoint/2010/main" val="19571381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97280" y="1897407"/>
            <a:ext cx="10233866" cy="4366084"/>
          </a:xfrm>
        </p:spPr>
        <p:txBody>
          <a:bodyPr>
            <a:normAutofit fontScale="92500"/>
          </a:bodyPr>
          <a:lstStyle/>
          <a:p>
            <a:r>
              <a:rPr lang="sk-SK" sz="2539" b="1" dirty="0">
                <a:solidFill>
                  <a:schemeClr val="tx1"/>
                </a:solidFill>
              </a:rPr>
              <a:t>US: </a:t>
            </a:r>
            <a:r>
              <a:rPr lang="sk-SK" sz="2539" b="1" dirty="0" err="1">
                <a:solidFill>
                  <a:schemeClr val="tx1"/>
                </a:solidFill>
              </a:rPr>
              <a:t>National</a:t>
            </a:r>
            <a:r>
              <a:rPr lang="sk-SK" sz="2539" b="1" dirty="0">
                <a:solidFill>
                  <a:schemeClr val="tx1"/>
                </a:solidFill>
              </a:rPr>
              <a:t> </a:t>
            </a:r>
            <a:r>
              <a:rPr lang="sk-SK" sz="2539" b="1" dirty="0" err="1">
                <a:solidFill>
                  <a:schemeClr val="tx1"/>
                </a:solidFill>
              </a:rPr>
              <a:t>Health</a:t>
            </a:r>
            <a:r>
              <a:rPr lang="sk-SK" sz="2539" b="1" dirty="0">
                <a:solidFill>
                  <a:schemeClr val="tx1"/>
                </a:solidFill>
              </a:rPr>
              <a:t> Interview </a:t>
            </a:r>
            <a:r>
              <a:rPr lang="sk-SK" sz="2539" b="1" dirty="0" err="1">
                <a:solidFill>
                  <a:schemeClr val="tx1"/>
                </a:solidFill>
              </a:rPr>
              <a:t>Survey</a:t>
            </a:r>
            <a:r>
              <a:rPr lang="sk-SK" sz="2539" b="1" dirty="0">
                <a:solidFill>
                  <a:schemeClr val="tx1"/>
                </a:solidFill>
              </a:rPr>
              <a:t> (NH</a:t>
            </a:r>
            <a:r>
              <a:rPr lang="sk-SK" sz="2539" dirty="0">
                <a:solidFill>
                  <a:schemeClr val="tx1"/>
                </a:solidFill>
              </a:rPr>
              <a:t>IS)</a:t>
            </a:r>
          </a:p>
          <a:p>
            <a:pPr marL="18279" indent="0">
              <a:buNone/>
            </a:pPr>
            <a:r>
              <a:rPr lang="sk-SK" sz="2539" dirty="0">
                <a:hlinkClick r:id="rId2"/>
              </a:rPr>
              <a:t>http://</a:t>
            </a:r>
            <a:r>
              <a:rPr lang="sk-SK" sz="2539" dirty="0" smtClean="0">
                <a:hlinkClick r:id="rId2"/>
              </a:rPr>
              <a:t>www.cdc.gov/nchs/nhis/about_nhis.htm</a:t>
            </a:r>
            <a:r>
              <a:rPr lang="sk-SK" sz="2539" dirty="0" smtClean="0"/>
              <a:t> </a:t>
            </a:r>
            <a:endParaRPr lang="sk-SK" sz="2539" dirty="0"/>
          </a:p>
          <a:p>
            <a:pPr marL="18279" indent="0">
              <a:buNone/>
            </a:pPr>
            <a:endParaRPr lang="sk-SK" sz="2539" dirty="0"/>
          </a:p>
          <a:p>
            <a:r>
              <a:rPr lang="sk-SK" sz="2539" b="1" dirty="0">
                <a:solidFill>
                  <a:schemeClr val="tx1"/>
                </a:solidFill>
              </a:rPr>
              <a:t>EU: </a:t>
            </a:r>
            <a:r>
              <a:rPr lang="sk-SK" sz="2539" b="1" dirty="0" err="1">
                <a:solidFill>
                  <a:schemeClr val="tx1"/>
                </a:solidFill>
              </a:rPr>
              <a:t>European</a:t>
            </a:r>
            <a:r>
              <a:rPr lang="sk-SK" sz="2539" b="1" dirty="0">
                <a:solidFill>
                  <a:schemeClr val="tx1"/>
                </a:solidFill>
              </a:rPr>
              <a:t> </a:t>
            </a:r>
            <a:r>
              <a:rPr lang="sk-SK" sz="2539" b="1" dirty="0" err="1">
                <a:solidFill>
                  <a:schemeClr val="tx1"/>
                </a:solidFill>
              </a:rPr>
              <a:t>Health</a:t>
            </a:r>
            <a:r>
              <a:rPr lang="sk-SK" sz="2539" b="1" dirty="0">
                <a:solidFill>
                  <a:schemeClr val="tx1"/>
                </a:solidFill>
              </a:rPr>
              <a:t> Interview </a:t>
            </a:r>
            <a:r>
              <a:rPr lang="sk-SK" sz="2539" b="1" dirty="0" err="1">
                <a:solidFill>
                  <a:schemeClr val="tx1"/>
                </a:solidFill>
              </a:rPr>
              <a:t>Survey</a:t>
            </a:r>
            <a:r>
              <a:rPr lang="sk-SK" sz="2539" b="1" dirty="0">
                <a:solidFill>
                  <a:schemeClr val="tx1"/>
                </a:solidFill>
              </a:rPr>
              <a:t> (EHIS)</a:t>
            </a:r>
          </a:p>
          <a:p>
            <a:pPr marL="18279" indent="0">
              <a:buNone/>
            </a:pPr>
            <a:r>
              <a:rPr lang="sk-SK" sz="2539" dirty="0">
                <a:hlinkClick r:id="rId3"/>
              </a:rPr>
              <a:t>http://ec.europa.eu/eurostat/web/microdata/european-health-interview-survey</a:t>
            </a:r>
            <a:endParaRPr lang="sk-SK" sz="2539" dirty="0"/>
          </a:p>
          <a:p>
            <a:pPr marL="18279" indent="0">
              <a:buNone/>
            </a:pPr>
            <a:endParaRPr lang="sk-SK" sz="2539" dirty="0"/>
          </a:p>
          <a:p>
            <a:r>
              <a:rPr lang="en-US" sz="2539" dirty="0"/>
              <a:t>Main objective is to monitor the health of population through the collection and analysis of data on a broad range of health topics. A major strength of this survey lies in the ability to display these health characteristics by many demographic and socioeconomic characteristics.</a:t>
            </a:r>
          </a:p>
        </p:txBody>
      </p:sp>
      <p:sp>
        <p:nvSpPr>
          <p:cNvPr id="3" name="Title 2"/>
          <p:cNvSpPr>
            <a:spLocks noGrp="1"/>
          </p:cNvSpPr>
          <p:nvPr>
            <p:ph type="title"/>
          </p:nvPr>
        </p:nvSpPr>
        <p:spPr>
          <a:xfrm>
            <a:off x="1661676" y="786714"/>
            <a:ext cx="7537862" cy="914400"/>
          </a:xfrm>
        </p:spPr>
        <p:txBody>
          <a:bodyPr/>
          <a:lstStyle/>
          <a:p>
            <a:r>
              <a:rPr lang="sk-SK" dirty="0" err="1" smtClean="0"/>
              <a:t>Health</a:t>
            </a:r>
            <a:r>
              <a:rPr lang="sk-SK" dirty="0" smtClean="0"/>
              <a:t> </a:t>
            </a:r>
            <a:r>
              <a:rPr lang="sk-SK" dirty="0" err="1" smtClean="0"/>
              <a:t>Surveys</a:t>
            </a:r>
            <a:endParaRPr lang="sk-SK" dirty="0"/>
          </a:p>
        </p:txBody>
      </p:sp>
      <p:sp>
        <p:nvSpPr>
          <p:cNvPr id="4" name="Date Placeholder 3"/>
          <p:cNvSpPr>
            <a:spLocks noGrp="1"/>
          </p:cNvSpPr>
          <p:nvPr>
            <p:ph type="dt" sz="half" idx="10"/>
          </p:nvPr>
        </p:nvSpPr>
        <p:spPr/>
        <p:txBody>
          <a:bodyPr/>
          <a:lstStyle/>
          <a:p>
            <a:fld id="{E5B1673C-D07B-464A-A0B8-EC28763780D9}" type="datetime1">
              <a:rPr lang="sk-SK" smtClean="0"/>
              <a:t>22.11.17</a:t>
            </a:fld>
            <a:endParaRPr lang="en-GB"/>
          </a:p>
        </p:txBody>
      </p:sp>
      <p:sp>
        <p:nvSpPr>
          <p:cNvPr id="5" name="Footer Placeholder 4"/>
          <p:cNvSpPr>
            <a:spLocks noGrp="1"/>
          </p:cNvSpPr>
          <p:nvPr>
            <p:ph type="ftr" sz="quarter" idx="12"/>
          </p:nvPr>
        </p:nvSpPr>
        <p:spPr/>
        <p:txBody>
          <a:bodyPr/>
          <a:lstStyle/>
          <a:p>
            <a:r>
              <a:rPr lang="en-GB" smtClean="0"/>
              <a:t>rusnakm@truni.sk</a:t>
            </a:r>
            <a:endParaRPr lang="en-GB" dirty="0"/>
          </a:p>
        </p:txBody>
      </p:sp>
      <p:sp>
        <p:nvSpPr>
          <p:cNvPr id="6" name="Slide Number Placeholder 5"/>
          <p:cNvSpPr>
            <a:spLocks noGrp="1"/>
          </p:cNvSpPr>
          <p:nvPr>
            <p:ph type="sldNum" sz="quarter" idx="11"/>
          </p:nvPr>
        </p:nvSpPr>
        <p:spPr/>
        <p:txBody>
          <a:bodyPr/>
          <a:lstStyle/>
          <a:p>
            <a:fld id="{20C92893-8C51-46CF-9D47-24B3C575AFAA}" type="slidenum">
              <a:rPr lang="en-GB" smtClean="0"/>
              <a:pPr/>
              <a:t>27</a:t>
            </a:fld>
            <a:endParaRPr lang="en-GB"/>
          </a:p>
        </p:txBody>
      </p:sp>
    </p:spTree>
    <p:extLst>
      <p:ext uri="{BB962C8B-B14F-4D97-AF65-F5344CB8AC3E}">
        <p14:creationId xmlns:p14="http://schemas.microsoft.com/office/powerpoint/2010/main" val="6131768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052827" y="2407166"/>
            <a:ext cx="8089519" cy="2968023"/>
          </a:xfrm>
        </p:spPr>
        <p:txBody>
          <a:bodyPr/>
          <a:lstStyle/>
          <a:p>
            <a:r>
              <a:rPr lang="en-US" dirty="0" smtClean="0"/>
              <a:t>NHIS has been conducted continuously since 1957, the content of the survey has been updated about every 10-15 years.</a:t>
            </a:r>
          </a:p>
          <a:p>
            <a:r>
              <a:rPr lang="en-US" dirty="0" smtClean="0"/>
              <a:t>Cross-sectional household interview survey. Sampling and interviewing are continuous throughout each year.</a:t>
            </a:r>
          </a:p>
          <a:p>
            <a:r>
              <a:rPr lang="en-US" dirty="0" smtClean="0"/>
              <a:t>Survey participation is voluntary and the confidentiality of responses is assured under Section 308(d) of the Public Health Service Act.</a:t>
            </a:r>
          </a:p>
          <a:p>
            <a:r>
              <a:rPr lang="en-US" dirty="0" smtClean="0"/>
              <a:t>Set </a:t>
            </a:r>
            <a:r>
              <a:rPr lang="en-US" dirty="0"/>
              <a:t>of basic health and demographic items (known as the Core questionnaire), </a:t>
            </a:r>
            <a:r>
              <a:rPr lang="en-US" dirty="0" smtClean="0"/>
              <a:t>and </a:t>
            </a:r>
            <a:r>
              <a:rPr lang="en-US" dirty="0"/>
              <a:t>one or more sets of questions on current health </a:t>
            </a:r>
            <a:r>
              <a:rPr lang="en-US" dirty="0" smtClean="0"/>
              <a:t>topics.</a:t>
            </a:r>
            <a:endParaRPr lang="en-US" dirty="0"/>
          </a:p>
        </p:txBody>
      </p:sp>
      <p:sp>
        <p:nvSpPr>
          <p:cNvPr id="3" name="Title 2"/>
          <p:cNvSpPr>
            <a:spLocks noGrp="1"/>
          </p:cNvSpPr>
          <p:nvPr>
            <p:ph type="title"/>
          </p:nvPr>
        </p:nvSpPr>
        <p:spPr/>
        <p:txBody>
          <a:bodyPr/>
          <a:lstStyle/>
          <a:p>
            <a:r>
              <a:rPr lang="sk-SK" dirty="0" err="1"/>
              <a:t>National</a:t>
            </a:r>
            <a:r>
              <a:rPr lang="sk-SK" dirty="0"/>
              <a:t> </a:t>
            </a:r>
            <a:r>
              <a:rPr lang="sk-SK" dirty="0" err="1"/>
              <a:t>Health</a:t>
            </a:r>
            <a:r>
              <a:rPr lang="sk-SK" dirty="0"/>
              <a:t> Interview </a:t>
            </a:r>
            <a:r>
              <a:rPr lang="sk-SK" dirty="0" err="1"/>
              <a:t>Survey</a:t>
            </a:r>
            <a:r>
              <a:rPr lang="sk-SK" dirty="0"/>
              <a:t> (NHIS)</a:t>
            </a:r>
          </a:p>
        </p:txBody>
      </p:sp>
      <p:pic>
        <p:nvPicPr>
          <p:cNvPr id="4" name="Picture 3"/>
          <p:cNvPicPr>
            <a:picLocks noChangeAspect="1"/>
          </p:cNvPicPr>
          <p:nvPr/>
        </p:nvPicPr>
        <p:blipFill>
          <a:blip r:embed="rId2"/>
          <a:stretch>
            <a:fillRect/>
          </a:stretch>
        </p:blipFill>
        <p:spPr>
          <a:xfrm>
            <a:off x="192458" y="2125388"/>
            <a:ext cx="1381965" cy="1082539"/>
          </a:xfrm>
          <a:prstGeom prst="rect">
            <a:avLst/>
          </a:prstGeom>
        </p:spPr>
      </p:pic>
      <p:sp>
        <p:nvSpPr>
          <p:cNvPr id="5" name="Date Placeholder 4"/>
          <p:cNvSpPr>
            <a:spLocks noGrp="1"/>
          </p:cNvSpPr>
          <p:nvPr>
            <p:ph type="dt" sz="half" idx="10"/>
          </p:nvPr>
        </p:nvSpPr>
        <p:spPr/>
        <p:txBody>
          <a:bodyPr/>
          <a:lstStyle/>
          <a:p>
            <a:fld id="{15D40087-B94E-BF49-98F0-208F9F82C7AF}" type="datetime1">
              <a:rPr lang="sk-SK" smtClean="0"/>
              <a:t>22.11.17</a:t>
            </a:fld>
            <a:endParaRPr lang="en-GB"/>
          </a:p>
        </p:txBody>
      </p:sp>
      <p:sp>
        <p:nvSpPr>
          <p:cNvPr id="6" name="Footer Placeholder 5"/>
          <p:cNvSpPr>
            <a:spLocks noGrp="1"/>
          </p:cNvSpPr>
          <p:nvPr>
            <p:ph type="ftr" sz="quarter" idx="12"/>
          </p:nvPr>
        </p:nvSpPr>
        <p:spPr/>
        <p:txBody>
          <a:bodyPr/>
          <a:lstStyle/>
          <a:p>
            <a:r>
              <a:rPr lang="en-GB" smtClean="0"/>
              <a:t>rusnakm@truni.sk</a:t>
            </a:r>
            <a:endParaRPr lang="en-GB" dirty="0"/>
          </a:p>
        </p:txBody>
      </p:sp>
      <p:sp>
        <p:nvSpPr>
          <p:cNvPr id="7" name="Slide Number Placeholder 6"/>
          <p:cNvSpPr>
            <a:spLocks noGrp="1"/>
          </p:cNvSpPr>
          <p:nvPr>
            <p:ph type="sldNum" sz="quarter" idx="11"/>
          </p:nvPr>
        </p:nvSpPr>
        <p:spPr/>
        <p:txBody>
          <a:bodyPr/>
          <a:lstStyle/>
          <a:p>
            <a:fld id="{20C92893-8C51-46CF-9D47-24B3C575AFAA}" type="slidenum">
              <a:rPr lang="en-GB" smtClean="0"/>
              <a:pPr/>
              <a:t>28</a:t>
            </a:fld>
            <a:endParaRPr lang="en-GB"/>
          </a:p>
        </p:txBody>
      </p:sp>
    </p:spTree>
    <p:extLst>
      <p:ext uri="{BB962C8B-B14F-4D97-AF65-F5344CB8AC3E}">
        <p14:creationId xmlns:p14="http://schemas.microsoft.com/office/powerpoint/2010/main" val="20370149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sk-SK" sz="2176" dirty="0" err="1"/>
              <a:t>Percentage</a:t>
            </a:r>
            <a:r>
              <a:rPr lang="sk-SK" sz="2176" dirty="0"/>
              <a:t> </a:t>
            </a:r>
            <a:r>
              <a:rPr lang="sk-SK" sz="2176" dirty="0" err="1"/>
              <a:t>of</a:t>
            </a:r>
            <a:r>
              <a:rPr lang="sk-SK" sz="2176" dirty="0"/>
              <a:t> </a:t>
            </a:r>
            <a:r>
              <a:rPr lang="sk-SK" sz="2176" dirty="0" err="1"/>
              <a:t>children</a:t>
            </a:r>
            <a:r>
              <a:rPr lang="sk-SK" sz="2176" dirty="0"/>
              <a:t> </a:t>
            </a:r>
            <a:r>
              <a:rPr lang="sk-SK" sz="2176" dirty="0" err="1"/>
              <a:t>aged</a:t>
            </a:r>
            <a:r>
              <a:rPr lang="sk-SK" sz="2176" dirty="0"/>
              <a:t> 0–17 </a:t>
            </a:r>
            <a:r>
              <a:rPr lang="sk-SK" sz="2176" dirty="0" err="1"/>
              <a:t>years</a:t>
            </a:r>
            <a:r>
              <a:rPr lang="sk-SK" sz="2176" dirty="0"/>
              <a:t> </a:t>
            </a:r>
            <a:r>
              <a:rPr lang="sk-SK" sz="2176" dirty="0" err="1"/>
              <a:t>with</a:t>
            </a:r>
            <a:r>
              <a:rPr lang="sk-SK" sz="2176" dirty="0"/>
              <a:t> a </a:t>
            </a:r>
            <a:r>
              <a:rPr lang="sk-SK" sz="2176" dirty="0" err="1"/>
              <a:t>reported</a:t>
            </a:r>
            <a:r>
              <a:rPr lang="sk-SK" sz="2176" dirty="0"/>
              <a:t> </a:t>
            </a:r>
            <a:r>
              <a:rPr lang="sk-SK" sz="2176" dirty="0" err="1"/>
              <a:t>allergic</a:t>
            </a:r>
            <a:r>
              <a:rPr lang="sk-SK" sz="2176" dirty="0"/>
              <a:t> </a:t>
            </a:r>
            <a:r>
              <a:rPr lang="sk-SK" sz="2176" dirty="0" err="1"/>
              <a:t>condition</a:t>
            </a:r>
            <a:r>
              <a:rPr lang="sk-SK" sz="2176" dirty="0"/>
              <a:t> </a:t>
            </a:r>
            <a:r>
              <a:rPr lang="sk-SK" sz="2176" dirty="0" err="1"/>
              <a:t>in</a:t>
            </a:r>
            <a:r>
              <a:rPr lang="sk-SK" sz="2176" dirty="0"/>
              <a:t> </a:t>
            </a:r>
            <a:r>
              <a:rPr lang="sk-SK" sz="2176" dirty="0" err="1"/>
              <a:t>the</a:t>
            </a:r>
            <a:r>
              <a:rPr lang="sk-SK" sz="2176" dirty="0"/>
              <a:t> </a:t>
            </a:r>
            <a:r>
              <a:rPr lang="sk-SK" sz="2176" dirty="0" err="1"/>
              <a:t>past</a:t>
            </a:r>
            <a:r>
              <a:rPr lang="sk-SK" sz="2176" dirty="0"/>
              <a:t> 12 </a:t>
            </a:r>
            <a:r>
              <a:rPr lang="sk-SK" sz="2176" dirty="0" err="1"/>
              <a:t>months</a:t>
            </a:r>
            <a:r>
              <a:rPr lang="sk-SK" sz="2176" dirty="0"/>
              <a:t>: </a:t>
            </a:r>
            <a:r>
              <a:rPr lang="sk-SK" sz="2176" dirty="0" err="1"/>
              <a:t>United</a:t>
            </a:r>
            <a:r>
              <a:rPr lang="sk-SK" sz="2176" dirty="0"/>
              <a:t> </a:t>
            </a:r>
            <a:r>
              <a:rPr lang="sk-SK" sz="2176" dirty="0" err="1"/>
              <a:t>States</a:t>
            </a:r>
            <a:r>
              <a:rPr lang="sk-SK" sz="2176" dirty="0"/>
              <a:t>, 1997–2011. </a:t>
            </a:r>
            <a:r>
              <a:rPr lang="sk-SK" sz="2176" dirty="0" err="1"/>
              <a:t>Significant</a:t>
            </a:r>
            <a:r>
              <a:rPr lang="sk-SK" sz="2176" dirty="0"/>
              <a:t> </a:t>
            </a:r>
            <a:r>
              <a:rPr lang="sk-SK" sz="2176" dirty="0" err="1"/>
              <a:t>increasing</a:t>
            </a:r>
            <a:r>
              <a:rPr lang="sk-SK" sz="2176" dirty="0"/>
              <a:t> </a:t>
            </a:r>
            <a:r>
              <a:rPr lang="sk-SK" sz="2176" dirty="0" err="1"/>
              <a:t>linear</a:t>
            </a:r>
            <a:r>
              <a:rPr lang="sk-SK" sz="2176" dirty="0"/>
              <a:t> trend </a:t>
            </a:r>
            <a:r>
              <a:rPr lang="sk-SK" sz="2176" dirty="0" err="1"/>
              <a:t>for</a:t>
            </a:r>
            <a:r>
              <a:rPr lang="sk-SK" sz="2176" dirty="0"/>
              <a:t> </a:t>
            </a:r>
            <a:r>
              <a:rPr lang="sk-SK" sz="2176" dirty="0" err="1"/>
              <a:t>food</a:t>
            </a:r>
            <a:r>
              <a:rPr lang="sk-SK" sz="2176" dirty="0"/>
              <a:t> </a:t>
            </a:r>
            <a:r>
              <a:rPr lang="sk-SK" sz="2176" dirty="0" err="1"/>
              <a:t>and</a:t>
            </a:r>
            <a:r>
              <a:rPr lang="sk-SK" sz="2176" dirty="0"/>
              <a:t> skin </a:t>
            </a:r>
            <a:r>
              <a:rPr lang="sk-SK" sz="2176" dirty="0" err="1"/>
              <a:t>allergy</a:t>
            </a:r>
            <a:r>
              <a:rPr lang="sk-SK" sz="2176" dirty="0"/>
              <a:t> </a:t>
            </a:r>
            <a:r>
              <a:rPr lang="sk-SK" sz="2176" dirty="0" err="1"/>
              <a:t>from</a:t>
            </a:r>
            <a:r>
              <a:rPr lang="sk-SK" sz="2176" dirty="0"/>
              <a:t> 1997–1999 to 2009–2011.</a:t>
            </a:r>
            <a:br>
              <a:rPr lang="sk-SK" sz="2176" dirty="0"/>
            </a:br>
            <a:r>
              <a:rPr lang="sk-SK" sz="1451" dirty="0"/>
              <a:t>SOURCE: CDC/NCHS, </a:t>
            </a:r>
            <a:r>
              <a:rPr lang="sk-SK" sz="1451" dirty="0" err="1"/>
              <a:t>Health</a:t>
            </a:r>
            <a:r>
              <a:rPr lang="sk-SK" sz="1451" dirty="0"/>
              <a:t> </a:t>
            </a:r>
            <a:r>
              <a:rPr lang="sk-SK" sz="1451" dirty="0" err="1"/>
              <a:t>Data</a:t>
            </a:r>
            <a:r>
              <a:rPr lang="sk-SK" sz="1451" dirty="0"/>
              <a:t> </a:t>
            </a:r>
            <a:r>
              <a:rPr lang="sk-SK" sz="1451" dirty="0" err="1"/>
              <a:t>Interactive</a:t>
            </a:r>
            <a:r>
              <a:rPr lang="sk-SK" sz="1451" dirty="0"/>
              <a:t>, </a:t>
            </a:r>
            <a:r>
              <a:rPr lang="sk-SK" sz="1451" dirty="0" err="1"/>
              <a:t>National</a:t>
            </a:r>
            <a:r>
              <a:rPr lang="sk-SK" sz="1451" dirty="0"/>
              <a:t> </a:t>
            </a:r>
            <a:r>
              <a:rPr lang="sk-SK" sz="1451" dirty="0" err="1"/>
              <a:t>Health</a:t>
            </a:r>
            <a:r>
              <a:rPr lang="sk-SK" sz="1451" dirty="0"/>
              <a:t> Interview </a:t>
            </a:r>
            <a:r>
              <a:rPr lang="sk-SK" sz="1451" dirty="0" err="1"/>
              <a:t>Survey</a:t>
            </a:r>
            <a:endParaRPr lang="sk-SK" sz="1451" dirty="0"/>
          </a:p>
        </p:txBody>
      </p:sp>
      <p:sp>
        <p:nvSpPr>
          <p:cNvPr id="4" name="Date Placeholder 3"/>
          <p:cNvSpPr>
            <a:spLocks noGrp="1"/>
          </p:cNvSpPr>
          <p:nvPr>
            <p:ph type="dt" sz="half" idx="10"/>
          </p:nvPr>
        </p:nvSpPr>
        <p:spPr/>
        <p:txBody>
          <a:bodyPr/>
          <a:lstStyle/>
          <a:p>
            <a:fld id="{DAC60967-4C84-C048-B994-D4E672997B63}" type="datetime1">
              <a:rPr lang="sk-SK" smtClean="0"/>
              <a:t>22.11.17</a:t>
            </a:fld>
            <a:endParaRPr lang="en-GB"/>
          </a:p>
        </p:txBody>
      </p:sp>
      <p:sp>
        <p:nvSpPr>
          <p:cNvPr id="5" name="Slide Number Placeholder 4"/>
          <p:cNvSpPr>
            <a:spLocks noGrp="1"/>
          </p:cNvSpPr>
          <p:nvPr>
            <p:ph type="sldNum" sz="quarter" idx="11"/>
          </p:nvPr>
        </p:nvSpPr>
        <p:spPr/>
        <p:txBody>
          <a:bodyPr/>
          <a:lstStyle/>
          <a:p>
            <a:fld id="{20C92893-8C51-46CF-9D47-24B3C575AFAA}" type="slidenum">
              <a:rPr lang="en-GB" smtClean="0"/>
              <a:pPr/>
              <a:t>29</a:t>
            </a:fld>
            <a:endParaRPr lang="en-GB"/>
          </a:p>
        </p:txBody>
      </p:sp>
      <p:sp>
        <p:nvSpPr>
          <p:cNvPr id="6" name="Footer Placeholder 5"/>
          <p:cNvSpPr>
            <a:spLocks noGrp="1"/>
          </p:cNvSpPr>
          <p:nvPr>
            <p:ph type="ftr" sz="quarter" idx="12"/>
          </p:nvPr>
        </p:nvSpPr>
        <p:spPr/>
        <p:txBody>
          <a:bodyPr/>
          <a:lstStyle/>
          <a:p>
            <a:r>
              <a:rPr lang="en-GB" dirty="0" err="1" smtClean="0"/>
              <a:t>rusnakm@truni.sk</a:t>
            </a:r>
            <a:endParaRPr lang="en-GB" dirty="0"/>
          </a:p>
        </p:txBody>
      </p:sp>
      <p:pic>
        <p:nvPicPr>
          <p:cNvPr id="7" name="Picture 6"/>
          <p:cNvPicPr>
            <a:picLocks noChangeAspect="1"/>
          </p:cNvPicPr>
          <p:nvPr/>
        </p:nvPicPr>
        <p:blipFill>
          <a:blip r:embed="rId2"/>
          <a:stretch>
            <a:fillRect/>
          </a:stretch>
        </p:blipFill>
        <p:spPr>
          <a:xfrm>
            <a:off x="1964724" y="1857133"/>
            <a:ext cx="8439917" cy="4370671"/>
          </a:xfrm>
          <a:prstGeom prst="rect">
            <a:avLst/>
          </a:prstGeom>
        </p:spPr>
      </p:pic>
    </p:spTree>
    <p:extLst>
      <p:ext uri="{BB962C8B-B14F-4D97-AF65-F5344CB8AC3E}">
        <p14:creationId xmlns:p14="http://schemas.microsoft.com/office/powerpoint/2010/main" val="9258297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D25BB4C-788F-E340-9053-FEF0D0D1C422}" type="datetime1">
              <a:rPr lang="sk-SK" smtClean="0"/>
              <a:t>22.11.17</a:t>
            </a:fld>
            <a:endParaRPr lang="en-US" dirty="0"/>
          </a:p>
        </p:txBody>
      </p:sp>
      <p:sp>
        <p:nvSpPr>
          <p:cNvPr id="4" name="Footer Placeholder 3"/>
          <p:cNvSpPr>
            <a:spLocks noGrp="1"/>
          </p:cNvSpPr>
          <p:nvPr>
            <p:ph type="ftr" sz="quarter" idx="11"/>
          </p:nvPr>
        </p:nvSpPr>
        <p:spPr/>
        <p:txBody>
          <a:bodyPr/>
          <a:lstStyle/>
          <a:p>
            <a:r>
              <a:rPr lang="en-US" smtClean="0"/>
              <a:t>rusnakm@icloud.com</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3</a:t>
            </a:fld>
            <a:endParaRPr lang="en-US" dirty="0"/>
          </a:p>
        </p:txBody>
      </p:sp>
      <p:pic>
        <p:nvPicPr>
          <p:cNvPr id="6" name="Picture 5"/>
          <p:cNvPicPr>
            <a:picLocks noChangeAspect="1"/>
          </p:cNvPicPr>
          <p:nvPr/>
        </p:nvPicPr>
        <p:blipFill>
          <a:blip r:embed="rId2"/>
          <a:stretch>
            <a:fillRect/>
          </a:stretch>
        </p:blipFill>
        <p:spPr>
          <a:xfrm>
            <a:off x="2580091" y="0"/>
            <a:ext cx="9472204" cy="6345636"/>
          </a:xfrm>
          <a:prstGeom prst="rect">
            <a:avLst/>
          </a:prstGeom>
        </p:spPr>
      </p:pic>
      <p:sp>
        <p:nvSpPr>
          <p:cNvPr id="7" name="Title 1"/>
          <p:cNvSpPr>
            <a:spLocks noGrp="1"/>
          </p:cNvSpPr>
          <p:nvPr>
            <p:ph type="title"/>
          </p:nvPr>
        </p:nvSpPr>
        <p:spPr>
          <a:xfrm>
            <a:off x="380588" y="224819"/>
            <a:ext cx="10058400" cy="1450757"/>
          </a:xfrm>
        </p:spPr>
        <p:txBody>
          <a:bodyPr/>
          <a:lstStyle/>
          <a:p>
            <a:r>
              <a:rPr lang="sk-SK" smtClean="0"/>
              <a:t>War</a:t>
            </a:r>
            <a:endParaRPr lang="sk-SK" dirty="0"/>
          </a:p>
        </p:txBody>
      </p:sp>
    </p:spTree>
    <p:extLst>
      <p:ext uri="{BB962C8B-B14F-4D97-AF65-F5344CB8AC3E}">
        <p14:creationId xmlns:p14="http://schemas.microsoft.com/office/powerpoint/2010/main" val="200787316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sk-SK" sz="2176" dirty="0" err="1"/>
              <a:t>Percentage</a:t>
            </a:r>
            <a:r>
              <a:rPr lang="sk-SK" sz="2176" dirty="0"/>
              <a:t> </a:t>
            </a:r>
            <a:r>
              <a:rPr lang="sk-SK" sz="2176" dirty="0" err="1"/>
              <a:t>of</a:t>
            </a:r>
            <a:r>
              <a:rPr lang="sk-SK" sz="2176" dirty="0"/>
              <a:t> </a:t>
            </a:r>
            <a:r>
              <a:rPr lang="sk-SK" sz="2176" dirty="0" err="1"/>
              <a:t>people</a:t>
            </a:r>
            <a:r>
              <a:rPr lang="sk-SK" sz="2176" dirty="0"/>
              <a:t> </a:t>
            </a:r>
            <a:r>
              <a:rPr lang="sk-SK" sz="2176" dirty="0" err="1"/>
              <a:t>who</a:t>
            </a:r>
            <a:r>
              <a:rPr lang="sk-SK" sz="2176" dirty="0"/>
              <a:t> had </a:t>
            </a:r>
            <a:r>
              <a:rPr lang="sk-SK" sz="2176" dirty="0" err="1"/>
              <a:t>selected</a:t>
            </a:r>
            <a:r>
              <a:rPr lang="sk-SK" sz="2176" dirty="0"/>
              <a:t> </a:t>
            </a:r>
            <a:r>
              <a:rPr lang="sk-SK" sz="2176" dirty="0" err="1"/>
              <a:t>experiences</a:t>
            </a:r>
            <a:r>
              <a:rPr lang="sk-SK" sz="2176" dirty="0"/>
              <a:t> </a:t>
            </a:r>
            <a:r>
              <a:rPr lang="sk-SK" sz="2176" dirty="0" err="1"/>
              <a:t>with</a:t>
            </a:r>
            <a:r>
              <a:rPr lang="sk-SK" sz="2176" dirty="0"/>
              <a:t> </a:t>
            </a:r>
            <a:r>
              <a:rPr lang="sk-SK" sz="2176" dirty="0" err="1"/>
              <a:t>physician</a:t>
            </a:r>
            <a:r>
              <a:rPr lang="sk-SK" sz="2176" dirty="0"/>
              <a:t> </a:t>
            </a:r>
            <a:r>
              <a:rPr lang="sk-SK" sz="2176" dirty="0" err="1"/>
              <a:t>availability</a:t>
            </a:r>
            <a:r>
              <a:rPr lang="sk-SK" sz="2176" dirty="0"/>
              <a:t> </a:t>
            </a:r>
            <a:r>
              <a:rPr lang="sk-SK" sz="2176" dirty="0" err="1"/>
              <a:t>in</a:t>
            </a:r>
            <a:r>
              <a:rPr lang="sk-SK" sz="2176" dirty="0"/>
              <a:t> </a:t>
            </a:r>
            <a:r>
              <a:rPr lang="sk-SK" sz="2176" dirty="0" err="1"/>
              <a:t>the</a:t>
            </a:r>
            <a:r>
              <a:rPr lang="sk-SK" sz="2176" dirty="0"/>
              <a:t> </a:t>
            </a:r>
            <a:r>
              <a:rPr lang="sk-SK" sz="2176" dirty="0" err="1"/>
              <a:t>past</a:t>
            </a:r>
            <a:r>
              <a:rPr lang="sk-SK" sz="2176" dirty="0"/>
              <a:t> 12 </a:t>
            </a:r>
            <a:r>
              <a:rPr lang="sk-SK" sz="2176" dirty="0" err="1"/>
              <a:t>months</a:t>
            </a:r>
            <a:r>
              <a:rPr lang="sk-SK" sz="2176" dirty="0"/>
              <a:t>, by </a:t>
            </a:r>
            <a:r>
              <a:rPr lang="sk-SK" sz="2176" dirty="0" err="1"/>
              <a:t>age</a:t>
            </a:r>
            <a:r>
              <a:rPr lang="sk-SK" sz="2176" dirty="0"/>
              <a:t> </a:t>
            </a:r>
            <a:r>
              <a:rPr lang="sk-SK" sz="2176" dirty="0" err="1"/>
              <a:t>group</a:t>
            </a:r>
            <a:r>
              <a:rPr lang="sk-SK" sz="2176" dirty="0"/>
              <a:t>: </a:t>
            </a:r>
            <a:r>
              <a:rPr lang="sk-SK" sz="2176" dirty="0" err="1"/>
              <a:t>United</a:t>
            </a:r>
            <a:r>
              <a:rPr lang="sk-SK" sz="2176" dirty="0"/>
              <a:t> </a:t>
            </a:r>
            <a:r>
              <a:rPr lang="sk-SK" sz="2176" dirty="0" err="1"/>
              <a:t>States</a:t>
            </a:r>
            <a:r>
              <a:rPr lang="sk-SK" sz="2176" dirty="0"/>
              <a:t>, 2012</a:t>
            </a:r>
          </a:p>
        </p:txBody>
      </p:sp>
      <p:sp>
        <p:nvSpPr>
          <p:cNvPr id="4" name="Date Placeholder 3"/>
          <p:cNvSpPr>
            <a:spLocks noGrp="1"/>
          </p:cNvSpPr>
          <p:nvPr>
            <p:ph type="dt" sz="half" idx="10"/>
          </p:nvPr>
        </p:nvSpPr>
        <p:spPr/>
        <p:txBody>
          <a:bodyPr/>
          <a:lstStyle/>
          <a:p>
            <a:fld id="{DAC60967-4C84-C048-B994-D4E672997B63}" type="datetime1">
              <a:rPr lang="sk-SK" smtClean="0"/>
              <a:t>22.11.17</a:t>
            </a:fld>
            <a:endParaRPr lang="en-GB"/>
          </a:p>
        </p:txBody>
      </p:sp>
      <p:sp>
        <p:nvSpPr>
          <p:cNvPr id="5" name="Slide Number Placeholder 4"/>
          <p:cNvSpPr>
            <a:spLocks noGrp="1"/>
          </p:cNvSpPr>
          <p:nvPr>
            <p:ph type="sldNum" sz="quarter" idx="11"/>
          </p:nvPr>
        </p:nvSpPr>
        <p:spPr/>
        <p:txBody>
          <a:bodyPr/>
          <a:lstStyle/>
          <a:p>
            <a:fld id="{20C92893-8C51-46CF-9D47-24B3C575AFAA}" type="slidenum">
              <a:rPr lang="en-GB" smtClean="0"/>
              <a:pPr/>
              <a:t>30</a:t>
            </a:fld>
            <a:endParaRPr lang="en-GB"/>
          </a:p>
        </p:txBody>
      </p:sp>
      <p:sp>
        <p:nvSpPr>
          <p:cNvPr id="6" name="Footer Placeholder 5"/>
          <p:cNvSpPr>
            <a:spLocks noGrp="1"/>
          </p:cNvSpPr>
          <p:nvPr>
            <p:ph type="ftr" sz="quarter" idx="12"/>
          </p:nvPr>
        </p:nvSpPr>
        <p:spPr/>
        <p:txBody>
          <a:bodyPr/>
          <a:lstStyle/>
          <a:p>
            <a:r>
              <a:rPr lang="en-GB" smtClean="0"/>
              <a:t>rusnakm@truni.sk</a:t>
            </a:r>
            <a:endParaRPr lang="en-GB" dirty="0"/>
          </a:p>
        </p:txBody>
      </p:sp>
      <p:pic>
        <p:nvPicPr>
          <p:cNvPr id="9" name="Picture 8" descr="db138_fig1.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8055" y="1965431"/>
            <a:ext cx="9055120" cy="4349691"/>
          </a:xfrm>
          <a:prstGeom prst="rect">
            <a:avLst/>
          </a:prstGeom>
          <a:noFill/>
        </p:spPr>
      </p:pic>
    </p:spTree>
    <p:extLst>
      <p:ext uri="{BB962C8B-B14F-4D97-AF65-F5344CB8AC3E}">
        <p14:creationId xmlns:p14="http://schemas.microsoft.com/office/powerpoint/2010/main" val="19010815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79269" y="1907177"/>
            <a:ext cx="11103427" cy="3644538"/>
          </a:xfrm>
        </p:spPr>
        <p:txBody>
          <a:bodyPr>
            <a:normAutofit/>
          </a:bodyPr>
          <a:lstStyle/>
          <a:p>
            <a:r>
              <a:rPr lang="sk-SK" dirty="0" err="1"/>
              <a:t>The</a:t>
            </a:r>
            <a:r>
              <a:rPr lang="sk-SK" dirty="0"/>
              <a:t> </a:t>
            </a:r>
            <a:r>
              <a:rPr lang="sk-SK" dirty="0" err="1"/>
              <a:t>first</a:t>
            </a:r>
            <a:r>
              <a:rPr lang="sk-SK" dirty="0"/>
              <a:t> </a:t>
            </a:r>
            <a:r>
              <a:rPr lang="sk-SK" dirty="0" err="1"/>
              <a:t>wave</a:t>
            </a:r>
            <a:r>
              <a:rPr lang="sk-SK" dirty="0"/>
              <a:t> </a:t>
            </a:r>
            <a:r>
              <a:rPr lang="sk-SK" dirty="0" err="1"/>
              <a:t>of</a:t>
            </a:r>
            <a:r>
              <a:rPr lang="sk-SK" dirty="0"/>
              <a:t> </a:t>
            </a:r>
            <a:r>
              <a:rPr lang="sk-SK" dirty="0" smtClean="0"/>
              <a:t>EHIS 1 </a:t>
            </a:r>
            <a:r>
              <a:rPr lang="sk-SK" dirty="0" err="1"/>
              <a:t>was</a:t>
            </a:r>
            <a:r>
              <a:rPr lang="sk-SK" dirty="0"/>
              <a:t> </a:t>
            </a:r>
            <a:r>
              <a:rPr lang="sk-SK" dirty="0" err="1"/>
              <a:t>conducted</a:t>
            </a:r>
            <a:r>
              <a:rPr lang="sk-SK" dirty="0"/>
              <a:t> </a:t>
            </a:r>
            <a:r>
              <a:rPr lang="sk-SK" dirty="0" err="1"/>
              <a:t>between</a:t>
            </a:r>
            <a:r>
              <a:rPr lang="sk-SK" dirty="0"/>
              <a:t> </a:t>
            </a:r>
            <a:r>
              <a:rPr lang="sk-SK" dirty="0" err="1"/>
              <a:t>years</a:t>
            </a:r>
            <a:r>
              <a:rPr lang="sk-SK" dirty="0"/>
              <a:t> 2006 </a:t>
            </a:r>
            <a:r>
              <a:rPr lang="sk-SK" dirty="0" err="1"/>
              <a:t>and</a:t>
            </a:r>
            <a:r>
              <a:rPr lang="sk-SK" dirty="0"/>
              <a:t> 2009; </a:t>
            </a:r>
            <a:r>
              <a:rPr lang="sk-SK" dirty="0" err="1"/>
              <a:t>foreseen</a:t>
            </a:r>
            <a:r>
              <a:rPr lang="sk-SK" dirty="0"/>
              <a:t> to </a:t>
            </a:r>
            <a:r>
              <a:rPr lang="sk-SK" dirty="0" err="1"/>
              <a:t>be</a:t>
            </a:r>
            <a:r>
              <a:rPr lang="sk-SK" dirty="0"/>
              <a:t> run </a:t>
            </a:r>
            <a:r>
              <a:rPr lang="sk-SK" dirty="0" err="1"/>
              <a:t>every</a:t>
            </a:r>
            <a:r>
              <a:rPr lang="sk-SK" dirty="0"/>
              <a:t> 5 </a:t>
            </a:r>
            <a:r>
              <a:rPr lang="sk-SK" dirty="0" err="1"/>
              <a:t>years</a:t>
            </a:r>
            <a:r>
              <a:rPr lang="sk-SK" dirty="0" smtClean="0"/>
              <a:t>.</a:t>
            </a:r>
          </a:p>
          <a:p>
            <a:r>
              <a:rPr lang="sk-SK" dirty="0" err="1"/>
              <a:t>The</a:t>
            </a:r>
            <a:r>
              <a:rPr lang="sk-SK" dirty="0"/>
              <a:t> 17 </a:t>
            </a:r>
            <a:r>
              <a:rPr lang="sk-SK" dirty="0" err="1"/>
              <a:t>participating</a:t>
            </a:r>
            <a:r>
              <a:rPr lang="sk-SK" dirty="0"/>
              <a:t> EU </a:t>
            </a:r>
            <a:r>
              <a:rPr lang="sk-SK" dirty="0" err="1"/>
              <a:t>Member</a:t>
            </a:r>
            <a:r>
              <a:rPr lang="sk-SK" dirty="0"/>
              <a:t> </a:t>
            </a:r>
            <a:r>
              <a:rPr lang="sk-SK" dirty="0" err="1"/>
              <a:t>States</a:t>
            </a:r>
            <a:r>
              <a:rPr lang="sk-SK" dirty="0"/>
              <a:t> </a:t>
            </a:r>
            <a:r>
              <a:rPr lang="sk-SK" dirty="0" err="1"/>
              <a:t>strived</a:t>
            </a:r>
            <a:r>
              <a:rPr lang="sk-SK" dirty="0"/>
              <a:t> </a:t>
            </a:r>
            <a:r>
              <a:rPr lang="sk-SK" dirty="0" err="1"/>
              <a:t>towards</a:t>
            </a:r>
            <a:r>
              <a:rPr lang="sk-SK" dirty="0"/>
              <a:t> </a:t>
            </a:r>
            <a:r>
              <a:rPr lang="sk-SK" dirty="0" err="1"/>
              <a:t>comparability</a:t>
            </a:r>
            <a:r>
              <a:rPr lang="sk-SK" dirty="0"/>
              <a:t> </a:t>
            </a:r>
            <a:r>
              <a:rPr lang="sk-SK" dirty="0" err="1"/>
              <a:t>via</a:t>
            </a:r>
            <a:r>
              <a:rPr lang="sk-SK" dirty="0"/>
              <a:t> a </a:t>
            </a:r>
            <a:r>
              <a:rPr lang="sk-SK" dirty="0" err="1"/>
              <a:t>standard</a:t>
            </a:r>
            <a:r>
              <a:rPr lang="sk-SK" dirty="0"/>
              <a:t> </a:t>
            </a:r>
            <a:r>
              <a:rPr lang="sk-SK" dirty="0" err="1"/>
              <a:t>questionnaire</a:t>
            </a:r>
            <a:r>
              <a:rPr lang="sk-SK" dirty="0"/>
              <a:t>, </a:t>
            </a:r>
            <a:r>
              <a:rPr lang="sk-SK" dirty="0" err="1"/>
              <a:t>guidelines</a:t>
            </a:r>
            <a:r>
              <a:rPr lang="sk-SK" dirty="0"/>
              <a:t> </a:t>
            </a:r>
            <a:r>
              <a:rPr lang="sk-SK" dirty="0" err="1"/>
              <a:t>and</a:t>
            </a:r>
            <a:r>
              <a:rPr lang="sk-SK" dirty="0"/>
              <a:t> </a:t>
            </a:r>
            <a:r>
              <a:rPr lang="sk-SK" dirty="0" err="1"/>
              <a:t>translation</a:t>
            </a:r>
            <a:r>
              <a:rPr lang="sk-SK" dirty="0"/>
              <a:t> </a:t>
            </a:r>
            <a:r>
              <a:rPr lang="sk-SK" dirty="0" err="1"/>
              <a:t>recommendations</a:t>
            </a:r>
            <a:r>
              <a:rPr lang="sk-SK" dirty="0"/>
              <a:t>. </a:t>
            </a:r>
          </a:p>
          <a:p>
            <a:r>
              <a:rPr lang="sk-SK" dirty="0" err="1" smtClean="0"/>
              <a:t>Background</a:t>
            </a:r>
            <a:r>
              <a:rPr lang="sk-SK" dirty="0" smtClean="0"/>
              <a:t> </a:t>
            </a:r>
            <a:r>
              <a:rPr lang="sk-SK" dirty="0" err="1"/>
              <a:t>variables</a:t>
            </a:r>
            <a:r>
              <a:rPr lang="sk-SK" dirty="0"/>
              <a:t> on </a:t>
            </a:r>
            <a:r>
              <a:rPr lang="sk-SK" dirty="0" err="1"/>
              <a:t>demography</a:t>
            </a:r>
            <a:r>
              <a:rPr lang="sk-SK" dirty="0"/>
              <a:t> </a:t>
            </a:r>
            <a:r>
              <a:rPr lang="sk-SK" dirty="0" err="1"/>
              <a:t>and</a:t>
            </a:r>
            <a:r>
              <a:rPr lang="sk-SK" dirty="0"/>
              <a:t> </a:t>
            </a:r>
            <a:r>
              <a:rPr lang="sk-SK" dirty="0" err="1"/>
              <a:t>socio</a:t>
            </a:r>
            <a:r>
              <a:rPr lang="sk-SK" dirty="0"/>
              <a:t> </a:t>
            </a:r>
            <a:r>
              <a:rPr lang="sk-SK" dirty="0" err="1"/>
              <a:t>economic</a:t>
            </a:r>
            <a:r>
              <a:rPr lang="sk-SK" dirty="0"/>
              <a:t> status </a:t>
            </a:r>
            <a:r>
              <a:rPr lang="sk-SK" dirty="0" err="1"/>
              <a:t>such</a:t>
            </a:r>
            <a:r>
              <a:rPr lang="sk-SK" dirty="0"/>
              <a:t> as sex, </a:t>
            </a:r>
            <a:r>
              <a:rPr lang="sk-SK" dirty="0" err="1"/>
              <a:t>age</a:t>
            </a:r>
            <a:r>
              <a:rPr lang="sk-SK" dirty="0"/>
              <a:t>, </a:t>
            </a:r>
            <a:r>
              <a:rPr lang="sk-SK" dirty="0" err="1"/>
              <a:t>household</a:t>
            </a:r>
            <a:r>
              <a:rPr lang="sk-SK" dirty="0"/>
              <a:t> type, </a:t>
            </a:r>
            <a:r>
              <a:rPr lang="sk-SK" dirty="0" err="1"/>
              <a:t>etc</a:t>
            </a:r>
            <a:r>
              <a:rPr lang="sk-SK" dirty="0"/>
              <a:t>.</a:t>
            </a:r>
          </a:p>
          <a:p>
            <a:r>
              <a:rPr lang="sk-SK" dirty="0" err="1"/>
              <a:t>Health</a:t>
            </a:r>
            <a:r>
              <a:rPr lang="sk-SK" dirty="0"/>
              <a:t> status </a:t>
            </a:r>
            <a:r>
              <a:rPr lang="sk-SK" dirty="0" err="1"/>
              <a:t>such</a:t>
            </a:r>
            <a:r>
              <a:rPr lang="sk-SK" dirty="0"/>
              <a:t> as </a:t>
            </a:r>
            <a:r>
              <a:rPr lang="sk-SK" dirty="0" err="1"/>
              <a:t>self-perceived</a:t>
            </a:r>
            <a:r>
              <a:rPr lang="sk-SK" dirty="0"/>
              <a:t> </a:t>
            </a:r>
            <a:r>
              <a:rPr lang="sk-SK" dirty="0" err="1"/>
              <a:t>health</a:t>
            </a:r>
            <a:r>
              <a:rPr lang="sk-SK" dirty="0"/>
              <a:t>, </a:t>
            </a:r>
            <a:r>
              <a:rPr lang="sk-SK" dirty="0" err="1"/>
              <a:t>chronic</a:t>
            </a:r>
            <a:r>
              <a:rPr lang="sk-SK" dirty="0"/>
              <a:t> </a:t>
            </a:r>
            <a:r>
              <a:rPr lang="sk-SK" dirty="0" err="1"/>
              <a:t>conditions</a:t>
            </a:r>
            <a:r>
              <a:rPr lang="sk-SK" dirty="0"/>
              <a:t>, </a:t>
            </a:r>
            <a:r>
              <a:rPr lang="sk-SK" dirty="0" err="1"/>
              <a:t>limitation</a:t>
            </a:r>
            <a:r>
              <a:rPr lang="sk-SK" dirty="0"/>
              <a:t> </a:t>
            </a:r>
            <a:r>
              <a:rPr lang="sk-SK" dirty="0" err="1"/>
              <a:t>in</a:t>
            </a:r>
            <a:r>
              <a:rPr lang="sk-SK" dirty="0"/>
              <a:t> </a:t>
            </a:r>
            <a:r>
              <a:rPr lang="sk-SK" dirty="0" err="1"/>
              <a:t>daily</a:t>
            </a:r>
            <a:r>
              <a:rPr lang="sk-SK" dirty="0"/>
              <a:t> </a:t>
            </a:r>
            <a:r>
              <a:rPr lang="sk-SK" dirty="0" err="1"/>
              <a:t>activities</a:t>
            </a:r>
            <a:r>
              <a:rPr lang="sk-SK" dirty="0"/>
              <a:t>, </a:t>
            </a:r>
            <a:r>
              <a:rPr lang="sk-SK" dirty="0" err="1"/>
              <a:t>disease</a:t>
            </a:r>
            <a:r>
              <a:rPr lang="sk-SK" dirty="0"/>
              <a:t> </a:t>
            </a:r>
            <a:r>
              <a:rPr lang="sk-SK" dirty="0" err="1"/>
              <a:t>specific</a:t>
            </a:r>
            <a:r>
              <a:rPr lang="sk-SK" dirty="0"/>
              <a:t> morbidity, </a:t>
            </a:r>
            <a:r>
              <a:rPr lang="sk-SK" dirty="0" err="1"/>
              <a:t>physical</a:t>
            </a:r>
            <a:r>
              <a:rPr lang="sk-SK" dirty="0"/>
              <a:t> </a:t>
            </a:r>
            <a:r>
              <a:rPr lang="sk-SK" dirty="0" err="1"/>
              <a:t>and</a:t>
            </a:r>
            <a:r>
              <a:rPr lang="sk-SK" dirty="0"/>
              <a:t> </a:t>
            </a:r>
            <a:r>
              <a:rPr lang="sk-SK" dirty="0" err="1"/>
              <a:t>sensory</a:t>
            </a:r>
            <a:r>
              <a:rPr lang="sk-SK" dirty="0"/>
              <a:t> </a:t>
            </a:r>
            <a:r>
              <a:rPr lang="sk-SK" dirty="0" err="1"/>
              <a:t>functional</a:t>
            </a:r>
            <a:r>
              <a:rPr lang="sk-SK" dirty="0"/>
              <a:t> </a:t>
            </a:r>
            <a:r>
              <a:rPr lang="sk-SK" dirty="0" err="1"/>
              <a:t>limitations</a:t>
            </a:r>
            <a:r>
              <a:rPr lang="sk-SK" dirty="0"/>
              <a:t>, </a:t>
            </a:r>
            <a:r>
              <a:rPr lang="sk-SK" dirty="0" err="1"/>
              <a:t>etc</a:t>
            </a:r>
            <a:r>
              <a:rPr lang="sk-SK" dirty="0"/>
              <a:t>.</a:t>
            </a:r>
          </a:p>
          <a:p>
            <a:r>
              <a:rPr lang="sk-SK" dirty="0" err="1"/>
              <a:t>Health</a:t>
            </a:r>
            <a:r>
              <a:rPr lang="sk-SK" dirty="0"/>
              <a:t> </a:t>
            </a:r>
            <a:r>
              <a:rPr lang="sk-SK" dirty="0" err="1"/>
              <a:t>care</a:t>
            </a:r>
            <a:r>
              <a:rPr lang="sk-SK" dirty="0"/>
              <a:t> </a:t>
            </a:r>
            <a:r>
              <a:rPr lang="sk-SK" dirty="0" err="1"/>
              <a:t>use</a:t>
            </a:r>
            <a:r>
              <a:rPr lang="sk-SK" dirty="0"/>
              <a:t> </a:t>
            </a:r>
            <a:r>
              <a:rPr lang="sk-SK" dirty="0" err="1"/>
              <a:t>such</a:t>
            </a:r>
            <a:r>
              <a:rPr lang="sk-SK" dirty="0"/>
              <a:t> as </a:t>
            </a:r>
            <a:r>
              <a:rPr lang="sk-SK" dirty="0" err="1"/>
              <a:t>hospitalisation</a:t>
            </a:r>
            <a:r>
              <a:rPr lang="sk-SK" dirty="0"/>
              <a:t>, </a:t>
            </a:r>
            <a:r>
              <a:rPr lang="sk-SK" dirty="0" err="1"/>
              <a:t>consultations</a:t>
            </a:r>
            <a:r>
              <a:rPr lang="sk-SK" dirty="0"/>
              <a:t>, </a:t>
            </a:r>
            <a:r>
              <a:rPr lang="sk-SK" dirty="0" err="1"/>
              <a:t>unmet</a:t>
            </a:r>
            <a:r>
              <a:rPr lang="sk-SK" dirty="0"/>
              <a:t> </a:t>
            </a:r>
            <a:r>
              <a:rPr lang="sk-SK" dirty="0" err="1"/>
              <a:t>needs</a:t>
            </a:r>
            <a:r>
              <a:rPr lang="sk-SK" dirty="0"/>
              <a:t>, </a:t>
            </a:r>
            <a:r>
              <a:rPr lang="sk-SK" dirty="0" err="1"/>
              <a:t>use</a:t>
            </a:r>
            <a:r>
              <a:rPr lang="sk-SK" dirty="0"/>
              <a:t> </a:t>
            </a:r>
            <a:r>
              <a:rPr lang="sk-SK" dirty="0" err="1"/>
              <a:t>of</a:t>
            </a:r>
            <a:r>
              <a:rPr lang="sk-SK" dirty="0"/>
              <a:t> </a:t>
            </a:r>
            <a:r>
              <a:rPr lang="sk-SK" dirty="0" err="1"/>
              <a:t>medicines</a:t>
            </a:r>
            <a:r>
              <a:rPr lang="sk-SK" dirty="0"/>
              <a:t>, </a:t>
            </a:r>
            <a:r>
              <a:rPr lang="sk-SK" dirty="0" err="1"/>
              <a:t>preventive</a:t>
            </a:r>
            <a:r>
              <a:rPr lang="sk-SK" dirty="0"/>
              <a:t> </a:t>
            </a:r>
            <a:r>
              <a:rPr lang="sk-SK" dirty="0" err="1"/>
              <a:t>actions</a:t>
            </a:r>
            <a:r>
              <a:rPr lang="sk-SK" dirty="0"/>
              <a:t>, </a:t>
            </a:r>
            <a:r>
              <a:rPr lang="sk-SK" dirty="0" err="1"/>
              <a:t>etc</a:t>
            </a:r>
            <a:r>
              <a:rPr lang="sk-SK" dirty="0"/>
              <a:t>.</a:t>
            </a:r>
          </a:p>
          <a:p>
            <a:r>
              <a:rPr lang="sk-SK" dirty="0" err="1"/>
              <a:t>Health</a:t>
            </a:r>
            <a:r>
              <a:rPr lang="sk-SK" dirty="0"/>
              <a:t> </a:t>
            </a:r>
            <a:r>
              <a:rPr lang="sk-SK" dirty="0" err="1"/>
              <a:t>determinants</a:t>
            </a:r>
            <a:r>
              <a:rPr lang="sk-SK" dirty="0"/>
              <a:t> </a:t>
            </a:r>
            <a:r>
              <a:rPr lang="sk-SK" dirty="0" err="1"/>
              <a:t>such</a:t>
            </a:r>
            <a:r>
              <a:rPr lang="sk-SK" dirty="0"/>
              <a:t> as </a:t>
            </a:r>
            <a:r>
              <a:rPr lang="sk-SK" dirty="0" err="1"/>
              <a:t>height</a:t>
            </a:r>
            <a:r>
              <a:rPr lang="sk-SK" dirty="0"/>
              <a:t> </a:t>
            </a:r>
            <a:r>
              <a:rPr lang="sk-SK" dirty="0" err="1"/>
              <a:t>and</a:t>
            </a:r>
            <a:r>
              <a:rPr lang="sk-SK" dirty="0"/>
              <a:t> </a:t>
            </a:r>
            <a:r>
              <a:rPr lang="sk-SK" dirty="0" err="1"/>
              <a:t>weight</a:t>
            </a:r>
            <a:r>
              <a:rPr lang="sk-SK" dirty="0"/>
              <a:t>, </a:t>
            </a:r>
            <a:r>
              <a:rPr lang="sk-SK" dirty="0" err="1"/>
              <a:t>consumption</a:t>
            </a:r>
            <a:r>
              <a:rPr lang="sk-SK" dirty="0"/>
              <a:t> </a:t>
            </a:r>
            <a:r>
              <a:rPr lang="sk-SK" dirty="0" err="1"/>
              <a:t>of</a:t>
            </a:r>
            <a:r>
              <a:rPr lang="sk-SK" dirty="0"/>
              <a:t> </a:t>
            </a:r>
            <a:r>
              <a:rPr lang="sk-SK" dirty="0" err="1"/>
              <a:t>fruits</a:t>
            </a:r>
            <a:r>
              <a:rPr lang="sk-SK" dirty="0"/>
              <a:t>, smoking, </a:t>
            </a:r>
            <a:r>
              <a:rPr lang="sk-SK" dirty="0" err="1"/>
              <a:t>alcohol</a:t>
            </a:r>
            <a:r>
              <a:rPr lang="sk-SK" dirty="0"/>
              <a:t> </a:t>
            </a:r>
            <a:r>
              <a:rPr lang="sk-SK" dirty="0" err="1"/>
              <a:t>consumption</a:t>
            </a:r>
            <a:r>
              <a:rPr lang="sk-SK" dirty="0"/>
              <a:t>, </a:t>
            </a:r>
            <a:r>
              <a:rPr lang="sk-SK" dirty="0" err="1"/>
              <a:t>etc</a:t>
            </a:r>
            <a:r>
              <a:rPr lang="sk-SK" dirty="0"/>
              <a:t>.</a:t>
            </a:r>
          </a:p>
        </p:txBody>
      </p:sp>
      <p:sp>
        <p:nvSpPr>
          <p:cNvPr id="3" name="Title 2"/>
          <p:cNvSpPr>
            <a:spLocks noGrp="1"/>
          </p:cNvSpPr>
          <p:nvPr>
            <p:ph type="title"/>
          </p:nvPr>
        </p:nvSpPr>
        <p:spPr>
          <a:xfrm>
            <a:off x="2709176" y="685802"/>
            <a:ext cx="7537862" cy="559566"/>
          </a:xfrm>
        </p:spPr>
        <p:txBody>
          <a:bodyPr/>
          <a:lstStyle/>
          <a:p>
            <a:r>
              <a:rPr lang="sk-SK" sz="2902" dirty="0" err="1"/>
              <a:t>European</a:t>
            </a:r>
            <a:r>
              <a:rPr lang="sk-SK" sz="2902" dirty="0"/>
              <a:t> </a:t>
            </a:r>
            <a:r>
              <a:rPr lang="sk-SK" sz="2902" dirty="0" err="1"/>
              <a:t>Health</a:t>
            </a:r>
            <a:r>
              <a:rPr lang="sk-SK" sz="2902" dirty="0"/>
              <a:t> Interview </a:t>
            </a:r>
            <a:r>
              <a:rPr lang="sk-SK" sz="2902" dirty="0" err="1"/>
              <a:t>Survey</a:t>
            </a:r>
            <a:r>
              <a:rPr lang="sk-SK" sz="2902" dirty="0"/>
              <a:t> (EHIS)</a:t>
            </a:r>
          </a:p>
        </p:txBody>
      </p:sp>
      <p:sp>
        <p:nvSpPr>
          <p:cNvPr id="4" name="Date Placeholder 3"/>
          <p:cNvSpPr>
            <a:spLocks noGrp="1"/>
          </p:cNvSpPr>
          <p:nvPr>
            <p:ph type="dt" sz="half" idx="10"/>
          </p:nvPr>
        </p:nvSpPr>
        <p:spPr/>
        <p:txBody>
          <a:bodyPr/>
          <a:lstStyle/>
          <a:p>
            <a:fld id="{DAC60967-4C84-C048-B994-D4E672997B63}" type="datetime1">
              <a:rPr lang="sk-SK" smtClean="0"/>
              <a:t>22.11.17</a:t>
            </a:fld>
            <a:endParaRPr lang="en-GB"/>
          </a:p>
        </p:txBody>
      </p:sp>
      <p:sp>
        <p:nvSpPr>
          <p:cNvPr id="5" name="Slide Number Placeholder 4"/>
          <p:cNvSpPr>
            <a:spLocks noGrp="1"/>
          </p:cNvSpPr>
          <p:nvPr>
            <p:ph type="sldNum" sz="quarter" idx="11"/>
          </p:nvPr>
        </p:nvSpPr>
        <p:spPr/>
        <p:txBody>
          <a:bodyPr/>
          <a:lstStyle/>
          <a:p>
            <a:fld id="{20C92893-8C51-46CF-9D47-24B3C575AFAA}" type="slidenum">
              <a:rPr lang="en-GB" smtClean="0"/>
              <a:pPr/>
              <a:t>31</a:t>
            </a:fld>
            <a:endParaRPr lang="en-GB"/>
          </a:p>
        </p:txBody>
      </p:sp>
      <p:sp>
        <p:nvSpPr>
          <p:cNvPr id="6" name="Footer Placeholder 5"/>
          <p:cNvSpPr>
            <a:spLocks noGrp="1"/>
          </p:cNvSpPr>
          <p:nvPr>
            <p:ph type="ftr" sz="quarter" idx="12"/>
          </p:nvPr>
        </p:nvSpPr>
        <p:spPr/>
        <p:txBody>
          <a:bodyPr/>
          <a:lstStyle/>
          <a:p>
            <a:r>
              <a:rPr lang="en-GB" smtClean="0"/>
              <a:t>rusnakm@truni.sk</a:t>
            </a:r>
            <a:endParaRPr lang="en-GB" dirty="0"/>
          </a:p>
        </p:txBody>
      </p:sp>
    </p:spTree>
    <p:extLst>
      <p:ext uri="{BB962C8B-B14F-4D97-AF65-F5344CB8AC3E}">
        <p14:creationId xmlns:p14="http://schemas.microsoft.com/office/powerpoint/2010/main" val="121549060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15101" y="429998"/>
            <a:ext cx="5157047" cy="669753"/>
          </a:xfrm>
        </p:spPr>
        <p:txBody>
          <a:bodyPr>
            <a:normAutofit/>
          </a:bodyPr>
          <a:lstStyle/>
          <a:p>
            <a:r>
              <a:rPr lang="sk-SK" sz="3200" b="1" dirty="0" err="1"/>
              <a:t>Healthy</a:t>
            </a:r>
            <a:r>
              <a:rPr lang="sk-SK" sz="3200" b="1" dirty="0"/>
              <a:t> </a:t>
            </a:r>
            <a:r>
              <a:rPr lang="sk-SK" sz="3200" b="1" dirty="0" err="1"/>
              <a:t>Life</a:t>
            </a:r>
            <a:r>
              <a:rPr lang="sk-SK" sz="3200" b="1" dirty="0"/>
              <a:t> </a:t>
            </a:r>
            <a:r>
              <a:rPr lang="sk-SK" sz="3200" b="1" dirty="0" err="1"/>
              <a:t>Years</a:t>
            </a:r>
            <a:r>
              <a:rPr lang="sk-SK" sz="3200" b="1" dirty="0"/>
              <a:t> (HLY) </a:t>
            </a:r>
            <a:r>
              <a:rPr lang="sk-SK" sz="2800" b="1" dirty="0"/>
              <a:t>at </a:t>
            </a:r>
            <a:r>
              <a:rPr lang="sk-SK" sz="2800" b="1" dirty="0" err="1"/>
              <a:t>age</a:t>
            </a:r>
            <a:r>
              <a:rPr lang="sk-SK" sz="2800" b="1" dirty="0"/>
              <a:t> 65</a:t>
            </a:r>
          </a:p>
        </p:txBody>
      </p:sp>
      <p:sp>
        <p:nvSpPr>
          <p:cNvPr id="4" name="Date Placeholder 3"/>
          <p:cNvSpPr>
            <a:spLocks noGrp="1"/>
          </p:cNvSpPr>
          <p:nvPr>
            <p:ph type="dt" sz="half" idx="10"/>
          </p:nvPr>
        </p:nvSpPr>
        <p:spPr/>
        <p:txBody>
          <a:bodyPr/>
          <a:lstStyle/>
          <a:p>
            <a:fld id="{DAC60967-4C84-C048-B994-D4E672997B63}" type="datetime1">
              <a:rPr lang="sk-SK" smtClean="0"/>
              <a:t>22.11.17</a:t>
            </a:fld>
            <a:endParaRPr lang="en-GB"/>
          </a:p>
        </p:txBody>
      </p:sp>
      <p:sp>
        <p:nvSpPr>
          <p:cNvPr id="5" name="Slide Number Placeholder 4"/>
          <p:cNvSpPr>
            <a:spLocks noGrp="1"/>
          </p:cNvSpPr>
          <p:nvPr>
            <p:ph type="sldNum" sz="quarter" idx="11"/>
          </p:nvPr>
        </p:nvSpPr>
        <p:spPr/>
        <p:txBody>
          <a:bodyPr/>
          <a:lstStyle/>
          <a:p>
            <a:fld id="{20C92893-8C51-46CF-9D47-24B3C575AFAA}" type="slidenum">
              <a:rPr lang="en-GB" smtClean="0"/>
              <a:pPr/>
              <a:t>32</a:t>
            </a:fld>
            <a:endParaRPr lang="en-GB"/>
          </a:p>
        </p:txBody>
      </p:sp>
      <p:sp>
        <p:nvSpPr>
          <p:cNvPr id="6" name="Footer Placeholder 5"/>
          <p:cNvSpPr>
            <a:spLocks noGrp="1"/>
          </p:cNvSpPr>
          <p:nvPr>
            <p:ph type="ftr" sz="quarter" idx="12"/>
          </p:nvPr>
        </p:nvSpPr>
        <p:spPr/>
        <p:txBody>
          <a:bodyPr/>
          <a:lstStyle/>
          <a:p>
            <a:r>
              <a:rPr lang="en-GB" smtClean="0"/>
              <a:t>rusnakm@truni.sk</a:t>
            </a:r>
            <a:endParaRPr lang="en-GB" dirty="0"/>
          </a:p>
        </p:txBody>
      </p:sp>
      <p:pic>
        <p:nvPicPr>
          <p:cNvPr id="7" name="Picture 6"/>
          <p:cNvPicPr>
            <a:picLocks noChangeAspect="1"/>
          </p:cNvPicPr>
          <p:nvPr/>
        </p:nvPicPr>
        <p:blipFill>
          <a:blip r:embed="rId2"/>
          <a:stretch>
            <a:fillRect/>
          </a:stretch>
        </p:blipFill>
        <p:spPr>
          <a:xfrm>
            <a:off x="5993027" y="23914"/>
            <a:ext cx="6088703" cy="6297459"/>
          </a:xfrm>
          <a:prstGeom prst="rect">
            <a:avLst/>
          </a:prstGeom>
        </p:spPr>
      </p:pic>
      <p:sp>
        <p:nvSpPr>
          <p:cNvPr id="8" name="Title 2"/>
          <p:cNvSpPr txBox="1">
            <a:spLocks/>
          </p:cNvSpPr>
          <p:nvPr/>
        </p:nvSpPr>
        <p:spPr>
          <a:xfrm>
            <a:off x="247135" y="1816443"/>
            <a:ext cx="5325013" cy="4504930"/>
          </a:xfrm>
          <a:prstGeom prst="rect">
            <a:avLst/>
          </a:prstGeom>
        </p:spPr>
        <p:txBody>
          <a:bodyPr vert="horz" lIns="91392" tIns="45696" rIns="91392" bIns="45696" rtlCol="0" anchor="b">
            <a:noAutofit/>
          </a:bodyPr>
          <a:lstStyle>
            <a:lvl1pPr algn="l" defTabSz="1007852" rtl="0" eaLnBrk="1" latinLnBrk="0" hangingPunct="1">
              <a:spcBef>
                <a:spcPct val="0"/>
              </a:spcBef>
              <a:buNone/>
              <a:defRPr sz="5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k-SK" sz="1900" dirty="0" err="1"/>
              <a:t>The</a:t>
            </a:r>
            <a:r>
              <a:rPr lang="sk-SK" sz="1900" dirty="0"/>
              <a:t> </a:t>
            </a:r>
            <a:r>
              <a:rPr lang="sk-SK" sz="1900" dirty="0" err="1"/>
              <a:t>indicator</a:t>
            </a:r>
            <a:r>
              <a:rPr lang="sk-SK" sz="1900" dirty="0"/>
              <a:t> </a:t>
            </a:r>
            <a:r>
              <a:rPr lang="sk-SK" sz="1900" dirty="0" err="1" smtClean="0"/>
              <a:t>measures</a:t>
            </a:r>
            <a:r>
              <a:rPr lang="sk-SK" sz="1900" dirty="0" smtClean="0"/>
              <a:t> </a:t>
            </a:r>
            <a:r>
              <a:rPr lang="sk-SK" sz="1900" dirty="0" err="1"/>
              <a:t>the</a:t>
            </a:r>
            <a:r>
              <a:rPr lang="sk-SK" sz="1900" dirty="0"/>
              <a:t> </a:t>
            </a:r>
            <a:r>
              <a:rPr lang="sk-SK" sz="1900" dirty="0" err="1"/>
              <a:t>number</a:t>
            </a:r>
            <a:r>
              <a:rPr lang="sk-SK" sz="1900" dirty="0"/>
              <a:t> of </a:t>
            </a:r>
            <a:r>
              <a:rPr lang="sk-SK" sz="1900" dirty="0" err="1"/>
              <a:t>years</a:t>
            </a:r>
            <a:r>
              <a:rPr lang="sk-SK" sz="1900" dirty="0"/>
              <a:t> </a:t>
            </a:r>
            <a:r>
              <a:rPr lang="sk-SK" sz="1900" dirty="0" err="1"/>
              <a:t>that</a:t>
            </a:r>
            <a:r>
              <a:rPr lang="sk-SK" sz="1900" dirty="0"/>
              <a:t> a person at </a:t>
            </a:r>
            <a:r>
              <a:rPr lang="sk-SK" sz="1900" dirty="0" err="1"/>
              <a:t>age</a:t>
            </a:r>
            <a:r>
              <a:rPr lang="sk-SK" sz="1900" dirty="0"/>
              <a:t> 65 </a:t>
            </a:r>
            <a:r>
              <a:rPr lang="sk-SK" sz="1900" dirty="0" err="1"/>
              <a:t>is</a:t>
            </a:r>
            <a:r>
              <a:rPr lang="sk-SK" sz="1900" dirty="0"/>
              <a:t> </a:t>
            </a:r>
            <a:r>
              <a:rPr lang="sk-SK" sz="1900" dirty="0" err="1"/>
              <a:t>still</a:t>
            </a:r>
            <a:r>
              <a:rPr lang="sk-SK" sz="1900" dirty="0"/>
              <a:t> </a:t>
            </a:r>
            <a:r>
              <a:rPr lang="sk-SK" sz="1900" dirty="0" err="1"/>
              <a:t>expected</a:t>
            </a:r>
            <a:r>
              <a:rPr lang="sk-SK" sz="1900" dirty="0"/>
              <a:t> to </a:t>
            </a:r>
            <a:r>
              <a:rPr lang="sk-SK" sz="1900" dirty="0" err="1"/>
              <a:t>live</a:t>
            </a:r>
            <a:r>
              <a:rPr lang="sk-SK" sz="1900" dirty="0"/>
              <a:t> in a </a:t>
            </a:r>
            <a:r>
              <a:rPr lang="sk-SK" sz="1900" dirty="0" err="1"/>
              <a:t>healthy</a:t>
            </a:r>
            <a:r>
              <a:rPr lang="sk-SK" sz="1900" dirty="0"/>
              <a:t> </a:t>
            </a:r>
            <a:r>
              <a:rPr lang="sk-SK" sz="1900" dirty="0" err="1"/>
              <a:t>condition</a:t>
            </a:r>
            <a:r>
              <a:rPr lang="sk-SK" sz="1900" dirty="0"/>
              <a:t>. HLY </a:t>
            </a:r>
            <a:r>
              <a:rPr lang="sk-SK" sz="1900" dirty="0" err="1"/>
              <a:t>is</a:t>
            </a:r>
            <a:r>
              <a:rPr lang="sk-SK" sz="1900" dirty="0"/>
              <a:t> a </a:t>
            </a:r>
            <a:r>
              <a:rPr lang="sk-SK" sz="1900" dirty="0" err="1"/>
              <a:t>health</a:t>
            </a:r>
            <a:r>
              <a:rPr lang="sk-SK" sz="1900" dirty="0"/>
              <a:t> </a:t>
            </a:r>
            <a:r>
              <a:rPr lang="sk-SK" sz="1900" dirty="0" err="1"/>
              <a:t>expectancy</a:t>
            </a:r>
            <a:r>
              <a:rPr lang="sk-SK" sz="1900" dirty="0"/>
              <a:t> </a:t>
            </a:r>
            <a:r>
              <a:rPr lang="sk-SK" sz="1900" dirty="0" err="1"/>
              <a:t>indicator</a:t>
            </a:r>
            <a:r>
              <a:rPr lang="sk-SK" sz="1900" dirty="0"/>
              <a:t> </a:t>
            </a:r>
            <a:r>
              <a:rPr lang="sk-SK" sz="1900" dirty="0" err="1"/>
              <a:t>which</a:t>
            </a:r>
            <a:r>
              <a:rPr lang="sk-SK" sz="1900" dirty="0"/>
              <a:t> </a:t>
            </a:r>
            <a:r>
              <a:rPr lang="sk-SK" sz="1900" dirty="0" err="1"/>
              <a:t>combines</a:t>
            </a:r>
            <a:r>
              <a:rPr lang="sk-SK" sz="1900" dirty="0"/>
              <a:t> </a:t>
            </a:r>
            <a:r>
              <a:rPr lang="sk-SK" sz="1900" dirty="0" err="1"/>
              <a:t>information</a:t>
            </a:r>
            <a:r>
              <a:rPr lang="sk-SK" sz="1900" dirty="0"/>
              <a:t> on mortality </a:t>
            </a:r>
            <a:r>
              <a:rPr lang="sk-SK" sz="1900" dirty="0" err="1"/>
              <a:t>and</a:t>
            </a:r>
            <a:r>
              <a:rPr lang="sk-SK" sz="1900" dirty="0"/>
              <a:t> morbidity. </a:t>
            </a:r>
            <a:r>
              <a:rPr lang="sk-SK" sz="1900" dirty="0" err="1"/>
              <a:t>The</a:t>
            </a:r>
            <a:r>
              <a:rPr lang="sk-SK" sz="1900" dirty="0"/>
              <a:t> </a:t>
            </a:r>
            <a:r>
              <a:rPr lang="sk-SK" sz="1900" dirty="0" err="1"/>
              <a:t>data</a:t>
            </a:r>
            <a:r>
              <a:rPr lang="sk-SK" sz="1900" dirty="0"/>
              <a:t> </a:t>
            </a:r>
            <a:r>
              <a:rPr lang="sk-SK" sz="1900" dirty="0" err="1"/>
              <a:t>required</a:t>
            </a:r>
            <a:r>
              <a:rPr lang="sk-SK" sz="1900" dirty="0"/>
              <a:t> </a:t>
            </a:r>
            <a:r>
              <a:rPr lang="sk-SK" sz="1900" dirty="0" err="1"/>
              <a:t>are</a:t>
            </a:r>
            <a:r>
              <a:rPr lang="sk-SK" sz="1900" dirty="0"/>
              <a:t> </a:t>
            </a:r>
            <a:r>
              <a:rPr lang="sk-SK" sz="1900" dirty="0" err="1"/>
              <a:t>the</a:t>
            </a:r>
            <a:r>
              <a:rPr lang="sk-SK" sz="1900" dirty="0"/>
              <a:t> </a:t>
            </a:r>
            <a:r>
              <a:rPr lang="sk-SK" sz="1900" dirty="0" err="1"/>
              <a:t>age-specific</a:t>
            </a:r>
            <a:r>
              <a:rPr lang="sk-SK" sz="1900" dirty="0"/>
              <a:t> </a:t>
            </a:r>
            <a:r>
              <a:rPr lang="sk-SK" sz="1900" dirty="0" err="1"/>
              <a:t>prevalence</a:t>
            </a:r>
            <a:r>
              <a:rPr lang="sk-SK" sz="1900" dirty="0"/>
              <a:t> (</a:t>
            </a:r>
            <a:r>
              <a:rPr lang="sk-SK" sz="1900" dirty="0" err="1"/>
              <a:t>proportions</a:t>
            </a:r>
            <a:r>
              <a:rPr lang="sk-SK" sz="1900" dirty="0"/>
              <a:t>) </a:t>
            </a:r>
            <a:r>
              <a:rPr lang="sk-SK" sz="1900" dirty="0" err="1"/>
              <a:t>of</a:t>
            </a:r>
            <a:r>
              <a:rPr lang="sk-SK" sz="1900" dirty="0"/>
              <a:t> </a:t>
            </a:r>
            <a:r>
              <a:rPr lang="sk-SK" sz="1900" dirty="0" err="1"/>
              <a:t>the</a:t>
            </a:r>
            <a:r>
              <a:rPr lang="sk-SK" sz="1900" dirty="0"/>
              <a:t> </a:t>
            </a:r>
            <a:r>
              <a:rPr lang="sk-SK" sz="1900" dirty="0" err="1"/>
              <a:t>population</a:t>
            </a:r>
            <a:r>
              <a:rPr lang="sk-SK" sz="1900" dirty="0"/>
              <a:t> </a:t>
            </a:r>
            <a:r>
              <a:rPr lang="sk-SK" sz="1900" dirty="0" err="1"/>
              <a:t>in</a:t>
            </a:r>
            <a:r>
              <a:rPr lang="sk-SK" sz="1900" dirty="0"/>
              <a:t> </a:t>
            </a:r>
            <a:r>
              <a:rPr lang="sk-SK" sz="1900" dirty="0" err="1"/>
              <a:t>healthy</a:t>
            </a:r>
            <a:r>
              <a:rPr lang="sk-SK" sz="1900" dirty="0"/>
              <a:t> </a:t>
            </a:r>
            <a:r>
              <a:rPr lang="sk-SK" sz="1900" dirty="0" err="1"/>
              <a:t>and</a:t>
            </a:r>
            <a:r>
              <a:rPr lang="sk-SK" sz="1900" dirty="0"/>
              <a:t> </a:t>
            </a:r>
            <a:r>
              <a:rPr lang="sk-SK" sz="1900" dirty="0" err="1"/>
              <a:t>unhealthy</a:t>
            </a:r>
            <a:r>
              <a:rPr lang="sk-SK" sz="1900" dirty="0"/>
              <a:t> </a:t>
            </a:r>
            <a:r>
              <a:rPr lang="sk-SK" sz="1900" dirty="0" err="1"/>
              <a:t>conditions</a:t>
            </a:r>
            <a:r>
              <a:rPr lang="sk-SK" sz="1900" dirty="0"/>
              <a:t> </a:t>
            </a:r>
            <a:r>
              <a:rPr lang="sk-SK" sz="1900" dirty="0" err="1"/>
              <a:t>and</a:t>
            </a:r>
            <a:r>
              <a:rPr lang="sk-SK" sz="1900" dirty="0"/>
              <a:t> </a:t>
            </a:r>
            <a:r>
              <a:rPr lang="sk-SK" sz="1900" dirty="0" err="1"/>
              <a:t>age-specific</a:t>
            </a:r>
            <a:r>
              <a:rPr lang="sk-SK" sz="1900" dirty="0"/>
              <a:t> mortality </a:t>
            </a:r>
            <a:r>
              <a:rPr lang="sk-SK" sz="1900" dirty="0" err="1"/>
              <a:t>information</a:t>
            </a:r>
            <a:r>
              <a:rPr lang="sk-SK" sz="1900" dirty="0"/>
              <a:t>. A </a:t>
            </a:r>
            <a:r>
              <a:rPr lang="sk-SK" sz="1900" dirty="0" err="1"/>
              <a:t>healthy</a:t>
            </a:r>
            <a:r>
              <a:rPr lang="sk-SK" sz="1900" dirty="0"/>
              <a:t> </a:t>
            </a:r>
            <a:r>
              <a:rPr lang="sk-SK" sz="1900" dirty="0" err="1"/>
              <a:t>condition</a:t>
            </a:r>
            <a:r>
              <a:rPr lang="sk-SK" sz="1900" dirty="0"/>
              <a:t> </a:t>
            </a:r>
            <a:r>
              <a:rPr lang="sk-SK" sz="1900" dirty="0" err="1"/>
              <a:t>is</a:t>
            </a:r>
            <a:r>
              <a:rPr lang="sk-SK" sz="1900" dirty="0"/>
              <a:t> </a:t>
            </a:r>
            <a:r>
              <a:rPr lang="sk-SK" sz="1900" dirty="0" err="1"/>
              <a:t>defined</a:t>
            </a:r>
            <a:r>
              <a:rPr lang="sk-SK" sz="1900" dirty="0"/>
              <a:t> by </a:t>
            </a:r>
            <a:r>
              <a:rPr lang="sk-SK" sz="1900" dirty="0" err="1"/>
              <a:t>the</a:t>
            </a:r>
            <a:r>
              <a:rPr lang="sk-SK" sz="1900" dirty="0"/>
              <a:t> </a:t>
            </a:r>
            <a:r>
              <a:rPr lang="sk-SK" sz="1900" dirty="0" err="1"/>
              <a:t>absence</a:t>
            </a:r>
            <a:r>
              <a:rPr lang="sk-SK" sz="1900" dirty="0"/>
              <a:t> </a:t>
            </a:r>
            <a:r>
              <a:rPr lang="sk-SK" sz="1900" dirty="0" err="1"/>
              <a:t>of</a:t>
            </a:r>
            <a:r>
              <a:rPr lang="sk-SK" sz="1900" dirty="0"/>
              <a:t> </a:t>
            </a:r>
            <a:r>
              <a:rPr lang="sk-SK" sz="1900" dirty="0" err="1"/>
              <a:t>limitations</a:t>
            </a:r>
            <a:r>
              <a:rPr lang="sk-SK" sz="1900" dirty="0"/>
              <a:t> </a:t>
            </a:r>
            <a:r>
              <a:rPr lang="sk-SK" sz="1900" dirty="0" err="1"/>
              <a:t>in</a:t>
            </a:r>
            <a:r>
              <a:rPr lang="sk-SK" sz="1900" dirty="0"/>
              <a:t> </a:t>
            </a:r>
            <a:r>
              <a:rPr lang="sk-SK" sz="1900" dirty="0" err="1"/>
              <a:t>functioning</a:t>
            </a:r>
            <a:r>
              <a:rPr lang="sk-SK" sz="1900" dirty="0"/>
              <a:t>/</a:t>
            </a:r>
            <a:r>
              <a:rPr lang="sk-SK" sz="1900" dirty="0" err="1"/>
              <a:t>disability</a:t>
            </a:r>
            <a:r>
              <a:rPr lang="sk-SK" sz="1900" dirty="0"/>
              <a:t>. </a:t>
            </a:r>
            <a:r>
              <a:rPr lang="sk-SK" sz="1900" dirty="0" err="1"/>
              <a:t>The</a:t>
            </a:r>
            <a:r>
              <a:rPr lang="sk-SK" sz="1900" dirty="0"/>
              <a:t> </a:t>
            </a:r>
            <a:r>
              <a:rPr lang="sk-SK" sz="1900" dirty="0" err="1"/>
              <a:t>indicator</a:t>
            </a:r>
            <a:r>
              <a:rPr lang="sk-SK" sz="1900" dirty="0"/>
              <a:t> </a:t>
            </a:r>
            <a:r>
              <a:rPr lang="sk-SK" sz="1900" dirty="0" err="1"/>
              <a:t>is</a:t>
            </a:r>
            <a:r>
              <a:rPr lang="sk-SK" sz="1900" dirty="0"/>
              <a:t> </a:t>
            </a:r>
            <a:r>
              <a:rPr lang="sk-SK" sz="1900" dirty="0" err="1"/>
              <a:t>calculated</a:t>
            </a:r>
            <a:r>
              <a:rPr lang="sk-SK" sz="1900" dirty="0"/>
              <a:t> </a:t>
            </a:r>
            <a:r>
              <a:rPr lang="sk-SK" sz="1900" dirty="0" err="1"/>
              <a:t>separately</a:t>
            </a:r>
            <a:r>
              <a:rPr lang="sk-SK" sz="1900" dirty="0"/>
              <a:t> </a:t>
            </a:r>
            <a:r>
              <a:rPr lang="sk-SK" sz="1900" dirty="0" err="1"/>
              <a:t>for</a:t>
            </a:r>
            <a:r>
              <a:rPr lang="sk-SK" sz="1900" dirty="0"/>
              <a:t> </a:t>
            </a:r>
            <a:r>
              <a:rPr lang="sk-SK" sz="1900" dirty="0" err="1"/>
              <a:t>males</a:t>
            </a:r>
            <a:r>
              <a:rPr lang="sk-SK" sz="1900" dirty="0"/>
              <a:t> and </a:t>
            </a:r>
            <a:r>
              <a:rPr lang="sk-SK" sz="1900" dirty="0" err="1"/>
              <a:t>females</a:t>
            </a:r>
            <a:r>
              <a:rPr lang="sk-SK" sz="1900" dirty="0"/>
              <a:t>.  </a:t>
            </a:r>
            <a:endParaRPr lang="sk-SK" sz="1900" dirty="0" smtClean="0"/>
          </a:p>
          <a:p>
            <a:r>
              <a:rPr lang="sk-SK" sz="1900" dirty="0" err="1"/>
              <a:t>The</a:t>
            </a:r>
            <a:r>
              <a:rPr lang="sk-SK" sz="1900" dirty="0"/>
              <a:t> </a:t>
            </a:r>
            <a:r>
              <a:rPr lang="sk-SK" sz="1900" dirty="0" err="1"/>
              <a:t>indicator</a:t>
            </a:r>
            <a:r>
              <a:rPr lang="sk-SK" sz="1900" dirty="0"/>
              <a:t> </a:t>
            </a:r>
            <a:r>
              <a:rPr lang="sk-SK" sz="1900" dirty="0" err="1"/>
              <a:t>is</a:t>
            </a:r>
            <a:r>
              <a:rPr lang="sk-SK" sz="1900" dirty="0"/>
              <a:t> </a:t>
            </a:r>
            <a:r>
              <a:rPr lang="sk-SK" sz="1900" dirty="0" err="1"/>
              <a:t>also</a:t>
            </a:r>
            <a:r>
              <a:rPr lang="sk-SK" sz="1900" dirty="0"/>
              <a:t> </a:t>
            </a:r>
            <a:r>
              <a:rPr lang="sk-SK" sz="1900" dirty="0" err="1"/>
              <a:t>called</a:t>
            </a:r>
            <a:r>
              <a:rPr lang="sk-SK" sz="1900" dirty="0"/>
              <a:t> </a:t>
            </a:r>
            <a:r>
              <a:rPr lang="sk-SK" sz="1900" dirty="0" err="1"/>
              <a:t>disability-free</a:t>
            </a:r>
            <a:r>
              <a:rPr lang="sk-SK" sz="1900" dirty="0"/>
              <a:t> </a:t>
            </a:r>
            <a:r>
              <a:rPr lang="sk-SK" sz="1900" dirty="0" err="1"/>
              <a:t>life</a:t>
            </a:r>
            <a:r>
              <a:rPr lang="sk-SK" sz="1900" dirty="0"/>
              <a:t> </a:t>
            </a:r>
            <a:r>
              <a:rPr lang="sk-SK" sz="1900" dirty="0" err="1"/>
              <a:t>expectancy</a:t>
            </a:r>
            <a:r>
              <a:rPr lang="sk-SK" sz="1900" dirty="0"/>
              <a:t> (DFLE). </a:t>
            </a:r>
            <a:r>
              <a:rPr lang="sk-SK" sz="1900" dirty="0" err="1"/>
              <a:t>Life</a:t>
            </a:r>
            <a:r>
              <a:rPr lang="sk-SK" sz="1900" dirty="0"/>
              <a:t> </a:t>
            </a:r>
            <a:r>
              <a:rPr lang="sk-SK" sz="1900" dirty="0" err="1"/>
              <a:t>expectancy</a:t>
            </a:r>
            <a:r>
              <a:rPr lang="sk-SK" sz="1900" dirty="0"/>
              <a:t> at </a:t>
            </a:r>
            <a:r>
              <a:rPr lang="sk-SK" sz="1900" dirty="0" err="1"/>
              <a:t>age</a:t>
            </a:r>
            <a:r>
              <a:rPr lang="sk-SK" sz="1900" dirty="0"/>
              <a:t> 65 </a:t>
            </a:r>
            <a:r>
              <a:rPr lang="sk-SK" sz="1900" dirty="0" err="1"/>
              <a:t>is</a:t>
            </a:r>
            <a:r>
              <a:rPr lang="sk-SK" sz="1900" dirty="0"/>
              <a:t> </a:t>
            </a:r>
            <a:r>
              <a:rPr lang="sk-SK" sz="1900" dirty="0" err="1"/>
              <a:t>defined</a:t>
            </a:r>
            <a:r>
              <a:rPr lang="sk-SK" sz="1900" dirty="0"/>
              <a:t> as </a:t>
            </a:r>
            <a:r>
              <a:rPr lang="sk-SK" sz="1900" dirty="0" err="1"/>
              <a:t>the</a:t>
            </a:r>
            <a:r>
              <a:rPr lang="sk-SK" sz="1900" dirty="0"/>
              <a:t> </a:t>
            </a:r>
            <a:r>
              <a:rPr lang="sk-SK" sz="1900" dirty="0" err="1"/>
              <a:t>mean</a:t>
            </a:r>
            <a:r>
              <a:rPr lang="sk-SK" sz="1900" dirty="0"/>
              <a:t> </a:t>
            </a:r>
            <a:r>
              <a:rPr lang="sk-SK" sz="1900" dirty="0" err="1"/>
              <a:t>number</a:t>
            </a:r>
            <a:r>
              <a:rPr lang="sk-SK" sz="1900" dirty="0"/>
              <a:t> of </a:t>
            </a:r>
            <a:r>
              <a:rPr lang="sk-SK" sz="1900" dirty="0" err="1"/>
              <a:t>years</a:t>
            </a:r>
            <a:r>
              <a:rPr lang="sk-SK" sz="1900" dirty="0"/>
              <a:t> </a:t>
            </a:r>
            <a:r>
              <a:rPr lang="sk-SK" sz="1900" dirty="0" err="1"/>
              <a:t>still</a:t>
            </a:r>
            <a:r>
              <a:rPr lang="sk-SK" sz="1900" dirty="0"/>
              <a:t> to </a:t>
            </a:r>
            <a:r>
              <a:rPr lang="sk-SK" sz="1900" dirty="0" err="1"/>
              <a:t>be</a:t>
            </a:r>
            <a:r>
              <a:rPr lang="sk-SK" sz="1900" dirty="0"/>
              <a:t> </a:t>
            </a:r>
            <a:r>
              <a:rPr lang="sk-SK" sz="1900" dirty="0" err="1"/>
              <a:t>lived</a:t>
            </a:r>
            <a:r>
              <a:rPr lang="sk-SK" sz="1900" dirty="0"/>
              <a:t> by a person at </a:t>
            </a:r>
            <a:r>
              <a:rPr lang="sk-SK" sz="1900" dirty="0" err="1"/>
              <a:t>age</a:t>
            </a:r>
            <a:r>
              <a:rPr lang="sk-SK" sz="1900" dirty="0"/>
              <a:t> 65, </a:t>
            </a:r>
            <a:r>
              <a:rPr lang="sk-SK" sz="1900" dirty="0" err="1"/>
              <a:t>if</a:t>
            </a:r>
            <a:r>
              <a:rPr lang="sk-SK" sz="1900" dirty="0"/>
              <a:t> </a:t>
            </a:r>
            <a:r>
              <a:rPr lang="sk-SK" sz="1900" dirty="0" err="1"/>
              <a:t>subjected</a:t>
            </a:r>
            <a:r>
              <a:rPr lang="sk-SK" sz="1900" dirty="0"/>
              <a:t> </a:t>
            </a:r>
            <a:r>
              <a:rPr lang="sk-SK" sz="1900" dirty="0" err="1"/>
              <a:t>throughout</a:t>
            </a:r>
            <a:r>
              <a:rPr lang="sk-SK" sz="1900" dirty="0"/>
              <a:t> </a:t>
            </a:r>
            <a:r>
              <a:rPr lang="sk-SK" sz="1900" dirty="0" err="1"/>
              <a:t>the</a:t>
            </a:r>
            <a:r>
              <a:rPr lang="sk-SK" sz="1900" dirty="0"/>
              <a:t> rest of </a:t>
            </a:r>
            <a:r>
              <a:rPr lang="sk-SK" sz="1900" dirty="0" err="1"/>
              <a:t>his</a:t>
            </a:r>
            <a:r>
              <a:rPr lang="sk-SK" sz="1900" dirty="0"/>
              <a:t> or </a:t>
            </a:r>
            <a:r>
              <a:rPr lang="sk-SK" sz="1900" dirty="0" err="1"/>
              <a:t>her</a:t>
            </a:r>
            <a:r>
              <a:rPr lang="sk-SK" sz="1900" dirty="0"/>
              <a:t> </a:t>
            </a:r>
            <a:r>
              <a:rPr lang="sk-SK" sz="1900" dirty="0" err="1"/>
              <a:t>life</a:t>
            </a:r>
            <a:r>
              <a:rPr lang="sk-SK" sz="1900" dirty="0"/>
              <a:t> to </a:t>
            </a:r>
            <a:r>
              <a:rPr lang="sk-SK" sz="1900" dirty="0" err="1"/>
              <a:t>the</a:t>
            </a:r>
            <a:r>
              <a:rPr lang="sk-SK" sz="1900" dirty="0"/>
              <a:t> </a:t>
            </a:r>
            <a:r>
              <a:rPr lang="sk-SK" sz="1900" dirty="0" err="1"/>
              <a:t>current</a:t>
            </a:r>
            <a:r>
              <a:rPr lang="sk-SK" sz="1900" dirty="0"/>
              <a:t> mortality </a:t>
            </a:r>
            <a:r>
              <a:rPr lang="sk-SK" sz="1900" dirty="0" err="1"/>
              <a:t>conditions</a:t>
            </a:r>
            <a:r>
              <a:rPr lang="sk-SK" sz="1900" dirty="0"/>
              <a:t>.</a:t>
            </a:r>
          </a:p>
        </p:txBody>
      </p:sp>
    </p:spTree>
    <p:extLst>
      <p:ext uri="{BB962C8B-B14F-4D97-AF65-F5344CB8AC3E}">
        <p14:creationId xmlns:p14="http://schemas.microsoft.com/office/powerpoint/2010/main" val="188621519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AC60967-4C84-C048-B994-D4E672997B63}" type="datetime1">
              <a:rPr lang="sk-SK" smtClean="0"/>
              <a:t>22.11.17</a:t>
            </a:fld>
            <a:endParaRPr lang="en-GB"/>
          </a:p>
        </p:txBody>
      </p:sp>
      <p:sp>
        <p:nvSpPr>
          <p:cNvPr id="5" name="Slide Number Placeholder 4"/>
          <p:cNvSpPr>
            <a:spLocks noGrp="1"/>
          </p:cNvSpPr>
          <p:nvPr>
            <p:ph type="sldNum" sz="quarter" idx="11"/>
          </p:nvPr>
        </p:nvSpPr>
        <p:spPr/>
        <p:txBody>
          <a:bodyPr/>
          <a:lstStyle/>
          <a:p>
            <a:fld id="{20C92893-8C51-46CF-9D47-24B3C575AFAA}" type="slidenum">
              <a:rPr lang="en-GB" smtClean="0"/>
              <a:pPr/>
              <a:t>33</a:t>
            </a:fld>
            <a:endParaRPr lang="en-GB"/>
          </a:p>
        </p:txBody>
      </p:sp>
      <p:sp>
        <p:nvSpPr>
          <p:cNvPr id="6" name="Footer Placeholder 5"/>
          <p:cNvSpPr>
            <a:spLocks noGrp="1"/>
          </p:cNvSpPr>
          <p:nvPr>
            <p:ph type="ftr" sz="quarter" idx="12"/>
          </p:nvPr>
        </p:nvSpPr>
        <p:spPr/>
        <p:txBody>
          <a:bodyPr/>
          <a:lstStyle/>
          <a:p>
            <a:r>
              <a:rPr lang="en-GB" smtClean="0"/>
              <a:t>rusnakm@truni.sk</a:t>
            </a:r>
            <a:endParaRPr lang="en-GB" dirty="0"/>
          </a:p>
        </p:txBody>
      </p:sp>
      <p:pic>
        <p:nvPicPr>
          <p:cNvPr id="8" name="Picture 7" descr="Snímka obrazovky 2015-03-06 o 15.34.1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419" y="333632"/>
            <a:ext cx="11649869" cy="5943600"/>
          </a:xfrm>
          <a:prstGeom prst="rect">
            <a:avLst/>
          </a:prstGeom>
        </p:spPr>
      </p:pic>
    </p:spTree>
    <p:extLst>
      <p:ext uri="{BB962C8B-B14F-4D97-AF65-F5344CB8AC3E}">
        <p14:creationId xmlns:p14="http://schemas.microsoft.com/office/powerpoint/2010/main" val="46525257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sk-SK" dirty="0" err="1" smtClean="0"/>
              <a:t>Global</a:t>
            </a:r>
            <a:r>
              <a:rPr lang="sk-SK" dirty="0" smtClean="0"/>
              <a:t> </a:t>
            </a:r>
            <a:r>
              <a:rPr lang="sk-SK" dirty="0" err="1" smtClean="0"/>
              <a:t>Burden</a:t>
            </a:r>
            <a:r>
              <a:rPr lang="sk-SK" dirty="0" smtClean="0"/>
              <a:t> </a:t>
            </a:r>
            <a:r>
              <a:rPr lang="sk-SK" dirty="0" err="1" smtClean="0"/>
              <a:t>of</a:t>
            </a:r>
            <a:r>
              <a:rPr lang="sk-SK" dirty="0" smtClean="0"/>
              <a:t> </a:t>
            </a:r>
            <a:r>
              <a:rPr lang="sk-SK" dirty="0" err="1" smtClean="0"/>
              <a:t>Diseases</a:t>
            </a:r>
            <a:endParaRPr lang="sk-SK" dirty="0"/>
          </a:p>
        </p:txBody>
      </p:sp>
      <p:sp>
        <p:nvSpPr>
          <p:cNvPr id="4" name="Date Placeholder 3"/>
          <p:cNvSpPr>
            <a:spLocks noGrp="1"/>
          </p:cNvSpPr>
          <p:nvPr>
            <p:ph type="dt" sz="half" idx="10"/>
          </p:nvPr>
        </p:nvSpPr>
        <p:spPr/>
        <p:txBody>
          <a:bodyPr/>
          <a:lstStyle/>
          <a:p>
            <a:fld id="{DAC60967-4C84-C048-B994-D4E672997B63}" type="datetime1">
              <a:rPr lang="sk-SK" smtClean="0"/>
              <a:t>22.11.17</a:t>
            </a:fld>
            <a:endParaRPr lang="en-GB"/>
          </a:p>
        </p:txBody>
      </p:sp>
      <p:sp>
        <p:nvSpPr>
          <p:cNvPr id="5" name="Slide Number Placeholder 4"/>
          <p:cNvSpPr>
            <a:spLocks noGrp="1"/>
          </p:cNvSpPr>
          <p:nvPr>
            <p:ph type="sldNum" sz="quarter" idx="11"/>
          </p:nvPr>
        </p:nvSpPr>
        <p:spPr/>
        <p:txBody>
          <a:bodyPr/>
          <a:lstStyle/>
          <a:p>
            <a:fld id="{20C92893-8C51-46CF-9D47-24B3C575AFAA}" type="slidenum">
              <a:rPr lang="en-GB" smtClean="0"/>
              <a:pPr/>
              <a:t>34</a:t>
            </a:fld>
            <a:endParaRPr lang="en-GB"/>
          </a:p>
        </p:txBody>
      </p:sp>
      <p:sp>
        <p:nvSpPr>
          <p:cNvPr id="6" name="Footer Placeholder 5"/>
          <p:cNvSpPr>
            <a:spLocks noGrp="1"/>
          </p:cNvSpPr>
          <p:nvPr>
            <p:ph type="ftr" sz="quarter" idx="12"/>
          </p:nvPr>
        </p:nvSpPr>
        <p:spPr/>
        <p:txBody>
          <a:bodyPr/>
          <a:lstStyle/>
          <a:p>
            <a:r>
              <a:rPr lang="en-GB" smtClean="0"/>
              <a:t>rusnakm@truni.sk</a:t>
            </a:r>
            <a:endParaRPr lang="en-GB" dirty="0"/>
          </a:p>
        </p:txBody>
      </p:sp>
      <p:pic>
        <p:nvPicPr>
          <p:cNvPr id="7" name="Picture 6"/>
          <p:cNvPicPr>
            <a:picLocks noChangeAspect="1"/>
          </p:cNvPicPr>
          <p:nvPr/>
        </p:nvPicPr>
        <p:blipFill>
          <a:blip r:embed="rId2"/>
          <a:stretch>
            <a:fillRect/>
          </a:stretch>
        </p:blipFill>
        <p:spPr>
          <a:xfrm>
            <a:off x="2333415" y="1954647"/>
            <a:ext cx="7656874" cy="4287850"/>
          </a:xfrm>
          <a:prstGeom prst="rect">
            <a:avLst/>
          </a:prstGeom>
        </p:spPr>
      </p:pic>
    </p:spTree>
    <p:extLst>
      <p:ext uri="{BB962C8B-B14F-4D97-AF65-F5344CB8AC3E}">
        <p14:creationId xmlns:p14="http://schemas.microsoft.com/office/powerpoint/2010/main" val="51213652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55805" y="1890584"/>
            <a:ext cx="9144000" cy="4569201"/>
          </a:xfrm>
        </p:spPr>
        <p:txBody>
          <a:bodyPr>
            <a:normAutofit/>
          </a:bodyPr>
          <a:lstStyle/>
          <a:p>
            <a:r>
              <a:rPr lang="en-US" dirty="0" smtClean="0"/>
              <a:t>Provides a unique comprehensive framework to systematically assess national trends in age-specific and sex-specific all-cause and cause-specific mortality. </a:t>
            </a:r>
          </a:p>
          <a:p>
            <a:r>
              <a:rPr lang="en-US" dirty="0" smtClean="0"/>
              <a:t>Up-to-date and comprehensive evidence for levels and trends for each country is critical for informed priority setting. </a:t>
            </a:r>
          </a:p>
          <a:p>
            <a:r>
              <a:rPr lang="en-US" dirty="0" smtClean="0"/>
              <a:t>Trends quantify progress against explicit health targets, whether local, national, or global, and help to evaluate where </a:t>
            </a:r>
            <a:r>
              <a:rPr lang="en-US" dirty="0" err="1" smtClean="0"/>
              <a:t>programmes</a:t>
            </a:r>
            <a:r>
              <a:rPr lang="en-US" dirty="0" smtClean="0"/>
              <a:t> are working or not. </a:t>
            </a:r>
          </a:p>
          <a:p>
            <a:r>
              <a:rPr lang="en-US" dirty="0" smtClean="0"/>
              <a:t>Quantification across populations and over time using comparable definitions and methods can also enable benchmarking. </a:t>
            </a:r>
          </a:p>
          <a:p>
            <a:r>
              <a:rPr lang="en-US" dirty="0" smtClean="0"/>
              <a:t>Regular comprehensive updates about causes of death will identify emerging public health challenges. </a:t>
            </a:r>
          </a:p>
          <a:p>
            <a:r>
              <a:rPr lang="en-US" dirty="0" smtClean="0"/>
              <a:t>The GBD 2013 study provides the first GBD study to use a continuously updated approach to global health surveillance.</a:t>
            </a:r>
            <a:endParaRPr lang="en-US" dirty="0"/>
          </a:p>
        </p:txBody>
      </p:sp>
      <p:sp>
        <p:nvSpPr>
          <p:cNvPr id="3" name="Title 2"/>
          <p:cNvSpPr>
            <a:spLocks noGrp="1"/>
          </p:cNvSpPr>
          <p:nvPr>
            <p:ph type="title"/>
          </p:nvPr>
        </p:nvSpPr>
        <p:spPr>
          <a:xfrm>
            <a:off x="1097280" y="685802"/>
            <a:ext cx="8930162" cy="914400"/>
          </a:xfrm>
        </p:spPr>
        <p:txBody>
          <a:bodyPr>
            <a:normAutofit fontScale="90000"/>
          </a:bodyPr>
          <a:lstStyle/>
          <a:p>
            <a:r>
              <a:rPr lang="sk-SK" sz="4400" b="1" dirty="0" err="1"/>
              <a:t>The</a:t>
            </a:r>
            <a:r>
              <a:rPr lang="sk-SK" sz="4400" b="1" dirty="0"/>
              <a:t> </a:t>
            </a:r>
            <a:r>
              <a:rPr lang="sk-SK" sz="4400" b="1" dirty="0" err="1"/>
              <a:t>Global</a:t>
            </a:r>
            <a:r>
              <a:rPr lang="sk-SK" sz="4400" b="1" dirty="0"/>
              <a:t> </a:t>
            </a:r>
            <a:r>
              <a:rPr lang="sk-SK" sz="4400" b="1" dirty="0" err="1"/>
              <a:t>Burden</a:t>
            </a:r>
            <a:r>
              <a:rPr lang="sk-SK" sz="4400" b="1" dirty="0"/>
              <a:t> of </a:t>
            </a:r>
            <a:r>
              <a:rPr lang="sk-SK" sz="4400" b="1" dirty="0" err="1"/>
              <a:t>Disease</a:t>
            </a:r>
            <a:r>
              <a:rPr lang="sk-SK" sz="4400" b="1" dirty="0"/>
              <a:t> (GBD) </a:t>
            </a:r>
            <a:r>
              <a:rPr lang="sk-SK" sz="4400" b="1" dirty="0" smtClean="0"/>
              <a:t>study</a:t>
            </a:r>
            <a:r>
              <a:rPr lang="sk-SK" sz="2902" dirty="0"/>
              <a:t/>
            </a:r>
            <a:br>
              <a:rPr lang="sk-SK" sz="2902" dirty="0"/>
            </a:br>
            <a:r>
              <a:rPr lang="sk-SK" sz="1632" dirty="0" err="1"/>
              <a:t>Source</a:t>
            </a:r>
            <a:r>
              <a:rPr lang="sk-SK" sz="1632" dirty="0"/>
              <a:t>: 2015. </a:t>
            </a:r>
            <a:r>
              <a:rPr lang="sk-SK" sz="1632" dirty="0" err="1"/>
              <a:t>Global</a:t>
            </a:r>
            <a:r>
              <a:rPr lang="sk-SK" sz="1632" dirty="0"/>
              <a:t>, </a:t>
            </a:r>
            <a:r>
              <a:rPr lang="sk-SK" sz="1632" dirty="0" err="1"/>
              <a:t>regional</a:t>
            </a:r>
            <a:r>
              <a:rPr lang="sk-SK" sz="1632" dirty="0"/>
              <a:t>, </a:t>
            </a:r>
            <a:r>
              <a:rPr lang="sk-SK" sz="1632" dirty="0" err="1"/>
              <a:t>and</a:t>
            </a:r>
            <a:r>
              <a:rPr lang="sk-SK" sz="1632" dirty="0"/>
              <a:t> </a:t>
            </a:r>
            <a:r>
              <a:rPr lang="sk-SK" sz="1632" dirty="0" err="1"/>
              <a:t>national</a:t>
            </a:r>
            <a:r>
              <a:rPr lang="sk-SK" sz="1632" dirty="0"/>
              <a:t> </a:t>
            </a:r>
            <a:r>
              <a:rPr lang="sk-SK" sz="1632" dirty="0" err="1"/>
              <a:t>age-sex</a:t>
            </a:r>
            <a:r>
              <a:rPr lang="sk-SK" sz="1632" dirty="0"/>
              <a:t> </a:t>
            </a:r>
            <a:r>
              <a:rPr lang="sk-SK" sz="1632" dirty="0" err="1"/>
              <a:t>specific</a:t>
            </a:r>
            <a:r>
              <a:rPr lang="sk-SK" sz="1632" dirty="0"/>
              <a:t> </a:t>
            </a:r>
            <a:r>
              <a:rPr lang="sk-SK" sz="1632" dirty="0" err="1"/>
              <a:t>all-cause</a:t>
            </a:r>
            <a:r>
              <a:rPr lang="sk-SK" sz="1632" dirty="0"/>
              <a:t> </a:t>
            </a:r>
            <a:r>
              <a:rPr lang="sk-SK" sz="1632" dirty="0" err="1"/>
              <a:t>and</a:t>
            </a:r>
            <a:r>
              <a:rPr lang="sk-SK" sz="1632" dirty="0"/>
              <a:t> </a:t>
            </a:r>
            <a:r>
              <a:rPr lang="sk-SK" sz="1632" dirty="0" err="1"/>
              <a:t>cause-specific</a:t>
            </a:r>
            <a:r>
              <a:rPr lang="sk-SK" sz="1632" dirty="0"/>
              <a:t> mortality </a:t>
            </a:r>
            <a:r>
              <a:rPr lang="sk-SK" sz="1632" dirty="0" err="1"/>
              <a:t>for</a:t>
            </a:r>
            <a:r>
              <a:rPr lang="sk-SK" sz="1632" dirty="0"/>
              <a:t> 240 </a:t>
            </a:r>
            <a:r>
              <a:rPr lang="sk-SK" sz="1632" dirty="0" err="1"/>
              <a:t>causes</a:t>
            </a:r>
            <a:r>
              <a:rPr lang="sk-SK" sz="1632" dirty="0"/>
              <a:t> </a:t>
            </a:r>
            <a:r>
              <a:rPr lang="sk-SK" sz="1632" dirty="0" err="1"/>
              <a:t>of</a:t>
            </a:r>
            <a:r>
              <a:rPr lang="sk-SK" sz="1632" dirty="0"/>
              <a:t> </a:t>
            </a:r>
            <a:r>
              <a:rPr lang="sk-SK" sz="1632" dirty="0" err="1"/>
              <a:t>death</a:t>
            </a:r>
            <a:r>
              <a:rPr lang="sk-SK" sz="1632" dirty="0"/>
              <a:t>, 1990-2013: a </a:t>
            </a:r>
            <a:r>
              <a:rPr lang="sk-SK" sz="1632" dirty="0" err="1"/>
              <a:t>systematic</a:t>
            </a:r>
            <a:r>
              <a:rPr lang="sk-SK" sz="1632" dirty="0"/>
              <a:t> </a:t>
            </a:r>
            <a:r>
              <a:rPr lang="sk-SK" sz="1632" dirty="0" err="1"/>
              <a:t>analysis</a:t>
            </a:r>
            <a:r>
              <a:rPr lang="sk-SK" sz="1632" dirty="0"/>
              <a:t> </a:t>
            </a:r>
            <a:r>
              <a:rPr lang="sk-SK" sz="1632" dirty="0" err="1"/>
              <a:t>for</a:t>
            </a:r>
            <a:r>
              <a:rPr lang="sk-SK" sz="1632" dirty="0"/>
              <a:t> </a:t>
            </a:r>
            <a:r>
              <a:rPr lang="sk-SK" sz="1632" dirty="0" err="1"/>
              <a:t>the</a:t>
            </a:r>
            <a:r>
              <a:rPr lang="sk-SK" sz="1632" dirty="0"/>
              <a:t> </a:t>
            </a:r>
            <a:r>
              <a:rPr lang="sk-SK" sz="1632" dirty="0" err="1"/>
              <a:t>Global</a:t>
            </a:r>
            <a:r>
              <a:rPr lang="sk-SK" sz="1632" dirty="0"/>
              <a:t> </a:t>
            </a:r>
            <a:r>
              <a:rPr lang="sk-SK" sz="1632" dirty="0" err="1"/>
              <a:t>Burden</a:t>
            </a:r>
            <a:r>
              <a:rPr lang="sk-SK" sz="1632" dirty="0"/>
              <a:t> </a:t>
            </a:r>
            <a:r>
              <a:rPr lang="sk-SK" sz="1632" dirty="0" err="1"/>
              <a:t>of</a:t>
            </a:r>
            <a:r>
              <a:rPr lang="sk-SK" sz="1632" dirty="0"/>
              <a:t> </a:t>
            </a:r>
            <a:r>
              <a:rPr lang="sk-SK" sz="1632" dirty="0" err="1"/>
              <a:t>Disease</a:t>
            </a:r>
            <a:r>
              <a:rPr lang="sk-SK" sz="1632" dirty="0"/>
              <a:t> Study 2013. </a:t>
            </a:r>
            <a:r>
              <a:rPr lang="sk-SK" sz="1632" i="1" dirty="0" err="1"/>
              <a:t>Lancet</a:t>
            </a:r>
            <a:r>
              <a:rPr lang="sk-SK" sz="1632" i="1" dirty="0"/>
              <a:t>,</a:t>
            </a:r>
            <a:r>
              <a:rPr lang="sk-SK" sz="1632" dirty="0"/>
              <a:t> 385</a:t>
            </a:r>
            <a:r>
              <a:rPr lang="sk-SK" sz="1632" b="1" dirty="0"/>
              <a:t>,</a:t>
            </a:r>
            <a:r>
              <a:rPr lang="sk-SK" sz="1632" dirty="0"/>
              <a:t> 117-71. </a:t>
            </a:r>
            <a:endParaRPr lang="sk-SK" dirty="0"/>
          </a:p>
        </p:txBody>
      </p:sp>
      <p:sp>
        <p:nvSpPr>
          <p:cNvPr id="4" name="Date Placeholder 3"/>
          <p:cNvSpPr>
            <a:spLocks noGrp="1"/>
          </p:cNvSpPr>
          <p:nvPr>
            <p:ph type="dt" sz="half" idx="10"/>
          </p:nvPr>
        </p:nvSpPr>
        <p:spPr/>
        <p:txBody>
          <a:bodyPr/>
          <a:lstStyle/>
          <a:p>
            <a:fld id="{DAC60967-4C84-C048-B994-D4E672997B63}" type="datetime1">
              <a:rPr lang="sk-SK" smtClean="0"/>
              <a:t>22.11.17</a:t>
            </a:fld>
            <a:endParaRPr lang="en-GB"/>
          </a:p>
        </p:txBody>
      </p:sp>
      <p:sp>
        <p:nvSpPr>
          <p:cNvPr id="5" name="Slide Number Placeholder 4"/>
          <p:cNvSpPr>
            <a:spLocks noGrp="1"/>
          </p:cNvSpPr>
          <p:nvPr>
            <p:ph type="sldNum" sz="quarter" idx="11"/>
          </p:nvPr>
        </p:nvSpPr>
        <p:spPr/>
        <p:txBody>
          <a:bodyPr/>
          <a:lstStyle/>
          <a:p>
            <a:fld id="{20C92893-8C51-46CF-9D47-24B3C575AFAA}" type="slidenum">
              <a:rPr lang="en-GB" smtClean="0"/>
              <a:pPr/>
              <a:t>35</a:t>
            </a:fld>
            <a:endParaRPr lang="en-GB"/>
          </a:p>
        </p:txBody>
      </p:sp>
      <p:sp>
        <p:nvSpPr>
          <p:cNvPr id="6" name="Footer Placeholder 5"/>
          <p:cNvSpPr>
            <a:spLocks noGrp="1"/>
          </p:cNvSpPr>
          <p:nvPr>
            <p:ph type="ftr" sz="quarter" idx="12"/>
          </p:nvPr>
        </p:nvSpPr>
        <p:spPr/>
        <p:txBody>
          <a:bodyPr/>
          <a:lstStyle/>
          <a:p>
            <a:r>
              <a:rPr lang="en-GB" smtClean="0"/>
              <a:t>rusnakm@truni.sk</a:t>
            </a:r>
            <a:endParaRPr lang="en-GB" dirty="0"/>
          </a:p>
        </p:txBody>
      </p:sp>
    </p:spTree>
    <p:extLst>
      <p:ext uri="{BB962C8B-B14F-4D97-AF65-F5344CB8AC3E}">
        <p14:creationId xmlns:p14="http://schemas.microsoft.com/office/powerpoint/2010/main" val="36413530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95167" y="4956545"/>
            <a:ext cx="9366421" cy="1011769"/>
          </a:xfrm>
        </p:spPr>
        <p:txBody>
          <a:bodyPr/>
          <a:lstStyle/>
          <a:p>
            <a:r>
              <a:rPr lang="sk-SK" sz="2176" dirty="0"/>
              <a:t>Yearly change in global life expectancy at birth, with a large drop in the 1990s as a result of the Rwanda genocide and famine in North Korea and the return to increases of about 0·3 years or more per year since 2003</a:t>
            </a:r>
          </a:p>
        </p:txBody>
      </p:sp>
      <p:sp>
        <p:nvSpPr>
          <p:cNvPr id="4" name="Date Placeholder 3"/>
          <p:cNvSpPr>
            <a:spLocks noGrp="1"/>
          </p:cNvSpPr>
          <p:nvPr>
            <p:ph type="dt" sz="half" idx="10"/>
          </p:nvPr>
        </p:nvSpPr>
        <p:spPr/>
        <p:txBody>
          <a:bodyPr/>
          <a:lstStyle/>
          <a:p>
            <a:fld id="{DAC60967-4C84-C048-B994-D4E672997B63}" type="datetime1">
              <a:rPr lang="sk-SK" smtClean="0"/>
              <a:t>22.11.17</a:t>
            </a:fld>
            <a:endParaRPr lang="en-GB"/>
          </a:p>
        </p:txBody>
      </p:sp>
      <p:sp>
        <p:nvSpPr>
          <p:cNvPr id="5" name="Slide Number Placeholder 4"/>
          <p:cNvSpPr>
            <a:spLocks noGrp="1"/>
          </p:cNvSpPr>
          <p:nvPr>
            <p:ph type="sldNum" sz="quarter" idx="11"/>
          </p:nvPr>
        </p:nvSpPr>
        <p:spPr/>
        <p:txBody>
          <a:bodyPr/>
          <a:lstStyle/>
          <a:p>
            <a:fld id="{20C92893-8C51-46CF-9D47-24B3C575AFAA}" type="slidenum">
              <a:rPr lang="en-GB" smtClean="0"/>
              <a:pPr/>
              <a:t>36</a:t>
            </a:fld>
            <a:endParaRPr lang="en-GB"/>
          </a:p>
        </p:txBody>
      </p:sp>
      <p:sp>
        <p:nvSpPr>
          <p:cNvPr id="6" name="Footer Placeholder 5"/>
          <p:cNvSpPr>
            <a:spLocks noGrp="1"/>
          </p:cNvSpPr>
          <p:nvPr>
            <p:ph type="ftr" sz="quarter" idx="12"/>
          </p:nvPr>
        </p:nvSpPr>
        <p:spPr/>
        <p:txBody>
          <a:bodyPr/>
          <a:lstStyle/>
          <a:p>
            <a:r>
              <a:rPr lang="en-GB" smtClean="0"/>
              <a:t>rusnakm@truni.sk</a:t>
            </a:r>
            <a:endParaRPr lang="en-GB" dirty="0"/>
          </a:p>
        </p:txBody>
      </p:sp>
      <p:pic>
        <p:nvPicPr>
          <p:cNvPr id="7" name="Picture 6"/>
          <p:cNvPicPr>
            <a:picLocks noChangeAspect="1"/>
          </p:cNvPicPr>
          <p:nvPr/>
        </p:nvPicPr>
        <p:blipFill>
          <a:blip r:embed="rId2"/>
          <a:stretch>
            <a:fillRect/>
          </a:stretch>
        </p:blipFill>
        <p:spPr>
          <a:xfrm>
            <a:off x="2087997" y="993968"/>
            <a:ext cx="8019180" cy="3820733"/>
          </a:xfrm>
          <a:prstGeom prst="rect">
            <a:avLst/>
          </a:prstGeom>
        </p:spPr>
      </p:pic>
    </p:spTree>
    <p:extLst>
      <p:ext uri="{BB962C8B-B14F-4D97-AF65-F5344CB8AC3E}">
        <p14:creationId xmlns:p14="http://schemas.microsoft.com/office/powerpoint/2010/main" val="184117763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86249" y="532416"/>
            <a:ext cx="9934832" cy="914400"/>
          </a:xfrm>
        </p:spPr>
        <p:txBody>
          <a:bodyPr>
            <a:normAutofit fontScale="90000"/>
          </a:bodyPr>
          <a:lstStyle/>
          <a:p>
            <a:r>
              <a:rPr lang="en-GB" sz="3264" b="1" dirty="0" smtClean="0"/>
              <a:t>Global years of life lost by large cause groupings for 1990 to 2013</a:t>
            </a:r>
            <a:endParaRPr lang="en-GB" sz="3264" b="1" dirty="0"/>
          </a:p>
        </p:txBody>
      </p:sp>
      <p:sp>
        <p:nvSpPr>
          <p:cNvPr id="4" name="Date Placeholder 3"/>
          <p:cNvSpPr>
            <a:spLocks noGrp="1"/>
          </p:cNvSpPr>
          <p:nvPr>
            <p:ph type="dt" sz="half" idx="10"/>
          </p:nvPr>
        </p:nvSpPr>
        <p:spPr/>
        <p:txBody>
          <a:bodyPr/>
          <a:lstStyle/>
          <a:p>
            <a:fld id="{DAC60967-4C84-C048-B994-D4E672997B63}" type="datetime1">
              <a:rPr lang="sk-SK" smtClean="0"/>
              <a:t>22.11.17</a:t>
            </a:fld>
            <a:endParaRPr lang="en-GB"/>
          </a:p>
        </p:txBody>
      </p:sp>
      <p:sp>
        <p:nvSpPr>
          <p:cNvPr id="5" name="Slide Number Placeholder 4"/>
          <p:cNvSpPr>
            <a:spLocks noGrp="1"/>
          </p:cNvSpPr>
          <p:nvPr>
            <p:ph type="sldNum" sz="quarter" idx="11"/>
          </p:nvPr>
        </p:nvSpPr>
        <p:spPr/>
        <p:txBody>
          <a:bodyPr/>
          <a:lstStyle/>
          <a:p>
            <a:fld id="{20C92893-8C51-46CF-9D47-24B3C575AFAA}" type="slidenum">
              <a:rPr lang="en-GB" smtClean="0"/>
              <a:pPr/>
              <a:t>37</a:t>
            </a:fld>
            <a:endParaRPr lang="en-GB"/>
          </a:p>
        </p:txBody>
      </p:sp>
      <p:sp>
        <p:nvSpPr>
          <p:cNvPr id="6" name="Footer Placeholder 5"/>
          <p:cNvSpPr>
            <a:spLocks noGrp="1"/>
          </p:cNvSpPr>
          <p:nvPr>
            <p:ph type="ftr" sz="quarter" idx="12"/>
          </p:nvPr>
        </p:nvSpPr>
        <p:spPr/>
        <p:txBody>
          <a:bodyPr/>
          <a:lstStyle/>
          <a:p>
            <a:r>
              <a:rPr lang="en-GB" smtClean="0"/>
              <a:t>rusnakm@truni.sk</a:t>
            </a:r>
            <a:endParaRPr lang="en-GB" dirty="0"/>
          </a:p>
        </p:txBody>
      </p:sp>
      <p:pic>
        <p:nvPicPr>
          <p:cNvPr id="7" name="Picture 6"/>
          <p:cNvPicPr>
            <a:picLocks noChangeAspect="1"/>
          </p:cNvPicPr>
          <p:nvPr/>
        </p:nvPicPr>
        <p:blipFill>
          <a:blip r:embed="rId2"/>
          <a:stretch>
            <a:fillRect/>
          </a:stretch>
        </p:blipFill>
        <p:spPr>
          <a:xfrm>
            <a:off x="2328655" y="1847627"/>
            <a:ext cx="6893443" cy="4490351"/>
          </a:xfrm>
          <a:prstGeom prst="rect">
            <a:avLst/>
          </a:prstGeom>
        </p:spPr>
      </p:pic>
    </p:spTree>
    <p:extLst>
      <p:ext uri="{BB962C8B-B14F-4D97-AF65-F5344CB8AC3E}">
        <p14:creationId xmlns:p14="http://schemas.microsoft.com/office/powerpoint/2010/main" val="158070905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97280" y="1963742"/>
            <a:ext cx="8823965" cy="4190998"/>
          </a:xfrm>
        </p:spPr>
        <p:txBody>
          <a:bodyPr>
            <a:normAutofit lnSpcReduction="10000"/>
          </a:bodyPr>
          <a:lstStyle/>
          <a:p>
            <a:r>
              <a:rPr lang="en-US" dirty="0" smtClean="0"/>
              <a:t>Global collective action to reduce mortality from major communicable diseases such as </a:t>
            </a:r>
            <a:r>
              <a:rPr lang="en-US" dirty="0" err="1" smtClean="0"/>
              <a:t>diarrhoea</a:t>
            </a:r>
            <a:r>
              <a:rPr lang="en-US" dirty="0" smtClean="0"/>
              <a:t>, measles, tetanus, tuberculosis, and, more recently, HIV/AIDS and malaria, is working, but will require continued intervention efforts and resources and will probably be even more responsive if periodic assessments such as that reported here are available and used. </a:t>
            </a:r>
          </a:p>
          <a:p>
            <a:r>
              <a:rPr lang="en-US" dirty="0" smtClean="0"/>
              <a:t>While progress is being made to control several major non-communicable diseases of global concern, others have been largely neglected but are rising in importance, particularly drug use disorders, cirrhosis, diabetes, and chronic kidney disease.</a:t>
            </a:r>
          </a:p>
          <a:p>
            <a:r>
              <a:rPr lang="en-US" dirty="0" smtClean="0"/>
              <a:t>Greater prominence to reducing disease burden from these diseases, as well as continuing priority for injury control, is strongly suggested by our analysis. </a:t>
            </a:r>
          </a:p>
          <a:p>
            <a:r>
              <a:rPr lang="en-US" dirty="0" smtClean="0"/>
              <a:t>The findings on global, regional, and national trends in mortality from diseases should provide an important baseline for discussions about the next generation of health goals and targets after the Millennium Development Goals.</a:t>
            </a:r>
            <a:endParaRPr lang="en-US" dirty="0"/>
          </a:p>
        </p:txBody>
      </p:sp>
      <p:sp>
        <p:nvSpPr>
          <p:cNvPr id="3" name="Title 2"/>
          <p:cNvSpPr>
            <a:spLocks noGrp="1"/>
          </p:cNvSpPr>
          <p:nvPr>
            <p:ph type="title"/>
          </p:nvPr>
        </p:nvSpPr>
        <p:spPr>
          <a:xfrm>
            <a:off x="1278618" y="439620"/>
            <a:ext cx="7537862" cy="914400"/>
          </a:xfrm>
        </p:spPr>
        <p:txBody>
          <a:bodyPr/>
          <a:lstStyle/>
          <a:p>
            <a:r>
              <a:rPr lang="sk-SK" dirty="0" err="1" smtClean="0"/>
              <a:t>Conclusions</a:t>
            </a:r>
            <a:endParaRPr lang="sk-SK" dirty="0"/>
          </a:p>
        </p:txBody>
      </p:sp>
      <p:sp>
        <p:nvSpPr>
          <p:cNvPr id="4" name="Date Placeholder 3"/>
          <p:cNvSpPr>
            <a:spLocks noGrp="1"/>
          </p:cNvSpPr>
          <p:nvPr>
            <p:ph type="dt" sz="half" idx="10"/>
          </p:nvPr>
        </p:nvSpPr>
        <p:spPr/>
        <p:txBody>
          <a:bodyPr/>
          <a:lstStyle/>
          <a:p>
            <a:fld id="{DAC60967-4C84-C048-B994-D4E672997B63}" type="datetime1">
              <a:rPr lang="sk-SK" smtClean="0"/>
              <a:t>22.11.17</a:t>
            </a:fld>
            <a:endParaRPr lang="en-GB"/>
          </a:p>
        </p:txBody>
      </p:sp>
      <p:sp>
        <p:nvSpPr>
          <p:cNvPr id="5" name="Slide Number Placeholder 4"/>
          <p:cNvSpPr>
            <a:spLocks noGrp="1"/>
          </p:cNvSpPr>
          <p:nvPr>
            <p:ph type="sldNum" sz="quarter" idx="11"/>
          </p:nvPr>
        </p:nvSpPr>
        <p:spPr/>
        <p:txBody>
          <a:bodyPr/>
          <a:lstStyle/>
          <a:p>
            <a:fld id="{20C92893-8C51-46CF-9D47-24B3C575AFAA}" type="slidenum">
              <a:rPr lang="en-GB" smtClean="0"/>
              <a:pPr/>
              <a:t>38</a:t>
            </a:fld>
            <a:endParaRPr lang="en-GB"/>
          </a:p>
        </p:txBody>
      </p:sp>
      <p:sp>
        <p:nvSpPr>
          <p:cNvPr id="6" name="Footer Placeholder 5"/>
          <p:cNvSpPr>
            <a:spLocks noGrp="1"/>
          </p:cNvSpPr>
          <p:nvPr>
            <p:ph type="ftr" sz="quarter" idx="12"/>
          </p:nvPr>
        </p:nvSpPr>
        <p:spPr/>
        <p:txBody>
          <a:bodyPr/>
          <a:lstStyle/>
          <a:p>
            <a:r>
              <a:rPr lang="en-GB" smtClean="0"/>
              <a:t>rusnakm@truni.sk</a:t>
            </a:r>
            <a:endParaRPr lang="en-GB" dirty="0"/>
          </a:p>
        </p:txBody>
      </p:sp>
    </p:spTree>
    <p:extLst>
      <p:ext uri="{BB962C8B-B14F-4D97-AF65-F5344CB8AC3E}">
        <p14:creationId xmlns:p14="http://schemas.microsoft.com/office/powerpoint/2010/main" val="45680631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86497" y="2341609"/>
            <a:ext cx="7791231" cy="2477526"/>
          </a:xfrm>
        </p:spPr>
        <p:txBody>
          <a:bodyPr/>
          <a:lstStyle/>
          <a:p>
            <a:r>
              <a:rPr lang="sk-SK" dirty="0" err="1" smtClean="0"/>
              <a:t>We</a:t>
            </a:r>
            <a:r>
              <a:rPr lang="sk-SK" dirty="0" smtClean="0"/>
              <a:t> </a:t>
            </a:r>
            <a:r>
              <a:rPr lang="sk-SK" dirty="0" err="1" smtClean="0"/>
              <a:t>learned</a:t>
            </a:r>
            <a:r>
              <a:rPr lang="sk-SK" dirty="0" smtClean="0"/>
              <a:t> </a:t>
            </a:r>
            <a:r>
              <a:rPr lang="sk-SK" dirty="0" err="1" smtClean="0"/>
              <a:t>what</a:t>
            </a:r>
            <a:r>
              <a:rPr lang="sk-SK" dirty="0" smtClean="0"/>
              <a:t> </a:t>
            </a:r>
            <a:r>
              <a:rPr lang="sk-SK" dirty="0" err="1" smtClean="0"/>
              <a:t>is</a:t>
            </a:r>
            <a:r>
              <a:rPr lang="sk-SK" dirty="0" smtClean="0"/>
              <a:t> </a:t>
            </a:r>
            <a:r>
              <a:rPr lang="sk-SK" dirty="0" err="1" smtClean="0"/>
              <a:t>the</a:t>
            </a:r>
            <a:r>
              <a:rPr lang="sk-SK" dirty="0" smtClean="0"/>
              <a:t> </a:t>
            </a:r>
            <a:r>
              <a:rPr lang="sk-SK" dirty="0" err="1" smtClean="0"/>
              <a:t>burden</a:t>
            </a:r>
            <a:r>
              <a:rPr lang="sk-SK" dirty="0" smtClean="0"/>
              <a:t> </a:t>
            </a:r>
            <a:r>
              <a:rPr lang="sk-SK" dirty="0" err="1" smtClean="0"/>
              <a:t>of</a:t>
            </a:r>
            <a:r>
              <a:rPr lang="sk-SK" dirty="0" smtClean="0"/>
              <a:t> </a:t>
            </a:r>
            <a:r>
              <a:rPr lang="sk-SK" dirty="0" err="1" smtClean="0"/>
              <a:t>diseases</a:t>
            </a:r>
            <a:endParaRPr lang="sk-SK" dirty="0" smtClean="0"/>
          </a:p>
          <a:p>
            <a:r>
              <a:rPr lang="sk-SK" dirty="0" err="1" smtClean="0"/>
              <a:t>What</a:t>
            </a:r>
            <a:r>
              <a:rPr lang="sk-SK" dirty="0" smtClean="0"/>
              <a:t> </a:t>
            </a:r>
            <a:r>
              <a:rPr lang="sk-SK" dirty="0" err="1" smtClean="0"/>
              <a:t>composite</a:t>
            </a:r>
            <a:r>
              <a:rPr lang="sk-SK" dirty="0" smtClean="0"/>
              <a:t> </a:t>
            </a:r>
            <a:r>
              <a:rPr lang="sk-SK" dirty="0" err="1" smtClean="0"/>
              <a:t>indicators</a:t>
            </a:r>
            <a:r>
              <a:rPr lang="sk-SK" dirty="0" smtClean="0"/>
              <a:t> </a:t>
            </a:r>
            <a:r>
              <a:rPr lang="sk-SK" dirty="0" err="1" smtClean="0"/>
              <a:t>are</a:t>
            </a:r>
            <a:r>
              <a:rPr lang="sk-SK" dirty="0" smtClean="0"/>
              <a:t> </a:t>
            </a:r>
            <a:r>
              <a:rPr lang="sk-SK" dirty="0" err="1" smtClean="0"/>
              <a:t>there</a:t>
            </a:r>
            <a:r>
              <a:rPr lang="sk-SK" dirty="0" smtClean="0"/>
              <a:t> to </a:t>
            </a:r>
            <a:r>
              <a:rPr lang="sk-SK" dirty="0" err="1" smtClean="0"/>
              <a:t>characterize</a:t>
            </a:r>
            <a:r>
              <a:rPr lang="sk-SK" dirty="0" smtClean="0"/>
              <a:t> </a:t>
            </a:r>
            <a:r>
              <a:rPr lang="sk-SK" dirty="0" err="1" smtClean="0"/>
              <a:t>the</a:t>
            </a:r>
            <a:r>
              <a:rPr lang="sk-SK" dirty="0" smtClean="0"/>
              <a:t> </a:t>
            </a:r>
            <a:r>
              <a:rPr lang="sk-SK" dirty="0" err="1" smtClean="0"/>
              <a:t>burden</a:t>
            </a:r>
            <a:endParaRPr lang="sk-SK" dirty="0" smtClean="0"/>
          </a:p>
          <a:p>
            <a:r>
              <a:rPr lang="sk-SK" dirty="0" err="1" smtClean="0"/>
              <a:t>How</a:t>
            </a:r>
            <a:r>
              <a:rPr lang="sk-SK" dirty="0" smtClean="0"/>
              <a:t> </a:t>
            </a:r>
            <a:r>
              <a:rPr lang="sk-SK" dirty="0" err="1" smtClean="0"/>
              <a:t>data</a:t>
            </a:r>
            <a:r>
              <a:rPr lang="sk-SK" dirty="0" smtClean="0"/>
              <a:t> </a:t>
            </a:r>
            <a:r>
              <a:rPr lang="sk-SK" dirty="0" err="1" smtClean="0"/>
              <a:t>are</a:t>
            </a:r>
            <a:r>
              <a:rPr lang="sk-SK" dirty="0" smtClean="0"/>
              <a:t> </a:t>
            </a:r>
            <a:r>
              <a:rPr lang="sk-SK" dirty="0" err="1" smtClean="0"/>
              <a:t>collected</a:t>
            </a:r>
            <a:r>
              <a:rPr lang="sk-SK" dirty="0" smtClean="0"/>
              <a:t> </a:t>
            </a:r>
            <a:r>
              <a:rPr lang="sk-SK" dirty="0" err="1" smtClean="0"/>
              <a:t>in</a:t>
            </a:r>
            <a:r>
              <a:rPr lang="sk-SK" dirty="0" smtClean="0"/>
              <a:t> US </a:t>
            </a:r>
            <a:r>
              <a:rPr lang="sk-SK" dirty="0" err="1" smtClean="0"/>
              <a:t>and</a:t>
            </a:r>
            <a:r>
              <a:rPr lang="sk-SK" dirty="0" smtClean="0"/>
              <a:t> EU</a:t>
            </a:r>
          </a:p>
          <a:p>
            <a:r>
              <a:rPr lang="sk-SK" dirty="0" err="1" smtClean="0"/>
              <a:t>What</a:t>
            </a:r>
            <a:r>
              <a:rPr lang="sk-SK" dirty="0" smtClean="0"/>
              <a:t> </a:t>
            </a:r>
            <a:r>
              <a:rPr lang="sk-SK" dirty="0" err="1" smtClean="0"/>
              <a:t>is</a:t>
            </a:r>
            <a:r>
              <a:rPr lang="sk-SK" dirty="0" smtClean="0"/>
              <a:t> </a:t>
            </a:r>
            <a:r>
              <a:rPr lang="sk-SK" sz="2176" dirty="0" err="1"/>
              <a:t>The</a:t>
            </a:r>
            <a:r>
              <a:rPr lang="sk-SK" sz="2176" dirty="0"/>
              <a:t> </a:t>
            </a:r>
            <a:r>
              <a:rPr lang="sk-SK" sz="2176" dirty="0" err="1"/>
              <a:t>Global</a:t>
            </a:r>
            <a:r>
              <a:rPr lang="sk-SK" sz="2176" dirty="0"/>
              <a:t> </a:t>
            </a:r>
            <a:r>
              <a:rPr lang="sk-SK" sz="2176" dirty="0" err="1"/>
              <a:t>Burden</a:t>
            </a:r>
            <a:r>
              <a:rPr lang="sk-SK" sz="2176" dirty="0"/>
              <a:t> </a:t>
            </a:r>
            <a:r>
              <a:rPr lang="sk-SK" sz="2176" dirty="0" err="1"/>
              <a:t>of</a:t>
            </a:r>
            <a:r>
              <a:rPr lang="sk-SK" sz="2176" dirty="0"/>
              <a:t> </a:t>
            </a:r>
            <a:r>
              <a:rPr lang="sk-SK" sz="2176" dirty="0" err="1"/>
              <a:t>Disease</a:t>
            </a:r>
            <a:r>
              <a:rPr lang="sk-SK" sz="2176" dirty="0"/>
              <a:t> (GBD) study</a:t>
            </a:r>
          </a:p>
          <a:p>
            <a:r>
              <a:rPr lang="sk-SK" sz="2176" dirty="0" err="1"/>
              <a:t>What</a:t>
            </a:r>
            <a:r>
              <a:rPr lang="sk-SK" sz="2176" dirty="0"/>
              <a:t> </a:t>
            </a:r>
            <a:r>
              <a:rPr lang="sk-SK" sz="2176" dirty="0" err="1"/>
              <a:t>results</a:t>
            </a:r>
            <a:r>
              <a:rPr lang="sk-SK" sz="2176" dirty="0"/>
              <a:t> </a:t>
            </a:r>
            <a:r>
              <a:rPr lang="sk-SK" sz="2176" dirty="0" err="1"/>
              <a:t>with</a:t>
            </a:r>
            <a:r>
              <a:rPr lang="sk-SK" sz="2176" dirty="0"/>
              <a:t> </a:t>
            </a:r>
            <a:r>
              <a:rPr lang="sk-SK" sz="2176" dirty="0" err="1"/>
              <a:t>consequences</a:t>
            </a:r>
            <a:r>
              <a:rPr lang="sk-SK" sz="2176" dirty="0"/>
              <a:t> </a:t>
            </a:r>
            <a:r>
              <a:rPr lang="sk-SK" sz="2176" dirty="0" err="1"/>
              <a:t>the</a:t>
            </a:r>
            <a:r>
              <a:rPr lang="sk-SK" sz="2176" dirty="0"/>
              <a:t> GBD </a:t>
            </a:r>
            <a:r>
              <a:rPr lang="sk-SK" sz="2176" dirty="0" err="1"/>
              <a:t>came</a:t>
            </a:r>
            <a:r>
              <a:rPr lang="sk-SK" sz="2176" dirty="0"/>
              <a:t> </a:t>
            </a:r>
            <a:r>
              <a:rPr lang="sk-SK" sz="2176" dirty="0" err="1"/>
              <a:t>with</a:t>
            </a:r>
            <a:endParaRPr lang="sk-SK" dirty="0"/>
          </a:p>
        </p:txBody>
      </p:sp>
      <p:sp>
        <p:nvSpPr>
          <p:cNvPr id="3" name="Title 2"/>
          <p:cNvSpPr>
            <a:spLocks noGrp="1"/>
          </p:cNvSpPr>
          <p:nvPr>
            <p:ph type="title"/>
          </p:nvPr>
        </p:nvSpPr>
        <p:spPr/>
        <p:txBody>
          <a:bodyPr/>
          <a:lstStyle/>
          <a:p>
            <a:r>
              <a:rPr lang="sk-SK" dirty="0" err="1" smtClean="0"/>
              <a:t>Summary</a:t>
            </a:r>
            <a:endParaRPr lang="sk-SK" dirty="0"/>
          </a:p>
        </p:txBody>
      </p:sp>
      <p:sp>
        <p:nvSpPr>
          <p:cNvPr id="4" name="Date Placeholder 3"/>
          <p:cNvSpPr>
            <a:spLocks noGrp="1"/>
          </p:cNvSpPr>
          <p:nvPr>
            <p:ph type="dt" sz="half" idx="10"/>
          </p:nvPr>
        </p:nvSpPr>
        <p:spPr/>
        <p:txBody>
          <a:bodyPr/>
          <a:lstStyle/>
          <a:p>
            <a:fld id="{DAC60967-4C84-C048-B994-D4E672997B63}" type="datetime1">
              <a:rPr lang="sk-SK" smtClean="0"/>
              <a:t>22.11.17</a:t>
            </a:fld>
            <a:endParaRPr lang="en-GB"/>
          </a:p>
        </p:txBody>
      </p:sp>
      <p:sp>
        <p:nvSpPr>
          <p:cNvPr id="5" name="Slide Number Placeholder 4"/>
          <p:cNvSpPr>
            <a:spLocks noGrp="1"/>
          </p:cNvSpPr>
          <p:nvPr>
            <p:ph type="sldNum" sz="quarter" idx="11"/>
          </p:nvPr>
        </p:nvSpPr>
        <p:spPr/>
        <p:txBody>
          <a:bodyPr/>
          <a:lstStyle/>
          <a:p>
            <a:fld id="{20C92893-8C51-46CF-9D47-24B3C575AFAA}" type="slidenum">
              <a:rPr lang="en-GB" smtClean="0"/>
              <a:pPr/>
              <a:t>39</a:t>
            </a:fld>
            <a:endParaRPr lang="en-GB"/>
          </a:p>
        </p:txBody>
      </p:sp>
      <p:sp>
        <p:nvSpPr>
          <p:cNvPr id="6" name="Footer Placeholder 5"/>
          <p:cNvSpPr>
            <a:spLocks noGrp="1"/>
          </p:cNvSpPr>
          <p:nvPr>
            <p:ph type="ftr" sz="quarter" idx="12"/>
          </p:nvPr>
        </p:nvSpPr>
        <p:spPr/>
        <p:txBody>
          <a:bodyPr/>
          <a:lstStyle/>
          <a:p>
            <a:r>
              <a:rPr lang="en-GB" smtClean="0"/>
              <a:t>rusnakm@truni.sk</a:t>
            </a:r>
            <a:endParaRPr lang="en-GB" dirty="0"/>
          </a:p>
        </p:txBody>
      </p:sp>
    </p:spTree>
    <p:extLst>
      <p:ext uri="{BB962C8B-B14F-4D97-AF65-F5344CB8AC3E}">
        <p14:creationId xmlns:p14="http://schemas.microsoft.com/office/powerpoint/2010/main" val="2896645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843" y="286603"/>
            <a:ext cx="3027405" cy="3136219"/>
          </a:xfrm>
        </p:spPr>
        <p:txBody>
          <a:bodyPr>
            <a:normAutofit fontScale="90000"/>
          </a:bodyPr>
          <a:lstStyle/>
          <a:p>
            <a:r>
              <a:rPr lang="sk-SK" dirty="0" err="1" smtClean="0"/>
              <a:t>River</a:t>
            </a:r>
            <a:r>
              <a:rPr lang="sk-SK" dirty="0" smtClean="0"/>
              <a:t> </a:t>
            </a:r>
            <a:r>
              <a:rPr lang="sk-SK" dirty="0" err="1" smtClean="0"/>
              <a:t>Neretva</a:t>
            </a:r>
            <a:r>
              <a:rPr lang="sk-SK" dirty="0" smtClean="0"/>
              <a:t> Bosna and </a:t>
            </a:r>
            <a:r>
              <a:rPr lang="sk-SK" dirty="0" err="1" smtClean="0"/>
              <a:t>Herzegovina</a:t>
            </a:r>
            <a:r>
              <a:rPr lang="sk-SK" dirty="0" smtClean="0"/>
              <a:t>,</a:t>
            </a:r>
            <a:br>
              <a:rPr lang="sk-SK" dirty="0" smtClean="0"/>
            </a:br>
            <a:r>
              <a:rPr lang="sk-SK" dirty="0" smtClean="0"/>
              <a:t>2013</a:t>
            </a:r>
            <a:endParaRPr lang="sk-SK" dirty="0"/>
          </a:p>
        </p:txBody>
      </p:sp>
      <p:sp>
        <p:nvSpPr>
          <p:cNvPr id="3" name="Date Placeholder 2"/>
          <p:cNvSpPr>
            <a:spLocks noGrp="1"/>
          </p:cNvSpPr>
          <p:nvPr>
            <p:ph type="dt" sz="half" idx="10"/>
          </p:nvPr>
        </p:nvSpPr>
        <p:spPr/>
        <p:txBody>
          <a:bodyPr/>
          <a:lstStyle/>
          <a:p>
            <a:fld id="{BD25BB4C-788F-E340-9053-FEF0D0D1C422}" type="datetime1">
              <a:rPr lang="sk-SK" smtClean="0"/>
              <a:t>22.11.17</a:t>
            </a:fld>
            <a:endParaRPr lang="en-US" dirty="0"/>
          </a:p>
        </p:txBody>
      </p:sp>
      <p:sp>
        <p:nvSpPr>
          <p:cNvPr id="4" name="Footer Placeholder 3"/>
          <p:cNvSpPr>
            <a:spLocks noGrp="1"/>
          </p:cNvSpPr>
          <p:nvPr>
            <p:ph type="ftr" sz="quarter" idx="11"/>
          </p:nvPr>
        </p:nvSpPr>
        <p:spPr/>
        <p:txBody>
          <a:bodyPr/>
          <a:lstStyle/>
          <a:p>
            <a:r>
              <a:rPr lang="en-US" smtClean="0"/>
              <a:t>rusnakm@icloud.com</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4</a:t>
            </a:fld>
            <a:endParaRPr lang="en-US" dirty="0"/>
          </a:p>
        </p:txBody>
      </p:sp>
      <p:pic>
        <p:nvPicPr>
          <p:cNvPr id="6" name="Picture 5"/>
          <p:cNvPicPr>
            <a:picLocks noChangeAspect="1"/>
          </p:cNvPicPr>
          <p:nvPr/>
        </p:nvPicPr>
        <p:blipFill>
          <a:blip r:embed="rId2"/>
          <a:stretch>
            <a:fillRect/>
          </a:stretch>
        </p:blipFill>
        <p:spPr>
          <a:xfrm>
            <a:off x="3569551" y="0"/>
            <a:ext cx="8516145" cy="6360932"/>
          </a:xfrm>
          <a:prstGeom prst="rect">
            <a:avLst/>
          </a:prstGeom>
        </p:spPr>
      </p:pic>
    </p:spTree>
    <p:extLst>
      <p:ext uri="{BB962C8B-B14F-4D97-AF65-F5344CB8AC3E}">
        <p14:creationId xmlns:p14="http://schemas.microsoft.com/office/powerpoint/2010/main" val="15961410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2362612" cy="1450757"/>
          </a:xfrm>
        </p:spPr>
        <p:txBody>
          <a:bodyPr/>
          <a:lstStyle/>
          <a:p>
            <a:r>
              <a:rPr lang="en-GB" dirty="0" smtClean="0"/>
              <a:t>Hunger</a:t>
            </a:r>
            <a:endParaRPr lang="en-GB" dirty="0"/>
          </a:p>
        </p:txBody>
      </p:sp>
      <p:sp>
        <p:nvSpPr>
          <p:cNvPr id="3" name="Date Placeholder 2"/>
          <p:cNvSpPr>
            <a:spLocks noGrp="1"/>
          </p:cNvSpPr>
          <p:nvPr>
            <p:ph type="dt" sz="half" idx="10"/>
          </p:nvPr>
        </p:nvSpPr>
        <p:spPr/>
        <p:txBody>
          <a:bodyPr/>
          <a:lstStyle/>
          <a:p>
            <a:fld id="{BD25BB4C-788F-E340-9053-FEF0D0D1C422}" type="datetime1">
              <a:rPr lang="sk-SK" smtClean="0"/>
              <a:t>22.11.17</a:t>
            </a:fld>
            <a:endParaRPr lang="en-US" dirty="0"/>
          </a:p>
        </p:txBody>
      </p:sp>
      <p:sp>
        <p:nvSpPr>
          <p:cNvPr id="4" name="Footer Placeholder 3"/>
          <p:cNvSpPr>
            <a:spLocks noGrp="1"/>
          </p:cNvSpPr>
          <p:nvPr>
            <p:ph type="ftr" sz="quarter" idx="11"/>
          </p:nvPr>
        </p:nvSpPr>
        <p:spPr/>
        <p:txBody>
          <a:bodyPr/>
          <a:lstStyle/>
          <a:p>
            <a:r>
              <a:rPr lang="en-US" smtClean="0"/>
              <a:t>rusnakm@icloud.com</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5</a:t>
            </a:fld>
            <a:endParaRPr lang="en-US" dirty="0"/>
          </a:p>
        </p:txBody>
      </p:sp>
      <p:pic>
        <p:nvPicPr>
          <p:cNvPr id="6" name="Picture 5"/>
          <p:cNvPicPr>
            <a:picLocks noChangeAspect="1"/>
          </p:cNvPicPr>
          <p:nvPr/>
        </p:nvPicPr>
        <p:blipFill>
          <a:blip r:embed="rId2"/>
          <a:stretch>
            <a:fillRect/>
          </a:stretch>
        </p:blipFill>
        <p:spPr>
          <a:xfrm>
            <a:off x="3569551" y="662322"/>
            <a:ext cx="8240034" cy="5516056"/>
          </a:xfrm>
          <a:prstGeom prst="rect">
            <a:avLst/>
          </a:prstGeom>
        </p:spPr>
      </p:pic>
    </p:spTree>
    <p:extLst>
      <p:ext uri="{BB962C8B-B14F-4D97-AF65-F5344CB8AC3E}">
        <p14:creationId xmlns:p14="http://schemas.microsoft.com/office/powerpoint/2010/main" val="13486606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3517" y="261890"/>
            <a:ext cx="2588905" cy="1450757"/>
          </a:xfrm>
        </p:spPr>
        <p:txBody>
          <a:bodyPr/>
          <a:lstStyle/>
          <a:p>
            <a:r>
              <a:rPr lang="sk-SK" smtClean="0"/>
              <a:t>Disability</a:t>
            </a:r>
            <a:endParaRPr lang="sk-SK" dirty="0"/>
          </a:p>
        </p:txBody>
      </p:sp>
      <p:sp>
        <p:nvSpPr>
          <p:cNvPr id="3" name="Date Placeholder 2"/>
          <p:cNvSpPr>
            <a:spLocks noGrp="1"/>
          </p:cNvSpPr>
          <p:nvPr>
            <p:ph type="dt" sz="half" idx="10"/>
          </p:nvPr>
        </p:nvSpPr>
        <p:spPr/>
        <p:txBody>
          <a:bodyPr/>
          <a:lstStyle/>
          <a:p>
            <a:fld id="{BD25BB4C-788F-E340-9053-FEF0D0D1C422}" type="datetime1">
              <a:rPr lang="sk-SK" smtClean="0"/>
              <a:t>22.11.17</a:t>
            </a:fld>
            <a:endParaRPr lang="en-US" dirty="0"/>
          </a:p>
        </p:txBody>
      </p:sp>
      <p:sp>
        <p:nvSpPr>
          <p:cNvPr id="4" name="Footer Placeholder 3"/>
          <p:cNvSpPr>
            <a:spLocks noGrp="1"/>
          </p:cNvSpPr>
          <p:nvPr>
            <p:ph type="ftr" sz="quarter" idx="11"/>
          </p:nvPr>
        </p:nvSpPr>
        <p:spPr/>
        <p:txBody>
          <a:bodyPr/>
          <a:lstStyle/>
          <a:p>
            <a:r>
              <a:rPr lang="en-US" smtClean="0"/>
              <a:t>rusnakm@icloud.com</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6</a:t>
            </a:fld>
            <a:endParaRPr lang="en-US" dirty="0"/>
          </a:p>
        </p:txBody>
      </p:sp>
      <p:pic>
        <p:nvPicPr>
          <p:cNvPr id="6" name="Picture 5"/>
          <p:cNvPicPr>
            <a:picLocks noChangeAspect="1"/>
          </p:cNvPicPr>
          <p:nvPr/>
        </p:nvPicPr>
        <p:blipFill>
          <a:blip r:embed="rId2"/>
          <a:stretch>
            <a:fillRect/>
          </a:stretch>
        </p:blipFill>
        <p:spPr>
          <a:xfrm>
            <a:off x="2932423" y="191264"/>
            <a:ext cx="9259578" cy="6147753"/>
          </a:xfrm>
          <a:prstGeom prst="rect">
            <a:avLst/>
          </a:prstGeom>
        </p:spPr>
      </p:pic>
    </p:spTree>
    <p:extLst>
      <p:ext uri="{BB962C8B-B14F-4D97-AF65-F5344CB8AC3E}">
        <p14:creationId xmlns:p14="http://schemas.microsoft.com/office/powerpoint/2010/main" val="12194801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804" y="261890"/>
            <a:ext cx="2881596" cy="1450757"/>
          </a:xfrm>
        </p:spPr>
        <p:txBody>
          <a:bodyPr/>
          <a:lstStyle/>
          <a:p>
            <a:r>
              <a:rPr lang="sk-SK" dirty="0" err="1" smtClean="0"/>
              <a:t>Overeating</a:t>
            </a:r>
            <a:r>
              <a:rPr lang="sk-SK" dirty="0" smtClean="0"/>
              <a:t/>
            </a:r>
            <a:br>
              <a:rPr lang="sk-SK" dirty="0" smtClean="0"/>
            </a:br>
            <a:r>
              <a:rPr lang="sk-SK" dirty="0" err="1" smtClean="0"/>
              <a:t>Alcohol</a:t>
            </a:r>
            <a:endParaRPr lang="sk-SK" dirty="0"/>
          </a:p>
        </p:txBody>
      </p:sp>
      <p:sp>
        <p:nvSpPr>
          <p:cNvPr id="3" name="Date Placeholder 2"/>
          <p:cNvSpPr>
            <a:spLocks noGrp="1"/>
          </p:cNvSpPr>
          <p:nvPr>
            <p:ph type="dt" sz="half" idx="10"/>
          </p:nvPr>
        </p:nvSpPr>
        <p:spPr/>
        <p:txBody>
          <a:bodyPr/>
          <a:lstStyle/>
          <a:p>
            <a:fld id="{BD25BB4C-788F-E340-9053-FEF0D0D1C422}" type="datetime1">
              <a:rPr lang="sk-SK" smtClean="0"/>
              <a:t>22.11.17</a:t>
            </a:fld>
            <a:endParaRPr lang="en-US" dirty="0"/>
          </a:p>
        </p:txBody>
      </p:sp>
      <p:sp>
        <p:nvSpPr>
          <p:cNvPr id="4" name="Footer Placeholder 3"/>
          <p:cNvSpPr>
            <a:spLocks noGrp="1"/>
          </p:cNvSpPr>
          <p:nvPr>
            <p:ph type="ftr" sz="quarter" idx="11"/>
          </p:nvPr>
        </p:nvSpPr>
        <p:spPr/>
        <p:txBody>
          <a:bodyPr/>
          <a:lstStyle/>
          <a:p>
            <a:r>
              <a:rPr lang="en-US" smtClean="0"/>
              <a:t>rusnakm@icloud.com</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7</a:t>
            </a:fld>
            <a:endParaRPr lang="en-US" dirty="0"/>
          </a:p>
        </p:txBody>
      </p:sp>
      <p:pic>
        <p:nvPicPr>
          <p:cNvPr id="6" name="Picture 5"/>
          <p:cNvPicPr>
            <a:picLocks noChangeAspect="1"/>
          </p:cNvPicPr>
          <p:nvPr/>
        </p:nvPicPr>
        <p:blipFill>
          <a:blip r:embed="rId2"/>
          <a:stretch>
            <a:fillRect/>
          </a:stretch>
        </p:blipFill>
        <p:spPr>
          <a:xfrm>
            <a:off x="3686185" y="98854"/>
            <a:ext cx="8303740" cy="6227805"/>
          </a:xfrm>
          <a:prstGeom prst="rect">
            <a:avLst/>
          </a:prstGeom>
        </p:spPr>
      </p:pic>
    </p:spTree>
    <p:extLst>
      <p:ext uri="{BB962C8B-B14F-4D97-AF65-F5344CB8AC3E}">
        <p14:creationId xmlns:p14="http://schemas.microsoft.com/office/powerpoint/2010/main" val="10716815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913" y="-566013"/>
            <a:ext cx="2533135" cy="3074435"/>
          </a:xfrm>
        </p:spPr>
        <p:txBody>
          <a:bodyPr>
            <a:normAutofit/>
          </a:bodyPr>
          <a:lstStyle/>
          <a:p>
            <a:r>
              <a:rPr lang="en-GB" dirty="0" smtClean="0"/>
              <a:t>Poverty</a:t>
            </a:r>
            <a:br>
              <a:rPr lang="en-GB" dirty="0" smtClean="0"/>
            </a:br>
            <a:r>
              <a:rPr lang="en-GB" dirty="0" smtClean="0"/>
              <a:t>Social Exclusion</a:t>
            </a:r>
            <a:endParaRPr lang="en-GB" dirty="0"/>
          </a:p>
        </p:txBody>
      </p:sp>
      <p:sp>
        <p:nvSpPr>
          <p:cNvPr id="3" name="Date Placeholder 2"/>
          <p:cNvSpPr>
            <a:spLocks noGrp="1"/>
          </p:cNvSpPr>
          <p:nvPr>
            <p:ph type="dt" sz="half" idx="10"/>
          </p:nvPr>
        </p:nvSpPr>
        <p:spPr/>
        <p:txBody>
          <a:bodyPr/>
          <a:lstStyle/>
          <a:p>
            <a:fld id="{BD25BB4C-788F-E340-9053-FEF0D0D1C422}" type="datetime1">
              <a:rPr lang="sk-SK" smtClean="0"/>
              <a:t>22.11.17</a:t>
            </a:fld>
            <a:endParaRPr lang="en-US" dirty="0"/>
          </a:p>
        </p:txBody>
      </p:sp>
      <p:sp>
        <p:nvSpPr>
          <p:cNvPr id="4" name="Footer Placeholder 3"/>
          <p:cNvSpPr>
            <a:spLocks noGrp="1"/>
          </p:cNvSpPr>
          <p:nvPr>
            <p:ph type="ftr" sz="quarter" idx="11"/>
          </p:nvPr>
        </p:nvSpPr>
        <p:spPr/>
        <p:txBody>
          <a:bodyPr/>
          <a:lstStyle/>
          <a:p>
            <a:r>
              <a:rPr lang="en-US" smtClean="0"/>
              <a:t>rusnakm@icloud.com</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8</a:t>
            </a:fld>
            <a:endParaRPr lang="en-US" dirty="0"/>
          </a:p>
        </p:txBody>
      </p:sp>
      <p:pic>
        <p:nvPicPr>
          <p:cNvPr id="6" name="Picture 5"/>
          <p:cNvPicPr>
            <a:picLocks noChangeAspect="1"/>
          </p:cNvPicPr>
          <p:nvPr/>
        </p:nvPicPr>
        <p:blipFill>
          <a:blip r:embed="rId2"/>
          <a:stretch>
            <a:fillRect/>
          </a:stretch>
        </p:blipFill>
        <p:spPr>
          <a:xfrm>
            <a:off x="3842951" y="118553"/>
            <a:ext cx="8170384" cy="6127788"/>
          </a:xfrm>
          <a:prstGeom prst="rect">
            <a:avLst/>
          </a:prstGeom>
        </p:spPr>
      </p:pic>
    </p:spTree>
    <p:extLst>
      <p:ext uri="{BB962C8B-B14F-4D97-AF65-F5344CB8AC3E}">
        <p14:creationId xmlns:p14="http://schemas.microsoft.com/office/powerpoint/2010/main" val="19043659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116" y="1423425"/>
            <a:ext cx="3317954" cy="1450757"/>
          </a:xfrm>
        </p:spPr>
        <p:txBody>
          <a:bodyPr>
            <a:normAutofit fontScale="90000"/>
          </a:bodyPr>
          <a:lstStyle/>
          <a:p>
            <a:r>
              <a:rPr lang="en-GB" dirty="0" smtClean="0"/>
              <a:t>Transport</a:t>
            </a:r>
            <a:br>
              <a:rPr lang="en-GB" dirty="0" smtClean="0"/>
            </a:br>
            <a:r>
              <a:rPr lang="en-GB" dirty="0" smtClean="0"/>
              <a:t>Injuries</a:t>
            </a:r>
            <a:r>
              <a:rPr lang="en-GB" smtClean="0"/>
              <a:t/>
            </a:r>
            <a:br>
              <a:rPr lang="en-GB" smtClean="0"/>
            </a:br>
            <a:r>
              <a:rPr lang="en-GB" smtClean="0"/>
              <a:t>Infrastructure</a:t>
            </a:r>
            <a:endParaRPr lang="en-GB" dirty="0"/>
          </a:p>
        </p:txBody>
      </p:sp>
      <p:sp>
        <p:nvSpPr>
          <p:cNvPr id="3" name="Date Placeholder 2"/>
          <p:cNvSpPr>
            <a:spLocks noGrp="1"/>
          </p:cNvSpPr>
          <p:nvPr>
            <p:ph type="dt" sz="half" idx="10"/>
          </p:nvPr>
        </p:nvSpPr>
        <p:spPr/>
        <p:txBody>
          <a:bodyPr/>
          <a:lstStyle/>
          <a:p>
            <a:fld id="{BD25BB4C-788F-E340-9053-FEF0D0D1C422}" type="datetime1">
              <a:rPr lang="sk-SK" smtClean="0"/>
              <a:t>22.11.17</a:t>
            </a:fld>
            <a:endParaRPr lang="en-US" dirty="0"/>
          </a:p>
        </p:txBody>
      </p:sp>
      <p:sp>
        <p:nvSpPr>
          <p:cNvPr id="4" name="Footer Placeholder 3"/>
          <p:cNvSpPr>
            <a:spLocks noGrp="1"/>
          </p:cNvSpPr>
          <p:nvPr>
            <p:ph type="ftr" sz="quarter" idx="11"/>
          </p:nvPr>
        </p:nvSpPr>
        <p:spPr/>
        <p:txBody>
          <a:bodyPr/>
          <a:lstStyle/>
          <a:p>
            <a:r>
              <a:rPr lang="en-US" smtClean="0"/>
              <a:t>rusnakm@icloud.com</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9</a:t>
            </a:fld>
            <a:endParaRPr lang="en-US" dirty="0"/>
          </a:p>
        </p:txBody>
      </p:sp>
      <p:pic>
        <p:nvPicPr>
          <p:cNvPr id="6" name="Picture 5"/>
          <p:cNvPicPr>
            <a:picLocks noChangeAspect="1"/>
          </p:cNvPicPr>
          <p:nvPr/>
        </p:nvPicPr>
        <p:blipFill>
          <a:blip r:embed="rId2"/>
          <a:stretch>
            <a:fillRect/>
          </a:stretch>
        </p:blipFill>
        <p:spPr>
          <a:xfrm>
            <a:off x="3830596" y="48155"/>
            <a:ext cx="8262550" cy="6196913"/>
          </a:xfrm>
          <a:prstGeom prst="rect">
            <a:avLst/>
          </a:prstGeom>
        </p:spPr>
      </p:pic>
    </p:spTree>
    <p:extLst>
      <p:ext uri="{BB962C8B-B14F-4D97-AF65-F5344CB8AC3E}">
        <p14:creationId xmlns:p14="http://schemas.microsoft.com/office/powerpoint/2010/main" val="1762691630"/>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Retrospektíva</Template>
  <TotalTime>1344</TotalTime>
  <Words>2035</Words>
  <Application>Microsoft Macintosh PowerPoint</Application>
  <PresentationFormat>Širokouhlá</PresentationFormat>
  <Paragraphs>274</Paragraphs>
  <Slides>39</Slides>
  <Notes>2</Notes>
  <HiddenSlides>1</HiddenSlides>
  <MMClips>0</MMClips>
  <ScaleCrop>false</ScaleCrop>
  <HeadingPairs>
    <vt:vector size="6" baseType="variant">
      <vt:variant>
        <vt:lpstr>Použité písma</vt:lpstr>
      </vt:variant>
      <vt:variant>
        <vt:i4>6</vt:i4>
      </vt:variant>
      <vt:variant>
        <vt:lpstr>Motív</vt:lpstr>
      </vt:variant>
      <vt:variant>
        <vt:i4>1</vt:i4>
      </vt:variant>
      <vt:variant>
        <vt:lpstr>Nadpisy snímok</vt:lpstr>
      </vt:variant>
      <vt:variant>
        <vt:i4>39</vt:i4>
      </vt:variant>
    </vt:vector>
  </HeadingPairs>
  <TitlesOfParts>
    <vt:vector size="46" baseType="lpstr">
      <vt:lpstr>Arial</vt:lpstr>
      <vt:lpstr>Calibri</vt:lpstr>
      <vt:lpstr>Calibri Light</vt:lpstr>
      <vt:lpstr>Courier New</vt:lpstr>
      <vt:lpstr>Mangal</vt:lpstr>
      <vt:lpstr>ＭＳ Ｐゴシック</vt:lpstr>
      <vt:lpstr>Retrospect</vt:lpstr>
      <vt:lpstr>Global Health Policy and Governance</vt:lpstr>
      <vt:lpstr>The World is not Enough</vt:lpstr>
      <vt:lpstr>War</vt:lpstr>
      <vt:lpstr>River Neretva Bosna and Herzegovina, 2013</vt:lpstr>
      <vt:lpstr>Hunger</vt:lpstr>
      <vt:lpstr>Disability</vt:lpstr>
      <vt:lpstr>Overeating Alcohol</vt:lpstr>
      <vt:lpstr>Poverty Social Exclusion</vt:lpstr>
      <vt:lpstr>Transport Injuries Infrastructure</vt:lpstr>
      <vt:lpstr>Emerging Diseases Ebola</vt:lpstr>
      <vt:lpstr>Access to Health Services</vt:lpstr>
      <vt:lpstr>Key issues in current global health policy and governance</vt:lpstr>
      <vt:lpstr>The Health is not Enough</vt:lpstr>
      <vt:lpstr>What is Global Health?</vt:lpstr>
      <vt:lpstr>Indicators to depict health and disease</vt:lpstr>
      <vt:lpstr>Mortality</vt:lpstr>
      <vt:lpstr>Measures of Diseases: Incidence and Prevalence</vt:lpstr>
      <vt:lpstr>Services (indirect)</vt:lpstr>
      <vt:lpstr>Administrative/Financial</vt:lpstr>
      <vt:lpstr>But what if we want to know how much life of people is affected by their health?</vt:lpstr>
      <vt:lpstr>Burden of Diseases Source: PORTA, M. 2008. A Dictionary of Epidemiology. In: PORTA, M., GREENLAND, S. &amp; LAST, J. M. (eds.) A Dictionary of Epidemiology. Oxford: Oxford University Press, New York.</vt:lpstr>
      <vt:lpstr>Burden of Diseases</vt:lpstr>
      <vt:lpstr>The burden may be expressed as composite indicators</vt:lpstr>
      <vt:lpstr>Healthy Life Years</vt:lpstr>
      <vt:lpstr>Prezentácia programu PowerPoint</vt:lpstr>
      <vt:lpstr>Computation</vt:lpstr>
      <vt:lpstr>Health Surveys</vt:lpstr>
      <vt:lpstr>National Health Interview Survey (NHIS)</vt:lpstr>
      <vt:lpstr>Percentage of children aged 0–17 years with a reported allergic condition in the past 12 months: United States, 1997–2011. Significant increasing linear trend for food and skin allergy from 1997–1999 to 2009–2011. SOURCE: CDC/NCHS, Health Data Interactive, National Health Interview Survey</vt:lpstr>
      <vt:lpstr>Percentage of people who had selected experiences with physician availability in the past 12 months, by age group: United States, 2012</vt:lpstr>
      <vt:lpstr>European Health Interview Survey (EHIS)</vt:lpstr>
      <vt:lpstr>Healthy Life Years (HLY) at age 65</vt:lpstr>
      <vt:lpstr>Prezentácia programu PowerPoint</vt:lpstr>
      <vt:lpstr>Global Burden of Diseases</vt:lpstr>
      <vt:lpstr>The Global Burden of Disease (GBD) study Source: 2015. Global, regional, and national age-sex specific all-cause and cause-specific mortality for 240 causes of death, 1990-2013: a systematic analysis for the Global Burden of Disease Study 2013. Lancet, 385, 117-71. </vt:lpstr>
      <vt:lpstr>Yearly change in global life expectancy at birth, with a large drop in the 1990s as a result of the Rwanda genocide and famine in North Korea and the return to increases of about 0·3 years or more per year since 2003</vt:lpstr>
      <vt:lpstr>Global years of life lost by large cause groupings for 1990 to 2013</vt:lpstr>
      <vt:lpstr>Conclusions</vt:lpstr>
      <vt:lpstr>Summary</vt:lpstr>
    </vt:vector>
  </TitlesOfParts>
  <Company/>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Policies for Global Health</dc:title>
  <dc:creator>Martin Rusnak</dc:creator>
  <cp:lastModifiedBy>Martin Rusnak</cp:lastModifiedBy>
  <cp:revision>22</cp:revision>
  <dcterms:created xsi:type="dcterms:W3CDTF">2017-11-05T15:36:54Z</dcterms:created>
  <dcterms:modified xsi:type="dcterms:W3CDTF">2017-11-23T07:34:58Z</dcterms:modified>
</cp:coreProperties>
</file>