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256" r:id="rId2"/>
    <p:sldId id="277"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386" r:id="rId19"/>
    <p:sldId id="387" r:id="rId20"/>
    <p:sldId id="412" r:id="rId21"/>
    <p:sldId id="418" r:id="rId22"/>
    <p:sldId id="499" r:id="rId23"/>
    <p:sldId id="500" r:id="rId24"/>
    <p:sldId id="501" r:id="rId25"/>
    <p:sldId id="502" r:id="rId26"/>
    <p:sldId id="476" r:id="rId27"/>
    <p:sldId id="477" r:id="rId28"/>
    <p:sldId id="478" r:id="rId29"/>
    <p:sldId id="415" r:id="rId30"/>
    <p:sldId id="413" r:id="rId31"/>
    <p:sldId id="416" r:id="rId32"/>
    <p:sldId id="417" r:id="rId33"/>
    <p:sldId id="419" r:id="rId34"/>
    <p:sldId id="420" r:id="rId35"/>
    <p:sldId id="470" r:id="rId36"/>
    <p:sldId id="483" r:id="rId37"/>
    <p:sldId id="410" r:id="rId38"/>
    <p:sldId id="50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0"/>
    <p:restoredTop sz="92890"/>
  </p:normalViewPr>
  <p:slideViewPr>
    <p:cSldViewPr snapToGrid="0" snapToObjects="1">
      <p:cViewPr varScale="1">
        <p:scale>
          <a:sx n="115" d="100"/>
          <a:sy n="115"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5072B-1926-7948-8B44-B6270056D9F8}" type="datetimeFigureOut">
              <a:rPr lang="sk-SK" smtClean="0"/>
              <a:t>26.4.19</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E4B81-FB46-5145-BB41-15F1B2A03CE5}" type="slidenum">
              <a:rPr lang="sk-SK" smtClean="0"/>
              <a:t>‹#›</a:t>
            </a:fld>
            <a:endParaRPr lang="sk-SK"/>
          </a:p>
        </p:txBody>
      </p:sp>
    </p:spTree>
    <p:extLst>
      <p:ext uri="{BB962C8B-B14F-4D97-AF65-F5344CB8AC3E}">
        <p14:creationId xmlns:p14="http://schemas.microsoft.com/office/powerpoint/2010/main" val="168877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646938E-2893-4695-9944-BA2596B98DC5}" type="slidenum">
              <a:rPr lang="cs-CZ" smtClean="0"/>
              <a:pPr/>
              <a:t>2</a:t>
            </a:fld>
            <a:endParaRPr lang="cs-CZ"/>
          </a:p>
        </p:txBody>
      </p:sp>
      <p:sp>
        <p:nvSpPr>
          <p:cNvPr id="5" name="Zástupný symbol pro záhlaví 4"/>
          <p:cNvSpPr>
            <a:spLocks noGrp="1"/>
          </p:cNvSpPr>
          <p:nvPr>
            <p:ph type="hdr" sz="quarter" idx="11"/>
          </p:nvPr>
        </p:nvSpPr>
        <p:spPr/>
        <p:txBody>
          <a:bodyPr/>
          <a:lstStyle/>
          <a:p>
            <a:endParaRPr lang="cs-CZ"/>
          </a:p>
        </p:txBody>
      </p:sp>
    </p:spTree>
    <p:extLst>
      <p:ext uri="{BB962C8B-B14F-4D97-AF65-F5344CB8AC3E}">
        <p14:creationId xmlns:p14="http://schemas.microsoft.com/office/powerpoint/2010/main" val="380964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9646938E-2893-4695-9944-BA2596B98DC5}" type="slidenum">
              <a:rPr lang="cs-CZ" smtClean="0"/>
              <a:pPr/>
              <a:t>35</a:t>
            </a:fld>
            <a:endParaRPr lang="cs-CZ"/>
          </a:p>
        </p:txBody>
      </p:sp>
    </p:spTree>
    <p:extLst>
      <p:ext uri="{BB962C8B-B14F-4D97-AF65-F5344CB8AC3E}">
        <p14:creationId xmlns:p14="http://schemas.microsoft.com/office/powerpoint/2010/main" val="275550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646938E-2893-4695-9944-BA2596B98DC5}" type="slidenum">
              <a:rPr lang="cs-CZ" smtClean="0"/>
              <a:pPr/>
              <a:t>37</a:t>
            </a:fld>
            <a:endParaRPr lang="cs-CZ"/>
          </a:p>
        </p:txBody>
      </p:sp>
      <p:sp>
        <p:nvSpPr>
          <p:cNvPr id="5" name="Zástupný symbol pro záhlaví 4"/>
          <p:cNvSpPr>
            <a:spLocks noGrp="1"/>
          </p:cNvSpPr>
          <p:nvPr>
            <p:ph type="hdr" sz="quarter" idx="11"/>
          </p:nvPr>
        </p:nvSpPr>
        <p:spPr/>
        <p:txBody>
          <a:bodyPr/>
          <a:lstStyle/>
          <a:p>
            <a:endParaRPr lang="cs-CZ"/>
          </a:p>
        </p:txBody>
      </p:sp>
    </p:spTree>
    <p:extLst>
      <p:ext uri="{BB962C8B-B14F-4D97-AF65-F5344CB8AC3E}">
        <p14:creationId xmlns:p14="http://schemas.microsoft.com/office/powerpoint/2010/main" val="257218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234BF04-5981-AD49-8D81-3B67DFF571A3}" type="datetime1">
              <a:rPr lang="sk-SK" smtClean="0"/>
              <a:t>26.4.19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47CC64D-BA02-BC40-B24F-B0A9C00507A0}" type="datetime1">
              <a:rPr lang="sk-SK" smtClean="0"/>
              <a:t>26.4.19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F3431E2-6889-734E-B82A-CF9754306FCC}" type="datetime1">
              <a:rPr lang="sk-SK" smtClean="0"/>
              <a:t>26.4.19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6D43604C-A59B-2842-9081-D1AD47D0AEA6}" type="datetime1">
              <a:rPr lang="sk-SK" smtClean="0"/>
              <a:t>26.4.19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1A0FD5FB-2718-F142-86DB-9082646A50C0}" type="datetime1">
              <a:rPr lang="sk-SK" smtClean="0"/>
              <a:t>26.4.19</a:t>
            </a:fld>
            <a:endParaRPr lang="en-US" dirty="0"/>
          </a:p>
        </p:txBody>
      </p:sp>
      <p:sp>
        <p:nvSpPr>
          <p:cNvPr id="5" name="Footer Placeholder 4"/>
          <p:cNvSpPr>
            <a:spLocks noGrp="1"/>
          </p:cNvSpPr>
          <p:nvPr>
            <p:ph type="ftr" sz="quarter" idx="11"/>
          </p:nvPr>
        </p:nvSpPr>
        <p:spPr/>
        <p:txBody>
          <a:bodyPr/>
          <a:lstStyle/>
          <a:p>
            <a:r>
              <a:rPr lang="en-US"/>
              <a:t>rusnakm0@gmail.com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7CFF4FE2-6DAA-BE4F-A6B5-9E6993B92711}" type="datetime1">
              <a:rPr lang="sk-SK" smtClean="0"/>
              <a:t>26.4.19</a:t>
            </a:fld>
            <a:endParaRPr lang="en-US" dirty="0"/>
          </a:p>
        </p:txBody>
      </p:sp>
      <p:sp>
        <p:nvSpPr>
          <p:cNvPr id="6" name="Footer Placeholder 5"/>
          <p:cNvSpPr>
            <a:spLocks noGrp="1"/>
          </p:cNvSpPr>
          <p:nvPr>
            <p:ph type="ftr" sz="quarter" idx="11"/>
          </p:nvPr>
        </p:nvSpPr>
        <p:spPr/>
        <p:txBody>
          <a:bodyPr/>
          <a:lstStyle/>
          <a:p>
            <a:r>
              <a:rPr lang="en-US"/>
              <a:t>rusnakm0@gmail.com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6027E025-78FC-AD40-BE57-E1E7C06CCE35}" type="datetime1">
              <a:rPr lang="sk-SK" smtClean="0"/>
              <a:t>26.4.19</a:t>
            </a:fld>
            <a:endParaRPr lang="en-US" dirty="0"/>
          </a:p>
        </p:txBody>
      </p:sp>
      <p:sp>
        <p:nvSpPr>
          <p:cNvPr id="8" name="Footer Placeholder 7"/>
          <p:cNvSpPr>
            <a:spLocks noGrp="1"/>
          </p:cNvSpPr>
          <p:nvPr>
            <p:ph type="ftr" sz="quarter" idx="11"/>
          </p:nvPr>
        </p:nvSpPr>
        <p:spPr/>
        <p:txBody>
          <a:bodyPr/>
          <a:lstStyle/>
          <a:p>
            <a:r>
              <a:rPr lang="en-US"/>
              <a:t>rusnakm0@gmail.com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650563A6-EC01-B548-8319-535A6D07E583}" type="datetime1">
              <a:rPr lang="sk-SK" smtClean="0"/>
              <a:t>26.4.19</a:t>
            </a:fld>
            <a:endParaRPr lang="en-US" dirty="0"/>
          </a:p>
        </p:txBody>
      </p:sp>
      <p:sp>
        <p:nvSpPr>
          <p:cNvPr id="4" name="Footer Placeholder 3"/>
          <p:cNvSpPr>
            <a:spLocks noGrp="1"/>
          </p:cNvSpPr>
          <p:nvPr>
            <p:ph type="ftr" sz="quarter" idx="11"/>
          </p:nvPr>
        </p:nvSpPr>
        <p:spPr/>
        <p:txBody>
          <a:bodyPr/>
          <a:lstStyle/>
          <a:p>
            <a:r>
              <a:rPr lang="en-US"/>
              <a:t>rusnakm0@gmail.com</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77A600-0C93-E043-A662-A1101A3CC9A0}" type="datetime1">
              <a:rPr lang="sk-SK" smtClean="0"/>
              <a:t>26.4.19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rusnakm0@gmail.com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7546EF-62CB-7542-99D7-6C960CD7885E}" type="datetime1">
              <a:rPr lang="sk-SK" smtClean="0"/>
              <a:t>26.4.19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rusnakm0@gmail.com</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B9D4FEE5-48CE-7348-A0C6-55BC5295D400}" type="datetime1">
              <a:rPr lang="sk-SK" smtClean="0"/>
              <a:t>26.4.19</a:t>
            </a:fld>
            <a:endParaRPr lang="en-US" dirty="0"/>
          </a:p>
        </p:txBody>
      </p:sp>
      <p:sp>
        <p:nvSpPr>
          <p:cNvPr id="6" name="Footer Placeholder 5"/>
          <p:cNvSpPr>
            <a:spLocks noGrp="1"/>
          </p:cNvSpPr>
          <p:nvPr>
            <p:ph type="ftr" sz="quarter" idx="11"/>
          </p:nvPr>
        </p:nvSpPr>
        <p:spPr/>
        <p:txBody>
          <a:bodyPr/>
          <a:lstStyle/>
          <a:p>
            <a:r>
              <a:rPr lang="en-US"/>
              <a:t>rusnakm0@gmail.com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A86F97-4EB6-5C43-8E08-1A71938E3AAD}" type="datetime1">
              <a:rPr lang="sk-SK" smtClean="0"/>
              <a:t>26.4.19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rusnakm0@gmail.com</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usnak.truni.s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jech.bmj.com/content/58/7/53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jech.bmj.com/content/58/7/53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jech.bmj.com/content/58/7/53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lm.nih.gov/pubs/factsheets/medline.html" TargetMode="External"/><Relationship Id="rId2" Type="http://schemas.openxmlformats.org/officeDocument/2006/relationships/hyperlink" Target="http://www.ncbi.nlm.nih.gov/books/NBK3827/#pubmedhelp.PubMed_Coverag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health/state/summary_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i.ytimg.com/vi/1jzZe3ORdd8/maxresdefault.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Evidence Based Public Health</a:t>
            </a:r>
          </a:p>
        </p:txBody>
      </p:sp>
      <p:sp>
        <p:nvSpPr>
          <p:cNvPr id="3" name="Subtitle 2"/>
          <p:cNvSpPr>
            <a:spLocks noGrp="1"/>
          </p:cNvSpPr>
          <p:nvPr>
            <p:ph type="subTitle" idx="1"/>
          </p:nvPr>
        </p:nvSpPr>
        <p:spPr/>
        <p:txBody>
          <a:bodyPr>
            <a:normAutofit fontScale="85000" lnSpcReduction="20000"/>
          </a:bodyPr>
          <a:lstStyle/>
          <a:p>
            <a:r>
              <a:rPr lang="en-GB" dirty="0"/>
              <a:t>prof. </a:t>
            </a:r>
            <a:r>
              <a:rPr lang="en-GB" dirty="0" err="1"/>
              <a:t>MUDr</a:t>
            </a:r>
            <a:r>
              <a:rPr lang="en-GB" dirty="0"/>
              <a:t>. martin </a:t>
            </a:r>
            <a:r>
              <a:rPr lang="en-GB" dirty="0" err="1"/>
              <a:t>rusnak</a:t>
            </a:r>
            <a:r>
              <a:rPr lang="en-GB" dirty="0"/>
              <a:t>, </a:t>
            </a:r>
            <a:r>
              <a:rPr lang="en-GB" dirty="0" err="1"/>
              <a:t>csc</a:t>
            </a:r>
            <a:endParaRPr lang="en-GB" dirty="0"/>
          </a:p>
          <a:p>
            <a:r>
              <a:rPr lang="en-GB" dirty="0">
                <a:hlinkClick r:id="rId2"/>
              </a:rPr>
              <a:t>http://rusnak.truni.sk</a:t>
            </a:r>
            <a:endParaRPr lang="en-GB" dirty="0"/>
          </a:p>
          <a:p>
            <a:r>
              <a:rPr lang="en-GB" dirty="0"/>
              <a:t>rusnakm0@GMAIL.COM</a:t>
            </a:r>
          </a:p>
        </p:txBody>
      </p:sp>
    </p:spTree>
    <p:extLst>
      <p:ext uri="{BB962C8B-B14F-4D97-AF65-F5344CB8AC3E}">
        <p14:creationId xmlns:p14="http://schemas.microsoft.com/office/powerpoint/2010/main" val="141556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C537B9-A3E7-D544-92A7-2169178629C0}"/>
              </a:ext>
            </a:extLst>
          </p:cNvPr>
          <p:cNvSpPr>
            <a:spLocks noGrp="1"/>
          </p:cNvSpPr>
          <p:nvPr>
            <p:ph type="title"/>
          </p:nvPr>
        </p:nvSpPr>
        <p:spPr/>
        <p:txBody>
          <a:bodyPr/>
          <a:lstStyle/>
          <a:p>
            <a:r>
              <a:rPr lang="en-GB" dirty="0" err="1"/>
              <a:t>Etiology</a:t>
            </a:r>
            <a:r>
              <a:rPr lang="en-GB" dirty="0"/>
              <a:t> </a:t>
            </a:r>
            <a:r>
              <a:rPr lang="en-GB" dirty="0" err="1"/>
              <a:t>cntd</a:t>
            </a:r>
            <a:r>
              <a:rPr lang="en-GB" dirty="0"/>
              <a:t>.</a:t>
            </a:r>
          </a:p>
        </p:txBody>
      </p:sp>
      <p:sp>
        <p:nvSpPr>
          <p:cNvPr id="3" name="Zástupný objekt pre obsah 2">
            <a:extLst>
              <a:ext uri="{FF2B5EF4-FFF2-40B4-BE49-F238E27FC236}">
                <a16:creationId xmlns:a16="http://schemas.microsoft.com/office/drawing/2014/main" id="{CE8BB9A8-EC73-1344-9262-15A73D87727C}"/>
              </a:ext>
            </a:extLst>
          </p:cNvPr>
          <p:cNvSpPr>
            <a:spLocks noGrp="1"/>
          </p:cNvSpPr>
          <p:nvPr>
            <p:ph idx="1"/>
          </p:nvPr>
        </p:nvSpPr>
        <p:spPr/>
        <p:txBody>
          <a:bodyPr>
            <a:normAutofit fontScale="92500" lnSpcReduction="10000"/>
          </a:bodyPr>
          <a:lstStyle/>
          <a:p>
            <a:pPr lvl="1">
              <a:buFont typeface="Wingdings" pitchFamily="2" charset="2"/>
              <a:buChar char="Ø"/>
            </a:pPr>
            <a:r>
              <a:rPr lang="en" dirty="0"/>
              <a:t> 2. The “cause” precedes the “effect” in time. That is, the potential “cause” is present at an earlier time than the potential “effect.” Therefore, we need to establish that cigarette smoking comes before the development of lung cancer.</a:t>
            </a:r>
          </a:p>
          <a:p>
            <a:pPr lvl="1">
              <a:buFont typeface="Wingdings" pitchFamily="2" charset="2"/>
              <a:buChar char="Ø"/>
            </a:pPr>
            <a:r>
              <a:rPr lang="en" dirty="0"/>
              <a:t>3. Altering the “cause” alters the “effect.” That is, when the potential “cause” is reduced or eliminated, the potential “effect” is also reduced or eliminated. Therefore, we need to establish that reducing cigarette smoking reduces lung cancer rates.</a:t>
            </a:r>
          </a:p>
          <a:p>
            <a:pPr>
              <a:buFont typeface="Wingdings" pitchFamily="2" charset="2"/>
              <a:buChar char="Ø"/>
            </a:pPr>
            <a:r>
              <a:rPr lang="en" dirty="0"/>
              <a:t> These three definitive requirements are ideally established using three different types of studies, all of which relate potential “causes” to potential “effects” at the individual level. That is, they investigate whether individuals who smoke cigarettes are the same individuals that develop lung cancer.</a:t>
            </a:r>
          </a:p>
          <a:p>
            <a:pPr>
              <a:buFont typeface="Wingdings" pitchFamily="2" charset="2"/>
              <a:buChar char="Ø"/>
            </a:pPr>
            <a:r>
              <a:rPr lang="en" dirty="0"/>
              <a:t>The three basic types of investigations are called </a:t>
            </a:r>
          </a:p>
          <a:p>
            <a:pPr lvl="1">
              <a:buFont typeface="Wingdings" pitchFamily="2" charset="2"/>
              <a:buChar char="Ø"/>
            </a:pPr>
            <a:r>
              <a:rPr lang="en" dirty="0"/>
              <a:t> </a:t>
            </a:r>
            <a:r>
              <a:rPr lang="en" b="1" dirty="0"/>
              <a:t>case—control </a:t>
            </a:r>
            <a:r>
              <a:rPr lang="en" dirty="0"/>
              <a:t>or </a:t>
            </a:r>
            <a:r>
              <a:rPr lang="en" b="1" dirty="0"/>
              <a:t>retrospective</a:t>
            </a:r>
            <a:r>
              <a:rPr lang="en" dirty="0"/>
              <a:t> studies, </a:t>
            </a:r>
          </a:p>
          <a:p>
            <a:pPr lvl="1">
              <a:buFont typeface="Wingdings" pitchFamily="2" charset="2"/>
              <a:buChar char="Ø"/>
            </a:pPr>
            <a:r>
              <a:rPr lang="en" dirty="0"/>
              <a:t> </a:t>
            </a:r>
            <a:r>
              <a:rPr lang="en" b="1" dirty="0"/>
              <a:t>cohort</a:t>
            </a:r>
            <a:r>
              <a:rPr lang="en" dirty="0"/>
              <a:t> studies or </a:t>
            </a:r>
            <a:r>
              <a:rPr lang="en" b="1" dirty="0"/>
              <a:t>prospective</a:t>
            </a:r>
            <a:r>
              <a:rPr lang="en" dirty="0"/>
              <a:t> studies, and </a:t>
            </a:r>
          </a:p>
          <a:p>
            <a:pPr lvl="1">
              <a:buFont typeface="Wingdings" pitchFamily="2" charset="2"/>
              <a:buChar char="Ø"/>
            </a:pPr>
            <a:r>
              <a:rPr lang="en" dirty="0"/>
              <a:t> </a:t>
            </a:r>
            <a:r>
              <a:rPr lang="en" b="1" dirty="0"/>
              <a:t>randomized</a:t>
            </a:r>
            <a:r>
              <a:rPr lang="en" dirty="0"/>
              <a:t> clinical trials or </a:t>
            </a:r>
            <a:r>
              <a:rPr lang="en" b="1" dirty="0"/>
              <a:t>experimental</a:t>
            </a:r>
            <a:r>
              <a:rPr lang="en" dirty="0"/>
              <a:t> studies.</a:t>
            </a:r>
          </a:p>
          <a:p>
            <a:pPr>
              <a:buFont typeface="Wingdings" pitchFamily="2" charset="2"/>
              <a:buChar char="Ø"/>
            </a:pPr>
            <a:endParaRPr lang="en" dirty="0"/>
          </a:p>
          <a:p>
            <a:endParaRPr lang="en-GB" dirty="0"/>
          </a:p>
        </p:txBody>
      </p:sp>
      <p:sp>
        <p:nvSpPr>
          <p:cNvPr id="4" name="Zástupný objekt pre dátum 3">
            <a:extLst>
              <a:ext uri="{FF2B5EF4-FFF2-40B4-BE49-F238E27FC236}">
                <a16:creationId xmlns:a16="http://schemas.microsoft.com/office/drawing/2014/main" id="{F715D931-99BD-E042-A20C-FDBCAD5AD57D}"/>
              </a:ext>
            </a:extLst>
          </p:cNvPr>
          <p:cNvSpPr>
            <a:spLocks noGrp="1"/>
          </p:cNvSpPr>
          <p:nvPr>
            <p:ph type="dt" sz="half" idx="10"/>
          </p:nvPr>
        </p:nvSpPr>
        <p:spPr/>
        <p:txBody>
          <a:bodyPr/>
          <a:lstStyle/>
          <a:p>
            <a:fld id="{8490C945-3D74-DE43-B7A2-54E3FCE30379}" type="datetime1">
              <a:rPr lang="sk-SK" smtClean="0"/>
              <a:t>26.4.19</a:t>
            </a:fld>
            <a:endParaRPr lang="en-US" dirty="0"/>
          </a:p>
        </p:txBody>
      </p:sp>
      <p:sp>
        <p:nvSpPr>
          <p:cNvPr id="5" name="Zástupný objekt pre pätu 4">
            <a:extLst>
              <a:ext uri="{FF2B5EF4-FFF2-40B4-BE49-F238E27FC236}">
                <a16:creationId xmlns:a16="http://schemas.microsoft.com/office/drawing/2014/main" id="{3178A437-A14E-4D47-85D0-4873565AF512}"/>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AB5DD10C-2AE9-F646-99C9-314379A9B775}"/>
              </a:ext>
            </a:extLst>
          </p:cNvPr>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101969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0428040-B944-0446-91DB-AC302C292134}"/>
              </a:ext>
            </a:extLst>
          </p:cNvPr>
          <p:cNvSpPr>
            <a:spLocks noGrp="1"/>
          </p:cNvSpPr>
          <p:nvPr>
            <p:ph type="dt" sz="half" idx="10"/>
          </p:nvPr>
        </p:nvSpPr>
        <p:spPr/>
        <p:txBody>
          <a:bodyPr/>
          <a:lstStyle/>
          <a:p>
            <a:fld id="{5FAB9F95-851F-8440-9236-CD6F5F69A6ED}" type="datetime1">
              <a:rPr lang="sk-SK" smtClean="0"/>
              <a:t>26.4.19</a:t>
            </a:fld>
            <a:endParaRPr lang="en-US" dirty="0"/>
          </a:p>
        </p:txBody>
      </p:sp>
      <p:sp>
        <p:nvSpPr>
          <p:cNvPr id="5" name="Zástupný objekt pre pätu 4">
            <a:extLst>
              <a:ext uri="{FF2B5EF4-FFF2-40B4-BE49-F238E27FC236}">
                <a16:creationId xmlns:a16="http://schemas.microsoft.com/office/drawing/2014/main" id="{8AC1CFC8-D452-7B49-9AAC-E74F78EDC896}"/>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29A7904D-DFF7-1948-8F00-E75462640294}"/>
              </a:ext>
            </a:extLst>
          </p:cNvPr>
          <p:cNvSpPr>
            <a:spLocks noGrp="1"/>
          </p:cNvSpPr>
          <p:nvPr>
            <p:ph type="sldNum" sz="quarter" idx="12"/>
          </p:nvPr>
        </p:nvSpPr>
        <p:spPr/>
        <p:txBody>
          <a:bodyPr/>
          <a:lstStyle/>
          <a:p>
            <a:fld id="{6113E31D-E2AB-40D1-8B51-AFA5AFEF393A}" type="slidenum">
              <a:rPr lang="en-US" smtClean="0"/>
              <a:t>11</a:t>
            </a:fld>
            <a:endParaRPr lang="en-US" dirty="0"/>
          </a:p>
        </p:txBody>
      </p:sp>
      <p:pic>
        <p:nvPicPr>
          <p:cNvPr id="2050" name="Picture 2" descr="Image result for case-control study design">
            <a:extLst>
              <a:ext uri="{FF2B5EF4-FFF2-40B4-BE49-F238E27FC236}">
                <a16:creationId xmlns:a16="http://schemas.microsoft.com/office/drawing/2014/main" id="{52208B76-5F7B-AE46-A4E5-D11A8B220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216" y="603250"/>
            <a:ext cx="7531100" cy="565150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jekt pre obsah 2">
            <a:extLst>
              <a:ext uri="{FF2B5EF4-FFF2-40B4-BE49-F238E27FC236}">
                <a16:creationId xmlns:a16="http://schemas.microsoft.com/office/drawing/2014/main" id="{C96AA164-8788-0C4F-846E-2FF950613C89}"/>
              </a:ext>
            </a:extLst>
          </p:cNvPr>
          <p:cNvSpPr>
            <a:spLocks noGrp="1"/>
          </p:cNvSpPr>
          <p:nvPr>
            <p:ph idx="1"/>
          </p:nvPr>
        </p:nvSpPr>
        <p:spPr>
          <a:xfrm>
            <a:off x="356683" y="1791547"/>
            <a:ext cx="4822803" cy="4409016"/>
          </a:xfrm>
        </p:spPr>
        <p:txBody>
          <a:bodyPr>
            <a:normAutofit fontScale="92500"/>
          </a:bodyPr>
          <a:lstStyle/>
          <a:p>
            <a:pPr>
              <a:buFont typeface="Wingdings" pitchFamily="2" charset="2"/>
              <a:buChar char="Ø"/>
            </a:pPr>
            <a:r>
              <a:rPr lang="en" dirty="0"/>
              <a:t> The most useful for establishing requirement 1 previously, i.e., the “cause” is associated with the “effect” at the individual level. </a:t>
            </a:r>
          </a:p>
          <a:p>
            <a:pPr>
              <a:buFont typeface="Wingdings" pitchFamily="2" charset="2"/>
              <a:buChar char="Ø"/>
            </a:pPr>
            <a:r>
              <a:rPr lang="en" dirty="0"/>
              <a:t> Case—control studies can demonstrate that cigarettes and lung cancer occur together more frequently than would be expected by chance alone. To accomplish this, cases with the disease (lung cancer) are compared to controls without the disease to determine whether the cases and the controls previously were exposed to the potential “cause” (cigarette smoking).</a:t>
            </a:r>
          </a:p>
          <a:p>
            <a:pPr>
              <a:buFont typeface="Wingdings" pitchFamily="2" charset="2"/>
              <a:buChar char="Ø"/>
            </a:pPr>
            <a:r>
              <a:rPr lang="en" dirty="0"/>
              <a:t>When a factor such as cigarettes has been demonstrated to be associated on an individual basis with an outcome such as lung cancer, we often refer to that factor as a </a:t>
            </a:r>
            <a:r>
              <a:rPr lang="en" b="1" dirty="0"/>
              <a:t>risk factor.</a:t>
            </a:r>
            <a:endParaRPr lang="en-GB" dirty="0"/>
          </a:p>
        </p:txBody>
      </p:sp>
    </p:spTree>
    <p:extLst>
      <p:ext uri="{BB962C8B-B14F-4D97-AF65-F5344CB8AC3E}">
        <p14:creationId xmlns:p14="http://schemas.microsoft.com/office/powerpoint/2010/main" val="64834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A69D9E-1310-4F47-B2E8-D34275B3F79E}"/>
              </a:ext>
            </a:extLst>
          </p:cNvPr>
          <p:cNvSpPr>
            <a:spLocks noGrp="1"/>
          </p:cNvSpPr>
          <p:nvPr>
            <p:ph type="title"/>
          </p:nvPr>
        </p:nvSpPr>
        <p:spPr/>
        <p:txBody>
          <a:bodyPr/>
          <a:lstStyle/>
          <a:p>
            <a:r>
              <a:rPr lang="en-GB" dirty="0"/>
              <a:t>Cohort Studies</a:t>
            </a:r>
          </a:p>
        </p:txBody>
      </p:sp>
      <p:sp>
        <p:nvSpPr>
          <p:cNvPr id="3" name="Zástupný objekt pre obsah 2">
            <a:extLst>
              <a:ext uri="{FF2B5EF4-FFF2-40B4-BE49-F238E27FC236}">
                <a16:creationId xmlns:a16="http://schemas.microsoft.com/office/drawing/2014/main" id="{02572B6C-08EE-284D-B16B-2FA2BABF25D4}"/>
              </a:ext>
            </a:extLst>
          </p:cNvPr>
          <p:cNvSpPr>
            <a:spLocks noGrp="1"/>
          </p:cNvSpPr>
          <p:nvPr>
            <p:ph idx="1"/>
          </p:nvPr>
        </p:nvSpPr>
        <p:spPr>
          <a:xfrm>
            <a:off x="1097280" y="1845734"/>
            <a:ext cx="3641988" cy="4023360"/>
          </a:xfrm>
        </p:spPr>
        <p:txBody>
          <a:bodyPr/>
          <a:lstStyle/>
          <a:p>
            <a:pPr>
              <a:buFont typeface="Wingdings" pitchFamily="2" charset="2"/>
              <a:buChar char="Ø"/>
            </a:pPr>
            <a:r>
              <a:rPr lang="en" dirty="0"/>
              <a:t> Cohort studies are most useful for establishing requirement #2 previously—the “cause” precedes the “effect.” </a:t>
            </a:r>
          </a:p>
          <a:p>
            <a:pPr>
              <a:buFont typeface="Wingdings" pitchFamily="2" charset="2"/>
              <a:buChar char="Ø"/>
            </a:pPr>
            <a:r>
              <a:rPr lang="en" dirty="0"/>
              <a:t>Those with the potential “cause” or risk factor (cigarette smoking) and those without the potential “cause” are followed over time to determine who develops the “effect” (lung cancer).</a:t>
            </a:r>
            <a:endParaRPr lang="en-GB" dirty="0"/>
          </a:p>
        </p:txBody>
      </p:sp>
      <p:sp>
        <p:nvSpPr>
          <p:cNvPr id="4" name="Zástupný objekt pre dátum 3">
            <a:extLst>
              <a:ext uri="{FF2B5EF4-FFF2-40B4-BE49-F238E27FC236}">
                <a16:creationId xmlns:a16="http://schemas.microsoft.com/office/drawing/2014/main" id="{4E8FB3A9-3716-2143-8F6A-281A1F93FE38}"/>
              </a:ext>
            </a:extLst>
          </p:cNvPr>
          <p:cNvSpPr>
            <a:spLocks noGrp="1"/>
          </p:cNvSpPr>
          <p:nvPr>
            <p:ph type="dt" sz="half" idx="10"/>
          </p:nvPr>
        </p:nvSpPr>
        <p:spPr/>
        <p:txBody>
          <a:bodyPr/>
          <a:lstStyle/>
          <a:p>
            <a:fld id="{3CF98855-1994-BF48-A3C3-E5FF426A79AF}" type="datetime1">
              <a:rPr lang="sk-SK" smtClean="0"/>
              <a:t>26.4.19</a:t>
            </a:fld>
            <a:endParaRPr lang="en-US" dirty="0"/>
          </a:p>
        </p:txBody>
      </p:sp>
      <p:sp>
        <p:nvSpPr>
          <p:cNvPr id="5" name="Zástupný objekt pre pätu 4">
            <a:extLst>
              <a:ext uri="{FF2B5EF4-FFF2-40B4-BE49-F238E27FC236}">
                <a16:creationId xmlns:a16="http://schemas.microsoft.com/office/drawing/2014/main" id="{E25592C7-97F5-D949-9FB2-530C2053700E}"/>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85896991-63D9-A744-B39C-9F9CA69BC215}"/>
              </a:ext>
            </a:extLst>
          </p:cNvPr>
          <p:cNvSpPr>
            <a:spLocks noGrp="1"/>
          </p:cNvSpPr>
          <p:nvPr>
            <p:ph type="sldNum" sz="quarter" idx="12"/>
          </p:nvPr>
        </p:nvSpPr>
        <p:spPr/>
        <p:txBody>
          <a:bodyPr/>
          <a:lstStyle/>
          <a:p>
            <a:fld id="{6113E31D-E2AB-40D1-8B51-AFA5AFEF393A}" type="slidenum">
              <a:rPr lang="en-US" smtClean="0"/>
              <a:t>12</a:t>
            </a:fld>
            <a:endParaRPr lang="en-US" dirty="0"/>
          </a:p>
        </p:txBody>
      </p:sp>
      <p:pic>
        <p:nvPicPr>
          <p:cNvPr id="3076" name="Picture 4" descr="https://www.statisticshowto.datasciencecentral.com/wp-content/uploads/2015/04/cohort-study.gif">
            <a:extLst>
              <a:ext uri="{FF2B5EF4-FFF2-40B4-BE49-F238E27FC236}">
                <a16:creationId xmlns:a16="http://schemas.microsoft.com/office/drawing/2014/main" id="{E57D5461-B185-B74C-8555-55E391802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78" y="2059094"/>
            <a:ext cx="635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8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3E7DFB-75F1-E249-B8B7-F410635DD00F}"/>
              </a:ext>
            </a:extLst>
          </p:cNvPr>
          <p:cNvSpPr>
            <a:spLocks noGrp="1"/>
          </p:cNvSpPr>
          <p:nvPr>
            <p:ph type="title"/>
          </p:nvPr>
        </p:nvSpPr>
        <p:spPr/>
        <p:txBody>
          <a:bodyPr/>
          <a:lstStyle/>
          <a:p>
            <a:r>
              <a:rPr lang="en" dirty="0"/>
              <a:t>Randomized clinical trials</a:t>
            </a:r>
            <a:endParaRPr lang="en-GB" dirty="0"/>
          </a:p>
        </p:txBody>
      </p:sp>
      <p:sp>
        <p:nvSpPr>
          <p:cNvPr id="3" name="Zástupný objekt pre obsah 2">
            <a:extLst>
              <a:ext uri="{FF2B5EF4-FFF2-40B4-BE49-F238E27FC236}">
                <a16:creationId xmlns:a16="http://schemas.microsoft.com/office/drawing/2014/main" id="{E8A4CC1B-E6C5-2740-AF90-8B0E121BB7A6}"/>
              </a:ext>
            </a:extLst>
          </p:cNvPr>
          <p:cNvSpPr>
            <a:spLocks noGrp="1"/>
          </p:cNvSpPr>
          <p:nvPr>
            <p:ph idx="1"/>
          </p:nvPr>
        </p:nvSpPr>
        <p:spPr>
          <a:xfrm>
            <a:off x="1097280" y="1845734"/>
            <a:ext cx="4054583" cy="4023360"/>
          </a:xfrm>
        </p:spPr>
        <p:txBody>
          <a:bodyPr>
            <a:normAutofit fontScale="85000" lnSpcReduction="10000"/>
          </a:bodyPr>
          <a:lstStyle/>
          <a:p>
            <a:pPr>
              <a:buFont typeface="Wingdings" pitchFamily="2" charset="2"/>
              <a:buChar char="Ø"/>
            </a:pPr>
            <a:r>
              <a:rPr lang="en" dirty="0"/>
              <a:t> The most useful for establishing requirement #3—altering the “cause” alters the “effect.” </a:t>
            </a:r>
          </a:p>
          <a:p>
            <a:pPr>
              <a:buFont typeface="Wingdings" pitchFamily="2" charset="2"/>
              <a:buChar char="Ø"/>
            </a:pPr>
            <a:r>
              <a:rPr lang="en" dirty="0"/>
              <a:t> Using a chance process known as </a:t>
            </a:r>
            <a:r>
              <a:rPr lang="en" b="1" dirty="0"/>
              <a:t>randomization</a:t>
            </a:r>
            <a:r>
              <a:rPr lang="en" dirty="0"/>
              <a:t>, individuals are assigned to be exposed or not exposed to the potential “cause” (cigarette smoking). </a:t>
            </a:r>
          </a:p>
          <a:p>
            <a:pPr>
              <a:buFont typeface="Wingdings" pitchFamily="2" charset="2"/>
              <a:buChar char="Ø"/>
            </a:pPr>
            <a:r>
              <a:rPr lang="en" dirty="0"/>
              <a:t> Individuals with and without the potential “cause” are then followed over time to determine who develops the “effect.” </a:t>
            </a:r>
          </a:p>
          <a:p>
            <a:pPr>
              <a:buFont typeface="Wingdings" pitchFamily="2" charset="2"/>
              <a:buChar char="Ø"/>
            </a:pPr>
            <a:r>
              <a:rPr lang="en" dirty="0"/>
              <a:t> Conducting a randomized clinical trial of cigarettes and lung cancer would require investigators to randomize individuals to smoke cigarettes or not smoke cigarettes and follow them over many years.</a:t>
            </a:r>
          </a:p>
          <a:p>
            <a:endParaRPr lang="en-GB" dirty="0"/>
          </a:p>
        </p:txBody>
      </p:sp>
      <p:sp>
        <p:nvSpPr>
          <p:cNvPr id="4" name="Zástupný objekt pre dátum 3">
            <a:extLst>
              <a:ext uri="{FF2B5EF4-FFF2-40B4-BE49-F238E27FC236}">
                <a16:creationId xmlns:a16="http://schemas.microsoft.com/office/drawing/2014/main" id="{B6DEE133-2FF6-BE46-A956-E061CF2E4F30}"/>
              </a:ext>
            </a:extLst>
          </p:cNvPr>
          <p:cNvSpPr>
            <a:spLocks noGrp="1"/>
          </p:cNvSpPr>
          <p:nvPr>
            <p:ph type="dt" sz="half" idx="10"/>
          </p:nvPr>
        </p:nvSpPr>
        <p:spPr/>
        <p:txBody>
          <a:bodyPr/>
          <a:lstStyle/>
          <a:p>
            <a:fld id="{0375B140-E718-B943-B586-AC34E2F86DCA}" type="datetime1">
              <a:rPr lang="sk-SK" smtClean="0"/>
              <a:t>26.4.19</a:t>
            </a:fld>
            <a:endParaRPr lang="en-US" dirty="0"/>
          </a:p>
        </p:txBody>
      </p:sp>
      <p:sp>
        <p:nvSpPr>
          <p:cNvPr id="5" name="Zástupný objekt pre pätu 4">
            <a:extLst>
              <a:ext uri="{FF2B5EF4-FFF2-40B4-BE49-F238E27FC236}">
                <a16:creationId xmlns:a16="http://schemas.microsoft.com/office/drawing/2014/main" id="{C80A978E-98DB-CD4B-94C6-248C9D7834E9}"/>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EC592F03-C7F4-AB4B-B822-E16369EFEBEE}"/>
              </a:ext>
            </a:extLst>
          </p:cNvPr>
          <p:cNvSpPr>
            <a:spLocks noGrp="1"/>
          </p:cNvSpPr>
          <p:nvPr>
            <p:ph type="sldNum" sz="quarter" idx="12"/>
          </p:nvPr>
        </p:nvSpPr>
        <p:spPr/>
        <p:txBody>
          <a:bodyPr/>
          <a:lstStyle/>
          <a:p>
            <a:fld id="{6113E31D-E2AB-40D1-8B51-AFA5AFEF393A}" type="slidenum">
              <a:rPr lang="en-US" smtClean="0"/>
              <a:t>13</a:t>
            </a:fld>
            <a:endParaRPr lang="en-US" dirty="0"/>
          </a:p>
        </p:txBody>
      </p:sp>
      <p:pic>
        <p:nvPicPr>
          <p:cNvPr id="4098" name="Picture 2" descr="Related image">
            <a:extLst>
              <a:ext uri="{FF2B5EF4-FFF2-40B4-BE49-F238E27FC236}">
                <a16:creationId xmlns:a16="http://schemas.microsoft.com/office/drawing/2014/main" id="{9F8F1829-AE14-CC4C-9C84-7F34301F5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89" y="2059094"/>
            <a:ext cx="635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9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CD6DF4FD-2061-1942-9A19-308A0ECFED71}"/>
              </a:ext>
            </a:extLst>
          </p:cNvPr>
          <p:cNvSpPr>
            <a:spLocks noGrp="1"/>
          </p:cNvSpPr>
          <p:nvPr>
            <p:ph type="dt" sz="half" idx="10"/>
          </p:nvPr>
        </p:nvSpPr>
        <p:spPr/>
        <p:txBody>
          <a:bodyPr/>
          <a:lstStyle/>
          <a:p>
            <a:fld id="{673F6473-AC2E-1345-BA6A-82569FDCB7DD}" type="datetime1">
              <a:rPr lang="sk-SK" smtClean="0"/>
              <a:t>26.4.19</a:t>
            </a:fld>
            <a:endParaRPr lang="en-US" dirty="0"/>
          </a:p>
        </p:txBody>
      </p:sp>
      <p:sp>
        <p:nvSpPr>
          <p:cNvPr id="5" name="Zástupný objekt pre pätu 4">
            <a:extLst>
              <a:ext uri="{FF2B5EF4-FFF2-40B4-BE49-F238E27FC236}">
                <a16:creationId xmlns:a16="http://schemas.microsoft.com/office/drawing/2014/main" id="{E82FF5CF-A4C7-1D48-8B15-F1DFA4D79BA7}"/>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5C2919D3-D6BD-3E4E-BD19-B4A55C90A09D}"/>
              </a:ext>
            </a:extLst>
          </p:cNvPr>
          <p:cNvSpPr>
            <a:spLocks noGrp="1"/>
          </p:cNvSpPr>
          <p:nvPr>
            <p:ph type="sldNum" sz="quarter" idx="12"/>
          </p:nvPr>
        </p:nvSpPr>
        <p:spPr/>
        <p:txBody>
          <a:bodyPr/>
          <a:lstStyle/>
          <a:p>
            <a:fld id="{6113E31D-E2AB-40D1-8B51-AFA5AFEF393A}" type="slidenum">
              <a:rPr lang="en-US" smtClean="0"/>
              <a:t>14</a:t>
            </a:fld>
            <a:endParaRPr lang="en-US" dirty="0"/>
          </a:p>
        </p:txBody>
      </p:sp>
      <p:pic>
        <p:nvPicPr>
          <p:cNvPr id="8" name="Obrázok 7" descr="Obrázok, na ktorom je snímka obrazovky&#10;&#10;Automaticky generovaný popis">
            <a:extLst>
              <a:ext uri="{FF2B5EF4-FFF2-40B4-BE49-F238E27FC236}">
                <a16:creationId xmlns:a16="http://schemas.microsoft.com/office/drawing/2014/main" id="{334DEFAB-76A7-1440-B860-AC939AB26B4D}"/>
              </a:ext>
            </a:extLst>
          </p:cNvPr>
          <p:cNvPicPr>
            <a:picLocks noChangeAspect="1"/>
          </p:cNvPicPr>
          <p:nvPr/>
        </p:nvPicPr>
        <p:blipFill>
          <a:blip r:embed="rId2"/>
          <a:stretch>
            <a:fillRect/>
          </a:stretch>
        </p:blipFill>
        <p:spPr>
          <a:xfrm>
            <a:off x="955413" y="512956"/>
            <a:ext cx="9138299" cy="5296829"/>
          </a:xfrm>
          <a:prstGeom prst="rect">
            <a:avLst/>
          </a:prstGeom>
        </p:spPr>
      </p:pic>
    </p:spTree>
    <p:extLst>
      <p:ext uri="{BB962C8B-B14F-4D97-AF65-F5344CB8AC3E}">
        <p14:creationId xmlns:p14="http://schemas.microsoft.com/office/powerpoint/2010/main" val="296736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66DEB4D-237B-EC45-9FBC-9F7238338131}"/>
              </a:ext>
            </a:extLst>
          </p:cNvPr>
          <p:cNvSpPr>
            <a:spLocks noGrp="1"/>
          </p:cNvSpPr>
          <p:nvPr>
            <p:ph type="title"/>
          </p:nvPr>
        </p:nvSpPr>
        <p:spPr/>
        <p:txBody>
          <a:bodyPr/>
          <a:lstStyle/>
          <a:p>
            <a:r>
              <a:rPr lang="en-GB" dirty="0"/>
              <a:t>Necessary, sufficient and contributory causes</a:t>
            </a:r>
          </a:p>
        </p:txBody>
      </p:sp>
      <p:sp>
        <p:nvSpPr>
          <p:cNvPr id="6" name="Zástupný objekt pre obsah 5">
            <a:extLst>
              <a:ext uri="{FF2B5EF4-FFF2-40B4-BE49-F238E27FC236}">
                <a16:creationId xmlns:a16="http://schemas.microsoft.com/office/drawing/2014/main" id="{30D02FBE-5E8B-BC46-AF75-533D0EF39A02}"/>
              </a:ext>
            </a:extLst>
          </p:cNvPr>
          <p:cNvSpPr>
            <a:spLocks noGrp="1"/>
          </p:cNvSpPr>
          <p:nvPr>
            <p:ph idx="1"/>
          </p:nvPr>
        </p:nvSpPr>
        <p:spPr/>
        <p:txBody>
          <a:bodyPr>
            <a:normAutofit/>
          </a:bodyPr>
          <a:lstStyle/>
          <a:p>
            <a:pPr>
              <a:buFont typeface="Wingdings" pitchFamily="2" charset="2"/>
              <a:buChar char="Ø"/>
            </a:pPr>
            <a:r>
              <a:rPr lang="en" dirty="0"/>
              <a:t> Despite the convincing evidence that cigarette smoking is a contributory cause of lung cancer, some individuals never smoke and still develop lung cancer. Therefore, cigarettes are not what we call a </a:t>
            </a:r>
            <a:r>
              <a:rPr lang="en" b="1" dirty="0"/>
              <a:t>necessary cause </a:t>
            </a:r>
            <a:r>
              <a:rPr lang="en" dirty="0"/>
              <a:t>of lung cancer. </a:t>
            </a:r>
          </a:p>
          <a:p>
            <a:pPr>
              <a:buFont typeface="Wingdings" pitchFamily="2" charset="2"/>
              <a:buChar char="Ø"/>
            </a:pPr>
            <a:r>
              <a:rPr lang="en" dirty="0"/>
              <a:t> Others smoke cigarettes all their lives and do not develop lung cancer. Thus, cigarettes are not what we call a </a:t>
            </a:r>
            <a:r>
              <a:rPr lang="en" b="1" dirty="0"/>
              <a:t>sufficient cause </a:t>
            </a:r>
            <a:r>
              <a:rPr lang="en" dirty="0"/>
              <a:t>of lung cancer.</a:t>
            </a:r>
          </a:p>
          <a:p>
            <a:pPr>
              <a:buFont typeface="Wingdings" pitchFamily="2" charset="2"/>
              <a:buChar char="Ø"/>
            </a:pPr>
            <a:r>
              <a:rPr lang="en" dirty="0"/>
              <a:t> The fact that not every smoker develops lung cancer implies that there must be factors that protect some individuals from lung cancer. The fact that some nonsmokers develop lung cancer implies that there must be </a:t>
            </a:r>
            <a:r>
              <a:rPr lang="en" b="1" dirty="0"/>
              <a:t>additional contributory causes </a:t>
            </a:r>
            <a:r>
              <a:rPr lang="en" dirty="0"/>
              <a:t>of lung cancer. </a:t>
            </a:r>
          </a:p>
          <a:p>
            <a:pPr>
              <a:buFont typeface="Wingdings" pitchFamily="2" charset="2"/>
              <a:buChar char="Ø"/>
            </a:pPr>
            <a:r>
              <a:rPr lang="en" dirty="0"/>
              <a:t> Thus, the existence of a contributory cause implies that the “cause” increases the chances that the “effect” will develop. Its presence does not guarantee that the disease will develop. In addition the absence of cigarette smoking does not guarantee that the disease will not develop.</a:t>
            </a:r>
          </a:p>
          <a:p>
            <a:endParaRPr lang="en-GB" dirty="0"/>
          </a:p>
        </p:txBody>
      </p:sp>
      <p:sp>
        <p:nvSpPr>
          <p:cNvPr id="2" name="Zástupný objekt pre dátum 1">
            <a:extLst>
              <a:ext uri="{FF2B5EF4-FFF2-40B4-BE49-F238E27FC236}">
                <a16:creationId xmlns:a16="http://schemas.microsoft.com/office/drawing/2014/main" id="{DC35F138-1EDC-7B4B-8077-88CC8D4D53C8}"/>
              </a:ext>
            </a:extLst>
          </p:cNvPr>
          <p:cNvSpPr>
            <a:spLocks noGrp="1"/>
          </p:cNvSpPr>
          <p:nvPr>
            <p:ph type="dt" sz="half" idx="10"/>
          </p:nvPr>
        </p:nvSpPr>
        <p:spPr/>
        <p:txBody>
          <a:bodyPr/>
          <a:lstStyle/>
          <a:p>
            <a:fld id="{4D504E4D-2350-3843-AD36-FE63FB5241E2}" type="datetime1">
              <a:rPr lang="sk-SK" smtClean="0"/>
              <a:t>26.4.19</a:t>
            </a:fld>
            <a:endParaRPr lang="en-US" dirty="0"/>
          </a:p>
        </p:txBody>
      </p:sp>
      <p:sp>
        <p:nvSpPr>
          <p:cNvPr id="3" name="Zástupný objekt pre pätu 2">
            <a:extLst>
              <a:ext uri="{FF2B5EF4-FFF2-40B4-BE49-F238E27FC236}">
                <a16:creationId xmlns:a16="http://schemas.microsoft.com/office/drawing/2014/main" id="{706A6E42-76AB-3746-A9B0-979CF9A05454}"/>
              </a:ext>
            </a:extLst>
          </p:cNvPr>
          <p:cNvSpPr>
            <a:spLocks noGrp="1"/>
          </p:cNvSpPr>
          <p:nvPr>
            <p:ph type="ftr" sz="quarter" idx="11"/>
          </p:nvPr>
        </p:nvSpPr>
        <p:spPr/>
        <p:txBody>
          <a:bodyPr/>
          <a:lstStyle/>
          <a:p>
            <a:r>
              <a:rPr lang="en-US"/>
              <a:t>rusnakm0@gmail.com</a:t>
            </a:r>
            <a:endParaRPr lang="en-US" dirty="0"/>
          </a:p>
        </p:txBody>
      </p:sp>
      <p:sp>
        <p:nvSpPr>
          <p:cNvPr id="4" name="Zástupný objekt pre číslo snímky 3">
            <a:extLst>
              <a:ext uri="{FF2B5EF4-FFF2-40B4-BE49-F238E27FC236}">
                <a16:creationId xmlns:a16="http://schemas.microsoft.com/office/drawing/2014/main" id="{613236BF-CA21-564A-8687-B9E822427AEF}"/>
              </a:ext>
            </a:extLst>
          </p:cNvPr>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45633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EA3C0A-26AA-5443-A412-0A13A5C353FC}"/>
              </a:ext>
            </a:extLst>
          </p:cNvPr>
          <p:cNvSpPr>
            <a:spLocks noGrp="1"/>
          </p:cNvSpPr>
          <p:nvPr>
            <p:ph type="title"/>
          </p:nvPr>
        </p:nvSpPr>
        <p:spPr/>
        <p:txBody>
          <a:bodyPr>
            <a:normAutofit fontScale="90000"/>
          </a:bodyPr>
          <a:lstStyle/>
          <a:p>
            <a:r>
              <a:rPr lang="en" b="1" dirty="0"/>
              <a:t>PE</a:t>
            </a:r>
            <a:r>
              <a:rPr lang="en" b="1" dirty="0">
                <a:solidFill>
                  <a:srgbClr val="FF0000"/>
                </a:solidFill>
              </a:rPr>
              <a:t>R</a:t>
            </a:r>
            <a:r>
              <a:rPr lang="en" b="1" dirty="0"/>
              <a:t>I</a:t>
            </a:r>
            <a:r>
              <a:rPr lang="en" dirty="0"/>
              <a:t>: RECOMMENDATIONS: WHAT WORKS TO REDUCE THE HEALTH IMPACT?</a:t>
            </a:r>
            <a:endParaRPr lang="en-GB" dirty="0"/>
          </a:p>
        </p:txBody>
      </p:sp>
      <p:sp>
        <p:nvSpPr>
          <p:cNvPr id="3" name="Zástupný objekt pre obsah 2">
            <a:extLst>
              <a:ext uri="{FF2B5EF4-FFF2-40B4-BE49-F238E27FC236}">
                <a16:creationId xmlns:a16="http://schemas.microsoft.com/office/drawing/2014/main" id="{3A0260C7-9059-6244-9828-A16C35155B5C}"/>
              </a:ext>
            </a:extLst>
          </p:cNvPr>
          <p:cNvSpPr>
            <a:spLocks noGrp="1"/>
          </p:cNvSpPr>
          <p:nvPr>
            <p:ph idx="1"/>
          </p:nvPr>
        </p:nvSpPr>
        <p:spPr/>
        <p:txBody>
          <a:bodyPr>
            <a:normAutofit lnSpcReduction="10000"/>
          </a:bodyPr>
          <a:lstStyle/>
          <a:p>
            <a:pPr>
              <a:buFont typeface="Wingdings" pitchFamily="2" charset="2"/>
              <a:buChar char="Ø"/>
            </a:pPr>
            <a:r>
              <a:rPr lang="en-GB" dirty="0"/>
              <a:t> </a:t>
            </a:r>
            <a:r>
              <a:rPr lang="en" dirty="0"/>
              <a:t>The evidence for cigarette smoking as a cause of lung cancer, as well as other diseases, was so strong that it cried out for action.</a:t>
            </a:r>
          </a:p>
          <a:p>
            <a:pPr>
              <a:buFont typeface="Wingdings" pitchFamily="2" charset="2"/>
              <a:buChar char="Ø"/>
            </a:pPr>
            <a:r>
              <a:rPr lang="en" dirty="0"/>
              <a:t> In evidence-based public health, however, action should be grounded in </a:t>
            </a:r>
            <a:r>
              <a:rPr lang="en" b="1" dirty="0"/>
              <a:t>recommendations that incorporate evidence</a:t>
            </a:r>
            <a:r>
              <a:rPr lang="en" dirty="0"/>
              <a:t>. </a:t>
            </a:r>
          </a:p>
          <a:p>
            <a:pPr>
              <a:buFont typeface="Wingdings" pitchFamily="2" charset="2"/>
              <a:buChar char="Ø"/>
            </a:pPr>
            <a:r>
              <a:rPr lang="en" dirty="0"/>
              <a:t>That is, evidence serves not only to establish contributory cause, but is central to determining whether or not specific interventions work.</a:t>
            </a:r>
          </a:p>
          <a:p>
            <a:pPr>
              <a:buFont typeface="Wingdings" pitchFamily="2" charset="2"/>
              <a:buChar char="Ø"/>
            </a:pPr>
            <a:r>
              <a:rPr lang="en" dirty="0"/>
              <a:t>Recommendations are built upon the </a:t>
            </a:r>
            <a:r>
              <a:rPr lang="en" b="1" dirty="0"/>
              <a:t>evidence from studies of interventions</a:t>
            </a:r>
            <a:r>
              <a:rPr lang="en" dirty="0"/>
              <a:t>. </a:t>
            </a:r>
          </a:p>
          <a:p>
            <a:pPr>
              <a:buFont typeface="Wingdings" pitchFamily="2" charset="2"/>
              <a:buChar char="Ø"/>
            </a:pPr>
            <a:r>
              <a:rPr lang="en" dirty="0"/>
              <a:t> Recommendations are summaries of the evidence of which interventions</a:t>
            </a:r>
            <a:r>
              <a:rPr lang="en-GB" dirty="0"/>
              <a:t> </a:t>
            </a:r>
            <a:r>
              <a:rPr lang="en" dirty="0"/>
              <a:t>work to reduce the health impacts and they indicate whether actions should be taken. These studies utilize the same types of investigations we discussed for contributory cause. In fact, the requirements of contributory cause are the same as those for establishing that an intervention works or has efficacy on the particular population that was studied.</a:t>
            </a:r>
          </a:p>
          <a:p>
            <a:pPr>
              <a:buFont typeface="Wingdings" pitchFamily="2" charset="2"/>
              <a:buChar char="Ø"/>
            </a:pPr>
            <a:endParaRPr lang="en" dirty="0"/>
          </a:p>
        </p:txBody>
      </p:sp>
      <p:sp>
        <p:nvSpPr>
          <p:cNvPr id="4" name="Zástupný objekt pre dátum 3">
            <a:extLst>
              <a:ext uri="{FF2B5EF4-FFF2-40B4-BE49-F238E27FC236}">
                <a16:creationId xmlns:a16="http://schemas.microsoft.com/office/drawing/2014/main" id="{BE65B975-E31E-EE44-AFCB-CC3B5FAC3A61}"/>
              </a:ext>
            </a:extLst>
          </p:cNvPr>
          <p:cNvSpPr>
            <a:spLocks noGrp="1"/>
          </p:cNvSpPr>
          <p:nvPr>
            <p:ph type="dt" sz="half" idx="10"/>
          </p:nvPr>
        </p:nvSpPr>
        <p:spPr/>
        <p:txBody>
          <a:bodyPr/>
          <a:lstStyle/>
          <a:p>
            <a:fld id="{25E7BF21-8E21-0D4C-81A1-EA1E4E4B5D63}" type="datetime1">
              <a:rPr lang="sk-SK" smtClean="0"/>
              <a:t>26.4.19</a:t>
            </a:fld>
            <a:endParaRPr lang="en-US" dirty="0"/>
          </a:p>
        </p:txBody>
      </p:sp>
      <p:sp>
        <p:nvSpPr>
          <p:cNvPr id="5" name="Zástupný objekt pre pätu 4">
            <a:extLst>
              <a:ext uri="{FF2B5EF4-FFF2-40B4-BE49-F238E27FC236}">
                <a16:creationId xmlns:a16="http://schemas.microsoft.com/office/drawing/2014/main" id="{6C9AC6E6-5B89-224C-8016-EEA052AC56BE}"/>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66E2BC9E-ABE4-7041-9661-E69C7ED53088}"/>
              </a:ext>
            </a:extLst>
          </p:cNvPr>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109907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3D26E-2384-B34B-8D5C-E155C111F755}"/>
              </a:ext>
            </a:extLst>
          </p:cNvPr>
          <p:cNvSpPr>
            <a:spLocks noGrp="1"/>
          </p:cNvSpPr>
          <p:nvPr>
            <p:ph type="title"/>
          </p:nvPr>
        </p:nvSpPr>
        <p:spPr/>
        <p:txBody>
          <a:bodyPr/>
          <a:lstStyle/>
          <a:p>
            <a:r>
              <a:rPr lang="en" dirty="0"/>
              <a:t>Quality of the evidence</a:t>
            </a:r>
            <a:br>
              <a:rPr lang="en" dirty="0"/>
            </a:br>
            <a:r>
              <a:rPr lang="en" dirty="0"/>
              <a:t>and the magnitude of the impact</a:t>
            </a:r>
            <a:endParaRPr lang="en-GB" dirty="0"/>
          </a:p>
        </p:txBody>
      </p:sp>
      <p:sp>
        <p:nvSpPr>
          <p:cNvPr id="3" name="Zástupný objekt pre obsah 2">
            <a:extLst>
              <a:ext uri="{FF2B5EF4-FFF2-40B4-BE49-F238E27FC236}">
                <a16:creationId xmlns:a16="http://schemas.microsoft.com/office/drawing/2014/main" id="{0B8FBB43-5392-164B-A443-6EDD1ADA394B}"/>
              </a:ext>
            </a:extLst>
          </p:cNvPr>
          <p:cNvSpPr>
            <a:spLocks noGrp="1"/>
          </p:cNvSpPr>
          <p:nvPr>
            <p:ph idx="1"/>
          </p:nvPr>
        </p:nvSpPr>
        <p:spPr/>
        <p:txBody>
          <a:bodyPr>
            <a:normAutofit/>
          </a:bodyPr>
          <a:lstStyle/>
          <a:p>
            <a:pPr>
              <a:buFont typeface="Wingdings" pitchFamily="2" charset="2"/>
              <a:buChar char="Ø"/>
            </a:pPr>
            <a:r>
              <a:rPr lang="en" dirty="0"/>
              <a:t> Each of these criteria is given what is called a </a:t>
            </a:r>
            <a:r>
              <a:rPr lang="en" b="1" dirty="0"/>
              <a:t>score</a:t>
            </a:r>
            <a:r>
              <a:rPr lang="en" dirty="0"/>
              <a:t>.</a:t>
            </a:r>
          </a:p>
          <a:p>
            <a:pPr>
              <a:buFont typeface="Wingdings" pitchFamily="2" charset="2"/>
              <a:buChar char="Ø"/>
            </a:pPr>
            <a:r>
              <a:rPr lang="en" dirty="0"/>
              <a:t>The </a:t>
            </a:r>
            <a:r>
              <a:rPr lang="en" b="1" dirty="0"/>
              <a:t>quality of the evidence </a:t>
            </a:r>
            <a:r>
              <a:rPr lang="en" dirty="0"/>
              <a:t>is scored based in large part upon the types of investigations and how well the investigation was conducted. Well-conducted randomized clinical trials that fully address the health problem are considered the highest quality evidence. Often, however, cohort and case control studies are needed and are used as part of the recommendation. Expert opinion, though lowest on the hierarchy of evidence, is often essential to fill in the holes in the research evidence.</a:t>
            </a:r>
          </a:p>
          <a:p>
            <a:pPr>
              <a:buFont typeface="Wingdings" pitchFamily="2" charset="2"/>
              <a:buChar char="Ø"/>
            </a:pPr>
            <a:r>
              <a:rPr lang="en" dirty="0"/>
              <a:t>In evidence-based public health the quality of the evidence is often scored as good, fair, or poor. </a:t>
            </a:r>
            <a:r>
              <a:rPr lang="en" b="1" dirty="0"/>
              <a:t>Good</a:t>
            </a:r>
            <a:r>
              <a:rPr lang="en" dirty="0"/>
              <a:t> quality implies that the evidence fulfills all the criteria for quality. </a:t>
            </a:r>
            <a:r>
              <a:rPr lang="en" b="1" dirty="0"/>
              <a:t>Poor</a:t>
            </a:r>
            <a:r>
              <a:rPr lang="en" dirty="0"/>
              <a:t> quality evidence implies that there are fatal flaws in the evidence and recommendations cannot be made. </a:t>
            </a:r>
            <a:r>
              <a:rPr lang="en" b="1" dirty="0"/>
              <a:t>Fair</a:t>
            </a:r>
            <a:r>
              <a:rPr lang="en" dirty="0"/>
              <a:t> quality lies in between having no fatal flaws.</a:t>
            </a:r>
          </a:p>
          <a:p>
            <a:pPr>
              <a:buFont typeface="Wingdings" pitchFamily="2" charset="2"/>
              <a:buChar char="Ø"/>
            </a:pPr>
            <a:endParaRPr lang="en" dirty="0"/>
          </a:p>
          <a:p>
            <a:pPr>
              <a:buFont typeface="Wingdings" pitchFamily="2" charset="2"/>
              <a:buChar char="Ø"/>
            </a:pPr>
            <a:endParaRPr lang="en" dirty="0"/>
          </a:p>
          <a:p>
            <a:endParaRPr lang="en-GB" dirty="0"/>
          </a:p>
        </p:txBody>
      </p:sp>
      <p:sp>
        <p:nvSpPr>
          <p:cNvPr id="4" name="Zástupný objekt pre dátum 3">
            <a:extLst>
              <a:ext uri="{FF2B5EF4-FFF2-40B4-BE49-F238E27FC236}">
                <a16:creationId xmlns:a16="http://schemas.microsoft.com/office/drawing/2014/main" id="{0DD2A3F4-8EE3-784F-9C4F-DF863A0E9916}"/>
              </a:ext>
            </a:extLst>
          </p:cNvPr>
          <p:cNvSpPr>
            <a:spLocks noGrp="1"/>
          </p:cNvSpPr>
          <p:nvPr>
            <p:ph type="dt" sz="half" idx="10"/>
          </p:nvPr>
        </p:nvSpPr>
        <p:spPr/>
        <p:txBody>
          <a:bodyPr/>
          <a:lstStyle/>
          <a:p>
            <a:fld id="{6ABA7511-69B7-C247-ACE1-A689CDF87037}" type="datetime1">
              <a:rPr lang="sk-SK" smtClean="0"/>
              <a:t>26.4.19</a:t>
            </a:fld>
            <a:endParaRPr lang="en-US" dirty="0"/>
          </a:p>
        </p:txBody>
      </p:sp>
      <p:sp>
        <p:nvSpPr>
          <p:cNvPr id="5" name="Zástupný objekt pre pätu 4">
            <a:extLst>
              <a:ext uri="{FF2B5EF4-FFF2-40B4-BE49-F238E27FC236}">
                <a16:creationId xmlns:a16="http://schemas.microsoft.com/office/drawing/2014/main" id="{502FE0D1-953B-D54C-AC19-969A5ED1E672}"/>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3123F3AE-3207-E24D-87A8-68E1D680D82B}"/>
              </a:ext>
            </a:extLst>
          </p:cNvPr>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148787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2C6DF-6536-3941-93BE-EAB86DD93358}"/>
              </a:ext>
            </a:extLst>
          </p:cNvPr>
          <p:cNvSpPr>
            <a:spLocks noGrp="1"/>
          </p:cNvSpPr>
          <p:nvPr>
            <p:ph type="dt" sz="half" idx="10"/>
          </p:nvPr>
        </p:nvSpPr>
        <p:spPr/>
        <p:txBody>
          <a:bodyPr/>
          <a:lstStyle/>
          <a:p>
            <a:pPr>
              <a:defRPr/>
            </a:pPr>
            <a:fld id="{2150A73E-6724-ED4A-9351-17C237F9261F}" type="datetime1">
              <a:rPr lang="sk-SK" altLang="en-US" smtClean="0"/>
              <a:t>26.4.19</a:t>
            </a:fld>
            <a:endParaRPr lang="de-DE" altLang="en-US"/>
          </a:p>
        </p:txBody>
      </p:sp>
      <p:sp>
        <p:nvSpPr>
          <p:cNvPr id="369" name="Footer Placeholder 4">
            <a:extLst>
              <a:ext uri="{FF2B5EF4-FFF2-40B4-BE49-F238E27FC236}">
                <a16:creationId xmlns:a16="http://schemas.microsoft.com/office/drawing/2014/main" id="{6F3520AA-1D76-6D42-B8F4-DCBE15A4DA3B}"/>
              </a:ext>
            </a:extLst>
          </p:cNvPr>
          <p:cNvSpPr>
            <a:spLocks noGrp="1"/>
          </p:cNvSpPr>
          <p:nvPr>
            <p:ph type="ftr" sz="quarter" idx="11"/>
          </p:nvPr>
        </p:nvSpPr>
        <p:spPr/>
        <p:txBody>
          <a:bodyPr/>
          <a:lstStyle/>
          <a:p>
            <a:pPr>
              <a:defRPr/>
            </a:pPr>
            <a:r>
              <a:rPr lang="sk-SK" altLang="en-US"/>
              <a:t>rusnakm0@gmail.com</a:t>
            </a:r>
          </a:p>
        </p:txBody>
      </p:sp>
      <p:sp>
        <p:nvSpPr>
          <p:cNvPr id="370" name="Slide Number Placeholder 5">
            <a:extLst>
              <a:ext uri="{FF2B5EF4-FFF2-40B4-BE49-F238E27FC236}">
                <a16:creationId xmlns:a16="http://schemas.microsoft.com/office/drawing/2014/main" id="{FF7D1AE1-1455-E043-B7C5-54C0DA9D9326}"/>
              </a:ext>
            </a:extLst>
          </p:cNvPr>
          <p:cNvSpPr>
            <a:spLocks noGrp="1"/>
          </p:cNvSpPr>
          <p:nvPr>
            <p:ph type="sldNum" sz="quarter" idx="12"/>
          </p:nvPr>
        </p:nvSpPr>
        <p:spPr/>
        <p:txBody>
          <a:bodyPr/>
          <a:lstStyle/>
          <a:p>
            <a:pPr>
              <a:defRPr/>
            </a:pPr>
            <a:fld id="{2EBC8EE3-AF0F-0441-83B6-71B0C9C2CD5F}" type="slidenum">
              <a:rPr lang="sk-SK" altLang="en-US" smtClean="0"/>
              <a:pPr>
                <a:defRPr/>
              </a:pPr>
              <a:t>18</a:t>
            </a:fld>
            <a:endParaRPr lang="sk-SK" altLang="en-US"/>
          </a:p>
        </p:txBody>
      </p:sp>
      <p:sp>
        <p:nvSpPr>
          <p:cNvPr id="15366" name="Rectangle 6">
            <a:extLst>
              <a:ext uri="{FF2B5EF4-FFF2-40B4-BE49-F238E27FC236}">
                <a16:creationId xmlns:a16="http://schemas.microsoft.com/office/drawing/2014/main" id="{2E7F3B38-AA2D-B944-8672-0797A0374550}"/>
              </a:ext>
            </a:extLst>
          </p:cNvPr>
          <p:cNvSpPr>
            <a:spLocks noChangeArrowheads="1"/>
          </p:cNvSpPr>
          <p:nvPr/>
        </p:nvSpPr>
        <p:spPr bwMode="auto">
          <a:xfrm>
            <a:off x="1527175" y="1589"/>
            <a:ext cx="9139238" cy="68548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67" name="Rectangle 7">
            <a:extLst>
              <a:ext uri="{FF2B5EF4-FFF2-40B4-BE49-F238E27FC236}">
                <a16:creationId xmlns:a16="http://schemas.microsoft.com/office/drawing/2014/main" id="{27BD8359-F7E2-9C45-92F7-53CB68A13B35}"/>
              </a:ext>
            </a:extLst>
          </p:cNvPr>
          <p:cNvSpPr>
            <a:spLocks noChangeArrowheads="1"/>
          </p:cNvSpPr>
          <p:nvPr/>
        </p:nvSpPr>
        <p:spPr bwMode="auto">
          <a:xfrm>
            <a:off x="4851401" y="468314"/>
            <a:ext cx="2398713" cy="871537"/>
          </a:xfrm>
          <a:prstGeom prst="rect">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68" name="Oval 8">
            <a:extLst>
              <a:ext uri="{FF2B5EF4-FFF2-40B4-BE49-F238E27FC236}">
                <a16:creationId xmlns:a16="http://schemas.microsoft.com/office/drawing/2014/main" id="{5627750C-A3AE-2B4F-BEDB-A05671CEBB15}"/>
              </a:ext>
            </a:extLst>
          </p:cNvPr>
          <p:cNvSpPr>
            <a:spLocks noChangeArrowheads="1"/>
          </p:cNvSpPr>
          <p:nvPr/>
        </p:nvSpPr>
        <p:spPr bwMode="auto">
          <a:xfrm>
            <a:off x="4854576" y="19051"/>
            <a:ext cx="1312863" cy="796925"/>
          </a:xfrm>
          <a:prstGeom prst="ellipse">
            <a:avLst/>
          </a:prstGeom>
          <a:solidFill>
            <a:srgbClr val="C0C0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69" name="Oval 9">
            <a:extLst>
              <a:ext uri="{FF2B5EF4-FFF2-40B4-BE49-F238E27FC236}">
                <a16:creationId xmlns:a16="http://schemas.microsoft.com/office/drawing/2014/main" id="{742ED41C-BC49-734C-8E7B-666253F910F2}"/>
              </a:ext>
            </a:extLst>
          </p:cNvPr>
          <p:cNvSpPr>
            <a:spLocks noChangeArrowheads="1"/>
          </p:cNvSpPr>
          <p:nvPr/>
        </p:nvSpPr>
        <p:spPr bwMode="auto">
          <a:xfrm>
            <a:off x="5943601" y="19051"/>
            <a:ext cx="1312863" cy="796925"/>
          </a:xfrm>
          <a:prstGeom prst="ellipse">
            <a:avLst/>
          </a:prstGeom>
          <a:solidFill>
            <a:srgbClr val="C0C0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70" name="Freeform 10">
            <a:extLst>
              <a:ext uri="{FF2B5EF4-FFF2-40B4-BE49-F238E27FC236}">
                <a16:creationId xmlns:a16="http://schemas.microsoft.com/office/drawing/2014/main" id="{522C0A2C-33EF-5C4B-AD75-AED8894292AC}"/>
              </a:ext>
            </a:extLst>
          </p:cNvPr>
          <p:cNvSpPr>
            <a:spLocks/>
          </p:cNvSpPr>
          <p:nvPr/>
        </p:nvSpPr>
        <p:spPr bwMode="auto">
          <a:xfrm>
            <a:off x="1527175" y="4721225"/>
            <a:ext cx="9137650" cy="1885950"/>
          </a:xfrm>
          <a:custGeom>
            <a:avLst/>
            <a:gdLst>
              <a:gd name="T0" fmla="*/ 323850 w 5756"/>
              <a:gd name="T1" fmla="*/ 1682750 h 1188"/>
              <a:gd name="T2" fmla="*/ 744538 w 5756"/>
              <a:gd name="T3" fmla="*/ 1490663 h 1188"/>
              <a:gd name="T4" fmla="*/ 1035050 w 5756"/>
              <a:gd name="T5" fmla="*/ 1282700 h 1188"/>
              <a:gd name="T6" fmla="*/ 1270000 w 5756"/>
              <a:gd name="T7" fmla="*/ 1160463 h 1188"/>
              <a:gd name="T8" fmla="*/ 1460500 w 5756"/>
              <a:gd name="T9" fmla="*/ 1035050 h 1188"/>
              <a:gd name="T10" fmla="*/ 1670050 w 5756"/>
              <a:gd name="T11" fmla="*/ 850900 h 1188"/>
              <a:gd name="T12" fmla="*/ 1941513 w 5756"/>
              <a:gd name="T13" fmla="*/ 684213 h 1188"/>
              <a:gd name="T14" fmla="*/ 2278063 w 5756"/>
              <a:gd name="T15" fmla="*/ 539750 h 1188"/>
              <a:gd name="T16" fmla="*/ 2468563 w 5756"/>
              <a:gd name="T17" fmla="*/ 412750 h 1188"/>
              <a:gd name="T18" fmla="*/ 2865438 w 5756"/>
              <a:gd name="T19" fmla="*/ 312738 h 1188"/>
              <a:gd name="T20" fmla="*/ 3201988 w 5756"/>
              <a:gd name="T21" fmla="*/ 185738 h 1188"/>
              <a:gd name="T22" fmla="*/ 3516313 w 5756"/>
              <a:gd name="T23" fmla="*/ 82550 h 1188"/>
              <a:gd name="T24" fmla="*/ 3957638 w 5756"/>
              <a:gd name="T25" fmla="*/ 22225 h 1188"/>
              <a:gd name="T26" fmla="*/ 4337050 w 5756"/>
              <a:gd name="T27" fmla="*/ 0 h 1188"/>
              <a:gd name="T28" fmla="*/ 4754563 w 5756"/>
              <a:gd name="T29" fmla="*/ 0 h 1188"/>
              <a:gd name="T30" fmla="*/ 5257800 w 5756"/>
              <a:gd name="T31" fmla="*/ 0 h 1188"/>
              <a:gd name="T32" fmla="*/ 5635625 w 5756"/>
              <a:gd name="T33" fmla="*/ 0 h 1188"/>
              <a:gd name="T34" fmla="*/ 5972175 w 5756"/>
              <a:gd name="T35" fmla="*/ 0 h 1188"/>
              <a:gd name="T36" fmla="*/ 6329363 w 5756"/>
              <a:gd name="T37" fmla="*/ 82550 h 1188"/>
              <a:gd name="T38" fmla="*/ 6664325 w 5756"/>
              <a:gd name="T39" fmla="*/ 207963 h 1188"/>
              <a:gd name="T40" fmla="*/ 6873875 w 5756"/>
              <a:gd name="T41" fmla="*/ 350838 h 1188"/>
              <a:gd name="T42" fmla="*/ 7042150 w 5756"/>
              <a:gd name="T43" fmla="*/ 517525 h 1188"/>
              <a:gd name="T44" fmla="*/ 7273925 w 5756"/>
              <a:gd name="T45" fmla="*/ 703263 h 1188"/>
              <a:gd name="T46" fmla="*/ 7462838 w 5756"/>
              <a:gd name="T47" fmla="*/ 828675 h 1188"/>
              <a:gd name="T48" fmla="*/ 7612063 w 5756"/>
              <a:gd name="T49" fmla="*/ 933450 h 1188"/>
              <a:gd name="T50" fmla="*/ 7827963 w 5756"/>
              <a:gd name="T51" fmla="*/ 1128713 h 1188"/>
              <a:gd name="T52" fmla="*/ 8267700 w 5756"/>
              <a:gd name="T53" fmla="*/ 1427163 h 1188"/>
              <a:gd name="T54" fmla="*/ 8659813 w 5756"/>
              <a:gd name="T55" fmla="*/ 1654175 h 1188"/>
              <a:gd name="T56" fmla="*/ 9075738 w 5756"/>
              <a:gd name="T57" fmla="*/ 1884363 h 1188"/>
              <a:gd name="T58" fmla="*/ 9034463 w 5756"/>
              <a:gd name="T59" fmla="*/ 1833563 h 1188"/>
              <a:gd name="T60" fmla="*/ 9091613 w 5756"/>
              <a:gd name="T61" fmla="*/ 1852613 h 1188"/>
              <a:gd name="T62" fmla="*/ 8474075 w 5756"/>
              <a:gd name="T63" fmla="*/ 1884363 h 1188"/>
              <a:gd name="T64" fmla="*/ 7989888 w 5756"/>
              <a:gd name="T65" fmla="*/ 1884363 h 1188"/>
              <a:gd name="T66" fmla="*/ 7462838 w 5756"/>
              <a:gd name="T67" fmla="*/ 1884363 h 1188"/>
              <a:gd name="T68" fmla="*/ 7004050 w 5756"/>
              <a:gd name="T69" fmla="*/ 1884363 h 1188"/>
              <a:gd name="T70" fmla="*/ 6597650 w 5756"/>
              <a:gd name="T71" fmla="*/ 1884363 h 1188"/>
              <a:gd name="T72" fmla="*/ 5969000 w 5756"/>
              <a:gd name="T73" fmla="*/ 1871663 h 1188"/>
              <a:gd name="T74" fmla="*/ 5191125 w 5756"/>
              <a:gd name="T75" fmla="*/ 1884363 h 1188"/>
              <a:gd name="T76" fmla="*/ 4805363 w 5756"/>
              <a:gd name="T77" fmla="*/ 1884363 h 1188"/>
              <a:gd name="T78" fmla="*/ 4352925 w 5756"/>
              <a:gd name="T79" fmla="*/ 1884363 h 1188"/>
              <a:gd name="T80" fmla="*/ 3643313 w 5756"/>
              <a:gd name="T81" fmla="*/ 1884363 h 1188"/>
              <a:gd name="T82" fmla="*/ 3138488 w 5756"/>
              <a:gd name="T83" fmla="*/ 1884363 h 1188"/>
              <a:gd name="T84" fmla="*/ 2509838 w 5756"/>
              <a:gd name="T85" fmla="*/ 1884363 h 1188"/>
              <a:gd name="T86" fmla="*/ 2195513 w 5756"/>
              <a:gd name="T87" fmla="*/ 1884363 h 1188"/>
              <a:gd name="T88" fmla="*/ 1689100 w 5756"/>
              <a:gd name="T89" fmla="*/ 1884363 h 1188"/>
              <a:gd name="T90" fmla="*/ 1270000 w 5756"/>
              <a:gd name="T91" fmla="*/ 1884363 h 1188"/>
              <a:gd name="T92" fmla="*/ 871538 w 5756"/>
              <a:gd name="T93" fmla="*/ 1884363 h 1188"/>
              <a:gd name="T94" fmla="*/ 539750 w 5756"/>
              <a:gd name="T95" fmla="*/ 1884363 h 1188"/>
              <a:gd name="T96" fmla="*/ 257175 w 5756"/>
              <a:gd name="T97" fmla="*/ 1884363 h 1188"/>
              <a:gd name="T98" fmla="*/ 66675 w 5756"/>
              <a:gd name="T99" fmla="*/ 1824038 h 11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56" h="1188">
                <a:moveTo>
                  <a:pt x="42" y="1149"/>
                </a:moveTo>
                <a:lnTo>
                  <a:pt x="82" y="1125"/>
                </a:lnTo>
                <a:lnTo>
                  <a:pt x="204" y="1060"/>
                </a:lnTo>
                <a:lnTo>
                  <a:pt x="322" y="998"/>
                </a:lnTo>
                <a:lnTo>
                  <a:pt x="405" y="974"/>
                </a:lnTo>
                <a:lnTo>
                  <a:pt x="469" y="939"/>
                </a:lnTo>
                <a:lnTo>
                  <a:pt x="533" y="871"/>
                </a:lnTo>
                <a:lnTo>
                  <a:pt x="604" y="851"/>
                </a:lnTo>
                <a:lnTo>
                  <a:pt x="652" y="808"/>
                </a:lnTo>
                <a:lnTo>
                  <a:pt x="708" y="783"/>
                </a:lnTo>
                <a:lnTo>
                  <a:pt x="760" y="745"/>
                </a:lnTo>
                <a:lnTo>
                  <a:pt x="800" y="731"/>
                </a:lnTo>
                <a:lnTo>
                  <a:pt x="840" y="705"/>
                </a:lnTo>
                <a:lnTo>
                  <a:pt x="880" y="679"/>
                </a:lnTo>
                <a:lnTo>
                  <a:pt x="920" y="652"/>
                </a:lnTo>
                <a:lnTo>
                  <a:pt x="972" y="614"/>
                </a:lnTo>
                <a:lnTo>
                  <a:pt x="1026" y="574"/>
                </a:lnTo>
                <a:lnTo>
                  <a:pt x="1052" y="536"/>
                </a:lnTo>
                <a:lnTo>
                  <a:pt x="1091" y="497"/>
                </a:lnTo>
                <a:lnTo>
                  <a:pt x="1171" y="483"/>
                </a:lnTo>
                <a:lnTo>
                  <a:pt x="1223" y="431"/>
                </a:lnTo>
                <a:lnTo>
                  <a:pt x="1277" y="405"/>
                </a:lnTo>
                <a:lnTo>
                  <a:pt x="1329" y="379"/>
                </a:lnTo>
                <a:lnTo>
                  <a:pt x="1435" y="340"/>
                </a:lnTo>
                <a:lnTo>
                  <a:pt x="1475" y="314"/>
                </a:lnTo>
                <a:lnTo>
                  <a:pt x="1515" y="286"/>
                </a:lnTo>
                <a:lnTo>
                  <a:pt x="1555" y="260"/>
                </a:lnTo>
                <a:lnTo>
                  <a:pt x="1633" y="248"/>
                </a:lnTo>
                <a:lnTo>
                  <a:pt x="1726" y="221"/>
                </a:lnTo>
                <a:lnTo>
                  <a:pt x="1805" y="197"/>
                </a:lnTo>
                <a:lnTo>
                  <a:pt x="1911" y="171"/>
                </a:lnTo>
                <a:lnTo>
                  <a:pt x="1965" y="131"/>
                </a:lnTo>
                <a:lnTo>
                  <a:pt x="2017" y="117"/>
                </a:lnTo>
                <a:lnTo>
                  <a:pt x="2057" y="105"/>
                </a:lnTo>
                <a:lnTo>
                  <a:pt x="2109" y="79"/>
                </a:lnTo>
                <a:lnTo>
                  <a:pt x="2215" y="52"/>
                </a:lnTo>
                <a:lnTo>
                  <a:pt x="2307" y="40"/>
                </a:lnTo>
                <a:lnTo>
                  <a:pt x="2387" y="26"/>
                </a:lnTo>
                <a:lnTo>
                  <a:pt x="2493" y="14"/>
                </a:lnTo>
                <a:lnTo>
                  <a:pt x="2572" y="14"/>
                </a:lnTo>
                <a:lnTo>
                  <a:pt x="2652" y="14"/>
                </a:lnTo>
                <a:lnTo>
                  <a:pt x="2732" y="0"/>
                </a:lnTo>
                <a:lnTo>
                  <a:pt x="2810" y="0"/>
                </a:lnTo>
                <a:lnTo>
                  <a:pt x="2915" y="0"/>
                </a:lnTo>
                <a:lnTo>
                  <a:pt x="2995" y="0"/>
                </a:lnTo>
                <a:lnTo>
                  <a:pt x="3101" y="0"/>
                </a:lnTo>
                <a:lnTo>
                  <a:pt x="3207" y="0"/>
                </a:lnTo>
                <a:lnTo>
                  <a:pt x="3312" y="0"/>
                </a:lnTo>
                <a:lnTo>
                  <a:pt x="3392" y="0"/>
                </a:lnTo>
                <a:lnTo>
                  <a:pt x="3472" y="0"/>
                </a:lnTo>
                <a:lnTo>
                  <a:pt x="3550" y="0"/>
                </a:lnTo>
                <a:lnTo>
                  <a:pt x="3630" y="0"/>
                </a:lnTo>
                <a:lnTo>
                  <a:pt x="3710" y="0"/>
                </a:lnTo>
                <a:lnTo>
                  <a:pt x="3762" y="0"/>
                </a:lnTo>
                <a:lnTo>
                  <a:pt x="3802" y="0"/>
                </a:lnTo>
                <a:lnTo>
                  <a:pt x="3856" y="26"/>
                </a:lnTo>
                <a:lnTo>
                  <a:pt x="3987" y="52"/>
                </a:lnTo>
                <a:lnTo>
                  <a:pt x="4066" y="66"/>
                </a:lnTo>
                <a:lnTo>
                  <a:pt x="4118" y="105"/>
                </a:lnTo>
                <a:lnTo>
                  <a:pt x="4198" y="131"/>
                </a:lnTo>
                <a:lnTo>
                  <a:pt x="4250" y="171"/>
                </a:lnTo>
                <a:lnTo>
                  <a:pt x="4290" y="197"/>
                </a:lnTo>
                <a:lnTo>
                  <a:pt x="4330" y="221"/>
                </a:lnTo>
                <a:lnTo>
                  <a:pt x="4370" y="260"/>
                </a:lnTo>
                <a:lnTo>
                  <a:pt x="4396" y="300"/>
                </a:lnTo>
                <a:lnTo>
                  <a:pt x="4436" y="326"/>
                </a:lnTo>
                <a:lnTo>
                  <a:pt x="4476" y="366"/>
                </a:lnTo>
                <a:lnTo>
                  <a:pt x="4530" y="405"/>
                </a:lnTo>
                <a:lnTo>
                  <a:pt x="4582" y="443"/>
                </a:lnTo>
                <a:lnTo>
                  <a:pt x="4622" y="483"/>
                </a:lnTo>
                <a:lnTo>
                  <a:pt x="4662" y="497"/>
                </a:lnTo>
                <a:lnTo>
                  <a:pt x="4701" y="522"/>
                </a:lnTo>
                <a:lnTo>
                  <a:pt x="4741" y="548"/>
                </a:lnTo>
                <a:lnTo>
                  <a:pt x="4725" y="556"/>
                </a:lnTo>
                <a:lnTo>
                  <a:pt x="4795" y="588"/>
                </a:lnTo>
                <a:lnTo>
                  <a:pt x="4841" y="620"/>
                </a:lnTo>
                <a:lnTo>
                  <a:pt x="4867" y="662"/>
                </a:lnTo>
                <a:lnTo>
                  <a:pt x="4931" y="711"/>
                </a:lnTo>
                <a:lnTo>
                  <a:pt x="5057" y="781"/>
                </a:lnTo>
                <a:lnTo>
                  <a:pt x="5031" y="771"/>
                </a:lnTo>
                <a:lnTo>
                  <a:pt x="5208" y="899"/>
                </a:lnTo>
                <a:lnTo>
                  <a:pt x="5302" y="978"/>
                </a:lnTo>
                <a:lnTo>
                  <a:pt x="5380" y="1022"/>
                </a:lnTo>
                <a:lnTo>
                  <a:pt x="5455" y="1042"/>
                </a:lnTo>
                <a:lnTo>
                  <a:pt x="5483" y="1048"/>
                </a:lnTo>
                <a:lnTo>
                  <a:pt x="5637" y="1115"/>
                </a:lnTo>
                <a:lnTo>
                  <a:pt x="5717" y="1187"/>
                </a:lnTo>
                <a:lnTo>
                  <a:pt x="5709" y="1155"/>
                </a:lnTo>
                <a:lnTo>
                  <a:pt x="5695" y="1143"/>
                </a:lnTo>
                <a:lnTo>
                  <a:pt x="5691" y="1155"/>
                </a:lnTo>
                <a:lnTo>
                  <a:pt x="5701" y="1157"/>
                </a:lnTo>
                <a:lnTo>
                  <a:pt x="5713" y="1153"/>
                </a:lnTo>
                <a:lnTo>
                  <a:pt x="5727" y="1167"/>
                </a:lnTo>
                <a:lnTo>
                  <a:pt x="5755" y="1187"/>
                </a:lnTo>
                <a:lnTo>
                  <a:pt x="5533" y="1185"/>
                </a:lnTo>
                <a:lnTo>
                  <a:pt x="5338" y="1187"/>
                </a:lnTo>
                <a:lnTo>
                  <a:pt x="5278" y="1187"/>
                </a:lnTo>
                <a:lnTo>
                  <a:pt x="5137" y="1187"/>
                </a:lnTo>
                <a:lnTo>
                  <a:pt x="5033" y="1187"/>
                </a:lnTo>
                <a:lnTo>
                  <a:pt x="4953" y="1187"/>
                </a:lnTo>
                <a:lnTo>
                  <a:pt x="4845" y="1187"/>
                </a:lnTo>
                <a:lnTo>
                  <a:pt x="4701" y="1187"/>
                </a:lnTo>
                <a:lnTo>
                  <a:pt x="4596" y="1187"/>
                </a:lnTo>
                <a:lnTo>
                  <a:pt x="4492" y="1187"/>
                </a:lnTo>
                <a:lnTo>
                  <a:pt x="4412" y="1187"/>
                </a:lnTo>
                <a:lnTo>
                  <a:pt x="4308" y="1187"/>
                </a:lnTo>
                <a:lnTo>
                  <a:pt x="4202" y="1187"/>
                </a:lnTo>
                <a:lnTo>
                  <a:pt x="4156" y="1187"/>
                </a:lnTo>
                <a:lnTo>
                  <a:pt x="4017" y="1187"/>
                </a:lnTo>
                <a:lnTo>
                  <a:pt x="3890" y="1187"/>
                </a:lnTo>
                <a:lnTo>
                  <a:pt x="3760" y="1179"/>
                </a:lnTo>
                <a:lnTo>
                  <a:pt x="3670" y="1187"/>
                </a:lnTo>
                <a:lnTo>
                  <a:pt x="3360" y="1187"/>
                </a:lnTo>
                <a:lnTo>
                  <a:pt x="3270" y="1187"/>
                </a:lnTo>
                <a:lnTo>
                  <a:pt x="3233" y="1187"/>
                </a:lnTo>
                <a:lnTo>
                  <a:pt x="3159" y="1187"/>
                </a:lnTo>
                <a:lnTo>
                  <a:pt x="3027" y="1187"/>
                </a:lnTo>
                <a:lnTo>
                  <a:pt x="2969" y="1187"/>
                </a:lnTo>
                <a:lnTo>
                  <a:pt x="2862" y="1187"/>
                </a:lnTo>
                <a:lnTo>
                  <a:pt x="2742" y="1187"/>
                </a:lnTo>
                <a:lnTo>
                  <a:pt x="2560" y="1187"/>
                </a:lnTo>
                <a:lnTo>
                  <a:pt x="2439" y="1187"/>
                </a:lnTo>
                <a:lnTo>
                  <a:pt x="2295" y="1187"/>
                </a:lnTo>
                <a:lnTo>
                  <a:pt x="2201" y="1187"/>
                </a:lnTo>
                <a:lnTo>
                  <a:pt x="2083" y="1187"/>
                </a:lnTo>
                <a:lnTo>
                  <a:pt x="1977" y="1187"/>
                </a:lnTo>
                <a:lnTo>
                  <a:pt x="1817" y="1187"/>
                </a:lnTo>
                <a:lnTo>
                  <a:pt x="1687" y="1187"/>
                </a:lnTo>
                <a:lnTo>
                  <a:pt x="1581" y="1187"/>
                </a:lnTo>
                <a:lnTo>
                  <a:pt x="1475" y="1187"/>
                </a:lnTo>
                <a:lnTo>
                  <a:pt x="1423" y="1187"/>
                </a:lnTo>
                <a:lnTo>
                  <a:pt x="1383" y="1187"/>
                </a:lnTo>
                <a:lnTo>
                  <a:pt x="1277" y="1187"/>
                </a:lnTo>
                <a:lnTo>
                  <a:pt x="1171" y="1187"/>
                </a:lnTo>
                <a:lnTo>
                  <a:pt x="1064" y="1187"/>
                </a:lnTo>
                <a:lnTo>
                  <a:pt x="986" y="1187"/>
                </a:lnTo>
                <a:lnTo>
                  <a:pt x="880" y="1185"/>
                </a:lnTo>
                <a:lnTo>
                  <a:pt x="800" y="1187"/>
                </a:lnTo>
                <a:lnTo>
                  <a:pt x="682" y="1187"/>
                </a:lnTo>
                <a:lnTo>
                  <a:pt x="656" y="1181"/>
                </a:lnTo>
                <a:lnTo>
                  <a:pt x="549" y="1187"/>
                </a:lnTo>
                <a:lnTo>
                  <a:pt x="473" y="1187"/>
                </a:lnTo>
                <a:lnTo>
                  <a:pt x="429" y="1187"/>
                </a:lnTo>
                <a:lnTo>
                  <a:pt x="340" y="1187"/>
                </a:lnTo>
                <a:lnTo>
                  <a:pt x="248" y="1187"/>
                </a:lnTo>
                <a:lnTo>
                  <a:pt x="184" y="1187"/>
                </a:lnTo>
                <a:lnTo>
                  <a:pt x="162" y="1187"/>
                </a:lnTo>
                <a:lnTo>
                  <a:pt x="100" y="1187"/>
                </a:lnTo>
                <a:lnTo>
                  <a:pt x="0" y="1187"/>
                </a:lnTo>
                <a:lnTo>
                  <a:pt x="42" y="1149"/>
                </a:lnTo>
              </a:path>
            </a:pathLst>
          </a:custGeom>
          <a:gradFill rotWithShape="0">
            <a:gsLst>
              <a:gs pos="0">
                <a:srgbClr val="1F4300"/>
              </a:gs>
              <a:gs pos="100000">
                <a:srgbClr val="627B4C"/>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729" name="Group 11">
            <a:extLst>
              <a:ext uri="{FF2B5EF4-FFF2-40B4-BE49-F238E27FC236}">
                <a16:creationId xmlns:a16="http://schemas.microsoft.com/office/drawing/2014/main" id="{2651A358-6A74-1C4B-8245-F8511B79A860}"/>
              </a:ext>
            </a:extLst>
          </p:cNvPr>
          <p:cNvGrpSpPr>
            <a:grpSpLocks/>
          </p:cNvGrpSpPr>
          <p:nvPr/>
        </p:nvGrpSpPr>
        <p:grpSpPr bwMode="auto">
          <a:xfrm>
            <a:off x="3636964" y="4759325"/>
            <a:ext cx="746125" cy="1220788"/>
            <a:chOff x="1331" y="2998"/>
            <a:chExt cx="470" cy="769"/>
          </a:xfrm>
        </p:grpSpPr>
        <p:sp>
          <p:nvSpPr>
            <p:cNvPr id="15372" name="Oval 12">
              <a:extLst>
                <a:ext uri="{FF2B5EF4-FFF2-40B4-BE49-F238E27FC236}">
                  <a16:creationId xmlns:a16="http://schemas.microsoft.com/office/drawing/2014/main" id="{62C28781-33F2-3249-B532-72CF1897A7E4}"/>
                </a:ext>
              </a:extLst>
            </p:cNvPr>
            <p:cNvSpPr>
              <a:spLocks noChangeArrowheads="1"/>
            </p:cNvSpPr>
            <p:nvPr/>
          </p:nvSpPr>
          <p:spPr bwMode="auto">
            <a:xfrm>
              <a:off x="1437" y="3122"/>
              <a:ext cx="363"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1079" name="Group 13">
              <a:extLst>
                <a:ext uri="{FF2B5EF4-FFF2-40B4-BE49-F238E27FC236}">
                  <a16:creationId xmlns:a16="http://schemas.microsoft.com/office/drawing/2014/main" id="{60892A21-7011-6B43-93FD-8D615B71EBFE}"/>
                </a:ext>
              </a:extLst>
            </p:cNvPr>
            <p:cNvGrpSpPr>
              <a:grpSpLocks/>
            </p:cNvGrpSpPr>
            <p:nvPr/>
          </p:nvGrpSpPr>
          <p:grpSpPr bwMode="auto">
            <a:xfrm>
              <a:off x="1331" y="2998"/>
              <a:ext cx="470" cy="769"/>
              <a:chOff x="1331" y="2998"/>
              <a:chExt cx="470" cy="769"/>
            </a:xfrm>
          </p:grpSpPr>
          <p:sp>
            <p:nvSpPr>
              <p:cNvPr id="15374" name="Freeform 14">
                <a:extLst>
                  <a:ext uri="{FF2B5EF4-FFF2-40B4-BE49-F238E27FC236}">
                    <a16:creationId xmlns:a16="http://schemas.microsoft.com/office/drawing/2014/main" id="{8DE8F8C0-F7B0-9646-B401-B06A479F66AC}"/>
                  </a:ext>
                </a:extLst>
              </p:cNvPr>
              <p:cNvSpPr>
                <a:spLocks/>
              </p:cNvSpPr>
              <p:nvPr/>
            </p:nvSpPr>
            <p:spPr bwMode="auto">
              <a:xfrm>
                <a:off x="1333" y="2998"/>
                <a:ext cx="468" cy="769"/>
              </a:xfrm>
              <a:custGeom>
                <a:avLst/>
                <a:gdLst>
                  <a:gd name="T0" fmla="*/ 467 w 468"/>
                  <a:gd name="T1" fmla="*/ 156 h 769"/>
                  <a:gd name="T2" fmla="*/ 467 w 468"/>
                  <a:gd name="T3" fmla="*/ 192 h 769"/>
                  <a:gd name="T4" fmla="*/ 431 w 468"/>
                  <a:gd name="T5" fmla="*/ 204 h 769"/>
                  <a:gd name="T6" fmla="*/ 396 w 468"/>
                  <a:gd name="T7" fmla="*/ 240 h 769"/>
                  <a:gd name="T8" fmla="*/ 324 w 468"/>
                  <a:gd name="T9" fmla="*/ 240 h 769"/>
                  <a:gd name="T10" fmla="*/ 312 w 468"/>
                  <a:gd name="T11" fmla="*/ 276 h 769"/>
                  <a:gd name="T12" fmla="*/ 312 w 468"/>
                  <a:gd name="T13" fmla="*/ 312 h 769"/>
                  <a:gd name="T14" fmla="*/ 312 w 468"/>
                  <a:gd name="T15" fmla="*/ 348 h 769"/>
                  <a:gd name="T16" fmla="*/ 336 w 468"/>
                  <a:gd name="T17" fmla="*/ 384 h 769"/>
                  <a:gd name="T18" fmla="*/ 348 w 468"/>
                  <a:gd name="T19" fmla="*/ 420 h 769"/>
                  <a:gd name="T20" fmla="*/ 384 w 468"/>
                  <a:gd name="T21" fmla="*/ 456 h 769"/>
                  <a:gd name="T22" fmla="*/ 384 w 468"/>
                  <a:gd name="T23" fmla="*/ 492 h 769"/>
                  <a:gd name="T24" fmla="*/ 396 w 468"/>
                  <a:gd name="T25" fmla="*/ 528 h 769"/>
                  <a:gd name="T26" fmla="*/ 396 w 468"/>
                  <a:gd name="T27" fmla="*/ 564 h 769"/>
                  <a:gd name="T28" fmla="*/ 419 w 468"/>
                  <a:gd name="T29" fmla="*/ 612 h 769"/>
                  <a:gd name="T30" fmla="*/ 431 w 468"/>
                  <a:gd name="T31" fmla="*/ 660 h 769"/>
                  <a:gd name="T32" fmla="*/ 431 w 468"/>
                  <a:gd name="T33" fmla="*/ 696 h 769"/>
                  <a:gd name="T34" fmla="*/ 443 w 468"/>
                  <a:gd name="T35" fmla="*/ 732 h 769"/>
                  <a:gd name="T36" fmla="*/ 431 w 468"/>
                  <a:gd name="T37" fmla="*/ 768 h 769"/>
                  <a:gd name="T38" fmla="*/ 396 w 468"/>
                  <a:gd name="T39" fmla="*/ 768 h 769"/>
                  <a:gd name="T40" fmla="*/ 360 w 468"/>
                  <a:gd name="T41" fmla="*/ 768 h 769"/>
                  <a:gd name="T42" fmla="*/ 324 w 468"/>
                  <a:gd name="T43" fmla="*/ 768 h 769"/>
                  <a:gd name="T44" fmla="*/ 288 w 468"/>
                  <a:gd name="T45" fmla="*/ 756 h 769"/>
                  <a:gd name="T46" fmla="*/ 252 w 468"/>
                  <a:gd name="T47" fmla="*/ 732 h 769"/>
                  <a:gd name="T48" fmla="*/ 216 w 468"/>
                  <a:gd name="T49" fmla="*/ 732 h 769"/>
                  <a:gd name="T50" fmla="*/ 180 w 468"/>
                  <a:gd name="T51" fmla="*/ 732 h 769"/>
                  <a:gd name="T52" fmla="*/ 144 w 468"/>
                  <a:gd name="T53" fmla="*/ 732 h 769"/>
                  <a:gd name="T54" fmla="*/ 108 w 468"/>
                  <a:gd name="T55" fmla="*/ 732 h 769"/>
                  <a:gd name="T56" fmla="*/ 72 w 468"/>
                  <a:gd name="T57" fmla="*/ 744 h 769"/>
                  <a:gd name="T58" fmla="*/ 36 w 468"/>
                  <a:gd name="T59" fmla="*/ 744 h 769"/>
                  <a:gd name="T60" fmla="*/ 0 w 468"/>
                  <a:gd name="T61" fmla="*/ 732 h 769"/>
                  <a:gd name="T62" fmla="*/ 0 w 468"/>
                  <a:gd name="T63" fmla="*/ 696 h 769"/>
                  <a:gd name="T64" fmla="*/ 0 w 468"/>
                  <a:gd name="T65" fmla="*/ 660 h 769"/>
                  <a:gd name="T66" fmla="*/ 0 w 468"/>
                  <a:gd name="T67" fmla="*/ 624 h 769"/>
                  <a:gd name="T68" fmla="*/ 0 w 468"/>
                  <a:gd name="T69" fmla="*/ 588 h 769"/>
                  <a:gd name="T70" fmla="*/ 0 w 468"/>
                  <a:gd name="T71" fmla="*/ 552 h 769"/>
                  <a:gd name="T72" fmla="*/ 0 w 468"/>
                  <a:gd name="T73" fmla="*/ 516 h 769"/>
                  <a:gd name="T74" fmla="*/ 0 w 468"/>
                  <a:gd name="T75" fmla="*/ 480 h 769"/>
                  <a:gd name="T76" fmla="*/ 0 w 468"/>
                  <a:gd name="T77" fmla="*/ 444 h 769"/>
                  <a:gd name="T78" fmla="*/ 0 w 468"/>
                  <a:gd name="T79" fmla="*/ 408 h 769"/>
                  <a:gd name="T80" fmla="*/ 0 w 468"/>
                  <a:gd name="T81" fmla="*/ 372 h 769"/>
                  <a:gd name="T82" fmla="*/ 0 w 468"/>
                  <a:gd name="T83" fmla="*/ 336 h 769"/>
                  <a:gd name="T84" fmla="*/ 0 w 468"/>
                  <a:gd name="T85" fmla="*/ 300 h 769"/>
                  <a:gd name="T86" fmla="*/ 0 w 468"/>
                  <a:gd name="T87" fmla="*/ 264 h 769"/>
                  <a:gd name="T88" fmla="*/ 0 w 468"/>
                  <a:gd name="T89" fmla="*/ 228 h 769"/>
                  <a:gd name="T90" fmla="*/ 0 w 468"/>
                  <a:gd name="T91" fmla="*/ 192 h 769"/>
                  <a:gd name="T92" fmla="*/ 0 w 468"/>
                  <a:gd name="T93" fmla="*/ 156 h 769"/>
                  <a:gd name="T94" fmla="*/ 26 w 468"/>
                  <a:gd name="T95" fmla="*/ 114 h 769"/>
                  <a:gd name="T96" fmla="*/ 52 w 468"/>
                  <a:gd name="T97" fmla="*/ 78 h 769"/>
                  <a:gd name="T98" fmla="*/ 84 w 468"/>
                  <a:gd name="T99" fmla="*/ 48 h 769"/>
                  <a:gd name="T100" fmla="*/ 120 w 468"/>
                  <a:gd name="T101" fmla="*/ 24 h 769"/>
                  <a:gd name="T102" fmla="*/ 156 w 468"/>
                  <a:gd name="T103" fmla="*/ 12 h 769"/>
                  <a:gd name="T104" fmla="*/ 192 w 468"/>
                  <a:gd name="T105" fmla="*/ 8 h 769"/>
                  <a:gd name="T106" fmla="*/ 228 w 468"/>
                  <a:gd name="T107" fmla="*/ 0 h 769"/>
                  <a:gd name="T108" fmla="*/ 264 w 468"/>
                  <a:gd name="T109" fmla="*/ 0 h 769"/>
                  <a:gd name="T110" fmla="*/ 300 w 468"/>
                  <a:gd name="T111" fmla="*/ 0 h 769"/>
                  <a:gd name="T112" fmla="*/ 336 w 468"/>
                  <a:gd name="T113" fmla="*/ 0 h 769"/>
                  <a:gd name="T114" fmla="*/ 358 w 468"/>
                  <a:gd name="T115" fmla="*/ 10 h 769"/>
                  <a:gd name="T116" fmla="*/ 384 w 468"/>
                  <a:gd name="T117" fmla="*/ 26 h 769"/>
                  <a:gd name="T118" fmla="*/ 413 w 468"/>
                  <a:gd name="T119" fmla="*/ 52 h 769"/>
                  <a:gd name="T120" fmla="*/ 429 w 468"/>
                  <a:gd name="T121" fmla="*/ 86 h 769"/>
                  <a:gd name="T122" fmla="*/ 455 w 468"/>
                  <a:gd name="T123" fmla="*/ 132 h 769"/>
                  <a:gd name="T124" fmla="*/ 467 w 468"/>
                  <a:gd name="T125" fmla="*/ 156 h 7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9">
                    <a:moveTo>
                      <a:pt x="467" y="156"/>
                    </a:moveTo>
                    <a:lnTo>
                      <a:pt x="467" y="192"/>
                    </a:lnTo>
                    <a:lnTo>
                      <a:pt x="431"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4"/>
                    </a:lnTo>
                    <a:lnTo>
                      <a:pt x="419" y="612"/>
                    </a:lnTo>
                    <a:lnTo>
                      <a:pt x="431" y="660"/>
                    </a:lnTo>
                    <a:lnTo>
                      <a:pt x="431" y="696"/>
                    </a:lnTo>
                    <a:lnTo>
                      <a:pt x="443" y="732"/>
                    </a:lnTo>
                    <a:lnTo>
                      <a:pt x="431" y="768"/>
                    </a:lnTo>
                    <a:lnTo>
                      <a:pt x="396" y="768"/>
                    </a:lnTo>
                    <a:lnTo>
                      <a:pt x="360" y="768"/>
                    </a:lnTo>
                    <a:lnTo>
                      <a:pt x="324" y="768"/>
                    </a:lnTo>
                    <a:lnTo>
                      <a:pt x="288" y="756"/>
                    </a:lnTo>
                    <a:lnTo>
                      <a:pt x="252" y="732"/>
                    </a:lnTo>
                    <a:lnTo>
                      <a:pt x="216" y="732"/>
                    </a:lnTo>
                    <a:lnTo>
                      <a:pt x="180" y="732"/>
                    </a:lnTo>
                    <a:lnTo>
                      <a:pt x="144" y="732"/>
                    </a:lnTo>
                    <a:lnTo>
                      <a:pt x="108" y="732"/>
                    </a:lnTo>
                    <a:lnTo>
                      <a:pt x="72" y="744"/>
                    </a:lnTo>
                    <a:lnTo>
                      <a:pt x="36" y="744"/>
                    </a:lnTo>
                    <a:lnTo>
                      <a:pt x="0" y="732"/>
                    </a:lnTo>
                    <a:lnTo>
                      <a:pt x="0" y="696"/>
                    </a:lnTo>
                    <a:lnTo>
                      <a:pt x="0" y="660"/>
                    </a:lnTo>
                    <a:lnTo>
                      <a:pt x="0" y="624"/>
                    </a:lnTo>
                    <a:lnTo>
                      <a:pt x="0" y="588"/>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3" y="52"/>
                    </a:lnTo>
                    <a:lnTo>
                      <a:pt x="429" y="86"/>
                    </a:lnTo>
                    <a:lnTo>
                      <a:pt x="455" y="132"/>
                    </a:lnTo>
                    <a:lnTo>
                      <a:pt x="467" y="156"/>
                    </a:lnTo>
                  </a:path>
                </a:pathLst>
              </a:custGeom>
              <a:solidFill>
                <a:srgbClr val="6080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1081" name="Group 15">
                <a:extLst>
                  <a:ext uri="{FF2B5EF4-FFF2-40B4-BE49-F238E27FC236}">
                    <a16:creationId xmlns:a16="http://schemas.microsoft.com/office/drawing/2014/main" id="{B61416F3-7C6D-7D45-84E9-EB8E49782785}"/>
                  </a:ext>
                </a:extLst>
              </p:cNvPr>
              <p:cNvGrpSpPr>
                <a:grpSpLocks/>
              </p:cNvGrpSpPr>
              <p:nvPr/>
            </p:nvGrpSpPr>
            <p:grpSpPr bwMode="auto">
              <a:xfrm>
                <a:off x="1331" y="3128"/>
                <a:ext cx="448" cy="121"/>
                <a:chOff x="1331" y="3128"/>
                <a:chExt cx="448" cy="121"/>
              </a:xfrm>
            </p:grpSpPr>
            <p:sp>
              <p:nvSpPr>
                <p:cNvPr id="15376" name="Freeform 16">
                  <a:extLst>
                    <a:ext uri="{FF2B5EF4-FFF2-40B4-BE49-F238E27FC236}">
                      <a16:creationId xmlns:a16="http://schemas.microsoft.com/office/drawing/2014/main" id="{2E6BCF4E-7C90-7D47-AA48-37180B907231}"/>
                    </a:ext>
                  </a:extLst>
                </p:cNvPr>
                <p:cNvSpPr>
                  <a:spLocks/>
                </p:cNvSpPr>
                <p:nvPr/>
              </p:nvSpPr>
              <p:spPr bwMode="auto">
                <a:xfrm>
                  <a:off x="1331" y="3128"/>
                  <a:ext cx="448" cy="121"/>
                </a:xfrm>
                <a:custGeom>
                  <a:avLst/>
                  <a:gdLst>
                    <a:gd name="T0" fmla="*/ 447 w 448"/>
                    <a:gd name="T1" fmla="*/ 0 h 121"/>
                    <a:gd name="T2" fmla="*/ 412 w 448"/>
                    <a:gd name="T3" fmla="*/ 28 h 121"/>
                    <a:gd name="T4" fmla="*/ 385 w 448"/>
                    <a:gd name="T5" fmla="*/ 51 h 121"/>
                    <a:gd name="T6" fmla="*/ 350 w 448"/>
                    <a:gd name="T7" fmla="*/ 64 h 121"/>
                    <a:gd name="T8" fmla="*/ 312 w 448"/>
                    <a:gd name="T9" fmla="*/ 75 h 121"/>
                    <a:gd name="T10" fmla="*/ 271 w 448"/>
                    <a:gd name="T11" fmla="*/ 92 h 121"/>
                    <a:gd name="T12" fmla="*/ 230 w 448"/>
                    <a:gd name="T13" fmla="*/ 105 h 121"/>
                    <a:gd name="T14" fmla="*/ 195 w 448"/>
                    <a:gd name="T15" fmla="*/ 113 h 121"/>
                    <a:gd name="T16" fmla="*/ 163 w 448"/>
                    <a:gd name="T17" fmla="*/ 114 h 121"/>
                    <a:gd name="T18" fmla="*/ 128 w 448"/>
                    <a:gd name="T19" fmla="*/ 116 h 121"/>
                    <a:gd name="T20" fmla="*/ 67 w 448"/>
                    <a:gd name="T21" fmla="*/ 120 h 121"/>
                    <a:gd name="T22" fmla="*/ 0 w 448"/>
                    <a:gd name="T23" fmla="*/ 116 h 121"/>
                    <a:gd name="T24" fmla="*/ 447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447" y="0"/>
                      </a:moveTo>
                      <a:lnTo>
                        <a:pt x="412" y="28"/>
                      </a:lnTo>
                      <a:lnTo>
                        <a:pt x="385" y="51"/>
                      </a:lnTo>
                      <a:lnTo>
                        <a:pt x="350" y="64"/>
                      </a:lnTo>
                      <a:lnTo>
                        <a:pt x="312" y="75"/>
                      </a:lnTo>
                      <a:lnTo>
                        <a:pt x="271" y="92"/>
                      </a:lnTo>
                      <a:lnTo>
                        <a:pt x="230" y="105"/>
                      </a:lnTo>
                      <a:lnTo>
                        <a:pt x="195" y="113"/>
                      </a:lnTo>
                      <a:lnTo>
                        <a:pt x="163" y="114"/>
                      </a:lnTo>
                      <a:lnTo>
                        <a:pt x="128" y="116"/>
                      </a:lnTo>
                      <a:lnTo>
                        <a:pt x="67" y="120"/>
                      </a:lnTo>
                      <a:lnTo>
                        <a:pt x="0" y="116"/>
                      </a:lnTo>
                      <a:lnTo>
                        <a:pt x="447"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77" name="Freeform 17">
                  <a:extLst>
                    <a:ext uri="{FF2B5EF4-FFF2-40B4-BE49-F238E27FC236}">
                      <a16:creationId xmlns:a16="http://schemas.microsoft.com/office/drawing/2014/main" id="{2413CA85-12CD-ED42-9882-26ADDEE7EDD7}"/>
                    </a:ext>
                  </a:extLst>
                </p:cNvPr>
                <p:cNvSpPr>
                  <a:spLocks/>
                </p:cNvSpPr>
                <p:nvPr/>
              </p:nvSpPr>
              <p:spPr bwMode="auto">
                <a:xfrm>
                  <a:off x="1331" y="3128"/>
                  <a:ext cx="448" cy="121"/>
                </a:xfrm>
                <a:custGeom>
                  <a:avLst/>
                  <a:gdLst>
                    <a:gd name="T0" fmla="*/ 447 w 448"/>
                    <a:gd name="T1" fmla="*/ 0 h 121"/>
                    <a:gd name="T2" fmla="*/ 411 w 448"/>
                    <a:gd name="T3" fmla="*/ 30 h 121"/>
                    <a:gd name="T4" fmla="*/ 386 w 448"/>
                    <a:gd name="T5" fmla="*/ 52 h 121"/>
                    <a:gd name="T6" fmla="*/ 350 w 448"/>
                    <a:gd name="T7" fmla="*/ 64 h 121"/>
                    <a:gd name="T8" fmla="*/ 314 w 448"/>
                    <a:gd name="T9" fmla="*/ 76 h 121"/>
                    <a:gd name="T10" fmla="*/ 272 w 448"/>
                    <a:gd name="T11" fmla="*/ 92 h 121"/>
                    <a:gd name="T12" fmla="*/ 230 w 448"/>
                    <a:gd name="T13" fmla="*/ 106 h 121"/>
                    <a:gd name="T14" fmla="*/ 194 w 448"/>
                    <a:gd name="T15" fmla="*/ 114 h 121"/>
                    <a:gd name="T16" fmla="*/ 164 w 448"/>
                    <a:gd name="T17" fmla="*/ 116 h 121"/>
                    <a:gd name="T18" fmla="*/ 128 w 448"/>
                    <a:gd name="T19" fmla="*/ 118 h 121"/>
                    <a:gd name="T20" fmla="*/ 66 w 448"/>
                    <a:gd name="T21" fmla="*/ 120 h 121"/>
                    <a:gd name="T22" fmla="*/ 0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447" y="0"/>
                      </a:moveTo>
                      <a:lnTo>
                        <a:pt x="411"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82" name="Group 18">
                <a:extLst>
                  <a:ext uri="{FF2B5EF4-FFF2-40B4-BE49-F238E27FC236}">
                    <a16:creationId xmlns:a16="http://schemas.microsoft.com/office/drawing/2014/main" id="{179FFEB6-0D4A-834D-BE2E-952DEC4EFD38}"/>
                  </a:ext>
                </a:extLst>
              </p:cNvPr>
              <p:cNvGrpSpPr>
                <a:grpSpLocks/>
              </p:cNvGrpSpPr>
              <p:nvPr/>
            </p:nvGrpSpPr>
            <p:grpSpPr bwMode="auto">
              <a:xfrm>
                <a:off x="1337" y="3094"/>
                <a:ext cx="428" cy="117"/>
                <a:chOff x="1337" y="3094"/>
                <a:chExt cx="428" cy="117"/>
              </a:xfrm>
            </p:grpSpPr>
            <p:sp>
              <p:nvSpPr>
                <p:cNvPr id="15379" name="Freeform 19">
                  <a:extLst>
                    <a:ext uri="{FF2B5EF4-FFF2-40B4-BE49-F238E27FC236}">
                      <a16:creationId xmlns:a16="http://schemas.microsoft.com/office/drawing/2014/main" id="{18EF3146-5194-B84F-9000-D8EF8968F6F8}"/>
                    </a:ext>
                  </a:extLst>
                </p:cNvPr>
                <p:cNvSpPr>
                  <a:spLocks/>
                </p:cNvSpPr>
                <p:nvPr/>
              </p:nvSpPr>
              <p:spPr bwMode="auto">
                <a:xfrm>
                  <a:off x="1337" y="3094"/>
                  <a:ext cx="428" cy="117"/>
                </a:xfrm>
                <a:custGeom>
                  <a:avLst/>
                  <a:gdLst>
                    <a:gd name="T0" fmla="*/ 427 w 428"/>
                    <a:gd name="T1" fmla="*/ 0 h 117"/>
                    <a:gd name="T2" fmla="*/ 405 w 428"/>
                    <a:gd name="T3" fmla="*/ 13 h 117"/>
                    <a:gd name="T4" fmla="*/ 403 w 428"/>
                    <a:gd name="T5" fmla="*/ 19 h 117"/>
                    <a:gd name="T6" fmla="*/ 398 w 428"/>
                    <a:gd name="T7" fmla="*/ 21 h 117"/>
                    <a:gd name="T8" fmla="*/ 392 w 428"/>
                    <a:gd name="T9" fmla="*/ 28 h 117"/>
                    <a:gd name="T10" fmla="*/ 386 w 428"/>
                    <a:gd name="T11" fmla="*/ 30 h 117"/>
                    <a:gd name="T12" fmla="*/ 381 w 428"/>
                    <a:gd name="T13" fmla="*/ 34 h 117"/>
                    <a:gd name="T14" fmla="*/ 371 w 428"/>
                    <a:gd name="T15" fmla="*/ 36 h 117"/>
                    <a:gd name="T16" fmla="*/ 359 w 428"/>
                    <a:gd name="T17" fmla="*/ 39 h 117"/>
                    <a:gd name="T18" fmla="*/ 347 w 428"/>
                    <a:gd name="T19" fmla="*/ 43 h 117"/>
                    <a:gd name="T20" fmla="*/ 338 w 428"/>
                    <a:gd name="T21" fmla="*/ 45 h 117"/>
                    <a:gd name="T22" fmla="*/ 332 w 428"/>
                    <a:gd name="T23" fmla="*/ 49 h 117"/>
                    <a:gd name="T24" fmla="*/ 326 w 428"/>
                    <a:gd name="T25" fmla="*/ 51 h 117"/>
                    <a:gd name="T26" fmla="*/ 320 w 428"/>
                    <a:gd name="T27" fmla="*/ 56 h 117"/>
                    <a:gd name="T28" fmla="*/ 314 w 428"/>
                    <a:gd name="T29" fmla="*/ 58 h 117"/>
                    <a:gd name="T30" fmla="*/ 308 w 428"/>
                    <a:gd name="T31" fmla="*/ 64 h 117"/>
                    <a:gd name="T32" fmla="*/ 302 w 428"/>
                    <a:gd name="T33" fmla="*/ 65 h 117"/>
                    <a:gd name="T34" fmla="*/ 293 w 428"/>
                    <a:gd name="T35" fmla="*/ 67 h 117"/>
                    <a:gd name="T36" fmla="*/ 281 w 428"/>
                    <a:gd name="T37" fmla="*/ 71 h 117"/>
                    <a:gd name="T38" fmla="*/ 269 w 428"/>
                    <a:gd name="T39" fmla="*/ 75 h 117"/>
                    <a:gd name="T40" fmla="*/ 263 w 428"/>
                    <a:gd name="T41" fmla="*/ 77 h 117"/>
                    <a:gd name="T42" fmla="*/ 257 w 428"/>
                    <a:gd name="T43" fmla="*/ 80 h 117"/>
                    <a:gd name="T44" fmla="*/ 251 w 428"/>
                    <a:gd name="T45" fmla="*/ 82 h 117"/>
                    <a:gd name="T46" fmla="*/ 245 w 428"/>
                    <a:gd name="T47" fmla="*/ 88 h 117"/>
                    <a:gd name="T48" fmla="*/ 236 w 428"/>
                    <a:gd name="T49" fmla="*/ 88 h 117"/>
                    <a:gd name="T50" fmla="*/ 230 w 428"/>
                    <a:gd name="T51" fmla="*/ 92 h 117"/>
                    <a:gd name="T52" fmla="*/ 224 w 428"/>
                    <a:gd name="T53" fmla="*/ 95 h 117"/>
                    <a:gd name="T54" fmla="*/ 218 w 428"/>
                    <a:gd name="T55" fmla="*/ 97 h 117"/>
                    <a:gd name="T56" fmla="*/ 212 w 428"/>
                    <a:gd name="T57" fmla="*/ 99 h 117"/>
                    <a:gd name="T58" fmla="*/ 206 w 428"/>
                    <a:gd name="T59" fmla="*/ 101 h 117"/>
                    <a:gd name="T60" fmla="*/ 192 w 428"/>
                    <a:gd name="T61" fmla="*/ 105 h 117"/>
                    <a:gd name="T62" fmla="*/ 183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5" y="13"/>
                      </a:lnTo>
                      <a:lnTo>
                        <a:pt x="403" y="19"/>
                      </a:lnTo>
                      <a:lnTo>
                        <a:pt x="398" y="21"/>
                      </a:lnTo>
                      <a:lnTo>
                        <a:pt x="392" y="28"/>
                      </a:lnTo>
                      <a:lnTo>
                        <a:pt x="386" y="30"/>
                      </a:lnTo>
                      <a:lnTo>
                        <a:pt x="381" y="34"/>
                      </a:lnTo>
                      <a:lnTo>
                        <a:pt x="371" y="36"/>
                      </a:lnTo>
                      <a:lnTo>
                        <a:pt x="359" y="39"/>
                      </a:lnTo>
                      <a:lnTo>
                        <a:pt x="347"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80" name="Freeform 20">
                  <a:extLst>
                    <a:ext uri="{FF2B5EF4-FFF2-40B4-BE49-F238E27FC236}">
                      <a16:creationId xmlns:a16="http://schemas.microsoft.com/office/drawing/2014/main" id="{0211A5C2-E12C-C743-819C-1B56EF852CB0}"/>
                    </a:ext>
                  </a:extLst>
                </p:cNvPr>
                <p:cNvSpPr>
                  <a:spLocks/>
                </p:cNvSpPr>
                <p:nvPr/>
              </p:nvSpPr>
              <p:spPr bwMode="auto">
                <a:xfrm>
                  <a:off x="1337" y="3094"/>
                  <a:ext cx="428" cy="117"/>
                </a:xfrm>
                <a:custGeom>
                  <a:avLst/>
                  <a:gdLst>
                    <a:gd name="T0" fmla="*/ 427 w 428"/>
                    <a:gd name="T1" fmla="*/ 0 h 117"/>
                    <a:gd name="T2" fmla="*/ 407 w 428"/>
                    <a:gd name="T3" fmla="*/ 14 h 117"/>
                    <a:gd name="T4" fmla="*/ 403 w 428"/>
                    <a:gd name="T5" fmla="*/ 18 h 117"/>
                    <a:gd name="T6" fmla="*/ 397 w 428"/>
                    <a:gd name="T7" fmla="*/ 22 h 117"/>
                    <a:gd name="T8" fmla="*/ 392 w 428"/>
                    <a:gd name="T9" fmla="*/ 28 h 117"/>
                    <a:gd name="T10" fmla="*/ 386 w 428"/>
                    <a:gd name="T11" fmla="*/ 30 h 117"/>
                    <a:gd name="T12" fmla="*/ 380 w 428"/>
                    <a:gd name="T13" fmla="*/ 34 h 117"/>
                    <a:gd name="T14" fmla="*/ 372 w 428"/>
                    <a:gd name="T15" fmla="*/ 36 h 117"/>
                    <a:gd name="T16" fmla="*/ 360 w 428"/>
                    <a:gd name="T17" fmla="*/ 40 h 117"/>
                    <a:gd name="T18" fmla="*/ 348 w 428"/>
                    <a:gd name="T19" fmla="*/ 42 h 117"/>
                    <a:gd name="T20" fmla="*/ 338 w 428"/>
                    <a:gd name="T21" fmla="*/ 46 h 117"/>
                    <a:gd name="T22" fmla="*/ 332 w 428"/>
                    <a:gd name="T23" fmla="*/ 48 h 117"/>
                    <a:gd name="T24" fmla="*/ 326 w 428"/>
                    <a:gd name="T25" fmla="*/ 52 h 117"/>
                    <a:gd name="T26" fmla="*/ 320 w 428"/>
                    <a:gd name="T27" fmla="*/ 56 h 117"/>
                    <a:gd name="T28" fmla="*/ 314 w 428"/>
                    <a:gd name="T29" fmla="*/ 58 h 117"/>
                    <a:gd name="T30" fmla="*/ 308 w 428"/>
                    <a:gd name="T31" fmla="*/ 64 h 117"/>
                    <a:gd name="T32" fmla="*/ 302 w 428"/>
                    <a:gd name="T33" fmla="*/ 64 h 117"/>
                    <a:gd name="T34" fmla="*/ 292 w 428"/>
                    <a:gd name="T35" fmla="*/ 68 h 117"/>
                    <a:gd name="T36" fmla="*/ 280 w 428"/>
                    <a:gd name="T37" fmla="*/ 70 h 117"/>
                    <a:gd name="T38" fmla="*/ 270 w 428"/>
                    <a:gd name="T39" fmla="*/ 76 h 117"/>
                    <a:gd name="T40" fmla="*/ 264 w 428"/>
                    <a:gd name="T41" fmla="*/ 76 h 117"/>
                    <a:gd name="T42" fmla="*/ 258 w 428"/>
                    <a:gd name="T43" fmla="*/ 80 h 117"/>
                    <a:gd name="T44" fmla="*/ 252 w 428"/>
                    <a:gd name="T45" fmla="*/ 82 h 117"/>
                    <a:gd name="T46" fmla="*/ 246 w 428"/>
                    <a:gd name="T47" fmla="*/ 88 h 117"/>
                    <a:gd name="T48" fmla="*/ 236 w 428"/>
                    <a:gd name="T49" fmla="*/ 88 h 117"/>
                    <a:gd name="T50" fmla="*/ 230 w 428"/>
                    <a:gd name="T51" fmla="*/ 92 h 117"/>
                    <a:gd name="T52" fmla="*/ 224 w 428"/>
                    <a:gd name="T53" fmla="*/ 94 h 117"/>
                    <a:gd name="T54" fmla="*/ 218 w 428"/>
                    <a:gd name="T55" fmla="*/ 98 h 117"/>
                    <a:gd name="T56" fmla="*/ 212 w 428"/>
                    <a:gd name="T57" fmla="*/ 100 h 117"/>
                    <a:gd name="T58" fmla="*/ 206 w 428"/>
                    <a:gd name="T59" fmla="*/ 100 h 117"/>
                    <a:gd name="T60" fmla="*/ 192 w 428"/>
                    <a:gd name="T61" fmla="*/ 104 h 117"/>
                    <a:gd name="T62" fmla="*/ 182 w 428"/>
                    <a:gd name="T63" fmla="*/ 106 h 117"/>
                    <a:gd name="T64" fmla="*/ 172 w 428"/>
                    <a:gd name="T65" fmla="*/ 106 h 117"/>
                    <a:gd name="T66" fmla="*/ 168 w 428"/>
                    <a:gd name="T67" fmla="*/ 108 h 117"/>
                    <a:gd name="T68" fmla="*/ 158 w 428"/>
                    <a:gd name="T69" fmla="*/ 110 h 117"/>
                    <a:gd name="T70" fmla="*/ 146 w 428"/>
                    <a:gd name="T71" fmla="*/ 112 h 117"/>
                    <a:gd name="T72" fmla="*/ 136 w 428"/>
                    <a:gd name="T73" fmla="*/ 112 h 117"/>
                    <a:gd name="T74" fmla="*/ 124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8 w 428"/>
                    <a:gd name="T91" fmla="*/ 116 h 117"/>
                    <a:gd name="T92" fmla="*/ 72 w 428"/>
                    <a:gd name="T93" fmla="*/ 116 h 117"/>
                    <a:gd name="T94" fmla="*/ 60 w 428"/>
                    <a:gd name="T95" fmla="*/ 116 h 117"/>
                    <a:gd name="T96" fmla="*/ 50 w 428"/>
                    <a:gd name="T97" fmla="*/ 116 h 117"/>
                    <a:gd name="T98" fmla="*/ 44 w 428"/>
                    <a:gd name="T99" fmla="*/ 116 h 117"/>
                    <a:gd name="T100" fmla="*/ 38 w 428"/>
                    <a:gd name="T101" fmla="*/ 116 h 117"/>
                    <a:gd name="T102" fmla="*/ 32 w 428"/>
                    <a:gd name="T103" fmla="*/ 116 h 117"/>
                    <a:gd name="T104" fmla="*/ 20 w 428"/>
                    <a:gd name="T105" fmla="*/ 114 h 117"/>
                    <a:gd name="T106" fmla="*/ 10 w 428"/>
                    <a:gd name="T107" fmla="*/ 114 h 117"/>
                    <a:gd name="T108" fmla="*/ 6 w 428"/>
                    <a:gd name="T109" fmla="*/ 114 h 117"/>
                    <a:gd name="T110" fmla="*/ 0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427" y="0"/>
                      </a:moveTo>
                      <a:lnTo>
                        <a:pt x="407" y="14"/>
                      </a:lnTo>
                      <a:lnTo>
                        <a:pt x="403" y="18"/>
                      </a:lnTo>
                      <a:lnTo>
                        <a:pt x="397"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83" name="Group 21">
                <a:extLst>
                  <a:ext uri="{FF2B5EF4-FFF2-40B4-BE49-F238E27FC236}">
                    <a16:creationId xmlns:a16="http://schemas.microsoft.com/office/drawing/2014/main" id="{536FBA73-CAAD-4D42-9314-D5816D7CBCFA}"/>
                  </a:ext>
                </a:extLst>
              </p:cNvPr>
              <p:cNvGrpSpPr>
                <a:grpSpLocks/>
              </p:cNvGrpSpPr>
              <p:nvPr/>
            </p:nvGrpSpPr>
            <p:grpSpPr bwMode="auto">
              <a:xfrm>
                <a:off x="1333" y="3066"/>
                <a:ext cx="418" cy="111"/>
                <a:chOff x="1333" y="3066"/>
                <a:chExt cx="418" cy="111"/>
              </a:xfrm>
            </p:grpSpPr>
            <p:sp>
              <p:nvSpPr>
                <p:cNvPr id="15382" name="Freeform 22">
                  <a:extLst>
                    <a:ext uri="{FF2B5EF4-FFF2-40B4-BE49-F238E27FC236}">
                      <a16:creationId xmlns:a16="http://schemas.microsoft.com/office/drawing/2014/main" id="{40D78D6F-FF60-AF4C-A590-C9CF0303262D}"/>
                    </a:ext>
                  </a:extLst>
                </p:cNvPr>
                <p:cNvSpPr>
                  <a:spLocks/>
                </p:cNvSpPr>
                <p:nvPr/>
              </p:nvSpPr>
              <p:spPr bwMode="auto">
                <a:xfrm>
                  <a:off x="1333" y="3066"/>
                  <a:ext cx="418" cy="111"/>
                </a:xfrm>
                <a:custGeom>
                  <a:avLst/>
                  <a:gdLst>
                    <a:gd name="T0" fmla="*/ 417 w 418"/>
                    <a:gd name="T1" fmla="*/ 0 h 111"/>
                    <a:gd name="T2" fmla="*/ 397 w 418"/>
                    <a:gd name="T3" fmla="*/ 22 h 111"/>
                    <a:gd name="T4" fmla="*/ 393 w 418"/>
                    <a:gd name="T5" fmla="*/ 24 h 111"/>
                    <a:gd name="T6" fmla="*/ 387 w 418"/>
                    <a:gd name="T7" fmla="*/ 30 h 111"/>
                    <a:gd name="T8" fmla="*/ 383 w 418"/>
                    <a:gd name="T9" fmla="*/ 32 h 111"/>
                    <a:gd name="T10" fmla="*/ 373 w 418"/>
                    <a:gd name="T11" fmla="*/ 35 h 111"/>
                    <a:gd name="T12" fmla="*/ 359 w 418"/>
                    <a:gd name="T13" fmla="*/ 39 h 111"/>
                    <a:gd name="T14" fmla="*/ 351 w 418"/>
                    <a:gd name="T15" fmla="*/ 41 h 111"/>
                    <a:gd name="T16" fmla="*/ 345 w 418"/>
                    <a:gd name="T17" fmla="*/ 45 h 111"/>
                    <a:gd name="T18" fmla="*/ 339 w 418"/>
                    <a:gd name="T19" fmla="*/ 47 h 111"/>
                    <a:gd name="T20" fmla="*/ 334 w 418"/>
                    <a:gd name="T21" fmla="*/ 50 h 111"/>
                    <a:gd name="T22" fmla="*/ 328 w 418"/>
                    <a:gd name="T23" fmla="*/ 52 h 111"/>
                    <a:gd name="T24" fmla="*/ 322 w 418"/>
                    <a:gd name="T25" fmla="*/ 52 h 111"/>
                    <a:gd name="T26" fmla="*/ 306 w 418"/>
                    <a:gd name="T27" fmla="*/ 58 h 111"/>
                    <a:gd name="T28" fmla="*/ 294 w 418"/>
                    <a:gd name="T29" fmla="*/ 60 h 111"/>
                    <a:gd name="T30" fmla="*/ 283 w 418"/>
                    <a:gd name="T31" fmla="*/ 62 h 111"/>
                    <a:gd name="T32" fmla="*/ 271 w 418"/>
                    <a:gd name="T33" fmla="*/ 63 h 111"/>
                    <a:gd name="T34" fmla="*/ 259 w 418"/>
                    <a:gd name="T35" fmla="*/ 65 h 111"/>
                    <a:gd name="T36" fmla="*/ 253 w 418"/>
                    <a:gd name="T37" fmla="*/ 65 h 111"/>
                    <a:gd name="T38" fmla="*/ 247 w 418"/>
                    <a:gd name="T39" fmla="*/ 67 h 111"/>
                    <a:gd name="T40" fmla="*/ 241 w 418"/>
                    <a:gd name="T41" fmla="*/ 71 h 111"/>
                    <a:gd name="T42" fmla="*/ 230 w 418"/>
                    <a:gd name="T43" fmla="*/ 71 h 111"/>
                    <a:gd name="T44" fmla="*/ 226 w 418"/>
                    <a:gd name="T45" fmla="*/ 73 h 111"/>
                    <a:gd name="T46" fmla="*/ 214 w 418"/>
                    <a:gd name="T47" fmla="*/ 76 h 111"/>
                    <a:gd name="T48" fmla="*/ 204 w 418"/>
                    <a:gd name="T49" fmla="*/ 76 h 111"/>
                    <a:gd name="T50" fmla="*/ 192 w 418"/>
                    <a:gd name="T51" fmla="*/ 78 h 111"/>
                    <a:gd name="T52" fmla="*/ 184 w 418"/>
                    <a:gd name="T53" fmla="*/ 82 h 111"/>
                    <a:gd name="T54" fmla="*/ 181 w 418"/>
                    <a:gd name="T55" fmla="*/ 84 h 111"/>
                    <a:gd name="T56" fmla="*/ 175 w 418"/>
                    <a:gd name="T57" fmla="*/ 86 h 111"/>
                    <a:gd name="T58" fmla="*/ 165 w 418"/>
                    <a:gd name="T59" fmla="*/ 86 h 111"/>
                    <a:gd name="T60" fmla="*/ 153 w 418"/>
                    <a:gd name="T61" fmla="*/ 89 h 111"/>
                    <a:gd name="T62" fmla="*/ 143 w 418"/>
                    <a:gd name="T63" fmla="*/ 89 h 111"/>
                    <a:gd name="T64" fmla="*/ 137 w 418"/>
                    <a:gd name="T65" fmla="*/ 91 h 111"/>
                    <a:gd name="T66" fmla="*/ 131 w 418"/>
                    <a:gd name="T67" fmla="*/ 93 h 111"/>
                    <a:gd name="T68" fmla="*/ 126 w 418"/>
                    <a:gd name="T69" fmla="*/ 95 h 111"/>
                    <a:gd name="T70" fmla="*/ 114 w 418"/>
                    <a:gd name="T71" fmla="*/ 97 h 111"/>
                    <a:gd name="T72" fmla="*/ 108 w 418"/>
                    <a:gd name="T73" fmla="*/ 101 h 111"/>
                    <a:gd name="T74" fmla="*/ 102 w 418"/>
                    <a:gd name="T75" fmla="*/ 101 h 111"/>
                    <a:gd name="T76" fmla="*/ 96 w 418"/>
                    <a:gd name="T77" fmla="*/ 103 h 111"/>
                    <a:gd name="T78" fmla="*/ 90 w 418"/>
                    <a:gd name="T79" fmla="*/ 103 h 111"/>
                    <a:gd name="T80" fmla="*/ 78 w 418"/>
                    <a:gd name="T81" fmla="*/ 104 h 111"/>
                    <a:gd name="T82" fmla="*/ 73 w 418"/>
                    <a:gd name="T83" fmla="*/ 104 h 111"/>
                    <a:gd name="T84" fmla="*/ 65 w 418"/>
                    <a:gd name="T85" fmla="*/ 104 h 111"/>
                    <a:gd name="T86" fmla="*/ 57 w 418"/>
                    <a:gd name="T87" fmla="*/ 106 h 111"/>
                    <a:gd name="T88" fmla="*/ 43 w 418"/>
                    <a:gd name="T89" fmla="*/ 106 h 111"/>
                    <a:gd name="T90" fmla="*/ 39 w 418"/>
                    <a:gd name="T91" fmla="*/ 106 h 111"/>
                    <a:gd name="T92" fmla="*/ 33 w 418"/>
                    <a:gd name="T93" fmla="*/ 106 h 111"/>
                    <a:gd name="T94" fmla="*/ 27 w 418"/>
                    <a:gd name="T95" fmla="*/ 106 h 111"/>
                    <a:gd name="T96" fmla="*/ 18 w 418"/>
                    <a:gd name="T97" fmla="*/ 108 h 111"/>
                    <a:gd name="T98" fmla="*/ 12 w 418"/>
                    <a:gd name="T99" fmla="*/ 108 h 111"/>
                    <a:gd name="T100" fmla="*/ 6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7" y="30"/>
                      </a:lnTo>
                      <a:lnTo>
                        <a:pt x="383" y="32"/>
                      </a:lnTo>
                      <a:lnTo>
                        <a:pt x="373" y="35"/>
                      </a:lnTo>
                      <a:lnTo>
                        <a:pt x="359" y="39"/>
                      </a:lnTo>
                      <a:lnTo>
                        <a:pt x="351" y="41"/>
                      </a:lnTo>
                      <a:lnTo>
                        <a:pt x="345" y="45"/>
                      </a:lnTo>
                      <a:lnTo>
                        <a:pt x="339"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7"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83" name="Freeform 23">
                  <a:extLst>
                    <a:ext uri="{FF2B5EF4-FFF2-40B4-BE49-F238E27FC236}">
                      <a16:creationId xmlns:a16="http://schemas.microsoft.com/office/drawing/2014/main" id="{44E6C0FD-9F4C-5949-A6AF-2AF5B6F5E765}"/>
                    </a:ext>
                  </a:extLst>
                </p:cNvPr>
                <p:cNvSpPr>
                  <a:spLocks/>
                </p:cNvSpPr>
                <p:nvPr/>
              </p:nvSpPr>
              <p:spPr bwMode="auto">
                <a:xfrm>
                  <a:off x="1333" y="3066"/>
                  <a:ext cx="418" cy="111"/>
                </a:xfrm>
                <a:custGeom>
                  <a:avLst/>
                  <a:gdLst>
                    <a:gd name="T0" fmla="*/ 417 w 418"/>
                    <a:gd name="T1" fmla="*/ 0 h 111"/>
                    <a:gd name="T2" fmla="*/ 397 w 418"/>
                    <a:gd name="T3" fmla="*/ 22 h 111"/>
                    <a:gd name="T4" fmla="*/ 394 w 418"/>
                    <a:gd name="T5" fmla="*/ 26 h 111"/>
                    <a:gd name="T6" fmla="*/ 386 w 418"/>
                    <a:gd name="T7" fmla="*/ 30 h 111"/>
                    <a:gd name="T8" fmla="*/ 382 w 418"/>
                    <a:gd name="T9" fmla="*/ 32 h 111"/>
                    <a:gd name="T10" fmla="*/ 372 w 418"/>
                    <a:gd name="T11" fmla="*/ 36 h 111"/>
                    <a:gd name="T12" fmla="*/ 360 w 418"/>
                    <a:gd name="T13" fmla="*/ 40 h 111"/>
                    <a:gd name="T14" fmla="*/ 350 w 418"/>
                    <a:gd name="T15" fmla="*/ 42 h 111"/>
                    <a:gd name="T16" fmla="*/ 344 w 418"/>
                    <a:gd name="T17" fmla="*/ 44 h 111"/>
                    <a:gd name="T18" fmla="*/ 340 w 418"/>
                    <a:gd name="T19" fmla="*/ 46 h 111"/>
                    <a:gd name="T20" fmla="*/ 332 w 418"/>
                    <a:gd name="T21" fmla="*/ 50 h 111"/>
                    <a:gd name="T22" fmla="*/ 328 w 418"/>
                    <a:gd name="T23" fmla="*/ 52 h 111"/>
                    <a:gd name="T24" fmla="*/ 322 w 418"/>
                    <a:gd name="T25" fmla="*/ 54 h 111"/>
                    <a:gd name="T26" fmla="*/ 306 w 418"/>
                    <a:gd name="T27" fmla="*/ 58 h 111"/>
                    <a:gd name="T28" fmla="*/ 294 w 418"/>
                    <a:gd name="T29" fmla="*/ 60 h 111"/>
                    <a:gd name="T30" fmla="*/ 282 w 418"/>
                    <a:gd name="T31" fmla="*/ 62 h 111"/>
                    <a:gd name="T32" fmla="*/ 270 w 418"/>
                    <a:gd name="T33" fmla="*/ 64 h 111"/>
                    <a:gd name="T34" fmla="*/ 258 w 418"/>
                    <a:gd name="T35" fmla="*/ 66 h 111"/>
                    <a:gd name="T36" fmla="*/ 252 w 418"/>
                    <a:gd name="T37" fmla="*/ 66 h 111"/>
                    <a:gd name="T38" fmla="*/ 246 w 418"/>
                    <a:gd name="T39" fmla="*/ 68 h 111"/>
                    <a:gd name="T40" fmla="*/ 240 w 418"/>
                    <a:gd name="T41" fmla="*/ 70 h 111"/>
                    <a:gd name="T42" fmla="*/ 230 w 418"/>
                    <a:gd name="T43" fmla="*/ 72 h 111"/>
                    <a:gd name="T44" fmla="*/ 226 w 418"/>
                    <a:gd name="T45" fmla="*/ 74 h 111"/>
                    <a:gd name="T46" fmla="*/ 214 w 418"/>
                    <a:gd name="T47" fmla="*/ 76 h 111"/>
                    <a:gd name="T48" fmla="*/ 204 w 418"/>
                    <a:gd name="T49" fmla="*/ 78 h 111"/>
                    <a:gd name="T50" fmla="*/ 192 w 418"/>
                    <a:gd name="T51" fmla="*/ 80 h 111"/>
                    <a:gd name="T52" fmla="*/ 186 w 418"/>
                    <a:gd name="T53" fmla="*/ 82 h 111"/>
                    <a:gd name="T54" fmla="*/ 180 w 418"/>
                    <a:gd name="T55" fmla="*/ 84 h 111"/>
                    <a:gd name="T56" fmla="*/ 174 w 418"/>
                    <a:gd name="T57" fmla="*/ 86 h 111"/>
                    <a:gd name="T58" fmla="*/ 166 w 418"/>
                    <a:gd name="T59" fmla="*/ 86 h 111"/>
                    <a:gd name="T60" fmla="*/ 152 w 418"/>
                    <a:gd name="T61" fmla="*/ 90 h 111"/>
                    <a:gd name="T62" fmla="*/ 144 w 418"/>
                    <a:gd name="T63" fmla="*/ 90 h 111"/>
                    <a:gd name="T64" fmla="*/ 138 w 418"/>
                    <a:gd name="T65" fmla="*/ 92 h 111"/>
                    <a:gd name="T66" fmla="*/ 132 w 418"/>
                    <a:gd name="T67" fmla="*/ 94 h 111"/>
                    <a:gd name="T68" fmla="*/ 126 w 418"/>
                    <a:gd name="T69" fmla="*/ 96 h 111"/>
                    <a:gd name="T70" fmla="*/ 114 w 418"/>
                    <a:gd name="T71" fmla="*/ 98 h 111"/>
                    <a:gd name="T72" fmla="*/ 108 w 418"/>
                    <a:gd name="T73" fmla="*/ 100 h 111"/>
                    <a:gd name="T74" fmla="*/ 102 w 418"/>
                    <a:gd name="T75" fmla="*/ 102 h 111"/>
                    <a:gd name="T76" fmla="*/ 96 w 418"/>
                    <a:gd name="T77" fmla="*/ 104 h 111"/>
                    <a:gd name="T78" fmla="*/ 90 w 418"/>
                    <a:gd name="T79" fmla="*/ 104 h 111"/>
                    <a:gd name="T80" fmla="*/ 78 w 418"/>
                    <a:gd name="T81" fmla="*/ 104 h 111"/>
                    <a:gd name="T82" fmla="*/ 72 w 418"/>
                    <a:gd name="T83" fmla="*/ 104 h 111"/>
                    <a:gd name="T84" fmla="*/ 66 w 418"/>
                    <a:gd name="T85" fmla="*/ 104 h 111"/>
                    <a:gd name="T86" fmla="*/ 56 w 418"/>
                    <a:gd name="T87" fmla="*/ 106 h 111"/>
                    <a:gd name="T88" fmla="*/ 44 w 418"/>
                    <a:gd name="T89" fmla="*/ 106 h 111"/>
                    <a:gd name="T90" fmla="*/ 40 w 418"/>
                    <a:gd name="T91" fmla="*/ 106 h 111"/>
                    <a:gd name="T92" fmla="*/ 34 w 418"/>
                    <a:gd name="T93" fmla="*/ 108 h 111"/>
                    <a:gd name="T94" fmla="*/ 28 w 418"/>
                    <a:gd name="T95" fmla="*/ 108 h 111"/>
                    <a:gd name="T96" fmla="*/ 18 w 418"/>
                    <a:gd name="T97" fmla="*/ 110 h 111"/>
                    <a:gd name="T98" fmla="*/ 12 w 418"/>
                    <a:gd name="T99" fmla="*/ 110 h 111"/>
                    <a:gd name="T100" fmla="*/ 6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5384" name="Freeform 24">
            <a:extLst>
              <a:ext uri="{FF2B5EF4-FFF2-40B4-BE49-F238E27FC236}">
                <a16:creationId xmlns:a16="http://schemas.microsoft.com/office/drawing/2014/main" id="{960DC94F-94C5-4C40-A948-C6AF642D0C5B}"/>
              </a:ext>
            </a:extLst>
          </p:cNvPr>
          <p:cNvSpPr>
            <a:spLocks/>
          </p:cNvSpPr>
          <p:nvPr/>
        </p:nvSpPr>
        <p:spPr bwMode="auto">
          <a:xfrm>
            <a:off x="5054601" y="1530351"/>
            <a:ext cx="1800225" cy="3579813"/>
          </a:xfrm>
          <a:custGeom>
            <a:avLst/>
            <a:gdLst>
              <a:gd name="T0" fmla="*/ 290513 w 1134"/>
              <a:gd name="T1" fmla="*/ 219075 h 2255"/>
              <a:gd name="T2" fmla="*/ 412750 w 1134"/>
              <a:gd name="T3" fmla="*/ 382588 h 2255"/>
              <a:gd name="T4" fmla="*/ 646113 w 1134"/>
              <a:gd name="T5" fmla="*/ 544513 h 2255"/>
              <a:gd name="T6" fmla="*/ 825500 w 1134"/>
              <a:gd name="T7" fmla="*/ 617538 h 2255"/>
              <a:gd name="T8" fmla="*/ 1098550 w 1134"/>
              <a:gd name="T9" fmla="*/ 617538 h 2255"/>
              <a:gd name="T10" fmla="*/ 1274763 w 1134"/>
              <a:gd name="T11" fmla="*/ 617538 h 2255"/>
              <a:gd name="T12" fmla="*/ 1414463 w 1134"/>
              <a:gd name="T13" fmla="*/ 512763 h 2255"/>
              <a:gd name="T14" fmla="*/ 1565275 w 1134"/>
              <a:gd name="T15" fmla="*/ 265113 h 2255"/>
              <a:gd name="T16" fmla="*/ 1687513 w 1134"/>
              <a:gd name="T17" fmla="*/ 88900 h 2255"/>
              <a:gd name="T18" fmla="*/ 1798638 w 1134"/>
              <a:gd name="T19" fmla="*/ 104775 h 2255"/>
              <a:gd name="T20" fmla="*/ 1798638 w 1134"/>
              <a:gd name="T21" fmla="*/ 293688 h 2255"/>
              <a:gd name="T22" fmla="*/ 1798638 w 1134"/>
              <a:gd name="T23" fmla="*/ 484188 h 2255"/>
              <a:gd name="T24" fmla="*/ 1798638 w 1134"/>
              <a:gd name="T25" fmla="*/ 661988 h 2255"/>
              <a:gd name="T26" fmla="*/ 1798638 w 1134"/>
              <a:gd name="T27" fmla="*/ 923925 h 2255"/>
              <a:gd name="T28" fmla="*/ 1635125 w 1134"/>
              <a:gd name="T29" fmla="*/ 1055688 h 2255"/>
              <a:gd name="T30" fmla="*/ 1536700 w 1134"/>
              <a:gd name="T31" fmla="*/ 1216025 h 2255"/>
              <a:gd name="T32" fmla="*/ 1524000 w 1134"/>
              <a:gd name="T33" fmla="*/ 1390650 h 2255"/>
              <a:gd name="T34" fmla="*/ 1524000 w 1134"/>
              <a:gd name="T35" fmla="*/ 1566863 h 2255"/>
              <a:gd name="T36" fmla="*/ 1524000 w 1134"/>
              <a:gd name="T37" fmla="*/ 1744663 h 2255"/>
              <a:gd name="T38" fmla="*/ 1524000 w 1134"/>
              <a:gd name="T39" fmla="*/ 1922463 h 2255"/>
              <a:gd name="T40" fmla="*/ 1524000 w 1134"/>
              <a:gd name="T41" fmla="*/ 2124075 h 2255"/>
              <a:gd name="T42" fmla="*/ 1524000 w 1134"/>
              <a:gd name="T43" fmla="*/ 2301875 h 2255"/>
              <a:gd name="T44" fmla="*/ 1577975 w 1134"/>
              <a:gd name="T45" fmla="*/ 2551113 h 2255"/>
              <a:gd name="T46" fmla="*/ 1622425 w 1134"/>
              <a:gd name="T47" fmla="*/ 2728913 h 2255"/>
              <a:gd name="T48" fmla="*/ 1635125 w 1134"/>
              <a:gd name="T49" fmla="*/ 2916238 h 2255"/>
              <a:gd name="T50" fmla="*/ 1635125 w 1134"/>
              <a:gd name="T51" fmla="*/ 3122613 h 2255"/>
              <a:gd name="T52" fmla="*/ 1635125 w 1134"/>
              <a:gd name="T53" fmla="*/ 3300413 h 2255"/>
              <a:gd name="T54" fmla="*/ 1635125 w 1134"/>
              <a:gd name="T55" fmla="*/ 3473450 h 2255"/>
              <a:gd name="T56" fmla="*/ 1482725 w 1134"/>
              <a:gd name="T57" fmla="*/ 3578225 h 2255"/>
              <a:gd name="T58" fmla="*/ 1290638 w 1134"/>
              <a:gd name="T59" fmla="*/ 3565525 h 2255"/>
              <a:gd name="T60" fmla="*/ 1158875 w 1134"/>
              <a:gd name="T61" fmla="*/ 3556000 h 2255"/>
              <a:gd name="T62" fmla="*/ 819150 w 1134"/>
              <a:gd name="T63" fmla="*/ 3568700 h 2255"/>
              <a:gd name="T64" fmla="*/ 588963 w 1134"/>
              <a:gd name="T65" fmla="*/ 3533775 h 2255"/>
              <a:gd name="T66" fmla="*/ 290513 w 1134"/>
              <a:gd name="T67" fmla="*/ 3521075 h 2255"/>
              <a:gd name="T68" fmla="*/ 98425 w 1134"/>
              <a:gd name="T69" fmla="*/ 3533775 h 2255"/>
              <a:gd name="T70" fmla="*/ 28575 w 1134"/>
              <a:gd name="T71" fmla="*/ 3400425 h 2255"/>
              <a:gd name="T72" fmla="*/ 44450 w 1134"/>
              <a:gd name="T73" fmla="*/ 3227388 h 2255"/>
              <a:gd name="T74" fmla="*/ 111125 w 1134"/>
              <a:gd name="T75" fmla="*/ 3049588 h 2255"/>
              <a:gd name="T76" fmla="*/ 150813 w 1134"/>
              <a:gd name="T77" fmla="*/ 2784475 h 2255"/>
              <a:gd name="T78" fmla="*/ 179388 w 1134"/>
              <a:gd name="T79" fmla="*/ 2611438 h 2255"/>
              <a:gd name="T80" fmla="*/ 220663 w 1134"/>
              <a:gd name="T81" fmla="*/ 2435225 h 2255"/>
              <a:gd name="T82" fmla="*/ 249238 w 1134"/>
              <a:gd name="T83" fmla="*/ 2257425 h 2255"/>
              <a:gd name="T84" fmla="*/ 290513 w 1134"/>
              <a:gd name="T85" fmla="*/ 2051050 h 2255"/>
              <a:gd name="T86" fmla="*/ 331788 w 1134"/>
              <a:gd name="T87" fmla="*/ 1716088 h 2255"/>
              <a:gd name="T88" fmla="*/ 355600 w 1134"/>
              <a:gd name="T89" fmla="*/ 1377950 h 2255"/>
              <a:gd name="T90" fmla="*/ 355600 w 1134"/>
              <a:gd name="T91" fmla="*/ 1200150 h 2255"/>
              <a:gd name="T92" fmla="*/ 277813 w 1134"/>
              <a:gd name="T93" fmla="*/ 1028700 h 2255"/>
              <a:gd name="T94" fmla="*/ 150813 w 1134"/>
              <a:gd name="T95" fmla="*/ 866775 h 2255"/>
              <a:gd name="T96" fmla="*/ 150813 w 1134"/>
              <a:gd name="T97" fmla="*/ 688975 h 2255"/>
              <a:gd name="T98" fmla="*/ 150813 w 1134"/>
              <a:gd name="T99" fmla="*/ 512763 h 2255"/>
              <a:gd name="T100" fmla="*/ 150813 w 1134"/>
              <a:gd name="T101" fmla="*/ 265113 h 2255"/>
              <a:gd name="T102" fmla="*/ 150813 w 1134"/>
              <a:gd name="T103" fmla="*/ 88900 h 2255"/>
              <a:gd name="T104" fmla="*/ 204788 w 1134"/>
              <a:gd name="T105" fmla="*/ 44450 h 2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4" h="2255">
                <a:moveTo>
                  <a:pt x="159" y="76"/>
                </a:moveTo>
                <a:lnTo>
                  <a:pt x="167" y="104"/>
                </a:lnTo>
                <a:lnTo>
                  <a:pt x="175" y="112"/>
                </a:lnTo>
                <a:lnTo>
                  <a:pt x="183" y="138"/>
                </a:lnTo>
                <a:lnTo>
                  <a:pt x="199" y="167"/>
                </a:lnTo>
                <a:lnTo>
                  <a:pt x="209" y="193"/>
                </a:lnTo>
                <a:lnTo>
                  <a:pt x="234" y="211"/>
                </a:lnTo>
                <a:lnTo>
                  <a:pt x="260" y="241"/>
                </a:lnTo>
                <a:lnTo>
                  <a:pt x="348" y="269"/>
                </a:lnTo>
                <a:lnTo>
                  <a:pt x="371" y="297"/>
                </a:lnTo>
                <a:lnTo>
                  <a:pt x="381" y="323"/>
                </a:lnTo>
                <a:lnTo>
                  <a:pt x="407" y="343"/>
                </a:lnTo>
                <a:lnTo>
                  <a:pt x="433" y="361"/>
                </a:lnTo>
                <a:lnTo>
                  <a:pt x="459" y="379"/>
                </a:lnTo>
                <a:lnTo>
                  <a:pt x="485" y="389"/>
                </a:lnTo>
                <a:lnTo>
                  <a:pt x="520" y="389"/>
                </a:lnTo>
                <a:lnTo>
                  <a:pt x="572" y="389"/>
                </a:lnTo>
                <a:lnTo>
                  <a:pt x="641" y="389"/>
                </a:lnTo>
                <a:lnTo>
                  <a:pt x="664" y="389"/>
                </a:lnTo>
                <a:lnTo>
                  <a:pt x="692" y="389"/>
                </a:lnTo>
                <a:lnTo>
                  <a:pt x="718" y="389"/>
                </a:lnTo>
                <a:lnTo>
                  <a:pt x="754" y="389"/>
                </a:lnTo>
                <a:lnTo>
                  <a:pt x="778" y="389"/>
                </a:lnTo>
                <a:lnTo>
                  <a:pt x="803" y="389"/>
                </a:lnTo>
                <a:lnTo>
                  <a:pt x="829" y="389"/>
                </a:lnTo>
                <a:lnTo>
                  <a:pt x="857" y="369"/>
                </a:lnTo>
                <a:lnTo>
                  <a:pt x="883" y="351"/>
                </a:lnTo>
                <a:lnTo>
                  <a:pt x="891" y="323"/>
                </a:lnTo>
                <a:lnTo>
                  <a:pt x="917" y="287"/>
                </a:lnTo>
                <a:lnTo>
                  <a:pt x="942" y="259"/>
                </a:lnTo>
                <a:lnTo>
                  <a:pt x="960" y="185"/>
                </a:lnTo>
                <a:lnTo>
                  <a:pt x="986" y="167"/>
                </a:lnTo>
                <a:lnTo>
                  <a:pt x="994" y="138"/>
                </a:lnTo>
                <a:lnTo>
                  <a:pt x="1022" y="120"/>
                </a:lnTo>
                <a:lnTo>
                  <a:pt x="1038" y="84"/>
                </a:lnTo>
                <a:lnTo>
                  <a:pt x="1063" y="56"/>
                </a:lnTo>
                <a:lnTo>
                  <a:pt x="1089" y="28"/>
                </a:lnTo>
                <a:lnTo>
                  <a:pt x="1115" y="10"/>
                </a:lnTo>
                <a:lnTo>
                  <a:pt x="1133" y="38"/>
                </a:lnTo>
                <a:lnTo>
                  <a:pt x="1133" y="66"/>
                </a:lnTo>
                <a:lnTo>
                  <a:pt x="1133" y="94"/>
                </a:lnTo>
                <a:lnTo>
                  <a:pt x="1133" y="120"/>
                </a:lnTo>
                <a:lnTo>
                  <a:pt x="1133" y="147"/>
                </a:lnTo>
                <a:lnTo>
                  <a:pt x="1133" y="185"/>
                </a:lnTo>
                <a:lnTo>
                  <a:pt x="1133" y="221"/>
                </a:lnTo>
                <a:lnTo>
                  <a:pt x="1133" y="249"/>
                </a:lnTo>
                <a:lnTo>
                  <a:pt x="1133" y="279"/>
                </a:lnTo>
                <a:lnTo>
                  <a:pt x="1133" y="305"/>
                </a:lnTo>
                <a:lnTo>
                  <a:pt x="1133" y="333"/>
                </a:lnTo>
                <a:lnTo>
                  <a:pt x="1133" y="361"/>
                </a:lnTo>
                <a:lnTo>
                  <a:pt x="1133" y="389"/>
                </a:lnTo>
                <a:lnTo>
                  <a:pt x="1133" y="417"/>
                </a:lnTo>
                <a:lnTo>
                  <a:pt x="1133" y="442"/>
                </a:lnTo>
                <a:lnTo>
                  <a:pt x="1133" y="480"/>
                </a:lnTo>
                <a:lnTo>
                  <a:pt x="1133" y="554"/>
                </a:lnTo>
                <a:lnTo>
                  <a:pt x="1133" y="582"/>
                </a:lnTo>
                <a:lnTo>
                  <a:pt x="1107" y="602"/>
                </a:lnTo>
                <a:lnTo>
                  <a:pt x="1081" y="628"/>
                </a:lnTo>
                <a:lnTo>
                  <a:pt x="1056" y="638"/>
                </a:lnTo>
                <a:lnTo>
                  <a:pt x="1030" y="665"/>
                </a:lnTo>
                <a:lnTo>
                  <a:pt x="1004" y="683"/>
                </a:lnTo>
                <a:lnTo>
                  <a:pt x="994" y="712"/>
                </a:lnTo>
                <a:lnTo>
                  <a:pt x="976" y="738"/>
                </a:lnTo>
                <a:lnTo>
                  <a:pt x="968" y="766"/>
                </a:lnTo>
                <a:lnTo>
                  <a:pt x="968" y="794"/>
                </a:lnTo>
                <a:lnTo>
                  <a:pt x="960" y="822"/>
                </a:lnTo>
                <a:lnTo>
                  <a:pt x="960" y="850"/>
                </a:lnTo>
                <a:lnTo>
                  <a:pt x="960" y="876"/>
                </a:lnTo>
                <a:lnTo>
                  <a:pt x="960" y="906"/>
                </a:lnTo>
                <a:lnTo>
                  <a:pt x="960" y="934"/>
                </a:lnTo>
                <a:lnTo>
                  <a:pt x="960" y="962"/>
                </a:lnTo>
                <a:lnTo>
                  <a:pt x="960" y="987"/>
                </a:lnTo>
                <a:lnTo>
                  <a:pt x="960" y="1015"/>
                </a:lnTo>
                <a:lnTo>
                  <a:pt x="960" y="1043"/>
                </a:lnTo>
                <a:lnTo>
                  <a:pt x="960" y="1071"/>
                </a:lnTo>
                <a:lnTo>
                  <a:pt x="960" y="1099"/>
                </a:lnTo>
                <a:lnTo>
                  <a:pt x="960" y="1127"/>
                </a:lnTo>
                <a:lnTo>
                  <a:pt x="960" y="1155"/>
                </a:lnTo>
                <a:lnTo>
                  <a:pt x="960" y="1183"/>
                </a:lnTo>
                <a:lnTo>
                  <a:pt x="960" y="1211"/>
                </a:lnTo>
                <a:lnTo>
                  <a:pt x="960" y="1247"/>
                </a:lnTo>
                <a:lnTo>
                  <a:pt x="960" y="1284"/>
                </a:lnTo>
                <a:lnTo>
                  <a:pt x="960" y="1312"/>
                </a:lnTo>
                <a:lnTo>
                  <a:pt x="960" y="1338"/>
                </a:lnTo>
                <a:lnTo>
                  <a:pt x="960" y="1368"/>
                </a:lnTo>
                <a:lnTo>
                  <a:pt x="960" y="1396"/>
                </a:lnTo>
                <a:lnTo>
                  <a:pt x="960" y="1422"/>
                </a:lnTo>
                <a:lnTo>
                  <a:pt x="960" y="1450"/>
                </a:lnTo>
                <a:lnTo>
                  <a:pt x="960" y="1478"/>
                </a:lnTo>
                <a:lnTo>
                  <a:pt x="986" y="1551"/>
                </a:lnTo>
                <a:lnTo>
                  <a:pt x="986" y="1581"/>
                </a:lnTo>
                <a:lnTo>
                  <a:pt x="994" y="1607"/>
                </a:lnTo>
                <a:lnTo>
                  <a:pt x="994" y="1635"/>
                </a:lnTo>
                <a:lnTo>
                  <a:pt x="1012" y="1663"/>
                </a:lnTo>
                <a:lnTo>
                  <a:pt x="1012" y="1691"/>
                </a:lnTo>
                <a:lnTo>
                  <a:pt x="1022" y="1719"/>
                </a:lnTo>
                <a:lnTo>
                  <a:pt x="1022" y="1746"/>
                </a:lnTo>
                <a:lnTo>
                  <a:pt x="1022" y="1774"/>
                </a:lnTo>
                <a:lnTo>
                  <a:pt x="1022" y="1802"/>
                </a:lnTo>
                <a:lnTo>
                  <a:pt x="1030" y="1837"/>
                </a:lnTo>
                <a:lnTo>
                  <a:pt x="1030" y="1875"/>
                </a:lnTo>
                <a:lnTo>
                  <a:pt x="1030" y="1911"/>
                </a:lnTo>
                <a:lnTo>
                  <a:pt x="1030" y="1939"/>
                </a:lnTo>
                <a:lnTo>
                  <a:pt x="1030" y="1967"/>
                </a:lnTo>
                <a:lnTo>
                  <a:pt x="1030" y="1995"/>
                </a:lnTo>
                <a:lnTo>
                  <a:pt x="1030" y="2023"/>
                </a:lnTo>
                <a:lnTo>
                  <a:pt x="1030" y="2051"/>
                </a:lnTo>
                <a:lnTo>
                  <a:pt x="1030" y="2079"/>
                </a:lnTo>
                <a:lnTo>
                  <a:pt x="1030" y="2107"/>
                </a:lnTo>
                <a:lnTo>
                  <a:pt x="1030" y="2134"/>
                </a:lnTo>
                <a:lnTo>
                  <a:pt x="1030" y="2160"/>
                </a:lnTo>
                <a:lnTo>
                  <a:pt x="1030" y="2188"/>
                </a:lnTo>
                <a:lnTo>
                  <a:pt x="1036" y="2248"/>
                </a:lnTo>
                <a:lnTo>
                  <a:pt x="986" y="2244"/>
                </a:lnTo>
                <a:lnTo>
                  <a:pt x="960" y="2254"/>
                </a:lnTo>
                <a:lnTo>
                  <a:pt x="934" y="2254"/>
                </a:lnTo>
                <a:lnTo>
                  <a:pt x="909" y="2254"/>
                </a:lnTo>
                <a:lnTo>
                  <a:pt x="883" y="2254"/>
                </a:lnTo>
                <a:lnTo>
                  <a:pt x="859" y="2246"/>
                </a:lnTo>
                <a:lnTo>
                  <a:pt x="813" y="2246"/>
                </a:lnTo>
                <a:lnTo>
                  <a:pt x="795" y="2238"/>
                </a:lnTo>
                <a:lnTo>
                  <a:pt x="772" y="2244"/>
                </a:lnTo>
                <a:lnTo>
                  <a:pt x="774" y="2236"/>
                </a:lnTo>
                <a:lnTo>
                  <a:pt x="730" y="2240"/>
                </a:lnTo>
                <a:lnTo>
                  <a:pt x="666" y="2242"/>
                </a:lnTo>
                <a:lnTo>
                  <a:pt x="596" y="2242"/>
                </a:lnTo>
                <a:lnTo>
                  <a:pt x="554" y="2240"/>
                </a:lnTo>
                <a:lnTo>
                  <a:pt x="516" y="2248"/>
                </a:lnTo>
                <a:lnTo>
                  <a:pt x="471" y="2246"/>
                </a:lnTo>
                <a:lnTo>
                  <a:pt x="435" y="2232"/>
                </a:lnTo>
                <a:lnTo>
                  <a:pt x="391" y="2232"/>
                </a:lnTo>
                <a:lnTo>
                  <a:pt x="371" y="2226"/>
                </a:lnTo>
                <a:lnTo>
                  <a:pt x="346" y="2232"/>
                </a:lnTo>
                <a:lnTo>
                  <a:pt x="290" y="2226"/>
                </a:lnTo>
                <a:lnTo>
                  <a:pt x="236" y="2228"/>
                </a:lnTo>
                <a:lnTo>
                  <a:pt x="183" y="2218"/>
                </a:lnTo>
                <a:lnTo>
                  <a:pt x="147" y="2224"/>
                </a:lnTo>
                <a:lnTo>
                  <a:pt x="113" y="2216"/>
                </a:lnTo>
                <a:lnTo>
                  <a:pt x="85" y="2226"/>
                </a:lnTo>
                <a:lnTo>
                  <a:pt x="62" y="2226"/>
                </a:lnTo>
                <a:lnTo>
                  <a:pt x="36" y="2226"/>
                </a:lnTo>
                <a:lnTo>
                  <a:pt x="0" y="2228"/>
                </a:lnTo>
                <a:lnTo>
                  <a:pt x="18" y="2170"/>
                </a:lnTo>
                <a:lnTo>
                  <a:pt x="18" y="2142"/>
                </a:lnTo>
                <a:lnTo>
                  <a:pt x="18" y="2116"/>
                </a:lnTo>
                <a:lnTo>
                  <a:pt x="18" y="2087"/>
                </a:lnTo>
                <a:lnTo>
                  <a:pt x="18" y="2061"/>
                </a:lnTo>
                <a:lnTo>
                  <a:pt x="28" y="2033"/>
                </a:lnTo>
                <a:lnTo>
                  <a:pt x="36" y="2005"/>
                </a:lnTo>
                <a:lnTo>
                  <a:pt x="44" y="1975"/>
                </a:lnTo>
                <a:lnTo>
                  <a:pt x="52" y="1949"/>
                </a:lnTo>
                <a:lnTo>
                  <a:pt x="70" y="1921"/>
                </a:lnTo>
                <a:lnTo>
                  <a:pt x="70" y="1893"/>
                </a:lnTo>
                <a:lnTo>
                  <a:pt x="79" y="1865"/>
                </a:lnTo>
                <a:lnTo>
                  <a:pt x="85" y="1792"/>
                </a:lnTo>
                <a:lnTo>
                  <a:pt x="95" y="1754"/>
                </a:lnTo>
                <a:lnTo>
                  <a:pt x="103" y="1727"/>
                </a:lnTo>
                <a:lnTo>
                  <a:pt x="103" y="1701"/>
                </a:lnTo>
                <a:lnTo>
                  <a:pt x="113" y="1673"/>
                </a:lnTo>
                <a:lnTo>
                  <a:pt x="113" y="1645"/>
                </a:lnTo>
                <a:lnTo>
                  <a:pt x="113" y="1617"/>
                </a:lnTo>
                <a:lnTo>
                  <a:pt x="121" y="1589"/>
                </a:lnTo>
                <a:lnTo>
                  <a:pt x="129" y="1561"/>
                </a:lnTo>
                <a:lnTo>
                  <a:pt x="139" y="1534"/>
                </a:lnTo>
                <a:lnTo>
                  <a:pt x="147" y="1506"/>
                </a:lnTo>
                <a:lnTo>
                  <a:pt x="147" y="1478"/>
                </a:lnTo>
                <a:lnTo>
                  <a:pt x="157" y="1450"/>
                </a:lnTo>
                <a:lnTo>
                  <a:pt x="157" y="1422"/>
                </a:lnTo>
                <a:lnTo>
                  <a:pt x="175" y="1396"/>
                </a:lnTo>
                <a:lnTo>
                  <a:pt x="175" y="1368"/>
                </a:lnTo>
                <a:lnTo>
                  <a:pt x="183" y="1330"/>
                </a:lnTo>
                <a:lnTo>
                  <a:pt x="183" y="1292"/>
                </a:lnTo>
                <a:lnTo>
                  <a:pt x="191" y="1257"/>
                </a:lnTo>
                <a:lnTo>
                  <a:pt x="199" y="1193"/>
                </a:lnTo>
                <a:lnTo>
                  <a:pt x="209" y="1137"/>
                </a:lnTo>
                <a:lnTo>
                  <a:pt x="209" y="1081"/>
                </a:lnTo>
                <a:lnTo>
                  <a:pt x="216" y="1025"/>
                </a:lnTo>
                <a:lnTo>
                  <a:pt x="216" y="970"/>
                </a:lnTo>
                <a:lnTo>
                  <a:pt x="216" y="896"/>
                </a:lnTo>
                <a:lnTo>
                  <a:pt x="224" y="868"/>
                </a:lnTo>
                <a:lnTo>
                  <a:pt x="224" y="840"/>
                </a:lnTo>
                <a:lnTo>
                  <a:pt x="224" y="812"/>
                </a:lnTo>
                <a:lnTo>
                  <a:pt x="224" y="784"/>
                </a:lnTo>
                <a:lnTo>
                  <a:pt x="224" y="756"/>
                </a:lnTo>
                <a:lnTo>
                  <a:pt x="224" y="730"/>
                </a:lnTo>
                <a:lnTo>
                  <a:pt x="216" y="703"/>
                </a:lnTo>
                <a:lnTo>
                  <a:pt x="199" y="673"/>
                </a:lnTo>
                <a:lnTo>
                  <a:pt x="175" y="648"/>
                </a:lnTo>
                <a:lnTo>
                  <a:pt x="139" y="620"/>
                </a:lnTo>
                <a:lnTo>
                  <a:pt x="113" y="602"/>
                </a:lnTo>
                <a:lnTo>
                  <a:pt x="103" y="572"/>
                </a:lnTo>
                <a:lnTo>
                  <a:pt x="95" y="546"/>
                </a:lnTo>
                <a:lnTo>
                  <a:pt x="95" y="518"/>
                </a:lnTo>
                <a:lnTo>
                  <a:pt x="95" y="490"/>
                </a:lnTo>
                <a:lnTo>
                  <a:pt x="95" y="462"/>
                </a:lnTo>
                <a:lnTo>
                  <a:pt x="95" y="434"/>
                </a:lnTo>
                <a:lnTo>
                  <a:pt x="95" y="407"/>
                </a:lnTo>
                <a:lnTo>
                  <a:pt x="95" y="379"/>
                </a:lnTo>
                <a:lnTo>
                  <a:pt x="95" y="351"/>
                </a:lnTo>
                <a:lnTo>
                  <a:pt x="95" y="323"/>
                </a:lnTo>
                <a:lnTo>
                  <a:pt x="95" y="297"/>
                </a:lnTo>
                <a:lnTo>
                  <a:pt x="95" y="269"/>
                </a:lnTo>
                <a:lnTo>
                  <a:pt x="95" y="241"/>
                </a:lnTo>
                <a:lnTo>
                  <a:pt x="95" y="167"/>
                </a:lnTo>
                <a:lnTo>
                  <a:pt x="95" y="138"/>
                </a:lnTo>
                <a:lnTo>
                  <a:pt x="95" y="112"/>
                </a:lnTo>
                <a:lnTo>
                  <a:pt x="95" y="84"/>
                </a:lnTo>
                <a:lnTo>
                  <a:pt x="95" y="56"/>
                </a:lnTo>
                <a:lnTo>
                  <a:pt x="95" y="28"/>
                </a:lnTo>
                <a:lnTo>
                  <a:pt x="103" y="0"/>
                </a:lnTo>
                <a:lnTo>
                  <a:pt x="121" y="8"/>
                </a:lnTo>
                <a:lnTo>
                  <a:pt x="129" y="28"/>
                </a:lnTo>
                <a:lnTo>
                  <a:pt x="141" y="58"/>
                </a:lnTo>
                <a:lnTo>
                  <a:pt x="159" y="76"/>
                </a:lnTo>
              </a:path>
            </a:pathLst>
          </a:custGeom>
          <a:gradFill rotWithShape="0">
            <a:gsLst>
              <a:gs pos="0">
                <a:srgbClr val="FC0128"/>
              </a:gs>
              <a:gs pos="100000">
                <a:srgbClr val="4B000C"/>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85" name="Freeform 25">
            <a:extLst>
              <a:ext uri="{FF2B5EF4-FFF2-40B4-BE49-F238E27FC236}">
                <a16:creationId xmlns:a16="http://schemas.microsoft.com/office/drawing/2014/main" id="{D2ECEE61-6B7A-F54E-A12E-14DB58C64168}"/>
              </a:ext>
            </a:extLst>
          </p:cNvPr>
          <p:cNvSpPr>
            <a:spLocks/>
          </p:cNvSpPr>
          <p:nvPr/>
        </p:nvSpPr>
        <p:spPr bwMode="auto">
          <a:xfrm>
            <a:off x="5054601" y="1530351"/>
            <a:ext cx="1800225" cy="3579813"/>
          </a:xfrm>
          <a:custGeom>
            <a:avLst/>
            <a:gdLst>
              <a:gd name="T0" fmla="*/ 288925 w 1134"/>
              <a:gd name="T1" fmla="*/ 219075 h 2255"/>
              <a:gd name="T2" fmla="*/ 412750 w 1134"/>
              <a:gd name="T3" fmla="*/ 381000 h 2255"/>
              <a:gd name="T4" fmla="*/ 647700 w 1134"/>
              <a:gd name="T5" fmla="*/ 542925 h 2255"/>
              <a:gd name="T6" fmla="*/ 825500 w 1134"/>
              <a:gd name="T7" fmla="*/ 615950 h 2255"/>
              <a:gd name="T8" fmla="*/ 1100138 w 1134"/>
              <a:gd name="T9" fmla="*/ 615950 h 2255"/>
              <a:gd name="T10" fmla="*/ 1277938 w 1134"/>
              <a:gd name="T11" fmla="*/ 615950 h 2255"/>
              <a:gd name="T12" fmla="*/ 1414463 w 1134"/>
              <a:gd name="T13" fmla="*/ 514350 h 2255"/>
              <a:gd name="T14" fmla="*/ 1566863 w 1134"/>
              <a:gd name="T15" fmla="*/ 266700 h 2255"/>
              <a:gd name="T16" fmla="*/ 1690688 w 1134"/>
              <a:gd name="T17" fmla="*/ 88900 h 2255"/>
              <a:gd name="T18" fmla="*/ 1798638 w 1134"/>
              <a:gd name="T19" fmla="*/ 104775 h 2255"/>
              <a:gd name="T20" fmla="*/ 1798638 w 1134"/>
              <a:gd name="T21" fmla="*/ 295275 h 2255"/>
              <a:gd name="T22" fmla="*/ 1798638 w 1134"/>
              <a:gd name="T23" fmla="*/ 485775 h 2255"/>
              <a:gd name="T24" fmla="*/ 1798638 w 1134"/>
              <a:gd name="T25" fmla="*/ 660400 h 2255"/>
              <a:gd name="T26" fmla="*/ 1798638 w 1134"/>
              <a:gd name="T27" fmla="*/ 923925 h 2255"/>
              <a:gd name="T28" fmla="*/ 1633538 w 1134"/>
              <a:gd name="T29" fmla="*/ 1055688 h 2255"/>
              <a:gd name="T30" fmla="*/ 1538288 w 1134"/>
              <a:gd name="T31" fmla="*/ 1217613 h 2255"/>
              <a:gd name="T32" fmla="*/ 1525588 w 1134"/>
              <a:gd name="T33" fmla="*/ 1392238 h 2255"/>
              <a:gd name="T34" fmla="*/ 1525588 w 1134"/>
              <a:gd name="T35" fmla="*/ 1566863 h 2255"/>
              <a:gd name="T36" fmla="*/ 1525588 w 1134"/>
              <a:gd name="T37" fmla="*/ 1744663 h 2255"/>
              <a:gd name="T38" fmla="*/ 1525588 w 1134"/>
              <a:gd name="T39" fmla="*/ 1922463 h 2255"/>
              <a:gd name="T40" fmla="*/ 1525588 w 1134"/>
              <a:gd name="T41" fmla="*/ 2125663 h 2255"/>
              <a:gd name="T42" fmla="*/ 1525588 w 1134"/>
              <a:gd name="T43" fmla="*/ 2303463 h 2255"/>
              <a:gd name="T44" fmla="*/ 1579563 w 1134"/>
              <a:gd name="T45" fmla="*/ 2551113 h 2255"/>
              <a:gd name="T46" fmla="*/ 1620838 w 1134"/>
              <a:gd name="T47" fmla="*/ 2728913 h 2255"/>
              <a:gd name="T48" fmla="*/ 1633538 w 1134"/>
              <a:gd name="T49" fmla="*/ 2917825 h 2255"/>
              <a:gd name="T50" fmla="*/ 1633538 w 1134"/>
              <a:gd name="T51" fmla="*/ 3121025 h 2255"/>
              <a:gd name="T52" fmla="*/ 1633538 w 1134"/>
              <a:gd name="T53" fmla="*/ 3298825 h 2255"/>
              <a:gd name="T54" fmla="*/ 1633538 w 1134"/>
              <a:gd name="T55" fmla="*/ 3473450 h 2255"/>
              <a:gd name="T56" fmla="*/ 1484313 w 1134"/>
              <a:gd name="T57" fmla="*/ 3578225 h 2255"/>
              <a:gd name="T58" fmla="*/ 1290638 w 1134"/>
              <a:gd name="T59" fmla="*/ 3565525 h 2255"/>
              <a:gd name="T60" fmla="*/ 1157288 w 1134"/>
              <a:gd name="T61" fmla="*/ 3556000 h 2255"/>
              <a:gd name="T62" fmla="*/ 822325 w 1134"/>
              <a:gd name="T63" fmla="*/ 3568700 h 2255"/>
              <a:gd name="T64" fmla="*/ 590550 w 1134"/>
              <a:gd name="T65" fmla="*/ 3533775 h 2255"/>
              <a:gd name="T66" fmla="*/ 292100 w 1134"/>
              <a:gd name="T67" fmla="*/ 3521075 h 2255"/>
              <a:gd name="T68" fmla="*/ 98425 w 1134"/>
              <a:gd name="T69" fmla="*/ 3533775 h 2255"/>
              <a:gd name="T70" fmla="*/ 28575 w 1134"/>
              <a:gd name="T71" fmla="*/ 3400425 h 2255"/>
              <a:gd name="T72" fmla="*/ 44450 w 1134"/>
              <a:gd name="T73" fmla="*/ 3225800 h 2255"/>
              <a:gd name="T74" fmla="*/ 111125 w 1134"/>
              <a:gd name="T75" fmla="*/ 3051175 h 2255"/>
              <a:gd name="T76" fmla="*/ 152400 w 1134"/>
              <a:gd name="T77" fmla="*/ 2784475 h 2255"/>
              <a:gd name="T78" fmla="*/ 180975 w 1134"/>
              <a:gd name="T79" fmla="*/ 2611438 h 2255"/>
              <a:gd name="T80" fmla="*/ 222250 w 1134"/>
              <a:gd name="T81" fmla="*/ 2433638 h 2255"/>
              <a:gd name="T82" fmla="*/ 247650 w 1134"/>
              <a:gd name="T83" fmla="*/ 2259013 h 2255"/>
              <a:gd name="T84" fmla="*/ 288925 w 1134"/>
              <a:gd name="T85" fmla="*/ 2052638 h 2255"/>
              <a:gd name="T86" fmla="*/ 330200 w 1134"/>
              <a:gd name="T87" fmla="*/ 1716088 h 2255"/>
              <a:gd name="T88" fmla="*/ 358775 w 1134"/>
              <a:gd name="T89" fmla="*/ 1376363 h 2255"/>
              <a:gd name="T90" fmla="*/ 358775 w 1134"/>
              <a:gd name="T91" fmla="*/ 1201738 h 2255"/>
              <a:gd name="T92" fmla="*/ 276225 w 1134"/>
              <a:gd name="T93" fmla="*/ 1028700 h 2255"/>
              <a:gd name="T94" fmla="*/ 152400 w 1134"/>
              <a:gd name="T95" fmla="*/ 866775 h 2255"/>
              <a:gd name="T96" fmla="*/ 152400 w 1134"/>
              <a:gd name="T97" fmla="*/ 688975 h 2255"/>
              <a:gd name="T98" fmla="*/ 152400 w 1134"/>
              <a:gd name="T99" fmla="*/ 514350 h 2255"/>
              <a:gd name="T100" fmla="*/ 152400 w 1134"/>
              <a:gd name="T101" fmla="*/ 266700 h 2255"/>
              <a:gd name="T102" fmla="*/ 152400 w 1134"/>
              <a:gd name="T103" fmla="*/ 88900 h 2255"/>
              <a:gd name="T104" fmla="*/ 206375 w 1134"/>
              <a:gd name="T105" fmla="*/ 44450 h 2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4" h="2255">
                <a:moveTo>
                  <a:pt x="158" y="76"/>
                </a:moveTo>
                <a:lnTo>
                  <a:pt x="168" y="104"/>
                </a:lnTo>
                <a:lnTo>
                  <a:pt x="174" y="112"/>
                </a:lnTo>
                <a:lnTo>
                  <a:pt x="182" y="138"/>
                </a:lnTo>
                <a:lnTo>
                  <a:pt x="200" y="168"/>
                </a:lnTo>
                <a:lnTo>
                  <a:pt x="208" y="194"/>
                </a:lnTo>
                <a:lnTo>
                  <a:pt x="234" y="212"/>
                </a:lnTo>
                <a:lnTo>
                  <a:pt x="260" y="240"/>
                </a:lnTo>
                <a:lnTo>
                  <a:pt x="348" y="268"/>
                </a:lnTo>
                <a:lnTo>
                  <a:pt x="372" y="296"/>
                </a:lnTo>
                <a:lnTo>
                  <a:pt x="382" y="324"/>
                </a:lnTo>
                <a:lnTo>
                  <a:pt x="408" y="342"/>
                </a:lnTo>
                <a:lnTo>
                  <a:pt x="434" y="360"/>
                </a:lnTo>
                <a:lnTo>
                  <a:pt x="460" y="380"/>
                </a:lnTo>
                <a:lnTo>
                  <a:pt x="486" y="388"/>
                </a:lnTo>
                <a:lnTo>
                  <a:pt x="520" y="388"/>
                </a:lnTo>
                <a:lnTo>
                  <a:pt x="572" y="388"/>
                </a:lnTo>
                <a:lnTo>
                  <a:pt x="642" y="388"/>
                </a:lnTo>
                <a:lnTo>
                  <a:pt x="665" y="388"/>
                </a:lnTo>
                <a:lnTo>
                  <a:pt x="693" y="388"/>
                </a:lnTo>
                <a:lnTo>
                  <a:pt x="717" y="388"/>
                </a:lnTo>
                <a:lnTo>
                  <a:pt x="753" y="388"/>
                </a:lnTo>
                <a:lnTo>
                  <a:pt x="779" y="388"/>
                </a:lnTo>
                <a:lnTo>
                  <a:pt x="805" y="388"/>
                </a:lnTo>
                <a:lnTo>
                  <a:pt x="831" y="388"/>
                </a:lnTo>
                <a:lnTo>
                  <a:pt x="857" y="370"/>
                </a:lnTo>
                <a:lnTo>
                  <a:pt x="883" y="352"/>
                </a:lnTo>
                <a:lnTo>
                  <a:pt x="891" y="324"/>
                </a:lnTo>
                <a:lnTo>
                  <a:pt x="917" y="288"/>
                </a:lnTo>
                <a:lnTo>
                  <a:pt x="943" y="258"/>
                </a:lnTo>
                <a:lnTo>
                  <a:pt x="961" y="186"/>
                </a:lnTo>
                <a:lnTo>
                  <a:pt x="987" y="168"/>
                </a:lnTo>
                <a:lnTo>
                  <a:pt x="995" y="138"/>
                </a:lnTo>
                <a:lnTo>
                  <a:pt x="1021" y="120"/>
                </a:lnTo>
                <a:lnTo>
                  <a:pt x="1039" y="84"/>
                </a:lnTo>
                <a:lnTo>
                  <a:pt x="1065" y="56"/>
                </a:lnTo>
                <a:lnTo>
                  <a:pt x="1091" y="28"/>
                </a:lnTo>
                <a:lnTo>
                  <a:pt x="1115" y="10"/>
                </a:lnTo>
                <a:lnTo>
                  <a:pt x="1133" y="38"/>
                </a:lnTo>
                <a:lnTo>
                  <a:pt x="1133" y="66"/>
                </a:lnTo>
                <a:lnTo>
                  <a:pt x="1133" y="94"/>
                </a:lnTo>
                <a:lnTo>
                  <a:pt x="1133" y="120"/>
                </a:lnTo>
                <a:lnTo>
                  <a:pt x="1133" y="148"/>
                </a:lnTo>
                <a:lnTo>
                  <a:pt x="1133" y="186"/>
                </a:lnTo>
                <a:lnTo>
                  <a:pt x="1133" y="222"/>
                </a:lnTo>
                <a:lnTo>
                  <a:pt x="1133" y="250"/>
                </a:lnTo>
                <a:lnTo>
                  <a:pt x="1133" y="278"/>
                </a:lnTo>
                <a:lnTo>
                  <a:pt x="1133" y="306"/>
                </a:lnTo>
                <a:lnTo>
                  <a:pt x="1133" y="332"/>
                </a:lnTo>
                <a:lnTo>
                  <a:pt x="1133" y="360"/>
                </a:lnTo>
                <a:lnTo>
                  <a:pt x="1133" y="388"/>
                </a:lnTo>
                <a:lnTo>
                  <a:pt x="1133" y="416"/>
                </a:lnTo>
                <a:lnTo>
                  <a:pt x="1133" y="444"/>
                </a:lnTo>
                <a:lnTo>
                  <a:pt x="1133" y="480"/>
                </a:lnTo>
                <a:lnTo>
                  <a:pt x="1133" y="554"/>
                </a:lnTo>
                <a:lnTo>
                  <a:pt x="1133" y="582"/>
                </a:lnTo>
                <a:lnTo>
                  <a:pt x="1107" y="602"/>
                </a:lnTo>
                <a:lnTo>
                  <a:pt x="1081" y="628"/>
                </a:lnTo>
                <a:lnTo>
                  <a:pt x="1055" y="638"/>
                </a:lnTo>
                <a:lnTo>
                  <a:pt x="1029" y="665"/>
                </a:lnTo>
                <a:lnTo>
                  <a:pt x="1003" y="683"/>
                </a:lnTo>
                <a:lnTo>
                  <a:pt x="995" y="711"/>
                </a:lnTo>
                <a:lnTo>
                  <a:pt x="977" y="739"/>
                </a:lnTo>
                <a:lnTo>
                  <a:pt x="969" y="767"/>
                </a:lnTo>
                <a:lnTo>
                  <a:pt x="969" y="793"/>
                </a:lnTo>
                <a:lnTo>
                  <a:pt x="961" y="821"/>
                </a:lnTo>
                <a:lnTo>
                  <a:pt x="961" y="849"/>
                </a:lnTo>
                <a:lnTo>
                  <a:pt x="961" y="877"/>
                </a:lnTo>
                <a:lnTo>
                  <a:pt x="961" y="905"/>
                </a:lnTo>
                <a:lnTo>
                  <a:pt x="961" y="933"/>
                </a:lnTo>
                <a:lnTo>
                  <a:pt x="961" y="961"/>
                </a:lnTo>
                <a:lnTo>
                  <a:pt x="961" y="987"/>
                </a:lnTo>
                <a:lnTo>
                  <a:pt x="961" y="1015"/>
                </a:lnTo>
                <a:lnTo>
                  <a:pt x="961" y="1043"/>
                </a:lnTo>
                <a:lnTo>
                  <a:pt x="961" y="1071"/>
                </a:lnTo>
                <a:lnTo>
                  <a:pt x="961" y="1099"/>
                </a:lnTo>
                <a:lnTo>
                  <a:pt x="961" y="1127"/>
                </a:lnTo>
                <a:lnTo>
                  <a:pt x="961" y="1155"/>
                </a:lnTo>
                <a:lnTo>
                  <a:pt x="961" y="1183"/>
                </a:lnTo>
                <a:lnTo>
                  <a:pt x="961" y="1211"/>
                </a:lnTo>
                <a:lnTo>
                  <a:pt x="961" y="1247"/>
                </a:lnTo>
                <a:lnTo>
                  <a:pt x="961" y="1285"/>
                </a:lnTo>
                <a:lnTo>
                  <a:pt x="961" y="1313"/>
                </a:lnTo>
                <a:lnTo>
                  <a:pt x="961" y="1339"/>
                </a:lnTo>
                <a:lnTo>
                  <a:pt x="961" y="1367"/>
                </a:lnTo>
                <a:lnTo>
                  <a:pt x="961" y="1395"/>
                </a:lnTo>
                <a:lnTo>
                  <a:pt x="961" y="1423"/>
                </a:lnTo>
                <a:lnTo>
                  <a:pt x="961" y="1451"/>
                </a:lnTo>
                <a:lnTo>
                  <a:pt x="961" y="1479"/>
                </a:lnTo>
                <a:lnTo>
                  <a:pt x="987" y="1553"/>
                </a:lnTo>
                <a:lnTo>
                  <a:pt x="987" y="1581"/>
                </a:lnTo>
                <a:lnTo>
                  <a:pt x="995" y="1607"/>
                </a:lnTo>
                <a:lnTo>
                  <a:pt x="995" y="1635"/>
                </a:lnTo>
                <a:lnTo>
                  <a:pt x="1013" y="1663"/>
                </a:lnTo>
                <a:lnTo>
                  <a:pt x="1013" y="1691"/>
                </a:lnTo>
                <a:lnTo>
                  <a:pt x="1021" y="1719"/>
                </a:lnTo>
                <a:lnTo>
                  <a:pt x="1021" y="1746"/>
                </a:lnTo>
                <a:lnTo>
                  <a:pt x="1021" y="1774"/>
                </a:lnTo>
                <a:lnTo>
                  <a:pt x="1021" y="1802"/>
                </a:lnTo>
                <a:lnTo>
                  <a:pt x="1029" y="1838"/>
                </a:lnTo>
                <a:lnTo>
                  <a:pt x="1029" y="1874"/>
                </a:lnTo>
                <a:lnTo>
                  <a:pt x="1029" y="1912"/>
                </a:lnTo>
                <a:lnTo>
                  <a:pt x="1029" y="1940"/>
                </a:lnTo>
                <a:lnTo>
                  <a:pt x="1029" y="1966"/>
                </a:lnTo>
                <a:lnTo>
                  <a:pt x="1029" y="1996"/>
                </a:lnTo>
                <a:lnTo>
                  <a:pt x="1029" y="2022"/>
                </a:lnTo>
                <a:lnTo>
                  <a:pt x="1029" y="2050"/>
                </a:lnTo>
                <a:lnTo>
                  <a:pt x="1029" y="2078"/>
                </a:lnTo>
                <a:lnTo>
                  <a:pt x="1029" y="2106"/>
                </a:lnTo>
                <a:lnTo>
                  <a:pt x="1029" y="2134"/>
                </a:lnTo>
                <a:lnTo>
                  <a:pt x="1029" y="2160"/>
                </a:lnTo>
                <a:lnTo>
                  <a:pt x="1029" y="2188"/>
                </a:lnTo>
                <a:lnTo>
                  <a:pt x="1037" y="2248"/>
                </a:lnTo>
                <a:lnTo>
                  <a:pt x="987" y="2244"/>
                </a:lnTo>
                <a:lnTo>
                  <a:pt x="961" y="2254"/>
                </a:lnTo>
                <a:lnTo>
                  <a:pt x="935" y="2254"/>
                </a:lnTo>
                <a:lnTo>
                  <a:pt x="909" y="2254"/>
                </a:lnTo>
                <a:lnTo>
                  <a:pt x="883" y="2254"/>
                </a:lnTo>
                <a:lnTo>
                  <a:pt x="859" y="2246"/>
                </a:lnTo>
                <a:lnTo>
                  <a:pt x="813" y="2246"/>
                </a:lnTo>
                <a:lnTo>
                  <a:pt x="797" y="2238"/>
                </a:lnTo>
                <a:lnTo>
                  <a:pt x="773" y="2244"/>
                </a:lnTo>
                <a:lnTo>
                  <a:pt x="773" y="2236"/>
                </a:lnTo>
                <a:lnTo>
                  <a:pt x="729" y="2240"/>
                </a:lnTo>
                <a:lnTo>
                  <a:pt x="667" y="2242"/>
                </a:lnTo>
                <a:lnTo>
                  <a:pt x="596" y="2242"/>
                </a:lnTo>
                <a:lnTo>
                  <a:pt x="554" y="2240"/>
                </a:lnTo>
                <a:lnTo>
                  <a:pt x="518" y="2248"/>
                </a:lnTo>
                <a:lnTo>
                  <a:pt x="472" y="2246"/>
                </a:lnTo>
                <a:lnTo>
                  <a:pt x="436" y="2232"/>
                </a:lnTo>
                <a:lnTo>
                  <a:pt x="392" y="2232"/>
                </a:lnTo>
                <a:lnTo>
                  <a:pt x="372" y="2226"/>
                </a:lnTo>
                <a:lnTo>
                  <a:pt x="346" y="2232"/>
                </a:lnTo>
                <a:lnTo>
                  <a:pt x="290" y="2226"/>
                </a:lnTo>
                <a:lnTo>
                  <a:pt x="238" y="2228"/>
                </a:lnTo>
                <a:lnTo>
                  <a:pt x="184" y="2218"/>
                </a:lnTo>
                <a:lnTo>
                  <a:pt x="148" y="2224"/>
                </a:lnTo>
                <a:lnTo>
                  <a:pt x="114" y="2216"/>
                </a:lnTo>
                <a:lnTo>
                  <a:pt x="86" y="2226"/>
                </a:lnTo>
                <a:lnTo>
                  <a:pt x="62" y="2226"/>
                </a:lnTo>
                <a:lnTo>
                  <a:pt x="36" y="2226"/>
                </a:lnTo>
                <a:lnTo>
                  <a:pt x="0" y="2228"/>
                </a:lnTo>
                <a:lnTo>
                  <a:pt x="18" y="2170"/>
                </a:lnTo>
                <a:lnTo>
                  <a:pt x="18" y="2142"/>
                </a:lnTo>
                <a:lnTo>
                  <a:pt x="18" y="2116"/>
                </a:lnTo>
                <a:lnTo>
                  <a:pt x="18" y="2086"/>
                </a:lnTo>
                <a:lnTo>
                  <a:pt x="18" y="2060"/>
                </a:lnTo>
                <a:lnTo>
                  <a:pt x="28" y="2032"/>
                </a:lnTo>
                <a:lnTo>
                  <a:pt x="36" y="2004"/>
                </a:lnTo>
                <a:lnTo>
                  <a:pt x="44" y="1976"/>
                </a:lnTo>
                <a:lnTo>
                  <a:pt x="52" y="1948"/>
                </a:lnTo>
                <a:lnTo>
                  <a:pt x="70" y="1922"/>
                </a:lnTo>
                <a:lnTo>
                  <a:pt x="70" y="1894"/>
                </a:lnTo>
                <a:lnTo>
                  <a:pt x="80" y="1866"/>
                </a:lnTo>
                <a:lnTo>
                  <a:pt x="86" y="1792"/>
                </a:lnTo>
                <a:lnTo>
                  <a:pt x="96" y="1754"/>
                </a:lnTo>
                <a:lnTo>
                  <a:pt x="104" y="1727"/>
                </a:lnTo>
                <a:lnTo>
                  <a:pt x="104" y="1701"/>
                </a:lnTo>
                <a:lnTo>
                  <a:pt x="114" y="1673"/>
                </a:lnTo>
                <a:lnTo>
                  <a:pt x="114" y="1645"/>
                </a:lnTo>
                <a:lnTo>
                  <a:pt x="114" y="1617"/>
                </a:lnTo>
                <a:lnTo>
                  <a:pt x="122" y="1589"/>
                </a:lnTo>
                <a:lnTo>
                  <a:pt x="130" y="1563"/>
                </a:lnTo>
                <a:lnTo>
                  <a:pt x="140" y="1533"/>
                </a:lnTo>
                <a:lnTo>
                  <a:pt x="148" y="1507"/>
                </a:lnTo>
                <a:lnTo>
                  <a:pt x="148" y="1479"/>
                </a:lnTo>
                <a:lnTo>
                  <a:pt x="156" y="1451"/>
                </a:lnTo>
                <a:lnTo>
                  <a:pt x="156" y="1423"/>
                </a:lnTo>
                <a:lnTo>
                  <a:pt x="174" y="1395"/>
                </a:lnTo>
                <a:lnTo>
                  <a:pt x="174" y="1367"/>
                </a:lnTo>
                <a:lnTo>
                  <a:pt x="182" y="1331"/>
                </a:lnTo>
                <a:lnTo>
                  <a:pt x="182" y="1293"/>
                </a:lnTo>
                <a:lnTo>
                  <a:pt x="192" y="1257"/>
                </a:lnTo>
                <a:lnTo>
                  <a:pt x="200" y="1193"/>
                </a:lnTo>
                <a:lnTo>
                  <a:pt x="208" y="1137"/>
                </a:lnTo>
                <a:lnTo>
                  <a:pt x="208" y="1081"/>
                </a:lnTo>
                <a:lnTo>
                  <a:pt x="218" y="1025"/>
                </a:lnTo>
                <a:lnTo>
                  <a:pt x="218" y="969"/>
                </a:lnTo>
                <a:lnTo>
                  <a:pt x="218" y="895"/>
                </a:lnTo>
                <a:lnTo>
                  <a:pt x="226" y="867"/>
                </a:lnTo>
                <a:lnTo>
                  <a:pt x="226" y="841"/>
                </a:lnTo>
                <a:lnTo>
                  <a:pt x="226" y="813"/>
                </a:lnTo>
                <a:lnTo>
                  <a:pt x="226" y="785"/>
                </a:lnTo>
                <a:lnTo>
                  <a:pt x="226" y="757"/>
                </a:lnTo>
                <a:lnTo>
                  <a:pt x="226" y="729"/>
                </a:lnTo>
                <a:lnTo>
                  <a:pt x="218" y="701"/>
                </a:lnTo>
                <a:lnTo>
                  <a:pt x="200" y="673"/>
                </a:lnTo>
                <a:lnTo>
                  <a:pt x="174" y="648"/>
                </a:lnTo>
                <a:lnTo>
                  <a:pt x="140" y="620"/>
                </a:lnTo>
                <a:lnTo>
                  <a:pt x="114" y="602"/>
                </a:lnTo>
                <a:lnTo>
                  <a:pt x="104" y="572"/>
                </a:lnTo>
                <a:lnTo>
                  <a:pt x="96" y="546"/>
                </a:lnTo>
                <a:lnTo>
                  <a:pt x="96" y="518"/>
                </a:lnTo>
                <a:lnTo>
                  <a:pt x="96" y="490"/>
                </a:lnTo>
                <a:lnTo>
                  <a:pt x="96" y="462"/>
                </a:lnTo>
                <a:lnTo>
                  <a:pt x="96" y="434"/>
                </a:lnTo>
                <a:lnTo>
                  <a:pt x="96" y="408"/>
                </a:lnTo>
                <a:lnTo>
                  <a:pt x="96" y="380"/>
                </a:lnTo>
                <a:lnTo>
                  <a:pt x="96" y="352"/>
                </a:lnTo>
                <a:lnTo>
                  <a:pt x="96" y="324"/>
                </a:lnTo>
                <a:lnTo>
                  <a:pt x="96" y="296"/>
                </a:lnTo>
                <a:lnTo>
                  <a:pt x="96" y="268"/>
                </a:lnTo>
                <a:lnTo>
                  <a:pt x="96" y="240"/>
                </a:lnTo>
                <a:lnTo>
                  <a:pt x="96" y="168"/>
                </a:lnTo>
                <a:lnTo>
                  <a:pt x="96" y="138"/>
                </a:lnTo>
                <a:lnTo>
                  <a:pt x="96" y="112"/>
                </a:lnTo>
                <a:lnTo>
                  <a:pt x="96" y="84"/>
                </a:lnTo>
                <a:lnTo>
                  <a:pt x="96" y="56"/>
                </a:lnTo>
                <a:lnTo>
                  <a:pt x="96" y="28"/>
                </a:lnTo>
                <a:lnTo>
                  <a:pt x="104" y="0"/>
                </a:lnTo>
                <a:lnTo>
                  <a:pt x="122" y="8"/>
                </a:lnTo>
                <a:lnTo>
                  <a:pt x="130" y="28"/>
                </a:lnTo>
                <a:lnTo>
                  <a:pt x="142" y="58"/>
                </a:lnTo>
                <a:lnTo>
                  <a:pt x="158" y="7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86" name="Oval 26">
            <a:extLst>
              <a:ext uri="{FF2B5EF4-FFF2-40B4-BE49-F238E27FC236}">
                <a16:creationId xmlns:a16="http://schemas.microsoft.com/office/drawing/2014/main" id="{B483247B-30B1-D549-9A57-7FE5B3E5F05C}"/>
              </a:ext>
            </a:extLst>
          </p:cNvPr>
          <p:cNvSpPr>
            <a:spLocks noChangeArrowheads="1"/>
          </p:cNvSpPr>
          <p:nvPr/>
        </p:nvSpPr>
        <p:spPr bwMode="auto">
          <a:xfrm>
            <a:off x="5746750" y="1689100"/>
            <a:ext cx="592138" cy="692150"/>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87" name="Oval 27">
            <a:extLst>
              <a:ext uri="{FF2B5EF4-FFF2-40B4-BE49-F238E27FC236}">
                <a16:creationId xmlns:a16="http://schemas.microsoft.com/office/drawing/2014/main" id="{26B364D4-585A-BD49-BEFC-EE8A70219DB2}"/>
              </a:ext>
            </a:extLst>
          </p:cNvPr>
          <p:cNvSpPr>
            <a:spLocks noChangeArrowheads="1"/>
          </p:cNvSpPr>
          <p:nvPr/>
        </p:nvSpPr>
        <p:spPr bwMode="auto">
          <a:xfrm>
            <a:off x="5981700" y="1600201"/>
            <a:ext cx="122238" cy="136525"/>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34" name="Group 28">
            <a:extLst>
              <a:ext uri="{FF2B5EF4-FFF2-40B4-BE49-F238E27FC236}">
                <a16:creationId xmlns:a16="http://schemas.microsoft.com/office/drawing/2014/main" id="{88BD6673-73A9-DE40-862E-CCE133385312}"/>
              </a:ext>
            </a:extLst>
          </p:cNvPr>
          <p:cNvGrpSpPr>
            <a:grpSpLocks/>
          </p:cNvGrpSpPr>
          <p:nvPr/>
        </p:nvGrpSpPr>
        <p:grpSpPr bwMode="auto">
          <a:xfrm>
            <a:off x="5673726" y="1736726"/>
            <a:ext cx="714375" cy="233363"/>
            <a:chOff x="2614" y="1094"/>
            <a:chExt cx="450" cy="147"/>
          </a:xfrm>
        </p:grpSpPr>
        <p:sp>
          <p:nvSpPr>
            <p:cNvPr id="15389" name="Freeform 29" descr="Zig zag">
              <a:extLst>
                <a:ext uri="{FF2B5EF4-FFF2-40B4-BE49-F238E27FC236}">
                  <a16:creationId xmlns:a16="http://schemas.microsoft.com/office/drawing/2014/main" id="{12204557-03B7-5A43-B4DF-61CB625F1107}"/>
                </a:ext>
              </a:extLst>
            </p:cNvPr>
            <p:cNvSpPr>
              <a:spLocks/>
            </p:cNvSpPr>
            <p:nvPr/>
          </p:nvSpPr>
          <p:spPr bwMode="auto">
            <a:xfrm>
              <a:off x="2614" y="1094"/>
              <a:ext cx="225" cy="147"/>
            </a:xfrm>
            <a:custGeom>
              <a:avLst/>
              <a:gdLst>
                <a:gd name="T0" fmla="*/ 208 w 225"/>
                <a:gd name="T1" fmla="*/ 0 h 147"/>
                <a:gd name="T2" fmla="*/ 182 w 225"/>
                <a:gd name="T3" fmla="*/ 0 h 147"/>
                <a:gd name="T4" fmla="*/ 156 w 225"/>
                <a:gd name="T5" fmla="*/ 0 h 147"/>
                <a:gd name="T6" fmla="*/ 130 w 225"/>
                <a:gd name="T7" fmla="*/ 10 h 147"/>
                <a:gd name="T8" fmla="*/ 104 w 225"/>
                <a:gd name="T9" fmla="*/ 18 h 147"/>
                <a:gd name="T10" fmla="*/ 78 w 225"/>
                <a:gd name="T11" fmla="*/ 38 h 147"/>
                <a:gd name="T12" fmla="*/ 60 w 225"/>
                <a:gd name="T13" fmla="*/ 64 h 147"/>
                <a:gd name="T14" fmla="*/ 34 w 225"/>
                <a:gd name="T15" fmla="*/ 74 h 147"/>
                <a:gd name="T16" fmla="*/ 8 w 225"/>
                <a:gd name="T17" fmla="*/ 74 h 147"/>
                <a:gd name="T18" fmla="*/ 0 w 225"/>
                <a:gd name="T19" fmla="*/ 100 h 147"/>
                <a:gd name="T20" fmla="*/ 16 w 225"/>
                <a:gd name="T21" fmla="*/ 128 h 147"/>
                <a:gd name="T22" fmla="*/ 42 w 225"/>
                <a:gd name="T23" fmla="*/ 146 h 147"/>
                <a:gd name="T24" fmla="*/ 68 w 225"/>
                <a:gd name="T25" fmla="*/ 146 h 147"/>
                <a:gd name="T26" fmla="*/ 94 w 225"/>
                <a:gd name="T27" fmla="*/ 146 h 147"/>
                <a:gd name="T28" fmla="*/ 120 w 225"/>
                <a:gd name="T29" fmla="*/ 146 h 147"/>
                <a:gd name="T30" fmla="*/ 146 w 225"/>
                <a:gd name="T31" fmla="*/ 138 h 147"/>
                <a:gd name="T32" fmla="*/ 156 w 225"/>
                <a:gd name="T33" fmla="*/ 110 h 147"/>
                <a:gd name="T34" fmla="*/ 164 w 225"/>
                <a:gd name="T35" fmla="*/ 82 h 147"/>
                <a:gd name="T36" fmla="*/ 172 w 225"/>
                <a:gd name="T37" fmla="*/ 56 h 147"/>
                <a:gd name="T38" fmla="*/ 198 w 225"/>
                <a:gd name="T39" fmla="*/ 38 h 147"/>
                <a:gd name="T40" fmla="*/ 224 w 225"/>
                <a:gd name="T41" fmla="*/ 18 h 147"/>
                <a:gd name="T42" fmla="*/ 208 w 225"/>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5" h="147">
                  <a:moveTo>
                    <a:pt x="208" y="0"/>
                  </a:moveTo>
                  <a:lnTo>
                    <a:pt x="182" y="0"/>
                  </a:lnTo>
                  <a:lnTo>
                    <a:pt x="156" y="0"/>
                  </a:lnTo>
                  <a:lnTo>
                    <a:pt x="130" y="10"/>
                  </a:lnTo>
                  <a:lnTo>
                    <a:pt x="104" y="18"/>
                  </a:lnTo>
                  <a:lnTo>
                    <a:pt x="78" y="38"/>
                  </a:lnTo>
                  <a:lnTo>
                    <a:pt x="60" y="64"/>
                  </a:lnTo>
                  <a:lnTo>
                    <a:pt x="34" y="74"/>
                  </a:lnTo>
                  <a:lnTo>
                    <a:pt x="8" y="74"/>
                  </a:lnTo>
                  <a:lnTo>
                    <a:pt x="0" y="100"/>
                  </a:lnTo>
                  <a:lnTo>
                    <a:pt x="16" y="128"/>
                  </a:lnTo>
                  <a:lnTo>
                    <a:pt x="42" y="146"/>
                  </a:lnTo>
                  <a:lnTo>
                    <a:pt x="68" y="146"/>
                  </a:lnTo>
                  <a:lnTo>
                    <a:pt x="94" y="146"/>
                  </a:lnTo>
                  <a:lnTo>
                    <a:pt x="120" y="146"/>
                  </a:lnTo>
                  <a:lnTo>
                    <a:pt x="146" y="138"/>
                  </a:lnTo>
                  <a:lnTo>
                    <a:pt x="156" y="110"/>
                  </a:lnTo>
                  <a:lnTo>
                    <a:pt x="164" y="82"/>
                  </a:lnTo>
                  <a:lnTo>
                    <a:pt x="172" y="56"/>
                  </a:lnTo>
                  <a:lnTo>
                    <a:pt x="198" y="38"/>
                  </a:lnTo>
                  <a:lnTo>
                    <a:pt x="224" y="18"/>
                  </a:lnTo>
                  <a:lnTo>
                    <a:pt x="208" y="0"/>
                  </a:lnTo>
                </a:path>
              </a:pathLst>
            </a:custGeom>
            <a:blipFill dpi="0" rotWithShape="0">
              <a:blip r:embed="rId2"/>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90" name="Freeform 30" descr="Zig zag">
              <a:extLst>
                <a:ext uri="{FF2B5EF4-FFF2-40B4-BE49-F238E27FC236}">
                  <a16:creationId xmlns:a16="http://schemas.microsoft.com/office/drawing/2014/main" id="{E47768E6-63DA-ED44-AEF9-DDE2E0358F42}"/>
                </a:ext>
              </a:extLst>
            </p:cNvPr>
            <p:cNvSpPr>
              <a:spLocks/>
            </p:cNvSpPr>
            <p:nvPr/>
          </p:nvSpPr>
          <p:spPr bwMode="auto">
            <a:xfrm>
              <a:off x="2838" y="1094"/>
              <a:ext cx="226" cy="147"/>
            </a:xfrm>
            <a:custGeom>
              <a:avLst/>
              <a:gdLst>
                <a:gd name="T0" fmla="*/ 18 w 226"/>
                <a:gd name="T1" fmla="*/ 0 h 147"/>
                <a:gd name="T2" fmla="*/ 43 w 226"/>
                <a:gd name="T3" fmla="*/ 0 h 147"/>
                <a:gd name="T4" fmla="*/ 69 w 226"/>
                <a:gd name="T5" fmla="*/ 0 h 147"/>
                <a:gd name="T6" fmla="*/ 95 w 226"/>
                <a:gd name="T7" fmla="*/ 10 h 147"/>
                <a:gd name="T8" fmla="*/ 121 w 226"/>
                <a:gd name="T9" fmla="*/ 18 h 147"/>
                <a:gd name="T10" fmla="*/ 147 w 226"/>
                <a:gd name="T11" fmla="*/ 38 h 147"/>
                <a:gd name="T12" fmla="*/ 163 w 226"/>
                <a:gd name="T13" fmla="*/ 64 h 147"/>
                <a:gd name="T14" fmla="*/ 189 w 226"/>
                <a:gd name="T15" fmla="*/ 74 h 147"/>
                <a:gd name="T16" fmla="*/ 215 w 226"/>
                <a:gd name="T17" fmla="*/ 74 h 147"/>
                <a:gd name="T18" fmla="*/ 225 w 226"/>
                <a:gd name="T19" fmla="*/ 100 h 147"/>
                <a:gd name="T20" fmla="*/ 207 w 226"/>
                <a:gd name="T21" fmla="*/ 128 h 147"/>
                <a:gd name="T22" fmla="*/ 181 w 226"/>
                <a:gd name="T23" fmla="*/ 146 h 147"/>
                <a:gd name="T24" fmla="*/ 155 w 226"/>
                <a:gd name="T25" fmla="*/ 146 h 147"/>
                <a:gd name="T26" fmla="*/ 129 w 226"/>
                <a:gd name="T27" fmla="*/ 146 h 147"/>
                <a:gd name="T28" fmla="*/ 103 w 226"/>
                <a:gd name="T29" fmla="*/ 146 h 147"/>
                <a:gd name="T30" fmla="*/ 77 w 226"/>
                <a:gd name="T31" fmla="*/ 138 h 147"/>
                <a:gd name="T32" fmla="*/ 69 w 226"/>
                <a:gd name="T33" fmla="*/ 110 h 147"/>
                <a:gd name="T34" fmla="*/ 61 w 226"/>
                <a:gd name="T35" fmla="*/ 82 h 147"/>
                <a:gd name="T36" fmla="*/ 51 w 226"/>
                <a:gd name="T37" fmla="*/ 56 h 147"/>
                <a:gd name="T38" fmla="*/ 26 w 226"/>
                <a:gd name="T39" fmla="*/ 38 h 147"/>
                <a:gd name="T40" fmla="*/ 0 w 226"/>
                <a:gd name="T41" fmla="*/ 18 h 147"/>
                <a:gd name="T42" fmla="*/ 18 w 226"/>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 h="147">
                  <a:moveTo>
                    <a:pt x="18" y="0"/>
                  </a:moveTo>
                  <a:lnTo>
                    <a:pt x="43" y="0"/>
                  </a:lnTo>
                  <a:lnTo>
                    <a:pt x="69" y="0"/>
                  </a:lnTo>
                  <a:lnTo>
                    <a:pt x="95" y="10"/>
                  </a:lnTo>
                  <a:lnTo>
                    <a:pt x="121" y="18"/>
                  </a:lnTo>
                  <a:lnTo>
                    <a:pt x="147" y="38"/>
                  </a:lnTo>
                  <a:lnTo>
                    <a:pt x="163" y="64"/>
                  </a:lnTo>
                  <a:lnTo>
                    <a:pt x="189" y="74"/>
                  </a:lnTo>
                  <a:lnTo>
                    <a:pt x="215" y="74"/>
                  </a:lnTo>
                  <a:lnTo>
                    <a:pt x="225" y="100"/>
                  </a:lnTo>
                  <a:lnTo>
                    <a:pt x="207" y="128"/>
                  </a:lnTo>
                  <a:lnTo>
                    <a:pt x="181" y="146"/>
                  </a:lnTo>
                  <a:lnTo>
                    <a:pt x="155" y="146"/>
                  </a:lnTo>
                  <a:lnTo>
                    <a:pt x="129" y="146"/>
                  </a:lnTo>
                  <a:lnTo>
                    <a:pt x="103" y="146"/>
                  </a:lnTo>
                  <a:lnTo>
                    <a:pt x="77" y="138"/>
                  </a:lnTo>
                  <a:lnTo>
                    <a:pt x="69" y="110"/>
                  </a:lnTo>
                  <a:lnTo>
                    <a:pt x="61" y="82"/>
                  </a:lnTo>
                  <a:lnTo>
                    <a:pt x="51" y="56"/>
                  </a:lnTo>
                  <a:lnTo>
                    <a:pt x="26" y="38"/>
                  </a:lnTo>
                  <a:lnTo>
                    <a:pt x="0" y="18"/>
                  </a:lnTo>
                  <a:lnTo>
                    <a:pt x="18" y="0"/>
                  </a:lnTo>
                </a:path>
              </a:pathLst>
            </a:custGeom>
            <a:blipFill dpi="0" rotWithShape="0">
              <a:blip r:embed="rId2"/>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sp>
        <p:nvSpPr>
          <p:cNvPr id="15391" name="Freeform 31" descr="Zig zag">
            <a:extLst>
              <a:ext uri="{FF2B5EF4-FFF2-40B4-BE49-F238E27FC236}">
                <a16:creationId xmlns:a16="http://schemas.microsoft.com/office/drawing/2014/main" id="{EC82331C-6B16-F849-A47D-4838C5C53E4F}"/>
              </a:ext>
            </a:extLst>
          </p:cNvPr>
          <p:cNvSpPr>
            <a:spLocks/>
          </p:cNvSpPr>
          <p:nvPr/>
        </p:nvSpPr>
        <p:spPr bwMode="auto">
          <a:xfrm>
            <a:off x="5673726" y="1793876"/>
            <a:ext cx="714375" cy="911225"/>
          </a:xfrm>
          <a:custGeom>
            <a:avLst/>
            <a:gdLst>
              <a:gd name="T0" fmla="*/ 41275 w 450"/>
              <a:gd name="T1" fmla="*/ 117475 h 574"/>
              <a:gd name="T2" fmla="*/ 41275 w 450"/>
              <a:gd name="T3" fmla="*/ 161925 h 574"/>
              <a:gd name="T4" fmla="*/ 41275 w 450"/>
              <a:gd name="T5" fmla="*/ 206375 h 574"/>
              <a:gd name="T6" fmla="*/ 28575 w 450"/>
              <a:gd name="T7" fmla="*/ 250825 h 574"/>
              <a:gd name="T8" fmla="*/ 15875 w 450"/>
              <a:gd name="T9" fmla="*/ 295275 h 574"/>
              <a:gd name="T10" fmla="*/ 0 w 450"/>
              <a:gd name="T11" fmla="*/ 339725 h 574"/>
              <a:gd name="T12" fmla="*/ 0 w 450"/>
              <a:gd name="T13" fmla="*/ 384175 h 574"/>
              <a:gd name="T14" fmla="*/ 0 w 450"/>
              <a:gd name="T15" fmla="*/ 425450 h 574"/>
              <a:gd name="T16" fmla="*/ 0 w 450"/>
              <a:gd name="T17" fmla="*/ 469900 h 574"/>
              <a:gd name="T18" fmla="*/ 0 w 450"/>
              <a:gd name="T19" fmla="*/ 514350 h 574"/>
              <a:gd name="T20" fmla="*/ 0 w 450"/>
              <a:gd name="T21" fmla="*/ 558800 h 574"/>
              <a:gd name="T22" fmla="*/ 15875 w 450"/>
              <a:gd name="T23" fmla="*/ 603250 h 574"/>
              <a:gd name="T24" fmla="*/ 57150 w 450"/>
              <a:gd name="T25" fmla="*/ 647700 h 574"/>
              <a:gd name="T26" fmla="*/ 69850 w 450"/>
              <a:gd name="T27" fmla="*/ 692150 h 574"/>
              <a:gd name="T28" fmla="*/ 111125 w 450"/>
              <a:gd name="T29" fmla="*/ 704850 h 574"/>
              <a:gd name="T30" fmla="*/ 152400 w 450"/>
              <a:gd name="T31" fmla="*/ 736600 h 574"/>
              <a:gd name="T32" fmla="*/ 193675 w 450"/>
              <a:gd name="T33" fmla="*/ 749300 h 574"/>
              <a:gd name="T34" fmla="*/ 234950 w 450"/>
              <a:gd name="T35" fmla="*/ 765175 h 574"/>
              <a:gd name="T36" fmla="*/ 276225 w 450"/>
              <a:gd name="T37" fmla="*/ 779463 h 574"/>
              <a:gd name="T38" fmla="*/ 301625 w 450"/>
              <a:gd name="T39" fmla="*/ 820738 h 574"/>
              <a:gd name="T40" fmla="*/ 330200 w 450"/>
              <a:gd name="T41" fmla="*/ 865188 h 574"/>
              <a:gd name="T42" fmla="*/ 342900 w 450"/>
              <a:gd name="T43" fmla="*/ 909638 h 574"/>
              <a:gd name="T44" fmla="*/ 384175 w 450"/>
              <a:gd name="T45" fmla="*/ 909638 h 574"/>
              <a:gd name="T46" fmla="*/ 412750 w 450"/>
              <a:gd name="T47" fmla="*/ 865188 h 574"/>
              <a:gd name="T48" fmla="*/ 452438 w 450"/>
              <a:gd name="T49" fmla="*/ 820738 h 574"/>
              <a:gd name="T50" fmla="*/ 493713 w 450"/>
              <a:gd name="T51" fmla="*/ 792163 h 574"/>
              <a:gd name="T52" fmla="*/ 547688 w 450"/>
              <a:gd name="T53" fmla="*/ 765175 h 574"/>
              <a:gd name="T54" fmla="*/ 588963 w 450"/>
              <a:gd name="T55" fmla="*/ 749300 h 574"/>
              <a:gd name="T56" fmla="*/ 630238 w 450"/>
              <a:gd name="T57" fmla="*/ 720725 h 574"/>
              <a:gd name="T58" fmla="*/ 658813 w 450"/>
              <a:gd name="T59" fmla="*/ 676275 h 574"/>
              <a:gd name="T60" fmla="*/ 687388 w 450"/>
              <a:gd name="T61" fmla="*/ 631825 h 574"/>
              <a:gd name="T62" fmla="*/ 700088 w 450"/>
              <a:gd name="T63" fmla="*/ 587375 h 574"/>
              <a:gd name="T64" fmla="*/ 712788 w 450"/>
              <a:gd name="T65" fmla="*/ 546100 h 574"/>
              <a:gd name="T66" fmla="*/ 712788 w 450"/>
              <a:gd name="T67" fmla="*/ 501650 h 574"/>
              <a:gd name="T68" fmla="*/ 712788 w 450"/>
              <a:gd name="T69" fmla="*/ 457200 h 574"/>
              <a:gd name="T70" fmla="*/ 712788 w 450"/>
              <a:gd name="T71" fmla="*/ 412750 h 574"/>
              <a:gd name="T72" fmla="*/ 712788 w 450"/>
              <a:gd name="T73" fmla="*/ 368300 h 574"/>
              <a:gd name="T74" fmla="*/ 712788 w 450"/>
              <a:gd name="T75" fmla="*/ 323850 h 574"/>
              <a:gd name="T76" fmla="*/ 712788 w 450"/>
              <a:gd name="T77" fmla="*/ 279400 h 574"/>
              <a:gd name="T78" fmla="*/ 700088 w 450"/>
              <a:gd name="T79" fmla="*/ 234950 h 574"/>
              <a:gd name="T80" fmla="*/ 687388 w 450"/>
              <a:gd name="T81" fmla="*/ 190500 h 574"/>
              <a:gd name="T82" fmla="*/ 646113 w 450"/>
              <a:gd name="T83" fmla="*/ 149225 h 574"/>
              <a:gd name="T84" fmla="*/ 604838 w 450"/>
              <a:gd name="T85" fmla="*/ 133350 h 574"/>
              <a:gd name="T86" fmla="*/ 563563 w 450"/>
              <a:gd name="T87" fmla="*/ 104775 h 574"/>
              <a:gd name="T88" fmla="*/ 506413 w 450"/>
              <a:gd name="T89" fmla="*/ 60325 h 574"/>
              <a:gd name="T90" fmla="*/ 465138 w 450"/>
              <a:gd name="T91" fmla="*/ 31750 h 574"/>
              <a:gd name="T92" fmla="*/ 423863 w 450"/>
              <a:gd name="T93" fmla="*/ 15875 h 574"/>
              <a:gd name="T94" fmla="*/ 330200 w 450"/>
              <a:gd name="T95" fmla="*/ 0 h 574"/>
              <a:gd name="T96" fmla="*/ 288925 w 450"/>
              <a:gd name="T97" fmla="*/ 0 h 574"/>
              <a:gd name="T98" fmla="*/ 247650 w 450"/>
              <a:gd name="T99" fmla="*/ 0 h 574"/>
              <a:gd name="T100" fmla="*/ 206375 w 450"/>
              <a:gd name="T101" fmla="*/ 31750 h 574"/>
              <a:gd name="T102" fmla="*/ 165100 w 450"/>
              <a:gd name="T103" fmla="*/ 44450 h 574"/>
              <a:gd name="T104" fmla="*/ 123825 w 450"/>
              <a:gd name="T105" fmla="*/ 73025 h 574"/>
              <a:gd name="T106" fmla="*/ 98425 w 450"/>
              <a:gd name="T107" fmla="*/ 117475 h 574"/>
              <a:gd name="T108" fmla="*/ 57150 w 450"/>
              <a:gd name="T109" fmla="*/ 149225 h 574"/>
              <a:gd name="T110" fmla="*/ 41275 w 450"/>
              <a:gd name="T111" fmla="*/ 117475 h 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0" h="574">
                <a:moveTo>
                  <a:pt x="26" y="74"/>
                </a:moveTo>
                <a:lnTo>
                  <a:pt x="26" y="102"/>
                </a:lnTo>
                <a:lnTo>
                  <a:pt x="26" y="130"/>
                </a:lnTo>
                <a:lnTo>
                  <a:pt x="18" y="158"/>
                </a:lnTo>
                <a:lnTo>
                  <a:pt x="10" y="186"/>
                </a:lnTo>
                <a:lnTo>
                  <a:pt x="0" y="214"/>
                </a:lnTo>
                <a:lnTo>
                  <a:pt x="0" y="242"/>
                </a:lnTo>
                <a:lnTo>
                  <a:pt x="0" y="268"/>
                </a:lnTo>
                <a:lnTo>
                  <a:pt x="0" y="296"/>
                </a:lnTo>
                <a:lnTo>
                  <a:pt x="0" y="324"/>
                </a:lnTo>
                <a:lnTo>
                  <a:pt x="0" y="352"/>
                </a:lnTo>
                <a:lnTo>
                  <a:pt x="10" y="380"/>
                </a:lnTo>
                <a:lnTo>
                  <a:pt x="36" y="408"/>
                </a:lnTo>
                <a:lnTo>
                  <a:pt x="44" y="436"/>
                </a:lnTo>
                <a:lnTo>
                  <a:pt x="70" y="444"/>
                </a:lnTo>
                <a:lnTo>
                  <a:pt x="96" y="464"/>
                </a:lnTo>
                <a:lnTo>
                  <a:pt x="122" y="472"/>
                </a:lnTo>
                <a:lnTo>
                  <a:pt x="148" y="482"/>
                </a:lnTo>
                <a:lnTo>
                  <a:pt x="174" y="491"/>
                </a:lnTo>
                <a:lnTo>
                  <a:pt x="190" y="517"/>
                </a:lnTo>
                <a:lnTo>
                  <a:pt x="208" y="545"/>
                </a:lnTo>
                <a:lnTo>
                  <a:pt x="216" y="573"/>
                </a:lnTo>
                <a:lnTo>
                  <a:pt x="242" y="573"/>
                </a:lnTo>
                <a:lnTo>
                  <a:pt x="260" y="545"/>
                </a:lnTo>
                <a:lnTo>
                  <a:pt x="285" y="517"/>
                </a:lnTo>
                <a:lnTo>
                  <a:pt x="311" y="499"/>
                </a:lnTo>
                <a:lnTo>
                  <a:pt x="345" y="482"/>
                </a:lnTo>
                <a:lnTo>
                  <a:pt x="371" y="472"/>
                </a:lnTo>
                <a:lnTo>
                  <a:pt x="397" y="454"/>
                </a:lnTo>
                <a:lnTo>
                  <a:pt x="415" y="426"/>
                </a:lnTo>
                <a:lnTo>
                  <a:pt x="433" y="398"/>
                </a:lnTo>
                <a:lnTo>
                  <a:pt x="441" y="370"/>
                </a:lnTo>
                <a:lnTo>
                  <a:pt x="449" y="344"/>
                </a:lnTo>
                <a:lnTo>
                  <a:pt x="449" y="316"/>
                </a:lnTo>
                <a:lnTo>
                  <a:pt x="449" y="288"/>
                </a:lnTo>
                <a:lnTo>
                  <a:pt x="449" y="260"/>
                </a:lnTo>
                <a:lnTo>
                  <a:pt x="449" y="232"/>
                </a:lnTo>
                <a:lnTo>
                  <a:pt x="449" y="204"/>
                </a:lnTo>
                <a:lnTo>
                  <a:pt x="449" y="176"/>
                </a:lnTo>
                <a:lnTo>
                  <a:pt x="441" y="148"/>
                </a:lnTo>
                <a:lnTo>
                  <a:pt x="433" y="120"/>
                </a:lnTo>
                <a:lnTo>
                  <a:pt x="407" y="94"/>
                </a:lnTo>
                <a:lnTo>
                  <a:pt x="381" y="84"/>
                </a:lnTo>
                <a:lnTo>
                  <a:pt x="355" y="66"/>
                </a:lnTo>
                <a:lnTo>
                  <a:pt x="319" y="38"/>
                </a:lnTo>
                <a:lnTo>
                  <a:pt x="293" y="20"/>
                </a:lnTo>
                <a:lnTo>
                  <a:pt x="267" y="10"/>
                </a:lnTo>
                <a:lnTo>
                  <a:pt x="208" y="0"/>
                </a:lnTo>
                <a:lnTo>
                  <a:pt x="182" y="0"/>
                </a:lnTo>
                <a:lnTo>
                  <a:pt x="156" y="0"/>
                </a:lnTo>
                <a:lnTo>
                  <a:pt x="130" y="20"/>
                </a:lnTo>
                <a:lnTo>
                  <a:pt x="104" y="28"/>
                </a:lnTo>
                <a:lnTo>
                  <a:pt x="78" y="46"/>
                </a:lnTo>
                <a:lnTo>
                  <a:pt x="62" y="74"/>
                </a:lnTo>
                <a:lnTo>
                  <a:pt x="36" y="94"/>
                </a:lnTo>
                <a:lnTo>
                  <a:pt x="26" y="74"/>
                </a:lnTo>
              </a:path>
            </a:pathLst>
          </a:custGeom>
          <a:blipFill dpi="0" rotWithShape="0">
            <a:blip r:embed="rId2"/>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736" name="Group 32">
            <a:extLst>
              <a:ext uri="{FF2B5EF4-FFF2-40B4-BE49-F238E27FC236}">
                <a16:creationId xmlns:a16="http://schemas.microsoft.com/office/drawing/2014/main" id="{308D0DF3-A3A2-E941-A9DA-399D1AA350D4}"/>
              </a:ext>
            </a:extLst>
          </p:cNvPr>
          <p:cNvGrpSpPr>
            <a:grpSpLocks/>
          </p:cNvGrpSpPr>
          <p:nvPr/>
        </p:nvGrpSpPr>
        <p:grpSpPr bwMode="auto">
          <a:xfrm>
            <a:off x="5962650" y="1793875"/>
            <a:ext cx="147638" cy="190500"/>
            <a:chOff x="2796" y="1130"/>
            <a:chExt cx="93" cy="120"/>
          </a:xfrm>
        </p:grpSpPr>
        <p:sp>
          <p:nvSpPr>
            <p:cNvPr id="15393" name="Oval 33">
              <a:extLst>
                <a:ext uri="{FF2B5EF4-FFF2-40B4-BE49-F238E27FC236}">
                  <a16:creationId xmlns:a16="http://schemas.microsoft.com/office/drawing/2014/main" id="{8FE7C143-FB06-D747-9BD7-8DEB812D8615}"/>
                </a:ext>
              </a:extLst>
            </p:cNvPr>
            <p:cNvSpPr>
              <a:spLocks noChangeArrowheads="1"/>
            </p:cNvSpPr>
            <p:nvPr/>
          </p:nvSpPr>
          <p:spPr bwMode="auto">
            <a:xfrm>
              <a:off x="2796" y="1130"/>
              <a:ext cx="77" cy="104"/>
            </a:xfrm>
            <a:prstGeom prst="ellipse">
              <a:avLst/>
            </a:prstGeom>
            <a:gradFill rotWithShape="0">
              <a:gsLst>
                <a:gs pos="0">
                  <a:srgbClr val="CECECE"/>
                </a:gs>
                <a:gs pos="100000">
                  <a:srgbClr val="CECECE">
                    <a:gamma/>
                    <a:shade val="80000"/>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94" name="Oval 34">
              <a:extLst>
                <a:ext uri="{FF2B5EF4-FFF2-40B4-BE49-F238E27FC236}">
                  <a16:creationId xmlns:a16="http://schemas.microsoft.com/office/drawing/2014/main" id="{3E38317E-B50C-8740-A574-1F462EDB4F2F}"/>
                </a:ext>
              </a:extLst>
            </p:cNvPr>
            <p:cNvSpPr>
              <a:spLocks noChangeArrowheads="1"/>
            </p:cNvSpPr>
            <p:nvPr/>
          </p:nvSpPr>
          <p:spPr bwMode="auto">
            <a:xfrm>
              <a:off x="2804" y="1138"/>
              <a:ext cx="85" cy="112"/>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sp>
        <p:nvSpPr>
          <p:cNvPr id="15395" name="Oval 35">
            <a:extLst>
              <a:ext uri="{FF2B5EF4-FFF2-40B4-BE49-F238E27FC236}">
                <a16:creationId xmlns:a16="http://schemas.microsoft.com/office/drawing/2014/main" id="{86F41612-5435-4746-9238-FBE494C4D54A}"/>
              </a:ext>
            </a:extLst>
          </p:cNvPr>
          <p:cNvSpPr>
            <a:spLocks noChangeArrowheads="1"/>
          </p:cNvSpPr>
          <p:nvPr/>
        </p:nvSpPr>
        <p:spPr bwMode="auto">
          <a:xfrm>
            <a:off x="5133976" y="1536701"/>
            <a:ext cx="180975" cy="968375"/>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96" name="Oval 36">
            <a:extLst>
              <a:ext uri="{FF2B5EF4-FFF2-40B4-BE49-F238E27FC236}">
                <a16:creationId xmlns:a16="http://schemas.microsoft.com/office/drawing/2014/main" id="{4BE8EBFD-BC68-074E-AA5C-683E3F1787D5}"/>
              </a:ext>
            </a:extLst>
          </p:cNvPr>
          <p:cNvSpPr>
            <a:spLocks noChangeArrowheads="1"/>
          </p:cNvSpPr>
          <p:nvPr/>
        </p:nvSpPr>
        <p:spPr bwMode="auto">
          <a:xfrm>
            <a:off x="6745288" y="1543050"/>
            <a:ext cx="177800" cy="971550"/>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397" name="Freeform 37">
            <a:extLst>
              <a:ext uri="{FF2B5EF4-FFF2-40B4-BE49-F238E27FC236}">
                <a16:creationId xmlns:a16="http://schemas.microsoft.com/office/drawing/2014/main" id="{B69F7C8B-DC7D-4847-B6C5-0EBE9C016121}"/>
              </a:ext>
            </a:extLst>
          </p:cNvPr>
          <p:cNvSpPr>
            <a:spLocks/>
          </p:cNvSpPr>
          <p:nvPr/>
        </p:nvSpPr>
        <p:spPr bwMode="auto">
          <a:xfrm>
            <a:off x="5026025" y="1241426"/>
            <a:ext cx="782638" cy="804863"/>
          </a:xfrm>
          <a:custGeom>
            <a:avLst/>
            <a:gdLst>
              <a:gd name="T0" fmla="*/ 317500 w 493"/>
              <a:gd name="T1" fmla="*/ 422275 h 507"/>
              <a:gd name="T2" fmla="*/ 349250 w 493"/>
              <a:gd name="T3" fmla="*/ 400050 h 507"/>
              <a:gd name="T4" fmla="*/ 396875 w 493"/>
              <a:gd name="T5" fmla="*/ 377825 h 507"/>
              <a:gd name="T6" fmla="*/ 438150 w 493"/>
              <a:gd name="T7" fmla="*/ 349250 h 507"/>
              <a:gd name="T8" fmla="*/ 508000 w 493"/>
              <a:gd name="T9" fmla="*/ 317500 h 507"/>
              <a:gd name="T10" fmla="*/ 555625 w 493"/>
              <a:gd name="T11" fmla="*/ 285750 h 507"/>
              <a:gd name="T12" fmla="*/ 593725 w 493"/>
              <a:gd name="T13" fmla="*/ 257175 h 507"/>
              <a:gd name="T14" fmla="*/ 638175 w 493"/>
              <a:gd name="T15" fmla="*/ 228600 h 507"/>
              <a:gd name="T16" fmla="*/ 666750 w 493"/>
              <a:gd name="T17" fmla="*/ 203200 h 507"/>
              <a:gd name="T18" fmla="*/ 701675 w 493"/>
              <a:gd name="T19" fmla="*/ 190500 h 507"/>
              <a:gd name="T20" fmla="*/ 736600 w 493"/>
              <a:gd name="T21" fmla="*/ 174625 h 507"/>
              <a:gd name="T22" fmla="*/ 762000 w 493"/>
              <a:gd name="T23" fmla="*/ 139700 h 507"/>
              <a:gd name="T24" fmla="*/ 762000 w 493"/>
              <a:gd name="T25" fmla="*/ 107950 h 507"/>
              <a:gd name="T26" fmla="*/ 762000 w 493"/>
              <a:gd name="T27" fmla="*/ 73025 h 507"/>
              <a:gd name="T28" fmla="*/ 768350 w 493"/>
              <a:gd name="T29" fmla="*/ 41275 h 507"/>
              <a:gd name="T30" fmla="*/ 781050 w 493"/>
              <a:gd name="T31" fmla="*/ 9525 h 507"/>
              <a:gd name="T32" fmla="*/ 746125 w 493"/>
              <a:gd name="T33" fmla="*/ 3175 h 507"/>
              <a:gd name="T34" fmla="*/ 742950 w 493"/>
              <a:gd name="T35" fmla="*/ 38100 h 507"/>
              <a:gd name="T36" fmla="*/ 727075 w 493"/>
              <a:gd name="T37" fmla="*/ 66675 h 507"/>
              <a:gd name="T38" fmla="*/ 698500 w 493"/>
              <a:gd name="T39" fmla="*/ 85725 h 507"/>
              <a:gd name="T40" fmla="*/ 650875 w 493"/>
              <a:gd name="T41" fmla="*/ 98425 h 507"/>
              <a:gd name="T42" fmla="*/ 622300 w 493"/>
              <a:gd name="T43" fmla="*/ 120650 h 507"/>
              <a:gd name="T44" fmla="*/ 581025 w 493"/>
              <a:gd name="T45" fmla="*/ 142875 h 507"/>
              <a:gd name="T46" fmla="*/ 533400 w 493"/>
              <a:gd name="T47" fmla="*/ 158750 h 507"/>
              <a:gd name="T48" fmla="*/ 482600 w 493"/>
              <a:gd name="T49" fmla="*/ 168275 h 507"/>
              <a:gd name="T50" fmla="*/ 431800 w 493"/>
              <a:gd name="T51" fmla="*/ 190500 h 507"/>
              <a:gd name="T52" fmla="*/ 400050 w 493"/>
              <a:gd name="T53" fmla="*/ 206375 h 507"/>
              <a:gd name="T54" fmla="*/ 361950 w 493"/>
              <a:gd name="T55" fmla="*/ 228600 h 507"/>
              <a:gd name="T56" fmla="*/ 301625 w 493"/>
              <a:gd name="T57" fmla="*/ 247650 h 507"/>
              <a:gd name="T58" fmla="*/ 247650 w 493"/>
              <a:gd name="T59" fmla="*/ 269875 h 507"/>
              <a:gd name="T60" fmla="*/ 212725 w 493"/>
              <a:gd name="T61" fmla="*/ 292100 h 507"/>
              <a:gd name="T62" fmla="*/ 184150 w 493"/>
              <a:gd name="T63" fmla="*/ 307975 h 507"/>
              <a:gd name="T64" fmla="*/ 152400 w 493"/>
              <a:gd name="T65" fmla="*/ 323850 h 507"/>
              <a:gd name="T66" fmla="*/ 117475 w 493"/>
              <a:gd name="T67" fmla="*/ 352425 h 507"/>
              <a:gd name="T68" fmla="*/ 85725 w 493"/>
              <a:gd name="T69" fmla="*/ 374650 h 507"/>
              <a:gd name="T70" fmla="*/ 57150 w 493"/>
              <a:gd name="T71" fmla="*/ 396875 h 507"/>
              <a:gd name="T72" fmla="*/ 28575 w 493"/>
              <a:gd name="T73" fmla="*/ 415925 h 507"/>
              <a:gd name="T74" fmla="*/ 6350 w 493"/>
              <a:gd name="T75" fmla="*/ 450850 h 507"/>
              <a:gd name="T76" fmla="*/ 0 w 493"/>
              <a:gd name="T77" fmla="*/ 485775 h 507"/>
              <a:gd name="T78" fmla="*/ 3175 w 493"/>
              <a:gd name="T79" fmla="*/ 517525 h 507"/>
              <a:gd name="T80" fmla="*/ 63500 w 493"/>
              <a:gd name="T81" fmla="*/ 555625 h 507"/>
              <a:gd name="T82" fmla="*/ 101600 w 493"/>
              <a:gd name="T83" fmla="*/ 587375 h 507"/>
              <a:gd name="T84" fmla="*/ 117475 w 493"/>
              <a:gd name="T85" fmla="*/ 625475 h 507"/>
              <a:gd name="T86" fmla="*/ 136525 w 493"/>
              <a:gd name="T87" fmla="*/ 654050 h 507"/>
              <a:gd name="T88" fmla="*/ 158750 w 493"/>
              <a:gd name="T89" fmla="*/ 688975 h 507"/>
              <a:gd name="T90" fmla="*/ 184150 w 493"/>
              <a:gd name="T91" fmla="*/ 723900 h 507"/>
              <a:gd name="T92" fmla="*/ 206375 w 493"/>
              <a:gd name="T93" fmla="*/ 755650 h 507"/>
              <a:gd name="T94" fmla="*/ 238125 w 493"/>
              <a:gd name="T95" fmla="*/ 777875 h 507"/>
              <a:gd name="T96" fmla="*/ 273050 w 493"/>
              <a:gd name="T97" fmla="*/ 800100 h 507"/>
              <a:gd name="T98" fmla="*/ 292100 w 493"/>
              <a:gd name="T99" fmla="*/ 793750 h 507"/>
              <a:gd name="T100" fmla="*/ 295275 w 493"/>
              <a:gd name="T101" fmla="*/ 758825 h 507"/>
              <a:gd name="T102" fmla="*/ 295275 w 493"/>
              <a:gd name="T103" fmla="*/ 727075 h 507"/>
              <a:gd name="T104" fmla="*/ 295275 w 493"/>
              <a:gd name="T105" fmla="*/ 669925 h 507"/>
              <a:gd name="T106" fmla="*/ 301625 w 493"/>
              <a:gd name="T107" fmla="*/ 635000 h 507"/>
              <a:gd name="T108" fmla="*/ 304800 w 493"/>
              <a:gd name="T109" fmla="*/ 593725 h 507"/>
              <a:gd name="T110" fmla="*/ 307975 w 493"/>
              <a:gd name="T111" fmla="*/ 561975 h 507"/>
              <a:gd name="T112" fmla="*/ 307975 w 493"/>
              <a:gd name="T113" fmla="*/ 520700 h 507"/>
              <a:gd name="T114" fmla="*/ 307975 w 493"/>
              <a:gd name="T115" fmla="*/ 488950 h 507"/>
              <a:gd name="T116" fmla="*/ 307975 w 493"/>
              <a:gd name="T117" fmla="*/ 457200 h 507"/>
              <a:gd name="T118" fmla="*/ 288925 w 493"/>
              <a:gd name="T119" fmla="*/ 434975 h 5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3" h="507">
                <a:moveTo>
                  <a:pt x="182" y="274"/>
                </a:moveTo>
                <a:lnTo>
                  <a:pt x="192" y="270"/>
                </a:lnTo>
                <a:lnTo>
                  <a:pt x="200" y="266"/>
                </a:lnTo>
                <a:lnTo>
                  <a:pt x="206" y="262"/>
                </a:lnTo>
                <a:lnTo>
                  <a:pt x="212" y="256"/>
                </a:lnTo>
                <a:lnTo>
                  <a:pt x="220" y="252"/>
                </a:lnTo>
                <a:lnTo>
                  <a:pt x="226" y="248"/>
                </a:lnTo>
                <a:lnTo>
                  <a:pt x="232" y="244"/>
                </a:lnTo>
                <a:lnTo>
                  <a:pt x="250" y="238"/>
                </a:lnTo>
                <a:lnTo>
                  <a:pt x="258" y="232"/>
                </a:lnTo>
                <a:lnTo>
                  <a:pt x="268" y="224"/>
                </a:lnTo>
                <a:lnTo>
                  <a:pt x="276" y="220"/>
                </a:lnTo>
                <a:lnTo>
                  <a:pt x="294" y="210"/>
                </a:lnTo>
                <a:lnTo>
                  <a:pt x="302" y="204"/>
                </a:lnTo>
                <a:lnTo>
                  <a:pt x="320" y="200"/>
                </a:lnTo>
                <a:lnTo>
                  <a:pt x="334" y="192"/>
                </a:lnTo>
                <a:lnTo>
                  <a:pt x="342" y="188"/>
                </a:lnTo>
                <a:lnTo>
                  <a:pt x="350" y="180"/>
                </a:lnTo>
                <a:lnTo>
                  <a:pt x="358" y="174"/>
                </a:lnTo>
                <a:lnTo>
                  <a:pt x="366" y="166"/>
                </a:lnTo>
                <a:lnTo>
                  <a:pt x="374" y="162"/>
                </a:lnTo>
                <a:lnTo>
                  <a:pt x="380" y="156"/>
                </a:lnTo>
                <a:lnTo>
                  <a:pt x="386" y="150"/>
                </a:lnTo>
                <a:lnTo>
                  <a:pt x="402" y="144"/>
                </a:lnTo>
                <a:lnTo>
                  <a:pt x="408" y="140"/>
                </a:lnTo>
                <a:lnTo>
                  <a:pt x="414" y="132"/>
                </a:lnTo>
                <a:lnTo>
                  <a:pt x="420" y="128"/>
                </a:lnTo>
                <a:lnTo>
                  <a:pt x="428" y="126"/>
                </a:lnTo>
                <a:lnTo>
                  <a:pt x="434" y="122"/>
                </a:lnTo>
                <a:lnTo>
                  <a:pt x="442" y="120"/>
                </a:lnTo>
                <a:lnTo>
                  <a:pt x="452" y="116"/>
                </a:lnTo>
                <a:lnTo>
                  <a:pt x="458" y="114"/>
                </a:lnTo>
                <a:lnTo>
                  <a:pt x="464" y="110"/>
                </a:lnTo>
                <a:lnTo>
                  <a:pt x="470" y="102"/>
                </a:lnTo>
                <a:lnTo>
                  <a:pt x="476" y="96"/>
                </a:lnTo>
                <a:lnTo>
                  <a:pt x="480" y="88"/>
                </a:lnTo>
                <a:lnTo>
                  <a:pt x="480" y="82"/>
                </a:lnTo>
                <a:lnTo>
                  <a:pt x="480" y="74"/>
                </a:lnTo>
                <a:lnTo>
                  <a:pt x="480" y="68"/>
                </a:lnTo>
                <a:lnTo>
                  <a:pt x="480" y="60"/>
                </a:lnTo>
                <a:lnTo>
                  <a:pt x="480" y="54"/>
                </a:lnTo>
                <a:lnTo>
                  <a:pt x="480" y="46"/>
                </a:lnTo>
                <a:lnTo>
                  <a:pt x="480" y="40"/>
                </a:lnTo>
                <a:lnTo>
                  <a:pt x="482" y="32"/>
                </a:lnTo>
                <a:lnTo>
                  <a:pt x="484" y="26"/>
                </a:lnTo>
                <a:lnTo>
                  <a:pt x="486" y="18"/>
                </a:lnTo>
                <a:lnTo>
                  <a:pt x="488" y="12"/>
                </a:lnTo>
                <a:lnTo>
                  <a:pt x="492" y="6"/>
                </a:lnTo>
                <a:lnTo>
                  <a:pt x="484" y="0"/>
                </a:lnTo>
                <a:lnTo>
                  <a:pt x="478" y="0"/>
                </a:lnTo>
                <a:lnTo>
                  <a:pt x="470" y="2"/>
                </a:lnTo>
                <a:lnTo>
                  <a:pt x="468" y="10"/>
                </a:lnTo>
                <a:lnTo>
                  <a:pt x="468" y="16"/>
                </a:lnTo>
                <a:lnTo>
                  <a:pt x="468" y="24"/>
                </a:lnTo>
                <a:lnTo>
                  <a:pt x="466" y="30"/>
                </a:lnTo>
                <a:lnTo>
                  <a:pt x="460" y="36"/>
                </a:lnTo>
                <a:lnTo>
                  <a:pt x="458" y="42"/>
                </a:lnTo>
                <a:lnTo>
                  <a:pt x="452" y="44"/>
                </a:lnTo>
                <a:lnTo>
                  <a:pt x="446" y="52"/>
                </a:lnTo>
                <a:lnTo>
                  <a:pt x="440" y="54"/>
                </a:lnTo>
                <a:lnTo>
                  <a:pt x="434" y="58"/>
                </a:lnTo>
                <a:lnTo>
                  <a:pt x="428" y="62"/>
                </a:lnTo>
                <a:lnTo>
                  <a:pt x="410" y="62"/>
                </a:lnTo>
                <a:lnTo>
                  <a:pt x="404" y="66"/>
                </a:lnTo>
                <a:lnTo>
                  <a:pt x="400" y="72"/>
                </a:lnTo>
                <a:lnTo>
                  <a:pt x="392" y="76"/>
                </a:lnTo>
                <a:lnTo>
                  <a:pt x="390" y="84"/>
                </a:lnTo>
                <a:lnTo>
                  <a:pt x="384" y="88"/>
                </a:lnTo>
                <a:lnTo>
                  <a:pt x="366" y="90"/>
                </a:lnTo>
                <a:lnTo>
                  <a:pt x="358" y="96"/>
                </a:lnTo>
                <a:lnTo>
                  <a:pt x="346" y="98"/>
                </a:lnTo>
                <a:lnTo>
                  <a:pt x="336" y="100"/>
                </a:lnTo>
                <a:lnTo>
                  <a:pt x="322" y="102"/>
                </a:lnTo>
                <a:lnTo>
                  <a:pt x="312" y="104"/>
                </a:lnTo>
                <a:lnTo>
                  <a:pt x="304" y="106"/>
                </a:lnTo>
                <a:lnTo>
                  <a:pt x="296" y="112"/>
                </a:lnTo>
                <a:lnTo>
                  <a:pt x="280" y="116"/>
                </a:lnTo>
                <a:lnTo>
                  <a:pt x="272" y="120"/>
                </a:lnTo>
                <a:lnTo>
                  <a:pt x="264" y="122"/>
                </a:lnTo>
                <a:lnTo>
                  <a:pt x="258" y="126"/>
                </a:lnTo>
                <a:lnTo>
                  <a:pt x="252" y="130"/>
                </a:lnTo>
                <a:lnTo>
                  <a:pt x="246" y="134"/>
                </a:lnTo>
                <a:lnTo>
                  <a:pt x="236" y="140"/>
                </a:lnTo>
                <a:lnTo>
                  <a:pt x="228" y="144"/>
                </a:lnTo>
                <a:lnTo>
                  <a:pt x="210" y="148"/>
                </a:lnTo>
                <a:lnTo>
                  <a:pt x="196" y="152"/>
                </a:lnTo>
                <a:lnTo>
                  <a:pt x="190" y="156"/>
                </a:lnTo>
                <a:lnTo>
                  <a:pt x="174" y="160"/>
                </a:lnTo>
                <a:lnTo>
                  <a:pt x="166" y="164"/>
                </a:lnTo>
                <a:lnTo>
                  <a:pt x="156" y="170"/>
                </a:lnTo>
                <a:lnTo>
                  <a:pt x="150" y="174"/>
                </a:lnTo>
                <a:lnTo>
                  <a:pt x="142" y="180"/>
                </a:lnTo>
                <a:lnTo>
                  <a:pt x="134" y="184"/>
                </a:lnTo>
                <a:lnTo>
                  <a:pt x="128" y="188"/>
                </a:lnTo>
                <a:lnTo>
                  <a:pt x="122" y="190"/>
                </a:lnTo>
                <a:lnTo>
                  <a:pt x="116" y="194"/>
                </a:lnTo>
                <a:lnTo>
                  <a:pt x="108" y="200"/>
                </a:lnTo>
                <a:lnTo>
                  <a:pt x="102" y="202"/>
                </a:lnTo>
                <a:lnTo>
                  <a:pt x="96" y="204"/>
                </a:lnTo>
                <a:lnTo>
                  <a:pt x="88" y="210"/>
                </a:lnTo>
                <a:lnTo>
                  <a:pt x="80" y="216"/>
                </a:lnTo>
                <a:lnTo>
                  <a:pt x="74" y="222"/>
                </a:lnTo>
                <a:lnTo>
                  <a:pt x="68" y="224"/>
                </a:lnTo>
                <a:lnTo>
                  <a:pt x="62" y="232"/>
                </a:lnTo>
                <a:lnTo>
                  <a:pt x="54" y="236"/>
                </a:lnTo>
                <a:lnTo>
                  <a:pt x="48" y="240"/>
                </a:lnTo>
                <a:lnTo>
                  <a:pt x="42" y="246"/>
                </a:lnTo>
                <a:lnTo>
                  <a:pt x="36" y="250"/>
                </a:lnTo>
                <a:lnTo>
                  <a:pt x="30" y="256"/>
                </a:lnTo>
                <a:lnTo>
                  <a:pt x="24" y="260"/>
                </a:lnTo>
                <a:lnTo>
                  <a:pt x="18" y="262"/>
                </a:lnTo>
                <a:lnTo>
                  <a:pt x="12" y="270"/>
                </a:lnTo>
                <a:lnTo>
                  <a:pt x="8" y="278"/>
                </a:lnTo>
                <a:lnTo>
                  <a:pt x="4" y="284"/>
                </a:lnTo>
                <a:lnTo>
                  <a:pt x="0" y="292"/>
                </a:lnTo>
                <a:lnTo>
                  <a:pt x="0" y="298"/>
                </a:lnTo>
                <a:lnTo>
                  <a:pt x="0" y="306"/>
                </a:lnTo>
                <a:lnTo>
                  <a:pt x="0" y="312"/>
                </a:lnTo>
                <a:lnTo>
                  <a:pt x="0" y="320"/>
                </a:lnTo>
                <a:lnTo>
                  <a:pt x="2" y="326"/>
                </a:lnTo>
                <a:lnTo>
                  <a:pt x="10" y="334"/>
                </a:lnTo>
                <a:lnTo>
                  <a:pt x="24" y="342"/>
                </a:lnTo>
                <a:lnTo>
                  <a:pt x="40" y="350"/>
                </a:lnTo>
                <a:lnTo>
                  <a:pt x="44" y="358"/>
                </a:lnTo>
                <a:lnTo>
                  <a:pt x="56" y="364"/>
                </a:lnTo>
                <a:lnTo>
                  <a:pt x="64" y="370"/>
                </a:lnTo>
                <a:lnTo>
                  <a:pt x="66" y="378"/>
                </a:lnTo>
                <a:lnTo>
                  <a:pt x="72" y="386"/>
                </a:lnTo>
                <a:lnTo>
                  <a:pt x="74" y="394"/>
                </a:lnTo>
                <a:lnTo>
                  <a:pt x="80" y="398"/>
                </a:lnTo>
                <a:lnTo>
                  <a:pt x="82" y="404"/>
                </a:lnTo>
                <a:lnTo>
                  <a:pt x="86" y="412"/>
                </a:lnTo>
                <a:lnTo>
                  <a:pt x="92" y="418"/>
                </a:lnTo>
                <a:lnTo>
                  <a:pt x="94" y="426"/>
                </a:lnTo>
                <a:lnTo>
                  <a:pt x="100" y="434"/>
                </a:lnTo>
                <a:lnTo>
                  <a:pt x="106" y="444"/>
                </a:lnTo>
                <a:lnTo>
                  <a:pt x="108" y="452"/>
                </a:lnTo>
                <a:lnTo>
                  <a:pt x="116" y="456"/>
                </a:lnTo>
                <a:lnTo>
                  <a:pt x="120" y="464"/>
                </a:lnTo>
                <a:lnTo>
                  <a:pt x="126" y="470"/>
                </a:lnTo>
                <a:lnTo>
                  <a:pt x="130" y="476"/>
                </a:lnTo>
                <a:lnTo>
                  <a:pt x="138" y="482"/>
                </a:lnTo>
                <a:lnTo>
                  <a:pt x="144" y="486"/>
                </a:lnTo>
                <a:lnTo>
                  <a:pt x="150" y="490"/>
                </a:lnTo>
                <a:lnTo>
                  <a:pt x="158" y="494"/>
                </a:lnTo>
                <a:lnTo>
                  <a:pt x="166" y="500"/>
                </a:lnTo>
                <a:lnTo>
                  <a:pt x="172" y="504"/>
                </a:lnTo>
                <a:lnTo>
                  <a:pt x="178" y="506"/>
                </a:lnTo>
                <a:lnTo>
                  <a:pt x="184" y="506"/>
                </a:lnTo>
                <a:lnTo>
                  <a:pt x="184" y="500"/>
                </a:lnTo>
                <a:lnTo>
                  <a:pt x="184" y="492"/>
                </a:lnTo>
                <a:lnTo>
                  <a:pt x="184" y="486"/>
                </a:lnTo>
                <a:lnTo>
                  <a:pt x="186" y="478"/>
                </a:lnTo>
                <a:lnTo>
                  <a:pt x="186" y="472"/>
                </a:lnTo>
                <a:lnTo>
                  <a:pt x="186" y="464"/>
                </a:lnTo>
                <a:lnTo>
                  <a:pt x="186" y="458"/>
                </a:lnTo>
                <a:lnTo>
                  <a:pt x="186" y="448"/>
                </a:lnTo>
                <a:lnTo>
                  <a:pt x="186" y="440"/>
                </a:lnTo>
                <a:lnTo>
                  <a:pt x="186" y="422"/>
                </a:lnTo>
                <a:lnTo>
                  <a:pt x="186" y="414"/>
                </a:lnTo>
                <a:lnTo>
                  <a:pt x="186" y="408"/>
                </a:lnTo>
                <a:lnTo>
                  <a:pt x="190" y="400"/>
                </a:lnTo>
                <a:lnTo>
                  <a:pt x="190" y="390"/>
                </a:lnTo>
                <a:lnTo>
                  <a:pt x="190" y="382"/>
                </a:lnTo>
                <a:lnTo>
                  <a:pt x="192" y="374"/>
                </a:lnTo>
                <a:lnTo>
                  <a:pt x="194" y="368"/>
                </a:lnTo>
                <a:lnTo>
                  <a:pt x="194" y="360"/>
                </a:lnTo>
                <a:lnTo>
                  <a:pt x="194" y="354"/>
                </a:lnTo>
                <a:lnTo>
                  <a:pt x="194" y="348"/>
                </a:lnTo>
                <a:lnTo>
                  <a:pt x="194" y="338"/>
                </a:lnTo>
                <a:lnTo>
                  <a:pt x="194" y="328"/>
                </a:lnTo>
                <a:lnTo>
                  <a:pt x="194" y="322"/>
                </a:lnTo>
                <a:lnTo>
                  <a:pt x="194" y="314"/>
                </a:lnTo>
                <a:lnTo>
                  <a:pt x="194" y="308"/>
                </a:lnTo>
                <a:lnTo>
                  <a:pt x="194" y="300"/>
                </a:lnTo>
                <a:lnTo>
                  <a:pt x="194" y="294"/>
                </a:lnTo>
                <a:lnTo>
                  <a:pt x="194" y="288"/>
                </a:lnTo>
                <a:lnTo>
                  <a:pt x="194" y="280"/>
                </a:lnTo>
                <a:lnTo>
                  <a:pt x="186" y="276"/>
                </a:lnTo>
                <a:lnTo>
                  <a:pt x="182" y="274"/>
                </a:lnTo>
              </a:path>
            </a:pathLst>
          </a:custGeom>
          <a:solidFill>
            <a:srgbClr val="FFFF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98" name="Freeform 38">
            <a:extLst>
              <a:ext uri="{FF2B5EF4-FFF2-40B4-BE49-F238E27FC236}">
                <a16:creationId xmlns:a16="http://schemas.microsoft.com/office/drawing/2014/main" id="{BEEBB036-51E7-1C43-BD22-D7DD35403FC5}"/>
              </a:ext>
            </a:extLst>
          </p:cNvPr>
          <p:cNvSpPr>
            <a:spLocks/>
          </p:cNvSpPr>
          <p:nvPr/>
        </p:nvSpPr>
        <p:spPr bwMode="auto">
          <a:xfrm>
            <a:off x="6256339" y="1241426"/>
            <a:ext cx="782637" cy="804863"/>
          </a:xfrm>
          <a:custGeom>
            <a:avLst/>
            <a:gdLst>
              <a:gd name="T0" fmla="*/ 466725 w 493"/>
              <a:gd name="T1" fmla="*/ 422275 h 507"/>
              <a:gd name="T2" fmla="*/ 434975 w 493"/>
              <a:gd name="T3" fmla="*/ 400050 h 507"/>
              <a:gd name="T4" fmla="*/ 387350 w 493"/>
              <a:gd name="T5" fmla="*/ 377825 h 507"/>
              <a:gd name="T6" fmla="*/ 346075 w 493"/>
              <a:gd name="T7" fmla="*/ 349250 h 507"/>
              <a:gd name="T8" fmla="*/ 276225 w 493"/>
              <a:gd name="T9" fmla="*/ 317500 h 507"/>
              <a:gd name="T10" fmla="*/ 228600 w 493"/>
              <a:gd name="T11" fmla="*/ 285750 h 507"/>
              <a:gd name="T12" fmla="*/ 190500 w 493"/>
              <a:gd name="T13" fmla="*/ 257175 h 507"/>
              <a:gd name="T14" fmla="*/ 146050 w 493"/>
              <a:gd name="T15" fmla="*/ 228600 h 507"/>
              <a:gd name="T16" fmla="*/ 114300 w 493"/>
              <a:gd name="T17" fmla="*/ 203200 h 507"/>
              <a:gd name="T18" fmla="*/ 79375 w 493"/>
              <a:gd name="T19" fmla="*/ 190500 h 507"/>
              <a:gd name="T20" fmla="*/ 44450 w 493"/>
              <a:gd name="T21" fmla="*/ 174625 h 507"/>
              <a:gd name="T22" fmla="*/ 22225 w 493"/>
              <a:gd name="T23" fmla="*/ 139700 h 507"/>
              <a:gd name="T24" fmla="*/ 22225 w 493"/>
              <a:gd name="T25" fmla="*/ 107950 h 507"/>
              <a:gd name="T26" fmla="*/ 22225 w 493"/>
              <a:gd name="T27" fmla="*/ 73025 h 507"/>
              <a:gd name="T28" fmla="*/ 15875 w 493"/>
              <a:gd name="T29" fmla="*/ 41275 h 507"/>
              <a:gd name="T30" fmla="*/ 0 w 493"/>
              <a:gd name="T31" fmla="*/ 9525 h 507"/>
              <a:gd name="T32" fmla="*/ 34925 w 493"/>
              <a:gd name="T33" fmla="*/ 3175 h 507"/>
              <a:gd name="T34" fmla="*/ 38100 w 493"/>
              <a:gd name="T35" fmla="*/ 38100 h 507"/>
              <a:gd name="T36" fmla="*/ 57150 w 493"/>
              <a:gd name="T37" fmla="*/ 66675 h 507"/>
              <a:gd name="T38" fmla="*/ 82550 w 493"/>
              <a:gd name="T39" fmla="*/ 85725 h 507"/>
              <a:gd name="T40" fmla="*/ 130175 w 493"/>
              <a:gd name="T41" fmla="*/ 98425 h 507"/>
              <a:gd name="T42" fmla="*/ 158750 w 493"/>
              <a:gd name="T43" fmla="*/ 120650 h 507"/>
              <a:gd name="T44" fmla="*/ 200025 w 493"/>
              <a:gd name="T45" fmla="*/ 142875 h 507"/>
              <a:gd name="T46" fmla="*/ 247650 w 493"/>
              <a:gd name="T47" fmla="*/ 158750 h 507"/>
              <a:gd name="T48" fmla="*/ 301625 w 493"/>
              <a:gd name="T49" fmla="*/ 168275 h 507"/>
              <a:gd name="T50" fmla="*/ 352425 w 493"/>
              <a:gd name="T51" fmla="*/ 190500 h 507"/>
              <a:gd name="T52" fmla="*/ 384175 w 493"/>
              <a:gd name="T53" fmla="*/ 206375 h 507"/>
              <a:gd name="T54" fmla="*/ 419100 w 493"/>
              <a:gd name="T55" fmla="*/ 228600 h 507"/>
              <a:gd name="T56" fmla="*/ 482600 w 493"/>
              <a:gd name="T57" fmla="*/ 247650 h 507"/>
              <a:gd name="T58" fmla="*/ 533400 w 493"/>
              <a:gd name="T59" fmla="*/ 269875 h 507"/>
              <a:gd name="T60" fmla="*/ 568325 w 493"/>
              <a:gd name="T61" fmla="*/ 292100 h 507"/>
              <a:gd name="T62" fmla="*/ 600075 w 493"/>
              <a:gd name="T63" fmla="*/ 307975 h 507"/>
              <a:gd name="T64" fmla="*/ 631825 w 493"/>
              <a:gd name="T65" fmla="*/ 323850 h 507"/>
              <a:gd name="T66" fmla="*/ 663575 w 493"/>
              <a:gd name="T67" fmla="*/ 352425 h 507"/>
              <a:gd name="T68" fmla="*/ 695325 w 493"/>
              <a:gd name="T69" fmla="*/ 374650 h 507"/>
              <a:gd name="T70" fmla="*/ 727075 w 493"/>
              <a:gd name="T71" fmla="*/ 396875 h 507"/>
              <a:gd name="T72" fmla="*/ 755650 w 493"/>
              <a:gd name="T73" fmla="*/ 415925 h 507"/>
              <a:gd name="T74" fmla="*/ 774700 w 493"/>
              <a:gd name="T75" fmla="*/ 450850 h 507"/>
              <a:gd name="T76" fmla="*/ 781050 w 493"/>
              <a:gd name="T77" fmla="*/ 485775 h 507"/>
              <a:gd name="T78" fmla="*/ 777875 w 493"/>
              <a:gd name="T79" fmla="*/ 517525 h 507"/>
              <a:gd name="T80" fmla="*/ 720725 w 493"/>
              <a:gd name="T81" fmla="*/ 555625 h 507"/>
              <a:gd name="T82" fmla="*/ 682625 w 493"/>
              <a:gd name="T83" fmla="*/ 587375 h 507"/>
              <a:gd name="T84" fmla="*/ 663575 w 493"/>
              <a:gd name="T85" fmla="*/ 625475 h 507"/>
              <a:gd name="T86" fmla="*/ 647700 w 493"/>
              <a:gd name="T87" fmla="*/ 654050 h 507"/>
              <a:gd name="T88" fmla="*/ 622300 w 493"/>
              <a:gd name="T89" fmla="*/ 688975 h 507"/>
              <a:gd name="T90" fmla="*/ 600075 w 493"/>
              <a:gd name="T91" fmla="*/ 723900 h 507"/>
              <a:gd name="T92" fmla="*/ 574675 w 493"/>
              <a:gd name="T93" fmla="*/ 755650 h 507"/>
              <a:gd name="T94" fmla="*/ 542925 w 493"/>
              <a:gd name="T95" fmla="*/ 777875 h 507"/>
              <a:gd name="T96" fmla="*/ 511175 w 493"/>
              <a:gd name="T97" fmla="*/ 800100 h 507"/>
              <a:gd name="T98" fmla="*/ 488950 w 493"/>
              <a:gd name="T99" fmla="*/ 793750 h 507"/>
              <a:gd name="T100" fmla="*/ 485775 w 493"/>
              <a:gd name="T101" fmla="*/ 758825 h 507"/>
              <a:gd name="T102" fmla="*/ 485775 w 493"/>
              <a:gd name="T103" fmla="*/ 727075 h 507"/>
              <a:gd name="T104" fmla="*/ 485775 w 493"/>
              <a:gd name="T105" fmla="*/ 669925 h 507"/>
              <a:gd name="T106" fmla="*/ 482600 w 493"/>
              <a:gd name="T107" fmla="*/ 635000 h 507"/>
              <a:gd name="T108" fmla="*/ 479425 w 493"/>
              <a:gd name="T109" fmla="*/ 593725 h 507"/>
              <a:gd name="T110" fmla="*/ 476250 w 493"/>
              <a:gd name="T111" fmla="*/ 561975 h 507"/>
              <a:gd name="T112" fmla="*/ 476250 w 493"/>
              <a:gd name="T113" fmla="*/ 520700 h 507"/>
              <a:gd name="T114" fmla="*/ 476250 w 493"/>
              <a:gd name="T115" fmla="*/ 488950 h 507"/>
              <a:gd name="T116" fmla="*/ 476250 w 493"/>
              <a:gd name="T117" fmla="*/ 457200 h 507"/>
              <a:gd name="T118" fmla="*/ 492125 w 493"/>
              <a:gd name="T119" fmla="*/ 434975 h 5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3" h="507">
                <a:moveTo>
                  <a:pt x="310" y="274"/>
                </a:moveTo>
                <a:lnTo>
                  <a:pt x="302" y="270"/>
                </a:lnTo>
                <a:lnTo>
                  <a:pt x="294" y="266"/>
                </a:lnTo>
                <a:lnTo>
                  <a:pt x="286" y="262"/>
                </a:lnTo>
                <a:lnTo>
                  <a:pt x="280" y="256"/>
                </a:lnTo>
                <a:lnTo>
                  <a:pt x="274" y="252"/>
                </a:lnTo>
                <a:lnTo>
                  <a:pt x="268" y="248"/>
                </a:lnTo>
                <a:lnTo>
                  <a:pt x="260" y="244"/>
                </a:lnTo>
                <a:lnTo>
                  <a:pt x="244" y="238"/>
                </a:lnTo>
                <a:lnTo>
                  <a:pt x="234" y="232"/>
                </a:lnTo>
                <a:lnTo>
                  <a:pt x="226" y="224"/>
                </a:lnTo>
                <a:lnTo>
                  <a:pt x="218" y="220"/>
                </a:lnTo>
                <a:lnTo>
                  <a:pt x="200" y="210"/>
                </a:lnTo>
                <a:lnTo>
                  <a:pt x="192" y="204"/>
                </a:lnTo>
                <a:lnTo>
                  <a:pt x="174" y="200"/>
                </a:lnTo>
                <a:lnTo>
                  <a:pt x="158" y="192"/>
                </a:lnTo>
                <a:lnTo>
                  <a:pt x="150" y="188"/>
                </a:lnTo>
                <a:lnTo>
                  <a:pt x="144" y="180"/>
                </a:lnTo>
                <a:lnTo>
                  <a:pt x="134" y="174"/>
                </a:lnTo>
                <a:lnTo>
                  <a:pt x="126" y="166"/>
                </a:lnTo>
                <a:lnTo>
                  <a:pt x="120" y="162"/>
                </a:lnTo>
                <a:lnTo>
                  <a:pt x="114" y="156"/>
                </a:lnTo>
                <a:lnTo>
                  <a:pt x="106" y="150"/>
                </a:lnTo>
                <a:lnTo>
                  <a:pt x="92" y="144"/>
                </a:lnTo>
                <a:lnTo>
                  <a:pt x="86" y="140"/>
                </a:lnTo>
                <a:lnTo>
                  <a:pt x="78" y="132"/>
                </a:lnTo>
                <a:lnTo>
                  <a:pt x="72" y="128"/>
                </a:lnTo>
                <a:lnTo>
                  <a:pt x="66" y="126"/>
                </a:lnTo>
                <a:lnTo>
                  <a:pt x="60" y="122"/>
                </a:lnTo>
                <a:lnTo>
                  <a:pt x="50" y="120"/>
                </a:lnTo>
                <a:lnTo>
                  <a:pt x="42" y="116"/>
                </a:lnTo>
                <a:lnTo>
                  <a:pt x="36" y="114"/>
                </a:lnTo>
                <a:lnTo>
                  <a:pt x="28" y="110"/>
                </a:lnTo>
                <a:lnTo>
                  <a:pt x="22" y="102"/>
                </a:lnTo>
                <a:lnTo>
                  <a:pt x="18" y="96"/>
                </a:lnTo>
                <a:lnTo>
                  <a:pt x="14" y="88"/>
                </a:lnTo>
                <a:lnTo>
                  <a:pt x="14" y="82"/>
                </a:lnTo>
                <a:lnTo>
                  <a:pt x="14" y="74"/>
                </a:lnTo>
                <a:lnTo>
                  <a:pt x="14" y="68"/>
                </a:lnTo>
                <a:lnTo>
                  <a:pt x="14" y="60"/>
                </a:lnTo>
                <a:lnTo>
                  <a:pt x="14" y="54"/>
                </a:lnTo>
                <a:lnTo>
                  <a:pt x="14" y="46"/>
                </a:lnTo>
                <a:lnTo>
                  <a:pt x="14" y="40"/>
                </a:lnTo>
                <a:lnTo>
                  <a:pt x="12" y="32"/>
                </a:lnTo>
                <a:lnTo>
                  <a:pt x="10" y="26"/>
                </a:lnTo>
                <a:lnTo>
                  <a:pt x="8" y="18"/>
                </a:lnTo>
                <a:lnTo>
                  <a:pt x="4" y="12"/>
                </a:lnTo>
                <a:lnTo>
                  <a:pt x="0" y="6"/>
                </a:lnTo>
                <a:lnTo>
                  <a:pt x="10" y="0"/>
                </a:lnTo>
                <a:lnTo>
                  <a:pt x="16" y="0"/>
                </a:lnTo>
                <a:lnTo>
                  <a:pt x="22" y="2"/>
                </a:lnTo>
                <a:lnTo>
                  <a:pt x="24" y="10"/>
                </a:lnTo>
                <a:lnTo>
                  <a:pt x="24" y="16"/>
                </a:lnTo>
                <a:lnTo>
                  <a:pt x="24" y="24"/>
                </a:lnTo>
                <a:lnTo>
                  <a:pt x="26" y="30"/>
                </a:lnTo>
                <a:lnTo>
                  <a:pt x="34" y="36"/>
                </a:lnTo>
                <a:lnTo>
                  <a:pt x="36" y="42"/>
                </a:lnTo>
                <a:lnTo>
                  <a:pt x="42" y="44"/>
                </a:lnTo>
                <a:lnTo>
                  <a:pt x="46" y="52"/>
                </a:lnTo>
                <a:lnTo>
                  <a:pt x="52" y="54"/>
                </a:lnTo>
                <a:lnTo>
                  <a:pt x="60" y="58"/>
                </a:lnTo>
                <a:lnTo>
                  <a:pt x="66" y="62"/>
                </a:lnTo>
                <a:lnTo>
                  <a:pt x="82" y="62"/>
                </a:lnTo>
                <a:lnTo>
                  <a:pt x="90" y="66"/>
                </a:lnTo>
                <a:lnTo>
                  <a:pt x="94" y="72"/>
                </a:lnTo>
                <a:lnTo>
                  <a:pt x="100" y="76"/>
                </a:lnTo>
                <a:lnTo>
                  <a:pt x="102" y="84"/>
                </a:lnTo>
                <a:lnTo>
                  <a:pt x="108" y="88"/>
                </a:lnTo>
                <a:lnTo>
                  <a:pt x="126" y="90"/>
                </a:lnTo>
                <a:lnTo>
                  <a:pt x="134" y="96"/>
                </a:lnTo>
                <a:lnTo>
                  <a:pt x="148" y="98"/>
                </a:lnTo>
                <a:lnTo>
                  <a:pt x="156" y="100"/>
                </a:lnTo>
                <a:lnTo>
                  <a:pt x="172" y="102"/>
                </a:lnTo>
                <a:lnTo>
                  <a:pt x="180" y="104"/>
                </a:lnTo>
                <a:lnTo>
                  <a:pt x="190" y="106"/>
                </a:lnTo>
                <a:lnTo>
                  <a:pt x="198" y="112"/>
                </a:lnTo>
                <a:lnTo>
                  <a:pt x="212" y="116"/>
                </a:lnTo>
                <a:lnTo>
                  <a:pt x="222" y="120"/>
                </a:lnTo>
                <a:lnTo>
                  <a:pt x="228" y="122"/>
                </a:lnTo>
                <a:lnTo>
                  <a:pt x="234" y="126"/>
                </a:lnTo>
                <a:lnTo>
                  <a:pt x="242" y="130"/>
                </a:lnTo>
                <a:lnTo>
                  <a:pt x="248" y="134"/>
                </a:lnTo>
                <a:lnTo>
                  <a:pt x="256" y="140"/>
                </a:lnTo>
                <a:lnTo>
                  <a:pt x="264" y="144"/>
                </a:lnTo>
                <a:lnTo>
                  <a:pt x="282" y="148"/>
                </a:lnTo>
                <a:lnTo>
                  <a:pt x="298" y="152"/>
                </a:lnTo>
                <a:lnTo>
                  <a:pt x="304" y="156"/>
                </a:lnTo>
                <a:lnTo>
                  <a:pt x="320" y="160"/>
                </a:lnTo>
                <a:lnTo>
                  <a:pt x="328" y="164"/>
                </a:lnTo>
                <a:lnTo>
                  <a:pt x="336" y="170"/>
                </a:lnTo>
                <a:lnTo>
                  <a:pt x="342" y="174"/>
                </a:lnTo>
                <a:lnTo>
                  <a:pt x="352" y="180"/>
                </a:lnTo>
                <a:lnTo>
                  <a:pt x="358" y="184"/>
                </a:lnTo>
                <a:lnTo>
                  <a:pt x="364" y="188"/>
                </a:lnTo>
                <a:lnTo>
                  <a:pt x="372" y="190"/>
                </a:lnTo>
                <a:lnTo>
                  <a:pt x="378" y="194"/>
                </a:lnTo>
                <a:lnTo>
                  <a:pt x="384" y="200"/>
                </a:lnTo>
                <a:lnTo>
                  <a:pt x="390" y="202"/>
                </a:lnTo>
                <a:lnTo>
                  <a:pt x="398" y="204"/>
                </a:lnTo>
                <a:lnTo>
                  <a:pt x="406" y="210"/>
                </a:lnTo>
                <a:lnTo>
                  <a:pt x="412" y="216"/>
                </a:lnTo>
                <a:lnTo>
                  <a:pt x="418" y="222"/>
                </a:lnTo>
                <a:lnTo>
                  <a:pt x="426" y="224"/>
                </a:lnTo>
                <a:lnTo>
                  <a:pt x="432" y="232"/>
                </a:lnTo>
                <a:lnTo>
                  <a:pt x="438" y="236"/>
                </a:lnTo>
                <a:lnTo>
                  <a:pt x="444" y="240"/>
                </a:lnTo>
                <a:lnTo>
                  <a:pt x="452" y="246"/>
                </a:lnTo>
                <a:lnTo>
                  <a:pt x="458" y="250"/>
                </a:lnTo>
                <a:lnTo>
                  <a:pt x="462" y="256"/>
                </a:lnTo>
                <a:lnTo>
                  <a:pt x="468" y="260"/>
                </a:lnTo>
                <a:lnTo>
                  <a:pt x="476" y="262"/>
                </a:lnTo>
                <a:lnTo>
                  <a:pt x="482" y="270"/>
                </a:lnTo>
                <a:lnTo>
                  <a:pt x="486" y="278"/>
                </a:lnTo>
                <a:lnTo>
                  <a:pt x="488" y="284"/>
                </a:lnTo>
                <a:lnTo>
                  <a:pt x="492" y="292"/>
                </a:lnTo>
                <a:lnTo>
                  <a:pt x="492" y="298"/>
                </a:lnTo>
                <a:lnTo>
                  <a:pt x="492" y="306"/>
                </a:lnTo>
                <a:lnTo>
                  <a:pt x="492" y="312"/>
                </a:lnTo>
                <a:lnTo>
                  <a:pt x="492" y="320"/>
                </a:lnTo>
                <a:lnTo>
                  <a:pt x="490" y="326"/>
                </a:lnTo>
                <a:lnTo>
                  <a:pt x="484" y="334"/>
                </a:lnTo>
                <a:lnTo>
                  <a:pt x="468" y="342"/>
                </a:lnTo>
                <a:lnTo>
                  <a:pt x="454" y="350"/>
                </a:lnTo>
                <a:lnTo>
                  <a:pt x="450" y="358"/>
                </a:lnTo>
                <a:lnTo>
                  <a:pt x="436" y="364"/>
                </a:lnTo>
                <a:lnTo>
                  <a:pt x="430" y="370"/>
                </a:lnTo>
                <a:lnTo>
                  <a:pt x="428" y="378"/>
                </a:lnTo>
                <a:lnTo>
                  <a:pt x="420" y="386"/>
                </a:lnTo>
                <a:lnTo>
                  <a:pt x="418" y="394"/>
                </a:lnTo>
                <a:lnTo>
                  <a:pt x="412" y="398"/>
                </a:lnTo>
                <a:lnTo>
                  <a:pt x="410" y="404"/>
                </a:lnTo>
                <a:lnTo>
                  <a:pt x="408" y="412"/>
                </a:lnTo>
                <a:lnTo>
                  <a:pt x="402" y="418"/>
                </a:lnTo>
                <a:lnTo>
                  <a:pt x="400" y="426"/>
                </a:lnTo>
                <a:lnTo>
                  <a:pt x="392" y="434"/>
                </a:lnTo>
                <a:lnTo>
                  <a:pt x="386" y="444"/>
                </a:lnTo>
                <a:lnTo>
                  <a:pt x="384" y="452"/>
                </a:lnTo>
                <a:lnTo>
                  <a:pt x="378" y="456"/>
                </a:lnTo>
                <a:lnTo>
                  <a:pt x="374" y="464"/>
                </a:lnTo>
                <a:lnTo>
                  <a:pt x="366" y="470"/>
                </a:lnTo>
                <a:lnTo>
                  <a:pt x="362" y="476"/>
                </a:lnTo>
                <a:lnTo>
                  <a:pt x="356" y="482"/>
                </a:lnTo>
                <a:lnTo>
                  <a:pt x="350" y="486"/>
                </a:lnTo>
                <a:lnTo>
                  <a:pt x="342" y="490"/>
                </a:lnTo>
                <a:lnTo>
                  <a:pt x="334" y="494"/>
                </a:lnTo>
                <a:lnTo>
                  <a:pt x="328" y="500"/>
                </a:lnTo>
                <a:lnTo>
                  <a:pt x="322" y="504"/>
                </a:lnTo>
                <a:lnTo>
                  <a:pt x="314" y="506"/>
                </a:lnTo>
                <a:lnTo>
                  <a:pt x="308" y="506"/>
                </a:lnTo>
                <a:lnTo>
                  <a:pt x="308" y="500"/>
                </a:lnTo>
                <a:lnTo>
                  <a:pt x="308" y="492"/>
                </a:lnTo>
                <a:lnTo>
                  <a:pt x="308" y="486"/>
                </a:lnTo>
                <a:lnTo>
                  <a:pt x="306" y="478"/>
                </a:lnTo>
                <a:lnTo>
                  <a:pt x="306" y="472"/>
                </a:lnTo>
                <a:lnTo>
                  <a:pt x="306" y="464"/>
                </a:lnTo>
                <a:lnTo>
                  <a:pt x="306" y="458"/>
                </a:lnTo>
                <a:lnTo>
                  <a:pt x="306" y="448"/>
                </a:lnTo>
                <a:lnTo>
                  <a:pt x="306" y="440"/>
                </a:lnTo>
                <a:lnTo>
                  <a:pt x="306" y="422"/>
                </a:lnTo>
                <a:lnTo>
                  <a:pt x="306" y="414"/>
                </a:lnTo>
                <a:lnTo>
                  <a:pt x="306" y="408"/>
                </a:lnTo>
                <a:lnTo>
                  <a:pt x="304" y="400"/>
                </a:lnTo>
                <a:lnTo>
                  <a:pt x="304" y="390"/>
                </a:lnTo>
                <a:lnTo>
                  <a:pt x="304" y="382"/>
                </a:lnTo>
                <a:lnTo>
                  <a:pt x="302" y="374"/>
                </a:lnTo>
                <a:lnTo>
                  <a:pt x="300" y="368"/>
                </a:lnTo>
                <a:lnTo>
                  <a:pt x="300" y="360"/>
                </a:lnTo>
                <a:lnTo>
                  <a:pt x="300" y="354"/>
                </a:lnTo>
                <a:lnTo>
                  <a:pt x="300" y="348"/>
                </a:lnTo>
                <a:lnTo>
                  <a:pt x="300" y="338"/>
                </a:lnTo>
                <a:lnTo>
                  <a:pt x="300" y="328"/>
                </a:lnTo>
                <a:lnTo>
                  <a:pt x="300" y="322"/>
                </a:lnTo>
                <a:lnTo>
                  <a:pt x="300" y="314"/>
                </a:lnTo>
                <a:lnTo>
                  <a:pt x="300" y="308"/>
                </a:lnTo>
                <a:lnTo>
                  <a:pt x="300" y="300"/>
                </a:lnTo>
                <a:lnTo>
                  <a:pt x="300" y="294"/>
                </a:lnTo>
                <a:lnTo>
                  <a:pt x="300" y="288"/>
                </a:lnTo>
                <a:lnTo>
                  <a:pt x="300" y="280"/>
                </a:lnTo>
                <a:lnTo>
                  <a:pt x="306" y="276"/>
                </a:lnTo>
                <a:lnTo>
                  <a:pt x="310" y="274"/>
                </a:lnTo>
              </a:path>
            </a:pathLst>
          </a:custGeom>
          <a:solidFill>
            <a:srgbClr val="FFFF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399" name="Rectangle 39">
            <a:extLst>
              <a:ext uri="{FF2B5EF4-FFF2-40B4-BE49-F238E27FC236}">
                <a16:creationId xmlns:a16="http://schemas.microsoft.com/office/drawing/2014/main" id="{68865C98-9E90-A44F-8CC6-562417BEA77E}"/>
              </a:ext>
            </a:extLst>
          </p:cNvPr>
          <p:cNvSpPr>
            <a:spLocks noChangeArrowheads="1"/>
          </p:cNvSpPr>
          <p:nvPr/>
        </p:nvSpPr>
        <p:spPr bwMode="auto">
          <a:xfrm>
            <a:off x="5222876" y="5041901"/>
            <a:ext cx="422275" cy="92075"/>
          </a:xfrm>
          <a:prstGeom prst="rect">
            <a:avLst/>
          </a:prstGeom>
          <a:solidFill>
            <a:srgbClr val="000000"/>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42" name="Group 40">
            <a:extLst>
              <a:ext uri="{FF2B5EF4-FFF2-40B4-BE49-F238E27FC236}">
                <a16:creationId xmlns:a16="http://schemas.microsoft.com/office/drawing/2014/main" id="{23A1C7CE-C29C-1E48-BC39-002F28CD2EB4}"/>
              </a:ext>
            </a:extLst>
          </p:cNvPr>
          <p:cNvGrpSpPr>
            <a:grpSpLocks/>
          </p:cNvGrpSpPr>
          <p:nvPr/>
        </p:nvGrpSpPr>
        <p:grpSpPr bwMode="auto">
          <a:xfrm>
            <a:off x="5267326" y="4921250"/>
            <a:ext cx="358775" cy="133350"/>
            <a:chOff x="2358" y="3100"/>
            <a:chExt cx="226" cy="84"/>
          </a:xfrm>
        </p:grpSpPr>
        <p:sp>
          <p:nvSpPr>
            <p:cNvPr id="15401" name="Oval 41">
              <a:extLst>
                <a:ext uri="{FF2B5EF4-FFF2-40B4-BE49-F238E27FC236}">
                  <a16:creationId xmlns:a16="http://schemas.microsoft.com/office/drawing/2014/main" id="{F8FA9765-DC07-3842-965D-0308BE08F71A}"/>
                </a:ext>
              </a:extLst>
            </p:cNvPr>
            <p:cNvSpPr>
              <a:spLocks noChangeArrowheads="1"/>
            </p:cNvSpPr>
            <p:nvPr/>
          </p:nvSpPr>
          <p:spPr bwMode="auto">
            <a:xfrm>
              <a:off x="2358" y="3102"/>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02" name="Oval 42">
              <a:extLst>
                <a:ext uri="{FF2B5EF4-FFF2-40B4-BE49-F238E27FC236}">
                  <a16:creationId xmlns:a16="http://schemas.microsoft.com/office/drawing/2014/main" id="{82C4ABD9-242C-1A42-ACBC-9B88209112B3}"/>
                </a:ext>
              </a:extLst>
            </p:cNvPr>
            <p:cNvSpPr>
              <a:spLocks noChangeArrowheads="1"/>
            </p:cNvSpPr>
            <p:nvPr/>
          </p:nvSpPr>
          <p:spPr bwMode="auto">
            <a:xfrm>
              <a:off x="2416" y="3102"/>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03" name="Oval 43">
              <a:extLst>
                <a:ext uri="{FF2B5EF4-FFF2-40B4-BE49-F238E27FC236}">
                  <a16:creationId xmlns:a16="http://schemas.microsoft.com/office/drawing/2014/main" id="{4E1356EE-5D68-CE46-90A3-B39C86E836D7}"/>
                </a:ext>
              </a:extLst>
            </p:cNvPr>
            <p:cNvSpPr>
              <a:spLocks noChangeArrowheads="1"/>
            </p:cNvSpPr>
            <p:nvPr/>
          </p:nvSpPr>
          <p:spPr bwMode="auto">
            <a:xfrm>
              <a:off x="2452" y="3102"/>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04" name="Oval 44">
              <a:extLst>
                <a:ext uri="{FF2B5EF4-FFF2-40B4-BE49-F238E27FC236}">
                  <a16:creationId xmlns:a16="http://schemas.microsoft.com/office/drawing/2014/main" id="{14EDE9DE-9394-0147-90D1-FE7981EC5718}"/>
                </a:ext>
              </a:extLst>
            </p:cNvPr>
            <p:cNvSpPr>
              <a:spLocks noChangeArrowheads="1"/>
            </p:cNvSpPr>
            <p:nvPr/>
          </p:nvSpPr>
          <p:spPr bwMode="auto">
            <a:xfrm>
              <a:off x="2510" y="3102"/>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05" name="Oval 45">
              <a:extLst>
                <a:ext uri="{FF2B5EF4-FFF2-40B4-BE49-F238E27FC236}">
                  <a16:creationId xmlns:a16="http://schemas.microsoft.com/office/drawing/2014/main" id="{0D4C6B2E-8831-5147-9FBC-1F84BE8397DA}"/>
                </a:ext>
              </a:extLst>
            </p:cNvPr>
            <p:cNvSpPr>
              <a:spLocks noChangeArrowheads="1"/>
            </p:cNvSpPr>
            <p:nvPr/>
          </p:nvSpPr>
          <p:spPr bwMode="auto">
            <a:xfrm>
              <a:off x="2540" y="3100"/>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sp>
        <p:nvSpPr>
          <p:cNvPr id="15406" name="Rectangle 46">
            <a:extLst>
              <a:ext uri="{FF2B5EF4-FFF2-40B4-BE49-F238E27FC236}">
                <a16:creationId xmlns:a16="http://schemas.microsoft.com/office/drawing/2014/main" id="{7DF1A1E4-2C35-F047-A0C8-CEE2F601CB81}"/>
              </a:ext>
            </a:extLst>
          </p:cNvPr>
          <p:cNvSpPr>
            <a:spLocks noChangeArrowheads="1"/>
          </p:cNvSpPr>
          <p:nvPr/>
        </p:nvSpPr>
        <p:spPr bwMode="auto">
          <a:xfrm>
            <a:off x="5991226" y="5067301"/>
            <a:ext cx="423863" cy="92075"/>
          </a:xfrm>
          <a:prstGeom prst="rect">
            <a:avLst/>
          </a:prstGeom>
          <a:solidFill>
            <a:srgbClr val="000000"/>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44" name="Group 47">
            <a:extLst>
              <a:ext uri="{FF2B5EF4-FFF2-40B4-BE49-F238E27FC236}">
                <a16:creationId xmlns:a16="http://schemas.microsoft.com/office/drawing/2014/main" id="{51D9C6F2-41CA-8C44-89C9-7D527899EE0C}"/>
              </a:ext>
            </a:extLst>
          </p:cNvPr>
          <p:cNvGrpSpPr>
            <a:grpSpLocks/>
          </p:cNvGrpSpPr>
          <p:nvPr/>
        </p:nvGrpSpPr>
        <p:grpSpPr bwMode="auto">
          <a:xfrm>
            <a:off x="6032500" y="4946651"/>
            <a:ext cx="363538" cy="136525"/>
            <a:chOff x="2840" y="3116"/>
            <a:chExt cx="229" cy="86"/>
          </a:xfrm>
        </p:grpSpPr>
        <p:sp>
          <p:nvSpPr>
            <p:cNvPr id="15408" name="Oval 48">
              <a:extLst>
                <a:ext uri="{FF2B5EF4-FFF2-40B4-BE49-F238E27FC236}">
                  <a16:creationId xmlns:a16="http://schemas.microsoft.com/office/drawing/2014/main" id="{E8B2A800-A06C-6C4E-9133-1EF09F205CD0}"/>
                </a:ext>
              </a:extLst>
            </p:cNvPr>
            <p:cNvSpPr>
              <a:spLocks noChangeArrowheads="1"/>
            </p:cNvSpPr>
            <p:nvPr/>
          </p:nvSpPr>
          <p:spPr bwMode="auto">
            <a:xfrm>
              <a:off x="2840" y="3120"/>
              <a:ext cx="45"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09" name="Oval 49">
              <a:extLst>
                <a:ext uri="{FF2B5EF4-FFF2-40B4-BE49-F238E27FC236}">
                  <a16:creationId xmlns:a16="http://schemas.microsoft.com/office/drawing/2014/main" id="{5AA195B7-CDEC-C644-B06F-8B02AF56FF87}"/>
                </a:ext>
              </a:extLst>
            </p:cNvPr>
            <p:cNvSpPr>
              <a:spLocks noChangeArrowheads="1"/>
            </p:cNvSpPr>
            <p:nvPr/>
          </p:nvSpPr>
          <p:spPr bwMode="auto">
            <a:xfrm>
              <a:off x="2899" y="3120"/>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10" name="Oval 50">
              <a:extLst>
                <a:ext uri="{FF2B5EF4-FFF2-40B4-BE49-F238E27FC236}">
                  <a16:creationId xmlns:a16="http://schemas.microsoft.com/office/drawing/2014/main" id="{A8AEC1EE-2315-C045-9671-CC64029E7BDA}"/>
                </a:ext>
              </a:extLst>
            </p:cNvPr>
            <p:cNvSpPr>
              <a:spLocks noChangeArrowheads="1"/>
            </p:cNvSpPr>
            <p:nvPr/>
          </p:nvSpPr>
          <p:spPr bwMode="auto">
            <a:xfrm>
              <a:off x="2935" y="3120"/>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11" name="Oval 51">
              <a:extLst>
                <a:ext uri="{FF2B5EF4-FFF2-40B4-BE49-F238E27FC236}">
                  <a16:creationId xmlns:a16="http://schemas.microsoft.com/office/drawing/2014/main" id="{5B135564-3F9D-AE4D-BA0E-F5FFFED935CA}"/>
                </a:ext>
              </a:extLst>
            </p:cNvPr>
            <p:cNvSpPr>
              <a:spLocks noChangeArrowheads="1"/>
            </p:cNvSpPr>
            <p:nvPr/>
          </p:nvSpPr>
          <p:spPr bwMode="auto">
            <a:xfrm>
              <a:off x="2995" y="3120"/>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5412" name="Oval 52">
              <a:extLst>
                <a:ext uri="{FF2B5EF4-FFF2-40B4-BE49-F238E27FC236}">
                  <a16:creationId xmlns:a16="http://schemas.microsoft.com/office/drawing/2014/main" id="{61FCBA24-F81A-ED42-9733-07689798979B}"/>
                </a:ext>
              </a:extLst>
            </p:cNvPr>
            <p:cNvSpPr>
              <a:spLocks noChangeArrowheads="1"/>
            </p:cNvSpPr>
            <p:nvPr/>
          </p:nvSpPr>
          <p:spPr bwMode="auto">
            <a:xfrm>
              <a:off x="3023" y="3116"/>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grpSp>
        <p:nvGrpSpPr>
          <p:cNvPr id="30745" name="Group 53">
            <a:extLst>
              <a:ext uri="{FF2B5EF4-FFF2-40B4-BE49-F238E27FC236}">
                <a16:creationId xmlns:a16="http://schemas.microsoft.com/office/drawing/2014/main" id="{5D95D0D3-12EB-5B45-A5AC-C23DC2858FF8}"/>
              </a:ext>
            </a:extLst>
          </p:cNvPr>
          <p:cNvGrpSpPr>
            <a:grpSpLocks/>
          </p:cNvGrpSpPr>
          <p:nvPr/>
        </p:nvGrpSpPr>
        <p:grpSpPr bwMode="auto">
          <a:xfrm>
            <a:off x="6113464" y="5184775"/>
            <a:ext cx="1144587" cy="1390650"/>
            <a:chOff x="2891" y="3266"/>
            <a:chExt cx="721" cy="876"/>
          </a:xfrm>
        </p:grpSpPr>
        <p:sp>
          <p:nvSpPr>
            <p:cNvPr id="15414" name="Freeform 54">
              <a:extLst>
                <a:ext uri="{FF2B5EF4-FFF2-40B4-BE49-F238E27FC236}">
                  <a16:creationId xmlns:a16="http://schemas.microsoft.com/office/drawing/2014/main" id="{B5E00794-139D-5C49-A4A6-CB9EE714B095}"/>
                </a:ext>
              </a:extLst>
            </p:cNvPr>
            <p:cNvSpPr>
              <a:spLocks/>
            </p:cNvSpPr>
            <p:nvPr/>
          </p:nvSpPr>
          <p:spPr bwMode="auto">
            <a:xfrm>
              <a:off x="2891" y="3266"/>
              <a:ext cx="721" cy="876"/>
            </a:xfrm>
            <a:custGeom>
              <a:avLst/>
              <a:gdLst>
                <a:gd name="T0" fmla="*/ 132 w 721"/>
                <a:gd name="T1" fmla="*/ 204 h 876"/>
                <a:gd name="T2" fmla="*/ 132 w 721"/>
                <a:gd name="T3" fmla="*/ 132 h 876"/>
                <a:gd name="T4" fmla="*/ 172 w 721"/>
                <a:gd name="T5" fmla="*/ 64 h 876"/>
                <a:gd name="T6" fmla="*/ 240 w 721"/>
                <a:gd name="T7" fmla="*/ 24 h 876"/>
                <a:gd name="T8" fmla="*/ 312 w 721"/>
                <a:gd name="T9" fmla="*/ 4 h 876"/>
                <a:gd name="T10" fmla="*/ 384 w 721"/>
                <a:gd name="T11" fmla="*/ 0 h 876"/>
                <a:gd name="T12" fmla="*/ 456 w 721"/>
                <a:gd name="T13" fmla="*/ 0 h 876"/>
                <a:gd name="T14" fmla="*/ 528 w 721"/>
                <a:gd name="T15" fmla="*/ 36 h 876"/>
                <a:gd name="T16" fmla="*/ 590 w 721"/>
                <a:gd name="T17" fmla="*/ 92 h 876"/>
                <a:gd name="T18" fmla="*/ 600 w 721"/>
                <a:gd name="T19" fmla="*/ 180 h 876"/>
                <a:gd name="T20" fmla="*/ 600 w 721"/>
                <a:gd name="T21" fmla="*/ 252 h 876"/>
                <a:gd name="T22" fmla="*/ 600 w 721"/>
                <a:gd name="T23" fmla="*/ 336 h 876"/>
                <a:gd name="T24" fmla="*/ 624 w 721"/>
                <a:gd name="T25" fmla="*/ 408 h 876"/>
                <a:gd name="T26" fmla="*/ 648 w 721"/>
                <a:gd name="T27" fmla="*/ 480 h 876"/>
                <a:gd name="T28" fmla="*/ 672 w 721"/>
                <a:gd name="T29" fmla="*/ 551 h 876"/>
                <a:gd name="T30" fmla="*/ 684 w 721"/>
                <a:gd name="T31" fmla="*/ 635 h 876"/>
                <a:gd name="T32" fmla="*/ 696 w 721"/>
                <a:gd name="T33" fmla="*/ 707 h 876"/>
                <a:gd name="T34" fmla="*/ 720 w 721"/>
                <a:gd name="T35" fmla="*/ 779 h 876"/>
                <a:gd name="T36" fmla="*/ 720 w 721"/>
                <a:gd name="T37" fmla="*/ 851 h 876"/>
                <a:gd name="T38" fmla="*/ 648 w 721"/>
                <a:gd name="T39" fmla="*/ 875 h 876"/>
                <a:gd name="T40" fmla="*/ 528 w 721"/>
                <a:gd name="T41" fmla="*/ 863 h 876"/>
                <a:gd name="T42" fmla="*/ 456 w 721"/>
                <a:gd name="T43" fmla="*/ 863 h 876"/>
                <a:gd name="T44" fmla="*/ 384 w 721"/>
                <a:gd name="T45" fmla="*/ 863 h 876"/>
                <a:gd name="T46" fmla="*/ 312 w 721"/>
                <a:gd name="T47" fmla="*/ 863 h 876"/>
                <a:gd name="T48" fmla="*/ 240 w 721"/>
                <a:gd name="T49" fmla="*/ 863 h 876"/>
                <a:gd name="T50" fmla="*/ 156 w 721"/>
                <a:gd name="T51" fmla="*/ 863 h 876"/>
                <a:gd name="T52" fmla="*/ 84 w 721"/>
                <a:gd name="T53" fmla="*/ 863 h 876"/>
                <a:gd name="T54" fmla="*/ 12 w 721"/>
                <a:gd name="T55" fmla="*/ 863 h 876"/>
                <a:gd name="T56" fmla="*/ 0 w 721"/>
                <a:gd name="T57" fmla="*/ 791 h 876"/>
                <a:gd name="T58" fmla="*/ 12 w 721"/>
                <a:gd name="T59" fmla="*/ 719 h 876"/>
                <a:gd name="T60" fmla="*/ 60 w 721"/>
                <a:gd name="T61" fmla="*/ 647 h 876"/>
                <a:gd name="T62" fmla="*/ 84 w 721"/>
                <a:gd name="T63" fmla="*/ 575 h 876"/>
                <a:gd name="T64" fmla="*/ 84 w 721"/>
                <a:gd name="T65" fmla="*/ 504 h 876"/>
                <a:gd name="T66" fmla="*/ 108 w 721"/>
                <a:gd name="T67" fmla="*/ 432 h 876"/>
                <a:gd name="T68" fmla="*/ 120 w 721"/>
                <a:gd name="T69" fmla="*/ 360 h 876"/>
                <a:gd name="T70" fmla="*/ 120 w 721"/>
                <a:gd name="T71" fmla="*/ 288 h 876"/>
                <a:gd name="T72" fmla="*/ 132 w 721"/>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1"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2"/>
                  </a:lnTo>
                  <a:lnTo>
                    <a:pt x="624" y="408"/>
                  </a:lnTo>
                  <a:lnTo>
                    <a:pt x="636" y="444"/>
                  </a:lnTo>
                  <a:lnTo>
                    <a:pt x="648" y="480"/>
                  </a:lnTo>
                  <a:lnTo>
                    <a:pt x="660" y="515"/>
                  </a:lnTo>
                  <a:lnTo>
                    <a:pt x="672" y="551"/>
                  </a:lnTo>
                  <a:lnTo>
                    <a:pt x="684" y="599"/>
                  </a:lnTo>
                  <a:lnTo>
                    <a:pt x="684" y="635"/>
                  </a:lnTo>
                  <a:lnTo>
                    <a:pt x="696" y="671"/>
                  </a:lnTo>
                  <a:lnTo>
                    <a:pt x="696" y="707"/>
                  </a:lnTo>
                  <a:lnTo>
                    <a:pt x="696" y="743"/>
                  </a:lnTo>
                  <a:lnTo>
                    <a:pt x="720" y="779"/>
                  </a:lnTo>
                  <a:lnTo>
                    <a:pt x="720" y="815"/>
                  </a:lnTo>
                  <a:lnTo>
                    <a:pt x="720" y="851"/>
                  </a:lnTo>
                  <a:lnTo>
                    <a:pt x="684"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4"/>
                  </a:lnTo>
                  <a:lnTo>
                    <a:pt x="108" y="468"/>
                  </a:lnTo>
                  <a:lnTo>
                    <a:pt x="108" y="432"/>
                  </a:lnTo>
                  <a:lnTo>
                    <a:pt x="120" y="396"/>
                  </a:lnTo>
                  <a:lnTo>
                    <a:pt x="120" y="360"/>
                  </a:lnTo>
                  <a:lnTo>
                    <a:pt x="120" y="324"/>
                  </a:lnTo>
                  <a:lnTo>
                    <a:pt x="120" y="288"/>
                  </a:lnTo>
                  <a:lnTo>
                    <a:pt x="124" y="258"/>
                  </a:lnTo>
                  <a:lnTo>
                    <a:pt x="132" y="240"/>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15" name="Freeform 55">
              <a:extLst>
                <a:ext uri="{FF2B5EF4-FFF2-40B4-BE49-F238E27FC236}">
                  <a16:creationId xmlns:a16="http://schemas.microsoft.com/office/drawing/2014/main" id="{934FFC2B-029C-EC44-B061-F0C110C09300}"/>
                </a:ext>
              </a:extLst>
            </p:cNvPr>
            <p:cNvSpPr>
              <a:spLocks/>
            </p:cNvSpPr>
            <p:nvPr/>
          </p:nvSpPr>
          <p:spPr bwMode="auto">
            <a:xfrm>
              <a:off x="3027" y="3414"/>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16" name="Freeform 56">
              <a:extLst>
                <a:ext uri="{FF2B5EF4-FFF2-40B4-BE49-F238E27FC236}">
                  <a16:creationId xmlns:a16="http://schemas.microsoft.com/office/drawing/2014/main" id="{1F5A9F39-96CA-BC4F-9036-F88551F81351}"/>
                </a:ext>
              </a:extLst>
            </p:cNvPr>
            <p:cNvSpPr>
              <a:spLocks/>
            </p:cNvSpPr>
            <p:nvPr/>
          </p:nvSpPr>
          <p:spPr bwMode="auto">
            <a:xfrm>
              <a:off x="3033" y="3386"/>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17" name="Freeform 57">
              <a:extLst>
                <a:ext uri="{FF2B5EF4-FFF2-40B4-BE49-F238E27FC236}">
                  <a16:creationId xmlns:a16="http://schemas.microsoft.com/office/drawing/2014/main" id="{E122A269-01E0-F44C-8DC5-A954D0A15139}"/>
                </a:ext>
              </a:extLst>
            </p:cNvPr>
            <p:cNvSpPr>
              <a:spLocks/>
            </p:cNvSpPr>
            <p:nvPr/>
          </p:nvSpPr>
          <p:spPr bwMode="auto">
            <a:xfrm>
              <a:off x="3033" y="3356"/>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746" name="Group 58">
            <a:extLst>
              <a:ext uri="{FF2B5EF4-FFF2-40B4-BE49-F238E27FC236}">
                <a16:creationId xmlns:a16="http://schemas.microsoft.com/office/drawing/2014/main" id="{0FEB3766-ED36-E449-9A06-F0B6609F2D77}"/>
              </a:ext>
            </a:extLst>
          </p:cNvPr>
          <p:cNvGrpSpPr>
            <a:grpSpLocks/>
          </p:cNvGrpSpPr>
          <p:nvPr/>
        </p:nvGrpSpPr>
        <p:grpSpPr bwMode="auto">
          <a:xfrm>
            <a:off x="6646864" y="5165725"/>
            <a:ext cx="1144587" cy="1390650"/>
            <a:chOff x="3227" y="3254"/>
            <a:chExt cx="721" cy="876"/>
          </a:xfrm>
        </p:grpSpPr>
        <p:sp>
          <p:nvSpPr>
            <p:cNvPr id="15419" name="Freeform 59">
              <a:extLst>
                <a:ext uri="{FF2B5EF4-FFF2-40B4-BE49-F238E27FC236}">
                  <a16:creationId xmlns:a16="http://schemas.microsoft.com/office/drawing/2014/main" id="{F69C9AC2-46F0-C54D-B2AF-BA5EB9AF69C9}"/>
                </a:ext>
              </a:extLst>
            </p:cNvPr>
            <p:cNvSpPr>
              <a:spLocks/>
            </p:cNvSpPr>
            <p:nvPr/>
          </p:nvSpPr>
          <p:spPr bwMode="auto">
            <a:xfrm>
              <a:off x="3227" y="3254"/>
              <a:ext cx="721" cy="876"/>
            </a:xfrm>
            <a:custGeom>
              <a:avLst/>
              <a:gdLst>
                <a:gd name="T0" fmla="*/ 132 w 721"/>
                <a:gd name="T1" fmla="*/ 204 h 876"/>
                <a:gd name="T2" fmla="*/ 132 w 721"/>
                <a:gd name="T3" fmla="*/ 132 h 876"/>
                <a:gd name="T4" fmla="*/ 172 w 721"/>
                <a:gd name="T5" fmla="*/ 64 h 876"/>
                <a:gd name="T6" fmla="*/ 240 w 721"/>
                <a:gd name="T7" fmla="*/ 24 h 876"/>
                <a:gd name="T8" fmla="*/ 312 w 721"/>
                <a:gd name="T9" fmla="*/ 4 h 876"/>
                <a:gd name="T10" fmla="*/ 384 w 721"/>
                <a:gd name="T11" fmla="*/ 0 h 876"/>
                <a:gd name="T12" fmla="*/ 456 w 721"/>
                <a:gd name="T13" fmla="*/ 0 h 876"/>
                <a:gd name="T14" fmla="*/ 528 w 721"/>
                <a:gd name="T15" fmla="*/ 36 h 876"/>
                <a:gd name="T16" fmla="*/ 590 w 721"/>
                <a:gd name="T17" fmla="*/ 92 h 876"/>
                <a:gd name="T18" fmla="*/ 600 w 721"/>
                <a:gd name="T19" fmla="*/ 180 h 876"/>
                <a:gd name="T20" fmla="*/ 600 w 721"/>
                <a:gd name="T21" fmla="*/ 252 h 876"/>
                <a:gd name="T22" fmla="*/ 600 w 721"/>
                <a:gd name="T23" fmla="*/ 336 h 876"/>
                <a:gd name="T24" fmla="*/ 624 w 721"/>
                <a:gd name="T25" fmla="*/ 408 h 876"/>
                <a:gd name="T26" fmla="*/ 648 w 721"/>
                <a:gd name="T27" fmla="*/ 480 h 876"/>
                <a:gd name="T28" fmla="*/ 672 w 721"/>
                <a:gd name="T29" fmla="*/ 551 h 876"/>
                <a:gd name="T30" fmla="*/ 684 w 721"/>
                <a:gd name="T31" fmla="*/ 635 h 876"/>
                <a:gd name="T32" fmla="*/ 696 w 721"/>
                <a:gd name="T33" fmla="*/ 707 h 876"/>
                <a:gd name="T34" fmla="*/ 720 w 721"/>
                <a:gd name="T35" fmla="*/ 779 h 876"/>
                <a:gd name="T36" fmla="*/ 720 w 721"/>
                <a:gd name="T37" fmla="*/ 851 h 876"/>
                <a:gd name="T38" fmla="*/ 648 w 721"/>
                <a:gd name="T39" fmla="*/ 875 h 876"/>
                <a:gd name="T40" fmla="*/ 528 w 721"/>
                <a:gd name="T41" fmla="*/ 863 h 876"/>
                <a:gd name="T42" fmla="*/ 456 w 721"/>
                <a:gd name="T43" fmla="*/ 863 h 876"/>
                <a:gd name="T44" fmla="*/ 384 w 721"/>
                <a:gd name="T45" fmla="*/ 863 h 876"/>
                <a:gd name="T46" fmla="*/ 312 w 721"/>
                <a:gd name="T47" fmla="*/ 863 h 876"/>
                <a:gd name="T48" fmla="*/ 240 w 721"/>
                <a:gd name="T49" fmla="*/ 863 h 876"/>
                <a:gd name="T50" fmla="*/ 156 w 721"/>
                <a:gd name="T51" fmla="*/ 863 h 876"/>
                <a:gd name="T52" fmla="*/ 84 w 721"/>
                <a:gd name="T53" fmla="*/ 863 h 876"/>
                <a:gd name="T54" fmla="*/ 12 w 721"/>
                <a:gd name="T55" fmla="*/ 863 h 876"/>
                <a:gd name="T56" fmla="*/ 0 w 721"/>
                <a:gd name="T57" fmla="*/ 791 h 876"/>
                <a:gd name="T58" fmla="*/ 12 w 721"/>
                <a:gd name="T59" fmla="*/ 719 h 876"/>
                <a:gd name="T60" fmla="*/ 60 w 721"/>
                <a:gd name="T61" fmla="*/ 647 h 876"/>
                <a:gd name="T62" fmla="*/ 84 w 721"/>
                <a:gd name="T63" fmla="*/ 575 h 876"/>
                <a:gd name="T64" fmla="*/ 84 w 721"/>
                <a:gd name="T65" fmla="*/ 504 h 876"/>
                <a:gd name="T66" fmla="*/ 108 w 721"/>
                <a:gd name="T67" fmla="*/ 432 h 876"/>
                <a:gd name="T68" fmla="*/ 120 w 721"/>
                <a:gd name="T69" fmla="*/ 360 h 876"/>
                <a:gd name="T70" fmla="*/ 120 w 721"/>
                <a:gd name="T71" fmla="*/ 288 h 876"/>
                <a:gd name="T72" fmla="*/ 132 w 721"/>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1"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2"/>
                  </a:lnTo>
                  <a:lnTo>
                    <a:pt x="624" y="408"/>
                  </a:lnTo>
                  <a:lnTo>
                    <a:pt x="636" y="444"/>
                  </a:lnTo>
                  <a:lnTo>
                    <a:pt x="648" y="480"/>
                  </a:lnTo>
                  <a:lnTo>
                    <a:pt x="660" y="516"/>
                  </a:lnTo>
                  <a:lnTo>
                    <a:pt x="672" y="551"/>
                  </a:lnTo>
                  <a:lnTo>
                    <a:pt x="684" y="599"/>
                  </a:lnTo>
                  <a:lnTo>
                    <a:pt x="684" y="635"/>
                  </a:lnTo>
                  <a:lnTo>
                    <a:pt x="696" y="671"/>
                  </a:lnTo>
                  <a:lnTo>
                    <a:pt x="696" y="707"/>
                  </a:lnTo>
                  <a:lnTo>
                    <a:pt x="696" y="743"/>
                  </a:lnTo>
                  <a:lnTo>
                    <a:pt x="720" y="779"/>
                  </a:lnTo>
                  <a:lnTo>
                    <a:pt x="720" y="815"/>
                  </a:lnTo>
                  <a:lnTo>
                    <a:pt x="720" y="851"/>
                  </a:lnTo>
                  <a:lnTo>
                    <a:pt x="684"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4"/>
                  </a:lnTo>
                  <a:lnTo>
                    <a:pt x="108" y="468"/>
                  </a:lnTo>
                  <a:lnTo>
                    <a:pt x="108" y="432"/>
                  </a:lnTo>
                  <a:lnTo>
                    <a:pt x="120" y="396"/>
                  </a:lnTo>
                  <a:lnTo>
                    <a:pt x="120" y="360"/>
                  </a:lnTo>
                  <a:lnTo>
                    <a:pt x="120" y="324"/>
                  </a:lnTo>
                  <a:lnTo>
                    <a:pt x="120" y="288"/>
                  </a:lnTo>
                  <a:lnTo>
                    <a:pt x="124" y="258"/>
                  </a:lnTo>
                  <a:lnTo>
                    <a:pt x="132" y="240"/>
                  </a:lnTo>
                </a:path>
              </a:pathLst>
            </a:custGeom>
            <a:solidFill>
              <a:srgbClr val="FF003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1051" name="Group 60">
              <a:extLst>
                <a:ext uri="{FF2B5EF4-FFF2-40B4-BE49-F238E27FC236}">
                  <a16:creationId xmlns:a16="http://schemas.microsoft.com/office/drawing/2014/main" id="{7CF38CEA-D455-BC40-89F4-D648A09905AC}"/>
                </a:ext>
              </a:extLst>
            </p:cNvPr>
            <p:cNvGrpSpPr>
              <a:grpSpLocks/>
            </p:cNvGrpSpPr>
            <p:nvPr/>
          </p:nvGrpSpPr>
          <p:grpSpPr bwMode="auto">
            <a:xfrm>
              <a:off x="3363" y="3402"/>
              <a:ext cx="463" cy="43"/>
              <a:chOff x="3363" y="3402"/>
              <a:chExt cx="463" cy="43"/>
            </a:xfrm>
          </p:grpSpPr>
          <p:sp>
            <p:nvSpPr>
              <p:cNvPr id="15421" name="Freeform 61">
                <a:extLst>
                  <a:ext uri="{FF2B5EF4-FFF2-40B4-BE49-F238E27FC236}">
                    <a16:creationId xmlns:a16="http://schemas.microsoft.com/office/drawing/2014/main" id="{64EA8BA8-62E6-4742-BC49-082A53F74A44}"/>
                  </a:ext>
                </a:extLst>
              </p:cNvPr>
              <p:cNvSpPr>
                <a:spLocks/>
              </p:cNvSpPr>
              <p:nvPr/>
            </p:nvSpPr>
            <p:spPr bwMode="auto">
              <a:xfrm>
                <a:off x="3363" y="3402"/>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22" name="Freeform 62">
                <a:extLst>
                  <a:ext uri="{FF2B5EF4-FFF2-40B4-BE49-F238E27FC236}">
                    <a16:creationId xmlns:a16="http://schemas.microsoft.com/office/drawing/2014/main" id="{CFF6350C-FCC3-D540-AD64-32B40E177C74}"/>
                  </a:ext>
                </a:extLst>
              </p:cNvPr>
              <p:cNvSpPr>
                <a:spLocks/>
              </p:cNvSpPr>
              <p:nvPr/>
            </p:nvSpPr>
            <p:spPr bwMode="auto">
              <a:xfrm>
                <a:off x="3363" y="3402"/>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52" name="Group 63">
              <a:extLst>
                <a:ext uri="{FF2B5EF4-FFF2-40B4-BE49-F238E27FC236}">
                  <a16:creationId xmlns:a16="http://schemas.microsoft.com/office/drawing/2014/main" id="{BB133112-514C-A24E-A96C-08843636E939}"/>
                </a:ext>
              </a:extLst>
            </p:cNvPr>
            <p:cNvGrpSpPr>
              <a:grpSpLocks/>
            </p:cNvGrpSpPr>
            <p:nvPr/>
          </p:nvGrpSpPr>
          <p:grpSpPr bwMode="auto">
            <a:xfrm>
              <a:off x="3369" y="3374"/>
              <a:ext cx="455" cy="43"/>
              <a:chOff x="3369" y="3374"/>
              <a:chExt cx="455" cy="43"/>
            </a:xfrm>
          </p:grpSpPr>
          <p:sp>
            <p:nvSpPr>
              <p:cNvPr id="15424" name="Freeform 64">
                <a:extLst>
                  <a:ext uri="{FF2B5EF4-FFF2-40B4-BE49-F238E27FC236}">
                    <a16:creationId xmlns:a16="http://schemas.microsoft.com/office/drawing/2014/main" id="{D3A1BAB8-5D71-D744-BF3A-DCCE3570CCD1}"/>
                  </a:ext>
                </a:extLst>
              </p:cNvPr>
              <p:cNvSpPr>
                <a:spLocks/>
              </p:cNvSpPr>
              <p:nvPr/>
            </p:nvSpPr>
            <p:spPr bwMode="auto">
              <a:xfrm>
                <a:off x="3369" y="3374"/>
                <a:ext cx="455" cy="43"/>
              </a:xfrm>
              <a:custGeom>
                <a:avLst/>
                <a:gdLst>
                  <a:gd name="T0" fmla="*/ 0 w 455"/>
                  <a:gd name="T1" fmla="*/ 3 h 43"/>
                  <a:gd name="T2" fmla="*/ 12 w 455"/>
                  <a:gd name="T3" fmla="*/ 7 h 43"/>
                  <a:gd name="T4" fmla="*/ 14 w 455"/>
                  <a:gd name="T5" fmla="*/ 8 h 43"/>
                  <a:gd name="T6" fmla="*/ 20 w 455"/>
                  <a:gd name="T7" fmla="*/ 12 h 43"/>
                  <a:gd name="T8" fmla="*/ 29 w 455"/>
                  <a:gd name="T9" fmla="*/ 18 h 43"/>
                  <a:gd name="T10" fmla="*/ 39 w 455"/>
                  <a:gd name="T11" fmla="*/ 22 h 43"/>
                  <a:gd name="T12" fmla="*/ 47 w 455"/>
                  <a:gd name="T13" fmla="*/ 25 h 43"/>
                  <a:gd name="T14" fmla="*/ 63 w 455"/>
                  <a:gd name="T15" fmla="*/ 25 h 43"/>
                  <a:gd name="T16" fmla="*/ 79 w 455"/>
                  <a:gd name="T17" fmla="*/ 27 h 43"/>
                  <a:gd name="T18" fmla="*/ 88 w 455"/>
                  <a:gd name="T19" fmla="*/ 30 h 43"/>
                  <a:gd name="T20" fmla="*/ 96 w 455"/>
                  <a:gd name="T21" fmla="*/ 30 h 43"/>
                  <a:gd name="T22" fmla="*/ 106 w 455"/>
                  <a:gd name="T23" fmla="*/ 34 h 43"/>
                  <a:gd name="T24" fmla="*/ 114 w 455"/>
                  <a:gd name="T25" fmla="*/ 34 h 43"/>
                  <a:gd name="T26" fmla="*/ 136 w 455"/>
                  <a:gd name="T27" fmla="*/ 35 h 43"/>
                  <a:gd name="T28" fmla="*/ 145 w 455"/>
                  <a:gd name="T29" fmla="*/ 39 h 43"/>
                  <a:gd name="T30" fmla="*/ 153 w 455"/>
                  <a:gd name="T31" fmla="*/ 39 h 43"/>
                  <a:gd name="T32" fmla="*/ 165 w 455"/>
                  <a:gd name="T33" fmla="*/ 42 h 43"/>
                  <a:gd name="T34" fmla="*/ 175 w 455"/>
                  <a:gd name="T35" fmla="*/ 42 h 43"/>
                  <a:gd name="T36" fmla="*/ 183 w 455"/>
                  <a:gd name="T37" fmla="*/ 42 h 43"/>
                  <a:gd name="T38" fmla="*/ 197 w 455"/>
                  <a:gd name="T39" fmla="*/ 42 h 43"/>
                  <a:gd name="T40" fmla="*/ 216 w 455"/>
                  <a:gd name="T41" fmla="*/ 42 h 43"/>
                  <a:gd name="T42" fmla="*/ 238 w 455"/>
                  <a:gd name="T43" fmla="*/ 42 h 43"/>
                  <a:gd name="T44" fmla="*/ 250 w 455"/>
                  <a:gd name="T45" fmla="*/ 42 h 43"/>
                  <a:gd name="T46" fmla="*/ 257 w 455"/>
                  <a:gd name="T47" fmla="*/ 42 h 43"/>
                  <a:gd name="T48" fmla="*/ 267 w 455"/>
                  <a:gd name="T49" fmla="*/ 42 h 43"/>
                  <a:gd name="T50" fmla="*/ 277 w 455"/>
                  <a:gd name="T51" fmla="*/ 42 h 43"/>
                  <a:gd name="T52" fmla="*/ 285 w 455"/>
                  <a:gd name="T53" fmla="*/ 42 h 43"/>
                  <a:gd name="T54" fmla="*/ 295 w 455"/>
                  <a:gd name="T55" fmla="*/ 39 h 43"/>
                  <a:gd name="T56" fmla="*/ 312 w 455"/>
                  <a:gd name="T57" fmla="*/ 39 h 43"/>
                  <a:gd name="T58" fmla="*/ 318 w 455"/>
                  <a:gd name="T59" fmla="*/ 39 h 43"/>
                  <a:gd name="T60" fmla="*/ 330 w 455"/>
                  <a:gd name="T61" fmla="*/ 35 h 43"/>
                  <a:gd name="T62" fmla="*/ 342 w 455"/>
                  <a:gd name="T63" fmla="*/ 35 h 43"/>
                  <a:gd name="T64" fmla="*/ 360 w 455"/>
                  <a:gd name="T65" fmla="*/ 35 h 43"/>
                  <a:gd name="T66" fmla="*/ 366 w 455"/>
                  <a:gd name="T67" fmla="*/ 35 h 43"/>
                  <a:gd name="T68" fmla="*/ 377 w 455"/>
                  <a:gd name="T69" fmla="*/ 34 h 43"/>
                  <a:gd name="T70" fmla="*/ 395 w 455"/>
                  <a:gd name="T71" fmla="*/ 30 h 43"/>
                  <a:gd name="T72" fmla="*/ 409 w 455"/>
                  <a:gd name="T73" fmla="*/ 27 h 43"/>
                  <a:gd name="T74" fmla="*/ 417 w 455"/>
                  <a:gd name="T75" fmla="*/ 24 h 43"/>
                  <a:gd name="T76" fmla="*/ 426 w 455"/>
                  <a:gd name="T77" fmla="*/ 18 h 43"/>
                  <a:gd name="T78" fmla="*/ 432 w 455"/>
                  <a:gd name="T79" fmla="*/ 13 h 43"/>
                  <a:gd name="T80" fmla="*/ 454 w 455"/>
                  <a:gd name="T81" fmla="*/ 5 h 43"/>
                  <a:gd name="T82" fmla="*/ 444 w 455"/>
                  <a:gd name="T83" fmla="*/ 0 h 43"/>
                  <a:gd name="T84" fmla="*/ 0 w 455"/>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3">
                    <a:moveTo>
                      <a:pt x="0" y="3"/>
                    </a:moveTo>
                    <a:lnTo>
                      <a:pt x="12" y="7"/>
                    </a:lnTo>
                    <a:lnTo>
                      <a:pt x="14" y="8"/>
                    </a:lnTo>
                    <a:lnTo>
                      <a:pt x="20" y="12"/>
                    </a:lnTo>
                    <a:lnTo>
                      <a:pt x="29" y="18"/>
                    </a:lnTo>
                    <a:lnTo>
                      <a:pt x="39" y="22"/>
                    </a:lnTo>
                    <a:lnTo>
                      <a:pt x="47" y="25"/>
                    </a:lnTo>
                    <a:lnTo>
                      <a:pt x="63" y="25"/>
                    </a:lnTo>
                    <a:lnTo>
                      <a:pt x="79" y="27"/>
                    </a:lnTo>
                    <a:lnTo>
                      <a:pt x="88" y="30"/>
                    </a:lnTo>
                    <a:lnTo>
                      <a:pt x="96" y="30"/>
                    </a:lnTo>
                    <a:lnTo>
                      <a:pt x="106" y="34"/>
                    </a:lnTo>
                    <a:lnTo>
                      <a:pt x="114" y="34"/>
                    </a:lnTo>
                    <a:lnTo>
                      <a:pt x="136" y="35"/>
                    </a:lnTo>
                    <a:lnTo>
                      <a:pt x="145" y="39"/>
                    </a:lnTo>
                    <a:lnTo>
                      <a:pt x="153" y="39"/>
                    </a:lnTo>
                    <a:lnTo>
                      <a:pt x="165" y="42"/>
                    </a:lnTo>
                    <a:lnTo>
                      <a:pt x="175" y="42"/>
                    </a:lnTo>
                    <a:lnTo>
                      <a:pt x="183" y="42"/>
                    </a:lnTo>
                    <a:lnTo>
                      <a:pt x="197" y="42"/>
                    </a:lnTo>
                    <a:lnTo>
                      <a:pt x="216" y="42"/>
                    </a:lnTo>
                    <a:lnTo>
                      <a:pt x="238" y="42"/>
                    </a:lnTo>
                    <a:lnTo>
                      <a:pt x="250" y="42"/>
                    </a:lnTo>
                    <a:lnTo>
                      <a:pt x="257" y="42"/>
                    </a:lnTo>
                    <a:lnTo>
                      <a:pt x="267" y="42"/>
                    </a:lnTo>
                    <a:lnTo>
                      <a:pt x="277" y="42"/>
                    </a:lnTo>
                    <a:lnTo>
                      <a:pt x="285" y="42"/>
                    </a:lnTo>
                    <a:lnTo>
                      <a:pt x="295" y="39"/>
                    </a:lnTo>
                    <a:lnTo>
                      <a:pt x="312" y="39"/>
                    </a:lnTo>
                    <a:lnTo>
                      <a:pt x="318" y="39"/>
                    </a:lnTo>
                    <a:lnTo>
                      <a:pt x="330" y="35"/>
                    </a:lnTo>
                    <a:lnTo>
                      <a:pt x="342" y="35"/>
                    </a:lnTo>
                    <a:lnTo>
                      <a:pt x="360" y="35"/>
                    </a:lnTo>
                    <a:lnTo>
                      <a:pt x="366" y="35"/>
                    </a:lnTo>
                    <a:lnTo>
                      <a:pt x="377" y="34"/>
                    </a:lnTo>
                    <a:lnTo>
                      <a:pt x="395" y="30"/>
                    </a:lnTo>
                    <a:lnTo>
                      <a:pt x="409" y="27"/>
                    </a:lnTo>
                    <a:lnTo>
                      <a:pt x="417" y="24"/>
                    </a:lnTo>
                    <a:lnTo>
                      <a:pt x="426" y="18"/>
                    </a:lnTo>
                    <a:lnTo>
                      <a:pt x="432" y="13"/>
                    </a:lnTo>
                    <a:lnTo>
                      <a:pt x="454" y="5"/>
                    </a:lnTo>
                    <a:lnTo>
                      <a:pt x="444" y="0"/>
                    </a:lnTo>
                    <a:lnTo>
                      <a:pt x="0" y="3"/>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25" name="Freeform 65">
                <a:extLst>
                  <a:ext uri="{FF2B5EF4-FFF2-40B4-BE49-F238E27FC236}">
                    <a16:creationId xmlns:a16="http://schemas.microsoft.com/office/drawing/2014/main" id="{CD13C65E-815A-0E40-9215-7D523E49809F}"/>
                  </a:ext>
                </a:extLst>
              </p:cNvPr>
              <p:cNvSpPr>
                <a:spLocks/>
              </p:cNvSpPr>
              <p:nvPr/>
            </p:nvSpPr>
            <p:spPr bwMode="auto">
              <a:xfrm>
                <a:off x="3369" y="3374"/>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53" name="Group 66">
              <a:extLst>
                <a:ext uri="{FF2B5EF4-FFF2-40B4-BE49-F238E27FC236}">
                  <a16:creationId xmlns:a16="http://schemas.microsoft.com/office/drawing/2014/main" id="{0604A927-C1AC-F446-BD84-78771C841C4A}"/>
                </a:ext>
              </a:extLst>
            </p:cNvPr>
            <p:cNvGrpSpPr>
              <a:grpSpLocks/>
            </p:cNvGrpSpPr>
            <p:nvPr/>
          </p:nvGrpSpPr>
          <p:grpSpPr bwMode="auto">
            <a:xfrm>
              <a:off x="3369" y="3344"/>
              <a:ext cx="449" cy="43"/>
              <a:chOff x="3369" y="3344"/>
              <a:chExt cx="449" cy="43"/>
            </a:xfrm>
          </p:grpSpPr>
          <p:sp>
            <p:nvSpPr>
              <p:cNvPr id="15427" name="Freeform 67">
                <a:extLst>
                  <a:ext uri="{FF2B5EF4-FFF2-40B4-BE49-F238E27FC236}">
                    <a16:creationId xmlns:a16="http://schemas.microsoft.com/office/drawing/2014/main" id="{CDCB9CF8-7C54-6D4F-BB67-2019C0B421F5}"/>
                  </a:ext>
                </a:extLst>
              </p:cNvPr>
              <p:cNvSpPr>
                <a:spLocks/>
              </p:cNvSpPr>
              <p:nvPr/>
            </p:nvSpPr>
            <p:spPr bwMode="auto">
              <a:xfrm>
                <a:off x="3369" y="3344"/>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28" name="Freeform 68">
                <a:extLst>
                  <a:ext uri="{FF2B5EF4-FFF2-40B4-BE49-F238E27FC236}">
                    <a16:creationId xmlns:a16="http://schemas.microsoft.com/office/drawing/2014/main" id="{FDFFC599-7233-3443-B90F-73C1681F6DD3}"/>
                  </a:ext>
                </a:extLst>
              </p:cNvPr>
              <p:cNvSpPr>
                <a:spLocks/>
              </p:cNvSpPr>
              <p:nvPr/>
            </p:nvSpPr>
            <p:spPr bwMode="auto">
              <a:xfrm>
                <a:off x="3369" y="3344"/>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47" name="Group 69">
            <a:extLst>
              <a:ext uri="{FF2B5EF4-FFF2-40B4-BE49-F238E27FC236}">
                <a16:creationId xmlns:a16="http://schemas.microsoft.com/office/drawing/2014/main" id="{3067D6FD-065D-AA4F-9376-65A55D173ED3}"/>
              </a:ext>
            </a:extLst>
          </p:cNvPr>
          <p:cNvGrpSpPr>
            <a:grpSpLocks/>
          </p:cNvGrpSpPr>
          <p:nvPr/>
        </p:nvGrpSpPr>
        <p:grpSpPr bwMode="auto">
          <a:xfrm>
            <a:off x="4154488" y="5070475"/>
            <a:ext cx="1066800" cy="1200150"/>
            <a:chOff x="1657" y="3194"/>
            <a:chExt cx="672" cy="756"/>
          </a:xfrm>
        </p:grpSpPr>
        <p:sp>
          <p:nvSpPr>
            <p:cNvPr id="15430" name="Freeform 70">
              <a:extLst>
                <a:ext uri="{FF2B5EF4-FFF2-40B4-BE49-F238E27FC236}">
                  <a16:creationId xmlns:a16="http://schemas.microsoft.com/office/drawing/2014/main" id="{26CA642C-57BC-6A4B-B654-3DE8F45BF40A}"/>
                </a:ext>
              </a:extLst>
            </p:cNvPr>
            <p:cNvSpPr>
              <a:spLocks/>
            </p:cNvSpPr>
            <p:nvPr/>
          </p:nvSpPr>
          <p:spPr bwMode="auto">
            <a:xfrm>
              <a:off x="1657" y="3194"/>
              <a:ext cx="672" cy="756"/>
            </a:xfrm>
            <a:custGeom>
              <a:avLst/>
              <a:gdLst>
                <a:gd name="T0" fmla="*/ 123 w 672"/>
                <a:gd name="T1" fmla="*/ 176 h 756"/>
                <a:gd name="T2" fmla="*/ 123 w 672"/>
                <a:gd name="T3" fmla="*/ 114 h 756"/>
                <a:gd name="T4" fmla="*/ 159 w 672"/>
                <a:gd name="T5" fmla="*/ 54 h 756"/>
                <a:gd name="T6" fmla="*/ 223 w 672"/>
                <a:gd name="T7" fmla="*/ 22 h 756"/>
                <a:gd name="T8" fmla="*/ 291 w 672"/>
                <a:gd name="T9" fmla="*/ 4 h 756"/>
                <a:gd name="T10" fmla="*/ 357 w 672"/>
                <a:gd name="T11" fmla="*/ 0 h 756"/>
                <a:gd name="T12" fmla="*/ 425 w 672"/>
                <a:gd name="T13" fmla="*/ 0 h 756"/>
                <a:gd name="T14" fmla="*/ 493 w 672"/>
                <a:gd name="T15" fmla="*/ 32 h 756"/>
                <a:gd name="T16" fmla="*/ 551 w 672"/>
                <a:gd name="T17" fmla="*/ 80 h 756"/>
                <a:gd name="T18" fmla="*/ 559 w 672"/>
                <a:gd name="T19" fmla="*/ 156 h 756"/>
                <a:gd name="T20" fmla="*/ 559 w 672"/>
                <a:gd name="T21" fmla="*/ 218 h 756"/>
                <a:gd name="T22" fmla="*/ 559 w 672"/>
                <a:gd name="T23" fmla="*/ 290 h 756"/>
                <a:gd name="T24" fmla="*/ 581 w 672"/>
                <a:gd name="T25" fmla="*/ 352 h 756"/>
                <a:gd name="T26" fmla="*/ 605 w 672"/>
                <a:gd name="T27" fmla="*/ 414 h 756"/>
                <a:gd name="T28" fmla="*/ 627 w 672"/>
                <a:gd name="T29" fmla="*/ 476 h 756"/>
                <a:gd name="T30" fmla="*/ 637 w 672"/>
                <a:gd name="T31" fmla="*/ 550 h 756"/>
                <a:gd name="T32" fmla="*/ 649 w 672"/>
                <a:gd name="T33" fmla="*/ 611 h 756"/>
                <a:gd name="T34" fmla="*/ 671 w 672"/>
                <a:gd name="T35" fmla="*/ 673 h 756"/>
                <a:gd name="T36" fmla="*/ 671 w 672"/>
                <a:gd name="T37" fmla="*/ 735 h 756"/>
                <a:gd name="T38" fmla="*/ 605 w 672"/>
                <a:gd name="T39" fmla="*/ 755 h 756"/>
                <a:gd name="T40" fmla="*/ 493 w 672"/>
                <a:gd name="T41" fmla="*/ 745 h 756"/>
                <a:gd name="T42" fmla="*/ 425 w 672"/>
                <a:gd name="T43" fmla="*/ 745 h 756"/>
                <a:gd name="T44" fmla="*/ 357 w 672"/>
                <a:gd name="T45" fmla="*/ 745 h 756"/>
                <a:gd name="T46" fmla="*/ 291 w 672"/>
                <a:gd name="T47" fmla="*/ 745 h 756"/>
                <a:gd name="T48" fmla="*/ 223 w 672"/>
                <a:gd name="T49" fmla="*/ 745 h 756"/>
                <a:gd name="T50" fmla="*/ 145 w 672"/>
                <a:gd name="T51" fmla="*/ 745 h 756"/>
                <a:gd name="T52" fmla="*/ 77 w 672"/>
                <a:gd name="T53" fmla="*/ 745 h 756"/>
                <a:gd name="T54" fmla="*/ 12 w 672"/>
                <a:gd name="T55" fmla="*/ 745 h 756"/>
                <a:gd name="T56" fmla="*/ 0 w 672"/>
                <a:gd name="T57" fmla="*/ 683 h 756"/>
                <a:gd name="T58" fmla="*/ 12 w 672"/>
                <a:gd name="T59" fmla="*/ 621 h 756"/>
                <a:gd name="T60" fmla="*/ 56 w 672"/>
                <a:gd name="T61" fmla="*/ 560 h 756"/>
                <a:gd name="T62" fmla="*/ 77 w 672"/>
                <a:gd name="T63" fmla="*/ 498 h 756"/>
                <a:gd name="T64" fmla="*/ 77 w 672"/>
                <a:gd name="T65" fmla="*/ 436 h 756"/>
                <a:gd name="T66" fmla="*/ 101 w 672"/>
                <a:gd name="T67" fmla="*/ 374 h 756"/>
                <a:gd name="T68" fmla="*/ 111 w 672"/>
                <a:gd name="T69" fmla="*/ 312 h 756"/>
                <a:gd name="T70" fmla="*/ 111 w 672"/>
                <a:gd name="T71" fmla="*/ 250 h 756"/>
                <a:gd name="T72" fmla="*/ 123 w 672"/>
                <a:gd name="T73" fmla="*/ 208 h 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 h="756">
                  <a:moveTo>
                    <a:pt x="123" y="208"/>
                  </a:moveTo>
                  <a:lnTo>
                    <a:pt x="123" y="176"/>
                  </a:lnTo>
                  <a:lnTo>
                    <a:pt x="123" y="146"/>
                  </a:lnTo>
                  <a:lnTo>
                    <a:pt x="123" y="114"/>
                  </a:lnTo>
                  <a:lnTo>
                    <a:pt x="129" y="80"/>
                  </a:lnTo>
                  <a:lnTo>
                    <a:pt x="159" y="54"/>
                  </a:lnTo>
                  <a:lnTo>
                    <a:pt x="189" y="36"/>
                  </a:lnTo>
                  <a:lnTo>
                    <a:pt x="223" y="22"/>
                  </a:lnTo>
                  <a:lnTo>
                    <a:pt x="257" y="10"/>
                  </a:lnTo>
                  <a:lnTo>
                    <a:pt x="291" y="4"/>
                  </a:lnTo>
                  <a:lnTo>
                    <a:pt x="325" y="0"/>
                  </a:lnTo>
                  <a:lnTo>
                    <a:pt x="357" y="0"/>
                  </a:lnTo>
                  <a:lnTo>
                    <a:pt x="391" y="0"/>
                  </a:lnTo>
                  <a:lnTo>
                    <a:pt x="425" y="0"/>
                  </a:lnTo>
                  <a:lnTo>
                    <a:pt x="459" y="14"/>
                  </a:lnTo>
                  <a:lnTo>
                    <a:pt x="493" y="32"/>
                  </a:lnTo>
                  <a:lnTo>
                    <a:pt x="533" y="62"/>
                  </a:lnTo>
                  <a:lnTo>
                    <a:pt x="551" y="80"/>
                  </a:lnTo>
                  <a:lnTo>
                    <a:pt x="559" y="124"/>
                  </a:lnTo>
                  <a:lnTo>
                    <a:pt x="559" y="156"/>
                  </a:lnTo>
                  <a:lnTo>
                    <a:pt x="559" y="186"/>
                  </a:lnTo>
                  <a:lnTo>
                    <a:pt x="559" y="218"/>
                  </a:lnTo>
                  <a:lnTo>
                    <a:pt x="559" y="260"/>
                  </a:lnTo>
                  <a:lnTo>
                    <a:pt x="559" y="290"/>
                  </a:lnTo>
                  <a:lnTo>
                    <a:pt x="571" y="322"/>
                  </a:lnTo>
                  <a:lnTo>
                    <a:pt x="581" y="352"/>
                  </a:lnTo>
                  <a:lnTo>
                    <a:pt x="593" y="384"/>
                  </a:lnTo>
                  <a:lnTo>
                    <a:pt x="605" y="414"/>
                  </a:lnTo>
                  <a:lnTo>
                    <a:pt x="615" y="446"/>
                  </a:lnTo>
                  <a:lnTo>
                    <a:pt x="627" y="476"/>
                  </a:lnTo>
                  <a:lnTo>
                    <a:pt x="637" y="518"/>
                  </a:lnTo>
                  <a:lnTo>
                    <a:pt x="637" y="550"/>
                  </a:lnTo>
                  <a:lnTo>
                    <a:pt x="649" y="580"/>
                  </a:lnTo>
                  <a:lnTo>
                    <a:pt x="649" y="611"/>
                  </a:lnTo>
                  <a:lnTo>
                    <a:pt x="649" y="641"/>
                  </a:lnTo>
                  <a:lnTo>
                    <a:pt x="671" y="673"/>
                  </a:lnTo>
                  <a:lnTo>
                    <a:pt x="671" y="703"/>
                  </a:lnTo>
                  <a:lnTo>
                    <a:pt x="671" y="735"/>
                  </a:lnTo>
                  <a:lnTo>
                    <a:pt x="637" y="755"/>
                  </a:lnTo>
                  <a:lnTo>
                    <a:pt x="605" y="755"/>
                  </a:lnTo>
                  <a:lnTo>
                    <a:pt x="571" y="755"/>
                  </a:lnTo>
                  <a:lnTo>
                    <a:pt x="493" y="745"/>
                  </a:lnTo>
                  <a:lnTo>
                    <a:pt x="459" y="745"/>
                  </a:lnTo>
                  <a:lnTo>
                    <a:pt x="425" y="745"/>
                  </a:lnTo>
                  <a:lnTo>
                    <a:pt x="391" y="745"/>
                  </a:lnTo>
                  <a:lnTo>
                    <a:pt x="357" y="745"/>
                  </a:lnTo>
                  <a:lnTo>
                    <a:pt x="325" y="745"/>
                  </a:lnTo>
                  <a:lnTo>
                    <a:pt x="291" y="745"/>
                  </a:lnTo>
                  <a:lnTo>
                    <a:pt x="257" y="745"/>
                  </a:lnTo>
                  <a:lnTo>
                    <a:pt x="223" y="745"/>
                  </a:lnTo>
                  <a:lnTo>
                    <a:pt x="189" y="745"/>
                  </a:lnTo>
                  <a:lnTo>
                    <a:pt x="145" y="745"/>
                  </a:lnTo>
                  <a:lnTo>
                    <a:pt x="111" y="745"/>
                  </a:lnTo>
                  <a:lnTo>
                    <a:pt x="77" y="745"/>
                  </a:lnTo>
                  <a:lnTo>
                    <a:pt x="46" y="745"/>
                  </a:lnTo>
                  <a:lnTo>
                    <a:pt x="12" y="745"/>
                  </a:lnTo>
                  <a:lnTo>
                    <a:pt x="0" y="715"/>
                  </a:lnTo>
                  <a:lnTo>
                    <a:pt x="0" y="683"/>
                  </a:lnTo>
                  <a:lnTo>
                    <a:pt x="0" y="651"/>
                  </a:lnTo>
                  <a:lnTo>
                    <a:pt x="12" y="621"/>
                  </a:lnTo>
                  <a:lnTo>
                    <a:pt x="34" y="589"/>
                  </a:lnTo>
                  <a:lnTo>
                    <a:pt x="56" y="560"/>
                  </a:lnTo>
                  <a:lnTo>
                    <a:pt x="68" y="528"/>
                  </a:lnTo>
                  <a:lnTo>
                    <a:pt x="77" y="498"/>
                  </a:lnTo>
                  <a:lnTo>
                    <a:pt x="77" y="466"/>
                  </a:lnTo>
                  <a:lnTo>
                    <a:pt x="77" y="436"/>
                  </a:lnTo>
                  <a:lnTo>
                    <a:pt x="101" y="404"/>
                  </a:lnTo>
                  <a:lnTo>
                    <a:pt x="101" y="374"/>
                  </a:lnTo>
                  <a:lnTo>
                    <a:pt x="111" y="342"/>
                  </a:lnTo>
                  <a:lnTo>
                    <a:pt x="111" y="312"/>
                  </a:lnTo>
                  <a:lnTo>
                    <a:pt x="111" y="280"/>
                  </a:lnTo>
                  <a:lnTo>
                    <a:pt x="111" y="250"/>
                  </a:lnTo>
                  <a:lnTo>
                    <a:pt x="115" y="224"/>
                  </a:lnTo>
                  <a:lnTo>
                    <a:pt x="123" y="208"/>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31" name="Freeform 71">
              <a:extLst>
                <a:ext uri="{FF2B5EF4-FFF2-40B4-BE49-F238E27FC236}">
                  <a16:creationId xmlns:a16="http://schemas.microsoft.com/office/drawing/2014/main" id="{F9FAE9A1-7246-EC49-8CAD-132ED355AAC4}"/>
                </a:ext>
              </a:extLst>
            </p:cNvPr>
            <p:cNvSpPr>
              <a:spLocks/>
            </p:cNvSpPr>
            <p:nvPr/>
          </p:nvSpPr>
          <p:spPr bwMode="auto">
            <a:xfrm>
              <a:off x="1782" y="3322"/>
              <a:ext cx="431" cy="37"/>
            </a:xfrm>
            <a:custGeom>
              <a:avLst/>
              <a:gdLst>
                <a:gd name="T0" fmla="*/ 0 w 431"/>
                <a:gd name="T1" fmla="*/ 6 h 37"/>
                <a:gd name="T2" fmla="*/ 8 w 431"/>
                <a:gd name="T3" fmla="*/ 6 h 37"/>
                <a:gd name="T4" fmla="*/ 16 w 431"/>
                <a:gd name="T5" fmla="*/ 8 h 37"/>
                <a:gd name="T6" fmla="*/ 24 w 431"/>
                <a:gd name="T7" fmla="*/ 10 h 37"/>
                <a:gd name="T8" fmla="*/ 34 w 431"/>
                <a:gd name="T9" fmla="*/ 16 h 37"/>
                <a:gd name="T10" fmla="*/ 42 w 431"/>
                <a:gd name="T11" fmla="*/ 18 h 37"/>
                <a:gd name="T12" fmla="*/ 50 w 431"/>
                <a:gd name="T13" fmla="*/ 22 h 37"/>
                <a:gd name="T14" fmla="*/ 62 w 431"/>
                <a:gd name="T15" fmla="*/ 22 h 37"/>
                <a:gd name="T16" fmla="*/ 86 w 431"/>
                <a:gd name="T17" fmla="*/ 24 h 37"/>
                <a:gd name="T18" fmla="*/ 94 w 431"/>
                <a:gd name="T19" fmla="*/ 26 h 37"/>
                <a:gd name="T20" fmla="*/ 104 w 431"/>
                <a:gd name="T21" fmla="*/ 26 h 37"/>
                <a:gd name="T22" fmla="*/ 112 w 431"/>
                <a:gd name="T23" fmla="*/ 28 h 37"/>
                <a:gd name="T24" fmla="*/ 120 w 431"/>
                <a:gd name="T25" fmla="*/ 28 h 37"/>
                <a:gd name="T26" fmla="*/ 140 w 431"/>
                <a:gd name="T27" fmla="*/ 32 h 37"/>
                <a:gd name="T28" fmla="*/ 148 w 431"/>
                <a:gd name="T29" fmla="*/ 34 h 37"/>
                <a:gd name="T30" fmla="*/ 156 w 431"/>
                <a:gd name="T31" fmla="*/ 34 h 37"/>
                <a:gd name="T32" fmla="*/ 168 w 431"/>
                <a:gd name="T33" fmla="*/ 36 h 37"/>
                <a:gd name="T34" fmla="*/ 176 w 431"/>
                <a:gd name="T35" fmla="*/ 36 h 37"/>
                <a:gd name="T36" fmla="*/ 184 w 431"/>
                <a:gd name="T37" fmla="*/ 36 h 37"/>
                <a:gd name="T38" fmla="*/ 196 w 431"/>
                <a:gd name="T39" fmla="*/ 36 h 37"/>
                <a:gd name="T40" fmla="*/ 216 w 431"/>
                <a:gd name="T41" fmla="*/ 36 h 37"/>
                <a:gd name="T42" fmla="*/ 234 w 431"/>
                <a:gd name="T43" fmla="*/ 36 h 37"/>
                <a:gd name="T44" fmla="*/ 246 w 431"/>
                <a:gd name="T45" fmla="*/ 36 h 37"/>
                <a:gd name="T46" fmla="*/ 254 w 431"/>
                <a:gd name="T47" fmla="*/ 36 h 37"/>
                <a:gd name="T48" fmla="*/ 262 w 431"/>
                <a:gd name="T49" fmla="*/ 36 h 37"/>
                <a:gd name="T50" fmla="*/ 270 w 431"/>
                <a:gd name="T51" fmla="*/ 36 h 37"/>
                <a:gd name="T52" fmla="*/ 280 w 431"/>
                <a:gd name="T53" fmla="*/ 36 h 37"/>
                <a:gd name="T54" fmla="*/ 288 w 431"/>
                <a:gd name="T55" fmla="*/ 34 h 37"/>
                <a:gd name="T56" fmla="*/ 304 w 431"/>
                <a:gd name="T57" fmla="*/ 34 h 37"/>
                <a:gd name="T58" fmla="*/ 310 w 431"/>
                <a:gd name="T59" fmla="*/ 34 h 37"/>
                <a:gd name="T60" fmla="*/ 322 w 431"/>
                <a:gd name="T61" fmla="*/ 32 h 37"/>
                <a:gd name="T62" fmla="*/ 332 w 431"/>
                <a:gd name="T63" fmla="*/ 32 h 37"/>
                <a:gd name="T64" fmla="*/ 348 w 431"/>
                <a:gd name="T65" fmla="*/ 32 h 37"/>
                <a:gd name="T66" fmla="*/ 354 w 431"/>
                <a:gd name="T67" fmla="*/ 30 h 37"/>
                <a:gd name="T68" fmla="*/ 366 w 431"/>
                <a:gd name="T69" fmla="*/ 30 h 37"/>
                <a:gd name="T70" fmla="*/ 382 w 431"/>
                <a:gd name="T71" fmla="*/ 26 h 37"/>
                <a:gd name="T72" fmla="*/ 394 w 431"/>
                <a:gd name="T73" fmla="*/ 24 h 37"/>
                <a:gd name="T74" fmla="*/ 402 w 431"/>
                <a:gd name="T75" fmla="*/ 22 h 37"/>
                <a:gd name="T76" fmla="*/ 410 w 431"/>
                <a:gd name="T77" fmla="*/ 16 h 37"/>
                <a:gd name="T78" fmla="*/ 418 w 431"/>
                <a:gd name="T79" fmla="*/ 12 h 37"/>
                <a:gd name="T80" fmla="*/ 430 w 431"/>
                <a:gd name="T81" fmla="*/ 8 h 37"/>
                <a:gd name="T82" fmla="*/ 428 w 431"/>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1" h="37">
                  <a:moveTo>
                    <a:pt x="0" y="6"/>
                  </a:moveTo>
                  <a:lnTo>
                    <a:pt x="8" y="6"/>
                  </a:lnTo>
                  <a:lnTo>
                    <a:pt x="16" y="8"/>
                  </a:lnTo>
                  <a:lnTo>
                    <a:pt x="24" y="10"/>
                  </a:lnTo>
                  <a:lnTo>
                    <a:pt x="34" y="16"/>
                  </a:lnTo>
                  <a:lnTo>
                    <a:pt x="42" y="18"/>
                  </a:lnTo>
                  <a:lnTo>
                    <a:pt x="50" y="22"/>
                  </a:lnTo>
                  <a:lnTo>
                    <a:pt x="62" y="22"/>
                  </a:lnTo>
                  <a:lnTo>
                    <a:pt x="86" y="24"/>
                  </a:lnTo>
                  <a:lnTo>
                    <a:pt x="94" y="26"/>
                  </a:lnTo>
                  <a:lnTo>
                    <a:pt x="104" y="26"/>
                  </a:lnTo>
                  <a:lnTo>
                    <a:pt x="112" y="28"/>
                  </a:lnTo>
                  <a:lnTo>
                    <a:pt x="120" y="28"/>
                  </a:lnTo>
                  <a:lnTo>
                    <a:pt x="140" y="32"/>
                  </a:lnTo>
                  <a:lnTo>
                    <a:pt x="148" y="34"/>
                  </a:lnTo>
                  <a:lnTo>
                    <a:pt x="156" y="34"/>
                  </a:lnTo>
                  <a:lnTo>
                    <a:pt x="168" y="36"/>
                  </a:lnTo>
                  <a:lnTo>
                    <a:pt x="176" y="36"/>
                  </a:lnTo>
                  <a:lnTo>
                    <a:pt x="184" y="36"/>
                  </a:lnTo>
                  <a:lnTo>
                    <a:pt x="196" y="36"/>
                  </a:lnTo>
                  <a:lnTo>
                    <a:pt x="216" y="36"/>
                  </a:lnTo>
                  <a:lnTo>
                    <a:pt x="234" y="36"/>
                  </a:lnTo>
                  <a:lnTo>
                    <a:pt x="246" y="36"/>
                  </a:lnTo>
                  <a:lnTo>
                    <a:pt x="254" y="36"/>
                  </a:lnTo>
                  <a:lnTo>
                    <a:pt x="262" y="36"/>
                  </a:lnTo>
                  <a:lnTo>
                    <a:pt x="270" y="36"/>
                  </a:lnTo>
                  <a:lnTo>
                    <a:pt x="280" y="36"/>
                  </a:lnTo>
                  <a:lnTo>
                    <a:pt x="288" y="34"/>
                  </a:lnTo>
                  <a:lnTo>
                    <a:pt x="304" y="34"/>
                  </a:lnTo>
                  <a:lnTo>
                    <a:pt x="310" y="34"/>
                  </a:lnTo>
                  <a:lnTo>
                    <a:pt x="322" y="32"/>
                  </a:lnTo>
                  <a:lnTo>
                    <a:pt x="332" y="32"/>
                  </a:lnTo>
                  <a:lnTo>
                    <a:pt x="348" y="32"/>
                  </a:lnTo>
                  <a:lnTo>
                    <a:pt x="354" y="30"/>
                  </a:lnTo>
                  <a:lnTo>
                    <a:pt x="366" y="30"/>
                  </a:lnTo>
                  <a:lnTo>
                    <a:pt x="382" y="26"/>
                  </a:lnTo>
                  <a:lnTo>
                    <a:pt x="394" y="24"/>
                  </a:lnTo>
                  <a:lnTo>
                    <a:pt x="402" y="22"/>
                  </a:lnTo>
                  <a:lnTo>
                    <a:pt x="410" y="16"/>
                  </a:lnTo>
                  <a:lnTo>
                    <a:pt x="418" y="12"/>
                  </a:lnTo>
                  <a:lnTo>
                    <a:pt x="430" y="8"/>
                  </a:lnTo>
                  <a:lnTo>
                    <a:pt x="42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32" name="Freeform 72">
              <a:extLst>
                <a:ext uri="{FF2B5EF4-FFF2-40B4-BE49-F238E27FC236}">
                  <a16:creationId xmlns:a16="http://schemas.microsoft.com/office/drawing/2014/main" id="{B3A6D9E2-27AA-8B43-A097-04177D6B4381}"/>
                </a:ext>
              </a:extLst>
            </p:cNvPr>
            <p:cNvSpPr>
              <a:spLocks/>
            </p:cNvSpPr>
            <p:nvPr/>
          </p:nvSpPr>
          <p:spPr bwMode="auto">
            <a:xfrm>
              <a:off x="1788" y="3298"/>
              <a:ext cx="425" cy="37"/>
            </a:xfrm>
            <a:custGeom>
              <a:avLst/>
              <a:gdLst>
                <a:gd name="T0" fmla="*/ 0 w 425"/>
                <a:gd name="T1" fmla="*/ 4 h 37"/>
                <a:gd name="T2" fmla="*/ 10 w 425"/>
                <a:gd name="T3" fmla="*/ 6 h 37"/>
                <a:gd name="T4" fmla="*/ 12 w 425"/>
                <a:gd name="T5" fmla="*/ 8 h 37"/>
                <a:gd name="T6" fmla="*/ 20 w 425"/>
                <a:gd name="T7" fmla="*/ 10 h 37"/>
                <a:gd name="T8" fmla="*/ 28 w 425"/>
                <a:gd name="T9" fmla="*/ 16 h 37"/>
                <a:gd name="T10" fmla="*/ 36 w 425"/>
                <a:gd name="T11" fmla="*/ 18 h 37"/>
                <a:gd name="T12" fmla="*/ 46 w 425"/>
                <a:gd name="T13" fmla="*/ 22 h 37"/>
                <a:gd name="T14" fmla="*/ 60 w 425"/>
                <a:gd name="T15" fmla="*/ 22 h 37"/>
                <a:gd name="T16" fmla="*/ 74 w 425"/>
                <a:gd name="T17" fmla="*/ 24 h 37"/>
                <a:gd name="T18" fmla="*/ 82 w 425"/>
                <a:gd name="T19" fmla="*/ 26 h 37"/>
                <a:gd name="T20" fmla="*/ 90 w 425"/>
                <a:gd name="T21" fmla="*/ 26 h 37"/>
                <a:gd name="T22" fmla="*/ 100 w 425"/>
                <a:gd name="T23" fmla="*/ 28 h 37"/>
                <a:gd name="T24" fmla="*/ 108 w 425"/>
                <a:gd name="T25" fmla="*/ 28 h 37"/>
                <a:gd name="T26" fmla="*/ 128 w 425"/>
                <a:gd name="T27" fmla="*/ 32 h 37"/>
                <a:gd name="T28" fmla="*/ 136 w 425"/>
                <a:gd name="T29" fmla="*/ 34 h 37"/>
                <a:gd name="T30" fmla="*/ 144 w 425"/>
                <a:gd name="T31" fmla="*/ 34 h 37"/>
                <a:gd name="T32" fmla="*/ 156 w 425"/>
                <a:gd name="T33" fmla="*/ 36 h 37"/>
                <a:gd name="T34" fmla="*/ 164 w 425"/>
                <a:gd name="T35" fmla="*/ 36 h 37"/>
                <a:gd name="T36" fmla="*/ 172 w 425"/>
                <a:gd name="T37" fmla="*/ 36 h 37"/>
                <a:gd name="T38" fmla="*/ 184 w 425"/>
                <a:gd name="T39" fmla="*/ 36 h 37"/>
                <a:gd name="T40" fmla="*/ 202 w 425"/>
                <a:gd name="T41" fmla="*/ 36 h 37"/>
                <a:gd name="T42" fmla="*/ 222 w 425"/>
                <a:gd name="T43" fmla="*/ 36 h 37"/>
                <a:gd name="T44" fmla="*/ 234 w 425"/>
                <a:gd name="T45" fmla="*/ 36 h 37"/>
                <a:gd name="T46" fmla="*/ 242 w 425"/>
                <a:gd name="T47" fmla="*/ 36 h 37"/>
                <a:gd name="T48" fmla="*/ 250 w 425"/>
                <a:gd name="T49" fmla="*/ 36 h 37"/>
                <a:gd name="T50" fmla="*/ 258 w 425"/>
                <a:gd name="T51" fmla="*/ 36 h 37"/>
                <a:gd name="T52" fmla="*/ 268 w 425"/>
                <a:gd name="T53" fmla="*/ 36 h 37"/>
                <a:gd name="T54" fmla="*/ 276 w 425"/>
                <a:gd name="T55" fmla="*/ 34 h 37"/>
                <a:gd name="T56" fmla="*/ 292 w 425"/>
                <a:gd name="T57" fmla="*/ 34 h 37"/>
                <a:gd name="T58" fmla="*/ 298 w 425"/>
                <a:gd name="T59" fmla="*/ 34 h 37"/>
                <a:gd name="T60" fmla="*/ 308 w 425"/>
                <a:gd name="T61" fmla="*/ 32 h 37"/>
                <a:gd name="T62" fmla="*/ 320 w 425"/>
                <a:gd name="T63" fmla="*/ 32 h 37"/>
                <a:gd name="T64" fmla="*/ 336 w 425"/>
                <a:gd name="T65" fmla="*/ 32 h 37"/>
                <a:gd name="T66" fmla="*/ 342 w 425"/>
                <a:gd name="T67" fmla="*/ 30 h 37"/>
                <a:gd name="T68" fmla="*/ 352 w 425"/>
                <a:gd name="T69" fmla="*/ 30 h 37"/>
                <a:gd name="T70" fmla="*/ 368 w 425"/>
                <a:gd name="T71" fmla="*/ 26 h 37"/>
                <a:gd name="T72" fmla="*/ 382 w 425"/>
                <a:gd name="T73" fmla="*/ 24 h 37"/>
                <a:gd name="T74" fmla="*/ 390 w 425"/>
                <a:gd name="T75" fmla="*/ 22 h 37"/>
                <a:gd name="T76" fmla="*/ 398 w 425"/>
                <a:gd name="T77" fmla="*/ 16 h 37"/>
                <a:gd name="T78" fmla="*/ 404 w 425"/>
                <a:gd name="T79" fmla="*/ 12 h 37"/>
                <a:gd name="T80" fmla="*/ 424 w 425"/>
                <a:gd name="T81" fmla="*/ 4 h 37"/>
                <a:gd name="T82" fmla="*/ 416 w 425"/>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5" h="37">
                  <a:moveTo>
                    <a:pt x="0" y="4"/>
                  </a:moveTo>
                  <a:lnTo>
                    <a:pt x="10" y="6"/>
                  </a:lnTo>
                  <a:lnTo>
                    <a:pt x="12" y="8"/>
                  </a:lnTo>
                  <a:lnTo>
                    <a:pt x="20" y="10"/>
                  </a:lnTo>
                  <a:lnTo>
                    <a:pt x="28" y="16"/>
                  </a:lnTo>
                  <a:lnTo>
                    <a:pt x="36" y="18"/>
                  </a:lnTo>
                  <a:lnTo>
                    <a:pt x="46" y="22"/>
                  </a:lnTo>
                  <a:lnTo>
                    <a:pt x="60" y="22"/>
                  </a:lnTo>
                  <a:lnTo>
                    <a:pt x="74" y="24"/>
                  </a:lnTo>
                  <a:lnTo>
                    <a:pt x="82" y="26"/>
                  </a:lnTo>
                  <a:lnTo>
                    <a:pt x="90" y="26"/>
                  </a:lnTo>
                  <a:lnTo>
                    <a:pt x="100" y="28"/>
                  </a:lnTo>
                  <a:lnTo>
                    <a:pt x="108" y="28"/>
                  </a:lnTo>
                  <a:lnTo>
                    <a:pt x="128" y="32"/>
                  </a:lnTo>
                  <a:lnTo>
                    <a:pt x="136" y="34"/>
                  </a:lnTo>
                  <a:lnTo>
                    <a:pt x="144" y="34"/>
                  </a:lnTo>
                  <a:lnTo>
                    <a:pt x="156" y="36"/>
                  </a:lnTo>
                  <a:lnTo>
                    <a:pt x="164" y="36"/>
                  </a:lnTo>
                  <a:lnTo>
                    <a:pt x="172" y="36"/>
                  </a:lnTo>
                  <a:lnTo>
                    <a:pt x="184" y="36"/>
                  </a:lnTo>
                  <a:lnTo>
                    <a:pt x="202" y="36"/>
                  </a:lnTo>
                  <a:lnTo>
                    <a:pt x="222" y="36"/>
                  </a:lnTo>
                  <a:lnTo>
                    <a:pt x="234" y="36"/>
                  </a:lnTo>
                  <a:lnTo>
                    <a:pt x="242" y="36"/>
                  </a:lnTo>
                  <a:lnTo>
                    <a:pt x="250" y="36"/>
                  </a:lnTo>
                  <a:lnTo>
                    <a:pt x="258" y="36"/>
                  </a:lnTo>
                  <a:lnTo>
                    <a:pt x="268" y="36"/>
                  </a:lnTo>
                  <a:lnTo>
                    <a:pt x="276" y="34"/>
                  </a:lnTo>
                  <a:lnTo>
                    <a:pt x="292" y="34"/>
                  </a:lnTo>
                  <a:lnTo>
                    <a:pt x="298" y="34"/>
                  </a:lnTo>
                  <a:lnTo>
                    <a:pt x="308" y="32"/>
                  </a:lnTo>
                  <a:lnTo>
                    <a:pt x="320" y="32"/>
                  </a:lnTo>
                  <a:lnTo>
                    <a:pt x="336" y="32"/>
                  </a:lnTo>
                  <a:lnTo>
                    <a:pt x="342" y="30"/>
                  </a:lnTo>
                  <a:lnTo>
                    <a:pt x="352" y="30"/>
                  </a:lnTo>
                  <a:lnTo>
                    <a:pt x="368" y="26"/>
                  </a:lnTo>
                  <a:lnTo>
                    <a:pt x="382" y="24"/>
                  </a:lnTo>
                  <a:lnTo>
                    <a:pt x="390" y="22"/>
                  </a:lnTo>
                  <a:lnTo>
                    <a:pt x="398" y="16"/>
                  </a:lnTo>
                  <a:lnTo>
                    <a:pt x="404" y="12"/>
                  </a:lnTo>
                  <a:lnTo>
                    <a:pt x="424" y="4"/>
                  </a:lnTo>
                  <a:lnTo>
                    <a:pt x="41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33" name="Freeform 73">
              <a:extLst>
                <a:ext uri="{FF2B5EF4-FFF2-40B4-BE49-F238E27FC236}">
                  <a16:creationId xmlns:a16="http://schemas.microsoft.com/office/drawing/2014/main" id="{7594ADAD-32B6-5042-8F20-8E0ABF3BE4AA}"/>
                </a:ext>
              </a:extLst>
            </p:cNvPr>
            <p:cNvSpPr>
              <a:spLocks/>
            </p:cNvSpPr>
            <p:nvPr/>
          </p:nvSpPr>
          <p:spPr bwMode="auto">
            <a:xfrm>
              <a:off x="1788" y="3272"/>
              <a:ext cx="419" cy="37"/>
            </a:xfrm>
            <a:custGeom>
              <a:avLst/>
              <a:gdLst>
                <a:gd name="T0" fmla="*/ 0 w 419"/>
                <a:gd name="T1" fmla="*/ 4 h 37"/>
                <a:gd name="T2" fmla="*/ 10 w 419"/>
                <a:gd name="T3" fmla="*/ 6 h 37"/>
                <a:gd name="T4" fmla="*/ 12 w 419"/>
                <a:gd name="T5" fmla="*/ 8 h 37"/>
                <a:gd name="T6" fmla="*/ 20 w 419"/>
                <a:gd name="T7" fmla="*/ 10 h 37"/>
                <a:gd name="T8" fmla="*/ 28 w 419"/>
                <a:gd name="T9" fmla="*/ 16 h 37"/>
                <a:gd name="T10" fmla="*/ 36 w 419"/>
                <a:gd name="T11" fmla="*/ 18 h 37"/>
                <a:gd name="T12" fmla="*/ 46 w 419"/>
                <a:gd name="T13" fmla="*/ 22 h 37"/>
                <a:gd name="T14" fmla="*/ 60 w 419"/>
                <a:gd name="T15" fmla="*/ 22 h 37"/>
                <a:gd name="T16" fmla="*/ 74 w 419"/>
                <a:gd name="T17" fmla="*/ 24 h 37"/>
                <a:gd name="T18" fmla="*/ 82 w 419"/>
                <a:gd name="T19" fmla="*/ 26 h 37"/>
                <a:gd name="T20" fmla="*/ 92 w 419"/>
                <a:gd name="T21" fmla="*/ 26 h 37"/>
                <a:gd name="T22" fmla="*/ 100 w 419"/>
                <a:gd name="T23" fmla="*/ 28 h 37"/>
                <a:gd name="T24" fmla="*/ 108 w 419"/>
                <a:gd name="T25" fmla="*/ 28 h 37"/>
                <a:gd name="T26" fmla="*/ 128 w 419"/>
                <a:gd name="T27" fmla="*/ 32 h 37"/>
                <a:gd name="T28" fmla="*/ 136 w 419"/>
                <a:gd name="T29" fmla="*/ 34 h 37"/>
                <a:gd name="T30" fmla="*/ 144 w 419"/>
                <a:gd name="T31" fmla="*/ 34 h 37"/>
                <a:gd name="T32" fmla="*/ 156 w 419"/>
                <a:gd name="T33" fmla="*/ 36 h 37"/>
                <a:gd name="T34" fmla="*/ 164 w 419"/>
                <a:gd name="T35" fmla="*/ 36 h 37"/>
                <a:gd name="T36" fmla="*/ 172 w 419"/>
                <a:gd name="T37" fmla="*/ 36 h 37"/>
                <a:gd name="T38" fmla="*/ 184 w 419"/>
                <a:gd name="T39" fmla="*/ 36 h 37"/>
                <a:gd name="T40" fmla="*/ 202 w 419"/>
                <a:gd name="T41" fmla="*/ 36 h 37"/>
                <a:gd name="T42" fmla="*/ 222 w 419"/>
                <a:gd name="T43" fmla="*/ 36 h 37"/>
                <a:gd name="T44" fmla="*/ 234 w 419"/>
                <a:gd name="T45" fmla="*/ 36 h 37"/>
                <a:gd name="T46" fmla="*/ 242 w 419"/>
                <a:gd name="T47" fmla="*/ 36 h 37"/>
                <a:gd name="T48" fmla="*/ 250 w 419"/>
                <a:gd name="T49" fmla="*/ 36 h 37"/>
                <a:gd name="T50" fmla="*/ 258 w 419"/>
                <a:gd name="T51" fmla="*/ 36 h 37"/>
                <a:gd name="T52" fmla="*/ 268 w 419"/>
                <a:gd name="T53" fmla="*/ 36 h 37"/>
                <a:gd name="T54" fmla="*/ 276 w 419"/>
                <a:gd name="T55" fmla="*/ 34 h 37"/>
                <a:gd name="T56" fmla="*/ 292 w 419"/>
                <a:gd name="T57" fmla="*/ 34 h 37"/>
                <a:gd name="T58" fmla="*/ 298 w 419"/>
                <a:gd name="T59" fmla="*/ 34 h 37"/>
                <a:gd name="T60" fmla="*/ 310 w 419"/>
                <a:gd name="T61" fmla="*/ 32 h 37"/>
                <a:gd name="T62" fmla="*/ 320 w 419"/>
                <a:gd name="T63" fmla="*/ 32 h 37"/>
                <a:gd name="T64" fmla="*/ 336 w 419"/>
                <a:gd name="T65" fmla="*/ 32 h 37"/>
                <a:gd name="T66" fmla="*/ 342 w 419"/>
                <a:gd name="T67" fmla="*/ 30 h 37"/>
                <a:gd name="T68" fmla="*/ 354 w 419"/>
                <a:gd name="T69" fmla="*/ 30 h 37"/>
                <a:gd name="T70" fmla="*/ 370 w 419"/>
                <a:gd name="T71" fmla="*/ 26 h 37"/>
                <a:gd name="T72" fmla="*/ 382 w 419"/>
                <a:gd name="T73" fmla="*/ 24 h 37"/>
                <a:gd name="T74" fmla="*/ 390 w 419"/>
                <a:gd name="T75" fmla="*/ 22 h 37"/>
                <a:gd name="T76" fmla="*/ 398 w 419"/>
                <a:gd name="T77" fmla="*/ 16 h 37"/>
                <a:gd name="T78" fmla="*/ 406 w 419"/>
                <a:gd name="T79" fmla="*/ 12 h 37"/>
                <a:gd name="T80" fmla="*/ 418 w 419"/>
                <a:gd name="T81" fmla="*/ 8 h 37"/>
                <a:gd name="T82" fmla="*/ 416 w 41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9" h="37">
                  <a:moveTo>
                    <a:pt x="0" y="4"/>
                  </a:moveTo>
                  <a:lnTo>
                    <a:pt x="10" y="6"/>
                  </a:lnTo>
                  <a:lnTo>
                    <a:pt x="12" y="8"/>
                  </a:lnTo>
                  <a:lnTo>
                    <a:pt x="20" y="10"/>
                  </a:lnTo>
                  <a:lnTo>
                    <a:pt x="28" y="16"/>
                  </a:lnTo>
                  <a:lnTo>
                    <a:pt x="36" y="18"/>
                  </a:lnTo>
                  <a:lnTo>
                    <a:pt x="46" y="22"/>
                  </a:lnTo>
                  <a:lnTo>
                    <a:pt x="60" y="22"/>
                  </a:lnTo>
                  <a:lnTo>
                    <a:pt x="74" y="24"/>
                  </a:lnTo>
                  <a:lnTo>
                    <a:pt x="82" y="26"/>
                  </a:lnTo>
                  <a:lnTo>
                    <a:pt x="92" y="26"/>
                  </a:lnTo>
                  <a:lnTo>
                    <a:pt x="100" y="28"/>
                  </a:lnTo>
                  <a:lnTo>
                    <a:pt x="108" y="28"/>
                  </a:lnTo>
                  <a:lnTo>
                    <a:pt x="128" y="32"/>
                  </a:lnTo>
                  <a:lnTo>
                    <a:pt x="136" y="34"/>
                  </a:lnTo>
                  <a:lnTo>
                    <a:pt x="144" y="34"/>
                  </a:lnTo>
                  <a:lnTo>
                    <a:pt x="156" y="36"/>
                  </a:lnTo>
                  <a:lnTo>
                    <a:pt x="164" y="36"/>
                  </a:lnTo>
                  <a:lnTo>
                    <a:pt x="172" y="36"/>
                  </a:lnTo>
                  <a:lnTo>
                    <a:pt x="184" y="36"/>
                  </a:lnTo>
                  <a:lnTo>
                    <a:pt x="202" y="36"/>
                  </a:lnTo>
                  <a:lnTo>
                    <a:pt x="222" y="36"/>
                  </a:lnTo>
                  <a:lnTo>
                    <a:pt x="234" y="36"/>
                  </a:lnTo>
                  <a:lnTo>
                    <a:pt x="242" y="36"/>
                  </a:lnTo>
                  <a:lnTo>
                    <a:pt x="250" y="36"/>
                  </a:lnTo>
                  <a:lnTo>
                    <a:pt x="258" y="36"/>
                  </a:lnTo>
                  <a:lnTo>
                    <a:pt x="268" y="36"/>
                  </a:lnTo>
                  <a:lnTo>
                    <a:pt x="276" y="34"/>
                  </a:lnTo>
                  <a:lnTo>
                    <a:pt x="292" y="34"/>
                  </a:lnTo>
                  <a:lnTo>
                    <a:pt x="298" y="34"/>
                  </a:lnTo>
                  <a:lnTo>
                    <a:pt x="310" y="32"/>
                  </a:lnTo>
                  <a:lnTo>
                    <a:pt x="320" y="32"/>
                  </a:lnTo>
                  <a:lnTo>
                    <a:pt x="336" y="32"/>
                  </a:lnTo>
                  <a:lnTo>
                    <a:pt x="342" y="30"/>
                  </a:lnTo>
                  <a:lnTo>
                    <a:pt x="354" y="30"/>
                  </a:lnTo>
                  <a:lnTo>
                    <a:pt x="370" y="26"/>
                  </a:lnTo>
                  <a:lnTo>
                    <a:pt x="382" y="24"/>
                  </a:lnTo>
                  <a:lnTo>
                    <a:pt x="390" y="22"/>
                  </a:lnTo>
                  <a:lnTo>
                    <a:pt x="398" y="16"/>
                  </a:lnTo>
                  <a:lnTo>
                    <a:pt x="406" y="12"/>
                  </a:lnTo>
                  <a:lnTo>
                    <a:pt x="418" y="8"/>
                  </a:lnTo>
                  <a:lnTo>
                    <a:pt x="41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748" name="Group 74">
            <a:extLst>
              <a:ext uri="{FF2B5EF4-FFF2-40B4-BE49-F238E27FC236}">
                <a16:creationId xmlns:a16="http://schemas.microsoft.com/office/drawing/2014/main" id="{5F572804-4A28-3E48-8B40-05AFF05FC91B}"/>
              </a:ext>
            </a:extLst>
          </p:cNvPr>
          <p:cNvGrpSpPr>
            <a:grpSpLocks/>
          </p:cNvGrpSpPr>
          <p:nvPr/>
        </p:nvGrpSpPr>
        <p:grpSpPr bwMode="auto">
          <a:xfrm>
            <a:off x="5372100" y="5127625"/>
            <a:ext cx="1143000" cy="1390650"/>
            <a:chOff x="2424" y="3230"/>
            <a:chExt cx="720" cy="876"/>
          </a:xfrm>
        </p:grpSpPr>
        <p:sp>
          <p:nvSpPr>
            <p:cNvPr id="15435" name="Freeform 75" descr="50%">
              <a:extLst>
                <a:ext uri="{FF2B5EF4-FFF2-40B4-BE49-F238E27FC236}">
                  <a16:creationId xmlns:a16="http://schemas.microsoft.com/office/drawing/2014/main" id="{CCFAA898-509B-A044-B7F4-AF591CB68F21}"/>
                </a:ext>
              </a:extLst>
            </p:cNvPr>
            <p:cNvSpPr>
              <a:spLocks/>
            </p:cNvSpPr>
            <p:nvPr/>
          </p:nvSpPr>
          <p:spPr bwMode="auto">
            <a:xfrm>
              <a:off x="2424" y="3230"/>
              <a:ext cx="720" cy="876"/>
            </a:xfrm>
            <a:custGeom>
              <a:avLst/>
              <a:gdLst>
                <a:gd name="T0" fmla="*/ 132 w 720"/>
                <a:gd name="T1" fmla="*/ 204 h 876"/>
                <a:gd name="T2" fmla="*/ 132 w 720"/>
                <a:gd name="T3" fmla="*/ 132 h 876"/>
                <a:gd name="T4" fmla="*/ 172 w 720"/>
                <a:gd name="T5" fmla="*/ 64 h 876"/>
                <a:gd name="T6" fmla="*/ 240 w 720"/>
                <a:gd name="T7" fmla="*/ 24 h 876"/>
                <a:gd name="T8" fmla="*/ 312 w 720"/>
                <a:gd name="T9" fmla="*/ 4 h 876"/>
                <a:gd name="T10" fmla="*/ 384 w 720"/>
                <a:gd name="T11" fmla="*/ 0 h 876"/>
                <a:gd name="T12" fmla="*/ 456 w 720"/>
                <a:gd name="T13" fmla="*/ 0 h 876"/>
                <a:gd name="T14" fmla="*/ 527 w 720"/>
                <a:gd name="T15" fmla="*/ 36 h 876"/>
                <a:gd name="T16" fmla="*/ 589 w 720"/>
                <a:gd name="T17" fmla="*/ 92 h 876"/>
                <a:gd name="T18" fmla="*/ 599 w 720"/>
                <a:gd name="T19" fmla="*/ 180 h 876"/>
                <a:gd name="T20" fmla="*/ 599 w 720"/>
                <a:gd name="T21" fmla="*/ 252 h 876"/>
                <a:gd name="T22" fmla="*/ 599 w 720"/>
                <a:gd name="T23" fmla="*/ 336 h 876"/>
                <a:gd name="T24" fmla="*/ 623 w 720"/>
                <a:gd name="T25" fmla="*/ 408 h 876"/>
                <a:gd name="T26" fmla="*/ 647 w 720"/>
                <a:gd name="T27" fmla="*/ 480 h 876"/>
                <a:gd name="T28" fmla="*/ 671 w 720"/>
                <a:gd name="T29" fmla="*/ 551 h 876"/>
                <a:gd name="T30" fmla="*/ 683 w 720"/>
                <a:gd name="T31" fmla="*/ 635 h 876"/>
                <a:gd name="T32" fmla="*/ 695 w 720"/>
                <a:gd name="T33" fmla="*/ 707 h 876"/>
                <a:gd name="T34" fmla="*/ 719 w 720"/>
                <a:gd name="T35" fmla="*/ 779 h 876"/>
                <a:gd name="T36" fmla="*/ 719 w 720"/>
                <a:gd name="T37" fmla="*/ 851 h 876"/>
                <a:gd name="T38" fmla="*/ 647 w 720"/>
                <a:gd name="T39" fmla="*/ 875 h 876"/>
                <a:gd name="T40" fmla="*/ 527 w 720"/>
                <a:gd name="T41" fmla="*/ 863 h 876"/>
                <a:gd name="T42" fmla="*/ 456 w 720"/>
                <a:gd name="T43" fmla="*/ 863 h 876"/>
                <a:gd name="T44" fmla="*/ 384 w 720"/>
                <a:gd name="T45" fmla="*/ 863 h 876"/>
                <a:gd name="T46" fmla="*/ 312 w 720"/>
                <a:gd name="T47" fmla="*/ 863 h 876"/>
                <a:gd name="T48" fmla="*/ 240 w 720"/>
                <a:gd name="T49" fmla="*/ 863 h 876"/>
                <a:gd name="T50" fmla="*/ 156 w 720"/>
                <a:gd name="T51" fmla="*/ 863 h 876"/>
                <a:gd name="T52" fmla="*/ 84 w 720"/>
                <a:gd name="T53" fmla="*/ 863 h 876"/>
                <a:gd name="T54" fmla="*/ 12 w 720"/>
                <a:gd name="T55" fmla="*/ 863 h 876"/>
                <a:gd name="T56" fmla="*/ 0 w 720"/>
                <a:gd name="T57" fmla="*/ 791 h 876"/>
                <a:gd name="T58" fmla="*/ 12 w 720"/>
                <a:gd name="T59" fmla="*/ 719 h 876"/>
                <a:gd name="T60" fmla="*/ 60 w 720"/>
                <a:gd name="T61" fmla="*/ 647 h 876"/>
                <a:gd name="T62" fmla="*/ 84 w 720"/>
                <a:gd name="T63" fmla="*/ 575 h 876"/>
                <a:gd name="T64" fmla="*/ 84 w 720"/>
                <a:gd name="T65" fmla="*/ 504 h 876"/>
                <a:gd name="T66" fmla="*/ 108 w 720"/>
                <a:gd name="T67" fmla="*/ 432 h 876"/>
                <a:gd name="T68" fmla="*/ 120 w 720"/>
                <a:gd name="T69" fmla="*/ 360 h 876"/>
                <a:gd name="T70" fmla="*/ 120 w 720"/>
                <a:gd name="T71" fmla="*/ 288 h 876"/>
                <a:gd name="T72" fmla="*/ 132 w 720"/>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0"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1" y="16"/>
                  </a:lnTo>
                  <a:lnTo>
                    <a:pt x="527" y="36"/>
                  </a:lnTo>
                  <a:lnTo>
                    <a:pt x="571" y="72"/>
                  </a:lnTo>
                  <a:lnTo>
                    <a:pt x="589" y="92"/>
                  </a:lnTo>
                  <a:lnTo>
                    <a:pt x="599" y="144"/>
                  </a:lnTo>
                  <a:lnTo>
                    <a:pt x="599" y="180"/>
                  </a:lnTo>
                  <a:lnTo>
                    <a:pt x="599" y="216"/>
                  </a:lnTo>
                  <a:lnTo>
                    <a:pt x="599" y="252"/>
                  </a:lnTo>
                  <a:lnTo>
                    <a:pt x="599" y="300"/>
                  </a:lnTo>
                  <a:lnTo>
                    <a:pt x="599" y="336"/>
                  </a:lnTo>
                  <a:lnTo>
                    <a:pt x="611" y="372"/>
                  </a:lnTo>
                  <a:lnTo>
                    <a:pt x="623" y="408"/>
                  </a:lnTo>
                  <a:lnTo>
                    <a:pt x="635" y="444"/>
                  </a:lnTo>
                  <a:lnTo>
                    <a:pt x="647" y="480"/>
                  </a:lnTo>
                  <a:lnTo>
                    <a:pt x="659" y="516"/>
                  </a:lnTo>
                  <a:lnTo>
                    <a:pt x="671" y="551"/>
                  </a:lnTo>
                  <a:lnTo>
                    <a:pt x="683" y="599"/>
                  </a:lnTo>
                  <a:lnTo>
                    <a:pt x="683" y="635"/>
                  </a:lnTo>
                  <a:lnTo>
                    <a:pt x="695" y="671"/>
                  </a:lnTo>
                  <a:lnTo>
                    <a:pt x="695" y="707"/>
                  </a:lnTo>
                  <a:lnTo>
                    <a:pt x="695" y="743"/>
                  </a:lnTo>
                  <a:lnTo>
                    <a:pt x="719" y="779"/>
                  </a:lnTo>
                  <a:lnTo>
                    <a:pt x="719" y="815"/>
                  </a:lnTo>
                  <a:lnTo>
                    <a:pt x="719" y="851"/>
                  </a:lnTo>
                  <a:lnTo>
                    <a:pt x="683" y="875"/>
                  </a:lnTo>
                  <a:lnTo>
                    <a:pt x="647" y="875"/>
                  </a:lnTo>
                  <a:lnTo>
                    <a:pt x="611" y="875"/>
                  </a:lnTo>
                  <a:lnTo>
                    <a:pt x="527" y="863"/>
                  </a:lnTo>
                  <a:lnTo>
                    <a:pt x="491"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40"/>
                  </a:lnTo>
                  <a:lnTo>
                    <a:pt x="84" y="504"/>
                  </a:lnTo>
                  <a:lnTo>
                    <a:pt x="108" y="468"/>
                  </a:lnTo>
                  <a:lnTo>
                    <a:pt x="108" y="432"/>
                  </a:lnTo>
                  <a:lnTo>
                    <a:pt x="120" y="396"/>
                  </a:lnTo>
                  <a:lnTo>
                    <a:pt x="120" y="360"/>
                  </a:lnTo>
                  <a:lnTo>
                    <a:pt x="120" y="324"/>
                  </a:lnTo>
                  <a:lnTo>
                    <a:pt x="120" y="288"/>
                  </a:lnTo>
                  <a:lnTo>
                    <a:pt x="124" y="258"/>
                  </a:lnTo>
                  <a:lnTo>
                    <a:pt x="132" y="240"/>
                  </a:lnTo>
                </a:path>
              </a:pathLst>
            </a:custGeom>
            <a:blipFill dpi="0" rotWithShape="0">
              <a:blip r:embed="rId3"/>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1037" name="Group 76">
              <a:extLst>
                <a:ext uri="{FF2B5EF4-FFF2-40B4-BE49-F238E27FC236}">
                  <a16:creationId xmlns:a16="http://schemas.microsoft.com/office/drawing/2014/main" id="{8697BA5C-FE04-EE41-8AA8-1274E7BA92D9}"/>
                </a:ext>
              </a:extLst>
            </p:cNvPr>
            <p:cNvGrpSpPr>
              <a:grpSpLocks/>
            </p:cNvGrpSpPr>
            <p:nvPr/>
          </p:nvGrpSpPr>
          <p:grpSpPr bwMode="auto">
            <a:xfrm>
              <a:off x="2558" y="3378"/>
              <a:ext cx="464" cy="43"/>
              <a:chOff x="2558" y="3378"/>
              <a:chExt cx="464" cy="43"/>
            </a:xfrm>
          </p:grpSpPr>
          <p:sp>
            <p:nvSpPr>
              <p:cNvPr id="15437" name="Freeform 77" descr="50%">
                <a:extLst>
                  <a:ext uri="{FF2B5EF4-FFF2-40B4-BE49-F238E27FC236}">
                    <a16:creationId xmlns:a16="http://schemas.microsoft.com/office/drawing/2014/main" id="{F3037DE7-F857-A64D-828F-98577D94F511}"/>
                  </a:ext>
                </a:extLst>
              </p:cNvPr>
              <p:cNvSpPr>
                <a:spLocks/>
              </p:cNvSpPr>
              <p:nvPr/>
            </p:nvSpPr>
            <p:spPr bwMode="auto">
              <a:xfrm>
                <a:off x="2558" y="3378"/>
                <a:ext cx="464" cy="43"/>
              </a:xfrm>
              <a:custGeom>
                <a:avLst/>
                <a:gdLst>
                  <a:gd name="T0" fmla="*/ 0 w 464"/>
                  <a:gd name="T1" fmla="*/ 7 h 43"/>
                  <a:gd name="T2" fmla="*/ 10 w 464"/>
                  <a:gd name="T3" fmla="*/ 7 h 43"/>
                  <a:gd name="T4" fmla="*/ 18 w 464"/>
                  <a:gd name="T5" fmla="*/ 8 h 43"/>
                  <a:gd name="T6" fmla="*/ 28 w 464"/>
                  <a:gd name="T7" fmla="*/ 12 h 43"/>
                  <a:gd name="T8" fmla="*/ 35 w 464"/>
                  <a:gd name="T9" fmla="*/ 18 h 43"/>
                  <a:gd name="T10" fmla="*/ 45 w 464"/>
                  <a:gd name="T11" fmla="*/ 22 h 43"/>
                  <a:gd name="T12" fmla="*/ 55 w 464"/>
                  <a:gd name="T13" fmla="*/ 24 h 43"/>
                  <a:gd name="T14" fmla="*/ 67 w 464"/>
                  <a:gd name="T15" fmla="*/ 24 h 43"/>
                  <a:gd name="T16" fmla="*/ 94 w 464"/>
                  <a:gd name="T17" fmla="*/ 27 h 43"/>
                  <a:gd name="T18" fmla="*/ 102 w 464"/>
                  <a:gd name="T19" fmla="*/ 30 h 43"/>
                  <a:gd name="T20" fmla="*/ 112 w 464"/>
                  <a:gd name="T21" fmla="*/ 30 h 43"/>
                  <a:gd name="T22" fmla="*/ 120 w 464"/>
                  <a:gd name="T23" fmla="*/ 34 h 43"/>
                  <a:gd name="T24" fmla="*/ 130 w 464"/>
                  <a:gd name="T25" fmla="*/ 34 h 43"/>
                  <a:gd name="T26" fmla="*/ 151 w 464"/>
                  <a:gd name="T27" fmla="*/ 35 h 43"/>
                  <a:gd name="T28" fmla="*/ 159 w 464"/>
                  <a:gd name="T29" fmla="*/ 39 h 43"/>
                  <a:gd name="T30" fmla="*/ 169 w 464"/>
                  <a:gd name="T31" fmla="*/ 39 h 43"/>
                  <a:gd name="T32" fmla="*/ 181 w 464"/>
                  <a:gd name="T33" fmla="*/ 42 h 43"/>
                  <a:gd name="T34" fmla="*/ 191 w 464"/>
                  <a:gd name="T35" fmla="*/ 42 h 43"/>
                  <a:gd name="T36" fmla="*/ 199 w 464"/>
                  <a:gd name="T37" fmla="*/ 42 h 43"/>
                  <a:gd name="T38" fmla="*/ 210 w 464"/>
                  <a:gd name="T39" fmla="*/ 42 h 43"/>
                  <a:gd name="T40" fmla="*/ 232 w 464"/>
                  <a:gd name="T41" fmla="*/ 42 h 43"/>
                  <a:gd name="T42" fmla="*/ 254 w 464"/>
                  <a:gd name="T43" fmla="*/ 42 h 43"/>
                  <a:gd name="T44" fmla="*/ 265 w 464"/>
                  <a:gd name="T45" fmla="*/ 42 h 43"/>
                  <a:gd name="T46" fmla="*/ 273 w 464"/>
                  <a:gd name="T47" fmla="*/ 42 h 43"/>
                  <a:gd name="T48" fmla="*/ 283 w 464"/>
                  <a:gd name="T49" fmla="*/ 42 h 43"/>
                  <a:gd name="T50" fmla="*/ 293 w 464"/>
                  <a:gd name="T51" fmla="*/ 42 h 43"/>
                  <a:gd name="T52" fmla="*/ 301 w 464"/>
                  <a:gd name="T53" fmla="*/ 42 h 43"/>
                  <a:gd name="T54" fmla="*/ 311 w 464"/>
                  <a:gd name="T55" fmla="*/ 39 h 43"/>
                  <a:gd name="T56" fmla="*/ 327 w 464"/>
                  <a:gd name="T57" fmla="*/ 39 h 43"/>
                  <a:gd name="T58" fmla="*/ 333 w 464"/>
                  <a:gd name="T59" fmla="*/ 39 h 43"/>
                  <a:gd name="T60" fmla="*/ 345 w 464"/>
                  <a:gd name="T61" fmla="*/ 35 h 43"/>
                  <a:gd name="T62" fmla="*/ 357 w 464"/>
                  <a:gd name="T63" fmla="*/ 35 h 43"/>
                  <a:gd name="T64" fmla="*/ 375 w 464"/>
                  <a:gd name="T65" fmla="*/ 35 h 43"/>
                  <a:gd name="T66" fmla="*/ 382 w 464"/>
                  <a:gd name="T67" fmla="*/ 35 h 43"/>
                  <a:gd name="T68" fmla="*/ 392 w 464"/>
                  <a:gd name="T69" fmla="*/ 34 h 43"/>
                  <a:gd name="T70" fmla="*/ 410 w 464"/>
                  <a:gd name="T71" fmla="*/ 30 h 43"/>
                  <a:gd name="T72" fmla="*/ 424 w 464"/>
                  <a:gd name="T73" fmla="*/ 27 h 43"/>
                  <a:gd name="T74" fmla="*/ 434 w 464"/>
                  <a:gd name="T75" fmla="*/ 24 h 43"/>
                  <a:gd name="T76" fmla="*/ 441 w 464"/>
                  <a:gd name="T77" fmla="*/ 18 h 43"/>
                  <a:gd name="T78" fmla="*/ 449 w 464"/>
                  <a:gd name="T79" fmla="*/ 13 h 43"/>
                  <a:gd name="T80" fmla="*/ 463 w 464"/>
                  <a:gd name="T81" fmla="*/ 8 h 43"/>
                  <a:gd name="T82" fmla="*/ 459 w 464"/>
                  <a:gd name="T83" fmla="*/ 0 h 43"/>
                  <a:gd name="T84" fmla="*/ 0 w 464"/>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4" h="43">
                    <a:moveTo>
                      <a:pt x="0" y="7"/>
                    </a:moveTo>
                    <a:lnTo>
                      <a:pt x="10" y="7"/>
                    </a:lnTo>
                    <a:lnTo>
                      <a:pt x="18" y="8"/>
                    </a:lnTo>
                    <a:lnTo>
                      <a:pt x="28" y="12"/>
                    </a:lnTo>
                    <a:lnTo>
                      <a:pt x="35" y="18"/>
                    </a:lnTo>
                    <a:lnTo>
                      <a:pt x="45" y="22"/>
                    </a:lnTo>
                    <a:lnTo>
                      <a:pt x="55" y="24"/>
                    </a:lnTo>
                    <a:lnTo>
                      <a:pt x="67" y="24"/>
                    </a:lnTo>
                    <a:lnTo>
                      <a:pt x="94" y="27"/>
                    </a:lnTo>
                    <a:lnTo>
                      <a:pt x="102" y="30"/>
                    </a:lnTo>
                    <a:lnTo>
                      <a:pt x="112" y="30"/>
                    </a:lnTo>
                    <a:lnTo>
                      <a:pt x="120" y="34"/>
                    </a:lnTo>
                    <a:lnTo>
                      <a:pt x="130" y="34"/>
                    </a:lnTo>
                    <a:lnTo>
                      <a:pt x="151" y="35"/>
                    </a:lnTo>
                    <a:lnTo>
                      <a:pt x="159" y="39"/>
                    </a:lnTo>
                    <a:lnTo>
                      <a:pt x="169" y="39"/>
                    </a:lnTo>
                    <a:lnTo>
                      <a:pt x="181" y="42"/>
                    </a:lnTo>
                    <a:lnTo>
                      <a:pt x="191" y="42"/>
                    </a:lnTo>
                    <a:lnTo>
                      <a:pt x="199" y="42"/>
                    </a:lnTo>
                    <a:lnTo>
                      <a:pt x="210" y="42"/>
                    </a:lnTo>
                    <a:lnTo>
                      <a:pt x="232" y="42"/>
                    </a:lnTo>
                    <a:lnTo>
                      <a:pt x="254" y="42"/>
                    </a:lnTo>
                    <a:lnTo>
                      <a:pt x="265" y="42"/>
                    </a:lnTo>
                    <a:lnTo>
                      <a:pt x="273" y="42"/>
                    </a:lnTo>
                    <a:lnTo>
                      <a:pt x="283" y="42"/>
                    </a:lnTo>
                    <a:lnTo>
                      <a:pt x="293" y="42"/>
                    </a:lnTo>
                    <a:lnTo>
                      <a:pt x="301" y="42"/>
                    </a:lnTo>
                    <a:lnTo>
                      <a:pt x="311" y="39"/>
                    </a:lnTo>
                    <a:lnTo>
                      <a:pt x="327" y="39"/>
                    </a:lnTo>
                    <a:lnTo>
                      <a:pt x="333" y="39"/>
                    </a:lnTo>
                    <a:lnTo>
                      <a:pt x="345" y="35"/>
                    </a:lnTo>
                    <a:lnTo>
                      <a:pt x="357" y="35"/>
                    </a:lnTo>
                    <a:lnTo>
                      <a:pt x="375" y="35"/>
                    </a:lnTo>
                    <a:lnTo>
                      <a:pt x="382" y="35"/>
                    </a:lnTo>
                    <a:lnTo>
                      <a:pt x="392" y="34"/>
                    </a:lnTo>
                    <a:lnTo>
                      <a:pt x="410" y="30"/>
                    </a:lnTo>
                    <a:lnTo>
                      <a:pt x="424" y="27"/>
                    </a:lnTo>
                    <a:lnTo>
                      <a:pt x="434" y="24"/>
                    </a:lnTo>
                    <a:lnTo>
                      <a:pt x="441" y="18"/>
                    </a:lnTo>
                    <a:lnTo>
                      <a:pt x="449" y="13"/>
                    </a:lnTo>
                    <a:lnTo>
                      <a:pt x="463" y="8"/>
                    </a:lnTo>
                    <a:lnTo>
                      <a:pt x="459" y="0"/>
                    </a:lnTo>
                    <a:lnTo>
                      <a:pt x="0" y="7"/>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38" name="Freeform 78">
                <a:extLst>
                  <a:ext uri="{FF2B5EF4-FFF2-40B4-BE49-F238E27FC236}">
                    <a16:creationId xmlns:a16="http://schemas.microsoft.com/office/drawing/2014/main" id="{02F5FF09-6CA9-7C4C-86B2-9200E6FA29A8}"/>
                  </a:ext>
                </a:extLst>
              </p:cNvPr>
              <p:cNvSpPr>
                <a:spLocks/>
              </p:cNvSpPr>
              <p:nvPr/>
            </p:nvSpPr>
            <p:spPr bwMode="auto">
              <a:xfrm>
                <a:off x="2558" y="3378"/>
                <a:ext cx="464" cy="43"/>
              </a:xfrm>
              <a:custGeom>
                <a:avLst/>
                <a:gdLst>
                  <a:gd name="T0" fmla="*/ 0 w 464"/>
                  <a:gd name="T1" fmla="*/ 6 h 43"/>
                  <a:gd name="T2" fmla="*/ 10 w 464"/>
                  <a:gd name="T3" fmla="*/ 6 h 43"/>
                  <a:gd name="T4" fmla="*/ 18 w 464"/>
                  <a:gd name="T5" fmla="*/ 10 h 43"/>
                  <a:gd name="T6" fmla="*/ 28 w 464"/>
                  <a:gd name="T7" fmla="*/ 12 h 43"/>
                  <a:gd name="T8" fmla="*/ 36 w 464"/>
                  <a:gd name="T9" fmla="*/ 18 h 43"/>
                  <a:gd name="T10" fmla="*/ 46 w 464"/>
                  <a:gd name="T11" fmla="*/ 22 h 43"/>
                  <a:gd name="T12" fmla="*/ 54 w 464"/>
                  <a:gd name="T13" fmla="*/ 24 h 43"/>
                  <a:gd name="T14" fmla="*/ 66 w 464"/>
                  <a:gd name="T15" fmla="*/ 24 h 43"/>
                  <a:gd name="T16" fmla="*/ 94 w 464"/>
                  <a:gd name="T17" fmla="*/ 28 h 43"/>
                  <a:gd name="T18" fmla="*/ 102 w 464"/>
                  <a:gd name="T19" fmla="*/ 30 h 43"/>
                  <a:gd name="T20" fmla="*/ 112 w 464"/>
                  <a:gd name="T21" fmla="*/ 30 h 43"/>
                  <a:gd name="T22" fmla="*/ 120 w 464"/>
                  <a:gd name="T23" fmla="*/ 34 h 43"/>
                  <a:gd name="T24" fmla="*/ 130 w 464"/>
                  <a:gd name="T25" fmla="*/ 34 h 43"/>
                  <a:gd name="T26" fmla="*/ 150 w 464"/>
                  <a:gd name="T27" fmla="*/ 36 h 43"/>
                  <a:gd name="T28" fmla="*/ 160 w 464"/>
                  <a:gd name="T29" fmla="*/ 40 h 43"/>
                  <a:gd name="T30" fmla="*/ 168 w 464"/>
                  <a:gd name="T31" fmla="*/ 40 h 43"/>
                  <a:gd name="T32" fmla="*/ 180 w 464"/>
                  <a:gd name="T33" fmla="*/ 42 h 43"/>
                  <a:gd name="T34" fmla="*/ 190 w 464"/>
                  <a:gd name="T35" fmla="*/ 42 h 43"/>
                  <a:gd name="T36" fmla="*/ 198 w 464"/>
                  <a:gd name="T37" fmla="*/ 42 h 43"/>
                  <a:gd name="T38" fmla="*/ 210 w 464"/>
                  <a:gd name="T39" fmla="*/ 42 h 43"/>
                  <a:gd name="T40" fmla="*/ 232 w 464"/>
                  <a:gd name="T41" fmla="*/ 42 h 43"/>
                  <a:gd name="T42" fmla="*/ 254 w 464"/>
                  <a:gd name="T43" fmla="*/ 42 h 43"/>
                  <a:gd name="T44" fmla="*/ 266 w 464"/>
                  <a:gd name="T45" fmla="*/ 42 h 43"/>
                  <a:gd name="T46" fmla="*/ 274 w 464"/>
                  <a:gd name="T47" fmla="*/ 42 h 43"/>
                  <a:gd name="T48" fmla="*/ 284 w 464"/>
                  <a:gd name="T49" fmla="*/ 42 h 43"/>
                  <a:gd name="T50" fmla="*/ 292 w 464"/>
                  <a:gd name="T51" fmla="*/ 42 h 43"/>
                  <a:gd name="T52" fmla="*/ 302 w 464"/>
                  <a:gd name="T53" fmla="*/ 42 h 43"/>
                  <a:gd name="T54" fmla="*/ 310 w 464"/>
                  <a:gd name="T55" fmla="*/ 40 h 43"/>
                  <a:gd name="T56" fmla="*/ 327 w 464"/>
                  <a:gd name="T57" fmla="*/ 38 h 43"/>
                  <a:gd name="T58" fmla="*/ 333 w 464"/>
                  <a:gd name="T59" fmla="*/ 40 h 43"/>
                  <a:gd name="T60" fmla="*/ 345 w 464"/>
                  <a:gd name="T61" fmla="*/ 36 h 43"/>
                  <a:gd name="T62" fmla="*/ 357 w 464"/>
                  <a:gd name="T63" fmla="*/ 36 h 43"/>
                  <a:gd name="T64" fmla="*/ 375 w 464"/>
                  <a:gd name="T65" fmla="*/ 36 h 43"/>
                  <a:gd name="T66" fmla="*/ 381 w 464"/>
                  <a:gd name="T67" fmla="*/ 36 h 43"/>
                  <a:gd name="T68" fmla="*/ 393 w 464"/>
                  <a:gd name="T69" fmla="*/ 34 h 43"/>
                  <a:gd name="T70" fmla="*/ 409 w 464"/>
                  <a:gd name="T71" fmla="*/ 30 h 43"/>
                  <a:gd name="T72" fmla="*/ 423 w 464"/>
                  <a:gd name="T73" fmla="*/ 28 h 43"/>
                  <a:gd name="T74" fmla="*/ 433 w 464"/>
                  <a:gd name="T75" fmla="*/ 24 h 43"/>
                  <a:gd name="T76" fmla="*/ 441 w 464"/>
                  <a:gd name="T77" fmla="*/ 20 h 43"/>
                  <a:gd name="T78" fmla="*/ 449 w 464"/>
                  <a:gd name="T79" fmla="*/ 14 h 43"/>
                  <a:gd name="T80" fmla="*/ 463 w 464"/>
                  <a:gd name="T81" fmla="*/ 8 h 43"/>
                  <a:gd name="T82" fmla="*/ 459 w 464"/>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4"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4" y="42"/>
                    </a:lnTo>
                    <a:lnTo>
                      <a:pt x="266" y="42"/>
                    </a:lnTo>
                    <a:lnTo>
                      <a:pt x="274" y="42"/>
                    </a:lnTo>
                    <a:lnTo>
                      <a:pt x="284" y="42"/>
                    </a:lnTo>
                    <a:lnTo>
                      <a:pt x="292" y="42"/>
                    </a:lnTo>
                    <a:lnTo>
                      <a:pt x="302" y="42"/>
                    </a:lnTo>
                    <a:lnTo>
                      <a:pt x="310" y="40"/>
                    </a:lnTo>
                    <a:lnTo>
                      <a:pt x="327" y="38"/>
                    </a:lnTo>
                    <a:lnTo>
                      <a:pt x="333" y="40"/>
                    </a:lnTo>
                    <a:lnTo>
                      <a:pt x="345" y="36"/>
                    </a:lnTo>
                    <a:lnTo>
                      <a:pt x="357" y="36"/>
                    </a:lnTo>
                    <a:lnTo>
                      <a:pt x="375" y="36"/>
                    </a:lnTo>
                    <a:lnTo>
                      <a:pt x="381" y="36"/>
                    </a:lnTo>
                    <a:lnTo>
                      <a:pt x="393" y="34"/>
                    </a:lnTo>
                    <a:lnTo>
                      <a:pt x="409" y="30"/>
                    </a:lnTo>
                    <a:lnTo>
                      <a:pt x="423" y="28"/>
                    </a:lnTo>
                    <a:lnTo>
                      <a:pt x="433" y="24"/>
                    </a:lnTo>
                    <a:lnTo>
                      <a:pt x="441" y="20"/>
                    </a:lnTo>
                    <a:lnTo>
                      <a:pt x="449" y="14"/>
                    </a:lnTo>
                    <a:lnTo>
                      <a:pt x="463" y="8"/>
                    </a:lnTo>
                    <a:lnTo>
                      <a:pt x="459"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38" name="Group 79">
              <a:extLst>
                <a:ext uri="{FF2B5EF4-FFF2-40B4-BE49-F238E27FC236}">
                  <a16:creationId xmlns:a16="http://schemas.microsoft.com/office/drawing/2014/main" id="{EF1E14B7-91CB-AF4B-9779-DD734BFA81A9}"/>
                </a:ext>
              </a:extLst>
            </p:cNvPr>
            <p:cNvGrpSpPr>
              <a:grpSpLocks/>
            </p:cNvGrpSpPr>
            <p:nvPr/>
          </p:nvGrpSpPr>
          <p:grpSpPr bwMode="auto">
            <a:xfrm>
              <a:off x="2564" y="3350"/>
              <a:ext cx="456" cy="43"/>
              <a:chOff x="2564" y="3350"/>
              <a:chExt cx="456" cy="43"/>
            </a:xfrm>
          </p:grpSpPr>
          <p:sp>
            <p:nvSpPr>
              <p:cNvPr id="15440" name="Freeform 80" descr="50%">
                <a:extLst>
                  <a:ext uri="{FF2B5EF4-FFF2-40B4-BE49-F238E27FC236}">
                    <a16:creationId xmlns:a16="http://schemas.microsoft.com/office/drawing/2014/main" id="{E61E682B-B5B4-664F-A6D5-F09ACBB276F0}"/>
                  </a:ext>
                </a:extLst>
              </p:cNvPr>
              <p:cNvSpPr>
                <a:spLocks/>
              </p:cNvSpPr>
              <p:nvPr/>
            </p:nvSpPr>
            <p:spPr bwMode="auto">
              <a:xfrm>
                <a:off x="2564" y="3350"/>
                <a:ext cx="456" cy="43"/>
              </a:xfrm>
              <a:custGeom>
                <a:avLst/>
                <a:gdLst>
                  <a:gd name="T0" fmla="*/ 0 w 456"/>
                  <a:gd name="T1" fmla="*/ 3 h 43"/>
                  <a:gd name="T2" fmla="*/ 12 w 456"/>
                  <a:gd name="T3" fmla="*/ 7 h 43"/>
                  <a:gd name="T4" fmla="*/ 14 w 456"/>
                  <a:gd name="T5" fmla="*/ 8 h 43"/>
                  <a:gd name="T6" fmla="*/ 20 w 456"/>
                  <a:gd name="T7" fmla="*/ 12 h 43"/>
                  <a:gd name="T8" fmla="*/ 29 w 456"/>
                  <a:gd name="T9" fmla="*/ 18 h 43"/>
                  <a:gd name="T10" fmla="*/ 39 w 456"/>
                  <a:gd name="T11" fmla="*/ 22 h 43"/>
                  <a:gd name="T12" fmla="*/ 47 w 456"/>
                  <a:gd name="T13" fmla="*/ 25 h 43"/>
                  <a:gd name="T14" fmla="*/ 65 w 456"/>
                  <a:gd name="T15" fmla="*/ 25 h 43"/>
                  <a:gd name="T16" fmla="*/ 79 w 456"/>
                  <a:gd name="T17" fmla="*/ 27 h 43"/>
                  <a:gd name="T18" fmla="*/ 88 w 456"/>
                  <a:gd name="T19" fmla="*/ 30 h 43"/>
                  <a:gd name="T20" fmla="*/ 96 w 456"/>
                  <a:gd name="T21" fmla="*/ 30 h 43"/>
                  <a:gd name="T22" fmla="*/ 106 w 456"/>
                  <a:gd name="T23" fmla="*/ 34 h 43"/>
                  <a:gd name="T24" fmla="*/ 116 w 456"/>
                  <a:gd name="T25" fmla="*/ 34 h 43"/>
                  <a:gd name="T26" fmla="*/ 136 w 456"/>
                  <a:gd name="T27" fmla="*/ 35 h 43"/>
                  <a:gd name="T28" fmla="*/ 145 w 456"/>
                  <a:gd name="T29" fmla="*/ 39 h 43"/>
                  <a:gd name="T30" fmla="*/ 155 w 456"/>
                  <a:gd name="T31" fmla="*/ 39 h 43"/>
                  <a:gd name="T32" fmla="*/ 167 w 456"/>
                  <a:gd name="T33" fmla="*/ 42 h 43"/>
                  <a:gd name="T34" fmla="*/ 175 w 456"/>
                  <a:gd name="T35" fmla="*/ 42 h 43"/>
                  <a:gd name="T36" fmla="*/ 185 w 456"/>
                  <a:gd name="T37" fmla="*/ 42 h 43"/>
                  <a:gd name="T38" fmla="*/ 197 w 456"/>
                  <a:gd name="T39" fmla="*/ 42 h 43"/>
                  <a:gd name="T40" fmla="*/ 218 w 456"/>
                  <a:gd name="T41" fmla="*/ 42 h 43"/>
                  <a:gd name="T42" fmla="*/ 238 w 456"/>
                  <a:gd name="T43" fmla="*/ 42 h 43"/>
                  <a:gd name="T44" fmla="*/ 250 w 456"/>
                  <a:gd name="T45" fmla="*/ 42 h 43"/>
                  <a:gd name="T46" fmla="*/ 259 w 456"/>
                  <a:gd name="T47" fmla="*/ 42 h 43"/>
                  <a:gd name="T48" fmla="*/ 269 w 456"/>
                  <a:gd name="T49" fmla="*/ 42 h 43"/>
                  <a:gd name="T50" fmla="*/ 277 w 456"/>
                  <a:gd name="T51" fmla="*/ 42 h 43"/>
                  <a:gd name="T52" fmla="*/ 287 w 456"/>
                  <a:gd name="T53" fmla="*/ 42 h 43"/>
                  <a:gd name="T54" fmla="*/ 295 w 456"/>
                  <a:gd name="T55" fmla="*/ 39 h 43"/>
                  <a:gd name="T56" fmla="*/ 313 w 456"/>
                  <a:gd name="T57" fmla="*/ 39 h 43"/>
                  <a:gd name="T58" fmla="*/ 319 w 456"/>
                  <a:gd name="T59" fmla="*/ 39 h 43"/>
                  <a:gd name="T60" fmla="*/ 331 w 456"/>
                  <a:gd name="T61" fmla="*/ 35 h 43"/>
                  <a:gd name="T62" fmla="*/ 341 w 456"/>
                  <a:gd name="T63" fmla="*/ 35 h 43"/>
                  <a:gd name="T64" fmla="*/ 361 w 456"/>
                  <a:gd name="T65" fmla="*/ 35 h 43"/>
                  <a:gd name="T66" fmla="*/ 367 w 456"/>
                  <a:gd name="T67" fmla="*/ 35 h 43"/>
                  <a:gd name="T68" fmla="*/ 378 w 456"/>
                  <a:gd name="T69" fmla="*/ 34 h 43"/>
                  <a:gd name="T70" fmla="*/ 394 w 456"/>
                  <a:gd name="T71" fmla="*/ 30 h 43"/>
                  <a:gd name="T72" fmla="*/ 410 w 456"/>
                  <a:gd name="T73" fmla="*/ 27 h 43"/>
                  <a:gd name="T74" fmla="*/ 418 w 456"/>
                  <a:gd name="T75" fmla="*/ 24 h 43"/>
                  <a:gd name="T76" fmla="*/ 427 w 456"/>
                  <a:gd name="T77" fmla="*/ 18 h 43"/>
                  <a:gd name="T78" fmla="*/ 433 w 456"/>
                  <a:gd name="T79" fmla="*/ 13 h 43"/>
                  <a:gd name="T80" fmla="*/ 455 w 456"/>
                  <a:gd name="T81" fmla="*/ 5 h 43"/>
                  <a:gd name="T82" fmla="*/ 445 w 456"/>
                  <a:gd name="T83" fmla="*/ 0 h 43"/>
                  <a:gd name="T84" fmla="*/ 0 w 456"/>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6"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5" y="39"/>
                    </a:lnTo>
                    <a:lnTo>
                      <a:pt x="167" y="42"/>
                    </a:lnTo>
                    <a:lnTo>
                      <a:pt x="175" y="42"/>
                    </a:lnTo>
                    <a:lnTo>
                      <a:pt x="185" y="42"/>
                    </a:lnTo>
                    <a:lnTo>
                      <a:pt x="197" y="42"/>
                    </a:lnTo>
                    <a:lnTo>
                      <a:pt x="218" y="42"/>
                    </a:lnTo>
                    <a:lnTo>
                      <a:pt x="238" y="42"/>
                    </a:lnTo>
                    <a:lnTo>
                      <a:pt x="250" y="42"/>
                    </a:lnTo>
                    <a:lnTo>
                      <a:pt x="259" y="42"/>
                    </a:lnTo>
                    <a:lnTo>
                      <a:pt x="269" y="42"/>
                    </a:lnTo>
                    <a:lnTo>
                      <a:pt x="277" y="42"/>
                    </a:lnTo>
                    <a:lnTo>
                      <a:pt x="287" y="42"/>
                    </a:lnTo>
                    <a:lnTo>
                      <a:pt x="295" y="39"/>
                    </a:lnTo>
                    <a:lnTo>
                      <a:pt x="313" y="39"/>
                    </a:lnTo>
                    <a:lnTo>
                      <a:pt x="319" y="39"/>
                    </a:lnTo>
                    <a:lnTo>
                      <a:pt x="331" y="35"/>
                    </a:lnTo>
                    <a:lnTo>
                      <a:pt x="341" y="35"/>
                    </a:lnTo>
                    <a:lnTo>
                      <a:pt x="361" y="35"/>
                    </a:lnTo>
                    <a:lnTo>
                      <a:pt x="367" y="35"/>
                    </a:lnTo>
                    <a:lnTo>
                      <a:pt x="378" y="34"/>
                    </a:lnTo>
                    <a:lnTo>
                      <a:pt x="394" y="30"/>
                    </a:lnTo>
                    <a:lnTo>
                      <a:pt x="410" y="27"/>
                    </a:lnTo>
                    <a:lnTo>
                      <a:pt x="418" y="24"/>
                    </a:lnTo>
                    <a:lnTo>
                      <a:pt x="427" y="18"/>
                    </a:lnTo>
                    <a:lnTo>
                      <a:pt x="433" y="13"/>
                    </a:lnTo>
                    <a:lnTo>
                      <a:pt x="455" y="5"/>
                    </a:lnTo>
                    <a:lnTo>
                      <a:pt x="445" y="0"/>
                    </a:lnTo>
                    <a:lnTo>
                      <a:pt x="0" y="3"/>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41" name="Freeform 81">
                <a:extLst>
                  <a:ext uri="{FF2B5EF4-FFF2-40B4-BE49-F238E27FC236}">
                    <a16:creationId xmlns:a16="http://schemas.microsoft.com/office/drawing/2014/main" id="{CBFADE3A-84B1-8042-B231-25BB02A5D75B}"/>
                  </a:ext>
                </a:extLst>
              </p:cNvPr>
              <p:cNvSpPr>
                <a:spLocks/>
              </p:cNvSpPr>
              <p:nvPr/>
            </p:nvSpPr>
            <p:spPr bwMode="auto">
              <a:xfrm>
                <a:off x="2564" y="3350"/>
                <a:ext cx="456" cy="43"/>
              </a:xfrm>
              <a:custGeom>
                <a:avLst/>
                <a:gdLst>
                  <a:gd name="T0" fmla="*/ 0 w 456"/>
                  <a:gd name="T1" fmla="*/ 4 h 43"/>
                  <a:gd name="T2" fmla="*/ 12 w 456"/>
                  <a:gd name="T3" fmla="*/ 8 h 43"/>
                  <a:gd name="T4" fmla="*/ 14 w 456"/>
                  <a:gd name="T5" fmla="*/ 10 h 43"/>
                  <a:gd name="T6" fmla="*/ 20 w 456"/>
                  <a:gd name="T7" fmla="*/ 12 h 43"/>
                  <a:gd name="T8" fmla="*/ 30 w 456"/>
                  <a:gd name="T9" fmla="*/ 18 h 43"/>
                  <a:gd name="T10" fmla="*/ 40 w 456"/>
                  <a:gd name="T11" fmla="*/ 22 h 43"/>
                  <a:gd name="T12" fmla="*/ 48 w 456"/>
                  <a:gd name="T13" fmla="*/ 26 h 43"/>
                  <a:gd name="T14" fmla="*/ 64 w 456"/>
                  <a:gd name="T15" fmla="*/ 26 h 43"/>
                  <a:gd name="T16" fmla="*/ 80 w 456"/>
                  <a:gd name="T17" fmla="*/ 28 h 43"/>
                  <a:gd name="T18" fmla="*/ 88 w 456"/>
                  <a:gd name="T19" fmla="*/ 30 h 43"/>
                  <a:gd name="T20" fmla="*/ 98 w 456"/>
                  <a:gd name="T21" fmla="*/ 30 h 43"/>
                  <a:gd name="T22" fmla="*/ 106 w 456"/>
                  <a:gd name="T23" fmla="*/ 34 h 43"/>
                  <a:gd name="T24" fmla="*/ 116 w 456"/>
                  <a:gd name="T25" fmla="*/ 34 h 43"/>
                  <a:gd name="T26" fmla="*/ 136 w 456"/>
                  <a:gd name="T27" fmla="*/ 36 h 43"/>
                  <a:gd name="T28" fmla="*/ 146 w 456"/>
                  <a:gd name="T29" fmla="*/ 40 h 43"/>
                  <a:gd name="T30" fmla="*/ 154 w 456"/>
                  <a:gd name="T31" fmla="*/ 40 h 43"/>
                  <a:gd name="T32" fmla="*/ 166 w 456"/>
                  <a:gd name="T33" fmla="*/ 42 h 43"/>
                  <a:gd name="T34" fmla="*/ 176 w 456"/>
                  <a:gd name="T35" fmla="*/ 42 h 43"/>
                  <a:gd name="T36" fmla="*/ 184 w 456"/>
                  <a:gd name="T37" fmla="*/ 42 h 43"/>
                  <a:gd name="T38" fmla="*/ 196 w 456"/>
                  <a:gd name="T39" fmla="*/ 42 h 43"/>
                  <a:gd name="T40" fmla="*/ 218 w 456"/>
                  <a:gd name="T41" fmla="*/ 42 h 43"/>
                  <a:gd name="T42" fmla="*/ 238 w 456"/>
                  <a:gd name="T43" fmla="*/ 42 h 43"/>
                  <a:gd name="T44" fmla="*/ 250 w 456"/>
                  <a:gd name="T45" fmla="*/ 42 h 43"/>
                  <a:gd name="T46" fmla="*/ 260 w 456"/>
                  <a:gd name="T47" fmla="*/ 42 h 43"/>
                  <a:gd name="T48" fmla="*/ 268 w 456"/>
                  <a:gd name="T49" fmla="*/ 42 h 43"/>
                  <a:gd name="T50" fmla="*/ 278 w 456"/>
                  <a:gd name="T51" fmla="*/ 42 h 43"/>
                  <a:gd name="T52" fmla="*/ 286 w 456"/>
                  <a:gd name="T53" fmla="*/ 42 h 43"/>
                  <a:gd name="T54" fmla="*/ 296 w 456"/>
                  <a:gd name="T55" fmla="*/ 40 h 43"/>
                  <a:gd name="T56" fmla="*/ 314 w 456"/>
                  <a:gd name="T57" fmla="*/ 38 h 43"/>
                  <a:gd name="T58" fmla="*/ 319 w 456"/>
                  <a:gd name="T59" fmla="*/ 40 h 43"/>
                  <a:gd name="T60" fmla="*/ 331 w 456"/>
                  <a:gd name="T61" fmla="*/ 36 h 43"/>
                  <a:gd name="T62" fmla="*/ 341 w 456"/>
                  <a:gd name="T63" fmla="*/ 36 h 43"/>
                  <a:gd name="T64" fmla="*/ 359 w 456"/>
                  <a:gd name="T65" fmla="*/ 36 h 43"/>
                  <a:gd name="T66" fmla="*/ 367 w 456"/>
                  <a:gd name="T67" fmla="*/ 36 h 43"/>
                  <a:gd name="T68" fmla="*/ 377 w 456"/>
                  <a:gd name="T69" fmla="*/ 34 h 43"/>
                  <a:gd name="T70" fmla="*/ 395 w 456"/>
                  <a:gd name="T71" fmla="*/ 30 h 43"/>
                  <a:gd name="T72" fmla="*/ 409 w 456"/>
                  <a:gd name="T73" fmla="*/ 28 h 43"/>
                  <a:gd name="T74" fmla="*/ 417 w 456"/>
                  <a:gd name="T75" fmla="*/ 24 h 43"/>
                  <a:gd name="T76" fmla="*/ 427 w 456"/>
                  <a:gd name="T77" fmla="*/ 20 h 43"/>
                  <a:gd name="T78" fmla="*/ 433 w 456"/>
                  <a:gd name="T79" fmla="*/ 14 h 43"/>
                  <a:gd name="T80" fmla="*/ 455 w 456"/>
                  <a:gd name="T81" fmla="*/ 6 h 43"/>
                  <a:gd name="T82" fmla="*/ 445 w 456"/>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19" y="40"/>
                    </a:lnTo>
                    <a:lnTo>
                      <a:pt x="331" y="36"/>
                    </a:lnTo>
                    <a:lnTo>
                      <a:pt x="341" y="36"/>
                    </a:lnTo>
                    <a:lnTo>
                      <a:pt x="359" y="36"/>
                    </a:lnTo>
                    <a:lnTo>
                      <a:pt x="367" y="36"/>
                    </a:lnTo>
                    <a:lnTo>
                      <a:pt x="377" y="34"/>
                    </a:lnTo>
                    <a:lnTo>
                      <a:pt x="395" y="30"/>
                    </a:lnTo>
                    <a:lnTo>
                      <a:pt x="409" y="28"/>
                    </a:lnTo>
                    <a:lnTo>
                      <a:pt x="417" y="24"/>
                    </a:lnTo>
                    <a:lnTo>
                      <a:pt x="427" y="20"/>
                    </a:lnTo>
                    <a:lnTo>
                      <a:pt x="433" y="14"/>
                    </a:lnTo>
                    <a:lnTo>
                      <a:pt x="455" y="6"/>
                    </a:lnTo>
                    <a:lnTo>
                      <a:pt x="44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39" name="Group 82">
              <a:extLst>
                <a:ext uri="{FF2B5EF4-FFF2-40B4-BE49-F238E27FC236}">
                  <a16:creationId xmlns:a16="http://schemas.microsoft.com/office/drawing/2014/main" id="{D221DDAB-EA89-C44C-BAA5-30001C4B8877}"/>
                </a:ext>
              </a:extLst>
            </p:cNvPr>
            <p:cNvGrpSpPr>
              <a:grpSpLocks/>
            </p:cNvGrpSpPr>
            <p:nvPr/>
          </p:nvGrpSpPr>
          <p:grpSpPr bwMode="auto">
            <a:xfrm>
              <a:off x="2566" y="3320"/>
              <a:ext cx="448" cy="43"/>
              <a:chOff x="2566" y="3320"/>
              <a:chExt cx="448" cy="43"/>
            </a:xfrm>
          </p:grpSpPr>
          <p:sp>
            <p:nvSpPr>
              <p:cNvPr id="15443" name="Freeform 83" descr="50%">
                <a:extLst>
                  <a:ext uri="{FF2B5EF4-FFF2-40B4-BE49-F238E27FC236}">
                    <a16:creationId xmlns:a16="http://schemas.microsoft.com/office/drawing/2014/main" id="{23BC0DDA-8991-9E46-AEAA-B744F996D7A1}"/>
                  </a:ext>
                </a:extLst>
              </p:cNvPr>
              <p:cNvSpPr>
                <a:spLocks/>
              </p:cNvSpPr>
              <p:nvPr/>
            </p:nvSpPr>
            <p:spPr bwMode="auto">
              <a:xfrm>
                <a:off x="2566" y="3320"/>
                <a:ext cx="448" cy="43"/>
              </a:xfrm>
              <a:custGeom>
                <a:avLst/>
                <a:gdLst>
                  <a:gd name="T0" fmla="*/ 0 w 448"/>
                  <a:gd name="T1" fmla="*/ 3 h 43"/>
                  <a:gd name="T2" fmla="*/ 12 w 448"/>
                  <a:gd name="T3" fmla="*/ 7 h 43"/>
                  <a:gd name="T4" fmla="*/ 14 w 448"/>
                  <a:gd name="T5" fmla="*/ 8 h 43"/>
                  <a:gd name="T6" fmla="*/ 20 w 448"/>
                  <a:gd name="T7" fmla="*/ 12 h 43"/>
                  <a:gd name="T8" fmla="*/ 29 w 448"/>
                  <a:gd name="T9" fmla="*/ 18 h 43"/>
                  <a:gd name="T10" fmla="*/ 39 w 448"/>
                  <a:gd name="T11" fmla="*/ 22 h 43"/>
                  <a:gd name="T12" fmla="*/ 47 w 448"/>
                  <a:gd name="T13" fmla="*/ 25 h 43"/>
                  <a:gd name="T14" fmla="*/ 65 w 448"/>
                  <a:gd name="T15" fmla="*/ 25 h 43"/>
                  <a:gd name="T16" fmla="*/ 79 w 448"/>
                  <a:gd name="T17" fmla="*/ 27 h 43"/>
                  <a:gd name="T18" fmla="*/ 88 w 448"/>
                  <a:gd name="T19" fmla="*/ 30 h 43"/>
                  <a:gd name="T20" fmla="*/ 96 w 448"/>
                  <a:gd name="T21" fmla="*/ 30 h 43"/>
                  <a:gd name="T22" fmla="*/ 106 w 448"/>
                  <a:gd name="T23" fmla="*/ 34 h 43"/>
                  <a:gd name="T24" fmla="*/ 116 w 448"/>
                  <a:gd name="T25" fmla="*/ 34 h 43"/>
                  <a:gd name="T26" fmla="*/ 136 w 448"/>
                  <a:gd name="T27" fmla="*/ 35 h 43"/>
                  <a:gd name="T28" fmla="*/ 145 w 448"/>
                  <a:gd name="T29" fmla="*/ 39 h 43"/>
                  <a:gd name="T30" fmla="*/ 153 w 448"/>
                  <a:gd name="T31" fmla="*/ 39 h 43"/>
                  <a:gd name="T32" fmla="*/ 165 w 448"/>
                  <a:gd name="T33" fmla="*/ 42 h 43"/>
                  <a:gd name="T34" fmla="*/ 175 w 448"/>
                  <a:gd name="T35" fmla="*/ 42 h 43"/>
                  <a:gd name="T36" fmla="*/ 185 w 448"/>
                  <a:gd name="T37" fmla="*/ 42 h 43"/>
                  <a:gd name="T38" fmla="*/ 196 w 448"/>
                  <a:gd name="T39" fmla="*/ 42 h 43"/>
                  <a:gd name="T40" fmla="*/ 216 w 448"/>
                  <a:gd name="T41" fmla="*/ 42 h 43"/>
                  <a:gd name="T42" fmla="*/ 238 w 448"/>
                  <a:gd name="T43" fmla="*/ 42 h 43"/>
                  <a:gd name="T44" fmla="*/ 250 w 448"/>
                  <a:gd name="T45" fmla="*/ 42 h 43"/>
                  <a:gd name="T46" fmla="*/ 259 w 448"/>
                  <a:gd name="T47" fmla="*/ 42 h 43"/>
                  <a:gd name="T48" fmla="*/ 267 w 448"/>
                  <a:gd name="T49" fmla="*/ 42 h 43"/>
                  <a:gd name="T50" fmla="*/ 277 w 448"/>
                  <a:gd name="T51" fmla="*/ 42 h 43"/>
                  <a:gd name="T52" fmla="*/ 287 w 448"/>
                  <a:gd name="T53" fmla="*/ 42 h 43"/>
                  <a:gd name="T54" fmla="*/ 295 w 448"/>
                  <a:gd name="T55" fmla="*/ 39 h 43"/>
                  <a:gd name="T56" fmla="*/ 311 w 448"/>
                  <a:gd name="T57" fmla="*/ 39 h 43"/>
                  <a:gd name="T58" fmla="*/ 317 w 448"/>
                  <a:gd name="T59" fmla="*/ 39 h 43"/>
                  <a:gd name="T60" fmla="*/ 329 w 448"/>
                  <a:gd name="T61" fmla="*/ 35 h 43"/>
                  <a:gd name="T62" fmla="*/ 341 w 448"/>
                  <a:gd name="T63" fmla="*/ 35 h 43"/>
                  <a:gd name="T64" fmla="*/ 359 w 448"/>
                  <a:gd name="T65" fmla="*/ 35 h 43"/>
                  <a:gd name="T66" fmla="*/ 366 w 448"/>
                  <a:gd name="T67" fmla="*/ 35 h 43"/>
                  <a:gd name="T68" fmla="*/ 376 w 448"/>
                  <a:gd name="T69" fmla="*/ 34 h 43"/>
                  <a:gd name="T70" fmla="*/ 394 w 448"/>
                  <a:gd name="T71" fmla="*/ 30 h 43"/>
                  <a:gd name="T72" fmla="*/ 408 w 448"/>
                  <a:gd name="T73" fmla="*/ 27 h 43"/>
                  <a:gd name="T74" fmla="*/ 418 w 448"/>
                  <a:gd name="T75" fmla="*/ 24 h 43"/>
                  <a:gd name="T76" fmla="*/ 425 w 448"/>
                  <a:gd name="T77" fmla="*/ 18 h 43"/>
                  <a:gd name="T78" fmla="*/ 433 w 448"/>
                  <a:gd name="T79" fmla="*/ 13 h 43"/>
                  <a:gd name="T80" fmla="*/ 447 w 448"/>
                  <a:gd name="T81" fmla="*/ 8 h 43"/>
                  <a:gd name="T82" fmla="*/ 443 w 448"/>
                  <a:gd name="T83" fmla="*/ 0 h 43"/>
                  <a:gd name="T84" fmla="*/ 0 w 448"/>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8"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1" y="39"/>
                    </a:lnTo>
                    <a:lnTo>
                      <a:pt x="317" y="39"/>
                    </a:lnTo>
                    <a:lnTo>
                      <a:pt x="329" y="35"/>
                    </a:lnTo>
                    <a:lnTo>
                      <a:pt x="341" y="35"/>
                    </a:lnTo>
                    <a:lnTo>
                      <a:pt x="359" y="35"/>
                    </a:lnTo>
                    <a:lnTo>
                      <a:pt x="366" y="35"/>
                    </a:lnTo>
                    <a:lnTo>
                      <a:pt x="376" y="34"/>
                    </a:lnTo>
                    <a:lnTo>
                      <a:pt x="394" y="30"/>
                    </a:lnTo>
                    <a:lnTo>
                      <a:pt x="408" y="27"/>
                    </a:lnTo>
                    <a:lnTo>
                      <a:pt x="418" y="24"/>
                    </a:lnTo>
                    <a:lnTo>
                      <a:pt x="425" y="18"/>
                    </a:lnTo>
                    <a:lnTo>
                      <a:pt x="433" y="13"/>
                    </a:lnTo>
                    <a:lnTo>
                      <a:pt x="447" y="8"/>
                    </a:lnTo>
                    <a:lnTo>
                      <a:pt x="443" y="0"/>
                    </a:lnTo>
                    <a:lnTo>
                      <a:pt x="0" y="3"/>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44" name="Freeform 84">
                <a:extLst>
                  <a:ext uri="{FF2B5EF4-FFF2-40B4-BE49-F238E27FC236}">
                    <a16:creationId xmlns:a16="http://schemas.microsoft.com/office/drawing/2014/main" id="{EDA36007-D505-E94B-9DE5-7DCA3405D765}"/>
                  </a:ext>
                </a:extLst>
              </p:cNvPr>
              <p:cNvSpPr>
                <a:spLocks/>
              </p:cNvSpPr>
              <p:nvPr/>
            </p:nvSpPr>
            <p:spPr bwMode="auto">
              <a:xfrm>
                <a:off x="2566" y="3320"/>
                <a:ext cx="448" cy="43"/>
              </a:xfrm>
              <a:custGeom>
                <a:avLst/>
                <a:gdLst>
                  <a:gd name="T0" fmla="*/ 0 w 448"/>
                  <a:gd name="T1" fmla="*/ 4 h 43"/>
                  <a:gd name="T2" fmla="*/ 12 w 448"/>
                  <a:gd name="T3" fmla="*/ 8 h 43"/>
                  <a:gd name="T4" fmla="*/ 14 w 448"/>
                  <a:gd name="T5" fmla="*/ 10 h 43"/>
                  <a:gd name="T6" fmla="*/ 20 w 448"/>
                  <a:gd name="T7" fmla="*/ 12 h 43"/>
                  <a:gd name="T8" fmla="*/ 30 w 448"/>
                  <a:gd name="T9" fmla="*/ 18 h 43"/>
                  <a:gd name="T10" fmla="*/ 40 w 448"/>
                  <a:gd name="T11" fmla="*/ 22 h 43"/>
                  <a:gd name="T12" fmla="*/ 48 w 448"/>
                  <a:gd name="T13" fmla="*/ 26 h 43"/>
                  <a:gd name="T14" fmla="*/ 64 w 448"/>
                  <a:gd name="T15" fmla="*/ 26 h 43"/>
                  <a:gd name="T16" fmla="*/ 80 w 448"/>
                  <a:gd name="T17" fmla="*/ 28 h 43"/>
                  <a:gd name="T18" fmla="*/ 88 w 448"/>
                  <a:gd name="T19" fmla="*/ 30 h 43"/>
                  <a:gd name="T20" fmla="*/ 98 w 448"/>
                  <a:gd name="T21" fmla="*/ 30 h 43"/>
                  <a:gd name="T22" fmla="*/ 106 w 448"/>
                  <a:gd name="T23" fmla="*/ 34 h 43"/>
                  <a:gd name="T24" fmla="*/ 116 w 448"/>
                  <a:gd name="T25" fmla="*/ 34 h 43"/>
                  <a:gd name="T26" fmla="*/ 136 w 448"/>
                  <a:gd name="T27" fmla="*/ 36 h 43"/>
                  <a:gd name="T28" fmla="*/ 146 w 448"/>
                  <a:gd name="T29" fmla="*/ 40 h 43"/>
                  <a:gd name="T30" fmla="*/ 154 w 448"/>
                  <a:gd name="T31" fmla="*/ 40 h 43"/>
                  <a:gd name="T32" fmla="*/ 166 w 448"/>
                  <a:gd name="T33" fmla="*/ 42 h 43"/>
                  <a:gd name="T34" fmla="*/ 176 w 448"/>
                  <a:gd name="T35" fmla="*/ 42 h 43"/>
                  <a:gd name="T36" fmla="*/ 184 w 448"/>
                  <a:gd name="T37" fmla="*/ 42 h 43"/>
                  <a:gd name="T38" fmla="*/ 196 w 448"/>
                  <a:gd name="T39" fmla="*/ 42 h 43"/>
                  <a:gd name="T40" fmla="*/ 218 w 448"/>
                  <a:gd name="T41" fmla="*/ 42 h 43"/>
                  <a:gd name="T42" fmla="*/ 238 w 448"/>
                  <a:gd name="T43" fmla="*/ 42 h 43"/>
                  <a:gd name="T44" fmla="*/ 250 w 448"/>
                  <a:gd name="T45" fmla="*/ 42 h 43"/>
                  <a:gd name="T46" fmla="*/ 260 w 448"/>
                  <a:gd name="T47" fmla="*/ 42 h 43"/>
                  <a:gd name="T48" fmla="*/ 268 w 448"/>
                  <a:gd name="T49" fmla="*/ 42 h 43"/>
                  <a:gd name="T50" fmla="*/ 278 w 448"/>
                  <a:gd name="T51" fmla="*/ 42 h 43"/>
                  <a:gd name="T52" fmla="*/ 286 w 448"/>
                  <a:gd name="T53" fmla="*/ 42 h 43"/>
                  <a:gd name="T54" fmla="*/ 296 w 448"/>
                  <a:gd name="T55" fmla="*/ 40 h 43"/>
                  <a:gd name="T56" fmla="*/ 314 w 448"/>
                  <a:gd name="T57" fmla="*/ 38 h 43"/>
                  <a:gd name="T58" fmla="*/ 319 w 448"/>
                  <a:gd name="T59" fmla="*/ 40 h 43"/>
                  <a:gd name="T60" fmla="*/ 331 w 448"/>
                  <a:gd name="T61" fmla="*/ 36 h 43"/>
                  <a:gd name="T62" fmla="*/ 341 w 448"/>
                  <a:gd name="T63" fmla="*/ 36 h 43"/>
                  <a:gd name="T64" fmla="*/ 359 w 448"/>
                  <a:gd name="T65" fmla="*/ 36 h 43"/>
                  <a:gd name="T66" fmla="*/ 367 w 448"/>
                  <a:gd name="T67" fmla="*/ 36 h 43"/>
                  <a:gd name="T68" fmla="*/ 377 w 448"/>
                  <a:gd name="T69" fmla="*/ 34 h 43"/>
                  <a:gd name="T70" fmla="*/ 395 w 448"/>
                  <a:gd name="T71" fmla="*/ 30 h 43"/>
                  <a:gd name="T72" fmla="*/ 409 w 448"/>
                  <a:gd name="T73" fmla="*/ 28 h 43"/>
                  <a:gd name="T74" fmla="*/ 417 w 448"/>
                  <a:gd name="T75" fmla="*/ 24 h 43"/>
                  <a:gd name="T76" fmla="*/ 427 w 448"/>
                  <a:gd name="T77" fmla="*/ 20 h 43"/>
                  <a:gd name="T78" fmla="*/ 433 w 448"/>
                  <a:gd name="T79" fmla="*/ 14 h 43"/>
                  <a:gd name="T80" fmla="*/ 447 w 448"/>
                  <a:gd name="T81" fmla="*/ 8 h 43"/>
                  <a:gd name="T82" fmla="*/ 445 w 448"/>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19" y="40"/>
                    </a:lnTo>
                    <a:lnTo>
                      <a:pt x="331" y="36"/>
                    </a:lnTo>
                    <a:lnTo>
                      <a:pt x="341" y="36"/>
                    </a:lnTo>
                    <a:lnTo>
                      <a:pt x="359" y="36"/>
                    </a:lnTo>
                    <a:lnTo>
                      <a:pt x="367" y="36"/>
                    </a:lnTo>
                    <a:lnTo>
                      <a:pt x="377" y="34"/>
                    </a:lnTo>
                    <a:lnTo>
                      <a:pt x="395" y="30"/>
                    </a:lnTo>
                    <a:lnTo>
                      <a:pt x="409" y="28"/>
                    </a:lnTo>
                    <a:lnTo>
                      <a:pt x="417" y="24"/>
                    </a:lnTo>
                    <a:lnTo>
                      <a:pt x="427" y="20"/>
                    </a:lnTo>
                    <a:lnTo>
                      <a:pt x="433" y="14"/>
                    </a:lnTo>
                    <a:lnTo>
                      <a:pt x="447" y="8"/>
                    </a:lnTo>
                    <a:lnTo>
                      <a:pt x="44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49" name="Group 85">
            <a:extLst>
              <a:ext uri="{FF2B5EF4-FFF2-40B4-BE49-F238E27FC236}">
                <a16:creationId xmlns:a16="http://schemas.microsoft.com/office/drawing/2014/main" id="{0B029EFB-5472-2146-9EA1-33F969B74D0D}"/>
              </a:ext>
            </a:extLst>
          </p:cNvPr>
          <p:cNvGrpSpPr>
            <a:grpSpLocks/>
          </p:cNvGrpSpPr>
          <p:nvPr/>
        </p:nvGrpSpPr>
        <p:grpSpPr bwMode="auto">
          <a:xfrm>
            <a:off x="4743450" y="5108575"/>
            <a:ext cx="1030288" cy="1333500"/>
            <a:chOff x="2028" y="3218"/>
            <a:chExt cx="649" cy="840"/>
          </a:xfrm>
        </p:grpSpPr>
        <p:grpSp>
          <p:nvGrpSpPr>
            <p:cNvPr id="31024" name="Group 86">
              <a:extLst>
                <a:ext uri="{FF2B5EF4-FFF2-40B4-BE49-F238E27FC236}">
                  <a16:creationId xmlns:a16="http://schemas.microsoft.com/office/drawing/2014/main" id="{A55F5BF2-D4D3-494C-AE59-770E21E41627}"/>
                </a:ext>
              </a:extLst>
            </p:cNvPr>
            <p:cNvGrpSpPr>
              <a:grpSpLocks/>
            </p:cNvGrpSpPr>
            <p:nvPr/>
          </p:nvGrpSpPr>
          <p:grpSpPr bwMode="auto">
            <a:xfrm>
              <a:off x="2028" y="3218"/>
              <a:ext cx="649" cy="840"/>
              <a:chOff x="2028" y="3218"/>
              <a:chExt cx="649" cy="840"/>
            </a:xfrm>
          </p:grpSpPr>
          <p:sp>
            <p:nvSpPr>
              <p:cNvPr id="15447" name="Freeform 87">
                <a:extLst>
                  <a:ext uri="{FF2B5EF4-FFF2-40B4-BE49-F238E27FC236}">
                    <a16:creationId xmlns:a16="http://schemas.microsoft.com/office/drawing/2014/main" id="{D78D04FF-CCEA-7543-B92A-D5308E0EFEC8}"/>
                  </a:ext>
                </a:extLst>
              </p:cNvPr>
              <p:cNvSpPr>
                <a:spLocks/>
              </p:cNvSpPr>
              <p:nvPr/>
            </p:nvSpPr>
            <p:spPr bwMode="auto">
              <a:xfrm>
                <a:off x="2028" y="3218"/>
                <a:ext cx="649" cy="840"/>
              </a:xfrm>
              <a:custGeom>
                <a:avLst/>
                <a:gdLst>
                  <a:gd name="T0" fmla="*/ 119 w 649"/>
                  <a:gd name="T1" fmla="*/ 196 h 840"/>
                  <a:gd name="T2" fmla="*/ 119 w 649"/>
                  <a:gd name="T3" fmla="*/ 127 h 840"/>
                  <a:gd name="T4" fmla="*/ 154 w 649"/>
                  <a:gd name="T5" fmla="*/ 59 h 840"/>
                  <a:gd name="T6" fmla="*/ 215 w 649"/>
                  <a:gd name="T7" fmla="*/ 24 h 840"/>
                  <a:gd name="T8" fmla="*/ 281 w 649"/>
                  <a:gd name="T9" fmla="*/ 4 h 840"/>
                  <a:gd name="T10" fmla="*/ 346 w 649"/>
                  <a:gd name="T11" fmla="*/ 0 h 840"/>
                  <a:gd name="T12" fmla="*/ 411 w 649"/>
                  <a:gd name="T13" fmla="*/ 0 h 840"/>
                  <a:gd name="T14" fmla="*/ 474 w 649"/>
                  <a:gd name="T15" fmla="*/ 36 h 840"/>
                  <a:gd name="T16" fmla="*/ 531 w 649"/>
                  <a:gd name="T17" fmla="*/ 87 h 840"/>
                  <a:gd name="T18" fmla="*/ 539 w 649"/>
                  <a:gd name="T19" fmla="*/ 172 h 840"/>
                  <a:gd name="T20" fmla="*/ 539 w 649"/>
                  <a:gd name="T21" fmla="*/ 242 h 840"/>
                  <a:gd name="T22" fmla="*/ 539 w 649"/>
                  <a:gd name="T23" fmla="*/ 323 h 840"/>
                  <a:gd name="T24" fmla="*/ 561 w 649"/>
                  <a:gd name="T25" fmla="*/ 390 h 840"/>
                  <a:gd name="T26" fmla="*/ 583 w 649"/>
                  <a:gd name="T27" fmla="*/ 460 h 840"/>
                  <a:gd name="T28" fmla="*/ 605 w 649"/>
                  <a:gd name="T29" fmla="*/ 529 h 840"/>
                  <a:gd name="T30" fmla="*/ 616 w 649"/>
                  <a:gd name="T31" fmla="*/ 609 h 840"/>
                  <a:gd name="T32" fmla="*/ 626 w 649"/>
                  <a:gd name="T33" fmla="*/ 679 h 840"/>
                  <a:gd name="T34" fmla="*/ 648 w 649"/>
                  <a:gd name="T35" fmla="*/ 748 h 840"/>
                  <a:gd name="T36" fmla="*/ 648 w 649"/>
                  <a:gd name="T37" fmla="*/ 815 h 840"/>
                  <a:gd name="T38" fmla="*/ 583 w 649"/>
                  <a:gd name="T39" fmla="*/ 839 h 840"/>
                  <a:gd name="T40" fmla="*/ 474 w 649"/>
                  <a:gd name="T41" fmla="*/ 827 h 840"/>
                  <a:gd name="T42" fmla="*/ 411 w 649"/>
                  <a:gd name="T43" fmla="*/ 827 h 840"/>
                  <a:gd name="T44" fmla="*/ 346 w 649"/>
                  <a:gd name="T45" fmla="*/ 827 h 840"/>
                  <a:gd name="T46" fmla="*/ 281 w 649"/>
                  <a:gd name="T47" fmla="*/ 827 h 840"/>
                  <a:gd name="T48" fmla="*/ 215 w 649"/>
                  <a:gd name="T49" fmla="*/ 827 h 840"/>
                  <a:gd name="T50" fmla="*/ 140 w 649"/>
                  <a:gd name="T51" fmla="*/ 827 h 840"/>
                  <a:gd name="T52" fmla="*/ 75 w 649"/>
                  <a:gd name="T53" fmla="*/ 827 h 840"/>
                  <a:gd name="T54" fmla="*/ 12 w 649"/>
                  <a:gd name="T55" fmla="*/ 827 h 840"/>
                  <a:gd name="T56" fmla="*/ 0 w 649"/>
                  <a:gd name="T57" fmla="*/ 758 h 840"/>
                  <a:gd name="T58" fmla="*/ 12 w 649"/>
                  <a:gd name="T59" fmla="*/ 688 h 840"/>
                  <a:gd name="T60" fmla="*/ 53 w 649"/>
                  <a:gd name="T61" fmla="*/ 619 h 840"/>
                  <a:gd name="T62" fmla="*/ 75 w 649"/>
                  <a:gd name="T63" fmla="*/ 553 h 840"/>
                  <a:gd name="T64" fmla="*/ 75 w 649"/>
                  <a:gd name="T65" fmla="*/ 483 h 840"/>
                  <a:gd name="T66" fmla="*/ 97 w 649"/>
                  <a:gd name="T67" fmla="*/ 414 h 840"/>
                  <a:gd name="T68" fmla="*/ 109 w 649"/>
                  <a:gd name="T69" fmla="*/ 345 h 840"/>
                  <a:gd name="T70" fmla="*/ 109 w 649"/>
                  <a:gd name="T71" fmla="*/ 275 h 840"/>
                  <a:gd name="T72" fmla="*/ 119 w 649"/>
                  <a:gd name="T73" fmla="*/ 230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9" h="840">
                    <a:moveTo>
                      <a:pt x="119" y="230"/>
                    </a:moveTo>
                    <a:lnTo>
                      <a:pt x="119" y="196"/>
                    </a:lnTo>
                    <a:lnTo>
                      <a:pt x="119" y="160"/>
                    </a:lnTo>
                    <a:lnTo>
                      <a:pt x="119" y="127"/>
                    </a:lnTo>
                    <a:lnTo>
                      <a:pt x="124" y="87"/>
                    </a:lnTo>
                    <a:lnTo>
                      <a:pt x="154" y="59"/>
                    </a:lnTo>
                    <a:lnTo>
                      <a:pt x="184" y="40"/>
                    </a:lnTo>
                    <a:lnTo>
                      <a:pt x="215" y="24"/>
                    </a:lnTo>
                    <a:lnTo>
                      <a:pt x="249" y="12"/>
                    </a:lnTo>
                    <a:lnTo>
                      <a:pt x="281" y="4"/>
                    </a:lnTo>
                    <a:lnTo>
                      <a:pt x="312" y="0"/>
                    </a:lnTo>
                    <a:lnTo>
                      <a:pt x="346" y="0"/>
                    </a:lnTo>
                    <a:lnTo>
                      <a:pt x="377" y="0"/>
                    </a:lnTo>
                    <a:lnTo>
                      <a:pt x="411" y="0"/>
                    </a:lnTo>
                    <a:lnTo>
                      <a:pt x="443" y="14"/>
                    </a:lnTo>
                    <a:lnTo>
                      <a:pt x="474" y="36"/>
                    </a:lnTo>
                    <a:lnTo>
                      <a:pt x="514" y="69"/>
                    </a:lnTo>
                    <a:lnTo>
                      <a:pt x="531" y="87"/>
                    </a:lnTo>
                    <a:lnTo>
                      <a:pt x="539" y="139"/>
                    </a:lnTo>
                    <a:lnTo>
                      <a:pt x="539" y="172"/>
                    </a:lnTo>
                    <a:lnTo>
                      <a:pt x="539" y="206"/>
                    </a:lnTo>
                    <a:lnTo>
                      <a:pt x="539" y="242"/>
                    </a:lnTo>
                    <a:lnTo>
                      <a:pt x="539" y="287"/>
                    </a:lnTo>
                    <a:lnTo>
                      <a:pt x="539" y="323"/>
                    </a:lnTo>
                    <a:lnTo>
                      <a:pt x="551" y="357"/>
                    </a:lnTo>
                    <a:lnTo>
                      <a:pt x="561" y="390"/>
                    </a:lnTo>
                    <a:lnTo>
                      <a:pt x="573" y="426"/>
                    </a:lnTo>
                    <a:lnTo>
                      <a:pt x="583" y="460"/>
                    </a:lnTo>
                    <a:lnTo>
                      <a:pt x="595" y="495"/>
                    </a:lnTo>
                    <a:lnTo>
                      <a:pt x="605" y="529"/>
                    </a:lnTo>
                    <a:lnTo>
                      <a:pt x="616" y="574"/>
                    </a:lnTo>
                    <a:lnTo>
                      <a:pt x="616" y="609"/>
                    </a:lnTo>
                    <a:lnTo>
                      <a:pt x="626" y="643"/>
                    </a:lnTo>
                    <a:lnTo>
                      <a:pt x="626" y="679"/>
                    </a:lnTo>
                    <a:lnTo>
                      <a:pt x="626" y="712"/>
                    </a:lnTo>
                    <a:lnTo>
                      <a:pt x="648" y="748"/>
                    </a:lnTo>
                    <a:lnTo>
                      <a:pt x="648" y="782"/>
                    </a:lnTo>
                    <a:lnTo>
                      <a:pt x="648" y="815"/>
                    </a:lnTo>
                    <a:lnTo>
                      <a:pt x="616" y="839"/>
                    </a:lnTo>
                    <a:lnTo>
                      <a:pt x="583" y="839"/>
                    </a:lnTo>
                    <a:lnTo>
                      <a:pt x="551" y="839"/>
                    </a:lnTo>
                    <a:lnTo>
                      <a:pt x="474" y="827"/>
                    </a:lnTo>
                    <a:lnTo>
                      <a:pt x="443" y="827"/>
                    </a:lnTo>
                    <a:lnTo>
                      <a:pt x="411" y="827"/>
                    </a:lnTo>
                    <a:lnTo>
                      <a:pt x="377" y="827"/>
                    </a:lnTo>
                    <a:lnTo>
                      <a:pt x="346" y="827"/>
                    </a:lnTo>
                    <a:lnTo>
                      <a:pt x="312" y="827"/>
                    </a:lnTo>
                    <a:lnTo>
                      <a:pt x="281" y="827"/>
                    </a:lnTo>
                    <a:lnTo>
                      <a:pt x="249" y="827"/>
                    </a:lnTo>
                    <a:lnTo>
                      <a:pt x="215" y="827"/>
                    </a:lnTo>
                    <a:lnTo>
                      <a:pt x="184" y="827"/>
                    </a:lnTo>
                    <a:lnTo>
                      <a:pt x="140" y="827"/>
                    </a:lnTo>
                    <a:lnTo>
                      <a:pt x="109" y="827"/>
                    </a:lnTo>
                    <a:lnTo>
                      <a:pt x="75" y="827"/>
                    </a:lnTo>
                    <a:lnTo>
                      <a:pt x="43" y="827"/>
                    </a:lnTo>
                    <a:lnTo>
                      <a:pt x="12" y="827"/>
                    </a:lnTo>
                    <a:lnTo>
                      <a:pt x="0" y="793"/>
                    </a:lnTo>
                    <a:lnTo>
                      <a:pt x="0" y="758"/>
                    </a:lnTo>
                    <a:lnTo>
                      <a:pt x="0" y="724"/>
                    </a:lnTo>
                    <a:lnTo>
                      <a:pt x="12" y="688"/>
                    </a:lnTo>
                    <a:lnTo>
                      <a:pt x="32" y="655"/>
                    </a:lnTo>
                    <a:lnTo>
                      <a:pt x="53" y="619"/>
                    </a:lnTo>
                    <a:lnTo>
                      <a:pt x="65" y="585"/>
                    </a:lnTo>
                    <a:lnTo>
                      <a:pt x="75" y="553"/>
                    </a:lnTo>
                    <a:lnTo>
                      <a:pt x="75" y="517"/>
                    </a:lnTo>
                    <a:lnTo>
                      <a:pt x="75" y="483"/>
                    </a:lnTo>
                    <a:lnTo>
                      <a:pt x="97" y="450"/>
                    </a:lnTo>
                    <a:lnTo>
                      <a:pt x="97" y="414"/>
                    </a:lnTo>
                    <a:lnTo>
                      <a:pt x="109" y="380"/>
                    </a:lnTo>
                    <a:lnTo>
                      <a:pt x="109" y="345"/>
                    </a:lnTo>
                    <a:lnTo>
                      <a:pt x="109" y="311"/>
                    </a:lnTo>
                    <a:lnTo>
                      <a:pt x="109" y="275"/>
                    </a:lnTo>
                    <a:lnTo>
                      <a:pt x="113" y="248"/>
                    </a:lnTo>
                    <a:lnTo>
                      <a:pt x="119" y="230"/>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48" name="Freeform 88">
                <a:extLst>
                  <a:ext uri="{FF2B5EF4-FFF2-40B4-BE49-F238E27FC236}">
                    <a16:creationId xmlns:a16="http://schemas.microsoft.com/office/drawing/2014/main" id="{3E1D3E94-2460-154E-9E3B-DDB4DCD5FB7C}"/>
                  </a:ext>
                </a:extLst>
              </p:cNvPr>
              <p:cNvSpPr>
                <a:spLocks/>
              </p:cNvSpPr>
              <p:nvPr/>
            </p:nvSpPr>
            <p:spPr bwMode="auto">
              <a:xfrm>
                <a:off x="2028" y="3218"/>
                <a:ext cx="649" cy="840"/>
              </a:xfrm>
              <a:custGeom>
                <a:avLst/>
                <a:gdLst>
                  <a:gd name="T0" fmla="*/ 120 w 649"/>
                  <a:gd name="T1" fmla="*/ 196 h 840"/>
                  <a:gd name="T2" fmla="*/ 120 w 649"/>
                  <a:gd name="T3" fmla="*/ 128 h 840"/>
                  <a:gd name="T4" fmla="*/ 154 w 649"/>
                  <a:gd name="T5" fmla="*/ 60 h 840"/>
                  <a:gd name="T6" fmla="*/ 216 w 649"/>
                  <a:gd name="T7" fmla="*/ 24 h 840"/>
                  <a:gd name="T8" fmla="*/ 282 w 649"/>
                  <a:gd name="T9" fmla="*/ 4 h 840"/>
                  <a:gd name="T10" fmla="*/ 346 w 649"/>
                  <a:gd name="T11" fmla="*/ 0 h 840"/>
                  <a:gd name="T12" fmla="*/ 410 w 649"/>
                  <a:gd name="T13" fmla="*/ 0 h 840"/>
                  <a:gd name="T14" fmla="*/ 476 w 649"/>
                  <a:gd name="T15" fmla="*/ 36 h 840"/>
                  <a:gd name="T16" fmla="*/ 532 w 649"/>
                  <a:gd name="T17" fmla="*/ 88 h 840"/>
                  <a:gd name="T18" fmla="*/ 540 w 649"/>
                  <a:gd name="T19" fmla="*/ 174 h 840"/>
                  <a:gd name="T20" fmla="*/ 540 w 649"/>
                  <a:gd name="T21" fmla="*/ 242 h 840"/>
                  <a:gd name="T22" fmla="*/ 540 w 649"/>
                  <a:gd name="T23" fmla="*/ 322 h 840"/>
                  <a:gd name="T24" fmla="*/ 562 w 649"/>
                  <a:gd name="T25" fmla="*/ 392 h 840"/>
                  <a:gd name="T26" fmla="*/ 584 w 649"/>
                  <a:gd name="T27" fmla="*/ 460 h 840"/>
                  <a:gd name="T28" fmla="*/ 606 w 649"/>
                  <a:gd name="T29" fmla="*/ 530 h 840"/>
                  <a:gd name="T30" fmla="*/ 616 w 649"/>
                  <a:gd name="T31" fmla="*/ 609 h 840"/>
                  <a:gd name="T32" fmla="*/ 626 w 649"/>
                  <a:gd name="T33" fmla="*/ 679 h 840"/>
                  <a:gd name="T34" fmla="*/ 648 w 649"/>
                  <a:gd name="T35" fmla="*/ 747 h 840"/>
                  <a:gd name="T36" fmla="*/ 648 w 649"/>
                  <a:gd name="T37" fmla="*/ 817 h 840"/>
                  <a:gd name="T38" fmla="*/ 584 w 649"/>
                  <a:gd name="T39" fmla="*/ 839 h 840"/>
                  <a:gd name="T40" fmla="*/ 476 w 649"/>
                  <a:gd name="T41" fmla="*/ 827 h 840"/>
                  <a:gd name="T42" fmla="*/ 410 w 649"/>
                  <a:gd name="T43" fmla="*/ 827 h 840"/>
                  <a:gd name="T44" fmla="*/ 346 w 649"/>
                  <a:gd name="T45" fmla="*/ 827 h 840"/>
                  <a:gd name="T46" fmla="*/ 282 w 649"/>
                  <a:gd name="T47" fmla="*/ 827 h 840"/>
                  <a:gd name="T48" fmla="*/ 216 w 649"/>
                  <a:gd name="T49" fmla="*/ 827 h 840"/>
                  <a:gd name="T50" fmla="*/ 140 w 649"/>
                  <a:gd name="T51" fmla="*/ 827 h 840"/>
                  <a:gd name="T52" fmla="*/ 76 w 649"/>
                  <a:gd name="T53" fmla="*/ 827 h 840"/>
                  <a:gd name="T54" fmla="*/ 12 w 649"/>
                  <a:gd name="T55" fmla="*/ 827 h 840"/>
                  <a:gd name="T56" fmla="*/ 0 w 649"/>
                  <a:gd name="T57" fmla="*/ 759 h 840"/>
                  <a:gd name="T58" fmla="*/ 12 w 649"/>
                  <a:gd name="T59" fmla="*/ 689 h 840"/>
                  <a:gd name="T60" fmla="*/ 54 w 649"/>
                  <a:gd name="T61" fmla="*/ 621 h 840"/>
                  <a:gd name="T62" fmla="*/ 76 w 649"/>
                  <a:gd name="T63" fmla="*/ 552 h 840"/>
                  <a:gd name="T64" fmla="*/ 76 w 649"/>
                  <a:gd name="T65" fmla="*/ 484 h 840"/>
                  <a:gd name="T66" fmla="*/ 98 w 649"/>
                  <a:gd name="T67" fmla="*/ 414 h 840"/>
                  <a:gd name="T68" fmla="*/ 108 w 649"/>
                  <a:gd name="T69" fmla="*/ 346 h 840"/>
                  <a:gd name="T70" fmla="*/ 108 w 649"/>
                  <a:gd name="T71" fmla="*/ 276 h 840"/>
                  <a:gd name="T72" fmla="*/ 120 w 649"/>
                  <a:gd name="T73" fmla="*/ 230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9" h="840">
                    <a:moveTo>
                      <a:pt x="120" y="230"/>
                    </a:moveTo>
                    <a:lnTo>
                      <a:pt x="120" y="196"/>
                    </a:lnTo>
                    <a:lnTo>
                      <a:pt x="120" y="162"/>
                    </a:lnTo>
                    <a:lnTo>
                      <a:pt x="120" y="128"/>
                    </a:lnTo>
                    <a:lnTo>
                      <a:pt x="126" y="88"/>
                    </a:lnTo>
                    <a:lnTo>
                      <a:pt x="154" y="60"/>
                    </a:lnTo>
                    <a:lnTo>
                      <a:pt x="184" y="40"/>
                    </a:lnTo>
                    <a:lnTo>
                      <a:pt x="216" y="24"/>
                    </a:lnTo>
                    <a:lnTo>
                      <a:pt x="248" y="12"/>
                    </a:lnTo>
                    <a:lnTo>
                      <a:pt x="282" y="4"/>
                    </a:lnTo>
                    <a:lnTo>
                      <a:pt x="314" y="0"/>
                    </a:lnTo>
                    <a:lnTo>
                      <a:pt x="346" y="0"/>
                    </a:lnTo>
                    <a:lnTo>
                      <a:pt x="378" y="0"/>
                    </a:lnTo>
                    <a:lnTo>
                      <a:pt x="410" y="0"/>
                    </a:lnTo>
                    <a:lnTo>
                      <a:pt x="444" y="14"/>
                    </a:lnTo>
                    <a:lnTo>
                      <a:pt x="476" y="36"/>
                    </a:lnTo>
                    <a:lnTo>
                      <a:pt x="514" y="70"/>
                    </a:lnTo>
                    <a:lnTo>
                      <a:pt x="532" y="88"/>
                    </a:lnTo>
                    <a:lnTo>
                      <a:pt x="540" y="138"/>
                    </a:lnTo>
                    <a:lnTo>
                      <a:pt x="540" y="174"/>
                    </a:lnTo>
                    <a:lnTo>
                      <a:pt x="540" y="208"/>
                    </a:lnTo>
                    <a:lnTo>
                      <a:pt x="540" y="242"/>
                    </a:lnTo>
                    <a:lnTo>
                      <a:pt x="540" y="288"/>
                    </a:lnTo>
                    <a:lnTo>
                      <a:pt x="540" y="322"/>
                    </a:lnTo>
                    <a:lnTo>
                      <a:pt x="552" y="358"/>
                    </a:lnTo>
                    <a:lnTo>
                      <a:pt x="562" y="392"/>
                    </a:lnTo>
                    <a:lnTo>
                      <a:pt x="572" y="426"/>
                    </a:lnTo>
                    <a:lnTo>
                      <a:pt x="584" y="460"/>
                    </a:lnTo>
                    <a:lnTo>
                      <a:pt x="594" y="496"/>
                    </a:lnTo>
                    <a:lnTo>
                      <a:pt x="606" y="530"/>
                    </a:lnTo>
                    <a:lnTo>
                      <a:pt x="616" y="575"/>
                    </a:lnTo>
                    <a:lnTo>
                      <a:pt x="616" y="609"/>
                    </a:lnTo>
                    <a:lnTo>
                      <a:pt x="626" y="643"/>
                    </a:lnTo>
                    <a:lnTo>
                      <a:pt x="626" y="679"/>
                    </a:lnTo>
                    <a:lnTo>
                      <a:pt x="626" y="713"/>
                    </a:lnTo>
                    <a:lnTo>
                      <a:pt x="648" y="747"/>
                    </a:lnTo>
                    <a:lnTo>
                      <a:pt x="648" y="781"/>
                    </a:lnTo>
                    <a:lnTo>
                      <a:pt x="648" y="817"/>
                    </a:lnTo>
                    <a:lnTo>
                      <a:pt x="616" y="839"/>
                    </a:lnTo>
                    <a:lnTo>
                      <a:pt x="584" y="839"/>
                    </a:lnTo>
                    <a:lnTo>
                      <a:pt x="552" y="839"/>
                    </a:lnTo>
                    <a:lnTo>
                      <a:pt x="476" y="827"/>
                    </a:lnTo>
                    <a:lnTo>
                      <a:pt x="444" y="827"/>
                    </a:lnTo>
                    <a:lnTo>
                      <a:pt x="410" y="827"/>
                    </a:lnTo>
                    <a:lnTo>
                      <a:pt x="378" y="827"/>
                    </a:lnTo>
                    <a:lnTo>
                      <a:pt x="346" y="827"/>
                    </a:lnTo>
                    <a:lnTo>
                      <a:pt x="314" y="827"/>
                    </a:lnTo>
                    <a:lnTo>
                      <a:pt x="282" y="827"/>
                    </a:lnTo>
                    <a:lnTo>
                      <a:pt x="248" y="827"/>
                    </a:lnTo>
                    <a:lnTo>
                      <a:pt x="216" y="827"/>
                    </a:lnTo>
                    <a:lnTo>
                      <a:pt x="184" y="827"/>
                    </a:lnTo>
                    <a:lnTo>
                      <a:pt x="140" y="827"/>
                    </a:lnTo>
                    <a:lnTo>
                      <a:pt x="108" y="827"/>
                    </a:lnTo>
                    <a:lnTo>
                      <a:pt x="76" y="827"/>
                    </a:lnTo>
                    <a:lnTo>
                      <a:pt x="44" y="827"/>
                    </a:lnTo>
                    <a:lnTo>
                      <a:pt x="12" y="827"/>
                    </a:lnTo>
                    <a:lnTo>
                      <a:pt x="0" y="793"/>
                    </a:lnTo>
                    <a:lnTo>
                      <a:pt x="0" y="759"/>
                    </a:lnTo>
                    <a:lnTo>
                      <a:pt x="0" y="725"/>
                    </a:lnTo>
                    <a:lnTo>
                      <a:pt x="12" y="689"/>
                    </a:lnTo>
                    <a:lnTo>
                      <a:pt x="32" y="655"/>
                    </a:lnTo>
                    <a:lnTo>
                      <a:pt x="54" y="621"/>
                    </a:lnTo>
                    <a:lnTo>
                      <a:pt x="66" y="587"/>
                    </a:lnTo>
                    <a:lnTo>
                      <a:pt x="76" y="552"/>
                    </a:lnTo>
                    <a:lnTo>
                      <a:pt x="76" y="518"/>
                    </a:lnTo>
                    <a:lnTo>
                      <a:pt x="76" y="484"/>
                    </a:lnTo>
                    <a:lnTo>
                      <a:pt x="98" y="450"/>
                    </a:lnTo>
                    <a:lnTo>
                      <a:pt x="98" y="414"/>
                    </a:lnTo>
                    <a:lnTo>
                      <a:pt x="108" y="380"/>
                    </a:lnTo>
                    <a:lnTo>
                      <a:pt x="108" y="346"/>
                    </a:lnTo>
                    <a:lnTo>
                      <a:pt x="108" y="312"/>
                    </a:lnTo>
                    <a:lnTo>
                      <a:pt x="108" y="276"/>
                    </a:lnTo>
                    <a:lnTo>
                      <a:pt x="112" y="248"/>
                    </a:lnTo>
                    <a:lnTo>
                      <a:pt x="120" y="23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25" name="Group 89">
              <a:extLst>
                <a:ext uri="{FF2B5EF4-FFF2-40B4-BE49-F238E27FC236}">
                  <a16:creationId xmlns:a16="http://schemas.microsoft.com/office/drawing/2014/main" id="{644EA92B-2D28-BA47-B3BF-3EE73F05B12C}"/>
                </a:ext>
              </a:extLst>
            </p:cNvPr>
            <p:cNvGrpSpPr>
              <a:grpSpLocks/>
            </p:cNvGrpSpPr>
            <p:nvPr/>
          </p:nvGrpSpPr>
          <p:grpSpPr bwMode="auto">
            <a:xfrm>
              <a:off x="2150" y="3360"/>
              <a:ext cx="415" cy="41"/>
              <a:chOff x="2150" y="3360"/>
              <a:chExt cx="415" cy="41"/>
            </a:xfrm>
          </p:grpSpPr>
          <p:sp>
            <p:nvSpPr>
              <p:cNvPr id="15450" name="Freeform 90">
                <a:extLst>
                  <a:ext uri="{FF2B5EF4-FFF2-40B4-BE49-F238E27FC236}">
                    <a16:creationId xmlns:a16="http://schemas.microsoft.com/office/drawing/2014/main" id="{2DF9217F-3EF2-0343-8365-3611F5E11156}"/>
                  </a:ext>
                </a:extLst>
              </p:cNvPr>
              <p:cNvSpPr>
                <a:spLocks/>
              </p:cNvSpPr>
              <p:nvPr/>
            </p:nvSpPr>
            <p:spPr bwMode="auto">
              <a:xfrm>
                <a:off x="2150" y="3360"/>
                <a:ext cx="415" cy="41"/>
              </a:xfrm>
              <a:custGeom>
                <a:avLst/>
                <a:gdLst>
                  <a:gd name="T0" fmla="*/ 0 w 415"/>
                  <a:gd name="T1" fmla="*/ 7 h 41"/>
                  <a:gd name="T2" fmla="*/ 8 w 415"/>
                  <a:gd name="T3" fmla="*/ 7 h 41"/>
                  <a:gd name="T4" fmla="*/ 16 w 415"/>
                  <a:gd name="T5" fmla="*/ 8 h 41"/>
                  <a:gd name="T6" fmla="*/ 24 w 415"/>
                  <a:gd name="T7" fmla="*/ 12 h 41"/>
                  <a:gd name="T8" fmla="*/ 31 w 415"/>
                  <a:gd name="T9" fmla="*/ 17 h 41"/>
                  <a:gd name="T10" fmla="*/ 39 w 415"/>
                  <a:gd name="T11" fmla="*/ 20 h 41"/>
                  <a:gd name="T12" fmla="*/ 49 w 415"/>
                  <a:gd name="T13" fmla="*/ 23 h 41"/>
                  <a:gd name="T14" fmla="*/ 59 w 415"/>
                  <a:gd name="T15" fmla="*/ 23 h 41"/>
                  <a:gd name="T16" fmla="*/ 84 w 415"/>
                  <a:gd name="T17" fmla="*/ 27 h 41"/>
                  <a:gd name="T18" fmla="*/ 92 w 415"/>
                  <a:gd name="T19" fmla="*/ 28 h 41"/>
                  <a:gd name="T20" fmla="*/ 100 w 415"/>
                  <a:gd name="T21" fmla="*/ 28 h 41"/>
                  <a:gd name="T22" fmla="*/ 108 w 415"/>
                  <a:gd name="T23" fmla="*/ 32 h 41"/>
                  <a:gd name="T24" fmla="*/ 116 w 415"/>
                  <a:gd name="T25" fmla="*/ 32 h 41"/>
                  <a:gd name="T26" fmla="*/ 135 w 415"/>
                  <a:gd name="T27" fmla="*/ 33 h 41"/>
                  <a:gd name="T28" fmla="*/ 143 w 415"/>
                  <a:gd name="T29" fmla="*/ 37 h 41"/>
                  <a:gd name="T30" fmla="*/ 151 w 415"/>
                  <a:gd name="T31" fmla="*/ 37 h 41"/>
                  <a:gd name="T32" fmla="*/ 161 w 415"/>
                  <a:gd name="T33" fmla="*/ 40 h 41"/>
                  <a:gd name="T34" fmla="*/ 169 w 415"/>
                  <a:gd name="T35" fmla="*/ 40 h 41"/>
                  <a:gd name="T36" fmla="*/ 179 w 415"/>
                  <a:gd name="T37" fmla="*/ 40 h 41"/>
                  <a:gd name="T38" fmla="*/ 188 w 415"/>
                  <a:gd name="T39" fmla="*/ 40 h 41"/>
                  <a:gd name="T40" fmla="*/ 208 w 415"/>
                  <a:gd name="T41" fmla="*/ 40 h 41"/>
                  <a:gd name="T42" fmla="*/ 226 w 415"/>
                  <a:gd name="T43" fmla="*/ 40 h 41"/>
                  <a:gd name="T44" fmla="*/ 235 w 415"/>
                  <a:gd name="T45" fmla="*/ 40 h 41"/>
                  <a:gd name="T46" fmla="*/ 245 w 415"/>
                  <a:gd name="T47" fmla="*/ 40 h 41"/>
                  <a:gd name="T48" fmla="*/ 253 w 415"/>
                  <a:gd name="T49" fmla="*/ 40 h 41"/>
                  <a:gd name="T50" fmla="*/ 261 w 415"/>
                  <a:gd name="T51" fmla="*/ 40 h 41"/>
                  <a:gd name="T52" fmla="*/ 269 w 415"/>
                  <a:gd name="T53" fmla="*/ 40 h 41"/>
                  <a:gd name="T54" fmla="*/ 277 w 415"/>
                  <a:gd name="T55" fmla="*/ 37 h 41"/>
                  <a:gd name="T56" fmla="*/ 292 w 415"/>
                  <a:gd name="T57" fmla="*/ 37 h 41"/>
                  <a:gd name="T58" fmla="*/ 298 w 415"/>
                  <a:gd name="T59" fmla="*/ 37 h 41"/>
                  <a:gd name="T60" fmla="*/ 310 w 415"/>
                  <a:gd name="T61" fmla="*/ 33 h 41"/>
                  <a:gd name="T62" fmla="*/ 320 w 415"/>
                  <a:gd name="T63" fmla="*/ 33 h 41"/>
                  <a:gd name="T64" fmla="*/ 336 w 415"/>
                  <a:gd name="T65" fmla="*/ 33 h 41"/>
                  <a:gd name="T66" fmla="*/ 341 w 415"/>
                  <a:gd name="T67" fmla="*/ 33 h 41"/>
                  <a:gd name="T68" fmla="*/ 351 w 415"/>
                  <a:gd name="T69" fmla="*/ 32 h 41"/>
                  <a:gd name="T70" fmla="*/ 367 w 415"/>
                  <a:gd name="T71" fmla="*/ 28 h 41"/>
                  <a:gd name="T72" fmla="*/ 379 w 415"/>
                  <a:gd name="T73" fmla="*/ 27 h 41"/>
                  <a:gd name="T74" fmla="*/ 387 w 415"/>
                  <a:gd name="T75" fmla="*/ 23 h 41"/>
                  <a:gd name="T76" fmla="*/ 394 w 415"/>
                  <a:gd name="T77" fmla="*/ 18 h 41"/>
                  <a:gd name="T78" fmla="*/ 400 w 415"/>
                  <a:gd name="T79" fmla="*/ 13 h 41"/>
                  <a:gd name="T80" fmla="*/ 414 w 415"/>
                  <a:gd name="T81" fmla="*/ 8 h 41"/>
                  <a:gd name="T82" fmla="*/ 410 w 415"/>
                  <a:gd name="T83" fmla="*/ 0 h 41"/>
                  <a:gd name="T84" fmla="*/ 0 w 415"/>
                  <a:gd name="T85" fmla="*/ 7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5" h="41">
                    <a:moveTo>
                      <a:pt x="0" y="7"/>
                    </a:moveTo>
                    <a:lnTo>
                      <a:pt x="8" y="7"/>
                    </a:lnTo>
                    <a:lnTo>
                      <a:pt x="16" y="8"/>
                    </a:lnTo>
                    <a:lnTo>
                      <a:pt x="24" y="12"/>
                    </a:lnTo>
                    <a:lnTo>
                      <a:pt x="31" y="17"/>
                    </a:lnTo>
                    <a:lnTo>
                      <a:pt x="39" y="20"/>
                    </a:lnTo>
                    <a:lnTo>
                      <a:pt x="49" y="23"/>
                    </a:lnTo>
                    <a:lnTo>
                      <a:pt x="59" y="23"/>
                    </a:lnTo>
                    <a:lnTo>
                      <a:pt x="84" y="27"/>
                    </a:lnTo>
                    <a:lnTo>
                      <a:pt x="92" y="28"/>
                    </a:lnTo>
                    <a:lnTo>
                      <a:pt x="100" y="28"/>
                    </a:lnTo>
                    <a:lnTo>
                      <a:pt x="108" y="32"/>
                    </a:lnTo>
                    <a:lnTo>
                      <a:pt x="116" y="32"/>
                    </a:lnTo>
                    <a:lnTo>
                      <a:pt x="135" y="33"/>
                    </a:lnTo>
                    <a:lnTo>
                      <a:pt x="143" y="37"/>
                    </a:lnTo>
                    <a:lnTo>
                      <a:pt x="151" y="37"/>
                    </a:lnTo>
                    <a:lnTo>
                      <a:pt x="161" y="40"/>
                    </a:lnTo>
                    <a:lnTo>
                      <a:pt x="169" y="40"/>
                    </a:lnTo>
                    <a:lnTo>
                      <a:pt x="179" y="40"/>
                    </a:lnTo>
                    <a:lnTo>
                      <a:pt x="188" y="40"/>
                    </a:lnTo>
                    <a:lnTo>
                      <a:pt x="208" y="40"/>
                    </a:lnTo>
                    <a:lnTo>
                      <a:pt x="226" y="40"/>
                    </a:lnTo>
                    <a:lnTo>
                      <a:pt x="235" y="40"/>
                    </a:lnTo>
                    <a:lnTo>
                      <a:pt x="245" y="40"/>
                    </a:lnTo>
                    <a:lnTo>
                      <a:pt x="253" y="40"/>
                    </a:lnTo>
                    <a:lnTo>
                      <a:pt x="261" y="40"/>
                    </a:lnTo>
                    <a:lnTo>
                      <a:pt x="269" y="40"/>
                    </a:lnTo>
                    <a:lnTo>
                      <a:pt x="277" y="37"/>
                    </a:lnTo>
                    <a:lnTo>
                      <a:pt x="292" y="37"/>
                    </a:lnTo>
                    <a:lnTo>
                      <a:pt x="298" y="37"/>
                    </a:lnTo>
                    <a:lnTo>
                      <a:pt x="310" y="33"/>
                    </a:lnTo>
                    <a:lnTo>
                      <a:pt x="320" y="33"/>
                    </a:lnTo>
                    <a:lnTo>
                      <a:pt x="336" y="33"/>
                    </a:lnTo>
                    <a:lnTo>
                      <a:pt x="341" y="33"/>
                    </a:lnTo>
                    <a:lnTo>
                      <a:pt x="351" y="32"/>
                    </a:lnTo>
                    <a:lnTo>
                      <a:pt x="367" y="28"/>
                    </a:lnTo>
                    <a:lnTo>
                      <a:pt x="379" y="27"/>
                    </a:lnTo>
                    <a:lnTo>
                      <a:pt x="387" y="23"/>
                    </a:lnTo>
                    <a:lnTo>
                      <a:pt x="394" y="18"/>
                    </a:lnTo>
                    <a:lnTo>
                      <a:pt x="400" y="13"/>
                    </a:lnTo>
                    <a:lnTo>
                      <a:pt x="414" y="8"/>
                    </a:lnTo>
                    <a:lnTo>
                      <a:pt x="410" y="0"/>
                    </a:lnTo>
                    <a:lnTo>
                      <a:pt x="0" y="7"/>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51" name="Freeform 91">
                <a:extLst>
                  <a:ext uri="{FF2B5EF4-FFF2-40B4-BE49-F238E27FC236}">
                    <a16:creationId xmlns:a16="http://schemas.microsoft.com/office/drawing/2014/main" id="{29BF7F8C-1932-C94E-8421-71C035726443}"/>
                  </a:ext>
                </a:extLst>
              </p:cNvPr>
              <p:cNvSpPr>
                <a:spLocks/>
              </p:cNvSpPr>
              <p:nvPr/>
            </p:nvSpPr>
            <p:spPr bwMode="auto">
              <a:xfrm>
                <a:off x="2150" y="3360"/>
                <a:ext cx="415" cy="41"/>
              </a:xfrm>
              <a:custGeom>
                <a:avLst/>
                <a:gdLst>
                  <a:gd name="T0" fmla="*/ 0 w 415"/>
                  <a:gd name="T1" fmla="*/ 6 h 41"/>
                  <a:gd name="T2" fmla="*/ 8 w 415"/>
                  <a:gd name="T3" fmla="*/ 6 h 41"/>
                  <a:gd name="T4" fmla="*/ 16 w 415"/>
                  <a:gd name="T5" fmla="*/ 10 h 41"/>
                  <a:gd name="T6" fmla="*/ 24 w 415"/>
                  <a:gd name="T7" fmla="*/ 12 h 41"/>
                  <a:gd name="T8" fmla="*/ 32 w 415"/>
                  <a:gd name="T9" fmla="*/ 18 h 41"/>
                  <a:gd name="T10" fmla="*/ 40 w 415"/>
                  <a:gd name="T11" fmla="*/ 20 h 41"/>
                  <a:gd name="T12" fmla="*/ 48 w 415"/>
                  <a:gd name="T13" fmla="*/ 24 h 41"/>
                  <a:gd name="T14" fmla="*/ 58 w 415"/>
                  <a:gd name="T15" fmla="*/ 24 h 41"/>
                  <a:gd name="T16" fmla="*/ 84 w 415"/>
                  <a:gd name="T17" fmla="*/ 26 h 41"/>
                  <a:gd name="T18" fmla="*/ 92 w 415"/>
                  <a:gd name="T19" fmla="*/ 30 h 41"/>
                  <a:gd name="T20" fmla="*/ 100 w 415"/>
                  <a:gd name="T21" fmla="*/ 30 h 41"/>
                  <a:gd name="T22" fmla="*/ 108 w 415"/>
                  <a:gd name="T23" fmla="*/ 32 h 41"/>
                  <a:gd name="T24" fmla="*/ 116 w 415"/>
                  <a:gd name="T25" fmla="*/ 32 h 41"/>
                  <a:gd name="T26" fmla="*/ 134 w 415"/>
                  <a:gd name="T27" fmla="*/ 34 h 41"/>
                  <a:gd name="T28" fmla="*/ 142 w 415"/>
                  <a:gd name="T29" fmla="*/ 38 h 41"/>
                  <a:gd name="T30" fmla="*/ 150 w 415"/>
                  <a:gd name="T31" fmla="*/ 38 h 41"/>
                  <a:gd name="T32" fmla="*/ 162 w 415"/>
                  <a:gd name="T33" fmla="*/ 40 h 41"/>
                  <a:gd name="T34" fmla="*/ 170 w 415"/>
                  <a:gd name="T35" fmla="*/ 40 h 41"/>
                  <a:gd name="T36" fmla="*/ 178 w 415"/>
                  <a:gd name="T37" fmla="*/ 40 h 41"/>
                  <a:gd name="T38" fmla="*/ 188 w 415"/>
                  <a:gd name="T39" fmla="*/ 40 h 41"/>
                  <a:gd name="T40" fmla="*/ 208 w 415"/>
                  <a:gd name="T41" fmla="*/ 40 h 41"/>
                  <a:gd name="T42" fmla="*/ 226 w 415"/>
                  <a:gd name="T43" fmla="*/ 40 h 41"/>
                  <a:gd name="T44" fmla="*/ 236 w 415"/>
                  <a:gd name="T45" fmla="*/ 40 h 41"/>
                  <a:gd name="T46" fmla="*/ 244 w 415"/>
                  <a:gd name="T47" fmla="*/ 40 h 41"/>
                  <a:gd name="T48" fmla="*/ 252 w 415"/>
                  <a:gd name="T49" fmla="*/ 40 h 41"/>
                  <a:gd name="T50" fmla="*/ 260 w 415"/>
                  <a:gd name="T51" fmla="*/ 40 h 41"/>
                  <a:gd name="T52" fmla="*/ 268 w 415"/>
                  <a:gd name="T53" fmla="*/ 40 h 41"/>
                  <a:gd name="T54" fmla="*/ 278 w 415"/>
                  <a:gd name="T55" fmla="*/ 38 h 41"/>
                  <a:gd name="T56" fmla="*/ 294 w 415"/>
                  <a:gd name="T57" fmla="*/ 36 h 41"/>
                  <a:gd name="T58" fmla="*/ 298 w 415"/>
                  <a:gd name="T59" fmla="*/ 38 h 41"/>
                  <a:gd name="T60" fmla="*/ 310 w 415"/>
                  <a:gd name="T61" fmla="*/ 34 h 41"/>
                  <a:gd name="T62" fmla="*/ 320 w 415"/>
                  <a:gd name="T63" fmla="*/ 34 h 41"/>
                  <a:gd name="T64" fmla="*/ 336 w 415"/>
                  <a:gd name="T65" fmla="*/ 34 h 41"/>
                  <a:gd name="T66" fmla="*/ 342 w 415"/>
                  <a:gd name="T67" fmla="*/ 34 h 41"/>
                  <a:gd name="T68" fmla="*/ 352 w 415"/>
                  <a:gd name="T69" fmla="*/ 32 h 41"/>
                  <a:gd name="T70" fmla="*/ 366 w 415"/>
                  <a:gd name="T71" fmla="*/ 30 h 41"/>
                  <a:gd name="T72" fmla="*/ 380 w 415"/>
                  <a:gd name="T73" fmla="*/ 26 h 41"/>
                  <a:gd name="T74" fmla="*/ 388 w 415"/>
                  <a:gd name="T75" fmla="*/ 24 h 41"/>
                  <a:gd name="T76" fmla="*/ 396 w 415"/>
                  <a:gd name="T77" fmla="*/ 18 h 41"/>
                  <a:gd name="T78" fmla="*/ 402 w 415"/>
                  <a:gd name="T79" fmla="*/ 14 h 41"/>
                  <a:gd name="T80" fmla="*/ 414 w 415"/>
                  <a:gd name="T81" fmla="*/ 8 h 41"/>
                  <a:gd name="T82" fmla="*/ 412 w 415"/>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5" h="41">
                    <a:moveTo>
                      <a:pt x="0" y="6"/>
                    </a:moveTo>
                    <a:lnTo>
                      <a:pt x="8" y="6"/>
                    </a:lnTo>
                    <a:lnTo>
                      <a:pt x="16" y="10"/>
                    </a:lnTo>
                    <a:lnTo>
                      <a:pt x="24" y="12"/>
                    </a:lnTo>
                    <a:lnTo>
                      <a:pt x="32" y="18"/>
                    </a:lnTo>
                    <a:lnTo>
                      <a:pt x="40" y="20"/>
                    </a:lnTo>
                    <a:lnTo>
                      <a:pt x="48" y="24"/>
                    </a:lnTo>
                    <a:lnTo>
                      <a:pt x="58" y="24"/>
                    </a:lnTo>
                    <a:lnTo>
                      <a:pt x="84" y="26"/>
                    </a:lnTo>
                    <a:lnTo>
                      <a:pt x="92" y="30"/>
                    </a:lnTo>
                    <a:lnTo>
                      <a:pt x="100" y="30"/>
                    </a:lnTo>
                    <a:lnTo>
                      <a:pt x="108" y="32"/>
                    </a:lnTo>
                    <a:lnTo>
                      <a:pt x="116" y="32"/>
                    </a:lnTo>
                    <a:lnTo>
                      <a:pt x="134" y="34"/>
                    </a:lnTo>
                    <a:lnTo>
                      <a:pt x="142" y="38"/>
                    </a:lnTo>
                    <a:lnTo>
                      <a:pt x="150" y="38"/>
                    </a:lnTo>
                    <a:lnTo>
                      <a:pt x="162" y="40"/>
                    </a:lnTo>
                    <a:lnTo>
                      <a:pt x="170" y="40"/>
                    </a:lnTo>
                    <a:lnTo>
                      <a:pt x="178" y="40"/>
                    </a:lnTo>
                    <a:lnTo>
                      <a:pt x="188" y="40"/>
                    </a:lnTo>
                    <a:lnTo>
                      <a:pt x="208" y="40"/>
                    </a:lnTo>
                    <a:lnTo>
                      <a:pt x="226" y="40"/>
                    </a:lnTo>
                    <a:lnTo>
                      <a:pt x="236" y="40"/>
                    </a:lnTo>
                    <a:lnTo>
                      <a:pt x="244" y="40"/>
                    </a:lnTo>
                    <a:lnTo>
                      <a:pt x="252" y="40"/>
                    </a:lnTo>
                    <a:lnTo>
                      <a:pt x="260" y="40"/>
                    </a:lnTo>
                    <a:lnTo>
                      <a:pt x="268" y="40"/>
                    </a:lnTo>
                    <a:lnTo>
                      <a:pt x="278" y="38"/>
                    </a:lnTo>
                    <a:lnTo>
                      <a:pt x="294" y="36"/>
                    </a:lnTo>
                    <a:lnTo>
                      <a:pt x="298" y="38"/>
                    </a:lnTo>
                    <a:lnTo>
                      <a:pt x="310" y="34"/>
                    </a:lnTo>
                    <a:lnTo>
                      <a:pt x="320" y="34"/>
                    </a:lnTo>
                    <a:lnTo>
                      <a:pt x="336" y="34"/>
                    </a:lnTo>
                    <a:lnTo>
                      <a:pt x="342" y="34"/>
                    </a:lnTo>
                    <a:lnTo>
                      <a:pt x="352" y="32"/>
                    </a:lnTo>
                    <a:lnTo>
                      <a:pt x="366" y="30"/>
                    </a:lnTo>
                    <a:lnTo>
                      <a:pt x="380" y="26"/>
                    </a:lnTo>
                    <a:lnTo>
                      <a:pt x="388" y="24"/>
                    </a:lnTo>
                    <a:lnTo>
                      <a:pt x="396" y="18"/>
                    </a:lnTo>
                    <a:lnTo>
                      <a:pt x="402" y="14"/>
                    </a:lnTo>
                    <a:lnTo>
                      <a:pt x="414" y="8"/>
                    </a:lnTo>
                    <a:lnTo>
                      <a:pt x="412"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26" name="Group 92">
              <a:extLst>
                <a:ext uri="{FF2B5EF4-FFF2-40B4-BE49-F238E27FC236}">
                  <a16:creationId xmlns:a16="http://schemas.microsoft.com/office/drawing/2014/main" id="{65F3DBD5-F422-134D-B998-1F8611C13688}"/>
                </a:ext>
              </a:extLst>
            </p:cNvPr>
            <p:cNvGrpSpPr>
              <a:grpSpLocks/>
            </p:cNvGrpSpPr>
            <p:nvPr/>
          </p:nvGrpSpPr>
          <p:grpSpPr bwMode="auto">
            <a:xfrm>
              <a:off x="2154" y="3332"/>
              <a:ext cx="411" cy="41"/>
              <a:chOff x="2154" y="3332"/>
              <a:chExt cx="411" cy="41"/>
            </a:xfrm>
          </p:grpSpPr>
          <p:sp>
            <p:nvSpPr>
              <p:cNvPr id="15453" name="Freeform 93">
                <a:extLst>
                  <a:ext uri="{FF2B5EF4-FFF2-40B4-BE49-F238E27FC236}">
                    <a16:creationId xmlns:a16="http://schemas.microsoft.com/office/drawing/2014/main" id="{166CA40B-A69A-AC46-94ED-9581E265CE0C}"/>
                  </a:ext>
                </a:extLst>
              </p:cNvPr>
              <p:cNvSpPr>
                <a:spLocks/>
              </p:cNvSpPr>
              <p:nvPr/>
            </p:nvSpPr>
            <p:spPr bwMode="auto">
              <a:xfrm>
                <a:off x="2154" y="3332"/>
                <a:ext cx="411" cy="41"/>
              </a:xfrm>
              <a:custGeom>
                <a:avLst/>
                <a:gdLst>
                  <a:gd name="T0" fmla="*/ 0 w 411"/>
                  <a:gd name="T1" fmla="*/ 3 h 41"/>
                  <a:gd name="T2" fmla="*/ 10 w 411"/>
                  <a:gd name="T3" fmla="*/ 7 h 41"/>
                  <a:gd name="T4" fmla="*/ 12 w 411"/>
                  <a:gd name="T5" fmla="*/ 8 h 41"/>
                  <a:gd name="T6" fmla="*/ 18 w 411"/>
                  <a:gd name="T7" fmla="*/ 12 h 41"/>
                  <a:gd name="T8" fmla="*/ 26 w 411"/>
                  <a:gd name="T9" fmla="*/ 17 h 41"/>
                  <a:gd name="T10" fmla="*/ 35 w 411"/>
                  <a:gd name="T11" fmla="*/ 20 h 41"/>
                  <a:gd name="T12" fmla="*/ 43 w 411"/>
                  <a:gd name="T13" fmla="*/ 25 h 41"/>
                  <a:gd name="T14" fmla="*/ 59 w 411"/>
                  <a:gd name="T15" fmla="*/ 25 h 41"/>
                  <a:gd name="T16" fmla="*/ 71 w 411"/>
                  <a:gd name="T17" fmla="*/ 27 h 41"/>
                  <a:gd name="T18" fmla="*/ 78 w 411"/>
                  <a:gd name="T19" fmla="*/ 28 h 41"/>
                  <a:gd name="T20" fmla="*/ 86 w 411"/>
                  <a:gd name="T21" fmla="*/ 28 h 41"/>
                  <a:gd name="T22" fmla="*/ 96 w 411"/>
                  <a:gd name="T23" fmla="*/ 32 h 41"/>
                  <a:gd name="T24" fmla="*/ 104 w 411"/>
                  <a:gd name="T25" fmla="*/ 32 h 41"/>
                  <a:gd name="T26" fmla="*/ 122 w 411"/>
                  <a:gd name="T27" fmla="*/ 33 h 41"/>
                  <a:gd name="T28" fmla="*/ 129 w 411"/>
                  <a:gd name="T29" fmla="*/ 37 h 41"/>
                  <a:gd name="T30" fmla="*/ 139 w 411"/>
                  <a:gd name="T31" fmla="*/ 37 h 41"/>
                  <a:gd name="T32" fmla="*/ 149 w 411"/>
                  <a:gd name="T33" fmla="*/ 40 h 41"/>
                  <a:gd name="T34" fmla="*/ 157 w 411"/>
                  <a:gd name="T35" fmla="*/ 40 h 41"/>
                  <a:gd name="T36" fmla="*/ 165 w 411"/>
                  <a:gd name="T37" fmla="*/ 40 h 41"/>
                  <a:gd name="T38" fmla="*/ 177 w 411"/>
                  <a:gd name="T39" fmla="*/ 40 h 41"/>
                  <a:gd name="T40" fmla="*/ 196 w 411"/>
                  <a:gd name="T41" fmla="*/ 40 h 41"/>
                  <a:gd name="T42" fmla="*/ 214 w 411"/>
                  <a:gd name="T43" fmla="*/ 40 h 41"/>
                  <a:gd name="T44" fmla="*/ 226 w 411"/>
                  <a:gd name="T45" fmla="*/ 40 h 41"/>
                  <a:gd name="T46" fmla="*/ 233 w 411"/>
                  <a:gd name="T47" fmla="*/ 40 h 41"/>
                  <a:gd name="T48" fmla="*/ 241 w 411"/>
                  <a:gd name="T49" fmla="*/ 40 h 41"/>
                  <a:gd name="T50" fmla="*/ 249 w 411"/>
                  <a:gd name="T51" fmla="*/ 40 h 41"/>
                  <a:gd name="T52" fmla="*/ 257 w 411"/>
                  <a:gd name="T53" fmla="*/ 40 h 41"/>
                  <a:gd name="T54" fmla="*/ 265 w 411"/>
                  <a:gd name="T55" fmla="*/ 37 h 41"/>
                  <a:gd name="T56" fmla="*/ 282 w 411"/>
                  <a:gd name="T57" fmla="*/ 37 h 41"/>
                  <a:gd name="T58" fmla="*/ 288 w 411"/>
                  <a:gd name="T59" fmla="*/ 37 h 41"/>
                  <a:gd name="T60" fmla="*/ 298 w 411"/>
                  <a:gd name="T61" fmla="*/ 33 h 41"/>
                  <a:gd name="T62" fmla="*/ 308 w 411"/>
                  <a:gd name="T63" fmla="*/ 33 h 41"/>
                  <a:gd name="T64" fmla="*/ 326 w 411"/>
                  <a:gd name="T65" fmla="*/ 33 h 41"/>
                  <a:gd name="T66" fmla="*/ 332 w 411"/>
                  <a:gd name="T67" fmla="*/ 33 h 41"/>
                  <a:gd name="T68" fmla="*/ 341 w 411"/>
                  <a:gd name="T69" fmla="*/ 32 h 41"/>
                  <a:gd name="T70" fmla="*/ 355 w 411"/>
                  <a:gd name="T71" fmla="*/ 28 h 41"/>
                  <a:gd name="T72" fmla="*/ 369 w 411"/>
                  <a:gd name="T73" fmla="*/ 27 h 41"/>
                  <a:gd name="T74" fmla="*/ 377 w 411"/>
                  <a:gd name="T75" fmla="*/ 23 h 41"/>
                  <a:gd name="T76" fmla="*/ 384 w 411"/>
                  <a:gd name="T77" fmla="*/ 18 h 41"/>
                  <a:gd name="T78" fmla="*/ 390 w 411"/>
                  <a:gd name="T79" fmla="*/ 13 h 41"/>
                  <a:gd name="T80" fmla="*/ 410 w 411"/>
                  <a:gd name="T81" fmla="*/ 5 h 41"/>
                  <a:gd name="T82" fmla="*/ 400 w 411"/>
                  <a:gd name="T83" fmla="*/ 0 h 41"/>
                  <a:gd name="T84" fmla="*/ 0 w 411"/>
                  <a:gd name="T85" fmla="*/ 3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1" h="41">
                    <a:moveTo>
                      <a:pt x="0" y="3"/>
                    </a:moveTo>
                    <a:lnTo>
                      <a:pt x="10" y="7"/>
                    </a:lnTo>
                    <a:lnTo>
                      <a:pt x="12" y="8"/>
                    </a:lnTo>
                    <a:lnTo>
                      <a:pt x="18" y="12"/>
                    </a:lnTo>
                    <a:lnTo>
                      <a:pt x="26" y="17"/>
                    </a:lnTo>
                    <a:lnTo>
                      <a:pt x="35" y="20"/>
                    </a:lnTo>
                    <a:lnTo>
                      <a:pt x="43" y="25"/>
                    </a:lnTo>
                    <a:lnTo>
                      <a:pt x="59" y="25"/>
                    </a:lnTo>
                    <a:lnTo>
                      <a:pt x="71" y="27"/>
                    </a:lnTo>
                    <a:lnTo>
                      <a:pt x="78" y="28"/>
                    </a:lnTo>
                    <a:lnTo>
                      <a:pt x="86" y="28"/>
                    </a:lnTo>
                    <a:lnTo>
                      <a:pt x="96" y="32"/>
                    </a:lnTo>
                    <a:lnTo>
                      <a:pt x="104" y="32"/>
                    </a:lnTo>
                    <a:lnTo>
                      <a:pt x="122" y="33"/>
                    </a:lnTo>
                    <a:lnTo>
                      <a:pt x="129" y="37"/>
                    </a:lnTo>
                    <a:lnTo>
                      <a:pt x="139" y="37"/>
                    </a:lnTo>
                    <a:lnTo>
                      <a:pt x="149" y="40"/>
                    </a:lnTo>
                    <a:lnTo>
                      <a:pt x="157" y="40"/>
                    </a:lnTo>
                    <a:lnTo>
                      <a:pt x="165" y="40"/>
                    </a:lnTo>
                    <a:lnTo>
                      <a:pt x="177" y="40"/>
                    </a:lnTo>
                    <a:lnTo>
                      <a:pt x="196" y="40"/>
                    </a:lnTo>
                    <a:lnTo>
                      <a:pt x="214" y="40"/>
                    </a:lnTo>
                    <a:lnTo>
                      <a:pt x="226" y="40"/>
                    </a:lnTo>
                    <a:lnTo>
                      <a:pt x="233" y="40"/>
                    </a:lnTo>
                    <a:lnTo>
                      <a:pt x="241" y="40"/>
                    </a:lnTo>
                    <a:lnTo>
                      <a:pt x="249" y="40"/>
                    </a:lnTo>
                    <a:lnTo>
                      <a:pt x="257" y="40"/>
                    </a:lnTo>
                    <a:lnTo>
                      <a:pt x="265" y="37"/>
                    </a:lnTo>
                    <a:lnTo>
                      <a:pt x="282" y="37"/>
                    </a:lnTo>
                    <a:lnTo>
                      <a:pt x="288" y="37"/>
                    </a:lnTo>
                    <a:lnTo>
                      <a:pt x="298" y="33"/>
                    </a:lnTo>
                    <a:lnTo>
                      <a:pt x="308" y="33"/>
                    </a:lnTo>
                    <a:lnTo>
                      <a:pt x="326" y="33"/>
                    </a:lnTo>
                    <a:lnTo>
                      <a:pt x="332" y="33"/>
                    </a:lnTo>
                    <a:lnTo>
                      <a:pt x="341" y="32"/>
                    </a:lnTo>
                    <a:lnTo>
                      <a:pt x="355" y="28"/>
                    </a:lnTo>
                    <a:lnTo>
                      <a:pt x="369" y="27"/>
                    </a:lnTo>
                    <a:lnTo>
                      <a:pt x="377" y="23"/>
                    </a:lnTo>
                    <a:lnTo>
                      <a:pt x="384" y="18"/>
                    </a:lnTo>
                    <a:lnTo>
                      <a:pt x="390" y="13"/>
                    </a:lnTo>
                    <a:lnTo>
                      <a:pt x="410" y="5"/>
                    </a:lnTo>
                    <a:lnTo>
                      <a:pt x="400" y="0"/>
                    </a:lnTo>
                    <a:lnTo>
                      <a:pt x="0" y="3"/>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54" name="Freeform 94">
                <a:extLst>
                  <a:ext uri="{FF2B5EF4-FFF2-40B4-BE49-F238E27FC236}">
                    <a16:creationId xmlns:a16="http://schemas.microsoft.com/office/drawing/2014/main" id="{1AA6A270-E6B4-F841-BD51-AB7326172658}"/>
                  </a:ext>
                </a:extLst>
              </p:cNvPr>
              <p:cNvSpPr>
                <a:spLocks/>
              </p:cNvSpPr>
              <p:nvPr/>
            </p:nvSpPr>
            <p:spPr bwMode="auto">
              <a:xfrm>
                <a:off x="2154" y="3332"/>
                <a:ext cx="411" cy="41"/>
              </a:xfrm>
              <a:custGeom>
                <a:avLst/>
                <a:gdLst>
                  <a:gd name="T0" fmla="*/ 0 w 411"/>
                  <a:gd name="T1" fmla="*/ 4 h 41"/>
                  <a:gd name="T2" fmla="*/ 10 w 411"/>
                  <a:gd name="T3" fmla="*/ 8 h 41"/>
                  <a:gd name="T4" fmla="*/ 12 w 411"/>
                  <a:gd name="T5" fmla="*/ 10 h 41"/>
                  <a:gd name="T6" fmla="*/ 18 w 411"/>
                  <a:gd name="T7" fmla="*/ 12 h 41"/>
                  <a:gd name="T8" fmla="*/ 26 w 411"/>
                  <a:gd name="T9" fmla="*/ 18 h 41"/>
                  <a:gd name="T10" fmla="*/ 36 w 411"/>
                  <a:gd name="T11" fmla="*/ 20 h 41"/>
                  <a:gd name="T12" fmla="*/ 44 w 411"/>
                  <a:gd name="T13" fmla="*/ 26 h 41"/>
                  <a:gd name="T14" fmla="*/ 58 w 411"/>
                  <a:gd name="T15" fmla="*/ 26 h 41"/>
                  <a:gd name="T16" fmla="*/ 72 w 411"/>
                  <a:gd name="T17" fmla="*/ 26 h 41"/>
                  <a:gd name="T18" fmla="*/ 80 w 411"/>
                  <a:gd name="T19" fmla="*/ 30 h 41"/>
                  <a:gd name="T20" fmla="*/ 88 w 411"/>
                  <a:gd name="T21" fmla="*/ 30 h 41"/>
                  <a:gd name="T22" fmla="*/ 96 w 411"/>
                  <a:gd name="T23" fmla="*/ 32 h 41"/>
                  <a:gd name="T24" fmla="*/ 104 w 411"/>
                  <a:gd name="T25" fmla="*/ 32 h 41"/>
                  <a:gd name="T26" fmla="*/ 122 w 411"/>
                  <a:gd name="T27" fmla="*/ 34 h 41"/>
                  <a:gd name="T28" fmla="*/ 130 w 411"/>
                  <a:gd name="T29" fmla="*/ 38 h 41"/>
                  <a:gd name="T30" fmla="*/ 138 w 411"/>
                  <a:gd name="T31" fmla="*/ 38 h 41"/>
                  <a:gd name="T32" fmla="*/ 150 w 411"/>
                  <a:gd name="T33" fmla="*/ 40 h 41"/>
                  <a:gd name="T34" fmla="*/ 158 w 411"/>
                  <a:gd name="T35" fmla="*/ 40 h 41"/>
                  <a:gd name="T36" fmla="*/ 166 w 411"/>
                  <a:gd name="T37" fmla="*/ 40 h 41"/>
                  <a:gd name="T38" fmla="*/ 176 w 411"/>
                  <a:gd name="T39" fmla="*/ 40 h 41"/>
                  <a:gd name="T40" fmla="*/ 196 w 411"/>
                  <a:gd name="T41" fmla="*/ 40 h 41"/>
                  <a:gd name="T42" fmla="*/ 214 w 411"/>
                  <a:gd name="T43" fmla="*/ 40 h 41"/>
                  <a:gd name="T44" fmla="*/ 226 w 411"/>
                  <a:gd name="T45" fmla="*/ 40 h 41"/>
                  <a:gd name="T46" fmla="*/ 234 w 411"/>
                  <a:gd name="T47" fmla="*/ 40 h 41"/>
                  <a:gd name="T48" fmla="*/ 242 w 411"/>
                  <a:gd name="T49" fmla="*/ 40 h 41"/>
                  <a:gd name="T50" fmla="*/ 250 w 411"/>
                  <a:gd name="T51" fmla="*/ 40 h 41"/>
                  <a:gd name="T52" fmla="*/ 258 w 411"/>
                  <a:gd name="T53" fmla="*/ 40 h 41"/>
                  <a:gd name="T54" fmla="*/ 266 w 411"/>
                  <a:gd name="T55" fmla="*/ 38 h 41"/>
                  <a:gd name="T56" fmla="*/ 282 w 411"/>
                  <a:gd name="T57" fmla="*/ 36 h 41"/>
                  <a:gd name="T58" fmla="*/ 288 w 411"/>
                  <a:gd name="T59" fmla="*/ 38 h 41"/>
                  <a:gd name="T60" fmla="*/ 298 w 411"/>
                  <a:gd name="T61" fmla="*/ 34 h 41"/>
                  <a:gd name="T62" fmla="*/ 308 w 411"/>
                  <a:gd name="T63" fmla="*/ 34 h 41"/>
                  <a:gd name="T64" fmla="*/ 324 w 411"/>
                  <a:gd name="T65" fmla="*/ 34 h 41"/>
                  <a:gd name="T66" fmla="*/ 330 w 411"/>
                  <a:gd name="T67" fmla="*/ 34 h 41"/>
                  <a:gd name="T68" fmla="*/ 340 w 411"/>
                  <a:gd name="T69" fmla="*/ 32 h 41"/>
                  <a:gd name="T70" fmla="*/ 356 w 411"/>
                  <a:gd name="T71" fmla="*/ 30 h 41"/>
                  <a:gd name="T72" fmla="*/ 368 w 411"/>
                  <a:gd name="T73" fmla="*/ 26 h 41"/>
                  <a:gd name="T74" fmla="*/ 376 w 411"/>
                  <a:gd name="T75" fmla="*/ 24 h 41"/>
                  <a:gd name="T76" fmla="*/ 384 w 411"/>
                  <a:gd name="T77" fmla="*/ 18 h 41"/>
                  <a:gd name="T78" fmla="*/ 390 w 411"/>
                  <a:gd name="T79" fmla="*/ 14 h 41"/>
                  <a:gd name="T80" fmla="*/ 410 w 411"/>
                  <a:gd name="T81" fmla="*/ 6 h 41"/>
                  <a:gd name="T82" fmla="*/ 400 w 411"/>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1" h="41">
                    <a:moveTo>
                      <a:pt x="0" y="4"/>
                    </a:moveTo>
                    <a:lnTo>
                      <a:pt x="10" y="8"/>
                    </a:lnTo>
                    <a:lnTo>
                      <a:pt x="12" y="10"/>
                    </a:lnTo>
                    <a:lnTo>
                      <a:pt x="18" y="12"/>
                    </a:lnTo>
                    <a:lnTo>
                      <a:pt x="26" y="18"/>
                    </a:lnTo>
                    <a:lnTo>
                      <a:pt x="36" y="20"/>
                    </a:lnTo>
                    <a:lnTo>
                      <a:pt x="44" y="26"/>
                    </a:lnTo>
                    <a:lnTo>
                      <a:pt x="58" y="26"/>
                    </a:lnTo>
                    <a:lnTo>
                      <a:pt x="72" y="26"/>
                    </a:lnTo>
                    <a:lnTo>
                      <a:pt x="80" y="30"/>
                    </a:lnTo>
                    <a:lnTo>
                      <a:pt x="88" y="30"/>
                    </a:lnTo>
                    <a:lnTo>
                      <a:pt x="96" y="32"/>
                    </a:lnTo>
                    <a:lnTo>
                      <a:pt x="104" y="32"/>
                    </a:lnTo>
                    <a:lnTo>
                      <a:pt x="122" y="34"/>
                    </a:lnTo>
                    <a:lnTo>
                      <a:pt x="130" y="38"/>
                    </a:lnTo>
                    <a:lnTo>
                      <a:pt x="138" y="38"/>
                    </a:lnTo>
                    <a:lnTo>
                      <a:pt x="150" y="40"/>
                    </a:lnTo>
                    <a:lnTo>
                      <a:pt x="158" y="40"/>
                    </a:lnTo>
                    <a:lnTo>
                      <a:pt x="166" y="40"/>
                    </a:lnTo>
                    <a:lnTo>
                      <a:pt x="176" y="40"/>
                    </a:lnTo>
                    <a:lnTo>
                      <a:pt x="196" y="40"/>
                    </a:lnTo>
                    <a:lnTo>
                      <a:pt x="214" y="40"/>
                    </a:lnTo>
                    <a:lnTo>
                      <a:pt x="226" y="40"/>
                    </a:lnTo>
                    <a:lnTo>
                      <a:pt x="234" y="40"/>
                    </a:lnTo>
                    <a:lnTo>
                      <a:pt x="242" y="40"/>
                    </a:lnTo>
                    <a:lnTo>
                      <a:pt x="250" y="40"/>
                    </a:lnTo>
                    <a:lnTo>
                      <a:pt x="258" y="40"/>
                    </a:lnTo>
                    <a:lnTo>
                      <a:pt x="266" y="38"/>
                    </a:lnTo>
                    <a:lnTo>
                      <a:pt x="282" y="36"/>
                    </a:lnTo>
                    <a:lnTo>
                      <a:pt x="288" y="38"/>
                    </a:lnTo>
                    <a:lnTo>
                      <a:pt x="298" y="34"/>
                    </a:lnTo>
                    <a:lnTo>
                      <a:pt x="308" y="34"/>
                    </a:lnTo>
                    <a:lnTo>
                      <a:pt x="324" y="34"/>
                    </a:lnTo>
                    <a:lnTo>
                      <a:pt x="330" y="34"/>
                    </a:lnTo>
                    <a:lnTo>
                      <a:pt x="340" y="32"/>
                    </a:lnTo>
                    <a:lnTo>
                      <a:pt x="356" y="30"/>
                    </a:lnTo>
                    <a:lnTo>
                      <a:pt x="368" y="26"/>
                    </a:lnTo>
                    <a:lnTo>
                      <a:pt x="376" y="24"/>
                    </a:lnTo>
                    <a:lnTo>
                      <a:pt x="384" y="18"/>
                    </a:lnTo>
                    <a:lnTo>
                      <a:pt x="390" y="14"/>
                    </a:lnTo>
                    <a:lnTo>
                      <a:pt x="410" y="6"/>
                    </a:lnTo>
                    <a:lnTo>
                      <a:pt x="40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27" name="Group 95">
              <a:extLst>
                <a:ext uri="{FF2B5EF4-FFF2-40B4-BE49-F238E27FC236}">
                  <a16:creationId xmlns:a16="http://schemas.microsoft.com/office/drawing/2014/main" id="{B0C10815-CB21-4D4B-B029-FDDEDF9FA259}"/>
                </a:ext>
              </a:extLst>
            </p:cNvPr>
            <p:cNvGrpSpPr>
              <a:grpSpLocks/>
            </p:cNvGrpSpPr>
            <p:nvPr/>
          </p:nvGrpSpPr>
          <p:grpSpPr bwMode="auto">
            <a:xfrm>
              <a:off x="2156" y="3304"/>
              <a:ext cx="403" cy="41"/>
              <a:chOff x="2156" y="3304"/>
              <a:chExt cx="403" cy="41"/>
            </a:xfrm>
          </p:grpSpPr>
          <p:sp>
            <p:nvSpPr>
              <p:cNvPr id="15456" name="Freeform 96">
                <a:extLst>
                  <a:ext uri="{FF2B5EF4-FFF2-40B4-BE49-F238E27FC236}">
                    <a16:creationId xmlns:a16="http://schemas.microsoft.com/office/drawing/2014/main" id="{E8FA419E-2EF0-6F47-BD81-F959409203E1}"/>
                  </a:ext>
                </a:extLst>
              </p:cNvPr>
              <p:cNvSpPr>
                <a:spLocks/>
              </p:cNvSpPr>
              <p:nvPr/>
            </p:nvSpPr>
            <p:spPr bwMode="auto">
              <a:xfrm>
                <a:off x="2156" y="3304"/>
                <a:ext cx="403" cy="41"/>
              </a:xfrm>
              <a:custGeom>
                <a:avLst/>
                <a:gdLst>
                  <a:gd name="T0" fmla="*/ 0 w 403"/>
                  <a:gd name="T1" fmla="*/ 3 h 41"/>
                  <a:gd name="T2" fmla="*/ 10 w 403"/>
                  <a:gd name="T3" fmla="*/ 7 h 41"/>
                  <a:gd name="T4" fmla="*/ 12 w 403"/>
                  <a:gd name="T5" fmla="*/ 8 h 41"/>
                  <a:gd name="T6" fmla="*/ 18 w 403"/>
                  <a:gd name="T7" fmla="*/ 12 h 41"/>
                  <a:gd name="T8" fmla="*/ 25 w 403"/>
                  <a:gd name="T9" fmla="*/ 18 h 41"/>
                  <a:gd name="T10" fmla="*/ 35 w 403"/>
                  <a:gd name="T11" fmla="*/ 20 h 41"/>
                  <a:gd name="T12" fmla="*/ 43 w 403"/>
                  <a:gd name="T13" fmla="*/ 25 h 41"/>
                  <a:gd name="T14" fmla="*/ 59 w 403"/>
                  <a:gd name="T15" fmla="*/ 25 h 41"/>
                  <a:gd name="T16" fmla="*/ 71 w 403"/>
                  <a:gd name="T17" fmla="*/ 25 h 41"/>
                  <a:gd name="T18" fmla="*/ 78 w 403"/>
                  <a:gd name="T19" fmla="*/ 28 h 41"/>
                  <a:gd name="T20" fmla="*/ 86 w 403"/>
                  <a:gd name="T21" fmla="*/ 28 h 41"/>
                  <a:gd name="T22" fmla="*/ 94 w 403"/>
                  <a:gd name="T23" fmla="*/ 32 h 41"/>
                  <a:gd name="T24" fmla="*/ 102 w 403"/>
                  <a:gd name="T25" fmla="*/ 32 h 41"/>
                  <a:gd name="T26" fmla="*/ 122 w 403"/>
                  <a:gd name="T27" fmla="*/ 33 h 41"/>
                  <a:gd name="T28" fmla="*/ 129 w 403"/>
                  <a:gd name="T29" fmla="*/ 37 h 41"/>
                  <a:gd name="T30" fmla="*/ 139 w 403"/>
                  <a:gd name="T31" fmla="*/ 37 h 41"/>
                  <a:gd name="T32" fmla="*/ 149 w 403"/>
                  <a:gd name="T33" fmla="*/ 40 h 41"/>
                  <a:gd name="T34" fmla="*/ 157 w 403"/>
                  <a:gd name="T35" fmla="*/ 40 h 41"/>
                  <a:gd name="T36" fmla="*/ 165 w 403"/>
                  <a:gd name="T37" fmla="*/ 40 h 41"/>
                  <a:gd name="T38" fmla="*/ 176 w 403"/>
                  <a:gd name="T39" fmla="*/ 40 h 41"/>
                  <a:gd name="T40" fmla="*/ 194 w 403"/>
                  <a:gd name="T41" fmla="*/ 40 h 41"/>
                  <a:gd name="T42" fmla="*/ 214 w 403"/>
                  <a:gd name="T43" fmla="*/ 40 h 41"/>
                  <a:gd name="T44" fmla="*/ 224 w 403"/>
                  <a:gd name="T45" fmla="*/ 40 h 41"/>
                  <a:gd name="T46" fmla="*/ 233 w 403"/>
                  <a:gd name="T47" fmla="*/ 40 h 41"/>
                  <a:gd name="T48" fmla="*/ 241 w 403"/>
                  <a:gd name="T49" fmla="*/ 40 h 41"/>
                  <a:gd name="T50" fmla="*/ 249 w 403"/>
                  <a:gd name="T51" fmla="*/ 40 h 41"/>
                  <a:gd name="T52" fmla="*/ 257 w 403"/>
                  <a:gd name="T53" fmla="*/ 40 h 41"/>
                  <a:gd name="T54" fmla="*/ 265 w 403"/>
                  <a:gd name="T55" fmla="*/ 37 h 41"/>
                  <a:gd name="T56" fmla="*/ 280 w 403"/>
                  <a:gd name="T57" fmla="*/ 37 h 41"/>
                  <a:gd name="T58" fmla="*/ 286 w 403"/>
                  <a:gd name="T59" fmla="*/ 37 h 41"/>
                  <a:gd name="T60" fmla="*/ 298 w 403"/>
                  <a:gd name="T61" fmla="*/ 33 h 41"/>
                  <a:gd name="T62" fmla="*/ 308 w 403"/>
                  <a:gd name="T63" fmla="*/ 33 h 41"/>
                  <a:gd name="T64" fmla="*/ 324 w 403"/>
                  <a:gd name="T65" fmla="*/ 33 h 41"/>
                  <a:gd name="T66" fmla="*/ 329 w 403"/>
                  <a:gd name="T67" fmla="*/ 33 h 41"/>
                  <a:gd name="T68" fmla="*/ 339 w 403"/>
                  <a:gd name="T69" fmla="*/ 32 h 41"/>
                  <a:gd name="T70" fmla="*/ 355 w 403"/>
                  <a:gd name="T71" fmla="*/ 28 h 41"/>
                  <a:gd name="T72" fmla="*/ 367 w 403"/>
                  <a:gd name="T73" fmla="*/ 25 h 41"/>
                  <a:gd name="T74" fmla="*/ 375 w 403"/>
                  <a:gd name="T75" fmla="*/ 22 h 41"/>
                  <a:gd name="T76" fmla="*/ 382 w 403"/>
                  <a:gd name="T77" fmla="*/ 18 h 41"/>
                  <a:gd name="T78" fmla="*/ 388 w 403"/>
                  <a:gd name="T79" fmla="*/ 13 h 41"/>
                  <a:gd name="T80" fmla="*/ 402 w 403"/>
                  <a:gd name="T81" fmla="*/ 8 h 41"/>
                  <a:gd name="T82" fmla="*/ 398 w 403"/>
                  <a:gd name="T83" fmla="*/ 0 h 41"/>
                  <a:gd name="T84" fmla="*/ 0 w 403"/>
                  <a:gd name="T85" fmla="*/ 3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3" h="41">
                    <a:moveTo>
                      <a:pt x="0" y="3"/>
                    </a:moveTo>
                    <a:lnTo>
                      <a:pt x="10" y="7"/>
                    </a:lnTo>
                    <a:lnTo>
                      <a:pt x="12" y="8"/>
                    </a:lnTo>
                    <a:lnTo>
                      <a:pt x="18" y="12"/>
                    </a:lnTo>
                    <a:lnTo>
                      <a:pt x="25" y="18"/>
                    </a:lnTo>
                    <a:lnTo>
                      <a:pt x="35" y="20"/>
                    </a:lnTo>
                    <a:lnTo>
                      <a:pt x="43" y="25"/>
                    </a:lnTo>
                    <a:lnTo>
                      <a:pt x="59" y="25"/>
                    </a:lnTo>
                    <a:lnTo>
                      <a:pt x="71" y="25"/>
                    </a:lnTo>
                    <a:lnTo>
                      <a:pt x="78" y="28"/>
                    </a:lnTo>
                    <a:lnTo>
                      <a:pt x="86" y="28"/>
                    </a:lnTo>
                    <a:lnTo>
                      <a:pt x="94" y="32"/>
                    </a:lnTo>
                    <a:lnTo>
                      <a:pt x="102" y="32"/>
                    </a:lnTo>
                    <a:lnTo>
                      <a:pt x="122" y="33"/>
                    </a:lnTo>
                    <a:lnTo>
                      <a:pt x="129" y="37"/>
                    </a:lnTo>
                    <a:lnTo>
                      <a:pt x="139" y="37"/>
                    </a:lnTo>
                    <a:lnTo>
                      <a:pt x="149" y="40"/>
                    </a:lnTo>
                    <a:lnTo>
                      <a:pt x="157" y="40"/>
                    </a:lnTo>
                    <a:lnTo>
                      <a:pt x="165" y="40"/>
                    </a:lnTo>
                    <a:lnTo>
                      <a:pt x="176" y="40"/>
                    </a:lnTo>
                    <a:lnTo>
                      <a:pt x="194" y="40"/>
                    </a:lnTo>
                    <a:lnTo>
                      <a:pt x="214" y="40"/>
                    </a:lnTo>
                    <a:lnTo>
                      <a:pt x="224" y="40"/>
                    </a:lnTo>
                    <a:lnTo>
                      <a:pt x="233" y="40"/>
                    </a:lnTo>
                    <a:lnTo>
                      <a:pt x="241" y="40"/>
                    </a:lnTo>
                    <a:lnTo>
                      <a:pt x="249" y="40"/>
                    </a:lnTo>
                    <a:lnTo>
                      <a:pt x="257" y="40"/>
                    </a:lnTo>
                    <a:lnTo>
                      <a:pt x="265" y="37"/>
                    </a:lnTo>
                    <a:lnTo>
                      <a:pt x="280" y="37"/>
                    </a:lnTo>
                    <a:lnTo>
                      <a:pt x="286" y="37"/>
                    </a:lnTo>
                    <a:lnTo>
                      <a:pt x="298" y="33"/>
                    </a:lnTo>
                    <a:lnTo>
                      <a:pt x="308" y="33"/>
                    </a:lnTo>
                    <a:lnTo>
                      <a:pt x="324" y="33"/>
                    </a:lnTo>
                    <a:lnTo>
                      <a:pt x="329" y="33"/>
                    </a:lnTo>
                    <a:lnTo>
                      <a:pt x="339" y="32"/>
                    </a:lnTo>
                    <a:lnTo>
                      <a:pt x="355" y="28"/>
                    </a:lnTo>
                    <a:lnTo>
                      <a:pt x="367" y="25"/>
                    </a:lnTo>
                    <a:lnTo>
                      <a:pt x="375" y="22"/>
                    </a:lnTo>
                    <a:lnTo>
                      <a:pt x="382" y="18"/>
                    </a:lnTo>
                    <a:lnTo>
                      <a:pt x="388" y="13"/>
                    </a:lnTo>
                    <a:lnTo>
                      <a:pt x="402" y="8"/>
                    </a:lnTo>
                    <a:lnTo>
                      <a:pt x="398" y="0"/>
                    </a:lnTo>
                    <a:lnTo>
                      <a:pt x="0" y="3"/>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57" name="Freeform 97">
                <a:extLst>
                  <a:ext uri="{FF2B5EF4-FFF2-40B4-BE49-F238E27FC236}">
                    <a16:creationId xmlns:a16="http://schemas.microsoft.com/office/drawing/2014/main" id="{D44F23F3-E7B1-4144-9BAE-E5A65A8F72EE}"/>
                  </a:ext>
                </a:extLst>
              </p:cNvPr>
              <p:cNvSpPr>
                <a:spLocks/>
              </p:cNvSpPr>
              <p:nvPr/>
            </p:nvSpPr>
            <p:spPr bwMode="auto">
              <a:xfrm>
                <a:off x="2156" y="3304"/>
                <a:ext cx="403" cy="41"/>
              </a:xfrm>
              <a:custGeom>
                <a:avLst/>
                <a:gdLst>
                  <a:gd name="T0" fmla="*/ 0 w 403"/>
                  <a:gd name="T1" fmla="*/ 2 h 41"/>
                  <a:gd name="T2" fmla="*/ 10 w 403"/>
                  <a:gd name="T3" fmla="*/ 6 h 41"/>
                  <a:gd name="T4" fmla="*/ 12 w 403"/>
                  <a:gd name="T5" fmla="*/ 8 h 41"/>
                  <a:gd name="T6" fmla="*/ 18 w 403"/>
                  <a:gd name="T7" fmla="*/ 12 h 41"/>
                  <a:gd name="T8" fmla="*/ 26 w 403"/>
                  <a:gd name="T9" fmla="*/ 18 h 41"/>
                  <a:gd name="T10" fmla="*/ 34 w 403"/>
                  <a:gd name="T11" fmla="*/ 20 h 41"/>
                  <a:gd name="T12" fmla="*/ 42 w 403"/>
                  <a:gd name="T13" fmla="*/ 24 h 41"/>
                  <a:gd name="T14" fmla="*/ 58 w 403"/>
                  <a:gd name="T15" fmla="*/ 24 h 41"/>
                  <a:gd name="T16" fmla="*/ 70 w 403"/>
                  <a:gd name="T17" fmla="*/ 26 h 41"/>
                  <a:gd name="T18" fmla="*/ 78 w 403"/>
                  <a:gd name="T19" fmla="*/ 28 h 41"/>
                  <a:gd name="T20" fmla="*/ 86 w 403"/>
                  <a:gd name="T21" fmla="*/ 28 h 41"/>
                  <a:gd name="T22" fmla="*/ 94 w 403"/>
                  <a:gd name="T23" fmla="*/ 32 h 41"/>
                  <a:gd name="T24" fmla="*/ 102 w 403"/>
                  <a:gd name="T25" fmla="*/ 32 h 41"/>
                  <a:gd name="T26" fmla="*/ 122 w 403"/>
                  <a:gd name="T27" fmla="*/ 34 h 41"/>
                  <a:gd name="T28" fmla="*/ 130 w 403"/>
                  <a:gd name="T29" fmla="*/ 38 h 41"/>
                  <a:gd name="T30" fmla="*/ 138 w 403"/>
                  <a:gd name="T31" fmla="*/ 38 h 41"/>
                  <a:gd name="T32" fmla="*/ 148 w 403"/>
                  <a:gd name="T33" fmla="*/ 40 h 41"/>
                  <a:gd name="T34" fmla="*/ 156 w 403"/>
                  <a:gd name="T35" fmla="*/ 40 h 41"/>
                  <a:gd name="T36" fmla="*/ 166 w 403"/>
                  <a:gd name="T37" fmla="*/ 40 h 41"/>
                  <a:gd name="T38" fmla="*/ 176 w 403"/>
                  <a:gd name="T39" fmla="*/ 40 h 41"/>
                  <a:gd name="T40" fmla="*/ 194 w 403"/>
                  <a:gd name="T41" fmla="*/ 40 h 41"/>
                  <a:gd name="T42" fmla="*/ 214 w 403"/>
                  <a:gd name="T43" fmla="*/ 40 h 41"/>
                  <a:gd name="T44" fmla="*/ 224 w 403"/>
                  <a:gd name="T45" fmla="*/ 40 h 41"/>
                  <a:gd name="T46" fmla="*/ 232 w 403"/>
                  <a:gd name="T47" fmla="*/ 40 h 41"/>
                  <a:gd name="T48" fmla="*/ 240 w 403"/>
                  <a:gd name="T49" fmla="*/ 40 h 41"/>
                  <a:gd name="T50" fmla="*/ 248 w 403"/>
                  <a:gd name="T51" fmla="*/ 40 h 41"/>
                  <a:gd name="T52" fmla="*/ 256 w 403"/>
                  <a:gd name="T53" fmla="*/ 40 h 41"/>
                  <a:gd name="T54" fmla="*/ 264 w 403"/>
                  <a:gd name="T55" fmla="*/ 38 h 41"/>
                  <a:gd name="T56" fmla="*/ 282 w 403"/>
                  <a:gd name="T57" fmla="*/ 36 h 41"/>
                  <a:gd name="T58" fmla="*/ 286 w 403"/>
                  <a:gd name="T59" fmla="*/ 38 h 41"/>
                  <a:gd name="T60" fmla="*/ 298 w 403"/>
                  <a:gd name="T61" fmla="*/ 34 h 41"/>
                  <a:gd name="T62" fmla="*/ 308 w 403"/>
                  <a:gd name="T63" fmla="*/ 34 h 41"/>
                  <a:gd name="T64" fmla="*/ 324 w 403"/>
                  <a:gd name="T65" fmla="*/ 34 h 41"/>
                  <a:gd name="T66" fmla="*/ 330 w 403"/>
                  <a:gd name="T67" fmla="*/ 34 h 41"/>
                  <a:gd name="T68" fmla="*/ 340 w 403"/>
                  <a:gd name="T69" fmla="*/ 32 h 41"/>
                  <a:gd name="T70" fmla="*/ 354 w 403"/>
                  <a:gd name="T71" fmla="*/ 28 h 41"/>
                  <a:gd name="T72" fmla="*/ 368 w 403"/>
                  <a:gd name="T73" fmla="*/ 26 h 41"/>
                  <a:gd name="T74" fmla="*/ 376 w 403"/>
                  <a:gd name="T75" fmla="*/ 22 h 41"/>
                  <a:gd name="T76" fmla="*/ 384 w 403"/>
                  <a:gd name="T77" fmla="*/ 18 h 41"/>
                  <a:gd name="T78" fmla="*/ 390 w 403"/>
                  <a:gd name="T79" fmla="*/ 14 h 41"/>
                  <a:gd name="T80" fmla="*/ 402 w 403"/>
                  <a:gd name="T81" fmla="*/ 8 h 41"/>
                  <a:gd name="T82" fmla="*/ 400 w 40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3" h="41">
                    <a:moveTo>
                      <a:pt x="0" y="2"/>
                    </a:moveTo>
                    <a:lnTo>
                      <a:pt x="10" y="6"/>
                    </a:lnTo>
                    <a:lnTo>
                      <a:pt x="12" y="8"/>
                    </a:lnTo>
                    <a:lnTo>
                      <a:pt x="18" y="12"/>
                    </a:lnTo>
                    <a:lnTo>
                      <a:pt x="26" y="18"/>
                    </a:lnTo>
                    <a:lnTo>
                      <a:pt x="34" y="20"/>
                    </a:lnTo>
                    <a:lnTo>
                      <a:pt x="42" y="24"/>
                    </a:lnTo>
                    <a:lnTo>
                      <a:pt x="58" y="24"/>
                    </a:lnTo>
                    <a:lnTo>
                      <a:pt x="70" y="26"/>
                    </a:lnTo>
                    <a:lnTo>
                      <a:pt x="78" y="28"/>
                    </a:lnTo>
                    <a:lnTo>
                      <a:pt x="86" y="28"/>
                    </a:lnTo>
                    <a:lnTo>
                      <a:pt x="94" y="32"/>
                    </a:lnTo>
                    <a:lnTo>
                      <a:pt x="102" y="32"/>
                    </a:lnTo>
                    <a:lnTo>
                      <a:pt x="122" y="34"/>
                    </a:lnTo>
                    <a:lnTo>
                      <a:pt x="130" y="38"/>
                    </a:lnTo>
                    <a:lnTo>
                      <a:pt x="138" y="38"/>
                    </a:lnTo>
                    <a:lnTo>
                      <a:pt x="148" y="40"/>
                    </a:lnTo>
                    <a:lnTo>
                      <a:pt x="156" y="40"/>
                    </a:lnTo>
                    <a:lnTo>
                      <a:pt x="166" y="40"/>
                    </a:lnTo>
                    <a:lnTo>
                      <a:pt x="176" y="40"/>
                    </a:lnTo>
                    <a:lnTo>
                      <a:pt x="194" y="40"/>
                    </a:lnTo>
                    <a:lnTo>
                      <a:pt x="214" y="40"/>
                    </a:lnTo>
                    <a:lnTo>
                      <a:pt x="224" y="40"/>
                    </a:lnTo>
                    <a:lnTo>
                      <a:pt x="232" y="40"/>
                    </a:lnTo>
                    <a:lnTo>
                      <a:pt x="240" y="40"/>
                    </a:lnTo>
                    <a:lnTo>
                      <a:pt x="248" y="40"/>
                    </a:lnTo>
                    <a:lnTo>
                      <a:pt x="256" y="40"/>
                    </a:lnTo>
                    <a:lnTo>
                      <a:pt x="264" y="38"/>
                    </a:lnTo>
                    <a:lnTo>
                      <a:pt x="282" y="36"/>
                    </a:lnTo>
                    <a:lnTo>
                      <a:pt x="286" y="38"/>
                    </a:lnTo>
                    <a:lnTo>
                      <a:pt x="298" y="34"/>
                    </a:lnTo>
                    <a:lnTo>
                      <a:pt x="308" y="34"/>
                    </a:lnTo>
                    <a:lnTo>
                      <a:pt x="324" y="34"/>
                    </a:lnTo>
                    <a:lnTo>
                      <a:pt x="330" y="34"/>
                    </a:lnTo>
                    <a:lnTo>
                      <a:pt x="340" y="32"/>
                    </a:lnTo>
                    <a:lnTo>
                      <a:pt x="354" y="28"/>
                    </a:lnTo>
                    <a:lnTo>
                      <a:pt x="368" y="26"/>
                    </a:lnTo>
                    <a:lnTo>
                      <a:pt x="376" y="22"/>
                    </a:lnTo>
                    <a:lnTo>
                      <a:pt x="384" y="18"/>
                    </a:lnTo>
                    <a:lnTo>
                      <a:pt x="390" y="14"/>
                    </a:lnTo>
                    <a:lnTo>
                      <a:pt x="402" y="8"/>
                    </a:lnTo>
                    <a:lnTo>
                      <a:pt x="40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50" name="Group 98">
            <a:extLst>
              <a:ext uri="{FF2B5EF4-FFF2-40B4-BE49-F238E27FC236}">
                <a16:creationId xmlns:a16="http://schemas.microsoft.com/office/drawing/2014/main" id="{714A98F9-83A0-7B41-9257-56E44BB5667E}"/>
              </a:ext>
            </a:extLst>
          </p:cNvPr>
          <p:cNvGrpSpPr>
            <a:grpSpLocks/>
          </p:cNvGrpSpPr>
          <p:nvPr/>
        </p:nvGrpSpPr>
        <p:grpSpPr bwMode="auto">
          <a:xfrm>
            <a:off x="5886450" y="5546725"/>
            <a:ext cx="990600" cy="1276350"/>
            <a:chOff x="2748" y="3494"/>
            <a:chExt cx="624" cy="804"/>
          </a:xfrm>
        </p:grpSpPr>
        <p:sp>
          <p:nvSpPr>
            <p:cNvPr id="15459" name="Freeform 99">
              <a:extLst>
                <a:ext uri="{FF2B5EF4-FFF2-40B4-BE49-F238E27FC236}">
                  <a16:creationId xmlns:a16="http://schemas.microsoft.com/office/drawing/2014/main" id="{A736C8A5-9843-5C48-BF8F-4F53D3D346E7}"/>
                </a:ext>
              </a:extLst>
            </p:cNvPr>
            <p:cNvSpPr>
              <a:spLocks/>
            </p:cNvSpPr>
            <p:nvPr/>
          </p:nvSpPr>
          <p:spPr bwMode="auto">
            <a:xfrm>
              <a:off x="2748" y="3494"/>
              <a:ext cx="624" cy="804"/>
            </a:xfrm>
            <a:custGeom>
              <a:avLst/>
              <a:gdLst>
                <a:gd name="T0" fmla="*/ 114 w 624"/>
                <a:gd name="T1" fmla="*/ 188 h 804"/>
                <a:gd name="T2" fmla="*/ 114 w 624"/>
                <a:gd name="T3" fmla="*/ 122 h 804"/>
                <a:gd name="T4" fmla="*/ 147 w 624"/>
                <a:gd name="T5" fmla="*/ 58 h 804"/>
                <a:gd name="T6" fmla="*/ 207 w 624"/>
                <a:gd name="T7" fmla="*/ 22 h 804"/>
                <a:gd name="T8" fmla="*/ 269 w 624"/>
                <a:gd name="T9" fmla="*/ 4 h 804"/>
                <a:gd name="T10" fmla="*/ 333 w 624"/>
                <a:gd name="T11" fmla="*/ 0 h 804"/>
                <a:gd name="T12" fmla="*/ 395 w 624"/>
                <a:gd name="T13" fmla="*/ 0 h 804"/>
                <a:gd name="T14" fmla="*/ 457 w 624"/>
                <a:gd name="T15" fmla="*/ 34 h 804"/>
                <a:gd name="T16" fmla="*/ 511 w 624"/>
                <a:gd name="T17" fmla="*/ 84 h 804"/>
                <a:gd name="T18" fmla="*/ 519 w 624"/>
                <a:gd name="T19" fmla="*/ 166 h 804"/>
                <a:gd name="T20" fmla="*/ 519 w 624"/>
                <a:gd name="T21" fmla="*/ 232 h 804"/>
                <a:gd name="T22" fmla="*/ 519 w 624"/>
                <a:gd name="T23" fmla="*/ 307 h 804"/>
                <a:gd name="T24" fmla="*/ 541 w 624"/>
                <a:gd name="T25" fmla="*/ 373 h 804"/>
                <a:gd name="T26" fmla="*/ 561 w 624"/>
                <a:gd name="T27" fmla="*/ 441 h 804"/>
                <a:gd name="T28" fmla="*/ 581 w 624"/>
                <a:gd name="T29" fmla="*/ 507 h 804"/>
                <a:gd name="T30" fmla="*/ 593 w 624"/>
                <a:gd name="T31" fmla="*/ 583 h 804"/>
                <a:gd name="T32" fmla="*/ 603 w 624"/>
                <a:gd name="T33" fmla="*/ 649 h 804"/>
                <a:gd name="T34" fmla="*/ 623 w 624"/>
                <a:gd name="T35" fmla="*/ 715 h 804"/>
                <a:gd name="T36" fmla="*/ 623 w 624"/>
                <a:gd name="T37" fmla="*/ 781 h 804"/>
                <a:gd name="T38" fmla="*/ 561 w 624"/>
                <a:gd name="T39" fmla="*/ 803 h 804"/>
                <a:gd name="T40" fmla="*/ 457 w 624"/>
                <a:gd name="T41" fmla="*/ 793 h 804"/>
                <a:gd name="T42" fmla="*/ 395 w 624"/>
                <a:gd name="T43" fmla="*/ 793 h 804"/>
                <a:gd name="T44" fmla="*/ 333 w 624"/>
                <a:gd name="T45" fmla="*/ 793 h 804"/>
                <a:gd name="T46" fmla="*/ 269 w 624"/>
                <a:gd name="T47" fmla="*/ 793 h 804"/>
                <a:gd name="T48" fmla="*/ 207 w 624"/>
                <a:gd name="T49" fmla="*/ 793 h 804"/>
                <a:gd name="T50" fmla="*/ 135 w 624"/>
                <a:gd name="T51" fmla="*/ 793 h 804"/>
                <a:gd name="T52" fmla="*/ 74 w 624"/>
                <a:gd name="T53" fmla="*/ 793 h 804"/>
                <a:gd name="T54" fmla="*/ 10 w 624"/>
                <a:gd name="T55" fmla="*/ 793 h 804"/>
                <a:gd name="T56" fmla="*/ 0 w 624"/>
                <a:gd name="T57" fmla="*/ 727 h 804"/>
                <a:gd name="T58" fmla="*/ 10 w 624"/>
                <a:gd name="T59" fmla="*/ 661 h 804"/>
                <a:gd name="T60" fmla="*/ 52 w 624"/>
                <a:gd name="T61" fmla="*/ 595 h 804"/>
                <a:gd name="T62" fmla="*/ 74 w 624"/>
                <a:gd name="T63" fmla="*/ 529 h 804"/>
                <a:gd name="T64" fmla="*/ 74 w 624"/>
                <a:gd name="T65" fmla="*/ 463 h 804"/>
                <a:gd name="T66" fmla="*/ 94 w 624"/>
                <a:gd name="T67" fmla="*/ 395 h 804"/>
                <a:gd name="T68" fmla="*/ 104 w 624"/>
                <a:gd name="T69" fmla="*/ 329 h 804"/>
                <a:gd name="T70" fmla="*/ 104 w 624"/>
                <a:gd name="T71" fmla="*/ 264 h 804"/>
                <a:gd name="T72" fmla="*/ 114 w 624"/>
                <a:gd name="T73" fmla="*/ 220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4" h="804">
                  <a:moveTo>
                    <a:pt x="114" y="220"/>
                  </a:moveTo>
                  <a:lnTo>
                    <a:pt x="114" y="188"/>
                  </a:lnTo>
                  <a:lnTo>
                    <a:pt x="114" y="154"/>
                  </a:lnTo>
                  <a:lnTo>
                    <a:pt x="114" y="122"/>
                  </a:lnTo>
                  <a:lnTo>
                    <a:pt x="120" y="84"/>
                  </a:lnTo>
                  <a:lnTo>
                    <a:pt x="147" y="58"/>
                  </a:lnTo>
                  <a:lnTo>
                    <a:pt x="177" y="40"/>
                  </a:lnTo>
                  <a:lnTo>
                    <a:pt x="207" y="22"/>
                  </a:lnTo>
                  <a:lnTo>
                    <a:pt x="239" y="12"/>
                  </a:lnTo>
                  <a:lnTo>
                    <a:pt x="269" y="4"/>
                  </a:lnTo>
                  <a:lnTo>
                    <a:pt x="301" y="0"/>
                  </a:lnTo>
                  <a:lnTo>
                    <a:pt x="333" y="0"/>
                  </a:lnTo>
                  <a:lnTo>
                    <a:pt x="363" y="0"/>
                  </a:lnTo>
                  <a:lnTo>
                    <a:pt x="395" y="0"/>
                  </a:lnTo>
                  <a:lnTo>
                    <a:pt x="425" y="14"/>
                  </a:lnTo>
                  <a:lnTo>
                    <a:pt x="457" y="34"/>
                  </a:lnTo>
                  <a:lnTo>
                    <a:pt x="495" y="66"/>
                  </a:lnTo>
                  <a:lnTo>
                    <a:pt x="511" y="84"/>
                  </a:lnTo>
                  <a:lnTo>
                    <a:pt x="519" y="132"/>
                  </a:lnTo>
                  <a:lnTo>
                    <a:pt x="519" y="166"/>
                  </a:lnTo>
                  <a:lnTo>
                    <a:pt x="519" y="198"/>
                  </a:lnTo>
                  <a:lnTo>
                    <a:pt x="519" y="232"/>
                  </a:lnTo>
                  <a:lnTo>
                    <a:pt x="519" y="276"/>
                  </a:lnTo>
                  <a:lnTo>
                    <a:pt x="519" y="307"/>
                  </a:lnTo>
                  <a:lnTo>
                    <a:pt x="529" y="341"/>
                  </a:lnTo>
                  <a:lnTo>
                    <a:pt x="541" y="373"/>
                  </a:lnTo>
                  <a:lnTo>
                    <a:pt x="551" y="407"/>
                  </a:lnTo>
                  <a:lnTo>
                    <a:pt x="561" y="441"/>
                  </a:lnTo>
                  <a:lnTo>
                    <a:pt x="571" y="473"/>
                  </a:lnTo>
                  <a:lnTo>
                    <a:pt x="581" y="507"/>
                  </a:lnTo>
                  <a:lnTo>
                    <a:pt x="593" y="551"/>
                  </a:lnTo>
                  <a:lnTo>
                    <a:pt x="593" y="583"/>
                  </a:lnTo>
                  <a:lnTo>
                    <a:pt x="603" y="617"/>
                  </a:lnTo>
                  <a:lnTo>
                    <a:pt x="603" y="649"/>
                  </a:lnTo>
                  <a:lnTo>
                    <a:pt x="603" y="683"/>
                  </a:lnTo>
                  <a:lnTo>
                    <a:pt x="623" y="715"/>
                  </a:lnTo>
                  <a:lnTo>
                    <a:pt x="623" y="749"/>
                  </a:lnTo>
                  <a:lnTo>
                    <a:pt x="623" y="781"/>
                  </a:lnTo>
                  <a:lnTo>
                    <a:pt x="593" y="803"/>
                  </a:lnTo>
                  <a:lnTo>
                    <a:pt x="561" y="803"/>
                  </a:lnTo>
                  <a:lnTo>
                    <a:pt x="529" y="803"/>
                  </a:lnTo>
                  <a:lnTo>
                    <a:pt x="457" y="793"/>
                  </a:lnTo>
                  <a:lnTo>
                    <a:pt x="425" y="793"/>
                  </a:lnTo>
                  <a:lnTo>
                    <a:pt x="395" y="793"/>
                  </a:lnTo>
                  <a:lnTo>
                    <a:pt x="363" y="793"/>
                  </a:lnTo>
                  <a:lnTo>
                    <a:pt x="333" y="793"/>
                  </a:lnTo>
                  <a:lnTo>
                    <a:pt x="301" y="793"/>
                  </a:lnTo>
                  <a:lnTo>
                    <a:pt x="269" y="793"/>
                  </a:lnTo>
                  <a:lnTo>
                    <a:pt x="239" y="793"/>
                  </a:lnTo>
                  <a:lnTo>
                    <a:pt x="207" y="793"/>
                  </a:lnTo>
                  <a:lnTo>
                    <a:pt x="177" y="793"/>
                  </a:lnTo>
                  <a:lnTo>
                    <a:pt x="135" y="793"/>
                  </a:lnTo>
                  <a:lnTo>
                    <a:pt x="104" y="793"/>
                  </a:lnTo>
                  <a:lnTo>
                    <a:pt x="74" y="793"/>
                  </a:lnTo>
                  <a:lnTo>
                    <a:pt x="42" y="793"/>
                  </a:lnTo>
                  <a:lnTo>
                    <a:pt x="10" y="793"/>
                  </a:lnTo>
                  <a:lnTo>
                    <a:pt x="0" y="759"/>
                  </a:lnTo>
                  <a:lnTo>
                    <a:pt x="0" y="727"/>
                  </a:lnTo>
                  <a:lnTo>
                    <a:pt x="0" y="693"/>
                  </a:lnTo>
                  <a:lnTo>
                    <a:pt x="10" y="661"/>
                  </a:lnTo>
                  <a:lnTo>
                    <a:pt x="32" y="627"/>
                  </a:lnTo>
                  <a:lnTo>
                    <a:pt x="52" y="595"/>
                  </a:lnTo>
                  <a:lnTo>
                    <a:pt x="62" y="561"/>
                  </a:lnTo>
                  <a:lnTo>
                    <a:pt x="74" y="529"/>
                  </a:lnTo>
                  <a:lnTo>
                    <a:pt x="74" y="495"/>
                  </a:lnTo>
                  <a:lnTo>
                    <a:pt x="74" y="463"/>
                  </a:lnTo>
                  <a:lnTo>
                    <a:pt x="94" y="429"/>
                  </a:lnTo>
                  <a:lnTo>
                    <a:pt x="94" y="395"/>
                  </a:lnTo>
                  <a:lnTo>
                    <a:pt x="104" y="363"/>
                  </a:lnTo>
                  <a:lnTo>
                    <a:pt x="104" y="329"/>
                  </a:lnTo>
                  <a:lnTo>
                    <a:pt x="104" y="297"/>
                  </a:lnTo>
                  <a:lnTo>
                    <a:pt x="104" y="264"/>
                  </a:lnTo>
                  <a:lnTo>
                    <a:pt x="108" y="238"/>
                  </a:lnTo>
                  <a:lnTo>
                    <a:pt x="114" y="220"/>
                  </a:lnTo>
                </a:path>
              </a:pathLst>
            </a:custGeom>
            <a:solidFill>
              <a:srgbClr val="1050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1015" name="Group 100">
              <a:extLst>
                <a:ext uri="{FF2B5EF4-FFF2-40B4-BE49-F238E27FC236}">
                  <a16:creationId xmlns:a16="http://schemas.microsoft.com/office/drawing/2014/main" id="{9E6B1D64-A42C-C143-8A1E-F99F2E1204B0}"/>
                </a:ext>
              </a:extLst>
            </p:cNvPr>
            <p:cNvGrpSpPr>
              <a:grpSpLocks/>
            </p:cNvGrpSpPr>
            <p:nvPr/>
          </p:nvGrpSpPr>
          <p:grpSpPr bwMode="auto">
            <a:xfrm>
              <a:off x="2864" y="3630"/>
              <a:ext cx="402" cy="39"/>
              <a:chOff x="2864" y="3630"/>
              <a:chExt cx="402" cy="39"/>
            </a:xfrm>
          </p:grpSpPr>
          <p:sp>
            <p:nvSpPr>
              <p:cNvPr id="15461" name="Freeform 101">
                <a:extLst>
                  <a:ext uri="{FF2B5EF4-FFF2-40B4-BE49-F238E27FC236}">
                    <a16:creationId xmlns:a16="http://schemas.microsoft.com/office/drawing/2014/main" id="{4337C613-9B1C-0948-B287-D8A538615D6D}"/>
                  </a:ext>
                </a:extLst>
              </p:cNvPr>
              <p:cNvSpPr>
                <a:spLocks/>
              </p:cNvSpPr>
              <p:nvPr/>
            </p:nvSpPr>
            <p:spPr bwMode="auto">
              <a:xfrm>
                <a:off x="2864" y="3630"/>
                <a:ext cx="402" cy="39"/>
              </a:xfrm>
              <a:custGeom>
                <a:avLst/>
                <a:gdLst>
                  <a:gd name="T0" fmla="*/ 0 w 402"/>
                  <a:gd name="T1" fmla="*/ 5 h 39"/>
                  <a:gd name="T2" fmla="*/ 8 w 402"/>
                  <a:gd name="T3" fmla="*/ 5 h 39"/>
                  <a:gd name="T4" fmla="*/ 16 w 402"/>
                  <a:gd name="T5" fmla="*/ 8 h 39"/>
                  <a:gd name="T6" fmla="*/ 23 w 402"/>
                  <a:gd name="T7" fmla="*/ 12 h 39"/>
                  <a:gd name="T8" fmla="*/ 30 w 402"/>
                  <a:gd name="T9" fmla="*/ 17 h 39"/>
                  <a:gd name="T10" fmla="*/ 38 w 402"/>
                  <a:gd name="T11" fmla="*/ 20 h 39"/>
                  <a:gd name="T12" fmla="*/ 46 w 402"/>
                  <a:gd name="T13" fmla="*/ 21 h 39"/>
                  <a:gd name="T14" fmla="*/ 56 w 402"/>
                  <a:gd name="T15" fmla="*/ 21 h 39"/>
                  <a:gd name="T16" fmla="*/ 81 w 402"/>
                  <a:gd name="T17" fmla="*/ 25 h 39"/>
                  <a:gd name="T18" fmla="*/ 87 w 402"/>
                  <a:gd name="T19" fmla="*/ 26 h 39"/>
                  <a:gd name="T20" fmla="*/ 95 w 402"/>
                  <a:gd name="T21" fmla="*/ 26 h 39"/>
                  <a:gd name="T22" fmla="*/ 103 w 402"/>
                  <a:gd name="T23" fmla="*/ 30 h 39"/>
                  <a:gd name="T24" fmla="*/ 111 w 402"/>
                  <a:gd name="T25" fmla="*/ 30 h 39"/>
                  <a:gd name="T26" fmla="*/ 130 w 402"/>
                  <a:gd name="T27" fmla="*/ 33 h 39"/>
                  <a:gd name="T28" fmla="*/ 138 w 402"/>
                  <a:gd name="T29" fmla="*/ 35 h 39"/>
                  <a:gd name="T30" fmla="*/ 144 w 402"/>
                  <a:gd name="T31" fmla="*/ 35 h 39"/>
                  <a:gd name="T32" fmla="*/ 156 w 402"/>
                  <a:gd name="T33" fmla="*/ 38 h 39"/>
                  <a:gd name="T34" fmla="*/ 164 w 402"/>
                  <a:gd name="T35" fmla="*/ 38 h 39"/>
                  <a:gd name="T36" fmla="*/ 172 w 402"/>
                  <a:gd name="T37" fmla="*/ 38 h 39"/>
                  <a:gd name="T38" fmla="*/ 181 w 402"/>
                  <a:gd name="T39" fmla="*/ 38 h 39"/>
                  <a:gd name="T40" fmla="*/ 201 w 402"/>
                  <a:gd name="T41" fmla="*/ 38 h 39"/>
                  <a:gd name="T42" fmla="*/ 219 w 402"/>
                  <a:gd name="T43" fmla="*/ 38 h 39"/>
                  <a:gd name="T44" fmla="*/ 228 w 402"/>
                  <a:gd name="T45" fmla="*/ 38 h 39"/>
                  <a:gd name="T46" fmla="*/ 236 w 402"/>
                  <a:gd name="T47" fmla="*/ 38 h 39"/>
                  <a:gd name="T48" fmla="*/ 244 w 402"/>
                  <a:gd name="T49" fmla="*/ 38 h 39"/>
                  <a:gd name="T50" fmla="*/ 252 w 402"/>
                  <a:gd name="T51" fmla="*/ 38 h 39"/>
                  <a:gd name="T52" fmla="*/ 260 w 402"/>
                  <a:gd name="T53" fmla="*/ 38 h 39"/>
                  <a:gd name="T54" fmla="*/ 268 w 402"/>
                  <a:gd name="T55" fmla="*/ 35 h 39"/>
                  <a:gd name="T56" fmla="*/ 283 w 402"/>
                  <a:gd name="T57" fmla="*/ 35 h 39"/>
                  <a:gd name="T58" fmla="*/ 289 w 402"/>
                  <a:gd name="T59" fmla="*/ 35 h 39"/>
                  <a:gd name="T60" fmla="*/ 299 w 402"/>
                  <a:gd name="T61" fmla="*/ 33 h 39"/>
                  <a:gd name="T62" fmla="*/ 309 w 402"/>
                  <a:gd name="T63" fmla="*/ 33 h 39"/>
                  <a:gd name="T64" fmla="*/ 325 w 402"/>
                  <a:gd name="T65" fmla="*/ 33 h 39"/>
                  <a:gd name="T66" fmla="*/ 330 w 402"/>
                  <a:gd name="T67" fmla="*/ 31 h 39"/>
                  <a:gd name="T68" fmla="*/ 340 w 402"/>
                  <a:gd name="T69" fmla="*/ 31 h 39"/>
                  <a:gd name="T70" fmla="*/ 354 w 402"/>
                  <a:gd name="T71" fmla="*/ 26 h 39"/>
                  <a:gd name="T72" fmla="*/ 368 w 402"/>
                  <a:gd name="T73" fmla="*/ 25 h 39"/>
                  <a:gd name="T74" fmla="*/ 376 w 402"/>
                  <a:gd name="T75" fmla="*/ 21 h 39"/>
                  <a:gd name="T76" fmla="*/ 383 w 402"/>
                  <a:gd name="T77" fmla="*/ 17 h 39"/>
                  <a:gd name="T78" fmla="*/ 389 w 402"/>
                  <a:gd name="T79" fmla="*/ 13 h 39"/>
                  <a:gd name="T80" fmla="*/ 401 w 402"/>
                  <a:gd name="T81" fmla="*/ 7 h 39"/>
                  <a:gd name="T82" fmla="*/ 397 w 402"/>
                  <a:gd name="T83" fmla="*/ 0 h 39"/>
                  <a:gd name="T84" fmla="*/ 0 w 402"/>
                  <a:gd name="T85" fmla="*/ 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2" h="39">
                    <a:moveTo>
                      <a:pt x="0" y="5"/>
                    </a:moveTo>
                    <a:lnTo>
                      <a:pt x="8" y="5"/>
                    </a:lnTo>
                    <a:lnTo>
                      <a:pt x="16" y="8"/>
                    </a:lnTo>
                    <a:lnTo>
                      <a:pt x="23" y="12"/>
                    </a:lnTo>
                    <a:lnTo>
                      <a:pt x="30" y="17"/>
                    </a:lnTo>
                    <a:lnTo>
                      <a:pt x="38" y="20"/>
                    </a:lnTo>
                    <a:lnTo>
                      <a:pt x="46" y="21"/>
                    </a:lnTo>
                    <a:lnTo>
                      <a:pt x="56" y="21"/>
                    </a:lnTo>
                    <a:lnTo>
                      <a:pt x="81" y="25"/>
                    </a:lnTo>
                    <a:lnTo>
                      <a:pt x="87" y="26"/>
                    </a:lnTo>
                    <a:lnTo>
                      <a:pt x="95" y="26"/>
                    </a:lnTo>
                    <a:lnTo>
                      <a:pt x="103" y="30"/>
                    </a:lnTo>
                    <a:lnTo>
                      <a:pt x="111" y="30"/>
                    </a:lnTo>
                    <a:lnTo>
                      <a:pt x="130" y="33"/>
                    </a:lnTo>
                    <a:lnTo>
                      <a:pt x="138" y="35"/>
                    </a:lnTo>
                    <a:lnTo>
                      <a:pt x="144" y="35"/>
                    </a:lnTo>
                    <a:lnTo>
                      <a:pt x="156" y="38"/>
                    </a:lnTo>
                    <a:lnTo>
                      <a:pt x="164" y="38"/>
                    </a:lnTo>
                    <a:lnTo>
                      <a:pt x="172" y="38"/>
                    </a:lnTo>
                    <a:lnTo>
                      <a:pt x="181" y="38"/>
                    </a:lnTo>
                    <a:lnTo>
                      <a:pt x="201" y="38"/>
                    </a:lnTo>
                    <a:lnTo>
                      <a:pt x="219" y="38"/>
                    </a:lnTo>
                    <a:lnTo>
                      <a:pt x="228" y="38"/>
                    </a:lnTo>
                    <a:lnTo>
                      <a:pt x="236" y="38"/>
                    </a:lnTo>
                    <a:lnTo>
                      <a:pt x="244" y="38"/>
                    </a:lnTo>
                    <a:lnTo>
                      <a:pt x="252" y="38"/>
                    </a:lnTo>
                    <a:lnTo>
                      <a:pt x="260" y="38"/>
                    </a:lnTo>
                    <a:lnTo>
                      <a:pt x="268" y="35"/>
                    </a:lnTo>
                    <a:lnTo>
                      <a:pt x="283" y="35"/>
                    </a:lnTo>
                    <a:lnTo>
                      <a:pt x="289" y="35"/>
                    </a:lnTo>
                    <a:lnTo>
                      <a:pt x="299" y="33"/>
                    </a:lnTo>
                    <a:lnTo>
                      <a:pt x="309" y="33"/>
                    </a:lnTo>
                    <a:lnTo>
                      <a:pt x="325" y="33"/>
                    </a:lnTo>
                    <a:lnTo>
                      <a:pt x="330" y="31"/>
                    </a:lnTo>
                    <a:lnTo>
                      <a:pt x="340" y="31"/>
                    </a:lnTo>
                    <a:lnTo>
                      <a:pt x="354" y="26"/>
                    </a:lnTo>
                    <a:lnTo>
                      <a:pt x="368" y="25"/>
                    </a:lnTo>
                    <a:lnTo>
                      <a:pt x="376" y="21"/>
                    </a:lnTo>
                    <a:lnTo>
                      <a:pt x="383" y="17"/>
                    </a:lnTo>
                    <a:lnTo>
                      <a:pt x="389" y="13"/>
                    </a:lnTo>
                    <a:lnTo>
                      <a:pt x="401" y="7"/>
                    </a:lnTo>
                    <a:lnTo>
                      <a:pt x="397" y="0"/>
                    </a:lnTo>
                    <a:lnTo>
                      <a:pt x="0" y="5"/>
                    </a:lnTo>
                  </a:path>
                </a:pathLst>
              </a:custGeom>
              <a:solidFill>
                <a:srgbClr val="105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62" name="Freeform 102">
                <a:extLst>
                  <a:ext uri="{FF2B5EF4-FFF2-40B4-BE49-F238E27FC236}">
                    <a16:creationId xmlns:a16="http://schemas.microsoft.com/office/drawing/2014/main" id="{CF5F8781-0178-7940-91EF-249773BDD8C6}"/>
                  </a:ext>
                </a:extLst>
              </p:cNvPr>
              <p:cNvSpPr>
                <a:spLocks/>
              </p:cNvSpPr>
              <p:nvPr/>
            </p:nvSpPr>
            <p:spPr bwMode="auto">
              <a:xfrm>
                <a:off x="2864" y="3630"/>
                <a:ext cx="402" cy="39"/>
              </a:xfrm>
              <a:custGeom>
                <a:avLst/>
                <a:gdLst>
                  <a:gd name="T0" fmla="*/ 0 w 402"/>
                  <a:gd name="T1" fmla="*/ 6 h 39"/>
                  <a:gd name="T2" fmla="*/ 8 w 402"/>
                  <a:gd name="T3" fmla="*/ 6 h 39"/>
                  <a:gd name="T4" fmla="*/ 16 w 402"/>
                  <a:gd name="T5" fmla="*/ 8 h 39"/>
                  <a:gd name="T6" fmla="*/ 23 w 402"/>
                  <a:gd name="T7" fmla="*/ 12 h 39"/>
                  <a:gd name="T8" fmla="*/ 31 w 402"/>
                  <a:gd name="T9" fmla="*/ 16 h 39"/>
                  <a:gd name="T10" fmla="*/ 39 w 402"/>
                  <a:gd name="T11" fmla="*/ 20 h 39"/>
                  <a:gd name="T12" fmla="*/ 47 w 402"/>
                  <a:gd name="T13" fmla="*/ 22 h 39"/>
                  <a:gd name="T14" fmla="*/ 57 w 402"/>
                  <a:gd name="T15" fmla="*/ 22 h 39"/>
                  <a:gd name="T16" fmla="*/ 81 w 402"/>
                  <a:gd name="T17" fmla="*/ 24 h 39"/>
                  <a:gd name="T18" fmla="*/ 87 w 402"/>
                  <a:gd name="T19" fmla="*/ 28 h 39"/>
                  <a:gd name="T20" fmla="*/ 95 w 402"/>
                  <a:gd name="T21" fmla="*/ 28 h 39"/>
                  <a:gd name="T22" fmla="*/ 103 w 402"/>
                  <a:gd name="T23" fmla="*/ 30 h 39"/>
                  <a:gd name="T24" fmla="*/ 111 w 402"/>
                  <a:gd name="T25" fmla="*/ 30 h 39"/>
                  <a:gd name="T26" fmla="*/ 129 w 402"/>
                  <a:gd name="T27" fmla="*/ 34 h 39"/>
                  <a:gd name="T28" fmla="*/ 137 w 402"/>
                  <a:gd name="T29" fmla="*/ 36 h 39"/>
                  <a:gd name="T30" fmla="*/ 145 w 402"/>
                  <a:gd name="T31" fmla="*/ 36 h 39"/>
                  <a:gd name="T32" fmla="*/ 155 w 402"/>
                  <a:gd name="T33" fmla="*/ 38 h 39"/>
                  <a:gd name="T34" fmla="*/ 163 w 402"/>
                  <a:gd name="T35" fmla="*/ 38 h 39"/>
                  <a:gd name="T36" fmla="*/ 171 w 402"/>
                  <a:gd name="T37" fmla="*/ 38 h 39"/>
                  <a:gd name="T38" fmla="*/ 181 w 402"/>
                  <a:gd name="T39" fmla="*/ 38 h 39"/>
                  <a:gd name="T40" fmla="*/ 201 w 402"/>
                  <a:gd name="T41" fmla="*/ 38 h 39"/>
                  <a:gd name="T42" fmla="*/ 219 w 402"/>
                  <a:gd name="T43" fmla="*/ 38 h 39"/>
                  <a:gd name="T44" fmla="*/ 229 w 402"/>
                  <a:gd name="T45" fmla="*/ 38 h 39"/>
                  <a:gd name="T46" fmla="*/ 237 w 402"/>
                  <a:gd name="T47" fmla="*/ 38 h 39"/>
                  <a:gd name="T48" fmla="*/ 245 w 402"/>
                  <a:gd name="T49" fmla="*/ 38 h 39"/>
                  <a:gd name="T50" fmla="*/ 253 w 402"/>
                  <a:gd name="T51" fmla="*/ 38 h 39"/>
                  <a:gd name="T52" fmla="*/ 261 w 402"/>
                  <a:gd name="T53" fmla="*/ 38 h 39"/>
                  <a:gd name="T54" fmla="*/ 269 w 402"/>
                  <a:gd name="T55" fmla="*/ 36 h 39"/>
                  <a:gd name="T56" fmla="*/ 283 w 402"/>
                  <a:gd name="T57" fmla="*/ 34 h 39"/>
                  <a:gd name="T58" fmla="*/ 289 w 402"/>
                  <a:gd name="T59" fmla="*/ 36 h 39"/>
                  <a:gd name="T60" fmla="*/ 299 w 402"/>
                  <a:gd name="T61" fmla="*/ 34 h 39"/>
                  <a:gd name="T62" fmla="*/ 309 w 402"/>
                  <a:gd name="T63" fmla="*/ 34 h 39"/>
                  <a:gd name="T64" fmla="*/ 325 w 402"/>
                  <a:gd name="T65" fmla="*/ 34 h 39"/>
                  <a:gd name="T66" fmla="*/ 331 w 402"/>
                  <a:gd name="T67" fmla="*/ 32 h 39"/>
                  <a:gd name="T68" fmla="*/ 339 w 402"/>
                  <a:gd name="T69" fmla="*/ 32 h 39"/>
                  <a:gd name="T70" fmla="*/ 355 w 402"/>
                  <a:gd name="T71" fmla="*/ 28 h 39"/>
                  <a:gd name="T72" fmla="*/ 367 w 402"/>
                  <a:gd name="T73" fmla="*/ 24 h 39"/>
                  <a:gd name="T74" fmla="*/ 375 w 402"/>
                  <a:gd name="T75" fmla="*/ 22 h 39"/>
                  <a:gd name="T76" fmla="*/ 383 w 402"/>
                  <a:gd name="T77" fmla="*/ 18 h 39"/>
                  <a:gd name="T78" fmla="*/ 389 w 402"/>
                  <a:gd name="T79" fmla="*/ 14 h 39"/>
                  <a:gd name="T80" fmla="*/ 401 w 402"/>
                  <a:gd name="T81" fmla="*/ 8 h 39"/>
                  <a:gd name="T82" fmla="*/ 397 w 402"/>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2" h="39">
                    <a:moveTo>
                      <a:pt x="0" y="6"/>
                    </a:moveTo>
                    <a:lnTo>
                      <a:pt x="8" y="6"/>
                    </a:lnTo>
                    <a:lnTo>
                      <a:pt x="16" y="8"/>
                    </a:lnTo>
                    <a:lnTo>
                      <a:pt x="23" y="12"/>
                    </a:lnTo>
                    <a:lnTo>
                      <a:pt x="31" y="16"/>
                    </a:lnTo>
                    <a:lnTo>
                      <a:pt x="39" y="20"/>
                    </a:lnTo>
                    <a:lnTo>
                      <a:pt x="47" y="22"/>
                    </a:lnTo>
                    <a:lnTo>
                      <a:pt x="57" y="22"/>
                    </a:lnTo>
                    <a:lnTo>
                      <a:pt x="81" y="24"/>
                    </a:lnTo>
                    <a:lnTo>
                      <a:pt x="87" y="28"/>
                    </a:lnTo>
                    <a:lnTo>
                      <a:pt x="95" y="28"/>
                    </a:lnTo>
                    <a:lnTo>
                      <a:pt x="103" y="30"/>
                    </a:lnTo>
                    <a:lnTo>
                      <a:pt x="111" y="30"/>
                    </a:lnTo>
                    <a:lnTo>
                      <a:pt x="129" y="34"/>
                    </a:lnTo>
                    <a:lnTo>
                      <a:pt x="137" y="36"/>
                    </a:lnTo>
                    <a:lnTo>
                      <a:pt x="145" y="36"/>
                    </a:lnTo>
                    <a:lnTo>
                      <a:pt x="155" y="38"/>
                    </a:lnTo>
                    <a:lnTo>
                      <a:pt x="163" y="38"/>
                    </a:lnTo>
                    <a:lnTo>
                      <a:pt x="171" y="38"/>
                    </a:lnTo>
                    <a:lnTo>
                      <a:pt x="181" y="38"/>
                    </a:lnTo>
                    <a:lnTo>
                      <a:pt x="201" y="38"/>
                    </a:lnTo>
                    <a:lnTo>
                      <a:pt x="219" y="38"/>
                    </a:lnTo>
                    <a:lnTo>
                      <a:pt x="229" y="38"/>
                    </a:lnTo>
                    <a:lnTo>
                      <a:pt x="237" y="38"/>
                    </a:lnTo>
                    <a:lnTo>
                      <a:pt x="245" y="38"/>
                    </a:lnTo>
                    <a:lnTo>
                      <a:pt x="253" y="38"/>
                    </a:lnTo>
                    <a:lnTo>
                      <a:pt x="261" y="38"/>
                    </a:lnTo>
                    <a:lnTo>
                      <a:pt x="269" y="36"/>
                    </a:lnTo>
                    <a:lnTo>
                      <a:pt x="283" y="34"/>
                    </a:lnTo>
                    <a:lnTo>
                      <a:pt x="289" y="36"/>
                    </a:lnTo>
                    <a:lnTo>
                      <a:pt x="299" y="34"/>
                    </a:lnTo>
                    <a:lnTo>
                      <a:pt x="309" y="34"/>
                    </a:lnTo>
                    <a:lnTo>
                      <a:pt x="325" y="34"/>
                    </a:lnTo>
                    <a:lnTo>
                      <a:pt x="331" y="32"/>
                    </a:lnTo>
                    <a:lnTo>
                      <a:pt x="339" y="32"/>
                    </a:lnTo>
                    <a:lnTo>
                      <a:pt x="355" y="28"/>
                    </a:lnTo>
                    <a:lnTo>
                      <a:pt x="367" y="24"/>
                    </a:lnTo>
                    <a:lnTo>
                      <a:pt x="375" y="22"/>
                    </a:lnTo>
                    <a:lnTo>
                      <a:pt x="383" y="18"/>
                    </a:lnTo>
                    <a:lnTo>
                      <a:pt x="389" y="14"/>
                    </a:lnTo>
                    <a:lnTo>
                      <a:pt x="401" y="8"/>
                    </a:lnTo>
                    <a:lnTo>
                      <a:pt x="397"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16" name="Group 103">
              <a:extLst>
                <a:ext uri="{FF2B5EF4-FFF2-40B4-BE49-F238E27FC236}">
                  <a16:creationId xmlns:a16="http://schemas.microsoft.com/office/drawing/2014/main" id="{5547989A-7312-7048-85A8-F493F46EF60A}"/>
                </a:ext>
              </a:extLst>
            </p:cNvPr>
            <p:cNvGrpSpPr>
              <a:grpSpLocks/>
            </p:cNvGrpSpPr>
            <p:nvPr/>
          </p:nvGrpSpPr>
          <p:grpSpPr bwMode="auto">
            <a:xfrm>
              <a:off x="2870" y="3604"/>
              <a:ext cx="394" cy="39"/>
              <a:chOff x="2870" y="3604"/>
              <a:chExt cx="394" cy="39"/>
            </a:xfrm>
          </p:grpSpPr>
          <p:sp>
            <p:nvSpPr>
              <p:cNvPr id="15464" name="Freeform 104">
                <a:extLst>
                  <a:ext uri="{FF2B5EF4-FFF2-40B4-BE49-F238E27FC236}">
                    <a16:creationId xmlns:a16="http://schemas.microsoft.com/office/drawing/2014/main" id="{F48C152C-E723-7640-8A12-ADAA0987013B}"/>
                  </a:ext>
                </a:extLst>
              </p:cNvPr>
              <p:cNvSpPr>
                <a:spLocks/>
              </p:cNvSpPr>
              <p:nvPr/>
            </p:nvSpPr>
            <p:spPr bwMode="auto">
              <a:xfrm>
                <a:off x="2870" y="3604"/>
                <a:ext cx="394" cy="39"/>
              </a:xfrm>
              <a:custGeom>
                <a:avLst/>
                <a:gdLst>
                  <a:gd name="T0" fmla="*/ 0 w 394"/>
                  <a:gd name="T1" fmla="*/ 3 h 39"/>
                  <a:gd name="T2" fmla="*/ 10 w 394"/>
                  <a:gd name="T3" fmla="*/ 7 h 39"/>
                  <a:gd name="T4" fmla="*/ 11 w 394"/>
                  <a:gd name="T5" fmla="*/ 8 h 39"/>
                  <a:gd name="T6" fmla="*/ 17 w 394"/>
                  <a:gd name="T7" fmla="*/ 10 h 39"/>
                  <a:gd name="T8" fmla="*/ 25 w 394"/>
                  <a:gd name="T9" fmla="*/ 17 h 39"/>
                  <a:gd name="T10" fmla="*/ 32 w 394"/>
                  <a:gd name="T11" fmla="*/ 20 h 39"/>
                  <a:gd name="T12" fmla="*/ 40 w 394"/>
                  <a:gd name="T13" fmla="*/ 23 h 39"/>
                  <a:gd name="T14" fmla="*/ 54 w 394"/>
                  <a:gd name="T15" fmla="*/ 23 h 39"/>
                  <a:gd name="T16" fmla="*/ 68 w 394"/>
                  <a:gd name="T17" fmla="*/ 25 h 39"/>
                  <a:gd name="T18" fmla="*/ 75 w 394"/>
                  <a:gd name="T19" fmla="*/ 28 h 39"/>
                  <a:gd name="T20" fmla="*/ 83 w 394"/>
                  <a:gd name="T21" fmla="*/ 28 h 39"/>
                  <a:gd name="T22" fmla="*/ 91 w 394"/>
                  <a:gd name="T23" fmla="*/ 30 h 39"/>
                  <a:gd name="T24" fmla="*/ 99 w 394"/>
                  <a:gd name="T25" fmla="*/ 30 h 39"/>
                  <a:gd name="T26" fmla="*/ 117 w 394"/>
                  <a:gd name="T27" fmla="*/ 31 h 39"/>
                  <a:gd name="T28" fmla="*/ 124 w 394"/>
                  <a:gd name="T29" fmla="*/ 35 h 39"/>
                  <a:gd name="T30" fmla="*/ 132 w 394"/>
                  <a:gd name="T31" fmla="*/ 35 h 39"/>
                  <a:gd name="T32" fmla="*/ 142 w 394"/>
                  <a:gd name="T33" fmla="*/ 38 h 39"/>
                  <a:gd name="T34" fmla="*/ 152 w 394"/>
                  <a:gd name="T35" fmla="*/ 38 h 39"/>
                  <a:gd name="T36" fmla="*/ 158 w 394"/>
                  <a:gd name="T37" fmla="*/ 38 h 39"/>
                  <a:gd name="T38" fmla="*/ 170 w 394"/>
                  <a:gd name="T39" fmla="*/ 38 h 39"/>
                  <a:gd name="T40" fmla="*/ 187 w 394"/>
                  <a:gd name="T41" fmla="*/ 38 h 39"/>
                  <a:gd name="T42" fmla="*/ 205 w 394"/>
                  <a:gd name="T43" fmla="*/ 38 h 39"/>
                  <a:gd name="T44" fmla="*/ 215 w 394"/>
                  <a:gd name="T45" fmla="*/ 38 h 39"/>
                  <a:gd name="T46" fmla="*/ 222 w 394"/>
                  <a:gd name="T47" fmla="*/ 38 h 39"/>
                  <a:gd name="T48" fmla="*/ 230 w 394"/>
                  <a:gd name="T49" fmla="*/ 38 h 39"/>
                  <a:gd name="T50" fmla="*/ 238 w 394"/>
                  <a:gd name="T51" fmla="*/ 38 h 39"/>
                  <a:gd name="T52" fmla="*/ 248 w 394"/>
                  <a:gd name="T53" fmla="*/ 38 h 39"/>
                  <a:gd name="T54" fmla="*/ 254 w 394"/>
                  <a:gd name="T55" fmla="*/ 35 h 39"/>
                  <a:gd name="T56" fmla="*/ 270 w 394"/>
                  <a:gd name="T57" fmla="*/ 35 h 39"/>
                  <a:gd name="T58" fmla="*/ 275 w 394"/>
                  <a:gd name="T59" fmla="*/ 35 h 39"/>
                  <a:gd name="T60" fmla="*/ 285 w 394"/>
                  <a:gd name="T61" fmla="*/ 31 h 39"/>
                  <a:gd name="T62" fmla="*/ 295 w 394"/>
                  <a:gd name="T63" fmla="*/ 31 h 39"/>
                  <a:gd name="T64" fmla="*/ 311 w 394"/>
                  <a:gd name="T65" fmla="*/ 31 h 39"/>
                  <a:gd name="T66" fmla="*/ 317 w 394"/>
                  <a:gd name="T67" fmla="*/ 31 h 39"/>
                  <a:gd name="T68" fmla="*/ 326 w 394"/>
                  <a:gd name="T69" fmla="*/ 31 h 39"/>
                  <a:gd name="T70" fmla="*/ 340 w 394"/>
                  <a:gd name="T71" fmla="*/ 28 h 39"/>
                  <a:gd name="T72" fmla="*/ 354 w 394"/>
                  <a:gd name="T73" fmla="*/ 25 h 39"/>
                  <a:gd name="T74" fmla="*/ 362 w 394"/>
                  <a:gd name="T75" fmla="*/ 21 h 39"/>
                  <a:gd name="T76" fmla="*/ 369 w 394"/>
                  <a:gd name="T77" fmla="*/ 18 h 39"/>
                  <a:gd name="T78" fmla="*/ 375 w 394"/>
                  <a:gd name="T79" fmla="*/ 13 h 39"/>
                  <a:gd name="T80" fmla="*/ 393 w 394"/>
                  <a:gd name="T81" fmla="*/ 5 h 39"/>
                  <a:gd name="T82" fmla="*/ 383 w 394"/>
                  <a:gd name="T83" fmla="*/ 0 h 39"/>
                  <a:gd name="T84" fmla="*/ 0 w 394"/>
                  <a:gd name="T85" fmla="*/ 3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4" h="39">
                    <a:moveTo>
                      <a:pt x="0" y="3"/>
                    </a:moveTo>
                    <a:lnTo>
                      <a:pt x="10" y="7"/>
                    </a:lnTo>
                    <a:lnTo>
                      <a:pt x="11" y="8"/>
                    </a:lnTo>
                    <a:lnTo>
                      <a:pt x="17" y="10"/>
                    </a:lnTo>
                    <a:lnTo>
                      <a:pt x="25" y="17"/>
                    </a:lnTo>
                    <a:lnTo>
                      <a:pt x="32" y="20"/>
                    </a:lnTo>
                    <a:lnTo>
                      <a:pt x="40" y="23"/>
                    </a:lnTo>
                    <a:lnTo>
                      <a:pt x="54" y="23"/>
                    </a:lnTo>
                    <a:lnTo>
                      <a:pt x="68" y="25"/>
                    </a:lnTo>
                    <a:lnTo>
                      <a:pt x="75" y="28"/>
                    </a:lnTo>
                    <a:lnTo>
                      <a:pt x="83" y="28"/>
                    </a:lnTo>
                    <a:lnTo>
                      <a:pt x="91" y="30"/>
                    </a:lnTo>
                    <a:lnTo>
                      <a:pt x="99" y="30"/>
                    </a:lnTo>
                    <a:lnTo>
                      <a:pt x="117" y="31"/>
                    </a:lnTo>
                    <a:lnTo>
                      <a:pt x="124" y="35"/>
                    </a:lnTo>
                    <a:lnTo>
                      <a:pt x="132" y="35"/>
                    </a:lnTo>
                    <a:lnTo>
                      <a:pt x="142" y="38"/>
                    </a:lnTo>
                    <a:lnTo>
                      <a:pt x="152" y="38"/>
                    </a:lnTo>
                    <a:lnTo>
                      <a:pt x="158" y="38"/>
                    </a:lnTo>
                    <a:lnTo>
                      <a:pt x="170" y="38"/>
                    </a:lnTo>
                    <a:lnTo>
                      <a:pt x="187" y="38"/>
                    </a:lnTo>
                    <a:lnTo>
                      <a:pt x="205" y="38"/>
                    </a:lnTo>
                    <a:lnTo>
                      <a:pt x="215" y="38"/>
                    </a:lnTo>
                    <a:lnTo>
                      <a:pt x="222" y="38"/>
                    </a:lnTo>
                    <a:lnTo>
                      <a:pt x="230" y="38"/>
                    </a:lnTo>
                    <a:lnTo>
                      <a:pt x="238" y="38"/>
                    </a:lnTo>
                    <a:lnTo>
                      <a:pt x="248" y="38"/>
                    </a:lnTo>
                    <a:lnTo>
                      <a:pt x="254" y="35"/>
                    </a:lnTo>
                    <a:lnTo>
                      <a:pt x="270" y="35"/>
                    </a:lnTo>
                    <a:lnTo>
                      <a:pt x="275" y="35"/>
                    </a:lnTo>
                    <a:lnTo>
                      <a:pt x="285" y="31"/>
                    </a:lnTo>
                    <a:lnTo>
                      <a:pt x="295" y="31"/>
                    </a:lnTo>
                    <a:lnTo>
                      <a:pt x="311" y="31"/>
                    </a:lnTo>
                    <a:lnTo>
                      <a:pt x="317" y="31"/>
                    </a:lnTo>
                    <a:lnTo>
                      <a:pt x="326" y="31"/>
                    </a:lnTo>
                    <a:lnTo>
                      <a:pt x="340" y="28"/>
                    </a:lnTo>
                    <a:lnTo>
                      <a:pt x="354" y="25"/>
                    </a:lnTo>
                    <a:lnTo>
                      <a:pt x="362" y="21"/>
                    </a:lnTo>
                    <a:lnTo>
                      <a:pt x="369" y="18"/>
                    </a:lnTo>
                    <a:lnTo>
                      <a:pt x="375" y="13"/>
                    </a:lnTo>
                    <a:lnTo>
                      <a:pt x="393" y="5"/>
                    </a:lnTo>
                    <a:lnTo>
                      <a:pt x="383" y="0"/>
                    </a:lnTo>
                    <a:lnTo>
                      <a:pt x="0" y="3"/>
                    </a:lnTo>
                  </a:path>
                </a:pathLst>
              </a:custGeom>
              <a:solidFill>
                <a:srgbClr val="105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65" name="Freeform 105">
                <a:extLst>
                  <a:ext uri="{FF2B5EF4-FFF2-40B4-BE49-F238E27FC236}">
                    <a16:creationId xmlns:a16="http://schemas.microsoft.com/office/drawing/2014/main" id="{C39A115B-0E2D-D249-B532-3551B8BF2FAC}"/>
                  </a:ext>
                </a:extLst>
              </p:cNvPr>
              <p:cNvSpPr>
                <a:spLocks/>
              </p:cNvSpPr>
              <p:nvPr/>
            </p:nvSpPr>
            <p:spPr bwMode="auto">
              <a:xfrm>
                <a:off x="2870" y="3604"/>
                <a:ext cx="394" cy="39"/>
              </a:xfrm>
              <a:custGeom>
                <a:avLst/>
                <a:gdLst>
                  <a:gd name="T0" fmla="*/ 0 w 394"/>
                  <a:gd name="T1" fmla="*/ 2 h 39"/>
                  <a:gd name="T2" fmla="*/ 10 w 394"/>
                  <a:gd name="T3" fmla="*/ 6 h 39"/>
                  <a:gd name="T4" fmla="*/ 11 w 394"/>
                  <a:gd name="T5" fmla="*/ 8 h 39"/>
                  <a:gd name="T6" fmla="*/ 17 w 394"/>
                  <a:gd name="T7" fmla="*/ 10 h 39"/>
                  <a:gd name="T8" fmla="*/ 25 w 394"/>
                  <a:gd name="T9" fmla="*/ 16 h 39"/>
                  <a:gd name="T10" fmla="*/ 33 w 394"/>
                  <a:gd name="T11" fmla="*/ 20 h 39"/>
                  <a:gd name="T12" fmla="*/ 41 w 394"/>
                  <a:gd name="T13" fmla="*/ 24 h 39"/>
                  <a:gd name="T14" fmla="*/ 55 w 394"/>
                  <a:gd name="T15" fmla="*/ 24 h 39"/>
                  <a:gd name="T16" fmla="*/ 67 w 394"/>
                  <a:gd name="T17" fmla="*/ 24 h 39"/>
                  <a:gd name="T18" fmla="*/ 75 w 394"/>
                  <a:gd name="T19" fmla="*/ 28 h 39"/>
                  <a:gd name="T20" fmla="*/ 83 w 394"/>
                  <a:gd name="T21" fmla="*/ 28 h 39"/>
                  <a:gd name="T22" fmla="*/ 91 w 394"/>
                  <a:gd name="T23" fmla="*/ 30 h 39"/>
                  <a:gd name="T24" fmla="*/ 99 w 394"/>
                  <a:gd name="T25" fmla="*/ 30 h 39"/>
                  <a:gd name="T26" fmla="*/ 117 w 394"/>
                  <a:gd name="T27" fmla="*/ 32 h 39"/>
                  <a:gd name="T28" fmla="*/ 125 w 394"/>
                  <a:gd name="T29" fmla="*/ 36 h 39"/>
                  <a:gd name="T30" fmla="*/ 133 w 394"/>
                  <a:gd name="T31" fmla="*/ 36 h 39"/>
                  <a:gd name="T32" fmla="*/ 143 w 394"/>
                  <a:gd name="T33" fmla="*/ 38 h 39"/>
                  <a:gd name="T34" fmla="*/ 151 w 394"/>
                  <a:gd name="T35" fmla="*/ 38 h 39"/>
                  <a:gd name="T36" fmla="*/ 159 w 394"/>
                  <a:gd name="T37" fmla="*/ 38 h 39"/>
                  <a:gd name="T38" fmla="*/ 169 w 394"/>
                  <a:gd name="T39" fmla="*/ 38 h 39"/>
                  <a:gd name="T40" fmla="*/ 187 w 394"/>
                  <a:gd name="T41" fmla="*/ 38 h 39"/>
                  <a:gd name="T42" fmla="*/ 205 w 394"/>
                  <a:gd name="T43" fmla="*/ 38 h 39"/>
                  <a:gd name="T44" fmla="*/ 215 w 394"/>
                  <a:gd name="T45" fmla="*/ 38 h 39"/>
                  <a:gd name="T46" fmla="*/ 223 w 394"/>
                  <a:gd name="T47" fmla="*/ 38 h 39"/>
                  <a:gd name="T48" fmla="*/ 231 w 394"/>
                  <a:gd name="T49" fmla="*/ 38 h 39"/>
                  <a:gd name="T50" fmla="*/ 239 w 394"/>
                  <a:gd name="T51" fmla="*/ 38 h 39"/>
                  <a:gd name="T52" fmla="*/ 247 w 394"/>
                  <a:gd name="T53" fmla="*/ 38 h 39"/>
                  <a:gd name="T54" fmla="*/ 255 w 394"/>
                  <a:gd name="T55" fmla="*/ 36 h 39"/>
                  <a:gd name="T56" fmla="*/ 271 w 394"/>
                  <a:gd name="T57" fmla="*/ 34 h 39"/>
                  <a:gd name="T58" fmla="*/ 275 w 394"/>
                  <a:gd name="T59" fmla="*/ 36 h 39"/>
                  <a:gd name="T60" fmla="*/ 287 w 394"/>
                  <a:gd name="T61" fmla="*/ 32 h 39"/>
                  <a:gd name="T62" fmla="*/ 295 w 394"/>
                  <a:gd name="T63" fmla="*/ 32 h 39"/>
                  <a:gd name="T64" fmla="*/ 311 w 394"/>
                  <a:gd name="T65" fmla="*/ 32 h 39"/>
                  <a:gd name="T66" fmla="*/ 317 w 394"/>
                  <a:gd name="T67" fmla="*/ 32 h 39"/>
                  <a:gd name="T68" fmla="*/ 327 w 394"/>
                  <a:gd name="T69" fmla="*/ 32 h 39"/>
                  <a:gd name="T70" fmla="*/ 341 w 394"/>
                  <a:gd name="T71" fmla="*/ 28 h 39"/>
                  <a:gd name="T72" fmla="*/ 353 w 394"/>
                  <a:gd name="T73" fmla="*/ 24 h 39"/>
                  <a:gd name="T74" fmla="*/ 361 w 394"/>
                  <a:gd name="T75" fmla="*/ 22 h 39"/>
                  <a:gd name="T76" fmla="*/ 369 w 394"/>
                  <a:gd name="T77" fmla="*/ 18 h 39"/>
                  <a:gd name="T78" fmla="*/ 375 w 394"/>
                  <a:gd name="T79" fmla="*/ 12 h 39"/>
                  <a:gd name="T80" fmla="*/ 393 w 394"/>
                  <a:gd name="T81" fmla="*/ 4 h 39"/>
                  <a:gd name="T82" fmla="*/ 385 w 394"/>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4" h="39">
                    <a:moveTo>
                      <a:pt x="0" y="2"/>
                    </a:moveTo>
                    <a:lnTo>
                      <a:pt x="10" y="6"/>
                    </a:lnTo>
                    <a:lnTo>
                      <a:pt x="11" y="8"/>
                    </a:lnTo>
                    <a:lnTo>
                      <a:pt x="17" y="10"/>
                    </a:lnTo>
                    <a:lnTo>
                      <a:pt x="25" y="16"/>
                    </a:lnTo>
                    <a:lnTo>
                      <a:pt x="33" y="20"/>
                    </a:lnTo>
                    <a:lnTo>
                      <a:pt x="41" y="24"/>
                    </a:lnTo>
                    <a:lnTo>
                      <a:pt x="55" y="24"/>
                    </a:lnTo>
                    <a:lnTo>
                      <a:pt x="67" y="24"/>
                    </a:lnTo>
                    <a:lnTo>
                      <a:pt x="75" y="28"/>
                    </a:lnTo>
                    <a:lnTo>
                      <a:pt x="83" y="28"/>
                    </a:lnTo>
                    <a:lnTo>
                      <a:pt x="91" y="30"/>
                    </a:lnTo>
                    <a:lnTo>
                      <a:pt x="99" y="30"/>
                    </a:lnTo>
                    <a:lnTo>
                      <a:pt x="117" y="32"/>
                    </a:lnTo>
                    <a:lnTo>
                      <a:pt x="125" y="36"/>
                    </a:lnTo>
                    <a:lnTo>
                      <a:pt x="133" y="36"/>
                    </a:lnTo>
                    <a:lnTo>
                      <a:pt x="143" y="38"/>
                    </a:lnTo>
                    <a:lnTo>
                      <a:pt x="151" y="38"/>
                    </a:lnTo>
                    <a:lnTo>
                      <a:pt x="159" y="38"/>
                    </a:lnTo>
                    <a:lnTo>
                      <a:pt x="169" y="38"/>
                    </a:lnTo>
                    <a:lnTo>
                      <a:pt x="187" y="38"/>
                    </a:lnTo>
                    <a:lnTo>
                      <a:pt x="205" y="38"/>
                    </a:lnTo>
                    <a:lnTo>
                      <a:pt x="215" y="38"/>
                    </a:lnTo>
                    <a:lnTo>
                      <a:pt x="223" y="38"/>
                    </a:lnTo>
                    <a:lnTo>
                      <a:pt x="231" y="38"/>
                    </a:lnTo>
                    <a:lnTo>
                      <a:pt x="239" y="38"/>
                    </a:lnTo>
                    <a:lnTo>
                      <a:pt x="247" y="38"/>
                    </a:lnTo>
                    <a:lnTo>
                      <a:pt x="255" y="36"/>
                    </a:lnTo>
                    <a:lnTo>
                      <a:pt x="271" y="34"/>
                    </a:lnTo>
                    <a:lnTo>
                      <a:pt x="275" y="36"/>
                    </a:lnTo>
                    <a:lnTo>
                      <a:pt x="287" y="32"/>
                    </a:lnTo>
                    <a:lnTo>
                      <a:pt x="295" y="32"/>
                    </a:lnTo>
                    <a:lnTo>
                      <a:pt x="311" y="32"/>
                    </a:lnTo>
                    <a:lnTo>
                      <a:pt x="317" y="32"/>
                    </a:lnTo>
                    <a:lnTo>
                      <a:pt x="327" y="32"/>
                    </a:lnTo>
                    <a:lnTo>
                      <a:pt x="341" y="28"/>
                    </a:lnTo>
                    <a:lnTo>
                      <a:pt x="353" y="24"/>
                    </a:lnTo>
                    <a:lnTo>
                      <a:pt x="361" y="22"/>
                    </a:lnTo>
                    <a:lnTo>
                      <a:pt x="369" y="18"/>
                    </a:lnTo>
                    <a:lnTo>
                      <a:pt x="375" y="12"/>
                    </a:lnTo>
                    <a:lnTo>
                      <a:pt x="393" y="4"/>
                    </a:lnTo>
                    <a:lnTo>
                      <a:pt x="38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17" name="Group 106">
              <a:extLst>
                <a:ext uri="{FF2B5EF4-FFF2-40B4-BE49-F238E27FC236}">
                  <a16:creationId xmlns:a16="http://schemas.microsoft.com/office/drawing/2014/main" id="{738759B3-638E-334C-8F37-E058C71F443F}"/>
                </a:ext>
              </a:extLst>
            </p:cNvPr>
            <p:cNvGrpSpPr>
              <a:grpSpLocks/>
            </p:cNvGrpSpPr>
            <p:nvPr/>
          </p:nvGrpSpPr>
          <p:grpSpPr bwMode="auto">
            <a:xfrm>
              <a:off x="2870" y="3576"/>
              <a:ext cx="390" cy="39"/>
              <a:chOff x="2870" y="3576"/>
              <a:chExt cx="390" cy="39"/>
            </a:xfrm>
          </p:grpSpPr>
          <p:sp>
            <p:nvSpPr>
              <p:cNvPr id="15467" name="Freeform 107">
                <a:extLst>
                  <a:ext uri="{FF2B5EF4-FFF2-40B4-BE49-F238E27FC236}">
                    <a16:creationId xmlns:a16="http://schemas.microsoft.com/office/drawing/2014/main" id="{7DFC9B45-984E-E340-9EA3-64F0C2BDE7F6}"/>
                  </a:ext>
                </a:extLst>
              </p:cNvPr>
              <p:cNvSpPr>
                <a:spLocks/>
              </p:cNvSpPr>
              <p:nvPr/>
            </p:nvSpPr>
            <p:spPr bwMode="auto">
              <a:xfrm>
                <a:off x="2870" y="3576"/>
                <a:ext cx="390" cy="39"/>
              </a:xfrm>
              <a:custGeom>
                <a:avLst/>
                <a:gdLst>
                  <a:gd name="T0" fmla="*/ 0 w 390"/>
                  <a:gd name="T1" fmla="*/ 3 h 39"/>
                  <a:gd name="T2" fmla="*/ 10 w 390"/>
                  <a:gd name="T3" fmla="*/ 7 h 39"/>
                  <a:gd name="T4" fmla="*/ 11 w 390"/>
                  <a:gd name="T5" fmla="*/ 8 h 39"/>
                  <a:gd name="T6" fmla="*/ 17 w 390"/>
                  <a:gd name="T7" fmla="*/ 12 h 39"/>
                  <a:gd name="T8" fmla="*/ 24 w 390"/>
                  <a:gd name="T9" fmla="*/ 17 h 39"/>
                  <a:gd name="T10" fmla="*/ 32 w 390"/>
                  <a:gd name="T11" fmla="*/ 20 h 39"/>
                  <a:gd name="T12" fmla="*/ 40 w 390"/>
                  <a:gd name="T13" fmla="*/ 25 h 39"/>
                  <a:gd name="T14" fmla="*/ 56 w 390"/>
                  <a:gd name="T15" fmla="*/ 25 h 39"/>
                  <a:gd name="T16" fmla="*/ 68 w 390"/>
                  <a:gd name="T17" fmla="*/ 25 h 39"/>
                  <a:gd name="T18" fmla="*/ 75 w 390"/>
                  <a:gd name="T19" fmla="*/ 26 h 39"/>
                  <a:gd name="T20" fmla="*/ 83 w 390"/>
                  <a:gd name="T21" fmla="*/ 26 h 39"/>
                  <a:gd name="T22" fmla="*/ 91 w 390"/>
                  <a:gd name="T23" fmla="*/ 30 h 39"/>
                  <a:gd name="T24" fmla="*/ 99 w 390"/>
                  <a:gd name="T25" fmla="*/ 30 h 39"/>
                  <a:gd name="T26" fmla="*/ 117 w 390"/>
                  <a:gd name="T27" fmla="*/ 33 h 39"/>
                  <a:gd name="T28" fmla="*/ 124 w 390"/>
                  <a:gd name="T29" fmla="*/ 35 h 39"/>
                  <a:gd name="T30" fmla="*/ 134 w 390"/>
                  <a:gd name="T31" fmla="*/ 35 h 39"/>
                  <a:gd name="T32" fmla="*/ 144 w 390"/>
                  <a:gd name="T33" fmla="*/ 38 h 39"/>
                  <a:gd name="T34" fmla="*/ 152 w 390"/>
                  <a:gd name="T35" fmla="*/ 38 h 39"/>
                  <a:gd name="T36" fmla="*/ 160 w 390"/>
                  <a:gd name="T37" fmla="*/ 38 h 39"/>
                  <a:gd name="T38" fmla="*/ 170 w 390"/>
                  <a:gd name="T39" fmla="*/ 38 h 39"/>
                  <a:gd name="T40" fmla="*/ 187 w 390"/>
                  <a:gd name="T41" fmla="*/ 38 h 39"/>
                  <a:gd name="T42" fmla="*/ 207 w 390"/>
                  <a:gd name="T43" fmla="*/ 38 h 39"/>
                  <a:gd name="T44" fmla="*/ 217 w 390"/>
                  <a:gd name="T45" fmla="*/ 38 h 39"/>
                  <a:gd name="T46" fmla="*/ 224 w 390"/>
                  <a:gd name="T47" fmla="*/ 38 h 39"/>
                  <a:gd name="T48" fmla="*/ 232 w 390"/>
                  <a:gd name="T49" fmla="*/ 38 h 39"/>
                  <a:gd name="T50" fmla="*/ 240 w 390"/>
                  <a:gd name="T51" fmla="*/ 38 h 39"/>
                  <a:gd name="T52" fmla="*/ 248 w 390"/>
                  <a:gd name="T53" fmla="*/ 38 h 39"/>
                  <a:gd name="T54" fmla="*/ 256 w 390"/>
                  <a:gd name="T55" fmla="*/ 35 h 39"/>
                  <a:gd name="T56" fmla="*/ 271 w 390"/>
                  <a:gd name="T57" fmla="*/ 35 h 39"/>
                  <a:gd name="T58" fmla="*/ 277 w 390"/>
                  <a:gd name="T59" fmla="*/ 35 h 39"/>
                  <a:gd name="T60" fmla="*/ 287 w 390"/>
                  <a:gd name="T61" fmla="*/ 33 h 39"/>
                  <a:gd name="T62" fmla="*/ 297 w 390"/>
                  <a:gd name="T63" fmla="*/ 33 h 39"/>
                  <a:gd name="T64" fmla="*/ 313 w 390"/>
                  <a:gd name="T65" fmla="*/ 33 h 39"/>
                  <a:gd name="T66" fmla="*/ 318 w 390"/>
                  <a:gd name="T67" fmla="*/ 31 h 39"/>
                  <a:gd name="T68" fmla="*/ 328 w 390"/>
                  <a:gd name="T69" fmla="*/ 31 h 39"/>
                  <a:gd name="T70" fmla="*/ 342 w 390"/>
                  <a:gd name="T71" fmla="*/ 26 h 39"/>
                  <a:gd name="T72" fmla="*/ 356 w 390"/>
                  <a:gd name="T73" fmla="*/ 25 h 39"/>
                  <a:gd name="T74" fmla="*/ 364 w 390"/>
                  <a:gd name="T75" fmla="*/ 21 h 39"/>
                  <a:gd name="T76" fmla="*/ 371 w 390"/>
                  <a:gd name="T77" fmla="*/ 17 h 39"/>
                  <a:gd name="T78" fmla="*/ 377 w 390"/>
                  <a:gd name="T79" fmla="*/ 13 h 39"/>
                  <a:gd name="T80" fmla="*/ 389 w 390"/>
                  <a:gd name="T81" fmla="*/ 7 h 39"/>
                  <a:gd name="T82" fmla="*/ 385 w 390"/>
                  <a:gd name="T83" fmla="*/ 0 h 39"/>
                  <a:gd name="T84" fmla="*/ 0 w 390"/>
                  <a:gd name="T85" fmla="*/ 3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
                    <a:moveTo>
                      <a:pt x="0" y="3"/>
                    </a:moveTo>
                    <a:lnTo>
                      <a:pt x="10" y="7"/>
                    </a:lnTo>
                    <a:lnTo>
                      <a:pt x="11" y="8"/>
                    </a:lnTo>
                    <a:lnTo>
                      <a:pt x="17" y="12"/>
                    </a:lnTo>
                    <a:lnTo>
                      <a:pt x="24" y="17"/>
                    </a:lnTo>
                    <a:lnTo>
                      <a:pt x="32" y="20"/>
                    </a:lnTo>
                    <a:lnTo>
                      <a:pt x="40" y="25"/>
                    </a:lnTo>
                    <a:lnTo>
                      <a:pt x="56" y="25"/>
                    </a:lnTo>
                    <a:lnTo>
                      <a:pt x="68" y="25"/>
                    </a:lnTo>
                    <a:lnTo>
                      <a:pt x="75" y="26"/>
                    </a:lnTo>
                    <a:lnTo>
                      <a:pt x="83" y="26"/>
                    </a:lnTo>
                    <a:lnTo>
                      <a:pt x="91" y="30"/>
                    </a:lnTo>
                    <a:lnTo>
                      <a:pt x="99" y="30"/>
                    </a:lnTo>
                    <a:lnTo>
                      <a:pt x="117" y="33"/>
                    </a:lnTo>
                    <a:lnTo>
                      <a:pt x="124" y="35"/>
                    </a:lnTo>
                    <a:lnTo>
                      <a:pt x="134" y="35"/>
                    </a:lnTo>
                    <a:lnTo>
                      <a:pt x="144" y="38"/>
                    </a:lnTo>
                    <a:lnTo>
                      <a:pt x="152" y="38"/>
                    </a:lnTo>
                    <a:lnTo>
                      <a:pt x="160" y="38"/>
                    </a:lnTo>
                    <a:lnTo>
                      <a:pt x="170" y="38"/>
                    </a:lnTo>
                    <a:lnTo>
                      <a:pt x="187" y="38"/>
                    </a:lnTo>
                    <a:lnTo>
                      <a:pt x="207" y="38"/>
                    </a:lnTo>
                    <a:lnTo>
                      <a:pt x="217" y="38"/>
                    </a:lnTo>
                    <a:lnTo>
                      <a:pt x="224" y="38"/>
                    </a:lnTo>
                    <a:lnTo>
                      <a:pt x="232" y="38"/>
                    </a:lnTo>
                    <a:lnTo>
                      <a:pt x="240" y="38"/>
                    </a:lnTo>
                    <a:lnTo>
                      <a:pt x="248" y="38"/>
                    </a:lnTo>
                    <a:lnTo>
                      <a:pt x="256" y="35"/>
                    </a:lnTo>
                    <a:lnTo>
                      <a:pt x="271" y="35"/>
                    </a:lnTo>
                    <a:lnTo>
                      <a:pt x="277" y="35"/>
                    </a:lnTo>
                    <a:lnTo>
                      <a:pt x="287" y="33"/>
                    </a:lnTo>
                    <a:lnTo>
                      <a:pt x="297" y="33"/>
                    </a:lnTo>
                    <a:lnTo>
                      <a:pt x="313" y="33"/>
                    </a:lnTo>
                    <a:lnTo>
                      <a:pt x="318" y="31"/>
                    </a:lnTo>
                    <a:lnTo>
                      <a:pt x="328" y="31"/>
                    </a:lnTo>
                    <a:lnTo>
                      <a:pt x="342" y="26"/>
                    </a:lnTo>
                    <a:lnTo>
                      <a:pt x="356" y="25"/>
                    </a:lnTo>
                    <a:lnTo>
                      <a:pt x="364" y="21"/>
                    </a:lnTo>
                    <a:lnTo>
                      <a:pt x="371" y="17"/>
                    </a:lnTo>
                    <a:lnTo>
                      <a:pt x="377" y="13"/>
                    </a:lnTo>
                    <a:lnTo>
                      <a:pt x="389" y="7"/>
                    </a:lnTo>
                    <a:lnTo>
                      <a:pt x="385" y="0"/>
                    </a:lnTo>
                    <a:lnTo>
                      <a:pt x="0" y="3"/>
                    </a:lnTo>
                  </a:path>
                </a:pathLst>
              </a:custGeom>
              <a:solidFill>
                <a:srgbClr val="105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68" name="Freeform 108">
                <a:extLst>
                  <a:ext uri="{FF2B5EF4-FFF2-40B4-BE49-F238E27FC236}">
                    <a16:creationId xmlns:a16="http://schemas.microsoft.com/office/drawing/2014/main" id="{7B71EEBA-899C-5C40-BFC2-92C5750BB066}"/>
                  </a:ext>
                </a:extLst>
              </p:cNvPr>
              <p:cNvSpPr>
                <a:spLocks/>
              </p:cNvSpPr>
              <p:nvPr/>
            </p:nvSpPr>
            <p:spPr bwMode="auto">
              <a:xfrm>
                <a:off x="2870" y="3576"/>
                <a:ext cx="390" cy="39"/>
              </a:xfrm>
              <a:custGeom>
                <a:avLst/>
                <a:gdLst>
                  <a:gd name="T0" fmla="*/ 0 w 390"/>
                  <a:gd name="T1" fmla="*/ 4 h 39"/>
                  <a:gd name="T2" fmla="*/ 10 w 390"/>
                  <a:gd name="T3" fmla="*/ 6 h 39"/>
                  <a:gd name="T4" fmla="*/ 11 w 390"/>
                  <a:gd name="T5" fmla="*/ 8 h 39"/>
                  <a:gd name="T6" fmla="*/ 17 w 390"/>
                  <a:gd name="T7" fmla="*/ 12 h 39"/>
                  <a:gd name="T8" fmla="*/ 25 w 390"/>
                  <a:gd name="T9" fmla="*/ 16 h 39"/>
                  <a:gd name="T10" fmla="*/ 33 w 390"/>
                  <a:gd name="T11" fmla="*/ 20 h 39"/>
                  <a:gd name="T12" fmla="*/ 41 w 390"/>
                  <a:gd name="T13" fmla="*/ 24 h 39"/>
                  <a:gd name="T14" fmla="*/ 55 w 390"/>
                  <a:gd name="T15" fmla="*/ 24 h 39"/>
                  <a:gd name="T16" fmla="*/ 69 w 390"/>
                  <a:gd name="T17" fmla="*/ 24 h 39"/>
                  <a:gd name="T18" fmla="*/ 75 w 390"/>
                  <a:gd name="T19" fmla="*/ 28 h 39"/>
                  <a:gd name="T20" fmla="*/ 83 w 390"/>
                  <a:gd name="T21" fmla="*/ 28 h 39"/>
                  <a:gd name="T22" fmla="*/ 91 w 390"/>
                  <a:gd name="T23" fmla="*/ 30 h 39"/>
                  <a:gd name="T24" fmla="*/ 99 w 390"/>
                  <a:gd name="T25" fmla="*/ 30 h 39"/>
                  <a:gd name="T26" fmla="*/ 117 w 390"/>
                  <a:gd name="T27" fmla="*/ 34 h 39"/>
                  <a:gd name="T28" fmla="*/ 125 w 390"/>
                  <a:gd name="T29" fmla="*/ 36 h 39"/>
                  <a:gd name="T30" fmla="*/ 133 w 390"/>
                  <a:gd name="T31" fmla="*/ 36 h 39"/>
                  <a:gd name="T32" fmla="*/ 143 w 390"/>
                  <a:gd name="T33" fmla="*/ 38 h 39"/>
                  <a:gd name="T34" fmla="*/ 151 w 390"/>
                  <a:gd name="T35" fmla="*/ 38 h 39"/>
                  <a:gd name="T36" fmla="*/ 159 w 390"/>
                  <a:gd name="T37" fmla="*/ 38 h 39"/>
                  <a:gd name="T38" fmla="*/ 169 w 390"/>
                  <a:gd name="T39" fmla="*/ 38 h 39"/>
                  <a:gd name="T40" fmla="*/ 187 w 390"/>
                  <a:gd name="T41" fmla="*/ 38 h 39"/>
                  <a:gd name="T42" fmla="*/ 207 w 390"/>
                  <a:gd name="T43" fmla="*/ 38 h 39"/>
                  <a:gd name="T44" fmla="*/ 217 w 390"/>
                  <a:gd name="T45" fmla="*/ 38 h 39"/>
                  <a:gd name="T46" fmla="*/ 225 w 390"/>
                  <a:gd name="T47" fmla="*/ 38 h 39"/>
                  <a:gd name="T48" fmla="*/ 233 w 390"/>
                  <a:gd name="T49" fmla="*/ 38 h 39"/>
                  <a:gd name="T50" fmla="*/ 241 w 390"/>
                  <a:gd name="T51" fmla="*/ 38 h 39"/>
                  <a:gd name="T52" fmla="*/ 247 w 390"/>
                  <a:gd name="T53" fmla="*/ 38 h 39"/>
                  <a:gd name="T54" fmla="*/ 255 w 390"/>
                  <a:gd name="T55" fmla="*/ 36 h 39"/>
                  <a:gd name="T56" fmla="*/ 271 w 390"/>
                  <a:gd name="T57" fmla="*/ 34 h 39"/>
                  <a:gd name="T58" fmla="*/ 277 w 390"/>
                  <a:gd name="T59" fmla="*/ 36 h 39"/>
                  <a:gd name="T60" fmla="*/ 287 w 390"/>
                  <a:gd name="T61" fmla="*/ 34 h 39"/>
                  <a:gd name="T62" fmla="*/ 297 w 390"/>
                  <a:gd name="T63" fmla="*/ 34 h 39"/>
                  <a:gd name="T64" fmla="*/ 313 w 390"/>
                  <a:gd name="T65" fmla="*/ 34 h 39"/>
                  <a:gd name="T66" fmla="*/ 319 w 390"/>
                  <a:gd name="T67" fmla="*/ 32 h 39"/>
                  <a:gd name="T68" fmla="*/ 327 w 390"/>
                  <a:gd name="T69" fmla="*/ 32 h 39"/>
                  <a:gd name="T70" fmla="*/ 343 w 390"/>
                  <a:gd name="T71" fmla="*/ 28 h 39"/>
                  <a:gd name="T72" fmla="*/ 355 w 390"/>
                  <a:gd name="T73" fmla="*/ 24 h 39"/>
                  <a:gd name="T74" fmla="*/ 363 w 390"/>
                  <a:gd name="T75" fmla="*/ 22 h 39"/>
                  <a:gd name="T76" fmla="*/ 371 w 390"/>
                  <a:gd name="T77" fmla="*/ 18 h 39"/>
                  <a:gd name="T78" fmla="*/ 377 w 390"/>
                  <a:gd name="T79" fmla="*/ 14 h 39"/>
                  <a:gd name="T80" fmla="*/ 389 w 390"/>
                  <a:gd name="T81" fmla="*/ 8 h 39"/>
                  <a:gd name="T82" fmla="*/ 385 w 390"/>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0" h="39">
                    <a:moveTo>
                      <a:pt x="0" y="4"/>
                    </a:moveTo>
                    <a:lnTo>
                      <a:pt x="10" y="6"/>
                    </a:lnTo>
                    <a:lnTo>
                      <a:pt x="11" y="8"/>
                    </a:lnTo>
                    <a:lnTo>
                      <a:pt x="17" y="12"/>
                    </a:lnTo>
                    <a:lnTo>
                      <a:pt x="25" y="16"/>
                    </a:lnTo>
                    <a:lnTo>
                      <a:pt x="33" y="20"/>
                    </a:lnTo>
                    <a:lnTo>
                      <a:pt x="41" y="24"/>
                    </a:lnTo>
                    <a:lnTo>
                      <a:pt x="55" y="24"/>
                    </a:lnTo>
                    <a:lnTo>
                      <a:pt x="69" y="24"/>
                    </a:lnTo>
                    <a:lnTo>
                      <a:pt x="75" y="28"/>
                    </a:lnTo>
                    <a:lnTo>
                      <a:pt x="83" y="28"/>
                    </a:lnTo>
                    <a:lnTo>
                      <a:pt x="91" y="30"/>
                    </a:lnTo>
                    <a:lnTo>
                      <a:pt x="99" y="30"/>
                    </a:lnTo>
                    <a:lnTo>
                      <a:pt x="117" y="34"/>
                    </a:lnTo>
                    <a:lnTo>
                      <a:pt x="125" y="36"/>
                    </a:lnTo>
                    <a:lnTo>
                      <a:pt x="133" y="36"/>
                    </a:lnTo>
                    <a:lnTo>
                      <a:pt x="143" y="38"/>
                    </a:lnTo>
                    <a:lnTo>
                      <a:pt x="151" y="38"/>
                    </a:lnTo>
                    <a:lnTo>
                      <a:pt x="159" y="38"/>
                    </a:lnTo>
                    <a:lnTo>
                      <a:pt x="169" y="38"/>
                    </a:lnTo>
                    <a:lnTo>
                      <a:pt x="187" y="38"/>
                    </a:lnTo>
                    <a:lnTo>
                      <a:pt x="207" y="38"/>
                    </a:lnTo>
                    <a:lnTo>
                      <a:pt x="217" y="38"/>
                    </a:lnTo>
                    <a:lnTo>
                      <a:pt x="225" y="38"/>
                    </a:lnTo>
                    <a:lnTo>
                      <a:pt x="233" y="38"/>
                    </a:lnTo>
                    <a:lnTo>
                      <a:pt x="241" y="38"/>
                    </a:lnTo>
                    <a:lnTo>
                      <a:pt x="247" y="38"/>
                    </a:lnTo>
                    <a:lnTo>
                      <a:pt x="255" y="36"/>
                    </a:lnTo>
                    <a:lnTo>
                      <a:pt x="271" y="34"/>
                    </a:lnTo>
                    <a:lnTo>
                      <a:pt x="277" y="36"/>
                    </a:lnTo>
                    <a:lnTo>
                      <a:pt x="287" y="34"/>
                    </a:lnTo>
                    <a:lnTo>
                      <a:pt x="297" y="34"/>
                    </a:lnTo>
                    <a:lnTo>
                      <a:pt x="313" y="34"/>
                    </a:lnTo>
                    <a:lnTo>
                      <a:pt x="319" y="32"/>
                    </a:lnTo>
                    <a:lnTo>
                      <a:pt x="327" y="32"/>
                    </a:lnTo>
                    <a:lnTo>
                      <a:pt x="343" y="28"/>
                    </a:lnTo>
                    <a:lnTo>
                      <a:pt x="355" y="24"/>
                    </a:lnTo>
                    <a:lnTo>
                      <a:pt x="363" y="22"/>
                    </a:lnTo>
                    <a:lnTo>
                      <a:pt x="371" y="18"/>
                    </a:lnTo>
                    <a:lnTo>
                      <a:pt x="377" y="14"/>
                    </a:lnTo>
                    <a:lnTo>
                      <a:pt x="389" y="8"/>
                    </a:lnTo>
                    <a:lnTo>
                      <a:pt x="38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51" name="Group 109">
            <a:extLst>
              <a:ext uri="{FF2B5EF4-FFF2-40B4-BE49-F238E27FC236}">
                <a16:creationId xmlns:a16="http://schemas.microsoft.com/office/drawing/2014/main" id="{9B455B6B-F311-234B-B21F-315E60CFEA4C}"/>
              </a:ext>
            </a:extLst>
          </p:cNvPr>
          <p:cNvGrpSpPr>
            <a:grpSpLocks/>
          </p:cNvGrpSpPr>
          <p:nvPr/>
        </p:nvGrpSpPr>
        <p:grpSpPr bwMode="auto">
          <a:xfrm>
            <a:off x="5029200" y="5432425"/>
            <a:ext cx="1143000" cy="1390650"/>
            <a:chOff x="2208" y="3422"/>
            <a:chExt cx="720" cy="876"/>
          </a:xfrm>
        </p:grpSpPr>
        <p:sp>
          <p:nvSpPr>
            <p:cNvPr id="15470" name="Freeform 110" descr="90%">
              <a:extLst>
                <a:ext uri="{FF2B5EF4-FFF2-40B4-BE49-F238E27FC236}">
                  <a16:creationId xmlns:a16="http://schemas.microsoft.com/office/drawing/2014/main" id="{C17273CC-51EB-464C-89BE-B7078CAFCDA9}"/>
                </a:ext>
              </a:extLst>
            </p:cNvPr>
            <p:cNvSpPr>
              <a:spLocks/>
            </p:cNvSpPr>
            <p:nvPr/>
          </p:nvSpPr>
          <p:spPr bwMode="auto">
            <a:xfrm>
              <a:off x="2208" y="3422"/>
              <a:ext cx="720" cy="876"/>
            </a:xfrm>
            <a:custGeom>
              <a:avLst/>
              <a:gdLst>
                <a:gd name="T0" fmla="*/ 132 w 720"/>
                <a:gd name="T1" fmla="*/ 204 h 876"/>
                <a:gd name="T2" fmla="*/ 132 w 720"/>
                <a:gd name="T3" fmla="*/ 132 h 876"/>
                <a:gd name="T4" fmla="*/ 172 w 720"/>
                <a:gd name="T5" fmla="*/ 64 h 876"/>
                <a:gd name="T6" fmla="*/ 240 w 720"/>
                <a:gd name="T7" fmla="*/ 24 h 876"/>
                <a:gd name="T8" fmla="*/ 312 w 720"/>
                <a:gd name="T9" fmla="*/ 4 h 876"/>
                <a:gd name="T10" fmla="*/ 384 w 720"/>
                <a:gd name="T11" fmla="*/ 0 h 876"/>
                <a:gd name="T12" fmla="*/ 456 w 720"/>
                <a:gd name="T13" fmla="*/ 0 h 876"/>
                <a:gd name="T14" fmla="*/ 528 w 720"/>
                <a:gd name="T15" fmla="*/ 36 h 876"/>
                <a:gd name="T16" fmla="*/ 590 w 720"/>
                <a:gd name="T17" fmla="*/ 92 h 876"/>
                <a:gd name="T18" fmla="*/ 600 w 720"/>
                <a:gd name="T19" fmla="*/ 180 h 876"/>
                <a:gd name="T20" fmla="*/ 600 w 720"/>
                <a:gd name="T21" fmla="*/ 252 h 876"/>
                <a:gd name="T22" fmla="*/ 600 w 720"/>
                <a:gd name="T23" fmla="*/ 336 h 876"/>
                <a:gd name="T24" fmla="*/ 624 w 720"/>
                <a:gd name="T25" fmla="*/ 407 h 876"/>
                <a:gd name="T26" fmla="*/ 648 w 720"/>
                <a:gd name="T27" fmla="*/ 479 h 876"/>
                <a:gd name="T28" fmla="*/ 672 w 720"/>
                <a:gd name="T29" fmla="*/ 551 h 876"/>
                <a:gd name="T30" fmla="*/ 683 w 720"/>
                <a:gd name="T31" fmla="*/ 635 h 876"/>
                <a:gd name="T32" fmla="*/ 695 w 720"/>
                <a:gd name="T33" fmla="*/ 707 h 876"/>
                <a:gd name="T34" fmla="*/ 719 w 720"/>
                <a:gd name="T35" fmla="*/ 779 h 876"/>
                <a:gd name="T36" fmla="*/ 719 w 720"/>
                <a:gd name="T37" fmla="*/ 851 h 876"/>
                <a:gd name="T38" fmla="*/ 648 w 720"/>
                <a:gd name="T39" fmla="*/ 875 h 876"/>
                <a:gd name="T40" fmla="*/ 528 w 720"/>
                <a:gd name="T41" fmla="*/ 863 h 876"/>
                <a:gd name="T42" fmla="*/ 456 w 720"/>
                <a:gd name="T43" fmla="*/ 863 h 876"/>
                <a:gd name="T44" fmla="*/ 384 w 720"/>
                <a:gd name="T45" fmla="*/ 863 h 876"/>
                <a:gd name="T46" fmla="*/ 312 w 720"/>
                <a:gd name="T47" fmla="*/ 863 h 876"/>
                <a:gd name="T48" fmla="*/ 240 w 720"/>
                <a:gd name="T49" fmla="*/ 863 h 876"/>
                <a:gd name="T50" fmla="*/ 156 w 720"/>
                <a:gd name="T51" fmla="*/ 863 h 876"/>
                <a:gd name="T52" fmla="*/ 84 w 720"/>
                <a:gd name="T53" fmla="*/ 863 h 876"/>
                <a:gd name="T54" fmla="*/ 12 w 720"/>
                <a:gd name="T55" fmla="*/ 863 h 876"/>
                <a:gd name="T56" fmla="*/ 0 w 720"/>
                <a:gd name="T57" fmla="*/ 791 h 876"/>
                <a:gd name="T58" fmla="*/ 12 w 720"/>
                <a:gd name="T59" fmla="*/ 719 h 876"/>
                <a:gd name="T60" fmla="*/ 60 w 720"/>
                <a:gd name="T61" fmla="*/ 647 h 876"/>
                <a:gd name="T62" fmla="*/ 84 w 720"/>
                <a:gd name="T63" fmla="*/ 575 h 876"/>
                <a:gd name="T64" fmla="*/ 84 w 720"/>
                <a:gd name="T65" fmla="*/ 503 h 876"/>
                <a:gd name="T66" fmla="*/ 108 w 720"/>
                <a:gd name="T67" fmla="*/ 431 h 876"/>
                <a:gd name="T68" fmla="*/ 120 w 720"/>
                <a:gd name="T69" fmla="*/ 359 h 876"/>
                <a:gd name="T70" fmla="*/ 120 w 720"/>
                <a:gd name="T71" fmla="*/ 288 h 876"/>
                <a:gd name="T72" fmla="*/ 132 w 720"/>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0"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1"/>
                  </a:lnTo>
                  <a:lnTo>
                    <a:pt x="624" y="407"/>
                  </a:lnTo>
                  <a:lnTo>
                    <a:pt x="636" y="443"/>
                  </a:lnTo>
                  <a:lnTo>
                    <a:pt x="648" y="479"/>
                  </a:lnTo>
                  <a:lnTo>
                    <a:pt x="660" y="515"/>
                  </a:lnTo>
                  <a:lnTo>
                    <a:pt x="672" y="551"/>
                  </a:lnTo>
                  <a:lnTo>
                    <a:pt x="683" y="599"/>
                  </a:lnTo>
                  <a:lnTo>
                    <a:pt x="683" y="635"/>
                  </a:lnTo>
                  <a:lnTo>
                    <a:pt x="695" y="671"/>
                  </a:lnTo>
                  <a:lnTo>
                    <a:pt x="695" y="707"/>
                  </a:lnTo>
                  <a:lnTo>
                    <a:pt x="695" y="743"/>
                  </a:lnTo>
                  <a:lnTo>
                    <a:pt x="719" y="779"/>
                  </a:lnTo>
                  <a:lnTo>
                    <a:pt x="719" y="815"/>
                  </a:lnTo>
                  <a:lnTo>
                    <a:pt x="719" y="851"/>
                  </a:lnTo>
                  <a:lnTo>
                    <a:pt x="683"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3"/>
                  </a:lnTo>
                  <a:lnTo>
                    <a:pt x="108" y="467"/>
                  </a:lnTo>
                  <a:lnTo>
                    <a:pt x="108" y="431"/>
                  </a:lnTo>
                  <a:lnTo>
                    <a:pt x="120" y="395"/>
                  </a:lnTo>
                  <a:lnTo>
                    <a:pt x="120" y="359"/>
                  </a:lnTo>
                  <a:lnTo>
                    <a:pt x="120" y="324"/>
                  </a:lnTo>
                  <a:lnTo>
                    <a:pt x="120" y="288"/>
                  </a:lnTo>
                  <a:lnTo>
                    <a:pt x="124" y="258"/>
                  </a:lnTo>
                  <a:lnTo>
                    <a:pt x="132" y="240"/>
                  </a:lnTo>
                </a:path>
              </a:pathLst>
            </a:custGeom>
            <a:blipFill dpi="0" rotWithShape="0">
              <a:blip r:embed="rId4"/>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1005" name="Group 111">
              <a:extLst>
                <a:ext uri="{FF2B5EF4-FFF2-40B4-BE49-F238E27FC236}">
                  <a16:creationId xmlns:a16="http://schemas.microsoft.com/office/drawing/2014/main" id="{AC91EED9-3A45-A448-BFF1-1EC53FDF7DA0}"/>
                </a:ext>
              </a:extLst>
            </p:cNvPr>
            <p:cNvGrpSpPr>
              <a:grpSpLocks/>
            </p:cNvGrpSpPr>
            <p:nvPr/>
          </p:nvGrpSpPr>
          <p:grpSpPr bwMode="auto">
            <a:xfrm>
              <a:off x="2342" y="3570"/>
              <a:ext cx="463" cy="43"/>
              <a:chOff x="2342" y="3570"/>
              <a:chExt cx="463" cy="43"/>
            </a:xfrm>
          </p:grpSpPr>
          <p:sp>
            <p:nvSpPr>
              <p:cNvPr id="15472" name="Freeform 112" descr="90%">
                <a:extLst>
                  <a:ext uri="{FF2B5EF4-FFF2-40B4-BE49-F238E27FC236}">
                    <a16:creationId xmlns:a16="http://schemas.microsoft.com/office/drawing/2014/main" id="{0C26690F-E94B-9A4A-B9EA-06CEE75A4B55}"/>
                  </a:ext>
                </a:extLst>
              </p:cNvPr>
              <p:cNvSpPr>
                <a:spLocks/>
              </p:cNvSpPr>
              <p:nvPr/>
            </p:nvSpPr>
            <p:spPr bwMode="auto">
              <a:xfrm>
                <a:off x="2342" y="3570"/>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73" name="Freeform 113">
                <a:extLst>
                  <a:ext uri="{FF2B5EF4-FFF2-40B4-BE49-F238E27FC236}">
                    <a16:creationId xmlns:a16="http://schemas.microsoft.com/office/drawing/2014/main" id="{FD9745BF-9A08-1043-81C8-ECF4ADC681A0}"/>
                  </a:ext>
                </a:extLst>
              </p:cNvPr>
              <p:cNvSpPr>
                <a:spLocks/>
              </p:cNvSpPr>
              <p:nvPr/>
            </p:nvSpPr>
            <p:spPr bwMode="auto">
              <a:xfrm>
                <a:off x="2342" y="3570"/>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06" name="Group 114">
              <a:extLst>
                <a:ext uri="{FF2B5EF4-FFF2-40B4-BE49-F238E27FC236}">
                  <a16:creationId xmlns:a16="http://schemas.microsoft.com/office/drawing/2014/main" id="{DB3FB52D-439F-584D-9729-5315823638FA}"/>
                </a:ext>
              </a:extLst>
            </p:cNvPr>
            <p:cNvGrpSpPr>
              <a:grpSpLocks/>
            </p:cNvGrpSpPr>
            <p:nvPr/>
          </p:nvGrpSpPr>
          <p:grpSpPr bwMode="auto">
            <a:xfrm>
              <a:off x="2348" y="3542"/>
              <a:ext cx="457" cy="43"/>
              <a:chOff x="2348" y="3542"/>
              <a:chExt cx="457" cy="43"/>
            </a:xfrm>
          </p:grpSpPr>
          <p:sp>
            <p:nvSpPr>
              <p:cNvPr id="15475" name="Freeform 115" descr="90%">
                <a:extLst>
                  <a:ext uri="{FF2B5EF4-FFF2-40B4-BE49-F238E27FC236}">
                    <a16:creationId xmlns:a16="http://schemas.microsoft.com/office/drawing/2014/main" id="{CCB9CD64-AF9B-AB4E-B2E3-A6F90D4D55EE}"/>
                  </a:ext>
                </a:extLst>
              </p:cNvPr>
              <p:cNvSpPr>
                <a:spLocks/>
              </p:cNvSpPr>
              <p:nvPr/>
            </p:nvSpPr>
            <p:spPr bwMode="auto">
              <a:xfrm>
                <a:off x="2348" y="3542"/>
                <a:ext cx="457" cy="43"/>
              </a:xfrm>
              <a:custGeom>
                <a:avLst/>
                <a:gdLst>
                  <a:gd name="T0" fmla="*/ 0 w 457"/>
                  <a:gd name="T1" fmla="*/ 3 h 43"/>
                  <a:gd name="T2" fmla="*/ 12 w 457"/>
                  <a:gd name="T3" fmla="*/ 7 h 43"/>
                  <a:gd name="T4" fmla="*/ 14 w 457"/>
                  <a:gd name="T5" fmla="*/ 8 h 43"/>
                  <a:gd name="T6" fmla="*/ 20 w 457"/>
                  <a:gd name="T7" fmla="*/ 12 h 43"/>
                  <a:gd name="T8" fmla="*/ 29 w 457"/>
                  <a:gd name="T9" fmla="*/ 18 h 43"/>
                  <a:gd name="T10" fmla="*/ 39 w 457"/>
                  <a:gd name="T11" fmla="*/ 22 h 43"/>
                  <a:gd name="T12" fmla="*/ 47 w 457"/>
                  <a:gd name="T13" fmla="*/ 25 h 43"/>
                  <a:gd name="T14" fmla="*/ 65 w 457"/>
                  <a:gd name="T15" fmla="*/ 25 h 43"/>
                  <a:gd name="T16" fmla="*/ 79 w 457"/>
                  <a:gd name="T17" fmla="*/ 27 h 43"/>
                  <a:gd name="T18" fmla="*/ 88 w 457"/>
                  <a:gd name="T19" fmla="*/ 30 h 43"/>
                  <a:gd name="T20" fmla="*/ 96 w 457"/>
                  <a:gd name="T21" fmla="*/ 30 h 43"/>
                  <a:gd name="T22" fmla="*/ 106 w 457"/>
                  <a:gd name="T23" fmla="*/ 34 h 43"/>
                  <a:gd name="T24" fmla="*/ 116 w 457"/>
                  <a:gd name="T25" fmla="*/ 34 h 43"/>
                  <a:gd name="T26" fmla="*/ 136 w 457"/>
                  <a:gd name="T27" fmla="*/ 35 h 43"/>
                  <a:gd name="T28" fmla="*/ 145 w 457"/>
                  <a:gd name="T29" fmla="*/ 39 h 43"/>
                  <a:gd name="T30" fmla="*/ 155 w 457"/>
                  <a:gd name="T31" fmla="*/ 39 h 43"/>
                  <a:gd name="T32" fmla="*/ 167 w 457"/>
                  <a:gd name="T33" fmla="*/ 42 h 43"/>
                  <a:gd name="T34" fmla="*/ 175 w 457"/>
                  <a:gd name="T35" fmla="*/ 42 h 43"/>
                  <a:gd name="T36" fmla="*/ 185 w 457"/>
                  <a:gd name="T37" fmla="*/ 42 h 43"/>
                  <a:gd name="T38" fmla="*/ 197 w 457"/>
                  <a:gd name="T39" fmla="*/ 42 h 43"/>
                  <a:gd name="T40" fmla="*/ 218 w 457"/>
                  <a:gd name="T41" fmla="*/ 42 h 43"/>
                  <a:gd name="T42" fmla="*/ 238 w 457"/>
                  <a:gd name="T43" fmla="*/ 42 h 43"/>
                  <a:gd name="T44" fmla="*/ 250 w 457"/>
                  <a:gd name="T45" fmla="*/ 42 h 43"/>
                  <a:gd name="T46" fmla="*/ 259 w 457"/>
                  <a:gd name="T47" fmla="*/ 42 h 43"/>
                  <a:gd name="T48" fmla="*/ 269 w 457"/>
                  <a:gd name="T49" fmla="*/ 42 h 43"/>
                  <a:gd name="T50" fmla="*/ 277 w 457"/>
                  <a:gd name="T51" fmla="*/ 42 h 43"/>
                  <a:gd name="T52" fmla="*/ 287 w 457"/>
                  <a:gd name="T53" fmla="*/ 42 h 43"/>
                  <a:gd name="T54" fmla="*/ 295 w 457"/>
                  <a:gd name="T55" fmla="*/ 39 h 43"/>
                  <a:gd name="T56" fmla="*/ 314 w 457"/>
                  <a:gd name="T57" fmla="*/ 39 h 43"/>
                  <a:gd name="T58" fmla="*/ 320 w 457"/>
                  <a:gd name="T59" fmla="*/ 39 h 43"/>
                  <a:gd name="T60" fmla="*/ 332 w 457"/>
                  <a:gd name="T61" fmla="*/ 35 h 43"/>
                  <a:gd name="T62" fmla="*/ 342 w 457"/>
                  <a:gd name="T63" fmla="*/ 35 h 43"/>
                  <a:gd name="T64" fmla="*/ 362 w 457"/>
                  <a:gd name="T65" fmla="*/ 35 h 43"/>
                  <a:gd name="T66" fmla="*/ 368 w 457"/>
                  <a:gd name="T67" fmla="*/ 35 h 43"/>
                  <a:gd name="T68" fmla="*/ 379 w 457"/>
                  <a:gd name="T69" fmla="*/ 34 h 43"/>
                  <a:gd name="T70" fmla="*/ 395 w 457"/>
                  <a:gd name="T71" fmla="*/ 30 h 43"/>
                  <a:gd name="T72" fmla="*/ 411 w 457"/>
                  <a:gd name="T73" fmla="*/ 27 h 43"/>
                  <a:gd name="T74" fmla="*/ 419 w 457"/>
                  <a:gd name="T75" fmla="*/ 24 h 43"/>
                  <a:gd name="T76" fmla="*/ 428 w 457"/>
                  <a:gd name="T77" fmla="*/ 18 h 43"/>
                  <a:gd name="T78" fmla="*/ 434 w 457"/>
                  <a:gd name="T79" fmla="*/ 13 h 43"/>
                  <a:gd name="T80" fmla="*/ 456 w 457"/>
                  <a:gd name="T81" fmla="*/ 5 h 43"/>
                  <a:gd name="T82" fmla="*/ 446 w 457"/>
                  <a:gd name="T83" fmla="*/ 0 h 43"/>
                  <a:gd name="T84" fmla="*/ 0 w 457"/>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7"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5" y="39"/>
                    </a:lnTo>
                    <a:lnTo>
                      <a:pt x="167" y="42"/>
                    </a:lnTo>
                    <a:lnTo>
                      <a:pt x="175" y="42"/>
                    </a:lnTo>
                    <a:lnTo>
                      <a:pt x="185" y="42"/>
                    </a:lnTo>
                    <a:lnTo>
                      <a:pt x="197" y="42"/>
                    </a:lnTo>
                    <a:lnTo>
                      <a:pt x="218" y="42"/>
                    </a:lnTo>
                    <a:lnTo>
                      <a:pt x="238" y="42"/>
                    </a:lnTo>
                    <a:lnTo>
                      <a:pt x="250" y="42"/>
                    </a:lnTo>
                    <a:lnTo>
                      <a:pt x="259" y="42"/>
                    </a:lnTo>
                    <a:lnTo>
                      <a:pt x="269" y="42"/>
                    </a:lnTo>
                    <a:lnTo>
                      <a:pt x="277" y="42"/>
                    </a:lnTo>
                    <a:lnTo>
                      <a:pt x="287" y="42"/>
                    </a:lnTo>
                    <a:lnTo>
                      <a:pt x="295" y="39"/>
                    </a:lnTo>
                    <a:lnTo>
                      <a:pt x="314" y="39"/>
                    </a:lnTo>
                    <a:lnTo>
                      <a:pt x="320" y="39"/>
                    </a:lnTo>
                    <a:lnTo>
                      <a:pt x="332" y="35"/>
                    </a:lnTo>
                    <a:lnTo>
                      <a:pt x="342" y="35"/>
                    </a:lnTo>
                    <a:lnTo>
                      <a:pt x="362" y="35"/>
                    </a:lnTo>
                    <a:lnTo>
                      <a:pt x="368" y="35"/>
                    </a:lnTo>
                    <a:lnTo>
                      <a:pt x="379" y="34"/>
                    </a:lnTo>
                    <a:lnTo>
                      <a:pt x="395" y="30"/>
                    </a:lnTo>
                    <a:lnTo>
                      <a:pt x="411" y="27"/>
                    </a:lnTo>
                    <a:lnTo>
                      <a:pt x="419" y="24"/>
                    </a:lnTo>
                    <a:lnTo>
                      <a:pt x="428" y="18"/>
                    </a:lnTo>
                    <a:lnTo>
                      <a:pt x="434" y="13"/>
                    </a:lnTo>
                    <a:lnTo>
                      <a:pt x="456" y="5"/>
                    </a:lnTo>
                    <a:lnTo>
                      <a:pt x="446" y="0"/>
                    </a:lnTo>
                    <a:lnTo>
                      <a:pt x="0" y="3"/>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76" name="Freeform 116">
                <a:extLst>
                  <a:ext uri="{FF2B5EF4-FFF2-40B4-BE49-F238E27FC236}">
                    <a16:creationId xmlns:a16="http://schemas.microsoft.com/office/drawing/2014/main" id="{A1577F9B-4C60-B240-AA22-F715D4B07E6A}"/>
                  </a:ext>
                </a:extLst>
              </p:cNvPr>
              <p:cNvSpPr>
                <a:spLocks/>
              </p:cNvSpPr>
              <p:nvPr/>
            </p:nvSpPr>
            <p:spPr bwMode="auto">
              <a:xfrm>
                <a:off x="2348" y="3542"/>
                <a:ext cx="457" cy="43"/>
              </a:xfrm>
              <a:custGeom>
                <a:avLst/>
                <a:gdLst>
                  <a:gd name="T0" fmla="*/ 0 w 457"/>
                  <a:gd name="T1" fmla="*/ 4 h 43"/>
                  <a:gd name="T2" fmla="*/ 12 w 457"/>
                  <a:gd name="T3" fmla="*/ 8 h 43"/>
                  <a:gd name="T4" fmla="*/ 14 w 457"/>
                  <a:gd name="T5" fmla="*/ 10 h 43"/>
                  <a:gd name="T6" fmla="*/ 20 w 457"/>
                  <a:gd name="T7" fmla="*/ 12 h 43"/>
                  <a:gd name="T8" fmla="*/ 30 w 457"/>
                  <a:gd name="T9" fmla="*/ 18 h 43"/>
                  <a:gd name="T10" fmla="*/ 40 w 457"/>
                  <a:gd name="T11" fmla="*/ 22 h 43"/>
                  <a:gd name="T12" fmla="*/ 48 w 457"/>
                  <a:gd name="T13" fmla="*/ 26 h 43"/>
                  <a:gd name="T14" fmla="*/ 64 w 457"/>
                  <a:gd name="T15" fmla="*/ 26 h 43"/>
                  <a:gd name="T16" fmla="*/ 80 w 457"/>
                  <a:gd name="T17" fmla="*/ 28 h 43"/>
                  <a:gd name="T18" fmla="*/ 88 w 457"/>
                  <a:gd name="T19" fmla="*/ 30 h 43"/>
                  <a:gd name="T20" fmla="*/ 98 w 457"/>
                  <a:gd name="T21" fmla="*/ 30 h 43"/>
                  <a:gd name="T22" fmla="*/ 106 w 457"/>
                  <a:gd name="T23" fmla="*/ 34 h 43"/>
                  <a:gd name="T24" fmla="*/ 116 w 457"/>
                  <a:gd name="T25" fmla="*/ 34 h 43"/>
                  <a:gd name="T26" fmla="*/ 136 w 457"/>
                  <a:gd name="T27" fmla="*/ 36 h 43"/>
                  <a:gd name="T28" fmla="*/ 146 w 457"/>
                  <a:gd name="T29" fmla="*/ 40 h 43"/>
                  <a:gd name="T30" fmla="*/ 154 w 457"/>
                  <a:gd name="T31" fmla="*/ 40 h 43"/>
                  <a:gd name="T32" fmla="*/ 166 w 457"/>
                  <a:gd name="T33" fmla="*/ 42 h 43"/>
                  <a:gd name="T34" fmla="*/ 176 w 457"/>
                  <a:gd name="T35" fmla="*/ 42 h 43"/>
                  <a:gd name="T36" fmla="*/ 184 w 457"/>
                  <a:gd name="T37" fmla="*/ 42 h 43"/>
                  <a:gd name="T38" fmla="*/ 196 w 457"/>
                  <a:gd name="T39" fmla="*/ 42 h 43"/>
                  <a:gd name="T40" fmla="*/ 218 w 457"/>
                  <a:gd name="T41" fmla="*/ 42 h 43"/>
                  <a:gd name="T42" fmla="*/ 238 w 457"/>
                  <a:gd name="T43" fmla="*/ 42 h 43"/>
                  <a:gd name="T44" fmla="*/ 250 w 457"/>
                  <a:gd name="T45" fmla="*/ 42 h 43"/>
                  <a:gd name="T46" fmla="*/ 260 w 457"/>
                  <a:gd name="T47" fmla="*/ 42 h 43"/>
                  <a:gd name="T48" fmla="*/ 268 w 457"/>
                  <a:gd name="T49" fmla="*/ 42 h 43"/>
                  <a:gd name="T50" fmla="*/ 278 w 457"/>
                  <a:gd name="T51" fmla="*/ 42 h 43"/>
                  <a:gd name="T52" fmla="*/ 286 w 457"/>
                  <a:gd name="T53" fmla="*/ 42 h 43"/>
                  <a:gd name="T54" fmla="*/ 296 w 457"/>
                  <a:gd name="T55" fmla="*/ 40 h 43"/>
                  <a:gd name="T56" fmla="*/ 314 w 457"/>
                  <a:gd name="T57" fmla="*/ 38 h 43"/>
                  <a:gd name="T58" fmla="*/ 320 w 457"/>
                  <a:gd name="T59" fmla="*/ 40 h 43"/>
                  <a:gd name="T60" fmla="*/ 332 w 457"/>
                  <a:gd name="T61" fmla="*/ 36 h 43"/>
                  <a:gd name="T62" fmla="*/ 342 w 457"/>
                  <a:gd name="T63" fmla="*/ 36 h 43"/>
                  <a:gd name="T64" fmla="*/ 360 w 457"/>
                  <a:gd name="T65" fmla="*/ 36 h 43"/>
                  <a:gd name="T66" fmla="*/ 368 w 457"/>
                  <a:gd name="T67" fmla="*/ 36 h 43"/>
                  <a:gd name="T68" fmla="*/ 378 w 457"/>
                  <a:gd name="T69" fmla="*/ 34 h 43"/>
                  <a:gd name="T70" fmla="*/ 396 w 457"/>
                  <a:gd name="T71" fmla="*/ 30 h 43"/>
                  <a:gd name="T72" fmla="*/ 410 w 457"/>
                  <a:gd name="T73" fmla="*/ 28 h 43"/>
                  <a:gd name="T74" fmla="*/ 418 w 457"/>
                  <a:gd name="T75" fmla="*/ 24 h 43"/>
                  <a:gd name="T76" fmla="*/ 428 w 457"/>
                  <a:gd name="T77" fmla="*/ 20 h 43"/>
                  <a:gd name="T78" fmla="*/ 434 w 457"/>
                  <a:gd name="T79" fmla="*/ 14 h 43"/>
                  <a:gd name="T80" fmla="*/ 456 w 457"/>
                  <a:gd name="T81" fmla="*/ 6 h 43"/>
                  <a:gd name="T82" fmla="*/ 446 w 457"/>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56" y="6"/>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1007" name="Group 117">
              <a:extLst>
                <a:ext uri="{FF2B5EF4-FFF2-40B4-BE49-F238E27FC236}">
                  <a16:creationId xmlns:a16="http://schemas.microsoft.com/office/drawing/2014/main" id="{BADAC307-23F9-FE4E-A087-C2A1B06B72AD}"/>
                </a:ext>
              </a:extLst>
            </p:cNvPr>
            <p:cNvGrpSpPr>
              <a:grpSpLocks/>
            </p:cNvGrpSpPr>
            <p:nvPr/>
          </p:nvGrpSpPr>
          <p:grpSpPr bwMode="auto">
            <a:xfrm>
              <a:off x="2350" y="3512"/>
              <a:ext cx="449" cy="43"/>
              <a:chOff x="2350" y="3512"/>
              <a:chExt cx="449" cy="43"/>
            </a:xfrm>
          </p:grpSpPr>
          <p:sp>
            <p:nvSpPr>
              <p:cNvPr id="15478" name="Freeform 118" descr="90%">
                <a:extLst>
                  <a:ext uri="{FF2B5EF4-FFF2-40B4-BE49-F238E27FC236}">
                    <a16:creationId xmlns:a16="http://schemas.microsoft.com/office/drawing/2014/main" id="{6E0E2447-1495-6B4F-B0D5-046EFF8D66E1}"/>
                  </a:ext>
                </a:extLst>
              </p:cNvPr>
              <p:cNvSpPr>
                <a:spLocks/>
              </p:cNvSpPr>
              <p:nvPr/>
            </p:nvSpPr>
            <p:spPr bwMode="auto">
              <a:xfrm>
                <a:off x="2350" y="3512"/>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79" name="Freeform 119">
                <a:extLst>
                  <a:ext uri="{FF2B5EF4-FFF2-40B4-BE49-F238E27FC236}">
                    <a16:creationId xmlns:a16="http://schemas.microsoft.com/office/drawing/2014/main" id="{8B68B8E6-752C-474F-9FE1-A8F4E16D6917}"/>
                  </a:ext>
                </a:extLst>
              </p:cNvPr>
              <p:cNvSpPr>
                <a:spLocks/>
              </p:cNvSpPr>
              <p:nvPr/>
            </p:nvSpPr>
            <p:spPr bwMode="auto">
              <a:xfrm>
                <a:off x="2350" y="3512"/>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52" name="Group 120">
            <a:extLst>
              <a:ext uri="{FF2B5EF4-FFF2-40B4-BE49-F238E27FC236}">
                <a16:creationId xmlns:a16="http://schemas.microsoft.com/office/drawing/2014/main" id="{83E33BBD-79B7-E842-ACFF-82AE3E807C3D}"/>
              </a:ext>
            </a:extLst>
          </p:cNvPr>
          <p:cNvGrpSpPr>
            <a:grpSpLocks/>
          </p:cNvGrpSpPr>
          <p:nvPr/>
        </p:nvGrpSpPr>
        <p:grpSpPr bwMode="auto">
          <a:xfrm>
            <a:off x="6246814" y="5432425"/>
            <a:ext cx="1144587" cy="1390650"/>
            <a:chOff x="2975" y="3422"/>
            <a:chExt cx="721" cy="876"/>
          </a:xfrm>
        </p:grpSpPr>
        <p:sp>
          <p:nvSpPr>
            <p:cNvPr id="15481" name="Freeform 121" descr="70%">
              <a:extLst>
                <a:ext uri="{FF2B5EF4-FFF2-40B4-BE49-F238E27FC236}">
                  <a16:creationId xmlns:a16="http://schemas.microsoft.com/office/drawing/2014/main" id="{2E672521-BA3C-0046-8792-2B3E59092975}"/>
                </a:ext>
              </a:extLst>
            </p:cNvPr>
            <p:cNvSpPr>
              <a:spLocks/>
            </p:cNvSpPr>
            <p:nvPr/>
          </p:nvSpPr>
          <p:spPr bwMode="auto">
            <a:xfrm>
              <a:off x="2975" y="3422"/>
              <a:ext cx="721" cy="876"/>
            </a:xfrm>
            <a:custGeom>
              <a:avLst/>
              <a:gdLst>
                <a:gd name="T0" fmla="*/ 132 w 721"/>
                <a:gd name="T1" fmla="*/ 204 h 876"/>
                <a:gd name="T2" fmla="*/ 132 w 721"/>
                <a:gd name="T3" fmla="*/ 132 h 876"/>
                <a:gd name="T4" fmla="*/ 172 w 721"/>
                <a:gd name="T5" fmla="*/ 64 h 876"/>
                <a:gd name="T6" fmla="*/ 240 w 721"/>
                <a:gd name="T7" fmla="*/ 24 h 876"/>
                <a:gd name="T8" fmla="*/ 312 w 721"/>
                <a:gd name="T9" fmla="*/ 4 h 876"/>
                <a:gd name="T10" fmla="*/ 384 w 721"/>
                <a:gd name="T11" fmla="*/ 0 h 876"/>
                <a:gd name="T12" fmla="*/ 456 w 721"/>
                <a:gd name="T13" fmla="*/ 0 h 876"/>
                <a:gd name="T14" fmla="*/ 528 w 721"/>
                <a:gd name="T15" fmla="*/ 36 h 876"/>
                <a:gd name="T16" fmla="*/ 590 w 721"/>
                <a:gd name="T17" fmla="*/ 92 h 876"/>
                <a:gd name="T18" fmla="*/ 600 w 721"/>
                <a:gd name="T19" fmla="*/ 180 h 876"/>
                <a:gd name="T20" fmla="*/ 600 w 721"/>
                <a:gd name="T21" fmla="*/ 252 h 876"/>
                <a:gd name="T22" fmla="*/ 600 w 721"/>
                <a:gd name="T23" fmla="*/ 336 h 876"/>
                <a:gd name="T24" fmla="*/ 624 w 721"/>
                <a:gd name="T25" fmla="*/ 407 h 876"/>
                <a:gd name="T26" fmla="*/ 648 w 721"/>
                <a:gd name="T27" fmla="*/ 479 h 876"/>
                <a:gd name="T28" fmla="*/ 672 w 721"/>
                <a:gd name="T29" fmla="*/ 551 h 876"/>
                <a:gd name="T30" fmla="*/ 684 w 721"/>
                <a:gd name="T31" fmla="*/ 635 h 876"/>
                <a:gd name="T32" fmla="*/ 696 w 721"/>
                <a:gd name="T33" fmla="*/ 707 h 876"/>
                <a:gd name="T34" fmla="*/ 720 w 721"/>
                <a:gd name="T35" fmla="*/ 779 h 876"/>
                <a:gd name="T36" fmla="*/ 720 w 721"/>
                <a:gd name="T37" fmla="*/ 851 h 876"/>
                <a:gd name="T38" fmla="*/ 648 w 721"/>
                <a:gd name="T39" fmla="*/ 875 h 876"/>
                <a:gd name="T40" fmla="*/ 528 w 721"/>
                <a:gd name="T41" fmla="*/ 863 h 876"/>
                <a:gd name="T42" fmla="*/ 456 w 721"/>
                <a:gd name="T43" fmla="*/ 863 h 876"/>
                <a:gd name="T44" fmla="*/ 384 w 721"/>
                <a:gd name="T45" fmla="*/ 863 h 876"/>
                <a:gd name="T46" fmla="*/ 312 w 721"/>
                <a:gd name="T47" fmla="*/ 863 h 876"/>
                <a:gd name="T48" fmla="*/ 240 w 721"/>
                <a:gd name="T49" fmla="*/ 863 h 876"/>
                <a:gd name="T50" fmla="*/ 156 w 721"/>
                <a:gd name="T51" fmla="*/ 863 h 876"/>
                <a:gd name="T52" fmla="*/ 84 w 721"/>
                <a:gd name="T53" fmla="*/ 863 h 876"/>
                <a:gd name="T54" fmla="*/ 12 w 721"/>
                <a:gd name="T55" fmla="*/ 863 h 876"/>
                <a:gd name="T56" fmla="*/ 0 w 721"/>
                <a:gd name="T57" fmla="*/ 791 h 876"/>
                <a:gd name="T58" fmla="*/ 12 w 721"/>
                <a:gd name="T59" fmla="*/ 719 h 876"/>
                <a:gd name="T60" fmla="*/ 60 w 721"/>
                <a:gd name="T61" fmla="*/ 647 h 876"/>
                <a:gd name="T62" fmla="*/ 84 w 721"/>
                <a:gd name="T63" fmla="*/ 575 h 876"/>
                <a:gd name="T64" fmla="*/ 84 w 721"/>
                <a:gd name="T65" fmla="*/ 503 h 876"/>
                <a:gd name="T66" fmla="*/ 108 w 721"/>
                <a:gd name="T67" fmla="*/ 431 h 876"/>
                <a:gd name="T68" fmla="*/ 120 w 721"/>
                <a:gd name="T69" fmla="*/ 359 h 876"/>
                <a:gd name="T70" fmla="*/ 120 w 721"/>
                <a:gd name="T71" fmla="*/ 288 h 876"/>
                <a:gd name="T72" fmla="*/ 132 w 721"/>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1"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1"/>
                  </a:lnTo>
                  <a:lnTo>
                    <a:pt x="624" y="407"/>
                  </a:lnTo>
                  <a:lnTo>
                    <a:pt x="636" y="443"/>
                  </a:lnTo>
                  <a:lnTo>
                    <a:pt x="648" y="479"/>
                  </a:lnTo>
                  <a:lnTo>
                    <a:pt x="660" y="515"/>
                  </a:lnTo>
                  <a:lnTo>
                    <a:pt x="672" y="551"/>
                  </a:lnTo>
                  <a:lnTo>
                    <a:pt x="684" y="599"/>
                  </a:lnTo>
                  <a:lnTo>
                    <a:pt x="684" y="635"/>
                  </a:lnTo>
                  <a:lnTo>
                    <a:pt x="696" y="671"/>
                  </a:lnTo>
                  <a:lnTo>
                    <a:pt x="696" y="707"/>
                  </a:lnTo>
                  <a:lnTo>
                    <a:pt x="696" y="743"/>
                  </a:lnTo>
                  <a:lnTo>
                    <a:pt x="720" y="779"/>
                  </a:lnTo>
                  <a:lnTo>
                    <a:pt x="720" y="815"/>
                  </a:lnTo>
                  <a:lnTo>
                    <a:pt x="720" y="851"/>
                  </a:lnTo>
                  <a:lnTo>
                    <a:pt x="684"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3"/>
                  </a:lnTo>
                  <a:lnTo>
                    <a:pt x="108" y="467"/>
                  </a:lnTo>
                  <a:lnTo>
                    <a:pt x="108" y="431"/>
                  </a:lnTo>
                  <a:lnTo>
                    <a:pt x="120" y="395"/>
                  </a:lnTo>
                  <a:lnTo>
                    <a:pt x="120" y="359"/>
                  </a:lnTo>
                  <a:lnTo>
                    <a:pt x="120" y="324"/>
                  </a:lnTo>
                  <a:lnTo>
                    <a:pt x="120" y="288"/>
                  </a:lnTo>
                  <a:lnTo>
                    <a:pt x="124" y="258"/>
                  </a:lnTo>
                  <a:lnTo>
                    <a:pt x="132" y="240"/>
                  </a:lnTo>
                </a:path>
              </a:pathLst>
            </a:custGeom>
            <a:blipFill dpi="0" rotWithShape="0">
              <a:blip r:embed="rId5"/>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995" name="Group 122">
              <a:extLst>
                <a:ext uri="{FF2B5EF4-FFF2-40B4-BE49-F238E27FC236}">
                  <a16:creationId xmlns:a16="http://schemas.microsoft.com/office/drawing/2014/main" id="{B81A47C6-A9FB-7A4A-B335-6EB0193A7DDB}"/>
                </a:ext>
              </a:extLst>
            </p:cNvPr>
            <p:cNvGrpSpPr>
              <a:grpSpLocks/>
            </p:cNvGrpSpPr>
            <p:nvPr/>
          </p:nvGrpSpPr>
          <p:grpSpPr bwMode="auto">
            <a:xfrm>
              <a:off x="3111" y="3570"/>
              <a:ext cx="463" cy="43"/>
              <a:chOff x="3111" y="3570"/>
              <a:chExt cx="463" cy="43"/>
            </a:xfrm>
          </p:grpSpPr>
          <p:sp>
            <p:nvSpPr>
              <p:cNvPr id="15483" name="Freeform 123" descr="70%">
                <a:extLst>
                  <a:ext uri="{FF2B5EF4-FFF2-40B4-BE49-F238E27FC236}">
                    <a16:creationId xmlns:a16="http://schemas.microsoft.com/office/drawing/2014/main" id="{0A0671B2-DD3B-CC49-B52E-54F8EAF07CCB}"/>
                  </a:ext>
                </a:extLst>
              </p:cNvPr>
              <p:cNvSpPr>
                <a:spLocks/>
              </p:cNvSpPr>
              <p:nvPr/>
            </p:nvSpPr>
            <p:spPr bwMode="auto">
              <a:xfrm>
                <a:off x="3111" y="3570"/>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84" name="Freeform 124">
                <a:extLst>
                  <a:ext uri="{FF2B5EF4-FFF2-40B4-BE49-F238E27FC236}">
                    <a16:creationId xmlns:a16="http://schemas.microsoft.com/office/drawing/2014/main" id="{30462E23-3CF8-AE47-9DF1-4A6D1DB423AD}"/>
                  </a:ext>
                </a:extLst>
              </p:cNvPr>
              <p:cNvSpPr>
                <a:spLocks/>
              </p:cNvSpPr>
              <p:nvPr/>
            </p:nvSpPr>
            <p:spPr bwMode="auto">
              <a:xfrm>
                <a:off x="3111" y="3570"/>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96" name="Group 125">
              <a:extLst>
                <a:ext uri="{FF2B5EF4-FFF2-40B4-BE49-F238E27FC236}">
                  <a16:creationId xmlns:a16="http://schemas.microsoft.com/office/drawing/2014/main" id="{B4A12CA2-037E-BF40-A956-D68BAF91F3F0}"/>
                </a:ext>
              </a:extLst>
            </p:cNvPr>
            <p:cNvGrpSpPr>
              <a:grpSpLocks/>
            </p:cNvGrpSpPr>
            <p:nvPr/>
          </p:nvGrpSpPr>
          <p:grpSpPr bwMode="auto">
            <a:xfrm>
              <a:off x="3117" y="3542"/>
              <a:ext cx="455" cy="43"/>
              <a:chOff x="3117" y="3542"/>
              <a:chExt cx="455" cy="43"/>
            </a:xfrm>
          </p:grpSpPr>
          <p:sp>
            <p:nvSpPr>
              <p:cNvPr id="15486" name="Freeform 126" descr="70%">
                <a:extLst>
                  <a:ext uri="{FF2B5EF4-FFF2-40B4-BE49-F238E27FC236}">
                    <a16:creationId xmlns:a16="http://schemas.microsoft.com/office/drawing/2014/main" id="{DC042E94-2068-6344-968D-03E484137D1B}"/>
                  </a:ext>
                </a:extLst>
              </p:cNvPr>
              <p:cNvSpPr>
                <a:spLocks/>
              </p:cNvSpPr>
              <p:nvPr/>
            </p:nvSpPr>
            <p:spPr bwMode="auto">
              <a:xfrm>
                <a:off x="3117" y="3542"/>
                <a:ext cx="455" cy="43"/>
              </a:xfrm>
              <a:custGeom>
                <a:avLst/>
                <a:gdLst>
                  <a:gd name="T0" fmla="*/ 0 w 455"/>
                  <a:gd name="T1" fmla="*/ 3 h 43"/>
                  <a:gd name="T2" fmla="*/ 12 w 455"/>
                  <a:gd name="T3" fmla="*/ 7 h 43"/>
                  <a:gd name="T4" fmla="*/ 14 w 455"/>
                  <a:gd name="T5" fmla="*/ 8 h 43"/>
                  <a:gd name="T6" fmla="*/ 20 w 455"/>
                  <a:gd name="T7" fmla="*/ 12 h 43"/>
                  <a:gd name="T8" fmla="*/ 29 w 455"/>
                  <a:gd name="T9" fmla="*/ 18 h 43"/>
                  <a:gd name="T10" fmla="*/ 39 w 455"/>
                  <a:gd name="T11" fmla="*/ 22 h 43"/>
                  <a:gd name="T12" fmla="*/ 47 w 455"/>
                  <a:gd name="T13" fmla="*/ 25 h 43"/>
                  <a:gd name="T14" fmla="*/ 63 w 455"/>
                  <a:gd name="T15" fmla="*/ 25 h 43"/>
                  <a:gd name="T16" fmla="*/ 79 w 455"/>
                  <a:gd name="T17" fmla="*/ 27 h 43"/>
                  <a:gd name="T18" fmla="*/ 88 w 455"/>
                  <a:gd name="T19" fmla="*/ 30 h 43"/>
                  <a:gd name="T20" fmla="*/ 96 w 455"/>
                  <a:gd name="T21" fmla="*/ 30 h 43"/>
                  <a:gd name="T22" fmla="*/ 106 w 455"/>
                  <a:gd name="T23" fmla="*/ 34 h 43"/>
                  <a:gd name="T24" fmla="*/ 114 w 455"/>
                  <a:gd name="T25" fmla="*/ 34 h 43"/>
                  <a:gd name="T26" fmla="*/ 136 w 455"/>
                  <a:gd name="T27" fmla="*/ 35 h 43"/>
                  <a:gd name="T28" fmla="*/ 145 w 455"/>
                  <a:gd name="T29" fmla="*/ 39 h 43"/>
                  <a:gd name="T30" fmla="*/ 153 w 455"/>
                  <a:gd name="T31" fmla="*/ 39 h 43"/>
                  <a:gd name="T32" fmla="*/ 165 w 455"/>
                  <a:gd name="T33" fmla="*/ 42 h 43"/>
                  <a:gd name="T34" fmla="*/ 175 w 455"/>
                  <a:gd name="T35" fmla="*/ 42 h 43"/>
                  <a:gd name="T36" fmla="*/ 183 w 455"/>
                  <a:gd name="T37" fmla="*/ 42 h 43"/>
                  <a:gd name="T38" fmla="*/ 197 w 455"/>
                  <a:gd name="T39" fmla="*/ 42 h 43"/>
                  <a:gd name="T40" fmla="*/ 216 w 455"/>
                  <a:gd name="T41" fmla="*/ 42 h 43"/>
                  <a:gd name="T42" fmla="*/ 238 w 455"/>
                  <a:gd name="T43" fmla="*/ 42 h 43"/>
                  <a:gd name="T44" fmla="*/ 250 w 455"/>
                  <a:gd name="T45" fmla="*/ 42 h 43"/>
                  <a:gd name="T46" fmla="*/ 257 w 455"/>
                  <a:gd name="T47" fmla="*/ 42 h 43"/>
                  <a:gd name="T48" fmla="*/ 267 w 455"/>
                  <a:gd name="T49" fmla="*/ 42 h 43"/>
                  <a:gd name="T50" fmla="*/ 277 w 455"/>
                  <a:gd name="T51" fmla="*/ 42 h 43"/>
                  <a:gd name="T52" fmla="*/ 285 w 455"/>
                  <a:gd name="T53" fmla="*/ 42 h 43"/>
                  <a:gd name="T54" fmla="*/ 295 w 455"/>
                  <a:gd name="T55" fmla="*/ 39 h 43"/>
                  <a:gd name="T56" fmla="*/ 312 w 455"/>
                  <a:gd name="T57" fmla="*/ 39 h 43"/>
                  <a:gd name="T58" fmla="*/ 318 w 455"/>
                  <a:gd name="T59" fmla="*/ 39 h 43"/>
                  <a:gd name="T60" fmla="*/ 330 w 455"/>
                  <a:gd name="T61" fmla="*/ 35 h 43"/>
                  <a:gd name="T62" fmla="*/ 342 w 455"/>
                  <a:gd name="T63" fmla="*/ 35 h 43"/>
                  <a:gd name="T64" fmla="*/ 360 w 455"/>
                  <a:gd name="T65" fmla="*/ 35 h 43"/>
                  <a:gd name="T66" fmla="*/ 366 w 455"/>
                  <a:gd name="T67" fmla="*/ 35 h 43"/>
                  <a:gd name="T68" fmla="*/ 377 w 455"/>
                  <a:gd name="T69" fmla="*/ 34 h 43"/>
                  <a:gd name="T70" fmla="*/ 395 w 455"/>
                  <a:gd name="T71" fmla="*/ 30 h 43"/>
                  <a:gd name="T72" fmla="*/ 409 w 455"/>
                  <a:gd name="T73" fmla="*/ 27 h 43"/>
                  <a:gd name="T74" fmla="*/ 417 w 455"/>
                  <a:gd name="T75" fmla="*/ 24 h 43"/>
                  <a:gd name="T76" fmla="*/ 426 w 455"/>
                  <a:gd name="T77" fmla="*/ 18 h 43"/>
                  <a:gd name="T78" fmla="*/ 432 w 455"/>
                  <a:gd name="T79" fmla="*/ 13 h 43"/>
                  <a:gd name="T80" fmla="*/ 454 w 455"/>
                  <a:gd name="T81" fmla="*/ 5 h 43"/>
                  <a:gd name="T82" fmla="*/ 444 w 455"/>
                  <a:gd name="T83" fmla="*/ 0 h 43"/>
                  <a:gd name="T84" fmla="*/ 0 w 455"/>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3">
                    <a:moveTo>
                      <a:pt x="0" y="3"/>
                    </a:moveTo>
                    <a:lnTo>
                      <a:pt x="12" y="7"/>
                    </a:lnTo>
                    <a:lnTo>
                      <a:pt x="14" y="8"/>
                    </a:lnTo>
                    <a:lnTo>
                      <a:pt x="20" y="12"/>
                    </a:lnTo>
                    <a:lnTo>
                      <a:pt x="29" y="18"/>
                    </a:lnTo>
                    <a:lnTo>
                      <a:pt x="39" y="22"/>
                    </a:lnTo>
                    <a:lnTo>
                      <a:pt x="47" y="25"/>
                    </a:lnTo>
                    <a:lnTo>
                      <a:pt x="63" y="25"/>
                    </a:lnTo>
                    <a:lnTo>
                      <a:pt x="79" y="27"/>
                    </a:lnTo>
                    <a:lnTo>
                      <a:pt x="88" y="30"/>
                    </a:lnTo>
                    <a:lnTo>
                      <a:pt x="96" y="30"/>
                    </a:lnTo>
                    <a:lnTo>
                      <a:pt x="106" y="34"/>
                    </a:lnTo>
                    <a:lnTo>
                      <a:pt x="114" y="34"/>
                    </a:lnTo>
                    <a:lnTo>
                      <a:pt x="136" y="35"/>
                    </a:lnTo>
                    <a:lnTo>
                      <a:pt x="145" y="39"/>
                    </a:lnTo>
                    <a:lnTo>
                      <a:pt x="153" y="39"/>
                    </a:lnTo>
                    <a:lnTo>
                      <a:pt x="165" y="42"/>
                    </a:lnTo>
                    <a:lnTo>
                      <a:pt x="175" y="42"/>
                    </a:lnTo>
                    <a:lnTo>
                      <a:pt x="183" y="42"/>
                    </a:lnTo>
                    <a:lnTo>
                      <a:pt x="197" y="42"/>
                    </a:lnTo>
                    <a:lnTo>
                      <a:pt x="216" y="42"/>
                    </a:lnTo>
                    <a:lnTo>
                      <a:pt x="238" y="42"/>
                    </a:lnTo>
                    <a:lnTo>
                      <a:pt x="250" y="42"/>
                    </a:lnTo>
                    <a:lnTo>
                      <a:pt x="257" y="42"/>
                    </a:lnTo>
                    <a:lnTo>
                      <a:pt x="267" y="42"/>
                    </a:lnTo>
                    <a:lnTo>
                      <a:pt x="277" y="42"/>
                    </a:lnTo>
                    <a:lnTo>
                      <a:pt x="285" y="42"/>
                    </a:lnTo>
                    <a:lnTo>
                      <a:pt x="295" y="39"/>
                    </a:lnTo>
                    <a:lnTo>
                      <a:pt x="312" y="39"/>
                    </a:lnTo>
                    <a:lnTo>
                      <a:pt x="318" y="39"/>
                    </a:lnTo>
                    <a:lnTo>
                      <a:pt x="330" y="35"/>
                    </a:lnTo>
                    <a:lnTo>
                      <a:pt x="342" y="35"/>
                    </a:lnTo>
                    <a:lnTo>
                      <a:pt x="360" y="35"/>
                    </a:lnTo>
                    <a:lnTo>
                      <a:pt x="366" y="35"/>
                    </a:lnTo>
                    <a:lnTo>
                      <a:pt x="377" y="34"/>
                    </a:lnTo>
                    <a:lnTo>
                      <a:pt x="395" y="30"/>
                    </a:lnTo>
                    <a:lnTo>
                      <a:pt x="409" y="27"/>
                    </a:lnTo>
                    <a:lnTo>
                      <a:pt x="417" y="24"/>
                    </a:lnTo>
                    <a:lnTo>
                      <a:pt x="426" y="18"/>
                    </a:lnTo>
                    <a:lnTo>
                      <a:pt x="432" y="13"/>
                    </a:lnTo>
                    <a:lnTo>
                      <a:pt x="454" y="5"/>
                    </a:lnTo>
                    <a:lnTo>
                      <a:pt x="444" y="0"/>
                    </a:lnTo>
                    <a:lnTo>
                      <a:pt x="0" y="3"/>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87" name="Freeform 127">
                <a:extLst>
                  <a:ext uri="{FF2B5EF4-FFF2-40B4-BE49-F238E27FC236}">
                    <a16:creationId xmlns:a16="http://schemas.microsoft.com/office/drawing/2014/main" id="{1758DF48-876F-2940-B51A-BEFD135CD67F}"/>
                  </a:ext>
                </a:extLst>
              </p:cNvPr>
              <p:cNvSpPr>
                <a:spLocks/>
              </p:cNvSpPr>
              <p:nvPr/>
            </p:nvSpPr>
            <p:spPr bwMode="auto">
              <a:xfrm>
                <a:off x="3117" y="3542"/>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97" name="Group 128">
              <a:extLst>
                <a:ext uri="{FF2B5EF4-FFF2-40B4-BE49-F238E27FC236}">
                  <a16:creationId xmlns:a16="http://schemas.microsoft.com/office/drawing/2014/main" id="{4B3855B5-BC7C-C34F-BAE2-5A3F0586585A}"/>
                </a:ext>
              </a:extLst>
            </p:cNvPr>
            <p:cNvGrpSpPr>
              <a:grpSpLocks/>
            </p:cNvGrpSpPr>
            <p:nvPr/>
          </p:nvGrpSpPr>
          <p:grpSpPr bwMode="auto">
            <a:xfrm>
              <a:off x="3117" y="3512"/>
              <a:ext cx="449" cy="43"/>
              <a:chOff x="3117" y="3512"/>
              <a:chExt cx="449" cy="43"/>
            </a:xfrm>
          </p:grpSpPr>
          <p:sp>
            <p:nvSpPr>
              <p:cNvPr id="15489" name="Freeform 129" descr="70%">
                <a:extLst>
                  <a:ext uri="{FF2B5EF4-FFF2-40B4-BE49-F238E27FC236}">
                    <a16:creationId xmlns:a16="http://schemas.microsoft.com/office/drawing/2014/main" id="{F13DD068-A5C7-A141-ACE5-2D985B35E892}"/>
                  </a:ext>
                </a:extLst>
              </p:cNvPr>
              <p:cNvSpPr>
                <a:spLocks/>
              </p:cNvSpPr>
              <p:nvPr/>
            </p:nvSpPr>
            <p:spPr bwMode="auto">
              <a:xfrm>
                <a:off x="3117" y="3512"/>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90" name="Freeform 130">
                <a:extLst>
                  <a:ext uri="{FF2B5EF4-FFF2-40B4-BE49-F238E27FC236}">
                    <a16:creationId xmlns:a16="http://schemas.microsoft.com/office/drawing/2014/main" id="{1F7F2B4E-04B4-5841-8577-A8D363D474A0}"/>
                  </a:ext>
                </a:extLst>
              </p:cNvPr>
              <p:cNvSpPr>
                <a:spLocks/>
              </p:cNvSpPr>
              <p:nvPr/>
            </p:nvSpPr>
            <p:spPr bwMode="auto">
              <a:xfrm>
                <a:off x="3117" y="3512"/>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53" name="Group 131">
            <a:extLst>
              <a:ext uri="{FF2B5EF4-FFF2-40B4-BE49-F238E27FC236}">
                <a16:creationId xmlns:a16="http://schemas.microsoft.com/office/drawing/2014/main" id="{C72CE96C-F9BF-6741-A90B-F8DD2163EB93}"/>
              </a:ext>
            </a:extLst>
          </p:cNvPr>
          <p:cNvGrpSpPr>
            <a:grpSpLocks/>
          </p:cNvGrpSpPr>
          <p:nvPr/>
        </p:nvGrpSpPr>
        <p:grpSpPr bwMode="auto">
          <a:xfrm>
            <a:off x="2493964" y="4797425"/>
            <a:ext cx="784225" cy="1219200"/>
            <a:chOff x="611" y="3022"/>
            <a:chExt cx="494" cy="768"/>
          </a:xfrm>
        </p:grpSpPr>
        <p:sp>
          <p:nvSpPr>
            <p:cNvPr id="15492" name="Oval 132">
              <a:extLst>
                <a:ext uri="{FF2B5EF4-FFF2-40B4-BE49-F238E27FC236}">
                  <a16:creationId xmlns:a16="http://schemas.microsoft.com/office/drawing/2014/main" id="{33DC5B45-5CE0-3C4D-A889-F52E21A47976}"/>
                </a:ext>
              </a:extLst>
            </p:cNvPr>
            <p:cNvSpPr>
              <a:spLocks noChangeArrowheads="1"/>
            </p:cNvSpPr>
            <p:nvPr/>
          </p:nvSpPr>
          <p:spPr bwMode="auto">
            <a:xfrm>
              <a:off x="741" y="3110"/>
              <a:ext cx="364"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989" name="Group 133">
              <a:extLst>
                <a:ext uri="{FF2B5EF4-FFF2-40B4-BE49-F238E27FC236}">
                  <a16:creationId xmlns:a16="http://schemas.microsoft.com/office/drawing/2014/main" id="{1477D7C0-94E1-9D4D-9BED-E104BDEBC189}"/>
                </a:ext>
              </a:extLst>
            </p:cNvPr>
            <p:cNvGrpSpPr>
              <a:grpSpLocks/>
            </p:cNvGrpSpPr>
            <p:nvPr/>
          </p:nvGrpSpPr>
          <p:grpSpPr bwMode="auto">
            <a:xfrm>
              <a:off x="611" y="3022"/>
              <a:ext cx="471" cy="768"/>
              <a:chOff x="611" y="3022"/>
              <a:chExt cx="471" cy="768"/>
            </a:xfrm>
          </p:grpSpPr>
          <p:sp>
            <p:nvSpPr>
              <p:cNvPr id="15494" name="Freeform 134">
                <a:extLst>
                  <a:ext uri="{FF2B5EF4-FFF2-40B4-BE49-F238E27FC236}">
                    <a16:creationId xmlns:a16="http://schemas.microsoft.com/office/drawing/2014/main" id="{726ABB9A-DCC8-7749-9286-675D31471A5F}"/>
                  </a:ext>
                </a:extLst>
              </p:cNvPr>
              <p:cNvSpPr>
                <a:spLocks/>
              </p:cNvSpPr>
              <p:nvPr/>
            </p:nvSpPr>
            <p:spPr bwMode="auto">
              <a:xfrm>
                <a:off x="613" y="3022"/>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6 h 768"/>
                  <a:gd name="T12" fmla="*/ 312 w 469"/>
                  <a:gd name="T13" fmla="*/ 312 h 768"/>
                  <a:gd name="T14" fmla="*/ 312 w 469"/>
                  <a:gd name="T15" fmla="*/ 348 h 768"/>
                  <a:gd name="T16" fmla="*/ 336 w 469"/>
                  <a:gd name="T17" fmla="*/ 384 h 768"/>
                  <a:gd name="T18" fmla="*/ 348 w 469"/>
                  <a:gd name="T19" fmla="*/ 420 h 768"/>
                  <a:gd name="T20" fmla="*/ 384 w 469"/>
                  <a:gd name="T21" fmla="*/ 456 h 768"/>
                  <a:gd name="T22" fmla="*/ 384 w 469"/>
                  <a:gd name="T23" fmla="*/ 492 h 768"/>
                  <a:gd name="T24" fmla="*/ 396 w 469"/>
                  <a:gd name="T25" fmla="*/ 528 h 768"/>
                  <a:gd name="T26" fmla="*/ 396 w 469"/>
                  <a:gd name="T27" fmla="*/ 564 h 768"/>
                  <a:gd name="T28" fmla="*/ 420 w 469"/>
                  <a:gd name="T29" fmla="*/ 612 h 768"/>
                  <a:gd name="T30" fmla="*/ 432 w 469"/>
                  <a:gd name="T31" fmla="*/ 660 h 768"/>
                  <a:gd name="T32" fmla="*/ 432 w 469"/>
                  <a:gd name="T33" fmla="*/ 696 h 768"/>
                  <a:gd name="T34" fmla="*/ 444 w 469"/>
                  <a:gd name="T35" fmla="*/ 732 h 768"/>
                  <a:gd name="T36" fmla="*/ 432 w 469"/>
                  <a:gd name="T37" fmla="*/ 767 h 768"/>
                  <a:gd name="T38" fmla="*/ 396 w 469"/>
                  <a:gd name="T39" fmla="*/ 767 h 768"/>
                  <a:gd name="T40" fmla="*/ 360 w 469"/>
                  <a:gd name="T41" fmla="*/ 767 h 768"/>
                  <a:gd name="T42" fmla="*/ 324 w 469"/>
                  <a:gd name="T43" fmla="*/ 767 h 768"/>
                  <a:gd name="T44" fmla="*/ 288 w 469"/>
                  <a:gd name="T45" fmla="*/ 756 h 768"/>
                  <a:gd name="T46" fmla="*/ 252 w 469"/>
                  <a:gd name="T47" fmla="*/ 732 h 768"/>
                  <a:gd name="T48" fmla="*/ 216 w 469"/>
                  <a:gd name="T49" fmla="*/ 732 h 768"/>
                  <a:gd name="T50" fmla="*/ 180 w 469"/>
                  <a:gd name="T51" fmla="*/ 732 h 768"/>
                  <a:gd name="T52" fmla="*/ 144 w 469"/>
                  <a:gd name="T53" fmla="*/ 732 h 768"/>
                  <a:gd name="T54" fmla="*/ 108 w 469"/>
                  <a:gd name="T55" fmla="*/ 732 h 768"/>
                  <a:gd name="T56" fmla="*/ 72 w 469"/>
                  <a:gd name="T57" fmla="*/ 744 h 768"/>
                  <a:gd name="T58" fmla="*/ 36 w 469"/>
                  <a:gd name="T59" fmla="*/ 744 h 768"/>
                  <a:gd name="T60" fmla="*/ 0 w 469"/>
                  <a:gd name="T61" fmla="*/ 732 h 768"/>
                  <a:gd name="T62" fmla="*/ 0 w 469"/>
                  <a:gd name="T63" fmla="*/ 696 h 768"/>
                  <a:gd name="T64" fmla="*/ 0 w 469"/>
                  <a:gd name="T65" fmla="*/ 660 h 768"/>
                  <a:gd name="T66" fmla="*/ 0 w 469"/>
                  <a:gd name="T67" fmla="*/ 624 h 768"/>
                  <a:gd name="T68" fmla="*/ 0 w 469"/>
                  <a:gd name="T69" fmla="*/ 588 h 768"/>
                  <a:gd name="T70" fmla="*/ 0 w 469"/>
                  <a:gd name="T71" fmla="*/ 552 h 768"/>
                  <a:gd name="T72" fmla="*/ 0 w 469"/>
                  <a:gd name="T73" fmla="*/ 516 h 768"/>
                  <a:gd name="T74" fmla="*/ 0 w 469"/>
                  <a:gd name="T75" fmla="*/ 480 h 768"/>
                  <a:gd name="T76" fmla="*/ 0 w 469"/>
                  <a:gd name="T77" fmla="*/ 444 h 768"/>
                  <a:gd name="T78" fmla="*/ 0 w 469"/>
                  <a:gd name="T79" fmla="*/ 408 h 768"/>
                  <a:gd name="T80" fmla="*/ 0 w 469"/>
                  <a:gd name="T81" fmla="*/ 372 h 768"/>
                  <a:gd name="T82" fmla="*/ 0 w 469"/>
                  <a:gd name="T83" fmla="*/ 336 h 768"/>
                  <a:gd name="T84" fmla="*/ 0 w 469"/>
                  <a:gd name="T85" fmla="*/ 300 h 768"/>
                  <a:gd name="T86" fmla="*/ 0 w 469"/>
                  <a:gd name="T87" fmla="*/ 264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4"/>
                    </a:lnTo>
                    <a:lnTo>
                      <a:pt x="420" y="612"/>
                    </a:lnTo>
                    <a:lnTo>
                      <a:pt x="432" y="660"/>
                    </a:lnTo>
                    <a:lnTo>
                      <a:pt x="432" y="696"/>
                    </a:lnTo>
                    <a:lnTo>
                      <a:pt x="444" y="732"/>
                    </a:lnTo>
                    <a:lnTo>
                      <a:pt x="432" y="767"/>
                    </a:lnTo>
                    <a:lnTo>
                      <a:pt x="396" y="767"/>
                    </a:lnTo>
                    <a:lnTo>
                      <a:pt x="360" y="767"/>
                    </a:lnTo>
                    <a:lnTo>
                      <a:pt x="324" y="767"/>
                    </a:lnTo>
                    <a:lnTo>
                      <a:pt x="288" y="756"/>
                    </a:lnTo>
                    <a:lnTo>
                      <a:pt x="252" y="732"/>
                    </a:lnTo>
                    <a:lnTo>
                      <a:pt x="216" y="732"/>
                    </a:lnTo>
                    <a:lnTo>
                      <a:pt x="180" y="732"/>
                    </a:lnTo>
                    <a:lnTo>
                      <a:pt x="144" y="732"/>
                    </a:lnTo>
                    <a:lnTo>
                      <a:pt x="108" y="732"/>
                    </a:lnTo>
                    <a:lnTo>
                      <a:pt x="72" y="744"/>
                    </a:lnTo>
                    <a:lnTo>
                      <a:pt x="36" y="744"/>
                    </a:lnTo>
                    <a:lnTo>
                      <a:pt x="0" y="732"/>
                    </a:lnTo>
                    <a:lnTo>
                      <a:pt x="0" y="696"/>
                    </a:lnTo>
                    <a:lnTo>
                      <a:pt x="0" y="660"/>
                    </a:lnTo>
                    <a:lnTo>
                      <a:pt x="0" y="624"/>
                    </a:lnTo>
                    <a:lnTo>
                      <a:pt x="0" y="588"/>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95" name="Freeform 135">
                <a:extLst>
                  <a:ext uri="{FF2B5EF4-FFF2-40B4-BE49-F238E27FC236}">
                    <a16:creationId xmlns:a16="http://schemas.microsoft.com/office/drawing/2014/main" id="{E6B1A3CD-7C3F-DF43-BB5B-A6DCF367B6DA}"/>
                  </a:ext>
                </a:extLst>
              </p:cNvPr>
              <p:cNvSpPr>
                <a:spLocks/>
              </p:cNvSpPr>
              <p:nvPr/>
            </p:nvSpPr>
            <p:spPr bwMode="auto">
              <a:xfrm>
                <a:off x="611" y="3152"/>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96" name="Freeform 136">
                <a:extLst>
                  <a:ext uri="{FF2B5EF4-FFF2-40B4-BE49-F238E27FC236}">
                    <a16:creationId xmlns:a16="http://schemas.microsoft.com/office/drawing/2014/main" id="{60330FAB-32BE-314F-8631-0D5119CCC255}"/>
                  </a:ext>
                </a:extLst>
              </p:cNvPr>
              <p:cNvSpPr>
                <a:spLocks/>
              </p:cNvSpPr>
              <p:nvPr/>
            </p:nvSpPr>
            <p:spPr bwMode="auto">
              <a:xfrm>
                <a:off x="617" y="3118"/>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497" name="Freeform 137">
                <a:extLst>
                  <a:ext uri="{FF2B5EF4-FFF2-40B4-BE49-F238E27FC236}">
                    <a16:creationId xmlns:a16="http://schemas.microsoft.com/office/drawing/2014/main" id="{B5CE5FEF-D970-5245-9F36-3F4966797EBD}"/>
                  </a:ext>
                </a:extLst>
              </p:cNvPr>
              <p:cNvSpPr>
                <a:spLocks/>
              </p:cNvSpPr>
              <p:nvPr/>
            </p:nvSpPr>
            <p:spPr bwMode="auto">
              <a:xfrm>
                <a:off x="613" y="3090"/>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sp>
        <p:nvSpPr>
          <p:cNvPr id="15498" name="Oval 138">
            <a:extLst>
              <a:ext uri="{FF2B5EF4-FFF2-40B4-BE49-F238E27FC236}">
                <a16:creationId xmlns:a16="http://schemas.microsoft.com/office/drawing/2014/main" id="{A1F6E973-372E-5E47-96E7-5E195C3321B2}"/>
              </a:ext>
            </a:extLst>
          </p:cNvPr>
          <p:cNvSpPr>
            <a:spLocks noChangeArrowheads="1"/>
          </p:cNvSpPr>
          <p:nvPr/>
        </p:nvSpPr>
        <p:spPr bwMode="auto">
          <a:xfrm>
            <a:off x="3367088" y="5280026"/>
            <a:ext cx="577850" cy="747713"/>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55" name="Group 139">
            <a:extLst>
              <a:ext uri="{FF2B5EF4-FFF2-40B4-BE49-F238E27FC236}">
                <a16:creationId xmlns:a16="http://schemas.microsoft.com/office/drawing/2014/main" id="{B533129A-BC9C-2245-A25B-2DB8C192BB75}"/>
              </a:ext>
            </a:extLst>
          </p:cNvPr>
          <p:cNvGrpSpPr>
            <a:grpSpLocks/>
          </p:cNvGrpSpPr>
          <p:nvPr/>
        </p:nvGrpSpPr>
        <p:grpSpPr bwMode="auto">
          <a:xfrm>
            <a:off x="3084513" y="5006975"/>
            <a:ext cx="747712" cy="1219200"/>
            <a:chOff x="983" y="3154"/>
            <a:chExt cx="471" cy="768"/>
          </a:xfrm>
        </p:grpSpPr>
        <p:grpSp>
          <p:nvGrpSpPr>
            <p:cNvPr id="30976" name="Group 140">
              <a:extLst>
                <a:ext uri="{FF2B5EF4-FFF2-40B4-BE49-F238E27FC236}">
                  <a16:creationId xmlns:a16="http://schemas.microsoft.com/office/drawing/2014/main" id="{D07E3DD1-E8D8-784A-B226-3A7F85DC405B}"/>
                </a:ext>
              </a:extLst>
            </p:cNvPr>
            <p:cNvGrpSpPr>
              <a:grpSpLocks/>
            </p:cNvGrpSpPr>
            <p:nvPr/>
          </p:nvGrpSpPr>
          <p:grpSpPr bwMode="auto">
            <a:xfrm>
              <a:off x="985" y="3154"/>
              <a:ext cx="469" cy="768"/>
              <a:chOff x="985" y="3154"/>
              <a:chExt cx="469" cy="768"/>
            </a:xfrm>
          </p:grpSpPr>
          <p:sp>
            <p:nvSpPr>
              <p:cNvPr id="15501" name="Freeform 141">
                <a:extLst>
                  <a:ext uri="{FF2B5EF4-FFF2-40B4-BE49-F238E27FC236}">
                    <a16:creationId xmlns:a16="http://schemas.microsoft.com/office/drawing/2014/main" id="{7673A618-5C89-3347-AA32-50AFA70EDC8F}"/>
                  </a:ext>
                </a:extLst>
              </p:cNvPr>
              <p:cNvSpPr>
                <a:spLocks/>
              </p:cNvSpPr>
              <p:nvPr/>
            </p:nvSpPr>
            <p:spPr bwMode="auto">
              <a:xfrm>
                <a:off x="985" y="3154"/>
                <a:ext cx="469" cy="768"/>
              </a:xfrm>
              <a:custGeom>
                <a:avLst/>
                <a:gdLst>
                  <a:gd name="T0" fmla="*/ 468 w 469"/>
                  <a:gd name="T1" fmla="*/ 156 h 768"/>
                  <a:gd name="T2" fmla="*/ 468 w 469"/>
                  <a:gd name="T3" fmla="*/ 192 h 768"/>
                  <a:gd name="T4" fmla="*/ 433 w 469"/>
                  <a:gd name="T5" fmla="*/ 204 h 768"/>
                  <a:gd name="T6" fmla="*/ 395 w 469"/>
                  <a:gd name="T7" fmla="*/ 240 h 768"/>
                  <a:gd name="T8" fmla="*/ 324 w 469"/>
                  <a:gd name="T9" fmla="*/ 240 h 768"/>
                  <a:gd name="T10" fmla="*/ 313 w 469"/>
                  <a:gd name="T11" fmla="*/ 275 h 768"/>
                  <a:gd name="T12" fmla="*/ 313 w 469"/>
                  <a:gd name="T13" fmla="*/ 313 h 768"/>
                  <a:gd name="T14" fmla="*/ 313 w 469"/>
                  <a:gd name="T15" fmla="*/ 348 h 768"/>
                  <a:gd name="T16" fmla="*/ 336 w 469"/>
                  <a:gd name="T17" fmla="*/ 384 h 768"/>
                  <a:gd name="T18" fmla="*/ 348 w 469"/>
                  <a:gd name="T19" fmla="*/ 420 h 768"/>
                  <a:gd name="T20" fmla="*/ 383 w 469"/>
                  <a:gd name="T21" fmla="*/ 455 h 768"/>
                  <a:gd name="T22" fmla="*/ 383 w 469"/>
                  <a:gd name="T23" fmla="*/ 493 h 768"/>
                  <a:gd name="T24" fmla="*/ 395 w 469"/>
                  <a:gd name="T25" fmla="*/ 528 h 768"/>
                  <a:gd name="T26" fmla="*/ 395 w 469"/>
                  <a:gd name="T27" fmla="*/ 564 h 768"/>
                  <a:gd name="T28" fmla="*/ 421 w 469"/>
                  <a:gd name="T29" fmla="*/ 612 h 768"/>
                  <a:gd name="T30" fmla="*/ 433 w 469"/>
                  <a:gd name="T31" fmla="*/ 658 h 768"/>
                  <a:gd name="T32" fmla="*/ 433 w 469"/>
                  <a:gd name="T33" fmla="*/ 696 h 768"/>
                  <a:gd name="T34" fmla="*/ 444 w 469"/>
                  <a:gd name="T35" fmla="*/ 731 h 768"/>
                  <a:gd name="T36" fmla="*/ 433 w 469"/>
                  <a:gd name="T37" fmla="*/ 767 h 768"/>
                  <a:gd name="T38" fmla="*/ 395 w 469"/>
                  <a:gd name="T39" fmla="*/ 767 h 768"/>
                  <a:gd name="T40" fmla="*/ 360 w 469"/>
                  <a:gd name="T41" fmla="*/ 767 h 768"/>
                  <a:gd name="T42" fmla="*/ 324 w 469"/>
                  <a:gd name="T43" fmla="*/ 767 h 768"/>
                  <a:gd name="T44" fmla="*/ 287 w 469"/>
                  <a:gd name="T45" fmla="*/ 755 h 768"/>
                  <a:gd name="T46" fmla="*/ 252 w 469"/>
                  <a:gd name="T47" fmla="*/ 731 h 768"/>
                  <a:gd name="T48" fmla="*/ 216 w 469"/>
                  <a:gd name="T49" fmla="*/ 731 h 768"/>
                  <a:gd name="T50" fmla="*/ 181 w 469"/>
                  <a:gd name="T51" fmla="*/ 731 h 768"/>
                  <a:gd name="T52" fmla="*/ 144 w 469"/>
                  <a:gd name="T53" fmla="*/ 731 h 768"/>
                  <a:gd name="T54" fmla="*/ 108 w 469"/>
                  <a:gd name="T55" fmla="*/ 731 h 768"/>
                  <a:gd name="T56" fmla="*/ 73 w 469"/>
                  <a:gd name="T57" fmla="*/ 743 h 768"/>
                  <a:gd name="T58" fmla="*/ 35 w 469"/>
                  <a:gd name="T59" fmla="*/ 743 h 768"/>
                  <a:gd name="T60" fmla="*/ 0 w 469"/>
                  <a:gd name="T61" fmla="*/ 731 h 768"/>
                  <a:gd name="T62" fmla="*/ 0 w 469"/>
                  <a:gd name="T63" fmla="*/ 696 h 768"/>
                  <a:gd name="T64" fmla="*/ 0 w 469"/>
                  <a:gd name="T65" fmla="*/ 658 h 768"/>
                  <a:gd name="T66" fmla="*/ 0 w 469"/>
                  <a:gd name="T67" fmla="*/ 623 h 768"/>
                  <a:gd name="T68" fmla="*/ 0 w 469"/>
                  <a:gd name="T69" fmla="*/ 588 h 768"/>
                  <a:gd name="T70" fmla="*/ 0 w 469"/>
                  <a:gd name="T71" fmla="*/ 552 h 768"/>
                  <a:gd name="T72" fmla="*/ 0 w 469"/>
                  <a:gd name="T73" fmla="*/ 517 h 768"/>
                  <a:gd name="T74" fmla="*/ 0 w 469"/>
                  <a:gd name="T75" fmla="*/ 481 h 768"/>
                  <a:gd name="T76" fmla="*/ 0 w 469"/>
                  <a:gd name="T77" fmla="*/ 443 h 768"/>
                  <a:gd name="T78" fmla="*/ 0 w 469"/>
                  <a:gd name="T79" fmla="*/ 408 h 768"/>
                  <a:gd name="T80" fmla="*/ 0 w 469"/>
                  <a:gd name="T81" fmla="*/ 372 h 768"/>
                  <a:gd name="T82" fmla="*/ 0 w 469"/>
                  <a:gd name="T83" fmla="*/ 336 h 768"/>
                  <a:gd name="T84" fmla="*/ 0 w 469"/>
                  <a:gd name="T85" fmla="*/ 301 h 768"/>
                  <a:gd name="T86" fmla="*/ 0 w 469"/>
                  <a:gd name="T87" fmla="*/ 263 h 768"/>
                  <a:gd name="T88" fmla="*/ 0 w 469"/>
                  <a:gd name="T89" fmla="*/ 228 h 768"/>
                  <a:gd name="T90" fmla="*/ 0 w 469"/>
                  <a:gd name="T91" fmla="*/ 192 h 768"/>
                  <a:gd name="T92" fmla="*/ 0 w 469"/>
                  <a:gd name="T93" fmla="*/ 156 h 768"/>
                  <a:gd name="T94" fmla="*/ 26 w 469"/>
                  <a:gd name="T95" fmla="*/ 113 h 768"/>
                  <a:gd name="T96" fmla="*/ 51 w 469"/>
                  <a:gd name="T97" fmla="*/ 77 h 768"/>
                  <a:gd name="T98" fmla="*/ 85 w 469"/>
                  <a:gd name="T99" fmla="*/ 48 h 768"/>
                  <a:gd name="T100" fmla="*/ 120 w 469"/>
                  <a:gd name="T101" fmla="*/ 24 h 768"/>
                  <a:gd name="T102" fmla="*/ 155 w 469"/>
                  <a:gd name="T103" fmla="*/ 12 h 768"/>
                  <a:gd name="T104" fmla="*/ 193 w 469"/>
                  <a:gd name="T105" fmla="*/ 8 h 768"/>
                  <a:gd name="T106" fmla="*/ 228 w 469"/>
                  <a:gd name="T107" fmla="*/ 0 h 768"/>
                  <a:gd name="T108" fmla="*/ 263 w 469"/>
                  <a:gd name="T109" fmla="*/ 0 h 768"/>
                  <a:gd name="T110" fmla="*/ 301 w 469"/>
                  <a:gd name="T111" fmla="*/ 0 h 768"/>
                  <a:gd name="T112" fmla="*/ 336 w 469"/>
                  <a:gd name="T113" fmla="*/ 0 h 768"/>
                  <a:gd name="T114" fmla="*/ 358 w 469"/>
                  <a:gd name="T115" fmla="*/ 10 h 768"/>
                  <a:gd name="T116" fmla="*/ 383 w 469"/>
                  <a:gd name="T117" fmla="*/ 26 h 768"/>
                  <a:gd name="T118" fmla="*/ 413 w 469"/>
                  <a:gd name="T119" fmla="*/ 51 h 768"/>
                  <a:gd name="T120" fmla="*/ 431 w 469"/>
                  <a:gd name="T121" fmla="*/ 85 h 768"/>
                  <a:gd name="T122" fmla="*/ 456 w 469"/>
                  <a:gd name="T123" fmla="*/ 133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3" y="204"/>
                    </a:lnTo>
                    <a:lnTo>
                      <a:pt x="395" y="240"/>
                    </a:lnTo>
                    <a:lnTo>
                      <a:pt x="324" y="240"/>
                    </a:lnTo>
                    <a:lnTo>
                      <a:pt x="313" y="275"/>
                    </a:lnTo>
                    <a:lnTo>
                      <a:pt x="313" y="313"/>
                    </a:lnTo>
                    <a:lnTo>
                      <a:pt x="313" y="348"/>
                    </a:lnTo>
                    <a:lnTo>
                      <a:pt x="336" y="384"/>
                    </a:lnTo>
                    <a:lnTo>
                      <a:pt x="348" y="420"/>
                    </a:lnTo>
                    <a:lnTo>
                      <a:pt x="383" y="455"/>
                    </a:lnTo>
                    <a:lnTo>
                      <a:pt x="383" y="493"/>
                    </a:lnTo>
                    <a:lnTo>
                      <a:pt x="395" y="528"/>
                    </a:lnTo>
                    <a:lnTo>
                      <a:pt x="395" y="564"/>
                    </a:lnTo>
                    <a:lnTo>
                      <a:pt x="421" y="612"/>
                    </a:lnTo>
                    <a:lnTo>
                      <a:pt x="433" y="658"/>
                    </a:lnTo>
                    <a:lnTo>
                      <a:pt x="433" y="696"/>
                    </a:lnTo>
                    <a:lnTo>
                      <a:pt x="444" y="731"/>
                    </a:lnTo>
                    <a:lnTo>
                      <a:pt x="433" y="767"/>
                    </a:lnTo>
                    <a:lnTo>
                      <a:pt x="395" y="767"/>
                    </a:lnTo>
                    <a:lnTo>
                      <a:pt x="360" y="767"/>
                    </a:lnTo>
                    <a:lnTo>
                      <a:pt x="324" y="767"/>
                    </a:lnTo>
                    <a:lnTo>
                      <a:pt x="287" y="755"/>
                    </a:lnTo>
                    <a:lnTo>
                      <a:pt x="252" y="731"/>
                    </a:lnTo>
                    <a:lnTo>
                      <a:pt x="216" y="731"/>
                    </a:lnTo>
                    <a:lnTo>
                      <a:pt x="181" y="731"/>
                    </a:lnTo>
                    <a:lnTo>
                      <a:pt x="144" y="731"/>
                    </a:lnTo>
                    <a:lnTo>
                      <a:pt x="108" y="731"/>
                    </a:lnTo>
                    <a:lnTo>
                      <a:pt x="73" y="743"/>
                    </a:lnTo>
                    <a:lnTo>
                      <a:pt x="35" y="743"/>
                    </a:lnTo>
                    <a:lnTo>
                      <a:pt x="0" y="731"/>
                    </a:lnTo>
                    <a:lnTo>
                      <a:pt x="0" y="696"/>
                    </a:lnTo>
                    <a:lnTo>
                      <a:pt x="0" y="658"/>
                    </a:lnTo>
                    <a:lnTo>
                      <a:pt x="0" y="623"/>
                    </a:lnTo>
                    <a:lnTo>
                      <a:pt x="0" y="588"/>
                    </a:lnTo>
                    <a:lnTo>
                      <a:pt x="0" y="552"/>
                    </a:lnTo>
                    <a:lnTo>
                      <a:pt x="0" y="517"/>
                    </a:lnTo>
                    <a:lnTo>
                      <a:pt x="0" y="481"/>
                    </a:lnTo>
                    <a:lnTo>
                      <a:pt x="0" y="443"/>
                    </a:lnTo>
                    <a:lnTo>
                      <a:pt x="0" y="408"/>
                    </a:lnTo>
                    <a:lnTo>
                      <a:pt x="0" y="372"/>
                    </a:lnTo>
                    <a:lnTo>
                      <a:pt x="0" y="336"/>
                    </a:lnTo>
                    <a:lnTo>
                      <a:pt x="0" y="301"/>
                    </a:lnTo>
                    <a:lnTo>
                      <a:pt x="0" y="263"/>
                    </a:lnTo>
                    <a:lnTo>
                      <a:pt x="0" y="228"/>
                    </a:lnTo>
                    <a:lnTo>
                      <a:pt x="0" y="192"/>
                    </a:lnTo>
                    <a:lnTo>
                      <a:pt x="0" y="156"/>
                    </a:lnTo>
                    <a:lnTo>
                      <a:pt x="26" y="113"/>
                    </a:lnTo>
                    <a:lnTo>
                      <a:pt x="51" y="77"/>
                    </a:lnTo>
                    <a:lnTo>
                      <a:pt x="85" y="48"/>
                    </a:lnTo>
                    <a:lnTo>
                      <a:pt x="120" y="24"/>
                    </a:lnTo>
                    <a:lnTo>
                      <a:pt x="155" y="12"/>
                    </a:lnTo>
                    <a:lnTo>
                      <a:pt x="193" y="8"/>
                    </a:lnTo>
                    <a:lnTo>
                      <a:pt x="228" y="0"/>
                    </a:lnTo>
                    <a:lnTo>
                      <a:pt x="263" y="0"/>
                    </a:lnTo>
                    <a:lnTo>
                      <a:pt x="301" y="0"/>
                    </a:lnTo>
                    <a:lnTo>
                      <a:pt x="336" y="0"/>
                    </a:lnTo>
                    <a:lnTo>
                      <a:pt x="358" y="10"/>
                    </a:lnTo>
                    <a:lnTo>
                      <a:pt x="383" y="26"/>
                    </a:lnTo>
                    <a:lnTo>
                      <a:pt x="413" y="51"/>
                    </a:lnTo>
                    <a:lnTo>
                      <a:pt x="431" y="85"/>
                    </a:lnTo>
                    <a:lnTo>
                      <a:pt x="456" y="133"/>
                    </a:lnTo>
                    <a:lnTo>
                      <a:pt x="468" y="156"/>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02" name="Freeform 142">
                <a:extLst>
                  <a:ext uri="{FF2B5EF4-FFF2-40B4-BE49-F238E27FC236}">
                    <a16:creationId xmlns:a16="http://schemas.microsoft.com/office/drawing/2014/main" id="{DFD25420-A141-D149-9050-683EE59E2A2A}"/>
                  </a:ext>
                </a:extLst>
              </p:cNvPr>
              <p:cNvSpPr>
                <a:spLocks/>
              </p:cNvSpPr>
              <p:nvPr/>
            </p:nvSpPr>
            <p:spPr bwMode="auto">
              <a:xfrm>
                <a:off x="985" y="3154"/>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6 h 768"/>
                  <a:gd name="T12" fmla="*/ 312 w 469"/>
                  <a:gd name="T13" fmla="*/ 312 h 768"/>
                  <a:gd name="T14" fmla="*/ 312 w 469"/>
                  <a:gd name="T15" fmla="*/ 348 h 768"/>
                  <a:gd name="T16" fmla="*/ 336 w 469"/>
                  <a:gd name="T17" fmla="*/ 384 h 768"/>
                  <a:gd name="T18" fmla="*/ 348 w 469"/>
                  <a:gd name="T19" fmla="*/ 420 h 768"/>
                  <a:gd name="T20" fmla="*/ 384 w 469"/>
                  <a:gd name="T21" fmla="*/ 456 h 768"/>
                  <a:gd name="T22" fmla="*/ 384 w 469"/>
                  <a:gd name="T23" fmla="*/ 492 h 768"/>
                  <a:gd name="T24" fmla="*/ 396 w 469"/>
                  <a:gd name="T25" fmla="*/ 528 h 768"/>
                  <a:gd name="T26" fmla="*/ 396 w 469"/>
                  <a:gd name="T27" fmla="*/ 564 h 768"/>
                  <a:gd name="T28" fmla="*/ 420 w 469"/>
                  <a:gd name="T29" fmla="*/ 612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4 h 768"/>
                  <a:gd name="T68" fmla="*/ 0 w 469"/>
                  <a:gd name="T69" fmla="*/ 588 h 768"/>
                  <a:gd name="T70" fmla="*/ 0 w 469"/>
                  <a:gd name="T71" fmla="*/ 552 h 768"/>
                  <a:gd name="T72" fmla="*/ 0 w 469"/>
                  <a:gd name="T73" fmla="*/ 516 h 768"/>
                  <a:gd name="T74" fmla="*/ 0 w 469"/>
                  <a:gd name="T75" fmla="*/ 480 h 768"/>
                  <a:gd name="T76" fmla="*/ 0 w 469"/>
                  <a:gd name="T77" fmla="*/ 444 h 768"/>
                  <a:gd name="T78" fmla="*/ 0 w 469"/>
                  <a:gd name="T79" fmla="*/ 408 h 768"/>
                  <a:gd name="T80" fmla="*/ 0 w 469"/>
                  <a:gd name="T81" fmla="*/ 372 h 768"/>
                  <a:gd name="T82" fmla="*/ 0 w 469"/>
                  <a:gd name="T83" fmla="*/ 336 h 768"/>
                  <a:gd name="T84" fmla="*/ 0 w 469"/>
                  <a:gd name="T85" fmla="*/ 300 h 768"/>
                  <a:gd name="T86" fmla="*/ 0 w 469"/>
                  <a:gd name="T87" fmla="*/ 264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4"/>
                    </a:lnTo>
                    <a:lnTo>
                      <a:pt x="420" y="612"/>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4"/>
                    </a:lnTo>
                    <a:lnTo>
                      <a:pt x="0" y="588"/>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77" name="Group 143">
              <a:extLst>
                <a:ext uri="{FF2B5EF4-FFF2-40B4-BE49-F238E27FC236}">
                  <a16:creationId xmlns:a16="http://schemas.microsoft.com/office/drawing/2014/main" id="{B5B9831F-2AB8-6842-A76B-A1C125ADD81C}"/>
                </a:ext>
              </a:extLst>
            </p:cNvPr>
            <p:cNvGrpSpPr>
              <a:grpSpLocks/>
            </p:cNvGrpSpPr>
            <p:nvPr/>
          </p:nvGrpSpPr>
          <p:grpSpPr bwMode="auto">
            <a:xfrm>
              <a:off x="983" y="3284"/>
              <a:ext cx="449" cy="121"/>
              <a:chOff x="983" y="3284"/>
              <a:chExt cx="449" cy="121"/>
            </a:xfrm>
          </p:grpSpPr>
          <p:sp>
            <p:nvSpPr>
              <p:cNvPr id="15504" name="Freeform 144">
                <a:extLst>
                  <a:ext uri="{FF2B5EF4-FFF2-40B4-BE49-F238E27FC236}">
                    <a16:creationId xmlns:a16="http://schemas.microsoft.com/office/drawing/2014/main" id="{FCDEEADC-2246-9345-BC20-6E09F4A60E58}"/>
                  </a:ext>
                </a:extLst>
              </p:cNvPr>
              <p:cNvSpPr>
                <a:spLocks/>
              </p:cNvSpPr>
              <p:nvPr/>
            </p:nvSpPr>
            <p:spPr bwMode="auto">
              <a:xfrm>
                <a:off x="983" y="3284"/>
                <a:ext cx="449" cy="121"/>
              </a:xfrm>
              <a:custGeom>
                <a:avLst/>
                <a:gdLst>
                  <a:gd name="T0" fmla="*/ 448 w 449"/>
                  <a:gd name="T1" fmla="*/ 0 h 121"/>
                  <a:gd name="T2" fmla="*/ 413 w 449"/>
                  <a:gd name="T3" fmla="*/ 28 h 121"/>
                  <a:gd name="T4" fmla="*/ 385 w 449"/>
                  <a:gd name="T5" fmla="*/ 51 h 121"/>
                  <a:gd name="T6" fmla="*/ 350 w 449"/>
                  <a:gd name="T7" fmla="*/ 64 h 121"/>
                  <a:gd name="T8" fmla="*/ 312 w 449"/>
                  <a:gd name="T9" fmla="*/ 75 h 121"/>
                  <a:gd name="T10" fmla="*/ 271 w 449"/>
                  <a:gd name="T11" fmla="*/ 92 h 121"/>
                  <a:gd name="T12" fmla="*/ 230 w 449"/>
                  <a:gd name="T13" fmla="*/ 105 h 121"/>
                  <a:gd name="T14" fmla="*/ 195 w 449"/>
                  <a:gd name="T15" fmla="*/ 113 h 121"/>
                  <a:gd name="T16" fmla="*/ 163 w 449"/>
                  <a:gd name="T17" fmla="*/ 114 h 121"/>
                  <a:gd name="T18" fmla="*/ 128 w 449"/>
                  <a:gd name="T19" fmla="*/ 116 h 121"/>
                  <a:gd name="T20" fmla="*/ 67 w 449"/>
                  <a:gd name="T21" fmla="*/ 120 h 121"/>
                  <a:gd name="T22" fmla="*/ 0 w 449"/>
                  <a:gd name="T23" fmla="*/ 116 h 121"/>
                  <a:gd name="T24" fmla="*/ 448 w 449"/>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1">
                    <a:moveTo>
                      <a:pt x="448" y="0"/>
                    </a:moveTo>
                    <a:lnTo>
                      <a:pt x="413" y="28"/>
                    </a:lnTo>
                    <a:lnTo>
                      <a:pt x="385" y="51"/>
                    </a:lnTo>
                    <a:lnTo>
                      <a:pt x="350" y="64"/>
                    </a:lnTo>
                    <a:lnTo>
                      <a:pt x="312" y="75"/>
                    </a:lnTo>
                    <a:lnTo>
                      <a:pt x="271" y="92"/>
                    </a:lnTo>
                    <a:lnTo>
                      <a:pt x="230" y="105"/>
                    </a:lnTo>
                    <a:lnTo>
                      <a:pt x="195" y="113"/>
                    </a:lnTo>
                    <a:lnTo>
                      <a:pt x="163" y="114"/>
                    </a:lnTo>
                    <a:lnTo>
                      <a:pt x="128" y="116"/>
                    </a:lnTo>
                    <a:lnTo>
                      <a:pt x="67" y="120"/>
                    </a:lnTo>
                    <a:lnTo>
                      <a:pt x="0" y="116"/>
                    </a:lnTo>
                    <a:lnTo>
                      <a:pt x="448" y="0"/>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05" name="Freeform 145">
                <a:extLst>
                  <a:ext uri="{FF2B5EF4-FFF2-40B4-BE49-F238E27FC236}">
                    <a16:creationId xmlns:a16="http://schemas.microsoft.com/office/drawing/2014/main" id="{92DFF41B-8EDF-D04B-A666-C1D0A14E7BA2}"/>
                  </a:ext>
                </a:extLst>
              </p:cNvPr>
              <p:cNvSpPr>
                <a:spLocks/>
              </p:cNvSpPr>
              <p:nvPr/>
            </p:nvSpPr>
            <p:spPr bwMode="auto">
              <a:xfrm>
                <a:off x="983" y="3284"/>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78" name="Group 146">
              <a:extLst>
                <a:ext uri="{FF2B5EF4-FFF2-40B4-BE49-F238E27FC236}">
                  <a16:creationId xmlns:a16="http://schemas.microsoft.com/office/drawing/2014/main" id="{EE2902BE-5A30-2C49-9432-D1782F365371}"/>
                </a:ext>
              </a:extLst>
            </p:cNvPr>
            <p:cNvGrpSpPr>
              <a:grpSpLocks/>
            </p:cNvGrpSpPr>
            <p:nvPr/>
          </p:nvGrpSpPr>
          <p:grpSpPr bwMode="auto">
            <a:xfrm>
              <a:off x="989" y="3250"/>
              <a:ext cx="429" cy="117"/>
              <a:chOff x="989" y="3250"/>
              <a:chExt cx="429" cy="117"/>
            </a:xfrm>
          </p:grpSpPr>
          <p:sp>
            <p:nvSpPr>
              <p:cNvPr id="15507" name="Freeform 147">
                <a:extLst>
                  <a:ext uri="{FF2B5EF4-FFF2-40B4-BE49-F238E27FC236}">
                    <a16:creationId xmlns:a16="http://schemas.microsoft.com/office/drawing/2014/main" id="{E78216F9-DCA1-E549-B68D-8C76E42C7EBE}"/>
                  </a:ext>
                </a:extLst>
              </p:cNvPr>
              <p:cNvSpPr>
                <a:spLocks/>
              </p:cNvSpPr>
              <p:nvPr/>
            </p:nvSpPr>
            <p:spPr bwMode="auto">
              <a:xfrm>
                <a:off x="989" y="3250"/>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08" name="Freeform 148">
                <a:extLst>
                  <a:ext uri="{FF2B5EF4-FFF2-40B4-BE49-F238E27FC236}">
                    <a16:creationId xmlns:a16="http://schemas.microsoft.com/office/drawing/2014/main" id="{EBDA06BD-7515-FD42-998A-738D4732ACC0}"/>
                  </a:ext>
                </a:extLst>
              </p:cNvPr>
              <p:cNvSpPr>
                <a:spLocks/>
              </p:cNvSpPr>
              <p:nvPr/>
            </p:nvSpPr>
            <p:spPr bwMode="auto">
              <a:xfrm>
                <a:off x="989" y="3250"/>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79" name="Group 149">
              <a:extLst>
                <a:ext uri="{FF2B5EF4-FFF2-40B4-BE49-F238E27FC236}">
                  <a16:creationId xmlns:a16="http://schemas.microsoft.com/office/drawing/2014/main" id="{6908A4F9-E244-8241-8C78-D3A483AF4F81}"/>
                </a:ext>
              </a:extLst>
            </p:cNvPr>
            <p:cNvGrpSpPr>
              <a:grpSpLocks/>
            </p:cNvGrpSpPr>
            <p:nvPr/>
          </p:nvGrpSpPr>
          <p:grpSpPr bwMode="auto">
            <a:xfrm>
              <a:off x="985" y="3222"/>
              <a:ext cx="419" cy="111"/>
              <a:chOff x="985" y="3222"/>
              <a:chExt cx="419" cy="111"/>
            </a:xfrm>
          </p:grpSpPr>
          <p:sp>
            <p:nvSpPr>
              <p:cNvPr id="15510" name="Freeform 150">
                <a:extLst>
                  <a:ext uri="{FF2B5EF4-FFF2-40B4-BE49-F238E27FC236}">
                    <a16:creationId xmlns:a16="http://schemas.microsoft.com/office/drawing/2014/main" id="{887329B0-7F81-304A-BEFA-E60C0C89648F}"/>
                  </a:ext>
                </a:extLst>
              </p:cNvPr>
              <p:cNvSpPr>
                <a:spLocks/>
              </p:cNvSpPr>
              <p:nvPr/>
            </p:nvSpPr>
            <p:spPr bwMode="auto">
              <a:xfrm>
                <a:off x="985" y="3222"/>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11" name="Freeform 151">
                <a:extLst>
                  <a:ext uri="{FF2B5EF4-FFF2-40B4-BE49-F238E27FC236}">
                    <a16:creationId xmlns:a16="http://schemas.microsoft.com/office/drawing/2014/main" id="{58AAB48C-87F3-6940-81C5-39281B5147DC}"/>
                  </a:ext>
                </a:extLst>
              </p:cNvPr>
              <p:cNvSpPr>
                <a:spLocks/>
              </p:cNvSpPr>
              <p:nvPr/>
            </p:nvSpPr>
            <p:spPr bwMode="auto">
              <a:xfrm>
                <a:off x="985" y="3222"/>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56" name="Group 152">
            <a:extLst>
              <a:ext uri="{FF2B5EF4-FFF2-40B4-BE49-F238E27FC236}">
                <a16:creationId xmlns:a16="http://schemas.microsoft.com/office/drawing/2014/main" id="{A4D54EBF-1586-9947-B850-B2E15C00196C}"/>
              </a:ext>
            </a:extLst>
          </p:cNvPr>
          <p:cNvGrpSpPr>
            <a:grpSpLocks/>
          </p:cNvGrpSpPr>
          <p:nvPr/>
        </p:nvGrpSpPr>
        <p:grpSpPr bwMode="auto">
          <a:xfrm>
            <a:off x="2152650" y="5083175"/>
            <a:ext cx="820738" cy="1219200"/>
            <a:chOff x="396" y="3202"/>
            <a:chExt cx="517" cy="768"/>
          </a:xfrm>
        </p:grpSpPr>
        <p:sp>
          <p:nvSpPr>
            <p:cNvPr id="15513" name="Oval 153">
              <a:extLst>
                <a:ext uri="{FF2B5EF4-FFF2-40B4-BE49-F238E27FC236}">
                  <a16:creationId xmlns:a16="http://schemas.microsoft.com/office/drawing/2014/main" id="{306B4A33-E15D-C849-9751-784E112789BB}"/>
                </a:ext>
              </a:extLst>
            </p:cNvPr>
            <p:cNvSpPr>
              <a:spLocks noChangeArrowheads="1"/>
            </p:cNvSpPr>
            <p:nvPr/>
          </p:nvSpPr>
          <p:spPr bwMode="auto">
            <a:xfrm>
              <a:off x="466" y="3350"/>
              <a:ext cx="447" cy="51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965" name="Group 154">
              <a:extLst>
                <a:ext uri="{FF2B5EF4-FFF2-40B4-BE49-F238E27FC236}">
                  <a16:creationId xmlns:a16="http://schemas.microsoft.com/office/drawing/2014/main" id="{4379E8BA-9C3F-9F43-B6D9-D18B75B74826}"/>
                </a:ext>
              </a:extLst>
            </p:cNvPr>
            <p:cNvGrpSpPr>
              <a:grpSpLocks/>
            </p:cNvGrpSpPr>
            <p:nvPr/>
          </p:nvGrpSpPr>
          <p:grpSpPr bwMode="auto">
            <a:xfrm>
              <a:off x="396" y="3202"/>
              <a:ext cx="470" cy="768"/>
              <a:chOff x="396" y="3202"/>
              <a:chExt cx="470" cy="768"/>
            </a:xfrm>
          </p:grpSpPr>
          <p:sp>
            <p:nvSpPr>
              <p:cNvPr id="15515" name="Freeform 155">
                <a:extLst>
                  <a:ext uri="{FF2B5EF4-FFF2-40B4-BE49-F238E27FC236}">
                    <a16:creationId xmlns:a16="http://schemas.microsoft.com/office/drawing/2014/main" id="{D7FA3235-A75F-DC41-9880-7476AF59F642}"/>
                  </a:ext>
                </a:extLst>
              </p:cNvPr>
              <p:cNvSpPr>
                <a:spLocks/>
              </p:cNvSpPr>
              <p:nvPr/>
            </p:nvSpPr>
            <p:spPr bwMode="auto">
              <a:xfrm>
                <a:off x="398" y="3202"/>
                <a:ext cx="468" cy="768"/>
              </a:xfrm>
              <a:custGeom>
                <a:avLst/>
                <a:gdLst>
                  <a:gd name="T0" fmla="*/ 467 w 468"/>
                  <a:gd name="T1" fmla="*/ 156 h 768"/>
                  <a:gd name="T2" fmla="*/ 467 w 468"/>
                  <a:gd name="T3" fmla="*/ 192 h 768"/>
                  <a:gd name="T4" fmla="*/ 431 w 468"/>
                  <a:gd name="T5" fmla="*/ 204 h 768"/>
                  <a:gd name="T6" fmla="*/ 395 w 468"/>
                  <a:gd name="T7" fmla="*/ 240 h 768"/>
                  <a:gd name="T8" fmla="*/ 323 w 468"/>
                  <a:gd name="T9" fmla="*/ 240 h 768"/>
                  <a:gd name="T10" fmla="*/ 311 w 468"/>
                  <a:gd name="T11" fmla="*/ 276 h 768"/>
                  <a:gd name="T12" fmla="*/ 311 w 468"/>
                  <a:gd name="T13" fmla="*/ 312 h 768"/>
                  <a:gd name="T14" fmla="*/ 311 w 468"/>
                  <a:gd name="T15" fmla="*/ 348 h 768"/>
                  <a:gd name="T16" fmla="*/ 335 w 468"/>
                  <a:gd name="T17" fmla="*/ 384 h 768"/>
                  <a:gd name="T18" fmla="*/ 347 w 468"/>
                  <a:gd name="T19" fmla="*/ 420 h 768"/>
                  <a:gd name="T20" fmla="*/ 383 w 468"/>
                  <a:gd name="T21" fmla="*/ 456 h 768"/>
                  <a:gd name="T22" fmla="*/ 383 w 468"/>
                  <a:gd name="T23" fmla="*/ 492 h 768"/>
                  <a:gd name="T24" fmla="*/ 395 w 468"/>
                  <a:gd name="T25" fmla="*/ 528 h 768"/>
                  <a:gd name="T26" fmla="*/ 395 w 468"/>
                  <a:gd name="T27" fmla="*/ 564 h 768"/>
                  <a:gd name="T28" fmla="*/ 419 w 468"/>
                  <a:gd name="T29" fmla="*/ 611 h 768"/>
                  <a:gd name="T30" fmla="*/ 431 w 468"/>
                  <a:gd name="T31" fmla="*/ 659 h 768"/>
                  <a:gd name="T32" fmla="*/ 431 w 468"/>
                  <a:gd name="T33" fmla="*/ 695 h 768"/>
                  <a:gd name="T34" fmla="*/ 443 w 468"/>
                  <a:gd name="T35" fmla="*/ 731 h 768"/>
                  <a:gd name="T36" fmla="*/ 431 w 468"/>
                  <a:gd name="T37" fmla="*/ 767 h 768"/>
                  <a:gd name="T38" fmla="*/ 395 w 468"/>
                  <a:gd name="T39" fmla="*/ 767 h 768"/>
                  <a:gd name="T40" fmla="*/ 359 w 468"/>
                  <a:gd name="T41" fmla="*/ 767 h 768"/>
                  <a:gd name="T42" fmla="*/ 323 w 468"/>
                  <a:gd name="T43" fmla="*/ 767 h 768"/>
                  <a:gd name="T44" fmla="*/ 287 w 468"/>
                  <a:gd name="T45" fmla="*/ 755 h 768"/>
                  <a:gd name="T46" fmla="*/ 251 w 468"/>
                  <a:gd name="T47" fmla="*/ 731 h 768"/>
                  <a:gd name="T48" fmla="*/ 215 w 468"/>
                  <a:gd name="T49" fmla="*/ 731 h 768"/>
                  <a:gd name="T50" fmla="*/ 180 w 468"/>
                  <a:gd name="T51" fmla="*/ 731 h 768"/>
                  <a:gd name="T52" fmla="*/ 144 w 468"/>
                  <a:gd name="T53" fmla="*/ 731 h 768"/>
                  <a:gd name="T54" fmla="*/ 108 w 468"/>
                  <a:gd name="T55" fmla="*/ 731 h 768"/>
                  <a:gd name="T56" fmla="*/ 72 w 468"/>
                  <a:gd name="T57" fmla="*/ 743 h 768"/>
                  <a:gd name="T58" fmla="*/ 36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2 h 768"/>
                  <a:gd name="T72" fmla="*/ 0 w 468"/>
                  <a:gd name="T73" fmla="*/ 516 h 768"/>
                  <a:gd name="T74" fmla="*/ 0 w 468"/>
                  <a:gd name="T75" fmla="*/ 480 h 768"/>
                  <a:gd name="T76" fmla="*/ 0 w 468"/>
                  <a:gd name="T77" fmla="*/ 444 h 768"/>
                  <a:gd name="T78" fmla="*/ 0 w 468"/>
                  <a:gd name="T79" fmla="*/ 408 h 768"/>
                  <a:gd name="T80" fmla="*/ 0 w 468"/>
                  <a:gd name="T81" fmla="*/ 372 h 768"/>
                  <a:gd name="T82" fmla="*/ 0 w 468"/>
                  <a:gd name="T83" fmla="*/ 336 h 768"/>
                  <a:gd name="T84" fmla="*/ 0 w 468"/>
                  <a:gd name="T85" fmla="*/ 300 h 768"/>
                  <a:gd name="T86" fmla="*/ 0 w 468"/>
                  <a:gd name="T87" fmla="*/ 264 h 768"/>
                  <a:gd name="T88" fmla="*/ 0 w 468"/>
                  <a:gd name="T89" fmla="*/ 228 h 768"/>
                  <a:gd name="T90" fmla="*/ 0 w 468"/>
                  <a:gd name="T91" fmla="*/ 192 h 768"/>
                  <a:gd name="T92" fmla="*/ 0 w 468"/>
                  <a:gd name="T93" fmla="*/ 156 h 768"/>
                  <a:gd name="T94" fmla="*/ 26 w 468"/>
                  <a:gd name="T95" fmla="*/ 114 h 768"/>
                  <a:gd name="T96" fmla="*/ 52 w 468"/>
                  <a:gd name="T97" fmla="*/ 78 h 768"/>
                  <a:gd name="T98" fmla="*/ 84 w 468"/>
                  <a:gd name="T99" fmla="*/ 48 h 768"/>
                  <a:gd name="T100" fmla="*/ 120 w 468"/>
                  <a:gd name="T101" fmla="*/ 24 h 768"/>
                  <a:gd name="T102" fmla="*/ 156 w 468"/>
                  <a:gd name="T103" fmla="*/ 12 h 768"/>
                  <a:gd name="T104" fmla="*/ 191 w 468"/>
                  <a:gd name="T105" fmla="*/ 8 h 768"/>
                  <a:gd name="T106" fmla="*/ 227 w 468"/>
                  <a:gd name="T107" fmla="*/ 0 h 768"/>
                  <a:gd name="T108" fmla="*/ 263 w 468"/>
                  <a:gd name="T109" fmla="*/ 0 h 768"/>
                  <a:gd name="T110" fmla="*/ 299 w 468"/>
                  <a:gd name="T111" fmla="*/ 0 h 768"/>
                  <a:gd name="T112" fmla="*/ 335 w 468"/>
                  <a:gd name="T113" fmla="*/ 0 h 768"/>
                  <a:gd name="T114" fmla="*/ 357 w 468"/>
                  <a:gd name="T115" fmla="*/ 10 h 768"/>
                  <a:gd name="T116" fmla="*/ 383 w 468"/>
                  <a:gd name="T117" fmla="*/ 26 h 768"/>
                  <a:gd name="T118" fmla="*/ 413 w 468"/>
                  <a:gd name="T119" fmla="*/ 52 h 768"/>
                  <a:gd name="T120" fmla="*/ 429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1" y="204"/>
                    </a:lnTo>
                    <a:lnTo>
                      <a:pt x="395" y="240"/>
                    </a:lnTo>
                    <a:lnTo>
                      <a:pt x="323" y="240"/>
                    </a:lnTo>
                    <a:lnTo>
                      <a:pt x="311" y="276"/>
                    </a:lnTo>
                    <a:lnTo>
                      <a:pt x="311" y="312"/>
                    </a:lnTo>
                    <a:lnTo>
                      <a:pt x="311" y="348"/>
                    </a:lnTo>
                    <a:lnTo>
                      <a:pt x="335" y="384"/>
                    </a:lnTo>
                    <a:lnTo>
                      <a:pt x="347" y="420"/>
                    </a:lnTo>
                    <a:lnTo>
                      <a:pt x="383" y="456"/>
                    </a:lnTo>
                    <a:lnTo>
                      <a:pt x="383" y="492"/>
                    </a:lnTo>
                    <a:lnTo>
                      <a:pt x="395" y="528"/>
                    </a:lnTo>
                    <a:lnTo>
                      <a:pt x="395" y="564"/>
                    </a:lnTo>
                    <a:lnTo>
                      <a:pt x="419" y="611"/>
                    </a:lnTo>
                    <a:lnTo>
                      <a:pt x="431" y="659"/>
                    </a:lnTo>
                    <a:lnTo>
                      <a:pt x="431" y="695"/>
                    </a:lnTo>
                    <a:lnTo>
                      <a:pt x="443" y="731"/>
                    </a:lnTo>
                    <a:lnTo>
                      <a:pt x="431" y="767"/>
                    </a:lnTo>
                    <a:lnTo>
                      <a:pt x="395" y="767"/>
                    </a:lnTo>
                    <a:lnTo>
                      <a:pt x="359" y="767"/>
                    </a:lnTo>
                    <a:lnTo>
                      <a:pt x="323" y="767"/>
                    </a:lnTo>
                    <a:lnTo>
                      <a:pt x="287" y="755"/>
                    </a:lnTo>
                    <a:lnTo>
                      <a:pt x="251" y="731"/>
                    </a:lnTo>
                    <a:lnTo>
                      <a:pt x="215" y="731"/>
                    </a:lnTo>
                    <a:lnTo>
                      <a:pt x="180" y="731"/>
                    </a:lnTo>
                    <a:lnTo>
                      <a:pt x="144" y="731"/>
                    </a:lnTo>
                    <a:lnTo>
                      <a:pt x="108" y="731"/>
                    </a:lnTo>
                    <a:lnTo>
                      <a:pt x="72" y="743"/>
                    </a:lnTo>
                    <a:lnTo>
                      <a:pt x="36" y="743"/>
                    </a:lnTo>
                    <a:lnTo>
                      <a:pt x="0" y="731"/>
                    </a:lnTo>
                    <a:lnTo>
                      <a:pt x="0" y="695"/>
                    </a:lnTo>
                    <a:lnTo>
                      <a:pt x="0" y="659"/>
                    </a:lnTo>
                    <a:lnTo>
                      <a:pt x="0" y="623"/>
                    </a:lnTo>
                    <a:lnTo>
                      <a:pt x="0" y="587"/>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1" y="8"/>
                    </a:lnTo>
                    <a:lnTo>
                      <a:pt x="227" y="0"/>
                    </a:lnTo>
                    <a:lnTo>
                      <a:pt x="263" y="0"/>
                    </a:lnTo>
                    <a:lnTo>
                      <a:pt x="299" y="0"/>
                    </a:lnTo>
                    <a:lnTo>
                      <a:pt x="335" y="0"/>
                    </a:lnTo>
                    <a:lnTo>
                      <a:pt x="357" y="10"/>
                    </a:lnTo>
                    <a:lnTo>
                      <a:pt x="383" y="26"/>
                    </a:lnTo>
                    <a:lnTo>
                      <a:pt x="413" y="52"/>
                    </a:lnTo>
                    <a:lnTo>
                      <a:pt x="429" y="86"/>
                    </a:lnTo>
                    <a:lnTo>
                      <a:pt x="455" y="132"/>
                    </a:lnTo>
                    <a:lnTo>
                      <a:pt x="467" y="156"/>
                    </a:lnTo>
                  </a:path>
                </a:pathLst>
              </a:custGeom>
              <a:solidFill>
                <a:srgbClr val="FF003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967" name="Group 156">
                <a:extLst>
                  <a:ext uri="{FF2B5EF4-FFF2-40B4-BE49-F238E27FC236}">
                    <a16:creationId xmlns:a16="http://schemas.microsoft.com/office/drawing/2014/main" id="{D06BCFD5-2583-5D49-BB69-FC00F6036C4D}"/>
                  </a:ext>
                </a:extLst>
              </p:cNvPr>
              <p:cNvGrpSpPr>
                <a:grpSpLocks/>
              </p:cNvGrpSpPr>
              <p:nvPr/>
            </p:nvGrpSpPr>
            <p:grpSpPr bwMode="auto">
              <a:xfrm>
                <a:off x="396" y="3332"/>
                <a:ext cx="448" cy="121"/>
                <a:chOff x="396" y="3332"/>
                <a:chExt cx="448" cy="121"/>
              </a:xfrm>
            </p:grpSpPr>
            <p:sp>
              <p:nvSpPr>
                <p:cNvPr id="15517" name="Freeform 157">
                  <a:extLst>
                    <a:ext uri="{FF2B5EF4-FFF2-40B4-BE49-F238E27FC236}">
                      <a16:creationId xmlns:a16="http://schemas.microsoft.com/office/drawing/2014/main" id="{3CDE4598-96EE-F840-BBB6-C6EB5D291FC7}"/>
                    </a:ext>
                  </a:extLst>
                </p:cNvPr>
                <p:cNvSpPr>
                  <a:spLocks/>
                </p:cNvSpPr>
                <p:nvPr/>
              </p:nvSpPr>
              <p:spPr bwMode="auto">
                <a:xfrm>
                  <a:off x="396" y="3332"/>
                  <a:ext cx="448" cy="121"/>
                </a:xfrm>
                <a:custGeom>
                  <a:avLst/>
                  <a:gdLst>
                    <a:gd name="T0" fmla="*/ 447 w 448"/>
                    <a:gd name="T1" fmla="*/ 0 h 121"/>
                    <a:gd name="T2" fmla="*/ 412 w 448"/>
                    <a:gd name="T3" fmla="*/ 28 h 121"/>
                    <a:gd name="T4" fmla="*/ 384 w 448"/>
                    <a:gd name="T5" fmla="*/ 51 h 121"/>
                    <a:gd name="T6" fmla="*/ 349 w 448"/>
                    <a:gd name="T7" fmla="*/ 64 h 121"/>
                    <a:gd name="T8" fmla="*/ 311 w 448"/>
                    <a:gd name="T9" fmla="*/ 75 h 121"/>
                    <a:gd name="T10" fmla="*/ 270 w 448"/>
                    <a:gd name="T11" fmla="*/ 92 h 121"/>
                    <a:gd name="T12" fmla="*/ 229 w 448"/>
                    <a:gd name="T13" fmla="*/ 105 h 121"/>
                    <a:gd name="T14" fmla="*/ 194 w 448"/>
                    <a:gd name="T15" fmla="*/ 113 h 121"/>
                    <a:gd name="T16" fmla="*/ 163 w 448"/>
                    <a:gd name="T17" fmla="*/ 114 h 121"/>
                    <a:gd name="T18" fmla="*/ 128 w 448"/>
                    <a:gd name="T19" fmla="*/ 116 h 121"/>
                    <a:gd name="T20" fmla="*/ 67 w 448"/>
                    <a:gd name="T21" fmla="*/ 120 h 121"/>
                    <a:gd name="T22" fmla="*/ 0 w 448"/>
                    <a:gd name="T23" fmla="*/ 116 h 121"/>
                    <a:gd name="T24" fmla="*/ 447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447" y="0"/>
                      </a:moveTo>
                      <a:lnTo>
                        <a:pt x="412" y="28"/>
                      </a:lnTo>
                      <a:lnTo>
                        <a:pt x="384" y="51"/>
                      </a:lnTo>
                      <a:lnTo>
                        <a:pt x="349" y="64"/>
                      </a:lnTo>
                      <a:lnTo>
                        <a:pt x="311" y="75"/>
                      </a:lnTo>
                      <a:lnTo>
                        <a:pt x="270" y="92"/>
                      </a:lnTo>
                      <a:lnTo>
                        <a:pt x="229" y="105"/>
                      </a:lnTo>
                      <a:lnTo>
                        <a:pt x="194" y="113"/>
                      </a:lnTo>
                      <a:lnTo>
                        <a:pt x="163" y="114"/>
                      </a:lnTo>
                      <a:lnTo>
                        <a:pt x="128" y="116"/>
                      </a:lnTo>
                      <a:lnTo>
                        <a:pt x="67" y="120"/>
                      </a:lnTo>
                      <a:lnTo>
                        <a:pt x="0" y="116"/>
                      </a:lnTo>
                      <a:lnTo>
                        <a:pt x="447"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18" name="Freeform 158">
                  <a:extLst>
                    <a:ext uri="{FF2B5EF4-FFF2-40B4-BE49-F238E27FC236}">
                      <a16:creationId xmlns:a16="http://schemas.microsoft.com/office/drawing/2014/main" id="{A7F8D915-A59D-CD46-A4E4-598A44DBA7F4}"/>
                    </a:ext>
                  </a:extLst>
                </p:cNvPr>
                <p:cNvSpPr>
                  <a:spLocks/>
                </p:cNvSpPr>
                <p:nvPr/>
              </p:nvSpPr>
              <p:spPr bwMode="auto">
                <a:xfrm>
                  <a:off x="396" y="3332"/>
                  <a:ext cx="448" cy="121"/>
                </a:xfrm>
                <a:custGeom>
                  <a:avLst/>
                  <a:gdLst>
                    <a:gd name="T0" fmla="*/ 447 w 448"/>
                    <a:gd name="T1" fmla="*/ 0 h 121"/>
                    <a:gd name="T2" fmla="*/ 411 w 448"/>
                    <a:gd name="T3" fmla="*/ 30 h 121"/>
                    <a:gd name="T4" fmla="*/ 385 w 448"/>
                    <a:gd name="T5" fmla="*/ 52 h 121"/>
                    <a:gd name="T6" fmla="*/ 349 w 448"/>
                    <a:gd name="T7" fmla="*/ 64 h 121"/>
                    <a:gd name="T8" fmla="*/ 313 w 448"/>
                    <a:gd name="T9" fmla="*/ 76 h 121"/>
                    <a:gd name="T10" fmla="*/ 271 w 448"/>
                    <a:gd name="T11" fmla="*/ 92 h 121"/>
                    <a:gd name="T12" fmla="*/ 229 w 448"/>
                    <a:gd name="T13" fmla="*/ 106 h 121"/>
                    <a:gd name="T14" fmla="*/ 193 w 448"/>
                    <a:gd name="T15" fmla="*/ 114 h 121"/>
                    <a:gd name="T16" fmla="*/ 164 w 448"/>
                    <a:gd name="T17" fmla="*/ 116 h 121"/>
                    <a:gd name="T18" fmla="*/ 128 w 448"/>
                    <a:gd name="T19" fmla="*/ 118 h 121"/>
                    <a:gd name="T20" fmla="*/ 66 w 448"/>
                    <a:gd name="T21" fmla="*/ 120 h 121"/>
                    <a:gd name="T22" fmla="*/ 0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447" y="0"/>
                      </a:moveTo>
                      <a:lnTo>
                        <a:pt x="411" y="30"/>
                      </a:lnTo>
                      <a:lnTo>
                        <a:pt x="385" y="52"/>
                      </a:lnTo>
                      <a:lnTo>
                        <a:pt x="349" y="64"/>
                      </a:lnTo>
                      <a:lnTo>
                        <a:pt x="313" y="76"/>
                      </a:lnTo>
                      <a:lnTo>
                        <a:pt x="271" y="92"/>
                      </a:lnTo>
                      <a:lnTo>
                        <a:pt x="229" y="106"/>
                      </a:lnTo>
                      <a:lnTo>
                        <a:pt x="193"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68" name="Group 159">
                <a:extLst>
                  <a:ext uri="{FF2B5EF4-FFF2-40B4-BE49-F238E27FC236}">
                    <a16:creationId xmlns:a16="http://schemas.microsoft.com/office/drawing/2014/main" id="{76C2C416-6E91-E843-BC82-1E8C0D97D502}"/>
                  </a:ext>
                </a:extLst>
              </p:cNvPr>
              <p:cNvGrpSpPr>
                <a:grpSpLocks/>
              </p:cNvGrpSpPr>
              <p:nvPr/>
            </p:nvGrpSpPr>
            <p:grpSpPr bwMode="auto">
              <a:xfrm>
                <a:off x="402" y="3298"/>
                <a:ext cx="428" cy="117"/>
                <a:chOff x="402" y="3298"/>
                <a:chExt cx="428" cy="117"/>
              </a:xfrm>
            </p:grpSpPr>
            <p:sp>
              <p:nvSpPr>
                <p:cNvPr id="15520" name="Freeform 160">
                  <a:extLst>
                    <a:ext uri="{FF2B5EF4-FFF2-40B4-BE49-F238E27FC236}">
                      <a16:creationId xmlns:a16="http://schemas.microsoft.com/office/drawing/2014/main" id="{847057AC-6505-CC48-A2BC-26A2D9509097}"/>
                    </a:ext>
                  </a:extLst>
                </p:cNvPr>
                <p:cNvSpPr>
                  <a:spLocks/>
                </p:cNvSpPr>
                <p:nvPr/>
              </p:nvSpPr>
              <p:spPr bwMode="auto">
                <a:xfrm>
                  <a:off x="402" y="3298"/>
                  <a:ext cx="428" cy="117"/>
                </a:xfrm>
                <a:custGeom>
                  <a:avLst/>
                  <a:gdLst>
                    <a:gd name="T0" fmla="*/ 427 w 428"/>
                    <a:gd name="T1" fmla="*/ 0 h 117"/>
                    <a:gd name="T2" fmla="*/ 405 w 428"/>
                    <a:gd name="T3" fmla="*/ 13 h 117"/>
                    <a:gd name="T4" fmla="*/ 403 w 428"/>
                    <a:gd name="T5" fmla="*/ 19 h 117"/>
                    <a:gd name="T6" fmla="*/ 398 w 428"/>
                    <a:gd name="T7" fmla="*/ 21 h 117"/>
                    <a:gd name="T8" fmla="*/ 392 w 428"/>
                    <a:gd name="T9" fmla="*/ 28 h 117"/>
                    <a:gd name="T10" fmla="*/ 386 w 428"/>
                    <a:gd name="T11" fmla="*/ 30 h 117"/>
                    <a:gd name="T12" fmla="*/ 380 w 428"/>
                    <a:gd name="T13" fmla="*/ 34 h 117"/>
                    <a:gd name="T14" fmla="*/ 370 w 428"/>
                    <a:gd name="T15" fmla="*/ 36 h 117"/>
                    <a:gd name="T16" fmla="*/ 358 w 428"/>
                    <a:gd name="T17" fmla="*/ 39 h 117"/>
                    <a:gd name="T18" fmla="*/ 347 w 428"/>
                    <a:gd name="T19" fmla="*/ 43 h 117"/>
                    <a:gd name="T20" fmla="*/ 337 w 428"/>
                    <a:gd name="T21" fmla="*/ 45 h 117"/>
                    <a:gd name="T22" fmla="*/ 331 w 428"/>
                    <a:gd name="T23" fmla="*/ 49 h 117"/>
                    <a:gd name="T24" fmla="*/ 325 w 428"/>
                    <a:gd name="T25" fmla="*/ 51 h 117"/>
                    <a:gd name="T26" fmla="*/ 319 w 428"/>
                    <a:gd name="T27" fmla="*/ 56 h 117"/>
                    <a:gd name="T28" fmla="*/ 313 w 428"/>
                    <a:gd name="T29" fmla="*/ 58 h 117"/>
                    <a:gd name="T30" fmla="*/ 307 w 428"/>
                    <a:gd name="T31" fmla="*/ 64 h 117"/>
                    <a:gd name="T32" fmla="*/ 301 w 428"/>
                    <a:gd name="T33" fmla="*/ 65 h 117"/>
                    <a:gd name="T34" fmla="*/ 292 w 428"/>
                    <a:gd name="T35" fmla="*/ 67 h 117"/>
                    <a:gd name="T36" fmla="*/ 280 w 428"/>
                    <a:gd name="T37" fmla="*/ 71 h 117"/>
                    <a:gd name="T38" fmla="*/ 268 w 428"/>
                    <a:gd name="T39" fmla="*/ 75 h 117"/>
                    <a:gd name="T40" fmla="*/ 262 w 428"/>
                    <a:gd name="T41" fmla="*/ 77 h 117"/>
                    <a:gd name="T42" fmla="*/ 256 w 428"/>
                    <a:gd name="T43" fmla="*/ 80 h 117"/>
                    <a:gd name="T44" fmla="*/ 250 w 428"/>
                    <a:gd name="T45" fmla="*/ 82 h 117"/>
                    <a:gd name="T46" fmla="*/ 244 w 428"/>
                    <a:gd name="T47" fmla="*/ 88 h 117"/>
                    <a:gd name="T48" fmla="*/ 235 w 428"/>
                    <a:gd name="T49" fmla="*/ 88 h 117"/>
                    <a:gd name="T50" fmla="*/ 229 w 428"/>
                    <a:gd name="T51" fmla="*/ 92 h 117"/>
                    <a:gd name="T52" fmla="*/ 223 w 428"/>
                    <a:gd name="T53" fmla="*/ 95 h 117"/>
                    <a:gd name="T54" fmla="*/ 217 w 428"/>
                    <a:gd name="T55" fmla="*/ 97 h 117"/>
                    <a:gd name="T56" fmla="*/ 211 w 428"/>
                    <a:gd name="T57" fmla="*/ 99 h 117"/>
                    <a:gd name="T58" fmla="*/ 205 w 428"/>
                    <a:gd name="T59" fmla="*/ 101 h 117"/>
                    <a:gd name="T60" fmla="*/ 191 w 428"/>
                    <a:gd name="T61" fmla="*/ 105 h 117"/>
                    <a:gd name="T62" fmla="*/ 182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5" y="13"/>
                      </a:lnTo>
                      <a:lnTo>
                        <a:pt x="403" y="19"/>
                      </a:lnTo>
                      <a:lnTo>
                        <a:pt x="398" y="21"/>
                      </a:lnTo>
                      <a:lnTo>
                        <a:pt x="392" y="28"/>
                      </a:lnTo>
                      <a:lnTo>
                        <a:pt x="386" y="30"/>
                      </a:lnTo>
                      <a:lnTo>
                        <a:pt x="380" y="34"/>
                      </a:lnTo>
                      <a:lnTo>
                        <a:pt x="370" y="36"/>
                      </a:lnTo>
                      <a:lnTo>
                        <a:pt x="358" y="39"/>
                      </a:lnTo>
                      <a:lnTo>
                        <a:pt x="347" y="43"/>
                      </a:lnTo>
                      <a:lnTo>
                        <a:pt x="337" y="45"/>
                      </a:lnTo>
                      <a:lnTo>
                        <a:pt x="331" y="49"/>
                      </a:lnTo>
                      <a:lnTo>
                        <a:pt x="325" y="51"/>
                      </a:lnTo>
                      <a:lnTo>
                        <a:pt x="319" y="56"/>
                      </a:lnTo>
                      <a:lnTo>
                        <a:pt x="313" y="58"/>
                      </a:lnTo>
                      <a:lnTo>
                        <a:pt x="307" y="64"/>
                      </a:lnTo>
                      <a:lnTo>
                        <a:pt x="301" y="65"/>
                      </a:lnTo>
                      <a:lnTo>
                        <a:pt x="292" y="67"/>
                      </a:lnTo>
                      <a:lnTo>
                        <a:pt x="280" y="71"/>
                      </a:lnTo>
                      <a:lnTo>
                        <a:pt x="268" y="75"/>
                      </a:lnTo>
                      <a:lnTo>
                        <a:pt x="262" y="77"/>
                      </a:lnTo>
                      <a:lnTo>
                        <a:pt x="256" y="80"/>
                      </a:lnTo>
                      <a:lnTo>
                        <a:pt x="250" y="82"/>
                      </a:lnTo>
                      <a:lnTo>
                        <a:pt x="244" y="88"/>
                      </a:lnTo>
                      <a:lnTo>
                        <a:pt x="235" y="88"/>
                      </a:lnTo>
                      <a:lnTo>
                        <a:pt x="229" y="92"/>
                      </a:lnTo>
                      <a:lnTo>
                        <a:pt x="223" y="95"/>
                      </a:lnTo>
                      <a:lnTo>
                        <a:pt x="217" y="97"/>
                      </a:lnTo>
                      <a:lnTo>
                        <a:pt x="211" y="99"/>
                      </a:lnTo>
                      <a:lnTo>
                        <a:pt x="205" y="101"/>
                      </a:lnTo>
                      <a:lnTo>
                        <a:pt x="191" y="105"/>
                      </a:lnTo>
                      <a:lnTo>
                        <a:pt x="182"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21" name="Freeform 161">
                  <a:extLst>
                    <a:ext uri="{FF2B5EF4-FFF2-40B4-BE49-F238E27FC236}">
                      <a16:creationId xmlns:a16="http://schemas.microsoft.com/office/drawing/2014/main" id="{7F7B3286-AB0C-0B4F-A915-C22999D76E1B}"/>
                    </a:ext>
                  </a:extLst>
                </p:cNvPr>
                <p:cNvSpPr>
                  <a:spLocks/>
                </p:cNvSpPr>
                <p:nvPr/>
              </p:nvSpPr>
              <p:spPr bwMode="auto">
                <a:xfrm>
                  <a:off x="402" y="3298"/>
                  <a:ext cx="428" cy="117"/>
                </a:xfrm>
                <a:custGeom>
                  <a:avLst/>
                  <a:gdLst>
                    <a:gd name="T0" fmla="*/ 427 w 428"/>
                    <a:gd name="T1" fmla="*/ 0 h 117"/>
                    <a:gd name="T2" fmla="*/ 407 w 428"/>
                    <a:gd name="T3" fmla="*/ 14 h 117"/>
                    <a:gd name="T4" fmla="*/ 403 w 428"/>
                    <a:gd name="T5" fmla="*/ 18 h 117"/>
                    <a:gd name="T6" fmla="*/ 397 w 428"/>
                    <a:gd name="T7" fmla="*/ 22 h 117"/>
                    <a:gd name="T8" fmla="*/ 391 w 428"/>
                    <a:gd name="T9" fmla="*/ 28 h 117"/>
                    <a:gd name="T10" fmla="*/ 385 w 428"/>
                    <a:gd name="T11" fmla="*/ 30 h 117"/>
                    <a:gd name="T12" fmla="*/ 379 w 428"/>
                    <a:gd name="T13" fmla="*/ 34 h 117"/>
                    <a:gd name="T14" fmla="*/ 371 w 428"/>
                    <a:gd name="T15" fmla="*/ 36 h 117"/>
                    <a:gd name="T16" fmla="*/ 359 w 428"/>
                    <a:gd name="T17" fmla="*/ 40 h 117"/>
                    <a:gd name="T18" fmla="*/ 347 w 428"/>
                    <a:gd name="T19" fmla="*/ 42 h 117"/>
                    <a:gd name="T20" fmla="*/ 337 w 428"/>
                    <a:gd name="T21" fmla="*/ 46 h 117"/>
                    <a:gd name="T22" fmla="*/ 331 w 428"/>
                    <a:gd name="T23" fmla="*/ 48 h 117"/>
                    <a:gd name="T24" fmla="*/ 325 w 428"/>
                    <a:gd name="T25" fmla="*/ 52 h 117"/>
                    <a:gd name="T26" fmla="*/ 319 w 428"/>
                    <a:gd name="T27" fmla="*/ 56 h 117"/>
                    <a:gd name="T28" fmla="*/ 313 w 428"/>
                    <a:gd name="T29" fmla="*/ 58 h 117"/>
                    <a:gd name="T30" fmla="*/ 307 w 428"/>
                    <a:gd name="T31" fmla="*/ 64 h 117"/>
                    <a:gd name="T32" fmla="*/ 301 w 428"/>
                    <a:gd name="T33" fmla="*/ 64 h 117"/>
                    <a:gd name="T34" fmla="*/ 291 w 428"/>
                    <a:gd name="T35" fmla="*/ 68 h 117"/>
                    <a:gd name="T36" fmla="*/ 279 w 428"/>
                    <a:gd name="T37" fmla="*/ 70 h 117"/>
                    <a:gd name="T38" fmla="*/ 269 w 428"/>
                    <a:gd name="T39" fmla="*/ 76 h 117"/>
                    <a:gd name="T40" fmla="*/ 263 w 428"/>
                    <a:gd name="T41" fmla="*/ 76 h 117"/>
                    <a:gd name="T42" fmla="*/ 257 w 428"/>
                    <a:gd name="T43" fmla="*/ 80 h 117"/>
                    <a:gd name="T44" fmla="*/ 251 w 428"/>
                    <a:gd name="T45" fmla="*/ 82 h 117"/>
                    <a:gd name="T46" fmla="*/ 245 w 428"/>
                    <a:gd name="T47" fmla="*/ 88 h 117"/>
                    <a:gd name="T48" fmla="*/ 235 w 428"/>
                    <a:gd name="T49" fmla="*/ 88 h 117"/>
                    <a:gd name="T50" fmla="*/ 229 w 428"/>
                    <a:gd name="T51" fmla="*/ 92 h 117"/>
                    <a:gd name="T52" fmla="*/ 223 w 428"/>
                    <a:gd name="T53" fmla="*/ 94 h 117"/>
                    <a:gd name="T54" fmla="*/ 217 w 428"/>
                    <a:gd name="T55" fmla="*/ 98 h 117"/>
                    <a:gd name="T56" fmla="*/ 211 w 428"/>
                    <a:gd name="T57" fmla="*/ 100 h 117"/>
                    <a:gd name="T58" fmla="*/ 205 w 428"/>
                    <a:gd name="T59" fmla="*/ 100 h 117"/>
                    <a:gd name="T60" fmla="*/ 191 w 428"/>
                    <a:gd name="T61" fmla="*/ 104 h 117"/>
                    <a:gd name="T62" fmla="*/ 181 w 428"/>
                    <a:gd name="T63" fmla="*/ 106 h 117"/>
                    <a:gd name="T64" fmla="*/ 172 w 428"/>
                    <a:gd name="T65" fmla="*/ 106 h 117"/>
                    <a:gd name="T66" fmla="*/ 168 w 428"/>
                    <a:gd name="T67" fmla="*/ 108 h 117"/>
                    <a:gd name="T68" fmla="*/ 158 w 428"/>
                    <a:gd name="T69" fmla="*/ 110 h 117"/>
                    <a:gd name="T70" fmla="*/ 146 w 428"/>
                    <a:gd name="T71" fmla="*/ 112 h 117"/>
                    <a:gd name="T72" fmla="*/ 136 w 428"/>
                    <a:gd name="T73" fmla="*/ 112 h 117"/>
                    <a:gd name="T74" fmla="*/ 124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8 w 428"/>
                    <a:gd name="T91" fmla="*/ 116 h 117"/>
                    <a:gd name="T92" fmla="*/ 72 w 428"/>
                    <a:gd name="T93" fmla="*/ 116 h 117"/>
                    <a:gd name="T94" fmla="*/ 60 w 428"/>
                    <a:gd name="T95" fmla="*/ 116 h 117"/>
                    <a:gd name="T96" fmla="*/ 50 w 428"/>
                    <a:gd name="T97" fmla="*/ 116 h 117"/>
                    <a:gd name="T98" fmla="*/ 44 w 428"/>
                    <a:gd name="T99" fmla="*/ 116 h 117"/>
                    <a:gd name="T100" fmla="*/ 38 w 428"/>
                    <a:gd name="T101" fmla="*/ 116 h 117"/>
                    <a:gd name="T102" fmla="*/ 32 w 428"/>
                    <a:gd name="T103" fmla="*/ 116 h 117"/>
                    <a:gd name="T104" fmla="*/ 20 w 428"/>
                    <a:gd name="T105" fmla="*/ 114 h 117"/>
                    <a:gd name="T106" fmla="*/ 10 w 428"/>
                    <a:gd name="T107" fmla="*/ 114 h 117"/>
                    <a:gd name="T108" fmla="*/ 6 w 428"/>
                    <a:gd name="T109" fmla="*/ 114 h 117"/>
                    <a:gd name="T110" fmla="*/ 0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427" y="0"/>
                      </a:moveTo>
                      <a:lnTo>
                        <a:pt x="407" y="14"/>
                      </a:lnTo>
                      <a:lnTo>
                        <a:pt x="403" y="18"/>
                      </a:lnTo>
                      <a:lnTo>
                        <a:pt x="397" y="22"/>
                      </a:lnTo>
                      <a:lnTo>
                        <a:pt x="391" y="28"/>
                      </a:lnTo>
                      <a:lnTo>
                        <a:pt x="385" y="30"/>
                      </a:lnTo>
                      <a:lnTo>
                        <a:pt x="379" y="34"/>
                      </a:lnTo>
                      <a:lnTo>
                        <a:pt x="371" y="36"/>
                      </a:lnTo>
                      <a:lnTo>
                        <a:pt x="359" y="40"/>
                      </a:lnTo>
                      <a:lnTo>
                        <a:pt x="347" y="42"/>
                      </a:lnTo>
                      <a:lnTo>
                        <a:pt x="337" y="46"/>
                      </a:lnTo>
                      <a:lnTo>
                        <a:pt x="331" y="48"/>
                      </a:lnTo>
                      <a:lnTo>
                        <a:pt x="325" y="52"/>
                      </a:lnTo>
                      <a:lnTo>
                        <a:pt x="319" y="56"/>
                      </a:lnTo>
                      <a:lnTo>
                        <a:pt x="313" y="58"/>
                      </a:lnTo>
                      <a:lnTo>
                        <a:pt x="307" y="64"/>
                      </a:lnTo>
                      <a:lnTo>
                        <a:pt x="301" y="64"/>
                      </a:lnTo>
                      <a:lnTo>
                        <a:pt x="291" y="68"/>
                      </a:lnTo>
                      <a:lnTo>
                        <a:pt x="279" y="70"/>
                      </a:lnTo>
                      <a:lnTo>
                        <a:pt x="269" y="76"/>
                      </a:lnTo>
                      <a:lnTo>
                        <a:pt x="263" y="76"/>
                      </a:lnTo>
                      <a:lnTo>
                        <a:pt x="257" y="80"/>
                      </a:lnTo>
                      <a:lnTo>
                        <a:pt x="251" y="82"/>
                      </a:lnTo>
                      <a:lnTo>
                        <a:pt x="245" y="88"/>
                      </a:lnTo>
                      <a:lnTo>
                        <a:pt x="235" y="88"/>
                      </a:lnTo>
                      <a:lnTo>
                        <a:pt x="229" y="92"/>
                      </a:lnTo>
                      <a:lnTo>
                        <a:pt x="223" y="94"/>
                      </a:lnTo>
                      <a:lnTo>
                        <a:pt x="217" y="98"/>
                      </a:lnTo>
                      <a:lnTo>
                        <a:pt x="211" y="100"/>
                      </a:lnTo>
                      <a:lnTo>
                        <a:pt x="205" y="100"/>
                      </a:lnTo>
                      <a:lnTo>
                        <a:pt x="191" y="104"/>
                      </a:lnTo>
                      <a:lnTo>
                        <a:pt x="181"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69" name="Group 162">
                <a:extLst>
                  <a:ext uri="{FF2B5EF4-FFF2-40B4-BE49-F238E27FC236}">
                    <a16:creationId xmlns:a16="http://schemas.microsoft.com/office/drawing/2014/main" id="{048E0CE0-CFA8-4140-A955-141959C0C226}"/>
                  </a:ext>
                </a:extLst>
              </p:cNvPr>
              <p:cNvGrpSpPr>
                <a:grpSpLocks/>
              </p:cNvGrpSpPr>
              <p:nvPr/>
            </p:nvGrpSpPr>
            <p:grpSpPr bwMode="auto">
              <a:xfrm>
                <a:off x="398" y="3270"/>
                <a:ext cx="418" cy="111"/>
                <a:chOff x="398" y="3270"/>
                <a:chExt cx="418" cy="111"/>
              </a:xfrm>
            </p:grpSpPr>
            <p:sp>
              <p:nvSpPr>
                <p:cNvPr id="15523" name="Freeform 163">
                  <a:extLst>
                    <a:ext uri="{FF2B5EF4-FFF2-40B4-BE49-F238E27FC236}">
                      <a16:creationId xmlns:a16="http://schemas.microsoft.com/office/drawing/2014/main" id="{8124F843-B6BC-A448-A978-93D60434FC7A}"/>
                    </a:ext>
                  </a:extLst>
                </p:cNvPr>
                <p:cNvSpPr>
                  <a:spLocks/>
                </p:cNvSpPr>
                <p:nvPr/>
              </p:nvSpPr>
              <p:spPr bwMode="auto">
                <a:xfrm>
                  <a:off x="398" y="3270"/>
                  <a:ext cx="418" cy="111"/>
                </a:xfrm>
                <a:custGeom>
                  <a:avLst/>
                  <a:gdLst>
                    <a:gd name="T0" fmla="*/ 417 w 418"/>
                    <a:gd name="T1" fmla="*/ 0 h 111"/>
                    <a:gd name="T2" fmla="*/ 397 w 418"/>
                    <a:gd name="T3" fmla="*/ 22 h 111"/>
                    <a:gd name="T4" fmla="*/ 393 w 418"/>
                    <a:gd name="T5" fmla="*/ 24 h 111"/>
                    <a:gd name="T6" fmla="*/ 386 w 418"/>
                    <a:gd name="T7" fmla="*/ 30 h 111"/>
                    <a:gd name="T8" fmla="*/ 382 w 418"/>
                    <a:gd name="T9" fmla="*/ 32 h 111"/>
                    <a:gd name="T10" fmla="*/ 372 w 418"/>
                    <a:gd name="T11" fmla="*/ 35 h 111"/>
                    <a:gd name="T12" fmla="*/ 358 w 418"/>
                    <a:gd name="T13" fmla="*/ 39 h 111"/>
                    <a:gd name="T14" fmla="*/ 350 w 418"/>
                    <a:gd name="T15" fmla="*/ 41 h 111"/>
                    <a:gd name="T16" fmla="*/ 344 w 418"/>
                    <a:gd name="T17" fmla="*/ 45 h 111"/>
                    <a:gd name="T18" fmla="*/ 339 w 418"/>
                    <a:gd name="T19" fmla="*/ 47 h 111"/>
                    <a:gd name="T20" fmla="*/ 333 w 418"/>
                    <a:gd name="T21" fmla="*/ 50 h 111"/>
                    <a:gd name="T22" fmla="*/ 327 w 418"/>
                    <a:gd name="T23" fmla="*/ 52 h 111"/>
                    <a:gd name="T24" fmla="*/ 321 w 418"/>
                    <a:gd name="T25" fmla="*/ 52 h 111"/>
                    <a:gd name="T26" fmla="*/ 305 w 418"/>
                    <a:gd name="T27" fmla="*/ 58 h 111"/>
                    <a:gd name="T28" fmla="*/ 293 w 418"/>
                    <a:gd name="T29" fmla="*/ 60 h 111"/>
                    <a:gd name="T30" fmla="*/ 282 w 418"/>
                    <a:gd name="T31" fmla="*/ 62 h 111"/>
                    <a:gd name="T32" fmla="*/ 270 w 418"/>
                    <a:gd name="T33" fmla="*/ 63 h 111"/>
                    <a:gd name="T34" fmla="*/ 258 w 418"/>
                    <a:gd name="T35" fmla="*/ 65 h 111"/>
                    <a:gd name="T36" fmla="*/ 252 w 418"/>
                    <a:gd name="T37" fmla="*/ 65 h 111"/>
                    <a:gd name="T38" fmla="*/ 246 w 418"/>
                    <a:gd name="T39" fmla="*/ 67 h 111"/>
                    <a:gd name="T40" fmla="*/ 240 w 418"/>
                    <a:gd name="T41" fmla="*/ 71 h 111"/>
                    <a:gd name="T42" fmla="*/ 229 w 418"/>
                    <a:gd name="T43" fmla="*/ 71 h 111"/>
                    <a:gd name="T44" fmla="*/ 225 w 418"/>
                    <a:gd name="T45" fmla="*/ 73 h 111"/>
                    <a:gd name="T46" fmla="*/ 213 w 418"/>
                    <a:gd name="T47" fmla="*/ 76 h 111"/>
                    <a:gd name="T48" fmla="*/ 203 w 418"/>
                    <a:gd name="T49" fmla="*/ 76 h 111"/>
                    <a:gd name="T50" fmla="*/ 191 w 418"/>
                    <a:gd name="T51" fmla="*/ 78 h 111"/>
                    <a:gd name="T52" fmla="*/ 183 w 418"/>
                    <a:gd name="T53" fmla="*/ 82 h 111"/>
                    <a:gd name="T54" fmla="*/ 180 w 418"/>
                    <a:gd name="T55" fmla="*/ 84 h 111"/>
                    <a:gd name="T56" fmla="*/ 175 w 418"/>
                    <a:gd name="T57" fmla="*/ 86 h 111"/>
                    <a:gd name="T58" fmla="*/ 165 w 418"/>
                    <a:gd name="T59" fmla="*/ 86 h 111"/>
                    <a:gd name="T60" fmla="*/ 153 w 418"/>
                    <a:gd name="T61" fmla="*/ 89 h 111"/>
                    <a:gd name="T62" fmla="*/ 143 w 418"/>
                    <a:gd name="T63" fmla="*/ 89 h 111"/>
                    <a:gd name="T64" fmla="*/ 137 w 418"/>
                    <a:gd name="T65" fmla="*/ 91 h 111"/>
                    <a:gd name="T66" fmla="*/ 131 w 418"/>
                    <a:gd name="T67" fmla="*/ 93 h 111"/>
                    <a:gd name="T68" fmla="*/ 126 w 418"/>
                    <a:gd name="T69" fmla="*/ 95 h 111"/>
                    <a:gd name="T70" fmla="*/ 114 w 418"/>
                    <a:gd name="T71" fmla="*/ 97 h 111"/>
                    <a:gd name="T72" fmla="*/ 108 w 418"/>
                    <a:gd name="T73" fmla="*/ 101 h 111"/>
                    <a:gd name="T74" fmla="*/ 102 w 418"/>
                    <a:gd name="T75" fmla="*/ 101 h 111"/>
                    <a:gd name="T76" fmla="*/ 96 w 418"/>
                    <a:gd name="T77" fmla="*/ 103 h 111"/>
                    <a:gd name="T78" fmla="*/ 90 w 418"/>
                    <a:gd name="T79" fmla="*/ 103 h 111"/>
                    <a:gd name="T80" fmla="*/ 78 w 418"/>
                    <a:gd name="T81" fmla="*/ 104 h 111"/>
                    <a:gd name="T82" fmla="*/ 73 w 418"/>
                    <a:gd name="T83" fmla="*/ 104 h 111"/>
                    <a:gd name="T84" fmla="*/ 65 w 418"/>
                    <a:gd name="T85" fmla="*/ 104 h 111"/>
                    <a:gd name="T86" fmla="*/ 57 w 418"/>
                    <a:gd name="T87" fmla="*/ 106 h 111"/>
                    <a:gd name="T88" fmla="*/ 43 w 418"/>
                    <a:gd name="T89" fmla="*/ 106 h 111"/>
                    <a:gd name="T90" fmla="*/ 39 w 418"/>
                    <a:gd name="T91" fmla="*/ 106 h 111"/>
                    <a:gd name="T92" fmla="*/ 33 w 418"/>
                    <a:gd name="T93" fmla="*/ 106 h 111"/>
                    <a:gd name="T94" fmla="*/ 27 w 418"/>
                    <a:gd name="T95" fmla="*/ 106 h 111"/>
                    <a:gd name="T96" fmla="*/ 18 w 418"/>
                    <a:gd name="T97" fmla="*/ 108 h 111"/>
                    <a:gd name="T98" fmla="*/ 12 w 418"/>
                    <a:gd name="T99" fmla="*/ 108 h 111"/>
                    <a:gd name="T100" fmla="*/ 6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6" y="30"/>
                      </a:lnTo>
                      <a:lnTo>
                        <a:pt x="382" y="32"/>
                      </a:lnTo>
                      <a:lnTo>
                        <a:pt x="372" y="35"/>
                      </a:lnTo>
                      <a:lnTo>
                        <a:pt x="358" y="39"/>
                      </a:lnTo>
                      <a:lnTo>
                        <a:pt x="350" y="41"/>
                      </a:lnTo>
                      <a:lnTo>
                        <a:pt x="344" y="45"/>
                      </a:lnTo>
                      <a:lnTo>
                        <a:pt x="339" y="47"/>
                      </a:lnTo>
                      <a:lnTo>
                        <a:pt x="333" y="50"/>
                      </a:lnTo>
                      <a:lnTo>
                        <a:pt x="327" y="52"/>
                      </a:lnTo>
                      <a:lnTo>
                        <a:pt x="321" y="52"/>
                      </a:lnTo>
                      <a:lnTo>
                        <a:pt x="305" y="58"/>
                      </a:lnTo>
                      <a:lnTo>
                        <a:pt x="293" y="60"/>
                      </a:lnTo>
                      <a:lnTo>
                        <a:pt x="282" y="62"/>
                      </a:lnTo>
                      <a:lnTo>
                        <a:pt x="270" y="63"/>
                      </a:lnTo>
                      <a:lnTo>
                        <a:pt x="258" y="65"/>
                      </a:lnTo>
                      <a:lnTo>
                        <a:pt x="252" y="65"/>
                      </a:lnTo>
                      <a:lnTo>
                        <a:pt x="246" y="67"/>
                      </a:lnTo>
                      <a:lnTo>
                        <a:pt x="240" y="71"/>
                      </a:lnTo>
                      <a:lnTo>
                        <a:pt x="229" y="71"/>
                      </a:lnTo>
                      <a:lnTo>
                        <a:pt x="225" y="73"/>
                      </a:lnTo>
                      <a:lnTo>
                        <a:pt x="213" y="76"/>
                      </a:lnTo>
                      <a:lnTo>
                        <a:pt x="203" y="76"/>
                      </a:lnTo>
                      <a:lnTo>
                        <a:pt x="191" y="78"/>
                      </a:lnTo>
                      <a:lnTo>
                        <a:pt x="183" y="82"/>
                      </a:lnTo>
                      <a:lnTo>
                        <a:pt x="180"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7"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24" name="Freeform 164">
                  <a:extLst>
                    <a:ext uri="{FF2B5EF4-FFF2-40B4-BE49-F238E27FC236}">
                      <a16:creationId xmlns:a16="http://schemas.microsoft.com/office/drawing/2014/main" id="{96189F1E-DB36-FF44-8682-37E56E370F8F}"/>
                    </a:ext>
                  </a:extLst>
                </p:cNvPr>
                <p:cNvSpPr>
                  <a:spLocks/>
                </p:cNvSpPr>
                <p:nvPr/>
              </p:nvSpPr>
              <p:spPr bwMode="auto">
                <a:xfrm>
                  <a:off x="398" y="3270"/>
                  <a:ext cx="418" cy="111"/>
                </a:xfrm>
                <a:custGeom>
                  <a:avLst/>
                  <a:gdLst>
                    <a:gd name="T0" fmla="*/ 417 w 418"/>
                    <a:gd name="T1" fmla="*/ 0 h 111"/>
                    <a:gd name="T2" fmla="*/ 397 w 418"/>
                    <a:gd name="T3" fmla="*/ 22 h 111"/>
                    <a:gd name="T4" fmla="*/ 393 w 418"/>
                    <a:gd name="T5" fmla="*/ 26 h 111"/>
                    <a:gd name="T6" fmla="*/ 385 w 418"/>
                    <a:gd name="T7" fmla="*/ 30 h 111"/>
                    <a:gd name="T8" fmla="*/ 381 w 418"/>
                    <a:gd name="T9" fmla="*/ 32 h 111"/>
                    <a:gd name="T10" fmla="*/ 371 w 418"/>
                    <a:gd name="T11" fmla="*/ 36 h 111"/>
                    <a:gd name="T12" fmla="*/ 359 w 418"/>
                    <a:gd name="T13" fmla="*/ 40 h 111"/>
                    <a:gd name="T14" fmla="*/ 349 w 418"/>
                    <a:gd name="T15" fmla="*/ 42 h 111"/>
                    <a:gd name="T16" fmla="*/ 343 w 418"/>
                    <a:gd name="T17" fmla="*/ 44 h 111"/>
                    <a:gd name="T18" fmla="*/ 339 w 418"/>
                    <a:gd name="T19" fmla="*/ 46 h 111"/>
                    <a:gd name="T20" fmla="*/ 331 w 418"/>
                    <a:gd name="T21" fmla="*/ 50 h 111"/>
                    <a:gd name="T22" fmla="*/ 327 w 418"/>
                    <a:gd name="T23" fmla="*/ 52 h 111"/>
                    <a:gd name="T24" fmla="*/ 321 w 418"/>
                    <a:gd name="T25" fmla="*/ 54 h 111"/>
                    <a:gd name="T26" fmla="*/ 305 w 418"/>
                    <a:gd name="T27" fmla="*/ 58 h 111"/>
                    <a:gd name="T28" fmla="*/ 293 w 418"/>
                    <a:gd name="T29" fmla="*/ 60 h 111"/>
                    <a:gd name="T30" fmla="*/ 281 w 418"/>
                    <a:gd name="T31" fmla="*/ 62 h 111"/>
                    <a:gd name="T32" fmla="*/ 269 w 418"/>
                    <a:gd name="T33" fmla="*/ 64 h 111"/>
                    <a:gd name="T34" fmla="*/ 257 w 418"/>
                    <a:gd name="T35" fmla="*/ 66 h 111"/>
                    <a:gd name="T36" fmla="*/ 251 w 418"/>
                    <a:gd name="T37" fmla="*/ 66 h 111"/>
                    <a:gd name="T38" fmla="*/ 245 w 418"/>
                    <a:gd name="T39" fmla="*/ 68 h 111"/>
                    <a:gd name="T40" fmla="*/ 239 w 418"/>
                    <a:gd name="T41" fmla="*/ 70 h 111"/>
                    <a:gd name="T42" fmla="*/ 229 w 418"/>
                    <a:gd name="T43" fmla="*/ 72 h 111"/>
                    <a:gd name="T44" fmla="*/ 225 w 418"/>
                    <a:gd name="T45" fmla="*/ 74 h 111"/>
                    <a:gd name="T46" fmla="*/ 213 w 418"/>
                    <a:gd name="T47" fmla="*/ 76 h 111"/>
                    <a:gd name="T48" fmla="*/ 203 w 418"/>
                    <a:gd name="T49" fmla="*/ 78 h 111"/>
                    <a:gd name="T50" fmla="*/ 191 w 418"/>
                    <a:gd name="T51" fmla="*/ 80 h 111"/>
                    <a:gd name="T52" fmla="*/ 185 w 418"/>
                    <a:gd name="T53" fmla="*/ 82 h 111"/>
                    <a:gd name="T54" fmla="*/ 180 w 418"/>
                    <a:gd name="T55" fmla="*/ 84 h 111"/>
                    <a:gd name="T56" fmla="*/ 174 w 418"/>
                    <a:gd name="T57" fmla="*/ 86 h 111"/>
                    <a:gd name="T58" fmla="*/ 166 w 418"/>
                    <a:gd name="T59" fmla="*/ 86 h 111"/>
                    <a:gd name="T60" fmla="*/ 152 w 418"/>
                    <a:gd name="T61" fmla="*/ 90 h 111"/>
                    <a:gd name="T62" fmla="*/ 144 w 418"/>
                    <a:gd name="T63" fmla="*/ 90 h 111"/>
                    <a:gd name="T64" fmla="*/ 138 w 418"/>
                    <a:gd name="T65" fmla="*/ 92 h 111"/>
                    <a:gd name="T66" fmla="*/ 132 w 418"/>
                    <a:gd name="T67" fmla="*/ 94 h 111"/>
                    <a:gd name="T68" fmla="*/ 126 w 418"/>
                    <a:gd name="T69" fmla="*/ 96 h 111"/>
                    <a:gd name="T70" fmla="*/ 114 w 418"/>
                    <a:gd name="T71" fmla="*/ 98 h 111"/>
                    <a:gd name="T72" fmla="*/ 108 w 418"/>
                    <a:gd name="T73" fmla="*/ 100 h 111"/>
                    <a:gd name="T74" fmla="*/ 102 w 418"/>
                    <a:gd name="T75" fmla="*/ 102 h 111"/>
                    <a:gd name="T76" fmla="*/ 96 w 418"/>
                    <a:gd name="T77" fmla="*/ 104 h 111"/>
                    <a:gd name="T78" fmla="*/ 90 w 418"/>
                    <a:gd name="T79" fmla="*/ 104 h 111"/>
                    <a:gd name="T80" fmla="*/ 78 w 418"/>
                    <a:gd name="T81" fmla="*/ 104 h 111"/>
                    <a:gd name="T82" fmla="*/ 72 w 418"/>
                    <a:gd name="T83" fmla="*/ 104 h 111"/>
                    <a:gd name="T84" fmla="*/ 66 w 418"/>
                    <a:gd name="T85" fmla="*/ 104 h 111"/>
                    <a:gd name="T86" fmla="*/ 56 w 418"/>
                    <a:gd name="T87" fmla="*/ 106 h 111"/>
                    <a:gd name="T88" fmla="*/ 44 w 418"/>
                    <a:gd name="T89" fmla="*/ 106 h 111"/>
                    <a:gd name="T90" fmla="*/ 40 w 418"/>
                    <a:gd name="T91" fmla="*/ 106 h 111"/>
                    <a:gd name="T92" fmla="*/ 34 w 418"/>
                    <a:gd name="T93" fmla="*/ 108 h 111"/>
                    <a:gd name="T94" fmla="*/ 28 w 418"/>
                    <a:gd name="T95" fmla="*/ 108 h 111"/>
                    <a:gd name="T96" fmla="*/ 18 w 418"/>
                    <a:gd name="T97" fmla="*/ 110 h 111"/>
                    <a:gd name="T98" fmla="*/ 12 w 418"/>
                    <a:gd name="T99" fmla="*/ 110 h 111"/>
                    <a:gd name="T100" fmla="*/ 6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3" y="26"/>
                      </a:lnTo>
                      <a:lnTo>
                        <a:pt x="385" y="30"/>
                      </a:lnTo>
                      <a:lnTo>
                        <a:pt x="381" y="32"/>
                      </a:lnTo>
                      <a:lnTo>
                        <a:pt x="371" y="36"/>
                      </a:lnTo>
                      <a:lnTo>
                        <a:pt x="359" y="40"/>
                      </a:lnTo>
                      <a:lnTo>
                        <a:pt x="349" y="42"/>
                      </a:lnTo>
                      <a:lnTo>
                        <a:pt x="343" y="44"/>
                      </a:lnTo>
                      <a:lnTo>
                        <a:pt x="339" y="46"/>
                      </a:lnTo>
                      <a:lnTo>
                        <a:pt x="331" y="50"/>
                      </a:lnTo>
                      <a:lnTo>
                        <a:pt x="327" y="52"/>
                      </a:lnTo>
                      <a:lnTo>
                        <a:pt x="321" y="54"/>
                      </a:lnTo>
                      <a:lnTo>
                        <a:pt x="305" y="58"/>
                      </a:lnTo>
                      <a:lnTo>
                        <a:pt x="293" y="60"/>
                      </a:lnTo>
                      <a:lnTo>
                        <a:pt x="281" y="62"/>
                      </a:lnTo>
                      <a:lnTo>
                        <a:pt x="269" y="64"/>
                      </a:lnTo>
                      <a:lnTo>
                        <a:pt x="257" y="66"/>
                      </a:lnTo>
                      <a:lnTo>
                        <a:pt x="251" y="66"/>
                      </a:lnTo>
                      <a:lnTo>
                        <a:pt x="245" y="68"/>
                      </a:lnTo>
                      <a:lnTo>
                        <a:pt x="239" y="70"/>
                      </a:lnTo>
                      <a:lnTo>
                        <a:pt x="229" y="72"/>
                      </a:lnTo>
                      <a:lnTo>
                        <a:pt x="225" y="74"/>
                      </a:lnTo>
                      <a:lnTo>
                        <a:pt x="213" y="76"/>
                      </a:lnTo>
                      <a:lnTo>
                        <a:pt x="203" y="78"/>
                      </a:lnTo>
                      <a:lnTo>
                        <a:pt x="191" y="80"/>
                      </a:lnTo>
                      <a:lnTo>
                        <a:pt x="185"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57" name="Group 165">
            <a:extLst>
              <a:ext uri="{FF2B5EF4-FFF2-40B4-BE49-F238E27FC236}">
                <a16:creationId xmlns:a16="http://schemas.microsoft.com/office/drawing/2014/main" id="{A9ABC739-2FA9-B64F-8C00-46F665B74407}"/>
              </a:ext>
            </a:extLst>
          </p:cNvPr>
          <p:cNvGrpSpPr>
            <a:grpSpLocks/>
          </p:cNvGrpSpPr>
          <p:nvPr/>
        </p:nvGrpSpPr>
        <p:grpSpPr bwMode="auto">
          <a:xfrm>
            <a:off x="2951164" y="5603875"/>
            <a:ext cx="822325" cy="1219200"/>
            <a:chOff x="899" y="3530"/>
            <a:chExt cx="518" cy="768"/>
          </a:xfrm>
        </p:grpSpPr>
        <p:sp>
          <p:nvSpPr>
            <p:cNvPr id="15526" name="Oval 166">
              <a:extLst>
                <a:ext uri="{FF2B5EF4-FFF2-40B4-BE49-F238E27FC236}">
                  <a16:creationId xmlns:a16="http://schemas.microsoft.com/office/drawing/2014/main" id="{888FCD14-D01D-FA49-9BE5-D308EA5FAB75}"/>
                </a:ext>
              </a:extLst>
            </p:cNvPr>
            <p:cNvSpPr>
              <a:spLocks noChangeArrowheads="1"/>
            </p:cNvSpPr>
            <p:nvPr/>
          </p:nvSpPr>
          <p:spPr bwMode="auto">
            <a:xfrm>
              <a:off x="1053" y="3678"/>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953" name="Group 167">
              <a:extLst>
                <a:ext uri="{FF2B5EF4-FFF2-40B4-BE49-F238E27FC236}">
                  <a16:creationId xmlns:a16="http://schemas.microsoft.com/office/drawing/2014/main" id="{2B5179BC-45C6-D146-AAB2-C6990AEEDB29}"/>
                </a:ext>
              </a:extLst>
            </p:cNvPr>
            <p:cNvGrpSpPr>
              <a:grpSpLocks/>
            </p:cNvGrpSpPr>
            <p:nvPr/>
          </p:nvGrpSpPr>
          <p:grpSpPr bwMode="auto">
            <a:xfrm>
              <a:off x="899" y="3530"/>
              <a:ext cx="471" cy="768"/>
              <a:chOff x="899" y="3530"/>
              <a:chExt cx="471" cy="768"/>
            </a:xfrm>
          </p:grpSpPr>
          <p:sp>
            <p:nvSpPr>
              <p:cNvPr id="15528" name="Freeform 168" descr="Zig zag">
                <a:extLst>
                  <a:ext uri="{FF2B5EF4-FFF2-40B4-BE49-F238E27FC236}">
                    <a16:creationId xmlns:a16="http://schemas.microsoft.com/office/drawing/2014/main" id="{CBB44FB6-7FEE-1042-A6F9-3694D9C42666}"/>
                  </a:ext>
                </a:extLst>
              </p:cNvPr>
              <p:cNvSpPr>
                <a:spLocks/>
              </p:cNvSpPr>
              <p:nvPr/>
            </p:nvSpPr>
            <p:spPr bwMode="auto">
              <a:xfrm>
                <a:off x="901" y="3530"/>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5 h 768"/>
                  <a:gd name="T12" fmla="*/ 312 w 469"/>
                  <a:gd name="T13" fmla="*/ 311 h 768"/>
                  <a:gd name="T14" fmla="*/ 312 w 469"/>
                  <a:gd name="T15" fmla="*/ 347 h 768"/>
                  <a:gd name="T16" fmla="*/ 336 w 469"/>
                  <a:gd name="T17" fmla="*/ 383 h 768"/>
                  <a:gd name="T18" fmla="*/ 348 w 469"/>
                  <a:gd name="T19" fmla="*/ 419 h 768"/>
                  <a:gd name="T20" fmla="*/ 384 w 469"/>
                  <a:gd name="T21" fmla="*/ 455 h 768"/>
                  <a:gd name="T22" fmla="*/ 384 w 469"/>
                  <a:gd name="T23" fmla="*/ 491 h 768"/>
                  <a:gd name="T24" fmla="*/ 396 w 469"/>
                  <a:gd name="T25" fmla="*/ 527 h 768"/>
                  <a:gd name="T26" fmla="*/ 396 w 469"/>
                  <a:gd name="T27" fmla="*/ 563 h 768"/>
                  <a:gd name="T28" fmla="*/ 420 w 469"/>
                  <a:gd name="T29" fmla="*/ 611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3 h 768"/>
                  <a:gd name="T68" fmla="*/ 0 w 469"/>
                  <a:gd name="T69" fmla="*/ 587 h 768"/>
                  <a:gd name="T70" fmla="*/ 0 w 469"/>
                  <a:gd name="T71" fmla="*/ 551 h 768"/>
                  <a:gd name="T72" fmla="*/ 0 w 469"/>
                  <a:gd name="T73" fmla="*/ 515 h 768"/>
                  <a:gd name="T74" fmla="*/ 0 w 469"/>
                  <a:gd name="T75" fmla="*/ 479 h 768"/>
                  <a:gd name="T76" fmla="*/ 0 w 469"/>
                  <a:gd name="T77" fmla="*/ 443 h 768"/>
                  <a:gd name="T78" fmla="*/ 0 w 469"/>
                  <a:gd name="T79" fmla="*/ 407 h 768"/>
                  <a:gd name="T80" fmla="*/ 0 w 469"/>
                  <a:gd name="T81" fmla="*/ 371 h 768"/>
                  <a:gd name="T82" fmla="*/ 0 w 469"/>
                  <a:gd name="T83" fmla="*/ 335 h 768"/>
                  <a:gd name="T84" fmla="*/ 0 w 469"/>
                  <a:gd name="T85" fmla="*/ 299 h 768"/>
                  <a:gd name="T86" fmla="*/ 0 w 469"/>
                  <a:gd name="T87" fmla="*/ 263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5"/>
                    </a:lnTo>
                    <a:lnTo>
                      <a:pt x="312" y="311"/>
                    </a:lnTo>
                    <a:lnTo>
                      <a:pt x="312" y="347"/>
                    </a:lnTo>
                    <a:lnTo>
                      <a:pt x="336" y="383"/>
                    </a:lnTo>
                    <a:lnTo>
                      <a:pt x="348" y="419"/>
                    </a:lnTo>
                    <a:lnTo>
                      <a:pt x="384" y="455"/>
                    </a:lnTo>
                    <a:lnTo>
                      <a:pt x="384" y="491"/>
                    </a:lnTo>
                    <a:lnTo>
                      <a:pt x="396" y="527"/>
                    </a:lnTo>
                    <a:lnTo>
                      <a:pt x="396" y="563"/>
                    </a:lnTo>
                    <a:lnTo>
                      <a:pt x="420" y="611"/>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blipFill dpi="0" rotWithShape="0">
                <a:blip r:embed="rId6"/>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955" name="Group 169">
                <a:extLst>
                  <a:ext uri="{FF2B5EF4-FFF2-40B4-BE49-F238E27FC236}">
                    <a16:creationId xmlns:a16="http://schemas.microsoft.com/office/drawing/2014/main" id="{2E4B93EE-DBBE-8F44-B93F-1B3B992E67FB}"/>
                  </a:ext>
                </a:extLst>
              </p:cNvPr>
              <p:cNvGrpSpPr>
                <a:grpSpLocks/>
              </p:cNvGrpSpPr>
              <p:nvPr/>
            </p:nvGrpSpPr>
            <p:grpSpPr bwMode="auto">
              <a:xfrm>
                <a:off x="899" y="3660"/>
                <a:ext cx="449" cy="120"/>
                <a:chOff x="899" y="3660"/>
                <a:chExt cx="449" cy="120"/>
              </a:xfrm>
            </p:grpSpPr>
            <p:sp>
              <p:nvSpPr>
                <p:cNvPr id="15530" name="Freeform 170" descr="Zig zag">
                  <a:extLst>
                    <a:ext uri="{FF2B5EF4-FFF2-40B4-BE49-F238E27FC236}">
                      <a16:creationId xmlns:a16="http://schemas.microsoft.com/office/drawing/2014/main" id="{FFBE68C6-50D5-9241-8CE4-6C928014D64C}"/>
                    </a:ext>
                  </a:extLst>
                </p:cNvPr>
                <p:cNvSpPr>
                  <a:spLocks/>
                </p:cNvSpPr>
                <p:nvPr/>
              </p:nvSpPr>
              <p:spPr bwMode="auto">
                <a:xfrm>
                  <a:off x="899" y="3660"/>
                  <a:ext cx="449" cy="120"/>
                </a:xfrm>
                <a:custGeom>
                  <a:avLst/>
                  <a:gdLst>
                    <a:gd name="T0" fmla="*/ 448 w 449"/>
                    <a:gd name="T1" fmla="*/ 0 h 120"/>
                    <a:gd name="T2" fmla="*/ 413 w 449"/>
                    <a:gd name="T3" fmla="*/ 28 h 120"/>
                    <a:gd name="T4" fmla="*/ 385 w 449"/>
                    <a:gd name="T5" fmla="*/ 51 h 120"/>
                    <a:gd name="T6" fmla="*/ 350 w 449"/>
                    <a:gd name="T7" fmla="*/ 64 h 120"/>
                    <a:gd name="T8" fmla="*/ 312 w 449"/>
                    <a:gd name="T9" fmla="*/ 75 h 120"/>
                    <a:gd name="T10" fmla="*/ 271 w 449"/>
                    <a:gd name="T11" fmla="*/ 92 h 120"/>
                    <a:gd name="T12" fmla="*/ 230 w 449"/>
                    <a:gd name="T13" fmla="*/ 105 h 120"/>
                    <a:gd name="T14" fmla="*/ 195 w 449"/>
                    <a:gd name="T15" fmla="*/ 112 h 120"/>
                    <a:gd name="T16" fmla="*/ 163 w 449"/>
                    <a:gd name="T17" fmla="*/ 113 h 120"/>
                    <a:gd name="T18" fmla="*/ 128 w 449"/>
                    <a:gd name="T19" fmla="*/ 115 h 120"/>
                    <a:gd name="T20" fmla="*/ 67 w 449"/>
                    <a:gd name="T21" fmla="*/ 119 h 120"/>
                    <a:gd name="T22" fmla="*/ 0 w 449"/>
                    <a:gd name="T23" fmla="*/ 115 h 120"/>
                    <a:gd name="T24" fmla="*/ 448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448" y="0"/>
                      </a:moveTo>
                      <a:lnTo>
                        <a:pt x="413" y="28"/>
                      </a:lnTo>
                      <a:lnTo>
                        <a:pt x="385" y="51"/>
                      </a:lnTo>
                      <a:lnTo>
                        <a:pt x="350" y="64"/>
                      </a:lnTo>
                      <a:lnTo>
                        <a:pt x="312" y="75"/>
                      </a:lnTo>
                      <a:lnTo>
                        <a:pt x="271" y="92"/>
                      </a:lnTo>
                      <a:lnTo>
                        <a:pt x="230" y="105"/>
                      </a:lnTo>
                      <a:lnTo>
                        <a:pt x="195" y="112"/>
                      </a:lnTo>
                      <a:lnTo>
                        <a:pt x="163" y="113"/>
                      </a:lnTo>
                      <a:lnTo>
                        <a:pt x="128" y="115"/>
                      </a:lnTo>
                      <a:lnTo>
                        <a:pt x="67" y="119"/>
                      </a:lnTo>
                      <a:lnTo>
                        <a:pt x="0" y="115"/>
                      </a:lnTo>
                      <a:lnTo>
                        <a:pt x="448"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31" name="Freeform 171">
                  <a:extLst>
                    <a:ext uri="{FF2B5EF4-FFF2-40B4-BE49-F238E27FC236}">
                      <a16:creationId xmlns:a16="http://schemas.microsoft.com/office/drawing/2014/main" id="{A2B01798-9FF6-1F4B-A9CE-80AFF77DCADB}"/>
                    </a:ext>
                  </a:extLst>
                </p:cNvPr>
                <p:cNvSpPr>
                  <a:spLocks/>
                </p:cNvSpPr>
                <p:nvPr/>
              </p:nvSpPr>
              <p:spPr bwMode="auto">
                <a:xfrm>
                  <a:off x="899" y="3660"/>
                  <a:ext cx="449" cy="120"/>
                </a:xfrm>
                <a:custGeom>
                  <a:avLst/>
                  <a:gdLst>
                    <a:gd name="T0" fmla="*/ 448 w 449"/>
                    <a:gd name="T1" fmla="*/ 0 h 120"/>
                    <a:gd name="T2" fmla="*/ 412 w 449"/>
                    <a:gd name="T3" fmla="*/ 30 h 120"/>
                    <a:gd name="T4" fmla="*/ 386 w 449"/>
                    <a:gd name="T5" fmla="*/ 52 h 120"/>
                    <a:gd name="T6" fmla="*/ 350 w 449"/>
                    <a:gd name="T7" fmla="*/ 64 h 120"/>
                    <a:gd name="T8" fmla="*/ 314 w 449"/>
                    <a:gd name="T9" fmla="*/ 76 h 120"/>
                    <a:gd name="T10" fmla="*/ 272 w 449"/>
                    <a:gd name="T11" fmla="*/ 92 h 120"/>
                    <a:gd name="T12" fmla="*/ 230 w 449"/>
                    <a:gd name="T13" fmla="*/ 106 h 120"/>
                    <a:gd name="T14" fmla="*/ 194 w 449"/>
                    <a:gd name="T15" fmla="*/ 114 h 120"/>
                    <a:gd name="T16" fmla="*/ 164 w 449"/>
                    <a:gd name="T17" fmla="*/ 116 h 120"/>
                    <a:gd name="T18" fmla="*/ 128 w 449"/>
                    <a:gd name="T19" fmla="*/ 118 h 120"/>
                    <a:gd name="T20" fmla="*/ 66 w 449"/>
                    <a:gd name="T21" fmla="*/ 119 h 120"/>
                    <a:gd name="T22" fmla="*/ 0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448" y="0"/>
                      </a:moveTo>
                      <a:lnTo>
                        <a:pt x="412" y="30"/>
                      </a:lnTo>
                      <a:lnTo>
                        <a:pt x="386" y="52"/>
                      </a:lnTo>
                      <a:lnTo>
                        <a:pt x="350" y="64"/>
                      </a:lnTo>
                      <a:lnTo>
                        <a:pt x="314" y="76"/>
                      </a:lnTo>
                      <a:lnTo>
                        <a:pt x="272" y="92"/>
                      </a:lnTo>
                      <a:lnTo>
                        <a:pt x="230" y="106"/>
                      </a:lnTo>
                      <a:lnTo>
                        <a:pt x="194" y="114"/>
                      </a:lnTo>
                      <a:lnTo>
                        <a:pt x="164" y="116"/>
                      </a:lnTo>
                      <a:lnTo>
                        <a:pt x="128" y="118"/>
                      </a:lnTo>
                      <a:lnTo>
                        <a:pt x="66"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56" name="Group 172">
                <a:extLst>
                  <a:ext uri="{FF2B5EF4-FFF2-40B4-BE49-F238E27FC236}">
                    <a16:creationId xmlns:a16="http://schemas.microsoft.com/office/drawing/2014/main" id="{AD570E1E-57A3-2E4E-BA45-836A7B800E35}"/>
                  </a:ext>
                </a:extLst>
              </p:cNvPr>
              <p:cNvGrpSpPr>
                <a:grpSpLocks/>
              </p:cNvGrpSpPr>
              <p:nvPr/>
            </p:nvGrpSpPr>
            <p:grpSpPr bwMode="auto">
              <a:xfrm>
                <a:off x="905" y="3626"/>
                <a:ext cx="429" cy="117"/>
                <a:chOff x="905" y="3626"/>
                <a:chExt cx="429" cy="117"/>
              </a:xfrm>
            </p:grpSpPr>
            <p:sp>
              <p:nvSpPr>
                <p:cNvPr id="15533" name="Freeform 173" descr="Zig zag">
                  <a:extLst>
                    <a:ext uri="{FF2B5EF4-FFF2-40B4-BE49-F238E27FC236}">
                      <a16:creationId xmlns:a16="http://schemas.microsoft.com/office/drawing/2014/main" id="{BFF31107-4E5F-534E-8639-2F50CFD7A1F7}"/>
                    </a:ext>
                  </a:extLst>
                </p:cNvPr>
                <p:cNvSpPr>
                  <a:spLocks/>
                </p:cNvSpPr>
                <p:nvPr/>
              </p:nvSpPr>
              <p:spPr bwMode="auto">
                <a:xfrm>
                  <a:off x="905" y="3626"/>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34" name="Freeform 174">
                  <a:extLst>
                    <a:ext uri="{FF2B5EF4-FFF2-40B4-BE49-F238E27FC236}">
                      <a16:creationId xmlns:a16="http://schemas.microsoft.com/office/drawing/2014/main" id="{FA726597-792F-6346-AAB7-DF9BC9DCE507}"/>
                    </a:ext>
                  </a:extLst>
                </p:cNvPr>
                <p:cNvSpPr>
                  <a:spLocks/>
                </p:cNvSpPr>
                <p:nvPr/>
              </p:nvSpPr>
              <p:spPr bwMode="auto">
                <a:xfrm>
                  <a:off x="905" y="3626"/>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57" name="Group 175">
                <a:extLst>
                  <a:ext uri="{FF2B5EF4-FFF2-40B4-BE49-F238E27FC236}">
                    <a16:creationId xmlns:a16="http://schemas.microsoft.com/office/drawing/2014/main" id="{0196A108-37CB-CB40-AEFD-41E01FAD9CC7}"/>
                  </a:ext>
                </a:extLst>
              </p:cNvPr>
              <p:cNvGrpSpPr>
                <a:grpSpLocks/>
              </p:cNvGrpSpPr>
              <p:nvPr/>
            </p:nvGrpSpPr>
            <p:grpSpPr bwMode="auto">
              <a:xfrm>
                <a:off x="901" y="3598"/>
                <a:ext cx="419" cy="111"/>
                <a:chOff x="901" y="3598"/>
                <a:chExt cx="419" cy="111"/>
              </a:xfrm>
            </p:grpSpPr>
            <p:sp>
              <p:nvSpPr>
                <p:cNvPr id="15536" name="Freeform 176" descr="Zig zag">
                  <a:extLst>
                    <a:ext uri="{FF2B5EF4-FFF2-40B4-BE49-F238E27FC236}">
                      <a16:creationId xmlns:a16="http://schemas.microsoft.com/office/drawing/2014/main" id="{34D0E43D-056B-A749-8DEF-1436BCC595A5}"/>
                    </a:ext>
                  </a:extLst>
                </p:cNvPr>
                <p:cNvSpPr>
                  <a:spLocks/>
                </p:cNvSpPr>
                <p:nvPr/>
              </p:nvSpPr>
              <p:spPr bwMode="auto">
                <a:xfrm>
                  <a:off x="901" y="3598"/>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37" name="Freeform 177">
                  <a:extLst>
                    <a:ext uri="{FF2B5EF4-FFF2-40B4-BE49-F238E27FC236}">
                      <a16:creationId xmlns:a16="http://schemas.microsoft.com/office/drawing/2014/main" id="{0E9391EE-858D-D749-A179-96EA1FD0D0F7}"/>
                    </a:ext>
                  </a:extLst>
                </p:cNvPr>
                <p:cNvSpPr>
                  <a:spLocks/>
                </p:cNvSpPr>
                <p:nvPr/>
              </p:nvSpPr>
              <p:spPr bwMode="auto">
                <a:xfrm>
                  <a:off x="901" y="3598"/>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58" name="Group 178">
            <a:extLst>
              <a:ext uri="{FF2B5EF4-FFF2-40B4-BE49-F238E27FC236}">
                <a16:creationId xmlns:a16="http://schemas.microsoft.com/office/drawing/2014/main" id="{72DB803C-3DB5-3E40-B876-4C092F83B75C}"/>
              </a:ext>
            </a:extLst>
          </p:cNvPr>
          <p:cNvGrpSpPr>
            <a:grpSpLocks/>
          </p:cNvGrpSpPr>
          <p:nvPr/>
        </p:nvGrpSpPr>
        <p:grpSpPr bwMode="auto">
          <a:xfrm>
            <a:off x="2438400" y="5603875"/>
            <a:ext cx="763588" cy="1219200"/>
            <a:chOff x="576" y="3530"/>
            <a:chExt cx="481" cy="768"/>
          </a:xfrm>
        </p:grpSpPr>
        <p:sp>
          <p:nvSpPr>
            <p:cNvPr id="15539" name="Oval 179">
              <a:extLst>
                <a:ext uri="{FF2B5EF4-FFF2-40B4-BE49-F238E27FC236}">
                  <a16:creationId xmlns:a16="http://schemas.microsoft.com/office/drawing/2014/main" id="{7D5FA843-DDB5-034B-8F43-9275D9AB62D2}"/>
                </a:ext>
              </a:extLst>
            </p:cNvPr>
            <p:cNvSpPr>
              <a:spLocks noChangeArrowheads="1"/>
            </p:cNvSpPr>
            <p:nvPr/>
          </p:nvSpPr>
          <p:spPr bwMode="auto">
            <a:xfrm>
              <a:off x="693" y="3654"/>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941" name="Group 180">
              <a:extLst>
                <a:ext uri="{FF2B5EF4-FFF2-40B4-BE49-F238E27FC236}">
                  <a16:creationId xmlns:a16="http://schemas.microsoft.com/office/drawing/2014/main" id="{5BCDA62B-0E2F-7343-9311-229541B335FD}"/>
                </a:ext>
              </a:extLst>
            </p:cNvPr>
            <p:cNvGrpSpPr>
              <a:grpSpLocks/>
            </p:cNvGrpSpPr>
            <p:nvPr/>
          </p:nvGrpSpPr>
          <p:grpSpPr bwMode="auto">
            <a:xfrm>
              <a:off x="576" y="3530"/>
              <a:ext cx="470" cy="768"/>
              <a:chOff x="576" y="3530"/>
              <a:chExt cx="470" cy="768"/>
            </a:xfrm>
          </p:grpSpPr>
          <p:sp>
            <p:nvSpPr>
              <p:cNvPr id="15541" name="Freeform 181">
                <a:extLst>
                  <a:ext uri="{FF2B5EF4-FFF2-40B4-BE49-F238E27FC236}">
                    <a16:creationId xmlns:a16="http://schemas.microsoft.com/office/drawing/2014/main" id="{D00AD900-307B-A642-B379-BA0551FBAFBA}"/>
                  </a:ext>
                </a:extLst>
              </p:cNvPr>
              <p:cNvSpPr>
                <a:spLocks/>
              </p:cNvSpPr>
              <p:nvPr/>
            </p:nvSpPr>
            <p:spPr bwMode="auto">
              <a:xfrm>
                <a:off x="578" y="3530"/>
                <a:ext cx="468" cy="768"/>
              </a:xfrm>
              <a:custGeom>
                <a:avLst/>
                <a:gdLst>
                  <a:gd name="T0" fmla="*/ 467 w 468"/>
                  <a:gd name="T1" fmla="*/ 156 h 768"/>
                  <a:gd name="T2" fmla="*/ 467 w 468"/>
                  <a:gd name="T3" fmla="*/ 192 h 768"/>
                  <a:gd name="T4" fmla="*/ 431 w 468"/>
                  <a:gd name="T5" fmla="*/ 204 h 768"/>
                  <a:gd name="T6" fmla="*/ 395 w 468"/>
                  <a:gd name="T7" fmla="*/ 240 h 768"/>
                  <a:gd name="T8" fmla="*/ 323 w 468"/>
                  <a:gd name="T9" fmla="*/ 240 h 768"/>
                  <a:gd name="T10" fmla="*/ 311 w 468"/>
                  <a:gd name="T11" fmla="*/ 275 h 768"/>
                  <a:gd name="T12" fmla="*/ 311 w 468"/>
                  <a:gd name="T13" fmla="*/ 311 h 768"/>
                  <a:gd name="T14" fmla="*/ 311 w 468"/>
                  <a:gd name="T15" fmla="*/ 347 h 768"/>
                  <a:gd name="T16" fmla="*/ 335 w 468"/>
                  <a:gd name="T17" fmla="*/ 383 h 768"/>
                  <a:gd name="T18" fmla="*/ 347 w 468"/>
                  <a:gd name="T19" fmla="*/ 419 h 768"/>
                  <a:gd name="T20" fmla="*/ 383 w 468"/>
                  <a:gd name="T21" fmla="*/ 455 h 768"/>
                  <a:gd name="T22" fmla="*/ 383 w 468"/>
                  <a:gd name="T23" fmla="*/ 491 h 768"/>
                  <a:gd name="T24" fmla="*/ 395 w 468"/>
                  <a:gd name="T25" fmla="*/ 527 h 768"/>
                  <a:gd name="T26" fmla="*/ 395 w 468"/>
                  <a:gd name="T27" fmla="*/ 563 h 768"/>
                  <a:gd name="T28" fmla="*/ 419 w 468"/>
                  <a:gd name="T29" fmla="*/ 611 h 768"/>
                  <a:gd name="T30" fmla="*/ 431 w 468"/>
                  <a:gd name="T31" fmla="*/ 659 h 768"/>
                  <a:gd name="T32" fmla="*/ 431 w 468"/>
                  <a:gd name="T33" fmla="*/ 695 h 768"/>
                  <a:gd name="T34" fmla="*/ 443 w 468"/>
                  <a:gd name="T35" fmla="*/ 731 h 768"/>
                  <a:gd name="T36" fmla="*/ 431 w 468"/>
                  <a:gd name="T37" fmla="*/ 767 h 768"/>
                  <a:gd name="T38" fmla="*/ 395 w 468"/>
                  <a:gd name="T39" fmla="*/ 767 h 768"/>
                  <a:gd name="T40" fmla="*/ 359 w 468"/>
                  <a:gd name="T41" fmla="*/ 767 h 768"/>
                  <a:gd name="T42" fmla="*/ 323 w 468"/>
                  <a:gd name="T43" fmla="*/ 767 h 768"/>
                  <a:gd name="T44" fmla="*/ 287 w 468"/>
                  <a:gd name="T45" fmla="*/ 755 h 768"/>
                  <a:gd name="T46" fmla="*/ 251 w 468"/>
                  <a:gd name="T47" fmla="*/ 731 h 768"/>
                  <a:gd name="T48" fmla="*/ 215 w 468"/>
                  <a:gd name="T49" fmla="*/ 731 h 768"/>
                  <a:gd name="T50" fmla="*/ 179 w 468"/>
                  <a:gd name="T51" fmla="*/ 731 h 768"/>
                  <a:gd name="T52" fmla="*/ 143 w 468"/>
                  <a:gd name="T53" fmla="*/ 731 h 768"/>
                  <a:gd name="T54" fmla="*/ 107 w 468"/>
                  <a:gd name="T55" fmla="*/ 731 h 768"/>
                  <a:gd name="T56" fmla="*/ 71 w 468"/>
                  <a:gd name="T57" fmla="*/ 743 h 768"/>
                  <a:gd name="T58" fmla="*/ 35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1 h 768"/>
                  <a:gd name="T72" fmla="*/ 0 w 468"/>
                  <a:gd name="T73" fmla="*/ 515 h 768"/>
                  <a:gd name="T74" fmla="*/ 0 w 468"/>
                  <a:gd name="T75" fmla="*/ 479 h 768"/>
                  <a:gd name="T76" fmla="*/ 0 w 468"/>
                  <a:gd name="T77" fmla="*/ 443 h 768"/>
                  <a:gd name="T78" fmla="*/ 0 w 468"/>
                  <a:gd name="T79" fmla="*/ 407 h 768"/>
                  <a:gd name="T80" fmla="*/ 0 w 468"/>
                  <a:gd name="T81" fmla="*/ 371 h 768"/>
                  <a:gd name="T82" fmla="*/ 0 w 468"/>
                  <a:gd name="T83" fmla="*/ 335 h 768"/>
                  <a:gd name="T84" fmla="*/ 0 w 468"/>
                  <a:gd name="T85" fmla="*/ 299 h 768"/>
                  <a:gd name="T86" fmla="*/ 0 w 468"/>
                  <a:gd name="T87" fmla="*/ 263 h 768"/>
                  <a:gd name="T88" fmla="*/ 0 w 468"/>
                  <a:gd name="T89" fmla="*/ 228 h 768"/>
                  <a:gd name="T90" fmla="*/ 0 w 468"/>
                  <a:gd name="T91" fmla="*/ 192 h 768"/>
                  <a:gd name="T92" fmla="*/ 0 w 468"/>
                  <a:gd name="T93" fmla="*/ 156 h 768"/>
                  <a:gd name="T94" fmla="*/ 25 w 468"/>
                  <a:gd name="T95" fmla="*/ 114 h 768"/>
                  <a:gd name="T96" fmla="*/ 51 w 468"/>
                  <a:gd name="T97" fmla="*/ 78 h 768"/>
                  <a:gd name="T98" fmla="*/ 83 w 468"/>
                  <a:gd name="T99" fmla="*/ 48 h 768"/>
                  <a:gd name="T100" fmla="*/ 119 w 468"/>
                  <a:gd name="T101" fmla="*/ 24 h 768"/>
                  <a:gd name="T102" fmla="*/ 155 w 468"/>
                  <a:gd name="T103" fmla="*/ 12 h 768"/>
                  <a:gd name="T104" fmla="*/ 191 w 468"/>
                  <a:gd name="T105" fmla="*/ 8 h 768"/>
                  <a:gd name="T106" fmla="*/ 227 w 468"/>
                  <a:gd name="T107" fmla="*/ 0 h 768"/>
                  <a:gd name="T108" fmla="*/ 263 w 468"/>
                  <a:gd name="T109" fmla="*/ 0 h 768"/>
                  <a:gd name="T110" fmla="*/ 299 w 468"/>
                  <a:gd name="T111" fmla="*/ 0 h 768"/>
                  <a:gd name="T112" fmla="*/ 335 w 468"/>
                  <a:gd name="T113" fmla="*/ 0 h 768"/>
                  <a:gd name="T114" fmla="*/ 357 w 468"/>
                  <a:gd name="T115" fmla="*/ 10 h 768"/>
                  <a:gd name="T116" fmla="*/ 383 w 468"/>
                  <a:gd name="T117" fmla="*/ 26 h 768"/>
                  <a:gd name="T118" fmla="*/ 413 w 468"/>
                  <a:gd name="T119" fmla="*/ 52 h 768"/>
                  <a:gd name="T120" fmla="*/ 429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1" y="204"/>
                    </a:lnTo>
                    <a:lnTo>
                      <a:pt x="395" y="240"/>
                    </a:lnTo>
                    <a:lnTo>
                      <a:pt x="323" y="240"/>
                    </a:lnTo>
                    <a:lnTo>
                      <a:pt x="311" y="275"/>
                    </a:lnTo>
                    <a:lnTo>
                      <a:pt x="311" y="311"/>
                    </a:lnTo>
                    <a:lnTo>
                      <a:pt x="311" y="347"/>
                    </a:lnTo>
                    <a:lnTo>
                      <a:pt x="335" y="383"/>
                    </a:lnTo>
                    <a:lnTo>
                      <a:pt x="347" y="419"/>
                    </a:lnTo>
                    <a:lnTo>
                      <a:pt x="383" y="455"/>
                    </a:lnTo>
                    <a:lnTo>
                      <a:pt x="383" y="491"/>
                    </a:lnTo>
                    <a:lnTo>
                      <a:pt x="395" y="527"/>
                    </a:lnTo>
                    <a:lnTo>
                      <a:pt x="395" y="563"/>
                    </a:lnTo>
                    <a:lnTo>
                      <a:pt x="419" y="611"/>
                    </a:lnTo>
                    <a:lnTo>
                      <a:pt x="431" y="659"/>
                    </a:lnTo>
                    <a:lnTo>
                      <a:pt x="431" y="695"/>
                    </a:lnTo>
                    <a:lnTo>
                      <a:pt x="443" y="731"/>
                    </a:lnTo>
                    <a:lnTo>
                      <a:pt x="431" y="767"/>
                    </a:lnTo>
                    <a:lnTo>
                      <a:pt x="395" y="767"/>
                    </a:lnTo>
                    <a:lnTo>
                      <a:pt x="359" y="767"/>
                    </a:lnTo>
                    <a:lnTo>
                      <a:pt x="323" y="767"/>
                    </a:lnTo>
                    <a:lnTo>
                      <a:pt x="287" y="755"/>
                    </a:lnTo>
                    <a:lnTo>
                      <a:pt x="251" y="731"/>
                    </a:lnTo>
                    <a:lnTo>
                      <a:pt x="215" y="731"/>
                    </a:lnTo>
                    <a:lnTo>
                      <a:pt x="179" y="731"/>
                    </a:lnTo>
                    <a:lnTo>
                      <a:pt x="143" y="731"/>
                    </a:lnTo>
                    <a:lnTo>
                      <a:pt x="107" y="731"/>
                    </a:lnTo>
                    <a:lnTo>
                      <a:pt x="71" y="743"/>
                    </a:lnTo>
                    <a:lnTo>
                      <a:pt x="35"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5" y="114"/>
                    </a:lnTo>
                    <a:lnTo>
                      <a:pt x="51" y="78"/>
                    </a:lnTo>
                    <a:lnTo>
                      <a:pt x="83" y="48"/>
                    </a:lnTo>
                    <a:lnTo>
                      <a:pt x="119" y="24"/>
                    </a:lnTo>
                    <a:lnTo>
                      <a:pt x="155" y="12"/>
                    </a:lnTo>
                    <a:lnTo>
                      <a:pt x="191" y="8"/>
                    </a:lnTo>
                    <a:lnTo>
                      <a:pt x="227" y="0"/>
                    </a:lnTo>
                    <a:lnTo>
                      <a:pt x="263" y="0"/>
                    </a:lnTo>
                    <a:lnTo>
                      <a:pt x="299" y="0"/>
                    </a:lnTo>
                    <a:lnTo>
                      <a:pt x="335" y="0"/>
                    </a:lnTo>
                    <a:lnTo>
                      <a:pt x="357" y="10"/>
                    </a:lnTo>
                    <a:lnTo>
                      <a:pt x="383" y="26"/>
                    </a:lnTo>
                    <a:lnTo>
                      <a:pt x="413" y="52"/>
                    </a:lnTo>
                    <a:lnTo>
                      <a:pt x="429" y="86"/>
                    </a:lnTo>
                    <a:lnTo>
                      <a:pt x="455" y="132"/>
                    </a:lnTo>
                    <a:lnTo>
                      <a:pt x="467" y="156"/>
                    </a:lnTo>
                  </a:path>
                </a:pathLst>
              </a:custGeom>
              <a:solidFill>
                <a:srgbClr val="80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943" name="Group 182">
                <a:extLst>
                  <a:ext uri="{FF2B5EF4-FFF2-40B4-BE49-F238E27FC236}">
                    <a16:creationId xmlns:a16="http://schemas.microsoft.com/office/drawing/2014/main" id="{01C07C80-413B-114E-9720-67F6B109363D}"/>
                  </a:ext>
                </a:extLst>
              </p:cNvPr>
              <p:cNvGrpSpPr>
                <a:grpSpLocks/>
              </p:cNvGrpSpPr>
              <p:nvPr/>
            </p:nvGrpSpPr>
            <p:grpSpPr bwMode="auto">
              <a:xfrm>
                <a:off x="576" y="3660"/>
                <a:ext cx="448" cy="120"/>
                <a:chOff x="576" y="3660"/>
                <a:chExt cx="448" cy="120"/>
              </a:xfrm>
            </p:grpSpPr>
            <p:sp>
              <p:nvSpPr>
                <p:cNvPr id="15543" name="Freeform 183">
                  <a:extLst>
                    <a:ext uri="{FF2B5EF4-FFF2-40B4-BE49-F238E27FC236}">
                      <a16:creationId xmlns:a16="http://schemas.microsoft.com/office/drawing/2014/main" id="{A0BB79A3-BFF2-FF4D-8B24-78882769BCB3}"/>
                    </a:ext>
                  </a:extLst>
                </p:cNvPr>
                <p:cNvSpPr>
                  <a:spLocks/>
                </p:cNvSpPr>
                <p:nvPr/>
              </p:nvSpPr>
              <p:spPr bwMode="auto">
                <a:xfrm>
                  <a:off x="576" y="3660"/>
                  <a:ext cx="448" cy="120"/>
                </a:xfrm>
                <a:custGeom>
                  <a:avLst/>
                  <a:gdLst>
                    <a:gd name="T0" fmla="*/ 447 w 448"/>
                    <a:gd name="T1" fmla="*/ 0 h 120"/>
                    <a:gd name="T2" fmla="*/ 412 w 448"/>
                    <a:gd name="T3" fmla="*/ 28 h 120"/>
                    <a:gd name="T4" fmla="*/ 384 w 448"/>
                    <a:gd name="T5" fmla="*/ 51 h 120"/>
                    <a:gd name="T6" fmla="*/ 349 w 448"/>
                    <a:gd name="T7" fmla="*/ 64 h 120"/>
                    <a:gd name="T8" fmla="*/ 311 w 448"/>
                    <a:gd name="T9" fmla="*/ 75 h 120"/>
                    <a:gd name="T10" fmla="*/ 270 w 448"/>
                    <a:gd name="T11" fmla="*/ 92 h 120"/>
                    <a:gd name="T12" fmla="*/ 229 w 448"/>
                    <a:gd name="T13" fmla="*/ 105 h 120"/>
                    <a:gd name="T14" fmla="*/ 194 w 448"/>
                    <a:gd name="T15" fmla="*/ 112 h 120"/>
                    <a:gd name="T16" fmla="*/ 162 w 448"/>
                    <a:gd name="T17" fmla="*/ 113 h 120"/>
                    <a:gd name="T18" fmla="*/ 127 w 448"/>
                    <a:gd name="T19" fmla="*/ 115 h 120"/>
                    <a:gd name="T20" fmla="*/ 66 w 448"/>
                    <a:gd name="T21" fmla="*/ 119 h 120"/>
                    <a:gd name="T22" fmla="*/ 0 w 448"/>
                    <a:gd name="T23" fmla="*/ 115 h 120"/>
                    <a:gd name="T24" fmla="*/ 447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447" y="0"/>
                      </a:moveTo>
                      <a:lnTo>
                        <a:pt x="412" y="28"/>
                      </a:lnTo>
                      <a:lnTo>
                        <a:pt x="384" y="51"/>
                      </a:lnTo>
                      <a:lnTo>
                        <a:pt x="349" y="64"/>
                      </a:lnTo>
                      <a:lnTo>
                        <a:pt x="311" y="75"/>
                      </a:lnTo>
                      <a:lnTo>
                        <a:pt x="270" y="92"/>
                      </a:lnTo>
                      <a:lnTo>
                        <a:pt x="229" y="105"/>
                      </a:lnTo>
                      <a:lnTo>
                        <a:pt x="194" y="112"/>
                      </a:lnTo>
                      <a:lnTo>
                        <a:pt x="162" y="113"/>
                      </a:lnTo>
                      <a:lnTo>
                        <a:pt x="127" y="115"/>
                      </a:lnTo>
                      <a:lnTo>
                        <a:pt x="66" y="119"/>
                      </a:lnTo>
                      <a:lnTo>
                        <a:pt x="0" y="115"/>
                      </a:lnTo>
                      <a:lnTo>
                        <a:pt x="447"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44" name="Freeform 184">
                  <a:extLst>
                    <a:ext uri="{FF2B5EF4-FFF2-40B4-BE49-F238E27FC236}">
                      <a16:creationId xmlns:a16="http://schemas.microsoft.com/office/drawing/2014/main" id="{3BB635BD-A266-624F-8EDB-49B64A0695A1}"/>
                    </a:ext>
                  </a:extLst>
                </p:cNvPr>
                <p:cNvSpPr>
                  <a:spLocks/>
                </p:cNvSpPr>
                <p:nvPr/>
              </p:nvSpPr>
              <p:spPr bwMode="auto">
                <a:xfrm>
                  <a:off x="576" y="3660"/>
                  <a:ext cx="448" cy="120"/>
                </a:xfrm>
                <a:custGeom>
                  <a:avLst/>
                  <a:gdLst>
                    <a:gd name="T0" fmla="*/ 447 w 448"/>
                    <a:gd name="T1" fmla="*/ 0 h 120"/>
                    <a:gd name="T2" fmla="*/ 411 w 448"/>
                    <a:gd name="T3" fmla="*/ 30 h 120"/>
                    <a:gd name="T4" fmla="*/ 385 w 448"/>
                    <a:gd name="T5" fmla="*/ 52 h 120"/>
                    <a:gd name="T6" fmla="*/ 349 w 448"/>
                    <a:gd name="T7" fmla="*/ 64 h 120"/>
                    <a:gd name="T8" fmla="*/ 313 w 448"/>
                    <a:gd name="T9" fmla="*/ 76 h 120"/>
                    <a:gd name="T10" fmla="*/ 271 w 448"/>
                    <a:gd name="T11" fmla="*/ 92 h 120"/>
                    <a:gd name="T12" fmla="*/ 229 w 448"/>
                    <a:gd name="T13" fmla="*/ 106 h 120"/>
                    <a:gd name="T14" fmla="*/ 193 w 448"/>
                    <a:gd name="T15" fmla="*/ 114 h 120"/>
                    <a:gd name="T16" fmla="*/ 163 w 448"/>
                    <a:gd name="T17" fmla="*/ 116 h 120"/>
                    <a:gd name="T18" fmla="*/ 127 w 448"/>
                    <a:gd name="T19" fmla="*/ 118 h 120"/>
                    <a:gd name="T20" fmla="*/ 65 w 448"/>
                    <a:gd name="T21" fmla="*/ 119 h 120"/>
                    <a:gd name="T22" fmla="*/ 0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447" y="0"/>
                      </a:moveTo>
                      <a:lnTo>
                        <a:pt x="411" y="30"/>
                      </a:lnTo>
                      <a:lnTo>
                        <a:pt x="385" y="52"/>
                      </a:lnTo>
                      <a:lnTo>
                        <a:pt x="349" y="64"/>
                      </a:lnTo>
                      <a:lnTo>
                        <a:pt x="313" y="76"/>
                      </a:lnTo>
                      <a:lnTo>
                        <a:pt x="271" y="92"/>
                      </a:lnTo>
                      <a:lnTo>
                        <a:pt x="229" y="106"/>
                      </a:lnTo>
                      <a:lnTo>
                        <a:pt x="193" y="114"/>
                      </a:lnTo>
                      <a:lnTo>
                        <a:pt x="163" y="116"/>
                      </a:lnTo>
                      <a:lnTo>
                        <a:pt x="127" y="118"/>
                      </a:lnTo>
                      <a:lnTo>
                        <a:pt x="65"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44" name="Group 185">
                <a:extLst>
                  <a:ext uri="{FF2B5EF4-FFF2-40B4-BE49-F238E27FC236}">
                    <a16:creationId xmlns:a16="http://schemas.microsoft.com/office/drawing/2014/main" id="{2DD18616-461B-F54D-A8E1-3063EAEED2AC}"/>
                  </a:ext>
                </a:extLst>
              </p:cNvPr>
              <p:cNvGrpSpPr>
                <a:grpSpLocks/>
              </p:cNvGrpSpPr>
              <p:nvPr/>
            </p:nvGrpSpPr>
            <p:grpSpPr bwMode="auto">
              <a:xfrm>
                <a:off x="581" y="3626"/>
                <a:ext cx="429" cy="117"/>
                <a:chOff x="581" y="3626"/>
                <a:chExt cx="429" cy="117"/>
              </a:xfrm>
            </p:grpSpPr>
            <p:sp>
              <p:nvSpPr>
                <p:cNvPr id="15546" name="Freeform 186">
                  <a:extLst>
                    <a:ext uri="{FF2B5EF4-FFF2-40B4-BE49-F238E27FC236}">
                      <a16:creationId xmlns:a16="http://schemas.microsoft.com/office/drawing/2014/main" id="{F9116F3C-10B2-164B-A44F-102CCEB6415C}"/>
                    </a:ext>
                  </a:extLst>
                </p:cNvPr>
                <p:cNvSpPr>
                  <a:spLocks/>
                </p:cNvSpPr>
                <p:nvPr/>
              </p:nvSpPr>
              <p:spPr bwMode="auto">
                <a:xfrm>
                  <a:off x="581" y="3626"/>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47" name="Freeform 187">
                  <a:extLst>
                    <a:ext uri="{FF2B5EF4-FFF2-40B4-BE49-F238E27FC236}">
                      <a16:creationId xmlns:a16="http://schemas.microsoft.com/office/drawing/2014/main" id="{5F4E0C4E-F3B5-4641-8F15-1924E3712B14}"/>
                    </a:ext>
                  </a:extLst>
                </p:cNvPr>
                <p:cNvSpPr>
                  <a:spLocks/>
                </p:cNvSpPr>
                <p:nvPr/>
              </p:nvSpPr>
              <p:spPr bwMode="auto">
                <a:xfrm>
                  <a:off x="581" y="3626"/>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45" name="Group 188">
                <a:extLst>
                  <a:ext uri="{FF2B5EF4-FFF2-40B4-BE49-F238E27FC236}">
                    <a16:creationId xmlns:a16="http://schemas.microsoft.com/office/drawing/2014/main" id="{268482FF-735D-E843-8BC5-8B1425789A27}"/>
                  </a:ext>
                </a:extLst>
              </p:cNvPr>
              <p:cNvGrpSpPr>
                <a:grpSpLocks/>
              </p:cNvGrpSpPr>
              <p:nvPr/>
            </p:nvGrpSpPr>
            <p:grpSpPr bwMode="auto">
              <a:xfrm>
                <a:off x="578" y="3598"/>
                <a:ext cx="418" cy="111"/>
                <a:chOff x="578" y="3598"/>
                <a:chExt cx="418" cy="111"/>
              </a:xfrm>
            </p:grpSpPr>
            <p:sp>
              <p:nvSpPr>
                <p:cNvPr id="15549" name="Freeform 189">
                  <a:extLst>
                    <a:ext uri="{FF2B5EF4-FFF2-40B4-BE49-F238E27FC236}">
                      <a16:creationId xmlns:a16="http://schemas.microsoft.com/office/drawing/2014/main" id="{1257EA52-9698-674A-A97D-CD18FD907FA2}"/>
                    </a:ext>
                  </a:extLst>
                </p:cNvPr>
                <p:cNvSpPr>
                  <a:spLocks/>
                </p:cNvSpPr>
                <p:nvPr/>
              </p:nvSpPr>
              <p:spPr bwMode="auto">
                <a:xfrm>
                  <a:off x="578" y="3598"/>
                  <a:ext cx="418" cy="111"/>
                </a:xfrm>
                <a:custGeom>
                  <a:avLst/>
                  <a:gdLst>
                    <a:gd name="T0" fmla="*/ 417 w 418"/>
                    <a:gd name="T1" fmla="*/ 0 h 111"/>
                    <a:gd name="T2" fmla="*/ 397 w 418"/>
                    <a:gd name="T3" fmla="*/ 22 h 111"/>
                    <a:gd name="T4" fmla="*/ 393 w 418"/>
                    <a:gd name="T5" fmla="*/ 24 h 111"/>
                    <a:gd name="T6" fmla="*/ 386 w 418"/>
                    <a:gd name="T7" fmla="*/ 30 h 111"/>
                    <a:gd name="T8" fmla="*/ 382 w 418"/>
                    <a:gd name="T9" fmla="*/ 32 h 111"/>
                    <a:gd name="T10" fmla="*/ 372 w 418"/>
                    <a:gd name="T11" fmla="*/ 35 h 111"/>
                    <a:gd name="T12" fmla="*/ 358 w 418"/>
                    <a:gd name="T13" fmla="*/ 39 h 111"/>
                    <a:gd name="T14" fmla="*/ 350 w 418"/>
                    <a:gd name="T15" fmla="*/ 41 h 111"/>
                    <a:gd name="T16" fmla="*/ 344 w 418"/>
                    <a:gd name="T17" fmla="*/ 45 h 111"/>
                    <a:gd name="T18" fmla="*/ 339 w 418"/>
                    <a:gd name="T19" fmla="*/ 47 h 111"/>
                    <a:gd name="T20" fmla="*/ 333 w 418"/>
                    <a:gd name="T21" fmla="*/ 50 h 111"/>
                    <a:gd name="T22" fmla="*/ 327 w 418"/>
                    <a:gd name="T23" fmla="*/ 52 h 111"/>
                    <a:gd name="T24" fmla="*/ 321 w 418"/>
                    <a:gd name="T25" fmla="*/ 52 h 111"/>
                    <a:gd name="T26" fmla="*/ 305 w 418"/>
                    <a:gd name="T27" fmla="*/ 58 h 111"/>
                    <a:gd name="T28" fmla="*/ 293 w 418"/>
                    <a:gd name="T29" fmla="*/ 60 h 111"/>
                    <a:gd name="T30" fmla="*/ 282 w 418"/>
                    <a:gd name="T31" fmla="*/ 62 h 111"/>
                    <a:gd name="T32" fmla="*/ 270 w 418"/>
                    <a:gd name="T33" fmla="*/ 63 h 111"/>
                    <a:gd name="T34" fmla="*/ 258 w 418"/>
                    <a:gd name="T35" fmla="*/ 65 h 111"/>
                    <a:gd name="T36" fmla="*/ 252 w 418"/>
                    <a:gd name="T37" fmla="*/ 65 h 111"/>
                    <a:gd name="T38" fmla="*/ 246 w 418"/>
                    <a:gd name="T39" fmla="*/ 67 h 111"/>
                    <a:gd name="T40" fmla="*/ 240 w 418"/>
                    <a:gd name="T41" fmla="*/ 71 h 111"/>
                    <a:gd name="T42" fmla="*/ 229 w 418"/>
                    <a:gd name="T43" fmla="*/ 71 h 111"/>
                    <a:gd name="T44" fmla="*/ 225 w 418"/>
                    <a:gd name="T45" fmla="*/ 73 h 111"/>
                    <a:gd name="T46" fmla="*/ 213 w 418"/>
                    <a:gd name="T47" fmla="*/ 76 h 111"/>
                    <a:gd name="T48" fmla="*/ 203 w 418"/>
                    <a:gd name="T49" fmla="*/ 76 h 111"/>
                    <a:gd name="T50" fmla="*/ 191 w 418"/>
                    <a:gd name="T51" fmla="*/ 78 h 111"/>
                    <a:gd name="T52" fmla="*/ 183 w 418"/>
                    <a:gd name="T53" fmla="*/ 82 h 111"/>
                    <a:gd name="T54" fmla="*/ 180 w 418"/>
                    <a:gd name="T55" fmla="*/ 84 h 111"/>
                    <a:gd name="T56" fmla="*/ 174 w 418"/>
                    <a:gd name="T57" fmla="*/ 86 h 111"/>
                    <a:gd name="T58" fmla="*/ 164 w 418"/>
                    <a:gd name="T59" fmla="*/ 86 h 111"/>
                    <a:gd name="T60" fmla="*/ 152 w 418"/>
                    <a:gd name="T61" fmla="*/ 89 h 111"/>
                    <a:gd name="T62" fmla="*/ 142 w 418"/>
                    <a:gd name="T63" fmla="*/ 89 h 111"/>
                    <a:gd name="T64" fmla="*/ 136 w 418"/>
                    <a:gd name="T65" fmla="*/ 91 h 111"/>
                    <a:gd name="T66" fmla="*/ 130 w 418"/>
                    <a:gd name="T67" fmla="*/ 93 h 111"/>
                    <a:gd name="T68" fmla="*/ 125 w 418"/>
                    <a:gd name="T69" fmla="*/ 95 h 111"/>
                    <a:gd name="T70" fmla="*/ 113 w 418"/>
                    <a:gd name="T71" fmla="*/ 97 h 111"/>
                    <a:gd name="T72" fmla="*/ 107 w 418"/>
                    <a:gd name="T73" fmla="*/ 101 h 111"/>
                    <a:gd name="T74" fmla="*/ 101 w 418"/>
                    <a:gd name="T75" fmla="*/ 101 h 111"/>
                    <a:gd name="T76" fmla="*/ 95 w 418"/>
                    <a:gd name="T77" fmla="*/ 103 h 111"/>
                    <a:gd name="T78" fmla="*/ 89 w 418"/>
                    <a:gd name="T79" fmla="*/ 103 h 111"/>
                    <a:gd name="T80" fmla="*/ 78 w 418"/>
                    <a:gd name="T81" fmla="*/ 104 h 111"/>
                    <a:gd name="T82" fmla="*/ 72 w 418"/>
                    <a:gd name="T83" fmla="*/ 104 h 111"/>
                    <a:gd name="T84" fmla="*/ 64 w 418"/>
                    <a:gd name="T85" fmla="*/ 104 h 111"/>
                    <a:gd name="T86" fmla="*/ 56 w 418"/>
                    <a:gd name="T87" fmla="*/ 106 h 111"/>
                    <a:gd name="T88" fmla="*/ 42 w 418"/>
                    <a:gd name="T89" fmla="*/ 106 h 111"/>
                    <a:gd name="T90" fmla="*/ 38 w 418"/>
                    <a:gd name="T91" fmla="*/ 106 h 111"/>
                    <a:gd name="T92" fmla="*/ 32 w 418"/>
                    <a:gd name="T93" fmla="*/ 106 h 111"/>
                    <a:gd name="T94" fmla="*/ 26 w 418"/>
                    <a:gd name="T95" fmla="*/ 106 h 111"/>
                    <a:gd name="T96" fmla="*/ 17 w 418"/>
                    <a:gd name="T97" fmla="*/ 108 h 111"/>
                    <a:gd name="T98" fmla="*/ 11 w 418"/>
                    <a:gd name="T99" fmla="*/ 108 h 111"/>
                    <a:gd name="T100" fmla="*/ 5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6" y="30"/>
                      </a:lnTo>
                      <a:lnTo>
                        <a:pt x="382" y="32"/>
                      </a:lnTo>
                      <a:lnTo>
                        <a:pt x="372" y="35"/>
                      </a:lnTo>
                      <a:lnTo>
                        <a:pt x="358" y="39"/>
                      </a:lnTo>
                      <a:lnTo>
                        <a:pt x="350" y="41"/>
                      </a:lnTo>
                      <a:lnTo>
                        <a:pt x="344" y="45"/>
                      </a:lnTo>
                      <a:lnTo>
                        <a:pt x="339" y="47"/>
                      </a:lnTo>
                      <a:lnTo>
                        <a:pt x="333" y="50"/>
                      </a:lnTo>
                      <a:lnTo>
                        <a:pt x="327" y="52"/>
                      </a:lnTo>
                      <a:lnTo>
                        <a:pt x="321" y="52"/>
                      </a:lnTo>
                      <a:lnTo>
                        <a:pt x="305" y="58"/>
                      </a:lnTo>
                      <a:lnTo>
                        <a:pt x="293" y="60"/>
                      </a:lnTo>
                      <a:lnTo>
                        <a:pt x="282" y="62"/>
                      </a:lnTo>
                      <a:lnTo>
                        <a:pt x="270" y="63"/>
                      </a:lnTo>
                      <a:lnTo>
                        <a:pt x="258" y="65"/>
                      </a:lnTo>
                      <a:lnTo>
                        <a:pt x="252" y="65"/>
                      </a:lnTo>
                      <a:lnTo>
                        <a:pt x="246" y="67"/>
                      </a:lnTo>
                      <a:lnTo>
                        <a:pt x="240" y="71"/>
                      </a:lnTo>
                      <a:lnTo>
                        <a:pt x="229" y="71"/>
                      </a:lnTo>
                      <a:lnTo>
                        <a:pt x="225" y="73"/>
                      </a:lnTo>
                      <a:lnTo>
                        <a:pt x="213" y="76"/>
                      </a:lnTo>
                      <a:lnTo>
                        <a:pt x="203" y="76"/>
                      </a:lnTo>
                      <a:lnTo>
                        <a:pt x="191" y="78"/>
                      </a:lnTo>
                      <a:lnTo>
                        <a:pt x="183" y="82"/>
                      </a:lnTo>
                      <a:lnTo>
                        <a:pt x="180" y="84"/>
                      </a:lnTo>
                      <a:lnTo>
                        <a:pt x="174" y="86"/>
                      </a:lnTo>
                      <a:lnTo>
                        <a:pt x="164" y="86"/>
                      </a:lnTo>
                      <a:lnTo>
                        <a:pt x="152" y="89"/>
                      </a:lnTo>
                      <a:lnTo>
                        <a:pt x="142" y="89"/>
                      </a:lnTo>
                      <a:lnTo>
                        <a:pt x="136" y="91"/>
                      </a:lnTo>
                      <a:lnTo>
                        <a:pt x="130" y="93"/>
                      </a:lnTo>
                      <a:lnTo>
                        <a:pt x="125" y="95"/>
                      </a:lnTo>
                      <a:lnTo>
                        <a:pt x="113" y="97"/>
                      </a:lnTo>
                      <a:lnTo>
                        <a:pt x="107" y="101"/>
                      </a:lnTo>
                      <a:lnTo>
                        <a:pt x="101" y="101"/>
                      </a:lnTo>
                      <a:lnTo>
                        <a:pt x="95" y="103"/>
                      </a:lnTo>
                      <a:lnTo>
                        <a:pt x="89" y="103"/>
                      </a:lnTo>
                      <a:lnTo>
                        <a:pt x="78" y="104"/>
                      </a:lnTo>
                      <a:lnTo>
                        <a:pt x="72" y="104"/>
                      </a:lnTo>
                      <a:lnTo>
                        <a:pt x="64" y="104"/>
                      </a:lnTo>
                      <a:lnTo>
                        <a:pt x="56" y="106"/>
                      </a:lnTo>
                      <a:lnTo>
                        <a:pt x="42" y="106"/>
                      </a:lnTo>
                      <a:lnTo>
                        <a:pt x="38" y="106"/>
                      </a:lnTo>
                      <a:lnTo>
                        <a:pt x="32" y="106"/>
                      </a:lnTo>
                      <a:lnTo>
                        <a:pt x="26" y="106"/>
                      </a:lnTo>
                      <a:lnTo>
                        <a:pt x="17" y="108"/>
                      </a:lnTo>
                      <a:lnTo>
                        <a:pt x="11" y="108"/>
                      </a:lnTo>
                      <a:lnTo>
                        <a:pt x="5" y="110"/>
                      </a:lnTo>
                      <a:lnTo>
                        <a:pt x="0" y="110"/>
                      </a:lnTo>
                      <a:lnTo>
                        <a:pt x="417"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50" name="Freeform 190">
                  <a:extLst>
                    <a:ext uri="{FF2B5EF4-FFF2-40B4-BE49-F238E27FC236}">
                      <a16:creationId xmlns:a16="http://schemas.microsoft.com/office/drawing/2014/main" id="{ABA8A3E5-3F1D-084D-8BCE-C54DA491368B}"/>
                    </a:ext>
                  </a:extLst>
                </p:cNvPr>
                <p:cNvSpPr>
                  <a:spLocks/>
                </p:cNvSpPr>
                <p:nvPr/>
              </p:nvSpPr>
              <p:spPr bwMode="auto">
                <a:xfrm>
                  <a:off x="578" y="3598"/>
                  <a:ext cx="418" cy="111"/>
                </a:xfrm>
                <a:custGeom>
                  <a:avLst/>
                  <a:gdLst>
                    <a:gd name="T0" fmla="*/ 417 w 418"/>
                    <a:gd name="T1" fmla="*/ 0 h 111"/>
                    <a:gd name="T2" fmla="*/ 397 w 418"/>
                    <a:gd name="T3" fmla="*/ 22 h 111"/>
                    <a:gd name="T4" fmla="*/ 393 w 418"/>
                    <a:gd name="T5" fmla="*/ 26 h 111"/>
                    <a:gd name="T6" fmla="*/ 385 w 418"/>
                    <a:gd name="T7" fmla="*/ 30 h 111"/>
                    <a:gd name="T8" fmla="*/ 381 w 418"/>
                    <a:gd name="T9" fmla="*/ 32 h 111"/>
                    <a:gd name="T10" fmla="*/ 371 w 418"/>
                    <a:gd name="T11" fmla="*/ 36 h 111"/>
                    <a:gd name="T12" fmla="*/ 359 w 418"/>
                    <a:gd name="T13" fmla="*/ 40 h 111"/>
                    <a:gd name="T14" fmla="*/ 349 w 418"/>
                    <a:gd name="T15" fmla="*/ 42 h 111"/>
                    <a:gd name="T16" fmla="*/ 343 w 418"/>
                    <a:gd name="T17" fmla="*/ 44 h 111"/>
                    <a:gd name="T18" fmla="*/ 339 w 418"/>
                    <a:gd name="T19" fmla="*/ 46 h 111"/>
                    <a:gd name="T20" fmla="*/ 331 w 418"/>
                    <a:gd name="T21" fmla="*/ 50 h 111"/>
                    <a:gd name="T22" fmla="*/ 327 w 418"/>
                    <a:gd name="T23" fmla="*/ 52 h 111"/>
                    <a:gd name="T24" fmla="*/ 321 w 418"/>
                    <a:gd name="T25" fmla="*/ 54 h 111"/>
                    <a:gd name="T26" fmla="*/ 305 w 418"/>
                    <a:gd name="T27" fmla="*/ 58 h 111"/>
                    <a:gd name="T28" fmla="*/ 293 w 418"/>
                    <a:gd name="T29" fmla="*/ 60 h 111"/>
                    <a:gd name="T30" fmla="*/ 281 w 418"/>
                    <a:gd name="T31" fmla="*/ 62 h 111"/>
                    <a:gd name="T32" fmla="*/ 269 w 418"/>
                    <a:gd name="T33" fmla="*/ 64 h 111"/>
                    <a:gd name="T34" fmla="*/ 257 w 418"/>
                    <a:gd name="T35" fmla="*/ 66 h 111"/>
                    <a:gd name="T36" fmla="*/ 251 w 418"/>
                    <a:gd name="T37" fmla="*/ 66 h 111"/>
                    <a:gd name="T38" fmla="*/ 245 w 418"/>
                    <a:gd name="T39" fmla="*/ 68 h 111"/>
                    <a:gd name="T40" fmla="*/ 239 w 418"/>
                    <a:gd name="T41" fmla="*/ 70 h 111"/>
                    <a:gd name="T42" fmla="*/ 229 w 418"/>
                    <a:gd name="T43" fmla="*/ 72 h 111"/>
                    <a:gd name="T44" fmla="*/ 225 w 418"/>
                    <a:gd name="T45" fmla="*/ 74 h 111"/>
                    <a:gd name="T46" fmla="*/ 213 w 418"/>
                    <a:gd name="T47" fmla="*/ 76 h 111"/>
                    <a:gd name="T48" fmla="*/ 203 w 418"/>
                    <a:gd name="T49" fmla="*/ 78 h 111"/>
                    <a:gd name="T50" fmla="*/ 191 w 418"/>
                    <a:gd name="T51" fmla="*/ 80 h 111"/>
                    <a:gd name="T52" fmla="*/ 185 w 418"/>
                    <a:gd name="T53" fmla="*/ 82 h 111"/>
                    <a:gd name="T54" fmla="*/ 179 w 418"/>
                    <a:gd name="T55" fmla="*/ 84 h 111"/>
                    <a:gd name="T56" fmla="*/ 173 w 418"/>
                    <a:gd name="T57" fmla="*/ 86 h 111"/>
                    <a:gd name="T58" fmla="*/ 165 w 418"/>
                    <a:gd name="T59" fmla="*/ 86 h 111"/>
                    <a:gd name="T60" fmla="*/ 151 w 418"/>
                    <a:gd name="T61" fmla="*/ 90 h 111"/>
                    <a:gd name="T62" fmla="*/ 143 w 418"/>
                    <a:gd name="T63" fmla="*/ 90 h 111"/>
                    <a:gd name="T64" fmla="*/ 137 w 418"/>
                    <a:gd name="T65" fmla="*/ 92 h 111"/>
                    <a:gd name="T66" fmla="*/ 131 w 418"/>
                    <a:gd name="T67" fmla="*/ 94 h 111"/>
                    <a:gd name="T68" fmla="*/ 125 w 418"/>
                    <a:gd name="T69" fmla="*/ 96 h 111"/>
                    <a:gd name="T70" fmla="*/ 113 w 418"/>
                    <a:gd name="T71" fmla="*/ 98 h 111"/>
                    <a:gd name="T72" fmla="*/ 107 w 418"/>
                    <a:gd name="T73" fmla="*/ 100 h 111"/>
                    <a:gd name="T74" fmla="*/ 101 w 418"/>
                    <a:gd name="T75" fmla="*/ 102 h 111"/>
                    <a:gd name="T76" fmla="*/ 95 w 418"/>
                    <a:gd name="T77" fmla="*/ 104 h 111"/>
                    <a:gd name="T78" fmla="*/ 89 w 418"/>
                    <a:gd name="T79" fmla="*/ 104 h 111"/>
                    <a:gd name="T80" fmla="*/ 77 w 418"/>
                    <a:gd name="T81" fmla="*/ 104 h 111"/>
                    <a:gd name="T82" fmla="*/ 71 w 418"/>
                    <a:gd name="T83" fmla="*/ 104 h 111"/>
                    <a:gd name="T84" fmla="*/ 65 w 418"/>
                    <a:gd name="T85" fmla="*/ 104 h 111"/>
                    <a:gd name="T86" fmla="*/ 55 w 418"/>
                    <a:gd name="T87" fmla="*/ 106 h 111"/>
                    <a:gd name="T88" fmla="*/ 43 w 418"/>
                    <a:gd name="T89" fmla="*/ 106 h 111"/>
                    <a:gd name="T90" fmla="*/ 39 w 418"/>
                    <a:gd name="T91" fmla="*/ 106 h 111"/>
                    <a:gd name="T92" fmla="*/ 33 w 418"/>
                    <a:gd name="T93" fmla="*/ 108 h 111"/>
                    <a:gd name="T94" fmla="*/ 27 w 418"/>
                    <a:gd name="T95" fmla="*/ 108 h 111"/>
                    <a:gd name="T96" fmla="*/ 17 w 418"/>
                    <a:gd name="T97" fmla="*/ 110 h 111"/>
                    <a:gd name="T98" fmla="*/ 11 w 418"/>
                    <a:gd name="T99" fmla="*/ 110 h 111"/>
                    <a:gd name="T100" fmla="*/ 5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3" y="26"/>
                      </a:lnTo>
                      <a:lnTo>
                        <a:pt x="385" y="30"/>
                      </a:lnTo>
                      <a:lnTo>
                        <a:pt x="381" y="32"/>
                      </a:lnTo>
                      <a:lnTo>
                        <a:pt x="371" y="36"/>
                      </a:lnTo>
                      <a:lnTo>
                        <a:pt x="359" y="40"/>
                      </a:lnTo>
                      <a:lnTo>
                        <a:pt x="349" y="42"/>
                      </a:lnTo>
                      <a:lnTo>
                        <a:pt x="343" y="44"/>
                      </a:lnTo>
                      <a:lnTo>
                        <a:pt x="339" y="46"/>
                      </a:lnTo>
                      <a:lnTo>
                        <a:pt x="331" y="50"/>
                      </a:lnTo>
                      <a:lnTo>
                        <a:pt x="327" y="52"/>
                      </a:lnTo>
                      <a:lnTo>
                        <a:pt x="321" y="54"/>
                      </a:lnTo>
                      <a:lnTo>
                        <a:pt x="305" y="58"/>
                      </a:lnTo>
                      <a:lnTo>
                        <a:pt x="293" y="60"/>
                      </a:lnTo>
                      <a:lnTo>
                        <a:pt x="281" y="62"/>
                      </a:lnTo>
                      <a:lnTo>
                        <a:pt x="269" y="64"/>
                      </a:lnTo>
                      <a:lnTo>
                        <a:pt x="257" y="66"/>
                      </a:lnTo>
                      <a:lnTo>
                        <a:pt x="251" y="66"/>
                      </a:lnTo>
                      <a:lnTo>
                        <a:pt x="245" y="68"/>
                      </a:lnTo>
                      <a:lnTo>
                        <a:pt x="239" y="70"/>
                      </a:lnTo>
                      <a:lnTo>
                        <a:pt x="229" y="72"/>
                      </a:lnTo>
                      <a:lnTo>
                        <a:pt x="225" y="74"/>
                      </a:lnTo>
                      <a:lnTo>
                        <a:pt x="213" y="76"/>
                      </a:lnTo>
                      <a:lnTo>
                        <a:pt x="203" y="78"/>
                      </a:lnTo>
                      <a:lnTo>
                        <a:pt x="191" y="80"/>
                      </a:lnTo>
                      <a:lnTo>
                        <a:pt x="185" y="82"/>
                      </a:lnTo>
                      <a:lnTo>
                        <a:pt x="179" y="84"/>
                      </a:lnTo>
                      <a:lnTo>
                        <a:pt x="173" y="86"/>
                      </a:lnTo>
                      <a:lnTo>
                        <a:pt x="165" y="86"/>
                      </a:lnTo>
                      <a:lnTo>
                        <a:pt x="151" y="90"/>
                      </a:lnTo>
                      <a:lnTo>
                        <a:pt x="143" y="90"/>
                      </a:lnTo>
                      <a:lnTo>
                        <a:pt x="137" y="92"/>
                      </a:lnTo>
                      <a:lnTo>
                        <a:pt x="131" y="94"/>
                      </a:lnTo>
                      <a:lnTo>
                        <a:pt x="125" y="96"/>
                      </a:lnTo>
                      <a:lnTo>
                        <a:pt x="113" y="98"/>
                      </a:lnTo>
                      <a:lnTo>
                        <a:pt x="107" y="100"/>
                      </a:lnTo>
                      <a:lnTo>
                        <a:pt x="101" y="102"/>
                      </a:lnTo>
                      <a:lnTo>
                        <a:pt x="95" y="104"/>
                      </a:lnTo>
                      <a:lnTo>
                        <a:pt x="89" y="104"/>
                      </a:lnTo>
                      <a:lnTo>
                        <a:pt x="77" y="104"/>
                      </a:lnTo>
                      <a:lnTo>
                        <a:pt x="71" y="104"/>
                      </a:lnTo>
                      <a:lnTo>
                        <a:pt x="65" y="104"/>
                      </a:lnTo>
                      <a:lnTo>
                        <a:pt x="55" y="106"/>
                      </a:lnTo>
                      <a:lnTo>
                        <a:pt x="43" y="106"/>
                      </a:lnTo>
                      <a:lnTo>
                        <a:pt x="39" y="106"/>
                      </a:lnTo>
                      <a:lnTo>
                        <a:pt x="33" y="108"/>
                      </a:lnTo>
                      <a:lnTo>
                        <a:pt x="27" y="108"/>
                      </a:lnTo>
                      <a:lnTo>
                        <a:pt x="17" y="110"/>
                      </a:lnTo>
                      <a:lnTo>
                        <a:pt x="11" y="110"/>
                      </a:lnTo>
                      <a:lnTo>
                        <a:pt x="5"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5551" name="Oval 191">
            <a:extLst>
              <a:ext uri="{FF2B5EF4-FFF2-40B4-BE49-F238E27FC236}">
                <a16:creationId xmlns:a16="http://schemas.microsoft.com/office/drawing/2014/main" id="{1C15F324-BBEC-1E4F-A507-11BE4D6DB599}"/>
              </a:ext>
            </a:extLst>
          </p:cNvPr>
          <p:cNvSpPr>
            <a:spLocks noChangeArrowheads="1"/>
          </p:cNvSpPr>
          <p:nvPr/>
        </p:nvSpPr>
        <p:spPr bwMode="auto">
          <a:xfrm>
            <a:off x="3786188" y="5781676"/>
            <a:ext cx="576262" cy="747713"/>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60" name="Group 192">
            <a:extLst>
              <a:ext uri="{FF2B5EF4-FFF2-40B4-BE49-F238E27FC236}">
                <a16:creationId xmlns:a16="http://schemas.microsoft.com/office/drawing/2014/main" id="{88A4A9D3-7245-3A4D-B388-3F9B295088FA}"/>
              </a:ext>
            </a:extLst>
          </p:cNvPr>
          <p:cNvGrpSpPr>
            <a:grpSpLocks/>
          </p:cNvGrpSpPr>
          <p:nvPr/>
        </p:nvGrpSpPr>
        <p:grpSpPr bwMode="auto">
          <a:xfrm>
            <a:off x="3579814" y="5603875"/>
            <a:ext cx="746125" cy="1219200"/>
            <a:chOff x="1295" y="3530"/>
            <a:chExt cx="470" cy="768"/>
          </a:xfrm>
        </p:grpSpPr>
        <p:grpSp>
          <p:nvGrpSpPr>
            <p:cNvPr id="30928" name="Group 193">
              <a:extLst>
                <a:ext uri="{FF2B5EF4-FFF2-40B4-BE49-F238E27FC236}">
                  <a16:creationId xmlns:a16="http://schemas.microsoft.com/office/drawing/2014/main" id="{F470E57E-E0E3-244B-ACCE-893C52831914}"/>
                </a:ext>
              </a:extLst>
            </p:cNvPr>
            <p:cNvGrpSpPr>
              <a:grpSpLocks/>
            </p:cNvGrpSpPr>
            <p:nvPr/>
          </p:nvGrpSpPr>
          <p:grpSpPr bwMode="auto">
            <a:xfrm>
              <a:off x="1297" y="3530"/>
              <a:ext cx="468" cy="768"/>
              <a:chOff x="1297" y="3530"/>
              <a:chExt cx="468" cy="768"/>
            </a:xfrm>
          </p:grpSpPr>
          <p:sp>
            <p:nvSpPr>
              <p:cNvPr id="15554" name="Freeform 194">
                <a:extLst>
                  <a:ext uri="{FF2B5EF4-FFF2-40B4-BE49-F238E27FC236}">
                    <a16:creationId xmlns:a16="http://schemas.microsoft.com/office/drawing/2014/main" id="{6B2EF41E-7D30-8D41-9837-0A41250AB329}"/>
                  </a:ext>
                </a:extLst>
              </p:cNvPr>
              <p:cNvSpPr>
                <a:spLocks/>
              </p:cNvSpPr>
              <p:nvPr/>
            </p:nvSpPr>
            <p:spPr bwMode="auto">
              <a:xfrm>
                <a:off x="1297" y="3530"/>
                <a:ext cx="468" cy="768"/>
              </a:xfrm>
              <a:custGeom>
                <a:avLst/>
                <a:gdLst>
                  <a:gd name="T0" fmla="*/ 467 w 468"/>
                  <a:gd name="T1" fmla="*/ 156 h 768"/>
                  <a:gd name="T2" fmla="*/ 467 w 468"/>
                  <a:gd name="T3" fmla="*/ 192 h 768"/>
                  <a:gd name="T4" fmla="*/ 432 w 468"/>
                  <a:gd name="T5" fmla="*/ 204 h 768"/>
                  <a:gd name="T6" fmla="*/ 395 w 468"/>
                  <a:gd name="T7" fmla="*/ 240 h 768"/>
                  <a:gd name="T8" fmla="*/ 324 w 468"/>
                  <a:gd name="T9" fmla="*/ 240 h 768"/>
                  <a:gd name="T10" fmla="*/ 313 w 468"/>
                  <a:gd name="T11" fmla="*/ 274 h 768"/>
                  <a:gd name="T12" fmla="*/ 313 w 468"/>
                  <a:gd name="T13" fmla="*/ 312 h 768"/>
                  <a:gd name="T14" fmla="*/ 313 w 468"/>
                  <a:gd name="T15" fmla="*/ 347 h 768"/>
                  <a:gd name="T16" fmla="*/ 336 w 468"/>
                  <a:gd name="T17" fmla="*/ 383 h 768"/>
                  <a:gd name="T18" fmla="*/ 348 w 468"/>
                  <a:gd name="T19" fmla="*/ 419 h 768"/>
                  <a:gd name="T20" fmla="*/ 383 w 468"/>
                  <a:gd name="T21" fmla="*/ 454 h 768"/>
                  <a:gd name="T22" fmla="*/ 383 w 468"/>
                  <a:gd name="T23" fmla="*/ 492 h 768"/>
                  <a:gd name="T24" fmla="*/ 395 w 468"/>
                  <a:gd name="T25" fmla="*/ 527 h 768"/>
                  <a:gd name="T26" fmla="*/ 395 w 468"/>
                  <a:gd name="T27" fmla="*/ 563 h 768"/>
                  <a:gd name="T28" fmla="*/ 421 w 468"/>
                  <a:gd name="T29" fmla="*/ 611 h 768"/>
                  <a:gd name="T30" fmla="*/ 432 w 468"/>
                  <a:gd name="T31" fmla="*/ 658 h 768"/>
                  <a:gd name="T32" fmla="*/ 432 w 468"/>
                  <a:gd name="T33" fmla="*/ 696 h 768"/>
                  <a:gd name="T34" fmla="*/ 443 w 468"/>
                  <a:gd name="T35" fmla="*/ 731 h 768"/>
                  <a:gd name="T36" fmla="*/ 432 w 468"/>
                  <a:gd name="T37" fmla="*/ 767 h 768"/>
                  <a:gd name="T38" fmla="*/ 395 w 468"/>
                  <a:gd name="T39" fmla="*/ 767 h 768"/>
                  <a:gd name="T40" fmla="*/ 360 w 468"/>
                  <a:gd name="T41" fmla="*/ 767 h 768"/>
                  <a:gd name="T42" fmla="*/ 324 w 468"/>
                  <a:gd name="T43" fmla="*/ 767 h 768"/>
                  <a:gd name="T44" fmla="*/ 287 w 468"/>
                  <a:gd name="T45" fmla="*/ 755 h 768"/>
                  <a:gd name="T46" fmla="*/ 252 w 468"/>
                  <a:gd name="T47" fmla="*/ 731 h 768"/>
                  <a:gd name="T48" fmla="*/ 216 w 468"/>
                  <a:gd name="T49" fmla="*/ 731 h 768"/>
                  <a:gd name="T50" fmla="*/ 181 w 468"/>
                  <a:gd name="T51" fmla="*/ 731 h 768"/>
                  <a:gd name="T52" fmla="*/ 144 w 468"/>
                  <a:gd name="T53" fmla="*/ 731 h 768"/>
                  <a:gd name="T54" fmla="*/ 108 w 468"/>
                  <a:gd name="T55" fmla="*/ 731 h 768"/>
                  <a:gd name="T56" fmla="*/ 73 w 468"/>
                  <a:gd name="T57" fmla="*/ 743 h 768"/>
                  <a:gd name="T58" fmla="*/ 35 w 468"/>
                  <a:gd name="T59" fmla="*/ 743 h 768"/>
                  <a:gd name="T60" fmla="*/ 0 w 468"/>
                  <a:gd name="T61" fmla="*/ 731 h 768"/>
                  <a:gd name="T62" fmla="*/ 0 w 468"/>
                  <a:gd name="T63" fmla="*/ 696 h 768"/>
                  <a:gd name="T64" fmla="*/ 0 w 468"/>
                  <a:gd name="T65" fmla="*/ 658 h 768"/>
                  <a:gd name="T66" fmla="*/ 0 w 468"/>
                  <a:gd name="T67" fmla="*/ 623 h 768"/>
                  <a:gd name="T68" fmla="*/ 0 w 468"/>
                  <a:gd name="T69" fmla="*/ 587 h 768"/>
                  <a:gd name="T70" fmla="*/ 0 w 468"/>
                  <a:gd name="T71" fmla="*/ 551 h 768"/>
                  <a:gd name="T72" fmla="*/ 0 w 468"/>
                  <a:gd name="T73" fmla="*/ 516 h 768"/>
                  <a:gd name="T74" fmla="*/ 0 w 468"/>
                  <a:gd name="T75" fmla="*/ 480 h 768"/>
                  <a:gd name="T76" fmla="*/ 0 w 468"/>
                  <a:gd name="T77" fmla="*/ 442 h 768"/>
                  <a:gd name="T78" fmla="*/ 0 w 468"/>
                  <a:gd name="T79" fmla="*/ 407 h 768"/>
                  <a:gd name="T80" fmla="*/ 0 w 468"/>
                  <a:gd name="T81" fmla="*/ 371 h 768"/>
                  <a:gd name="T82" fmla="*/ 0 w 468"/>
                  <a:gd name="T83" fmla="*/ 336 h 768"/>
                  <a:gd name="T84" fmla="*/ 0 w 468"/>
                  <a:gd name="T85" fmla="*/ 300 h 768"/>
                  <a:gd name="T86" fmla="*/ 0 w 468"/>
                  <a:gd name="T87" fmla="*/ 262 h 768"/>
                  <a:gd name="T88" fmla="*/ 0 w 468"/>
                  <a:gd name="T89" fmla="*/ 228 h 768"/>
                  <a:gd name="T90" fmla="*/ 0 w 468"/>
                  <a:gd name="T91" fmla="*/ 192 h 768"/>
                  <a:gd name="T92" fmla="*/ 0 w 468"/>
                  <a:gd name="T93" fmla="*/ 156 h 768"/>
                  <a:gd name="T94" fmla="*/ 26 w 468"/>
                  <a:gd name="T95" fmla="*/ 113 h 768"/>
                  <a:gd name="T96" fmla="*/ 51 w 468"/>
                  <a:gd name="T97" fmla="*/ 77 h 768"/>
                  <a:gd name="T98" fmla="*/ 85 w 468"/>
                  <a:gd name="T99" fmla="*/ 48 h 768"/>
                  <a:gd name="T100" fmla="*/ 120 w 468"/>
                  <a:gd name="T101" fmla="*/ 24 h 768"/>
                  <a:gd name="T102" fmla="*/ 155 w 468"/>
                  <a:gd name="T103" fmla="*/ 12 h 768"/>
                  <a:gd name="T104" fmla="*/ 193 w 468"/>
                  <a:gd name="T105" fmla="*/ 8 h 768"/>
                  <a:gd name="T106" fmla="*/ 228 w 468"/>
                  <a:gd name="T107" fmla="*/ 0 h 768"/>
                  <a:gd name="T108" fmla="*/ 263 w 468"/>
                  <a:gd name="T109" fmla="*/ 0 h 768"/>
                  <a:gd name="T110" fmla="*/ 301 w 468"/>
                  <a:gd name="T111" fmla="*/ 0 h 768"/>
                  <a:gd name="T112" fmla="*/ 336 w 468"/>
                  <a:gd name="T113" fmla="*/ 0 h 768"/>
                  <a:gd name="T114" fmla="*/ 358 w 468"/>
                  <a:gd name="T115" fmla="*/ 10 h 768"/>
                  <a:gd name="T116" fmla="*/ 383 w 468"/>
                  <a:gd name="T117" fmla="*/ 26 h 768"/>
                  <a:gd name="T118" fmla="*/ 413 w 468"/>
                  <a:gd name="T119" fmla="*/ 51 h 768"/>
                  <a:gd name="T120" fmla="*/ 430 w 468"/>
                  <a:gd name="T121" fmla="*/ 85 h 768"/>
                  <a:gd name="T122" fmla="*/ 455 w 468"/>
                  <a:gd name="T123" fmla="*/ 133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2" y="204"/>
                    </a:lnTo>
                    <a:lnTo>
                      <a:pt x="395" y="240"/>
                    </a:lnTo>
                    <a:lnTo>
                      <a:pt x="324" y="240"/>
                    </a:lnTo>
                    <a:lnTo>
                      <a:pt x="313" y="274"/>
                    </a:lnTo>
                    <a:lnTo>
                      <a:pt x="313" y="312"/>
                    </a:lnTo>
                    <a:lnTo>
                      <a:pt x="313" y="347"/>
                    </a:lnTo>
                    <a:lnTo>
                      <a:pt x="336" y="383"/>
                    </a:lnTo>
                    <a:lnTo>
                      <a:pt x="348" y="419"/>
                    </a:lnTo>
                    <a:lnTo>
                      <a:pt x="383" y="454"/>
                    </a:lnTo>
                    <a:lnTo>
                      <a:pt x="383" y="492"/>
                    </a:lnTo>
                    <a:lnTo>
                      <a:pt x="395" y="527"/>
                    </a:lnTo>
                    <a:lnTo>
                      <a:pt x="395" y="563"/>
                    </a:lnTo>
                    <a:lnTo>
                      <a:pt x="421" y="611"/>
                    </a:lnTo>
                    <a:lnTo>
                      <a:pt x="432" y="658"/>
                    </a:lnTo>
                    <a:lnTo>
                      <a:pt x="432" y="696"/>
                    </a:lnTo>
                    <a:lnTo>
                      <a:pt x="443" y="731"/>
                    </a:lnTo>
                    <a:lnTo>
                      <a:pt x="432" y="767"/>
                    </a:lnTo>
                    <a:lnTo>
                      <a:pt x="395" y="767"/>
                    </a:lnTo>
                    <a:lnTo>
                      <a:pt x="360" y="767"/>
                    </a:lnTo>
                    <a:lnTo>
                      <a:pt x="324" y="767"/>
                    </a:lnTo>
                    <a:lnTo>
                      <a:pt x="287" y="755"/>
                    </a:lnTo>
                    <a:lnTo>
                      <a:pt x="252" y="731"/>
                    </a:lnTo>
                    <a:lnTo>
                      <a:pt x="216" y="731"/>
                    </a:lnTo>
                    <a:lnTo>
                      <a:pt x="181" y="731"/>
                    </a:lnTo>
                    <a:lnTo>
                      <a:pt x="144" y="731"/>
                    </a:lnTo>
                    <a:lnTo>
                      <a:pt x="108" y="731"/>
                    </a:lnTo>
                    <a:lnTo>
                      <a:pt x="73" y="743"/>
                    </a:lnTo>
                    <a:lnTo>
                      <a:pt x="35" y="743"/>
                    </a:lnTo>
                    <a:lnTo>
                      <a:pt x="0" y="731"/>
                    </a:lnTo>
                    <a:lnTo>
                      <a:pt x="0" y="696"/>
                    </a:lnTo>
                    <a:lnTo>
                      <a:pt x="0" y="658"/>
                    </a:lnTo>
                    <a:lnTo>
                      <a:pt x="0" y="623"/>
                    </a:lnTo>
                    <a:lnTo>
                      <a:pt x="0" y="587"/>
                    </a:lnTo>
                    <a:lnTo>
                      <a:pt x="0" y="551"/>
                    </a:lnTo>
                    <a:lnTo>
                      <a:pt x="0" y="516"/>
                    </a:lnTo>
                    <a:lnTo>
                      <a:pt x="0" y="480"/>
                    </a:lnTo>
                    <a:lnTo>
                      <a:pt x="0" y="442"/>
                    </a:lnTo>
                    <a:lnTo>
                      <a:pt x="0" y="407"/>
                    </a:lnTo>
                    <a:lnTo>
                      <a:pt x="0" y="371"/>
                    </a:lnTo>
                    <a:lnTo>
                      <a:pt x="0" y="336"/>
                    </a:lnTo>
                    <a:lnTo>
                      <a:pt x="0" y="300"/>
                    </a:lnTo>
                    <a:lnTo>
                      <a:pt x="0" y="262"/>
                    </a:lnTo>
                    <a:lnTo>
                      <a:pt x="0" y="228"/>
                    </a:lnTo>
                    <a:lnTo>
                      <a:pt x="0" y="192"/>
                    </a:lnTo>
                    <a:lnTo>
                      <a:pt x="0" y="156"/>
                    </a:lnTo>
                    <a:lnTo>
                      <a:pt x="26" y="113"/>
                    </a:lnTo>
                    <a:lnTo>
                      <a:pt x="51" y="77"/>
                    </a:lnTo>
                    <a:lnTo>
                      <a:pt x="85" y="48"/>
                    </a:lnTo>
                    <a:lnTo>
                      <a:pt x="120" y="24"/>
                    </a:lnTo>
                    <a:lnTo>
                      <a:pt x="155" y="12"/>
                    </a:lnTo>
                    <a:lnTo>
                      <a:pt x="193" y="8"/>
                    </a:lnTo>
                    <a:lnTo>
                      <a:pt x="228" y="0"/>
                    </a:lnTo>
                    <a:lnTo>
                      <a:pt x="263" y="0"/>
                    </a:lnTo>
                    <a:lnTo>
                      <a:pt x="301" y="0"/>
                    </a:lnTo>
                    <a:lnTo>
                      <a:pt x="336" y="0"/>
                    </a:lnTo>
                    <a:lnTo>
                      <a:pt x="358" y="10"/>
                    </a:lnTo>
                    <a:lnTo>
                      <a:pt x="383" y="26"/>
                    </a:lnTo>
                    <a:lnTo>
                      <a:pt x="413" y="51"/>
                    </a:lnTo>
                    <a:lnTo>
                      <a:pt x="430" y="85"/>
                    </a:lnTo>
                    <a:lnTo>
                      <a:pt x="455" y="133"/>
                    </a:lnTo>
                    <a:lnTo>
                      <a:pt x="467" y="156"/>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55" name="Freeform 195">
                <a:extLst>
                  <a:ext uri="{FF2B5EF4-FFF2-40B4-BE49-F238E27FC236}">
                    <a16:creationId xmlns:a16="http://schemas.microsoft.com/office/drawing/2014/main" id="{55967F64-84EA-C447-9FA0-570856E3D3DF}"/>
                  </a:ext>
                </a:extLst>
              </p:cNvPr>
              <p:cNvSpPr>
                <a:spLocks/>
              </p:cNvSpPr>
              <p:nvPr/>
            </p:nvSpPr>
            <p:spPr bwMode="auto">
              <a:xfrm>
                <a:off x="1297" y="3530"/>
                <a:ext cx="468" cy="768"/>
              </a:xfrm>
              <a:custGeom>
                <a:avLst/>
                <a:gdLst>
                  <a:gd name="T0" fmla="*/ 467 w 468"/>
                  <a:gd name="T1" fmla="*/ 156 h 768"/>
                  <a:gd name="T2" fmla="*/ 467 w 468"/>
                  <a:gd name="T3" fmla="*/ 192 h 768"/>
                  <a:gd name="T4" fmla="*/ 432 w 468"/>
                  <a:gd name="T5" fmla="*/ 204 h 768"/>
                  <a:gd name="T6" fmla="*/ 396 w 468"/>
                  <a:gd name="T7" fmla="*/ 240 h 768"/>
                  <a:gd name="T8" fmla="*/ 324 w 468"/>
                  <a:gd name="T9" fmla="*/ 240 h 768"/>
                  <a:gd name="T10" fmla="*/ 312 w 468"/>
                  <a:gd name="T11" fmla="*/ 275 h 768"/>
                  <a:gd name="T12" fmla="*/ 312 w 468"/>
                  <a:gd name="T13" fmla="*/ 311 h 768"/>
                  <a:gd name="T14" fmla="*/ 312 w 468"/>
                  <a:gd name="T15" fmla="*/ 347 h 768"/>
                  <a:gd name="T16" fmla="*/ 336 w 468"/>
                  <a:gd name="T17" fmla="*/ 383 h 768"/>
                  <a:gd name="T18" fmla="*/ 348 w 468"/>
                  <a:gd name="T19" fmla="*/ 419 h 768"/>
                  <a:gd name="T20" fmla="*/ 384 w 468"/>
                  <a:gd name="T21" fmla="*/ 455 h 768"/>
                  <a:gd name="T22" fmla="*/ 384 w 468"/>
                  <a:gd name="T23" fmla="*/ 491 h 768"/>
                  <a:gd name="T24" fmla="*/ 396 w 468"/>
                  <a:gd name="T25" fmla="*/ 527 h 768"/>
                  <a:gd name="T26" fmla="*/ 396 w 468"/>
                  <a:gd name="T27" fmla="*/ 563 h 768"/>
                  <a:gd name="T28" fmla="*/ 420 w 468"/>
                  <a:gd name="T29" fmla="*/ 611 h 768"/>
                  <a:gd name="T30" fmla="*/ 432 w 468"/>
                  <a:gd name="T31" fmla="*/ 659 h 768"/>
                  <a:gd name="T32" fmla="*/ 432 w 468"/>
                  <a:gd name="T33" fmla="*/ 695 h 768"/>
                  <a:gd name="T34" fmla="*/ 443 w 468"/>
                  <a:gd name="T35" fmla="*/ 731 h 768"/>
                  <a:gd name="T36" fmla="*/ 432 w 468"/>
                  <a:gd name="T37" fmla="*/ 767 h 768"/>
                  <a:gd name="T38" fmla="*/ 396 w 468"/>
                  <a:gd name="T39" fmla="*/ 767 h 768"/>
                  <a:gd name="T40" fmla="*/ 360 w 468"/>
                  <a:gd name="T41" fmla="*/ 767 h 768"/>
                  <a:gd name="T42" fmla="*/ 324 w 468"/>
                  <a:gd name="T43" fmla="*/ 767 h 768"/>
                  <a:gd name="T44" fmla="*/ 288 w 468"/>
                  <a:gd name="T45" fmla="*/ 755 h 768"/>
                  <a:gd name="T46" fmla="*/ 252 w 468"/>
                  <a:gd name="T47" fmla="*/ 731 h 768"/>
                  <a:gd name="T48" fmla="*/ 216 w 468"/>
                  <a:gd name="T49" fmla="*/ 731 h 768"/>
                  <a:gd name="T50" fmla="*/ 180 w 468"/>
                  <a:gd name="T51" fmla="*/ 731 h 768"/>
                  <a:gd name="T52" fmla="*/ 144 w 468"/>
                  <a:gd name="T53" fmla="*/ 731 h 768"/>
                  <a:gd name="T54" fmla="*/ 108 w 468"/>
                  <a:gd name="T55" fmla="*/ 731 h 768"/>
                  <a:gd name="T56" fmla="*/ 72 w 468"/>
                  <a:gd name="T57" fmla="*/ 743 h 768"/>
                  <a:gd name="T58" fmla="*/ 36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1 h 768"/>
                  <a:gd name="T72" fmla="*/ 0 w 468"/>
                  <a:gd name="T73" fmla="*/ 515 h 768"/>
                  <a:gd name="T74" fmla="*/ 0 w 468"/>
                  <a:gd name="T75" fmla="*/ 479 h 768"/>
                  <a:gd name="T76" fmla="*/ 0 w 468"/>
                  <a:gd name="T77" fmla="*/ 443 h 768"/>
                  <a:gd name="T78" fmla="*/ 0 w 468"/>
                  <a:gd name="T79" fmla="*/ 407 h 768"/>
                  <a:gd name="T80" fmla="*/ 0 w 468"/>
                  <a:gd name="T81" fmla="*/ 371 h 768"/>
                  <a:gd name="T82" fmla="*/ 0 w 468"/>
                  <a:gd name="T83" fmla="*/ 335 h 768"/>
                  <a:gd name="T84" fmla="*/ 0 w 468"/>
                  <a:gd name="T85" fmla="*/ 299 h 768"/>
                  <a:gd name="T86" fmla="*/ 0 w 468"/>
                  <a:gd name="T87" fmla="*/ 263 h 768"/>
                  <a:gd name="T88" fmla="*/ 0 w 468"/>
                  <a:gd name="T89" fmla="*/ 228 h 768"/>
                  <a:gd name="T90" fmla="*/ 0 w 468"/>
                  <a:gd name="T91" fmla="*/ 192 h 768"/>
                  <a:gd name="T92" fmla="*/ 0 w 468"/>
                  <a:gd name="T93" fmla="*/ 156 h 768"/>
                  <a:gd name="T94" fmla="*/ 26 w 468"/>
                  <a:gd name="T95" fmla="*/ 114 h 768"/>
                  <a:gd name="T96" fmla="*/ 52 w 468"/>
                  <a:gd name="T97" fmla="*/ 78 h 768"/>
                  <a:gd name="T98" fmla="*/ 84 w 468"/>
                  <a:gd name="T99" fmla="*/ 48 h 768"/>
                  <a:gd name="T100" fmla="*/ 120 w 468"/>
                  <a:gd name="T101" fmla="*/ 24 h 768"/>
                  <a:gd name="T102" fmla="*/ 156 w 468"/>
                  <a:gd name="T103" fmla="*/ 12 h 768"/>
                  <a:gd name="T104" fmla="*/ 192 w 468"/>
                  <a:gd name="T105" fmla="*/ 8 h 768"/>
                  <a:gd name="T106" fmla="*/ 228 w 468"/>
                  <a:gd name="T107" fmla="*/ 0 h 768"/>
                  <a:gd name="T108" fmla="*/ 264 w 468"/>
                  <a:gd name="T109" fmla="*/ 0 h 768"/>
                  <a:gd name="T110" fmla="*/ 300 w 468"/>
                  <a:gd name="T111" fmla="*/ 0 h 768"/>
                  <a:gd name="T112" fmla="*/ 336 w 468"/>
                  <a:gd name="T113" fmla="*/ 0 h 768"/>
                  <a:gd name="T114" fmla="*/ 358 w 468"/>
                  <a:gd name="T115" fmla="*/ 10 h 768"/>
                  <a:gd name="T116" fmla="*/ 384 w 468"/>
                  <a:gd name="T117" fmla="*/ 26 h 768"/>
                  <a:gd name="T118" fmla="*/ 414 w 468"/>
                  <a:gd name="T119" fmla="*/ 52 h 768"/>
                  <a:gd name="T120" fmla="*/ 430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2" y="204"/>
                    </a:lnTo>
                    <a:lnTo>
                      <a:pt x="396" y="240"/>
                    </a:lnTo>
                    <a:lnTo>
                      <a:pt x="324" y="240"/>
                    </a:lnTo>
                    <a:lnTo>
                      <a:pt x="312" y="275"/>
                    </a:lnTo>
                    <a:lnTo>
                      <a:pt x="312" y="311"/>
                    </a:lnTo>
                    <a:lnTo>
                      <a:pt x="312" y="347"/>
                    </a:lnTo>
                    <a:lnTo>
                      <a:pt x="336" y="383"/>
                    </a:lnTo>
                    <a:lnTo>
                      <a:pt x="348" y="419"/>
                    </a:lnTo>
                    <a:lnTo>
                      <a:pt x="384" y="455"/>
                    </a:lnTo>
                    <a:lnTo>
                      <a:pt x="384" y="491"/>
                    </a:lnTo>
                    <a:lnTo>
                      <a:pt x="396" y="527"/>
                    </a:lnTo>
                    <a:lnTo>
                      <a:pt x="396" y="563"/>
                    </a:lnTo>
                    <a:lnTo>
                      <a:pt x="420" y="611"/>
                    </a:lnTo>
                    <a:lnTo>
                      <a:pt x="432" y="659"/>
                    </a:lnTo>
                    <a:lnTo>
                      <a:pt x="432" y="695"/>
                    </a:lnTo>
                    <a:lnTo>
                      <a:pt x="443"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5" y="132"/>
                    </a:lnTo>
                    <a:lnTo>
                      <a:pt x="467" y="15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29" name="Group 196">
              <a:extLst>
                <a:ext uri="{FF2B5EF4-FFF2-40B4-BE49-F238E27FC236}">
                  <a16:creationId xmlns:a16="http://schemas.microsoft.com/office/drawing/2014/main" id="{66EC7F5E-E227-EF4A-812D-044988BD42FE}"/>
                </a:ext>
              </a:extLst>
            </p:cNvPr>
            <p:cNvGrpSpPr>
              <a:grpSpLocks/>
            </p:cNvGrpSpPr>
            <p:nvPr/>
          </p:nvGrpSpPr>
          <p:grpSpPr bwMode="auto">
            <a:xfrm>
              <a:off x="1295" y="3660"/>
              <a:ext cx="448" cy="120"/>
              <a:chOff x="1295" y="3660"/>
              <a:chExt cx="448" cy="120"/>
            </a:xfrm>
          </p:grpSpPr>
          <p:sp>
            <p:nvSpPr>
              <p:cNvPr id="15557" name="Freeform 197">
                <a:extLst>
                  <a:ext uri="{FF2B5EF4-FFF2-40B4-BE49-F238E27FC236}">
                    <a16:creationId xmlns:a16="http://schemas.microsoft.com/office/drawing/2014/main" id="{39B78C3E-C983-604D-8E5A-DE37DB331E44}"/>
                  </a:ext>
                </a:extLst>
              </p:cNvPr>
              <p:cNvSpPr>
                <a:spLocks/>
              </p:cNvSpPr>
              <p:nvPr/>
            </p:nvSpPr>
            <p:spPr bwMode="auto">
              <a:xfrm>
                <a:off x="1295" y="3660"/>
                <a:ext cx="448" cy="120"/>
              </a:xfrm>
              <a:custGeom>
                <a:avLst/>
                <a:gdLst>
                  <a:gd name="T0" fmla="*/ 447 w 448"/>
                  <a:gd name="T1" fmla="*/ 0 h 120"/>
                  <a:gd name="T2" fmla="*/ 413 w 448"/>
                  <a:gd name="T3" fmla="*/ 28 h 120"/>
                  <a:gd name="T4" fmla="*/ 385 w 448"/>
                  <a:gd name="T5" fmla="*/ 51 h 120"/>
                  <a:gd name="T6" fmla="*/ 350 w 448"/>
                  <a:gd name="T7" fmla="*/ 64 h 120"/>
                  <a:gd name="T8" fmla="*/ 312 w 448"/>
                  <a:gd name="T9" fmla="*/ 75 h 120"/>
                  <a:gd name="T10" fmla="*/ 271 w 448"/>
                  <a:gd name="T11" fmla="*/ 92 h 120"/>
                  <a:gd name="T12" fmla="*/ 230 w 448"/>
                  <a:gd name="T13" fmla="*/ 105 h 120"/>
                  <a:gd name="T14" fmla="*/ 195 w 448"/>
                  <a:gd name="T15" fmla="*/ 112 h 120"/>
                  <a:gd name="T16" fmla="*/ 163 w 448"/>
                  <a:gd name="T17" fmla="*/ 113 h 120"/>
                  <a:gd name="T18" fmla="*/ 128 w 448"/>
                  <a:gd name="T19" fmla="*/ 115 h 120"/>
                  <a:gd name="T20" fmla="*/ 67 w 448"/>
                  <a:gd name="T21" fmla="*/ 119 h 120"/>
                  <a:gd name="T22" fmla="*/ 0 w 448"/>
                  <a:gd name="T23" fmla="*/ 115 h 120"/>
                  <a:gd name="T24" fmla="*/ 447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447" y="0"/>
                    </a:moveTo>
                    <a:lnTo>
                      <a:pt x="413" y="28"/>
                    </a:lnTo>
                    <a:lnTo>
                      <a:pt x="385" y="51"/>
                    </a:lnTo>
                    <a:lnTo>
                      <a:pt x="350" y="64"/>
                    </a:lnTo>
                    <a:lnTo>
                      <a:pt x="312" y="75"/>
                    </a:lnTo>
                    <a:lnTo>
                      <a:pt x="271" y="92"/>
                    </a:lnTo>
                    <a:lnTo>
                      <a:pt x="230" y="105"/>
                    </a:lnTo>
                    <a:lnTo>
                      <a:pt x="195" y="112"/>
                    </a:lnTo>
                    <a:lnTo>
                      <a:pt x="163" y="113"/>
                    </a:lnTo>
                    <a:lnTo>
                      <a:pt x="128" y="115"/>
                    </a:lnTo>
                    <a:lnTo>
                      <a:pt x="67" y="119"/>
                    </a:lnTo>
                    <a:lnTo>
                      <a:pt x="0" y="115"/>
                    </a:lnTo>
                    <a:lnTo>
                      <a:pt x="447" y="0"/>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58" name="Freeform 198">
                <a:extLst>
                  <a:ext uri="{FF2B5EF4-FFF2-40B4-BE49-F238E27FC236}">
                    <a16:creationId xmlns:a16="http://schemas.microsoft.com/office/drawing/2014/main" id="{0B8E8FCE-D73B-A340-A45F-D75B8AD42AD9}"/>
                  </a:ext>
                </a:extLst>
              </p:cNvPr>
              <p:cNvSpPr>
                <a:spLocks/>
              </p:cNvSpPr>
              <p:nvPr/>
            </p:nvSpPr>
            <p:spPr bwMode="auto">
              <a:xfrm>
                <a:off x="1295" y="3660"/>
                <a:ext cx="448" cy="120"/>
              </a:xfrm>
              <a:custGeom>
                <a:avLst/>
                <a:gdLst>
                  <a:gd name="T0" fmla="*/ 447 w 448"/>
                  <a:gd name="T1" fmla="*/ 0 h 120"/>
                  <a:gd name="T2" fmla="*/ 412 w 448"/>
                  <a:gd name="T3" fmla="*/ 30 h 120"/>
                  <a:gd name="T4" fmla="*/ 386 w 448"/>
                  <a:gd name="T5" fmla="*/ 52 h 120"/>
                  <a:gd name="T6" fmla="*/ 350 w 448"/>
                  <a:gd name="T7" fmla="*/ 64 h 120"/>
                  <a:gd name="T8" fmla="*/ 314 w 448"/>
                  <a:gd name="T9" fmla="*/ 76 h 120"/>
                  <a:gd name="T10" fmla="*/ 272 w 448"/>
                  <a:gd name="T11" fmla="*/ 92 h 120"/>
                  <a:gd name="T12" fmla="*/ 230 w 448"/>
                  <a:gd name="T13" fmla="*/ 106 h 120"/>
                  <a:gd name="T14" fmla="*/ 194 w 448"/>
                  <a:gd name="T15" fmla="*/ 114 h 120"/>
                  <a:gd name="T16" fmla="*/ 164 w 448"/>
                  <a:gd name="T17" fmla="*/ 116 h 120"/>
                  <a:gd name="T18" fmla="*/ 128 w 448"/>
                  <a:gd name="T19" fmla="*/ 118 h 120"/>
                  <a:gd name="T20" fmla="*/ 66 w 448"/>
                  <a:gd name="T21" fmla="*/ 119 h 120"/>
                  <a:gd name="T22" fmla="*/ 0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447" y="0"/>
                    </a:moveTo>
                    <a:lnTo>
                      <a:pt x="412" y="30"/>
                    </a:lnTo>
                    <a:lnTo>
                      <a:pt x="386" y="52"/>
                    </a:lnTo>
                    <a:lnTo>
                      <a:pt x="350" y="64"/>
                    </a:lnTo>
                    <a:lnTo>
                      <a:pt x="314" y="76"/>
                    </a:lnTo>
                    <a:lnTo>
                      <a:pt x="272" y="92"/>
                    </a:lnTo>
                    <a:lnTo>
                      <a:pt x="230" y="106"/>
                    </a:lnTo>
                    <a:lnTo>
                      <a:pt x="194" y="114"/>
                    </a:lnTo>
                    <a:lnTo>
                      <a:pt x="164" y="116"/>
                    </a:lnTo>
                    <a:lnTo>
                      <a:pt x="128" y="118"/>
                    </a:lnTo>
                    <a:lnTo>
                      <a:pt x="66"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30" name="Group 199">
              <a:extLst>
                <a:ext uri="{FF2B5EF4-FFF2-40B4-BE49-F238E27FC236}">
                  <a16:creationId xmlns:a16="http://schemas.microsoft.com/office/drawing/2014/main" id="{75B2D7F1-09D4-1644-8938-67B3F4AB6E98}"/>
                </a:ext>
              </a:extLst>
            </p:cNvPr>
            <p:cNvGrpSpPr>
              <a:grpSpLocks/>
            </p:cNvGrpSpPr>
            <p:nvPr/>
          </p:nvGrpSpPr>
          <p:grpSpPr bwMode="auto">
            <a:xfrm>
              <a:off x="1301" y="3626"/>
              <a:ext cx="429" cy="117"/>
              <a:chOff x="1301" y="3626"/>
              <a:chExt cx="429" cy="117"/>
            </a:xfrm>
          </p:grpSpPr>
          <p:sp>
            <p:nvSpPr>
              <p:cNvPr id="15560" name="Freeform 200">
                <a:extLst>
                  <a:ext uri="{FF2B5EF4-FFF2-40B4-BE49-F238E27FC236}">
                    <a16:creationId xmlns:a16="http://schemas.microsoft.com/office/drawing/2014/main" id="{6FC7793E-8DBB-5647-947F-BDEB06994D42}"/>
                  </a:ext>
                </a:extLst>
              </p:cNvPr>
              <p:cNvSpPr>
                <a:spLocks/>
              </p:cNvSpPr>
              <p:nvPr/>
            </p:nvSpPr>
            <p:spPr bwMode="auto">
              <a:xfrm>
                <a:off x="1301" y="3626"/>
                <a:ext cx="428" cy="117"/>
              </a:xfrm>
              <a:custGeom>
                <a:avLst/>
                <a:gdLst>
                  <a:gd name="T0" fmla="*/ 427 w 428"/>
                  <a:gd name="T1" fmla="*/ 0 h 117"/>
                  <a:gd name="T2" fmla="*/ 406 w 428"/>
                  <a:gd name="T3" fmla="*/ 13 h 117"/>
                  <a:gd name="T4" fmla="*/ 404 w 428"/>
                  <a:gd name="T5" fmla="*/ 19 h 117"/>
                  <a:gd name="T6" fmla="*/ 399 w 428"/>
                  <a:gd name="T7" fmla="*/ 21 h 117"/>
                  <a:gd name="T8" fmla="*/ 393 w 428"/>
                  <a:gd name="T9" fmla="*/ 28 h 117"/>
                  <a:gd name="T10" fmla="*/ 387 w 428"/>
                  <a:gd name="T11" fmla="*/ 30 h 117"/>
                  <a:gd name="T12" fmla="*/ 381 w 428"/>
                  <a:gd name="T13" fmla="*/ 34 h 117"/>
                  <a:gd name="T14" fmla="*/ 371 w 428"/>
                  <a:gd name="T15" fmla="*/ 36 h 117"/>
                  <a:gd name="T16" fmla="*/ 359 w 428"/>
                  <a:gd name="T17" fmla="*/ 39 h 117"/>
                  <a:gd name="T18" fmla="*/ 347 w 428"/>
                  <a:gd name="T19" fmla="*/ 43 h 117"/>
                  <a:gd name="T20" fmla="*/ 338 w 428"/>
                  <a:gd name="T21" fmla="*/ 45 h 117"/>
                  <a:gd name="T22" fmla="*/ 332 w 428"/>
                  <a:gd name="T23" fmla="*/ 49 h 117"/>
                  <a:gd name="T24" fmla="*/ 326 w 428"/>
                  <a:gd name="T25" fmla="*/ 51 h 117"/>
                  <a:gd name="T26" fmla="*/ 320 w 428"/>
                  <a:gd name="T27" fmla="*/ 56 h 117"/>
                  <a:gd name="T28" fmla="*/ 314 w 428"/>
                  <a:gd name="T29" fmla="*/ 58 h 117"/>
                  <a:gd name="T30" fmla="*/ 308 w 428"/>
                  <a:gd name="T31" fmla="*/ 64 h 117"/>
                  <a:gd name="T32" fmla="*/ 302 w 428"/>
                  <a:gd name="T33" fmla="*/ 65 h 117"/>
                  <a:gd name="T34" fmla="*/ 293 w 428"/>
                  <a:gd name="T35" fmla="*/ 67 h 117"/>
                  <a:gd name="T36" fmla="*/ 281 w 428"/>
                  <a:gd name="T37" fmla="*/ 71 h 117"/>
                  <a:gd name="T38" fmla="*/ 269 w 428"/>
                  <a:gd name="T39" fmla="*/ 75 h 117"/>
                  <a:gd name="T40" fmla="*/ 263 w 428"/>
                  <a:gd name="T41" fmla="*/ 77 h 117"/>
                  <a:gd name="T42" fmla="*/ 257 w 428"/>
                  <a:gd name="T43" fmla="*/ 80 h 117"/>
                  <a:gd name="T44" fmla="*/ 251 w 428"/>
                  <a:gd name="T45" fmla="*/ 82 h 117"/>
                  <a:gd name="T46" fmla="*/ 245 w 428"/>
                  <a:gd name="T47" fmla="*/ 88 h 117"/>
                  <a:gd name="T48" fmla="*/ 236 w 428"/>
                  <a:gd name="T49" fmla="*/ 88 h 117"/>
                  <a:gd name="T50" fmla="*/ 230 w 428"/>
                  <a:gd name="T51" fmla="*/ 92 h 117"/>
                  <a:gd name="T52" fmla="*/ 224 w 428"/>
                  <a:gd name="T53" fmla="*/ 95 h 117"/>
                  <a:gd name="T54" fmla="*/ 218 w 428"/>
                  <a:gd name="T55" fmla="*/ 97 h 117"/>
                  <a:gd name="T56" fmla="*/ 212 w 428"/>
                  <a:gd name="T57" fmla="*/ 99 h 117"/>
                  <a:gd name="T58" fmla="*/ 206 w 428"/>
                  <a:gd name="T59" fmla="*/ 101 h 117"/>
                  <a:gd name="T60" fmla="*/ 192 w 428"/>
                  <a:gd name="T61" fmla="*/ 105 h 117"/>
                  <a:gd name="T62" fmla="*/ 183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6" y="13"/>
                    </a:lnTo>
                    <a:lnTo>
                      <a:pt x="404" y="19"/>
                    </a:lnTo>
                    <a:lnTo>
                      <a:pt x="399" y="21"/>
                    </a:lnTo>
                    <a:lnTo>
                      <a:pt x="393" y="28"/>
                    </a:lnTo>
                    <a:lnTo>
                      <a:pt x="387" y="30"/>
                    </a:lnTo>
                    <a:lnTo>
                      <a:pt x="381" y="34"/>
                    </a:lnTo>
                    <a:lnTo>
                      <a:pt x="371" y="36"/>
                    </a:lnTo>
                    <a:lnTo>
                      <a:pt x="359" y="39"/>
                    </a:lnTo>
                    <a:lnTo>
                      <a:pt x="347"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61" name="Freeform 201">
                <a:extLst>
                  <a:ext uri="{FF2B5EF4-FFF2-40B4-BE49-F238E27FC236}">
                    <a16:creationId xmlns:a16="http://schemas.microsoft.com/office/drawing/2014/main" id="{D4E919F9-3BD3-C143-8EB4-7402DCDAB26D}"/>
                  </a:ext>
                </a:extLst>
              </p:cNvPr>
              <p:cNvSpPr>
                <a:spLocks/>
              </p:cNvSpPr>
              <p:nvPr/>
            </p:nvSpPr>
            <p:spPr bwMode="auto">
              <a:xfrm>
                <a:off x="1301" y="3626"/>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31" name="Group 202">
              <a:extLst>
                <a:ext uri="{FF2B5EF4-FFF2-40B4-BE49-F238E27FC236}">
                  <a16:creationId xmlns:a16="http://schemas.microsoft.com/office/drawing/2014/main" id="{E36F8569-B36C-FA4D-9E56-D2F55D353927}"/>
                </a:ext>
              </a:extLst>
            </p:cNvPr>
            <p:cNvGrpSpPr>
              <a:grpSpLocks/>
            </p:cNvGrpSpPr>
            <p:nvPr/>
          </p:nvGrpSpPr>
          <p:grpSpPr bwMode="auto">
            <a:xfrm>
              <a:off x="1297" y="3598"/>
              <a:ext cx="419" cy="111"/>
              <a:chOff x="1297" y="3598"/>
              <a:chExt cx="419" cy="111"/>
            </a:xfrm>
          </p:grpSpPr>
          <p:sp>
            <p:nvSpPr>
              <p:cNvPr id="15563" name="Freeform 203">
                <a:extLst>
                  <a:ext uri="{FF2B5EF4-FFF2-40B4-BE49-F238E27FC236}">
                    <a16:creationId xmlns:a16="http://schemas.microsoft.com/office/drawing/2014/main" id="{8F006287-3588-7144-9595-3A62F72ACC99}"/>
                  </a:ext>
                </a:extLst>
              </p:cNvPr>
              <p:cNvSpPr>
                <a:spLocks/>
              </p:cNvSpPr>
              <p:nvPr/>
            </p:nvSpPr>
            <p:spPr bwMode="auto">
              <a:xfrm>
                <a:off x="1297" y="3598"/>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64" name="Freeform 204">
                <a:extLst>
                  <a:ext uri="{FF2B5EF4-FFF2-40B4-BE49-F238E27FC236}">
                    <a16:creationId xmlns:a16="http://schemas.microsoft.com/office/drawing/2014/main" id="{EE83AB7B-14DB-C74D-AA4E-C8A1ADF07642}"/>
                  </a:ext>
                </a:extLst>
              </p:cNvPr>
              <p:cNvSpPr>
                <a:spLocks/>
              </p:cNvSpPr>
              <p:nvPr/>
            </p:nvSpPr>
            <p:spPr bwMode="auto">
              <a:xfrm>
                <a:off x="1297" y="3598"/>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61" name="Group 205">
            <a:extLst>
              <a:ext uri="{FF2B5EF4-FFF2-40B4-BE49-F238E27FC236}">
                <a16:creationId xmlns:a16="http://schemas.microsoft.com/office/drawing/2014/main" id="{C2048ECE-6D1E-A64F-B7B2-C16EB9420875}"/>
              </a:ext>
            </a:extLst>
          </p:cNvPr>
          <p:cNvGrpSpPr>
            <a:grpSpLocks/>
          </p:cNvGrpSpPr>
          <p:nvPr/>
        </p:nvGrpSpPr>
        <p:grpSpPr bwMode="auto">
          <a:xfrm>
            <a:off x="1581151" y="5140325"/>
            <a:ext cx="765175" cy="1219200"/>
            <a:chOff x="36" y="3238"/>
            <a:chExt cx="482" cy="768"/>
          </a:xfrm>
        </p:grpSpPr>
        <p:sp>
          <p:nvSpPr>
            <p:cNvPr id="15566" name="Oval 206">
              <a:extLst>
                <a:ext uri="{FF2B5EF4-FFF2-40B4-BE49-F238E27FC236}">
                  <a16:creationId xmlns:a16="http://schemas.microsoft.com/office/drawing/2014/main" id="{5D809329-FA27-F946-A1DC-23ECF94F4497}"/>
                </a:ext>
              </a:extLst>
            </p:cNvPr>
            <p:cNvSpPr>
              <a:spLocks noChangeArrowheads="1"/>
            </p:cNvSpPr>
            <p:nvPr/>
          </p:nvSpPr>
          <p:spPr bwMode="auto">
            <a:xfrm>
              <a:off x="154" y="3362"/>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923" name="Group 207">
              <a:extLst>
                <a:ext uri="{FF2B5EF4-FFF2-40B4-BE49-F238E27FC236}">
                  <a16:creationId xmlns:a16="http://schemas.microsoft.com/office/drawing/2014/main" id="{055EDDB5-6250-3747-A4DE-2714E65462A6}"/>
                </a:ext>
              </a:extLst>
            </p:cNvPr>
            <p:cNvGrpSpPr>
              <a:grpSpLocks/>
            </p:cNvGrpSpPr>
            <p:nvPr/>
          </p:nvGrpSpPr>
          <p:grpSpPr bwMode="auto">
            <a:xfrm>
              <a:off x="36" y="3238"/>
              <a:ext cx="471" cy="768"/>
              <a:chOff x="36" y="3238"/>
              <a:chExt cx="471" cy="768"/>
            </a:xfrm>
          </p:grpSpPr>
          <p:sp>
            <p:nvSpPr>
              <p:cNvPr id="15568" name="Freeform 208">
                <a:extLst>
                  <a:ext uri="{FF2B5EF4-FFF2-40B4-BE49-F238E27FC236}">
                    <a16:creationId xmlns:a16="http://schemas.microsoft.com/office/drawing/2014/main" id="{79702EB4-6D75-C543-AE4C-2DE11A38A62B}"/>
                  </a:ext>
                </a:extLst>
              </p:cNvPr>
              <p:cNvSpPr>
                <a:spLocks/>
              </p:cNvSpPr>
              <p:nvPr/>
            </p:nvSpPr>
            <p:spPr bwMode="auto">
              <a:xfrm>
                <a:off x="38" y="3238"/>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6 h 768"/>
                  <a:gd name="T12" fmla="*/ 312 w 469"/>
                  <a:gd name="T13" fmla="*/ 312 h 768"/>
                  <a:gd name="T14" fmla="*/ 312 w 469"/>
                  <a:gd name="T15" fmla="*/ 348 h 768"/>
                  <a:gd name="T16" fmla="*/ 336 w 469"/>
                  <a:gd name="T17" fmla="*/ 384 h 768"/>
                  <a:gd name="T18" fmla="*/ 348 w 469"/>
                  <a:gd name="T19" fmla="*/ 420 h 768"/>
                  <a:gd name="T20" fmla="*/ 384 w 469"/>
                  <a:gd name="T21" fmla="*/ 456 h 768"/>
                  <a:gd name="T22" fmla="*/ 384 w 469"/>
                  <a:gd name="T23" fmla="*/ 492 h 768"/>
                  <a:gd name="T24" fmla="*/ 396 w 469"/>
                  <a:gd name="T25" fmla="*/ 528 h 768"/>
                  <a:gd name="T26" fmla="*/ 396 w 469"/>
                  <a:gd name="T27" fmla="*/ 563 h 768"/>
                  <a:gd name="T28" fmla="*/ 420 w 469"/>
                  <a:gd name="T29" fmla="*/ 611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3 h 768"/>
                  <a:gd name="T68" fmla="*/ 0 w 469"/>
                  <a:gd name="T69" fmla="*/ 587 h 768"/>
                  <a:gd name="T70" fmla="*/ 0 w 469"/>
                  <a:gd name="T71" fmla="*/ 551 h 768"/>
                  <a:gd name="T72" fmla="*/ 0 w 469"/>
                  <a:gd name="T73" fmla="*/ 516 h 768"/>
                  <a:gd name="T74" fmla="*/ 0 w 469"/>
                  <a:gd name="T75" fmla="*/ 480 h 768"/>
                  <a:gd name="T76" fmla="*/ 0 w 469"/>
                  <a:gd name="T77" fmla="*/ 444 h 768"/>
                  <a:gd name="T78" fmla="*/ 0 w 469"/>
                  <a:gd name="T79" fmla="*/ 408 h 768"/>
                  <a:gd name="T80" fmla="*/ 0 w 469"/>
                  <a:gd name="T81" fmla="*/ 372 h 768"/>
                  <a:gd name="T82" fmla="*/ 0 w 469"/>
                  <a:gd name="T83" fmla="*/ 336 h 768"/>
                  <a:gd name="T84" fmla="*/ 0 w 469"/>
                  <a:gd name="T85" fmla="*/ 300 h 768"/>
                  <a:gd name="T86" fmla="*/ 0 w 469"/>
                  <a:gd name="T87" fmla="*/ 264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3"/>
                    </a:lnTo>
                    <a:lnTo>
                      <a:pt x="420" y="611"/>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69" name="Freeform 209">
                <a:extLst>
                  <a:ext uri="{FF2B5EF4-FFF2-40B4-BE49-F238E27FC236}">
                    <a16:creationId xmlns:a16="http://schemas.microsoft.com/office/drawing/2014/main" id="{BAC89E18-883D-5E4B-898D-4C326C7B0219}"/>
                  </a:ext>
                </a:extLst>
              </p:cNvPr>
              <p:cNvSpPr>
                <a:spLocks/>
              </p:cNvSpPr>
              <p:nvPr/>
            </p:nvSpPr>
            <p:spPr bwMode="auto">
              <a:xfrm>
                <a:off x="36" y="3368"/>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70" name="Freeform 210">
                <a:extLst>
                  <a:ext uri="{FF2B5EF4-FFF2-40B4-BE49-F238E27FC236}">
                    <a16:creationId xmlns:a16="http://schemas.microsoft.com/office/drawing/2014/main" id="{01707075-C4D2-994D-B9F5-5351B1E14934}"/>
                  </a:ext>
                </a:extLst>
              </p:cNvPr>
              <p:cNvSpPr>
                <a:spLocks/>
              </p:cNvSpPr>
              <p:nvPr/>
            </p:nvSpPr>
            <p:spPr bwMode="auto">
              <a:xfrm>
                <a:off x="42" y="3334"/>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71" name="Freeform 211">
                <a:extLst>
                  <a:ext uri="{FF2B5EF4-FFF2-40B4-BE49-F238E27FC236}">
                    <a16:creationId xmlns:a16="http://schemas.microsoft.com/office/drawing/2014/main" id="{9E10AFB0-6E67-994D-85CE-72D4DA7E28EC}"/>
                  </a:ext>
                </a:extLst>
              </p:cNvPr>
              <p:cNvSpPr>
                <a:spLocks/>
              </p:cNvSpPr>
              <p:nvPr/>
            </p:nvSpPr>
            <p:spPr bwMode="auto">
              <a:xfrm>
                <a:off x="38" y="3306"/>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62" name="Group 212">
            <a:extLst>
              <a:ext uri="{FF2B5EF4-FFF2-40B4-BE49-F238E27FC236}">
                <a16:creationId xmlns:a16="http://schemas.microsoft.com/office/drawing/2014/main" id="{53E0BCEF-860C-8D43-A99F-18B82CF8410D}"/>
              </a:ext>
            </a:extLst>
          </p:cNvPr>
          <p:cNvGrpSpPr>
            <a:grpSpLocks/>
          </p:cNvGrpSpPr>
          <p:nvPr/>
        </p:nvGrpSpPr>
        <p:grpSpPr bwMode="auto">
          <a:xfrm>
            <a:off x="1812925" y="5603875"/>
            <a:ext cx="839788" cy="1219200"/>
            <a:chOff x="182" y="3530"/>
            <a:chExt cx="529" cy="768"/>
          </a:xfrm>
        </p:grpSpPr>
        <p:sp>
          <p:nvSpPr>
            <p:cNvPr id="15573" name="Oval 213">
              <a:extLst>
                <a:ext uri="{FF2B5EF4-FFF2-40B4-BE49-F238E27FC236}">
                  <a16:creationId xmlns:a16="http://schemas.microsoft.com/office/drawing/2014/main" id="{E4CA9ACC-4D04-0443-BD08-04F9ABBB2174}"/>
                </a:ext>
              </a:extLst>
            </p:cNvPr>
            <p:cNvSpPr>
              <a:spLocks noChangeArrowheads="1"/>
            </p:cNvSpPr>
            <p:nvPr/>
          </p:nvSpPr>
          <p:spPr bwMode="auto">
            <a:xfrm>
              <a:off x="264" y="3690"/>
              <a:ext cx="447" cy="51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911" name="Group 214">
              <a:extLst>
                <a:ext uri="{FF2B5EF4-FFF2-40B4-BE49-F238E27FC236}">
                  <a16:creationId xmlns:a16="http://schemas.microsoft.com/office/drawing/2014/main" id="{AE9E4D37-80C2-7843-809F-245A780DE540}"/>
                </a:ext>
              </a:extLst>
            </p:cNvPr>
            <p:cNvGrpSpPr>
              <a:grpSpLocks/>
            </p:cNvGrpSpPr>
            <p:nvPr/>
          </p:nvGrpSpPr>
          <p:grpSpPr bwMode="auto">
            <a:xfrm>
              <a:off x="182" y="3530"/>
              <a:ext cx="470" cy="768"/>
              <a:chOff x="182" y="3530"/>
              <a:chExt cx="470" cy="768"/>
            </a:xfrm>
          </p:grpSpPr>
          <p:sp>
            <p:nvSpPr>
              <p:cNvPr id="15575" name="Freeform 215" descr="50%">
                <a:extLst>
                  <a:ext uri="{FF2B5EF4-FFF2-40B4-BE49-F238E27FC236}">
                    <a16:creationId xmlns:a16="http://schemas.microsoft.com/office/drawing/2014/main" id="{9C3318F8-DEE9-0F4C-AB46-C29ACA0FE7AD}"/>
                  </a:ext>
                </a:extLst>
              </p:cNvPr>
              <p:cNvSpPr>
                <a:spLocks/>
              </p:cNvSpPr>
              <p:nvPr/>
            </p:nvSpPr>
            <p:spPr bwMode="auto">
              <a:xfrm>
                <a:off x="184" y="3530"/>
                <a:ext cx="468" cy="768"/>
              </a:xfrm>
              <a:custGeom>
                <a:avLst/>
                <a:gdLst>
                  <a:gd name="T0" fmla="*/ 467 w 468"/>
                  <a:gd name="T1" fmla="*/ 156 h 768"/>
                  <a:gd name="T2" fmla="*/ 467 w 468"/>
                  <a:gd name="T3" fmla="*/ 192 h 768"/>
                  <a:gd name="T4" fmla="*/ 431 w 468"/>
                  <a:gd name="T5" fmla="*/ 204 h 768"/>
                  <a:gd name="T6" fmla="*/ 395 w 468"/>
                  <a:gd name="T7" fmla="*/ 240 h 768"/>
                  <a:gd name="T8" fmla="*/ 324 w 468"/>
                  <a:gd name="T9" fmla="*/ 240 h 768"/>
                  <a:gd name="T10" fmla="*/ 312 w 468"/>
                  <a:gd name="T11" fmla="*/ 275 h 768"/>
                  <a:gd name="T12" fmla="*/ 312 w 468"/>
                  <a:gd name="T13" fmla="*/ 311 h 768"/>
                  <a:gd name="T14" fmla="*/ 312 w 468"/>
                  <a:gd name="T15" fmla="*/ 347 h 768"/>
                  <a:gd name="T16" fmla="*/ 336 w 468"/>
                  <a:gd name="T17" fmla="*/ 383 h 768"/>
                  <a:gd name="T18" fmla="*/ 348 w 468"/>
                  <a:gd name="T19" fmla="*/ 419 h 768"/>
                  <a:gd name="T20" fmla="*/ 384 w 468"/>
                  <a:gd name="T21" fmla="*/ 455 h 768"/>
                  <a:gd name="T22" fmla="*/ 384 w 468"/>
                  <a:gd name="T23" fmla="*/ 491 h 768"/>
                  <a:gd name="T24" fmla="*/ 395 w 468"/>
                  <a:gd name="T25" fmla="*/ 527 h 768"/>
                  <a:gd name="T26" fmla="*/ 395 w 468"/>
                  <a:gd name="T27" fmla="*/ 563 h 768"/>
                  <a:gd name="T28" fmla="*/ 419 w 468"/>
                  <a:gd name="T29" fmla="*/ 611 h 768"/>
                  <a:gd name="T30" fmla="*/ 431 w 468"/>
                  <a:gd name="T31" fmla="*/ 659 h 768"/>
                  <a:gd name="T32" fmla="*/ 431 w 468"/>
                  <a:gd name="T33" fmla="*/ 695 h 768"/>
                  <a:gd name="T34" fmla="*/ 443 w 468"/>
                  <a:gd name="T35" fmla="*/ 731 h 768"/>
                  <a:gd name="T36" fmla="*/ 431 w 468"/>
                  <a:gd name="T37" fmla="*/ 767 h 768"/>
                  <a:gd name="T38" fmla="*/ 395 w 468"/>
                  <a:gd name="T39" fmla="*/ 767 h 768"/>
                  <a:gd name="T40" fmla="*/ 360 w 468"/>
                  <a:gd name="T41" fmla="*/ 767 h 768"/>
                  <a:gd name="T42" fmla="*/ 324 w 468"/>
                  <a:gd name="T43" fmla="*/ 767 h 768"/>
                  <a:gd name="T44" fmla="*/ 288 w 468"/>
                  <a:gd name="T45" fmla="*/ 755 h 768"/>
                  <a:gd name="T46" fmla="*/ 252 w 468"/>
                  <a:gd name="T47" fmla="*/ 731 h 768"/>
                  <a:gd name="T48" fmla="*/ 216 w 468"/>
                  <a:gd name="T49" fmla="*/ 731 h 768"/>
                  <a:gd name="T50" fmla="*/ 180 w 468"/>
                  <a:gd name="T51" fmla="*/ 731 h 768"/>
                  <a:gd name="T52" fmla="*/ 144 w 468"/>
                  <a:gd name="T53" fmla="*/ 731 h 768"/>
                  <a:gd name="T54" fmla="*/ 108 w 468"/>
                  <a:gd name="T55" fmla="*/ 731 h 768"/>
                  <a:gd name="T56" fmla="*/ 72 w 468"/>
                  <a:gd name="T57" fmla="*/ 743 h 768"/>
                  <a:gd name="T58" fmla="*/ 36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1 h 768"/>
                  <a:gd name="T72" fmla="*/ 0 w 468"/>
                  <a:gd name="T73" fmla="*/ 515 h 768"/>
                  <a:gd name="T74" fmla="*/ 0 w 468"/>
                  <a:gd name="T75" fmla="*/ 479 h 768"/>
                  <a:gd name="T76" fmla="*/ 0 w 468"/>
                  <a:gd name="T77" fmla="*/ 443 h 768"/>
                  <a:gd name="T78" fmla="*/ 0 w 468"/>
                  <a:gd name="T79" fmla="*/ 407 h 768"/>
                  <a:gd name="T80" fmla="*/ 0 w 468"/>
                  <a:gd name="T81" fmla="*/ 371 h 768"/>
                  <a:gd name="T82" fmla="*/ 0 w 468"/>
                  <a:gd name="T83" fmla="*/ 335 h 768"/>
                  <a:gd name="T84" fmla="*/ 0 w 468"/>
                  <a:gd name="T85" fmla="*/ 299 h 768"/>
                  <a:gd name="T86" fmla="*/ 0 w 468"/>
                  <a:gd name="T87" fmla="*/ 263 h 768"/>
                  <a:gd name="T88" fmla="*/ 0 w 468"/>
                  <a:gd name="T89" fmla="*/ 228 h 768"/>
                  <a:gd name="T90" fmla="*/ 0 w 468"/>
                  <a:gd name="T91" fmla="*/ 192 h 768"/>
                  <a:gd name="T92" fmla="*/ 0 w 468"/>
                  <a:gd name="T93" fmla="*/ 156 h 768"/>
                  <a:gd name="T94" fmla="*/ 26 w 468"/>
                  <a:gd name="T95" fmla="*/ 114 h 768"/>
                  <a:gd name="T96" fmla="*/ 52 w 468"/>
                  <a:gd name="T97" fmla="*/ 78 h 768"/>
                  <a:gd name="T98" fmla="*/ 84 w 468"/>
                  <a:gd name="T99" fmla="*/ 48 h 768"/>
                  <a:gd name="T100" fmla="*/ 120 w 468"/>
                  <a:gd name="T101" fmla="*/ 24 h 768"/>
                  <a:gd name="T102" fmla="*/ 156 w 468"/>
                  <a:gd name="T103" fmla="*/ 12 h 768"/>
                  <a:gd name="T104" fmla="*/ 192 w 468"/>
                  <a:gd name="T105" fmla="*/ 8 h 768"/>
                  <a:gd name="T106" fmla="*/ 228 w 468"/>
                  <a:gd name="T107" fmla="*/ 0 h 768"/>
                  <a:gd name="T108" fmla="*/ 264 w 468"/>
                  <a:gd name="T109" fmla="*/ 0 h 768"/>
                  <a:gd name="T110" fmla="*/ 300 w 468"/>
                  <a:gd name="T111" fmla="*/ 0 h 768"/>
                  <a:gd name="T112" fmla="*/ 336 w 468"/>
                  <a:gd name="T113" fmla="*/ 0 h 768"/>
                  <a:gd name="T114" fmla="*/ 358 w 468"/>
                  <a:gd name="T115" fmla="*/ 10 h 768"/>
                  <a:gd name="T116" fmla="*/ 384 w 468"/>
                  <a:gd name="T117" fmla="*/ 26 h 768"/>
                  <a:gd name="T118" fmla="*/ 413 w 468"/>
                  <a:gd name="T119" fmla="*/ 52 h 768"/>
                  <a:gd name="T120" fmla="*/ 429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1" y="204"/>
                    </a:lnTo>
                    <a:lnTo>
                      <a:pt x="395" y="240"/>
                    </a:lnTo>
                    <a:lnTo>
                      <a:pt x="324" y="240"/>
                    </a:lnTo>
                    <a:lnTo>
                      <a:pt x="312" y="275"/>
                    </a:lnTo>
                    <a:lnTo>
                      <a:pt x="312" y="311"/>
                    </a:lnTo>
                    <a:lnTo>
                      <a:pt x="312" y="347"/>
                    </a:lnTo>
                    <a:lnTo>
                      <a:pt x="336" y="383"/>
                    </a:lnTo>
                    <a:lnTo>
                      <a:pt x="348" y="419"/>
                    </a:lnTo>
                    <a:lnTo>
                      <a:pt x="384" y="455"/>
                    </a:lnTo>
                    <a:lnTo>
                      <a:pt x="384" y="491"/>
                    </a:lnTo>
                    <a:lnTo>
                      <a:pt x="395" y="527"/>
                    </a:lnTo>
                    <a:lnTo>
                      <a:pt x="395" y="563"/>
                    </a:lnTo>
                    <a:lnTo>
                      <a:pt x="419" y="611"/>
                    </a:lnTo>
                    <a:lnTo>
                      <a:pt x="431" y="659"/>
                    </a:lnTo>
                    <a:lnTo>
                      <a:pt x="431" y="695"/>
                    </a:lnTo>
                    <a:lnTo>
                      <a:pt x="443" y="731"/>
                    </a:lnTo>
                    <a:lnTo>
                      <a:pt x="431" y="767"/>
                    </a:lnTo>
                    <a:lnTo>
                      <a:pt x="395"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3" y="52"/>
                    </a:lnTo>
                    <a:lnTo>
                      <a:pt x="429" y="86"/>
                    </a:lnTo>
                    <a:lnTo>
                      <a:pt x="455" y="132"/>
                    </a:lnTo>
                    <a:lnTo>
                      <a:pt x="467" y="156"/>
                    </a:lnTo>
                  </a:path>
                </a:pathLst>
              </a:custGeom>
              <a:blipFill dpi="0" rotWithShape="0">
                <a:blip r:embed="rId7"/>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913" name="Group 216">
                <a:extLst>
                  <a:ext uri="{FF2B5EF4-FFF2-40B4-BE49-F238E27FC236}">
                    <a16:creationId xmlns:a16="http://schemas.microsoft.com/office/drawing/2014/main" id="{D2A31F38-1101-444F-8F32-22FACA9B28D5}"/>
                  </a:ext>
                </a:extLst>
              </p:cNvPr>
              <p:cNvGrpSpPr>
                <a:grpSpLocks/>
              </p:cNvGrpSpPr>
              <p:nvPr/>
            </p:nvGrpSpPr>
            <p:grpSpPr bwMode="auto">
              <a:xfrm>
                <a:off x="182" y="3660"/>
                <a:ext cx="448" cy="120"/>
                <a:chOff x="182" y="3660"/>
                <a:chExt cx="448" cy="120"/>
              </a:xfrm>
            </p:grpSpPr>
            <p:sp>
              <p:nvSpPr>
                <p:cNvPr id="15577" name="Freeform 217" descr="50%">
                  <a:extLst>
                    <a:ext uri="{FF2B5EF4-FFF2-40B4-BE49-F238E27FC236}">
                      <a16:creationId xmlns:a16="http://schemas.microsoft.com/office/drawing/2014/main" id="{8E0C645B-0A1C-9C45-9625-F1A2EADD8CDB}"/>
                    </a:ext>
                  </a:extLst>
                </p:cNvPr>
                <p:cNvSpPr>
                  <a:spLocks/>
                </p:cNvSpPr>
                <p:nvPr/>
              </p:nvSpPr>
              <p:spPr bwMode="auto">
                <a:xfrm>
                  <a:off x="182" y="3660"/>
                  <a:ext cx="448" cy="120"/>
                </a:xfrm>
                <a:custGeom>
                  <a:avLst/>
                  <a:gdLst>
                    <a:gd name="T0" fmla="*/ 447 w 448"/>
                    <a:gd name="T1" fmla="*/ 0 h 120"/>
                    <a:gd name="T2" fmla="*/ 412 w 448"/>
                    <a:gd name="T3" fmla="*/ 28 h 120"/>
                    <a:gd name="T4" fmla="*/ 385 w 448"/>
                    <a:gd name="T5" fmla="*/ 51 h 120"/>
                    <a:gd name="T6" fmla="*/ 350 w 448"/>
                    <a:gd name="T7" fmla="*/ 64 h 120"/>
                    <a:gd name="T8" fmla="*/ 312 w 448"/>
                    <a:gd name="T9" fmla="*/ 75 h 120"/>
                    <a:gd name="T10" fmla="*/ 271 w 448"/>
                    <a:gd name="T11" fmla="*/ 92 h 120"/>
                    <a:gd name="T12" fmla="*/ 230 w 448"/>
                    <a:gd name="T13" fmla="*/ 105 h 120"/>
                    <a:gd name="T14" fmla="*/ 195 w 448"/>
                    <a:gd name="T15" fmla="*/ 112 h 120"/>
                    <a:gd name="T16" fmla="*/ 163 w 448"/>
                    <a:gd name="T17" fmla="*/ 113 h 120"/>
                    <a:gd name="T18" fmla="*/ 128 w 448"/>
                    <a:gd name="T19" fmla="*/ 115 h 120"/>
                    <a:gd name="T20" fmla="*/ 67 w 448"/>
                    <a:gd name="T21" fmla="*/ 119 h 120"/>
                    <a:gd name="T22" fmla="*/ 0 w 448"/>
                    <a:gd name="T23" fmla="*/ 115 h 120"/>
                    <a:gd name="T24" fmla="*/ 447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447" y="0"/>
                      </a:moveTo>
                      <a:lnTo>
                        <a:pt x="412" y="28"/>
                      </a:lnTo>
                      <a:lnTo>
                        <a:pt x="385" y="51"/>
                      </a:lnTo>
                      <a:lnTo>
                        <a:pt x="350" y="64"/>
                      </a:lnTo>
                      <a:lnTo>
                        <a:pt x="312" y="75"/>
                      </a:lnTo>
                      <a:lnTo>
                        <a:pt x="271" y="92"/>
                      </a:lnTo>
                      <a:lnTo>
                        <a:pt x="230" y="105"/>
                      </a:lnTo>
                      <a:lnTo>
                        <a:pt x="195" y="112"/>
                      </a:lnTo>
                      <a:lnTo>
                        <a:pt x="163" y="113"/>
                      </a:lnTo>
                      <a:lnTo>
                        <a:pt x="128" y="115"/>
                      </a:lnTo>
                      <a:lnTo>
                        <a:pt x="67" y="119"/>
                      </a:lnTo>
                      <a:lnTo>
                        <a:pt x="0" y="115"/>
                      </a:lnTo>
                      <a:lnTo>
                        <a:pt x="447"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78" name="Freeform 218">
                  <a:extLst>
                    <a:ext uri="{FF2B5EF4-FFF2-40B4-BE49-F238E27FC236}">
                      <a16:creationId xmlns:a16="http://schemas.microsoft.com/office/drawing/2014/main" id="{821E4D67-0C2D-4744-BDC2-55CC405727BD}"/>
                    </a:ext>
                  </a:extLst>
                </p:cNvPr>
                <p:cNvSpPr>
                  <a:spLocks/>
                </p:cNvSpPr>
                <p:nvPr/>
              </p:nvSpPr>
              <p:spPr bwMode="auto">
                <a:xfrm>
                  <a:off x="182" y="3660"/>
                  <a:ext cx="448" cy="120"/>
                </a:xfrm>
                <a:custGeom>
                  <a:avLst/>
                  <a:gdLst>
                    <a:gd name="T0" fmla="*/ 447 w 448"/>
                    <a:gd name="T1" fmla="*/ 0 h 120"/>
                    <a:gd name="T2" fmla="*/ 411 w 448"/>
                    <a:gd name="T3" fmla="*/ 30 h 120"/>
                    <a:gd name="T4" fmla="*/ 386 w 448"/>
                    <a:gd name="T5" fmla="*/ 52 h 120"/>
                    <a:gd name="T6" fmla="*/ 350 w 448"/>
                    <a:gd name="T7" fmla="*/ 64 h 120"/>
                    <a:gd name="T8" fmla="*/ 314 w 448"/>
                    <a:gd name="T9" fmla="*/ 76 h 120"/>
                    <a:gd name="T10" fmla="*/ 272 w 448"/>
                    <a:gd name="T11" fmla="*/ 92 h 120"/>
                    <a:gd name="T12" fmla="*/ 230 w 448"/>
                    <a:gd name="T13" fmla="*/ 106 h 120"/>
                    <a:gd name="T14" fmla="*/ 194 w 448"/>
                    <a:gd name="T15" fmla="*/ 114 h 120"/>
                    <a:gd name="T16" fmla="*/ 164 w 448"/>
                    <a:gd name="T17" fmla="*/ 116 h 120"/>
                    <a:gd name="T18" fmla="*/ 128 w 448"/>
                    <a:gd name="T19" fmla="*/ 118 h 120"/>
                    <a:gd name="T20" fmla="*/ 66 w 448"/>
                    <a:gd name="T21" fmla="*/ 119 h 120"/>
                    <a:gd name="T22" fmla="*/ 0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447" y="0"/>
                      </a:moveTo>
                      <a:lnTo>
                        <a:pt x="411" y="30"/>
                      </a:lnTo>
                      <a:lnTo>
                        <a:pt x="386" y="52"/>
                      </a:lnTo>
                      <a:lnTo>
                        <a:pt x="350" y="64"/>
                      </a:lnTo>
                      <a:lnTo>
                        <a:pt x="314" y="76"/>
                      </a:lnTo>
                      <a:lnTo>
                        <a:pt x="272" y="92"/>
                      </a:lnTo>
                      <a:lnTo>
                        <a:pt x="230" y="106"/>
                      </a:lnTo>
                      <a:lnTo>
                        <a:pt x="194" y="114"/>
                      </a:lnTo>
                      <a:lnTo>
                        <a:pt x="164" y="116"/>
                      </a:lnTo>
                      <a:lnTo>
                        <a:pt x="128" y="118"/>
                      </a:lnTo>
                      <a:lnTo>
                        <a:pt x="66"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14" name="Group 219">
                <a:extLst>
                  <a:ext uri="{FF2B5EF4-FFF2-40B4-BE49-F238E27FC236}">
                    <a16:creationId xmlns:a16="http://schemas.microsoft.com/office/drawing/2014/main" id="{0862EA07-7BBB-0740-9132-091A063A15E6}"/>
                  </a:ext>
                </a:extLst>
              </p:cNvPr>
              <p:cNvGrpSpPr>
                <a:grpSpLocks/>
              </p:cNvGrpSpPr>
              <p:nvPr/>
            </p:nvGrpSpPr>
            <p:grpSpPr bwMode="auto">
              <a:xfrm>
                <a:off x="188" y="3626"/>
                <a:ext cx="428" cy="117"/>
                <a:chOff x="188" y="3626"/>
                <a:chExt cx="428" cy="117"/>
              </a:xfrm>
            </p:grpSpPr>
            <p:sp>
              <p:nvSpPr>
                <p:cNvPr id="15580" name="Freeform 220" descr="50%">
                  <a:extLst>
                    <a:ext uri="{FF2B5EF4-FFF2-40B4-BE49-F238E27FC236}">
                      <a16:creationId xmlns:a16="http://schemas.microsoft.com/office/drawing/2014/main" id="{14BC4761-7590-DD44-B043-80F4A1FB72D1}"/>
                    </a:ext>
                  </a:extLst>
                </p:cNvPr>
                <p:cNvSpPr>
                  <a:spLocks/>
                </p:cNvSpPr>
                <p:nvPr/>
              </p:nvSpPr>
              <p:spPr bwMode="auto">
                <a:xfrm>
                  <a:off x="188" y="3626"/>
                  <a:ext cx="428" cy="117"/>
                </a:xfrm>
                <a:custGeom>
                  <a:avLst/>
                  <a:gdLst>
                    <a:gd name="T0" fmla="*/ 427 w 428"/>
                    <a:gd name="T1" fmla="*/ 0 h 117"/>
                    <a:gd name="T2" fmla="*/ 405 w 428"/>
                    <a:gd name="T3" fmla="*/ 13 h 117"/>
                    <a:gd name="T4" fmla="*/ 403 w 428"/>
                    <a:gd name="T5" fmla="*/ 19 h 117"/>
                    <a:gd name="T6" fmla="*/ 398 w 428"/>
                    <a:gd name="T7" fmla="*/ 21 h 117"/>
                    <a:gd name="T8" fmla="*/ 392 w 428"/>
                    <a:gd name="T9" fmla="*/ 28 h 117"/>
                    <a:gd name="T10" fmla="*/ 386 w 428"/>
                    <a:gd name="T11" fmla="*/ 30 h 117"/>
                    <a:gd name="T12" fmla="*/ 381 w 428"/>
                    <a:gd name="T13" fmla="*/ 34 h 117"/>
                    <a:gd name="T14" fmla="*/ 371 w 428"/>
                    <a:gd name="T15" fmla="*/ 36 h 117"/>
                    <a:gd name="T16" fmla="*/ 359 w 428"/>
                    <a:gd name="T17" fmla="*/ 39 h 117"/>
                    <a:gd name="T18" fmla="*/ 347 w 428"/>
                    <a:gd name="T19" fmla="*/ 43 h 117"/>
                    <a:gd name="T20" fmla="*/ 338 w 428"/>
                    <a:gd name="T21" fmla="*/ 45 h 117"/>
                    <a:gd name="T22" fmla="*/ 332 w 428"/>
                    <a:gd name="T23" fmla="*/ 49 h 117"/>
                    <a:gd name="T24" fmla="*/ 326 w 428"/>
                    <a:gd name="T25" fmla="*/ 51 h 117"/>
                    <a:gd name="T26" fmla="*/ 320 w 428"/>
                    <a:gd name="T27" fmla="*/ 56 h 117"/>
                    <a:gd name="T28" fmla="*/ 314 w 428"/>
                    <a:gd name="T29" fmla="*/ 58 h 117"/>
                    <a:gd name="T30" fmla="*/ 308 w 428"/>
                    <a:gd name="T31" fmla="*/ 64 h 117"/>
                    <a:gd name="T32" fmla="*/ 302 w 428"/>
                    <a:gd name="T33" fmla="*/ 65 h 117"/>
                    <a:gd name="T34" fmla="*/ 293 w 428"/>
                    <a:gd name="T35" fmla="*/ 67 h 117"/>
                    <a:gd name="T36" fmla="*/ 281 w 428"/>
                    <a:gd name="T37" fmla="*/ 71 h 117"/>
                    <a:gd name="T38" fmla="*/ 269 w 428"/>
                    <a:gd name="T39" fmla="*/ 75 h 117"/>
                    <a:gd name="T40" fmla="*/ 263 w 428"/>
                    <a:gd name="T41" fmla="*/ 77 h 117"/>
                    <a:gd name="T42" fmla="*/ 257 w 428"/>
                    <a:gd name="T43" fmla="*/ 80 h 117"/>
                    <a:gd name="T44" fmla="*/ 251 w 428"/>
                    <a:gd name="T45" fmla="*/ 82 h 117"/>
                    <a:gd name="T46" fmla="*/ 245 w 428"/>
                    <a:gd name="T47" fmla="*/ 88 h 117"/>
                    <a:gd name="T48" fmla="*/ 236 w 428"/>
                    <a:gd name="T49" fmla="*/ 88 h 117"/>
                    <a:gd name="T50" fmla="*/ 230 w 428"/>
                    <a:gd name="T51" fmla="*/ 92 h 117"/>
                    <a:gd name="T52" fmla="*/ 224 w 428"/>
                    <a:gd name="T53" fmla="*/ 95 h 117"/>
                    <a:gd name="T54" fmla="*/ 218 w 428"/>
                    <a:gd name="T55" fmla="*/ 97 h 117"/>
                    <a:gd name="T56" fmla="*/ 212 w 428"/>
                    <a:gd name="T57" fmla="*/ 99 h 117"/>
                    <a:gd name="T58" fmla="*/ 206 w 428"/>
                    <a:gd name="T59" fmla="*/ 101 h 117"/>
                    <a:gd name="T60" fmla="*/ 192 w 428"/>
                    <a:gd name="T61" fmla="*/ 105 h 117"/>
                    <a:gd name="T62" fmla="*/ 183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5" y="13"/>
                      </a:lnTo>
                      <a:lnTo>
                        <a:pt x="403" y="19"/>
                      </a:lnTo>
                      <a:lnTo>
                        <a:pt x="398" y="21"/>
                      </a:lnTo>
                      <a:lnTo>
                        <a:pt x="392" y="28"/>
                      </a:lnTo>
                      <a:lnTo>
                        <a:pt x="386" y="30"/>
                      </a:lnTo>
                      <a:lnTo>
                        <a:pt x="381" y="34"/>
                      </a:lnTo>
                      <a:lnTo>
                        <a:pt x="371" y="36"/>
                      </a:lnTo>
                      <a:lnTo>
                        <a:pt x="359" y="39"/>
                      </a:lnTo>
                      <a:lnTo>
                        <a:pt x="347"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81" name="Freeform 221">
                  <a:extLst>
                    <a:ext uri="{FF2B5EF4-FFF2-40B4-BE49-F238E27FC236}">
                      <a16:creationId xmlns:a16="http://schemas.microsoft.com/office/drawing/2014/main" id="{D1E402C8-4AA8-B543-9228-0F940E875028}"/>
                    </a:ext>
                  </a:extLst>
                </p:cNvPr>
                <p:cNvSpPr>
                  <a:spLocks/>
                </p:cNvSpPr>
                <p:nvPr/>
              </p:nvSpPr>
              <p:spPr bwMode="auto">
                <a:xfrm>
                  <a:off x="188" y="3626"/>
                  <a:ext cx="428" cy="117"/>
                </a:xfrm>
                <a:custGeom>
                  <a:avLst/>
                  <a:gdLst>
                    <a:gd name="T0" fmla="*/ 427 w 428"/>
                    <a:gd name="T1" fmla="*/ 0 h 117"/>
                    <a:gd name="T2" fmla="*/ 407 w 428"/>
                    <a:gd name="T3" fmla="*/ 14 h 117"/>
                    <a:gd name="T4" fmla="*/ 403 w 428"/>
                    <a:gd name="T5" fmla="*/ 18 h 117"/>
                    <a:gd name="T6" fmla="*/ 397 w 428"/>
                    <a:gd name="T7" fmla="*/ 22 h 117"/>
                    <a:gd name="T8" fmla="*/ 391 w 428"/>
                    <a:gd name="T9" fmla="*/ 28 h 117"/>
                    <a:gd name="T10" fmla="*/ 386 w 428"/>
                    <a:gd name="T11" fmla="*/ 30 h 117"/>
                    <a:gd name="T12" fmla="*/ 380 w 428"/>
                    <a:gd name="T13" fmla="*/ 34 h 117"/>
                    <a:gd name="T14" fmla="*/ 372 w 428"/>
                    <a:gd name="T15" fmla="*/ 36 h 117"/>
                    <a:gd name="T16" fmla="*/ 360 w 428"/>
                    <a:gd name="T17" fmla="*/ 40 h 117"/>
                    <a:gd name="T18" fmla="*/ 348 w 428"/>
                    <a:gd name="T19" fmla="*/ 42 h 117"/>
                    <a:gd name="T20" fmla="*/ 338 w 428"/>
                    <a:gd name="T21" fmla="*/ 46 h 117"/>
                    <a:gd name="T22" fmla="*/ 332 w 428"/>
                    <a:gd name="T23" fmla="*/ 48 h 117"/>
                    <a:gd name="T24" fmla="*/ 326 w 428"/>
                    <a:gd name="T25" fmla="*/ 52 h 117"/>
                    <a:gd name="T26" fmla="*/ 320 w 428"/>
                    <a:gd name="T27" fmla="*/ 56 h 117"/>
                    <a:gd name="T28" fmla="*/ 314 w 428"/>
                    <a:gd name="T29" fmla="*/ 58 h 117"/>
                    <a:gd name="T30" fmla="*/ 308 w 428"/>
                    <a:gd name="T31" fmla="*/ 64 h 117"/>
                    <a:gd name="T32" fmla="*/ 302 w 428"/>
                    <a:gd name="T33" fmla="*/ 64 h 117"/>
                    <a:gd name="T34" fmla="*/ 292 w 428"/>
                    <a:gd name="T35" fmla="*/ 68 h 117"/>
                    <a:gd name="T36" fmla="*/ 280 w 428"/>
                    <a:gd name="T37" fmla="*/ 70 h 117"/>
                    <a:gd name="T38" fmla="*/ 270 w 428"/>
                    <a:gd name="T39" fmla="*/ 76 h 117"/>
                    <a:gd name="T40" fmla="*/ 264 w 428"/>
                    <a:gd name="T41" fmla="*/ 76 h 117"/>
                    <a:gd name="T42" fmla="*/ 258 w 428"/>
                    <a:gd name="T43" fmla="*/ 80 h 117"/>
                    <a:gd name="T44" fmla="*/ 252 w 428"/>
                    <a:gd name="T45" fmla="*/ 82 h 117"/>
                    <a:gd name="T46" fmla="*/ 246 w 428"/>
                    <a:gd name="T47" fmla="*/ 88 h 117"/>
                    <a:gd name="T48" fmla="*/ 236 w 428"/>
                    <a:gd name="T49" fmla="*/ 88 h 117"/>
                    <a:gd name="T50" fmla="*/ 230 w 428"/>
                    <a:gd name="T51" fmla="*/ 92 h 117"/>
                    <a:gd name="T52" fmla="*/ 224 w 428"/>
                    <a:gd name="T53" fmla="*/ 94 h 117"/>
                    <a:gd name="T54" fmla="*/ 218 w 428"/>
                    <a:gd name="T55" fmla="*/ 98 h 117"/>
                    <a:gd name="T56" fmla="*/ 212 w 428"/>
                    <a:gd name="T57" fmla="*/ 100 h 117"/>
                    <a:gd name="T58" fmla="*/ 206 w 428"/>
                    <a:gd name="T59" fmla="*/ 100 h 117"/>
                    <a:gd name="T60" fmla="*/ 192 w 428"/>
                    <a:gd name="T61" fmla="*/ 104 h 117"/>
                    <a:gd name="T62" fmla="*/ 182 w 428"/>
                    <a:gd name="T63" fmla="*/ 106 h 117"/>
                    <a:gd name="T64" fmla="*/ 172 w 428"/>
                    <a:gd name="T65" fmla="*/ 106 h 117"/>
                    <a:gd name="T66" fmla="*/ 168 w 428"/>
                    <a:gd name="T67" fmla="*/ 108 h 117"/>
                    <a:gd name="T68" fmla="*/ 158 w 428"/>
                    <a:gd name="T69" fmla="*/ 110 h 117"/>
                    <a:gd name="T70" fmla="*/ 146 w 428"/>
                    <a:gd name="T71" fmla="*/ 112 h 117"/>
                    <a:gd name="T72" fmla="*/ 136 w 428"/>
                    <a:gd name="T73" fmla="*/ 112 h 117"/>
                    <a:gd name="T74" fmla="*/ 124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8 w 428"/>
                    <a:gd name="T91" fmla="*/ 116 h 117"/>
                    <a:gd name="T92" fmla="*/ 72 w 428"/>
                    <a:gd name="T93" fmla="*/ 116 h 117"/>
                    <a:gd name="T94" fmla="*/ 60 w 428"/>
                    <a:gd name="T95" fmla="*/ 116 h 117"/>
                    <a:gd name="T96" fmla="*/ 50 w 428"/>
                    <a:gd name="T97" fmla="*/ 116 h 117"/>
                    <a:gd name="T98" fmla="*/ 44 w 428"/>
                    <a:gd name="T99" fmla="*/ 116 h 117"/>
                    <a:gd name="T100" fmla="*/ 38 w 428"/>
                    <a:gd name="T101" fmla="*/ 116 h 117"/>
                    <a:gd name="T102" fmla="*/ 32 w 428"/>
                    <a:gd name="T103" fmla="*/ 116 h 117"/>
                    <a:gd name="T104" fmla="*/ 20 w 428"/>
                    <a:gd name="T105" fmla="*/ 114 h 117"/>
                    <a:gd name="T106" fmla="*/ 10 w 428"/>
                    <a:gd name="T107" fmla="*/ 114 h 117"/>
                    <a:gd name="T108" fmla="*/ 6 w 428"/>
                    <a:gd name="T109" fmla="*/ 114 h 117"/>
                    <a:gd name="T110" fmla="*/ 0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427" y="0"/>
                      </a:moveTo>
                      <a:lnTo>
                        <a:pt x="407" y="14"/>
                      </a:lnTo>
                      <a:lnTo>
                        <a:pt x="403" y="18"/>
                      </a:lnTo>
                      <a:lnTo>
                        <a:pt x="397" y="22"/>
                      </a:lnTo>
                      <a:lnTo>
                        <a:pt x="391"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15" name="Group 222">
                <a:extLst>
                  <a:ext uri="{FF2B5EF4-FFF2-40B4-BE49-F238E27FC236}">
                    <a16:creationId xmlns:a16="http://schemas.microsoft.com/office/drawing/2014/main" id="{B6FB81F8-E8ED-CC40-9749-4341DFFD7E21}"/>
                  </a:ext>
                </a:extLst>
              </p:cNvPr>
              <p:cNvGrpSpPr>
                <a:grpSpLocks/>
              </p:cNvGrpSpPr>
              <p:nvPr/>
            </p:nvGrpSpPr>
            <p:grpSpPr bwMode="auto">
              <a:xfrm>
                <a:off x="184" y="3598"/>
                <a:ext cx="418" cy="111"/>
                <a:chOff x="184" y="3598"/>
                <a:chExt cx="418" cy="111"/>
              </a:xfrm>
            </p:grpSpPr>
            <p:sp>
              <p:nvSpPr>
                <p:cNvPr id="15583" name="Freeform 223" descr="50%">
                  <a:extLst>
                    <a:ext uri="{FF2B5EF4-FFF2-40B4-BE49-F238E27FC236}">
                      <a16:creationId xmlns:a16="http://schemas.microsoft.com/office/drawing/2014/main" id="{4214D1BD-E127-BC4E-B310-93685B8AEE3B}"/>
                    </a:ext>
                  </a:extLst>
                </p:cNvPr>
                <p:cNvSpPr>
                  <a:spLocks/>
                </p:cNvSpPr>
                <p:nvPr/>
              </p:nvSpPr>
              <p:spPr bwMode="auto">
                <a:xfrm>
                  <a:off x="184" y="3598"/>
                  <a:ext cx="418" cy="111"/>
                </a:xfrm>
                <a:custGeom>
                  <a:avLst/>
                  <a:gdLst>
                    <a:gd name="T0" fmla="*/ 417 w 418"/>
                    <a:gd name="T1" fmla="*/ 0 h 111"/>
                    <a:gd name="T2" fmla="*/ 397 w 418"/>
                    <a:gd name="T3" fmla="*/ 22 h 111"/>
                    <a:gd name="T4" fmla="*/ 393 w 418"/>
                    <a:gd name="T5" fmla="*/ 24 h 111"/>
                    <a:gd name="T6" fmla="*/ 387 w 418"/>
                    <a:gd name="T7" fmla="*/ 30 h 111"/>
                    <a:gd name="T8" fmla="*/ 383 w 418"/>
                    <a:gd name="T9" fmla="*/ 32 h 111"/>
                    <a:gd name="T10" fmla="*/ 373 w 418"/>
                    <a:gd name="T11" fmla="*/ 35 h 111"/>
                    <a:gd name="T12" fmla="*/ 359 w 418"/>
                    <a:gd name="T13" fmla="*/ 39 h 111"/>
                    <a:gd name="T14" fmla="*/ 351 w 418"/>
                    <a:gd name="T15" fmla="*/ 41 h 111"/>
                    <a:gd name="T16" fmla="*/ 345 w 418"/>
                    <a:gd name="T17" fmla="*/ 45 h 111"/>
                    <a:gd name="T18" fmla="*/ 339 w 418"/>
                    <a:gd name="T19" fmla="*/ 47 h 111"/>
                    <a:gd name="T20" fmla="*/ 334 w 418"/>
                    <a:gd name="T21" fmla="*/ 50 h 111"/>
                    <a:gd name="T22" fmla="*/ 328 w 418"/>
                    <a:gd name="T23" fmla="*/ 52 h 111"/>
                    <a:gd name="T24" fmla="*/ 322 w 418"/>
                    <a:gd name="T25" fmla="*/ 52 h 111"/>
                    <a:gd name="T26" fmla="*/ 306 w 418"/>
                    <a:gd name="T27" fmla="*/ 58 h 111"/>
                    <a:gd name="T28" fmla="*/ 294 w 418"/>
                    <a:gd name="T29" fmla="*/ 60 h 111"/>
                    <a:gd name="T30" fmla="*/ 283 w 418"/>
                    <a:gd name="T31" fmla="*/ 62 h 111"/>
                    <a:gd name="T32" fmla="*/ 271 w 418"/>
                    <a:gd name="T33" fmla="*/ 63 h 111"/>
                    <a:gd name="T34" fmla="*/ 259 w 418"/>
                    <a:gd name="T35" fmla="*/ 65 h 111"/>
                    <a:gd name="T36" fmla="*/ 253 w 418"/>
                    <a:gd name="T37" fmla="*/ 65 h 111"/>
                    <a:gd name="T38" fmla="*/ 247 w 418"/>
                    <a:gd name="T39" fmla="*/ 67 h 111"/>
                    <a:gd name="T40" fmla="*/ 241 w 418"/>
                    <a:gd name="T41" fmla="*/ 71 h 111"/>
                    <a:gd name="T42" fmla="*/ 230 w 418"/>
                    <a:gd name="T43" fmla="*/ 71 h 111"/>
                    <a:gd name="T44" fmla="*/ 226 w 418"/>
                    <a:gd name="T45" fmla="*/ 73 h 111"/>
                    <a:gd name="T46" fmla="*/ 214 w 418"/>
                    <a:gd name="T47" fmla="*/ 76 h 111"/>
                    <a:gd name="T48" fmla="*/ 204 w 418"/>
                    <a:gd name="T49" fmla="*/ 76 h 111"/>
                    <a:gd name="T50" fmla="*/ 192 w 418"/>
                    <a:gd name="T51" fmla="*/ 78 h 111"/>
                    <a:gd name="T52" fmla="*/ 184 w 418"/>
                    <a:gd name="T53" fmla="*/ 82 h 111"/>
                    <a:gd name="T54" fmla="*/ 181 w 418"/>
                    <a:gd name="T55" fmla="*/ 84 h 111"/>
                    <a:gd name="T56" fmla="*/ 175 w 418"/>
                    <a:gd name="T57" fmla="*/ 86 h 111"/>
                    <a:gd name="T58" fmla="*/ 165 w 418"/>
                    <a:gd name="T59" fmla="*/ 86 h 111"/>
                    <a:gd name="T60" fmla="*/ 153 w 418"/>
                    <a:gd name="T61" fmla="*/ 89 h 111"/>
                    <a:gd name="T62" fmla="*/ 143 w 418"/>
                    <a:gd name="T63" fmla="*/ 89 h 111"/>
                    <a:gd name="T64" fmla="*/ 137 w 418"/>
                    <a:gd name="T65" fmla="*/ 91 h 111"/>
                    <a:gd name="T66" fmla="*/ 131 w 418"/>
                    <a:gd name="T67" fmla="*/ 93 h 111"/>
                    <a:gd name="T68" fmla="*/ 126 w 418"/>
                    <a:gd name="T69" fmla="*/ 95 h 111"/>
                    <a:gd name="T70" fmla="*/ 114 w 418"/>
                    <a:gd name="T71" fmla="*/ 97 h 111"/>
                    <a:gd name="T72" fmla="*/ 108 w 418"/>
                    <a:gd name="T73" fmla="*/ 101 h 111"/>
                    <a:gd name="T74" fmla="*/ 102 w 418"/>
                    <a:gd name="T75" fmla="*/ 101 h 111"/>
                    <a:gd name="T76" fmla="*/ 96 w 418"/>
                    <a:gd name="T77" fmla="*/ 103 h 111"/>
                    <a:gd name="T78" fmla="*/ 90 w 418"/>
                    <a:gd name="T79" fmla="*/ 103 h 111"/>
                    <a:gd name="T80" fmla="*/ 78 w 418"/>
                    <a:gd name="T81" fmla="*/ 104 h 111"/>
                    <a:gd name="T82" fmla="*/ 73 w 418"/>
                    <a:gd name="T83" fmla="*/ 104 h 111"/>
                    <a:gd name="T84" fmla="*/ 65 w 418"/>
                    <a:gd name="T85" fmla="*/ 104 h 111"/>
                    <a:gd name="T86" fmla="*/ 57 w 418"/>
                    <a:gd name="T87" fmla="*/ 106 h 111"/>
                    <a:gd name="T88" fmla="*/ 43 w 418"/>
                    <a:gd name="T89" fmla="*/ 106 h 111"/>
                    <a:gd name="T90" fmla="*/ 39 w 418"/>
                    <a:gd name="T91" fmla="*/ 106 h 111"/>
                    <a:gd name="T92" fmla="*/ 33 w 418"/>
                    <a:gd name="T93" fmla="*/ 106 h 111"/>
                    <a:gd name="T94" fmla="*/ 27 w 418"/>
                    <a:gd name="T95" fmla="*/ 106 h 111"/>
                    <a:gd name="T96" fmla="*/ 18 w 418"/>
                    <a:gd name="T97" fmla="*/ 108 h 111"/>
                    <a:gd name="T98" fmla="*/ 12 w 418"/>
                    <a:gd name="T99" fmla="*/ 108 h 111"/>
                    <a:gd name="T100" fmla="*/ 6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7" y="30"/>
                      </a:lnTo>
                      <a:lnTo>
                        <a:pt x="383" y="32"/>
                      </a:lnTo>
                      <a:lnTo>
                        <a:pt x="373" y="35"/>
                      </a:lnTo>
                      <a:lnTo>
                        <a:pt x="359" y="39"/>
                      </a:lnTo>
                      <a:lnTo>
                        <a:pt x="351" y="41"/>
                      </a:lnTo>
                      <a:lnTo>
                        <a:pt x="345" y="45"/>
                      </a:lnTo>
                      <a:lnTo>
                        <a:pt x="339"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7"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84" name="Freeform 224">
                  <a:extLst>
                    <a:ext uri="{FF2B5EF4-FFF2-40B4-BE49-F238E27FC236}">
                      <a16:creationId xmlns:a16="http://schemas.microsoft.com/office/drawing/2014/main" id="{973F707F-3915-BC4C-85C6-08B764277916}"/>
                    </a:ext>
                  </a:extLst>
                </p:cNvPr>
                <p:cNvSpPr>
                  <a:spLocks/>
                </p:cNvSpPr>
                <p:nvPr/>
              </p:nvSpPr>
              <p:spPr bwMode="auto">
                <a:xfrm>
                  <a:off x="184" y="3598"/>
                  <a:ext cx="418" cy="111"/>
                </a:xfrm>
                <a:custGeom>
                  <a:avLst/>
                  <a:gdLst>
                    <a:gd name="T0" fmla="*/ 417 w 418"/>
                    <a:gd name="T1" fmla="*/ 0 h 111"/>
                    <a:gd name="T2" fmla="*/ 397 w 418"/>
                    <a:gd name="T3" fmla="*/ 22 h 111"/>
                    <a:gd name="T4" fmla="*/ 394 w 418"/>
                    <a:gd name="T5" fmla="*/ 26 h 111"/>
                    <a:gd name="T6" fmla="*/ 386 w 418"/>
                    <a:gd name="T7" fmla="*/ 30 h 111"/>
                    <a:gd name="T8" fmla="*/ 382 w 418"/>
                    <a:gd name="T9" fmla="*/ 32 h 111"/>
                    <a:gd name="T10" fmla="*/ 372 w 418"/>
                    <a:gd name="T11" fmla="*/ 36 h 111"/>
                    <a:gd name="T12" fmla="*/ 360 w 418"/>
                    <a:gd name="T13" fmla="*/ 40 h 111"/>
                    <a:gd name="T14" fmla="*/ 350 w 418"/>
                    <a:gd name="T15" fmla="*/ 42 h 111"/>
                    <a:gd name="T16" fmla="*/ 344 w 418"/>
                    <a:gd name="T17" fmla="*/ 44 h 111"/>
                    <a:gd name="T18" fmla="*/ 340 w 418"/>
                    <a:gd name="T19" fmla="*/ 46 h 111"/>
                    <a:gd name="T20" fmla="*/ 332 w 418"/>
                    <a:gd name="T21" fmla="*/ 50 h 111"/>
                    <a:gd name="T22" fmla="*/ 328 w 418"/>
                    <a:gd name="T23" fmla="*/ 52 h 111"/>
                    <a:gd name="T24" fmla="*/ 322 w 418"/>
                    <a:gd name="T25" fmla="*/ 54 h 111"/>
                    <a:gd name="T26" fmla="*/ 306 w 418"/>
                    <a:gd name="T27" fmla="*/ 58 h 111"/>
                    <a:gd name="T28" fmla="*/ 294 w 418"/>
                    <a:gd name="T29" fmla="*/ 60 h 111"/>
                    <a:gd name="T30" fmla="*/ 282 w 418"/>
                    <a:gd name="T31" fmla="*/ 62 h 111"/>
                    <a:gd name="T32" fmla="*/ 270 w 418"/>
                    <a:gd name="T33" fmla="*/ 64 h 111"/>
                    <a:gd name="T34" fmla="*/ 258 w 418"/>
                    <a:gd name="T35" fmla="*/ 66 h 111"/>
                    <a:gd name="T36" fmla="*/ 252 w 418"/>
                    <a:gd name="T37" fmla="*/ 66 h 111"/>
                    <a:gd name="T38" fmla="*/ 246 w 418"/>
                    <a:gd name="T39" fmla="*/ 68 h 111"/>
                    <a:gd name="T40" fmla="*/ 240 w 418"/>
                    <a:gd name="T41" fmla="*/ 70 h 111"/>
                    <a:gd name="T42" fmla="*/ 230 w 418"/>
                    <a:gd name="T43" fmla="*/ 72 h 111"/>
                    <a:gd name="T44" fmla="*/ 226 w 418"/>
                    <a:gd name="T45" fmla="*/ 74 h 111"/>
                    <a:gd name="T46" fmla="*/ 214 w 418"/>
                    <a:gd name="T47" fmla="*/ 76 h 111"/>
                    <a:gd name="T48" fmla="*/ 204 w 418"/>
                    <a:gd name="T49" fmla="*/ 78 h 111"/>
                    <a:gd name="T50" fmla="*/ 192 w 418"/>
                    <a:gd name="T51" fmla="*/ 80 h 111"/>
                    <a:gd name="T52" fmla="*/ 186 w 418"/>
                    <a:gd name="T53" fmla="*/ 82 h 111"/>
                    <a:gd name="T54" fmla="*/ 180 w 418"/>
                    <a:gd name="T55" fmla="*/ 84 h 111"/>
                    <a:gd name="T56" fmla="*/ 174 w 418"/>
                    <a:gd name="T57" fmla="*/ 86 h 111"/>
                    <a:gd name="T58" fmla="*/ 166 w 418"/>
                    <a:gd name="T59" fmla="*/ 86 h 111"/>
                    <a:gd name="T60" fmla="*/ 152 w 418"/>
                    <a:gd name="T61" fmla="*/ 90 h 111"/>
                    <a:gd name="T62" fmla="*/ 144 w 418"/>
                    <a:gd name="T63" fmla="*/ 90 h 111"/>
                    <a:gd name="T64" fmla="*/ 138 w 418"/>
                    <a:gd name="T65" fmla="*/ 92 h 111"/>
                    <a:gd name="T66" fmla="*/ 132 w 418"/>
                    <a:gd name="T67" fmla="*/ 94 h 111"/>
                    <a:gd name="T68" fmla="*/ 126 w 418"/>
                    <a:gd name="T69" fmla="*/ 96 h 111"/>
                    <a:gd name="T70" fmla="*/ 114 w 418"/>
                    <a:gd name="T71" fmla="*/ 98 h 111"/>
                    <a:gd name="T72" fmla="*/ 108 w 418"/>
                    <a:gd name="T73" fmla="*/ 100 h 111"/>
                    <a:gd name="T74" fmla="*/ 102 w 418"/>
                    <a:gd name="T75" fmla="*/ 102 h 111"/>
                    <a:gd name="T76" fmla="*/ 96 w 418"/>
                    <a:gd name="T77" fmla="*/ 104 h 111"/>
                    <a:gd name="T78" fmla="*/ 90 w 418"/>
                    <a:gd name="T79" fmla="*/ 104 h 111"/>
                    <a:gd name="T80" fmla="*/ 78 w 418"/>
                    <a:gd name="T81" fmla="*/ 104 h 111"/>
                    <a:gd name="T82" fmla="*/ 72 w 418"/>
                    <a:gd name="T83" fmla="*/ 104 h 111"/>
                    <a:gd name="T84" fmla="*/ 66 w 418"/>
                    <a:gd name="T85" fmla="*/ 104 h 111"/>
                    <a:gd name="T86" fmla="*/ 56 w 418"/>
                    <a:gd name="T87" fmla="*/ 106 h 111"/>
                    <a:gd name="T88" fmla="*/ 44 w 418"/>
                    <a:gd name="T89" fmla="*/ 106 h 111"/>
                    <a:gd name="T90" fmla="*/ 40 w 418"/>
                    <a:gd name="T91" fmla="*/ 106 h 111"/>
                    <a:gd name="T92" fmla="*/ 34 w 418"/>
                    <a:gd name="T93" fmla="*/ 108 h 111"/>
                    <a:gd name="T94" fmla="*/ 28 w 418"/>
                    <a:gd name="T95" fmla="*/ 108 h 111"/>
                    <a:gd name="T96" fmla="*/ 18 w 418"/>
                    <a:gd name="T97" fmla="*/ 110 h 111"/>
                    <a:gd name="T98" fmla="*/ 12 w 418"/>
                    <a:gd name="T99" fmla="*/ 110 h 111"/>
                    <a:gd name="T100" fmla="*/ 6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63" name="Group 225">
            <a:extLst>
              <a:ext uri="{FF2B5EF4-FFF2-40B4-BE49-F238E27FC236}">
                <a16:creationId xmlns:a16="http://schemas.microsoft.com/office/drawing/2014/main" id="{62A8AEF3-7B83-4B43-AB1D-390791E27696}"/>
              </a:ext>
            </a:extLst>
          </p:cNvPr>
          <p:cNvGrpSpPr>
            <a:grpSpLocks/>
          </p:cNvGrpSpPr>
          <p:nvPr/>
        </p:nvGrpSpPr>
        <p:grpSpPr bwMode="auto">
          <a:xfrm>
            <a:off x="8867776" y="4854575"/>
            <a:ext cx="773113" cy="1219200"/>
            <a:chOff x="4626" y="3058"/>
            <a:chExt cx="487" cy="768"/>
          </a:xfrm>
        </p:grpSpPr>
        <p:sp>
          <p:nvSpPr>
            <p:cNvPr id="15586" name="Oval 226">
              <a:extLst>
                <a:ext uri="{FF2B5EF4-FFF2-40B4-BE49-F238E27FC236}">
                  <a16:creationId xmlns:a16="http://schemas.microsoft.com/office/drawing/2014/main" id="{813B2356-865C-9349-B9DD-4509AB573EC2}"/>
                </a:ext>
              </a:extLst>
            </p:cNvPr>
            <p:cNvSpPr>
              <a:spLocks noChangeArrowheads="1"/>
            </p:cNvSpPr>
            <p:nvPr/>
          </p:nvSpPr>
          <p:spPr bwMode="auto">
            <a:xfrm>
              <a:off x="4626" y="3146"/>
              <a:ext cx="364" cy="472"/>
            </a:xfrm>
            <a:prstGeom prst="ellipse">
              <a:avLst/>
            </a:prstGeom>
            <a:solidFill>
              <a:srgbClr val="FFA00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99" name="Group 227">
              <a:extLst>
                <a:ext uri="{FF2B5EF4-FFF2-40B4-BE49-F238E27FC236}">
                  <a16:creationId xmlns:a16="http://schemas.microsoft.com/office/drawing/2014/main" id="{146DF584-F205-CF4A-9A23-02304EF3C453}"/>
                </a:ext>
              </a:extLst>
            </p:cNvPr>
            <p:cNvGrpSpPr>
              <a:grpSpLocks/>
            </p:cNvGrpSpPr>
            <p:nvPr/>
          </p:nvGrpSpPr>
          <p:grpSpPr bwMode="auto">
            <a:xfrm>
              <a:off x="4642" y="3058"/>
              <a:ext cx="471" cy="768"/>
              <a:chOff x="4642" y="3058"/>
              <a:chExt cx="471" cy="768"/>
            </a:xfrm>
          </p:grpSpPr>
          <p:sp>
            <p:nvSpPr>
              <p:cNvPr id="15588" name="Freeform 228">
                <a:extLst>
                  <a:ext uri="{FF2B5EF4-FFF2-40B4-BE49-F238E27FC236}">
                    <a16:creationId xmlns:a16="http://schemas.microsoft.com/office/drawing/2014/main" id="{23CCAAEE-7E1F-4940-A371-A5EBE235B1B7}"/>
                  </a:ext>
                </a:extLst>
              </p:cNvPr>
              <p:cNvSpPr>
                <a:spLocks/>
              </p:cNvSpPr>
              <p:nvPr/>
            </p:nvSpPr>
            <p:spPr bwMode="auto">
              <a:xfrm>
                <a:off x="4642" y="3058"/>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6 h 768"/>
                  <a:gd name="T12" fmla="*/ 156 w 469"/>
                  <a:gd name="T13" fmla="*/ 312 h 768"/>
                  <a:gd name="T14" fmla="*/ 156 w 469"/>
                  <a:gd name="T15" fmla="*/ 348 h 768"/>
                  <a:gd name="T16" fmla="*/ 132 w 469"/>
                  <a:gd name="T17" fmla="*/ 384 h 768"/>
                  <a:gd name="T18" fmla="*/ 120 w 469"/>
                  <a:gd name="T19" fmla="*/ 420 h 768"/>
                  <a:gd name="T20" fmla="*/ 84 w 469"/>
                  <a:gd name="T21" fmla="*/ 456 h 768"/>
                  <a:gd name="T22" fmla="*/ 84 w 469"/>
                  <a:gd name="T23" fmla="*/ 492 h 768"/>
                  <a:gd name="T24" fmla="*/ 72 w 469"/>
                  <a:gd name="T25" fmla="*/ 528 h 768"/>
                  <a:gd name="T26" fmla="*/ 72 w 469"/>
                  <a:gd name="T27" fmla="*/ 564 h 768"/>
                  <a:gd name="T28" fmla="*/ 48 w 469"/>
                  <a:gd name="T29" fmla="*/ 612 h 768"/>
                  <a:gd name="T30" fmla="*/ 36 w 469"/>
                  <a:gd name="T31" fmla="*/ 660 h 768"/>
                  <a:gd name="T32" fmla="*/ 36 w 469"/>
                  <a:gd name="T33" fmla="*/ 696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6 h 768"/>
                  <a:gd name="T64" fmla="*/ 468 w 469"/>
                  <a:gd name="T65" fmla="*/ 660 h 768"/>
                  <a:gd name="T66" fmla="*/ 468 w 469"/>
                  <a:gd name="T67" fmla="*/ 624 h 768"/>
                  <a:gd name="T68" fmla="*/ 468 w 469"/>
                  <a:gd name="T69" fmla="*/ 588 h 768"/>
                  <a:gd name="T70" fmla="*/ 468 w 469"/>
                  <a:gd name="T71" fmla="*/ 552 h 768"/>
                  <a:gd name="T72" fmla="*/ 468 w 469"/>
                  <a:gd name="T73" fmla="*/ 516 h 768"/>
                  <a:gd name="T74" fmla="*/ 468 w 469"/>
                  <a:gd name="T75" fmla="*/ 480 h 768"/>
                  <a:gd name="T76" fmla="*/ 468 w 469"/>
                  <a:gd name="T77" fmla="*/ 444 h 768"/>
                  <a:gd name="T78" fmla="*/ 468 w 469"/>
                  <a:gd name="T79" fmla="*/ 408 h 768"/>
                  <a:gd name="T80" fmla="*/ 468 w 469"/>
                  <a:gd name="T81" fmla="*/ 372 h 768"/>
                  <a:gd name="T82" fmla="*/ 468 w 469"/>
                  <a:gd name="T83" fmla="*/ 336 h 768"/>
                  <a:gd name="T84" fmla="*/ 468 w 469"/>
                  <a:gd name="T85" fmla="*/ 300 h 768"/>
                  <a:gd name="T86" fmla="*/ 468 w 469"/>
                  <a:gd name="T87" fmla="*/ 264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6"/>
                    </a:lnTo>
                    <a:lnTo>
                      <a:pt x="156" y="312"/>
                    </a:lnTo>
                    <a:lnTo>
                      <a:pt x="156" y="348"/>
                    </a:lnTo>
                    <a:lnTo>
                      <a:pt x="132" y="384"/>
                    </a:lnTo>
                    <a:lnTo>
                      <a:pt x="120" y="420"/>
                    </a:lnTo>
                    <a:lnTo>
                      <a:pt x="84" y="456"/>
                    </a:lnTo>
                    <a:lnTo>
                      <a:pt x="84" y="492"/>
                    </a:lnTo>
                    <a:lnTo>
                      <a:pt x="72" y="528"/>
                    </a:lnTo>
                    <a:lnTo>
                      <a:pt x="72" y="564"/>
                    </a:lnTo>
                    <a:lnTo>
                      <a:pt x="48" y="612"/>
                    </a:lnTo>
                    <a:lnTo>
                      <a:pt x="36" y="660"/>
                    </a:lnTo>
                    <a:lnTo>
                      <a:pt x="36" y="696"/>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6"/>
                    </a:lnTo>
                    <a:lnTo>
                      <a:pt x="468" y="660"/>
                    </a:lnTo>
                    <a:lnTo>
                      <a:pt x="468" y="624"/>
                    </a:lnTo>
                    <a:lnTo>
                      <a:pt x="468" y="588"/>
                    </a:lnTo>
                    <a:lnTo>
                      <a:pt x="468" y="552"/>
                    </a:lnTo>
                    <a:lnTo>
                      <a:pt x="468" y="516"/>
                    </a:lnTo>
                    <a:lnTo>
                      <a:pt x="468" y="480"/>
                    </a:lnTo>
                    <a:lnTo>
                      <a:pt x="468" y="444"/>
                    </a:lnTo>
                    <a:lnTo>
                      <a:pt x="468" y="408"/>
                    </a:lnTo>
                    <a:lnTo>
                      <a:pt x="468" y="372"/>
                    </a:lnTo>
                    <a:lnTo>
                      <a:pt x="468" y="336"/>
                    </a:lnTo>
                    <a:lnTo>
                      <a:pt x="468" y="300"/>
                    </a:lnTo>
                    <a:lnTo>
                      <a:pt x="468" y="264"/>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FF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901" name="Group 229">
                <a:extLst>
                  <a:ext uri="{FF2B5EF4-FFF2-40B4-BE49-F238E27FC236}">
                    <a16:creationId xmlns:a16="http://schemas.microsoft.com/office/drawing/2014/main" id="{FCB1B262-B5DC-F54A-B32C-C297A5B88FE2}"/>
                  </a:ext>
                </a:extLst>
              </p:cNvPr>
              <p:cNvGrpSpPr>
                <a:grpSpLocks/>
              </p:cNvGrpSpPr>
              <p:nvPr/>
            </p:nvGrpSpPr>
            <p:grpSpPr bwMode="auto">
              <a:xfrm>
                <a:off x="4664" y="3188"/>
                <a:ext cx="449" cy="121"/>
                <a:chOff x="4664" y="3188"/>
                <a:chExt cx="449" cy="121"/>
              </a:xfrm>
            </p:grpSpPr>
            <p:sp>
              <p:nvSpPr>
                <p:cNvPr id="15590" name="Freeform 230">
                  <a:extLst>
                    <a:ext uri="{FF2B5EF4-FFF2-40B4-BE49-F238E27FC236}">
                      <a16:creationId xmlns:a16="http://schemas.microsoft.com/office/drawing/2014/main" id="{54E4FAB4-F324-8C47-842E-3F783EDB820E}"/>
                    </a:ext>
                  </a:extLst>
                </p:cNvPr>
                <p:cNvSpPr>
                  <a:spLocks/>
                </p:cNvSpPr>
                <p:nvPr/>
              </p:nvSpPr>
              <p:spPr bwMode="auto">
                <a:xfrm>
                  <a:off x="4664" y="3188"/>
                  <a:ext cx="449" cy="121"/>
                </a:xfrm>
                <a:custGeom>
                  <a:avLst/>
                  <a:gdLst>
                    <a:gd name="T0" fmla="*/ 0 w 449"/>
                    <a:gd name="T1" fmla="*/ 0 h 121"/>
                    <a:gd name="T2" fmla="*/ 35 w 449"/>
                    <a:gd name="T3" fmla="*/ 28 h 121"/>
                    <a:gd name="T4" fmla="*/ 63 w 449"/>
                    <a:gd name="T5" fmla="*/ 51 h 121"/>
                    <a:gd name="T6" fmla="*/ 98 w 449"/>
                    <a:gd name="T7" fmla="*/ 64 h 121"/>
                    <a:gd name="T8" fmla="*/ 136 w 449"/>
                    <a:gd name="T9" fmla="*/ 75 h 121"/>
                    <a:gd name="T10" fmla="*/ 177 w 449"/>
                    <a:gd name="T11" fmla="*/ 92 h 121"/>
                    <a:gd name="T12" fmla="*/ 218 w 449"/>
                    <a:gd name="T13" fmla="*/ 105 h 121"/>
                    <a:gd name="T14" fmla="*/ 253 w 449"/>
                    <a:gd name="T15" fmla="*/ 113 h 121"/>
                    <a:gd name="T16" fmla="*/ 285 w 449"/>
                    <a:gd name="T17" fmla="*/ 114 h 121"/>
                    <a:gd name="T18" fmla="*/ 320 w 449"/>
                    <a:gd name="T19" fmla="*/ 116 h 121"/>
                    <a:gd name="T20" fmla="*/ 381 w 449"/>
                    <a:gd name="T21" fmla="*/ 120 h 121"/>
                    <a:gd name="T22" fmla="*/ 448 w 449"/>
                    <a:gd name="T23" fmla="*/ 116 h 121"/>
                    <a:gd name="T24" fmla="*/ 0 w 449"/>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1">
                      <a:moveTo>
                        <a:pt x="0" y="0"/>
                      </a:moveTo>
                      <a:lnTo>
                        <a:pt x="35" y="28"/>
                      </a:lnTo>
                      <a:lnTo>
                        <a:pt x="63" y="51"/>
                      </a:lnTo>
                      <a:lnTo>
                        <a:pt x="98" y="64"/>
                      </a:lnTo>
                      <a:lnTo>
                        <a:pt x="136" y="75"/>
                      </a:lnTo>
                      <a:lnTo>
                        <a:pt x="177" y="92"/>
                      </a:lnTo>
                      <a:lnTo>
                        <a:pt x="218" y="105"/>
                      </a:lnTo>
                      <a:lnTo>
                        <a:pt x="253" y="113"/>
                      </a:lnTo>
                      <a:lnTo>
                        <a:pt x="285" y="114"/>
                      </a:lnTo>
                      <a:lnTo>
                        <a:pt x="320" y="116"/>
                      </a:lnTo>
                      <a:lnTo>
                        <a:pt x="381" y="120"/>
                      </a:lnTo>
                      <a:lnTo>
                        <a:pt x="448" y="116"/>
                      </a:lnTo>
                      <a:lnTo>
                        <a:pt x="0" y="0"/>
                      </a:lnTo>
                    </a:path>
                  </a:pathLst>
                </a:custGeom>
                <a:solidFill>
                  <a:srgbClr val="FFA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91" name="Freeform 231">
                  <a:extLst>
                    <a:ext uri="{FF2B5EF4-FFF2-40B4-BE49-F238E27FC236}">
                      <a16:creationId xmlns:a16="http://schemas.microsoft.com/office/drawing/2014/main" id="{96E02F21-738D-9D4B-A1B5-249F2046DC7F}"/>
                    </a:ext>
                  </a:extLst>
                </p:cNvPr>
                <p:cNvSpPr>
                  <a:spLocks/>
                </p:cNvSpPr>
                <p:nvPr/>
              </p:nvSpPr>
              <p:spPr bwMode="auto">
                <a:xfrm>
                  <a:off x="4664" y="3188"/>
                  <a:ext cx="449" cy="121"/>
                </a:xfrm>
                <a:custGeom>
                  <a:avLst/>
                  <a:gdLst>
                    <a:gd name="T0" fmla="*/ 0 w 449"/>
                    <a:gd name="T1" fmla="*/ 0 h 121"/>
                    <a:gd name="T2" fmla="*/ 36 w 449"/>
                    <a:gd name="T3" fmla="*/ 30 h 121"/>
                    <a:gd name="T4" fmla="*/ 62 w 449"/>
                    <a:gd name="T5" fmla="*/ 52 h 121"/>
                    <a:gd name="T6" fmla="*/ 98 w 449"/>
                    <a:gd name="T7" fmla="*/ 64 h 121"/>
                    <a:gd name="T8" fmla="*/ 134 w 449"/>
                    <a:gd name="T9" fmla="*/ 76 h 121"/>
                    <a:gd name="T10" fmla="*/ 176 w 449"/>
                    <a:gd name="T11" fmla="*/ 92 h 121"/>
                    <a:gd name="T12" fmla="*/ 218 w 449"/>
                    <a:gd name="T13" fmla="*/ 106 h 121"/>
                    <a:gd name="T14" fmla="*/ 254 w 449"/>
                    <a:gd name="T15" fmla="*/ 114 h 121"/>
                    <a:gd name="T16" fmla="*/ 284 w 449"/>
                    <a:gd name="T17" fmla="*/ 116 h 121"/>
                    <a:gd name="T18" fmla="*/ 320 w 449"/>
                    <a:gd name="T19" fmla="*/ 118 h 121"/>
                    <a:gd name="T20" fmla="*/ 382 w 449"/>
                    <a:gd name="T21" fmla="*/ 120 h 121"/>
                    <a:gd name="T22" fmla="*/ 448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0" y="0"/>
                      </a:moveTo>
                      <a:lnTo>
                        <a:pt x="36" y="30"/>
                      </a:lnTo>
                      <a:lnTo>
                        <a:pt x="62" y="52"/>
                      </a:lnTo>
                      <a:lnTo>
                        <a:pt x="98" y="64"/>
                      </a:lnTo>
                      <a:lnTo>
                        <a:pt x="134" y="76"/>
                      </a:lnTo>
                      <a:lnTo>
                        <a:pt x="176" y="92"/>
                      </a:lnTo>
                      <a:lnTo>
                        <a:pt x="218" y="106"/>
                      </a:lnTo>
                      <a:lnTo>
                        <a:pt x="254" y="114"/>
                      </a:lnTo>
                      <a:lnTo>
                        <a:pt x="284" y="116"/>
                      </a:lnTo>
                      <a:lnTo>
                        <a:pt x="320" y="118"/>
                      </a:lnTo>
                      <a:lnTo>
                        <a:pt x="382" y="120"/>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02" name="Group 232">
                <a:extLst>
                  <a:ext uri="{FF2B5EF4-FFF2-40B4-BE49-F238E27FC236}">
                    <a16:creationId xmlns:a16="http://schemas.microsoft.com/office/drawing/2014/main" id="{5BA5284A-A57C-8D4E-8A74-36FB656E1FE3}"/>
                  </a:ext>
                </a:extLst>
              </p:cNvPr>
              <p:cNvGrpSpPr>
                <a:grpSpLocks/>
              </p:cNvGrpSpPr>
              <p:nvPr/>
            </p:nvGrpSpPr>
            <p:grpSpPr bwMode="auto">
              <a:xfrm>
                <a:off x="4678" y="3154"/>
                <a:ext cx="429" cy="117"/>
                <a:chOff x="4678" y="3154"/>
                <a:chExt cx="429" cy="117"/>
              </a:xfrm>
            </p:grpSpPr>
            <p:sp>
              <p:nvSpPr>
                <p:cNvPr id="15593" name="Freeform 233">
                  <a:extLst>
                    <a:ext uri="{FF2B5EF4-FFF2-40B4-BE49-F238E27FC236}">
                      <a16:creationId xmlns:a16="http://schemas.microsoft.com/office/drawing/2014/main" id="{5A02FA66-A555-5349-8371-CE204BD5AAC2}"/>
                    </a:ext>
                  </a:extLst>
                </p:cNvPr>
                <p:cNvSpPr>
                  <a:spLocks/>
                </p:cNvSpPr>
                <p:nvPr/>
              </p:nvSpPr>
              <p:spPr bwMode="auto">
                <a:xfrm>
                  <a:off x="4678" y="3154"/>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solidFill>
                  <a:srgbClr val="FFA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94" name="Freeform 234">
                  <a:extLst>
                    <a:ext uri="{FF2B5EF4-FFF2-40B4-BE49-F238E27FC236}">
                      <a16:creationId xmlns:a16="http://schemas.microsoft.com/office/drawing/2014/main" id="{3641B9E0-81A7-E540-A3F5-7360A557C5BD}"/>
                    </a:ext>
                  </a:extLst>
                </p:cNvPr>
                <p:cNvSpPr>
                  <a:spLocks/>
                </p:cNvSpPr>
                <p:nvPr/>
              </p:nvSpPr>
              <p:spPr bwMode="auto">
                <a:xfrm>
                  <a:off x="4678" y="3154"/>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903" name="Group 235">
                <a:extLst>
                  <a:ext uri="{FF2B5EF4-FFF2-40B4-BE49-F238E27FC236}">
                    <a16:creationId xmlns:a16="http://schemas.microsoft.com/office/drawing/2014/main" id="{2A9C5878-2B7F-7E41-AA52-2F1892C6488A}"/>
                  </a:ext>
                </a:extLst>
              </p:cNvPr>
              <p:cNvGrpSpPr>
                <a:grpSpLocks/>
              </p:cNvGrpSpPr>
              <p:nvPr/>
            </p:nvGrpSpPr>
            <p:grpSpPr bwMode="auto">
              <a:xfrm>
                <a:off x="4692" y="3126"/>
                <a:ext cx="419" cy="111"/>
                <a:chOff x="4692" y="3126"/>
                <a:chExt cx="419" cy="111"/>
              </a:xfrm>
            </p:grpSpPr>
            <p:sp>
              <p:nvSpPr>
                <p:cNvPr id="15596" name="Freeform 236">
                  <a:extLst>
                    <a:ext uri="{FF2B5EF4-FFF2-40B4-BE49-F238E27FC236}">
                      <a16:creationId xmlns:a16="http://schemas.microsoft.com/office/drawing/2014/main" id="{115F9E27-BAC9-404B-8706-9A6D4F36530A}"/>
                    </a:ext>
                  </a:extLst>
                </p:cNvPr>
                <p:cNvSpPr>
                  <a:spLocks/>
                </p:cNvSpPr>
                <p:nvPr/>
              </p:nvSpPr>
              <p:spPr bwMode="auto">
                <a:xfrm>
                  <a:off x="4692" y="3126"/>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solidFill>
                  <a:srgbClr val="FFA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597" name="Freeform 237">
                  <a:extLst>
                    <a:ext uri="{FF2B5EF4-FFF2-40B4-BE49-F238E27FC236}">
                      <a16:creationId xmlns:a16="http://schemas.microsoft.com/office/drawing/2014/main" id="{47956061-D0DC-3D4D-ADC5-616913837D31}"/>
                    </a:ext>
                  </a:extLst>
                </p:cNvPr>
                <p:cNvSpPr>
                  <a:spLocks/>
                </p:cNvSpPr>
                <p:nvPr/>
              </p:nvSpPr>
              <p:spPr bwMode="auto">
                <a:xfrm>
                  <a:off x="4692" y="3126"/>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64" name="Group 238">
            <a:extLst>
              <a:ext uri="{FF2B5EF4-FFF2-40B4-BE49-F238E27FC236}">
                <a16:creationId xmlns:a16="http://schemas.microsoft.com/office/drawing/2014/main" id="{E7D04F0F-4BA9-F443-8C90-D85D981D4857}"/>
              </a:ext>
            </a:extLst>
          </p:cNvPr>
          <p:cNvGrpSpPr>
            <a:grpSpLocks/>
          </p:cNvGrpSpPr>
          <p:nvPr/>
        </p:nvGrpSpPr>
        <p:grpSpPr bwMode="auto">
          <a:xfrm>
            <a:off x="8201026" y="5006975"/>
            <a:ext cx="849313" cy="1219200"/>
            <a:chOff x="4206" y="3154"/>
            <a:chExt cx="535" cy="768"/>
          </a:xfrm>
        </p:grpSpPr>
        <p:sp>
          <p:nvSpPr>
            <p:cNvPr id="15599" name="Oval 239">
              <a:extLst>
                <a:ext uri="{FF2B5EF4-FFF2-40B4-BE49-F238E27FC236}">
                  <a16:creationId xmlns:a16="http://schemas.microsoft.com/office/drawing/2014/main" id="{DDC3CD3B-AAA3-214F-BD34-A8BA49E2E914}"/>
                </a:ext>
              </a:extLst>
            </p:cNvPr>
            <p:cNvSpPr>
              <a:spLocks noChangeArrowheads="1"/>
            </p:cNvSpPr>
            <p:nvPr/>
          </p:nvSpPr>
          <p:spPr bwMode="auto">
            <a:xfrm>
              <a:off x="4206" y="3326"/>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93" name="Group 240">
              <a:extLst>
                <a:ext uri="{FF2B5EF4-FFF2-40B4-BE49-F238E27FC236}">
                  <a16:creationId xmlns:a16="http://schemas.microsoft.com/office/drawing/2014/main" id="{D7CF0F94-92CF-BE44-998F-0EEB89C24AE7}"/>
                </a:ext>
              </a:extLst>
            </p:cNvPr>
            <p:cNvGrpSpPr>
              <a:grpSpLocks/>
            </p:cNvGrpSpPr>
            <p:nvPr/>
          </p:nvGrpSpPr>
          <p:grpSpPr bwMode="auto">
            <a:xfrm>
              <a:off x="4270" y="3154"/>
              <a:ext cx="471" cy="768"/>
              <a:chOff x="4270" y="3154"/>
              <a:chExt cx="471" cy="768"/>
            </a:xfrm>
          </p:grpSpPr>
          <p:sp>
            <p:nvSpPr>
              <p:cNvPr id="15601" name="Freeform 241">
                <a:extLst>
                  <a:ext uri="{FF2B5EF4-FFF2-40B4-BE49-F238E27FC236}">
                    <a16:creationId xmlns:a16="http://schemas.microsoft.com/office/drawing/2014/main" id="{BF0F794E-88F4-0349-96D6-6FE44D0F0AAC}"/>
                  </a:ext>
                </a:extLst>
              </p:cNvPr>
              <p:cNvSpPr>
                <a:spLocks/>
              </p:cNvSpPr>
              <p:nvPr/>
            </p:nvSpPr>
            <p:spPr bwMode="auto">
              <a:xfrm>
                <a:off x="4270" y="3154"/>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6 h 768"/>
                  <a:gd name="T12" fmla="*/ 156 w 469"/>
                  <a:gd name="T13" fmla="*/ 312 h 768"/>
                  <a:gd name="T14" fmla="*/ 156 w 469"/>
                  <a:gd name="T15" fmla="*/ 348 h 768"/>
                  <a:gd name="T16" fmla="*/ 132 w 469"/>
                  <a:gd name="T17" fmla="*/ 384 h 768"/>
                  <a:gd name="T18" fmla="*/ 120 w 469"/>
                  <a:gd name="T19" fmla="*/ 420 h 768"/>
                  <a:gd name="T20" fmla="*/ 84 w 469"/>
                  <a:gd name="T21" fmla="*/ 456 h 768"/>
                  <a:gd name="T22" fmla="*/ 84 w 469"/>
                  <a:gd name="T23" fmla="*/ 492 h 768"/>
                  <a:gd name="T24" fmla="*/ 72 w 469"/>
                  <a:gd name="T25" fmla="*/ 528 h 768"/>
                  <a:gd name="T26" fmla="*/ 72 w 469"/>
                  <a:gd name="T27" fmla="*/ 564 h 768"/>
                  <a:gd name="T28" fmla="*/ 48 w 469"/>
                  <a:gd name="T29" fmla="*/ 612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4 h 768"/>
                  <a:gd name="T68" fmla="*/ 468 w 469"/>
                  <a:gd name="T69" fmla="*/ 588 h 768"/>
                  <a:gd name="T70" fmla="*/ 468 w 469"/>
                  <a:gd name="T71" fmla="*/ 552 h 768"/>
                  <a:gd name="T72" fmla="*/ 468 w 469"/>
                  <a:gd name="T73" fmla="*/ 516 h 768"/>
                  <a:gd name="T74" fmla="*/ 468 w 469"/>
                  <a:gd name="T75" fmla="*/ 480 h 768"/>
                  <a:gd name="T76" fmla="*/ 468 w 469"/>
                  <a:gd name="T77" fmla="*/ 444 h 768"/>
                  <a:gd name="T78" fmla="*/ 468 w 469"/>
                  <a:gd name="T79" fmla="*/ 408 h 768"/>
                  <a:gd name="T80" fmla="*/ 468 w 469"/>
                  <a:gd name="T81" fmla="*/ 372 h 768"/>
                  <a:gd name="T82" fmla="*/ 468 w 469"/>
                  <a:gd name="T83" fmla="*/ 336 h 768"/>
                  <a:gd name="T84" fmla="*/ 468 w 469"/>
                  <a:gd name="T85" fmla="*/ 300 h 768"/>
                  <a:gd name="T86" fmla="*/ 468 w 469"/>
                  <a:gd name="T87" fmla="*/ 264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6"/>
                    </a:lnTo>
                    <a:lnTo>
                      <a:pt x="156" y="312"/>
                    </a:lnTo>
                    <a:lnTo>
                      <a:pt x="156" y="348"/>
                    </a:lnTo>
                    <a:lnTo>
                      <a:pt x="132" y="384"/>
                    </a:lnTo>
                    <a:lnTo>
                      <a:pt x="120" y="420"/>
                    </a:lnTo>
                    <a:lnTo>
                      <a:pt x="84" y="456"/>
                    </a:lnTo>
                    <a:lnTo>
                      <a:pt x="84" y="492"/>
                    </a:lnTo>
                    <a:lnTo>
                      <a:pt x="72" y="528"/>
                    </a:lnTo>
                    <a:lnTo>
                      <a:pt x="72" y="564"/>
                    </a:lnTo>
                    <a:lnTo>
                      <a:pt x="48" y="612"/>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4"/>
                    </a:lnTo>
                    <a:lnTo>
                      <a:pt x="468" y="588"/>
                    </a:lnTo>
                    <a:lnTo>
                      <a:pt x="468" y="552"/>
                    </a:lnTo>
                    <a:lnTo>
                      <a:pt x="468" y="516"/>
                    </a:lnTo>
                    <a:lnTo>
                      <a:pt x="468" y="480"/>
                    </a:lnTo>
                    <a:lnTo>
                      <a:pt x="468" y="444"/>
                    </a:lnTo>
                    <a:lnTo>
                      <a:pt x="468" y="408"/>
                    </a:lnTo>
                    <a:lnTo>
                      <a:pt x="468" y="372"/>
                    </a:lnTo>
                    <a:lnTo>
                      <a:pt x="468" y="336"/>
                    </a:lnTo>
                    <a:lnTo>
                      <a:pt x="468" y="300"/>
                    </a:lnTo>
                    <a:lnTo>
                      <a:pt x="468" y="264"/>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02" name="Freeform 242">
                <a:extLst>
                  <a:ext uri="{FF2B5EF4-FFF2-40B4-BE49-F238E27FC236}">
                    <a16:creationId xmlns:a16="http://schemas.microsoft.com/office/drawing/2014/main" id="{8DD51978-39FB-1344-A609-B85F95DA7C85}"/>
                  </a:ext>
                </a:extLst>
              </p:cNvPr>
              <p:cNvSpPr>
                <a:spLocks/>
              </p:cNvSpPr>
              <p:nvPr/>
            </p:nvSpPr>
            <p:spPr bwMode="auto">
              <a:xfrm>
                <a:off x="4292" y="3284"/>
                <a:ext cx="449" cy="121"/>
              </a:xfrm>
              <a:custGeom>
                <a:avLst/>
                <a:gdLst>
                  <a:gd name="T0" fmla="*/ 0 w 449"/>
                  <a:gd name="T1" fmla="*/ 0 h 121"/>
                  <a:gd name="T2" fmla="*/ 36 w 449"/>
                  <a:gd name="T3" fmla="*/ 30 h 121"/>
                  <a:gd name="T4" fmla="*/ 62 w 449"/>
                  <a:gd name="T5" fmla="*/ 52 h 121"/>
                  <a:gd name="T6" fmla="*/ 98 w 449"/>
                  <a:gd name="T7" fmla="*/ 64 h 121"/>
                  <a:gd name="T8" fmla="*/ 134 w 449"/>
                  <a:gd name="T9" fmla="*/ 76 h 121"/>
                  <a:gd name="T10" fmla="*/ 176 w 449"/>
                  <a:gd name="T11" fmla="*/ 92 h 121"/>
                  <a:gd name="T12" fmla="*/ 218 w 449"/>
                  <a:gd name="T13" fmla="*/ 106 h 121"/>
                  <a:gd name="T14" fmla="*/ 254 w 449"/>
                  <a:gd name="T15" fmla="*/ 114 h 121"/>
                  <a:gd name="T16" fmla="*/ 284 w 449"/>
                  <a:gd name="T17" fmla="*/ 116 h 121"/>
                  <a:gd name="T18" fmla="*/ 320 w 449"/>
                  <a:gd name="T19" fmla="*/ 118 h 121"/>
                  <a:gd name="T20" fmla="*/ 382 w 449"/>
                  <a:gd name="T21" fmla="*/ 120 h 121"/>
                  <a:gd name="T22" fmla="*/ 448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0" y="0"/>
                    </a:moveTo>
                    <a:lnTo>
                      <a:pt x="36" y="30"/>
                    </a:lnTo>
                    <a:lnTo>
                      <a:pt x="62" y="52"/>
                    </a:lnTo>
                    <a:lnTo>
                      <a:pt x="98" y="64"/>
                    </a:lnTo>
                    <a:lnTo>
                      <a:pt x="134" y="76"/>
                    </a:lnTo>
                    <a:lnTo>
                      <a:pt x="176" y="92"/>
                    </a:lnTo>
                    <a:lnTo>
                      <a:pt x="218" y="106"/>
                    </a:lnTo>
                    <a:lnTo>
                      <a:pt x="254" y="114"/>
                    </a:lnTo>
                    <a:lnTo>
                      <a:pt x="284" y="116"/>
                    </a:lnTo>
                    <a:lnTo>
                      <a:pt x="320" y="118"/>
                    </a:lnTo>
                    <a:lnTo>
                      <a:pt x="382" y="120"/>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03" name="Freeform 243">
                <a:extLst>
                  <a:ext uri="{FF2B5EF4-FFF2-40B4-BE49-F238E27FC236}">
                    <a16:creationId xmlns:a16="http://schemas.microsoft.com/office/drawing/2014/main" id="{68700986-ED1A-A949-9579-39C27CEE062D}"/>
                  </a:ext>
                </a:extLst>
              </p:cNvPr>
              <p:cNvSpPr>
                <a:spLocks/>
              </p:cNvSpPr>
              <p:nvPr/>
            </p:nvSpPr>
            <p:spPr bwMode="auto">
              <a:xfrm>
                <a:off x="4306" y="3250"/>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04" name="Freeform 244">
                <a:extLst>
                  <a:ext uri="{FF2B5EF4-FFF2-40B4-BE49-F238E27FC236}">
                    <a16:creationId xmlns:a16="http://schemas.microsoft.com/office/drawing/2014/main" id="{81687939-366A-7040-BB4E-D3B8BB26A7FA}"/>
                  </a:ext>
                </a:extLst>
              </p:cNvPr>
              <p:cNvSpPr>
                <a:spLocks/>
              </p:cNvSpPr>
              <p:nvPr/>
            </p:nvSpPr>
            <p:spPr bwMode="auto">
              <a:xfrm>
                <a:off x="4320" y="3222"/>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65" name="Group 245">
            <a:extLst>
              <a:ext uri="{FF2B5EF4-FFF2-40B4-BE49-F238E27FC236}">
                <a16:creationId xmlns:a16="http://schemas.microsoft.com/office/drawing/2014/main" id="{DA37010D-AB07-404B-90E5-E9BBD02DB231}"/>
              </a:ext>
            </a:extLst>
          </p:cNvPr>
          <p:cNvGrpSpPr>
            <a:grpSpLocks/>
          </p:cNvGrpSpPr>
          <p:nvPr/>
        </p:nvGrpSpPr>
        <p:grpSpPr bwMode="auto">
          <a:xfrm>
            <a:off x="9534526" y="4702175"/>
            <a:ext cx="771525" cy="1220788"/>
            <a:chOff x="5046" y="2962"/>
            <a:chExt cx="486" cy="769"/>
          </a:xfrm>
        </p:grpSpPr>
        <p:sp>
          <p:nvSpPr>
            <p:cNvPr id="15606" name="Oval 246">
              <a:extLst>
                <a:ext uri="{FF2B5EF4-FFF2-40B4-BE49-F238E27FC236}">
                  <a16:creationId xmlns:a16="http://schemas.microsoft.com/office/drawing/2014/main" id="{195EB247-BB7E-0044-B367-219F49476BBA}"/>
                </a:ext>
              </a:extLst>
            </p:cNvPr>
            <p:cNvSpPr>
              <a:spLocks noChangeArrowheads="1"/>
            </p:cNvSpPr>
            <p:nvPr/>
          </p:nvSpPr>
          <p:spPr bwMode="auto">
            <a:xfrm>
              <a:off x="5046" y="3118"/>
              <a:ext cx="363"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81" name="Group 247">
              <a:extLst>
                <a:ext uri="{FF2B5EF4-FFF2-40B4-BE49-F238E27FC236}">
                  <a16:creationId xmlns:a16="http://schemas.microsoft.com/office/drawing/2014/main" id="{EA3E5871-C3D6-DC42-BD97-3A6B954410C8}"/>
                </a:ext>
              </a:extLst>
            </p:cNvPr>
            <p:cNvGrpSpPr>
              <a:grpSpLocks/>
            </p:cNvGrpSpPr>
            <p:nvPr/>
          </p:nvGrpSpPr>
          <p:grpSpPr bwMode="auto">
            <a:xfrm>
              <a:off x="5062" y="2962"/>
              <a:ext cx="470" cy="769"/>
              <a:chOff x="5062" y="2962"/>
              <a:chExt cx="470" cy="769"/>
            </a:xfrm>
          </p:grpSpPr>
          <p:sp>
            <p:nvSpPr>
              <p:cNvPr id="15608" name="Freeform 248">
                <a:extLst>
                  <a:ext uri="{FF2B5EF4-FFF2-40B4-BE49-F238E27FC236}">
                    <a16:creationId xmlns:a16="http://schemas.microsoft.com/office/drawing/2014/main" id="{0FA29BD1-E307-2D48-835A-DAA0AD9ED780}"/>
                  </a:ext>
                </a:extLst>
              </p:cNvPr>
              <p:cNvSpPr>
                <a:spLocks/>
              </p:cNvSpPr>
              <p:nvPr/>
            </p:nvSpPr>
            <p:spPr bwMode="auto">
              <a:xfrm>
                <a:off x="5062" y="2962"/>
                <a:ext cx="468" cy="769"/>
              </a:xfrm>
              <a:custGeom>
                <a:avLst/>
                <a:gdLst>
                  <a:gd name="T0" fmla="*/ 0 w 468"/>
                  <a:gd name="T1" fmla="*/ 156 h 769"/>
                  <a:gd name="T2" fmla="*/ 0 w 468"/>
                  <a:gd name="T3" fmla="*/ 192 h 769"/>
                  <a:gd name="T4" fmla="*/ 36 w 468"/>
                  <a:gd name="T5" fmla="*/ 204 h 769"/>
                  <a:gd name="T6" fmla="*/ 72 w 468"/>
                  <a:gd name="T7" fmla="*/ 240 h 769"/>
                  <a:gd name="T8" fmla="*/ 143 w 468"/>
                  <a:gd name="T9" fmla="*/ 240 h 769"/>
                  <a:gd name="T10" fmla="*/ 155 w 468"/>
                  <a:gd name="T11" fmla="*/ 276 h 769"/>
                  <a:gd name="T12" fmla="*/ 155 w 468"/>
                  <a:gd name="T13" fmla="*/ 312 h 769"/>
                  <a:gd name="T14" fmla="*/ 155 w 468"/>
                  <a:gd name="T15" fmla="*/ 348 h 769"/>
                  <a:gd name="T16" fmla="*/ 131 w 468"/>
                  <a:gd name="T17" fmla="*/ 384 h 769"/>
                  <a:gd name="T18" fmla="*/ 120 w 468"/>
                  <a:gd name="T19" fmla="*/ 420 h 769"/>
                  <a:gd name="T20" fmla="*/ 84 w 468"/>
                  <a:gd name="T21" fmla="*/ 456 h 769"/>
                  <a:gd name="T22" fmla="*/ 84 w 468"/>
                  <a:gd name="T23" fmla="*/ 492 h 769"/>
                  <a:gd name="T24" fmla="*/ 72 w 468"/>
                  <a:gd name="T25" fmla="*/ 528 h 769"/>
                  <a:gd name="T26" fmla="*/ 72 w 468"/>
                  <a:gd name="T27" fmla="*/ 564 h 769"/>
                  <a:gd name="T28" fmla="*/ 48 w 468"/>
                  <a:gd name="T29" fmla="*/ 612 h 769"/>
                  <a:gd name="T30" fmla="*/ 36 w 468"/>
                  <a:gd name="T31" fmla="*/ 660 h 769"/>
                  <a:gd name="T32" fmla="*/ 36 w 468"/>
                  <a:gd name="T33" fmla="*/ 696 h 769"/>
                  <a:gd name="T34" fmla="*/ 24 w 468"/>
                  <a:gd name="T35" fmla="*/ 732 h 769"/>
                  <a:gd name="T36" fmla="*/ 36 w 468"/>
                  <a:gd name="T37" fmla="*/ 768 h 769"/>
                  <a:gd name="T38" fmla="*/ 72 w 468"/>
                  <a:gd name="T39" fmla="*/ 768 h 769"/>
                  <a:gd name="T40" fmla="*/ 108 w 468"/>
                  <a:gd name="T41" fmla="*/ 768 h 769"/>
                  <a:gd name="T42" fmla="*/ 143 w 468"/>
                  <a:gd name="T43" fmla="*/ 768 h 769"/>
                  <a:gd name="T44" fmla="*/ 179 w 468"/>
                  <a:gd name="T45" fmla="*/ 756 h 769"/>
                  <a:gd name="T46" fmla="*/ 215 w 468"/>
                  <a:gd name="T47" fmla="*/ 732 h 769"/>
                  <a:gd name="T48" fmla="*/ 251 w 468"/>
                  <a:gd name="T49" fmla="*/ 732 h 769"/>
                  <a:gd name="T50" fmla="*/ 287 w 468"/>
                  <a:gd name="T51" fmla="*/ 732 h 769"/>
                  <a:gd name="T52" fmla="*/ 323 w 468"/>
                  <a:gd name="T53" fmla="*/ 732 h 769"/>
                  <a:gd name="T54" fmla="*/ 359 w 468"/>
                  <a:gd name="T55" fmla="*/ 732 h 769"/>
                  <a:gd name="T56" fmla="*/ 395 w 468"/>
                  <a:gd name="T57" fmla="*/ 744 h 769"/>
                  <a:gd name="T58" fmla="*/ 431 w 468"/>
                  <a:gd name="T59" fmla="*/ 744 h 769"/>
                  <a:gd name="T60" fmla="*/ 467 w 468"/>
                  <a:gd name="T61" fmla="*/ 732 h 769"/>
                  <a:gd name="T62" fmla="*/ 467 w 468"/>
                  <a:gd name="T63" fmla="*/ 696 h 769"/>
                  <a:gd name="T64" fmla="*/ 467 w 468"/>
                  <a:gd name="T65" fmla="*/ 660 h 769"/>
                  <a:gd name="T66" fmla="*/ 467 w 468"/>
                  <a:gd name="T67" fmla="*/ 624 h 769"/>
                  <a:gd name="T68" fmla="*/ 467 w 468"/>
                  <a:gd name="T69" fmla="*/ 588 h 769"/>
                  <a:gd name="T70" fmla="*/ 467 w 468"/>
                  <a:gd name="T71" fmla="*/ 552 h 769"/>
                  <a:gd name="T72" fmla="*/ 467 w 468"/>
                  <a:gd name="T73" fmla="*/ 516 h 769"/>
                  <a:gd name="T74" fmla="*/ 467 w 468"/>
                  <a:gd name="T75" fmla="*/ 480 h 769"/>
                  <a:gd name="T76" fmla="*/ 467 w 468"/>
                  <a:gd name="T77" fmla="*/ 444 h 769"/>
                  <a:gd name="T78" fmla="*/ 467 w 468"/>
                  <a:gd name="T79" fmla="*/ 408 h 769"/>
                  <a:gd name="T80" fmla="*/ 467 w 468"/>
                  <a:gd name="T81" fmla="*/ 372 h 769"/>
                  <a:gd name="T82" fmla="*/ 467 w 468"/>
                  <a:gd name="T83" fmla="*/ 336 h 769"/>
                  <a:gd name="T84" fmla="*/ 467 w 468"/>
                  <a:gd name="T85" fmla="*/ 300 h 769"/>
                  <a:gd name="T86" fmla="*/ 467 w 468"/>
                  <a:gd name="T87" fmla="*/ 264 h 769"/>
                  <a:gd name="T88" fmla="*/ 467 w 468"/>
                  <a:gd name="T89" fmla="*/ 228 h 769"/>
                  <a:gd name="T90" fmla="*/ 467 w 468"/>
                  <a:gd name="T91" fmla="*/ 192 h 769"/>
                  <a:gd name="T92" fmla="*/ 467 w 468"/>
                  <a:gd name="T93" fmla="*/ 156 h 769"/>
                  <a:gd name="T94" fmla="*/ 443 w 468"/>
                  <a:gd name="T95" fmla="*/ 114 h 769"/>
                  <a:gd name="T96" fmla="*/ 417 w 468"/>
                  <a:gd name="T97" fmla="*/ 78 h 769"/>
                  <a:gd name="T98" fmla="*/ 383 w 468"/>
                  <a:gd name="T99" fmla="*/ 48 h 769"/>
                  <a:gd name="T100" fmla="*/ 347 w 468"/>
                  <a:gd name="T101" fmla="*/ 24 h 769"/>
                  <a:gd name="T102" fmla="*/ 311 w 468"/>
                  <a:gd name="T103" fmla="*/ 12 h 769"/>
                  <a:gd name="T104" fmla="*/ 275 w 468"/>
                  <a:gd name="T105" fmla="*/ 8 h 769"/>
                  <a:gd name="T106" fmla="*/ 239 w 468"/>
                  <a:gd name="T107" fmla="*/ 0 h 769"/>
                  <a:gd name="T108" fmla="*/ 203 w 468"/>
                  <a:gd name="T109" fmla="*/ 0 h 769"/>
                  <a:gd name="T110" fmla="*/ 167 w 468"/>
                  <a:gd name="T111" fmla="*/ 0 h 769"/>
                  <a:gd name="T112" fmla="*/ 131 w 468"/>
                  <a:gd name="T113" fmla="*/ 0 h 769"/>
                  <a:gd name="T114" fmla="*/ 110 w 468"/>
                  <a:gd name="T115" fmla="*/ 10 h 769"/>
                  <a:gd name="T116" fmla="*/ 84 w 468"/>
                  <a:gd name="T117" fmla="*/ 26 h 769"/>
                  <a:gd name="T118" fmla="*/ 56 w 468"/>
                  <a:gd name="T119" fmla="*/ 52 h 769"/>
                  <a:gd name="T120" fmla="*/ 38 w 468"/>
                  <a:gd name="T121" fmla="*/ 86 h 769"/>
                  <a:gd name="T122" fmla="*/ 12 w 468"/>
                  <a:gd name="T123" fmla="*/ 132 h 769"/>
                  <a:gd name="T124" fmla="*/ 0 w 468"/>
                  <a:gd name="T125" fmla="*/ 156 h 7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9">
                    <a:moveTo>
                      <a:pt x="0" y="156"/>
                    </a:moveTo>
                    <a:lnTo>
                      <a:pt x="0" y="192"/>
                    </a:lnTo>
                    <a:lnTo>
                      <a:pt x="36" y="204"/>
                    </a:lnTo>
                    <a:lnTo>
                      <a:pt x="72" y="240"/>
                    </a:lnTo>
                    <a:lnTo>
                      <a:pt x="143" y="240"/>
                    </a:lnTo>
                    <a:lnTo>
                      <a:pt x="155" y="276"/>
                    </a:lnTo>
                    <a:lnTo>
                      <a:pt x="155" y="312"/>
                    </a:lnTo>
                    <a:lnTo>
                      <a:pt x="155" y="348"/>
                    </a:lnTo>
                    <a:lnTo>
                      <a:pt x="131" y="384"/>
                    </a:lnTo>
                    <a:lnTo>
                      <a:pt x="120" y="420"/>
                    </a:lnTo>
                    <a:lnTo>
                      <a:pt x="84" y="456"/>
                    </a:lnTo>
                    <a:lnTo>
                      <a:pt x="84" y="492"/>
                    </a:lnTo>
                    <a:lnTo>
                      <a:pt x="72" y="528"/>
                    </a:lnTo>
                    <a:lnTo>
                      <a:pt x="72" y="564"/>
                    </a:lnTo>
                    <a:lnTo>
                      <a:pt x="48" y="612"/>
                    </a:lnTo>
                    <a:lnTo>
                      <a:pt x="36" y="660"/>
                    </a:lnTo>
                    <a:lnTo>
                      <a:pt x="36" y="696"/>
                    </a:lnTo>
                    <a:lnTo>
                      <a:pt x="24" y="732"/>
                    </a:lnTo>
                    <a:lnTo>
                      <a:pt x="36" y="768"/>
                    </a:lnTo>
                    <a:lnTo>
                      <a:pt x="72" y="768"/>
                    </a:lnTo>
                    <a:lnTo>
                      <a:pt x="108" y="768"/>
                    </a:lnTo>
                    <a:lnTo>
                      <a:pt x="143" y="768"/>
                    </a:lnTo>
                    <a:lnTo>
                      <a:pt x="179" y="756"/>
                    </a:lnTo>
                    <a:lnTo>
                      <a:pt x="215" y="732"/>
                    </a:lnTo>
                    <a:lnTo>
                      <a:pt x="251" y="732"/>
                    </a:lnTo>
                    <a:lnTo>
                      <a:pt x="287" y="732"/>
                    </a:lnTo>
                    <a:lnTo>
                      <a:pt x="323" y="732"/>
                    </a:lnTo>
                    <a:lnTo>
                      <a:pt x="359" y="732"/>
                    </a:lnTo>
                    <a:lnTo>
                      <a:pt x="395" y="744"/>
                    </a:lnTo>
                    <a:lnTo>
                      <a:pt x="431" y="744"/>
                    </a:lnTo>
                    <a:lnTo>
                      <a:pt x="467" y="732"/>
                    </a:lnTo>
                    <a:lnTo>
                      <a:pt x="467" y="696"/>
                    </a:lnTo>
                    <a:lnTo>
                      <a:pt x="467" y="660"/>
                    </a:lnTo>
                    <a:lnTo>
                      <a:pt x="467" y="624"/>
                    </a:lnTo>
                    <a:lnTo>
                      <a:pt x="467" y="588"/>
                    </a:lnTo>
                    <a:lnTo>
                      <a:pt x="467" y="552"/>
                    </a:lnTo>
                    <a:lnTo>
                      <a:pt x="467" y="516"/>
                    </a:lnTo>
                    <a:lnTo>
                      <a:pt x="467" y="480"/>
                    </a:lnTo>
                    <a:lnTo>
                      <a:pt x="467" y="444"/>
                    </a:lnTo>
                    <a:lnTo>
                      <a:pt x="467" y="408"/>
                    </a:lnTo>
                    <a:lnTo>
                      <a:pt x="467" y="372"/>
                    </a:lnTo>
                    <a:lnTo>
                      <a:pt x="467" y="336"/>
                    </a:lnTo>
                    <a:lnTo>
                      <a:pt x="467" y="300"/>
                    </a:lnTo>
                    <a:lnTo>
                      <a:pt x="467" y="264"/>
                    </a:lnTo>
                    <a:lnTo>
                      <a:pt x="467" y="228"/>
                    </a:lnTo>
                    <a:lnTo>
                      <a:pt x="467" y="192"/>
                    </a:lnTo>
                    <a:lnTo>
                      <a:pt x="467" y="156"/>
                    </a:lnTo>
                    <a:lnTo>
                      <a:pt x="443" y="114"/>
                    </a:lnTo>
                    <a:lnTo>
                      <a:pt x="417" y="78"/>
                    </a:lnTo>
                    <a:lnTo>
                      <a:pt x="383" y="48"/>
                    </a:lnTo>
                    <a:lnTo>
                      <a:pt x="347" y="24"/>
                    </a:lnTo>
                    <a:lnTo>
                      <a:pt x="311" y="12"/>
                    </a:lnTo>
                    <a:lnTo>
                      <a:pt x="275" y="8"/>
                    </a:lnTo>
                    <a:lnTo>
                      <a:pt x="239" y="0"/>
                    </a:lnTo>
                    <a:lnTo>
                      <a:pt x="203" y="0"/>
                    </a:lnTo>
                    <a:lnTo>
                      <a:pt x="167" y="0"/>
                    </a:lnTo>
                    <a:lnTo>
                      <a:pt x="131" y="0"/>
                    </a:lnTo>
                    <a:lnTo>
                      <a:pt x="110" y="10"/>
                    </a:lnTo>
                    <a:lnTo>
                      <a:pt x="84" y="26"/>
                    </a:lnTo>
                    <a:lnTo>
                      <a:pt x="56" y="52"/>
                    </a:lnTo>
                    <a:lnTo>
                      <a:pt x="38" y="86"/>
                    </a:lnTo>
                    <a:lnTo>
                      <a:pt x="12" y="132"/>
                    </a:lnTo>
                    <a:lnTo>
                      <a:pt x="0" y="156"/>
                    </a:lnTo>
                  </a:path>
                </a:pathLst>
              </a:custGeom>
              <a:solidFill>
                <a:srgbClr val="8000E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83" name="Group 249">
                <a:extLst>
                  <a:ext uri="{FF2B5EF4-FFF2-40B4-BE49-F238E27FC236}">
                    <a16:creationId xmlns:a16="http://schemas.microsoft.com/office/drawing/2014/main" id="{8CBCB56A-8F2B-5B45-9F9F-4AC2E9E686FF}"/>
                  </a:ext>
                </a:extLst>
              </p:cNvPr>
              <p:cNvGrpSpPr>
                <a:grpSpLocks/>
              </p:cNvGrpSpPr>
              <p:nvPr/>
            </p:nvGrpSpPr>
            <p:grpSpPr bwMode="auto">
              <a:xfrm>
                <a:off x="5084" y="3092"/>
                <a:ext cx="448" cy="121"/>
                <a:chOff x="5084" y="3092"/>
                <a:chExt cx="448" cy="121"/>
              </a:xfrm>
            </p:grpSpPr>
            <p:sp>
              <p:nvSpPr>
                <p:cNvPr id="15610" name="Freeform 250">
                  <a:extLst>
                    <a:ext uri="{FF2B5EF4-FFF2-40B4-BE49-F238E27FC236}">
                      <a16:creationId xmlns:a16="http://schemas.microsoft.com/office/drawing/2014/main" id="{ED93F304-FA97-C54A-9DFC-A2E605EAD813}"/>
                    </a:ext>
                  </a:extLst>
                </p:cNvPr>
                <p:cNvSpPr>
                  <a:spLocks/>
                </p:cNvSpPr>
                <p:nvPr/>
              </p:nvSpPr>
              <p:spPr bwMode="auto">
                <a:xfrm>
                  <a:off x="5084" y="3092"/>
                  <a:ext cx="448" cy="121"/>
                </a:xfrm>
                <a:custGeom>
                  <a:avLst/>
                  <a:gdLst>
                    <a:gd name="T0" fmla="*/ 0 w 448"/>
                    <a:gd name="T1" fmla="*/ 0 h 121"/>
                    <a:gd name="T2" fmla="*/ 35 w 448"/>
                    <a:gd name="T3" fmla="*/ 28 h 121"/>
                    <a:gd name="T4" fmla="*/ 63 w 448"/>
                    <a:gd name="T5" fmla="*/ 51 h 121"/>
                    <a:gd name="T6" fmla="*/ 97 w 448"/>
                    <a:gd name="T7" fmla="*/ 64 h 121"/>
                    <a:gd name="T8" fmla="*/ 135 w 448"/>
                    <a:gd name="T9" fmla="*/ 75 h 121"/>
                    <a:gd name="T10" fmla="*/ 176 w 448"/>
                    <a:gd name="T11" fmla="*/ 92 h 121"/>
                    <a:gd name="T12" fmla="*/ 217 w 448"/>
                    <a:gd name="T13" fmla="*/ 105 h 121"/>
                    <a:gd name="T14" fmla="*/ 252 w 448"/>
                    <a:gd name="T15" fmla="*/ 113 h 121"/>
                    <a:gd name="T16" fmla="*/ 284 w 448"/>
                    <a:gd name="T17" fmla="*/ 114 h 121"/>
                    <a:gd name="T18" fmla="*/ 319 w 448"/>
                    <a:gd name="T19" fmla="*/ 116 h 121"/>
                    <a:gd name="T20" fmla="*/ 380 w 448"/>
                    <a:gd name="T21" fmla="*/ 120 h 121"/>
                    <a:gd name="T22" fmla="*/ 447 w 448"/>
                    <a:gd name="T23" fmla="*/ 116 h 121"/>
                    <a:gd name="T24" fmla="*/ 0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0" y="0"/>
                      </a:moveTo>
                      <a:lnTo>
                        <a:pt x="35" y="28"/>
                      </a:lnTo>
                      <a:lnTo>
                        <a:pt x="63" y="51"/>
                      </a:lnTo>
                      <a:lnTo>
                        <a:pt x="97" y="64"/>
                      </a:lnTo>
                      <a:lnTo>
                        <a:pt x="135" y="75"/>
                      </a:lnTo>
                      <a:lnTo>
                        <a:pt x="176" y="92"/>
                      </a:lnTo>
                      <a:lnTo>
                        <a:pt x="217" y="105"/>
                      </a:lnTo>
                      <a:lnTo>
                        <a:pt x="252" y="113"/>
                      </a:lnTo>
                      <a:lnTo>
                        <a:pt x="284" y="114"/>
                      </a:lnTo>
                      <a:lnTo>
                        <a:pt x="319" y="116"/>
                      </a:lnTo>
                      <a:lnTo>
                        <a:pt x="380" y="120"/>
                      </a:lnTo>
                      <a:lnTo>
                        <a:pt x="447" y="116"/>
                      </a:lnTo>
                      <a:lnTo>
                        <a:pt x="0"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11" name="Freeform 251">
                  <a:extLst>
                    <a:ext uri="{FF2B5EF4-FFF2-40B4-BE49-F238E27FC236}">
                      <a16:creationId xmlns:a16="http://schemas.microsoft.com/office/drawing/2014/main" id="{B6024CA0-7958-3442-B692-8806A183C686}"/>
                    </a:ext>
                  </a:extLst>
                </p:cNvPr>
                <p:cNvSpPr>
                  <a:spLocks/>
                </p:cNvSpPr>
                <p:nvPr/>
              </p:nvSpPr>
              <p:spPr bwMode="auto">
                <a:xfrm>
                  <a:off x="5084" y="3092"/>
                  <a:ext cx="448" cy="121"/>
                </a:xfrm>
                <a:custGeom>
                  <a:avLst/>
                  <a:gdLst>
                    <a:gd name="T0" fmla="*/ 0 w 448"/>
                    <a:gd name="T1" fmla="*/ 0 h 121"/>
                    <a:gd name="T2" fmla="*/ 36 w 448"/>
                    <a:gd name="T3" fmla="*/ 30 h 121"/>
                    <a:gd name="T4" fmla="*/ 62 w 448"/>
                    <a:gd name="T5" fmla="*/ 52 h 121"/>
                    <a:gd name="T6" fmla="*/ 98 w 448"/>
                    <a:gd name="T7" fmla="*/ 64 h 121"/>
                    <a:gd name="T8" fmla="*/ 133 w 448"/>
                    <a:gd name="T9" fmla="*/ 76 h 121"/>
                    <a:gd name="T10" fmla="*/ 175 w 448"/>
                    <a:gd name="T11" fmla="*/ 92 h 121"/>
                    <a:gd name="T12" fmla="*/ 217 w 448"/>
                    <a:gd name="T13" fmla="*/ 106 h 121"/>
                    <a:gd name="T14" fmla="*/ 253 w 448"/>
                    <a:gd name="T15" fmla="*/ 114 h 121"/>
                    <a:gd name="T16" fmla="*/ 283 w 448"/>
                    <a:gd name="T17" fmla="*/ 116 h 121"/>
                    <a:gd name="T18" fmla="*/ 319 w 448"/>
                    <a:gd name="T19" fmla="*/ 118 h 121"/>
                    <a:gd name="T20" fmla="*/ 381 w 448"/>
                    <a:gd name="T21" fmla="*/ 120 h 121"/>
                    <a:gd name="T22" fmla="*/ 447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0" y="0"/>
                      </a:moveTo>
                      <a:lnTo>
                        <a:pt x="36" y="30"/>
                      </a:lnTo>
                      <a:lnTo>
                        <a:pt x="62" y="52"/>
                      </a:lnTo>
                      <a:lnTo>
                        <a:pt x="98" y="64"/>
                      </a:lnTo>
                      <a:lnTo>
                        <a:pt x="133" y="76"/>
                      </a:lnTo>
                      <a:lnTo>
                        <a:pt x="175" y="92"/>
                      </a:lnTo>
                      <a:lnTo>
                        <a:pt x="217" y="106"/>
                      </a:lnTo>
                      <a:lnTo>
                        <a:pt x="253" y="114"/>
                      </a:lnTo>
                      <a:lnTo>
                        <a:pt x="283" y="116"/>
                      </a:lnTo>
                      <a:lnTo>
                        <a:pt x="319" y="118"/>
                      </a:lnTo>
                      <a:lnTo>
                        <a:pt x="381" y="120"/>
                      </a:lnTo>
                      <a:lnTo>
                        <a:pt x="447"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84" name="Group 252">
                <a:extLst>
                  <a:ext uri="{FF2B5EF4-FFF2-40B4-BE49-F238E27FC236}">
                    <a16:creationId xmlns:a16="http://schemas.microsoft.com/office/drawing/2014/main" id="{A4F88C5D-A3E7-2240-B5B0-8F5B318E1EC5}"/>
                  </a:ext>
                </a:extLst>
              </p:cNvPr>
              <p:cNvGrpSpPr>
                <a:grpSpLocks/>
              </p:cNvGrpSpPr>
              <p:nvPr/>
            </p:nvGrpSpPr>
            <p:grpSpPr bwMode="auto">
              <a:xfrm>
                <a:off x="5098" y="3058"/>
                <a:ext cx="428" cy="117"/>
                <a:chOff x="5098" y="3058"/>
                <a:chExt cx="428" cy="117"/>
              </a:xfrm>
            </p:grpSpPr>
            <p:sp>
              <p:nvSpPr>
                <p:cNvPr id="15613" name="Freeform 253">
                  <a:extLst>
                    <a:ext uri="{FF2B5EF4-FFF2-40B4-BE49-F238E27FC236}">
                      <a16:creationId xmlns:a16="http://schemas.microsoft.com/office/drawing/2014/main" id="{DDB0FBF8-CFEE-ED46-9678-2A1F491E8975}"/>
                    </a:ext>
                  </a:extLst>
                </p:cNvPr>
                <p:cNvSpPr>
                  <a:spLocks/>
                </p:cNvSpPr>
                <p:nvPr/>
              </p:nvSpPr>
              <p:spPr bwMode="auto">
                <a:xfrm>
                  <a:off x="5098" y="3058"/>
                  <a:ext cx="428" cy="117"/>
                </a:xfrm>
                <a:custGeom>
                  <a:avLst/>
                  <a:gdLst>
                    <a:gd name="T0" fmla="*/ 0 w 428"/>
                    <a:gd name="T1" fmla="*/ 0 h 117"/>
                    <a:gd name="T2" fmla="*/ 22 w 428"/>
                    <a:gd name="T3" fmla="*/ 13 h 117"/>
                    <a:gd name="T4" fmla="*/ 24 w 428"/>
                    <a:gd name="T5" fmla="*/ 19 h 117"/>
                    <a:gd name="T6" fmla="*/ 29 w 428"/>
                    <a:gd name="T7" fmla="*/ 21 h 117"/>
                    <a:gd name="T8" fmla="*/ 35 w 428"/>
                    <a:gd name="T9" fmla="*/ 28 h 117"/>
                    <a:gd name="T10" fmla="*/ 41 w 428"/>
                    <a:gd name="T11" fmla="*/ 30 h 117"/>
                    <a:gd name="T12" fmla="*/ 47 w 428"/>
                    <a:gd name="T13" fmla="*/ 34 h 117"/>
                    <a:gd name="T14" fmla="*/ 57 w 428"/>
                    <a:gd name="T15" fmla="*/ 36 h 117"/>
                    <a:gd name="T16" fmla="*/ 69 w 428"/>
                    <a:gd name="T17" fmla="*/ 39 h 117"/>
                    <a:gd name="T18" fmla="*/ 80 w 428"/>
                    <a:gd name="T19" fmla="*/ 43 h 117"/>
                    <a:gd name="T20" fmla="*/ 89 w 428"/>
                    <a:gd name="T21" fmla="*/ 45 h 117"/>
                    <a:gd name="T22" fmla="*/ 95 w 428"/>
                    <a:gd name="T23" fmla="*/ 49 h 117"/>
                    <a:gd name="T24" fmla="*/ 101 w 428"/>
                    <a:gd name="T25" fmla="*/ 51 h 117"/>
                    <a:gd name="T26" fmla="*/ 107 w 428"/>
                    <a:gd name="T27" fmla="*/ 56 h 117"/>
                    <a:gd name="T28" fmla="*/ 113 w 428"/>
                    <a:gd name="T29" fmla="*/ 58 h 117"/>
                    <a:gd name="T30" fmla="*/ 119 w 428"/>
                    <a:gd name="T31" fmla="*/ 64 h 117"/>
                    <a:gd name="T32" fmla="*/ 125 w 428"/>
                    <a:gd name="T33" fmla="*/ 65 h 117"/>
                    <a:gd name="T34" fmla="*/ 134 w 428"/>
                    <a:gd name="T35" fmla="*/ 67 h 117"/>
                    <a:gd name="T36" fmla="*/ 146 w 428"/>
                    <a:gd name="T37" fmla="*/ 71 h 117"/>
                    <a:gd name="T38" fmla="*/ 158 w 428"/>
                    <a:gd name="T39" fmla="*/ 75 h 117"/>
                    <a:gd name="T40" fmla="*/ 164 w 428"/>
                    <a:gd name="T41" fmla="*/ 77 h 117"/>
                    <a:gd name="T42" fmla="*/ 170 w 428"/>
                    <a:gd name="T43" fmla="*/ 80 h 117"/>
                    <a:gd name="T44" fmla="*/ 176 w 428"/>
                    <a:gd name="T45" fmla="*/ 82 h 117"/>
                    <a:gd name="T46" fmla="*/ 182 w 428"/>
                    <a:gd name="T47" fmla="*/ 88 h 117"/>
                    <a:gd name="T48" fmla="*/ 191 w 428"/>
                    <a:gd name="T49" fmla="*/ 88 h 117"/>
                    <a:gd name="T50" fmla="*/ 197 w 428"/>
                    <a:gd name="T51" fmla="*/ 92 h 117"/>
                    <a:gd name="T52" fmla="*/ 203 w 428"/>
                    <a:gd name="T53" fmla="*/ 95 h 117"/>
                    <a:gd name="T54" fmla="*/ 209 w 428"/>
                    <a:gd name="T55" fmla="*/ 97 h 117"/>
                    <a:gd name="T56" fmla="*/ 215 w 428"/>
                    <a:gd name="T57" fmla="*/ 99 h 117"/>
                    <a:gd name="T58" fmla="*/ 221 w 428"/>
                    <a:gd name="T59" fmla="*/ 101 h 117"/>
                    <a:gd name="T60" fmla="*/ 235 w 428"/>
                    <a:gd name="T61" fmla="*/ 105 h 117"/>
                    <a:gd name="T62" fmla="*/ 244 w 428"/>
                    <a:gd name="T63" fmla="*/ 107 h 117"/>
                    <a:gd name="T64" fmla="*/ 254 w 428"/>
                    <a:gd name="T65" fmla="*/ 107 h 117"/>
                    <a:gd name="T66" fmla="*/ 260 w 428"/>
                    <a:gd name="T67" fmla="*/ 109 h 117"/>
                    <a:gd name="T68" fmla="*/ 270 w 428"/>
                    <a:gd name="T69" fmla="*/ 110 h 117"/>
                    <a:gd name="T70" fmla="*/ 282 w 428"/>
                    <a:gd name="T71" fmla="*/ 112 h 117"/>
                    <a:gd name="T72" fmla="*/ 290 w 428"/>
                    <a:gd name="T73" fmla="*/ 112 h 117"/>
                    <a:gd name="T74" fmla="*/ 301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8 w 428"/>
                    <a:gd name="T91" fmla="*/ 116 h 117"/>
                    <a:gd name="T92" fmla="*/ 354 w 428"/>
                    <a:gd name="T93" fmla="*/ 116 h 117"/>
                    <a:gd name="T94" fmla="*/ 368 w 428"/>
                    <a:gd name="T95" fmla="*/ 116 h 117"/>
                    <a:gd name="T96" fmla="*/ 376 w 428"/>
                    <a:gd name="T97" fmla="*/ 116 h 117"/>
                    <a:gd name="T98" fmla="*/ 384 w 428"/>
                    <a:gd name="T99" fmla="*/ 116 h 117"/>
                    <a:gd name="T100" fmla="*/ 388 w 428"/>
                    <a:gd name="T101" fmla="*/ 116 h 117"/>
                    <a:gd name="T102" fmla="*/ 394 w 428"/>
                    <a:gd name="T103" fmla="*/ 116 h 117"/>
                    <a:gd name="T104" fmla="*/ 407 w 428"/>
                    <a:gd name="T105" fmla="*/ 114 h 117"/>
                    <a:gd name="T106" fmla="*/ 415 w 428"/>
                    <a:gd name="T107" fmla="*/ 114 h 117"/>
                    <a:gd name="T108" fmla="*/ 421 w 428"/>
                    <a:gd name="T109" fmla="*/ 114 h 117"/>
                    <a:gd name="T110" fmla="*/ 427 w 428"/>
                    <a:gd name="T111" fmla="*/ 114 h 117"/>
                    <a:gd name="T112" fmla="*/ 0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0" y="0"/>
                      </a:moveTo>
                      <a:lnTo>
                        <a:pt x="22" y="13"/>
                      </a:lnTo>
                      <a:lnTo>
                        <a:pt x="24" y="19"/>
                      </a:lnTo>
                      <a:lnTo>
                        <a:pt x="29" y="21"/>
                      </a:lnTo>
                      <a:lnTo>
                        <a:pt x="35" y="28"/>
                      </a:lnTo>
                      <a:lnTo>
                        <a:pt x="41" y="30"/>
                      </a:lnTo>
                      <a:lnTo>
                        <a:pt x="47" y="34"/>
                      </a:lnTo>
                      <a:lnTo>
                        <a:pt x="57" y="36"/>
                      </a:lnTo>
                      <a:lnTo>
                        <a:pt x="69" y="39"/>
                      </a:lnTo>
                      <a:lnTo>
                        <a:pt x="80" y="43"/>
                      </a:lnTo>
                      <a:lnTo>
                        <a:pt x="89" y="45"/>
                      </a:lnTo>
                      <a:lnTo>
                        <a:pt x="95" y="49"/>
                      </a:lnTo>
                      <a:lnTo>
                        <a:pt x="101" y="51"/>
                      </a:lnTo>
                      <a:lnTo>
                        <a:pt x="107" y="56"/>
                      </a:lnTo>
                      <a:lnTo>
                        <a:pt x="113" y="58"/>
                      </a:lnTo>
                      <a:lnTo>
                        <a:pt x="119" y="64"/>
                      </a:lnTo>
                      <a:lnTo>
                        <a:pt x="125" y="65"/>
                      </a:lnTo>
                      <a:lnTo>
                        <a:pt x="134" y="67"/>
                      </a:lnTo>
                      <a:lnTo>
                        <a:pt x="146" y="71"/>
                      </a:lnTo>
                      <a:lnTo>
                        <a:pt x="158" y="75"/>
                      </a:lnTo>
                      <a:lnTo>
                        <a:pt x="164" y="77"/>
                      </a:lnTo>
                      <a:lnTo>
                        <a:pt x="170" y="80"/>
                      </a:lnTo>
                      <a:lnTo>
                        <a:pt x="176" y="82"/>
                      </a:lnTo>
                      <a:lnTo>
                        <a:pt x="182" y="88"/>
                      </a:lnTo>
                      <a:lnTo>
                        <a:pt x="191" y="88"/>
                      </a:lnTo>
                      <a:lnTo>
                        <a:pt x="197" y="92"/>
                      </a:lnTo>
                      <a:lnTo>
                        <a:pt x="203" y="95"/>
                      </a:lnTo>
                      <a:lnTo>
                        <a:pt x="209" y="97"/>
                      </a:lnTo>
                      <a:lnTo>
                        <a:pt x="215" y="99"/>
                      </a:lnTo>
                      <a:lnTo>
                        <a:pt x="221" y="101"/>
                      </a:lnTo>
                      <a:lnTo>
                        <a:pt x="235" y="105"/>
                      </a:lnTo>
                      <a:lnTo>
                        <a:pt x="244" y="107"/>
                      </a:lnTo>
                      <a:lnTo>
                        <a:pt x="254" y="107"/>
                      </a:lnTo>
                      <a:lnTo>
                        <a:pt x="260" y="109"/>
                      </a:lnTo>
                      <a:lnTo>
                        <a:pt x="270" y="110"/>
                      </a:lnTo>
                      <a:lnTo>
                        <a:pt x="282" y="112"/>
                      </a:lnTo>
                      <a:lnTo>
                        <a:pt x="290" y="112"/>
                      </a:lnTo>
                      <a:lnTo>
                        <a:pt x="301" y="112"/>
                      </a:lnTo>
                      <a:lnTo>
                        <a:pt x="307" y="114"/>
                      </a:lnTo>
                      <a:lnTo>
                        <a:pt x="315" y="116"/>
                      </a:lnTo>
                      <a:lnTo>
                        <a:pt x="321" y="116"/>
                      </a:lnTo>
                      <a:lnTo>
                        <a:pt x="325" y="116"/>
                      </a:lnTo>
                      <a:lnTo>
                        <a:pt x="331" y="116"/>
                      </a:lnTo>
                      <a:lnTo>
                        <a:pt x="337" y="116"/>
                      </a:lnTo>
                      <a:lnTo>
                        <a:pt x="343" y="116"/>
                      </a:lnTo>
                      <a:lnTo>
                        <a:pt x="348" y="116"/>
                      </a:lnTo>
                      <a:lnTo>
                        <a:pt x="354" y="116"/>
                      </a:lnTo>
                      <a:lnTo>
                        <a:pt x="368" y="116"/>
                      </a:lnTo>
                      <a:lnTo>
                        <a:pt x="376" y="116"/>
                      </a:lnTo>
                      <a:lnTo>
                        <a:pt x="384" y="116"/>
                      </a:lnTo>
                      <a:lnTo>
                        <a:pt x="388" y="116"/>
                      </a:lnTo>
                      <a:lnTo>
                        <a:pt x="394" y="116"/>
                      </a:lnTo>
                      <a:lnTo>
                        <a:pt x="407" y="114"/>
                      </a:lnTo>
                      <a:lnTo>
                        <a:pt x="415" y="114"/>
                      </a:lnTo>
                      <a:lnTo>
                        <a:pt x="421" y="114"/>
                      </a:lnTo>
                      <a:lnTo>
                        <a:pt x="427" y="114"/>
                      </a:lnTo>
                      <a:lnTo>
                        <a:pt x="0"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14" name="Freeform 254">
                  <a:extLst>
                    <a:ext uri="{FF2B5EF4-FFF2-40B4-BE49-F238E27FC236}">
                      <a16:creationId xmlns:a16="http://schemas.microsoft.com/office/drawing/2014/main" id="{DF79BF6B-4BB7-8C42-B3D6-0A5E8DFB4193}"/>
                    </a:ext>
                  </a:extLst>
                </p:cNvPr>
                <p:cNvSpPr>
                  <a:spLocks/>
                </p:cNvSpPr>
                <p:nvPr/>
              </p:nvSpPr>
              <p:spPr bwMode="auto">
                <a:xfrm>
                  <a:off x="5098" y="3058"/>
                  <a:ext cx="428" cy="117"/>
                </a:xfrm>
                <a:custGeom>
                  <a:avLst/>
                  <a:gdLst>
                    <a:gd name="T0" fmla="*/ 0 w 428"/>
                    <a:gd name="T1" fmla="*/ 0 h 117"/>
                    <a:gd name="T2" fmla="*/ 20 w 428"/>
                    <a:gd name="T3" fmla="*/ 14 h 117"/>
                    <a:gd name="T4" fmla="*/ 24 w 428"/>
                    <a:gd name="T5" fmla="*/ 18 h 117"/>
                    <a:gd name="T6" fmla="*/ 30 w 428"/>
                    <a:gd name="T7" fmla="*/ 22 h 117"/>
                    <a:gd name="T8" fmla="*/ 36 w 428"/>
                    <a:gd name="T9" fmla="*/ 28 h 117"/>
                    <a:gd name="T10" fmla="*/ 42 w 428"/>
                    <a:gd name="T11" fmla="*/ 30 h 117"/>
                    <a:gd name="T12" fmla="*/ 48 w 428"/>
                    <a:gd name="T13" fmla="*/ 34 h 117"/>
                    <a:gd name="T14" fmla="*/ 56 w 428"/>
                    <a:gd name="T15" fmla="*/ 36 h 117"/>
                    <a:gd name="T16" fmla="*/ 68 w 428"/>
                    <a:gd name="T17" fmla="*/ 40 h 117"/>
                    <a:gd name="T18" fmla="*/ 80 w 428"/>
                    <a:gd name="T19" fmla="*/ 42 h 117"/>
                    <a:gd name="T20" fmla="*/ 89 w 428"/>
                    <a:gd name="T21" fmla="*/ 46 h 117"/>
                    <a:gd name="T22" fmla="*/ 95 w 428"/>
                    <a:gd name="T23" fmla="*/ 48 h 117"/>
                    <a:gd name="T24" fmla="*/ 101 w 428"/>
                    <a:gd name="T25" fmla="*/ 52 h 117"/>
                    <a:gd name="T26" fmla="*/ 107 w 428"/>
                    <a:gd name="T27" fmla="*/ 56 h 117"/>
                    <a:gd name="T28" fmla="*/ 113 w 428"/>
                    <a:gd name="T29" fmla="*/ 58 h 117"/>
                    <a:gd name="T30" fmla="*/ 119 w 428"/>
                    <a:gd name="T31" fmla="*/ 64 h 117"/>
                    <a:gd name="T32" fmla="*/ 125 w 428"/>
                    <a:gd name="T33" fmla="*/ 64 h 117"/>
                    <a:gd name="T34" fmla="*/ 135 w 428"/>
                    <a:gd name="T35" fmla="*/ 68 h 117"/>
                    <a:gd name="T36" fmla="*/ 147 w 428"/>
                    <a:gd name="T37" fmla="*/ 70 h 117"/>
                    <a:gd name="T38" fmla="*/ 157 w 428"/>
                    <a:gd name="T39" fmla="*/ 76 h 117"/>
                    <a:gd name="T40" fmla="*/ 163 w 428"/>
                    <a:gd name="T41" fmla="*/ 76 h 117"/>
                    <a:gd name="T42" fmla="*/ 169 w 428"/>
                    <a:gd name="T43" fmla="*/ 80 h 117"/>
                    <a:gd name="T44" fmla="*/ 175 w 428"/>
                    <a:gd name="T45" fmla="*/ 82 h 117"/>
                    <a:gd name="T46" fmla="*/ 181 w 428"/>
                    <a:gd name="T47" fmla="*/ 88 h 117"/>
                    <a:gd name="T48" fmla="*/ 191 w 428"/>
                    <a:gd name="T49" fmla="*/ 88 h 117"/>
                    <a:gd name="T50" fmla="*/ 197 w 428"/>
                    <a:gd name="T51" fmla="*/ 92 h 117"/>
                    <a:gd name="T52" fmla="*/ 203 w 428"/>
                    <a:gd name="T53" fmla="*/ 94 h 117"/>
                    <a:gd name="T54" fmla="*/ 209 w 428"/>
                    <a:gd name="T55" fmla="*/ 98 h 117"/>
                    <a:gd name="T56" fmla="*/ 215 w 428"/>
                    <a:gd name="T57" fmla="*/ 100 h 117"/>
                    <a:gd name="T58" fmla="*/ 221 w 428"/>
                    <a:gd name="T59" fmla="*/ 100 h 117"/>
                    <a:gd name="T60" fmla="*/ 235 w 428"/>
                    <a:gd name="T61" fmla="*/ 104 h 117"/>
                    <a:gd name="T62" fmla="*/ 245 w 428"/>
                    <a:gd name="T63" fmla="*/ 106 h 117"/>
                    <a:gd name="T64" fmla="*/ 255 w 428"/>
                    <a:gd name="T65" fmla="*/ 106 h 117"/>
                    <a:gd name="T66" fmla="*/ 259 w 428"/>
                    <a:gd name="T67" fmla="*/ 108 h 117"/>
                    <a:gd name="T68" fmla="*/ 269 w 428"/>
                    <a:gd name="T69" fmla="*/ 110 h 117"/>
                    <a:gd name="T70" fmla="*/ 281 w 428"/>
                    <a:gd name="T71" fmla="*/ 112 h 117"/>
                    <a:gd name="T72" fmla="*/ 291 w 428"/>
                    <a:gd name="T73" fmla="*/ 112 h 117"/>
                    <a:gd name="T74" fmla="*/ 303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9 w 428"/>
                    <a:gd name="T91" fmla="*/ 116 h 117"/>
                    <a:gd name="T92" fmla="*/ 355 w 428"/>
                    <a:gd name="T93" fmla="*/ 116 h 117"/>
                    <a:gd name="T94" fmla="*/ 367 w 428"/>
                    <a:gd name="T95" fmla="*/ 116 h 117"/>
                    <a:gd name="T96" fmla="*/ 377 w 428"/>
                    <a:gd name="T97" fmla="*/ 116 h 117"/>
                    <a:gd name="T98" fmla="*/ 383 w 428"/>
                    <a:gd name="T99" fmla="*/ 116 h 117"/>
                    <a:gd name="T100" fmla="*/ 389 w 428"/>
                    <a:gd name="T101" fmla="*/ 116 h 117"/>
                    <a:gd name="T102" fmla="*/ 395 w 428"/>
                    <a:gd name="T103" fmla="*/ 116 h 117"/>
                    <a:gd name="T104" fmla="*/ 407 w 428"/>
                    <a:gd name="T105" fmla="*/ 114 h 117"/>
                    <a:gd name="T106" fmla="*/ 417 w 428"/>
                    <a:gd name="T107" fmla="*/ 114 h 117"/>
                    <a:gd name="T108" fmla="*/ 421 w 428"/>
                    <a:gd name="T109" fmla="*/ 114 h 117"/>
                    <a:gd name="T110" fmla="*/ 427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0" y="0"/>
                      </a:moveTo>
                      <a:lnTo>
                        <a:pt x="20" y="14"/>
                      </a:lnTo>
                      <a:lnTo>
                        <a:pt x="24" y="18"/>
                      </a:lnTo>
                      <a:lnTo>
                        <a:pt x="30" y="22"/>
                      </a:lnTo>
                      <a:lnTo>
                        <a:pt x="36" y="28"/>
                      </a:lnTo>
                      <a:lnTo>
                        <a:pt x="42" y="30"/>
                      </a:lnTo>
                      <a:lnTo>
                        <a:pt x="48" y="34"/>
                      </a:lnTo>
                      <a:lnTo>
                        <a:pt x="56" y="36"/>
                      </a:lnTo>
                      <a:lnTo>
                        <a:pt x="68" y="40"/>
                      </a:lnTo>
                      <a:lnTo>
                        <a:pt x="80" y="42"/>
                      </a:lnTo>
                      <a:lnTo>
                        <a:pt x="89" y="46"/>
                      </a:lnTo>
                      <a:lnTo>
                        <a:pt x="95" y="48"/>
                      </a:lnTo>
                      <a:lnTo>
                        <a:pt x="101" y="52"/>
                      </a:lnTo>
                      <a:lnTo>
                        <a:pt x="107" y="56"/>
                      </a:lnTo>
                      <a:lnTo>
                        <a:pt x="113" y="58"/>
                      </a:lnTo>
                      <a:lnTo>
                        <a:pt x="119" y="64"/>
                      </a:lnTo>
                      <a:lnTo>
                        <a:pt x="125" y="64"/>
                      </a:lnTo>
                      <a:lnTo>
                        <a:pt x="135" y="68"/>
                      </a:lnTo>
                      <a:lnTo>
                        <a:pt x="147" y="70"/>
                      </a:lnTo>
                      <a:lnTo>
                        <a:pt x="157" y="76"/>
                      </a:lnTo>
                      <a:lnTo>
                        <a:pt x="163" y="76"/>
                      </a:lnTo>
                      <a:lnTo>
                        <a:pt x="169" y="80"/>
                      </a:lnTo>
                      <a:lnTo>
                        <a:pt x="175" y="82"/>
                      </a:lnTo>
                      <a:lnTo>
                        <a:pt x="181" y="88"/>
                      </a:lnTo>
                      <a:lnTo>
                        <a:pt x="191" y="88"/>
                      </a:lnTo>
                      <a:lnTo>
                        <a:pt x="197" y="92"/>
                      </a:lnTo>
                      <a:lnTo>
                        <a:pt x="203" y="94"/>
                      </a:lnTo>
                      <a:lnTo>
                        <a:pt x="209" y="98"/>
                      </a:lnTo>
                      <a:lnTo>
                        <a:pt x="215" y="100"/>
                      </a:lnTo>
                      <a:lnTo>
                        <a:pt x="221" y="100"/>
                      </a:lnTo>
                      <a:lnTo>
                        <a:pt x="235" y="104"/>
                      </a:lnTo>
                      <a:lnTo>
                        <a:pt x="245" y="106"/>
                      </a:lnTo>
                      <a:lnTo>
                        <a:pt x="255" y="106"/>
                      </a:lnTo>
                      <a:lnTo>
                        <a:pt x="259" y="108"/>
                      </a:lnTo>
                      <a:lnTo>
                        <a:pt x="269" y="110"/>
                      </a:lnTo>
                      <a:lnTo>
                        <a:pt x="281" y="112"/>
                      </a:lnTo>
                      <a:lnTo>
                        <a:pt x="291" y="112"/>
                      </a:lnTo>
                      <a:lnTo>
                        <a:pt x="303" y="112"/>
                      </a:lnTo>
                      <a:lnTo>
                        <a:pt x="307" y="114"/>
                      </a:lnTo>
                      <a:lnTo>
                        <a:pt x="315" y="116"/>
                      </a:lnTo>
                      <a:lnTo>
                        <a:pt x="321" y="116"/>
                      </a:lnTo>
                      <a:lnTo>
                        <a:pt x="325" y="116"/>
                      </a:lnTo>
                      <a:lnTo>
                        <a:pt x="331" y="116"/>
                      </a:lnTo>
                      <a:lnTo>
                        <a:pt x="337" y="116"/>
                      </a:lnTo>
                      <a:lnTo>
                        <a:pt x="343" y="116"/>
                      </a:lnTo>
                      <a:lnTo>
                        <a:pt x="349" y="116"/>
                      </a:lnTo>
                      <a:lnTo>
                        <a:pt x="355" y="116"/>
                      </a:lnTo>
                      <a:lnTo>
                        <a:pt x="367" y="116"/>
                      </a:lnTo>
                      <a:lnTo>
                        <a:pt x="377" y="116"/>
                      </a:lnTo>
                      <a:lnTo>
                        <a:pt x="383" y="116"/>
                      </a:lnTo>
                      <a:lnTo>
                        <a:pt x="389" y="116"/>
                      </a:lnTo>
                      <a:lnTo>
                        <a:pt x="395" y="116"/>
                      </a:lnTo>
                      <a:lnTo>
                        <a:pt x="407" y="114"/>
                      </a:lnTo>
                      <a:lnTo>
                        <a:pt x="417" y="114"/>
                      </a:lnTo>
                      <a:lnTo>
                        <a:pt x="421" y="114"/>
                      </a:lnTo>
                      <a:lnTo>
                        <a:pt x="427"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85" name="Group 255">
                <a:extLst>
                  <a:ext uri="{FF2B5EF4-FFF2-40B4-BE49-F238E27FC236}">
                    <a16:creationId xmlns:a16="http://schemas.microsoft.com/office/drawing/2014/main" id="{34B53CDF-4817-4541-BB29-95725A93EE91}"/>
                  </a:ext>
                </a:extLst>
              </p:cNvPr>
              <p:cNvGrpSpPr>
                <a:grpSpLocks/>
              </p:cNvGrpSpPr>
              <p:nvPr/>
            </p:nvGrpSpPr>
            <p:grpSpPr bwMode="auto">
              <a:xfrm>
                <a:off x="5112" y="3030"/>
                <a:ext cx="418" cy="111"/>
                <a:chOff x="5112" y="3030"/>
                <a:chExt cx="418" cy="111"/>
              </a:xfrm>
            </p:grpSpPr>
            <p:sp>
              <p:nvSpPr>
                <p:cNvPr id="15616" name="Freeform 256">
                  <a:extLst>
                    <a:ext uri="{FF2B5EF4-FFF2-40B4-BE49-F238E27FC236}">
                      <a16:creationId xmlns:a16="http://schemas.microsoft.com/office/drawing/2014/main" id="{F47DAB23-A629-8B42-9D95-28A048B1D334}"/>
                    </a:ext>
                  </a:extLst>
                </p:cNvPr>
                <p:cNvSpPr>
                  <a:spLocks/>
                </p:cNvSpPr>
                <p:nvPr/>
              </p:nvSpPr>
              <p:spPr bwMode="auto">
                <a:xfrm>
                  <a:off x="5112" y="3030"/>
                  <a:ext cx="418" cy="111"/>
                </a:xfrm>
                <a:custGeom>
                  <a:avLst/>
                  <a:gdLst>
                    <a:gd name="T0" fmla="*/ 0 w 418"/>
                    <a:gd name="T1" fmla="*/ 0 h 111"/>
                    <a:gd name="T2" fmla="*/ 20 w 418"/>
                    <a:gd name="T3" fmla="*/ 22 h 111"/>
                    <a:gd name="T4" fmla="*/ 24 w 418"/>
                    <a:gd name="T5" fmla="*/ 24 h 111"/>
                    <a:gd name="T6" fmla="*/ 31 w 418"/>
                    <a:gd name="T7" fmla="*/ 30 h 111"/>
                    <a:gd name="T8" fmla="*/ 35 w 418"/>
                    <a:gd name="T9" fmla="*/ 32 h 111"/>
                    <a:gd name="T10" fmla="*/ 45 w 418"/>
                    <a:gd name="T11" fmla="*/ 35 h 111"/>
                    <a:gd name="T12" fmla="*/ 59 w 418"/>
                    <a:gd name="T13" fmla="*/ 39 h 111"/>
                    <a:gd name="T14" fmla="*/ 67 w 418"/>
                    <a:gd name="T15" fmla="*/ 41 h 111"/>
                    <a:gd name="T16" fmla="*/ 72 w 418"/>
                    <a:gd name="T17" fmla="*/ 45 h 111"/>
                    <a:gd name="T18" fmla="*/ 78 w 418"/>
                    <a:gd name="T19" fmla="*/ 47 h 111"/>
                    <a:gd name="T20" fmla="*/ 83 w 418"/>
                    <a:gd name="T21" fmla="*/ 50 h 111"/>
                    <a:gd name="T22" fmla="*/ 89 w 418"/>
                    <a:gd name="T23" fmla="*/ 52 h 111"/>
                    <a:gd name="T24" fmla="*/ 95 w 418"/>
                    <a:gd name="T25" fmla="*/ 52 h 111"/>
                    <a:gd name="T26" fmla="*/ 111 w 418"/>
                    <a:gd name="T27" fmla="*/ 58 h 111"/>
                    <a:gd name="T28" fmla="*/ 123 w 418"/>
                    <a:gd name="T29" fmla="*/ 60 h 111"/>
                    <a:gd name="T30" fmla="*/ 134 w 418"/>
                    <a:gd name="T31" fmla="*/ 62 h 111"/>
                    <a:gd name="T32" fmla="*/ 146 w 418"/>
                    <a:gd name="T33" fmla="*/ 63 h 111"/>
                    <a:gd name="T34" fmla="*/ 158 w 418"/>
                    <a:gd name="T35" fmla="*/ 65 h 111"/>
                    <a:gd name="T36" fmla="*/ 164 w 418"/>
                    <a:gd name="T37" fmla="*/ 65 h 111"/>
                    <a:gd name="T38" fmla="*/ 170 w 418"/>
                    <a:gd name="T39" fmla="*/ 67 h 111"/>
                    <a:gd name="T40" fmla="*/ 176 w 418"/>
                    <a:gd name="T41" fmla="*/ 71 h 111"/>
                    <a:gd name="T42" fmla="*/ 187 w 418"/>
                    <a:gd name="T43" fmla="*/ 71 h 111"/>
                    <a:gd name="T44" fmla="*/ 191 w 418"/>
                    <a:gd name="T45" fmla="*/ 73 h 111"/>
                    <a:gd name="T46" fmla="*/ 203 w 418"/>
                    <a:gd name="T47" fmla="*/ 76 h 111"/>
                    <a:gd name="T48" fmla="*/ 213 w 418"/>
                    <a:gd name="T49" fmla="*/ 76 h 111"/>
                    <a:gd name="T50" fmla="*/ 225 w 418"/>
                    <a:gd name="T51" fmla="*/ 78 h 111"/>
                    <a:gd name="T52" fmla="*/ 233 w 418"/>
                    <a:gd name="T53" fmla="*/ 82 h 111"/>
                    <a:gd name="T54" fmla="*/ 236 w 418"/>
                    <a:gd name="T55" fmla="*/ 84 h 111"/>
                    <a:gd name="T56" fmla="*/ 242 w 418"/>
                    <a:gd name="T57" fmla="*/ 86 h 111"/>
                    <a:gd name="T58" fmla="*/ 252 w 418"/>
                    <a:gd name="T59" fmla="*/ 86 h 111"/>
                    <a:gd name="T60" fmla="*/ 264 w 418"/>
                    <a:gd name="T61" fmla="*/ 89 h 111"/>
                    <a:gd name="T62" fmla="*/ 274 w 418"/>
                    <a:gd name="T63" fmla="*/ 89 h 111"/>
                    <a:gd name="T64" fmla="*/ 280 w 418"/>
                    <a:gd name="T65" fmla="*/ 91 h 111"/>
                    <a:gd name="T66" fmla="*/ 286 w 418"/>
                    <a:gd name="T67" fmla="*/ 93 h 111"/>
                    <a:gd name="T68" fmla="*/ 291 w 418"/>
                    <a:gd name="T69" fmla="*/ 95 h 111"/>
                    <a:gd name="T70" fmla="*/ 303 w 418"/>
                    <a:gd name="T71" fmla="*/ 97 h 111"/>
                    <a:gd name="T72" fmla="*/ 309 w 418"/>
                    <a:gd name="T73" fmla="*/ 101 h 111"/>
                    <a:gd name="T74" fmla="*/ 315 w 418"/>
                    <a:gd name="T75" fmla="*/ 101 h 111"/>
                    <a:gd name="T76" fmla="*/ 321 w 418"/>
                    <a:gd name="T77" fmla="*/ 103 h 111"/>
                    <a:gd name="T78" fmla="*/ 327 w 418"/>
                    <a:gd name="T79" fmla="*/ 103 h 111"/>
                    <a:gd name="T80" fmla="*/ 339 w 418"/>
                    <a:gd name="T81" fmla="*/ 104 h 111"/>
                    <a:gd name="T82" fmla="*/ 344 w 418"/>
                    <a:gd name="T83" fmla="*/ 104 h 111"/>
                    <a:gd name="T84" fmla="*/ 352 w 418"/>
                    <a:gd name="T85" fmla="*/ 104 h 111"/>
                    <a:gd name="T86" fmla="*/ 360 w 418"/>
                    <a:gd name="T87" fmla="*/ 106 h 111"/>
                    <a:gd name="T88" fmla="*/ 374 w 418"/>
                    <a:gd name="T89" fmla="*/ 106 h 111"/>
                    <a:gd name="T90" fmla="*/ 378 w 418"/>
                    <a:gd name="T91" fmla="*/ 106 h 111"/>
                    <a:gd name="T92" fmla="*/ 384 w 418"/>
                    <a:gd name="T93" fmla="*/ 106 h 111"/>
                    <a:gd name="T94" fmla="*/ 390 w 418"/>
                    <a:gd name="T95" fmla="*/ 106 h 111"/>
                    <a:gd name="T96" fmla="*/ 399 w 418"/>
                    <a:gd name="T97" fmla="*/ 108 h 111"/>
                    <a:gd name="T98" fmla="*/ 405 w 418"/>
                    <a:gd name="T99" fmla="*/ 108 h 111"/>
                    <a:gd name="T100" fmla="*/ 411 w 418"/>
                    <a:gd name="T101" fmla="*/ 110 h 111"/>
                    <a:gd name="T102" fmla="*/ 417 w 418"/>
                    <a:gd name="T103" fmla="*/ 110 h 111"/>
                    <a:gd name="T104" fmla="*/ 0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0" y="0"/>
                      </a:moveTo>
                      <a:lnTo>
                        <a:pt x="20" y="22"/>
                      </a:lnTo>
                      <a:lnTo>
                        <a:pt x="24" y="24"/>
                      </a:lnTo>
                      <a:lnTo>
                        <a:pt x="31" y="30"/>
                      </a:lnTo>
                      <a:lnTo>
                        <a:pt x="35" y="32"/>
                      </a:lnTo>
                      <a:lnTo>
                        <a:pt x="45" y="35"/>
                      </a:lnTo>
                      <a:lnTo>
                        <a:pt x="59" y="39"/>
                      </a:lnTo>
                      <a:lnTo>
                        <a:pt x="67" y="41"/>
                      </a:lnTo>
                      <a:lnTo>
                        <a:pt x="72" y="45"/>
                      </a:lnTo>
                      <a:lnTo>
                        <a:pt x="78" y="47"/>
                      </a:lnTo>
                      <a:lnTo>
                        <a:pt x="83" y="50"/>
                      </a:lnTo>
                      <a:lnTo>
                        <a:pt x="89" y="52"/>
                      </a:lnTo>
                      <a:lnTo>
                        <a:pt x="95" y="52"/>
                      </a:lnTo>
                      <a:lnTo>
                        <a:pt x="111" y="58"/>
                      </a:lnTo>
                      <a:lnTo>
                        <a:pt x="123" y="60"/>
                      </a:lnTo>
                      <a:lnTo>
                        <a:pt x="134" y="62"/>
                      </a:lnTo>
                      <a:lnTo>
                        <a:pt x="146" y="63"/>
                      </a:lnTo>
                      <a:lnTo>
                        <a:pt x="158" y="65"/>
                      </a:lnTo>
                      <a:lnTo>
                        <a:pt x="164" y="65"/>
                      </a:lnTo>
                      <a:lnTo>
                        <a:pt x="170" y="67"/>
                      </a:lnTo>
                      <a:lnTo>
                        <a:pt x="176" y="71"/>
                      </a:lnTo>
                      <a:lnTo>
                        <a:pt x="187" y="71"/>
                      </a:lnTo>
                      <a:lnTo>
                        <a:pt x="191" y="73"/>
                      </a:lnTo>
                      <a:lnTo>
                        <a:pt x="203" y="76"/>
                      </a:lnTo>
                      <a:lnTo>
                        <a:pt x="213" y="76"/>
                      </a:lnTo>
                      <a:lnTo>
                        <a:pt x="225" y="78"/>
                      </a:lnTo>
                      <a:lnTo>
                        <a:pt x="233" y="82"/>
                      </a:lnTo>
                      <a:lnTo>
                        <a:pt x="236" y="84"/>
                      </a:lnTo>
                      <a:lnTo>
                        <a:pt x="242" y="86"/>
                      </a:lnTo>
                      <a:lnTo>
                        <a:pt x="252" y="86"/>
                      </a:lnTo>
                      <a:lnTo>
                        <a:pt x="264" y="89"/>
                      </a:lnTo>
                      <a:lnTo>
                        <a:pt x="274" y="89"/>
                      </a:lnTo>
                      <a:lnTo>
                        <a:pt x="280" y="91"/>
                      </a:lnTo>
                      <a:lnTo>
                        <a:pt x="286" y="93"/>
                      </a:lnTo>
                      <a:lnTo>
                        <a:pt x="291" y="95"/>
                      </a:lnTo>
                      <a:lnTo>
                        <a:pt x="303" y="97"/>
                      </a:lnTo>
                      <a:lnTo>
                        <a:pt x="309" y="101"/>
                      </a:lnTo>
                      <a:lnTo>
                        <a:pt x="315" y="101"/>
                      </a:lnTo>
                      <a:lnTo>
                        <a:pt x="321" y="103"/>
                      </a:lnTo>
                      <a:lnTo>
                        <a:pt x="327" y="103"/>
                      </a:lnTo>
                      <a:lnTo>
                        <a:pt x="339" y="104"/>
                      </a:lnTo>
                      <a:lnTo>
                        <a:pt x="344" y="104"/>
                      </a:lnTo>
                      <a:lnTo>
                        <a:pt x="352" y="104"/>
                      </a:lnTo>
                      <a:lnTo>
                        <a:pt x="360" y="106"/>
                      </a:lnTo>
                      <a:lnTo>
                        <a:pt x="374" y="106"/>
                      </a:lnTo>
                      <a:lnTo>
                        <a:pt x="378" y="106"/>
                      </a:lnTo>
                      <a:lnTo>
                        <a:pt x="384" y="106"/>
                      </a:lnTo>
                      <a:lnTo>
                        <a:pt x="390" y="106"/>
                      </a:lnTo>
                      <a:lnTo>
                        <a:pt x="399" y="108"/>
                      </a:lnTo>
                      <a:lnTo>
                        <a:pt x="405" y="108"/>
                      </a:lnTo>
                      <a:lnTo>
                        <a:pt x="411" y="110"/>
                      </a:lnTo>
                      <a:lnTo>
                        <a:pt x="417" y="110"/>
                      </a:lnTo>
                      <a:lnTo>
                        <a:pt x="0"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17" name="Freeform 257">
                  <a:extLst>
                    <a:ext uri="{FF2B5EF4-FFF2-40B4-BE49-F238E27FC236}">
                      <a16:creationId xmlns:a16="http://schemas.microsoft.com/office/drawing/2014/main" id="{A15DCD31-7806-B04F-955F-98F5DDA54D70}"/>
                    </a:ext>
                  </a:extLst>
                </p:cNvPr>
                <p:cNvSpPr>
                  <a:spLocks/>
                </p:cNvSpPr>
                <p:nvPr/>
              </p:nvSpPr>
              <p:spPr bwMode="auto">
                <a:xfrm>
                  <a:off x="5112" y="3030"/>
                  <a:ext cx="418" cy="111"/>
                </a:xfrm>
                <a:custGeom>
                  <a:avLst/>
                  <a:gdLst>
                    <a:gd name="T0" fmla="*/ 0 w 418"/>
                    <a:gd name="T1" fmla="*/ 0 h 111"/>
                    <a:gd name="T2" fmla="*/ 20 w 418"/>
                    <a:gd name="T3" fmla="*/ 22 h 111"/>
                    <a:gd name="T4" fmla="*/ 24 w 418"/>
                    <a:gd name="T5" fmla="*/ 26 h 111"/>
                    <a:gd name="T6" fmla="*/ 32 w 418"/>
                    <a:gd name="T7" fmla="*/ 30 h 111"/>
                    <a:gd name="T8" fmla="*/ 36 w 418"/>
                    <a:gd name="T9" fmla="*/ 32 h 111"/>
                    <a:gd name="T10" fmla="*/ 46 w 418"/>
                    <a:gd name="T11" fmla="*/ 36 h 111"/>
                    <a:gd name="T12" fmla="*/ 58 w 418"/>
                    <a:gd name="T13" fmla="*/ 40 h 111"/>
                    <a:gd name="T14" fmla="*/ 68 w 418"/>
                    <a:gd name="T15" fmla="*/ 42 h 111"/>
                    <a:gd name="T16" fmla="*/ 73 w 418"/>
                    <a:gd name="T17" fmla="*/ 44 h 111"/>
                    <a:gd name="T18" fmla="*/ 77 w 418"/>
                    <a:gd name="T19" fmla="*/ 46 h 111"/>
                    <a:gd name="T20" fmla="*/ 85 w 418"/>
                    <a:gd name="T21" fmla="*/ 50 h 111"/>
                    <a:gd name="T22" fmla="*/ 89 w 418"/>
                    <a:gd name="T23" fmla="*/ 52 h 111"/>
                    <a:gd name="T24" fmla="*/ 95 w 418"/>
                    <a:gd name="T25" fmla="*/ 54 h 111"/>
                    <a:gd name="T26" fmla="*/ 111 w 418"/>
                    <a:gd name="T27" fmla="*/ 58 h 111"/>
                    <a:gd name="T28" fmla="*/ 123 w 418"/>
                    <a:gd name="T29" fmla="*/ 60 h 111"/>
                    <a:gd name="T30" fmla="*/ 135 w 418"/>
                    <a:gd name="T31" fmla="*/ 62 h 111"/>
                    <a:gd name="T32" fmla="*/ 147 w 418"/>
                    <a:gd name="T33" fmla="*/ 64 h 111"/>
                    <a:gd name="T34" fmla="*/ 159 w 418"/>
                    <a:gd name="T35" fmla="*/ 66 h 111"/>
                    <a:gd name="T36" fmla="*/ 165 w 418"/>
                    <a:gd name="T37" fmla="*/ 66 h 111"/>
                    <a:gd name="T38" fmla="*/ 171 w 418"/>
                    <a:gd name="T39" fmla="*/ 68 h 111"/>
                    <a:gd name="T40" fmla="*/ 177 w 418"/>
                    <a:gd name="T41" fmla="*/ 70 h 111"/>
                    <a:gd name="T42" fmla="*/ 187 w 418"/>
                    <a:gd name="T43" fmla="*/ 72 h 111"/>
                    <a:gd name="T44" fmla="*/ 191 w 418"/>
                    <a:gd name="T45" fmla="*/ 74 h 111"/>
                    <a:gd name="T46" fmla="*/ 203 w 418"/>
                    <a:gd name="T47" fmla="*/ 76 h 111"/>
                    <a:gd name="T48" fmla="*/ 213 w 418"/>
                    <a:gd name="T49" fmla="*/ 78 h 111"/>
                    <a:gd name="T50" fmla="*/ 225 w 418"/>
                    <a:gd name="T51" fmla="*/ 80 h 111"/>
                    <a:gd name="T52" fmla="*/ 231 w 418"/>
                    <a:gd name="T53" fmla="*/ 82 h 111"/>
                    <a:gd name="T54" fmla="*/ 237 w 418"/>
                    <a:gd name="T55" fmla="*/ 84 h 111"/>
                    <a:gd name="T56" fmla="*/ 243 w 418"/>
                    <a:gd name="T57" fmla="*/ 86 h 111"/>
                    <a:gd name="T58" fmla="*/ 251 w 418"/>
                    <a:gd name="T59" fmla="*/ 86 h 111"/>
                    <a:gd name="T60" fmla="*/ 265 w 418"/>
                    <a:gd name="T61" fmla="*/ 90 h 111"/>
                    <a:gd name="T62" fmla="*/ 273 w 418"/>
                    <a:gd name="T63" fmla="*/ 90 h 111"/>
                    <a:gd name="T64" fmla="*/ 279 w 418"/>
                    <a:gd name="T65" fmla="*/ 92 h 111"/>
                    <a:gd name="T66" fmla="*/ 285 w 418"/>
                    <a:gd name="T67" fmla="*/ 94 h 111"/>
                    <a:gd name="T68" fmla="*/ 291 w 418"/>
                    <a:gd name="T69" fmla="*/ 96 h 111"/>
                    <a:gd name="T70" fmla="*/ 303 w 418"/>
                    <a:gd name="T71" fmla="*/ 98 h 111"/>
                    <a:gd name="T72" fmla="*/ 309 w 418"/>
                    <a:gd name="T73" fmla="*/ 100 h 111"/>
                    <a:gd name="T74" fmla="*/ 315 w 418"/>
                    <a:gd name="T75" fmla="*/ 102 h 111"/>
                    <a:gd name="T76" fmla="*/ 321 w 418"/>
                    <a:gd name="T77" fmla="*/ 104 h 111"/>
                    <a:gd name="T78" fmla="*/ 327 w 418"/>
                    <a:gd name="T79" fmla="*/ 104 h 111"/>
                    <a:gd name="T80" fmla="*/ 339 w 418"/>
                    <a:gd name="T81" fmla="*/ 104 h 111"/>
                    <a:gd name="T82" fmla="*/ 345 w 418"/>
                    <a:gd name="T83" fmla="*/ 104 h 111"/>
                    <a:gd name="T84" fmla="*/ 351 w 418"/>
                    <a:gd name="T85" fmla="*/ 104 h 111"/>
                    <a:gd name="T86" fmla="*/ 361 w 418"/>
                    <a:gd name="T87" fmla="*/ 106 h 111"/>
                    <a:gd name="T88" fmla="*/ 373 w 418"/>
                    <a:gd name="T89" fmla="*/ 106 h 111"/>
                    <a:gd name="T90" fmla="*/ 377 w 418"/>
                    <a:gd name="T91" fmla="*/ 106 h 111"/>
                    <a:gd name="T92" fmla="*/ 383 w 418"/>
                    <a:gd name="T93" fmla="*/ 108 h 111"/>
                    <a:gd name="T94" fmla="*/ 389 w 418"/>
                    <a:gd name="T95" fmla="*/ 108 h 111"/>
                    <a:gd name="T96" fmla="*/ 399 w 418"/>
                    <a:gd name="T97" fmla="*/ 110 h 111"/>
                    <a:gd name="T98" fmla="*/ 405 w 418"/>
                    <a:gd name="T99" fmla="*/ 110 h 111"/>
                    <a:gd name="T100" fmla="*/ 411 w 418"/>
                    <a:gd name="T101" fmla="*/ 110 h 111"/>
                    <a:gd name="T102" fmla="*/ 417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0" y="0"/>
                      </a:moveTo>
                      <a:lnTo>
                        <a:pt x="20" y="22"/>
                      </a:lnTo>
                      <a:lnTo>
                        <a:pt x="24" y="26"/>
                      </a:lnTo>
                      <a:lnTo>
                        <a:pt x="32" y="30"/>
                      </a:lnTo>
                      <a:lnTo>
                        <a:pt x="36" y="32"/>
                      </a:lnTo>
                      <a:lnTo>
                        <a:pt x="46" y="36"/>
                      </a:lnTo>
                      <a:lnTo>
                        <a:pt x="58" y="40"/>
                      </a:lnTo>
                      <a:lnTo>
                        <a:pt x="68" y="42"/>
                      </a:lnTo>
                      <a:lnTo>
                        <a:pt x="73" y="44"/>
                      </a:lnTo>
                      <a:lnTo>
                        <a:pt x="77" y="46"/>
                      </a:lnTo>
                      <a:lnTo>
                        <a:pt x="85" y="50"/>
                      </a:lnTo>
                      <a:lnTo>
                        <a:pt x="89" y="52"/>
                      </a:lnTo>
                      <a:lnTo>
                        <a:pt x="95" y="54"/>
                      </a:lnTo>
                      <a:lnTo>
                        <a:pt x="111" y="58"/>
                      </a:lnTo>
                      <a:lnTo>
                        <a:pt x="123" y="60"/>
                      </a:lnTo>
                      <a:lnTo>
                        <a:pt x="135" y="62"/>
                      </a:lnTo>
                      <a:lnTo>
                        <a:pt x="147" y="64"/>
                      </a:lnTo>
                      <a:lnTo>
                        <a:pt x="159" y="66"/>
                      </a:lnTo>
                      <a:lnTo>
                        <a:pt x="165" y="66"/>
                      </a:lnTo>
                      <a:lnTo>
                        <a:pt x="171" y="68"/>
                      </a:lnTo>
                      <a:lnTo>
                        <a:pt x="177" y="70"/>
                      </a:lnTo>
                      <a:lnTo>
                        <a:pt x="187" y="72"/>
                      </a:lnTo>
                      <a:lnTo>
                        <a:pt x="191" y="74"/>
                      </a:lnTo>
                      <a:lnTo>
                        <a:pt x="203" y="76"/>
                      </a:lnTo>
                      <a:lnTo>
                        <a:pt x="213" y="78"/>
                      </a:lnTo>
                      <a:lnTo>
                        <a:pt x="225" y="80"/>
                      </a:lnTo>
                      <a:lnTo>
                        <a:pt x="231" y="82"/>
                      </a:lnTo>
                      <a:lnTo>
                        <a:pt x="237" y="84"/>
                      </a:lnTo>
                      <a:lnTo>
                        <a:pt x="243" y="86"/>
                      </a:lnTo>
                      <a:lnTo>
                        <a:pt x="251" y="86"/>
                      </a:lnTo>
                      <a:lnTo>
                        <a:pt x="265" y="90"/>
                      </a:lnTo>
                      <a:lnTo>
                        <a:pt x="273" y="90"/>
                      </a:lnTo>
                      <a:lnTo>
                        <a:pt x="279" y="92"/>
                      </a:lnTo>
                      <a:lnTo>
                        <a:pt x="285" y="94"/>
                      </a:lnTo>
                      <a:lnTo>
                        <a:pt x="291" y="96"/>
                      </a:lnTo>
                      <a:lnTo>
                        <a:pt x="303" y="98"/>
                      </a:lnTo>
                      <a:lnTo>
                        <a:pt x="309" y="100"/>
                      </a:lnTo>
                      <a:lnTo>
                        <a:pt x="315" y="102"/>
                      </a:lnTo>
                      <a:lnTo>
                        <a:pt x="321" y="104"/>
                      </a:lnTo>
                      <a:lnTo>
                        <a:pt x="327" y="104"/>
                      </a:lnTo>
                      <a:lnTo>
                        <a:pt x="339" y="104"/>
                      </a:lnTo>
                      <a:lnTo>
                        <a:pt x="345" y="104"/>
                      </a:lnTo>
                      <a:lnTo>
                        <a:pt x="351" y="104"/>
                      </a:lnTo>
                      <a:lnTo>
                        <a:pt x="361" y="106"/>
                      </a:lnTo>
                      <a:lnTo>
                        <a:pt x="373" y="106"/>
                      </a:lnTo>
                      <a:lnTo>
                        <a:pt x="377" y="106"/>
                      </a:lnTo>
                      <a:lnTo>
                        <a:pt x="383" y="108"/>
                      </a:lnTo>
                      <a:lnTo>
                        <a:pt x="389" y="108"/>
                      </a:lnTo>
                      <a:lnTo>
                        <a:pt x="399" y="110"/>
                      </a:lnTo>
                      <a:lnTo>
                        <a:pt x="405" y="110"/>
                      </a:lnTo>
                      <a:lnTo>
                        <a:pt x="411" y="110"/>
                      </a:lnTo>
                      <a:lnTo>
                        <a:pt x="417"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66" name="Group 258">
            <a:extLst>
              <a:ext uri="{FF2B5EF4-FFF2-40B4-BE49-F238E27FC236}">
                <a16:creationId xmlns:a16="http://schemas.microsoft.com/office/drawing/2014/main" id="{8F70D085-3226-0C4A-9BB9-49F4B27ADC5C}"/>
              </a:ext>
            </a:extLst>
          </p:cNvPr>
          <p:cNvGrpSpPr>
            <a:grpSpLocks/>
          </p:cNvGrpSpPr>
          <p:nvPr/>
        </p:nvGrpSpPr>
        <p:grpSpPr bwMode="auto">
          <a:xfrm>
            <a:off x="7770814" y="5006975"/>
            <a:ext cx="746125" cy="1219200"/>
            <a:chOff x="3935" y="3154"/>
            <a:chExt cx="470" cy="768"/>
          </a:xfrm>
        </p:grpSpPr>
        <p:sp>
          <p:nvSpPr>
            <p:cNvPr id="15619" name="Oval 259">
              <a:extLst>
                <a:ext uri="{FF2B5EF4-FFF2-40B4-BE49-F238E27FC236}">
                  <a16:creationId xmlns:a16="http://schemas.microsoft.com/office/drawing/2014/main" id="{D24EAC55-C097-B04B-87F5-72F5ED1EE5D8}"/>
                </a:ext>
              </a:extLst>
            </p:cNvPr>
            <p:cNvSpPr>
              <a:spLocks noChangeArrowheads="1"/>
            </p:cNvSpPr>
            <p:nvPr/>
          </p:nvSpPr>
          <p:spPr bwMode="auto">
            <a:xfrm>
              <a:off x="3943" y="3278"/>
              <a:ext cx="363"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69" name="Group 260">
              <a:extLst>
                <a:ext uri="{FF2B5EF4-FFF2-40B4-BE49-F238E27FC236}">
                  <a16:creationId xmlns:a16="http://schemas.microsoft.com/office/drawing/2014/main" id="{A1298AC1-A0FF-4640-88CA-E63D9DEED16C}"/>
                </a:ext>
              </a:extLst>
            </p:cNvPr>
            <p:cNvGrpSpPr>
              <a:grpSpLocks/>
            </p:cNvGrpSpPr>
            <p:nvPr/>
          </p:nvGrpSpPr>
          <p:grpSpPr bwMode="auto">
            <a:xfrm>
              <a:off x="3935" y="3154"/>
              <a:ext cx="470" cy="768"/>
              <a:chOff x="3935" y="3154"/>
              <a:chExt cx="470" cy="768"/>
            </a:xfrm>
          </p:grpSpPr>
          <p:sp>
            <p:nvSpPr>
              <p:cNvPr id="15621" name="Freeform 261">
                <a:extLst>
                  <a:ext uri="{FF2B5EF4-FFF2-40B4-BE49-F238E27FC236}">
                    <a16:creationId xmlns:a16="http://schemas.microsoft.com/office/drawing/2014/main" id="{B5DD46A0-BDEA-464F-937A-14CDC372135D}"/>
                  </a:ext>
                </a:extLst>
              </p:cNvPr>
              <p:cNvSpPr>
                <a:spLocks/>
              </p:cNvSpPr>
              <p:nvPr/>
            </p:nvSpPr>
            <p:spPr bwMode="auto">
              <a:xfrm>
                <a:off x="3935" y="3154"/>
                <a:ext cx="468" cy="768"/>
              </a:xfrm>
              <a:custGeom>
                <a:avLst/>
                <a:gdLst>
                  <a:gd name="T0" fmla="*/ 0 w 468"/>
                  <a:gd name="T1" fmla="*/ 156 h 768"/>
                  <a:gd name="T2" fmla="*/ 0 w 468"/>
                  <a:gd name="T3" fmla="*/ 192 h 768"/>
                  <a:gd name="T4" fmla="*/ 36 w 468"/>
                  <a:gd name="T5" fmla="*/ 204 h 768"/>
                  <a:gd name="T6" fmla="*/ 72 w 468"/>
                  <a:gd name="T7" fmla="*/ 240 h 768"/>
                  <a:gd name="T8" fmla="*/ 143 w 468"/>
                  <a:gd name="T9" fmla="*/ 240 h 768"/>
                  <a:gd name="T10" fmla="*/ 155 w 468"/>
                  <a:gd name="T11" fmla="*/ 276 h 768"/>
                  <a:gd name="T12" fmla="*/ 155 w 468"/>
                  <a:gd name="T13" fmla="*/ 312 h 768"/>
                  <a:gd name="T14" fmla="*/ 155 w 468"/>
                  <a:gd name="T15" fmla="*/ 348 h 768"/>
                  <a:gd name="T16" fmla="*/ 131 w 468"/>
                  <a:gd name="T17" fmla="*/ 384 h 768"/>
                  <a:gd name="T18" fmla="*/ 119 w 468"/>
                  <a:gd name="T19" fmla="*/ 420 h 768"/>
                  <a:gd name="T20" fmla="*/ 84 w 468"/>
                  <a:gd name="T21" fmla="*/ 456 h 768"/>
                  <a:gd name="T22" fmla="*/ 84 w 468"/>
                  <a:gd name="T23" fmla="*/ 492 h 768"/>
                  <a:gd name="T24" fmla="*/ 72 w 468"/>
                  <a:gd name="T25" fmla="*/ 528 h 768"/>
                  <a:gd name="T26" fmla="*/ 72 w 468"/>
                  <a:gd name="T27" fmla="*/ 564 h 768"/>
                  <a:gd name="T28" fmla="*/ 48 w 468"/>
                  <a:gd name="T29" fmla="*/ 612 h 768"/>
                  <a:gd name="T30" fmla="*/ 36 w 468"/>
                  <a:gd name="T31" fmla="*/ 659 h 768"/>
                  <a:gd name="T32" fmla="*/ 36 w 468"/>
                  <a:gd name="T33" fmla="*/ 695 h 768"/>
                  <a:gd name="T34" fmla="*/ 24 w 468"/>
                  <a:gd name="T35" fmla="*/ 731 h 768"/>
                  <a:gd name="T36" fmla="*/ 36 w 468"/>
                  <a:gd name="T37" fmla="*/ 767 h 768"/>
                  <a:gd name="T38" fmla="*/ 72 w 468"/>
                  <a:gd name="T39" fmla="*/ 767 h 768"/>
                  <a:gd name="T40" fmla="*/ 107 w 468"/>
                  <a:gd name="T41" fmla="*/ 767 h 768"/>
                  <a:gd name="T42" fmla="*/ 143 w 468"/>
                  <a:gd name="T43" fmla="*/ 767 h 768"/>
                  <a:gd name="T44" fmla="*/ 179 w 468"/>
                  <a:gd name="T45" fmla="*/ 755 h 768"/>
                  <a:gd name="T46" fmla="*/ 215 w 468"/>
                  <a:gd name="T47" fmla="*/ 731 h 768"/>
                  <a:gd name="T48" fmla="*/ 251 w 468"/>
                  <a:gd name="T49" fmla="*/ 731 h 768"/>
                  <a:gd name="T50" fmla="*/ 287 w 468"/>
                  <a:gd name="T51" fmla="*/ 731 h 768"/>
                  <a:gd name="T52" fmla="*/ 323 w 468"/>
                  <a:gd name="T53" fmla="*/ 731 h 768"/>
                  <a:gd name="T54" fmla="*/ 359 w 468"/>
                  <a:gd name="T55" fmla="*/ 731 h 768"/>
                  <a:gd name="T56" fmla="*/ 395 w 468"/>
                  <a:gd name="T57" fmla="*/ 743 h 768"/>
                  <a:gd name="T58" fmla="*/ 431 w 468"/>
                  <a:gd name="T59" fmla="*/ 743 h 768"/>
                  <a:gd name="T60" fmla="*/ 467 w 468"/>
                  <a:gd name="T61" fmla="*/ 731 h 768"/>
                  <a:gd name="T62" fmla="*/ 467 w 468"/>
                  <a:gd name="T63" fmla="*/ 695 h 768"/>
                  <a:gd name="T64" fmla="*/ 467 w 468"/>
                  <a:gd name="T65" fmla="*/ 659 h 768"/>
                  <a:gd name="T66" fmla="*/ 467 w 468"/>
                  <a:gd name="T67" fmla="*/ 624 h 768"/>
                  <a:gd name="T68" fmla="*/ 467 w 468"/>
                  <a:gd name="T69" fmla="*/ 588 h 768"/>
                  <a:gd name="T70" fmla="*/ 467 w 468"/>
                  <a:gd name="T71" fmla="*/ 552 h 768"/>
                  <a:gd name="T72" fmla="*/ 467 w 468"/>
                  <a:gd name="T73" fmla="*/ 516 h 768"/>
                  <a:gd name="T74" fmla="*/ 467 w 468"/>
                  <a:gd name="T75" fmla="*/ 480 h 768"/>
                  <a:gd name="T76" fmla="*/ 467 w 468"/>
                  <a:gd name="T77" fmla="*/ 444 h 768"/>
                  <a:gd name="T78" fmla="*/ 467 w 468"/>
                  <a:gd name="T79" fmla="*/ 408 h 768"/>
                  <a:gd name="T80" fmla="*/ 467 w 468"/>
                  <a:gd name="T81" fmla="*/ 372 h 768"/>
                  <a:gd name="T82" fmla="*/ 467 w 468"/>
                  <a:gd name="T83" fmla="*/ 336 h 768"/>
                  <a:gd name="T84" fmla="*/ 467 w 468"/>
                  <a:gd name="T85" fmla="*/ 300 h 768"/>
                  <a:gd name="T86" fmla="*/ 467 w 468"/>
                  <a:gd name="T87" fmla="*/ 264 h 768"/>
                  <a:gd name="T88" fmla="*/ 467 w 468"/>
                  <a:gd name="T89" fmla="*/ 228 h 768"/>
                  <a:gd name="T90" fmla="*/ 467 w 468"/>
                  <a:gd name="T91" fmla="*/ 192 h 768"/>
                  <a:gd name="T92" fmla="*/ 467 w 468"/>
                  <a:gd name="T93" fmla="*/ 156 h 768"/>
                  <a:gd name="T94" fmla="*/ 443 w 468"/>
                  <a:gd name="T95" fmla="*/ 114 h 768"/>
                  <a:gd name="T96" fmla="*/ 417 w 468"/>
                  <a:gd name="T97" fmla="*/ 78 h 768"/>
                  <a:gd name="T98" fmla="*/ 383 w 468"/>
                  <a:gd name="T99" fmla="*/ 48 h 768"/>
                  <a:gd name="T100" fmla="*/ 347 w 468"/>
                  <a:gd name="T101" fmla="*/ 24 h 768"/>
                  <a:gd name="T102" fmla="*/ 311 w 468"/>
                  <a:gd name="T103" fmla="*/ 12 h 768"/>
                  <a:gd name="T104" fmla="*/ 275 w 468"/>
                  <a:gd name="T105" fmla="*/ 8 h 768"/>
                  <a:gd name="T106" fmla="*/ 239 w 468"/>
                  <a:gd name="T107" fmla="*/ 0 h 768"/>
                  <a:gd name="T108" fmla="*/ 203 w 468"/>
                  <a:gd name="T109" fmla="*/ 0 h 768"/>
                  <a:gd name="T110" fmla="*/ 167 w 468"/>
                  <a:gd name="T111" fmla="*/ 0 h 768"/>
                  <a:gd name="T112" fmla="*/ 131 w 468"/>
                  <a:gd name="T113" fmla="*/ 0 h 768"/>
                  <a:gd name="T114" fmla="*/ 109 w 468"/>
                  <a:gd name="T115" fmla="*/ 10 h 768"/>
                  <a:gd name="T116" fmla="*/ 84 w 468"/>
                  <a:gd name="T117" fmla="*/ 26 h 768"/>
                  <a:gd name="T118" fmla="*/ 56 w 468"/>
                  <a:gd name="T119" fmla="*/ 52 h 768"/>
                  <a:gd name="T120" fmla="*/ 38 w 468"/>
                  <a:gd name="T121" fmla="*/ 86 h 768"/>
                  <a:gd name="T122" fmla="*/ 12 w 468"/>
                  <a:gd name="T123" fmla="*/ 132 h 768"/>
                  <a:gd name="T124" fmla="*/ 0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0" y="156"/>
                    </a:moveTo>
                    <a:lnTo>
                      <a:pt x="0" y="192"/>
                    </a:lnTo>
                    <a:lnTo>
                      <a:pt x="36" y="204"/>
                    </a:lnTo>
                    <a:lnTo>
                      <a:pt x="72" y="240"/>
                    </a:lnTo>
                    <a:lnTo>
                      <a:pt x="143" y="240"/>
                    </a:lnTo>
                    <a:lnTo>
                      <a:pt x="155" y="276"/>
                    </a:lnTo>
                    <a:lnTo>
                      <a:pt x="155" y="312"/>
                    </a:lnTo>
                    <a:lnTo>
                      <a:pt x="155" y="348"/>
                    </a:lnTo>
                    <a:lnTo>
                      <a:pt x="131" y="384"/>
                    </a:lnTo>
                    <a:lnTo>
                      <a:pt x="119" y="420"/>
                    </a:lnTo>
                    <a:lnTo>
                      <a:pt x="84" y="456"/>
                    </a:lnTo>
                    <a:lnTo>
                      <a:pt x="84" y="492"/>
                    </a:lnTo>
                    <a:lnTo>
                      <a:pt x="72" y="528"/>
                    </a:lnTo>
                    <a:lnTo>
                      <a:pt x="72" y="564"/>
                    </a:lnTo>
                    <a:lnTo>
                      <a:pt x="48" y="612"/>
                    </a:lnTo>
                    <a:lnTo>
                      <a:pt x="36" y="659"/>
                    </a:lnTo>
                    <a:lnTo>
                      <a:pt x="36" y="695"/>
                    </a:lnTo>
                    <a:lnTo>
                      <a:pt x="24" y="731"/>
                    </a:lnTo>
                    <a:lnTo>
                      <a:pt x="36" y="767"/>
                    </a:lnTo>
                    <a:lnTo>
                      <a:pt x="72" y="767"/>
                    </a:lnTo>
                    <a:lnTo>
                      <a:pt x="107" y="767"/>
                    </a:lnTo>
                    <a:lnTo>
                      <a:pt x="143" y="767"/>
                    </a:lnTo>
                    <a:lnTo>
                      <a:pt x="179" y="755"/>
                    </a:lnTo>
                    <a:lnTo>
                      <a:pt x="215" y="731"/>
                    </a:lnTo>
                    <a:lnTo>
                      <a:pt x="251" y="731"/>
                    </a:lnTo>
                    <a:lnTo>
                      <a:pt x="287" y="731"/>
                    </a:lnTo>
                    <a:lnTo>
                      <a:pt x="323" y="731"/>
                    </a:lnTo>
                    <a:lnTo>
                      <a:pt x="359" y="731"/>
                    </a:lnTo>
                    <a:lnTo>
                      <a:pt x="395" y="743"/>
                    </a:lnTo>
                    <a:lnTo>
                      <a:pt x="431" y="743"/>
                    </a:lnTo>
                    <a:lnTo>
                      <a:pt x="467" y="731"/>
                    </a:lnTo>
                    <a:lnTo>
                      <a:pt x="467" y="695"/>
                    </a:lnTo>
                    <a:lnTo>
                      <a:pt x="467" y="659"/>
                    </a:lnTo>
                    <a:lnTo>
                      <a:pt x="467" y="624"/>
                    </a:lnTo>
                    <a:lnTo>
                      <a:pt x="467" y="588"/>
                    </a:lnTo>
                    <a:lnTo>
                      <a:pt x="467" y="552"/>
                    </a:lnTo>
                    <a:lnTo>
                      <a:pt x="467" y="516"/>
                    </a:lnTo>
                    <a:lnTo>
                      <a:pt x="467" y="480"/>
                    </a:lnTo>
                    <a:lnTo>
                      <a:pt x="467" y="444"/>
                    </a:lnTo>
                    <a:lnTo>
                      <a:pt x="467" y="408"/>
                    </a:lnTo>
                    <a:lnTo>
                      <a:pt x="467" y="372"/>
                    </a:lnTo>
                    <a:lnTo>
                      <a:pt x="467" y="336"/>
                    </a:lnTo>
                    <a:lnTo>
                      <a:pt x="467" y="300"/>
                    </a:lnTo>
                    <a:lnTo>
                      <a:pt x="467" y="264"/>
                    </a:lnTo>
                    <a:lnTo>
                      <a:pt x="467" y="228"/>
                    </a:lnTo>
                    <a:lnTo>
                      <a:pt x="467" y="192"/>
                    </a:lnTo>
                    <a:lnTo>
                      <a:pt x="467" y="156"/>
                    </a:lnTo>
                    <a:lnTo>
                      <a:pt x="443" y="114"/>
                    </a:lnTo>
                    <a:lnTo>
                      <a:pt x="417" y="78"/>
                    </a:lnTo>
                    <a:lnTo>
                      <a:pt x="383" y="48"/>
                    </a:lnTo>
                    <a:lnTo>
                      <a:pt x="347" y="24"/>
                    </a:lnTo>
                    <a:lnTo>
                      <a:pt x="311" y="12"/>
                    </a:lnTo>
                    <a:lnTo>
                      <a:pt x="275" y="8"/>
                    </a:lnTo>
                    <a:lnTo>
                      <a:pt x="239" y="0"/>
                    </a:lnTo>
                    <a:lnTo>
                      <a:pt x="203" y="0"/>
                    </a:lnTo>
                    <a:lnTo>
                      <a:pt x="167" y="0"/>
                    </a:lnTo>
                    <a:lnTo>
                      <a:pt x="131" y="0"/>
                    </a:lnTo>
                    <a:lnTo>
                      <a:pt x="109" y="10"/>
                    </a:lnTo>
                    <a:lnTo>
                      <a:pt x="84" y="26"/>
                    </a:lnTo>
                    <a:lnTo>
                      <a:pt x="56" y="52"/>
                    </a:lnTo>
                    <a:lnTo>
                      <a:pt x="38" y="86"/>
                    </a:lnTo>
                    <a:lnTo>
                      <a:pt x="12" y="132"/>
                    </a:lnTo>
                    <a:lnTo>
                      <a:pt x="0" y="156"/>
                    </a:lnTo>
                  </a:path>
                </a:pathLst>
              </a:custGeom>
              <a:solidFill>
                <a:srgbClr val="6080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71" name="Group 262">
                <a:extLst>
                  <a:ext uri="{FF2B5EF4-FFF2-40B4-BE49-F238E27FC236}">
                    <a16:creationId xmlns:a16="http://schemas.microsoft.com/office/drawing/2014/main" id="{8A10CADA-DEFD-324B-AD05-6F0E2A85BA77}"/>
                  </a:ext>
                </a:extLst>
              </p:cNvPr>
              <p:cNvGrpSpPr>
                <a:grpSpLocks/>
              </p:cNvGrpSpPr>
              <p:nvPr/>
            </p:nvGrpSpPr>
            <p:grpSpPr bwMode="auto">
              <a:xfrm>
                <a:off x="3957" y="3284"/>
                <a:ext cx="448" cy="121"/>
                <a:chOff x="3957" y="3284"/>
                <a:chExt cx="448" cy="121"/>
              </a:xfrm>
            </p:grpSpPr>
            <p:sp>
              <p:nvSpPr>
                <p:cNvPr id="15623" name="Freeform 263">
                  <a:extLst>
                    <a:ext uri="{FF2B5EF4-FFF2-40B4-BE49-F238E27FC236}">
                      <a16:creationId xmlns:a16="http://schemas.microsoft.com/office/drawing/2014/main" id="{D307ED7E-3F99-C64B-9F54-8A3A645A3DEB}"/>
                    </a:ext>
                  </a:extLst>
                </p:cNvPr>
                <p:cNvSpPr>
                  <a:spLocks/>
                </p:cNvSpPr>
                <p:nvPr/>
              </p:nvSpPr>
              <p:spPr bwMode="auto">
                <a:xfrm>
                  <a:off x="3957" y="3284"/>
                  <a:ext cx="448" cy="121"/>
                </a:xfrm>
                <a:custGeom>
                  <a:avLst/>
                  <a:gdLst>
                    <a:gd name="T0" fmla="*/ 0 w 448"/>
                    <a:gd name="T1" fmla="*/ 0 h 121"/>
                    <a:gd name="T2" fmla="*/ 35 w 448"/>
                    <a:gd name="T3" fmla="*/ 28 h 121"/>
                    <a:gd name="T4" fmla="*/ 63 w 448"/>
                    <a:gd name="T5" fmla="*/ 51 h 121"/>
                    <a:gd name="T6" fmla="*/ 97 w 448"/>
                    <a:gd name="T7" fmla="*/ 64 h 121"/>
                    <a:gd name="T8" fmla="*/ 135 w 448"/>
                    <a:gd name="T9" fmla="*/ 75 h 121"/>
                    <a:gd name="T10" fmla="*/ 176 w 448"/>
                    <a:gd name="T11" fmla="*/ 92 h 121"/>
                    <a:gd name="T12" fmla="*/ 217 w 448"/>
                    <a:gd name="T13" fmla="*/ 105 h 121"/>
                    <a:gd name="T14" fmla="*/ 252 w 448"/>
                    <a:gd name="T15" fmla="*/ 113 h 121"/>
                    <a:gd name="T16" fmla="*/ 284 w 448"/>
                    <a:gd name="T17" fmla="*/ 114 h 121"/>
                    <a:gd name="T18" fmla="*/ 319 w 448"/>
                    <a:gd name="T19" fmla="*/ 116 h 121"/>
                    <a:gd name="T20" fmla="*/ 380 w 448"/>
                    <a:gd name="T21" fmla="*/ 120 h 121"/>
                    <a:gd name="T22" fmla="*/ 447 w 448"/>
                    <a:gd name="T23" fmla="*/ 116 h 121"/>
                    <a:gd name="T24" fmla="*/ 0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0" y="0"/>
                      </a:moveTo>
                      <a:lnTo>
                        <a:pt x="35" y="28"/>
                      </a:lnTo>
                      <a:lnTo>
                        <a:pt x="63" y="51"/>
                      </a:lnTo>
                      <a:lnTo>
                        <a:pt x="97" y="64"/>
                      </a:lnTo>
                      <a:lnTo>
                        <a:pt x="135" y="75"/>
                      </a:lnTo>
                      <a:lnTo>
                        <a:pt x="176" y="92"/>
                      </a:lnTo>
                      <a:lnTo>
                        <a:pt x="217" y="105"/>
                      </a:lnTo>
                      <a:lnTo>
                        <a:pt x="252" y="113"/>
                      </a:lnTo>
                      <a:lnTo>
                        <a:pt x="284" y="114"/>
                      </a:lnTo>
                      <a:lnTo>
                        <a:pt x="319" y="116"/>
                      </a:lnTo>
                      <a:lnTo>
                        <a:pt x="380" y="120"/>
                      </a:lnTo>
                      <a:lnTo>
                        <a:pt x="447" y="116"/>
                      </a:lnTo>
                      <a:lnTo>
                        <a:pt x="0"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24" name="Freeform 264">
                  <a:extLst>
                    <a:ext uri="{FF2B5EF4-FFF2-40B4-BE49-F238E27FC236}">
                      <a16:creationId xmlns:a16="http://schemas.microsoft.com/office/drawing/2014/main" id="{A54F490B-9FD2-A040-B6E4-E39388E1CDBC}"/>
                    </a:ext>
                  </a:extLst>
                </p:cNvPr>
                <p:cNvSpPr>
                  <a:spLocks/>
                </p:cNvSpPr>
                <p:nvPr/>
              </p:nvSpPr>
              <p:spPr bwMode="auto">
                <a:xfrm>
                  <a:off x="3957" y="3284"/>
                  <a:ext cx="448" cy="121"/>
                </a:xfrm>
                <a:custGeom>
                  <a:avLst/>
                  <a:gdLst>
                    <a:gd name="T0" fmla="*/ 0 w 448"/>
                    <a:gd name="T1" fmla="*/ 0 h 121"/>
                    <a:gd name="T2" fmla="*/ 36 w 448"/>
                    <a:gd name="T3" fmla="*/ 30 h 121"/>
                    <a:gd name="T4" fmla="*/ 62 w 448"/>
                    <a:gd name="T5" fmla="*/ 52 h 121"/>
                    <a:gd name="T6" fmla="*/ 97 w 448"/>
                    <a:gd name="T7" fmla="*/ 64 h 121"/>
                    <a:gd name="T8" fmla="*/ 133 w 448"/>
                    <a:gd name="T9" fmla="*/ 76 h 121"/>
                    <a:gd name="T10" fmla="*/ 175 w 448"/>
                    <a:gd name="T11" fmla="*/ 92 h 121"/>
                    <a:gd name="T12" fmla="*/ 217 w 448"/>
                    <a:gd name="T13" fmla="*/ 106 h 121"/>
                    <a:gd name="T14" fmla="*/ 253 w 448"/>
                    <a:gd name="T15" fmla="*/ 114 h 121"/>
                    <a:gd name="T16" fmla="*/ 283 w 448"/>
                    <a:gd name="T17" fmla="*/ 116 h 121"/>
                    <a:gd name="T18" fmla="*/ 319 w 448"/>
                    <a:gd name="T19" fmla="*/ 118 h 121"/>
                    <a:gd name="T20" fmla="*/ 381 w 448"/>
                    <a:gd name="T21" fmla="*/ 120 h 121"/>
                    <a:gd name="T22" fmla="*/ 447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0" y="0"/>
                      </a:moveTo>
                      <a:lnTo>
                        <a:pt x="36" y="30"/>
                      </a:lnTo>
                      <a:lnTo>
                        <a:pt x="62" y="52"/>
                      </a:lnTo>
                      <a:lnTo>
                        <a:pt x="97" y="64"/>
                      </a:lnTo>
                      <a:lnTo>
                        <a:pt x="133" y="76"/>
                      </a:lnTo>
                      <a:lnTo>
                        <a:pt x="175" y="92"/>
                      </a:lnTo>
                      <a:lnTo>
                        <a:pt x="217" y="106"/>
                      </a:lnTo>
                      <a:lnTo>
                        <a:pt x="253" y="114"/>
                      </a:lnTo>
                      <a:lnTo>
                        <a:pt x="283" y="116"/>
                      </a:lnTo>
                      <a:lnTo>
                        <a:pt x="319" y="118"/>
                      </a:lnTo>
                      <a:lnTo>
                        <a:pt x="381" y="120"/>
                      </a:lnTo>
                      <a:lnTo>
                        <a:pt x="447"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72" name="Group 265">
                <a:extLst>
                  <a:ext uri="{FF2B5EF4-FFF2-40B4-BE49-F238E27FC236}">
                    <a16:creationId xmlns:a16="http://schemas.microsoft.com/office/drawing/2014/main" id="{38A0D44C-0FB3-3E49-86C7-8193EA8793BF}"/>
                  </a:ext>
                </a:extLst>
              </p:cNvPr>
              <p:cNvGrpSpPr>
                <a:grpSpLocks/>
              </p:cNvGrpSpPr>
              <p:nvPr/>
            </p:nvGrpSpPr>
            <p:grpSpPr bwMode="auto">
              <a:xfrm>
                <a:off x="3971" y="3250"/>
                <a:ext cx="428" cy="117"/>
                <a:chOff x="3971" y="3250"/>
                <a:chExt cx="428" cy="117"/>
              </a:xfrm>
            </p:grpSpPr>
            <p:sp>
              <p:nvSpPr>
                <p:cNvPr id="15626" name="Freeform 266">
                  <a:extLst>
                    <a:ext uri="{FF2B5EF4-FFF2-40B4-BE49-F238E27FC236}">
                      <a16:creationId xmlns:a16="http://schemas.microsoft.com/office/drawing/2014/main" id="{F46FC37F-9401-3344-B57F-B37CA94E0930}"/>
                    </a:ext>
                  </a:extLst>
                </p:cNvPr>
                <p:cNvSpPr>
                  <a:spLocks/>
                </p:cNvSpPr>
                <p:nvPr/>
              </p:nvSpPr>
              <p:spPr bwMode="auto">
                <a:xfrm>
                  <a:off x="3971" y="3250"/>
                  <a:ext cx="428" cy="117"/>
                </a:xfrm>
                <a:custGeom>
                  <a:avLst/>
                  <a:gdLst>
                    <a:gd name="T0" fmla="*/ 0 w 428"/>
                    <a:gd name="T1" fmla="*/ 0 h 117"/>
                    <a:gd name="T2" fmla="*/ 22 w 428"/>
                    <a:gd name="T3" fmla="*/ 13 h 117"/>
                    <a:gd name="T4" fmla="*/ 24 w 428"/>
                    <a:gd name="T5" fmla="*/ 19 h 117"/>
                    <a:gd name="T6" fmla="*/ 29 w 428"/>
                    <a:gd name="T7" fmla="*/ 21 h 117"/>
                    <a:gd name="T8" fmla="*/ 35 w 428"/>
                    <a:gd name="T9" fmla="*/ 28 h 117"/>
                    <a:gd name="T10" fmla="*/ 41 w 428"/>
                    <a:gd name="T11" fmla="*/ 30 h 117"/>
                    <a:gd name="T12" fmla="*/ 47 w 428"/>
                    <a:gd name="T13" fmla="*/ 34 h 117"/>
                    <a:gd name="T14" fmla="*/ 57 w 428"/>
                    <a:gd name="T15" fmla="*/ 36 h 117"/>
                    <a:gd name="T16" fmla="*/ 68 w 428"/>
                    <a:gd name="T17" fmla="*/ 39 h 117"/>
                    <a:gd name="T18" fmla="*/ 80 w 428"/>
                    <a:gd name="T19" fmla="*/ 43 h 117"/>
                    <a:gd name="T20" fmla="*/ 89 w 428"/>
                    <a:gd name="T21" fmla="*/ 45 h 117"/>
                    <a:gd name="T22" fmla="*/ 95 w 428"/>
                    <a:gd name="T23" fmla="*/ 49 h 117"/>
                    <a:gd name="T24" fmla="*/ 101 w 428"/>
                    <a:gd name="T25" fmla="*/ 51 h 117"/>
                    <a:gd name="T26" fmla="*/ 107 w 428"/>
                    <a:gd name="T27" fmla="*/ 56 h 117"/>
                    <a:gd name="T28" fmla="*/ 113 w 428"/>
                    <a:gd name="T29" fmla="*/ 58 h 117"/>
                    <a:gd name="T30" fmla="*/ 119 w 428"/>
                    <a:gd name="T31" fmla="*/ 64 h 117"/>
                    <a:gd name="T32" fmla="*/ 125 w 428"/>
                    <a:gd name="T33" fmla="*/ 65 h 117"/>
                    <a:gd name="T34" fmla="*/ 134 w 428"/>
                    <a:gd name="T35" fmla="*/ 67 h 117"/>
                    <a:gd name="T36" fmla="*/ 146 w 428"/>
                    <a:gd name="T37" fmla="*/ 71 h 117"/>
                    <a:gd name="T38" fmla="*/ 158 w 428"/>
                    <a:gd name="T39" fmla="*/ 75 h 117"/>
                    <a:gd name="T40" fmla="*/ 164 w 428"/>
                    <a:gd name="T41" fmla="*/ 77 h 117"/>
                    <a:gd name="T42" fmla="*/ 170 w 428"/>
                    <a:gd name="T43" fmla="*/ 80 h 117"/>
                    <a:gd name="T44" fmla="*/ 176 w 428"/>
                    <a:gd name="T45" fmla="*/ 82 h 117"/>
                    <a:gd name="T46" fmla="*/ 182 w 428"/>
                    <a:gd name="T47" fmla="*/ 88 h 117"/>
                    <a:gd name="T48" fmla="*/ 191 w 428"/>
                    <a:gd name="T49" fmla="*/ 88 h 117"/>
                    <a:gd name="T50" fmla="*/ 197 w 428"/>
                    <a:gd name="T51" fmla="*/ 92 h 117"/>
                    <a:gd name="T52" fmla="*/ 203 w 428"/>
                    <a:gd name="T53" fmla="*/ 95 h 117"/>
                    <a:gd name="T54" fmla="*/ 209 w 428"/>
                    <a:gd name="T55" fmla="*/ 97 h 117"/>
                    <a:gd name="T56" fmla="*/ 215 w 428"/>
                    <a:gd name="T57" fmla="*/ 99 h 117"/>
                    <a:gd name="T58" fmla="*/ 221 w 428"/>
                    <a:gd name="T59" fmla="*/ 101 h 117"/>
                    <a:gd name="T60" fmla="*/ 235 w 428"/>
                    <a:gd name="T61" fmla="*/ 105 h 117"/>
                    <a:gd name="T62" fmla="*/ 244 w 428"/>
                    <a:gd name="T63" fmla="*/ 107 h 117"/>
                    <a:gd name="T64" fmla="*/ 254 w 428"/>
                    <a:gd name="T65" fmla="*/ 107 h 117"/>
                    <a:gd name="T66" fmla="*/ 260 w 428"/>
                    <a:gd name="T67" fmla="*/ 109 h 117"/>
                    <a:gd name="T68" fmla="*/ 270 w 428"/>
                    <a:gd name="T69" fmla="*/ 110 h 117"/>
                    <a:gd name="T70" fmla="*/ 282 w 428"/>
                    <a:gd name="T71" fmla="*/ 112 h 117"/>
                    <a:gd name="T72" fmla="*/ 290 w 428"/>
                    <a:gd name="T73" fmla="*/ 112 h 117"/>
                    <a:gd name="T74" fmla="*/ 301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8 w 428"/>
                    <a:gd name="T91" fmla="*/ 116 h 117"/>
                    <a:gd name="T92" fmla="*/ 354 w 428"/>
                    <a:gd name="T93" fmla="*/ 116 h 117"/>
                    <a:gd name="T94" fmla="*/ 368 w 428"/>
                    <a:gd name="T95" fmla="*/ 116 h 117"/>
                    <a:gd name="T96" fmla="*/ 376 w 428"/>
                    <a:gd name="T97" fmla="*/ 116 h 117"/>
                    <a:gd name="T98" fmla="*/ 384 w 428"/>
                    <a:gd name="T99" fmla="*/ 116 h 117"/>
                    <a:gd name="T100" fmla="*/ 388 w 428"/>
                    <a:gd name="T101" fmla="*/ 116 h 117"/>
                    <a:gd name="T102" fmla="*/ 394 w 428"/>
                    <a:gd name="T103" fmla="*/ 116 h 117"/>
                    <a:gd name="T104" fmla="*/ 407 w 428"/>
                    <a:gd name="T105" fmla="*/ 114 h 117"/>
                    <a:gd name="T106" fmla="*/ 415 w 428"/>
                    <a:gd name="T107" fmla="*/ 114 h 117"/>
                    <a:gd name="T108" fmla="*/ 421 w 428"/>
                    <a:gd name="T109" fmla="*/ 114 h 117"/>
                    <a:gd name="T110" fmla="*/ 427 w 428"/>
                    <a:gd name="T111" fmla="*/ 114 h 117"/>
                    <a:gd name="T112" fmla="*/ 0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0" y="0"/>
                      </a:moveTo>
                      <a:lnTo>
                        <a:pt x="22" y="13"/>
                      </a:lnTo>
                      <a:lnTo>
                        <a:pt x="24" y="19"/>
                      </a:lnTo>
                      <a:lnTo>
                        <a:pt x="29" y="21"/>
                      </a:lnTo>
                      <a:lnTo>
                        <a:pt x="35" y="28"/>
                      </a:lnTo>
                      <a:lnTo>
                        <a:pt x="41" y="30"/>
                      </a:lnTo>
                      <a:lnTo>
                        <a:pt x="47" y="34"/>
                      </a:lnTo>
                      <a:lnTo>
                        <a:pt x="57" y="36"/>
                      </a:lnTo>
                      <a:lnTo>
                        <a:pt x="68" y="39"/>
                      </a:lnTo>
                      <a:lnTo>
                        <a:pt x="80" y="43"/>
                      </a:lnTo>
                      <a:lnTo>
                        <a:pt x="89" y="45"/>
                      </a:lnTo>
                      <a:lnTo>
                        <a:pt x="95" y="49"/>
                      </a:lnTo>
                      <a:lnTo>
                        <a:pt x="101" y="51"/>
                      </a:lnTo>
                      <a:lnTo>
                        <a:pt x="107" y="56"/>
                      </a:lnTo>
                      <a:lnTo>
                        <a:pt x="113" y="58"/>
                      </a:lnTo>
                      <a:lnTo>
                        <a:pt x="119" y="64"/>
                      </a:lnTo>
                      <a:lnTo>
                        <a:pt x="125" y="65"/>
                      </a:lnTo>
                      <a:lnTo>
                        <a:pt x="134" y="67"/>
                      </a:lnTo>
                      <a:lnTo>
                        <a:pt x="146" y="71"/>
                      </a:lnTo>
                      <a:lnTo>
                        <a:pt x="158" y="75"/>
                      </a:lnTo>
                      <a:lnTo>
                        <a:pt x="164" y="77"/>
                      </a:lnTo>
                      <a:lnTo>
                        <a:pt x="170" y="80"/>
                      </a:lnTo>
                      <a:lnTo>
                        <a:pt x="176" y="82"/>
                      </a:lnTo>
                      <a:lnTo>
                        <a:pt x="182" y="88"/>
                      </a:lnTo>
                      <a:lnTo>
                        <a:pt x="191" y="88"/>
                      </a:lnTo>
                      <a:lnTo>
                        <a:pt x="197" y="92"/>
                      </a:lnTo>
                      <a:lnTo>
                        <a:pt x="203" y="95"/>
                      </a:lnTo>
                      <a:lnTo>
                        <a:pt x="209" y="97"/>
                      </a:lnTo>
                      <a:lnTo>
                        <a:pt x="215" y="99"/>
                      </a:lnTo>
                      <a:lnTo>
                        <a:pt x="221" y="101"/>
                      </a:lnTo>
                      <a:lnTo>
                        <a:pt x="235" y="105"/>
                      </a:lnTo>
                      <a:lnTo>
                        <a:pt x="244" y="107"/>
                      </a:lnTo>
                      <a:lnTo>
                        <a:pt x="254" y="107"/>
                      </a:lnTo>
                      <a:lnTo>
                        <a:pt x="260" y="109"/>
                      </a:lnTo>
                      <a:lnTo>
                        <a:pt x="270" y="110"/>
                      </a:lnTo>
                      <a:lnTo>
                        <a:pt x="282" y="112"/>
                      </a:lnTo>
                      <a:lnTo>
                        <a:pt x="290" y="112"/>
                      </a:lnTo>
                      <a:lnTo>
                        <a:pt x="301" y="112"/>
                      </a:lnTo>
                      <a:lnTo>
                        <a:pt x="307" y="114"/>
                      </a:lnTo>
                      <a:lnTo>
                        <a:pt x="315" y="116"/>
                      </a:lnTo>
                      <a:lnTo>
                        <a:pt x="321" y="116"/>
                      </a:lnTo>
                      <a:lnTo>
                        <a:pt x="325" y="116"/>
                      </a:lnTo>
                      <a:lnTo>
                        <a:pt x="331" y="116"/>
                      </a:lnTo>
                      <a:lnTo>
                        <a:pt x="337" y="116"/>
                      </a:lnTo>
                      <a:lnTo>
                        <a:pt x="343" y="116"/>
                      </a:lnTo>
                      <a:lnTo>
                        <a:pt x="348" y="116"/>
                      </a:lnTo>
                      <a:lnTo>
                        <a:pt x="354" y="116"/>
                      </a:lnTo>
                      <a:lnTo>
                        <a:pt x="368" y="116"/>
                      </a:lnTo>
                      <a:lnTo>
                        <a:pt x="376" y="116"/>
                      </a:lnTo>
                      <a:lnTo>
                        <a:pt x="384" y="116"/>
                      </a:lnTo>
                      <a:lnTo>
                        <a:pt x="388" y="116"/>
                      </a:lnTo>
                      <a:lnTo>
                        <a:pt x="394" y="116"/>
                      </a:lnTo>
                      <a:lnTo>
                        <a:pt x="407" y="114"/>
                      </a:lnTo>
                      <a:lnTo>
                        <a:pt x="415" y="114"/>
                      </a:lnTo>
                      <a:lnTo>
                        <a:pt x="421" y="114"/>
                      </a:lnTo>
                      <a:lnTo>
                        <a:pt x="427" y="114"/>
                      </a:lnTo>
                      <a:lnTo>
                        <a:pt x="0"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27" name="Freeform 267">
                  <a:extLst>
                    <a:ext uri="{FF2B5EF4-FFF2-40B4-BE49-F238E27FC236}">
                      <a16:creationId xmlns:a16="http://schemas.microsoft.com/office/drawing/2014/main" id="{7D1E0547-AD2E-1744-8431-AC53F4C7E6E6}"/>
                    </a:ext>
                  </a:extLst>
                </p:cNvPr>
                <p:cNvSpPr>
                  <a:spLocks/>
                </p:cNvSpPr>
                <p:nvPr/>
              </p:nvSpPr>
              <p:spPr bwMode="auto">
                <a:xfrm>
                  <a:off x="3971" y="3250"/>
                  <a:ext cx="428" cy="117"/>
                </a:xfrm>
                <a:custGeom>
                  <a:avLst/>
                  <a:gdLst>
                    <a:gd name="T0" fmla="*/ 0 w 428"/>
                    <a:gd name="T1" fmla="*/ 0 h 117"/>
                    <a:gd name="T2" fmla="*/ 20 w 428"/>
                    <a:gd name="T3" fmla="*/ 14 h 117"/>
                    <a:gd name="T4" fmla="*/ 24 w 428"/>
                    <a:gd name="T5" fmla="*/ 18 h 117"/>
                    <a:gd name="T6" fmla="*/ 30 w 428"/>
                    <a:gd name="T7" fmla="*/ 22 h 117"/>
                    <a:gd name="T8" fmla="*/ 36 w 428"/>
                    <a:gd name="T9" fmla="*/ 28 h 117"/>
                    <a:gd name="T10" fmla="*/ 42 w 428"/>
                    <a:gd name="T11" fmla="*/ 30 h 117"/>
                    <a:gd name="T12" fmla="*/ 48 w 428"/>
                    <a:gd name="T13" fmla="*/ 34 h 117"/>
                    <a:gd name="T14" fmla="*/ 56 w 428"/>
                    <a:gd name="T15" fmla="*/ 36 h 117"/>
                    <a:gd name="T16" fmla="*/ 67 w 428"/>
                    <a:gd name="T17" fmla="*/ 40 h 117"/>
                    <a:gd name="T18" fmla="*/ 79 w 428"/>
                    <a:gd name="T19" fmla="*/ 42 h 117"/>
                    <a:gd name="T20" fmla="*/ 89 w 428"/>
                    <a:gd name="T21" fmla="*/ 46 h 117"/>
                    <a:gd name="T22" fmla="*/ 95 w 428"/>
                    <a:gd name="T23" fmla="*/ 48 h 117"/>
                    <a:gd name="T24" fmla="*/ 101 w 428"/>
                    <a:gd name="T25" fmla="*/ 52 h 117"/>
                    <a:gd name="T26" fmla="*/ 107 w 428"/>
                    <a:gd name="T27" fmla="*/ 56 h 117"/>
                    <a:gd name="T28" fmla="*/ 113 w 428"/>
                    <a:gd name="T29" fmla="*/ 58 h 117"/>
                    <a:gd name="T30" fmla="*/ 119 w 428"/>
                    <a:gd name="T31" fmla="*/ 64 h 117"/>
                    <a:gd name="T32" fmla="*/ 125 w 428"/>
                    <a:gd name="T33" fmla="*/ 64 h 117"/>
                    <a:gd name="T34" fmla="*/ 135 w 428"/>
                    <a:gd name="T35" fmla="*/ 68 h 117"/>
                    <a:gd name="T36" fmla="*/ 147 w 428"/>
                    <a:gd name="T37" fmla="*/ 70 h 117"/>
                    <a:gd name="T38" fmla="*/ 157 w 428"/>
                    <a:gd name="T39" fmla="*/ 76 h 117"/>
                    <a:gd name="T40" fmla="*/ 163 w 428"/>
                    <a:gd name="T41" fmla="*/ 76 h 117"/>
                    <a:gd name="T42" fmla="*/ 169 w 428"/>
                    <a:gd name="T43" fmla="*/ 80 h 117"/>
                    <a:gd name="T44" fmla="*/ 175 w 428"/>
                    <a:gd name="T45" fmla="*/ 82 h 117"/>
                    <a:gd name="T46" fmla="*/ 181 w 428"/>
                    <a:gd name="T47" fmla="*/ 88 h 117"/>
                    <a:gd name="T48" fmla="*/ 191 w 428"/>
                    <a:gd name="T49" fmla="*/ 88 h 117"/>
                    <a:gd name="T50" fmla="*/ 197 w 428"/>
                    <a:gd name="T51" fmla="*/ 92 h 117"/>
                    <a:gd name="T52" fmla="*/ 203 w 428"/>
                    <a:gd name="T53" fmla="*/ 94 h 117"/>
                    <a:gd name="T54" fmla="*/ 209 w 428"/>
                    <a:gd name="T55" fmla="*/ 98 h 117"/>
                    <a:gd name="T56" fmla="*/ 215 w 428"/>
                    <a:gd name="T57" fmla="*/ 100 h 117"/>
                    <a:gd name="T58" fmla="*/ 221 w 428"/>
                    <a:gd name="T59" fmla="*/ 100 h 117"/>
                    <a:gd name="T60" fmla="*/ 235 w 428"/>
                    <a:gd name="T61" fmla="*/ 104 h 117"/>
                    <a:gd name="T62" fmla="*/ 245 w 428"/>
                    <a:gd name="T63" fmla="*/ 106 h 117"/>
                    <a:gd name="T64" fmla="*/ 255 w 428"/>
                    <a:gd name="T65" fmla="*/ 106 h 117"/>
                    <a:gd name="T66" fmla="*/ 259 w 428"/>
                    <a:gd name="T67" fmla="*/ 108 h 117"/>
                    <a:gd name="T68" fmla="*/ 269 w 428"/>
                    <a:gd name="T69" fmla="*/ 110 h 117"/>
                    <a:gd name="T70" fmla="*/ 281 w 428"/>
                    <a:gd name="T71" fmla="*/ 112 h 117"/>
                    <a:gd name="T72" fmla="*/ 291 w 428"/>
                    <a:gd name="T73" fmla="*/ 112 h 117"/>
                    <a:gd name="T74" fmla="*/ 303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9 w 428"/>
                    <a:gd name="T91" fmla="*/ 116 h 117"/>
                    <a:gd name="T92" fmla="*/ 355 w 428"/>
                    <a:gd name="T93" fmla="*/ 116 h 117"/>
                    <a:gd name="T94" fmla="*/ 367 w 428"/>
                    <a:gd name="T95" fmla="*/ 116 h 117"/>
                    <a:gd name="T96" fmla="*/ 377 w 428"/>
                    <a:gd name="T97" fmla="*/ 116 h 117"/>
                    <a:gd name="T98" fmla="*/ 383 w 428"/>
                    <a:gd name="T99" fmla="*/ 116 h 117"/>
                    <a:gd name="T100" fmla="*/ 389 w 428"/>
                    <a:gd name="T101" fmla="*/ 116 h 117"/>
                    <a:gd name="T102" fmla="*/ 395 w 428"/>
                    <a:gd name="T103" fmla="*/ 116 h 117"/>
                    <a:gd name="T104" fmla="*/ 407 w 428"/>
                    <a:gd name="T105" fmla="*/ 114 h 117"/>
                    <a:gd name="T106" fmla="*/ 417 w 428"/>
                    <a:gd name="T107" fmla="*/ 114 h 117"/>
                    <a:gd name="T108" fmla="*/ 421 w 428"/>
                    <a:gd name="T109" fmla="*/ 114 h 117"/>
                    <a:gd name="T110" fmla="*/ 427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0" y="0"/>
                      </a:moveTo>
                      <a:lnTo>
                        <a:pt x="20" y="14"/>
                      </a:lnTo>
                      <a:lnTo>
                        <a:pt x="24" y="18"/>
                      </a:lnTo>
                      <a:lnTo>
                        <a:pt x="30" y="22"/>
                      </a:lnTo>
                      <a:lnTo>
                        <a:pt x="36" y="28"/>
                      </a:lnTo>
                      <a:lnTo>
                        <a:pt x="42" y="30"/>
                      </a:lnTo>
                      <a:lnTo>
                        <a:pt x="48" y="34"/>
                      </a:lnTo>
                      <a:lnTo>
                        <a:pt x="56" y="36"/>
                      </a:lnTo>
                      <a:lnTo>
                        <a:pt x="67" y="40"/>
                      </a:lnTo>
                      <a:lnTo>
                        <a:pt x="79" y="42"/>
                      </a:lnTo>
                      <a:lnTo>
                        <a:pt x="89" y="46"/>
                      </a:lnTo>
                      <a:lnTo>
                        <a:pt x="95" y="48"/>
                      </a:lnTo>
                      <a:lnTo>
                        <a:pt x="101" y="52"/>
                      </a:lnTo>
                      <a:lnTo>
                        <a:pt x="107" y="56"/>
                      </a:lnTo>
                      <a:lnTo>
                        <a:pt x="113" y="58"/>
                      </a:lnTo>
                      <a:lnTo>
                        <a:pt x="119" y="64"/>
                      </a:lnTo>
                      <a:lnTo>
                        <a:pt x="125" y="64"/>
                      </a:lnTo>
                      <a:lnTo>
                        <a:pt x="135" y="68"/>
                      </a:lnTo>
                      <a:lnTo>
                        <a:pt x="147" y="70"/>
                      </a:lnTo>
                      <a:lnTo>
                        <a:pt x="157" y="76"/>
                      </a:lnTo>
                      <a:lnTo>
                        <a:pt x="163" y="76"/>
                      </a:lnTo>
                      <a:lnTo>
                        <a:pt x="169" y="80"/>
                      </a:lnTo>
                      <a:lnTo>
                        <a:pt x="175" y="82"/>
                      </a:lnTo>
                      <a:lnTo>
                        <a:pt x="181" y="88"/>
                      </a:lnTo>
                      <a:lnTo>
                        <a:pt x="191" y="88"/>
                      </a:lnTo>
                      <a:lnTo>
                        <a:pt x="197" y="92"/>
                      </a:lnTo>
                      <a:lnTo>
                        <a:pt x="203" y="94"/>
                      </a:lnTo>
                      <a:lnTo>
                        <a:pt x="209" y="98"/>
                      </a:lnTo>
                      <a:lnTo>
                        <a:pt x="215" y="100"/>
                      </a:lnTo>
                      <a:lnTo>
                        <a:pt x="221" y="100"/>
                      </a:lnTo>
                      <a:lnTo>
                        <a:pt x="235" y="104"/>
                      </a:lnTo>
                      <a:lnTo>
                        <a:pt x="245" y="106"/>
                      </a:lnTo>
                      <a:lnTo>
                        <a:pt x="255" y="106"/>
                      </a:lnTo>
                      <a:lnTo>
                        <a:pt x="259" y="108"/>
                      </a:lnTo>
                      <a:lnTo>
                        <a:pt x="269" y="110"/>
                      </a:lnTo>
                      <a:lnTo>
                        <a:pt x="281" y="112"/>
                      </a:lnTo>
                      <a:lnTo>
                        <a:pt x="291" y="112"/>
                      </a:lnTo>
                      <a:lnTo>
                        <a:pt x="303" y="112"/>
                      </a:lnTo>
                      <a:lnTo>
                        <a:pt x="307" y="114"/>
                      </a:lnTo>
                      <a:lnTo>
                        <a:pt x="315" y="116"/>
                      </a:lnTo>
                      <a:lnTo>
                        <a:pt x="321" y="116"/>
                      </a:lnTo>
                      <a:lnTo>
                        <a:pt x="325" y="116"/>
                      </a:lnTo>
                      <a:lnTo>
                        <a:pt x="331" y="116"/>
                      </a:lnTo>
                      <a:lnTo>
                        <a:pt x="337" y="116"/>
                      </a:lnTo>
                      <a:lnTo>
                        <a:pt x="343" y="116"/>
                      </a:lnTo>
                      <a:lnTo>
                        <a:pt x="349" y="116"/>
                      </a:lnTo>
                      <a:lnTo>
                        <a:pt x="355" y="116"/>
                      </a:lnTo>
                      <a:lnTo>
                        <a:pt x="367" y="116"/>
                      </a:lnTo>
                      <a:lnTo>
                        <a:pt x="377" y="116"/>
                      </a:lnTo>
                      <a:lnTo>
                        <a:pt x="383" y="116"/>
                      </a:lnTo>
                      <a:lnTo>
                        <a:pt x="389" y="116"/>
                      </a:lnTo>
                      <a:lnTo>
                        <a:pt x="395" y="116"/>
                      </a:lnTo>
                      <a:lnTo>
                        <a:pt x="407" y="114"/>
                      </a:lnTo>
                      <a:lnTo>
                        <a:pt x="417" y="114"/>
                      </a:lnTo>
                      <a:lnTo>
                        <a:pt x="421" y="114"/>
                      </a:lnTo>
                      <a:lnTo>
                        <a:pt x="427"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73" name="Group 268">
                <a:extLst>
                  <a:ext uri="{FF2B5EF4-FFF2-40B4-BE49-F238E27FC236}">
                    <a16:creationId xmlns:a16="http://schemas.microsoft.com/office/drawing/2014/main" id="{DF6890CD-3063-684C-9D78-57E503AE0AB2}"/>
                  </a:ext>
                </a:extLst>
              </p:cNvPr>
              <p:cNvGrpSpPr>
                <a:grpSpLocks/>
              </p:cNvGrpSpPr>
              <p:nvPr/>
            </p:nvGrpSpPr>
            <p:grpSpPr bwMode="auto">
              <a:xfrm>
                <a:off x="3985" y="3222"/>
                <a:ext cx="418" cy="111"/>
                <a:chOff x="3985" y="3222"/>
                <a:chExt cx="418" cy="111"/>
              </a:xfrm>
            </p:grpSpPr>
            <p:sp>
              <p:nvSpPr>
                <p:cNvPr id="15629" name="Freeform 269">
                  <a:extLst>
                    <a:ext uri="{FF2B5EF4-FFF2-40B4-BE49-F238E27FC236}">
                      <a16:creationId xmlns:a16="http://schemas.microsoft.com/office/drawing/2014/main" id="{3F456920-6D2C-E548-82C8-A6203FD3D833}"/>
                    </a:ext>
                  </a:extLst>
                </p:cNvPr>
                <p:cNvSpPr>
                  <a:spLocks/>
                </p:cNvSpPr>
                <p:nvPr/>
              </p:nvSpPr>
              <p:spPr bwMode="auto">
                <a:xfrm>
                  <a:off x="3985" y="3222"/>
                  <a:ext cx="418" cy="111"/>
                </a:xfrm>
                <a:custGeom>
                  <a:avLst/>
                  <a:gdLst>
                    <a:gd name="T0" fmla="*/ 0 w 418"/>
                    <a:gd name="T1" fmla="*/ 0 h 111"/>
                    <a:gd name="T2" fmla="*/ 20 w 418"/>
                    <a:gd name="T3" fmla="*/ 22 h 111"/>
                    <a:gd name="T4" fmla="*/ 24 w 418"/>
                    <a:gd name="T5" fmla="*/ 24 h 111"/>
                    <a:gd name="T6" fmla="*/ 31 w 418"/>
                    <a:gd name="T7" fmla="*/ 30 h 111"/>
                    <a:gd name="T8" fmla="*/ 35 w 418"/>
                    <a:gd name="T9" fmla="*/ 32 h 111"/>
                    <a:gd name="T10" fmla="*/ 45 w 418"/>
                    <a:gd name="T11" fmla="*/ 35 h 111"/>
                    <a:gd name="T12" fmla="*/ 58 w 418"/>
                    <a:gd name="T13" fmla="*/ 39 h 111"/>
                    <a:gd name="T14" fmla="*/ 66 w 418"/>
                    <a:gd name="T15" fmla="*/ 41 h 111"/>
                    <a:gd name="T16" fmla="*/ 72 w 418"/>
                    <a:gd name="T17" fmla="*/ 45 h 111"/>
                    <a:gd name="T18" fmla="*/ 78 w 418"/>
                    <a:gd name="T19" fmla="*/ 47 h 111"/>
                    <a:gd name="T20" fmla="*/ 83 w 418"/>
                    <a:gd name="T21" fmla="*/ 50 h 111"/>
                    <a:gd name="T22" fmla="*/ 89 w 418"/>
                    <a:gd name="T23" fmla="*/ 52 h 111"/>
                    <a:gd name="T24" fmla="*/ 95 w 418"/>
                    <a:gd name="T25" fmla="*/ 52 h 111"/>
                    <a:gd name="T26" fmla="*/ 111 w 418"/>
                    <a:gd name="T27" fmla="*/ 58 h 111"/>
                    <a:gd name="T28" fmla="*/ 123 w 418"/>
                    <a:gd name="T29" fmla="*/ 60 h 111"/>
                    <a:gd name="T30" fmla="*/ 134 w 418"/>
                    <a:gd name="T31" fmla="*/ 62 h 111"/>
                    <a:gd name="T32" fmla="*/ 146 w 418"/>
                    <a:gd name="T33" fmla="*/ 63 h 111"/>
                    <a:gd name="T34" fmla="*/ 158 w 418"/>
                    <a:gd name="T35" fmla="*/ 65 h 111"/>
                    <a:gd name="T36" fmla="*/ 164 w 418"/>
                    <a:gd name="T37" fmla="*/ 65 h 111"/>
                    <a:gd name="T38" fmla="*/ 170 w 418"/>
                    <a:gd name="T39" fmla="*/ 67 h 111"/>
                    <a:gd name="T40" fmla="*/ 176 w 418"/>
                    <a:gd name="T41" fmla="*/ 71 h 111"/>
                    <a:gd name="T42" fmla="*/ 187 w 418"/>
                    <a:gd name="T43" fmla="*/ 71 h 111"/>
                    <a:gd name="T44" fmla="*/ 191 w 418"/>
                    <a:gd name="T45" fmla="*/ 73 h 111"/>
                    <a:gd name="T46" fmla="*/ 203 w 418"/>
                    <a:gd name="T47" fmla="*/ 76 h 111"/>
                    <a:gd name="T48" fmla="*/ 213 w 418"/>
                    <a:gd name="T49" fmla="*/ 76 h 111"/>
                    <a:gd name="T50" fmla="*/ 225 w 418"/>
                    <a:gd name="T51" fmla="*/ 78 h 111"/>
                    <a:gd name="T52" fmla="*/ 233 w 418"/>
                    <a:gd name="T53" fmla="*/ 82 h 111"/>
                    <a:gd name="T54" fmla="*/ 236 w 418"/>
                    <a:gd name="T55" fmla="*/ 84 h 111"/>
                    <a:gd name="T56" fmla="*/ 242 w 418"/>
                    <a:gd name="T57" fmla="*/ 86 h 111"/>
                    <a:gd name="T58" fmla="*/ 252 w 418"/>
                    <a:gd name="T59" fmla="*/ 86 h 111"/>
                    <a:gd name="T60" fmla="*/ 264 w 418"/>
                    <a:gd name="T61" fmla="*/ 89 h 111"/>
                    <a:gd name="T62" fmla="*/ 274 w 418"/>
                    <a:gd name="T63" fmla="*/ 89 h 111"/>
                    <a:gd name="T64" fmla="*/ 280 w 418"/>
                    <a:gd name="T65" fmla="*/ 91 h 111"/>
                    <a:gd name="T66" fmla="*/ 286 w 418"/>
                    <a:gd name="T67" fmla="*/ 93 h 111"/>
                    <a:gd name="T68" fmla="*/ 291 w 418"/>
                    <a:gd name="T69" fmla="*/ 95 h 111"/>
                    <a:gd name="T70" fmla="*/ 303 w 418"/>
                    <a:gd name="T71" fmla="*/ 97 h 111"/>
                    <a:gd name="T72" fmla="*/ 309 w 418"/>
                    <a:gd name="T73" fmla="*/ 101 h 111"/>
                    <a:gd name="T74" fmla="*/ 315 w 418"/>
                    <a:gd name="T75" fmla="*/ 101 h 111"/>
                    <a:gd name="T76" fmla="*/ 321 w 418"/>
                    <a:gd name="T77" fmla="*/ 103 h 111"/>
                    <a:gd name="T78" fmla="*/ 327 w 418"/>
                    <a:gd name="T79" fmla="*/ 103 h 111"/>
                    <a:gd name="T80" fmla="*/ 339 w 418"/>
                    <a:gd name="T81" fmla="*/ 104 h 111"/>
                    <a:gd name="T82" fmla="*/ 344 w 418"/>
                    <a:gd name="T83" fmla="*/ 104 h 111"/>
                    <a:gd name="T84" fmla="*/ 352 w 418"/>
                    <a:gd name="T85" fmla="*/ 104 h 111"/>
                    <a:gd name="T86" fmla="*/ 360 w 418"/>
                    <a:gd name="T87" fmla="*/ 106 h 111"/>
                    <a:gd name="T88" fmla="*/ 374 w 418"/>
                    <a:gd name="T89" fmla="*/ 106 h 111"/>
                    <a:gd name="T90" fmla="*/ 378 w 418"/>
                    <a:gd name="T91" fmla="*/ 106 h 111"/>
                    <a:gd name="T92" fmla="*/ 384 w 418"/>
                    <a:gd name="T93" fmla="*/ 106 h 111"/>
                    <a:gd name="T94" fmla="*/ 390 w 418"/>
                    <a:gd name="T95" fmla="*/ 106 h 111"/>
                    <a:gd name="T96" fmla="*/ 399 w 418"/>
                    <a:gd name="T97" fmla="*/ 108 h 111"/>
                    <a:gd name="T98" fmla="*/ 405 w 418"/>
                    <a:gd name="T99" fmla="*/ 108 h 111"/>
                    <a:gd name="T100" fmla="*/ 411 w 418"/>
                    <a:gd name="T101" fmla="*/ 110 h 111"/>
                    <a:gd name="T102" fmla="*/ 417 w 418"/>
                    <a:gd name="T103" fmla="*/ 110 h 111"/>
                    <a:gd name="T104" fmla="*/ 0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0" y="0"/>
                      </a:moveTo>
                      <a:lnTo>
                        <a:pt x="20" y="22"/>
                      </a:lnTo>
                      <a:lnTo>
                        <a:pt x="24" y="24"/>
                      </a:lnTo>
                      <a:lnTo>
                        <a:pt x="31" y="30"/>
                      </a:lnTo>
                      <a:lnTo>
                        <a:pt x="35" y="32"/>
                      </a:lnTo>
                      <a:lnTo>
                        <a:pt x="45" y="35"/>
                      </a:lnTo>
                      <a:lnTo>
                        <a:pt x="58" y="39"/>
                      </a:lnTo>
                      <a:lnTo>
                        <a:pt x="66" y="41"/>
                      </a:lnTo>
                      <a:lnTo>
                        <a:pt x="72" y="45"/>
                      </a:lnTo>
                      <a:lnTo>
                        <a:pt x="78" y="47"/>
                      </a:lnTo>
                      <a:lnTo>
                        <a:pt x="83" y="50"/>
                      </a:lnTo>
                      <a:lnTo>
                        <a:pt x="89" y="52"/>
                      </a:lnTo>
                      <a:lnTo>
                        <a:pt x="95" y="52"/>
                      </a:lnTo>
                      <a:lnTo>
                        <a:pt x="111" y="58"/>
                      </a:lnTo>
                      <a:lnTo>
                        <a:pt x="123" y="60"/>
                      </a:lnTo>
                      <a:lnTo>
                        <a:pt x="134" y="62"/>
                      </a:lnTo>
                      <a:lnTo>
                        <a:pt x="146" y="63"/>
                      </a:lnTo>
                      <a:lnTo>
                        <a:pt x="158" y="65"/>
                      </a:lnTo>
                      <a:lnTo>
                        <a:pt x="164" y="65"/>
                      </a:lnTo>
                      <a:lnTo>
                        <a:pt x="170" y="67"/>
                      </a:lnTo>
                      <a:lnTo>
                        <a:pt x="176" y="71"/>
                      </a:lnTo>
                      <a:lnTo>
                        <a:pt x="187" y="71"/>
                      </a:lnTo>
                      <a:lnTo>
                        <a:pt x="191" y="73"/>
                      </a:lnTo>
                      <a:lnTo>
                        <a:pt x="203" y="76"/>
                      </a:lnTo>
                      <a:lnTo>
                        <a:pt x="213" y="76"/>
                      </a:lnTo>
                      <a:lnTo>
                        <a:pt x="225" y="78"/>
                      </a:lnTo>
                      <a:lnTo>
                        <a:pt x="233" y="82"/>
                      </a:lnTo>
                      <a:lnTo>
                        <a:pt x="236" y="84"/>
                      </a:lnTo>
                      <a:lnTo>
                        <a:pt x="242" y="86"/>
                      </a:lnTo>
                      <a:lnTo>
                        <a:pt x="252" y="86"/>
                      </a:lnTo>
                      <a:lnTo>
                        <a:pt x="264" y="89"/>
                      </a:lnTo>
                      <a:lnTo>
                        <a:pt x="274" y="89"/>
                      </a:lnTo>
                      <a:lnTo>
                        <a:pt x="280" y="91"/>
                      </a:lnTo>
                      <a:lnTo>
                        <a:pt x="286" y="93"/>
                      </a:lnTo>
                      <a:lnTo>
                        <a:pt x="291" y="95"/>
                      </a:lnTo>
                      <a:lnTo>
                        <a:pt x="303" y="97"/>
                      </a:lnTo>
                      <a:lnTo>
                        <a:pt x="309" y="101"/>
                      </a:lnTo>
                      <a:lnTo>
                        <a:pt x="315" y="101"/>
                      </a:lnTo>
                      <a:lnTo>
                        <a:pt x="321" y="103"/>
                      </a:lnTo>
                      <a:lnTo>
                        <a:pt x="327" y="103"/>
                      </a:lnTo>
                      <a:lnTo>
                        <a:pt x="339" y="104"/>
                      </a:lnTo>
                      <a:lnTo>
                        <a:pt x="344" y="104"/>
                      </a:lnTo>
                      <a:lnTo>
                        <a:pt x="352" y="104"/>
                      </a:lnTo>
                      <a:lnTo>
                        <a:pt x="360" y="106"/>
                      </a:lnTo>
                      <a:lnTo>
                        <a:pt x="374" y="106"/>
                      </a:lnTo>
                      <a:lnTo>
                        <a:pt x="378" y="106"/>
                      </a:lnTo>
                      <a:lnTo>
                        <a:pt x="384" y="106"/>
                      </a:lnTo>
                      <a:lnTo>
                        <a:pt x="390" y="106"/>
                      </a:lnTo>
                      <a:lnTo>
                        <a:pt x="399" y="108"/>
                      </a:lnTo>
                      <a:lnTo>
                        <a:pt x="405" y="108"/>
                      </a:lnTo>
                      <a:lnTo>
                        <a:pt x="411" y="110"/>
                      </a:lnTo>
                      <a:lnTo>
                        <a:pt x="417" y="110"/>
                      </a:lnTo>
                      <a:lnTo>
                        <a:pt x="0"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30" name="Freeform 270">
                  <a:extLst>
                    <a:ext uri="{FF2B5EF4-FFF2-40B4-BE49-F238E27FC236}">
                      <a16:creationId xmlns:a16="http://schemas.microsoft.com/office/drawing/2014/main" id="{DF3D98FB-A4C9-AA47-85D1-0EED8A459A9B}"/>
                    </a:ext>
                  </a:extLst>
                </p:cNvPr>
                <p:cNvSpPr>
                  <a:spLocks/>
                </p:cNvSpPr>
                <p:nvPr/>
              </p:nvSpPr>
              <p:spPr bwMode="auto">
                <a:xfrm>
                  <a:off x="3985" y="3222"/>
                  <a:ext cx="418" cy="111"/>
                </a:xfrm>
                <a:custGeom>
                  <a:avLst/>
                  <a:gdLst>
                    <a:gd name="T0" fmla="*/ 0 w 418"/>
                    <a:gd name="T1" fmla="*/ 0 h 111"/>
                    <a:gd name="T2" fmla="*/ 20 w 418"/>
                    <a:gd name="T3" fmla="*/ 22 h 111"/>
                    <a:gd name="T4" fmla="*/ 24 w 418"/>
                    <a:gd name="T5" fmla="*/ 26 h 111"/>
                    <a:gd name="T6" fmla="*/ 32 w 418"/>
                    <a:gd name="T7" fmla="*/ 30 h 111"/>
                    <a:gd name="T8" fmla="*/ 36 w 418"/>
                    <a:gd name="T9" fmla="*/ 32 h 111"/>
                    <a:gd name="T10" fmla="*/ 46 w 418"/>
                    <a:gd name="T11" fmla="*/ 36 h 111"/>
                    <a:gd name="T12" fmla="*/ 57 w 418"/>
                    <a:gd name="T13" fmla="*/ 40 h 111"/>
                    <a:gd name="T14" fmla="*/ 67 w 418"/>
                    <a:gd name="T15" fmla="*/ 42 h 111"/>
                    <a:gd name="T16" fmla="*/ 73 w 418"/>
                    <a:gd name="T17" fmla="*/ 44 h 111"/>
                    <a:gd name="T18" fmla="*/ 77 w 418"/>
                    <a:gd name="T19" fmla="*/ 46 h 111"/>
                    <a:gd name="T20" fmla="*/ 85 w 418"/>
                    <a:gd name="T21" fmla="*/ 50 h 111"/>
                    <a:gd name="T22" fmla="*/ 89 w 418"/>
                    <a:gd name="T23" fmla="*/ 52 h 111"/>
                    <a:gd name="T24" fmla="*/ 95 w 418"/>
                    <a:gd name="T25" fmla="*/ 54 h 111"/>
                    <a:gd name="T26" fmla="*/ 111 w 418"/>
                    <a:gd name="T27" fmla="*/ 58 h 111"/>
                    <a:gd name="T28" fmla="*/ 123 w 418"/>
                    <a:gd name="T29" fmla="*/ 60 h 111"/>
                    <a:gd name="T30" fmla="*/ 135 w 418"/>
                    <a:gd name="T31" fmla="*/ 62 h 111"/>
                    <a:gd name="T32" fmla="*/ 147 w 418"/>
                    <a:gd name="T33" fmla="*/ 64 h 111"/>
                    <a:gd name="T34" fmla="*/ 159 w 418"/>
                    <a:gd name="T35" fmla="*/ 66 h 111"/>
                    <a:gd name="T36" fmla="*/ 165 w 418"/>
                    <a:gd name="T37" fmla="*/ 66 h 111"/>
                    <a:gd name="T38" fmla="*/ 171 w 418"/>
                    <a:gd name="T39" fmla="*/ 68 h 111"/>
                    <a:gd name="T40" fmla="*/ 177 w 418"/>
                    <a:gd name="T41" fmla="*/ 70 h 111"/>
                    <a:gd name="T42" fmla="*/ 187 w 418"/>
                    <a:gd name="T43" fmla="*/ 72 h 111"/>
                    <a:gd name="T44" fmla="*/ 191 w 418"/>
                    <a:gd name="T45" fmla="*/ 74 h 111"/>
                    <a:gd name="T46" fmla="*/ 203 w 418"/>
                    <a:gd name="T47" fmla="*/ 76 h 111"/>
                    <a:gd name="T48" fmla="*/ 213 w 418"/>
                    <a:gd name="T49" fmla="*/ 78 h 111"/>
                    <a:gd name="T50" fmla="*/ 225 w 418"/>
                    <a:gd name="T51" fmla="*/ 80 h 111"/>
                    <a:gd name="T52" fmla="*/ 231 w 418"/>
                    <a:gd name="T53" fmla="*/ 82 h 111"/>
                    <a:gd name="T54" fmla="*/ 237 w 418"/>
                    <a:gd name="T55" fmla="*/ 84 h 111"/>
                    <a:gd name="T56" fmla="*/ 243 w 418"/>
                    <a:gd name="T57" fmla="*/ 86 h 111"/>
                    <a:gd name="T58" fmla="*/ 251 w 418"/>
                    <a:gd name="T59" fmla="*/ 86 h 111"/>
                    <a:gd name="T60" fmla="*/ 265 w 418"/>
                    <a:gd name="T61" fmla="*/ 90 h 111"/>
                    <a:gd name="T62" fmla="*/ 273 w 418"/>
                    <a:gd name="T63" fmla="*/ 90 h 111"/>
                    <a:gd name="T64" fmla="*/ 279 w 418"/>
                    <a:gd name="T65" fmla="*/ 92 h 111"/>
                    <a:gd name="T66" fmla="*/ 285 w 418"/>
                    <a:gd name="T67" fmla="*/ 94 h 111"/>
                    <a:gd name="T68" fmla="*/ 291 w 418"/>
                    <a:gd name="T69" fmla="*/ 96 h 111"/>
                    <a:gd name="T70" fmla="*/ 303 w 418"/>
                    <a:gd name="T71" fmla="*/ 98 h 111"/>
                    <a:gd name="T72" fmla="*/ 309 w 418"/>
                    <a:gd name="T73" fmla="*/ 100 h 111"/>
                    <a:gd name="T74" fmla="*/ 315 w 418"/>
                    <a:gd name="T75" fmla="*/ 102 h 111"/>
                    <a:gd name="T76" fmla="*/ 321 w 418"/>
                    <a:gd name="T77" fmla="*/ 104 h 111"/>
                    <a:gd name="T78" fmla="*/ 327 w 418"/>
                    <a:gd name="T79" fmla="*/ 104 h 111"/>
                    <a:gd name="T80" fmla="*/ 339 w 418"/>
                    <a:gd name="T81" fmla="*/ 104 h 111"/>
                    <a:gd name="T82" fmla="*/ 345 w 418"/>
                    <a:gd name="T83" fmla="*/ 104 h 111"/>
                    <a:gd name="T84" fmla="*/ 351 w 418"/>
                    <a:gd name="T85" fmla="*/ 104 h 111"/>
                    <a:gd name="T86" fmla="*/ 361 w 418"/>
                    <a:gd name="T87" fmla="*/ 106 h 111"/>
                    <a:gd name="T88" fmla="*/ 373 w 418"/>
                    <a:gd name="T89" fmla="*/ 106 h 111"/>
                    <a:gd name="T90" fmla="*/ 377 w 418"/>
                    <a:gd name="T91" fmla="*/ 106 h 111"/>
                    <a:gd name="T92" fmla="*/ 383 w 418"/>
                    <a:gd name="T93" fmla="*/ 108 h 111"/>
                    <a:gd name="T94" fmla="*/ 389 w 418"/>
                    <a:gd name="T95" fmla="*/ 108 h 111"/>
                    <a:gd name="T96" fmla="*/ 399 w 418"/>
                    <a:gd name="T97" fmla="*/ 110 h 111"/>
                    <a:gd name="T98" fmla="*/ 405 w 418"/>
                    <a:gd name="T99" fmla="*/ 110 h 111"/>
                    <a:gd name="T100" fmla="*/ 411 w 418"/>
                    <a:gd name="T101" fmla="*/ 110 h 111"/>
                    <a:gd name="T102" fmla="*/ 417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0" y="0"/>
                      </a:moveTo>
                      <a:lnTo>
                        <a:pt x="20" y="22"/>
                      </a:lnTo>
                      <a:lnTo>
                        <a:pt x="24" y="26"/>
                      </a:lnTo>
                      <a:lnTo>
                        <a:pt x="32" y="30"/>
                      </a:lnTo>
                      <a:lnTo>
                        <a:pt x="36" y="32"/>
                      </a:lnTo>
                      <a:lnTo>
                        <a:pt x="46" y="36"/>
                      </a:lnTo>
                      <a:lnTo>
                        <a:pt x="57" y="40"/>
                      </a:lnTo>
                      <a:lnTo>
                        <a:pt x="67" y="42"/>
                      </a:lnTo>
                      <a:lnTo>
                        <a:pt x="73" y="44"/>
                      </a:lnTo>
                      <a:lnTo>
                        <a:pt x="77" y="46"/>
                      </a:lnTo>
                      <a:lnTo>
                        <a:pt x="85" y="50"/>
                      </a:lnTo>
                      <a:lnTo>
                        <a:pt x="89" y="52"/>
                      </a:lnTo>
                      <a:lnTo>
                        <a:pt x="95" y="54"/>
                      </a:lnTo>
                      <a:lnTo>
                        <a:pt x="111" y="58"/>
                      </a:lnTo>
                      <a:lnTo>
                        <a:pt x="123" y="60"/>
                      </a:lnTo>
                      <a:lnTo>
                        <a:pt x="135" y="62"/>
                      </a:lnTo>
                      <a:lnTo>
                        <a:pt x="147" y="64"/>
                      </a:lnTo>
                      <a:lnTo>
                        <a:pt x="159" y="66"/>
                      </a:lnTo>
                      <a:lnTo>
                        <a:pt x="165" y="66"/>
                      </a:lnTo>
                      <a:lnTo>
                        <a:pt x="171" y="68"/>
                      </a:lnTo>
                      <a:lnTo>
                        <a:pt x="177" y="70"/>
                      </a:lnTo>
                      <a:lnTo>
                        <a:pt x="187" y="72"/>
                      </a:lnTo>
                      <a:lnTo>
                        <a:pt x="191" y="74"/>
                      </a:lnTo>
                      <a:lnTo>
                        <a:pt x="203" y="76"/>
                      </a:lnTo>
                      <a:lnTo>
                        <a:pt x="213" y="78"/>
                      </a:lnTo>
                      <a:lnTo>
                        <a:pt x="225" y="80"/>
                      </a:lnTo>
                      <a:lnTo>
                        <a:pt x="231" y="82"/>
                      </a:lnTo>
                      <a:lnTo>
                        <a:pt x="237" y="84"/>
                      </a:lnTo>
                      <a:lnTo>
                        <a:pt x="243" y="86"/>
                      </a:lnTo>
                      <a:lnTo>
                        <a:pt x="251" y="86"/>
                      </a:lnTo>
                      <a:lnTo>
                        <a:pt x="265" y="90"/>
                      </a:lnTo>
                      <a:lnTo>
                        <a:pt x="273" y="90"/>
                      </a:lnTo>
                      <a:lnTo>
                        <a:pt x="279" y="92"/>
                      </a:lnTo>
                      <a:lnTo>
                        <a:pt x="285" y="94"/>
                      </a:lnTo>
                      <a:lnTo>
                        <a:pt x="291" y="96"/>
                      </a:lnTo>
                      <a:lnTo>
                        <a:pt x="303" y="98"/>
                      </a:lnTo>
                      <a:lnTo>
                        <a:pt x="309" y="100"/>
                      </a:lnTo>
                      <a:lnTo>
                        <a:pt x="315" y="102"/>
                      </a:lnTo>
                      <a:lnTo>
                        <a:pt x="321" y="104"/>
                      </a:lnTo>
                      <a:lnTo>
                        <a:pt x="327" y="104"/>
                      </a:lnTo>
                      <a:lnTo>
                        <a:pt x="339" y="104"/>
                      </a:lnTo>
                      <a:lnTo>
                        <a:pt x="345" y="104"/>
                      </a:lnTo>
                      <a:lnTo>
                        <a:pt x="351" y="104"/>
                      </a:lnTo>
                      <a:lnTo>
                        <a:pt x="361" y="106"/>
                      </a:lnTo>
                      <a:lnTo>
                        <a:pt x="373" y="106"/>
                      </a:lnTo>
                      <a:lnTo>
                        <a:pt x="377" y="106"/>
                      </a:lnTo>
                      <a:lnTo>
                        <a:pt x="383" y="108"/>
                      </a:lnTo>
                      <a:lnTo>
                        <a:pt x="389" y="108"/>
                      </a:lnTo>
                      <a:lnTo>
                        <a:pt x="399" y="110"/>
                      </a:lnTo>
                      <a:lnTo>
                        <a:pt x="405" y="110"/>
                      </a:lnTo>
                      <a:lnTo>
                        <a:pt x="411" y="110"/>
                      </a:lnTo>
                      <a:lnTo>
                        <a:pt x="417"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67" name="Group 271">
            <a:extLst>
              <a:ext uri="{FF2B5EF4-FFF2-40B4-BE49-F238E27FC236}">
                <a16:creationId xmlns:a16="http://schemas.microsoft.com/office/drawing/2014/main" id="{7A1B9473-9338-464A-9BBD-29A3258194D0}"/>
              </a:ext>
            </a:extLst>
          </p:cNvPr>
          <p:cNvGrpSpPr>
            <a:grpSpLocks/>
          </p:cNvGrpSpPr>
          <p:nvPr/>
        </p:nvGrpSpPr>
        <p:grpSpPr bwMode="auto">
          <a:xfrm>
            <a:off x="8658226" y="5603875"/>
            <a:ext cx="811213" cy="1219200"/>
            <a:chOff x="4494" y="3530"/>
            <a:chExt cx="511" cy="768"/>
          </a:xfrm>
        </p:grpSpPr>
        <p:sp>
          <p:nvSpPr>
            <p:cNvPr id="15632" name="Oval 272">
              <a:extLst>
                <a:ext uri="{FF2B5EF4-FFF2-40B4-BE49-F238E27FC236}">
                  <a16:creationId xmlns:a16="http://schemas.microsoft.com/office/drawing/2014/main" id="{E3B65485-BF57-7A45-90D6-45F8ED31CD60}"/>
                </a:ext>
              </a:extLst>
            </p:cNvPr>
            <p:cNvSpPr>
              <a:spLocks noChangeArrowheads="1"/>
            </p:cNvSpPr>
            <p:nvPr/>
          </p:nvSpPr>
          <p:spPr bwMode="auto">
            <a:xfrm>
              <a:off x="4494" y="3678"/>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57" name="Group 273">
              <a:extLst>
                <a:ext uri="{FF2B5EF4-FFF2-40B4-BE49-F238E27FC236}">
                  <a16:creationId xmlns:a16="http://schemas.microsoft.com/office/drawing/2014/main" id="{77D665D9-3C04-6848-9FE1-6B3E73025B78}"/>
                </a:ext>
              </a:extLst>
            </p:cNvPr>
            <p:cNvGrpSpPr>
              <a:grpSpLocks/>
            </p:cNvGrpSpPr>
            <p:nvPr/>
          </p:nvGrpSpPr>
          <p:grpSpPr bwMode="auto">
            <a:xfrm>
              <a:off x="4534" y="3530"/>
              <a:ext cx="471" cy="768"/>
              <a:chOff x="4534" y="3530"/>
              <a:chExt cx="471" cy="768"/>
            </a:xfrm>
          </p:grpSpPr>
          <p:sp>
            <p:nvSpPr>
              <p:cNvPr id="15634" name="Freeform 274" descr="Zig zag">
                <a:extLst>
                  <a:ext uri="{FF2B5EF4-FFF2-40B4-BE49-F238E27FC236}">
                    <a16:creationId xmlns:a16="http://schemas.microsoft.com/office/drawing/2014/main" id="{8EF82A43-A180-C741-94D9-BA3940626201}"/>
                  </a:ext>
                </a:extLst>
              </p:cNvPr>
              <p:cNvSpPr>
                <a:spLocks/>
              </p:cNvSpPr>
              <p:nvPr/>
            </p:nvSpPr>
            <p:spPr bwMode="auto">
              <a:xfrm>
                <a:off x="4534" y="3530"/>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5 h 768"/>
                  <a:gd name="T12" fmla="*/ 156 w 469"/>
                  <a:gd name="T13" fmla="*/ 311 h 768"/>
                  <a:gd name="T14" fmla="*/ 156 w 469"/>
                  <a:gd name="T15" fmla="*/ 347 h 768"/>
                  <a:gd name="T16" fmla="*/ 132 w 469"/>
                  <a:gd name="T17" fmla="*/ 383 h 768"/>
                  <a:gd name="T18" fmla="*/ 120 w 469"/>
                  <a:gd name="T19" fmla="*/ 419 h 768"/>
                  <a:gd name="T20" fmla="*/ 84 w 469"/>
                  <a:gd name="T21" fmla="*/ 455 h 768"/>
                  <a:gd name="T22" fmla="*/ 84 w 469"/>
                  <a:gd name="T23" fmla="*/ 491 h 768"/>
                  <a:gd name="T24" fmla="*/ 72 w 469"/>
                  <a:gd name="T25" fmla="*/ 527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5 h 768"/>
                  <a:gd name="T74" fmla="*/ 468 w 469"/>
                  <a:gd name="T75" fmla="*/ 479 h 768"/>
                  <a:gd name="T76" fmla="*/ 468 w 469"/>
                  <a:gd name="T77" fmla="*/ 443 h 768"/>
                  <a:gd name="T78" fmla="*/ 468 w 469"/>
                  <a:gd name="T79" fmla="*/ 407 h 768"/>
                  <a:gd name="T80" fmla="*/ 468 w 469"/>
                  <a:gd name="T81" fmla="*/ 371 h 768"/>
                  <a:gd name="T82" fmla="*/ 468 w 469"/>
                  <a:gd name="T83" fmla="*/ 335 h 768"/>
                  <a:gd name="T84" fmla="*/ 468 w 469"/>
                  <a:gd name="T85" fmla="*/ 299 h 768"/>
                  <a:gd name="T86" fmla="*/ 468 w 469"/>
                  <a:gd name="T87" fmla="*/ 263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5"/>
                    </a:lnTo>
                    <a:lnTo>
                      <a:pt x="468" y="479"/>
                    </a:lnTo>
                    <a:lnTo>
                      <a:pt x="468" y="443"/>
                    </a:lnTo>
                    <a:lnTo>
                      <a:pt x="468" y="407"/>
                    </a:lnTo>
                    <a:lnTo>
                      <a:pt x="468" y="371"/>
                    </a:lnTo>
                    <a:lnTo>
                      <a:pt x="468" y="335"/>
                    </a:lnTo>
                    <a:lnTo>
                      <a:pt x="468" y="299"/>
                    </a:lnTo>
                    <a:lnTo>
                      <a:pt x="468" y="263"/>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blipFill dpi="0" rotWithShape="0">
                <a:blip r:embed="rId6"/>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59" name="Group 275">
                <a:extLst>
                  <a:ext uri="{FF2B5EF4-FFF2-40B4-BE49-F238E27FC236}">
                    <a16:creationId xmlns:a16="http://schemas.microsoft.com/office/drawing/2014/main" id="{02114FE6-906E-024E-B570-B77D7138FB66}"/>
                  </a:ext>
                </a:extLst>
              </p:cNvPr>
              <p:cNvGrpSpPr>
                <a:grpSpLocks/>
              </p:cNvGrpSpPr>
              <p:nvPr/>
            </p:nvGrpSpPr>
            <p:grpSpPr bwMode="auto">
              <a:xfrm>
                <a:off x="4556" y="3660"/>
                <a:ext cx="449" cy="120"/>
                <a:chOff x="4556" y="3660"/>
                <a:chExt cx="449" cy="120"/>
              </a:xfrm>
            </p:grpSpPr>
            <p:sp>
              <p:nvSpPr>
                <p:cNvPr id="15636" name="Freeform 276" descr="Zig zag">
                  <a:extLst>
                    <a:ext uri="{FF2B5EF4-FFF2-40B4-BE49-F238E27FC236}">
                      <a16:creationId xmlns:a16="http://schemas.microsoft.com/office/drawing/2014/main" id="{1952C7F4-71B3-5B42-9937-0CEB0112B2AE}"/>
                    </a:ext>
                  </a:extLst>
                </p:cNvPr>
                <p:cNvSpPr>
                  <a:spLocks/>
                </p:cNvSpPr>
                <p:nvPr/>
              </p:nvSpPr>
              <p:spPr bwMode="auto">
                <a:xfrm>
                  <a:off x="4556" y="3660"/>
                  <a:ext cx="449" cy="120"/>
                </a:xfrm>
                <a:custGeom>
                  <a:avLst/>
                  <a:gdLst>
                    <a:gd name="T0" fmla="*/ 0 w 449"/>
                    <a:gd name="T1" fmla="*/ 0 h 120"/>
                    <a:gd name="T2" fmla="*/ 35 w 449"/>
                    <a:gd name="T3" fmla="*/ 28 h 120"/>
                    <a:gd name="T4" fmla="*/ 63 w 449"/>
                    <a:gd name="T5" fmla="*/ 51 h 120"/>
                    <a:gd name="T6" fmla="*/ 98 w 449"/>
                    <a:gd name="T7" fmla="*/ 64 h 120"/>
                    <a:gd name="T8" fmla="*/ 136 w 449"/>
                    <a:gd name="T9" fmla="*/ 75 h 120"/>
                    <a:gd name="T10" fmla="*/ 177 w 449"/>
                    <a:gd name="T11" fmla="*/ 92 h 120"/>
                    <a:gd name="T12" fmla="*/ 218 w 449"/>
                    <a:gd name="T13" fmla="*/ 105 h 120"/>
                    <a:gd name="T14" fmla="*/ 253 w 449"/>
                    <a:gd name="T15" fmla="*/ 112 h 120"/>
                    <a:gd name="T16" fmla="*/ 285 w 449"/>
                    <a:gd name="T17" fmla="*/ 113 h 120"/>
                    <a:gd name="T18" fmla="*/ 320 w 449"/>
                    <a:gd name="T19" fmla="*/ 115 h 120"/>
                    <a:gd name="T20" fmla="*/ 381 w 449"/>
                    <a:gd name="T21" fmla="*/ 119 h 120"/>
                    <a:gd name="T22" fmla="*/ 448 w 449"/>
                    <a:gd name="T23" fmla="*/ 115 h 120"/>
                    <a:gd name="T24" fmla="*/ 0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0" y="0"/>
                      </a:moveTo>
                      <a:lnTo>
                        <a:pt x="35" y="28"/>
                      </a:lnTo>
                      <a:lnTo>
                        <a:pt x="63" y="51"/>
                      </a:lnTo>
                      <a:lnTo>
                        <a:pt x="98" y="64"/>
                      </a:lnTo>
                      <a:lnTo>
                        <a:pt x="136" y="75"/>
                      </a:lnTo>
                      <a:lnTo>
                        <a:pt x="177" y="92"/>
                      </a:lnTo>
                      <a:lnTo>
                        <a:pt x="218" y="105"/>
                      </a:lnTo>
                      <a:lnTo>
                        <a:pt x="253" y="112"/>
                      </a:lnTo>
                      <a:lnTo>
                        <a:pt x="285" y="113"/>
                      </a:lnTo>
                      <a:lnTo>
                        <a:pt x="320" y="115"/>
                      </a:lnTo>
                      <a:lnTo>
                        <a:pt x="381" y="119"/>
                      </a:lnTo>
                      <a:lnTo>
                        <a:pt x="448" y="115"/>
                      </a:lnTo>
                      <a:lnTo>
                        <a:pt x="0"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37" name="Freeform 277">
                  <a:extLst>
                    <a:ext uri="{FF2B5EF4-FFF2-40B4-BE49-F238E27FC236}">
                      <a16:creationId xmlns:a16="http://schemas.microsoft.com/office/drawing/2014/main" id="{975795F1-A3CE-9F41-9B9F-0336C7C599CD}"/>
                    </a:ext>
                  </a:extLst>
                </p:cNvPr>
                <p:cNvSpPr>
                  <a:spLocks/>
                </p:cNvSpPr>
                <p:nvPr/>
              </p:nvSpPr>
              <p:spPr bwMode="auto">
                <a:xfrm>
                  <a:off x="4556" y="3660"/>
                  <a:ext cx="449" cy="120"/>
                </a:xfrm>
                <a:custGeom>
                  <a:avLst/>
                  <a:gdLst>
                    <a:gd name="T0" fmla="*/ 0 w 449"/>
                    <a:gd name="T1" fmla="*/ 0 h 120"/>
                    <a:gd name="T2" fmla="*/ 36 w 449"/>
                    <a:gd name="T3" fmla="*/ 30 h 120"/>
                    <a:gd name="T4" fmla="*/ 62 w 449"/>
                    <a:gd name="T5" fmla="*/ 52 h 120"/>
                    <a:gd name="T6" fmla="*/ 98 w 449"/>
                    <a:gd name="T7" fmla="*/ 64 h 120"/>
                    <a:gd name="T8" fmla="*/ 134 w 449"/>
                    <a:gd name="T9" fmla="*/ 76 h 120"/>
                    <a:gd name="T10" fmla="*/ 176 w 449"/>
                    <a:gd name="T11" fmla="*/ 92 h 120"/>
                    <a:gd name="T12" fmla="*/ 218 w 449"/>
                    <a:gd name="T13" fmla="*/ 106 h 120"/>
                    <a:gd name="T14" fmla="*/ 254 w 449"/>
                    <a:gd name="T15" fmla="*/ 114 h 120"/>
                    <a:gd name="T16" fmla="*/ 284 w 449"/>
                    <a:gd name="T17" fmla="*/ 116 h 120"/>
                    <a:gd name="T18" fmla="*/ 320 w 449"/>
                    <a:gd name="T19" fmla="*/ 118 h 120"/>
                    <a:gd name="T20" fmla="*/ 382 w 449"/>
                    <a:gd name="T21" fmla="*/ 119 h 120"/>
                    <a:gd name="T22" fmla="*/ 448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0" y="0"/>
                      </a:moveTo>
                      <a:lnTo>
                        <a:pt x="36" y="30"/>
                      </a:lnTo>
                      <a:lnTo>
                        <a:pt x="62" y="52"/>
                      </a:lnTo>
                      <a:lnTo>
                        <a:pt x="98" y="64"/>
                      </a:lnTo>
                      <a:lnTo>
                        <a:pt x="134" y="76"/>
                      </a:lnTo>
                      <a:lnTo>
                        <a:pt x="176" y="92"/>
                      </a:lnTo>
                      <a:lnTo>
                        <a:pt x="218" y="106"/>
                      </a:lnTo>
                      <a:lnTo>
                        <a:pt x="254" y="114"/>
                      </a:lnTo>
                      <a:lnTo>
                        <a:pt x="284" y="116"/>
                      </a:lnTo>
                      <a:lnTo>
                        <a:pt x="320" y="118"/>
                      </a:lnTo>
                      <a:lnTo>
                        <a:pt x="382" y="119"/>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60" name="Group 278">
                <a:extLst>
                  <a:ext uri="{FF2B5EF4-FFF2-40B4-BE49-F238E27FC236}">
                    <a16:creationId xmlns:a16="http://schemas.microsoft.com/office/drawing/2014/main" id="{0793D000-81BD-6C4F-BFB3-1117E79AC3D7}"/>
                  </a:ext>
                </a:extLst>
              </p:cNvPr>
              <p:cNvGrpSpPr>
                <a:grpSpLocks/>
              </p:cNvGrpSpPr>
              <p:nvPr/>
            </p:nvGrpSpPr>
            <p:grpSpPr bwMode="auto">
              <a:xfrm>
                <a:off x="4570" y="3626"/>
                <a:ext cx="429" cy="117"/>
                <a:chOff x="4570" y="3626"/>
                <a:chExt cx="429" cy="117"/>
              </a:xfrm>
            </p:grpSpPr>
            <p:sp>
              <p:nvSpPr>
                <p:cNvPr id="15639" name="Freeform 279" descr="Zig zag">
                  <a:extLst>
                    <a:ext uri="{FF2B5EF4-FFF2-40B4-BE49-F238E27FC236}">
                      <a16:creationId xmlns:a16="http://schemas.microsoft.com/office/drawing/2014/main" id="{FE150173-B3AA-254B-A1FF-FD9C9442C254}"/>
                    </a:ext>
                  </a:extLst>
                </p:cNvPr>
                <p:cNvSpPr>
                  <a:spLocks/>
                </p:cNvSpPr>
                <p:nvPr/>
              </p:nvSpPr>
              <p:spPr bwMode="auto">
                <a:xfrm>
                  <a:off x="4570" y="3626"/>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40" name="Freeform 280">
                  <a:extLst>
                    <a:ext uri="{FF2B5EF4-FFF2-40B4-BE49-F238E27FC236}">
                      <a16:creationId xmlns:a16="http://schemas.microsoft.com/office/drawing/2014/main" id="{1570F6B6-936F-784C-9DD7-EC6B221270A6}"/>
                    </a:ext>
                  </a:extLst>
                </p:cNvPr>
                <p:cNvSpPr>
                  <a:spLocks/>
                </p:cNvSpPr>
                <p:nvPr/>
              </p:nvSpPr>
              <p:spPr bwMode="auto">
                <a:xfrm>
                  <a:off x="4570" y="3626"/>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61" name="Group 281">
                <a:extLst>
                  <a:ext uri="{FF2B5EF4-FFF2-40B4-BE49-F238E27FC236}">
                    <a16:creationId xmlns:a16="http://schemas.microsoft.com/office/drawing/2014/main" id="{92A8E508-3C2F-D244-AF81-ABC431170204}"/>
                  </a:ext>
                </a:extLst>
              </p:cNvPr>
              <p:cNvGrpSpPr>
                <a:grpSpLocks/>
              </p:cNvGrpSpPr>
              <p:nvPr/>
            </p:nvGrpSpPr>
            <p:grpSpPr bwMode="auto">
              <a:xfrm>
                <a:off x="4584" y="3598"/>
                <a:ext cx="419" cy="111"/>
                <a:chOff x="4584" y="3598"/>
                <a:chExt cx="419" cy="111"/>
              </a:xfrm>
            </p:grpSpPr>
            <p:sp>
              <p:nvSpPr>
                <p:cNvPr id="15642" name="Freeform 282" descr="Zig zag">
                  <a:extLst>
                    <a:ext uri="{FF2B5EF4-FFF2-40B4-BE49-F238E27FC236}">
                      <a16:creationId xmlns:a16="http://schemas.microsoft.com/office/drawing/2014/main" id="{E96B5D82-F5C2-9340-B46E-68BEB15F4D43}"/>
                    </a:ext>
                  </a:extLst>
                </p:cNvPr>
                <p:cNvSpPr>
                  <a:spLocks/>
                </p:cNvSpPr>
                <p:nvPr/>
              </p:nvSpPr>
              <p:spPr bwMode="auto">
                <a:xfrm>
                  <a:off x="4584" y="3598"/>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43" name="Freeform 283">
                  <a:extLst>
                    <a:ext uri="{FF2B5EF4-FFF2-40B4-BE49-F238E27FC236}">
                      <a16:creationId xmlns:a16="http://schemas.microsoft.com/office/drawing/2014/main" id="{8BE7EF56-522E-D548-9344-51E4051F6CA5}"/>
                    </a:ext>
                  </a:extLst>
                </p:cNvPr>
                <p:cNvSpPr>
                  <a:spLocks/>
                </p:cNvSpPr>
                <p:nvPr/>
              </p:nvSpPr>
              <p:spPr bwMode="auto">
                <a:xfrm>
                  <a:off x="4584" y="3598"/>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68" name="Group 284">
            <a:extLst>
              <a:ext uri="{FF2B5EF4-FFF2-40B4-BE49-F238E27FC236}">
                <a16:creationId xmlns:a16="http://schemas.microsoft.com/office/drawing/2014/main" id="{1BDD28B7-8B7E-A744-A008-51ECC662AC4E}"/>
              </a:ext>
            </a:extLst>
          </p:cNvPr>
          <p:cNvGrpSpPr>
            <a:grpSpLocks/>
          </p:cNvGrpSpPr>
          <p:nvPr/>
        </p:nvGrpSpPr>
        <p:grpSpPr bwMode="auto">
          <a:xfrm>
            <a:off x="9324976" y="5603875"/>
            <a:ext cx="752475" cy="1219200"/>
            <a:chOff x="4914" y="3530"/>
            <a:chExt cx="474" cy="768"/>
          </a:xfrm>
        </p:grpSpPr>
        <p:sp>
          <p:nvSpPr>
            <p:cNvPr id="15645" name="Oval 285">
              <a:extLst>
                <a:ext uri="{FF2B5EF4-FFF2-40B4-BE49-F238E27FC236}">
                  <a16:creationId xmlns:a16="http://schemas.microsoft.com/office/drawing/2014/main" id="{BA9CB907-195B-704E-8341-76C31A781B3E}"/>
                </a:ext>
              </a:extLst>
            </p:cNvPr>
            <p:cNvSpPr>
              <a:spLocks noChangeArrowheads="1"/>
            </p:cNvSpPr>
            <p:nvPr/>
          </p:nvSpPr>
          <p:spPr bwMode="auto">
            <a:xfrm>
              <a:off x="4914" y="3654"/>
              <a:ext cx="363"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45" name="Group 286">
              <a:extLst>
                <a:ext uri="{FF2B5EF4-FFF2-40B4-BE49-F238E27FC236}">
                  <a16:creationId xmlns:a16="http://schemas.microsoft.com/office/drawing/2014/main" id="{2CE48811-270A-F341-A148-3FA8D92B159D}"/>
                </a:ext>
              </a:extLst>
            </p:cNvPr>
            <p:cNvGrpSpPr>
              <a:grpSpLocks/>
            </p:cNvGrpSpPr>
            <p:nvPr/>
          </p:nvGrpSpPr>
          <p:grpSpPr bwMode="auto">
            <a:xfrm>
              <a:off x="4918" y="3530"/>
              <a:ext cx="470" cy="768"/>
              <a:chOff x="4918" y="3530"/>
              <a:chExt cx="470" cy="768"/>
            </a:xfrm>
          </p:grpSpPr>
          <p:sp>
            <p:nvSpPr>
              <p:cNvPr id="15647" name="Freeform 287">
                <a:extLst>
                  <a:ext uri="{FF2B5EF4-FFF2-40B4-BE49-F238E27FC236}">
                    <a16:creationId xmlns:a16="http://schemas.microsoft.com/office/drawing/2014/main" id="{7FCD73CB-4036-3849-A9A8-573F40A35885}"/>
                  </a:ext>
                </a:extLst>
              </p:cNvPr>
              <p:cNvSpPr>
                <a:spLocks/>
              </p:cNvSpPr>
              <p:nvPr/>
            </p:nvSpPr>
            <p:spPr bwMode="auto">
              <a:xfrm>
                <a:off x="4918" y="3530"/>
                <a:ext cx="468" cy="768"/>
              </a:xfrm>
              <a:custGeom>
                <a:avLst/>
                <a:gdLst>
                  <a:gd name="T0" fmla="*/ 0 w 468"/>
                  <a:gd name="T1" fmla="*/ 156 h 768"/>
                  <a:gd name="T2" fmla="*/ 0 w 468"/>
                  <a:gd name="T3" fmla="*/ 192 h 768"/>
                  <a:gd name="T4" fmla="*/ 36 w 468"/>
                  <a:gd name="T5" fmla="*/ 204 h 768"/>
                  <a:gd name="T6" fmla="*/ 72 w 468"/>
                  <a:gd name="T7" fmla="*/ 240 h 768"/>
                  <a:gd name="T8" fmla="*/ 144 w 468"/>
                  <a:gd name="T9" fmla="*/ 240 h 768"/>
                  <a:gd name="T10" fmla="*/ 156 w 468"/>
                  <a:gd name="T11" fmla="*/ 275 h 768"/>
                  <a:gd name="T12" fmla="*/ 156 w 468"/>
                  <a:gd name="T13" fmla="*/ 311 h 768"/>
                  <a:gd name="T14" fmla="*/ 156 w 468"/>
                  <a:gd name="T15" fmla="*/ 347 h 768"/>
                  <a:gd name="T16" fmla="*/ 132 w 468"/>
                  <a:gd name="T17" fmla="*/ 383 h 768"/>
                  <a:gd name="T18" fmla="*/ 120 w 468"/>
                  <a:gd name="T19" fmla="*/ 419 h 768"/>
                  <a:gd name="T20" fmla="*/ 84 w 468"/>
                  <a:gd name="T21" fmla="*/ 455 h 768"/>
                  <a:gd name="T22" fmla="*/ 84 w 468"/>
                  <a:gd name="T23" fmla="*/ 491 h 768"/>
                  <a:gd name="T24" fmla="*/ 72 w 468"/>
                  <a:gd name="T25" fmla="*/ 527 h 768"/>
                  <a:gd name="T26" fmla="*/ 72 w 468"/>
                  <a:gd name="T27" fmla="*/ 563 h 768"/>
                  <a:gd name="T28" fmla="*/ 48 w 468"/>
                  <a:gd name="T29" fmla="*/ 611 h 768"/>
                  <a:gd name="T30" fmla="*/ 36 w 468"/>
                  <a:gd name="T31" fmla="*/ 659 h 768"/>
                  <a:gd name="T32" fmla="*/ 36 w 468"/>
                  <a:gd name="T33" fmla="*/ 695 h 768"/>
                  <a:gd name="T34" fmla="*/ 24 w 468"/>
                  <a:gd name="T35" fmla="*/ 731 h 768"/>
                  <a:gd name="T36" fmla="*/ 36 w 468"/>
                  <a:gd name="T37" fmla="*/ 767 h 768"/>
                  <a:gd name="T38" fmla="*/ 72 w 468"/>
                  <a:gd name="T39" fmla="*/ 767 h 768"/>
                  <a:gd name="T40" fmla="*/ 108 w 468"/>
                  <a:gd name="T41" fmla="*/ 767 h 768"/>
                  <a:gd name="T42" fmla="*/ 144 w 468"/>
                  <a:gd name="T43" fmla="*/ 767 h 768"/>
                  <a:gd name="T44" fmla="*/ 180 w 468"/>
                  <a:gd name="T45" fmla="*/ 755 h 768"/>
                  <a:gd name="T46" fmla="*/ 216 w 468"/>
                  <a:gd name="T47" fmla="*/ 731 h 768"/>
                  <a:gd name="T48" fmla="*/ 252 w 468"/>
                  <a:gd name="T49" fmla="*/ 731 h 768"/>
                  <a:gd name="T50" fmla="*/ 287 w 468"/>
                  <a:gd name="T51" fmla="*/ 731 h 768"/>
                  <a:gd name="T52" fmla="*/ 323 w 468"/>
                  <a:gd name="T53" fmla="*/ 731 h 768"/>
                  <a:gd name="T54" fmla="*/ 359 w 468"/>
                  <a:gd name="T55" fmla="*/ 731 h 768"/>
                  <a:gd name="T56" fmla="*/ 395 w 468"/>
                  <a:gd name="T57" fmla="*/ 743 h 768"/>
                  <a:gd name="T58" fmla="*/ 431 w 468"/>
                  <a:gd name="T59" fmla="*/ 743 h 768"/>
                  <a:gd name="T60" fmla="*/ 467 w 468"/>
                  <a:gd name="T61" fmla="*/ 731 h 768"/>
                  <a:gd name="T62" fmla="*/ 467 w 468"/>
                  <a:gd name="T63" fmla="*/ 695 h 768"/>
                  <a:gd name="T64" fmla="*/ 467 w 468"/>
                  <a:gd name="T65" fmla="*/ 659 h 768"/>
                  <a:gd name="T66" fmla="*/ 467 w 468"/>
                  <a:gd name="T67" fmla="*/ 623 h 768"/>
                  <a:gd name="T68" fmla="*/ 467 w 468"/>
                  <a:gd name="T69" fmla="*/ 587 h 768"/>
                  <a:gd name="T70" fmla="*/ 467 w 468"/>
                  <a:gd name="T71" fmla="*/ 551 h 768"/>
                  <a:gd name="T72" fmla="*/ 467 w 468"/>
                  <a:gd name="T73" fmla="*/ 515 h 768"/>
                  <a:gd name="T74" fmla="*/ 467 w 468"/>
                  <a:gd name="T75" fmla="*/ 479 h 768"/>
                  <a:gd name="T76" fmla="*/ 467 w 468"/>
                  <a:gd name="T77" fmla="*/ 443 h 768"/>
                  <a:gd name="T78" fmla="*/ 467 w 468"/>
                  <a:gd name="T79" fmla="*/ 407 h 768"/>
                  <a:gd name="T80" fmla="*/ 467 w 468"/>
                  <a:gd name="T81" fmla="*/ 371 h 768"/>
                  <a:gd name="T82" fmla="*/ 467 w 468"/>
                  <a:gd name="T83" fmla="*/ 335 h 768"/>
                  <a:gd name="T84" fmla="*/ 467 w 468"/>
                  <a:gd name="T85" fmla="*/ 299 h 768"/>
                  <a:gd name="T86" fmla="*/ 467 w 468"/>
                  <a:gd name="T87" fmla="*/ 263 h 768"/>
                  <a:gd name="T88" fmla="*/ 467 w 468"/>
                  <a:gd name="T89" fmla="*/ 228 h 768"/>
                  <a:gd name="T90" fmla="*/ 467 w 468"/>
                  <a:gd name="T91" fmla="*/ 192 h 768"/>
                  <a:gd name="T92" fmla="*/ 467 w 468"/>
                  <a:gd name="T93" fmla="*/ 156 h 768"/>
                  <a:gd name="T94" fmla="*/ 443 w 468"/>
                  <a:gd name="T95" fmla="*/ 114 h 768"/>
                  <a:gd name="T96" fmla="*/ 417 w 468"/>
                  <a:gd name="T97" fmla="*/ 78 h 768"/>
                  <a:gd name="T98" fmla="*/ 383 w 468"/>
                  <a:gd name="T99" fmla="*/ 48 h 768"/>
                  <a:gd name="T100" fmla="*/ 347 w 468"/>
                  <a:gd name="T101" fmla="*/ 24 h 768"/>
                  <a:gd name="T102" fmla="*/ 311 w 468"/>
                  <a:gd name="T103" fmla="*/ 12 h 768"/>
                  <a:gd name="T104" fmla="*/ 275 w 468"/>
                  <a:gd name="T105" fmla="*/ 8 h 768"/>
                  <a:gd name="T106" fmla="*/ 240 w 468"/>
                  <a:gd name="T107" fmla="*/ 0 h 768"/>
                  <a:gd name="T108" fmla="*/ 204 w 468"/>
                  <a:gd name="T109" fmla="*/ 0 h 768"/>
                  <a:gd name="T110" fmla="*/ 168 w 468"/>
                  <a:gd name="T111" fmla="*/ 0 h 768"/>
                  <a:gd name="T112" fmla="*/ 132 w 468"/>
                  <a:gd name="T113" fmla="*/ 0 h 768"/>
                  <a:gd name="T114" fmla="*/ 110 w 468"/>
                  <a:gd name="T115" fmla="*/ 10 h 768"/>
                  <a:gd name="T116" fmla="*/ 84 w 468"/>
                  <a:gd name="T117" fmla="*/ 26 h 768"/>
                  <a:gd name="T118" fmla="*/ 56 w 468"/>
                  <a:gd name="T119" fmla="*/ 52 h 768"/>
                  <a:gd name="T120" fmla="*/ 38 w 468"/>
                  <a:gd name="T121" fmla="*/ 86 h 768"/>
                  <a:gd name="T122" fmla="*/ 12 w 468"/>
                  <a:gd name="T123" fmla="*/ 132 h 768"/>
                  <a:gd name="T124" fmla="*/ 0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7" y="731"/>
                    </a:lnTo>
                    <a:lnTo>
                      <a:pt x="323" y="731"/>
                    </a:lnTo>
                    <a:lnTo>
                      <a:pt x="359" y="731"/>
                    </a:lnTo>
                    <a:lnTo>
                      <a:pt x="395" y="743"/>
                    </a:lnTo>
                    <a:lnTo>
                      <a:pt x="431" y="743"/>
                    </a:lnTo>
                    <a:lnTo>
                      <a:pt x="467" y="731"/>
                    </a:lnTo>
                    <a:lnTo>
                      <a:pt x="467" y="695"/>
                    </a:lnTo>
                    <a:lnTo>
                      <a:pt x="467" y="659"/>
                    </a:lnTo>
                    <a:lnTo>
                      <a:pt x="467" y="623"/>
                    </a:lnTo>
                    <a:lnTo>
                      <a:pt x="467" y="587"/>
                    </a:lnTo>
                    <a:lnTo>
                      <a:pt x="467" y="551"/>
                    </a:lnTo>
                    <a:lnTo>
                      <a:pt x="467" y="515"/>
                    </a:lnTo>
                    <a:lnTo>
                      <a:pt x="467" y="479"/>
                    </a:lnTo>
                    <a:lnTo>
                      <a:pt x="467" y="443"/>
                    </a:lnTo>
                    <a:lnTo>
                      <a:pt x="467" y="407"/>
                    </a:lnTo>
                    <a:lnTo>
                      <a:pt x="467" y="371"/>
                    </a:lnTo>
                    <a:lnTo>
                      <a:pt x="467" y="335"/>
                    </a:lnTo>
                    <a:lnTo>
                      <a:pt x="467" y="299"/>
                    </a:lnTo>
                    <a:lnTo>
                      <a:pt x="467" y="263"/>
                    </a:lnTo>
                    <a:lnTo>
                      <a:pt x="467" y="228"/>
                    </a:lnTo>
                    <a:lnTo>
                      <a:pt x="467" y="192"/>
                    </a:lnTo>
                    <a:lnTo>
                      <a:pt x="467" y="156"/>
                    </a:lnTo>
                    <a:lnTo>
                      <a:pt x="443" y="114"/>
                    </a:lnTo>
                    <a:lnTo>
                      <a:pt x="417" y="78"/>
                    </a:lnTo>
                    <a:lnTo>
                      <a:pt x="383" y="48"/>
                    </a:lnTo>
                    <a:lnTo>
                      <a:pt x="347" y="24"/>
                    </a:lnTo>
                    <a:lnTo>
                      <a:pt x="311" y="12"/>
                    </a:lnTo>
                    <a:lnTo>
                      <a:pt x="275"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80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47" name="Group 288">
                <a:extLst>
                  <a:ext uri="{FF2B5EF4-FFF2-40B4-BE49-F238E27FC236}">
                    <a16:creationId xmlns:a16="http://schemas.microsoft.com/office/drawing/2014/main" id="{087410C9-0BD3-0147-A52B-1ADEF8E2D1BD}"/>
                  </a:ext>
                </a:extLst>
              </p:cNvPr>
              <p:cNvGrpSpPr>
                <a:grpSpLocks/>
              </p:cNvGrpSpPr>
              <p:nvPr/>
            </p:nvGrpSpPr>
            <p:grpSpPr bwMode="auto">
              <a:xfrm>
                <a:off x="4940" y="3660"/>
                <a:ext cx="448" cy="120"/>
                <a:chOff x="4940" y="3660"/>
                <a:chExt cx="448" cy="120"/>
              </a:xfrm>
            </p:grpSpPr>
            <p:sp>
              <p:nvSpPr>
                <p:cNvPr id="15649" name="Freeform 289">
                  <a:extLst>
                    <a:ext uri="{FF2B5EF4-FFF2-40B4-BE49-F238E27FC236}">
                      <a16:creationId xmlns:a16="http://schemas.microsoft.com/office/drawing/2014/main" id="{7C5421B7-CFC8-9647-B7BD-1B3A07D95DCC}"/>
                    </a:ext>
                  </a:extLst>
                </p:cNvPr>
                <p:cNvSpPr>
                  <a:spLocks/>
                </p:cNvSpPr>
                <p:nvPr/>
              </p:nvSpPr>
              <p:spPr bwMode="auto">
                <a:xfrm>
                  <a:off x="4940" y="3660"/>
                  <a:ext cx="448" cy="120"/>
                </a:xfrm>
                <a:custGeom>
                  <a:avLst/>
                  <a:gdLst>
                    <a:gd name="T0" fmla="*/ 0 w 448"/>
                    <a:gd name="T1" fmla="*/ 0 h 120"/>
                    <a:gd name="T2" fmla="*/ 35 w 448"/>
                    <a:gd name="T3" fmla="*/ 28 h 120"/>
                    <a:gd name="T4" fmla="*/ 63 w 448"/>
                    <a:gd name="T5" fmla="*/ 51 h 120"/>
                    <a:gd name="T6" fmla="*/ 98 w 448"/>
                    <a:gd name="T7" fmla="*/ 64 h 120"/>
                    <a:gd name="T8" fmla="*/ 136 w 448"/>
                    <a:gd name="T9" fmla="*/ 75 h 120"/>
                    <a:gd name="T10" fmla="*/ 177 w 448"/>
                    <a:gd name="T11" fmla="*/ 92 h 120"/>
                    <a:gd name="T12" fmla="*/ 218 w 448"/>
                    <a:gd name="T13" fmla="*/ 105 h 120"/>
                    <a:gd name="T14" fmla="*/ 252 w 448"/>
                    <a:gd name="T15" fmla="*/ 112 h 120"/>
                    <a:gd name="T16" fmla="*/ 284 w 448"/>
                    <a:gd name="T17" fmla="*/ 113 h 120"/>
                    <a:gd name="T18" fmla="*/ 319 w 448"/>
                    <a:gd name="T19" fmla="*/ 115 h 120"/>
                    <a:gd name="T20" fmla="*/ 380 w 448"/>
                    <a:gd name="T21" fmla="*/ 119 h 120"/>
                    <a:gd name="T22" fmla="*/ 447 w 448"/>
                    <a:gd name="T23" fmla="*/ 115 h 120"/>
                    <a:gd name="T24" fmla="*/ 0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0" y="0"/>
                      </a:moveTo>
                      <a:lnTo>
                        <a:pt x="35" y="28"/>
                      </a:lnTo>
                      <a:lnTo>
                        <a:pt x="63" y="51"/>
                      </a:lnTo>
                      <a:lnTo>
                        <a:pt x="98" y="64"/>
                      </a:lnTo>
                      <a:lnTo>
                        <a:pt x="136" y="75"/>
                      </a:lnTo>
                      <a:lnTo>
                        <a:pt x="177" y="92"/>
                      </a:lnTo>
                      <a:lnTo>
                        <a:pt x="218" y="105"/>
                      </a:lnTo>
                      <a:lnTo>
                        <a:pt x="252" y="112"/>
                      </a:lnTo>
                      <a:lnTo>
                        <a:pt x="284" y="113"/>
                      </a:lnTo>
                      <a:lnTo>
                        <a:pt x="319" y="115"/>
                      </a:lnTo>
                      <a:lnTo>
                        <a:pt x="380" y="119"/>
                      </a:lnTo>
                      <a:lnTo>
                        <a:pt x="447" y="115"/>
                      </a:lnTo>
                      <a:lnTo>
                        <a:pt x="0"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50" name="Freeform 290">
                  <a:extLst>
                    <a:ext uri="{FF2B5EF4-FFF2-40B4-BE49-F238E27FC236}">
                      <a16:creationId xmlns:a16="http://schemas.microsoft.com/office/drawing/2014/main" id="{589D886E-9CD0-804F-83F8-2B9591488B19}"/>
                    </a:ext>
                  </a:extLst>
                </p:cNvPr>
                <p:cNvSpPr>
                  <a:spLocks/>
                </p:cNvSpPr>
                <p:nvPr/>
              </p:nvSpPr>
              <p:spPr bwMode="auto">
                <a:xfrm>
                  <a:off x="4940" y="3660"/>
                  <a:ext cx="448" cy="120"/>
                </a:xfrm>
                <a:custGeom>
                  <a:avLst/>
                  <a:gdLst>
                    <a:gd name="T0" fmla="*/ 0 w 448"/>
                    <a:gd name="T1" fmla="*/ 0 h 120"/>
                    <a:gd name="T2" fmla="*/ 36 w 448"/>
                    <a:gd name="T3" fmla="*/ 30 h 120"/>
                    <a:gd name="T4" fmla="*/ 62 w 448"/>
                    <a:gd name="T5" fmla="*/ 52 h 120"/>
                    <a:gd name="T6" fmla="*/ 98 w 448"/>
                    <a:gd name="T7" fmla="*/ 64 h 120"/>
                    <a:gd name="T8" fmla="*/ 134 w 448"/>
                    <a:gd name="T9" fmla="*/ 76 h 120"/>
                    <a:gd name="T10" fmla="*/ 176 w 448"/>
                    <a:gd name="T11" fmla="*/ 92 h 120"/>
                    <a:gd name="T12" fmla="*/ 218 w 448"/>
                    <a:gd name="T13" fmla="*/ 106 h 120"/>
                    <a:gd name="T14" fmla="*/ 253 w 448"/>
                    <a:gd name="T15" fmla="*/ 114 h 120"/>
                    <a:gd name="T16" fmla="*/ 283 w 448"/>
                    <a:gd name="T17" fmla="*/ 116 h 120"/>
                    <a:gd name="T18" fmla="*/ 319 w 448"/>
                    <a:gd name="T19" fmla="*/ 118 h 120"/>
                    <a:gd name="T20" fmla="*/ 381 w 448"/>
                    <a:gd name="T21" fmla="*/ 119 h 120"/>
                    <a:gd name="T22" fmla="*/ 447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0" y="0"/>
                      </a:moveTo>
                      <a:lnTo>
                        <a:pt x="36" y="30"/>
                      </a:lnTo>
                      <a:lnTo>
                        <a:pt x="62" y="52"/>
                      </a:lnTo>
                      <a:lnTo>
                        <a:pt x="98" y="64"/>
                      </a:lnTo>
                      <a:lnTo>
                        <a:pt x="134" y="76"/>
                      </a:lnTo>
                      <a:lnTo>
                        <a:pt x="176" y="92"/>
                      </a:lnTo>
                      <a:lnTo>
                        <a:pt x="218" y="106"/>
                      </a:lnTo>
                      <a:lnTo>
                        <a:pt x="253" y="114"/>
                      </a:lnTo>
                      <a:lnTo>
                        <a:pt x="283" y="116"/>
                      </a:lnTo>
                      <a:lnTo>
                        <a:pt x="319" y="118"/>
                      </a:lnTo>
                      <a:lnTo>
                        <a:pt x="381" y="119"/>
                      </a:lnTo>
                      <a:lnTo>
                        <a:pt x="447"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48" name="Group 291">
                <a:extLst>
                  <a:ext uri="{FF2B5EF4-FFF2-40B4-BE49-F238E27FC236}">
                    <a16:creationId xmlns:a16="http://schemas.microsoft.com/office/drawing/2014/main" id="{90A8E6DC-9C2F-BD41-8752-676FE032E054}"/>
                  </a:ext>
                </a:extLst>
              </p:cNvPr>
              <p:cNvGrpSpPr>
                <a:grpSpLocks/>
              </p:cNvGrpSpPr>
              <p:nvPr/>
            </p:nvGrpSpPr>
            <p:grpSpPr bwMode="auto">
              <a:xfrm>
                <a:off x="4954" y="3626"/>
                <a:ext cx="428" cy="117"/>
                <a:chOff x="4954" y="3626"/>
                <a:chExt cx="428" cy="117"/>
              </a:xfrm>
            </p:grpSpPr>
            <p:sp>
              <p:nvSpPr>
                <p:cNvPr id="15652" name="Freeform 292">
                  <a:extLst>
                    <a:ext uri="{FF2B5EF4-FFF2-40B4-BE49-F238E27FC236}">
                      <a16:creationId xmlns:a16="http://schemas.microsoft.com/office/drawing/2014/main" id="{58B7A411-4AC0-934A-AA32-11D1EC6E52FC}"/>
                    </a:ext>
                  </a:extLst>
                </p:cNvPr>
                <p:cNvSpPr>
                  <a:spLocks/>
                </p:cNvSpPr>
                <p:nvPr/>
              </p:nvSpPr>
              <p:spPr bwMode="auto">
                <a:xfrm>
                  <a:off x="4954" y="3626"/>
                  <a:ext cx="428" cy="117"/>
                </a:xfrm>
                <a:custGeom>
                  <a:avLst/>
                  <a:gdLst>
                    <a:gd name="T0" fmla="*/ 0 w 428"/>
                    <a:gd name="T1" fmla="*/ 0 h 117"/>
                    <a:gd name="T2" fmla="*/ 22 w 428"/>
                    <a:gd name="T3" fmla="*/ 13 h 117"/>
                    <a:gd name="T4" fmla="*/ 24 w 428"/>
                    <a:gd name="T5" fmla="*/ 19 h 117"/>
                    <a:gd name="T6" fmla="*/ 29 w 428"/>
                    <a:gd name="T7" fmla="*/ 21 h 117"/>
                    <a:gd name="T8" fmla="*/ 35 w 428"/>
                    <a:gd name="T9" fmla="*/ 28 h 117"/>
                    <a:gd name="T10" fmla="*/ 41 w 428"/>
                    <a:gd name="T11" fmla="*/ 30 h 117"/>
                    <a:gd name="T12" fmla="*/ 47 w 428"/>
                    <a:gd name="T13" fmla="*/ 34 h 117"/>
                    <a:gd name="T14" fmla="*/ 57 w 428"/>
                    <a:gd name="T15" fmla="*/ 36 h 117"/>
                    <a:gd name="T16" fmla="*/ 69 w 428"/>
                    <a:gd name="T17" fmla="*/ 39 h 117"/>
                    <a:gd name="T18" fmla="*/ 80 w 428"/>
                    <a:gd name="T19" fmla="*/ 43 h 117"/>
                    <a:gd name="T20" fmla="*/ 90 w 428"/>
                    <a:gd name="T21" fmla="*/ 45 h 117"/>
                    <a:gd name="T22" fmla="*/ 96 w 428"/>
                    <a:gd name="T23" fmla="*/ 49 h 117"/>
                    <a:gd name="T24" fmla="*/ 102 w 428"/>
                    <a:gd name="T25" fmla="*/ 51 h 117"/>
                    <a:gd name="T26" fmla="*/ 108 w 428"/>
                    <a:gd name="T27" fmla="*/ 56 h 117"/>
                    <a:gd name="T28" fmla="*/ 114 w 428"/>
                    <a:gd name="T29" fmla="*/ 58 h 117"/>
                    <a:gd name="T30" fmla="*/ 120 w 428"/>
                    <a:gd name="T31" fmla="*/ 64 h 117"/>
                    <a:gd name="T32" fmla="*/ 126 w 428"/>
                    <a:gd name="T33" fmla="*/ 65 h 117"/>
                    <a:gd name="T34" fmla="*/ 135 w 428"/>
                    <a:gd name="T35" fmla="*/ 67 h 117"/>
                    <a:gd name="T36" fmla="*/ 147 w 428"/>
                    <a:gd name="T37" fmla="*/ 71 h 117"/>
                    <a:gd name="T38" fmla="*/ 159 w 428"/>
                    <a:gd name="T39" fmla="*/ 75 h 117"/>
                    <a:gd name="T40" fmla="*/ 165 w 428"/>
                    <a:gd name="T41" fmla="*/ 77 h 117"/>
                    <a:gd name="T42" fmla="*/ 171 w 428"/>
                    <a:gd name="T43" fmla="*/ 80 h 117"/>
                    <a:gd name="T44" fmla="*/ 177 w 428"/>
                    <a:gd name="T45" fmla="*/ 82 h 117"/>
                    <a:gd name="T46" fmla="*/ 183 w 428"/>
                    <a:gd name="T47" fmla="*/ 88 h 117"/>
                    <a:gd name="T48" fmla="*/ 192 w 428"/>
                    <a:gd name="T49" fmla="*/ 88 h 117"/>
                    <a:gd name="T50" fmla="*/ 198 w 428"/>
                    <a:gd name="T51" fmla="*/ 92 h 117"/>
                    <a:gd name="T52" fmla="*/ 204 w 428"/>
                    <a:gd name="T53" fmla="*/ 95 h 117"/>
                    <a:gd name="T54" fmla="*/ 210 w 428"/>
                    <a:gd name="T55" fmla="*/ 97 h 117"/>
                    <a:gd name="T56" fmla="*/ 216 w 428"/>
                    <a:gd name="T57" fmla="*/ 99 h 117"/>
                    <a:gd name="T58" fmla="*/ 222 w 428"/>
                    <a:gd name="T59" fmla="*/ 101 h 117"/>
                    <a:gd name="T60" fmla="*/ 235 w 428"/>
                    <a:gd name="T61" fmla="*/ 105 h 117"/>
                    <a:gd name="T62" fmla="*/ 244 w 428"/>
                    <a:gd name="T63" fmla="*/ 107 h 117"/>
                    <a:gd name="T64" fmla="*/ 254 w 428"/>
                    <a:gd name="T65" fmla="*/ 107 h 117"/>
                    <a:gd name="T66" fmla="*/ 260 w 428"/>
                    <a:gd name="T67" fmla="*/ 109 h 117"/>
                    <a:gd name="T68" fmla="*/ 270 w 428"/>
                    <a:gd name="T69" fmla="*/ 110 h 117"/>
                    <a:gd name="T70" fmla="*/ 282 w 428"/>
                    <a:gd name="T71" fmla="*/ 112 h 117"/>
                    <a:gd name="T72" fmla="*/ 290 w 428"/>
                    <a:gd name="T73" fmla="*/ 112 h 117"/>
                    <a:gd name="T74" fmla="*/ 301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8 w 428"/>
                    <a:gd name="T91" fmla="*/ 116 h 117"/>
                    <a:gd name="T92" fmla="*/ 354 w 428"/>
                    <a:gd name="T93" fmla="*/ 116 h 117"/>
                    <a:gd name="T94" fmla="*/ 368 w 428"/>
                    <a:gd name="T95" fmla="*/ 116 h 117"/>
                    <a:gd name="T96" fmla="*/ 376 w 428"/>
                    <a:gd name="T97" fmla="*/ 116 h 117"/>
                    <a:gd name="T98" fmla="*/ 384 w 428"/>
                    <a:gd name="T99" fmla="*/ 116 h 117"/>
                    <a:gd name="T100" fmla="*/ 388 w 428"/>
                    <a:gd name="T101" fmla="*/ 116 h 117"/>
                    <a:gd name="T102" fmla="*/ 394 w 428"/>
                    <a:gd name="T103" fmla="*/ 116 h 117"/>
                    <a:gd name="T104" fmla="*/ 407 w 428"/>
                    <a:gd name="T105" fmla="*/ 114 h 117"/>
                    <a:gd name="T106" fmla="*/ 415 w 428"/>
                    <a:gd name="T107" fmla="*/ 114 h 117"/>
                    <a:gd name="T108" fmla="*/ 421 w 428"/>
                    <a:gd name="T109" fmla="*/ 114 h 117"/>
                    <a:gd name="T110" fmla="*/ 427 w 428"/>
                    <a:gd name="T111" fmla="*/ 114 h 117"/>
                    <a:gd name="T112" fmla="*/ 0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5" y="105"/>
                      </a:lnTo>
                      <a:lnTo>
                        <a:pt x="244" y="107"/>
                      </a:lnTo>
                      <a:lnTo>
                        <a:pt x="254" y="107"/>
                      </a:lnTo>
                      <a:lnTo>
                        <a:pt x="260" y="109"/>
                      </a:lnTo>
                      <a:lnTo>
                        <a:pt x="270" y="110"/>
                      </a:lnTo>
                      <a:lnTo>
                        <a:pt x="282" y="112"/>
                      </a:lnTo>
                      <a:lnTo>
                        <a:pt x="290" y="112"/>
                      </a:lnTo>
                      <a:lnTo>
                        <a:pt x="301" y="112"/>
                      </a:lnTo>
                      <a:lnTo>
                        <a:pt x="307" y="114"/>
                      </a:lnTo>
                      <a:lnTo>
                        <a:pt x="315" y="116"/>
                      </a:lnTo>
                      <a:lnTo>
                        <a:pt x="321" y="116"/>
                      </a:lnTo>
                      <a:lnTo>
                        <a:pt x="325" y="116"/>
                      </a:lnTo>
                      <a:lnTo>
                        <a:pt x="331" y="116"/>
                      </a:lnTo>
                      <a:lnTo>
                        <a:pt x="337" y="116"/>
                      </a:lnTo>
                      <a:lnTo>
                        <a:pt x="343" y="116"/>
                      </a:lnTo>
                      <a:lnTo>
                        <a:pt x="348" y="116"/>
                      </a:lnTo>
                      <a:lnTo>
                        <a:pt x="354" y="116"/>
                      </a:lnTo>
                      <a:lnTo>
                        <a:pt x="368" y="116"/>
                      </a:lnTo>
                      <a:lnTo>
                        <a:pt x="376" y="116"/>
                      </a:lnTo>
                      <a:lnTo>
                        <a:pt x="384" y="116"/>
                      </a:lnTo>
                      <a:lnTo>
                        <a:pt x="388" y="116"/>
                      </a:lnTo>
                      <a:lnTo>
                        <a:pt x="394" y="116"/>
                      </a:lnTo>
                      <a:lnTo>
                        <a:pt x="407" y="114"/>
                      </a:lnTo>
                      <a:lnTo>
                        <a:pt x="415" y="114"/>
                      </a:lnTo>
                      <a:lnTo>
                        <a:pt x="421" y="114"/>
                      </a:lnTo>
                      <a:lnTo>
                        <a:pt x="427" y="114"/>
                      </a:lnTo>
                      <a:lnTo>
                        <a:pt x="0"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53" name="Freeform 293">
                  <a:extLst>
                    <a:ext uri="{FF2B5EF4-FFF2-40B4-BE49-F238E27FC236}">
                      <a16:creationId xmlns:a16="http://schemas.microsoft.com/office/drawing/2014/main" id="{CBCE521F-E2DF-EF45-A73C-B12BC0A0AEFA}"/>
                    </a:ext>
                  </a:extLst>
                </p:cNvPr>
                <p:cNvSpPr>
                  <a:spLocks/>
                </p:cNvSpPr>
                <p:nvPr/>
              </p:nvSpPr>
              <p:spPr bwMode="auto">
                <a:xfrm>
                  <a:off x="4954" y="3626"/>
                  <a:ext cx="428" cy="117"/>
                </a:xfrm>
                <a:custGeom>
                  <a:avLst/>
                  <a:gdLst>
                    <a:gd name="T0" fmla="*/ 0 w 428"/>
                    <a:gd name="T1" fmla="*/ 0 h 117"/>
                    <a:gd name="T2" fmla="*/ 20 w 428"/>
                    <a:gd name="T3" fmla="*/ 14 h 117"/>
                    <a:gd name="T4" fmla="*/ 24 w 428"/>
                    <a:gd name="T5" fmla="*/ 18 h 117"/>
                    <a:gd name="T6" fmla="*/ 30 w 428"/>
                    <a:gd name="T7" fmla="*/ 22 h 117"/>
                    <a:gd name="T8" fmla="*/ 36 w 428"/>
                    <a:gd name="T9" fmla="*/ 28 h 117"/>
                    <a:gd name="T10" fmla="*/ 42 w 428"/>
                    <a:gd name="T11" fmla="*/ 30 h 117"/>
                    <a:gd name="T12" fmla="*/ 48 w 428"/>
                    <a:gd name="T13" fmla="*/ 34 h 117"/>
                    <a:gd name="T14" fmla="*/ 56 w 428"/>
                    <a:gd name="T15" fmla="*/ 36 h 117"/>
                    <a:gd name="T16" fmla="*/ 68 w 428"/>
                    <a:gd name="T17" fmla="*/ 40 h 117"/>
                    <a:gd name="T18" fmla="*/ 80 w 428"/>
                    <a:gd name="T19" fmla="*/ 42 h 117"/>
                    <a:gd name="T20" fmla="*/ 90 w 428"/>
                    <a:gd name="T21" fmla="*/ 46 h 117"/>
                    <a:gd name="T22" fmla="*/ 96 w 428"/>
                    <a:gd name="T23" fmla="*/ 48 h 117"/>
                    <a:gd name="T24" fmla="*/ 102 w 428"/>
                    <a:gd name="T25" fmla="*/ 52 h 117"/>
                    <a:gd name="T26" fmla="*/ 108 w 428"/>
                    <a:gd name="T27" fmla="*/ 56 h 117"/>
                    <a:gd name="T28" fmla="*/ 114 w 428"/>
                    <a:gd name="T29" fmla="*/ 58 h 117"/>
                    <a:gd name="T30" fmla="*/ 120 w 428"/>
                    <a:gd name="T31" fmla="*/ 64 h 117"/>
                    <a:gd name="T32" fmla="*/ 126 w 428"/>
                    <a:gd name="T33" fmla="*/ 64 h 117"/>
                    <a:gd name="T34" fmla="*/ 136 w 428"/>
                    <a:gd name="T35" fmla="*/ 68 h 117"/>
                    <a:gd name="T36" fmla="*/ 148 w 428"/>
                    <a:gd name="T37" fmla="*/ 70 h 117"/>
                    <a:gd name="T38" fmla="*/ 158 w 428"/>
                    <a:gd name="T39" fmla="*/ 76 h 117"/>
                    <a:gd name="T40" fmla="*/ 164 w 428"/>
                    <a:gd name="T41" fmla="*/ 76 h 117"/>
                    <a:gd name="T42" fmla="*/ 170 w 428"/>
                    <a:gd name="T43" fmla="*/ 80 h 117"/>
                    <a:gd name="T44" fmla="*/ 176 w 428"/>
                    <a:gd name="T45" fmla="*/ 82 h 117"/>
                    <a:gd name="T46" fmla="*/ 182 w 428"/>
                    <a:gd name="T47" fmla="*/ 88 h 117"/>
                    <a:gd name="T48" fmla="*/ 192 w 428"/>
                    <a:gd name="T49" fmla="*/ 88 h 117"/>
                    <a:gd name="T50" fmla="*/ 198 w 428"/>
                    <a:gd name="T51" fmla="*/ 92 h 117"/>
                    <a:gd name="T52" fmla="*/ 204 w 428"/>
                    <a:gd name="T53" fmla="*/ 94 h 117"/>
                    <a:gd name="T54" fmla="*/ 210 w 428"/>
                    <a:gd name="T55" fmla="*/ 98 h 117"/>
                    <a:gd name="T56" fmla="*/ 216 w 428"/>
                    <a:gd name="T57" fmla="*/ 100 h 117"/>
                    <a:gd name="T58" fmla="*/ 222 w 428"/>
                    <a:gd name="T59" fmla="*/ 100 h 117"/>
                    <a:gd name="T60" fmla="*/ 235 w 428"/>
                    <a:gd name="T61" fmla="*/ 104 h 117"/>
                    <a:gd name="T62" fmla="*/ 245 w 428"/>
                    <a:gd name="T63" fmla="*/ 106 h 117"/>
                    <a:gd name="T64" fmla="*/ 255 w 428"/>
                    <a:gd name="T65" fmla="*/ 106 h 117"/>
                    <a:gd name="T66" fmla="*/ 259 w 428"/>
                    <a:gd name="T67" fmla="*/ 108 h 117"/>
                    <a:gd name="T68" fmla="*/ 269 w 428"/>
                    <a:gd name="T69" fmla="*/ 110 h 117"/>
                    <a:gd name="T70" fmla="*/ 281 w 428"/>
                    <a:gd name="T71" fmla="*/ 112 h 117"/>
                    <a:gd name="T72" fmla="*/ 291 w 428"/>
                    <a:gd name="T73" fmla="*/ 112 h 117"/>
                    <a:gd name="T74" fmla="*/ 303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9 w 428"/>
                    <a:gd name="T91" fmla="*/ 116 h 117"/>
                    <a:gd name="T92" fmla="*/ 355 w 428"/>
                    <a:gd name="T93" fmla="*/ 116 h 117"/>
                    <a:gd name="T94" fmla="*/ 367 w 428"/>
                    <a:gd name="T95" fmla="*/ 116 h 117"/>
                    <a:gd name="T96" fmla="*/ 377 w 428"/>
                    <a:gd name="T97" fmla="*/ 116 h 117"/>
                    <a:gd name="T98" fmla="*/ 383 w 428"/>
                    <a:gd name="T99" fmla="*/ 116 h 117"/>
                    <a:gd name="T100" fmla="*/ 389 w 428"/>
                    <a:gd name="T101" fmla="*/ 116 h 117"/>
                    <a:gd name="T102" fmla="*/ 395 w 428"/>
                    <a:gd name="T103" fmla="*/ 116 h 117"/>
                    <a:gd name="T104" fmla="*/ 407 w 428"/>
                    <a:gd name="T105" fmla="*/ 114 h 117"/>
                    <a:gd name="T106" fmla="*/ 417 w 428"/>
                    <a:gd name="T107" fmla="*/ 114 h 117"/>
                    <a:gd name="T108" fmla="*/ 421 w 428"/>
                    <a:gd name="T109" fmla="*/ 114 h 117"/>
                    <a:gd name="T110" fmla="*/ 427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5" y="104"/>
                      </a:lnTo>
                      <a:lnTo>
                        <a:pt x="245" y="106"/>
                      </a:lnTo>
                      <a:lnTo>
                        <a:pt x="255" y="106"/>
                      </a:lnTo>
                      <a:lnTo>
                        <a:pt x="259" y="108"/>
                      </a:lnTo>
                      <a:lnTo>
                        <a:pt x="269" y="110"/>
                      </a:lnTo>
                      <a:lnTo>
                        <a:pt x="281" y="112"/>
                      </a:lnTo>
                      <a:lnTo>
                        <a:pt x="291" y="112"/>
                      </a:lnTo>
                      <a:lnTo>
                        <a:pt x="303" y="112"/>
                      </a:lnTo>
                      <a:lnTo>
                        <a:pt x="307" y="114"/>
                      </a:lnTo>
                      <a:lnTo>
                        <a:pt x="315" y="116"/>
                      </a:lnTo>
                      <a:lnTo>
                        <a:pt x="321" y="116"/>
                      </a:lnTo>
                      <a:lnTo>
                        <a:pt x="325" y="116"/>
                      </a:lnTo>
                      <a:lnTo>
                        <a:pt x="331" y="116"/>
                      </a:lnTo>
                      <a:lnTo>
                        <a:pt x="337" y="116"/>
                      </a:lnTo>
                      <a:lnTo>
                        <a:pt x="343" y="116"/>
                      </a:lnTo>
                      <a:lnTo>
                        <a:pt x="349" y="116"/>
                      </a:lnTo>
                      <a:lnTo>
                        <a:pt x="355" y="116"/>
                      </a:lnTo>
                      <a:lnTo>
                        <a:pt x="367" y="116"/>
                      </a:lnTo>
                      <a:lnTo>
                        <a:pt x="377" y="116"/>
                      </a:lnTo>
                      <a:lnTo>
                        <a:pt x="383" y="116"/>
                      </a:lnTo>
                      <a:lnTo>
                        <a:pt x="389" y="116"/>
                      </a:lnTo>
                      <a:lnTo>
                        <a:pt x="395" y="116"/>
                      </a:lnTo>
                      <a:lnTo>
                        <a:pt x="407" y="114"/>
                      </a:lnTo>
                      <a:lnTo>
                        <a:pt x="417" y="114"/>
                      </a:lnTo>
                      <a:lnTo>
                        <a:pt x="421" y="114"/>
                      </a:lnTo>
                      <a:lnTo>
                        <a:pt x="427"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49" name="Group 294">
                <a:extLst>
                  <a:ext uri="{FF2B5EF4-FFF2-40B4-BE49-F238E27FC236}">
                    <a16:creationId xmlns:a16="http://schemas.microsoft.com/office/drawing/2014/main" id="{3F11CD51-87E6-464E-BC25-B393B1829983}"/>
                  </a:ext>
                </a:extLst>
              </p:cNvPr>
              <p:cNvGrpSpPr>
                <a:grpSpLocks/>
              </p:cNvGrpSpPr>
              <p:nvPr/>
            </p:nvGrpSpPr>
            <p:grpSpPr bwMode="auto">
              <a:xfrm>
                <a:off x="4968" y="3598"/>
                <a:ext cx="418" cy="111"/>
                <a:chOff x="4968" y="3598"/>
                <a:chExt cx="418" cy="111"/>
              </a:xfrm>
            </p:grpSpPr>
            <p:sp>
              <p:nvSpPr>
                <p:cNvPr id="15655" name="Freeform 295">
                  <a:extLst>
                    <a:ext uri="{FF2B5EF4-FFF2-40B4-BE49-F238E27FC236}">
                      <a16:creationId xmlns:a16="http://schemas.microsoft.com/office/drawing/2014/main" id="{39122F02-C452-1843-A6B5-B0E6A38B2007}"/>
                    </a:ext>
                  </a:extLst>
                </p:cNvPr>
                <p:cNvSpPr>
                  <a:spLocks/>
                </p:cNvSpPr>
                <p:nvPr/>
              </p:nvSpPr>
              <p:spPr bwMode="auto">
                <a:xfrm>
                  <a:off x="4968" y="3598"/>
                  <a:ext cx="418" cy="111"/>
                </a:xfrm>
                <a:custGeom>
                  <a:avLst/>
                  <a:gdLst>
                    <a:gd name="T0" fmla="*/ 0 w 418"/>
                    <a:gd name="T1" fmla="*/ 0 h 111"/>
                    <a:gd name="T2" fmla="*/ 20 w 418"/>
                    <a:gd name="T3" fmla="*/ 22 h 111"/>
                    <a:gd name="T4" fmla="*/ 24 w 418"/>
                    <a:gd name="T5" fmla="*/ 24 h 111"/>
                    <a:gd name="T6" fmla="*/ 31 w 418"/>
                    <a:gd name="T7" fmla="*/ 30 h 111"/>
                    <a:gd name="T8" fmla="*/ 35 w 418"/>
                    <a:gd name="T9" fmla="*/ 32 h 111"/>
                    <a:gd name="T10" fmla="*/ 45 w 418"/>
                    <a:gd name="T11" fmla="*/ 35 h 111"/>
                    <a:gd name="T12" fmla="*/ 59 w 418"/>
                    <a:gd name="T13" fmla="*/ 39 h 111"/>
                    <a:gd name="T14" fmla="*/ 67 w 418"/>
                    <a:gd name="T15" fmla="*/ 41 h 111"/>
                    <a:gd name="T16" fmla="*/ 73 w 418"/>
                    <a:gd name="T17" fmla="*/ 45 h 111"/>
                    <a:gd name="T18" fmla="*/ 78 w 418"/>
                    <a:gd name="T19" fmla="*/ 47 h 111"/>
                    <a:gd name="T20" fmla="*/ 84 w 418"/>
                    <a:gd name="T21" fmla="*/ 50 h 111"/>
                    <a:gd name="T22" fmla="*/ 90 w 418"/>
                    <a:gd name="T23" fmla="*/ 52 h 111"/>
                    <a:gd name="T24" fmla="*/ 96 w 418"/>
                    <a:gd name="T25" fmla="*/ 52 h 111"/>
                    <a:gd name="T26" fmla="*/ 112 w 418"/>
                    <a:gd name="T27" fmla="*/ 58 h 111"/>
                    <a:gd name="T28" fmla="*/ 124 w 418"/>
                    <a:gd name="T29" fmla="*/ 60 h 111"/>
                    <a:gd name="T30" fmla="*/ 135 w 418"/>
                    <a:gd name="T31" fmla="*/ 62 h 111"/>
                    <a:gd name="T32" fmla="*/ 147 w 418"/>
                    <a:gd name="T33" fmla="*/ 63 h 111"/>
                    <a:gd name="T34" fmla="*/ 159 w 418"/>
                    <a:gd name="T35" fmla="*/ 65 h 111"/>
                    <a:gd name="T36" fmla="*/ 165 w 418"/>
                    <a:gd name="T37" fmla="*/ 65 h 111"/>
                    <a:gd name="T38" fmla="*/ 171 w 418"/>
                    <a:gd name="T39" fmla="*/ 67 h 111"/>
                    <a:gd name="T40" fmla="*/ 177 w 418"/>
                    <a:gd name="T41" fmla="*/ 71 h 111"/>
                    <a:gd name="T42" fmla="*/ 188 w 418"/>
                    <a:gd name="T43" fmla="*/ 71 h 111"/>
                    <a:gd name="T44" fmla="*/ 192 w 418"/>
                    <a:gd name="T45" fmla="*/ 73 h 111"/>
                    <a:gd name="T46" fmla="*/ 204 w 418"/>
                    <a:gd name="T47" fmla="*/ 76 h 111"/>
                    <a:gd name="T48" fmla="*/ 213 w 418"/>
                    <a:gd name="T49" fmla="*/ 76 h 111"/>
                    <a:gd name="T50" fmla="*/ 225 w 418"/>
                    <a:gd name="T51" fmla="*/ 78 h 111"/>
                    <a:gd name="T52" fmla="*/ 233 w 418"/>
                    <a:gd name="T53" fmla="*/ 82 h 111"/>
                    <a:gd name="T54" fmla="*/ 236 w 418"/>
                    <a:gd name="T55" fmla="*/ 84 h 111"/>
                    <a:gd name="T56" fmla="*/ 242 w 418"/>
                    <a:gd name="T57" fmla="*/ 86 h 111"/>
                    <a:gd name="T58" fmla="*/ 252 w 418"/>
                    <a:gd name="T59" fmla="*/ 86 h 111"/>
                    <a:gd name="T60" fmla="*/ 264 w 418"/>
                    <a:gd name="T61" fmla="*/ 89 h 111"/>
                    <a:gd name="T62" fmla="*/ 274 w 418"/>
                    <a:gd name="T63" fmla="*/ 89 h 111"/>
                    <a:gd name="T64" fmla="*/ 280 w 418"/>
                    <a:gd name="T65" fmla="*/ 91 h 111"/>
                    <a:gd name="T66" fmla="*/ 286 w 418"/>
                    <a:gd name="T67" fmla="*/ 93 h 111"/>
                    <a:gd name="T68" fmla="*/ 291 w 418"/>
                    <a:gd name="T69" fmla="*/ 95 h 111"/>
                    <a:gd name="T70" fmla="*/ 303 w 418"/>
                    <a:gd name="T71" fmla="*/ 97 h 111"/>
                    <a:gd name="T72" fmla="*/ 309 w 418"/>
                    <a:gd name="T73" fmla="*/ 101 h 111"/>
                    <a:gd name="T74" fmla="*/ 315 w 418"/>
                    <a:gd name="T75" fmla="*/ 101 h 111"/>
                    <a:gd name="T76" fmla="*/ 321 w 418"/>
                    <a:gd name="T77" fmla="*/ 103 h 111"/>
                    <a:gd name="T78" fmla="*/ 327 w 418"/>
                    <a:gd name="T79" fmla="*/ 103 h 111"/>
                    <a:gd name="T80" fmla="*/ 339 w 418"/>
                    <a:gd name="T81" fmla="*/ 104 h 111"/>
                    <a:gd name="T82" fmla="*/ 344 w 418"/>
                    <a:gd name="T83" fmla="*/ 104 h 111"/>
                    <a:gd name="T84" fmla="*/ 352 w 418"/>
                    <a:gd name="T85" fmla="*/ 104 h 111"/>
                    <a:gd name="T86" fmla="*/ 360 w 418"/>
                    <a:gd name="T87" fmla="*/ 106 h 111"/>
                    <a:gd name="T88" fmla="*/ 374 w 418"/>
                    <a:gd name="T89" fmla="*/ 106 h 111"/>
                    <a:gd name="T90" fmla="*/ 378 w 418"/>
                    <a:gd name="T91" fmla="*/ 106 h 111"/>
                    <a:gd name="T92" fmla="*/ 384 w 418"/>
                    <a:gd name="T93" fmla="*/ 106 h 111"/>
                    <a:gd name="T94" fmla="*/ 390 w 418"/>
                    <a:gd name="T95" fmla="*/ 106 h 111"/>
                    <a:gd name="T96" fmla="*/ 399 w 418"/>
                    <a:gd name="T97" fmla="*/ 108 h 111"/>
                    <a:gd name="T98" fmla="*/ 405 w 418"/>
                    <a:gd name="T99" fmla="*/ 108 h 111"/>
                    <a:gd name="T100" fmla="*/ 411 w 418"/>
                    <a:gd name="T101" fmla="*/ 110 h 111"/>
                    <a:gd name="T102" fmla="*/ 417 w 418"/>
                    <a:gd name="T103" fmla="*/ 110 h 111"/>
                    <a:gd name="T104" fmla="*/ 0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3" y="76"/>
                      </a:lnTo>
                      <a:lnTo>
                        <a:pt x="225" y="78"/>
                      </a:lnTo>
                      <a:lnTo>
                        <a:pt x="233" y="82"/>
                      </a:lnTo>
                      <a:lnTo>
                        <a:pt x="236" y="84"/>
                      </a:lnTo>
                      <a:lnTo>
                        <a:pt x="242" y="86"/>
                      </a:lnTo>
                      <a:lnTo>
                        <a:pt x="252" y="86"/>
                      </a:lnTo>
                      <a:lnTo>
                        <a:pt x="264" y="89"/>
                      </a:lnTo>
                      <a:lnTo>
                        <a:pt x="274" y="89"/>
                      </a:lnTo>
                      <a:lnTo>
                        <a:pt x="280" y="91"/>
                      </a:lnTo>
                      <a:lnTo>
                        <a:pt x="286" y="93"/>
                      </a:lnTo>
                      <a:lnTo>
                        <a:pt x="291" y="95"/>
                      </a:lnTo>
                      <a:lnTo>
                        <a:pt x="303" y="97"/>
                      </a:lnTo>
                      <a:lnTo>
                        <a:pt x="309" y="101"/>
                      </a:lnTo>
                      <a:lnTo>
                        <a:pt x="315" y="101"/>
                      </a:lnTo>
                      <a:lnTo>
                        <a:pt x="321" y="103"/>
                      </a:lnTo>
                      <a:lnTo>
                        <a:pt x="327" y="103"/>
                      </a:lnTo>
                      <a:lnTo>
                        <a:pt x="339" y="104"/>
                      </a:lnTo>
                      <a:lnTo>
                        <a:pt x="344" y="104"/>
                      </a:lnTo>
                      <a:lnTo>
                        <a:pt x="352" y="104"/>
                      </a:lnTo>
                      <a:lnTo>
                        <a:pt x="360" y="106"/>
                      </a:lnTo>
                      <a:lnTo>
                        <a:pt x="374" y="106"/>
                      </a:lnTo>
                      <a:lnTo>
                        <a:pt x="378" y="106"/>
                      </a:lnTo>
                      <a:lnTo>
                        <a:pt x="384" y="106"/>
                      </a:lnTo>
                      <a:lnTo>
                        <a:pt x="390" y="106"/>
                      </a:lnTo>
                      <a:lnTo>
                        <a:pt x="399" y="108"/>
                      </a:lnTo>
                      <a:lnTo>
                        <a:pt x="405" y="108"/>
                      </a:lnTo>
                      <a:lnTo>
                        <a:pt x="411" y="110"/>
                      </a:lnTo>
                      <a:lnTo>
                        <a:pt x="417" y="110"/>
                      </a:lnTo>
                      <a:lnTo>
                        <a:pt x="0"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56" name="Freeform 296">
                  <a:extLst>
                    <a:ext uri="{FF2B5EF4-FFF2-40B4-BE49-F238E27FC236}">
                      <a16:creationId xmlns:a16="http://schemas.microsoft.com/office/drawing/2014/main" id="{6ED02E4C-09AF-CF4F-AE36-29C01022E7FC}"/>
                    </a:ext>
                  </a:extLst>
                </p:cNvPr>
                <p:cNvSpPr>
                  <a:spLocks/>
                </p:cNvSpPr>
                <p:nvPr/>
              </p:nvSpPr>
              <p:spPr bwMode="auto">
                <a:xfrm>
                  <a:off x="4968" y="3598"/>
                  <a:ext cx="418" cy="111"/>
                </a:xfrm>
                <a:custGeom>
                  <a:avLst/>
                  <a:gdLst>
                    <a:gd name="T0" fmla="*/ 0 w 418"/>
                    <a:gd name="T1" fmla="*/ 0 h 111"/>
                    <a:gd name="T2" fmla="*/ 20 w 418"/>
                    <a:gd name="T3" fmla="*/ 22 h 111"/>
                    <a:gd name="T4" fmla="*/ 24 w 418"/>
                    <a:gd name="T5" fmla="*/ 26 h 111"/>
                    <a:gd name="T6" fmla="*/ 32 w 418"/>
                    <a:gd name="T7" fmla="*/ 30 h 111"/>
                    <a:gd name="T8" fmla="*/ 36 w 418"/>
                    <a:gd name="T9" fmla="*/ 32 h 111"/>
                    <a:gd name="T10" fmla="*/ 46 w 418"/>
                    <a:gd name="T11" fmla="*/ 36 h 111"/>
                    <a:gd name="T12" fmla="*/ 58 w 418"/>
                    <a:gd name="T13" fmla="*/ 40 h 111"/>
                    <a:gd name="T14" fmla="*/ 68 w 418"/>
                    <a:gd name="T15" fmla="*/ 42 h 111"/>
                    <a:gd name="T16" fmla="*/ 74 w 418"/>
                    <a:gd name="T17" fmla="*/ 44 h 111"/>
                    <a:gd name="T18" fmla="*/ 78 w 418"/>
                    <a:gd name="T19" fmla="*/ 46 h 111"/>
                    <a:gd name="T20" fmla="*/ 86 w 418"/>
                    <a:gd name="T21" fmla="*/ 50 h 111"/>
                    <a:gd name="T22" fmla="*/ 90 w 418"/>
                    <a:gd name="T23" fmla="*/ 52 h 111"/>
                    <a:gd name="T24" fmla="*/ 96 w 418"/>
                    <a:gd name="T25" fmla="*/ 54 h 111"/>
                    <a:gd name="T26" fmla="*/ 112 w 418"/>
                    <a:gd name="T27" fmla="*/ 58 h 111"/>
                    <a:gd name="T28" fmla="*/ 124 w 418"/>
                    <a:gd name="T29" fmla="*/ 60 h 111"/>
                    <a:gd name="T30" fmla="*/ 136 w 418"/>
                    <a:gd name="T31" fmla="*/ 62 h 111"/>
                    <a:gd name="T32" fmla="*/ 148 w 418"/>
                    <a:gd name="T33" fmla="*/ 64 h 111"/>
                    <a:gd name="T34" fmla="*/ 160 w 418"/>
                    <a:gd name="T35" fmla="*/ 66 h 111"/>
                    <a:gd name="T36" fmla="*/ 166 w 418"/>
                    <a:gd name="T37" fmla="*/ 66 h 111"/>
                    <a:gd name="T38" fmla="*/ 172 w 418"/>
                    <a:gd name="T39" fmla="*/ 68 h 111"/>
                    <a:gd name="T40" fmla="*/ 178 w 418"/>
                    <a:gd name="T41" fmla="*/ 70 h 111"/>
                    <a:gd name="T42" fmla="*/ 188 w 418"/>
                    <a:gd name="T43" fmla="*/ 72 h 111"/>
                    <a:gd name="T44" fmla="*/ 192 w 418"/>
                    <a:gd name="T45" fmla="*/ 74 h 111"/>
                    <a:gd name="T46" fmla="*/ 204 w 418"/>
                    <a:gd name="T47" fmla="*/ 76 h 111"/>
                    <a:gd name="T48" fmla="*/ 214 w 418"/>
                    <a:gd name="T49" fmla="*/ 78 h 111"/>
                    <a:gd name="T50" fmla="*/ 225 w 418"/>
                    <a:gd name="T51" fmla="*/ 80 h 111"/>
                    <a:gd name="T52" fmla="*/ 231 w 418"/>
                    <a:gd name="T53" fmla="*/ 82 h 111"/>
                    <a:gd name="T54" fmla="*/ 237 w 418"/>
                    <a:gd name="T55" fmla="*/ 84 h 111"/>
                    <a:gd name="T56" fmla="*/ 243 w 418"/>
                    <a:gd name="T57" fmla="*/ 86 h 111"/>
                    <a:gd name="T58" fmla="*/ 251 w 418"/>
                    <a:gd name="T59" fmla="*/ 86 h 111"/>
                    <a:gd name="T60" fmla="*/ 265 w 418"/>
                    <a:gd name="T61" fmla="*/ 90 h 111"/>
                    <a:gd name="T62" fmla="*/ 273 w 418"/>
                    <a:gd name="T63" fmla="*/ 90 h 111"/>
                    <a:gd name="T64" fmla="*/ 279 w 418"/>
                    <a:gd name="T65" fmla="*/ 92 h 111"/>
                    <a:gd name="T66" fmla="*/ 285 w 418"/>
                    <a:gd name="T67" fmla="*/ 94 h 111"/>
                    <a:gd name="T68" fmla="*/ 291 w 418"/>
                    <a:gd name="T69" fmla="*/ 96 h 111"/>
                    <a:gd name="T70" fmla="*/ 303 w 418"/>
                    <a:gd name="T71" fmla="*/ 98 h 111"/>
                    <a:gd name="T72" fmla="*/ 309 w 418"/>
                    <a:gd name="T73" fmla="*/ 100 h 111"/>
                    <a:gd name="T74" fmla="*/ 315 w 418"/>
                    <a:gd name="T75" fmla="*/ 102 h 111"/>
                    <a:gd name="T76" fmla="*/ 321 w 418"/>
                    <a:gd name="T77" fmla="*/ 104 h 111"/>
                    <a:gd name="T78" fmla="*/ 327 w 418"/>
                    <a:gd name="T79" fmla="*/ 104 h 111"/>
                    <a:gd name="T80" fmla="*/ 339 w 418"/>
                    <a:gd name="T81" fmla="*/ 104 h 111"/>
                    <a:gd name="T82" fmla="*/ 345 w 418"/>
                    <a:gd name="T83" fmla="*/ 104 h 111"/>
                    <a:gd name="T84" fmla="*/ 351 w 418"/>
                    <a:gd name="T85" fmla="*/ 104 h 111"/>
                    <a:gd name="T86" fmla="*/ 361 w 418"/>
                    <a:gd name="T87" fmla="*/ 106 h 111"/>
                    <a:gd name="T88" fmla="*/ 373 w 418"/>
                    <a:gd name="T89" fmla="*/ 106 h 111"/>
                    <a:gd name="T90" fmla="*/ 377 w 418"/>
                    <a:gd name="T91" fmla="*/ 106 h 111"/>
                    <a:gd name="T92" fmla="*/ 383 w 418"/>
                    <a:gd name="T93" fmla="*/ 108 h 111"/>
                    <a:gd name="T94" fmla="*/ 389 w 418"/>
                    <a:gd name="T95" fmla="*/ 108 h 111"/>
                    <a:gd name="T96" fmla="*/ 399 w 418"/>
                    <a:gd name="T97" fmla="*/ 110 h 111"/>
                    <a:gd name="T98" fmla="*/ 405 w 418"/>
                    <a:gd name="T99" fmla="*/ 110 h 111"/>
                    <a:gd name="T100" fmla="*/ 411 w 418"/>
                    <a:gd name="T101" fmla="*/ 110 h 111"/>
                    <a:gd name="T102" fmla="*/ 417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5" y="80"/>
                      </a:lnTo>
                      <a:lnTo>
                        <a:pt x="231" y="82"/>
                      </a:lnTo>
                      <a:lnTo>
                        <a:pt x="237" y="84"/>
                      </a:lnTo>
                      <a:lnTo>
                        <a:pt x="243" y="86"/>
                      </a:lnTo>
                      <a:lnTo>
                        <a:pt x="251" y="86"/>
                      </a:lnTo>
                      <a:lnTo>
                        <a:pt x="265" y="90"/>
                      </a:lnTo>
                      <a:lnTo>
                        <a:pt x="273" y="90"/>
                      </a:lnTo>
                      <a:lnTo>
                        <a:pt x="279" y="92"/>
                      </a:lnTo>
                      <a:lnTo>
                        <a:pt x="285" y="94"/>
                      </a:lnTo>
                      <a:lnTo>
                        <a:pt x="291" y="96"/>
                      </a:lnTo>
                      <a:lnTo>
                        <a:pt x="303" y="98"/>
                      </a:lnTo>
                      <a:lnTo>
                        <a:pt x="309" y="100"/>
                      </a:lnTo>
                      <a:lnTo>
                        <a:pt x="315" y="102"/>
                      </a:lnTo>
                      <a:lnTo>
                        <a:pt x="321" y="104"/>
                      </a:lnTo>
                      <a:lnTo>
                        <a:pt x="327" y="104"/>
                      </a:lnTo>
                      <a:lnTo>
                        <a:pt x="339" y="104"/>
                      </a:lnTo>
                      <a:lnTo>
                        <a:pt x="345" y="104"/>
                      </a:lnTo>
                      <a:lnTo>
                        <a:pt x="351" y="104"/>
                      </a:lnTo>
                      <a:lnTo>
                        <a:pt x="361" y="106"/>
                      </a:lnTo>
                      <a:lnTo>
                        <a:pt x="373" y="106"/>
                      </a:lnTo>
                      <a:lnTo>
                        <a:pt x="377" y="106"/>
                      </a:lnTo>
                      <a:lnTo>
                        <a:pt x="383" y="108"/>
                      </a:lnTo>
                      <a:lnTo>
                        <a:pt x="389" y="108"/>
                      </a:lnTo>
                      <a:lnTo>
                        <a:pt x="399" y="110"/>
                      </a:lnTo>
                      <a:lnTo>
                        <a:pt x="405" y="110"/>
                      </a:lnTo>
                      <a:lnTo>
                        <a:pt x="411" y="110"/>
                      </a:lnTo>
                      <a:lnTo>
                        <a:pt x="417"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69" name="Group 297">
            <a:extLst>
              <a:ext uri="{FF2B5EF4-FFF2-40B4-BE49-F238E27FC236}">
                <a16:creationId xmlns:a16="http://schemas.microsoft.com/office/drawing/2014/main" id="{F076392E-4879-F64E-86C3-D52EE6FFC52F}"/>
              </a:ext>
            </a:extLst>
          </p:cNvPr>
          <p:cNvGrpSpPr>
            <a:grpSpLocks/>
          </p:cNvGrpSpPr>
          <p:nvPr/>
        </p:nvGrpSpPr>
        <p:grpSpPr bwMode="auto">
          <a:xfrm>
            <a:off x="7972426" y="5603875"/>
            <a:ext cx="773113" cy="1219200"/>
            <a:chOff x="4062" y="3530"/>
            <a:chExt cx="487" cy="768"/>
          </a:xfrm>
        </p:grpSpPr>
        <p:sp>
          <p:nvSpPr>
            <p:cNvPr id="15658" name="Oval 298">
              <a:extLst>
                <a:ext uri="{FF2B5EF4-FFF2-40B4-BE49-F238E27FC236}">
                  <a16:creationId xmlns:a16="http://schemas.microsoft.com/office/drawing/2014/main" id="{F7F70DDD-8EF9-A24F-B658-B93241ED1CFB}"/>
                </a:ext>
              </a:extLst>
            </p:cNvPr>
            <p:cNvSpPr>
              <a:spLocks noChangeArrowheads="1"/>
            </p:cNvSpPr>
            <p:nvPr/>
          </p:nvSpPr>
          <p:spPr bwMode="auto">
            <a:xfrm>
              <a:off x="4062" y="3642"/>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33" name="Group 299">
              <a:extLst>
                <a:ext uri="{FF2B5EF4-FFF2-40B4-BE49-F238E27FC236}">
                  <a16:creationId xmlns:a16="http://schemas.microsoft.com/office/drawing/2014/main" id="{B05B6AD5-0D98-3845-A7BA-DBD1907C7BE4}"/>
                </a:ext>
              </a:extLst>
            </p:cNvPr>
            <p:cNvGrpSpPr>
              <a:grpSpLocks/>
            </p:cNvGrpSpPr>
            <p:nvPr/>
          </p:nvGrpSpPr>
          <p:grpSpPr bwMode="auto">
            <a:xfrm>
              <a:off x="4078" y="3530"/>
              <a:ext cx="471" cy="768"/>
              <a:chOff x="4078" y="3530"/>
              <a:chExt cx="471" cy="768"/>
            </a:xfrm>
          </p:grpSpPr>
          <p:sp>
            <p:nvSpPr>
              <p:cNvPr id="15660" name="Freeform 300">
                <a:extLst>
                  <a:ext uri="{FF2B5EF4-FFF2-40B4-BE49-F238E27FC236}">
                    <a16:creationId xmlns:a16="http://schemas.microsoft.com/office/drawing/2014/main" id="{E49E4791-4739-FD4E-B99E-798284C07AC4}"/>
                  </a:ext>
                </a:extLst>
              </p:cNvPr>
              <p:cNvSpPr>
                <a:spLocks/>
              </p:cNvSpPr>
              <p:nvPr/>
            </p:nvSpPr>
            <p:spPr bwMode="auto">
              <a:xfrm>
                <a:off x="4078" y="3530"/>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5 h 768"/>
                  <a:gd name="T12" fmla="*/ 156 w 469"/>
                  <a:gd name="T13" fmla="*/ 311 h 768"/>
                  <a:gd name="T14" fmla="*/ 156 w 469"/>
                  <a:gd name="T15" fmla="*/ 347 h 768"/>
                  <a:gd name="T16" fmla="*/ 132 w 469"/>
                  <a:gd name="T17" fmla="*/ 383 h 768"/>
                  <a:gd name="T18" fmla="*/ 120 w 469"/>
                  <a:gd name="T19" fmla="*/ 419 h 768"/>
                  <a:gd name="T20" fmla="*/ 84 w 469"/>
                  <a:gd name="T21" fmla="*/ 455 h 768"/>
                  <a:gd name="T22" fmla="*/ 84 w 469"/>
                  <a:gd name="T23" fmla="*/ 491 h 768"/>
                  <a:gd name="T24" fmla="*/ 72 w 469"/>
                  <a:gd name="T25" fmla="*/ 527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5 h 768"/>
                  <a:gd name="T74" fmla="*/ 468 w 469"/>
                  <a:gd name="T75" fmla="*/ 479 h 768"/>
                  <a:gd name="T76" fmla="*/ 468 w 469"/>
                  <a:gd name="T77" fmla="*/ 443 h 768"/>
                  <a:gd name="T78" fmla="*/ 468 w 469"/>
                  <a:gd name="T79" fmla="*/ 407 h 768"/>
                  <a:gd name="T80" fmla="*/ 468 w 469"/>
                  <a:gd name="T81" fmla="*/ 371 h 768"/>
                  <a:gd name="T82" fmla="*/ 468 w 469"/>
                  <a:gd name="T83" fmla="*/ 335 h 768"/>
                  <a:gd name="T84" fmla="*/ 468 w 469"/>
                  <a:gd name="T85" fmla="*/ 299 h 768"/>
                  <a:gd name="T86" fmla="*/ 468 w 469"/>
                  <a:gd name="T87" fmla="*/ 263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5"/>
                    </a:lnTo>
                    <a:lnTo>
                      <a:pt x="468" y="479"/>
                    </a:lnTo>
                    <a:lnTo>
                      <a:pt x="468" y="443"/>
                    </a:lnTo>
                    <a:lnTo>
                      <a:pt x="468" y="407"/>
                    </a:lnTo>
                    <a:lnTo>
                      <a:pt x="468" y="371"/>
                    </a:lnTo>
                    <a:lnTo>
                      <a:pt x="468" y="335"/>
                    </a:lnTo>
                    <a:lnTo>
                      <a:pt x="468" y="299"/>
                    </a:lnTo>
                    <a:lnTo>
                      <a:pt x="468" y="263"/>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C0C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35" name="Group 301">
                <a:extLst>
                  <a:ext uri="{FF2B5EF4-FFF2-40B4-BE49-F238E27FC236}">
                    <a16:creationId xmlns:a16="http://schemas.microsoft.com/office/drawing/2014/main" id="{CC51ADAC-CC0A-1742-AFDE-A82954D58E57}"/>
                  </a:ext>
                </a:extLst>
              </p:cNvPr>
              <p:cNvGrpSpPr>
                <a:grpSpLocks/>
              </p:cNvGrpSpPr>
              <p:nvPr/>
            </p:nvGrpSpPr>
            <p:grpSpPr bwMode="auto">
              <a:xfrm>
                <a:off x="4100" y="3660"/>
                <a:ext cx="449" cy="120"/>
                <a:chOff x="4100" y="3660"/>
                <a:chExt cx="449" cy="120"/>
              </a:xfrm>
            </p:grpSpPr>
            <p:sp>
              <p:nvSpPr>
                <p:cNvPr id="15662" name="Freeform 302">
                  <a:extLst>
                    <a:ext uri="{FF2B5EF4-FFF2-40B4-BE49-F238E27FC236}">
                      <a16:creationId xmlns:a16="http://schemas.microsoft.com/office/drawing/2014/main" id="{1A952877-29BA-664B-BE2B-5712DD6B74A0}"/>
                    </a:ext>
                  </a:extLst>
                </p:cNvPr>
                <p:cNvSpPr>
                  <a:spLocks/>
                </p:cNvSpPr>
                <p:nvPr/>
              </p:nvSpPr>
              <p:spPr bwMode="auto">
                <a:xfrm>
                  <a:off x="4100" y="3660"/>
                  <a:ext cx="449" cy="120"/>
                </a:xfrm>
                <a:custGeom>
                  <a:avLst/>
                  <a:gdLst>
                    <a:gd name="T0" fmla="*/ 0 w 449"/>
                    <a:gd name="T1" fmla="*/ 0 h 120"/>
                    <a:gd name="T2" fmla="*/ 35 w 449"/>
                    <a:gd name="T3" fmla="*/ 28 h 120"/>
                    <a:gd name="T4" fmla="*/ 63 w 449"/>
                    <a:gd name="T5" fmla="*/ 51 h 120"/>
                    <a:gd name="T6" fmla="*/ 98 w 449"/>
                    <a:gd name="T7" fmla="*/ 64 h 120"/>
                    <a:gd name="T8" fmla="*/ 136 w 449"/>
                    <a:gd name="T9" fmla="*/ 75 h 120"/>
                    <a:gd name="T10" fmla="*/ 177 w 449"/>
                    <a:gd name="T11" fmla="*/ 92 h 120"/>
                    <a:gd name="T12" fmla="*/ 218 w 449"/>
                    <a:gd name="T13" fmla="*/ 105 h 120"/>
                    <a:gd name="T14" fmla="*/ 253 w 449"/>
                    <a:gd name="T15" fmla="*/ 112 h 120"/>
                    <a:gd name="T16" fmla="*/ 285 w 449"/>
                    <a:gd name="T17" fmla="*/ 113 h 120"/>
                    <a:gd name="T18" fmla="*/ 320 w 449"/>
                    <a:gd name="T19" fmla="*/ 115 h 120"/>
                    <a:gd name="T20" fmla="*/ 381 w 449"/>
                    <a:gd name="T21" fmla="*/ 119 h 120"/>
                    <a:gd name="T22" fmla="*/ 448 w 449"/>
                    <a:gd name="T23" fmla="*/ 115 h 120"/>
                    <a:gd name="T24" fmla="*/ 0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0" y="0"/>
                      </a:moveTo>
                      <a:lnTo>
                        <a:pt x="35" y="28"/>
                      </a:lnTo>
                      <a:lnTo>
                        <a:pt x="63" y="51"/>
                      </a:lnTo>
                      <a:lnTo>
                        <a:pt x="98" y="64"/>
                      </a:lnTo>
                      <a:lnTo>
                        <a:pt x="136" y="75"/>
                      </a:lnTo>
                      <a:lnTo>
                        <a:pt x="177" y="92"/>
                      </a:lnTo>
                      <a:lnTo>
                        <a:pt x="218" y="105"/>
                      </a:lnTo>
                      <a:lnTo>
                        <a:pt x="253" y="112"/>
                      </a:lnTo>
                      <a:lnTo>
                        <a:pt x="285" y="113"/>
                      </a:lnTo>
                      <a:lnTo>
                        <a:pt x="320" y="115"/>
                      </a:lnTo>
                      <a:lnTo>
                        <a:pt x="381" y="119"/>
                      </a:lnTo>
                      <a:lnTo>
                        <a:pt x="448" y="115"/>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63" name="Freeform 303">
                  <a:extLst>
                    <a:ext uri="{FF2B5EF4-FFF2-40B4-BE49-F238E27FC236}">
                      <a16:creationId xmlns:a16="http://schemas.microsoft.com/office/drawing/2014/main" id="{453C8E90-6A57-EE42-BA89-DA038B64C2C2}"/>
                    </a:ext>
                  </a:extLst>
                </p:cNvPr>
                <p:cNvSpPr>
                  <a:spLocks/>
                </p:cNvSpPr>
                <p:nvPr/>
              </p:nvSpPr>
              <p:spPr bwMode="auto">
                <a:xfrm>
                  <a:off x="4100" y="3660"/>
                  <a:ext cx="449" cy="120"/>
                </a:xfrm>
                <a:custGeom>
                  <a:avLst/>
                  <a:gdLst>
                    <a:gd name="T0" fmla="*/ 0 w 449"/>
                    <a:gd name="T1" fmla="*/ 0 h 120"/>
                    <a:gd name="T2" fmla="*/ 36 w 449"/>
                    <a:gd name="T3" fmla="*/ 30 h 120"/>
                    <a:gd name="T4" fmla="*/ 62 w 449"/>
                    <a:gd name="T5" fmla="*/ 52 h 120"/>
                    <a:gd name="T6" fmla="*/ 98 w 449"/>
                    <a:gd name="T7" fmla="*/ 64 h 120"/>
                    <a:gd name="T8" fmla="*/ 134 w 449"/>
                    <a:gd name="T9" fmla="*/ 76 h 120"/>
                    <a:gd name="T10" fmla="*/ 176 w 449"/>
                    <a:gd name="T11" fmla="*/ 92 h 120"/>
                    <a:gd name="T12" fmla="*/ 218 w 449"/>
                    <a:gd name="T13" fmla="*/ 106 h 120"/>
                    <a:gd name="T14" fmla="*/ 254 w 449"/>
                    <a:gd name="T15" fmla="*/ 114 h 120"/>
                    <a:gd name="T16" fmla="*/ 284 w 449"/>
                    <a:gd name="T17" fmla="*/ 116 h 120"/>
                    <a:gd name="T18" fmla="*/ 320 w 449"/>
                    <a:gd name="T19" fmla="*/ 118 h 120"/>
                    <a:gd name="T20" fmla="*/ 382 w 449"/>
                    <a:gd name="T21" fmla="*/ 119 h 120"/>
                    <a:gd name="T22" fmla="*/ 448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0" y="0"/>
                      </a:moveTo>
                      <a:lnTo>
                        <a:pt x="36" y="30"/>
                      </a:lnTo>
                      <a:lnTo>
                        <a:pt x="62" y="52"/>
                      </a:lnTo>
                      <a:lnTo>
                        <a:pt x="98" y="64"/>
                      </a:lnTo>
                      <a:lnTo>
                        <a:pt x="134" y="76"/>
                      </a:lnTo>
                      <a:lnTo>
                        <a:pt x="176" y="92"/>
                      </a:lnTo>
                      <a:lnTo>
                        <a:pt x="218" y="106"/>
                      </a:lnTo>
                      <a:lnTo>
                        <a:pt x="254" y="114"/>
                      </a:lnTo>
                      <a:lnTo>
                        <a:pt x="284" y="116"/>
                      </a:lnTo>
                      <a:lnTo>
                        <a:pt x="320" y="118"/>
                      </a:lnTo>
                      <a:lnTo>
                        <a:pt x="382" y="119"/>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36" name="Group 304">
                <a:extLst>
                  <a:ext uri="{FF2B5EF4-FFF2-40B4-BE49-F238E27FC236}">
                    <a16:creationId xmlns:a16="http://schemas.microsoft.com/office/drawing/2014/main" id="{50CF5093-B51C-F246-B23C-7DDEB28AE9A5}"/>
                  </a:ext>
                </a:extLst>
              </p:cNvPr>
              <p:cNvGrpSpPr>
                <a:grpSpLocks/>
              </p:cNvGrpSpPr>
              <p:nvPr/>
            </p:nvGrpSpPr>
            <p:grpSpPr bwMode="auto">
              <a:xfrm>
                <a:off x="4114" y="3626"/>
                <a:ext cx="429" cy="117"/>
                <a:chOff x="4114" y="3626"/>
                <a:chExt cx="429" cy="117"/>
              </a:xfrm>
            </p:grpSpPr>
            <p:sp>
              <p:nvSpPr>
                <p:cNvPr id="15665" name="Freeform 305">
                  <a:extLst>
                    <a:ext uri="{FF2B5EF4-FFF2-40B4-BE49-F238E27FC236}">
                      <a16:creationId xmlns:a16="http://schemas.microsoft.com/office/drawing/2014/main" id="{9A7F8494-90ED-7F45-BC06-966DC7046F6C}"/>
                    </a:ext>
                  </a:extLst>
                </p:cNvPr>
                <p:cNvSpPr>
                  <a:spLocks/>
                </p:cNvSpPr>
                <p:nvPr/>
              </p:nvSpPr>
              <p:spPr bwMode="auto">
                <a:xfrm>
                  <a:off x="4114" y="3626"/>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66" name="Freeform 306">
                  <a:extLst>
                    <a:ext uri="{FF2B5EF4-FFF2-40B4-BE49-F238E27FC236}">
                      <a16:creationId xmlns:a16="http://schemas.microsoft.com/office/drawing/2014/main" id="{4F889E73-C2F1-FD4C-9B0A-0A83F5E3CFB9}"/>
                    </a:ext>
                  </a:extLst>
                </p:cNvPr>
                <p:cNvSpPr>
                  <a:spLocks/>
                </p:cNvSpPr>
                <p:nvPr/>
              </p:nvSpPr>
              <p:spPr bwMode="auto">
                <a:xfrm>
                  <a:off x="4114" y="3626"/>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37" name="Group 307">
                <a:extLst>
                  <a:ext uri="{FF2B5EF4-FFF2-40B4-BE49-F238E27FC236}">
                    <a16:creationId xmlns:a16="http://schemas.microsoft.com/office/drawing/2014/main" id="{5CAB597E-90F2-174A-91D0-BD4907DCD41C}"/>
                  </a:ext>
                </a:extLst>
              </p:cNvPr>
              <p:cNvGrpSpPr>
                <a:grpSpLocks/>
              </p:cNvGrpSpPr>
              <p:nvPr/>
            </p:nvGrpSpPr>
            <p:grpSpPr bwMode="auto">
              <a:xfrm>
                <a:off x="4128" y="3598"/>
                <a:ext cx="419" cy="111"/>
                <a:chOff x="4128" y="3598"/>
                <a:chExt cx="419" cy="111"/>
              </a:xfrm>
            </p:grpSpPr>
            <p:sp>
              <p:nvSpPr>
                <p:cNvPr id="15668" name="Freeform 308">
                  <a:extLst>
                    <a:ext uri="{FF2B5EF4-FFF2-40B4-BE49-F238E27FC236}">
                      <a16:creationId xmlns:a16="http://schemas.microsoft.com/office/drawing/2014/main" id="{6C7A3A0F-E543-FE4A-A7DB-1EBBE79B68AA}"/>
                    </a:ext>
                  </a:extLst>
                </p:cNvPr>
                <p:cNvSpPr>
                  <a:spLocks/>
                </p:cNvSpPr>
                <p:nvPr/>
              </p:nvSpPr>
              <p:spPr bwMode="auto">
                <a:xfrm>
                  <a:off x="4128" y="3598"/>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69" name="Freeform 309">
                  <a:extLst>
                    <a:ext uri="{FF2B5EF4-FFF2-40B4-BE49-F238E27FC236}">
                      <a16:creationId xmlns:a16="http://schemas.microsoft.com/office/drawing/2014/main" id="{15593C94-89DD-1A4E-A805-B3EFD0587616}"/>
                    </a:ext>
                  </a:extLst>
                </p:cNvPr>
                <p:cNvSpPr>
                  <a:spLocks/>
                </p:cNvSpPr>
                <p:nvPr/>
              </p:nvSpPr>
              <p:spPr bwMode="auto">
                <a:xfrm>
                  <a:off x="4128" y="3598"/>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5670" name="Oval 310">
            <a:extLst>
              <a:ext uri="{FF2B5EF4-FFF2-40B4-BE49-F238E27FC236}">
                <a16:creationId xmlns:a16="http://schemas.microsoft.com/office/drawing/2014/main" id="{A656E541-AD6E-A24E-90A8-C9BCA0F7BE10}"/>
              </a:ext>
            </a:extLst>
          </p:cNvPr>
          <p:cNvSpPr>
            <a:spLocks noChangeArrowheads="1"/>
          </p:cNvSpPr>
          <p:nvPr/>
        </p:nvSpPr>
        <p:spPr bwMode="auto">
          <a:xfrm>
            <a:off x="9799638" y="5337176"/>
            <a:ext cx="577850" cy="747713"/>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71" name="Group 311">
            <a:extLst>
              <a:ext uri="{FF2B5EF4-FFF2-40B4-BE49-F238E27FC236}">
                <a16:creationId xmlns:a16="http://schemas.microsoft.com/office/drawing/2014/main" id="{6FFD6B2F-0F26-904C-8AE9-BA88215282AE}"/>
              </a:ext>
            </a:extLst>
          </p:cNvPr>
          <p:cNvGrpSpPr>
            <a:grpSpLocks/>
          </p:cNvGrpSpPr>
          <p:nvPr/>
        </p:nvGrpSpPr>
        <p:grpSpPr bwMode="auto">
          <a:xfrm>
            <a:off x="9805988" y="5140325"/>
            <a:ext cx="747712" cy="1219200"/>
            <a:chOff x="5217" y="3238"/>
            <a:chExt cx="471" cy="768"/>
          </a:xfrm>
        </p:grpSpPr>
        <p:sp>
          <p:nvSpPr>
            <p:cNvPr id="15672" name="Freeform 312">
              <a:extLst>
                <a:ext uri="{FF2B5EF4-FFF2-40B4-BE49-F238E27FC236}">
                  <a16:creationId xmlns:a16="http://schemas.microsoft.com/office/drawing/2014/main" id="{2A4EDA6D-4293-5B40-868D-F482690BFF7F}"/>
                </a:ext>
              </a:extLst>
            </p:cNvPr>
            <p:cNvSpPr>
              <a:spLocks/>
            </p:cNvSpPr>
            <p:nvPr/>
          </p:nvSpPr>
          <p:spPr bwMode="auto">
            <a:xfrm>
              <a:off x="5217" y="3238"/>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6 h 768"/>
                <a:gd name="T12" fmla="*/ 156 w 469"/>
                <a:gd name="T13" fmla="*/ 312 h 768"/>
                <a:gd name="T14" fmla="*/ 156 w 469"/>
                <a:gd name="T15" fmla="*/ 348 h 768"/>
                <a:gd name="T16" fmla="*/ 132 w 469"/>
                <a:gd name="T17" fmla="*/ 384 h 768"/>
                <a:gd name="T18" fmla="*/ 120 w 469"/>
                <a:gd name="T19" fmla="*/ 420 h 768"/>
                <a:gd name="T20" fmla="*/ 84 w 469"/>
                <a:gd name="T21" fmla="*/ 456 h 768"/>
                <a:gd name="T22" fmla="*/ 84 w 469"/>
                <a:gd name="T23" fmla="*/ 492 h 768"/>
                <a:gd name="T24" fmla="*/ 72 w 469"/>
                <a:gd name="T25" fmla="*/ 528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6 h 768"/>
                <a:gd name="T74" fmla="*/ 468 w 469"/>
                <a:gd name="T75" fmla="*/ 480 h 768"/>
                <a:gd name="T76" fmla="*/ 468 w 469"/>
                <a:gd name="T77" fmla="*/ 444 h 768"/>
                <a:gd name="T78" fmla="*/ 468 w 469"/>
                <a:gd name="T79" fmla="*/ 408 h 768"/>
                <a:gd name="T80" fmla="*/ 468 w 469"/>
                <a:gd name="T81" fmla="*/ 372 h 768"/>
                <a:gd name="T82" fmla="*/ 468 w 469"/>
                <a:gd name="T83" fmla="*/ 336 h 768"/>
                <a:gd name="T84" fmla="*/ 468 w 469"/>
                <a:gd name="T85" fmla="*/ 300 h 768"/>
                <a:gd name="T86" fmla="*/ 468 w 469"/>
                <a:gd name="T87" fmla="*/ 264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6"/>
                  </a:lnTo>
                  <a:lnTo>
                    <a:pt x="156" y="312"/>
                  </a:lnTo>
                  <a:lnTo>
                    <a:pt x="156" y="348"/>
                  </a:lnTo>
                  <a:lnTo>
                    <a:pt x="132" y="384"/>
                  </a:lnTo>
                  <a:lnTo>
                    <a:pt x="120" y="420"/>
                  </a:lnTo>
                  <a:lnTo>
                    <a:pt x="84" y="456"/>
                  </a:lnTo>
                  <a:lnTo>
                    <a:pt x="84" y="492"/>
                  </a:lnTo>
                  <a:lnTo>
                    <a:pt x="72" y="528"/>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6"/>
                  </a:lnTo>
                  <a:lnTo>
                    <a:pt x="468" y="480"/>
                  </a:lnTo>
                  <a:lnTo>
                    <a:pt x="468" y="444"/>
                  </a:lnTo>
                  <a:lnTo>
                    <a:pt x="468" y="408"/>
                  </a:lnTo>
                  <a:lnTo>
                    <a:pt x="468" y="372"/>
                  </a:lnTo>
                  <a:lnTo>
                    <a:pt x="468" y="336"/>
                  </a:lnTo>
                  <a:lnTo>
                    <a:pt x="468" y="300"/>
                  </a:lnTo>
                  <a:lnTo>
                    <a:pt x="468" y="264"/>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FF003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23" name="Group 313">
              <a:extLst>
                <a:ext uri="{FF2B5EF4-FFF2-40B4-BE49-F238E27FC236}">
                  <a16:creationId xmlns:a16="http://schemas.microsoft.com/office/drawing/2014/main" id="{749C04B8-F83B-D144-88FB-710072764D84}"/>
                </a:ext>
              </a:extLst>
            </p:cNvPr>
            <p:cNvGrpSpPr>
              <a:grpSpLocks/>
            </p:cNvGrpSpPr>
            <p:nvPr/>
          </p:nvGrpSpPr>
          <p:grpSpPr bwMode="auto">
            <a:xfrm>
              <a:off x="5239" y="3368"/>
              <a:ext cx="449" cy="121"/>
              <a:chOff x="5239" y="3368"/>
              <a:chExt cx="449" cy="121"/>
            </a:xfrm>
          </p:grpSpPr>
          <p:sp>
            <p:nvSpPr>
              <p:cNvPr id="15674" name="Freeform 314">
                <a:extLst>
                  <a:ext uri="{FF2B5EF4-FFF2-40B4-BE49-F238E27FC236}">
                    <a16:creationId xmlns:a16="http://schemas.microsoft.com/office/drawing/2014/main" id="{B76A257A-48D2-1148-8468-B1FBACBAC186}"/>
                  </a:ext>
                </a:extLst>
              </p:cNvPr>
              <p:cNvSpPr>
                <a:spLocks/>
              </p:cNvSpPr>
              <p:nvPr/>
            </p:nvSpPr>
            <p:spPr bwMode="auto">
              <a:xfrm>
                <a:off x="5239" y="3368"/>
                <a:ext cx="449" cy="121"/>
              </a:xfrm>
              <a:custGeom>
                <a:avLst/>
                <a:gdLst>
                  <a:gd name="T0" fmla="*/ 0 w 449"/>
                  <a:gd name="T1" fmla="*/ 0 h 121"/>
                  <a:gd name="T2" fmla="*/ 35 w 449"/>
                  <a:gd name="T3" fmla="*/ 28 h 121"/>
                  <a:gd name="T4" fmla="*/ 63 w 449"/>
                  <a:gd name="T5" fmla="*/ 51 h 121"/>
                  <a:gd name="T6" fmla="*/ 98 w 449"/>
                  <a:gd name="T7" fmla="*/ 64 h 121"/>
                  <a:gd name="T8" fmla="*/ 136 w 449"/>
                  <a:gd name="T9" fmla="*/ 75 h 121"/>
                  <a:gd name="T10" fmla="*/ 177 w 449"/>
                  <a:gd name="T11" fmla="*/ 92 h 121"/>
                  <a:gd name="T12" fmla="*/ 218 w 449"/>
                  <a:gd name="T13" fmla="*/ 105 h 121"/>
                  <a:gd name="T14" fmla="*/ 253 w 449"/>
                  <a:gd name="T15" fmla="*/ 113 h 121"/>
                  <a:gd name="T16" fmla="*/ 285 w 449"/>
                  <a:gd name="T17" fmla="*/ 114 h 121"/>
                  <a:gd name="T18" fmla="*/ 320 w 449"/>
                  <a:gd name="T19" fmla="*/ 116 h 121"/>
                  <a:gd name="T20" fmla="*/ 381 w 449"/>
                  <a:gd name="T21" fmla="*/ 120 h 121"/>
                  <a:gd name="T22" fmla="*/ 448 w 449"/>
                  <a:gd name="T23" fmla="*/ 116 h 121"/>
                  <a:gd name="T24" fmla="*/ 0 w 449"/>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1">
                    <a:moveTo>
                      <a:pt x="0" y="0"/>
                    </a:moveTo>
                    <a:lnTo>
                      <a:pt x="35" y="28"/>
                    </a:lnTo>
                    <a:lnTo>
                      <a:pt x="63" y="51"/>
                    </a:lnTo>
                    <a:lnTo>
                      <a:pt x="98" y="64"/>
                    </a:lnTo>
                    <a:lnTo>
                      <a:pt x="136" y="75"/>
                    </a:lnTo>
                    <a:lnTo>
                      <a:pt x="177" y="92"/>
                    </a:lnTo>
                    <a:lnTo>
                      <a:pt x="218" y="105"/>
                    </a:lnTo>
                    <a:lnTo>
                      <a:pt x="253" y="113"/>
                    </a:lnTo>
                    <a:lnTo>
                      <a:pt x="285" y="114"/>
                    </a:lnTo>
                    <a:lnTo>
                      <a:pt x="320" y="116"/>
                    </a:lnTo>
                    <a:lnTo>
                      <a:pt x="381" y="120"/>
                    </a:lnTo>
                    <a:lnTo>
                      <a:pt x="448" y="116"/>
                    </a:lnTo>
                    <a:lnTo>
                      <a:pt x="0"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75" name="Freeform 315">
                <a:extLst>
                  <a:ext uri="{FF2B5EF4-FFF2-40B4-BE49-F238E27FC236}">
                    <a16:creationId xmlns:a16="http://schemas.microsoft.com/office/drawing/2014/main" id="{B05F6173-414F-8948-A6E2-5D2130A8085D}"/>
                  </a:ext>
                </a:extLst>
              </p:cNvPr>
              <p:cNvSpPr>
                <a:spLocks/>
              </p:cNvSpPr>
              <p:nvPr/>
            </p:nvSpPr>
            <p:spPr bwMode="auto">
              <a:xfrm>
                <a:off x="5239" y="3368"/>
                <a:ext cx="449" cy="121"/>
              </a:xfrm>
              <a:custGeom>
                <a:avLst/>
                <a:gdLst>
                  <a:gd name="T0" fmla="*/ 0 w 449"/>
                  <a:gd name="T1" fmla="*/ 0 h 121"/>
                  <a:gd name="T2" fmla="*/ 36 w 449"/>
                  <a:gd name="T3" fmla="*/ 30 h 121"/>
                  <a:gd name="T4" fmla="*/ 62 w 449"/>
                  <a:gd name="T5" fmla="*/ 52 h 121"/>
                  <a:gd name="T6" fmla="*/ 98 w 449"/>
                  <a:gd name="T7" fmla="*/ 64 h 121"/>
                  <a:gd name="T8" fmla="*/ 134 w 449"/>
                  <a:gd name="T9" fmla="*/ 76 h 121"/>
                  <a:gd name="T10" fmla="*/ 176 w 449"/>
                  <a:gd name="T11" fmla="*/ 92 h 121"/>
                  <a:gd name="T12" fmla="*/ 218 w 449"/>
                  <a:gd name="T13" fmla="*/ 106 h 121"/>
                  <a:gd name="T14" fmla="*/ 254 w 449"/>
                  <a:gd name="T15" fmla="*/ 114 h 121"/>
                  <a:gd name="T16" fmla="*/ 284 w 449"/>
                  <a:gd name="T17" fmla="*/ 116 h 121"/>
                  <a:gd name="T18" fmla="*/ 320 w 449"/>
                  <a:gd name="T19" fmla="*/ 118 h 121"/>
                  <a:gd name="T20" fmla="*/ 382 w 449"/>
                  <a:gd name="T21" fmla="*/ 120 h 121"/>
                  <a:gd name="T22" fmla="*/ 448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0" y="0"/>
                    </a:moveTo>
                    <a:lnTo>
                      <a:pt x="36" y="30"/>
                    </a:lnTo>
                    <a:lnTo>
                      <a:pt x="62" y="52"/>
                    </a:lnTo>
                    <a:lnTo>
                      <a:pt x="98" y="64"/>
                    </a:lnTo>
                    <a:lnTo>
                      <a:pt x="134" y="76"/>
                    </a:lnTo>
                    <a:lnTo>
                      <a:pt x="176" y="92"/>
                    </a:lnTo>
                    <a:lnTo>
                      <a:pt x="218" y="106"/>
                    </a:lnTo>
                    <a:lnTo>
                      <a:pt x="254" y="114"/>
                    </a:lnTo>
                    <a:lnTo>
                      <a:pt x="284" y="116"/>
                    </a:lnTo>
                    <a:lnTo>
                      <a:pt x="320" y="118"/>
                    </a:lnTo>
                    <a:lnTo>
                      <a:pt x="382" y="120"/>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24" name="Group 316">
              <a:extLst>
                <a:ext uri="{FF2B5EF4-FFF2-40B4-BE49-F238E27FC236}">
                  <a16:creationId xmlns:a16="http://schemas.microsoft.com/office/drawing/2014/main" id="{83748503-1B4B-6940-B5AC-3D3BFAB5C6FA}"/>
                </a:ext>
              </a:extLst>
            </p:cNvPr>
            <p:cNvGrpSpPr>
              <a:grpSpLocks/>
            </p:cNvGrpSpPr>
            <p:nvPr/>
          </p:nvGrpSpPr>
          <p:grpSpPr bwMode="auto">
            <a:xfrm>
              <a:off x="5253" y="3334"/>
              <a:ext cx="429" cy="117"/>
              <a:chOff x="5253" y="3334"/>
              <a:chExt cx="429" cy="117"/>
            </a:xfrm>
          </p:grpSpPr>
          <p:sp>
            <p:nvSpPr>
              <p:cNvPr id="15677" name="Freeform 317">
                <a:extLst>
                  <a:ext uri="{FF2B5EF4-FFF2-40B4-BE49-F238E27FC236}">
                    <a16:creationId xmlns:a16="http://schemas.microsoft.com/office/drawing/2014/main" id="{83520D9D-03FA-A148-8C4E-7F94E4C5F7E9}"/>
                  </a:ext>
                </a:extLst>
              </p:cNvPr>
              <p:cNvSpPr>
                <a:spLocks/>
              </p:cNvSpPr>
              <p:nvPr/>
            </p:nvSpPr>
            <p:spPr bwMode="auto">
              <a:xfrm>
                <a:off x="5253" y="3334"/>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78" name="Freeform 318">
                <a:extLst>
                  <a:ext uri="{FF2B5EF4-FFF2-40B4-BE49-F238E27FC236}">
                    <a16:creationId xmlns:a16="http://schemas.microsoft.com/office/drawing/2014/main" id="{204879A1-BA8D-D743-B73C-CDBC78ECE544}"/>
                  </a:ext>
                </a:extLst>
              </p:cNvPr>
              <p:cNvSpPr>
                <a:spLocks/>
              </p:cNvSpPr>
              <p:nvPr/>
            </p:nvSpPr>
            <p:spPr bwMode="auto">
              <a:xfrm>
                <a:off x="5253" y="3334"/>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25" name="Group 319">
              <a:extLst>
                <a:ext uri="{FF2B5EF4-FFF2-40B4-BE49-F238E27FC236}">
                  <a16:creationId xmlns:a16="http://schemas.microsoft.com/office/drawing/2014/main" id="{0A1B3EE4-C9FD-2F45-A3D0-451CB9C81852}"/>
                </a:ext>
              </a:extLst>
            </p:cNvPr>
            <p:cNvGrpSpPr>
              <a:grpSpLocks/>
            </p:cNvGrpSpPr>
            <p:nvPr/>
          </p:nvGrpSpPr>
          <p:grpSpPr bwMode="auto">
            <a:xfrm>
              <a:off x="5267" y="3306"/>
              <a:ext cx="419" cy="111"/>
              <a:chOff x="5267" y="3306"/>
              <a:chExt cx="419" cy="111"/>
            </a:xfrm>
          </p:grpSpPr>
          <p:sp>
            <p:nvSpPr>
              <p:cNvPr id="15680" name="Freeform 320">
                <a:extLst>
                  <a:ext uri="{FF2B5EF4-FFF2-40B4-BE49-F238E27FC236}">
                    <a16:creationId xmlns:a16="http://schemas.microsoft.com/office/drawing/2014/main" id="{612CB345-D6EB-BC47-A197-171B43358421}"/>
                  </a:ext>
                </a:extLst>
              </p:cNvPr>
              <p:cNvSpPr>
                <a:spLocks/>
              </p:cNvSpPr>
              <p:nvPr/>
            </p:nvSpPr>
            <p:spPr bwMode="auto">
              <a:xfrm>
                <a:off x="5267" y="3306"/>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81" name="Freeform 321">
                <a:extLst>
                  <a:ext uri="{FF2B5EF4-FFF2-40B4-BE49-F238E27FC236}">
                    <a16:creationId xmlns:a16="http://schemas.microsoft.com/office/drawing/2014/main" id="{8B092C78-516C-704A-AD97-8B5B537C3676}"/>
                  </a:ext>
                </a:extLst>
              </p:cNvPr>
              <p:cNvSpPr>
                <a:spLocks/>
              </p:cNvSpPr>
              <p:nvPr/>
            </p:nvSpPr>
            <p:spPr bwMode="auto">
              <a:xfrm>
                <a:off x="5267" y="3306"/>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72" name="Group 322">
            <a:extLst>
              <a:ext uri="{FF2B5EF4-FFF2-40B4-BE49-F238E27FC236}">
                <a16:creationId xmlns:a16="http://schemas.microsoft.com/office/drawing/2014/main" id="{553F6A2D-4274-974F-9FCC-F9DEACA5695D}"/>
              </a:ext>
            </a:extLst>
          </p:cNvPr>
          <p:cNvGrpSpPr>
            <a:grpSpLocks/>
          </p:cNvGrpSpPr>
          <p:nvPr/>
        </p:nvGrpSpPr>
        <p:grpSpPr bwMode="auto">
          <a:xfrm>
            <a:off x="9777413" y="5603875"/>
            <a:ext cx="830262" cy="1219200"/>
            <a:chOff x="5199" y="3530"/>
            <a:chExt cx="523" cy="768"/>
          </a:xfrm>
        </p:grpSpPr>
        <p:sp>
          <p:nvSpPr>
            <p:cNvPr id="15683" name="Oval 323">
              <a:extLst>
                <a:ext uri="{FF2B5EF4-FFF2-40B4-BE49-F238E27FC236}">
                  <a16:creationId xmlns:a16="http://schemas.microsoft.com/office/drawing/2014/main" id="{239029E0-65F7-FE47-AD0B-D2C89D445857}"/>
                </a:ext>
              </a:extLst>
            </p:cNvPr>
            <p:cNvSpPr>
              <a:spLocks noChangeArrowheads="1"/>
            </p:cNvSpPr>
            <p:nvPr/>
          </p:nvSpPr>
          <p:spPr bwMode="auto">
            <a:xfrm>
              <a:off x="5199" y="3690"/>
              <a:ext cx="448" cy="51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811" name="Group 324">
              <a:extLst>
                <a:ext uri="{FF2B5EF4-FFF2-40B4-BE49-F238E27FC236}">
                  <a16:creationId xmlns:a16="http://schemas.microsoft.com/office/drawing/2014/main" id="{BA70FB92-7435-DC49-B888-DA9FEAC204CB}"/>
                </a:ext>
              </a:extLst>
            </p:cNvPr>
            <p:cNvGrpSpPr>
              <a:grpSpLocks/>
            </p:cNvGrpSpPr>
            <p:nvPr/>
          </p:nvGrpSpPr>
          <p:grpSpPr bwMode="auto">
            <a:xfrm>
              <a:off x="5251" y="3530"/>
              <a:ext cx="471" cy="768"/>
              <a:chOff x="5251" y="3530"/>
              <a:chExt cx="471" cy="768"/>
            </a:xfrm>
          </p:grpSpPr>
          <p:sp>
            <p:nvSpPr>
              <p:cNvPr id="15685" name="Freeform 325" descr="50%">
                <a:extLst>
                  <a:ext uri="{FF2B5EF4-FFF2-40B4-BE49-F238E27FC236}">
                    <a16:creationId xmlns:a16="http://schemas.microsoft.com/office/drawing/2014/main" id="{068460B3-0E62-C840-93C3-7446A17ACB79}"/>
                  </a:ext>
                </a:extLst>
              </p:cNvPr>
              <p:cNvSpPr>
                <a:spLocks/>
              </p:cNvSpPr>
              <p:nvPr/>
            </p:nvSpPr>
            <p:spPr bwMode="auto">
              <a:xfrm>
                <a:off x="5251" y="3530"/>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5 h 768"/>
                  <a:gd name="T12" fmla="*/ 156 w 469"/>
                  <a:gd name="T13" fmla="*/ 311 h 768"/>
                  <a:gd name="T14" fmla="*/ 156 w 469"/>
                  <a:gd name="T15" fmla="*/ 347 h 768"/>
                  <a:gd name="T16" fmla="*/ 132 w 469"/>
                  <a:gd name="T17" fmla="*/ 383 h 768"/>
                  <a:gd name="T18" fmla="*/ 120 w 469"/>
                  <a:gd name="T19" fmla="*/ 419 h 768"/>
                  <a:gd name="T20" fmla="*/ 84 w 469"/>
                  <a:gd name="T21" fmla="*/ 455 h 768"/>
                  <a:gd name="T22" fmla="*/ 84 w 469"/>
                  <a:gd name="T23" fmla="*/ 491 h 768"/>
                  <a:gd name="T24" fmla="*/ 72 w 469"/>
                  <a:gd name="T25" fmla="*/ 527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5 h 768"/>
                  <a:gd name="T74" fmla="*/ 468 w 469"/>
                  <a:gd name="T75" fmla="*/ 479 h 768"/>
                  <a:gd name="T76" fmla="*/ 468 w 469"/>
                  <a:gd name="T77" fmla="*/ 443 h 768"/>
                  <a:gd name="T78" fmla="*/ 468 w 469"/>
                  <a:gd name="T79" fmla="*/ 407 h 768"/>
                  <a:gd name="T80" fmla="*/ 468 w 469"/>
                  <a:gd name="T81" fmla="*/ 371 h 768"/>
                  <a:gd name="T82" fmla="*/ 468 w 469"/>
                  <a:gd name="T83" fmla="*/ 335 h 768"/>
                  <a:gd name="T84" fmla="*/ 468 w 469"/>
                  <a:gd name="T85" fmla="*/ 299 h 768"/>
                  <a:gd name="T86" fmla="*/ 468 w 469"/>
                  <a:gd name="T87" fmla="*/ 263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5"/>
                    </a:lnTo>
                    <a:lnTo>
                      <a:pt x="468" y="479"/>
                    </a:lnTo>
                    <a:lnTo>
                      <a:pt x="468" y="443"/>
                    </a:lnTo>
                    <a:lnTo>
                      <a:pt x="468" y="407"/>
                    </a:lnTo>
                    <a:lnTo>
                      <a:pt x="468" y="371"/>
                    </a:lnTo>
                    <a:lnTo>
                      <a:pt x="468" y="335"/>
                    </a:lnTo>
                    <a:lnTo>
                      <a:pt x="468" y="299"/>
                    </a:lnTo>
                    <a:lnTo>
                      <a:pt x="468" y="263"/>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blipFill dpi="0" rotWithShape="0">
                <a:blip r:embed="rId7"/>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13" name="Group 326">
                <a:extLst>
                  <a:ext uri="{FF2B5EF4-FFF2-40B4-BE49-F238E27FC236}">
                    <a16:creationId xmlns:a16="http://schemas.microsoft.com/office/drawing/2014/main" id="{7DEFCB00-91A5-BC4B-B6B5-2E27E6ACFD2D}"/>
                  </a:ext>
                </a:extLst>
              </p:cNvPr>
              <p:cNvGrpSpPr>
                <a:grpSpLocks/>
              </p:cNvGrpSpPr>
              <p:nvPr/>
            </p:nvGrpSpPr>
            <p:grpSpPr bwMode="auto">
              <a:xfrm>
                <a:off x="5273" y="3660"/>
                <a:ext cx="449" cy="120"/>
                <a:chOff x="5273" y="3660"/>
                <a:chExt cx="449" cy="120"/>
              </a:xfrm>
            </p:grpSpPr>
            <p:sp>
              <p:nvSpPr>
                <p:cNvPr id="15687" name="Freeform 327" descr="50%">
                  <a:extLst>
                    <a:ext uri="{FF2B5EF4-FFF2-40B4-BE49-F238E27FC236}">
                      <a16:creationId xmlns:a16="http://schemas.microsoft.com/office/drawing/2014/main" id="{CD0B1971-D29C-5B42-8E79-0E5688EB7191}"/>
                    </a:ext>
                  </a:extLst>
                </p:cNvPr>
                <p:cNvSpPr>
                  <a:spLocks/>
                </p:cNvSpPr>
                <p:nvPr/>
              </p:nvSpPr>
              <p:spPr bwMode="auto">
                <a:xfrm>
                  <a:off x="5273" y="3660"/>
                  <a:ext cx="449" cy="120"/>
                </a:xfrm>
                <a:custGeom>
                  <a:avLst/>
                  <a:gdLst>
                    <a:gd name="T0" fmla="*/ 0 w 449"/>
                    <a:gd name="T1" fmla="*/ 0 h 120"/>
                    <a:gd name="T2" fmla="*/ 35 w 449"/>
                    <a:gd name="T3" fmla="*/ 28 h 120"/>
                    <a:gd name="T4" fmla="*/ 63 w 449"/>
                    <a:gd name="T5" fmla="*/ 51 h 120"/>
                    <a:gd name="T6" fmla="*/ 98 w 449"/>
                    <a:gd name="T7" fmla="*/ 64 h 120"/>
                    <a:gd name="T8" fmla="*/ 136 w 449"/>
                    <a:gd name="T9" fmla="*/ 75 h 120"/>
                    <a:gd name="T10" fmla="*/ 177 w 449"/>
                    <a:gd name="T11" fmla="*/ 92 h 120"/>
                    <a:gd name="T12" fmla="*/ 218 w 449"/>
                    <a:gd name="T13" fmla="*/ 105 h 120"/>
                    <a:gd name="T14" fmla="*/ 253 w 449"/>
                    <a:gd name="T15" fmla="*/ 112 h 120"/>
                    <a:gd name="T16" fmla="*/ 285 w 449"/>
                    <a:gd name="T17" fmla="*/ 113 h 120"/>
                    <a:gd name="T18" fmla="*/ 320 w 449"/>
                    <a:gd name="T19" fmla="*/ 115 h 120"/>
                    <a:gd name="T20" fmla="*/ 381 w 449"/>
                    <a:gd name="T21" fmla="*/ 119 h 120"/>
                    <a:gd name="T22" fmla="*/ 448 w 449"/>
                    <a:gd name="T23" fmla="*/ 115 h 120"/>
                    <a:gd name="T24" fmla="*/ 0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0" y="0"/>
                      </a:moveTo>
                      <a:lnTo>
                        <a:pt x="35" y="28"/>
                      </a:lnTo>
                      <a:lnTo>
                        <a:pt x="63" y="51"/>
                      </a:lnTo>
                      <a:lnTo>
                        <a:pt x="98" y="64"/>
                      </a:lnTo>
                      <a:lnTo>
                        <a:pt x="136" y="75"/>
                      </a:lnTo>
                      <a:lnTo>
                        <a:pt x="177" y="92"/>
                      </a:lnTo>
                      <a:lnTo>
                        <a:pt x="218" y="105"/>
                      </a:lnTo>
                      <a:lnTo>
                        <a:pt x="253" y="112"/>
                      </a:lnTo>
                      <a:lnTo>
                        <a:pt x="285" y="113"/>
                      </a:lnTo>
                      <a:lnTo>
                        <a:pt x="320" y="115"/>
                      </a:lnTo>
                      <a:lnTo>
                        <a:pt x="381" y="119"/>
                      </a:lnTo>
                      <a:lnTo>
                        <a:pt x="448" y="115"/>
                      </a:lnTo>
                      <a:lnTo>
                        <a:pt x="0"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88" name="Freeform 328">
                  <a:extLst>
                    <a:ext uri="{FF2B5EF4-FFF2-40B4-BE49-F238E27FC236}">
                      <a16:creationId xmlns:a16="http://schemas.microsoft.com/office/drawing/2014/main" id="{3E053E46-D58C-DF40-81F1-70F8C9189C94}"/>
                    </a:ext>
                  </a:extLst>
                </p:cNvPr>
                <p:cNvSpPr>
                  <a:spLocks/>
                </p:cNvSpPr>
                <p:nvPr/>
              </p:nvSpPr>
              <p:spPr bwMode="auto">
                <a:xfrm>
                  <a:off x="5273" y="3660"/>
                  <a:ext cx="449" cy="120"/>
                </a:xfrm>
                <a:custGeom>
                  <a:avLst/>
                  <a:gdLst>
                    <a:gd name="T0" fmla="*/ 0 w 449"/>
                    <a:gd name="T1" fmla="*/ 0 h 120"/>
                    <a:gd name="T2" fmla="*/ 36 w 449"/>
                    <a:gd name="T3" fmla="*/ 30 h 120"/>
                    <a:gd name="T4" fmla="*/ 62 w 449"/>
                    <a:gd name="T5" fmla="*/ 52 h 120"/>
                    <a:gd name="T6" fmla="*/ 98 w 449"/>
                    <a:gd name="T7" fmla="*/ 64 h 120"/>
                    <a:gd name="T8" fmla="*/ 134 w 449"/>
                    <a:gd name="T9" fmla="*/ 76 h 120"/>
                    <a:gd name="T10" fmla="*/ 176 w 449"/>
                    <a:gd name="T11" fmla="*/ 92 h 120"/>
                    <a:gd name="T12" fmla="*/ 218 w 449"/>
                    <a:gd name="T13" fmla="*/ 106 h 120"/>
                    <a:gd name="T14" fmla="*/ 254 w 449"/>
                    <a:gd name="T15" fmla="*/ 114 h 120"/>
                    <a:gd name="T16" fmla="*/ 284 w 449"/>
                    <a:gd name="T17" fmla="*/ 116 h 120"/>
                    <a:gd name="T18" fmla="*/ 320 w 449"/>
                    <a:gd name="T19" fmla="*/ 118 h 120"/>
                    <a:gd name="T20" fmla="*/ 382 w 449"/>
                    <a:gd name="T21" fmla="*/ 119 h 120"/>
                    <a:gd name="T22" fmla="*/ 448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0" y="0"/>
                      </a:moveTo>
                      <a:lnTo>
                        <a:pt x="36" y="30"/>
                      </a:lnTo>
                      <a:lnTo>
                        <a:pt x="62" y="52"/>
                      </a:lnTo>
                      <a:lnTo>
                        <a:pt x="98" y="64"/>
                      </a:lnTo>
                      <a:lnTo>
                        <a:pt x="134" y="76"/>
                      </a:lnTo>
                      <a:lnTo>
                        <a:pt x="176" y="92"/>
                      </a:lnTo>
                      <a:lnTo>
                        <a:pt x="218" y="106"/>
                      </a:lnTo>
                      <a:lnTo>
                        <a:pt x="254" y="114"/>
                      </a:lnTo>
                      <a:lnTo>
                        <a:pt x="284" y="116"/>
                      </a:lnTo>
                      <a:lnTo>
                        <a:pt x="320" y="118"/>
                      </a:lnTo>
                      <a:lnTo>
                        <a:pt x="382" y="119"/>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14" name="Group 329">
                <a:extLst>
                  <a:ext uri="{FF2B5EF4-FFF2-40B4-BE49-F238E27FC236}">
                    <a16:creationId xmlns:a16="http://schemas.microsoft.com/office/drawing/2014/main" id="{20600708-3B32-A843-A6F0-96721DB00810}"/>
                  </a:ext>
                </a:extLst>
              </p:cNvPr>
              <p:cNvGrpSpPr>
                <a:grpSpLocks/>
              </p:cNvGrpSpPr>
              <p:nvPr/>
            </p:nvGrpSpPr>
            <p:grpSpPr bwMode="auto">
              <a:xfrm>
                <a:off x="5287" y="3626"/>
                <a:ext cx="429" cy="117"/>
                <a:chOff x="5287" y="3626"/>
                <a:chExt cx="429" cy="117"/>
              </a:xfrm>
            </p:grpSpPr>
            <p:sp>
              <p:nvSpPr>
                <p:cNvPr id="15690" name="Freeform 330" descr="50%">
                  <a:extLst>
                    <a:ext uri="{FF2B5EF4-FFF2-40B4-BE49-F238E27FC236}">
                      <a16:creationId xmlns:a16="http://schemas.microsoft.com/office/drawing/2014/main" id="{4981C400-4494-C94C-985C-F449FC827BE9}"/>
                    </a:ext>
                  </a:extLst>
                </p:cNvPr>
                <p:cNvSpPr>
                  <a:spLocks/>
                </p:cNvSpPr>
                <p:nvPr/>
              </p:nvSpPr>
              <p:spPr bwMode="auto">
                <a:xfrm>
                  <a:off x="5287" y="3626"/>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91" name="Freeform 331">
                  <a:extLst>
                    <a:ext uri="{FF2B5EF4-FFF2-40B4-BE49-F238E27FC236}">
                      <a16:creationId xmlns:a16="http://schemas.microsoft.com/office/drawing/2014/main" id="{70DA3B8F-ABD7-4C4C-92A4-4A0F3D1714E0}"/>
                    </a:ext>
                  </a:extLst>
                </p:cNvPr>
                <p:cNvSpPr>
                  <a:spLocks/>
                </p:cNvSpPr>
                <p:nvPr/>
              </p:nvSpPr>
              <p:spPr bwMode="auto">
                <a:xfrm>
                  <a:off x="5287" y="3626"/>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15" name="Group 332">
                <a:extLst>
                  <a:ext uri="{FF2B5EF4-FFF2-40B4-BE49-F238E27FC236}">
                    <a16:creationId xmlns:a16="http://schemas.microsoft.com/office/drawing/2014/main" id="{26BD836E-4E29-8C4F-8E9E-7EBEAF5EC0C5}"/>
                  </a:ext>
                </a:extLst>
              </p:cNvPr>
              <p:cNvGrpSpPr>
                <a:grpSpLocks/>
              </p:cNvGrpSpPr>
              <p:nvPr/>
            </p:nvGrpSpPr>
            <p:grpSpPr bwMode="auto">
              <a:xfrm>
                <a:off x="5301" y="3598"/>
                <a:ext cx="419" cy="111"/>
                <a:chOff x="5301" y="3598"/>
                <a:chExt cx="419" cy="111"/>
              </a:xfrm>
            </p:grpSpPr>
            <p:sp>
              <p:nvSpPr>
                <p:cNvPr id="15693" name="Freeform 333" descr="50%">
                  <a:extLst>
                    <a:ext uri="{FF2B5EF4-FFF2-40B4-BE49-F238E27FC236}">
                      <a16:creationId xmlns:a16="http://schemas.microsoft.com/office/drawing/2014/main" id="{0B69D07B-22EA-BD42-B198-59D2095EA685}"/>
                    </a:ext>
                  </a:extLst>
                </p:cNvPr>
                <p:cNvSpPr>
                  <a:spLocks/>
                </p:cNvSpPr>
                <p:nvPr/>
              </p:nvSpPr>
              <p:spPr bwMode="auto">
                <a:xfrm>
                  <a:off x="5301" y="3598"/>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94" name="Freeform 334">
                  <a:extLst>
                    <a:ext uri="{FF2B5EF4-FFF2-40B4-BE49-F238E27FC236}">
                      <a16:creationId xmlns:a16="http://schemas.microsoft.com/office/drawing/2014/main" id="{9A4161A2-7D4D-DC42-92C5-C4011F7457A3}"/>
                    </a:ext>
                  </a:extLst>
                </p:cNvPr>
                <p:cNvSpPr>
                  <a:spLocks/>
                </p:cNvSpPr>
                <p:nvPr/>
              </p:nvSpPr>
              <p:spPr bwMode="auto">
                <a:xfrm>
                  <a:off x="5301" y="3598"/>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0773" name="Group 335">
            <a:extLst>
              <a:ext uri="{FF2B5EF4-FFF2-40B4-BE49-F238E27FC236}">
                <a16:creationId xmlns:a16="http://schemas.microsoft.com/office/drawing/2014/main" id="{4222FCE7-E4D7-7B4E-865C-CCDF56A08A80}"/>
              </a:ext>
            </a:extLst>
          </p:cNvPr>
          <p:cNvGrpSpPr>
            <a:grpSpLocks/>
          </p:cNvGrpSpPr>
          <p:nvPr/>
        </p:nvGrpSpPr>
        <p:grpSpPr bwMode="auto">
          <a:xfrm>
            <a:off x="6932613" y="5432425"/>
            <a:ext cx="1143000" cy="1390650"/>
            <a:chOff x="3407" y="3422"/>
            <a:chExt cx="720" cy="876"/>
          </a:xfrm>
        </p:grpSpPr>
        <p:sp>
          <p:nvSpPr>
            <p:cNvPr id="15696" name="Freeform 336">
              <a:extLst>
                <a:ext uri="{FF2B5EF4-FFF2-40B4-BE49-F238E27FC236}">
                  <a16:creationId xmlns:a16="http://schemas.microsoft.com/office/drawing/2014/main" id="{3F859544-E5D1-1F45-90C3-C8978869C281}"/>
                </a:ext>
              </a:extLst>
            </p:cNvPr>
            <p:cNvSpPr>
              <a:spLocks/>
            </p:cNvSpPr>
            <p:nvPr/>
          </p:nvSpPr>
          <p:spPr bwMode="auto">
            <a:xfrm>
              <a:off x="3407" y="3422"/>
              <a:ext cx="720" cy="876"/>
            </a:xfrm>
            <a:custGeom>
              <a:avLst/>
              <a:gdLst>
                <a:gd name="T0" fmla="*/ 132 w 720"/>
                <a:gd name="T1" fmla="*/ 204 h 876"/>
                <a:gd name="T2" fmla="*/ 132 w 720"/>
                <a:gd name="T3" fmla="*/ 132 h 876"/>
                <a:gd name="T4" fmla="*/ 172 w 720"/>
                <a:gd name="T5" fmla="*/ 64 h 876"/>
                <a:gd name="T6" fmla="*/ 240 w 720"/>
                <a:gd name="T7" fmla="*/ 24 h 876"/>
                <a:gd name="T8" fmla="*/ 312 w 720"/>
                <a:gd name="T9" fmla="*/ 4 h 876"/>
                <a:gd name="T10" fmla="*/ 384 w 720"/>
                <a:gd name="T11" fmla="*/ 0 h 876"/>
                <a:gd name="T12" fmla="*/ 456 w 720"/>
                <a:gd name="T13" fmla="*/ 0 h 876"/>
                <a:gd name="T14" fmla="*/ 528 w 720"/>
                <a:gd name="T15" fmla="*/ 36 h 876"/>
                <a:gd name="T16" fmla="*/ 590 w 720"/>
                <a:gd name="T17" fmla="*/ 92 h 876"/>
                <a:gd name="T18" fmla="*/ 600 w 720"/>
                <a:gd name="T19" fmla="*/ 180 h 876"/>
                <a:gd name="T20" fmla="*/ 600 w 720"/>
                <a:gd name="T21" fmla="*/ 252 h 876"/>
                <a:gd name="T22" fmla="*/ 600 w 720"/>
                <a:gd name="T23" fmla="*/ 336 h 876"/>
                <a:gd name="T24" fmla="*/ 624 w 720"/>
                <a:gd name="T25" fmla="*/ 407 h 876"/>
                <a:gd name="T26" fmla="*/ 647 w 720"/>
                <a:gd name="T27" fmla="*/ 479 h 876"/>
                <a:gd name="T28" fmla="*/ 671 w 720"/>
                <a:gd name="T29" fmla="*/ 551 h 876"/>
                <a:gd name="T30" fmla="*/ 683 w 720"/>
                <a:gd name="T31" fmla="*/ 635 h 876"/>
                <a:gd name="T32" fmla="*/ 695 w 720"/>
                <a:gd name="T33" fmla="*/ 707 h 876"/>
                <a:gd name="T34" fmla="*/ 719 w 720"/>
                <a:gd name="T35" fmla="*/ 779 h 876"/>
                <a:gd name="T36" fmla="*/ 719 w 720"/>
                <a:gd name="T37" fmla="*/ 851 h 876"/>
                <a:gd name="T38" fmla="*/ 647 w 720"/>
                <a:gd name="T39" fmla="*/ 875 h 876"/>
                <a:gd name="T40" fmla="*/ 528 w 720"/>
                <a:gd name="T41" fmla="*/ 863 h 876"/>
                <a:gd name="T42" fmla="*/ 456 w 720"/>
                <a:gd name="T43" fmla="*/ 863 h 876"/>
                <a:gd name="T44" fmla="*/ 384 w 720"/>
                <a:gd name="T45" fmla="*/ 863 h 876"/>
                <a:gd name="T46" fmla="*/ 312 w 720"/>
                <a:gd name="T47" fmla="*/ 863 h 876"/>
                <a:gd name="T48" fmla="*/ 240 w 720"/>
                <a:gd name="T49" fmla="*/ 863 h 876"/>
                <a:gd name="T50" fmla="*/ 156 w 720"/>
                <a:gd name="T51" fmla="*/ 863 h 876"/>
                <a:gd name="T52" fmla="*/ 84 w 720"/>
                <a:gd name="T53" fmla="*/ 863 h 876"/>
                <a:gd name="T54" fmla="*/ 12 w 720"/>
                <a:gd name="T55" fmla="*/ 863 h 876"/>
                <a:gd name="T56" fmla="*/ 0 w 720"/>
                <a:gd name="T57" fmla="*/ 791 h 876"/>
                <a:gd name="T58" fmla="*/ 12 w 720"/>
                <a:gd name="T59" fmla="*/ 719 h 876"/>
                <a:gd name="T60" fmla="*/ 60 w 720"/>
                <a:gd name="T61" fmla="*/ 647 h 876"/>
                <a:gd name="T62" fmla="*/ 84 w 720"/>
                <a:gd name="T63" fmla="*/ 575 h 876"/>
                <a:gd name="T64" fmla="*/ 84 w 720"/>
                <a:gd name="T65" fmla="*/ 503 h 876"/>
                <a:gd name="T66" fmla="*/ 108 w 720"/>
                <a:gd name="T67" fmla="*/ 431 h 876"/>
                <a:gd name="T68" fmla="*/ 120 w 720"/>
                <a:gd name="T69" fmla="*/ 359 h 876"/>
                <a:gd name="T70" fmla="*/ 120 w 720"/>
                <a:gd name="T71" fmla="*/ 288 h 876"/>
                <a:gd name="T72" fmla="*/ 132 w 720"/>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0"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1"/>
                  </a:lnTo>
                  <a:lnTo>
                    <a:pt x="624" y="407"/>
                  </a:lnTo>
                  <a:lnTo>
                    <a:pt x="635" y="443"/>
                  </a:lnTo>
                  <a:lnTo>
                    <a:pt x="647" y="479"/>
                  </a:lnTo>
                  <a:lnTo>
                    <a:pt x="659" y="515"/>
                  </a:lnTo>
                  <a:lnTo>
                    <a:pt x="671" y="551"/>
                  </a:lnTo>
                  <a:lnTo>
                    <a:pt x="683" y="599"/>
                  </a:lnTo>
                  <a:lnTo>
                    <a:pt x="683" y="635"/>
                  </a:lnTo>
                  <a:lnTo>
                    <a:pt x="695" y="671"/>
                  </a:lnTo>
                  <a:lnTo>
                    <a:pt x="695" y="707"/>
                  </a:lnTo>
                  <a:lnTo>
                    <a:pt x="695" y="743"/>
                  </a:lnTo>
                  <a:lnTo>
                    <a:pt x="719" y="779"/>
                  </a:lnTo>
                  <a:lnTo>
                    <a:pt x="719" y="815"/>
                  </a:lnTo>
                  <a:lnTo>
                    <a:pt x="719" y="851"/>
                  </a:lnTo>
                  <a:lnTo>
                    <a:pt x="683" y="875"/>
                  </a:lnTo>
                  <a:lnTo>
                    <a:pt x="647"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3"/>
                  </a:lnTo>
                  <a:lnTo>
                    <a:pt x="108" y="467"/>
                  </a:lnTo>
                  <a:lnTo>
                    <a:pt x="108" y="431"/>
                  </a:lnTo>
                  <a:lnTo>
                    <a:pt x="120" y="395"/>
                  </a:lnTo>
                  <a:lnTo>
                    <a:pt x="120" y="359"/>
                  </a:lnTo>
                  <a:lnTo>
                    <a:pt x="120" y="324"/>
                  </a:lnTo>
                  <a:lnTo>
                    <a:pt x="120" y="288"/>
                  </a:lnTo>
                  <a:lnTo>
                    <a:pt x="124" y="258"/>
                  </a:lnTo>
                  <a:lnTo>
                    <a:pt x="132" y="240"/>
                  </a:lnTo>
                </a:path>
              </a:pathLst>
            </a:custGeom>
            <a:solidFill>
              <a:srgbClr val="F08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801" name="Group 337">
              <a:extLst>
                <a:ext uri="{FF2B5EF4-FFF2-40B4-BE49-F238E27FC236}">
                  <a16:creationId xmlns:a16="http://schemas.microsoft.com/office/drawing/2014/main" id="{E06EFF96-9887-9941-A259-305B449B637F}"/>
                </a:ext>
              </a:extLst>
            </p:cNvPr>
            <p:cNvGrpSpPr>
              <a:grpSpLocks/>
            </p:cNvGrpSpPr>
            <p:nvPr/>
          </p:nvGrpSpPr>
          <p:grpSpPr bwMode="auto">
            <a:xfrm>
              <a:off x="3543" y="3570"/>
              <a:ext cx="463" cy="43"/>
              <a:chOff x="3543" y="3570"/>
              <a:chExt cx="463" cy="43"/>
            </a:xfrm>
          </p:grpSpPr>
          <p:sp>
            <p:nvSpPr>
              <p:cNvPr id="15698" name="Freeform 338">
                <a:extLst>
                  <a:ext uri="{FF2B5EF4-FFF2-40B4-BE49-F238E27FC236}">
                    <a16:creationId xmlns:a16="http://schemas.microsoft.com/office/drawing/2014/main" id="{12A19213-205C-A341-AFF5-E8A03F0D3B55}"/>
                  </a:ext>
                </a:extLst>
              </p:cNvPr>
              <p:cNvSpPr>
                <a:spLocks/>
              </p:cNvSpPr>
              <p:nvPr/>
            </p:nvSpPr>
            <p:spPr bwMode="auto">
              <a:xfrm>
                <a:off x="3543" y="3570"/>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solidFill>
                <a:srgbClr val="F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699" name="Freeform 339">
                <a:extLst>
                  <a:ext uri="{FF2B5EF4-FFF2-40B4-BE49-F238E27FC236}">
                    <a16:creationId xmlns:a16="http://schemas.microsoft.com/office/drawing/2014/main" id="{E9CA4D48-5B29-C44E-A3EF-FDFFCBD5180E}"/>
                  </a:ext>
                </a:extLst>
              </p:cNvPr>
              <p:cNvSpPr>
                <a:spLocks/>
              </p:cNvSpPr>
              <p:nvPr/>
            </p:nvSpPr>
            <p:spPr bwMode="auto">
              <a:xfrm>
                <a:off x="3543" y="3570"/>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02" name="Group 340">
              <a:extLst>
                <a:ext uri="{FF2B5EF4-FFF2-40B4-BE49-F238E27FC236}">
                  <a16:creationId xmlns:a16="http://schemas.microsoft.com/office/drawing/2014/main" id="{E3736F88-DF88-EB4B-AC2F-E1ED215D4DD4}"/>
                </a:ext>
              </a:extLst>
            </p:cNvPr>
            <p:cNvGrpSpPr>
              <a:grpSpLocks/>
            </p:cNvGrpSpPr>
            <p:nvPr/>
          </p:nvGrpSpPr>
          <p:grpSpPr bwMode="auto">
            <a:xfrm>
              <a:off x="3549" y="3542"/>
              <a:ext cx="455" cy="43"/>
              <a:chOff x="3549" y="3542"/>
              <a:chExt cx="455" cy="43"/>
            </a:xfrm>
          </p:grpSpPr>
          <p:sp>
            <p:nvSpPr>
              <p:cNvPr id="15701" name="Freeform 341">
                <a:extLst>
                  <a:ext uri="{FF2B5EF4-FFF2-40B4-BE49-F238E27FC236}">
                    <a16:creationId xmlns:a16="http://schemas.microsoft.com/office/drawing/2014/main" id="{25969354-50CC-444C-85B6-6D556FBB8BDF}"/>
                  </a:ext>
                </a:extLst>
              </p:cNvPr>
              <p:cNvSpPr>
                <a:spLocks/>
              </p:cNvSpPr>
              <p:nvPr/>
            </p:nvSpPr>
            <p:spPr bwMode="auto">
              <a:xfrm>
                <a:off x="3549" y="3542"/>
                <a:ext cx="455" cy="43"/>
              </a:xfrm>
              <a:custGeom>
                <a:avLst/>
                <a:gdLst>
                  <a:gd name="T0" fmla="*/ 0 w 455"/>
                  <a:gd name="T1" fmla="*/ 3 h 43"/>
                  <a:gd name="T2" fmla="*/ 12 w 455"/>
                  <a:gd name="T3" fmla="*/ 7 h 43"/>
                  <a:gd name="T4" fmla="*/ 14 w 455"/>
                  <a:gd name="T5" fmla="*/ 8 h 43"/>
                  <a:gd name="T6" fmla="*/ 20 w 455"/>
                  <a:gd name="T7" fmla="*/ 12 h 43"/>
                  <a:gd name="T8" fmla="*/ 29 w 455"/>
                  <a:gd name="T9" fmla="*/ 18 h 43"/>
                  <a:gd name="T10" fmla="*/ 39 w 455"/>
                  <a:gd name="T11" fmla="*/ 22 h 43"/>
                  <a:gd name="T12" fmla="*/ 47 w 455"/>
                  <a:gd name="T13" fmla="*/ 25 h 43"/>
                  <a:gd name="T14" fmla="*/ 63 w 455"/>
                  <a:gd name="T15" fmla="*/ 25 h 43"/>
                  <a:gd name="T16" fmla="*/ 79 w 455"/>
                  <a:gd name="T17" fmla="*/ 27 h 43"/>
                  <a:gd name="T18" fmla="*/ 88 w 455"/>
                  <a:gd name="T19" fmla="*/ 30 h 43"/>
                  <a:gd name="T20" fmla="*/ 96 w 455"/>
                  <a:gd name="T21" fmla="*/ 30 h 43"/>
                  <a:gd name="T22" fmla="*/ 106 w 455"/>
                  <a:gd name="T23" fmla="*/ 34 h 43"/>
                  <a:gd name="T24" fmla="*/ 114 w 455"/>
                  <a:gd name="T25" fmla="*/ 34 h 43"/>
                  <a:gd name="T26" fmla="*/ 136 w 455"/>
                  <a:gd name="T27" fmla="*/ 35 h 43"/>
                  <a:gd name="T28" fmla="*/ 145 w 455"/>
                  <a:gd name="T29" fmla="*/ 39 h 43"/>
                  <a:gd name="T30" fmla="*/ 153 w 455"/>
                  <a:gd name="T31" fmla="*/ 39 h 43"/>
                  <a:gd name="T32" fmla="*/ 165 w 455"/>
                  <a:gd name="T33" fmla="*/ 42 h 43"/>
                  <a:gd name="T34" fmla="*/ 175 w 455"/>
                  <a:gd name="T35" fmla="*/ 42 h 43"/>
                  <a:gd name="T36" fmla="*/ 183 w 455"/>
                  <a:gd name="T37" fmla="*/ 42 h 43"/>
                  <a:gd name="T38" fmla="*/ 197 w 455"/>
                  <a:gd name="T39" fmla="*/ 42 h 43"/>
                  <a:gd name="T40" fmla="*/ 216 w 455"/>
                  <a:gd name="T41" fmla="*/ 42 h 43"/>
                  <a:gd name="T42" fmla="*/ 238 w 455"/>
                  <a:gd name="T43" fmla="*/ 42 h 43"/>
                  <a:gd name="T44" fmla="*/ 250 w 455"/>
                  <a:gd name="T45" fmla="*/ 42 h 43"/>
                  <a:gd name="T46" fmla="*/ 257 w 455"/>
                  <a:gd name="T47" fmla="*/ 42 h 43"/>
                  <a:gd name="T48" fmla="*/ 267 w 455"/>
                  <a:gd name="T49" fmla="*/ 42 h 43"/>
                  <a:gd name="T50" fmla="*/ 277 w 455"/>
                  <a:gd name="T51" fmla="*/ 42 h 43"/>
                  <a:gd name="T52" fmla="*/ 285 w 455"/>
                  <a:gd name="T53" fmla="*/ 42 h 43"/>
                  <a:gd name="T54" fmla="*/ 295 w 455"/>
                  <a:gd name="T55" fmla="*/ 39 h 43"/>
                  <a:gd name="T56" fmla="*/ 312 w 455"/>
                  <a:gd name="T57" fmla="*/ 39 h 43"/>
                  <a:gd name="T58" fmla="*/ 318 w 455"/>
                  <a:gd name="T59" fmla="*/ 39 h 43"/>
                  <a:gd name="T60" fmla="*/ 330 w 455"/>
                  <a:gd name="T61" fmla="*/ 35 h 43"/>
                  <a:gd name="T62" fmla="*/ 342 w 455"/>
                  <a:gd name="T63" fmla="*/ 35 h 43"/>
                  <a:gd name="T64" fmla="*/ 360 w 455"/>
                  <a:gd name="T65" fmla="*/ 35 h 43"/>
                  <a:gd name="T66" fmla="*/ 366 w 455"/>
                  <a:gd name="T67" fmla="*/ 35 h 43"/>
                  <a:gd name="T68" fmla="*/ 377 w 455"/>
                  <a:gd name="T69" fmla="*/ 34 h 43"/>
                  <a:gd name="T70" fmla="*/ 395 w 455"/>
                  <a:gd name="T71" fmla="*/ 30 h 43"/>
                  <a:gd name="T72" fmla="*/ 409 w 455"/>
                  <a:gd name="T73" fmla="*/ 27 h 43"/>
                  <a:gd name="T74" fmla="*/ 417 w 455"/>
                  <a:gd name="T75" fmla="*/ 24 h 43"/>
                  <a:gd name="T76" fmla="*/ 426 w 455"/>
                  <a:gd name="T77" fmla="*/ 18 h 43"/>
                  <a:gd name="T78" fmla="*/ 432 w 455"/>
                  <a:gd name="T79" fmla="*/ 13 h 43"/>
                  <a:gd name="T80" fmla="*/ 454 w 455"/>
                  <a:gd name="T81" fmla="*/ 5 h 43"/>
                  <a:gd name="T82" fmla="*/ 444 w 455"/>
                  <a:gd name="T83" fmla="*/ 0 h 43"/>
                  <a:gd name="T84" fmla="*/ 0 w 455"/>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3">
                    <a:moveTo>
                      <a:pt x="0" y="3"/>
                    </a:moveTo>
                    <a:lnTo>
                      <a:pt x="12" y="7"/>
                    </a:lnTo>
                    <a:lnTo>
                      <a:pt x="14" y="8"/>
                    </a:lnTo>
                    <a:lnTo>
                      <a:pt x="20" y="12"/>
                    </a:lnTo>
                    <a:lnTo>
                      <a:pt x="29" y="18"/>
                    </a:lnTo>
                    <a:lnTo>
                      <a:pt x="39" y="22"/>
                    </a:lnTo>
                    <a:lnTo>
                      <a:pt x="47" y="25"/>
                    </a:lnTo>
                    <a:lnTo>
                      <a:pt x="63" y="25"/>
                    </a:lnTo>
                    <a:lnTo>
                      <a:pt x="79" y="27"/>
                    </a:lnTo>
                    <a:lnTo>
                      <a:pt x="88" y="30"/>
                    </a:lnTo>
                    <a:lnTo>
                      <a:pt x="96" y="30"/>
                    </a:lnTo>
                    <a:lnTo>
                      <a:pt x="106" y="34"/>
                    </a:lnTo>
                    <a:lnTo>
                      <a:pt x="114" y="34"/>
                    </a:lnTo>
                    <a:lnTo>
                      <a:pt x="136" y="35"/>
                    </a:lnTo>
                    <a:lnTo>
                      <a:pt x="145" y="39"/>
                    </a:lnTo>
                    <a:lnTo>
                      <a:pt x="153" y="39"/>
                    </a:lnTo>
                    <a:lnTo>
                      <a:pt x="165" y="42"/>
                    </a:lnTo>
                    <a:lnTo>
                      <a:pt x="175" y="42"/>
                    </a:lnTo>
                    <a:lnTo>
                      <a:pt x="183" y="42"/>
                    </a:lnTo>
                    <a:lnTo>
                      <a:pt x="197" y="42"/>
                    </a:lnTo>
                    <a:lnTo>
                      <a:pt x="216" y="42"/>
                    </a:lnTo>
                    <a:lnTo>
                      <a:pt x="238" y="42"/>
                    </a:lnTo>
                    <a:lnTo>
                      <a:pt x="250" y="42"/>
                    </a:lnTo>
                    <a:lnTo>
                      <a:pt x="257" y="42"/>
                    </a:lnTo>
                    <a:lnTo>
                      <a:pt x="267" y="42"/>
                    </a:lnTo>
                    <a:lnTo>
                      <a:pt x="277" y="42"/>
                    </a:lnTo>
                    <a:lnTo>
                      <a:pt x="285" y="42"/>
                    </a:lnTo>
                    <a:lnTo>
                      <a:pt x="295" y="39"/>
                    </a:lnTo>
                    <a:lnTo>
                      <a:pt x="312" y="39"/>
                    </a:lnTo>
                    <a:lnTo>
                      <a:pt x="318" y="39"/>
                    </a:lnTo>
                    <a:lnTo>
                      <a:pt x="330" y="35"/>
                    </a:lnTo>
                    <a:lnTo>
                      <a:pt x="342" y="35"/>
                    </a:lnTo>
                    <a:lnTo>
                      <a:pt x="360" y="35"/>
                    </a:lnTo>
                    <a:lnTo>
                      <a:pt x="366" y="35"/>
                    </a:lnTo>
                    <a:lnTo>
                      <a:pt x="377" y="34"/>
                    </a:lnTo>
                    <a:lnTo>
                      <a:pt x="395" y="30"/>
                    </a:lnTo>
                    <a:lnTo>
                      <a:pt x="409" y="27"/>
                    </a:lnTo>
                    <a:lnTo>
                      <a:pt x="417" y="24"/>
                    </a:lnTo>
                    <a:lnTo>
                      <a:pt x="426" y="18"/>
                    </a:lnTo>
                    <a:lnTo>
                      <a:pt x="432" y="13"/>
                    </a:lnTo>
                    <a:lnTo>
                      <a:pt x="454" y="5"/>
                    </a:lnTo>
                    <a:lnTo>
                      <a:pt x="444" y="0"/>
                    </a:lnTo>
                    <a:lnTo>
                      <a:pt x="0" y="3"/>
                    </a:lnTo>
                  </a:path>
                </a:pathLst>
              </a:custGeom>
              <a:solidFill>
                <a:srgbClr val="F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02" name="Freeform 342">
                <a:extLst>
                  <a:ext uri="{FF2B5EF4-FFF2-40B4-BE49-F238E27FC236}">
                    <a16:creationId xmlns:a16="http://schemas.microsoft.com/office/drawing/2014/main" id="{6209BE54-EA66-844E-A8C7-99D95F08F431}"/>
                  </a:ext>
                </a:extLst>
              </p:cNvPr>
              <p:cNvSpPr>
                <a:spLocks/>
              </p:cNvSpPr>
              <p:nvPr/>
            </p:nvSpPr>
            <p:spPr bwMode="auto">
              <a:xfrm>
                <a:off x="3549" y="3542"/>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803" name="Group 343">
              <a:extLst>
                <a:ext uri="{FF2B5EF4-FFF2-40B4-BE49-F238E27FC236}">
                  <a16:creationId xmlns:a16="http://schemas.microsoft.com/office/drawing/2014/main" id="{FC65285D-93BF-6841-BB3C-1B3582B2A8DF}"/>
                </a:ext>
              </a:extLst>
            </p:cNvPr>
            <p:cNvGrpSpPr>
              <a:grpSpLocks/>
            </p:cNvGrpSpPr>
            <p:nvPr/>
          </p:nvGrpSpPr>
          <p:grpSpPr bwMode="auto">
            <a:xfrm>
              <a:off x="3549" y="3512"/>
              <a:ext cx="449" cy="43"/>
              <a:chOff x="3549" y="3512"/>
              <a:chExt cx="449" cy="43"/>
            </a:xfrm>
          </p:grpSpPr>
          <p:sp>
            <p:nvSpPr>
              <p:cNvPr id="15704" name="Freeform 344">
                <a:extLst>
                  <a:ext uri="{FF2B5EF4-FFF2-40B4-BE49-F238E27FC236}">
                    <a16:creationId xmlns:a16="http://schemas.microsoft.com/office/drawing/2014/main" id="{F16A13E7-9E28-914C-A420-D619DDF3F52D}"/>
                  </a:ext>
                </a:extLst>
              </p:cNvPr>
              <p:cNvSpPr>
                <a:spLocks/>
              </p:cNvSpPr>
              <p:nvPr/>
            </p:nvSpPr>
            <p:spPr bwMode="auto">
              <a:xfrm>
                <a:off x="3549" y="3512"/>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solidFill>
                <a:srgbClr val="F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05" name="Freeform 345">
                <a:extLst>
                  <a:ext uri="{FF2B5EF4-FFF2-40B4-BE49-F238E27FC236}">
                    <a16:creationId xmlns:a16="http://schemas.microsoft.com/office/drawing/2014/main" id="{537CD3DD-16E6-0F45-82A5-15DE67B031C6}"/>
                  </a:ext>
                </a:extLst>
              </p:cNvPr>
              <p:cNvSpPr>
                <a:spLocks/>
              </p:cNvSpPr>
              <p:nvPr/>
            </p:nvSpPr>
            <p:spPr bwMode="auto">
              <a:xfrm>
                <a:off x="3549" y="3512"/>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74" name="Group 346">
            <a:extLst>
              <a:ext uri="{FF2B5EF4-FFF2-40B4-BE49-F238E27FC236}">
                <a16:creationId xmlns:a16="http://schemas.microsoft.com/office/drawing/2014/main" id="{1E980C94-39E2-CC41-910B-FA3D507132E4}"/>
              </a:ext>
            </a:extLst>
          </p:cNvPr>
          <p:cNvGrpSpPr>
            <a:grpSpLocks/>
          </p:cNvGrpSpPr>
          <p:nvPr/>
        </p:nvGrpSpPr>
        <p:grpSpPr bwMode="auto">
          <a:xfrm>
            <a:off x="4249738" y="5470525"/>
            <a:ext cx="1123950" cy="1352550"/>
            <a:chOff x="1717" y="3446"/>
            <a:chExt cx="708" cy="852"/>
          </a:xfrm>
        </p:grpSpPr>
        <p:sp>
          <p:nvSpPr>
            <p:cNvPr id="15707" name="Freeform 347">
              <a:extLst>
                <a:ext uri="{FF2B5EF4-FFF2-40B4-BE49-F238E27FC236}">
                  <a16:creationId xmlns:a16="http://schemas.microsoft.com/office/drawing/2014/main" id="{536FAD5B-4FFB-D14C-BF1C-33DDC38738E8}"/>
                </a:ext>
              </a:extLst>
            </p:cNvPr>
            <p:cNvSpPr>
              <a:spLocks/>
            </p:cNvSpPr>
            <p:nvPr/>
          </p:nvSpPr>
          <p:spPr bwMode="auto">
            <a:xfrm>
              <a:off x="1717" y="3446"/>
              <a:ext cx="708" cy="852"/>
            </a:xfrm>
            <a:custGeom>
              <a:avLst/>
              <a:gdLst>
                <a:gd name="T0" fmla="*/ 129 w 708"/>
                <a:gd name="T1" fmla="*/ 198 h 852"/>
                <a:gd name="T2" fmla="*/ 129 w 708"/>
                <a:gd name="T3" fmla="*/ 128 h 852"/>
                <a:gd name="T4" fmla="*/ 167 w 708"/>
                <a:gd name="T5" fmla="*/ 62 h 852"/>
                <a:gd name="T6" fmla="*/ 235 w 708"/>
                <a:gd name="T7" fmla="*/ 24 h 852"/>
                <a:gd name="T8" fmla="*/ 307 w 708"/>
                <a:gd name="T9" fmla="*/ 4 h 852"/>
                <a:gd name="T10" fmla="*/ 377 w 708"/>
                <a:gd name="T11" fmla="*/ 0 h 852"/>
                <a:gd name="T12" fmla="*/ 447 w 708"/>
                <a:gd name="T13" fmla="*/ 0 h 852"/>
                <a:gd name="T14" fmla="*/ 519 w 708"/>
                <a:gd name="T15" fmla="*/ 36 h 852"/>
                <a:gd name="T16" fmla="*/ 579 w 708"/>
                <a:gd name="T17" fmla="*/ 90 h 852"/>
                <a:gd name="T18" fmla="*/ 589 w 708"/>
                <a:gd name="T19" fmla="*/ 176 h 852"/>
                <a:gd name="T20" fmla="*/ 589 w 708"/>
                <a:gd name="T21" fmla="*/ 246 h 852"/>
                <a:gd name="T22" fmla="*/ 589 w 708"/>
                <a:gd name="T23" fmla="*/ 328 h 852"/>
                <a:gd name="T24" fmla="*/ 613 w 708"/>
                <a:gd name="T25" fmla="*/ 397 h 852"/>
                <a:gd name="T26" fmla="*/ 637 w 708"/>
                <a:gd name="T27" fmla="*/ 467 h 852"/>
                <a:gd name="T28" fmla="*/ 661 w 708"/>
                <a:gd name="T29" fmla="*/ 537 h 852"/>
                <a:gd name="T30" fmla="*/ 673 w 708"/>
                <a:gd name="T31" fmla="*/ 619 h 852"/>
                <a:gd name="T32" fmla="*/ 683 w 708"/>
                <a:gd name="T33" fmla="*/ 689 h 852"/>
                <a:gd name="T34" fmla="*/ 707 w 708"/>
                <a:gd name="T35" fmla="*/ 759 h 852"/>
                <a:gd name="T36" fmla="*/ 707 w 708"/>
                <a:gd name="T37" fmla="*/ 829 h 852"/>
                <a:gd name="T38" fmla="*/ 637 w 708"/>
                <a:gd name="T39" fmla="*/ 851 h 852"/>
                <a:gd name="T40" fmla="*/ 519 w 708"/>
                <a:gd name="T41" fmla="*/ 839 h 852"/>
                <a:gd name="T42" fmla="*/ 447 w 708"/>
                <a:gd name="T43" fmla="*/ 839 h 852"/>
                <a:gd name="T44" fmla="*/ 377 w 708"/>
                <a:gd name="T45" fmla="*/ 839 h 852"/>
                <a:gd name="T46" fmla="*/ 307 w 708"/>
                <a:gd name="T47" fmla="*/ 839 h 852"/>
                <a:gd name="T48" fmla="*/ 235 w 708"/>
                <a:gd name="T49" fmla="*/ 839 h 852"/>
                <a:gd name="T50" fmla="*/ 153 w 708"/>
                <a:gd name="T51" fmla="*/ 839 h 852"/>
                <a:gd name="T52" fmla="*/ 83 w 708"/>
                <a:gd name="T53" fmla="*/ 839 h 852"/>
                <a:gd name="T54" fmla="*/ 12 w 708"/>
                <a:gd name="T55" fmla="*/ 839 h 852"/>
                <a:gd name="T56" fmla="*/ 0 w 708"/>
                <a:gd name="T57" fmla="*/ 769 h 852"/>
                <a:gd name="T58" fmla="*/ 12 w 708"/>
                <a:gd name="T59" fmla="*/ 699 h 852"/>
                <a:gd name="T60" fmla="*/ 59 w 708"/>
                <a:gd name="T61" fmla="*/ 629 h 852"/>
                <a:gd name="T62" fmla="*/ 83 w 708"/>
                <a:gd name="T63" fmla="*/ 559 h 852"/>
                <a:gd name="T64" fmla="*/ 83 w 708"/>
                <a:gd name="T65" fmla="*/ 489 h 852"/>
                <a:gd name="T66" fmla="*/ 105 w 708"/>
                <a:gd name="T67" fmla="*/ 419 h 852"/>
                <a:gd name="T68" fmla="*/ 117 w 708"/>
                <a:gd name="T69" fmla="*/ 349 h 852"/>
                <a:gd name="T70" fmla="*/ 117 w 708"/>
                <a:gd name="T71" fmla="*/ 280 h 852"/>
                <a:gd name="T72" fmla="*/ 129 w 708"/>
                <a:gd name="T73" fmla="*/ 234 h 8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08" h="852">
                  <a:moveTo>
                    <a:pt x="129" y="234"/>
                  </a:moveTo>
                  <a:lnTo>
                    <a:pt x="129" y="198"/>
                  </a:lnTo>
                  <a:lnTo>
                    <a:pt x="129" y="164"/>
                  </a:lnTo>
                  <a:lnTo>
                    <a:pt x="129" y="128"/>
                  </a:lnTo>
                  <a:lnTo>
                    <a:pt x="137" y="90"/>
                  </a:lnTo>
                  <a:lnTo>
                    <a:pt x="167" y="62"/>
                  </a:lnTo>
                  <a:lnTo>
                    <a:pt x="201" y="42"/>
                  </a:lnTo>
                  <a:lnTo>
                    <a:pt x="235" y="24"/>
                  </a:lnTo>
                  <a:lnTo>
                    <a:pt x="271" y="12"/>
                  </a:lnTo>
                  <a:lnTo>
                    <a:pt x="307" y="4"/>
                  </a:lnTo>
                  <a:lnTo>
                    <a:pt x="341" y="0"/>
                  </a:lnTo>
                  <a:lnTo>
                    <a:pt x="377" y="0"/>
                  </a:lnTo>
                  <a:lnTo>
                    <a:pt x="413" y="0"/>
                  </a:lnTo>
                  <a:lnTo>
                    <a:pt x="447" y="0"/>
                  </a:lnTo>
                  <a:lnTo>
                    <a:pt x="483" y="16"/>
                  </a:lnTo>
                  <a:lnTo>
                    <a:pt x="519" y="36"/>
                  </a:lnTo>
                  <a:lnTo>
                    <a:pt x="561" y="70"/>
                  </a:lnTo>
                  <a:lnTo>
                    <a:pt x="579" y="90"/>
                  </a:lnTo>
                  <a:lnTo>
                    <a:pt x="589" y="140"/>
                  </a:lnTo>
                  <a:lnTo>
                    <a:pt x="589" y="176"/>
                  </a:lnTo>
                  <a:lnTo>
                    <a:pt x="589" y="210"/>
                  </a:lnTo>
                  <a:lnTo>
                    <a:pt x="589" y="246"/>
                  </a:lnTo>
                  <a:lnTo>
                    <a:pt x="589" y="292"/>
                  </a:lnTo>
                  <a:lnTo>
                    <a:pt x="589" y="328"/>
                  </a:lnTo>
                  <a:lnTo>
                    <a:pt x="601" y="361"/>
                  </a:lnTo>
                  <a:lnTo>
                    <a:pt x="613" y="397"/>
                  </a:lnTo>
                  <a:lnTo>
                    <a:pt x="625" y="431"/>
                  </a:lnTo>
                  <a:lnTo>
                    <a:pt x="637" y="467"/>
                  </a:lnTo>
                  <a:lnTo>
                    <a:pt x="649" y="501"/>
                  </a:lnTo>
                  <a:lnTo>
                    <a:pt x="661" y="537"/>
                  </a:lnTo>
                  <a:lnTo>
                    <a:pt x="673" y="583"/>
                  </a:lnTo>
                  <a:lnTo>
                    <a:pt x="673" y="619"/>
                  </a:lnTo>
                  <a:lnTo>
                    <a:pt x="683" y="653"/>
                  </a:lnTo>
                  <a:lnTo>
                    <a:pt x="683" y="689"/>
                  </a:lnTo>
                  <a:lnTo>
                    <a:pt x="683" y="723"/>
                  </a:lnTo>
                  <a:lnTo>
                    <a:pt x="707" y="759"/>
                  </a:lnTo>
                  <a:lnTo>
                    <a:pt x="707" y="793"/>
                  </a:lnTo>
                  <a:lnTo>
                    <a:pt x="707" y="829"/>
                  </a:lnTo>
                  <a:lnTo>
                    <a:pt x="673" y="851"/>
                  </a:lnTo>
                  <a:lnTo>
                    <a:pt x="637" y="851"/>
                  </a:lnTo>
                  <a:lnTo>
                    <a:pt x="601" y="851"/>
                  </a:lnTo>
                  <a:lnTo>
                    <a:pt x="519" y="839"/>
                  </a:lnTo>
                  <a:lnTo>
                    <a:pt x="483" y="839"/>
                  </a:lnTo>
                  <a:lnTo>
                    <a:pt x="447" y="839"/>
                  </a:lnTo>
                  <a:lnTo>
                    <a:pt x="413" y="839"/>
                  </a:lnTo>
                  <a:lnTo>
                    <a:pt x="377" y="839"/>
                  </a:lnTo>
                  <a:lnTo>
                    <a:pt x="341" y="839"/>
                  </a:lnTo>
                  <a:lnTo>
                    <a:pt x="307" y="839"/>
                  </a:lnTo>
                  <a:lnTo>
                    <a:pt x="271" y="839"/>
                  </a:lnTo>
                  <a:lnTo>
                    <a:pt x="235" y="839"/>
                  </a:lnTo>
                  <a:lnTo>
                    <a:pt x="201" y="839"/>
                  </a:lnTo>
                  <a:lnTo>
                    <a:pt x="153" y="839"/>
                  </a:lnTo>
                  <a:lnTo>
                    <a:pt x="117" y="839"/>
                  </a:lnTo>
                  <a:lnTo>
                    <a:pt x="83" y="839"/>
                  </a:lnTo>
                  <a:lnTo>
                    <a:pt x="47" y="839"/>
                  </a:lnTo>
                  <a:lnTo>
                    <a:pt x="12" y="839"/>
                  </a:lnTo>
                  <a:lnTo>
                    <a:pt x="0" y="805"/>
                  </a:lnTo>
                  <a:lnTo>
                    <a:pt x="0" y="769"/>
                  </a:lnTo>
                  <a:lnTo>
                    <a:pt x="0" y="735"/>
                  </a:lnTo>
                  <a:lnTo>
                    <a:pt x="12" y="699"/>
                  </a:lnTo>
                  <a:lnTo>
                    <a:pt x="35" y="665"/>
                  </a:lnTo>
                  <a:lnTo>
                    <a:pt x="59" y="629"/>
                  </a:lnTo>
                  <a:lnTo>
                    <a:pt x="71" y="595"/>
                  </a:lnTo>
                  <a:lnTo>
                    <a:pt x="83" y="559"/>
                  </a:lnTo>
                  <a:lnTo>
                    <a:pt x="83" y="525"/>
                  </a:lnTo>
                  <a:lnTo>
                    <a:pt x="83" y="489"/>
                  </a:lnTo>
                  <a:lnTo>
                    <a:pt x="105" y="455"/>
                  </a:lnTo>
                  <a:lnTo>
                    <a:pt x="105" y="419"/>
                  </a:lnTo>
                  <a:lnTo>
                    <a:pt x="117" y="385"/>
                  </a:lnTo>
                  <a:lnTo>
                    <a:pt x="117" y="349"/>
                  </a:lnTo>
                  <a:lnTo>
                    <a:pt x="117" y="316"/>
                  </a:lnTo>
                  <a:lnTo>
                    <a:pt x="117" y="280"/>
                  </a:lnTo>
                  <a:lnTo>
                    <a:pt x="121" y="252"/>
                  </a:lnTo>
                  <a:lnTo>
                    <a:pt x="129" y="234"/>
                  </a:lnTo>
                </a:path>
              </a:pathLst>
            </a:custGeom>
            <a:solidFill>
              <a:srgbClr val="FFFF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791" name="Group 348">
              <a:extLst>
                <a:ext uri="{FF2B5EF4-FFF2-40B4-BE49-F238E27FC236}">
                  <a16:creationId xmlns:a16="http://schemas.microsoft.com/office/drawing/2014/main" id="{C357866E-E489-AA46-A928-1DAAFD0A6633}"/>
                </a:ext>
              </a:extLst>
            </p:cNvPr>
            <p:cNvGrpSpPr>
              <a:grpSpLocks/>
            </p:cNvGrpSpPr>
            <p:nvPr/>
          </p:nvGrpSpPr>
          <p:grpSpPr bwMode="auto">
            <a:xfrm>
              <a:off x="1848" y="3590"/>
              <a:ext cx="455" cy="41"/>
              <a:chOff x="1848" y="3590"/>
              <a:chExt cx="455" cy="41"/>
            </a:xfrm>
          </p:grpSpPr>
          <p:sp>
            <p:nvSpPr>
              <p:cNvPr id="15709" name="Freeform 349">
                <a:extLst>
                  <a:ext uri="{FF2B5EF4-FFF2-40B4-BE49-F238E27FC236}">
                    <a16:creationId xmlns:a16="http://schemas.microsoft.com/office/drawing/2014/main" id="{944DA2F4-3C90-754E-A501-92A0D665D701}"/>
                  </a:ext>
                </a:extLst>
              </p:cNvPr>
              <p:cNvSpPr>
                <a:spLocks/>
              </p:cNvSpPr>
              <p:nvPr/>
            </p:nvSpPr>
            <p:spPr bwMode="auto">
              <a:xfrm>
                <a:off x="1848" y="3590"/>
                <a:ext cx="455" cy="41"/>
              </a:xfrm>
              <a:custGeom>
                <a:avLst/>
                <a:gdLst>
                  <a:gd name="T0" fmla="*/ 0 w 455"/>
                  <a:gd name="T1" fmla="*/ 7 h 41"/>
                  <a:gd name="T2" fmla="*/ 10 w 455"/>
                  <a:gd name="T3" fmla="*/ 7 h 41"/>
                  <a:gd name="T4" fmla="*/ 18 w 455"/>
                  <a:gd name="T5" fmla="*/ 8 h 41"/>
                  <a:gd name="T6" fmla="*/ 28 w 455"/>
                  <a:gd name="T7" fmla="*/ 12 h 41"/>
                  <a:gd name="T8" fmla="*/ 35 w 455"/>
                  <a:gd name="T9" fmla="*/ 18 h 41"/>
                  <a:gd name="T10" fmla="*/ 43 w 455"/>
                  <a:gd name="T11" fmla="*/ 20 h 41"/>
                  <a:gd name="T12" fmla="*/ 53 w 455"/>
                  <a:gd name="T13" fmla="*/ 22 h 41"/>
                  <a:gd name="T14" fmla="*/ 65 w 455"/>
                  <a:gd name="T15" fmla="*/ 22 h 41"/>
                  <a:gd name="T16" fmla="*/ 90 w 455"/>
                  <a:gd name="T17" fmla="*/ 25 h 41"/>
                  <a:gd name="T18" fmla="*/ 100 w 455"/>
                  <a:gd name="T19" fmla="*/ 28 h 41"/>
                  <a:gd name="T20" fmla="*/ 108 w 455"/>
                  <a:gd name="T21" fmla="*/ 28 h 41"/>
                  <a:gd name="T22" fmla="*/ 118 w 455"/>
                  <a:gd name="T23" fmla="*/ 32 h 41"/>
                  <a:gd name="T24" fmla="*/ 128 w 455"/>
                  <a:gd name="T25" fmla="*/ 32 h 41"/>
                  <a:gd name="T26" fmla="*/ 147 w 455"/>
                  <a:gd name="T27" fmla="*/ 33 h 41"/>
                  <a:gd name="T28" fmla="*/ 155 w 455"/>
                  <a:gd name="T29" fmla="*/ 37 h 41"/>
                  <a:gd name="T30" fmla="*/ 165 w 455"/>
                  <a:gd name="T31" fmla="*/ 37 h 41"/>
                  <a:gd name="T32" fmla="*/ 177 w 455"/>
                  <a:gd name="T33" fmla="*/ 40 h 41"/>
                  <a:gd name="T34" fmla="*/ 187 w 455"/>
                  <a:gd name="T35" fmla="*/ 40 h 41"/>
                  <a:gd name="T36" fmla="*/ 195 w 455"/>
                  <a:gd name="T37" fmla="*/ 40 h 41"/>
                  <a:gd name="T38" fmla="*/ 206 w 455"/>
                  <a:gd name="T39" fmla="*/ 40 h 41"/>
                  <a:gd name="T40" fmla="*/ 228 w 455"/>
                  <a:gd name="T41" fmla="*/ 40 h 41"/>
                  <a:gd name="T42" fmla="*/ 248 w 455"/>
                  <a:gd name="T43" fmla="*/ 40 h 41"/>
                  <a:gd name="T44" fmla="*/ 259 w 455"/>
                  <a:gd name="T45" fmla="*/ 40 h 41"/>
                  <a:gd name="T46" fmla="*/ 267 w 455"/>
                  <a:gd name="T47" fmla="*/ 40 h 41"/>
                  <a:gd name="T48" fmla="*/ 277 w 455"/>
                  <a:gd name="T49" fmla="*/ 40 h 41"/>
                  <a:gd name="T50" fmla="*/ 287 w 455"/>
                  <a:gd name="T51" fmla="*/ 40 h 41"/>
                  <a:gd name="T52" fmla="*/ 295 w 455"/>
                  <a:gd name="T53" fmla="*/ 40 h 41"/>
                  <a:gd name="T54" fmla="*/ 305 w 455"/>
                  <a:gd name="T55" fmla="*/ 37 h 41"/>
                  <a:gd name="T56" fmla="*/ 320 w 455"/>
                  <a:gd name="T57" fmla="*/ 37 h 41"/>
                  <a:gd name="T58" fmla="*/ 326 w 455"/>
                  <a:gd name="T59" fmla="*/ 37 h 41"/>
                  <a:gd name="T60" fmla="*/ 338 w 455"/>
                  <a:gd name="T61" fmla="*/ 33 h 41"/>
                  <a:gd name="T62" fmla="*/ 350 w 455"/>
                  <a:gd name="T63" fmla="*/ 33 h 41"/>
                  <a:gd name="T64" fmla="*/ 368 w 455"/>
                  <a:gd name="T65" fmla="*/ 33 h 41"/>
                  <a:gd name="T66" fmla="*/ 373 w 455"/>
                  <a:gd name="T67" fmla="*/ 33 h 41"/>
                  <a:gd name="T68" fmla="*/ 385 w 455"/>
                  <a:gd name="T69" fmla="*/ 32 h 41"/>
                  <a:gd name="T70" fmla="*/ 403 w 455"/>
                  <a:gd name="T71" fmla="*/ 28 h 41"/>
                  <a:gd name="T72" fmla="*/ 417 w 455"/>
                  <a:gd name="T73" fmla="*/ 25 h 41"/>
                  <a:gd name="T74" fmla="*/ 425 w 455"/>
                  <a:gd name="T75" fmla="*/ 22 h 41"/>
                  <a:gd name="T76" fmla="*/ 432 w 455"/>
                  <a:gd name="T77" fmla="*/ 18 h 41"/>
                  <a:gd name="T78" fmla="*/ 440 w 455"/>
                  <a:gd name="T79" fmla="*/ 13 h 41"/>
                  <a:gd name="T80" fmla="*/ 454 w 455"/>
                  <a:gd name="T81" fmla="*/ 8 h 41"/>
                  <a:gd name="T82" fmla="*/ 450 w 455"/>
                  <a:gd name="T83" fmla="*/ 0 h 41"/>
                  <a:gd name="T84" fmla="*/ 0 w 455"/>
                  <a:gd name="T85" fmla="*/ 7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1">
                    <a:moveTo>
                      <a:pt x="0" y="7"/>
                    </a:moveTo>
                    <a:lnTo>
                      <a:pt x="10" y="7"/>
                    </a:lnTo>
                    <a:lnTo>
                      <a:pt x="18" y="8"/>
                    </a:lnTo>
                    <a:lnTo>
                      <a:pt x="28" y="12"/>
                    </a:lnTo>
                    <a:lnTo>
                      <a:pt x="35" y="18"/>
                    </a:lnTo>
                    <a:lnTo>
                      <a:pt x="43" y="20"/>
                    </a:lnTo>
                    <a:lnTo>
                      <a:pt x="53" y="22"/>
                    </a:lnTo>
                    <a:lnTo>
                      <a:pt x="65" y="22"/>
                    </a:lnTo>
                    <a:lnTo>
                      <a:pt x="90" y="25"/>
                    </a:lnTo>
                    <a:lnTo>
                      <a:pt x="100" y="28"/>
                    </a:lnTo>
                    <a:lnTo>
                      <a:pt x="108" y="28"/>
                    </a:lnTo>
                    <a:lnTo>
                      <a:pt x="118" y="32"/>
                    </a:lnTo>
                    <a:lnTo>
                      <a:pt x="128" y="32"/>
                    </a:lnTo>
                    <a:lnTo>
                      <a:pt x="147" y="33"/>
                    </a:lnTo>
                    <a:lnTo>
                      <a:pt x="155" y="37"/>
                    </a:lnTo>
                    <a:lnTo>
                      <a:pt x="165" y="37"/>
                    </a:lnTo>
                    <a:lnTo>
                      <a:pt x="177" y="40"/>
                    </a:lnTo>
                    <a:lnTo>
                      <a:pt x="187" y="40"/>
                    </a:lnTo>
                    <a:lnTo>
                      <a:pt x="195" y="40"/>
                    </a:lnTo>
                    <a:lnTo>
                      <a:pt x="206" y="40"/>
                    </a:lnTo>
                    <a:lnTo>
                      <a:pt x="228" y="40"/>
                    </a:lnTo>
                    <a:lnTo>
                      <a:pt x="248" y="40"/>
                    </a:lnTo>
                    <a:lnTo>
                      <a:pt x="259" y="40"/>
                    </a:lnTo>
                    <a:lnTo>
                      <a:pt x="267" y="40"/>
                    </a:lnTo>
                    <a:lnTo>
                      <a:pt x="277" y="40"/>
                    </a:lnTo>
                    <a:lnTo>
                      <a:pt x="287" y="40"/>
                    </a:lnTo>
                    <a:lnTo>
                      <a:pt x="295" y="40"/>
                    </a:lnTo>
                    <a:lnTo>
                      <a:pt x="305" y="37"/>
                    </a:lnTo>
                    <a:lnTo>
                      <a:pt x="320" y="37"/>
                    </a:lnTo>
                    <a:lnTo>
                      <a:pt x="326" y="37"/>
                    </a:lnTo>
                    <a:lnTo>
                      <a:pt x="338" y="33"/>
                    </a:lnTo>
                    <a:lnTo>
                      <a:pt x="350" y="33"/>
                    </a:lnTo>
                    <a:lnTo>
                      <a:pt x="368" y="33"/>
                    </a:lnTo>
                    <a:lnTo>
                      <a:pt x="373" y="33"/>
                    </a:lnTo>
                    <a:lnTo>
                      <a:pt x="385" y="32"/>
                    </a:lnTo>
                    <a:lnTo>
                      <a:pt x="403" y="28"/>
                    </a:lnTo>
                    <a:lnTo>
                      <a:pt x="417" y="25"/>
                    </a:lnTo>
                    <a:lnTo>
                      <a:pt x="425" y="22"/>
                    </a:lnTo>
                    <a:lnTo>
                      <a:pt x="432" y="18"/>
                    </a:lnTo>
                    <a:lnTo>
                      <a:pt x="440" y="13"/>
                    </a:lnTo>
                    <a:lnTo>
                      <a:pt x="454" y="8"/>
                    </a:lnTo>
                    <a:lnTo>
                      <a:pt x="450" y="0"/>
                    </a:lnTo>
                    <a:lnTo>
                      <a:pt x="0" y="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10" name="Freeform 350">
                <a:extLst>
                  <a:ext uri="{FF2B5EF4-FFF2-40B4-BE49-F238E27FC236}">
                    <a16:creationId xmlns:a16="http://schemas.microsoft.com/office/drawing/2014/main" id="{F607D9F9-EBA0-BA4A-A296-4E03BCF8F1AB}"/>
                  </a:ext>
                </a:extLst>
              </p:cNvPr>
              <p:cNvSpPr>
                <a:spLocks/>
              </p:cNvSpPr>
              <p:nvPr/>
            </p:nvSpPr>
            <p:spPr bwMode="auto">
              <a:xfrm>
                <a:off x="1848" y="3590"/>
                <a:ext cx="455" cy="41"/>
              </a:xfrm>
              <a:custGeom>
                <a:avLst/>
                <a:gdLst>
                  <a:gd name="T0" fmla="*/ 0 w 455"/>
                  <a:gd name="T1" fmla="*/ 6 h 41"/>
                  <a:gd name="T2" fmla="*/ 10 w 455"/>
                  <a:gd name="T3" fmla="*/ 6 h 41"/>
                  <a:gd name="T4" fmla="*/ 18 w 455"/>
                  <a:gd name="T5" fmla="*/ 8 h 41"/>
                  <a:gd name="T6" fmla="*/ 28 w 455"/>
                  <a:gd name="T7" fmla="*/ 12 h 41"/>
                  <a:gd name="T8" fmla="*/ 36 w 455"/>
                  <a:gd name="T9" fmla="*/ 18 h 41"/>
                  <a:gd name="T10" fmla="*/ 44 w 455"/>
                  <a:gd name="T11" fmla="*/ 20 h 41"/>
                  <a:gd name="T12" fmla="*/ 54 w 455"/>
                  <a:gd name="T13" fmla="*/ 22 h 41"/>
                  <a:gd name="T14" fmla="*/ 66 w 455"/>
                  <a:gd name="T15" fmla="*/ 22 h 41"/>
                  <a:gd name="T16" fmla="*/ 92 w 455"/>
                  <a:gd name="T17" fmla="*/ 26 h 41"/>
                  <a:gd name="T18" fmla="*/ 100 w 455"/>
                  <a:gd name="T19" fmla="*/ 28 h 41"/>
                  <a:gd name="T20" fmla="*/ 110 w 455"/>
                  <a:gd name="T21" fmla="*/ 28 h 41"/>
                  <a:gd name="T22" fmla="*/ 118 w 455"/>
                  <a:gd name="T23" fmla="*/ 32 h 41"/>
                  <a:gd name="T24" fmla="*/ 128 w 455"/>
                  <a:gd name="T25" fmla="*/ 32 h 41"/>
                  <a:gd name="T26" fmla="*/ 148 w 455"/>
                  <a:gd name="T27" fmla="*/ 34 h 41"/>
                  <a:gd name="T28" fmla="*/ 156 w 455"/>
                  <a:gd name="T29" fmla="*/ 38 h 41"/>
                  <a:gd name="T30" fmla="*/ 166 w 455"/>
                  <a:gd name="T31" fmla="*/ 38 h 41"/>
                  <a:gd name="T32" fmla="*/ 178 w 455"/>
                  <a:gd name="T33" fmla="*/ 40 h 41"/>
                  <a:gd name="T34" fmla="*/ 186 w 455"/>
                  <a:gd name="T35" fmla="*/ 40 h 41"/>
                  <a:gd name="T36" fmla="*/ 196 w 455"/>
                  <a:gd name="T37" fmla="*/ 40 h 41"/>
                  <a:gd name="T38" fmla="*/ 206 w 455"/>
                  <a:gd name="T39" fmla="*/ 40 h 41"/>
                  <a:gd name="T40" fmla="*/ 228 w 455"/>
                  <a:gd name="T41" fmla="*/ 40 h 41"/>
                  <a:gd name="T42" fmla="*/ 248 w 455"/>
                  <a:gd name="T43" fmla="*/ 40 h 41"/>
                  <a:gd name="T44" fmla="*/ 260 w 455"/>
                  <a:gd name="T45" fmla="*/ 40 h 41"/>
                  <a:gd name="T46" fmla="*/ 268 w 455"/>
                  <a:gd name="T47" fmla="*/ 40 h 41"/>
                  <a:gd name="T48" fmla="*/ 278 w 455"/>
                  <a:gd name="T49" fmla="*/ 40 h 41"/>
                  <a:gd name="T50" fmla="*/ 286 w 455"/>
                  <a:gd name="T51" fmla="*/ 40 h 41"/>
                  <a:gd name="T52" fmla="*/ 296 w 455"/>
                  <a:gd name="T53" fmla="*/ 40 h 41"/>
                  <a:gd name="T54" fmla="*/ 304 w 455"/>
                  <a:gd name="T55" fmla="*/ 38 h 41"/>
                  <a:gd name="T56" fmla="*/ 322 w 455"/>
                  <a:gd name="T57" fmla="*/ 36 h 41"/>
                  <a:gd name="T58" fmla="*/ 328 w 455"/>
                  <a:gd name="T59" fmla="*/ 38 h 41"/>
                  <a:gd name="T60" fmla="*/ 340 w 455"/>
                  <a:gd name="T61" fmla="*/ 34 h 41"/>
                  <a:gd name="T62" fmla="*/ 350 w 455"/>
                  <a:gd name="T63" fmla="*/ 34 h 41"/>
                  <a:gd name="T64" fmla="*/ 368 w 455"/>
                  <a:gd name="T65" fmla="*/ 34 h 41"/>
                  <a:gd name="T66" fmla="*/ 374 w 455"/>
                  <a:gd name="T67" fmla="*/ 34 h 41"/>
                  <a:gd name="T68" fmla="*/ 386 w 455"/>
                  <a:gd name="T69" fmla="*/ 32 h 41"/>
                  <a:gd name="T70" fmla="*/ 402 w 455"/>
                  <a:gd name="T71" fmla="*/ 28 h 41"/>
                  <a:gd name="T72" fmla="*/ 416 w 455"/>
                  <a:gd name="T73" fmla="*/ 26 h 41"/>
                  <a:gd name="T74" fmla="*/ 426 w 455"/>
                  <a:gd name="T75" fmla="*/ 22 h 41"/>
                  <a:gd name="T76" fmla="*/ 434 w 455"/>
                  <a:gd name="T77" fmla="*/ 18 h 41"/>
                  <a:gd name="T78" fmla="*/ 440 w 455"/>
                  <a:gd name="T79" fmla="*/ 14 h 41"/>
                  <a:gd name="T80" fmla="*/ 454 w 455"/>
                  <a:gd name="T81" fmla="*/ 8 h 41"/>
                  <a:gd name="T82" fmla="*/ 452 w 455"/>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1">
                    <a:moveTo>
                      <a:pt x="0" y="6"/>
                    </a:moveTo>
                    <a:lnTo>
                      <a:pt x="10" y="6"/>
                    </a:lnTo>
                    <a:lnTo>
                      <a:pt x="18" y="8"/>
                    </a:lnTo>
                    <a:lnTo>
                      <a:pt x="28" y="12"/>
                    </a:lnTo>
                    <a:lnTo>
                      <a:pt x="36" y="18"/>
                    </a:lnTo>
                    <a:lnTo>
                      <a:pt x="44" y="20"/>
                    </a:lnTo>
                    <a:lnTo>
                      <a:pt x="54" y="22"/>
                    </a:lnTo>
                    <a:lnTo>
                      <a:pt x="66" y="22"/>
                    </a:lnTo>
                    <a:lnTo>
                      <a:pt x="92" y="26"/>
                    </a:lnTo>
                    <a:lnTo>
                      <a:pt x="100" y="28"/>
                    </a:lnTo>
                    <a:lnTo>
                      <a:pt x="110" y="28"/>
                    </a:lnTo>
                    <a:lnTo>
                      <a:pt x="118" y="32"/>
                    </a:lnTo>
                    <a:lnTo>
                      <a:pt x="128" y="32"/>
                    </a:lnTo>
                    <a:lnTo>
                      <a:pt x="148" y="34"/>
                    </a:lnTo>
                    <a:lnTo>
                      <a:pt x="156" y="38"/>
                    </a:lnTo>
                    <a:lnTo>
                      <a:pt x="166" y="38"/>
                    </a:lnTo>
                    <a:lnTo>
                      <a:pt x="178" y="40"/>
                    </a:lnTo>
                    <a:lnTo>
                      <a:pt x="186" y="40"/>
                    </a:lnTo>
                    <a:lnTo>
                      <a:pt x="196" y="40"/>
                    </a:lnTo>
                    <a:lnTo>
                      <a:pt x="206" y="40"/>
                    </a:lnTo>
                    <a:lnTo>
                      <a:pt x="228" y="40"/>
                    </a:lnTo>
                    <a:lnTo>
                      <a:pt x="248" y="40"/>
                    </a:lnTo>
                    <a:lnTo>
                      <a:pt x="260" y="40"/>
                    </a:lnTo>
                    <a:lnTo>
                      <a:pt x="268" y="40"/>
                    </a:lnTo>
                    <a:lnTo>
                      <a:pt x="278" y="40"/>
                    </a:lnTo>
                    <a:lnTo>
                      <a:pt x="286" y="40"/>
                    </a:lnTo>
                    <a:lnTo>
                      <a:pt x="296" y="40"/>
                    </a:lnTo>
                    <a:lnTo>
                      <a:pt x="304" y="38"/>
                    </a:lnTo>
                    <a:lnTo>
                      <a:pt x="322" y="36"/>
                    </a:lnTo>
                    <a:lnTo>
                      <a:pt x="328" y="38"/>
                    </a:lnTo>
                    <a:lnTo>
                      <a:pt x="340" y="34"/>
                    </a:lnTo>
                    <a:lnTo>
                      <a:pt x="350" y="34"/>
                    </a:lnTo>
                    <a:lnTo>
                      <a:pt x="368" y="34"/>
                    </a:lnTo>
                    <a:lnTo>
                      <a:pt x="374" y="34"/>
                    </a:lnTo>
                    <a:lnTo>
                      <a:pt x="386" y="32"/>
                    </a:lnTo>
                    <a:lnTo>
                      <a:pt x="402" y="28"/>
                    </a:lnTo>
                    <a:lnTo>
                      <a:pt x="416" y="26"/>
                    </a:lnTo>
                    <a:lnTo>
                      <a:pt x="426" y="22"/>
                    </a:lnTo>
                    <a:lnTo>
                      <a:pt x="434" y="18"/>
                    </a:lnTo>
                    <a:lnTo>
                      <a:pt x="440" y="14"/>
                    </a:lnTo>
                    <a:lnTo>
                      <a:pt x="454" y="8"/>
                    </a:lnTo>
                    <a:lnTo>
                      <a:pt x="452"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792" name="Group 351">
              <a:extLst>
                <a:ext uri="{FF2B5EF4-FFF2-40B4-BE49-F238E27FC236}">
                  <a16:creationId xmlns:a16="http://schemas.microsoft.com/office/drawing/2014/main" id="{8CE00414-FCE0-4143-8785-278FF3114B6D}"/>
                </a:ext>
              </a:extLst>
            </p:cNvPr>
            <p:cNvGrpSpPr>
              <a:grpSpLocks/>
            </p:cNvGrpSpPr>
            <p:nvPr/>
          </p:nvGrpSpPr>
          <p:grpSpPr bwMode="auto">
            <a:xfrm>
              <a:off x="1854" y="3562"/>
              <a:ext cx="449" cy="43"/>
              <a:chOff x="1854" y="3562"/>
              <a:chExt cx="449" cy="43"/>
            </a:xfrm>
          </p:grpSpPr>
          <p:sp>
            <p:nvSpPr>
              <p:cNvPr id="15712" name="Freeform 352">
                <a:extLst>
                  <a:ext uri="{FF2B5EF4-FFF2-40B4-BE49-F238E27FC236}">
                    <a16:creationId xmlns:a16="http://schemas.microsoft.com/office/drawing/2014/main" id="{3D38AC11-8619-2548-8428-1929B67A2931}"/>
                  </a:ext>
                </a:extLst>
              </p:cNvPr>
              <p:cNvSpPr>
                <a:spLocks/>
              </p:cNvSpPr>
              <p:nvPr/>
            </p:nvSpPr>
            <p:spPr bwMode="auto">
              <a:xfrm>
                <a:off x="1854" y="3562"/>
                <a:ext cx="449" cy="43"/>
              </a:xfrm>
              <a:custGeom>
                <a:avLst/>
                <a:gdLst>
                  <a:gd name="T0" fmla="*/ 0 w 449"/>
                  <a:gd name="T1" fmla="*/ 3 h 43"/>
                  <a:gd name="T2" fmla="*/ 12 w 449"/>
                  <a:gd name="T3" fmla="*/ 7 h 43"/>
                  <a:gd name="T4" fmla="*/ 14 w 449"/>
                  <a:gd name="T5" fmla="*/ 8 h 43"/>
                  <a:gd name="T6" fmla="*/ 20 w 449"/>
                  <a:gd name="T7" fmla="*/ 12 h 43"/>
                  <a:gd name="T8" fmla="*/ 28 w 449"/>
                  <a:gd name="T9" fmla="*/ 18 h 43"/>
                  <a:gd name="T10" fmla="*/ 37 w 449"/>
                  <a:gd name="T11" fmla="*/ 22 h 43"/>
                  <a:gd name="T12" fmla="*/ 47 w 449"/>
                  <a:gd name="T13" fmla="*/ 25 h 43"/>
                  <a:gd name="T14" fmla="*/ 63 w 449"/>
                  <a:gd name="T15" fmla="*/ 25 h 43"/>
                  <a:gd name="T16" fmla="*/ 79 w 449"/>
                  <a:gd name="T17" fmla="*/ 27 h 43"/>
                  <a:gd name="T18" fmla="*/ 86 w 449"/>
                  <a:gd name="T19" fmla="*/ 30 h 43"/>
                  <a:gd name="T20" fmla="*/ 94 w 449"/>
                  <a:gd name="T21" fmla="*/ 30 h 43"/>
                  <a:gd name="T22" fmla="*/ 104 w 449"/>
                  <a:gd name="T23" fmla="*/ 34 h 43"/>
                  <a:gd name="T24" fmla="*/ 114 w 449"/>
                  <a:gd name="T25" fmla="*/ 34 h 43"/>
                  <a:gd name="T26" fmla="*/ 134 w 449"/>
                  <a:gd name="T27" fmla="*/ 35 h 43"/>
                  <a:gd name="T28" fmla="*/ 141 w 449"/>
                  <a:gd name="T29" fmla="*/ 39 h 43"/>
                  <a:gd name="T30" fmla="*/ 151 w 449"/>
                  <a:gd name="T31" fmla="*/ 39 h 43"/>
                  <a:gd name="T32" fmla="*/ 163 w 449"/>
                  <a:gd name="T33" fmla="*/ 42 h 43"/>
                  <a:gd name="T34" fmla="*/ 173 w 449"/>
                  <a:gd name="T35" fmla="*/ 42 h 43"/>
                  <a:gd name="T36" fmla="*/ 181 w 449"/>
                  <a:gd name="T37" fmla="*/ 42 h 43"/>
                  <a:gd name="T38" fmla="*/ 193 w 449"/>
                  <a:gd name="T39" fmla="*/ 42 h 43"/>
                  <a:gd name="T40" fmla="*/ 214 w 449"/>
                  <a:gd name="T41" fmla="*/ 42 h 43"/>
                  <a:gd name="T42" fmla="*/ 234 w 449"/>
                  <a:gd name="T43" fmla="*/ 42 h 43"/>
                  <a:gd name="T44" fmla="*/ 246 w 449"/>
                  <a:gd name="T45" fmla="*/ 42 h 43"/>
                  <a:gd name="T46" fmla="*/ 255 w 449"/>
                  <a:gd name="T47" fmla="*/ 42 h 43"/>
                  <a:gd name="T48" fmla="*/ 263 w 449"/>
                  <a:gd name="T49" fmla="*/ 42 h 43"/>
                  <a:gd name="T50" fmla="*/ 273 w 449"/>
                  <a:gd name="T51" fmla="*/ 42 h 43"/>
                  <a:gd name="T52" fmla="*/ 281 w 449"/>
                  <a:gd name="T53" fmla="*/ 42 h 43"/>
                  <a:gd name="T54" fmla="*/ 291 w 449"/>
                  <a:gd name="T55" fmla="*/ 39 h 43"/>
                  <a:gd name="T56" fmla="*/ 308 w 449"/>
                  <a:gd name="T57" fmla="*/ 39 h 43"/>
                  <a:gd name="T58" fmla="*/ 314 w 449"/>
                  <a:gd name="T59" fmla="*/ 39 h 43"/>
                  <a:gd name="T60" fmla="*/ 326 w 449"/>
                  <a:gd name="T61" fmla="*/ 35 h 43"/>
                  <a:gd name="T62" fmla="*/ 336 w 449"/>
                  <a:gd name="T63" fmla="*/ 35 h 43"/>
                  <a:gd name="T64" fmla="*/ 356 w 449"/>
                  <a:gd name="T65" fmla="*/ 35 h 43"/>
                  <a:gd name="T66" fmla="*/ 362 w 449"/>
                  <a:gd name="T67" fmla="*/ 35 h 43"/>
                  <a:gd name="T68" fmla="*/ 371 w 449"/>
                  <a:gd name="T69" fmla="*/ 34 h 43"/>
                  <a:gd name="T70" fmla="*/ 389 w 449"/>
                  <a:gd name="T71" fmla="*/ 30 h 43"/>
                  <a:gd name="T72" fmla="*/ 403 w 449"/>
                  <a:gd name="T73" fmla="*/ 27 h 43"/>
                  <a:gd name="T74" fmla="*/ 413 w 449"/>
                  <a:gd name="T75" fmla="*/ 24 h 43"/>
                  <a:gd name="T76" fmla="*/ 420 w 449"/>
                  <a:gd name="T77" fmla="*/ 20 h 43"/>
                  <a:gd name="T78" fmla="*/ 426 w 449"/>
                  <a:gd name="T79" fmla="*/ 15 h 43"/>
                  <a:gd name="T80" fmla="*/ 448 w 449"/>
                  <a:gd name="T81" fmla="*/ 5 h 43"/>
                  <a:gd name="T82" fmla="*/ 438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8" y="18"/>
                    </a:lnTo>
                    <a:lnTo>
                      <a:pt x="37" y="22"/>
                    </a:lnTo>
                    <a:lnTo>
                      <a:pt x="47" y="25"/>
                    </a:lnTo>
                    <a:lnTo>
                      <a:pt x="63" y="25"/>
                    </a:lnTo>
                    <a:lnTo>
                      <a:pt x="79" y="27"/>
                    </a:lnTo>
                    <a:lnTo>
                      <a:pt x="86" y="30"/>
                    </a:lnTo>
                    <a:lnTo>
                      <a:pt x="94" y="30"/>
                    </a:lnTo>
                    <a:lnTo>
                      <a:pt x="104" y="34"/>
                    </a:lnTo>
                    <a:lnTo>
                      <a:pt x="114" y="34"/>
                    </a:lnTo>
                    <a:lnTo>
                      <a:pt x="134" y="35"/>
                    </a:lnTo>
                    <a:lnTo>
                      <a:pt x="141" y="39"/>
                    </a:lnTo>
                    <a:lnTo>
                      <a:pt x="151" y="39"/>
                    </a:lnTo>
                    <a:lnTo>
                      <a:pt x="163" y="42"/>
                    </a:lnTo>
                    <a:lnTo>
                      <a:pt x="173" y="42"/>
                    </a:lnTo>
                    <a:lnTo>
                      <a:pt x="181" y="42"/>
                    </a:lnTo>
                    <a:lnTo>
                      <a:pt x="193" y="42"/>
                    </a:lnTo>
                    <a:lnTo>
                      <a:pt x="214" y="42"/>
                    </a:lnTo>
                    <a:lnTo>
                      <a:pt x="234" y="42"/>
                    </a:lnTo>
                    <a:lnTo>
                      <a:pt x="246" y="42"/>
                    </a:lnTo>
                    <a:lnTo>
                      <a:pt x="255" y="42"/>
                    </a:lnTo>
                    <a:lnTo>
                      <a:pt x="263" y="42"/>
                    </a:lnTo>
                    <a:lnTo>
                      <a:pt x="273" y="42"/>
                    </a:lnTo>
                    <a:lnTo>
                      <a:pt x="281" y="42"/>
                    </a:lnTo>
                    <a:lnTo>
                      <a:pt x="291" y="39"/>
                    </a:lnTo>
                    <a:lnTo>
                      <a:pt x="308" y="39"/>
                    </a:lnTo>
                    <a:lnTo>
                      <a:pt x="314" y="39"/>
                    </a:lnTo>
                    <a:lnTo>
                      <a:pt x="326" y="35"/>
                    </a:lnTo>
                    <a:lnTo>
                      <a:pt x="336" y="35"/>
                    </a:lnTo>
                    <a:lnTo>
                      <a:pt x="356" y="35"/>
                    </a:lnTo>
                    <a:lnTo>
                      <a:pt x="362" y="35"/>
                    </a:lnTo>
                    <a:lnTo>
                      <a:pt x="371" y="34"/>
                    </a:lnTo>
                    <a:lnTo>
                      <a:pt x="389" y="30"/>
                    </a:lnTo>
                    <a:lnTo>
                      <a:pt x="403" y="27"/>
                    </a:lnTo>
                    <a:lnTo>
                      <a:pt x="413" y="24"/>
                    </a:lnTo>
                    <a:lnTo>
                      <a:pt x="420" y="20"/>
                    </a:lnTo>
                    <a:lnTo>
                      <a:pt x="426" y="15"/>
                    </a:lnTo>
                    <a:lnTo>
                      <a:pt x="448" y="5"/>
                    </a:lnTo>
                    <a:lnTo>
                      <a:pt x="438" y="0"/>
                    </a:lnTo>
                    <a:lnTo>
                      <a:pt x="0"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13" name="Freeform 353">
                <a:extLst>
                  <a:ext uri="{FF2B5EF4-FFF2-40B4-BE49-F238E27FC236}">
                    <a16:creationId xmlns:a16="http://schemas.microsoft.com/office/drawing/2014/main" id="{3C70A575-0FB2-7046-9A6E-AE6A51C13A4C}"/>
                  </a:ext>
                </a:extLst>
              </p:cNvPr>
              <p:cNvSpPr>
                <a:spLocks/>
              </p:cNvSpPr>
              <p:nvPr/>
            </p:nvSpPr>
            <p:spPr bwMode="auto">
              <a:xfrm>
                <a:off x="1854" y="3562"/>
                <a:ext cx="449" cy="43"/>
              </a:xfrm>
              <a:custGeom>
                <a:avLst/>
                <a:gdLst>
                  <a:gd name="T0" fmla="*/ 0 w 449"/>
                  <a:gd name="T1" fmla="*/ 4 h 43"/>
                  <a:gd name="T2" fmla="*/ 12 w 449"/>
                  <a:gd name="T3" fmla="*/ 8 h 43"/>
                  <a:gd name="T4" fmla="*/ 14 w 449"/>
                  <a:gd name="T5" fmla="*/ 10 h 43"/>
                  <a:gd name="T6" fmla="*/ 20 w 449"/>
                  <a:gd name="T7" fmla="*/ 12 h 43"/>
                  <a:gd name="T8" fmla="*/ 28 w 449"/>
                  <a:gd name="T9" fmla="*/ 18 h 43"/>
                  <a:gd name="T10" fmla="*/ 38 w 449"/>
                  <a:gd name="T11" fmla="*/ 22 h 43"/>
                  <a:gd name="T12" fmla="*/ 48 w 449"/>
                  <a:gd name="T13" fmla="*/ 26 h 43"/>
                  <a:gd name="T14" fmla="*/ 64 w 449"/>
                  <a:gd name="T15" fmla="*/ 26 h 43"/>
                  <a:gd name="T16" fmla="*/ 78 w 449"/>
                  <a:gd name="T17" fmla="*/ 26 h 43"/>
                  <a:gd name="T18" fmla="*/ 86 w 449"/>
                  <a:gd name="T19" fmla="*/ 30 h 43"/>
                  <a:gd name="T20" fmla="*/ 96 w 449"/>
                  <a:gd name="T21" fmla="*/ 30 h 43"/>
                  <a:gd name="T22" fmla="*/ 104 w 449"/>
                  <a:gd name="T23" fmla="*/ 32 h 43"/>
                  <a:gd name="T24" fmla="*/ 114 w 449"/>
                  <a:gd name="T25" fmla="*/ 32 h 43"/>
                  <a:gd name="T26" fmla="*/ 134 w 449"/>
                  <a:gd name="T27" fmla="*/ 36 h 43"/>
                  <a:gd name="T28" fmla="*/ 142 w 449"/>
                  <a:gd name="T29" fmla="*/ 38 h 43"/>
                  <a:gd name="T30" fmla="*/ 152 w 449"/>
                  <a:gd name="T31" fmla="*/ 38 h 43"/>
                  <a:gd name="T32" fmla="*/ 164 w 449"/>
                  <a:gd name="T33" fmla="*/ 42 h 43"/>
                  <a:gd name="T34" fmla="*/ 172 w 449"/>
                  <a:gd name="T35" fmla="*/ 42 h 43"/>
                  <a:gd name="T36" fmla="*/ 182 w 449"/>
                  <a:gd name="T37" fmla="*/ 42 h 43"/>
                  <a:gd name="T38" fmla="*/ 194 w 449"/>
                  <a:gd name="T39" fmla="*/ 42 h 43"/>
                  <a:gd name="T40" fmla="*/ 214 w 449"/>
                  <a:gd name="T41" fmla="*/ 42 h 43"/>
                  <a:gd name="T42" fmla="*/ 234 w 449"/>
                  <a:gd name="T43" fmla="*/ 42 h 43"/>
                  <a:gd name="T44" fmla="*/ 246 w 449"/>
                  <a:gd name="T45" fmla="*/ 42 h 43"/>
                  <a:gd name="T46" fmla="*/ 254 w 449"/>
                  <a:gd name="T47" fmla="*/ 42 h 43"/>
                  <a:gd name="T48" fmla="*/ 264 w 449"/>
                  <a:gd name="T49" fmla="*/ 42 h 43"/>
                  <a:gd name="T50" fmla="*/ 272 w 449"/>
                  <a:gd name="T51" fmla="*/ 42 h 43"/>
                  <a:gd name="T52" fmla="*/ 282 w 449"/>
                  <a:gd name="T53" fmla="*/ 42 h 43"/>
                  <a:gd name="T54" fmla="*/ 290 w 449"/>
                  <a:gd name="T55" fmla="*/ 38 h 43"/>
                  <a:gd name="T56" fmla="*/ 308 w 449"/>
                  <a:gd name="T57" fmla="*/ 38 h 43"/>
                  <a:gd name="T58" fmla="*/ 314 w 449"/>
                  <a:gd name="T59" fmla="*/ 38 h 43"/>
                  <a:gd name="T60" fmla="*/ 326 w 449"/>
                  <a:gd name="T61" fmla="*/ 36 h 43"/>
                  <a:gd name="T62" fmla="*/ 336 w 449"/>
                  <a:gd name="T63" fmla="*/ 36 h 43"/>
                  <a:gd name="T64" fmla="*/ 354 w 449"/>
                  <a:gd name="T65" fmla="*/ 36 h 43"/>
                  <a:gd name="T66" fmla="*/ 362 w 449"/>
                  <a:gd name="T67" fmla="*/ 34 h 43"/>
                  <a:gd name="T68" fmla="*/ 372 w 449"/>
                  <a:gd name="T69" fmla="*/ 34 h 43"/>
                  <a:gd name="T70" fmla="*/ 388 w 449"/>
                  <a:gd name="T71" fmla="*/ 30 h 43"/>
                  <a:gd name="T72" fmla="*/ 402 w 449"/>
                  <a:gd name="T73" fmla="*/ 26 h 43"/>
                  <a:gd name="T74" fmla="*/ 412 w 449"/>
                  <a:gd name="T75" fmla="*/ 24 h 43"/>
                  <a:gd name="T76" fmla="*/ 420 w 449"/>
                  <a:gd name="T77" fmla="*/ 20 h 43"/>
                  <a:gd name="T78" fmla="*/ 426 w 449"/>
                  <a:gd name="T79" fmla="*/ 14 h 43"/>
                  <a:gd name="T80" fmla="*/ 448 w 449"/>
                  <a:gd name="T81" fmla="*/ 6 h 43"/>
                  <a:gd name="T82" fmla="*/ 438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28" y="18"/>
                    </a:lnTo>
                    <a:lnTo>
                      <a:pt x="38" y="22"/>
                    </a:lnTo>
                    <a:lnTo>
                      <a:pt x="48" y="26"/>
                    </a:lnTo>
                    <a:lnTo>
                      <a:pt x="64" y="26"/>
                    </a:lnTo>
                    <a:lnTo>
                      <a:pt x="78" y="26"/>
                    </a:lnTo>
                    <a:lnTo>
                      <a:pt x="86" y="30"/>
                    </a:lnTo>
                    <a:lnTo>
                      <a:pt x="96" y="30"/>
                    </a:lnTo>
                    <a:lnTo>
                      <a:pt x="104" y="32"/>
                    </a:lnTo>
                    <a:lnTo>
                      <a:pt x="114" y="32"/>
                    </a:lnTo>
                    <a:lnTo>
                      <a:pt x="134" y="36"/>
                    </a:lnTo>
                    <a:lnTo>
                      <a:pt x="142" y="38"/>
                    </a:lnTo>
                    <a:lnTo>
                      <a:pt x="152" y="38"/>
                    </a:lnTo>
                    <a:lnTo>
                      <a:pt x="164" y="42"/>
                    </a:lnTo>
                    <a:lnTo>
                      <a:pt x="172" y="42"/>
                    </a:lnTo>
                    <a:lnTo>
                      <a:pt x="182" y="42"/>
                    </a:lnTo>
                    <a:lnTo>
                      <a:pt x="194" y="42"/>
                    </a:lnTo>
                    <a:lnTo>
                      <a:pt x="214" y="42"/>
                    </a:lnTo>
                    <a:lnTo>
                      <a:pt x="234" y="42"/>
                    </a:lnTo>
                    <a:lnTo>
                      <a:pt x="246" y="42"/>
                    </a:lnTo>
                    <a:lnTo>
                      <a:pt x="254" y="42"/>
                    </a:lnTo>
                    <a:lnTo>
                      <a:pt x="264" y="42"/>
                    </a:lnTo>
                    <a:lnTo>
                      <a:pt x="272" y="42"/>
                    </a:lnTo>
                    <a:lnTo>
                      <a:pt x="282" y="42"/>
                    </a:lnTo>
                    <a:lnTo>
                      <a:pt x="290" y="38"/>
                    </a:lnTo>
                    <a:lnTo>
                      <a:pt x="308" y="38"/>
                    </a:lnTo>
                    <a:lnTo>
                      <a:pt x="314" y="38"/>
                    </a:lnTo>
                    <a:lnTo>
                      <a:pt x="326" y="36"/>
                    </a:lnTo>
                    <a:lnTo>
                      <a:pt x="336" y="36"/>
                    </a:lnTo>
                    <a:lnTo>
                      <a:pt x="354" y="36"/>
                    </a:lnTo>
                    <a:lnTo>
                      <a:pt x="362" y="34"/>
                    </a:lnTo>
                    <a:lnTo>
                      <a:pt x="372" y="34"/>
                    </a:lnTo>
                    <a:lnTo>
                      <a:pt x="388" y="30"/>
                    </a:lnTo>
                    <a:lnTo>
                      <a:pt x="402" y="26"/>
                    </a:lnTo>
                    <a:lnTo>
                      <a:pt x="412" y="24"/>
                    </a:lnTo>
                    <a:lnTo>
                      <a:pt x="420" y="20"/>
                    </a:lnTo>
                    <a:lnTo>
                      <a:pt x="426" y="14"/>
                    </a:lnTo>
                    <a:lnTo>
                      <a:pt x="448" y="6"/>
                    </a:lnTo>
                    <a:lnTo>
                      <a:pt x="43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793" name="Group 354">
              <a:extLst>
                <a:ext uri="{FF2B5EF4-FFF2-40B4-BE49-F238E27FC236}">
                  <a16:creationId xmlns:a16="http://schemas.microsoft.com/office/drawing/2014/main" id="{F33DA5A1-3D9E-F846-A4E5-7864FB86B592}"/>
                </a:ext>
              </a:extLst>
            </p:cNvPr>
            <p:cNvGrpSpPr>
              <a:grpSpLocks/>
            </p:cNvGrpSpPr>
            <p:nvPr/>
          </p:nvGrpSpPr>
          <p:grpSpPr bwMode="auto">
            <a:xfrm>
              <a:off x="1856" y="3534"/>
              <a:ext cx="441" cy="41"/>
              <a:chOff x="1856" y="3534"/>
              <a:chExt cx="441" cy="41"/>
            </a:xfrm>
          </p:grpSpPr>
          <p:sp>
            <p:nvSpPr>
              <p:cNvPr id="15715" name="Freeform 355">
                <a:extLst>
                  <a:ext uri="{FF2B5EF4-FFF2-40B4-BE49-F238E27FC236}">
                    <a16:creationId xmlns:a16="http://schemas.microsoft.com/office/drawing/2014/main" id="{D180E6B7-BF8A-C547-9BDB-645896EE4A39}"/>
                  </a:ext>
                </a:extLst>
              </p:cNvPr>
              <p:cNvSpPr>
                <a:spLocks/>
              </p:cNvSpPr>
              <p:nvPr/>
            </p:nvSpPr>
            <p:spPr bwMode="auto">
              <a:xfrm>
                <a:off x="1856" y="3534"/>
                <a:ext cx="441" cy="41"/>
              </a:xfrm>
              <a:custGeom>
                <a:avLst/>
                <a:gdLst>
                  <a:gd name="T0" fmla="*/ 0 w 441"/>
                  <a:gd name="T1" fmla="*/ 3 h 41"/>
                  <a:gd name="T2" fmla="*/ 12 w 441"/>
                  <a:gd name="T3" fmla="*/ 7 h 41"/>
                  <a:gd name="T4" fmla="*/ 14 w 441"/>
                  <a:gd name="T5" fmla="*/ 8 h 41"/>
                  <a:gd name="T6" fmla="*/ 20 w 441"/>
                  <a:gd name="T7" fmla="*/ 12 h 41"/>
                  <a:gd name="T8" fmla="*/ 28 w 441"/>
                  <a:gd name="T9" fmla="*/ 17 h 41"/>
                  <a:gd name="T10" fmla="*/ 37 w 441"/>
                  <a:gd name="T11" fmla="*/ 20 h 41"/>
                  <a:gd name="T12" fmla="*/ 47 w 441"/>
                  <a:gd name="T13" fmla="*/ 25 h 41"/>
                  <a:gd name="T14" fmla="*/ 63 w 441"/>
                  <a:gd name="T15" fmla="*/ 25 h 41"/>
                  <a:gd name="T16" fmla="*/ 79 w 441"/>
                  <a:gd name="T17" fmla="*/ 27 h 41"/>
                  <a:gd name="T18" fmla="*/ 86 w 441"/>
                  <a:gd name="T19" fmla="*/ 28 h 41"/>
                  <a:gd name="T20" fmla="*/ 94 w 441"/>
                  <a:gd name="T21" fmla="*/ 28 h 41"/>
                  <a:gd name="T22" fmla="*/ 104 w 441"/>
                  <a:gd name="T23" fmla="*/ 32 h 41"/>
                  <a:gd name="T24" fmla="*/ 114 w 441"/>
                  <a:gd name="T25" fmla="*/ 32 h 41"/>
                  <a:gd name="T26" fmla="*/ 134 w 441"/>
                  <a:gd name="T27" fmla="*/ 33 h 41"/>
                  <a:gd name="T28" fmla="*/ 141 w 441"/>
                  <a:gd name="T29" fmla="*/ 37 h 41"/>
                  <a:gd name="T30" fmla="*/ 151 w 441"/>
                  <a:gd name="T31" fmla="*/ 37 h 41"/>
                  <a:gd name="T32" fmla="*/ 163 w 441"/>
                  <a:gd name="T33" fmla="*/ 40 h 41"/>
                  <a:gd name="T34" fmla="*/ 173 w 441"/>
                  <a:gd name="T35" fmla="*/ 40 h 41"/>
                  <a:gd name="T36" fmla="*/ 181 w 441"/>
                  <a:gd name="T37" fmla="*/ 40 h 41"/>
                  <a:gd name="T38" fmla="*/ 193 w 441"/>
                  <a:gd name="T39" fmla="*/ 40 h 41"/>
                  <a:gd name="T40" fmla="*/ 212 w 441"/>
                  <a:gd name="T41" fmla="*/ 40 h 41"/>
                  <a:gd name="T42" fmla="*/ 234 w 441"/>
                  <a:gd name="T43" fmla="*/ 40 h 41"/>
                  <a:gd name="T44" fmla="*/ 246 w 441"/>
                  <a:gd name="T45" fmla="*/ 40 h 41"/>
                  <a:gd name="T46" fmla="*/ 253 w 441"/>
                  <a:gd name="T47" fmla="*/ 40 h 41"/>
                  <a:gd name="T48" fmla="*/ 263 w 441"/>
                  <a:gd name="T49" fmla="*/ 40 h 41"/>
                  <a:gd name="T50" fmla="*/ 271 w 441"/>
                  <a:gd name="T51" fmla="*/ 40 h 41"/>
                  <a:gd name="T52" fmla="*/ 281 w 441"/>
                  <a:gd name="T53" fmla="*/ 40 h 41"/>
                  <a:gd name="T54" fmla="*/ 291 w 441"/>
                  <a:gd name="T55" fmla="*/ 37 h 41"/>
                  <a:gd name="T56" fmla="*/ 306 w 441"/>
                  <a:gd name="T57" fmla="*/ 37 h 41"/>
                  <a:gd name="T58" fmla="*/ 312 w 441"/>
                  <a:gd name="T59" fmla="*/ 37 h 41"/>
                  <a:gd name="T60" fmla="*/ 324 w 441"/>
                  <a:gd name="T61" fmla="*/ 33 h 41"/>
                  <a:gd name="T62" fmla="*/ 336 w 441"/>
                  <a:gd name="T63" fmla="*/ 33 h 41"/>
                  <a:gd name="T64" fmla="*/ 354 w 441"/>
                  <a:gd name="T65" fmla="*/ 33 h 41"/>
                  <a:gd name="T66" fmla="*/ 359 w 441"/>
                  <a:gd name="T67" fmla="*/ 33 h 41"/>
                  <a:gd name="T68" fmla="*/ 371 w 441"/>
                  <a:gd name="T69" fmla="*/ 32 h 41"/>
                  <a:gd name="T70" fmla="*/ 389 w 441"/>
                  <a:gd name="T71" fmla="*/ 28 h 41"/>
                  <a:gd name="T72" fmla="*/ 403 w 441"/>
                  <a:gd name="T73" fmla="*/ 27 h 41"/>
                  <a:gd name="T74" fmla="*/ 411 w 441"/>
                  <a:gd name="T75" fmla="*/ 23 h 41"/>
                  <a:gd name="T76" fmla="*/ 418 w 441"/>
                  <a:gd name="T77" fmla="*/ 18 h 41"/>
                  <a:gd name="T78" fmla="*/ 426 w 441"/>
                  <a:gd name="T79" fmla="*/ 13 h 41"/>
                  <a:gd name="T80" fmla="*/ 440 w 441"/>
                  <a:gd name="T81" fmla="*/ 8 h 41"/>
                  <a:gd name="T82" fmla="*/ 436 w 441"/>
                  <a:gd name="T83" fmla="*/ 0 h 41"/>
                  <a:gd name="T84" fmla="*/ 0 w 441"/>
                  <a:gd name="T85" fmla="*/ 3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1" h="41">
                    <a:moveTo>
                      <a:pt x="0" y="3"/>
                    </a:moveTo>
                    <a:lnTo>
                      <a:pt x="12" y="7"/>
                    </a:lnTo>
                    <a:lnTo>
                      <a:pt x="14" y="8"/>
                    </a:lnTo>
                    <a:lnTo>
                      <a:pt x="20" y="12"/>
                    </a:lnTo>
                    <a:lnTo>
                      <a:pt x="28" y="17"/>
                    </a:lnTo>
                    <a:lnTo>
                      <a:pt x="37" y="20"/>
                    </a:lnTo>
                    <a:lnTo>
                      <a:pt x="47" y="25"/>
                    </a:lnTo>
                    <a:lnTo>
                      <a:pt x="63" y="25"/>
                    </a:lnTo>
                    <a:lnTo>
                      <a:pt x="79" y="27"/>
                    </a:lnTo>
                    <a:lnTo>
                      <a:pt x="86" y="28"/>
                    </a:lnTo>
                    <a:lnTo>
                      <a:pt x="94" y="28"/>
                    </a:lnTo>
                    <a:lnTo>
                      <a:pt x="104" y="32"/>
                    </a:lnTo>
                    <a:lnTo>
                      <a:pt x="114" y="32"/>
                    </a:lnTo>
                    <a:lnTo>
                      <a:pt x="134" y="33"/>
                    </a:lnTo>
                    <a:lnTo>
                      <a:pt x="141" y="37"/>
                    </a:lnTo>
                    <a:lnTo>
                      <a:pt x="151" y="37"/>
                    </a:lnTo>
                    <a:lnTo>
                      <a:pt x="163" y="40"/>
                    </a:lnTo>
                    <a:lnTo>
                      <a:pt x="173" y="40"/>
                    </a:lnTo>
                    <a:lnTo>
                      <a:pt x="181" y="40"/>
                    </a:lnTo>
                    <a:lnTo>
                      <a:pt x="193" y="40"/>
                    </a:lnTo>
                    <a:lnTo>
                      <a:pt x="212" y="40"/>
                    </a:lnTo>
                    <a:lnTo>
                      <a:pt x="234" y="40"/>
                    </a:lnTo>
                    <a:lnTo>
                      <a:pt x="246" y="40"/>
                    </a:lnTo>
                    <a:lnTo>
                      <a:pt x="253" y="40"/>
                    </a:lnTo>
                    <a:lnTo>
                      <a:pt x="263" y="40"/>
                    </a:lnTo>
                    <a:lnTo>
                      <a:pt x="271" y="40"/>
                    </a:lnTo>
                    <a:lnTo>
                      <a:pt x="281" y="40"/>
                    </a:lnTo>
                    <a:lnTo>
                      <a:pt x="291" y="37"/>
                    </a:lnTo>
                    <a:lnTo>
                      <a:pt x="306" y="37"/>
                    </a:lnTo>
                    <a:lnTo>
                      <a:pt x="312" y="37"/>
                    </a:lnTo>
                    <a:lnTo>
                      <a:pt x="324" y="33"/>
                    </a:lnTo>
                    <a:lnTo>
                      <a:pt x="336" y="33"/>
                    </a:lnTo>
                    <a:lnTo>
                      <a:pt x="354" y="33"/>
                    </a:lnTo>
                    <a:lnTo>
                      <a:pt x="359" y="33"/>
                    </a:lnTo>
                    <a:lnTo>
                      <a:pt x="371" y="32"/>
                    </a:lnTo>
                    <a:lnTo>
                      <a:pt x="389" y="28"/>
                    </a:lnTo>
                    <a:lnTo>
                      <a:pt x="403" y="27"/>
                    </a:lnTo>
                    <a:lnTo>
                      <a:pt x="411" y="23"/>
                    </a:lnTo>
                    <a:lnTo>
                      <a:pt x="418" y="18"/>
                    </a:lnTo>
                    <a:lnTo>
                      <a:pt x="426" y="13"/>
                    </a:lnTo>
                    <a:lnTo>
                      <a:pt x="440" y="8"/>
                    </a:lnTo>
                    <a:lnTo>
                      <a:pt x="436" y="0"/>
                    </a:lnTo>
                    <a:lnTo>
                      <a:pt x="0"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16" name="Freeform 356">
                <a:extLst>
                  <a:ext uri="{FF2B5EF4-FFF2-40B4-BE49-F238E27FC236}">
                    <a16:creationId xmlns:a16="http://schemas.microsoft.com/office/drawing/2014/main" id="{2774CA73-4B01-AE4C-958A-6AB985ACAB33}"/>
                  </a:ext>
                </a:extLst>
              </p:cNvPr>
              <p:cNvSpPr>
                <a:spLocks/>
              </p:cNvSpPr>
              <p:nvPr/>
            </p:nvSpPr>
            <p:spPr bwMode="auto">
              <a:xfrm>
                <a:off x="1856" y="3534"/>
                <a:ext cx="441" cy="41"/>
              </a:xfrm>
              <a:custGeom>
                <a:avLst/>
                <a:gdLst>
                  <a:gd name="T0" fmla="*/ 0 w 441"/>
                  <a:gd name="T1" fmla="*/ 4 h 41"/>
                  <a:gd name="T2" fmla="*/ 12 w 441"/>
                  <a:gd name="T3" fmla="*/ 8 h 41"/>
                  <a:gd name="T4" fmla="*/ 14 w 441"/>
                  <a:gd name="T5" fmla="*/ 10 h 41"/>
                  <a:gd name="T6" fmla="*/ 20 w 441"/>
                  <a:gd name="T7" fmla="*/ 12 h 41"/>
                  <a:gd name="T8" fmla="*/ 28 w 441"/>
                  <a:gd name="T9" fmla="*/ 18 h 41"/>
                  <a:gd name="T10" fmla="*/ 38 w 441"/>
                  <a:gd name="T11" fmla="*/ 20 h 41"/>
                  <a:gd name="T12" fmla="*/ 48 w 441"/>
                  <a:gd name="T13" fmla="*/ 26 h 41"/>
                  <a:gd name="T14" fmla="*/ 64 w 441"/>
                  <a:gd name="T15" fmla="*/ 26 h 41"/>
                  <a:gd name="T16" fmla="*/ 78 w 441"/>
                  <a:gd name="T17" fmla="*/ 26 h 41"/>
                  <a:gd name="T18" fmla="*/ 86 w 441"/>
                  <a:gd name="T19" fmla="*/ 30 h 41"/>
                  <a:gd name="T20" fmla="*/ 96 w 441"/>
                  <a:gd name="T21" fmla="*/ 30 h 41"/>
                  <a:gd name="T22" fmla="*/ 104 w 441"/>
                  <a:gd name="T23" fmla="*/ 32 h 41"/>
                  <a:gd name="T24" fmla="*/ 114 w 441"/>
                  <a:gd name="T25" fmla="*/ 32 h 41"/>
                  <a:gd name="T26" fmla="*/ 134 w 441"/>
                  <a:gd name="T27" fmla="*/ 34 h 41"/>
                  <a:gd name="T28" fmla="*/ 142 w 441"/>
                  <a:gd name="T29" fmla="*/ 38 h 41"/>
                  <a:gd name="T30" fmla="*/ 152 w 441"/>
                  <a:gd name="T31" fmla="*/ 38 h 41"/>
                  <a:gd name="T32" fmla="*/ 164 w 441"/>
                  <a:gd name="T33" fmla="*/ 40 h 41"/>
                  <a:gd name="T34" fmla="*/ 172 w 441"/>
                  <a:gd name="T35" fmla="*/ 40 h 41"/>
                  <a:gd name="T36" fmla="*/ 182 w 441"/>
                  <a:gd name="T37" fmla="*/ 40 h 41"/>
                  <a:gd name="T38" fmla="*/ 194 w 441"/>
                  <a:gd name="T39" fmla="*/ 40 h 41"/>
                  <a:gd name="T40" fmla="*/ 214 w 441"/>
                  <a:gd name="T41" fmla="*/ 40 h 41"/>
                  <a:gd name="T42" fmla="*/ 234 w 441"/>
                  <a:gd name="T43" fmla="*/ 40 h 41"/>
                  <a:gd name="T44" fmla="*/ 246 w 441"/>
                  <a:gd name="T45" fmla="*/ 40 h 41"/>
                  <a:gd name="T46" fmla="*/ 254 w 441"/>
                  <a:gd name="T47" fmla="*/ 40 h 41"/>
                  <a:gd name="T48" fmla="*/ 264 w 441"/>
                  <a:gd name="T49" fmla="*/ 40 h 41"/>
                  <a:gd name="T50" fmla="*/ 272 w 441"/>
                  <a:gd name="T51" fmla="*/ 40 h 41"/>
                  <a:gd name="T52" fmla="*/ 282 w 441"/>
                  <a:gd name="T53" fmla="*/ 40 h 41"/>
                  <a:gd name="T54" fmla="*/ 290 w 441"/>
                  <a:gd name="T55" fmla="*/ 38 h 41"/>
                  <a:gd name="T56" fmla="*/ 308 w 441"/>
                  <a:gd name="T57" fmla="*/ 36 h 41"/>
                  <a:gd name="T58" fmla="*/ 314 w 441"/>
                  <a:gd name="T59" fmla="*/ 38 h 41"/>
                  <a:gd name="T60" fmla="*/ 326 w 441"/>
                  <a:gd name="T61" fmla="*/ 34 h 41"/>
                  <a:gd name="T62" fmla="*/ 336 w 441"/>
                  <a:gd name="T63" fmla="*/ 34 h 41"/>
                  <a:gd name="T64" fmla="*/ 354 w 441"/>
                  <a:gd name="T65" fmla="*/ 34 h 41"/>
                  <a:gd name="T66" fmla="*/ 360 w 441"/>
                  <a:gd name="T67" fmla="*/ 34 h 41"/>
                  <a:gd name="T68" fmla="*/ 372 w 441"/>
                  <a:gd name="T69" fmla="*/ 32 h 41"/>
                  <a:gd name="T70" fmla="*/ 388 w 441"/>
                  <a:gd name="T71" fmla="*/ 30 h 41"/>
                  <a:gd name="T72" fmla="*/ 402 w 441"/>
                  <a:gd name="T73" fmla="*/ 26 h 41"/>
                  <a:gd name="T74" fmla="*/ 412 w 441"/>
                  <a:gd name="T75" fmla="*/ 24 h 41"/>
                  <a:gd name="T76" fmla="*/ 420 w 441"/>
                  <a:gd name="T77" fmla="*/ 18 h 41"/>
                  <a:gd name="T78" fmla="*/ 426 w 441"/>
                  <a:gd name="T79" fmla="*/ 14 h 41"/>
                  <a:gd name="T80" fmla="*/ 440 w 441"/>
                  <a:gd name="T81" fmla="*/ 8 h 41"/>
                  <a:gd name="T82" fmla="*/ 438 w 441"/>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1" h="41">
                    <a:moveTo>
                      <a:pt x="0" y="4"/>
                    </a:moveTo>
                    <a:lnTo>
                      <a:pt x="12" y="8"/>
                    </a:lnTo>
                    <a:lnTo>
                      <a:pt x="14" y="10"/>
                    </a:lnTo>
                    <a:lnTo>
                      <a:pt x="20" y="12"/>
                    </a:lnTo>
                    <a:lnTo>
                      <a:pt x="28" y="18"/>
                    </a:lnTo>
                    <a:lnTo>
                      <a:pt x="38" y="20"/>
                    </a:lnTo>
                    <a:lnTo>
                      <a:pt x="48" y="26"/>
                    </a:lnTo>
                    <a:lnTo>
                      <a:pt x="64" y="26"/>
                    </a:lnTo>
                    <a:lnTo>
                      <a:pt x="78" y="26"/>
                    </a:lnTo>
                    <a:lnTo>
                      <a:pt x="86" y="30"/>
                    </a:lnTo>
                    <a:lnTo>
                      <a:pt x="96" y="30"/>
                    </a:lnTo>
                    <a:lnTo>
                      <a:pt x="104" y="32"/>
                    </a:lnTo>
                    <a:lnTo>
                      <a:pt x="114" y="32"/>
                    </a:lnTo>
                    <a:lnTo>
                      <a:pt x="134" y="34"/>
                    </a:lnTo>
                    <a:lnTo>
                      <a:pt x="142" y="38"/>
                    </a:lnTo>
                    <a:lnTo>
                      <a:pt x="152" y="38"/>
                    </a:lnTo>
                    <a:lnTo>
                      <a:pt x="164" y="40"/>
                    </a:lnTo>
                    <a:lnTo>
                      <a:pt x="172" y="40"/>
                    </a:lnTo>
                    <a:lnTo>
                      <a:pt x="182" y="40"/>
                    </a:lnTo>
                    <a:lnTo>
                      <a:pt x="194" y="40"/>
                    </a:lnTo>
                    <a:lnTo>
                      <a:pt x="214" y="40"/>
                    </a:lnTo>
                    <a:lnTo>
                      <a:pt x="234" y="40"/>
                    </a:lnTo>
                    <a:lnTo>
                      <a:pt x="246" y="40"/>
                    </a:lnTo>
                    <a:lnTo>
                      <a:pt x="254" y="40"/>
                    </a:lnTo>
                    <a:lnTo>
                      <a:pt x="264" y="40"/>
                    </a:lnTo>
                    <a:lnTo>
                      <a:pt x="272" y="40"/>
                    </a:lnTo>
                    <a:lnTo>
                      <a:pt x="282" y="40"/>
                    </a:lnTo>
                    <a:lnTo>
                      <a:pt x="290" y="38"/>
                    </a:lnTo>
                    <a:lnTo>
                      <a:pt x="308" y="36"/>
                    </a:lnTo>
                    <a:lnTo>
                      <a:pt x="314" y="38"/>
                    </a:lnTo>
                    <a:lnTo>
                      <a:pt x="326" y="34"/>
                    </a:lnTo>
                    <a:lnTo>
                      <a:pt x="336" y="34"/>
                    </a:lnTo>
                    <a:lnTo>
                      <a:pt x="354" y="34"/>
                    </a:lnTo>
                    <a:lnTo>
                      <a:pt x="360" y="34"/>
                    </a:lnTo>
                    <a:lnTo>
                      <a:pt x="372" y="32"/>
                    </a:lnTo>
                    <a:lnTo>
                      <a:pt x="388" y="30"/>
                    </a:lnTo>
                    <a:lnTo>
                      <a:pt x="402" y="26"/>
                    </a:lnTo>
                    <a:lnTo>
                      <a:pt x="412" y="24"/>
                    </a:lnTo>
                    <a:lnTo>
                      <a:pt x="420" y="18"/>
                    </a:lnTo>
                    <a:lnTo>
                      <a:pt x="426" y="14"/>
                    </a:lnTo>
                    <a:lnTo>
                      <a:pt x="440" y="8"/>
                    </a:lnTo>
                    <a:lnTo>
                      <a:pt x="43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0775" name="Group 357">
            <a:extLst>
              <a:ext uri="{FF2B5EF4-FFF2-40B4-BE49-F238E27FC236}">
                <a16:creationId xmlns:a16="http://schemas.microsoft.com/office/drawing/2014/main" id="{5E360C2D-6CDA-8C4F-B697-A6E3734B08CD}"/>
              </a:ext>
            </a:extLst>
          </p:cNvPr>
          <p:cNvGrpSpPr>
            <a:grpSpLocks/>
          </p:cNvGrpSpPr>
          <p:nvPr/>
        </p:nvGrpSpPr>
        <p:grpSpPr bwMode="auto">
          <a:xfrm>
            <a:off x="1603376" y="5597525"/>
            <a:ext cx="784225" cy="1219200"/>
            <a:chOff x="50" y="3526"/>
            <a:chExt cx="494" cy="768"/>
          </a:xfrm>
        </p:grpSpPr>
        <p:sp>
          <p:nvSpPr>
            <p:cNvPr id="15718" name="Oval 358">
              <a:extLst>
                <a:ext uri="{FF2B5EF4-FFF2-40B4-BE49-F238E27FC236}">
                  <a16:creationId xmlns:a16="http://schemas.microsoft.com/office/drawing/2014/main" id="{0B9FC0BB-72A0-6544-957A-A0FDC8A15E69}"/>
                </a:ext>
              </a:extLst>
            </p:cNvPr>
            <p:cNvSpPr>
              <a:spLocks noChangeArrowheads="1"/>
            </p:cNvSpPr>
            <p:nvPr/>
          </p:nvSpPr>
          <p:spPr bwMode="auto">
            <a:xfrm>
              <a:off x="180" y="3682"/>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0779" name="Group 359">
              <a:extLst>
                <a:ext uri="{FF2B5EF4-FFF2-40B4-BE49-F238E27FC236}">
                  <a16:creationId xmlns:a16="http://schemas.microsoft.com/office/drawing/2014/main" id="{65C0388E-35F1-994B-8B83-A44B0FF950FC}"/>
                </a:ext>
              </a:extLst>
            </p:cNvPr>
            <p:cNvGrpSpPr>
              <a:grpSpLocks/>
            </p:cNvGrpSpPr>
            <p:nvPr/>
          </p:nvGrpSpPr>
          <p:grpSpPr bwMode="auto">
            <a:xfrm>
              <a:off x="50" y="3526"/>
              <a:ext cx="471" cy="768"/>
              <a:chOff x="50" y="3526"/>
              <a:chExt cx="471" cy="768"/>
            </a:xfrm>
          </p:grpSpPr>
          <p:sp>
            <p:nvSpPr>
              <p:cNvPr id="15720" name="Freeform 360">
                <a:extLst>
                  <a:ext uri="{FF2B5EF4-FFF2-40B4-BE49-F238E27FC236}">
                    <a16:creationId xmlns:a16="http://schemas.microsoft.com/office/drawing/2014/main" id="{CFC24F82-3A64-0D46-97B9-50694C136BBF}"/>
                  </a:ext>
                </a:extLst>
              </p:cNvPr>
              <p:cNvSpPr>
                <a:spLocks/>
              </p:cNvSpPr>
              <p:nvPr/>
            </p:nvSpPr>
            <p:spPr bwMode="auto">
              <a:xfrm>
                <a:off x="52" y="3526"/>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5 h 768"/>
                  <a:gd name="T12" fmla="*/ 312 w 469"/>
                  <a:gd name="T13" fmla="*/ 311 h 768"/>
                  <a:gd name="T14" fmla="*/ 312 w 469"/>
                  <a:gd name="T15" fmla="*/ 347 h 768"/>
                  <a:gd name="T16" fmla="*/ 336 w 469"/>
                  <a:gd name="T17" fmla="*/ 383 h 768"/>
                  <a:gd name="T18" fmla="*/ 348 w 469"/>
                  <a:gd name="T19" fmla="*/ 419 h 768"/>
                  <a:gd name="T20" fmla="*/ 384 w 469"/>
                  <a:gd name="T21" fmla="*/ 455 h 768"/>
                  <a:gd name="T22" fmla="*/ 384 w 469"/>
                  <a:gd name="T23" fmla="*/ 491 h 768"/>
                  <a:gd name="T24" fmla="*/ 396 w 469"/>
                  <a:gd name="T25" fmla="*/ 527 h 768"/>
                  <a:gd name="T26" fmla="*/ 396 w 469"/>
                  <a:gd name="T27" fmla="*/ 563 h 768"/>
                  <a:gd name="T28" fmla="*/ 420 w 469"/>
                  <a:gd name="T29" fmla="*/ 611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3 h 768"/>
                  <a:gd name="T68" fmla="*/ 0 w 469"/>
                  <a:gd name="T69" fmla="*/ 587 h 768"/>
                  <a:gd name="T70" fmla="*/ 0 w 469"/>
                  <a:gd name="T71" fmla="*/ 551 h 768"/>
                  <a:gd name="T72" fmla="*/ 0 w 469"/>
                  <a:gd name="T73" fmla="*/ 515 h 768"/>
                  <a:gd name="T74" fmla="*/ 0 w 469"/>
                  <a:gd name="T75" fmla="*/ 479 h 768"/>
                  <a:gd name="T76" fmla="*/ 0 w 469"/>
                  <a:gd name="T77" fmla="*/ 443 h 768"/>
                  <a:gd name="T78" fmla="*/ 0 w 469"/>
                  <a:gd name="T79" fmla="*/ 407 h 768"/>
                  <a:gd name="T80" fmla="*/ 0 w 469"/>
                  <a:gd name="T81" fmla="*/ 371 h 768"/>
                  <a:gd name="T82" fmla="*/ 0 w 469"/>
                  <a:gd name="T83" fmla="*/ 335 h 768"/>
                  <a:gd name="T84" fmla="*/ 0 w 469"/>
                  <a:gd name="T85" fmla="*/ 299 h 768"/>
                  <a:gd name="T86" fmla="*/ 0 w 469"/>
                  <a:gd name="T87" fmla="*/ 263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5"/>
                    </a:lnTo>
                    <a:lnTo>
                      <a:pt x="312" y="311"/>
                    </a:lnTo>
                    <a:lnTo>
                      <a:pt x="312" y="347"/>
                    </a:lnTo>
                    <a:lnTo>
                      <a:pt x="336" y="383"/>
                    </a:lnTo>
                    <a:lnTo>
                      <a:pt x="348" y="419"/>
                    </a:lnTo>
                    <a:lnTo>
                      <a:pt x="384" y="455"/>
                    </a:lnTo>
                    <a:lnTo>
                      <a:pt x="384" y="491"/>
                    </a:lnTo>
                    <a:lnTo>
                      <a:pt x="396" y="527"/>
                    </a:lnTo>
                    <a:lnTo>
                      <a:pt x="396" y="563"/>
                    </a:lnTo>
                    <a:lnTo>
                      <a:pt x="420" y="611"/>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solidFill>
                <a:srgbClr val="8000E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0781" name="Group 361">
                <a:extLst>
                  <a:ext uri="{FF2B5EF4-FFF2-40B4-BE49-F238E27FC236}">
                    <a16:creationId xmlns:a16="http://schemas.microsoft.com/office/drawing/2014/main" id="{0F781AD1-3058-1A43-804A-2E4803B4243B}"/>
                  </a:ext>
                </a:extLst>
              </p:cNvPr>
              <p:cNvGrpSpPr>
                <a:grpSpLocks/>
              </p:cNvGrpSpPr>
              <p:nvPr/>
            </p:nvGrpSpPr>
            <p:grpSpPr bwMode="auto">
              <a:xfrm>
                <a:off x="50" y="3656"/>
                <a:ext cx="449" cy="121"/>
                <a:chOff x="50" y="3656"/>
                <a:chExt cx="449" cy="121"/>
              </a:xfrm>
            </p:grpSpPr>
            <p:sp>
              <p:nvSpPr>
                <p:cNvPr id="15722" name="Freeform 362">
                  <a:extLst>
                    <a:ext uri="{FF2B5EF4-FFF2-40B4-BE49-F238E27FC236}">
                      <a16:creationId xmlns:a16="http://schemas.microsoft.com/office/drawing/2014/main" id="{CFA6E4DC-E2AE-B54B-8B8E-512B38AFB585}"/>
                    </a:ext>
                  </a:extLst>
                </p:cNvPr>
                <p:cNvSpPr>
                  <a:spLocks/>
                </p:cNvSpPr>
                <p:nvPr/>
              </p:nvSpPr>
              <p:spPr bwMode="auto">
                <a:xfrm>
                  <a:off x="50" y="3656"/>
                  <a:ext cx="449" cy="120"/>
                </a:xfrm>
                <a:custGeom>
                  <a:avLst/>
                  <a:gdLst>
                    <a:gd name="T0" fmla="*/ 448 w 449"/>
                    <a:gd name="T1" fmla="*/ 0 h 120"/>
                    <a:gd name="T2" fmla="*/ 413 w 449"/>
                    <a:gd name="T3" fmla="*/ 28 h 120"/>
                    <a:gd name="T4" fmla="*/ 385 w 449"/>
                    <a:gd name="T5" fmla="*/ 51 h 120"/>
                    <a:gd name="T6" fmla="*/ 350 w 449"/>
                    <a:gd name="T7" fmla="*/ 64 h 120"/>
                    <a:gd name="T8" fmla="*/ 312 w 449"/>
                    <a:gd name="T9" fmla="*/ 75 h 120"/>
                    <a:gd name="T10" fmla="*/ 271 w 449"/>
                    <a:gd name="T11" fmla="*/ 92 h 120"/>
                    <a:gd name="T12" fmla="*/ 230 w 449"/>
                    <a:gd name="T13" fmla="*/ 105 h 120"/>
                    <a:gd name="T14" fmla="*/ 195 w 449"/>
                    <a:gd name="T15" fmla="*/ 112 h 120"/>
                    <a:gd name="T16" fmla="*/ 163 w 449"/>
                    <a:gd name="T17" fmla="*/ 114 h 120"/>
                    <a:gd name="T18" fmla="*/ 128 w 449"/>
                    <a:gd name="T19" fmla="*/ 115 h 120"/>
                    <a:gd name="T20" fmla="*/ 67 w 449"/>
                    <a:gd name="T21" fmla="*/ 119 h 120"/>
                    <a:gd name="T22" fmla="*/ 0 w 449"/>
                    <a:gd name="T23" fmla="*/ 115 h 120"/>
                    <a:gd name="T24" fmla="*/ 448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448" y="0"/>
                      </a:moveTo>
                      <a:lnTo>
                        <a:pt x="413" y="28"/>
                      </a:lnTo>
                      <a:lnTo>
                        <a:pt x="385" y="51"/>
                      </a:lnTo>
                      <a:lnTo>
                        <a:pt x="350" y="64"/>
                      </a:lnTo>
                      <a:lnTo>
                        <a:pt x="312" y="75"/>
                      </a:lnTo>
                      <a:lnTo>
                        <a:pt x="271" y="92"/>
                      </a:lnTo>
                      <a:lnTo>
                        <a:pt x="230" y="105"/>
                      </a:lnTo>
                      <a:lnTo>
                        <a:pt x="195" y="112"/>
                      </a:lnTo>
                      <a:lnTo>
                        <a:pt x="163" y="114"/>
                      </a:lnTo>
                      <a:lnTo>
                        <a:pt x="128" y="115"/>
                      </a:lnTo>
                      <a:lnTo>
                        <a:pt x="67" y="119"/>
                      </a:lnTo>
                      <a:lnTo>
                        <a:pt x="0" y="115"/>
                      </a:lnTo>
                      <a:lnTo>
                        <a:pt x="448"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23" name="Freeform 363">
                  <a:extLst>
                    <a:ext uri="{FF2B5EF4-FFF2-40B4-BE49-F238E27FC236}">
                      <a16:creationId xmlns:a16="http://schemas.microsoft.com/office/drawing/2014/main" id="{3767DA77-4021-744D-AC1E-8EC2B15C5E43}"/>
                    </a:ext>
                  </a:extLst>
                </p:cNvPr>
                <p:cNvSpPr>
                  <a:spLocks/>
                </p:cNvSpPr>
                <p:nvPr/>
              </p:nvSpPr>
              <p:spPr bwMode="auto">
                <a:xfrm>
                  <a:off x="50" y="3656"/>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782" name="Group 364">
                <a:extLst>
                  <a:ext uri="{FF2B5EF4-FFF2-40B4-BE49-F238E27FC236}">
                    <a16:creationId xmlns:a16="http://schemas.microsoft.com/office/drawing/2014/main" id="{221BBB60-5A6E-A548-8331-86DB4EC1BB5A}"/>
                  </a:ext>
                </a:extLst>
              </p:cNvPr>
              <p:cNvGrpSpPr>
                <a:grpSpLocks/>
              </p:cNvGrpSpPr>
              <p:nvPr/>
            </p:nvGrpSpPr>
            <p:grpSpPr bwMode="auto">
              <a:xfrm>
                <a:off x="56" y="3622"/>
                <a:ext cx="429" cy="117"/>
                <a:chOff x="56" y="3622"/>
                <a:chExt cx="429" cy="117"/>
              </a:xfrm>
            </p:grpSpPr>
            <p:sp>
              <p:nvSpPr>
                <p:cNvPr id="15725" name="Freeform 365">
                  <a:extLst>
                    <a:ext uri="{FF2B5EF4-FFF2-40B4-BE49-F238E27FC236}">
                      <a16:creationId xmlns:a16="http://schemas.microsoft.com/office/drawing/2014/main" id="{07E0100F-64E1-B44D-A62B-B5B493F098A8}"/>
                    </a:ext>
                  </a:extLst>
                </p:cNvPr>
                <p:cNvSpPr>
                  <a:spLocks/>
                </p:cNvSpPr>
                <p:nvPr/>
              </p:nvSpPr>
              <p:spPr bwMode="auto">
                <a:xfrm>
                  <a:off x="56" y="3622"/>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26" name="Freeform 366">
                  <a:extLst>
                    <a:ext uri="{FF2B5EF4-FFF2-40B4-BE49-F238E27FC236}">
                      <a16:creationId xmlns:a16="http://schemas.microsoft.com/office/drawing/2014/main" id="{93575B0C-7DD5-B548-90CC-82940BC1F117}"/>
                    </a:ext>
                  </a:extLst>
                </p:cNvPr>
                <p:cNvSpPr>
                  <a:spLocks/>
                </p:cNvSpPr>
                <p:nvPr/>
              </p:nvSpPr>
              <p:spPr bwMode="auto">
                <a:xfrm>
                  <a:off x="56" y="3622"/>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0783" name="Group 367">
                <a:extLst>
                  <a:ext uri="{FF2B5EF4-FFF2-40B4-BE49-F238E27FC236}">
                    <a16:creationId xmlns:a16="http://schemas.microsoft.com/office/drawing/2014/main" id="{5E7243A8-9825-E54E-BB43-7B0B6AB3C04C}"/>
                  </a:ext>
                </a:extLst>
              </p:cNvPr>
              <p:cNvGrpSpPr>
                <a:grpSpLocks/>
              </p:cNvGrpSpPr>
              <p:nvPr/>
            </p:nvGrpSpPr>
            <p:grpSpPr bwMode="auto">
              <a:xfrm>
                <a:off x="52" y="3594"/>
                <a:ext cx="419" cy="111"/>
                <a:chOff x="52" y="3594"/>
                <a:chExt cx="419" cy="111"/>
              </a:xfrm>
            </p:grpSpPr>
            <p:sp>
              <p:nvSpPr>
                <p:cNvPr id="15728" name="Freeform 368">
                  <a:extLst>
                    <a:ext uri="{FF2B5EF4-FFF2-40B4-BE49-F238E27FC236}">
                      <a16:creationId xmlns:a16="http://schemas.microsoft.com/office/drawing/2014/main" id="{FB0F0007-0412-4B46-B59D-2FA37960C260}"/>
                    </a:ext>
                  </a:extLst>
                </p:cNvPr>
                <p:cNvSpPr>
                  <a:spLocks/>
                </p:cNvSpPr>
                <p:nvPr/>
              </p:nvSpPr>
              <p:spPr bwMode="auto">
                <a:xfrm>
                  <a:off x="52" y="3594"/>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5729" name="Freeform 369">
                  <a:extLst>
                    <a:ext uri="{FF2B5EF4-FFF2-40B4-BE49-F238E27FC236}">
                      <a16:creationId xmlns:a16="http://schemas.microsoft.com/office/drawing/2014/main" id="{52C54F8F-6A85-2541-B1BD-0B8042D52B24}"/>
                    </a:ext>
                  </a:extLst>
                </p:cNvPr>
                <p:cNvSpPr>
                  <a:spLocks/>
                </p:cNvSpPr>
                <p:nvPr/>
              </p:nvSpPr>
              <p:spPr bwMode="auto">
                <a:xfrm>
                  <a:off x="52" y="3594"/>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5730" name="Rectangle 370">
            <a:extLst>
              <a:ext uri="{FF2B5EF4-FFF2-40B4-BE49-F238E27FC236}">
                <a16:creationId xmlns:a16="http://schemas.microsoft.com/office/drawing/2014/main" id="{79B10500-E693-D448-8C24-C6CE22237A55}"/>
              </a:ext>
            </a:extLst>
          </p:cNvPr>
          <p:cNvSpPr>
            <a:spLocks noChangeArrowheads="1"/>
          </p:cNvSpPr>
          <p:nvPr/>
        </p:nvSpPr>
        <p:spPr bwMode="auto">
          <a:xfrm>
            <a:off x="5415960" y="276226"/>
            <a:ext cx="1271183"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ltLang="en-US" b="1">
                <a:solidFill>
                  <a:schemeClr val="tx2"/>
                </a:solidFill>
                <a:latin typeface="Tahoma" charset="0"/>
              </a:rPr>
              <a:t>MY</a:t>
            </a:r>
          </a:p>
          <a:p>
            <a:pPr algn="ctr">
              <a:defRPr/>
            </a:pPr>
            <a:r>
              <a:rPr lang="en-US" altLang="en-US" b="1">
                <a:solidFill>
                  <a:schemeClr val="tx2"/>
                </a:solidFill>
                <a:latin typeface="Tahoma" charset="0"/>
              </a:rPr>
              <a:t>EXPERT</a:t>
            </a:r>
          </a:p>
          <a:p>
            <a:pPr algn="ctr">
              <a:defRPr/>
            </a:pPr>
            <a:r>
              <a:rPr lang="en-US" altLang="en-US" b="1">
                <a:solidFill>
                  <a:schemeClr val="tx2"/>
                </a:solidFill>
                <a:latin typeface="Tahoma" charset="0"/>
              </a:rPr>
              <a:t>OPINION</a:t>
            </a:r>
          </a:p>
        </p:txBody>
      </p:sp>
    </p:spTree>
    <p:extLst>
      <p:ext uri="{BB962C8B-B14F-4D97-AF65-F5344CB8AC3E}">
        <p14:creationId xmlns:p14="http://schemas.microsoft.com/office/powerpoint/2010/main" val="237528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57719-8BB9-594A-BACB-0A8E2DF39D4A}"/>
              </a:ext>
            </a:extLst>
          </p:cNvPr>
          <p:cNvSpPr>
            <a:spLocks noGrp="1"/>
          </p:cNvSpPr>
          <p:nvPr>
            <p:ph type="dt" sz="half" idx="10"/>
          </p:nvPr>
        </p:nvSpPr>
        <p:spPr/>
        <p:txBody>
          <a:bodyPr/>
          <a:lstStyle/>
          <a:p>
            <a:pPr>
              <a:defRPr/>
            </a:pPr>
            <a:fld id="{0CD5DD05-866C-BD41-A856-46CB4A3AC8F6}" type="datetime1">
              <a:rPr lang="sk-SK" altLang="en-US" smtClean="0"/>
              <a:t>26.4.19</a:t>
            </a:fld>
            <a:endParaRPr lang="de-DE" altLang="en-US"/>
          </a:p>
        </p:txBody>
      </p:sp>
      <p:sp>
        <p:nvSpPr>
          <p:cNvPr id="370" name="Footer Placeholder 4">
            <a:extLst>
              <a:ext uri="{FF2B5EF4-FFF2-40B4-BE49-F238E27FC236}">
                <a16:creationId xmlns:a16="http://schemas.microsoft.com/office/drawing/2014/main" id="{25724295-B96C-A64E-9478-BB2D8512D992}"/>
              </a:ext>
            </a:extLst>
          </p:cNvPr>
          <p:cNvSpPr>
            <a:spLocks noGrp="1"/>
          </p:cNvSpPr>
          <p:nvPr>
            <p:ph type="ftr" sz="quarter" idx="11"/>
          </p:nvPr>
        </p:nvSpPr>
        <p:spPr/>
        <p:txBody>
          <a:bodyPr/>
          <a:lstStyle/>
          <a:p>
            <a:pPr>
              <a:defRPr/>
            </a:pPr>
            <a:r>
              <a:rPr lang="sk-SK" altLang="en-US"/>
              <a:t>rusnakm0@gmail.com</a:t>
            </a:r>
          </a:p>
        </p:txBody>
      </p:sp>
      <p:sp>
        <p:nvSpPr>
          <p:cNvPr id="371" name="Slide Number Placeholder 5">
            <a:extLst>
              <a:ext uri="{FF2B5EF4-FFF2-40B4-BE49-F238E27FC236}">
                <a16:creationId xmlns:a16="http://schemas.microsoft.com/office/drawing/2014/main" id="{FB0A5E86-1020-724B-A32D-014750B89BEC}"/>
              </a:ext>
            </a:extLst>
          </p:cNvPr>
          <p:cNvSpPr>
            <a:spLocks noGrp="1"/>
          </p:cNvSpPr>
          <p:nvPr>
            <p:ph type="sldNum" sz="quarter" idx="12"/>
          </p:nvPr>
        </p:nvSpPr>
        <p:spPr/>
        <p:txBody>
          <a:bodyPr/>
          <a:lstStyle/>
          <a:p>
            <a:pPr>
              <a:defRPr/>
            </a:pPr>
            <a:fld id="{706BE6EA-F8E0-2C4A-8CDE-751CCD58B13D}" type="slidenum">
              <a:rPr lang="sk-SK" altLang="en-US" smtClean="0"/>
              <a:pPr>
                <a:defRPr/>
              </a:pPr>
              <a:t>19</a:t>
            </a:fld>
            <a:endParaRPr lang="sk-SK" altLang="en-US"/>
          </a:p>
        </p:txBody>
      </p:sp>
      <p:sp>
        <p:nvSpPr>
          <p:cNvPr id="16388" name="Rectangle 4">
            <a:extLst>
              <a:ext uri="{FF2B5EF4-FFF2-40B4-BE49-F238E27FC236}">
                <a16:creationId xmlns:a16="http://schemas.microsoft.com/office/drawing/2014/main" id="{280E8E67-6B15-A445-A8CF-5A583988703B}"/>
              </a:ext>
            </a:extLst>
          </p:cNvPr>
          <p:cNvSpPr>
            <a:spLocks noChangeArrowheads="1"/>
          </p:cNvSpPr>
          <p:nvPr/>
        </p:nvSpPr>
        <p:spPr bwMode="auto">
          <a:xfrm>
            <a:off x="1527175" y="1589"/>
            <a:ext cx="9139238" cy="68548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389" name="Rectangle 5">
            <a:extLst>
              <a:ext uri="{FF2B5EF4-FFF2-40B4-BE49-F238E27FC236}">
                <a16:creationId xmlns:a16="http://schemas.microsoft.com/office/drawing/2014/main" id="{C5BE0A81-1603-C240-BD1E-1593101D2F2B}"/>
              </a:ext>
            </a:extLst>
          </p:cNvPr>
          <p:cNvSpPr>
            <a:spLocks noChangeArrowheads="1"/>
          </p:cNvSpPr>
          <p:nvPr/>
        </p:nvSpPr>
        <p:spPr bwMode="auto">
          <a:xfrm>
            <a:off x="4851401" y="468314"/>
            <a:ext cx="2398713" cy="871537"/>
          </a:xfrm>
          <a:prstGeom prst="rect">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390" name="Oval 6">
            <a:extLst>
              <a:ext uri="{FF2B5EF4-FFF2-40B4-BE49-F238E27FC236}">
                <a16:creationId xmlns:a16="http://schemas.microsoft.com/office/drawing/2014/main" id="{F17792B0-FF90-7447-82A8-A4EE15DDFFEB}"/>
              </a:ext>
            </a:extLst>
          </p:cNvPr>
          <p:cNvSpPr>
            <a:spLocks noChangeArrowheads="1"/>
          </p:cNvSpPr>
          <p:nvPr/>
        </p:nvSpPr>
        <p:spPr bwMode="auto">
          <a:xfrm>
            <a:off x="4854576" y="19051"/>
            <a:ext cx="1312863" cy="796925"/>
          </a:xfrm>
          <a:prstGeom prst="ellipse">
            <a:avLst/>
          </a:prstGeom>
          <a:solidFill>
            <a:srgbClr val="C0C0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391" name="Oval 7">
            <a:extLst>
              <a:ext uri="{FF2B5EF4-FFF2-40B4-BE49-F238E27FC236}">
                <a16:creationId xmlns:a16="http://schemas.microsoft.com/office/drawing/2014/main" id="{78097A74-2466-3B42-857B-68C6F33105D3}"/>
              </a:ext>
            </a:extLst>
          </p:cNvPr>
          <p:cNvSpPr>
            <a:spLocks noChangeArrowheads="1"/>
          </p:cNvSpPr>
          <p:nvPr/>
        </p:nvSpPr>
        <p:spPr bwMode="auto">
          <a:xfrm>
            <a:off x="5943601" y="19051"/>
            <a:ext cx="1312863" cy="796925"/>
          </a:xfrm>
          <a:prstGeom prst="ellipse">
            <a:avLst/>
          </a:prstGeom>
          <a:solidFill>
            <a:srgbClr val="C0C0C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392" name="Freeform 8">
            <a:extLst>
              <a:ext uri="{FF2B5EF4-FFF2-40B4-BE49-F238E27FC236}">
                <a16:creationId xmlns:a16="http://schemas.microsoft.com/office/drawing/2014/main" id="{3C56FAB9-9DF4-AE40-928C-CC1CA3F7BE10}"/>
              </a:ext>
            </a:extLst>
          </p:cNvPr>
          <p:cNvSpPr>
            <a:spLocks/>
          </p:cNvSpPr>
          <p:nvPr/>
        </p:nvSpPr>
        <p:spPr bwMode="auto">
          <a:xfrm>
            <a:off x="1527175" y="4721225"/>
            <a:ext cx="9137650" cy="1885950"/>
          </a:xfrm>
          <a:custGeom>
            <a:avLst/>
            <a:gdLst>
              <a:gd name="T0" fmla="*/ 323850 w 5756"/>
              <a:gd name="T1" fmla="*/ 1682750 h 1188"/>
              <a:gd name="T2" fmla="*/ 744538 w 5756"/>
              <a:gd name="T3" fmla="*/ 1490663 h 1188"/>
              <a:gd name="T4" fmla="*/ 1035050 w 5756"/>
              <a:gd name="T5" fmla="*/ 1282700 h 1188"/>
              <a:gd name="T6" fmla="*/ 1270000 w 5756"/>
              <a:gd name="T7" fmla="*/ 1160463 h 1188"/>
              <a:gd name="T8" fmla="*/ 1460500 w 5756"/>
              <a:gd name="T9" fmla="*/ 1035050 h 1188"/>
              <a:gd name="T10" fmla="*/ 1670050 w 5756"/>
              <a:gd name="T11" fmla="*/ 850900 h 1188"/>
              <a:gd name="T12" fmla="*/ 1941513 w 5756"/>
              <a:gd name="T13" fmla="*/ 684213 h 1188"/>
              <a:gd name="T14" fmla="*/ 2278063 w 5756"/>
              <a:gd name="T15" fmla="*/ 539750 h 1188"/>
              <a:gd name="T16" fmla="*/ 2468563 w 5756"/>
              <a:gd name="T17" fmla="*/ 412750 h 1188"/>
              <a:gd name="T18" fmla="*/ 2865438 w 5756"/>
              <a:gd name="T19" fmla="*/ 312738 h 1188"/>
              <a:gd name="T20" fmla="*/ 3201988 w 5756"/>
              <a:gd name="T21" fmla="*/ 185738 h 1188"/>
              <a:gd name="T22" fmla="*/ 3516313 w 5756"/>
              <a:gd name="T23" fmla="*/ 82550 h 1188"/>
              <a:gd name="T24" fmla="*/ 3957638 w 5756"/>
              <a:gd name="T25" fmla="*/ 22225 h 1188"/>
              <a:gd name="T26" fmla="*/ 4337050 w 5756"/>
              <a:gd name="T27" fmla="*/ 0 h 1188"/>
              <a:gd name="T28" fmla="*/ 4754563 w 5756"/>
              <a:gd name="T29" fmla="*/ 0 h 1188"/>
              <a:gd name="T30" fmla="*/ 5257800 w 5756"/>
              <a:gd name="T31" fmla="*/ 0 h 1188"/>
              <a:gd name="T32" fmla="*/ 5635625 w 5756"/>
              <a:gd name="T33" fmla="*/ 0 h 1188"/>
              <a:gd name="T34" fmla="*/ 5972175 w 5756"/>
              <a:gd name="T35" fmla="*/ 0 h 1188"/>
              <a:gd name="T36" fmla="*/ 6329363 w 5756"/>
              <a:gd name="T37" fmla="*/ 82550 h 1188"/>
              <a:gd name="T38" fmla="*/ 6664325 w 5756"/>
              <a:gd name="T39" fmla="*/ 207963 h 1188"/>
              <a:gd name="T40" fmla="*/ 6873875 w 5756"/>
              <a:gd name="T41" fmla="*/ 350838 h 1188"/>
              <a:gd name="T42" fmla="*/ 7042150 w 5756"/>
              <a:gd name="T43" fmla="*/ 517525 h 1188"/>
              <a:gd name="T44" fmla="*/ 7273925 w 5756"/>
              <a:gd name="T45" fmla="*/ 703263 h 1188"/>
              <a:gd name="T46" fmla="*/ 7462838 w 5756"/>
              <a:gd name="T47" fmla="*/ 828675 h 1188"/>
              <a:gd name="T48" fmla="*/ 7612063 w 5756"/>
              <a:gd name="T49" fmla="*/ 933450 h 1188"/>
              <a:gd name="T50" fmla="*/ 7827963 w 5756"/>
              <a:gd name="T51" fmla="*/ 1128713 h 1188"/>
              <a:gd name="T52" fmla="*/ 8267700 w 5756"/>
              <a:gd name="T53" fmla="*/ 1427163 h 1188"/>
              <a:gd name="T54" fmla="*/ 8659813 w 5756"/>
              <a:gd name="T55" fmla="*/ 1654175 h 1188"/>
              <a:gd name="T56" fmla="*/ 9075738 w 5756"/>
              <a:gd name="T57" fmla="*/ 1884363 h 1188"/>
              <a:gd name="T58" fmla="*/ 9034463 w 5756"/>
              <a:gd name="T59" fmla="*/ 1833563 h 1188"/>
              <a:gd name="T60" fmla="*/ 9091613 w 5756"/>
              <a:gd name="T61" fmla="*/ 1852613 h 1188"/>
              <a:gd name="T62" fmla="*/ 8474075 w 5756"/>
              <a:gd name="T63" fmla="*/ 1884363 h 1188"/>
              <a:gd name="T64" fmla="*/ 7989888 w 5756"/>
              <a:gd name="T65" fmla="*/ 1884363 h 1188"/>
              <a:gd name="T66" fmla="*/ 7462838 w 5756"/>
              <a:gd name="T67" fmla="*/ 1884363 h 1188"/>
              <a:gd name="T68" fmla="*/ 7004050 w 5756"/>
              <a:gd name="T69" fmla="*/ 1884363 h 1188"/>
              <a:gd name="T70" fmla="*/ 6597650 w 5756"/>
              <a:gd name="T71" fmla="*/ 1884363 h 1188"/>
              <a:gd name="T72" fmla="*/ 5969000 w 5756"/>
              <a:gd name="T73" fmla="*/ 1871663 h 1188"/>
              <a:gd name="T74" fmla="*/ 5191125 w 5756"/>
              <a:gd name="T75" fmla="*/ 1884363 h 1188"/>
              <a:gd name="T76" fmla="*/ 4805363 w 5756"/>
              <a:gd name="T77" fmla="*/ 1884363 h 1188"/>
              <a:gd name="T78" fmla="*/ 4352925 w 5756"/>
              <a:gd name="T79" fmla="*/ 1884363 h 1188"/>
              <a:gd name="T80" fmla="*/ 3643313 w 5756"/>
              <a:gd name="T81" fmla="*/ 1884363 h 1188"/>
              <a:gd name="T82" fmla="*/ 3138488 w 5756"/>
              <a:gd name="T83" fmla="*/ 1884363 h 1188"/>
              <a:gd name="T84" fmla="*/ 2509838 w 5756"/>
              <a:gd name="T85" fmla="*/ 1884363 h 1188"/>
              <a:gd name="T86" fmla="*/ 2195513 w 5756"/>
              <a:gd name="T87" fmla="*/ 1884363 h 1188"/>
              <a:gd name="T88" fmla="*/ 1689100 w 5756"/>
              <a:gd name="T89" fmla="*/ 1884363 h 1188"/>
              <a:gd name="T90" fmla="*/ 1270000 w 5756"/>
              <a:gd name="T91" fmla="*/ 1884363 h 1188"/>
              <a:gd name="T92" fmla="*/ 871538 w 5756"/>
              <a:gd name="T93" fmla="*/ 1884363 h 1188"/>
              <a:gd name="T94" fmla="*/ 539750 w 5756"/>
              <a:gd name="T95" fmla="*/ 1884363 h 1188"/>
              <a:gd name="T96" fmla="*/ 257175 w 5756"/>
              <a:gd name="T97" fmla="*/ 1884363 h 1188"/>
              <a:gd name="T98" fmla="*/ 66675 w 5756"/>
              <a:gd name="T99" fmla="*/ 1824038 h 11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56" h="1188">
                <a:moveTo>
                  <a:pt x="42" y="1149"/>
                </a:moveTo>
                <a:lnTo>
                  <a:pt x="82" y="1125"/>
                </a:lnTo>
                <a:lnTo>
                  <a:pt x="204" y="1060"/>
                </a:lnTo>
                <a:lnTo>
                  <a:pt x="322" y="998"/>
                </a:lnTo>
                <a:lnTo>
                  <a:pt x="405" y="974"/>
                </a:lnTo>
                <a:lnTo>
                  <a:pt x="469" y="939"/>
                </a:lnTo>
                <a:lnTo>
                  <a:pt x="533" y="871"/>
                </a:lnTo>
                <a:lnTo>
                  <a:pt x="604" y="851"/>
                </a:lnTo>
                <a:lnTo>
                  <a:pt x="652" y="808"/>
                </a:lnTo>
                <a:lnTo>
                  <a:pt x="708" y="783"/>
                </a:lnTo>
                <a:lnTo>
                  <a:pt x="760" y="745"/>
                </a:lnTo>
                <a:lnTo>
                  <a:pt x="800" y="731"/>
                </a:lnTo>
                <a:lnTo>
                  <a:pt x="840" y="705"/>
                </a:lnTo>
                <a:lnTo>
                  <a:pt x="880" y="679"/>
                </a:lnTo>
                <a:lnTo>
                  <a:pt x="920" y="652"/>
                </a:lnTo>
                <a:lnTo>
                  <a:pt x="972" y="614"/>
                </a:lnTo>
                <a:lnTo>
                  <a:pt x="1026" y="574"/>
                </a:lnTo>
                <a:lnTo>
                  <a:pt x="1052" y="536"/>
                </a:lnTo>
                <a:lnTo>
                  <a:pt x="1091" y="497"/>
                </a:lnTo>
                <a:lnTo>
                  <a:pt x="1171" y="483"/>
                </a:lnTo>
                <a:lnTo>
                  <a:pt x="1223" y="431"/>
                </a:lnTo>
                <a:lnTo>
                  <a:pt x="1277" y="405"/>
                </a:lnTo>
                <a:lnTo>
                  <a:pt x="1329" y="379"/>
                </a:lnTo>
                <a:lnTo>
                  <a:pt x="1435" y="340"/>
                </a:lnTo>
                <a:lnTo>
                  <a:pt x="1475" y="314"/>
                </a:lnTo>
                <a:lnTo>
                  <a:pt x="1515" y="286"/>
                </a:lnTo>
                <a:lnTo>
                  <a:pt x="1555" y="260"/>
                </a:lnTo>
                <a:lnTo>
                  <a:pt x="1633" y="248"/>
                </a:lnTo>
                <a:lnTo>
                  <a:pt x="1726" y="221"/>
                </a:lnTo>
                <a:lnTo>
                  <a:pt x="1805" y="197"/>
                </a:lnTo>
                <a:lnTo>
                  <a:pt x="1911" y="171"/>
                </a:lnTo>
                <a:lnTo>
                  <a:pt x="1965" y="131"/>
                </a:lnTo>
                <a:lnTo>
                  <a:pt x="2017" y="117"/>
                </a:lnTo>
                <a:lnTo>
                  <a:pt x="2057" y="105"/>
                </a:lnTo>
                <a:lnTo>
                  <a:pt x="2109" y="79"/>
                </a:lnTo>
                <a:lnTo>
                  <a:pt x="2215" y="52"/>
                </a:lnTo>
                <a:lnTo>
                  <a:pt x="2307" y="40"/>
                </a:lnTo>
                <a:lnTo>
                  <a:pt x="2387" y="26"/>
                </a:lnTo>
                <a:lnTo>
                  <a:pt x="2493" y="14"/>
                </a:lnTo>
                <a:lnTo>
                  <a:pt x="2572" y="14"/>
                </a:lnTo>
                <a:lnTo>
                  <a:pt x="2652" y="14"/>
                </a:lnTo>
                <a:lnTo>
                  <a:pt x="2732" y="0"/>
                </a:lnTo>
                <a:lnTo>
                  <a:pt x="2810" y="0"/>
                </a:lnTo>
                <a:lnTo>
                  <a:pt x="2915" y="0"/>
                </a:lnTo>
                <a:lnTo>
                  <a:pt x="2995" y="0"/>
                </a:lnTo>
                <a:lnTo>
                  <a:pt x="3101" y="0"/>
                </a:lnTo>
                <a:lnTo>
                  <a:pt x="3207" y="0"/>
                </a:lnTo>
                <a:lnTo>
                  <a:pt x="3312" y="0"/>
                </a:lnTo>
                <a:lnTo>
                  <a:pt x="3392" y="0"/>
                </a:lnTo>
                <a:lnTo>
                  <a:pt x="3472" y="0"/>
                </a:lnTo>
                <a:lnTo>
                  <a:pt x="3550" y="0"/>
                </a:lnTo>
                <a:lnTo>
                  <a:pt x="3630" y="0"/>
                </a:lnTo>
                <a:lnTo>
                  <a:pt x="3710" y="0"/>
                </a:lnTo>
                <a:lnTo>
                  <a:pt x="3762" y="0"/>
                </a:lnTo>
                <a:lnTo>
                  <a:pt x="3802" y="0"/>
                </a:lnTo>
                <a:lnTo>
                  <a:pt x="3856" y="26"/>
                </a:lnTo>
                <a:lnTo>
                  <a:pt x="3987" y="52"/>
                </a:lnTo>
                <a:lnTo>
                  <a:pt x="4066" y="66"/>
                </a:lnTo>
                <a:lnTo>
                  <a:pt x="4118" y="105"/>
                </a:lnTo>
                <a:lnTo>
                  <a:pt x="4198" y="131"/>
                </a:lnTo>
                <a:lnTo>
                  <a:pt x="4250" y="171"/>
                </a:lnTo>
                <a:lnTo>
                  <a:pt x="4290" y="197"/>
                </a:lnTo>
                <a:lnTo>
                  <a:pt x="4330" y="221"/>
                </a:lnTo>
                <a:lnTo>
                  <a:pt x="4370" y="260"/>
                </a:lnTo>
                <a:lnTo>
                  <a:pt x="4396" y="300"/>
                </a:lnTo>
                <a:lnTo>
                  <a:pt x="4436" y="326"/>
                </a:lnTo>
                <a:lnTo>
                  <a:pt x="4476" y="366"/>
                </a:lnTo>
                <a:lnTo>
                  <a:pt x="4530" y="405"/>
                </a:lnTo>
                <a:lnTo>
                  <a:pt x="4582" y="443"/>
                </a:lnTo>
                <a:lnTo>
                  <a:pt x="4622" y="483"/>
                </a:lnTo>
                <a:lnTo>
                  <a:pt x="4662" y="497"/>
                </a:lnTo>
                <a:lnTo>
                  <a:pt x="4701" y="522"/>
                </a:lnTo>
                <a:lnTo>
                  <a:pt x="4741" y="548"/>
                </a:lnTo>
                <a:lnTo>
                  <a:pt x="4725" y="556"/>
                </a:lnTo>
                <a:lnTo>
                  <a:pt x="4795" y="588"/>
                </a:lnTo>
                <a:lnTo>
                  <a:pt x="4841" y="620"/>
                </a:lnTo>
                <a:lnTo>
                  <a:pt x="4867" y="662"/>
                </a:lnTo>
                <a:lnTo>
                  <a:pt x="4931" y="711"/>
                </a:lnTo>
                <a:lnTo>
                  <a:pt x="5057" y="781"/>
                </a:lnTo>
                <a:lnTo>
                  <a:pt x="5031" y="771"/>
                </a:lnTo>
                <a:lnTo>
                  <a:pt x="5208" y="899"/>
                </a:lnTo>
                <a:lnTo>
                  <a:pt x="5302" y="978"/>
                </a:lnTo>
                <a:lnTo>
                  <a:pt x="5380" y="1022"/>
                </a:lnTo>
                <a:lnTo>
                  <a:pt x="5455" y="1042"/>
                </a:lnTo>
                <a:lnTo>
                  <a:pt x="5483" y="1048"/>
                </a:lnTo>
                <a:lnTo>
                  <a:pt x="5637" y="1115"/>
                </a:lnTo>
                <a:lnTo>
                  <a:pt x="5717" y="1187"/>
                </a:lnTo>
                <a:lnTo>
                  <a:pt x="5709" y="1155"/>
                </a:lnTo>
                <a:lnTo>
                  <a:pt x="5695" y="1143"/>
                </a:lnTo>
                <a:lnTo>
                  <a:pt x="5691" y="1155"/>
                </a:lnTo>
                <a:lnTo>
                  <a:pt x="5701" y="1157"/>
                </a:lnTo>
                <a:lnTo>
                  <a:pt x="5713" y="1153"/>
                </a:lnTo>
                <a:lnTo>
                  <a:pt x="5727" y="1167"/>
                </a:lnTo>
                <a:lnTo>
                  <a:pt x="5755" y="1187"/>
                </a:lnTo>
                <a:lnTo>
                  <a:pt x="5533" y="1185"/>
                </a:lnTo>
                <a:lnTo>
                  <a:pt x="5338" y="1187"/>
                </a:lnTo>
                <a:lnTo>
                  <a:pt x="5278" y="1187"/>
                </a:lnTo>
                <a:lnTo>
                  <a:pt x="5137" y="1187"/>
                </a:lnTo>
                <a:lnTo>
                  <a:pt x="5033" y="1187"/>
                </a:lnTo>
                <a:lnTo>
                  <a:pt x="4953" y="1187"/>
                </a:lnTo>
                <a:lnTo>
                  <a:pt x="4845" y="1187"/>
                </a:lnTo>
                <a:lnTo>
                  <a:pt x="4701" y="1187"/>
                </a:lnTo>
                <a:lnTo>
                  <a:pt x="4596" y="1187"/>
                </a:lnTo>
                <a:lnTo>
                  <a:pt x="4492" y="1187"/>
                </a:lnTo>
                <a:lnTo>
                  <a:pt x="4412" y="1187"/>
                </a:lnTo>
                <a:lnTo>
                  <a:pt x="4308" y="1187"/>
                </a:lnTo>
                <a:lnTo>
                  <a:pt x="4202" y="1187"/>
                </a:lnTo>
                <a:lnTo>
                  <a:pt x="4156" y="1187"/>
                </a:lnTo>
                <a:lnTo>
                  <a:pt x="4017" y="1187"/>
                </a:lnTo>
                <a:lnTo>
                  <a:pt x="3890" y="1187"/>
                </a:lnTo>
                <a:lnTo>
                  <a:pt x="3760" y="1179"/>
                </a:lnTo>
                <a:lnTo>
                  <a:pt x="3670" y="1187"/>
                </a:lnTo>
                <a:lnTo>
                  <a:pt x="3360" y="1187"/>
                </a:lnTo>
                <a:lnTo>
                  <a:pt x="3270" y="1187"/>
                </a:lnTo>
                <a:lnTo>
                  <a:pt x="3233" y="1187"/>
                </a:lnTo>
                <a:lnTo>
                  <a:pt x="3159" y="1187"/>
                </a:lnTo>
                <a:lnTo>
                  <a:pt x="3027" y="1187"/>
                </a:lnTo>
                <a:lnTo>
                  <a:pt x="2969" y="1187"/>
                </a:lnTo>
                <a:lnTo>
                  <a:pt x="2862" y="1187"/>
                </a:lnTo>
                <a:lnTo>
                  <a:pt x="2742" y="1187"/>
                </a:lnTo>
                <a:lnTo>
                  <a:pt x="2560" y="1187"/>
                </a:lnTo>
                <a:lnTo>
                  <a:pt x="2439" y="1187"/>
                </a:lnTo>
                <a:lnTo>
                  <a:pt x="2295" y="1187"/>
                </a:lnTo>
                <a:lnTo>
                  <a:pt x="2201" y="1187"/>
                </a:lnTo>
                <a:lnTo>
                  <a:pt x="2083" y="1187"/>
                </a:lnTo>
                <a:lnTo>
                  <a:pt x="1977" y="1187"/>
                </a:lnTo>
                <a:lnTo>
                  <a:pt x="1817" y="1187"/>
                </a:lnTo>
                <a:lnTo>
                  <a:pt x="1687" y="1187"/>
                </a:lnTo>
                <a:lnTo>
                  <a:pt x="1581" y="1187"/>
                </a:lnTo>
                <a:lnTo>
                  <a:pt x="1475" y="1187"/>
                </a:lnTo>
                <a:lnTo>
                  <a:pt x="1423" y="1187"/>
                </a:lnTo>
                <a:lnTo>
                  <a:pt x="1383" y="1187"/>
                </a:lnTo>
                <a:lnTo>
                  <a:pt x="1277" y="1187"/>
                </a:lnTo>
                <a:lnTo>
                  <a:pt x="1171" y="1187"/>
                </a:lnTo>
                <a:lnTo>
                  <a:pt x="1064" y="1187"/>
                </a:lnTo>
                <a:lnTo>
                  <a:pt x="986" y="1187"/>
                </a:lnTo>
                <a:lnTo>
                  <a:pt x="880" y="1185"/>
                </a:lnTo>
                <a:lnTo>
                  <a:pt x="800" y="1187"/>
                </a:lnTo>
                <a:lnTo>
                  <a:pt x="682" y="1187"/>
                </a:lnTo>
                <a:lnTo>
                  <a:pt x="656" y="1181"/>
                </a:lnTo>
                <a:lnTo>
                  <a:pt x="549" y="1187"/>
                </a:lnTo>
                <a:lnTo>
                  <a:pt x="473" y="1187"/>
                </a:lnTo>
                <a:lnTo>
                  <a:pt x="429" y="1187"/>
                </a:lnTo>
                <a:lnTo>
                  <a:pt x="340" y="1187"/>
                </a:lnTo>
                <a:lnTo>
                  <a:pt x="248" y="1187"/>
                </a:lnTo>
                <a:lnTo>
                  <a:pt x="184" y="1187"/>
                </a:lnTo>
                <a:lnTo>
                  <a:pt x="162" y="1187"/>
                </a:lnTo>
                <a:lnTo>
                  <a:pt x="100" y="1187"/>
                </a:lnTo>
                <a:lnTo>
                  <a:pt x="0" y="1187"/>
                </a:lnTo>
                <a:lnTo>
                  <a:pt x="42" y="1149"/>
                </a:lnTo>
              </a:path>
            </a:pathLst>
          </a:custGeom>
          <a:gradFill rotWithShape="0">
            <a:gsLst>
              <a:gs pos="0">
                <a:srgbClr val="1F4300"/>
              </a:gs>
              <a:gs pos="100000">
                <a:srgbClr val="627B4C"/>
              </a:gs>
            </a:gsLst>
            <a:path path="rect">
              <a:fillToRect l="50000" t="50000" r="50000" b="50000"/>
            </a:path>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826" name="Group 9">
            <a:extLst>
              <a:ext uri="{FF2B5EF4-FFF2-40B4-BE49-F238E27FC236}">
                <a16:creationId xmlns:a16="http://schemas.microsoft.com/office/drawing/2014/main" id="{395202DB-F874-254B-9BCC-970D5D7C40C5}"/>
              </a:ext>
            </a:extLst>
          </p:cNvPr>
          <p:cNvGrpSpPr>
            <a:grpSpLocks/>
          </p:cNvGrpSpPr>
          <p:nvPr/>
        </p:nvGrpSpPr>
        <p:grpSpPr bwMode="auto">
          <a:xfrm>
            <a:off x="3636964" y="4759325"/>
            <a:ext cx="746125" cy="1220788"/>
            <a:chOff x="1331" y="2998"/>
            <a:chExt cx="470" cy="769"/>
          </a:xfrm>
        </p:grpSpPr>
        <p:sp>
          <p:nvSpPr>
            <p:cNvPr id="16394" name="Oval 10">
              <a:extLst>
                <a:ext uri="{FF2B5EF4-FFF2-40B4-BE49-F238E27FC236}">
                  <a16:creationId xmlns:a16="http://schemas.microsoft.com/office/drawing/2014/main" id="{2A30BC97-7F15-0A45-9263-08F34CF9A827}"/>
                </a:ext>
              </a:extLst>
            </p:cNvPr>
            <p:cNvSpPr>
              <a:spLocks noChangeArrowheads="1"/>
            </p:cNvSpPr>
            <p:nvPr/>
          </p:nvSpPr>
          <p:spPr bwMode="auto">
            <a:xfrm>
              <a:off x="1437" y="3122"/>
              <a:ext cx="363"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176" name="Group 11">
              <a:extLst>
                <a:ext uri="{FF2B5EF4-FFF2-40B4-BE49-F238E27FC236}">
                  <a16:creationId xmlns:a16="http://schemas.microsoft.com/office/drawing/2014/main" id="{1CD98684-F14A-0849-A5EA-D86915CF5FA0}"/>
                </a:ext>
              </a:extLst>
            </p:cNvPr>
            <p:cNvGrpSpPr>
              <a:grpSpLocks/>
            </p:cNvGrpSpPr>
            <p:nvPr/>
          </p:nvGrpSpPr>
          <p:grpSpPr bwMode="auto">
            <a:xfrm>
              <a:off x="1331" y="2998"/>
              <a:ext cx="470" cy="769"/>
              <a:chOff x="1331" y="2998"/>
              <a:chExt cx="470" cy="769"/>
            </a:xfrm>
          </p:grpSpPr>
          <p:sp>
            <p:nvSpPr>
              <p:cNvPr id="16396" name="Freeform 12">
                <a:extLst>
                  <a:ext uri="{FF2B5EF4-FFF2-40B4-BE49-F238E27FC236}">
                    <a16:creationId xmlns:a16="http://schemas.microsoft.com/office/drawing/2014/main" id="{206ADA1B-FC0F-9742-8F97-BA19348CB46F}"/>
                  </a:ext>
                </a:extLst>
              </p:cNvPr>
              <p:cNvSpPr>
                <a:spLocks/>
              </p:cNvSpPr>
              <p:nvPr/>
            </p:nvSpPr>
            <p:spPr bwMode="auto">
              <a:xfrm>
                <a:off x="1333" y="2998"/>
                <a:ext cx="468" cy="769"/>
              </a:xfrm>
              <a:custGeom>
                <a:avLst/>
                <a:gdLst>
                  <a:gd name="T0" fmla="*/ 467 w 468"/>
                  <a:gd name="T1" fmla="*/ 156 h 769"/>
                  <a:gd name="T2" fmla="*/ 467 w 468"/>
                  <a:gd name="T3" fmla="*/ 192 h 769"/>
                  <a:gd name="T4" fmla="*/ 431 w 468"/>
                  <a:gd name="T5" fmla="*/ 204 h 769"/>
                  <a:gd name="T6" fmla="*/ 396 w 468"/>
                  <a:gd name="T7" fmla="*/ 240 h 769"/>
                  <a:gd name="T8" fmla="*/ 324 w 468"/>
                  <a:gd name="T9" fmla="*/ 240 h 769"/>
                  <a:gd name="T10" fmla="*/ 312 w 468"/>
                  <a:gd name="T11" fmla="*/ 276 h 769"/>
                  <a:gd name="T12" fmla="*/ 312 w 468"/>
                  <a:gd name="T13" fmla="*/ 312 h 769"/>
                  <a:gd name="T14" fmla="*/ 312 w 468"/>
                  <a:gd name="T15" fmla="*/ 348 h 769"/>
                  <a:gd name="T16" fmla="*/ 336 w 468"/>
                  <a:gd name="T17" fmla="*/ 384 h 769"/>
                  <a:gd name="T18" fmla="*/ 348 w 468"/>
                  <a:gd name="T19" fmla="*/ 420 h 769"/>
                  <a:gd name="T20" fmla="*/ 384 w 468"/>
                  <a:gd name="T21" fmla="*/ 456 h 769"/>
                  <a:gd name="T22" fmla="*/ 384 w 468"/>
                  <a:gd name="T23" fmla="*/ 492 h 769"/>
                  <a:gd name="T24" fmla="*/ 396 w 468"/>
                  <a:gd name="T25" fmla="*/ 528 h 769"/>
                  <a:gd name="T26" fmla="*/ 396 w 468"/>
                  <a:gd name="T27" fmla="*/ 564 h 769"/>
                  <a:gd name="T28" fmla="*/ 419 w 468"/>
                  <a:gd name="T29" fmla="*/ 612 h 769"/>
                  <a:gd name="T30" fmla="*/ 431 w 468"/>
                  <a:gd name="T31" fmla="*/ 660 h 769"/>
                  <a:gd name="T32" fmla="*/ 431 w 468"/>
                  <a:gd name="T33" fmla="*/ 696 h 769"/>
                  <a:gd name="T34" fmla="*/ 443 w 468"/>
                  <a:gd name="T35" fmla="*/ 732 h 769"/>
                  <a:gd name="T36" fmla="*/ 431 w 468"/>
                  <a:gd name="T37" fmla="*/ 768 h 769"/>
                  <a:gd name="T38" fmla="*/ 396 w 468"/>
                  <a:gd name="T39" fmla="*/ 768 h 769"/>
                  <a:gd name="T40" fmla="*/ 360 w 468"/>
                  <a:gd name="T41" fmla="*/ 768 h 769"/>
                  <a:gd name="T42" fmla="*/ 324 w 468"/>
                  <a:gd name="T43" fmla="*/ 768 h 769"/>
                  <a:gd name="T44" fmla="*/ 288 w 468"/>
                  <a:gd name="T45" fmla="*/ 756 h 769"/>
                  <a:gd name="T46" fmla="*/ 252 w 468"/>
                  <a:gd name="T47" fmla="*/ 732 h 769"/>
                  <a:gd name="T48" fmla="*/ 216 w 468"/>
                  <a:gd name="T49" fmla="*/ 732 h 769"/>
                  <a:gd name="T50" fmla="*/ 180 w 468"/>
                  <a:gd name="T51" fmla="*/ 732 h 769"/>
                  <a:gd name="T52" fmla="*/ 144 w 468"/>
                  <a:gd name="T53" fmla="*/ 732 h 769"/>
                  <a:gd name="T54" fmla="*/ 108 w 468"/>
                  <a:gd name="T55" fmla="*/ 732 h 769"/>
                  <a:gd name="T56" fmla="*/ 72 w 468"/>
                  <a:gd name="T57" fmla="*/ 744 h 769"/>
                  <a:gd name="T58" fmla="*/ 36 w 468"/>
                  <a:gd name="T59" fmla="*/ 744 h 769"/>
                  <a:gd name="T60" fmla="*/ 0 w 468"/>
                  <a:gd name="T61" fmla="*/ 732 h 769"/>
                  <a:gd name="T62" fmla="*/ 0 w 468"/>
                  <a:gd name="T63" fmla="*/ 696 h 769"/>
                  <a:gd name="T64" fmla="*/ 0 w 468"/>
                  <a:gd name="T65" fmla="*/ 660 h 769"/>
                  <a:gd name="T66" fmla="*/ 0 w 468"/>
                  <a:gd name="T67" fmla="*/ 624 h 769"/>
                  <a:gd name="T68" fmla="*/ 0 w 468"/>
                  <a:gd name="T69" fmla="*/ 588 h 769"/>
                  <a:gd name="T70" fmla="*/ 0 w 468"/>
                  <a:gd name="T71" fmla="*/ 552 h 769"/>
                  <a:gd name="T72" fmla="*/ 0 w 468"/>
                  <a:gd name="T73" fmla="*/ 516 h 769"/>
                  <a:gd name="T74" fmla="*/ 0 w 468"/>
                  <a:gd name="T75" fmla="*/ 480 h 769"/>
                  <a:gd name="T76" fmla="*/ 0 w 468"/>
                  <a:gd name="T77" fmla="*/ 444 h 769"/>
                  <a:gd name="T78" fmla="*/ 0 w 468"/>
                  <a:gd name="T79" fmla="*/ 408 h 769"/>
                  <a:gd name="T80" fmla="*/ 0 w 468"/>
                  <a:gd name="T81" fmla="*/ 372 h 769"/>
                  <a:gd name="T82" fmla="*/ 0 w 468"/>
                  <a:gd name="T83" fmla="*/ 336 h 769"/>
                  <a:gd name="T84" fmla="*/ 0 w 468"/>
                  <a:gd name="T85" fmla="*/ 300 h 769"/>
                  <a:gd name="T86" fmla="*/ 0 w 468"/>
                  <a:gd name="T87" fmla="*/ 264 h 769"/>
                  <a:gd name="T88" fmla="*/ 0 w 468"/>
                  <a:gd name="T89" fmla="*/ 228 h 769"/>
                  <a:gd name="T90" fmla="*/ 0 w 468"/>
                  <a:gd name="T91" fmla="*/ 192 h 769"/>
                  <a:gd name="T92" fmla="*/ 0 w 468"/>
                  <a:gd name="T93" fmla="*/ 156 h 769"/>
                  <a:gd name="T94" fmla="*/ 26 w 468"/>
                  <a:gd name="T95" fmla="*/ 114 h 769"/>
                  <a:gd name="T96" fmla="*/ 52 w 468"/>
                  <a:gd name="T97" fmla="*/ 78 h 769"/>
                  <a:gd name="T98" fmla="*/ 84 w 468"/>
                  <a:gd name="T99" fmla="*/ 48 h 769"/>
                  <a:gd name="T100" fmla="*/ 120 w 468"/>
                  <a:gd name="T101" fmla="*/ 24 h 769"/>
                  <a:gd name="T102" fmla="*/ 156 w 468"/>
                  <a:gd name="T103" fmla="*/ 12 h 769"/>
                  <a:gd name="T104" fmla="*/ 192 w 468"/>
                  <a:gd name="T105" fmla="*/ 8 h 769"/>
                  <a:gd name="T106" fmla="*/ 228 w 468"/>
                  <a:gd name="T107" fmla="*/ 0 h 769"/>
                  <a:gd name="T108" fmla="*/ 264 w 468"/>
                  <a:gd name="T109" fmla="*/ 0 h 769"/>
                  <a:gd name="T110" fmla="*/ 300 w 468"/>
                  <a:gd name="T111" fmla="*/ 0 h 769"/>
                  <a:gd name="T112" fmla="*/ 336 w 468"/>
                  <a:gd name="T113" fmla="*/ 0 h 769"/>
                  <a:gd name="T114" fmla="*/ 358 w 468"/>
                  <a:gd name="T115" fmla="*/ 10 h 769"/>
                  <a:gd name="T116" fmla="*/ 384 w 468"/>
                  <a:gd name="T117" fmla="*/ 26 h 769"/>
                  <a:gd name="T118" fmla="*/ 413 w 468"/>
                  <a:gd name="T119" fmla="*/ 52 h 769"/>
                  <a:gd name="T120" fmla="*/ 429 w 468"/>
                  <a:gd name="T121" fmla="*/ 86 h 769"/>
                  <a:gd name="T122" fmla="*/ 455 w 468"/>
                  <a:gd name="T123" fmla="*/ 132 h 769"/>
                  <a:gd name="T124" fmla="*/ 467 w 468"/>
                  <a:gd name="T125" fmla="*/ 156 h 7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9">
                    <a:moveTo>
                      <a:pt x="467" y="156"/>
                    </a:moveTo>
                    <a:lnTo>
                      <a:pt x="467" y="192"/>
                    </a:lnTo>
                    <a:lnTo>
                      <a:pt x="431"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4"/>
                    </a:lnTo>
                    <a:lnTo>
                      <a:pt x="419" y="612"/>
                    </a:lnTo>
                    <a:lnTo>
                      <a:pt x="431" y="660"/>
                    </a:lnTo>
                    <a:lnTo>
                      <a:pt x="431" y="696"/>
                    </a:lnTo>
                    <a:lnTo>
                      <a:pt x="443" y="732"/>
                    </a:lnTo>
                    <a:lnTo>
                      <a:pt x="431" y="768"/>
                    </a:lnTo>
                    <a:lnTo>
                      <a:pt x="396" y="768"/>
                    </a:lnTo>
                    <a:lnTo>
                      <a:pt x="360" y="768"/>
                    </a:lnTo>
                    <a:lnTo>
                      <a:pt x="324" y="768"/>
                    </a:lnTo>
                    <a:lnTo>
                      <a:pt x="288" y="756"/>
                    </a:lnTo>
                    <a:lnTo>
                      <a:pt x="252" y="732"/>
                    </a:lnTo>
                    <a:lnTo>
                      <a:pt x="216" y="732"/>
                    </a:lnTo>
                    <a:lnTo>
                      <a:pt x="180" y="732"/>
                    </a:lnTo>
                    <a:lnTo>
                      <a:pt x="144" y="732"/>
                    </a:lnTo>
                    <a:lnTo>
                      <a:pt x="108" y="732"/>
                    </a:lnTo>
                    <a:lnTo>
                      <a:pt x="72" y="744"/>
                    </a:lnTo>
                    <a:lnTo>
                      <a:pt x="36" y="744"/>
                    </a:lnTo>
                    <a:lnTo>
                      <a:pt x="0" y="732"/>
                    </a:lnTo>
                    <a:lnTo>
                      <a:pt x="0" y="696"/>
                    </a:lnTo>
                    <a:lnTo>
                      <a:pt x="0" y="660"/>
                    </a:lnTo>
                    <a:lnTo>
                      <a:pt x="0" y="624"/>
                    </a:lnTo>
                    <a:lnTo>
                      <a:pt x="0" y="588"/>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3" y="52"/>
                    </a:lnTo>
                    <a:lnTo>
                      <a:pt x="429" y="86"/>
                    </a:lnTo>
                    <a:lnTo>
                      <a:pt x="455" y="132"/>
                    </a:lnTo>
                    <a:lnTo>
                      <a:pt x="467" y="156"/>
                    </a:lnTo>
                  </a:path>
                </a:pathLst>
              </a:custGeom>
              <a:solidFill>
                <a:srgbClr val="6080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178" name="Group 13">
                <a:extLst>
                  <a:ext uri="{FF2B5EF4-FFF2-40B4-BE49-F238E27FC236}">
                    <a16:creationId xmlns:a16="http://schemas.microsoft.com/office/drawing/2014/main" id="{B2803010-BD52-684E-8914-0C6069C01426}"/>
                  </a:ext>
                </a:extLst>
              </p:cNvPr>
              <p:cNvGrpSpPr>
                <a:grpSpLocks/>
              </p:cNvGrpSpPr>
              <p:nvPr/>
            </p:nvGrpSpPr>
            <p:grpSpPr bwMode="auto">
              <a:xfrm>
                <a:off x="1331" y="3128"/>
                <a:ext cx="448" cy="121"/>
                <a:chOff x="1331" y="3128"/>
                <a:chExt cx="448" cy="121"/>
              </a:xfrm>
            </p:grpSpPr>
            <p:sp>
              <p:nvSpPr>
                <p:cNvPr id="16398" name="Freeform 14">
                  <a:extLst>
                    <a:ext uri="{FF2B5EF4-FFF2-40B4-BE49-F238E27FC236}">
                      <a16:creationId xmlns:a16="http://schemas.microsoft.com/office/drawing/2014/main" id="{76B80A40-0978-6C4E-A7C6-9158667B0F20}"/>
                    </a:ext>
                  </a:extLst>
                </p:cNvPr>
                <p:cNvSpPr>
                  <a:spLocks/>
                </p:cNvSpPr>
                <p:nvPr/>
              </p:nvSpPr>
              <p:spPr bwMode="auto">
                <a:xfrm>
                  <a:off x="1331" y="3128"/>
                  <a:ext cx="448" cy="121"/>
                </a:xfrm>
                <a:custGeom>
                  <a:avLst/>
                  <a:gdLst>
                    <a:gd name="T0" fmla="*/ 447 w 448"/>
                    <a:gd name="T1" fmla="*/ 0 h 121"/>
                    <a:gd name="T2" fmla="*/ 412 w 448"/>
                    <a:gd name="T3" fmla="*/ 28 h 121"/>
                    <a:gd name="T4" fmla="*/ 385 w 448"/>
                    <a:gd name="T5" fmla="*/ 51 h 121"/>
                    <a:gd name="T6" fmla="*/ 350 w 448"/>
                    <a:gd name="T7" fmla="*/ 64 h 121"/>
                    <a:gd name="T8" fmla="*/ 312 w 448"/>
                    <a:gd name="T9" fmla="*/ 75 h 121"/>
                    <a:gd name="T10" fmla="*/ 271 w 448"/>
                    <a:gd name="T11" fmla="*/ 92 h 121"/>
                    <a:gd name="T12" fmla="*/ 230 w 448"/>
                    <a:gd name="T13" fmla="*/ 105 h 121"/>
                    <a:gd name="T14" fmla="*/ 195 w 448"/>
                    <a:gd name="T15" fmla="*/ 113 h 121"/>
                    <a:gd name="T16" fmla="*/ 163 w 448"/>
                    <a:gd name="T17" fmla="*/ 114 h 121"/>
                    <a:gd name="T18" fmla="*/ 128 w 448"/>
                    <a:gd name="T19" fmla="*/ 116 h 121"/>
                    <a:gd name="T20" fmla="*/ 67 w 448"/>
                    <a:gd name="T21" fmla="*/ 120 h 121"/>
                    <a:gd name="T22" fmla="*/ 0 w 448"/>
                    <a:gd name="T23" fmla="*/ 116 h 121"/>
                    <a:gd name="T24" fmla="*/ 447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447" y="0"/>
                      </a:moveTo>
                      <a:lnTo>
                        <a:pt x="412" y="28"/>
                      </a:lnTo>
                      <a:lnTo>
                        <a:pt x="385" y="51"/>
                      </a:lnTo>
                      <a:lnTo>
                        <a:pt x="350" y="64"/>
                      </a:lnTo>
                      <a:lnTo>
                        <a:pt x="312" y="75"/>
                      </a:lnTo>
                      <a:lnTo>
                        <a:pt x="271" y="92"/>
                      </a:lnTo>
                      <a:lnTo>
                        <a:pt x="230" y="105"/>
                      </a:lnTo>
                      <a:lnTo>
                        <a:pt x="195" y="113"/>
                      </a:lnTo>
                      <a:lnTo>
                        <a:pt x="163" y="114"/>
                      </a:lnTo>
                      <a:lnTo>
                        <a:pt x="128" y="116"/>
                      </a:lnTo>
                      <a:lnTo>
                        <a:pt x="67" y="120"/>
                      </a:lnTo>
                      <a:lnTo>
                        <a:pt x="0" y="116"/>
                      </a:lnTo>
                      <a:lnTo>
                        <a:pt x="447"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399" name="Freeform 15">
                  <a:extLst>
                    <a:ext uri="{FF2B5EF4-FFF2-40B4-BE49-F238E27FC236}">
                      <a16:creationId xmlns:a16="http://schemas.microsoft.com/office/drawing/2014/main" id="{085B9BD3-8798-E048-9193-0A984E8D26C2}"/>
                    </a:ext>
                  </a:extLst>
                </p:cNvPr>
                <p:cNvSpPr>
                  <a:spLocks/>
                </p:cNvSpPr>
                <p:nvPr/>
              </p:nvSpPr>
              <p:spPr bwMode="auto">
                <a:xfrm>
                  <a:off x="1331" y="3128"/>
                  <a:ext cx="448" cy="121"/>
                </a:xfrm>
                <a:custGeom>
                  <a:avLst/>
                  <a:gdLst>
                    <a:gd name="T0" fmla="*/ 447 w 448"/>
                    <a:gd name="T1" fmla="*/ 0 h 121"/>
                    <a:gd name="T2" fmla="*/ 411 w 448"/>
                    <a:gd name="T3" fmla="*/ 30 h 121"/>
                    <a:gd name="T4" fmla="*/ 386 w 448"/>
                    <a:gd name="T5" fmla="*/ 52 h 121"/>
                    <a:gd name="T6" fmla="*/ 350 w 448"/>
                    <a:gd name="T7" fmla="*/ 64 h 121"/>
                    <a:gd name="T8" fmla="*/ 314 w 448"/>
                    <a:gd name="T9" fmla="*/ 76 h 121"/>
                    <a:gd name="T10" fmla="*/ 272 w 448"/>
                    <a:gd name="T11" fmla="*/ 92 h 121"/>
                    <a:gd name="T12" fmla="*/ 230 w 448"/>
                    <a:gd name="T13" fmla="*/ 106 h 121"/>
                    <a:gd name="T14" fmla="*/ 194 w 448"/>
                    <a:gd name="T15" fmla="*/ 114 h 121"/>
                    <a:gd name="T16" fmla="*/ 164 w 448"/>
                    <a:gd name="T17" fmla="*/ 116 h 121"/>
                    <a:gd name="T18" fmla="*/ 128 w 448"/>
                    <a:gd name="T19" fmla="*/ 118 h 121"/>
                    <a:gd name="T20" fmla="*/ 66 w 448"/>
                    <a:gd name="T21" fmla="*/ 120 h 121"/>
                    <a:gd name="T22" fmla="*/ 0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447" y="0"/>
                      </a:moveTo>
                      <a:lnTo>
                        <a:pt x="411"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79" name="Group 16">
                <a:extLst>
                  <a:ext uri="{FF2B5EF4-FFF2-40B4-BE49-F238E27FC236}">
                    <a16:creationId xmlns:a16="http://schemas.microsoft.com/office/drawing/2014/main" id="{E535DD51-D485-CF48-8D10-633708ADA161}"/>
                  </a:ext>
                </a:extLst>
              </p:cNvPr>
              <p:cNvGrpSpPr>
                <a:grpSpLocks/>
              </p:cNvGrpSpPr>
              <p:nvPr/>
            </p:nvGrpSpPr>
            <p:grpSpPr bwMode="auto">
              <a:xfrm>
                <a:off x="1337" y="3094"/>
                <a:ext cx="428" cy="117"/>
                <a:chOff x="1337" y="3094"/>
                <a:chExt cx="428" cy="117"/>
              </a:xfrm>
            </p:grpSpPr>
            <p:sp>
              <p:nvSpPr>
                <p:cNvPr id="16401" name="Freeform 17">
                  <a:extLst>
                    <a:ext uri="{FF2B5EF4-FFF2-40B4-BE49-F238E27FC236}">
                      <a16:creationId xmlns:a16="http://schemas.microsoft.com/office/drawing/2014/main" id="{067D2BD4-CD95-CC49-8A47-35FB56708B1B}"/>
                    </a:ext>
                  </a:extLst>
                </p:cNvPr>
                <p:cNvSpPr>
                  <a:spLocks/>
                </p:cNvSpPr>
                <p:nvPr/>
              </p:nvSpPr>
              <p:spPr bwMode="auto">
                <a:xfrm>
                  <a:off x="1337" y="3094"/>
                  <a:ext cx="428" cy="117"/>
                </a:xfrm>
                <a:custGeom>
                  <a:avLst/>
                  <a:gdLst>
                    <a:gd name="T0" fmla="*/ 427 w 428"/>
                    <a:gd name="T1" fmla="*/ 0 h 117"/>
                    <a:gd name="T2" fmla="*/ 405 w 428"/>
                    <a:gd name="T3" fmla="*/ 13 h 117"/>
                    <a:gd name="T4" fmla="*/ 403 w 428"/>
                    <a:gd name="T5" fmla="*/ 19 h 117"/>
                    <a:gd name="T6" fmla="*/ 398 w 428"/>
                    <a:gd name="T7" fmla="*/ 21 h 117"/>
                    <a:gd name="T8" fmla="*/ 392 w 428"/>
                    <a:gd name="T9" fmla="*/ 28 h 117"/>
                    <a:gd name="T10" fmla="*/ 386 w 428"/>
                    <a:gd name="T11" fmla="*/ 30 h 117"/>
                    <a:gd name="T12" fmla="*/ 381 w 428"/>
                    <a:gd name="T13" fmla="*/ 34 h 117"/>
                    <a:gd name="T14" fmla="*/ 371 w 428"/>
                    <a:gd name="T15" fmla="*/ 36 h 117"/>
                    <a:gd name="T16" fmla="*/ 359 w 428"/>
                    <a:gd name="T17" fmla="*/ 39 h 117"/>
                    <a:gd name="T18" fmla="*/ 347 w 428"/>
                    <a:gd name="T19" fmla="*/ 43 h 117"/>
                    <a:gd name="T20" fmla="*/ 338 w 428"/>
                    <a:gd name="T21" fmla="*/ 45 h 117"/>
                    <a:gd name="T22" fmla="*/ 332 w 428"/>
                    <a:gd name="T23" fmla="*/ 49 h 117"/>
                    <a:gd name="T24" fmla="*/ 326 w 428"/>
                    <a:gd name="T25" fmla="*/ 51 h 117"/>
                    <a:gd name="T26" fmla="*/ 320 w 428"/>
                    <a:gd name="T27" fmla="*/ 56 h 117"/>
                    <a:gd name="T28" fmla="*/ 314 w 428"/>
                    <a:gd name="T29" fmla="*/ 58 h 117"/>
                    <a:gd name="T30" fmla="*/ 308 w 428"/>
                    <a:gd name="T31" fmla="*/ 64 h 117"/>
                    <a:gd name="T32" fmla="*/ 302 w 428"/>
                    <a:gd name="T33" fmla="*/ 65 h 117"/>
                    <a:gd name="T34" fmla="*/ 293 w 428"/>
                    <a:gd name="T35" fmla="*/ 67 h 117"/>
                    <a:gd name="T36" fmla="*/ 281 w 428"/>
                    <a:gd name="T37" fmla="*/ 71 h 117"/>
                    <a:gd name="T38" fmla="*/ 269 w 428"/>
                    <a:gd name="T39" fmla="*/ 75 h 117"/>
                    <a:gd name="T40" fmla="*/ 263 w 428"/>
                    <a:gd name="T41" fmla="*/ 77 h 117"/>
                    <a:gd name="T42" fmla="*/ 257 w 428"/>
                    <a:gd name="T43" fmla="*/ 80 h 117"/>
                    <a:gd name="T44" fmla="*/ 251 w 428"/>
                    <a:gd name="T45" fmla="*/ 82 h 117"/>
                    <a:gd name="T46" fmla="*/ 245 w 428"/>
                    <a:gd name="T47" fmla="*/ 88 h 117"/>
                    <a:gd name="T48" fmla="*/ 236 w 428"/>
                    <a:gd name="T49" fmla="*/ 88 h 117"/>
                    <a:gd name="T50" fmla="*/ 230 w 428"/>
                    <a:gd name="T51" fmla="*/ 92 h 117"/>
                    <a:gd name="T52" fmla="*/ 224 w 428"/>
                    <a:gd name="T53" fmla="*/ 95 h 117"/>
                    <a:gd name="T54" fmla="*/ 218 w 428"/>
                    <a:gd name="T55" fmla="*/ 97 h 117"/>
                    <a:gd name="T56" fmla="*/ 212 w 428"/>
                    <a:gd name="T57" fmla="*/ 99 h 117"/>
                    <a:gd name="T58" fmla="*/ 206 w 428"/>
                    <a:gd name="T59" fmla="*/ 101 h 117"/>
                    <a:gd name="T60" fmla="*/ 192 w 428"/>
                    <a:gd name="T61" fmla="*/ 105 h 117"/>
                    <a:gd name="T62" fmla="*/ 183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5" y="13"/>
                      </a:lnTo>
                      <a:lnTo>
                        <a:pt x="403" y="19"/>
                      </a:lnTo>
                      <a:lnTo>
                        <a:pt x="398" y="21"/>
                      </a:lnTo>
                      <a:lnTo>
                        <a:pt x="392" y="28"/>
                      </a:lnTo>
                      <a:lnTo>
                        <a:pt x="386" y="30"/>
                      </a:lnTo>
                      <a:lnTo>
                        <a:pt x="381" y="34"/>
                      </a:lnTo>
                      <a:lnTo>
                        <a:pt x="371" y="36"/>
                      </a:lnTo>
                      <a:lnTo>
                        <a:pt x="359" y="39"/>
                      </a:lnTo>
                      <a:lnTo>
                        <a:pt x="347"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02" name="Freeform 18">
                  <a:extLst>
                    <a:ext uri="{FF2B5EF4-FFF2-40B4-BE49-F238E27FC236}">
                      <a16:creationId xmlns:a16="http://schemas.microsoft.com/office/drawing/2014/main" id="{69C9CBB8-AD96-3C49-8A94-2CC33AF6312D}"/>
                    </a:ext>
                  </a:extLst>
                </p:cNvPr>
                <p:cNvSpPr>
                  <a:spLocks/>
                </p:cNvSpPr>
                <p:nvPr/>
              </p:nvSpPr>
              <p:spPr bwMode="auto">
                <a:xfrm>
                  <a:off x="1337" y="3094"/>
                  <a:ext cx="428" cy="117"/>
                </a:xfrm>
                <a:custGeom>
                  <a:avLst/>
                  <a:gdLst>
                    <a:gd name="T0" fmla="*/ 427 w 428"/>
                    <a:gd name="T1" fmla="*/ 0 h 117"/>
                    <a:gd name="T2" fmla="*/ 407 w 428"/>
                    <a:gd name="T3" fmla="*/ 14 h 117"/>
                    <a:gd name="T4" fmla="*/ 403 w 428"/>
                    <a:gd name="T5" fmla="*/ 18 h 117"/>
                    <a:gd name="T6" fmla="*/ 397 w 428"/>
                    <a:gd name="T7" fmla="*/ 22 h 117"/>
                    <a:gd name="T8" fmla="*/ 392 w 428"/>
                    <a:gd name="T9" fmla="*/ 28 h 117"/>
                    <a:gd name="T10" fmla="*/ 386 w 428"/>
                    <a:gd name="T11" fmla="*/ 30 h 117"/>
                    <a:gd name="T12" fmla="*/ 380 w 428"/>
                    <a:gd name="T13" fmla="*/ 34 h 117"/>
                    <a:gd name="T14" fmla="*/ 372 w 428"/>
                    <a:gd name="T15" fmla="*/ 36 h 117"/>
                    <a:gd name="T16" fmla="*/ 360 w 428"/>
                    <a:gd name="T17" fmla="*/ 40 h 117"/>
                    <a:gd name="T18" fmla="*/ 348 w 428"/>
                    <a:gd name="T19" fmla="*/ 42 h 117"/>
                    <a:gd name="T20" fmla="*/ 338 w 428"/>
                    <a:gd name="T21" fmla="*/ 46 h 117"/>
                    <a:gd name="T22" fmla="*/ 332 w 428"/>
                    <a:gd name="T23" fmla="*/ 48 h 117"/>
                    <a:gd name="T24" fmla="*/ 326 w 428"/>
                    <a:gd name="T25" fmla="*/ 52 h 117"/>
                    <a:gd name="T26" fmla="*/ 320 w 428"/>
                    <a:gd name="T27" fmla="*/ 56 h 117"/>
                    <a:gd name="T28" fmla="*/ 314 w 428"/>
                    <a:gd name="T29" fmla="*/ 58 h 117"/>
                    <a:gd name="T30" fmla="*/ 308 w 428"/>
                    <a:gd name="T31" fmla="*/ 64 h 117"/>
                    <a:gd name="T32" fmla="*/ 302 w 428"/>
                    <a:gd name="T33" fmla="*/ 64 h 117"/>
                    <a:gd name="T34" fmla="*/ 292 w 428"/>
                    <a:gd name="T35" fmla="*/ 68 h 117"/>
                    <a:gd name="T36" fmla="*/ 280 w 428"/>
                    <a:gd name="T37" fmla="*/ 70 h 117"/>
                    <a:gd name="T38" fmla="*/ 270 w 428"/>
                    <a:gd name="T39" fmla="*/ 76 h 117"/>
                    <a:gd name="T40" fmla="*/ 264 w 428"/>
                    <a:gd name="T41" fmla="*/ 76 h 117"/>
                    <a:gd name="T42" fmla="*/ 258 w 428"/>
                    <a:gd name="T43" fmla="*/ 80 h 117"/>
                    <a:gd name="T44" fmla="*/ 252 w 428"/>
                    <a:gd name="T45" fmla="*/ 82 h 117"/>
                    <a:gd name="T46" fmla="*/ 246 w 428"/>
                    <a:gd name="T47" fmla="*/ 88 h 117"/>
                    <a:gd name="T48" fmla="*/ 236 w 428"/>
                    <a:gd name="T49" fmla="*/ 88 h 117"/>
                    <a:gd name="T50" fmla="*/ 230 w 428"/>
                    <a:gd name="T51" fmla="*/ 92 h 117"/>
                    <a:gd name="T52" fmla="*/ 224 w 428"/>
                    <a:gd name="T53" fmla="*/ 94 h 117"/>
                    <a:gd name="T54" fmla="*/ 218 w 428"/>
                    <a:gd name="T55" fmla="*/ 98 h 117"/>
                    <a:gd name="T56" fmla="*/ 212 w 428"/>
                    <a:gd name="T57" fmla="*/ 100 h 117"/>
                    <a:gd name="T58" fmla="*/ 206 w 428"/>
                    <a:gd name="T59" fmla="*/ 100 h 117"/>
                    <a:gd name="T60" fmla="*/ 192 w 428"/>
                    <a:gd name="T61" fmla="*/ 104 h 117"/>
                    <a:gd name="T62" fmla="*/ 182 w 428"/>
                    <a:gd name="T63" fmla="*/ 106 h 117"/>
                    <a:gd name="T64" fmla="*/ 172 w 428"/>
                    <a:gd name="T65" fmla="*/ 106 h 117"/>
                    <a:gd name="T66" fmla="*/ 168 w 428"/>
                    <a:gd name="T67" fmla="*/ 108 h 117"/>
                    <a:gd name="T68" fmla="*/ 158 w 428"/>
                    <a:gd name="T69" fmla="*/ 110 h 117"/>
                    <a:gd name="T70" fmla="*/ 146 w 428"/>
                    <a:gd name="T71" fmla="*/ 112 h 117"/>
                    <a:gd name="T72" fmla="*/ 136 w 428"/>
                    <a:gd name="T73" fmla="*/ 112 h 117"/>
                    <a:gd name="T74" fmla="*/ 124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8 w 428"/>
                    <a:gd name="T91" fmla="*/ 116 h 117"/>
                    <a:gd name="T92" fmla="*/ 72 w 428"/>
                    <a:gd name="T93" fmla="*/ 116 h 117"/>
                    <a:gd name="T94" fmla="*/ 60 w 428"/>
                    <a:gd name="T95" fmla="*/ 116 h 117"/>
                    <a:gd name="T96" fmla="*/ 50 w 428"/>
                    <a:gd name="T97" fmla="*/ 116 h 117"/>
                    <a:gd name="T98" fmla="*/ 44 w 428"/>
                    <a:gd name="T99" fmla="*/ 116 h 117"/>
                    <a:gd name="T100" fmla="*/ 38 w 428"/>
                    <a:gd name="T101" fmla="*/ 116 h 117"/>
                    <a:gd name="T102" fmla="*/ 32 w 428"/>
                    <a:gd name="T103" fmla="*/ 116 h 117"/>
                    <a:gd name="T104" fmla="*/ 20 w 428"/>
                    <a:gd name="T105" fmla="*/ 114 h 117"/>
                    <a:gd name="T106" fmla="*/ 10 w 428"/>
                    <a:gd name="T107" fmla="*/ 114 h 117"/>
                    <a:gd name="T108" fmla="*/ 6 w 428"/>
                    <a:gd name="T109" fmla="*/ 114 h 117"/>
                    <a:gd name="T110" fmla="*/ 0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427" y="0"/>
                      </a:moveTo>
                      <a:lnTo>
                        <a:pt x="407" y="14"/>
                      </a:lnTo>
                      <a:lnTo>
                        <a:pt x="403" y="18"/>
                      </a:lnTo>
                      <a:lnTo>
                        <a:pt x="397"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80" name="Group 19">
                <a:extLst>
                  <a:ext uri="{FF2B5EF4-FFF2-40B4-BE49-F238E27FC236}">
                    <a16:creationId xmlns:a16="http://schemas.microsoft.com/office/drawing/2014/main" id="{F9C3AB6E-A55D-7841-83E5-1C87DC85BE1B}"/>
                  </a:ext>
                </a:extLst>
              </p:cNvPr>
              <p:cNvGrpSpPr>
                <a:grpSpLocks/>
              </p:cNvGrpSpPr>
              <p:nvPr/>
            </p:nvGrpSpPr>
            <p:grpSpPr bwMode="auto">
              <a:xfrm>
                <a:off x="1333" y="3066"/>
                <a:ext cx="418" cy="111"/>
                <a:chOff x="1333" y="3066"/>
                <a:chExt cx="418" cy="111"/>
              </a:xfrm>
            </p:grpSpPr>
            <p:sp>
              <p:nvSpPr>
                <p:cNvPr id="16404" name="Freeform 20">
                  <a:extLst>
                    <a:ext uri="{FF2B5EF4-FFF2-40B4-BE49-F238E27FC236}">
                      <a16:creationId xmlns:a16="http://schemas.microsoft.com/office/drawing/2014/main" id="{1D19B20E-A8BA-7041-92A7-CD6897E80A51}"/>
                    </a:ext>
                  </a:extLst>
                </p:cNvPr>
                <p:cNvSpPr>
                  <a:spLocks/>
                </p:cNvSpPr>
                <p:nvPr/>
              </p:nvSpPr>
              <p:spPr bwMode="auto">
                <a:xfrm>
                  <a:off x="1333" y="3066"/>
                  <a:ext cx="418" cy="111"/>
                </a:xfrm>
                <a:custGeom>
                  <a:avLst/>
                  <a:gdLst>
                    <a:gd name="T0" fmla="*/ 417 w 418"/>
                    <a:gd name="T1" fmla="*/ 0 h 111"/>
                    <a:gd name="T2" fmla="*/ 397 w 418"/>
                    <a:gd name="T3" fmla="*/ 22 h 111"/>
                    <a:gd name="T4" fmla="*/ 393 w 418"/>
                    <a:gd name="T5" fmla="*/ 24 h 111"/>
                    <a:gd name="T6" fmla="*/ 387 w 418"/>
                    <a:gd name="T7" fmla="*/ 30 h 111"/>
                    <a:gd name="T8" fmla="*/ 383 w 418"/>
                    <a:gd name="T9" fmla="*/ 32 h 111"/>
                    <a:gd name="T10" fmla="*/ 373 w 418"/>
                    <a:gd name="T11" fmla="*/ 35 h 111"/>
                    <a:gd name="T12" fmla="*/ 359 w 418"/>
                    <a:gd name="T13" fmla="*/ 39 h 111"/>
                    <a:gd name="T14" fmla="*/ 351 w 418"/>
                    <a:gd name="T15" fmla="*/ 41 h 111"/>
                    <a:gd name="T16" fmla="*/ 345 w 418"/>
                    <a:gd name="T17" fmla="*/ 45 h 111"/>
                    <a:gd name="T18" fmla="*/ 339 w 418"/>
                    <a:gd name="T19" fmla="*/ 47 h 111"/>
                    <a:gd name="T20" fmla="*/ 334 w 418"/>
                    <a:gd name="T21" fmla="*/ 50 h 111"/>
                    <a:gd name="T22" fmla="*/ 328 w 418"/>
                    <a:gd name="T23" fmla="*/ 52 h 111"/>
                    <a:gd name="T24" fmla="*/ 322 w 418"/>
                    <a:gd name="T25" fmla="*/ 52 h 111"/>
                    <a:gd name="T26" fmla="*/ 306 w 418"/>
                    <a:gd name="T27" fmla="*/ 58 h 111"/>
                    <a:gd name="T28" fmla="*/ 294 w 418"/>
                    <a:gd name="T29" fmla="*/ 60 h 111"/>
                    <a:gd name="T30" fmla="*/ 283 w 418"/>
                    <a:gd name="T31" fmla="*/ 62 h 111"/>
                    <a:gd name="T32" fmla="*/ 271 w 418"/>
                    <a:gd name="T33" fmla="*/ 63 h 111"/>
                    <a:gd name="T34" fmla="*/ 259 w 418"/>
                    <a:gd name="T35" fmla="*/ 65 h 111"/>
                    <a:gd name="T36" fmla="*/ 253 w 418"/>
                    <a:gd name="T37" fmla="*/ 65 h 111"/>
                    <a:gd name="T38" fmla="*/ 247 w 418"/>
                    <a:gd name="T39" fmla="*/ 67 h 111"/>
                    <a:gd name="T40" fmla="*/ 241 w 418"/>
                    <a:gd name="T41" fmla="*/ 71 h 111"/>
                    <a:gd name="T42" fmla="*/ 230 w 418"/>
                    <a:gd name="T43" fmla="*/ 71 h 111"/>
                    <a:gd name="T44" fmla="*/ 226 w 418"/>
                    <a:gd name="T45" fmla="*/ 73 h 111"/>
                    <a:gd name="T46" fmla="*/ 214 w 418"/>
                    <a:gd name="T47" fmla="*/ 76 h 111"/>
                    <a:gd name="T48" fmla="*/ 204 w 418"/>
                    <a:gd name="T49" fmla="*/ 76 h 111"/>
                    <a:gd name="T50" fmla="*/ 192 w 418"/>
                    <a:gd name="T51" fmla="*/ 78 h 111"/>
                    <a:gd name="T52" fmla="*/ 184 w 418"/>
                    <a:gd name="T53" fmla="*/ 82 h 111"/>
                    <a:gd name="T54" fmla="*/ 181 w 418"/>
                    <a:gd name="T55" fmla="*/ 84 h 111"/>
                    <a:gd name="T56" fmla="*/ 175 w 418"/>
                    <a:gd name="T57" fmla="*/ 86 h 111"/>
                    <a:gd name="T58" fmla="*/ 165 w 418"/>
                    <a:gd name="T59" fmla="*/ 86 h 111"/>
                    <a:gd name="T60" fmla="*/ 153 w 418"/>
                    <a:gd name="T61" fmla="*/ 89 h 111"/>
                    <a:gd name="T62" fmla="*/ 143 w 418"/>
                    <a:gd name="T63" fmla="*/ 89 h 111"/>
                    <a:gd name="T64" fmla="*/ 137 w 418"/>
                    <a:gd name="T65" fmla="*/ 91 h 111"/>
                    <a:gd name="T66" fmla="*/ 131 w 418"/>
                    <a:gd name="T67" fmla="*/ 93 h 111"/>
                    <a:gd name="T68" fmla="*/ 126 w 418"/>
                    <a:gd name="T69" fmla="*/ 95 h 111"/>
                    <a:gd name="T70" fmla="*/ 114 w 418"/>
                    <a:gd name="T71" fmla="*/ 97 h 111"/>
                    <a:gd name="T72" fmla="*/ 108 w 418"/>
                    <a:gd name="T73" fmla="*/ 101 h 111"/>
                    <a:gd name="T74" fmla="*/ 102 w 418"/>
                    <a:gd name="T75" fmla="*/ 101 h 111"/>
                    <a:gd name="T76" fmla="*/ 96 w 418"/>
                    <a:gd name="T77" fmla="*/ 103 h 111"/>
                    <a:gd name="T78" fmla="*/ 90 w 418"/>
                    <a:gd name="T79" fmla="*/ 103 h 111"/>
                    <a:gd name="T80" fmla="*/ 78 w 418"/>
                    <a:gd name="T81" fmla="*/ 104 h 111"/>
                    <a:gd name="T82" fmla="*/ 73 w 418"/>
                    <a:gd name="T83" fmla="*/ 104 h 111"/>
                    <a:gd name="T84" fmla="*/ 65 w 418"/>
                    <a:gd name="T85" fmla="*/ 104 h 111"/>
                    <a:gd name="T86" fmla="*/ 57 w 418"/>
                    <a:gd name="T87" fmla="*/ 106 h 111"/>
                    <a:gd name="T88" fmla="*/ 43 w 418"/>
                    <a:gd name="T89" fmla="*/ 106 h 111"/>
                    <a:gd name="T90" fmla="*/ 39 w 418"/>
                    <a:gd name="T91" fmla="*/ 106 h 111"/>
                    <a:gd name="T92" fmla="*/ 33 w 418"/>
                    <a:gd name="T93" fmla="*/ 106 h 111"/>
                    <a:gd name="T94" fmla="*/ 27 w 418"/>
                    <a:gd name="T95" fmla="*/ 106 h 111"/>
                    <a:gd name="T96" fmla="*/ 18 w 418"/>
                    <a:gd name="T97" fmla="*/ 108 h 111"/>
                    <a:gd name="T98" fmla="*/ 12 w 418"/>
                    <a:gd name="T99" fmla="*/ 108 h 111"/>
                    <a:gd name="T100" fmla="*/ 6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7" y="30"/>
                      </a:lnTo>
                      <a:lnTo>
                        <a:pt x="383" y="32"/>
                      </a:lnTo>
                      <a:lnTo>
                        <a:pt x="373" y="35"/>
                      </a:lnTo>
                      <a:lnTo>
                        <a:pt x="359" y="39"/>
                      </a:lnTo>
                      <a:lnTo>
                        <a:pt x="351" y="41"/>
                      </a:lnTo>
                      <a:lnTo>
                        <a:pt x="345" y="45"/>
                      </a:lnTo>
                      <a:lnTo>
                        <a:pt x="339"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7"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05" name="Freeform 21">
                  <a:extLst>
                    <a:ext uri="{FF2B5EF4-FFF2-40B4-BE49-F238E27FC236}">
                      <a16:creationId xmlns:a16="http://schemas.microsoft.com/office/drawing/2014/main" id="{3AA8918C-39C0-DC4D-9961-8C50BA801785}"/>
                    </a:ext>
                  </a:extLst>
                </p:cNvPr>
                <p:cNvSpPr>
                  <a:spLocks/>
                </p:cNvSpPr>
                <p:nvPr/>
              </p:nvSpPr>
              <p:spPr bwMode="auto">
                <a:xfrm>
                  <a:off x="1333" y="3066"/>
                  <a:ext cx="418" cy="111"/>
                </a:xfrm>
                <a:custGeom>
                  <a:avLst/>
                  <a:gdLst>
                    <a:gd name="T0" fmla="*/ 417 w 418"/>
                    <a:gd name="T1" fmla="*/ 0 h 111"/>
                    <a:gd name="T2" fmla="*/ 397 w 418"/>
                    <a:gd name="T3" fmla="*/ 22 h 111"/>
                    <a:gd name="T4" fmla="*/ 394 w 418"/>
                    <a:gd name="T5" fmla="*/ 26 h 111"/>
                    <a:gd name="T6" fmla="*/ 386 w 418"/>
                    <a:gd name="T7" fmla="*/ 30 h 111"/>
                    <a:gd name="T8" fmla="*/ 382 w 418"/>
                    <a:gd name="T9" fmla="*/ 32 h 111"/>
                    <a:gd name="T10" fmla="*/ 372 w 418"/>
                    <a:gd name="T11" fmla="*/ 36 h 111"/>
                    <a:gd name="T12" fmla="*/ 360 w 418"/>
                    <a:gd name="T13" fmla="*/ 40 h 111"/>
                    <a:gd name="T14" fmla="*/ 350 w 418"/>
                    <a:gd name="T15" fmla="*/ 42 h 111"/>
                    <a:gd name="T16" fmla="*/ 344 w 418"/>
                    <a:gd name="T17" fmla="*/ 44 h 111"/>
                    <a:gd name="T18" fmla="*/ 340 w 418"/>
                    <a:gd name="T19" fmla="*/ 46 h 111"/>
                    <a:gd name="T20" fmla="*/ 332 w 418"/>
                    <a:gd name="T21" fmla="*/ 50 h 111"/>
                    <a:gd name="T22" fmla="*/ 328 w 418"/>
                    <a:gd name="T23" fmla="*/ 52 h 111"/>
                    <a:gd name="T24" fmla="*/ 322 w 418"/>
                    <a:gd name="T25" fmla="*/ 54 h 111"/>
                    <a:gd name="T26" fmla="*/ 306 w 418"/>
                    <a:gd name="T27" fmla="*/ 58 h 111"/>
                    <a:gd name="T28" fmla="*/ 294 w 418"/>
                    <a:gd name="T29" fmla="*/ 60 h 111"/>
                    <a:gd name="T30" fmla="*/ 282 w 418"/>
                    <a:gd name="T31" fmla="*/ 62 h 111"/>
                    <a:gd name="T32" fmla="*/ 270 w 418"/>
                    <a:gd name="T33" fmla="*/ 64 h 111"/>
                    <a:gd name="T34" fmla="*/ 258 w 418"/>
                    <a:gd name="T35" fmla="*/ 66 h 111"/>
                    <a:gd name="T36" fmla="*/ 252 w 418"/>
                    <a:gd name="T37" fmla="*/ 66 h 111"/>
                    <a:gd name="T38" fmla="*/ 246 w 418"/>
                    <a:gd name="T39" fmla="*/ 68 h 111"/>
                    <a:gd name="T40" fmla="*/ 240 w 418"/>
                    <a:gd name="T41" fmla="*/ 70 h 111"/>
                    <a:gd name="T42" fmla="*/ 230 w 418"/>
                    <a:gd name="T43" fmla="*/ 72 h 111"/>
                    <a:gd name="T44" fmla="*/ 226 w 418"/>
                    <a:gd name="T45" fmla="*/ 74 h 111"/>
                    <a:gd name="T46" fmla="*/ 214 w 418"/>
                    <a:gd name="T47" fmla="*/ 76 h 111"/>
                    <a:gd name="T48" fmla="*/ 204 w 418"/>
                    <a:gd name="T49" fmla="*/ 78 h 111"/>
                    <a:gd name="T50" fmla="*/ 192 w 418"/>
                    <a:gd name="T51" fmla="*/ 80 h 111"/>
                    <a:gd name="T52" fmla="*/ 186 w 418"/>
                    <a:gd name="T53" fmla="*/ 82 h 111"/>
                    <a:gd name="T54" fmla="*/ 180 w 418"/>
                    <a:gd name="T55" fmla="*/ 84 h 111"/>
                    <a:gd name="T56" fmla="*/ 174 w 418"/>
                    <a:gd name="T57" fmla="*/ 86 h 111"/>
                    <a:gd name="T58" fmla="*/ 166 w 418"/>
                    <a:gd name="T59" fmla="*/ 86 h 111"/>
                    <a:gd name="T60" fmla="*/ 152 w 418"/>
                    <a:gd name="T61" fmla="*/ 90 h 111"/>
                    <a:gd name="T62" fmla="*/ 144 w 418"/>
                    <a:gd name="T63" fmla="*/ 90 h 111"/>
                    <a:gd name="T64" fmla="*/ 138 w 418"/>
                    <a:gd name="T65" fmla="*/ 92 h 111"/>
                    <a:gd name="T66" fmla="*/ 132 w 418"/>
                    <a:gd name="T67" fmla="*/ 94 h 111"/>
                    <a:gd name="T68" fmla="*/ 126 w 418"/>
                    <a:gd name="T69" fmla="*/ 96 h 111"/>
                    <a:gd name="T70" fmla="*/ 114 w 418"/>
                    <a:gd name="T71" fmla="*/ 98 h 111"/>
                    <a:gd name="T72" fmla="*/ 108 w 418"/>
                    <a:gd name="T73" fmla="*/ 100 h 111"/>
                    <a:gd name="T74" fmla="*/ 102 w 418"/>
                    <a:gd name="T75" fmla="*/ 102 h 111"/>
                    <a:gd name="T76" fmla="*/ 96 w 418"/>
                    <a:gd name="T77" fmla="*/ 104 h 111"/>
                    <a:gd name="T78" fmla="*/ 90 w 418"/>
                    <a:gd name="T79" fmla="*/ 104 h 111"/>
                    <a:gd name="T80" fmla="*/ 78 w 418"/>
                    <a:gd name="T81" fmla="*/ 104 h 111"/>
                    <a:gd name="T82" fmla="*/ 72 w 418"/>
                    <a:gd name="T83" fmla="*/ 104 h 111"/>
                    <a:gd name="T84" fmla="*/ 66 w 418"/>
                    <a:gd name="T85" fmla="*/ 104 h 111"/>
                    <a:gd name="T86" fmla="*/ 56 w 418"/>
                    <a:gd name="T87" fmla="*/ 106 h 111"/>
                    <a:gd name="T88" fmla="*/ 44 w 418"/>
                    <a:gd name="T89" fmla="*/ 106 h 111"/>
                    <a:gd name="T90" fmla="*/ 40 w 418"/>
                    <a:gd name="T91" fmla="*/ 106 h 111"/>
                    <a:gd name="T92" fmla="*/ 34 w 418"/>
                    <a:gd name="T93" fmla="*/ 108 h 111"/>
                    <a:gd name="T94" fmla="*/ 28 w 418"/>
                    <a:gd name="T95" fmla="*/ 108 h 111"/>
                    <a:gd name="T96" fmla="*/ 18 w 418"/>
                    <a:gd name="T97" fmla="*/ 110 h 111"/>
                    <a:gd name="T98" fmla="*/ 12 w 418"/>
                    <a:gd name="T99" fmla="*/ 110 h 111"/>
                    <a:gd name="T100" fmla="*/ 6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6406" name="Freeform 22">
            <a:extLst>
              <a:ext uri="{FF2B5EF4-FFF2-40B4-BE49-F238E27FC236}">
                <a16:creationId xmlns:a16="http://schemas.microsoft.com/office/drawing/2014/main" id="{893F8592-A051-4F41-8C00-7846E72A4685}"/>
              </a:ext>
            </a:extLst>
          </p:cNvPr>
          <p:cNvSpPr>
            <a:spLocks/>
          </p:cNvSpPr>
          <p:nvPr/>
        </p:nvSpPr>
        <p:spPr bwMode="auto">
          <a:xfrm>
            <a:off x="5054601" y="1530351"/>
            <a:ext cx="1800225" cy="3579813"/>
          </a:xfrm>
          <a:custGeom>
            <a:avLst/>
            <a:gdLst>
              <a:gd name="T0" fmla="*/ 290513 w 1134"/>
              <a:gd name="T1" fmla="*/ 219075 h 2255"/>
              <a:gd name="T2" fmla="*/ 412750 w 1134"/>
              <a:gd name="T3" fmla="*/ 382588 h 2255"/>
              <a:gd name="T4" fmla="*/ 646113 w 1134"/>
              <a:gd name="T5" fmla="*/ 544513 h 2255"/>
              <a:gd name="T6" fmla="*/ 825500 w 1134"/>
              <a:gd name="T7" fmla="*/ 617538 h 2255"/>
              <a:gd name="T8" fmla="*/ 1098550 w 1134"/>
              <a:gd name="T9" fmla="*/ 617538 h 2255"/>
              <a:gd name="T10" fmla="*/ 1274763 w 1134"/>
              <a:gd name="T11" fmla="*/ 617538 h 2255"/>
              <a:gd name="T12" fmla="*/ 1414463 w 1134"/>
              <a:gd name="T13" fmla="*/ 512763 h 2255"/>
              <a:gd name="T14" fmla="*/ 1565275 w 1134"/>
              <a:gd name="T15" fmla="*/ 265113 h 2255"/>
              <a:gd name="T16" fmla="*/ 1687513 w 1134"/>
              <a:gd name="T17" fmla="*/ 88900 h 2255"/>
              <a:gd name="T18" fmla="*/ 1798638 w 1134"/>
              <a:gd name="T19" fmla="*/ 104775 h 2255"/>
              <a:gd name="T20" fmla="*/ 1798638 w 1134"/>
              <a:gd name="T21" fmla="*/ 293688 h 2255"/>
              <a:gd name="T22" fmla="*/ 1798638 w 1134"/>
              <a:gd name="T23" fmla="*/ 484188 h 2255"/>
              <a:gd name="T24" fmla="*/ 1798638 w 1134"/>
              <a:gd name="T25" fmla="*/ 661988 h 2255"/>
              <a:gd name="T26" fmla="*/ 1798638 w 1134"/>
              <a:gd name="T27" fmla="*/ 923925 h 2255"/>
              <a:gd name="T28" fmla="*/ 1635125 w 1134"/>
              <a:gd name="T29" fmla="*/ 1055688 h 2255"/>
              <a:gd name="T30" fmla="*/ 1536700 w 1134"/>
              <a:gd name="T31" fmla="*/ 1216025 h 2255"/>
              <a:gd name="T32" fmla="*/ 1524000 w 1134"/>
              <a:gd name="T33" fmla="*/ 1390650 h 2255"/>
              <a:gd name="T34" fmla="*/ 1524000 w 1134"/>
              <a:gd name="T35" fmla="*/ 1566863 h 2255"/>
              <a:gd name="T36" fmla="*/ 1524000 w 1134"/>
              <a:gd name="T37" fmla="*/ 1744663 h 2255"/>
              <a:gd name="T38" fmla="*/ 1524000 w 1134"/>
              <a:gd name="T39" fmla="*/ 1922463 h 2255"/>
              <a:gd name="T40" fmla="*/ 1524000 w 1134"/>
              <a:gd name="T41" fmla="*/ 2124075 h 2255"/>
              <a:gd name="T42" fmla="*/ 1524000 w 1134"/>
              <a:gd name="T43" fmla="*/ 2301875 h 2255"/>
              <a:gd name="T44" fmla="*/ 1577975 w 1134"/>
              <a:gd name="T45" fmla="*/ 2551113 h 2255"/>
              <a:gd name="T46" fmla="*/ 1622425 w 1134"/>
              <a:gd name="T47" fmla="*/ 2728913 h 2255"/>
              <a:gd name="T48" fmla="*/ 1635125 w 1134"/>
              <a:gd name="T49" fmla="*/ 2916238 h 2255"/>
              <a:gd name="T50" fmla="*/ 1635125 w 1134"/>
              <a:gd name="T51" fmla="*/ 3122613 h 2255"/>
              <a:gd name="T52" fmla="*/ 1635125 w 1134"/>
              <a:gd name="T53" fmla="*/ 3300413 h 2255"/>
              <a:gd name="T54" fmla="*/ 1635125 w 1134"/>
              <a:gd name="T55" fmla="*/ 3473450 h 2255"/>
              <a:gd name="T56" fmla="*/ 1482725 w 1134"/>
              <a:gd name="T57" fmla="*/ 3578225 h 2255"/>
              <a:gd name="T58" fmla="*/ 1290638 w 1134"/>
              <a:gd name="T59" fmla="*/ 3565525 h 2255"/>
              <a:gd name="T60" fmla="*/ 1158875 w 1134"/>
              <a:gd name="T61" fmla="*/ 3556000 h 2255"/>
              <a:gd name="T62" fmla="*/ 819150 w 1134"/>
              <a:gd name="T63" fmla="*/ 3568700 h 2255"/>
              <a:gd name="T64" fmla="*/ 588963 w 1134"/>
              <a:gd name="T65" fmla="*/ 3533775 h 2255"/>
              <a:gd name="T66" fmla="*/ 290513 w 1134"/>
              <a:gd name="T67" fmla="*/ 3521075 h 2255"/>
              <a:gd name="T68" fmla="*/ 98425 w 1134"/>
              <a:gd name="T69" fmla="*/ 3533775 h 2255"/>
              <a:gd name="T70" fmla="*/ 28575 w 1134"/>
              <a:gd name="T71" fmla="*/ 3400425 h 2255"/>
              <a:gd name="T72" fmla="*/ 44450 w 1134"/>
              <a:gd name="T73" fmla="*/ 3227388 h 2255"/>
              <a:gd name="T74" fmla="*/ 111125 w 1134"/>
              <a:gd name="T75" fmla="*/ 3049588 h 2255"/>
              <a:gd name="T76" fmla="*/ 150813 w 1134"/>
              <a:gd name="T77" fmla="*/ 2784475 h 2255"/>
              <a:gd name="T78" fmla="*/ 179388 w 1134"/>
              <a:gd name="T79" fmla="*/ 2611438 h 2255"/>
              <a:gd name="T80" fmla="*/ 220663 w 1134"/>
              <a:gd name="T81" fmla="*/ 2435225 h 2255"/>
              <a:gd name="T82" fmla="*/ 249238 w 1134"/>
              <a:gd name="T83" fmla="*/ 2257425 h 2255"/>
              <a:gd name="T84" fmla="*/ 290513 w 1134"/>
              <a:gd name="T85" fmla="*/ 2051050 h 2255"/>
              <a:gd name="T86" fmla="*/ 331788 w 1134"/>
              <a:gd name="T87" fmla="*/ 1716088 h 2255"/>
              <a:gd name="T88" fmla="*/ 355600 w 1134"/>
              <a:gd name="T89" fmla="*/ 1377950 h 2255"/>
              <a:gd name="T90" fmla="*/ 355600 w 1134"/>
              <a:gd name="T91" fmla="*/ 1200150 h 2255"/>
              <a:gd name="T92" fmla="*/ 277813 w 1134"/>
              <a:gd name="T93" fmla="*/ 1028700 h 2255"/>
              <a:gd name="T94" fmla="*/ 150813 w 1134"/>
              <a:gd name="T95" fmla="*/ 866775 h 2255"/>
              <a:gd name="T96" fmla="*/ 150813 w 1134"/>
              <a:gd name="T97" fmla="*/ 688975 h 2255"/>
              <a:gd name="T98" fmla="*/ 150813 w 1134"/>
              <a:gd name="T99" fmla="*/ 512763 h 2255"/>
              <a:gd name="T100" fmla="*/ 150813 w 1134"/>
              <a:gd name="T101" fmla="*/ 265113 h 2255"/>
              <a:gd name="T102" fmla="*/ 150813 w 1134"/>
              <a:gd name="T103" fmla="*/ 88900 h 2255"/>
              <a:gd name="T104" fmla="*/ 204788 w 1134"/>
              <a:gd name="T105" fmla="*/ 44450 h 2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4" h="2255">
                <a:moveTo>
                  <a:pt x="159" y="76"/>
                </a:moveTo>
                <a:lnTo>
                  <a:pt x="167" y="104"/>
                </a:lnTo>
                <a:lnTo>
                  <a:pt x="175" y="112"/>
                </a:lnTo>
                <a:lnTo>
                  <a:pt x="183" y="138"/>
                </a:lnTo>
                <a:lnTo>
                  <a:pt x="199" y="167"/>
                </a:lnTo>
                <a:lnTo>
                  <a:pt x="209" y="193"/>
                </a:lnTo>
                <a:lnTo>
                  <a:pt x="234" y="211"/>
                </a:lnTo>
                <a:lnTo>
                  <a:pt x="260" y="241"/>
                </a:lnTo>
                <a:lnTo>
                  <a:pt x="348" y="269"/>
                </a:lnTo>
                <a:lnTo>
                  <a:pt x="371" y="297"/>
                </a:lnTo>
                <a:lnTo>
                  <a:pt x="381" y="323"/>
                </a:lnTo>
                <a:lnTo>
                  <a:pt x="407" y="343"/>
                </a:lnTo>
                <a:lnTo>
                  <a:pt x="433" y="361"/>
                </a:lnTo>
                <a:lnTo>
                  <a:pt x="459" y="379"/>
                </a:lnTo>
                <a:lnTo>
                  <a:pt x="485" y="389"/>
                </a:lnTo>
                <a:lnTo>
                  <a:pt x="520" y="389"/>
                </a:lnTo>
                <a:lnTo>
                  <a:pt x="572" y="389"/>
                </a:lnTo>
                <a:lnTo>
                  <a:pt x="641" y="389"/>
                </a:lnTo>
                <a:lnTo>
                  <a:pt x="664" y="389"/>
                </a:lnTo>
                <a:lnTo>
                  <a:pt x="692" y="389"/>
                </a:lnTo>
                <a:lnTo>
                  <a:pt x="718" y="389"/>
                </a:lnTo>
                <a:lnTo>
                  <a:pt x="754" y="389"/>
                </a:lnTo>
                <a:lnTo>
                  <a:pt x="778" y="389"/>
                </a:lnTo>
                <a:lnTo>
                  <a:pt x="803" y="389"/>
                </a:lnTo>
                <a:lnTo>
                  <a:pt x="829" y="389"/>
                </a:lnTo>
                <a:lnTo>
                  <a:pt x="857" y="369"/>
                </a:lnTo>
                <a:lnTo>
                  <a:pt x="883" y="351"/>
                </a:lnTo>
                <a:lnTo>
                  <a:pt x="891" y="323"/>
                </a:lnTo>
                <a:lnTo>
                  <a:pt x="917" y="287"/>
                </a:lnTo>
                <a:lnTo>
                  <a:pt x="942" y="259"/>
                </a:lnTo>
                <a:lnTo>
                  <a:pt x="960" y="185"/>
                </a:lnTo>
                <a:lnTo>
                  <a:pt x="986" y="167"/>
                </a:lnTo>
                <a:lnTo>
                  <a:pt x="994" y="138"/>
                </a:lnTo>
                <a:lnTo>
                  <a:pt x="1022" y="120"/>
                </a:lnTo>
                <a:lnTo>
                  <a:pt x="1038" y="84"/>
                </a:lnTo>
                <a:lnTo>
                  <a:pt x="1063" y="56"/>
                </a:lnTo>
                <a:lnTo>
                  <a:pt x="1089" y="28"/>
                </a:lnTo>
                <a:lnTo>
                  <a:pt x="1115" y="10"/>
                </a:lnTo>
                <a:lnTo>
                  <a:pt x="1133" y="38"/>
                </a:lnTo>
                <a:lnTo>
                  <a:pt x="1133" y="66"/>
                </a:lnTo>
                <a:lnTo>
                  <a:pt x="1133" y="94"/>
                </a:lnTo>
                <a:lnTo>
                  <a:pt x="1133" y="120"/>
                </a:lnTo>
                <a:lnTo>
                  <a:pt x="1133" y="147"/>
                </a:lnTo>
                <a:lnTo>
                  <a:pt x="1133" y="185"/>
                </a:lnTo>
                <a:lnTo>
                  <a:pt x="1133" y="221"/>
                </a:lnTo>
                <a:lnTo>
                  <a:pt x="1133" y="249"/>
                </a:lnTo>
                <a:lnTo>
                  <a:pt x="1133" y="279"/>
                </a:lnTo>
                <a:lnTo>
                  <a:pt x="1133" y="305"/>
                </a:lnTo>
                <a:lnTo>
                  <a:pt x="1133" y="333"/>
                </a:lnTo>
                <a:lnTo>
                  <a:pt x="1133" y="361"/>
                </a:lnTo>
                <a:lnTo>
                  <a:pt x="1133" y="389"/>
                </a:lnTo>
                <a:lnTo>
                  <a:pt x="1133" y="417"/>
                </a:lnTo>
                <a:lnTo>
                  <a:pt x="1133" y="442"/>
                </a:lnTo>
                <a:lnTo>
                  <a:pt x="1133" y="480"/>
                </a:lnTo>
                <a:lnTo>
                  <a:pt x="1133" y="554"/>
                </a:lnTo>
                <a:lnTo>
                  <a:pt x="1133" y="582"/>
                </a:lnTo>
                <a:lnTo>
                  <a:pt x="1107" y="602"/>
                </a:lnTo>
                <a:lnTo>
                  <a:pt x="1081" y="628"/>
                </a:lnTo>
                <a:lnTo>
                  <a:pt x="1056" y="638"/>
                </a:lnTo>
                <a:lnTo>
                  <a:pt x="1030" y="665"/>
                </a:lnTo>
                <a:lnTo>
                  <a:pt x="1004" y="683"/>
                </a:lnTo>
                <a:lnTo>
                  <a:pt x="994" y="712"/>
                </a:lnTo>
                <a:lnTo>
                  <a:pt x="976" y="738"/>
                </a:lnTo>
                <a:lnTo>
                  <a:pt x="968" y="766"/>
                </a:lnTo>
                <a:lnTo>
                  <a:pt x="968" y="794"/>
                </a:lnTo>
                <a:lnTo>
                  <a:pt x="960" y="822"/>
                </a:lnTo>
                <a:lnTo>
                  <a:pt x="960" y="850"/>
                </a:lnTo>
                <a:lnTo>
                  <a:pt x="960" y="876"/>
                </a:lnTo>
                <a:lnTo>
                  <a:pt x="960" y="906"/>
                </a:lnTo>
                <a:lnTo>
                  <a:pt x="960" y="934"/>
                </a:lnTo>
                <a:lnTo>
                  <a:pt x="960" y="962"/>
                </a:lnTo>
                <a:lnTo>
                  <a:pt x="960" y="987"/>
                </a:lnTo>
                <a:lnTo>
                  <a:pt x="960" y="1015"/>
                </a:lnTo>
                <a:lnTo>
                  <a:pt x="960" y="1043"/>
                </a:lnTo>
                <a:lnTo>
                  <a:pt x="960" y="1071"/>
                </a:lnTo>
                <a:lnTo>
                  <a:pt x="960" y="1099"/>
                </a:lnTo>
                <a:lnTo>
                  <a:pt x="960" y="1127"/>
                </a:lnTo>
                <a:lnTo>
                  <a:pt x="960" y="1155"/>
                </a:lnTo>
                <a:lnTo>
                  <a:pt x="960" y="1183"/>
                </a:lnTo>
                <a:lnTo>
                  <a:pt x="960" y="1211"/>
                </a:lnTo>
                <a:lnTo>
                  <a:pt x="960" y="1247"/>
                </a:lnTo>
                <a:lnTo>
                  <a:pt x="960" y="1284"/>
                </a:lnTo>
                <a:lnTo>
                  <a:pt x="960" y="1312"/>
                </a:lnTo>
                <a:lnTo>
                  <a:pt x="960" y="1338"/>
                </a:lnTo>
                <a:lnTo>
                  <a:pt x="960" y="1368"/>
                </a:lnTo>
                <a:lnTo>
                  <a:pt x="960" y="1396"/>
                </a:lnTo>
                <a:lnTo>
                  <a:pt x="960" y="1422"/>
                </a:lnTo>
                <a:lnTo>
                  <a:pt x="960" y="1450"/>
                </a:lnTo>
                <a:lnTo>
                  <a:pt x="960" y="1478"/>
                </a:lnTo>
                <a:lnTo>
                  <a:pt x="986" y="1551"/>
                </a:lnTo>
                <a:lnTo>
                  <a:pt x="986" y="1581"/>
                </a:lnTo>
                <a:lnTo>
                  <a:pt x="994" y="1607"/>
                </a:lnTo>
                <a:lnTo>
                  <a:pt x="994" y="1635"/>
                </a:lnTo>
                <a:lnTo>
                  <a:pt x="1012" y="1663"/>
                </a:lnTo>
                <a:lnTo>
                  <a:pt x="1012" y="1691"/>
                </a:lnTo>
                <a:lnTo>
                  <a:pt x="1022" y="1719"/>
                </a:lnTo>
                <a:lnTo>
                  <a:pt x="1022" y="1746"/>
                </a:lnTo>
                <a:lnTo>
                  <a:pt x="1022" y="1774"/>
                </a:lnTo>
                <a:lnTo>
                  <a:pt x="1022" y="1802"/>
                </a:lnTo>
                <a:lnTo>
                  <a:pt x="1030" y="1837"/>
                </a:lnTo>
                <a:lnTo>
                  <a:pt x="1030" y="1875"/>
                </a:lnTo>
                <a:lnTo>
                  <a:pt x="1030" y="1911"/>
                </a:lnTo>
                <a:lnTo>
                  <a:pt x="1030" y="1939"/>
                </a:lnTo>
                <a:lnTo>
                  <a:pt x="1030" y="1967"/>
                </a:lnTo>
                <a:lnTo>
                  <a:pt x="1030" y="1995"/>
                </a:lnTo>
                <a:lnTo>
                  <a:pt x="1030" y="2023"/>
                </a:lnTo>
                <a:lnTo>
                  <a:pt x="1030" y="2051"/>
                </a:lnTo>
                <a:lnTo>
                  <a:pt x="1030" y="2079"/>
                </a:lnTo>
                <a:lnTo>
                  <a:pt x="1030" y="2107"/>
                </a:lnTo>
                <a:lnTo>
                  <a:pt x="1030" y="2134"/>
                </a:lnTo>
                <a:lnTo>
                  <a:pt x="1030" y="2160"/>
                </a:lnTo>
                <a:lnTo>
                  <a:pt x="1030" y="2188"/>
                </a:lnTo>
                <a:lnTo>
                  <a:pt x="1036" y="2248"/>
                </a:lnTo>
                <a:lnTo>
                  <a:pt x="986" y="2244"/>
                </a:lnTo>
                <a:lnTo>
                  <a:pt x="960" y="2254"/>
                </a:lnTo>
                <a:lnTo>
                  <a:pt x="934" y="2254"/>
                </a:lnTo>
                <a:lnTo>
                  <a:pt x="909" y="2254"/>
                </a:lnTo>
                <a:lnTo>
                  <a:pt x="883" y="2254"/>
                </a:lnTo>
                <a:lnTo>
                  <a:pt x="859" y="2246"/>
                </a:lnTo>
                <a:lnTo>
                  <a:pt x="813" y="2246"/>
                </a:lnTo>
                <a:lnTo>
                  <a:pt x="795" y="2238"/>
                </a:lnTo>
                <a:lnTo>
                  <a:pt x="772" y="2244"/>
                </a:lnTo>
                <a:lnTo>
                  <a:pt x="774" y="2236"/>
                </a:lnTo>
                <a:lnTo>
                  <a:pt x="730" y="2240"/>
                </a:lnTo>
                <a:lnTo>
                  <a:pt x="666" y="2242"/>
                </a:lnTo>
                <a:lnTo>
                  <a:pt x="596" y="2242"/>
                </a:lnTo>
                <a:lnTo>
                  <a:pt x="554" y="2240"/>
                </a:lnTo>
                <a:lnTo>
                  <a:pt x="516" y="2248"/>
                </a:lnTo>
                <a:lnTo>
                  <a:pt x="471" y="2246"/>
                </a:lnTo>
                <a:lnTo>
                  <a:pt x="435" y="2232"/>
                </a:lnTo>
                <a:lnTo>
                  <a:pt x="391" y="2232"/>
                </a:lnTo>
                <a:lnTo>
                  <a:pt x="371" y="2226"/>
                </a:lnTo>
                <a:lnTo>
                  <a:pt x="346" y="2232"/>
                </a:lnTo>
                <a:lnTo>
                  <a:pt x="290" y="2226"/>
                </a:lnTo>
                <a:lnTo>
                  <a:pt x="236" y="2228"/>
                </a:lnTo>
                <a:lnTo>
                  <a:pt x="183" y="2218"/>
                </a:lnTo>
                <a:lnTo>
                  <a:pt x="147" y="2224"/>
                </a:lnTo>
                <a:lnTo>
                  <a:pt x="113" y="2216"/>
                </a:lnTo>
                <a:lnTo>
                  <a:pt x="85" y="2226"/>
                </a:lnTo>
                <a:lnTo>
                  <a:pt x="62" y="2226"/>
                </a:lnTo>
                <a:lnTo>
                  <a:pt x="36" y="2226"/>
                </a:lnTo>
                <a:lnTo>
                  <a:pt x="0" y="2228"/>
                </a:lnTo>
                <a:lnTo>
                  <a:pt x="18" y="2170"/>
                </a:lnTo>
                <a:lnTo>
                  <a:pt x="18" y="2142"/>
                </a:lnTo>
                <a:lnTo>
                  <a:pt x="18" y="2116"/>
                </a:lnTo>
                <a:lnTo>
                  <a:pt x="18" y="2087"/>
                </a:lnTo>
                <a:lnTo>
                  <a:pt x="18" y="2061"/>
                </a:lnTo>
                <a:lnTo>
                  <a:pt x="28" y="2033"/>
                </a:lnTo>
                <a:lnTo>
                  <a:pt x="36" y="2005"/>
                </a:lnTo>
                <a:lnTo>
                  <a:pt x="44" y="1975"/>
                </a:lnTo>
                <a:lnTo>
                  <a:pt x="52" y="1949"/>
                </a:lnTo>
                <a:lnTo>
                  <a:pt x="70" y="1921"/>
                </a:lnTo>
                <a:lnTo>
                  <a:pt x="70" y="1893"/>
                </a:lnTo>
                <a:lnTo>
                  <a:pt x="79" y="1865"/>
                </a:lnTo>
                <a:lnTo>
                  <a:pt x="85" y="1792"/>
                </a:lnTo>
                <a:lnTo>
                  <a:pt x="95" y="1754"/>
                </a:lnTo>
                <a:lnTo>
                  <a:pt x="103" y="1727"/>
                </a:lnTo>
                <a:lnTo>
                  <a:pt x="103" y="1701"/>
                </a:lnTo>
                <a:lnTo>
                  <a:pt x="113" y="1673"/>
                </a:lnTo>
                <a:lnTo>
                  <a:pt x="113" y="1645"/>
                </a:lnTo>
                <a:lnTo>
                  <a:pt x="113" y="1617"/>
                </a:lnTo>
                <a:lnTo>
                  <a:pt x="121" y="1589"/>
                </a:lnTo>
                <a:lnTo>
                  <a:pt x="129" y="1561"/>
                </a:lnTo>
                <a:lnTo>
                  <a:pt x="139" y="1534"/>
                </a:lnTo>
                <a:lnTo>
                  <a:pt x="147" y="1506"/>
                </a:lnTo>
                <a:lnTo>
                  <a:pt x="147" y="1478"/>
                </a:lnTo>
                <a:lnTo>
                  <a:pt x="157" y="1450"/>
                </a:lnTo>
                <a:lnTo>
                  <a:pt x="157" y="1422"/>
                </a:lnTo>
                <a:lnTo>
                  <a:pt x="175" y="1396"/>
                </a:lnTo>
                <a:lnTo>
                  <a:pt x="175" y="1368"/>
                </a:lnTo>
                <a:lnTo>
                  <a:pt x="183" y="1330"/>
                </a:lnTo>
                <a:lnTo>
                  <a:pt x="183" y="1292"/>
                </a:lnTo>
                <a:lnTo>
                  <a:pt x="191" y="1257"/>
                </a:lnTo>
                <a:lnTo>
                  <a:pt x="199" y="1193"/>
                </a:lnTo>
                <a:lnTo>
                  <a:pt x="209" y="1137"/>
                </a:lnTo>
                <a:lnTo>
                  <a:pt x="209" y="1081"/>
                </a:lnTo>
                <a:lnTo>
                  <a:pt x="216" y="1025"/>
                </a:lnTo>
                <a:lnTo>
                  <a:pt x="216" y="970"/>
                </a:lnTo>
                <a:lnTo>
                  <a:pt x="216" y="896"/>
                </a:lnTo>
                <a:lnTo>
                  <a:pt x="224" y="868"/>
                </a:lnTo>
                <a:lnTo>
                  <a:pt x="224" y="840"/>
                </a:lnTo>
                <a:lnTo>
                  <a:pt x="224" y="812"/>
                </a:lnTo>
                <a:lnTo>
                  <a:pt x="224" y="784"/>
                </a:lnTo>
                <a:lnTo>
                  <a:pt x="224" y="756"/>
                </a:lnTo>
                <a:lnTo>
                  <a:pt x="224" y="730"/>
                </a:lnTo>
                <a:lnTo>
                  <a:pt x="216" y="703"/>
                </a:lnTo>
                <a:lnTo>
                  <a:pt x="199" y="673"/>
                </a:lnTo>
                <a:lnTo>
                  <a:pt x="175" y="648"/>
                </a:lnTo>
                <a:lnTo>
                  <a:pt x="139" y="620"/>
                </a:lnTo>
                <a:lnTo>
                  <a:pt x="113" y="602"/>
                </a:lnTo>
                <a:lnTo>
                  <a:pt x="103" y="572"/>
                </a:lnTo>
                <a:lnTo>
                  <a:pt x="95" y="546"/>
                </a:lnTo>
                <a:lnTo>
                  <a:pt x="95" y="518"/>
                </a:lnTo>
                <a:lnTo>
                  <a:pt x="95" y="490"/>
                </a:lnTo>
                <a:lnTo>
                  <a:pt x="95" y="462"/>
                </a:lnTo>
                <a:lnTo>
                  <a:pt x="95" y="434"/>
                </a:lnTo>
                <a:lnTo>
                  <a:pt x="95" y="407"/>
                </a:lnTo>
                <a:lnTo>
                  <a:pt x="95" y="379"/>
                </a:lnTo>
                <a:lnTo>
                  <a:pt x="95" y="351"/>
                </a:lnTo>
                <a:lnTo>
                  <a:pt x="95" y="323"/>
                </a:lnTo>
                <a:lnTo>
                  <a:pt x="95" y="297"/>
                </a:lnTo>
                <a:lnTo>
                  <a:pt x="95" y="269"/>
                </a:lnTo>
                <a:lnTo>
                  <a:pt x="95" y="241"/>
                </a:lnTo>
                <a:lnTo>
                  <a:pt x="95" y="167"/>
                </a:lnTo>
                <a:lnTo>
                  <a:pt x="95" y="138"/>
                </a:lnTo>
                <a:lnTo>
                  <a:pt x="95" y="112"/>
                </a:lnTo>
                <a:lnTo>
                  <a:pt x="95" y="84"/>
                </a:lnTo>
                <a:lnTo>
                  <a:pt x="95" y="56"/>
                </a:lnTo>
                <a:lnTo>
                  <a:pt x="95" y="28"/>
                </a:lnTo>
                <a:lnTo>
                  <a:pt x="103" y="0"/>
                </a:lnTo>
                <a:lnTo>
                  <a:pt x="121" y="8"/>
                </a:lnTo>
                <a:lnTo>
                  <a:pt x="129" y="28"/>
                </a:lnTo>
                <a:lnTo>
                  <a:pt x="141" y="58"/>
                </a:lnTo>
                <a:lnTo>
                  <a:pt x="159" y="76"/>
                </a:lnTo>
              </a:path>
            </a:pathLst>
          </a:custGeom>
          <a:gradFill rotWithShape="0">
            <a:gsLst>
              <a:gs pos="0">
                <a:srgbClr val="FC0128"/>
              </a:gs>
              <a:gs pos="100000">
                <a:srgbClr val="4B000C"/>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07" name="Freeform 23">
            <a:extLst>
              <a:ext uri="{FF2B5EF4-FFF2-40B4-BE49-F238E27FC236}">
                <a16:creationId xmlns:a16="http://schemas.microsoft.com/office/drawing/2014/main" id="{D6B3605B-AE4A-0F41-9AA9-18F85A3BAEB5}"/>
              </a:ext>
            </a:extLst>
          </p:cNvPr>
          <p:cNvSpPr>
            <a:spLocks/>
          </p:cNvSpPr>
          <p:nvPr/>
        </p:nvSpPr>
        <p:spPr bwMode="auto">
          <a:xfrm>
            <a:off x="5054601" y="1530351"/>
            <a:ext cx="1800225" cy="3579813"/>
          </a:xfrm>
          <a:custGeom>
            <a:avLst/>
            <a:gdLst>
              <a:gd name="T0" fmla="*/ 288925 w 1134"/>
              <a:gd name="T1" fmla="*/ 219075 h 2255"/>
              <a:gd name="T2" fmla="*/ 412750 w 1134"/>
              <a:gd name="T3" fmla="*/ 381000 h 2255"/>
              <a:gd name="T4" fmla="*/ 647700 w 1134"/>
              <a:gd name="T5" fmla="*/ 542925 h 2255"/>
              <a:gd name="T6" fmla="*/ 825500 w 1134"/>
              <a:gd name="T7" fmla="*/ 615950 h 2255"/>
              <a:gd name="T8" fmla="*/ 1100138 w 1134"/>
              <a:gd name="T9" fmla="*/ 615950 h 2255"/>
              <a:gd name="T10" fmla="*/ 1277938 w 1134"/>
              <a:gd name="T11" fmla="*/ 615950 h 2255"/>
              <a:gd name="T12" fmla="*/ 1414463 w 1134"/>
              <a:gd name="T13" fmla="*/ 514350 h 2255"/>
              <a:gd name="T14" fmla="*/ 1566863 w 1134"/>
              <a:gd name="T15" fmla="*/ 266700 h 2255"/>
              <a:gd name="T16" fmla="*/ 1690688 w 1134"/>
              <a:gd name="T17" fmla="*/ 88900 h 2255"/>
              <a:gd name="T18" fmla="*/ 1798638 w 1134"/>
              <a:gd name="T19" fmla="*/ 104775 h 2255"/>
              <a:gd name="T20" fmla="*/ 1798638 w 1134"/>
              <a:gd name="T21" fmla="*/ 295275 h 2255"/>
              <a:gd name="T22" fmla="*/ 1798638 w 1134"/>
              <a:gd name="T23" fmla="*/ 485775 h 2255"/>
              <a:gd name="T24" fmla="*/ 1798638 w 1134"/>
              <a:gd name="T25" fmla="*/ 660400 h 2255"/>
              <a:gd name="T26" fmla="*/ 1798638 w 1134"/>
              <a:gd name="T27" fmla="*/ 923925 h 2255"/>
              <a:gd name="T28" fmla="*/ 1633538 w 1134"/>
              <a:gd name="T29" fmla="*/ 1055688 h 2255"/>
              <a:gd name="T30" fmla="*/ 1538288 w 1134"/>
              <a:gd name="T31" fmla="*/ 1217613 h 2255"/>
              <a:gd name="T32" fmla="*/ 1525588 w 1134"/>
              <a:gd name="T33" fmla="*/ 1392238 h 2255"/>
              <a:gd name="T34" fmla="*/ 1525588 w 1134"/>
              <a:gd name="T35" fmla="*/ 1566863 h 2255"/>
              <a:gd name="T36" fmla="*/ 1525588 w 1134"/>
              <a:gd name="T37" fmla="*/ 1744663 h 2255"/>
              <a:gd name="T38" fmla="*/ 1525588 w 1134"/>
              <a:gd name="T39" fmla="*/ 1922463 h 2255"/>
              <a:gd name="T40" fmla="*/ 1525588 w 1134"/>
              <a:gd name="T41" fmla="*/ 2125663 h 2255"/>
              <a:gd name="T42" fmla="*/ 1525588 w 1134"/>
              <a:gd name="T43" fmla="*/ 2303463 h 2255"/>
              <a:gd name="T44" fmla="*/ 1579563 w 1134"/>
              <a:gd name="T45" fmla="*/ 2551113 h 2255"/>
              <a:gd name="T46" fmla="*/ 1620838 w 1134"/>
              <a:gd name="T47" fmla="*/ 2728913 h 2255"/>
              <a:gd name="T48" fmla="*/ 1633538 w 1134"/>
              <a:gd name="T49" fmla="*/ 2917825 h 2255"/>
              <a:gd name="T50" fmla="*/ 1633538 w 1134"/>
              <a:gd name="T51" fmla="*/ 3121025 h 2255"/>
              <a:gd name="T52" fmla="*/ 1633538 w 1134"/>
              <a:gd name="T53" fmla="*/ 3298825 h 2255"/>
              <a:gd name="T54" fmla="*/ 1633538 w 1134"/>
              <a:gd name="T55" fmla="*/ 3473450 h 2255"/>
              <a:gd name="T56" fmla="*/ 1484313 w 1134"/>
              <a:gd name="T57" fmla="*/ 3578225 h 2255"/>
              <a:gd name="T58" fmla="*/ 1290638 w 1134"/>
              <a:gd name="T59" fmla="*/ 3565525 h 2255"/>
              <a:gd name="T60" fmla="*/ 1157288 w 1134"/>
              <a:gd name="T61" fmla="*/ 3556000 h 2255"/>
              <a:gd name="T62" fmla="*/ 822325 w 1134"/>
              <a:gd name="T63" fmla="*/ 3568700 h 2255"/>
              <a:gd name="T64" fmla="*/ 590550 w 1134"/>
              <a:gd name="T65" fmla="*/ 3533775 h 2255"/>
              <a:gd name="T66" fmla="*/ 292100 w 1134"/>
              <a:gd name="T67" fmla="*/ 3521075 h 2255"/>
              <a:gd name="T68" fmla="*/ 98425 w 1134"/>
              <a:gd name="T69" fmla="*/ 3533775 h 2255"/>
              <a:gd name="T70" fmla="*/ 28575 w 1134"/>
              <a:gd name="T71" fmla="*/ 3400425 h 2255"/>
              <a:gd name="T72" fmla="*/ 44450 w 1134"/>
              <a:gd name="T73" fmla="*/ 3225800 h 2255"/>
              <a:gd name="T74" fmla="*/ 111125 w 1134"/>
              <a:gd name="T75" fmla="*/ 3051175 h 2255"/>
              <a:gd name="T76" fmla="*/ 152400 w 1134"/>
              <a:gd name="T77" fmla="*/ 2784475 h 2255"/>
              <a:gd name="T78" fmla="*/ 180975 w 1134"/>
              <a:gd name="T79" fmla="*/ 2611438 h 2255"/>
              <a:gd name="T80" fmla="*/ 222250 w 1134"/>
              <a:gd name="T81" fmla="*/ 2433638 h 2255"/>
              <a:gd name="T82" fmla="*/ 247650 w 1134"/>
              <a:gd name="T83" fmla="*/ 2259013 h 2255"/>
              <a:gd name="T84" fmla="*/ 288925 w 1134"/>
              <a:gd name="T85" fmla="*/ 2052638 h 2255"/>
              <a:gd name="T86" fmla="*/ 330200 w 1134"/>
              <a:gd name="T87" fmla="*/ 1716088 h 2255"/>
              <a:gd name="T88" fmla="*/ 358775 w 1134"/>
              <a:gd name="T89" fmla="*/ 1376363 h 2255"/>
              <a:gd name="T90" fmla="*/ 358775 w 1134"/>
              <a:gd name="T91" fmla="*/ 1201738 h 2255"/>
              <a:gd name="T92" fmla="*/ 276225 w 1134"/>
              <a:gd name="T93" fmla="*/ 1028700 h 2255"/>
              <a:gd name="T94" fmla="*/ 152400 w 1134"/>
              <a:gd name="T95" fmla="*/ 866775 h 2255"/>
              <a:gd name="T96" fmla="*/ 152400 w 1134"/>
              <a:gd name="T97" fmla="*/ 688975 h 2255"/>
              <a:gd name="T98" fmla="*/ 152400 w 1134"/>
              <a:gd name="T99" fmla="*/ 514350 h 2255"/>
              <a:gd name="T100" fmla="*/ 152400 w 1134"/>
              <a:gd name="T101" fmla="*/ 266700 h 2255"/>
              <a:gd name="T102" fmla="*/ 152400 w 1134"/>
              <a:gd name="T103" fmla="*/ 88900 h 2255"/>
              <a:gd name="T104" fmla="*/ 206375 w 1134"/>
              <a:gd name="T105" fmla="*/ 44450 h 2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34" h="2255">
                <a:moveTo>
                  <a:pt x="158" y="76"/>
                </a:moveTo>
                <a:lnTo>
                  <a:pt x="168" y="104"/>
                </a:lnTo>
                <a:lnTo>
                  <a:pt x="174" y="112"/>
                </a:lnTo>
                <a:lnTo>
                  <a:pt x="182" y="138"/>
                </a:lnTo>
                <a:lnTo>
                  <a:pt x="200" y="168"/>
                </a:lnTo>
                <a:lnTo>
                  <a:pt x="208" y="194"/>
                </a:lnTo>
                <a:lnTo>
                  <a:pt x="234" y="212"/>
                </a:lnTo>
                <a:lnTo>
                  <a:pt x="260" y="240"/>
                </a:lnTo>
                <a:lnTo>
                  <a:pt x="348" y="268"/>
                </a:lnTo>
                <a:lnTo>
                  <a:pt x="372" y="296"/>
                </a:lnTo>
                <a:lnTo>
                  <a:pt x="382" y="324"/>
                </a:lnTo>
                <a:lnTo>
                  <a:pt x="408" y="342"/>
                </a:lnTo>
                <a:lnTo>
                  <a:pt x="434" y="360"/>
                </a:lnTo>
                <a:lnTo>
                  <a:pt x="460" y="380"/>
                </a:lnTo>
                <a:lnTo>
                  <a:pt x="486" y="388"/>
                </a:lnTo>
                <a:lnTo>
                  <a:pt x="520" y="388"/>
                </a:lnTo>
                <a:lnTo>
                  <a:pt x="572" y="388"/>
                </a:lnTo>
                <a:lnTo>
                  <a:pt x="642" y="388"/>
                </a:lnTo>
                <a:lnTo>
                  <a:pt x="665" y="388"/>
                </a:lnTo>
                <a:lnTo>
                  <a:pt x="693" y="388"/>
                </a:lnTo>
                <a:lnTo>
                  <a:pt x="717" y="388"/>
                </a:lnTo>
                <a:lnTo>
                  <a:pt x="753" y="388"/>
                </a:lnTo>
                <a:lnTo>
                  <a:pt x="779" y="388"/>
                </a:lnTo>
                <a:lnTo>
                  <a:pt x="805" y="388"/>
                </a:lnTo>
                <a:lnTo>
                  <a:pt x="831" y="388"/>
                </a:lnTo>
                <a:lnTo>
                  <a:pt x="857" y="370"/>
                </a:lnTo>
                <a:lnTo>
                  <a:pt x="883" y="352"/>
                </a:lnTo>
                <a:lnTo>
                  <a:pt x="891" y="324"/>
                </a:lnTo>
                <a:lnTo>
                  <a:pt x="917" y="288"/>
                </a:lnTo>
                <a:lnTo>
                  <a:pt x="943" y="258"/>
                </a:lnTo>
                <a:lnTo>
                  <a:pt x="961" y="186"/>
                </a:lnTo>
                <a:lnTo>
                  <a:pt x="987" y="168"/>
                </a:lnTo>
                <a:lnTo>
                  <a:pt x="995" y="138"/>
                </a:lnTo>
                <a:lnTo>
                  <a:pt x="1021" y="120"/>
                </a:lnTo>
                <a:lnTo>
                  <a:pt x="1039" y="84"/>
                </a:lnTo>
                <a:lnTo>
                  <a:pt x="1065" y="56"/>
                </a:lnTo>
                <a:lnTo>
                  <a:pt x="1091" y="28"/>
                </a:lnTo>
                <a:lnTo>
                  <a:pt x="1115" y="10"/>
                </a:lnTo>
                <a:lnTo>
                  <a:pt x="1133" y="38"/>
                </a:lnTo>
                <a:lnTo>
                  <a:pt x="1133" y="66"/>
                </a:lnTo>
                <a:lnTo>
                  <a:pt x="1133" y="94"/>
                </a:lnTo>
                <a:lnTo>
                  <a:pt x="1133" y="120"/>
                </a:lnTo>
                <a:lnTo>
                  <a:pt x="1133" y="148"/>
                </a:lnTo>
                <a:lnTo>
                  <a:pt x="1133" y="186"/>
                </a:lnTo>
                <a:lnTo>
                  <a:pt x="1133" y="222"/>
                </a:lnTo>
                <a:lnTo>
                  <a:pt x="1133" y="250"/>
                </a:lnTo>
                <a:lnTo>
                  <a:pt x="1133" y="278"/>
                </a:lnTo>
                <a:lnTo>
                  <a:pt x="1133" y="306"/>
                </a:lnTo>
                <a:lnTo>
                  <a:pt x="1133" y="332"/>
                </a:lnTo>
                <a:lnTo>
                  <a:pt x="1133" y="360"/>
                </a:lnTo>
                <a:lnTo>
                  <a:pt x="1133" y="388"/>
                </a:lnTo>
                <a:lnTo>
                  <a:pt x="1133" y="416"/>
                </a:lnTo>
                <a:lnTo>
                  <a:pt x="1133" y="444"/>
                </a:lnTo>
                <a:lnTo>
                  <a:pt x="1133" y="480"/>
                </a:lnTo>
                <a:lnTo>
                  <a:pt x="1133" y="554"/>
                </a:lnTo>
                <a:lnTo>
                  <a:pt x="1133" y="582"/>
                </a:lnTo>
                <a:lnTo>
                  <a:pt x="1107" y="602"/>
                </a:lnTo>
                <a:lnTo>
                  <a:pt x="1081" y="628"/>
                </a:lnTo>
                <a:lnTo>
                  <a:pt x="1055" y="638"/>
                </a:lnTo>
                <a:lnTo>
                  <a:pt x="1029" y="665"/>
                </a:lnTo>
                <a:lnTo>
                  <a:pt x="1003" y="683"/>
                </a:lnTo>
                <a:lnTo>
                  <a:pt x="995" y="711"/>
                </a:lnTo>
                <a:lnTo>
                  <a:pt x="977" y="739"/>
                </a:lnTo>
                <a:lnTo>
                  <a:pt x="969" y="767"/>
                </a:lnTo>
                <a:lnTo>
                  <a:pt x="969" y="793"/>
                </a:lnTo>
                <a:lnTo>
                  <a:pt x="961" y="821"/>
                </a:lnTo>
                <a:lnTo>
                  <a:pt x="961" y="849"/>
                </a:lnTo>
                <a:lnTo>
                  <a:pt x="961" y="877"/>
                </a:lnTo>
                <a:lnTo>
                  <a:pt x="961" y="905"/>
                </a:lnTo>
                <a:lnTo>
                  <a:pt x="961" y="933"/>
                </a:lnTo>
                <a:lnTo>
                  <a:pt x="961" y="961"/>
                </a:lnTo>
                <a:lnTo>
                  <a:pt x="961" y="987"/>
                </a:lnTo>
                <a:lnTo>
                  <a:pt x="961" y="1015"/>
                </a:lnTo>
                <a:lnTo>
                  <a:pt x="961" y="1043"/>
                </a:lnTo>
                <a:lnTo>
                  <a:pt x="961" y="1071"/>
                </a:lnTo>
                <a:lnTo>
                  <a:pt x="961" y="1099"/>
                </a:lnTo>
                <a:lnTo>
                  <a:pt x="961" y="1127"/>
                </a:lnTo>
                <a:lnTo>
                  <a:pt x="961" y="1155"/>
                </a:lnTo>
                <a:lnTo>
                  <a:pt x="961" y="1183"/>
                </a:lnTo>
                <a:lnTo>
                  <a:pt x="961" y="1211"/>
                </a:lnTo>
                <a:lnTo>
                  <a:pt x="961" y="1247"/>
                </a:lnTo>
                <a:lnTo>
                  <a:pt x="961" y="1285"/>
                </a:lnTo>
                <a:lnTo>
                  <a:pt x="961" y="1313"/>
                </a:lnTo>
                <a:lnTo>
                  <a:pt x="961" y="1339"/>
                </a:lnTo>
                <a:lnTo>
                  <a:pt x="961" y="1367"/>
                </a:lnTo>
                <a:lnTo>
                  <a:pt x="961" y="1395"/>
                </a:lnTo>
                <a:lnTo>
                  <a:pt x="961" y="1423"/>
                </a:lnTo>
                <a:lnTo>
                  <a:pt x="961" y="1451"/>
                </a:lnTo>
                <a:lnTo>
                  <a:pt x="961" y="1479"/>
                </a:lnTo>
                <a:lnTo>
                  <a:pt x="987" y="1553"/>
                </a:lnTo>
                <a:lnTo>
                  <a:pt x="987" y="1581"/>
                </a:lnTo>
                <a:lnTo>
                  <a:pt x="995" y="1607"/>
                </a:lnTo>
                <a:lnTo>
                  <a:pt x="995" y="1635"/>
                </a:lnTo>
                <a:lnTo>
                  <a:pt x="1013" y="1663"/>
                </a:lnTo>
                <a:lnTo>
                  <a:pt x="1013" y="1691"/>
                </a:lnTo>
                <a:lnTo>
                  <a:pt x="1021" y="1719"/>
                </a:lnTo>
                <a:lnTo>
                  <a:pt x="1021" y="1746"/>
                </a:lnTo>
                <a:lnTo>
                  <a:pt x="1021" y="1774"/>
                </a:lnTo>
                <a:lnTo>
                  <a:pt x="1021" y="1802"/>
                </a:lnTo>
                <a:lnTo>
                  <a:pt x="1029" y="1838"/>
                </a:lnTo>
                <a:lnTo>
                  <a:pt x="1029" y="1874"/>
                </a:lnTo>
                <a:lnTo>
                  <a:pt x="1029" y="1912"/>
                </a:lnTo>
                <a:lnTo>
                  <a:pt x="1029" y="1940"/>
                </a:lnTo>
                <a:lnTo>
                  <a:pt x="1029" y="1966"/>
                </a:lnTo>
                <a:lnTo>
                  <a:pt x="1029" y="1996"/>
                </a:lnTo>
                <a:lnTo>
                  <a:pt x="1029" y="2022"/>
                </a:lnTo>
                <a:lnTo>
                  <a:pt x="1029" y="2050"/>
                </a:lnTo>
                <a:lnTo>
                  <a:pt x="1029" y="2078"/>
                </a:lnTo>
                <a:lnTo>
                  <a:pt x="1029" y="2106"/>
                </a:lnTo>
                <a:lnTo>
                  <a:pt x="1029" y="2134"/>
                </a:lnTo>
                <a:lnTo>
                  <a:pt x="1029" y="2160"/>
                </a:lnTo>
                <a:lnTo>
                  <a:pt x="1029" y="2188"/>
                </a:lnTo>
                <a:lnTo>
                  <a:pt x="1037" y="2248"/>
                </a:lnTo>
                <a:lnTo>
                  <a:pt x="987" y="2244"/>
                </a:lnTo>
                <a:lnTo>
                  <a:pt x="961" y="2254"/>
                </a:lnTo>
                <a:lnTo>
                  <a:pt x="935" y="2254"/>
                </a:lnTo>
                <a:lnTo>
                  <a:pt x="909" y="2254"/>
                </a:lnTo>
                <a:lnTo>
                  <a:pt x="883" y="2254"/>
                </a:lnTo>
                <a:lnTo>
                  <a:pt x="859" y="2246"/>
                </a:lnTo>
                <a:lnTo>
                  <a:pt x="813" y="2246"/>
                </a:lnTo>
                <a:lnTo>
                  <a:pt x="797" y="2238"/>
                </a:lnTo>
                <a:lnTo>
                  <a:pt x="773" y="2244"/>
                </a:lnTo>
                <a:lnTo>
                  <a:pt x="773" y="2236"/>
                </a:lnTo>
                <a:lnTo>
                  <a:pt x="729" y="2240"/>
                </a:lnTo>
                <a:lnTo>
                  <a:pt x="667" y="2242"/>
                </a:lnTo>
                <a:lnTo>
                  <a:pt x="596" y="2242"/>
                </a:lnTo>
                <a:lnTo>
                  <a:pt x="554" y="2240"/>
                </a:lnTo>
                <a:lnTo>
                  <a:pt x="518" y="2248"/>
                </a:lnTo>
                <a:lnTo>
                  <a:pt x="472" y="2246"/>
                </a:lnTo>
                <a:lnTo>
                  <a:pt x="436" y="2232"/>
                </a:lnTo>
                <a:lnTo>
                  <a:pt x="392" y="2232"/>
                </a:lnTo>
                <a:lnTo>
                  <a:pt x="372" y="2226"/>
                </a:lnTo>
                <a:lnTo>
                  <a:pt x="346" y="2232"/>
                </a:lnTo>
                <a:lnTo>
                  <a:pt x="290" y="2226"/>
                </a:lnTo>
                <a:lnTo>
                  <a:pt x="238" y="2228"/>
                </a:lnTo>
                <a:lnTo>
                  <a:pt x="184" y="2218"/>
                </a:lnTo>
                <a:lnTo>
                  <a:pt x="148" y="2224"/>
                </a:lnTo>
                <a:lnTo>
                  <a:pt x="114" y="2216"/>
                </a:lnTo>
                <a:lnTo>
                  <a:pt x="86" y="2226"/>
                </a:lnTo>
                <a:lnTo>
                  <a:pt x="62" y="2226"/>
                </a:lnTo>
                <a:lnTo>
                  <a:pt x="36" y="2226"/>
                </a:lnTo>
                <a:lnTo>
                  <a:pt x="0" y="2228"/>
                </a:lnTo>
                <a:lnTo>
                  <a:pt x="18" y="2170"/>
                </a:lnTo>
                <a:lnTo>
                  <a:pt x="18" y="2142"/>
                </a:lnTo>
                <a:lnTo>
                  <a:pt x="18" y="2116"/>
                </a:lnTo>
                <a:lnTo>
                  <a:pt x="18" y="2086"/>
                </a:lnTo>
                <a:lnTo>
                  <a:pt x="18" y="2060"/>
                </a:lnTo>
                <a:lnTo>
                  <a:pt x="28" y="2032"/>
                </a:lnTo>
                <a:lnTo>
                  <a:pt x="36" y="2004"/>
                </a:lnTo>
                <a:lnTo>
                  <a:pt x="44" y="1976"/>
                </a:lnTo>
                <a:lnTo>
                  <a:pt x="52" y="1948"/>
                </a:lnTo>
                <a:lnTo>
                  <a:pt x="70" y="1922"/>
                </a:lnTo>
                <a:lnTo>
                  <a:pt x="70" y="1894"/>
                </a:lnTo>
                <a:lnTo>
                  <a:pt x="80" y="1866"/>
                </a:lnTo>
                <a:lnTo>
                  <a:pt x="86" y="1792"/>
                </a:lnTo>
                <a:lnTo>
                  <a:pt x="96" y="1754"/>
                </a:lnTo>
                <a:lnTo>
                  <a:pt x="104" y="1727"/>
                </a:lnTo>
                <a:lnTo>
                  <a:pt x="104" y="1701"/>
                </a:lnTo>
                <a:lnTo>
                  <a:pt x="114" y="1673"/>
                </a:lnTo>
                <a:lnTo>
                  <a:pt x="114" y="1645"/>
                </a:lnTo>
                <a:lnTo>
                  <a:pt x="114" y="1617"/>
                </a:lnTo>
                <a:lnTo>
                  <a:pt x="122" y="1589"/>
                </a:lnTo>
                <a:lnTo>
                  <a:pt x="130" y="1563"/>
                </a:lnTo>
                <a:lnTo>
                  <a:pt x="140" y="1533"/>
                </a:lnTo>
                <a:lnTo>
                  <a:pt x="148" y="1507"/>
                </a:lnTo>
                <a:lnTo>
                  <a:pt x="148" y="1479"/>
                </a:lnTo>
                <a:lnTo>
                  <a:pt x="156" y="1451"/>
                </a:lnTo>
                <a:lnTo>
                  <a:pt x="156" y="1423"/>
                </a:lnTo>
                <a:lnTo>
                  <a:pt x="174" y="1395"/>
                </a:lnTo>
                <a:lnTo>
                  <a:pt x="174" y="1367"/>
                </a:lnTo>
                <a:lnTo>
                  <a:pt x="182" y="1331"/>
                </a:lnTo>
                <a:lnTo>
                  <a:pt x="182" y="1293"/>
                </a:lnTo>
                <a:lnTo>
                  <a:pt x="192" y="1257"/>
                </a:lnTo>
                <a:lnTo>
                  <a:pt x="200" y="1193"/>
                </a:lnTo>
                <a:lnTo>
                  <a:pt x="208" y="1137"/>
                </a:lnTo>
                <a:lnTo>
                  <a:pt x="208" y="1081"/>
                </a:lnTo>
                <a:lnTo>
                  <a:pt x="218" y="1025"/>
                </a:lnTo>
                <a:lnTo>
                  <a:pt x="218" y="969"/>
                </a:lnTo>
                <a:lnTo>
                  <a:pt x="218" y="895"/>
                </a:lnTo>
                <a:lnTo>
                  <a:pt x="226" y="867"/>
                </a:lnTo>
                <a:lnTo>
                  <a:pt x="226" y="841"/>
                </a:lnTo>
                <a:lnTo>
                  <a:pt x="226" y="813"/>
                </a:lnTo>
                <a:lnTo>
                  <a:pt x="226" y="785"/>
                </a:lnTo>
                <a:lnTo>
                  <a:pt x="226" y="757"/>
                </a:lnTo>
                <a:lnTo>
                  <a:pt x="226" y="729"/>
                </a:lnTo>
                <a:lnTo>
                  <a:pt x="218" y="701"/>
                </a:lnTo>
                <a:lnTo>
                  <a:pt x="200" y="673"/>
                </a:lnTo>
                <a:lnTo>
                  <a:pt x="174" y="648"/>
                </a:lnTo>
                <a:lnTo>
                  <a:pt x="140" y="620"/>
                </a:lnTo>
                <a:lnTo>
                  <a:pt x="114" y="602"/>
                </a:lnTo>
                <a:lnTo>
                  <a:pt x="104" y="572"/>
                </a:lnTo>
                <a:lnTo>
                  <a:pt x="96" y="546"/>
                </a:lnTo>
                <a:lnTo>
                  <a:pt x="96" y="518"/>
                </a:lnTo>
                <a:lnTo>
                  <a:pt x="96" y="490"/>
                </a:lnTo>
                <a:lnTo>
                  <a:pt x="96" y="462"/>
                </a:lnTo>
                <a:lnTo>
                  <a:pt x="96" y="434"/>
                </a:lnTo>
                <a:lnTo>
                  <a:pt x="96" y="408"/>
                </a:lnTo>
                <a:lnTo>
                  <a:pt x="96" y="380"/>
                </a:lnTo>
                <a:lnTo>
                  <a:pt x="96" y="352"/>
                </a:lnTo>
                <a:lnTo>
                  <a:pt x="96" y="324"/>
                </a:lnTo>
                <a:lnTo>
                  <a:pt x="96" y="296"/>
                </a:lnTo>
                <a:lnTo>
                  <a:pt x="96" y="268"/>
                </a:lnTo>
                <a:lnTo>
                  <a:pt x="96" y="240"/>
                </a:lnTo>
                <a:lnTo>
                  <a:pt x="96" y="168"/>
                </a:lnTo>
                <a:lnTo>
                  <a:pt x="96" y="138"/>
                </a:lnTo>
                <a:lnTo>
                  <a:pt x="96" y="112"/>
                </a:lnTo>
                <a:lnTo>
                  <a:pt x="96" y="84"/>
                </a:lnTo>
                <a:lnTo>
                  <a:pt x="96" y="56"/>
                </a:lnTo>
                <a:lnTo>
                  <a:pt x="96" y="28"/>
                </a:lnTo>
                <a:lnTo>
                  <a:pt x="104" y="0"/>
                </a:lnTo>
                <a:lnTo>
                  <a:pt x="122" y="8"/>
                </a:lnTo>
                <a:lnTo>
                  <a:pt x="130" y="28"/>
                </a:lnTo>
                <a:lnTo>
                  <a:pt x="142" y="58"/>
                </a:lnTo>
                <a:lnTo>
                  <a:pt x="158" y="7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08" name="Oval 24">
            <a:extLst>
              <a:ext uri="{FF2B5EF4-FFF2-40B4-BE49-F238E27FC236}">
                <a16:creationId xmlns:a16="http://schemas.microsoft.com/office/drawing/2014/main" id="{2D7821D5-EF15-6145-90D2-8B9C02D4DBAE}"/>
              </a:ext>
            </a:extLst>
          </p:cNvPr>
          <p:cNvSpPr>
            <a:spLocks noChangeArrowheads="1"/>
          </p:cNvSpPr>
          <p:nvPr/>
        </p:nvSpPr>
        <p:spPr bwMode="auto">
          <a:xfrm>
            <a:off x="5746750" y="1689100"/>
            <a:ext cx="592138" cy="692150"/>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09" name="Oval 25">
            <a:extLst>
              <a:ext uri="{FF2B5EF4-FFF2-40B4-BE49-F238E27FC236}">
                <a16:creationId xmlns:a16="http://schemas.microsoft.com/office/drawing/2014/main" id="{8C40942E-F508-FF4B-AA36-AD845793354E}"/>
              </a:ext>
            </a:extLst>
          </p:cNvPr>
          <p:cNvSpPr>
            <a:spLocks noChangeArrowheads="1"/>
          </p:cNvSpPr>
          <p:nvPr/>
        </p:nvSpPr>
        <p:spPr bwMode="auto">
          <a:xfrm>
            <a:off x="5981700" y="1600201"/>
            <a:ext cx="122238" cy="136525"/>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31" name="Group 26">
            <a:extLst>
              <a:ext uri="{FF2B5EF4-FFF2-40B4-BE49-F238E27FC236}">
                <a16:creationId xmlns:a16="http://schemas.microsoft.com/office/drawing/2014/main" id="{8485201D-2BC9-DE45-A564-DA739C8CD220}"/>
              </a:ext>
            </a:extLst>
          </p:cNvPr>
          <p:cNvGrpSpPr>
            <a:grpSpLocks/>
          </p:cNvGrpSpPr>
          <p:nvPr/>
        </p:nvGrpSpPr>
        <p:grpSpPr bwMode="auto">
          <a:xfrm>
            <a:off x="5673726" y="1736726"/>
            <a:ext cx="714375" cy="233363"/>
            <a:chOff x="2614" y="1094"/>
            <a:chExt cx="450" cy="147"/>
          </a:xfrm>
        </p:grpSpPr>
        <p:sp>
          <p:nvSpPr>
            <p:cNvPr id="16411" name="Freeform 27" descr="Zig zag">
              <a:extLst>
                <a:ext uri="{FF2B5EF4-FFF2-40B4-BE49-F238E27FC236}">
                  <a16:creationId xmlns:a16="http://schemas.microsoft.com/office/drawing/2014/main" id="{5AF956F9-76F8-7F4E-B7B8-4E3C89C928AE}"/>
                </a:ext>
              </a:extLst>
            </p:cNvPr>
            <p:cNvSpPr>
              <a:spLocks/>
            </p:cNvSpPr>
            <p:nvPr/>
          </p:nvSpPr>
          <p:spPr bwMode="auto">
            <a:xfrm>
              <a:off x="2614" y="1094"/>
              <a:ext cx="225" cy="147"/>
            </a:xfrm>
            <a:custGeom>
              <a:avLst/>
              <a:gdLst>
                <a:gd name="T0" fmla="*/ 208 w 225"/>
                <a:gd name="T1" fmla="*/ 0 h 147"/>
                <a:gd name="T2" fmla="*/ 182 w 225"/>
                <a:gd name="T3" fmla="*/ 0 h 147"/>
                <a:gd name="T4" fmla="*/ 156 w 225"/>
                <a:gd name="T5" fmla="*/ 0 h 147"/>
                <a:gd name="T6" fmla="*/ 130 w 225"/>
                <a:gd name="T7" fmla="*/ 10 h 147"/>
                <a:gd name="T8" fmla="*/ 104 w 225"/>
                <a:gd name="T9" fmla="*/ 18 h 147"/>
                <a:gd name="T10" fmla="*/ 78 w 225"/>
                <a:gd name="T11" fmla="*/ 38 h 147"/>
                <a:gd name="T12" fmla="*/ 60 w 225"/>
                <a:gd name="T13" fmla="*/ 64 h 147"/>
                <a:gd name="T14" fmla="*/ 34 w 225"/>
                <a:gd name="T15" fmla="*/ 74 h 147"/>
                <a:gd name="T16" fmla="*/ 8 w 225"/>
                <a:gd name="T17" fmla="*/ 74 h 147"/>
                <a:gd name="T18" fmla="*/ 0 w 225"/>
                <a:gd name="T19" fmla="*/ 100 h 147"/>
                <a:gd name="T20" fmla="*/ 16 w 225"/>
                <a:gd name="T21" fmla="*/ 128 h 147"/>
                <a:gd name="T22" fmla="*/ 42 w 225"/>
                <a:gd name="T23" fmla="*/ 146 h 147"/>
                <a:gd name="T24" fmla="*/ 68 w 225"/>
                <a:gd name="T25" fmla="*/ 146 h 147"/>
                <a:gd name="T26" fmla="*/ 94 w 225"/>
                <a:gd name="T27" fmla="*/ 146 h 147"/>
                <a:gd name="T28" fmla="*/ 120 w 225"/>
                <a:gd name="T29" fmla="*/ 146 h 147"/>
                <a:gd name="T30" fmla="*/ 146 w 225"/>
                <a:gd name="T31" fmla="*/ 138 h 147"/>
                <a:gd name="T32" fmla="*/ 156 w 225"/>
                <a:gd name="T33" fmla="*/ 110 h 147"/>
                <a:gd name="T34" fmla="*/ 164 w 225"/>
                <a:gd name="T35" fmla="*/ 82 h 147"/>
                <a:gd name="T36" fmla="*/ 172 w 225"/>
                <a:gd name="T37" fmla="*/ 56 h 147"/>
                <a:gd name="T38" fmla="*/ 198 w 225"/>
                <a:gd name="T39" fmla="*/ 38 h 147"/>
                <a:gd name="T40" fmla="*/ 224 w 225"/>
                <a:gd name="T41" fmla="*/ 18 h 147"/>
                <a:gd name="T42" fmla="*/ 208 w 225"/>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5" h="147">
                  <a:moveTo>
                    <a:pt x="208" y="0"/>
                  </a:moveTo>
                  <a:lnTo>
                    <a:pt x="182" y="0"/>
                  </a:lnTo>
                  <a:lnTo>
                    <a:pt x="156" y="0"/>
                  </a:lnTo>
                  <a:lnTo>
                    <a:pt x="130" y="10"/>
                  </a:lnTo>
                  <a:lnTo>
                    <a:pt x="104" y="18"/>
                  </a:lnTo>
                  <a:lnTo>
                    <a:pt x="78" y="38"/>
                  </a:lnTo>
                  <a:lnTo>
                    <a:pt x="60" y="64"/>
                  </a:lnTo>
                  <a:lnTo>
                    <a:pt x="34" y="74"/>
                  </a:lnTo>
                  <a:lnTo>
                    <a:pt x="8" y="74"/>
                  </a:lnTo>
                  <a:lnTo>
                    <a:pt x="0" y="100"/>
                  </a:lnTo>
                  <a:lnTo>
                    <a:pt x="16" y="128"/>
                  </a:lnTo>
                  <a:lnTo>
                    <a:pt x="42" y="146"/>
                  </a:lnTo>
                  <a:lnTo>
                    <a:pt x="68" y="146"/>
                  </a:lnTo>
                  <a:lnTo>
                    <a:pt x="94" y="146"/>
                  </a:lnTo>
                  <a:lnTo>
                    <a:pt x="120" y="146"/>
                  </a:lnTo>
                  <a:lnTo>
                    <a:pt x="146" y="138"/>
                  </a:lnTo>
                  <a:lnTo>
                    <a:pt x="156" y="110"/>
                  </a:lnTo>
                  <a:lnTo>
                    <a:pt x="164" y="82"/>
                  </a:lnTo>
                  <a:lnTo>
                    <a:pt x="172" y="56"/>
                  </a:lnTo>
                  <a:lnTo>
                    <a:pt x="198" y="38"/>
                  </a:lnTo>
                  <a:lnTo>
                    <a:pt x="224" y="18"/>
                  </a:lnTo>
                  <a:lnTo>
                    <a:pt x="208" y="0"/>
                  </a:lnTo>
                </a:path>
              </a:pathLst>
            </a:custGeom>
            <a:blipFill dpi="0" rotWithShape="0">
              <a:blip r:embed="rId2"/>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12" name="Freeform 28" descr="Zig zag">
              <a:extLst>
                <a:ext uri="{FF2B5EF4-FFF2-40B4-BE49-F238E27FC236}">
                  <a16:creationId xmlns:a16="http://schemas.microsoft.com/office/drawing/2014/main" id="{FA1D1750-A083-DE4E-9117-0ABAAA61630C}"/>
                </a:ext>
              </a:extLst>
            </p:cNvPr>
            <p:cNvSpPr>
              <a:spLocks/>
            </p:cNvSpPr>
            <p:nvPr/>
          </p:nvSpPr>
          <p:spPr bwMode="auto">
            <a:xfrm>
              <a:off x="2838" y="1094"/>
              <a:ext cx="226" cy="147"/>
            </a:xfrm>
            <a:custGeom>
              <a:avLst/>
              <a:gdLst>
                <a:gd name="T0" fmla="*/ 18 w 226"/>
                <a:gd name="T1" fmla="*/ 0 h 147"/>
                <a:gd name="T2" fmla="*/ 43 w 226"/>
                <a:gd name="T3" fmla="*/ 0 h 147"/>
                <a:gd name="T4" fmla="*/ 69 w 226"/>
                <a:gd name="T5" fmla="*/ 0 h 147"/>
                <a:gd name="T6" fmla="*/ 95 w 226"/>
                <a:gd name="T7" fmla="*/ 10 h 147"/>
                <a:gd name="T8" fmla="*/ 121 w 226"/>
                <a:gd name="T9" fmla="*/ 18 h 147"/>
                <a:gd name="T10" fmla="*/ 147 w 226"/>
                <a:gd name="T11" fmla="*/ 38 h 147"/>
                <a:gd name="T12" fmla="*/ 163 w 226"/>
                <a:gd name="T13" fmla="*/ 64 h 147"/>
                <a:gd name="T14" fmla="*/ 189 w 226"/>
                <a:gd name="T15" fmla="*/ 74 h 147"/>
                <a:gd name="T16" fmla="*/ 215 w 226"/>
                <a:gd name="T17" fmla="*/ 74 h 147"/>
                <a:gd name="T18" fmla="*/ 225 w 226"/>
                <a:gd name="T19" fmla="*/ 100 h 147"/>
                <a:gd name="T20" fmla="*/ 207 w 226"/>
                <a:gd name="T21" fmla="*/ 128 h 147"/>
                <a:gd name="T22" fmla="*/ 181 w 226"/>
                <a:gd name="T23" fmla="*/ 146 h 147"/>
                <a:gd name="T24" fmla="*/ 155 w 226"/>
                <a:gd name="T25" fmla="*/ 146 h 147"/>
                <a:gd name="T26" fmla="*/ 129 w 226"/>
                <a:gd name="T27" fmla="*/ 146 h 147"/>
                <a:gd name="T28" fmla="*/ 103 w 226"/>
                <a:gd name="T29" fmla="*/ 146 h 147"/>
                <a:gd name="T30" fmla="*/ 77 w 226"/>
                <a:gd name="T31" fmla="*/ 138 h 147"/>
                <a:gd name="T32" fmla="*/ 69 w 226"/>
                <a:gd name="T33" fmla="*/ 110 h 147"/>
                <a:gd name="T34" fmla="*/ 61 w 226"/>
                <a:gd name="T35" fmla="*/ 82 h 147"/>
                <a:gd name="T36" fmla="*/ 51 w 226"/>
                <a:gd name="T37" fmla="*/ 56 h 147"/>
                <a:gd name="T38" fmla="*/ 26 w 226"/>
                <a:gd name="T39" fmla="*/ 38 h 147"/>
                <a:gd name="T40" fmla="*/ 0 w 226"/>
                <a:gd name="T41" fmla="*/ 18 h 147"/>
                <a:gd name="T42" fmla="*/ 18 w 226"/>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 h="147">
                  <a:moveTo>
                    <a:pt x="18" y="0"/>
                  </a:moveTo>
                  <a:lnTo>
                    <a:pt x="43" y="0"/>
                  </a:lnTo>
                  <a:lnTo>
                    <a:pt x="69" y="0"/>
                  </a:lnTo>
                  <a:lnTo>
                    <a:pt x="95" y="10"/>
                  </a:lnTo>
                  <a:lnTo>
                    <a:pt x="121" y="18"/>
                  </a:lnTo>
                  <a:lnTo>
                    <a:pt x="147" y="38"/>
                  </a:lnTo>
                  <a:lnTo>
                    <a:pt x="163" y="64"/>
                  </a:lnTo>
                  <a:lnTo>
                    <a:pt x="189" y="74"/>
                  </a:lnTo>
                  <a:lnTo>
                    <a:pt x="215" y="74"/>
                  </a:lnTo>
                  <a:lnTo>
                    <a:pt x="225" y="100"/>
                  </a:lnTo>
                  <a:lnTo>
                    <a:pt x="207" y="128"/>
                  </a:lnTo>
                  <a:lnTo>
                    <a:pt x="181" y="146"/>
                  </a:lnTo>
                  <a:lnTo>
                    <a:pt x="155" y="146"/>
                  </a:lnTo>
                  <a:lnTo>
                    <a:pt x="129" y="146"/>
                  </a:lnTo>
                  <a:lnTo>
                    <a:pt x="103" y="146"/>
                  </a:lnTo>
                  <a:lnTo>
                    <a:pt x="77" y="138"/>
                  </a:lnTo>
                  <a:lnTo>
                    <a:pt x="69" y="110"/>
                  </a:lnTo>
                  <a:lnTo>
                    <a:pt x="61" y="82"/>
                  </a:lnTo>
                  <a:lnTo>
                    <a:pt x="51" y="56"/>
                  </a:lnTo>
                  <a:lnTo>
                    <a:pt x="26" y="38"/>
                  </a:lnTo>
                  <a:lnTo>
                    <a:pt x="0" y="18"/>
                  </a:lnTo>
                  <a:lnTo>
                    <a:pt x="18" y="0"/>
                  </a:lnTo>
                </a:path>
              </a:pathLst>
            </a:custGeom>
            <a:blipFill dpi="0" rotWithShape="0">
              <a:blip r:embed="rId2"/>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sp>
        <p:nvSpPr>
          <p:cNvPr id="16413" name="Freeform 29" descr="Zig zag">
            <a:extLst>
              <a:ext uri="{FF2B5EF4-FFF2-40B4-BE49-F238E27FC236}">
                <a16:creationId xmlns:a16="http://schemas.microsoft.com/office/drawing/2014/main" id="{078632D9-5329-904F-B1AD-95A9968D24A8}"/>
              </a:ext>
            </a:extLst>
          </p:cNvPr>
          <p:cNvSpPr>
            <a:spLocks/>
          </p:cNvSpPr>
          <p:nvPr/>
        </p:nvSpPr>
        <p:spPr bwMode="auto">
          <a:xfrm>
            <a:off x="5673726" y="1793876"/>
            <a:ext cx="714375" cy="911225"/>
          </a:xfrm>
          <a:custGeom>
            <a:avLst/>
            <a:gdLst>
              <a:gd name="T0" fmla="*/ 41275 w 450"/>
              <a:gd name="T1" fmla="*/ 117475 h 574"/>
              <a:gd name="T2" fmla="*/ 41275 w 450"/>
              <a:gd name="T3" fmla="*/ 161925 h 574"/>
              <a:gd name="T4" fmla="*/ 41275 w 450"/>
              <a:gd name="T5" fmla="*/ 206375 h 574"/>
              <a:gd name="T6" fmla="*/ 28575 w 450"/>
              <a:gd name="T7" fmla="*/ 250825 h 574"/>
              <a:gd name="T8" fmla="*/ 15875 w 450"/>
              <a:gd name="T9" fmla="*/ 295275 h 574"/>
              <a:gd name="T10" fmla="*/ 0 w 450"/>
              <a:gd name="T11" fmla="*/ 339725 h 574"/>
              <a:gd name="T12" fmla="*/ 0 w 450"/>
              <a:gd name="T13" fmla="*/ 384175 h 574"/>
              <a:gd name="T14" fmla="*/ 0 w 450"/>
              <a:gd name="T15" fmla="*/ 425450 h 574"/>
              <a:gd name="T16" fmla="*/ 0 w 450"/>
              <a:gd name="T17" fmla="*/ 469900 h 574"/>
              <a:gd name="T18" fmla="*/ 0 w 450"/>
              <a:gd name="T19" fmla="*/ 514350 h 574"/>
              <a:gd name="T20" fmla="*/ 0 w 450"/>
              <a:gd name="T21" fmla="*/ 558800 h 574"/>
              <a:gd name="T22" fmla="*/ 15875 w 450"/>
              <a:gd name="T23" fmla="*/ 603250 h 574"/>
              <a:gd name="T24" fmla="*/ 57150 w 450"/>
              <a:gd name="T25" fmla="*/ 647700 h 574"/>
              <a:gd name="T26" fmla="*/ 69850 w 450"/>
              <a:gd name="T27" fmla="*/ 692150 h 574"/>
              <a:gd name="T28" fmla="*/ 111125 w 450"/>
              <a:gd name="T29" fmla="*/ 704850 h 574"/>
              <a:gd name="T30" fmla="*/ 152400 w 450"/>
              <a:gd name="T31" fmla="*/ 736600 h 574"/>
              <a:gd name="T32" fmla="*/ 193675 w 450"/>
              <a:gd name="T33" fmla="*/ 749300 h 574"/>
              <a:gd name="T34" fmla="*/ 234950 w 450"/>
              <a:gd name="T35" fmla="*/ 765175 h 574"/>
              <a:gd name="T36" fmla="*/ 276225 w 450"/>
              <a:gd name="T37" fmla="*/ 779463 h 574"/>
              <a:gd name="T38" fmla="*/ 301625 w 450"/>
              <a:gd name="T39" fmla="*/ 820738 h 574"/>
              <a:gd name="T40" fmla="*/ 330200 w 450"/>
              <a:gd name="T41" fmla="*/ 865188 h 574"/>
              <a:gd name="T42" fmla="*/ 342900 w 450"/>
              <a:gd name="T43" fmla="*/ 909638 h 574"/>
              <a:gd name="T44" fmla="*/ 384175 w 450"/>
              <a:gd name="T45" fmla="*/ 909638 h 574"/>
              <a:gd name="T46" fmla="*/ 412750 w 450"/>
              <a:gd name="T47" fmla="*/ 865188 h 574"/>
              <a:gd name="T48" fmla="*/ 452438 w 450"/>
              <a:gd name="T49" fmla="*/ 820738 h 574"/>
              <a:gd name="T50" fmla="*/ 493713 w 450"/>
              <a:gd name="T51" fmla="*/ 792163 h 574"/>
              <a:gd name="T52" fmla="*/ 547688 w 450"/>
              <a:gd name="T53" fmla="*/ 765175 h 574"/>
              <a:gd name="T54" fmla="*/ 588963 w 450"/>
              <a:gd name="T55" fmla="*/ 749300 h 574"/>
              <a:gd name="T56" fmla="*/ 630238 w 450"/>
              <a:gd name="T57" fmla="*/ 720725 h 574"/>
              <a:gd name="T58" fmla="*/ 658813 w 450"/>
              <a:gd name="T59" fmla="*/ 676275 h 574"/>
              <a:gd name="T60" fmla="*/ 687388 w 450"/>
              <a:gd name="T61" fmla="*/ 631825 h 574"/>
              <a:gd name="T62" fmla="*/ 700088 w 450"/>
              <a:gd name="T63" fmla="*/ 587375 h 574"/>
              <a:gd name="T64" fmla="*/ 712788 w 450"/>
              <a:gd name="T65" fmla="*/ 546100 h 574"/>
              <a:gd name="T66" fmla="*/ 712788 w 450"/>
              <a:gd name="T67" fmla="*/ 501650 h 574"/>
              <a:gd name="T68" fmla="*/ 712788 w 450"/>
              <a:gd name="T69" fmla="*/ 457200 h 574"/>
              <a:gd name="T70" fmla="*/ 712788 w 450"/>
              <a:gd name="T71" fmla="*/ 412750 h 574"/>
              <a:gd name="T72" fmla="*/ 712788 w 450"/>
              <a:gd name="T73" fmla="*/ 368300 h 574"/>
              <a:gd name="T74" fmla="*/ 712788 w 450"/>
              <a:gd name="T75" fmla="*/ 323850 h 574"/>
              <a:gd name="T76" fmla="*/ 712788 w 450"/>
              <a:gd name="T77" fmla="*/ 279400 h 574"/>
              <a:gd name="T78" fmla="*/ 700088 w 450"/>
              <a:gd name="T79" fmla="*/ 234950 h 574"/>
              <a:gd name="T80" fmla="*/ 687388 w 450"/>
              <a:gd name="T81" fmla="*/ 190500 h 574"/>
              <a:gd name="T82" fmla="*/ 646113 w 450"/>
              <a:gd name="T83" fmla="*/ 149225 h 574"/>
              <a:gd name="T84" fmla="*/ 604838 w 450"/>
              <a:gd name="T85" fmla="*/ 133350 h 574"/>
              <a:gd name="T86" fmla="*/ 563563 w 450"/>
              <a:gd name="T87" fmla="*/ 104775 h 574"/>
              <a:gd name="T88" fmla="*/ 506413 w 450"/>
              <a:gd name="T89" fmla="*/ 60325 h 574"/>
              <a:gd name="T90" fmla="*/ 465138 w 450"/>
              <a:gd name="T91" fmla="*/ 31750 h 574"/>
              <a:gd name="T92" fmla="*/ 423863 w 450"/>
              <a:gd name="T93" fmla="*/ 15875 h 574"/>
              <a:gd name="T94" fmla="*/ 330200 w 450"/>
              <a:gd name="T95" fmla="*/ 0 h 574"/>
              <a:gd name="T96" fmla="*/ 288925 w 450"/>
              <a:gd name="T97" fmla="*/ 0 h 574"/>
              <a:gd name="T98" fmla="*/ 247650 w 450"/>
              <a:gd name="T99" fmla="*/ 0 h 574"/>
              <a:gd name="T100" fmla="*/ 206375 w 450"/>
              <a:gd name="T101" fmla="*/ 31750 h 574"/>
              <a:gd name="T102" fmla="*/ 165100 w 450"/>
              <a:gd name="T103" fmla="*/ 44450 h 574"/>
              <a:gd name="T104" fmla="*/ 123825 w 450"/>
              <a:gd name="T105" fmla="*/ 73025 h 574"/>
              <a:gd name="T106" fmla="*/ 98425 w 450"/>
              <a:gd name="T107" fmla="*/ 117475 h 574"/>
              <a:gd name="T108" fmla="*/ 57150 w 450"/>
              <a:gd name="T109" fmla="*/ 149225 h 574"/>
              <a:gd name="T110" fmla="*/ 41275 w 450"/>
              <a:gd name="T111" fmla="*/ 117475 h 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0" h="574">
                <a:moveTo>
                  <a:pt x="26" y="74"/>
                </a:moveTo>
                <a:lnTo>
                  <a:pt x="26" y="102"/>
                </a:lnTo>
                <a:lnTo>
                  <a:pt x="26" y="130"/>
                </a:lnTo>
                <a:lnTo>
                  <a:pt x="18" y="158"/>
                </a:lnTo>
                <a:lnTo>
                  <a:pt x="10" y="186"/>
                </a:lnTo>
                <a:lnTo>
                  <a:pt x="0" y="214"/>
                </a:lnTo>
                <a:lnTo>
                  <a:pt x="0" y="242"/>
                </a:lnTo>
                <a:lnTo>
                  <a:pt x="0" y="268"/>
                </a:lnTo>
                <a:lnTo>
                  <a:pt x="0" y="296"/>
                </a:lnTo>
                <a:lnTo>
                  <a:pt x="0" y="324"/>
                </a:lnTo>
                <a:lnTo>
                  <a:pt x="0" y="352"/>
                </a:lnTo>
                <a:lnTo>
                  <a:pt x="10" y="380"/>
                </a:lnTo>
                <a:lnTo>
                  <a:pt x="36" y="408"/>
                </a:lnTo>
                <a:lnTo>
                  <a:pt x="44" y="436"/>
                </a:lnTo>
                <a:lnTo>
                  <a:pt x="70" y="444"/>
                </a:lnTo>
                <a:lnTo>
                  <a:pt x="96" y="464"/>
                </a:lnTo>
                <a:lnTo>
                  <a:pt x="122" y="472"/>
                </a:lnTo>
                <a:lnTo>
                  <a:pt x="148" y="482"/>
                </a:lnTo>
                <a:lnTo>
                  <a:pt x="174" y="491"/>
                </a:lnTo>
                <a:lnTo>
                  <a:pt x="190" y="517"/>
                </a:lnTo>
                <a:lnTo>
                  <a:pt x="208" y="545"/>
                </a:lnTo>
                <a:lnTo>
                  <a:pt x="216" y="573"/>
                </a:lnTo>
                <a:lnTo>
                  <a:pt x="242" y="573"/>
                </a:lnTo>
                <a:lnTo>
                  <a:pt x="260" y="545"/>
                </a:lnTo>
                <a:lnTo>
                  <a:pt x="285" y="517"/>
                </a:lnTo>
                <a:lnTo>
                  <a:pt x="311" y="499"/>
                </a:lnTo>
                <a:lnTo>
                  <a:pt x="345" y="482"/>
                </a:lnTo>
                <a:lnTo>
                  <a:pt x="371" y="472"/>
                </a:lnTo>
                <a:lnTo>
                  <a:pt x="397" y="454"/>
                </a:lnTo>
                <a:lnTo>
                  <a:pt x="415" y="426"/>
                </a:lnTo>
                <a:lnTo>
                  <a:pt x="433" y="398"/>
                </a:lnTo>
                <a:lnTo>
                  <a:pt x="441" y="370"/>
                </a:lnTo>
                <a:lnTo>
                  <a:pt x="449" y="344"/>
                </a:lnTo>
                <a:lnTo>
                  <a:pt x="449" y="316"/>
                </a:lnTo>
                <a:lnTo>
                  <a:pt x="449" y="288"/>
                </a:lnTo>
                <a:lnTo>
                  <a:pt x="449" y="260"/>
                </a:lnTo>
                <a:lnTo>
                  <a:pt x="449" y="232"/>
                </a:lnTo>
                <a:lnTo>
                  <a:pt x="449" y="204"/>
                </a:lnTo>
                <a:lnTo>
                  <a:pt x="449" y="176"/>
                </a:lnTo>
                <a:lnTo>
                  <a:pt x="441" y="148"/>
                </a:lnTo>
                <a:lnTo>
                  <a:pt x="433" y="120"/>
                </a:lnTo>
                <a:lnTo>
                  <a:pt x="407" y="94"/>
                </a:lnTo>
                <a:lnTo>
                  <a:pt x="381" y="84"/>
                </a:lnTo>
                <a:lnTo>
                  <a:pt x="355" y="66"/>
                </a:lnTo>
                <a:lnTo>
                  <a:pt x="319" y="38"/>
                </a:lnTo>
                <a:lnTo>
                  <a:pt x="293" y="20"/>
                </a:lnTo>
                <a:lnTo>
                  <a:pt x="267" y="10"/>
                </a:lnTo>
                <a:lnTo>
                  <a:pt x="208" y="0"/>
                </a:lnTo>
                <a:lnTo>
                  <a:pt x="182" y="0"/>
                </a:lnTo>
                <a:lnTo>
                  <a:pt x="156" y="0"/>
                </a:lnTo>
                <a:lnTo>
                  <a:pt x="130" y="20"/>
                </a:lnTo>
                <a:lnTo>
                  <a:pt x="104" y="28"/>
                </a:lnTo>
                <a:lnTo>
                  <a:pt x="78" y="46"/>
                </a:lnTo>
                <a:lnTo>
                  <a:pt x="62" y="74"/>
                </a:lnTo>
                <a:lnTo>
                  <a:pt x="36" y="94"/>
                </a:lnTo>
                <a:lnTo>
                  <a:pt x="26" y="74"/>
                </a:lnTo>
              </a:path>
            </a:pathLst>
          </a:custGeom>
          <a:blipFill dpi="0" rotWithShape="0">
            <a:blip r:embed="rId2"/>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833" name="Group 30">
            <a:extLst>
              <a:ext uri="{FF2B5EF4-FFF2-40B4-BE49-F238E27FC236}">
                <a16:creationId xmlns:a16="http://schemas.microsoft.com/office/drawing/2014/main" id="{653C2E15-9F06-D342-9494-8C80CBFFCC2A}"/>
              </a:ext>
            </a:extLst>
          </p:cNvPr>
          <p:cNvGrpSpPr>
            <a:grpSpLocks/>
          </p:cNvGrpSpPr>
          <p:nvPr/>
        </p:nvGrpSpPr>
        <p:grpSpPr bwMode="auto">
          <a:xfrm>
            <a:off x="5962650" y="1793875"/>
            <a:ext cx="147638" cy="190500"/>
            <a:chOff x="2796" y="1130"/>
            <a:chExt cx="93" cy="120"/>
          </a:xfrm>
        </p:grpSpPr>
        <p:sp>
          <p:nvSpPr>
            <p:cNvPr id="16415" name="Oval 31">
              <a:extLst>
                <a:ext uri="{FF2B5EF4-FFF2-40B4-BE49-F238E27FC236}">
                  <a16:creationId xmlns:a16="http://schemas.microsoft.com/office/drawing/2014/main" id="{F1B9EEE2-A203-294A-8270-153923B2124B}"/>
                </a:ext>
              </a:extLst>
            </p:cNvPr>
            <p:cNvSpPr>
              <a:spLocks noChangeArrowheads="1"/>
            </p:cNvSpPr>
            <p:nvPr/>
          </p:nvSpPr>
          <p:spPr bwMode="auto">
            <a:xfrm>
              <a:off x="2796" y="1130"/>
              <a:ext cx="77" cy="104"/>
            </a:xfrm>
            <a:prstGeom prst="ellipse">
              <a:avLst/>
            </a:prstGeom>
            <a:gradFill rotWithShape="0">
              <a:gsLst>
                <a:gs pos="0">
                  <a:srgbClr val="CECECE"/>
                </a:gs>
                <a:gs pos="100000">
                  <a:srgbClr val="CECECE">
                    <a:gamma/>
                    <a:shade val="80000"/>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16" name="Oval 32">
              <a:extLst>
                <a:ext uri="{FF2B5EF4-FFF2-40B4-BE49-F238E27FC236}">
                  <a16:creationId xmlns:a16="http://schemas.microsoft.com/office/drawing/2014/main" id="{DC75162C-7CEE-F34C-9043-4CF57C51E27C}"/>
                </a:ext>
              </a:extLst>
            </p:cNvPr>
            <p:cNvSpPr>
              <a:spLocks noChangeArrowheads="1"/>
            </p:cNvSpPr>
            <p:nvPr/>
          </p:nvSpPr>
          <p:spPr bwMode="auto">
            <a:xfrm>
              <a:off x="2804" y="1138"/>
              <a:ext cx="85" cy="112"/>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sp>
        <p:nvSpPr>
          <p:cNvPr id="16417" name="Oval 33">
            <a:extLst>
              <a:ext uri="{FF2B5EF4-FFF2-40B4-BE49-F238E27FC236}">
                <a16:creationId xmlns:a16="http://schemas.microsoft.com/office/drawing/2014/main" id="{67E46B06-5E5C-624C-BDC7-50C12C46AB95}"/>
              </a:ext>
            </a:extLst>
          </p:cNvPr>
          <p:cNvSpPr>
            <a:spLocks noChangeArrowheads="1"/>
          </p:cNvSpPr>
          <p:nvPr/>
        </p:nvSpPr>
        <p:spPr bwMode="auto">
          <a:xfrm>
            <a:off x="5133976" y="1536701"/>
            <a:ext cx="180975" cy="968375"/>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18" name="Oval 34">
            <a:extLst>
              <a:ext uri="{FF2B5EF4-FFF2-40B4-BE49-F238E27FC236}">
                <a16:creationId xmlns:a16="http://schemas.microsoft.com/office/drawing/2014/main" id="{83377362-6BC9-CB43-A8F6-0B39681A2E72}"/>
              </a:ext>
            </a:extLst>
          </p:cNvPr>
          <p:cNvSpPr>
            <a:spLocks noChangeArrowheads="1"/>
          </p:cNvSpPr>
          <p:nvPr/>
        </p:nvSpPr>
        <p:spPr bwMode="auto">
          <a:xfrm>
            <a:off x="6745288" y="1543050"/>
            <a:ext cx="177800" cy="971550"/>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19" name="Freeform 35">
            <a:extLst>
              <a:ext uri="{FF2B5EF4-FFF2-40B4-BE49-F238E27FC236}">
                <a16:creationId xmlns:a16="http://schemas.microsoft.com/office/drawing/2014/main" id="{5C9AE024-67C4-D143-9CB5-080E710AF6D7}"/>
              </a:ext>
            </a:extLst>
          </p:cNvPr>
          <p:cNvSpPr>
            <a:spLocks/>
          </p:cNvSpPr>
          <p:nvPr/>
        </p:nvSpPr>
        <p:spPr bwMode="auto">
          <a:xfrm>
            <a:off x="5026025" y="1241426"/>
            <a:ext cx="782638" cy="804863"/>
          </a:xfrm>
          <a:custGeom>
            <a:avLst/>
            <a:gdLst>
              <a:gd name="T0" fmla="*/ 317500 w 493"/>
              <a:gd name="T1" fmla="*/ 422275 h 507"/>
              <a:gd name="T2" fmla="*/ 349250 w 493"/>
              <a:gd name="T3" fmla="*/ 400050 h 507"/>
              <a:gd name="T4" fmla="*/ 396875 w 493"/>
              <a:gd name="T5" fmla="*/ 377825 h 507"/>
              <a:gd name="T6" fmla="*/ 438150 w 493"/>
              <a:gd name="T7" fmla="*/ 349250 h 507"/>
              <a:gd name="T8" fmla="*/ 508000 w 493"/>
              <a:gd name="T9" fmla="*/ 317500 h 507"/>
              <a:gd name="T10" fmla="*/ 555625 w 493"/>
              <a:gd name="T11" fmla="*/ 285750 h 507"/>
              <a:gd name="T12" fmla="*/ 593725 w 493"/>
              <a:gd name="T13" fmla="*/ 257175 h 507"/>
              <a:gd name="T14" fmla="*/ 638175 w 493"/>
              <a:gd name="T15" fmla="*/ 228600 h 507"/>
              <a:gd name="T16" fmla="*/ 666750 w 493"/>
              <a:gd name="T17" fmla="*/ 203200 h 507"/>
              <a:gd name="T18" fmla="*/ 701675 w 493"/>
              <a:gd name="T19" fmla="*/ 190500 h 507"/>
              <a:gd name="T20" fmla="*/ 736600 w 493"/>
              <a:gd name="T21" fmla="*/ 174625 h 507"/>
              <a:gd name="T22" fmla="*/ 762000 w 493"/>
              <a:gd name="T23" fmla="*/ 139700 h 507"/>
              <a:gd name="T24" fmla="*/ 762000 w 493"/>
              <a:gd name="T25" fmla="*/ 107950 h 507"/>
              <a:gd name="T26" fmla="*/ 762000 w 493"/>
              <a:gd name="T27" fmla="*/ 73025 h 507"/>
              <a:gd name="T28" fmla="*/ 768350 w 493"/>
              <a:gd name="T29" fmla="*/ 41275 h 507"/>
              <a:gd name="T30" fmla="*/ 781050 w 493"/>
              <a:gd name="T31" fmla="*/ 9525 h 507"/>
              <a:gd name="T32" fmla="*/ 746125 w 493"/>
              <a:gd name="T33" fmla="*/ 3175 h 507"/>
              <a:gd name="T34" fmla="*/ 742950 w 493"/>
              <a:gd name="T35" fmla="*/ 38100 h 507"/>
              <a:gd name="T36" fmla="*/ 727075 w 493"/>
              <a:gd name="T37" fmla="*/ 66675 h 507"/>
              <a:gd name="T38" fmla="*/ 698500 w 493"/>
              <a:gd name="T39" fmla="*/ 85725 h 507"/>
              <a:gd name="T40" fmla="*/ 650875 w 493"/>
              <a:gd name="T41" fmla="*/ 98425 h 507"/>
              <a:gd name="T42" fmla="*/ 622300 w 493"/>
              <a:gd name="T43" fmla="*/ 120650 h 507"/>
              <a:gd name="T44" fmla="*/ 581025 w 493"/>
              <a:gd name="T45" fmla="*/ 142875 h 507"/>
              <a:gd name="T46" fmla="*/ 533400 w 493"/>
              <a:gd name="T47" fmla="*/ 158750 h 507"/>
              <a:gd name="T48" fmla="*/ 482600 w 493"/>
              <a:gd name="T49" fmla="*/ 168275 h 507"/>
              <a:gd name="T50" fmla="*/ 431800 w 493"/>
              <a:gd name="T51" fmla="*/ 190500 h 507"/>
              <a:gd name="T52" fmla="*/ 400050 w 493"/>
              <a:gd name="T53" fmla="*/ 206375 h 507"/>
              <a:gd name="T54" fmla="*/ 361950 w 493"/>
              <a:gd name="T55" fmla="*/ 228600 h 507"/>
              <a:gd name="T56" fmla="*/ 301625 w 493"/>
              <a:gd name="T57" fmla="*/ 247650 h 507"/>
              <a:gd name="T58" fmla="*/ 247650 w 493"/>
              <a:gd name="T59" fmla="*/ 269875 h 507"/>
              <a:gd name="T60" fmla="*/ 212725 w 493"/>
              <a:gd name="T61" fmla="*/ 292100 h 507"/>
              <a:gd name="T62" fmla="*/ 184150 w 493"/>
              <a:gd name="T63" fmla="*/ 307975 h 507"/>
              <a:gd name="T64" fmla="*/ 152400 w 493"/>
              <a:gd name="T65" fmla="*/ 323850 h 507"/>
              <a:gd name="T66" fmla="*/ 117475 w 493"/>
              <a:gd name="T67" fmla="*/ 352425 h 507"/>
              <a:gd name="T68" fmla="*/ 85725 w 493"/>
              <a:gd name="T69" fmla="*/ 374650 h 507"/>
              <a:gd name="T70" fmla="*/ 57150 w 493"/>
              <a:gd name="T71" fmla="*/ 396875 h 507"/>
              <a:gd name="T72" fmla="*/ 28575 w 493"/>
              <a:gd name="T73" fmla="*/ 415925 h 507"/>
              <a:gd name="T74" fmla="*/ 6350 w 493"/>
              <a:gd name="T75" fmla="*/ 450850 h 507"/>
              <a:gd name="T76" fmla="*/ 0 w 493"/>
              <a:gd name="T77" fmla="*/ 485775 h 507"/>
              <a:gd name="T78" fmla="*/ 3175 w 493"/>
              <a:gd name="T79" fmla="*/ 517525 h 507"/>
              <a:gd name="T80" fmla="*/ 63500 w 493"/>
              <a:gd name="T81" fmla="*/ 555625 h 507"/>
              <a:gd name="T82" fmla="*/ 101600 w 493"/>
              <a:gd name="T83" fmla="*/ 587375 h 507"/>
              <a:gd name="T84" fmla="*/ 117475 w 493"/>
              <a:gd name="T85" fmla="*/ 625475 h 507"/>
              <a:gd name="T86" fmla="*/ 136525 w 493"/>
              <a:gd name="T87" fmla="*/ 654050 h 507"/>
              <a:gd name="T88" fmla="*/ 158750 w 493"/>
              <a:gd name="T89" fmla="*/ 688975 h 507"/>
              <a:gd name="T90" fmla="*/ 184150 w 493"/>
              <a:gd name="T91" fmla="*/ 723900 h 507"/>
              <a:gd name="T92" fmla="*/ 206375 w 493"/>
              <a:gd name="T93" fmla="*/ 755650 h 507"/>
              <a:gd name="T94" fmla="*/ 238125 w 493"/>
              <a:gd name="T95" fmla="*/ 777875 h 507"/>
              <a:gd name="T96" fmla="*/ 273050 w 493"/>
              <a:gd name="T97" fmla="*/ 800100 h 507"/>
              <a:gd name="T98" fmla="*/ 292100 w 493"/>
              <a:gd name="T99" fmla="*/ 793750 h 507"/>
              <a:gd name="T100" fmla="*/ 295275 w 493"/>
              <a:gd name="T101" fmla="*/ 758825 h 507"/>
              <a:gd name="T102" fmla="*/ 295275 w 493"/>
              <a:gd name="T103" fmla="*/ 727075 h 507"/>
              <a:gd name="T104" fmla="*/ 295275 w 493"/>
              <a:gd name="T105" fmla="*/ 669925 h 507"/>
              <a:gd name="T106" fmla="*/ 301625 w 493"/>
              <a:gd name="T107" fmla="*/ 635000 h 507"/>
              <a:gd name="T108" fmla="*/ 304800 w 493"/>
              <a:gd name="T109" fmla="*/ 593725 h 507"/>
              <a:gd name="T110" fmla="*/ 307975 w 493"/>
              <a:gd name="T111" fmla="*/ 561975 h 507"/>
              <a:gd name="T112" fmla="*/ 307975 w 493"/>
              <a:gd name="T113" fmla="*/ 520700 h 507"/>
              <a:gd name="T114" fmla="*/ 307975 w 493"/>
              <a:gd name="T115" fmla="*/ 488950 h 507"/>
              <a:gd name="T116" fmla="*/ 307975 w 493"/>
              <a:gd name="T117" fmla="*/ 457200 h 507"/>
              <a:gd name="T118" fmla="*/ 288925 w 493"/>
              <a:gd name="T119" fmla="*/ 434975 h 5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3" h="507">
                <a:moveTo>
                  <a:pt x="182" y="274"/>
                </a:moveTo>
                <a:lnTo>
                  <a:pt x="192" y="270"/>
                </a:lnTo>
                <a:lnTo>
                  <a:pt x="200" y="266"/>
                </a:lnTo>
                <a:lnTo>
                  <a:pt x="206" y="262"/>
                </a:lnTo>
                <a:lnTo>
                  <a:pt x="212" y="256"/>
                </a:lnTo>
                <a:lnTo>
                  <a:pt x="220" y="252"/>
                </a:lnTo>
                <a:lnTo>
                  <a:pt x="226" y="248"/>
                </a:lnTo>
                <a:lnTo>
                  <a:pt x="232" y="244"/>
                </a:lnTo>
                <a:lnTo>
                  <a:pt x="250" y="238"/>
                </a:lnTo>
                <a:lnTo>
                  <a:pt x="258" y="232"/>
                </a:lnTo>
                <a:lnTo>
                  <a:pt x="268" y="224"/>
                </a:lnTo>
                <a:lnTo>
                  <a:pt x="276" y="220"/>
                </a:lnTo>
                <a:lnTo>
                  <a:pt x="294" y="210"/>
                </a:lnTo>
                <a:lnTo>
                  <a:pt x="302" y="204"/>
                </a:lnTo>
                <a:lnTo>
                  <a:pt x="320" y="200"/>
                </a:lnTo>
                <a:lnTo>
                  <a:pt x="334" y="192"/>
                </a:lnTo>
                <a:lnTo>
                  <a:pt x="342" y="188"/>
                </a:lnTo>
                <a:lnTo>
                  <a:pt x="350" y="180"/>
                </a:lnTo>
                <a:lnTo>
                  <a:pt x="358" y="174"/>
                </a:lnTo>
                <a:lnTo>
                  <a:pt x="366" y="166"/>
                </a:lnTo>
                <a:lnTo>
                  <a:pt x="374" y="162"/>
                </a:lnTo>
                <a:lnTo>
                  <a:pt x="380" y="156"/>
                </a:lnTo>
                <a:lnTo>
                  <a:pt x="386" y="150"/>
                </a:lnTo>
                <a:lnTo>
                  <a:pt x="402" y="144"/>
                </a:lnTo>
                <a:lnTo>
                  <a:pt x="408" y="140"/>
                </a:lnTo>
                <a:lnTo>
                  <a:pt x="414" y="132"/>
                </a:lnTo>
                <a:lnTo>
                  <a:pt x="420" y="128"/>
                </a:lnTo>
                <a:lnTo>
                  <a:pt x="428" y="126"/>
                </a:lnTo>
                <a:lnTo>
                  <a:pt x="434" y="122"/>
                </a:lnTo>
                <a:lnTo>
                  <a:pt x="442" y="120"/>
                </a:lnTo>
                <a:lnTo>
                  <a:pt x="452" y="116"/>
                </a:lnTo>
                <a:lnTo>
                  <a:pt x="458" y="114"/>
                </a:lnTo>
                <a:lnTo>
                  <a:pt x="464" y="110"/>
                </a:lnTo>
                <a:lnTo>
                  <a:pt x="470" y="102"/>
                </a:lnTo>
                <a:lnTo>
                  <a:pt x="476" y="96"/>
                </a:lnTo>
                <a:lnTo>
                  <a:pt x="480" y="88"/>
                </a:lnTo>
                <a:lnTo>
                  <a:pt x="480" y="82"/>
                </a:lnTo>
                <a:lnTo>
                  <a:pt x="480" y="74"/>
                </a:lnTo>
                <a:lnTo>
                  <a:pt x="480" y="68"/>
                </a:lnTo>
                <a:lnTo>
                  <a:pt x="480" y="60"/>
                </a:lnTo>
                <a:lnTo>
                  <a:pt x="480" y="54"/>
                </a:lnTo>
                <a:lnTo>
                  <a:pt x="480" y="46"/>
                </a:lnTo>
                <a:lnTo>
                  <a:pt x="480" y="40"/>
                </a:lnTo>
                <a:lnTo>
                  <a:pt x="482" y="32"/>
                </a:lnTo>
                <a:lnTo>
                  <a:pt x="484" y="26"/>
                </a:lnTo>
                <a:lnTo>
                  <a:pt x="486" y="18"/>
                </a:lnTo>
                <a:lnTo>
                  <a:pt x="488" y="12"/>
                </a:lnTo>
                <a:lnTo>
                  <a:pt x="492" y="6"/>
                </a:lnTo>
                <a:lnTo>
                  <a:pt x="484" y="0"/>
                </a:lnTo>
                <a:lnTo>
                  <a:pt x="478" y="0"/>
                </a:lnTo>
                <a:lnTo>
                  <a:pt x="470" y="2"/>
                </a:lnTo>
                <a:lnTo>
                  <a:pt x="468" y="10"/>
                </a:lnTo>
                <a:lnTo>
                  <a:pt x="468" y="16"/>
                </a:lnTo>
                <a:lnTo>
                  <a:pt x="468" y="24"/>
                </a:lnTo>
                <a:lnTo>
                  <a:pt x="466" y="30"/>
                </a:lnTo>
                <a:lnTo>
                  <a:pt x="460" y="36"/>
                </a:lnTo>
                <a:lnTo>
                  <a:pt x="458" y="42"/>
                </a:lnTo>
                <a:lnTo>
                  <a:pt x="452" y="44"/>
                </a:lnTo>
                <a:lnTo>
                  <a:pt x="446" y="52"/>
                </a:lnTo>
                <a:lnTo>
                  <a:pt x="440" y="54"/>
                </a:lnTo>
                <a:lnTo>
                  <a:pt x="434" y="58"/>
                </a:lnTo>
                <a:lnTo>
                  <a:pt x="428" y="62"/>
                </a:lnTo>
                <a:lnTo>
                  <a:pt x="410" y="62"/>
                </a:lnTo>
                <a:lnTo>
                  <a:pt x="404" y="66"/>
                </a:lnTo>
                <a:lnTo>
                  <a:pt x="400" y="72"/>
                </a:lnTo>
                <a:lnTo>
                  <a:pt x="392" y="76"/>
                </a:lnTo>
                <a:lnTo>
                  <a:pt x="390" y="84"/>
                </a:lnTo>
                <a:lnTo>
                  <a:pt x="384" y="88"/>
                </a:lnTo>
                <a:lnTo>
                  <a:pt x="366" y="90"/>
                </a:lnTo>
                <a:lnTo>
                  <a:pt x="358" y="96"/>
                </a:lnTo>
                <a:lnTo>
                  <a:pt x="346" y="98"/>
                </a:lnTo>
                <a:lnTo>
                  <a:pt x="336" y="100"/>
                </a:lnTo>
                <a:lnTo>
                  <a:pt x="322" y="102"/>
                </a:lnTo>
                <a:lnTo>
                  <a:pt x="312" y="104"/>
                </a:lnTo>
                <a:lnTo>
                  <a:pt x="304" y="106"/>
                </a:lnTo>
                <a:lnTo>
                  <a:pt x="296" y="112"/>
                </a:lnTo>
                <a:lnTo>
                  <a:pt x="280" y="116"/>
                </a:lnTo>
                <a:lnTo>
                  <a:pt x="272" y="120"/>
                </a:lnTo>
                <a:lnTo>
                  <a:pt x="264" y="122"/>
                </a:lnTo>
                <a:lnTo>
                  <a:pt x="258" y="126"/>
                </a:lnTo>
                <a:lnTo>
                  <a:pt x="252" y="130"/>
                </a:lnTo>
                <a:lnTo>
                  <a:pt x="246" y="134"/>
                </a:lnTo>
                <a:lnTo>
                  <a:pt x="236" y="140"/>
                </a:lnTo>
                <a:lnTo>
                  <a:pt x="228" y="144"/>
                </a:lnTo>
                <a:lnTo>
                  <a:pt x="210" y="148"/>
                </a:lnTo>
                <a:lnTo>
                  <a:pt x="196" y="152"/>
                </a:lnTo>
                <a:lnTo>
                  <a:pt x="190" y="156"/>
                </a:lnTo>
                <a:lnTo>
                  <a:pt x="174" y="160"/>
                </a:lnTo>
                <a:lnTo>
                  <a:pt x="166" y="164"/>
                </a:lnTo>
                <a:lnTo>
                  <a:pt x="156" y="170"/>
                </a:lnTo>
                <a:lnTo>
                  <a:pt x="150" y="174"/>
                </a:lnTo>
                <a:lnTo>
                  <a:pt x="142" y="180"/>
                </a:lnTo>
                <a:lnTo>
                  <a:pt x="134" y="184"/>
                </a:lnTo>
                <a:lnTo>
                  <a:pt x="128" y="188"/>
                </a:lnTo>
                <a:lnTo>
                  <a:pt x="122" y="190"/>
                </a:lnTo>
                <a:lnTo>
                  <a:pt x="116" y="194"/>
                </a:lnTo>
                <a:lnTo>
                  <a:pt x="108" y="200"/>
                </a:lnTo>
                <a:lnTo>
                  <a:pt x="102" y="202"/>
                </a:lnTo>
                <a:lnTo>
                  <a:pt x="96" y="204"/>
                </a:lnTo>
                <a:lnTo>
                  <a:pt x="88" y="210"/>
                </a:lnTo>
                <a:lnTo>
                  <a:pt x="80" y="216"/>
                </a:lnTo>
                <a:lnTo>
                  <a:pt x="74" y="222"/>
                </a:lnTo>
                <a:lnTo>
                  <a:pt x="68" y="224"/>
                </a:lnTo>
                <a:lnTo>
                  <a:pt x="62" y="232"/>
                </a:lnTo>
                <a:lnTo>
                  <a:pt x="54" y="236"/>
                </a:lnTo>
                <a:lnTo>
                  <a:pt x="48" y="240"/>
                </a:lnTo>
                <a:lnTo>
                  <a:pt x="42" y="246"/>
                </a:lnTo>
                <a:lnTo>
                  <a:pt x="36" y="250"/>
                </a:lnTo>
                <a:lnTo>
                  <a:pt x="30" y="256"/>
                </a:lnTo>
                <a:lnTo>
                  <a:pt x="24" y="260"/>
                </a:lnTo>
                <a:lnTo>
                  <a:pt x="18" y="262"/>
                </a:lnTo>
                <a:lnTo>
                  <a:pt x="12" y="270"/>
                </a:lnTo>
                <a:lnTo>
                  <a:pt x="8" y="278"/>
                </a:lnTo>
                <a:lnTo>
                  <a:pt x="4" y="284"/>
                </a:lnTo>
                <a:lnTo>
                  <a:pt x="0" y="292"/>
                </a:lnTo>
                <a:lnTo>
                  <a:pt x="0" y="298"/>
                </a:lnTo>
                <a:lnTo>
                  <a:pt x="0" y="306"/>
                </a:lnTo>
                <a:lnTo>
                  <a:pt x="0" y="312"/>
                </a:lnTo>
                <a:lnTo>
                  <a:pt x="0" y="320"/>
                </a:lnTo>
                <a:lnTo>
                  <a:pt x="2" y="326"/>
                </a:lnTo>
                <a:lnTo>
                  <a:pt x="10" y="334"/>
                </a:lnTo>
                <a:lnTo>
                  <a:pt x="24" y="342"/>
                </a:lnTo>
                <a:lnTo>
                  <a:pt x="40" y="350"/>
                </a:lnTo>
                <a:lnTo>
                  <a:pt x="44" y="358"/>
                </a:lnTo>
                <a:lnTo>
                  <a:pt x="56" y="364"/>
                </a:lnTo>
                <a:lnTo>
                  <a:pt x="64" y="370"/>
                </a:lnTo>
                <a:lnTo>
                  <a:pt x="66" y="378"/>
                </a:lnTo>
                <a:lnTo>
                  <a:pt x="72" y="386"/>
                </a:lnTo>
                <a:lnTo>
                  <a:pt x="74" y="394"/>
                </a:lnTo>
                <a:lnTo>
                  <a:pt x="80" y="398"/>
                </a:lnTo>
                <a:lnTo>
                  <a:pt x="82" y="404"/>
                </a:lnTo>
                <a:lnTo>
                  <a:pt x="86" y="412"/>
                </a:lnTo>
                <a:lnTo>
                  <a:pt x="92" y="418"/>
                </a:lnTo>
                <a:lnTo>
                  <a:pt x="94" y="426"/>
                </a:lnTo>
                <a:lnTo>
                  <a:pt x="100" y="434"/>
                </a:lnTo>
                <a:lnTo>
                  <a:pt x="106" y="444"/>
                </a:lnTo>
                <a:lnTo>
                  <a:pt x="108" y="452"/>
                </a:lnTo>
                <a:lnTo>
                  <a:pt x="116" y="456"/>
                </a:lnTo>
                <a:lnTo>
                  <a:pt x="120" y="464"/>
                </a:lnTo>
                <a:lnTo>
                  <a:pt x="126" y="470"/>
                </a:lnTo>
                <a:lnTo>
                  <a:pt x="130" y="476"/>
                </a:lnTo>
                <a:lnTo>
                  <a:pt x="138" y="482"/>
                </a:lnTo>
                <a:lnTo>
                  <a:pt x="144" y="486"/>
                </a:lnTo>
                <a:lnTo>
                  <a:pt x="150" y="490"/>
                </a:lnTo>
                <a:lnTo>
                  <a:pt x="158" y="494"/>
                </a:lnTo>
                <a:lnTo>
                  <a:pt x="166" y="500"/>
                </a:lnTo>
                <a:lnTo>
                  <a:pt x="172" y="504"/>
                </a:lnTo>
                <a:lnTo>
                  <a:pt x="178" y="506"/>
                </a:lnTo>
                <a:lnTo>
                  <a:pt x="184" y="506"/>
                </a:lnTo>
                <a:lnTo>
                  <a:pt x="184" y="500"/>
                </a:lnTo>
                <a:lnTo>
                  <a:pt x="184" y="492"/>
                </a:lnTo>
                <a:lnTo>
                  <a:pt x="184" y="486"/>
                </a:lnTo>
                <a:lnTo>
                  <a:pt x="186" y="478"/>
                </a:lnTo>
                <a:lnTo>
                  <a:pt x="186" y="472"/>
                </a:lnTo>
                <a:lnTo>
                  <a:pt x="186" y="464"/>
                </a:lnTo>
                <a:lnTo>
                  <a:pt x="186" y="458"/>
                </a:lnTo>
                <a:lnTo>
                  <a:pt x="186" y="448"/>
                </a:lnTo>
                <a:lnTo>
                  <a:pt x="186" y="440"/>
                </a:lnTo>
                <a:lnTo>
                  <a:pt x="186" y="422"/>
                </a:lnTo>
                <a:lnTo>
                  <a:pt x="186" y="414"/>
                </a:lnTo>
                <a:lnTo>
                  <a:pt x="186" y="408"/>
                </a:lnTo>
                <a:lnTo>
                  <a:pt x="190" y="400"/>
                </a:lnTo>
                <a:lnTo>
                  <a:pt x="190" y="390"/>
                </a:lnTo>
                <a:lnTo>
                  <a:pt x="190" y="382"/>
                </a:lnTo>
                <a:lnTo>
                  <a:pt x="192" y="374"/>
                </a:lnTo>
                <a:lnTo>
                  <a:pt x="194" y="368"/>
                </a:lnTo>
                <a:lnTo>
                  <a:pt x="194" y="360"/>
                </a:lnTo>
                <a:lnTo>
                  <a:pt x="194" y="354"/>
                </a:lnTo>
                <a:lnTo>
                  <a:pt x="194" y="348"/>
                </a:lnTo>
                <a:lnTo>
                  <a:pt x="194" y="338"/>
                </a:lnTo>
                <a:lnTo>
                  <a:pt x="194" y="328"/>
                </a:lnTo>
                <a:lnTo>
                  <a:pt x="194" y="322"/>
                </a:lnTo>
                <a:lnTo>
                  <a:pt x="194" y="314"/>
                </a:lnTo>
                <a:lnTo>
                  <a:pt x="194" y="308"/>
                </a:lnTo>
                <a:lnTo>
                  <a:pt x="194" y="300"/>
                </a:lnTo>
                <a:lnTo>
                  <a:pt x="194" y="294"/>
                </a:lnTo>
                <a:lnTo>
                  <a:pt x="194" y="288"/>
                </a:lnTo>
                <a:lnTo>
                  <a:pt x="194" y="280"/>
                </a:lnTo>
                <a:lnTo>
                  <a:pt x="186" y="276"/>
                </a:lnTo>
                <a:lnTo>
                  <a:pt x="182" y="274"/>
                </a:lnTo>
              </a:path>
            </a:pathLst>
          </a:custGeom>
          <a:solidFill>
            <a:srgbClr val="FFFF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20" name="Freeform 36">
            <a:extLst>
              <a:ext uri="{FF2B5EF4-FFF2-40B4-BE49-F238E27FC236}">
                <a16:creationId xmlns:a16="http://schemas.microsoft.com/office/drawing/2014/main" id="{6A0CAA9B-8C63-6949-B314-1F27F8CD303E}"/>
              </a:ext>
            </a:extLst>
          </p:cNvPr>
          <p:cNvSpPr>
            <a:spLocks/>
          </p:cNvSpPr>
          <p:nvPr/>
        </p:nvSpPr>
        <p:spPr bwMode="auto">
          <a:xfrm>
            <a:off x="6256339" y="1241426"/>
            <a:ext cx="782637" cy="804863"/>
          </a:xfrm>
          <a:custGeom>
            <a:avLst/>
            <a:gdLst>
              <a:gd name="T0" fmla="*/ 466725 w 493"/>
              <a:gd name="T1" fmla="*/ 422275 h 507"/>
              <a:gd name="T2" fmla="*/ 434975 w 493"/>
              <a:gd name="T3" fmla="*/ 400050 h 507"/>
              <a:gd name="T4" fmla="*/ 387350 w 493"/>
              <a:gd name="T5" fmla="*/ 377825 h 507"/>
              <a:gd name="T6" fmla="*/ 346075 w 493"/>
              <a:gd name="T7" fmla="*/ 349250 h 507"/>
              <a:gd name="T8" fmla="*/ 276225 w 493"/>
              <a:gd name="T9" fmla="*/ 317500 h 507"/>
              <a:gd name="T10" fmla="*/ 228600 w 493"/>
              <a:gd name="T11" fmla="*/ 285750 h 507"/>
              <a:gd name="T12" fmla="*/ 190500 w 493"/>
              <a:gd name="T13" fmla="*/ 257175 h 507"/>
              <a:gd name="T14" fmla="*/ 146050 w 493"/>
              <a:gd name="T15" fmla="*/ 228600 h 507"/>
              <a:gd name="T16" fmla="*/ 114300 w 493"/>
              <a:gd name="T17" fmla="*/ 203200 h 507"/>
              <a:gd name="T18" fmla="*/ 79375 w 493"/>
              <a:gd name="T19" fmla="*/ 190500 h 507"/>
              <a:gd name="T20" fmla="*/ 44450 w 493"/>
              <a:gd name="T21" fmla="*/ 174625 h 507"/>
              <a:gd name="T22" fmla="*/ 22225 w 493"/>
              <a:gd name="T23" fmla="*/ 139700 h 507"/>
              <a:gd name="T24" fmla="*/ 22225 w 493"/>
              <a:gd name="T25" fmla="*/ 107950 h 507"/>
              <a:gd name="T26" fmla="*/ 22225 w 493"/>
              <a:gd name="T27" fmla="*/ 73025 h 507"/>
              <a:gd name="T28" fmla="*/ 15875 w 493"/>
              <a:gd name="T29" fmla="*/ 41275 h 507"/>
              <a:gd name="T30" fmla="*/ 0 w 493"/>
              <a:gd name="T31" fmla="*/ 9525 h 507"/>
              <a:gd name="T32" fmla="*/ 34925 w 493"/>
              <a:gd name="T33" fmla="*/ 3175 h 507"/>
              <a:gd name="T34" fmla="*/ 38100 w 493"/>
              <a:gd name="T35" fmla="*/ 38100 h 507"/>
              <a:gd name="T36" fmla="*/ 57150 w 493"/>
              <a:gd name="T37" fmla="*/ 66675 h 507"/>
              <a:gd name="T38" fmla="*/ 82550 w 493"/>
              <a:gd name="T39" fmla="*/ 85725 h 507"/>
              <a:gd name="T40" fmla="*/ 130175 w 493"/>
              <a:gd name="T41" fmla="*/ 98425 h 507"/>
              <a:gd name="T42" fmla="*/ 158750 w 493"/>
              <a:gd name="T43" fmla="*/ 120650 h 507"/>
              <a:gd name="T44" fmla="*/ 200025 w 493"/>
              <a:gd name="T45" fmla="*/ 142875 h 507"/>
              <a:gd name="T46" fmla="*/ 247650 w 493"/>
              <a:gd name="T47" fmla="*/ 158750 h 507"/>
              <a:gd name="T48" fmla="*/ 301625 w 493"/>
              <a:gd name="T49" fmla="*/ 168275 h 507"/>
              <a:gd name="T50" fmla="*/ 352425 w 493"/>
              <a:gd name="T51" fmla="*/ 190500 h 507"/>
              <a:gd name="T52" fmla="*/ 384175 w 493"/>
              <a:gd name="T53" fmla="*/ 206375 h 507"/>
              <a:gd name="T54" fmla="*/ 419100 w 493"/>
              <a:gd name="T55" fmla="*/ 228600 h 507"/>
              <a:gd name="T56" fmla="*/ 482600 w 493"/>
              <a:gd name="T57" fmla="*/ 247650 h 507"/>
              <a:gd name="T58" fmla="*/ 533400 w 493"/>
              <a:gd name="T59" fmla="*/ 269875 h 507"/>
              <a:gd name="T60" fmla="*/ 568325 w 493"/>
              <a:gd name="T61" fmla="*/ 292100 h 507"/>
              <a:gd name="T62" fmla="*/ 600075 w 493"/>
              <a:gd name="T63" fmla="*/ 307975 h 507"/>
              <a:gd name="T64" fmla="*/ 631825 w 493"/>
              <a:gd name="T65" fmla="*/ 323850 h 507"/>
              <a:gd name="T66" fmla="*/ 663575 w 493"/>
              <a:gd name="T67" fmla="*/ 352425 h 507"/>
              <a:gd name="T68" fmla="*/ 695325 w 493"/>
              <a:gd name="T69" fmla="*/ 374650 h 507"/>
              <a:gd name="T70" fmla="*/ 727075 w 493"/>
              <a:gd name="T71" fmla="*/ 396875 h 507"/>
              <a:gd name="T72" fmla="*/ 755650 w 493"/>
              <a:gd name="T73" fmla="*/ 415925 h 507"/>
              <a:gd name="T74" fmla="*/ 774700 w 493"/>
              <a:gd name="T75" fmla="*/ 450850 h 507"/>
              <a:gd name="T76" fmla="*/ 781050 w 493"/>
              <a:gd name="T77" fmla="*/ 485775 h 507"/>
              <a:gd name="T78" fmla="*/ 777875 w 493"/>
              <a:gd name="T79" fmla="*/ 517525 h 507"/>
              <a:gd name="T80" fmla="*/ 720725 w 493"/>
              <a:gd name="T81" fmla="*/ 555625 h 507"/>
              <a:gd name="T82" fmla="*/ 682625 w 493"/>
              <a:gd name="T83" fmla="*/ 587375 h 507"/>
              <a:gd name="T84" fmla="*/ 663575 w 493"/>
              <a:gd name="T85" fmla="*/ 625475 h 507"/>
              <a:gd name="T86" fmla="*/ 647700 w 493"/>
              <a:gd name="T87" fmla="*/ 654050 h 507"/>
              <a:gd name="T88" fmla="*/ 622300 w 493"/>
              <a:gd name="T89" fmla="*/ 688975 h 507"/>
              <a:gd name="T90" fmla="*/ 600075 w 493"/>
              <a:gd name="T91" fmla="*/ 723900 h 507"/>
              <a:gd name="T92" fmla="*/ 574675 w 493"/>
              <a:gd name="T93" fmla="*/ 755650 h 507"/>
              <a:gd name="T94" fmla="*/ 542925 w 493"/>
              <a:gd name="T95" fmla="*/ 777875 h 507"/>
              <a:gd name="T96" fmla="*/ 511175 w 493"/>
              <a:gd name="T97" fmla="*/ 800100 h 507"/>
              <a:gd name="T98" fmla="*/ 488950 w 493"/>
              <a:gd name="T99" fmla="*/ 793750 h 507"/>
              <a:gd name="T100" fmla="*/ 485775 w 493"/>
              <a:gd name="T101" fmla="*/ 758825 h 507"/>
              <a:gd name="T102" fmla="*/ 485775 w 493"/>
              <a:gd name="T103" fmla="*/ 727075 h 507"/>
              <a:gd name="T104" fmla="*/ 485775 w 493"/>
              <a:gd name="T105" fmla="*/ 669925 h 507"/>
              <a:gd name="T106" fmla="*/ 482600 w 493"/>
              <a:gd name="T107" fmla="*/ 635000 h 507"/>
              <a:gd name="T108" fmla="*/ 479425 w 493"/>
              <a:gd name="T109" fmla="*/ 593725 h 507"/>
              <a:gd name="T110" fmla="*/ 476250 w 493"/>
              <a:gd name="T111" fmla="*/ 561975 h 507"/>
              <a:gd name="T112" fmla="*/ 476250 w 493"/>
              <a:gd name="T113" fmla="*/ 520700 h 507"/>
              <a:gd name="T114" fmla="*/ 476250 w 493"/>
              <a:gd name="T115" fmla="*/ 488950 h 507"/>
              <a:gd name="T116" fmla="*/ 476250 w 493"/>
              <a:gd name="T117" fmla="*/ 457200 h 507"/>
              <a:gd name="T118" fmla="*/ 492125 w 493"/>
              <a:gd name="T119" fmla="*/ 434975 h 5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93" h="507">
                <a:moveTo>
                  <a:pt x="310" y="274"/>
                </a:moveTo>
                <a:lnTo>
                  <a:pt x="302" y="270"/>
                </a:lnTo>
                <a:lnTo>
                  <a:pt x="294" y="266"/>
                </a:lnTo>
                <a:lnTo>
                  <a:pt x="286" y="262"/>
                </a:lnTo>
                <a:lnTo>
                  <a:pt x="280" y="256"/>
                </a:lnTo>
                <a:lnTo>
                  <a:pt x="274" y="252"/>
                </a:lnTo>
                <a:lnTo>
                  <a:pt x="268" y="248"/>
                </a:lnTo>
                <a:lnTo>
                  <a:pt x="260" y="244"/>
                </a:lnTo>
                <a:lnTo>
                  <a:pt x="244" y="238"/>
                </a:lnTo>
                <a:lnTo>
                  <a:pt x="234" y="232"/>
                </a:lnTo>
                <a:lnTo>
                  <a:pt x="226" y="224"/>
                </a:lnTo>
                <a:lnTo>
                  <a:pt x="218" y="220"/>
                </a:lnTo>
                <a:lnTo>
                  <a:pt x="200" y="210"/>
                </a:lnTo>
                <a:lnTo>
                  <a:pt x="192" y="204"/>
                </a:lnTo>
                <a:lnTo>
                  <a:pt x="174" y="200"/>
                </a:lnTo>
                <a:lnTo>
                  <a:pt x="158" y="192"/>
                </a:lnTo>
                <a:lnTo>
                  <a:pt x="150" y="188"/>
                </a:lnTo>
                <a:lnTo>
                  <a:pt x="144" y="180"/>
                </a:lnTo>
                <a:lnTo>
                  <a:pt x="134" y="174"/>
                </a:lnTo>
                <a:lnTo>
                  <a:pt x="126" y="166"/>
                </a:lnTo>
                <a:lnTo>
                  <a:pt x="120" y="162"/>
                </a:lnTo>
                <a:lnTo>
                  <a:pt x="114" y="156"/>
                </a:lnTo>
                <a:lnTo>
                  <a:pt x="106" y="150"/>
                </a:lnTo>
                <a:lnTo>
                  <a:pt x="92" y="144"/>
                </a:lnTo>
                <a:lnTo>
                  <a:pt x="86" y="140"/>
                </a:lnTo>
                <a:lnTo>
                  <a:pt x="78" y="132"/>
                </a:lnTo>
                <a:lnTo>
                  <a:pt x="72" y="128"/>
                </a:lnTo>
                <a:lnTo>
                  <a:pt x="66" y="126"/>
                </a:lnTo>
                <a:lnTo>
                  <a:pt x="60" y="122"/>
                </a:lnTo>
                <a:lnTo>
                  <a:pt x="50" y="120"/>
                </a:lnTo>
                <a:lnTo>
                  <a:pt x="42" y="116"/>
                </a:lnTo>
                <a:lnTo>
                  <a:pt x="36" y="114"/>
                </a:lnTo>
                <a:lnTo>
                  <a:pt x="28" y="110"/>
                </a:lnTo>
                <a:lnTo>
                  <a:pt x="22" y="102"/>
                </a:lnTo>
                <a:lnTo>
                  <a:pt x="18" y="96"/>
                </a:lnTo>
                <a:lnTo>
                  <a:pt x="14" y="88"/>
                </a:lnTo>
                <a:lnTo>
                  <a:pt x="14" y="82"/>
                </a:lnTo>
                <a:lnTo>
                  <a:pt x="14" y="74"/>
                </a:lnTo>
                <a:lnTo>
                  <a:pt x="14" y="68"/>
                </a:lnTo>
                <a:lnTo>
                  <a:pt x="14" y="60"/>
                </a:lnTo>
                <a:lnTo>
                  <a:pt x="14" y="54"/>
                </a:lnTo>
                <a:lnTo>
                  <a:pt x="14" y="46"/>
                </a:lnTo>
                <a:lnTo>
                  <a:pt x="14" y="40"/>
                </a:lnTo>
                <a:lnTo>
                  <a:pt x="12" y="32"/>
                </a:lnTo>
                <a:lnTo>
                  <a:pt x="10" y="26"/>
                </a:lnTo>
                <a:lnTo>
                  <a:pt x="8" y="18"/>
                </a:lnTo>
                <a:lnTo>
                  <a:pt x="4" y="12"/>
                </a:lnTo>
                <a:lnTo>
                  <a:pt x="0" y="6"/>
                </a:lnTo>
                <a:lnTo>
                  <a:pt x="10" y="0"/>
                </a:lnTo>
                <a:lnTo>
                  <a:pt x="16" y="0"/>
                </a:lnTo>
                <a:lnTo>
                  <a:pt x="22" y="2"/>
                </a:lnTo>
                <a:lnTo>
                  <a:pt x="24" y="10"/>
                </a:lnTo>
                <a:lnTo>
                  <a:pt x="24" y="16"/>
                </a:lnTo>
                <a:lnTo>
                  <a:pt x="24" y="24"/>
                </a:lnTo>
                <a:lnTo>
                  <a:pt x="26" y="30"/>
                </a:lnTo>
                <a:lnTo>
                  <a:pt x="34" y="36"/>
                </a:lnTo>
                <a:lnTo>
                  <a:pt x="36" y="42"/>
                </a:lnTo>
                <a:lnTo>
                  <a:pt x="42" y="44"/>
                </a:lnTo>
                <a:lnTo>
                  <a:pt x="46" y="52"/>
                </a:lnTo>
                <a:lnTo>
                  <a:pt x="52" y="54"/>
                </a:lnTo>
                <a:lnTo>
                  <a:pt x="60" y="58"/>
                </a:lnTo>
                <a:lnTo>
                  <a:pt x="66" y="62"/>
                </a:lnTo>
                <a:lnTo>
                  <a:pt x="82" y="62"/>
                </a:lnTo>
                <a:lnTo>
                  <a:pt x="90" y="66"/>
                </a:lnTo>
                <a:lnTo>
                  <a:pt x="94" y="72"/>
                </a:lnTo>
                <a:lnTo>
                  <a:pt x="100" y="76"/>
                </a:lnTo>
                <a:lnTo>
                  <a:pt x="102" y="84"/>
                </a:lnTo>
                <a:lnTo>
                  <a:pt x="108" y="88"/>
                </a:lnTo>
                <a:lnTo>
                  <a:pt x="126" y="90"/>
                </a:lnTo>
                <a:lnTo>
                  <a:pt x="134" y="96"/>
                </a:lnTo>
                <a:lnTo>
                  <a:pt x="148" y="98"/>
                </a:lnTo>
                <a:lnTo>
                  <a:pt x="156" y="100"/>
                </a:lnTo>
                <a:lnTo>
                  <a:pt x="172" y="102"/>
                </a:lnTo>
                <a:lnTo>
                  <a:pt x="180" y="104"/>
                </a:lnTo>
                <a:lnTo>
                  <a:pt x="190" y="106"/>
                </a:lnTo>
                <a:lnTo>
                  <a:pt x="198" y="112"/>
                </a:lnTo>
                <a:lnTo>
                  <a:pt x="212" y="116"/>
                </a:lnTo>
                <a:lnTo>
                  <a:pt x="222" y="120"/>
                </a:lnTo>
                <a:lnTo>
                  <a:pt x="228" y="122"/>
                </a:lnTo>
                <a:lnTo>
                  <a:pt x="234" y="126"/>
                </a:lnTo>
                <a:lnTo>
                  <a:pt x="242" y="130"/>
                </a:lnTo>
                <a:lnTo>
                  <a:pt x="248" y="134"/>
                </a:lnTo>
                <a:lnTo>
                  <a:pt x="256" y="140"/>
                </a:lnTo>
                <a:lnTo>
                  <a:pt x="264" y="144"/>
                </a:lnTo>
                <a:lnTo>
                  <a:pt x="282" y="148"/>
                </a:lnTo>
                <a:lnTo>
                  <a:pt x="298" y="152"/>
                </a:lnTo>
                <a:lnTo>
                  <a:pt x="304" y="156"/>
                </a:lnTo>
                <a:lnTo>
                  <a:pt x="320" y="160"/>
                </a:lnTo>
                <a:lnTo>
                  <a:pt x="328" y="164"/>
                </a:lnTo>
                <a:lnTo>
                  <a:pt x="336" y="170"/>
                </a:lnTo>
                <a:lnTo>
                  <a:pt x="342" y="174"/>
                </a:lnTo>
                <a:lnTo>
                  <a:pt x="352" y="180"/>
                </a:lnTo>
                <a:lnTo>
                  <a:pt x="358" y="184"/>
                </a:lnTo>
                <a:lnTo>
                  <a:pt x="364" y="188"/>
                </a:lnTo>
                <a:lnTo>
                  <a:pt x="372" y="190"/>
                </a:lnTo>
                <a:lnTo>
                  <a:pt x="378" y="194"/>
                </a:lnTo>
                <a:lnTo>
                  <a:pt x="384" y="200"/>
                </a:lnTo>
                <a:lnTo>
                  <a:pt x="390" y="202"/>
                </a:lnTo>
                <a:lnTo>
                  <a:pt x="398" y="204"/>
                </a:lnTo>
                <a:lnTo>
                  <a:pt x="406" y="210"/>
                </a:lnTo>
                <a:lnTo>
                  <a:pt x="412" y="216"/>
                </a:lnTo>
                <a:lnTo>
                  <a:pt x="418" y="222"/>
                </a:lnTo>
                <a:lnTo>
                  <a:pt x="426" y="224"/>
                </a:lnTo>
                <a:lnTo>
                  <a:pt x="432" y="232"/>
                </a:lnTo>
                <a:lnTo>
                  <a:pt x="438" y="236"/>
                </a:lnTo>
                <a:lnTo>
                  <a:pt x="444" y="240"/>
                </a:lnTo>
                <a:lnTo>
                  <a:pt x="452" y="246"/>
                </a:lnTo>
                <a:lnTo>
                  <a:pt x="458" y="250"/>
                </a:lnTo>
                <a:lnTo>
                  <a:pt x="462" y="256"/>
                </a:lnTo>
                <a:lnTo>
                  <a:pt x="468" y="260"/>
                </a:lnTo>
                <a:lnTo>
                  <a:pt x="476" y="262"/>
                </a:lnTo>
                <a:lnTo>
                  <a:pt x="482" y="270"/>
                </a:lnTo>
                <a:lnTo>
                  <a:pt x="486" y="278"/>
                </a:lnTo>
                <a:lnTo>
                  <a:pt x="488" y="284"/>
                </a:lnTo>
                <a:lnTo>
                  <a:pt x="492" y="292"/>
                </a:lnTo>
                <a:lnTo>
                  <a:pt x="492" y="298"/>
                </a:lnTo>
                <a:lnTo>
                  <a:pt x="492" y="306"/>
                </a:lnTo>
                <a:lnTo>
                  <a:pt x="492" y="312"/>
                </a:lnTo>
                <a:lnTo>
                  <a:pt x="492" y="320"/>
                </a:lnTo>
                <a:lnTo>
                  <a:pt x="490" y="326"/>
                </a:lnTo>
                <a:lnTo>
                  <a:pt x="484" y="334"/>
                </a:lnTo>
                <a:lnTo>
                  <a:pt x="468" y="342"/>
                </a:lnTo>
                <a:lnTo>
                  <a:pt x="454" y="350"/>
                </a:lnTo>
                <a:lnTo>
                  <a:pt x="450" y="358"/>
                </a:lnTo>
                <a:lnTo>
                  <a:pt x="436" y="364"/>
                </a:lnTo>
                <a:lnTo>
                  <a:pt x="430" y="370"/>
                </a:lnTo>
                <a:lnTo>
                  <a:pt x="428" y="378"/>
                </a:lnTo>
                <a:lnTo>
                  <a:pt x="420" y="386"/>
                </a:lnTo>
                <a:lnTo>
                  <a:pt x="418" y="394"/>
                </a:lnTo>
                <a:lnTo>
                  <a:pt x="412" y="398"/>
                </a:lnTo>
                <a:lnTo>
                  <a:pt x="410" y="404"/>
                </a:lnTo>
                <a:lnTo>
                  <a:pt x="408" y="412"/>
                </a:lnTo>
                <a:lnTo>
                  <a:pt x="402" y="418"/>
                </a:lnTo>
                <a:lnTo>
                  <a:pt x="400" y="426"/>
                </a:lnTo>
                <a:lnTo>
                  <a:pt x="392" y="434"/>
                </a:lnTo>
                <a:lnTo>
                  <a:pt x="386" y="444"/>
                </a:lnTo>
                <a:lnTo>
                  <a:pt x="384" y="452"/>
                </a:lnTo>
                <a:lnTo>
                  <a:pt x="378" y="456"/>
                </a:lnTo>
                <a:lnTo>
                  <a:pt x="374" y="464"/>
                </a:lnTo>
                <a:lnTo>
                  <a:pt x="366" y="470"/>
                </a:lnTo>
                <a:lnTo>
                  <a:pt x="362" y="476"/>
                </a:lnTo>
                <a:lnTo>
                  <a:pt x="356" y="482"/>
                </a:lnTo>
                <a:lnTo>
                  <a:pt x="350" y="486"/>
                </a:lnTo>
                <a:lnTo>
                  <a:pt x="342" y="490"/>
                </a:lnTo>
                <a:lnTo>
                  <a:pt x="334" y="494"/>
                </a:lnTo>
                <a:lnTo>
                  <a:pt x="328" y="500"/>
                </a:lnTo>
                <a:lnTo>
                  <a:pt x="322" y="504"/>
                </a:lnTo>
                <a:lnTo>
                  <a:pt x="314" y="506"/>
                </a:lnTo>
                <a:lnTo>
                  <a:pt x="308" y="506"/>
                </a:lnTo>
                <a:lnTo>
                  <a:pt x="308" y="500"/>
                </a:lnTo>
                <a:lnTo>
                  <a:pt x="308" y="492"/>
                </a:lnTo>
                <a:lnTo>
                  <a:pt x="308" y="486"/>
                </a:lnTo>
                <a:lnTo>
                  <a:pt x="306" y="478"/>
                </a:lnTo>
                <a:lnTo>
                  <a:pt x="306" y="472"/>
                </a:lnTo>
                <a:lnTo>
                  <a:pt x="306" y="464"/>
                </a:lnTo>
                <a:lnTo>
                  <a:pt x="306" y="458"/>
                </a:lnTo>
                <a:lnTo>
                  <a:pt x="306" y="448"/>
                </a:lnTo>
                <a:lnTo>
                  <a:pt x="306" y="440"/>
                </a:lnTo>
                <a:lnTo>
                  <a:pt x="306" y="422"/>
                </a:lnTo>
                <a:lnTo>
                  <a:pt x="306" y="414"/>
                </a:lnTo>
                <a:lnTo>
                  <a:pt x="306" y="408"/>
                </a:lnTo>
                <a:lnTo>
                  <a:pt x="304" y="400"/>
                </a:lnTo>
                <a:lnTo>
                  <a:pt x="304" y="390"/>
                </a:lnTo>
                <a:lnTo>
                  <a:pt x="304" y="382"/>
                </a:lnTo>
                <a:lnTo>
                  <a:pt x="302" y="374"/>
                </a:lnTo>
                <a:lnTo>
                  <a:pt x="300" y="368"/>
                </a:lnTo>
                <a:lnTo>
                  <a:pt x="300" y="360"/>
                </a:lnTo>
                <a:lnTo>
                  <a:pt x="300" y="354"/>
                </a:lnTo>
                <a:lnTo>
                  <a:pt x="300" y="348"/>
                </a:lnTo>
                <a:lnTo>
                  <a:pt x="300" y="338"/>
                </a:lnTo>
                <a:lnTo>
                  <a:pt x="300" y="328"/>
                </a:lnTo>
                <a:lnTo>
                  <a:pt x="300" y="322"/>
                </a:lnTo>
                <a:lnTo>
                  <a:pt x="300" y="314"/>
                </a:lnTo>
                <a:lnTo>
                  <a:pt x="300" y="308"/>
                </a:lnTo>
                <a:lnTo>
                  <a:pt x="300" y="300"/>
                </a:lnTo>
                <a:lnTo>
                  <a:pt x="300" y="294"/>
                </a:lnTo>
                <a:lnTo>
                  <a:pt x="300" y="288"/>
                </a:lnTo>
                <a:lnTo>
                  <a:pt x="300" y="280"/>
                </a:lnTo>
                <a:lnTo>
                  <a:pt x="306" y="276"/>
                </a:lnTo>
                <a:lnTo>
                  <a:pt x="310" y="274"/>
                </a:lnTo>
              </a:path>
            </a:pathLst>
          </a:custGeom>
          <a:solidFill>
            <a:srgbClr val="FFFF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21" name="Rectangle 37">
            <a:extLst>
              <a:ext uri="{FF2B5EF4-FFF2-40B4-BE49-F238E27FC236}">
                <a16:creationId xmlns:a16="http://schemas.microsoft.com/office/drawing/2014/main" id="{F3255332-4B0C-2144-B90C-44F4D6D50271}"/>
              </a:ext>
            </a:extLst>
          </p:cNvPr>
          <p:cNvSpPr>
            <a:spLocks noChangeArrowheads="1"/>
          </p:cNvSpPr>
          <p:nvPr/>
        </p:nvSpPr>
        <p:spPr bwMode="auto">
          <a:xfrm>
            <a:off x="5222876" y="5041901"/>
            <a:ext cx="422275" cy="92075"/>
          </a:xfrm>
          <a:prstGeom prst="rect">
            <a:avLst/>
          </a:prstGeom>
          <a:solidFill>
            <a:srgbClr val="000000"/>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39" name="Group 38">
            <a:extLst>
              <a:ext uri="{FF2B5EF4-FFF2-40B4-BE49-F238E27FC236}">
                <a16:creationId xmlns:a16="http://schemas.microsoft.com/office/drawing/2014/main" id="{93959F49-2635-9142-9AD6-3FC0FBF96B8C}"/>
              </a:ext>
            </a:extLst>
          </p:cNvPr>
          <p:cNvGrpSpPr>
            <a:grpSpLocks/>
          </p:cNvGrpSpPr>
          <p:nvPr/>
        </p:nvGrpSpPr>
        <p:grpSpPr bwMode="auto">
          <a:xfrm>
            <a:off x="5267326" y="4921250"/>
            <a:ext cx="358775" cy="133350"/>
            <a:chOff x="2358" y="3100"/>
            <a:chExt cx="226" cy="84"/>
          </a:xfrm>
        </p:grpSpPr>
        <p:sp>
          <p:nvSpPr>
            <p:cNvPr id="16423" name="Oval 39">
              <a:extLst>
                <a:ext uri="{FF2B5EF4-FFF2-40B4-BE49-F238E27FC236}">
                  <a16:creationId xmlns:a16="http://schemas.microsoft.com/office/drawing/2014/main" id="{30D0E7E2-6E1B-EC44-A94F-821BA8E9BA5E}"/>
                </a:ext>
              </a:extLst>
            </p:cNvPr>
            <p:cNvSpPr>
              <a:spLocks noChangeArrowheads="1"/>
            </p:cNvSpPr>
            <p:nvPr/>
          </p:nvSpPr>
          <p:spPr bwMode="auto">
            <a:xfrm>
              <a:off x="2358" y="3102"/>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24" name="Oval 40">
              <a:extLst>
                <a:ext uri="{FF2B5EF4-FFF2-40B4-BE49-F238E27FC236}">
                  <a16:creationId xmlns:a16="http://schemas.microsoft.com/office/drawing/2014/main" id="{11E581E5-8898-CC4C-AB6C-326A96D1F5C7}"/>
                </a:ext>
              </a:extLst>
            </p:cNvPr>
            <p:cNvSpPr>
              <a:spLocks noChangeArrowheads="1"/>
            </p:cNvSpPr>
            <p:nvPr/>
          </p:nvSpPr>
          <p:spPr bwMode="auto">
            <a:xfrm>
              <a:off x="2416" y="3102"/>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25" name="Oval 41">
              <a:extLst>
                <a:ext uri="{FF2B5EF4-FFF2-40B4-BE49-F238E27FC236}">
                  <a16:creationId xmlns:a16="http://schemas.microsoft.com/office/drawing/2014/main" id="{6F6DAF07-F2E5-D14B-8FAD-AF009EF974EA}"/>
                </a:ext>
              </a:extLst>
            </p:cNvPr>
            <p:cNvSpPr>
              <a:spLocks noChangeArrowheads="1"/>
            </p:cNvSpPr>
            <p:nvPr/>
          </p:nvSpPr>
          <p:spPr bwMode="auto">
            <a:xfrm>
              <a:off x="2452" y="3102"/>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26" name="Oval 42">
              <a:extLst>
                <a:ext uri="{FF2B5EF4-FFF2-40B4-BE49-F238E27FC236}">
                  <a16:creationId xmlns:a16="http://schemas.microsoft.com/office/drawing/2014/main" id="{AC8D6FA4-455B-EA4A-A27A-7544BE3CCD7A}"/>
                </a:ext>
              </a:extLst>
            </p:cNvPr>
            <p:cNvSpPr>
              <a:spLocks noChangeArrowheads="1"/>
            </p:cNvSpPr>
            <p:nvPr/>
          </p:nvSpPr>
          <p:spPr bwMode="auto">
            <a:xfrm>
              <a:off x="2510" y="3102"/>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27" name="Oval 43">
              <a:extLst>
                <a:ext uri="{FF2B5EF4-FFF2-40B4-BE49-F238E27FC236}">
                  <a16:creationId xmlns:a16="http://schemas.microsoft.com/office/drawing/2014/main" id="{693278C9-E257-4F4D-AFA7-F2B345069D1E}"/>
                </a:ext>
              </a:extLst>
            </p:cNvPr>
            <p:cNvSpPr>
              <a:spLocks noChangeArrowheads="1"/>
            </p:cNvSpPr>
            <p:nvPr/>
          </p:nvSpPr>
          <p:spPr bwMode="auto">
            <a:xfrm>
              <a:off x="2540" y="3100"/>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sp>
        <p:nvSpPr>
          <p:cNvPr id="16428" name="Rectangle 44">
            <a:extLst>
              <a:ext uri="{FF2B5EF4-FFF2-40B4-BE49-F238E27FC236}">
                <a16:creationId xmlns:a16="http://schemas.microsoft.com/office/drawing/2014/main" id="{133AD41A-03D4-9146-A816-3B4770728E4A}"/>
              </a:ext>
            </a:extLst>
          </p:cNvPr>
          <p:cNvSpPr>
            <a:spLocks noChangeArrowheads="1"/>
          </p:cNvSpPr>
          <p:nvPr/>
        </p:nvSpPr>
        <p:spPr bwMode="auto">
          <a:xfrm>
            <a:off x="5991226" y="5067301"/>
            <a:ext cx="423863" cy="92075"/>
          </a:xfrm>
          <a:prstGeom prst="rect">
            <a:avLst/>
          </a:prstGeom>
          <a:solidFill>
            <a:srgbClr val="000000"/>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41" name="Group 45">
            <a:extLst>
              <a:ext uri="{FF2B5EF4-FFF2-40B4-BE49-F238E27FC236}">
                <a16:creationId xmlns:a16="http://schemas.microsoft.com/office/drawing/2014/main" id="{920C1CCD-2FEC-0342-9B8B-64A8E20A0D66}"/>
              </a:ext>
            </a:extLst>
          </p:cNvPr>
          <p:cNvGrpSpPr>
            <a:grpSpLocks/>
          </p:cNvGrpSpPr>
          <p:nvPr/>
        </p:nvGrpSpPr>
        <p:grpSpPr bwMode="auto">
          <a:xfrm>
            <a:off x="6032500" y="4946651"/>
            <a:ext cx="363538" cy="136525"/>
            <a:chOff x="2840" y="3116"/>
            <a:chExt cx="229" cy="86"/>
          </a:xfrm>
        </p:grpSpPr>
        <p:sp>
          <p:nvSpPr>
            <p:cNvPr id="16430" name="Oval 46">
              <a:extLst>
                <a:ext uri="{FF2B5EF4-FFF2-40B4-BE49-F238E27FC236}">
                  <a16:creationId xmlns:a16="http://schemas.microsoft.com/office/drawing/2014/main" id="{3C5B055E-1E20-3A42-A445-E4CBBB59F66F}"/>
                </a:ext>
              </a:extLst>
            </p:cNvPr>
            <p:cNvSpPr>
              <a:spLocks noChangeArrowheads="1"/>
            </p:cNvSpPr>
            <p:nvPr/>
          </p:nvSpPr>
          <p:spPr bwMode="auto">
            <a:xfrm>
              <a:off x="2840" y="3120"/>
              <a:ext cx="45"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31" name="Oval 47">
              <a:extLst>
                <a:ext uri="{FF2B5EF4-FFF2-40B4-BE49-F238E27FC236}">
                  <a16:creationId xmlns:a16="http://schemas.microsoft.com/office/drawing/2014/main" id="{96D6089B-94FD-0D48-9ADA-DCF9F8458941}"/>
                </a:ext>
              </a:extLst>
            </p:cNvPr>
            <p:cNvSpPr>
              <a:spLocks noChangeArrowheads="1"/>
            </p:cNvSpPr>
            <p:nvPr/>
          </p:nvSpPr>
          <p:spPr bwMode="auto">
            <a:xfrm>
              <a:off x="2899" y="3120"/>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32" name="Oval 48">
              <a:extLst>
                <a:ext uri="{FF2B5EF4-FFF2-40B4-BE49-F238E27FC236}">
                  <a16:creationId xmlns:a16="http://schemas.microsoft.com/office/drawing/2014/main" id="{922F3519-443D-BA4E-A355-EAF601E554EB}"/>
                </a:ext>
              </a:extLst>
            </p:cNvPr>
            <p:cNvSpPr>
              <a:spLocks noChangeArrowheads="1"/>
            </p:cNvSpPr>
            <p:nvPr/>
          </p:nvSpPr>
          <p:spPr bwMode="auto">
            <a:xfrm>
              <a:off x="2935" y="3120"/>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33" name="Oval 49">
              <a:extLst>
                <a:ext uri="{FF2B5EF4-FFF2-40B4-BE49-F238E27FC236}">
                  <a16:creationId xmlns:a16="http://schemas.microsoft.com/office/drawing/2014/main" id="{D5D44DA4-FD46-7346-983F-B7F260F5FA20}"/>
                </a:ext>
              </a:extLst>
            </p:cNvPr>
            <p:cNvSpPr>
              <a:spLocks noChangeArrowheads="1"/>
            </p:cNvSpPr>
            <p:nvPr/>
          </p:nvSpPr>
          <p:spPr bwMode="auto">
            <a:xfrm>
              <a:off x="2995" y="3120"/>
              <a:ext cx="44"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sp>
          <p:nvSpPr>
            <p:cNvPr id="16434" name="Oval 50">
              <a:extLst>
                <a:ext uri="{FF2B5EF4-FFF2-40B4-BE49-F238E27FC236}">
                  <a16:creationId xmlns:a16="http://schemas.microsoft.com/office/drawing/2014/main" id="{311299F5-B2E7-BE4E-ABFF-E9109ABFC835}"/>
                </a:ext>
              </a:extLst>
            </p:cNvPr>
            <p:cNvSpPr>
              <a:spLocks noChangeArrowheads="1"/>
            </p:cNvSpPr>
            <p:nvPr/>
          </p:nvSpPr>
          <p:spPr bwMode="auto">
            <a:xfrm>
              <a:off x="3023" y="3116"/>
              <a:ext cx="46" cy="8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grpSp>
        <p:nvGrpSpPr>
          <p:cNvPr id="34842" name="Group 51">
            <a:extLst>
              <a:ext uri="{FF2B5EF4-FFF2-40B4-BE49-F238E27FC236}">
                <a16:creationId xmlns:a16="http://schemas.microsoft.com/office/drawing/2014/main" id="{335C9B18-E2E3-0544-B8DD-98BBB4313317}"/>
              </a:ext>
            </a:extLst>
          </p:cNvPr>
          <p:cNvGrpSpPr>
            <a:grpSpLocks/>
          </p:cNvGrpSpPr>
          <p:nvPr/>
        </p:nvGrpSpPr>
        <p:grpSpPr bwMode="auto">
          <a:xfrm>
            <a:off x="6113464" y="5184775"/>
            <a:ext cx="1144587" cy="1390650"/>
            <a:chOff x="2891" y="3266"/>
            <a:chExt cx="721" cy="876"/>
          </a:xfrm>
        </p:grpSpPr>
        <p:sp>
          <p:nvSpPr>
            <p:cNvPr id="16436" name="Freeform 52">
              <a:extLst>
                <a:ext uri="{FF2B5EF4-FFF2-40B4-BE49-F238E27FC236}">
                  <a16:creationId xmlns:a16="http://schemas.microsoft.com/office/drawing/2014/main" id="{FF77AEB0-A3A5-B447-BB05-4A975D6DE423}"/>
                </a:ext>
              </a:extLst>
            </p:cNvPr>
            <p:cNvSpPr>
              <a:spLocks/>
            </p:cNvSpPr>
            <p:nvPr/>
          </p:nvSpPr>
          <p:spPr bwMode="auto">
            <a:xfrm>
              <a:off x="2891" y="3266"/>
              <a:ext cx="721" cy="876"/>
            </a:xfrm>
            <a:custGeom>
              <a:avLst/>
              <a:gdLst>
                <a:gd name="T0" fmla="*/ 132 w 721"/>
                <a:gd name="T1" fmla="*/ 204 h 876"/>
                <a:gd name="T2" fmla="*/ 132 w 721"/>
                <a:gd name="T3" fmla="*/ 132 h 876"/>
                <a:gd name="T4" fmla="*/ 172 w 721"/>
                <a:gd name="T5" fmla="*/ 64 h 876"/>
                <a:gd name="T6" fmla="*/ 240 w 721"/>
                <a:gd name="T7" fmla="*/ 24 h 876"/>
                <a:gd name="T8" fmla="*/ 312 w 721"/>
                <a:gd name="T9" fmla="*/ 4 h 876"/>
                <a:gd name="T10" fmla="*/ 384 w 721"/>
                <a:gd name="T11" fmla="*/ 0 h 876"/>
                <a:gd name="T12" fmla="*/ 456 w 721"/>
                <a:gd name="T13" fmla="*/ 0 h 876"/>
                <a:gd name="T14" fmla="*/ 528 w 721"/>
                <a:gd name="T15" fmla="*/ 36 h 876"/>
                <a:gd name="T16" fmla="*/ 590 w 721"/>
                <a:gd name="T17" fmla="*/ 92 h 876"/>
                <a:gd name="T18" fmla="*/ 600 w 721"/>
                <a:gd name="T19" fmla="*/ 180 h 876"/>
                <a:gd name="T20" fmla="*/ 600 w 721"/>
                <a:gd name="T21" fmla="*/ 252 h 876"/>
                <a:gd name="T22" fmla="*/ 600 w 721"/>
                <a:gd name="T23" fmla="*/ 336 h 876"/>
                <a:gd name="T24" fmla="*/ 624 w 721"/>
                <a:gd name="T25" fmla="*/ 408 h 876"/>
                <a:gd name="T26" fmla="*/ 648 w 721"/>
                <a:gd name="T27" fmla="*/ 480 h 876"/>
                <a:gd name="T28" fmla="*/ 672 w 721"/>
                <a:gd name="T29" fmla="*/ 551 h 876"/>
                <a:gd name="T30" fmla="*/ 684 w 721"/>
                <a:gd name="T31" fmla="*/ 635 h 876"/>
                <a:gd name="T32" fmla="*/ 696 w 721"/>
                <a:gd name="T33" fmla="*/ 707 h 876"/>
                <a:gd name="T34" fmla="*/ 720 w 721"/>
                <a:gd name="T35" fmla="*/ 779 h 876"/>
                <a:gd name="T36" fmla="*/ 720 w 721"/>
                <a:gd name="T37" fmla="*/ 851 h 876"/>
                <a:gd name="T38" fmla="*/ 648 w 721"/>
                <a:gd name="T39" fmla="*/ 875 h 876"/>
                <a:gd name="T40" fmla="*/ 528 w 721"/>
                <a:gd name="T41" fmla="*/ 863 h 876"/>
                <a:gd name="T42" fmla="*/ 456 w 721"/>
                <a:gd name="T43" fmla="*/ 863 h 876"/>
                <a:gd name="T44" fmla="*/ 384 w 721"/>
                <a:gd name="T45" fmla="*/ 863 h 876"/>
                <a:gd name="T46" fmla="*/ 312 w 721"/>
                <a:gd name="T47" fmla="*/ 863 h 876"/>
                <a:gd name="T48" fmla="*/ 240 w 721"/>
                <a:gd name="T49" fmla="*/ 863 h 876"/>
                <a:gd name="T50" fmla="*/ 156 w 721"/>
                <a:gd name="T51" fmla="*/ 863 h 876"/>
                <a:gd name="T52" fmla="*/ 84 w 721"/>
                <a:gd name="T53" fmla="*/ 863 h 876"/>
                <a:gd name="T54" fmla="*/ 12 w 721"/>
                <a:gd name="T55" fmla="*/ 863 h 876"/>
                <a:gd name="T56" fmla="*/ 0 w 721"/>
                <a:gd name="T57" fmla="*/ 791 h 876"/>
                <a:gd name="T58" fmla="*/ 12 w 721"/>
                <a:gd name="T59" fmla="*/ 719 h 876"/>
                <a:gd name="T60" fmla="*/ 60 w 721"/>
                <a:gd name="T61" fmla="*/ 647 h 876"/>
                <a:gd name="T62" fmla="*/ 84 w 721"/>
                <a:gd name="T63" fmla="*/ 575 h 876"/>
                <a:gd name="T64" fmla="*/ 84 w 721"/>
                <a:gd name="T65" fmla="*/ 504 h 876"/>
                <a:gd name="T66" fmla="*/ 108 w 721"/>
                <a:gd name="T67" fmla="*/ 432 h 876"/>
                <a:gd name="T68" fmla="*/ 120 w 721"/>
                <a:gd name="T69" fmla="*/ 360 h 876"/>
                <a:gd name="T70" fmla="*/ 120 w 721"/>
                <a:gd name="T71" fmla="*/ 288 h 876"/>
                <a:gd name="T72" fmla="*/ 132 w 721"/>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1"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2"/>
                  </a:lnTo>
                  <a:lnTo>
                    <a:pt x="624" y="408"/>
                  </a:lnTo>
                  <a:lnTo>
                    <a:pt x="636" y="444"/>
                  </a:lnTo>
                  <a:lnTo>
                    <a:pt x="648" y="480"/>
                  </a:lnTo>
                  <a:lnTo>
                    <a:pt x="660" y="515"/>
                  </a:lnTo>
                  <a:lnTo>
                    <a:pt x="672" y="551"/>
                  </a:lnTo>
                  <a:lnTo>
                    <a:pt x="684" y="599"/>
                  </a:lnTo>
                  <a:lnTo>
                    <a:pt x="684" y="635"/>
                  </a:lnTo>
                  <a:lnTo>
                    <a:pt x="696" y="671"/>
                  </a:lnTo>
                  <a:lnTo>
                    <a:pt x="696" y="707"/>
                  </a:lnTo>
                  <a:lnTo>
                    <a:pt x="696" y="743"/>
                  </a:lnTo>
                  <a:lnTo>
                    <a:pt x="720" y="779"/>
                  </a:lnTo>
                  <a:lnTo>
                    <a:pt x="720" y="815"/>
                  </a:lnTo>
                  <a:lnTo>
                    <a:pt x="720" y="851"/>
                  </a:lnTo>
                  <a:lnTo>
                    <a:pt x="684"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4"/>
                  </a:lnTo>
                  <a:lnTo>
                    <a:pt x="108" y="468"/>
                  </a:lnTo>
                  <a:lnTo>
                    <a:pt x="108" y="432"/>
                  </a:lnTo>
                  <a:lnTo>
                    <a:pt x="120" y="396"/>
                  </a:lnTo>
                  <a:lnTo>
                    <a:pt x="120" y="360"/>
                  </a:lnTo>
                  <a:lnTo>
                    <a:pt x="120" y="324"/>
                  </a:lnTo>
                  <a:lnTo>
                    <a:pt x="120" y="288"/>
                  </a:lnTo>
                  <a:lnTo>
                    <a:pt x="124" y="258"/>
                  </a:lnTo>
                  <a:lnTo>
                    <a:pt x="132" y="240"/>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37" name="Freeform 53">
              <a:extLst>
                <a:ext uri="{FF2B5EF4-FFF2-40B4-BE49-F238E27FC236}">
                  <a16:creationId xmlns:a16="http://schemas.microsoft.com/office/drawing/2014/main" id="{77404A67-6A35-5240-B2F3-D5FA12601590}"/>
                </a:ext>
              </a:extLst>
            </p:cNvPr>
            <p:cNvSpPr>
              <a:spLocks/>
            </p:cNvSpPr>
            <p:nvPr/>
          </p:nvSpPr>
          <p:spPr bwMode="auto">
            <a:xfrm>
              <a:off x="3027" y="3414"/>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38" name="Freeform 54">
              <a:extLst>
                <a:ext uri="{FF2B5EF4-FFF2-40B4-BE49-F238E27FC236}">
                  <a16:creationId xmlns:a16="http://schemas.microsoft.com/office/drawing/2014/main" id="{8BC8D0F5-386E-4345-BEA1-1200CC6A5D5F}"/>
                </a:ext>
              </a:extLst>
            </p:cNvPr>
            <p:cNvSpPr>
              <a:spLocks/>
            </p:cNvSpPr>
            <p:nvPr/>
          </p:nvSpPr>
          <p:spPr bwMode="auto">
            <a:xfrm>
              <a:off x="3033" y="3386"/>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39" name="Freeform 55">
              <a:extLst>
                <a:ext uri="{FF2B5EF4-FFF2-40B4-BE49-F238E27FC236}">
                  <a16:creationId xmlns:a16="http://schemas.microsoft.com/office/drawing/2014/main" id="{15F66C86-8CD4-3041-B279-BECF1844CD69}"/>
                </a:ext>
              </a:extLst>
            </p:cNvPr>
            <p:cNvSpPr>
              <a:spLocks/>
            </p:cNvSpPr>
            <p:nvPr/>
          </p:nvSpPr>
          <p:spPr bwMode="auto">
            <a:xfrm>
              <a:off x="3033" y="3356"/>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43" name="Group 56">
            <a:extLst>
              <a:ext uri="{FF2B5EF4-FFF2-40B4-BE49-F238E27FC236}">
                <a16:creationId xmlns:a16="http://schemas.microsoft.com/office/drawing/2014/main" id="{F089D1D1-EA45-2D45-8319-671BAD1193F5}"/>
              </a:ext>
            </a:extLst>
          </p:cNvPr>
          <p:cNvGrpSpPr>
            <a:grpSpLocks/>
          </p:cNvGrpSpPr>
          <p:nvPr/>
        </p:nvGrpSpPr>
        <p:grpSpPr bwMode="auto">
          <a:xfrm>
            <a:off x="6646864" y="5165725"/>
            <a:ext cx="1144587" cy="1390650"/>
            <a:chOff x="3227" y="3254"/>
            <a:chExt cx="721" cy="876"/>
          </a:xfrm>
        </p:grpSpPr>
        <p:sp>
          <p:nvSpPr>
            <p:cNvPr id="16441" name="Freeform 57">
              <a:extLst>
                <a:ext uri="{FF2B5EF4-FFF2-40B4-BE49-F238E27FC236}">
                  <a16:creationId xmlns:a16="http://schemas.microsoft.com/office/drawing/2014/main" id="{43876F3F-0FEF-694D-AFF3-A8503B12368B}"/>
                </a:ext>
              </a:extLst>
            </p:cNvPr>
            <p:cNvSpPr>
              <a:spLocks/>
            </p:cNvSpPr>
            <p:nvPr/>
          </p:nvSpPr>
          <p:spPr bwMode="auto">
            <a:xfrm>
              <a:off x="3227" y="3254"/>
              <a:ext cx="721" cy="876"/>
            </a:xfrm>
            <a:custGeom>
              <a:avLst/>
              <a:gdLst>
                <a:gd name="T0" fmla="*/ 132 w 721"/>
                <a:gd name="T1" fmla="*/ 204 h 876"/>
                <a:gd name="T2" fmla="*/ 132 w 721"/>
                <a:gd name="T3" fmla="*/ 132 h 876"/>
                <a:gd name="T4" fmla="*/ 172 w 721"/>
                <a:gd name="T5" fmla="*/ 64 h 876"/>
                <a:gd name="T6" fmla="*/ 240 w 721"/>
                <a:gd name="T7" fmla="*/ 24 h 876"/>
                <a:gd name="T8" fmla="*/ 312 w 721"/>
                <a:gd name="T9" fmla="*/ 4 h 876"/>
                <a:gd name="T10" fmla="*/ 384 w 721"/>
                <a:gd name="T11" fmla="*/ 0 h 876"/>
                <a:gd name="T12" fmla="*/ 456 w 721"/>
                <a:gd name="T13" fmla="*/ 0 h 876"/>
                <a:gd name="T14" fmla="*/ 528 w 721"/>
                <a:gd name="T15" fmla="*/ 36 h 876"/>
                <a:gd name="T16" fmla="*/ 590 w 721"/>
                <a:gd name="T17" fmla="*/ 92 h 876"/>
                <a:gd name="T18" fmla="*/ 600 w 721"/>
                <a:gd name="T19" fmla="*/ 180 h 876"/>
                <a:gd name="T20" fmla="*/ 600 w 721"/>
                <a:gd name="T21" fmla="*/ 252 h 876"/>
                <a:gd name="T22" fmla="*/ 600 w 721"/>
                <a:gd name="T23" fmla="*/ 336 h 876"/>
                <a:gd name="T24" fmla="*/ 624 w 721"/>
                <a:gd name="T25" fmla="*/ 408 h 876"/>
                <a:gd name="T26" fmla="*/ 648 w 721"/>
                <a:gd name="T27" fmla="*/ 480 h 876"/>
                <a:gd name="T28" fmla="*/ 672 w 721"/>
                <a:gd name="T29" fmla="*/ 551 h 876"/>
                <a:gd name="T30" fmla="*/ 684 w 721"/>
                <a:gd name="T31" fmla="*/ 635 h 876"/>
                <a:gd name="T32" fmla="*/ 696 w 721"/>
                <a:gd name="T33" fmla="*/ 707 h 876"/>
                <a:gd name="T34" fmla="*/ 720 w 721"/>
                <a:gd name="T35" fmla="*/ 779 h 876"/>
                <a:gd name="T36" fmla="*/ 720 w 721"/>
                <a:gd name="T37" fmla="*/ 851 h 876"/>
                <a:gd name="T38" fmla="*/ 648 w 721"/>
                <a:gd name="T39" fmla="*/ 875 h 876"/>
                <a:gd name="T40" fmla="*/ 528 w 721"/>
                <a:gd name="T41" fmla="*/ 863 h 876"/>
                <a:gd name="T42" fmla="*/ 456 w 721"/>
                <a:gd name="T43" fmla="*/ 863 h 876"/>
                <a:gd name="T44" fmla="*/ 384 w 721"/>
                <a:gd name="T45" fmla="*/ 863 h 876"/>
                <a:gd name="T46" fmla="*/ 312 w 721"/>
                <a:gd name="T47" fmla="*/ 863 h 876"/>
                <a:gd name="T48" fmla="*/ 240 w 721"/>
                <a:gd name="T49" fmla="*/ 863 h 876"/>
                <a:gd name="T50" fmla="*/ 156 w 721"/>
                <a:gd name="T51" fmla="*/ 863 h 876"/>
                <a:gd name="T52" fmla="*/ 84 w 721"/>
                <a:gd name="T53" fmla="*/ 863 h 876"/>
                <a:gd name="T54" fmla="*/ 12 w 721"/>
                <a:gd name="T55" fmla="*/ 863 h 876"/>
                <a:gd name="T56" fmla="*/ 0 w 721"/>
                <a:gd name="T57" fmla="*/ 791 h 876"/>
                <a:gd name="T58" fmla="*/ 12 w 721"/>
                <a:gd name="T59" fmla="*/ 719 h 876"/>
                <a:gd name="T60" fmla="*/ 60 w 721"/>
                <a:gd name="T61" fmla="*/ 647 h 876"/>
                <a:gd name="T62" fmla="*/ 84 w 721"/>
                <a:gd name="T63" fmla="*/ 575 h 876"/>
                <a:gd name="T64" fmla="*/ 84 w 721"/>
                <a:gd name="T65" fmla="*/ 504 h 876"/>
                <a:gd name="T66" fmla="*/ 108 w 721"/>
                <a:gd name="T67" fmla="*/ 432 h 876"/>
                <a:gd name="T68" fmla="*/ 120 w 721"/>
                <a:gd name="T69" fmla="*/ 360 h 876"/>
                <a:gd name="T70" fmla="*/ 120 w 721"/>
                <a:gd name="T71" fmla="*/ 288 h 876"/>
                <a:gd name="T72" fmla="*/ 132 w 721"/>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1"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2"/>
                  </a:lnTo>
                  <a:lnTo>
                    <a:pt x="624" y="408"/>
                  </a:lnTo>
                  <a:lnTo>
                    <a:pt x="636" y="444"/>
                  </a:lnTo>
                  <a:lnTo>
                    <a:pt x="648" y="480"/>
                  </a:lnTo>
                  <a:lnTo>
                    <a:pt x="660" y="516"/>
                  </a:lnTo>
                  <a:lnTo>
                    <a:pt x="672" y="551"/>
                  </a:lnTo>
                  <a:lnTo>
                    <a:pt x="684" y="599"/>
                  </a:lnTo>
                  <a:lnTo>
                    <a:pt x="684" y="635"/>
                  </a:lnTo>
                  <a:lnTo>
                    <a:pt x="696" y="671"/>
                  </a:lnTo>
                  <a:lnTo>
                    <a:pt x="696" y="707"/>
                  </a:lnTo>
                  <a:lnTo>
                    <a:pt x="696" y="743"/>
                  </a:lnTo>
                  <a:lnTo>
                    <a:pt x="720" y="779"/>
                  </a:lnTo>
                  <a:lnTo>
                    <a:pt x="720" y="815"/>
                  </a:lnTo>
                  <a:lnTo>
                    <a:pt x="720" y="851"/>
                  </a:lnTo>
                  <a:lnTo>
                    <a:pt x="684"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4"/>
                  </a:lnTo>
                  <a:lnTo>
                    <a:pt x="108" y="468"/>
                  </a:lnTo>
                  <a:lnTo>
                    <a:pt x="108" y="432"/>
                  </a:lnTo>
                  <a:lnTo>
                    <a:pt x="120" y="396"/>
                  </a:lnTo>
                  <a:lnTo>
                    <a:pt x="120" y="360"/>
                  </a:lnTo>
                  <a:lnTo>
                    <a:pt x="120" y="324"/>
                  </a:lnTo>
                  <a:lnTo>
                    <a:pt x="120" y="288"/>
                  </a:lnTo>
                  <a:lnTo>
                    <a:pt x="124" y="258"/>
                  </a:lnTo>
                  <a:lnTo>
                    <a:pt x="132" y="240"/>
                  </a:lnTo>
                </a:path>
              </a:pathLst>
            </a:custGeom>
            <a:solidFill>
              <a:srgbClr val="FF003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148" name="Group 58">
              <a:extLst>
                <a:ext uri="{FF2B5EF4-FFF2-40B4-BE49-F238E27FC236}">
                  <a16:creationId xmlns:a16="http://schemas.microsoft.com/office/drawing/2014/main" id="{0624E2B8-1577-3548-B085-00EC72F44309}"/>
                </a:ext>
              </a:extLst>
            </p:cNvPr>
            <p:cNvGrpSpPr>
              <a:grpSpLocks/>
            </p:cNvGrpSpPr>
            <p:nvPr/>
          </p:nvGrpSpPr>
          <p:grpSpPr bwMode="auto">
            <a:xfrm>
              <a:off x="3363" y="3402"/>
              <a:ext cx="463" cy="43"/>
              <a:chOff x="3363" y="3402"/>
              <a:chExt cx="463" cy="43"/>
            </a:xfrm>
          </p:grpSpPr>
          <p:sp>
            <p:nvSpPr>
              <p:cNvPr id="16443" name="Freeform 59">
                <a:extLst>
                  <a:ext uri="{FF2B5EF4-FFF2-40B4-BE49-F238E27FC236}">
                    <a16:creationId xmlns:a16="http://schemas.microsoft.com/office/drawing/2014/main" id="{BC73D150-54BD-5042-B84F-F2558B454FEC}"/>
                  </a:ext>
                </a:extLst>
              </p:cNvPr>
              <p:cNvSpPr>
                <a:spLocks/>
              </p:cNvSpPr>
              <p:nvPr/>
            </p:nvSpPr>
            <p:spPr bwMode="auto">
              <a:xfrm>
                <a:off x="3363" y="3402"/>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44" name="Freeform 60">
                <a:extLst>
                  <a:ext uri="{FF2B5EF4-FFF2-40B4-BE49-F238E27FC236}">
                    <a16:creationId xmlns:a16="http://schemas.microsoft.com/office/drawing/2014/main" id="{2E0930A7-A07D-3B4C-947C-D03132F7466D}"/>
                  </a:ext>
                </a:extLst>
              </p:cNvPr>
              <p:cNvSpPr>
                <a:spLocks/>
              </p:cNvSpPr>
              <p:nvPr/>
            </p:nvSpPr>
            <p:spPr bwMode="auto">
              <a:xfrm>
                <a:off x="3363" y="3402"/>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49" name="Group 61">
              <a:extLst>
                <a:ext uri="{FF2B5EF4-FFF2-40B4-BE49-F238E27FC236}">
                  <a16:creationId xmlns:a16="http://schemas.microsoft.com/office/drawing/2014/main" id="{89699FDE-1FCE-E34F-92F3-0C5A40998CAF}"/>
                </a:ext>
              </a:extLst>
            </p:cNvPr>
            <p:cNvGrpSpPr>
              <a:grpSpLocks/>
            </p:cNvGrpSpPr>
            <p:nvPr/>
          </p:nvGrpSpPr>
          <p:grpSpPr bwMode="auto">
            <a:xfrm>
              <a:off x="3369" y="3374"/>
              <a:ext cx="455" cy="43"/>
              <a:chOff x="3369" y="3374"/>
              <a:chExt cx="455" cy="43"/>
            </a:xfrm>
          </p:grpSpPr>
          <p:sp>
            <p:nvSpPr>
              <p:cNvPr id="16446" name="Freeform 62">
                <a:extLst>
                  <a:ext uri="{FF2B5EF4-FFF2-40B4-BE49-F238E27FC236}">
                    <a16:creationId xmlns:a16="http://schemas.microsoft.com/office/drawing/2014/main" id="{B4DF4900-9447-CF4D-96AC-EE4B1B6418D3}"/>
                  </a:ext>
                </a:extLst>
              </p:cNvPr>
              <p:cNvSpPr>
                <a:spLocks/>
              </p:cNvSpPr>
              <p:nvPr/>
            </p:nvSpPr>
            <p:spPr bwMode="auto">
              <a:xfrm>
                <a:off x="3369" y="3374"/>
                <a:ext cx="455" cy="43"/>
              </a:xfrm>
              <a:custGeom>
                <a:avLst/>
                <a:gdLst>
                  <a:gd name="T0" fmla="*/ 0 w 455"/>
                  <a:gd name="T1" fmla="*/ 3 h 43"/>
                  <a:gd name="T2" fmla="*/ 12 w 455"/>
                  <a:gd name="T3" fmla="*/ 7 h 43"/>
                  <a:gd name="T4" fmla="*/ 14 w 455"/>
                  <a:gd name="T5" fmla="*/ 8 h 43"/>
                  <a:gd name="T6" fmla="*/ 20 w 455"/>
                  <a:gd name="T7" fmla="*/ 12 h 43"/>
                  <a:gd name="T8" fmla="*/ 29 w 455"/>
                  <a:gd name="T9" fmla="*/ 18 h 43"/>
                  <a:gd name="T10" fmla="*/ 39 w 455"/>
                  <a:gd name="T11" fmla="*/ 22 h 43"/>
                  <a:gd name="T12" fmla="*/ 47 w 455"/>
                  <a:gd name="T13" fmla="*/ 25 h 43"/>
                  <a:gd name="T14" fmla="*/ 63 w 455"/>
                  <a:gd name="T15" fmla="*/ 25 h 43"/>
                  <a:gd name="T16" fmla="*/ 79 w 455"/>
                  <a:gd name="T17" fmla="*/ 27 h 43"/>
                  <a:gd name="T18" fmla="*/ 88 w 455"/>
                  <a:gd name="T19" fmla="*/ 30 h 43"/>
                  <a:gd name="T20" fmla="*/ 96 w 455"/>
                  <a:gd name="T21" fmla="*/ 30 h 43"/>
                  <a:gd name="T22" fmla="*/ 106 w 455"/>
                  <a:gd name="T23" fmla="*/ 34 h 43"/>
                  <a:gd name="T24" fmla="*/ 114 w 455"/>
                  <a:gd name="T25" fmla="*/ 34 h 43"/>
                  <a:gd name="T26" fmla="*/ 136 w 455"/>
                  <a:gd name="T27" fmla="*/ 35 h 43"/>
                  <a:gd name="T28" fmla="*/ 145 w 455"/>
                  <a:gd name="T29" fmla="*/ 39 h 43"/>
                  <a:gd name="T30" fmla="*/ 153 w 455"/>
                  <a:gd name="T31" fmla="*/ 39 h 43"/>
                  <a:gd name="T32" fmla="*/ 165 w 455"/>
                  <a:gd name="T33" fmla="*/ 42 h 43"/>
                  <a:gd name="T34" fmla="*/ 175 w 455"/>
                  <a:gd name="T35" fmla="*/ 42 h 43"/>
                  <a:gd name="T36" fmla="*/ 183 w 455"/>
                  <a:gd name="T37" fmla="*/ 42 h 43"/>
                  <a:gd name="T38" fmla="*/ 197 w 455"/>
                  <a:gd name="T39" fmla="*/ 42 h 43"/>
                  <a:gd name="T40" fmla="*/ 216 w 455"/>
                  <a:gd name="T41" fmla="*/ 42 h 43"/>
                  <a:gd name="T42" fmla="*/ 238 w 455"/>
                  <a:gd name="T43" fmla="*/ 42 h 43"/>
                  <a:gd name="T44" fmla="*/ 250 w 455"/>
                  <a:gd name="T45" fmla="*/ 42 h 43"/>
                  <a:gd name="T46" fmla="*/ 257 w 455"/>
                  <a:gd name="T47" fmla="*/ 42 h 43"/>
                  <a:gd name="T48" fmla="*/ 267 w 455"/>
                  <a:gd name="T49" fmla="*/ 42 h 43"/>
                  <a:gd name="T50" fmla="*/ 277 w 455"/>
                  <a:gd name="T51" fmla="*/ 42 h 43"/>
                  <a:gd name="T52" fmla="*/ 285 w 455"/>
                  <a:gd name="T53" fmla="*/ 42 h 43"/>
                  <a:gd name="T54" fmla="*/ 295 w 455"/>
                  <a:gd name="T55" fmla="*/ 39 h 43"/>
                  <a:gd name="T56" fmla="*/ 312 w 455"/>
                  <a:gd name="T57" fmla="*/ 39 h 43"/>
                  <a:gd name="T58" fmla="*/ 318 w 455"/>
                  <a:gd name="T59" fmla="*/ 39 h 43"/>
                  <a:gd name="T60" fmla="*/ 330 w 455"/>
                  <a:gd name="T61" fmla="*/ 35 h 43"/>
                  <a:gd name="T62" fmla="*/ 342 w 455"/>
                  <a:gd name="T63" fmla="*/ 35 h 43"/>
                  <a:gd name="T64" fmla="*/ 360 w 455"/>
                  <a:gd name="T65" fmla="*/ 35 h 43"/>
                  <a:gd name="T66" fmla="*/ 366 w 455"/>
                  <a:gd name="T67" fmla="*/ 35 h 43"/>
                  <a:gd name="T68" fmla="*/ 377 w 455"/>
                  <a:gd name="T69" fmla="*/ 34 h 43"/>
                  <a:gd name="T70" fmla="*/ 395 w 455"/>
                  <a:gd name="T71" fmla="*/ 30 h 43"/>
                  <a:gd name="T72" fmla="*/ 409 w 455"/>
                  <a:gd name="T73" fmla="*/ 27 h 43"/>
                  <a:gd name="T74" fmla="*/ 417 w 455"/>
                  <a:gd name="T75" fmla="*/ 24 h 43"/>
                  <a:gd name="T76" fmla="*/ 426 w 455"/>
                  <a:gd name="T77" fmla="*/ 18 h 43"/>
                  <a:gd name="T78" fmla="*/ 432 w 455"/>
                  <a:gd name="T79" fmla="*/ 13 h 43"/>
                  <a:gd name="T80" fmla="*/ 454 w 455"/>
                  <a:gd name="T81" fmla="*/ 5 h 43"/>
                  <a:gd name="T82" fmla="*/ 444 w 455"/>
                  <a:gd name="T83" fmla="*/ 0 h 43"/>
                  <a:gd name="T84" fmla="*/ 0 w 455"/>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3">
                    <a:moveTo>
                      <a:pt x="0" y="3"/>
                    </a:moveTo>
                    <a:lnTo>
                      <a:pt x="12" y="7"/>
                    </a:lnTo>
                    <a:lnTo>
                      <a:pt x="14" y="8"/>
                    </a:lnTo>
                    <a:lnTo>
                      <a:pt x="20" y="12"/>
                    </a:lnTo>
                    <a:lnTo>
                      <a:pt x="29" y="18"/>
                    </a:lnTo>
                    <a:lnTo>
                      <a:pt x="39" y="22"/>
                    </a:lnTo>
                    <a:lnTo>
                      <a:pt x="47" y="25"/>
                    </a:lnTo>
                    <a:lnTo>
                      <a:pt x="63" y="25"/>
                    </a:lnTo>
                    <a:lnTo>
                      <a:pt x="79" y="27"/>
                    </a:lnTo>
                    <a:lnTo>
                      <a:pt x="88" y="30"/>
                    </a:lnTo>
                    <a:lnTo>
                      <a:pt x="96" y="30"/>
                    </a:lnTo>
                    <a:lnTo>
                      <a:pt x="106" y="34"/>
                    </a:lnTo>
                    <a:lnTo>
                      <a:pt x="114" y="34"/>
                    </a:lnTo>
                    <a:lnTo>
                      <a:pt x="136" y="35"/>
                    </a:lnTo>
                    <a:lnTo>
                      <a:pt x="145" y="39"/>
                    </a:lnTo>
                    <a:lnTo>
                      <a:pt x="153" y="39"/>
                    </a:lnTo>
                    <a:lnTo>
                      <a:pt x="165" y="42"/>
                    </a:lnTo>
                    <a:lnTo>
                      <a:pt x="175" y="42"/>
                    </a:lnTo>
                    <a:lnTo>
                      <a:pt x="183" y="42"/>
                    </a:lnTo>
                    <a:lnTo>
                      <a:pt x="197" y="42"/>
                    </a:lnTo>
                    <a:lnTo>
                      <a:pt x="216" y="42"/>
                    </a:lnTo>
                    <a:lnTo>
                      <a:pt x="238" y="42"/>
                    </a:lnTo>
                    <a:lnTo>
                      <a:pt x="250" y="42"/>
                    </a:lnTo>
                    <a:lnTo>
                      <a:pt x="257" y="42"/>
                    </a:lnTo>
                    <a:lnTo>
                      <a:pt x="267" y="42"/>
                    </a:lnTo>
                    <a:lnTo>
                      <a:pt x="277" y="42"/>
                    </a:lnTo>
                    <a:lnTo>
                      <a:pt x="285" y="42"/>
                    </a:lnTo>
                    <a:lnTo>
                      <a:pt x="295" y="39"/>
                    </a:lnTo>
                    <a:lnTo>
                      <a:pt x="312" y="39"/>
                    </a:lnTo>
                    <a:lnTo>
                      <a:pt x="318" y="39"/>
                    </a:lnTo>
                    <a:lnTo>
                      <a:pt x="330" y="35"/>
                    </a:lnTo>
                    <a:lnTo>
                      <a:pt x="342" y="35"/>
                    </a:lnTo>
                    <a:lnTo>
                      <a:pt x="360" y="35"/>
                    </a:lnTo>
                    <a:lnTo>
                      <a:pt x="366" y="35"/>
                    </a:lnTo>
                    <a:lnTo>
                      <a:pt x="377" y="34"/>
                    </a:lnTo>
                    <a:lnTo>
                      <a:pt x="395" y="30"/>
                    </a:lnTo>
                    <a:lnTo>
                      <a:pt x="409" y="27"/>
                    </a:lnTo>
                    <a:lnTo>
                      <a:pt x="417" y="24"/>
                    </a:lnTo>
                    <a:lnTo>
                      <a:pt x="426" y="18"/>
                    </a:lnTo>
                    <a:lnTo>
                      <a:pt x="432" y="13"/>
                    </a:lnTo>
                    <a:lnTo>
                      <a:pt x="454" y="5"/>
                    </a:lnTo>
                    <a:lnTo>
                      <a:pt x="444" y="0"/>
                    </a:lnTo>
                    <a:lnTo>
                      <a:pt x="0" y="3"/>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47" name="Freeform 63">
                <a:extLst>
                  <a:ext uri="{FF2B5EF4-FFF2-40B4-BE49-F238E27FC236}">
                    <a16:creationId xmlns:a16="http://schemas.microsoft.com/office/drawing/2014/main" id="{B1593928-BF66-DE40-B710-31282A7D5432}"/>
                  </a:ext>
                </a:extLst>
              </p:cNvPr>
              <p:cNvSpPr>
                <a:spLocks/>
              </p:cNvSpPr>
              <p:nvPr/>
            </p:nvSpPr>
            <p:spPr bwMode="auto">
              <a:xfrm>
                <a:off x="3369" y="3374"/>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50" name="Group 64">
              <a:extLst>
                <a:ext uri="{FF2B5EF4-FFF2-40B4-BE49-F238E27FC236}">
                  <a16:creationId xmlns:a16="http://schemas.microsoft.com/office/drawing/2014/main" id="{4FC03328-4C94-014C-80CF-7308156882F0}"/>
                </a:ext>
              </a:extLst>
            </p:cNvPr>
            <p:cNvGrpSpPr>
              <a:grpSpLocks/>
            </p:cNvGrpSpPr>
            <p:nvPr/>
          </p:nvGrpSpPr>
          <p:grpSpPr bwMode="auto">
            <a:xfrm>
              <a:off x="3369" y="3344"/>
              <a:ext cx="449" cy="43"/>
              <a:chOff x="3369" y="3344"/>
              <a:chExt cx="449" cy="43"/>
            </a:xfrm>
          </p:grpSpPr>
          <p:sp>
            <p:nvSpPr>
              <p:cNvPr id="16449" name="Freeform 65">
                <a:extLst>
                  <a:ext uri="{FF2B5EF4-FFF2-40B4-BE49-F238E27FC236}">
                    <a16:creationId xmlns:a16="http://schemas.microsoft.com/office/drawing/2014/main" id="{480FD060-24BC-F84E-A5E0-1E794E5DDDAD}"/>
                  </a:ext>
                </a:extLst>
              </p:cNvPr>
              <p:cNvSpPr>
                <a:spLocks/>
              </p:cNvSpPr>
              <p:nvPr/>
            </p:nvSpPr>
            <p:spPr bwMode="auto">
              <a:xfrm>
                <a:off x="3369" y="3344"/>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50" name="Freeform 66">
                <a:extLst>
                  <a:ext uri="{FF2B5EF4-FFF2-40B4-BE49-F238E27FC236}">
                    <a16:creationId xmlns:a16="http://schemas.microsoft.com/office/drawing/2014/main" id="{36E6A507-BCCC-2A4B-830B-03A0CA201FE2}"/>
                  </a:ext>
                </a:extLst>
              </p:cNvPr>
              <p:cNvSpPr>
                <a:spLocks/>
              </p:cNvSpPr>
              <p:nvPr/>
            </p:nvSpPr>
            <p:spPr bwMode="auto">
              <a:xfrm>
                <a:off x="3369" y="3344"/>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44" name="Group 67">
            <a:extLst>
              <a:ext uri="{FF2B5EF4-FFF2-40B4-BE49-F238E27FC236}">
                <a16:creationId xmlns:a16="http://schemas.microsoft.com/office/drawing/2014/main" id="{7948F5B6-8747-304C-9A34-A25762294BD4}"/>
              </a:ext>
            </a:extLst>
          </p:cNvPr>
          <p:cNvGrpSpPr>
            <a:grpSpLocks/>
          </p:cNvGrpSpPr>
          <p:nvPr/>
        </p:nvGrpSpPr>
        <p:grpSpPr bwMode="auto">
          <a:xfrm>
            <a:off x="4154488" y="5070475"/>
            <a:ext cx="1066800" cy="1200150"/>
            <a:chOff x="1657" y="3194"/>
            <a:chExt cx="672" cy="756"/>
          </a:xfrm>
        </p:grpSpPr>
        <p:sp>
          <p:nvSpPr>
            <p:cNvPr id="16452" name="Freeform 68">
              <a:extLst>
                <a:ext uri="{FF2B5EF4-FFF2-40B4-BE49-F238E27FC236}">
                  <a16:creationId xmlns:a16="http://schemas.microsoft.com/office/drawing/2014/main" id="{C9B02CF0-9CD0-2D43-96A8-0152B53EB603}"/>
                </a:ext>
              </a:extLst>
            </p:cNvPr>
            <p:cNvSpPr>
              <a:spLocks/>
            </p:cNvSpPr>
            <p:nvPr/>
          </p:nvSpPr>
          <p:spPr bwMode="auto">
            <a:xfrm>
              <a:off x="1657" y="3194"/>
              <a:ext cx="672" cy="756"/>
            </a:xfrm>
            <a:custGeom>
              <a:avLst/>
              <a:gdLst>
                <a:gd name="T0" fmla="*/ 123 w 672"/>
                <a:gd name="T1" fmla="*/ 176 h 756"/>
                <a:gd name="T2" fmla="*/ 123 w 672"/>
                <a:gd name="T3" fmla="*/ 114 h 756"/>
                <a:gd name="T4" fmla="*/ 159 w 672"/>
                <a:gd name="T5" fmla="*/ 54 h 756"/>
                <a:gd name="T6" fmla="*/ 223 w 672"/>
                <a:gd name="T7" fmla="*/ 22 h 756"/>
                <a:gd name="T8" fmla="*/ 291 w 672"/>
                <a:gd name="T9" fmla="*/ 4 h 756"/>
                <a:gd name="T10" fmla="*/ 357 w 672"/>
                <a:gd name="T11" fmla="*/ 0 h 756"/>
                <a:gd name="T12" fmla="*/ 425 w 672"/>
                <a:gd name="T13" fmla="*/ 0 h 756"/>
                <a:gd name="T14" fmla="*/ 493 w 672"/>
                <a:gd name="T15" fmla="*/ 32 h 756"/>
                <a:gd name="T16" fmla="*/ 551 w 672"/>
                <a:gd name="T17" fmla="*/ 80 h 756"/>
                <a:gd name="T18" fmla="*/ 559 w 672"/>
                <a:gd name="T19" fmla="*/ 156 h 756"/>
                <a:gd name="T20" fmla="*/ 559 w 672"/>
                <a:gd name="T21" fmla="*/ 218 h 756"/>
                <a:gd name="T22" fmla="*/ 559 w 672"/>
                <a:gd name="T23" fmla="*/ 290 h 756"/>
                <a:gd name="T24" fmla="*/ 581 w 672"/>
                <a:gd name="T25" fmla="*/ 352 h 756"/>
                <a:gd name="T26" fmla="*/ 605 w 672"/>
                <a:gd name="T27" fmla="*/ 414 h 756"/>
                <a:gd name="T28" fmla="*/ 627 w 672"/>
                <a:gd name="T29" fmla="*/ 476 h 756"/>
                <a:gd name="T30" fmla="*/ 637 w 672"/>
                <a:gd name="T31" fmla="*/ 550 h 756"/>
                <a:gd name="T32" fmla="*/ 649 w 672"/>
                <a:gd name="T33" fmla="*/ 611 h 756"/>
                <a:gd name="T34" fmla="*/ 671 w 672"/>
                <a:gd name="T35" fmla="*/ 673 h 756"/>
                <a:gd name="T36" fmla="*/ 671 w 672"/>
                <a:gd name="T37" fmla="*/ 735 h 756"/>
                <a:gd name="T38" fmla="*/ 605 w 672"/>
                <a:gd name="T39" fmla="*/ 755 h 756"/>
                <a:gd name="T40" fmla="*/ 493 w 672"/>
                <a:gd name="T41" fmla="*/ 745 h 756"/>
                <a:gd name="T42" fmla="*/ 425 w 672"/>
                <a:gd name="T43" fmla="*/ 745 h 756"/>
                <a:gd name="T44" fmla="*/ 357 w 672"/>
                <a:gd name="T45" fmla="*/ 745 h 756"/>
                <a:gd name="T46" fmla="*/ 291 w 672"/>
                <a:gd name="T47" fmla="*/ 745 h 756"/>
                <a:gd name="T48" fmla="*/ 223 w 672"/>
                <a:gd name="T49" fmla="*/ 745 h 756"/>
                <a:gd name="T50" fmla="*/ 145 w 672"/>
                <a:gd name="T51" fmla="*/ 745 h 756"/>
                <a:gd name="T52" fmla="*/ 77 w 672"/>
                <a:gd name="T53" fmla="*/ 745 h 756"/>
                <a:gd name="T54" fmla="*/ 12 w 672"/>
                <a:gd name="T55" fmla="*/ 745 h 756"/>
                <a:gd name="T56" fmla="*/ 0 w 672"/>
                <a:gd name="T57" fmla="*/ 683 h 756"/>
                <a:gd name="T58" fmla="*/ 12 w 672"/>
                <a:gd name="T59" fmla="*/ 621 h 756"/>
                <a:gd name="T60" fmla="*/ 56 w 672"/>
                <a:gd name="T61" fmla="*/ 560 h 756"/>
                <a:gd name="T62" fmla="*/ 77 w 672"/>
                <a:gd name="T63" fmla="*/ 498 h 756"/>
                <a:gd name="T64" fmla="*/ 77 w 672"/>
                <a:gd name="T65" fmla="*/ 436 h 756"/>
                <a:gd name="T66" fmla="*/ 101 w 672"/>
                <a:gd name="T67" fmla="*/ 374 h 756"/>
                <a:gd name="T68" fmla="*/ 111 w 672"/>
                <a:gd name="T69" fmla="*/ 312 h 756"/>
                <a:gd name="T70" fmla="*/ 111 w 672"/>
                <a:gd name="T71" fmla="*/ 250 h 756"/>
                <a:gd name="T72" fmla="*/ 123 w 672"/>
                <a:gd name="T73" fmla="*/ 208 h 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2" h="756">
                  <a:moveTo>
                    <a:pt x="123" y="208"/>
                  </a:moveTo>
                  <a:lnTo>
                    <a:pt x="123" y="176"/>
                  </a:lnTo>
                  <a:lnTo>
                    <a:pt x="123" y="146"/>
                  </a:lnTo>
                  <a:lnTo>
                    <a:pt x="123" y="114"/>
                  </a:lnTo>
                  <a:lnTo>
                    <a:pt x="129" y="80"/>
                  </a:lnTo>
                  <a:lnTo>
                    <a:pt x="159" y="54"/>
                  </a:lnTo>
                  <a:lnTo>
                    <a:pt x="189" y="36"/>
                  </a:lnTo>
                  <a:lnTo>
                    <a:pt x="223" y="22"/>
                  </a:lnTo>
                  <a:lnTo>
                    <a:pt x="257" y="10"/>
                  </a:lnTo>
                  <a:lnTo>
                    <a:pt x="291" y="4"/>
                  </a:lnTo>
                  <a:lnTo>
                    <a:pt x="325" y="0"/>
                  </a:lnTo>
                  <a:lnTo>
                    <a:pt x="357" y="0"/>
                  </a:lnTo>
                  <a:lnTo>
                    <a:pt x="391" y="0"/>
                  </a:lnTo>
                  <a:lnTo>
                    <a:pt x="425" y="0"/>
                  </a:lnTo>
                  <a:lnTo>
                    <a:pt x="459" y="14"/>
                  </a:lnTo>
                  <a:lnTo>
                    <a:pt x="493" y="32"/>
                  </a:lnTo>
                  <a:lnTo>
                    <a:pt x="533" y="62"/>
                  </a:lnTo>
                  <a:lnTo>
                    <a:pt x="551" y="80"/>
                  </a:lnTo>
                  <a:lnTo>
                    <a:pt x="559" y="124"/>
                  </a:lnTo>
                  <a:lnTo>
                    <a:pt x="559" y="156"/>
                  </a:lnTo>
                  <a:lnTo>
                    <a:pt x="559" y="186"/>
                  </a:lnTo>
                  <a:lnTo>
                    <a:pt x="559" y="218"/>
                  </a:lnTo>
                  <a:lnTo>
                    <a:pt x="559" y="260"/>
                  </a:lnTo>
                  <a:lnTo>
                    <a:pt x="559" y="290"/>
                  </a:lnTo>
                  <a:lnTo>
                    <a:pt x="571" y="322"/>
                  </a:lnTo>
                  <a:lnTo>
                    <a:pt x="581" y="352"/>
                  </a:lnTo>
                  <a:lnTo>
                    <a:pt x="593" y="384"/>
                  </a:lnTo>
                  <a:lnTo>
                    <a:pt x="605" y="414"/>
                  </a:lnTo>
                  <a:lnTo>
                    <a:pt x="615" y="446"/>
                  </a:lnTo>
                  <a:lnTo>
                    <a:pt x="627" y="476"/>
                  </a:lnTo>
                  <a:lnTo>
                    <a:pt x="637" y="518"/>
                  </a:lnTo>
                  <a:lnTo>
                    <a:pt x="637" y="550"/>
                  </a:lnTo>
                  <a:lnTo>
                    <a:pt x="649" y="580"/>
                  </a:lnTo>
                  <a:lnTo>
                    <a:pt x="649" y="611"/>
                  </a:lnTo>
                  <a:lnTo>
                    <a:pt x="649" y="641"/>
                  </a:lnTo>
                  <a:lnTo>
                    <a:pt x="671" y="673"/>
                  </a:lnTo>
                  <a:lnTo>
                    <a:pt x="671" y="703"/>
                  </a:lnTo>
                  <a:lnTo>
                    <a:pt x="671" y="735"/>
                  </a:lnTo>
                  <a:lnTo>
                    <a:pt x="637" y="755"/>
                  </a:lnTo>
                  <a:lnTo>
                    <a:pt x="605" y="755"/>
                  </a:lnTo>
                  <a:lnTo>
                    <a:pt x="571" y="755"/>
                  </a:lnTo>
                  <a:lnTo>
                    <a:pt x="493" y="745"/>
                  </a:lnTo>
                  <a:lnTo>
                    <a:pt x="459" y="745"/>
                  </a:lnTo>
                  <a:lnTo>
                    <a:pt x="425" y="745"/>
                  </a:lnTo>
                  <a:lnTo>
                    <a:pt x="391" y="745"/>
                  </a:lnTo>
                  <a:lnTo>
                    <a:pt x="357" y="745"/>
                  </a:lnTo>
                  <a:lnTo>
                    <a:pt x="325" y="745"/>
                  </a:lnTo>
                  <a:lnTo>
                    <a:pt x="291" y="745"/>
                  </a:lnTo>
                  <a:lnTo>
                    <a:pt x="257" y="745"/>
                  </a:lnTo>
                  <a:lnTo>
                    <a:pt x="223" y="745"/>
                  </a:lnTo>
                  <a:lnTo>
                    <a:pt x="189" y="745"/>
                  </a:lnTo>
                  <a:lnTo>
                    <a:pt x="145" y="745"/>
                  </a:lnTo>
                  <a:lnTo>
                    <a:pt x="111" y="745"/>
                  </a:lnTo>
                  <a:lnTo>
                    <a:pt x="77" y="745"/>
                  </a:lnTo>
                  <a:lnTo>
                    <a:pt x="46" y="745"/>
                  </a:lnTo>
                  <a:lnTo>
                    <a:pt x="12" y="745"/>
                  </a:lnTo>
                  <a:lnTo>
                    <a:pt x="0" y="715"/>
                  </a:lnTo>
                  <a:lnTo>
                    <a:pt x="0" y="683"/>
                  </a:lnTo>
                  <a:lnTo>
                    <a:pt x="0" y="651"/>
                  </a:lnTo>
                  <a:lnTo>
                    <a:pt x="12" y="621"/>
                  </a:lnTo>
                  <a:lnTo>
                    <a:pt x="34" y="589"/>
                  </a:lnTo>
                  <a:lnTo>
                    <a:pt x="56" y="560"/>
                  </a:lnTo>
                  <a:lnTo>
                    <a:pt x="68" y="528"/>
                  </a:lnTo>
                  <a:lnTo>
                    <a:pt x="77" y="498"/>
                  </a:lnTo>
                  <a:lnTo>
                    <a:pt x="77" y="466"/>
                  </a:lnTo>
                  <a:lnTo>
                    <a:pt x="77" y="436"/>
                  </a:lnTo>
                  <a:lnTo>
                    <a:pt x="101" y="404"/>
                  </a:lnTo>
                  <a:lnTo>
                    <a:pt x="101" y="374"/>
                  </a:lnTo>
                  <a:lnTo>
                    <a:pt x="111" y="342"/>
                  </a:lnTo>
                  <a:lnTo>
                    <a:pt x="111" y="312"/>
                  </a:lnTo>
                  <a:lnTo>
                    <a:pt x="111" y="280"/>
                  </a:lnTo>
                  <a:lnTo>
                    <a:pt x="111" y="250"/>
                  </a:lnTo>
                  <a:lnTo>
                    <a:pt x="115" y="224"/>
                  </a:lnTo>
                  <a:lnTo>
                    <a:pt x="123" y="208"/>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53" name="Freeform 69">
              <a:extLst>
                <a:ext uri="{FF2B5EF4-FFF2-40B4-BE49-F238E27FC236}">
                  <a16:creationId xmlns:a16="http://schemas.microsoft.com/office/drawing/2014/main" id="{17669D23-CA8A-8643-813B-2FDFD7B42D17}"/>
                </a:ext>
              </a:extLst>
            </p:cNvPr>
            <p:cNvSpPr>
              <a:spLocks/>
            </p:cNvSpPr>
            <p:nvPr/>
          </p:nvSpPr>
          <p:spPr bwMode="auto">
            <a:xfrm>
              <a:off x="1782" y="3322"/>
              <a:ext cx="431" cy="37"/>
            </a:xfrm>
            <a:custGeom>
              <a:avLst/>
              <a:gdLst>
                <a:gd name="T0" fmla="*/ 0 w 431"/>
                <a:gd name="T1" fmla="*/ 6 h 37"/>
                <a:gd name="T2" fmla="*/ 8 w 431"/>
                <a:gd name="T3" fmla="*/ 6 h 37"/>
                <a:gd name="T4" fmla="*/ 16 w 431"/>
                <a:gd name="T5" fmla="*/ 8 h 37"/>
                <a:gd name="T6" fmla="*/ 24 w 431"/>
                <a:gd name="T7" fmla="*/ 10 h 37"/>
                <a:gd name="T8" fmla="*/ 34 w 431"/>
                <a:gd name="T9" fmla="*/ 16 h 37"/>
                <a:gd name="T10" fmla="*/ 42 w 431"/>
                <a:gd name="T11" fmla="*/ 18 h 37"/>
                <a:gd name="T12" fmla="*/ 50 w 431"/>
                <a:gd name="T13" fmla="*/ 22 h 37"/>
                <a:gd name="T14" fmla="*/ 62 w 431"/>
                <a:gd name="T15" fmla="*/ 22 h 37"/>
                <a:gd name="T16" fmla="*/ 86 w 431"/>
                <a:gd name="T17" fmla="*/ 24 h 37"/>
                <a:gd name="T18" fmla="*/ 94 w 431"/>
                <a:gd name="T19" fmla="*/ 26 h 37"/>
                <a:gd name="T20" fmla="*/ 104 w 431"/>
                <a:gd name="T21" fmla="*/ 26 h 37"/>
                <a:gd name="T22" fmla="*/ 112 w 431"/>
                <a:gd name="T23" fmla="*/ 28 h 37"/>
                <a:gd name="T24" fmla="*/ 120 w 431"/>
                <a:gd name="T25" fmla="*/ 28 h 37"/>
                <a:gd name="T26" fmla="*/ 140 w 431"/>
                <a:gd name="T27" fmla="*/ 32 h 37"/>
                <a:gd name="T28" fmla="*/ 148 w 431"/>
                <a:gd name="T29" fmla="*/ 34 h 37"/>
                <a:gd name="T30" fmla="*/ 156 w 431"/>
                <a:gd name="T31" fmla="*/ 34 h 37"/>
                <a:gd name="T32" fmla="*/ 168 w 431"/>
                <a:gd name="T33" fmla="*/ 36 h 37"/>
                <a:gd name="T34" fmla="*/ 176 w 431"/>
                <a:gd name="T35" fmla="*/ 36 h 37"/>
                <a:gd name="T36" fmla="*/ 184 w 431"/>
                <a:gd name="T37" fmla="*/ 36 h 37"/>
                <a:gd name="T38" fmla="*/ 196 w 431"/>
                <a:gd name="T39" fmla="*/ 36 h 37"/>
                <a:gd name="T40" fmla="*/ 216 w 431"/>
                <a:gd name="T41" fmla="*/ 36 h 37"/>
                <a:gd name="T42" fmla="*/ 234 w 431"/>
                <a:gd name="T43" fmla="*/ 36 h 37"/>
                <a:gd name="T44" fmla="*/ 246 w 431"/>
                <a:gd name="T45" fmla="*/ 36 h 37"/>
                <a:gd name="T46" fmla="*/ 254 w 431"/>
                <a:gd name="T47" fmla="*/ 36 h 37"/>
                <a:gd name="T48" fmla="*/ 262 w 431"/>
                <a:gd name="T49" fmla="*/ 36 h 37"/>
                <a:gd name="T50" fmla="*/ 270 w 431"/>
                <a:gd name="T51" fmla="*/ 36 h 37"/>
                <a:gd name="T52" fmla="*/ 280 w 431"/>
                <a:gd name="T53" fmla="*/ 36 h 37"/>
                <a:gd name="T54" fmla="*/ 288 w 431"/>
                <a:gd name="T55" fmla="*/ 34 h 37"/>
                <a:gd name="T56" fmla="*/ 304 w 431"/>
                <a:gd name="T57" fmla="*/ 34 h 37"/>
                <a:gd name="T58" fmla="*/ 310 w 431"/>
                <a:gd name="T59" fmla="*/ 34 h 37"/>
                <a:gd name="T60" fmla="*/ 322 w 431"/>
                <a:gd name="T61" fmla="*/ 32 h 37"/>
                <a:gd name="T62" fmla="*/ 332 w 431"/>
                <a:gd name="T63" fmla="*/ 32 h 37"/>
                <a:gd name="T64" fmla="*/ 348 w 431"/>
                <a:gd name="T65" fmla="*/ 32 h 37"/>
                <a:gd name="T66" fmla="*/ 354 w 431"/>
                <a:gd name="T67" fmla="*/ 30 h 37"/>
                <a:gd name="T68" fmla="*/ 366 w 431"/>
                <a:gd name="T69" fmla="*/ 30 h 37"/>
                <a:gd name="T70" fmla="*/ 382 w 431"/>
                <a:gd name="T71" fmla="*/ 26 h 37"/>
                <a:gd name="T72" fmla="*/ 394 w 431"/>
                <a:gd name="T73" fmla="*/ 24 h 37"/>
                <a:gd name="T74" fmla="*/ 402 w 431"/>
                <a:gd name="T75" fmla="*/ 22 h 37"/>
                <a:gd name="T76" fmla="*/ 410 w 431"/>
                <a:gd name="T77" fmla="*/ 16 h 37"/>
                <a:gd name="T78" fmla="*/ 418 w 431"/>
                <a:gd name="T79" fmla="*/ 12 h 37"/>
                <a:gd name="T80" fmla="*/ 430 w 431"/>
                <a:gd name="T81" fmla="*/ 8 h 37"/>
                <a:gd name="T82" fmla="*/ 428 w 431"/>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1" h="37">
                  <a:moveTo>
                    <a:pt x="0" y="6"/>
                  </a:moveTo>
                  <a:lnTo>
                    <a:pt x="8" y="6"/>
                  </a:lnTo>
                  <a:lnTo>
                    <a:pt x="16" y="8"/>
                  </a:lnTo>
                  <a:lnTo>
                    <a:pt x="24" y="10"/>
                  </a:lnTo>
                  <a:lnTo>
                    <a:pt x="34" y="16"/>
                  </a:lnTo>
                  <a:lnTo>
                    <a:pt x="42" y="18"/>
                  </a:lnTo>
                  <a:lnTo>
                    <a:pt x="50" y="22"/>
                  </a:lnTo>
                  <a:lnTo>
                    <a:pt x="62" y="22"/>
                  </a:lnTo>
                  <a:lnTo>
                    <a:pt x="86" y="24"/>
                  </a:lnTo>
                  <a:lnTo>
                    <a:pt x="94" y="26"/>
                  </a:lnTo>
                  <a:lnTo>
                    <a:pt x="104" y="26"/>
                  </a:lnTo>
                  <a:lnTo>
                    <a:pt x="112" y="28"/>
                  </a:lnTo>
                  <a:lnTo>
                    <a:pt x="120" y="28"/>
                  </a:lnTo>
                  <a:lnTo>
                    <a:pt x="140" y="32"/>
                  </a:lnTo>
                  <a:lnTo>
                    <a:pt x="148" y="34"/>
                  </a:lnTo>
                  <a:lnTo>
                    <a:pt x="156" y="34"/>
                  </a:lnTo>
                  <a:lnTo>
                    <a:pt x="168" y="36"/>
                  </a:lnTo>
                  <a:lnTo>
                    <a:pt x="176" y="36"/>
                  </a:lnTo>
                  <a:lnTo>
                    <a:pt x="184" y="36"/>
                  </a:lnTo>
                  <a:lnTo>
                    <a:pt x="196" y="36"/>
                  </a:lnTo>
                  <a:lnTo>
                    <a:pt x="216" y="36"/>
                  </a:lnTo>
                  <a:lnTo>
                    <a:pt x="234" y="36"/>
                  </a:lnTo>
                  <a:lnTo>
                    <a:pt x="246" y="36"/>
                  </a:lnTo>
                  <a:lnTo>
                    <a:pt x="254" y="36"/>
                  </a:lnTo>
                  <a:lnTo>
                    <a:pt x="262" y="36"/>
                  </a:lnTo>
                  <a:lnTo>
                    <a:pt x="270" y="36"/>
                  </a:lnTo>
                  <a:lnTo>
                    <a:pt x="280" y="36"/>
                  </a:lnTo>
                  <a:lnTo>
                    <a:pt x="288" y="34"/>
                  </a:lnTo>
                  <a:lnTo>
                    <a:pt x="304" y="34"/>
                  </a:lnTo>
                  <a:lnTo>
                    <a:pt x="310" y="34"/>
                  </a:lnTo>
                  <a:lnTo>
                    <a:pt x="322" y="32"/>
                  </a:lnTo>
                  <a:lnTo>
                    <a:pt x="332" y="32"/>
                  </a:lnTo>
                  <a:lnTo>
                    <a:pt x="348" y="32"/>
                  </a:lnTo>
                  <a:lnTo>
                    <a:pt x="354" y="30"/>
                  </a:lnTo>
                  <a:lnTo>
                    <a:pt x="366" y="30"/>
                  </a:lnTo>
                  <a:lnTo>
                    <a:pt x="382" y="26"/>
                  </a:lnTo>
                  <a:lnTo>
                    <a:pt x="394" y="24"/>
                  </a:lnTo>
                  <a:lnTo>
                    <a:pt x="402" y="22"/>
                  </a:lnTo>
                  <a:lnTo>
                    <a:pt x="410" y="16"/>
                  </a:lnTo>
                  <a:lnTo>
                    <a:pt x="418" y="12"/>
                  </a:lnTo>
                  <a:lnTo>
                    <a:pt x="430" y="8"/>
                  </a:lnTo>
                  <a:lnTo>
                    <a:pt x="42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54" name="Freeform 70">
              <a:extLst>
                <a:ext uri="{FF2B5EF4-FFF2-40B4-BE49-F238E27FC236}">
                  <a16:creationId xmlns:a16="http://schemas.microsoft.com/office/drawing/2014/main" id="{B36AC3FD-AF9B-7447-B286-63E331E3BA60}"/>
                </a:ext>
              </a:extLst>
            </p:cNvPr>
            <p:cNvSpPr>
              <a:spLocks/>
            </p:cNvSpPr>
            <p:nvPr/>
          </p:nvSpPr>
          <p:spPr bwMode="auto">
            <a:xfrm>
              <a:off x="1788" y="3298"/>
              <a:ext cx="425" cy="37"/>
            </a:xfrm>
            <a:custGeom>
              <a:avLst/>
              <a:gdLst>
                <a:gd name="T0" fmla="*/ 0 w 425"/>
                <a:gd name="T1" fmla="*/ 4 h 37"/>
                <a:gd name="T2" fmla="*/ 10 w 425"/>
                <a:gd name="T3" fmla="*/ 6 h 37"/>
                <a:gd name="T4" fmla="*/ 12 w 425"/>
                <a:gd name="T5" fmla="*/ 8 h 37"/>
                <a:gd name="T6" fmla="*/ 20 w 425"/>
                <a:gd name="T7" fmla="*/ 10 h 37"/>
                <a:gd name="T8" fmla="*/ 28 w 425"/>
                <a:gd name="T9" fmla="*/ 16 h 37"/>
                <a:gd name="T10" fmla="*/ 36 w 425"/>
                <a:gd name="T11" fmla="*/ 18 h 37"/>
                <a:gd name="T12" fmla="*/ 46 w 425"/>
                <a:gd name="T13" fmla="*/ 22 h 37"/>
                <a:gd name="T14" fmla="*/ 60 w 425"/>
                <a:gd name="T15" fmla="*/ 22 h 37"/>
                <a:gd name="T16" fmla="*/ 74 w 425"/>
                <a:gd name="T17" fmla="*/ 24 h 37"/>
                <a:gd name="T18" fmla="*/ 82 w 425"/>
                <a:gd name="T19" fmla="*/ 26 h 37"/>
                <a:gd name="T20" fmla="*/ 90 w 425"/>
                <a:gd name="T21" fmla="*/ 26 h 37"/>
                <a:gd name="T22" fmla="*/ 100 w 425"/>
                <a:gd name="T23" fmla="*/ 28 h 37"/>
                <a:gd name="T24" fmla="*/ 108 w 425"/>
                <a:gd name="T25" fmla="*/ 28 h 37"/>
                <a:gd name="T26" fmla="*/ 128 w 425"/>
                <a:gd name="T27" fmla="*/ 32 h 37"/>
                <a:gd name="T28" fmla="*/ 136 w 425"/>
                <a:gd name="T29" fmla="*/ 34 h 37"/>
                <a:gd name="T30" fmla="*/ 144 w 425"/>
                <a:gd name="T31" fmla="*/ 34 h 37"/>
                <a:gd name="T32" fmla="*/ 156 w 425"/>
                <a:gd name="T33" fmla="*/ 36 h 37"/>
                <a:gd name="T34" fmla="*/ 164 w 425"/>
                <a:gd name="T35" fmla="*/ 36 h 37"/>
                <a:gd name="T36" fmla="*/ 172 w 425"/>
                <a:gd name="T37" fmla="*/ 36 h 37"/>
                <a:gd name="T38" fmla="*/ 184 w 425"/>
                <a:gd name="T39" fmla="*/ 36 h 37"/>
                <a:gd name="T40" fmla="*/ 202 w 425"/>
                <a:gd name="T41" fmla="*/ 36 h 37"/>
                <a:gd name="T42" fmla="*/ 222 w 425"/>
                <a:gd name="T43" fmla="*/ 36 h 37"/>
                <a:gd name="T44" fmla="*/ 234 w 425"/>
                <a:gd name="T45" fmla="*/ 36 h 37"/>
                <a:gd name="T46" fmla="*/ 242 w 425"/>
                <a:gd name="T47" fmla="*/ 36 h 37"/>
                <a:gd name="T48" fmla="*/ 250 w 425"/>
                <a:gd name="T49" fmla="*/ 36 h 37"/>
                <a:gd name="T50" fmla="*/ 258 w 425"/>
                <a:gd name="T51" fmla="*/ 36 h 37"/>
                <a:gd name="T52" fmla="*/ 268 w 425"/>
                <a:gd name="T53" fmla="*/ 36 h 37"/>
                <a:gd name="T54" fmla="*/ 276 w 425"/>
                <a:gd name="T55" fmla="*/ 34 h 37"/>
                <a:gd name="T56" fmla="*/ 292 w 425"/>
                <a:gd name="T57" fmla="*/ 34 h 37"/>
                <a:gd name="T58" fmla="*/ 298 w 425"/>
                <a:gd name="T59" fmla="*/ 34 h 37"/>
                <a:gd name="T60" fmla="*/ 308 w 425"/>
                <a:gd name="T61" fmla="*/ 32 h 37"/>
                <a:gd name="T62" fmla="*/ 320 w 425"/>
                <a:gd name="T63" fmla="*/ 32 h 37"/>
                <a:gd name="T64" fmla="*/ 336 w 425"/>
                <a:gd name="T65" fmla="*/ 32 h 37"/>
                <a:gd name="T66" fmla="*/ 342 w 425"/>
                <a:gd name="T67" fmla="*/ 30 h 37"/>
                <a:gd name="T68" fmla="*/ 352 w 425"/>
                <a:gd name="T69" fmla="*/ 30 h 37"/>
                <a:gd name="T70" fmla="*/ 368 w 425"/>
                <a:gd name="T71" fmla="*/ 26 h 37"/>
                <a:gd name="T72" fmla="*/ 382 w 425"/>
                <a:gd name="T73" fmla="*/ 24 h 37"/>
                <a:gd name="T74" fmla="*/ 390 w 425"/>
                <a:gd name="T75" fmla="*/ 22 h 37"/>
                <a:gd name="T76" fmla="*/ 398 w 425"/>
                <a:gd name="T77" fmla="*/ 16 h 37"/>
                <a:gd name="T78" fmla="*/ 404 w 425"/>
                <a:gd name="T79" fmla="*/ 12 h 37"/>
                <a:gd name="T80" fmla="*/ 424 w 425"/>
                <a:gd name="T81" fmla="*/ 4 h 37"/>
                <a:gd name="T82" fmla="*/ 416 w 425"/>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5" h="37">
                  <a:moveTo>
                    <a:pt x="0" y="4"/>
                  </a:moveTo>
                  <a:lnTo>
                    <a:pt x="10" y="6"/>
                  </a:lnTo>
                  <a:lnTo>
                    <a:pt x="12" y="8"/>
                  </a:lnTo>
                  <a:lnTo>
                    <a:pt x="20" y="10"/>
                  </a:lnTo>
                  <a:lnTo>
                    <a:pt x="28" y="16"/>
                  </a:lnTo>
                  <a:lnTo>
                    <a:pt x="36" y="18"/>
                  </a:lnTo>
                  <a:lnTo>
                    <a:pt x="46" y="22"/>
                  </a:lnTo>
                  <a:lnTo>
                    <a:pt x="60" y="22"/>
                  </a:lnTo>
                  <a:lnTo>
                    <a:pt x="74" y="24"/>
                  </a:lnTo>
                  <a:lnTo>
                    <a:pt x="82" y="26"/>
                  </a:lnTo>
                  <a:lnTo>
                    <a:pt x="90" y="26"/>
                  </a:lnTo>
                  <a:lnTo>
                    <a:pt x="100" y="28"/>
                  </a:lnTo>
                  <a:lnTo>
                    <a:pt x="108" y="28"/>
                  </a:lnTo>
                  <a:lnTo>
                    <a:pt x="128" y="32"/>
                  </a:lnTo>
                  <a:lnTo>
                    <a:pt x="136" y="34"/>
                  </a:lnTo>
                  <a:lnTo>
                    <a:pt x="144" y="34"/>
                  </a:lnTo>
                  <a:lnTo>
                    <a:pt x="156" y="36"/>
                  </a:lnTo>
                  <a:lnTo>
                    <a:pt x="164" y="36"/>
                  </a:lnTo>
                  <a:lnTo>
                    <a:pt x="172" y="36"/>
                  </a:lnTo>
                  <a:lnTo>
                    <a:pt x="184" y="36"/>
                  </a:lnTo>
                  <a:lnTo>
                    <a:pt x="202" y="36"/>
                  </a:lnTo>
                  <a:lnTo>
                    <a:pt x="222" y="36"/>
                  </a:lnTo>
                  <a:lnTo>
                    <a:pt x="234" y="36"/>
                  </a:lnTo>
                  <a:lnTo>
                    <a:pt x="242" y="36"/>
                  </a:lnTo>
                  <a:lnTo>
                    <a:pt x="250" y="36"/>
                  </a:lnTo>
                  <a:lnTo>
                    <a:pt x="258" y="36"/>
                  </a:lnTo>
                  <a:lnTo>
                    <a:pt x="268" y="36"/>
                  </a:lnTo>
                  <a:lnTo>
                    <a:pt x="276" y="34"/>
                  </a:lnTo>
                  <a:lnTo>
                    <a:pt x="292" y="34"/>
                  </a:lnTo>
                  <a:lnTo>
                    <a:pt x="298" y="34"/>
                  </a:lnTo>
                  <a:lnTo>
                    <a:pt x="308" y="32"/>
                  </a:lnTo>
                  <a:lnTo>
                    <a:pt x="320" y="32"/>
                  </a:lnTo>
                  <a:lnTo>
                    <a:pt x="336" y="32"/>
                  </a:lnTo>
                  <a:lnTo>
                    <a:pt x="342" y="30"/>
                  </a:lnTo>
                  <a:lnTo>
                    <a:pt x="352" y="30"/>
                  </a:lnTo>
                  <a:lnTo>
                    <a:pt x="368" y="26"/>
                  </a:lnTo>
                  <a:lnTo>
                    <a:pt x="382" y="24"/>
                  </a:lnTo>
                  <a:lnTo>
                    <a:pt x="390" y="22"/>
                  </a:lnTo>
                  <a:lnTo>
                    <a:pt x="398" y="16"/>
                  </a:lnTo>
                  <a:lnTo>
                    <a:pt x="404" y="12"/>
                  </a:lnTo>
                  <a:lnTo>
                    <a:pt x="424" y="4"/>
                  </a:lnTo>
                  <a:lnTo>
                    <a:pt x="41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55" name="Freeform 71">
              <a:extLst>
                <a:ext uri="{FF2B5EF4-FFF2-40B4-BE49-F238E27FC236}">
                  <a16:creationId xmlns:a16="http://schemas.microsoft.com/office/drawing/2014/main" id="{7F35FBA4-A526-5244-8B69-ECB20B043531}"/>
                </a:ext>
              </a:extLst>
            </p:cNvPr>
            <p:cNvSpPr>
              <a:spLocks/>
            </p:cNvSpPr>
            <p:nvPr/>
          </p:nvSpPr>
          <p:spPr bwMode="auto">
            <a:xfrm>
              <a:off x="1788" y="3272"/>
              <a:ext cx="419" cy="37"/>
            </a:xfrm>
            <a:custGeom>
              <a:avLst/>
              <a:gdLst>
                <a:gd name="T0" fmla="*/ 0 w 419"/>
                <a:gd name="T1" fmla="*/ 4 h 37"/>
                <a:gd name="T2" fmla="*/ 10 w 419"/>
                <a:gd name="T3" fmla="*/ 6 h 37"/>
                <a:gd name="T4" fmla="*/ 12 w 419"/>
                <a:gd name="T5" fmla="*/ 8 h 37"/>
                <a:gd name="T6" fmla="*/ 20 w 419"/>
                <a:gd name="T7" fmla="*/ 10 h 37"/>
                <a:gd name="T8" fmla="*/ 28 w 419"/>
                <a:gd name="T9" fmla="*/ 16 h 37"/>
                <a:gd name="T10" fmla="*/ 36 w 419"/>
                <a:gd name="T11" fmla="*/ 18 h 37"/>
                <a:gd name="T12" fmla="*/ 46 w 419"/>
                <a:gd name="T13" fmla="*/ 22 h 37"/>
                <a:gd name="T14" fmla="*/ 60 w 419"/>
                <a:gd name="T15" fmla="*/ 22 h 37"/>
                <a:gd name="T16" fmla="*/ 74 w 419"/>
                <a:gd name="T17" fmla="*/ 24 h 37"/>
                <a:gd name="T18" fmla="*/ 82 w 419"/>
                <a:gd name="T19" fmla="*/ 26 h 37"/>
                <a:gd name="T20" fmla="*/ 92 w 419"/>
                <a:gd name="T21" fmla="*/ 26 h 37"/>
                <a:gd name="T22" fmla="*/ 100 w 419"/>
                <a:gd name="T23" fmla="*/ 28 h 37"/>
                <a:gd name="T24" fmla="*/ 108 w 419"/>
                <a:gd name="T25" fmla="*/ 28 h 37"/>
                <a:gd name="T26" fmla="*/ 128 w 419"/>
                <a:gd name="T27" fmla="*/ 32 h 37"/>
                <a:gd name="T28" fmla="*/ 136 w 419"/>
                <a:gd name="T29" fmla="*/ 34 h 37"/>
                <a:gd name="T30" fmla="*/ 144 w 419"/>
                <a:gd name="T31" fmla="*/ 34 h 37"/>
                <a:gd name="T32" fmla="*/ 156 w 419"/>
                <a:gd name="T33" fmla="*/ 36 h 37"/>
                <a:gd name="T34" fmla="*/ 164 w 419"/>
                <a:gd name="T35" fmla="*/ 36 h 37"/>
                <a:gd name="T36" fmla="*/ 172 w 419"/>
                <a:gd name="T37" fmla="*/ 36 h 37"/>
                <a:gd name="T38" fmla="*/ 184 w 419"/>
                <a:gd name="T39" fmla="*/ 36 h 37"/>
                <a:gd name="T40" fmla="*/ 202 w 419"/>
                <a:gd name="T41" fmla="*/ 36 h 37"/>
                <a:gd name="T42" fmla="*/ 222 w 419"/>
                <a:gd name="T43" fmla="*/ 36 h 37"/>
                <a:gd name="T44" fmla="*/ 234 w 419"/>
                <a:gd name="T45" fmla="*/ 36 h 37"/>
                <a:gd name="T46" fmla="*/ 242 w 419"/>
                <a:gd name="T47" fmla="*/ 36 h 37"/>
                <a:gd name="T48" fmla="*/ 250 w 419"/>
                <a:gd name="T49" fmla="*/ 36 h 37"/>
                <a:gd name="T50" fmla="*/ 258 w 419"/>
                <a:gd name="T51" fmla="*/ 36 h 37"/>
                <a:gd name="T52" fmla="*/ 268 w 419"/>
                <a:gd name="T53" fmla="*/ 36 h 37"/>
                <a:gd name="T54" fmla="*/ 276 w 419"/>
                <a:gd name="T55" fmla="*/ 34 h 37"/>
                <a:gd name="T56" fmla="*/ 292 w 419"/>
                <a:gd name="T57" fmla="*/ 34 h 37"/>
                <a:gd name="T58" fmla="*/ 298 w 419"/>
                <a:gd name="T59" fmla="*/ 34 h 37"/>
                <a:gd name="T60" fmla="*/ 310 w 419"/>
                <a:gd name="T61" fmla="*/ 32 h 37"/>
                <a:gd name="T62" fmla="*/ 320 w 419"/>
                <a:gd name="T63" fmla="*/ 32 h 37"/>
                <a:gd name="T64" fmla="*/ 336 w 419"/>
                <a:gd name="T65" fmla="*/ 32 h 37"/>
                <a:gd name="T66" fmla="*/ 342 w 419"/>
                <a:gd name="T67" fmla="*/ 30 h 37"/>
                <a:gd name="T68" fmla="*/ 354 w 419"/>
                <a:gd name="T69" fmla="*/ 30 h 37"/>
                <a:gd name="T70" fmla="*/ 370 w 419"/>
                <a:gd name="T71" fmla="*/ 26 h 37"/>
                <a:gd name="T72" fmla="*/ 382 w 419"/>
                <a:gd name="T73" fmla="*/ 24 h 37"/>
                <a:gd name="T74" fmla="*/ 390 w 419"/>
                <a:gd name="T75" fmla="*/ 22 h 37"/>
                <a:gd name="T76" fmla="*/ 398 w 419"/>
                <a:gd name="T77" fmla="*/ 16 h 37"/>
                <a:gd name="T78" fmla="*/ 406 w 419"/>
                <a:gd name="T79" fmla="*/ 12 h 37"/>
                <a:gd name="T80" fmla="*/ 418 w 419"/>
                <a:gd name="T81" fmla="*/ 8 h 37"/>
                <a:gd name="T82" fmla="*/ 416 w 419"/>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9" h="37">
                  <a:moveTo>
                    <a:pt x="0" y="4"/>
                  </a:moveTo>
                  <a:lnTo>
                    <a:pt x="10" y="6"/>
                  </a:lnTo>
                  <a:lnTo>
                    <a:pt x="12" y="8"/>
                  </a:lnTo>
                  <a:lnTo>
                    <a:pt x="20" y="10"/>
                  </a:lnTo>
                  <a:lnTo>
                    <a:pt x="28" y="16"/>
                  </a:lnTo>
                  <a:lnTo>
                    <a:pt x="36" y="18"/>
                  </a:lnTo>
                  <a:lnTo>
                    <a:pt x="46" y="22"/>
                  </a:lnTo>
                  <a:lnTo>
                    <a:pt x="60" y="22"/>
                  </a:lnTo>
                  <a:lnTo>
                    <a:pt x="74" y="24"/>
                  </a:lnTo>
                  <a:lnTo>
                    <a:pt x="82" y="26"/>
                  </a:lnTo>
                  <a:lnTo>
                    <a:pt x="92" y="26"/>
                  </a:lnTo>
                  <a:lnTo>
                    <a:pt x="100" y="28"/>
                  </a:lnTo>
                  <a:lnTo>
                    <a:pt x="108" y="28"/>
                  </a:lnTo>
                  <a:lnTo>
                    <a:pt x="128" y="32"/>
                  </a:lnTo>
                  <a:lnTo>
                    <a:pt x="136" y="34"/>
                  </a:lnTo>
                  <a:lnTo>
                    <a:pt x="144" y="34"/>
                  </a:lnTo>
                  <a:lnTo>
                    <a:pt x="156" y="36"/>
                  </a:lnTo>
                  <a:lnTo>
                    <a:pt x="164" y="36"/>
                  </a:lnTo>
                  <a:lnTo>
                    <a:pt x="172" y="36"/>
                  </a:lnTo>
                  <a:lnTo>
                    <a:pt x="184" y="36"/>
                  </a:lnTo>
                  <a:lnTo>
                    <a:pt x="202" y="36"/>
                  </a:lnTo>
                  <a:lnTo>
                    <a:pt x="222" y="36"/>
                  </a:lnTo>
                  <a:lnTo>
                    <a:pt x="234" y="36"/>
                  </a:lnTo>
                  <a:lnTo>
                    <a:pt x="242" y="36"/>
                  </a:lnTo>
                  <a:lnTo>
                    <a:pt x="250" y="36"/>
                  </a:lnTo>
                  <a:lnTo>
                    <a:pt x="258" y="36"/>
                  </a:lnTo>
                  <a:lnTo>
                    <a:pt x="268" y="36"/>
                  </a:lnTo>
                  <a:lnTo>
                    <a:pt x="276" y="34"/>
                  </a:lnTo>
                  <a:lnTo>
                    <a:pt x="292" y="34"/>
                  </a:lnTo>
                  <a:lnTo>
                    <a:pt x="298" y="34"/>
                  </a:lnTo>
                  <a:lnTo>
                    <a:pt x="310" y="32"/>
                  </a:lnTo>
                  <a:lnTo>
                    <a:pt x="320" y="32"/>
                  </a:lnTo>
                  <a:lnTo>
                    <a:pt x="336" y="32"/>
                  </a:lnTo>
                  <a:lnTo>
                    <a:pt x="342" y="30"/>
                  </a:lnTo>
                  <a:lnTo>
                    <a:pt x="354" y="30"/>
                  </a:lnTo>
                  <a:lnTo>
                    <a:pt x="370" y="26"/>
                  </a:lnTo>
                  <a:lnTo>
                    <a:pt x="382" y="24"/>
                  </a:lnTo>
                  <a:lnTo>
                    <a:pt x="390" y="22"/>
                  </a:lnTo>
                  <a:lnTo>
                    <a:pt x="398" y="16"/>
                  </a:lnTo>
                  <a:lnTo>
                    <a:pt x="406" y="12"/>
                  </a:lnTo>
                  <a:lnTo>
                    <a:pt x="418" y="8"/>
                  </a:lnTo>
                  <a:lnTo>
                    <a:pt x="41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45" name="Group 72">
            <a:extLst>
              <a:ext uri="{FF2B5EF4-FFF2-40B4-BE49-F238E27FC236}">
                <a16:creationId xmlns:a16="http://schemas.microsoft.com/office/drawing/2014/main" id="{0C36899C-15EE-9B4A-A16D-83701567D29A}"/>
              </a:ext>
            </a:extLst>
          </p:cNvPr>
          <p:cNvGrpSpPr>
            <a:grpSpLocks/>
          </p:cNvGrpSpPr>
          <p:nvPr/>
        </p:nvGrpSpPr>
        <p:grpSpPr bwMode="auto">
          <a:xfrm>
            <a:off x="5372100" y="5127625"/>
            <a:ext cx="1143000" cy="1390650"/>
            <a:chOff x="2424" y="3230"/>
            <a:chExt cx="720" cy="876"/>
          </a:xfrm>
        </p:grpSpPr>
        <p:sp>
          <p:nvSpPr>
            <p:cNvPr id="16457" name="Freeform 73" descr="50%">
              <a:extLst>
                <a:ext uri="{FF2B5EF4-FFF2-40B4-BE49-F238E27FC236}">
                  <a16:creationId xmlns:a16="http://schemas.microsoft.com/office/drawing/2014/main" id="{1CF20282-B036-9B4C-B4D9-A7DCD583B989}"/>
                </a:ext>
              </a:extLst>
            </p:cNvPr>
            <p:cNvSpPr>
              <a:spLocks/>
            </p:cNvSpPr>
            <p:nvPr/>
          </p:nvSpPr>
          <p:spPr bwMode="auto">
            <a:xfrm>
              <a:off x="2424" y="3230"/>
              <a:ext cx="720" cy="876"/>
            </a:xfrm>
            <a:custGeom>
              <a:avLst/>
              <a:gdLst>
                <a:gd name="T0" fmla="*/ 132 w 720"/>
                <a:gd name="T1" fmla="*/ 204 h 876"/>
                <a:gd name="T2" fmla="*/ 132 w 720"/>
                <a:gd name="T3" fmla="*/ 132 h 876"/>
                <a:gd name="T4" fmla="*/ 172 w 720"/>
                <a:gd name="T5" fmla="*/ 64 h 876"/>
                <a:gd name="T6" fmla="*/ 240 w 720"/>
                <a:gd name="T7" fmla="*/ 24 h 876"/>
                <a:gd name="T8" fmla="*/ 312 w 720"/>
                <a:gd name="T9" fmla="*/ 4 h 876"/>
                <a:gd name="T10" fmla="*/ 384 w 720"/>
                <a:gd name="T11" fmla="*/ 0 h 876"/>
                <a:gd name="T12" fmla="*/ 456 w 720"/>
                <a:gd name="T13" fmla="*/ 0 h 876"/>
                <a:gd name="T14" fmla="*/ 527 w 720"/>
                <a:gd name="T15" fmla="*/ 36 h 876"/>
                <a:gd name="T16" fmla="*/ 589 w 720"/>
                <a:gd name="T17" fmla="*/ 92 h 876"/>
                <a:gd name="T18" fmla="*/ 599 w 720"/>
                <a:gd name="T19" fmla="*/ 180 h 876"/>
                <a:gd name="T20" fmla="*/ 599 w 720"/>
                <a:gd name="T21" fmla="*/ 252 h 876"/>
                <a:gd name="T22" fmla="*/ 599 w 720"/>
                <a:gd name="T23" fmla="*/ 336 h 876"/>
                <a:gd name="T24" fmla="*/ 623 w 720"/>
                <a:gd name="T25" fmla="*/ 408 h 876"/>
                <a:gd name="T26" fmla="*/ 647 w 720"/>
                <a:gd name="T27" fmla="*/ 480 h 876"/>
                <a:gd name="T28" fmla="*/ 671 w 720"/>
                <a:gd name="T29" fmla="*/ 551 h 876"/>
                <a:gd name="T30" fmla="*/ 683 w 720"/>
                <a:gd name="T31" fmla="*/ 635 h 876"/>
                <a:gd name="T32" fmla="*/ 695 w 720"/>
                <a:gd name="T33" fmla="*/ 707 h 876"/>
                <a:gd name="T34" fmla="*/ 719 w 720"/>
                <a:gd name="T35" fmla="*/ 779 h 876"/>
                <a:gd name="T36" fmla="*/ 719 w 720"/>
                <a:gd name="T37" fmla="*/ 851 h 876"/>
                <a:gd name="T38" fmla="*/ 647 w 720"/>
                <a:gd name="T39" fmla="*/ 875 h 876"/>
                <a:gd name="T40" fmla="*/ 527 w 720"/>
                <a:gd name="T41" fmla="*/ 863 h 876"/>
                <a:gd name="T42" fmla="*/ 456 w 720"/>
                <a:gd name="T43" fmla="*/ 863 h 876"/>
                <a:gd name="T44" fmla="*/ 384 w 720"/>
                <a:gd name="T45" fmla="*/ 863 h 876"/>
                <a:gd name="T46" fmla="*/ 312 w 720"/>
                <a:gd name="T47" fmla="*/ 863 h 876"/>
                <a:gd name="T48" fmla="*/ 240 w 720"/>
                <a:gd name="T49" fmla="*/ 863 h 876"/>
                <a:gd name="T50" fmla="*/ 156 w 720"/>
                <a:gd name="T51" fmla="*/ 863 h 876"/>
                <a:gd name="T52" fmla="*/ 84 w 720"/>
                <a:gd name="T53" fmla="*/ 863 h 876"/>
                <a:gd name="T54" fmla="*/ 12 w 720"/>
                <a:gd name="T55" fmla="*/ 863 h 876"/>
                <a:gd name="T56" fmla="*/ 0 w 720"/>
                <a:gd name="T57" fmla="*/ 791 h 876"/>
                <a:gd name="T58" fmla="*/ 12 w 720"/>
                <a:gd name="T59" fmla="*/ 719 h 876"/>
                <a:gd name="T60" fmla="*/ 60 w 720"/>
                <a:gd name="T61" fmla="*/ 647 h 876"/>
                <a:gd name="T62" fmla="*/ 84 w 720"/>
                <a:gd name="T63" fmla="*/ 575 h 876"/>
                <a:gd name="T64" fmla="*/ 84 w 720"/>
                <a:gd name="T65" fmla="*/ 504 h 876"/>
                <a:gd name="T66" fmla="*/ 108 w 720"/>
                <a:gd name="T67" fmla="*/ 432 h 876"/>
                <a:gd name="T68" fmla="*/ 120 w 720"/>
                <a:gd name="T69" fmla="*/ 360 h 876"/>
                <a:gd name="T70" fmla="*/ 120 w 720"/>
                <a:gd name="T71" fmla="*/ 288 h 876"/>
                <a:gd name="T72" fmla="*/ 132 w 720"/>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0"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1" y="16"/>
                  </a:lnTo>
                  <a:lnTo>
                    <a:pt x="527" y="36"/>
                  </a:lnTo>
                  <a:lnTo>
                    <a:pt x="571" y="72"/>
                  </a:lnTo>
                  <a:lnTo>
                    <a:pt x="589" y="92"/>
                  </a:lnTo>
                  <a:lnTo>
                    <a:pt x="599" y="144"/>
                  </a:lnTo>
                  <a:lnTo>
                    <a:pt x="599" y="180"/>
                  </a:lnTo>
                  <a:lnTo>
                    <a:pt x="599" y="216"/>
                  </a:lnTo>
                  <a:lnTo>
                    <a:pt x="599" y="252"/>
                  </a:lnTo>
                  <a:lnTo>
                    <a:pt x="599" y="300"/>
                  </a:lnTo>
                  <a:lnTo>
                    <a:pt x="599" y="336"/>
                  </a:lnTo>
                  <a:lnTo>
                    <a:pt x="611" y="372"/>
                  </a:lnTo>
                  <a:lnTo>
                    <a:pt x="623" y="408"/>
                  </a:lnTo>
                  <a:lnTo>
                    <a:pt x="635" y="444"/>
                  </a:lnTo>
                  <a:lnTo>
                    <a:pt x="647" y="480"/>
                  </a:lnTo>
                  <a:lnTo>
                    <a:pt x="659" y="516"/>
                  </a:lnTo>
                  <a:lnTo>
                    <a:pt x="671" y="551"/>
                  </a:lnTo>
                  <a:lnTo>
                    <a:pt x="683" y="599"/>
                  </a:lnTo>
                  <a:lnTo>
                    <a:pt x="683" y="635"/>
                  </a:lnTo>
                  <a:lnTo>
                    <a:pt x="695" y="671"/>
                  </a:lnTo>
                  <a:lnTo>
                    <a:pt x="695" y="707"/>
                  </a:lnTo>
                  <a:lnTo>
                    <a:pt x="695" y="743"/>
                  </a:lnTo>
                  <a:lnTo>
                    <a:pt x="719" y="779"/>
                  </a:lnTo>
                  <a:lnTo>
                    <a:pt x="719" y="815"/>
                  </a:lnTo>
                  <a:lnTo>
                    <a:pt x="719" y="851"/>
                  </a:lnTo>
                  <a:lnTo>
                    <a:pt x="683" y="875"/>
                  </a:lnTo>
                  <a:lnTo>
                    <a:pt x="647" y="875"/>
                  </a:lnTo>
                  <a:lnTo>
                    <a:pt x="611" y="875"/>
                  </a:lnTo>
                  <a:lnTo>
                    <a:pt x="527" y="863"/>
                  </a:lnTo>
                  <a:lnTo>
                    <a:pt x="491"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40"/>
                  </a:lnTo>
                  <a:lnTo>
                    <a:pt x="84" y="504"/>
                  </a:lnTo>
                  <a:lnTo>
                    <a:pt x="108" y="468"/>
                  </a:lnTo>
                  <a:lnTo>
                    <a:pt x="108" y="432"/>
                  </a:lnTo>
                  <a:lnTo>
                    <a:pt x="120" y="396"/>
                  </a:lnTo>
                  <a:lnTo>
                    <a:pt x="120" y="360"/>
                  </a:lnTo>
                  <a:lnTo>
                    <a:pt x="120" y="324"/>
                  </a:lnTo>
                  <a:lnTo>
                    <a:pt x="120" y="288"/>
                  </a:lnTo>
                  <a:lnTo>
                    <a:pt x="124" y="258"/>
                  </a:lnTo>
                  <a:lnTo>
                    <a:pt x="132" y="240"/>
                  </a:lnTo>
                </a:path>
              </a:pathLst>
            </a:custGeom>
            <a:blipFill dpi="0" rotWithShape="0">
              <a:blip r:embed="rId3"/>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134" name="Group 74">
              <a:extLst>
                <a:ext uri="{FF2B5EF4-FFF2-40B4-BE49-F238E27FC236}">
                  <a16:creationId xmlns:a16="http://schemas.microsoft.com/office/drawing/2014/main" id="{3E4FF86B-1237-D848-A8FB-8ED953B2F028}"/>
                </a:ext>
              </a:extLst>
            </p:cNvPr>
            <p:cNvGrpSpPr>
              <a:grpSpLocks/>
            </p:cNvGrpSpPr>
            <p:nvPr/>
          </p:nvGrpSpPr>
          <p:grpSpPr bwMode="auto">
            <a:xfrm>
              <a:off x="2558" y="3378"/>
              <a:ext cx="464" cy="43"/>
              <a:chOff x="2558" y="3378"/>
              <a:chExt cx="464" cy="43"/>
            </a:xfrm>
          </p:grpSpPr>
          <p:sp>
            <p:nvSpPr>
              <p:cNvPr id="16459" name="Freeform 75" descr="50%">
                <a:extLst>
                  <a:ext uri="{FF2B5EF4-FFF2-40B4-BE49-F238E27FC236}">
                    <a16:creationId xmlns:a16="http://schemas.microsoft.com/office/drawing/2014/main" id="{A71A0F53-6131-5B49-B037-6E63DC169D78}"/>
                  </a:ext>
                </a:extLst>
              </p:cNvPr>
              <p:cNvSpPr>
                <a:spLocks/>
              </p:cNvSpPr>
              <p:nvPr/>
            </p:nvSpPr>
            <p:spPr bwMode="auto">
              <a:xfrm>
                <a:off x="2558" y="3378"/>
                <a:ext cx="464" cy="43"/>
              </a:xfrm>
              <a:custGeom>
                <a:avLst/>
                <a:gdLst>
                  <a:gd name="T0" fmla="*/ 0 w 464"/>
                  <a:gd name="T1" fmla="*/ 7 h 43"/>
                  <a:gd name="T2" fmla="*/ 10 w 464"/>
                  <a:gd name="T3" fmla="*/ 7 h 43"/>
                  <a:gd name="T4" fmla="*/ 18 w 464"/>
                  <a:gd name="T5" fmla="*/ 8 h 43"/>
                  <a:gd name="T6" fmla="*/ 28 w 464"/>
                  <a:gd name="T7" fmla="*/ 12 h 43"/>
                  <a:gd name="T8" fmla="*/ 35 w 464"/>
                  <a:gd name="T9" fmla="*/ 18 h 43"/>
                  <a:gd name="T10" fmla="*/ 45 w 464"/>
                  <a:gd name="T11" fmla="*/ 22 h 43"/>
                  <a:gd name="T12" fmla="*/ 55 w 464"/>
                  <a:gd name="T13" fmla="*/ 24 h 43"/>
                  <a:gd name="T14" fmla="*/ 67 w 464"/>
                  <a:gd name="T15" fmla="*/ 24 h 43"/>
                  <a:gd name="T16" fmla="*/ 94 w 464"/>
                  <a:gd name="T17" fmla="*/ 27 h 43"/>
                  <a:gd name="T18" fmla="*/ 102 w 464"/>
                  <a:gd name="T19" fmla="*/ 30 h 43"/>
                  <a:gd name="T20" fmla="*/ 112 w 464"/>
                  <a:gd name="T21" fmla="*/ 30 h 43"/>
                  <a:gd name="T22" fmla="*/ 120 w 464"/>
                  <a:gd name="T23" fmla="*/ 34 h 43"/>
                  <a:gd name="T24" fmla="*/ 130 w 464"/>
                  <a:gd name="T25" fmla="*/ 34 h 43"/>
                  <a:gd name="T26" fmla="*/ 151 w 464"/>
                  <a:gd name="T27" fmla="*/ 35 h 43"/>
                  <a:gd name="T28" fmla="*/ 159 w 464"/>
                  <a:gd name="T29" fmla="*/ 39 h 43"/>
                  <a:gd name="T30" fmla="*/ 169 w 464"/>
                  <a:gd name="T31" fmla="*/ 39 h 43"/>
                  <a:gd name="T32" fmla="*/ 181 w 464"/>
                  <a:gd name="T33" fmla="*/ 42 h 43"/>
                  <a:gd name="T34" fmla="*/ 191 w 464"/>
                  <a:gd name="T35" fmla="*/ 42 h 43"/>
                  <a:gd name="T36" fmla="*/ 199 w 464"/>
                  <a:gd name="T37" fmla="*/ 42 h 43"/>
                  <a:gd name="T38" fmla="*/ 210 w 464"/>
                  <a:gd name="T39" fmla="*/ 42 h 43"/>
                  <a:gd name="T40" fmla="*/ 232 w 464"/>
                  <a:gd name="T41" fmla="*/ 42 h 43"/>
                  <a:gd name="T42" fmla="*/ 254 w 464"/>
                  <a:gd name="T43" fmla="*/ 42 h 43"/>
                  <a:gd name="T44" fmla="*/ 265 w 464"/>
                  <a:gd name="T45" fmla="*/ 42 h 43"/>
                  <a:gd name="T46" fmla="*/ 273 w 464"/>
                  <a:gd name="T47" fmla="*/ 42 h 43"/>
                  <a:gd name="T48" fmla="*/ 283 w 464"/>
                  <a:gd name="T49" fmla="*/ 42 h 43"/>
                  <a:gd name="T50" fmla="*/ 293 w 464"/>
                  <a:gd name="T51" fmla="*/ 42 h 43"/>
                  <a:gd name="T52" fmla="*/ 301 w 464"/>
                  <a:gd name="T53" fmla="*/ 42 h 43"/>
                  <a:gd name="T54" fmla="*/ 311 w 464"/>
                  <a:gd name="T55" fmla="*/ 39 h 43"/>
                  <a:gd name="T56" fmla="*/ 327 w 464"/>
                  <a:gd name="T57" fmla="*/ 39 h 43"/>
                  <a:gd name="T58" fmla="*/ 333 w 464"/>
                  <a:gd name="T59" fmla="*/ 39 h 43"/>
                  <a:gd name="T60" fmla="*/ 345 w 464"/>
                  <a:gd name="T61" fmla="*/ 35 h 43"/>
                  <a:gd name="T62" fmla="*/ 357 w 464"/>
                  <a:gd name="T63" fmla="*/ 35 h 43"/>
                  <a:gd name="T64" fmla="*/ 375 w 464"/>
                  <a:gd name="T65" fmla="*/ 35 h 43"/>
                  <a:gd name="T66" fmla="*/ 382 w 464"/>
                  <a:gd name="T67" fmla="*/ 35 h 43"/>
                  <a:gd name="T68" fmla="*/ 392 w 464"/>
                  <a:gd name="T69" fmla="*/ 34 h 43"/>
                  <a:gd name="T70" fmla="*/ 410 w 464"/>
                  <a:gd name="T71" fmla="*/ 30 h 43"/>
                  <a:gd name="T72" fmla="*/ 424 w 464"/>
                  <a:gd name="T73" fmla="*/ 27 h 43"/>
                  <a:gd name="T74" fmla="*/ 434 w 464"/>
                  <a:gd name="T75" fmla="*/ 24 h 43"/>
                  <a:gd name="T76" fmla="*/ 441 w 464"/>
                  <a:gd name="T77" fmla="*/ 18 h 43"/>
                  <a:gd name="T78" fmla="*/ 449 w 464"/>
                  <a:gd name="T79" fmla="*/ 13 h 43"/>
                  <a:gd name="T80" fmla="*/ 463 w 464"/>
                  <a:gd name="T81" fmla="*/ 8 h 43"/>
                  <a:gd name="T82" fmla="*/ 459 w 464"/>
                  <a:gd name="T83" fmla="*/ 0 h 43"/>
                  <a:gd name="T84" fmla="*/ 0 w 464"/>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4" h="43">
                    <a:moveTo>
                      <a:pt x="0" y="7"/>
                    </a:moveTo>
                    <a:lnTo>
                      <a:pt x="10" y="7"/>
                    </a:lnTo>
                    <a:lnTo>
                      <a:pt x="18" y="8"/>
                    </a:lnTo>
                    <a:lnTo>
                      <a:pt x="28" y="12"/>
                    </a:lnTo>
                    <a:lnTo>
                      <a:pt x="35" y="18"/>
                    </a:lnTo>
                    <a:lnTo>
                      <a:pt x="45" y="22"/>
                    </a:lnTo>
                    <a:lnTo>
                      <a:pt x="55" y="24"/>
                    </a:lnTo>
                    <a:lnTo>
                      <a:pt x="67" y="24"/>
                    </a:lnTo>
                    <a:lnTo>
                      <a:pt x="94" y="27"/>
                    </a:lnTo>
                    <a:lnTo>
                      <a:pt x="102" y="30"/>
                    </a:lnTo>
                    <a:lnTo>
                      <a:pt x="112" y="30"/>
                    </a:lnTo>
                    <a:lnTo>
                      <a:pt x="120" y="34"/>
                    </a:lnTo>
                    <a:lnTo>
                      <a:pt x="130" y="34"/>
                    </a:lnTo>
                    <a:lnTo>
                      <a:pt x="151" y="35"/>
                    </a:lnTo>
                    <a:lnTo>
                      <a:pt x="159" y="39"/>
                    </a:lnTo>
                    <a:lnTo>
                      <a:pt x="169" y="39"/>
                    </a:lnTo>
                    <a:lnTo>
                      <a:pt x="181" y="42"/>
                    </a:lnTo>
                    <a:lnTo>
                      <a:pt x="191" y="42"/>
                    </a:lnTo>
                    <a:lnTo>
                      <a:pt x="199" y="42"/>
                    </a:lnTo>
                    <a:lnTo>
                      <a:pt x="210" y="42"/>
                    </a:lnTo>
                    <a:lnTo>
                      <a:pt x="232" y="42"/>
                    </a:lnTo>
                    <a:lnTo>
                      <a:pt x="254" y="42"/>
                    </a:lnTo>
                    <a:lnTo>
                      <a:pt x="265" y="42"/>
                    </a:lnTo>
                    <a:lnTo>
                      <a:pt x="273" y="42"/>
                    </a:lnTo>
                    <a:lnTo>
                      <a:pt x="283" y="42"/>
                    </a:lnTo>
                    <a:lnTo>
                      <a:pt x="293" y="42"/>
                    </a:lnTo>
                    <a:lnTo>
                      <a:pt x="301" y="42"/>
                    </a:lnTo>
                    <a:lnTo>
                      <a:pt x="311" y="39"/>
                    </a:lnTo>
                    <a:lnTo>
                      <a:pt x="327" y="39"/>
                    </a:lnTo>
                    <a:lnTo>
                      <a:pt x="333" y="39"/>
                    </a:lnTo>
                    <a:lnTo>
                      <a:pt x="345" y="35"/>
                    </a:lnTo>
                    <a:lnTo>
                      <a:pt x="357" y="35"/>
                    </a:lnTo>
                    <a:lnTo>
                      <a:pt x="375" y="35"/>
                    </a:lnTo>
                    <a:lnTo>
                      <a:pt x="382" y="35"/>
                    </a:lnTo>
                    <a:lnTo>
                      <a:pt x="392" y="34"/>
                    </a:lnTo>
                    <a:lnTo>
                      <a:pt x="410" y="30"/>
                    </a:lnTo>
                    <a:lnTo>
                      <a:pt x="424" y="27"/>
                    </a:lnTo>
                    <a:lnTo>
                      <a:pt x="434" y="24"/>
                    </a:lnTo>
                    <a:lnTo>
                      <a:pt x="441" y="18"/>
                    </a:lnTo>
                    <a:lnTo>
                      <a:pt x="449" y="13"/>
                    </a:lnTo>
                    <a:lnTo>
                      <a:pt x="463" y="8"/>
                    </a:lnTo>
                    <a:lnTo>
                      <a:pt x="459" y="0"/>
                    </a:lnTo>
                    <a:lnTo>
                      <a:pt x="0" y="7"/>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60" name="Freeform 76">
                <a:extLst>
                  <a:ext uri="{FF2B5EF4-FFF2-40B4-BE49-F238E27FC236}">
                    <a16:creationId xmlns:a16="http://schemas.microsoft.com/office/drawing/2014/main" id="{78B9322A-EC57-9E48-984D-D326962EE61B}"/>
                  </a:ext>
                </a:extLst>
              </p:cNvPr>
              <p:cNvSpPr>
                <a:spLocks/>
              </p:cNvSpPr>
              <p:nvPr/>
            </p:nvSpPr>
            <p:spPr bwMode="auto">
              <a:xfrm>
                <a:off x="2558" y="3378"/>
                <a:ext cx="464" cy="43"/>
              </a:xfrm>
              <a:custGeom>
                <a:avLst/>
                <a:gdLst>
                  <a:gd name="T0" fmla="*/ 0 w 464"/>
                  <a:gd name="T1" fmla="*/ 6 h 43"/>
                  <a:gd name="T2" fmla="*/ 10 w 464"/>
                  <a:gd name="T3" fmla="*/ 6 h 43"/>
                  <a:gd name="T4" fmla="*/ 18 w 464"/>
                  <a:gd name="T5" fmla="*/ 10 h 43"/>
                  <a:gd name="T6" fmla="*/ 28 w 464"/>
                  <a:gd name="T7" fmla="*/ 12 h 43"/>
                  <a:gd name="T8" fmla="*/ 36 w 464"/>
                  <a:gd name="T9" fmla="*/ 18 h 43"/>
                  <a:gd name="T10" fmla="*/ 46 w 464"/>
                  <a:gd name="T11" fmla="*/ 22 h 43"/>
                  <a:gd name="T12" fmla="*/ 54 w 464"/>
                  <a:gd name="T13" fmla="*/ 24 h 43"/>
                  <a:gd name="T14" fmla="*/ 66 w 464"/>
                  <a:gd name="T15" fmla="*/ 24 h 43"/>
                  <a:gd name="T16" fmla="*/ 94 w 464"/>
                  <a:gd name="T17" fmla="*/ 28 h 43"/>
                  <a:gd name="T18" fmla="*/ 102 w 464"/>
                  <a:gd name="T19" fmla="*/ 30 h 43"/>
                  <a:gd name="T20" fmla="*/ 112 w 464"/>
                  <a:gd name="T21" fmla="*/ 30 h 43"/>
                  <a:gd name="T22" fmla="*/ 120 w 464"/>
                  <a:gd name="T23" fmla="*/ 34 h 43"/>
                  <a:gd name="T24" fmla="*/ 130 w 464"/>
                  <a:gd name="T25" fmla="*/ 34 h 43"/>
                  <a:gd name="T26" fmla="*/ 150 w 464"/>
                  <a:gd name="T27" fmla="*/ 36 h 43"/>
                  <a:gd name="T28" fmla="*/ 160 w 464"/>
                  <a:gd name="T29" fmla="*/ 40 h 43"/>
                  <a:gd name="T30" fmla="*/ 168 w 464"/>
                  <a:gd name="T31" fmla="*/ 40 h 43"/>
                  <a:gd name="T32" fmla="*/ 180 w 464"/>
                  <a:gd name="T33" fmla="*/ 42 h 43"/>
                  <a:gd name="T34" fmla="*/ 190 w 464"/>
                  <a:gd name="T35" fmla="*/ 42 h 43"/>
                  <a:gd name="T36" fmla="*/ 198 w 464"/>
                  <a:gd name="T37" fmla="*/ 42 h 43"/>
                  <a:gd name="T38" fmla="*/ 210 w 464"/>
                  <a:gd name="T39" fmla="*/ 42 h 43"/>
                  <a:gd name="T40" fmla="*/ 232 w 464"/>
                  <a:gd name="T41" fmla="*/ 42 h 43"/>
                  <a:gd name="T42" fmla="*/ 254 w 464"/>
                  <a:gd name="T43" fmla="*/ 42 h 43"/>
                  <a:gd name="T44" fmla="*/ 266 w 464"/>
                  <a:gd name="T45" fmla="*/ 42 h 43"/>
                  <a:gd name="T46" fmla="*/ 274 w 464"/>
                  <a:gd name="T47" fmla="*/ 42 h 43"/>
                  <a:gd name="T48" fmla="*/ 284 w 464"/>
                  <a:gd name="T49" fmla="*/ 42 h 43"/>
                  <a:gd name="T50" fmla="*/ 292 w 464"/>
                  <a:gd name="T51" fmla="*/ 42 h 43"/>
                  <a:gd name="T52" fmla="*/ 302 w 464"/>
                  <a:gd name="T53" fmla="*/ 42 h 43"/>
                  <a:gd name="T54" fmla="*/ 310 w 464"/>
                  <a:gd name="T55" fmla="*/ 40 h 43"/>
                  <a:gd name="T56" fmla="*/ 327 w 464"/>
                  <a:gd name="T57" fmla="*/ 38 h 43"/>
                  <a:gd name="T58" fmla="*/ 333 w 464"/>
                  <a:gd name="T59" fmla="*/ 40 h 43"/>
                  <a:gd name="T60" fmla="*/ 345 w 464"/>
                  <a:gd name="T61" fmla="*/ 36 h 43"/>
                  <a:gd name="T62" fmla="*/ 357 w 464"/>
                  <a:gd name="T63" fmla="*/ 36 h 43"/>
                  <a:gd name="T64" fmla="*/ 375 w 464"/>
                  <a:gd name="T65" fmla="*/ 36 h 43"/>
                  <a:gd name="T66" fmla="*/ 381 w 464"/>
                  <a:gd name="T67" fmla="*/ 36 h 43"/>
                  <a:gd name="T68" fmla="*/ 393 w 464"/>
                  <a:gd name="T69" fmla="*/ 34 h 43"/>
                  <a:gd name="T70" fmla="*/ 409 w 464"/>
                  <a:gd name="T71" fmla="*/ 30 h 43"/>
                  <a:gd name="T72" fmla="*/ 423 w 464"/>
                  <a:gd name="T73" fmla="*/ 28 h 43"/>
                  <a:gd name="T74" fmla="*/ 433 w 464"/>
                  <a:gd name="T75" fmla="*/ 24 h 43"/>
                  <a:gd name="T76" fmla="*/ 441 w 464"/>
                  <a:gd name="T77" fmla="*/ 20 h 43"/>
                  <a:gd name="T78" fmla="*/ 449 w 464"/>
                  <a:gd name="T79" fmla="*/ 14 h 43"/>
                  <a:gd name="T80" fmla="*/ 463 w 464"/>
                  <a:gd name="T81" fmla="*/ 8 h 43"/>
                  <a:gd name="T82" fmla="*/ 459 w 464"/>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4"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4" y="42"/>
                    </a:lnTo>
                    <a:lnTo>
                      <a:pt x="266" y="42"/>
                    </a:lnTo>
                    <a:lnTo>
                      <a:pt x="274" y="42"/>
                    </a:lnTo>
                    <a:lnTo>
                      <a:pt x="284" y="42"/>
                    </a:lnTo>
                    <a:lnTo>
                      <a:pt x="292" y="42"/>
                    </a:lnTo>
                    <a:lnTo>
                      <a:pt x="302" y="42"/>
                    </a:lnTo>
                    <a:lnTo>
                      <a:pt x="310" y="40"/>
                    </a:lnTo>
                    <a:lnTo>
                      <a:pt x="327" y="38"/>
                    </a:lnTo>
                    <a:lnTo>
                      <a:pt x="333" y="40"/>
                    </a:lnTo>
                    <a:lnTo>
                      <a:pt x="345" y="36"/>
                    </a:lnTo>
                    <a:lnTo>
                      <a:pt x="357" y="36"/>
                    </a:lnTo>
                    <a:lnTo>
                      <a:pt x="375" y="36"/>
                    </a:lnTo>
                    <a:lnTo>
                      <a:pt x="381" y="36"/>
                    </a:lnTo>
                    <a:lnTo>
                      <a:pt x="393" y="34"/>
                    </a:lnTo>
                    <a:lnTo>
                      <a:pt x="409" y="30"/>
                    </a:lnTo>
                    <a:lnTo>
                      <a:pt x="423" y="28"/>
                    </a:lnTo>
                    <a:lnTo>
                      <a:pt x="433" y="24"/>
                    </a:lnTo>
                    <a:lnTo>
                      <a:pt x="441" y="20"/>
                    </a:lnTo>
                    <a:lnTo>
                      <a:pt x="449" y="14"/>
                    </a:lnTo>
                    <a:lnTo>
                      <a:pt x="463" y="8"/>
                    </a:lnTo>
                    <a:lnTo>
                      <a:pt x="459"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35" name="Group 77">
              <a:extLst>
                <a:ext uri="{FF2B5EF4-FFF2-40B4-BE49-F238E27FC236}">
                  <a16:creationId xmlns:a16="http://schemas.microsoft.com/office/drawing/2014/main" id="{01061A30-7287-3946-9C1D-E6BCD835F938}"/>
                </a:ext>
              </a:extLst>
            </p:cNvPr>
            <p:cNvGrpSpPr>
              <a:grpSpLocks/>
            </p:cNvGrpSpPr>
            <p:nvPr/>
          </p:nvGrpSpPr>
          <p:grpSpPr bwMode="auto">
            <a:xfrm>
              <a:off x="2564" y="3350"/>
              <a:ext cx="456" cy="43"/>
              <a:chOff x="2564" y="3350"/>
              <a:chExt cx="456" cy="43"/>
            </a:xfrm>
          </p:grpSpPr>
          <p:sp>
            <p:nvSpPr>
              <p:cNvPr id="16462" name="Freeform 78" descr="50%">
                <a:extLst>
                  <a:ext uri="{FF2B5EF4-FFF2-40B4-BE49-F238E27FC236}">
                    <a16:creationId xmlns:a16="http://schemas.microsoft.com/office/drawing/2014/main" id="{F4357CC3-A96E-F44A-8B48-AC28152EA43C}"/>
                  </a:ext>
                </a:extLst>
              </p:cNvPr>
              <p:cNvSpPr>
                <a:spLocks/>
              </p:cNvSpPr>
              <p:nvPr/>
            </p:nvSpPr>
            <p:spPr bwMode="auto">
              <a:xfrm>
                <a:off x="2564" y="3350"/>
                <a:ext cx="456" cy="43"/>
              </a:xfrm>
              <a:custGeom>
                <a:avLst/>
                <a:gdLst>
                  <a:gd name="T0" fmla="*/ 0 w 456"/>
                  <a:gd name="T1" fmla="*/ 3 h 43"/>
                  <a:gd name="T2" fmla="*/ 12 w 456"/>
                  <a:gd name="T3" fmla="*/ 7 h 43"/>
                  <a:gd name="T4" fmla="*/ 14 w 456"/>
                  <a:gd name="T5" fmla="*/ 8 h 43"/>
                  <a:gd name="T6" fmla="*/ 20 w 456"/>
                  <a:gd name="T7" fmla="*/ 12 h 43"/>
                  <a:gd name="T8" fmla="*/ 29 w 456"/>
                  <a:gd name="T9" fmla="*/ 18 h 43"/>
                  <a:gd name="T10" fmla="*/ 39 w 456"/>
                  <a:gd name="T11" fmla="*/ 22 h 43"/>
                  <a:gd name="T12" fmla="*/ 47 w 456"/>
                  <a:gd name="T13" fmla="*/ 25 h 43"/>
                  <a:gd name="T14" fmla="*/ 65 w 456"/>
                  <a:gd name="T15" fmla="*/ 25 h 43"/>
                  <a:gd name="T16" fmla="*/ 79 w 456"/>
                  <a:gd name="T17" fmla="*/ 27 h 43"/>
                  <a:gd name="T18" fmla="*/ 88 w 456"/>
                  <a:gd name="T19" fmla="*/ 30 h 43"/>
                  <a:gd name="T20" fmla="*/ 96 w 456"/>
                  <a:gd name="T21" fmla="*/ 30 h 43"/>
                  <a:gd name="T22" fmla="*/ 106 w 456"/>
                  <a:gd name="T23" fmla="*/ 34 h 43"/>
                  <a:gd name="T24" fmla="*/ 116 w 456"/>
                  <a:gd name="T25" fmla="*/ 34 h 43"/>
                  <a:gd name="T26" fmla="*/ 136 w 456"/>
                  <a:gd name="T27" fmla="*/ 35 h 43"/>
                  <a:gd name="T28" fmla="*/ 145 w 456"/>
                  <a:gd name="T29" fmla="*/ 39 h 43"/>
                  <a:gd name="T30" fmla="*/ 155 w 456"/>
                  <a:gd name="T31" fmla="*/ 39 h 43"/>
                  <a:gd name="T32" fmla="*/ 167 w 456"/>
                  <a:gd name="T33" fmla="*/ 42 h 43"/>
                  <a:gd name="T34" fmla="*/ 175 w 456"/>
                  <a:gd name="T35" fmla="*/ 42 h 43"/>
                  <a:gd name="T36" fmla="*/ 185 w 456"/>
                  <a:gd name="T37" fmla="*/ 42 h 43"/>
                  <a:gd name="T38" fmla="*/ 197 w 456"/>
                  <a:gd name="T39" fmla="*/ 42 h 43"/>
                  <a:gd name="T40" fmla="*/ 218 w 456"/>
                  <a:gd name="T41" fmla="*/ 42 h 43"/>
                  <a:gd name="T42" fmla="*/ 238 w 456"/>
                  <a:gd name="T43" fmla="*/ 42 h 43"/>
                  <a:gd name="T44" fmla="*/ 250 w 456"/>
                  <a:gd name="T45" fmla="*/ 42 h 43"/>
                  <a:gd name="T46" fmla="*/ 259 w 456"/>
                  <a:gd name="T47" fmla="*/ 42 h 43"/>
                  <a:gd name="T48" fmla="*/ 269 w 456"/>
                  <a:gd name="T49" fmla="*/ 42 h 43"/>
                  <a:gd name="T50" fmla="*/ 277 w 456"/>
                  <a:gd name="T51" fmla="*/ 42 h 43"/>
                  <a:gd name="T52" fmla="*/ 287 w 456"/>
                  <a:gd name="T53" fmla="*/ 42 h 43"/>
                  <a:gd name="T54" fmla="*/ 295 w 456"/>
                  <a:gd name="T55" fmla="*/ 39 h 43"/>
                  <a:gd name="T56" fmla="*/ 313 w 456"/>
                  <a:gd name="T57" fmla="*/ 39 h 43"/>
                  <a:gd name="T58" fmla="*/ 319 w 456"/>
                  <a:gd name="T59" fmla="*/ 39 h 43"/>
                  <a:gd name="T60" fmla="*/ 331 w 456"/>
                  <a:gd name="T61" fmla="*/ 35 h 43"/>
                  <a:gd name="T62" fmla="*/ 341 w 456"/>
                  <a:gd name="T63" fmla="*/ 35 h 43"/>
                  <a:gd name="T64" fmla="*/ 361 w 456"/>
                  <a:gd name="T65" fmla="*/ 35 h 43"/>
                  <a:gd name="T66" fmla="*/ 367 w 456"/>
                  <a:gd name="T67" fmla="*/ 35 h 43"/>
                  <a:gd name="T68" fmla="*/ 378 w 456"/>
                  <a:gd name="T69" fmla="*/ 34 h 43"/>
                  <a:gd name="T70" fmla="*/ 394 w 456"/>
                  <a:gd name="T71" fmla="*/ 30 h 43"/>
                  <a:gd name="T72" fmla="*/ 410 w 456"/>
                  <a:gd name="T73" fmla="*/ 27 h 43"/>
                  <a:gd name="T74" fmla="*/ 418 w 456"/>
                  <a:gd name="T75" fmla="*/ 24 h 43"/>
                  <a:gd name="T76" fmla="*/ 427 w 456"/>
                  <a:gd name="T77" fmla="*/ 18 h 43"/>
                  <a:gd name="T78" fmla="*/ 433 w 456"/>
                  <a:gd name="T79" fmla="*/ 13 h 43"/>
                  <a:gd name="T80" fmla="*/ 455 w 456"/>
                  <a:gd name="T81" fmla="*/ 5 h 43"/>
                  <a:gd name="T82" fmla="*/ 445 w 456"/>
                  <a:gd name="T83" fmla="*/ 0 h 43"/>
                  <a:gd name="T84" fmla="*/ 0 w 456"/>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6"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5" y="39"/>
                    </a:lnTo>
                    <a:lnTo>
                      <a:pt x="167" y="42"/>
                    </a:lnTo>
                    <a:lnTo>
                      <a:pt x="175" y="42"/>
                    </a:lnTo>
                    <a:lnTo>
                      <a:pt x="185" y="42"/>
                    </a:lnTo>
                    <a:lnTo>
                      <a:pt x="197" y="42"/>
                    </a:lnTo>
                    <a:lnTo>
                      <a:pt x="218" y="42"/>
                    </a:lnTo>
                    <a:lnTo>
                      <a:pt x="238" y="42"/>
                    </a:lnTo>
                    <a:lnTo>
                      <a:pt x="250" y="42"/>
                    </a:lnTo>
                    <a:lnTo>
                      <a:pt x="259" y="42"/>
                    </a:lnTo>
                    <a:lnTo>
                      <a:pt x="269" y="42"/>
                    </a:lnTo>
                    <a:lnTo>
                      <a:pt x="277" y="42"/>
                    </a:lnTo>
                    <a:lnTo>
                      <a:pt x="287" y="42"/>
                    </a:lnTo>
                    <a:lnTo>
                      <a:pt x="295" y="39"/>
                    </a:lnTo>
                    <a:lnTo>
                      <a:pt x="313" y="39"/>
                    </a:lnTo>
                    <a:lnTo>
                      <a:pt x="319" y="39"/>
                    </a:lnTo>
                    <a:lnTo>
                      <a:pt x="331" y="35"/>
                    </a:lnTo>
                    <a:lnTo>
                      <a:pt x="341" y="35"/>
                    </a:lnTo>
                    <a:lnTo>
                      <a:pt x="361" y="35"/>
                    </a:lnTo>
                    <a:lnTo>
                      <a:pt x="367" y="35"/>
                    </a:lnTo>
                    <a:lnTo>
                      <a:pt x="378" y="34"/>
                    </a:lnTo>
                    <a:lnTo>
                      <a:pt x="394" y="30"/>
                    </a:lnTo>
                    <a:lnTo>
                      <a:pt x="410" y="27"/>
                    </a:lnTo>
                    <a:lnTo>
                      <a:pt x="418" y="24"/>
                    </a:lnTo>
                    <a:lnTo>
                      <a:pt x="427" y="18"/>
                    </a:lnTo>
                    <a:lnTo>
                      <a:pt x="433" y="13"/>
                    </a:lnTo>
                    <a:lnTo>
                      <a:pt x="455" y="5"/>
                    </a:lnTo>
                    <a:lnTo>
                      <a:pt x="445" y="0"/>
                    </a:lnTo>
                    <a:lnTo>
                      <a:pt x="0" y="3"/>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63" name="Freeform 79">
                <a:extLst>
                  <a:ext uri="{FF2B5EF4-FFF2-40B4-BE49-F238E27FC236}">
                    <a16:creationId xmlns:a16="http://schemas.microsoft.com/office/drawing/2014/main" id="{40B07216-0CC1-DE43-A5D5-3E58F9E9B605}"/>
                  </a:ext>
                </a:extLst>
              </p:cNvPr>
              <p:cNvSpPr>
                <a:spLocks/>
              </p:cNvSpPr>
              <p:nvPr/>
            </p:nvSpPr>
            <p:spPr bwMode="auto">
              <a:xfrm>
                <a:off x="2564" y="3350"/>
                <a:ext cx="456" cy="43"/>
              </a:xfrm>
              <a:custGeom>
                <a:avLst/>
                <a:gdLst>
                  <a:gd name="T0" fmla="*/ 0 w 456"/>
                  <a:gd name="T1" fmla="*/ 4 h 43"/>
                  <a:gd name="T2" fmla="*/ 12 w 456"/>
                  <a:gd name="T3" fmla="*/ 8 h 43"/>
                  <a:gd name="T4" fmla="*/ 14 w 456"/>
                  <a:gd name="T5" fmla="*/ 10 h 43"/>
                  <a:gd name="T6" fmla="*/ 20 w 456"/>
                  <a:gd name="T7" fmla="*/ 12 h 43"/>
                  <a:gd name="T8" fmla="*/ 30 w 456"/>
                  <a:gd name="T9" fmla="*/ 18 h 43"/>
                  <a:gd name="T10" fmla="*/ 40 w 456"/>
                  <a:gd name="T11" fmla="*/ 22 h 43"/>
                  <a:gd name="T12" fmla="*/ 48 w 456"/>
                  <a:gd name="T13" fmla="*/ 26 h 43"/>
                  <a:gd name="T14" fmla="*/ 64 w 456"/>
                  <a:gd name="T15" fmla="*/ 26 h 43"/>
                  <a:gd name="T16" fmla="*/ 80 w 456"/>
                  <a:gd name="T17" fmla="*/ 28 h 43"/>
                  <a:gd name="T18" fmla="*/ 88 w 456"/>
                  <a:gd name="T19" fmla="*/ 30 h 43"/>
                  <a:gd name="T20" fmla="*/ 98 w 456"/>
                  <a:gd name="T21" fmla="*/ 30 h 43"/>
                  <a:gd name="T22" fmla="*/ 106 w 456"/>
                  <a:gd name="T23" fmla="*/ 34 h 43"/>
                  <a:gd name="T24" fmla="*/ 116 w 456"/>
                  <a:gd name="T25" fmla="*/ 34 h 43"/>
                  <a:gd name="T26" fmla="*/ 136 w 456"/>
                  <a:gd name="T27" fmla="*/ 36 h 43"/>
                  <a:gd name="T28" fmla="*/ 146 w 456"/>
                  <a:gd name="T29" fmla="*/ 40 h 43"/>
                  <a:gd name="T30" fmla="*/ 154 w 456"/>
                  <a:gd name="T31" fmla="*/ 40 h 43"/>
                  <a:gd name="T32" fmla="*/ 166 w 456"/>
                  <a:gd name="T33" fmla="*/ 42 h 43"/>
                  <a:gd name="T34" fmla="*/ 176 w 456"/>
                  <a:gd name="T35" fmla="*/ 42 h 43"/>
                  <a:gd name="T36" fmla="*/ 184 w 456"/>
                  <a:gd name="T37" fmla="*/ 42 h 43"/>
                  <a:gd name="T38" fmla="*/ 196 w 456"/>
                  <a:gd name="T39" fmla="*/ 42 h 43"/>
                  <a:gd name="T40" fmla="*/ 218 w 456"/>
                  <a:gd name="T41" fmla="*/ 42 h 43"/>
                  <a:gd name="T42" fmla="*/ 238 w 456"/>
                  <a:gd name="T43" fmla="*/ 42 h 43"/>
                  <a:gd name="T44" fmla="*/ 250 w 456"/>
                  <a:gd name="T45" fmla="*/ 42 h 43"/>
                  <a:gd name="T46" fmla="*/ 260 w 456"/>
                  <a:gd name="T47" fmla="*/ 42 h 43"/>
                  <a:gd name="T48" fmla="*/ 268 w 456"/>
                  <a:gd name="T49" fmla="*/ 42 h 43"/>
                  <a:gd name="T50" fmla="*/ 278 w 456"/>
                  <a:gd name="T51" fmla="*/ 42 h 43"/>
                  <a:gd name="T52" fmla="*/ 286 w 456"/>
                  <a:gd name="T53" fmla="*/ 42 h 43"/>
                  <a:gd name="T54" fmla="*/ 296 w 456"/>
                  <a:gd name="T55" fmla="*/ 40 h 43"/>
                  <a:gd name="T56" fmla="*/ 314 w 456"/>
                  <a:gd name="T57" fmla="*/ 38 h 43"/>
                  <a:gd name="T58" fmla="*/ 319 w 456"/>
                  <a:gd name="T59" fmla="*/ 40 h 43"/>
                  <a:gd name="T60" fmla="*/ 331 w 456"/>
                  <a:gd name="T61" fmla="*/ 36 h 43"/>
                  <a:gd name="T62" fmla="*/ 341 w 456"/>
                  <a:gd name="T63" fmla="*/ 36 h 43"/>
                  <a:gd name="T64" fmla="*/ 359 w 456"/>
                  <a:gd name="T65" fmla="*/ 36 h 43"/>
                  <a:gd name="T66" fmla="*/ 367 w 456"/>
                  <a:gd name="T67" fmla="*/ 36 h 43"/>
                  <a:gd name="T68" fmla="*/ 377 w 456"/>
                  <a:gd name="T69" fmla="*/ 34 h 43"/>
                  <a:gd name="T70" fmla="*/ 395 w 456"/>
                  <a:gd name="T71" fmla="*/ 30 h 43"/>
                  <a:gd name="T72" fmla="*/ 409 w 456"/>
                  <a:gd name="T73" fmla="*/ 28 h 43"/>
                  <a:gd name="T74" fmla="*/ 417 w 456"/>
                  <a:gd name="T75" fmla="*/ 24 h 43"/>
                  <a:gd name="T76" fmla="*/ 427 w 456"/>
                  <a:gd name="T77" fmla="*/ 20 h 43"/>
                  <a:gd name="T78" fmla="*/ 433 w 456"/>
                  <a:gd name="T79" fmla="*/ 14 h 43"/>
                  <a:gd name="T80" fmla="*/ 455 w 456"/>
                  <a:gd name="T81" fmla="*/ 6 h 43"/>
                  <a:gd name="T82" fmla="*/ 445 w 456"/>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19" y="40"/>
                    </a:lnTo>
                    <a:lnTo>
                      <a:pt x="331" y="36"/>
                    </a:lnTo>
                    <a:lnTo>
                      <a:pt x="341" y="36"/>
                    </a:lnTo>
                    <a:lnTo>
                      <a:pt x="359" y="36"/>
                    </a:lnTo>
                    <a:lnTo>
                      <a:pt x="367" y="36"/>
                    </a:lnTo>
                    <a:lnTo>
                      <a:pt x="377" y="34"/>
                    </a:lnTo>
                    <a:lnTo>
                      <a:pt x="395" y="30"/>
                    </a:lnTo>
                    <a:lnTo>
                      <a:pt x="409" y="28"/>
                    </a:lnTo>
                    <a:lnTo>
                      <a:pt x="417" y="24"/>
                    </a:lnTo>
                    <a:lnTo>
                      <a:pt x="427" y="20"/>
                    </a:lnTo>
                    <a:lnTo>
                      <a:pt x="433" y="14"/>
                    </a:lnTo>
                    <a:lnTo>
                      <a:pt x="455" y="6"/>
                    </a:lnTo>
                    <a:lnTo>
                      <a:pt x="44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36" name="Group 80">
              <a:extLst>
                <a:ext uri="{FF2B5EF4-FFF2-40B4-BE49-F238E27FC236}">
                  <a16:creationId xmlns:a16="http://schemas.microsoft.com/office/drawing/2014/main" id="{A24A3561-6BD3-FE49-A15E-FBBC28A68773}"/>
                </a:ext>
              </a:extLst>
            </p:cNvPr>
            <p:cNvGrpSpPr>
              <a:grpSpLocks/>
            </p:cNvGrpSpPr>
            <p:nvPr/>
          </p:nvGrpSpPr>
          <p:grpSpPr bwMode="auto">
            <a:xfrm>
              <a:off x="2566" y="3320"/>
              <a:ext cx="448" cy="43"/>
              <a:chOff x="2566" y="3320"/>
              <a:chExt cx="448" cy="43"/>
            </a:xfrm>
          </p:grpSpPr>
          <p:sp>
            <p:nvSpPr>
              <p:cNvPr id="16465" name="Freeform 81" descr="50%">
                <a:extLst>
                  <a:ext uri="{FF2B5EF4-FFF2-40B4-BE49-F238E27FC236}">
                    <a16:creationId xmlns:a16="http://schemas.microsoft.com/office/drawing/2014/main" id="{F99845CD-649E-5E43-9CCC-C4DD869CF05E}"/>
                  </a:ext>
                </a:extLst>
              </p:cNvPr>
              <p:cNvSpPr>
                <a:spLocks/>
              </p:cNvSpPr>
              <p:nvPr/>
            </p:nvSpPr>
            <p:spPr bwMode="auto">
              <a:xfrm>
                <a:off x="2566" y="3320"/>
                <a:ext cx="448" cy="43"/>
              </a:xfrm>
              <a:custGeom>
                <a:avLst/>
                <a:gdLst>
                  <a:gd name="T0" fmla="*/ 0 w 448"/>
                  <a:gd name="T1" fmla="*/ 3 h 43"/>
                  <a:gd name="T2" fmla="*/ 12 w 448"/>
                  <a:gd name="T3" fmla="*/ 7 h 43"/>
                  <a:gd name="T4" fmla="*/ 14 w 448"/>
                  <a:gd name="T5" fmla="*/ 8 h 43"/>
                  <a:gd name="T6" fmla="*/ 20 w 448"/>
                  <a:gd name="T7" fmla="*/ 12 h 43"/>
                  <a:gd name="T8" fmla="*/ 29 w 448"/>
                  <a:gd name="T9" fmla="*/ 18 h 43"/>
                  <a:gd name="T10" fmla="*/ 39 w 448"/>
                  <a:gd name="T11" fmla="*/ 22 h 43"/>
                  <a:gd name="T12" fmla="*/ 47 w 448"/>
                  <a:gd name="T13" fmla="*/ 25 h 43"/>
                  <a:gd name="T14" fmla="*/ 65 w 448"/>
                  <a:gd name="T15" fmla="*/ 25 h 43"/>
                  <a:gd name="T16" fmla="*/ 79 w 448"/>
                  <a:gd name="T17" fmla="*/ 27 h 43"/>
                  <a:gd name="T18" fmla="*/ 88 w 448"/>
                  <a:gd name="T19" fmla="*/ 30 h 43"/>
                  <a:gd name="T20" fmla="*/ 96 w 448"/>
                  <a:gd name="T21" fmla="*/ 30 h 43"/>
                  <a:gd name="T22" fmla="*/ 106 w 448"/>
                  <a:gd name="T23" fmla="*/ 34 h 43"/>
                  <a:gd name="T24" fmla="*/ 116 w 448"/>
                  <a:gd name="T25" fmla="*/ 34 h 43"/>
                  <a:gd name="T26" fmla="*/ 136 w 448"/>
                  <a:gd name="T27" fmla="*/ 35 h 43"/>
                  <a:gd name="T28" fmla="*/ 145 w 448"/>
                  <a:gd name="T29" fmla="*/ 39 h 43"/>
                  <a:gd name="T30" fmla="*/ 153 w 448"/>
                  <a:gd name="T31" fmla="*/ 39 h 43"/>
                  <a:gd name="T32" fmla="*/ 165 w 448"/>
                  <a:gd name="T33" fmla="*/ 42 h 43"/>
                  <a:gd name="T34" fmla="*/ 175 w 448"/>
                  <a:gd name="T35" fmla="*/ 42 h 43"/>
                  <a:gd name="T36" fmla="*/ 185 w 448"/>
                  <a:gd name="T37" fmla="*/ 42 h 43"/>
                  <a:gd name="T38" fmla="*/ 196 w 448"/>
                  <a:gd name="T39" fmla="*/ 42 h 43"/>
                  <a:gd name="T40" fmla="*/ 216 w 448"/>
                  <a:gd name="T41" fmla="*/ 42 h 43"/>
                  <a:gd name="T42" fmla="*/ 238 w 448"/>
                  <a:gd name="T43" fmla="*/ 42 h 43"/>
                  <a:gd name="T44" fmla="*/ 250 w 448"/>
                  <a:gd name="T45" fmla="*/ 42 h 43"/>
                  <a:gd name="T46" fmla="*/ 259 w 448"/>
                  <a:gd name="T47" fmla="*/ 42 h 43"/>
                  <a:gd name="T48" fmla="*/ 267 w 448"/>
                  <a:gd name="T49" fmla="*/ 42 h 43"/>
                  <a:gd name="T50" fmla="*/ 277 w 448"/>
                  <a:gd name="T51" fmla="*/ 42 h 43"/>
                  <a:gd name="T52" fmla="*/ 287 w 448"/>
                  <a:gd name="T53" fmla="*/ 42 h 43"/>
                  <a:gd name="T54" fmla="*/ 295 w 448"/>
                  <a:gd name="T55" fmla="*/ 39 h 43"/>
                  <a:gd name="T56" fmla="*/ 311 w 448"/>
                  <a:gd name="T57" fmla="*/ 39 h 43"/>
                  <a:gd name="T58" fmla="*/ 317 w 448"/>
                  <a:gd name="T59" fmla="*/ 39 h 43"/>
                  <a:gd name="T60" fmla="*/ 329 w 448"/>
                  <a:gd name="T61" fmla="*/ 35 h 43"/>
                  <a:gd name="T62" fmla="*/ 341 w 448"/>
                  <a:gd name="T63" fmla="*/ 35 h 43"/>
                  <a:gd name="T64" fmla="*/ 359 w 448"/>
                  <a:gd name="T65" fmla="*/ 35 h 43"/>
                  <a:gd name="T66" fmla="*/ 366 w 448"/>
                  <a:gd name="T67" fmla="*/ 35 h 43"/>
                  <a:gd name="T68" fmla="*/ 376 w 448"/>
                  <a:gd name="T69" fmla="*/ 34 h 43"/>
                  <a:gd name="T70" fmla="*/ 394 w 448"/>
                  <a:gd name="T71" fmla="*/ 30 h 43"/>
                  <a:gd name="T72" fmla="*/ 408 w 448"/>
                  <a:gd name="T73" fmla="*/ 27 h 43"/>
                  <a:gd name="T74" fmla="*/ 418 w 448"/>
                  <a:gd name="T75" fmla="*/ 24 h 43"/>
                  <a:gd name="T76" fmla="*/ 425 w 448"/>
                  <a:gd name="T77" fmla="*/ 18 h 43"/>
                  <a:gd name="T78" fmla="*/ 433 w 448"/>
                  <a:gd name="T79" fmla="*/ 13 h 43"/>
                  <a:gd name="T80" fmla="*/ 447 w 448"/>
                  <a:gd name="T81" fmla="*/ 8 h 43"/>
                  <a:gd name="T82" fmla="*/ 443 w 448"/>
                  <a:gd name="T83" fmla="*/ 0 h 43"/>
                  <a:gd name="T84" fmla="*/ 0 w 448"/>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8"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1" y="39"/>
                    </a:lnTo>
                    <a:lnTo>
                      <a:pt x="317" y="39"/>
                    </a:lnTo>
                    <a:lnTo>
                      <a:pt x="329" y="35"/>
                    </a:lnTo>
                    <a:lnTo>
                      <a:pt x="341" y="35"/>
                    </a:lnTo>
                    <a:lnTo>
                      <a:pt x="359" y="35"/>
                    </a:lnTo>
                    <a:lnTo>
                      <a:pt x="366" y="35"/>
                    </a:lnTo>
                    <a:lnTo>
                      <a:pt x="376" y="34"/>
                    </a:lnTo>
                    <a:lnTo>
                      <a:pt x="394" y="30"/>
                    </a:lnTo>
                    <a:lnTo>
                      <a:pt x="408" y="27"/>
                    </a:lnTo>
                    <a:lnTo>
                      <a:pt x="418" y="24"/>
                    </a:lnTo>
                    <a:lnTo>
                      <a:pt x="425" y="18"/>
                    </a:lnTo>
                    <a:lnTo>
                      <a:pt x="433" y="13"/>
                    </a:lnTo>
                    <a:lnTo>
                      <a:pt x="447" y="8"/>
                    </a:lnTo>
                    <a:lnTo>
                      <a:pt x="443" y="0"/>
                    </a:lnTo>
                    <a:lnTo>
                      <a:pt x="0" y="3"/>
                    </a:ln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66" name="Freeform 82">
                <a:extLst>
                  <a:ext uri="{FF2B5EF4-FFF2-40B4-BE49-F238E27FC236}">
                    <a16:creationId xmlns:a16="http://schemas.microsoft.com/office/drawing/2014/main" id="{466EE26D-043D-FF44-B101-63616E03F8BE}"/>
                  </a:ext>
                </a:extLst>
              </p:cNvPr>
              <p:cNvSpPr>
                <a:spLocks/>
              </p:cNvSpPr>
              <p:nvPr/>
            </p:nvSpPr>
            <p:spPr bwMode="auto">
              <a:xfrm>
                <a:off x="2566" y="3320"/>
                <a:ext cx="448" cy="43"/>
              </a:xfrm>
              <a:custGeom>
                <a:avLst/>
                <a:gdLst>
                  <a:gd name="T0" fmla="*/ 0 w 448"/>
                  <a:gd name="T1" fmla="*/ 4 h 43"/>
                  <a:gd name="T2" fmla="*/ 12 w 448"/>
                  <a:gd name="T3" fmla="*/ 8 h 43"/>
                  <a:gd name="T4" fmla="*/ 14 w 448"/>
                  <a:gd name="T5" fmla="*/ 10 h 43"/>
                  <a:gd name="T6" fmla="*/ 20 w 448"/>
                  <a:gd name="T7" fmla="*/ 12 h 43"/>
                  <a:gd name="T8" fmla="*/ 30 w 448"/>
                  <a:gd name="T9" fmla="*/ 18 h 43"/>
                  <a:gd name="T10" fmla="*/ 40 w 448"/>
                  <a:gd name="T11" fmla="*/ 22 h 43"/>
                  <a:gd name="T12" fmla="*/ 48 w 448"/>
                  <a:gd name="T13" fmla="*/ 26 h 43"/>
                  <a:gd name="T14" fmla="*/ 64 w 448"/>
                  <a:gd name="T15" fmla="*/ 26 h 43"/>
                  <a:gd name="T16" fmla="*/ 80 w 448"/>
                  <a:gd name="T17" fmla="*/ 28 h 43"/>
                  <a:gd name="T18" fmla="*/ 88 w 448"/>
                  <a:gd name="T19" fmla="*/ 30 h 43"/>
                  <a:gd name="T20" fmla="*/ 98 w 448"/>
                  <a:gd name="T21" fmla="*/ 30 h 43"/>
                  <a:gd name="T22" fmla="*/ 106 w 448"/>
                  <a:gd name="T23" fmla="*/ 34 h 43"/>
                  <a:gd name="T24" fmla="*/ 116 w 448"/>
                  <a:gd name="T25" fmla="*/ 34 h 43"/>
                  <a:gd name="T26" fmla="*/ 136 w 448"/>
                  <a:gd name="T27" fmla="*/ 36 h 43"/>
                  <a:gd name="T28" fmla="*/ 146 w 448"/>
                  <a:gd name="T29" fmla="*/ 40 h 43"/>
                  <a:gd name="T30" fmla="*/ 154 w 448"/>
                  <a:gd name="T31" fmla="*/ 40 h 43"/>
                  <a:gd name="T32" fmla="*/ 166 w 448"/>
                  <a:gd name="T33" fmla="*/ 42 h 43"/>
                  <a:gd name="T34" fmla="*/ 176 w 448"/>
                  <a:gd name="T35" fmla="*/ 42 h 43"/>
                  <a:gd name="T36" fmla="*/ 184 w 448"/>
                  <a:gd name="T37" fmla="*/ 42 h 43"/>
                  <a:gd name="T38" fmla="*/ 196 w 448"/>
                  <a:gd name="T39" fmla="*/ 42 h 43"/>
                  <a:gd name="T40" fmla="*/ 218 w 448"/>
                  <a:gd name="T41" fmla="*/ 42 h 43"/>
                  <a:gd name="T42" fmla="*/ 238 w 448"/>
                  <a:gd name="T43" fmla="*/ 42 h 43"/>
                  <a:gd name="T44" fmla="*/ 250 w 448"/>
                  <a:gd name="T45" fmla="*/ 42 h 43"/>
                  <a:gd name="T46" fmla="*/ 260 w 448"/>
                  <a:gd name="T47" fmla="*/ 42 h 43"/>
                  <a:gd name="T48" fmla="*/ 268 w 448"/>
                  <a:gd name="T49" fmla="*/ 42 h 43"/>
                  <a:gd name="T50" fmla="*/ 278 w 448"/>
                  <a:gd name="T51" fmla="*/ 42 h 43"/>
                  <a:gd name="T52" fmla="*/ 286 w 448"/>
                  <a:gd name="T53" fmla="*/ 42 h 43"/>
                  <a:gd name="T54" fmla="*/ 296 w 448"/>
                  <a:gd name="T55" fmla="*/ 40 h 43"/>
                  <a:gd name="T56" fmla="*/ 314 w 448"/>
                  <a:gd name="T57" fmla="*/ 38 h 43"/>
                  <a:gd name="T58" fmla="*/ 319 w 448"/>
                  <a:gd name="T59" fmla="*/ 40 h 43"/>
                  <a:gd name="T60" fmla="*/ 331 w 448"/>
                  <a:gd name="T61" fmla="*/ 36 h 43"/>
                  <a:gd name="T62" fmla="*/ 341 w 448"/>
                  <a:gd name="T63" fmla="*/ 36 h 43"/>
                  <a:gd name="T64" fmla="*/ 359 w 448"/>
                  <a:gd name="T65" fmla="*/ 36 h 43"/>
                  <a:gd name="T66" fmla="*/ 367 w 448"/>
                  <a:gd name="T67" fmla="*/ 36 h 43"/>
                  <a:gd name="T68" fmla="*/ 377 w 448"/>
                  <a:gd name="T69" fmla="*/ 34 h 43"/>
                  <a:gd name="T70" fmla="*/ 395 w 448"/>
                  <a:gd name="T71" fmla="*/ 30 h 43"/>
                  <a:gd name="T72" fmla="*/ 409 w 448"/>
                  <a:gd name="T73" fmla="*/ 28 h 43"/>
                  <a:gd name="T74" fmla="*/ 417 w 448"/>
                  <a:gd name="T75" fmla="*/ 24 h 43"/>
                  <a:gd name="T76" fmla="*/ 427 w 448"/>
                  <a:gd name="T77" fmla="*/ 20 h 43"/>
                  <a:gd name="T78" fmla="*/ 433 w 448"/>
                  <a:gd name="T79" fmla="*/ 14 h 43"/>
                  <a:gd name="T80" fmla="*/ 447 w 448"/>
                  <a:gd name="T81" fmla="*/ 8 h 43"/>
                  <a:gd name="T82" fmla="*/ 445 w 448"/>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8"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19" y="40"/>
                    </a:lnTo>
                    <a:lnTo>
                      <a:pt x="331" y="36"/>
                    </a:lnTo>
                    <a:lnTo>
                      <a:pt x="341" y="36"/>
                    </a:lnTo>
                    <a:lnTo>
                      <a:pt x="359" y="36"/>
                    </a:lnTo>
                    <a:lnTo>
                      <a:pt x="367" y="36"/>
                    </a:lnTo>
                    <a:lnTo>
                      <a:pt x="377" y="34"/>
                    </a:lnTo>
                    <a:lnTo>
                      <a:pt x="395" y="30"/>
                    </a:lnTo>
                    <a:lnTo>
                      <a:pt x="409" y="28"/>
                    </a:lnTo>
                    <a:lnTo>
                      <a:pt x="417" y="24"/>
                    </a:lnTo>
                    <a:lnTo>
                      <a:pt x="427" y="20"/>
                    </a:lnTo>
                    <a:lnTo>
                      <a:pt x="433" y="14"/>
                    </a:lnTo>
                    <a:lnTo>
                      <a:pt x="447" y="8"/>
                    </a:lnTo>
                    <a:lnTo>
                      <a:pt x="44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46" name="Group 83">
            <a:extLst>
              <a:ext uri="{FF2B5EF4-FFF2-40B4-BE49-F238E27FC236}">
                <a16:creationId xmlns:a16="http://schemas.microsoft.com/office/drawing/2014/main" id="{3DC51283-D236-4943-950C-0D5953FA1625}"/>
              </a:ext>
            </a:extLst>
          </p:cNvPr>
          <p:cNvGrpSpPr>
            <a:grpSpLocks/>
          </p:cNvGrpSpPr>
          <p:nvPr/>
        </p:nvGrpSpPr>
        <p:grpSpPr bwMode="auto">
          <a:xfrm>
            <a:off x="4743450" y="5108575"/>
            <a:ext cx="1030288" cy="1333500"/>
            <a:chOff x="2028" y="3218"/>
            <a:chExt cx="649" cy="840"/>
          </a:xfrm>
        </p:grpSpPr>
        <p:grpSp>
          <p:nvGrpSpPr>
            <p:cNvPr id="35121" name="Group 84">
              <a:extLst>
                <a:ext uri="{FF2B5EF4-FFF2-40B4-BE49-F238E27FC236}">
                  <a16:creationId xmlns:a16="http://schemas.microsoft.com/office/drawing/2014/main" id="{FD046244-A667-1A49-B2A7-FE5FAF571F9E}"/>
                </a:ext>
              </a:extLst>
            </p:cNvPr>
            <p:cNvGrpSpPr>
              <a:grpSpLocks/>
            </p:cNvGrpSpPr>
            <p:nvPr/>
          </p:nvGrpSpPr>
          <p:grpSpPr bwMode="auto">
            <a:xfrm>
              <a:off x="2028" y="3218"/>
              <a:ext cx="649" cy="840"/>
              <a:chOff x="2028" y="3218"/>
              <a:chExt cx="649" cy="840"/>
            </a:xfrm>
          </p:grpSpPr>
          <p:sp>
            <p:nvSpPr>
              <p:cNvPr id="16469" name="Freeform 85">
                <a:extLst>
                  <a:ext uri="{FF2B5EF4-FFF2-40B4-BE49-F238E27FC236}">
                    <a16:creationId xmlns:a16="http://schemas.microsoft.com/office/drawing/2014/main" id="{58FE3536-532E-F743-A5BC-C4AE7E6F2A79}"/>
                  </a:ext>
                </a:extLst>
              </p:cNvPr>
              <p:cNvSpPr>
                <a:spLocks/>
              </p:cNvSpPr>
              <p:nvPr/>
            </p:nvSpPr>
            <p:spPr bwMode="auto">
              <a:xfrm>
                <a:off x="2028" y="3218"/>
                <a:ext cx="649" cy="840"/>
              </a:xfrm>
              <a:custGeom>
                <a:avLst/>
                <a:gdLst>
                  <a:gd name="T0" fmla="*/ 119 w 649"/>
                  <a:gd name="T1" fmla="*/ 196 h 840"/>
                  <a:gd name="T2" fmla="*/ 119 w 649"/>
                  <a:gd name="T3" fmla="*/ 127 h 840"/>
                  <a:gd name="T4" fmla="*/ 154 w 649"/>
                  <a:gd name="T5" fmla="*/ 59 h 840"/>
                  <a:gd name="T6" fmla="*/ 215 w 649"/>
                  <a:gd name="T7" fmla="*/ 24 h 840"/>
                  <a:gd name="T8" fmla="*/ 281 w 649"/>
                  <a:gd name="T9" fmla="*/ 4 h 840"/>
                  <a:gd name="T10" fmla="*/ 346 w 649"/>
                  <a:gd name="T11" fmla="*/ 0 h 840"/>
                  <a:gd name="T12" fmla="*/ 411 w 649"/>
                  <a:gd name="T13" fmla="*/ 0 h 840"/>
                  <a:gd name="T14" fmla="*/ 474 w 649"/>
                  <a:gd name="T15" fmla="*/ 36 h 840"/>
                  <a:gd name="T16" fmla="*/ 531 w 649"/>
                  <a:gd name="T17" fmla="*/ 87 h 840"/>
                  <a:gd name="T18" fmla="*/ 539 w 649"/>
                  <a:gd name="T19" fmla="*/ 172 h 840"/>
                  <a:gd name="T20" fmla="*/ 539 w 649"/>
                  <a:gd name="T21" fmla="*/ 242 h 840"/>
                  <a:gd name="T22" fmla="*/ 539 w 649"/>
                  <a:gd name="T23" fmla="*/ 323 h 840"/>
                  <a:gd name="T24" fmla="*/ 561 w 649"/>
                  <a:gd name="T25" fmla="*/ 390 h 840"/>
                  <a:gd name="T26" fmla="*/ 583 w 649"/>
                  <a:gd name="T27" fmla="*/ 460 h 840"/>
                  <a:gd name="T28" fmla="*/ 605 w 649"/>
                  <a:gd name="T29" fmla="*/ 529 h 840"/>
                  <a:gd name="T30" fmla="*/ 616 w 649"/>
                  <a:gd name="T31" fmla="*/ 609 h 840"/>
                  <a:gd name="T32" fmla="*/ 626 w 649"/>
                  <a:gd name="T33" fmla="*/ 679 h 840"/>
                  <a:gd name="T34" fmla="*/ 648 w 649"/>
                  <a:gd name="T35" fmla="*/ 748 h 840"/>
                  <a:gd name="T36" fmla="*/ 648 w 649"/>
                  <a:gd name="T37" fmla="*/ 815 h 840"/>
                  <a:gd name="T38" fmla="*/ 583 w 649"/>
                  <a:gd name="T39" fmla="*/ 839 h 840"/>
                  <a:gd name="T40" fmla="*/ 474 w 649"/>
                  <a:gd name="T41" fmla="*/ 827 h 840"/>
                  <a:gd name="T42" fmla="*/ 411 w 649"/>
                  <a:gd name="T43" fmla="*/ 827 h 840"/>
                  <a:gd name="T44" fmla="*/ 346 w 649"/>
                  <a:gd name="T45" fmla="*/ 827 h 840"/>
                  <a:gd name="T46" fmla="*/ 281 w 649"/>
                  <a:gd name="T47" fmla="*/ 827 h 840"/>
                  <a:gd name="T48" fmla="*/ 215 w 649"/>
                  <a:gd name="T49" fmla="*/ 827 h 840"/>
                  <a:gd name="T50" fmla="*/ 140 w 649"/>
                  <a:gd name="T51" fmla="*/ 827 h 840"/>
                  <a:gd name="T52" fmla="*/ 75 w 649"/>
                  <a:gd name="T53" fmla="*/ 827 h 840"/>
                  <a:gd name="T54" fmla="*/ 12 w 649"/>
                  <a:gd name="T55" fmla="*/ 827 h 840"/>
                  <a:gd name="T56" fmla="*/ 0 w 649"/>
                  <a:gd name="T57" fmla="*/ 758 h 840"/>
                  <a:gd name="T58" fmla="*/ 12 w 649"/>
                  <a:gd name="T59" fmla="*/ 688 h 840"/>
                  <a:gd name="T60" fmla="*/ 53 w 649"/>
                  <a:gd name="T61" fmla="*/ 619 h 840"/>
                  <a:gd name="T62" fmla="*/ 75 w 649"/>
                  <a:gd name="T63" fmla="*/ 553 h 840"/>
                  <a:gd name="T64" fmla="*/ 75 w 649"/>
                  <a:gd name="T65" fmla="*/ 483 h 840"/>
                  <a:gd name="T66" fmla="*/ 97 w 649"/>
                  <a:gd name="T67" fmla="*/ 414 h 840"/>
                  <a:gd name="T68" fmla="*/ 109 w 649"/>
                  <a:gd name="T69" fmla="*/ 345 h 840"/>
                  <a:gd name="T70" fmla="*/ 109 w 649"/>
                  <a:gd name="T71" fmla="*/ 275 h 840"/>
                  <a:gd name="T72" fmla="*/ 119 w 649"/>
                  <a:gd name="T73" fmla="*/ 230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9" h="840">
                    <a:moveTo>
                      <a:pt x="119" y="230"/>
                    </a:moveTo>
                    <a:lnTo>
                      <a:pt x="119" y="196"/>
                    </a:lnTo>
                    <a:lnTo>
                      <a:pt x="119" y="160"/>
                    </a:lnTo>
                    <a:lnTo>
                      <a:pt x="119" y="127"/>
                    </a:lnTo>
                    <a:lnTo>
                      <a:pt x="124" y="87"/>
                    </a:lnTo>
                    <a:lnTo>
                      <a:pt x="154" y="59"/>
                    </a:lnTo>
                    <a:lnTo>
                      <a:pt x="184" y="40"/>
                    </a:lnTo>
                    <a:lnTo>
                      <a:pt x="215" y="24"/>
                    </a:lnTo>
                    <a:lnTo>
                      <a:pt x="249" y="12"/>
                    </a:lnTo>
                    <a:lnTo>
                      <a:pt x="281" y="4"/>
                    </a:lnTo>
                    <a:lnTo>
                      <a:pt x="312" y="0"/>
                    </a:lnTo>
                    <a:lnTo>
                      <a:pt x="346" y="0"/>
                    </a:lnTo>
                    <a:lnTo>
                      <a:pt x="377" y="0"/>
                    </a:lnTo>
                    <a:lnTo>
                      <a:pt x="411" y="0"/>
                    </a:lnTo>
                    <a:lnTo>
                      <a:pt x="443" y="14"/>
                    </a:lnTo>
                    <a:lnTo>
                      <a:pt x="474" y="36"/>
                    </a:lnTo>
                    <a:lnTo>
                      <a:pt x="514" y="69"/>
                    </a:lnTo>
                    <a:lnTo>
                      <a:pt x="531" y="87"/>
                    </a:lnTo>
                    <a:lnTo>
                      <a:pt x="539" y="139"/>
                    </a:lnTo>
                    <a:lnTo>
                      <a:pt x="539" y="172"/>
                    </a:lnTo>
                    <a:lnTo>
                      <a:pt x="539" y="206"/>
                    </a:lnTo>
                    <a:lnTo>
                      <a:pt x="539" y="242"/>
                    </a:lnTo>
                    <a:lnTo>
                      <a:pt x="539" y="287"/>
                    </a:lnTo>
                    <a:lnTo>
                      <a:pt x="539" y="323"/>
                    </a:lnTo>
                    <a:lnTo>
                      <a:pt x="551" y="357"/>
                    </a:lnTo>
                    <a:lnTo>
                      <a:pt x="561" y="390"/>
                    </a:lnTo>
                    <a:lnTo>
                      <a:pt x="573" y="426"/>
                    </a:lnTo>
                    <a:lnTo>
                      <a:pt x="583" y="460"/>
                    </a:lnTo>
                    <a:lnTo>
                      <a:pt x="595" y="495"/>
                    </a:lnTo>
                    <a:lnTo>
                      <a:pt x="605" y="529"/>
                    </a:lnTo>
                    <a:lnTo>
                      <a:pt x="616" y="574"/>
                    </a:lnTo>
                    <a:lnTo>
                      <a:pt x="616" y="609"/>
                    </a:lnTo>
                    <a:lnTo>
                      <a:pt x="626" y="643"/>
                    </a:lnTo>
                    <a:lnTo>
                      <a:pt x="626" y="679"/>
                    </a:lnTo>
                    <a:lnTo>
                      <a:pt x="626" y="712"/>
                    </a:lnTo>
                    <a:lnTo>
                      <a:pt x="648" y="748"/>
                    </a:lnTo>
                    <a:lnTo>
                      <a:pt x="648" y="782"/>
                    </a:lnTo>
                    <a:lnTo>
                      <a:pt x="648" y="815"/>
                    </a:lnTo>
                    <a:lnTo>
                      <a:pt x="616" y="839"/>
                    </a:lnTo>
                    <a:lnTo>
                      <a:pt x="583" y="839"/>
                    </a:lnTo>
                    <a:lnTo>
                      <a:pt x="551" y="839"/>
                    </a:lnTo>
                    <a:lnTo>
                      <a:pt x="474" y="827"/>
                    </a:lnTo>
                    <a:lnTo>
                      <a:pt x="443" y="827"/>
                    </a:lnTo>
                    <a:lnTo>
                      <a:pt x="411" y="827"/>
                    </a:lnTo>
                    <a:lnTo>
                      <a:pt x="377" y="827"/>
                    </a:lnTo>
                    <a:lnTo>
                      <a:pt x="346" y="827"/>
                    </a:lnTo>
                    <a:lnTo>
                      <a:pt x="312" y="827"/>
                    </a:lnTo>
                    <a:lnTo>
                      <a:pt x="281" y="827"/>
                    </a:lnTo>
                    <a:lnTo>
                      <a:pt x="249" y="827"/>
                    </a:lnTo>
                    <a:lnTo>
                      <a:pt x="215" y="827"/>
                    </a:lnTo>
                    <a:lnTo>
                      <a:pt x="184" y="827"/>
                    </a:lnTo>
                    <a:lnTo>
                      <a:pt x="140" y="827"/>
                    </a:lnTo>
                    <a:lnTo>
                      <a:pt x="109" y="827"/>
                    </a:lnTo>
                    <a:lnTo>
                      <a:pt x="75" y="827"/>
                    </a:lnTo>
                    <a:lnTo>
                      <a:pt x="43" y="827"/>
                    </a:lnTo>
                    <a:lnTo>
                      <a:pt x="12" y="827"/>
                    </a:lnTo>
                    <a:lnTo>
                      <a:pt x="0" y="793"/>
                    </a:lnTo>
                    <a:lnTo>
                      <a:pt x="0" y="758"/>
                    </a:lnTo>
                    <a:lnTo>
                      <a:pt x="0" y="724"/>
                    </a:lnTo>
                    <a:lnTo>
                      <a:pt x="12" y="688"/>
                    </a:lnTo>
                    <a:lnTo>
                      <a:pt x="32" y="655"/>
                    </a:lnTo>
                    <a:lnTo>
                      <a:pt x="53" y="619"/>
                    </a:lnTo>
                    <a:lnTo>
                      <a:pt x="65" y="585"/>
                    </a:lnTo>
                    <a:lnTo>
                      <a:pt x="75" y="553"/>
                    </a:lnTo>
                    <a:lnTo>
                      <a:pt x="75" y="517"/>
                    </a:lnTo>
                    <a:lnTo>
                      <a:pt x="75" y="483"/>
                    </a:lnTo>
                    <a:lnTo>
                      <a:pt x="97" y="450"/>
                    </a:lnTo>
                    <a:lnTo>
                      <a:pt x="97" y="414"/>
                    </a:lnTo>
                    <a:lnTo>
                      <a:pt x="109" y="380"/>
                    </a:lnTo>
                    <a:lnTo>
                      <a:pt x="109" y="345"/>
                    </a:lnTo>
                    <a:lnTo>
                      <a:pt x="109" y="311"/>
                    </a:lnTo>
                    <a:lnTo>
                      <a:pt x="109" y="275"/>
                    </a:lnTo>
                    <a:lnTo>
                      <a:pt x="113" y="248"/>
                    </a:lnTo>
                    <a:lnTo>
                      <a:pt x="119" y="230"/>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70" name="Freeform 86">
                <a:extLst>
                  <a:ext uri="{FF2B5EF4-FFF2-40B4-BE49-F238E27FC236}">
                    <a16:creationId xmlns:a16="http://schemas.microsoft.com/office/drawing/2014/main" id="{EAEC70BC-4177-8E4D-8FE5-6E2E225623CD}"/>
                  </a:ext>
                </a:extLst>
              </p:cNvPr>
              <p:cNvSpPr>
                <a:spLocks/>
              </p:cNvSpPr>
              <p:nvPr/>
            </p:nvSpPr>
            <p:spPr bwMode="auto">
              <a:xfrm>
                <a:off x="2028" y="3218"/>
                <a:ext cx="649" cy="840"/>
              </a:xfrm>
              <a:custGeom>
                <a:avLst/>
                <a:gdLst>
                  <a:gd name="T0" fmla="*/ 120 w 649"/>
                  <a:gd name="T1" fmla="*/ 196 h 840"/>
                  <a:gd name="T2" fmla="*/ 120 w 649"/>
                  <a:gd name="T3" fmla="*/ 128 h 840"/>
                  <a:gd name="T4" fmla="*/ 154 w 649"/>
                  <a:gd name="T5" fmla="*/ 60 h 840"/>
                  <a:gd name="T6" fmla="*/ 216 w 649"/>
                  <a:gd name="T7" fmla="*/ 24 h 840"/>
                  <a:gd name="T8" fmla="*/ 282 w 649"/>
                  <a:gd name="T9" fmla="*/ 4 h 840"/>
                  <a:gd name="T10" fmla="*/ 346 w 649"/>
                  <a:gd name="T11" fmla="*/ 0 h 840"/>
                  <a:gd name="T12" fmla="*/ 410 w 649"/>
                  <a:gd name="T13" fmla="*/ 0 h 840"/>
                  <a:gd name="T14" fmla="*/ 476 w 649"/>
                  <a:gd name="T15" fmla="*/ 36 h 840"/>
                  <a:gd name="T16" fmla="*/ 532 w 649"/>
                  <a:gd name="T17" fmla="*/ 88 h 840"/>
                  <a:gd name="T18" fmla="*/ 540 w 649"/>
                  <a:gd name="T19" fmla="*/ 174 h 840"/>
                  <a:gd name="T20" fmla="*/ 540 w 649"/>
                  <a:gd name="T21" fmla="*/ 242 h 840"/>
                  <a:gd name="T22" fmla="*/ 540 w 649"/>
                  <a:gd name="T23" fmla="*/ 322 h 840"/>
                  <a:gd name="T24" fmla="*/ 562 w 649"/>
                  <a:gd name="T25" fmla="*/ 392 h 840"/>
                  <a:gd name="T26" fmla="*/ 584 w 649"/>
                  <a:gd name="T27" fmla="*/ 460 h 840"/>
                  <a:gd name="T28" fmla="*/ 606 w 649"/>
                  <a:gd name="T29" fmla="*/ 530 h 840"/>
                  <a:gd name="T30" fmla="*/ 616 w 649"/>
                  <a:gd name="T31" fmla="*/ 609 h 840"/>
                  <a:gd name="T32" fmla="*/ 626 w 649"/>
                  <a:gd name="T33" fmla="*/ 679 h 840"/>
                  <a:gd name="T34" fmla="*/ 648 w 649"/>
                  <a:gd name="T35" fmla="*/ 747 h 840"/>
                  <a:gd name="T36" fmla="*/ 648 w 649"/>
                  <a:gd name="T37" fmla="*/ 817 h 840"/>
                  <a:gd name="T38" fmla="*/ 584 w 649"/>
                  <a:gd name="T39" fmla="*/ 839 h 840"/>
                  <a:gd name="T40" fmla="*/ 476 w 649"/>
                  <a:gd name="T41" fmla="*/ 827 h 840"/>
                  <a:gd name="T42" fmla="*/ 410 w 649"/>
                  <a:gd name="T43" fmla="*/ 827 h 840"/>
                  <a:gd name="T44" fmla="*/ 346 w 649"/>
                  <a:gd name="T45" fmla="*/ 827 h 840"/>
                  <a:gd name="T46" fmla="*/ 282 w 649"/>
                  <a:gd name="T47" fmla="*/ 827 h 840"/>
                  <a:gd name="T48" fmla="*/ 216 w 649"/>
                  <a:gd name="T49" fmla="*/ 827 h 840"/>
                  <a:gd name="T50" fmla="*/ 140 w 649"/>
                  <a:gd name="T51" fmla="*/ 827 h 840"/>
                  <a:gd name="T52" fmla="*/ 76 w 649"/>
                  <a:gd name="T53" fmla="*/ 827 h 840"/>
                  <a:gd name="T54" fmla="*/ 12 w 649"/>
                  <a:gd name="T55" fmla="*/ 827 h 840"/>
                  <a:gd name="T56" fmla="*/ 0 w 649"/>
                  <a:gd name="T57" fmla="*/ 759 h 840"/>
                  <a:gd name="T58" fmla="*/ 12 w 649"/>
                  <a:gd name="T59" fmla="*/ 689 h 840"/>
                  <a:gd name="T60" fmla="*/ 54 w 649"/>
                  <a:gd name="T61" fmla="*/ 621 h 840"/>
                  <a:gd name="T62" fmla="*/ 76 w 649"/>
                  <a:gd name="T63" fmla="*/ 552 h 840"/>
                  <a:gd name="T64" fmla="*/ 76 w 649"/>
                  <a:gd name="T65" fmla="*/ 484 h 840"/>
                  <a:gd name="T66" fmla="*/ 98 w 649"/>
                  <a:gd name="T67" fmla="*/ 414 h 840"/>
                  <a:gd name="T68" fmla="*/ 108 w 649"/>
                  <a:gd name="T69" fmla="*/ 346 h 840"/>
                  <a:gd name="T70" fmla="*/ 108 w 649"/>
                  <a:gd name="T71" fmla="*/ 276 h 840"/>
                  <a:gd name="T72" fmla="*/ 120 w 649"/>
                  <a:gd name="T73" fmla="*/ 230 h 8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9" h="840">
                    <a:moveTo>
                      <a:pt x="120" y="230"/>
                    </a:moveTo>
                    <a:lnTo>
                      <a:pt x="120" y="196"/>
                    </a:lnTo>
                    <a:lnTo>
                      <a:pt x="120" y="162"/>
                    </a:lnTo>
                    <a:lnTo>
                      <a:pt x="120" y="128"/>
                    </a:lnTo>
                    <a:lnTo>
                      <a:pt x="126" y="88"/>
                    </a:lnTo>
                    <a:lnTo>
                      <a:pt x="154" y="60"/>
                    </a:lnTo>
                    <a:lnTo>
                      <a:pt x="184" y="40"/>
                    </a:lnTo>
                    <a:lnTo>
                      <a:pt x="216" y="24"/>
                    </a:lnTo>
                    <a:lnTo>
                      <a:pt x="248" y="12"/>
                    </a:lnTo>
                    <a:lnTo>
                      <a:pt x="282" y="4"/>
                    </a:lnTo>
                    <a:lnTo>
                      <a:pt x="314" y="0"/>
                    </a:lnTo>
                    <a:lnTo>
                      <a:pt x="346" y="0"/>
                    </a:lnTo>
                    <a:lnTo>
                      <a:pt x="378" y="0"/>
                    </a:lnTo>
                    <a:lnTo>
                      <a:pt x="410" y="0"/>
                    </a:lnTo>
                    <a:lnTo>
                      <a:pt x="444" y="14"/>
                    </a:lnTo>
                    <a:lnTo>
                      <a:pt x="476" y="36"/>
                    </a:lnTo>
                    <a:lnTo>
                      <a:pt x="514" y="70"/>
                    </a:lnTo>
                    <a:lnTo>
                      <a:pt x="532" y="88"/>
                    </a:lnTo>
                    <a:lnTo>
                      <a:pt x="540" y="138"/>
                    </a:lnTo>
                    <a:lnTo>
                      <a:pt x="540" y="174"/>
                    </a:lnTo>
                    <a:lnTo>
                      <a:pt x="540" y="208"/>
                    </a:lnTo>
                    <a:lnTo>
                      <a:pt x="540" y="242"/>
                    </a:lnTo>
                    <a:lnTo>
                      <a:pt x="540" y="288"/>
                    </a:lnTo>
                    <a:lnTo>
                      <a:pt x="540" y="322"/>
                    </a:lnTo>
                    <a:lnTo>
                      <a:pt x="552" y="358"/>
                    </a:lnTo>
                    <a:lnTo>
                      <a:pt x="562" y="392"/>
                    </a:lnTo>
                    <a:lnTo>
                      <a:pt x="572" y="426"/>
                    </a:lnTo>
                    <a:lnTo>
                      <a:pt x="584" y="460"/>
                    </a:lnTo>
                    <a:lnTo>
                      <a:pt x="594" y="496"/>
                    </a:lnTo>
                    <a:lnTo>
                      <a:pt x="606" y="530"/>
                    </a:lnTo>
                    <a:lnTo>
                      <a:pt x="616" y="575"/>
                    </a:lnTo>
                    <a:lnTo>
                      <a:pt x="616" y="609"/>
                    </a:lnTo>
                    <a:lnTo>
                      <a:pt x="626" y="643"/>
                    </a:lnTo>
                    <a:lnTo>
                      <a:pt x="626" y="679"/>
                    </a:lnTo>
                    <a:lnTo>
                      <a:pt x="626" y="713"/>
                    </a:lnTo>
                    <a:lnTo>
                      <a:pt x="648" y="747"/>
                    </a:lnTo>
                    <a:lnTo>
                      <a:pt x="648" y="781"/>
                    </a:lnTo>
                    <a:lnTo>
                      <a:pt x="648" y="817"/>
                    </a:lnTo>
                    <a:lnTo>
                      <a:pt x="616" y="839"/>
                    </a:lnTo>
                    <a:lnTo>
                      <a:pt x="584" y="839"/>
                    </a:lnTo>
                    <a:lnTo>
                      <a:pt x="552" y="839"/>
                    </a:lnTo>
                    <a:lnTo>
                      <a:pt x="476" y="827"/>
                    </a:lnTo>
                    <a:lnTo>
                      <a:pt x="444" y="827"/>
                    </a:lnTo>
                    <a:lnTo>
                      <a:pt x="410" y="827"/>
                    </a:lnTo>
                    <a:lnTo>
                      <a:pt x="378" y="827"/>
                    </a:lnTo>
                    <a:lnTo>
                      <a:pt x="346" y="827"/>
                    </a:lnTo>
                    <a:lnTo>
                      <a:pt x="314" y="827"/>
                    </a:lnTo>
                    <a:lnTo>
                      <a:pt x="282" y="827"/>
                    </a:lnTo>
                    <a:lnTo>
                      <a:pt x="248" y="827"/>
                    </a:lnTo>
                    <a:lnTo>
                      <a:pt x="216" y="827"/>
                    </a:lnTo>
                    <a:lnTo>
                      <a:pt x="184" y="827"/>
                    </a:lnTo>
                    <a:lnTo>
                      <a:pt x="140" y="827"/>
                    </a:lnTo>
                    <a:lnTo>
                      <a:pt x="108" y="827"/>
                    </a:lnTo>
                    <a:lnTo>
                      <a:pt x="76" y="827"/>
                    </a:lnTo>
                    <a:lnTo>
                      <a:pt x="44" y="827"/>
                    </a:lnTo>
                    <a:lnTo>
                      <a:pt x="12" y="827"/>
                    </a:lnTo>
                    <a:lnTo>
                      <a:pt x="0" y="793"/>
                    </a:lnTo>
                    <a:lnTo>
                      <a:pt x="0" y="759"/>
                    </a:lnTo>
                    <a:lnTo>
                      <a:pt x="0" y="725"/>
                    </a:lnTo>
                    <a:lnTo>
                      <a:pt x="12" y="689"/>
                    </a:lnTo>
                    <a:lnTo>
                      <a:pt x="32" y="655"/>
                    </a:lnTo>
                    <a:lnTo>
                      <a:pt x="54" y="621"/>
                    </a:lnTo>
                    <a:lnTo>
                      <a:pt x="66" y="587"/>
                    </a:lnTo>
                    <a:lnTo>
                      <a:pt x="76" y="552"/>
                    </a:lnTo>
                    <a:lnTo>
                      <a:pt x="76" y="518"/>
                    </a:lnTo>
                    <a:lnTo>
                      <a:pt x="76" y="484"/>
                    </a:lnTo>
                    <a:lnTo>
                      <a:pt x="98" y="450"/>
                    </a:lnTo>
                    <a:lnTo>
                      <a:pt x="98" y="414"/>
                    </a:lnTo>
                    <a:lnTo>
                      <a:pt x="108" y="380"/>
                    </a:lnTo>
                    <a:lnTo>
                      <a:pt x="108" y="346"/>
                    </a:lnTo>
                    <a:lnTo>
                      <a:pt x="108" y="312"/>
                    </a:lnTo>
                    <a:lnTo>
                      <a:pt x="108" y="276"/>
                    </a:lnTo>
                    <a:lnTo>
                      <a:pt x="112" y="248"/>
                    </a:lnTo>
                    <a:lnTo>
                      <a:pt x="120" y="23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22" name="Group 87">
              <a:extLst>
                <a:ext uri="{FF2B5EF4-FFF2-40B4-BE49-F238E27FC236}">
                  <a16:creationId xmlns:a16="http://schemas.microsoft.com/office/drawing/2014/main" id="{692FCA2F-FB6C-B94E-AB54-78E76450707A}"/>
                </a:ext>
              </a:extLst>
            </p:cNvPr>
            <p:cNvGrpSpPr>
              <a:grpSpLocks/>
            </p:cNvGrpSpPr>
            <p:nvPr/>
          </p:nvGrpSpPr>
          <p:grpSpPr bwMode="auto">
            <a:xfrm>
              <a:off x="2150" y="3360"/>
              <a:ext cx="415" cy="41"/>
              <a:chOff x="2150" y="3360"/>
              <a:chExt cx="415" cy="41"/>
            </a:xfrm>
          </p:grpSpPr>
          <p:sp>
            <p:nvSpPr>
              <p:cNvPr id="16472" name="Freeform 88">
                <a:extLst>
                  <a:ext uri="{FF2B5EF4-FFF2-40B4-BE49-F238E27FC236}">
                    <a16:creationId xmlns:a16="http://schemas.microsoft.com/office/drawing/2014/main" id="{67C68EA1-1A7E-7D40-AAB1-D098E238F911}"/>
                  </a:ext>
                </a:extLst>
              </p:cNvPr>
              <p:cNvSpPr>
                <a:spLocks/>
              </p:cNvSpPr>
              <p:nvPr/>
            </p:nvSpPr>
            <p:spPr bwMode="auto">
              <a:xfrm>
                <a:off x="2150" y="3360"/>
                <a:ext cx="415" cy="41"/>
              </a:xfrm>
              <a:custGeom>
                <a:avLst/>
                <a:gdLst>
                  <a:gd name="T0" fmla="*/ 0 w 415"/>
                  <a:gd name="T1" fmla="*/ 7 h 41"/>
                  <a:gd name="T2" fmla="*/ 8 w 415"/>
                  <a:gd name="T3" fmla="*/ 7 h 41"/>
                  <a:gd name="T4" fmla="*/ 16 w 415"/>
                  <a:gd name="T5" fmla="*/ 8 h 41"/>
                  <a:gd name="T6" fmla="*/ 24 w 415"/>
                  <a:gd name="T7" fmla="*/ 12 h 41"/>
                  <a:gd name="T8" fmla="*/ 31 w 415"/>
                  <a:gd name="T9" fmla="*/ 17 h 41"/>
                  <a:gd name="T10" fmla="*/ 39 w 415"/>
                  <a:gd name="T11" fmla="*/ 20 h 41"/>
                  <a:gd name="T12" fmla="*/ 49 w 415"/>
                  <a:gd name="T13" fmla="*/ 23 h 41"/>
                  <a:gd name="T14" fmla="*/ 59 w 415"/>
                  <a:gd name="T15" fmla="*/ 23 h 41"/>
                  <a:gd name="T16" fmla="*/ 84 w 415"/>
                  <a:gd name="T17" fmla="*/ 27 h 41"/>
                  <a:gd name="T18" fmla="*/ 92 w 415"/>
                  <a:gd name="T19" fmla="*/ 28 h 41"/>
                  <a:gd name="T20" fmla="*/ 100 w 415"/>
                  <a:gd name="T21" fmla="*/ 28 h 41"/>
                  <a:gd name="T22" fmla="*/ 108 w 415"/>
                  <a:gd name="T23" fmla="*/ 32 h 41"/>
                  <a:gd name="T24" fmla="*/ 116 w 415"/>
                  <a:gd name="T25" fmla="*/ 32 h 41"/>
                  <a:gd name="T26" fmla="*/ 135 w 415"/>
                  <a:gd name="T27" fmla="*/ 33 h 41"/>
                  <a:gd name="T28" fmla="*/ 143 w 415"/>
                  <a:gd name="T29" fmla="*/ 37 h 41"/>
                  <a:gd name="T30" fmla="*/ 151 w 415"/>
                  <a:gd name="T31" fmla="*/ 37 h 41"/>
                  <a:gd name="T32" fmla="*/ 161 w 415"/>
                  <a:gd name="T33" fmla="*/ 40 h 41"/>
                  <a:gd name="T34" fmla="*/ 169 w 415"/>
                  <a:gd name="T35" fmla="*/ 40 h 41"/>
                  <a:gd name="T36" fmla="*/ 179 w 415"/>
                  <a:gd name="T37" fmla="*/ 40 h 41"/>
                  <a:gd name="T38" fmla="*/ 188 w 415"/>
                  <a:gd name="T39" fmla="*/ 40 h 41"/>
                  <a:gd name="T40" fmla="*/ 208 w 415"/>
                  <a:gd name="T41" fmla="*/ 40 h 41"/>
                  <a:gd name="T42" fmla="*/ 226 w 415"/>
                  <a:gd name="T43" fmla="*/ 40 h 41"/>
                  <a:gd name="T44" fmla="*/ 235 w 415"/>
                  <a:gd name="T45" fmla="*/ 40 h 41"/>
                  <a:gd name="T46" fmla="*/ 245 w 415"/>
                  <a:gd name="T47" fmla="*/ 40 h 41"/>
                  <a:gd name="T48" fmla="*/ 253 w 415"/>
                  <a:gd name="T49" fmla="*/ 40 h 41"/>
                  <a:gd name="T50" fmla="*/ 261 w 415"/>
                  <a:gd name="T51" fmla="*/ 40 h 41"/>
                  <a:gd name="T52" fmla="*/ 269 w 415"/>
                  <a:gd name="T53" fmla="*/ 40 h 41"/>
                  <a:gd name="T54" fmla="*/ 277 w 415"/>
                  <a:gd name="T55" fmla="*/ 37 h 41"/>
                  <a:gd name="T56" fmla="*/ 292 w 415"/>
                  <a:gd name="T57" fmla="*/ 37 h 41"/>
                  <a:gd name="T58" fmla="*/ 298 w 415"/>
                  <a:gd name="T59" fmla="*/ 37 h 41"/>
                  <a:gd name="T60" fmla="*/ 310 w 415"/>
                  <a:gd name="T61" fmla="*/ 33 h 41"/>
                  <a:gd name="T62" fmla="*/ 320 w 415"/>
                  <a:gd name="T63" fmla="*/ 33 h 41"/>
                  <a:gd name="T64" fmla="*/ 336 w 415"/>
                  <a:gd name="T65" fmla="*/ 33 h 41"/>
                  <a:gd name="T66" fmla="*/ 341 w 415"/>
                  <a:gd name="T67" fmla="*/ 33 h 41"/>
                  <a:gd name="T68" fmla="*/ 351 w 415"/>
                  <a:gd name="T69" fmla="*/ 32 h 41"/>
                  <a:gd name="T70" fmla="*/ 367 w 415"/>
                  <a:gd name="T71" fmla="*/ 28 h 41"/>
                  <a:gd name="T72" fmla="*/ 379 w 415"/>
                  <a:gd name="T73" fmla="*/ 27 h 41"/>
                  <a:gd name="T74" fmla="*/ 387 w 415"/>
                  <a:gd name="T75" fmla="*/ 23 h 41"/>
                  <a:gd name="T76" fmla="*/ 394 w 415"/>
                  <a:gd name="T77" fmla="*/ 18 h 41"/>
                  <a:gd name="T78" fmla="*/ 400 w 415"/>
                  <a:gd name="T79" fmla="*/ 13 h 41"/>
                  <a:gd name="T80" fmla="*/ 414 w 415"/>
                  <a:gd name="T81" fmla="*/ 8 h 41"/>
                  <a:gd name="T82" fmla="*/ 410 w 415"/>
                  <a:gd name="T83" fmla="*/ 0 h 41"/>
                  <a:gd name="T84" fmla="*/ 0 w 415"/>
                  <a:gd name="T85" fmla="*/ 7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5" h="41">
                    <a:moveTo>
                      <a:pt x="0" y="7"/>
                    </a:moveTo>
                    <a:lnTo>
                      <a:pt x="8" y="7"/>
                    </a:lnTo>
                    <a:lnTo>
                      <a:pt x="16" y="8"/>
                    </a:lnTo>
                    <a:lnTo>
                      <a:pt x="24" y="12"/>
                    </a:lnTo>
                    <a:lnTo>
                      <a:pt x="31" y="17"/>
                    </a:lnTo>
                    <a:lnTo>
                      <a:pt x="39" y="20"/>
                    </a:lnTo>
                    <a:lnTo>
                      <a:pt x="49" y="23"/>
                    </a:lnTo>
                    <a:lnTo>
                      <a:pt x="59" y="23"/>
                    </a:lnTo>
                    <a:lnTo>
                      <a:pt x="84" y="27"/>
                    </a:lnTo>
                    <a:lnTo>
                      <a:pt x="92" y="28"/>
                    </a:lnTo>
                    <a:lnTo>
                      <a:pt x="100" y="28"/>
                    </a:lnTo>
                    <a:lnTo>
                      <a:pt x="108" y="32"/>
                    </a:lnTo>
                    <a:lnTo>
                      <a:pt x="116" y="32"/>
                    </a:lnTo>
                    <a:lnTo>
                      <a:pt x="135" y="33"/>
                    </a:lnTo>
                    <a:lnTo>
                      <a:pt x="143" y="37"/>
                    </a:lnTo>
                    <a:lnTo>
                      <a:pt x="151" y="37"/>
                    </a:lnTo>
                    <a:lnTo>
                      <a:pt x="161" y="40"/>
                    </a:lnTo>
                    <a:lnTo>
                      <a:pt x="169" y="40"/>
                    </a:lnTo>
                    <a:lnTo>
                      <a:pt x="179" y="40"/>
                    </a:lnTo>
                    <a:lnTo>
                      <a:pt x="188" y="40"/>
                    </a:lnTo>
                    <a:lnTo>
                      <a:pt x="208" y="40"/>
                    </a:lnTo>
                    <a:lnTo>
                      <a:pt x="226" y="40"/>
                    </a:lnTo>
                    <a:lnTo>
                      <a:pt x="235" y="40"/>
                    </a:lnTo>
                    <a:lnTo>
                      <a:pt x="245" y="40"/>
                    </a:lnTo>
                    <a:lnTo>
                      <a:pt x="253" y="40"/>
                    </a:lnTo>
                    <a:lnTo>
                      <a:pt x="261" y="40"/>
                    </a:lnTo>
                    <a:lnTo>
                      <a:pt x="269" y="40"/>
                    </a:lnTo>
                    <a:lnTo>
                      <a:pt x="277" y="37"/>
                    </a:lnTo>
                    <a:lnTo>
                      <a:pt x="292" y="37"/>
                    </a:lnTo>
                    <a:lnTo>
                      <a:pt x="298" y="37"/>
                    </a:lnTo>
                    <a:lnTo>
                      <a:pt x="310" y="33"/>
                    </a:lnTo>
                    <a:lnTo>
                      <a:pt x="320" y="33"/>
                    </a:lnTo>
                    <a:lnTo>
                      <a:pt x="336" y="33"/>
                    </a:lnTo>
                    <a:lnTo>
                      <a:pt x="341" y="33"/>
                    </a:lnTo>
                    <a:lnTo>
                      <a:pt x="351" y="32"/>
                    </a:lnTo>
                    <a:lnTo>
                      <a:pt x="367" y="28"/>
                    </a:lnTo>
                    <a:lnTo>
                      <a:pt x="379" y="27"/>
                    </a:lnTo>
                    <a:lnTo>
                      <a:pt x="387" y="23"/>
                    </a:lnTo>
                    <a:lnTo>
                      <a:pt x="394" y="18"/>
                    </a:lnTo>
                    <a:lnTo>
                      <a:pt x="400" y="13"/>
                    </a:lnTo>
                    <a:lnTo>
                      <a:pt x="414" y="8"/>
                    </a:lnTo>
                    <a:lnTo>
                      <a:pt x="410" y="0"/>
                    </a:lnTo>
                    <a:lnTo>
                      <a:pt x="0" y="7"/>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73" name="Freeform 89">
                <a:extLst>
                  <a:ext uri="{FF2B5EF4-FFF2-40B4-BE49-F238E27FC236}">
                    <a16:creationId xmlns:a16="http://schemas.microsoft.com/office/drawing/2014/main" id="{3C2C1352-6420-C14C-9F02-4FE744E7C1B7}"/>
                  </a:ext>
                </a:extLst>
              </p:cNvPr>
              <p:cNvSpPr>
                <a:spLocks/>
              </p:cNvSpPr>
              <p:nvPr/>
            </p:nvSpPr>
            <p:spPr bwMode="auto">
              <a:xfrm>
                <a:off x="2150" y="3360"/>
                <a:ext cx="415" cy="41"/>
              </a:xfrm>
              <a:custGeom>
                <a:avLst/>
                <a:gdLst>
                  <a:gd name="T0" fmla="*/ 0 w 415"/>
                  <a:gd name="T1" fmla="*/ 6 h 41"/>
                  <a:gd name="T2" fmla="*/ 8 w 415"/>
                  <a:gd name="T3" fmla="*/ 6 h 41"/>
                  <a:gd name="T4" fmla="*/ 16 w 415"/>
                  <a:gd name="T5" fmla="*/ 10 h 41"/>
                  <a:gd name="T6" fmla="*/ 24 w 415"/>
                  <a:gd name="T7" fmla="*/ 12 h 41"/>
                  <a:gd name="T8" fmla="*/ 32 w 415"/>
                  <a:gd name="T9" fmla="*/ 18 h 41"/>
                  <a:gd name="T10" fmla="*/ 40 w 415"/>
                  <a:gd name="T11" fmla="*/ 20 h 41"/>
                  <a:gd name="T12" fmla="*/ 48 w 415"/>
                  <a:gd name="T13" fmla="*/ 24 h 41"/>
                  <a:gd name="T14" fmla="*/ 58 w 415"/>
                  <a:gd name="T15" fmla="*/ 24 h 41"/>
                  <a:gd name="T16" fmla="*/ 84 w 415"/>
                  <a:gd name="T17" fmla="*/ 26 h 41"/>
                  <a:gd name="T18" fmla="*/ 92 w 415"/>
                  <a:gd name="T19" fmla="*/ 30 h 41"/>
                  <a:gd name="T20" fmla="*/ 100 w 415"/>
                  <a:gd name="T21" fmla="*/ 30 h 41"/>
                  <a:gd name="T22" fmla="*/ 108 w 415"/>
                  <a:gd name="T23" fmla="*/ 32 h 41"/>
                  <a:gd name="T24" fmla="*/ 116 w 415"/>
                  <a:gd name="T25" fmla="*/ 32 h 41"/>
                  <a:gd name="T26" fmla="*/ 134 w 415"/>
                  <a:gd name="T27" fmla="*/ 34 h 41"/>
                  <a:gd name="T28" fmla="*/ 142 w 415"/>
                  <a:gd name="T29" fmla="*/ 38 h 41"/>
                  <a:gd name="T30" fmla="*/ 150 w 415"/>
                  <a:gd name="T31" fmla="*/ 38 h 41"/>
                  <a:gd name="T32" fmla="*/ 162 w 415"/>
                  <a:gd name="T33" fmla="*/ 40 h 41"/>
                  <a:gd name="T34" fmla="*/ 170 w 415"/>
                  <a:gd name="T35" fmla="*/ 40 h 41"/>
                  <a:gd name="T36" fmla="*/ 178 w 415"/>
                  <a:gd name="T37" fmla="*/ 40 h 41"/>
                  <a:gd name="T38" fmla="*/ 188 w 415"/>
                  <a:gd name="T39" fmla="*/ 40 h 41"/>
                  <a:gd name="T40" fmla="*/ 208 w 415"/>
                  <a:gd name="T41" fmla="*/ 40 h 41"/>
                  <a:gd name="T42" fmla="*/ 226 w 415"/>
                  <a:gd name="T43" fmla="*/ 40 h 41"/>
                  <a:gd name="T44" fmla="*/ 236 w 415"/>
                  <a:gd name="T45" fmla="*/ 40 h 41"/>
                  <a:gd name="T46" fmla="*/ 244 w 415"/>
                  <a:gd name="T47" fmla="*/ 40 h 41"/>
                  <a:gd name="T48" fmla="*/ 252 w 415"/>
                  <a:gd name="T49" fmla="*/ 40 h 41"/>
                  <a:gd name="T50" fmla="*/ 260 w 415"/>
                  <a:gd name="T51" fmla="*/ 40 h 41"/>
                  <a:gd name="T52" fmla="*/ 268 w 415"/>
                  <a:gd name="T53" fmla="*/ 40 h 41"/>
                  <a:gd name="T54" fmla="*/ 278 w 415"/>
                  <a:gd name="T55" fmla="*/ 38 h 41"/>
                  <a:gd name="T56" fmla="*/ 294 w 415"/>
                  <a:gd name="T57" fmla="*/ 36 h 41"/>
                  <a:gd name="T58" fmla="*/ 298 w 415"/>
                  <a:gd name="T59" fmla="*/ 38 h 41"/>
                  <a:gd name="T60" fmla="*/ 310 w 415"/>
                  <a:gd name="T61" fmla="*/ 34 h 41"/>
                  <a:gd name="T62" fmla="*/ 320 w 415"/>
                  <a:gd name="T63" fmla="*/ 34 h 41"/>
                  <a:gd name="T64" fmla="*/ 336 w 415"/>
                  <a:gd name="T65" fmla="*/ 34 h 41"/>
                  <a:gd name="T66" fmla="*/ 342 w 415"/>
                  <a:gd name="T67" fmla="*/ 34 h 41"/>
                  <a:gd name="T68" fmla="*/ 352 w 415"/>
                  <a:gd name="T69" fmla="*/ 32 h 41"/>
                  <a:gd name="T70" fmla="*/ 366 w 415"/>
                  <a:gd name="T71" fmla="*/ 30 h 41"/>
                  <a:gd name="T72" fmla="*/ 380 w 415"/>
                  <a:gd name="T73" fmla="*/ 26 h 41"/>
                  <a:gd name="T74" fmla="*/ 388 w 415"/>
                  <a:gd name="T75" fmla="*/ 24 h 41"/>
                  <a:gd name="T76" fmla="*/ 396 w 415"/>
                  <a:gd name="T77" fmla="*/ 18 h 41"/>
                  <a:gd name="T78" fmla="*/ 402 w 415"/>
                  <a:gd name="T79" fmla="*/ 14 h 41"/>
                  <a:gd name="T80" fmla="*/ 414 w 415"/>
                  <a:gd name="T81" fmla="*/ 8 h 41"/>
                  <a:gd name="T82" fmla="*/ 412 w 415"/>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5" h="41">
                    <a:moveTo>
                      <a:pt x="0" y="6"/>
                    </a:moveTo>
                    <a:lnTo>
                      <a:pt x="8" y="6"/>
                    </a:lnTo>
                    <a:lnTo>
                      <a:pt x="16" y="10"/>
                    </a:lnTo>
                    <a:lnTo>
                      <a:pt x="24" y="12"/>
                    </a:lnTo>
                    <a:lnTo>
                      <a:pt x="32" y="18"/>
                    </a:lnTo>
                    <a:lnTo>
                      <a:pt x="40" y="20"/>
                    </a:lnTo>
                    <a:lnTo>
                      <a:pt x="48" y="24"/>
                    </a:lnTo>
                    <a:lnTo>
                      <a:pt x="58" y="24"/>
                    </a:lnTo>
                    <a:lnTo>
                      <a:pt x="84" y="26"/>
                    </a:lnTo>
                    <a:lnTo>
                      <a:pt x="92" y="30"/>
                    </a:lnTo>
                    <a:lnTo>
                      <a:pt x="100" y="30"/>
                    </a:lnTo>
                    <a:lnTo>
                      <a:pt x="108" y="32"/>
                    </a:lnTo>
                    <a:lnTo>
                      <a:pt x="116" y="32"/>
                    </a:lnTo>
                    <a:lnTo>
                      <a:pt x="134" y="34"/>
                    </a:lnTo>
                    <a:lnTo>
                      <a:pt x="142" y="38"/>
                    </a:lnTo>
                    <a:lnTo>
                      <a:pt x="150" y="38"/>
                    </a:lnTo>
                    <a:lnTo>
                      <a:pt x="162" y="40"/>
                    </a:lnTo>
                    <a:lnTo>
                      <a:pt x="170" y="40"/>
                    </a:lnTo>
                    <a:lnTo>
                      <a:pt x="178" y="40"/>
                    </a:lnTo>
                    <a:lnTo>
                      <a:pt x="188" y="40"/>
                    </a:lnTo>
                    <a:lnTo>
                      <a:pt x="208" y="40"/>
                    </a:lnTo>
                    <a:lnTo>
                      <a:pt x="226" y="40"/>
                    </a:lnTo>
                    <a:lnTo>
                      <a:pt x="236" y="40"/>
                    </a:lnTo>
                    <a:lnTo>
                      <a:pt x="244" y="40"/>
                    </a:lnTo>
                    <a:lnTo>
                      <a:pt x="252" y="40"/>
                    </a:lnTo>
                    <a:lnTo>
                      <a:pt x="260" y="40"/>
                    </a:lnTo>
                    <a:lnTo>
                      <a:pt x="268" y="40"/>
                    </a:lnTo>
                    <a:lnTo>
                      <a:pt x="278" y="38"/>
                    </a:lnTo>
                    <a:lnTo>
                      <a:pt x="294" y="36"/>
                    </a:lnTo>
                    <a:lnTo>
                      <a:pt x="298" y="38"/>
                    </a:lnTo>
                    <a:lnTo>
                      <a:pt x="310" y="34"/>
                    </a:lnTo>
                    <a:lnTo>
                      <a:pt x="320" y="34"/>
                    </a:lnTo>
                    <a:lnTo>
                      <a:pt x="336" y="34"/>
                    </a:lnTo>
                    <a:lnTo>
                      <a:pt x="342" y="34"/>
                    </a:lnTo>
                    <a:lnTo>
                      <a:pt x="352" y="32"/>
                    </a:lnTo>
                    <a:lnTo>
                      <a:pt x="366" y="30"/>
                    </a:lnTo>
                    <a:lnTo>
                      <a:pt x="380" y="26"/>
                    </a:lnTo>
                    <a:lnTo>
                      <a:pt x="388" y="24"/>
                    </a:lnTo>
                    <a:lnTo>
                      <a:pt x="396" y="18"/>
                    </a:lnTo>
                    <a:lnTo>
                      <a:pt x="402" y="14"/>
                    </a:lnTo>
                    <a:lnTo>
                      <a:pt x="414" y="8"/>
                    </a:lnTo>
                    <a:lnTo>
                      <a:pt x="412"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23" name="Group 90">
              <a:extLst>
                <a:ext uri="{FF2B5EF4-FFF2-40B4-BE49-F238E27FC236}">
                  <a16:creationId xmlns:a16="http://schemas.microsoft.com/office/drawing/2014/main" id="{B420971A-5FED-1F4D-99AD-C39D487081ED}"/>
                </a:ext>
              </a:extLst>
            </p:cNvPr>
            <p:cNvGrpSpPr>
              <a:grpSpLocks/>
            </p:cNvGrpSpPr>
            <p:nvPr/>
          </p:nvGrpSpPr>
          <p:grpSpPr bwMode="auto">
            <a:xfrm>
              <a:off x="2154" y="3332"/>
              <a:ext cx="411" cy="41"/>
              <a:chOff x="2154" y="3332"/>
              <a:chExt cx="411" cy="41"/>
            </a:xfrm>
          </p:grpSpPr>
          <p:sp>
            <p:nvSpPr>
              <p:cNvPr id="16475" name="Freeform 91">
                <a:extLst>
                  <a:ext uri="{FF2B5EF4-FFF2-40B4-BE49-F238E27FC236}">
                    <a16:creationId xmlns:a16="http://schemas.microsoft.com/office/drawing/2014/main" id="{5E53EBA1-F184-3647-8D12-C604AD50FB32}"/>
                  </a:ext>
                </a:extLst>
              </p:cNvPr>
              <p:cNvSpPr>
                <a:spLocks/>
              </p:cNvSpPr>
              <p:nvPr/>
            </p:nvSpPr>
            <p:spPr bwMode="auto">
              <a:xfrm>
                <a:off x="2154" y="3332"/>
                <a:ext cx="411" cy="41"/>
              </a:xfrm>
              <a:custGeom>
                <a:avLst/>
                <a:gdLst>
                  <a:gd name="T0" fmla="*/ 0 w 411"/>
                  <a:gd name="T1" fmla="*/ 3 h 41"/>
                  <a:gd name="T2" fmla="*/ 10 w 411"/>
                  <a:gd name="T3" fmla="*/ 7 h 41"/>
                  <a:gd name="T4" fmla="*/ 12 w 411"/>
                  <a:gd name="T5" fmla="*/ 8 h 41"/>
                  <a:gd name="T6" fmla="*/ 18 w 411"/>
                  <a:gd name="T7" fmla="*/ 12 h 41"/>
                  <a:gd name="T8" fmla="*/ 26 w 411"/>
                  <a:gd name="T9" fmla="*/ 17 h 41"/>
                  <a:gd name="T10" fmla="*/ 35 w 411"/>
                  <a:gd name="T11" fmla="*/ 20 h 41"/>
                  <a:gd name="T12" fmla="*/ 43 w 411"/>
                  <a:gd name="T13" fmla="*/ 25 h 41"/>
                  <a:gd name="T14" fmla="*/ 59 w 411"/>
                  <a:gd name="T15" fmla="*/ 25 h 41"/>
                  <a:gd name="T16" fmla="*/ 71 w 411"/>
                  <a:gd name="T17" fmla="*/ 27 h 41"/>
                  <a:gd name="T18" fmla="*/ 78 w 411"/>
                  <a:gd name="T19" fmla="*/ 28 h 41"/>
                  <a:gd name="T20" fmla="*/ 86 w 411"/>
                  <a:gd name="T21" fmla="*/ 28 h 41"/>
                  <a:gd name="T22" fmla="*/ 96 w 411"/>
                  <a:gd name="T23" fmla="*/ 32 h 41"/>
                  <a:gd name="T24" fmla="*/ 104 w 411"/>
                  <a:gd name="T25" fmla="*/ 32 h 41"/>
                  <a:gd name="T26" fmla="*/ 122 w 411"/>
                  <a:gd name="T27" fmla="*/ 33 h 41"/>
                  <a:gd name="T28" fmla="*/ 129 w 411"/>
                  <a:gd name="T29" fmla="*/ 37 h 41"/>
                  <a:gd name="T30" fmla="*/ 139 w 411"/>
                  <a:gd name="T31" fmla="*/ 37 h 41"/>
                  <a:gd name="T32" fmla="*/ 149 w 411"/>
                  <a:gd name="T33" fmla="*/ 40 h 41"/>
                  <a:gd name="T34" fmla="*/ 157 w 411"/>
                  <a:gd name="T35" fmla="*/ 40 h 41"/>
                  <a:gd name="T36" fmla="*/ 165 w 411"/>
                  <a:gd name="T37" fmla="*/ 40 h 41"/>
                  <a:gd name="T38" fmla="*/ 177 w 411"/>
                  <a:gd name="T39" fmla="*/ 40 h 41"/>
                  <a:gd name="T40" fmla="*/ 196 w 411"/>
                  <a:gd name="T41" fmla="*/ 40 h 41"/>
                  <a:gd name="T42" fmla="*/ 214 w 411"/>
                  <a:gd name="T43" fmla="*/ 40 h 41"/>
                  <a:gd name="T44" fmla="*/ 226 w 411"/>
                  <a:gd name="T45" fmla="*/ 40 h 41"/>
                  <a:gd name="T46" fmla="*/ 233 w 411"/>
                  <a:gd name="T47" fmla="*/ 40 h 41"/>
                  <a:gd name="T48" fmla="*/ 241 w 411"/>
                  <a:gd name="T49" fmla="*/ 40 h 41"/>
                  <a:gd name="T50" fmla="*/ 249 w 411"/>
                  <a:gd name="T51" fmla="*/ 40 h 41"/>
                  <a:gd name="T52" fmla="*/ 257 w 411"/>
                  <a:gd name="T53" fmla="*/ 40 h 41"/>
                  <a:gd name="T54" fmla="*/ 265 w 411"/>
                  <a:gd name="T55" fmla="*/ 37 h 41"/>
                  <a:gd name="T56" fmla="*/ 282 w 411"/>
                  <a:gd name="T57" fmla="*/ 37 h 41"/>
                  <a:gd name="T58" fmla="*/ 288 w 411"/>
                  <a:gd name="T59" fmla="*/ 37 h 41"/>
                  <a:gd name="T60" fmla="*/ 298 w 411"/>
                  <a:gd name="T61" fmla="*/ 33 h 41"/>
                  <a:gd name="T62" fmla="*/ 308 w 411"/>
                  <a:gd name="T63" fmla="*/ 33 h 41"/>
                  <a:gd name="T64" fmla="*/ 326 w 411"/>
                  <a:gd name="T65" fmla="*/ 33 h 41"/>
                  <a:gd name="T66" fmla="*/ 332 w 411"/>
                  <a:gd name="T67" fmla="*/ 33 h 41"/>
                  <a:gd name="T68" fmla="*/ 341 w 411"/>
                  <a:gd name="T69" fmla="*/ 32 h 41"/>
                  <a:gd name="T70" fmla="*/ 355 w 411"/>
                  <a:gd name="T71" fmla="*/ 28 h 41"/>
                  <a:gd name="T72" fmla="*/ 369 w 411"/>
                  <a:gd name="T73" fmla="*/ 27 h 41"/>
                  <a:gd name="T74" fmla="*/ 377 w 411"/>
                  <a:gd name="T75" fmla="*/ 23 h 41"/>
                  <a:gd name="T76" fmla="*/ 384 w 411"/>
                  <a:gd name="T77" fmla="*/ 18 h 41"/>
                  <a:gd name="T78" fmla="*/ 390 w 411"/>
                  <a:gd name="T79" fmla="*/ 13 h 41"/>
                  <a:gd name="T80" fmla="*/ 410 w 411"/>
                  <a:gd name="T81" fmla="*/ 5 h 41"/>
                  <a:gd name="T82" fmla="*/ 400 w 411"/>
                  <a:gd name="T83" fmla="*/ 0 h 41"/>
                  <a:gd name="T84" fmla="*/ 0 w 411"/>
                  <a:gd name="T85" fmla="*/ 3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11" h="41">
                    <a:moveTo>
                      <a:pt x="0" y="3"/>
                    </a:moveTo>
                    <a:lnTo>
                      <a:pt x="10" y="7"/>
                    </a:lnTo>
                    <a:lnTo>
                      <a:pt x="12" y="8"/>
                    </a:lnTo>
                    <a:lnTo>
                      <a:pt x="18" y="12"/>
                    </a:lnTo>
                    <a:lnTo>
                      <a:pt x="26" y="17"/>
                    </a:lnTo>
                    <a:lnTo>
                      <a:pt x="35" y="20"/>
                    </a:lnTo>
                    <a:lnTo>
                      <a:pt x="43" y="25"/>
                    </a:lnTo>
                    <a:lnTo>
                      <a:pt x="59" y="25"/>
                    </a:lnTo>
                    <a:lnTo>
                      <a:pt x="71" y="27"/>
                    </a:lnTo>
                    <a:lnTo>
                      <a:pt x="78" y="28"/>
                    </a:lnTo>
                    <a:lnTo>
                      <a:pt x="86" y="28"/>
                    </a:lnTo>
                    <a:lnTo>
                      <a:pt x="96" y="32"/>
                    </a:lnTo>
                    <a:lnTo>
                      <a:pt x="104" y="32"/>
                    </a:lnTo>
                    <a:lnTo>
                      <a:pt x="122" y="33"/>
                    </a:lnTo>
                    <a:lnTo>
                      <a:pt x="129" y="37"/>
                    </a:lnTo>
                    <a:lnTo>
                      <a:pt x="139" y="37"/>
                    </a:lnTo>
                    <a:lnTo>
                      <a:pt x="149" y="40"/>
                    </a:lnTo>
                    <a:lnTo>
                      <a:pt x="157" y="40"/>
                    </a:lnTo>
                    <a:lnTo>
                      <a:pt x="165" y="40"/>
                    </a:lnTo>
                    <a:lnTo>
                      <a:pt x="177" y="40"/>
                    </a:lnTo>
                    <a:lnTo>
                      <a:pt x="196" y="40"/>
                    </a:lnTo>
                    <a:lnTo>
                      <a:pt x="214" y="40"/>
                    </a:lnTo>
                    <a:lnTo>
                      <a:pt x="226" y="40"/>
                    </a:lnTo>
                    <a:lnTo>
                      <a:pt x="233" y="40"/>
                    </a:lnTo>
                    <a:lnTo>
                      <a:pt x="241" y="40"/>
                    </a:lnTo>
                    <a:lnTo>
                      <a:pt x="249" y="40"/>
                    </a:lnTo>
                    <a:lnTo>
                      <a:pt x="257" y="40"/>
                    </a:lnTo>
                    <a:lnTo>
                      <a:pt x="265" y="37"/>
                    </a:lnTo>
                    <a:lnTo>
                      <a:pt x="282" y="37"/>
                    </a:lnTo>
                    <a:lnTo>
                      <a:pt x="288" y="37"/>
                    </a:lnTo>
                    <a:lnTo>
                      <a:pt x="298" y="33"/>
                    </a:lnTo>
                    <a:lnTo>
                      <a:pt x="308" y="33"/>
                    </a:lnTo>
                    <a:lnTo>
                      <a:pt x="326" y="33"/>
                    </a:lnTo>
                    <a:lnTo>
                      <a:pt x="332" y="33"/>
                    </a:lnTo>
                    <a:lnTo>
                      <a:pt x="341" y="32"/>
                    </a:lnTo>
                    <a:lnTo>
                      <a:pt x="355" y="28"/>
                    </a:lnTo>
                    <a:lnTo>
                      <a:pt x="369" y="27"/>
                    </a:lnTo>
                    <a:lnTo>
                      <a:pt x="377" y="23"/>
                    </a:lnTo>
                    <a:lnTo>
                      <a:pt x="384" y="18"/>
                    </a:lnTo>
                    <a:lnTo>
                      <a:pt x="390" y="13"/>
                    </a:lnTo>
                    <a:lnTo>
                      <a:pt x="410" y="5"/>
                    </a:lnTo>
                    <a:lnTo>
                      <a:pt x="400" y="0"/>
                    </a:lnTo>
                    <a:lnTo>
                      <a:pt x="0" y="3"/>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76" name="Freeform 92">
                <a:extLst>
                  <a:ext uri="{FF2B5EF4-FFF2-40B4-BE49-F238E27FC236}">
                    <a16:creationId xmlns:a16="http://schemas.microsoft.com/office/drawing/2014/main" id="{762BF353-4A77-344F-B520-2C967B287A7E}"/>
                  </a:ext>
                </a:extLst>
              </p:cNvPr>
              <p:cNvSpPr>
                <a:spLocks/>
              </p:cNvSpPr>
              <p:nvPr/>
            </p:nvSpPr>
            <p:spPr bwMode="auto">
              <a:xfrm>
                <a:off x="2154" y="3332"/>
                <a:ext cx="411" cy="41"/>
              </a:xfrm>
              <a:custGeom>
                <a:avLst/>
                <a:gdLst>
                  <a:gd name="T0" fmla="*/ 0 w 411"/>
                  <a:gd name="T1" fmla="*/ 4 h 41"/>
                  <a:gd name="T2" fmla="*/ 10 w 411"/>
                  <a:gd name="T3" fmla="*/ 8 h 41"/>
                  <a:gd name="T4" fmla="*/ 12 w 411"/>
                  <a:gd name="T5" fmla="*/ 10 h 41"/>
                  <a:gd name="T6" fmla="*/ 18 w 411"/>
                  <a:gd name="T7" fmla="*/ 12 h 41"/>
                  <a:gd name="T8" fmla="*/ 26 w 411"/>
                  <a:gd name="T9" fmla="*/ 18 h 41"/>
                  <a:gd name="T10" fmla="*/ 36 w 411"/>
                  <a:gd name="T11" fmla="*/ 20 h 41"/>
                  <a:gd name="T12" fmla="*/ 44 w 411"/>
                  <a:gd name="T13" fmla="*/ 26 h 41"/>
                  <a:gd name="T14" fmla="*/ 58 w 411"/>
                  <a:gd name="T15" fmla="*/ 26 h 41"/>
                  <a:gd name="T16" fmla="*/ 72 w 411"/>
                  <a:gd name="T17" fmla="*/ 26 h 41"/>
                  <a:gd name="T18" fmla="*/ 80 w 411"/>
                  <a:gd name="T19" fmla="*/ 30 h 41"/>
                  <a:gd name="T20" fmla="*/ 88 w 411"/>
                  <a:gd name="T21" fmla="*/ 30 h 41"/>
                  <a:gd name="T22" fmla="*/ 96 w 411"/>
                  <a:gd name="T23" fmla="*/ 32 h 41"/>
                  <a:gd name="T24" fmla="*/ 104 w 411"/>
                  <a:gd name="T25" fmla="*/ 32 h 41"/>
                  <a:gd name="T26" fmla="*/ 122 w 411"/>
                  <a:gd name="T27" fmla="*/ 34 h 41"/>
                  <a:gd name="T28" fmla="*/ 130 w 411"/>
                  <a:gd name="T29" fmla="*/ 38 h 41"/>
                  <a:gd name="T30" fmla="*/ 138 w 411"/>
                  <a:gd name="T31" fmla="*/ 38 h 41"/>
                  <a:gd name="T32" fmla="*/ 150 w 411"/>
                  <a:gd name="T33" fmla="*/ 40 h 41"/>
                  <a:gd name="T34" fmla="*/ 158 w 411"/>
                  <a:gd name="T35" fmla="*/ 40 h 41"/>
                  <a:gd name="T36" fmla="*/ 166 w 411"/>
                  <a:gd name="T37" fmla="*/ 40 h 41"/>
                  <a:gd name="T38" fmla="*/ 176 w 411"/>
                  <a:gd name="T39" fmla="*/ 40 h 41"/>
                  <a:gd name="T40" fmla="*/ 196 w 411"/>
                  <a:gd name="T41" fmla="*/ 40 h 41"/>
                  <a:gd name="T42" fmla="*/ 214 w 411"/>
                  <a:gd name="T43" fmla="*/ 40 h 41"/>
                  <a:gd name="T44" fmla="*/ 226 w 411"/>
                  <a:gd name="T45" fmla="*/ 40 h 41"/>
                  <a:gd name="T46" fmla="*/ 234 w 411"/>
                  <a:gd name="T47" fmla="*/ 40 h 41"/>
                  <a:gd name="T48" fmla="*/ 242 w 411"/>
                  <a:gd name="T49" fmla="*/ 40 h 41"/>
                  <a:gd name="T50" fmla="*/ 250 w 411"/>
                  <a:gd name="T51" fmla="*/ 40 h 41"/>
                  <a:gd name="T52" fmla="*/ 258 w 411"/>
                  <a:gd name="T53" fmla="*/ 40 h 41"/>
                  <a:gd name="T54" fmla="*/ 266 w 411"/>
                  <a:gd name="T55" fmla="*/ 38 h 41"/>
                  <a:gd name="T56" fmla="*/ 282 w 411"/>
                  <a:gd name="T57" fmla="*/ 36 h 41"/>
                  <a:gd name="T58" fmla="*/ 288 w 411"/>
                  <a:gd name="T59" fmla="*/ 38 h 41"/>
                  <a:gd name="T60" fmla="*/ 298 w 411"/>
                  <a:gd name="T61" fmla="*/ 34 h 41"/>
                  <a:gd name="T62" fmla="*/ 308 w 411"/>
                  <a:gd name="T63" fmla="*/ 34 h 41"/>
                  <a:gd name="T64" fmla="*/ 324 w 411"/>
                  <a:gd name="T65" fmla="*/ 34 h 41"/>
                  <a:gd name="T66" fmla="*/ 330 w 411"/>
                  <a:gd name="T67" fmla="*/ 34 h 41"/>
                  <a:gd name="T68" fmla="*/ 340 w 411"/>
                  <a:gd name="T69" fmla="*/ 32 h 41"/>
                  <a:gd name="T70" fmla="*/ 356 w 411"/>
                  <a:gd name="T71" fmla="*/ 30 h 41"/>
                  <a:gd name="T72" fmla="*/ 368 w 411"/>
                  <a:gd name="T73" fmla="*/ 26 h 41"/>
                  <a:gd name="T74" fmla="*/ 376 w 411"/>
                  <a:gd name="T75" fmla="*/ 24 h 41"/>
                  <a:gd name="T76" fmla="*/ 384 w 411"/>
                  <a:gd name="T77" fmla="*/ 18 h 41"/>
                  <a:gd name="T78" fmla="*/ 390 w 411"/>
                  <a:gd name="T79" fmla="*/ 14 h 41"/>
                  <a:gd name="T80" fmla="*/ 410 w 411"/>
                  <a:gd name="T81" fmla="*/ 6 h 41"/>
                  <a:gd name="T82" fmla="*/ 400 w 411"/>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1" h="41">
                    <a:moveTo>
                      <a:pt x="0" y="4"/>
                    </a:moveTo>
                    <a:lnTo>
                      <a:pt x="10" y="8"/>
                    </a:lnTo>
                    <a:lnTo>
                      <a:pt x="12" y="10"/>
                    </a:lnTo>
                    <a:lnTo>
                      <a:pt x="18" y="12"/>
                    </a:lnTo>
                    <a:lnTo>
                      <a:pt x="26" y="18"/>
                    </a:lnTo>
                    <a:lnTo>
                      <a:pt x="36" y="20"/>
                    </a:lnTo>
                    <a:lnTo>
                      <a:pt x="44" y="26"/>
                    </a:lnTo>
                    <a:lnTo>
                      <a:pt x="58" y="26"/>
                    </a:lnTo>
                    <a:lnTo>
                      <a:pt x="72" y="26"/>
                    </a:lnTo>
                    <a:lnTo>
                      <a:pt x="80" y="30"/>
                    </a:lnTo>
                    <a:lnTo>
                      <a:pt x="88" y="30"/>
                    </a:lnTo>
                    <a:lnTo>
                      <a:pt x="96" y="32"/>
                    </a:lnTo>
                    <a:lnTo>
                      <a:pt x="104" y="32"/>
                    </a:lnTo>
                    <a:lnTo>
                      <a:pt x="122" y="34"/>
                    </a:lnTo>
                    <a:lnTo>
                      <a:pt x="130" y="38"/>
                    </a:lnTo>
                    <a:lnTo>
                      <a:pt x="138" y="38"/>
                    </a:lnTo>
                    <a:lnTo>
                      <a:pt x="150" y="40"/>
                    </a:lnTo>
                    <a:lnTo>
                      <a:pt x="158" y="40"/>
                    </a:lnTo>
                    <a:lnTo>
                      <a:pt x="166" y="40"/>
                    </a:lnTo>
                    <a:lnTo>
                      <a:pt x="176" y="40"/>
                    </a:lnTo>
                    <a:lnTo>
                      <a:pt x="196" y="40"/>
                    </a:lnTo>
                    <a:lnTo>
                      <a:pt x="214" y="40"/>
                    </a:lnTo>
                    <a:lnTo>
                      <a:pt x="226" y="40"/>
                    </a:lnTo>
                    <a:lnTo>
                      <a:pt x="234" y="40"/>
                    </a:lnTo>
                    <a:lnTo>
                      <a:pt x="242" y="40"/>
                    </a:lnTo>
                    <a:lnTo>
                      <a:pt x="250" y="40"/>
                    </a:lnTo>
                    <a:lnTo>
                      <a:pt x="258" y="40"/>
                    </a:lnTo>
                    <a:lnTo>
                      <a:pt x="266" y="38"/>
                    </a:lnTo>
                    <a:lnTo>
                      <a:pt x="282" y="36"/>
                    </a:lnTo>
                    <a:lnTo>
                      <a:pt x="288" y="38"/>
                    </a:lnTo>
                    <a:lnTo>
                      <a:pt x="298" y="34"/>
                    </a:lnTo>
                    <a:lnTo>
                      <a:pt x="308" y="34"/>
                    </a:lnTo>
                    <a:lnTo>
                      <a:pt x="324" y="34"/>
                    </a:lnTo>
                    <a:lnTo>
                      <a:pt x="330" y="34"/>
                    </a:lnTo>
                    <a:lnTo>
                      <a:pt x="340" y="32"/>
                    </a:lnTo>
                    <a:lnTo>
                      <a:pt x="356" y="30"/>
                    </a:lnTo>
                    <a:lnTo>
                      <a:pt x="368" y="26"/>
                    </a:lnTo>
                    <a:lnTo>
                      <a:pt x="376" y="24"/>
                    </a:lnTo>
                    <a:lnTo>
                      <a:pt x="384" y="18"/>
                    </a:lnTo>
                    <a:lnTo>
                      <a:pt x="390" y="14"/>
                    </a:lnTo>
                    <a:lnTo>
                      <a:pt x="410" y="6"/>
                    </a:lnTo>
                    <a:lnTo>
                      <a:pt x="40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24" name="Group 93">
              <a:extLst>
                <a:ext uri="{FF2B5EF4-FFF2-40B4-BE49-F238E27FC236}">
                  <a16:creationId xmlns:a16="http://schemas.microsoft.com/office/drawing/2014/main" id="{BBA9431E-EA89-8345-AE08-5C9C39FFDAF6}"/>
                </a:ext>
              </a:extLst>
            </p:cNvPr>
            <p:cNvGrpSpPr>
              <a:grpSpLocks/>
            </p:cNvGrpSpPr>
            <p:nvPr/>
          </p:nvGrpSpPr>
          <p:grpSpPr bwMode="auto">
            <a:xfrm>
              <a:off x="2156" y="3304"/>
              <a:ext cx="403" cy="41"/>
              <a:chOff x="2156" y="3304"/>
              <a:chExt cx="403" cy="41"/>
            </a:xfrm>
          </p:grpSpPr>
          <p:sp>
            <p:nvSpPr>
              <p:cNvPr id="16478" name="Freeform 94">
                <a:extLst>
                  <a:ext uri="{FF2B5EF4-FFF2-40B4-BE49-F238E27FC236}">
                    <a16:creationId xmlns:a16="http://schemas.microsoft.com/office/drawing/2014/main" id="{570353BE-0056-EC49-9995-5DE15D72A1C5}"/>
                  </a:ext>
                </a:extLst>
              </p:cNvPr>
              <p:cNvSpPr>
                <a:spLocks/>
              </p:cNvSpPr>
              <p:nvPr/>
            </p:nvSpPr>
            <p:spPr bwMode="auto">
              <a:xfrm>
                <a:off x="2156" y="3304"/>
                <a:ext cx="403" cy="41"/>
              </a:xfrm>
              <a:custGeom>
                <a:avLst/>
                <a:gdLst>
                  <a:gd name="T0" fmla="*/ 0 w 403"/>
                  <a:gd name="T1" fmla="*/ 3 h 41"/>
                  <a:gd name="T2" fmla="*/ 10 w 403"/>
                  <a:gd name="T3" fmla="*/ 7 h 41"/>
                  <a:gd name="T4" fmla="*/ 12 w 403"/>
                  <a:gd name="T5" fmla="*/ 8 h 41"/>
                  <a:gd name="T6" fmla="*/ 18 w 403"/>
                  <a:gd name="T7" fmla="*/ 12 h 41"/>
                  <a:gd name="T8" fmla="*/ 25 w 403"/>
                  <a:gd name="T9" fmla="*/ 18 h 41"/>
                  <a:gd name="T10" fmla="*/ 35 w 403"/>
                  <a:gd name="T11" fmla="*/ 20 h 41"/>
                  <a:gd name="T12" fmla="*/ 43 w 403"/>
                  <a:gd name="T13" fmla="*/ 25 h 41"/>
                  <a:gd name="T14" fmla="*/ 59 w 403"/>
                  <a:gd name="T15" fmla="*/ 25 h 41"/>
                  <a:gd name="T16" fmla="*/ 71 w 403"/>
                  <a:gd name="T17" fmla="*/ 25 h 41"/>
                  <a:gd name="T18" fmla="*/ 78 w 403"/>
                  <a:gd name="T19" fmla="*/ 28 h 41"/>
                  <a:gd name="T20" fmla="*/ 86 w 403"/>
                  <a:gd name="T21" fmla="*/ 28 h 41"/>
                  <a:gd name="T22" fmla="*/ 94 w 403"/>
                  <a:gd name="T23" fmla="*/ 32 h 41"/>
                  <a:gd name="T24" fmla="*/ 102 w 403"/>
                  <a:gd name="T25" fmla="*/ 32 h 41"/>
                  <a:gd name="T26" fmla="*/ 122 w 403"/>
                  <a:gd name="T27" fmla="*/ 33 h 41"/>
                  <a:gd name="T28" fmla="*/ 129 w 403"/>
                  <a:gd name="T29" fmla="*/ 37 h 41"/>
                  <a:gd name="T30" fmla="*/ 139 w 403"/>
                  <a:gd name="T31" fmla="*/ 37 h 41"/>
                  <a:gd name="T32" fmla="*/ 149 w 403"/>
                  <a:gd name="T33" fmla="*/ 40 h 41"/>
                  <a:gd name="T34" fmla="*/ 157 w 403"/>
                  <a:gd name="T35" fmla="*/ 40 h 41"/>
                  <a:gd name="T36" fmla="*/ 165 w 403"/>
                  <a:gd name="T37" fmla="*/ 40 h 41"/>
                  <a:gd name="T38" fmla="*/ 176 w 403"/>
                  <a:gd name="T39" fmla="*/ 40 h 41"/>
                  <a:gd name="T40" fmla="*/ 194 w 403"/>
                  <a:gd name="T41" fmla="*/ 40 h 41"/>
                  <a:gd name="T42" fmla="*/ 214 w 403"/>
                  <a:gd name="T43" fmla="*/ 40 h 41"/>
                  <a:gd name="T44" fmla="*/ 224 w 403"/>
                  <a:gd name="T45" fmla="*/ 40 h 41"/>
                  <a:gd name="T46" fmla="*/ 233 w 403"/>
                  <a:gd name="T47" fmla="*/ 40 h 41"/>
                  <a:gd name="T48" fmla="*/ 241 w 403"/>
                  <a:gd name="T49" fmla="*/ 40 h 41"/>
                  <a:gd name="T50" fmla="*/ 249 w 403"/>
                  <a:gd name="T51" fmla="*/ 40 h 41"/>
                  <a:gd name="T52" fmla="*/ 257 w 403"/>
                  <a:gd name="T53" fmla="*/ 40 h 41"/>
                  <a:gd name="T54" fmla="*/ 265 w 403"/>
                  <a:gd name="T55" fmla="*/ 37 h 41"/>
                  <a:gd name="T56" fmla="*/ 280 w 403"/>
                  <a:gd name="T57" fmla="*/ 37 h 41"/>
                  <a:gd name="T58" fmla="*/ 286 w 403"/>
                  <a:gd name="T59" fmla="*/ 37 h 41"/>
                  <a:gd name="T60" fmla="*/ 298 w 403"/>
                  <a:gd name="T61" fmla="*/ 33 h 41"/>
                  <a:gd name="T62" fmla="*/ 308 w 403"/>
                  <a:gd name="T63" fmla="*/ 33 h 41"/>
                  <a:gd name="T64" fmla="*/ 324 w 403"/>
                  <a:gd name="T65" fmla="*/ 33 h 41"/>
                  <a:gd name="T66" fmla="*/ 329 w 403"/>
                  <a:gd name="T67" fmla="*/ 33 h 41"/>
                  <a:gd name="T68" fmla="*/ 339 w 403"/>
                  <a:gd name="T69" fmla="*/ 32 h 41"/>
                  <a:gd name="T70" fmla="*/ 355 w 403"/>
                  <a:gd name="T71" fmla="*/ 28 h 41"/>
                  <a:gd name="T72" fmla="*/ 367 w 403"/>
                  <a:gd name="T73" fmla="*/ 25 h 41"/>
                  <a:gd name="T74" fmla="*/ 375 w 403"/>
                  <a:gd name="T75" fmla="*/ 22 h 41"/>
                  <a:gd name="T76" fmla="*/ 382 w 403"/>
                  <a:gd name="T77" fmla="*/ 18 h 41"/>
                  <a:gd name="T78" fmla="*/ 388 w 403"/>
                  <a:gd name="T79" fmla="*/ 13 h 41"/>
                  <a:gd name="T80" fmla="*/ 402 w 403"/>
                  <a:gd name="T81" fmla="*/ 8 h 41"/>
                  <a:gd name="T82" fmla="*/ 398 w 403"/>
                  <a:gd name="T83" fmla="*/ 0 h 41"/>
                  <a:gd name="T84" fmla="*/ 0 w 403"/>
                  <a:gd name="T85" fmla="*/ 3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3" h="41">
                    <a:moveTo>
                      <a:pt x="0" y="3"/>
                    </a:moveTo>
                    <a:lnTo>
                      <a:pt x="10" y="7"/>
                    </a:lnTo>
                    <a:lnTo>
                      <a:pt x="12" y="8"/>
                    </a:lnTo>
                    <a:lnTo>
                      <a:pt x="18" y="12"/>
                    </a:lnTo>
                    <a:lnTo>
                      <a:pt x="25" y="18"/>
                    </a:lnTo>
                    <a:lnTo>
                      <a:pt x="35" y="20"/>
                    </a:lnTo>
                    <a:lnTo>
                      <a:pt x="43" y="25"/>
                    </a:lnTo>
                    <a:lnTo>
                      <a:pt x="59" y="25"/>
                    </a:lnTo>
                    <a:lnTo>
                      <a:pt x="71" y="25"/>
                    </a:lnTo>
                    <a:lnTo>
                      <a:pt x="78" y="28"/>
                    </a:lnTo>
                    <a:lnTo>
                      <a:pt x="86" y="28"/>
                    </a:lnTo>
                    <a:lnTo>
                      <a:pt x="94" y="32"/>
                    </a:lnTo>
                    <a:lnTo>
                      <a:pt x="102" y="32"/>
                    </a:lnTo>
                    <a:lnTo>
                      <a:pt x="122" y="33"/>
                    </a:lnTo>
                    <a:lnTo>
                      <a:pt x="129" y="37"/>
                    </a:lnTo>
                    <a:lnTo>
                      <a:pt x="139" y="37"/>
                    </a:lnTo>
                    <a:lnTo>
                      <a:pt x="149" y="40"/>
                    </a:lnTo>
                    <a:lnTo>
                      <a:pt x="157" y="40"/>
                    </a:lnTo>
                    <a:lnTo>
                      <a:pt x="165" y="40"/>
                    </a:lnTo>
                    <a:lnTo>
                      <a:pt x="176" y="40"/>
                    </a:lnTo>
                    <a:lnTo>
                      <a:pt x="194" y="40"/>
                    </a:lnTo>
                    <a:lnTo>
                      <a:pt x="214" y="40"/>
                    </a:lnTo>
                    <a:lnTo>
                      <a:pt x="224" y="40"/>
                    </a:lnTo>
                    <a:lnTo>
                      <a:pt x="233" y="40"/>
                    </a:lnTo>
                    <a:lnTo>
                      <a:pt x="241" y="40"/>
                    </a:lnTo>
                    <a:lnTo>
                      <a:pt x="249" y="40"/>
                    </a:lnTo>
                    <a:lnTo>
                      <a:pt x="257" y="40"/>
                    </a:lnTo>
                    <a:lnTo>
                      <a:pt x="265" y="37"/>
                    </a:lnTo>
                    <a:lnTo>
                      <a:pt x="280" y="37"/>
                    </a:lnTo>
                    <a:lnTo>
                      <a:pt x="286" y="37"/>
                    </a:lnTo>
                    <a:lnTo>
                      <a:pt x="298" y="33"/>
                    </a:lnTo>
                    <a:lnTo>
                      <a:pt x="308" y="33"/>
                    </a:lnTo>
                    <a:lnTo>
                      <a:pt x="324" y="33"/>
                    </a:lnTo>
                    <a:lnTo>
                      <a:pt x="329" y="33"/>
                    </a:lnTo>
                    <a:lnTo>
                      <a:pt x="339" y="32"/>
                    </a:lnTo>
                    <a:lnTo>
                      <a:pt x="355" y="28"/>
                    </a:lnTo>
                    <a:lnTo>
                      <a:pt x="367" y="25"/>
                    </a:lnTo>
                    <a:lnTo>
                      <a:pt x="375" y="22"/>
                    </a:lnTo>
                    <a:lnTo>
                      <a:pt x="382" y="18"/>
                    </a:lnTo>
                    <a:lnTo>
                      <a:pt x="388" y="13"/>
                    </a:lnTo>
                    <a:lnTo>
                      <a:pt x="402" y="8"/>
                    </a:lnTo>
                    <a:lnTo>
                      <a:pt x="398" y="0"/>
                    </a:lnTo>
                    <a:lnTo>
                      <a:pt x="0" y="3"/>
                    </a:lnTo>
                  </a:path>
                </a:pathLst>
              </a:custGeom>
              <a:gradFill rotWithShape="0">
                <a:gsLst>
                  <a:gs pos="0">
                    <a:srgbClr val="714400"/>
                  </a:gs>
                  <a:gs pos="100000">
                    <a:srgbClr val="221400"/>
                  </a:gs>
                </a:gsLst>
                <a:path path="rect">
                  <a:fillToRect l="50000" t="50000" r="50000" b="50000"/>
                </a:path>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79" name="Freeform 95">
                <a:extLst>
                  <a:ext uri="{FF2B5EF4-FFF2-40B4-BE49-F238E27FC236}">
                    <a16:creationId xmlns:a16="http://schemas.microsoft.com/office/drawing/2014/main" id="{E579B2A3-D764-AC44-8D22-61E209893262}"/>
                  </a:ext>
                </a:extLst>
              </p:cNvPr>
              <p:cNvSpPr>
                <a:spLocks/>
              </p:cNvSpPr>
              <p:nvPr/>
            </p:nvSpPr>
            <p:spPr bwMode="auto">
              <a:xfrm>
                <a:off x="2156" y="3304"/>
                <a:ext cx="403" cy="41"/>
              </a:xfrm>
              <a:custGeom>
                <a:avLst/>
                <a:gdLst>
                  <a:gd name="T0" fmla="*/ 0 w 403"/>
                  <a:gd name="T1" fmla="*/ 2 h 41"/>
                  <a:gd name="T2" fmla="*/ 10 w 403"/>
                  <a:gd name="T3" fmla="*/ 6 h 41"/>
                  <a:gd name="T4" fmla="*/ 12 w 403"/>
                  <a:gd name="T5" fmla="*/ 8 h 41"/>
                  <a:gd name="T6" fmla="*/ 18 w 403"/>
                  <a:gd name="T7" fmla="*/ 12 h 41"/>
                  <a:gd name="T8" fmla="*/ 26 w 403"/>
                  <a:gd name="T9" fmla="*/ 18 h 41"/>
                  <a:gd name="T10" fmla="*/ 34 w 403"/>
                  <a:gd name="T11" fmla="*/ 20 h 41"/>
                  <a:gd name="T12" fmla="*/ 42 w 403"/>
                  <a:gd name="T13" fmla="*/ 24 h 41"/>
                  <a:gd name="T14" fmla="*/ 58 w 403"/>
                  <a:gd name="T15" fmla="*/ 24 h 41"/>
                  <a:gd name="T16" fmla="*/ 70 w 403"/>
                  <a:gd name="T17" fmla="*/ 26 h 41"/>
                  <a:gd name="T18" fmla="*/ 78 w 403"/>
                  <a:gd name="T19" fmla="*/ 28 h 41"/>
                  <a:gd name="T20" fmla="*/ 86 w 403"/>
                  <a:gd name="T21" fmla="*/ 28 h 41"/>
                  <a:gd name="T22" fmla="*/ 94 w 403"/>
                  <a:gd name="T23" fmla="*/ 32 h 41"/>
                  <a:gd name="T24" fmla="*/ 102 w 403"/>
                  <a:gd name="T25" fmla="*/ 32 h 41"/>
                  <a:gd name="T26" fmla="*/ 122 w 403"/>
                  <a:gd name="T27" fmla="*/ 34 h 41"/>
                  <a:gd name="T28" fmla="*/ 130 w 403"/>
                  <a:gd name="T29" fmla="*/ 38 h 41"/>
                  <a:gd name="T30" fmla="*/ 138 w 403"/>
                  <a:gd name="T31" fmla="*/ 38 h 41"/>
                  <a:gd name="T32" fmla="*/ 148 w 403"/>
                  <a:gd name="T33" fmla="*/ 40 h 41"/>
                  <a:gd name="T34" fmla="*/ 156 w 403"/>
                  <a:gd name="T35" fmla="*/ 40 h 41"/>
                  <a:gd name="T36" fmla="*/ 166 w 403"/>
                  <a:gd name="T37" fmla="*/ 40 h 41"/>
                  <a:gd name="T38" fmla="*/ 176 w 403"/>
                  <a:gd name="T39" fmla="*/ 40 h 41"/>
                  <a:gd name="T40" fmla="*/ 194 w 403"/>
                  <a:gd name="T41" fmla="*/ 40 h 41"/>
                  <a:gd name="T42" fmla="*/ 214 w 403"/>
                  <a:gd name="T43" fmla="*/ 40 h 41"/>
                  <a:gd name="T44" fmla="*/ 224 w 403"/>
                  <a:gd name="T45" fmla="*/ 40 h 41"/>
                  <a:gd name="T46" fmla="*/ 232 w 403"/>
                  <a:gd name="T47" fmla="*/ 40 h 41"/>
                  <a:gd name="T48" fmla="*/ 240 w 403"/>
                  <a:gd name="T49" fmla="*/ 40 h 41"/>
                  <a:gd name="T50" fmla="*/ 248 w 403"/>
                  <a:gd name="T51" fmla="*/ 40 h 41"/>
                  <a:gd name="T52" fmla="*/ 256 w 403"/>
                  <a:gd name="T53" fmla="*/ 40 h 41"/>
                  <a:gd name="T54" fmla="*/ 264 w 403"/>
                  <a:gd name="T55" fmla="*/ 38 h 41"/>
                  <a:gd name="T56" fmla="*/ 282 w 403"/>
                  <a:gd name="T57" fmla="*/ 36 h 41"/>
                  <a:gd name="T58" fmla="*/ 286 w 403"/>
                  <a:gd name="T59" fmla="*/ 38 h 41"/>
                  <a:gd name="T60" fmla="*/ 298 w 403"/>
                  <a:gd name="T61" fmla="*/ 34 h 41"/>
                  <a:gd name="T62" fmla="*/ 308 w 403"/>
                  <a:gd name="T63" fmla="*/ 34 h 41"/>
                  <a:gd name="T64" fmla="*/ 324 w 403"/>
                  <a:gd name="T65" fmla="*/ 34 h 41"/>
                  <a:gd name="T66" fmla="*/ 330 w 403"/>
                  <a:gd name="T67" fmla="*/ 34 h 41"/>
                  <a:gd name="T68" fmla="*/ 340 w 403"/>
                  <a:gd name="T69" fmla="*/ 32 h 41"/>
                  <a:gd name="T70" fmla="*/ 354 w 403"/>
                  <a:gd name="T71" fmla="*/ 28 h 41"/>
                  <a:gd name="T72" fmla="*/ 368 w 403"/>
                  <a:gd name="T73" fmla="*/ 26 h 41"/>
                  <a:gd name="T74" fmla="*/ 376 w 403"/>
                  <a:gd name="T75" fmla="*/ 22 h 41"/>
                  <a:gd name="T76" fmla="*/ 384 w 403"/>
                  <a:gd name="T77" fmla="*/ 18 h 41"/>
                  <a:gd name="T78" fmla="*/ 390 w 403"/>
                  <a:gd name="T79" fmla="*/ 14 h 41"/>
                  <a:gd name="T80" fmla="*/ 402 w 403"/>
                  <a:gd name="T81" fmla="*/ 8 h 41"/>
                  <a:gd name="T82" fmla="*/ 400 w 403"/>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3" h="41">
                    <a:moveTo>
                      <a:pt x="0" y="2"/>
                    </a:moveTo>
                    <a:lnTo>
                      <a:pt x="10" y="6"/>
                    </a:lnTo>
                    <a:lnTo>
                      <a:pt x="12" y="8"/>
                    </a:lnTo>
                    <a:lnTo>
                      <a:pt x="18" y="12"/>
                    </a:lnTo>
                    <a:lnTo>
                      <a:pt x="26" y="18"/>
                    </a:lnTo>
                    <a:lnTo>
                      <a:pt x="34" y="20"/>
                    </a:lnTo>
                    <a:lnTo>
                      <a:pt x="42" y="24"/>
                    </a:lnTo>
                    <a:lnTo>
                      <a:pt x="58" y="24"/>
                    </a:lnTo>
                    <a:lnTo>
                      <a:pt x="70" y="26"/>
                    </a:lnTo>
                    <a:lnTo>
                      <a:pt x="78" y="28"/>
                    </a:lnTo>
                    <a:lnTo>
                      <a:pt x="86" y="28"/>
                    </a:lnTo>
                    <a:lnTo>
                      <a:pt x="94" y="32"/>
                    </a:lnTo>
                    <a:lnTo>
                      <a:pt x="102" y="32"/>
                    </a:lnTo>
                    <a:lnTo>
                      <a:pt x="122" y="34"/>
                    </a:lnTo>
                    <a:lnTo>
                      <a:pt x="130" y="38"/>
                    </a:lnTo>
                    <a:lnTo>
                      <a:pt x="138" y="38"/>
                    </a:lnTo>
                    <a:lnTo>
                      <a:pt x="148" y="40"/>
                    </a:lnTo>
                    <a:lnTo>
                      <a:pt x="156" y="40"/>
                    </a:lnTo>
                    <a:lnTo>
                      <a:pt x="166" y="40"/>
                    </a:lnTo>
                    <a:lnTo>
                      <a:pt x="176" y="40"/>
                    </a:lnTo>
                    <a:lnTo>
                      <a:pt x="194" y="40"/>
                    </a:lnTo>
                    <a:lnTo>
                      <a:pt x="214" y="40"/>
                    </a:lnTo>
                    <a:lnTo>
                      <a:pt x="224" y="40"/>
                    </a:lnTo>
                    <a:lnTo>
                      <a:pt x="232" y="40"/>
                    </a:lnTo>
                    <a:lnTo>
                      <a:pt x="240" y="40"/>
                    </a:lnTo>
                    <a:lnTo>
                      <a:pt x="248" y="40"/>
                    </a:lnTo>
                    <a:lnTo>
                      <a:pt x="256" y="40"/>
                    </a:lnTo>
                    <a:lnTo>
                      <a:pt x="264" y="38"/>
                    </a:lnTo>
                    <a:lnTo>
                      <a:pt x="282" y="36"/>
                    </a:lnTo>
                    <a:lnTo>
                      <a:pt x="286" y="38"/>
                    </a:lnTo>
                    <a:lnTo>
                      <a:pt x="298" y="34"/>
                    </a:lnTo>
                    <a:lnTo>
                      <a:pt x="308" y="34"/>
                    </a:lnTo>
                    <a:lnTo>
                      <a:pt x="324" y="34"/>
                    </a:lnTo>
                    <a:lnTo>
                      <a:pt x="330" y="34"/>
                    </a:lnTo>
                    <a:lnTo>
                      <a:pt x="340" y="32"/>
                    </a:lnTo>
                    <a:lnTo>
                      <a:pt x="354" y="28"/>
                    </a:lnTo>
                    <a:lnTo>
                      <a:pt x="368" y="26"/>
                    </a:lnTo>
                    <a:lnTo>
                      <a:pt x="376" y="22"/>
                    </a:lnTo>
                    <a:lnTo>
                      <a:pt x="384" y="18"/>
                    </a:lnTo>
                    <a:lnTo>
                      <a:pt x="390" y="14"/>
                    </a:lnTo>
                    <a:lnTo>
                      <a:pt x="402" y="8"/>
                    </a:lnTo>
                    <a:lnTo>
                      <a:pt x="40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47" name="Group 96">
            <a:extLst>
              <a:ext uri="{FF2B5EF4-FFF2-40B4-BE49-F238E27FC236}">
                <a16:creationId xmlns:a16="http://schemas.microsoft.com/office/drawing/2014/main" id="{811715C7-033E-7942-9FC8-DFFC5762BFE7}"/>
              </a:ext>
            </a:extLst>
          </p:cNvPr>
          <p:cNvGrpSpPr>
            <a:grpSpLocks/>
          </p:cNvGrpSpPr>
          <p:nvPr/>
        </p:nvGrpSpPr>
        <p:grpSpPr bwMode="auto">
          <a:xfrm>
            <a:off x="5886450" y="5546725"/>
            <a:ext cx="990600" cy="1276350"/>
            <a:chOff x="2748" y="3494"/>
            <a:chExt cx="624" cy="804"/>
          </a:xfrm>
        </p:grpSpPr>
        <p:sp>
          <p:nvSpPr>
            <p:cNvPr id="16481" name="Freeform 97">
              <a:extLst>
                <a:ext uri="{FF2B5EF4-FFF2-40B4-BE49-F238E27FC236}">
                  <a16:creationId xmlns:a16="http://schemas.microsoft.com/office/drawing/2014/main" id="{8250CFD0-86D2-E442-B0A9-A1251775520F}"/>
                </a:ext>
              </a:extLst>
            </p:cNvPr>
            <p:cNvSpPr>
              <a:spLocks/>
            </p:cNvSpPr>
            <p:nvPr/>
          </p:nvSpPr>
          <p:spPr bwMode="auto">
            <a:xfrm>
              <a:off x="2748" y="3494"/>
              <a:ext cx="624" cy="804"/>
            </a:xfrm>
            <a:custGeom>
              <a:avLst/>
              <a:gdLst>
                <a:gd name="T0" fmla="*/ 114 w 624"/>
                <a:gd name="T1" fmla="*/ 188 h 804"/>
                <a:gd name="T2" fmla="*/ 114 w 624"/>
                <a:gd name="T3" fmla="*/ 122 h 804"/>
                <a:gd name="T4" fmla="*/ 147 w 624"/>
                <a:gd name="T5" fmla="*/ 58 h 804"/>
                <a:gd name="T6" fmla="*/ 207 w 624"/>
                <a:gd name="T7" fmla="*/ 22 h 804"/>
                <a:gd name="T8" fmla="*/ 269 w 624"/>
                <a:gd name="T9" fmla="*/ 4 h 804"/>
                <a:gd name="T10" fmla="*/ 333 w 624"/>
                <a:gd name="T11" fmla="*/ 0 h 804"/>
                <a:gd name="T12" fmla="*/ 395 w 624"/>
                <a:gd name="T13" fmla="*/ 0 h 804"/>
                <a:gd name="T14" fmla="*/ 457 w 624"/>
                <a:gd name="T15" fmla="*/ 34 h 804"/>
                <a:gd name="T16" fmla="*/ 511 w 624"/>
                <a:gd name="T17" fmla="*/ 84 h 804"/>
                <a:gd name="T18" fmla="*/ 519 w 624"/>
                <a:gd name="T19" fmla="*/ 166 h 804"/>
                <a:gd name="T20" fmla="*/ 519 w 624"/>
                <a:gd name="T21" fmla="*/ 232 h 804"/>
                <a:gd name="T22" fmla="*/ 519 w 624"/>
                <a:gd name="T23" fmla="*/ 307 h 804"/>
                <a:gd name="T24" fmla="*/ 541 w 624"/>
                <a:gd name="T25" fmla="*/ 373 h 804"/>
                <a:gd name="T26" fmla="*/ 561 w 624"/>
                <a:gd name="T27" fmla="*/ 441 h 804"/>
                <a:gd name="T28" fmla="*/ 581 w 624"/>
                <a:gd name="T29" fmla="*/ 507 h 804"/>
                <a:gd name="T30" fmla="*/ 593 w 624"/>
                <a:gd name="T31" fmla="*/ 583 h 804"/>
                <a:gd name="T32" fmla="*/ 603 w 624"/>
                <a:gd name="T33" fmla="*/ 649 h 804"/>
                <a:gd name="T34" fmla="*/ 623 w 624"/>
                <a:gd name="T35" fmla="*/ 715 h 804"/>
                <a:gd name="T36" fmla="*/ 623 w 624"/>
                <a:gd name="T37" fmla="*/ 781 h 804"/>
                <a:gd name="T38" fmla="*/ 561 w 624"/>
                <a:gd name="T39" fmla="*/ 803 h 804"/>
                <a:gd name="T40" fmla="*/ 457 w 624"/>
                <a:gd name="T41" fmla="*/ 793 h 804"/>
                <a:gd name="T42" fmla="*/ 395 w 624"/>
                <a:gd name="T43" fmla="*/ 793 h 804"/>
                <a:gd name="T44" fmla="*/ 333 w 624"/>
                <a:gd name="T45" fmla="*/ 793 h 804"/>
                <a:gd name="T46" fmla="*/ 269 w 624"/>
                <a:gd name="T47" fmla="*/ 793 h 804"/>
                <a:gd name="T48" fmla="*/ 207 w 624"/>
                <a:gd name="T49" fmla="*/ 793 h 804"/>
                <a:gd name="T50" fmla="*/ 135 w 624"/>
                <a:gd name="T51" fmla="*/ 793 h 804"/>
                <a:gd name="T52" fmla="*/ 74 w 624"/>
                <a:gd name="T53" fmla="*/ 793 h 804"/>
                <a:gd name="T54" fmla="*/ 10 w 624"/>
                <a:gd name="T55" fmla="*/ 793 h 804"/>
                <a:gd name="T56" fmla="*/ 0 w 624"/>
                <a:gd name="T57" fmla="*/ 727 h 804"/>
                <a:gd name="T58" fmla="*/ 10 w 624"/>
                <a:gd name="T59" fmla="*/ 661 h 804"/>
                <a:gd name="T60" fmla="*/ 52 w 624"/>
                <a:gd name="T61" fmla="*/ 595 h 804"/>
                <a:gd name="T62" fmla="*/ 74 w 624"/>
                <a:gd name="T63" fmla="*/ 529 h 804"/>
                <a:gd name="T64" fmla="*/ 74 w 624"/>
                <a:gd name="T65" fmla="*/ 463 h 804"/>
                <a:gd name="T66" fmla="*/ 94 w 624"/>
                <a:gd name="T67" fmla="*/ 395 h 804"/>
                <a:gd name="T68" fmla="*/ 104 w 624"/>
                <a:gd name="T69" fmla="*/ 329 h 804"/>
                <a:gd name="T70" fmla="*/ 104 w 624"/>
                <a:gd name="T71" fmla="*/ 264 h 804"/>
                <a:gd name="T72" fmla="*/ 114 w 624"/>
                <a:gd name="T73" fmla="*/ 220 h 8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4" h="804">
                  <a:moveTo>
                    <a:pt x="114" y="220"/>
                  </a:moveTo>
                  <a:lnTo>
                    <a:pt x="114" y="188"/>
                  </a:lnTo>
                  <a:lnTo>
                    <a:pt x="114" y="154"/>
                  </a:lnTo>
                  <a:lnTo>
                    <a:pt x="114" y="122"/>
                  </a:lnTo>
                  <a:lnTo>
                    <a:pt x="120" y="84"/>
                  </a:lnTo>
                  <a:lnTo>
                    <a:pt x="147" y="58"/>
                  </a:lnTo>
                  <a:lnTo>
                    <a:pt x="177" y="40"/>
                  </a:lnTo>
                  <a:lnTo>
                    <a:pt x="207" y="22"/>
                  </a:lnTo>
                  <a:lnTo>
                    <a:pt x="239" y="12"/>
                  </a:lnTo>
                  <a:lnTo>
                    <a:pt x="269" y="4"/>
                  </a:lnTo>
                  <a:lnTo>
                    <a:pt x="301" y="0"/>
                  </a:lnTo>
                  <a:lnTo>
                    <a:pt x="333" y="0"/>
                  </a:lnTo>
                  <a:lnTo>
                    <a:pt x="363" y="0"/>
                  </a:lnTo>
                  <a:lnTo>
                    <a:pt x="395" y="0"/>
                  </a:lnTo>
                  <a:lnTo>
                    <a:pt x="425" y="14"/>
                  </a:lnTo>
                  <a:lnTo>
                    <a:pt x="457" y="34"/>
                  </a:lnTo>
                  <a:lnTo>
                    <a:pt x="495" y="66"/>
                  </a:lnTo>
                  <a:lnTo>
                    <a:pt x="511" y="84"/>
                  </a:lnTo>
                  <a:lnTo>
                    <a:pt x="519" y="132"/>
                  </a:lnTo>
                  <a:lnTo>
                    <a:pt x="519" y="166"/>
                  </a:lnTo>
                  <a:lnTo>
                    <a:pt x="519" y="198"/>
                  </a:lnTo>
                  <a:lnTo>
                    <a:pt x="519" y="232"/>
                  </a:lnTo>
                  <a:lnTo>
                    <a:pt x="519" y="276"/>
                  </a:lnTo>
                  <a:lnTo>
                    <a:pt x="519" y="307"/>
                  </a:lnTo>
                  <a:lnTo>
                    <a:pt x="529" y="341"/>
                  </a:lnTo>
                  <a:lnTo>
                    <a:pt x="541" y="373"/>
                  </a:lnTo>
                  <a:lnTo>
                    <a:pt x="551" y="407"/>
                  </a:lnTo>
                  <a:lnTo>
                    <a:pt x="561" y="441"/>
                  </a:lnTo>
                  <a:lnTo>
                    <a:pt x="571" y="473"/>
                  </a:lnTo>
                  <a:lnTo>
                    <a:pt x="581" y="507"/>
                  </a:lnTo>
                  <a:lnTo>
                    <a:pt x="593" y="551"/>
                  </a:lnTo>
                  <a:lnTo>
                    <a:pt x="593" y="583"/>
                  </a:lnTo>
                  <a:lnTo>
                    <a:pt x="603" y="617"/>
                  </a:lnTo>
                  <a:lnTo>
                    <a:pt x="603" y="649"/>
                  </a:lnTo>
                  <a:lnTo>
                    <a:pt x="603" y="683"/>
                  </a:lnTo>
                  <a:lnTo>
                    <a:pt x="623" y="715"/>
                  </a:lnTo>
                  <a:lnTo>
                    <a:pt x="623" y="749"/>
                  </a:lnTo>
                  <a:lnTo>
                    <a:pt x="623" y="781"/>
                  </a:lnTo>
                  <a:lnTo>
                    <a:pt x="593" y="803"/>
                  </a:lnTo>
                  <a:lnTo>
                    <a:pt x="561" y="803"/>
                  </a:lnTo>
                  <a:lnTo>
                    <a:pt x="529" y="803"/>
                  </a:lnTo>
                  <a:lnTo>
                    <a:pt x="457" y="793"/>
                  </a:lnTo>
                  <a:lnTo>
                    <a:pt x="425" y="793"/>
                  </a:lnTo>
                  <a:lnTo>
                    <a:pt x="395" y="793"/>
                  </a:lnTo>
                  <a:lnTo>
                    <a:pt x="363" y="793"/>
                  </a:lnTo>
                  <a:lnTo>
                    <a:pt x="333" y="793"/>
                  </a:lnTo>
                  <a:lnTo>
                    <a:pt x="301" y="793"/>
                  </a:lnTo>
                  <a:lnTo>
                    <a:pt x="269" y="793"/>
                  </a:lnTo>
                  <a:lnTo>
                    <a:pt x="239" y="793"/>
                  </a:lnTo>
                  <a:lnTo>
                    <a:pt x="207" y="793"/>
                  </a:lnTo>
                  <a:lnTo>
                    <a:pt x="177" y="793"/>
                  </a:lnTo>
                  <a:lnTo>
                    <a:pt x="135" y="793"/>
                  </a:lnTo>
                  <a:lnTo>
                    <a:pt x="104" y="793"/>
                  </a:lnTo>
                  <a:lnTo>
                    <a:pt x="74" y="793"/>
                  </a:lnTo>
                  <a:lnTo>
                    <a:pt x="42" y="793"/>
                  </a:lnTo>
                  <a:lnTo>
                    <a:pt x="10" y="793"/>
                  </a:lnTo>
                  <a:lnTo>
                    <a:pt x="0" y="759"/>
                  </a:lnTo>
                  <a:lnTo>
                    <a:pt x="0" y="727"/>
                  </a:lnTo>
                  <a:lnTo>
                    <a:pt x="0" y="693"/>
                  </a:lnTo>
                  <a:lnTo>
                    <a:pt x="10" y="661"/>
                  </a:lnTo>
                  <a:lnTo>
                    <a:pt x="32" y="627"/>
                  </a:lnTo>
                  <a:lnTo>
                    <a:pt x="52" y="595"/>
                  </a:lnTo>
                  <a:lnTo>
                    <a:pt x="62" y="561"/>
                  </a:lnTo>
                  <a:lnTo>
                    <a:pt x="74" y="529"/>
                  </a:lnTo>
                  <a:lnTo>
                    <a:pt x="74" y="495"/>
                  </a:lnTo>
                  <a:lnTo>
                    <a:pt x="74" y="463"/>
                  </a:lnTo>
                  <a:lnTo>
                    <a:pt x="94" y="429"/>
                  </a:lnTo>
                  <a:lnTo>
                    <a:pt x="94" y="395"/>
                  </a:lnTo>
                  <a:lnTo>
                    <a:pt x="104" y="363"/>
                  </a:lnTo>
                  <a:lnTo>
                    <a:pt x="104" y="329"/>
                  </a:lnTo>
                  <a:lnTo>
                    <a:pt x="104" y="297"/>
                  </a:lnTo>
                  <a:lnTo>
                    <a:pt x="104" y="264"/>
                  </a:lnTo>
                  <a:lnTo>
                    <a:pt x="108" y="238"/>
                  </a:lnTo>
                  <a:lnTo>
                    <a:pt x="114" y="220"/>
                  </a:lnTo>
                </a:path>
              </a:pathLst>
            </a:custGeom>
            <a:solidFill>
              <a:srgbClr val="1050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112" name="Group 98">
              <a:extLst>
                <a:ext uri="{FF2B5EF4-FFF2-40B4-BE49-F238E27FC236}">
                  <a16:creationId xmlns:a16="http://schemas.microsoft.com/office/drawing/2014/main" id="{DBEFA06A-4F03-1D49-9658-18CA0914B1DF}"/>
                </a:ext>
              </a:extLst>
            </p:cNvPr>
            <p:cNvGrpSpPr>
              <a:grpSpLocks/>
            </p:cNvGrpSpPr>
            <p:nvPr/>
          </p:nvGrpSpPr>
          <p:grpSpPr bwMode="auto">
            <a:xfrm>
              <a:off x="2864" y="3630"/>
              <a:ext cx="402" cy="39"/>
              <a:chOff x="2864" y="3630"/>
              <a:chExt cx="402" cy="39"/>
            </a:xfrm>
          </p:grpSpPr>
          <p:sp>
            <p:nvSpPr>
              <p:cNvPr id="16483" name="Freeform 99">
                <a:extLst>
                  <a:ext uri="{FF2B5EF4-FFF2-40B4-BE49-F238E27FC236}">
                    <a16:creationId xmlns:a16="http://schemas.microsoft.com/office/drawing/2014/main" id="{0EE4C9F3-BA81-6249-B616-FF13BC61E975}"/>
                  </a:ext>
                </a:extLst>
              </p:cNvPr>
              <p:cNvSpPr>
                <a:spLocks/>
              </p:cNvSpPr>
              <p:nvPr/>
            </p:nvSpPr>
            <p:spPr bwMode="auto">
              <a:xfrm>
                <a:off x="2864" y="3630"/>
                <a:ext cx="402" cy="39"/>
              </a:xfrm>
              <a:custGeom>
                <a:avLst/>
                <a:gdLst>
                  <a:gd name="T0" fmla="*/ 0 w 402"/>
                  <a:gd name="T1" fmla="*/ 5 h 39"/>
                  <a:gd name="T2" fmla="*/ 8 w 402"/>
                  <a:gd name="T3" fmla="*/ 5 h 39"/>
                  <a:gd name="T4" fmla="*/ 16 w 402"/>
                  <a:gd name="T5" fmla="*/ 8 h 39"/>
                  <a:gd name="T6" fmla="*/ 23 w 402"/>
                  <a:gd name="T7" fmla="*/ 12 h 39"/>
                  <a:gd name="T8" fmla="*/ 30 w 402"/>
                  <a:gd name="T9" fmla="*/ 17 h 39"/>
                  <a:gd name="T10" fmla="*/ 38 w 402"/>
                  <a:gd name="T11" fmla="*/ 20 h 39"/>
                  <a:gd name="T12" fmla="*/ 46 w 402"/>
                  <a:gd name="T13" fmla="*/ 21 h 39"/>
                  <a:gd name="T14" fmla="*/ 56 w 402"/>
                  <a:gd name="T15" fmla="*/ 21 h 39"/>
                  <a:gd name="T16" fmla="*/ 81 w 402"/>
                  <a:gd name="T17" fmla="*/ 25 h 39"/>
                  <a:gd name="T18" fmla="*/ 87 w 402"/>
                  <a:gd name="T19" fmla="*/ 26 h 39"/>
                  <a:gd name="T20" fmla="*/ 95 w 402"/>
                  <a:gd name="T21" fmla="*/ 26 h 39"/>
                  <a:gd name="T22" fmla="*/ 103 w 402"/>
                  <a:gd name="T23" fmla="*/ 30 h 39"/>
                  <a:gd name="T24" fmla="*/ 111 w 402"/>
                  <a:gd name="T25" fmla="*/ 30 h 39"/>
                  <a:gd name="T26" fmla="*/ 130 w 402"/>
                  <a:gd name="T27" fmla="*/ 33 h 39"/>
                  <a:gd name="T28" fmla="*/ 138 w 402"/>
                  <a:gd name="T29" fmla="*/ 35 h 39"/>
                  <a:gd name="T30" fmla="*/ 144 w 402"/>
                  <a:gd name="T31" fmla="*/ 35 h 39"/>
                  <a:gd name="T32" fmla="*/ 156 w 402"/>
                  <a:gd name="T33" fmla="*/ 38 h 39"/>
                  <a:gd name="T34" fmla="*/ 164 w 402"/>
                  <a:gd name="T35" fmla="*/ 38 h 39"/>
                  <a:gd name="T36" fmla="*/ 172 w 402"/>
                  <a:gd name="T37" fmla="*/ 38 h 39"/>
                  <a:gd name="T38" fmla="*/ 181 w 402"/>
                  <a:gd name="T39" fmla="*/ 38 h 39"/>
                  <a:gd name="T40" fmla="*/ 201 w 402"/>
                  <a:gd name="T41" fmla="*/ 38 h 39"/>
                  <a:gd name="T42" fmla="*/ 219 w 402"/>
                  <a:gd name="T43" fmla="*/ 38 h 39"/>
                  <a:gd name="T44" fmla="*/ 228 w 402"/>
                  <a:gd name="T45" fmla="*/ 38 h 39"/>
                  <a:gd name="T46" fmla="*/ 236 w 402"/>
                  <a:gd name="T47" fmla="*/ 38 h 39"/>
                  <a:gd name="T48" fmla="*/ 244 w 402"/>
                  <a:gd name="T49" fmla="*/ 38 h 39"/>
                  <a:gd name="T50" fmla="*/ 252 w 402"/>
                  <a:gd name="T51" fmla="*/ 38 h 39"/>
                  <a:gd name="T52" fmla="*/ 260 w 402"/>
                  <a:gd name="T53" fmla="*/ 38 h 39"/>
                  <a:gd name="T54" fmla="*/ 268 w 402"/>
                  <a:gd name="T55" fmla="*/ 35 h 39"/>
                  <a:gd name="T56" fmla="*/ 283 w 402"/>
                  <a:gd name="T57" fmla="*/ 35 h 39"/>
                  <a:gd name="T58" fmla="*/ 289 w 402"/>
                  <a:gd name="T59" fmla="*/ 35 h 39"/>
                  <a:gd name="T60" fmla="*/ 299 w 402"/>
                  <a:gd name="T61" fmla="*/ 33 h 39"/>
                  <a:gd name="T62" fmla="*/ 309 w 402"/>
                  <a:gd name="T63" fmla="*/ 33 h 39"/>
                  <a:gd name="T64" fmla="*/ 325 w 402"/>
                  <a:gd name="T65" fmla="*/ 33 h 39"/>
                  <a:gd name="T66" fmla="*/ 330 w 402"/>
                  <a:gd name="T67" fmla="*/ 31 h 39"/>
                  <a:gd name="T68" fmla="*/ 340 w 402"/>
                  <a:gd name="T69" fmla="*/ 31 h 39"/>
                  <a:gd name="T70" fmla="*/ 354 w 402"/>
                  <a:gd name="T71" fmla="*/ 26 h 39"/>
                  <a:gd name="T72" fmla="*/ 368 w 402"/>
                  <a:gd name="T73" fmla="*/ 25 h 39"/>
                  <a:gd name="T74" fmla="*/ 376 w 402"/>
                  <a:gd name="T75" fmla="*/ 21 h 39"/>
                  <a:gd name="T76" fmla="*/ 383 w 402"/>
                  <a:gd name="T77" fmla="*/ 17 h 39"/>
                  <a:gd name="T78" fmla="*/ 389 w 402"/>
                  <a:gd name="T79" fmla="*/ 13 h 39"/>
                  <a:gd name="T80" fmla="*/ 401 w 402"/>
                  <a:gd name="T81" fmla="*/ 7 h 39"/>
                  <a:gd name="T82" fmla="*/ 397 w 402"/>
                  <a:gd name="T83" fmla="*/ 0 h 39"/>
                  <a:gd name="T84" fmla="*/ 0 w 402"/>
                  <a:gd name="T85" fmla="*/ 5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2" h="39">
                    <a:moveTo>
                      <a:pt x="0" y="5"/>
                    </a:moveTo>
                    <a:lnTo>
                      <a:pt x="8" y="5"/>
                    </a:lnTo>
                    <a:lnTo>
                      <a:pt x="16" y="8"/>
                    </a:lnTo>
                    <a:lnTo>
                      <a:pt x="23" y="12"/>
                    </a:lnTo>
                    <a:lnTo>
                      <a:pt x="30" y="17"/>
                    </a:lnTo>
                    <a:lnTo>
                      <a:pt x="38" y="20"/>
                    </a:lnTo>
                    <a:lnTo>
                      <a:pt x="46" y="21"/>
                    </a:lnTo>
                    <a:lnTo>
                      <a:pt x="56" y="21"/>
                    </a:lnTo>
                    <a:lnTo>
                      <a:pt x="81" y="25"/>
                    </a:lnTo>
                    <a:lnTo>
                      <a:pt x="87" y="26"/>
                    </a:lnTo>
                    <a:lnTo>
                      <a:pt x="95" y="26"/>
                    </a:lnTo>
                    <a:lnTo>
                      <a:pt x="103" y="30"/>
                    </a:lnTo>
                    <a:lnTo>
                      <a:pt x="111" y="30"/>
                    </a:lnTo>
                    <a:lnTo>
                      <a:pt x="130" y="33"/>
                    </a:lnTo>
                    <a:lnTo>
                      <a:pt x="138" y="35"/>
                    </a:lnTo>
                    <a:lnTo>
                      <a:pt x="144" y="35"/>
                    </a:lnTo>
                    <a:lnTo>
                      <a:pt x="156" y="38"/>
                    </a:lnTo>
                    <a:lnTo>
                      <a:pt x="164" y="38"/>
                    </a:lnTo>
                    <a:lnTo>
                      <a:pt x="172" y="38"/>
                    </a:lnTo>
                    <a:lnTo>
                      <a:pt x="181" y="38"/>
                    </a:lnTo>
                    <a:lnTo>
                      <a:pt x="201" y="38"/>
                    </a:lnTo>
                    <a:lnTo>
                      <a:pt x="219" y="38"/>
                    </a:lnTo>
                    <a:lnTo>
                      <a:pt x="228" y="38"/>
                    </a:lnTo>
                    <a:lnTo>
                      <a:pt x="236" y="38"/>
                    </a:lnTo>
                    <a:lnTo>
                      <a:pt x="244" y="38"/>
                    </a:lnTo>
                    <a:lnTo>
                      <a:pt x="252" y="38"/>
                    </a:lnTo>
                    <a:lnTo>
                      <a:pt x="260" y="38"/>
                    </a:lnTo>
                    <a:lnTo>
                      <a:pt x="268" y="35"/>
                    </a:lnTo>
                    <a:lnTo>
                      <a:pt x="283" y="35"/>
                    </a:lnTo>
                    <a:lnTo>
                      <a:pt x="289" y="35"/>
                    </a:lnTo>
                    <a:lnTo>
                      <a:pt x="299" y="33"/>
                    </a:lnTo>
                    <a:lnTo>
                      <a:pt x="309" y="33"/>
                    </a:lnTo>
                    <a:lnTo>
                      <a:pt x="325" y="33"/>
                    </a:lnTo>
                    <a:lnTo>
                      <a:pt x="330" y="31"/>
                    </a:lnTo>
                    <a:lnTo>
                      <a:pt x="340" y="31"/>
                    </a:lnTo>
                    <a:lnTo>
                      <a:pt x="354" y="26"/>
                    </a:lnTo>
                    <a:lnTo>
                      <a:pt x="368" y="25"/>
                    </a:lnTo>
                    <a:lnTo>
                      <a:pt x="376" y="21"/>
                    </a:lnTo>
                    <a:lnTo>
                      <a:pt x="383" y="17"/>
                    </a:lnTo>
                    <a:lnTo>
                      <a:pt x="389" y="13"/>
                    </a:lnTo>
                    <a:lnTo>
                      <a:pt x="401" y="7"/>
                    </a:lnTo>
                    <a:lnTo>
                      <a:pt x="397" y="0"/>
                    </a:lnTo>
                    <a:lnTo>
                      <a:pt x="0" y="5"/>
                    </a:lnTo>
                  </a:path>
                </a:pathLst>
              </a:custGeom>
              <a:solidFill>
                <a:srgbClr val="105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84" name="Freeform 100">
                <a:extLst>
                  <a:ext uri="{FF2B5EF4-FFF2-40B4-BE49-F238E27FC236}">
                    <a16:creationId xmlns:a16="http://schemas.microsoft.com/office/drawing/2014/main" id="{4B28027A-2F1B-A449-93A7-9FC098E94797}"/>
                  </a:ext>
                </a:extLst>
              </p:cNvPr>
              <p:cNvSpPr>
                <a:spLocks/>
              </p:cNvSpPr>
              <p:nvPr/>
            </p:nvSpPr>
            <p:spPr bwMode="auto">
              <a:xfrm>
                <a:off x="2864" y="3630"/>
                <a:ext cx="402" cy="39"/>
              </a:xfrm>
              <a:custGeom>
                <a:avLst/>
                <a:gdLst>
                  <a:gd name="T0" fmla="*/ 0 w 402"/>
                  <a:gd name="T1" fmla="*/ 6 h 39"/>
                  <a:gd name="T2" fmla="*/ 8 w 402"/>
                  <a:gd name="T3" fmla="*/ 6 h 39"/>
                  <a:gd name="T4" fmla="*/ 16 w 402"/>
                  <a:gd name="T5" fmla="*/ 8 h 39"/>
                  <a:gd name="T6" fmla="*/ 23 w 402"/>
                  <a:gd name="T7" fmla="*/ 12 h 39"/>
                  <a:gd name="T8" fmla="*/ 31 w 402"/>
                  <a:gd name="T9" fmla="*/ 16 h 39"/>
                  <a:gd name="T10" fmla="*/ 39 w 402"/>
                  <a:gd name="T11" fmla="*/ 20 h 39"/>
                  <a:gd name="T12" fmla="*/ 47 w 402"/>
                  <a:gd name="T13" fmla="*/ 22 h 39"/>
                  <a:gd name="T14" fmla="*/ 57 w 402"/>
                  <a:gd name="T15" fmla="*/ 22 h 39"/>
                  <a:gd name="T16" fmla="*/ 81 w 402"/>
                  <a:gd name="T17" fmla="*/ 24 h 39"/>
                  <a:gd name="T18" fmla="*/ 87 w 402"/>
                  <a:gd name="T19" fmla="*/ 28 h 39"/>
                  <a:gd name="T20" fmla="*/ 95 w 402"/>
                  <a:gd name="T21" fmla="*/ 28 h 39"/>
                  <a:gd name="T22" fmla="*/ 103 w 402"/>
                  <a:gd name="T23" fmla="*/ 30 h 39"/>
                  <a:gd name="T24" fmla="*/ 111 w 402"/>
                  <a:gd name="T25" fmla="*/ 30 h 39"/>
                  <a:gd name="T26" fmla="*/ 129 w 402"/>
                  <a:gd name="T27" fmla="*/ 34 h 39"/>
                  <a:gd name="T28" fmla="*/ 137 w 402"/>
                  <a:gd name="T29" fmla="*/ 36 h 39"/>
                  <a:gd name="T30" fmla="*/ 145 w 402"/>
                  <a:gd name="T31" fmla="*/ 36 h 39"/>
                  <a:gd name="T32" fmla="*/ 155 w 402"/>
                  <a:gd name="T33" fmla="*/ 38 h 39"/>
                  <a:gd name="T34" fmla="*/ 163 w 402"/>
                  <a:gd name="T35" fmla="*/ 38 h 39"/>
                  <a:gd name="T36" fmla="*/ 171 w 402"/>
                  <a:gd name="T37" fmla="*/ 38 h 39"/>
                  <a:gd name="T38" fmla="*/ 181 w 402"/>
                  <a:gd name="T39" fmla="*/ 38 h 39"/>
                  <a:gd name="T40" fmla="*/ 201 w 402"/>
                  <a:gd name="T41" fmla="*/ 38 h 39"/>
                  <a:gd name="T42" fmla="*/ 219 w 402"/>
                  <a:gd name="T43" fmla="*/ 38 h 39"/>
                  <a:gd name="T44" fmla="*/ 229 w 402"/>
                  <a:gd name="T45" fmla="*/ 38 h 39"/>
                  <a:gd name="T46" fmla="*/ 237 w 402"/>
                  <a:gd name="T47" fmla="*/ 38 h 39"/>
                  <a:gd name="T48" fmla="*/ 245 w 402"/>
                  <a:gd name="T49" fmla="*/ 38 h 39"/>
                  <a:gd name="T50" fmla="*/ 253 w 402"/>
                  <a:gd name="T51" fmla="*/ 38 h 39"/>
                  <a:gd name="T52" fmla="*/ 261 w 402"/>
                  <a:gd name="T53" fmla="*/ 38 h 39"/>
                  <a:gd name="T54" fmla="*/ 269 w 402"/>
                  <a:gd name="T55" fmla="*/ 36 h 39"/>
                  <a:gd name="T56" fmla="*/ 283 w 402"/>
                  <a:gd name="T57" fmla="*/ 34 h 39"/>
                  <a:gd name="T58" fmla="*/ 289 w 402"/>
                  <a:gd name="T59" fmla="*/ 36 h 39"/>
                  <a:gd name="T60" fmla="*/ 299 w 402"/>
                  <a:gd name="T61" fmla="*/ 34 h 39"/>
                  <a:gd name="T62" fmla="*/ 309 w 402"/>
                  <a:gd name="T63" fmla="*/ 34 h 39"/>
                  <a:gd name="T64" fmla="*/ 325 w 402"/>
                  <a:gd name="T65" fmla="*/ 34 h 39"/>
                  <a:gd name="T66" fmla="*/ 331 w 402"/>
                  <a:gd name="T67" fmla="*/ 32 h 39"/>
                  <a:gd name="T68" fmla="*/ 339 w 402"/>
                  <a:gd name="T69" fmla="*/ 32 h 39"/>
                  <a:gd name="T70" fmla="*/ 355 w 402"/>
                  <a:gd name="T71" fmla="*/ 28 h 39"/>
                  <a:gd name="T72" fmla="*/ 367 w 402"/>
                  <a:gd name="T73" fmla="*/ 24 h 39"/>
                  <a:gd name="T74" fmla="*/ 375 w 402"/>
                  <a:gd name="T75" fmla="*/ 22 h 39"/>
                  <a:gd name="T76" fmla="*/ 383 w 402"/>
                  <a:gd name="T77" fmla="*/ 18 h 39"/>
                  <a:gd name="T78" fmla="*/ 389 w 402"/>
                  <a:gd name="T79" fmla="*/ 14 h 39"/>
                  <a:gd name="T80" fmla="*/ 401 w 402"/>
                  <a:gd name="T81" fmla="*/ 8 h 39"/>
                  <a:gd name="T82" fmla="*/ 397 w 402"/>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2" h="39">
                    <a:moveTo>
                      <a:pt x="0" y="6"/>
                    </a:moveTo>
                    <a:lnTo>
                      <a:pt x="8" y="6"/>
                    </a:lnTo>
                    <a:lnTo>
                      <a:pt x="16" y="8"/>
                    </a:lnTo>
                    <a:lnTo>
                      <a:pt x="23" y="12"/>
                    </a:lnTo>
                    <a:lnTo>
                      <a:pt x="31" y="16"/>
                    </a:lnTo>
                    <a:lnTo>
                      <a:pt x="39" y="20"/>
                    </a:lnTo>
                    <a:lnTo>
                      <a:pt x="47" y="22"/>
                    </a:lnTo>
                    <a:lnTo>
                      <a:pt x="57" y="22"/>
                    </a:lnTo>
                    <a:lnTo>
                      <a:pt x="81" y="24"/>
                    </a:lnTo>
                    <a:lnTo>
                      <a:pt x="87" y="28"/>
                    </a:lnTo>
                    <a:lnTo>
                      <a:pt x="95" y="28"/>
                    </a:lnTo>
                    <a:lnTo>
                      <a:pt x="103" y="30"/>
                    </a:lnTo>
                    <a:lnTo>
                      <a:pt x="111" y="30"/>
                    </a:lnTo>
                    <a:lnTo>
                      <a:pt x="129" y="34"/>
                    </a:lnTo>
                    <a:lnTo>
                      <a:pt x="137" y="36"/>
                    </a:lnTo>
                    <a:lnTo>
                      <a:pt x="145" y="36"/>
                    </a:lnTo>
                    <a:lnTo>
                      <a:pt x="155" y="38"/>
                    </a:lnTo>
                    <a:lnTo>
                      <a:pt x="163" y="38"/>
                    </a:lnTo>
                    <a:lnTo>
                      <a:pt x="171" y="38"/>
                    </a:lnTo>
                    <a:lnTo>
                      <a:pt x="181" y="38"/>
                    </a:lnTo>
                    <a:lnTo>
                      <a:pt x="201" y="38"/>
                    </a:lnTo>
                    <a:lnTo>
                      <a:pt x="219" y="38"/>
                    </a:lnTo>
                    <a:lnTo>
                      <a:pt x="229" y="38"/>
                    </a:lnTo>
                    <a:lnTo>
                      <a:pt x="237" y="38"/>
                    </a:lnTo>
                    <a:lnTo>
                      <a:pt x="245" y="38"/>
                    </a:lnTo>
                    <a:lnTo>
                      <a:pt x="253" y="38"/>
                    </a:lnTo>
                    <a:lnTo>
                      <a:pt x="261" y="38"/>
                    </a:lnTo>
                    <a:lnTo>
                      <a:pt x="269" y="36"/>
                    </a:lnTo>
                    <a:lnTo>
                      <a:pt x="283" y="34"/>
                    </a:lnTo>
                    <a:lnTo>
                      <a:pt x="289" y="36"/>
                    </a:lnTo>
                    <a:lnTo>
                      <a:pt x="299" y="34"/>
                    </a:lnTo>
                    <a:lnTo>
                      <a:pt x="309" y="34"/>
                    </a:lnTo>
                    <a:lnTo>
                      <a:pt x="325" y="34"/>
                    </a:lnTo>
                    <a:lnTo>
                      <a:pt x="331" y="32"/>
                    </a:lnTo>
                    <a:lnTo>
                      <a:pt x="339" y="32"/>
                    </a:lnTo>
                    <a:lnTo>
                      <a:pt x="355" y="28"/>
                    </a:lnTo>
                    <a:lnTo>
                      <a:pt x="367" y="24"/>
                    </a:lnTo>
                    <a:lnTo>
                      <a:pt x="375" y="22"/>
                    </a:lnTo>
                    <a:lnTo>
                      <a:pt x="383" y="18"/>
                    </a:lnTo>
                    <a:lnTo>
                      <a:pt x="389" y="14"/>
                    </a:lnTo>
                    <a:lnTo>
                      <a:pt x="401" y="8"/>
                    </a:lnTo>
                    <a:lnTo>
                      <a:pt x="397"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13" name="Group 101">
              <a:extLst>
                <a:ext uri="{FF2B5EF4-FFF2-40B4-BE49-F238E27FC236}">
                  <a16:creationId xmlns:a16="http://schemas.microsoft.com/office/drawing/2014/main" id="{56B421A7-4F13-6942-B0C5-70C8582E1BFC}"/>
                </a:ext>
              </a:extLst>
            </p:cNvPr>
            <p:cNvGrpSpPr>
              <a:grpSpLocks/>
            </p:cNvGrpSpPr>
            <p:nvPr/>
          </p:nvGrpSpPr>
          <p:grpSpPr bwMode="auto">
            <a:xfrm>
              <a:off x="2870" y="3604"/>
              <a:ext cx="394" cy="39"/>
              <a:chOff x="2870" y="3604"/>
              <a:chExt cx="394" cy="39"/>
            </a:xfrm>
          </p:grpSpPr>
          <p:sp>
            <p:nvSpPr>
              <p:cNvPr id="16486" name="Freeform 102">
                <a:extLst>
                  <a:ext uri="{FF2B5EF4-FFF2-40B4-BE49-F238E27FC236}">
                    <a16:creationId xmlns:a16="http://schemas.microsoft.com/office/drawing/2014/main" id="{0D7D1967-4F65-1744-A60E-58E4E27926BE}"/>
                  </a:ext>
                </a:extLst>
              </p:cNvPr>
              <p:cNvSpPr>
                <a:spLocks/>
              </p:cNvSpPr>
              <p:nvPr/>
            </p:nvSpPr>
            <p:spPr bwMode="auto">
              <a:xfrm>
                <a:off x="2870" y="3604"/>
                <a:ext cx="394" cy="39"/>
              </a:xfrm>
              <a:custGeom>
                <a:avLst/>
                <a:gdLst>
                  <a:gd name="T0" fmla="*/ 0 w 394"/>
                  <a:gd name="T1" fmla="*/ 3 h 39"/>
                  <a:gd name="T2" fmla="*/ 10 w 394"/>
                  <a:gd name="T3" fmla="*/ 7 h 39"/>
                  <a:gd name="T4" fmla="*/ 11 w 394"/>
                  <a:gd name="T5" fmla="*/ 8 h 39"/>
                  <a:gd name="T6" fmla="*/ 17 w 394"/>
                  <a:gd name="T7" fmla="*/ 10 h 39"/>
                  <a:gd name="T8" fmla="*/ 25 w 394"/>
                  <a:gd name="T9" fmla="*/ 17 h 39"/>
                  <a:gd name="T10" fmla="*/ 32 w 394"/>
                  <a:gd name="T11" fmla="*/ 20 h 39"/>
                  <a:gd name="T12" fmla="*/ 40 w 394"/>
                  <a:gd name="T13" fmla="*/ 23 h 39"/>
                  <a:gd name="T14" fmla="*/ 54 w 394"/>
                  <a:gd name="T15" fmla="*/ 23 h 39"/>
                  <a:gd name="T16" fmla="*/ 68 w 394"/>
                  <a:gd name="T17" fmla="*/ 25 h 39"/>
                  <a:gd name="T18" fmla="*/ 75 w 394"/>
                  <a:gd name="T19" fmla="*/ 28 h 39"/>
                  <a:gd name="T20" fmla="*/ 83 w 394"/>
                  <a:gd name="T21" fmla="*/ 28 h 39"/>
                  <a:gd name="T22" fmla="*/ 91 w 394"/>
                  <a:gd name="T23" fmla="*/ 30 h 39"/>
                  <a:gd name="T24" fmla="*/ 99 w 394"/>
                  <a:gd name="T25" fmla="*/ 30 h 39"/>
                  <a:gd name="T26" fmla="*/ 117 w 394"/>
                  <a:gd name="T27" fmla="*/ 31 h 39"/>
                  <a:gd name="T28" fmla="*/ 124 w 394"/>
                  <a:gd name="T29" fmla="*/ 35 h 39"/>
                  <a:gd name="T30" fmla="*/ 132 w 394"/>
                  <a:gd name="T31" fmla="*/ 35 h 39"/>
                  <a:gd name="T32" fmla="*/ 142 w 394"/>
                  <a:gd name="T33" fmla="*/ 38 h 39"/>
                  <a:gd name="T34" fmla="*/ 152 w 394"/>
                  <a:gd name="T35" fmla="*/ 38 h 39"/>
                  <a:gd name="T36" fmla="*/ 158 w 394"/>
                  <a:gd name="T37" fmla="*/ 38 h 39"/>
                  <a:gd name="T38" fmla="*/ 170 w 394"/>
                  <a:gd name="T39" fmla="*/ 38 h 39"/>
                  <a:gd name="T40" fmla="*/ 187 w 394"/>
                  <a:gd name="T41" fmla="*/ 38 h 39"/>
                  <a:gd name="T42" fmla="*/ 205 w 394"/>
                  <a:gd name="T43" fmla="*/ 38 h 39"/>
                  <a:gd name="T44" fmla="*/ 215 w 394"/>
                  <a:gd name="T45" fmla="*/ 38 h 39"/>
                  <a:gd name="T46" fmla="*/ 222 w 394"/>
                  <a:gd name="T47" fmla="*/ 38 h 39"/>
                  <a:gd name="T48" fmla="*/ 230 w 394"/>
                  <a:gd name="T49" fmla="*/ 38 h 39"/>
                  <a:gd name="T50" fmla="*/ 238 w 394"/>
                  <a:gd name="T51" fmla="*/ 38 h 39"/>
                  <a:gd name="T52" fmla="*/ 248 w 394"/>
                  <a:gd name="T53" fmla="*/ 38 h 39"/>
                  <a:gd name="T54" fmla="*/ 254 w 394"/>
                  <a:gd name="T55" fmla="*/ 35 h 39"/>
                  <a:gd name="T56" fmla="*/ 270 w 394"/>
                  <a:gd name="T57" fmla="*/ 35 h 39"/>
                  <a:gd name="T58" fmla="*/ 275 w 394"/>
                  <a:gd name="T59" fmla="*/ 35 h 39"/>
                  <a:gd name="T60" fmla="*/ 285 w 394"/>
                  <a:gd name="T61" fmla="*/ 31 h 39"/>
                  <a:gd name="T62" fmla="*/ 295 w 394"/>
                  <a:gd name="T63" fmla="*/ 31 h 39"/>
                  <a:gd name="T64" fmla="*/ 311 w 394"/>
                  <a:gd name="T65" fmla="*/ 31 h 39"/>
                  <a:gd name="T66" fmla="*/ 317 w 394"/>
                  <a:gd name="T67" fmla="*/ 31 h 39"/>
                  <a:gd name="T68" fmla="*/ 326 w 394"/>
                  <a:gd name="T69" fmla="*/ 31 h 39"/>
                  <a:gd name="T70" fmla="*/ 340 w 394"/>
                  <a:gd name="T71" fmla="*/ 28 h 39"/>
                  <a:gd name="T72" fmla="*/ 354 w 394"/>
                  <a:gd name="T73" fmla="*/ 25 h 39"/>
                  <a:gd name="T74" fmla="*/ 362 w 394"/>
                  <a:gd name="T75" fmla="*/ 21 h 39"/>
                  <a:gd name="T76" fmla="*/ 369 w 394"/>
                  <a:gd name="T77" fmla="*/ 18 h 39"/>
                  <a:gd name="T78" fmla="*/ 375 w 394"/>
                  <a:gd name="T79" fmla="*/ 13 h 39"/>
                  <a:gd name="T80" fmla="*/ 393 w 394"/>
                  <a:gd name="T81" fmla="*/ 5 h 39"/>
                  <a:gd name="T82" fmla="*/ 383 w 394"/>
                  <a:gd name="T83" fmla="*/ 0 h 39"/>
                  <a:gd name="T84" fmla="*/ 0 w 394"/>
                  <a:gd name="T85" fmla="*/ 3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4" h="39">
                    <a:moveTo>
                      <a:pt x="0" y="3"/>
                    </a:moveTo>
                    <a:lnTo>
                      <a:pt x="10" y="7"/>
                    </a:lnTo>
                    <a:lnTo>
                      <a:pt x="11" y="8"/>
                    </a:lnTo>
                    <a:lnTo>
                      <a:pt x="17" y="10"/>
                    </a:lnTo>
                    <a:lnTo>
                      <a:pt x="25" y="17"/>
                    </a:lnTo>
                    <a:lnTo>
                      <a:pt x="32" y="20"/>
                    </a:lnTo>
                    <a:lnTo>
                      <a:pt x="40" y="23"/>
                    </a:lnTo>
                    <a:lnTo>
                      <a:pt x="54" y="23"/>
                    </a:lnTo>
                    <a:lnTo>
                      <a:pt x="68" y="25"/>
                    </a:lnTo>
                    <a:lnTo>
                      <a:pt x="75" y="28"/>
                    </a:lnTo>
                    <a:lnTo>
                      <a:pt x="83" y="28"/>
                    </a:lnTo>
                    <a:lnTo>
                      <a:pt x="91" y="30"/>
                    </a:lnTo>
                    <a:lnTo>
                      <a:pt x="99" y="30"/>
                    </a:lnTo>
                    <a:lnTo>
                      <a:pt x="117" y="31"/>
                    </a:lnTo>
                    <a:lnTo>
                      <a:pt x="124" y="35"/>
                    </a:lnTo>
                    <a:lnTo>
                      <a:pt x="132" y="35"/>
                    </a:lnTo>
                    <a:lnTo>
                      <a:pt x="142" y="38"/>
                    </a:lnTo>
                    <a:lnTo>
                      <a:pt x="152" y="38"/>
                    </a:lnTo>
                    <a:lnTo>
                      <a:pt x="158" y="38"/>
                    </a:lnTo>
                    <a:lnTo>
                      <a:pt x="170" y="38"/>
                    </a:lnTo>
                    <a:lnTo>
                      <a:pt x="187" y="38"/>
                    </a:lnTo>
                    <a:lnTo>
                      <a:pt x="205" y="38"/>
                    </a:lnTo>
                    <a:lnTo>
                      <a:pt x="215" y="38"/>
                    </a:lnTo>
                    <a:lnTo>
                      <a:pt x="222" y="38"/>
                    </a:lnTo>
                    <a:lnTo>
                      <a:pt x="230" y="38"/>
                    </a:lnTo>
                    <a:lnTo>
                      <a:pt x="238" y="38"/>
                    </a:lnTo>
                    <a:lnTo>
                      <a:pt x="248" y="38"/>
                    </a:lnTo>
                    <a:lnTo>
                      <a:pt x="254" y="35"/>
                    </a:lnTo>
                    <a:lnTo>
                      <a:pt x="270" y="35"/>
                    </a:lnTo>
                    <a:lnTo>
                      <a:pt x="275" y="35"/>
                    </a:lnTo>
                    <a:lnTo>
                      <a:pt x="285" y="31"/>
                    </a:lnTo>
                    <a:lnTo>
                      <a:pt x="295" y="31"/>
                    </a:lnTo>
                    <a:lnTo>
                      <a:pt x="311" y="31"/>
                    </a:lnTo>
                    <a:lnTo>
                      <a:pt x="317" y="31"/>
                    </a:lnTo>
                    <a:lnTo>
                      <a:pt x="326" y="31"/>
                    </a:lnTo>
                    <a:lnTo>
                      <a:pt x="340" y="28"/>
                    </a:lnTo>
                    <a:lnTo>
                      <a:pt x="354" y="25"/>
                    </a:lnTo>
                    <a:lnTo>
                      <a:pt x="362" y="21"/>
                    </a:lnTo>
                    <a:lnTo>
                      <a:pt x="369" y="18"/>
                    </a:lnTo>
                    <a:lnTo>
                      <a:pt x="375" y="13"/>
                    </a:lnTo>
                    <a:lnTo>
                      <a:pt x="393" y="5"/>
                    </a:lnTo>
                    <a:lnTo>
                      <a:pt x="383" y="0"/>
                    </a:lnTo>
                    <a:lnTo>
                      <a:pt x="0" y="3"/>
                    </a:lnTo>
                  </a:path>
                </a:pathLst>
              </a:custGeom>
              <a:solidFill>
                <a:srgbClr val="105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87" name="Freeform 103">
                <a:extLst>
                  <a:ext uri="{FF2B5EF4-FFF2-40B4-BE49-F238E27FC236}">
                    <a16:creationId xmlns:a16="http://schemas.microsoft.com/office/drawing/2014/main" id="{C9745092-2E88-374D-9289-2F35ABD3CED8}"/>
                  </a:ext>
                </a:extLst>
              </p:cNvPr>
              <p:cNvSpPr>
                <a:spLocks/>
              </p:cNvSpPr>
              <p:nvPr/>
            </p:nvSpPr>
            <p:spPr bwMode="auto">
              <a:xfrm>
                <a:off x="2870" y="3604"/>
                <a:ext cx="394" cy="39"/>
              </a:xfrm>
              <a:custGeom>
                <a:avLst/>
                <a:gdLst>
                  <a:gd name="T0" fmla="*/ 0 w 394"/>
                  <a:gd name="T1" fmla="*/ 2 h 39"/>
                  <a:gd name="T2" fmla="*/ 10 w 394"/>
                  <a:gd name="T3" fmla="*/ 6 h 39"/>
                  <a:gd name="T4" fmla="*/ 11 w 394"/>
                  <a:gd name="T5" fmla="*/ 8 h 39"/>
                  <a:gd name="T6" fmla="*/ 17 w 394"/>
                  <a:gd name="T7" fmla="*/ 10 h 39"/>
                  <a:gd name="T8" fmla="*/ 25 w 394"/>
                  <a:gd name="T9" fmla="*/ 16 h 39"/>
                  <a:gd name="T10" fmla="*/ 33 w 394"/>
                  <a:gd name="T11" fmla="*/ 20 h 39"/>
                  <a:gd name="T12" fmla="*/ 41 w 394"/>
                  <a:gd name="T13" fmla="*/ 24 h 39"/>
                  <a:gd name="T14" fmla="*/ 55 w 394"/>
                  <a:gd name="T15" fmla="*/ 24 h 39"/>
                  <a:gd name="T16" fmla="*/ 67 w 394"/>
                  <a:gd name="T17" fmla="*/ 24 h 39"/>
                  <a:gd name="T18" fmla="*/ 75 w 394"/>
                  <a:gd name="T19" fmla="*/ 28 h 39"/>
                  <a:gd name="T20" fmla="*/ 83 w 394"/>
                  <a:gd name="T21" fmla="*/ 28 h 39"/>
                  <a:gd name="T22" fmla="*/ 91 w 394"/>
                  <a:gd name="T23" fmla="*/ 30 h 39"/>
                  <a:gd name="T24" fmla="*/ 99 w 394"/>
                  <a:gd name="T25" fmla="*/ 30 h 39"/>
                  <a:gd name="T26" fmla="*/ 117 w 394"/>
                  <a:gd name="T27" fmla="*/ 32 h 39"/>
                  <a:gd name="T28" fmla="*/ 125 w 394"/>
                  <a:gd name="T29" fmla="*/ 36 h 39"/>
                  <a:gd name="T30" fmla="*/ 133 w 394"/>
                  <a:gd name="T31" fmla="*/ 36 h 39"/>
                  <a:gd name="T32" fmla="*/ 143 w 394"/>
                  <a:gd name="T33" fmla="*/ 38 h 39"/>
                  <a:gd name="T34" fmla="*/ 151 w 394"/>
                  <a:gd name="T35" fmla="*/ 38 h 39"/>
                  <a:gd name="T36" fmla="*/ 159 w 394"/>
                  <a:gd name="T37" fmla="*/ 38 h 39"/>
                  <a:gd name="T38" fmla="*/ 169 w 394"/>
                  <a:gd name="T39" fmla="*/ 38 h 39"/>
                  <a:gd name="T40" fmla="*/ 187 w 394"/>
                  <a:gd name="T41" fmla="*/ 38 h 39"/>
                  <a:gd name="T42" fmla="*/ 205 w 394"/>
                  <a:gd name="T43" fmla="*/ 38 h 39"/>
                  <a:gd name="T44" fmla="*/ 215 w 394"/>
                  <a:gd name="T45" fmla="*/ 38 h 39"/>
                  <a:gd name="T46" fmla="*/ 223 w 394"/>
                  <a:gd name="T47" fmla="*/ 38 h 39"/>
                  <a:gd name="T48" fmla="*/ 231 w 394"/>
                  <a:gd name="T49" fmla="*/ 38 h 39"/>
                  <a:gd name="T50" fmla="*/ 239 w 394"/>
                  <a:gd name="T51" fmla="*/ 38 h 39"/>
                  <a:gd name="T52" fmla="*/ 247 w 394"/>
                  <a:gd name="T53" fmla="*/ 38 h 39"/>
                  <a:gd name="T54" fmla="*/ 255 w 394"/>
                  <a:gd name="T55" fmla="*/ 36 h 39"/>
                  <a:gd name="T56" fmla="*/ 271 w 394"/>
                  <a:gd name="T57" fmla="*/ 34 h 39"/>
                  <a:gd name="T58" fmla="*/ 275 w 394"/>
                  <a:gd name="T59" fmla="*/ 36 h 39"/>
                  <a:gd name="T60" fmla="*/ 287 w 394"/>
                  <a:gd name="T61" fmla="*/ 32 h 39"/>
                  <a:gd name="T62" fmla="*/ 295 w 394"/>
                  <a:gd name="T63" fmla="*/ 32 h 39"/>
                  <a:gd name="T64" fmla="*/ 311 w 394"/>
                  <a:gd name="T65" fmla="*/ 32 h 39"/>
                  <a:gd name="T66" fmla="*/ 317 w 394"/>
                  <a:gd name="T67" fmla="*/ 32 h 39"/>
                  <a:gd name="T68" fmla="*/ 327 w 394"/>
                  <a:gd name="T69" fmla="*/ 32 h 39"/>
                  <a:gd name="T70" fmla="*/ 341 w 394"/>
                  <a:gd name="T71" fmla="*/ 28 h 39"/>
                  <a:gd name="T72" fmla="*/ 353 w 394"/>
                  <a:gd name="T73" fmla="*/ 24 h 39"/>
                  <a:gd name="T74" fmla="*/ 361 w 394"/>
                  <a:gd name="T75" fmla="*/ 22 h 39"/>
                  <a:gd name="T76" fmla="*/ 369 w 394"/>
                  <a:gd name="T77" fmla="*/ 18 h 39"/>
                  <a:gd name="T78" fmla="*/ 375 w 394"/>
                  <a:gd name="T79" fmla="*/ 12 h 39"/>
                  <a:gd name="T80" fmla="*/ 393 w 394"/>
                  <a:gd name="T81" fmla="*/ 4 h 39"/>
                  <a:gd name="T82" fmla="*/ 385 w 394"/>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4" h="39">
                    <a:moveTo>
                      <a:pt x="0" y="2"/>
                    </a:moveTo>
                    <a:lnTo>
                      <a:pt x="10" y="6"/>
                    </a:lnTo>
                    <a:lnTo>
                      <a:pt x="11" y="8"/>
                    </a:lnTo>
                    <a:lnTo>
                      <a:pt x="17" y="10"/>
                    </a:lnTo>
                    <a:lnTo>
                      <a:pt x="25" y="16"/>
                    </a:lnTo>
                    <a:lnTo>
                      <a:pt x="33" y="20"/>
                    </a:lnTo>
                    <a:lnTo>
                      <a:pt x="41" y="24"/>
                    </a:lnTo>
                    <a:lnTo>
                      <a:pt x="55" y="24"/>
                    </a:lnTo>
                    <a:lnTo>
                      <a:pt x="67" y="24"/>
                    </a:lnTo>
                    <a:lnTo>
                      <a:pt x="75" y="28"/>
                    </a:lnTo>
                    <a:lnTo>
                      <a:pt x="83" y="28"/>
                    </a:lnTo>
                    <a:lnTo>
                      <a:pt x="91" y="30"/>
                    </a:lnTo>
                    <a:lnTo>
                      <a:pt x="99" y="30"/>
                    </a:lnTo>
                    <a:lnTo>
                      <a:pt x="117" y="32"/>
                    </a:lnTo>
                    <a:lnTo>
                      <a:pt x="125" y="36"/>
                    </a:lnTo>
                    <a:lnTo>
                      <a:pt x="133" y="36"/>
                    </a:lnTo>
                    <a:lnTo>
                      <a:pt x="143" y="38"/>
                    </a:lnTo>
                    <a:lnTo>
                      <a:pt x="151" y="38"/>
                    </a:lnTo>
                    <a:lnTo>
                      <a:pt x="159" y="38"/>
                    </a:lnTo>
                    <a:lnTo>
                      <a:pt x="169" y="38"/>
                    </a:lnTo>
                    <a:lnTo>
                      <a:pt x="187" y="38"/>
                    </a:lnTo>
                    <a:lnTo>
                      <a:pt x="205" y="38"/>
                    </a:lnTo>
                    <a:lnTo>
                      <a:pt x="215" y="38"/>
                    </a:lnTo>
                    <a:lnTo>
                      <a:pt x="223" y="38"/>
                    </a:lnTo>
                    <a:lnTo>
                      <a:pt x="231" y="38"/>
                    </a:lnTo>
                    <a:lnTo>
                      <a:pt x="239" y="38"/>
                    </a:lnTo>
                    <a:lnTo>
                      <a:pt x="247" y="38"/>
                    </a:lnTo>
                    <a:lnTo>
                      <a:pt x="255" y="36"/>
                    </a:lnTo>
                    <a:lnTo>
                      <a:pt x="271" y="34"/>
                    </a:lnTo>
                    <a:lnTo>
                      <a:pt x="275" y="36"/>
                    </a:lnTo>
                    <a:lnTo>
                      <a:pt x="287" y="32"/>
                    </a:lnTo>
                    <a:lnTo>
                      <a:pt x="295" y="32"/>
                    </a:lnTo>
                    <a:lnTo>
                      <a:pt x="311" y="32"/>
                    </a:lnTo>
                    <a:lnTo>
                      <a:pt x="317" y="32"/>
                    </a:lnTo>
                    <a:lnTo>
                      <a:pt x="327" y="32"/>
                    </a:lnTo>
                    <a:lnTo>
                      <a:pt x="341" y="28"/>
                    </a:lnTo>
                    <a:lnTo>
                      <a:pt x="353" y="24"/>
                    </a:lnTo>
                    <a:lnTo>
                      <a:pt x="361" y="22"/>
                    </a:lnTo>
                    <a:lnTo>
                      <a:pt x="369" y="18"/>
                    </a:lnTo>
                    <a:lnTo>
                      <a:pt x="375" y="12"/>
                    </a:lnTo>
                    <a:lnTo>
                      <a:pt x="393" y="4"/>
                    </a:lnTo>
                    <a:lnTo>
                      <a:pt x="38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14" name="Group 104">
              <a:extLst>
                <a:ext uri="{FF2B5EF4-FFF2-40B4-BE49-F238E27FC236}">
                  <a16:creationId xmlns:a16="http://schemas.microsoft.com/office/drawing/2014/main" id="{7ABEC291-D42E-464F-94FD-D0851C0D7D49}"/>
                </a:ext>
              </a:extLst>
            </p:cNvPr>
            <p:cNvGrpSpPr>
              <a:grpSpLocks/>
            </p:cNvGrpSpPr>
            <p:nvPr/>
          </p:nvGrpSpPr>
          <p:grpSpPr bwMode="auto">
            <a:xfrm>
              <a:off x="2870" y="3576"/>
              <a:ext cx="390" cy="39"/>
              <a:chOff x="2870" y="3576"/>
              <a:chExt cx="390" cy="39"/>
            </a:xfrm>
          </p:grpSpPr>
          <p:sp>
            <p:nvSpPr>
              <p:cNvPr id="16489" name="Freeform 105">
                <a:extLst>
                  <a:ext uri="{FF2B5EF4-FFF2-40B4-BE49-F238E27FC236}">
                    <a16:creationId xmlns:a16="http://schemas.microsoft.com/office/drawing/2014/main" id="{D289418C-AF4E-E344-BD97-DCE39DEA084E}"/>
                  </a:ext>
                </a:extLst>
              </p:cNvPr>
              <p:cNvSpPr>
                <a:spLocks/>
              </p:cNvSpPr>
              <p:nvPr/>
            </p:nvSpPr>
            <p:spPr bwMode="auto">
              <a:xfrm>
                <a:off x="2870" y="3576"/>
                <a:ext cx="390" cy="39"/>
              </a:xfrm>
              <a:custGeom>
                <a:avLst/>
                <a:gdLst>
                  <a:gd name="T0" fmla="*/ 0 w 390"/>
                  <a:gd name="T1" fmla="*/ 3 h 39"/>
                  <a:gd name="T2" fmla="*/ 10 w 390"/>
                  <a:gd name="T3" fmla="*/ 7 h 39"/>
                  <a:gd name="T4" fmla="*/ 11 w 390"/>
                  <a:gd name="T5" fmla="*/ 8 h 39"/>
                  <a:gd name="T6" fmla="*/ 17 w 390"/>
                  <a:gd name="T7" fmla="*/ 12 h 39"/>
                  <a:gd name="T8" fmla="*/ 24 w 390"/>
                  <a:gd name="T9" fmla="*/ 17 h 39"/>
                  <a:gd name="T10" fmla="*/ 32 w 390"/>
                  <a:gd name="T11" fmla="*/ 20 h 39"/>
                  <a:gd name="T12" fmla="*/ 40 w 390"/>
                  <a:gd name="T13" fmla="*/ 25 h 39"/>
                  <a:gd name="T14" fmla="*/ 56 w 390"/>
                  <a:gd name="T15" fmla="*/ 25 h 39"/>
                  <a:gd name="T16" fmla="*/ 68 w 390"/>
                  <a:gd name="T17" fmla="*/ 25 h 39"/>
                  <a:gd name="T18" fmla="*/ 75 w 390"/>
                  <a:gd name="T19" fmla="*/ 26 h 39"/>
                  <a:gd name="T20" fmla="*/ 83 w 390"/>
                  <a:gd name="T21" fmla="*/ 26 h 39"/>
                  <a:gd name="T22" fmla="*/ 91 w 390"/>
                  <a:gd name="T23" fmla="*/ 30 h 39"/>
                  <a:gd name="T24" fmla="*/ 99 w 390"/>
                  <a:gd name="T25" fmla="*/ 30 h 39"/>
                  <a:gd name="T26" fmla="*/ 117 w 390"/>
                  <a:gd name="T27" fmla="*/ 33 h 39"/>
                  <a:gd name="T28" fmla="*/ 124 w 390"/>
                  <a:gd name="T29" fmla="*/ 35 h 39"/>
                  <a:gd name="T30" fmla="*/ 134 w 390"/>
                  <a:gd name="T31" fmla="*/ 35 h 39"/>
                  <a:gd name="T32" fmla="*/ 144 w 390"/>
                  <a:gd name="T33" fmla="*/ 38 h 39"/>
                  <a:gd name="T34" fmla="*/ 152 w 390"/>
                  <a:gd name="T35" fmla="*/ 38 h 39"/>
                  <a:gd name="T36" fmla="*/ 160 w 390"/>
                  <a:gd name="T37" fmla="*/ 38 h 39"/>
                  <a:gd name="T38" fmla="*/ 170 w 390"/>
                  <a:gd name="T39" fmla="*/ 38 h 39"/>
                  <a:gd name="T40" fmla="*/ 187 w 390"/>
                  <a:gd name="T41" fmla="*/ 38 h 39"/>
                  <a:gd name="T42" fmla="*/ 207 w 390"/>
                  <a:gd name="T43" fmla="*/ 38 h 39"/>
                  <a:gd name="T44" fmla="*/ 217 w 390"/>
                  <a:gd name="T45" fmla="*/ 38 h 39"/>
                  <a:gd name="T46" fmla="*/ 224 w 390"/>
                  <a:gd name="T47" fmla="*/ 38 h 39"/>
                  <a:gd name="T48" fmla="*/ 232 w 390"/>
                  <a:gd name="T49" fmla="*/ 38 h 39"/>
                  <a:gd name="T50" fmla="*/ 240 w 390"/>
                  <a:gd name="T51" fmla="*/ 38 h 39"/>
                  <a:gd name="T52" fmla="*/ 248 w 390"/>
                  <a:gd name="T53" fmla="*/ 38 h 39"/>
                  <a:gd name="T54" fmla="*/ 256 w 390"/>
                  <a:gd name="T55" fmla="*/ 35 h 39"/>
                  <a:gd name="T56" fmla="*/ 271 w 390"/>
                  <a:gd name="T57" fmla="*/ 35 h 39"/>
                  <a:gd name="T58" fmla="*/ 277 w 390"/>
                  <a:gd name="T59" fmla="*/ 35 h 39"/>
                  <a:gd name="T60" fmla="*/ 287 w 390"/>
                  <a:gd name="T61" fmla="*/ 33 h 39"/>
                  <a:gd name="T62" fmla="*/ 297 w 390"/>
                  <a:gd name="T63" fmla="*/ 33 h 39"/>
                  <a:gd name="T64" fmla="*/ 313 w 390"/>
                  <a:gd name="T65" fmla="*/ 33 h 39"/>
                  <a:gd name="T66" fmla="*/ 318 w 390"/>
                  <a:gd name="T67" fmla="*/ 31 h 39"/>
                  <a:gd name="T68" fmla="*/ 328 w 390"/>
                  <a:gd name="T69" fmla="*/ 31 h 39"/>
                  <a:gd name="T70" fmla="*/ 342 w 390"/>
                  <a:gd name="T71" fmla="*/ 26 h 39"/>
                  <a:gd name="T72" fmla="*/ 356 w 390"/>
                  <a:gd name="T73" fmla="*/ 25 h 39"/>
                  <a:gd name="T74" fmla="*/ 364 w 390"/>
                  <a:gd name="T75" fmla="*/ 21 h 39"/>
                  <a:gd name="T76" fmla="*/ 371 w 390"/>
                  <a:gd name="T77" fmla="*/ 17 h 39"/>
                  <a:gd name="T78" fmla="*/ 377 w 390"/>
                  <a:gd name="T79" fmla="*/ 13 h 39"/>
                  <a:gd name="T80" fmla="*/ 389 w 390"/>
                  <a:gd name="T81" fmla="*/ 7 h 39"/>
                  <a:gd name="T82" fmla="*/ 385 w 390"/>
                  <a:gd name="T83" fmla="*/ 0 h 39"/>
                  <a:gd name="T84" fmla="*/ 0 w 390"/>
                  <a:gd name="T85" fmla="*/ 3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
                    <a:moveTo>
                      <a:pt x="0" y="3"/>
                    </a:moveTo>
                    <a:lnTo>
                      <a:pt x="10" y="7"/>
                    </a:lnTo>
                    <a:lnTo>
                      <a:pt x="11" y="8"/>
                    </a:lnTo>
                    <a:lnTo>
                      <a:pt x="17" y="12"/>
                    </a:lnTo>
                    <a:lnTo>
                      <a:pt x="24" y="17"/>
                    </a:lnTo>
                    <a:lnTo>
                      <a:pt x="32" y="20"/>
                    </a:lnTo>
                    <a:lnTo>
                      <a:pt x="40" y="25"/>
                    </a:lnTo>
                    <a:lnTo>
                      <a:pt x="56" y="25"/>
                    </a:lnTo>
                    <a:lnTo>
                      <a:pt x="68" y="25"/>
                    </a:lnTo>
                    <a:lnTo>
                      <a:pt x="75" y="26"/>
                    </a:lnTo>
                    <a:lnTo>
                      <a:pt x="83" y="26"/>
                    </a:lnTo>
                    <a:lnTo>
                      <a:pt x="91" y="30"/>
                    </a:lnTo>
                    <a:lnTo>
                      <a:pt x="99" y="30"/>
                    </a:lnTo>
                    <a:lnTo>
                      <a:pt x="117" y="33"/>
                    </a:lnTo>
                    <a:lnTo>
                      <a:pt x="124" y="35"/>
                    </a:lnTo>
                    <a:lnTo>
                      <a:pt x="134" y="35"/>
                    </a:lnTo>
                    <a:lnTo>
                      <a:pt x="144" y="38"/>
                    </a:lnTo>
                    <a:lnTo>
                      <a:pt x="152" y="38"/>
                    </a:lnTo>
                    <a:lnTo>
                      <a:pt x="160" y="38"/>
                    </a:lnTo>
                    <a:lnTo>
                      <a:pt x="170" y="38"/>
                    </a:lnTo>
                    <a:lnTo>
                      <a:pt x="187" y="38"/>
                    </a:lnTo>
                    <a:lnTo>
                      <a:pt x="207" y="38"/>
                    </a:lnTo>
                    <a:lnTo>
                      <a:pt x="217" y="38"/>
                    </a:lnTo>
                    <a:lnTo>
                      <a:pt x="224" y="38"/>
                    </a:lnTo>
                    <a:lnTo>
                      <a:pt x="232" y="38"/>
                    </a:lnTo>
                    <a:lnTo>
                      <a:pt x="240" y="38"/>
                    </a:lnTo>
                    <a:lnTo>
                      <a:pt x="248" y="38"/>
                    </a:lnTo>
                    <a:lnTo>
                      <a:pt x="256" y="35"/>
                    </a:lnTo>
                    <a:lnTo>
                      <a:pt x="271" y="35"/>
                    </a:lnTo>
                    <a:lnTo>
                      <a:pt x="277" y="35"/>
                    </a:lnTo>
                    <a:lnTo>
                      <a:pt x="287" y="33"/>
                    </a:lnTo>
                    <a:lnTo>
                      <a:pt x="297" y="33"/>
                    </a:lnTo>
                    <a:lnTo>
                      <a:pt x="313" y="33"/>
                    </a:lnTo>
                    <a:lnTo>
                      <a:pt x="318" y="31"/>
                    </a:lnTo>
                    <a:lnTo>
                      <a:pt x="328" y="31"/>
                    </a:lnTo>
                    <a:lnTo>
                      <a:pt x="342" y="26"/>
                    </a:lnTo>
                    <a:lnTo>
                      <a:pt x="356" y="25"/>
                    </a:lnTo>
                    <a:lnTo>
                      <a:pt x="364" y="21"/>
                    </a:lnTo>
                    <a:lnTo>
                      <a:pt x="371" y="17"/>
                    </a:lnTo>
                    <a:lnTo>
                      <a:pt x="377" y="13"/>
                    </a:lnTo>
                    <a:lnTo>
                      <a:pt x="389" y="7"/>
                    </a:lnTo>
                    <a:lnTo>
                      <a:pt x="385" y="0"/>
                    </a:lnTo>
                    <a:lnTo>
                      <a:pt x="0" y="3"/>
                    </a:lnTo>
                  </a:path>
                </a:pathLst>
              </a:custGeom>
              <a:solidFill>
                <a:srgbClr val="105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90" name="Freeform 106">
                <a:extLst>
                  <a:ext uri="{FF2B5EF4-FFF2-40B4-BE49-F238E27FC236}">
                    <a16:creationId xmlns:a16="http://schemas.microsoft.com/office/drawing/2014/main" id="{39322437-764D-5E49-B7D7-E39E5313DEE1}"/>
                  </a:ext>
                </a:extLst>
              </p:cNvPr>
              <p:cNvSpPr>
                <a:spLocks/>
              </p:cNvSpPr>
              <p:nvPr/>
            </p:nvSpPr>
            <p:spPr bwMode="auto">
              <a:xfrm>
                <a:off x="2870" y="3576"/>
                <a:ext cx="390" cy="39"/>
              </a:xfrm>
              <a:custGeom>
                <a:avLst/>
                <a:gdLst>
                  <a:gd name="T0" fmla="*/ 0 w 390"/>
                  <a:gd name="T1" fmla="*/ 4 h 39"/>
                  <a:gd name="T2" fmla="*/ 10 w 390"/>
                  <a:gd name="T3" fmla="*/ 6 h 39"/>
                  <a:gd name="T4" fmla="*/ 11 w 390"/>
                  <a:gd name="T5" fmla="*/ 8 h 39"/>
                  <a:gd name="T6" fmla="*/ 17 w 390"/>
                  <a:gd name="T7" fmla="*/ 12 h 39"/>
                  <a:gd name="T8" fmla="*/ 25 w 390"/>
                  <a:gd name="T9" fmla="*/ 16 h 39"/>
                  <a:gd name="T10" fmla="*/ 33 w 390"/>
                  <a:gd name="T11" fmla="*/ 20 h 39"/>
                  <a:gd name="T12" fmla="*/ 41 w 390"/>
                  <a:gd name="T13" fmla="*/ 24 h 39"/>
                  <a:gd name="T14" fmla="*/ 55 w 390"/>
                  <a:gd name="T15" fmla="*/ 24 h 39"/>
                  <a:gd name="T16" fmla="*/ 69 w 390"/>
                  <a:gd name="T17" fmla="*/ 24 h 39"/>
                  <a:gd name="T18" fmla="*/ 75 w 390"/>
                  <a:gd name="T19" fmla="*/ 28 h 39"/>
                  <a:gd name="T20" fmla="*/ 83 w 390"/>
                  <a:gd name="T21" fmla="*/ 28 h 39"/>
                  <a:gd name="T22" fmla="*/ 91 w 390"/>
                  <a:gd name="T23" fmla="*/ 30 h 39"/>
                  <a:gd name="T24" fmla="*/ 99 w 390"/>
                  <a:gd name="T25" fmla="*/ 30 h 39"/>
                  <a:gd name="T26" fmla="*/ 117 w 390"/>
                  <a:gd name="T27" fmla="*/ 34 h 39"/>
                  <a:gd name="T28" fmla="*/ 125 w 390"/>
                  <a:gd name="T29" fmla="*/ 36 h 39"/>
                  <a:gd name="T30" fmla="*/ 133 w 390"/>
                  <a:gd name="T31" fmla="*/ 36 h 39"/>
                  <a:gd name="T32" fmla="*/ 143 w 390"/>
                  <a:gd name="T33" fmla="*/ 38 h 39"/>
                  <a:gd name="T34" fmla="*/ 151 w 390"/>
                  <a:gd name="T35" fmla="*/ 38 h 39"/>
                  <a:gd name="T36" fmla="*/ 159 w 390"/>
                  <a:gd name="T37" fmla="*/ 38 h 39"/>
                  <a:gd name="T38" fmla="*/ 169 w 390"/>
                  <a:gd name="T39" fmla="*/ 38 h 39"/>
                  <a:gd name="T40" fmla="*/ 187 w 390"/>
                  <a:gd name="T41" fmla="*/ 38 h 39"/>
                  <a:gd name="T42" fmla="*/ 207 w 390"/>
                  <a:gd name="T43" fmla="*/ 38 h 39"/>
                  <a:gd name="T44" fmla="*/ 217 w 390"/>
                  <a:gd name="T45" fmla="*/ 38 h 39"/>
                  <a:gd name="T46" fmla="*/ 225 w 390"/>
                  <a:gd name="T47" fmla="*/ 38 h 39"/>
                  <a:gd name="T48" fmla="*/ 233 w 390"/>
                  <a:gd name="T49" fmla="*/ 38 h 39"/>
                  <a:gd name="T50" fmla="*/ 241 w 390"/>
                  <a:gd name="T51" fmla="*/ 38 h 39"/>
                  <a:gd name="T52" fmla="*/ 247 w 390"/>
                  <a:gd name="T53" fmla="*/ 38 h 39"/>
                  <a:gd name="T54" fmla="*/ 255 w 390"/>
                  <a:gd name="T55" fmla="*/ 36 h 39"/>
                  <a:gd name="T56" fmla="*/ 271 w 390"/>
                  <a:gd name="T57" fmla="*/ 34 h 39"/>
                  <a:gd name="T58" fmla="*/ 277 w 390"/>
                  <a:gd name="T59" fmla="*/ 36 h 39"/>
                  <a:gd name="T60" fmla="*/ 287 w 390"/>
                  <a:gd name="T61" fmla="*/ 34 h 39"/>
                  <a:gd name="T62" fmla="*/ 297 w 390"/>
                  <a:gd name="T63" fmla="*/ 34 h 39"/>
                  <a:gd name="T64" fmla="*/ 313 w 390"/>
                  <a:gd name="T65" fmla="*/ 34 h 39"/>
                  <a:gd name="T66" fmla="*/ 319 w 390"/>
                  <a:gd name="T67" fmla="*/ 32 h 39"/>
                  <a:gd name="T68" fmla="*/ 327 w 390"/>
                  <a:gd name="T69" fmla="*/ 32 h 39"/>
                  <a:gd name="T70" fmla="*/ 343 w 390"/>
                  <a:gd name="T71" fmla="*/ 28 h 39"/>
                  <a:gd name="T72" fmla="*/ 355 w 390"/>
                  <a:gd name="T73" fmla="*/ 24 h 39"/>
                  <a:gd name="T74" fmla="*/ 363 w 390"/>
                  <a:gd name="T75" fmla="*/ 22 h 39"/>
                  <a:gd name="T76" fmla="*/ 371 w 390"/>
                  <a:gd name="T77" fmla="*/ 18 h 39"/>
                  <a:gd name="T78" fmla="*/ 377 w 390"/>
                  <a:gd name="T79" fmla="*/ 14 h 39"/>
                  <a:gd name="T80" fmla="*/ 389 w 390"/>
                  <a:gd name="T81" fmla="*/ 8 h 39"/>
                  <a:gd name="T82" fmla="*/ 385 w 390"/>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0" h="39">
                    <a:moveTo>
                      <a:pt x="0" y="4"/>
                    </a:moveTo>
                    <a:lnTo>
                      <a:pt x="10" y="6"/>
                    </a:lnTo>
                    <a:lnTo>
                      <a:pt x="11" y="8"/>
                    </a:lnTo>
                    <a:lnTo>
                      <a:pt x="17" y="12"/>
                    </a:lnTo>
                    <a:lnTo>
                      <a:pt x="25" y="16"/>
                    </a:lnTo>
                    <a:lnTo>
                      <a:pt x="33" y="20"/>
                    </a:lnTo>
                    <a:lnTo>
                      <a:pt x="41" y="24"/>
                    </a:lnTo>
                    <a:lnTo>
                      <a:pt x="55" y="24"/>
                    </a:lnTo>
                    <a:lnTo>
                      <a:pt x="69" y="24"/>
                    </a:lnTo>
                    <a:lnTo>
                      <a:pt x="75" y="28"/>
                    </a:lnTo>
                    <a:lnTo>
                      <a:pt x="83" y="28"/>
                    </a:lnTo>
                    <a:lnTo>
                      <a:pt x="91" y="30"/>
                    </a:lnTo>
                    <a:lnTo>
                      <a:pt x="99" y="30"/>
                    </a:lnTo>
                    <a:lnTo>
                      <a:pt x="117" y="34"/>
                    </a:lnTo>
                    <a:lnTo>
                      <a:pt x="125" y="36"/>
                    </a:lnTo>
                    <a:lnTo>
                      <a:pt x="133" y="36"/>
                    </a:lnTo>
                    <a:lnTo>
                      <a:pt x="143" y="38"/>
                    </a:lnTo>
                    <a:lnTo>
                      <a:pt x="151" y="38"/>
                    </a:lnTo>
                    <a:lnTo>
                      <a:pt x="159" y="38"/>
                    </a:lnTo>
                    <a:lnTo>
                      <a:pt x="169" y="38"/>
                    </a:lnTo>
                    <a:lnTo>
                      <a:pt x="187" y="38"/>
                    </a:lnTo>
                    <a:lnTo>
                      <a:pt x="207" y="38"/>
                    </a:lnTo>
                    <a:lnTo>
                      <a:pt x="217" y="38"/>
                    </a:lnTo>
                    <a:lnTo>
                      <a:pt x="225" y="38"/>
                    </a:lnTo>
                    <a:lnTo>
                      <a:pt x="233" y="38"/>
                    </a:lnTo>
                    <a:lnTo>
                      <a:pt x="241" y="38"/>
                    </a:lnTo>
                    <a:lnTo>
                      <a:pt x="247" y="38"/>
                    </a:lnTo>
                    <a:lnTo>
                      <a:pt x="255" y="36"/>
                    </a:lnTo>
                    <a:lnTo>
                      <a:pt x="271" y="34"/>
                    </a:lnTo>
                    <a:lnTo>
                      <a:pt x="277" y="36"/>
                    </a:lnTo>
                    <a:lnTo>
                      <a:pt x="287" y="34"/>
                    </a:lnTo>
                    <a:lnTo>
                      <a:pt x="297" y="34"/>
                    </a:lnTo>
                    <a:lnTo>
                      <a:pt x="313" y="34"/>
                    </a:lnTo>
                    <a:lnTo>
                      <a:pt x="319" y="32"/>
                    </a:lnTo>
                    <a:lnTo>
                      <a:pt x="327" y="32"/>
                    </a:lnTo>
                    <a:lnTo>
                      <a:pt x="343" y="28"/>
                    </a:lnTo>
                    <a:lnTo>
                      <a:pt x="355" y="24"/>
                    </a:lnTo>
                    <a:lnTo>
                      <a:pt x="363" y="22"/>
                    </a:lnTo>
                    <a:lnTo>
                      <a:pt x="371" y="18"/>
                    </a:lnTo>
                    <a:lnTo>
                      <a:pt x="377" y="14"/>
                    </a:lnTo>
                    <a:lnTo>
                      <a:pt x="389" y="8"/>
                    </a:lnTo>
                    <a:lnTo>
                      <a:pt x="385"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48" name="Group 107">
            <a:extLst>
              <a:ext uri="{FF2B5EF4-FFF2-40B4-BE49-F238E27FC236}">
                <a16:creationId xmlns:a16="http://schemas.microsoft.com/office/drawing/2014/main" id="{51F6388D-78A4-F943-A572-6C7E3E11FBD3}"/>
              </a:ext>
            </a:extLst>
          </p:cNvPr>
          <p:cNvGrpSpPr>
            <a:grpSpLocks/>
          </p:cNvGrpSpPr>
          <p:nvPr/>
        </p:nvGrpSpPr>
        <p:grpSpPr bwMode="auto">
          <a:xfrm>
            <a:off x="5029200" y="5432425"/>
            <a:ext cx="1143000" cy="1390650"/>
            <a:chOff x="2208" y="3422"/>
            <a:chExt cx="720" cy="876"/>
          </a:xfrm>
        </p:grpSpPr>
        <p:sp>
          <p:nvSpPr>
            <p:cNvPr id="16492" name="Freeform 108" descr="90%">
              <a:extLst>
                <a:ext uri="{FF2B5EF4-FFF2-40B4-BE49-F238E27FC236}">
                  <a16:creationId xmlns:a16="http://schemas.microsoft.com/office/drawing/2014/main" id="{B5438BCA-D5F9-354C-8E60-5DCFFB1A3A17}"/>
                </a:ext>
              </a:extLst>
            </p:cNvPr>
            <p:cNvSpPr>
              <a:spLocks/>
            </p:cNvSpPr>
            <p:nvPr/>
          </p:nvSpPr>
          <p:spPr bwMode="auto">
            <a:xfrm>
              <a:off x="2208" y="3422"/>
              <a:ext cx="720" cy="876"/>
            </a:xfrm>
            <a:custGeom>
              <a:avLst/>
              <a:gdLst>
                <a:gd name="T0" fmla="*/ 132 w 720"/>
                <a:gd name="T1" fmla="*/ 204 h 876"/>
                <a:gd name="T2" fmla="*/ 132 w 720"/>
                <a:gd name="T3" fmla="*/ 132 h 876"/>
                <a:gd name="T4" fmla="*/ 172 w 720"/>
                <a:gd name="T5" fmla="*/ 64 h 876"/>
                <a:gd name="T6" fmla="*/ 240 w 720"/>
                <a:gd name="T7" fmla="*/ 24 h 876"/>
                <a:gd name="T8" fmla="*/ 312 w 720"/>
                <a:gd name="T9" fmla="*/ 4 h 876"/>
                <a:gd name="T10" fmla="*/ 384 w 720"/>
                <a:gd name="T11" fmla="*/ 0 h 876"/>
                <a:gd name="T12" fmla="*/ 456 w 720"/>
                <a:gd name="T13" fmla="*/ 0 h 876"/>
                <a:gd name="T14" fmla="*/ 528 w 720"/>
                <a:gd name="T15" fmla="*/ 36 h 876"/>
                <a:gd name="T16" fmla="*/ 590 w 720"/>
                <a:gd name="T17" fmla="*/ 92 h 876"/>
                <a:gd name="T18" fmla="*/ 600 w 720"/>
                <a:gd name="T19" fmla="*/ 180 h 876"/>
                <a:gd name="T20" fmla="*/ 600 w 720"/>
                <a:gd name="T21" fmla="*/ 252 h 876"/>
                <a:gd name="T22" fmla="*/ 600 w 720"/>
                <a:gd name="T23" fmla="*/ 336 h 876"/>
                <a:gd name="T24" fmla="*/ 624 w 720"/>
                <a:gd name="T25" fmla="*/ 407 h 876"/>
                <a:gd name="T26" fmla="*/ 648 w 720"/>
                <a:gd name="T27" fmla="*/ 479 h 876"/>
                <a:gd name="T28" fmla="*/ 672 w 720"/>
                <a:gd name="T29" fmla="*/ 551 h 876"/>
                <a:gd name="T30" fmla="*/ 683 w 720"/>
                <a:gd name="T31" fmla="*/ 635 h 876"/>
                <a:gd name="T32" fmla="*/ 695 w 720"/>
                <a:gd name="T33" fmla="*/ 707 h 876"/>
                <a:gd name="T34" fmla="*/ 719 w 720"/>
                <a:gd name="T35" fmla="*/ 779 h 876"/>
                <a:gd name="T36" fmla="*/ 719 w 720"/>
                <a:gd name="T37" fmla="*/ 851 h 876"/>
                <a:gd name="T38" fmla="*/ 648 w 720"/>
                <a:gd name="T39" fmla="*/ 875 h 876"/>
                <a:gd name="T40" fmla="*/ 528 w 720"/>
                <a:gd name="T41" fmla="*/ 863 h 876"/>
                <a:gd name="T42" fmla="*/ 456 w 720"/>
                <a:gd name="T43" fmla="*/ 863 h 876"/>
                <a:gd name="T44" fmla="*/ 384 w 720"/>
                <a:gd name="T45" fmla="*/ 863 h 876"/>
                <a:gd name="T46" fmla="*/ 312 w 720"/>
                <a:gd name="T47" fmla="*/ 863 h 876"/>
                <a:gd name="T48" fmla="*/ 240 w 720"/>
                <a:gd name="T49" fmla="*/ 863 h 876"/>
                <a:gd name="T50" fmla="*/ 156 w 720"/>
                <a:gd name="T51" fmla="*/ 863 h 876"/>
                <a:gd name="T52" fmla="*/ 84 w 720"/>
                <a:gd name="T53" fmla="*/ 863 h 876"/>
                <a:gd name="T54" fmla="*/ 12 w 720"/>
                <a:gd name="T55" fmla="*/ 863 h 876"/>
                <a:gd name="T56" fmla="*/ 0 w 720"/>
                <a:gd name="T57" fmla="*/ 791 h 876"/>
                <a:gd name="T58" fmla="*/ 12 w 720"/>
                <a:gd name="T59" fmla="*/ 719 h 876"/>
                <a:gd name="T60" fmla="*/ 60 w 720"/>
                <a:gd name="T61" fmla="*/ 647 h 876"/>
                <a:gd name="T62" fmla="*/ 84 w 720"/>
                <a:gd name="T63" fmla="*/ 575 h 876"/>
                <a:gd name="T64" fmla="*/ 84 w 720"/>
                <a:gd name="T65" fmla="*/ 503 h 876"/>
                <a:gd name="T66" fmla="*/ 108 w 720"/>
                <a:gd name="T67" fmla="*/ 431 h 876"/>
                <a:gd name="T68" fmla="*/ 120 w 720"/>
                <a:gd name="T69" fmla="*/ 359 h 876"/>
                <a:gd name="T70" fmla="*/ 120 w 720"/>
                <a:gd name="T71" fmla="*/ 288 h 876"/>
                <a:gd name="T72" fmla="*/ 132 w 720"/>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0"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1"/>
                  </a:lnTo>
                  <a:lnTo>
                    <a:pt x="624" y="407"/>
                  </a:lnTo>
                  <a:lnTo>
                    <a:pt x="636" y="443"/>
                  </a:lnTo>
                  <a:lnTo>
                    <a:pt x="648" y="479"/>
                  </a:lnTo>
                  <a:lnTo>
                    <a:pt x="660" y="515"/>
                  </a:lnTo>
                  <a:lnTo>
                    <a:pt x="672" y="551"/>
                  </a:lnTo>
                  <a:lnTo>
                    <a:pt x="683" y="599"/>
                  </a:lnTo>
                  <a:lnTo>
                    <a:pt x="683" y="635"/>
                  </a:lnTo>
                  <a:lnTo>
                    <a:pt x="695" y="671"/>
                  </a:lnTo>
                  <a:lnTo>
                    <a:pt x="695" y="707"/>
                  </a:lnTo>
                  <a:lnTo>
                    <a:pt x="695" y="743"/>
                  </a:lnTo>
                  <a:lnTo>
                    <a:pt x="719" y="779"/>
                  </a:lnTo>
                  <a:lnTo>
                    <a:pt x="719" y="815"/>
                  </a:lnTo>
                  <a:lnTo>
                    <a:pt x="719" y="851"/>
                  </a:lnTo>
                  <a:lnTo>
                    <a:pt x="683"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3"/>
                  </a:lnTo>
                  <a:lnTo>
                    <a:pt x="108" y="467"/>
                  </a:lnTo>
                  <a:lnTo>
                    <a:pt x="108" y="431"/>
                  </a:lnTo>
                  <a:lnTo>
                    <a:pt x="120" y="395"/>
                  </a:lnTo>
                  <a:lnTo>
                    <a:pt x="120" y="359"/>
                  </a:lnTo>
                  <a:lnTo>
                    <a:pt x="120" y="324"/>
                  </a:lnTo>
                  <a:lnTo>
                    <a:pt x="120" y="288"/>
                  </a:lnTo>
                  <a:lnTo>
                    <a:pt x="124" y="258"/>
                  </a:lnTo>
                  <a:lnTo>
                    <a:pt x="132" y="240"/>
                  </a:lnTo>
                </a:path>
              </a:pathLst>
            </a:custGeom>
            <a:blipFill dpi="0" rotWithShape="0">
              <a:blip r:embed="rId4"/>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102" name="Group 109">
              <a:extLst>
                <a:ext uri="{FF2B5EF4-FFF2-40B4-BE49-F238E27FC236}">
                  <a16:creationId xmlns:a16="http://schemas.microsoft.com/office/drawing/2014/main" id="{059E96A6-96B3-3A46-9C5B-C8BD33000D24}"/>
                </a:ext>
              </a:extLst>
            </p:cNvPr>
            <p:cNvGrpSpPr>
              <a:grpSpLocks/>
            </p:cNvGrpSpPr>
            <p:nvPr/>
          </p:nvGrpSpPr>
          <p:grpSpPr bwMode="auto">
            <a:xfrm>
              <a:off x="2342" y="3570"/>
              <a:ext cx="463" cy="43"/>
              <a:chOff x="2342" y="3570"/>
              <a:chExt cx="463" cy="43"/>
            </a:xfrm>
          </p:grpSpPr>
          <p:sp>
            <p:nvSpPr>
              <p:cNvPr id="16494" name="Freeform 110" descr="90%">
                <a:extLst>
                  <a:ext uri="{FF2B5EF4-FFF2-40B4-BE49-F238E27FC236}">
                    <a16:creationId xmlns:a16="http://schemas.microsoft.com/office/drawing/2014/main" id="{99FDF695-32E2-9044-A734-3AC4C0695657}"/>
                  </a:ext>
                </a:extLst>
              </p:cNvPr>
              <p:cNvSpPr>
                <a:spLocks/>
              </p:cNvSpPr>
              <p:nvPr/>
            </p:nvSpPr>
            <p:spPr bwMode="auto">
              <a:xfrm>
                <a:off x="2342" y="3570"/>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95" name="Freeform 111">
                <a:extLst>
                  <a:ext uri="{FF2B5EF4-FFF2-40B4-BE49-F238E27FC236}">
                    <a16:creationId xmlns:a16="http://schemas.microsoft.com/office/drawing/2014/main" id="{746D83AF-249B-B24F-91D0-5D6E24D55D34}"/>
                  </a:ext>
                </a:extLst>
              </p:cNvPr>
              <p:cNvSpPr>
                <a:spLocks/>
              </p:cNvSpPr>
              <p:nvPr/>
            </p:nvSpPr>
            <p:spPr bwMode="auto">
              <a:xfrm>
                <a:off x="2342" y="3570"/>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03" name="Group 112">
              <a:extLst>
                <a:ext uri="{FF2B5EF4-FFF2-40B4-BE49-F238E27FC236}">
                  <a16:creationId xmlns:a16="http://schemas.microsoft.com/office/drawing/2014/main" id="{16CB28BE-5FEF-DB47-978B-1EDCACDADC21}"/>
                </a:ext>
              </a:extLst>
            </p:cNvPr>
            <p:cNvGrpSpPr>
              <a:grpSpLocks/>
            </p:cNvGrpSpPr>
            <p:nvPr/>
          </p:nvGrpSpPr>
          <p:grpSpPr bwMode="auto">
            <a:xfrm>
              <a:off x="2348" y="3542"/>
              <a:ext cx="457" cy="43"/>
              <a:chOff x="2348" y="3542"/>
              <a:chExt cx="457" cy="43"/>
            </a:xfrm>
          </p:grpSpPr>
          <p:sp>
            <p:nvSpPr>
              <p:cNvPr id="16497" name="Freeform 113" descr="90%">
                <a:extLst>
                  <a:ext uri="{FF2B5EF4-FFF2-40B4-BE49-F238E27FC236}">
                    <a16:creationId xmlns:a16="http://schemas.microsoft.com/office/drawing/2014/main" id="{2D0DDC5F-E5F0-8F4F-BE5D-7E58FCF9B416}"/>
                  </a:ext>
                </a:extLst>
              </p:cNvPr>
              <p:cNvSpPr>
                <a:spLocks/>
              </p:cNvSpPr>
              <p:nvPr/>
            </p:nvSpPr>
            <p:spPr bwMode="auto">
              <a:xfrm>
                <a:off x="2348" y="3542"/>
                <a:ext cx="457" cy="43"/>
              </a:xfrm>
              <a:custGeom>
                <a:avLst/>
                <a:gdLst>
                  <a:gd name="T0" fmla="*/ 0 w 457"/>
                  <a:gd name="T1" fmla="*/ 3 h 43"/>
                  <a:gd name="T2" fmla="*/ 12 w 457"/>
                  <a:gd name="T3" fmla="*/ 7 h 43"/>
                  <a:gd name="T4" fmla="*/ 14 w 457"/>
                  <a:gd name="T5" fmla="*/ 8 h 43"/>
                  <a:gd name="T6" fmla="*/ 20 w 457"/>
                  <a:gd name="T7" fmla="*/ 12 h 43"/>
                  <a:gd name="T8" fmla="*/ 29 w 457"/>
                  <a:gd name="T9" fmla="*/ 18 h 43"/>
                  <a:gd name="T10" fmla="*/ 39 w 457"/>
                  <a:gd name="T11" fmla="*/ 22 h 43"/>
                  <a:gd name="T12" fmla="*/ 47 w 457"/>
                  <a:gd name="T13" fmla="*/ 25 h 43"/>
                  <a:gd name="T14" fmla="*/ 65 w 457"/>
                  <a:gd name="T15" fmla="*/ 25 h 43"/>
                  <a:gd name="T16" fmla="*/ 79 w 457"/>
                  <a:gd name="T17" fmla="*/ 27 h 43"/>
                  <a:gd name="T18" fmla="*/ 88 w 457"/>
                  <a:gd name="T19" fmla="*/ 30 h 43"/>
                  <a:gd name="T20" fmla="*/ 96 w 457"/>
                  <a:gd name="T21" fmla="*/ 30 h 43"/>
                  <a:gd name="T22" fmla="*/ 106 w 457"/>
                  <a:gd name="T23" fmla="*/ 34 h 43"/>
                  <a:gd name="T24" fmla="*/ 116 w 457"/>
                  <a:gd name="T25" fmla="*/ 34 h 43"/>
                  <a:gd name="T26" fmla="*/ 136 w 457"/>
                  <a:gd name="T27" fmla="*/ 35 h 43"/>
                  <a:gd name="T28" fmla="*/ 145 w 457"/>
                  <a:gd name="T29" fmla="*/ 39 h 43"/>
                  <a:gd name="T30" fmla="*/ 155 w 457"/>
                  <a:gd name="T31" fmla="*/ 39 h 43"/>
                  <a:gd name="T32" fmla="*/ 167 w 457"/>
                  <a:gd name="T33" fmla="*/ 42 h 43"/>
                  <a:gd name="T34" fmla="*/ 175 w 457"/>
                  <a:gd name="T35" fmla="*/ 42 h 43"/>
                  <a:gd name="T36" fmla="*/ 185 w 457"/>
                  <a:gd name="T37" fmla="*/ 42 h 43"/>
                  <a:gd name="T38" fmla="*/ 197 w 457"/>
                  <a:gd name="T39" fmla="*/ 42 h 43"/>
                  <a:gd name="T40" fmla="*/ 218 w 457"/>
                  <a:gd name="T41" fmla="*/ 42 h 43"/>
                  <a:gd name="T42" fmla="*/ 238 w 457"/>
                  <a:gd name="T43" fmla="*/ 42 h 43"/>
                  <a:gd name="T44" fmla="*/ 250 w 457"/>
                  <a:gd name="T45" fmla="*/ 42 h 43"/>
                  <a:gd name="T46" fmla="*/ 259 w 457"/>
                  <a:gd name="T47" fmla="*/ 42 h 43"/>
                  <a:gd name="T48" fmla="*/ 269 w 457"/>
                  <a:gd name="T49" fmla="*/ 42 h 43"/>
                  <a:gd name="T50" fmla="*/ 277 w 457"/>
                  <a:gd name="T51" fmla="*/ 42 h 43"/>
                  <a:gd name="T52" fmla="*/ 287 w 457"/>
                  <a:gd name="T53" fmla="*/ 42 h 43"/>
                  <a:gd name="T54" fmla="*/ 295 w 457"/>
                  <a:gd name="T55" fmla="*/ 39 h 43"/>
                  <a:gd name="T56" fmla="*/ 314 w 457"/>
                  <a:gd name="T57" fmla="*/ 39 h 43"/>
                  <a:gd name="T58" fmla="*/ 320 w 457"/>
                  <a:gd name="T59" fmla="*/ 39 h 43"/>
                  <a:gd name="T60" fmla="*/ 332 w 457"/>
                  <a:gd name="T61" fmla="*/ 35 h 43"/>
                  <a:gd name="T62" fmla="*/ 342 w 457"/>
                  <a:gd name="T63" fmla="*/ 35 h 43"/>
                  <a:gd name="T64" fmla="*/ 362 w 457"/>
                  <a:gd name="T65" fmla="*/ 35 h 43"/>
                  <a:gd name="T66" fmla="*/ 368 w 457"/>
                  <a:gd name="T67" fmla="*/ 35 h 43"/>
                  <a:gd name="T68" fmla="*/ 379 w 457"/>
                  <a:gd name="T69" fmla="*/ 34 h 43"/>
                  <a:gd name="T70" fmla="*/ 395 w 457"/>
                  <a:gd name="T71" fmla="*/ 30 h 43"/>
                  <a:gd name="T72" fmla="*/ 411 w 457"/>
                  <a:gd name="T73" fmla="*/ 27 h 43"/>
                  <a:gd name="T74" fmla="*/ 419 w 457"/>
                  <a:gd name="T75" fmla="*/ 24 h 43"/>
                  <a:gd name="T76" fmla="*/ 428 w 457"/>
                  <a:gd name="T77" fmla="*/ 18 h 43"/>
                  <a:gd name="T78" fmla="*/ 434 w 457"/>
                  <a:gd name="T79" fmla="*/ 13 h 43"/>
                  <a:gd name="T80" fmla="*/ 456 w 457"/>
                  <a:gd name="T81" fmla="*/ 5 h 43"/>
                  <a:gd name="T82" fmla="*/ 446 w 457"/>
                  <a:gd name="T83" fmla="*/ 0 h 43"/>
                  <a:gd name="T84" fmla="*/ 0 w 457"/>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7"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5" y="39"/>
                    </a:lnTo>
                    <a:lnTo>
                      <a:pt x="167" y="42"/>
                    </a:lnTo>
                    <a:lnTo>
                      <a:pt x="175" y="42"/>
                    </a:lnTo>
                    <a:lnTo>
                      <a:pt x="185" y="42"/>
                    </a:lnTo>
                    <a:lnTo>
                      <a:pt x="197" y="42"/>
                    </a:lnTo>
                    <a:lnTo>
                      <a:pt x="218" y="42"/>
                    </a:lnTo>
                    <a:lnTo>
                      <a:pt x="238" y="42"/>
                    </a:lnTo>
                    <a:lnTo>
                      <a:pt x="250" y="42"/>
                    </a:lnTo>
                    <a:lnTo>
                      <a:pt x="259" y="42"/>
                    </a:lnTo>
                    <a:lnTo>
                      <a:pt x="269" y="42"/>
                    </a:lnTo>
                    <a:lnTo>
                      <a:pt x="277" y="42"/>
                    </a:lnTo>
                    <a:lnTo>
                      <a:pt x="287" y="42"/>
                    </a:lnTo>
                    <a:lnTo>
                      <a:pt x="295" y="39"/>
                    </a:lnTo>
                    <a:lnTo>
                      <a:pt x="314" y="39"/>
                    </a:lnTo>
                    <a:lnTo>
                      <a:pt x="320" y="39"/>
                    </a:lnTo>
                    <a:lnTo>
                      <a:pt x="332" y="35"/>
                    </a:lnTo>
                    <a:lnTo>
                      <a:pt x="342" y="35"/>
                    </a:lnTo>
                    <a:lnTo>
                      <a:pt x="362" y="35"/>
                    </a:lnTo>
                    <a:lnTo>
                      <a:pt x="368" y="35"/>
                    </a:lnTo>
                    <a:lnTo>
                      <a:pt x="379" y="34"/>
                    </a:lnTo>
                    <a:lnTo>
                      <a:pt x="395" y="30"/>
                    </a:lnTo>
                    <a:lnTo>
                      <a:pt x="411" y="27"/>
                    </a:lnTo>
                    <a:lnTo>
                      <a:pt x="419" y="24"/>
                    </a:lnTo>
                    <a:lnTo>
                      <a:pt x="428" y="18"/>
                    </a:lnTo>
                    <a:lnTo>
                      <a:pt x="434" y="13"/>
                    </a:lnTo>
                    <a:lnTo>
                      <a:pt x="456" y="5"/>
                    </a:lnTo>
                    <a:lnTo>
                      <a:pt x="446" y="0"/>
                    </a:lnTo>
                    <a:lnTo>
                      <a:pt x="0" y="3"/>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498" name="Freeform 114">
                <a:extLst>
                  <a:ext uri="{FF2B5EF4-FFF2-40B4-BE49-F238E27FC236}">
                    <a16:creationId xmlns:a16="http://schemas.microsoft.com/office/drawing/2014/main" id="{7B4702B6-E67F-AD40-A060-5872AE580F2D}"/>
                  </a:ext>
                </a:extLst>
              </p:cNvPr>
              <p:cNvSpPr>
                <a:spLocks/>
              </p:cNvSpPr>
              <p:nvPr/>
            </p:nvSpPr>
            <p:spPr bwMode="auto">
              <a:xfrm>
                <a:off x="2348" y="3542"/>
                <a:ext cx="457" cy="43"/>
              </a:xfrm>
              <a:custGeom>
                <a:avLst/>
                <a:gdLst>
                  <a:gd name="T0" fmla="*/ 0 w 457"/>
                  <a:gd name="T1" fmla="*/ 4 h 43"/>
                  <a:gd name="T2" fmla="*/ 12 w 457"/>
                  <a:gd name="T3" fmla="*/ 8 h 43"/>
                  <a:gd name="T4" fmla="*/ 14 w 457"/>
                  <a:gd name="T5" fmla="*/ 10 h 43"/>
                  <a:gd name="T6" fmla="*/ 20 w 457"/>
                  <a:gd name="T7" fmla="*/ 12 h 43"/>
                  <a:gd name="T8" fmla="*/ 30 w 457"/>
                  <a:gd name="T9" fmla="*/ 18 h 43"/>
                  <a:gd name="T10" fmla="*/ 40 w 457"/>
                  <a:gd name="T11" fmla="*/ 22 h 43"/>
                  <a:gd name="T12" fmla="*/ 48 w 457"/>
                  <a:gd name="T13" fmla="*/ 26 h 43"/>
                  <a:gd name="T14" fmla="*/ 64 w 457"/>
                  <a:gd name="T15" fmla="*/ 26 h 43"/>
                  <a:gd name="T16" fmla="*/ 80 w 457"/>
                  <a:gd name="T17" fmla="*/ 28 h 43"/>
                  <a:gd name="T18" fmla="*/ 88 w 457"/>
                  <a:gd name="T19" fmla="*/ 30 h 43"/>
                  <a:gd name="T20" fmla="*/ 98 w 457"/>
                  <a:gd name="T21" fmla="*/ 30 h 43"/>
                  <a:gd name="T22" fmla="*/ 106 w 457"/>
                  <a:gd name="T23" fmla="*/ 34 h 43"/>
                  <a:gd name="T24" fmla="*/ 116 w 457"/>
                  <a:gd name="T25" fmla="*/ 34 h 43"/>
                  <a:gd name="T26" fmla="*/ 136 w 457"/>
                  <a:gd name="T27" fmla="*/ 36 h 43"/>
                  <a:gd name="T28" fmla="*/ 146 w 457"/>
                  <a:gd name="T29" fmla="*/ 40 h 43"/>
                  <a:gd name="T30" fmla="*/ 154 w 457"/>
                  <a:gd name="T31" fmla="*/ 40 h 43"/>
                  <a:gd name="T32" fmla="*/ 166 w 457"/>
                  <a:gd name="T33" fmla="*/ 42 h 43"/>
                  <a:gd name="T34" fmla="*/ 176 w 457"/>
                  <a:gd name="T35" fmla="*/ 42 h 43"/>
                  <a:gd name="T36" fmla="*/ 184 w 457"/>
                  <a:gd name="T37" fmla="*/ 42 h 43"/>
                  <a:gd name="T38" fmla="*/ 196 w 457"/>
                  <a:gd name="T39" fmla="*/ 42 h 43"/>
                  <a:gd name="T40" fmla="*/ 218 w 457"/>
                  <a:gd name="T41" fmla="*/ 42 h 43"/>
                  <a:gd name="T42" fmla="*/ 238 w 457"/>
                  <a:gd name="T43" fmla="*/ 42 h 43"/>
                  <a:gd name="T44" fmla="*/ 250 w 457"/>
                  <a:gd name="T45" fmla="*/ 42 h 43"/>
                  <a:gd name="T46" fmla="*/ 260 w 457"/>
                  <a:gd name="T47" fmla="*/ 42 h 43"/>
                  <a:gd name="T48" fmla="*/ 268 w 457"/>
                  <a:gd name="T49" fmla="*/ 42 h 43"/>
                  <a:gd name="T50" fmla="*/ 278 w 457"/>
                  <a:gd name="T51" fmla="*/ 42 h 43"/>
                  <a:gd name="T52" fmla="*/ 286 w 457"/>
                  <a:gd name="T53" fmla="*/ 42 h 43"/>
                  <a:gd name="T54" fmla="*/ 296 w 457"/>
                  <a:gd name="T55" fmla="*/ 40 h 43"/>
                  <a:gd name="T56" fmla="*/ 314 w 457"/>
                  <a:gd name="T57" fmla="*/ 38 h 43"/>
                  <a:gd name="T58" fmla="*/ 320 w 457"/>
                  <a:gd name="T59" fmla="*/ 40 h 43"/>
                  <a:gd name="T60" fmla="*/ 332 w 457"/>
                  <a:gd name="T61" fmla="*/ 36 h 43"/>
                  <a:gd name="T62" fmla="*/ 342 w 457"/>
                  <a:gd name="T63" fmla="*/ 36 h 43"/>
                  <a:gd name="T64" fmla="*/ 360 w 457"/>
                  <a:gd name="T65" fmla="*/ 36 h 43"/>
                  <a:gd name="T66" fmla="*/ 368 w 457"/>
                  <a:gd name="T67" fmla="*/ 36 h 43"/>
                  <a:gd name="T68" fmla="*/ 378 w 457"/>
                  <a:gd name="T69" fmla="*/ 34 h 43"/>
                  <a:gd name="T70" fmla="*/ 396 w 457"/>
                  <a:gd name="T71" fmla="*/ 30 h 43"/>
                  <a:gd name="T72" fmla="*/ 410 w 457"/>
                  <a:gd name="T73" fmla="*/ 28 h 43"/>
                  <a:gd name="T74" fmla="*/ 418 w 457"/>
                  <a:gd name="T75" fmla="*/ 24 h 43"/>
                  <a:gd name="T76" fmla="*/ 428 w 457"/>
                  <a:gd name="T77" fmla="*/ 20 h 43"/>
                  <a:gd name="T78" fmla="*/ 434 w 457"/>
                  <a:gd name="T79" fmla="*/ 14 h 43"/>
                  <a:gd name="T80" fmla="*/ 456 w 457"/>
                  <a:gd name="T81" fmla="*/ 6 h 43"/>
                  <a:gd name="T82" fmla="*/ 446 w 457"/>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7"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56" y="6"/>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104" name="Group 115">
              <a:extLst>
                <a:ext uri="{FF2B5EF4-FFF2-40B4-BE49-F238E27FC236}">
                  <a16:creationId xmlns:a16="http://schemas.microsoft.com/office/drawing/2014/main" id="{5FB26D45-56D4-714D-8E7E-BD818CB5DB3E}"/>
                </a:ext>
              </a:extLst>
            </p:cNvPr>
            <p:cNvGrpSpPr>
              <a:grpSpLocks/>
            </p:cNvGrpSpPr>
            <p:nvPr/>
          </p:nvGrpSpPr>
          <p:grpSpPr bwMode="auto">
            <a:xfrm>
              <a:off x="2350" y="3512"/>
              <a:ext cx="449" cy="43"/>
              <a:chOff x="2350" y="3512"/>
              <a:chExt cx="449" cy="43"/>
            </a:xfrm>
          </p:grpSpPr>
          <p:sp>
            <p:nvSpPr>
              <p:cNvPr id="16500" name="Freeform 116" descr="90%">
                <a:extLst>
                  <a:ext uri="{FF2B5EF4-FFF2-40B4-BE49-F238E27FC236}">
                    <a16:creationId xmlns:a16="http://schemas.microsoft.com/office/drawing/2014/main" id="{9D7415C4-D31F-7541-99CB-33076AD14E30}"/>
                  </a:ext>
                </a:extLst>
              </p:cNvPr>
              <p:cNvSpPr>
                <a:spLocks/>
              </p:cNvSpPr>
              <p:nvPr/>
            </p:nvSpPr>
            <p:spPr bwMode="auto">
              <a:xfrm>
                <a:off x="2350" y="3512"/>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01" name="Freeform 117">
                <a:extLst>
                  <a:ext uri="{FF2B5EF4-FFF2-40B4-BE49-F238E27FC236}">
                    <a16:creationId xmlns:a16="http://schemas.microsoft.com/office/drawing/2014/main" id="{EF028F18-F644-9649-A32A-35689227AF62}"/>
                  </a:ext>
                </a:extLst>
              </p:cNvPr>
              <p:cNvSpPr>
                <a:spLocks/>
              </p:cNvSpPr>
              <p:nvPr/>
            </p:nvSpPr>
            <p:spPr bwMode="auto">
              <a:xfrm>
                <a:off x="2350" y="3512"/>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49" name="Group 118">
            <a:extLst>
              <a:ext uri="{FF2B5EF4-FFF2-40B4-BE49-F238E27FC236}">
                <a16:creationId xmlns:a16="http://schemas.microsoft.com/office/drawing/2014/main" id="{86774A6F-6B95-0549-8D07-F6C7A999C157}"/>
              </a:ext>
            </a:extLst>
          </p:cNvPr>
          <p:cNvGrpSpPr>
            <a:grpSpLocks/>
          </p:cNvGrpSpPr>
          <p:nvPr/>
        </p:nvGrpSpPr>
        <p:grpSpPr bwMode="auto">
          <a:xfrm>
            <a:off x="6246814" y="5432425"/>
            <a:ext cx="1144587" cy="1390650"/>
            <a:chOff x="2975" y="3422"/>
            <a:chExt cx="721" cy="876"/>
          </a:xfrm>
        </p:grpSpPr>
        <p:sp>
          <p:nvSpPr>
            <p:cNvPr id="16503" name="Freeform 119" descr="70%">
              <a:extLst>
                <a:ext uri="{FF2B5EF4-FFF2-40B4-BE49-F238E27FC236}">
                  <a16:creationId xmlns:a16="http://schemas.microsoft.com/office/drawing/2014/main" id="{611A83D1-72DF-DD4F-AEAF-6865FCDC38FA}"/>
                </a:ext>
              </a:extLst>
            </p:cNvPr>
            <p:cNvSpPr>
              <a:spLocks/>
            </p:cNvSpPr>
            <p:nvPr/>
          </p:nvSpPr>
          <p:spPr bwMode="auto">
            <a:xfrm>
              <a:off x="2975" y="3422"/>
              <a:ext cx="721" cy="876"/>
            </a:xfrm>
            <a:custGeom>
              <a:avLst/>
              <a:gdLst>
                <a:gd name="T0" fmla="*/ 132 w 721"/>
                <a:gd name="T1" fmla="*/ 204 h 876"/>
                <a:gd name="T2" fmla="*/ 132 w 721"/>
                <a:gd name="T3" fmla="*/ 132 h 876"/>
                <a:gd name="T4" fmla="*/ 172 w 721"/>
                <a:gd name="T5" fmla="*/ 64 h 876"/>
                <a:gd name="T6" fmla="*/ 240 w 721"/>
                <a:gd name="T7" fmla="*/ 24 h 876"/>
                <a:gd name="T8" fmla="*/ 312 w 721"/>
                <a:gd name="T9" fmla="*/ 4 h 876"/>
                <a:gd name="T10" fmla="*/ 384 w 721"/>
                <a:gd name="T11" fmla="*/ 0 h 876"/>
                <a:gd name="T12" fmla="*/ 456 w 721"/>
                <a:gd name="T13" fmla="*/ 0 h 876"/>
                <a:gd name="T14" fmla="*/ 528 w 721"/>
                <a:gd name="T15" fmla="*/ 36 h 876"/>
                <a:gd name="T16" fmla="*/ 590 w 721"/>
                <a:gd name="T17" fmla="*/ 92 h 876"/>
                <a:gd name="T18" fmla="*/ 600 w 721"/>
                <a:gd name="T19" fmla="*/ 180 h 876"/>
                <a:gd name="T20" fmla="*/ 600 w 721"/>
                <a:gd name="T21" fmla="*/ 252 h 876"/>
                <a:gd name="T22" fmla="*/ 600 w 721"/>
                <a:gd name="T23" fmla="*/ 336 h 876"/>
                <a:gd name="T24" fmla="*/ 624 w 721"/>
                <a:gd name="T25" fmla="*/ 407 h 876"/>
                <a:gd name="T26" fmla="*/ 648 w 721"/>
                <a:gd name="T27" fmla="*/ 479 h 876"/>
                <a:gd name="T28" fmla="*/ 672 w 721"/>
                <a:gd name="T29" fmla="*/ 551 h 876"/>
                <a:gd name="T30" fmla="*/ 684 w 721"/>
                <a:gd name="T31" fmla="*/ 635 h 876"/>
                <a:gd name="T32" fmla="*/ 696 w 721"/>
                <a:gd name="T33" fmla="*/ 707 h 876"/>
                <a:gd name="T34" fmla="*/ 720 w 721"/>
                <a:gd name="T35" fmla="*/ 779 h 876"/>
                <a:gd name="T36" fmla="*/ 720 w 721"/>
                <a:gd name="T37" fmla="*/ 851 h 876"/>
                <a:gd name="T38" fmla="*/ 648 w 721"/>
                <a:gd name="T39" fmla="*/ 875 h 876"/>
                <a:gd name="T40" fmla="*/ 528 w 721"/>
                <a:gd name="T41" fmla="*/ 863 h 876"/>
                <a:gd name="T42" fmla="*/ 456 w 721"/>
                <a:gd name="T43" fmla="*/ 863 h 876"/>
                <a:gd name="T44" fmla="*/ 384 w 721"/>
                <a:gd name="T45" fmla="*/ 863 h 876"/>
                <a:gd name="T46" fmla="*/ 312 w 721"/>
                <a:gd name="T47" fmla="*/ 863 h 876"/>
                <a:gd name="T48" fmla="*/ 240 w 721"/>
                <a:gd name="T49" fmla="*/ 863 h 876"/>
                <a:gd name="T50" fmla="*/ 156 w 721"/>
                <a:gd name="T51" fmla="*/ 863 h 876"/>
                <a:gd name="T52" fmla="*/ 84 w 721"/>
                <a:gd name="T53" fmla="*/ 863 h 876"/>
                <a:gd name="T54" fmla="*/ 12 w 721"/>
                <a:gd name="T55" fmla="*/ 863 h 876"/>
                <a:gd name="T56" fmla="*/ 0 w 721"/>
                <a:gd name="T57" fmla="*/ 791 h 876"/>
                <a:gd name="T58" fmla="*/ 12 w 721"/>
                <a:gd name="T59" fmla="*/ 719 h 876"/>
                <a:gd name="T60" fmla="*/ 60 w 721"/>
                <a:gd name="T61" fmla="*/ 647 h 876"/>
                <a:gd name="T62" fmla="*/ 84 w 721"/>
                <a:gd name="T63" fmla="*/ 575 h 876"/>
                <a:gd name="T64" fmla="*/ 84 w 721"/>
                <a:gd name="T65" fmla="*/ 503 h 876"/>
                <a:gd name="T66" fmla="*/ 108 w 721"/>
                <a:gd name="T67" fmla="*/ 431 h 876"/>
                <a:gd name="T68" fmla="*/ 120 w 721"/>
                <a:gd name="T69" fmla="*/ 359 h 876"/>
                <a:gd name="T70" fmla="*/ 120 w 721"/>
                <a:gd name="T71" fmla="*/ 288 h 876"/>
                <a:gd name="T72" fmla="*/ 132 w 721"/>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1"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1"/>
                  </a:lnTo>
                  <a:lnTo>
                    <a:pt x="624" y="407"/>
                  </a:lnTo>
                  <a:lnTo>
                    <a:pt x="636" y="443"/>
                  </a:lnTo>
                  <a:lnTo>
                    <a:pt x="648" y="479"/>
                  </a:lnTo>
                  <a:lnTo>
                    <a:pt x="660" y="515"/>
                  </a:lnTo>
                  <a:lnTo>
                    <a:pt x="672" y="551"/>
                  </a:lnTo>
                  <a:lnTo>
                    <a:pt x="684" y="599"/>
                  </a:lnTo>
                  <a:lnTo>
                    <a:pt x="684" y="635"/>
                  </a:lnTo>
                  <a:lnTo>
                    <a:pt x="696" y="671"/>
                  </a:lnTo>
                  <a:lnTo>
                    <a:pt x="696" y="707"/>
                  </a:lnTo>
                  <a:lnTo>
                    <a:pt x="696" y="743"/>
                  </a:lnTo>
                  <a:lnTo>
                    <a:pt x="720" y="779"/>
                  </a:lnTo>
                  <a:lnTo>
                    <a:pt x="720" y="815"/>
                  </a:lnTo>
                  <a:lnTo>
                    <a:pt x="720" y="851"/>
                  </a:lnTo>
                  <a:lnTo>
                    <a:pt x="684" y="875"/>
                  </a:lnTo>
                  <a:lnTo>
                    <a:pt x="648"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3"/>
                  </a:lnTo>
                  <a:lnTo>
                    <a:pt x="108" y="467"/>
                  </a:lnTo>
                  <a:lnTo>
                    <a:pt x="108" y="431"/>
                  </a:lnTo>
                  <a:lnTo>
                    <a:pt x="120" y="395"/>
                  </a:lnTo>
                  <a:lnTo>
                    <a:pt x="120" y="359"/>
                  </a:lnTo>
                  <a:lnTo>
                    <a:pt x="120" y="324"/>
                  </a:lnTo>
                  <a:lnTo>
                    <a:pt x="120" y="288"/>
                  </a:lnTo>
                  <a:lnTo>
                    <a:pt x="124" y="258"/>
                  </a:lnTo>
                  <a:lnTo>
                    <a:pt x="132" y="240"/>
                  </a:lnTo>
                </a:path>
              </a:pathLst>
            </a:custGeom>
            <a:blipFill dpi="0" rotWithShape="0">
              <a:blip r:embed="rId5"/>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092" name="Group 120">
              <a:extLst>
                <a:ext uri="{FF2B5EF4-FFF2-40B4-BE49-F238E27FC236}">
                  <a16:creationId xmlns:a16="http://schemas.microsoft.com/office/drawing/2014/main" id="{E779B8CB-5E16-4142-82CF-161C58914EF3}"/>
                </a:ext>
              </a:extLst>
            </p:cNvPr>
            <p:cNvGrpSpPr>
              <a:grpSpLocks/>
            </p:cNvGrpSpPr>
            <p:nvPr/>
          </p:nvGrpSpPr>
          <p:grpSpPr bwMode="auto">
            <a:xfrm>
              <a:off x="3111" y="3570"/>
              <a:ext cx="463" cy="43"/>
              <a:chOff x="3111" y="3570"/>
              <a:chExt cx="463" cy="43"/>
            </a:xfrm>
          </p:grpSpPr>
          <p:sp>
            <p:nvSpPr>
              <p:cNvPr id="16505" name="Freeform 121" descr="70%">
                <a:extLst>
                  <a:ext uri="{FF2B5EF4-FFF2-40B4-BE49-F238E27FC236}">
                    <a16:creationId xmlns:a16="http://schemas.microsoft.com/office/drawing/2014/main" id="{1D7A513A-6486-1444-9F49-41AF71703E67}"/>
                  </a:ext>
                </a:extLst>
              </p:cNvPr>
              <p:cNvSpPr>
                <a:spLocks/>
              </p:cNvSpPr>
              <p:nvPr/>
            </p:nvSpPr>
            <p:spPr bwMode="auto">
              <a:xfrm>
                <a:off x="3111" y="3570"/>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06" name="Freeform 122">
                <a:extLst>
                  <a:ext uri="{FF2B5EF4-FFF2-40B4-BE49-F238E27FC236}">
                    <a16:creationId xmlns:a16="http://schemas.microsoft.com/office/drawing/2014/main" id="{767B2EC5-D39C-5446-B6C5-B085706ED9A8}"/>
                  </a:ext>
                </a:extLst>
              </p:cNvPr>
              <p:cNvSpPr>
                <a:spLocks/>
              </p:cNvSpPr>
              <p:nvPr/>
            </p:nvSpPr>
            <p:spPr bwMode="auto">
              <a:xfrm>
                <a:off x="3111" y="3570"/>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93" name="Group 123">
              <a:extLst>
                <a:ext uri="{FF2B5EF4-FFF2-40B4-BE49-F238E27FC236}">
                  <a16:creationId xmlns:a16="http://schemas.microsoft.com/office/drawing/2014/main" id="{7A0F9FDC-0F72-8F46-84A3-8AA3CEE5F558}"/>
                </a:ext>
              </a:extLst>
            </p:cNvPr>
            <p:cNvGrpSpPr>
              <a:grpSpLocks/>
            </p:cNvGrpSpPr>
            <p:nvPr/>
          </p:nvGrpSpPr>
          <p:grpSpPr bwMode="auto">
            <a:xfrm>
              <a:off x="3117" y="3542"/>
              <a:ext cx="455" cy="43"/>
              <a:chOff x="3117" y="3542"/>
              <a:chExt cx="455" cy="43"/>
            </a:xfrm>
          </p:grpSpPr>
          <p:sp>
            <p:nvSpPr>
              <p:cNvPr id="16508" name="Freeform 124" descr="70%">
                <a:extLst>
                  <a:ext uri="{FF2B5EF4-FFF2-40B4-BE49-F238E27FC236}">
                    <a16:creationId xmlns:a16="http://schemas.microsoft.com/office/drawing/2014/main" id="{CFC70A21-9206-694D-834A-1FDFA0FCB90D}"/>
                  </a:ext>
                </a:extLst>
              </p:cNvPr>
              <p:cNvSpPr>
                <a:spLocks/>
              </p:cNvSpPr>
              <p:nvPr/>
            </p:nvSpPr>
            <p:spPr bwMode="auto">
              <a:xfrm>
                <a:off x="3117" y="3542"/>
                <a:ext cx="455" cy="43"/>
              </a:xfrm>
              <a:custGeom>
                <a:avLst/>
                <a:gdLst>
                  <a:gd name="T0" fmla="*/ 0 w 455"/>
                  <a:gd name="T1" fmla="*/ 3 h 43"/>
                  <a:gd name="T2" fmla="*/ 12 w 455"/>
                  <a:gd name="T3" fmla="*/ 7 h 43"/>
                  <a:gd name="T4" fmla="*/ 14 w 455"/>
                  <a:gd name="T5" fmla="*/ 8 h 43"/>
                  <a:gd name="T6" fmla="*/ 20 w 455"/>
                  <a:gd name="T7" fmla="*/ 12 h 43"/>
                  <a:gd name="T8" fmla="*/ 29 w 455"/>
                  <a:gd name="T9" fmla="*/ 18 h 43"/>
                  <a:gd name="T10" fmla="*/ 39 w 455"/>
                  <a:gd name="T11" fmla="*/ 22 h 43"/>
                  <a:gd name="T12" fmla="*/ 47 w 455"/>
                  <a:gd name="T13" fmla="*/ 25 h 43"/>
                  <a:gd name="T14" fmla="*/ 63 w 455"/>
                  <a:gd name="T15" fmla="*/ 25 h 43"/>
                  <a:gd name="T16" fmla="*/ 79 w 455"/>
                  <a:gd name="T17" fmla="*/ 27 h 43"/>
                  <a:gd name="T18" fmla="*/ 88 w 455"/>
                  <a:gd name="T19" fmla="*/ 30 h 43"/>
                  <a:gd name="T20" fmla="*/ 96 w 455"/>
                  <a:gd name="T21" fmla="*/ 30 h 43"/>
                  <a:gd name="T22" fmla="*/ 106 w 455"/>
                  <a:gd name="T23" fmla="*/ 34 h 43"/>
                  <a:gd name="T24" fmla="*/ 114 w 455"/>
                  <a:gd name="T25" fmla="*/ 34 h 43"/>
                  <a:gd name="T26" fmla="*/ 136 w 455"/>
                  <a:gd name="T27" fmla="*/ 35 h 43"/>
                  <a:gd name="T28" fmla="*/ 145 w 455"/>
                  <a:gd name="T29" fmla="*/ 39 h 43"/>
                  <a:gd name="T30" fmla="*/ 153 w 455"/>
                  <a:gd name="T31" fmla="*/ 39 h 43"/>
                  <a:gd name="T32" fmla="*/ 165 w 455"/>
                  <a:gd name="T33" fmla="*/ 42 h 43"/>
                  <a:gd name="T34" fmla="*/ 175 w 455"/>
                  <a:gd name="T35" fmla="*/ 42 h 43"/>
                  <a:gd name="T36" fmla="*/ 183 w 455"/>
                  <a:gd name="T37" fmla="*/ 42 h 43"/>
                  <a:gd name="T38" fmla="*/ 197 w 455"/>
                  <a:gd name="T39" fmla="*/ 42 h 43"/>
                  <a:gd name="T40" fmla="*/ 216 w 455"/>
                  <a:gd name="T41" fmla="*/ 42 h 43"/>
                  <a:gd name="T42" fmla="*/ 238 w 455"/>
                  <a:gd name="T43" fmla="*/ 42 h 43"/>
                  <a:gd name="T44" fmla="*/ 250 w 455"/>
                  <a:gd name="T45" fmla="*/ 42 h 43"/>
                  <a:gd name="T46" fmla="*/ 257 w 455"/>
                  <a:gd name="T47" fmla="*/ 42 h 43"/>
                  <a:gd name="T48" fmla="*/ 267 w 455"/>
                  <a:gd name="T49" fmla="*/ 42 h 43"/>
                  <a:gd name="T50" fmla="*/ 277 w 455"/>
                  <a:gd name="T51" fmla="*/ 42 h 43"/>
                  <a:gd name="T52" fmla="*/ 285 w 455"/>
                  <a:gd name="T53" fmla="*/ 42 h 43"/>
                  <a:gd name="T54" fmla="*/ 295 w 455"/>
                  <a:gd name="T55" fmla="*/ 39 h 43"/>
                  <a:gd name="T56" fmla="*/ 312 w 455"/>
                  <a:gd name="T57" fmla="*/ 39 h 43"/>
                  <a:gd name="T58" fmla="*/ 318 w 455"/>
                  <a:gd name="T59" fmla="*/ 39 h 43"/>
                  <a:gd name="T60" fmla="*/ 330 w 455"/>
                  <a:gd name="T61" fmla="*/ 35 h 43"/>
                  <a:gd name="T62" fmla="*/ 342 w 455"/>
                  <a:gd name="T63" fmla="*/ 35 h 43"/>
                  <a:gd name="T64" fmla="*/ 360 w 455"/>
                  <a:gd name="T65" fmla="*/ 35 h 43"/>
                  <a:gd name="T66" fmla="*/ 366 w 455"/>
                  <a:gd name="T67" fmla="*/ 35 h 43"/>
                  <a:gd name="T68" fmla="*/ 377 w 455"/>
                  <a:gd name="T69" fmla="*/ 34 h 43"/>
                  <a:gd name="T70" fmla="*/ 395 w 455"/>
                  <a:gd name="T71" fmla="*/ 30 h 43"/>
                  <a:gd name="T72" fmla="*/ 409 w 455"/>
                  <a:gd name="T73" fmla="*/ 27 h 43"/>
                  <a:gd name="T74" fmla="*/ 417 w 455"/>
                  <a:gd name="T75" fmla="*/ 24 h 43"/>
                  <a:gd name="T76" fmla="*/ 426 w 455"/>
                  <a:gd name="T77" fmla="*/ 18 h 43"/>
                  <a:gd name="T78" fmla="*/ 432 w 455"/>
                  <a:gd name="T79" fmla="*/ 13 h 43"/>
                  <a:gd name="T80" fmla="*/ 454 w 455"/>
                  <a:gd name="T81" fmla="*/ 5 h 43"/>
                  <a:gd name="T82" fmla="*/ 444 w 455"/>
                  <a:gd name="T83" fmla="*/ 0 h 43"/>
                  <a:gd name="T84" fmla="*/ 0 w 455"/>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3">
                    <a:moveTo>
                      <a:pt x="0" y="3"/>
                    </a:moveTo>
                    <a:lnTo>
                      <a:pt x="12" y="7"/>
                    </a:lnTo>
                    <a:lnTo>
                      <a:pt x="14" y="8"/>
                    </a:lnTo>
                    <a:lnTo>
                      <a:pt x="20" y="12"/>
                    </a:lnTo>
                    <a:lnTo>
                      <a:pt x="29" y="18"/>
                    </a:lnTo>
                    <a:lnTo>
                      <a:pt x="39" y="22"/>
                    </a:lnTo>
                    <a:lnTo>
                      <a:pt x="47" y="25"/>
                    </a:lnTo>
                    <a:lnTo>
                      <a:pt x="63" y="25"/>
                    </a:lnTo>
                    <a:lnTo>
                      <a:pt x="79" y="27"/>
                    </a:lnTo>
                    <a:lnTo>
                      <a:pt x="88" y="30"/>
                    </a:lnTo>
                    <a:lnTo>
                      <a:pt x="96" y="30"/>
                    </a:lnTo>
                    <a:lnTo>
                      <a:pt x="106" y="34"/>
                    </a:lnTo>
                    <a:lnTo>
                      <a:pt x="114" y="34"/>
                    </a:lnTo>
                    <a:lnTo>
                      <a:pt x="136" y="35"/>
                    </a:lnTo>
                    <a:lnTo>
                      <a:pt x="145" y="39"/>
                    </a:lnTo>
                    <a:lnTo>
                      <a:pt x="153" y="39"/>
                    </a:lnTo>
                    <a:lnTo>
                      <a:pt x="165" y="42"/>
                    </a:lnTo>
                    <a:lnTo>
                      <a:pt x="175" y="42"/>
                    </a:lnTo>
                    <a:lnTo>
                      <a:pt x="183" y="42"/>
                    </a:lnTo>
                    <a:lnTo>
                      <a:pt x="197" y="42"/>
                    </a:lnTo>
                    <a:lnTo>
                      <a:pt x="216" y="42"/>
                    </a:lnTo>
                    <a:lnTo>
                      <a:pt x="238" y="42"/>
                    </a:lnTo>
                    <a:lnTo>
                      <a:pt x="250" y="42"/>
                    </a:lnTo>
                    <a:lnTo>
                      <a:pt x="257" y="42"/>
                    </a:lnTo>
                    <a:lnTo>
                      <a:pt x="267" y="42"/>
                    </a:lnTo>
                    <a:lnTo>
                      <a:pt x="277" y="42"/>
                    </a:lnTo>
                    <a:lnTo>
                      <a:pt x="285" y="42"/>
                    </a:lnTo>
                    <a:lnTo>
                      <a:pt x="295" y="39"/>
                    </a:lnTo>
                    <a:lnTo>
                      <a:pt x="312" y="39"/>
                    </a:lnTo>
                    <a:lnTo>
                      <a:pt x="318" y="39"/>
                    </a:lnTo>
                    <a:lnTo>
                      <a:pt x="330" y="35"/>
                    </a:lnTo>
                    <a:lnTo>
                      <a:pt x="342" y="35"/>
                    </a:lnTo>
                    <a:lnTo>
                      <a:pt x="360" y="35"/>
                    </a:lnTo>
                    <a:lnTo>
                      <a:pt x="366" y="35"/>
                    </a:lnTo>
                    <a:lnTo>
                      <a:pt x="377" y="34"/>
                    </a:lnTo>
                    <a:lnTo>
                      <a:pt x="395" y="30"/>
                    </a:lnTo>
                    <a:lnTo>
                      <a:pt x="409" y="27"/>
                    </a:lnTo>
                    <a:lnTo>
                      <a:pt x="417" y="24"/>
                    </a:lnTo>
                    <a:lnTo>
                      <a:pt x="426" y="18"/>
                    </a:lnTo>
                    <a:lnTo>
                      <a:pt x="432" y="13"/>
                    </a:lnTo>
                    <a:lnTo>
                      <a:pt x="454" y="5"/>
                    </a:lnTo>
                    <a:lnTo>
                      <a:pt x="444" y="0"/>
                    </a:lnTo>
                    <a:lnTo>
                      <a:pt x="0" y="3"/>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09" name="Freeform 125">
                <a:extLst>
                  <a:ext uri="{FF2B5EF4-FFF2-40B4-BE49-F238E27FC236}">
                    <a16:creationId xmlns:a16="http://schemas.microsoft.com/office/drawing/2014/main" id="{9B2C902A-3F79-424E-A6C3-AE8465320930}"/>
                  </a:ext>
                </a:extLst>
              </p:cNvPr>
              <p:cNvSpPr>
                <a:spLocks/>
              </p:cNvSpPr>
              <p:nvPr/>
            </p:nvSpPr>
            <p:spPr bwMode="auto">
              <a:xfrm>
                <a:off x="3117" y="3542"/>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94" name="Group 126">
              <a:extLst>
                <a:ext uri="{FF2B5EF4-FFF2-40B4-BE49-F238E27FC236}">
                  <a16:creationId xmlns:a16="http://schemas.microsoft.com/office/drawing/2014/main" id="{C9D0494C-67FA-1D47-8FC1-F240E3DF5E90}"/>
                </a:ext>
              </a:extLst>
            </p:cNvPr>
            <p:cNvGrpSpPr>
              <a:grpSpLocks/>
            </p:cNvGrpSpPr>
            <p:nvPr/>
          </p:nvGrpSpPr>
          <p:grpSpPr bwMode="auto">
            <a:xfrm>
              <a:off x="3117" y="3512"/>
              <a:ext cx="449" cy="43"/>
              <a:chOff x="3117" y="3512"/>
              <a:chExt cx="449" cy="43"/>
            </a:xfrm>
          </p:grpSpPr>
          <p:sp>
            <p:nvSpPr>
              <p:cNvPr id="16511" name="Freeform 127" descr="70%">
                <a:extLst>
                  <a:ext uri="{FF2B5EF4-FFF2-40B4-BE49-F238E27FC236}">
                    <a16:creationId xmlns:a16="http://schemas.microsoft.com/office/drawing/2014/main" id="{9600C212-A9CF-0B4B-980E-2F3BAC2EFED3}"/>
                  </a:ext>
                </a:extLst>
              </p:cNvPr>
              <p:cNvSpPr>
                <a:spLocks/>
              </p:cNvSpPr>
              <p:nvPr/>
            </p:nvSpPr>
            <p:spPr bwMode="auto">
              <a:xfrm>
                <a:off x="3117" y="3512"/>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12" name="Freeform 128">
                <a:extLst>
                  <a:ext uri="{FF2B5EF4-FFF2-40B4-BE49-F238E27FC236}">
                    <a16:creationId xmlns:a16="http://schemas.microsoft.com/office/drawing/2014/main" id="{9B608B06-B522-2A4F-A7FA-013A9F9D8494}"/>
                  </a:ext>
                </a:extLst>
              </p:cNvPr>
              <p:cNvSpPr>
                <a:spLocks/>
              </p:cNvSpPr>
              <p:nvPr/>
            </p:nvSpPr>
            <p:spPr bwMode="auto">
              <a:xfrm>
                <a:off x="3117" y="3512"/>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50" name="Group 129">
            <a:extLst>
              <a:ext uri="{FF2B5EF4-FFF2-40B4-BE49-F238E27FC236}">
                <a16:creationId xmlns:a16="http://schemas.microsoft.com/office/drawing/2014/main" id="{B0E43F55-A91B-3B4F-BFDF-AA7BFEA8F5D9}"/>
              </a:ext>
            </a:extLst>
          </p:cNvPr>
          <p:cNvGrpSpPr>
            <a:grpSpLocks/>
          </p:cNvGrpSpPr>
          <p:nvPr/>
        </p:nvGrpSpPr>
        <p:grpSpPr bwMode="auto">
          <a:xfrm>
            <a:off x="2493964" y="4797425"/>
            <a:ext cx="784225" cy="1219200"/>
            <a:chOff x="611" y="3022"/>
            <a:chExt cx="494" cy="768"/>
          </a:xfrm>
        </p:grpSpPr>
        <p:sp>
          <p:nvSpPr>
            <p:cNvPr id="16514" name="Oval 130">
              <a:extLst>
                <a:ext uri="{FF2B5EF4-FFF2-40B4-BE49-F238E27FC236}">
                  <a16:creationId xmlns:a16="http://schemas.microsoft.com/office/drawing/2014/main" id="{F7197762-0248-4041-B668-78E63CE64F91}"/>
                </a:ext>
              </a:extLst>
            </p:cNvPr>
            <p:cNvSpPr>
              <a:spLocks noChangeArrowheads="1"/>
            </p:cNvSpPr>
            <p:nvPr/>
          </p:nvSpPr>
          <p:spPr bwMode="auto">
            <a:xfrm>
              <a:off x="741" y="3110"/>
              <a:ext cx="364"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086" name="Group 131">
              <a:extLst>
                <a:ext uri="{FF2B5EF4-FFF2-40B4-BE49-F238E27FC236}">
                  <a16:creationId xmlns:a16="http://schemas.microsoft.com/office/drawing/2014/main" id="{FD6FA483-47A3-3B44-9805-5157A2BF7330}"/>
                </a:ext>
              </a:extLst>
            </p:cNvPr>
            <p:cNvGrpSpPr>
              <a:grpSpLocks/>
            </p:cNvGrpSpPr>
            <p:nvPr/>
          </p:nvGrpSpPr>
          <p:grpSpPr bwMode="auto">
            <a:xfrm>
              <a:off x="611" y="3022"/>
              <a:ext cx="471" cy="768"/>
              <a:chOff x="611" y="3022"/>
              <a:chExt cx="471" cy="768"/>
            </a:xfrm>
          </p:grpSpPr>
          <p:sp>
            <p:nvSpPr>
              <p:cNvPr id="16516" name="Freeform 132">
                <a:extLst>
                  <a:ext uri="{FF2B5EF4-FFF2-40B4-BE49-F238E27FC236}">
                    <a16:creationId xmlns:a16="http://schemas.microsoft.com/office/drawing/2014/main" id="{9D065E61-4EA5-5C44-AB71-1516F459B72D}"/>
                  </a:ext>
                </a:extLst>
              </p:cNvPr>
              <p:cNvSpPr>
                <a:spLocks/>
              </p:cNvSpPr>
              <p:nvPr/>
            </p:nvSpPr>
            <p:spPr bwMode="auto">
              <a:xfrm>
                <a:off x="613" y="3022"/>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6 h 768"/>
                  <a:gd name="T12" fmla="*/ 312 w 469"/>
                  <a:gd name="T13" fmla="*/ 312 h 768"/>
                  <a:gd name="T14" fmla="*/ 312 w 469"/>
                  <a:gd name="T15" fmla="*/ 348 h 768"/>
                  <a:gd name="T16" fmla="*/ 336 w 469"/>
                  <a:gd name="T17" fmla="*/ 384 h 768"/>
                  <a:gd name="T18" fmla="*/ 348 w 469"/>
                  <a:gd name="T19" fmla="*/ 420 h 768"/>
                  <a:gd name="T20" fmla="*/ 384 w 469"/>
                  <a:gd name="T21" fmla="*/ 456 h 768"/>
                  <a:gd name="T22" fmla="*/ 384 w 469"/>
                  <a:gd name="T23" fmla="*/ 492 h 768"/>
                  <a:gd name="T24" fmla="*/ 396 w 469"/>
                  <a:gd name="T25" fmla="*/ 528 h 768"/>
                  <a:gd name="T26" fmla="*/ 396 w 469"/>
                  <a:gd name="T27" fmla="*/ 564 h 768"/>
                  <a:gd name="T28" fmla="*/ 420 w 469"/>
                  <a:gd name="T29" fmla="*/ 612 h 768"/>
                  <a:gd name="T30" fmla="*/ 432 w 469"/>
                  <a:gd name="T31" fmla="*/ 660 h 768"/>
                  <a:gd name="T32" fmla="*/ 432 w 469"/>
                  <a:gd name="T33" fmla="*/ 696 h 768"/>
                  <a:gd name="T34" fmla="*/ 444 w 469"/>
                  <a:gd name="T35" fmla="*/ 732 h 768"/>
                  <a:gd name="T36" fmla="*/ 432 w 469"/>
                  <a:gd name="T37" fmla="*/ 767 h 768"/>
                  <a:gd name="T38" fmla="*/ 396 w 469"/>
                  <a:gd name="T39" fmla="*/ 767 h 768"/>
                  <a:gd name="T40" fmla="*/ 360 w 469"/>
                  <a:gd name="T41" fmla="*/ 767 h 768"/>
                  <a:gd name="T42" fmla="*/ 324 w 469"/>
                  <a:gd name="T43" fmla="*/ 767 h 768"/>
                  <a:gd name="T44" fmla="*/ 288 w 469"/>
                  <a:gd name="T45" fmla="*/ 756 h 768"/>
                  <a:gd name="T46" fmla="*/ 252 w 469"/>
                  <a:gd name="T47" fmla="*/ 732 h 768"/>
                  <a:gd name="T48" fmla="*/ 216 w 469"/>
                  <a:gd name="T49" fmla="*/ 732 h 768"/>
                  <a:gd name="T50" fmla="*/ 180 w 469"/>
                  <a:gd name="T51" fmla="*/ 732 h 768"/>
                  <a:gd name="T52" fmla="*/ 144 w 469"/>
                  <a:gd name="T53" fmla="*/ 732 h 768"/>
                  <a:gd name="T54" fmla="*/ 108 w 469"/>
                  <a:gd name="T55" fmla="*/ 732 h 768"/>
                  <a:gd name="T56" fmla="*/ 72 w 469"/>
                  <a:gd name="T57" fmla="*/ 744 h 768"/>
                  <a:gd name="T58" fmla="*/ 36 w 469"/>
                  <a:gd name="T59" fmla="*/ 744 h 768"/>
                  <a:gd name="T60" fmla="*/ 0 w 469"/>
                  <a:gd name="T61" fmla="*/ 732 h 768"/>
                  <a:gd name="T62" fmla="*/ 0 w 469"/>
                  <a:gd name="T63" fmla="*/ 696 h 768"/>
                  <a:gd name="T64" fmla="*/ 0 w 469"/>
                  <a:gd name="T65" fmla="*/ 660 h 768"/>
                  <a:gd name="T66" fmla="*/ 0 w 469"/>
                  <a:gd name="T67" fmla="*/ 624 h 768"/>
                  <a:gd name="T68" fmla="*/ 0 w 469"/>
                  <a:gd name="T69" fmla="*/ 588 h 768"/>
                  <a:gd name="T70" fmla="*/ 0 w 469"/>
                  <a:gd name="T71" fmla="*/ 552 h 768"/>
                  <a:gd name="T72" fmla="*/ 0 w 469"/>
                  <a:gd name="T73" fmla="*/ 516 h 768"/>
                  <a:gd name="T74" fmla="*/ 0 w 469"/>
                  <a:gd name="T75" fmla="*/ 480 h 768"/>
                  <a:gd name="T76" fmla="*/ 0 w 469"/>
                  <a:gd name="T77" fmla="*/ 444 h 768"/>
                  <a:gd name="T78" fmla="*/ 0 w 469"/>
                  <a:gd name="T79" fmla="*/ 408 h 768"/>
                  <a:gd name="T80" fmla="*/ 0 w 469"/>
                  <a:gd name="T81" fmla="*/ 372 h 768"/>
                  <a:gd name="T82" fmla="*/ 0 w 469"/>
                  <a:gd name="T83" fmla="*/ 336 h 768"/>
                  <a:gd name="T84" fmla="*/ 0 w 469"/>
                  <a:gd name="T85" fmla="*/ 300 h 768"/>
                  <a:gd name="T86" fmla="*/ 0 w 469"/>
                  <a:gd name="T87" fmla="*/ 264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4"/>
                    </a:lnTo>
                    <a:lnTo>
                      <a:pt x="420" y="612"/>
                    </a:lnTo>
                    <a:lnTo>
                      <a:pt x="432" y="660"/>
                    </a:lnTo>
                    <a:lnTo>
                      <a:pt x="432" y="696"/>
                    </a:lnTo>
                    <a:lnTo>
                      <a:pt x="444" y="732"/>
                    </a:lnTo>
                    <a:lnTo>
                      <a:pt x="432" y="767"/>
                    </a:lnTo>
                    <a:lnTo>
                      <a:pt x="396" y="767"/>
                    </a:lnTo>
                    <a:lnTo>
                      <a:pt x="360" y="767"/>
                    </a:lnTo>
                    <a:lnTo>
                      <a:pt x="324" y="767"/>
                    </a:lnTo>
                    <a:lnTo>
                      <a:pt x="288" y="756"/>
                    </a:lnTo>
                    <a:lnTo>
                      <a:pt x="252" y="732"/>
                    </a:lnTo>
                    <a:lnTo>
                      <a:pt x="216" y="732"/>
                    </a:lnTo>
                    <a:lnTo>
                      <a:pt x="180" y="732"/>
                    </a:lnTo>
                    <a:lnTo>
                      <a:pt x="144" y="732"/>
                    </a:lnTo>
                    <a:lnTo>
                      <a:pt x="108" y="732"/>
                    </a:lnTo>
                    <a:lnTo>
                      <a:pt x="72" y="744"/>
                    </a:lnTo>
                    <a:lnTo>
                      <a:pt x="36" y="744"/>
                    </a:lnTo>
                    <a:lnTo>
                      <a:pt x="0" y="732"/>
                    </a:lnTo>
                    <a:lnTo>
                      <a:pt x="0" y="696"/>
                    </a:lnTo>
                    <a:lnTo>
                      <a:pt x="0" y="660"/>
                    </a:lnTo>
                    <a:lnTo>
                      <a:pt x="0" y="624"/>
                    </a:lnTo>
                    <a:lnTo>
                      <a:pt x="0" y="588"/>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17" name="Freeform 133">
                <a:extLst>
                  <a:ext uri="{FF2B5EF4-FFF2-40B4-BE49-F238E27FC236}">
                    <a16:creationId xmlns:a16="http://schemas.microsoft.com/office/drawing/2014/main" id="{39B705D8-21E2-9F45-A59D-C340280C4A8F}"/>
                  </a:ext>
                </a:extLst>
              </p:cNvPr>
              <p:cNvSpPr>
                <a:spLocks/>
              </p:cNvSpPr>
              <p:nvPr/>
            </p:nvSpPr>
            <p:spPr bwMode="auto">
              <a:xfrm>
                <a:off x="611" y="3152"/>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18" name="Freeform 134">
                <a:extLst>
                  <a:ext uri="{FF2B5EF4-FFF2-40B4-BE49-F238E27FC236}">
                    <a16:creationId xmlns:a16="http://schemas.microsoft.com/office/drawing/2014/main" id="{EC0A4448-CF04-6741-A7E7-07E1C1AB641E}"/>
                  </a:ext>
                </a:extLst>
              </p:cNvPr>
              <p:cNvSpPr>
                <a:spLocks/>
              </p:cNvSpPr>
              <p:nvPr/>
            </p:nvSpPr>
            <p:spPr bwMode="auto">
              <a:xfrm>
                <a:off x="617" y="3118"/>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19" name="Freeform 135">
                <a:extLst>
                  <a:ext uri="{FF2B5EF4-FFF2-40B4-BE49-F238E27FC236}">
                    <a16:creationId xmlns:a16="http://schemas.microsoft.com/office/drawing/2014/main" id="{A9D6159B-FDE1-FD4E-96E7-8A32BD55C086}"/>
                  </a:ext>
                </a:extLst>
              </p:cNvPr>
              <p:cNvSpPr>
                <a:spLocks/>
              </p:cNvSpPr>
              <p:nvPr/>
            </p:nvSpPr>
            <p:spPr bwMode="auto">
              <a:xfrm>
                <a:off x="613" y="3090"/>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sp>
        <p:nvSpPr>
          <p:cNvPr id="16520" name="Oval 136">
            <a:extLst>
              <a:ext uri="{FF2B5EF4-FFF2-40B4-BE49-F238E27FC236}">
                <a16:creationId xmlns:a16="http://schemas.microsoft.com/office/drawing/2014/main" id="{05D1FF9B-232C-2444-8008-9583653ADD83}"/>
              </a:ext>
            </a:extLst>
          </p:cNvPr>
          <p:cNvSpPr>
            <a:spLocks noChangeArrowheads="1"/>
          </p:cNvSpPr>
          <p:nvPr/>
        </p:nvSpPr>
        <p:spPr bwMode="auto">
          <a:xfrm>
            <a:off x="3367088" y="5280026"/>
            <a:ext cx="577850" cy="747713"/>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52" name="Group 137">
            <a:extLst>
              <a:ext uri="{FF2B5EF4-FFF2-40B4-BE49-F238E27FC236}">
                <a16:creationId xmlns:a16="http://schemas.microsoft.com/office/drawing/2014/main" id="{C78C12B1-5BFE-9040-A975-77E890BC85F2}"/>
              </a:ext>
            </a:extLst>
          </p:cNvPr>
          <p:cNvGrpSpPr>
            <a:grpSpLocks/>
          </p:cNvGrpSpPr>
          <p:nvPr/>
        </p:nvGrpSpPr>
        <p:grpSpPr bwMode="auto">
          <a:xfrm>
            <a:off x="3084513" y="5006975"/>
            <a:ext cx="747712" cy="1219200"/>
            <a:chOff x="983" y="3154"/>
            <a:chExt cx="471" cy="768"/>
          </a:xfrm>
        </p:grpSpPr>
        <p:grpSp>
          <p:nvGrpSpPr>
            <p:cNvPr id="35073" name="Group 138">
              <a:extLst>
                <a:ext uri="{FF2B5EF4-FFF2-40B4-BE49-F238E27FC236}">
                  <a16:creationId xmlns:a16="http://schemas.microsoft.com/office/drawing/2014/main" id="{0ECD877A-574B-BF48-93D6-CF026FBE5142}"/>
                </a:ext>
              </a:extLst>
            </p:cNvPr>
            <p:cNvGrpSpPr>
              <a:grpSpLocks/>
            </p:cNvGrpSpPr>
            <p:nvPr/>
          </p:nvGrpSpPr>
          <p:grpSpPr bwMode="auto">
            <a:xfrm>
              <a:off x="985" y="3154"/>
              <a:ext cx="469" cy="768"/>
              <a:chOff x="985" y="3154"/>
              <a:chExt cx="469" cy="768"/>
            </a:xfrm>
          </p:grpSpPr>
          <p:sp>
            <p:nvSpPr>
              <p:cNvPr id="16523" name="Freeform 139">
                <a:extLst>
                  <a:ext uri="{FF2B5EF4-FFF2-40B4-BE49-F238E27FC236}">
                    <a16:creationId xmlns:a16="http://schemas.microsoft.com/office/drawing/2014/main" id="{3F6BA77E-6CBF-874F-88B9-5D73D0EEBD77}"/>
                  </a:ext>
                </a:extLst>
              </p:cNvPr>
              <p:cNvSpPr>
                <a:spLocks/>
              </p:cNvSpPr>
              <p:nvPr/>
            </p:nvSpPr>
            <p:spPr bwMode="auto">
              <a:xfrm>
                <a:off x="985" y="3154"/>
                <a:ext cx="469" cy="768"/>
              </a:xfrm>
              <a:custGeom>
                <a:avLst/>
                <a:gdLst>
                  <a:gd name="T0" fmla="*/ 468 w 469"/>
                  <a:gd name="T1" fmla="*/ 156 h 768"/>
                  <a:gd name="T2" fmla="*/ 468 w 469"/>
                  <a:gd name="T3" fmla="*/ 192 h 768"/>
                  <a:gd name="T4" fmla="*/ 433 w 469"/>
                  <a:gd name="T5" fmla="*/ 204 h 768"/>
                  <a:gd name="T6" fmla="*/ 395 w 469"/>
                  <a:gd name="T7" fmla="*/ 240 h 768"/>
                  <a:gd name="T8" fmla="*/ 324 w 469"/>
                  <a:gd name="T9" fmla="*/ 240 h 768"/>
                  <a:gd name="T10" fmla="*/ 313 w 469"/>
                  <a:gd name="T11" fmla="*/ 275 h 768"/>
                  <a:gd name="T12" fmla="*/ 313 w 469"/>
                  <a:gd name="T13" fmla="*/ 313 h 768"/>
                  <a:gd name="T14" fmla="*/ 313 w 469"/>
                  <a:gd name="T15" fmla="*/ 348 h 768"/>
                  <a:gd name="T16" fmla="*/ 336 w 469"/>
                  <a:gd name="T17" fmla="*/ 384 h 768"/>
                  <a:gd name="T18" fmla="*/ 348 w 469"/>
                  <a:gd name="T19" fmla="*/ 420 h 768"/>
                  <a:gd name="T20" fmla="*/ 383 w 469"/>
                  <a:gd name="T21" fmla="*/ 455 h 768"/>
                  <a:gd name="T22" fmla="*/ 383 w 469"/>
                  <a:gd name="T23" fmla="*/ 493 h 768"/>
                  <a:gd name="T24" fmla="*/ 395 w 469"/>
                  <a:gd name="T25" fmla="*/ 528 h 768"/>
                  <a:gd name="T26" fmla="*/ 395 w 469"/>
                  <a:gd name="T27" fmla="*/ 564 h 768"/>
                  <a:gd name="T28" fmla="*/ 421 w 469"/>
                  <a:gd name="T29" fmla="*/ 612 h 768"/>
                  <a:gd name="T30" fmla="*/ 433 w 469"/>
                  <a:gd name="T31" fmla="*/ 658 h 768"/>
                  <a:gd name="T32" fmla="*/ 433 w 469"/>
                  <a:gd name="T33" fmla="*/ 696 h 768"/>
                  <a:gd name="T34" fmla="*/ 444 w 469"/>
                  <a:gd name="T35" fmla="*/ 731 h 768"/>
                  <a:gd name="T36" fmla="*/ 433 w 469"/>
                  <a:gd name="T37" fmla="*/ 767 h 768"/>
                  <a:gd name="T38" fmla="*/ 395 w 469"/>
                  <a:gd name="T39" fmla="*/ 767 h 768"/>
                  <a:gd name="T40" fmla="*/ 360 w 469"/>
                  <a:gd name="T41" fmla="*/ 767 h 768"/>
                  <a:gd name="T42" fmla="*/ 324 w 469"/>
                  <a:gd name="T43" fmla="*/ 767 h 768"/>
                  <a:gd name="T44" fmla="*/ 287 w 469"/>
                  <a:gd name="T45" fmla="*/ 755 h 768"/>
                  <a:gd name="T46" fmla="*/ 252 w 469"/>
                  <a:gd name="T47" fmla="*/ 731 h 768"/>
                  <a:gd name="T48" fmla="*/ 216 w 469"/>
                  <a:gd name="T49" fmla="*/ 731 h 768"/>
                  <a:gd name="T50" fmla="*/ 181 w 469"/>
                  <a:gd name="T51" fmla="*/ 731 h 768"/>
                  <a:gd name="T52" fmla="*/ 144 w 469"/>
                  <a:gd name="T53" fmla="*/ 731 h 768"/>
                  <a:gd name="T54" fmla="*/ 108 w 469"/>
                  <a:gd name="T55" fmla="*/ 731 h 768"/>
                  <a:gd name="T56" fmla="*/ 73 w 469"/>
                  <a:gd name="T57" fmla="*/ 743 h 768"/>
                  <a:gd name="T58" fmla="*/ 35 w 469"/>
                  <a:gd name="T59" fmla="*/ 743 h 768"/>
                  <a:gd name="T60" fmla="*/ 0 w 469"/>
                  <a:gd name="T61" fmla="*/ 731 h 768"/>
                  <a:gd name="T62" fmla="*/ 0 w 469"/>
                  <a:gd name="T63" fmla="*/ 696 h 768"/>
                  <a:gd name="T64" fmla="*/ 0 w 469"/>
                  <a:gd name="T65" fmla="*/ 658 h 768"/>
                  <a:gd name="T66" fmla="*/ 0 w 469"/>
                  <a:gd name="T67" fmla="*/ 623 h 768"/>
                  <a:gd name="T68" fmla="*/ 0 w 469"/>
                  <a:gd name="T69" fmla="*/ 588 h 768"/>
                  <a:gd name="T70" fmla="*/ 0 w 469"/>
                  <a:gd name="T71" fmla="*/ 552 h 768"/>
                  <a:gd name="T72" fmla="*/ 0 w 469"/>
                  <a:gd name="T73" fmla="*/ 517 h 768"/>
                  <a:gd name="T74" fmla="*/ 0 w 469"/>
                  <a:gd name="T75" fmla="*/ 481 h 768"/>
                  <a:gd name="T76" fmla="*/ 0 w 469"/>
                  <a:gd name="T77" fmla="*/ 443 h 768"/>
                  <a:gd name="T78" fmla="*/ 0 w 469"/>
                  <a:gd name="T79" fmla="*/ 408 h 768"/>
                  <a:gd name="T80" fmla="*/ 0 w 469"/>
                  <a:gd name="T81" fmla="*/ 372 h 768"/>
                  <a:gd name="T82" fmla="*/ 0 w 469"/>
                  <a:gd name="T83" fmla="*/ 336 h 768"/>
                  <a:gd name="T84" fmla="*/ 0 w 469"/>
                  <a:gd name="T85" fmla="*/ 301 h 768"/>
                  <a:gd name="T86" fmla="*/ 0 w 469"/>
                  <a:gd name="T87" fmla="*/ 263 h 768"/>
                  <a:gd name="T88" fmla="*/ 0 w 469"/>
                  <a:gd name="T89" fmla="*/ 228 h 768"/>
                  <a:gd name="T90" fmla="*/ 0 w 469"/>
                  <a:gd name="T91" fmla="*/ 192 h 768"/>
                  <a:gd name="T92" fmla="*/ 0 w 469"/>
                  <a:gd name="T93" fmla="*/ 156 h 768"/>
                  <a:gd name="T94" fmla="*/ 26 w 469"/>
                  <a:gd name="T95" fmla="*/ 113 h 768"/>
                  <a:gd name="T96" fmla="*/ 51 w 469"/>
                  <a:gd name="T97" fmla="*/ 77 h 768"/>
                  <a:gd name="T98" fmla="*/ 85 w 469"/>
                  <a:gd name="T99" fmla="*/ 48 h 768"/>
                  <a:gd name="T100" fmla="*/ 120 w 469"/>
                  <a:gd name="T101" fmla="*/ 24 h 768"/>
                  <a:gd name="T102" fmla="*/ 155 w 469"/>
                  <a:gd name="T103" fmla="*/ 12 h 768"/>
                  <a:gd name="T104" fmla="*/ 193 w 469"/>
                  <a:gd name="T105" fmla="*/ 8 h 768"/>
                  <a:gd name="T106" fmla="*/ 228 w 469"/>
                  <a:gd name="T107" fmla="*/ 0 h 768"/>
                  <a:gd name="T108" fmla="*/ 263 w 469"/>
                  <a:gd name="T109" fmla="*/ 0 h 768"/>
                  <a:gd name="T110" fmla="*/ 301 w 469"/>
                  <a:gd name="T111" fmla="*/ 0 h 768"/>
                  <a:gd name="T112" fmla="*/ 336 w 469"/>
                  <a:gd name="T113" fmla="*/ 0 h 768"/>
                  <a:gd name="T114" fmla="*/ 358 w 469"/>
                  <a:gd name="T115" fmla="*/ 10 h 768"/>
                  <a:gd name="T116" fmla="*/ 383 w 469"/>
                  <a:gd name="T117" fmla="*/ 26 h 768"/>
                  <a:gd name="T118" fmla="*/ 413 w 469"/>
                  <a:gd name="T119" fmla="*/ 51 h 768"/>
                  <a:gd name="T120" fmla="*/ 431 w 469"/>
                  <a:gd name="T121" fmla="*/ 85 h 768"/>
                  <a:gd name="T122" fmla="*/ 456 w 469"/>
                  <a:gd name="T123" fmla="*/ 133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3" y="204"/>
                    </a:lnTo>
                    <a:lnTo>
                      <a:pt x="395" y="240"/>
                    </a:lnTo>
                    <a:lnTo>
                      <a:pt x="324" y="240"/>
                    </a:lnTo>
                    <a:lnTo>
                      <a:pt x="313" y="275"/>
                    </a:lnTo>
                    <a:lnTo>
                      <a:pt x="313" y="313"/>
                    </a:lnTo>
                    <a:lnTo>
                      <a:pt x="313" y="348"/>
                    </a:lnTo>
                    <a:lnTo>
                      <a:pt x="336" y="384"/>
                    </a:lnTo>
                    <a:lnTo>
                      <a:pt x="348" y="420"/>
                    </a:lnTo>
                    <a:lnTo>
                      <a:pt x="383" y="455"/>
                    </a:lnTo>
                    <a:lnTo>
                      <a:pt x="383" y="493"/>
                    </a:lnTo>
                    <a:lnTo>
                      <a:pt x="395" y="528"/>
                    </a:lnTo>
                    <a:lnTo>
                      <a:pt x="395" y="564"/>
                    </a:lnTo>
                    <a:lnTo>
                      <a:pt x="421" y="612"/>
                    </a:lnTo>
                    <a:lnTo>
                      <a:pt x="433" y="658"/>
                    </a:lnTo>
                    <a:lnTo>
                      <a:pt x="433" y="696"/>
                    </a:lnTo>
                    <a:lnTo>
                      <a:pt x="444" y="731"/>
                    </a:lnTo>
                    <a:lnTo>
                      <a:pt x="433" y="767"/>
                    </a:lnTo>
                    <a:lnTo>
                      <a:pt x="395" y="767"/>
                    </a:lnTo>
                    <a:lnTo>
                      <a:pt x="360" y="767"/>
                    </a:lnTo>
                    <a:lnTo>
                      <a:pt x="324" y="767"/>
                    </a:lnTo>
                    <a:lnTo>
                      <a:pt x="287" y="755"/>
                    </a:lnTo>
                    <a:lnTo>
                      <a:pt x="252" y="731"/>
                    </a:lnTo>
                    <a:lnTo>
                      <a:pt x="216" y="731"/>
                    </a:lnTo>
                    <a:lnTo>
                      <a:pt x="181" y="731"/>
                    </a:lnTo>
                    <a:lnTo>
                      <a:pt x="144" y="731"/>
                    </a:lnTo>
                    <a:lnTo>
                      <a:pt x="108" y="731"/>
                    </a:lnTo>
                    <a:lnTo>
                      <a:pt x="73" y="743"/>
                    </a:lnTo>
                    <a:lnTo>
                      <a:pt x="35" y="743"/>
                    </a:lnTo>
                    <a:lnTo>
                      <a:pt x="0" y="731"/>
                    </a:lnTo>
                    <a:lnTo>
                      <a:pt x="0" y="696"/>
                    </a:lnTo>
                    <a:lnTo>
                      <a:pt x="0" y="658"/>
                    </a:lnTo>
                    <a:lnTo>
                      <a:pt x="0" y="623"/>
                    </a:lnTo>
                    <a:lnTo>
                      <a:pt x="0" y="588"/>
                    </a:lnTo>
                    <a:lnTo>
                      <a:pt x="0" y="552"/>
                    </a:lnTo>
                    <a:lnTo>
                      <a:pt x="0" y="517"/>
                    </a:lnTo>
                    <a:lnTo>
                      <a:pt x="0" y="481"/>
                    </a:lnTo>
                    <a:lnTo>
                      <a:pt x="0" y="443"/>
                    </a:lnTo>
                    <a:lnTo>
                      <a:pt x="0" y="408"/>
                    </a:lnTo>
                    <a:lnTo>
                      <a:pt x="0" y="372"/>
                    </a:lnTo>
                    <a:lnTo>
                      <a:pt x="0" y="336"/>
                    </a:lnTo>
                    <a:lnTo>
                      <a:pt x="0" y="301"/>
                    </a:lnTo>
                    <a:lnTo>
                      <a:pt x="0" y="263"/>
                    </a:lnTo>
                    <a:lnTo>
                      <a:pt x="0" y="228"/>
                    </a:lnTo>
                    <a:lnTo>
                      <a:pt x="0" y="192"/>
                    </a:lnTo>
                    <a:lnTo>
                      <a:pt x="0" y="156"/>
                    </a:lnTo>
                    <a:lnTo>
                      <a:pt x="26" y="113"/>
                    </a:lnTo>
                    <a:lnTo>
                      <a:pt x="51" y="77"/>
                    </a:lnTo>
                    <a:lnTo>
                      <a:pt x="85" y="48"/>
                    </a:lnTo>
                    <a:lnTo>
                      <a:pt x="120" y="24"/>
                    </a:lnTo>
                    <a:lnTo>
                      <a:pt x="155" y="12"/>
                    </a:lnTo>
                    <a:lnTo>
                      <a:pt x="193" y="8"/>
                    </a:lnTo>
                    <a:lnTo>
                      <a:pt x="228" y="0"/>
                    </a:lnTo>
                    <a:lnTo>
                      <a:pt x="263" y="0"/>
                    </a:lnTo>
                    <a:lnTo>
                      <a:pt x="301" y="0"/>
                    </a:lnTo>
                    <a:lnTo>
                      <a:pt x="336" y="0"/>
                    </a:lnTo>
                    <a:lnTo>
                      <a:pt x="358" y="10"/>
                    </a:lnTo>
                    <a:lnTo>
                      <a:pt x="383" y="26"/>
                    </a:lnTo>
                    <a:lnTo>
                      <a:pt x="413" y="51"/>
                    </a:lnTo>
                    <a:lnTo>
                      <a:pt x="431" y="85"/>
                    </a:lnTo>
                    <a:lnTo>
                      <a:pt x="456" y="133"/>
                    </a:lnTo>
                    <a:lnTo>
                      <a:pt x="468" y="156"/>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24" name="Freeform 140">
                <a:extLst>
                  <a:ext uri="{FF2B5EF4-FFF2-40B4-BE49-F238E27FC236}">
                    <a16:creationId xmlns:a16="http://schemas.microsoft.com/office/drawing/2014/main" id="{BEB589ED-C839-F842-B914-DEBBF8A29D8B}"/>
                  </a:ext>
                </a:extLst>
              </p:cNvPr>
              <p:cNvSpPr>
                <a:spLocks/>
              </p:cNvSpPr>
              <p:nvPr/>
            </p:nvSpPr>
            <p:spPr bwMode="auto">
              <a:xfrm>
                <a:off x="985" y="3154"/>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6 h 768"/>
                  <a:gd name="T12" fmla="*/ 312 w 469"/>
                  <a:gd name="T13" fmla="*/ 312 h 768"/>
                  <a:gd name="T14" fmla="*/ 312 w 469"/>
                  <a:gd name="T15" fmla="*/ 348 h 768"/>
                  <a:gd name="T16" fmla="*/ 336 w 469"/>
                  <a:gd name="T17" fmla="*/ 384 h 768"/>
                  <a:gd name="T18" fmla="*/ 348 w 469"/>
                  <a:gd name="T19" fmla="*/ 420 h 768"/>
                  <a:gd name="T20" fmla="*/ 384 w 469"/>
                  <a:gd name="T21" fmla="*/ 456 h 768"/>
                  <a:gd name="T22" fmla="*/ 384 w 469"/>
                  <a:gd name="T23" fmla="*/ 492 h 768"/>
                  <a:gd name="T24" fmla="*/ 396 w 469"/>
                  <a:gd name="T25" fmla="*/ 528 h 768"/>
                  <a:gd name="T26" fmla="*/ 396 w 469"/>
                  <a:gd name="T27" fmla="*/ 564 h 768"/>
                  <a:gd name="T28" fmla="*/ 420 w 469"/>
                  <a:gd name="T29" fmla="*/ 612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4 h 768"/>
                  <a:gd name="T68" fmla="*/ 0 w 469"/>
                  <a:gd name="T69" fmla="*/ 588 h 768"/>
                  <a:gd name="T70" fmla="*/ 0 w 469"/>
                  <a:gd name="T71" fmla="*/ 552 h 768"/>
                  <a:gd name="T72" fmla="*/ 0 w 469"/>
                  <a:gd name="T73" fmla="*/ 516 h 768"/>
                  <a:gd name="T74" fmla="*/ 0 w 469"/>
                  <a:gd name="T75" fmla="*/ 480 h 768"/>
                  <a:gd name="T76" fmla="*/ 0 w 469"/>
                  <a:gd name="T77" fmla="*/ 444 h 768"/>
                  <a:gd name="T78" fmla="*/ 0 w 469"/>
                  <a:gd name="T79" fmla="*/ 408 h 768"/>
                  <a:gd name="T80" fmla="*/ 0 w 469"/>
                  <a:gd name="T81" fmla="*/ 372 h 768"/>
                  <a:gd name="T82" fmla="*/ 0 w 469"/>
                  <a:gd name="T83" fmla="*/ 336 h 768"/>
                  <a:gd name="T84" fmla="*/ 0 w 469"/>
                  <a:gd name="T85" fmla="*/ 300 h 768"/>
                  <a:gd name="T86" fmla="*/ 0 w 469"/>
                  <a:gd name="T87" fmla="*/ 264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4"/>
                    </a:lnTo>
                    <a:lnTo>
                      <a:pt x="420" y="612"/>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4"/>
                    </a:lnTo>
                    <a:lnTo>
                      <a:pt x="0" y="588"/>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74" name="Group 141">
              <a:extLst>
                <a:ext uri="{FF2B5EF4-FFF2-40B4-BE49-F238E27FC236}">
                  <a16:creationId xmlns:a16="http://schemas.microsoft.com/office/drawing/2014/main" id="{07736A61-263F-7047-ACFE-BBBC34F42FB3}"/>
                </a:ext>
              </a:extLst>
            </p:cNvPr>
            <p:cNvGrpSpPr>
              <a:grpSpLocks/>
            </p:cNvGrpSpPr>
            <p:nvPr/>
          </p:nvGrpSpPr>
          <p:grpSpPr bwMode="auto">
            <a:xfrm>
              <a:off x="983" y="3284"/>
              <a:ext cx="449" cy="121"/>
              <a:chOff x="983" y="3284"/>
              <a:chExt cx="449" cy="121"/>
            </a:xfrm>
          </p:grpSpPr>
          <p:sp>
            <p:nvSpPr>
              <p:cNvPr id="16526" name="Freeform 142">
                <a:extLst>
                  <a:ext uri="{FF2B5EF4-FFF2-40B4-BE49-F238E27FC236}">
                    <a16:creationId xmlns:a16="http://schemas.microsoft.com/office/drawing/2014/main" id="{3E289890-73CB-B345-9AE6-D989F0651520}"/>
                  </a:ext>
                </a:extLst>
              </p:cNvPr>
              <p:cNvSpPr>
                <a:spLocks/>
              </p:cNvSpPr>
              <p:nvPr/>
            </p:nvSpPr>
            <p:spPr bwMode="auto">
              <a:xfrm>
                <a:off x="983" y="3284"/>
                <a:ext cx="449" cy="121"/>
              </a:xfrm>
              <a:custGeom>
                <a:avLst/>
                <a:gdLst>
                  <a:gd name="T0" fmla="*/ 448 w 449"/>
                  <a:gd name="T1" fmla="*/ 0 h 121"/>
                  <a:gd name="T2" fmla="*/ 413 w 449"/>
                  <a:gd name="T3" fmla="*/ 28 h 121"/>
                  <a:gd name="T4" fmla="*/ 385 w 449"/>
                  <a:gd name="T5" fmla="*/ 51 h 121"/>
                  <a:gd name="T6" fmla="*/ 350 w 449"/>
                  <a:gd name="T7" fmla="*/ 64 h 121"/>
                  <a:gd name="T8" fmla="*/ 312 w 449"/>
                  <a:gd name="T9" fmla="*/ 75 h 121"/>
                  <a:gd name="T10" fmla="*/ 271 w 449"/>
                  <a:gd name="T11" fmla="*/ 92 h 121"/>
                  <a:gd name="T12" fmla="*/ 230 w 449"/>
                  <a:gd name="T13" fmla="*/ 105 h 121"/>
                  <a:gd name="T14" fmla="*/ 195 w 449"/>
                  <a:gd name="T15" fmla="*/ 113 h 121"/>
                  <a:gd name="T16" fmla="*/ 163 w 449"/>
                  <a:gd name="T17" fmla="*/ 114 h 121"/>
                  <a:gd name="T18" fmla="*/ 128 w 449"/>
                  <a:gd name="T19" fmla="*/ 116 h 121"/>
                  <a:gd name="T20" fmla="*/ 67 w 449"/>
                  <a:gd name="T21" fmla="*/ 120 h 121"/>
                  <a:gd name="T22" fmla="*/ 0 w 449"/>
                  <a:gd name="T23" fmla="*/ 116 h 121"/>
                  <a:gd name="T24" fmla="*/ 448 w 449"/>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1">
                    <a:moveTo>
                      <a:pt x="448" y="0"/>
                    </a:moveTo>
                    <a:lnTo>
                      <a:pt x="413" y="28"/>
                    </a:lnTo>
                    <a:lnTo>
                      <a:pt x="385" y="51"/>
                    </a:lnTo>
                    <a:lnTo>
                      <a:pt x="350" y="64"/>
                    </a:lnTo>
                    <a:lnTo>
                      <a:pt x="312" y="75"/>
                    </a:lnTo>
                    <a:lnTo>
                      <a:pt x="271" y="92"/>
                    </a:lnTo>
                    <a:lnTo>
                      <a:pt x="230" y="105"/>
                    </a:lnTo>
                    <a:lnTo>
                      <a:pt x="195" y="113"/>
                    </a:lnTo>
                    <a:lnTo>
                      <a:pt x="163" y="114"/>
                    </a:lnTo>
                    <a:lnTo>
                      <a:pt x="128" y="116"/>
                    </a:lnTo>
                    <a:lnTo>
                      <a:pt x="67" y="120"/>
                    </a:lnTo>
                    <a:lnTo>
                      <a:pt x="0" y="116"/>
                    </a:lnTo>
                    <a:lnTo>
                      <a:pt x="448" y="0"/>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27" name="Freeform 143">
                <a:extLst>
                  <a:ext uri="{FF2B5EF4-FFF2-40B4-BE49-F238E27FC236}">
                    <a16:creationId xmlns:a16="http://schemas.microsoft.com/office/drawing/2014/main" id="{9DC90123-2513-B74E-AFEE-895329E1A842}"/>
                  </a:ext>
                </a:extLst>
              </p:cNvPr>
              <p:cNvSpPr>
                <a:spLocks/>
              </p:cNvSpPr>
              <p:nvPr/>
            </p:nvSpPr>
            <p:spPr bwMode="auto">
              <a:xfrm>
                <a:off x="983" y="3284"/>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75" name="Group 144">
              <a:extLst>
                <a:ext uri="{FF2B5EF4-FFF2-40B4-BE49-F238E27FC236}">
                  <a16:creationId xmlns:a16="http://schemas.microsoft.com/office/drawing/2014/main" id="{1D3B66FB-F1A6-164B-9A1D-E5B203009380}"/>
                </a:ext>
              </a:extLst>
            </p:cNvPr>
            <p:cNvGrpSpPr>
              <a:grpSpLocks/>
            </p:cNvGrpSpPr>
            <p:nvPr/>
          </p:nvGrpSpPr>
          <p:grpSpPr bwMode="auto">
            <a:xfrm>
              <a:off x="989" y="3250"/>
              <a:ext cx="429" cy="117"/>
              <a:chOff x="989" y="3250"/>
              <a:chExt cx="429" cy="117"/>
            </a:xfrm>
          </p:grpSpPr>
          <p:sp>
            <p:nvSpPr>
              <p:cNvPr id="16529" name="Freeform 145">
                <a:extLst>
                  <a:ext uri="{FF2B5EF4-FFF2-40B4-BE49-F238E27FC236}">
                    <a16:creationId xmlns:a16="http://schemas.microsoft.com/office/drawing/2014/main" id="{A1688CFF-D6ED-DC4F-B48C-CFF005203AC8}"/>
                  </a:ext>
                </a:extLst>
              </p:cNvPr>
              <p:cNvSpPr>
                <a:spLocks/>
              </p:cNvSpPr>
              <p:nvPr/>
            </p:nvSpPr>
            <p:spPr bwMode="auto">
              <a:xfrm>
                <a:off x="989" y="3250"/>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30" name="Freeform 146">
                <a:extLst>
                  <a:ext uri="{FF2B5EF4-FFF2-40B4-BE49-F238E27FC236}">
                    <a16:creationId xmlns:a16="http://schemas.microsoft.com/office/drawing/2014/main" id="{70DFE4D5-5ECF-9B44-A53B-A1C6D8B5F20E}"/>
                  </a:ext>
                </a:extLst>
              </p:cNvPr>
              <p:cNvSpPr>
                <a:spLocks/>
              </p:cNvSpPr>
              <p:nvPr/>
            </p:nvSpPr>
            <p:spPr bwMode="auto">
              <a:xfrm>
                <a:off x="989" y="3250"/>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76" name="Group 147">
              <a:extLst>
                <a:ext uri="{FF2B5EF4-FFF2-40B4-BE49-F238E27FC236}">
                  <a16:creationId xmlns:a16="http://schemas.microsoft.com/office/drawing/2014/main" id="{37EEEA14-1E1F-E148-BC2A-6DC56649EAC7}"/>
                </a:ext>
              </a:extLst>
            </p:cNvPr>
            <p:cNvGrpSpPr>
              <a:grpSpLocks/>
            </p:cNvGrpSpPr>
            <p:nvPr/>
          </p:nvGrpSpPr>
          <p:grpSpPr bwMode="auto">
            <a:xfrm>
              <a:off x="985" y="3222"/>
              <a:ext cx="419" cy="111"/>
              <a:chOff x="985" y="3222"/>
              <a:chExt cx="419" cy="111"/>
            </a:xfrm>
          </p:grpSpPr>
          <p:sp>
            <p:nvSpPr>
              <p:cNvPr id="16532" name="Freeform 148">
                <a:extLst>
                  <a:ext uri="{FF2B5EF4-FFF2-40B4-BE49-F238E27FC236}">
                    <a16:creationId xmlns:a16="http://schemas.microsoft.com/office/drawing/2014/main" id="{F9549963-78CC-004F-BC9E-9D6A39C6AF67}"/>
                  </a:ext>
                </a:extLst>
              </p:cNvPr>
              <p:cNvSpPr>
                <a:spLocks/>
              </p:cNvSpPr>
              <p:nvPr/>
            </p:nvSpPr>
            <p:spPr bwMode="auto">
              <a:xfrm>
                <a:off x="985" y="3222"/>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gradFill rotWithShape="0">
                <a:gsLst>
                  <a:gs pos="0">
                    <a:srgbClr val="618FFD"/>
                  </a:gs>
                  <a:gs pos="100000">
                    <a:srgbClr val="1D2B4B"/>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33" name="Freeform 149">
                <a:extLst>
                  <a:ext uri="{FF2B5EF4-FFF2-40B4-BE49-F238E27FC236}">
                    <a16:creationId xmlns:a16="http://schemas.microsoft.com/office/drawing/2014/main" id="{F366D896-7287-3E49-B0E9-D0E3CE1C2F93}"/>
                  </a:ext>
                </a:extLst>
              </p:cNvPr>
              <p:cNvSpPr>
                <a:spLocks/>
              </p:cNvSpPr>
              <p:nvPr/>
            </p:nvSpPr>
            <p:spPr bwMode="auto">
              <a:xfrm>
                <a:off x="985" y="3222"/>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53" name="Group 150">
            <a:extLst>
              <a:ext uri="{FF2B5EF4-FFF2-40B4-BE49-F238E27FC236}">
                <a16:creationId xmlns:a16="http://schemas.microsoft.com/office/drawing/2014/main" id="{F8F929AE-419B-AE41-B02C-9A7F2C60D008}"/>
              </a:ext>
            </a:extLst>
          </p:cNvPr>
          <p:cNvGrpSpPr>
            <a:grpSpLocks/>
          </p:cNvGrpSpPr>
          <p:nvPr/>
        </p:nvGrpSpPr>
        <p:grpSpPr bwMode="auto">
          <a:xfrm>
            <a:off x="2152650" y="5083175"/>
            <a:ext cx="820738" cy="1219200"/>
            <a:chOff x="396" y="3202"/>
            <a:chExt cx="517" cy="768"/>
          </a:xfrm>
        </p:grpSpPr>
        <p:sp>
          <p:nvSpPr>
            <p:cNvPr id="16535" name="Oval 151">
              <a:extLst>
                <a:ext uri="{FF2B5EF4-FFF2-40B4-BE49-F238E27FC236}">
                  <a16:creationId xmlns:a16="http://schemas.microsoft.com/office/drawing/2014/main" id="{C09ABBCE-755C-DB4B-ACDF-6298F3266686}"/>
                </a:ext>
              </a:extLst>
            </p:cNvPr>
            <p:cNvSpPr>
              <a:spLocks noChangeArrowheads="1"/>
            </p:cNvSpPr>
            <p:nvPr/>
          </p:nvSpPr>
          <p:spPr bwMode="auto">
            <a:xfrm>
              <a:off x="466" y="3350"/>
              <a:ext cx="447" cy="51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062" name="Group 152">
              <a:extLst>
                <a:ext uri="{FF2B5EF4-FFF2-40B4-BE49-F238E27FC236}">
                  <a16:creationId xmlns:a16="http://schemas.microsoft.com/office/drawing/2014/main" id="{855C4A11-0AB2-304E-A5CB-45A2BDA55790}"/>
                </a:ext>
              </a:extLst>
            </p:cNvPr>
            <p:cNvGrpSpPr>
              <a:grpSpLocks/>
            </p:cNvGrpSpPr>
            <p:nvPr/>
          </p:nvGrpSpPr>
          <p:grpSpPr bwMode="auto">
            <a:xfrm>
              <a:off x="396" y="3202"/>
              <a:ext cx="470" cy="768"/>
              <a:chOff x="396" y="3202"/>
              <a:chExt cx="470" cy="768"/>
            </a:xfrm>
          </p:grpSpPr>
          <p:sp>
            <p:nvSpPr>
              <p:cNvPr id="16537" name="Freeform 153">
                <a:extLst>
                  <a:ext uri="{FF2B5EF4-FFF2-40B4-BE49-F238E27FC236}">
                    <a16:creationId xmlns:a16="http://schemas.microsoft.com/office/drawing/2014/main" id="{3C5B23C6-74D2-344D-9F00-27875A39F023}"/>
                  </a:ext>
                </a:extLst>
              </p:cNvPr>
              <p:cNvSpPr>
                <a:spLocks/>
              </p:cNvSpPr>
              <p:nvPr/>
            </p:nvSpPr>
            <p:spPr bwMode="auto">
              <a:xfrm>
                <a:off x="398" y="3202"/>
                <a:ext cx="468" cy="768"/>
              </a:xfrm>
              <a:custGeom>
                <a:avLst/>
                <a:gdLst>
                  <a:gd name="T0" fmla="*/ 467 w 468"/>
                  <a:gd name="T1" fmla="*/ 156 h 768"/>
                  <a:gd name="T2" fmla="*/ 467 w 468"/>
                  <a:gd name="T3" fmla="*/ 192 h 768"/>
                  <a:gd name="T4" fmla="*/ 431 w 468"/>
                  <a:gd name="T5" fmla="*/ 204 h 768"/>
                  <a:gd name="T6" fmla="*/ 395 w 468"/>
                  <a:gd name="T7" fmla="*/ 240 h 768"/>
                  <a:gd name="T8" fmla="*/ 323 w 468"/>
                  <a:gd name="T9" fmla="*/ 240 h 768"/>
                  <a:gd name="T10" fmla="*/ 311 w 468"/>
                  <a:gd name="T11" fmla="*/ 276 h 768"/>
                  <a:gd name="T12" fmla="*/ 311 w 468"/>
                  <a:gd name="T13" fmla="*/ 312 h 768"/>
                  <a:gd name="T14" fmla="*/ 311 w 468"/>
                  <a:gd name="T15" fmla="*/ 348 h 768"/>
                  <a:gd name="T16" fmla="*/ 335 w 468"/>
                  <a:gd name="T17" fmla="*/ 384 h 768"/>
                  <a:gd name="T18" fmla="*/ 347 w 468"/>
                  <a:gd name="T19" fmla="*/ 420 h 768"/>
                  <a:gd name="T20" fmla="*/ 383 w 468"/>
                  <a:gd name="T21" fmla="*/ 456 h 768"/>
                  <a:gd name="T22" fmla="*/ 383 w 468"/>
                  <a:gd name="T23" fmla="*/ 492 h 768"/>
                  <a:gd name="T24" fmla="*/ 395 w 468"/>
                  <a:gd name="T25" fmla="*/ 528 h 768"/>
                  <a:gd name="T26" fmla="*/ 395 w 468"/>
                  <a:gd name="T27" fmla="*/ 564 h 768"/>
                  <a:gd name="T28" fmla="*/ 419 w 468"/>
                  <a:gd name="T29" fmla="*/ 611 h 768"/>
                  <a:gd name="T30" fmla="*/ 431 w 468"/>
                  <a:gd name="T31" fmla="*/ 659 h 768"/>
                  <a:gd name="T32" fmla="*/ 431 w 468"/>
                  <a:gd name="T33" fmla="*/ 695 h 768"/>
                  <a:gd name="T34" fmla="*/ 443 w 468"/>
                  <a:gd name="T35" fmla="*/ 731 h 768"/>
                  <a:gd name="T36" fmla="*/ 431 w 468"/>
                  <a:gd name="T37" fmla="*/ 767 h 768"/>
                  <a:gd name="T38" fmla="*/ 395 w 468"/>
                  <a:gd name="T39" fmla="*/ 767 h 768"/>
                  <a:gd name="T40" fmla="*/ 359 w 468"/>
                  <a:gd name="T41" fmla="*/ 767 h 768"/>
                  <a:gd name="T42" fmla="*/ 323 w 468"/>
                  <a:gd name="T43" fmla="*/ 767 h 768"/>
                  <a:gd name="T44" fmla="*/ 287 w 468"/>
                  <a:gd name="T45" fmla="*/ 755 h 768"/>
                  <a:gd name="T46" fmla="*/ 251 w 468"/>
                  <a:gd name="T47" fmla="*/ 731 h 768"/>
                  <a:gd name="T48" fmla="*/ 215 w 468"/>
                  <a:gd name="T49" fmla="*/ 731 h 768"/>
                  <a:gd name="T50" fmla="*/ 180 w 468"/>
                  <a:gd name="T51" fmla="*/ 731 h 768"/>
                  <a:gd name="T52" fmla="*/ 144 w 468"/>
                  <a:gd name="T53" fmla="*/ 731 h 768"/>
                  <a:gd name="T54" fmla="*/ 108 w 468"/>
                  <a:gd name="T55" fmla="*/ 731 h 768"/>
                  <a:gd name="T56" fmla="*/ 72 w 468"/>
                  <a:gd name="T57" fmla="*/ 743 h 768"/>
                  <a:gd name="T58" fmla="*/ 36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2 h 768"/>
                  <a:gd name="T72" fmla="*/ 0 w 468"/>
                  <a:gd name="T73" fmla="*/ 516 h 768"/>
                  <a:gd name="T74" fmla="*/ 0 w 468"/>
                  <a:gd name="T75" fmla="*/ 480 h 768"/>
                  <a:gd name="T76" fmla="*/ 0 w 468"/>
                  <a:gd name="T77" fmla="*/ 444 h 768"/>
                  <a:gd name="T78" fmla="*/ 0 w 468"/>
                  <a:gd name="T79" fmla="*/ 408 h 768"/>
                  <a:gd name="T80" fmla="*/ 0 w 468"/>
                  <a:gd name="T81" fmla="*/ 372 h 768"/>
                  <a:gd name="T82" fmla="*/ 0 w 468"/>
                  <a:gd name="T83" fmla="*/ 336 h 768"/>
                  <a:gd name="T84" fmla="*/ 0 w 468"/>
                  <a:gd name="T85" fmla="*/ 300 h 768"/>
                  <a:gd name="T86" fmla="*/ 0 w 468"/>
                  <a:gd name="T87" fmla="*/ 264 h 768"/>
                  <a:gd name="T88" fmla="*/ 0 w 468"/>
                  <a:gd name="T89" fmla="*/ 228 h 768"/>
                  <a:gd name="T90" fmla="*/ 0 w 468"/>
                  <a:gd name="T91" fmla="*/ 192 h 768"/>
                  <a:gd name="T92" fmla="*/ 0 w 468"/>
                  <a:gd name="T93" fmla="*/ 156 h 768"/>
                  <a:gd name="T94" fmla="*/ 26 w 468"/>
                  <a:gd name="T95" fmla="*/ 114 h 768"/>
                  <a:gd name="T96" fmla="*/ 52 w 468"/>
                  <a:gd name="T97" fmla="*/ 78 h 768"/>
                  <a:gd name="T98" fmla="*/ 84 w 468"/>
                  <a:gd name="T99" fmla="*/ 48 h 768"/>
                  <a:gd name="T100" fmla="*/ 120 w 468"/>
                  <a:gd name="T101" fmla="*/ 24 h 768"/>
                  <a:gd name="T102" fmla="*/ 156 w 468"/>
                  <a:gd name="T103" fmla="*/ 12 h 768"/>
                  <a:gd name="T104" fmla="*/ 191 w 468"/>
                  <a:gd name="T105" fmla="*/ 8 h 768"/>
                  <a:gd name="T106" fmla="*/ 227 w 468"/>
                  <a:gd name="T107" fmla="*/ 0 h 768"/>
                  <a:gd name="T108" fmla="*/ 263 w 468"/>
                  <a:gd name="T109" fmla="*/ 0 h 768"/>
                  <a:gd name="T110" fmla="*/ 299 w 468"/>
                  <a:gd name="T111" fmla="*/ 0 h 768"/>
                  <a:gd name="T112" fmla="*/ 335 w 468"/>
                  <a:gd name="T113" fmla="*/ 0 h 768"/>
                  <a:gd name="T114" fmla="*/ 357 w 468"/>
                  <a:gd name="T115" fmla="*/ 10 h 768"/>
                  <a:gd name="T116" fmla="*/ 383 w 468"/>
                  <a:gd name="T117" fmla="*/ 26 h 768"/>
                  <a:gd name="T118" fmla="*/ 413 w 468"/>
                  <a:gd name="T119" fmla="*/ 52 h 768"/>
                  <a:gd name="T120" fmla="*/ 429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1" y="204"/>
                    </a:lnTo>
                    <a:lnTo>
                      <a:pt x="395" y="240"/>
                    </a:lnTo>
                    <a:lnTo>
                      <a:pt x="323" y="240"/>
                    </a:lnTo>
                    <a:lnTo>
                      <a:pt x="311" y="276"/>
                    </a:lnTo>
                    <a:lnTo>
                      <a:pt x="311" y="312"/>
                    </a:lnTo>
                    <a:lnTo>
                      <a:pt x="311" y="348"/>
                    </a:lnTo>
                    <a:lnTo>
                      <a:pt x="335" y="384"/>
                    </a:lnTo>
                    <a:lnTo>
                      <a:pt x="347" y="420"/>
                    </a:lnTo>
                    <a:lnTo>
                      <a:pt x="383" y="456"/>
                    </a:lnTo>
                    <a:lnTo>
                      <a:pt x="383" y="492"/>
                    </a:lnTo>
                    <a:lnTo>
                      <a:pt x="395" y="528"/>
                    </a:lnTo>
                    <a:lnTo>
                      <a:pt x="395" y="564"/>
                    </a:lnTo>
                    <a:lnTo>
                      <a:pt x="419" y="611"/>
                    </a:lnTo>
                    <a:lnTo>
                      <a:pt x="431" y="659"/>
                    </a:lnTo>
                    <a:lnTo>
                      <a:pt x="431" y="695"/>
                    </a:lnTo>
                    <a:lnTo>
                      <a:pt x="443" y="731"/>
                    </a:lnTo>
                    <a:lnTo>
                      <a:pt x="431" y="767"/>
                    </a:lnTo>
                    <a:lnTo>
                      <a:pt x="395" y="767"/>
                    </a:lnTo>
                    <a:lnTo>
                      <a:pt x="359" y="767"/>
                    </a:lnTo>
                    <a:lnTo>
                      <a:pt x="323" y="767"/>
                    </a:lnTo>
                    <a:lnTo>
                      <a:pt x="287" y="755"/>
                    </a:lnTo>
                    <a:lnTo>
                      <a:pt x="251" y="731"/>
                    </a:lnTo>
                    <a:lnTo>
                      <a:pt x="215" y="731"/>
                    </a:lnTo>
                    <a:lnTo>
                      <a:pt x="180" y="731"/>
                    </a:lnTo>
                    <a:lnTo>
                      <a:pt x="144" y="731"/>
                    </a:lnTo>
                    <a:lnTo>
                      <a:pt x="108" y="731"/>
                    </a:lnTo>
                    <a:lnTo>
                      <a:pt x="72" y="743"/>
                    </a:lnTo>
                    <a:lnTo>
                      <a:pt x="36" y="743"/>
                    </a:lnTo>
                    <a:lnTo>
                      <a:pt x="0" y="731"/>
                    </a:lnTo>
                    <a:lnTo>
                      <a:pt x="0" y="695"/>
                    </a:lnTo>
                    <a:lnTo>
                      <a:pt x="0" y="659"/>
                    </a:lnTo>
                    <a:lnTo>
                      <a:pt x="0" y="623"/>
                    </a:lnTo>
                    <a:lnTo>
                      <a:pt x="0" y="587"/>
                    </a:lnTo>
                    <a:lnTo>
                      <a:pt x="0" y="552"/>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1" y="8"/>
                    </a:lnTo>
                    <a:lnTo>
                      <a:pt x="227" y="0"/>
                    </a:lnTo>
                    <a:lnTo>
                      <a:pt x="263" y="0"/>
                    </a:lnTo>
                    <a:lnTo>
                      <a:pt x="299" y="0"/>
                    </a:lnTo>
                    <a:lnTo>
                      <a:pt x="335" y="0"/>
                    </a:lnTo>
                    <a:lnTo>
                      <a:pt x="357" y="10"/>
                    </a:lnTo>
                    <a:lnTo>
                      <a:pt x="383" y="26"/>
                    </a:lnTo>
                    <a:lnTo>
                      <a:pt x="413" y="52"/>
                    </a:lnTo>
                    <a:lnTo>
                      <a:pt x="429" y="86"/>
                    </a:lnTo>
                    <a:lnTo>
                      <a:pt x="455" y="132"/>
                    </a:lnTo>
                    <a:lnTo>
                      <a:pt x="467" y="156"/>
                    </a:lnTo>
                  </a:path>
                </a:pathLst>
              </a:custGeom>
              <a:solidFill>
                <a:srgbClr val="FF003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064" name="Group 154">
                <a:extLst>
                  <a:ext uri="{FF2B5EF4-FFF2-40B4-BE49-F238E27FC236}">
                    <a16:creationId xmlns:a16="http://schemas.microsoft.com/office/drawing/2014/main" id="{C540C8A0-1870-3C42-A43F-DF9B2791FDCC}"/>
                  </a:ext>
                </a:extLst>
              </p:cNvPr>
              <p:cNvGrpSpPr>
                <a:grpSpLocks/>
              </p:cNvGrpSpPr>
              <p:nvPr/>
            </p:nvGrpSpPr>
            <p:grpSpPr bwMode="auto">
              <a:xfrm>
                <a:off x="396" y="3332"/>
                <a:ext cx="448" cy="121"/>
                <a:chOff x="396" y="3332"/>
                <a:chExt cx="448" cy="121"/>
              </a:xfrm>
            </p:grpSpPr>
            <p:sp>
              <p:nvSpPr>
                <p:cNvPr id="16539" name="Freeform 155">
                  <a:extLst>
                    <a:ext uri="{FF2B5EF4-FFF2-40B4-BE49-F238E27FC236}">
                      <a16:creationId xmlns:a16="http://schemas.microsoft.com/office/drawing/2014/main" id="{B3C043B5-146B-D84E-9BA0-977EC5817990}"/>
                    </a:ext>
                  </a:extLst>
                </p:cNvPr>
                <p:cNvSpPr>
                  <a:spLocks/>
                </p:cNvSpPr>
                <p:nvPr/>
              </p:nvSpPr>
              <p:spPr bwMode="auto">
                <a:xfrm>
                  <a:off x="396" y="3332"/>
                  <a:ext cx="448" cy="121"/>
                </a:xfrm>
                <a:custGeom>
                  <a:avLst/>
                  <a:gdLst>
                    <a:gd name="T0" fmla="*/ 447 w 448"/>
                    <a:gd name="T1" fmla="*/ 0 h 121"/>
                    <a:gd name="T2" fmla="*/ 412 w 448"/>
                    <a:gd name="T3" fmla="*/ 28 h 121"/>
                    <a:gd name="T4" fmla="*/ 384 w 448"/>
                    <a:gd name="T5" fmla="*/ 51 h 121"/>
                    <a:gd name="T6" fmla="*/ 349 w 448"/>
                    <a:gd name="T7" fmla="*/ 64 h 121"/>
                    <a:gd name="T8" fmla="*/ 311 w 448"/>
                    <a:gd name="T9" fmla="*/ 75 h 121"/>
                    <a:gd name="T10" fmla="*/ 270 w 448"/>
                    <a:gd name="T11" fmla="*/ 92 h 121"/>
                    <a:gd name="T12" fmla="*/ 229 w 448"/>
                    <a:gd name="T13" fmla="*/ 105 h 121"/>
                    <a:gd name="T14" fmla="*/ 194 w 448"/>
                    <a:gd name="T15" fmla="*/ 113 h 121"/>
                    <a:gd name="T16" fmla="*/ 163 w 448"/>
                    <a:gd name="T17" fmla="*/ 114 h 121"/>
                    <a:gd name="T18" fmla="*/ 128 w 448"/>
                    <a:gd name="T19" fmla="*/ 116 h 121"/>
                    <a:gd name="T20" fmla="*/ 67 w 448"/>
                    <a:gd name="T21" fmla="*/ 120 h 121"/>
                    <a:gd name="T22" fmla="*/ 0 w 448"/>
                    <a:gd name="T23" fmla="*/ 116 h 121"/>
                    <a:gd name="T24" fmla="*/ 447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447" y="0"/>
                      </a:moveTo>
                      <a:lnTo>
                        <a:pt x="412" y="28"/>
                      </a:lnTo>
                      <a:lnTo>
                        <a:pt x="384" y="51"/>
                      </a:lnTo>
                      <a:lnTo>
                        <a:pt x="349" y="64"/>
                      </a:lnTo>
                      <a:lnTo>
                        <a:pt x="311" y="75"/>
                      </a:lnTo>
                      <a:lnTo>
                        <a:pt x="270" y="92"/>
                      </a:lnTo>
                      <a:lnTo>
                        <a:pt x="229" y="105"/>
                      </a:lnTo>
                      <a:lnTo>
                        <a:pt x="194" y="113"/>
                      </a:lnTo>
                      <a:lnTo>
                        <a:pt x="163" y="114"/>
                      </a:lnTo>
                      <a:lnTo>
                        <a:pt x="128" y="116"/>
                      </a:lnTo>
                      <a:lnTo>
                        <a:pt x="67" y="120"/>
                      </a:lnTo>
                      <a:lnTo>
                        <a:pt x="0" y="116"/>
                      </a:lnTo>
                      <a:lnTo>
                        <a:pt x="447"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40" name="Freeform 156">
                  <a:extLst>
                    <a:ext uri="{FF2B5EF4-FFF2-40B4-BE49-F238E27FC236}">
                      <a16:creationId xmlns:a16="http://schemas.microsoft.com/office/drawing/2014/main" id="{540EE4B1-E56C-8F45-820C-0DC6C89E4BC1}"/>
                    </a:ext>
                  </a:extLst>
                </p:cNvPr>
                <p:cNvSpPr>
                  <a:spLocks/>
                </p:cNvSpPr>
                <p:nvPr/>
              </p:nvSpPr>
              <p:spPr bwMode="auto">
                <a:xfrm>
                  <a:off x="396" y="3332"/>
                  <a:ext cx="448" cy="121"/>
                </a:xfrm>
                <a:custGeom>
                  <a:avLst/>
                  <a:gdLst>
                    <a:gd name="T0" fmla="*/ 447 w 448"/>
                    <a:gd name="T1" fmla="*/ 0 h 121"/>
                    <a:gd name="T2" fmla="*/ 411 w 448"/>
                    <a:gd name="T3" fmla="*/ 30 h 121"/>
                    <a:gd name="T4" fmla="*/ 385 w 448"/>
                    <a:gd name="T5" fmla="*/ 52 h 121"/>
                    <a:gd name="T6" fmla="*/ 349 w 448"/>
                    <a:gd name="T7" fmla="*/ 64 h 121"/>
                    <a:gd name="T8" fmla="*/ 313 w 448"/>
                    <a:gd name="T9" fmla="*/ 76 h 121"/>
                    <a:gd name="T10" fmla="*/ 271 w 448"/>
                    <a:gd name="T11" fmla="*/ 92 h 121"/>
                    <a:gd name="T12" fmla="*/ 229 w 448"/>
                    <a:gd name="T13" fmla="*/ 106 h 121"/>
                    <a:gd name="T14" fmla="*/ 193 w 448"/>
                    <a:gd name="T15" fmla="*/ 114 h 121"/>
                    <a:gd name="T16" fmla="*/ 164 w 448"/>
                    <a:gd name="T17" fmla="*/ 116 h 121"/>
                    <a:gd name="T18" fmla="*/ 128 w 448"/>
                    <a:gd name="T19" fmla="*/ 118 h 121"/>
                    <a:gd name="T20" fmla="*/ 66 w 448"/>
                    <a:gd name="T21" fmla="*/ 120 h 121"/>
                    <a:gd name="T22" fmla="*/ 0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447" y="0"/>
                      </a:moveTo>
                      <a:lnTo>
                        <a:pt x="411" y="30"/>
                      </a:lnTo>
                      <a:lnTo>
                        <a:pt x="385" y="52"/>
                      </a:lnTo>
                      <a:lnTo>
                        <a:pt x="349" y="64"/>
                      </a:lnTo>
                      <a:lnTo>
                        <a:pt x="313" y="76"/>
                      </a:lnTo>
                      <a:lnTo>
                        <a:pt x="271" y="92"/>
                      </a:lnTo>
                      <a:lnTo>
                        <a:pt x="229" y="106"/>
                      </a:lnTo>
                      <a:lnTo>
                        <a:pt x="193"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65" name="Group 157">
                <a:extLst>
                  <a:ext uri="{FF2B5EF4-FFF2-40B4-BE49-F238E27FC236}">
                    <a16:creationId xmlns:a16="http://schemas.microsoft.com/office/drawing/2014/main" id="{40F861D2-F874-C74D-B8EB-9922001C6514}"/>
                  </a:ext>
                </a:extLst>
              </p:cNvPr>
              <p:cNvGrpSpPr>
                <a:grpSpLocks/>
              </p:cNvGrpSpPr>
              <p:nvPr/>
            </p:nvGrpSpPr>
            <p:grpSpPr bwMode="auto">
              <a:xfrm>
                <a:off x="402" y="3298"/>
                <a:ext cx="428" cy="117"/>
                <a:chOff x="402" y="3298"/>
                <a:chExt cx="428" cy="117"/>
              </a:xfrm>
            </p:grpSpPr>
            <p:sp>
              <p:nvSpPr>
                <p:cNvPr id="16542" name="Freeform 158">
                  <a:extLst>
                    <a:ext uri="{FF2B5EF4-FFF2-40B4-BE49-F238E27FC236}">
                      <a16:creationId xmlns:a16="http://schemas.microsoft.com/office/drawing/2014/main" id="{AA16AB31-376E-C046-97BC-38DD73807D8C}"/>
                    </a:ext>
                  </a:extLst>
                </p:cNvPr>
                <p:cNvSpPr>
                  <a:spLocks/>
                </p:cNvSpPr>
                <p:nvPr/>
              </p:nvSpPr>
              <p:spPr bwMode="auto">
                <a:xfrm>
                  <a:off x="402" y="3298"/>
                  <a:ext cx="428" cy="117"/>
                </a:xfrm>
                <a:custGeom>
                  <a:avLst/>
                  <a:gdLst>
                    <a:gd name="T0" fmla="*/ 427 w 428"/>
                    <a:gd name="T1" fmla="*/ 0 h 117"/>
                    <a:gd name="T2" fmla="*/ 405 w 428"/>
                    <a:gd name="T3" fmla="*/ 13 h 117"/>
                    <a:gd name="T4" fmla="*/ 403 w 428"/>
                    <a:gd name="T5" fmla="*/ 19 h 117"/>
                    <a:gd name="T6" fmla="*/ 398 w 428"/>
                    <a:gd name="T7" fmla="*/ 21 h 117"/>
                    <a:gd name="T8" fmla="*/ 392 w 428"/>
                    <a:gd name="T9" fmla="*/ 28 h 117"/>
                    <a:gd name="T10" fmla="*/ 386 w 428"/>
                    <a:gd name="T11" fmla="*/ 30 h 117"/>
                    <a:gd name="T12" fmla="*/ 380 w 428"/>
                    <a:gd name="T13" fmla="*/ 34 h 117"/>
                    <a:gd name="T14" fmla="*/ 370 w 428"/>
                    <a:gd name="T15" fmla="*/ 36 h 117"/>
                    <a:gd name="T16" fmla="*/ 358 w 428"/>
                    <a:gd name="T17" fmla="*/ 39 h 117"/>
                    <a:gd name="T18" fmla="*/ 347 w 428"/>
                    <a:gd name="T19" fmla="*/ 43 h 117"/>
                    <a:gd name="T20" fmla="*/ 337 w 428"/>
                    <a:gd name="T21" fmla="*/ 45 h 117"/>
                    <a:gd name="T22" fmla="*/ 331 w 428"/>
                    <a:gd name="T23" fmla="*/ 49 h 117"/>
                    <a:gd name="T24" fmla="*/ 325 w 428"/>
                    <a:gd name="T25" fmla="*/ 51 h 117"/>
                    <a:gd name="T26" fmla="*/ 319 w 428"/>
                    <a:gd name="T27" fmla="*/ 56 h 117"/>
                    <a:gd name="T28" fmla="*/ 313 w 428"/>
                    <a:gd name="T29" fmla="*/ 58 h 117"/>
                    <a:gd name="T30" fmla="*/ 307 w 428"/>
                    <a:gd name="T31" fmla="*/ 64 h 117"/>
                    <a:gd name="T32" fmla="*/ 301 w 428"/>
                    <a:gd name="T33" fmla="*/ 65 h 117"/>
                    <a:gd name="T34" fmla="*/ 292 w 428"/>
                    <a:gd name="T35" fmla="*/ 67 h 117"/>
                    <a:gd name="T36" fmla="*/ 280 w 428"/>
                    <a:gd name="T37" fmla="*/ 71 h 117"/>
                    <a:gd name="T38" fmla="*/ 268 w 428"/>
                    <a:gd name="T39" fmla="*/ 75 h 117"/>
                    <a:gd name="T40" fmla="*/ 262 w 428"/>
                    <a:gd name="T41" fmla="*/ 77 h 117"/>
                    <a:gd name="T42" fmla="*/ 256 w 428"/>
                    <a:gd name="T43" fmla="*/ 80 h 117"/>
                    <a:gd name="T44" fmla="*/ 250 w 428"/>
                    <a:gd name="T45" fmla="*/ 82 h 117"/>
                    <a:gd name="T46" fmla="*/ 244 w 428"/>
                    <a:gd name="T47" fmla="*/ 88 h 117"/>
                    <a:gd name="T48" fmla="*/ 235 w 428"/>
                    <a:gd name="T49" fmla="*/ 88 h 117"/>
                    <a:gd name="T50" fmla="*/ 229 w 428"/>
                    <a:gd name="T51" fmla="*/ 92 h 117"/>
                    <a:gd name="T52" fmla="*/ 223 w 428"/>
                    <a:gd name="T53" fmla="*/ 95 h 117"/>
                    <a:gd name="T54" fmla="*/ 217 w 428"/>
                    <a:gd name="T55" fmla="*/ 97 h 117"/>
                    <a:gd name="T56" fmla="*/ 211 w 428"/>
                    <a:gd name="T57" fmla="*/ 99 h 117"/>
                    <a:gd name="T58" fmla="*/ 205 w 428"/>
                    <a:gd name="T59" fmla="*/ 101 h 117"/>
                    <a:gd name="T60" fmla="*/ 191 w 428"/>
                    <a:gd name="T61" fmla="*/ 105 h 117"/>
                    <a:gd name="T62" fmla="*/ 182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5" y="13"/>
                      </a:lnTo>
                      <a:lnTo>
                        <a:pt x="403" y="19"/>
                      </a:lnTo>
                      <a:lnTo>
                        <a:pt x="398" y="21"/>
                      </a:lnTo>
                      <a:lnTo>
                        <a:pt x="392" y="28"/>
                      </a:lnTo>
                      <a:lnTo>
                        <a:pt x="386" y="30"/>
                      </a:lnTo>
                      <a:lnTo>
                        <a:pt x="380" y="34"/>
                      </a:lnTo>
                      <a:lnTo>
                        <a:pt x="370" y="36"/>
                      </a:lnTo>
                      <a:lnTo>
                        <a:pt x="358" y="39"/>
                      </a:lnTo>
                      <a:lnTo>
                        <a:pt x="347" y="43"/>
                      </a:lnTo>
                      <a:lnTo>
                        <a:pt x="337" y="45"/>
                      </a:lnTo>
                      <a:lnTo>
                        <a:pt x="331" y="49"/>
                      </a:lnTo>
                      <a:lnTo>
                        <a:pt x="325" y="51"/>
                      </a:lnTo>
                      <a:lnTo>
                        <a:pt x="319" y="56"/>
                      </a:lnTo>
                      <a:lnTo>
                        <a:pt x="313" y="58"/>
                      </a:lnTo>
                      <a:lnTo>
                        <a:pt x="307" y="64"/>
                      </a:lnTo>
                      <a:lnTo>
                        <a:pt x="301" y="65"/>
                      </a:lnTo>
                      <a:lnTo>
                        <a:pt x="292" y="67"/>
                      </a:lnTo>
                      <a:lnTo>
                        <a:pt x="280" y="71"/>
                      </a:lnTo>
                      <a:lnTo>
                        <a:pt x="268" y="75"/>
                      </a:lnTo>
                      <a:lnTo>
                        <a:pt x="262" y="77"/>
                      </a:lnTo>
                      <a:lnTo>
                        <a:pt x="256" y="80"/>
                      </a:lnTo>
                      <a:lnTo>
                        <a:pt x="250" y="82"/>
                      </a:lnTo>
                      <a:lnTo>
                        <a:pt x="244" y="88"/>
                      </a:lnTo>
                      <a:lnTo>
                        <a:pt x="235" y="88"/>
                      </a:lnTo>
                      <a:lnTo>
                        <a:pt x="229" y="92"/>
                      </a:lnTo>
                      <a:lnTo>
                        <a:pt x="223" y="95"/>
                      </a:lnTo>
                      <a:lnTo>
                        <a:pt x="217" y="97"/>
                      </a:lnTo>
                      <a:lnTo>
                        <a:pt x="211" y="99"/>
                      </a:lnTo>
                      <a:lnTo>
                        <a:pt x="205" y="101"/>
                      </a:lnTo>
                      <a:lnTo>
                        <a:pt x="191" y="105"/>
                      </a:lnTo>
                      <a:lnTo>
                        <a:pt x="182"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43" name="Freeform 159">
                  <a:extLst>
                    <a:ext uri="{FF2B5EF4-FFF2-40B4-BE49-F238E27FC236}">
                      <a16:creationId xmlns:a16="http://schemas.microsoft.com/office/drawing/2014/main" id="{7D7C2C4E-4908-DF48-8520-C2B6715C2B12}"/>
                    </a:ext>
                  </a:extLst>
                </p:cNvPr>
                <p:cNvSpPr>
                  <a:spLocks/>
                </p:cNvSpPr>
                <p:nvPr/>
              </p:nvSpPr>
              <p:spPr bwMode="auto">
                <a:xfrm>
                  <a:off x="402" y="3298"/>
                  <a:ext cx="428" cy="117"/>
                </a:xfrm>
                <a:custGeom>
                  <a:avLst/>
                  <a:gdLst>
                    <a:gd name="T0" fmla="*/ 427 w 428"/>
                    <a:gd name="T1" fmla="*/ 0 h 117"/>
                    <a:gd name="T2" fmla="*/ 407 w 428"/>
                    <a:gd name="T3" fmla="*/ 14 h 117"/>
                    <a:gd name="T4" fmla="*/ 403 w 428"/>
                    <a:gd name="T5" fmla="*/ 18 h 117"/>
                    <a:gd name="T6" fmla="*/ 397 w 428"/>
                    <a:gd name="T7" fmla="*/ 22 h 117"/>
                    <a:gd name="T8" fmla="*/ 391 w 428"/>
                    <a:gd name="T9" fmla="*/ 28 h 117"/>
                    <a:gd name="T10" fmla="*/ 385 w 428"/>
                    <a:gd name="T11" fmla="*/ 30 h 117"/>
                    <a:gd name="T12" fmla="*/ 379 w 428"/>
                    <a:gd name="T13" fmla="*/ 34 h 117"/>
                    <a:gd name="T14" fmla="*/ 371 w 428"/>
                    <a:gd name="T15" fmla="*/ 36 h 117"/>
                    <a:gd name="T16" fmla="*/ 359 w 428"/>
                    <a:gd name="T17" fmla="*/ 40 h 117"/>
                    <a:gd name="T18" fmla="*/ 347 w 428"/>
                    <a:gd name="T19" fmla="*/ 42 h 117"/>
                    <a:gd name="T20" fmla="*/ 337 w 428"/>
                    <a:gd name="T21" fmla="*/ 46 h 117"/>
                    <a:gd name="T22" fmla="*/ 331 w 428"/>
                    <a:gd name="T23" fmla="*/ 48 h 117"/>
                    <a:gd name="T24" fmla="*/ 325 w 428"/>
                    <a:gd name="T25" fmla="*/ 52 h 117"/>
                    <a:gd name="T26" fmla="*/ 319 w 428"/>
                    <a:gd name="T27" fmla="*/ 56 h 117"/>
                    <a:gd name="T28" fmla="*/ 313 w 428"/>
                    <a:gd name="T29" fmla="*/ 58 h 117"/>
                    <a:gd name="T30" fmla="*/ 307 w 428"/>
                    <a:gd name="T31" fmla="*/ 64 h 117"/>
                    <a:gd name="T32" fmla="*/ 301 w 428"/>
                    <a:gd name="T33" fmla="*/ 64 h 117"/>
                    <a:gd name="T34" fmla="*/ 291 w 428"/>
                    <a:gd name="T35" fmla="*/ 68 h 117"/>
                    <a:gd name="T36" fmla="*/ 279 w 428"/>
                    <a:gd name="T37" fmla="*/ 70 h 117"/>
                    <a:gd name="T38" fmla="*/ 269 w 428"/>
                    <a:gd name="T39" fmla="*/ 76 h 117"/>
                    <a:gd name="T40" fmla="*/ 263 w 428"/>
                    <a:gd name="T41" fmla="*/ 76 h 117"/>
                    <a:gd name="T42" fmla="*/ 257 w 428"/>
                    <a:gd name="T43" fmla="*/ 80 h 117"/>
                    <a:gd name="T44" fmla="*/ 251 w 428"/>
                    <a:gd name="T45" fmla="*/ 82 h 117"/>
                    <a:gd name="T46" fmla="*/ 245 w 428"/>
                    <a:gd name="T47" fmla="*/ 88 h 117"/>
                    <a:gd name="T48" fmla="*/ 235 w 428"/>
                    <a:gd name="T49" fmla="*/ 88 h 117"/>
                    <a:gd name="T50" fmla="*/ 229 w 428"/>
                    <a:gd name="T51" fmla="*/ 92 h 117"/>
                    <a:gd name="T52" fmla="*/ 223 w 428"/>
                    <a:gd name="T53" fmla="*/ 94 h 117"/>
                    <a:gd name="T54" fmla="*/ 217 w 428"/>
                    <a:gd name="T55" fmla="*/ 98 h 117"/>
                    <a:gd name="T56" fmla="*/ 211 w 428"/>
                    <a:gd name="T57" fmla="*/ 100 h 117"/>
                    <a:gd name="T58" fmla="*/ 205 w 428"/>
                    <a:gd name="T59" fmla="*/ 100 h 117"/>
                    <a:gd name="T60" fmla="*/ 191 w 428"/>
                    <a:gd name="T61" fmla="*/ 104 h 117"/>
                    <a:gd name="T62" fmla="*/ 181 w 428"/>
                    <a:gd name="T63" fmla="*/ 106 h 117"/>
                    <a:gd name="T64" fmla="*/ 172 w 428"/>
                    <a:gd name="T65" fmla="*/ 106 h 117"/>
                    <a:gd name="T66" fmla="*/ 168 w 428"/>
                    <a:gd name="T67" fmla="*/ 108 h 117"/>
                    <a:gd name="T68" fmla="*/ 158 w 428"/>
                    <a:gd name="T69" fmla="*/ 110 h 117"/>
                    <a:gd name="T70" fmla="*/ 146 w 428"/>
                    <a:gd name="T71" fmla="*/ 112 h 117"/>
                    <a:gd name="T72" fmla="*/ 136 w 428"/>
                    <a:gd name="T73" fmla="*/ 112 h 117"/>
                    <a:gd name="T74" fmla="*/ 124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8 w 428"/>
                    <a:gd name="T91" fmla="*/ 116 h 117"/>
                    <a:gd name="T92" fmla="*/ 72 w 428"/>
                    <a:gd name="T93" fmla="*/ 116 h 117"/>
                    <a:gd name="T94" fmla="*/ 60 w 428"/>
                    <a:gd name="T95" fmla="*/ 116 h 117"/>
                    <a:gd name="T96" fmla="*/ 50 w 428"/>
                    <a:gd name="T97" fmla="*/ 116 h 117"/>
                    <a:gd name="T98" fmla="*/ 44 w 428"/>
                    <a:gd name="T99" fmla="*/ 116 h 117"/>
                    <a:gd name="T100" fmla="*/ 38 w 428"/>
                    <a:gd name="T101" fmla="*/ 116 h 117"/>
                    <a:gd name="T102" fmla="*/ 32 w 428"/>
                    <a:gd name="T103" fmla="*/ 116 h 117"/>
                    <a:gd name="T104" fmla="*/ 20 w 428"/>
                    <a:gd name="T105" fmla="*/ 114 h 117"/>
                    <a:gd name="T106" fmla="*/ 10 w 428"/>
                    <a:gd name="T107" fmla="*/ 114 h 117"/>
                    <a:gd name="T108" fmla="*/ 6 w 428"/>
                    <a:gd name="T109" fmla="*/ 114 h 117"/>
                    <a:gd name="T110" fmla="*/ 0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427" y="0"/>
                      </a:moveTo>
                      <a:lnTo>
                        <a:pt x="407" y="14"/>
                      </a:lnTo>
                      <a:lnTo>
                        <a:pt x="403" y="18"/>
                      </a:lnTo>
                      <a:lnTo>
                        <a:pt x="397" y="22"/>
                      </a:lnTo>
                      <a:lnTo>
                        <a:pt x="391" y="28"/>
                      </a:lnTo>
                      <a:lnTo>
                        <a:pt x="385" y="30"/>
                      </a:lnTo>
                      <a:lnTo>
                        <a:pt x="379" y="34"/>
                      </a:lnTo>
                      <a:lnTo>
                        <a:pt x="371" y="36"/>
                      </a:lnTo>
                      <a:lnTo>
                        <a:pt x="359" y="40"/>
                      </a:lnTo>
                      <a:lnTo>
                        <a:pt x="347" y="42"/>
                      </a:lnTo>
                      <a:lnTo>
                        <a:pt x="337" y="46"/>
                      </a:lnTo>
                      <a:lnTo>
                        <a:pt x="331" y="48"/>
                      </a:lnTo>
                      <a:lnTo>
                        <a:pt x="325" y="52"/>
                      </a:lnTo>
                      <a:lnTo>
                        <a:pt x="319" y="56"/>
                      </a:lnTo>
                      <a:lnTo>
                        <a:pt x="313" y="58"/>
                      </a:lnTo>
                      <a:lnTo>
                        <a:pt x="307" y="64"/>
                      </a:lnTo>
                      <a:lnTo>
                        <a:pt x="301" y="64"/>
                      </a:lnTo>
                      <a:lnTo>
                        <a:pt x="291" y="68"/>
                      </a:lnTo>
                      <a:lnTo>
                        <a:pt x="279" y="70"/>
                      </a:lnTo>
                      <a:lnTo>
                        <a:pt x="269" y="76"/>
                      </a:lnTo>
                      <a:lnTo>
                        <a:pt x="263" y="76"/>
                      </a:lnTo>
                      <a:lnTo>
                        <a:pt x="257" y="80"/>
                      </a:lnTo>
                      <a:lnTo>
                        <a:pt x="251" y="82"/>
                      </a:lnTo>
                      <a:lnTo>
                        <a:pt x="245" y="88"/>
                      </a:lnTo>
                      <a:lnTo>
                        <a:pt x="235" y="88"/>
                      </a:lnTo>
                      <a:lnTo>
                        <a:pt x="229" y="92"/>
                      </a:lnTo>
                      <a:lnTo>
                        <a:pt x="223" y="94"/>
                      </a:lnTo>
                      <a:lnTo>
                        <a:pt x="217" y="98"/>
                      </a:lnTo>
                      <a:lnTo>
                        <a:pt x="211" y="100"/>
                      </a:lnTo>
                      <a:lnTo>
                        <a:pt x="205" y="100"/>
                      </a:lnTo>
                      <a:lnTo>
                        <a:pt x="191" y="104"/>
                      </a:lnTo>
                      <a:lnTo>
                        <a:pt x="181"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66" name="Group 160">
                <a:extLst>
                  <a:ext uri="{FF2B5EF4-FFF2-40B4-BE49-F238E27FC236}">
                    <a16:creationId xmlns:a16="http://schemas.microsoft.com/office/drawing/2014/main" id="{814B70A7-77B5-AD45-B06F-FA73343DF12B}"/>
                  </a:ext>
                </a:extLst>
              </p:cNvPr>
              <p:cNvGrpSpPr>
                <a:grpSpLocks/>
              </p:cNvGrpSpPr>
              <p:nvPr/>
            </p:nvGrpSpPr>
            <p:grpSpPr bwMode="auto">
              <a:xfrm>
                <a:off x="398" y="3270"/>
                <a:ext cx="418" cy="111"/>
                <a:chOff x="398" y="3270"/>
                <a:chExt cx="418" cy="111"/>
              </a:xfrm>
            </p:grpSpPr>
            <p:sp>
              <p:nvSpPr>
                <p:cNvPr id="16545" name="Freeform 161">
                  <a:extLst>
                    <a:ext uri="{FF2B5EF4-FFF2-40B4-BE49-F238E27FC236}">
                      <a16:creationId xmlns:a16="http://schemas.microsoft.com/office/drawing/2014/main" id="{105B7E94-92B5-324A-B20B-A9FCBD196EE8}"/>
                    </a:ext>
                  </a:extLst>
                </p:cNvPr>
                <p:cNvSpPr>
                  <a:spLocks/>
                </p:cNvSpPr>
                <p:nvPr/>
              </p:nvSpPr>
              <p:spPr bwMode="auto">
                <a:xfrm>
                  <a:off x="398" y="3270"/>
                  <a:ext cx="418" cy="111"/>
                </a:xfrm>
                <a:custGeom>
                  <a:avLst/>
                  <a:gdLst>
                    <a:gd name="T0" fmla="*/ 417 w 418"/>
                    <a:gd name="T1" fmla="*/ 0 h 111"/>
                    <a:gd name="T2" fmla="*/ 397 w 418"/>
                    <a:gd name="T3" fmla="*/ 22 h 111"/>
                    <a:gd name="T4" fmla="*/ 393 w 418"/>
                    <a:gd name="T5" fmla="*/ 24 h 111"/>
                    <a:gd name="T6" fmla="*/ 386 w 418"/>
                    <a:gd name="T7" fmla="*/ 30 h 111"/>
                    <a:gd name="T8" fmla="*/ 382 w 418"/>
                    <a:gd name="T9" fmla="*/ 32 h 111"/>
                    <a:gd name="T10" fmla="*/ 372 w 418"/>
                    <a:gd name="T11" fmla="*/ 35 h 111"/>
                    <a:gd name="T12" fmla="*/ 358 w 418"/>
                    <a:gd name="T13" fmla="*/ 39 h 111"/>
                    <a:gd name="T14" fmla="*/ 350 w 418"/>
                    <a:gd name="T15" fmla="*/ 41 h 111"/>
                    <a:gd name="T16" fmla="*/ 344 w 418"/>
                    <a:gd name="T17" fmla="*/ 45 h 111"/>
                    <a:gd name="T18" fmla="*/ 339 w 418"/>
                    <a:gd name="T19" fmla="*/ 47 h 111"/>
                    <a:gd name="T20" fmla="*/ 333 w 418"/>
                    <a:gd name="T21" fmla="*/ 50 h 111"/>
                    <a:gd name="T22" fmla="*/ 327 w 418"/>
                    <a:gd name="T23" fmla="*/ 52 h 111"/>
                    <a:gd name="T24" fmla="*/ 321 w 418"/>
                    <a:gd name="T25" fmla="*/ 52 h 111"/>
                    <a:gd name="T26" fmla="*/ 305 w 418"/>
                    <a:gd name="T27" fmla="*/ 58 h 111"/>
                    <a:gd name="T28" fmla="*/ 293 w 418"/>
                    <a:gd name="T29" fmla="*/ 60 h 111"/>
                    <a:gd name="T30" fmla="*/ 282 w 418"/>
                    <a:gd name="T31" fmla="*/ 62 h 111"/>
                    <a:gd name="T32" fmla="*/ 270 w 418"/>
                    <a:gd name="T33" fmla="*/ 63 h 111"/>
                    <a:gd name="T34" fmla="*/ 258 w 418"/>
                    <a:gd name="T35" fmla="*/ 65 h 111"/>
                    <a:gd name="T36" fmla="*/ 252 w 418"/>
                    <a:gd name="T37" fmla="*/ 65 h 111"/>
                    <a:gd name="T38" fmla="*/ 246 w 418"/>
                    <a:gd name="T39" fmla="*/ 67 h 111"/>
                    <a:gd name="T40" fmla="*/ 240 w 418"/>
                    <a:gd name="T41" fmla="*/ 71 h 111"/>
                    <a:gd name="T42" fmla="*/ 229 w 418"/>
                    <a:gd name="T43" fmla="*/ 71 h 111"/>
                    <a:gd name="T44" fmla="*/ 225 w 418"/>
                    <a:gd name="T45" fmla="*/ 73 h 111"/>
                    <a:gd name="T46" fmla="*/ 213 w 418"/>
                    <a:gd name="T47" fmla="*/ 76 h 111"/>
                    <a:gd name="T48" fmla="*/ 203 w 418"/>
                    <a:gd name="T49" fmla="*/ 76 h 111"/>
                    <a:gd name="T50" fmla="*/ 191 w 418"/>
                    <a:gd name="T51" fmla="*/ 78 h 111"/>
                    <a:gd name="T52" fmla="*/ 183 w 418"/>
                    <a:gd name="T53" fmla="*/ 82 h 111"/>
                    <a:gd name="T54" fmla="*/ 180 w 418"/>
                    <a:gd name="T55" fmla="*/ 84 h 111"/>
                    <a:gd name="T56" fmla="*/ 175 w 418"/>
                    <a:gd name="T57" fmla="*/ 86 h 111"/>
                    <a:gd name="T58" fmla="*/ 165 w 418"/>
                    <a:gd name="T59" fmla="*/ 86 h 111"/>
                    <a:gd name="T60" fmla="*/ 153 w 418"/>
                    <a:gd name="T61" fmla="*/ 89 h 111"/>
                    <a:gd name="T62" fmla="*/ 143 w 418"/>
                    <a:gd name="T63" fmla="*/ 89 h 111"/>
                    <a:gd name="T64" fmla="*/ 137 w 418"/>
                    <a:gd name="T65" fmla="*/ 91 h 111"/>
                    <a:gd name="T66" fmla="*/ 131 w 418"/>
                    <a:gd name="T67" fmla="*/ 93 h 111"/>
                    <a:gd name="T68" fmla="*/ 126 w 418"/>
                    <a:gd name="T69" fmla="*/ 95 h 111"/>
                    <a:gd name="T70" fmla="*/ 114 w 418"/>
                    <a:gd name="T71" fmla="*/ 97 h 111"/>
                    <a:gd name="T72" fmla="*/ 108 w 418"/>
                    <a:gd name="T73" fmla="*/ 101 h 111"/>
                    <a:gd name="T74" fmla="*/ 102 w 418"/>
                    <a:gd name="T75" fmla="*/ 101 h 111"/>
                    <a:gd name="T76" fmla="*/ 96 w 418"/>
                    <a:gd name="T77" fmla="*/ 103 h 111"/>
                    <a:gd name="T78" fmla="*/ 90 w 418"/>
                    <a:gd name="T79" fmla="*/ 103 h 111"/>
                    <a:gd name="T80" fmla="*/ 78 w 418"/>
                    <a:gd name="T81" fmla="*/ 104 h 111"/>
                    <a:gd name="T82" fmla="*/ 73 w 418"/>
                    <a:gd name="T83" fmla="*/ 104 h 111"/>
                    <a:gd name="T84" fmla="*/ 65 w 418"/>
                    <a:gd name="T85" fmla="*/ 104 h 111"/>
                    <a:gd name="T86" fmla="*/ 57 w 418"/>
                    <a:gd name="T87" fmla="*/ 106 h 111"/>
                    <a:gd name="T88" fmla="*/ 43 w 418"/>
                    <a:gd name="T89" fmla="*/ 106 h 111"/>
                    <a:gd name="T90" fmla="*/ 39 w 418"/>
                    <a:gd name="T91" fmla="*/ 106 h 111"/>
                    <a:gd name="T92" fmla="*/ 33 w 418"/>
                    <a:gd name="T93" fmla="*/ 106 h 111"/>
                    <a:gd name="T94" fmla="*/ 27 w 418"/>
                    <a:gd name="T95" fmla="*/ 106 h 111"/>
                    <a:gd name="T96" fmla="*/ 18 w 418"/>
                    <a:gd name="T97" fmla="*/ 108 h 111"/>
                    <a:gd name="T98" fmla="*/ 12 w 418"/>
                    <a:gd name="T99" fmla="*/ 108 h 111"/>
                    <a:gd name="T100" fmla="*/ 6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6" y="30"/>
                      </a:lnTo>
                      <a:lnTo>
                        <a:pt x="382" y="32"/>
                      </a:lnTo>
                      <a:lnTo>
                        <a:pt x="372" y="35"/>
                      </a:lnTo>
                      <a:lnTo>
                        <a:pt x="358" y="39"/>
                      </a:lnTo>
                      <a:lnTo>
                        <a:pt x="350" y="41"/>
                      </a:lnTo>
                      <a:lnTo>
                        <a:pt x="344" y="45"/>
                      </a:lnTo>
                      <a:lnTo>
                        <a:pt x="339" y="47"/>
                      </a:lnTo>
                      <a:lnTo>
                        <a:pt x="333" y="50"/>
                      </a:lnTo>
                      <a:lnTo>
                        <a:pt x="327" y="52"/>
                      </a:lnTo>
                      <a:lnTo>
                        <a:pt x="321" y="52"/>
                      </a:lnTo>
                      <a:lnTo>
                        <a:pt x="305" y="58"/>
                      </a:lnTo>
                      <a:lnTo>
                        <a:pt x="293" y="60"/>
                      </a:lnTo>
                      <a:lnTo>
                        <a:pt x="282" y="62"/>
                      </a:lnTo>
                      <a:lnTo>
                        <a:pt x="270" y="63"/>
                      </a:lnTo>
                      <a:lnTo>
                        <a:pt x="258" y="65"/>
                      </a:lnTo>
                      <a:lnTo>
                        <a:pt x="252" y="65"/>
                      </a:lnTo>
                      <a:lnTo>
                        <a:pt x="246" y="67"/>
                      </a:lnTo>
                      <a:lnTo>
                        <a:pt x="240" y="71"/>
                      </a:lnTo>
                      <a:lnTo>
                        <a:pt x="229" y="71"/>
                      </a:lnTo>
                      <a:lnTo>
                        <a:pt x="225" y="73"/>
                      </a:lnTo>
                      <a:lnTo>
                        <a:pt x="213" y="76"/>
                      </a:lnTo>
                      <a:lnTo>
                        <a:pt x="203" y="76"/>
                      </a:lnTo>
                      <a:lnTo>
                        <a:pt x="191" y="78"/>
                      </a:lnTo>
                      <a:lnTo>
                        <a:pt x="183" y="82"/>
                      </a:lnTo>
                      <a:lnTo>
                        <a:pt x="180"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7"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46" name="Freeform 162">
                  <a:extLst>
                    <a:ext uri="{FF2B5EF4-FFF2-40B4-BE49-F238E27FC236}">
                      <a16:creationId xmlns:a16="http://schemas.microsoft.com/office/drawing/2014/main" id="{EE75AB87-376B-C24A-8351-223CE33C713B}"/>
                    </a:ext>
                  </a:extLst>
                </p:cNvPr>
                <p:cNvSpPr>
                  <a:spLocks/>
                </p:cNvSpPr>
                <p:nvPr/>
              </p:nvSpPr>
              <p:spPr bwMode="auto">
                <a:xfrm>
                  <a:off x="398" y="3270"/>
                  <a:ext cx="418" cy="111"/>
                </a:xfrm>
                <a:custGeom>
                  <a:avLst/>
                  <a:gdLst>
                    <a:gd name="T0" fmla="*/ 417 w 418"/>
                    <a:gd name="T1" fmla="*/ 0 h 111"/>
                    <a:gd name="T2" fmla="*/ 397 w 418"/>
                    <a:gd name="T3" fmla="*/ 22 h 111"/>
                    <a:gd name="T4" fmla="*/ 393 w 418"/>
                    <a:gd name="T5" fmla="*/ 26 h 111"/>
                    <a:gd name="T6" fmla="*/ 385 w 418"/>
                    <a:gd name="T7" fmla="*/ 30 h 111"/>
                    <a:gd name="T8" fmla="*/ 381 w 418"/>
                    <a:gd name="T9" fmla="*/ 32 h 111"/>
                    <a:gd name="T10" fmla="*/ 371 w 418"/>
                    <a:gd name="T11" fmla="*/ 36 h 111"/>
                    <a:gd name="T12" fmla="*/ 359 w 418"/>
                    <a:gd name="T13" fmla="*/ 40 h 111"/>
                    <a:gd name="T14" fmla="*/ 349 w 418"/>
                    <a:gd name="T15" fmla="*/ 42 h 111"/>
                    <a:gd name="T16" fmla="*/ 343 w 418"/>
                    <a:gd name="T17" fmla="*/ 44 h 111"/>
                    <a:gd name="T18" fmla="*/ 339 w 418"/>
                    <a:gd name="T19" fmla="*/ 46 h 111"/>
                    <a:gd name="T20" fmla="*/ 331 w 418"/>
                    <a:gd name="T21" fmla="*/ 50 h 111"/>
                    <a:gd name="T22" fmla="*/ 327 w 418"/>
                    <a:gd name="T23" fmla="*/ 52 h 111"/>
                    <a:gd name="T24" fmla="*/ 321 w 418"/>
                    <a:gd name="T25" fmla="*/ 54 h 111"/>
                    <a:gd name="T26" fmla="*/ 305 w 418"/>
                    <a:gd name="T27" fmla="*/ 58 h 111"/>
                    <a:gd name="T28" fmla="*/ 293 w 418"/>
                    <a:gd name="T29" fmla="*/ 60 h 111"/>
                    <a:gd name="T30" fmla="*/ 281 w 418"/>
                    <a:gd name="T31" fmla="*/ 62 h 111"/>
                    <a:gd name="T32" fmla="*/ 269 w 418"/>
                    <a:gd name="T33" fmla="*/ 64 h 111"/>
                    <a:gd name="T34" fmla="*/ 257 w 418"/>
                    <a:gd name="T35" fmla="*/ 66 h 111"/>
                    <a:gd name="T36" fmla="*/ 251 w 418"/>
                    <a:gd name="T37" fmla="*/ 66 h 111"/>
                    <a:gd name="T38" fmla="*/ 245 w 418"/>
                    <a:gd name="T39" fmla="*/ 68 h 111"/>
                    <a:gd name="T40" fmla="*/ 239 w 418"/>
                    <a:gd name="T41" fmla="*/ 70 h 111"/>
                    <a:gd name="T42" fmla="*/ 229 w 418"/>
                    <a:gd name="T43" fmla="*/ 72 h 111"/>
                    <a:gd name="T44" fmla="*/ 225 w 418"/>
                    <a:gd name="T45" fmla="*/ 74 h 111"/>
                    <a:gd name="T46" fmla="*/ 213 w 418"/>
                    <a:gd name="T47" fmla="*/ 76 h 111"/>
                    <a:gd name="T48" fmla="*/ 203 w 418"/>
                    <a:gd name="T49" fmla="*/ 78 h 111"/>
                    <a:gd name="T50" fmla="*/ 191 w 418"/>
                    <a:gd name="T51" fmla="*/ 80 h 111"/>
                    <a:gd name="T52" fmla="*/ 185 w 418"/>
                    <a:gd name="T53" fmla="*/ 82 h 111"/>
                    <a:gd name="T54" fmla="*/ 180 w 418"/>
                    <a:gd name="T55" fmla="*/ 84 h 111"/>
                    <a:gd name="T56" fmla="*/ 174 w 418"/>
                    <a:gd name="T57" fmla="*/ 86 h 111"/>
                    <a:gd name="T58" fmla="*/ 166 w 418"/>
                    <a:gd name="T59" fmla="*/ 86 h 111"/>
                    <a:gd name="T60" fmla="*/ 152 w 418"/>
                    <a:gd name="T61" fmla="*/ 90 h 111"/>
                    <a:gd name="T62" fmla="*/ 144 w 418"/>
                    <a:gd name="T63" fmla="*/ 90 h 111"/>
                    <a:gd name="T64" fmla="*/ 138 w 418"/>
                    <a:gd name="T65" fmla="*/ 92 h 111"/>
                    <a:gd name="T66" fmla="*/ 132 w 418"/>
                    <a:gd name="T67" fmla="*/ 94 h 111"/>
                    <a:gd name="T68" fmla="*/ 126 w 418"/>
                    <a:gd name="T69" fmla="*/ 96 h 111"/>
                    <a:gd name="T70" fmla="*/ 114 w 418"/>
                    <a:gd name="T71" fmla="*/ 98 h 111"/>
                    <a:gd name="T72" fmla="*/ 108 w 418"/>
                    <a:gd name="T73" fmla="*/ 100 h 111"/>
                    <a:gd name="T74" fmla="*/ 102 w 418"/>
                    <a:gd name="T75" fmla="*/ 102 h 111"/>
                    <a:gd name="T76" fmla="*/ 96 w 418"/>
                    <a:gd name="T77" fmla="*/ 104 h 111"/>
                    <a:gd name="T78" fmla="*/ 90 w 418"/>
                    <a:gd name="T79" fmla="*/ 104 h 111"/>
                    <a:gd name="T80" fmla="*/ 78 w 418"/>
                    <a:gd name="T81" fmla="*/ 104 h 111"/>
                    <a:gd name="T82" fmla="*/ 72 w 418"/>
                    <a:gd name="T83" fmla="*/ 104 h 111"/>
                    <a:gd name="T84" fmla="*/ 66 w 418"/>
                    <a:gd name="T85" fmla="*/ 104 h 111"/>
                    <a:gd name="T86" fmla="*/ 56 w 418"/>
                    <a:gd name="T87" fmla="*/ 106 h 111"/>
                    <a:gd name="T88" fmla="*/ 44 w 418"/>
                    <a:gd name="T89" fmla="*/ 106 h 111"/>
                    <a:gd name="T90" fmla="*/ 40 w 418"/>
                    <a:gd name="T91" fmla="*/ 106 h 111"/>
                    <a:gd name="T92" fmla="*/ 34 w 418"/>
                    <a:gd name="T93" fmla="*/ 108 h 111"/>
                    <a:gd name="T94" fmla="*/ 28 w 418"/>
                    <a:gd name="T95" fmla="*/ 108 h 111"/>
                    <a:gd name="T96" fmla="*/ 18 w 418"/>
                    <a:gd name="T97" fmla="*/ 110 h 111"/>
                    <a:gd name="T98" fmla="*/ 12 w 418"/>
                    <a:gd name="T99" fmla="*/ 110 h 111"/>
                    <a:gd name="T100" fmla="*/ 6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3" y="26"/>
                      </a:lnTo>
                      <a:lnTo>
                        <a:pt x="385" y="30"/>
                      </a:lnTo>
                      <a:lnTo>
                        <a:pt x="381" y="32"/>
                      </a:lnTo>
                      <a:lnTo>
                        <a:pt x="371" y="36"/>
                      </a:lnTo>
                      <a:lnTo>
                        <a:pt x="359" y="40"/>
                      </a:lnTo>
                      <a:lnTo>
                        <a:pt x="349" y="42"/>
                      </a:lnTo>
                      <a:lnTo>
                        <a:pt x="343" y="44"/>
                      </a:lnTo>
                      <a:lnTo>
                        <a:pt x="339" y="46"/>
                      </a:lnTo>
                      <a:lnTo>
                        <a:pt x="331" y="50"/>
                      </a:lnTo>
                      <a:lnTo>
                        <a:pt x="327" y="52"/>
                      </a:lnTo>
                      <a:lnTo>
                        <a:pt x="321" y="54"/>
                      </a:lnTo>
                      <a:lnTo>
                        <a:pt x="305" y="58"/>
                      </a:lnTo>
                      <a:lnTo>
                        <a:pt x="293" y="60"/>
                      </a:lnTo>
                      <a:lnTo>
                        <a:pt x="281" y="62"/>
                      </a:lnTo>
                      <a:lnTo>
                        <a:pt x="269" y="64"/>
                      </a:lnTo>
                      <a:lnTo>
                        <a:pt x="257" y="66"/>
                      </a:lnTo>
                      <a:lnTo>
                        <a:pt x="251" y="66"/>
                      </a:lnTo>
                      <a:lnTo>
                        <a:pt x="245" y="68"/>
                      </a:lnTo>
                      <a:lnTo>
                        <a:pt x="239" y="70"/>
                      </a:lnTo>
                      <a:lnTo>
                        <a:pt x="229" y="72"/>
                      </a:lnTo>
                      <a:lnTo>
                        <a:pt x="225" y="74"/>
                      </a:lnTo>
                      <a:lnTo>
                        <a:pt x="213" y="76"/>
                      </a:lnTo>
                      <a:lnTo>
                        <a:pt x="203" y="78"/>
                      </a:lnTo>
                      <a:lnTo>
                        <a:pt x="191" y="80"/>
                      </a:lnTo>
                      <a:lnTo>
                        <a:pt x="185"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54" name="Group 163">
            <a:extLst>
              <a:ext uri="{FF2B5EF4-FFF2-40B4-BE49-F238E27FC236}">
                <a16:creationId xmlns:a16="http://schemas.microsoft.com/office/drawing/2014/main" id="{9ED57743-9469-7B4A-94EA-30BC9188F3E1}"/>
              </a:ext>
            </a:extLst>
          </p:cNvPr>
          <p:cNvGrpSpPr>
            <a:grpSpLocks/>
          </p:cNvGrpSpPr>
          <p:nvPr/>
        </p:nvGrpSpPr>
        <p:grpSpPr bwMode="auto">
          <a:xfrm>
            <a:off x="2951164" y="5603875"/>
            <a:ext cx="822325" cy="1219200"/>
            <a:chOff x="899" y="3530"/>
            <a:chExt cx="518" cy="768"/>
          </a:xfrm>
        </p:grpSpPr>
        <p:sp>
          <p:nvSpPr>
            <p:cNvPr id="16548" name="Oval 164">
              <a:extLst>
                <a:ext uri="{FF2B5EF4-FFF2-40B4-BE49-F238E27FC236}">
                  <a16:creationId xmlns:a16="http://schemas.microsoft.com/office/drawing/2014/main" id="{1F43011C-D96C-9443-96D6-E276350E63A3}"/>
                </a:ext>
              </a:extLst>
            </p:cNvPr>
            <p:cNvSpPr>
              <a:spLocks noChangeArrowheads="1"/>
            </p:cNvSpPr>
            <p:nvPr/>
          </p:nvSpPr>
          <p:spPr bwMode="auto">
            <a:xfrm>
              <a:off x="1053" y="3678"/>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050" name="Group 165">
              <a:extLst>
                <a:ext uri="{FF2B5EF4-FFF2-40B4-BE49-F238E27FC236}">
                  <a16:creationId xmlns:a16="http://schemas.microsoft.com/office/drawing/2014/main" id="{A8DD2722-53B4-834A-B337-75D17DD48378}"/>
                </a:ext>
              </a:extLst>
            </p:cNvPr>
            <p:cNvGrpSpPr>
              <a:grpSpLocks/>
            </p:cNvGrpSpPr>
            <p:nvPr/>
          </p:nvGrpSpPr>
          <p:grpSpPr bwMode="auto">
            <a:xfrm>
              <a:off x="899" y="3530"/>
              <a:ext cx="471" cy="768"/>
              <a:chOff x="899" y="3530"/>
              <a:chExt cx="471" cy="768"/>
            </a:xfrm>
          </p:grpSpPr>
          <p:sp>
            <p:nvSpPr>
              <p:cNvPr id="16550" name="Freeform 166" descr="Zig zag">
                <a:extLst>
                  <a:ext uri="{FF2B5EF4-FFF2-40B4-BE49-F238E27FC236}">
                    <a16:creationId xmlns:a16="http://schemas.microsoft.com/office/drawing/2014/main" id="{22BC2520-8B62-0444-A211-68944CFDE193}"/>
                  </a:ext>
                </a:extLst>
              </p:cNvPr>
              <p:cNvSpPr>
                <a:spLocks/>
              </p:cNvSpPr>
              <p:nvPr/>
            </p:nvSpPr>
            <p:spPr bwMode="auto">
              <a:xfrm>
                <a:off x="901" y="3530"/>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5 h 768"/>
                  <a:gd name="T12" fmla="*/ 312 w 469"/>
                  <a:gd name="T13" fmla="*/ 311 h 768"/>
                  <a:gd name="T14" fmla="*/ 312 w 469"/>
                  <a:gd name="T15" fmla="*/ 347 h 768"/>
                  <a:gd name="T16" fmla="*/ 336 w 469"/>
                  <a:gd name="T17" fmla="*/ 383 h 768"/>
                  <a:gd name="T18" fmla="*/ 348 w 469"/>
                  <a:gd name="T19" fmla="*/ 419 h 768"/>
                  <a:gd name="T20" fmla="*/ 384 w 469"/>
                  <a:gd name="T21" fmla="*/ 455 h 768"/>
                  <a:gd name="T22" fmla="*/ 384 w 469"/>
                  <a:gd name="T23" fmla="*/ 491 h 768"/>
                  <a:gd name="T24" fmla="*/ 396 w 469"/>
                  <a:gd name="T25" fmla="*/ 527 h 768"/>
                  <a:gd name="T26" fmla="*/ 396 w 469"/>
                  <a:gd name="T27" fmla="*/ 563 h 768"/>
                  <a:gd name="T28" fmla="*/ 420 w 469"/>
                  <a:gd name="T29" fmla="*/ 611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3 h 768"/>
                  <a:gd name="T68" fmla="*/ 0 w 469"/>
                  <a:gd name="T69" fmla="*/ 587 h 768"/>
                  <a:gd name="T70" fmla="*/ 0 w 469"/>
                  <a:gd name="T71" fmla="*/ 551 h 768"/>
                  <a:gd name="T72" fmla="*/ 0 w 469"/>
                  <a:gd name="T73" fmla="*/ 515 h 768"/>
                  <a:gd name="T74" fmla="*/ 0 w 469"/>
                  <a:gd name="T75" fmla="*/ 479 h 768"/>
                  <a:gd name="T76" fmla="*/ 0 w 469"/>
                  <a:gd name="T77" fmla="*/ 443 h 768"/>
                  <a:gd name="T78" fmla="*/ 0 w 469"/>
                  <a:gd name="T79" fmla="*/ 407 h 768"/>
                  <a:gd name="T80" fmla="*/ 0 w 469"/>
                  <a:gd name="T81" fmla="*/ 371 h 768"/>
                  <a:gd name="T82" fmla="*/ 0 w 469"/>
                  <a:gd name="T83" fmla="*/ 335 h 768"/>
                  <a:gd name="T84" fmla="*/ 0 w 469"/>
                  <a:gd name="T85" fmla="*/ 299 h 768"/>
                  <a:gd name="T86" fmla="*/ 0 w 469"/>
                  <a:gd name="T87" fmla="*/ 263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5"/>
                    </a:lnTo>
                    <a:lnTo>
                      <a:pt x="312" y="311"/>
                    </a:lnTo>
                    <a:lnTo>
                      <a:pt x="312" y="347"/>
                    </a:lnTo>
                    <a:lnTo>
                      <a:pt x="336" y="383"/>
                    </a:lnTo>
                    <a:lnTo>
                      <a:pt x="348" y="419"/>
                    </a:lnTo>
                    <a:lnTo>
                      <a:pt x="384" y="455"/>
                    </a:lnTo>
                    <a:lnTo>
                      <a:pt x="384" y="491"/>
                    </a:lnTo>
                    <a:lnTo>
                      <a:pt x="396" y="527"/>
                    </a:lnTo>
                    <a:lnTo>
                      <a:pt x="396" y="563"/>
                    </a:lnTo>
                    <a:lnTo>
                      <a:pt x="420" y="611"/>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blipFill dpi="0" rotWithShape="0">
                <a:blip r:embed="rId6"/>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052" name="Group 167">
                <a:extLst>
                  <a:ext uri="{FF2B5EF4-FFF2-40B4-BE49-F238E27FC236}">
                    <a16:creationId xmlns:a16="http://schemas.microsoft.com/office/drawing/2014/main" id="{CEA7A35D-FB80-484E-8CAD-AC619B77B64C}"/>
                  </a:ext>
                </a:extLst>
              </p:cNvPr>
              <p:cNvGrpSpPr>
                <a:grpSpLocks/>
              </p:cNvGrpSpPr>
              <p:nvPr/>
            </p:nvGrpSpPr>
            <p:grpSpPr bwMode="auto">
              <a:xfrm>
                <a:off x="899" y="3660"/>
                <a:ext cx="449" cy="120"/>
                <a:chOff x="899" y="3660"/>
                <a:chExt cx="449" cy="120"/>
              </a:xfrm>
            </p:grpSpPr>
            <p:sp>
              <p:nvSpPr>
                <p:cNvPr id="16552" name="Freeform 168" descr="Zig zag">
                  <a:extLst>
                    <a:ext uri="{FF2B5EF4-FFF2-40B4-BE49-F238E27FC236}">
                      <a16:creationId xmlns:a16="http://schemas.microsoft.com/office/drawing/2014/main" id="{61C2450E-3DB0-B947-A41C-46833554E12F}"/>
                    </a:ext>
                  </a:extLst>
                </p:cNvPr>
                <p:cNvSpPr>
                  <a:spLocks/>
                </p:cNvSpPr>
                <p:nvPr/>
              </p:nvSpPr>
              <p:spPr bwMode="auto">
                <a:xfrm>
                  <a:off x="899" y="3660"/>
                  <a:ext cx="449" cy="120"/>
                </a:xfrm>
                <a:custGeom>
                  <a:avLst/>
                  <a:gdLst>
                    <a:gd name="T0" fmla="*/ 448 w 449"/>
                    <a:gd name="T1" fmla="*/ 0 h 120"/>
                    <a:gd name="T2" fmla="*/ 413 w 449"/>
                    <a:gd name="T3" fmla="*/ 28 h 120"/>
                    <a:gd name="T4" fmla="*/ 385 w 449"/>
                    <a:gd name="T5" fmla="*/ 51 h 120"/>
                    <a:gd name="T6" fmla="*/ 350 w 449"/>
                    <a:gd name="T7" fmla="*/ 64 h 120"/>
                    <a:gd name="T8" fmla="*/ 312 w 449"/>
                    <a:gd name="T9" fmla="*/ 75 h 120"/>
                    <a:gd name="T10" fmla="*/ 271 w 449"/>
                    <a:gd name="T11" fmla="*/ 92 h 120"/>
                    <a:gd name="T12" fmla="*/ 230 w 449"/>
                    <a:gd name="T13" fmla="*/ 105 h 120"/>
                    <a:gd name="T14" fmla="*/ 195 w 449"/>
                    <a:gd name="T15" fmla="*/ 112 h 120"/>
                    <a:gd name="T16" fmla="*/ 163 w 449"/>
                    <a:gd name="T17" fmla="*/ 113 h 120"/>
                    <a:gd name="T18" fmla="*/ 128 w 449"/>
                    <a:gd name="T19" fmla="*/ 115 h 120"/>
                    <a:gd name="T20" fmla="*/ 67 w 449"/>
                    <a:gd name="T21" fmla="*/ 119 h 120"/>
                    <a:gd name="T22" fmla="*/ 0 w 449"/>
                    <a:gd name="T23" fmla="*/ 115 h 120"/>
                    <a:gd name="T24" fmla="*/ 448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448" y="0"/>
                      </a:moveTo>
                      <a:lnTo>
                        <a:pt x="413" y="28"/>
                      </a:lnTo>
                      <a:lnTo>
                        <a:pt x="385" y="51"/>
                      </a:lnTo>
                      <a:lnTo>
                        <a:pt x="350" y="64"/>
                      </a:lnTo>
                      <a:lnTo>
                        <a:pt x="312" y="75"/>
                      </a:lnTo>
                      <a:lnTo>
                        <a:pt x="271" y="92"/>
                      </a:lnTo>
                      <a:lnTo>
                        <a:pt x="230" y="105"/>
                      </a:lnTo>
                      <a:lnTo>
                        <a:pt x="195" y="112"/>
                      </a:lnTo>
                      <a:lnTo>
                        <a:pt x="163" y="113"/>
                      </a:lnTo>
                      <a:lnTo>
                        <a:pt x="128" y="115"/>
                      </a:lnTo>
                      <a:lnTo>
                        <a:pt x="67" y="119"/>
                      </a:lnTo>
                      <a:lnTo>
                        <a:pt x="0" y="115"/>
                      </a:lnTo>
                      <a:lnTo>
                        <a:pt x="448"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53" name="Freeform 169">
                  <a:extLst>
                    <a:ext uri="{FF2B5EF4-FFF2-40B4-BE49-F238E27FC236}">
                      <a16:creationId xmlns:a16="http://schemas.microsoft.com/office/drawing/2014/main" id="{74B895E1-08C5-8949-84DA-65EA6CA902CF}"/>
                    </a:ext>
                  </a:extLst>
                </p:cNvPr>
                <p:cNvSpPr>
                  <a:spLocks/>
                </p:cNvSpPr>
                <p:nvPr/>
              </p:nvSpPr>
              <p:spPr bwMode="auto">
                <a:xfrm>
                  <a:off x="899" y="3660"/>
                  <a:ext cx="449" cy="120"/>
                </a:xfrm>
                <a:custGeom>
                  <a:avLst/>
                  <a:gdLst>
                    <a:gd name="T0" fmla="*/ 448 w 449"/>
                    <a:gd name="T1" fmla="*/ 0 h 120"/>
                    <a:gd name="T2" fmla="*/ 412 w 449"/>
                    <a:gd name="T3" fmla="*/ 30 h 120"/>
                    <a:gd name="T4" fmla="*/ 386 w 449"/>
                    <a:gd name="T5" fmla="*/ 52 h 120"/>
                    <a:gd name="T6" fmla="*/ 350 w 449"/>
                    <a:gd name="T7" fmla="*/ 64 h 120"/>
                    <a:gd name="T8" fmla="*/ 314 w 449"/>
                    <a:gd name="T9" fmla="*/ 76 h 120"/>
                    <a:gd name="T10" fmla="*/ 272 w 449"/>
                    <a:gd name="T11" fmla="*/ 92 h 120"/>
                    <a:gd name="T12" fmla="*/ 230 w 449"/>
                    <a:gd name="T13" fmla="*/ 106 h 120"/>
                    <a:gd name="T14" fmla="*/ 194 w 449"/>
                    <a:gd name="T15" fmla="*/ 114 h 120"/>
                    <a:gd name="T16" fmla="*/ 164 w 449"/>
                    <a:gd name="T17" fmla="*/ 116 h 120"/>
                    <a:gd name="T18" fmla="*/ 128 w 449"/>
                    <a:gd name="T19" fmla="*/ 118 h 120"/>
                    <a:gd name="T20" fmla="*/ 66 w 449"/>
                    <a:gd name="T21" fmla="*/ 119 h 120"/>
                    <a:gd name="T22" fmla="*/ 0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448" y="0"/>
                      </a:moveTo>
                      <a:lnTo>
                        <a:pt x="412" y="30"/>
                      </a:lnTo>
                      <a:lnTo>
                        <a:pt x="386" y="52"/>
                      </a:lnTo>
                      <a:lnTo>
                        <a:pt x="350" y="64"/>
                      </a:lnTo>
                      <a:lnTo>
                        <a:pt x="314" y="76"/>
                      </a:lnTo>
                      <a:lnTo>
                        <a:pt x="272" y="92"/>
                      </a:lnTo>
                      <a:lnTo>
                        <a:pt x="230" y="106"/>
                      </a:lnTo>
                      <a:lnTo>
                        <a:pt x="194" y="114"/>
                      </a:lnTo>
                      <a:lnTo>
                        <a:pt x="164" y="116"/>
                      </a:lnTo>
                      <a:lnTo>
                        <a:pt x="128" y="118"/>
                      </a:lnTo>
                      <a:lnTo>
                        <a:pt x="66"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53" name="Group 170">
                <a:extLst>
                  <a:ext uri="{FF2B5EF4-FFF2-40B4-BE49-F238E27FC236}">
                    <a16:creationId xmlns:a16="http://schemas.microsoft.com/office/drawing/2014/main" id="{92D3B72F-BBC2-884B-8352-9D4969D48713}"/>
                  </a:ext>
                </a:extLst>
              </p:cNvPr>
              <p:cNvGrpSpPr>
                <a:grpSpLocks/>
              </p:cNvGrpSpPr>
              <p:nvPr/>
            </p:nvGrpSpPr>
            <p:grpSpPr bwMode="auto">
              <a:xfrm>
                <a:off x="905" y="3626"/>
                <a:ext cx="429" cy="117"/>
                <a:chOff x="905" y="3626"/>
                <a:chExt cx="429" cy="117"/>
              </a:xfrm>
            </p:grpSpPr>
            <p:sp>
              <p:nvSpPr>
                <p:cNvPr id="16555" name="Freeform 171" descr="Zig zag">
                  <a:extLst>
                    <a:ext uri="{FF2B5EF4-FFF2-40B4-BE49-F238E27FC236}">
                      <a16:creationId xmlns:a16="http://schemas.microsoft.com/office/drawing/2014/main" id="{CF6A958F-E8B9-FB43-9B75-8B12702C0F9D}"/>
                    </a:ext>
                  </a:extLst>
                </p:cNvPr>
                <p:cNvSpPr>
                  <a:spLocks/>
                </p:cNvSpPr>
                <p:nvPr/>
              </p:nvSpPr>
              <p:spPr bwMode="auto">
                <a:xfrm>
                  <a:off x="905" y="3626"/>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56" name="Freeform 172">
                  <a:extLst>
                    <a:ext uri="{FF2B5EF4-FFF2-40B4-BE49-F238E27FC236}">
                      <a16:creationId xmlns:a16="http://schemas.microsoft.com/office/drawing/2014/main" id="{ED002DEE-9229-B247-AEC3-AC6EC2E2DE5D}"/>
                    </a:ext>
                  </a:extLst>
                </p:cNvPr>
                <p:cNvSpPr>
                  <a:spLocks/>
                </p:cNvSpPr>
                <p:nvPr/>
              </p:nvSpPr>
              <p:spPr bwMode="auto">
                <a:xfrm>
                  <a:off x="905" y="3626"/>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54" name="Group 173">
                <a:extLst>
                  <a:ext uri="{FF2B5EF4-FFF2-40B4-BE49-F238E27FC236}">
                    <a16:creationId xmlns:a16="http://schemas.microsoft.com/office/drawing/2014/main" id="{4B727FB9-25DE-874B-822A-EC685A5AB235}"/>
                  </a:ext>
                </a:extLst>
              </p:cNvPr>
              <p:cNvGrpSpPr>
                <a:grpSpLocks/>
              </p:cNvGrpSpPr>
              <p:nvPr/>
            </p:nvGrpSpPr>
            <p:grpSpPr bwMode="auto">
              <a:xfrm>
                <a:off x="901" y="3598"/>
                <a:ext cx="419" cy="111"/>
                <a:chOff x="901" y="3598"/>
                <a:chExt cx="419" cy="111"/>
              </a:xfrm>
            </p:grpSpPr>
            <p:sp>
              <p:nvSpPr>
                <p:cNvPr id="16558" name="Freeform 174" descr="Zig zag">
                  <a:extLst>
                    <a:ext uri="{FF2B5EF4-FFF2-40B4-BE49-F238E27FC236}">
                      <a16:creationId xmlns:a16="http://schemas.microsoft.com/office/drawing/2014/main" id="{2994D820-A4F7-D74C-B255-1471BD277551}"/>
                    </a:ext>
                  </a:extLst>
                </p:cNvPr>
                <p:cNvSpPr>
                  <a:spLocks/>
                </p:cNvSpPr>
                <p:nvPr/>
              </p:nvSpPr>
              <p:spPr bwMode="auto">
                <a:xfrm>
                  <a:off x="901" y="3598"/>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59" name="Freeform 175">
                  <a:extLst>
                    <a:ext uri="{FF2B5EF4-FFF2-40B4-BE49-F238E27FC236}">
                      <a16:creationId xmlns:a16="http://schemas.microsoft.com/office/drawing/2014/main" id="{7C6BAD86-879A-6E4B-A2E3-C04AEA3E3DBB}"/>
                    </a:ext>
                  </a:extLst>
                </p:cNvPr>
                <p:cNvSpPr>
                  <a:spLocks/>
                </p:cNvSpPr>
                <p:nvPr/>
              </p:nvSpPr>
              <p:spPr bwMode="auto">
                <a:xfrm>
                  <a:off x="901" y="3598"/>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55" name="Group 176">
            <a:extLst>
              <a:ext uri="{FF2B5EF4-FFF2-40B4-BE49-F238E27FC236}">
                <a16:creationId xmlns:a16="http://schemas.microsoft.com/office/drawing/2014/main" id="{A013F751-42F2-F748-AF6A-75643F4943DD}"/>
              </a:ext>
            </a:extLst>
          </p:cNvPr>
          <p:cNvGrpSpPr>
            <a:grpSpLocks/>
          </p:cNvGrpSpPr>
          <p:nvPr/>
        </p:nvGrpSpPr>
        <p:grpSpPr bwMode="auto">
          <a:xfrm>
            <a:off x="2438400" y="5603875"/>
            <a:ext cx="763588" cy="1219200"/>
            <a:chOff x="576" y="3530"/>
            <a:chExt cx="481" cy="768"/>
          </a:xfrm>
        </p:grpSpPr>
        <p:sp>
          <p:nvSpPr>
            <p:cNvPr id="16561" name="Oval 177">
              <a:extLst>
                <a:ext uri="{FF2B5EF4-FFF2-40B4-BE49-F238E27FC236}">
                  <a16:creationId xmlns:a16="http://schemas.microsoft.com/office/drawing/2014/main" id="{3408A845-5DCF-5349-9B64-3F9FE63D5372}"/>
                </a:ext>
              </a:extLst>
            </p:cNvPr>
            <p:cNvSpPr>
              <a:spLocks noChangeArrowheads="1"/>
            </p:cNvSpPr>
            <p:nvPr/>
          </p:nvSpPr>
          <p:spPr bwMode="auto">
            <a:xfrm>
              <a:off x="693" y="3654"/>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038" name="Group 178">
              <a:extLst>
                <a:ext uri="{FF2B5EF4-FFF2-40B4-BE49-F238E27FC236}">
                  <a16:creationId xmlns:a16="http://schemas.microsoft.com/office/drawing/2014/main" id="{AF09AB49-EA2B-B047-AF95-419F0F55AEA9}"/>
                </a:ext>
              </a:extLst>
            </p:cNvPr>
            <p:cNvGrpSpPr>
              <a:grpSpLocks/>
            </p:cNvGrpSpPr>
            <p:nvPr/>
          </p:nvGrpSpPr>
          <p:grpSpPr bwMode="auto">
            <a:xfrm>
              <a:off x="576" y="3530"/>
              <a:ext cx="470" cy="768"/>
              <a:chOff x="576" y="3530"/>
              <a:chExt cx="470" cy="768"/>
            </a:xfrm>
          </p:grpSpPr>
          <p:sp>
            <p:nvSpPr>
              <p:cNvPr id="16563" name="Freeform 179">
                <a:extLst>
                  <a:ext uri="{FF2B5EF4-FFF2-40B4-BE49-F238E27FC236}">
                    <a16:creationId xmlns:a16="http://schemas.microsoft.com/office/drawing/2014/main" id="{C78AA3AF-A6DC-594D-A8EE-3762BACE1D6C}"/>
                  </a:ext>
                </a:extLst>
              </p:cNvPr>
              <p:cNvSpPr>
                <a:spLocks/>
              </p:cNvSpPr>
              <p:nvPr/>
            </p:nvSpPr>
            <p:spPr bwMode="auto">
              <a:xfrm>
                <a:off x="578" y="3530"/>
                <a:ext cx="468" cy="768"/>
              </a:xfrm>
              <a:custGeom>
                <a:avLst/>
                <a:gdLst>
                  <a:gd name="T0" fmla="*/ 467 w 468"/>
                  <a:gd name="T1" fmla="*/ 156 h 768"/>
                  <a:gd name="T2" fmla="*/ 467 w 468"/>
                  <a:gd name="T3" fmla="*/ 192 h 768"/>
                  <a:gd name="T4" fmla="*/ 431 w 468"/>
                  <a:gd name="T5" fmla="*/ 204 h 768"/>
                  <a:gd name="T6" fmla="*/ 395 w 468"/>
                  <a:gd name="T7" fmla="*/ 240 h 768"/>
                  <a:gd name="T8" fmla="*/ 323 w 468"/>
                  <a:gd name="T9" fmla="*/ 240 h 768"/>
                  <a:gd name="T10" fmla="*/ 311 w 468"/>
                  <a:gd name="T11" fmla="*/ 275 h 768"/>
                  <a:gd name="T12" fmla="*/ 311 w 468"/>
                  <a:gd name="T13" fmla="*/ 311 h 768"/>
                  <a:gd name="T14" fmla="*/ 311 w 468"/>
                  <a:gd name="T15" fmla="*/ 347 h 768"/>
                  <a:gd name="T16" fmla="*/ 335 w 468"/>
                  <a:gd name="T17" fmla="*/ 383 h 768"/>
                  <a:gd name="T18" fmla="*/ 347 w 468"/>
                  <a:gd name="T19" fmla="*/ 419 h 768"/>
                  <a:gd name="T20" fmla="*/ 383 w 468"/>
                  <a:gd name="T21" fmla="*/ 455 h 768"/>
                  <a:gd name="T22" fmla="*/ 383 w 468"/>
                  <a:gd name="T23" fmla="*/ 491 h 768"/>
                  <a:gd name="T24" fmla="*/ 395 w 468"/>
                  <a:gd name="T25" fmla="*/ 527 h 768"/>
                  <a:gd name="T26" fmla="*/ 395 w 468"/>
                  <a:gd name="T27" fmla="*/ 563 h 768"/>
                  <a:gd name="T28" fmla="*/ 419 w 468"/>
                  <a:gd name="T29" fmla="*/ 611 h 768"/>
                  <a:gd name="T30" fmla="*/ 431 w 468"/>
                  <a:gd name="T31" fmla="*/ 659 h 768"/>
                  <a:gd name="T32" fmla="*/ 431 w 468"/>
                  <a:gd name="T33" fmla="*/ 695 h 768"/>
                  <a:gd name="T34" fmla="*/ 443 w 468"/>
                  <a:gd name="T35" fmla="*/ 731 h 768"/>
                  <a:gd name="T36" fmla="*/ 431 w 468"/>
                  <a:gd name="T37" fmla="*/ 767 h 768"/>
                  <a:gd name="T38" fmla="*/ 395 w 468"/>
                  <a:gd name="T39" fmla="*/ 767 h 768"/>
                  <a:gd name="T40" fmla="*/ 359 w 468"/>
                  <a:gd name="T41" fmla="*/ 767 h 768"/>
                  <a:gd name="T42" fmla="*/ 323 w 468"/>
                  <a:gd name="T43" fmla="*/ 767 h 768"/>
                  <a:gd name="T44" fmla="*/ 287 w 468"/>
                  <a:gd name="T45" fmla="*/ 755 h 768"/>
                  <a:gd name="T46" fmla="*/ 251 w 468"/>
                  <a:gd name="T47" fmla="*/ 731 h 768"/>
                  <a:gd name="T48" fmla="*/ 215 w 468"/>
                  <a:gd name="T49" fmla="*/ 731 h 768"/>
                  <a:gd name="T50" fmla="*/ 179 w 468"/>
                  <a:gd name="T51" fmla="*/ 731 h 768"/>
                  <a:gd name="T52" fmla="*/ 143 w 468"/>
                  <a:gd name="T53" fmla="*/ 731 h 768"/>
                  <a:gd name="T54" fmla="*/ 107 w 468"/>
                  <a:gd name="T55" fmla="*/ 731 h 768"/>
                  <a:gd name="T56" fmla="*/ 71 w 468"/>
                  <a:gd name="T57" fmla="*/ 743 h 768"/>
                  <a:gd name="T58" fmla="*/ 35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1 h 768"/>
                  <a:gd name="T72" fmla="*/ 0 w 468"/>
                  <a:gd name="T73" fmla="*/ 515 h 768"/>
                  <a:gd name="T74" fmla="*/ 0 w 468"/>
                  <a:gd name="T75" fmla="*/ 479 h 768"/>
                  <a:gd name="T76" fmla="*/ 0 w 468"/>
                  <a:gd name="T77" fmla="*/ 443 h 768"/>
                  <a:gd name="T78" fmla="*/ 0 w 468"/>
                  <a:gd name="T79" fmla="*/ 407 h 768"/>
                  <a:gd name="T80" fmla="*/ 0 w 468"/>
                  <a:gd name="T81" fmla="*/ 371 h 768"/>
                  <a:gd name="T82" fmla="*/ 0 w 468"/>
                  <a:gd name="T83" fmla="*/ 335 h 768"/>
                  <a:gd name="T84" fmla="*/ 0 w 468"/>
                  <a:gd name="T85" fmla="*/ 299 h 768"/>
                  <a:gd name="T86" fmla="*/ 0 w 468"/>
                  <a:gd name="T87" fmla="*/ 263 h 768"/>
                  <a:gd name="T88" fmla="*/ 0 w 468"/>
                  <a:gd name="T89" fmla="*/ 228 h 768"/>
                  <a:gd name="T90" fmla="*/ 0 w 468"/>
                  <a:gd name="T91" fmla="*/ 192 h 768"/>
                  <a:gd name="T92" fmla="*/ 0 w 468"/>
                  <a:gd name="T93" fmla="*/ 156 h 768"/>
                  <a:gd name="T94" fmla="*/ 25 w 468"/>
                  <a:gd name="T95" fmla="*/ 114 h 768"/>
                  <a:gd name="T96" fmla="*/ 51 w 468"/>
                  <a:gd name="T97" fmla="*/ 78 h 768"/>
                  <a:gd name="T98" fmla="*/ 83 w 468"/>
                  <a:gd name="T99" fmla="*/ 48 h 768"/>
                  <a:gd name="T100" fmla="*/ 119 w 468"/>
                  <a:gd name="T101" fmla="*/ 24 h 768"/>
                  <a:gd name="T102" fmla="*/ 155 w 468"/>
                  <a:gd name="T103" fmla="*/ 12 h 768"/>
                  <a:gd name="T104" fmla="*/ 191 w 468"/>
                  <a:gd name="T105" fmla="*/ 8 h 768"/>
                  <a:gd name="T106" fmla="*/ 227 w 468"/>
                  <a:gd name="T107" fmla="*/ 0 h 768"/>
                  <a:gd name="T108" fmla="*/ 263 w 468"/>
                  <a:gd name="T109" fmla="*/ 0 h 768"/>
                  <a:gd name="T110" fmla="*/ 299 w 468"/>
                  <a:gd name="T111" fmla="*/ 0 h 768"/>
                  <a:gd name="T112" fmla="*/ 335 w 468"/>
                  <a:gd name="T113" fmla="*/ 0 h 768"/>
                  <a:gd name="T114" fmla="*/ 357 w 468"/>
                  <a:gd name="T115" fmla="*/ 10 h 768"/>
                  <a:gd name="T116" fmla="*/ 383 w 468"/>
                  <a:gd name="T117" fmla="*/ 26 h 768"/>
                  <a:gd name="T118" fmla="*/ 413 w 468"/>
                  <a:gd name="T119" fmla="*/ 52 h 768"/>
                  <a:gd name="T120" fmla="*/ 429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1" y="204"/>
                    </a:lnTo>
                    <a:lnTo>
                      <a:pt x="395" y="240"/>
                    </a:lnTo>
                    <a:lnTo>
                      <a:pt x="323" y="240"/>
                    </a:lnTo>
                    <a:lnTo>
                      <a:pt x="311" y="275"/>
                    </a:lnTo>
                    <a:lnTo>
                      <a:pt x="311" y="311"/>
                    </a:lnTo>
                    <a:lnTo>
                      <a:pt x="311" y="347"/>
                    </a:lnTo>
                    <a:lnTo>
                      <a:pt x="335" y="383"/>
                    </a:lnTo>
                    <a:lnTo>
                      <a:pt x="347" y="419"/>
                    </a:lnTo>
                    <a:lnTo>
                      <a:pt x="383" y="455"/>
                    </a:lnTo>
                    <a:lnTo>
                      <a:pt x="383" y="491"/>
                    </a:lnTo>
                    <a:lnTo>
                      <a:pt x="395" y="527"/>
                    </a:lnTo>
                    <a:lnTo>
                      <a:pt x="395" y="563"/>
                    </a:lnTo>
                    <a:lnTo>
                      <a:pt x="419" y="611"/>
                    </a:lnTo>
                    <a:lnTo>
                      <a:pt x="431" y="659"/>
                    </a:lnTo>
                    <a:lnTo>
                      <a:pt x="431" y="695"/>
                    </a:lnTo>
                    <a:lnTo>
                      <a:pt x="443" y="731"/>
                    </a:lnTo>
                    <a:lnTo>
                      <a:pt x="431" y="767"/>
                    </a:lnTo>
                    <a:lnTo>
                      <a:pt x="395" y="767"/>
                    </a:lnTo>
                    <a:lnTo>
                      <a:pt x="359" y="767"/>
                    </a:lnTo>
                    <a:lnTo>
                      <a:pt x="323" y="767"/>
                    </a:lnTo>
                    <a:lnTo>
                      <a:pt x="287" y="755"/>
                    </a:lnTo>
                    <a:lnTo>
                      <a:pt x="251" y="731"/>
                    </a:lnTo>
                    <a:lnTo>
                      <a:pt x="215" y="731"/>
                    </a:lnTo>
                    <a:lnTo>
                      <a:pt x="179" y="731"/>
                    </a:lnTo>
                    <a:lnTo>
                      <a:pt x="143" y="731"/>
                    </a:lnTo>
                    <a:lnTo>
                      <a:pt x="107" y="731"/>
                    </a:lnTo>
                    <a:lnTo>
                      <a:pt x="71" y="743"/>
                    </a:lnTo>
                    <a:lnTo>
                      <a:pt x="35"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5" y="114"/>
                    </a:lnTo>
                    <a:lnTo>
                      <a:pt x="51" y="78"/>
                    </a:lnTo>
                    <a:lnTo>
                      <a:pt x="83" y="48"/>
                    </a:lnTo>
                    <a:lnTo>
                      <a:pt x="119" y="24"/>
                    </a:lnTo>
                    <a:lnTo>
                      <a:pt x="155" y="12"/>
                    </a:lnTo>
                    <a:lnTo>
                      <a:pt x="191" y="8"/>
                    </a:lnTo>
                    <a:lnTo>
                      <a:pt x="227" y="0"/>
                    </a:lnTo>
                    <a:lnTo>
                      <a:pt x="263" y="0"/>
                    </a:lnTo>
                    <a:lnTo>
                      <a:pt x="299" y="0"/>
                    </a:lnTo>
                    <a:lnTo>
                      <a:pt x="335" y="0"/>
                    </a:lnTo>
                    <a:lnTo>
                      <a:pt x="357" y="10"/>
                    </a:lnTo>
                    <a:lnTo>
                      <a:pt x="383" y="26"/>
                    </a:lnTo>
                    <a:lnTo>
                      <a:pt x="413" y="52"/>
                    </a:lnTo>
                    <a:lnTo>
                      <a:pt x="429" y="86"/>
                    </a:lnTo>
                    <a:lnTo>
                      <a:pt x="455" y="132"/>
                    </a:lnTo>
                    <a:lnTo>
                      <a:pt x="467" y="156"/>
                    </a:lnTo>
                  </a:path>
                </a:pathLst>
              </a:custGeom>
              <a:solidFill>
                <a:srgbClr val="80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040" name="Group 180">
                <a:extLst>
                  <a:ext uri="{FF2B5EF4-FFF2-40B4-BE49-F238E27FC236}">
                    <a16:creationId xmlns:a16="http://schemas.microsoft.com/office/drawing/2014/main" id="{DACFF07D-39DF-CE48-8FFC-07A562BE36CC}"/>
                  </a:ext>
                </a:extLst>
              </p:cNvPr>
              <p:cNvGrpSpPr>
                <a:grpSpLocks/>
              </p:cNvGrpSpPr>
              <p:nvPr/>
            </p:nvGrpSpPr>
            <p:grpSpPr bwMode="auto">
              <a:xfrm>
                <a:off x="576" y="3660"/>
                <a:ext cx="448" cy="120"/>
                <a:chOff x="576" y="3660"/>
                <a:chExt cx="448" cy="120"/>
              </a:xfrm>
            </p:grpSpPr>
            <p:sp>
              <p:nvSpPr>
                <p:cNvPr id="16565" name="Freeform 181">
                  <a:extLst>
                    <a:ext uri="{FF2B5EF4-FFF2-40B4-BE49-F238E27FC236}">
                      <a16:creationId xmlns:a16="http://schemas.microsoft.com/office/drawing/2014/main" id="{0ABB0F09-0851-2243-B090-E622D4BEBE67}"/>
                    </a:ext>
                  </a:extLst>
                </p:cNvPr>
                <p:cNvSpPr>
                  <a:spLocks/>
                </p:cNvSpPr>
                <p:nvPr/>
              </p:nvSpPr>
              <p:spPr bwMode="auto">
                <a:xfrm>
                  <a:off x="576" y="3660"/>
                  <a:ext cx="448" cy="120"/>
                </a:xfrm>
                <a:custGeom>
                  <a:avLst/>
                  <a:gdLst>
                    <a:gd name="T0" fmla="*/ 447 w 448"/>
                    <a:gd name="T1" fmla="*/ 0 h 120"/>
                    <a:gd name="T2" fmla="*/ 412 w 448"/>
                    <a:gd name="T3" fmla="*/ 28 h 120"/>
                    <a:gd name="T4" fmla="*/ 384 w 448"/>
                    <a:gd name="T5" fmla="*/ 51 h 120"/>
                    <a:gd name="T6" fmla="*/ 349 w 448"/>
                    <a:gd name="T7" fmla="*/ 64 h 120"/>
                    <a:gd name="T8" fmla="*/ 311 w 448"/>
                    <a:gd name="T9" fmla="*/ 75 h 120"/>
                    <a:gd name="T10" fmla="*/ 270 w 448"/>
                    <a:gd name="T11" fmla="*/ 92 h 120"/>
                    <a:gd name="T12" fmla="*/ 229 w 448"/>
                    <a:gd name="T13" fmla="*/ 105 h 120"/>
                    <a:gd name="T14" fmla="*/ 194 w 448"/>
                    <a:gd name="T15" fmla="*/ 112 h 120"/>
                    <a:gd name="T16" fmla="*/ 162 w 448"/>
                    <a:gd name="T17" fmla="*/ 113 h 120"/>
                    <a:gd name="T18" fmla="*/ 127 w 448"/>
                    <a:gd name="T19" fmla="*/ 115 h 120"/>
                    <a:gd name="T20" fmla="*/ 66 w 448"/>
                    <a:gd name="T21" fmla="*/ 119 h 120"/>
                    <a:gd name="T22" fmla="*/ 0 w 448"/>
                    <a:gd name="T23" fmla="*/ 115 h 120"/>
                    <a:gd name="T24" fmla="*/ 447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447" y="0"/>
                      </a:moveTo>
                      <a:lnTo>
                        <a:pt x="412" y="28"/>
                      </a:lnTo>
                      <a:lnTo>
                        <a:pt x="384" y="51"/>
                      </a:lnTo>
                      <a:lnTo>
                        <a:pt x="349" y="64"/>
                      </a:lnTo>
                      <a:lnTo>
                        <a:pt x="311" y="75"/>
                      </a:lnTo>
                      <a:lnTo>
                        <a:pt x="270" y="92"/>
                      </a:lnTo>
                      <a:lnTo>
                        <a:pt x="229" y="105"/>
                      </a:lnTo>
                      <a:lnTo>
                        <a:pt x="194" y="112"/>
                      </a:lnTo>
                      <a:lnTo>
                        <a:pt x="162" y="113"/>
                      </a:lnTo>
                      <a:lnTo>
                        <a:pt x="127" y="115"/>
                      </a:lnTo>
                      <a:lnTo>
                        <a:pt x="66" y="119"/>
                      </a:lnTo>
                      <a:lnTo>
                        <a:pt x="0" y="115"/>
                      </a:lnTo>
                      <a:lnTo>
                        <a:pt x="447"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66" name="Freeform 182">
                  <a:extLst>
                    <a:ext uri="{FF2B5EF4-FFF2-40B4-BE49-F238E27FC236}">
                      <a16:creationId xmlns:a16="http://schemas.microsoft.com/office/drawing/2014/main" id="{8A87F030-6885-1D4F-8F12-BCC015768CFC}"/>
                    </a:ext>
                  </a:extLst>
                </p:cNvPr>
                <p:cNvSpPr>
                  <a:spLocks/>
                </p:cNvSpPr>
                <p:nvPr/>
              </p:nvSpPr>
              <p:spPr bwMode="auto">
                <a:xfrm>
                  <a:off x="576" y="3660"/>
                  <a:ext cx="448" cy="120"/>
                </a:xfrm>
                <a:custGeom>
                  <a:avLst/>
                  <a:gdLst>
                    <a:gd name="T0" fmla="*/ 447 w 448"/>
                    <a:gd name="T1" fmla="*/ 0 h 120"/>
                    <a:gd name="T2" fmla="*/ 411 w 448"/>
                    <a:gd name="T3" fmla="*/ 30 h 120"/>
                    <a:gd name="T4" fmla="*/ 385 w 448"/>
                    <a:gd name="T5" fmla="*/ 52 h 120"/>
                    <a:gd name="T6" fmla="*/ 349 w 448"/>
                    <a:gd name="T7" fmla="*/ 64 h 120"/>
                    <a:gd name="T8" fmla="*/ 313 w 448"/>
                    <a:gd name="T9" fmla="*/ 76 h 120"/>
                    <a:gd name="T10" fmla="*/ 271 w 448"/>
                    <a:gd name="T11" fmla="*/ 92 h 120"/>
                    <a:gd name="T12" fmla="*/ 229 w 448"/>
                    <a:gd name="T13" fmla="*/ 106 h 120"/>
                    <a:gd name="T14" fmla="*/ 193 w 448"/>
                    <a:gd name="T15" fmla="*/ 114 h 120"/>
                    <a:gd name="T16" fmla="*/ 163 w 448"/>
                    <a:gd name="T17" fmla="*/ 116 h 120"/>
                    <a:gd name="T18" fmla="*/ 127 w 448"/>
                    <a:gd name="T19" fmla="*/ 118 h 120"/>
                    <a:gd name="T20" fmla="*/ 65 w 448"/>
                    <a:gd name="T21" fmla="*/ 119 h 120"/>
                    <a:gd name="T22" fmla="*/ 0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447" y="0"/>
                      </a:moveTo>
                      <a:lnTo>
                        <a:pt x="411" y="30"/>
                      </a:lnTo>
                      <a:lnTo>
                        <a:pt x="385" y="52"/>
                      </a:lnTo>
                      <a:lnTo>
                        <a:pt x="349" y="64"/>
                      </a:lnTo>
                      <a:lnTo>
                        <a:pt x="313" y="76"/>
                      </a:lnTo>
                      <a:lnTo>
                        <a:pt x="271" y="92"/>
                      </a:lnTo>
                      <a:lnTo>
                        <a:pt x="229" y="106"/>
                      </a:lnTo>
                      <a:lnTo>
                        <a:pt x="193" y="114"/>
                      </a:lnTo>
                      <a:lnTo>
                        <a:pt x="163" y="116"/>
                      </a:lnTo>
                      <a:lnTo>
                        <a:pt x="127" y="118"/>
                      </a:lnTo>
                      <a:lnTo>
                        <a:pt x="65"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41" name="Group 183">
                <a:extLst>
                  <a:ext uri="{FF2B5EF4-FFF2-40B4-BE49-F238E27FC236}">
                    <a16:creationId xmlns:a16="http://schemas.microsoft.com/office/drawing/2014/main" id="{FDCB5472-85D1-A544-92E4-76964223BCAB}"/>
                  </a:ext>
                </a:extLst>
              </p:cNvPr>
              <p:cNvGrpSpPr>
                <a:grpSpLocks/>
              </p:cNvGrpSpPr>
              <p:nvPr/>
            </p:nvGrpSpPr>
            <p:grpSpPr bwMode="auto">
              <a:xfrm>
                <a:off x="581" y="3626"/>
                <a:ext cx="429" cy="117"/>
                <a:chOff x="581" y="3626"/>
                <a:chExt cx="429" cy="117"/>
              </a:xfrm>
            </p:grpSpPr>
            <p:sp>
              <p:nvSpPr>
                <p:cNvPr id="16568" name="Freeform 184">
                  <a:extLst>
                    <a:ext uri="{FF2B5EF4-FFF2-40B4-BE49-F238E27FC236}">
                      <a16:creationId xmlns:a16="http://schemas.microsoft.com/office/drawing/2014/main" id="{CCC516F6-8C4E-C94B-8D92-10B623B40A3F}"/>
                    </a:ext>
                  </a:extLst>
                </p:cNvPr>
                <p:cNvSpPr>
                  <a:spLocks/>
                </p:cNvSpPr>
                <p:nvPr/>
              </p:nvSpPr>
              <p:spPr bwMode="auto">
                <a:xfrm>
                  <a:off x="581" y="3626"/>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69" name="Freeform 185">
                  <a:extLst>
                    <a:ext uri="{FF2B5EF4-FFF2-40B4-BE49-F238E27FC236}">
                      <a16:creationId xmlns:a16="http://schemas.microsoft.com/office/drawing/2014/main" id="{AA14D149-F02E-8F45-8BCC-29523EDA23E5}"/>
                    </a:ext>
                  </a:extLst>
                </p:cNvPr>
                <p:cNvSpPr>
                  <a:spLocks/>
                </p:cNvSpPr>
                <p:nvPr/>
              </p:nvSpPr>
              <p:spPr bwMode="auto">
                <a:xfrm>
                  <a:off x="581" y="3626"/>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42" name="Group 186">
                <a:extLst>
                  <a:ext uri="{FF2B5EF4-FFF2-40B4-BE49-F238E27FC236}">
                    <a16:creationId xmlns:a16="http://schemas.microsoft.com/office/drawing/2014/main" id="{1B5B8BF0-6C0F-944F-BE0A-A53C8A0D69F3}"/>
                  </a:ext>
                </a:extLst>
              </p:cNvPr>
              <p:cNvGrpSpPr>
                <a:grpSpLocks/>
              </p:cNvGrpSpPr>
              <p:nvPr/>
            </p:nvGrpSpPr>
            <p:grpSpPr bwMode="auto">
              <a:xfrm>
                <a:off x="578" y="3598"/>
                <a:ext cx="418" cy="111"/>
                <a:chOff x="578" y="3598"/>
                <a:chExt cx="418" cy="111"/>
              </a:xfrm>
            </p:grpSpPr>
            <p:sp>
              <p:nvSpPr>
                <p:cNvPr id="16571" name="Freeform 187">
                  <a:extLst>
                    <a:ext uri="{FF2B5EF4-FFF2-40B4-BE49-F238E27FC236}">
                      <a16:creationId xmlns:a16="http://schemas.microsoft.com/office/drawing/2014/main" id="{39B90706-7810-CF41-AB93-EE9415086258}"/>
                    </a:ext>
                  </a:extLst>
                </p:cNvPr>
                <p:cNvSpPr>
                  <a:spLocks/>
                </p:cNvSpPr>
                <p:nvPr/>
              </p:nvSpPr>
              <p:spPr bwMode="auto">
                <a:xfrm>
                  <a:off x="578" y="3598"/>
                  <a:ext cx="418" cy="111"/>
                </a:xfrm>
                <a:custGeom>
                  <a:avLst/>
                  <a:gdLst>
                    <a:gd name="T0" fmla="*/ 417 w 418"/>
                    <a:gd name="T1" fmla="*/ 0 h 111"/>
                    <a:gd name="T2" fmla="*/ 397 w 418"/>
                    <a:gd name="T3" fmla="*/ 22 h 111"/>
                    <a:gd name="T4" fmla="*/ 393 w 418"/>
                    <a:gd name="T5" fmla="*/ 24 h 111"/>
                    <a:gd name="T6" fmla="*/ 386 w 418"/>
                    <a:gd name="T7" fmla="*/ 30 h 111"/>
                    <a:gd name="T8" fmla="*/ 382 w 418"/>
                    <a:gd name="T9" fmla="*/ 32 h 111"/>
                    <a:gd name="T10" fmla="*/ 372 w 418"/>
                    <a:gd name="T11" fmla="*/ 35 h 111"/>
                    <a:gd name="T12" fmla="*/ 358 w 418"/>
                    <a:gd name="T13" fmla="*/ 39 h 111"/>
                    <a:gd name="T14" fmla="*/ 350 w 418"/>
                    <a:gd name="T15" fmla="*/ 41 h 111"/>
                    <a:gd name="T16" fmla="*/ 344 w 418"/>
                    <a:gd name="T17" fmla="*/ 45 h 111"/>
                    <a:gd name="T18" fmla="*/ 339 w 418"/>
                    <a:gd name="T19" fmla="*/ 47 h 111"/>
                    <a:gd name="T20" fmla="*/ 333 w 418"/>
                    <a:gd name="T21" fmla="*/ 50 h 111"/>
                    <a:gd name="T22" fmla="*/ 327 w 418"/>
                    <a:gd name="T23" fmla="*/ 52 h 111"/>
                    <a:gd name="T24" fmla="*/ 321 w 418"/>
                    <a:gd name="T25" fmla="*/ 52 h 111"/>
                    <a:gd name="T26" fmla="*/ 305 w 418"/>
                    <a:gd name="T27" fmla="*/ 58 h 111"/>
                    <a:gd name="T28" fmla="*/ 293 w 418"/>
                    <a:gd name="T29" fmla="*/ 60 h 111"/>
                    <a:gd name="T30" fmla="*/ 282 w 418"/>
                    <a:gd name="T31" fmla="*/ 62 h 111"/>
                    <a:gd name="T32" fmla="*/ 270 w 418"/>
                    <a:gd name="T33" fmla="*/ 63 h 111"/>
                    <a:gd name="T34" fmla="*/ 258 w 418"/>
                    <a:gd name="T35" fmla="*/ 65 h 111"/>
                    <a:gd name="T36" fmla="*/ 252 w 418"/>
                    <a:gd name="T37" fmla="*/ 65 h 111"/>
                    <a:gd name="T38" fmla="*/ 246 w 418"/>
                    <a:gd name="T39" fmla="*/ 67 h 111"/>
                    <a:gd name="T40" fmla="*/ 240 w 418"/>
                    <a:gd name="T41" fmla="*/ 71 h 111"/>
                    <a:gd name="T42" fmla="*/ 229 w 418"/>
                    <a:gd name="T43" fmla="*/ 71 h 111"/>
                    <a:gd name="T44" fmla="*/ 225 w 418"/>
                    <a:gd name="T45" fmla="*/ 73 h 111"/>
                    <a:gd name="T46" fmla="*/ 213 w 418"/>
                    <a:gd name="T47" fmla="*/ 76 h 111"/>
                    <a:gd name="T48" fmla="*/ 203 w 418"/>
                    <a:gd name="T49" fmla="*/ 76 h 111"/>
                    <a:gd name="T50" fmla="*/ 191 w 418"/>
                    <a:gd name="T51" fmla="*/ 78 h 111"/>
                    <a:gd name="T52" fmla="*/ 183 w 418"/>
                    <a:gd name="T53" fmla="*/ 82 h 111"/>
                    <a:gd name="T54" fmla="*/ 180 w 418"/>
                    <a:gd name="T55" fmla="*/ 84 h 111"/>
                    <a:gd name="T56" fmla="*/ 174 w 418"/>
                    <a:gd name="T57" fmla="*/ 86 h 111"/>
                    <a:gd name="T58" fmla="*/ 164 w 418"/>
                    <a:gd name="T59" fmla="*/ 86 h 111"/>
                    <a:gd name="T60" fmla="*/ 152 w 418"/>
                    <a:gd name="T61" fmla="*/ 89 h 111"/>
                    <a:gd name="T62" fmla="*/ 142 w 418"/>
                    <a:gd name="T63" fmla="*/ 89 h 111"/>
                    <a:gd name="T64" fmla="*/ 136 w 418"/>
                    <a:gd name="T65" fmla="*/ 91 h 111"/>
                    <a:gd name="T66" fmla="*/ 130 w 418"/>
                    <a:gd name="T67" fmla="*/ 93 h 111"/>
                    <a:gd name="T68" fmla="*/ 125 w 418"/>
                    <a:gd name="T69" fmla="*/ 95 h 111"/>
                    <a:gd name="T70" fmla="*/ 113 w 418"/>
                    <a:gd name="T71" fmla="*/ 97 h 111"/>
                    <a:gd name="T72" fmla="*/ 107 w 418"/>
                    <a:gd name="T73" fmla="*/ 101 h 111"/>
                    <a:gd name="T74" fmla="*/ 101 w 418"/>
                    <a:gd name="T75" fmla="*/ 101 h 111"/>
                    <a:gd name="T76" fmla="*/ 95 w 418"/>
                    <a:gd name="T77" fmla="*/ 103 h 111"/>
                    <a:gd name="T78" fmla="*/ 89 w 418"/>
                    <a:gd name="T79" fmla="*/ 103 h 111"/>
                    <a:gd name="T80" fmla="*/ 78 w 418"/>
                    <a:gd name="T81" fmla="*/ 104 h 111"/>
                    <a:gd name="T82" fmla="*/ 72 w 418"/>
                    <a:gd name="T83" fmla="*/ 104 h 111"/>
                    <a:gd name="T84" fmla="*/ 64 w 418"/>
                    <a:gd name="T85" fmla="*/ 104 h 111"/>
                    <a:gd name="T86" fmla="*/ 56 w 418"/>
                    <a:gd name="T87" fmla="*/ 106 h 111"/>
                    <a:gd name="T88" fmla="*/ 42 w 418"/>
                    <a:gd name="T89" fmla="*/ 106 h 111"/>
                    <a:gd name="T90" fmla="*/ 38 w 418"/>
                    <a:gd name="T91" fmla="*/ 106 h 111"/>
                    <a:gd name="T92" fmla="*/ 32 w 418"/>
                    <a:gd name="T93" fmla="*/ 106 h 111"/>
                    <a:gd name="T94" fmla="*/ 26 w 418"/>
                    <a:gd name="T95" fmla="*/ 106 h 111"/>
                    <a:gd name="T96" fmla="*/ 17 w 418"/>
                    <a:gd name="T97" fmla="*/ 108 h 111"/>
                    <a:gd name="T98" fmla="*/ 11 w 418"/>
                    <a:gd name="T99" fmla="*/ 108 h 111"/>
                    <a:gd name="T100" fmla="*/ 5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6" y="30"/>
                      </a:lnTo>
                      <a:lnTo>
                        <a:pt x="382" y="32"/>
                      </a:lnTo>
                      <a:lnTo>
                        <a:pt x="372" y="35"/>
                      </a:lnTo>
                      <a:lnTo>
                        <a:pt x="358" y="39"/>
                      </a:lnTo>
                      <a:lnTo>
                        <a:pt x="350" y="41"/>
                      </a:lnTo>
                      <a:lnTo>
                        <a:pt x="344" y="45"/>
                      </a:lnTo>
                      <a:lnTo>
                        <a:pt x="339" y="47"/>
                      </a:lnTo>
                      <a:lnTo>
                        <a:pt x="333" y="50"/>
                      </a:lnTo>
                      <a:lnTo>
                        <a:pt x="327" y="52"/>
                      </a:lnTo>
                      <a:lnTo>
                        <a:pt x="321" y="52"/>
                      </a:lnTo>
                      <a:lnTo>
                        <a:pt x="305" y="58"/>
                      </a:lnTo>
                      <a:lnTo>
                        <a:pt x="293" y="60"/>
                      </a:lnTo>
                      <a:lnTo>
                        <a:pt x="282" y="62"/>
                      </a:lnTo>
                      <a:lnTo>
                        <a:pt x="270" y="63"/>
                      </a:lnTo>
                      <a:lnTo>
                        <a:pt x="258" y="65"/>
                      </a:lnTo>
                      <a:lnTo>
                        <a:pt x="252" y="65"/>
                      </a:lnTo>
                      <a:lnTo>
                        <a:pt x="246" y="67"/>
                      </a:lnTo>
                      <a:lnTo>
                        <a:pt x="240" y="71"/>
                      </a:lnTo>
                      <a:lnTo>
                        <a:pt x="229" y="71"/>
                      </a:lnTo>
                      <a:lnTo>
                        <a:pt x="225" y="73"/>
                      </a:lnTo>
                      <a:lnTo>
                        <a:pt x="213" y="76"/>
                      </a:lnTo>
                      <a:lnTo>
                        <a:pt x="203" y="76"/>
                      </a:lnTo>
                      <a:lnTo>
                        <a:pt x="191" y="78"/>
                      </a:lnTo>
                      <a:lnTo>
                        <a:pt x="183" y="82"/>
                      </a:lnTo>
                      <a:lnTo>
                        <a:pt x="180" y="84"/>
                      </a:lnTo>
                      <a:lnTo>
                        <a:pt x="174" y="86"/>
                      </a:lnTo>
                      <a:lnTo>
                        <a:pt x="164" y="86"/>
                      </a:lnTo>
                      <a:lnTo>
                        <a:pt x="152" y="89"/>
                      </a:lnTo>
                      <a:lnTo>
                        <a:pt x="142" y="89"/>
                      </a:lnTo>
                      <a:lnTo>
                        <a:pt x="136" y="91"/>
                      </a:lnTo>
                      <a:lnTo>
                        <a:pt x="130" y="93"/>
                      </a:lnTo>
                      <a:lnTo>
                        <a:pt x="125" y="95"/>
                      </a:lnTo>
                      <a:lnTo>
                        <a:pt x="113" y="97"/>
                      </a:lnTo>
                      <a:lnTo>
                        <a:pt x="107" y="101"/>
                      </a:lnTo>
                      <a:lnTo>
                        <a:pt x="101" y="101"/>
                      </a:lnTo>
                      <a:lnTo>
                        <a:pt x="95" y="103"/>
                      </a:lnTo>
                      <a:lnTo>
                        <a:pt x="89" y="103"/>
                      </a:lnTo>
                      <a:lnTo>
                        <a:pt x="78" y="104"/>
                      </a:lnTo>
                      <a:lnTo>
                        <a:pt x="72" y="104"/>
                      </a:lnTo>
                      <a:lnTo>
                        <a:pt x="64" y="104"/>
                      </a:lnTo>
                      <a:lnTo>
                        <a:pt x="56" y="106"/>
                      </a:lnTo>
                      <a:lnTo>
                        <a:pt x="42" y="106"/>
                      </a:lnTo>
                      <a:lnTo>
                        <a:pt x="38" y="106"/>
                      </a:lnTo>
                      <a:lnTo>
                        <a:pt x="32" y="106"/>
                      </a:lnTo>
                      <a:lnTo>
                        <a:pt x="26" y="106"/>
                      </a:lnTo>
                      <a:lnTo>
                        <a:pt x="17" y="108"/>
                      </a:lnTo>
                      <a:lnTo>
                        <a:pt x="11" y="108"/>
                      </a:lnTo>
                      <a:lnTo>
                        <a:pt x="5" y="110"/>
                      </a:lnTo>
                      <a:lnTo>
                        <a:pt x="0" y="110"/>
                      </a:lnTo>
                      <a:lnTo>
                        <a:pt x="417"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72" name="Freeform 188">
                  <a:extLst>
                    <a:ext uri="{FF2B5EF4-FFF2-40B4-BE49-F238E27FC236}">
                      <a16:creationId xmlns:a16="http://schemas.microsoft.com/office/drawing/2014/main" id="{F5863ED0-051B-7549-A72A-2EFB327D2B98}"/>
                    </a:ext>
                  </a:extLst>
                </p:cNvPr>
                <p:cNvSpPr>
                  <a:spLocks/>
                </p:cNvSpPr>
                <p:nvPr/>
              </p:nvSpPr>
              <p:spPr bwMode="auto">
                <a:xfrm>
                  <a:off x="578" y="3598"/>
                  <a:ext cx="418" cy="111"/>
                </a:xfrm>
                <a:custGeom>
                  <a:avLst/>
                  <a:gdLst>
                    <a:gd name="T0" fmla="*/ 417 w 418"/>
                    <a:gd name="T1" fmla="*/ 0 h 111"/>
                    <a:gd name="T2" fmla="*/ 397 w 418"/>
                    <a:gd name="T3" fmla="*/ 22 h 111"/>
                    <a:gd name="T4" fmla="*/ 393 w 418"/>
                    <a:gd name="T5" fmla="*/ 26 h 111"/>
                    <a:gd name="T6" fmla="*/ 385 w 418"/>
                    <a:gd name="T7" fmla="*/ 30 h 111"/>
                    <a:gd name="T8" fmla="*/ 381 w 418"/>
                    <a:gd name="T9" fmla="*/ 32 h 111"/>
                    <a:gd name="T10" fmla="*/ 371 w 418"/>
                    <a:gd name="T11" fmla="*/ 36 h 111"/>
                    <a:gd name="T12" fmla="*/ 359 w 418"/>
                    <a:gd name="T13" fmla="*/ 40 h 111"/>
                    <a:gd name="T14" fmla="*/ 349 w 418"/>
                    <a:gd name="T15" fmla="*/ 42 h 111"/>
                    <a:gd name="T16" fmla="*/ 343 w 418"/>
                    <a:gd name="T17" fmla="*/ 44 h 111"/>
                    <a:gd name="T18" fmla="*/ 339 w 418"/>
                    <a:gd name="T19" fmla="*/ 46 h 111"/>
                    <a:gd name="T20" fmla="*/ 331 w 418"/>
                    <a:gd name="T21" fmla="*/ 50 h 111"/>
                    <a:gd name="T22" fmla="*/ 327 w 418"/>
                    <a:gd name="T23" fmla="*/ 52 h 111"/>
                    <a:gd name="T24" fmla="*/ 321 w 418"/>
                    <a:gd name="T25" fmla="*/ 54 h 111"/>
                    <a:gd name="T26" fmla="*/ 305 w 418"/>
                    <a:gd name="T27" fmla="*/ 58 h 111"/>
                    <a:gd name="T28" fmla="*/ 293 w 418"/>
                    <a:gd name="T29" fmla="*/ 60 h 111"/>
                    <a:gd name="T30" fmla="*/ 281 w 418"/>
                    <a:gd name="T31" fmla="*/ 62 h 111"/>
                    <a:gd name="T32" fmla="*/ 269 w 418"/>
                    <a:gd name="T33" fmla="*/ 64 h 111"/>
                    <a:gd name="T34" fmla="*/ 257 w 418"/>
                    <a:gd name="T35" fmla="*/ 66 h 111"/>
                    <a:gd name="T36" fmla="*/ 251 w 418"/>
                    <a:gd name="T37" fmla="*/ 66 h 111"/>
                    <a:gd name="T38" fmla="*/ 245 w 418"/>
                    <a:gd name="T39" fmla="*/ 68 h 111"/>
                    <a:gd name="T40" fmla="*/ 239 w 418"/>
                    <a:gd name="T41" fmla="*/ 70 h 111"/>
                    <a:gd name="T42" fmla="*/ 229 w 418"/>
                    <a:gd name="T43" fmla="*/ 72 h 111"/>
                    <a:gd name="T44" fmla="*/ 225 w 418"/>
                    <a:gd name="T45" fmla="*/ 74 h 111"/>
                    <a:gd name="T46" fmla="*/ 213 w 418"/>
                    <a:gd name="T47" fmla="*/ 76 h 111"/>
                    <a:gd name="T48" fmla="*/ 203 w 418"/>
                    <a:gd name="T49" fmla="*/ 78 h 111"/>
                    <a:gd name="T50" fmla="*/ 191 w 418"/>
                    <a:gd name="T51" fmla="*/ 80 h 111"/>
                    <a:gd name="T52" fmla="*/ 185 w 418"/>
                    <a:gd name="T53" fmla="*/ 82 h 111"/>
                    <a:gd name="T54" fmla="*/ 179 w 418"/>
                    <a:gd name="T55" fmla="*/ 84 h 111"/>
                    <a:gd name="T56" fmla="*/ 173 w 418"/>
                    <a:gd name="T57" fmla="*/ 86 h 111"/>
                    <a:gd name="T58" fmla="*/ 165 w 418"/>
                    <a:gd name="T59" fmla="*/ 86 h 111"/>
                    <a:gd name="T60" fmla="*/ 151 w 418"/>
                    <a:gd name="T61" fmla="*/ 90 h 111"/>
                    <a:gd name="T62" fmla="*/ 143 w 418"/>
                    <a:gd name="T63" fmla="*/ 90 h 111"/>
                    <a:gd name="T64" fmla="*/ 137 w 418"/>
                    <a:gd name="T65" fmla="*/ 92 h 111"/>
                    <a:gd name="T66" fmla="*/ 131 w 418"/>
                    <a:gd name="T67" fmla="*/ 94 h 111"/>
                    <a:gd name="T68" fmla="*/ 125 w 418"/>
                    <a:gd name="T69" fmla="*/ 96 h 111"/>
                    <a:gd name="T70" fmla="*/ 113 w 418"/>
                    <a:gd name="T71" fmla="*/ 98 h 111"/>
                    <a:gd name="T72" fmla="*/ 107 w 418"/>
                    <a:gd name="T73" fmla="*/ 100 h 111"/>
                    <a:gd name="T74" fmla="*/ 101 w 418"/>
                    <a:gd name="T75" fmla="*/ 102 h 111"/>
                    <a:gd name="T76" fmla="*/ 95 w 418"/>
                    <a:gd name="T77" fmla="*/ 104 h 111"/>
                    <a:gd name="T78" fmla="*/ 89 w 418"/>
                    <a:gd name="T79" fmla="*/ 104 h 111"/>
                    <a:gd name="T80" fmla="*/ 77 w 418"/>
                    <a:gd name="T81" fmla="*/ 104 h 111"/>
                    <a:gd name="T82" fmla="*/ 71 w 418"/>
                    <a:gd name="T83" fmla="*/ 104 h 111"/>
                    <a:gd name="T84" fmla="*/ 65 w 418"/>
                    <a:gd name="T85" fmla="*/ 104 h 111"/>
                    <a:gd name="T86" fmla="*/ 55 w 418"/>
                    <a:gd name="T87" fmla="*/ 106 h 111"/>
                    <a:gd name="T88" fmla="*/ 43 w 418"/>
                    <a:gd name="T89" fmla="*/ 106 h 111"/>
                    <a:gd name="T90" fmla="*/ 39 w 418"/>
                    <a:gd name="T91" fmla="*/ 106 h 111"/>
                    <a:gd name="T92" fmla="*/ 33 w 418"/>
                    <a:gd name="T93" fmla="*/ 108 h 111"/>
                    <a:gd name="T94" fmla="*/ 27 w 418"/>
                    <a:gd name="T95" fmla="*/ 108 h 111"/>
                    <a:gd name="T96" fmla="*/ 17 w 418"/>
                    <a:gd name="T97" fmla="*/ 110 h 111"/>
                    <a:gd name="T98" fmla="*/ 11 w 418"/>
                    <a:gd name="T99" fmla="*/ 110 h 111"/>
                    <a:gd name="T100" fmla="*/ 5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3" y="26"/>
                      </a:lnTo>
                      <a:lnTo>
                        <a:pt x="385" y="30"/>
                      </a:lnTo>
                      <a:lnTo>
                        <a:pt x="381" y="32"/>
                      </a:lnTo>
                      <a:lnTo>
                        <a:pt x="371" y="36"/>
                      </a:lnTo>
                      <a:lnTo>
                        <a:pt x="359" y="40"/>
                      </a:lnTo>
                      <a:lnTo>
                        <a:pt x="349" y="42"/>
                      </a:lnTo>
                      <a:lnTo>
                        <a:pt x="343" y="44"/>
                      </a:lnTo>
                      <a:lnTo>
                        <a:pt x="339" y="46"/>
                      </a:lnTo>
                      <a:lnTo>
                        <a:pt x="331" y="50"/>
                      </a:lnTo>
                      <a:lnTo>
                        <a:pt x="327" y="52"/>
                      </a:lnTo>
                      <a:lnTo>
                        <a:pt x="321" y="54"/>
                      </a:lnTo>
                      <a:lnTo>
                        <a:pt x="305" y="58"/>
                      </a:lnTo>
                      <a:lnTo>
                        <a:pt x="293" y="60"/>
                      </a:lnTo>
                      <a:lnTo>
                        <a:pt x="281" y="62"/>
                      </a:lnTo>
                      <a:lnTo>
                        <a:pt x="269" y="64"/>
                      </a:lnTo>
                      <a:lnTo>
                        <a:pt x="257" y="66"/>
                      </a:lnTo>
                      <a:lnTo>
                        <a:pt x="251" y="66"/>
                      </a:lnTo>
                      <a:lnTo>
                        <a:pt x="245" y="68"/>
                      </a:lnTo>
                      <a:lnTo>
                        <a:pt x="239" y="70"/>
                      </a:lnTo>
                      <a:lnTo>
                        <a:pt x="229" y="72"/>
                      </a:lnTo>
                      <a:lnTo>
                        <a:pt x="225" y="74"/>
                      </a:lnTo>
                      <a:lnTo>
                        <a:pt x="213" y="76"/>
                      </a:lnTo>
                      <a:lnTo>
                        <a:pt x="203" y="78"/>
                      </a:lnTo>
                      <a:lnTo>
                        <a:pt x="191" y="80"/>
                      </a:lnTo>
                      <a:lnTo>
                        <a:pt x="185" y="82"/>
                      </a:lnTo>
                      <a:lnTo>
                        <a:pt x="179" y="84"/>
                      </a:lnTo>
                      <a:lnTo>
                        <a:pt x="173" y="86"/>
                      </a:lnTo>
                      <a:lnTo>
                        <a:pt x="165" y="86"/>
                      </a:lnTo>
                      <a:lnTo>
                        <a:pt x="151" y="90"/>
                      </a:lnTo>
                      <a:lnTo>
                        <a:pt x="143" y="90"/>
                      </a:lnTo>
                      <a:lnTo>
                        <a:pt x="137" y="92"/>
                      </a:lnTo>
                      <a:lnTo>
                        <a:pt x="131" y="94"/>
                      </a:lnTo>
                      <a:lnTo>
                        <a:pt x="125" y="96"/>
                      </a:lnTo>
                      <a:lnTo>
                        <a:pt x="113" y="98"/>
                      </a:lnTo>
                      <a:lnTo>
                        <a:pt x="107" y="100"/>
                      </a:lnTo>
                      <a:lnTo>
                        <a:pt x="101" y="102"/>
                      </a:lnTo>
                      <a:lnTo>
                        <a:pt x="95" y="104"/>
                      </a:lnTo>
                      <a:lnTo>
                        <a:pt x="89" y="104"/>
                      </a:lnTo>
                      <a:lnTo>
                        <a:pt x="77" y="104"/>
                      </a:lnTo>
                      <a:lnTo>
                        <a:pt x="71" y="104"/>
                      </a:lnTo>
                      <a:lnTo>
                        <a:pt x="65" y="104"/>
                      </a:lnTo>
                      <a:lnTo>
                        <a:pt x="55" y="106"/>
                      </a:lnTo>
                      <a:lnTo>
                        <a:pt x="43" y="106"/>
                      </a:lnTo>
                      <a:lnTo>
                        <a:pt x="39" y="106"/>
                      </a:lnTo>
                      <a:lnTo>
                        <a:pt x="33" y="108"/>
                      </a:lnTo>
                      <a:lnTo>
                        <a:pt x="27" y="108"/>
                      </a:lnTo>
                      <a:lnTo>
                        <a:pt x="17" y="110"/>
                      </a:lnTo>
                      <a:lnTo>
                        <a:pt x="11" y="110"/>
                      </a:lnTo>
                      <a:lnTo>
                        <a:pt x="5"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6573" name="Oval 189">
            <a:extLst>
              <a:ext uri="{FF2B5EF4-FFF2-40B4-BE49-F238E27FC236}">
                <a16:creationId xmlns:a16="http://schemas.microsoft.com/office/drawing/2014/main" id="{205C6FD4-CD26-C24D-A124-673D2347E786}"/>
              </a:ext>
            </a:extLst>
          </p:cNvPr>
          <p:cNvSpPr>
            <a:spLocks noChangeArrowheads="1"/>
          </p:cNvSpPr>
          <p:nvPr/>
        </p:nvSpPr>
        <p:spPr bwMode="auto">
          <a:xfrm>
            <a:off x="3786188" y="5781676"/>
            <a:ext cx="576262" cy="747713"/>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57" name="Group 190">
            <a:extLst>
              <a:ext uri="{FF2B5EF4-FFF2-40B4-BE49-F238E27FC236}">
                <a16:creationId xmlns:a16="http://schemas.microsoft.com/office/drawing/2014/main" id="{A034DCE5-AE68-9B4F-9742-450611A635B8}"/>
              </a:ext>
            </a:extLst>
          </p:cNvPr>
          <p:cNvGrpSpPr>
            <a:grpSpLocks/>
          </p:cNvGrpSpPr>
          <p:nvPr/>
        </p:nvGrpSpPr>
        <p:grpSpPr bwMode="auto">
          <a:xfrm>
            <a:off x="3579814" y="5603875"/>
            <a:ext cx="746125" cy="1219200"/>
            <a:chOff x="1295" y="3530"/>
            <a:chExt cx="470" cy="768"/>
          </a:xfrm>
        </p:grpSpPr>
        <p:grpSp>
          <p:nvGrpSpPr>
            <p:cNvPr id="35025" name="Group 191">
              <a:extLst>
                <a:ext uri="{FF2B5EF4-FFF2-40B4-BE49-F238E27FC236}">
                  <a16:creationId xmlns:a16="http://schemas.microsoft.com/office/drawing/2014/main" id="{F9AC2365-44C3-8E4F-95AA-5149925DF483}"/>
                </a:ext>
              </a:extLst>
            </p:cNvPr>
            <p:cNvGrpSpPr>
              <a:grpSpLocks/>
            </p:cNvGrpSpPr>
            <p:nvPr/>
          </p:nvGrpSpPr>
          <p:grpSpPr bwMode="auto">
            <a:xfrm>
              <a:off x="1297" y="3530"/>
              <a:ext cx="468" cy="768"/>
              <a:chOff x="1297" y="3530"/>
              <a:chExt cx="468" cy="768"/>
            </a:xfrm>
          </p:grpSpPr>
          <p:sp>
            <p:nvSpPr>
              <p:cNvPr id="16576" name="Freeform 192">
                <a:extLst>
                  <a:ext uri="{FF2B5EF4-FFF2-40B4-BE49-F238E27FC236}">
                    <a16:creationId xmlns:a16="http://schemas.microsoft.com/office/drawing/2014/main" id="{44BA28BD-0AC6-EB42-9F1B-6A12FF6A3390}"/>
                  </a:ext>
                </a:extLst>
              </p:cNvPr>
              <p:cNvSpPr>
                <a:spLocks/>
              </p:cNvSpPr>
              <p:nvPr/>
            </p:nvSpPr>
            <p:spPr bwMode="auto">
              <a:xfrm>
                <a:off x="1297" y="3530"/>
                <a:ext cx="468" cy="768"/>
              </a:xfrm>
              <a:custGeom>
                <a:avLst/>
                <a:gdLst>
                  <a:gd name="T0" fmla="*/ 467 w 468"/>
                  <a:gd name="T1" fmla="*/ 156 h 768"/>
                  <a:gd name="T2" fmla="*/ 467 w 468"/>
                  <a:gd name="T3" fmla="*/ 192 h 768"/>
                  <a:gd name="T4" fmla="*/ 432 w 468"/>
                  <a:gd name="T5" fmla="*/ 204 h 768"/>
                  <a:gd name="T6" fmla="*/ 395 w 468"/>
                  <a:gd name="T7" fmla="*/ 240 h 768"/>
                  <a:gd name="T8" fmla="*/ 324 w 468"/>
                  <a:gd name="T9" fmla="*/ 240 h 768"/>
                  <a:gd name="T10" fmla="*/ 313 w 468"/>
                  <a:gd name="T11" fmla="*/ 274 h 768"/>
                  <a:gd name="T12" fmla="*/ 313 w 468"/>
                  <a:gd name="T13" fmla="*/ 312 h 768"/>
                  <a:gd name="T14" fmla="*/ 313 w 468"/>
                  <a:gd name="T15" fmla="*/ 347 h 768"/>
                  <a:gd name="T16" fmla="*/ 336 w 468"/>
                  <a:gd name="T17" fmla="*/ 383 h 768"/>
                  <a:gd name="T18" fmla="*/ 348 w 468"/>
                  <a:gd name="T19" fmla="*/ 419 h 768"/>
                  <a:gd name="T20" fmla="*/ 383 w 468"/>
                  <a:gd name="T21" fmla="*/ 454 h 768"/>
                  <a:gd name="T22" fmla="*/ 383 w 468"/>
                  <a:gd name="T23" fmla="*/ 492 h 768"/>
                  <a:gd name="T24" fmla="*/ 395 w 468"/>
                  <a:gd name="T25" fmla="*/ 527 h 768"/>
                  <a:gd name="T26" fmla="*/ 395 w 468"/>
                  <a:gd name="T27" fmla="*/ 563 h 768"/>
                  <a:gd name="T28" fmla="*/ 421 w 468"/>
                  <a:gd name="T29" fmla="*/ 611 h 768"/>
                  <a:gd name="T30" fmla="*/ 432 w 468"/>
                  <a:gd name="T31" fmla="*/ 658 h 768"/>
                  <a:gd name="T32" fmla="*/ 432 w 468"/>
                  <a:gd name="T33" fmla="*/ 696 h 768"/>
                  <a:gd name="T34" fmla="*/ 443 w 468"/>
                  <a:gd name="T35" fmla="*/ 731 h 768"/>
                  <a:gd name="T36" fmla="*/ 432 w 468"/>
                  <a:gd name="T37" fmla="*/ 767 h 768"/>
                  <a:gd name="T38" fmla="*/ 395 w 468"/>
                  <a:gd name="T39" fmla="*/ 767 h 768"/>
                  <a:gd name="T40" fmla="*/ 360 w 468"/>
                  <a:gd name="T41" fmla="*/ 767 h 768"/>
                  <a:gd name="T42" fmla="*/ 324 w 468"/>
                  <a:gd name="T43" fmla="*/ 767 h 768"/>
                  <a:gd name="T44" fmla="*/ 287 w 468"/>
                  <a:gd name="T45" fmla="*/ 755 h 768"/>
                  <a:gd name="T46" fmla="*/ 252 w 468"/>
                  <a:gd name="T47" fmla="*/ 731 h 768"/>
                  <a:gd name="T48" fmla="*/ 216 w 468"/>
                  <a:gd name="T49" fmla="*/ 731 h 768"/>
                  <a:gd name="T50" fmla="*/ 181 w 468"/>
                  <a:gd name="T51" fmla="*/ 731 h 768"/>
                  <a:gd name="T52" fmla="*/ 144 w 468"/>
                  <a:gd name="T53" fmla="*/ 731 h 768"/>
                  <a:gd name="T54" fmla="*/ 108 w 468"/>
                  <a:gd name="T55" fmla="*/ 731 h 768"/>
                  <a:gd name="T56" fmla="*/ 73 w 468"/>
                  <a:gd name="T57" fmla="*/ 743 h 768"/>
                  <a:gd name="T58" fmla="*/ 35 w 468"/>
                  <a:gd name="T59" fmla="*/ 743 h 768"/>
                  <a:gd name="T60" fmla="*/ 0 w 468"/>
                  <a:gd name="T61" fmla="*/ 731 h 768"/>
                  <a:gd name="T62" fmla="*/ 0 w 468"/>
                  <a:gd name="T63" fmla="*/ 696 h 768"/>
                  <a:gd name="T64" fmla="*/ 0 w 468"/>
                  <a:gd name="T65" fmla="*/ 658 h 768"/>
                  <a:gd name="T66" fmla="*/ 0 w 468"/>
                  <a:gd name="T67" fmla="*/ 623 h 768"/>
                  <a:gd name="T68" fmla="*/ 0 w 468"/>
                  <a:gd name="T69" fmla="*/ 587 h 768"/>
                  <a:gd name="T70" fmla="*/ 0 w 468"/>
                  <a:gd name="T71" fmla="*/ 551 h 768"/>
                  <a:gd name="T72" fmla="*/ 0 w 468"/>
                  <a:gd name="T73" fmla="*/ 516 h 768"/>
                  <a:gd name="T74" fmla="*/ 0 w 468"/>
                  <a:gd name="T75" fmla="*/ 480 h 768"/>
                  <a:gd name="T76" fmla="*/ 0 w 468"/>
                  <a:gd name="T77" fmla="*/ 442 h 768"/>
                  <a:gd name="T78" fmla="*/ 0 w 468"/>
                  <a:gd name="T79" fmla="*/ 407 h 768"/>
                  <a:gd name="T80" fmla="*/ 0 w 468"/>
                  <a:gd name="T81" fmla="*/ 371 h 768"/>
                  <a:gd name="T82" fmla="*/ 0 w 468"/>
                  <a:gd name="T83" fmla="*/ 336 h 768"/>
                  <a:gd name="T84" fmla="*/ 0 w 468"/>
                  <a:gd name="T85" fmla="*/ 300 h 768"/>
                  <a:gd name="T86" fmla="*/ 0 w 468"/>
                  <a:gd name="T87" fmla="*/ 262 h 768"/>
                  <a:gd name="T88" fmla="*/ 0 w 468"/>
                  <a:gd name="T89" fmla="*/ 228 h 768"/>
                  <a:gd name="T90" fmla="*/ 0 w 468"/>
                  <a:gd name="T91" fmla="*/ 192 h 768"/>
                  <a:gd name="T92" fmla="*/ 0 w 468"/>
                  <a:gd name="T93" fmla="*/ 156 h 768"/>
                  <a:gd name="T94" fmla="*/ 26 w 468"/>
                  <a:gd name="T95" fmla="*/ 113 h 768"/>
                  <a:gd name="T96" fmla="*/ 51 w 468"/>
                  <a:gd name="T97" fmla="*/ 77 h 768"/>
                  <a:gd name="T98" fmla="*/ 85 w 468"/>
                  <a:gd name="T99" fmla="*/ 48 h 768"/>
                  <a:gd name="T100" fmla="*/ 120 w 468"/>
                  <a:gd name="T101" fmla="*/ 24 h 768"/>
                  <a:gd name="T102" fmla="*/ 155 w 468"/>
                  <a:gd name="T103" fmla="*/ 12 h 768"/>
                  <a:gd name="T104" fmla="*/ 193 w 468"/>
                  <a:gd name="T105" fmla="*/ 8 h 768"/>
                  <a:gd name="T106" fmla="*/ 228 w 468"/>
                  <a:gd name="T107" fmla="*/ 0 h 768"/>
                  <a:gd name="T108" fmla="*/ 263 w 468"/>
                  <a:gd name="T109" fmla="*/ 0 h 768"/>
                  <a:gd name="T110" fmla="*/ 301 w 468"/>
                  <a:gd name="T111" fmla="*/ 0 h 768"/>
                  <a:gd name="T112" fmla="*/ 336 w 468"/>
                  <a:gd name="T113" fmla="*/ 0 h 768"/>
                  <a:gd name="T114" fmla="*/ 358 w 468"/>
                  <a:gd name="T115" fmla="*/ 10 h 768"/>
                  <a:gd name="T116" fmla="*/ 383 w 468"/>
                  <a:gd name="T117" fmla="*/ 26 h 768"/>
                  <a:gd name="T118" fmla="*/ 413 w 468"/>
                  <a:gd name="T119" fmla="*/ 51 h 768"/>
                  <a:gd name="T120" fmla="*/ 430 w 468"/>
                  <a:gd name="T121" fmla="*/ 85 h 768"/>
                  <a:gd name="T122" fmla="*/ 455 w 468"/>
                  <a:gd name="T123" fmla="*/ 133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2" y="204"/>
                    </a:lnTo>
                    <a:lnTo>
                      <a:pt x="395" y="240"/>
                    </a:lnTo>
                    <a:lnTo>
                      <a:pt x="324" y="240"/>
                    </a:lnTo>
                    <a:lnTo>
                      <a:pt x="313" y="274"/>
                    </a:lnTo>
                    <a:lnTo>
                      <a:pt x="313" y="312"/>
                    </a:lnTo>
                    <a:lnTo>
                      <a:pt x="313" y="347"/>
                    </a:lnTo>
                    <a:lnTo>
                      <a:pt x="336" y="383"/>
                    </a:lnTo>
                    <a:lnTo>
                      <a:pt x="348" y="419"/>
                    </a:lnTo>
                    <a:lnTo>
                      <a:pt x="383" y="454"/>
                    </a:lnTo>
                    <a:lnTo>
                      <a:pt x="383" y="492"/>
                    </a:lnTo>
                    <a:lnTo>
                      <a:pt x="395" y="527"/>
                    </a:lnTo>
                    <a:lnTo>
                      <a:pt x="395" y="563"/>
                    </a:lnTo>
                    <a:lnTo>
                      <a:pt x="421" y="611"/>
                    </a:lnTo>
                    <a:lnTo>
                      <a:pt x="432" y="658"/>
                    </a:lnTo>
                    <a:lnTo>
                      <a:pt x="432" y="696"/>
                    </a:lnTo>
                    <a:lnTo>
                      <a:pt x="443" y="731"/>
                    </a:lnTo>
                    <a:lnTo>
                      <a:pt x="432" y="767"/>
                    </a:lnTo>
                    <a:lnTo>
                      <a:pt x="395" y="767"/>
                    </a:lnTo>
                    <a:lnTo>
                      <a:pt x="360" y="767"/>
                    </a:lnTo>
                    <a:lnTo>
                      <a:pt x="324" y="767"/>
                    </a:lnTo>
                    <a:lnTo>
                      <a:pt x="287" y="755"/>
                    </a:lnTo>
                    <a:lnTo>
                      <a:pt x="252" y="731"/>
                    </a:lnTo>
                    <a:lnTo>
                      <a:pt x="216" y="731"/>
                    </a:lnTo>
                    <a:lnTo>
                      <a:pt x="181" y="731"/>
                    </a:lnTo>
                    <a:lnTo>
                      <a:pt x="144" y="731"/>
                    </a:lnTo>
                    <a:lnTo>
                      <a:pt x="108" y="731"/>
                    </a:lnTo>
                    <a:lnTo>
                      <a:pt x="73" y="743"/>
                    </a:lnTo>
                    <a:lnTo>
                      <a:pt x="35" y="743"/>
                    </a:lnTo>
                    <a:lnTo>
                      <a:pt x="0" y="731"/>
                    </a:lnTo>
                    <a:lnTo>
                      <a:pt x="0" y="696"/>
                    </a:lnTo>
                    <a:lnTo>
                      <a:pt x="0" y="658"/>
                    </a:lnTo>
                    <a:lnTo>
                      <a:pt x="0" y="623"/>
                    </a:lnTo>
                    <a:lnTo>
                      <a:pt x="0" y="587"/>
                    </a:lnTo>
                    <a:lnTo>
                      <a:pt x="0" y="551"/>
                    </a:lnTo>
                    <a:lnTo>
                      <a:pt x="0" y="516"/>
                    </a:lnTo>
                    <a:lnTo>
                      <a:pt x="0" y="480"/>
                    </a:lnTo>
                    <a:lnTo>
                      <a:pt x="0" y="442"/>
                    </a:lnTo>
                    <a:lnTo>
                      <a:pt x="0" y="407"/>
                    </a:lnTo>
                    <a:lnTo>
                      <a:pt x="0" y="371"/>
                    </a:lnTo>
                    <a:lnTo>
                      <a:pt x="0" y="336"/>
                    </a:lnTo>
                    <a:lnTo>
                      <a:pt x="0" y="300"/>
                    </a:lnTo>
                    <a:lnTo>
                      <a:pt x="0" y="262"/>
                    </a:lnTo>
                    <a:lnTo>
                      <a:pt x="0" y="228"/>
                    </a:lnTo>
                    <a:lnTo>
                      <a:pt x="0" y="192"/>
                    </a:lnTo>
                    <a:lnTo>
                      <a:pt x="0" y="156"/>
                    </a:lnTo>
                    <a:lnTo>
                      <a:pt x="26" y="113"/>
                    </a:lnTo>
                    <a:lnTo>
                      <a:pt x="51" y="77"/>
                    </a:lnTo>
                    <a:lnTo>
                      <a:pt x="85" y="48"/>
                    </a:lnTo>
                    <a:lnTo>
                      <a:pt x="120" y="24"/>
                    </a:lnTo>
                    <a:lnTo>
                      <a:pt x="155" y="12"/>
                    </a:lnTo>
                    <a:lnTo>
                      <a:pt x="193" y="8"/>
                    </a:lnTo>
                    <a:lnTo>
                      <a:pt x="228" y="0"/>
                    </a:lnTo>
                    <a:lnTo>
                      <a:pt x="263" y="0"/>
                    </a:lnTo>
                    <a:lnTo>
                      <a:pt x="301" y="0"/>
                    </a:lnTo>
                    <a:lnTo>
                      <a:pt x="336" y="0"/>
                    </a:lnTo>
                    <a:lnTo>
                      <a:pt x="358" y="10"/>
                    </a:lnTo>
                    <a:lnTo>
                      <a:pt x="383" y="26"/>
                    </a:lnTo>
                    <a:lnTo>
                      <a:pt x="413" y="51"/>
                    </a:lnTo>
                    <a:lnTo>
                      <a:pt x="430" y="85"/>
                    </a:lnTo>
                    <a:lnTo>
                      <a:pt x="455" y="133"/>
                    </a:lnTo>
                    <a:lnTo>
                      <a:pt x="467" y="156"/>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77" name="Freeform 193">
                <a:extLst>
                  <a:ext uri="{FF2B5EF4-FFF2-40B4-BE49-F238E27FC236}">
                    <a16:creationId xmlns:a16="http://schemas.microsoft.com/office/drawing/2014/main" id="{AF0C5EDA-EC68-4149-8913-8B1C42062B9E}"/>
                  </a:ext>
                </a:extLst>
              </p:cNvPr>
              <p:cNvSpPr>
                <a:spLocks/>
              </p:cNvSpPr>
              <p:nvPr/>
            </p:nvSpPr>
            <p:spPr bwMode="auto">
              <a:xfrm>
                <a:off x="1297" y="3530"/>
                <a:ext cx="468" cy="768"/>
              </a:xfrm>
              <a:custGeom>
                <a:avLst/>
                <a:gdLst>
                  <a:gd name="T0" fmla="*/ 467 w 468"/>
                  <a:gd name="T1" fmla="*/ 156 h 768"/>
                  <a:gd name="T2" fmla="*/ 467 w 468"/>
                  <a:gd name="T3" fmla="*/ 192 h 768"/>
                  <a:gd name="T4" fmla="*/ 432 w 468"/>
                  <a:gd name="T5" fmla="*/ 204 h 768"/>
                  <a:gd name="T6" fmla="*/ 396 w 468"/>
                  <a:gd name="T7" fmla="*/ 240 h 768"/>
                  <a:gd name="T8" fmla="*/ 324 w 468"/>
                  <a:gd name="T9" fmla="*/ 240 h 768"/>
                  <a:gd name="T10" fmla="*/ 312 w 468"/>
                  <a:gd name="T11" fmla="*/ 275 h 768"/>
                  <a:gd name="T12" fmla="*/ 312 w 468"/>
                  <a:gd name="T13" fmla="*/ 311 h 768"/>
                  <a:gd name="T14" fmla="*/ 312 w 468"/>
                  <a:gd name="T15" fmla="*/ 347 h 768"/>
                  <a:gd name="T16" fmla="*/ 336 w 468"/>
                  <a:gd name="T17" fmla="*/ 383 h 768"/>
                  <a:gd name="T18" fmla="*/ 348 w 468"/>
                  <a:gd name="T19" fmla="*/ 419 h 768"/>
                  <a:gd name="T20" fmla="*/ 384 w 468"/>
                  <a:gd name="T21" fmla="*/ 455 h 768"/>
                  <a:gd name="T22" fmla="*/ 384 w 468"/>
                  <a:gd name="T23" fmla="*/ 491 h 768"/>
                  <a:gd name="T24" fmla="*/ 396 w 468"/>
                  <a:gd name="T25" fmla="*/ 527 h 768"/>
                  <a:gd name="T26" fmla="*/ 396 w 468"/>
                  <a:gd name="T27" fmla="*/ 563 h 768"/>
                  <a:gd name="T28" fmla="*/ 420 w 468"/>
                  <a:gd name="T29" fmla="*/ 611 h 768"/>
                  <a:gd name="T30" fmla="*/ 432 w 468"/>
                  <a:gd name="T31" fmla="*/ 659 h 768"/>
                  <a:gd name="T32" fmla="*/ 432 w 468"/>
                  <a:gd name="T33" fmla="*/ 695 h 768"/>
                  <a:gd name="T34" fmla="*/ 443 w 468"/>
                  <a:gd name="T35" fmla="*/ 731 h 768"/>
                  <a:gd name="T36" fmla="*/ 432 w 468"/>
                  <a:gd name="T37" fmla="*/ 767 h 768"/>
                  <a:gd name="T38" fmla="*/ 396 w 468"/>
                  <a:gd name="T39" fmla="*/ 767 h 768"/>
                  <a:gd name="T40" fmla="*/ 360 w 468"/>
                  <a:gd name="T41" fmla="*/ 767 h 768"/>
                  <a:gd name="T42" fmla="*/ 324 w 468"/>
                  <a:gd name="T43" fmla="*/ 767 h 768"/>
                  <a:gd name="T44" fmla="*/ 288 w 468"/>
                  <a:gd name="T45" fmla="*/ 755 h 768"/>
                  <a:gd name="T46" fmla="*/ 252 w 468"/>
                  <a:gd name="T47" fmla="*/ 731 h 768"/>
                  <a:gd name="T48" fmla="*/ 216 w 468"/>
                  <a:gd name="T49" fmla="*/ 731 h 768"/>
                  <a:gd name="T50" fmla="*/ 180 w 468"/>
                  <a:gd name="T51" fmla="*/ 731 h 768"/>
                  <a:gd name="T52" fmla="*/ 144 w 468"/>
                  <a:gd name="T53" fmla="*/ 731 h 768"/>
                  <a:gd name="T54" fmla="*/ 108 w 468"/>
                  <a:gd name="T55" fmla="*/ 731 h 768"/>
                  <a:gd name="T56" fmla="*/ 72 w 468"/>
                  <a:gd name="T57" fmla="*/ 743 h 768"/>
                  <a:gd name="T58" fmla="*/ 36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1 h 768"/>
                  <a:gd name="T72" fmla="*/ 0 w 468"/>
                  <a:gd name="T73" fmla="*/ 515 h 768"/>
                  <a:gd name="T74" fmla="*/ 0 w 468"/>
                  <a:gd name="T75" fmla="*/ 479 h 768"/>
                  <a:gd name="T76" fmla="*/ 0 w 468"/>
                  <a:gd name="T77" fmla="*/ 443 h 768"/>
                  <a:gd name="T78" fmla="*/ 0 w 468"/>
                  <a:gd name="T79" fmla="*/ 407 h 768"/>
                  <a:gd name="T80" fmla="*/ 0 w 468"/>
                  <a:gd name="T81" fmla="*/ 371 h 768"/>
                  <a:gd name="T82" fmla="*/ 0 w 468"/>
                  <a:gd name="T83" fmla="*/ 335 h 768"/>
                  <a:gd name="T84" fmla="*/ 0 w 468"/>
                  <a:gd name="T85" fmla="*/ 299 h 768"/>
                  <a:gd name="T86" fmla="*/ 0 w 468"/>
                  <a:gd name="T87" fmla="*/ 263 h 768"/>
                  <a:gd name="T88" fmla="*/ 0 w 468"/>
                  <a:gd name="T89" fmla="*/ 228 h 768"/>
                  <a:gd name="T90" fmla="*/ 0 w 468"/>
                  <a:gd name="T91" fmla="*/ 192 h 768"/>
                  <a:gd name="T92" fmla="*/ 0 w 468"/>
                  <a:gd name="T93" fmla="*/ 156 h 768"/>
                  <a:gd name="T94" fmla="*/ 26 w 468"/>
                  <a:gd name="T95" fmla="*/ 114 h 768"/>
                  <a:gd name="T96" fmla="*/ 52 w 468"/>
                  <a:gd name="T97" fmla="*/ 78 h 768"/>
                  <a:gd name="T98" fmla="*/ 84 w 468"/>
                  <a:gd name="T99" fmla="*/ 48 h 768"/>
                  <a:gd name="T100" fmla="*/ 120 w 468"/>
                  <a:gd name="T101" fmla="*/ 24 h 768"/>
                  <a:gd name="T102" fmla="*/ 156 w 468"/>
                  <a:gd name="T103" fmla="*/ 12 h 768"/>
                  <a:gd name="T104" fmla="*/ 192 w 468"/>
                  <a:gd name="T105" fmla="*/ 8 h 768"/>
                  <a:gd name="T106" fmla="*/ 228 w 468"/>
                  <a:gd name="T107" fmla="*/ 0 h 768"/>
                  <a:gd name="T108" fmla="*/ 264 w 468"/>
                  <a:gd name="T109" fmla="*/ 0 h 768"/>
                  <a:gd name="T110" fmla="*/ 300 w 468"/>
                  <a:gd name="T111" fmla="*/ 0 h 768"/>
                  <a:gd name="T112" fmla="*/ 336 w 468"/>
                  <a:gd name="T113" fmla="*/ 0 h 768"/>
                  <a:gd name="T114" fmla="*/ 358 w 468"/>
                  <a:gd name="T115" fmla="*/ 10 h 768"/>
                  <a:gd name="T116" fmla="*/ 384 w 468"/>
                  <a:gd name="T117" fmla="*/ 26 h 768"/>
                  <a:gd name="T118" fmla="*/ 414 w 468"/>
                  <a:gd name="T119" fmla="*/ 52 h 768"/>
                  <a:gd name="T120" fmla="*/ 430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2" y="204"/>
                    </a:lnTo>
                    <a:lnTo>
                      <a:pt x="396" y="240"/>
                    </a:lnTo>
                    <a:lnTo>
                      <a:pt x="324" y="240"/>
                    </a:lnTo>
                    <a:lnTo>
                      <a:pt x="312" y="275"/>
                    </a:lnTo>
                    <a:lnTo>
                      <a:pt x="312" y="311"/>
                    </a:lnTo>
                    <a:lnTo>
                      <a:pt x="312" y="347"/>
                    </a:lnTo>
                    <a:lnTo>
                      <a:pt x="336" y="383"/>
                    </a:lnTo>
                    <a:lnTo>
                      <a:pt x="348" y="419"/>
                    </a:lnTo>
                    <a:lnTo>
                      <a:pt x="384" y="455"/>
                    </a:lnTo>
                    <a:lnTo>
                      <a:pt x="384" y="491"/>
                    </a:lnTo>
                    <a:lnTo>
                      <a:pt x="396" y="527"/>
                    </a:lnTo>
                    <a:lnTo>
                      <a:pt x="396" y="563"/>
                    </a:lnTo>
                    <a:lnTo>
                      <a:pt x="420" y="611"/>
                    </a:lnTo>
                    <a:lnTo>
                      <a:pt x="432" y="659"/>
                    </a:lnTo>
                    <a:lnTo>
                      <a:pt x="432" y="695"/>
                    </a:lnTo>
                    <a:lnTo>
                      <a:pt x="443"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5" y="132"/>
                    </a:lnTo>
                    <a:lnTo>
                      <a:pt x="467" y="15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26" name="Group 194">
              <a:extLst>
                <a:ext uri="{FF2B5EF4-FFF2-40B4-BE49-F238E27FC236}">
                  <a16:creationId xmlns:a16="http://schemas.microsoft.com/office/drawing/2014/main" id="{85DFC63B-88D3-3347-B3A4-16BA02DCFD95}"/>
                </a:ext>
              </a:extLst>
            </p:cNvPr>
            <p:cNvGrpSpPr>
              <a:grpSpLocks/>
            </p:cNvGrpSpPr>
            <p:nvPr/>
          </p:nvGrpSpPr>
          <p:grpSpPr bwMode="auto">
            <a:xfrm>
              <a:off x="1295" y="3660"/>
              <a:ext cx="448" cy="120"/>
              <a:chOff x="1295" y="3660"/>
              <a:chExt cx="448" cy="120"/>
            </a:xfrm>
          </p:grpSpPr>
          <p:sp>
            <p:nvSpPr>
              <p:cNvPr id="16579" name="Freeform 195">
                <a:extLst>
                  <a:ext uri="{FF2B5EF4-FFF2-40B4-BE49-F238E27FC236}">
                    <a16:creationId xmlns:a16="http://schemas.microsoft.com/office/drawing/2014/main" id="{5113488E-541D-C149-8D59-5974CDB96374}"/>
                  </a:ext>
                </a:extLst>
              </p:cNvPr>
              <p:cNvSpPr>
                <a:spLocks/>
              </p:cNvSpPr>
              <p:nvPr/>
            </p:nvSpPr>
            <p:spPr bwMode="auto">
              <a:xfrm>
                <a:off x="1295" y="3660"/>
                <a:ext cx="448" cy="120"/>
              </a:xfrm>
              <a:custGeom>
                <a:avLst/>
                <a:gdLst>
                  <a:gd name="T0" fmla="*/ 447 w 448"/>
                  <a:gd name="T1" fmla="*/ 0 h 120"/>
                  <a:gd name="T2" fmla="*/ 413 w 448"/>
                  <a:gd name="T3" fmla="*/ 28 h 120"/>
                  <a:gd name="T4" fmla="*/ 385 w 448"/>
                  <a:gd name="T5" fmla="*/ 51 h 120"/>
                  <a:gd name="T6" fmla="*/ 350 w 448"/>
                  <a:gd name="T7" fmla="*/ 64 h 120"/>
                  <a:gd name="T8" fmla="*/ 312 w 448"/>
                  <a:gd name="T9" fmla="*/ 75 h 120"/>
                  <a:gd name="T10" fmla="*/ 271 w 448"/>
                  <a:gd name="T11" fmla="*/ 92 h 120"/>
                  <a:gd name="T12" fmla="*/ 230 w 448"/>
                  <a:gd name="T13" fmla="*/ 105 h 120"/>
                  <a:gd name="T14" fmla="*/ 195 w 448"/>
                  <a:gd name="T15" fmla="*/ 112 h 120"/>
                  <a:gd name="T16" fmla="*/ 163 w 448"/>
                  <a:gd name="T17" fmla="*/ 113 h 120"/>
                  <a:gd name="T18" fmla="*/ 128 w 448"/>
                  <a:gd name="T19" fmla="*/ 115 h 120"/>
                  <a:gd name="T20" fmla="*/ 67 w 448"/>
                  <a:gd name="T21" fmla="*/ 119 h 120"/>
                  <a:gd name="T22" fmla="*/ 0 w 448"/>
                  <a:gd name="T23" fmla="*/ 115 h 120"/>
                  <a:gd name="T24" fmla="*/ 447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447" y="0"/>
                    </a:moveTo>
                    <a:lnTo>
                      <a:pt x="413" y="28"/>
                    </a:lnTo>
                    <a:lnTo>
                      <a:pt x="385" y="51"/>
                    </a:lnTo>
                    <a:lnTo>
                      <a:pt x="350" y="64"/>
                    </a:lnTo>
                    <a:lnTo>
                      <a:pt x="312" y="75"/>
                    </a:lnTo>
                    <a:lnTo>
                      <a:pt x="271" y="92"/>
                    </a:lnTo>
                    <a:lnTo>
                      <a:pt x="230" y="105"/>
                    </a:lnTo>
                    <a:lnTo>
                      <a:pt x="195" y="112"/>
                    </a:lnTo>
                    <a:lnTo>
                      <a:pt x="163" y="113"/>
                    </a:lnTo>
                    <a:lnTo>
                      <a:pt x="128" y="115"/>
                    </a:lnTo>
                    <a:lnTo>
                      <a:pt x="67" y="119"/>
                    </a:lnTo>
                    <a:lnTo>
                      <a:pt x="0" y="115"/>
                    </a:lnTo>
                    <a:lnTo>
                      <a:pt x="447" y="0"/>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80" name="Freeform 196">
                <a:extLst>
                  <a:ext uri="{FF2B5EF4-FFF2-40B4-BE49-F238E27FC236}">
                    <a16:creationId xmlns:a16="http://schemas.microsoft.com/office/drawing/2014/main" id="{1D2DD2B9-8812-1342-B934-D66A94763652}"/>
                  </a:ext>
                </a:extLst>
              </p:cNvPr>
              <p:cNvSpPr>
                <a:spLocks/>
              </p:cNvSpPr>
              <p:nvPr/>
            </p:nvSpPr>
            <p:spPr bwMode="auto">
              <a:xfrm>
                <a:off x="1295" y="3660"/>
                <a:ext cx="448" cy="120"/>
              </a:xfrm>
              <a:custGeom>
                <a:avLst/>
                <a:gdLst>
                  <a:gd name="T0" fmla="*/ 447 w 448"/>
                  <a:gd name="T1" fmla="*/ 0 h 120"/>
                  <a:gd name="T2" fmla="*/ 412 w 448"/>
                  <a:gd name="T3" fmla="*/ 30 h 120"/>
                  <a:gd name="T4" fmla="*/ 386 w 448"/>
                  <a:gd name="T5" fmla="*/ 52 h 120"/>
                  <a:gd name="T6" fmla="*/ 350 w 448"/>
                  <a:gd name="T7" fmla="*/ 64 h 120"/>
                  <a:gd name="T8" fmla="*/ 314 w 448"/>
                  <a:gd name="T9" fmla="*/ 76 h 120"/>
                  <a:gd name="T10" fmla="*/ 272 w 448"/>
                  <a:gd name="T11" fmla="*/ 92 h 120"/>
                  <a:gd name="T12" fmla="*/ 230 w 448"/>
                  <a:gd name="T13" fmla="*/ 106 h 120"/>
                  <a:gd name="T14" fmla="*/ 194 w 448"/>
                  <a:gd name="T15" fmla="*/ 114 h 120"/>
                  <a:gd name="T16" fmla="*/ 164 w 448"/>
                  <a:gd name="T17" fmla="*/ 116 h 120"/>
                  <a:gd name="T18" fmla="*/ 128 w 448"/>
                  <a:gd name="T19" fmla="*/ 118 h 120"/>
                  <a:gd name="T20" fmla="*/ 66 w 448"/>
                  <a:gd name="T21" fmla="*/ 119 h 120"/>
                  <a:gd name="T22" fmla="*/ 0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447" y="0"/>
                    </a:moveTo>
                    <a:lnTo>
                      <a:pt x="412" y="30"/>
                    </a:lnTo>
                    <a:lnTo>
                      <a:pt x="386" y="52"/>
                    </a:lnTo>
                    <a:lnTo>
                      <a:pt x="350" y="64"/>
                    </a:lnTo>
                    <a:lnTo>
                      <a:pt x="314" y="76"/>
                    </a:lnTo>
                    <a:lnTo>
                      <a:pt x="272" y="92"/>
                    </a:lnTo>
                    <a:lnTo>
                      <a:pt x="230" y="106"/>
                    </a:lnTo>
                    <a:lnTo>
                      <a:pt x="194" y="114"/>
                    </a:lnTo>
                    <a:lnTo>
                      <a:pt x="164" y="116"/>
                    </a:lnTo>
                    <a:lnTo>
                      <a:pt x="128" y="118"/>
                    </a:lnTo>
                    <a:lnTo>
                      <a:pt x="66"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27" name="Group 197">
              <a:extLst>
                <a:ext uri="{FF2B5EF4-FFF2-40B4-BE49-F238E27FC236}">
                  <a16:creationId xmlns:a16="http://schemas.microsoft.com/office/drawing/2014/main" id="{9FC97EB5-66BC-8446-8AEE-2FC9CE215271}"/>
                </a:ext>
              </a:extLst>
            </p:cNvPr>
            <p:cNvGrpSpPr>
              <a:grpSpLocks/>
            </p:cNvGrpSpPr>
            <p:nvPr/>
          </p:nvGrpSpPr>
          <p:grpSpPr bwMode="auto">
            <a:xfrm>
              <a:off x="1301" y="3626"/>
              <a:ext cx="429" cy="117"/>
              <a:chOff x="1301" y="3626"/>
              <a:chExt cx="429" cy="117"/>
            </a:xfrm>
          </p:grpSpPr>
          <p:sp>
            <p:nvSpPr>
              <p:cNvPr id="16582" name="Freeform 198">
                <a:extLst>
                  <a:ext uri="{FF2B5EF4-FFF2-40B4-BE49-F238E27FC236}">
                    <a16:creationId xmlns:a16="http://schemas.microsoft.com/office/drawing/2014/main" id="{DE463889-51F8-DC45-8224-C255C03C411D}"/>
                  </a:ext>
                </a:extLst>
              </p:cNvPr>
              <p:cNvSpPr>
                <a:spLocks/>
              </p:cNvSpPr>
              <p:nvPr/>
            </p:nvSpPr>
            <p:spPr bwMode="auto">
              <a:xfrm>
                <a:off x="1301" y="3626"/>
                <a:ext cx="428" cy="117"/>
              </a:xfrm>
              <a:custGeom>
                <a:avLst/>
                <a:gdLst>
                  <a:gd name="T0" fmla="*/ 427 w 428"/>
                  <a:gd name="T1" fmla="*/ 0 h 117"/>
                  <a:gd name="T2" fmla="*/ 406 w 428"/>
                  <a:gd name="T3" fmla="*/ 13 h 117"/>
                  <a:gd name="T4" fmla="*/ 404 w 428"/>
                  <a:gd name="T5" fmla="*/ 19 h 117"/>
                  <a:gd name="T6" fmla="*/ 399 w 428"/>
                  <a:gd name="T7" fmla="*/ 21 h 117"/>
                  <a:gd name="T8" fmla="*/ 393 w 428"/>
                  <a:gd name="T9" fmla="*/ 28 h 117"/>
                  <a:gd name="T10" fmla="*/ 387 w 428"/>
                  <a:gd name="T11" fmla="*/ 30 h 117"/>
                  <a:gd name="T12" fmla="*/ 381 w 428"/>
                  <a:gd name="T13" fmla="*/ 34 h 117"/>
                  <a:gd name="T14" fmla="*/ 371 w 428"/>
                  <a:gd name="T15" fmla="*/ 36 h 117"/>
                  <a:gd name="T16" fmla="*/ 359 w 428"/>
                  <a:gd name="T17" fmla="*/ 39 h 117"/>
                  <a:gd name="T18" fmla="*/ 347 w 428"/>
                  <a:gd name="T19" fmla="*/ 43 h 117"/>
                  <a:gd name="T20" fmla="*/ 338 w 428"/>
                  <a:gd name="T21" fmla="*/ 45 h 117"/>
                  <a:gd name="T22" fmla="*/ 332 w 428"/>
                  <a:gd name="T23" fmla="*/ 49 h 117"/>
                  <a:gd name="T24" fmla="*/ 326 w 428"/>
                  <a:gd name="T25" fmla="*/ 51 h 117"/>
                  <a:gd name="T26" fmla="*/ 320 w 428"/>
                  <a:gd name="T27" fmla="*/ 56 h 117"/>
                  <a:gd name="T28" fmla="*/ 314 w 428"/>
                  <a:gd name="T29" fmla="*/ 58 h 117"/>
                  <a:gd name="T30" fmla="*/ 308 w 428"/>
                  <a:gd name="T31" fmla="*/ 64 h 117"/>
                  <a:gd name="T32" fmla="*/ 302 w 428"/>
                  <a:gd name="T33" fmla="*/ 65 h 117"/>
                  <a:gd name="T34" fmla="*/ 293 w 428"/>
                  <a:gd name="T35" fmla="*/ 67 h 117"/>
                  <a:gd name="T36" fmla="*/ 281 w 428"/>
                  <a:gd name="T37" fmla="*/ 71 h 117"/>
                  <a:gd name="T38" fmla="*/ 269 w 428"/>
                  <a:gd name="T39" fmla="*/ 75 h 117"/>
                  <a:gd name="T40" fmla="*/ 263 w 428"/>
                  <a:gd name="T41" fmla="*/ 77 h 117"/>
                  <a:gd name="T42" fmla="*/ 257 w 428"/>
                  <a:gd name="T43" fmla="*/ 80 h 117"/>
                  <a:gd name="T44" fmla="*/ 251 w 428"/>
                  <a:gd name="T45" fmla="*/ 82 h 117"/>
                  <a:gd name="T46" fmla="*/ 245 w 428"/>
                  <a:gd name="T47" fmla="*/ 88 h 117"/>
                  <a:gd name="T48" fmla="*/ 236 w 428"/>
                  <a:gd name="T49" fmla="*/ 88 h 117"/>
                  <a:gd name="T50" fmla="*/ 230 w 428"/>
                  <a:gd name="T51" fmla="*/ 92 h 117"/>
                  <a:gd name="T52" fmla="*/ 224 w 428"/>
                  <a:gd name="T53" fmla="*/ 95 h 117"/>
                  <a:gd name="T54" fmla="*/ 218 w 428"/>
                  <a:gd name="T55" fmla="*/ 97 h 117"/>
                  <a:gd name="T56" fmla="*/ 212 w 428"/>
                  <a:gd name="T57" fmla="*/ 99 h 117"/>
                  <a:gd name="T58" fmla="*/ 206 w 428"/>
                  <a:gd name="T59" fmla="*/ 101 h 117"/>
                  <a:gd name="T60" fmla="*/ 192 w 428"/>
                  <a:gd name="T61" fmla="*/ 105 h 117"/>
                  <a:gd name="T62" fmla="*/ 183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6" y="13"/>
                    </a:lnTo>
                    <a:lnTo>
                      <a:pt x="404" y="19"/>
                    </a:lnTo>
                    <a:lnTo>
                      <a:pt x="399" y="21"/>
                    </a:lnTo>
                    <a:lnTo>
                      <a:pt x="393" y="28"/>
                    </a:lnTo>
                    <a:lnTo>
                      <a:pt x="387" y="30"/>
                    </a:lnTo>
                    <a:lnTo>
                      <a:pt x="381" y="34"/>
                    </a:lnTo>
                    <a:lnTo>
                      <a:pt x="371" y="36"/>
                    </a:lnTo>
                    <a:lnTo>
                      <a:pt x="359" y="39"/>
                    </a:lnTo>
                    <a:lnTo>
                      <a:pt x="347"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83" name="Freeform 199">
                <a:extLst>
                  <a:ext uri="{FF2B5EF4-FFF2-40B4-BE49-F238E27FC236}">
                    <a16:creationId xmlns:a16="http://schemas.microsoft.com/office/drawing/2014/main" id="{07DD830E-E5DC-0342-A0ED-B4DD9ECA390F}"/>
                  </a:ext>
                </a:extLst>
              </p:cNvPr>
              <p:cNvSpPr>
                <a:spLocks/>
              </p:cNvSpPr>
              <p:nvPr/>
            </p:nvSpPr>
            <p:spPr bwMode="auto">
              <a:xfrm>
                <a:off x="1301" y="3626"/>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28" name="Group 200">
              <a:extLst>
                <a:ext uri="{FF2B5EF4-FFF2-40B4-BE49-F238E27FC236}">
                  <a16:creationId xmlns:a16="http://schemas.microsoft.com/office/drawing/2014/main" id="{3D378D00-8567-9F4A-9E10-AF06FD82170B}"/>
                </a:ext>
              </a:extLst>
            </p:cNvPr>
            <p:cNvGrpSpPr>
              <a:grpSpLocks/>
            </p:cNvGrpSpPr>
            <p:nvPr/>
          </p:nvGrpSpPr>
          <p:grpSpPr bwMode="auto">
            <a:xfrm>
              <a:off x="1297" y="3598"/>
              <a:ext cx="419" cy="111"/>
              <a:chOff x="1297" y="3598"/>
              <a:chExt cx="419" cy="111"/>
            </a:xfrm>
          </p:grpSpPr>
          <p:sp>
            <p:nvSpPr>
              <p:cNvPr id="16585" name="Freeform 201">
                <a:extLst>
                  <a:ext uri="{FF2B5EF4-FFF2-40B4-BE49-F238E27FC236}">
                    <a16:creationId xmlns:a16="http://schemas.microsoft.com/office/drawing/2014/main" id="{D2A6B7B5-1B1C-3E4B-8639-DF0EBF50137D}"/>
                  </a:ext>
                </a:extLst>
              </p:cNvPr>
              <p:cNvSpPr>
                <a:spLocks/>
              </p:cNvSpPr>
              <p:nvPr/>
            </p:nvSpPr>
            <p:spPr bwMode="auto">
              <a:xfrm>
                <a:off x="1297" y="3598"/>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gradFill rotWithShape="0">
                <a:gsLst>
                  <a:gs pos="0">
                    <a:srgbClr val="CECECE"/>
                  </a:gs>
                  <a:gs pos="100000">
                    <a:srgbClr val="3D3D3D"/>
                  </a:gs>
                </a:gsLst>
                <a:lin ang="5400000" scaled="1"/>
              </a:gradFill>
              <a:ln>
                <a:noFill/>
              </a:ln>
              <a:effectLst/>
              <a:extLst>
                <a:ext uri="{91240B29-F687-4F45-9708-019B960494DF}">
                  <a14:hiddenLine xmlns:a14="http://schemas.microsoft.com/office/drawing/2010/main" w="254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86" name="Freeform 202">
                <a:extLst>
                  <a:ext uri="{FF2B5EF4-FFF2-40B4-BE49-F238E27FC236}">
                    <a16:creationId xmlns:a16="http://schemas.microsoft.com/office/drawing/2014/main" id="{BDD3DA15-A953-FC41-8CC7-29A3ADBAC003}"/>
                  </a:ext>
                </a:extLst>
              </p:cNvPr>
              <p:cNvSpPr>
                <a:spLocks/>
              </p:cNvSpPr>
              <p:nvPr/>
            </p:nvSpPr>
            <p:spPr bwMode="auto">
              <a:xfrm>
                <a:off x="1297" y="3598"/>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58" name="Group 203">
            <a:extLst>
              <a:ext uri="{FF2B5EF4-FFF2-40B4-BE49-F238E27FC236}">
                <a16:creationId xmlns:a16="http://schemas.microsoft.com/office/drawing/2014/main" id="{9EA11F4F-07D2-B445-A288-8B13EB830649}"/>
              </a:ext>
            </a:extLst>
          </p:cNvPr>
          <p:cNvGrpSpPr>
            <a:grpSpLocks/>
          </p:cNvGrpSpPr>
          <p:nvPr/>
        </p:nvGrpSpPr>
        <p:grpSpPr bwMode="auto">
          <a:xfrm>
            <a:off x="1581151" y="5140325"/>
            <a:ext cx="765175" cy="1219200"/>
            <a:chOff x="36" y="3238"/>
            <a:chExt cx="482" cy="768"/>
          </a:xfrm>
        </p:grpSpPr>
        <p:sp>
          <p:nvSpPr>
            <p:cNvPr id="16588" name="Oval 204">
              <a:extLst>
                <a:ext uri="{FF2B5EF4-FFF2-40B4-BE49-F238E27FC236}">
                  <a16:creationId xmlns:a16="http://schemas.microsoft.com/office/drawing/2014/main" id="{AEED52E2-D4E3-4D4D-8981-4FC326E5D6A9}"/>
                </a:ext>
              </a:extLst>
            </p:cNvPr>
            <p:cNvSpPr>
              <a:spLocks noChangeArrowheads="1"/>
            </p:cNvSpPr>
            <p:nvPr/>
          </p:nvSpPr>
          <p:spPr bwMode="auto">
            <a:xfrm>
              <a:off x="154" y="3362"/>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020" name="Group 205">
              <a:extLst>
                <a:ext uri="{FF2B5EF4-FFF2-40B4-BE49-F238E27FC236}">
                  <a16:creationId xmlns:a16="http://schemas.microsoft.com/office/drawing/2014/main" id="{9ED9065F-1A74-E24F-883E-4EA749C61FB1}"/>
                </a:ext>
              </a:extLst>
            </p:cNvPr>
            <p:cNvGrpSpPr>
              <a:grpSpLocks/>
            </p:cNvGrpSpPr>
            <p:nvPr/>
          </p:nvGrpSpPr>
          <p:grpSpPr bwMode="auto">
            <a:xfrm>
              <a:off x="36" y="3238"/>
              <a:ext cx="471" cy="768"/>
              <a:chOff x="36" y="3238"/>
              <a:chExt cx="471" cy="768"/>
            </a:xfrm>
          </p:grpSpPr>
          <p:sp>
            <p:nvSpPr>
              <p:cNvPr id="16590" name="Freeform 206">
                <a:extLst>
                  <a:ext uri="{FF2B5EF4-FFF2-40B4-BE49-F238E27FC236}">
                    <a16:creationId xmlns:a16="http://schemas.microsoft.com/office/drawing/2014/main" id="{25799193-50E3-6040-87BB-3DFFCCDAD92F}"/>
                  </a:ext>
                </a:extLst>
              </p:cNvPr>
              <p:cNvSpPr>
                <a:spLocks/>
              </p:cNvSpPr>
              <p:nvPr/>
            </p:nvSpPr>
            <p:spPr bwMode="auto">
              <a:xfrm>
                <a:off x="38" y="3238"/>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6 h 768"/>
                  <a:gd name="T12" fmla="*/ 312 w 469"/>
                  <a:gd name="T13" fmla="*/ 312 h 768"/>
                  <a:gd name="T14" fmla="*/ 312 w 469"/>
                  <a:gd name="T15" fmla="*/ 348 h 768"/>
                  <a:gd name="T16" fmla="*/ 336 w 469"/>
                  <a:gd name="T17" fmla="*/ 384 h 768"/>
                  <a:gd name="T18" fmla="*/ 348 w 469"/>
                  <a:gd name="T19" fmla="*/ 420 h 768"/>
                  <a:gd name="T20" fmla="*/ 384 w 469"/>
                  <a:gd name="T21" fmla="*/ 456 h 768"/>
                  <a:gd name="T22" fmla="*/ 384 w 469"/>
                  <a:gd name="T23" fmla="*/ 492 h 768"/>
                  <a:gd name="T24" fmla="*/ 396 w 469"/>
                  <a:gd name="T25" fmla="*/ 528 h 768"/>
                  <a:gd name="T26" fmla="*/ 396 w 469"/>
                  <a:gd name="T27" fmla="*/ 563 h 768"/>
                  <a:gd name="T28" fmla="*/ 420 w 469"/>
                  <a:gd name="T29" fmla="*/ 611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3 h 768"/>
                  <a:gd name="T68" fmla="*/ 0 w 469"/>
                  <a:gd name="T69" fmla="*/ 587 h 768"/>
                  <a:gd name="T70" fmla="*/ 0 w 469"/>
                  <a:gd name="T71" fmla="*/ 551 h 768"/>
                  <a:gd name="T72" fmla="*/ 0 w 469"/>
                  <a:gd name="T73" fmla="*/ 516 h 768"/>
                  <a:gd name="T74" fmla="*/ 0 w 469"/>
                  <a:gd name="T75" fmla="*/ 480 h 768"/>
                  <a:gd name="T76" fmla="*/ 0 w 469"/>
                  <a:gd name="T77" fmla="*/ 444 h 768"/>
                  <a:gd name="T78" fmla="*/ 0 w 469"/>
                  <a:gd name="T79" fmla="*/ 408 h 768"/>
                  <a:gd name="T80" fmla="*/ 0 w 469"/>
                  <a:gd name="T81" fmla="*/ 372 h 768"/>
                  <a:gd name="T82" fmla="*/ 0 w 469"/>
                  <a:gd name="T83" fmla="*/ 336 h 768"/>
                  <a:gd name="T84" fmla="*/ 0 w 469"/>
                  <a:gd name="T85" fmla="*/ 300 h 768"/>
                  <a:gd name="T86" fmla="*/ 0 w 469"/>
                  <a:gd name="T87" fmla="*/ 264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6"/>
                    </a:lnTo>
                    <a:lnTo>
                      <a:pt x="312" y="312"/>
                    </a:lnTo>
                    <a:lnTo>
                      <a:pt x="312" y="348"/>
                    </a:lnTo>
                    <a:lnTo>
                      <a:pt x="336" y="384"/>
                    </a:lnTo>
                    <a:lnTo>
                      <a:pt x="348" y="420"/>
                    </a:lnTo>
                    <a:lnTo>
                      <a:pt x="384" y="456"/>
                    </a:lnTo>
                    <a:lnTo>
                      <a:pt x="384" y="492"/>
                    </a:lnTo>
                    <a:lnTo>
                      <a:pt x="396" y="528"/>
                    </a:lnTo>
                    <a:lnTo>
                      <a:pt x="396" y="563"/>
                    </a:lnTo>
                    <a:lnTo>
                      <a:pt x="420" y="611"/>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6"/>
                    </a:lnTo>
                    <a:lnTo>
                      <a:pt x="0" y="480"/>
                    </a:lnTo>
                    <a:lnTo>
                      <a:pt x="0" y="444"/>
                    </a:lnTo>
                    <a:lnTo>
                      <a:pt x="0" y="408"/>
                    </a:lnTo>
                    <a:lnTo>
                      <a:pt x="0" y="372"/>
                    </a:lnTo>
                    <a:lnTo>
                      <a:pt x="0" y="336"/>
                    </a:lnTo>
                    <a:lnTo>
                      <a:pt x="0" y="300"/>
                    </a:lnTo>
                    <a:lnTo>
                      <a:pt x="0" y="264"/>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91" name="Freeform 207">
                <a:extLst>
                  <a:ext uri="{FF2B5EF4-FFF2-40B4-BE49-F238E27FC236}">
                    <a16:creationId xmlns:a16="http://schemas.microsoft.com/office/drawing/2014/main" id="{FC4DA0DF-C057-E14A-B80D-9DBAB8A8A8D0}"/>
                  </a:ext>
                </a:extLst>
              </p:cNvPr>
              <p:cNvSpPr>
                <a:spLocks/>
              </p:cNvSpPr>
              <p:nvPr/>
            </p:nvSpPr>
            <p:spPr bwMode="auto">
              <a:xfrm>
                <a:off x="36" y="3368"/>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92" name="Freeform 208">
                <a:extLst>
                  <a:ext uri="{FF2B5EF4-FFF2-40B4-BE49-F238E27FC236}">
                    <a16:creationId xmlns:a16="http://schemas.microsoft.com/office/drawing/2014/main" id="{D0D53DDE-6329-4648-9465-91392127652F}"/>
                  </a:ext>
                </a:extLst>
              </p:cNvPr>
              <p:cNvSpPr>
                <a:spLocks/>
              </p:cNvSpPr>
              <p:nvPr/>
            </p:nvSpPr>
            <p:spPr bwMode="auto">
              <a:xfrm>
                <a:off x="42" y="3334"/>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593" name="Freeform 209">
                <a:extLst>
                  <a:ext uri="{FF2B5EF4-FFF2-40B4-BE49-F238E27FC236}">
                    <a16:creationId xmlns:a16="http://schemas.microsoft.com/office/drawing/2014/main" id="{99654D21-6658-DE45-A75C-7FEC9471FDF6}"/>
                  </a:ext>
                </a:extLst>
              </p:cNvPr>
              <p:cNvSpPr>
                <a:spLocks/>
              </p:cNvSpPr>
              <p:nvPr/>
            </p:nvSpPr>
            <p:spPr bwMode="auto">
              <a:xfrm>
                <a:off x="38" y="3306"/>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59" name="Group 210">
            <a:extLst>
              <a:ext uri="{FF2B5EF4-FFF2-40B4-BE49-F238E27FC236}">
                <a16:creationId xmlns:a16="http://schemas.microsoft.com/office/drawing/2014/main" id="{DAE8A82E-0DF8-D84E-AA26-8C311ED8D3E3}"/>
              </a:ext>
            </a:extLst>
          </p:cNvPr>
          <p:cNvGrpSpPr>
            <a:grpSpLocks/>
          </p:cNvGrpSpPr>
          <p:nvPr/>
        </p:nvGrpSpPr>
        <p:grpSpPr bwMode="auto">
          <a:xfrm>
            <a:off x="1812925" y="5603875"/>
            <a:ext cx="839788" cy="1219200"/>
            <a:chOff x="182" y="3530"/>
            <a:chExt cx="529" cy="768"/>
          </a:xfrm>
        </p:grpSpPr>
        <p:sp>
          <p:nvSpPr>
            <p:cNvPr id="16595" name="Oval 211">
              <a:extLst>
                <a:ext uri="{FF2B5EF4-FFF2-40B4-BE49-F238E27FC236}">
                  <a16:creationId xmlns:a16="http://schemas.microsoft.com/office/drawing/2014/main" id="{ED878CA1-C716-AA40-A6B5-F05D40FA3714}"/>
                </a:ext>
              </a:extLst>
            </p:cNvPr>
            <p:cNvSpPr>
              <a:spLocks noChangeArrowheads="1"/>
            </p:cNvSpPr>
            <p:nvPr/>
          </p:nvSpPr>
          <p:spPr bwMode="auto">
            <a:xfrm>
              <a:off x="264" y="3690"/>
              <a:ext cx="447" cy="51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5008" name="Group 212">
              <a:extLst>
                <a:ext uri="{FF2B5EF4-FFF2-40B4-BE49-F238E27FC236}">
                  <a16:creationId xmlns:a16="http://schemas.microsoft.com/office/drawing/2014/main" id="{D7653D5F-3CA2-9E41-BB4D-C9CFD613489D}"/>
                </a:ext>
              </a:extLst>
            </p:cNvPr>
            <p:cNvGrpSpPr>
              <a:grpSpLocks/>
            </p:cNvGrpSpPr>
            <p:nvPr/>
          </p:nvGrpSpPr>
          <p:grpSpPr bwMode="auto">
            <a:xfrm>
              <a:off x="182" y="3530"/>
              <a:ext cx="470" cy="768"/>
              <a:chOff x="182" y="3530"/>
              <a:chExt cx="470" cy="768"/>
            </a:xfrm>
          </p:grpSpPr>
          <p:sp>
            <p:nvSpPr>
              <p:cNvPr id="16597" name="Freeform 213" descr="50%">
                <a:extLst>
                  <a:ext uri="{FF2B5EF4-FFF2-40B4-BE49-F238E27FC236}">
                    <a16:creationId xmlns:a16="http://schemas.microsoft.com/office/drawing/2014/main" id="{01D2C726-ADFE-9349-9C24-D0AB688E8C73}"/>
                  </a:ext>
                </a:extLst>
              </p:cNvPr>
              <p:cNvSpPr>
                <a:spLocks/>
              </p:cNvSpPr>
              <p:nvPr/>
            </p:nvSpPr>
            <p:spPr bwMode="auto">
              <a:xfrm>
                <a:off x="184" y="3530"/>
                <a:ext cx="468" cy="768"/>
              </a:xfrm>
              <a:custGeom>
                <a:avLst/>
                <a:gdLst>
                  <a:gd name="T0" fmla="*/ 467 w 468"/>
                  <a:gd name="T1" fmla="*/ 156 h 768"/>
                  <a:gd name="T2" fmla="*/ 467 w 468"/>
                  <a:gd name="T3" fmla="*/ 192 h 768"/>
                  <a:gd name="T4" fmla="*/ 431 w 468"/>
                  <a:gd name="T5" fmla="*/ 204 h 768"/>
                  <a:gd name="T6" fmla="*/ 395 w 468"/>
                  <a:gd name="T7" fmla="*/ 240 h 768"/>
                  <a:gd name="T8" fmla="*/ 324 w 468"/>
                  <a:gd name="T9" fmla="*/ 240 h 768"/>
                  <a:gd name="T10" fmla="*/ 312 w 468"/>
                  <a:gd name="T11" fmla="*/ 275 h 768"/>
                  <a:gd name="T12" fmla="*/ 312 w 468"/>
                  <a:gd name="T13" fmla="*/ 311 h 768"/>
                  <a:gd name="T14" fmla="*/ 312 w 468"/>
                  <a:gd name="T15" fmla="*/ 347 h 768"/>
                  <a:gd name="T16" fmla="*/ 336 w 468"/>
                  <a:gd name="T17" fmla="*/ 383 h 768"/>
                  <a:gd name="T18" fmla="*/ 348 w 468"/>
                  <a:gd name="T19" fmla="*/ 419 h 768"/>
                  <a:gd name="T20" fmla="*/ 384 w 468"/>
                  <a:gd name="T21" fmla="*/ 455 h 768"/>
                  <a:gd name="T22" fmla="*/ 384 w 468"/>
                  <a:gd name="T23" fmla="*/ 491 h 768"/>
                  <a:gd name="T24" fmla="*/ 395 w 468"/>
                  <a:gd name="T25" fmla="*/ 527 h 768"/>
                  <a:gd name="T26" fmla="*/ 395 w 468"/>
                  <a:gd name="T27" fmla="*/ 563 h 768"/>
                  <a:gd name="T28" fmla="*/ 419 w 468"/>
                  <a:gd name="T29" fmla="*/ 611 h 768"/>
                  <a:gd name="T30" fmla="*/ 431 w 468"/>
                  <a:gd name="T31" fmla="*/ 659 h 768"/>
                  <a:gd name="T32" fmla="*/ 431 w 468"/>
                  <a:gd name="T33" fmla="*/ 695 h 768"/>
                  <a:gd name="T34" fmla="*/ 443 w 468"/>
                  <a:gd name="T35" fmla="*/ 731 h 768"/>
                  <a:gd name="T36" fmla="*/ 431 w 468"/>
                  <a:gd name="T37" fmla="*/ 767 h 768"/>
                  <a:gd name="T38" fmla="*/ 395 w 468"/>
                  <a:gd name="T39" fmla="*/ 767 h 768"/>
                  <a:gd name="T40" fmla="*/ 360 w 468"/>
                  <a:gd name="T41" fmla="*/ 767 h 768"/>
                  <a:gd name="T42" fmla="*/ 324 w 468"/>
                  <a:gd name="T43" fmla="*/ 767 h 768"/>
                  <a:gd name="T44" fmla="*/ 288 w 468"/>
                  <a:gd name="T45" fmla="*/ 755 h 768"/>
                  <a:gd name="T46" fmla="*/ 252 w 468"/>
                  <a:gd name="T47" fmla="*/ 731 h 768"/>
                  <a:gd name="T48" fmla="*/ 216 w 468"/>
                  <a:gd name="T49" fmla="*/ 731 h 768"/>
                  <a:gd name="T50" fmla="*/ 180 w 468"/>
                  <a:gd name="T51" fmla="*/ 731 h 768"/>
                  <a:gd name="T52" fmla="*/ 144 w 468"/>
                  <a:gd name="T53" fmla="*/ 731 h 768"/>
                  <a:gd name="T54" fmla="*/ 108 w 468"/>
                  <a:gd name="T55" fmla="*/ 731 h 768"/>
                  <a:gd name="T56" fmla="*/ 72 w 468"/>
                  <a:gd name="T57" fmla="*/ 743 h 768"/>
                  <a:gd name="T58" fmla="*/ 36 w 468"/>
                  <a:gd name="T59" fmla="*/ 743 h 768"/>
                  <a:gd name="T60" fmla="*/ 0 w 468"/>
                  <a:gd name="T61" fmla="*/ 731 h 768"/>
                  <a:gd name="T62" fmla="*/ 0 w 468"/>
                  <a:gd name="T63" fmla="*/ 695 h 768"/>
                  <a:gd name="T64" fmla="*/ 0 w 468"/>
                  <a:gd name="T65" fmla="*/ 659 h 768"/>
                  <a:gd name="T66" fmla="*/ 0 w 468"/>
                  <a:gd name="T67" fmla="*/ 623 h 768"/>
                  <a:gd name="T68" fmla="*/ 0 w 468"/>
                  <a:gd name="T69" fmla="*/ 587 h 768"/>
                  <a:gd name="T70" fmla="*/ 0 w 468"/>
                  <a:gd name="T71" fmla="*/ 551 h 768"/>
                  <a:gd name="T72" fmla="*/ 0 w 468"/>
                  <a:gd name="T73" fmla="*/ 515 h 768"/>
                  <a:gd name="T74" fmla="*/ 0 w 468"/>
                  <a:gd name="T75" fmla="*/ 479 h 768"/>
                  <a:gd name="T76" fmla="*/ 0 w 468"/>
                  <a:gd name="T77" fmla="*/ 443 h 768"/>
                  <a:gd name="T78" fmla="*/ 0 w 468"/>
                  <a:gd name="T79" fmla="*/ 407 h 768"/>
                  <a:gd name="T80" fmla="*/ 0 w 468"/>
                  <a:gd name="T81" fmla="*/ 371 h 768"/>
                  <a:gd name="T82" fmla="*/ 0 w 468"/>
                  <a:gd name="T83" fmla="*/ 335 h 768"/>
                  <a:gd name="T84" fmla="*/ 0 w 468"/>
                  <a:gd name="T85" fmla="*/ 299 h 768"/>
                  <a:gd name="T86" fmla="*/ 0 w 468"/>
                  <a:gd name="T87" fmla="*/ 263 h 768"/>
                  <a:gd name="T88" fmla="*/ 0 w 468"/>
                  <a:gd name="T89" fmla="*/ 228 h 768"/>
                  <a:gd name="T90" fmla="*/ 0 w 468"/>
                  <a:gd name="T91" fmla="*/ 192 h 768"/>
                  <a:gd name="T92" fmla="*/ 0 w 468"/>
                  <a:gd name="T93" fmla="*/ 156 h 768"/>
                  <a:gd name="T94" fmla="*/ 26 w 468"/>
                  <a:gd name="T95" fmla="*/ 114 h 768"/>
                  <a:gd name="T96" fmla="*/ 52 w 468"/>
                  <a:gd name="T97" fmla="*/ 78 h 768"/>
                  <a:gd name="T98" fmla="*/ 84 w 468"/>
                  <a:gd name="T99" fmla="*/ 48 h 768"/>
                  <a:gd name="T100" fmla="*/ 120 w 468"/>
                  <a:gd name="T101" fmla="*/ 24 h 768"/>
                  <a:gd name="T102" fmla="*/ 156 w 468"/>
                  <a:gd name="T103" fmla="*/ 12 h 768"/>
                  <a:gd name="T104" fmla="*/ 192 w 468"/>
                  <a:gd name="T105" fmla="*/ 8 h 768"/>
                  <a:gd name="T106" fmla="*/ 228 w 468"/>
                  <a:gd name="T107" fmla="*/ 0 h 768"/>
                  <a:gd name="T108" fmla="*/ 264 w 468"/>
                  <a:gd name="T109" fmla="*/ 0 h 768"/>
                  <a:gd name="T110" fmla="*/ 300 w 468"/>
                  <a:gd name="T111" fmla="*/ 0 h 768"/>
                  <a:gd name="T112" fmla="*/ 336 w 468"/>
                  <a:gd name="T113" fmla="*/ 0 h 768"/>
                  <a:gd name="T114" fmla="*/ 358 w 468"/>
                  <a:gd name="T115" fmla="*/ 10 h 768"/>
                  <a:gd name="T116" fmla="*/ 384 w 468"/>
                  <a:gd name="T117" fmla="*/ 26 h 768"/>
                  <a:gd name="T118" fmla="*/ 413 w 468"/>
                  <a:gd name="T119" fmla="*/ 52 h 768"/>
                  <a:gd name="T120" fmla="*/ 429 w 468"/>
                  <a:gd name="T121" fmla="*/ 86 h 768"/>
                  <a:gd name="T122" fmla="*/ 455 w 468"/>
                  <a:gd name="T123" fmla="*/ 132 h 768"/>
                  <a:gd name="T124" fmla="*/ 467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467" y="156"/>
                    </a:moveTo>
                    <a:lnTo>
                      <a:pt x="467" y="192"/>
                    </a:lnTo>
                    <a:lnTo>
                      <a:pt x="431" y="204"/>
                    </a:lnTo>
                    <a:lnTo>
                      <a:pt x="395" y="240"/>
                    </a:lnTo>
                    <a:lnTo>
                      <a:pt x="324" y="240"/>
                    </a:lnTo>
                    <a:lnTo>
                      <a:pt x="312" y="275"/>
                    </a:lnTo>
                    <a:lnTo>
                      <a:pt x="312" y="311"/>
                    </a:lnTo>
                    <a:lnTo>
                      <a:pt x="312" y="347"/>
                    </a:lnTo>
                    <a:lnTo>
                      <a:pt x="336" y="383"/>
                    </a:lnTo>
                    <a:lnTo>
                      <a:pt x="348" y="419"/>
                    </a:lnTo>
                    <a:lnTo>
                      <a:pt x="384" y="455"/>
                    </a:lnTo>
                    <a:lnTo>
                      <a:pt x="384" y="491"/>
                    </a:lnTo>
                    <a:lnTo>
                      <a:pt x="395" y="527"/>
                    </a:lnTo>
                    <a:lnTo>
                      <a:pt x="395" y="563"/>
                    </a:lnTo>
                    <a:lnTo>
                      <a:pt x="419" y="611"/>
                    </a:lnTo>
                    <a:lnTo>
                      <a:pt x="431" y="659"/>
                    </a:lnTo>
                    <a:lnTo>
                      <a:pt x="431" y="695"/>
                    </a:lnTo>
                    <a:lnTo>
                      <a:pt x="443" y="731"/>
                    </a:lnTo>
                    <a:lnTo>
                      <a:pt x="431" y="767"/>
                    </a:lnTo>
                    <a:lnTo>
                      <a:pt x="395"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3" y="52"/>
                    </a:lnTo>
                    <a:lnTo>
                      <a:pt x="429" y="86"/>
                    </a:lnTo>
                    <a:lnTo>
                      <a:pt x="455" y="132"/>
                    </a:lnTo>
                    <a:lnTo>
                      <a:pt x="467" y="156"/>
                    </a:lnTo>
                  </a:path>
                </a:pathLst>
              </a:custGeom>
              <a:blipFill dpi="0" rotWithShape="0">
                <a:blip r:embed="rId7"/>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5010" name="Group 214">
                <a:extLst>
                  <a:ext uri="{FF2B5EF4-FFF2-40B4-BE49-F238E27FC236}">
                    <a16:creationId xmlns:a16="http://schemas.microsoft.com/office/drawing/2014/main" id="{3C16127C-54C1-BA46-9D09-F3E2BD988D28}"/>
                  </a:ext>
                </a:extLst>
              </p:cNvPr>
              <p:cNvGrpSpPr>
                <a:grpSpLocks/>
              </p:cNvGrpSpPr>
              <p:nvPr/>
            </p:nvGrpSpPr>
            <p:grpSpPr bwMode="auto">
              <a:xfrm>
                <a:off x="182" y="3660"/>
                <a:ext cx="448" cy="120"/>
                <a:chOff x="182" y="3660"/>
                <a:chExt cx="448" cy="120"/>
              </a:xfrm>
            </p:grpSpPr>
            <p:sp>
              <p:nvSpPr>
                <p:cNvPr id="16599" name="Freeform 215" descr="50%">
                  <a:extLst>
                    <a:ext uri="{FF2B5EF4-FFF2-40B4-BE49-F238E27FC236}">
                      <a16:creationId xmlns:a16="http://schemas.microsoft.com/office/drawing/2014/main" id="{48EEE990-079B-5140-82A0-619AD5C80394}"/>
                    </a:ext>
                  </a:extLst>
                </p:cNvPr>
                <p:cNvSpPr>
                  <a:spLocks/>
                </p:cNvSpPr>
                <p:nvPr/>
              </p:nvSpPr>
              <p:spPr bwMode="auto">
                <a:xfrm>
                  <a:off x="182" y="3660"/>
                  <a:ext cx="448" cy="120"/>
                </a:xfrm>
                <a:custGeom>
                  <a:avLst/>
                  <a:gdLst>
                    <a:gd name="T0" fmla="*/ 447 w 448"/>
                    <a:gd name="T1" fmla="*/ 0 h 120"/>
                    <a:gd name="T2" fmla="*/ 412 w 448"/>
                    <a:gd name="T3" fmla="*/ 28 h 120"/>
                    <a:gd name="T4" fmla="*/ 385 w 448"/>
                    <a:gd name="T5" fmla="*/ 51 h 120"/>
                    <a:gd name="T6" fmla="*/ 350 w 448"/>
                    <a:gd name="T7" fmla="*/ 64 h 120"/>
                    <a:gd name="T8" fmla="*/ 312 w 448"/>
                    <a:gd name="T9" fmla="*/ 75 h 120"/>
                    <a:gd name="T10" fmla="*/ 271 w 448"/>
                    <a:gd name="T11" fmla="*/ 92 h 120"/>
                    <a:gd name="T12" fmla="*/ 230 w 448"/>
                    <a:gd name="T13" fmla="*/ 105 h 120"/>
                    <a:gd name="T14" fmla="*/ 195 w 448"/>
                    <a:gd name="T15" fmla="*/ 112 h 120"/>
                    <a:gd name="T16" fmla="*/ 163 w 448"/>
                    <a:gd name="T17" fmla="*/ 113 h 120"/>
                    <a:gd name="T18" fmla="*/ 128 w 448"/>
                    <a:gd name="T19" fmla="*/ 115 h 120"/>
                    <a:gd name="T20" fmla="*/ 67 w 448"/>
                    <a:gd name="T21" fmla="*/ 119 h 120"/>
                    <a:gd name="T22" fmla="*/ 0 w 448"/>
                    <a:gd name="T23" fmla="*/ 115 h 120"/>
                    <a:gd name="T24" fmla="*/ 447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447" y="0"/>
                      </a:moveTo>
                      <a:lnTo>
                        <a:pt x="412" y="28"/>
                      </a:lnTo>
                      <a:lnTo>
                        <a:pt x="385" y="51"/>
                      </a:lnTo>
                      <a:lnTo>
                        <a:pt x="350" y="64"/>
                      </a:lnTo>
                      <a:lnTo>
                        <a:pt x="312" y="75"/>
                      </a:lnTo>
                      <a:lnTo>
                        <a:pt x="271" y="92"/>
                      </a:lnTo>
                      <a:lnTo>
                        <a:pt x="230" y="105"/>
                      </a:lnTo>
                      <a:lnTo>
                        <a:pt x="195" y="112"/>
                      </a:lnTo>
                      <a:lnTo>
                        <a:pt x="163" y="113"/>
                      </a:lnTo>
                      <a:lnTo>
                        <a:pt x="128" y="115"/>
                      </a:lnTo>
                      <a:lnTo>
                        <a:pt x="67" y="119"/>
                      </a:lnTo>
                      <a:lnTo>
                        <a:pt x="0" y="115"/>
                      </a:lnTo>
                      <a:lnTo>
                        <a:pt x="447"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00" name="Freeform 216">
                  <a:extLst>
                    <a:ext uri="{FF2B5EF4-FFF2-40B4-BE49-F238E27FC236}">
                      <a16:creationId xmlns:a16="http://schemas.microsoft.com/office/drawing/2014/main" id="{0BD0E8A7-D7F6-7C43-ADB0-29C3E8C907C9}"/>
                    </a:ext>
                  </a:extLst>
                </p:cNvPr>
                <p:cNvSpPr>
                  <a:spLocks/>
                </p:cNvSpPr>
                <p:nvPr/>
              </p:nvSpPr>
              <p:spPr bwMode="auto">
                <a:xfrm>
                  <a:off x="182" y="3660"/>
                  <a:ext cx="448" cy="120"/>
                </a:xfrm>
                <a:custGeom>
                  <a:avLst/>
                  <a:gdLst>
                    <a:gd name="T0" fmla="*/ 447 w 448"/>
                    <a:gd name="T1" fmla="*/ 0 h 120"/>
                    <a:gd name="T2" fmla="*/ 411 w 448"/>
                    <a:gd name="T3" fmla="*/ 30 h 120"/>
                    <a:gd name="T4" fmla="*/ 386 w 448"/>
                    <a:gd name="T5" fmla="*/ 52 h 120"/>
                    <a:gd name="T6" fmla="*/ 350 w 448"/>
                    <a:gd name="T7" fmla="*/ 64 h 120"/>
                    <a:gd name="T8" fmla="*/ 314 w 448"/>
                    <a:gd name="T9" fmla="*/ 76 h 120"/>
                    <a:gd name="T10" fmla="*/ 272 w 448"/>
                    <a:gd name="T11" fmla="*/ 92 h 120"/>
                    <a:gd name="T12" fmla="*/ 230 w 448"/>
                    <a:gd name="T13" fmla="*/ 106 h 120"/>
                    <a:gd name="T14" fmla="*/ 194 w 448"/>
                    <a:gd name="T15" fmla="*/ 114 h 120"/>
                    <a:gd name="T16" fmla="*/ 164 w 448"/>
                    <a:gd name="T17" fmla="*/ 116 h 120"/>
                    <a:gd name="T18" fmla="*/ 128 w 448"/>
                    <a:gd name="T19" fmla="*/ 118 h 120"/>
                    <a:gd name="T20" fmla="*/ 66 w 448"/>
                    <a:gd name="T21" fmla="*/ 119 h 120"/>
                    <a:gd name="T22" fmla="*/ 0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447" y="0"/>
                      </a:moveTo>
                      <a:lnTo>
                        <a:pt x="411" y="30"/>
                      </a:lnTo>
                      <a:lnTo>
                        <a:pt x="386" y="52"/>
                      </a:lnTo>
                      <a:lnTo>
                        <a:pt x="350" y="64"/>
                      </a:lnTo>
                      <a:lnTo>
                        <a:pt x="314" y="76"/>
                      </a:lnTo>
                      <a:lnTo>
                        <a:pt x="272" y="92"/>
                      </a:lnTo>
                      <a:lnTo>
                        <a:pt x="230" y="106"/>
                      </a:lnTo>
                      <a:lnTo>
                        <a:pt x="194" y="114"/>
                      </a:lnTo>
                      <a:lnTo>
                        <a:pt x="164" y="116"/>
                      </a:lnTo>
                      <a:lnTo>
                        <a:pt x="128" y="118"/>
                      </a:lnTo>
                      <a:lnTo>
                        <a:pt x="66" y="119"/>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11" name="Group 217">
                <a:extLst>
                  <a:ext uri="{FF2B5EF4-FFF2-40B4-BE49-F238E27FC236}">
                    <a16:creationId xmlns:a16="http://schemas.microsoft.com/office/drawing/2014/main" id="{3CE4C885-4D99-284E-B776-7AC7FC374D40}"/>
                  </a:ext>
                </a:extLst>
              </p:cNvPr>
              <p:cNvGrpSpPr>
                <a:grpSpLocks/>
              </p:cNvGrpSpPr>
              <p:nvPr/>
            </p:nvGrpSpPr>
            <p:grpSpPr bwMode="auto">
              <a:xfrm>
                <a:off x="188" y="3626"/>
                <a:ext cx="428" cy="117"/>
                <a:chOff x="188" y="3626"/>
                <a:chExt cx="428" cy="117"/>
              </a:xfrm>
            </p:grpSpPr>
            <p:sp>
              <p:nvSpPr>
                <p:cNvPr id="16602" name="Freeform 218" descr="50%">
                  <a:extLst>
                    <a:ext uri="{FF2B5EF4-FFF2-40B4-BE49-F238E27FC236}">
                      <a16:creationId xmlns:a16="http://schemas.microsoft.com/office/drawing/2014/main" id="{E2855F7D-3ECA-4B4E-A500-3FD3DADA7E96}"/>
                    </a:ext>
                  </a:extLst>
                </p:cNvPr>
                <p:cNvSpPr>
                  <a:spLocks/>
                </p:cNvSpPr>
                <p:nvPr/>
              </p:nvSpPr>
              <p:spPr bwMode="auto">
                <a:xfrm>
                  <a:off x="188" y="3626"/>
                  <a:ext cx="428" cy="117"/>
                </a:xfrm>
                <a:custGeom>
                  <a:avLst/>
                  <a:gdLst>
                    <a:gd name="T0" fmla="*/ 427 w 428"/>
                    <a:gd name="T1" fmla="*/ 0 h 117"/>
                    <a:gd name="T2" fmla="*/ 405 w 428"/>
                    <a:gd name="T3" fmla="*/ 13 h 117"/>
                    <a:gd name="T4" fmla="*/ 403 w 428"/>
                    <a:gd name="T5" fmla="*/ 19 h 117"/>
                    <a:gd name="T6" fmla="*/ 398 w 428"/>
                    <a:gd name="T7" fmla="*/ 21 h 117"/>
                    <a:gd name="T8" fmla="*/ 392 w 428"/>
                    <a:gd name="T9" fmla="*/ 28 h 117"/>
                    <a:gd name="T10" fmla="*/ 386 w 428"/>
                    <a:gd name="T11" fmla="*/ 30 h 117"/>
                    <a:gd name="T12" fmla="*/ 381 w 428"/>
                    <a:gd name="T13" fmla="*/ 34 h 117"/>
                    <a:gd name="T14" fmla="*/ 371 w 428"/>
                    <a:gd name="T15" fmla="*/ 36 h 117"/>
                    <a:gd name="T16" fmla="*/ 359 w 428"/>
                    <a:gd name="T17" fmla="*/ 39 h 117"/>
                    <a:gd name="T18" fmla="*/ 347 w 428"/>
                    <a:gd name="T19" fmla="*/ 43 h 117"/>
                    <a:gd name="T20" fmla="*/ 338 w 428"/>
                    <a:gd name="T21" fmla="*/ 45 h 117"/>
                    <a:gd name="T22" fmla="*/ 332 w 428"/>
                    <a:gd name="T23" fmla="*/ 49 h 117"/>
                    <a:gd name="T24" fmla="*/ 326 w 428"/>
                    <a:gd name="T25" fmla="*/ 51 h 117"/>
                    <a:gd name="T26" fmla="*/ 320 w 428"/>
                    <a:gd name="T27" fmla="*/ 56 h 117"/>
                    <a:gd name="T28" fmla="*/ 314 w 428"/>
                    <a:gd name="T29" fmla="*/ 58 h 117"/>
                    <a:gd name="T30" fmla="*/ 308 w 428"/>
                    <a:gd name="T31" fmla="*/ 64 h 117"/>
                    <a:gd name="T32" fmla="*/ 302 w 428"/>
                    <a:gd name="T33" fmla="*/ 65 h 117"/>
                    <a:gd name="T34" fmla="*/ 293 w 428"/>
                    <a:gd name="T35" fmla="*/ 67 h 117"/>
                    <a:gd name="T36" fmla="*/ 281 w 428"/>
                    <a:gd name="T37" fmla="*/ 71 h 117"/>
                    <a:gd name="T38" fmla="*/ 269 w 428"/>
                    <a:gd name="T39" fmla="*/ 75 h 117"/>
                    <a:gd name="T40" fmla="*/ 263 w 428"/>
                    <a:gd name="T41" fmla="*/ 77 h 117"/>
                    <a:gd name="T42" fmla="*/ 257 w 428"/>
                    <a:gd name="T43" fmla="*/ 80 h 117"/>
                    <a:gd name="T44" fmla="*/ 251 w 428"/>
                    <a:gd name="T45" fmla="*/ 82 h 117"/>
                    <a:gd name="T46" fmla="*/ 245 w 428"/>
                    <a:gd name="T47" fmla="*/ 88 h 117"/>
                    <a:gd name="T48" fmla="*/ 236 w 428"/>
                    <a:gd name="T49" fmla="*/ 88 h 117"/>
                    <a:gd name="T50" fmla="*/ 230 w 428"/>
                    <a:gd name="T51" fmla="*/ 92 h 117"/>
                    <a:gd name="T52" fmla="*/ 224 w 428"/>
                    <a:gd name="T53" fmla="*/ 95 h 117"/>
                    <a:gd name="T54" fmla="*/ 218 w 428"/>
                    <a:gd name="T55" fmla="*/ 97 h 117"/>
                    <a:gd name="T56" fmla="*/ 212 w 428"/>
                    <a:gd name="T57" fmla="*/ 99 h 117"/>
                    <a:gd name="T58" fmla="*/ 206 w 428"/>
                    <a:gd name="T59" fmla="*/ 101 h 117"/>
                    <a:gd name="T60" fmla="*/ 192 w 428"/>
                    <a:gd name="T61" fmla="*/ 105 h 117"/>
                    <a:gd name="T62" fmla="*/ 183 w 428"/>
                    <a:gd name="T63" fmla="*/ 107 h 117"/>
                    <a:gd name="T64" fmla="*/ 173 w 428"/>
                    <a:gd name="T65" fmla="*/ 107 h 117"/>
                    <a:gd name="T66" fmla="*/ 167 w 428"/>
                    <a:gd name="T67" fmla="*/ 109 h 117"/>
                    <a:gd name="T68" fmla="*/ 157 w 428"/>
                    <a:gd name="T69" fmla="*/ 110 h 117"/>
                    <a:gd name="T70" fmla="*/ 145 w 428"/>
                    <a:gd name="T71" fmla="*/ 112 h 117"/>
                    <a:gd name="T72" fmla="*/ 137 w 428"/>
                    <a:gd name="T73" fmla="*/ 112 h 117"/>
                    <a:gd name="T74" fmla="*/ 126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9 w 428"/>
                    <a:gd name="T91" fmla="*/ 116 h 117"/>
                    <a:gd name="T92" fmla="*/ 73 w 428"/>
                    <a:gd name="T93" fmla="*/ 116 h 117"/>
                    <a:gd name="T94" fmla="*/ 59 w 428"/>
                    <a:gd name="T95" fmla="*/ 116 h 117"/>
                    <a:gd name="T96" fmla="*/ 51 w 428"/>
                    <a:gd name="T97" fmla="*/ 116 h 117"/>
                    <a:gd name="T98" fmla="*/ 43 w 428"/>
                    <a:gd name="T99" fmla="*/ 116 h 117"/>
                    <a:gd name="T100" fmla="*/ 39 w 428"/>
                    <a:gd name="T101" fmla="*/ 116 h 117"/>
                    <a:gd name="T102" fmla="*/ 33 w 428"/>
                    <a:gd name="T103" fmla="*/ 116 h 117"/>
                    <a:gd name="T104" fmla="*/ 20 w 428"/>
                    <a:gd name="T105" fmla="*/ 114 h 117"/>
                    <a:gd name="T106" fmla="*/ 12 w 428"/>
                    <a:gd name="T107" fmla="*/ 114 h 117"/>
                    <a:gd name="T108" fmla="*/ 6 w 428"/>
                    <a:gd name="T109" fmla="*/ 114 h 117"/>
                    <a:gd name="T110" fmla="*/ 0 w 428"/>
                    <a:gd name="T111" fmla="*/ 114 h 117"/>
                    <a:gd name="T112" fmla="*/ 427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427" y="0"/>
                      </a:moveTo>
                      <a:lnTo>
                        <a:pt x="405" y="13"/>
                      </a:lnTo>
                      <a:lnTo>
                        <a:pt x="403" y="19"/>
                      </a:lnTo>
                      <a:lnTo>
                        <a:pt x="398" y="21"/>
                      </a:lnTo>
                      <a:lnTo>
                        <a:pt x="392" y="28"/>
                      </a:lnTo>
                      <a:lnTo>
                        <a:pt x="386" y="30"/>
                      </a:lnTo>
                      <a:lnTo>
                        <a:pt x="381" y="34"/>
                      </a:lnTo>
                      <a:lnTo>
                        <a:pt x="371" y="36"/>
                      </a:lnTo>
                      <a:lnTo>
                        <a:pt x="359" y="39"/>
                      </a:lnTo>
                      <a:lnTo>
                        <a:pt x="347"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7"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03" name="Freeform 219">
                  <a:extLst>
                    <a:ext uri="{FF2B5EF4-FFF2-40B4-BE49-F238E27FC236}">
                      <a16:creationId xmlns:a16="http://schemas.microsoft.com/office/drawing/2014/main" id="{B3C4DFFA-407E-3A45-8FEF-4AF389AA2195}"/>
                    </a:ext>
                  </a:extLst>
                </p:cNvPr>
                <p:cNvSpPr>
                  <a:spLocks/>
                </p:cNvSpPr>
                <p:nvPr/>
              </p:nvSpPr>
              <p:spPr bwMode="auto">
                <a:xfrm>
                  <a:off x="188" y="3626"/>
                  <a:ext cx="428" cy="117"/>
                </a:xfrm>
                <a:custGeom>
                  <a:avLst/>
                  <a:gdLst>
                    <a:gd name="T0" fmla="*/ 427 w 428"/>
                    <a:gd name="T1" fmla="*/ 0 h 117"/>
                    <a:gd name="T2" fmla="*/ 407 w 428"/>
                    <a:gd name="T3" fmla="*/ 14 h 117"/>
                    <a:gd name="T4" fmla="*/ 403 w 428"/>
                    <a:gd name="T5" fmla="*/ 18 h 117"/>
                    <a:gd name="T6" fmla="*/ 397 w 428"/>
                    <a:gd name="T7" fmla="*/ 22 h 117"/>
                    <a:gd name="T8" fmla="*/ 391 w 428"/>
                    <a:gd name="T9" fmla="*/ 28 h 117"/>
                    <a:gd name="T10" fmla="*/ 386 w 428"/>
                    <a:gd name="T11" fmla="*/ 30 h 117"/>
                    <a:gd name="T12" fmla="*/ 380 w 428"/>
                    <a:gd name="T13" fmla="*/ 34 h 117"/>
                    <a:gd name="T14" fmla="*/ 372 w 428"/>
                    <a:gd name="T15" fmla="*/ 36 h 117"/>
                    <a:gd name="T16" fmla="*/ 360 w 428"/>
                    <a:gd name="T17" fmla="*/ 40 h 117"/>
                    <a:gd name="T18" fmla="*/ 348 w 428"/>
                    <a:gd name="T19" fmla="*/ 42 h 117"/>
                    <a:gd name="T20" fmla="*/ 338 w 428"/>
                    <a:gd name="T21" fmla="*/ 46 h 117"/>
                    <a:gd name="T22" fmla="*/ 332 w 428"/>
                    <a:gd name="T23" fmla="*/ 48 h 117"/>
                    <a:gd name="T24" fmla="*/ 326 w 428"/>
                    <a:gd name="T25" fmla="*/ 52 h 117"/>
                    <a:gd name="T26" fmla="*/ 320 w 428"/>
                    <a:gd name="T27" fmla="*/ 56 h 117"/>
                    <a:gd name="T28" fmla="*/ 314 w 428"/>
                    <a:gd name="T29" fmla="*/ 58 h 117"/>
                    <a:gd name="T30" fmla="*/ 308 w 428"/>
                    <a:gd name="T31" fmla="*/ 64 h 117"/>
                    <a:gd name="T32" fmla="*/ 302 w 428"/>
                    <a:gd name="T33" fmla="*/ 64 h 117"/>
                    <a:gd name="T34" fmla="*/ 292 w 428"/>
                    <a:gd name="T35" fmla="*/ 68 h 117"/>
                    <a:gd name="T36" fmla="*/ 280 w 428"/>
                    <a:gd name="T37" fmla="*/ 70 h 117"/>
                    <a:gd name="T38" fmla="*/ 270 w 428"/>
                    <a:gd name="T39" fmla="*/ 76 h 117"/>
                    <a:gd name="T40" fmla="*/ 264 w 428"/>
                    <a:gd name="T41" fmla="*/ 76 h 117"/>
                    <a:gd name="T42" fmla="*/ 258 w 428"/>
                    <a:gd name="T43" fmla="*/ 80 h 117"/>
                    <a:gd name="T44" fmla="*/ 252 w 428"/>
                    <a:gd name="T45" fmla="*/ 82 h 117"/>
                    <a:gd name="T46" fmla="*/ 246 w 428"/>
                    <a:gd name="T47" fmla="*/ 88 h 117"/>
                    <a:gd name="T48" fmla="*/ 236 w 428"/>
                    <a:gd name="T49" fmla="*/ 88 h 117"/>
                    <a:gd name="T50" fmla="*/ 230 w 428"/>
                    <a:gd name="T51" fmla="*/ 92 h 117"/>
                    <a:gd name="T52" fmla="*/ 224 w 428"/>
                    <a:gd name="T53" fmla="*/ 94 h 117"/>
                    <a:gd name="T54" fmla="*/ 218 w 428"/>
                    <a:gd name="T55" fmla="*/ 98 h 117"/>
                    <a:gd name="T56" fmla="*/ 212 w 428"/>
                    <a:gd name="T57" fmla="*/ 100 h 117"/>
                    <a:gd name="T58" fmla="*/ 206 w 428"/>
                    <a:gd name="T59" fmla="*/ 100 h 117"/>
                    <a:gd name="T60" fmla="*/ 192 w 428"/>
                    <a:gd name="T61" fmla="*/ 104 h 117"/>
                    <a:gd name="T62" fmla="*/ 182 w 428"/>
                    <a:gd name="T63" fmla="*/ 106 h 117"/>
                    <a:gd name="T64" fmla="*/ 172 w 428"/>
                    <a:gd name="T65" fmla="*/ 106 h 117"/>
                    <a:gd name="T66" fmla="*/ 168 w 428"/>
                    <a:gd name="T67" fmla="*/ 108 h 117"/>
                    <a:gd name="T68" fmla="*/ 158 w 428"/>
                    <a:gd name="T69" fmla="*/ 110 h 117"/>
                    <a:gd name="T70" fmla="*/ 146 w 428"/>
                    <a:gd name="T71" fmla="*/ 112 h 117"/>
                    <a:gd name="T72" fmla="*/ 136 w 428"/>
                    <a:gd name="T73" fmla="*/ 112 h 117"/>
                    <a:gd name="T74" fmla="*/ 124 w 428"/>
                    <a:gd name="T75" fmla="*/ 112 h 117"/>
                    <a:gd name="T76" fmla="*/ 120 w 428"/>
                    <a:gd name="T77" fmla="*/ 114 h 117"/>
                    <a:gd name="T78" fmla="*/ 112 w 428"/>
                    <a:gd name="T79" fmla="*/ 116 h 117"/>
                    <a:gd name="T80" fmla="*/ 106 w 428"/>
                    <a:gd name="T81" fmla="*/ 116 h 117"/>
                    <a:gd name="T82" fmla="*/ 102 w 428"/>
                    <a:gd name="T83" fmla="*/ 116 h 117"/>
                    <a:gd name="T84" fmla="*/ 96 w 428"/>
                    <a:gd name="T85" fmla="*/ 116 h 117"/>
                    <a:gd name="T86" fmla="*/ 90 w 428"/>
                    <a:gd name="T87" fmla="*/ 116 h 117"/>
                    <a:gd name="T88" fmla="*/ 84 w 428"/>
                    <a:gd name="T89" fmla="*/ 116 h 117"/>
                    <a:gd name="T90" fmla="*/ 78 w 428"/>
                    <a:gd name="T91" fmla="*/ 116 h 117"/>
                    <a:gd name="T92" fmla="*/ 72 w 428"/>
                    <a:gd name="T93" fmla="*/ 116 h 117"/>
                    <a:gd name="T94" fmla="*/ 60 w 428"/>
                    <a:gd name="T95" fmla="*/ 116 h 117"/>
                    <a:gd name="T96" fmla="*/ 50 w 428"/>
                    <a:gd name="T97" fmla="*/ 116 h 117"/>
                    <a:gd name="T98" fmla="*/ 44 w 428"/>
                    <a:gd name="T99" fmla="*/ 116 h 117"/>
                    <a:gd name="T100" fmla="*/ 38 w 428"/>
                    <a:gd name="T101" fmla="*/ 116 h 117"/>
                    <a:gd name="T102" fmla="*/ 32 w 428"/>
                    <a:gd name="T103" fmla="*/ 116 h 117"/>
                    <a:gd name="T104" fmla="*/ 20 w 428"/>
                    <a:gd name="T105" fmla="*/ 114 h 117"/>
                    <a:gd name="T106" fmla="*/ 10 w 428"/>
                    <a:gd name="T107" fmla="*/ 114 h 117"/>
                    <a:gd name="T108" fmla="*/ 6 w 428"/>
                    <a:gd name="T109" fmla="*/ 114 h 117"/>
                    <a:gd name="T110" fmla="*/ 0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427" y="0"/>
                      </a:moveTo>
                      <a:lnTo>
                        <a:pt x="407" y="14"/>
                      </a:lnTo>
                      <a:lnTo>
                        <a:pt x="403" y="18"/>
                      </a:lnTo>
                      <a:lnTo>
                        <a:pt x="397" y="22"/>
                      </a:lnTo>
                      <a:lnTo>
                        <a:pt x="391"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12" name="Group 220">
                <a:extLst>
                  <a:ext uri="{FF2B5EF4-FFF2-40B4-BE49-F238E27FC236}">
                    <a16:creationId xmlns:a16="http://schemas.microsoft.com/office/drawing/2014/main" id="{51183F54-DF1F-AA44-A49A-C5688EC12A3F}"/>
                  </a:ext>
                </a:extLst>
              </p:cNvPr>
              <p:cNvGrpSpPr>
                <a:grpSpLocks/>
              </p:cNvGrpSpPr>
              <p:nvPr/>
            </p:nvGrpSpPr>
            <p:grpSpPr bwMode="auto">
              <a:xfrm>
                <a:off x="184" y="3598"/>
                <a:ext cx="418" cy="111"/>
                <a:chOff x="184" y="3598"/>
                <a:chExt cx="418" cy="111"/>
              </a:xfrm>
            </p:grpSpPr>
            <p:sp>
              <p:nvSpPr>
                <p:cNvPr id="16605" name="Freeform 221" descr="50%">
                  <a:extLst>
                    <a:ext uri="{FF2B5EF4-FFF2-40B4-BE49-F238E27FC236}">
                      <a16:creationId xmlns:a16="http://schemas.microsoft.com/office/drawing/2014/main" id="{B6E8875C-A309-AF4A-AF84-7D99CAC23859}"/>
                    </a:ext>
                  </a:extLst>
                </p:cNvPr>
                <p:cNvSpPr>
                  <a:spLocks/>
                </p:cNvSpPr>
                <p:nvPr/>
              </p:nvSpPr>
              <p:spPr bwMode="auto">
                <a:xfrm>
                  <a:off x="184" y="3598"/>
                  <a:ext cx="418" cy="111"/>
                </a:xfrm>
                <a:custGeom>
                  <a:avLst/>
                  <a:gdLst>
                    <a:gd name="T0" fmla="*/ 417 w 418"/>
                    <a:gd name="T1" fmla="*/ 0 h 111"/>
                    <a:gd name="T2" fmla="*/ 397 w 418"/>
                    <a:gd name="T3" fmla="*/ 22 h 111"/>
                    <a:gd name="T4" fmla="*/ 393 w 418"/>
                    <a:gd name="T5" fmla="*/ 24 h 111"/>
                    <a:gd name="T6" fmla="*/ 387 w 418"/>
                    <a:gd name="T7" fmla="*/ 30 h 111"/>
                    <a:gd name="T8" fmla="*/ 383 w 418"/>
                    <a:gd name="T9" fmla="*/ 32 h 111"/>
                    <a:gd name="T10" fmla="*/ 373 w 418"/>
                    <a:gd name="T11" fmla="*/ 35 h 111"/>
                    <a:gd name="T12" fmla="*/ 359 w 418"/>
                    <a:gd name="T13" fmla="*/ 39 h 111"/>
                    <a:gd name="T14" fmla="*/ 351 w 418"/>
                    <a:gd name="T15" fmla="*/ 41 h 111"/>
                    <a:gd name="T16" fmla="*/ 345 w 418"/>
                    <a:gd name="T17" fmla="*/ 45 h 111"/>
                    <a:gd name="T18" fmla="*/ 339 w 418"/>
                    <a:gd name="T19" fmla="*/ 47 h 111"/>
                    <a:gd name="T20" fmla="*/ 334 w 418"/>
                    <a:gd name="T21" fmla="*/ 50 h 111"/>
                    <a:gd name="T22" fmla="*/ 328 w 418"/>
                    <a:gd name="T23" fmla="*/ 52 h 111"/>
                    <a:gd name="T24" fmla="*/ 322 w 418"/>
                    <a:gd name="T25" fmla="*/ 52 h 111"/>
                    <a:gd name="T26" fmla="*/ 306 w 418"/>
                    <a:gd name="T27" fmla="*/ 58 h 111"/>
                    <a:gd name="T28" fmla="*/ 294 w 418"/>
                    <a:gd name="T29" fmla="*/ 60 h 111"/>
                    <a:gd name="T30" fmla="*/ 283 w 418"/>
                    <a:gd name="T31" fmla="*/ 62 h 111"/>
                    <a:gd name="T32" fmla="*/ 271 w 418"/>
                    <a:gd name="T33" fmla="*/ 63 h 111"/>
                    <a:gd name="T34" fmla="*/ 259 w 418"/>
                    <a:gd name="T35" fmla="*/ 65 h 111"/>
                    <a:gd name="T36" fmla="*/ 253 w 418"/>
                    <a:gd name="T37" fmla="*/ 65 h 111"/>
                    <a:gd name="T38" fmla="*/ 247 w 418"/>
                    <a:gd name="T39" fmla="*/ 67 h 111"/>
                    <a:gd name="T40" fmla="*/ 241 w 418"/>
                    <a:gd name="T41" fmla="*/ 71 h 111"/>
                    <a:gd name="T42" fmla="*/ 230 w 418"/>
                    <a:gd name="T43" fmla="*/ 71 h 111"/>
                    <a:gd name="T44" fmla="*/ 226 w 418"/>
                    <a:gd name="T45" fmla="*/ 73 h 111"/>
                    <a:gd name="T46" fmla="*/ 214 w 418"/>
                    <a:gd name="T47" fmla="*/ 76 h 111"/>
                    <a:gd name="T48" fmla="*/ 204 w 418"/>
                    <a:gd name="T49" fmla="*/ 76 h 111"/>
                    <a:gd name="T50" fmla="*/ 192 w 418"/>
                    <a:gd name="T51" fmla="*/ 78 h 111"/>
                    <a:gd name="T52" fmla="*/ 184 w 418"/>
                    <a:gd name="T53" fmla="*/ 82 h 111"/>
                    <a:gd name="T54" fmla="*/ 181 w 418"/>
                    <a:gd name="T55" fmla="*/ 84 h 111"/>
                    <a:gd name="T56" fmla="*/ 175 w 418"/>
                    <a:gd name="T57" fmla="*/ 86 h 111"/>
                    <a:gd name="T58" fmla="*/ 165 w 418"/>
                    <a:gd name="T59" fmla="*/ 86 h 111"/>
                    <a:gd name="T60" fmla="*/ 153 w 418"/>
                    <a:gd name="T61" fmla="*/ 89 h 111"/>
                    <a:gd name="T62" fmla="*/ 143 w 418"/>
                    <a:gd name="T63" fmla="*/ 89 h 111"/>
                    <a:gd name="T64" fmla="*/ 137 w 418"/>
                    <a:gd name="T65" fmla="*/ 91 h 111"/>
                    <a:gd name="T66" fmla="*/ 131 w 418"/>
                    <a:gd name="T67" fmla="*/ 93 h 111"/>
                    <a:gd name="T68" fmla="*/ 126 w 418"/>
                    <a:gd name="T69" fmla="*/ 95 h 111"/>
                    <a:gd name="T70" fmla="*/ 114 w 418"/>
                    <a:gd name="T71" fmla="*/ 97 h 111"/>
                    <a:gd name="T72" fmla="*/ 108 w 418"/>
                    <a:gd name="T73" fmla="*/ 101 h 111"/>
                    <a:gd name="T74" fmla="*/ 102 w 418"/>
                    <a:gd name="T75" fmla="*/ 101 h 111"/>
                    <a:gd name="T76" fmla="*/ 96 w 418"/>
                    <a:gd name="T77" fmla="*/ 103 h 111"/>
                    <a:gd name="T78" fmla="*/ 90 w 418"/>
                    <a:gd name="T79" fmla="*/ 103 h 111"/>
                    <a:gd name="T80" fmla="*/ 78 w 418"/>
                    <a:gd name="T81" fmla="*/ 104 h 111"/>
                    <a:gd name="T82" fmla="*/ 73 w 418"/>
                    <a:gd name="T83" fmla="*/ 104 h 111"/>
                    <a:gd name="T84" fmla="*/ 65 w 418"/>
                    <a:gd name="T85" fmla="*/ 104 h 111"/>
                    <a:gd name="T86" fmla="*/ 57 w 418"/>
                    <a:gd name="T87" fmla="*/ 106 h 111"/>
                    <a:gd name="T88" fmla="*/ 43 w 418"/>
                    <a:gd name="T89" fmla="*/ 106 h 111"/>
                    <a:gd name="T90" fmla="*/ 39 w 418"/>
                    <a:gd name="T91" fmla="*/ 106 h 111"/>
                    <a:gd name="T92" fmla="*/ 33 w 418"/>
                    <a:gd name="T93" fmla="*/ 106 h 111"/>
                    <a:gd name="T94" fmla="*/ 27 w 418"/>
                    <a:gd name="T95" fmla="*/ 106 h 111"/>
                    <a:gd name="T96" fmla="*/ 18 w 418"/>
                    <a:gd name="T97" fmla="*/ 108 h 111"/>
                    <a:gd name="T98" fmla="*/ 12 w 418"/>
                    <a:gd name="T99" fmla="*/ 108 h 111"/>
                    <a:gd name="T100" fmla="*/ 6 w 418"/>
                    <a:gd name="T101" fmla="*/ 110 h 111"/>
                    <a:gd name="T102" fmla="*/ 0 w 418"/>
                    <a:gd name="T103" fmla="*/ 110 h 111"/>
                    <a:gd name="T104" fmla="*/ 417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417" y="0"/>
                      </a:moveTo>
                      <a:lnTo>
                        <a:pt x="397" y="22"/>
                      </a:lnTo>
                      <a:lnTo>
                        <a:pt x="393" y="24"/>
                      </a:lnTo>
                      <a:lnTo>
                        <a:pt x="387" y="30"/>
                      </a:lnTo>
                      <a:lnTo>
                        <a:pt x="383" y="32"/>
                      </a:lnTo>
                      <a:lnTo>
                        <a:pt x="373" y="35"/>
                      </a:lnTo>
                      <a:lnTo>
                        <a:pt x="359" y="39"/>
                      </a:lnTo>
                      <a:lnTo>
                        <a:pt x="351" y="41"/>
                      </a:lnTo>
                      <a:lnTo>
                        <a:pt x="345" y="45"/>
                      </a:lnTo>
                      <a:lnTo>
                        <a:pt x="339"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7"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06" name="Freeform 222">
                  <a:extLst>
                    <a:ext uri="{FF2B5EF4-FFF2-40B4-BE49-F238E27FC236}">
                      <a16:creationId xmlns:a16="http://schemas.microsoft.com/office/drawing/2014/main" id="{DFD91BB3-BBB0-EE4A-B1BD-E259911C10F7}"/>
                    </a:ext>
                  </a:extLst>
                </p:cNvPr>
                <p:cNvSpPr>
                  <a:spLocks/>
                </p:cNvSpPr>
                <p:nvPr/>
              </p:nvSpPr>
              <p:spPr bwMode="auto">
                <a:xfrm>
                  <a:off x="184" y="3598"/>
                  <a:ext cx="418" cy="111"/>
                </a:xfrm>
                <a:custGeom>
                  <a:avLst/>
                  <a:gdLst>
                    <a:gd name="T0" fmla="*/ 417 w 418"/>
                    <a:gd name="T1" fmla="*/ 0 h 111"/>
                    <a:gd name="T2" fmla="*/ 397 w 418"/>
                    <a:gd name="T3" fmla="*/ 22 h 111"/>
                    <a:gd name="T4" fmla="*/ 394 w 418"/>
                    <a:gd name="T5" fmla="*/ 26 h 111"/>
                    <a:gd name="T6" fmla="*/ 386 w 418"/>
                    <a:gd name="T7" fmla="*/ 30 h 111"/>
                    <a:gd name="T8" fmla="*/ 382 w 418"/>
                    <a:gd name="T9" fmla="*/ 32 h 111"/>
                    <a:gd name="T10" fmla="*/ 372 w 418"/>
                    <a:gd name="T11" fmla="*/ 36 h 111"/>
                    <a:gd name="T12" fmla="*/ 360 w 418"/>
                    <a:gd name="T13" fmla="*/ 40 h 111"/>
                    <a:gd name="T14" fmla="*/ 350 w 418"/>
                    <a:gd name="T15" fmla="*/ 42 h 111"/>
                    <a:gd name="T16" fmla="*/ 344 w 418"/>
                    <a:gd name="T17" fmla="*/ 44 h 111"/>
                    <a:gd name="T18" fmla="*/ 340 w 418"/>
                    <a:gd name="T19" fmla="*/ 46 h 111"/>
                    <a:gd name="T20" fmla="*/ 332 w 418"/>
                    <a:gd name="T21" fmla="*/ 50 h 111"/>
                    <a:gd name="T22" fmla="*/ 328 w 418"/>
                    <a:gd name="T23" fmla="*/ 52 h 111"/>
                    <a:gd name="T24" fmla="*/ 322 w 418"/>
                    <a:gd name="T25" fmla="*/ 54 h 111"/>
                    <a:gd name="T26" fmla="*/ 306 w 418"/>
                    <a:gd name="T27" fmla="*/ 58 h 111"/>
                    <a:gd name="T28" fmla="*/ 294 w 418"/>
                    <a:gd name="T29" fmla="*/ 60 h 111"/>
                    <a:gd name="T30" fmla="*/ 282 w 418"/>
                    <a:gd name="T31" fmla="*/ 62 h 111"/>
                    <a:gd name="T32" fmla="*/ 270 w 418"/>
                    <a:gd name="T33" fmla="*/ 64 h 111"/>
                    <a:gd name="T34" fmla="*/ 258 w 418"/>
                    <a:gd name="T35" fmla="*/ 66 h 111"/>
                    <a:gd name="T36" fmla="*/ 252 w 418"/>
                    <a:gd name="T37" fmla="*/ 66 h 111"/>
                    <a:gd name="T38" fmla="*/ 246 w 418"/>
                    <a:gd name="T39" fmla="*/ 68 h 111"/>
                    <a:gd name="T40" fmla="*/ 240 w 418"/>
                    <a:gd name="T41" fmla="*/ 70 h 111"/>
                    <a:gd name="T42" fmla="*/ 230 w 418"/>
                    <a:gd name="T43" fmla="*/ 72 h 111"/>
                    <a:gd name="T44" fmla="*/ 226 w 418"/>
                    <a:gd name="T45" fmla="*/ 74 h 111"/>
                    <a:gd name="T46" fmla="*/ 214 w 418"/>
                    <a:gd name="T47" fmla="*/ 76 h 111"/>
                    <a:gd name="T48" fmla="*/ 204 w 418"/>
                    <a:gd name="T49" fmla="*/ 78 h 111"/>
                    <a:gd name="T50" fmla="*/ 192 w 418"/>
                    <a:gd name="T51" fmla="*/ 80 h 111"/>
                    <a:gd name="T52" fmla="*/ 186 w 418"/>
                    <a:gd name="T53" fmla="*/ 82 h 111"/>
                    <a:gd name="T54" fmla="*/ 180 w 418"/>
                    <a:gd name="T55" fmla="*/ 84 h 111"/>
                    <a:gd name="T56" fmla="*/ 174 w 418"/>
                    <a:gd name="T57" fmla="*/ 86 h 111"/>
                    <a:gd name="T58" fmla="*/ 166 w 418"/>
                    <a:gd name="T59" fmla="*/ 86 h 111"/>
                    <a:gd name="T60" fmla="*/ 152 w 418"/>
                    <a:gd name="T61" fmla="*/ 90 h 111"/>
                    <a:gd name="T62" fmla="*/ 144 w 418"/>
                    <a:gd name="T63" fmla="*/ 90 h 111"/>
                    <a:gd name="T64" fmla="*/ 138 w 418"/>
                    <a:gd name="T65" fmla="*/ 92 h 111"/>
                    <a:gd name="T66" fmla="*/ 132 w 418"/>
                    <a:gd name="T67" fmla="*/ 94 h 111"/>
                    <a:gd name="T68" fmla="*/ 126 w 418"/>
                    <a:gd name="T69" fmla="*/ 96 h 111"/>
                    <a:gd name="T70" fmla="*/ 114 w 418"/>
                    <a:gd name="T71" fmla="*/ 98 h 111"/>
                    <a:gd name="T72" fmla="*/ 108 w 418"/>
                    <a:gd name="T73" fmla="*/ 100 h 111"/>
                    <a:gd name="T74" fmla="*/ 102 w 418"/>
                    <a:gd name="T75" fmla="*/ 102 h 111"/>
                    <a:gd name="T76" fmla="*/ 96 w 418"/>
                    <a:gd name="T77" fmla="*/ 104 h 111"/>
                    <a:gd name="T78" fmla="*/ 90 w 418"/>
                    <a:gd name="T79" fmla="*/ 104 h 111"/>
                    <a:gd name="T80" fmla="*/ 78 w 418"/>
                    <a:gd name="T81" fmla="*/ 104 h 111"/>
                    <a:gd name="T82" fmla="*/ 72 w 418"/>
                    <a:gd name="T83" fmla="*/ 104 h 111"/>
                    <a:gd name="T84" fmla="*/ 66 w 418"/>
                    <a:gd name="T85" fmla="*/ 104 h 111"/>
                    <a:gd name="T86" fmla="*/ 56 w 418"/>
                    <a:gd name="T87" fmla="*/ 106 h 111"/>
                    <a:gd name="T88" fmla="*/ 44 w 418"/>
                    <a:gd name="T89" fmla="*/ 106 h 111"/>
                    <a:gd name="T90" fmla="*/ 40 w 418"/>
                    <a:gd name="T91" fmla="*/ 106 h 111"/>
                    <a:gd name="T92" fmla="*/ 34 w 418"/>
                    <a:gd name="T93" fmla="*/ 108 h 111"/>
                    <a:gd name="T94" fmla="*/ 28 w 418"/>
                    <a:gd name="T95" fmla="*/ 108 h 111"/>
                    <a:gd name="T96" fmla="*/ 18 w 418"/>
                    <a:gd name="T97" fmla="*/ 110 h 111"/>
                    <a:gd name="T98" fmla="*/ 12 w 418"/>
                    <a:gd name="T99" fmla="*/ 110 h 111"/>
                    <a:gd name="T100" fmla="*/ 6 w 418"/>
                    <a:gd name="T101" fmla="*/ 110 h 111"/>
                    <a:gd name="T102" fmla="*/ 0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417" y="0"/>
                      </a:moveTo>
                      <a:lnTo>
                        <a:pt x="397"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60" name="Group 223">
            <a:extLst>
              <a:ext uri="{FF2B5EF4-FFF2-40B4-BE49-F238E27FC236}">
                <a16:creationId xmlns:a16="http://schemas.microsoft.com/office/drawing/2014/main" id="{938F0982-9D9C-CE47-A57F-2DC7DCA10583}"/>
              </a:ext>
            </a:extLst>
          </p:cNvPr>
          <p:cNvGrpSpPr>
            <a:grpSpLocks/>
          </p:cNvGrpSpPr>
          <p:nvPr/>
        </p:nvGrpSpPr>
        <p:grpSpPr bwMode="auto">
          <a:xfrm>
            <a:off x="8867776" y="4854575"/>
            <a:ext cx="773113" cy="1219200"/>
            <a:chOff x="4626" y="3058"/>
            <a:chExt cx="487" cy="768"/>
          </a:xfrm>
        </p:grpSpPr>
        <p:sp>
          <p:nvSpPr>
            <p:cNvPr id="16608" name="Oval 224">
              <a:extLst>
                <a:ext uri="{FF2B5EF4-FFF2-40B4-BE49-F238E27FC236}">
                  <a16:creationId xmlns:a16="http://schemas.microsoft.com/office/drawing/2014/main" id="{524C9C76-0D50-5A46-8C6B-6F9B924CC54A}"/>
                </a:ext>
              </a:extLst>
            </p:cNvPr>
            <p:cNvSpPr>
              <a:spLocks noChangeArrowheads="1"/>
            </p:cNvSpPr>
            <p:nvPr/>
          </p:nvSpPr>
          <p:spPr bwMode="auto">
            <a:xfrm>
              <a:off x="4626" y="3146"/>
              <a:ext cx="364" cy="472"/>
            </a:xfrm>
            <a:prstGeom prst="ellipse">
              <a:avLst/>
            </a:prstGeom>
            <a:solidFill>
              <a:srgbClr val="FFA00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96" name="Group 225">
              <a:extLst>
                <a:ext uri="{FF2B5EF4-FFF2-40B4-BE49-F238E27FC236}">
                  <a16:creationId xmlns:a16="http://schemas.microsoft.com/office/drawing/2014/main" id="{F32F7BA5-F14D-5245-9DB8-A96EC866B6E6}"/>
                </a:ext>
              </a:extLst>
            </p:cNvPr>
            <p:cNvGrpSpPr>
              <a:grpSpLocks/>
            </p:cNvGrpSpPr>
            <p:nvPr/>
          </p:nvGrpSpPr>
          <p:grpSpPr bwMode="auto">
            <a:xfrm>
              <a:off x="4642" y="3058"/>
              <a:ext cx="471" cy="768"/>
              <a:chOff x="4642" y="3058"/>
              <a:chExt cx="471" cy="768"/>
            </a:xfrm>
          </p:grpSpPr>
          <p:sp>
            <p:nvSpPr>
              <p:cNvPr id="16610" name="Freeform 226">
                <a:extLst>
                  <a:ext uri="{FF2B5EF4-FFF2-40B4-BE49-F238E27FC236}">
                    <a16:creationId xmlns:a16="http://schemas.microsoft.com/office/drawing/2014/main" id="{10687955-029C-0D4F-A8AB-FFF4EED5F38D}"/>
                  </a:ext>
                </a:extLst>
              </p:cNvPr>
              <p:cNvSpPr>
                <a:spLocks/>
              </p:cNvSpPr>
              <p:nvPr/>
            </p:nvSpPr>
            <p:spPr bwMode="auto">
              <a:xfrm>
                <a:off x="4642" y="3058"/>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6 h 768"/>
                  <a:gd name="T12" fmla="*/ 156 w 469"/>
                  <a:gd name="T13" fmla="*/ 312 h 768"/>
                  <a:gd name="T14" fmla="*/ 156 w 469"/>
                  <a:gd name="T15" fmla="*/ 348 h 768"/>
                  <a:gd name="T16" fmla="*/ 132 w 469"/>
                  <a:gd name="T17" fmla="*/ 384 h 768"/>
                  <a:gd name="T18" fmla="*/ 120 w 469"/>
                  <a:gd name="T19" fmla="*/ 420 h 768"/>
                  <a:gd name="T20" fmla="*/ 84 w 469"/>
                  <a:gd name="T21" fmla="*/ 456 h 768"/>
                  <a:gd name="T22" fmla="*/ 84 w 469"/>
                  <a:gd name="T23" fmla="*/ 492 h 768"/>
                  <a:gd name="T24" fmla="*/ 72 w 469"/>
                  <a:gd name="T25" fmla="*/ 528 h 768"/>
                  <a:gd name="T26" fmla="*/ 72 w 469"/>
                  <a:gd name="T27" fmla="*/ 564 h 768"/>
                  <a:gd name="T28" fmla="*/ 48 w 469"/>
                  <a:gd name="T29" fmla="*/ 612 h 768"/>
                  <a:gd name="T30" fmla="*/ 36 w 469"/>
                  <a:gd name="T31" fmla="*/ 660 h 768"/>
                  <a:gd name="T32" fmla="*/ 36 w 469"/>
                  <a:gd name="T33" fmla="*/ 696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6 h 768"/>
                  <a:gd name="T64" fmla="*/ 468 w 469"/>
                  <a:gd name="T65" fmla="*/ 660 h 768"/>
                  <a:gd name="T66" fmla="*/ 468 w 469"/>
                  <a:gd name="T67" fmla="*/ 624 h 768"/>
                  <a:gd name="T68" fmla="*/ 468 w 469"/>
                  <a:gd name="T69" fmla="*/ 588 h 768"/>
                  <a:gd name="T70" fmla="*/ 468 w 469"/>
                  <a:gd name="T71" fmla="*/ 552 h 768"/>
                  <a:gd name="T72" fmla="*/ 468 w 469"/>
                  <a:gd name="T73" fmla="*/ 516 h 768"/>
                  <a:gd name="T74" fmla="*/ 468 w 469"/>
                  <a:gd name="T75" fmla="*/ 480 h 768"/>
                  <a:gd name="T76" fmla="*/ 468 w 469"/>
                  <a:gd name="T77" fmla="*/ 444 h 768"/>
                  <a:gd name="T78" fmla="*/ 468 w 469"/>
                  <a:gd name="T79" fmla="*/ 408 h 768"/>
                  <a:gd name="T80" fmla="*/ 468 w 469"/>
                  <a:gd name="T81" fmla="*/ 372 h 768"/>
                  <a:gd name="T82" fmla="*/ 468 w 469"/>
                  <a:gd name="T83" fmla="*/ 336 h 768"/>
                  <a:gd name="T84" fmla="*/ 468 w 469"/>
                  <a:gd name="T85" fmla="*/ 300 h 768"/>
                  <a:gd name="T86" fmla="*/ 468 w 469"/>
                  <a:gd name="T87" fmla="*/ 264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6"/>
                    </a:lnTo>
                    <a:lnTo>
                      <a:pt x="156" y="312"/>
                    </a:lnTo>
                    <a:lnTo>
                      <a:pt x="156" y="348"/>
                    </a:lnTo>
                    <a:lnTo>
                      <a:pt x="132" y="384"/>
                    </a:lnTo>
                    <a:lnTo>
                      <a:pt x="120" y="420"/>
                    </a:lnTo>
                    <a:lnTo>
                      <a:pt x="84" y="456"/>
                    </a:lnTo>
                    <a:lnTo>
                      <a:pt x="84" y="492"/>
                    </a:lnTo>
                    <a:lnTo>
                      <a:pt x="72" y="528"/>
                    </a:lnTo>
                    <a:lnTo>
                      <a:pt x="72" y="564"/>
                    </a:lnTo>
                    <a:lnTo>
                      <a:pt x="48" y="612"/>
                    </a:lnTo>
                    <a:lnTo>
                      <a:pt x="36" y="660"/>
                    </a:lnTo>
                    <a:lnTo>
                      <a:pt x="36" y="696"/>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6"/>
                    </a:lnTo>
                    <a:lnTo>
                      <a:pt x="468" y="660"/>
                    </a:lnTo>
                    <a:lnTo>
                      <a:pt x="468" y="624"/>
                    </a:lnTo>
                    <a:lnTo>
                      <a:pt x="468" y="588"/>
                    </a:lnTo>
                    <a:lnTo>
                      <a:pt x="468" y="552"/>
                    </a:lnTo>
                    <a:lnTo>
                      <a:pt x="468" y="516"/>
                    </a:lnTo>
                    <a:lnTo>
                      <a:pt x="468" y="480"/>
                    </a:lnTo>
                    <a:lnTo>
                      <a:pt x="468" y="444"/>
                    </a:lnTo>
                    <a:lnTo>
                      <a:pt x="468" y="408"/>
                    </a:lnTo>
                    <a:lnTo>
                      <a:pt x="468" y="372"/>
                    </a:lnTo>
                    <a:lnTo>
                      <a:pt x="468" y="336"/>
                    </a:lnTo>
                    <a:lnTo>
                      <a:pt x="468" y="300"/>
                    </a:lnTo>
                    <a:lnTo>
                      <a:pt x="468" y="264"/>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FF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98" name="Group 227">
                <a:extLst>
                  <a:ext uri="{FF2B5EF4-FFF2-40B4-BE49-F238E27FC236}">
                    <a16:creationId xmlns:a16="http://schemas.microsoft.com/office/drawing/2014/main" id="{A96BB5B7-FB44-E242-8AB8-C54B73BFA34D}"/>
                  </a:ext>
                </a:extLst>
              </p:cNvPr>
              <p:cNvGrpSpPr>
                <a:grpSpLocks/>
              </p:cNvGrpSpPr>
              <p:nvPr/>
            </p:nvGrpSpPr>
            <p:grpSpPr bwMode="auto">
              <a:xfrm>
                <a:off x="4664" y="3188"/>
                <a:ext cx="449" cy="121"/>
                <a:chOff x="4664" y="3188"/>
                <a:chExt cx="449" cy="121"/>
              </a:xfrm>
            </p:grpSpPr>
            <p:sp>
              <p:nvSpPr>
                <p:cNvPr id="16612" name="Freeform 228">
                  <a:extLst>
                    <a:ext uri="{FF2B5EF4-FFF2-40B4-BE49-F238E27FC236}">
                      <a16:creationId xmlns:a16="http://schemas.microsoft.com/office/drawing/2014/main" id="{AF6B23DE-2E26-2846-830E-368A069523BD}"/>
                    </a:ext>
                  </a:extLst>
                </p:cNvPr>
                <p:cNvSpPr>
                  <a:spLocks/>
                </p:cNvSpPr>
                <p:nvPr/>
              </p:nvSpPr>
              <p:spPr bwMode="auto">
                <a:xfrm>
                  <a:off x="4664" y="3188"/>
                  <a:ext cx="449" cy="121"/>
                </a:xfrm>
                <a:custGeom>
                  <a:avLst/>
                  <a:gdLst>
                    <a:gd name="T0" fmla="*/ 0 w 449"/>
                    <a:gd name="T1" fmla="*/ 0 h 121"/>
                    <a:gd name="T2" fmla="*/ 35 w 449"/>
                    <a:gd name="T3" fmla="*/ 28 h 121"/>
                    <a:gd name="T4" fmla="*/ 63 w 449"/>
                    <a:gd name="T5" fmla="*/ 51 h 121"/>
                    <a:gd name="T6" fmla="*/ 98 w 449"/>
                    <a:gd name="T7" fmla="*/ 64 h 121"/>
                    <a:gd name="T8" fmla="*/ 136 w 449"/>
                    <a:gd name="T9" fmla="*/ 75 h 121"/>
                    <a:gd name="T10" fmla="*/ 177 w 449"/>
                    <a:gd name="T11" fmla="*/ 92 h 121"/>
                    <a:gd name="T12" fmla="*/ 218 w 449"/>
                    <a:gd name="T13" fmla="*/ 105 h 121"/>
                    <a:gd name="T14" fmla="*/ 253 w 449"/>
                    <a:gd name="T15" fmla="*/ 113 h 121"/>
                    <a:gd name="T16" fmla="*/ 285 w 449"/>
                    <a:gd name="T17" fmla="*/ 114 h 121"/>
                    <a:gd name="T18" fmla="*/ 320 w 449"/>
                    <a:gd name="T19" fmla="*/ 116 h 121"/>
                    <a:gd name="T20" fmla="*/ 381 w 449"/>
                    <a:gd name="T21" fmla="*/ 120 h 121"/>
                    <a:gd name="T22" fmla="*/ 448 w 449"/>
                    <a:gd name="T23" fmla="*/ 116 h 121"/>
                    <a:gd name="T24" fmla="*/ 0 w 449"/>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1">
                      <a:moveTo>
                        <a:pt x="0" y="0"/>
                      </a:moveTo>
                      <a:lnTo>
                        <a:pt x="35" y="28"/>
                      </a:lnTo>
                      <a:lnTo>
                        <a:pt x="63" y="51"/>
                      </a:lnTo>
                      <a:lnTo>
                        <a:pt x="98" y="64"/>
                      </a:lnTo>
                      <a:lnTo>
                        <a:pt x="136" y="75"/>
                      </a:lnTo>
                      <a:lnTo>
                        <a:pt x="177" y="92"/>
                      </a:lnTo>
                      <a:lnTo>
                        <a:pt x="218" y="105"/>
                      </a:lnTo>
                      <a:lnTo>
                        <a:pt x="253" y="113"/>
                      </a:lnTo>
                      <a:lnTo>
                        <a:pt x="285" y="114"/>
                      </a:lnTo>
                      <a:lnTo>
                        <a:pt x="320" y="116"/>
                      </a:lnTo>
                      <a:lnTo>
                        <a:pt x="381" y="120"/>
                      </a:lnTo>
                      <a:lnTo>
                        <a:pt x="448" y="116"/>
                      </a:lnTo>
                      <a:lnTo>
                        <a:pt x="0" y="0"/>
                      </a:lnTo>
                    </a:path>
                  </a:pathLst>
                </a:custGeom>
                <a:solidFill>
                  <a:srgbClr val="FFA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13" name="Freeform 229">
                  <a:extLst>
                    <a:ext uri="{FF2B5EF4-FFF2-40B4-BE49-F238E27FC236}">
                      <a16:creationId xmlns:a16="http://schemas.microsoft.com/office/drawing/2014/main" id="{C4D71136-F500-C747-A8FD-D63F992CD387}"/>
                    </a:ext>
                  </a:extLst>
                </p:cNvPr>
                <p:cNvSpPr>
                  <a:spLocks/>
                </p:cNvSpPr>
                <p:nvPr/>
              </p:nvSpPr>
              <p:spPr bwMode="auto">
                <a:xfrm>
                  <a:off x="4664" y="3188"/>
                  <a:ext cx="449" cy="121"/>
                </a:xfrm>
                <a:custGeom>
                  <a:avLst/>
                  <a:gdLst>
                    <a:gd name="T0" fmla="*/ 0 w 449"/>
                    <a:gd name="T1" fmla="*/ 0 h 121"/>
                    <a:gd name="T2" fmla="*/ 36 w 449"/>
                    <a:gd name="T3" fmla="*/ 30 h 121"/>
                    <a:gd name="T4" fmla="*/ 62 w 449"/>
                    <a:gd name="T5" fmla="*/ 52 h 121"/>
                    <a:gd name="T6" fmla="*/ 98 w 449"/>
                    <a:gd name="T7" fmla="*/ 64 h 121"/>
                    <a:gd name="T8" fmla="*/ 134 w 449"/>
                    <a:gd name="T9" fmla="*/ 76 h 121"/>
                    <a:gd name="T10" fmla="*/ 176 w 449"/>
                    <a:gd name="T11" fmla="*/ 92 h 121"/>
                    <a:gd name="T12" fmla="*/ 218 w 449"/>
                    <a:gd name="T13" fmla="*/ 106 h 121"/>
                    <a:gd name="T14" fmla="*/ 254 w 449"/>
                    <a:gd name="T15" fmla="*/ 114 h 121"/>
                    <a:gd name="T16" fmla="*/ 284 w 449"/>
                    <a:gd name="T17" fmla="*/ 116 h 121"/>
                    <a:gd name="T18" fmla="*/ 320 w 449"/>
                    <a:gd name="T19" fmla="*/ 118 h 121"/>
                    <a:gd name="T20" fmla="*/ 382 w 449"/>
                    <a:gd name="T21" fmla="*/ 120 h 121"/>
                    <a:gd name="T22" fmla="*/ 448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0" y="0"/>
                      </a:moveTo>
                      <a:lnTo>
                        <a:pt x="36" y="30"/>
                      </a:lnTo>
                      <a:lnTo>
                        <a:pt x="62" y="52"/>
                      </a:lnTo>
                      <a:lnTo>
                        <a:pt x="98" y="64"/>
                      </a:lnTo>
                      <a:lnTo>
                        <a:pt x="134" y="76"/>
                      </a:lnTo>
                      <a:lnTo>
                        <a:pt x="176" y="92"/>
                      </a:lnTo>
                      <a:lnTo>
                        <a:pt x="218" y="106"/>
                      </a:lnTo>
                      <a:lnTo>
                        <a:pt x="254" y="114"/>
                      </a:lnTo>
                      <a:lnTo>
                        <a:pt x="284" y="116"/>
                      </a:lnTo>
                      <a:lnTo>
                        <a:pt x="320" y="118"/>
                      </a:lnTo>
                      <a:lnTo>
                        <a:pt x="382" y="120"/>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99" name="Group 230">
                <a:extLst>
                  <a:ext uri="{FF2B5EF4-FFF2-40B4-BE49-F238E27FC236}">
                    <a16:creationId xmlns:a16="http://schemas.microsoft.com/office/drawing/2014/main" id="{07FDD05E-F7E2-A343-9572-0A9F458914BA}"/>
                  </a:ext>
                </a:extLst>
              </p:cNvPr>
              <p:cNvGrpSpPr>
                <a:grpSpLocks/>
              </p:cNvGrpSpPr>
              <p:nvPr/>
            </p:nvGrpSpPr>
            <p:grpSpPr bwMode="auto">
              <a:xfrm>
                <a:off x="4678" y="3154"/>
                <a:ext cx="429" cy="117"/>
                <a:chOff x="4678" y="3154"/>
                <a:chExt cx="429" cy="117"/>
              </a:xfrm>
            </p:grpSpPr>
            <p:sp>
              <p:nvSpPr>
                <p:cNvPr id="16615" name="Freeform 231">
                  <a:extLst>
                    <a:ext uri="{FF2B5EF4-FFF2-40B4-BE49-F238E27FC236}">
                      <a16:creationId xmlns:a16="http://schemas.microsoft.com/office/drawing/2014/main" id="{C3FAC75C-E8E7-0146-AC83-A2D6AF999116}"/>
                    </a:ext>
                  </a:extLst>
                </p:cNvPr>
                <p:cNvSpPr>
                  <a:spLocks/>
                </p:cNvSpPr>
                <p:nvPr/>
              </p:nvSpPr>
              <p:spPr bwMode="auto">
                <a:xfrm>
                  <a:off x="4678" y="3154"/>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solidFill>
                  <a:srgbClr val="FFA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16" name="Freeform 232">
                  <a:extLst>
                    <a:ext uri="{FF2B5EF4-FFF2-40B4-BE49-F238E27FC236}">
                      <a16:creationId xmlns:a16="http://schemas.microsoft.com/office/drawing/2014/main" id="{50078FEF-1973-2745-8D82-12BA827E5445}"/>
                    </a:ext>
                  </a:extLst>
                </p:cNvPr>
                <p:cNvSpPr>
                  <a:spLocks/>
                </p:cNvSpPr>
                <p:nvPr/>
              </p:nvSpPr>
              <p:spPr bwMode="auto">
                <a:xfrm>
                  <a:off x="4678" y="3154"/>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5000" name="Group 233">
                <a:extLst>
                  <a:ext uri="{FF2B5EF4-FFF2-40B4-BE49-F238E27FC236}">
                    <a16:creationId xmlns:a16="http://schemas.microsoft.com/office/drawing/2014/main" id="{E72E6E31-C7CF-8849-81A2-FD682BB6B99B}"/>
                  </a:ext>
                </a:extLst>
              </p:cNvPr>
              <p:cNvGrpSpPr>
                <a:grpSpLocks/>
              </p:cNvGrpSpPr>
              <p:nvPr/>
            </p:nvGrpSpPr>
            <p:grpSpPr bwMode="auto">
              <a:xfrm>
                <a:off x="4692" y="3126"/>
                <a:ext cx="419" cy="111"/>
                <a:chOff x="4692" y="3126"/>
                <a:chExt cx="419" cy="111"/>
              </a:xfrm>
            </p:grpSpPr>
            <p:sp>
              <p:nvSpPr>
                <p:cNvPr id="16618" name="Freeform 234">
                  <a:extLst>
                    <a:ext uri="{FF2B5EF4-FFF2-40B4-BE49-F238E27FC236}">
                      <a16:creationId xmlns:a16="http://schemas.microsoft.com/office/drawing/2014/main" id="{71B50417-DD85-8747-A3CB-733556D9D870}"/>
                    </a:ext>
                  </a:extLst>
                </p:cNvPr>
                <p:cNvSpPr>
                  <a:spLocks/>
                </p:cNvSpPr>
                <p:nvPr/>
              </p:nvSpPr>
              <p:spPr bwMode="auto">
                <a:xfrm>
                  <a:off x="4692" y="3126"/>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solidFill>
                  <a:srgbClr val="FFA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19" name="Freeform 235">
                  <a:extLst>
                    <a:ext uri="{FF2B5EF4-FFF2-40B4-BE49-F238E27FC236}">
                      <a16:creationId xmlns:a16="http://schemas.microsoft.com/office/drawing/2014/main" id="{76ECEFB8-F390-A640-B24B-F5643081D2A6}"/>
                    </a:ext>
                  </a:extLst>
                </p:cNvPr>
                <p:cNvSpPr>
                  <a:spLocks/>
                </p:cNvSpPr>
                <p:nvPr/>
              </p:nvSpPr>
              <p:spPr bwMode="auto">
                <a:xfrm>
                  <a:off x="4692" y="3126"/>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61" name="Group 236">
            <a:extLst>
              <a:ext uri="{FF2B5EF4-FFF2-40B4-BE49-F238E27FC236}">
                <a16:creationId xmlns:a16="http://schemas.microsoft.com/office/drawing/2014/main" id="{E0C0A90F-B6BF-F542-8F70-87898CD60723}"/>
              </a:ext>
            </a:extLst>
          </p:cNvPr>
          <p:cNvGrpSpPr>
            <a:grpSpLocks/>
          </p:cNvGrpSpPr>
          <p:nvPr/>
        </p:nvGrpSpPr>
        <p:grpSpPr bwMode="auto">
          <a:xfrm>
            <a:off x="8201026" y="5006975"/>
            <a:ext cx="849313" cy="1219200"/>
            <a:chOff x="4206" y="3154"/>
            <a:chExt cx="535" cy="768"/>
          </a:xfrm>
        </p:grpSpPr>
        <p:sp>
          <p:nvSpPr>
            <p:cNvPr id="16621" name="Oval 237">
              <a:extLst>
                <a:ext uri="{FF2B5EF4-FFF2-40B4-BE49-F238E27FC236}">
                  <a16:creationId xmlns:a16="http://schemas.microsoft.com/office/drawing/2014/main" id="{CAC7119F-4570-114D-90F2-77E754D481C6}"/>
                </a:ext>
              </a:extLst>
            </p:cNvPr>
            <p:cNvSpPr>
              <a:spLocks noChangeArrowheads="1"/>
            </p:cNvSpPr>
            <p:nvPr/>
          </p:nvSpPr>
          <p:spPr bwMode="auto">
            <a:xfrm>
              <a:off x="4206" y="3326"/>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90" name="Group 238">
              <a:extLst>
                <a:ext uri="{FF2B5EF4-FFF2-40B4-BE49-F238E27FC236}">
                  <a16:creationId xmlns:a16="http://schemas.microsoft.com/office/drawing/2014/main" id="{7B85E299-BEDD-8D49-99AD-9DD8D8A4788D}"/>
                </a:ext>
              </a:extLst>
            </p:cNvPr>
            <p:cNvGrpSpPr>
              <a:grpSpLocks/>
            </p:cNvGrpSpPr>
            <p:nvPr/>
          </p:nvGrpSpPr>
          <p:grpSpPr bwMode="auto">
            <a:xfrm>
              <a:off x="4270" y="3154"/>
              <a:ext cx="471" cy="768"/>
              <a:chOff x="4270" y="3154"/>
              <a:chExt cx="471" cy="768"/>
            </a:xfrm>
          </p:grpSpPr>
          <p:sp>
            <p:nvSpPr>
              <p:cNvPr id="16623" name="Freeform 239">
                <a:extLst>
                  <a:ext uri="{FF2B5EF4-FFF2-40B4-BE49-F238E27FC236}">
                    <a16:creationId xmlns:a16="http://schemas.microsoft.com/office/drawing/2014/main" id="{7F5F0301-FE52-844B-BB77-5AA56BA9DDBC}"/>
                  </a:ext>
                </a:extLst>
              </p:cNvPr>
              <p:cNvSpPr>
                <a:spLocks/>
              </p:cNvSpPr>
              <p:nvPr/>
            </p:nvSpPr>
            <p:spPr bwMode="auto">
              <a:xfrm>
                <a:off x="4270" y="3154"/>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6 h 768"/>
                  <a:gd name="T12" fmla="*/ 156 w 469"/>
                  <a:gd name="T13" fmla="*/ 312 h 768"/>
                  <a:gd name="T14" fmla="*/ 156 w 469"/>
                  <a:gd name="T15" fmla="*/ 348 h 768"/>
                  <a:gd name="T16" fmla="*/ 132 w 469"/>
                  <a:gd name="T17" fmla="*/ 384 h 768"/>
                  <a:gd name="T18" fmla="*/ 120 w 469"/>
                  <a:gd name="T19" fmla="*/ 420 h 768"/>
                  <a:gd name="T20" fmla="*/ 84 w 469"/>
                  <a:gd name="T21" fmla="*/ 456 h 768"/>
                  <a:gd name="T22" fmla="*/ 84 w 469"/>
                  <a:gd name="T23" fmla="*/ 492 h 768"/>
                  <a:gd name="T24" fmla="*/ 72 w 469"/>
                  <a:gd name="T25" fmla="*/ 528 h 768"/>
                  <a:gd name="T26" fmla="*/ 72 w 469"/>
                  <a:gd name="T27" fmla="*/ 564 h 768"/>
                  <a:gd name="T28" fmla="*/ 48 w 469"/>
                  <a:gd name="T29" fmla="*/ 612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4 h 768"/>
                  <a:gd name="T68" fmla="*/ 468 w 469"/>
                  <a:gd name="T69" fmla="*/ 588 h 768"/>
                  <a:gd name="T70" fmla="*/ 468 w 469"/>
                  <a:gd name="T71" fmla="*/ 552 h 768"/>
                  <a:gd name="T72" fmla="*/ 468 w 469"/>
                  <a:gd name="T73" fmla="*/ 516 h 768"/>
                  <a:gd name="T74" fmla="*/ 468 w 469"/>
                  <a:gd name="T75" fmla="*/ 480 h 768"/>
                  <a:gd name="T76" fmla="*/ 468 w 469"/>
                  <a:gd name="T77" fmla="*/ 444 h 768"/>
                  <a:gd name="T78" fmla="*/ 468 w 469"/>
                  <a:gd name="T79" fmla="*/ 408 h 768"/>
                  <a:gd name="T80" fmla="*/ 468 w 469"/>
                  <a:gd name="T81" fmla="*/ 372 h 768"/>
                  <a:gd name="T82" fmla="*/ 468 w 469"/>
                  <a:gd name="T83" fmla="*/ 336 h 768"/>
                  <a:gd name="T84" fmla="*/ 468 w 469"/>
                  <a:gd name="T85" fmla="*/ 300 h 768"/>
                  <a:gd name="T86" fmla="*/ 468 w 469"/>
                  <a:gd name="T87" fmla="*/ 264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6"/>
                    </a:lnTo>
                    <a:lnTo>
                      <a:pt x="156" y="312"/>
                    </a:lnTo>
                    <a:lnTo>
                      <a:pt x="156" y="348"/>
                    </a:lnTo>
                    <a:lnTo>
                      <a:pt x="132" y="384"/>
                    </a:lnTo>
                    <a:lnTo>
                      <a:pt x="120" y="420"/>
                    </a:lnTo>
                    <a:lnTo>
                      <a:pt x="84" y="456"/>
                    </a:lnTo>
                    <a:lnTo>
                      <a:pt x="84" y="492"/>
                    </a:lnTo>
                    <a:lnTo>
                      <a:pt x="72" y="528"/>
                    </a:lnTo>
                    <a:lnTo>
                      <a:pt x="72" y="564"/>
                    </a:lnTo>
                    <a:lnTo>
                      <a:pt x="48" y="612"/>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4"/>
                    </a:lnTo>
                    <a:lnTo>
                      <a:pt x="468" y="588"/>
                    </a:lnTo>
                    <a:lnTo>
                      <a:pt x="468" y="552"/>
                    </a:lnTo>
                    <a:lnTo>
                      <a:pt x="468" y="516"/>
                    </a:lnTo>
                    <a:lnTo>
                      <a:pt x="468" y="480"/>
                    </a:lnTo>
                    <a:lnTo>
                      <a:pt x="468" y="444"/>
                    </a:lnTo>
                    <a:lnTo>
                      <a:pt x="468" y="408"/>
                    </a:lnTo>
                    <a:lnTo>
                      <a:pt x="468" y="372"/>
                    </a:lnTo>
                    <a:lnTo>
                      <a:pt x="468" y="336"/>
                    </a:lnTo>
                    <a:lnTo>
                      <a:pt x="468" y="300"/>
                    </a:lnTo>
                    <a:lnTo>
                      <a:pt x="468" y="264"/>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FF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24" name="Freeform 240">
                <a:extLst>
                  <a:ext uri="{FF2B5EF4-FFF2-40B4-BE49-F238E27FC236}">
                    <a16:creationId xmlns:a16="http://schemas.microsoft.com/office/drawing/2014/main" id="{AE2C9D84-6BEE-4246-B100-9844CD2B3EC3}"/>
                  </a:ext>
                </a:extLst>
              </p:cNvPr>
              <p:cNvSpPr>
                <a:spLocks/>
              </p:cNvSpPr>
              <p:nvPr/>
            </p:nvSpPr>
            <p:spPr bwMode="auto">
              <a:xfrm>
                <a:off x="4292" y="3284"/>
                <a:ext cx="449" cy="121"/>
              </a:xfrm>
              <a:custGeom>
                <a:avLst/>
                <a:gdLst>
                  <a:gd name="T0" fmla="*/ 0 w 449"/>
                  <a:gd name="T1" fmla="*/ 0 h 121"/>
                  <a:gd name="T2" fmla="*/ 36 w 449"/>
                  <a:gd name="T3" fmla="*/ 30 h 121"/>
                  <a:gd name="T4" fmla="*/ 62 w 449"/>
                  <a:gd name="T5" fmla="*/ 52 h 121"/>
                  <a:gd name="T6" fmla="*/ 98 w 449"/>
                  <a:gd name="T7" fmla="*/ 64 h 121"/>
                  <a:gd name="T8" fmla="*/ 134 w 449"/>
                  <a:gd name="T9" fmla="*/ 76 h 121"/>
                  <a:gd name="T10" fmla="*/ 176 w 449"/>
                  <a:gd name="T11" fmla="*/ 92 h 121"/>
                  <a:gd name="T12" fmla="*/ 218 w 449"/>
                  <a:gd name="T13" fmla="*/ 106 h 121"/>
                  <a:gd name="T14" fmla="*/ 254 w 449"/>
                  <a:gd name="T15" fmla="*/ 114 h 121"/>
                  <a:gd name="T16" fmla="*/ 284 w 449"/>
                  <a:gd name="T17" fmla="*/ 116 h 121"/>
                  <a:gd name="T18" fmla="*/ 320 w 449"/>
                  <a:gd name="T19" fmla="*/ 118 h 121"/>
                  <a:gd name="T20" fmla="*/ 382 w 449"/>
                  <a:gd name="T21" fmla="*/ 120 h 121"/>
                  <a:gd name="T22" fmla="*/ 448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0" y="0"/>
                    </a:moveTo>
                    <a:lnTo>
                      <a:pt x="36" y="30"/>
                    </a:lnTo>
                    <a:lnTo>
                      <a:pt x="62" y="52"/>
                    </a:lnTo>
                    <a:lnTo>
                      <a:pt x="98" y="64"/>
                    </a:lnTo>
                    <a:lnTo>
                      <a:pt x="134" y="76"/>
                    </a:lnTo>
                    <a:lnTo>
                      <a:pt x="176" y="92"/>
                    </a:lnTo>
                    <a:lnTo>
                      <a:pt x="218" y="106"/>
                    </a:lnTo>
                    <a:lnTo>
                      <a:pt x="254" y="114"/>
                    </a:lnTo>
                    <a:lnTo>
                      <a:pt x="284" y="116"/>
                    </a:lnTo>
                    <a:lnTo>
                      <a:pt x="320" y="118"/>
                    </a:lnTo>
                    <a:lnTo>
                      <a:pt x="382" y="120"/>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25" name="Freeform 241">
                <a:extLst>
                  <a:ext uri="{FF2B5EF4-FFF2-40B4-BE49-F238E27FC236}">
                    <a16:creationId xmlns:a16="http://schemas.microsoft.com/office/drawing/2014/main" id="{4D94540C-C6F6-9549-8D4D-8B630BE820CD}"/>
                  </a:ext>
                </a:extLst>
              </p:cNvPr>
              <p:cNvSpPr>
                <a:spLocks/>
              </p:cNvSpPr>
              <p:nvPr/>
            </p:nvSpPr>
            <p:spPr bwMode="auto">
              <a:xfrm>
                <a:off x="4306" y="3250"/>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26" name="Freeform 242">
                <a:extLst>
                  <a:ext uri="{FF2B5EF4-FFF2-40B4-BE49-F238E27FC236}">
                    <a16:creationId xmlns:a16="http://schemas.microsoft.com/office/drawing/2014/main" id="{ACBADDA5-0066-D74D-BA03-8545BF4E3A07}"/>
                  </a:ext>
                </a:extLst>
              </p:cNvPr>
              <p:cNvSpPr>
                <a:spLocks/>
              </p:cNvSpPr>
              <p:nvPr/>
            </p:nvSpPr>
            <p:spPr bwMode="auto">
              <a:xfrm>
                <a:off x="4320" y="3222"/>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62" name="Group 243">
            <a:extLst>
              <a:ext uri="{FF2B5EF4-FFF2-40B4-BE49-F238E27FC236}">
                <a16:creationId xmlns:a16="http://schemas.microsoft.com/office/drawing/2014/main" id="{FACDD51C-BBD6-1F46-B217-82D2C2061387}"/>
              </a:ext>
            </a:extLst>
          </p:cNvPr>
          <p:cNvGrpSpPr>
            <a:grpSpLocks/>
          </p:cNvGrpSpPr>
          <p:nvPr/>
        </p:nvGrpSpPr>
        <p:grpSpPr bwMode="auto">
          <a:xfrm>
            <a:off x="9534526" y="4702175"/>
            <a:ext cx="771525" cy="1220788"/>
            <a:chOff x="5046" y="2962"/>
            <a:chExt cx="486" cy="769"/>
          </a:xfrm>
        </p:grpSpPr>
        <p:sp>
          <p:nvSpPr>
            <p:cNvPr id="16628" name="Oval 244">
              <a:extLst>
                <a:ext uri="{FF2B5EF4-FFF2-40B4-BE49-F238E27FC236}">
                  <a16:creationId xmlns:a16="http://schemas.microsoft.com/office/drawing/2014/main" id="{AF22E0B7-A07F-3E4D-B17B-DE37A845EC77}"/>
                </a:ext>
              </a:extLst>
            </p:cNvPr>
            <p:cNvSpPr>
              <a:spLocks noChangeArrowheads="1"/>
            </p:cNvSpPr>
            <p:nvPr/>
          </p:nvSpPr>
          <p:spPr bwMode="auto">
            <a:xfrm>
              <a:off x="5046" y="3118"/>
              <a:ext cx="363"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78" name="Group 245">
              <a:extLst>
                <a:ext uri="{FF2B5EF4-FFF2-40B4-BE49-F238E27FC236}">
                  <a16:creationId xmlns:a16="http://schemas.microsoft.com/office/drawing/2014/main" id="{863867D8-403E-1148-B747-B82D2DB805F2}"/>
                </a:ext>
              </a:extLst>
            </p:cNvPr>
            <p:cNvGrpSpPr>
              <a:grpSpLocks/>
            </p:cNvGrpSpPr>
            <p:nvPr/>
          </p:nvGrpSpPr>
          <p:grpSpPr bwMode="auto">
            <a:xfrm>
              <a:off x="5062" y="2962"/>
              <a:ext cx="470" cy="769"/>
              <a:chOff x="5062" y="2962"/>
              <a:chExt cx="470" cy="769"/>
            </a:xfrm>
          </p:grpSpPr>
          <p:sp>
            <p:nvSpPr>
              <p:cNvPr id="16630" name="Freeform 246">
                <a:extLst>
                  <a:ext uri="{FF2B5EF4-FFF2-40B4-BE49-F238E27FC236}">
                    <a16:creationId xmlns:a16="http://schemas.microsoft.com/office/drawing/2014/main" id="{F3DA4D13-54CF-0547-BA5D-BF86A97BA886}"/>
                  </a:ext>
                </a:extLst>
              </p:cNvPr>
              <p:cNvSpPr>
                <a:spLocks/>
              </p:cNvSpPr>
              <p:nvPr/>
            </p:nvSpPr>
            <p:spPr bwMode="auto">
              <a:xfrm>
                <a:off x="5062" y="2962"/>
                <a:ext cx="468" cy="769"/>
              </a:xfrm>
              <a:custGeom>
                <a:avLst/>
                <a:gdLst>
                  <a:gd name="T0" fmla="*/ 0 w 468"/>
                  <a:gd name="T1" fmla="*/ 156 h 769"/>
                  <a:gd name="T2" fmla="*/ 0 w 468"/>
                  <a:gd name="T3" fmla="*/ 192 h 769"/>
                  <a:gd name="T4" fmla="*/ 36 w 468"/>
                  <a:gd name="T5" fmla="*/ 204 h 769"/>
                  <a:gd name="T6" fmla="*/ 72 w 468"/>
                  <a:gd name="T7" fmla="*/ 240 h 769"/>
                  <a:gd name="T8" fmla="*/ 143 w 468"/>
                  <a:gd name="T9" fmla="*/ 240 h 769"/>
                  <a:gd name="T10" fmla="*/ 155 w 468"/>
                  <a:gd name="T11" fmla="*/ 276 h 769"/>
                  <a:gd name="T12" fmla="*/ 155 w 468"/>
                  <a:gd name="T13" fmla="*/ 312 h 769"/>
                  <a:gd name="T14" fmla="*/ 155 w 468"/>
                  <a:gd name="T15" fmla="*/ 348 h 769"/>
                  <a:gd name="T16" fmla="*/ 131 w 468"/>
                  <a:gd name="T17" fmla="*/ 384 h 769"/>
                  <a:gd name="T18" fmla="*/ 120 w 468"/>
                  <a:gd name="T19" fmla="*/ 420 h 769"/>
                  <a:gd name="T20" fmla="*/ 84 w 468"/>
                  <a:gd name="T21" fmla="*/ 456 h 769"/>
                  <a:gd name="T22" fmla="*/ 84 w 468"/>
                  <a:gd name="T23" fmla="*/ 492 h 769"/>
                  <a:gd name="T24" fmla="*/ 72 w 468"/>
                  <a:gd name="T25" fmla="*/ 528 h 769"/>
                  <a:gd name="T26" fmla="*/ 72 w 468"/>
                  <a:gd name="T27" fmla="*/ 564 h 769"/>
                  <a:gd name="T28" fmla="*/ 48 w 468"/>
                  <a:gd name="T29" fmla="*/ 612 h 769"/>
                  <a:gd name="T30" fmla="*/ 36 w 468"/>
                  <a:gd name="T31" fmla="*/ 660 h 769"/>
                  <a:gd name="T32" fmla="*/ 36 w 468"/>
                  <a:gd name="T33" fmla="*/ 696 h 769"/>
                  <a:gd name="T34" fmla="*/ 24 w 468"/>
                  <a:gd name="T35" fmla="*/ 732 h 769"/>
                  <a:gd name="T36" fmla="*/ 36 w 468"/>
                  <a:gd name="T37" fmla="*/ 768 h 769"/>
                  <a:gd name="T38" fmla="*/ 72 w 468"/>
                  <a:gd name="T39" fmla="*/ 768 h 769"/>
                  <a:gd name="T40" fmla="*/ 108 w 468"/>
                  <a:gd name="T41" fmla="*/ 768 h 769"/>
                  <a:gd name="T42" fmla="*/ 143 w 468"/>
                  <a:gd name="T43" fmla="*/ 768 h 769"/>
                  <a:gd name="T44" fmla="*/ 179 w 468"/>
                  <a:gd name="T45" fmla="*/ 756 h 769"/>
                  <a:gd name="T46" fmla="*/ 215 w 468"/>
                  <a:gd name="T47" fmla="*/ 732 h 769"/>
                  <a:gd name="T48" fmla="*/ 251 w 468"/>
                  <a:gd name="T49" fmla="*/ 732 h 769"/>
                  <a:gd name="T50" fmla="*/ 287 w 468"/>
                  <a:gd name="T51" fmla="*/ 732 h 769"/>
                  <a:gd name="T52" fmla="*/ 323 w 468"/>
                  <a:gd name="T53" fmla="*/ 732 h 769"/>
                  <a:gd name="T54" fmla="*/ 359 w 468"/>
                  <a:gd name="T55" fmla="*/ 732 h 769"/>
                  <a:gd name="T56" fmla="*/ 395 w 468"/>
                  <a:gd name="T57" fmla="*/ 744 h 769"/>
                  <a:gd name="T58" fmla="*/ 431 w 468"/>
                  <a:gd name="T59" fmla="*/ 744 h 769"/>
                  <a:gd name="T60" fmla="*/ 467 w 468"/>
                  <a:gd name="T61" fmla="*/ 732 h 769"/>
                  <a:gd name="T62" fmla="*/ 467 w 468"/>
                  <a:gd name="T63" fmla="*/ 696 h 769"/>
                  <a:gd name="T64" fmla="*/ 467 w 468"/>
                  <a:gd name="T65" fmla="*/ 660 h 769"/>
                  <a:gd name="T66" fmla="*/ 467 w 468"/>
                  <a:gd name="T67" fmla="*/ 624 h 769"/>
                  <a:gd name="T68" fmla="*/ 467 w 468"/>
                  <a:gd name="T69" fmla="*/ 588 h 769"/>
                  <a:gd name="T70" fmla="*/ 467 w 468"/>
                  <a:gd name="T71" fmla="*/ 552 h 769"/>
                  <a:gd name="T72" fmla="*/ 467 w 468"/>
                  <a:gd name="T73" fmla="*/ 516 h 769"/>
                  <a:gd name="T74" fmla="*/ 467 w 468"/>
                  <a:gd name="T75" fmla="*/ 480 h 769"/>
                  <a:gd name="T76" fmla="*/ 467 w 468"/>
                  <a:gd name="T77" fmla="*/ 444 h 769"/>
                  <a:gd name="T78" fmla="*/ 467 w 468"/>
                  <a:gd name="T79" fmla="*/ 408 h 769"/>
                  <a:gd name="T80" fmla="*/ 467 w 468"/>
                  <a:gd name="T81" fmla="*/ 372 h 769"/>
                  <a:gd name="T82" fmla="*/ 467 w 468"/>
                  <a:gd name="T83" fmla="*/ 336 h 769"/>
                  <a:gd name="T84" fmla="*/ 467 w 468"/>
                  <a:gd name="T85" fmla="*/ 300 h 769"/>
                  <a:gd name="T86" fmla="*/ 467 w 468"/>
                  <a:gd name="T87" fmla="*/ 264 h 769"/>
                  <a:gd name="T88" fmla="*/ 467 w 468"/>
                  <a:gd name="T89" fmla="*/ 228 h 769"/>
                  <a:gd name="T90" fmla="*/ 467 w 468"/>
                  <a:gd name="T91" fmla="*/ 192 h 769"/>
                  <a:gd name="T92" fmla="*/ 467 w 468"/>
                  <a:gd name="T93" fmla="*/ 156 h 769"/>
                  <a:gd name="T94" fmla="*/ 443 w 468"/>
                  <a:gd name="T95" fmla="*/ 114 h 769"/>
                  <a:gd name="T96" fmla="*/ 417 w 468"/>
                  <a:gd name="T97" fmla="*/ 78 h 769"/>
                  <a:gd name="T98" fmla="*/ 383 w 468"/>
                  <a:gd name="T99" fmla="*/ 48 h 769"/>
                  <a:gd name="T100" fmla="*/ 347 w 468"/>
                  <a:gd name="T101" fmla="*/ 24 h 769"/>
                  <a:gd name="T102" fmla="*/ 311 w 468"/>
                  <a:gd name="T103" fmla="*/ 12 h 769"/>
                  <a:gd name="T104" fmla="*/ 275 w 468"/>
                  <a:gd name="T105" fmla="*/ 8 h 769"/>
                  <a:gd name="T106" fmla="*/ 239 w 468"/>
                  <a:gd name="T107" fmla="*/ 0 h 769"/>
                  <a:gd name="T108" fmla="*/ 203 w 468"/>
                  <a:gd name="T109" fmla="*/ 0 h 769"/>
                  <a:gd name="T110" fmla="*/ 167 w 468"/>
                  <a:gd name="T111" fmla="*/ 0 h 769"/>
                  <a:gd name="T112" fmla="*/ 131 w 468"/>
                  <a:gd name="T113" fmla="*/ 0 h 769"/>
                  <a:gd name="T114" fmla="*/ 110 w 468"/>
                  <a:gd name="T115" fmla="*/ 10 h 769"/>
                  <a:gd name="T116" fmla="*/ 84 w 468"/>
                  <a:gd name="T117" fmla="*/ 26 h 769"/>
                  <a:gd name="T118" fmla="*/ 56 w 468"/>
                  <a:gd name="T119" fmla="*/ 52 h 769"/>
                  <a:gd name="T120" fmla="*/ 38 w 468"/>
                  <a:gd name="T121" fmla="*/ 86 h 769"/>
                  <a:gd name="T122" fmla="*/ 12 w 468"/>
                  <a:gd name="T123" fmla="*/ 132 h 769"/>
                  <a:gd name="T124" fmla="*/ 0 w 468"/>
                  <a:gd name="T125" fmla="*/ 156 h 7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9">
                    <a:moveTo>
                      <a:pt x="0" y="156"/>
                    </a:moveTo>
                    <a:lnTo>
                      <a:pt x="0" y="192"/>
                    </a:lnTo>
                    <a:lnTo>
                      <a:pt x="36" y="204"/>
                    </a:lnTo>
                    <a:lnTo>
                      <a:pt x="72" y="240"/>
                    </a:lnTo>
                    <a:lnTo>
                      <a:pt x="143" y="240"/>
                    </a:lnTo>
                    <a:lnTo>
                      <a:pt x="155" y="276"/>
                    </a:lnTo>
                    <a:lnTo>
                      <a:pt x="155" y="312"/>
                    </a:lnTo>
                    <a:lnTo>
                      <a:pt x="155" y="348"/>
                    </a:lnTo>
                    <a:lnTo>
                      <a:pt x="131" y="384"/>
                    </a:lnTo>
                    <a:lnTo>
                      <a:pt x="120" y="420"/>
                    </a:lnTo>
                    <a:lnTo>
                      <a:pt x="84" y="456"/>
                    </a:lnTo>
                    <a:lnTo>
                      <a:pt x="84" y="492"/>
                    </a:lnTo>
                    <a:lnTo>
                      <a:pt x="72" y="528"/>
                    </a:lnTo>
                    <a:lnTo>
                      <a:pt x="72" y="564"/>
                    </a:lnTo>
                    <a:lnTo>
                      <a:pt x="48" y="612"/>
                    </a:lnTo>
                    <a:lnTo>
                      <a:pt x="36" y="660"/>
                    </a:lnTo>
                    <a:lnTo>
                      <a:pt x="36" y="696"/>
                    </a:lnTo>
                    <a:lnTo>
                      <a:pt x="24" y="732"/>
                    </a:lnTo>
                    <a:lnTo>
                      <a:pt x="36" y="768"/>
                    </a:lnTo>
                    <a:lnTo>
                      <a:pt x="72" y="768"/>
                    </a:lnTo>
                    <a:lnTo>
                      <a:pt x="108" y="768"/>
                    </a:lnTo>
                    <a:lnTo>
                      <a:pt x="143" y="768"/>
                    </a:lnTo>
                    <a:lnTo>
                      <a:pt x="179" y="756"/>
                    </a:lnTo>
                    <a:lnTo>
                      <a:pt x="215" y="732"/>
                    </a:lnTo>
                    <a:lnTo>
                      <a:pt x="251" y="732"/>
                    </a:lnTo>
                    <a:lnTo>
                      <a:pt x="287" y="732"/>
                    </a:lnTo>
                    <a:lnTo>
                      <a:pt x="323" y="732"/>
                    </a:lnTo>
                    <a:lnTo>
                      <a:pt x="359" y="732"/>
                    </a:lnTo>
                    <a:lnTo>
                      <a:pt x="395" y="744"/>
                    </a:lnTo>
                    <a:lnTo>
                      <a:pt x="431" y="744"/>
                    </a:lnTo>
                    <a:lnTo>
                      <a:pt x="467" y="732"/>
                    </a:lnTo>
                    <a:lnTo>
                      <a:pt x="467" y="696"/>
                    </a:lnTo>
                    <a:lnTo>
                      <a:pt x="467" y="660"/>
                    </a:lnTo>
                    <a:lnTo>
                      <a:pt x="467" y="624"/>
                    </a:lnTo>
                    <a:lnTo>
                      <a:pt x="467" y="588"/>
                    </a:lnTo>
                    <a:lnTo>
                      <a:pt x="467" y="552"/>
                    </a:lnTo>
                    <a:lnTo>
                      <a:pt x="467" y="516"/>
                    </a:lnTo>
                    <a:lnTo>
                      <a:pt x="467" y="480"/>
                    </a:lnTo>
                    <a:lnTo>
                      <a:pt x="467" y="444"/>
                    </a:lnTo>
                    <a:lnTo>
                      <a:pt x="467" y="408"/>
                    </a:lnTo>
                    <a:lnTo>
                      <a:pt x="467" y="372"/>
                    </a:lnTo>
                    <a:lnTo>
                      <a:pt x="467" y="336"/>
                    </a:lnTo>
                    <a:lnTo>
                      <a:pt x="467" y="300"/>
                    </a:lnTo>
                    <a:lnTo>
                      <a:pt x="467" y="264"/>
                    </a:lnTo>
                    <a:lnTo>
                      <a:pt x="467" y="228"/>
                    </a:lnTo>
                    <a:lnTo>
                      <a:pt x="467" y="192"/>
                    </a:lnTo>
                    <a:lnTo>
                      <a:pt x="467" y="156"/>
                    </a:lnTo>
                    <a:lnTo>
                      <a:pt x="443" y="114"/>
                    </a:lnTo>
                    <a:lnTo>
                      <a:pt x="417" y="78"/>
                    </a:lnTo>
                    <a:lnTo>
                      <a:pt x="383" y="48"/>
                    </a:lnTo>
                    <a:lnTo>
                      <a:pt x="347" y="24"/>
                    </a:lnTo>
                    <a:lnTo>
                      <a:pt x="311" y="12"/>
                    </a:lnTo>
                    <a:lnTo>
                      <a:pt x="275" y="8"/>
                    </a:lnTo>
                    <a:lnTo>
                      <a:pt x="239" y="0"/>
                    </a:lnTo>
                    <a:lnTo>
                      <a:pt x="203" y="0"/>
                    </a:lnTo>
                    <a:lnTo>
                      <a:pt x="167" y="0"/>
                    </a:lnTo>
                    <a:lnTo>
                      <a:pt x="131" y="0"/>
                    </a:lnTo>
                    <a:lnTo>
                      <a:pt x="110" y="10"/>
                    </a:lnTo>
                    <a:lnTo>
                      <a:pt x="84" y="26"/>
                    </a:lnTo>
                    <a:lnTo>
                      <a:pt x="56" y="52"/>
                    </a:lnTo>
                    <a:lnTo>
                      <a:pt x="38" y="86"/>
                    </a:lnTo>
                    <a:lnTo>
                      <a:pt x="12" y="132"/>
                    </a:lnTo>
                    <a:lnTo>
                      <a:pt x="0" y="156"/>
                    </a:lnTo>
                  </a:path>
                </a:pathLst>
              </a:custGeom>
              <a:solidFill>
                <a:srgbClr val="8000E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80" name="Group 247">
                <a:extLst>
                  <a:ext uri="{FF2B5EF4-FFF2-40B4-BE49-F238E27FC236}">
                    <a16:creationId xmlns:a16="http://schemas.microsoft.com/office/drawing/2014/main" id="{61ED1F7F-70D1-BA4C-B120-7231F76FA9B2}"/>
                  </a:ext>
                </a:extLst>
              </p:cNvPr>
              <p:cNvGrpSpPr>
                <a:grpSpLocks/>
              </p:cNvGrpSpPr>
              <p:nvPr/>
            </p:nvGrpSpPr>
            <p:grpSpPr bwMode="auto">
              <a:xfrm>
                <a:off x="5084" y="3092"/>
                <a:ext cx="448" cy="121"/>
                <a:chOff x="5084" y="3092"/>
                <a:chExt cx="448" cy="121"/>
              </a:xfrm>
            </p:grpSpPr>
            <p:sp>
              <p:nvSpPr>
                <p:cNvPr id="16632" name="Freeform 248">
                  <a:extLst>
                    <a:ext uri="{FF2B5EF4-FFF2-40B4-BE49-F238E27FC236}">
                      <a16:creationId xmlns:a16="http://schemas.microsoft.com/office/drawing/2014/main" id="{847FD59E-D867-2749-8C2D-6919FFA5FB8B}"/>
                    </a:ext>
                  </a:extLst>
                </p:cNvPr>
                <p:cNvSpPr>
                  <a:spLocks/>
                </p:cNvSpPr>
                <p:nvPr/>
              </p:nvSpPr>
              <p:spPr bwMode="auto">
                <a:xfrm>
                  <a:off x="5084" y="3092"/>
                  <a:ext cx="448" cy="121"/>
                </a:xfrm>
                <a:custGeom>
                  <a:avLst/>
                  <a:gdLst>
                    <a:gd name="T0" fmla="*/ 0 w 448"/>
                    <a:gd name="T1" fmla="*/ 0 h 121"/>
                    <a:gd name="T2" fmla="*/ 35 w 448"/>
                    <a:gd name="T3" fmla="*/ 28 h 121"/>
                    <a:gd name="T4" fmla="*/ 63 w 448"/>
                    <a:gd name="T5" fmla="*/ 51 h 121"/>
                    <a:gd name="T6" fmla="*/ 97 w 448"/>
                    <a:gd name="T7" fmla="*/ 64 h 121"/>
                    <a:gd name="T8" fmla="*/ 135 w 448"/>
                    <a:gd name="T9" fmla="*/ 75 h 121"/>
                    <a:gd name="T10" fmla="*/ 176 w 448"/>
                    <a:gd name="T11" fmla="*/ 92 h 121"/>
                    <a:gd name="T12" fmla="*/ 217 w 448"/>
                    <a:gd name="T13" fmla="*/ 105 h 121"/>
                    <a:gd name="T14" fmla="*/ 252 w 448"/>
                    <a:gd name="T15" fmla="*/ 113 h 121"/>
                    <a:gd name="T16" fmla="*/ 284 w 448"/>
                    <a:gd name="T17" fmla="*/ 114 h 121"/>
                    <a:gd name="T18" fmla="*/ 319 w 448"/>
                    <a:gd name="T19" fmla="*/ 116 h 121"/>
                    <a:gd name="T20" fmla="*/ 380 w 448"/>
                    <a:gd name="T21" fmla="*/ 120 h 121"/>
                    <a:gd name="T22" fmla="*/ 447 w 448"/>
                    <a:gd name="T23" fmla="*/ 116 h 121"/>
                    <a:gd name="T24" fmla="*/ 0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0" y="0"/>
                      </a:moveTo>
                      <a:lnTo>
                        <a:pt x="35" y="28"/>
                      </a:lnTo>
                      <a:lnTo>
                        <a:pt x="63" y="51"/>
                      </a:lnTo>
                      <a:lnTo>
                        <a:pt x="97" y="64"/>
                      </a:lnTo>
                      <a:lnTo>
                        <a:pt x="135" y="75"/>
                      </a:lnTo>
                      <a:lnTo>
                        <a:pt x="176" y="92"/>
                      </a:lnTo>
                      <a:lnTo>
                        <a:pt x="217" y="105"/>
                      </a:lnTo>
                      <a:lnTo>
                        <a:pt x="252" y="113"/>
                      </a:lnTo>
                      <a:lnTo>
                        <a:pt x="284" y="114"/>
                      </a:lnTo>
                      <a:lnTo>
                        <a:pt x="319" y="116"/>
                      </a:lnTo>
                      <a:lnTo>
                        <a:pt x="380" y="120"/>
                      </a:lnTo>
                      <a:lnTo>
                        <a:pt x="447" y="116"/>
                      </a:lnTo>
                      <a:lnTo>
                        <a:pt x="0"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33" name="Freeform 249">
                  <a:extLst>
                    <a:ext uri="{FF2B5EF4-FFF2-40B4-BE49-F238E27FC236}">
                      <a16:creationId xmlns:a16="http://schemas.microsoft.com/office/drawing/2014/main" id="{081C94E6-CF06-A146-BF21-6AD575EB9E97}"/>
                    </a:ext>
                  </a:extLst>
                </p:cNvPr>
                <p:cNvSpPr>
                  <a:spLocks/>
                </p:cNvSpPr>
                <p:nvPr/>
              </p:nvSpPr>
              <p:spPr bwMode="auto">
                <a:xfrm>
                  <a:off x="5084" y="3092"/>
                  <a:ext cx="448" cy="121"/>
                </a:xfrm>
                <a:custGeom>
                  <a:avLst/>
                  <a:gdLst>
                    <a:gd name="T0" fmla="*/ 0 w 448"/>
                    <a:gd name="T1" fmla="*/ 0 h 121"/>
                    <a:gd name="T2" fmla="*/ 36 w 448"/>
                    <a:gd name="T3" fmla="*/ 30 h 121"/>
                    <a:gd name="T4" fmla="*/ 62 w 448"/>
                    <a:gd name="T5" fmla="*/ 52 h 121"/>
                    <a:gd name="T6" fmla="*/ 98 w 448"/>
                    <a:gd name="T7" fmla="*/ 64 h 121"/>
                    <a:gd name="T8" fmla="*/ 133 w 448"/>
                    <a:gd name="T9" fmla="*/ 76 h 121"/>
                    <a:gd name="T10" fmla="*/ 175 w 448"/>
                    <a:gd name="T11" fmla="*/ 92 h 121"/>
                    <a:gd name="T12" fmla="*/ 217 w 448"/>
                    <a:gd name="T13" fmla="*/ 106 h 121"/>
                    <a:gd name="T14" fmla="*/ 253 w 448"/>
                    <a:gd name="T15" fmla="*/ 114 h 121"/>
                    <a:gd name="T16" fmla="*/ 283 w 448"/>
                    <a:gd name="T17" fmla="*/ 116 h 121"/>
                    <a:gd name="T18" fmla="*/ 319 w 448"/>
                    <a:gd name="T19" fmla="*/ 118 h 121"/>
                    <a:gd name="T20" fmla="*/ 381 w 448"/>
                    <a:gd name="T21" fmla="*/ 120 h 121"/>
                    <a:gd name="T22" fmla="*/ 447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0" y="0"/>
                      </a:moveTo>
                      <a:lnTo>
                        <a:pt x="36" y="30"/>
                      </a:lnTo>
                      <a:lnTo>
                        <a:pt x="62" y="52"/>
                      </a:lnTo>
                      <a:lnTo>
                        <a:pt x="98" y="64"/>
                      </a:lnTo>
                      <a:lnTo>
                        <a:pt x="133" y="76"/>
                      </a:lnTo>
                      <a:lnTo>
                        <a:pt x="175" y="92"/>
                      </a:lnTo>
                      <a:lnTo>
                        <a:pt x="217" y="106"/>
                      </a:lnTo>
                      <a:lnTo>
                        <a:pt x="253" y="114"/>
                      </a:lnTo>
                      <a:lnTo>
                        <a:pt x="283" y="116"/>
                      </a:lnTo>
                      <a:lnTo>
                        <a:pt x="319" y="118"/>
                      </a:lnTo>
                      <a:lnTo>
                        <a:pt x="381" y="120"/>
                      </a:lnTo>
                      <a:lnTo>
                        <a:pt x="447"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81" name="Group 250">
                <a:extLst>
                  <a:ext uri="{FF2B5EF4-FFF2-40B4-BE49-F238E27FC236}">
                    <a16:creationId xmlns:a16="http://schemas.microsoft.com/office/drawing/2014/main" id="{DF535044-69AD-194D-9FBB-C388A573E273}"/>
                  </a:ext>
                </a:extLst>
              </p:cNvPr>
              <p:cNvGrpSpPr>
                <a:grpSpLocks/>
              </p:cNvGrpSpPr>
              <p:nvPr/>
            </p:nvGrpSpPr>
            <p:grpSpPr bwMode="auto">
              <a:xfrm>
                <a:off x="5098" y="3058"/>
                <a:ext cx="428" cy="117"/>
                <a:chOff x="5098" y="3058"/>
                <a:chExt cx="428" cy="117"/>
              </a:xfrm>
            </p:grpSpPr>
            <p:sp>
              <p:nvSpPr>
                <p:cNvPr id="16635" name="Freeform 251">
                  <a:extLst>
                    <a:ext uri="{FF2B5EF4-FFF2-40B4-BE49-F238E27FC236}">
                      <a16:creationId xmlns:a16="http://schemas.microsoft.com/office/drawing/2014/main" id="{F7942221-6505-C843-B3C8-A0435A43974C}"/>
                    </a:ext>
                  </a:extLst>
                </p:cNvPr>
                <p:cNvSpPr>
                  <a:spLocks/>
                </p:cNvSpPr>
                <p:nvPr/>
              </p:nvSpPr>
              <p:spPr bwMode="auto">
                <a:xfrm>
                  <a:off x="5098" y="3058"/>
                  <a:ext cx="428" cy="117"/>
                </a:xfrm>
                <a:custGeom>
                  <a:avLst/>
                  <a:gdLst>
                    <a:gd name="T0" fmla="*/ 0 w 428"/>
                    <a:gd name="T1" fmla="*/ 0 h 117"/>
                    <a:gd name="T2" fmla="*/ 22 w 428"/>
                    <a:gd name="T3" fmla="*/ 13 h 117"/>
                    <a:gd name="T4" fmla="*/ 24 w 428"/>
                    <a:gd name="T5" fmla="*/ 19 h 117"/>
                    <a:gd name="T6" fmla="*/ 29 w 428"/>
                    <a:gd name="T7" fmla="*/ 21 h 117"/>
                    <a:gd name="T8" fmla="*/ 35 w 428"/>
                    <a:gd name="T9" fmla="*/ 28 h 117"/>
                    <a:gd name="T10" fmla="*/ 41 w 428"/>
                    <a:gd name="T11" fmla="*/ 30 h 117"/>
                    <a:gd name="T12" fmla="*/ 47 w 428"/>
                    <a:gd name="T13" fmla="*/ 34 h 117"/>
                    <a:gd name="T14" fmla="*/ 57 w 428"/>
                    <a:gd name="T15" fmla="*/ 36 h 117"/>
                    <a:gd name="T16" fmla="*/ 69 w 428"/>
                    <a:gd name="T17" fmla="*/ 39 h 117"/>
                    <a:gd name="T18" fmla="*/ 80 w 428"/>
                    <a:gd name="T19" fmla="*/ 43 h 117"/>
                    <a:gd name="T20" fmla="*/ 89 w 428"/>
                    <a:gd name="T21" fmla="*/ 45 h 117"/>
                    <a:gd name="T22" fmla="*/ 95 w 428"/>
                    <a:gd name="T23" fmla="*/ 49 h 117"/>
                    <a:gd name="T24" fmla="*/ 101 w 428"/>
                    <a:gd name="T25" fmla="*/ 51 h 117"/>
                    <a:gd name="T26" fmla="*/ 107 w 428"/>
                    <a:gd name="T27" fmla="*/ 56 h 117"/>
                    <a:gd name="T28" fmla="*/ 113 w 428"/>
                    <a:gd name="T29" fmla="*/ 58 h 117"/>
                    <a:gd name="T30" fmla="*/ 119 w 428"/>
                    <a:gd name="T31" fmla="*/ 64 h 117"/>
                    <a:gd name="T32" fmla="*/ 125 w 428"/>
                    <a:gd name="T33" fmla="*/ 65 h 117"/>
                    <a:gd name="T34" fmla="*/ 134 w 428"/>
                    <a:gd name="T35" fmla="*/ 67 h 117"/>
                    <a:gd name="T36" fmla="*/ 146 w 428"/>
                    <a:gd name="T37" fmla="*/ 71 h 117"/>
                    <a:gd name="T38" fmla="*/ 158 w 428"/>
                    <a:gd name="T39" fmla="*/ 75 h 117"/>
                    <a:gd name="T40" fmla="*/ 164 w 428"/>
                    <a:gd name="T41" fmla="*/ 77 h 117"/>
                    <a:gd name="T42" fmla="*/ 170 w 428"/>
                    <a:gd name="T43" fmla="*/ 80 h 117"/>
                    <a:gd name="T44" fmla="*/ 176 w 428"/>
                    <a:gd name="T45" fmla="*/ 82 h 117"/>
                    <a:gd name="T46" fmla="*/ 182 w 428"/>
                    <a:gd name="T47" fmla="*/ 88 h 117"/>
                    <a:gd name="T48" fmla="*/ 191 w 428"/>
                    <a:gd name="T49" fmla="*/ 88 h 117"/>
                    <a:gd name="T50" fmla="*/ 197 w 428"/>
                    <a:gd name="T51" fmla="*/ 92 h 117"/>
                    <a:gd name="T52" fmla="*/ 203 w 428"/>
                    <a:gd name="T53" fmla="*/ 95 h 117"/>
                    <a:gd name="T54" fmla="*/ 209 w 428"/>
                    <a:gd name="T55" fmla="*/ 97 h 117"/>
                    <a:gd name="T56" fmla="*/ 215 w 428"/>
                    <a:gd name="T57" fmla="*/ 99 h 117"/>
                    <a:gd name="T58" fmla="*/ 221 w 428"/>
                    <a:gd name="T59" fmla="*/ 101 h 117"/>
                    <a:gd name="T60" fmla="*/ 235 w 428"/>
                    <a:gd name="T61" fmla="*/ 105 h 117"/>
                    <a:gd name="T62" fmla="*/ 244 w 428"/>
                    <a:gd name="T63" fmla="*/ 107 h 117"/>
                    <a:gd name="T64" fmla="*/ 254 w 428"/>
                    <a:gd name="T65" fmla="*/ 107 h 117"/>
                    <a:gd name="T66" fmla="*/ 260 w 428"/>
                    <a:gd name="T67" fmla="*/ 109 h 117"/>
                    <a:gd name="T68" fmla="*/ 270 w 428"/>
                    <a:gd name="T69" fmla="*/ 110 h 117"/>
                    <a:gd name="T70" fmla="*/ 282 w 428"/>
                    <a:gd name="T71" fmla="*/ 112 h 117"/>
                    <a:gd name="T72" fmla="*/ 290 w 428"/>
                    <a:gd name="T73" fmla="*/ 112 h 117"/>
                    <a:gd name="T74" fmla="*/ 301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8 w 428"/>
                    <a:gd name="T91" fmla="*/ 116 h 117"/>
                    <a:gd name="T92" fmla="*/ 354 w 428"/>
                    <a:gd name="T93" fmla="*/ 116 h 117"/>
                    <a:gd name="T94" fmla="*/ 368 w 428"/>
                    <a:gd name="T95" fmla="*/ 116 h 117"/>
                    <a:gd name="T96" fmla="*/ 376 w 428"/>
                    <a:gd name="T97" fmla="*/ 116 h 117"/>
                    <a:gd name="T98" fmla="*/ 384 w 428"/>
                    <a:gd name="T99" fmla="*/ 116 h 117"/>
                    <a:gd name="T100" fmla="*/ 388 w 428"/>
                    <a:gd name="T101" fmla="*/ 116 h 117"/>
                    <a:gd name="T102" fmla="*/ 394 w 428"/>
                    <a:gd name="T103" fmla="*/ 116 h 117"/>
                    <a:gd name="T104" fmla="*/ 407 w 428"/>
                    <a:gd name="T105" fmla="*/ 114 h 117"/>
                    <a:gd name="T106" fmla="*/ 415 w 428"/>
                    <a:gd name="T107" fmla="*/ 114 h 117"/>
                    <a:gd name="T108" fmla="*/ 421 w 428"/>
                    <a:gd name="T109" fmla="*/ 114 h 117"/>
                    <a:gd name="T110" fmla="*/ 427 w 428"/>
                    <a:gd name="T111" fmla="*/ 114 h 117"/>
                    <a:gd name="T112" fmla="*/ 0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0" y="0"/>
                      </a:moveTo>
                      <a:lnTo>
                        <a:pt x="22" y="13"/>
                      </a:lnTo>
                      <a:lnTo>
                        <a:pt x="24" y="19"/>
                      </a:lnTo>
                      <a:lnTo>
                        <a:pt x="29" y="21"/>
                      </a:lnTo>
                      <a:lnTo>
                        <a:pt x="35" y="28"/>
                      </a:lnTo>
                      <a:lnTo>
                        <a:pt x="41" y="30"/>
                      </a:lnTo>
                      <a:lnTo>
                        <a:pt x="47" y="34"/>
                      </a:lnTo>
                      <a:lnTo>
                        <a:pt x="57" y="36"/>
                      </a:lnTo>
                      <a:lnTo>
                        <a:pt x="69" y="39"/>
                      </a:lnTo>
                      <a:lnTo>
                        <a:pt x="80" y="43"/>
                      </a:lnTo>
                      <a:lnTo>
                        <a:pt x="89" y="45"/>
                      </a:lnTo>
                      <a:lnTo>
                        <a:pt x="95" y="49"/>
                      </a:lnTo>
                      <a:lnTo>
                        <a:pt x="101" y="51"/>
                      </a:lnTo>
                      <a:lnTo>
                        <a:pt x="107" y="56"/>
                      </a:lnTo>
                      <a:lnTo>
                        <a:pt x="113" y="58"/>
                      </a:lnTo>
                      <a:lnTo>
                        <a:pt x="119" y="64"/>
                      </a:lnTo>
                      <a:lnTo>
                        <a:pt x="125" y="65"/>
                      </a:lnTo>
                      <a:lnTo>
                        <a:pt x="134" y="67"/>
                      </a:lnTo>
                      <a:lnTo>
                        <a:pt x="146" y="71"/>
                      </a:lnTo>
                      <a:lnTo>
                        <a:pt x="158" y="75"/>
                      </a:lnTo>
                      <a:lnTo>
                        <a:pt x="164" y="77"/>
                      </a:lnTo>
                      <a:lnTo>
                        <a:pt x="170" y="80"/>
                      </a:lnTo>
                      <a:lnTo>
                        <a:pt x="176" y="82"/>
                      </a:lnTo>
                      <a:lnTo>
                        <a:pt x="182" y="88"/>
                      </a:lnTo>
                      <a:lnTo>
                        <a:pt x="191" y="88"/>
                      </a:lnTo>
                      <a:lnTo>
                        <a:pt x="197" y="92"/>
                      </a:lnTo>
                      <a:lnTo>
                        <a:pt x="203" y="95"/>
                      </a:lnTo>
                      <a:lnTo>
                        <a:pt x="209" y="97"/>
                      </a:lnTo>
                      <a:lnTo>
                        <a:pt x="215" y="99"/>
                      </a:lnTo>
                      <a:lnTo>
                        <a:pt x="221" y="101"/>
                      </a:lnTo>
                      <a:lnTo>
                        <a:pt x="235" y="105"/>
                      </a:lnTo>
                      <a:lnTo>
                        <a:pt x="244" y="107"/>
                      </a:lnTo>
                      <a:lnTo>
                        <a:pt x="254" y="107"/>
                      </a:lnTo>
                      <a:lnTo>
                        <a:pt x="260" y="109"/>
                      </a:lnTo>
                      <a:lnTo>
                        <a:pt x="270" y="110"/>
                      </a:lnTo>
                      <a:lnTo>
                        <a:pt x="282" y="112"/>
                      </a:lnTo>
                      <a:lnTo>
                        <a:pt x="290" y="112"/>
                      </a:lnTo>
                      <a:lnTo>
                        <a:pt x="301" y="112"/>
                      </a:lnTo>
                      <a:lnTo>
                        <a:pt x="307" y="114"/>
                      </a:lnTo>
                      <a:lnTo>
                        <a:pt x="315" y="116"/>
                      </a:lnTo>
                      <a:lnTo>
                        <a:pt x="321" y="116"/>
                      </a:lnTo>
                      <a:lnTo>
                        <a:pt x="325" y="116"/>
                      </a:lnTo>
                      <a:lnTo>
                        <a:pt x="331" y="116"/>
                      </a:lnTo>
                      <a:lnTo>
                        <a:pt x="337" y="116"/>
                      </a:lnTo>
                      <a:lnTo>
                        <a:pt x="343" y="116"/>
                      </a:lnTo>
                      <a:lnTo>
                        <a:pt x="348" y="116"/>
                      </a:lnTo>
                      <a:lnTo>
                        <a:pt x="354" y="116"/>
                      </a:lnTo>
                      <a:lnTo>
                        <a:pt x="368" y="116"/>
                      </a:lnTo>
                      <a:lnTo>
                        <a:pt x="376" y="116"/>
                      </a:lnTo>
                      <a:lnTo>
                        <a:pt x="384" y="116"/>
                      </a:lnTo>
                      <a:lnTo>
                        <a:pt x="388" y="116"/>
                      </a:lnTo>
                      <a:lnTo>
                        <a:pt x="394" y="116"/>
                      </a:lnTo>
                      <a:lnTo>
                        <a:pt x="407" y="114"/>
                      </a:lnTo>
                      <a:lnTo>
                        <a:pt x="415" y="114"/>
                      </a:lnTo>
                      <a:lnTo>
                        <a:pt x="421" y="114"/>
                      </a:lnTo>
                      <a:lnTo>
                        <a:pt x="427" y="114"/>
                      </a:lnTo>
                      <a:lnTo>
                        <a:pt x="0"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36" name="Freeform 252">
                  <a:extLst>
                    <a:ext uri="{FF2B5EF4-FFF2-40B4-BE49-F238E27FC236}">
                      <a16:creationId xmlns:a16="http://schemas.microsoft.com/office/drawing/2014/main" id="{E66F81A4-F2CB-6F4E-BDD1-FD10ABDA8B28}"/>
                    </a:ext>
                  </a:extLst>
                </p:cNvPr>
                <p:cNvSpPr>
                  <a:spLocks/>
                </p:cNvSpPr>
                <p:nvPr/>
              </p:nvSpPr>
              <p:spPr bwMode="auto">
                <a:xfrm>
                  <a:off x="5098" y="3058"/>
                  <a:ext cx="428" cy="117"/>
                </a:xfrm>
                <a:custGeom>
                  <a:avLst/>
                  <a:gdLst>
                    <a:gd name="T0" fmla="*/ 0 w 428"/>
                    <a:gd name="T1" fmla="*/ 0 h 117"/>
                    <a:gd name="T2" fmla="*/ 20 w 428"/>
                    <a:gd name="T3" fmla="*/ 14 h 117"/>
                    <a:gd name="T4" fmla="*/ 24 w 428"/>
                    <a:gd name="T5" fmla="*/ 18 h 117"/>
                    <a:gd name="T6" fmla="*/ 30 w 428"/>
                    <a:gd name="T7" fmla="*/ 22 h 117"/>
                    <a:gd name="T8" fmla="*/ 36 w 428"/>
                    <a:gd name="T9" fmla="*/ 28 h 117"/>
                    <a:gd name="T10" fmla="*/ 42 w 428"/>
                    <a:gd name="T11" fmla="*/ 30 h 117"/>
                    <a:gd name="T12" fmla="*/ 48 w 428"/>
                    <a:gd name="T13" fmla="*/ 34 h 117"/>
                    <a:gd name="T14" fmla="*/ 56 w 428"/>
                    <a:gd name="T15" fmla="*/ 36 h 117"/>
                    <a:gd name="T16" fmla="*/ 68 w 428"/>
                    <a:gd name="T17" fmla="*/ 40 h 117"/>
                    <a:gd name="T18" fmla="*/ 80 w 428"/>
                    <a:gd name="T19" fmla="*/ 42 h 117"/>
                    <a:gd name="T20" fmla="*/ 89 w 428"/>
                    <a:gd name="T21" fmla="*/ 46 h 117"/>
                    <a:gd name="T22" fmla="*/ 95 w 428"/>
                    <a:gd name="T23" fmla="*/ 48 h 117"/>
                    <a:gd name="T24" fmla="*/ 101 w 428"/>
                    <a:gd name="T25" fmla="*/ 52 h 117"/>
                    <a:gd name="T26" fmla="*/ 107 w 428"/>
                    <a:gd name="T27" fmla="*/ 56 h 117"/>
                    <a:gd name="T28" fmla="*/ 113 w 428"/>
                    <a:gd name="T29" fmla="*/ 58 h 117"/>
                    <a:gd name="T30" fmla="*/ 119 w 428"/>
                    <a:gd name="T31" fmla="*/ 64 h 117"/>
                    <a:gd name="T32" fmla="*/ 125 w 428"/>
                    <a:gd name="T33" fmla="*/ 64 h 117"/>
                    <a:gd name="T34" fmla="*/ 135 w 428"/>
                    <a:gd name="T35" fmla="*/ 68 h 117"/>
                    <a:gd name="T36" fmla="*/ 147 w 428"/>
                    <a:gd name="T37" fmla="*/ 70 h 117"/>
                    <a:gd name="T38" fmla="*/ 157 w 428"/>
                    <a:gd name="T39" fmla="*/ 76 h 117"/>
                    <a:gd name="T40" fmla="*/ 163 w 428"/>
                    <a:gd name="T41" fmla="*/ 76 h 117"/>
                    <a:gd name="T42" fmla="*/ 169 w 428"/>
                    <a:gd name="T43" fmla="*/ 80 h 117"/>
                    <a:gd name="T44" fmla="*/ 175 w 428"/>
                    <a:gd name="T45" fmla="*/ 82 h 117"/>
                    <a:gd name="T46" fmla="*/ 181 w 428"/>
                    <a:gd name="T47" fmla="*/ 88 h 117"/>
                    <a:gd name="T48" fmla="*/ 191 w 428"/>
                    <a:gd name="T49" fmla="*/ 88 h 117"/>
                    <a:gd name="T50" fmla="*/ 197 w 428"/>
                    <a:gd name="T51" fmla="*/ 92 h 117"/>
                    <a:gd name="T52" fmla="*/ 203 w 428"/>
                    <a:gd name="T53" fmla="*/ 94 h 117"/>
                    <a:gd name="T54" fmla="*/ 209 w 428"/>
                    <a:gd name="T55" fmla="*/ 98 h 117"/>
                    <a:gd name="T56" fmla="*/ 215 w 428"/>
                    <a:gd name="T57" fmla="*/ 100 h 117"/>
                    <a:gd name="T58" fmla="*/ 221 w 428"/>
                    <a:gd name="T59" fmla="*/ 100 h 117"/>
                    <a:gd name="T60" fmla="*/ 235 w 428"/>
                    <a:gd name="T61" fmla="*/ 104 h 117"/>
                    <a:gd name="T62" fmla="*/ 245 w 428"/>
                    <a:gd name="T63" fmla="*/ 106 h 117"/>
                    <a:gd name="T64" fmla="*/ 255 w 428"/>
                    <a:gd name="T65" fmla="*/ 106 h 117"/>
                    <a:gd name="T66" fmla="*/ 259 w 428"/>
                    <a:gd name="T67" fmla="*/ 108 h 117"/>
                    <a:gd name="T68" fmla="*/ 269 w 428"/>
                    <a:gd name="T69" fmla="*/ 110 h 117"/>
                    <a:gd name="T70" fmla="*/ 281 w 428"/>
                    <a:gd name="T71" fmla="*/ 112 h 117"/>
                    <a:gd name="T72" fmla="*/ 291 w 428"/>
                    <a:gd name="T73" fmla="*/ 112 h 117"/>
                    <a:gd name="T74" fmla="*/ 303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9 w 428"/>
                    <a:gd name="T91" fmla="*/ 116 h 117"/>
                    <a:gd name="T92" fmla="*/ 355 w 428"/>
                    <a:gd name="T93" fmla="*/ 116 h 117"/>
                    <a:gd name="T94" fmla="*/ 367 w 428"/>
                    <a:gd name="T95" fmla="*/ 116 h 117"/>
                    <a:gd name="T96" fmla="*/ 377 w 428"/>
                    <a:gd name="T97" fmla="*/ 116 h 117"/>
                    <a:gd name="T98" fmla="*/ 383 w 428"/>
                    <a:gd name="T99" fmla="*/ 116 h 117"/>
                    <a:gd name="T100" fmla="*/ 389 w 428"/>
                    <a:gd name="T101" fmla="*/ 116 h 117"/>
                    <a:gd name="T102" fmla="*/ 395 w 428"/>
                    <a:gd name="T103" fmla="*/ 116 h 117"/>
                    <a:gd name="T104" fmla="*/ 407 w 428"/>
                    <a:gd name="T105" fmla="*/ 114 h 117"/>
                    <a:gd name="T106" fmla="*/ 417 w 428"/>
                    <a:gd name="T107" fmla="*/ 114 h 117"/>
                    <a:gd name="T108" fmla="*/ 421 w 428"/>
                    <a:gd name="T109" fmla="*/ 114 h 117"/>
                    <a:gd name="T110" fmla="*/ 427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0" y="0"/>
                      </a:moveTo>
                      <a:lnTo>
                        <a:pt x="20" y="14"/>
                      </a:lnTo>
                      <a:lnTo>
                        <a:pt x="24" y="18"/>
                      </a:lnTo>
                      <a:lnTo>
                        <a:pt x="30" y="22"/>
                      </a:lnTo>
                      <a:lnTo>
                        <a:pt x="36" y="28"/>
                      </a:lnTo>
                      <a:lnTo>
                        <a:pt x="42" y="30"/>
                      </a:lnTo>
                      <a:lnTo>
                        <a:pt x="48" y="34"/>
                      </a:lnTo>
                      <a:lnTo>
                        <a:pt x="56" y="36"/>
                      </a:lnTo>
                      <a:lnTo>
                        <a:pt x="68" y="40"/>
                      </a:lnTo>
                      <a:lnTo>
                        <a:pt x="80" y="42"/>
                      </a:lnTo>
                      <a:lnTo>
                        <a:pt x="89" y="46"/>
                      </a:lnTo>
                      <a:lnTo>
                        <a:pt x="95" y="48"/>
                      </a:lnTo>
                      <a:lnTo>
                        <a:pt x="101" y="52"/>
                      </a:lnTo>
                      <a:lnTo>
                        <a:pt x="107" y="56"/>
                      </a:lnTo>
                      <a:lnTo>
                        <a:pt x="113" y="58"/>
                      </a:lnTo>
                      <a:lnTo>
                        <a:pt x="119" y="64"/>
                      </a:lnTo>
                      <a:lnTo>
                        <a:pt x="125" y="64"/>
                      </a:lnTo>
                      <a:lnTo>
                        <a:pt x="135" y="68"/>
                      </a:lnTo>
                      <a:lnTo>
                        <a:pt x="147" y="70"/>
                      </a:lnTo>
                      <a:lnTo>
                        <a:pt x="157" y="76"/>
                      </a:lnTo>
                      <a:lnTo>
                        <a:pt x="163" y="76"/>
                      </a:lnTo>
                      <a:lnTo>
                        <a:pt x="169" y="80"/>
                      </a:lnTo>
                      <a:lnTo>
                        <a:pt x="175" y="82"/>
                      </a:lnTo>
                      <a:lnTo>
                        <a:pt x="181" y="88"/>
                      </a:lnTo>
                      <a:lnTo>
                        <a:pt x="191" y="88"/>
                      </a:lnTo>
                      <a:lnTo>
                        <a:pt x="197" y="92"/>
                      </a:lnTo>
                      <a:lnTo>
                        <a:pt x="203" y="94"/>
                      </a:lnTo>
                      <a:lnTo>
                        <a:pt x="209" y="98"/>
                      </a:lnTo>
                      <a:lnTo>
                        <a:pt x="215" y="100"/>
                      </a:lnTo>
                      <a:lnTo>
                        <a:pt x="221" y="100"/>
                      </a:lnTo>
                      <a:lnTo>
                        <a:pt x="235" y="104"/>
                      </a:lnTo>
                      <a:lnTo>
                        <a:pt x="245" y="106"/>
                      </a:lnTo>
                      <a:lnTo>
                        <a:pt x="255" y="106"/>
                      </a:lnTo>
                      <a:lnTo>
                        <a:pt x="259" y="108"/>
                      </a:lnTo>
                      <a:lnTo>
                        <a:pt x="269" y="110"/>
                      </a:lnTo>
                      <a:lnTo>
                        <a:pt x="281" y="112"/>
                      </a:lnTo>
                      <a:lnTo>
                        <a:pt x="291" y="112"/>
                      </a:lnTo>
                      <a:lnTo>
                        <a:pt x="303" y="112"/>
                      </a:lnTo>
                      <a:lnTo>
                        <a:pt x="307" y="114"/>
                      </a:lnTo>
                      <a:lnTo>
                        <a:pt x="315" y="116"/>
                      </a:lnTo>
                      <a:lnTo>
                        <a:pt x="321" y="116"/>
                      </a:lnTo>
                      <a:lnTo>
                        <a:pt x="325" y="116"/>
                      </a:lnTo>
                      <a:lnTo>
                        <a:pt x="331" y="116"/>
                      </a:lnTo>
                      <a:lnTo>
                        <a:pt x="337" y="116"/>
                      </a:lnTo>
                      <a:lnTo>
                        <a:pt x="343" y="116"/>
                      </a:lnTo>
                      <a:lnTo>
                        <a:pt x="349" y="116"/>
                      </a:lnTo>
                      <a:lnTo>
                        <a:pt x="355" y="116"/>
                      </a:lnTo>
                      <a:lnTo>
                        <a:pt x="367" y="116"/>
                      </a:lnTo>
                      <a:lnTo>
                        <a:pt x="377" y="116"/>
                      </a:lnTo>
                      <a:lnTo>
                        <a:pt x="383" y="116"/>
                      </a:lnTo>
                      <a:lnTo>
                        <a:pt x="389" y="116"/>
                      </a:lnTo>
                      <a:lnTo>
                        <a:pt x="395" y="116"/>
                      </a:lnTo>
                      <a:lnTo>
                        <a:pt x="407" y="114"/>
                      </a:lnTo>
                      <a:lnTo>
                        <a:pt x="417" y="114"/>
                      </a:lnTo>
                      <a:lnTo>
                        <a:pt x="421" y="114"/>
                      </a:lnTo>
                      <a:lnTo>
                        <a:pt x="427"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82" name="Group 253">
                <a:extLst>
                  <a:ext uri="{FF2B5EF4-FFF2-40B4-BE49-F238E27FC236}">
                    <a16:creationId xmlns:a16="http://schemas.microsoft.com/office/drawing/2014/main" id="{1C1C1E46-F006-1348-8725-2BD52D8F4B32}"/>
                  </a:ext>
                </a:extLst>
              </p:cNvPr>
              <p:cNvGrpSpPr>
                <a:grpSpLocks/>
              </p:cNvGrpSpPr>
              <p:nvPr/>
            </p:nvGrpSpPr>
            <p:grpSpPr bwMode="auto">
              <a:xfrm>
                <a:off x="5112" y="3030"/>
                <a:ext cx="418" cy="111"/>
                <a:chOff x="5112" y="3030"/>
                <a:chExt cx="418" cy="111"/>
              </a:xfrm>
            </p:grpSpPr>
            <p:sp>
              <p:nvSpPr>
                <p:cNvPr id="16638" name="Freeform 254">
                  <a:extLst>
                    <a:ext uri="{FF2B5EF4-FFF2-40B4-BE49-F238E27FC236}">
                      <a16:creationId xmlns:a16="http://schemas.microsoft.com/office/drawing/2014/main" id="{F022D261-7076-BF4A-A807-C3B20BB28554}"/>
                    </a:ext>
                  </a:extLst>
                </p:cNvPr>
                <p:cNvSpPr>
                  <a:spLocks/>
                </p:cNvSpPr>
                <p:nvPr/>
              </p:nvSpPr>
              <p:spPr bwMode="auto">
                <a:xfrm>
                  <a:off x="5112" y="3030"/>
                  <a:ext cx="418" cy="111"/>
                </a:xfrm>
                <a:custGeom>
                  <a:avLst/>
                  <a:gdLst>
                    <a:gd name="T0" fmla="*/ 0 w 418"/>
                    <a:gd name="T1" fmla="*/ 0 h 111"/>
                    <a:gd name="T2" fmla="*/ 20 w 418"/>
                    <a:gd name="T3" fmla="*/ 22 h 111"/>
                    <a:gd name="T4" fmla="*/ 24 w 418"/>
                    <a:gd name="T5" fmla="*/ 24 h 111"/>
                    <a:gd name="T6" fmla="*/ 31 w 418"/>
                    <a:gd name="T7" fmla="*/ 30 h 111"/>
                    <a:gd name="T8" fmla="*/ 35 w 418"/>
                    <a:gd name="T9" fmla="*/ 32 h 111"/>
                    <a:gd name="T10" fmla="*/ 45 w 418"/>
                    <a:gd name="T11" fmla="*/ 35 h 111"/>
                    <a:gd name="T12" fmla="*/ 59 w 418"/>
                    <a:gd name="T13" fmla="*/ 39 h 111"/>
                    <a:gd name="T14" fmla="*/ 67 w 418"/>
                    <a:gd name="T15" fmla="*/ 41 h 111"/>
                    <a:gd name="T16" fmla="*/ 72 w 418"/>
                    <a:gd name="T17" fmla="*/ 45 h 111"/>
                    <a:gd name="T18" fmla="*/ 78 w 418"/>
                    <a:gd name="T19" fmla="*/ 47 h 111"/>
                    <a:gd name="T20" fmla="*/ 83 w 418"/>
                    <a:gd name="T21" fmla="*/ 50 h 111"/>
                    <a:gd name="T22" fmla="*/ 89 w 418"/>
                    <a:gd name="T23" fmla="*/ 52 h 111"/>
                    <a:gd name="T24" fmla="*/ 95 w 418"/>
                    <a:gd name="T25" fmla="*/ 52 h 111"/>
                    <a:gd name="T26" fmla="*/ 111 w 418"/>
                    <a:gd name="T27" fmla="*/ 58 h 111"/>
                    <a:gd name="T28" fmla="*/ 123 w 418"/>
                    <a:gd name="T29" fmla="*/ 60 h 111"/>
                    <a:gd name="T30" fmla="*/ 134 w 418"/>
                    <a:gd name="T31" fmla="*/ 62 h 111"/>
                    <a:gd name="T32" fmla="*/ 146 w 418"/>
                    <a:gd name="T33" fmla="*/ 63 h 111"/>
                    <a:gd name="T34" fmla="*/ 158 w 418"/>
                    <a:gd name="T35" fmla="*/ 65 h 111"/>
                    <a:gd name="T36" fmla="*/ 164 w 418"/>
                    <a:gd name="T37" fmla="*/ 65 h 111"/>
                    <a:gd name="T38" fmla="*/ 170 w 418"/>
                    <a:gd name="T39" fmla="*/ 67 h 111"/>
                    <a:gd name="T40" fmla="*/ 176 w 418"/>
                    <a:gd name="T41" fmla="*/ 71 h 111"/>
                    <a:gd name="T42" fmla="*/ 187 w 418"/>
                    <a:gd name="T43" fmla="*/ 71 h 111"/>
                    <a:gd name="T44" fmla="*/ 191 w 418"/>
                    <a:gd name="T45" fmla="*/ 73 h 111"/>
                    <a:gd name="T46" fmla="*/ 203 w 418"/>
                    <a:gd name="T47" fmla="*/ 76 h 111"/>
                    <a:gd name="T48" fmla="*/ 213 w 418"/>
                    <a:gd name="T49" fmla="*/ 76 h 111"/>
                    <a:gd name="T50" fmla="*/ 225 w 418"/>
                    <a:gd name="T51" fmla="*/ 78 h 111"/>
                    <a:gd name="T52" fmla="*/ 233 w 418"/>
                    <a:gd name="T53" fmla="*/ 82 h 111"/>
                    <a:gd name="T54" fmla="*/ 236 w 418"/>
                    <a:gd name="T55" fmla="*/ 84 h 111"/>
                    <a:gd name="T56" fmla="*/ 242 w 418"/>
                    <a:gd name="T57" fmla="*/ 86 h 111"/>
                    <a:gd name="T58" fmla="*/ 252 w 418"/>
                    <a:gd name="T59" fmla="*/ 86 h 111"/>
                    <a:gd name="T60" fmla="*/ 264 w 418"/>
                    <a:gd name="T61" fmla="*/ 89 h 111"/>
                    <a:gd name="T62" fmla="*/ 274 w 418"/>
                    <a:gd name="T63" fmla="*/ 89 h 111"/>
                    <a:gd name="T64" fmla="*/ 280 w 418"/>
                    <a:gd name="T65" fmla="*/ 91 h 111"/>
                    <a:gd name="T66" fmla="*/ 286 w 418"/>
                    <a:gd name="T67" fmla="*/ 93 h 111"/>
                    <a:gd name="T68" fmla="*/ 291 w 418"/>
                    <a:gd name="T69" fmla="*/ 95 h 111"/>
                    <a:gd name="T70" fmla="*/ 303 w 418"/>
                    <a:gd name="T71" fmla="*/ 97 h 111"/>
                    <a:gd name="T72" fmla="*/ 309 w 418"/>
                    <a:gd name="T73" fmla="*/ 101 h 111"/>
                    <a:gd name="T74" fmla="*/ 315 w 418"/>
                    <a:gd name="T75" fmla="*/ 101 h 111"/>
                    <a:gd name="T76" fmla="*/ 321 w 418"/>
                    <a:gd name="T77" fmla="*/ 103 h 111"/>
                    <a:gd name="T78" fmla="*/ 327 w 418"/>
                    <a:gd name="T79" fmla="*/ 103 h 111"/>
                    <a:gd name="T80" fmla="*/ 339 w 418"/>
                    <a:gd name="T81" fmla="*/ 104 h 111"/>
                    <a:gd name="T82" fmla="*/ 344 w 418"/>
                    <a:gd name="T83" fmla="*/ 104 h 111"/>
                    <a:gd name="T84" fmla="*/ 352 w 418"/>
                    <a:gd name="T85" fmla="*/ 104 h 111"/>
                    <a:gd name="T86" fmla="*/ 360 w 418"/>
                    <a:gd name="T87" fmla="*/ 106 h 111"/>
                    <a:gd name="T88" fmla="*/ 374 w 418"/>
                    <a:gd name="T89" fmla="*/ 106 h 111"/>
                    <a:gd name="T90" fmla="*/ 378 w 418"/>
                    <a:gd name="T91" fmla="*/ 106 h 111"/>
                    <a:gd name="T92" fmla="*/ 384 w 418"/>
                    <a:gd name="T93" fmla="*/ 106 h 111"/>
                    <a:gd name="T94" fmla="*/ 390 w 418"/>
                    <a:gd name="T95" fmla="*/ 106 h 111"/>
                    <a:gd name="T96" fmla="*/ 399 w 418"/>
                    <a:gd name="T97" fmla="*/ 108 h 111"/>
                    <a:gd name="T98" fmla="*/ 405 w 418"/>
                    <a:gd name="T99" fmla="*/ 108 h 111"/>
                    <a:gd name="T100" fmla="*/ 411 w 418"/>
                    <a:gd name="T101" fmla="*/ 110 h 111"/>
                    <a:gd name="T102" fmla="*/ 417 w 418"/>
                    <a:gd name="T103" fmla="*/ 110 h 111"/>
                    <a:gd name="T104" fmla="*/ 0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0" y="0"/>
                      </a:moveTo>
                      <a:lnTo>
                        <a:pt x="20" y="22"/>
                      </a:lnTo>
                      <a:lnTo>
                        <a:pt x="24" y="24"/>
                      </a:lnTo>
                      <a:lnTo>
                        <a:pt x="31" y="30"/>
                      </a:lnTo>
                      <a:lnTo>
                        <a:pt x="35" y="32"/>
                      </a:lnTo>
                      <a:lnTo>
                        <a:pt x="45" y="35"/>
                      </a:lnTo>
                      <a:lnTo>
                        <a:pt x="59" y="39"/>
                      </a:lnTo>
                      <a:lnTo>
                        <a:pt x="67" y="41"/>
                      </a:lnTo>
                      <a:lnTo>
                        <a:pt x="72" y="45"/>
                      </a:lnTo>
                      <a:lnTo>
                        <a:pt x="78" y="47"/>
                      </a:lnTo>
                      <a:lnTo>
                        <a:pt x="83" y="50"/>
                      </a:lnTo>
                      <a:lnTo>
                        <a:pt x="89" y="52"/>
                      </a:lnTo>
                      <a:lnTo>
                        <a:pt x="95" y="52"/>
                      </a:lnTo>
                      <a:lnTo>
                        <a:pt x="111" y="58"/>
                      </a:lnTo>
                      <a:lnTo>
                        <a:pt x="123" y="60"/>
                      </a:lnTo>
                      <a:lnTo>
                        <a:pt x="134" y="62"/>
                      </a:lnTo>
                      <a:lnTo>
                        <a:pt x="146" y="63"/>
                      </a:lnTo>
                      <a:lnTo>
                        <a:pt x="158" y="65"/>
                      </a:lnTo>
                      <a:lnTo>
                        <a:pt x="164" y="65"/>
                      </a:lnTo>
                      <a:lnTo>
                        <a:pt x="170" y="67"/>
                      </a:lnTo>
                      <a:lnTo>
                        <a:pt x="176" y="71"/>
                      </a:lnTo>
                      <a:lnTo>
                        <a:pt x="187" y="71"/>
                      </a:lnTo>
                      <a:lnTo>
                        <a:pt x="191" y="73"/>
                      </a:lnTo>
                      <a:lnTo>
                        <a:pt x="203" y="76"/>
                      </a:lnTo>
                      <a:lnTo>
                        <a:pt x="213" y="76"/>
                      </a:lnTo>
                      <a:lnTo>
                        <a:pt x="225" y="78"/>
                      </a:lnTo>
                      <a:lnTo>
                        <a:pt x="233" y="82"/>
                      </a:lnTo>
                      <a:lnTo>
                        <a:pt x="236" y="84"/>
                      </a:lnTo>
                      <a:lnTo>
                        <a:pt x="242" y="86"/>
                      </a:lnTo>
                      <a:lnTo>
                        <a:pt x="252" y="86"/>
                      </a:lnTo>
                      <a:lnTo>
                        <a:pt x="264" y="89"/>
                      </a:lnTo>
                      <a:lnTo>
                        <a:pt x="274" y="89"/>
                      </a:lnTo>
                      <a:lnTo>
                        <a:pt x="280" y="91"/>
                      </a:lnTo>
                      <a:lnTo>
                        <a:pt x="286" y="93"/>
                      </a:lnTo>
                      <a:lnTo>
                        <a:pt x="291" y="95"/>
                      </a:lnTo>
                      <a:lnTo>
                        <a:pt x="303" y="97"/>
                      </a:lnTo>
                      <a:lnTo>
                        <a:pt x="309" y="101"/>
                      </a:lnTo>
                      <a:lnTo>
                        <a:pt x="315" y="101"/>
                      </a:lnTo>
                      <a:lnTo>
                        <a:pt x="321" y="103"/>
                      </a:lnTo>
                      <a:lnTo>
                        <a:pt x="327" y="103"/>
                      </a:lnTo>
                      <a:lnTo>
                        <a:pt x="339" y="104"/>
                      </a:lnTo>
                      <a:lnTo>
                        <a:pt x="344" y="104"/>
                      </a:lnTo>
                      <a:lnTo>
                        <a:pt x="352" y="104"/>
                      </a:lnTo>
                      <a:lnTo>
                        <a:pt x="360" y="106"/>
                      </a:lnTo>
                      <a:lnTo>
                        <a:pt x="374" y="106"/>
                      </a:lnTo>
                      <a:lnTo>
                        <a:pt x="378" y="106"/>
                      </a:lnTo>
                      <a:lnTo>
                        <a:pt x="384" y="106"/>
                      </a:lnTo>
                      <a:lnTo>
                        <a:pt x="390" y="106"/>
                      </a:lnTo>
                      <a:lnTo>
                        <a:pt x="399" y="108"/>
                      </a:lnTo>
                      <a:lnTo>
                        <a:pt x="405" y="108"/>
                      </a:lnTo>
                      <a:lnTo>
                        <a:pt x="411" y="110"/>
                      </a:lnTo>
                      <a:lnTo>
                        <a:pt x="417" y="110"/>
                      </a:lnTo>
                      <a:lnTo>
                        <a:pt x="0"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39" name="Freeform 255">
                  <a:extLst>
                    <a:ext uri="{FF2B5EF4-FFF2-40B4-BE49-F238E27FC236}">
                      <a16:creationId xmlns:a16="http://schemas.microsoft.com/office/drawing/2014/main" id="{12B4E5D3-3CE4-9648-93CA-F66CD4623AD9}"/>
                    </a:ext>
                  </a:extLst>
                </p:cNvPr>
                <p:cNvSpPr>
                  <a:spLocks/>
                </p:cNvSpPr>
                <p:nvPr/>
              </p:nvSpPr>
              <p:spPr bwMode="auto">
                <a:xfrm>
                  <a:off x="5112" y="3030"/>
                  <a:ext cx="418" cy="111"/>
                </a:xfrm>
                <a:custGeom>
                  <a:avLst/>
                  <a:gdLst>
                    <a:gd name="T0" fmla="*/ 0 w 418"/>
                    <a:gd name="T1" fmla="*/ 0 h 111"/>
                    <a:gd name="T2" fmla="*/ 20 w 418"/>
                    <a:gd name="T3" fmla="*/ 22 h 111"/>
                    <a:gd name="T4" fmla="*/ 24 w 418"/>
                    <a:gd name="T5" fmla="*/ 26 h 111"/>
                    <a:gd name="T6" fmla="*/ 32 w 418"/>
                    <a:gd name="T7" fmla="*/ 30 h 111"/>
                    <a:gd name="T8" fmla="*/ 36 w 418"/>
                    <a:gd name="T9" fmla="*/ 32 h 111"/>
                    <a:gd name="T10" fmla="*/ 46 w 418"/>
                    <a:gd name="T11" fmla="*/ 36 h 111"/>
                    <a:gd name="T12" fmla="*/ 58 w 418"/>
                    <a:gd name="T13" fmla="*/ 40 h 111"/>
                    <a:gd name="T14" fmla="*/ 68 w 418"/>
                    <a:gd name="T15" fmla="*/ 42 h 111"/>
                    <a:gd name="T16" fmla="*/ 73 w 418"/>
                    <a:gd name="T17" fmla="*/ 44 h 111"/>
                    <a:gd name="T18" fmla="*/ 77 w 418"/>
                    <a:gd name="T19" fmla="*/ 46 h 111"/>
                    <a:gd name="T20" fmla="*/ 85 w 418"/>
                    <a:gd name="T21" fmla="*/ 50 h 111"/>
                    <a:gd name="T22" fmla="*/ 89 w 418"/>
                    <a:gd name="T23" fmla="*/ 52 h 111"/>
                    <a:gd name="T24" fmla="*/ 95 w 418"/>
                    <a:gd name="T25" fmla="*/ 54 h 111"/>
                    <a:gd name="T26" fmla="*/ 111 w 418"/>
                    <a:gd name="T27" fmla="*/ 58 h 111"/>
                    <a:gd name="T28" fmla="*/ 123 w 418"/>
                    <a:gd name="T29" fmla="*/ 60 h 111"/>
                    <a:gd name="T30" fmla="*/ 135 w 418"/>
                    <a:gd name="T31" fmla="*/ 62 h 111"/>
                    <a:gd name="T32" fmla="*/ 147 w 418"/>
                    <a:gd name="T33" fmla="*/ 64 h 111"/>
                    <a:gd name="T34" fmla="*/ 159 w 418"/>
                    <a:gd name="T35" fmla="*/ 66 h 111"/>
                    <a:gd name="T36" fmla="*/ 165 w 418"/>
                    <a:gd name="T37" fmla="*/ 66 h 111"/>
                    <a:gd name="T38" fmla="*/ 171 w 418"/>
                    <a:gd name="T39" fmla="*/ 68 h 111"/>
                    <a:gd name="T40" fmla="*/ 177 w 418"/>
                    <a:gd name="T41" fmla="*/ 70 h 111"/>
                    <a:gd name="T42" fmla="*/ 187 w 418"/>
                    <a:gd name="T43" fmla="*/ 72 h 111"/>
                    <a:gd name="T44" fmla="*/ 191 w 418"/>
                    <a:gd name="T45" fmla="*/ 74 h 111"/>
                    <a:gd name="T46" fmla="*/ 203 w 418"/>
                    <a:gd name="T47" fmla="*/ 76 h 111"/>
                    <a:gd name="T48" fmla="*/ 213 w 418"/>
                    <a:gd name="T49" fmla="*/ 78 h 111"/>
                    <a:gd name="T50" fmla="*/ 225 w 418"/>
                    <a:gd name="T51" fmla="*/ 80 h 111"/>
                    <a:gd name="T52" fmla="*/ 231 w 418"/>
                    <a:gd name="T53" fmla="*/ 82 h 111"/>
                    <a:gd name="T54" fmla="*/ 237 w 418"/>
                    <a:gd name="T55" fmla="*/ 84 h 111"/>
                    <a:gd name="T56" fmla="*/ 243 w 418"/>
                    <a:gd name="T57" fmla="*/ 86 h 111"/>
                    <a:gd name="T58" fmla="*/ 251 w 418"/>
                    <a:gd name="T59" fmla="*/ 86 h 111"/>
                    <a:gd name="T60" fmla="*/ 265 w 418"/>
                    <a:gd name="T61" fmla="*/ 90 h 111"/>
                    <a:gd name="T62" fmla="*/ 273 w 418"/>
                    <a:gd name="T63" fmla="*/ 90 h 111"/>
                    <a:gd name="T64" fmla="*/ 279 w 418"/>
                    <a:gd name="T65" fmla="*/ 92 h 111"/>
                    <a:gd name="T66" fmla="*/ 285 w 418"/>
                    <a:gd name="T67" fmla="*/ 94 h 111"/>
                    <a:gd name="T68" fmla="*/ 291 w 418"/>
                    <a:gd name="T69" fmla="*/ 96 h 111"/>
                    <a:gd name="T70" fmla="*/ 303 w 418"/>
                    <a:gd name="T71" fmla="*/ 98 h 111"/>
                    <a:gd name="T72" fmla="*/ 309 w 418"/>
                    <a:gd name="T73" fmla="*/ 100 h 111"/>
                    <a:gd name="T74" fmla="*/ 315 w 418"/>
                    <a:gd name="T75" fmla="*/ 102 h 111"/>
                    <a:gd name="T76" fmla="*/ 321 w 418"/>
                    <a:gd name="T77" fmla="*/ 104 h 111"/>
                    <a:gd name="T78" fmla="*/ 327 w 418"/>
                    <a:gd name="T79" fmla="*/ 104 h 111"/>
                    <a:gd name="T80" fmla="*/ 339 w 418"/>
                    <a:gd name="T81" fmla="*/ 104 h 111"/>
                    <a:gd name="T82" fmla="*/ 345 w 418"/>
                    <a:gd name="T83" fmla="*/ 104 h 111"/>
                    <a:gd name="T84" fmla="*/ 351 w 418"/>
                    <a:gd name="T85" fmla="*/ 104 h 111"/>
                    <a:gd name="T86" fmla="*/ 361 w 418"/>
                    <a:gd name="T87" fmla="*/ 106 h 111"/>
                    <a:gd name="T88" fmla="*/ 373 w 418"/>
                    <a:gd name="T89" fmla="*/ 106 h 111"/>
                    <a:gd name="T90" fmla="*/ 377 w 418"/>
                    <a:gd name="T91" fmla="*/ 106 h 111"/>
                    <a:gd name="T92" fmla="*/ 383 w 418"/>
                    <a:gd name="T93" fmla="*/ 108 h 111"/>
                    <a:gd name="T94" fmla="*/ 389 w 418"/>
                    <a:gd name="T95" fmla="*/ 108 h 111"/>
                    <a:gd name="T96" fmla="*/ 399 w 418"/>
                    <a:gd name="T97" fmla="*/ 110 h 111"/>
                    <a:gd name="T98" fmla="*/ 405 w 418"/>
                    <a:gd name="T99" fmla="*/ 110 h 111"/>
                    <a:gd name="T100" fmla="*/ 411 w 418"/>
                    <a:gd name="T101" fmla="*/ 110 h 111"/>
                    <a:gd name="T102" fmla="*/ 417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0" y="0"/>
                      </a:moveTo>
                      <a:lnTo>
                        <a:pt x="20" y="22"/>
                      </a:lnTo>
                      <a:lnTo>
                        <a:pt x="24" y="26"/>
                      </a:lnTo>
                      <a:lnTo>
                        <a:pt x="32" y="30"/>
                      </a:lnTo>
                      <a:lnTo>
                        <a:pt x="36" y="32"/>
                      </a:lnTo>
                      <a:lnTo>
                        <a:pt x="46" y="36"/>
                      </a:lnTo>
                      <a:lnTo>
                        <a:pt x="58" y="40"/>
                      </a:lnTo>
                      <a:lnTo>
                        <a:pt x="68" y="42"/>
                      </a:lnTo>
                      <a:lnTo>
                        <a:pt x="73" y="44"/>
                      </a:lnTo>
                      <a:lnTo>
                        <a:pt x="77" y="46"/>
                      </a:lnTo>
                      <a:lnTo>
                        <a:pt x="85" y="50"/>
                      </a:lnTo>
                      <a:lnTo>
                        <a:pt x="89" y="52"/>
                      </a:lnTo>
                      <a:lnTo>
                        <a:pt x="95" y="54"/>
                      </a:lnTo>
                      <a:lnTo>
                        <a:pt x="111" y="58"/>
                      </a:lnTo>
                      <a:lnTo>
                        <a:pt x="123" y="60"/>
                      </a:lnTo>
                      <a:lnTo>
                        <a:pt x="135" y="62"/>
                      </a:lnTo>
                      <a:lnTo>
                        <a:pt x="147" y="64"/>
                      </a:lnTo>
                      <a:lnTo>
                        <a:pt x="159" y="66"/>
                      </a:lnTo>
                      <a:lnTo>
                        <a:pt x="165" y="66"/>
                      </a:lnTo>
                      <a:lnTo>
                        <a:pt x="171" y="68"/>
                      </a:lnTo>
                      <a:lnTo>
                        <a:pt x="177" y="70"/>
                      </a:lnTo>
                      <a:lnTo>
                        <a:pt x="187" y="72"/>
                      </a:lnTo>
                      <a:lnTo>
                        <a:pt x="191" y="74"/>
                      </a:lnTo>
                      <a:lnTo>
                        <a:pt x="203" y="76"/>
                      </a:lnTo>
                      <a:lnTo>
                        <a:pt x="213" y="78"/>
                      </a:lnTo>
                      <a:lnTo>
                        <a:pt x="225" y="80"/>
                      </a:lnTo>
                      <a:lnTo>
                        <a:pt x="231" y="82"/>
                      </a:lnTo>
                      <a:lnTo>
                        <a:pt x="237" y="84"/>
                      </a:lnTo>
                      <a:lnTo>
                        <a:pt x="243" y="86"/>
                      </a:lnTo>
                      <a:lnTo>
                        <a:pt x="251" y="86"/>
                      </a:lnTo>
                      <a:lnTo>
                        <a:pt x="265" y="90"/>
                      </a:lnTo>
                      <a:lnTo>
                        <a:pt x="273" y="90"/>
                      </a:lnTo>
                      <a:lnTo>
                        <a:pt x="279" y="92"/>
                      </a:lnTo>
                      <a:lnTo>
                        <a:pt x="285" y="94"/>
                      </a:lnTo>
                      <a:lnTo>
                        <a:pt x="291" y="96"/>
                      </a:lnTo>
                      <a:lnTo>
                        <a:pt x="303" y="98"/>
                      </a:lnTo>
                      <a:lnTo>
                        <a:pt x="309" y="100"/>
                      </a:lnTo>
                      <a:lnTo>
                        <a:pt x="315" y="102"/>
                      </a:lnTo>
                      <a:lnTo>
                        <a:pt x="321" y="104"/>
                      </a:lnTo>
                      <a:lnTo>
                        <a:pt x="327" y="104"/>
                      </a:lnTo>
                      <a:lnTo>
                        <a:pt x="339" y="104"/>
                      </a:lnTo>
                      <a:lnTo>
                        <a:pt x="345" y="104"/>
                      </a:lnTo>
                      <a:lnTo>
                        <a:pt x="351" y="104"/>
                      </a:lnTo>
                      <a:lnTo>
                        <a:pt x="361" y="106"/>
                      </a:lnTo>
                      <a:lnTo>
                        <a:pt x="373" y="106"/>
                      </a:lnTo>
                      <a:lnTo>
                        <a:pt x="377" y="106"/>
                      </a:lnTo>
                      <a:lnTo>
                        <a:pt x="383" y="108"/>
                      </a:lnTo>
                      <a:lnTo>
                        <a:pt x="389" y="108"/>
                      </a:lnTo>
                      <a:lnTo>
                        <a:pt x="399" y="110"/>
                      </a:lnTo>
                      <a:lnTo>
                        <a:pt x="405" y="110"/>
                      </a:lnTo>
                      <a:lnTo>
                        <a:pt x="411" y="110"/>
                      </a:lnTo>
                      <a:lnTo>
                        <a:pt x="417"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63" name="Group 256">
            <a:extLst>
              <a:ext uri="{FF2B5EF4-FFF2-40B4-BE49-F238E27FC236}">
                <a16:creationId xmlns:a16="http://schemas.microsoft.com/office/drawing/2014/main" id="{D8137FA5-4EC1-834A-885D-CCEE8DE7A8F6}"/>
              </a:ext>
            </a:extLst>
          </p:cNvPr>
          <p:cNvGrpSpPr>
            <a:grpSpLocks/>
          </p:cNvGrpSpPr>
          <p:nvPr/>
        </p:nvGrpSpPr>
        <p:grpSpPr bwMode="auto">
          <a:xfrm>
            <a:off x="7770814" y="5006975"/>
            <a:ext cx="746125" cy="1219200"/>
            <a:chOff x="3935" y="3154"/>
            <a:chExt cx="470" cy="768"/>
          </a:xfrm>
        </p:grpSpPr>
        <p:sp>
          <p:nvSpPr>
            <p:cNvPr id="16641" name="Oval 257">
              <a:extLst>
                <a:ext uri="{FF2B5EF4-FFF2-40B4-BE49-F238E27FC236}">
                  <a16:creationId xmlns:a16="http://schemas.microsoft.com/office/drawing/2014/main" id="{B1EBCD7F-A927-D949-9773-9766AD5D432E}"/>
                </a:ext>
              </a:extLst>
            </p:cNvPr>
            <p:cNvSpPr>
              <a:spLocks noChangeArrowheads="1"/>
            </p:cNvSpPr>
            <p:nvPr/>
          </p:nvSpPr>
          <p:spPr bwMode="auto">
            <a:xfrm>
              <a:off x="3943" y="3278"/>
              <a:ext cx="363" cy="472"/>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66" name="Group 258">
              <a:extLst>
                <a:ext uri="{FF2B5EF4-FFF2-40B4-BE49-F238E27FC236}">
                  <a16:creationId xmlns:a16="http://schemas.microsoft.com/office/drawing/2014/main" id="{616D0C08-A4D4-3749-A8D1-AB942A66175D}"/>
                </a:ext>
              </a:extLst>
            </p:cNvPr>
            <p:cNvGrpSpPr>
              <a:grpSpLocks/>
            </p:cNvGrpSpPr>
            <p:nvPr/>
          </p:nvGrpSpPr>
          <p:grpSpPr bwMode="auto">
            <a:xfrm>
              <a:off x="3935" y="3154"/>
              <a:ext cx="470" cy="768"/>
              <a:chOff x="3935" y="3154"/>
              <a:chExt cx="470" cy="768"/>
            </a:xfrm>
          </p:grpSpPr>
          <p:sp>
            <p:nvSpPr>
              <p:cNvPr id="16643" name="Freeform 259">
                <a:extLst>
                  <a:ext uri="{FF2B5EF4-FFF2-40B4-BE49-F238E27FC236}">
                    <a16:creationId xmlns:a16="http://schemas.microsoft.com/office/drawing/2014/main" id="{523B8FE1-E0EB-984C-B80D-22D7BF84D5E7}"/>
                  </a:ext>
                </a:extLst>
              </p:cNvPr>
              <p:cNvSpPr>
                <a:spLocks/>
              </p:cNvSpPr>
              <p:nvPr/>
            </p:nvSpPr>
            <p:spPr bwMode="auto">
              <a:xfrm>
                <a:off x="3935" y="3154"/>
                <a:ext cx="468" cy="768"/>
              </a:xfrm>
              <a:custGeom>
                <a:avLst/>
                <a:gdLst>
                  <a:gd name="T0" fmla="*/ 0 w 468"/>
                  <a:gd name="T1" fmla="*/ 156 h 768"/>
                  <a:gd name="T2" fmla="*/ 0 w 468"/>
                  <a:gd name="T3" fmla="*/ 192 h 768"/>
                  <a:gd name="T4" fmla="*/ 36 w 468"/>
                  <a:gd name="T5" fmla="*/ 204 h 768"/>
                  <a:gd name="T6" fmla="*/ 72 w 468"/>
                  <a:gd name="T7" fmla="*/ 240 h 768"/>
                  <a:gd name="T8" fmla="*/ 143 w 468"/>
                  <a:gd name="T9" fmla="*/ 240 h 768"/>
                  <a:gd name="T10" fmla="*/ 155 w 468"/>
                  <a:gd name="T11" fmla="*/ 276 h 768"/>
                  <a:gd name="T12" fmla="*/ 155 w 468"/>
                  <a:gd name="T13" fmla="*/ 312 h 768"/>
                  <a:gd name="T14" fmla="*/ 155 w 468"/>
                  <a:gd name="T15" fmla="*/ 348 h 768"/>
                  <a:gd name="T16" fmla="*/ 131 w 468"/>
                  <a:gd name="T17" fmla="*/ 384 h 768"/>
                  <a:gd name="T18" fmla="*/ 119 w 468"/>
                  <a:gd name="T19" fmla="*/ 420 h 768"/>
                  <a:gd name="T20" fmla="*/ 84 w 468"/>
                  <a:gd name="T21" fmla="*/ 456 h 768"/>
                  <a:gd name="T22" fmla="*/ 84 w 468"/>
                  <a:gd name="T23" fmla="*/ 492 h 768"/>
                  <a:gd name="T24" fmla="*/ 72 w 468"/>
                  <a:gd name="T25" fmla="*/ 528 h 768"/>
                  <a:gd name="T26" fmla="*/ 72 w 468"/>
                  <a:gd name="T27" fmla="*/ 564 h 768"/>
                  <a:gd name="T28" fmla="*/ 48 w 468"/>
                  <a:gd name="T29" fmla="*/ 612 h 768"/>
                  <a:gd name="T30" fmla="*/ 36 w 468"/>
                  <a:gd name="T31" fmla="*/ 659 h 768"/>
                  <a:gd name="T32" fmla="*/ 36 w 468"/>
                  <a:gd name="T33" fmla="*/ 695 h 768"/>
                  <a:gd name="T34" fmla="*/ 24 w 468"/>
                  <a:gd name="T35" fmla="*/ 731 h 768"/>
                  <a:gd name="T36" fmla="*/ 36 w 468"/>
                  <a:gd name="T37" fmla="*/ 767 h 768"/>
                  <a:gd name="T38" fmla="*/ 72 w 468"/>
                  <a:gd name="T39" fmla="*/ 767 h 768"/>
                  <a:gd name="T40" fmla="*/ 107 w 468"/>
                  <a:gd name="T41" fmla="*/ 767 h 768"/>
                  <a:gd name="T42" fmla="*/ 143 w 468"/>
                  <a:gd name="T43" fmla="*/ 767 h 768"/>
                  <a:gd name="T44" fmla="*/ 179 w 468"/>
                  <a:gd name="T45" fmla="*/ 755 h 768"/>
                  <a:gd name="T46" fmla="*/ 215 w 468"/>
                  <a:gd name="T47" fmla="*/ 731 h 768"/>
                  <a:gd name="T48" fmla="*/ 251 w 468"/>
                  <a:gd name="T49" fmla="*/ 731 h 768"/>
                  <a:gd name="T50" fmla="*/ 287 w 468"/>
                  <a:gd name="T51" fmla="*/ 731 h 768"/>
                  <a:gd name="T52" fmla="*/ 323 w 468"/>
                  <a:gd name="T53" fmla="*/ 731 h 768"/>
                  <a:gd name="T54" fmla="*/ 359 w 468"/>
                  <a:gd name="T55" fmla="*/ 731 h 768"/>
                  <a:gd name="T56" fmla="*/ 395 w 468"/>
                  <a:gd name="T57" fmla="*/ 743 h 768"/>
                  <a:gd name="T58" fmla="*/ 431 w 468"/>
                  <a:gd name="T59" fmla="*/ 743 h 768"/>
                  <a:gd name="T60" fmla="*/ 467 w 468"/>
                  <a:gd name="T61" fmla="*/ 731 h 768"/>
                  <a:gd name="T62" fmla="*/ 467 w 468"/>
                  <a:gd name="T63" fmla="*/ 695 h 768"/>
                  <a:gd name="T64" fmla="*/ 467 w 468"/>
                  <a:gd name="T65" fmla="*/ 659 h 768"/>
                  <a:gd name="T66" fmla="*/ 467 w 468"/>
                  <a:gd name="T67" fmla="*/ 624 h 768"/>
                  <a:gd name="T68" fmla="*/ 467 w 468"/>
                  <a:gd name="T69" fmla="*/ 588 h 768"/>
                  <a:gd name="T70" fmla="*/ 467 w 468"/>
                  <a:gd name="T71" fmla="*/ 552 h 768"/>
                  <a:gd name="T72" fmla="*/ 467 w 468"/>
                  <a:gd name="T73" fmla="*/ 516 h 768"/>
                  <a:gd name="T74" fmla="*/ 467 w 468"/>
                  <a:gd name="T75" fmla="*/ 480 h 768"/>
                  <a:gd name="T76" fmla="*/ 467 w 468"/>
                  <a:gd name="T77" fmla="*/ 444 h 768"/>
                  <a:gd name="T78" fmla="*/ 467 w 468"/>
                  <a:gd name="T79" fmla="*/ 408 h 768"/>
                  <a:gd name="T80" fmla="*/ 467 w 468"/>
                  <a:gd name="T81" fmla="*/ 372 h 768"/>
                  <a:gd name="T82" fmla="*/ 467 w 468"/>
                  <a:gd name="T83" fmla="*/ 336 h 768"/>
                  <a:gd name="T84" fmla="*/ 467 w 468"/>
                  <a:gd name="T85" fmla="*/ 300 h 768"/>
                  <a:gd name="T86" fmla="*/ 467 w 468"/>
                  <a:gd name="T87" fmla="*/ 264 h 768"/>
                  <a:gd name="T88" fmla="*/ 467 w 468"/>
                  <a:gd name="T89" fmla="*/ 228 h 768"/>
                  <a:gd name="T90" fmla="*/ 467 w 468"/>
                  <a:gd name="T91" fmla="*/ 192 h 768"/>
                  <a:gd name="T92" fmla="*/ 467 w 468"/>
                  <a:gd name="T93" fmla="*/ 156 h 768"/>
                  <a:gd name="T94" fmla="*/ 443 w 468"/>
                  <a:gd name="T95" fmla="*/ 114 h 768"/>
                  <a:gd name="T96" fmla="*/ 417 w 468"/>
                  <a:gd name="T97" fmla="*/ 78 h 768"/>
                  <a:gd name="T98" fmla="*/ 383 w 468"/>
                  <a:gd name="T99" fmla="*/ 48 h 768"/>
                  <a:gd name="T100" fmla="*/ 347 w 468"/>
                  <a:gd name="T101" fmla="*/ 24 h 768"/>
                  <a:gd name="T102" fmla="*/ 311 w 468"/>
                  <a:gd name="T103" fmla="*/ 12 h 768"/>
                  <a:gd name="T104" fmla="*/ 275 w 468"/>
                  <a:gd name="T105" fmla="*/ 8 h 768"/>
                  <a:gd name="T106" fmla="*/ 239 w 468"/>
                  <a:gd name="T107" fmla="*/ 0 h 768"/>
                  <a:gd name="T108" fmla="*/ 203 w 468"/>
                  <a:gd name="T109" fmla="*/ 0 h 768"/>
                  <a:gd name="T110" fmla="*/ 167 w 468"/>
                  <a:gd name="T111" fmla="*/ 0 h 768"/>
                  <a:gd name="T112" fmla="*/ 131 w 468"/>
                  <a:gd name="T113" fmla="*/ 0 h 768"/>
                  <a:gd name="T114" fmla="*/ 109 w 468"/>
                  <a:gd name="T115" fmla="*/ 10 h 768"/>
                  <a:gd name="T116" fmla="*/ 84 w 468"/>
                  <a:gd name="T117" fmla="*/ 26 h 768"/>
                  <a:gd name="T118" fmla="*/ 56 w 468"/>
                  <a:gd name="T119" fmla="*/ 52 h 768"/>
                  <a:gd name="T120" fmla="*/ 38 w 468"/>
                  <a:gd name="T121" fmla="*/ 86 h 768"/>
                  <a:gd name="T122" fmla="*/ 12 w 468"/>
                  <a:gd name="T123" fmla="*/ 132 h 768"/>
                  <a:gd name="T124" fmla="*/ 0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0" y="156"/>
                    </a:moveTo>
                    <a:lnTo>
                      <a:pt x="0" y="192"/>
                    </a:lnTo>
                    <a:lnTo>
                      <a:pt x="36" y="204"/>
                    </a:lnTo>
                    <a:lnTo>
                      <a:pt x="72" y="240"/>
                    </a:lnTo>
                    <a:lnTo>
                      <a:pt x="143" y="240"/>
                    </a:lnTo>
                    <a:lnTo>
                      <a:pt x="155" y="276"/>
                    </a:lnTo>
                    <a:lnTo>
                      <a:pt x="155" y="312"/>
                    </a:lnTo>
                    <a:lnTo>
                      <a:pt x="155" y="348"/>
                    </a:lnTo>
                    <a:lnTo>
                      <a:pt x="131" y="384"/>
                    </a:lnTo>
                    <a:lnTo>
                      <a:pt x="119" y="420"/>
                    </a:lnTo>
                    <a:lnTo>
                      <a:pt x="84" y="456"/>
                    </a:lnTo>
                    <a:lnTo>
                      <a:pt x="84" y="492"/>
                    </a:lnTo>
                    <a:lnTo>
                      <a:pt x="72" y="528"/>
                    </a:lnTo>
                    <a:lnTo>
                      <a:pt x="72" y="564"/>
                    </a:lnTo>
                    <a:lnTo>
                      <a:pt x="48" y="612"/>
                    </a:lnTo>
                    <a:lnTo>
                      <a:pt x="36" y="659"/>
                    </a:lnTo>
                    <a:lnTo>
                      <a:pt x="36" y="695"/>
                    </a:lnTo>
                    <a:lnTo>
                      <a:pt x="24" y="731"/>
                    </a:lnTo>
                    <a:lnTo>
                      <a:pt x="36" y="767"/>
                    </a:lnTo>
                    <a:lnTo>
                      <a:pt x="72" y="767"/>
                    </a:lnTo>
                    <a:lnTo>
                      <a:pt x="107" y="767"/>
                    </a:lnTo>
                    <a:lnTo>
                      <a:pt x="143" y="767"/>
                    </a:lnTo>
                    <a:lnTo>
                      <a:pt x="179" y="755"/>
                    </a:lnTo>
                    <a:lnTo>
                      <a:pt x="215" y="731"/>
                    </a:lnTo>
                    <a:lnTo>
                      <a:pt x="251" y="731"/>
                    </a:lnTo>
                    <a:lnTo>
                      <a:pt x="287" y="731"/>
                    </a:lnTo>
                    <a:lnTo>
                      <a:pt x="323" y="731"/>
                    </a:lnTo>
                    <a:lnTo>
                      <a:pt x="359" y="731"/>
                    </a:lnTo>
                    <a:lnTo>
                      <a:pt x="395" y="743"/>
                    </a:lnTo>
                    <a:lnTo>
                      <a:pt x="431" y="743"/>
                    </a:lnTo>
                    <a:lnTo>
                      <a:pt x="467" y="731"/>
                    </a:lnTo>
                    <a:lnTo>
                      <a:pt x="467" y="695"/>
                    </a:lnTo>
                    <a:lnTo>
                      <a:pt x="467" y="659"/>
                    </a:lnTo>
                    <a:lnTo>
                      <a:pt x="467" y="624"/>
                    </a:lnTo>
                    <a:lnTo>
                      <a:pt x="467" y="588"/>
                    </a:lnTo>
                    <a:lnTo>
                      <a:pt x="467" y="552"/>
                    </a:lnTo>
                    <a:lnTo>
                      <a:pt x="467" y="516"/>
                    </a:lnTo>
                    <a:lnTo>
                      <a:pt x="467" y="480"/>
                    </a:lnTo>
                    <a:lnTo>
                      <a:pt x="467" y="444"/>
                    </a:lnTo>
                    <a:lnTo>
                      <a:pt x="467" y="408"/>
                    </a:lnTo>
                    <a:lnTo>
                      <a:pt x="467" y="372"/>
                    </a:lnTo>
                    <a:lnTo>
                      <a:pt x="467" y="336"/>
                    </a:lnTo>
                    <a:lnTo>
                      <a:pt x="467" y="300"/>
                    </a:lnTo>
                    <a:lnTo>
                      <a:pt x="467" y="264"/>
                    </a:lnTo>
                    <a:lnTo>
                      <a:pt x="467" y="228"/>
                    </a:lnTo>
                    <a:lnTo>
                      <a:pt x="467" y="192"/>
                    </a:lnTo>
                    <a:lnTo>
                      <a:pt x="467" y="156"/>
                    </a:lnTo>
                    <a:lnTo>
                      <a:pt x="443" y="114"/>
                    </a:lnTo>
                    <a:lnTo>
                      <a:pt x="417" y="78"/>
                    </a:lnTo>
                    <a:lnTo>
                      <a:pt x="383" y="48"/>
                    </a:lnTo>
                    <a:lnTo>
                      <a:pt x="347" y="24"/>
                    </a:lnTo>
                    <a:lnTo>
                      <a:pt x="311" y="12"/>
                    </a:lnTo>
                    <a:lnTo>
                      <a:pt x="275" y="8"/>
                    </a:lnTo>
                    <a:lnTo>
                      <a:pt x="239" y="0"/>
                    </a:lnTo>
                    <a:lnTo>
                      <a:pt x="203" y="0"/>
                    </a:lnTo>
                    <a:lnTo>
                      <a:pt x="167" y="0"/>
                    </a:lnTo>
                    <a:lnTo>
                      <a:pt x="131" y="0"/>
                    </a:lnTo>
                    <a:lnTo>
                      <a:pt x="109" y="10"/>
                    </a:lnTo>
                    <a:lnTo>
                      <a:pt x="84" y="26"/>
                    </a:lnTo>
                    <a:lnTo>
                      <a:pt x="56" y="52"/>
                    </a:lnTo>
                    <a:lnTo>
                      <a:pt x="38" y="86"/>
                    </a:lnTo>
                    <a:lnTo>
                      <a:pt x="12" y="132"/>
                    </a:lnTo>
                    <a:lnTo>
                      <a:pt x="0" y="156"/>
                    </a:lnTo>
                  </a:path>
                </a:pathLst>
              </a:custGeom>
              <a:solidFill>
                <a:srgbClr val="6080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68" name="Group 260">
                <a:extLst>
                  <a:ext uri="{FF2B5EF4-FFF2-40B4-BE49-F238E27FC236}">
                    <a16:creationId xmlns:a16="http://schemas.microsoft.com/office/drawing/2014/main" id="{A89F6EFD-B353-8F4A-BE00-8CB2F26E9540}"/>
                  </a:ext>
                </a:extLst>
              </p:cNvPr>
              <p:cNvGrpSpPr>
                <a:grpSpLocks/>
              </p:cNvGrpSpPr>
              <p:nvPr/>
            </p:nvGrpSpPr>
            <p:grpSpPr bwMode="auto">
              <a:xfrm>
                <a:off x="3957" y="3284"/>
                <a:ext cx="448" cy="121"/>
                <a:chOff x="3957" y="3284"/>
                <a:chExt cx="448" cy="121"/>
              </a:xfrm>
            </p:grpSpPr>
            <p:sp>
              <p:nvSpPr>
                <p:cNvPr id="16645" name="Freeform 261">
                  <a:extLst>
                    <a:ext uri="{FF2B5EF4-FFF2-40B4-BE49-F238E27FC236}">
                      <a16:creationId xmlns:a16="http://schemas.microsoft.com/office/drawing/2014/main" id="{582B30A4-5B3F-D142-A2FD-E15965333754}"/>
                    </a:ext>
                  </a:extLst>
                </p:cNvPr>
                <p:cNvSpPr>
                  <a:spLocks/>
                </p:cNvSpPr>
                <p:nvPr/>
              </p:nvSpPr>
              <p:spPr bwMode="auto">
                <a:xfrm>
                  <a:off x="3957" y="3284"/>
                  <a:ext cx="448" cy="121"/>
                </a:xfrm>
                <a:custGeom>
                  <a:avLst/>
                  <a:gdLst>
                    <a:gd name="T0" fmla="*/ 0 w 448"/>
                    <a:gd name="T1" fmla="*/ 0 h 121"/>
                    <a:gd name="T2" fmla="*/ 35 w 448"/>
                    <a:gd name="T3" fmla="*/ 28 h 121"/>
                    <a:gd name="T4" fmla="*/ 63 w 448"/>
                    <a:gd name="T5" fmla="*/ 51 h 121"/>
                    <a:gd name="T6" fmla="*/ 97 w 448"/>
                    <a:gd name="T7" fmla="*/ 64 h 121"/>
                    <a:gd name="T8" fmla="*/ 135 w 448"/>
                    <a:gd name="T9" fmla="*/ 75 h 121"/>
                    <a:gd name="T10" fmla="*/ 176 w 448"/>
                    <a:gd name="T11" fmla="*/ 92 h 121"/>
                    <a:gd name="T12" fmla="*/ 217 w 448"/>
                    <a:gd name="T13" fmla="*/ 105 h 121"/>
                    <a:gd name="T14" fmla="*/ 252 w 448"/>
                    <a:gd name="T15" fmla="*/ 113 h 121"/>
                    <a:gd name="T16" fmla="*/ 284 w 448"/>
                    <a:gd name="T17" fmla="*/ 114 h 121"/>
                    <a:gd name="T18" fmla="*/ 319 w 448"/>
                    <a:gd name="T19" fmla="*/ 116 h 121"/>
                    <a:gd name="T20" fmla="*/ 380 w 448"/>
                    <a:gd name="T21" fmla="*/ 120 h 121"/>
                    <a:gd name="T22" fmla="*/ 447 w 448"/>
                    <a:gd name="T23" fmla="*/ 116 h 121"/>
                    <a:gd name="T24" fmla="*/ 0 w 44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1">
                      <a:moveTo>
                        <a:pt x="0" y="0"/>
                      </a:moveTo>
                      <a:lnTo>
                        <a:pt x="35" y="28"/>
                      </a:lnTo>
                      <a:lnTo>
                        <a:pt x="63" y="51"/>
                      </a:lnTo>
                      <a:lnTo>
                        <a:pt x="97" y="64"/>
                      </a:lnTo>
                      <a:lnTo>
                        <a:pt x="135" y="75"/>
                      </a:lnTo>
                      <a:lnTo>
                        <a:pt x="176" y="92"/>
                      </a:lnTo>
                      <a:lnTo>
                        <a:pt x="217" y="105"/>
                      </a:lnTo>
                      <a:lnTo>
                        <a:pt x="252" y="113"/>
                      </a:lnTo>
                      <a:lnTo>
                        <a:pt x="284" y="114"/>
                      </a:lnTo>
                      <a:lnTo>
                        <a:pt x="319" y="116"/>
                      </a:lnTo>
                      <a:lnTo>
                        <a:pt x="380" y="120"/>
                      </a:lnTo>
                      <a:lnTo>
                        <a:pt x="447" y="116"/>
                      </a:lnTo>
                      <a:lnTo>
                        <a:pt x="0"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46" name="Freeform 262">
                  <a:extLst>
                    <a:ext uri="{FF2B5EF4-FFF2-40B4-BE49-F238E27FC236}">
                      <a16:creationId xmlns:a16="http://schemas.microsoft.com/office/drawing/2014/main" id="{8115D1F0-B013-1B42-8AC9-DDA7AAC00841}"/>
                    </a:ext>
                  </a:extLst>
                </p:cNvPr>
                <p:cNvSpPr>
                  <a:spLocks/>
                </p:cNvSpPr>
                <p:nvPr/>
              </p:nvSpPr>
              <p:spPr bwMode="auto">
                <a:xfrm>
                  <a:off x="3957" y="3284"/>
                  <a:ext cx="448" cy="121"/>
                </a:xfrm>
                <a:custGeom>
                  <a:avLst/>
                  <a:gdLst>
                    <a:gd name="T0" fmla="*/ 0 w 448"/>
                    <a:gd name="T1" fmla="*/ 0 h 121"/>
                    <a:gd name="T2" fmla="*/ 36 w 448"/>
                    <a:gd name="T3" fmla="*/ 30 h 121"/>
                    <a:gd name="T4" fmla="*/ 62 w 448"/>
                    <a:gd name="T5" fmla="*/ 52 h 121"/>
                    <a:gd name="T6" fmla="*/ 97 w 448"/>
                    <a:gd name="T7" fmla="*/ 64 h 121"/>
                    <a:gd name="T8" fmla="*/ 133 w 448"/>
                    <a:gd name="T9" fmla="*/ 76 h 121"/>
                    <a:gd name="T10" fmla="*/ 175 w 448"/>
                    <a:gd name="T11" fmla="*/ 92 h 121"/>
                    <a:gd name="T12" fmla="*/ 217 w 448"/>
                    <a:gd name="T13" fmla="*/ 106 h 121"/>
                    <a:gd name="T14" fmla="*/ 253 w 448"/>
                    <a:gd name="T15" fmla="*/ 114 h 121"/>
                    <a:gd name="T16" fmla="*/ 283 w 448"/>
                    <a:gd name="T17" fmla="*/ 116 h 121"/>
                    <a:gd name="T18" fmla="*/ 319 w 448"/>
                    <a:gd name="T19" fmla="*/ 118 h 121"/>
                    <a:gd name="T20" fmla="*/ 381 w 448"/>
                    <a:gd name="T21" fmla="*/ 120 h 121"/>
                    <a:gd name="T22" fmla="*/ 447 w 448"/>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1">
                      <a:moveTo>
                        <a:pt x="0" y="0"/>
                      </a:moveTo>
                      <a:lnTo>
                        <a:pt x="36" y="30"/>
                      </a:lnTo>
                      <a:lnTo>
                        <a:pt x="62" y="52"/>
                      </a:lnTo>
                      <a:lnTo>
                        <a:pt x="97" y="64"/>
                      </a:lnTo>
                      <a:lnTo>
                        <a:pt x="133" y="76"/>
                      </a:lnTo>
                      <a:lnTo>
                        <a:pt x="175" y="92"/>
                      </a:lnTo>
                      <a:lnTo>
                        <a:pt x="217" y="106"/>
                      </a:lnTo>
                      <a:lnTo>
                        <a:pt x="253" y="114"/>
                      </a:lnTo>
                      <a:lnTo>
                        <a:pt x="283" y="116"/>
                      </a:lnTo>
                      <a:lnTo>
                        <a:pt x="319" y="118"/>
                      </a:lnTo>
                      <a:lnTo>
                        <a:pt x="381" y="120"/>
                      </a:lnTo>
                      <a:lnTo>
                        <a:pt x="447"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69" name="Group 263">
                <a:extLst>
                  <a:ext uri="{FF2B5EF4-FFF2-40B4-BE49-F238E27FC236}">
                    <a16:creationId xmlns:a16="http://schemas.microsoft.com/office/drawing/2014/main" id="{97A60B4A-107B-184A-AE1A-2E2F585C202B}"/>
                  </a:ext>
                </a:extLst>
              </p:cNvPr>
              <p:cNvGrpSpPr>
                <a:grpSpLocks/>
              </p:cNvGrpSpPr>
              <p:nvPr/>
            </p:nvGrpSpPr>
            <p:grpSpPr bwMode="auto">
              <a:xfrm>
                <a:off x="3971" y="3250"/>
                <a:ext cx="428" cy="117"/>
                <a:chOff x="3971" y="3250"/>
                <a:chExt cx="428" cy="117"/>
              </a:xfrm>
            </p:grpSpPr>
            <p:sp>
              <p:nvSpPr>
                <p:cNvPr id="16648" name="Freeform 264">
                  <a:extLst>
                    <a:ext uri="{FF2B5EF4-FFF2-40B4-BE49-F238E27FC236}">
                      <a16:creationId xmlns:a16="http://schemas.microsoft.com/office/drawing/2014/main" id="{4B6A1771-F498-364D-8C28-A5A86C7CE5D4}"/>
                    </a:ext>
                  </a:extLst>
                </p:cNvPr>
                <p:cNvSpPr>
                  <a:spLocks/>
                </p:cNvSpPr>
                <p:nvPr/>
              </p:nvSpPr>
              <p:spPr bwMode="auto">
                <a:xfrm>
                  <a:off x="3971" y="3250"/>
                  <a:ext cx="428" cy="117"/>
                </a:xfrm>
                <a:custGeom>
                  <a:avLst/>
                  <a:gdLst>
                    <a:gd name="T0" fmla="*/ 0 w 428"/>
                    <a:gd name="T1" fmla="*/ 0 h 117"/>
                    <a:gd name="T2" fmla="*/ 22 w 428"/>
                    <a:gd name="T3" fmla="*/ 13 h 117"/>
                    <a:gd name="T4" fmla="*/ 24 w 428"/>
                    <a:gd name="T5" fmla="*/ 19 h 117"/>
                    <a:gd name="T6" fmla="*/ 29 w 428"/>
                    <a:gd name="T7" fmla="*/ 21 h 117"/>
                    <a:gd name="T8" fmla="*/ 35 w 428"/>
                    <a:gd name="T9" fmla="*/ 28 h 117"/>
                    <a:gd name="T10" fmla="*/ 41 w 428"/>
                    <a:gd name="T11" fmla="*/ 30 h 117"/>
                    <a:gd name="T12" fmla="*/ 47 w 428"/>
                    <a:gd name="T13" fmla="*/ 34 h 117"/>
                    <a:gd name="T14" fmla="*/ 57 w 428"/>
                    <a:gd name="T15" fmla="*/ 36 h 117"/>
                    <a:gd name="T16" fmla="*/ 68 w 428"/>
                    <a:gd name="T17" fmla="*/ 39 h 117"/>
                    <a:gd name="T18" fmla="*/ 80 w 428"/>
                    <a:gd name="T19" fmla="*/ 43 h 117"/>
                    <a:gd name="T20" fmla="*/ 89 w 428"/>
                    <a:gd name="T21" fmla="*/ 45 h 117"/>
                    <a:gd name="T22" fmla="*/ 95 w 428"/>
                    <a:gd name="T23" fmla="*/ 49 h 117"/>
                    <a:gd name="T24" fmla="*/ 101 w 428"/>
                    <a:gd name="T25" fmla="*/ 51 h 117"/>
                    <a:gd name="T26" fmla="*/ 107 w 428"/>
                    <a:gd name="T27" fmla="*/ 56 h 117"/>
                    <a:gd name="T28" fmla="*/ 113 w 428"/>
                    <a:gd name="T29" fmla="*/ 58 h 117"/>
                    <a:gd name="T30" fmla="*/ 119 w 428"/>
                    <a:gd name="T31" fmla="*/ 64 h 117"/>
                    <a:gd name="T32" fmla="*/ 125 w 428"/>
                    <a:gd name="T33" fmla="*/ 65 h 117"/>
                    <a:gd name="T34" fmla="*/ 134 w 428"/>
                    <a:gd name="T35" fmla="*/ 67 h 117"/>
                    <a:gd name="T36" fmla="*/ 146 w 428"/>
                    <a:gd name="T37" fmla="*/ 71 h 117"/>
                    <a:gd name="T38" fmla="*/ 158 w 428"/>
                    <a:gd name="T39" fmla="*/ 75 h 117"/>
                    <a:gd name="T40" fmla="*/ 164 w 428"/>
                    <a:gd name="T41" fmla="*/ 77 h 117"/>
                    <a:gd name="T42" fmla="*/ 170 w 428"/>
                    <a:gd name="T43" fmla="*/ 80 h 117"/>
                    <a:gd name="T44" fmla="*/ 176 w 428"/>
                    <a:gd name="T45" fmla="*/ 82 h 117"/>
                    <a:gd name="T46" fmla="*/ 182 w 428"/>
                    <a:gd name="T47" fmla="*/ 88 h 117"/>
                    <a:gd name="T48" fmla="*/ 191 w 428"/>
                    <a:gd name="T49" fmla="*/ 88 h 117"/>
                    <a:gd name="T50" fmla="*/ 197 w 428"/>
                    <a:gd name="T51" fmla="*/ 92 h 117"/>
                    <a:gd name="T52" fmla="*/ 203 w 428"/>
                    <a:gd name="T53" fmla="*/ 95 h 117"/>
                    <a:gd name="T54" fmla="*/ 209 w 428"/>
                    <a:gd name="T55" fmla="*/ 97 h 117"/>
                    <a:gd name="T56" fmla="*/ 215 w 428"/>
                    <a:gd name="T57" fmla="*/ 99 h 117"/>
                    <a:gd name="T58" fmla="*/ 221 w 428"/>
                    <a:gd name="T59" fmla="*/ 101 h 117"/>
                    <a:gd name="T60" fmla="*/ 235 w 428"/>
                    <a:gd name="T61" fmla="*/ 105 h 117"/>
                    <a:gd name="T62" fmla="*/ 244 w 428"/>
                    <a:gd name="T63" fmla="*/ 107 h 117"/>
                    <a:gd name="T64" fmla="*/ 254 w 428"/>
                    <a:gd name="T65" fmla="*/ 107 h 117"/>
                    <a:gd name="T66" fmla="*/ 260 w 428"/>
                    <a:gd name="T67" fmla="*/ 109 h 117"/>
                    <a:gd name="T68" fmla="*/ 270 w 428"/>
                    <a:gd name="T69" fmla="*/ 110 h 117"/>
                    <a:gd name="T70" fmla="*/ 282 w 428"/>
                    <a:gd name="T71" fmla="*/ 112 h 117"/>
                    <a:gd name="T72" fmla="*/ 290 w 428"/>
                    <a:gd name="T73" fmla="*/ 112 h 117"/>
                    <a:gd name="T74" fmla="*/ 301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8 w 428"/>
                    <a:gd name="T91" fmla="*/ 116 h 117"/>
                    <a:gd name="T92" fmla="*/ 354 w 428"/>
                    <a:gd name="T93" fmla="*/ 116 h 117"/>
                    <a:gd name="T94" fmla="*/ 368 w 428"/>
                    <a:gd name="T95" fmla="*/ 116 h 117"/>
                    <a:gd name="T96" fmla="*/ 376 w 428"/>
                    <a:gd name="T97" fmla="*/ 116 h 117"/>
                    <a:gd name="T98" fmla="*/ 384 w 428"/>
                    <a:gd name="T99" fmla="*/ 116 h 117"/>
                    <a:gd name="T100" fmla="*/ 388 w 428"/>
                    <a:gd name="T101" fmla="*/ 116 h 117"/>
                    <a:gd name="T102" fmla="*/ 394 w 428"/>
                    <a:gd name="T103" fmla="*/ 116 h 117"/>
                    <a:gd name="T104" fmla="*/ 407 w 428"/>
                    <a:gd name="T105" fmla="*/ 114 h 117"/>
                    <a:gd name="T106" fmla="*/ 415 w 428"/>
                    <a:gd name="T107" fmla="*/ 114 h 117"/>
                    <a:gd name="T108" fmla="*/ 421 w 428"/>
                    <a:gd name="T109" fmla="*/ 114 h 117"/>
                    <a:gd name="T110" fmla="*/ 427 w 428"/>
                    <a:gd name="T111" fmla="*/ 114 h 117"/>
                    <a:gd name="T112" fmla="*/ 0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0" y="0"/>
                      </a:moveTo>
                      <a:lnTo>
                        <a:pt x="22" y="13"/>
                      </a:lnTo>
                      <a:lnTo>
                        <a:pt x="24" y="19"/>
                      </a:lnTo>
                      <a:lnTo>
                        <a:pt x="29" y="21"/>
                      </a:lnTo>
                      <a:lnTo>
                        <a:pt x="35" y="28"/>
                      </a:lnTo>
                      <a:lnTo>
                        <a:pt x="41" y="30"/>
                      </a:lnTo>
                      <a:lnTo>
                        <a:pt x="47" y="34"/>
                      </a:lnTo>
                      <a:lnTo>
                        <a:pt x="57" y="36"/>
                      </a:lnTo>
                      <a:lnTo>
                        <a:pt x="68" y="39"/>
                      </a:lnTo>
                      <a:lnTo>
                        <a:pt x="80" y="43"/>
                      </a:lnTo>
                      <a:lnTo>
                        <a:pt x="89" y="45"/>
                      </a:lnTo>
                      <a:lnTo>
                        <a:pt x="95" y="49"/>
                      </a:lnTo>
                      <a:lnTo>
                        <a:pt x="101" y="51"/>
                      </a:lnTo>
                      <a:lnTo>
                        <a:pt x="107" y="56"/>
                      </a:lnTo>
                      <a:lnTo>
                        <a:pt x="113" y="58"/>
                      </a:lnTo>
                      <a:lnTo>
                        <a:pt x="119" y="64"/>
                      </a:lnTo>
                      <a:lnTo>
                        <a:pt x="125" y="65"/>
                      </a:lnTo>
                      <a:lnTo>
                        <a:pt x="134" y="67"/>
                      </a:lnTo>
                      <a:lnTo>
                        <a:pt x="146" y="71"/>
                      </a:lnTo>
                      <a:lnTo>
                        <a:pt x="158" y="75"/>
                      </a:lnTo>
                      <a:lnTo>
                        <a:pt x="164" y="77"/>
                      </a:lnTo>
                      <a:lnTo>
                        <a:pt x="170" y="80"/>
                      </a:lnTo>
                      <a:lnTo>
                        <a:pt x="176" y="82"/>
                      </a:lnTo>
                      <a:lnTo>
                        <a:pt x="182" y="88"/>
                      </a:lnTo>
                      <a:lnTo>
                        <a:pt x="191" y="88"/>
                      </a:lnTo>
                      <a:lnTo>
                        <a:pt x="197" y="92"/>
                      </a:lnTo>
                      <a:lnTo>
                        <a:pt x="203" y="95"/>
                      </a:lnTo>
                      <a:lnTo>
                        <a:pt x="209" y="97"/>
                      </a:lnTo>
                      <a:lnTo>
                        <a:pt x="215" y="99"/>
                      </a:lnTo>
                      <a:lnTo>
                        <a:pt x="221" y="101"/>
                      </a:lnTo>
                      <a:lnTo>
                        <a:pt x="235" y="105"/>
                      </a:lnTo>
                      <a:lnTo>
                        <a:pt x="244" y="107"/>
                      </a:lnTo>
                      <a:lnTo>
                        <a:pt x="254" y="107"/>
                      </a:lnTo>
                      <a:lnTo>
                        <a:pt x="260" y="109"/>
                      </a:lnTo>
                      <a:lnTo>
                        <a:pt x="270" y="110"/>
                      </a:lnTo>
                      <a:lnTo>
                        <a:pt x="282" y="112"/>
                      </a:lnTo>
                      <a:lnTo>
                        <a:pt x="290" y="112"/>
                      </a:lnTo>
                      <a:lnTo>
                        <a:pt x="301" y="112"/>
                      </a:lnTo>
                      <a:lnTo>
                        <a:pt x="307" y="114"/>
                      </a:lnTo>
                      <a:lnTo>
                        <a:pt x="315" y="116"/>
                      </a:lnTo>
                      <a:lnTo>
                        <a:pt x="321" y="116"/>
                      </a:lnTo>
                      <a:lnTo>
                        <a:pt x="325" y="116"/>
                      </a:lnTo>
                      <a:lnTo>
                        <a:pt x="331" y="116"/>
                      </a:lnTo>
                      <a:lnTo>
                        <a:pt x="337" y="116"/>
                      </a:lnTo>
                      <a:lnTo>
                        <a:pt x="343" y="116"/>
                      </a:lnTo>
                      <a:lnTo>
                        <a:pt x="348" y="116"/>
                      </a:lnTo>
                      <a:lnTo>
                        <a:pt x="354" y="116"/>
                      </a:lnTo>
                      <a:lnTo>
                        <a:pt x="368" y="116"/>
                      </a:lnTo>
                      <a:lnTo>
                        <a:pt x="376" y="116"/>
                      </a:lnTo>
                      <a:lnTo>
                        <a:pt x="384" y="116"/>
                      </a:lnTo>
                      <a:lnTo>
                        <a:pt x="388" y="116"/>
                      </a:lnTo>
                      <a:lnTo>
                        <a:pt x="394" y="116"/>
                      </a:lnTo>
                      <a:lnTo>
                        <a:pt x="407" y="114"/>
                      </a:lnTo>
                      <a:lnTo>
                        <a:pt x="415" y="114"/>
                      </a:lnTo>
                      <a:lnTo>
                        <a:pt x="421" y="114"/>
                      </a:lnTo>
                      <a:lnTo>
                        <a:pt x="427" y="114"/>
                      </a:lnTo>
                      <a:lnTo>
                        <a:pt x="0"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49" name="Freeform 265">
                  <a:extLst>
                    <a:ext uri="{FF2B5EF4-FFF2-40B4-BE49-F238E27FC236}">
                      <a16:creationId xmlns:a16="http://schemas.microsoft.com/office/drawing/2014/main" id="{2435C9CD-FCB4-DC40-83EC-B7A45918224F}"/>
                    </a:ext>
                  </a:extLst>
                </p:cNvPr>
                <p:cNvSpPr>
                  <a:spLocks/>
                </p:cNvSpPr>
                <p:nvPr/>
              </p:nvSpPr>
              <p:spPr bwMode="auto">
                <a:xfrm>
                  <a:off x="3971" y="3250"/>
                  <a:ext cx="428" cy="117"/>
                </a:xfrm>
                <a:custGeom>
                  <a:avLst/>
                  <a:gdLst>
                    <a:gd name="T0" fmla="*/ 0 w 428"/>
                    <a:gd name="T1" fmla="*/ 0 h 117"/>
                    <a:gd name="T2" fmla="*/ 20 w 428"/>
                    <a:gd name="T3" fmla="*/ 14 h 117"/>
                    <a:gd name="T4" fmla="*/ 24 w 428"/>
                    <a:gd name="T5" fmla="*/ 18 h 117"/>
                    <a:gd name="T6" fmla="*/ 30 w 428"/>
                    <a:gd name="T7" fmla="*/ 22 h 117"/>
                    <a:gd name="T8" fmla="*/ 36 w 428"/>
                    <a:gd name="T9" fmla="*/ 28 h 117"/>
                    <a:gd name="T10" fmla="*/ 42 w 428"/>
                    <a:gd name="T11" fmla="*/ 30 h 117"/>
                    <a:gd name="T12" fmla="*/ 48 w 428"/>
                    <a:gd name="T13" fmla="*/ 34 h 117"/>
                    <a:gd name="T14" fmla="*/ 56 w 428"/>
                    <a:gd name="T15" fmla="*/ 36 h 117"/>
                    <a:gd name="T16" fmla="*/ 67 w 428"/>
                    <a:gd name="T17" fmla="*/ 40 h 117"/>
                    <a:gd name="T18" fmla="*/ 79 w 428"/>
                    <a:gd name="T19" fmla="*/ 42 h 117"/>
                    <a:gd name="T20" fmla="*/ 89 w 428"/>
                    <a:gd name="T21" fmla="*/ 46 h 117"/>
                    <a:gd name="T22" fmla="*/ 95 w 428"/>
                    <a:gd name="T23" fmla="*/ 48 h 117"/>
                    <a:gd name="T24" fmla="*/ 101 w 428"/>
                    <a:gd name="T25" fmla="*/ 52 h 117"/>
                    <a:gd name="T26" fmla="*/ 107 w 428"/>
                    <a:gd name="T27" fmla="*/ 56 h 117"/>
                    <a:gd name="T28" fmla="*/ 113 w 428"/>
                    <a:gd name="T29" fmla="*/ 58 h 117"/>
                    <a:gd name="T30" fmla="*/ 119 w 428"/>
                    <a:gd name="T31" fmla="*/ 64 h 117"/>
                    <a:gd name="T32" fmla="*/ 125 w 428"/>
                    <a:gd name="T33" fmla="*/ 64 h 117"/>
                    <a:gd name="T34" fmla="*/ 135 w 428"/>
                    <a:gd name="T35" fmla="*/ 68 h 117"/>
                    <a:gd name="T36" fmla="*/ 147 w 428"/>
                    <a:gd name="T37" fmla="*/ 70 h 117"/>
                    <a:gd name="T38" fmla="*/ 157 w 428"/>
                    <a:gd name="T39" fmla="*/ 76 h 117"/>
                    <a:gd name="T40" fmla="*/ 163 w 428"/>
                    <a:gd name="T41" fmla="*/ 76 h 117"/>
                    <a:gd name="T42" fmla="*/ 169 w 428"/>
                    <a:gd name="T43" fmla="*/ 80 h 117"/>
                    <a:gd name="T44" fmla="*/ 175 w 428"/>
                    <a:gd name="T45" fmla="*/ 82 h 117"/>
                    <a:gd name="T46" fmla="*/ 181 w 428"/>
                    <a:gd name="T47" fmla="*/ 88 h 117"/>
                    <a:gd name="T48" fmla="*/ 191 w 428"/>
                    <a:gd name="T49" fmla="*/ 88 h 117"/>
                    <a:gd name="T50" fmla="*/ 197 w 428"/>
                    <a:gd name="T51" fmla="*/ 92 h 117"/>
                    <a:gd name="T52" fmla="*/ 203 w 428"/>
                    <a:gd name="T53" fmla="*/ 94 h 117"/>
                    <a:gd name="T54" fmla="*/ 209 w 428"/>
                    <a:gd name="T55" fmla="*/ 98 h 117"/>
                    <a:gd name="T56" fmla="*/ 215 w 428"/>
                    <a:gd name="T57" fmla="*/ 100 h 117"/>
                    <a:gd name="T58" fmla="*/ 221 w 428"/>
                    <a:gd name="T59" fmla="*/ 100 h 117"/>
                    <a:gd name="T60" fmla="*/ 235 w 428"/>
                    <a:gd name="T61" fmla="*/ 104 h 117"/>
                    <a:gd name="T62" fmla="*/ 245 w 428"/>
                    <a:gd name="T63" fmla="*/ 106 h 117"/>
                    <a:gd name="T64" fmla="*/ 255 w 428"/>
                    <a:gd name="T65" fmla="*/ 106 h 117"/>
                    <a:gd name="T66" fmla="*/ 259 w 428"/>
                    <a:gd name="T67" fmla="*/ 108 h 117"/>
                    <a:gd name="T68" fmla="*/ 269 w 428"/>
                    <a:gd name="T69" fmla="*/ 110 h 117"/>
                    <a:gd name="T70" fmla="*/ 281 w 428"/>
                    <a:gd name="T71" fmla="*/ 112 h 117"/>
                    <a:gd name="T72" fmla="*/ 291 w 428"/>
                    <a:gd name="T73" fmla="*/ 112 h 117"/>
                    <a:gd name="T74" fmla="*/ 303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9 w 428"/>
                    <a:gd name="T91" fmla="*/ 116 h 117"/>
                    <a:gd name="T92" fmla="*/ 355 w 428"/>
                    <a:gd name="T93" fmla="*/ 116 h 117"/>
                    <a:gd name="T94" fmla="*/ 367 w 428"/>
                    <a:gd name="T95" fmla="*/ 116 h 117"/>
                    <a:gd name="T96" fmla="*/ 377 w 428"/>
                    <a:gd name="T97" fmla="*/ 116 h 117"/>
                    <a:gd name="T98" fmla="*/ 383 w 428"/>
                    <a:gd name="T99" fmla="*/ 116 h 117"/>
                    <a:gd name="T100" fmla="*/ 389 w 428"/>
                    <a:gd name="T101" fmla="*/ 116 h 117"/>
                    <a:gd name="T102" fmla="*/ 395 w 428"/>
                    <a:gd name="T103" fmla="*/ 116 h 117"/>
                    <a:gd name="T104" fmla="*/ 407 w 428"/>
                    <a:gd name="T105" fmla="*/ 114 h 117"/>
                    <a:gd name="T106" fmla="*/ 417 w 428"/>
                    <a:gd name="T107" fmla="*/ 114 h 117"/>
                    <a:gd name="T108" fmla="*/ 421 w 428"/>
                    <a:gd name="T109" fmla="*/ 114 h 117"/>
                    <a:gd name="T110" fmla="*/ 427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0" y="0"/>
                      </a:moveTo>
                      <a:lnTo>
                        <a:pt x="20" y="14"/>
                      </a:lnTo>
                      <a:lnTo>
                        <a:pt x="24" y="18"/>
                      </a:lnTo>
                      <a:lnTo>
                        <a:pt x="30" y="22"/>
                      </a:lnTo>
                      <a:lnTo>
                        <a:pt x="36" y="28"/>
                      </a:lnTo>
                      <a:lnTo>
                        <a:pt x="42" y="30"/>
                      </a:lnTo>
                      <a:lnTo>
                        <a:pt x="48" y="34"/>
                      </a:lnTo>
                      <a:lnTo>
                        <a:pt x="56" y="36"/>
                      </a:lnTo>
                      <a:lnTo>
                        <a:pt x="67" y="40"/>
                      </a:lnTo>
                      <a:lnTo>
                        <a:pt x="79" y="42"/>
                      </a:lnTo>
                      <a:lnTo>
                        <a:pt x="89" y="46"/>
                      </a:lnTo>
                      <a:lnTo>
                        <a:pt x="95" y="48"/>
                      </a:lnTo>
                      <a:lnTo>
                        <a:pt x="101" y="52"/>
                      </a:lnTo>
                      <a:lnTo>
                        <a:pt x="107" y="56"/>
                      </a:lnTo>
                      <a:lnTo>
                        <a:pt x="113" y="58"/>
                      </a:lnTo>
                      <a:lnTo>
                        <a:pt x="119" y="64"/>
                      </a:lnTo>
                      <a:lnTo>
                        <a:pt x="125" y="64"/>
                      </a:lnTo>
                      <a:lnTo>
                        <a:pt x="135" y="68"/>
                      </a:lnTo>
                      <a:lnTo>
                        <a:pt x="147" y="70"/>
                      </a:lnTo>
                      <a:lnTo>
                        <a:pt x="157" y="76"/>
                      </a:lnTo>
                      <a:lnTo>
                        <a:pt x="163" y="76"/>
                      </a:lnTo>
                      <a:lnTo>
                        <a:pt x="169" y="80"/>
                      </a:lnTo>
                      <a:lnTo>
                        <a:pt x="175" y="82"/>
                      </a:lnTo>
                      <a:lnTo>
                        <a:pt x="181" y="88"/>
                      </a:lnTo>
                      <a:lnTo>
                        <a:pt x="191" y="88"/>
                      </a:lnTo>
                      <a:lnTo>
                        <a:pt x="197" y="92"/>
                      </a:lnTo>
                      <a:lnTo>
                        <a:pt x="203" y="94"/>
                      </a:lnTo>
                      <a:lnTo>
                        <a:pt x="209" y="98"/>
                      </a:lnTo>
                      <a:lnTo>
                        <a:pt x="215" y="100"/>
                      </a:lnTo>
                      <a:lnTo>
                        <a:pt x="221" y="100"/>
                      </a:lnTo>
                      <a:lnTo>
                        <a:pt x="235" y="104"/>
                      </a:lnTo>
                      <a:lnTo>
                        <a:pt x="245" y="106"/>
                      </a:lnTo>
                      <a:lnTo>
                        <a:pt x="255" y="106"/>
                      </a:lnTo>
                      <a:lnTo>
                        <a:pt x="259" y="108"/>
                      </a:lnTo>
                      <a:lnTo>
                        <a:pt x="269" y="110"/>
                      </a:lnTo>
                      <a:lnTo>
                        <a:pt x="281" y="112"/>
                      </a:lnTo>
                      <a:lnTo>
                        <a:pt x="291" y="112"/>
                      </a:lnTo>
                      <a:lnTo>
                        <a:pt x="303" y="112"/>
                      </a:lnTo>
                      <a:lnTo>
                        <a:pt x="307" y="114"/>
                      </a:lnTo>
                      <a:lnTo>
                        <a:pt x="315" y="116"/>
                      </a:lnTo>
                      <a:lnTo>
                        <a:pt x="321" y="116"/>
                      </a:lnTo>
                      <a:lnTo>
                        <a:pt x="325" y="116"/>
                      </a:lnTo>
                      <a:lnTo>
                        <a:pt x="331" y="116"/>
                      </a:lnTo>
                      <a:lnTo>
                        <a:pt x="337" y="116"/>
                      </a:lnTo>
                      <a:lnTo>
                        <a:pt x="343" y="116"/>
                      </a:lnTo>
                      <a:lnTo>
                        <a:pt x="349" y="116"/>
                      </a:lnTo>
                      <a:lnTo>
                        <a:pt x="355" y="116"/>
                      </a:lnTo>
                      <a:lnTo>
                        <a:pt x="367" y="116"/>
                      </a:lnTo>
                      <a:lnTo>
                        <a:pt x="377" y="116"/>
                      </a:lnTo>
                      <a:lnTo>
                        <a:pt x="383" y="116"/>
                      </a:lnTo>
                      <a:lnTo>
                        <a:pt x="389" y="116"/>
                      </a:lnTo>
                      <a:lnTo>
                        <a:pt x="395" y="116"/>
                      </a:lnTo>
                      <a:lnTo>
                        <a:pt x="407" y="114"/>
                      </a:lnTo>
                      <a:lnTo>
                        <a:pt x="417" y="114"/>
                      </a:lnTo>
                      <a:lnTo>
                        <a:pt x="421" y="114"/>
                      </a:lnTo>
                      <a:lnTo>
                        <a:pt x="427"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70" name="Group 266">
                <a:extLst>
                  <a:ext uri="{FF2B5EF4-FFF2-40B4-BE49-F238E27FC236}">
                    <a16:creationId xmlns:a16="http://schemas.microsoft.com/office/drawing/2014/main" id="{3E2FF2E7-2CB0-DA4D-8C65-B1A31FB03D6E}"/>
                  </a:ext>
                </a:extLst>
              </p:cNvPr>
              <p:cNvGrpSpPr>
                <a:grpSpLocks/>
              </p:cNvGrpSpPr>
              <p:nvPr/>
            </p:nvGrpSpPr>
            <p:grpSpPr bwMode="auto">
              <a:xfrm>
                <a:off x="3985" y="3222"/>
                <a:ext cx="418" cy="111"/>
                <a:chOff x="3985" y="3222"/>
                <a:chExt cx="418" cy="111"/>
              </a:xfrm>
            </p:grpSpPr>
            <p:sp>
              <p:nvSpPr>
                <p:cNvPr id="16651" name="Freeform 267">
                  <a:extLst>
                    <a:ext uri="{FF2B5EF4-FFF2-40B4-BE49-F238E27FC236}">
                      <a16:creationId xmlns:a16="http://schemas.microsoft.com/office/drawing/2014/main" id="{26B344A1-74F0-B04E-A333-DCB1BD971242}"/>
                    </a:ext>
                  </a:extLst>
                </p:cNvPr>
                <p:cNvSpPr>
                  <a:spLocks/>
                </p:cNvSpPr>
                <p:nvPr/>
              </p:nvSpPr>
              <p:spPr bwMode="auto">
                <a:xfrm>
                  <a:off x="3985" y="3222"/>
                  <a:ext cx="418" cy="111"/>
                </a:xfrm>
                <a:custGeom>
                  <a:avLst/>
                  <a:gdLst>
                    <a:gd name="T0" fmla="*/ 0 w 418"/>
                    <a:gd name="T1" fmla="*/ 0 h 111"/>
                    <a:gd name="T2" fmla="*/ 20 w 418"/>
                    <a:gd name="T3" fmla="*/ 22 h 111"/>
                    <a:gd name="T4" fmla="*/ 24 w 418"/>
                    <a:gd name="T5" fmla="*/ 24 h 111"/>
                    <a:gd name="T6" fmla="*/ 31 w 418"/>
                    <a:gd name="T7" fmla="*/ 30 h 111"/>
                    <a:gd name="T8" fmla="*/ 35 w 418"/>
                    <a:gd name="T9" fmla="*/ 32 h 111"/>
                    <a:gd name="T10" fmla="*/ 45 w 418"/>
                    <a:gd name="T11" fmla="*/ 35 h 111"/>
                    <a:gd name="T12" fmla="*/ 58 w 418"/>
                    <a:gd name="T13" fmla="*/ 39 h 111"/>
                    <a:gd name="T14" fmla="*/ 66 w 418"/>
                    <a:gd name="T15" fmla="*/ 41 h 111"/>
                    <a:gd name="T16" fmla="*/ 72 w 418"/>
                    <a:gd name="T17" fmla="*/ 45 h 111"/>
                    <a:gd name="T18" fmla="*/ 78 w 418"/>
                    <a:gd name="T19" fmla="*/ 47 h 111"/>
                    <a:gd name="T20" fmla="*/ 83 w 418"/>
                    <a:gd name="T21" fmla="*/ 50 h 111"/>
                    <a:gd name="T22" fmla="*/ 89 w 418"/>
                    <a:gd name="T23" fmla="*/ 52 h 111"/>
                    <a:gd name="T24" fmla="*/ 95 w 418"/>
                    <a:gd name="T25" fmla="*/ 52 h 111"/>
                    <a:gd name="T26" fmla="*/ 111 w 418"/>
                    <a:gd name="T27" fmla="*/ 58 h 111"/>
                    <a:gd name="T28" fmla="*/ 123 w 418"/>
                    <a:gd name="T29" fmla="*/ 60 h 111"/>
                    <a:gd name="T30" fmla="*/ 134 w 418"/>
                    <a:gd name="T31" fmla="*/ 62 h 111"/>
                    <a:gd name="T32" fmla="*/ 146 w 418"/>
                    <a:gd name="T33" fmla="*/ 63 h 111"/>
                    <a:gd name="T34" fmla="*/ 158 w 418"/>
                    <a:gd name="T35" fmla="*/ 65 h 111"/>
                    <a:gd name="T36" fmla="*/ 164 w 418"/>
                    <a:gd name="T37" fmla="*/ 65 h 111"/>
                    <a:gd name="T38" fmla="*/ 170 w 418"/>
                    <a:gd name="T39" fmla="*/ 67 h 111"/>
                    <a:gd name="T40" fmla="*/ 176 w 418"/>
                    <a:gd name="T41" fmla="*/ 71 h 111"/>
                    <a:gd name="T42" fmla="*/ 187 w 418"/>
                    <a:gd name="T43" fmla="*/ 71 h 111"/>
                    <a:gd name="T44" fmla="*/ 191 w 418"/>
                    <a:gd name="T45" fmla="*/ 73 h 111"/>
                    <a:gd name="T46" fmla="*/ 203 w 418"/>
                    <a:gd name="T47" fmla="*/ 76 h 111"/>
                    <a:gd name="T48" fmla="*/ 213 w 418"/>
                    <a:gd name="T49" fmla="*/ 76 h 111"/>
                    <a:gd name="T50" fmla="*/ 225 w 418"/>
                    <a:gd name="T51" fmla="*/ 78 h 111"/>
                    <a:gd name="T52" fmla="*/ 233 w 418"/>
                    <a:gd name="T53" fmla="*/ 82 h 111"/>
                    <a:gd name="T54" fmla="*/ 236 w 418"/>
                    <a:gd name="T55" fmla="*/ 84 h 111"/>
                    <a:gd name="T56" fmla="*/ 242 w 418"/>
                    <a:gd name="T57" fmla="*/ 86 h 111"/>
                    <a:gd name="T58" fmla="*/ 252 w 418"/>
                    <a:gd name="T59" fmla="*/ 86 h 111"/>
                    <a:gd name="T60" fmla="*/ 264 w 418"/>
                    <a:gd name="T61" fmla="*/ 89 h 111"/>
                    <a:gd name="T62" fmla="*/ 274 w 418"/>
                    <a:gd name="T63" fmla="*/ 89 h 111"/>
                    <a:gd name="T64" fmla="*/ 280 w 418"/>
                    <a:gd name="T65" fmla="*/ 91 h 111"/>
                    <a:gd name="T66" fmla="*/ 286 w 418"/>
                    <a:gd name="T67" fmla="*/ 93 h 111"/>
                    <a:gd name="T68" fmla="*/ 291 w 418"/>
                    <a:gd name="T69" fmla="*/ 95 h 111"/>
                    <a:gd name="T70" fmla="*/ 303 w 418"/>
                    <a:gd name="T71" fmla="*/ 97 h 111"/>
                    <a:gd name="T72" fmla="*/ 309 w 418"/>
                    <a:gd name="T73" fmla="*/ 101 h 111"/>
                    <a:gd name="T74" fmla="*/ 315 w 418"/>
                    <a:gd name="T75" fmla="*/ 101 h 111"/>
                    <a:gd name="T76" fmla="*/ 321 w 418"/>
                    <a:gd name="T77" fmla="*/ 103 h 111"/>
                    <a:gd name="T78" fmla="*/ 327 w 418"/>
                    <a:gd name="T79" fmla="*/ 103 h 111"/>
                    <a:gd name="T80" fmla="*/ 339 w 418"/>
                    <a:gd name="T81" fmla="*/ 104 h 111"/>
                    <a:gd name="T82" fmla="*/ 344 w 418"/>
                    <a:gd name="T83" fmla="*/ 104 h 111"/>
                    <a:gd name="T84" fmla="*/ 352 w 418"/>
                    <a:gd name="T85" fmla="*/ 104 h 111"/>
                    <a:gd name="T86" fmla="*/ 360 w 418"/>
                    <a:gd name="T87" fmla="*/ 106 h 111"/>
                    <a:gd name="T88" fmla="*/ 374 w 418"/>
                    <a:gd name="T89" fmla="*/ 106 h 111"/>
                    <a:gd name="T90" fmla="*/ 378 w 418"/>
                    <a:gd name="T91" fmla="*/ 106 h 111"/>
                    <a:gd name="T92" fmla="*/ 384 w 418"/>
                    <a:gd name="T93" fmla="*/ 106 h 111"/>
                    <a:gd name="T94" fmla="*/ 390 w 418"/>
                    <a:gd name="T95" fmla="*/ 106 h 111"/>
                    <a:gd name="T96" fmla="*/ 399 w 418"/>
                    <a:gd name="T97" fmla="*/ 108 h 111"/>
                    <a:gd name="T98" fmla="*/ 405 w 418"/>
                    <a:gd name="T99" fmla="*/ 108 h 111"/>
                    <a:gd name="T100" fmla="*/ 411 w 418"/>
                    <a:gd name="T101" fmla="*/ 110 h 111"/>
                    <a:gd name="T102" fmla="*/ 417 w 418"/>
                    <a:gd name="T103" fmla="*/ 110 h 111"/>
                    <a:gd name="T104" fmla="*/ 0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0" y="0"/>
                      </a:moveTo>
                      <a:lnTo>
                        <a:pt x="20" y="22"/>
                      </a:lnTo>
                      <a:lnTo>
                        <a:pt x="24" y="24"/>
                      </a:lnTo>
                      <a:lnTo>
                        <a:pt x="31" y="30"/>
                      </a:lnTo>
                      <a:lnTo>
                        <a:pt x="35" y="32"/>
                      </a:lnTo>
                      <a:lnTo>
                        <a:pt x="45" y="35"/>
                      </a:lnTo>
                      <a:lnTo>
                        <a:pt x="58" y="39"/>
                      </a:lnTo>
                      <a:lnTo>
                        <a:pt x="66" y="41"/>
                      </a:lnTo>
                      <a:lnTo>
                        <a:pt x="72" y="45"/>
                      </a:lnTo>
                      <a:lnTo>
                        <a:pt x="78" y="47"/>
                      </a:lnTo>
                      <a:lnTo>
                        <a:pt x="83" y="50"/>
                      </a:lnTo>
                      <a:lnTo>
                        <a:pt x="89" y="52"/>
                      </a:lnTo>
                      <a:lnTo>
                        <a:pt x="95" y="52"/>
                      </a:lnTo>
                      <a:lnTo>
                        <a:pt x="111" y="58"/>
                      </a:lnTo>
                      <a:lnTo>
                        <a:pt x="123" y="60"/>
                      </a:lnTo>
                      <a:lnTo>
                        <a:pt x="134" y="62"/>
                      </a:lnTo>
                      <a:lnTo>
                        <a:pt x="146" y="63"/>
                      </a:lnTo>
                      <a:lnTo>
                        <a:pt x="158" y="65"/>
                      </a:lnTo>
                      <a:lnTo>
                        <a:pt x="164" y="65"/>
                      </a:lnTo>
                      <a:lnTo>
                        <a:pt x="170" y="67"/>
                      </a:lnTo>
                      <a:lnTo>
                        <a:pt x="176" y="71"/>
                      </a:lnTo>
                      <a:lnTo>
                        <a:pt x="187" y="71"/>
                      </a:lnTo>
                      <a:lnTo>
                        <a:pt x="191" y="73"/>
                      </a:lnTo>
                      <a:lnTo>
                        <a:pt x="203" y="76"/>
                      </a:lnTo>
                      <a:lnTo>
                        <a:pt x="213" y="76"/>
                      </a:lnTo>
                      <a:lnTo>
                        <a:pt x="225" y="78"/>
                      </a:lnTo>
                      <a:lnTo>
                        <a:pt x="233" y="82"/>
                      </a:lnTo>
                      <a:lnTo>
                        <a:pt x="236" y="84"/>
                      </a:lnTo>
                      <a:lnTo>
                        <a:pt x="242" y="86"/>
                      </a:lnTo>
                      <a:lnTo>
                        <a:pt x="252" y="86"/>
                      </a:lnTo>
                      <a:lnTo>
                        <a:pt x="264" y="89"/>
                      </a:lnTo>
                      <a:lnTo>
                        <a:pt x="274" y="89"/>
                      </a:lnTo>
                      <a:lnTo>
                        <a:pt x="280" y="91"/>
                      </a:lnTo>
                      <a:lnTo>
                        <a:pt x="286" y="93"/>
                      </a:lnTo>
                      <a:lnTo>
                        <a:pt x="291" y="95"/>
                      </a:lnTo>
                      <a:lnTo>
                        <a:pt x="303" y="97"/>
                      </a:lnTo>
                      <a:lnTo>
                        <a:pt x="309" y="101"/>
                      </a:lnTo>
                      <a:lnTo>
                        <a:pt x="315" y="101"/>
                      </a:lnTo>
                      <a:lnTo>
                        <a:pt x="321" y="103"/>
                      </a:lnTo>
                      <a:lnTo>
                        <a:pt x="327" y="103"/>
                      </a:lnTo>
                      <a:lnTo>
                        <a:pt x="339" y="104"/>
                      </a:lnTo>
                      <a:lnTo>
                        <a:pt x="344" y="104"/>
                      </a:lnTo>
                      <a:lnTo>
                        <a:pt x="352" y="104"/>
                      </a:lnTo>
                      <a:lnTo>
                        <a:pt x="360" y="106"/>
                      </a:lnTo>
                      <a:lnTo>
                        <a:pt x="374" y="106"/>
                      </a:lnTo>
                      <a:lnTo>
                        <a:pt x="378" y="106"/>
                      </a:lnTo>
                      <a:lnTo>
                        <a:pt x="384" y="106"/>
                      </a:lnTo>
                      <a:lnTo>
                        <a:pt x="390" y="106"/>
                      </a:lnTo>
                      <a:lnTo>
                        <a:pt x="399" y="108"/>
                      </a:lnTo>
                      <a:lnTo>
                        <a:pt x="405" y="108"/>
                      </a:lnTo>
                      <a:lnTo>
                        <a:pt x="411" y="110"/>
                      </a:lnTo>
                      <a:lnTo>
                        <a:pt x="417" y="110"/>
                      </a:lnTo>
                      <a:lnTo>
                        <a:pt x="0" y="0"/>
                      </a:lnTo>
                    </a:path>
                  </a:pathLst>
                </a:custGeom>
                <a:solidFill>
                  <a:srgbClr val="608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52" name="Freeform 268">
                  <a:extLst>
                    <a:ext uri="{FF2B5EF4-FFF2-40B4-BE49-F238E27FC236}">
                      <a16:creationId xmlns:a16="http://schemas.microsoft.com/office/drawing/2014/main" id="{F037478F-4FC2-F041-862A-A11B845CB415}"/>
                    </a:ext>
                  </a:extLst>
                </p:cNvPr>
                <p:cNvSpPr>
                  <a:spLocks/>
                </p:cNvSpPr>
                <p:nvPr/>
              </p:nvSpPr>
              <p:spPr bwMode="auto">
                <a:xfrm>
                  <a:off x="3985" y="3222"/>
                  <a:ext cx="418" cy="111"/>
                </a:xfrm>
                <a:custGeom>
                  <a:avLst/>
                  <a:gdLst>
                    <a:gd name="T0" fmla="*/ 0 w 418"/>
                    <a:gd name="T1" fmla="*/ 0 h 111"/>
                    <a:gd name="T2" fmla="*/ 20 w 418"/>
                    <a:gd name="T3" fmla="*/ 22 h 111"/>
                    <a:gd name="T4" fmla="*/ 24 w 418"/>
                    <a:gd name="T5" fmla="*/ 26 h 111"/>
                    <a:gd name="T6" fmla="*/ 32 w 418"/>
                    <a:gd name="T7" fmla="*/ 30 h 111"/>
                    <a:gd name="T8" fmla="*/ 36 w 418"/>
                    <a:gd name="T9" fmla="*/ 32 h 111"/>
                    <a:gd name="T10" fmla="*/ 46 w 418"/>
                    <a:gd name="T11" fmla="*/ 36 h 111"/>
                    <a:gd name="T12" fmla="*/ 57 w 418"/>
                    <a:gd name="T13" fmla="*/ 40 h 111"/>
                    <a:gd name="T14" fmla="*/ 67 w 418"/>
                    <a:gd name="T15" fmla="*/ 42 h 111"/>
                    <a:gd name="T16" fmla="*/ 73 w 418"/>
                    <a:gd name="T17" fmla="*/ 44 h 111"/>
                    <a:gd name="T18" fmla="*/ 77 w 418"/>
                    <a:gd name="T19" fmla="*/ 46 h 111"/>
                    <a:gd name="T20" fmla="*/ 85 w 418"/>
                    <a:gd name="T21" fmla="*/ 50 h 111"/>
                    <a:gd name="T22" fmla="*/ 89 w 418"/>
                    <a:gd name="T23" fmla="*/ 52 h 111"/>
                    <a:gd name="T24" fmla="*/ 95 w 418"/>
                    <a:gd name="T25" fmla="*/ 54 h 111"/>
                    <a:gd name="T26" fmla="*/ 111 w 418"/>
                    <a:gd name="T27" fmla="*/ 58 h 111"/>
                    <a:gd name="T28" fmla="*/ 123 w 418"/>
                    <a:gd name="T29" fmla="*/ 60 h 111"/>
                    <a:gd name="T30" fmla="*/ 135 w 418"/>
                    <a:gd name="T31" fmla="*/ 62 h 111"/>
                    <a:gd name="T32" fmla="*/ 147 w 418"/>
                    <a:gd name="T33" fmla="*/ 64 h 111"/>
                    <a:gd name="T34" fmla="*/ 159 w 418"/>
                    <a:gd name="T35" fmla="*/ 66 h 111"/>
                    <a:gd name="T36" fmla="*/ 165 w 418"/>
                    <a:gd name="T37" fmla="*/ 66 h 111"/>
                    <a:gd name="T38" fmla="*/ 171 w 418"/>
                    <a:gd name="T39" fmla="*/ 68 h 111"/>
                    <a:gd name="T40" fmla="*/ 177 w 418"/>
                    <a:gd name="T41" fmla="*/ 70 h 111"/>
                    <a:gd name="T42" fmla="*/ 187 w 418"/>
                    <a:gd name="T43" fmla="*/ 72 h 111"/>
                    <a:gd name="T44" fmla="*/ 191 w 418"/>
                    <a:gd name="T45" fmla="*/ 74 h 111"/>
                    <a:gd name="T46" fmla="*/ 203 w 418"/>
                    <a:gd name="T47" fmla="*/ 76 h 111"/>
                    <a:gd name="T48" fmla="*/ 213 w 418"/>
                    <a:gd name="T49" fmla="*/ 78 h 111"/>
                    <a:gd name="T50" fmla="*/ 225 w 418"/>
                    <a:gd name="T51" fmla="*/ 80 h 111"/>
                    <a:gd name="T52" fmla="*/ 231 w 418"/>
                    <a:gd name="T53" fmla="*/ 82 h 111"/>
                    <a:gd name="T54" fmla="*/ 237 w 418"/>
                    <a:gd name="T55" fmla="*/ 84 h 111"/>
                    <a:gd name="T56" fmla="*/ 243 w 418"/>
                    <a:gd name="T57" fmla="*/ 86 h 111"/>
                    <a:gd name="T58" fmla="*/ 251 w 418"/>
                    <a:gd name="T59" fmla="*/ 86 h 111"/>
                    <a:gd name="T60" fmla="*/ 265 w 418"/>
                    <a:gd name="T61" fmla="*/ 90 h 111"/>
                    <a:gd name="T62" fmla="*/ 273 w 418"/>
                    <a:gd name="T63" fmla="*/ 90 h 111"/>
                    <a:gd name="T64" fmla="*/ 279 w 418"/>
                    <a:gd name="T65" fmla="*/ 92 h 111"/>
                    <a:gd name="T66" fmla="*/ 285 w 418"/>
                    <a:gd name="T67" fmla="*/ 94 h 111"/>
                    <a:gd name="T68" fmla="*/ 291 w 418"/>
                    <a:gd name="T69" fmla="*/ 96 h 111"/>
                    <a:gd name="T70" fmla="*/ 303 w 418"/>
                    <a:gd name="T71" fmla="*/ 98 h 111"/>
                    <a:gd name="T72" fmla="*/ 309 w 418"/>
                    <a:gd name="T73" fmla="*/ 100 h 111"/>
                    <a:gd name="T74" fmla="*/ 315 w 418"/>
                    <a:gd name="T75" fmla="*/ 102 h 111"/>
                    <a:gd name="T76" fmla="*/ 321 w 418"/>
                    <a:gd name="T77" fmla="*/ 104 h 111"/>
                    <a:gd name="T78" fmla="*/ 327 w 418"/>
                    <a:gd name="T79" fmla="*/ 104 h 111"/>
                    <a:gd name="T80" fmla="*/ 339 w 418"/>
                    <a:gd name="T81" fmla="*/ 104 h 111"/>
                    <a:gd name="T82" fmla="*/ 345 w 418"/>
                    <a:gd name="T83" fmla="*/ 104 h 111"/>
                    <a:gd name="T84" fmla="*/ 351 w 418"/>
                    <a:gd name="T85" fmla="*/ 104 h 111"/>
                    <a:gd name="T86" fmla="*/ 361 w 418"/>
                    <a:gd name="T87" fmla="*/ 106 h 111"/>
                    <a:gd name="T88" fmla="*/ 373 w 418"/>
                    <a:gd name="T89" fmla="*/ 106 h 111"/>
                    <a:gd name="T90" fmla="*/ 377 w 418"/>
                    <a:gd name="T91" fmla="*/ 106 h 111"/>
                    <a:gd name="T92" fmla="*/ 383 w 418"/>
                    <a:gd name="T93" fmla="*/ 108 h 111"/>
                    <a:gd name="T94" fmla="*/ 389 w 418"/>
                    <a:gd name="T95" fmla="*/ 108 h 111"/>
                    <a:gd name="T96" fmla="*/ 399 w 418"/>
                    <a:gd name="T97" fmla="*/ 110 h 111"/>
                    <a:gd name="T98" fmla="*/ 405 w 418"/>
                    <a:gd name="T99" fmla="*/ 110 h 111"/>
                    <a:gd name="T100" fmla="*/ 411 w 418"/>
                    <a:gd name="T101" fmla="*/ 110 h 111"/>
                    <a:gd name="T102" fmla="*/ 417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0" y="0"/>
                      </a:moveTo>
                      <a:lnTo>
                        <a:pt x="20" y="22"/>
                      </a:lnTo>
                      <a:lnTo>
                        <a:pt x="24" y="26"/>
                      </a:lnTo>
                      <a:lnTo>
                        <a:pt x="32" y="30"/>
                      </a:lnTo>
                      <a:lnTo>
                        <a:pt x="36" y="32"/>
                      </a:lnTo>
                      <a:lnTo>
                        <a:pt x="46" y="36"/>
                      </a:lnTo>
                      <a:lnTo>
                        <a:pt x="57" y="40"/>
                      </a:lnTo>
                      <a:lnTo>
                        <a:pt x="67" y="42"/>
                      </a:lnTo>
                      <a:lnTo>
                        <a:pt x="73" y="44"/>
                      </a:lnTo>
                      <a:lnTo>
                        <a:pt x="77" y="46"/>
                      </a:lnTo>
                      <a:lnTo>
                        <a:pt x="85" y="50"/>
                      </a:lnTo>
                      <a:lnTo>
                        <a:pt x="89" y="52"/>
                      </a:lnTo>
                      <a:lnTo>
                        <a:pt x="95" y="54"/>
                      </a:lnTo>
                      <a:lnTo>
                        <a:pt x="111" y="58"/>
                      </a:lnTo>
                      <a:lnTo>
                        <a:pt x="123" y="60"/>
                      </a:lnTo>
                      <a:lnTo>
                        <a:pt x="135" y="62"/>
                      </a:lnTo>
                      <a:lnTo>
                        <a:pt x="147" y="64"/>
                      </a:lnTo>
                      <a:lnTo>
                        <a:pt x="159" y="66"/>
                      </a:lnTo>
                      <a:lnTo>
                        <a:pt x="165" y="66"/>
                      </a:lnTo>
                      <a:lnTo>
                        <a:pt x="171" y="68"/>
                      </a:lnTo>
                      <a:lnTo>
                        <a:pt x="177" y="70"/>
                      </a:lnTo>
                      <a:lnTo>
                        <a:pt x="187" y="72"/>
                      </a:lnTo>
                      <a:lnTo>
                        <a:pt x="191" y="74"/>
                      </a:lnTo>
                      <a:lnTo>
                        <a:pt x="203" y="76"/>
                      </a:lnTo>
                      <a:lnTo>
                        <a:pt x="213" y="78"/>
                      </a:lnTo>
                      <a:lnTo>
                        <a:pt x="225" y="80"/>
                      </a:lnTo>
                      <a:lnTo>
                        <a:pt x="231" y="82"/>
                      </a:lnTo>
                      <a:lnTo>
                        <a:pt x="237" y="84"/>
                      </a:lnTo>
                      <a:lnTo>
                        <a:pt x="243" y="86"/>
                      </a:lnTo>
                      <a:lnTo>
                        <a:pt x="251" y="86"/>
                      </a:lnTo>
                      <a:lnTo>
                        <a:pt x="265" y="90"/>
                      </a:lnTo>
                      <a:lnTo>
                        <a:pt x="273" y="90"/>
                      </a:lnTo>
                      <a:lnTo>
                        <a:pt x="279" y="92"/>
                      </a:lnTo>
                      <a:lnTo>
                        <a:pt x="285" y="94"/>
                      </a:lnTo>
                      <a:lnTo>
                        <a:pt x="291" y="96"/>
                      </a:lnTo>
                      <a:lnTo>
                        <a:pt x="303" y="98"/>
                      </a:lnTo>
                      <a:lnTo>
                        <a:pt x="309" y="100"/>
                      </a:lnTo>
                      <a:lnTo>
                        <a:pt x="315" y="102"/>
                      </a:lnTo>
                      <a:lnTo>
                        <a:pt x="321" y="104"/>
                      </a:lnTo>
                      <a:lnTo>
                        <a:pt x="327" y="104"/>
                      </a:lnTo>
                      <a:lnTo>
                        <a:pt x="339" y="104"/>
                      </a:lnTo>
                      <a:lnTo>
                        <a:pt x="345" y="104"/>
                      </a:lnTo>
                      <a:lnTo>
                        <a:pt x="351" y="104"/>
                      </a:lnTo>
                      <a:lnTo>
                        <a:pt x="361" y="106"/>
                      </a:lnTo>
                      <a:lnTo>
                        <a:pt x="373" y="106"/>
                      </a:lnTo>
                      <a:lnTo>
                        <a:pt x="377" y="106"/>
                      </a:lnTo>
                      <a:lnTo>
                        <a:pt x="383" y="108"/>
                      </a:lnTo>
                      <a:lnTo>
                        <a:pt x="389" y="108"/>
                      </a:lnTo>
                      <a:lnTo>
                        <a:pt x="399" y="110"/>
                      </a:lnTo>
                      <a:lnTo>
                        <a:pt x="405" y="110"/>
                      </a:lnTo>
                      <a:lnTo>
                        <a:pt x="411" y="110"/>
                      </a:lnTo>
                      <a:lnTo>
                        <a:pt x="417"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64" name="Group 269">
            <a:extLst>
              <a:ext uri="{FF2B5EF4-FFF2-40B4-BE49-F238E27FC236}">
                <a16:creationId xmlns:a16="http://schemas.microsoft.com/office/drawing/2014/main" id="{D9F3FDD0-9484-544A-9579-F70EFA534538}"/>
              </a:ext>
            </a:extLst>
          </p:cNvPr>
          <p:cNvGrpSpPr>
            <a:grpSpLocks/>
          </p:cNvGrpSpPr>
          <p:nvPr/>
        </p:nvGrpSpPr>
        <p:grpSpPr bwMode="auto">
          <a:xfrm>
            <a:off x="8658226" y="5603875"/>
            <a:ext cx="811213" cy="1219200"/>
            <a:chOff x="4494" y="3530"/>
            <a:chExt cx="511" cy="768"/>
          </a:xfrm>
        </p:grpSpPr>
        <p:sp>
          <p:nvSpPr>
            <p:cNvPr id="16654" name="Oval 270">
              <a:extLst>
                <a:ext uri="{FF2B5EF4-FFF2-40B4-BE49-F238E27FC236}">
                  <a16:creationId xmlns:a16="http://schemas.microsoft.com/office/drawing/2014/main" id="{37309549-9C47-1849-B146-72AFDB8EC654}"/>
                </a:ext>
              </a:extLst>
            </p:cNvPr>
            <p:cNvSpPr>
              <a:spLocks noChangeArrowheads="1"/>
            </p:cNvSpPr>
            <p:nvPr/>
          </p:nvSpPr>
          <p:spPr bwMode="auto">
            <a:xfrm>
              <a:off x="4494" y="3678"/>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54" name="Group 271">
              <a:extLst>
                <a:ext uri="{FF2B5EF4-FFF2-40B4-BE49-F238E27FC236}">
                  <a16:creationId xmlns:a16="http://schemas.microsoft.com/office/drawing/2014/main" id="{0DC6B061-E66C-A447-BCC4-4A4956F8B874}"/>
                </a:ext>
              </a:extLst>
            </p:cNvPr>
            <p:cNvGrpSpPr>
              <a:grpSpLocks/>
            </p:cNvGrpSpPr>
            <p:nvPr/>
          </p:nvGrpSpPr>
          <p:grpSpPr bwMode="auto">
            <a:xfrm>
              <a:off x="4534" y="3530"/>
              <a:ext cx="471" cy="768"/>
              <a:chOff x="4534" y="3530"/>
              <a:chExt cx="471" cy="768"/>
            </a:xfrm>
          </p:grpSpPr>
          <p:sp>
            <p:nvSpPr>
              <p:cNvPr id="16656" name="Freeform 272" descr="Zig zag">
                <a:extLst>
                  <a:ext uri="{FF2B5EF4-FFF2-40B4-BE49-F238E27FC236}">
                    <a16:creationId xmlns:a16="http://schemas.microsoft.com/office/drawing/2014/main" id="{F39338A8-5805-7F40-ACAB-630B7CA53DE9}"/>
                  </a:ext>
                </a:extLst>
              </p:cNvPr>
              <p:cNvSpPr>
                <a:spLocks/>
              </p:cNvSpPr>
              <p:nvPr/>
            </p:nvSpPr>
            <p:spPr bwMode="auto">
              <a:xfrm>
                <a:off x="4534" y="3530"/>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5 h 768"/>
                  <a:gd name="T12" fmla="*/ 156 w 469"/>
                  <a:gd name="T13" fmla="*/ 311 h 768"/>
                  <a:gd name="T14" fmla="*/ 156 w 469"/>
                  <a:gd name="T15" fmla="*/ 347 h 768"/>
                  <a:gd name="T16" fmla="*/ 132 w 469"/>
                  <a:gd name="T17" fmla="*/ 383 h 768"/>
                  <a:gd name="T18" fmla="*/ 120 w 469"/>
                  <a:gd name="T19" fmla="*/ 419 h 768"/>
                  <a:gd name="T20" fmla="*/ 84 w 469"/>
                  <a:gd name="T21" fmla="*/ 455 h 768"/>
                  <a:gd name="T22" fmla="*/ 84 w 469"/>
                  <a:gd name="T23" fmla="*/ 491 h 768"/>
                  <a:gd name="T24" fmla="*/ 72 w 469"/>
                  <a:gd name="T25" fmla="*/ 527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5 h 768"/>
                  <a:gd name="T74" fmla="*/ 468 w 469"/>
                  <a:gd name="T75" fmla="*/ 479 h 768"/>
                  <a:gd name="T76" fmla="*/ 468 w 469"/>
                  <a:gd name="T77" fmla="*/ 443 h 768"/>
                  <a:gd name="T78" fmla="*/ 468 w 469"/>
                  <a:gd name="T79" fmla="*/ 407 h 768"/>
                  <a:gd name="T80" fmla="*/ 468 w 469"/>
                  <a:gd name="T81" fmla="*/ 371 h 768"/>
                  <a:gd name="T82" fmla="*/ 468 w 469"/>
                  <a:gd name="T83" fmla="*/ 335 h 768"/>
                  <a:gd name="T84" fmla="*/ 468 w 469"/>
                  <a:gd name="T85" fmla="*/ 299 h 768"/>
                  <a:gd name="T86" fmla="*/ 468 w 469"/>
                  <a:gd name="T87" fmla="*/ 263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5"/>
                    </a:lnTo>
                    <a:lnTo>
                      <a:pt x="468" y="479"/>
                    </a:lnTo>
                    <a:lnTo>
                      <a:pt x="468" y="443"/>
                    </a:lnTo>
                    <a:lnTo>
                      <a:pt x="468" y="407"/>
                    </a:lnTo>
                    <a:lnTo>
                      <a:pt x="468" y="371"/>
                    </a:lnTo>
                    <a:lnTo>
                      <a:pt x="468" y="335"/>
                    </a:lnTo>
                    <a:lnTo>
                      <a:pt x="468" y="299"/>
                    </a:lnTo>
                    <a:lnTo>
                      <a:pt x="468" y="263"/>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blipFill dpi="0" rotWithShape="0">
                <a:blip r:embed="rId6"/>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56" name="Group 273">
                <a:extLst>
                  <a:ext uri="{FF2B5EF4-FFF2-40B4-BE49-F238E27FC236}">
                    <a16:creationId xmlns:a16="http://schemas.microsoft.com/office/drawing/2014/main" id="{E4844D56-8AAE-9140-8FB7-8CB187618696}"/>
                  </a:ext>
                </a:extLst>
              </p:cNvPr>
              <p:cNvGrpSpPr>
                <a:grpSpLocks/>
              </p:cNvGrpSpPr>
              <p:nvPr/>
            </p:nvGrpSpPr>
            <p:grpSpPr bwMode="auto">
              <a:xfrm>
                <a:off x="4556" y="3660"/>
                <a:ext cx="449" cy="120"/>
                <a:chOff x="4556" y="3660"/>
                <a:chExt cx="449" cy="120"/>
              </a:xfrm>
            </p:grpSpPr>
            <p:sp>
              <p:nvSpPr>
                <p:cNvPr id="16658" name="Freeform 274" descr="Zig zag">
                  <a:extLst>
                    <a:ext uri="{FF2B5EF4-FFF2-40B4-BE49-F238E27FC236}">
                      <a16:creationId xmlns:a16="http://schemas.microsoft.com/office/drawing/2014/main" id="{5421755D-CB6E-B844-8036-E41B35CDE1EA}"/>
                    </a:ext>
                  </a:extLst>
                </p:cNvPr>
                <p:cNvSpPr>
                  <a:spLocks/>
                </p:cNvSpPr>
                <p:nvPr/>
              </p:nvSpPr>
              <p:spPr bwMode="auto">
                <a:xfrm>
                  <a:off x="4556" y="3660"/>
                  <a:ext cx="449" cy="120"/>
                </a:xfrm>
                <a:custGeom>
                  <a:avLst/>
                  <a:gdLst>
                    <a:gd name="T0" fmla="*/ 0 w 449"/>
                    <a:gd name="T1" fmla="*/ 0 h 120"/>
                    <a:gd name="T2" fmla="*/ 35 w 449"/>
                    <a:gd name="T3" fmla="*/ 28 h 120"/>
                    <a:gd name="T4" fmla="*/ 63 w 449"/>
                    <a:gd name="T5" fmla="*/ 51 h 120"/>
                    <a:gd name="T6" fmla="*/ 98 w 449"/>
                    <a:gd name="T7" fmla="*/ 64 h 120"/>
                    <a:gd name="T8" fmla="*/ 136 w 449"/>
                    <a:gd name="T9" fmla="*/ 75 h 120"/>
                    <a:gd name="T10" fmla="*/ 177 w 449"/>
                    <a:gd name="T11" fmla="*/ 92 h 120"/>
                    <a:gd name="T12" fmla="*/ 218 w 449"/>
                    <a:gd name="T13" fmla="*/ 105 h 120"/>
                    <a:gd name="T14" fmla="*/ 253 w 449"/>
                    <a:gd name="T15" fmla="*/ 112 h 120"/>
                    <a:gd name="T16" fmla="*/ 285 w 449"/>
                    <a:gd name="T17" fmla="*/ 113 h 120"/>
                    <a:gd name="T18" fmla="*/ 320 w 449"/>
                    <a:gd name="T19" fmla="*/ 115 h 120"/>
                    <a:gd name="T20" fmla="*/ 381 w 449"/>
                    <a:gd name="T21" fmla="*/ 119 h 120"/>
                    <a:gd name="T22" fmla="*/ 448 w 449"/>
                    <a:gd name="T23" fmla="*/ 115 h 120"/>
                    <a:gd name="T24" fmla="*/ 0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0" y="0"/>
                      </a:moveTo>
                      <a:lnTo>
                        <a:pt x="35" y="28"/>
                      </a:lnTo>
                      <a:lnTo>
                        <a:pt x="63" y="51"/>
                      </a:lnTo>
                      <a:lnTo>
                        <a:pt x="98" y="64"/>
                      </a:lnTo>
                      <a:lnTo>
                        <a:pt x="136" y="75"/>
                      </a:lnTo>
                      <a:lnTo>
                        <a:pt x="177" y="92"/>
                      </a:lnTo>
                      <a:lnTo>
                        <a:pt x="218" y="105"/>
                      </a:lnTo>
                      <a:lnTo>
                        <a:pt x="253" y="112"/>
                      </a:lnTo>
                      <a:lnTo>
                        <a:pt x="285" y="113"/>
                      </a:lnTo>
                      <a:lnTo>
                        <a:pt x="320" y="115"/>
                      </a:lnTo>
                      <a:lnTo>
                        <a:pt x="381" y="119"/>
                      </a:lnTo>
                      <a:lnTo>
                        <a:pt x="448" y="115"/>
                      </a:lnTo>
                      <a:lnTo>
                        <a:pt x="0"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59" name="Freeform 275">
                  <a:extLst>
                    <a:ext uri="{FF2B5EF4-FFF2-40B4-BE49-F238E27FC236}">
                      <a16:creationId xmlns:a16="http://schemas.microsoft.com/office/drawing/2014/main" id="{FC9C369C-4F34-BE41-A053-FA76DBA49B2E}"/>
                    </a:ext>
                  </a:extLst>
                </p:cNvPr>
                <p:cNvSpPr>
                  <a:spLocks/>
                </p:cNvSpPr>
                <p:nvPr/>
              </p:nvSpPr>
              <p:spPr bwMode="auto">
                <a:xfrm>
                  <a:off x="4556" y="3660"/>
                  <a:ext cx="449" cy="120"/>
                </a:xfrm>
                <a:custGeom>
                  <a:avLst/>
                  <a:gdLst>
                    <a:gd name="T0" fmla="*/ 0 w 449"/>
                    <a:gd name="T1" fmla="*/ 0 h 120"/>
                    <a:gd name="T2" fmla="*/ 36 w 449"/>
                    <a:gd name="T3" fmla="*/ 30 h 120"/>
                    <a:gd name="T4" fmla="*/ 62 w 449"/>
                    <a:gd name="T5" fmla="*/ 52 h 120"/>
                    <a:gd name="T6" fmla="*/ 98 w 449"/>
                    <a:gd name="T7" fmla="*/ 64 h 120"/>
                    <a:gd name="T8" fmla="*/ 134 w 449"/>
                    <a:gd name="T9" fmla="*/ 76 h 120"/>
                    <a:gd name="T10" fmla="*/ 176 w 449"/>
                    <a:gd name="T11" fmla="*/ 92 h 120"/>
                    <a:gd name="T12" fmla="*/ 218 w 449"/>
                    <a:gd name="T13" fmla="*/ 106 h 120"/>
                    <a:gd name="T14" fmla="*/ 254 w 449"/>
                    <a:gd name="T15" fmla="*/ 114 h 120"/>
                    <a:gd name="T16" fmla="*/ 284 w 449"/>
                    <a:gd name="T17" fmla="*/ 116 h 120"/>
                    <a:gd name="T18" fmla="*/ 320 w 449"/>
                    <a:gd name="T19" fmla="*/ 118 h 120"/>
                    <a:gd name="T20" fmla="*/ 382 w 449"/>
                    <a:gd name="T21" fmla="*/ 119 h 120"/>
                    <a:gd name="T22" fmla="*/ 448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0" y="0"/>
                      </a:moveTo>
                      <a:lnTo>
                        <a:pt x="36" y="30"/>
                      </a:lnTo>
                      <a:lnTo>
                        <a:pt x="62" y="52"/>
                      </a:lnTo>
                      <a:lnTo>
                        <a:pt x="98" y="64"/>
                      </a:lnTo>
                      <a:lnTo>
                        <a:pt x="134" y="76"/>
                      </a:lnTo>
                      <a:lnTo>
                        <a:pt x="176" y="92"/>
                      </a:lnTo>
                      <a:lnTo>
                        <a:pt x="218" y="106"/>
                      </a:lnTo>
                      <a:lnTo>
                        <a:pt x="254" y="114"/>
                      </a:lnTo>
                      <a:lnTo>
                        <a:pt x="284" y="116"/>
                      </a:lnTo>
                      <a:lnTo>
                        <a:pt x="320" y="118"/>
                      </a:lnTo>
                      <a:lnTo>
                        <a:pt x="382" y="119"/>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57" name="Group 276">
                <a:extLst>
                  <a:ext uri="{FF2B5EF4-FFF2-40B4-BE49-F238E27FC236}">
                    <a16:creationId xmlns:a16="http://schemas.microsoft.com/office/drawing/2014/main" id="{F5ACA302-D145-1F4E-9545-E28570ACF064}"/>
                  </a:ext>
                </a:extLst>
              </p:cNvPr>
              <p:cNvGrpSpPr>
                <a:grpSpLocks/>
              </p:cNvGrpSpPr>
              <p:nvPr/>
            </p:nvGrpSpPr>
            <p:grpSpPr bwMode="auto">
              <a:xfrm>
                <a:off x="4570" y="3626"/>
                <a:ext cx="429" cy="117"/>
                <a:chOff x="4570" y="3626"/>
                <a:chExt cx="429" cy="117"/>
              </a:xfrm>
            </p:grpSpPr>
            <p:sp>
              <p:nvSpPr>
                <p:cNvPr id="16661" name="Freeform 277" descr="Zig zag">
                  <a:extLst>
                    <a:ext uri="{FF2B5EF4-FFF2-40B4-BE49-F238E27FC236}">
                      <a16:creationId xmlns:a16="http://schemas.microsoft.com/office/drawing/2014/main" id="{8B2D9B87-9B87-9C44-93C2-91D233BEDC06}"/>
                    </a:ext>
                  </a:extLst>
                </p:cNvPr>
                <p:cNvSpPr>
                  <a:spLocks/>
                </p:cNvSpPr>
                <p:nvPr/>
              </p:nvSpPr>
              <p:spPr bwMode="auto">
                <a:xfrm>
                  <a:off x="4570" y="3626"/>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62" name="Freeform 278">
                  <a:extLst>
                    <a:ext uri="{FF2B5EF4-FFF2-40B4-BE49-F238E27FC236}">
                      <a16:creationId xmlns:a16="http://schemas.microsoft.com/office/drawing/2014/main" id="{6B857859-8C02-7246-80DE-B3E13084C47E}"/>
                    </a:ext>
                  </a:extLst>
                </p:cNvPr>
                <p:cNvSpPr>
                  <a:spLocks/>
                </p:cNvSpPr>
                <p:nvPr/>
              </p:nvSpPr>
              <p:spPr bwMode="auto">
                <a:xfrm>
                  <a:off x="4570" y="3626"/>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58" name="Group 279">
                <a:extLst>
                  <a:ext uri="{FF2B5EF4-FFF2-40B4-BE49-F238E27FC236}">
                    <a16:creationId xmlns:a16="http://schemas.microsoft.com/office/drawing/2014/main" id="{3814AE27-72D9-BC49-A2F0-C19E388B60B8}"/>
                  </a:ext>
                </a:extLst>
              </p:cNvPr>
              <p:cNvGrpSpPr>
                <a:grpSpLocks/>
              </p:cNvGrpSpPr>
              <p:nvPr/>
            </p:nvGrpSpPr>
            <p:grpSpPr bwMode="auto">
              <a:xfrm>
                <a:off x="4584" y="3598"/>
                <a:ext cx="419" cy="111"/>
                <a:chOff x="4584" y="3598"/>
                <a:chExt cx="419" cy="111"/>
              </a:xfrm>
            </p:grpSpPr>
            <p:sp>
              <p:nvSpPr>
                <p:cNvPr id="16664" name="Freeform 280" descr="Zig zag">
                  <a:extLst>
                    <a:ext uri="{FF2B5EF4-FFF2-40B4-BE49-F238E27FC236}">
                      <a16:creationId xmlns:a16="http://schemas.microsoft.com/office/drawing/2014/main" id="{548C0F3E-2D91-BD47-8D01-80CD57E96576}"/>
                    </a:ext>
                  </a:extLst>
                </p:cNvPr>
                <p:cNvSpPr>
                  <a:spLocks/>
                </p:cNvSpPr>
                <p:nvPr/>
              </p:nvSpPr>
              <p:spPr bwMode="auto">
                <a:xfrm>
                  <a:off x="4584" y="3598"/>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blipFill dpi="0" rotWithShape="0">
                  <a:blip r:embed="rId6"/>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65" name="Freeform 281">
                  <a:extLst>
                    <a:ext uri="{FF2B5EF4-FFF2-40B4-BE49-F238E27FC236}">
                      <a16:creationId xmlns:a16="http://schemas.microsoft.com/office/drawing/2014/main" id="{87D03B55-BF1A-6648-9DCA-4CDA89BE3043}"/>
                    </a:ext>
                  </a:extLst>
                </p:cNvPr>
                <p:cNvSpPr>
                  <a:spLocks/>
                </p:cNvSpPr>
                <p:nvPr/>
              </p:nvSpPr>
              <p:spPr bwMode="auto">
                <a:xfrm>
                  <a:off x="4584" y="3598"/>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65" name="Group 282">
            <a:extLst>
              <a:ext uri="{FF2B5EF4-FFF2-40B4-BE49-F238E27FC236}">
                <a16:creationId xmlns:a16="http://schemas.microsoft.com/office/drawing/2014/main" id="{074B27AA-F394-944D-87C5-7009985F1EC3}"/>
              </a:ext>
            </a:extLst>
          </p:cNvPr>
          <p:cNvGrpSpPr>
            <a:grpSpLocks/>
          </p:cNvGrpSpPr>
          <p:nvPr/>
        </p:nvGrpSpPr>
        <p:grpSpPr bwMode="auto">
          <a:xfrm>
            <a:off x="9324976" y="5603875"/>
            <a:ext cx="752475" cy="1219200"/>
            <a:chOff x="4914" y="3530"/>
            <a:chExt cx="474" cy="768"/>
          </a:xfrm>
        </p:grpSpPr>
        <p:sp>
          <p:nvSpPr>
            <p:cNvPr id="16667" name="Oval 283">
              <a:extLst>
                <a:ext uri="{FF2B5EF4-FFF2-40B4-BE49-F238E27FC236}">
                  <a16:creationId xmlns:a16="http://schemas.microsoft.com/office/drawing/2014/main" id="{F4A70381-EE83-6B49-B482-4EB02A50775F}"/>
                </a:ext>
              </a:extLst>
            </p:cNvPr>
            <p:cNvSpPr>
              <a:spLocks noChangeArrowheads="1"/>
            </p:cNvSpPr>
            <p:nvPr/>
          </p:nvSpPr>
          <p:spPr bwMode="auto">
            <a:xfrm>
              <a:off x="4914" y="3654"/>
              <a:ext cx="363"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42" name="Group 284">
              <a:extLst>
                <a:ext uri="{FF2B5EF4-FFF2-40B4-BE49-F238E27FC236}">
                  <a16:creationId xmlns:a16="http://schemas.microsoft.com/office/drawing/2014/main" id="{CA1CFBF7-B7DE-734D-BC2A-90F3A400CCD9}"/>
                </a:ext>
              </a:extLst>
            </p:cNvPr>
            <p:cNvGrpSpPr>
              <a:grpSpLocks/>
            </p:cNvGrpSpPr>
            <p:nvPr/>
          </p:nvGrpSpPr>
          <p:grpSpPr bwMode="auto">
            <a:xfrm>
              <a:off x="4918" y="3530"/>
              <a:ext cx="470" cy="768"/>
              <a:chOff x="4918" y="3530"/>
              <a:chExt cx="470" cy="768"/>
            </a:xfrm>
          </p:grpSpPr>
          <p:sp>
            <p:nvSpPr>
              <p:cNvPr id="16669" name="Freeform 285">
                <a:extLst>
                  <a:ext uri="{FF2B5EF4-FFF2-40B4-BE49-F238E27FC236}">
                    <a16:creationId xmlns:a16="http://schemas.microsoft.com/office/drawing/2014/main" id="{DA40D4A4-72C6-AD4E-BA99-64165729C9C3}"/>
                  </a:ext>
                </a:extLst>
              </p:cNvPr>
              <p:cNvSpPr>
                <a:spLocks/>
              </p:cNvSpPr>
              <p:nvPr/>
            </p:nvSpPr>
            <p:spPr bwMode="auto">
              <a:xfrm>
                <a:off x="4918" y="3530"/>
                <a:ext cx="468" cy="768"/>
              </a:xfrm>
              <a:custGeom>
                <a:avLst/>
                <a:gdLst>
                  <a:gd name="T0" fmla="*/ 0 w 468"/>
                  <a:gd name="T1" fmla="*/ 156 h 768"/>
                  <a:gd name="T2" fmla="*/ 0 w 468"/>
                  <a:gd name="T3" fmla="*/ 192 h 768"/>
                  <a:gd name="T4" fmla="*/ 36 w 468"/>
                  <a:gd name="T5" fmla="*/ 204 h 768"/>
                  <a:gd name="T6" fmla="*/ 72 w 468"/>
                  <a:gd name="T7" fmla="*/ 240 h 768"/>
                  <a:gd name="T8" fmla="*/ 144 w 468"/>
                  <a:gd name="T9" fmla="*/ 240 h 768"/>
                  <a:gd name="T10" fmla="*/ 156 w 468"/>
                  <a:gd name="T11" fmla="*/ 275 h 768"/>
                  <a:gd name="T12" fmla="*/ 156 w 468"/>
                  <a:gd name="T13" fmla="*/ 311 h 768"/>
                  <a:gd name="T14" fmla="*/ 156 w 468"/>
                  <a:gd name="T15" fmla="*/ 347 h 768"/>
                  <a:gd name="T16" fmla="*/ 132 w 468"/>
                  <a:gd name="T17" fmla="*/ 383 h 768"/>
                  <a:gd name="T18" fmla="*/ 120 w 468"/>
                  <a:gd name="T19" fmla="*/ 419 h 768"/>
                  <a:gd name="T20" fmla="*/ 84 w 468"/>
                  <a:gd name="T21" fmla="*/ 455 h 768"/>
                  <a:gd name="T22" fmla="*/ 84 w 468"/>
                  <a:gd name="T23" fmla="*/ 491 h 768"/>
                  <a:gd name="T24" fmla="*/ 72 w 468"/>
                  <a:gd name="T25" fmla="*/ 527 h 768"/>
                  <a:gd name="T26" fmla="*/ 72 w 468"/>
                  <a:gd name="T27" fmla="*/ 563 h 768"/>
                  <a:gd name="T28" fmla="*/ 48 w 468"/>
                  <a:gd name="T29" fmla="*/ 611 h 768"/>
                  <a:gd name="T30" fmla="*/ 36 w 468"/>
                  <a:gd name="T31" fmla="*/ 659 h 768"/>
                  <a:gd name="T32" fmla="*/ 36 w 468"/>
                  <a:gd name="T33" fmla="*/ 695 h 768"/>
                  <a:gd name="T34" fmla="*/ 24 w 468"/>
                  <a:gd name="T35" fmla="*/ 731 h 768"/>
                  <a:gd name="T36" fmla="*/ 36 w 468"/>
                  <a:gd name="T37" fmla="*/ 767 h 768"/>
                  <a:gd name="T38" fmla="*/ 72 w 468"/>
                  <a:gd name="T39" fmla="*/ 767 h 768"/>
                  <a:gd name="T40" fmla="*/ 108 w 468"/>
                  <a:gd name="T41" fmla="*/ 767 h 768"/>
                  <a:gd name="T42" fmla="*/ 144 w 468"/>
                  <a:gd name="T43" fmla="*/ 767 h 768"/>
                  <a:gd name="T44" fmla="*/ 180 w 468"/>
                  <a:gd name="T45" fmla="*/ 755 h 768"/>
                  <a:gd name="T46" fmla="*/ 216 w 468"/>
                  <a:gd name="T47" fmla="*/ 731 h 768"/>
                  <a:gd name="T48" fmla="*/ 252 w 468"/>
                  <a:gd name="T49" fmla="*/ 731 h 768"/>
                  <a:gd name="T50" fmla="*/ 287 w 468"/>
                  <a:gd name="T51" fmla="*/ 731 h 768"/>
                  <a:gd name="T52" fmla="*/ 323 w 468"/>
                  <a:gd name="T53" fmla="*/ 731 h 768"/>
                  <a:gd name="T54" fmla="*/ 359 w 468"/>
                  <a:gd name="T55" fmla="*/ 731 h 768"/>
                  <a:gd name="T56" fmla="*/ 395 w 468"/>
                  <a:gd name="T57" fmla="*/ 743 h 768"/>
                  <a:gd name="T58" fmla="*/ 431 w 468"/>
                  <a:gd name="T59" fmla="*/ 743 h 768"/>
                  <a:gd name="T60" fmla="*/ 467 w 468"/>
                  <a:gd name="T61" fmla="*/ 731 h 768"/>
                  <a:gd name="T62" fmla="*/ 467 w 468"/>
                  <a:gd name="T63" fmla="*/ 695 h 768"/>
                  <a:gd name="T64" fmla="*/ 467 w 468"/>
                  <a:gd name="T65" fmla="*/ 659 h 768"/>
                  <a:gd name="T66" fmla="*/ 467 w 468"/>
                  <a:gd name="T67" fmla="*/ 623 h 768"/>
                  <a:gd name="T68" fmla="*/ 467 w 468"/>
                  <a:gd name="T69" fmla="*/ 587 h 768"/>
                  <a:gd name="T70" fmla="*/ 467 w 468"/>
                  <a:gd name="T71" fmla="*/ 551 h 768"/>
                  <a:gd name="T72" fmla="*/ 467 w 468"/>
                  <a:gd name="T73" fmla="*/ 515 h 768"/>
                  <a:gd name="T74" fmla="*/ 467 w 468"/>
                  <a:gd name="T75" fmla="*/ 479 h 768"/>
                  <a:gd name="T76" fmla="*/ 467 w 468"/>
                  <a:gd name="T77" fmla="*/ 443 h 768"/>
                  <a:gd name="T78" fmla="*/ 467 w 468"/>
                  <a:gd name="T79" fmla="*/ 407 h 768"/>
                  <a:gd name="T80" fmla="*/ 467 w 468"/>
                  <a:gd name="T81" fmla="*/ 371 h 768"/>
                  <a:gd name="T82" fmla="*/ 467 w 468"/>
                  <a:gd name="T83" fmla="*/ 335 h 768"/>
                  <a:gd name="T84" fmla="*/ 467 w 468"/>
                  <a:gd name="T85" fmla="*/ 299 h 768"/>
                  <a:gd name="T86" fmla="*/ 467 w 468"/>
                  <a:gd name="T87" fmla="*/ 263 h 768"/>
                  <a:gd name="T88" fmla="*/ 467 w 468"/>
                  <a:gd name="T89" fmla="*/ 228 h 768"/>
                  <a:gd name="T90" fmla="*/ 467 w 468"/>
                  <a:gd name="T91" fmla="*/ 192 h 768"/>
                  <a:gd name="T92" fmla="*/ 467 w 468"/>
                  <a:gd name="T93" fmla="*/ 156 h 768"/>
                  <a:gd name="T94" fmla="*/ 443 w 468"/>
                  <a:gd name="T95" fmla="*/ 114 h 768"/>
                  <a:gd name="T96" fmla="*/ 417 w 468"/>
                  <a:gd name="T97" fmla="*/ 78 h 768"/>
                  <a:gd name="T98" fmla="*/ 383 w 468"/>
                  <a:gd name="T99" fmla="*/ 48 h 768"/>
                  <a:gd name="T100" fmla="*/ 347 w 468"/>
                  <a:gd name="T101" fmla="*/ 24 h 768"/>
                  <a:gd name="T102" fmla="*/ 311 w 468"/>
                  <a:gd name="T103" fmla="*/ 12 h 768"/>
                  <a:gd name="T104" fmla="*/ 275 w 468"/>
                  <a:gd name="T105" fmla="*/ 8 h 768"/>
                  <a:gd name="T106" fmla="*/ 240 w 468"/>
                  <a:gd name="T107" fmla="*/ 0 h 768"/>
                  <a:gd name="T108" fmla="*/ 204 w 468"/>
                  <a:gd name="T109" fmla="*/ 0 h 768"/>
                  <a:gd name="T110" fmla="*/ 168 w 468"/>
                  <a:gd name="T111" fmla="*/ 0 h 768"/>
                  <a:gd name="T112" fmla="*/ 132 w 468"/>
                  <a:gd name="T113" fmla="*/ 0 h 768"/>
                  <a:gd name="T114" fmla="*/ 110 w 468"/>
                  <a:gd name="T115" fmla="*/ 10 h 768"/>
                  <a:gd name="T116" fmla="*/ 84 w 468"/>
                  <a:gd name="T117" fmla="*/ 26 h 768"/>
                  <a:gd name="T118" fmla="*/ 56 w 468"/>
                  <a:gd name="T119" fmla="*/ 52 h 768"/>
                  <a:gd name="T120" fmla="*/ 38 w 468"/>
                  <a:gd name="T121" fmla="*/ 86 h 768"/>
                  <a:gd name="T122" fmla="*/ 12 w 468"/>
                  <a:gd name="T123" fmla="*/ 132 h 768"/>
                  <a:gd name="T124" fmla="*/ 0 w 468"/>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8"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7" y="731"/>
                    </a:lnTo>
                    <a:lnTo>
                      <a:pt x="323" y="731"/>
                    </a:lnTo>
                    <a:lnTo>
                      <a:pt x="359" y="731"/>
                    </a:lnTo>
                    <a:lnTo>
                      <a:pt x="395" y="743"/>
                    </a:lnTo>
                    <a:lnTo>
                      <a:pt x="431" y="743"/>
                    </a:lnTo>
                    <a:lnTo>
                      <a:pt x="467" y="731"/>
                    </a:lnTo>
                    <a:lnTo>
                      <a:pt x="467" y="695"/>
                    </a:lnTo>
                    <a:lnTo>
                      <a:pt x="467" y="659"/>
                    </a:lnTo>
                    <a:lnTo>
                      <a:pt x="467" y="623"/>
                    </a:lnTo>
                    <a:lnTo>
                      <a:pt x="467" y="587"/>
                    </a:lnTo>
                    <a:lnTo>
                      <a:pt x="467" y="551"/>
                    </a:lnTo>
                    <a:lnTo>
                      <a:pt x="467" y="515"/>
                    </a:lnTo>
                    <a:lnTo>
                      <a:pt x="467" y="479"/>
                    </a:lnTo>
                    <a:lnTo>
                      <a:pt x="467" y="443"/>
                    </a:lnTo>
                    <a:lnTo>
                      <a:pt x="467" y="407"/>
                    </a:lnTo>
                    <a:lnTo>
                      <a:pt x="467" y="371"/>
                    </a:lnTo>
                    <a:lnTo>
                      <a:pt x="467" y="335"/>
                    </a:lnTo>
                    <a:lnTo>
                      <a:pt x="467" y="299"/>
                    </a:lnTo>
                    <a:lnTo>
                      <a:pt x="467" y="263"/>
                    </a:lnTo>
                    <a:lnTo>
                      <a:pt x="467" y="228"/>
                    </a:lnTo>
                    <a:lnTo>
                      <a:pt x="467" y="192"/>
                    </a:lnTo>
                    <a:lnTo>
                      <a:pt x="467" y="156"/>
                    </a:lnTo>
                    <a:lnTo>
                      <a:pt x="443" y="114"/>
                    </a:lnTo>
                    <a:lnTo>
                      <a:pt x="417" y="78"/>
                    </a:lnTo>
                    <a:lnTo>
                      <a:pt x="383" y="48"/>
                    </a:lnTo>
                    <a:lnTo>
                      <a:pt x="347" y="24"/>
                    </a:lnTo>
                    <a:lnTo>
                      <a:pt x="311" y="12"/>
                    </a:lnTo>
                    <a:lnTo>
                      <a:pt x="275"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80FF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44" name="Group 286">
                <a:extLst>
                  <a:ext uri="{FF2B5EF4-FFF2-40B4-BE49-F238E27FC236}">
                    <a16:creationId xmlns:a16="http://schemas.microsoft.com/office/drawing/2014/main" id="{F9A89F66-3EB7-5E48-922B-F3C9BBDAA7AC}"/>
                  </a:ext>
                </a:extLst>
              </p:cNvPr>
              <p:cNvGrpSpPr>
                <a:grpSpLocks/>
              </p:cNvGrpSpPr>
              <p:nvPr/>
            </p:nvGrpSpPr>
            <p:grpSpPr bwMode="auto">
              <a:xfrm>
                <a:off x="4940" y="3660"/>
                <a:ext cx="448" cy="120"/>
                <a:chOff x="4940" y="3660"/>
                <a:chExt cx="448" cy="120"/>
              </a:xfrm>
            </p:grpSpPr>
            <p:sp>
              <p:nvSpPr>
                <p:cNvPr id="16671" name="Freeform 287">
                  <a:extLst>
                    <a:ext uri="{FF2B5EF4-FFF2-40B4-BE49-F238E27FC236}">
                      <a16:creationId xmlns:a16="http://schemas.microsoft.com/office/drawing/2014/main" id="{2B0924CF-7135-E84C-B6B9-5CC8B506E9DA}"/>
                    </a:ext>
                  </a:extLst>
                </p:cNvPr>
                <p:cNvSpPr>
                  <a:spLocks/>
                </p:cNvSpPr>
                <p:nvPr/>
              </p:nvSpPr>
              <p:spPr bwMode="auto">
                <a:xfrm>
                  <a:off x="4940" y="3660"/>
                  <a:ext cx="448" cy="120"/>
                </a:xfrm>
                <a:custGeom>
                  <a:avLst/>
                  <a:gdLst>
                    <a:gd name="T0" fmla="*/ 0 w 448"/>
                    <a:gd name="T1" fmla="*/ 0 h 120"/>
                    <a:gd name="T2" fmla="*/ 35 w 448"/>
                    <a:gd name="T3" fmla="*/ 28 h 120"/>
                    <a:gd name="T4" fmla="*/ 63 w 448"/>
                    <a:gd name="T5" fmla="*/ 51 h 120"/>
                    <a:gd name="T6" fmla="*/ 98 w 448"/>
                    <a:gd name="T7" fmla="*/ 64 h 120"/>
                    <a:gd name="T8" fmla="*/ 136 w 448"/>
                    <a:gd name="T9" fmla="*/ 75 h 120"/>
                    <a:gd name="T10" fmla="*/ 177 w 448"/>
                    <a:gd name="T11" fmla="*/ 92 h 120"/>
                    <a:gd name="T12" fmla="*/ 218 w 448"/>
                    <a:gd name="T13" fmla="*/ 105 h 120"/>
                    <a:gd name="T14" fmla="*/ 252 w 448"/>
                    <a:gd name="T15" fmla="*/ 112 h 120"/>
                    <a:gd name="T16" fmla="*/ 284 w 448"/>
                    <a:gd name="T17" fmla="*/ 113 h 120"/>
                    <a:gd name="T18" fmla="*/ 319 w 448"/>
                    <a:gd name="T19" fmla="*/ 115 h 120"/>
                    <a:gd name="T20" fmla="*/ 380 w 448"/>
                    <a:gd name="T21" fmla="*/ 119 h 120"/>
                    <a:gd name="T22" fmla="*/ 447 w 448"/>
                    <a:gd name="T23" fmla="*/ 115 h 120"/>
                    <a:gd name="T24" fmla="*/ 0 w 448"/>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8" h="120">
                      <a:moveTo>
                        <a:pt x="0" y="0"/>
                      </a:moveTo>
                      <a:lnTo>
                        <a:pt x="35" y="28"/>
                      </a:lnTo>
                      <a:lnTo>
                        <a:pt x="63" y="51"/>
                      </a:lnTo>
                      <a:lnTo>
                        <a:pt x="98" y="64"/>
                      </a:lnTo>
                      <a:lnTo>
                        <a:pt x="136" y="75"/>
                      </a:lnTo>
                      <a:lnTo>
                        <a:pt x="177" y="92"/>
                      </a:lnTo>
                      <a:lnTo>
                        <a:pt x="218" y="105"/>
                      </a:lnTo>
                      <a:lnTo>
                        <a:pt x="252" y="112"/>
                      </a:lnTo>
                      <a:lnTo>
                        <a:pt x="284" y="113"/>
                      </a:lnTo>
                      <a:lnTo>
                        <a:pt x="319" y="115"/>
                      </a:lnTo>
                      <a:lnTo>
                        <a:pt x="380" y="119"/>
                      </a:lnTo>
                      <a:lnTo>
                        <a:pt x="447" y="115"/>
                      </a:lnTo>
                      <a:lnTo>
                        <a:pt x="0"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72" name="Freeform 288">
                  <a:extLst>
                    <a:ext uri="{FF2B5EF4-FFF2-40B4-BE49-F238E27FC236}">
                      <a16:creationId xmlns:a16="http://schemas.microsoft.com/office/drawing/2014/main" id="{CA9EB063-E1F4-1648-8C89-409EF796661E}"/>
                    </a:ext>
                  </a:extLst>
                </p:cNvPr>
                <p:cNvSpPr>
                  <a:spLocks/>
                </p:cNvSpPr>
                <p:nvPr/>
              </p:nvSpPr>
              <p:spPr bwMode="auto">
                <a:xfrm>
                  <a:off x="4940" y="3660"/>
                  <a:ext cx="448" cy="120"/>
                </a:xfrm>
                <a:custGeom>
                  <a:avLst/>
                  <a:gdLst>
                    <a:gd name="T0" fmla="*/ 0 w 448"/>
                    <a:gd name="T1" fmla="*/ 0 h 120"/>
                    <a:gd name="T2" fmla="*/ 36 w 448"/>
                    <a:gd name="T3" fmla="*/ 30 h 120"/>
                    <a:gd name="T4" fmla="*/ 62 w 448"/>
                    <a:gd name="T5" fmla="*/ 52 h 120"/>
                    <a:gd name="T6" fmla="*/ 98 w 448"/>
                    <a:gd name="T7" fmla="*/ 64 h 120"/>
                    <a:gd name="T8" fmla="*/ 134 w 448"/>
                    <a:gd name="T9" fmla="*/ 76 h 120"/>
                    <a:gd name="T10" fmla="*/ 176 w 448"/>
                    <a:gd name="T11" fmla="*/ 92 h 120"/>
                    <a:gd name="T12" fmla="*/ 218 w 448"/>
                    <a:gd name="T13" fmla="*/ 106 h 120"/>
                    <a:gd name="T14" fmla="*/ 253 w 448"/>
                    <a:gd name="T15" fmla="*/ 114 h 120"/>
                    <a:gd name="T16" fmla="*/ 283 w 448"/>
                    <a:gd name="T17" fmla="*/ 116 h 120"/>
                    <a:gd name="T18" fmla="*/ 319 w 448"/>
                    <a:gd name="T19" fmla="*/ 118 h 120"/>
                    <a:gd name="T20" fmla="*/ 381 w 448"/>
                    <a:gd name="T21" fmla="*/ 119 h 120"/>
                    <a:gd name="T22" fmla="*/ 447 w 448"/>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8" h="120">
                      <a:moveTo>
                        <a:pt x="0" y="0"/>
                      </a:moveTo>
                      <a:lnTo>
                        <a:pt x="36" y="30"/>
                      </a:lnTo>
                      <a:lnTo>
                        <a:pt x="62" y="52"/>
                      </a:lnTo>
                      <a:lnTo>
                        <a:pt x="98" y="64"/>
                      </a:lnTo>
                      <a:lnTo>
                        <a:pt x="134" y="76"/>
                      </a:lnTo>
                      <a:lnTo>
                        <a:pt x="176" y="92"/>
                      </a:lnTo>
                      <a:lnTo>
                        <a:pt x="218" y="106"/>
                      </a:lnTo>
                      <a:lnTo>
                        <a:pt x="253" y="114"/>
                      </a:lnTo>
                      <a:lnTo>
                        <a:pt x="283" y="116"/>
                      </a:lnTo>
                      <a:lnTo>
                        <a:pt x="319" y="118"/>
                      </a:lnTo>
                      <a:lnTo>
                        <a:pt x="381" y="119"/>
                      </a:lnTo>
                      <a:lnTo>
                        <a:pt x="447"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45" name="Group 289">
                <a:extLst>
                  <a:ext uri="{FF2B5EF4-FFF2-40B4-BE49-F238E27FC236}">
                    <a16:creationId xmlns:a16="http://schemas.microsoft.com/office/drawing/2014/main" id="{6DD1D690-3D8C-7F4A-B0BB-612F30635B80}"/>
                  </a:ext>
                </a:extLst>
              </p:cNvPr>
              <p:cNvGrpSpPr>
                <a:grpSpLocks/>
              </p:cNvGrpSpPr>
              <p:nvPr/>
            </p:nvGrpSpPr>
            <p:grpSpPr bwMode="auto">
              <a:xfrm>
                <a:off x="4954" y="3626"/>
                <a:ext cx="428" cy="117"/>
                <a:chOff x="4954" y="3626"/>
                <a:chExt cx="428" cy="117"/>
              </a:xfrm>
            </p:grpSpPr>
            <p:sp>
              <p:nvSpPr>
                <p:cNvPr id="16674" name="Freeform 290">
                  <a:extLst>
                    <a:ext uri="{FF2B5EF4-FFF2-40B4-BE49-F238E27FC236}">
                      <a16:creationId xmlns:a16="http://schemas.microsoft.com/office/drawing/2014/main" id="{09E2032D-4BB3-3649-AFC5-CFA23D5E08D0}"/>
                    </a:ext>
                  </a:extLst>
                </p:cNvPr>
                <p:cNvSpPr>
                  <a:spLocks/>
                </p:cNvSpPr>
                <p:nvPr/>
              </p:nvSpPr>
              <p:spPr bwMode="auto">
                <a:xfrm>
                  <a:off x="4954" y="3626"/>
                  <a:ext cx="428" cy="117"/>
                </a:xfrm>
                <a:custGeom>
                  <a:avLst/>
                  <a:gdLst>
                    <a:gd name="T0" fmla="*/ 0 w 428"/>
                    <a:gd name="T1" fmla="*/ 0 h 117"/>
                    <a:gd name="T2" fmla="*/ 22 w 428"/>
                    <a:gd name="T3" fmla="*/ 13 h 117"/>
                    <a:gd name="T4" fmla="*/ 24 w 428"/>
                    <a:gd name="T5" fmla="*/ 19 h 117"/>
                    <a:gd name="T6" fmla="*/ 29 w 428"/>
                    <a:gd name="T7" fmla="*/ 21 h 117"/>
                    <a:gd name="T8" fmla="*/ 35 w 428"/>
                    <a:gd name="T9" fmla="*/ 28 h 117"/>
                    <a:gd name="T10" fmla="*/ 41 w 428"/>
                    <a:gd name="T11" fmla="*/ 30 h 117"/>
                    <a:gd name="T12" fmla="*/ 47 w 428"/>
                    <a:gd name="T13" fmla="*/ 34 h 117"/>
                    <a:gd name="T14" fmla="*/ 57 w 428"/>
                    <a:gd name="T15" fmla="*/ 36 h 117"/>
                    <a:gd name="T16" fmla="*/ 69 w 428"/>
                    <a:gd name="T17" fmla="*/ 39 h 117"/>
                    <a:gd name="T18" fmla="*/ 80 w 428"/>
                    <a:gd name="T19" fmla="*/ 43 h 117"/>
                    <a:gd name="T20" fmla="*/ 90 w 428"/>
                    <a:gd name="T21" fmla="*/ 45 h 117"/>
                    <a:gd name="T22" fmla="*/ 96 w 428"/>
                    <a:gd name="T23" fmla="*/ 49 h 117"/>
                    <a:gd name="T24" fmla="*/ 102 w 428"/>
                    <a:gd name="T25" fmla="*/ 51 h 117"/>
                    <a:gd name="T26" fmla="*/ 108 w 428"/>
                    <a:gd name="T27" fmla="*/ 56 h 117"/>
                    <a:gd name="T28" fmla="*/ 114 w 428"/>
                    <a:gd name="T29" fmla="*/ 58 h 117"/>
                    <a:gd name="T30" fmla="*/ 120 w 428"/>
                    <a:gd name="T31" fmla="*/ 64 h 117"/>
                    <a:gd name="T32" fmla="*/ 126 w 428"/>
                    <a:gd name="T33" fmla="*/ 65 h 117"/>
                    <a:gd name="T34" fmla="*/ 135 w 428"/>
                    <a:gd name="T35" fmla="*/ 67 h 117"/>
                    <a:gd name="T36" fmla="*/ 147 w 428"/>
                    <a:gd name="T37" fmla="*/ 71 h 117"/>
                    <a:gd name="T38" fmla="*/ 159 w 428"/>
                    <a:gd name="T39" fmla="*/ 75 h 117"/>
                    <a:gd name="T40" fmla="*/ 165 w 428"/>
                    <a:gd name="T41" fmla="*/ 77 h 117"/>
                    <a:gd name="T42" fmla="*/ 171 w 428"/>
                    <a:gd name="T43" fmla="*/ 80 h 117"/>
                    <a:gd name="T44" fmla="*/ 177 w 428"/>
                    <a:gd name="T45" fmla="*/ 82 h 117"/>
                    <a:gd name="T46" fmla="*/ 183 w 428"/>
                    <a:gd name="T47" fmla="*/ 88 h 117"/>
                    <a:gd name="T48" fmla="*/ 192 w 428"/>
                    <a:gd name="T49" fmla="*/ 88 h 117"/>
                    <a:gd name="T50" fmla="*/ 198 w 428"/>
                    <a:gd name="T51" fmla="*/ 92 h 117"/>
                    <a:gd name="T52" fmla="*/ 204 w 428"/>
                    <a:gd name="T53" fmla="*/ 95 h 117"/>
                    <a:gd name="T54" fmla="*/ 210 w 428"/>
                    <a:gd name="T55" fmla="*/ 97 h 117"/>
                    <a:gd name="T56" fmla="*/ 216 w 428"/>
                    <a:gd name="T57" fmla="*/ 99 h 117"/>
                    <a:gd name="T58" fmla="*/ 222 w 428"/>
                    <a:gd name="T59" fmla="*/ 101 h 117"/>
                    <a:gd name="T60" fmla="*/ 235 w 428"/>
                    <a:gd name="T61" fmla="*/ 105 h 117"/>
                    <a:gd name="T62" fmla="*/ 244 w 428"/>
                    <a:gd name="T63" fmla="*/ 107 h 117"/>
                    <a:gd name="T64" fmla="*/ 254 w 428"/>
                    <a:gd name="T65" fmla="*/ 107 h 117"/>
                    <a:gd name="T66" fmla="*/ 260 w 428"/>
                    <a:gd name="T67" fmla="*/ 109 h 117"/>
                    <a:gd name="T68" fmla="*/ 270 w 428"/>
                    <a:gd name="T69" fmla="*/ 110 h 117"/>
                    <a:gd name="T70" fmla="*/ 282 w 428"/>
                    <a:gd name="T71" fmla="*/ 112 h 117"/>
                    <a:gd name="T72" fmla="*/ 290 w 428"/>
                    <a:gd name="T73" fmla="*/ 112 h 117"/>
                    <a:gd name="T74" fmla="*/ 301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8 w 428"/>
                    <a:gd name="T91" fmla="*/ 116 h 117"/>
                    <a:gd name="T92" fmla="*/ 354 w 428"/>
                    <a:gd name="T93" fmla="*/ 116 h 117"/>
                    <a:gd name="T94" fmla="*/ 368 w 428"/>
                    <a:gd name="T95" fmla="*/ 116 h 117"/>
                    <a:gd name="T96" fmla="*/ 376 w 428"/>
                    <a:gd name="T97" fmla="*/ 116 h 117"/>
                    <a:gd name="T98" fmla="*/ 384 w 428"/>
                    <a:gd name="T99" fmla="*/ 116 h 117"/>
                    <a:gd name="T100" fmla="*/ 388 w 428"/>
                    <a:gd name="T101" fmla="*/ 116 h 117"/>
                    <a:gd name="T102" fmla="*/ 394 w 428"/>
                    <a:gd name="T103" fmla="*/ 116 h 117"/>
                    <a:gd name="T104" fmla="*/ 407 w 428"/>
                    <a:gd name="T105" fmla="*/ 114 h 117"/>
                    <a:gd name="T106" fmla="*/ 415 w 428"/>
                    <a:gd name="T107" fmla="*/ 114 h 117"/>
                    <a:gd name="T108" fmla="*/ 421 w 428"/>
                    <a:gd name="T109" fmla="*/ 114 h 117"/>
                    <a:gd name="T110" fmla="*/ 427 w 428"/>
                    <a:gd name="T111" fmla="*/ 114 h 117"/>
                    <a:gd name="T112" fmla="*/ 0 w 428"/>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8"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5" y="105"/>
                      </a:lnTo>
                      <a:lnTo>
                        <a:pt x="244" y="107"/>
                      </a:lnTo>
                      <a:lnTo>
                        <a:pt x="254" y="107"/>
                      </a:lnTo>
                      <a:lnTo>
                        <a:pt x="260" y="109"/>
                      </a:lnTo>
                      <a:lnTo>
                        <a:pt x="270" y="110"/>
                      </a:lnTo>
                      <a:lnTo>
                        <a:pt x="282" y="112"/>
                      </a:lnTo>
                      <a:lnTo>
                        <a:pt x="290" y="112"/>
                      </a:lnTo>
                      <a:lnTo>
                        <a:pt x="301" y="112"/>
                      </a:lnTo>
                      <a:lnTo>
                        <a:pt x="307" y="114"/>
                      </a:lnTo>
                      <a:lnTo>
                        <a:pt x="315" y="116"/>
                      </a:lnTo>
                      <a:lnTo>
                        <a:pt x="321" y="116"/>
                      </a:lnTo>
                      <a:lnTo>
                        <a:pt x="325" y="116"/>
                      </a:lnTo>
                      <a:lnTo>
                        <a:pt x="331" y="116"/>
                      </a:lnTo>
                      <a:lnTo>
                        <a:pt x="337" y="116"/>
                      </a:lnTo>
                      <a:lnTo>
                        <a:pt x="343" y="116"/>
                      </a:lnTo>
                      <a:lnTo>
                        <a:pt x="348" y="116"/>
                      </a:lnTo>
                      <a:lnTo>
                        <a:pt x="354" y="116"/>
                      </a:lnTo>
                      <a:lnTo>
                        <a:pt x="368" y="116"/>
                      </a:lnTo>
                      <a:lnTo>
                        <a:pt x="376" y="116"/>
                      </a:lnTo>
                      <a:lnTo>
                        <a:pt x="384" y="116"/>
                      </a:lnTo>
                      <a:lnTo>
                        <a:pt x="388" y="116"/>
                      </a:lnTo>
                      <a:lnTo>
                        <a:pt x="394" y="116"/>
                      </a:lnTo>
                      <a:lnTo>
                        <a:pt x="407" y="114"/>
                      </a:lnTo>
                      <a:lnTo>
                        <a:pt x="415" y="114"/>
                      </a:lnTo>
                      <a:lnTo>
                        <a:pt x="421" y="114"/>
                      </a:lnTo>
                      <a:lnTo>
                        <a:pt x="427" y="114"/>
                      </a:lnTo>
                      <a:lnTo>
                        <a:pt x="0"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75" name="Freeform 291">
                  <a:extLst>
                    <a:ext uri="{FF2B5EF4-FFF2-40B4-BE49-F238E27FC236}">
                      <a16:creationId xmlns:a16="http://schemas.microsoft.com/office/drawing/2014/main" id="{F27D04BD-94F2-0044-9C97-970EF06880BE}"/>
                    </a:ext>
                  </a:extLst>
                </p:cNvPr>
                <p:cNvSpPr>
                  <a:spLocks/>
                </p:cNvSpPr>
                <p:nvPr/>
              </p:nvSpPr>
              <p:spPr bwMode="auto">
                <a:xfrm>
                  <a:off x="4954" y="3626"/>
                  <a:ext cx="428" cy="117"/>
                </a:xfrm>
                <a:custGeom>
                  <a:avLst/>
                  <a:gdLst>
                    <a:gd name="T0" fmla="*/ 0 w 428"/>
                    <a:gd name="T1" fmla="*/ 0 h 117"/>
                    <a:gd name="T2" fmla="*/ 20 w 428"/>
                    <a:gd name="T3" fmla="*/ 14 h 117"/>
                    <a:gd name="T4" fmla="*/ 24 w 428"/>
                    <a:gd name="T5" fmla="*/ 18 h 117"/>
                    <a:gd name="T6" fmla="*/ 30 w 428"/>
                    <a:gd name="T7" fmla="*/ 22 h 117"/>
                    <a:gd name="T8" fmla="*/ 36 w 428"/>
                    <a:gd name="T9" fmla="*/ 28 h 117"/>
                    <a:gd name="T10" fmla="*/ 42 w 428"/>
                    <a:gd name="T11" fmla="*/ 30 h 117"/>
                    <a:gd name="T12" fmla="*/ 48 w 428"/>
                    <a:gd name="T13" fmla="*/ 34 h 117"/>
                    <a:gd name="T14" fmla="*/ 56 w 428"/>
                    <a:gd name="T15" fmla="*/ 36 h 117"/>
                    <a:gd name="T16" fmla="*/ 68 w 428"/>
                    <a:gd name="T17" fmla="*/ 40 h 117"/>
                    <a:gd name="T18" fmla="*/ 80 w 428"/>
                    <a:gd name="T19" fmla="*/ 42 h 117"/>
                    <a:gd name="T20" fmla="*/ 90 w 428"/>
                    <a:gd name="T21" fmla="*/ 46 h 117"/>
                    <a:gd name="T22" fmla="*/ 96 w 428"/>
                    <a:gd name="T23" fmla="*/ 48 h 117"/>
                    <a:gd name="T24" fmla="*/ 102 w 428"/>
                    <a:gd name="T25" fmla="*/ 52 h 117"/>
                    <a:gd name="T26" fmla="*/ 108 w 428"/>
                    <a:gd name="T27" fmla="*/ 56 h 117"/>
                    <a:gd name="T28" fmla="*/ 114 w 428"/>
                    <a:gd name="T29" fmla="*/ 58 h 117"/>
                    <a:gd name="T30" fmla="*/ 120 w 428"/>
                    <a:gd name="T31" fmla="*/ 64 h 117"/>
                    <a:gd name="T32" fmla="*/ 126 w 428"/>
                    <a:gd name="T33" fmla="*/ 64 h 117"/>
                    <a:gd name="T34" fmla="*/ 136 w 428"/>
                    <a:gd name="T35" fmla="*/ 68 h 117"/>
                    <a:gd name="T36" fmla="*/ 148 w 428"/>
                    <a:gd name="T37" fmla="*/ 70 h 117"/>
                    <a:gd name="T38" fmla="*/ 158 w 428"/>
                    <a:gd name="T39" fmla="*/ 76 h 117"/>
                    <a:gd name="T40" fmla="*/ 164 w 428"/>
                    <a:gd name="T41" fmla="*/ 76 h 117"/>
                    <a:gd name="T42" fmla="*/ 170 w 428"/>
                    <a:gd name="T43" fmla="*/ 80 h 117"/>
                    <a:gd name="T44" fmla="*/ 176 w 428"/>
                    <a:gd name="T45" fmla="*/ 82 h 117"/>
                    <a:gd name="T46" fmla="*/ 182 w 428"/>
                    <a:gd name="T47" fmla="*/ 88 h 117"/>
                    <a:gd name="T48" fmla="*/ 192 w 428"/>
                    <a:gd name="T49" fmla="*/ 88 h 117"/>
                    <a:gd name="T50" fmla="*/ 198 w 428"/>
                    <a:gd name="T51" fmla="*/ 92 h 117"/>
                    <a:gd name="T52" fmla="*/ 204 w 428"/>
                    <a:gd name="T53" fmla="*/ 94 h 117"/>
                    <a:gd name="T54" fmla="*/ 210 w 428"/>
                    <a:gd name="T55" fmla="*/ 98 h 117"/>
                    <a:gd name="T56" fmla="*/ 216 w 428"/>
                    <a:gd name="T57" fmla="*/ 100 h 117"/>
                    <a:gd name="T58" fmla="*/ 222 w 428"/>
                    <a:gd name="T59" fmla="*/ 100 h 117"/>
                    <a:gd name="T60" fmla="*/ 235 w 428"/>
                    <a:gd name="T61" fmla="*/ 104 h 117"/>
                    <a:gd name="T62" fmla="*/ 245 w 428"/>
                    <a:gd name="T63" fmla="*/ 106 h 117"/>
                    <a:gd name="T64" fmla="*/ 255 w 428"/>
                    <a:gd name="T65" fmla="*/ 106 h 117"/>
                    <a:gd name="T66" fmla="*/ 259 w 428"/>
                    <a:gd name="T67" fmla="*/ 108 h 117"/>
                    <a:gd name="T68" fmla="*/ 269 w 428"/>
                    <a:gd name="T69" fmla="*/ 110 h 117"/>
                    <a:gd name="T70" fmla="*/ 281 w 428"/>
                    <a:gd name="T71" fmla="*/ 112 h 117"/>
                    <a:gd name="T72" fmla="*/ 291 w 428"/>
                    <a:gd name="T73" fmla="*/ 112 h 117"/>
                    <a:gd name="T74" fmla="*/ 303 w 428"/>
                    <a:gd name="T75" fmla="*/ 112 h 117"/>
                    <a:gd name="T76" fmla="*/ 307 w 428"/>
                    <a:gd name="T77" fmla="*/ 114 h 117"/>
                    <a:gd name="T78" fmla="*/ 315 w 428"/>
                    <a:gd name="T79" fmla="*/ 116 h 117"/>
                    <a:gd name="T80" fmla="*/ 321 w 428"/>
                    <a:gd name="T81" fmla="*/ 116 h 117"/>
                    <a:gd name="T82" fmla="*/ 325 w 428"/>
                    <a:gd name="T83" fmla="*/ 116 h 117"/>
                    <a:gd name="T84" fmla="*/ 331 w 428"/>
                    <a:gd name="T85" fmla="*/ 116 h 117"/>
                    <a:gd name="T86" fmla="*/ 337 w 428"/>
                    <a:gd name="T87" fmla="*/ 116 h 117"/>
                    <a:gd name="T88" fmla="*/ 343 w 428"/>
                    <a:gd name="T89" fmla="*/ 116 h 117"/>
                    <a:gd name="T90" fmla="*/ 349 w 428"/>
                    <a:gd name="T91" fmla="*/ 116 h 117"/>
                    <a:gd name="T92" fmla="*/ 355 w 428"/>
                    <a:gd name="T93" fmla="*/ 116 h 117"/>
                    <a:gd name="T94" fmla="*/ 367 w 428"/>
                    <a:gd name="T95" fmla="*/ 116 h 117"/>
                    <a:gd name="T96" fmla="*/ 377 w 428"/>
                    <a:gd name="T97" fmla="*/ 116 h 117"/>
                    <a:gd name="T98" fmla="*/ 383 w 428"/>
                    <a:gd name="T99" fmla="*/ 116 h 117"/>
                    <a:gd name="T100" fmla="*/ 389 w 428"/>
                    <a:gd name="T101" fmla="*/ 116 h 117"/>
                    <a:gd name="T102" fmla="*/ 395 w 428"/>
                    <a:gd name="T103" fmla="*/ 116 h 117"/>
                    <a:gd name="T104" fmla="*/ 407 w 428"/>
                    <a:gd name="T105" fmla="*/ 114 h 117"/>
                    <a:gd name="T106" fmla="*/ 417 w 428"/>
                    <a:gd name="T107" fmla="*/ 114 h 117"/>
                    <a:gd name="T108" fmla="*/ 421 w 428"/>
                    <a:gd name="T109" fmla="*/ 114 h 117"/>
                    <a:gd name="T110" fmla="*/ 427 w 428"/>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8"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5" y="104"/>
                      </a:lnTo>
                      <a:lnTo>
                        <a:pt x="245" y="106"/>
                      </a:lnTo>
                      <a:lnTo>
                        <a:pt x="255" y="106"/>
                      </a:lnTo>
                      <a:lnTo>
                        <a:pt x="259" y="108"/>
                      </a:lnTo>
                      <a:lnTo>
                        <a:pt x="269" y="110"/>
                      </a:lnTo>
                      <a:lnTo>
                        <a:pt x="281" y="112"/>
                      </a:lnTo>
                      <a:lnTo>
                        <a:pt x="291" y="112"/>
                      </a:lnTo>
                      <a:lnTo>
                        <a:pt x="303" y="112"/>
                      </a:lnTo>
                      <a:lnTo>
                        <a:pt x="307" y="114"/>
                      </a:lnTo>
                      <a:lnTo>
                        <a:pt x="315" y="116"/>
                      </a:lnTo>
                      <a:lnTo>
                        <a:pt x="321" y="116"/>
                      </a:lnTo>
                      <a:lnTo>
                        <a:pt x="325" y="116"/>
                      </a:lnTo>
                      <a:lnTo>
                        <a:pt x="331" y="116"/>
                      </a:lnTo>
                      <a:lnTo>
                        <a:pt x="337" y="116"/>
                      </a:lnTo>
                      <a:lnTo>
                        <a:pt x="343" y="116"/>
                      </a:lnTo>
                      <a:lnTo>
                        <a:pt x="349" y="116"/>
                      </a:lnTo>
                      <a:lnTo>
                        <a:pt x="355" y="116"/>
                      </a:lnTo>
                      <a:lnTo>
                        <a:pt x="367" y="116"/>
                      </a:lnTo>
                      <a:lnTo>
                        <a:pt x="377" y="116"/>
                      </a:lnTo>
                      <a:lnTo>
                        <a:pt x="383" y="116"/>
                      </a:lnTo>
                      <a:lnTo>
                        <a:pt x="389" y="116"/>
                      </a:lnTo>
                      <a:lnTo>
                        <a:pt x="395" y="116"/>
                      </a:lnTo>
                      <a:lnTo>
                        <a:pt x="407" y="114"/>
                      </a:lnTo>
                      <a:lnTo>
                        <a:pt x="417" y="114"/>
                      </a:lnTo>
                      <a:lnTo>
                        <a:pt x="421" y="114"/>
                      </a:lnTo>
                      <a:lnTo>
                        <a:pt x="427"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46" name="Group 292">
                <a:extLst>
                  <a:ext uri="{FF2B5EF4-FFF2-40B4-BE49-F238E27FC236}">
                    <a16:creationId xmlns:a16="http://schemas.microsoft.com/office/drawing/2014/main" id="{874B502A-CC65-CC43-9055-AD5144899832}"/>
                  </a:ext>
                </a:extLst>
              </p:cNvPr>
              <p:cNvGrpSpPr>
                <a:grpSpLocks/>
              </p:cNvGrpSpPr>
              <p:nvPr/>
            </p:nvGrpSpPr>
            <p:grpSpPr bwMode="auto">
              <a:xfrm>
                <a:off x="4968" y="3598"/>
                <a:ext cx="418" cy="111"/>
                <a:chOff x="4968" y="3598"/>
                <a:chExt cx="418" cy="111"/>
              </a:xfrm>
            </p:grpSpPr>
            <p:sp>
              <p:nvSpPr>
                <p:cNvPr id="16677" name="Freeform 293">
                  <a:extLst>
                    <a:ext uri="{FF2B5EF4-FFF2-40B4-BE49-F238E27FC236}">
                      <a16:creationId xmlns:a16="http://schemas.microsoft.com/office/drawing/2014/main" id="{7251013B-9462-EE46-A0C4-75ACAE909A5F}"/>
                    </a:ext>
                  </a:extLst>
                </p:cNvPr>
                <p:cNvSpPr>
                  <a:spLocks/>
                </p:cNvSpPr>
                <p:nvPr/>
              </p:nvSpPr>
              <p:spPr bwMode="auto">
                <a:xfrm>
                  <a:off x="4968" y="3598"/>
                  <a:ext cx="418" cy="111"/>
                </a:xfrm>
                <a:custGeom>
                  <a:avLst/>
                  <a:gdLst>
                    <a:gd name="T0" fmla="*/ 0 w 418"/>
                    <a:gd name="T1" fmla="*/ 0 h 111"/>
                    <a:gd name="T2" fmla="*/ 20 w 418"/>
                    <a:gd name="T3" fmla="*/ 22 h 111"/>
                    <a:gd name="T4" fmla="*/ 24 w 418"/>
                    <a:gd name="T5" fmla="*/ 24 h 111"/>
                    <a:gd name="T6" fmla="*/ 31 w 418"/>
                    <a:gd name="T7" fmla="*/ 30 h 111"/>
                    <a:gd name="T8" fmla="*/ 35 w 418"/>
                    <a:gd name="T9" fmla="*/ 32 h 111"/>
                    <a:gd name="T10" fmla="*/ 45 w 418"/>
                    <a:gd name="T11" fmla="*/ 35 h 111"/>
                    <a:gd name="T12" fmla="*/ 59 w 418"/>
                    <a:gd name="T13" fmla="*/ 39 h 111"/>
                    <a:gd name="T14" fmla="*/ 67 w 418"/>
                    <a:gd name="T15" fmla="*/ 41 h 111"/>
                    <a:gd name="T16" fmla="*/ 73 w 418"/>
                    <a:gd name="T17" fmla="*/ 45 h 111"/>
                    <a:gd name="T18" fmla="*/ 78 w 418"/>
                    <a:gd name="T19" fmla="*/ 47 h 111"/>
                    <a:gd name="T20" fmla="*/ 84 w 418"/>
                    <a:gd name="T21" fmla="*/ 50 h 111"/>
                    <a:gd name="T22" fmla="*/ 90 w 418"/>
                    <a:gd name="T23" fmla="*/ 52 h 111"/>
                    <a:gd name="T24" fmla="*/ 96 w 418"/>
                    <a:gd name="T25" fmla="*/ 52 h 111"/>
                    <a:gd name="T26" fmla="*/ 112 w 418"/>
                    <a:gd name="T27" fmla="*/ 58 h 111"/>
                    <a:gd name="T28" fmla="*/ 124 w 418"/>
                    <a:gd name="T29" fmla="*/ 60 h 111"/>
                    <a:gd name="T30" fmla="*/ 135 w 418"/>
                    <a:gd name="T31" fmla="*/ 62 h 111"/>
                    <a:gd name="T32" fmla="*/ 147 w 418"/>
                    <a:gd name="T33" fmla="*/ 63 h 111"/>
                    <a:gd name="T34" fmla="*/ 159 w 418"/>
                    <a:gd name="T35" fmla="*/ 65 h 111"/>
                    <a:gd name="T36" fmla="*/ 165 w 418"/>
                    <a:gd name="T37" fmla="*/ 65 h 111"/>
                    <a:gd name="T38" fmla="*/ 171 w 418"/>
                    <a:gd name="T39" fmla="*/ 67 h 111"/>
                    <a:gd name="T40" fmla="*/ 177 w 418"/>
                    <a:gd name="T41" fmla="*/ 71 h 111"/>
                    <a:gd name="T42" fmla="*/ 188 w 418"/>
                    <a:gd name="T43" fmla="*/ 71 h 111"/>
                    <a:gd name="T44" fmla="*/ 192 w 418"/>
                    <a:gd name="T45" fmla="*/ 73 h 111"/>
                    <a:gd name="T46" fmla="*/ 204 w 418"/>
                    <a:gd name="T47" fmla="*/ 76 h 111"/>
                    <a:gd name="T48" fmla="*/ 213 w 418"/>
                    <a:gd name="T49" fmla="*/ 76 h 111"/>
                    <a:gd name="T50" fmla="*/ 225 w 418"/>
                    <a:gd name="T51" fmla="*/ 78 h 111"/>
                    <a:gd name="T52" fmla="*/ 233 w 418"/>
                    <a:gd name="T53" fmla="*/ 82 h 111"/>
                    <a:gd name="T54" fmla="*/ 236 w 418"/>
                    <a:gd name="T55" fmla="*/ 84 h 111"/>
                    <a:gd name="T56" fmla="*/ 242 w 418"/>
                    <a:gd name="T57" fmla="*/ 86 h 111"/>
                    <a:gd name="T58" fmla="*/ 252 w 418"/>
                    <a:gd name="T59" fmla="*/ 86 h 111"/>
                    <a:gd name="T60" fmla="*/ 264 w 418"/>
                    <a:gd name="T61" fmla="*/ 89 h 111"/>
                    <a:gd name="T62" fmla="*/ 274 w 418"/>
                    <a:gd name="T63" fmla="*/ 89 h 111"/>
                    <a:gd name="T64" fmla="*/ 280 w 418"/>
                    <a:gd name="T65" fmla="*/ 91 h 111"/>
                    <a:gd name="T66" fmla="*/ 286 w 418"/>
                    <a:gd name="T67" fmla="*/ 93 h 111"/>
                    <a:gd name="T68" fmla="*/ 291 w 418"/>
                    <a:gd name="T69" fmla="*/ 95 h 111"/>
                    <a:gd name="T70" fmla="*/ 303 w 418"/>
                    <a:gd name="T71" fmla="*/ 97 h 111"/>
                    <a:gd name="T72" fmla="*/ 309 w 418"/>
                    <a:gd name="T73" fmla="*/ 101 h 111"/>
                    <a:gd name="T74" fmla="*/ 315 w 418"/>
                    <a:gd name="T75" fmla="*/ 101 h 111"/>
                    <a:gd name="T76" fmla="*/ 321 w 418"/>
                    <a:gd name="T77" fmla="*/ 103 h 111"/>
                    <a:gd name="T78" fmla="*/ 327 w 418"/>
                    <a:gd name="T79" fmla="*/ 103 h 111"/>
                    <a:gd name="T80" fmla="*/ 339 w 418"/>
                    <a:gd name="T81" fmla="*/ 104 h 111"/>
                    <a:gd name="T82" fmla="*/ 344 w 418"/>
                    <a:gd name="T83" fmla="*/ 104 h 111"/>
                    <a:gd name="T84" fmla="*/ 352 w 418"/>
                    <a:gd name="T85" fmla="*/ 104 h 111"/>
                    <a:gd name="T86" fmla="*/ 360 w 418"/>
                    <a:gd name="T87" fmla="*/ 106 h 111"/>
                    <a:gd name="T88" fmla="*/ 374 w 418"/>
                    <a:gd name="T89" fmla="*/ 106 h 111"/>
                    <a:gd name="T90" fmla="*/ 378 w 418"/>
                    <a:gd name="T91" fmla="*/ 106 h 111"/>
                    <a:gd name="T92" fmla="*/ 384 w 418"/>
                    <a:gd name="T93" fmla="*/ 106 h 111"/>
                    <a:gd name="T94" fmla="*/ 390 w 418"/>
                    <a:gd name="T95" fmla="*/ 106 h 111"/>
                    <a:gd name="T96" fmla="*/ 399 w 418"/>
                    <a:gd name="T97" fmla="*/ 108 h 111"/>
                    <a:gd name="T98" fmla="*/ 405 w 418"/>
                    <a:gd name="T99" fmla="*/ 108 h 111"/>
                    <a:gd name="T100" fmla="*/ 411 w 418"/>
                    <a:gd name="T101" fmla="*/ 110 h 111"/>
                    <a:gd name="T102" fmla="*/ 417 w 418"/>
                    <a:gd name="T103" fmla="*/ 110 h 111"/>
                    <a:gd name="T104" fmla="*/ 0 w 418"/>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3" y="76"/>
                      </a:lnTo>
                      <a:lnTo>
                        <a:pt x="225" y="78"/>
                      </a:lnTo>
                      <a:lnTo>
                        <a:pt x="233" y="82"/>
                      </a:lnTo>
                      <a:lnTo>
                        <a:pt x="236" y="84"/>
                      </a:lnTo>
                      <a:lnTo>
                        <a:pt x="242" y="86"/>
                      </a:lnTo>
                      <a:lnTo>
                        <a:pt x="252" y="86"/>
                      </a:lnTo>
                      <a:lnTo>
                        <a:pt x="264" y="89"/>
                      </a:lnTo>
                      <a:lnTo>
                        <a:pt x="274" y="89"/>
                      </a:lnTo>
                      <a:lnTo>
                        <a:pt x="280" y="91"/>
                      </a:lnTo>
                      <a:lnTo>
                        <a:pt x="286" y="93"/>
                      </a:lnTo>
                      <a:lnTo>
                        <a:pt x="291" y="95"/>
                      </a:lnTo>
                      <a:lnTo>
                        <a:pt x="303" y="97"/>
                      </a:lnTo>
                      <a:lnTo>
                        <a:pt x="309" y="101"/>
                      </a:lnTo>
                      <a:lnTo>
                        <a:pt x="315" y="101"/>
                      </a:lnTo>
                      <a:lnTo>
                        <a:pt x="321" y="103"/>
                      </a:lnTo>
                      <a:lnTo>
                        <a:pt x="327" y="103"/>
                      </a:lnTo>
                      <a:lnTo>
                        <a:pt x="339" y="104"/>
                      </a:lnTo>
                      <a:lnTo>
                        <a:pt x="344" y="104"/>
                      </a:lnTo>
                      <a:lnTo>
                        <a:pt x="352" y="104"/>
                      </a:lnTo>
                      <a:lnTo>
                        <a:pt x="360" y="106"/>
                      </a:lnTo>
                      <a:lnTo>
                        <a:pt x="374" y="106"/>
                      </a:lnTo>
                      <a:lnTo>
                        <a:pt x="378" y="106"/>
                      </a:lnTo>
                      <a:lnTo>
                        <a:pt x="384" y="106"/>
                      </a:lnTo>
                      <a:lnTo>
                        <a:pt x="390" y="106"/>
                      </a:lnTo>
                      <a:lnTo>
                        <a:pt x="399" y="108"/>
                      </a:lnTo>
                      <a:lnTo>
                        <a:pt x="405" y="108"/>
                      </a:lnTo>
                      <a:lnTo>
                        <a:pt x="411" y="110"/>
                      </a:lnTo>
                      <a:lnTo>
                        <a:pt x="417" y="110"/>
                      </a:lnTo>
                      <a:lnTo>
                        <a:pt x="0" y="0"/>
                      </a:lnTo>
                    </a:path>
                  </a:pathLst>
                </a:custGeom>
                <a:solidFill>
                  <a:srgbClr val="8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78" name="Freeform 294">
                  <a:extLst>
                    <a:ext uri="{FF2B5EF4-FFF2-40B4-BE49-F238E27FC236}">
                      <a16:creationId xmlns:a16="http://schemas.microsoft.com/office/drawing/2014/main" id="{3DF2094B-FC47-134F-9376-F316A4989A89}"/>
                    </a:ext>
                  </a:extLst>
                </p:cNvPr>
                <p:cNvSpPr>
                  <a:spLocks/>
                </p:cNvSpPr>
                <p:nvPr/>
              </p:nvSpPr>
              <p:spPr bwMode="auto">
                <a:xfrm>
                  <a:off x="4968" y="3598"/>
                  <a:ext cx="418" cy="111"/>
                </a:xfrm>
                <a:custGeom>
                  <a:avLst/>
                  <a:gdLst>
                    <a:gd name="T0" fmla="*/ 0 w 418"/>
                    <a:gd name="T1" fmla="*/ 0 h 111"/>
                    <a:gd name="T2" fmla="*/ 20 w 418"/>
                    <a:gd name="T3" fmla="*/ 22 h 111"/>
                    <a:gd name="T4" fmla="*/ 24 w 418"/>
                    <a:gd name="T5" fmla="*/ 26 h 111"/>
                    <a:gd name="T6" fmla="*/ 32 w 418"/>
                    <a:gd name="T7" fmla="*/ 30 h 111"/>
                    <a:gd name="T8" fmla="*/ 36 w 418"/>
                    <a:gd name="T9" fmla="*/ 32 h 111"/>
                    <a:gd name="T10" fmla="*/ 46 w 418"/>
                    <a:gd name="T11" fmla="*/ 36 h 111"/>
                    <a:gd name="T12" fmla="*/ 58 w 418"/>
                    <a:gd name="T13" fmla="*/ 40 h 111"/>
                    <a:gd name="T14" fmla="*/ 68 w 418"/>
                    <a:gd name="T15" fmla="*/ 42 h 111"/>
                    <a:gd name="T16" fmla="*/ 74 w 418"/>
                    <a:gd name="T17" fmla="*/ 44 h 111"/>
                    <a:gd name="T18" fmla="*/ 78 w 418"/>
                    <a:gd name="T19" fmla="*/ 46 h 111"/>
                    <a:gd name="T20" fmla="*/ 86 w 418"/>
                    <a:gd name="T21" fmla="*/ 50 h 111"/>
                    <a:gd name="T22" fmla="*/ 90 w 418"/>
                    <a:gd name="T23" fmla="*/ 52 h 111"/>
                    <a:gd name="T24" fmla="*/ 96 w 418"/>
                    <a:gd name="T25" fmla="*/ 54 h 111"/>
                    <a:gd name="T26" fmla="*/ 112 w 418"/>
                    <a:gd name="T27" fmla="*/ 58 h 111"/>
                    <a:gd name="T28" fmla="*/ 124 w 418"/>
                    <a:gd name="T29" fmla="*/ 60 h 111"/>
                    <a:gd name="T30" fmla="*/ 136 w 418"/>
                    <a:gd name="T31" fmla="*/ 62 h 111"/>
                    <a:gd name="T32" fmla="*/ 148 w 418"/>
                    <a:gd name="T33" fmla="*/ 64 h 111"/>
                    <a:gd name="T34" fmla="*/ 160 w 418"/>
                    <a:gd name="T35" fmla="*/ 66 h 111"/>
                    <a:gd name="T36" fmla="*/ 166 w 418"/>
                    <a:gd name="T37" fmla="*/ 66 h 111"/>
                    <a:gd name="T38" fmla="*/ 172 w 418"/>
                    <a:gd name="T39" fmla="*/ 68 h 111"/>
                    <a:gd name="T40" fmla="*/ 178 w 418"/>
                    <a:gd name="T41" fmla="*/ 70 h 111"/>
                    <a:gd name="T42" fmla="*/ 188 w 418"/>
                    <a:gd name="T43" fmla="*/ 72 h 111"/>
                    <a:gd name="T44" fmla="*/ 192 w 418"/>
                    <a:gd name="T45" fmla="*/ 74 h 111"/>
                    <a:gd name="T46" fmla="*/ 204 w 418"/>
                    <a:gd name="T47" fmla="*/ 76 h 111"/>
                    <a:gd name="T48" fmla="*/ 214 w 418"/>
                    <a:gd name="T49" fmla="*/ 78 h 111"/>
                    <a:gd name="T50" fmla="*/ 225 w 418"/>
                    <a:gd name="T51" fmla="*/ 80 h 111"/>
                    <a:gd name="T52" fmla="*/ 231 w 418"/>
                    <a:gd name="T53" fmla="*/ 82 h 111"/>
                    <a:gd name="T54" fmla="*/ 237 w 418"/>
                    <a:gd name="T55" fmla="*/ 84 h 111"/>
                    <a:gd name="T56" fmla="*/ 243 w 418"/>
                    <a:gd name="T57" fmla="*/ 86 h 111"/>
                    <a:gd name="T58" fmla="*/ 251 w 418"/>
                    <a:gd name="T59" fmla="*/ 86 h 111"/>
                    <a:gd name="T60" fmla="*/ 265 w 418"/>
                    <a:gd name="T61" fmla="*/ 90 h 111"/>
                    <a:gd name="T62" fmla="*/ 273 w 418"/>
                    <a:gd name="T63" fmla="*/ 90 h 111"/>
                    <a:gd name="T64" fmla="*/ 279 w 418"/>
                    <a:gd name="T65" fmla="*/ 92 h 111"/>
                    <a:gd name="T66" fmla="*/ 285 w 418"/>
                    <a:gd name="T67" fmla="*/ 94 h 111"/>
                    <a:gd name="T68" fmla="*/ 291 w 418"/>
                    <a:gd name="T69" fmla="*/ 96 h 111"/>
                    <a:gd name="T70" fmla="*/ 303 w 418"/>
                    <a:gd name="T71" fmla="*/ 98 h 111"/>
                    <a:gd name="T72" fmla="*/ 309 w 418"/>
                    <a:gd name="T73" fmla="*/ 100 h 111"/>
                    <a:gd name="T74" fmla="*/ 315 w 418"/>
                    <a:gd name="T75" fmla="*/ 102 h 111"/>
                    <a:gd name="T76" fmla="*/ 321 w 418"/>
                    <a:gd name="T77" fmla="*/ 104 h 111"/>
                    <a:gd name="T78" fmla="*/ 327 w 418"/>
                    <a:gd name="T79" fmla="*/ 104 h 111"/>
                    <a:gd name="T80" fmla="*/ 339 w 418"/>
                    <a:gd name="T81" fmla="*/ 104 h 111"/>
                    <a:gd name="T82" fmla="*/ 345 w 418"/>
                    <a:gd name="T83" fmla="*/ 104 h 111"/>
                    <a:gd name="T84" fmla="*/ 351 w 418"/>
                    <a:gd name="T85" fmla="*/ 104 h 111"/>
                    <a:gd name="T86" fmla="*/ 361 w 418"/>
                    <a:gd name="T87" fmla="*/ 106 h 111"/>
                    <a:gd name="T88" fmla="*/ 373 w 418"/>
                    <a:gd name="T89" fmla="*/ 106 h 111"/>
                    <a:gd name="T90" fmla="*/ 377 w 418"/>
                    <a:gd name="T91" fmla="*/ 106 h 111"/>
                    <a:gd name="T92" fmla="*/ 383 w 418"/>
                    <a:gd name="T93" fmla="*/ 108 h 111"/>
                    <a:gd name="T94" fmla="*/ 389 w 418"/>
                    <a:gd name="T95" fmla="*/ 108 h 111"/>
                    <a:gd name="T96" fmla="*/ 399 w 418"/>
                    <a:gd name="T97" fmla="*/ 110 h 111"/>
                    <a:gd name="T98" fmla="*/ 405 w 418"/>
                    <a:gd name="T99" fmla="*/ 110 h 111"/>
                    <a:gd name="T100" fmla="*/ 411 w 418"/>
                    <a:gd name="T101" fmla="*/ 110 h 111"/>
                    <a:gd name="T102" fmla="*/ 417 w 418"/>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8"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5" y="80"/>
                      </a:lnTo>
                      <a:lnTo>
                        <a:pt x="231" y="82"/>
                      </a:lnTo>
                      <a:lnTo>
                        <a:pt x="237" y="84"/>
                      </a:lnTo>
                      <a:lnTo>
                        <a:pt x="243" y="86"/>
                      </a:lnTo>
                      <a:lnTo>
                        <a:pt x="251" y="86"/>
                      </a:lnTo>
                      <a:lnTo>
                        <a:pt x="265" y="90"/>
                      </a:lnTo>
                      <a:lnTo>
                        <a:pt x="273" y="90"/>
                      </a:lnTo>
                      <a:lnTo>
                        <a:pt x="279" y="92"/>
                      </a:lnTo>
                      <a:lnTo>
                        <a:pt x="285" y="94"/>
                      </a:lnTo>
                      <a:lnTo>
                        <a:pt x="291" y="96"/>
                      </a:lnTo>
                      <a:lnTo>
                        <a:pt x="303" y="98"/>
                      </a:lnTo>
                      <a:lnTo>
                        <a:pt x="309" y="100"/>
                      </a:lnTo>
                      <a:lnTo>
                        <a:pt x="315" y="102"/>
                      </a:lnTo>
                      <a:lnTo>
                        <a:pt x="321" y="104"/>
                      </a:lnTo>
                      <a:lnTo>
                        <a:pt x="327" y="104"/>
                      </a:lnTo>
                      <a:lnTo>
                        <a:pt x="339" y="104"/>
                      </a:lnTo>
                      <a:lnTo>
                        <a:pt x="345" y="104"/>
                      </a:lnTo>
                      <a:lnTo>
                        <a:pt x="351" y="104"/>
                      </a:lnTo>
                      <a:lnTo>
                        <a:pt x="361" y="106"/>
                      </a:lnTo>
                      <a:lnTo>
                        <a:pt x="373" y="106"/>
                      </a:lnTo>
                      <a:lnTo>
                        <a:pt x="377" y="106"/>
                      </a:lnTo>
                      <a:lnTo>
                        <a:pt x="383" y="108"/>
                      </a:lnTo>
                      <a:lnTo>
                        <a:pt x="389" y="108"/>
                      </a:lnTo>
                      <a:lnTo>
                        <a:pt x="399" y="110"/>
                      </a:lnTo>
                      <a:lnTo>
                        <a:pt x="405" y="110"/>
                      </a:lnTo>
                      <a:lnTo>
                        <a:pt x="411" y="110"/>
                      </a:lnTo>
                      <a:lnTo>
                        <a:pt x="417"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66" name="Group 295">
            <a:extLst>
              <a:ext uri="{FF2B5EF4-FFF2-40B4-BE49-F238E27FC236}">
                <a16:creationId xmlns:a16="http://schemas.microsoft.com/office/drawing/2014/main" id="{DB03C318-FCC4-3142-80BA-713DE753A80D}"/>
              </a:ext>
            </a:extLst>
          </p:cNvPr>
          <p:cNvGrpSpPr>
            <a:grpSpLocks/>
          </p:cNvGrpSpPr>
          <p:nvPr/>
        </p:nvGrpSpPr>
        <p:grpSpPr bwMode="auto">
          <a:xfrm>
            <a:off x="7972426" y="5603875"/>
            <a:ext cx="773113" cy="1219200"/>
            <a:chOff x="4062" y="3530"/>
            <a:chExt cx="487" cy="768"/>
          </a:xfrm>
        </p:grpSpPr>
        <p:sp>
          <p:nvSpPr>
            <p:cNvPr id="16680" name="Oval 296">
              <a:extLst>
                <a:ext uri="{FF2B5EF4-FFF2-40B4-BE49-F238E27FC236}">
                  <a16:creationId xmlns:a16="http://schemas.microsoft.com/office/drawing/2014/main" id="{9323C0C2-2187-7541-B15F-A539345140F2}"/>
                </a:ext>
              </a:extLst>
            </p:cNvPr>
            <p:cNvSpPr>
              <a:spLocks noChangeArrowheads="1"/>
            </p:cNvSpPr>
            <p:nvPr/>
          </p:nvSpPr>
          <p:spPr bwMode="auto">
            <a:xfrm>
              <a:off x="4062" y="3642"/>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30" name="Group 297">
              <a:extLst>
                <a:ext uri="{FF2B5EF4-FFF2-40B4-BE49-F238E27FC236}">
                  <a16:creationId xmlns:a16="http://schemas.microsoft.com/office/drawing/2014/main" id="{12FB079C-0780-D845-8A92-1C063F828C2D}"/>
                </a:ext>
              </a:extLst>
            </p:cNvPr>
            <p:cNvGrpSpPr>
              <a:grpSpLocks/>
            </p:cNvGrpSpPr>
            <p:nvPr/>
          </p:nvGrpSpPr>
          <p:grpSpPr bwMode="auto">
            <a:xfrm>
              <a:off x="4078" y="3530"/>
              <a:ext cx="471" cy="768"/>
              <a:chOff x="4078" y="3530"/>
              <a:chExt cx="471" cy="768"/>
            </a:xfrm>
          </p:grpSpPr>
          <p:sp>
            <p:nvSpPr>
              <p:cNvPr id="16682" name="Freeform 298">
                <a:extLst>
                  <a:ext uri="{FF2B5EF4-FFF2-40B4-BE49-F238E27FC236}">
                    <a16:creationId xmlns:a16="http://schemas.microsoft.com/office/drawing/2014/main" id="{106D75C6-1D00-A94C-9C78-8FEBBBD53D18}"/>
                  </a:ext>
                </a:extLst>
              </p:cNvPr>
              <p:cNvSpPr>
                <a:spLocks/>
              </p:cNvSpPr>
              <p:nvPr/>
            </p:nvSpPr>
            <p:spPr bwMode="auto">
              <a:xfrm>
                <a:off x="4078" y="3530"/>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5 h 768"/>
                  <a:gd name="T12" fmla="*/ 156 w 469"/>
                  <a:gd name="T13" fmla="*/ 311 h 768"/>
                  <a:gd name="T14" fmla="*/ 156 w 469"/>
                  <a:gd name="T15" fmla="*/ 347 h 768"/>
                  <a:gd name="T16" fmla="*/ 132 w 469"/>
                  <a:gd name="T17" fmla="*/ 383 h 768"/>
                  <a:gd name="T18" fmla="*/ 120 w 469"/>
                  <a:gd name="T19" fmla="*/ 419 h 768"/>
                  <a:gd name="T20" fmla="*/ 84 w 469"/>
                  <a:gd name="T21" fmla="*/ 455 h 768"/>
                  <a:gd name="T22" fmla="*/ 84 w 469"/>
                  <a:gd name="T23" fmla="*/ 491 h 768"/>
                  <a:gd name="T24" fmla="*/ 72 w 469"/>
                  <a:gd name="T25" fmla="*/ 527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5 h 768"/>
                  <a:gd name="T74" fmla="*/ 468 w 469"/>
                  <a:gd name="T75" fmla="*/ 479 h 768"/>
                  <a:gd name="T76" fmla="*/ 468 w 469"/>
                  <a:gd name="T77" fmla="*/ 443 h 768"/>
                  <a:gd name="T78" fmla="*/ 468 w 469"/>
                  <a:gd name="T79" fmla="*/ 407 h 768"/>
                  <a:gd name="T80" fmla="*/ 468 w 469"/>
                  <a:gd name="T81" fmla="*/ 371 h 768"/>
                  <a:gd name="T82" fmla="*/ 468 w 469"/>
                  <a:gd name="T83" fmla="*/ 335 h 768"/>
                  <a:gd name="T84" fmla="*/ 468 w 469"/>
                  <a:gd name="T85" fmla="*/ 299 h 768"/>
                  <a:gd name="T86" fmla="*/ 468 w 469"/>
                  <a:gd name="T87" fmla="*/ 263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5"/>
                    </a:lnTo>
                    <a:lnTo>
                      <a:pt x="468" y="479"/>
                    </a:lnTo>
                    <a:lnTo>
                      <a:pt x="468" y="443"/>
                    </a:lnTo>
                    <a:lnTo>
                      <a:pt x="468" y="407"/>
                    </a:lnTo>
                    <a:lnTo>
                      <a:pt x="468" y="371"/>
                    </a:lnTo>
                    <a:lnTo>
                      <a:pt x="468" y="335"/>
                    </a:lnTo>
                    <a:lnTo>
                      <a:pt x="468" y="299"/>
                    </a:lnTo>
                    <a:lnTo>
                      <a:pt x="468" y="263"/>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C0C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32" name="Group 299">
                <a:extLst>
                  <a:ext uri="{FF2B5EF4-FFF2-40B4-BE49-F238E27FC236}">
                    <a16:creationId xmlns:a16="http://schemas.microsoft.com/office/drawing/2014/main" id="{7D3CA722-0D60-054C-B8BD-D599D01505F6}"/>
                  </a:ext>
                </a:extLst>
              </p:cNvPr>
              <p:cNvGrpSpPr>
                <a:grpSpLocks/>
              </p:cNvGrpSpPr>
              <p:nvPr/>
            </p:nvGrpSpPr>
            <p:grpSpPr bwMode="auto">
              <a:xfrm>
                <a:off x="4100" y="3660"/>
                <a:ext cx="449" cy="120"/>
                <a:chOff x="4100" y="3660"/>
                <a:chExt cx="449" cy="120"/>
              </a:xfrm>
            </p:grpSpPr>
            <p:sp>
              <p:nvSpPr>
                <p:cNvPr id="16684" name="Freeform 300">
                  <a:extLst>
                    <a:ext uri="{FF2B5EF4-FFF2-40B4-BE49-F238E27FC236}">
                      <a16:creationId xmlns:a16="http://schemas.microsoft.com/office/drawing/2014/main" id="{25838D5E-8A47-F043-BC90-F4282D50F343}"/>
                    </a:ext>
                  </a:extLst>
                </p:cNvPr>
                <p:cNvSpPr>
                  <a:spLocks/>
                </p:cNvSpPr>
                <p:nvPr/>
              </p:nvSpPr>
              <p:spPr bwMode="auto">
                <a:xfrm>
                  <a:off x="4100" y="3660"/>
                  <a:ext cx="449" cy="120"/>
                </a:xfrm>
                <a:custGeom>
                  <a:avLst/>
                  <a:gdLst>
                    <a:gd name="T0" fmla="*/ 0 w 449"/>
                    <a:gd name="T1" fmla="*/ 0 h 120"/>
                    <a:gd name="T2" fmla="*/ 35 w 449"/>
                    <a:gd name="T3" fmla="*/ 28 h 120"/>
                    <a:gd name="T4" fmla="*/ 63 w 449"/>
                    <a:gd name="T5" fmla="*/ 51 h 120"/>
                    <a:gd name="T6" fmla="*/ 98 w 449"/>
                    <a:gd name="T7" fmla="*/ 64 h 120"/>
                    <a:gd name="T8" fmla="*/ 136 w 449"/>
                    <a:gd name="T9" fmla="*/ 75 h 120"/>
                    <a:gd name="T10" fmla="*/ 177 w 449"/>
                    <a:gd name="T11" fmla="*/ 92 h 120"/>
                    <a:gd name="T12" fmla="*/ 218 w 449"/>
                    <a:gd name="T13" fmla="*/ 105 h 120"/>
                    <a:gd name="T14" fmla="*/ 253 w 449"/>
                    <a:gd name="T15" fmla="*/ 112 h 120"/>
                    <a:gd name="T16" fmla="*/ 285 w 449"/>
                    <a:gd name="T17" fmla="*/ 113 h 120"/>
                    <a:gd name="T18" fmla="*/ 320 w 449"/>
                    <a:gd name="T19" fmla="*/ 115 h 120"/>
                    <a:gd name="T20" fmla="*/ 381 w 449"/>
                    <a:gd name="T21" fmla="*/ 119 h 120"/>
                    <a:gd name="T22" fmla="*/ 448 w 449"/>
                    <a:gd name="T23" fmla="*/ 115 h 120"/>
                    <a:gd name="T24" fmla="*/ 0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0" y="0"/>
                      </a:moveTo>
                      <a:lnTo>
                        <a:pt x="35" y="28"/>
                      </a:lnTo>
                      <a:lnTo>
                        <a:pt x="63" y="51"/>
                      </a:lnTo>
                      <a:lnTo>
                        <a:pt x="98" y="64"/>
                      </a:lnTo>
                      <a:lnTo>
                        <a:pt x="136" y="75"/>
                      </a:lnTo>
                      <a:lnTo>
                        <a:pt x="177" y="92"/>
                      </a:lnTo>
                      <a:lnTo>
                        <a:pt x="218" y="105"/>
                      </a:lnTo>
                      <a:lnTo>
                        <a:pt x="253" y="112"/>
                      </a:lnTo>
                      <a:lnTo>
                        <a:pt x="285" y="113"/>
                      </a:lnTo>
                      <a:lnTo>
                        <a:pt x="320" y="115"/>
                      </a:lnTo>
                      <a:lnTo>
                        <a:pt x="381" y="119"/>
                      </a:lnTo>
                      <a:lnTo>
                        <a:pt x="448" y="115"/>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85" name="Freeform 301">
                  <a:extLst>
                    <a:ext uri="{FF2B5EF4-FFF2-40B4-BE49-F238E27FC236}">
                      <a16:creationId xmlns:a16="http://schemas.microsoft.com/office/drawing/2014/main" id="{10F12B9B-B841-1A43-978A-A008DF2CF4CE}"/>
                    </a:ext>
                  </a:extLst>
                </p:cNvPr>
                <p:cNvSpPr>
                  <a:spLocks/>
                </p:cNvSpPr>
                <p:nvPr/>
              </p:nvSpPr>
              <p:spPr bwMode="auto">
                <a:xfrm>
                  <a:off x="4100" y="3660"/>
                  <a:ext cx="449" cy="120"/>
                </a:xfrm>
                <a:custGeom>
                  <a:avLst/>
                  <a:gdLst>
                    <a:gd name="T0" fmla="*/ 0 w 449"/>
                    <a:gd name="T1" fmla="*/ 0 h 120"/>
                    <a:gd name="T2" fmla="*/ 36 w 449"/>
                    <a:gd name="T3" fmla="*/ 30 h 120"/>
                    <a:gd name="T4" fmla="*/ 62 w 449"/>
                    <a:gd name="T5" fmla="*/ 52 h 120"/>
                    <a:gd name="T6" fmla="*/ 98 w 449"/>
                    <a:gd name="T7" fmla="*/ 64 h 120"/>
                    <a:gd name="T8" fmla="*/ 134 w 449"/>
                    <a:gd name="T9" fmla="*/ 76 h 120"/>
                    <a:gd name="T10" fmla="*/ 176 w 449"/>
                    <a:gd name="T11" fmla="*/ 92 h 120"/>
                    <a:gd name="T12" fmla="*/ 218 w 449"/>
                    <a:gd name="T13" fmla="*/ 106 h 120"/>
                    <a:gd name="T14" fmla="*/ 254 w 449"/>
                    <a:gd name="T15" fmla="*/ 114 h 120"/>
                    <a:gd name="T16" fmla="*/ 284 w 449"/>
                    <a:gd name="T17" fmla="*/ 116 h 120"/>
                    <a:gd name="T18" fmla="*/ 320 w 449"/>
                    <a:gd name="T19" fmla="*/ 118 h 120"/>
                    <a:gd name="T20" fmla="*/ 382 w 449"/>
                    <a:gd name="T21" fmla="*/ 119 h 120"/>
                    <a:gd name="T22" fmla="*/ 448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0" y="0"/>
                      </a:moveTo>
                      <a:lnTo>
                        <a:pt x="36" y="30"/>
                      </a:lnTo>
                      <a:lnTo>
                        <a:pt x="62" y="52"/>
                      </a:lnTo>
                      <a:lnTo>
                        <a:pt x="98" y="64"/>
                      </a:lnTo>
                      <a:lnTo>
                        <a:pt x="134" y="76"/>
                      </a:lnTo>
                      <a:lnTo>
                        <a:pt x="176" y="92"/>
                      </a:lnTo>
                      <a:lnTo>
                        <a:pt x="218" y="106"/>
                      </a:lnTo>
                      <a:lnTo>
                        <a:pt x="254" y="114"/>
                      </a:lnTo>
                      <a:lnTo>
                        <a:pt x="284" y="116"/>
                      </a:lnTo>
                      <a:lnTo>
                        <a:pt x="320" y="118"/>
                      </a:lnTo>
                      <a:lnTo>
                        <a:pt x="382" y="119"/>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33" name="Group 302">
                <a:extLst>
                  <a:ext uri="{FF2B5EF4-FFF2-40B4-BE49-F238E27FC236}">
                    <a16:creationId xmlns:a16="http://schemas.microsoft.com/office/drawing/2014/main" id="{2C477A23-23BD-9249-A43A-3323A1257866}"/>
                  </a:ext>
                </a:extLst>
              </p:cNvPr>
              <p:cNvGrpSpPr>
                <a:grpSpLocks/>
              </p:cNvGrpSpPr>
              <p:nvPr/>
            </p:nvGrpSpPr>
            <p:grpSpPr bwMode="auto">
              <a:xfrm>
                <a:off x="4114" y="3626"/>
                <a:ext cx="429" cy="117"/>
                <a:chOff x="4114" y="3626"/>
                <a:chExt cx="429" cy="117"/>
              </a:xfrm>
            </p:grpSpPr>
            <p:sp>
              <p:nvSpPr>
                <p:cNvPr id="16687" name="Freeform 303">
                  <a:extLst>
                    <a:ext uri="{FF2B5EF4-FFF2-40B4-BE49-F238E27FC236}">
                      <a16:creationId xmlns:a16="http://schemas.microsoft.com/office/drawing/2014/main" id="{7A3D0452-185B-AA4A-AC79-C13E4C67BADA}"/>
                    </a:ext>
                  </a:extLst>
                </p:cNvPr>
                <p:cNvSpPr>
                  <a:spLocks/>
                </p:cNvSpPr>
                <p:nvPr/>
              </p:nvSpPr>
              <p:spPr bwMode="auto">
                <a:xfrm>
                  <a:off x="4114" y="3626"/>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88" name="Freeform 304">
                  <a:extLst>
                    <a:ext uri="{FF2B5EF4-FFF2-40B4-BE49-F238E27FC236}">
                      <a16:creationId xmlns:a16="http://schemas.microsoft.com/office/drawing/2014/main" id="{91942006-E959-6849-8040-A053505FB564}"/>
                    </a:ext>
                  </a:extLst>
                </p:cNvPr>
                <p:cNvSpPr>
                  <a:spLocks/>
                </p:cNvSpPr>
                <p:nvPr/>
              </p:nvSpPr>
              <p:spPr bwMode="auto">
                <a:xfrm>
                  <a:off x="4114" y="3626"/>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34" name="Group 305">
                <a:extLst>
                  <a:ext uri="{FF2B5EF4-FFF2-40B4-BE49-F238E27FC236}">
                    <a16:creationId xmlns:a16="http://schemas.microsoft.com/office/drawing/2014/main" id="{972FABCA-5471-7746-9DFD-5DA7BBC80AF9}"/>
                  </a:ext>
                </a:extLst>
              </p:cNvPr>
              <p:cNvGrpSpPr>
                <a:grpSpLocks/>
              </p:cNvGrpSpPr>
              <p:nvPr/>
            </p:nvGrpSpPr>
            <p:grpSpPr bwMode="auto">
              <a:xfrm>
                <a:off x="4128" y="3598"/>
                <a:ext cx="419" cy="111"/>
                <a:chOff x="4128" y="3598"/>
                <a:chExt cx="419" cy="111"/>
              </a:xfrm>
            </p:grpSpPr>
            <p:sp>
              <p:nvSpPr>
                <p:cNvPr id="16690" name="Freeform 306">
                  <a:extLst>
                    <a:ext uri="{FF2B5EF4-FFF2-40B4-BE49-F238E27FC236}">
                      <a16:creationId xmlns:a16="http://schemas.microsoft.com/office/drawing/2014/main" id="{5853869E-EB44-234E-A7E5-E474060D1B3B}"/>
                    </a:ext>
                  </a:extLst>
                </p:cNvPr>
                <p:cNvSpPr>
                  <a:spLocks/>
                </p:cNvSpPr>
                <p:nvPr/>
              </p:nvSpPr>
              <p:spPr bwMode="auto">
                <a:xfrm>
                  <a:off x="4128" y="3598"/>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91" name="Freeform 307">
                  <a:extLst>
                    <a:ext uri="{FF2B5EF4-FFF2-40B4-BE49-F238E27FC236}">
                      <a16:creationId xmlns:a16="http://schemas.microsoft.com/office/drawing/2014/main" id="{DFE11290-A962-B84F-906E-2F2F724B5990}"/>
                    </a:ext>
                  </a:extLst>
                </p:cNvPr>
                <p:cNvSpPr>
                  <a:spLocks/>
                </p:cNvSpPr>
                <p:nvPr/>
              </p:nvSpPr>
              <p:spPr bwMode="auto">
                <a:xfrm>
                  <a:off x="4128" y="3598"/>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6692" name="Oval 308">
            <a:extLst>
              <a:ext uri="{FF2B5EF4-FFF2-40B4-BE49-F238E27FC236}">
                <a16:creationId xmlns:a16="http://schemas.microsoft.com/office/drawing/2014/main" id="{57832604-FDAE-9248-ADE8-76544C579D4E}"/>
              </a:ext>
            </a:extLst>
          </p:cNvPr>
          <p:cNvSpPr>
            <a:spLocks noChangeArrowheads="1"/>
          </p:cNvSpPr>
          <p:nvPr/>
        </p:nvSpPr>
        <p:spPr bwMode="auto">
          <a:xfrm>
            <a:off x="9799638" y="5337176"/>
            <a:ext cx="577850" cy="747713"/>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68" name="Group 309">
            <a:extLst>
              <a:ext uri="{FF2B5EF4-FFF2-40B4-BE49-F238E27FC236}">
                <a16:creationId xmlns:a16="http://schemas.microsoft.com/office/drawing/2014/main" id="{A821CAE6-C015-5F45-8CCD-1870DBEAB189}"/>
              </a:ext>
            </a:extLst>
          </p:cNvPr>
          <p:cNvGrpSpPr>
            <a:grpSpLocks/>
          </p:cNvGrpSpPr>
          <p:nvPr/>
        </p:nvGrpSpPr>
        <p:grpSpPr bwMode="auto">
          <a:xfrm>
            <a:off x="9805988" y="5140325"/>
            <a:ext cx="747712" cy="1219200"/>
            <a:chOff x="5217" y="3238"/>
            <a:chExt cx="471" cy="768"/>
          </a:xfrm>
        </p:grpSpPr>
        <p:sp>
          <p:nvSpPr>
            <p:cNvPr id="16694" name="Freeform 310">
              <a:extLst>
                <a:ext uri="{FF2B5EF4-FFF2-40B4-BE49-F238E27FC236}">
                  <a16:creationId xmlns:a16="http://schemas.microsoft.com/office/drawing/2014/main" id="{3E8BF2E4-460E-AA45-9521-724CB2D4040C}"/>
                </a:ext>
              </a:extLst>
            </p:cNvPr>
            <p:cNvSpPr>
              <a:spLocks/>
            </p:cNvSpPr>
            <p:nvPr/>
          </p:nvSpPr>
          <p:spPr bwMode="auto">
            <a:xfrm>
              <a:off x="5217" y="3238"/>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6 h 768"/>
                <a:gd name="T12" fmla="*/ 156 w 469"/>
                <a:gd name="T13" fmla="*/ 312 h 768"/>
                <a:gd name="T14" fmla="*/ 156 w 469"/>
                <a:gd name="T15" fmla="*/ 348 h 768"/>
                <a:gd name="T16" fmla="*/ 132 w 469"/>
                <a:gd name="T17" fmla="*/ 384 h 768"/>
                <a:gd name="T18" fmla="*/ 120 w 469"/>
                <a:gd name="T19" fmla="*/ 420 h 768"/>
                <a:gd name="T20" fmla="*/ 84 w 469"/>
                <a:gd name="T21" fmla="*/ 456 h 768"/>
                <a:gd name="T22" fmla="*/ 84 w 469"/>
                <a:gd name="T23" fmla="*/ 492 h 768"/>
                <a:gd name="T24" fmla="*/ 72 w 469"/>
                <a:gd name="T25" fmla="*/ 528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6 h 768"/>
                <a:gd name="T74" fmla="*/ 468 w 469"/>
                <a:gd name="T75" fmla="*/ 480 h 768"/>
                <a:gd name="T76" fmla="*/ 468 w 469"/>
                <a:gd name="T77" fmla="*/ 444 h 768"/>
                <a:gd name="T78" fmla="*/ 468 w 469"/>
                <a:gd name="T79" fmla="*/ 408 h 768"/>
                <a:gd name="T80" fmla="*/ 468 w 469"/>
                <a:gd name="T81" fmla="*/ 372 h 768"/>
                <a:gd name="T82" fmla="*/ 468 w 469"/>
                <a:gd name="T83" fmla="*/ 336 h 768"/>
                <a:gd name="T84" fmla="*/ 468 w 469"/>
                <a:gd name="T85" fmla="*/ 300 h 768"/>
                <a:gd name="T86" fmla="*/ 468 w 469"/>
                <a:gd name="T87" fmla="*/ 264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6"/>
                  </a:lnTo>
                  <a:lnTo>
                    <a:pt x="156" y="312"/>
                  </a:lnTo>
                  <a:lnTo>
                    <a:pt x="156" y="348"/>
                  </a:lnTo>
                  <a:lnTo>
                    <a:pt x="132" y="384"/>
                  </a:lnTo>
                  <a:lnTo>
                    <a:pt x="120" y="420"/>
                  </a:lnTo>
                  <a:lnTo>
                    <a:pt x="84" y="456"/>
                  </a:lnTo>
                  <a:lnTo>
                    <a:pt x="84" y="492"/>
                  </a:lnTo>
                  <a:lnTo>
                    <a:pt x="72" y="528"/>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6"/>
                  </a:lnTo>
                  <a:lnTo>
                    <a:pt x="468" y="480"/>
                  </a:lnTo>
                  <a:lnTo>
                    <a:pt x="468" y="444"/>
                  </a:lnTo>
                  <a:lnTo>
                    <a:pt x="468" y="408"/>
                  </a:lnTo>
                  <a:lnTo>
                    <a:pt x="468" y="372"/>
                  </a:lnTo>
                  <a:lnTo>
                    <a:pt x="468" y="336"/>
                  </a:lnTo>
                  <a:lnTo>
                    <a:pt x="468" y="300"/>
                  </a:lnTo>
                  <a:lnTo>
                    <a:pt x="468" y="264"/>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solidFill>
              <a:srgbClr val="FF003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20" name="Group 311">
              <a:extLst>
                <a:ext uri="{FF2B5EF4-FFF2-40B4-BE49-F238E27FC236}">
                  <a16:creationId xmlns:a16="http://schemas.microsoft.com/office/drawing/2014/main" id="{1CF7E5D1-9B48-034E-8834-28F122DA7CBE}"/>
                </a:ext>
              </a:extLst>
            </p:cNvPr>
            <p:cNvGrpSpPr>
              <a:grpSpLocks/>
            </p:cNvGrpSpPr>
            <p:nvPr/>
          </p:nvGrpSpPr>
          <p:grpSpPr bwMode="auto">
            <a:xfrm>
              <a:off x="5239" y="3368"/>
              <a:ext cx="449" cy="121"/>
              <a:chOff x="5239" y="3368"/>
              <a:chExt cx="449" cy="121"/>
            </a:xfrm>
          </p:grpSpPr>
          <p:sp>
            <p:nvSpPr>
              <p:cNvPr id="16696" name="Freeform 312">
                <a:extLst>
                  <a:ext uri="{FF2B5EF4-FFF2-40B4-BE49-F238E27FC236}">
                    <a16:creationId xmlns:a16="http://schemas.microsoft.com/office/drawing/2014/main" id="{09259BA6-4DD0-BE4A-846F-6FF61BAB52AC}"/>
                  </a:ext>
                </a:extLst>
              </p:cNvPr>
              <p:cNvSpPr>
                <a:spLocks/>
              </p:cNvSpPr>
              <p:nvPr/>
            </p:nvSpPr>
            <p:spPr bwMode="auto">
              <a:xfrm>
                <a:off x="5239" y="3368"/>
                <a:ext cx="449" cy="121"/>
              </a:xfrm>
              <a:custGeom>
                <a:avLst/>
                <a:gdLst>
                  <a:gd name="T0" fmla="*/ 0 w 449"/>
                  <a:gd name="T1" fmla="*/ 0 h 121"/>
                  <a:gd name="T2" fmla="*/ 35 w 449"/>
                  <a:gd name="T3" fmla="*/ 28 h 121"/>
                  <a:gd name="T4" fmla="*/ 63 w 449"/>
                  <a:gd name="T5" fmla="*/ 51 h 121"/>
                  <a:gd name="T6" fmla="*/ 98 w 449"/>
                  <a:gd name="T7" fmla="*/ 64 h 121"/>
                  <a:gd name="T8" fmla="*/ 136 w 449"/>
                  <a:gd name="T9" fmla="*/ 75 h 121"/>
                  <a:gd name="T10" fmla="*/ 177 w 449"/>
                  <a:gd name="T11" fmla="*/ 92 h 121"/>
                  <a:gd name="T12" fmla="*/ 218 w 449"/>
                  <a:gd name="T13" fmla="*/ 105 h 121"/>
                  <a:gd name="T14" fmla="*/ 253 w 449"/>
                  <a:gd name="T15" fmla="*/ 113 h 121"/>
                  <a:gd name="T16" fmla="*/ 285 w 449"/>
                  <a:gd name="T17" fmla="*/ 114 h 121"/>
                  <a:gd name="T18" fmla="*/ 320 w 449"/>
                  <a:gd name="T19" fmla="*/ 116 h 121"/>
                  <a:gd name="T20" fmla="*/ 381 w 449"/>
                  <a:gd name="T21" fmla="*/ 120 h 121"/>
                  <a:gd name="T22" fmla="*/ 448 w 449"/>
                  <a:gd name="T23" fmla="*/ 116 h 121"/>
                  <a:gd name="T24" fmla="*/ 0 w 449"/>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1">
                    <a:moveTo>
                      <a:pt x="0" y="0"/>
                    </a:moveTo>
                    <a:lnTo>
                      <a:pt x="35" y="28"/>
                    </a:lnTo>
                    <a:lnTo>
                      <a:pt x="63" y="51"/>
                    </a:lnTo>
                    <a:lnTo>
                      <a:pt x="98" y="64"/>
                    </a:lnTo>
                    <a:lnTo>
                      <a:pt x="136" y="75"/>
                    </a:lnTo>
                    <a:lnTo>
                      <a:pt x="177" y="92"/>
                    </a:lnTo>
                    <a:lnTo>
                      <a:pt x="218" y="105"/>
                    </a:lnTo>
                    <a:lnTo>
                      <a:pt x="253" y="113"/>
                    </a:lnTo>
                    <a:lnTo>
                      <a:pt x="285" y="114"/>
                    </a:lnTo>
                    <a:lnTo>
                      <a:pt x="320" y="116"/>
                    </a:lnTo>
                    <a:lnTo>
                      <a:pt x="381" y="120"/>
                    </a:lnTo>
                    <a:lnTo>
                      <a:pt x="448" y="116"/>
                    </a:lnTo>
                    <a:lnTo>
                      <a:pt x="0"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697" name="Freeform 313">
                <a:extLst>
                  <a:ext uri="{FF2B5EF4-FFF2-40B4-BE49-F238E27FC236}">
                    <a16:creationId xmlns:a16="http://schemas.microsoft.com/office/drawing/2014/main" id="{5007512A-2039-FD41-B351-1061A0DA563B}"/>
                  </a:ext>
                </a:extLst>
              </p:cNvPr>
              <p:cNvSpPr>
                <a:spLocks/>
              </p:cNvSpPr>
              <p:nvPr/>
            </p:nvSpPr>
            <p:spPr bwMode="auto">
              <a:xfrm>
                <a:off x="5239" y="3368"/>
                <a:ext cx="449" cy="121"/>
              </a:xfrm>
              <a:custGeom>
                <a:avLst/>
                <a:gdLst>
                  <a:gd name="T0" fmla="*/ 0 w 449"/>
                  <a:gd name="T1" fmla="*/ 0 h 121"/>
                  <a:gd name="T2" fmla="*/ 36 w 449"/>
                  <a:gd name="T3" fmla="*/ 30 h 121"/>
                  <a:gd name="T4" fmla="*/ 62 w 449"/>
                  <a:gd name="T5" fmla="*/ 52 h 121"/>
                  <a:gd name="T6" fmla="*/ 98 w 449"/>
                  <a:gd name="T7" fmla="*/ 64 h 121"/>
                  <a:gd name="T8" fmla="*/ 134 w 449"/>
                  <a:gd name="T9" fmla="*/ 76 h 121"/>
                  <a:gd name="T10" fmla="*/ 176 w 449"/>
                  <a:gd name="T11" fmla="*/ 92 h 121"/>
                  <a:gd name="T12" fmla="*/ 218 w 449"/>
                  <a:gd name="T13" fmla="*/ 106 h 121"/>
                  <a:gd name="T14" fmla="*/ 254 w 449"/>
                  <a:gd name="T15" fmla="*/ 114 h 121"/>
                  <a:gd name="T16" fmla="*/ 284 w 449"/>
                  <a:gd name="T17" fmla="*/ 116 h 121"/>
                  <a:gd name="T18" fmla="*/ 320 w 449"/>
                  <a:gd name="T19" fmla="*/ 118 h 121"/>
                  <a:gd name="T20" fmla="*/ 382 w 449"/>
                  <a:gd name="T21" fmla="*/ 120 h 121"/>
                  <a:gd name="T22" fmla="*/ 448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0" y="0"/>
                    </a:moveTo>
                    <a:lnTo>
                      <a:pt x="36" y="30"/>
                    </a:lnTo>
                    <a:lnTo>
                      <a:pt x="62" y="52"/>
                    </a:lnTo>
                    <a:lnTo>
                      <a:pt x="98" y="64"/>
                    </a:lnTo>
                    <a:lnTo>
                      <a:pt x="134" y="76"/>
                    </a:lnTo>
                    <a:lnTo>
                      <a:pt x="176" y="92"/>
                    </a:lnTo>
                    <a:lnTo>
                      <a:pt x="218" y="106"/>
                    </a:lnTo>
                    <a:lnTo>
                      <a:pt x="254" y="114"/>
                    </a:lnTo>
                    <a:lnTo>
                      <a:pt x="284" y="116"/>
                    </a:lnTo>
                    <a:lnTo>
                      <a:pt x="320" y="118"/>
                    </a:lnTo>
                    <a:lnTo>
                      <a:pt x="382" y="120"/>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21" name="Group 314">
              <a:extLst>
                <a:ext uri="{FF2B5EF4-FFF2-40B4-BE49-F238E27FC236}">
                  <a16:creationId xmlns:a16="http://schemas.microsoft.com/office/drawing/2014/main" id="{D9D09444-8081-8949-BB91-89ABDB4D31AF}"/>
                </a:ext>
              </a:extLst>
            </p:cNvPr>
            <p:cNvGrpSpPr>
              <a:grpSpLocks/>
            </p:cNvGrpSpPr>
            <p:nvPr/>
          </p:nvGrpSpPr>
          <p:grpSpPr bwMode="auto">
            <a:xfrm>
              <a:off x="5253" y="3334"/>
              <a:ext cx="429" cy="117"/>
              <a:chOff x="5253" y="3334"/>
              <a:chExt cx="429" cy="117"/>
            </a:xfrm>
          </p:grpSpPr>
          <p:sp>
            <p:nvSpPr>
              <p:cNvPr id="16699" name="Freeform 315">
                <a:extLst>
                  <a:ext uri="{FF2B5EF4-FFF2-40B4-BE49-F238E27FC236}">
                    <a16:creationId xmlns:a16="http://schemas.microsoft.com/office/drawing/2014/main" id="{1EBCA685-408A-A74B-83DF-27856D9A01A9}"/>
                  </a:ext>
                </a:extLst>
              </p:cNvPr>
              <p:cNvSpPr>
                <a:spLocks/>
              </p:cNvSpPr>
              <p:nvPr/>
            </p:nvSpPr>
            <p:spPr bwMode="auto">
              <a:xfrm>
                <a:off x="5253" y="3334"/>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00" name="Freeform 316">
                <a:extLst>
                  <a:ext uri="{FF2B5EF4-FFF2-40B4-BE49-F238E27FC236}">
                    <a16:creationId xmlns:a16="http://schemas.microsoft.com/office/drawing/2014/main" id="{DA27066B-3E9B-1E44-B8C4-F6C02E571A62}"/>
                  </a:ext>
                </a:extLst>
              </p:cNvPr>
              <p:cNvSpPr>
                <a:spLocks/>
              </p:cNvSpPr>
              <p:nvPr/>
            </p:nvSpPr>
            <p:spPr bwMode="auto">
              <a:xfrm>
                <a:off x="5253" y="3334"/>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22" name="Group 317">
              <a:extLst>
                <a:ext uri="{FF2B5EF4-FFF2-40B4-BE49-F238E27FC236}">
                  <a16:creationId xmlns:a16="http://schemas.microsoft.com/office/drawing/2014/main" id="{B2A0A295-8299-7B47-896F-FA802A7C77B9}"/>
                </a:ext>
              </a:extLst>
            </p:cNvPr>
            <p:cNvGrpSpPr>
              <a:grpSpLocks/>
            </p:cNvGrpSpPr>
            <p:nvPr/>
          </p:nvGrpSpPr>
          <p:grpSpPr bwMode="auto">
            <a:xfrm>
              <a:off x="5267" y="3306"/>
              <a:ext cx="419" cy="111"/>
              <a:chOff x="5267" y="3306"/>
              <a:chExt cx="419" cy="111"/>
            </a:xfrm>
          </p:grpSpPr>
          <p:sp>
            <p:nvSpPr>
              <p:cNvPr id="16702" name="Freeform 318">
                <a:extLst>
                  <a:ext uri="{FF2B5EF4-FFF2-40B4-BE49-F238E27FC236}">
                    <a16:creationId xmlns:a16="http://schemas.microsoft.com/office/drawing/2014/main" id="{E7B67ACB-0240-9D45-9BE0-0EC6461C051E}"/>
                  </a:ext>
                </a:extLst>
              </p:cNvPr>
              <p:cNvSpPr>
                <a:spLocks/>
              </p:cNvSpPr>
              <p:nvPr/>
            </p:nvSpPr>
            <p:spPr bwMode="auto">
              <a:xfrm>
                <a:off x="5267" y="3306"/>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solidFill>
                <a:srgbClr val="FF003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03" name="Freeform 319">
                <a:extLst>
                  <a:ext uri="{FF2B5EF4-FFF2-40B4-BE49-F238E27FC236}">
                    <a16:creationId xmlns:a16="http://schemas.microsoft.com/office/drawing/2014/main" id="{9AE96478-DCAF-0E41-9088-20CE2DB20F2D}"/>
                  </a:ext>
                </a:extLst>
              </p:cNvPr>
              <p:cNvSpPr>
                <a:spLocks/>
              </p:cNvSpPr>
              <p:nvPr/>
            </p:nvSpPr>
            <p:spPr bwMode="auto">
              <a:xfrm>
                <a:off x="5267" y="3306"/>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69" name="Group 320">
            <a:extLst>
              <a:ext uri="{FF2B5EF4-FFF2-40B4-BE49-F238E27FC236}">
                <a16:creationId xmlns:a16="http://schemas.microsoft.com/office/drawing/2014/main" id="{82DF1571-4DE1-F44B-8782-1D01B2FC421F}"/>
              </a:ext>
            </a:extLst>
          </p:cNvPr>
          <p:cNvGrpSpPr>
            <a:grpSpLocks/>
          </p:cNvGrpSpPr>
          <p:nvPr/>
        </p:nvGrpSpPr>
        <p:grpSpPr bwMode="auto">
          <a:xfrm>
            <a:off x="9777413" y="5603875"/>
            <a:ext cx="830262" cy="1219200"/>
            <a:chOff x="5199" y="3530"/>
            <a:chExt cx="523" cy="768"/>
          </a:xfrm>
        </p:grpSpPr>
        <p:sp>
          <p:nvSpPr>
            <p:cNvPr id="16705" name="Oval 321">
              <a:extLst>
                <a:ext uri="{FF2B5EF4-FFF2-40B4-BE49-F238E27FC236}">
                  <a16:creationId xmlns:a16="http://schemas.microsoft.com/office/drawing/2014/main" id="{B0F27ADF-6C1B-B34A-921F-14600B5D78F6}"/>
                </a:ext>
              </a:extLst>
            </p:cNvPr>
            <p:cNvSpPr>
              <a:spLocks noChangeArrowheads="1"/>
            </p:cNvSpPr>
            <p:nvPr/>
          </p:nvSpPr>
          <p:spPr bwMode="auto">
            <a:xfrm>
              <a:off x="5199" y="3690"/>
              <a:ext cx="448" cy="51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908" name="Group 322">
              <a:extLst>
                <a:ext uri="{FF2B5EF4-FFF2-40B4-BE49-F238E27FC236}">
                  <a16:creationId xmlns:a16="http://schemas.microsoft.com/office/drawing/2014/main" id="{3EC26BAC-718F-2F43-A59B-B5725208B9B3}"/>
                </a:ext>
              </a:extLst>
            </p:cNvPr>
            <p:cNvGrpSpPr>
              <a:grpSpLocks/>
            </p:cNvGrpSpPr>
            <p:nvPr/>
          </p:nvGrpSpPr>
          <p:grpSpPr bwMode="auto">
            <a:xfrm>
              <a:off x="5251" y="3530"/>
              <a:ext cx="471" cy="768"/>
              <a:chOff x="5251" y="3530"/>
              <a:chExt cx="471" cy="768"/>
            </a:xfrm>
          </p:grpSpPr>
          <p:sp>
            <p:nvSpPr>
              <p:cNvPr id="16707" name="Freeform 323" descr="50%">
                <a:extLst>
                  <a:ext uri="{FF2B5EF4-FFF2-40B4-BE49-F238E27FC236}">
                    <a16:creationId xmlns:a16="http://schemas.microsoft.com/office/drawing/2014/main" id="{0AFB68B0-D660-424B-9A9A-EF7F138AAA89}"/>
                  </a:ext>
                </a:extLst>
              </p:cNvPr>
              <p:cNvSpPr>
                <a:spLocks/>
              </p:cNvSpPr>
              <p:nvPr/>
            </p:nvSpPr>
            <p:spPr bwMode="auto">
              <a:xfrm>
                <a:off x="5251" y="3530"/>
                <a:ext cx="469" cy="768"/>
              </a:xfrm>
              <a:custGeom>
                <a:avLst/>
                <a:gdLst>
                  <a:gd name="T0" fmla="*/ 0 w 469"/>
                  <a:gd name="T1" fmla="*/ 156 h 768"/>
                  <a:gd name="T2" fmla="*/ 0 w 469"/>
                  <a:gd name="T3" fmla="*/ 192 h 768"/>
                  <a:gd name="T4" fmla="*/ 36 w 469"/>
                  <a:gd name="T5" fmla="*/ 204 h 768"/>
                  <a:gd name="T6" fmla="*/ 72 w 469"/>
                  <a:gd name="T7" fmla="*/ 240 h 768"/>
                  <a:gd name="T8" fmla="*/ 144 w 469"/>
                  <a:gd name="T9" fmla="*/ 240 h 768"/>
                  <a:gd name="T10" fmla="*/ 156 w 469"/>
                  <a:gd name="T11" fmla="*/ 275 h 768"/>
                  <a:gd name="T12" fmla="*/ 156 w 469"/>
                  <a:gd name="T13" fmla="*/ 311 h 768"/>
                  <a:gd name="T14" fmla="*/ 156 w 469"/>
                  <a:gd name="T15" fmla="*/ 347 h 768"/>
                  <a:gd name="T16" fmla="*/ 132 w 469"/>
                  <a:gd name="T17" fmla="*/ 383 h 768"/>
                  <a:gd name="T18" fmla="*/ 120 w 469"/>
                  <a:gd name="T19" fmla="*/ 419 h 768"/>
                  <a:gd name="T20" fmla="*/ 84 w 469"/>
                  <a:gd name="T21" fmla="*/ 455 h 768"/>
                  <a:gd name="T22" fmla="*/ 84 w 469"/>
                  <a:gd name="T23" fmla="*/ 491 h 768"/>
                  <a:gd name="T24" fmla="*/ 72 w 469"/>
                  <a:gd name="T25" fmla="*/ 527 h 768"/>
                  <a:gd name="T26" fmla="*/ 72 w 469"/>
                  <a:gd name="T27" fmla="*/ 563 h 768"/>
                  <a:gd name="T28" fmla="*/ 48 w 469"/>
                  <a:gd name="T29" fmla="*/ 611 h 768"/>
                  <a:gd name="T30" fmla="*/ 36 w 469"/>
                  <a:gd name="T31" fmla="*/ 659 h 768"/>
                  <a:gd name="T32" fmla="*/ 36 w 469"/>
                  <a:gd name="T33" fmla="*/ 695 h 768"/>
                  <a:gd name="T34" fmla="*/ 24 w 469"/>
                  <a:gd name="T35" fmla="*/ 731 h 768"/>
                  <a:gd name="T36" fmla="*/ 36 w 469"/>
                  <a:gd name="T37" fmla="*/ 767 h 768"/>
                  <a:gd name="T38" fmla="*/ 72 w 469"/>
                  <a:gd name="T39" fmla="*/ 767 h 768"/>
                  <a:gd name="T40" fmla="*/ 108 w 469"/>
                  <a:gd name="T41" fmla="*/ 767 h 768"/>
                  <a:gd name="T42" fmla="*/ 144 w 469"/>
                  <a:gd name="T43" fmla="*/ 767 h 768"/>
                  <a:gd name="T44" fmla="*/ 180 w 469"/>
                  <a:gd name="T45" fmla="*/ 755 h 768"/>
                  <a:gd name="T46" fmla="*/ 216 w 469"/>
                  <a:gd name="T47" fmla="*/ 731 h 768"/>
                  <a:gd name="T48" fmla="*/ 252 w 469"/>
                  <a:gd name="T49" fmla="*/ 731 h 768"/>
                  <a:gd name="T50" fmla="*/ 288 w 469"/>
                  <a:gd name="T51" fmla="*/ 731 h 768"/>
                  <a:gd name="T52" fmla="*/ 324 w 469"/>
                  <a:gd name="T53" fmla="*/ 731 h 768"/>
                  <a:gd name="T54" fmla="*/ 360 w 469"/>
                  <a:gd name="T55" fmla="*/ 731 h 768"/>
                  <a:gd name="T56" fmla="*/ 396 w 469"/>
                  <a:gd name="T57" fmla="*/ 743 h 768"/>
                  <a:gd name="T58" fmla="*/ 432 w 469"/>
                  <a:gd name="T59" fmla="*/ 743 h 768"/>
                  <a:gd name="T60" fmla="*/ 468 w 469"/>
                  <a:gd name="T61" fmla="*/ 731 h 768"/>
                  <a:gd name="T62" fmla="*/ 468 w 469"/>
                  <a:gd name="T63" fmla="*/ 695 h 768"/>
                  <a:gd name="T64" fmla="*/ 468 w 469"/>
                  <a:gd name="T65" fmla="*/ 659 h 768"/>
                  <a:gd name="T66" fmla="*/ 468 w 469"/>
                  <a:gd name="T67" fmla="*/ 623 h 768"/>
                  <a:gd name="T68" fmla="*/ 468 w 469"/>
                  <a:gd name="T69" fmla="*/ 587 h 768"/>
                  <a:gd name="T70" fmla="*/ 468 w 469"/>
                  <a:gd name="T71" fmla="*/ 551 h 768"/>
                  <a:gd name="T72" fmla="*/ 468 w 469"/>
                  <a:gd name="T73" fmla="*/ 515 h 768"/>
                  <a:gd name="T74" fmla="*/ 468 w 469"/>
                  <a:gd name="T75" fmla="*/ 479 h 768"/>
                  <a:gd name="T76" fmla="*/ 468 w 469"/>
                  <a:gd name="T77" fmla="*/ 443 h 768"/>
                  <a:gd name="T78" fmla="*/ 468 w 469"/>
                  <a:gd name="T79" fmla="*/ 407 h 768"/>
                  <a:gd name="T80" fmla="*/ 468 w 469"/>
                  <a:gd name="T81" fmla="*/ 371 h 768"/>
                  <a:gd name="T82" fmla="*/ 468 w 469"/>
                  <a:gd name="T83" fmla="*/ 335 h 768"/>
                  <a:gd name="T84" fmla="*/ 468 w 469"/>
                  <a:gd name="T85" fmla="*/ 299 h 768"/>
                  <a:gd name="T86" fmla="*/ 468 w 469"/>
                  <a:gd name="T87" fmla="*/ 263 h 768"/>
                  <a:gd name="T88" fmla="*/ 468 w 469"/>
                  <a:gd name="T89" fmla="*/ 228 h 768"/>
                  <a:gd name="T90" fmla="*/ 468 w 469"/>
                  <a:gd name="T91" fmla="*/ 192 h 768"/>
                  <a:gd name="T92" fmla="*/ 468 w 469"/>
                  <a:gd name="T93" fmla="*/ 156 h 768"/>
                  <a:gd name="T94" fmla="*/ 444 w 469"/>
                  <a:gd name="T95" fmla="*/ 114 h 768"/>
                  <a:gd name="T96" fmla="*/ 418 w 469"/>
                  <a:gd name="T97" fmla="*/ 78 h 768"/>
                  <a:gd name="T98" fmla="*/ 384 w 469"/>
                  <a:gd name="T99" fmla="*/ 48 h 768"/>
                  <a:gd name="T100" fmla="*/ 348 w 469"/>
                  <a:gd name="T101" fmla="*/ 24 h 768"/>
                  <a:gd name="T102" fmla="*/ 312 w 469"/>
                  <a:gd name="T103" fmla="*/ 12 h 768"/>
                  <a:gd name="T104" fmla="*/ 276 w 469"/>
                  <a:gd name="T105" fmla="*/ 8 h 768"/>
                  <a:gd name="T106" fmla="*/ 240 w 469"/>
                  <a:gd name="T107" fmla="*/ 0 h 768"/>
                  <a:gd name="T108" fmla="*/ 204 w 469"/>
                  <a:gd name="T109" fmla="*/ 0 h 768"/>
                  <a:gd name="T110" fmla="*/ 168 w 469"/>
                  <a:gd name="T111" fmla="*/ 0 h 768"/>
                  <a:gd name="T112" fmla="*/ 132 w 469"/>
                  <a:gd name="T113" fmla="*/ 0 h 768"/>
                  <a:gd name="T114" fmla="*/ 110 w 469"/>
                  <a:gd name="T115" fmla="*/ 10 h 768"/>
                  <a:gd name="T116" fmla="*/ 84 w 469"/>
                  <a:gd name="T117" fmla="*/ 26 h 768"/>
                  <a:gd name="T118" fmla="*/ 56 w 469"/>
                  <a:gd name="T119" fmla="*/ 52 h 768"/>
                  <a:gd name="T120" fmla="*/ 38 w 469"/>
                  <a:gd name="T121" fmla="*/ 86 h 768"/>
                  <a:gd name="T122" fmla="*/ 12 w 469"/>
                  <a:gd name="T123" fmla="*/ 132 h 768"/>
                  <a:gd name="T124" fmla="*/ 0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0" y="156"/>
                    </a:moveTo>
                    <a:lnTo>
                      <a:pt x="0" y="192"/>
                    </a:lnTo>
                    <a:lnTo>
                      <a:pt x="36" y="204"/>
                    </a:lnTo>
                    <a:lnTo>
                      <a:pt x="72" y="240"/>
                    </a:lnTo>
                    <a:lnTo>
                      <a:pt x="144" y="240"/>
                    </a:lnTo>
                    <a:lnTo>
                      <a:pt x="156" y="275"/>
                    </a:lnTo>
                    <a:lnTo>
                      <a:pt x="156" y="311"/>
                    </a:lnTo>
                    <a:lnTo>
                      <a:pt x="156" y="347"/>
                    </a:lnTo>
                    <a:lnTo>
                      <a:pt x="132" y="383"/>
                    </a:lnTo>
                    <a:lnTo>
                      <a:pt x="120" y="419"/>
                    </a:lnTo>
                    <a:lnTo>
                      <a:pt x="84" y="455"/>
                    </a:lnTo>
                    <a:lnTo>
                      <a:pt x="84" y="491"/>
                    </a:lnTo>
                    <a:lnTo>
                      <a:pt x="72" y="527"/>
                    </a:lnTo>
                    <a:lnTo>
                      <a:pt x="72" y="563"/>
                    </a:lnTo>
                    <a:lnTo>
                      <a:pt x="48" y="611"/>
                    </a:lnTo>
                    <a:lnTo>
                      <a:pt x="36" y="659"/>
                    </a:lnTo>
                    <a:lnTo>
                      <a:pt x="36" y="695"/>
                    </a:lnTo>
                    <a:lnTo>
                      <a:pt x="24" y="731"/>
                    </a:lnTo>
                    <a:lnTo>
                      <a:pt x="36" y="767"/>
                    </a:lnTo>
                    <a:lnTo>
                      <a:pt x="72" y="767"/>
                    </a:lnTo>
                    <a:lnTo>
                      <a:pt x="108" y="767"/>
                    </a:lnTo>
                    <a:lnTo>
                      <a:pt x="144" y="767"/>
                    </a:lnTo>
                    <a:lnTo>
                      <a:pt x="180" y="755"/>
                    </a:lnTo>
                    <a:lnTo>
                      <a:pt x="216" y="731"/>
                    </a:lnTo>
                    <a:lnTo>
                      <a:pt x="252" y="731"/>
                    </a:lnTo>
                    <a:lnTo>
                      <a:pt x="288" y="731"/>
                    </a:lnTo>
                    <a:lnTo>
                      <a:pt x="324" y="731"/>
                    </a:lnTo>
                    <a:lnTo>
                      <a:pt x="360" y="731"/>
                    </a:lnTo>
                    <a:lnTo>
                      <a:pt x="396" y="743"/>
                    </a:lnTo>
                    <a:lnTo>
                      <a:pt x="432" y="743"/>
                    </a:lnTo>
                    <a:lnTo>
                      <a:pt x="468" y="731"/>
                    </a:lnTo>
                    <a:lnTo>
                      <a:pt x="468" y="695"/>
                    </a:lnTo>
                    <a:lnTo>
                      <a:pt x="468" y="659"/>
                    </a:lnTo>
                    <a:lnTo>
                      <a:pt x="468" y="623"/>
                    </a:lnTo>
                    <a:lnTo>
                      <a:pt x="468" y="587"/>
                    </a:lnTo>
                    <a:lnTo>
                      <a:pt x="468" y="551"/>
                    </a:lnTo>
                    <a:lnTo>
                      <a:pt x="468" y="515"/>
                    </a:lnTo>
                    <a:lnTo>
                      <a:pt x="468" y="479"/>
                    </a:lnTo>
                    <a:lnTo>
                      <a:pt x="468" y="443"/>
                    </a:lnTo>
                    <a:lnTo>
                      <a:pt x="468" y="407"/>
                    </a:lnTo>
                    <a:lnTo>
                      <a:pt x="468" y="371"/>
                    </a:lnTo>
                    <a:lnTo>
                      <a:pt x="468" y="335"/>
                    </a:lnTo>
                    <a:lnTo>
                      <a:pt x="468" y="299"/>
                    </a:lnTo>
                    <a:lnTo>
                      <a:pt x="468" y="263"/>
                    </a:lnTo>
                    <a:lnTo>
                      <a:pt x="468" y="228"/>
                    </a:lnTo>
                    <a:lnTo>
                      <a:pt x="468" y="192"/>
                    </a:lnTo>
                    <a:lnTo>
                      <a:pt x="468" y="156"/>
                    </a:lnTo>
                    <a:lnTo>
                      <a:pt x="444" y="114"/>
                    </a:lnTo>
                    <a:lnTo>
                      <a:pt x="418" y="78"/>
                    </a:lnTo>
                    <a:lnTo>
                      <a:pt x="384" y="48"/>
                    </a:lnTo>
                    <a:lnTo>
                      <a:pt x="348" y="24"/>
                    </a:lnTo>
                    <a:lnTo>
                      <a:pt x="312" y="12"/>
                    </a:lnTo>
                    <a:lnTo>
                      <a:pt x="276" y="8"/>
                    </a:lnTo>
                    <a:lnTo>
                      <a:pt x="240" y="0"/>
                    </a:lnTo>
                    <a:lnTo>
                      <a:pt x="204" y="0"/>
                    </a:lnTo>
                    <a:lnTo>
                      <a:pt x="168" y="0"/>
                    </a:lnTo>
                    <a:lnTo>
                      <a:pt x="132" y="0"/>
                    </a:lnTo>
                    <a:lnTo>
                      <a:pt x="110" y="10"/>
                    </a:lnTo>
                    <a:lnTo>
                      <a:pt x="84" y="26"/>
                    </a:lnTo>
                    <a:lnTo>
                      <a:pt x="56" y="52"/>
                    </a:lnTo>
                    <a:lnTo>
                      <a:pt x="38" y="86"/>
                    </a:lnTo>
                    <a:lnTo>
                      <a:pt x="12" y="132"/>
                    </a:lnTo>
                    <a:lnTo>
                      <a:pt x="0" y="156"/>
                    </a:lnTo>
                  </a:path>
                </a:pathLst>
              </a:custGeom>
              <a:blipFill dpi="0" rotWithShape="0">
                <a:blip r:embed="rId7"/>
                <a:srcRect/>
                <a:tile tx="0" ty="0" sx="100000" sy="100000" flip="none" algn="tl"/>
              </a:blip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910" name="Group 324">
                <a:extLst>
                  <a:ext uri="{FF2B5EF4-FFF2-40B4-BE49-F238E27FC236}">
                    <a16:creationId xmlns:a16="http://schemas.microsoft.com/office/drawing/2014/main" id="{13771E85-E9D2-0845-ACC1-3AC00507860D}"/>
                  </a:ext>
                </a:extLst>
              </p:cNvPr>
              <p:cNvGrpSpPr>
                <a:grpSpLocks/>
              </p:cNvGrpSpPr>
              <p:nvPr/>
            </p:nvGrpSpPr>
            <p:grpSpPr bwMode="auto">
              <a:xfrm>
                <a:off x="5273" y="3660"/>
                <a:ext cx="449" cy="120"/>
                <a:chOff x="5273" y="3660"/>
                <a:chExt cx="449" cy="120"/>
              </a:xfrm>
            </p:grpSpPr>
            <p:sp>
              <p:nvSpPr>
                <p:cNvPr id="16709" name="Freeform 325" descr="50%">
                  <a:extLst>
                    <a:ext uri="{FF2B5EF4-FFF2-40B4-BE49-F238E27FC236}">
                      <a16:creationId xmlns:a16="http://schemas.microsoft.com/office/drawing/2014/main" id="{72923C5E-4371-AE41-9E33-822FD092E021}"/>
                    </a:ext>
                  </a:extLst>
                </p:cNvPr>
                <p:cNvSpPr>
                  <a:spLocks/>
                </p:cNvSpPr>
                <p:nvPr/>
              </p:nvSpPr>
              <p:spPr bwMode="auto">
                <a:xfrm>
                  <a:off x="5273" y="3660"/>
                  <a:ext cx="449" cy="120"/>
                </a:xfrm>
                <a:custGeom>
                  <a:avLst/>
                  <a:gdLst>
                    <a:gd name="T0" fmla="*/ 0 w 449"/>
                    <a:gd name="T1" fmla="*/ 0 h 120"/>
                    <a:gd name="T2" fmla="*/ 35 w 449"/>
                    <a:gd name="T3" fmla="*/ 28 h 120"/>
                    <a:gd name="T4" fmla="*/ 63 w 449"/>
                    <a:gd name="T5" fmla="*/ 51 h 120"/>
                    <a:gd name="T6" fmla="*/ 98 w 449"/>
                    <a:gd name="T7" fmla="*/ 64 h 120"/>
                    <a:gd name="T8" fmla="*/ 136 w 449"/>
                    <a:gd name="T9" fmla="*/ 75 h 120"/>
                    <a:gd name="T10" fmla="*/ 177 w 449"/>
                    <a:gd name="T11" fmla="*/ 92 h 120"/>
                    <a:gd name="T12" fmla="*/ 218 w 449"/>
                    <a:gd name="T13" fmla="*/ 105 h 120"/>
                    <a:gd name="T14" fmla="*/ 253 w 449"/>
                    <a:gd name="T15" fmla="*/ 112 h 120"/>
                    <a:gd name="T16" fmla="*/ 285 w 449"/>
                    <a:gd name="T17" fmla="*/ 113 h 120"/>
                    <a:gd name="T18" fmla="*/ 320 w 449"/>
                    <a:gd name="T19" fmla="*/ 115 h 120"/>
                    <a:gd name="T20" fmla="*/ 381 w 449"/>
                    <a:gd name="T21" fmla="*/ 119 h 120"/>
                    <a:gd name="T22" fmla="*/ 448 w 449"/>
                    <a:gd name="T23" fmla="*/ 115 h 120"/>
                    <a:gd name="T24" fmla="*/ 0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0" y="0"/>
                      </a:moveTo>
                      <a:lnTo>
                        <a:pt x="35" y="28"/>
                      </a:lnTo>
                      <a:lnTo>
                        <a:pt x="63" y="51"/>
                      </a:lnTo>
                      <a:lnTo>
                        <a:pt x="98" y="64"/>
                      </a:lnTo>
                      <a:lnTo>
                        <a:pt x="136" y="75"/>
                      </a:lnTo>
                      <a:lnTo>
                        <a:pt x="177" y="92"/>
                      </a:lnTo>
                      <a:lnTo>
                        <a:pt x="218" y="105"/>
                      </a:lnTo>
                      <a:lnTo>
                        <a:pt x="253" y="112"/>
                      </a:lnTo>
                      <a:lnTo>
                        <a:pt x="285" y="113"/>
                      </a:lnTo>
                      <a:lnTo>
                        <a:pt x="320" y="115"/>
                      </a:lnTo>
                      <a:lnTo>
                        <a:pt x="381" y="119"/>
                      </a:lnTo>
                      <a:lnTo>
                        <a:pt x="448" y="115"/>
                      </a:lnTo>
                      <a:lnTo>
                        <a:pt x="0"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10" name="Freeform 326">
                  <a:extLst>
                    <a:ext uri="{FF2B5EF4-FFF2-40B4-BE49-F238E27FC236}">
                      <a16:creationId xmlns:a16="http://schemas.microsoft.com/office/drawing/2014/main" id="{E516BB8A-48E5-E84F-812B-5E200500EE47}"/>
                    </a:ext>
                  </a:extLst>
                </p:cNvPr>
                <p:cNvSpPr>
                  <a:spLocks/>
                </p:cNvSpPr>
                <p:nvPr/>
              </p:nvSpPr>
              <p:spPr bwMode="auto">
                <a:xfrm>
                  <a:off x="5273" y="3660"/>
                  <a:ext cx="449" cy="120"/>
                </a:xfrm>
                <a:custGeom>
                  <a:avLst/>
                  <a:gdLst>
                    <a:gd name="T0" fmla="*/ 0 w 449"/>
                    <a:gd name="T1" fmla="*/ 0 h 120"/>
                    <a:gd name="T2" fmla="*/ 36 w 449"/>
                    <a:gd name="T3" fmla="*/ 30 h 120"/>
                    <a:gd name="T4" fmla="*/ 62 w 449"/>
                    <a:gd name="T5" fmla="*/ 52 h 120"/>
                    <a:gd name="T6" fmla="*/ 98 w 449"/>
                    <a:gd name="T7" fmla="*/ 64 h 120"/>
                    <a:gd name="T8" fmla="*/ 134 w 449"/>
                    <a:gd name="T9" fmla="*/ 76 h 120"/>
                    <a:gd name="T10" fmla="*/ 176 w 449"/>
                    <a:gd name="T11" fmla="*/ 92 h 120"/>
                    <a:gd name="T12" fmla="*/ 218 w 449"/>
                    <a:gd name="T13" fmla="*/ 106 h 120"/>
                    <a:gd name="T14" fmla="*/ 254 w 449"/>
                    <a:gd name="T15" fmla="*/ 114 h 120"/>
                    <a:gd name="T16" fmla="*/ 284 w 449"/>
                    <a:gd name="T17" fmla="*/ 116 h 120"/>
                    <a:gd name="T18" fmla="*/ 320 w 449"/>
                    <a:gd name="T19" fmla="*/ 118 h 120"/>
                    <a:gd name="T20" fmla="*/ 382 w 449"/>
                    <a:gd name="T21" fmla="*/ 119 h 120"/>
                    <a:gd name="T22" fmla="*/ 448 w 449"/>
                    <a:gd name="T23" fmla="*/ 118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0">
                      <a:moveTo>
                        <a:pt x="0" y="0"/>
                      </a:moveTo>
                      <a:lnTo>
                        <a:pt x="36" y="30"/>
                      </a:lnTo>
                      <a:lnTo>
                        <a:pt x="62" y="52"/>
                      </a:lnTo>
                      <a:lnTo>
                        <a:pt x="98" y="64"/>
                      </a:lnTo>
                      <a:lnTo>
                        <a:pt x="134" y="76"/>
                      </a:lnTo>
                      <a:lnTo>
                        <a:pt x="176" y="92"/>
                      </a:lnTo>
                      <a:lnTo>
                        <a:pt x="218" y="106"/>
                      </a:lnTo>
                      <a:lnTo>
                        <a:pt x="254" y="114"/>
                      </a:lnTo>
                      <a:lnTo>
                        <a:pt x="284" y="116"/>
                      </a:lnTo>
                      <a:lnTo>
                        <a:pt x="320" y="118"/>
                      </a:lnTo>
                      <a:lnTo>
                        <a:pt x="382" y="119"/>
                      </a:lnTo>
                      <a:lnTo>
                        <a:pt x="448"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11" name="Group 327">
                <a:extLst>
                  <a:ext uri="{FF2B5EF4-FFF2-40B4-BE49-F238E27FC236}">
                    <a16:creationId xmlns:a16="http://schemas.microsoft.com/office/drawing/2014/main" id="{D370E12C-6075-894B-8101-669A1289480C}"/>
                  </a:ext>
                </a:extLst>
              </p:cNvPr>
              <p:cNvGrpSpPr>
                <a:grpSpLocks/>
              </p:cNvGrpSpPr>
              <p:nvPr/>
            </p:nvGrpSpPr>
            <p:grpSpPr bwMode="auto">
              <a:xfrm>
                <a:off x="5287" y="3626"/>
                <a:ext cx="429" cy="117"/>
                <a:chOff x="5287" y="3626"/>
                <a:chExt cx="429" cy="117"/>
              </a:xfrm>
            </p:grpSpPr>
            <p:sp>
              <p:nvSpPr>
                <p:cNvPr id="16712" name="Freeform 328" descr="50%">
                  <a:extLst>
                    <a:ext uri="{FF2B5EF4-FFF2-40B4-BE49-F238E27FC236}">
                      <a16:creationId xmlns:a16="http://schemas.microsoft.com/office/drawing/2014/main" id="{FC601F17-DA2D-CD4E-9EF4-DC2DAE3B4EF2}"/>
                    </a:ext>
                  </a:extLst>
                </p:cNvPr>
                <p:cNvSpPr>
                  <a:spLocks/>
                </p:cNvSpPr>
                <p:nvPr/>
              </p:nvSpPr>
              <p:spPr bwMode="auto">
                <a:xfrm>
                  <a:off x="5287" y="3626"/>
                  <a:ext cx="429" cy="117"/>
                </a:xfrm>
                <a:custGeom>
                  <a:avLst/>
                  <a:gdLst>
                    <a:gd name="T0" fmla="*/ 0 w 429"/>
                    <a:gd name="T1" fmla="*/ 0 h 117"/>
                    <a:gd name="T2" fmla="*/ 22 w 429"/>
                    <a:gd name="T3" fmla="*/ 13 h 117"/>
                    <a:gd name="T4" fmla="*/ 24 w 429"/>
                    <a:gd name="T5" fmla="*/ 19 h 117"/>
                    <a:gd name="T6" fmla="*/ 29 w 429"/>
                    <a:gd name="T7" fmla="*/ 21 h 117"/>
                    <a:gd name="T8" fmla="*/ 35 w 429"/>
                    <a:gd name="T9" fmla="*/ 28 h 117"/>
                    <a:gd name="T10" fmla="*/ 41 w 429"/>
                    <a:gd name="T11" fmla="*/ 30 h 117"/>
                    <a:gd name="T12" fmla="*/ 47 w 429"/>
                    <a:gd name="T13" fmla="*/ 34 h 117"/>
                    <a:gd name="T14" fmla="*/ 57 w 429"/>
                    <a:gd name="T15" fmla="*/ 36 h 117"/>
                    <a:gd name="T16" fmla="*/ 69 w 429"/>
                    <a:gd name="T17" fmla="*/ 39 h 117"/>
                    <a:gd name="T18" fmla="*/ 80 w 429"/>
                    <a:gd name="T19" fmla="*/ 43 h 117"/>
                    <a:gd name="T20" fmla="*/ 90 w 429"/>
                    <a:gd name="T21" fmla="*/ 45 h 117"/>
                    <a:gd name="T22" fmla="*/ 96 w 429"/>
                    <a:gd name="T23" fmla="*/ 49 h 117"/>
                    <a:gd name="T24" fmla="*/ 102 w 429"/>
                    <a:gd name="T25" fmla="*/ 51 h 117"/>
                    <a:gd name="T26" fmla="*/ 108 w 429"/>
                    <a:gd name="T27" fmla="*/ 56 h 117"/>
                    <a:gd name="T28" fmla="*/ 114 w 429"/>
                    <a:gd name="T29" fmla="*/ 58 h 117"/>
                    <a:gd name="T30" fmla="*/ 120 w 429"/>
                    <a:gd name="T31" fmla="*/ 64 h 117"/>
                    <a:gd name="T32" fmla="*/ 126 w 429"/>
                    <a:gd name="T33" fmla="*/ 65 h 117"/>
                    <a:gd name="T34" fmla="*/ 135 w 429"/>
                    <a:gd name="T35" fmla="*/ 67 h 117"/>
                    <a:gd name="T36" fmla="*/ 147 w 429"/>
                    <a:gd name="T37" fmla="*/ 71 h 117"/>
                    <a:gd name="T38" fmla="*/ 159 w 429"/>
                    <a:gd name="T39" fmla="*/ 75 h 117"/>
                    <a:gd name="T40" fmla="*/ 165 w 429"/>
                    <a:gd name="T41" fmla="*/ 77 h 117"/>
                    <a:gd name="T42" fmla="*/ 171 w 429"/>
                    <a:gd name="T43" fmla="*/ 80 h 117"/>
                    <a:gd name="T44" fmla="*/ 177 w 429"/>
                    <a:gd name="T45" fmla="*/ 82 h 117"/>
                    <a:gd name="T46" fmla="*/ 183 w 429"/>
                    <a:gd name="T47" fmla="*/ 88 h 117"/>
                    <a:gd name="T48" fmla="*/ 192 w 429"/>
                    <a:gd name="T49" fmla="*/ 88 h 117"/>
                    <a:gd name="T50" fmla="*/ 198 w 429"/>
                    <a:gd name="T51" fmla="*/ 92 h 117"/>
                    <a:gd name="T52" fmla="*/ 204 w 429"/>
                    <a:gd name="T53" fmla="*/ 95 h 117"/>
                    <a:gd name="T54" fmla="*/ 210 w 429"/>
                    <a:gd name="T55" fmla="*/ 97 h 117"/>
                    <a:gd name="T56" fmla="*/ 216 w 429"/>
                    <a:gd name="T57" fmla="*/ 99 h 117"/>
                    <a:gd name="T58" fmla="*/ 222 w 429"/>
                    <a:gd name="T59" fmla="*/ 101 h 117"/>
                    <a:gd name="T60" fmla="*/ 236 w 429"/>
                    <a:gd name="T61" fmla="*/ 105 h 117"/>
                    <a:gd name="T62" fmla="*/ 245 w 429"/>
                    <a:gd name="T63" fmla="*/ 107 h 117"/>
                    <a:gd name="T64" fmla="*/ 255 w 429"/>
                    <a:gd name="T65" fmla="*/ 107 h 117"/>
                    <a:gd name="T66" fmla="*/ 261 w 429"/>
                    <a:gd name="T67" fmla="*/ 109 h 117"/>
                    <a:gd name="T68" fmla="*/ 271 w 429"/>
                    <a:gd name="T69" fmla="*/ 110 h 117"/>
                    <a:gd name="T70" fmla="*/ 283 w 429"/>
                    <a:gd name="T71" fmla="*/ 112 h 117"/>
                    <a:gd name="T72" fmla="*/ 291 w 429"/>
                    <a:gd name="T73" fmla="*/ 112 h 117"/>
                    <a:gd name="T74" fmla="*/ 302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49 w 429"/>
                    <a:gd name="T91" fmla="*/ 116 h 117"/>
                    <a:gd name="T92" fmla="*/ 355 w 429"/>
                    <a:gd name="T93" fmla="*/ 116 h 117"/>
                    <a:gd name="T94" fmla="*/ 369 w 429"/>
                    <a:gd name="T95" fmla="*/ 116 h 117"/>
                    <a:gd name="T96" fmla="*/ 377 w 429"/>
                    <a:gd name="T97" fmla="*/ 116 h 117"/>
                    <a:gd name="T98" fmla="*/ 385 w 429"/>
                    <a:gd name="T99" fmla="*/ 116 h 117"/>
                    <a:gd name="T100" fmla="*/ 389 w 429"/>
                    <a:gd name="T101" fmla="*/ 116 h 117"/>
                    <a:gd name="T102" fmla="*/ 395 w 429"/>
                    <a:gd name="T103" fmla="*/ 116 h 117"/>
                    <a:gd name="T104" fmla="*/ 408 w 429"/>
                    <a:gd name="T105" fmla="*/ 114 h 117"/>
                    <a:gd name="T106" fmla="*/ 416 w 429"/>
                    <a:gd name="T107" fmla="*/ 114 h 117"/>
                    <a:gd name="T108" fmla="*/ 422 w 429"/>
                    <a:gd name="T109" fmla="*/ 114 h 117"/>
                    <a:gd name="T110" fmla="*/ 428 w 429"/>
                    <a:gd name="T111" fmla="*/ 114 h 117"/>
                    <a:gd name="T112" fmla="*/ 0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0" y="0"/>
                      </a:moveTo>
                      <a:lnTo>
                        <a:pt x="22" y="13"/>
                      </a:lnTo>
                      <a:lnTo>
                        <a:pt x="24" y="19"/>
                      </a:lnTo>
                      <a:lnTo>
                        <a:pt x="29" y="21"/>
                      </a:lnTo>
                      <a:lnTo>
                        <a:pt x="35" y="28"/>
                      </a:lnTo>
                      <a:lnTo>
                        <a:pt x="41" y="30"/>
                      </a:lnTo>
                      <a:lnTo>
                        <a:pt x="47" y="34"/>
                      </a:lnTo>
                      <a:lnTo>
                        <a:pt x="57" y="36"/>
                      </a:lnTo>
                      <a:lnTo>
                        <a:pt x="69" y="39"/>
                      </a:lnTo>
                      <a:lnTo>
                        <a:pt x="80" y="43"/>
                      </a:lnTo>
                      <a:lnTo>
                        <a:pt x="90" y="45"/>
                      </a:lnTo>
                      <a:lnTo>
                        <a:pt x="96" y="49"/>
                      </a:lnTo>
                      <a:lnTo>
                        <a:pt x="102" y="51"/>
                      </a:lnTo>
                      <a:lnTo>
                        <a:pt x="108" y="56"/>
                      </a:lnTo>
                      <a:lnTo>
                        <a:pt x="114" y="58"/>
                      </a:lnTo>
                      <a:lnTo>
                        <a:pt x="120" y="64"/>
                      </a:lnTo>
                      <a:lnTo>
                        <a:pt x="126" y="65"/>
                      </a:lnTo>
                      <a:lnTo>
                        <a:pt x="135" y="67"/>
                      </a:lnTo>
                      <a:lnTo>
                        <a:pt x="147" y="71"/>
                      </a:lnTo>
                      <a:lnTo>
                        <a:pt x="159" y="75"/>
                      </a:lnTo>
                      <a:lnTo>
                        <a:pt x="165" y="77"/>
                      </a:lnTo>
                      <a:lnTo>
                        <a:pt x="171" y="80"/>
                      </a:lnTo>
                      <a:lnTo>
                        <a:pt x="177" y="82"/>
                      </a:lnTo>
                      <a:lnTo>
                        <a:pt x="183" y="88"/>
                      </a:lnTo>
                      <a:lnTo>
                        <a:pt x="192" y="88"/>
                      </a:lnTo>
                      <a:lnTo>
                        <a:pt x="198" y="92"/>
                      </a:lnTo>
                      <a:lnTo>
                        <a:pt x="204" y="95"/>
                      </a:lnTo>
                      <a:lnTo>
                        <a:pt x="210" y="97"/>
                      </a:lnTo>
                      <a:lnTo>
                        <a:pt x="216" y="99"/>
                      </a:lnTo>
                      <a:lnTo>
                        <a:pt x="222" y="101"/>
                      </a:lnTo>
                      <a:lnTo>
                        <a:pt x="236" y="105"/>
                      </a:lnTo>
                      <a:lnTo>
                        <a:pt x="245" y="107"/>
                      </a:lnTo>
                      <a:lnTo>
                        <a:pt x="255" y="107"/>
                      </a:lnTo>
                      <a:lnTo>
                        <a:pt x="261" y="109"/>
                      </a:lnTo>
                      <a:lnTo>
                        <a:pt x="271" y="110"/>
                      </a:lnTo>
                      <a:lnTo>
                        <a:pt x="283" y="112"/>
                      </a:lnTo>
                      <a:lnTo>
                        <a:pt x="291" y="112"/>
                      </a:lnTo>
                      <a:lnTo>
                        <a:pt x="302" y="112"/>
                      </a:lnTo>
                      <a:lnTo>
                        <a:pt x="308" y="114"/>
                      </a:lnTo>
                      <a:lnTo>
                        <a:pt x="316" y="116"/>
                      </a:lnTo>
                      <a:lnTo>
                        <a:pt x="322" y="116"/>
                      </a:lnTo>
                      <a:lnTo>
                        <a:pt x="326" y="116"/>
                      </a:lnTo>
                      <a:lnTo>
                        <a:pt x="332" y="116"/>
                      </a:lnTo>
                      <a:lnTo>
                        <a:pt x="338" y="116"/>
                      </a:lnTo>
                      <a:lnTo>
                        <a:pt x="344" y="116"/>
                      </a:lnTo>
                      <a:lnTo>
                        <a:pt x="349" y="116"/>
                      </a:lnTo>
                      <a:lnTo>
                        <a:pt x="355" y="116"/>
                      </a:lnTo>
                      <a:lnTo>
                        <a:pt x="369" y="116"/>
                      </a:lnTo>
                      <a:lnTo>
                        <a:pt x="377" y="116"/>
                      </a:lnTo>
                      <a:lnTo>
                        <a:pt x="385" y="116"/>
                      </a:lnTo>
                      <a:lnTo>
                        <a:pt x="389" y="116"/>
                      </a:lnTo>
                      <a:lnTo>
                        <a:pt x="395" y="116"/>
                      </a:lnTo>
                      <a:lnTo>
                        <a:pt x="408" y="114"/>
                      </a:lnTo>
                      <a:lnTo>
                        <a:pt x="416" y="114"/>
                      </a:lnTo>
                      <a:lnTo>
                        <a:pt x="422" y="114"/>
                      </a:lnTo>
                      <a:lnTo>
                        <a:pt x="428" y="114"/>
                      </a:lnTo>
                      <a:lnTo>
                        <a:pt x="0"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13" name="Freeform 329">
                  <a:extLst>
                    <a:ext uri="{FF2B5EF4-FFF2-40B4-BE49-F238E27FC236}">
                      <a16:creationId xmlns:a16="http://schemas.microsoft.com/office/drawing/2014/main" id="{CC78EAE6-120F-F54C-BDCF-BE67C0B39CBD}"/>
                    </a:ext>
                  </a:extLst>
                </p:cNvPr>
                <p:cNvSpPr>
                  <a:spLocks/>
                </p:cNvSpPr>
                <p:nvPr/>
              </p:nvSpPr>
              <p:spPr bwMode="auto">
                <a:xfrm>
                  <a:off x="5287" y="3626"/>
                  <a:ext cx="429" cy="117"/>
                </a:xfrm>
                <a:custGeom>
                  <a:avLst/>
                  <a:gdLst>
                    <a:gd name="T0" fmla="*/ 0 w 429"/>
                    <a:gd name="T1" fmla="*/ 0 h 117"/>
                    <a:gd name="T2" fmla="*/ 20 w 429"/>
                    <a:gd name="T3" fmla="*/ 14 h 117"/>
                    <a:gd name="T4" fmla="*/ 24 w 429"/>
                    <a:gd name="T5" fmla="*/ 18 h 117"/>
                    <a:gd name="T6" fmla="*/ 30 w 429"/>
                    <a:gd name="T7" fmla="*/ 22 h 117"/>
                    <a:gd name="T8" fmla="*/ 36 w 429"/>
                    <a:gd name="T9" fmla="*/ 28 h 117"/>
                    <a:gd name="T10" fmla="*/ 42 w 429"/>
                    <a:gd name="T11" fmla="*/ 30 h 117"/>
                    <a:gd name="T12" fmla="*/ 48 w 429"/>
                    <a:gd name="T13" fmla="*/ 34 h 117"/>
                    <a:gd name="T14" fmla="*/ 56 w 429"/>
                    <a:gd name="T15" fmla="*/ 36 h 117"/>
                    <a:gd name="T16" fmla="*/ 68 w 429"/>
                    <a:gd name="T17" fmla="*/ 40 h 117"/>
                    <a:gd name="T18" fmla="*/ 80 w 429"/>
                    <a:gd name="T19" fmla="*/ 42 h 117"/>
                    <a:gd name="T20" fmla="*/ 90 w 429"/>
                    <a:gd name="T21" fmla="*/ 46 h 117"/>
                    <a:gd name="T22" fmla="*/ 96 w 429"/>
                    <a:gd name="T23" fmla="*/ 48 h 117"/>
                    <a:gd name="T24" fmla="*/ 102 w 429"/>
                    <a:gd name="T25" fmla="*/ 52 h 117"/>
                    <a:gd name="T26" fmla="*/ 108 w 429"/>
                    <a:gd name="T27" fmla="*/ 56 h 117"/>
                    <a:gd name="T28" fmla="*/ 114 w 429"/>
                    <a:gd name="T29" fmla="*/ 58 h 117"/>
                    <a:gd name="T30" fmla="*/ 120 w 429"/>
                    <a:gd name="T31" fmla="*/ 64 h 117"/>
                    <a:gd name="T32" fmla="*/ 126 w 429"/>
                    <a:gd name="T33" fmla="*/ 64 h 117"/>
                    <a:gd name="T34" fmla="*/ 136 w 429"/>
                    <a:gd name="T35" fmla="*/ 68 h 117"/>
                    <a:gd name="T36" fmla="*/ 148 w 429"/>
                    <a:gd name="T37" fmla="*/ 70 h 117"/>
                    <a:gd name="T38" fmla="*/ 158 w 429"/>
                    <a:gd name="T39" fmla="*/ 76 h 117"/>
                    <a:gd name="T40" fmla="*/ 164 w 429"/>
                    <a:gd name="T41" fmla="*/ 76 h 117"/>
                    <a:gd name="T42" fmla="*/ 170 w 429"/>
                    <a:gd name="T43" fmla="*/ 80 h 117"/>
                    <a:gd name="T44" fmla="*/ 176 w 429"/>
                    <a:gd name="T45" fmla="*/ 82 h 117"/>
                    <a:gd name="T46" fmla="*/ 182 w 429"/>
                    <a:gd name="T47" fmla="*/ 88 h 117"/>
                    <a:gd name="T48" fmla="*/ 192 w 429"/>
                    <a:gd name="T49" fmla="*/ 88 h 117"/>
                    <a:gd name="T50" fmla="*/ 198 w 429"/>
                    <a:gd name="T51" fmla="*/ 92 h 117"/>
                    <a:gd name="T52" fmla="*/ 204 w 429"/>
                    <a:gd name="T53" fmla="*/ 94 h 117"/>
                    <a:gd name="T54" fmla="*/ 210 w 429"/>
                    <a:gd name="T55" fmla="*/ 98 h 117"/>
                    <a:gd name="T56" fmla="*/ 216 w 429"/>
                    <a:gd name="T57" fmla="*/ 100 h 117"/>
                    <a:gd name="T58" fmla="*/ 222 w 429"/>
                    <a:gd name="T59" fmla="*/ 100 h 117"/>
                    <a:gd name="T60" fmla="*/ 236 w 429"/>
                    <a:gd name="T61" fmla="*/ 104 h 117"/>
                    <a:gd name="T62" fmla="*/ 246 w 429"/>
                    <a:gd name="T63" fmla="*/ 106 h 117"/>
                    <a:gd name="T64" fmla="*/ 256 w 429"/>
                    <a:gd name="T65" fmla="*/ 106 h 117"/>
                    <a:gd name="T66" fmla="*/ 260 w 429"/>
                    <a:gd name="T67" fmla="*/ 108 h 117"/>
                    <a:gd name="T68" fmla="*/ 270 w 429"/>
                    <a:gd name="T69" fmla="*/ 110 h 117"/>
                    <a:gd name="T70" fmla="*/ 282 w 429"/>
                    <a:gd name="T71" fmla="*/ 112 h 117"/>
                    <a:gd name="T72" fmla="*/ 292 w 429"/>
                    <a:gd name="T73" fmla="*/ 112 h 117"/>
                    <a:gd name="T74" fmla="*/ 304 w 429"/>
                    <a:gd name="T75" fmla="*/ 112 h 117"/>
                    <a:gd name="T76" fmla="*/ 308 w 429"/>
                    <a:gd name="T77" fmla="*/ 114 h 117"/>
                    <a:gd name="T78" fmla="*/ 316 w 429"/>
                    <a:gd name="T79" fmla="*/ 116 h 117"/>
                    <a:gd name="T80" fmla="*/ 322 w 429"/>
                    <a:gd name="T81" fmla="*/ 116 h 117"/>
                    <a:gd name="T82" fmla="*/ 326 w 429"/>
                    <a:gd name="T83" fmla="*/ 116 h 117"/>
                    <a:gd name="T84" fmla="*/ 332 w 429"/>
                    <a:gd name="T85" fmla="*/ 116 h 117"/>
                    <a:gd name="T86" fmla="*/ 338 w 429"/>
                    <a:gd name="T87" fmla="*/ 116 h 117"/>
                    <a:gd name="T88" fmla="*/ 344 w 429"/>
                    <a:gd name="T89" fmla="*/ 116 h 117"/>
                    <a:gd name="T90" fmla="*/ 350 w 429"/>
                    <a:gd name="T91" fmla="*/ 116 h 117"/>
                    <a:gd name="T92" fmla="*/ 356 w 429"/>
                    <a:gd name="T93" fmla="*/ 116 h 117"/>
                    <a:gd name="T94" fmla="*/ 368 w 429"/>
                    <a:gd name="T95" fmla="*/ 116 h 117"/>
                    <a:gd name="T96" fmla="*/ 378 w 429"/>
                    <a:gd name="T97" fmla="*/ 116 h 117"/>
                    <a:gd name="T98" fmla="*/ 384 w 429"/>
                    <a:gd name="T99" fmla="*/ 116 h 117"/>
                    <a:gd name="T100" fmla="*/ 390 w 429"/>
                    <a:gd name="T101" fmla="*/ 116 h 117"/>
                    <a:gd name="T102" fmla="*/ 396 w 429"/>
                    <a:gd name="T103" fmla="*/ 116 h 117"/>
                    <a:gd name="T104" fmla="*/ 408 w 429"/>
                    <a:gd name="T105" fmla="*/ 114 h 117"/>
                    <a:gd name="T106" fmla="*/ 418 w 429"/>
                    <a:gd name="T107" fmla="*/ 114 h 117"/>
                    <a:gd name="T108" fmla="*/ 422 w 429"/>
                    <a:gd name="T109" fmla="*/ 114 h 117"/>
                    <a:gd name="T110" fmla="*/ 428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0" y="0"/>
                      </a:moveTo>
                      <a:lnTo>
                        <a:pt x="20" y="14"/>
                      </a:lnTo>
                      <a:lnTo>
                        <a:pt x="24" y="18"/>
                      </a:lnTo>
                      <a:lnTo>
                        <a:pt x="30" y="22"/>
                      </a:lnTo>
                      <a:lnTo>
                        <a:pt x="36" y="28"/>
                      </a:lnTo>
                      <a:lnTo>
                        <a:pt x="42" y="30"/>
                      </a:lnTo>
                      <a:lnTo>
                        <a:pt x="48" y="34"/>
                      </a:lnTo>
                      <a:lnTo>
                        <a:pt x="56" y="36"/>
                      </a:lnTo>
                      <a:lnTo>
                        <a:pt x="68" y="40"/>
                      </a:lnTo>
                      <a:lnTo>
                        <a:pt x="80" y="42"/>
                      </a:lnTo>
                      <a:lnTo>
                        <a:pt x="90" y="46"/>
                      </a:lnTo>
                      <a:lnTo>
                        <a:pt x="96" y="48"/>
                      </a:lnTo>
                      <a:lnTo>
                        <a:pt x="102" y="52"/>
                      </a:lnTo>
                      <a:lnTo>
                        <a:pt x="108" y="56"/>
                      </a:lnTo>
                      <a:lnTo>
                        <a:pt x="114" y="58"/>
                      </a:lnTo>
                      <a:lnTo>
                        <a:pt x="120" y="64"/>
                      </a:lnTo>
                      <a:lnTo>
                        <a:pt x="126" y="64"/>
                      </a:lnTo>
                      <a:lnTo>
                        <a:pt x="136" y="68"/>
                      </a:lnTo>
                      <a:lnTo>
                        <a:pt x="148" y="70"/>
                      </a:lnTo>
                      <a:lnTo>
                        <a:pt x="158" y="76"/>
                      </a:lnTo>
                      <a:lnTo>
                        <a:pt x="164" y="76"/>
                      </a:lnTo>
                      <a:lnTo>
                        <a:pt x="170" y="80"/>
                      </a:lnTo>
                      <a:lnTo>
                        <a:pt x="176" y="82"/>
                      </a:lnTo>
                      <a:lnTo>
                        <a:pt x="182" y="88"/>
                      </a:lnTo>
                      <a:lnTo>
                        <a:pt x="192" y="88"/>
                      </a:lnTo>
                      <a:lnTo>
                        <a:pt x="198" y="92"/>
                      </a:lnTo>
                      <a:lnTo>
                        <a:pt x="204" y="94"/>
                      </a:lnTo>
                      <a:lnTo>
                        <a:pt x="210" y="98"/>
                      </a:lnTo>
                      <a:lnTo>
                        <a:pt x="216" y="100"/>
                      </a:lnTo>
                      <a:lnTo>
                        <a:pt x="222" y="100"/>
                      </a:lnTo>
                      <a:lnTo>
                        <a:pt x="236" y="104"/>
                      </a:lnTo>
                      <a:lnTo>
                        <a:pt x="246" y="106"/>
                      </a:lnTo>
                      <a:lnTo>
                        <a:pt x="256" y="106"/>
                      </a:lnTo>
                      <a:lnTo>
                        <a:pt x="260" y="108"/>
                      </a:lnTo>
                      <a:lnTo>
                        <a:pt x="270" y="110"/>
                      </a:lnTo>
                      <a:lnTo>
                        <a:pt x="282" y="112"/>
                      </a:lnTo>
                      <a:lnTo>
                        <a:pt x="292" y="112"/>
                      </a:lnTo>
                      <a:lnTo>
                        <a:pt x="304" y="112"/>
                      </a:lnTo>
                      <a:lnTo>
                        <a:pt x="308" y="114"/>
                      </a:lnTo>
                      <a:lnTo>
                        <a:pt x="316" y="116"/>
                      </a:lnTo>
                      <a:lnTo>
                        <a:pt x="322" y="116"/>
                      </a:lnTo>
                      <a:lnTo>
                        <a:pt x="326" y="116"/>
                      </a:lnTo>
                      <a:lnTo>
                        <a:pt x="332" y="116"/>
                      </a:lnTo>
                      <a:lnTo>
                        <a:pt x="338" y="116"/>
                      </a:lnTo>
                      <a:lnTo>
                        <a:pt x="344" y="116"/>
                      </a:lnTo>
                      <a:lnTo>
                        <a:pt x="350" y="116"/>
                      </a:lnTo>
                      <a:lnTo>
                        <a:pt x="356" y="116"/>
                      </a:lnTo>
                      <a:lnTo>
                        <a:pt x="368" y="116"/>
                      </a:lnTo>
                      <a:lnTo>
                        <a:pt x="378" y="116"/>
                      </a:lnTo>
                      <a:lnTo>
                        <a:pt x="384" y="116"/>
                      </a:lnTo>
                      <a:lnTo>
                        <a:pt x="390" y="116"/>
                      </a:lnTo>
                      <a:lnTo>
                        <a:pt x="396" y="116"/>
                      </a:lnTo>
                      <a:lnTo>
                        <a:pt x="408" y="114"/>
                      </a:lnTo>
                      <a:lnTo>
                        <a:pt x="418" y="114"/>
                      </a:lnTo>
                      <a:lnTo>
                        <a:pt x="422" y="114"/>
                      </a:lnTo>
                      <a:lnTo>
                        <a:pt x="428"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12" name="Group 330">
                <a:extLst>
                  <a:ext uri="{FF2B5EF4-FFF2-40B4-BE49-F238E27FC236}">
                    <a16:creationId xmlns:a16="http://schemas.microsoft.com/office/drawing/2014/main" id="{50CD5AA5-0914-974A-B24F-A796C7EE383F}"/>
                  </a:ext>
                </a:extLst>
              </p:cNvPr>
              <p:cNvGrpSpPr>
                <a:grpSpLocks/>
              </p:cNvGrpSpPr>
              <p:nvPr/>
            </p:nvGrpSpPr>
            <p:grpSpPr bwMode="auto">
              <a:xfrm>
                <a:off x="5301" y="3598"/>
                <a:ext cx="419" cy="111"/>
                <a:chOff x="5301" y="3598"/>
                <a:chExt cx="419" cy="111"/>
              </a:xfrm>
            </p:grpSpPr>
            <p:sp>
              <p:nvSpPr>
                <p:cNvPr id="16715" name="Freeform 331" descr="50%">
                  <a:extLst>
                    <a:ext uri="{FF2B5EF4-FFF2-40B4-BE49-F238E27FC236}">
                      <a16:creationId xmlns:a16="http://schemas.microsoft.com/office/drawing/2014/main" id="{A94F0899-3D2A-A54F-8B30-B554566D6508}"/>
                    </a:ext>
                  </a:extLst>
                </p:cNvPr>
                <p:cNvSpPr>
                  <a:spLocks/>
                </p:cNvSpPr>
                <p:nvPr/>
              </p:nvSpPr>
              <p:spPr bwMode="auto">
                <a:xfrm>
                  <a:off x="5301" y="3598"/>
                  <a:ext cx="419" cy="111"/>
                </a:xfrm>
                <a:custGeom>
                  <a:avLst/>
                  <a:gdLst>
                    <a:gd name="T0" fmla="*/ 0 w 419"/>
                    <a:gd name="T1" fmla="*/ 0 h 111"/>
                    <a:gd name="T2" fmla="*/ 20 w 419"/>
                    <a:gd name="T3" fmla="*/ 22 h 111"/>
                    <a:gd name="T4" fmla="*/ 24 w 419"/>
                    <a:gd name="T5" fmla="*/ 24 h 111"/>
                    <a:gd name="T6" fmla="*/ 31 w 419"/>
                    <a:gd name="T7" fmla="*/ 30 h 111"/>
                    <a:gd name="T8" fmla="*/ 35 w 419"/>
                    <a:gd name="T9" fmla="*/ 32 h 111"/>
                    <a:gd name="T10" fmla="*/ 45 w 419"/>
                    <a:gd name="T11" fmla="*/ 35 h 111"/>
                    <a:gd name="T12" fmla="*/ 59 w 419"/>
                    <a:gd name="T13" fmla="*/ 39 h 111"/>
                    <a:gd name="T14" fmla="*/ 67 w 419"/>
                    <a:gd name="T15" fmla="*/ 41 h 111"/>
                    <a:gd name="T16" fmla="*/ 73 w 419"/>
                    <a:gd name="T17" fmla="*/ 45 h 111"/>
                    <a:gd name="T18" fmla="*/ 78 w 419"/>
                    <a:gd name="T19" fmla="*/ 47 h 111"/>
                    <a:gd name="T20" fmla="*/ 84 w 419"/>
                    <a:gd name="T21" fmla="*/ 50 h 111"/>
                    <a:gd name="T22" fmla="*/ 90 w 419"/>
                    <a:gd name="T23" fmla="*/ 52 h 111"/>
                    <a:gd name="T24" fmla="*/ 96 w 419"/>
                    <a:gd name="T25" fmla="*/ 52 h 111"/>
                    <a:gd name="T26" fmla="*/ 112 w 419"/>
                    <a:gd name="T27" fmla="*/ 58 h 111"/>
                    <a:gd name="T28" fmla="*/ 124 w 419"/>
                    <a:gd name="T29" fmla="*/ 60 h 111"/>
                    <a:gd name="T30" fmla="*/ 135 w 419"/>
                    <a:gd name="T31" fmla="*/ 62 h 111"/>
                    <a:gd name="T32" fmla="*/ 147 w 419"/>
                    <a:gd name="T33" fmla="*/ 63 h 111"/>
                    <a:gd name="T34" fmla="*/ 159 w 419"/>
                    <a:gd name="T35" fmla="*/ 65 h 111"/>
                    <a:gd name="T36" fmla="*/ 165 w 419"/>
                    <a:gd name="T37" fmla="*/ 65 h 111"/>
                    <a:gd name="T38" fmla="*/ 171 w 419"/>
                    <a:gd name="T39" fmla="*/ 67 h 111"/>
                    <a:gd name="T40" fmla="*/ 177 w 419"/>
                    <a:gd name="T41" fmla="*/ 71 h 111"/>
                    <a:gd name="T42" fmla="*/ 188 w 419"/>
                    <a:gd name="T43" fmla="*/ 71 h 111"/>
                    <a:gd name="T44" fmla="*/ 192 w 419"/>
                    <a:gd name="T45" fmla="*/ 73 h 111"/>
                    <a:gd name="T46" fmla="*/ 204 w 419"/>
                    <a:gd name="T47" fmla="*/ 76 h 111"/>
                    <a:gd name="T48" fmla="*/ 214 w 419"/>
                    <a:gd name="T49" fmla="*/ 76 h 111"/>
                    <a:gd name="T50" fmla="*/ 226 w 419"/>
                    <a:gd name="T51" fmla="*/ 78 h 111"/>
                    <a:gd name="T52" fmla="*/ 234 w 419"/>
                    <a:gd name="T53" fmla="*/ 82 h 111"/>
                    <a:gd name="T54" fmla="*/ 237 w 419"/>
                    <a:gd name="T55" fmla="*/ 84 h 111"/>
                    <a:gd name="T56" fmla="*/ 243 w 419"/>
                    <a:gd name="T57" fmla="*/ 86 h 111"/>
                    <a:gd name="T58" fmla="*/ 253 w 419"/>
                    <a:gd name="T59" fmla="*/ 86 h 111"/>
                    <a:gd name="T60" fmla="*/ 265 w 419"/>
                    <a:gd name="T61" fmla="*/ 89 h 111"/>
                    <a:gd name="T62" fmla="*/ 275 w 419"/>
                    <a:gd name="T63" fmla="*/ 89 h 111"/>
                    <a:gd name="T64" fmla="*/ 281 w 419"/>
                    <a:gd name="T65" fmla="*/ 91 h 111"/>
                    <a:gd name="T66" fmla="*/ 287 w 419"/>
                    <a:gd name="T67" fmla="*/ 93 h 111"/>
                    <a:gd name="T68" fmla="*/ 292 w 419"/>
                    <a:gd name="T69" fmla="*/ 95 h 111"/>
                    <a:gd name="T70" fmla="*/ 304 w 419"/>
                    <a:gd name="T71" fmla="*/ 97 h 111"/>
                    <a:gd name="T72" fmla="*/ 310 w 419"/>
                    <a:gd name="T73" fmla="*/ 101 h 111"/>
                    <a:gd name="T74" fmla="*/ 316 w 419"/>
                    <a:gd name="T75" fmla="*/ 101 h 111"/>
                    <a:gd name="T76" fmla="*/ 322 w 419"/>
                    <a:gd name="T77" fmla="*/ 103 h 111"/>
                    <a:gd name="T78" fmla="*/ 328 w 419"/>
                    <a:gd name="T79" fmla="*/ 103 h 111"/>
                    <a:gd name="T80" fmla="*/ 340 w 419"/>
                    <a:gd name="T81" fmla="*/ 104 h 111"/>
                    <a:gd name="T82" fmla="*/ 345 w 419"/>
                    <a:gd name="T83" fmla="*/ 104 h 111"/>
                    <a:gd name="T84" fmla="*/ 353 w 419"/>
                    <a:gd name="T85" fmla="*/ 104 h 111"/>
                    <a:gd name="T86" fmla="*/ 361 w 419"/>
                    <a:gd name="T87" fmla="*/ 106 h 111"/>
                    <a:gd name="T88" fmla="*/ 375 w 419"/>
                    <a:gd name="T89" fmla="*/ 106 h 111"/>
                    <a:gd name="T90" fmla="*/ 379 w 419"/>
                    <a:gd name="T91" fmla="*/ 106 h 111"/>
                    <a:gd name="T92" fmla="*/ 385 w 419"/>
                    <a:gd name="T93" fmla="*/ 106 h 111"/>
                    <a:gd name="T94" fmla="*/ 391 w 419"/>
                    <a:gd name="T95" fmla="*/ 106 h 111"/>
                    <a:gd name="T96" fmla="*/ 400 w 419"/>
                    <a:gd name="T97" fmla="*/ 108 h 111"/>
                    <a:gd name="T98" fmla="*/ 406 w 419"/>
                    <a:gd name="T99" fmla="*/ 108 h 111"/>
                    <a:gd name="T100" fmla="*/ 412 w 419"/>
                    <a:gd name="T101" fmla="*/ 110 h 111"/>
                    <a:gd name="T102" fmla="*/ 418 w 419"/>
                    <a:gd name="T103" fmla="*/ 110 h 111"/>
                    <a:gd name="T104" fmla="*/ 0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0" y="0"/>
                      </a:moveTo>
                      <a:lnTo>
                        <a:pt x="20" y="22"/>
                      </a:lnTo>
                      <a:lnTo>
                        <a:pt x="24" y="24"/>
                      </a:lnTo>
                      <a:lnTo>
                        <a:pt x="31" y="30"/>
                      </a:lnTo>
                      <a:lnTo>
                        <a:pt x="35" y="32"/>
                      </a:lnTo>
                      <a:lnTo>
                        <a:pt x="45" y="35"/>
                      </a:lnTo>
                      <a:lnTo>
                        <a:pt x="59" y="39"/>
                      </a:lnTo>
                      <a:lnTo>
                        <a:pt x="67" y="41"/>
                      </a:lnTo>
                      <a:lnTo>
                        <a:pt x="73" y="45"/>
                      </a:lnTo>
                      <a:lnTo>
                        <a:pt x="78" y="47"/>
                      </a:lnTo>
                      <a:lnTo>
                        <a:pt x="84" y="50"/>
                      </a:lnTo>
                      <a:lnTo>
                        <a:pt x="90" y="52"/>
                      </a:lnTo>
                      <a:lnTo>
                        <a:pt x="96" y="52"/>
                      </a:lnTo>
                      <a:lnTo>
                        <a:pt x="112" y="58"/>
                      </a:lnTo>
                      <a:lnTo>
                        <a:pt x="124" y="60"/>
                      </a:lnTo>
                      <a:lnTo>
                        <a:pt x="135" y="62"/>
                      </a:lnTo>
                      <a:lnTo>
                        <a:pt x="147" y="63"/>
                      </a:lnTo>
                      <a:lnTo>
                        <a:pt x="159" y="65"/>
                      </a:lnTo>
                      <a:lnTo>
                        <a:pt x="165" y="65"/>
                      </a:lnTo>
                      <a:lnTo>
                        <a:pt x="171" y="67"/>
                      </a:lnTo>
                      <a:lnTo>
                        <a:pt x="177" y="71"/>
                      </a:lnTo>
                      <a:lnTo>
                        <a:pt x="188" y="71"/>
                      </a:lnTo>
                      <a:lnTo>
                        <a:pt x="192" y="73"/>
                      </a:lnTo>
                      <a:lnTo>
                        <a:pt x="204" y="76"/>
                      </a:lnTo>
                      <a:lnTo>
                        <a:pt x="214" y="76"/>
                      </a:lnTo>
                      <a:lnTo>
                        <a:pt x="226" y="78"/>
                      </a:lnTo>
                      <a:lnTo>
                        <a:pt x="234" y="82"/>
                      </a:lnTo>
                      <a:lnTo>
                        <a:pt x="237" y="84"/>
                      </a:lnTo>
                      <a:lnTo>
                        <a:pt x="243" y="86"/>
                      </a:lnTo>
                      <a:lnTo>
                        <a:pt x="253" y="86"/>
                      </a:lnTo>
                      <a:lnTo>
                        <a:pt x="265" y="89"/>
                      </a:lnTo>
                      <a:lnTo>
                        <a:pt x="275" y="89"/>
                      </a:lnTo>
                      <a:lnTo>
                        <a:pt x="281" y="91"/>
                      </a:lnTo>
                      <a:lnTo>
                        <a:pt x="287" y="93"/>
                      </a:lnTo>
                      <a:lnTo>
                        <a:pt x="292" y="95"/>
                      </a:lnTo>
                      <a:lnTo>
                        <a:pt x="304" y="97"/>
                      </a:lnTo>
                      <a:lnTo>
                        <a:pt x="310" y="101"/>
                      </a:lnTo>
                      <a:lnTo>
                        <a:pt x="316" y="101"/>
                      </a:lnTo>
                      <a:lnTo>
                        <a:pt x="322" y="103"/>
                      </a:lnTo>
                      <a:lnTo>
                        <a:pt x="328" y="103"/>
                      </a:lnTo>
                      <a:lnTo>
                        <a:pt x="340" y="104"/>
                      </a:lnTo>
                      <a:lnTo>
                        <a:pt x="345" y="104"/>
                      </a:lnTo>
                      <a:lnTo>
                        <a:pt x="353" y="104"/>
                      </a:lnTo>
                      <a:lnTo>
                        <a:pt x="361" y="106"/>
                      </a:lnTo>
                      <a:lnTo>
                        <a:pt x="375" y="106"/>
                      </a:lnTo>
                      <a:lnTo>
                        <a:pt x="379" y="106"/>
                      </a:lnTo>
                      <a:lnTo>
                        <a:pt x="385" y="106"/>
                      </a:lnTo>
                      <a:lnTo>
                        <a:pt x="391" y="106"/>
                      </a:lnTo>
                      <a:lnTo>
                        <a:pt x="400" y="108"/>
                      </a:lnTo>
                      <a:lnTo>
                        <a:pt x="406" y="108"/>
                      </a:lnTo>
                      <a:lnTo>
                        <a:pt x="412" y="110"/>
                      </a:lnTo>
                      <a:lnTo>
                        <a:pt x="418" y="110"/>
                      </a:lnTo>
                      <a:lnTo>
                        <a:pt x="0" y="0"/>
                      </a:lnTo>
                    </a:path>
                  </a:pathLst>
                </a:custGeom>
                <a:blipFill dpi="0" rotWithShape="0">
                  <a:blip r:embed="rId7"/>
                  <a:srcRect/>
                  <a:tile tx="0" ty="0" sx="100000" sy="100000" flip="none" algn="tl"/>
                </a:blip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16" name="Freeform 332">
                  <a:extLst>
                    <a:ext uri="{FF2B5EF4-FFF2-40B4-BE49-F238E27FC236}">
                      <a16:creationId xmlns:a16="http://schemas.microsoft.com/office/drawing/2014/main" id="{1EDAC02E-B401-734F-8805-63B279BA3A78}"/>
                    </a:ext>
                  </a:extLst>
                </p:cNvPr>
                <p:cNvSpPr>
                  <a:spLocks/>
                </p:cNvSpPr>
                <p:nvPr/>
              </p:nvSpPr>
              <p:spPr bwMode="auto">
                <a:xfrm>
                  <a:off x="5301" y="3598"/>
                  <a:ext cx="419" cy="111"/>
                </a:xfrm>
                <a:custGeom>
                  <a:avLst/>
                  <a:gdLst>
                    <a:gd name="T0" fmla="*/ 0 w 419"/>
                    <a:gd name="T1" fmla="*/ 0 h 111"/>
                    <a:gd name="T2" fmla="*/ 20 w 419"/>
                    <a:gd name="T3" fmla="*/ 22 h 111"/>
                    <a:gd name="T4" fmla="*/ 24 w 419"/>
                    <a:gd name="T5" fmla="*/ 26 h 111"/>
                    <a:gd name="T6" fmla="*/ 32 w 419"/>
                    <a:gd name="T7" fmla="*/ 30 h 111"/>
                    <a:gd name="T8" fmla="*/ 36 w 419"/>
                    <a:gd name="T9" fmla="*/ 32 h 111"/>
                    <a:gd name="T10" fmla="*/ 46 w 419"/>
                    <a:gd name="T11" fmla="*/ 36 h 111"/>
                    <a:gd name="T12" fmla="*/ 58 w 419"/>
                    <a:gd name="T13" fmla="*/ 40 h 111"/>
                    <a:gd name="T14" fmla="*/ 68 w 419"/>
                    <a:gd name="T15" fmla="*/ 42 h 111"/>
                    <a:gd name="T16" fmla="*/ 74 w 419"/>
                    <a:gd name="T17" fmla="*/ 44 h 111"/>
                    <a:gd name="T18" fmla="*/ 78 w 419"/>
                    <a:gd name="T19" fmla="*/ 46 h 111"/>
                    <a:gd name="T20" fmla="*/ 86 w 419"/>
                    <a:gd name="T21" fmla="*/ 50 h 111"/>
                    <a:gd name="T22" fmla="*/ 90 w 419"/>
                    <a:gd name="T23" fmla="*/ 52 h 111"/>
                    <a:gd name="T24" fmla="*/ 96 w 419"/>
                    <a:gd name="T25" fmla="*/ 54 h 111"/>
                    <a:gd name="T26" fmla="*/ 112 w 419"/>
                    <a:gd name="T27" fmla="*/ 58 h 111"/>
                    <a:gd name="T28" fmla="*/ 124 w 419"/>
                    <a:gd name="T29" fmla="*/ 60 h 111"/>
                    <a:gd name="T30" fmla="*/ 136 w 419"/>
                    <a:gd name="T31" fmla="*/ 62 h 111"/>
                    <a:gd name="T32" fmla="*/ 148 w 419"/>
                    <a:gd name="T33" fmla="*/ 64 h 111"/>
                    <a:gd name="T34" fmla="*/ 160 w 419"/>
                    <a:gd name="T35" fmla="*/ 66 h 111"/>
                    <a:gd name="T36" fmla="*/ 166 w 419"/>
                    <a:gd name="T37" fmla="*/ 66 h 111"/>
                    <a:gd name="T38" fmla="*/ 172 w 419"/>
                    <a:gd name="T39" fmla="*/ 68 h 111"/>
                    <a:gd name="T40" fmla="*/ 178 w 419"/>
                    <a:gd name="T41" fmla="*/ 70 h 111"/>
                    <a:gd name="T42" fmla="*/ 188 w 419"/>
                    <a:gd name="T43" fmla="*/ 72 h 111"/>
                    <a:gd name="T44" fmla="*/ 192 w 419"/>
                    <a:gd name="T45" fmla="*/ 74 h 111"/>
                    <a:gd name="T46" fmla="*/ 204 w 419"/>
                    <a:gd name="T47" fmla="*/ 76 h 111"/>
                    <a:gd name="T48" fmla="*/ 214 w 419"/>
                    <a:gd name="T49" fmla="*/ 78 h 111"/>
                    <a:gd name="T50" fmla="*/ 226 w 419"/>
                    <a:gd name="T51" fmla="*/ 80 h 111"/>
                    <a:gd name="T52" fmla="*/ 232 w 419"/>
                    <a:gd name="T53" fmla="*/ 82 h 111"/>
                    <a:gd name="T54" fmla="*/ 238 w 419"/>
                    <a:gd name="T55" fmla="*/ 84 h 111"/>
                    <a:gd name="T56" fmla="*/ 244 w 419"/>
                    <a:gd name="T57" fmla="*/ 86 h 111"/>
                    <a:gd name="T58" fmla="*/ 252 w 419"/>
                    <a:gd name="T59" fmla="*/ 86 h 111"/>
                    <a:gd name="T60" fmla="*/ 266 w 419"/>
                    <a:gd name="T61" fmla="*/ 90 h 111"/>
                    <a:gd name="T62" fmla="*/ 274 w 419"/>
                    <a:gd name="T63" fmla="*/ 90 h 111"/>
                    <a:gd name="T64" fmla="*/ 280 w 419"/>
                    <a:gd name="T65" fmla="*/ 92 h 111"/>
                    <a:gd name="T66" fmla="*/ 286 w 419"/>
                    <a:gd name="T67" fmla="*/ 94 h 111"/>
                    <a:gd name="T68" fmla="*/ 292 w 419"/>
                    <a:gd name="T69" fmla="*/ 96 h 111"/>
                    <a:gd name="T70" fmla="*/ 304 w 419"/>
                    <a:gd name="T71" fmla="*/ 98 h 111"/>
                    <a:gd name="T72" fmla="*/ 310 w 419"/>
                    <a:gd name="T73" fmla="*/ 100 h 111"/>
                    <a:gd name="T74" fmla="*/ 316 w 419"/>
                    <a:gd name="T75" fmla="*/ 102 h 111"/>
                    <a:gd name="T76" fmla="*/ 322 w 419"/>
                    <a:gd name="T77" fmla="*/ 104 h 111"/>
                    <a:gd name="T78" fmla="*/ 328 w 419"/>
                    <a:gd name="T79" fmla="*/ 104 h 111"/>
                    <a:gd name="T80" fmla="*/ 340 w 419"/>
                    <a:gd name="T81" fmla="*/ 104 h 111"/>
                    <a:gd name="T82" fmla="*/ 346 w 419"/>
                    <a:gd name="T83" fmla="*/ 104 h 111"/>
                    <a:gd name="T84" fmla="*/ 352 w 419"/>
                    <a:gd name="T85" fmla="*/ 104 h 111"/>
                    <a:gd name="T86" fmla="*/ 362 w 419"/>
                    <a:gd name="T87" fmla="*/ 106 h 111"/>
                    <a:gd name="T88" fmla="*/ 374 w 419"/>
                    <a:gd name="T89" fmla="*/ 106 h 111"/>
                    <a:gd name="T90" fmla="*/ 378 w 419"/>
                    <a:gd name="T91" fmla="*/ 106 h 111"/>
                    <a:gd name="T92" fmla="*/ 384 w 419"/>
                    <a:gd name="T93" fmla="*/ 108 h 111"/>
                    <a:gd name="T94" fmla="*/ 390 w 419"/>
                    <a:gd name="T95" fmla="*/ 108 h 111"/>
                    <a:gd name="T96" fmla="*/ 400 w 419"/>
                    <a:gd name="T97" fmla="*/ 110 h 111"/>
                    <a:gd name="T98" fmla="*/ 406 w 419"/>
                    <a:gd name="T99" fmla="*/ 110 h 111"/>
                    <a:gd name="T100" fmla="*/ 412 w 419"/>
                    <a:gd name="T101" fmla="*/ 110 h 111"/>
                    <a:gd name="T102" fmla="*/ 418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0" y="0"/>
                      </a:moveTo>
                      <a:lnTo>
                        <a:pt x="20" y="22"/>
                      </a:lnTo>
                      <a:lnTo>
                        <a:pt x="24" y="26"/>
                      </a:lnTo>
                      <a:lnTo>
                        <a:pt x="32" y="30"/>
                      </a:lnTo>
                      <a:lnTo>
                        <a:pt x="36" y="32"/>
                      </a:lnTo>
                      <a:lnTo>
                        <a:pt x="46" y="36"/>
                      </a:lnTo>
                      <a:lnTo>
                        <a:pt x="58" y="40"/>
                      </a:lnTo>
                      <a:lnTo>
                        <a:pt x="68" y="42"/>
                      </a:lnTo>
                      <a:lnTo>
                        <a:pt x="74" y="44"/>
                      </a:lnTo>
                      <a:lnTo>
                        <a:pt x="78" y="46"/>
                      </a:lnTo>
                      <a:lnTo>
                        <a:pt x="86" y="50"/>
                      </a:lnTo>
                      <a:lnTo>
                        <a:pt x="90" y="52"/>
                      </a:lnTo>
                      <a:lnTo>
                        <a:pt x="96" y="54"/>
                      </a:lnTo>
                      <a:lnTo>
                        <a:pt x="112" y="58"/>
                      </a:lnTo>
                      <a:lnTo>
                        <a:pt x="124" y="60"/>
                      </a:lnTo>
                      <a:lnTo>
                        <a:pt x="136" y="62"/>
                      </a:lnTo>
                      <a:lnTo>
                        <a:pt x="148" y="64"/>
                      </a:lnTo>
                      <a:lnTo>
                        <a:pt x="160" y="66"/>
                      </a:lnTo>
                      <a:lnTo>
                        <a:pt x="166" y="66"/>
                      </a:lnTo>
                      <a:lnTo>
                        <a:pt x="172" y="68"/>
                      </a:lnTo>
                      <a:lnTo>
                        <a:pt x="178" y="70"/>
                      </a:lnTo>
                      <a:lnTo>
                        <a:pt x="188" y="72"/>
                      </a:lnTo>
                      <a:lnTo>
                        <a:pt x="192" y="74"/>
                      </a:lnTo>
                      <a:lnTo>
                        <a:pt x="204" y="76"/>
                      </a:lnTo>
                      <a:lnTo>
                        <a:pt x="214" y="78"/>
                      </a:lnTo>
                      <a:lnTo>
                        <a:pt x="226" y="80"/>
                      </a:lnTo>
                      <a:lnTo>
                        <a:pt x="232" y="82"/>
                      </a:lnTo>
                      <a:lnTo>
                        <a:pt x="238" y="84"/>
                      </a:lnTo>
                      <a:lnTo>
                        <a:pt x="244" y="86"/>
                      </a:lnTo>
                      <a:lnTo>
                        <a:pt x="252" y="86"/>
                      </a:lnTo>
                      <a:lnTo>
                        <a:pt x="266" y="90"/>
                      </a:lnTo>
                      <a:lnTo>
                        <a:pt x="274" y="90"/>
                      </a:lnTo>
                      <a:lnTo>
                        <a:pt x="280" y="92"/>
                      </a:lnTo>
                      <a:lnTo>
                        <a:pt x="286" y="94"/>
                      </a:lnTo>
                      <a:lnTo>
                        <a:pt x="292" y="96"/>
                      </a:lnTo>
                      <a:lnTo>
                        <a:pt x="304" y="98"/>
                      </a:lnTo>
                      <a:lnTo>
                        <a:pt x="310" y="100"/>
                      </a:lnTo>
                      <a:lnTo>
                        <a:pt x="316" y="102"/>
                      </a:lnTo>
                      <a:lnTo>
                        <a:pt x="322" y="104"/>
                      </a:lnTo>
                      <a:lnTo>
                        <a:pt x="328" y="104"/>
                      </a:lnTo>
                      <a:lnTo>
                        <a:pt x="340" y="104"/>
                      </a:lnTo>
                      <a:lnTo>
                        <a:pt x="346" y="104"/>
                      </a:lnTo>
                      <a:lnTo>
                        <a:pt x="352" y="104"/>
                      </a:lnTo>
                      <a:lnTo>
                        <a:pt x="362" y="106"/>
                      </a:lnTo>
                      <a:lnTo>
                        <a:pt x="374" y="106"/>
                      </a:lnTo>
                      <a:lnTo>
                        <a:pt x="378" y="106"/>
                      </a:lnTo>
                      <a:lnTo>
                        <a:pt x="384" y="108"/>
                      </a:lnTo>
                      <a:lnTo>
                        <a:pt x="390" y="108"/>
                      </a:lnTo>
                      <a:lnTo>
                        <a:pt x="400" y="110"/>
                      </a:lnTo>
                      <a:lnTo>
                        <a:pt x="406" y="110"/>
                      </a:lnTo>
                      <a:lnTo>
                        <a:pt x="412" y="110"/>
                      </a:lnTo>
                      <a:lnTo>
                        <a:pt x="418"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grpSp>
        <p:nvGrpSpPr>
          <p:cNvPr id="34870" name="Group 333">
            <a:extLst>
              <a:ext uri="{FF2B5EF4-FFF2-40B4-BE49-F238E27FC236}">
                <a16:creationId xmlns:a16="http://schemas.microsoft.com/office/drawing/2014/main" id="{2E9C2F4A-73C3-CA4E-A50F-C3EA9413FEED}"/>
              </a:ext>
            </a:extLst>
          </p:cNvPr>
          <p:cNvGrpSpPr>
            <a:grpSpLocks/>
          </p:cNvGrpSpPr>
          <p:nvPr/>
        </p:nvGrpSpPr>
        <p:grpSpPr bwMode="auto">
          <a:xfrm>
            <a:off x="6932613" y="5432425"/>
            <a:ext cx="1143000" cy="1390650"/>
            <a:chOff x="3407" y="3422"/>
            <a:chExt cx="720" cy="876"/>
          </a:xfrm>
        </p:grpSpPr>
        <p:sp>
          <p:nvSpPr>
            <p:cNvPr id="16718" name="Freeform 334">
              <a:extLst>
                <a:ext uri="{FF2B5EF4-FFF2-40B4-BE49-F238E27FC236}">
                  <a16:creationId xmlns:a16="http://schemas.microsoft.com/office/drawing/2014/main" id="{98D6F94F-B943-9140-8BFA-D6382E706D96}"/>
                </a:ext>
              </a:extLst>
            </p:cNvPr>
            <p:cNvSpPr>
              <a:spLocks/>
            </p:cNvSpPr>
            <p:nvPr/>
          </p:nvSpPr>
          <p:spPr bwMode="auto">
            <a:xfrm>
              <a:off x="3407" y="3422"/>
              <a:ext cx="720" cy="876"/>
            </a:xfrm>
            <a:custGeom>
              <a:avLst/>
              <a:gdLst>
                <a:gd name="T0" fmla="*/ 132 w 720"/>
                <a:gd name="T1" fmla="*/ 204 h 876"/>
                <a:gd name="T2" fmla="*/ 132 w 720"/>
                <a:gd name="T3" fmla="*/ 132 h 876"/>
                <a:gd name="T4" fmla="*/ 172 w 720"/>
                <a:gd name="T5" fmla="*/ 64 h 876"/>
                <a:gd name="T6" fmla="*/ 240 w 720"/>
                <a:gd name="T7" fmla="*/ 24 h 876"/>
                <a:gd name="T8" fmla="*/ 312 w 720"/>
                <a:gd name="T9" fmla="*/ 4 h 876"/>
                <a:gd name="T10" fmla="*/ 384 w 720"/>
                <a:gd name="T11" fmla="*/ 0 h 876"/>
                <a:gd name="T12" fmla="*/ 456 w 720"/>
                <a:gd name="T13" fmla="*/ 0 h 876"/>
                <a:gd name="T14" fmla="*/ 528 w 720"/>
                <a:gd name="T15" fmla="*/ 36 h 876"/>
                <a:gd name="T16" fmla="*/ 590 w 720"/>
                <a:gd name="T17" fmla="*/ 92 h 876"/>
                <a:gd name="T18" fmla="*/ 600 w 720"/>
                <a:gd name="T19" fmla="*/ 180 h 876"/>
                <a:gd name="T20" fmla="*/ 600 w 720"/>
                <a:gd name="T21" fmla="*/ 252 h 876"/>
                <a:gd name="T22" fmla="*/ 600 w 720"/>
                <a:gd name="T23" fmla="*/ 336 h 876"/>
                <a:gd name="T24" fmla="*/ 624 w 720"/>
                <a:gd name="T25" fmla="*/ 407 h 876"/>
                <a:gd name="T26" fmla="*/ 647 w 720"/>
                <a:gd name="T27" fmla="*/ 479 h 876"/>
                <a:gd name="T28" fmla="*/ 671 w 720"/>
                <a:gd name="T29" fmla="*/ 551 h 876"/>
                <a:gd name="T30" fmla="*/ 683 w 720"/>
                <a:gd name="T31" fmla="*/ 635 h 876"/>
                <a:gd name="T32" fmla="*/ 695 w 720"/>
                <a:gd name="T33" fmla="*/ 707 h 876"/>
                <a:gd name="T34" fmla="*/ 719 w 720"/>
                <a:gd name="T35" fmla="*/ 779 h 876"/>
                <a:gd name="T36" fmla="*/ 719 w 720"/>
                <a:gd name="T37" fmla="*/ 851 h 876"/>
                <a:gd name="T38" fmla="*/ 647 w 720"/>
                <a:gd name="T39" fmla="*/ 875 h 876"/>
                <a:gd name="T40" fmla="*/ 528 w 720"/>
                <a:gd name="T41" fmla="*/ 863 h 876"/>
                <a:gd name="T42" fmla="*/ 456 w 720"/>
                <a:gd name="T43" fmla="*/ 863 h 876"/>
                <a:gd name="T44" fmla="*/ 384 w 720"/>
                <a:gd name="T45" fmla="*/ 863 h 876"/>
                <a:gd name="T46" fmla="*/ 312 w 720"/>
                <a:gd name="T47" fmla="*/ 863 h 876"/>
                <a:gd name="T48" fmla="*/ 240 w 720"/>
                <a:gd name="T49" fmla="*/ 863 h 876"/>
                <a:gd name="T50" fmla="*/ 156 w 720"/>
                <a:gd name="T51" fmla="*/ 863 h 876"/>
                <a:gd name="T52" fmla="*/ 84 w 720"/>
                <a:gd name="T53" fmla="*/ 863 h 876"/>
                <a:gd name="T54" fmla="*/ 12 w 720"/>
                <a:gd name="T55" fmla="*/ 863 h 876"/>
                <a:gd name="T56" fmla="*/ 0 w 720"/>
                <a:gd name="T57" fmla="*/ 791 h 876"/>
                <a:gd name="T58" fmla="*/ 12 w 720"/>
                <a:gd name="T59" fmla="*/ 719 h 876"/>
                <a:gd name="T60" fmla="*/ 60 w 720"/>
                <a:gd name="T61" fmla="*/ 647 h 876"/>
                <a:gd name="T62" fmla="*/ 84 w 720"/>
                <a:gd name="T63" fmla="*/ 575 h 876"/>
                <a:gd name="T64" fmla="*/ 84 w 720"/>
                <a:gd name="T65" fmla="*/ 503 h 876"/>
                <a:gd name="T66" fmla="*/ 108 w 720"/>
                <a:gd name="T67" fmla="*/ 431 h 876"/>
                <a:gd name="T68" fmla="*/ 120 w 720"/>
                <a:gd name="T69" fmla="*/ 359 h 876"/>
                <a:gd name="T70" fmla="*/ 120 w 720"/>
                <a:gd name="T71" fmla="*/ 288 h 876"/>
                <a:gd name="T72" fmla="*/ 132 w 720"/>
                <a:gd name="T73" fmla="*/ 240 h 8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0" h="876">
                  <a:moveTo>
                    <a:pt x="132" y="240"/>
                  </a:moveTo>
                  <a:lnTo>
                    <a:pt x="132" y="204"/>
                  </a:lnTo>
                  <a:lnTo>
                    <a:pt x="132" y="168"/>
                  </a:lnTo>
                  <a:lnTo>
                    <a:pt x="132" y="132"/>
                  </a:lnTo>
                  <a:lnTo>
                    <a:pt x="140" y="92"/>
                  </a:lnTo>
                  <a:lnTo>
                    <a:pt x="172" y="64"/>
                  </a:lnTo>
                  <a:lnTo>
                    <a:pt x="204" y="42"/>
                  </a:lnTo>
                  <a:lnTo>
                    <a:pt x="240" y="24"/>
                  </a:lnTo>
                  <a:lnTo>
                    <a:pt x="276" y="12"/>
                  </a:lnTo>
                  <a:lnTo>
                    <a:pt x="312" y="4"/>
                  </a:lnTo>
                  <a:lnTo>
                    <a:pt x="348" y="0"/>
                  </a:lnTo>
                  <a:lnTo>
                    <a:pt x="384" y="0"/>
                  </a:lnTo>
                  <a:lnTo>
                    <a:pt x="420" y="0"/>
                  </a:lnTo>
                  <a:lnTo>
                    <a:pt x="456" y="0"/>
                  </a:lnTo>
                  <a:lnTo>
                    <a:pt x="492" y="16"/>
                  </a:lnTo>
                  <a:lnTo>
                    <a:pt x="528" y="36"/>
                  </a:lnTo>
                  <a:lnTo>
                    <a:pt x="572" y="72"/>
                  </a:lnTo>
                  <a:lnTo>
                    <a:pt x="590" y="92"/>
                  </a:lnTo>
                  <a:lnTo>
                    <a:pt x="600" y="144"/>
                  </a:lnTo>
                  <a:lnTo>
                    <a:pt x="600" y="180"/>
                  </a:lnTo>
                  <a:lnTo>
                    <a:pt x="600" y="216"/>
                  </a:lnTo>
                  <a:lnTo>
                    <a:pt x="600" y="252"/>
                  </a:lnTo>
                  <a:lnTo>
                    <a:pt x="600" y="300"/>
                  </a:lnTo>
                  <a:lnTo>
                    <a:pt x="600" y="336"/>
                  </a:lnTo>
                  <a:lnTo>
                    <a:pt x="612" y="371"/>
                  </a:lnTo>
                  <a:lnTo>
                    <a:pt x="624" y="407"/>
                  </a:lnTo>
                  <a:lnTo>
                    <a:pt x="635" y="443"/>
                  </a:lnTo>
                  <a:lnTo>
                    <a:pt x="647" y="479"/>
                  </a:lnTo>
                  <a:lnTo>
                    <a:pt x="659" y="515"/>
                  </a:lnTo>
                  <a:lnTo>
                    <a:pt x="671" y="551"/>
                  </a:lnTo>
                  <a:lnTo>
                    <a:pt x="683" y="599"/>
                  </a:lnTo>
                  <a:lnTo>
                    <a:pt x="683" y="635"/>
                  </a:lnTo>
                  <a:lnTo>
                    <a:pt x="695" y="671"/>
                  </a:lnTo>
                  <a:lnTo>
                    <a:pt x="695" y="707"/>
                  </a:lnTo>
                  <a:lnTo>
                    <a:pt x="695" y="743"/>
                  </a:lnTo>
                  <a:lnTo>
                    <a:pt x="719" y="779"/>
                  </a:lnTo>
                  <a:lnTo>
                    <a:pt x="719" y="815"/>
                  </a:lnTo>
                  <a:lnTo>
                    <a:pt x="719" y="851"/>
                  </a:lnTo>
                  <a:lnTo>
                    <a:pt x="683" y="875"/>
                  </a:lnTo>
                  <a:lnTo>
                    <a:pt x="647" y="875"/>
                  </a:lnTo>
                  <a:lnTo>
                    <a:pt x="612" y="875"/>
                  </a:lnTo>
                  <a:lnTo>
                    <a:pt x="528" y="863"/>
                  </a:lnTo>
                  <a:lnTo>
                    <a:pt x="492" y="863"/>
                  </a:lnTo>
                  <a:lnTo>
                    <a:pt x="456" y="863"/>
                  </a:lnTo>
                  <a:lnTo>
                    <a:pt x="420" y="863"/>
                  </a:lnTo>
                  <a:lnTo>
                    <a:pt x="384" y="863"/>
                  </a:lnTo>
                  <a:lnTo>
                    <a:pt x="348" y="863"/>
                  </a:lnTo>
                  <a:lnTo>
                    <a:pt x="312" y="863"/>
                  </a:lnTo>
                  <a:lnTo>
                    <a:pt x="276" y="863"/>
                  </a:lnTo>
                  <a:lnTo>
                    <a:pt x="240" y="863"/>
                  </a:lnTo>
                  <a:lnTo>
                    <a:pt x="204" y="863"/>
                  </a:lnTo>
                  <a:lnTo>
                    <a:pt x="156" y="863"/>
                  </a:lnTo>
                  <a:lnTo>
                    <a:pt x="120" y="863"/>
                  </a:lnTo>
                  <a:lnTo>
                    <a:pt x="84" y="863"/>
                  </a:lnTo>
                  <a:lnTo>
                    <a:pt x="48" y="863"/>
                  </a:lnTo>
                  <a:lnTo>
                    <a:pt x="12" y="863"/>
                  </a:lnTo>
                  <a:lnTo>
                    <a:pt x="0" y="827"/>
                  </a:lnTo>
                  <a:lnTo>
                    <a:pt x="0" y="791"/>
                  </a:lnTo>
                  <a:lnTo>
                    <a:pt x="0" y="755"/>
                  </a:lnTo>
                  <a:lnTo>
                    <a:pt x="12" y="719"/>
                  </a:lnTo>
                  <a:lnTo>
                    <a:pt x="36" y="683"/>
                  </a:lnTo>
                  <a:lnTo>
                    <a:pt x="60" y="647"/>
                  </a:lnTo>
                  <a:lnTo>
                    <a:pt x="72" y="611"/>
                  </a:lnTo>
                  <a:lnTo>
                    <a:pt x="84" y="575"/>
                  </a:lnTo>
                  <a:lnTo>
                    <a:pt x="84" y="539"/>
                  </a:lnTo>
                  <a:lnTo>
                    <a:pt x="84" y="503"/>
                  </a:lnTo>
                  <a:lnTo>
                    <a:pt x="108" y="467"/>
                  </a:lnTo>
                  <a:lnTo>
                    <a:pt x="108" y="431"/>
                  </a:lnTo>
                  <a:lnTo>
                    <a:pt x="120" y="395"/>
                  </a:lnTo>
                  <a:lnTo>
                    <a:pt x="120" y="359"/>
                  </a:lnTo>
                  <a:lnTo>
                    <a:pt x="120" y="324"/>
                  </a:lnTo>
                  <a:lnTo>
                    <a:pt x="120" y="288"/>
                  </a:lnTo>
                  <a:lnTo>
                    <a:pt x="124" y="258"/>
                  </a:lnTo>
                  <a:lnTo>
                    <a:pt x="132" y="240"/>
                  </a:lnTo>
                </a:path>
              </a:pathLst>
            </a:custGeom>
            <a:solidFill>
              <a:srgbClr val="F08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898" name="Group 335">
              <a:extLst>
                <a:ext uri="{FF2B5EF4-FFF2-40B4-BE49-F238E27FC236}">
                  <a16:creationId xmlns:a16="http://schemas.microsoft.com/office/drawing/2014/main" id="{76FD90D9-9355-6E48-B4D3-DB11712B97E7}"/>
                </a:ext>
              </a:extLst>
            </p:cNvPr>
            <p:cNvGrpSpPr>
              <a:grpSpLocks/>
            </p:cNvGrpSpPr>
            <p:nvPr/>
          </p:nvGrpSpPr>
          <p:grpSpPr bwMode="auto">
            <a:xfrm>
              <a:off x="3543" y="3570"/>
              <a:ext cx="463" cy="43"/>
              <a:chOff x="3543" y="3570"/>
              <a:chExt cx="463" cy="43"/>
            </a:xfrm>
          </p:grpSpPr>
          <p:sp>
            <p:nvSpPr>
              <p:cNvPr id="16720" name="Freeform 336">
                <a:extLst>
                  <a:ext uri="{FF2B5EF4-FFF2-40B4-BE49-F238E27FC236}">
                    <a16:creationId xmlns:a16="http://schemas.microsoft.com/office/drawing/2014/main" id="{4F6F26BF-A425-8E41-9097-13DE8A279A4A}"/>
                  </a:ext>
                </a:extLst>
              </p:cNvPr>
              <p:cNvSpPr>
                <a:spLocks/>
              </p:cNvSpPr>
              <p:nvPr/>
            </p:nvSpPr>
            <p:spPr bwMode="auto">
              <a:xfrm>
                <a:off x="3543" y="3570"/>
                <a:ext cx="463" cy="43"/>
              </a:xfrm>
              <a:custGeom>
                <a:avLst/>
                <a:gdLst>
                  <a:gd name="T0" fmla="*/ 0 w 463"/>
                  <a:gd name="T1" fmla="*/ 7 h 43"/>
                  <a:gd name="T2" fmla="*/ 10 w 463"/>
                  <a:gd name="T3" fmla="*/ 7 h 43"/>
                  <a:gd name="T4" fmla="*/ 18 w 463"/>
                  <a:gd name="T5" fmla="*/ 8 h 43"/>
                  <a:gd name="T6" fmla="*/ 28 w 463"/>
                  <a:gd name="T7" fmla="*/ 12 h 43"/>
                  <a:gd name="T8" fmla="*/ 35 w 463"/>
                  <a:gd name="T9" fmla="*/ 18 h 43"/>
                  <a:gd name="T10" fmla="*/ 45 w 463"/>
                  <a:gd name="T11" fmla="*/ 22 h 43"/>
                  <a:gd name="T12" fmla="*/ 53 w 463"/>
                  <a:gd name="T13" fmla="*/ 24 h 43"/>
                  <a:gd name="T14" fmla="*/ 67 w 463"/>
                  <a:gd name="T15" fmla="*/ 24 h 43"/>
                  <a:gd name="T16" fmla="*/ 92 w 463"/>
                  <a:gd name="T17" fmla="*/ 27 h 43"/>
                  <a:gd name="T18" fmla="*/ 102 w 463"/>
                  <a:gd name="T19" fmla="*/ 30 h 43"/>
                  <a:gd name="T20" fmla="*/ 110 w 463"/>
                  <a:gd name="T21" fmla="*/ 30 h 43"/>
                  <a:gd name="T22" fmla="*/ 120 w 463"/>
                  <a:gd name="T23" fmla="*/ 34 h 43"/>
                  <a:gd name="T24" fmla="*/ 130 w 463"/>
                  <a:gd name="T25" fmla="*/ 34 h 43"/>
                  <a:gd name="T26" fmla="*/ 149 w 463"/>
                  <a:gd name="T27" fmla="*/ 35 h 43"/>
                  <a:gd name="T28" fmla="*/ 159 w 463"/>
                  <a:gd name="T29" fmla="*/ 39 h 43"/>
                  <a:gd name="T30" fmla="*/ 167 w 463"/>
                  <a:gd name="T31" fmla="*/ 39 h 43"/>
                  <a:gd name="T32" fmla="*/ 181 w 463"/>
                  <a:gd name="T33" fmla="*/ 42 h 43"/>
                  <a:gd name="T34" fmla="*/ 189 w 463"/>
                  <a:gd name="T35" fmla="*/ 42 h 43"/>
                  <a:gd name="T36" fmla="*/ 199 w 463"/>
                  <a:gd name="T37" fmla="*/ 42 h 43"/>
                  <a:gd name="T38" fmla="*/ 210 w 463"/>
                  <a:gd name="T39" fmla="*/ 42 h 43"/>
                  <a:gd name="T40" fmla="*/ 232 w 463"/>
                  <a:gd name="T41" fmla="*/ 42 h 43"/>
                  <a:gd name="T42" fmla="*/ 252 w 463"/>
                  <a:gd name="T43" fmla="*/ 42 h 43"/>
                  <a:gd name="T44" fmla="*/ 263 w 463"/>
                  <a:gd name="T45" fmla="*/ 42 h 43"/>
                  <a:gd name="T46" fmla="*/ 273 w 463"/>
                  <a:gd name="T47" fmla="*/ 42 h 43"/>
                  <a:gd name="T48" fmla="*/ 281 w 463"/>
                  <a:gd name="T49" fmla="*/ 42 h 43"/>
                  <a:gd name="T50" fmla="*/ 291 w 463"/>
                  <a:gd name="T51" fmla="*/ 42 h 43"/>
                  <a:gd name="T52" fmla="*/ 301 w 463"/>
                  <a:gd name="T53" fmla="*/ 42 h 43"/>
                  <a:gd name="T54" fmla="*/ 309 w 463"/>
                  <a:gd name="T55" fmla="*/ 39 h 43"/>
                  <a:gd name="T56" fmla="*/ 326 w 463"/>
                  <a:gd name="T57" fmla="*/ 39 h 43"/>
                  <a:gd name="T58" fmla="*/ 332 w 463"/>
                  <a:gd name="T59" fmla="*/ 39 h 43"/>
                  <a:gd name="T60" fmla="*/ 344 w 463"/>
                  <a:gd name="T61" fmla="*/ 35 h 43"/>
                  <a:gd name="T62" fmla="*/ 356 w 463"/>
                  <a:gd name="T63" fmla="*/ 35 h 43"/>
                  <a:gd name="T64" fmla="*/ 374 w 463"/>
                  <a:gd name="T65" fmla="*/ 35 h 43"/>
                  <a:gd name="T66" fmla="*/ 381 w 463"/>
                  <a:gd name="T67" fmla="*/ 35 h 43"/>
                  <a:gd name="T68" fmla="*/ 391 w 463"/>
                  <a:gd name="T69" fmla="*/ 34 h 43"/>
                  <a:gd name="T70" fmla="*/ 409 w 463"/>
                  <a:gd name="T71" fmla="*/ 30 h 43"/>
                  <a:gd name="T72" fmla="*/ 423 w 463"/>
                  <a:gd name="T73" fmla="*/ 27 h 43"/>
                  <a:gd name="T74" fmla="*/ 433 w 463"/>
                  <a:gd name="T75" fmla="*/ 24 h 43"/>
                  <a:gd name="T76" fmla="*/ 440 w 463"/>
                  <a:gd name="T77" fmla="*/ 18 h 43"/>
                  <a:gd name="T78" fmla="*/ 448 w 463"/>
                  <a:gd name="T79" fmla="*/ 13 h 43"/>
                  <a:gd name="T80" fmla="*/ 462 w 463"/>
                  <a:gd name="T81" fmla="*/ 8 h 43"/>
                  <a:gd name="T82" fmla="*/ 458 w 463"/>
                  <a:gd name="T83" fmla="*/ 0 h 43"/>
                  <a:gd name="T84" fmla="*/ 0 w 463"/>
                  <a:gd name="T85" fmla="*/ 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3" h="43">
                    <a:moveTo>
                      <a:pt x="0" y="7"/>
                    </a:moveTo>
                    <a:lnTo>
                      <a:pt x="10" y="7"/>
                    </a:lnTo>
                    <a:lnTo>
                      <a:pt x="18" y="8"/>
                    </a:lnTo>
                    <a:lnTo>
                      <a:pt x="28" y="12"/>
                    </a:lnTo>
                    <a:lnTo>
                      <a:pt x="35" y="18"/>
                    </a:lnTo>
                    <a:lnTo>
                      <a:pt x="45" y="22"/>
                    </a:lnTo>
                    <a:lnTo>
                      <a:pt x="53" y="24"/>
                    </a:lnTo>
                    <a:lnTo>
                      <a:pt x="67" y="24"/>
                    </a:lnTo>
                    <a:lnTo>
                      <a:pt x="92" y="27"/>
                    </a:lnTo>
                    <a:lnTo>
                      <a:pt x="102" y="30"/>
                    </a:lnTo>
                    <a:lnTo>
                      <a:pt x="110" y="30"/>
                    </a:lnTo>
                    <a:lnTo>
                      <a:pt x="120" y="34"/>
                    </a:lnTo>
                    <a:lnTo>
                      <a:pt x="130" y="34"/>
                    </a:lnTo>
                    <a:lnTo>
                      <a:pt x="149" y="35"/>
                    </a:lnTo>
                    <a:lnTo>
                      <a:pt x="159" y="39"/>
                    </a:lnTo>
                    <a:lnTo>
                      <a:pt x="167" y="39"/>
                    </a:lnTo>
                    <a:lnTo>
                      <a:pt x="181" y="42"/>
                    </a:lnTo>
                    <a:lnTo>
                      <a:pt x="189" y="42"/>
                    </a:lnTo>
                    <a:lnTo>
                      <a:pt x="199" y="42"/>
                    </a:lnTo>
                    <a:lnTo>
                      <a:pt x="210" y="42"/>
                    </a:lnTo>
                    <a:lnTo>
                      <a:pt x="232" y="42"/>
                    </a:lnTo>
                    <a:lnTo>
                      <a:pt x="252" y="42"/>
                    </a:lnTo>
                    <a:lnTo>
                      <a:pt x="263" y="42"/>
                    </a:lnTo>
                    <a:lnTo>
                      <a:pt x="273" y="42"/>
                    </a:lnTo>
                    <a:lnTo>
                      <a:pt x="281" y="42"/>
                    </a:lnTo>
                    <a:lnTo>
                      <a:pt x="291" y="42"/>
                    </a:lnTo>
                    <a:lnTo>
                      <a:pt x="301" y="42"/>
                    </a:lnTo>
                    <a:lnTo>
                      <a:pt x="309" y="39"/>
                    </a:lnTo>
                    <a:lnTo>
                      <a:pt x="326" y="39"/>
                    </a:lnTo>
                    <a:lnTo>
                      <a:pt x="332" y="39"/>
                    </a:lnTo>
                    <a:lnTo>
                      <a:pt x="344" y="35"/>
                    </a:lnTo>
                    <a:lnTo>
                      <a:pt x="356" y="35"/>
                    </a:lnTo>
                    <a:lnTo>
                      <a:pt x="374" y="35"/>
                    </a:lnTo>
                    <a:lnTo>
                      <a:pt x="381" y="35"/>
                    </a:lnTo>
                    <a:lnTo>
                      <a:pt x="391" y="34"/>
                    </a:lnTo>
                    <a:lnTo>
                      <a:pt x="409" y="30"/>
                    </a:lnTo>
                    <a:lnTo>
                      <a:pt x="423" y="27"/>
                    </a:lnTo>
                    <a:lnTo>
                      <a:pt x="433" y="24"/>
                    </a:lnTo>
                    <a:lnTo>
                      <a:pt x="440" y="18"/>
                    </a:lnTo>
                    <a:lnTo>
                      <a:pt x="448" y="13"/>
                    </a:lnTo>
                    <a:lnTo>
                      <a:pt x="462" y="8"/>
                    </a:lnTo>
                    <a:lnTo>
                      <a:pt x="458" y="0"/>
                    </a:lnTo>
                    <a:lnTo>
                      <a:pt x="0" y="7"/>
                    </a:lnTo>
                  </a:path>
                </a:pathLst>
              </a:custGeom>
              <a:solidFill>
                <a:srgbClr val="F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21" name="Freeform 337">
                <a:extLst>
                  <a:ext uri="{FF2B5EF4-FFF2-40B4-BE49-F238E27FC236}">
                    <a16:creationId xmlns:a16="http://schemas.microsoft.com/office/drawing/2014/main" id="{DEDD5A6A-A8AA-6C46-A9A8-1BE23FA6A7FE}"/>
                  </a:ext>
                </a:extLst>
              </p:cNvPr>
              <p:cNvSpPr>
                <a:spLocks/>
              </p:cNvSpPr>
              <p:nvPr/>
            </p:nvSpPr>
            <p:spPr bwMode="auto">
              <a:xfrm>
                <a:off x="3543" y="3570"/>
                <a:ext cx="463" cy="43"/>
              </a:xfrm>
              <a:custGeom>
                <a:avLst/>
                <a:gdLst>
                  <a:gd name="T0" fmla="*/ 0 w 463"/>
                  <a:gd name="T1" fmla="*/ 6 h 43"/>
                  <a:gd name="T2" fmla="*/ 10 w 463"/>
                  <a:gd name="T3" fmla="*/ 6 h 43"/>
                  <a:gd name="T4" fmla="*/ 18 w 463"/>
                  <a:gd name="T5" fmla="*/ 10 h 43"/>
                  <a:gd name="T6" fmla="*/ 28 w 463"/>
                  <a:gd name="T7" fmla="*/ 12 h 43"/>
                  <a:gd name="T8" fmla="*/ 36 w 463"/>
                  <a:gd name="T9" fmla="*/ 18 h 43"/>
                  <a:gd name="T10" fmla="*/ 46 w 463"/>
                  <a:gd name="T11" fmla="*/ 22 h 43"/>
                  <a:gd name="T12" fmla="*/ 54 w 463"/>
                  <a:gd name="T13" fmla="*/ 24 h 43"/>
                  <a:gd name="T14" fmla="*/ 66 w 463"/>
                  <a:gd name="T15" fmla="*/ 24 h 43"/>
                  <a:gd name="T16" fmla="*/ 94 w 463"/>
                  <a:gd name="T17" fmla="*/ 28 h 43"/>
                  <a:gd name="T18" fmla="*/ 102 w 463"/>
                  <a:gd name="T19" fmla="*/ 30 h 43"/>
                  <a:gd name="T20" fmla="*/ 112 w 463"/>
                  <a:gd name="T21" fmla="*/ 30 h 43"/>
                  <a:gd name="T22" fmla="*/ 120 w 463"/>
                  <a:gd name="T23" fmla="*/ 34 h 43"/>
                  <a:gd name="T24" fmla="*/ 130 w 463"/>
                  <a:gd name="T25" fmla="*/ 34 h 43"/>
                  <a:gd name="T26" fmla="*/ 150 w 463"/>
                  <a:gd name="T27" fmla="*/ 36 h 43"/>
                  <a:gd name="T28" fmla="*/ 160 w 463"/>
                  <a:gd name="T29" fmla="*/ 40 h 43"/>
                  <a:gd name="T30" fmla="*/ 168 w 463"/>
                  <a:gd name="T31" fmla="*/ 40 h 43"/>
                  <a:gd name="T32" fmla="*/ 180 w 463"/>
                  <a:gd name="T33" fmla="*/ 42 h 43"/>
                  <a:gd name="T34" fmla="*/ 190 w 463"/>
                  <a:gd name="T35" fmla="*/ 42 h 43"/>
                  <a:gd name="T36" fmla="*/ 198 w 463"/>
                  <a:gd name="T37" fmla="*/ 42 h 43"/>
                  <a:gd name="T38" fmla="*/ 210 w 463"/>
                  <a:gd name="T39" fmla="*/ 42 h 43"/>
                  <a:gd name="T40" fmla="*/ 232 w 463"/>
                  <a:gd name="T41" fmla="*/ 42 h 43"/>
                  <a:gd name="T42" fmla="*/ 252 w 463"/>
                  <a:gd name="T43" fmla="*/ 42 h 43"/>
                  <a:gd name="T44" fmla="*/ 264 w 463"/>
                  <a:gd name="T45" fmla="*/ 42 h 43"/>
                  <a:gd name="T46" fmla="*/ 274 w 463"/>
                  <a:gd name="T47" fmla="*/ 42 h 43"/>
                  <a:gd name="T48" fmla="*/ 282 w 463"/>
                  <a:gd name="T49" fmla="*/ 42 h 43"/>
                  <a:gd name="T50" fmla="*/ 292 w 463"/>
                  <a:gd name="T51" fmla="*/ 42 h 43"/>
                  <a:gd name="T52" fmla="*/ 300 w 463"/>
                  <a:gd name="T53" fmla="*/ 42 h 43"/>
                  <a:gd name="T54" fmla="*/ 310 w 463"/>
                  <a:gd name="T55" fmla="*/ 40 h 43"/>
                  <a:gd name="T56" fmla="*/ 328 w 463"/>
                  <a:gd name="T57" fmla="*/ 38 h 43"/>
                  <a:gd name="T58" fmla="*/ 334 w 463"/>
                  <a:gd name="T59" fmla="*/ 40 h 43"/>
                  <a:gd name="T60" fmla="*/ 346 w 463"/>
                  <a:gd name="T61" fmla="*/ 36 h 43"/>
                  <a:gd name="T62" fmla="*/ 356 w 463"/>
                  <a:gd name="T63" fmla="*/ 36 h 43"/>
                  <a:gd name="T64" fmla="*/ 374 w 463"/>
                  <a:gd name="T65" fmla="*/ 36 h 43"/>
                  <a:gd name="T66" fmla="*/ 382 w 463"/>
                  <a:gd name="T67" fmla="*/ 36 h 43"/>
                  <a:gd name="T68" fmla="*/ 392 w 463"/>
                  <a:gd name="T69" fmla="*/ 34 h 43"/>
                  <a:gd name="T70" fmla="*/ 410 w 463"/>
                  <a:gd name="T71" fmla="*/ 30 h 43"/>
                  <a:gd name="T72" fmla="*/ 424 w 463"/>
                  <a:gd name="T73" fmla="*/ 28 h 43"/>
                  <a:gd name="T74" fmla="*/ 432 w 463"/>
                  <a:gd name="T75" fmla="*/ 24 h 43"/>
                  <a:gd name="T76" fmla="*/ 442 w 463"/>
                  <a:gd name="T77" fmla="*/ 20 h 43"/>
                  <a:gd name="T78" fmla="*/ 448 w 463"/>
                  <a:gd name="T79" fmla="*/ 14 h 43"/>
                  <a:gd name="T80" fmla="*/ 462 w 463"/>
                  <a:gd name="T81" fmla="*/ 8 h 43"/>
                  <a:gd name="T82" fmla="*/ 460 w 463"/>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3" h="43">
                    <a:moveTo>
                      <a:pt x="0" y="6"/>
                    </a:moveTo>
                    <a:lnTo>
                      <a:pt x="10" y="6"/>
                    </a:lnTo>
                    <a:lnTo>
                      <a:pt x="18" y="10"/>
                    </a:lnTo>
                    <a:lnTo>
                      <a:pt x="28" y="12"/>
                    </a:lnTo>
                    <a:lnTo>
                      <a:pt x="36" y="18"/>
                    </a:lnTo>
                    <a:lnTo>
                      <a:pt x="46" y="22"/>
                    </a:lnTo>
                    <a:lnTo>
                      <a:pt x="54" y="24"/>
                    </a:lnTo>
                    <a:lnTo>
                      <a:pt x="66" y="24"/>
                    </a:lnTo>
                    <a:lnTo>
                      <a:pt x="94" y="28"/>
                    </a:lnTo>
                    <a:lnTo>
                      <a:pt x="102" y="30"/>
                    </a:lnTo>
                    <a:lnTo>
                      <a:pt x="112" y="30"/>
                    </a:lnTo>
                    <a:lnTo>
                      <a:pt x="120" y="34"/>
                    </a:lnTo>
                    <a:lnTo>
                      <a:pt x="130" y="34"/>
                    </a:lnTo>
                    <a:lnTo>
                      <a:pt x="150" y="36"/>
                    </a:lnTo>
                    <a:lnTo>
                      <a:pt x="160" y="40"/>
                    </a:lnTo>
                    <a:lnTo>
                      <a:pt x="168" y="40"/>
                    </a:lnTo>
                    <a:lnTo>
                      <a:pt x="180" y="42"/>
                    </a:lnTo>
                    <a:lnTo>
                      <a:pt x="190" y="42"/>
                    </a:lnTo>
                    <a:lnTo>
                      <a:pt x="198" y="42"/>
                    </a:lnTo>
                    <a:lnTo>
                      <a:pt x="210" y="42"/>
                    </a:lnTo>
                    <a:lnTo>
                      <a:pt x="232" y="42"/>
                    </a:lnTo>
                    <a:lnTo>
                      <a:pt x="252" y="42"/>
                    </a:lnTo>
                    <a:lnTo>
                      <a:pt x="264" y="42"/>
                    </a:lnTo>
                    <a:lnTo>
                      <a:pt x="274" y="42"/>
                    </a:lnTo>
                    <a:lnTo>
                      <a:pt x="282" y="42"/>
                    </a:lnTo>
                    <a:lnTo>
                      <a:pt x="292" y="42"/>
                    </a:lnTo>
                    <a:lnTo>
                      <a:pt x="300" y="42"/>
                    </a:lnTo>
                    <a:lnTo>
                      <a:pt x="310" y="40"/>
                    </a:lnTo>
                    <a:lnTo>
                      <a:pt x="328" y="38"/>
                    </a:lnTo>
                    <a:lnTo>
                      <a:pt x="334" y="40"/>
                    </a:lnTo>
                    <a:lnTo>
                      <a:pt x="346" y="36"/>
                    </a:lnTo>
                    <a:lnTo>
                      <a:pt x="356" y="36"/>
                    </a:lnTo>
                    <a:lnTo>
                      <a:pt x="374" y="36"/>
                    </a:lnTo>
                    <a:lnTo>
                      <a:pt x="382" y="36"/>
                    </a:lnTo>
                    <a:lnTo>
                      <a:pt x="392" y="34"/>
                    </a:lnTo>
                    <a:lnTo>
                      <a:pt x="410" y="30"/>
                    </a:lnTo>
                    <a:lnTo>
                      <a:pt x="424" y="28"/>
                    </a:lnTo>
                    <a:lnTo>
                      <a:pt x="432" y="24"/>
                    </a:lnTo>
                    <a:lnTo>
                      <a:pt x="442" y="20"/>
                    </a:lnTo>
                    <a:lnTo>
                      <a:pt x="448" y="14"/>
                    </a:lnTo>
                    <a:lnTo>
                      <a:pt x="462" y="8"/>
                    </a:lnTo>
                    <a:lnTo>
                      <a:pt x="46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99" name="Group 338">
              <a:extLst>
                <a:ext uri="{FF2B5EF4-FFF2-40B4-BE49-F238E27FC236}">
                  <a16:creationId xmlns:a16="http://schemas.microsoft.com/office/drawing/2014/main" id="{C0F1E590-F061-AD4D-9FAA-48F9C5A0F1EB}"/>
                </a:ext>
              </a:extLst>
            </p:cNvPr>
            <p:cNvGrpSpPr>
              <a:grpSpLocks/>
            </p:cNvGrpSpPr>
            <p:nvPr/>
          </p:nvGrpSpPr>
          <p:grpSpPr bwMode="auto">
            <a:xfrm>
              <a:off x="3549" y="3542"/>
              <a:ext cx="455" cy="43"/>
              <a:chOff x="3549" y="3542"/>
              <a:chExt cx="455" cy="43"/>
            </a:xfrm>
          </p:grpSpPr>
          <p:sp>
            <p:nvSpPr>
              <p:cNvPr id="16723" name="Freeform 339">
                <a:extLst>
                  <a:ext uri="{FF2B5EF4-FFF2-40B4-BE49-F238E27FC236}">
                    <a16:creationId xmlns:a16="http://schemas.microsoft.com/office/drawing/2014/main" id="{582AD350-2168-5948-926F-68785F39FDA9}"/>
                  </a:ext>
                </a:extLst>
              </p:cNvPr>
              <p:cNvSpPr>
                <a:spLocks/>
              </p:cNvSpPr>
              <p:nvPr/>
            </p:nvSpPr>
            <p:spPr bwMode="auto">
              <a:xfrm>
                <a:off x="3549" y="3542"/>
                <a:ext cx="455" cy="43"/>
              </a:xfrm>
              <a:custGeom>
                <a:avLst/>
                <a:gdLst>
                  <a:gd name="T0" fmla="*/ 0 w 455"/>
                  <a:gd name="T1" fmla="*/ 3 h 43"/>
                  <a:gd name="T2" fmla="*/ 12 w 455"/>
                  <a:gd name="T3" fmla="*/ 7 h 43"/>
                  <a:gd name="T4" fmla="*/ 14 w 455"/>
                  <a:gd name="T5" fmla="*/ 8 h 43"/>
                  <a:gd name="T6" fmla="*/ 20 w 455"/>
                  <a:gd name="T7" fmla="*/ 12 h 43"/>
                  <a:gd name="T8" fmla="*/ 29 w 455"/>
                  <a:gd name="T9" fmla="*/ 18 h 43"/>
                  <a:gd name="T10" fmla="*/ 39 w 455"/>
                  <a:gd name="T11" fmla="*/ 22 h 43"/>
                  <a:gd name="T12" fmla="*/ 47 w 455"/>
                  <a:gd name="T13" fmla="*/ 25 h 43"/>
                  <a:gd name="T14" fmla="*/ 63 w 455"/>
                  <a:gd name="T15" fmla="*/ 25 h 43"/>
                  <a:gd name="T16" fmla="*/ 79 w 455"/>
                  <a:gd name="T17" fmla="*/ 27 h 43"/>
                  <a:gd name="T18" fmla="*/ 88 w 455"/>
                  <a:gd name="T19" fmla="*/ 30 h 43"/>
                  <a:gd name="T20" fmla="*/ 96 w 455"/>
                  <a:gd name="T21" fmla="*/ 30 h 43"/>
                  <a:gd name="T22" fmla="*/ 106 w 455"/>
                  <a:gd name="T23" fmla="*/ 34 h 43"/>
                  <a:gd name="T24" fmla="*/ 114 w 455"/>
                  <a:gd name="T25" fmla="*/ 34 h 43"/>
                  <a:gd name="T26" fmla="*/ 136 w 455"/>
                  <a:gd name="T27" fmla="*/ 35 h 43"/>
                  <a:gd name="T28" fmla="*/ 145 w 455"/>
                  <a:gd name="T29" fmla="*/ 39 h 43"/>
                  <a:gd name="T30" fmla="*/ 153 w 455"/>
                  <a:gd name="T31" fmla="*/ 39 h 43"/>
                  <a:gd name="T32" fmla="*/ 165 w 455"/>
                  <a:gd name="T33" fmla="*/ 42 h 43"/>
                  <a:gd name="T34" fmla="*/ 175 w 455"/>
                  <a:gd name="T35" fmla="*/ 42 h 43"/>
                  <a:gd name="T36" fmla="*/ 183 w 455"/>
                  <a:gd name="T37" fmla="*/ 42 h 43"/>
                  <a:gd name="T38" fmla="*/ 197 w 455"/>
                  <a:gd name="T39" fmla="*/ 42 h 43"/>
                  <a:gd name="T40" fmla="*/ 216 w 455"/>
                  <a:gd name="T41" fmla="*/ 42 h 43"/>
                  <a:gd name="T42" fmla="*/ 238 w 455"/>
                  <a:gd name="T43" fmla="*/ 42 h 43"/>
                  <a:gd name="T44" fmla="*/ 250 w 455"/>
                  <a:gd name="T45" fmla="*/ 42 h 43"/>
                  <a:gd name="T46" fmla="*/ 257 w 455"/>
                  <a:gd name="T47" fmla="*/ 42 h 43"/>
                  <a:gd name="T48" fmla="*/ 267 w 455"/>
                  <a:gd name="T49" fmla="*/ 42 h 43"/>
                  <a:gd name="T50" fmla="*/ 277 w 455"/>
                  <a:gd name="T51" fmla="*/ 42 h 43"/>
                  <a:gd name="T52" fmla="*/ 285 w 455"/>
                  <a:gd name="T53" fmla="*/ 42 h 43"/>
                  <a:gd name="T54" fmla="*/ 295 w 455"/>
                  <a:gd name="T55" fmla="*/ 39 h 43"/>
                  <a:gd name="T56" fmla="*/ 312 w 455"/>
                  <a:gd name="T57" fmla="*/ 39 h 43"/>
                  <a:gd name="T58" fmla="*/ 318 w 455"/>
                  <a:gd name="T59" fmla="*/ 39 h 43"/>
                  <a:gd name="T60" fmla="*/ 330 w 455"/>
                  <a:gd name="T61" fmla="*/ 35 h 43"/>
                  <a:gd name="T62" fmla="*/ 342 w 455"/>
                  <a:gd name="T63" fmla="*/ 35 h 43"/>
                  <a:gd name="T64" fmla="*/ 360 w 455"/>
                  <a:gd name="T65" fmla="*/ 35 h 43"/>
                  <a:gd name="T66" fmla="*/ 366 w 455"/>
                  <a:gd name="T67" fmla="*/ 35 h 43"/>
                  <a:gd name="T68" fmla="*/ 377 w 455"/>
                  <a:gd name="T69" fmla="*/ 34 h 43"/>
                  <a:gd name="T70" fmla="*/ 395 w 455"/>
                  <a:gd name="T71" fmla="*/ 30 h 43"/>
                  <a:gd name="T72" fmla="*/ 409 w 455"/>
                  <a:gd name="T73" fmla="*/ 27 h 43"/>
                  <a:gd name="T74" fmla="*/ 417 w 455"/>
                  <a:gd name="T75" fmla="*/ 24 h 43"/>
                  <a:gd name="T76" fmla="*/ 426 w 455"/>
                  <a:gd name="T77" fmla="*/ 18 h 43"/>
                  <a:gd name="T78" fmla="*/ 432 w 455"/>
                  <a:gd name="T79" fmla="*/ 13 h 43"/>
                  <a:gd name="T80" fmla="*/ 454 w 455"/>
                  <a:gd name="T81" fmla="*/ 5 h 43"/>
                  <a:gd name="T82" fmla="*/ 444 w 455"/>
                  <a:gd name="T83" fmla="*/ 0 h 43"/>
                  <a:gd name="T84" fmla="*/ 0 w 455"/>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3">
                    <a:moveTo>
                      <a:pt x="0" y="3"/>
                    </a:moveTo>
                    <a:lnTo>
                      <a:pt x="12" y="7"/>
                    </a:lnTo>
                    <a:lnTo>
                      <a:pt x="14" y="8"/>
                    </a:lnTo>
                    <a:lnTo>
                      <a:pt x="20" y="12"/>
                    </a:lnTo>
                    <a:lnTo>
                      <a:pt x="29" y="18"/>
                    </a:lnTo>
                    <a:lnTo>
                      <a:pt x="39" y="22"/>
                    </a:lnTo>
                    <a:lnTo>
                      <a:pt x="47" y="25"/>
                    </a:lnTo>
                    <a:lnTo>
                      <a:pt x="63" y="25"/>
                    </a:lnTo>
                    <a:lnTo>
                      <a:pt x="79" y="27"/>
                    </a:lnTo>
                    <a:lnTo>
                      <a:pt x="88" y="30"/>
                    </a:lnTo>
                    <a:lnTo>
                      <a:pt x="96" y="30"/>
                    </a:lnTo>
                    <a:lnTo>
                      <a:pt x="106" y="34"/>
                    </a:lnTo>
                    <a:lnTo>
                      <a:pt x="114" y="34"/>
                    </a:lnTo>
                    <a:lnTo>
                      <a:pt x="136" y="35"/>
                    </a:lnTo>
                    <a:lnTo>
                      <a:pt x="145" y="39"/>
                    </a:lnTo>
                    <a:lnTo>
                      <a:pt x="153" y="39"/>
                    </a:lnTo>
                    <a:lnTo>
                      <a:pt x="165" y="42"/>
                    </a:lnTo>
                    <a:lnTo>
                      <a:pt x="175" y="42"/>
                    </a:lnTo>
                    <a:lnTo>
                      <a:pt x="183" y="42"/>
                    </a:lnTo>
                    <a:lnTo>
                      <a:pt x="197" y="42"/>
                    </a:lnTo>
                    <a:lnTo>
                      <a:pt x="216" y="42"/>
                    </a:lnTo>
                    <a:lnTo>
                      <a:pt x="238" y="42"/>
                    </a:lnTo>
                    <a:lnTo>
                      <a:pt x="250" y="42"/>
                    </a:lnTo>
                    <a:lnTo>
                      <a:pt x="257" y="42"/>
                    </a:lnTo>
                    <a:lnTo>
                      <a:pt x="267" y="42"/>
                    </a:lnTo>
                    <a:lnTo>
                      <a:pt x="277" y="42"/>
                    </a:lnTo>
                    <a:lnTo>
                      <a:pt x="285" y="42"/>
                    </a:lnTo>
                    <a:lnTo>
                      <a:pt x="295" y="39"/>
                    </a:lnTo>
                    <a:lnTo>
                      <a:pt x="312" y="39"/>
                    </a:lnTo>
                    <a:lnTo>
                      <a:pt x="318" y="39"/>
                    </a:lnTo>
                    <a:lnTo>
                      <a:pt x="330" y="35"/>
                    </a:lnTo>
                    <a:lnTo>
                      <a:pt x="342" y="35"/>
                    </a:lnTo>
                    <a:lnTo>
                      <a:pt x="360" y="35"/>
                    </a:lnTo>
                    <a:lnTo>
                      <a:pt x="366" y="35"/>
                    </a:lnTo>
                    <a:lnTo>
                      <a:pt x="377" y="34"/>
                    </a:lnTo>
                    <a:lnTo>
                      <a:pt x="395" y="30"/>
                    </a:lnTo>
                    <a:lnTo>
                      <a:pt x="409" y="27"/>
                    </a:lnTo>
                    <a:lnTo>
                      <a:pt x="417" y="24"/>
                    </a:lnTo>
                    <a:lnTo>
                      <a:pt x="426" y="18"/>
                    </a:lnTo>
                    <a:lnTo>
                      <a:pt x="432" y="13"/>
                    </a:lnTo>
                    <a:lnTo>
                      <a:pt x="454" y="5"/>
                    </a:lnTo>
                    <a:lnTo>
                      <a:pt x="444" y="0"/>
                    </a:lnTo>
                    <a:lnTo>
                      <a:pt x="0" y="3"/>
                    </a:lnTo>
                  </a:path>
                </a:pathLst>
              </a:custGeom>
              <a:solidFill>
                <a:srgbClr val="F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24" name="Freeform 340">
                <a:extLst>
                  <a:ext uri="{FF2B5EF4-FFF2-40B4-BE49-F238E27FC236}">
                    <a16:creationId xmlns:a16="http://schemas.microsoft.com/office/drawing/2014/main" id="{8B77B67F-AAD8-DA45-BF4C-E8AB6FF83C86}"/>
                  </a:ext>
                </a:extLst>
              </p:cNvPr>
              <p:cNvSpPr>
                <a:spLocks/>
              </p:cNvSpPr>
              <p:nvPr/>
            </p:nvSpPr>
            <p:spPr bwMode="auto">
              <a:xfrm>
                <a:off x="3549" y="3542"/>
                <a:ext cx="455" cy="43"/>
              </a:xfrm>
              <a:custGeom>
                <a:avLst/>
                <a:gdLst>
                  <a:gd name="T0" fmla="*/ 0 w 455"/>
                  <a:gd name="T1" fmla="*/ 4 h 43"/>
                  <a:gd name="T2" fmla="*/ 10 w 455"/>
                  <a:gd name="T3" fmla="*/ 8 h 43"/>
                  <a:gd name="T4" fmla="*/ 12 w 455"/>
                  <a:gd name="T5" fmla="*/ 10 h 43"/>
                  <a:gd name="T6" fmla="*/ 20 w 455"/>
                  <a:gd name="T7" fmla="*/ 12 h 43"/>
                  <a:gd name="T8" fmla="*/ 28 w 455"/>
                  <a:gd name="T9" fmla="*/ 18 h 43"/>
                  <a:gd name="T10" fmla="*/ 38 w 455"/>
                  <a:gd name="T11" fmla="*/ 22 h 43"/>
                  <a:gd name="T12" fmla="*/ 48 w 455"/>
                  <a:gd name="T13" fmla="*/ 26 h 43"/>
                  <a:gd name="T14" fmla="*/ 64 w 455"/>
                  <a:gd name="T15" fmla="*/ 26 h 43"/>
                  <a:gd name="T16" fmla="*/ 78 w 455"/>
                  <a:gd name="T17" fmla="*/ 28 h 43"/>
                  <a:gd name="T18" fmla="*/ 88 w 455"/>
                  <a:gd name="T19" fmla="*/ 30 h 43"/>
                  <a:gd name="T20" fmla="*/ 96 w 455"/>
                  <a:gd name="T21" fmla="*/ 30 h 43"/>
                  <a:gd name="T22" fmla="*/ 106 w 455"/>
                  <a:gd name="T23" fmla="*/ 34 h 43"/>
                  <a:gd name="T24" fmla="*/ 114 w 455"/>
                  <a:gd name="T25" fmla="*/ 34 h 43"/>
                  <a:gd name="T26" fmla="*/ 136 w 455"/>
                  <a:gd name="T27" fmla="*/ 36 h 43"/>
                  <a:gd name="T28" fmla="*/ 144 w 455"/>
                  <a:gd name="T29" fmla="*/ 40 h 43"/>
                  <a:gd name="T30" fmla="*/ 154 w 455"/>
                  <a:gd name="T31" fmla="*/ 40 h 43"/>
                  <a:gd name="T32" fmla="*/ 166 w 455"/>
                  <a:gd name="T33" fmla="*/ 42 h 43"/>
                  <a:gd name="T34" fmla="*/ 174 w 455"/>
                  <a:gd name="T35" fmla="*/ 42 h 43"/>
                  <a:gd name="T36" fmla="*/ 184 w 455"/>
                  <a:gd name="T37" fmla="*/ 42 h 43"/>
                  <a:gd name="T38" fmla="*/ 196 w 455"/>
                  <a:gd name="T39" fmla="*/ 42 h 43"/>
                  <a:gd name="T40" fmla="*/ 216 w 455"/>
                  <a:gd name="T41" fmla="*/ 42 h 43"/>
                  <a:gd name="T42" fmla="*/ 238 w 455"/>
                  <a:gd name="T43" fmla="*/ 42 h 43"/>
                  <a:gd name="T44" fmla="*/ 250 w 455"/>
                  <a:gd name="T45" fmla="*/ 42 h 43"/>
                  <a:gd name="T46" fmla="*/ 258 w 455"/>
                  <a:gd name="T47" fmla="*/ 42 h 43"/>
                  <a:gd name="T48" fmla="*/ 268 w 455"/>
                  <a:gd name="T49" fmla="*/ 42 h 43"/>
                  <a:gd name="T50" fmla="*/ 276 w 455"/>
                  <a:gd name="T51" fmla="*/ 42 h 43"/>
                  <a:gd name="T52" fmla="*/ 286 w 455"/>
                  <a:gd name="T53" fmla="*/ 42 h 43"/>
                  <a:gd name="T54" fmla="*/ 294 w 455"/>
                  <a:gd name="T55" fmla="*/ 40 h 43"/>
                  <a:gd name="T56" fmla="*/ 312 w 455"/>
                  <a:gd name="T57" fmla="*/ 38 h 43"/>
                  <a:gd name="T58" fmla="*/ 318 w 455"/>
                  <a:gd name="T59" fmla="*/ 40 h 43"/>
                  <a:gd name="T60" fmla="*/ 330 w 455"/>
                  <a:gd name="T61" fmla="*/ 36 h 43"/>
                  <a:gd name="T62" fmla="*/ 342 w 455"/>
                  <a:gd name="T63" fmla="*/ 36 h 43"/>
                  <a:gd name="T64" fmla="*/ 360 w 455"/>
                  <a:gd name="T65" fmla="*/ 36 h 43"/>
                  <a:gd name="T66" fmla="*/ 366 w 455"/>
                  <a:gd name="T67" fmla="*/ 36 h 43"/>
                  <a:gd name="T68" fmla="*/ 378 w 455"/>
                  <a:gd name="T69" fmla="*/ 34 h 43"/>
                  <a:gd name="T70" fmla="*/ 394 w 455"/>
                  <a:gd name="T71" fmla="*/ 30 h 43"/>
                  <a:gd name="T72" fmla="*/ 408 w 455"/>
                  <a:gd name="T73" fmla="*/ 28 h 43"/>
                  <a:gd name="T74" fmla="*/ 418 w 455"/>
                  <a:gd name="T75" fmla="*/ 24 h 43"/>
                  <a:gd name="T76" fmla="*/ 426 w 455"/>
                  <a:gd name="T77" fmla="*/ 20 h 43"/>
                  <a:gd name="T78" fmla="*/ 434 w 455"/>
                  <a:gd name="T79" fmla="*/ 14 h 43"/>
                  <a:gd name="T80" fmla="*/ 454 w 455"/>
                  <a:gd name="T81" fmla="*/ 6 h 43"/>
                  <a:gd name="T82" fmla="*/ 444 w 455"/>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3">
                    <a:moveTo>
                      <a:pt x="0" y="4"/>
                    </a:moveTo>
                    <a:lnTo>
                      <a:pt x="10" y="8"/>
                    </a:lnTo>
                    <a:lnTo>
                      <a:pt x="12" y="10"/>
                    </a:lnTo>
                    <a:lnTo>
                      <a:pt x="20" y="12"/>
                    </a:lnTo>
                    <a:lnTo>
                      <a:pt x="28" y="18"/>
                    </a:lnTo>
                    <a:lnTo>
                      <a:pt x="38" y="22"/>
                    </a:lnTo>
                    <a:lnTo>
                      <a:pt x="48" y="26"/>
                    </a:lnTo>
                    <a:lnTo>
                      <a:pt x="64" y="26"/>
                    </a:lnTo>
                    <a:lnTo>
                      <a:pt x="78" y="28"/>
                    </a:lnTo>
                    <a:lnTo>
                      <a:pt x="88" y="30"/>
                    </a:lnTo>
                    <a:lnTo>
                      <a:pt x="96" y="30"/>
                    </a:lnTo>
                    <a:lnTo>
                      <a:pt x="106" y="34"/>
                    </a:lnTo>
                    <a:lnTo>
                      <a:pt x="114" y="34"/>
                    </a:lnTo>
                    <a:lnTo>
                      <a:pt x="136" y="36"/>
                    </a:lnTo>
                    <a:lnTo>
                      <a:pt x="144" y="40"/>
                    </a:lnTo>
                    <a:lnTo>
                      <a:pt x="154" y="40"/>
                    </a:lnTo>
                    <a:lnTo>
                      <a:pt x="166" y="42"/>
                    </a:lnTo>
                    <a:lnTo>
                      <a:pt x="174" y="42"/>
                    </a:lnTo>
                    <a:lnTo>
                      <a:pt x="184" y="42"/>
                    </a:lnTo>
                    <a:lnTo>
                      <a:pt x="196" y="42"/>
                    </a:lnTo>
                    <a:lnTo>
                      <a:pt x="216" y="42"/>
                    </a:lnTo>
                    <a:lnTo>
                      <a:pt x="238" y="42"/>
                    </a:lnTo>
                    <a:lnTo>
                      <a:pt x="250" y="42"/>
                    </a:lnTo>
                    <a:lnTo>
                      <a:pt x="258" y="42"/>
                    </a:lnTo>
                    <a:lnTo>
                      <a:pt x="268" y="42"/>
                    </a:lnTo>
                    <a:lnTo>
                      <a:pt x="276" y="42"/>
                    </a:lnTo>
                    <a:lnTo>
                      <a:pt x="286" y="42"/>
                    </a:lnTo>
                    <a:lnTo>
                      <a:pt x="294" y="40"/>
                    </a:lnTo>
                    <a:lnTo>
                      <a:pt x="312" y="38"/>
                    </a:lnTo>
                    <a:lnTo>
                      <a:pt x="318" y="40"/>
                    </a:lnTo>
                    <a:lnTo>
                      <a:pt x="330" y="36"/>
                    </a:lnTo>
                    <a:lnTo>
                      <a:pt x="342" y="36"/>
                    </a:lnTo>
                    <a:lnTo>
                      <a:pt x="360" y="36"/>
                    </a:lnTo>
                    <a:lnTo>
                      <a:pt x="366" y="36"/>
                    </a:lnTo>
                    <a:lnTo>
                      <a:pt x="378" y="34"/>
                    </a:lnTo>
                    <a:lnTo>
                      <a:pt x="394" y="30"/>
                    </a:lnTo>
                    <a:lnTo>
                      <a:pt x="408" y="28"/>
                    </a:lnTo>
                    <a:lnTo>
                      <a:pt x="418" y="24"/>
                    </a:lnTo>
                    <a:lnTo>
                      <a:pt x="426" y="20"/>
                    </a:lnTo>
                    <a:lnTo>
                      <a:pt x="434" y="14"/>
                    </a:lnTo>
                    <a:lnTo>
                      <a:pt x="454" y="6"/>
                    </a:lnTo>
                    <a:lnTo>
                      <a:pt x="444"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900" name="Group 341">
              <a:extLst>
                <a:ext uri="{FF2B5EF4-FFF2-40B4-BE49-F238E27FC236}">
                  <a16:creationId xmlns:a16="http://schemas.microsoft.com/office/drawing/2014/main" id="{04FA913F-881D-754C-8202-F81D43B5FF57}"/>
                </a:ext>
              </a:extLst>
            </p:cNvPr>
            <p:cNvGrpSpPr>
              <a:grpSpLocks/>
            </p:cNvGrpSpPr>
            <p:nvPr/>
          </p:nvGrpSpPr>
          <p:grpSpPr bwMode="auto">
            <a:xfrm>
              <a:off x="3549" y="3512"/>
              <a:ext cx="449" cy="43"/>
              <a:chOff x="3549" y="3512"/>
              <a:chExt cx="449" cy="43"/>
            </a:xfrm>
          </p:grpSpPr>
          <p:sp>
            <p:nvSpPr>
              <p:cNvPr id="16726" name="Freeform 342">
                <a:extLst>
                  <a:ext uri="{FF2B5EF4-FFF2-40B4-BE49-F238E27FC236}">
                    <a16:creationId xmlns:a16="http://schemas.microsoft.com/office/drawing/2014/main" id="{17FF034D-A30E-C24D-B5C2-A70682B72EA9}"/>
                  </a:ext>
                </a:extLst>
              </p:cNvPr>
              <p:cNvSpPr>
                <a:spLocks/>
              </p:cNvSpPr>
              <p:nvPr/>
            </p:nvSpPr>
            <p:spPr bwMode="auto">
              <a:xfrm>
                <a:off x="3549" y="3512"/>
                <a:ext cx="449" cy="43"/>
              </a:xfrm>
              <a:custGeom>
                <a:avLst/>
                <a:gdLst>
                  <a:gd name="T0" fmla="*/ 0 w 449"/>
                  <a:gd name="T1" fmla="*/ 3 h 43"/>
                  <a:gd name="T2" fmla="*/ 12 w 449"/>
                  <a:gd name="T3" fmla="*/ 7 h 43"/>
                  <a:gd name="T4" fmla="*/ 14 w 449"/>
                  <a:gd name="T5" fmla="*/ 8 h 43"/>
                  <a:gd name="T6" fmla="*/ 20 w 449"/>
                  <a:gd name="T7" fmla="*/ 12 h 43"/>
                  <a:gd name="T8" fmla="*/ 29 w 449"/>
                  <a:gd name="T9" fmla="*/ 18 h 43"/>
                  <a:gd name="T10" fmla="*/ 39 w 449"/>
                  <a:gd name="T11" fmla="*/ 22 h 43"/>
                  <a:gd name="T12" fmla="*/ 47 w 449"/>
                  <a:gd name="T13" fmla="*/ 25 h 43"/>
                  <a:gd name="T14" fmla="*/ 65 w 449"/>
                  <a:gd name="T15" fmla="*/ 25 h 43"/>
                  <a:gd name="T16" fmla="*/ 79 w 449"/>
                  <a:gd name="T17" fmla="*/ 27 h 43"/>
                  <a:gd name="T18" fmla="*/ 88 w 449"/>
                  <a:gd name="T19" fmla="*/ 30 h 43"/>
                  <a:gd name="T20" fmla="*/ 96 w 449"/>
                  <a:gd name="T21" fmla="*/ 30 h 43"/>
                  <a:gd name="T22" fmla="*/ 106 w 449"/>
                  <a:gd name="T23" fmla="*/ 34 h 43"/>
                  <a:gd name="T24" fmla="*/ 116 w 449"/>
                  <a:gd name="T25" fmla="*/ 34 h 43"/>
                  <a:gd name="T26" fmla="*/ 136 w 449"/>
                  <a:gd name="T27" fmla="*/ 35 h 43"/>
                  <a:gd name="T28" fmla="*/ 145 w 449"/>
                  <a:gd name="T29" fmla="*/ 39 h 43"/>
                  <a:gd name="T30" fmla="*/ 153 w 449"/>
                  <a:gd name="T31" fmla="*/ 39 h 43"/>
                  <a:gd name="T32" fmla="*/ 165 w 449"/>
                  <a:gd name="T33" fmla="*/ 42 h 43"/>
                  <a:gd name="T34" fmla="*/ 175 w 449"/>
                  <a:gd name="T35" fmla="*/ 42 h 43"/>
                  <a:gd name="T36" fmla="*/ 185 w 449"/>
                  <a:gd name="T37" fmla="*/ 42 h 43"/>
                  <a:gd name="T38" fmla="*/ 196 w 449"/>
                  <a:gd name="T39" fmla="*/ 42 h 43"/>
                  <a:gd name="T40" fmla="*/ 216 w 449"/>
                  <a:gd name="T41" fmla="*/ 42 h 43"/>
                  <a:gd name="T42" fmla="*/ 238 w 449"/>
                  <a:gd name="T43" fmla="*/ 42 h 43"/>
                  <a:gd name="T44" fmla="*/ 250 w 449"/>
                  <a:gd name="T45" fmla="*/ 42 h 43"/>
                  <a:gd name="T46" fmla="*/ 259 w 449"/>
                  <a:gd name="T47" fmla="*/ 42 h 43"/>
                  <a:gd name="T48" fmla="*/ 267 w 449"/>
                  <a:gd name="T49" fmla="*/ 42 h 43"/>
                  <a:gd name="T50" fmla="*/ 277 w 449"/>
                  <a:gd name="T51" fmla="*/ 42 h 43"/>
                  <a:gd name="T52" fmla="*/ 287 w 449"/>
                  <a:gd name="T53" fmla="*/ 42 h 43"/>
                  <a:gd name="T54" fmla="*/ 295 w 449"/>
                  <a:gd name="T55" fmla="*/ 39 h 43"/>
                  <a:gd name="T56" fmla="*/ 312 w 449"/>
                  <a:gd name="T57" fmla="*/ 39 h 43"/>
                  <a:gd name="T58" fmla="*/ 318 w 449"/>
                  <a:gd name="T59" fmla="*/ 39 h 43"/>
                  <a:gd name="T60" fmla="*/ 330 w 449"/>
                  <a:gd name="T61" fmla="*/ 35 h 43"/>
                  <a:gd name="T62" fmla="*/ 342 w 449"/>
                  <a:gd name="T63" fmla="*/ 35 h 43"/>
                  <a:gd name="T64" fmla="*/ 360 w 449"/>
                  <a:gd name="T65" fmla="*/ 35 h 43"/>
                  <a:gd name="T66" fmla="*/ 367 w 449"/>
                  <a:gd name="T67" fmla="*/ 35 h 43"/>
                  <a:gd name="T68" fmla="*/ 377 w 449"/>
                  <a:gd name="T69" fmla="*/ 34 h 43"/>
                  <a:gd name="T70" fmla="*/ 395 w 449"/>
                  <a:gd name="T71" fmla="*/ 30 h 43"/>
                  <a:gd name="T72" fmla="*/ 409 w 449"/>
                  <a:gd name="T73" fmla="*/ 27 h 43"/>
                  <a:gd name="T74" fmla="*/ 419 w 449"/>
                  <a:gd name="T75" fmla="*/ 24 h 43"/>
                  <a:gd name="T76" fmla="*/ 426 w 449"/>
                  <a:gd name="T77" fmla="*/ 18 h 43"/>
                  <a:gd name="T78" fmla="*/ 434 w 449"/>
                  <a:gd name="T79" fmla="*/ 13 h 43"/>
                  <a:gd name="T80" fmla="*/ 448 w 449"/>
                  <a:gd name="T81" fmla="*/ 8 h 43"/>
                  <a:gd name="T82" fmla="*/ 444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9" y="18"/>
                    </a:lnTo>
                    <a:lnTo>
                      <a:pt x="39" y="22"/>
                    </a:lnTo>
                    <a:lnTo>
                      <a:pt x="47" y="25"/>
                    </a:lnTo>
                    <a:lnTo>
                      <a:pt x="65" y="25"/>
                    </a:lnTo>
                    <a:lnTo>
                      <a:pt x="79" y="27"/>
                    </a:lnTo>
                    <a:lnTo>
                      <a:pt x="88" y="30"/>
                    </a:lnTo>
                    <a:lnTo>
                      <a:pt x="96" y="30"/>
                    </a:lnTo>
                    <a:lnTo>
                      <a:pt x="106" y="34"/>
                    </a:lnTo>
                    <a:lnTo>
                      <a:pt x="116" y="34"/>
                    </a:lnTo>
                    <a:lnTo>
                      <a:pt x="136" y="35"/>
                    </a:lnTo>
                    <a:lnTo>
                      <a:pt x="145" y="39"/>
                    </a:lnTo>
                    <a:lnTo>
                      <a:pt x="153" y="39"/>
                    </a:lnTo>
                    <a:lnTo>
                      <a:pt x="165" y="42"/>
                    </a:lnTo>
                    <a:lnTo>
                      <a:pt x="175" y="42"/>
                    </a:lnTo>
                    <a:lnTo>
                      <a:pt x="185" y="42"/>
                    </a:lnTo>
                    <a:lnTo>
                      <a:pt x="196" y="42"/>
                    </a:lnTo>
                    <a:lnTo>
                      <a:pt x="216" y="42"/>
                    </a:lnTo>
                    <a:lnTo>
                      <a:pt x="238" y="42"/>
                    </a:lnTo>
                    <a:lnTo>
                      <a:pt x="250" y="42"/>
                    </a:lnTo>
                    <a:lnTo>
                      <a:pt x="259" y="42"/>
                    </a:lnTo>
                    <a:lnTo>
                      <a:pt x="267" y="42"/>
                    </a:lnTo>
                    <a:lnTo>
                      <a:pt x="277" y="42"/>
                    </a:lnTo>
                    <a:lnTo>
                      <a:pt x="287" y="42"/>
                    </a:lnTo>
                    <a:lnTo>
                      <a:pt x="295" y="39"/>
                    </a:lnTo>
                    <a:lnTo>
                      <a:pt x="312" y="39"/>
                    </a:lnTo>
                    <a:lnTo>
                      <a:pt x="318" y="39"/>
                    </a:lnTo>
                    <a:lnTo>
                      <a:pt x="330" y="35"/>
                    </a:lnTo>
                    <a:lnTo>
                      <a:pt x="342" y="35"/>
                    </a:lnTo>
                    <a:lnTo>
                      <a:pt x="360" y="35"/>
                    </a:lnTo>
                    <a:lnTo>
                      <a:pt x="367" y="35"/>
                    </a:lnTo>
                    <a:lnTo>
                      <a:pt x="377" y="34"/>
                    </a:lnTo>
                    <a:lnTo>
                      <a:pt x="395" y="30"/>
                    </a:lnTo>
                    <a:lnTo>
                      <a:pt x="409" y="27"/>
                    </a:lnTo>
                    <a:lnTo>
                      <a:pt x="419" y="24"/>
                    </a:lnTo>
                    <a:lnTo>
                      <a:pt x="426" y="18"/>
                    </a:lnTo>
                    <a:lnTo>
                      <a:pt x="434" y="13"/>
                    </a:lnTo>
                    <a:lnTo>
                      <a:pt x="448" y="8"/>
                    </a:lnTo>
                    <a:lnTo>
                      <a:pt x="444" y="0"/>
                    </a:lnTo>
                    <a:lnTo>
                      <a:pt x="0" y="3"/>
                    </a:lnTo>
                  </a:path>
                </a:pathLst>
              </a:custGeom>
              <a:solidFill>
                <a:srgbClr val="F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27" name="Freeform 343">
                <a:extLst>
                  <a:ext uri="{FF2B5EF4-FFF2-40B4-BE49-F238E27FC236}">
                    <a16:creationId xmlns:a16="http://schemas.microsoft.com/office/drawing/2014/main" id="{44F63C31-3590-FB4B-8B1B-DE86850A4EC6}"/>
                  </a:ext>
                </a:extLst>
              </p:cNvPr>
              <p:cNvSpPr>
                <a:spLocks/>
              </p:cNvSpPr>
              <p:nvPr/>
            </p:nvSpPr>
            <p:spPr bwMode="auto">
              <a:xfrm>
                <a:off x="3549" y="3512"/>
                <a:ext cx="449" cy="43"/>
              </a:xfrm>
              <a:custGeom>
                <a:avLst/>
                <a:gdLst>
                  <a:gd name="T0" fmla="*/ 0 w 449"/>
                  <a:gd name="T1" fmla="*/ 4 h 43"/>
                  <a:gd name="T2" fmla="*/ 12 w 449"/>
                  <a:gd name="T3" fmla="*/ 8 h 43"/>
                  <a:gd name="T4" fmla="*/ 14 w 449"/>
                  <a:gd name="T5" fmla="*/ 10 h 43"/>
                  <a:gd name="T6" fmla="*/ 20 w 449"/>
                  <a:gd name="T7" fmla="*/ 12 h 43"/>
                  <a:gd name="T8" fmla="*/ 30 w 449"/>
                  <a:gd name="T9" fmla="*/ 18 h 43"/>
                  <a:gd name="T10" fmla="*/ 40 w 449"/>
                  <a:gd name="T11" fmla="*/ 22 h 43"/>
                  <a:gd name="T12" fmla="*/ 48 w 449"/>
                  <a:gd name="T13" fmla="*/ 26 h 43"/>
                  <a:gd name="T14" fmla="*/ 64 w 449"/>
                  <a:gd name="T15" fmla="*/ 26 h 43"/>
                  <a:gd name="T16" fmla="*/ 80 w 449"/>
                  <a:gd name="T17" fmla="*/ 28 h 43"/>
                  <a:gd name="T18" fmla="*/ 88 w 449"/>
                  <a:gd name="T19" fmla="*/ 30 h 43"/>
                  <a:gd name="T20" fmla="*/ 98 w 449"/>
                  <a:gd name="T21" fmla="*/ 30 h 43"/>
                  <a:gd name="T22" fmla="*/ 106 w 449"/>
                  <a:gd name="T23" fmla="*/ 34 h 43"/>
                  <a:gd name="T24" fmla="*/ 116 w 449"/>
                  <a:gd name="T25" fmla="*/ 34 h 43"/>
                  <a:gd name="T26" fmla="*/ 136 w 449"/>
                  <a:gd name="T27" fmla="*/ 36 h 43"/>
                  <a:gd name="T28" fmla="*/ 146 w 449"/>
                  <a:gd name="T29" fmla="*/ 40 h 43"/>
                  <a:gd name="T30" fmla="*/ 154 w 449"/>
                  <a:gd name="T31" fmla="*/ 40 h 43"/>
                  <a:gd name="T32" fmla="*/ 166 w 449"/>
                  <a:gd name="T33" fmla="*/ 42 h 43"/>
                  <a:gd name="T34" fmla="*/ 176 w 449"/>
                  <a:gd name="T35" fmla="*/ 42 h 43"/>
                  <a:gd name="T36" fmla="*/ 184 w 449"/>
                  <a:gd name="T37" fmla="*/ 42 h 43"/>
                  <a:gd name="T38" fmla="*/ 196 w 449"/>
                  <a:gd name="T39" fmla="*/ 42 h 43"/>
                  <a:gd name="T40" fmla="*/ 218 w 449"/>
                  <a:gd name="T41" fmla="*/ 42 h 43"/>
                  <a:gd name="T42" fmla="*/ 238 w 449"/>
                  <a:gd name="T43" fmla="*/ 42 h 43"/>
                  <a:gd name="T44" fmla="*/ 250 w 449"/>
                  <a:gd name="T45" fmla="*/ 42 h 43"/>
                  <a:gd name="T46" fmla="*/ 260 w 449"/>
                  <a:gd name="T47" fmla="*/ 42 h 43"/>
                  <a:gd name="T48" fmla="*/ 268 w 449"/>
                  <a:gd name="T49" fmla="*/ 42 h 43"/>
                  <a:gd name="T50" fmla="*/ 278 w 449"/>
                  <a:gd name="T51" fmla="*/ 42 h 43"/>
                  <a:gd name="T52" fmla="*/ 286 w 449"/>
                  <a:gd name="T53" fmla="*/ 42 h 43"/>
                  <a:gd name="T54" fmla="*/ 296 w 449"/>
                  <a:gd name="T55" fmla="*/ 40 h 43"/>
                  <a:gd name="T56" fmla="*/ 314 w 449"/>
                  <a:gd name="T57" fmla="*/ 38 h 43"/>
                  <a:gd name="T58" fmla="*/ 320 w 449"/>
                  <a:gd name="T59" fmla="*/ 40 h 43"/>
                  <a:gd name="T60" fmla="*/ 332 w 449"/>
                  <a:gd name="T61" fmla="*/ 36 h 43"/>
                  <a:gd name="T62" fmla="*/ 342 w 449"/>
                  <a:gd name="T63" fmla="*/ 36 h 43"/>
                  <a:gd name="T64" fmla="*/ 360 w 449"/>
                  <a:gd name="T65" fmla="*/ 36 h 43"/>
                  <a:gd name="T66" fmla="*/ 368 w 449"/>
                  <a:gd name="T67" fmla="*/ 36 h 43"/>
                  <a:gd name="T68" fmla="*/ 378 w 449"/>
                  <a:gd name="T69" fmla="*/ 34 h 43"/>
                  <a:gd name="T70" fmla="*/ 396 w 449"/>
                  <a:gd name="T71" fmla="*/ 30 h 43"/>
                  <a:gd name="T72" fmla="*/ 410 w 449"/>
                  <a:gd name="T73" fmla="*/ 28 h 43"/>
                  <a:gd name="T74" fmla="*/ 418 w 449"/>
                  <a:gd name="T75" fmla="*/ 24 h 43"/>
                  <a:gd name="T76" fmla="*/ 428 w 449"/>
                  <a:gd name="T77" fmla="*/ 20 h 43"/>
                  <a:gd name="T78" fmla="*/ 434 w 449"/>
                  <a:gd name="T79" fmla="*/ 14 h 43"/>
                  <a:gd name="T80" fmla="*/ 448 w 449"/>
                  <a:gd name="T81" fmla="*/ 8 h 43"/>
                  <a:gd name="T82" fmla="*/ 446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30" y="18"/>
                    </a:lnTo>
                    <a:lnTo>
                      <a:pt x="40" y="22"/>
                    </a:lnTo>
                    <a:lnTo>
                      <a:pt x="48" y="26"/>
                    </a:lnTo>
                    <a:lnTo>
                      <a:pt x="64" y="26"/>
                    </a:lnTo>
                    <a:lnTo>
                      <a:pt x="80" y="28"/>
                    </a:lnTo>
                    <a:lnTo>
                      <a:pt x="88" y="30"/>
                    </a:lnTo>
                    <a:lnTo>
                      <a:pt x="98" y="30"/>
                    </a:lnTo>
                    <a:lnTo>
                      <a:pt x="106" y="34"/>
                    </a:lnTo>
                    <a:lnTo>
                      <a:pt x="116" y="34"/>
                    </a:lnTo>
                    <a:lnTo>
                      <a:pt x="136" y="36"/>
                    </a:lnTo>
                    <a:lnTo>
                      <a:pt x="146" y="40"/>
                    </a:lnTo>
                    <a:lnTo>
                      <a:pt x="154" y="40"/>
                    </a:lnTo>
                    <a:lnTo>
                      <a:pt x="166" y="42"/>
                    </a:lnTo>
                    <a:lnTo>
                      <a:pt x="176" y="42"/>
                    </a:lnTo>
                    <a:lnTo>
                      <a:pt x="184" y="42"/>
                    </a:lnTo>
                    <a:lnTo>
                      <a:pt x="196" y="42"/>
                    </a:lnTo>
                    <a:lnTo>
                      <a:pt x="218" y="42"/>
                    </a:lnTo>
                    <a:lnTo>
                      <a:pt x="238" y="42"/>
                    </a:lnTo>
                    <a:lnTo>
                      <a:pt x="250" y="42"/>
                    </a:lnTo>
                    <a:lnTo>
                      <a:pt x="260" y="42"/>
                    </a:lnTo>
                    <a:lnTo>
                      <a:pt x="268" y="42"/>
                    </a:lnTo>
                    <a:lnTo>
                      <a:pt x="278" y="42"/>
                    </a:lnTo>
                    <a:lnTo>
                      <a:pt x="286" y="42"/>
                    </a:lnTo>
                    <a:lnTo>
                      <a:pt x="296" y="40"/>
                    </a:lnTo>
                    <a:lnTo>
                      <a:pt x="314" y="38"/>
                    </a:lnTo>
                    <a:lnTo>
                      <a:pt x="320" y="40"/>
                    </a:lnTo>
                    <a:lnTo>
                      <a:pt x="332" y="36"/>
                    </a:lnTo>
                    <a:lnTo>
                      <a:pt x="342" y="36"/>
                    </a:lnTo>
                    <a:lnTo>
                      <a:pt x="360" y="36"/>
                    </a:lnTo>
                    <a:lnTo>
                      <a:pt x="368" y="36"/>
                    </a:lnTo>
                    <a:lnTo>
                      <a:pt x="378" y="34"/>
                    </a:lnTo>
                    <a:lnTo>
                      <a:pt x="396" y="30"/>
                    </a:lnTo>
                    <a:lnTo>
                      <a:pt x="410" y="28"/>
                    </a:lnTo>
                    <a:lnTo>
                      <a:pt x="418" y="24"/>
                    </a:lnTo>
                    <a:lnTo>
                      <a:pt x="428" y="20"/>
                    </a:lnTo>
                    <a:lnTo>
                      <a:pt x="434" y="14"/>
                    </a:lnTo>
                    <a:lnTo>
                      <a:pt x="448" y="8"/>
                    </a:lnTo>
                    <a:lnTo>
                      <a:pt x="446"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71" name="Group 344">
            <a:extLst>
              <a:ext uri="{FF2B5EF4-FFF2-40B4-BE49-F238E27FC236}">
                <a16:creationId xmlns:a16="http://schemas.microsoft.com/office/drawing/2014/main" id="{4E82654D-B5F1-FE4E-BCE4-C2A12559CD2B}"/>
              </a:ext>
            </a:extLst>
          </p:cNvPr>
          <p:cNvGrpSpPr>
            <a:grpSpLocks/>
          </p:cNvGrpSpPr>
          <p:nvPr/>
        </p:nvGrpSpPr>
        <p:grpSpPr bwMode="auto">
          <a:xfrm>
            <a:off x="4249738" y="5470525"/>
            <a:ext cx="1123950" cy="1352550"/>
            <a:chOff x="1717" y="3446"/>
            <a:chExt cx="708" cy="852"/>
          </a:xfrm>
        </p:grpSpPr>
        <p:sp>
          <p:nvSpPr>
            <p:cNvPr id="16729" name="Freeform 345">
              <a:extLst>
                <a:ext uri="{FF2B5EF4-FFF2-40B4-BE49-F238E27FC236}">
                  <a16:creationId xmlns:a16="http://schemas.microsoft.com/office/drawing/2014/main" id="{7F44A238-E4F6-BF4D-B4CE-8426A8C2C473}"/>
                </a:ext>
              </a:extLst>
            </p:cNvPr>
            <p:cNvSpPr>
              <a:spLocks/>
            </p:cNvSpPr>
            <p:nvPr/>
          </p:nvSpPr>
          <p:spPr bwMode="auto">
            <a:xfrm>
              <a:off x="1717" y="3446"/>
              <a:ext cx="708" cy="852"/>
            </a:xfrm>
            <a:custGeom>
              <a:avLst/>
              <a:gdLst>
                <a:gd name="T0" fmla="*/ 129 w 708"/>
                <a:gd name="T1" fmla="*/ 198 h 852"/>
                <a:gd name="T2" fmla="*/ 129 w 708"/>
                <a:gd name="T3" fmla="*/ 128 h 852"/>
                <a:gd name="T4" fmla="*/ 167 w 708"/>
                <a:gd name="T5" fmla="*/ 62 h 852"/>
                <a:gd name="T6" fmla="*/ 235 w 708"/>
                <a:gd name="T7" fmla="*/ 24 h 852"/>
                <a:gd name="T8" fmla="*/ 307 w 708"/>
                <a:gd name="T9" fmla="*/ 4 h 852"/>
                <a:gd name="T10" fmla="*/ 377 w 708"/>
                <a:gd name="T11" fmla="*/ 0 h 852"/>
                <a:gd name="T12" fmla="*/ 447 w 708"/>
                <a:gd name="T13" fmla="*/ 0 h 852"/>
                <a:gd name="T14" fmla="*/ 519 w 708"/>
                <a:gd name="T15" fmla="*/ 36 h 852"/>
                <a:gd name="T16" fmla="*/ 579 w 708"/>
                <a:gd name="T17" fmla="*/ 90 h 852"/>
                <a:gd name="T18" fmla="*/ 589 w 708"/>
                <a:gd name="T19" fmla="*/ 176 h 852"/>
                <a:gd name="T20" fmla="*/ 589 w 708"/>
                <a:gd name="T21" fmla="*/ 246 h 852"/>
                <a:gd name="T22" fmla="*/ 589 w 708"/>
                <a:gd name="T23" fmla="*/ 328 h 852"/>
                <a:gd name="T24" fmla="*/ 613 w 708"/>
                <a:gd name="T25" fmla="*/ 397 h 852"/>
                <a:gd name="T26" fmla="*/ 637 w 708"/>
                <a:gd name="T27" fmla="*/ 467 h 852"/>
                <a:gd name="T28" fmla="*/ 661 w 708"/>
                <a:gd name="T29" fmla="*/ 537 h 852"/>
                <a:gd name="T30" fmla="*/ 673 w 708"/>
                <a:gd name="T31" fmla="*/ 619 h 852"/>
                <a:gd name="T32" fmla="*/ 683 w 708"/>
                <a:gd name="T33" fmla="*/ 689 h 852"/>
                <a:gd name="T34" fmla="*/ 707 w 708"/>
                <a:gd name="T35" fmla="*/ 759 h 852"/>
                <a:gd name="T36" fmla="*/ 707 w 708"/>
                <a:gd name="T37" fmla="*/ 829 h 852"/>
                <a:gd name="T38" fmla="*/ 637 w 708"/>
                <a:gd name="T39" fmla="*/ 851 h 852"/>
                <a:gd name="T40" fmla="*/ 519 w 708"/>
                <a:gd name="T41" fmla="*/ 839 h 852"/>
                <a:gd name="T42" fmla="*/ 447 w 708"/>
                <a:gd name="T43" fmla="*/ 839 h 852"/>
                <a:gd name="T44" fmla="*/ 377 w 708"/>
                <a:gd name="T45" fmla="*/ 839 h 852"/>
                <a:gd name="T46" fmla="*/ 307 w 708"/>
                <a:gd name="T47" fmla="*/ 839 h 852"/>
                <a:gd name="T48" fmla="*/ 235 w 708"/>
                <a:gd name="T49" fmla="*/ 839 h 852"/>
                <a:gd name="T50" fmla="*/ 153 w 708"/>
                <a:gd name="T51" fmla="*/ 839 h 852"/>
                <a:gd name="T52" fmla="*/ 83 w 708"/>
                <a:gd name="T53" fmla="*/ 839 h 852"/>
                <a:gd name="T54" fmla="*/ 12 w 708"/>
                <a:gd name="T55" fmla="*/ 839 h 852"/>
                <a:gd name="T56" fmla="*/ 0 w 708"/>
                <a:gd name="T57" fmla="*/ 769 h 852"/>
                <a:gd name="T58" fmla="*/ 12 w 708"/>
                <a:gd name="T59" fmla="*/ 699 h 852"/>
                <a:gd name="T60" fmla="*/ 59 w 708"/>
                <a:gd name="T61" fmla="*/ 629 h 852"/>
                <a:gd name="T62" fmla="*/ 83 w 708"/>
                <a:gd name="T63" fmla="*/ 559 h 852"/>
                <a:gd name="T64" fmla="*/ 83 w 708"/>
                <a:gd name="T65" fmla="*/ 489 h 852"/>
                <a:gd name="T66" fmla="*/ 105 w 708"/>
                <a:gd name="T67" fmla="*/ 419 h 852"/>
                <a:gd name="T68" fmla="*/ 117 w 708"/>
                <a:gd name="T69" fmla="*/ 349 h 852"/>
                <a:gd name="T70" fmla="*/ 117 w 708"/>
                <a:gd name="T71" fmla="*/ 280 h 852"/>
                <a:gd name="T72" fmla="*/ 129 w 708"/>
                <a:gd name="T73" fmla="*/ 234 h 8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08" h="852">
                  <a:moveTo>
                    <a:pt x="129" y="234"/>
                  </a:moveTo>
                  <a:lnTo>
                    <a:pt x="129" y="198"/>
                  </a:lnTo>
                  <a:lnTo>
                    <a:pt x="129" y="164"/>
                  </a:lnTo>
                  <a:lnTo>
                    <a:pt x="129" y="128"/>
                  </a:lnTo>
                  <a:lnTo>
                    <a:pt x="137" y="90"/>
                  </a:lnTo>
                  <a:lnTo>
                    <a:pt x="167" y="62"/>
                  </a:lnTo>
                  <a:lnTo>
                    <a:pt x="201" y="42"/>
                  </a:lnTo>
                  <a:lnTo>
                    <a:pt x="235" y="24"/>
                  </a:lnTo>
                  <a:lnTo>
                    <a:pt x="271" y="12"/>
                  </a:lnTo>
                  <a:lnTo>
                    <a:pt x="307" y="4"/>
                  </a:lnTo>
                  <a:lnTo>
                    <a:pt x="341" y="0"/>
                  </a:lnTo>
                  <a:lnTo>
                    <a:pt x="377" y="0"/>
                  </a:lnTo>
                  <a:lnTo>
                    <a:pt x="413" y="0"/>
                  </a:lnTo>
                  <a:lnTo>
                    <a:pt x="447" y="0"/>
                  </a:lnTo>
                  <a:lnTo>
                    <a:pt x="483" y="16"/>
                  </a:lnTo>
                  <a:lnTo>
                    <a:pt x="519" y="36"/>
                  </a:lnTo>
                  <a:lnTo>
                    <a:pt x="561" y="70"/>
                  </a:lnTo>
                  <a:lnTo>
                    <a:pt x="579" y="90"/>
                  </a:lnTo>
                  <a:lnTo>
                    <a:pt x="589" y="140"/>
                  </a:lnTo>
                  <a:lnTo>
                    <a:pt x="589" y="176"/>
                  </a:lnTo>
                  <a:lnTo>
                    <a:pt x="589" y="210"/>
                  </a:lnTo>
                  <a:lnTo>
                    <a:pt x="589" y="246"/>
                  </a:lnTo>
                  <a:lnTo>
                    <a:pt x="589" y="292"/>
                  </a:lnTo>
                  <a:lnTo>
                    <a:pt x="589" y="328"/>
                  </a:lnTo>
                  <a:lnTo>
                    <a:pt x="601" y="361"/>
                  </a:lnTo>
                  <a:lnTo>
                    <a:pt x="613" y="397"/>
                  </a:lnTo>
                  <a:lnTo>
                    <a:pt x="625" y="431"/>
                  </a:lnTo>
                  <a:lnTo>
                    <a:pt x="637" y="467"/>
                  </a:lnTo>
                  <a:lnTo>
                    <a:pt x="649" y="501"/>
                  </a:lnTo>
                  <a:lnTo>
                    <a:pt x="661" y="537"/>
                  </a:lnTo>
                  <a:lnTo>
                    <a:pt x="673" y="583"/>
                  </a:lnTo>
                  <a:lnTo>
                    <a:pt x="673" y="619"/>
                  </a:lnTo>
                  <a:lnTo>
                    <a:pt x="683" y="653"/>
                  </a:lnTo>
                  <a:lnTo>
                    <a:pt x="683" y="689"/>
                  </a:lnTo>
                  <a:lnTo>
                    <a:pt x="683" y="723"/>
                  </a:lnTo>
                  <a:lnTo>
                    <a:pt x="707" y="759"/>
                  </a:lnTo>
                  <a:lnTo>
                    <a:pt x="707" y="793"/>
                  </a:lnTo>
                  <a:lnTo>
                    <a:pt x="707" y="829"/>
                  </a:lnTo>
                  <a:lnTo>
                    <a:pt x="673" y="851"/>
                  </a:lnTo>
                  <a:lnTo>
                    <a:pt x="637" y="851"/>
                  </a:lnTo>
                  <a:lnTo>
                    <a:pt x="601" y="851"/>
                  </a:lnTo>
                  <a:lnTo>
                    <a:pt x="519" y="839"/>
                  </a:lnTo>
                  <a:lnTo>
                    <a:pt x="483" y="839"/>
                  </a:lnTo>
                  <a:lnTo>
                    <a:pt x="447" y="839"/>
                  </a:lnTo>
                  <a:lnTo>
                    <a:pt x="413" y="839"/>
                  </a:lnTo>
                  <a:lnTo>
                    <a:pt x="377" y="839"/>
                  </a:lnTo>
                  <a:lnTo>
                    <a:pt x="341" y="839"/>
                  </a:lnTo>
                  <a:lnTo>
                    <a:pt x="307" y="839"/>
                  </a:lnTo>
                  <a:lnTo>
                    <a:pt x="271" y="839"/>
                  </a:lnTo>
                  <a:lnTo>
                    <a:pt x="235" y="839"/>
                  </a:lnTo>
                  <a:lnTo>
                    <a:pt x="201" y="839"/>
                  </a:lnTo>
                  <a:lnTo>
                    <a:pt x="153" y="839"/>
                  </a:lnTo>
                  <a:lnTo>
                    <a:pt x="117" y="839"/>
                  </a:lnTo>
                  <a:lnTo>
                    <a:pt x="83" y="839"/>
                  </a:lnTo>
                  <a:lnTo>
                    <a:pt x="47" y="839"/>
                  </a:lnTo>
                  <a:lnTo>
                    <a:pt x="12" y="839"/>
                  </a:lnTo>
                  <a:lnTo>
                    <a:pt x="0" y="805"/>
                  </a:lnTo>
                  <a:lnTo>
                    <a:pt x="0" y="769"/>
                  </a:lnTo>
                  <a:lnTo>
                    <a:pt x="0" y="735"/>
                  </a:lnTo>
                  <a:lnTo>
                    <a:pt x="12" y="699"/>
                  </a:lnTo>
                  <a:lnTo>
                    <a:pt x="35" y="665"/>
                  </a:lnTo>
                  <a:lnTo>
                    <a:pt x="59" y="629"/>
                  </a:lnTo>
                  <a:lnTo>
                    <a:pt x="71" y="595"/>
                  </a:lnTo>
                  <a:lnTo>
                    <a:pt x="83" y="559"/>
                  </a:lnTo>
                  <a:lnTo>
                    <a:pt x="83" y="525"/>
                  </a:lnTo>
                  <a:lnTo>
                    <a:pt x="83" y="489"/>
                  </a:lnTo>
                  <a:lnTo>
                    <a:pt x="105" y="455"/>
                  </a:lnTo>
                  <a:lnTo>
                    <a:pt x="105" y="419"/>
                  </a:lnTo>
                  <a:lnTo>
                    <a:pt x="117" y="385"/>
                  </a:lnTo>
                  <a:lnTo>
                    <a:pt x="117" y="349"/>
                  </a:lnTo>
                  <a:lnTo>
                    <a:pt x="117" y="316"/>
                  </a:lnTo>
                  <a:lnTo>
                    <a:pt x="117" y="280"/>
                  </a:lnTo>
                  <a:lnTo>
                    <a:pt x="121" y="252"/>
                  </a:lnTo>
                  <a:lnTo>
                    <a:pt x="129" y="234"/>
                  </a:lnTo>
                </a:path>
              </a:pathLst>
            </a:custGeom>
            <a:solidFill>
              <a:srgbClr val="FFFFFF"/>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888" name="Group 346">
              <a:extLst>
                <a:ext uri="{FF2B5EF4-FFF2-40B4-BE49-F238E27FC236}">
                  <a16:creationId xmlns:a16="http://schemas.microsoft.com/office/drawing/2014/main" id="{369D0C1F-5332-7D41-857A-37367B4B5B83}"/>
                </a:ext>
              </a:extLst>
            </p:cNvPr>
            <p:cNvGrpSpPr>
              <a:grpSpLocks/>
            </p:cNvGrpSpPr>
            <p:nvPr/>
          </p:nvGrpSpPr>
          <p:grpSpPr bwMode="auto">
            <a:xfrm>
              <a:off x="1848" y="3590"/>
              <a:ext cx="455" cy="41"/>
              <a:chOff x="1848" y="3590"/>
              <a:chExt cx="455" cy="41"/>
            </a:xfrm>
          </p:grpSpPr>
          <p:sp>
            <p:nvSpPr>
              <p:cNvPr id="16731" name="Freeform 347">
                <a:extLst>
                  <a:ext uri="{FF2B5EF4-FFF2-40B4-BE49-F238E27FC236}">
                    <a16:creationId xmlns:a16="http://schemas.microsoft.com/office/drawing/2014/main" id="{C0E3D323-B50B-C24F-9623-FDCEC0946FBC}"/>
                  </a:ext>
                </a:extLst>
              </p:cNvPr>
              <p:cNvSpPr>
                <a:spLocks/>
              </p:cNvSpPr>
              <p:nvPr/>
            </p:nvSpPr>
            <p:spPr bwMode="auto">
              <a:xfrm>
                <a:off x="1848" y="3590"/>
                <a:ext cx="455" cy="41"/>
              </a:xfrm>
              <a:custGeom>
                <a:avLst/>
                <a:gdLst>
                  <a:gd name="T0" fmla="*/ 0 w 455"/>
                  <a:gd name="T1" fmla="*/ 7 h 41"/>
                  <a:gd name="T2" fmla="*/ 10 w 455"/>
                  <a:gd name="T3" fmla="*/ 7 h 41"/>
                  <a:gd name="T4" fmla="*/ 18 w 455"/>
                  <a:gd name="T5" fmla="*/ 8 h 41"/>
                  <a:gd name="T6" fmla="*/ 28 w 455"/>
                  <a:gd name="T7" fmla="*/ 12 h 41"/>
                  <a:gd name="T8" fmla="*/ 35 w 455"/>
                  <a:gd name="T9" fmla="*/ 18 h 41"/>
                  <a:gd name="T10" fmla="*/ 43 w 455"/>
                  <a:gd name="T11" fmla="*/ 20 h 41"/>
                  <a:gd name="T12" fmla="*/ 53 w 455"/>
                  <a:gd name="T13" fmla="*/ 22 h 41"/>
                  <a:gd name="T14" fmla="*/ 65 w 455"/>
                  <a:gd name="T15" fmla="*/ 22 h 41"/>
                  <a:gd name="T16" fmla="*/ 90 w 455"/>
                  <a:gd name="T17" fmla="*/ 25 h 41"/>
                  <a:gd name="T18" fmla="*/ 100 w 455"/>
                  <a:gd name="T19" fmla="*/ 28 h 41"/>
                  <a:gd name="T20" fmla="*/ 108 w 455"/>
                  <a:gd name="T21" fmla="*/ 28 h 41"/>
                  <a:gd name="T22" fmla="*/ 118 w 455"/>
                  <a:gd name="T23" fmla="*/ 32 h 41"/>
                  <a:gd name="T24" fmla="*/ 128 w 455"/>
                  <a:gd name="T25" fmla="*/ 32 h 41"/>
                  <a:gd name="T26" fmla="*/ 147 w 455"/>
                  <a:gd name="T27" fmla="*/ 33 h 41"/>
                  <a:gd name="T28" fmla="*/ 155 w 455"/>
                  <a:gd name="T29" fmla="*/ 37 h 41"/>
                  <a:gd name="T30" fmla="*/ 165 w 455"/>
                  <a:gd name="T31" fmla="*/ 37 h 41"/>
                  <a:gd name="T32" fmla="*/ 177 w 455"/>
                  <a:gd name="T33" fmla="*/ 40 h 41"/>
                  <a:gd name="T34" fmla="*/ 187 w 455"/>
                  <a:gd name="T35" fmla="*/ 40 h 41"/>
                  <a:gd name="T36" fmla="*/ 195 w 455"/>
                  <a:gd name="T37" fmla="*/ 40 h 41"/>
                  <a:gd name="T38" fmla="*/ 206 w 455"/>
                  <a:gd name="T39" fmla="*/ 40 h 41"/>
                  <a:gd name="T40" fmla="*/ 228 w 455"/>
                  <a:gd name="T41" fmla="*/ 40 h 41"/>
                  <a:gd name="T42" fmla="*/ 248 w 455"/>
                  <a:gd name="T43" fmla="*/ 40 h 41"/>
                  <a:gd name="T44" fmla="*/ 259 w 455"/>
                  <a:gd name="T45" fmla="*/ 40 h 41"/>
                  <a:gd name="T46" fmla="*/ 267 w 455"/>
                  <a:gd name="T47" fmla="*/ 40 h 41"/>
                  <a:gd name="T48" fmla="*/ 277 w 455"/>
                  <a:gd name="T49" fmla="*/ 40 h 41"/>
                  <a:gd name="T50" fmla="*/ 287 w 455"/>
                  <a:gd name="T51" fmla="*/ 40 h 41"/>
                  <a:gd name="T52" fmla="*/ 295 w 455"/>
                  <a:gd name="T53" fmla="*/ 40 h 41"/>
                  <a:gd name="T54" fmla="*/ 305 w 455"/>
                  <a:gd name="T55" fmla="*/ 37 h 41"/>
                  <a:gd name="T56" fmla="*/ 320 w 455"/>
                  <a:gd name="T57" fmla="*/ 37 h 41"/>
                  <a:gd name="T58" fmla="*/ 326 w 455"/>
                  <a:gd name="T59" fmla="*/ 37 h 41"/>
                  <a:gd name="T60" fmla="*/ 338 w 455"/>
                  <a:gd name="T61" fmla="*/ 33 h 41"/>
                  <a:gd name="T62" fmla="*/ 350 w 455"/>
                  <a:gd name="T63" fmla="*/ 33 h 41"/>
                  <a:gd name="T64" fmla="*/ 368 w 455"/>
                  <a:gd name="T65" fmla="*/ 33 h 41"/>
                  <a:gd name="T66" fmla="*/ 373 w 455"/>
                  <a:gd name="T67" fmla="*/ 33 h 41"/>
                  <a:gd name="T68" fmla="*/ 385 w 455"/>
                  <a:gd name="T69" fmla="*/ 32 h 41"/>
                  <a:gd name="T70" fmla="*/ 403 w 455"/>
                  <a:gd name="T71" fmla="*/ 28 h 41"/>
                  <a:gd name="T72" fmla="*/ 417 w 455"/>
                  <a:gd name="T73" fmla="*/ 25 h 41"/>
                  <a:gd name="T74" fmla="*/ 425 w 455"/>
                  <a:gd name="T75" fmla="*/ 22 h 41"/>
                  <a:gd name="T76" fmla="*/ 432 w 455"/>
                  <a:gd name="T77" fmla="*/ 18 h 41"/>
                  <a:gd name="T78" fmla="*/ 440 w 455"/>
                  <a:gd name="T79" fmla="*/ 13 h 41"/>
                  <a:gd name="T80" fmla="*/ 454 w 455"/>
                  <a:gd name="T81" fmla="*/ 8 h 41"/>
                  <a:gd name="T82" fmla="*/ 450 w 455"/>
                  <a:gd name="T83" fmla="*/ 0 h 41"/>
                  <a:gd name="T84" fmla="*/ 0 w 455"/>
                  <a:gd name="T85" fmla="*/ 7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5" h="41">
                    <a:moveTo>
                      <a:pt x="0" y="7"/>
                    </a:moveTo>
                    <a:lnTo>
                      <a:pt x="10" y="7"/>
                    </a:lnTo>
                    <a:lnTo>
                      <a:pt x="18" y="8"/>
                    </a:lnTo>
                    <a:lnTo>
                      <a:pt x="28" y="12"/>
                    </a:lnTo>
                    <a:lnTo>
                      <a:pt x="35" y="18"/>
                    </a:lnTo>
                    <a:lnTo>
                      <a:pt x="43" y="20"/>
                    </a:lnTo>
                    <a:lnTo>
                      <a:pt x="53" y="22"/>
                    </a:lnTo>
                    <a:lnTo>
                      <a:pt x="65" y="22"/>
                    </a:lnTo>
                    <a:lnTo>
                      <a:pt x="90" y="25"/>
                    </a:lnTo>
                    <a:lnTo>
                      <a:pt x="100" y="28"/>
                    </a:lnTo>
                    <a:lnTo>
                      <a:pt x="108" y="28"/>
                    </a:lnTo>
                    <a:lnTo>
                      <a:pt x="118" y="32"/>
                    </a:lnTo>
                    <a:lnTo>
                      <a:pt x="128" y="32"/>
                    </a:lnTo>
                    <a:lnTo>
                      <a:pt x="147" y="33"/>
                    </a:lnTo>
                    <a:lnTo>
                      <a:pt x="155" y="37"/>
                    </a:lnTo>
                    <a:lnTo>
                      <a:pt x="165" y="37"/>
                    </a:lnTo>
                    <a:lnTo>
                      <a:pt x="177" y="40"/>
                    </a:lnTo>
                    <a:lnTo>
                      <a:pt x="187" y="40"/>
                    </a:lnTo>
                    <a:lnTo>
                      <a:pt x="195" y="40"/>
                    </a:lnTo>
                    <a:lnTo>
                      <a:pt x="206" y="40"/>
                    </a:lnTo>
                    <a:lnTo>
                      <a:pt x="228" y="40"/>
                    </a:lnTo>
                    <a:lnTo>
                      <a:pt x="248" y="40"/>
                    </a:lnTo>
                    <a:lnTo>
                      <a:pt x="259" y="40"/>
                    </a:lnTo>
                    <a:lnTo>
                      <a:pt x="267" y="40"/>
                    </a:lnTo>
                    <a:lnTo>
                      <a:pt x="277" y="40"/>
                    </a:lnTo>
                    <a:lnTo>
                      <a:pt x="287" y="40"/>
                    </a:lnTo>
                    <a:lnTo>
                      <a:pt x="295" y="40"/>
                    </a:lnTo>
                    <a:lnTo>
                      <a:pt x="305" y="37"/>
                    </a:lnTo>
                    <a:lnTo>
                      <a:pt x="320" y="37"/>
                    </a:lnTo>
                    <a:lnTo>
                      <a:pt x="326" y="37"/>
                    </a:lnTo>
                    <a:lnTo>
                      <a:pt x="338" y="33"/>
                    </a:lnTo>
                    <a:lnTo>
                      <a:pt x="350" y="33"/>
                    </a:lnTo>
                    <a:lnTo>
                      <a:pt x="368" y="33"/>
                    </a:lnTo>
                    <a:lnTo>
                      <a:pt x="373" y="33"/>
                    </a:lnTo>
                    <a:lnTo>
                      <a:pt x="385" y="32"/>
                    </a:lnTo>
                    <a:lnTo>
                      <a:pt x="403" y="28"/>
                    </a:lnTo>
                    <a:lnTo>
                      <a:pt x="417" y="25"/>
                    </a:lnTo>
                    <a:lnTo>
                      <a:pt x="425" y="22"/>
                    </a:lnTo>
                    <a:lnTo>
                      <a:pt x="432" y="18"/>
                    </a:lnTo>
                    <a:lnTo>
                      <a:pt x="440" y="13"/>
                    </a:lnTo>
                    <a:lnTo>
                      <a:pt x="454" y="8"/>
                    </a:lnTo>
                    <a:lnTo>
                      <a:pt x="450" y="0"/>
                    </a:lnTo>
                    <a:lnTo>
                      <a:pt x="0" y="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32" name="Freeform 348">
                <a:extLst>
                  <a:ext uri="{FF2B5EF4-FFF2-40B4-BE49-F238E27FC236}">
                    <a16:creationId xmlns:a16="http://schemas.microsoft.com/office/drawing/2014/main" id="{E9B9DD74-F968-9048-A760-1FE20079F300}"/>
                  </a:ext>
                </a:extLst>
              </p:cNvPr>
              <p:cNvSpPr>
                <a:spLocks/>
              </p:cNvSpPr>
              <p:nvPr/>
            </p:nvSpPr>
            <p:spPr bwMode="auto">
              <a:xfrm>
                <a:off x="1848" y="3590"/>
                <a:ext cx="455" cy="41"/>
              </a:xfrm>
              <a:custGeom>
                <a:avLst/>
                <a:gdLst>
                  <a:gd name="T0" fmla="*/ 0 w 455"/>
                  <a:gd name="T1" fmla="*/ 6 h 41"/>
                  <a:gd name="T2" fmla="*/ 10 w 455"/>
                  <a:gd name="T3" fmla="*/ 6 h 41"/>
                  <a:gd name="T4" fmla="*/ 18 w 455"/>
                  <a:gd name="T5" fmla="*/ 8 h 41"/>
                  <a:gd name="T6" fmla="*/ 28 w 455"/>
                  <a:gd name="T7" fmla="*/ 12 h 41"/>
                  <a:gd name="T8" fmla="*/ 36 w 455"/>
                  <a:gd name="T9" fmla="*/ 18 h 41"/>
                  <a:gd name="T10" fmla="*/ 44 w 455"/>
                  <a:gd name="T11" fmla="*/ 20 h 41"/>
                  <a:gd name="T12" fmla="*/ 54 w 455"/>
                  <a:gd name="T13" fmla="*/ 22 h 41"/>
                  <a:gd name="T14" fmla="*/ 66 w 455"/>
                  <a:gd name="T15" fmla="*/ 22 h 41"/>
                  <a:gd name="T16" fmla="*/ 92 w 455"/>
                  <a:gd name="T17" fmla="*/ 26 h 41"/>
                  <a:gd name="T18" fmla="*/ 100 w 455"/>
                  <a:gd name="T19" fmla="*/ 28 h 41"/>
                  <a:gd name="T20" fmla="*/ 110 w 455"/>
                  <a:gd name="T21" fmla="*/ 28 h 41"/>
                  <a:gd name="T22" fmla="*/ 118 w 455"/>
                  <a:gd name="T23" fmla="*/ 32 h 41"/>
                  <a:gd name="T24" fmla="*/ 128 w 455"/>
                  <a:gd name="T25" fmla="*/ 32 h 41"/>
                  <a:gd name="T26" fmla="*/ 148 w 455"/>
                  <a:gd name="T27" fmla="*/ 34 h 41"/>
                  <a:gd name="T28" fmla="*/ 156 w 455"/>
                  <a:gd name="T29" fmla="*/ 38 h 41"/>
                  <a:gd name="T30" fmla="*/ 166 w 455"/>
                  <a:gd name="T31" fmla="*/ 38 h 41"/>
                  <a:gd name="T32" fmla="*/ 178 w 455"/>
                  <a:gd name="T33" fmla="*/ 40 h 41"/>
                  <a:gd name="T34" fmla="*/ 186 w 455"/>
                  <a:gd name="T35" fmla="*/ 40 h 41"/>
                  <a:gd name="T36" fmla="*/ 196 w 455"/>
                  <a:gd name="T37" fmla="*/ 40 h 41"/>
                  <a:gd name="T38" fmla="*/ 206 w 455"/>
                  <a:gd name="T39" fmla="*/ 40 h 41"/>
                  <a:gd name="T40" fmla="*/ 228 w 455"/>
                  <a:gd name="T41" fmla="*/ 40 h 41"/>
                  <a:gd name="T42" fmla="*/ 248 w 455"/>
                  <a:gd name="T43" fmla="*/ 40 h 41"/>
                  <a:gd name="T44" fmla="*/ 260 w 455"/>
                  <a:gd name="T45" fmla="*/ 40 h 41"/>
                  <a:gd name="T46" fmla="*/ 268 w 455"/>
                  <a:gd name="T47" fmla="*/ 40 h 41"/>
                  <a:gd name="T48" fmla="*/ 278 w 455"/>
                  <a:gd name="T49" fmla="*/ 40 h 41"/>
                  <a:gd name="T50" fmla="*/ 286 w 455"/>
                  <a:gd name="T51" fmla="*/ 40 h 41"/>
                  <a:gd name="T52" fmla="*/ 296 w 455"/>
                  <a:gd name="T53" fmla="*/ 40 h 41"/>
                  <a:gd name="T54" fmla="*/ 304 w 455"/>
                  <a:gd name="T55" fmla="*/ 38 h 41"/>
                  <a:gd name="T56" fmla="*/ 322 w 455"/>
                  <a:gd name="T57" fmla="*/ 36 h 41"/>
                  <a:gd name="T58" fmla="*/ 328 w 455"/>
                  <a:gd name="T59" fmla="*/ 38 h 41"/>
                  <a:gd name="T60" fmla="*/ 340 w 455"/>
                  <a:gd name="T61" fmla="*/ 34 h 41"/>
                  <a:gd name="T62" fmla="*/ 350 w 455"/>
                  <a:gd name="T63" fmla="*/ 34 h 41"/>
                  <a:gd name="T64" fmla="*/ 368 w 455"/>
                  <a:gd name="T65" fmla="*/ 34 h 41"/>
                  <a:gd name="T66" fmla="*/ 374 w 455"/>
                  <a:gd name="T67" fmla="*/ 34 h 41"/>
                  <a:gd name="T68" fmla="*/ 386 w 455"/>
                  <a:gd name="T69" fmla="*/ 32 h 41"/>
                  <a:gd name="T70" fmla="*/ 402 w 455"/>
                  <a:gd name="T71" fmla="*/ 28 h 41"/>
                  <a:gd name="T72" fmla="*/ 416 w 455"/>
                  <a:gd name="T73" fmla="*/ 26 h 41"/>
                  <a:gd name="T74" fmla="*/ 426 w 455"/>
                  <a:gd name="T75" fmla="*/ 22 h 41"/>
                  <a:gd name="T76" fmla="*/ 434 w 455"/>
                  <a:gd name="T77" fmla="*/ 18 h 41"/>
                  <a:gd name="T78" fmla="*/ 440 w 455"/>
                  <a:gd name="T79" fmla="*/ 14 h 41"/>
                  <a:gd name="T80" fmla="*/ 454 w 455"/>
                  <a:gd name="T81" fmla="*/ 8 h 41"/>
                  <a:gd name="T82" fmla="*/ 452 w 455"/>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5" h="41">
                    <a:moveTo>
                      <a:pt x="0" y="6"/>
                    </a:moveTo>
                    <a:lnTo>
                      <a:pt x="10" y="6"/>
                    </a:lnTo>
                    <a:lnTo>
                      <a:pt x="18" y="8"/>
                    </a:lnTo>
                    <a:lnTo>
                      <a:pt x="28" y="12"/>
                    </a:lnTo>
                    <a:lnTo>
                      <a:pt x="36" y="18"/>
                    </a:lnTo>
                    <a:lnTo>
                      <a:pt x="44" y="20"/>
                    </a:lnTo>
                    <a:lnTo>
                      <a:pt x="54" y="22"/>
                    </a:lnTo>
                    <a:lnTo>
                      <a:pt x="66" y="22"/>
                    </a:lnTo>
                    <a:lnTo>
                      <a:pt x="92" y="26"/>
                    </a:lnTo>
                    <a:lnTo>
                      <a:pt x="100" y="28"/>
                    </a:lnTo>
                    <a:lnTo>
                      <a:pt x="110" y="28"/>
                    </a:lnTo>
                    <a:lnTo>
                      <a:pt x="118" y="32"/>
                    </a:lnTo>
                    <a:lnTo>
                      <a:pt x="128" y="32"/>
                    </a:lnTo>
                    <a:lnTo>
                      <a:pt x="148" y="34"/>
                    </a:lnTo>
                    <a:lnTo>
                      <a:pt x="156" y="38"/>
                    </a:lnTo>
                    <a:lnTo>
                      <a:pt x="166" y="38"/>
                    </a:lnTo>
                    <a:lnTo>
                      <a:pt x="178" y="40"/>
                    </a:lnTo>
                    <a:lnTo>
                      <a:pt x="186" y="40"/>
                    </a:lnTo>
                    <a:lnTo>
                      <a:pt x="196" y="40"/>
                    </a:lnTo>
                    <a:lnTo>
                      <a:pt x="206" y="40"/>
                    </a:lnTo>
                    <a:lnTo>
                      <a:pt x="228" y="40"/>
                    </a:lnTo>
                    <a:lnTo>
                      <a:pt x="248" y="40"/>
                    </a:lnTo>
                    <a:lnTo>
                      <a:pt x="260" y="40"/>
                    </a:lnTo>
                    <a:lnTo>
                      <a:pt x="268" y="40"/>
                    </a:lnTo>
                    <a:lnTo>
                      <a:pt x="278" y="40"/>
                    </a:lnTo>
                    <a:lnTo>
                      <a:pt x="286" y="40"/>
                    </a:lnTo>
                    <a:lnTo>
                      <a:pt x="296" y="40"/>
                    </a:lnTo>
                    <a:lnTo>
                      <a:pt x="304" y="38"/>
                    </a:lnTo>
                    <a:lnTo>
                      <a:pt x="322" y="36"/>
                    </a:lnTo>
                    <a:lnTo>
                      <a:pt x="328" y="38"/>
                    </a:lnTo>
                    <a:lnTo>
                      <a:pt x="340" y="34"/>
                    </a:lnTo>
                    <a:lnTo>
                      <a:pt x="350" y="34"/>
                    </a:lnTo>
                    <a:lnTo>
                      <a:pt x="368" y="34"/>
                    </a:lnTo>
                    <a:lnTo>
                      <a:pt x="374" y="34"/>
                    </a:lnTo>
                    <a:lnTo>
                      <a:pt x="386" y="32"/>
                    </a:lnTo>
                    <a:lnTo>
                      <a:pt x="402" y="28"/>
                    </a:lnTo>
                    <a:lnTo>
                      <a:pt x="416" y="26"/>
                    </a:lnTo>
                    <a:lnTo>
                      <a:pt x="426" y="22"/>
                    </a:lnTo>
                    <a:lnTo>
                      <a:pt x="434" y="18"/>
                    </a:lnTo>
                    <a:lnTo>
                      <a:pt x="440" y="14"/>
                    </a:lnTo>
                    <a:lnTo>
                      <a:pt x="454" y="8"/>
                    </a:lnTo>
                    <a:lnTo>
                      <a:pt x="452"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89" name="Group 349">
              <a:extLst>
                <a:ext uri="{FF2B5EF4-FFF2-40B4-BE49-F238E27FC236}">
                  <a16:creationId xmlns:a16="http://schemas.microsoft.com/office/drawing/2014/main" id="{F2A482DE-F8F1-9848-860D-930366FDDF72}"/>
                </a:ext>
              </a:extLst>
            </p:cNvPr>
            <p:cNvGrpSpPr>
              <a:grpSpLocks/>
            </p:cNvGrpSpPr>
            <p:nvPr/>
          </p:nvGrpSpPr>
          <p:grpSpPr bwMode="auto">
            <a:xfrm>
              <a:off x="1854" y="3562"/>
              <a:ext cx="449" cy="43"/>
              <a:chOff x="1854" y="3562"/>
              <a:chExt cx="449" cy="43"/>
            </a:xfrm>
          </p:grpSpPr>
          <p:sp>
            <p:nvSpPr>
              <p:cNvPr id="16734" name="Freeform 350">
                <a:extLst>
                  <a:ext uri="{FF2B5EF4-FFF2-40B4-BE49-F238E27FC236}">
                    <a16:creationId xmlns:a16="http://schemas.microsoft.com/office/drawing/2014/main" id="{7362892C-8330-BE48-9C87-4332D55CF03F}"/>
                  </a:ext>
                </a:extLst>
              </p:cNvPr>
              <p:cNvSpPr>
                <a:spLocks/>
              </p:cNvSpPr>
              <p:nvPr/>
            </p:nvSpPr>
            <p:spPr bwMode="auto">
              <a:xfrm>
                <a:off x="1854" y="3562"/>
                <a:ext cx="449" cy="43"/>
              </a:xfrm>
              <a:custGeom>
                <a:avLst/>
                <a:gdLst>
                  <a:gd name="T0" fmla="*/ 0 w 449"/>
                  <a:gd name="T1" fmla="*/ 3 h 43"/>
                  <a:gd name="T2" fmla="*/ 12 w 449"/>
                  <a:gd name="T3" fmla="*/ 7 h 43"/>
                  <a:gd name="T4" fmla="*/ 14 w 449"/>
                  <a:gd name="T5" fmla="*/ 8 h 43"/>
                  <a:gd name="T6" fmla="*/ 20 w 449"/>
                  <a:gd name="T7" fmla="*/ 12 h 43"/>
                  <a:gd name="T8" fmla="*/ 28 w 449"/>
                  <a:gd name="T9" fmla="*/ 18 h 43"/>
                  <a:gd name="T10" fmla="*/ 37 w 449"/>
                  <a:gd name="T11" fmla="*/ 22 h 43"/>
                  <a:gd name="T12" fmla="*/ 47 w 449"/>
                  <a:gd name="T13" fmla="*/ 25 h 43"/>
                  <a:gd name="T14" fmla="*/ 63 w 449"/>
                  <a:gd name="T15" fmla="*/ 25 h 43"/>
                  <a:gd name="T16" fmla="*/ 79 w 449"/>
                  <a:gd name="T17" fmla="*/ 27 h 43"/>
                  <a:gd name="T18" fmla="*/ 86 w 449"/>
                  <a:gd name="T19" fmla="*/ 30 h 43"/>
                  <a:gd name="T20" fmla="*/ 94 w 449"/>
                  <a:gd name="T21" fmla="*/ 30 h 43"/>
                  <a:gd name="T22" fmla="*/ 104 w 449"/>
                  <a:gd name="T23" fmla="*/ 34 h 43"/>
                  <a:gd name="T24" fmla="*/ 114 w 449"/>
                  <a:gd name="T25" fmla="*/ 34 h 43"/>
                  <a:gd name="T26" fmla="*/ 134 w 449"/>
                  <a:gd name="T27" fmla="*/ 35 h 43"/>
                  <a:gd name="T28" fmla="*/ 141 w 449"/>
                  <a:gd name="T29" fmla="*/ 39 h 43"/>
                  <a:gd name="T30" fmla="*/ 151 w 449"/>
                  <a:gd name="T31" fmla="*/ 39 h 43"/>
                  <a:gd name="T32" fmla="*/ 163 w 449"/>
                  <a:gd name="T33" fmla="*/ 42 h 43"/>
                  <a:gd name="T34" fmla="*/ 173 w 449"/>
                  <a:gd name="T35" fmla="*/ 42 h 43"/>
                  <a:gd name="T36" fmla="*/ 181 w 449"/>
                  <a:gd name="T37" fmla="*/ 42 h 43"/>
                  <a:gd name="T38" fmla="*/ 193 w 449"/>
                  <a:gd name="T39" fmla="*/ 42 h 43"/>
                  <a:gd name="T40" fmla="*/ 214 w 449"/>
                  <a:gd name="T41" fmla="*/ 42 h 43"/>
                  <a:gd name="T42" fmla="*/ 234 w 449"/>
                  <a:gd name="T43" fmla="*/ 42 h 43"/>
                  <a:gd name="T44" fmla="*/ 246 w 449"/>
                  <a:gd name="T45" fmla="*/ 42 h 43"/>
                  <a:gd name="T46" fmla="*/ 255 w 449"/>
                  <a:gd name="T47" fmla="*/ 42 h 43"/>
                  <a:gd name="T48" fmla="*/ 263 w 449"/>
                  <a:gd name="T49" fmla="*/ 42 h 43"/>
                  <a:gd name="T50" fmla="*/ 273 w 449"/>
                  <a:gd name="T51" fmla="*/ 42 h 43"/>
                  <a:gd name="T52" fmla="*/ 281 w 449"/>
                  <a:gd name="T53" fmla="*/ 42 h 43"/>
                  <a:gd name="T54" fmla="*/ 291 w 449"/>
                  <a:gd name="T55" fmla="*/ 39 h 43"/>
                  <a:gd name="T56" fmla="*/ 308 w 449"/>
                  <a:gd name="T57" fmla="*/ 39 h 43"/>
                  <a:gd name="T58" fmla="*/ 314 w 449"/>
                  <a:gd name="T59" fmla="*/ 39 h 43"/>
                  <a:gd name="T60" fmla="*/ 326 w 449"/>
                  <a:gd name="T61" fmla="*/ 35 h 43"/>
                  <a:gd name="T62" fmla="*/ 336 w 449"/>
                  <a:gd name="T63" fmla="*/ 35 h 43"/>
                  <a:gd name="T64" fmla="*/ 356 w 449"/>
                  <a:gd name="T65" fmla="*/ 35 h 43"/>
                  <a:gd name="T66" fmla="*/ 362 w 449"/>
                  <a:gd name="T67" fmla="*/ 35 h 43"/>
                  <a:gd name="T68" fmla="*/ 371 w 449"/>
                  <a:gd name="T69" fmla="*/ 34 h 43"/>
                  <a:gd name="T70" fmla="*/ 389 w 449"/>
                  <a:gd name="T71" fmla="*/ 30 h 43"/>
                  <a:gd name="T72" fmla="*/ 403 w 449"/>
                  <a:gd name="T73" fmla="*/ 27 h 43"/>
                  <a:gd name="T74" fmla="*/ 413 w 449"/>
                  <a:gd name="T75" fmla="*/ 24 h 43"/>
                  <a:gd name="T76" fmla="*/ 420 w 449"/>
                  <a:gd name="T77" fmla="*/ 20 h 43"/>
                  <a:gd name="T78" fmla="*/ 426 w 449"/>
                  <a:gd name="T79" fmla="*/ 15 h 43"/>
                  <a:gd name="T80" fmla="*/ 448 w 449"/>
                  <a:gd name="T81" fmla="*/ 5 h 43"/>
                  <a:gd name="T82" fmla="*/ 438 w 449"/>
                  <a:gd name="T83" fmla="*/ 0 h 43"/>
                  <a:gd name="T84" fmla="*/ 0 w 449"/>
                  <a:gd name="T85" fmla="*/ 3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9" h="43">
                    <a:moveTo>
                      <a:pt x="0" y="3"/>
                    </a:moveTo>
                    <a:lnTo>
                      <a:pt x="12" y="7"/>
                    </a:lnTo>
                    <a:lnTo>
                      <a:pt x="14" y="8"/>
                    </a:lnTo>
                    <a:lnTo>
                      <a:pt x="20" y="12"/>
                    </a:lnTo>
                    <a:lnTo>
                      <a:pt x="28" y="18"/>
                    </a:lnTo>
                    <a:lnTo>
                      <a:pt x="37" y="22"/>
                    </a:lnTo>
                    <a:lnTo>
                      <a:pt x="47" y="25"/>
                    </a:lnTo>
                    <a:lnTo>
                      <a:pt x="63" y="25"/>
                    </a:lnTo>
                    <a:lnTo>
                      <a:pt x="79" y="27"/>
                    </a:lnTo>
                    <a:lnTo>
                      <a:pt x="86" y="30"/>
                    </a:lnTo>
                    <a:lnTo>
                      <a:pt x="94" y="30"/>
                    </a:lnTo>
                    <a:lnTo>
                      <a:pt x="104" y="34"/>
                    </a:lnTo>
                    <a:lnTo>
                      <a:pt x="114" y="34"/>
                    </a:lnTo>
                    <a:lnTo>
                      <a:pt x="134" y="35"/>
                    </a:lnTo>
                    <a:lnTo>
                      <a:pt x="141" y="39"/>
                    </a:lnTo>
                    <a:lnTo>
                      <a:pt x="151" y="39"/>
                    </a:lnTo>
                    <a:lnTo>
                      <a:pt x="163" y="42"/>
                    </a:lnTo>
                    <a:lnTo>
                      <a:pt x="173" y="42"/>
                    </a:lnTo>
                    <a:lnTo>
                      <a:pt x="181" y="42"/>
                    </a:lnTo>
                    <a:lnTo>
                      <a:pt x="193" y="42"/>
                    </a:lnTo>
                    <a:lnTo>
                      <a:pt x="214" y="42"/>
                    </a:lnTo>
                    <a:lnTo>
                      <a:pt x="234" y="42"/>
                    </a:lnTo>
                    <a:lnTo>
                      <a:pt x="246" y="42"/>
                    </a:lnTo>
                    <a:lnTo>
                      <a:pt x="255" y="42"/>
                    </a:lnTo>
                    <a:lnTo>
                      <a:pt x="263" y="42"/>
                    </a:lnTo>
                    <a:lnTo>
                      <a:pt x="273" y="42"/>
                    </a:lnTo>
                    <a:lnTo>
                      <a:pt x="281" y="42"/>
                    </a:lnTo>
                    <a:lnTo>
                      <a:pt x="291" y="39"/>
                    </a:lnTo>
                    <a:lnTo>
                      <a:pt x="308" y="39"/>
                    </a:lnTo>
                    <a:lnTo>
                      <a:pt x="314" y="39"/>
                    </a:lnTo>
                    <a:lnTo>
                      <a:pt x="326" y="35"/>
                    </a:lnTo>
                    <a:lnTo>
                      <a:pt x="336" y="35"/>
                    </a:lnTo>
                    <a:lnTo>
                      <a:pt x="356" y="35"/>
                    </a:lnTo>
                    <a:lnTo>
                      <a:pt x="362" y="35"/>
                    </a:lnTo>
                    <a:lnTo>
                      <a:pt x="371" y="34"/>
                    </a:lnTo>
                    <a:lnTo>
                      <a:pt x="389" y="30"/>
                    </a:lnTo>
                    <a:lnTo>
                      <a:pt x="403" y="27"/>
                    </a:lnTo>
                    <a:lnTo>
                      <a:pt x="413" y="24"/>
                    </a:lnTo>
                    <a:lnTo>
                      <a:pt x="420" y="20"/>
                    </a:lnTo>
                    <a:lnTo>
                      <a:pt x="426" y="15"/>
                    </a:lnTo>
                    <a:lnTo>
                      <a:pt x="448" y="5"/>
                    </a:lnTo>
                    <a:lnTo>
                      <a:pt x="438" y="0"/>
                    </a:lnTo>
                    <a:lnTo>
                      <a:pt x="0"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35" name="Freeform 351">
                <a:extLst>
                  <a:ext uri="{FF2B5EF4-FFF2-40B4-BE49-F238E27FC236}">
                    <a16:creationId xmlns:a16="http://schemas.microsoft.com/office/drawing/2014/main" id="{8B0EB19E-8196-4540-A835-51ACCC28AB03}"/>
                  </a:ext>
                </a:extLst>
              </p:cNvPr>
              <p:cNvSpPr>
                <a:spLocks/>
              </p:cNvSpPr>
              <p:nvPr/>
            </p:nvSpPr>
            <p:spPr bwMode="auto">
              <a:xfrm>
                <a:off x="1854" y="3562"/>
                <a:ext cx="449" cy="43"/>
              </a:xfrm>
              <a:custGeom>
                <a:avLst/>
                <a:gdLst>
                  <a:gd name="T0" fmla="*/ 0 w 449"/>
                  <a:gd name="T1" fmla="*/ 4 h 43"/>
                  <a:gd name="T2" fmla="*/ 12 w 449"/>
                  <a:gd name="T3" fmla="*/ 8 h 43"/>
                  <a:gd name="T4" fmla="*/ 14 w 449"/>
                  <a:gd name="T5" fmla="*/ 10 h 43"/>
                  <a:gd name="T6" fmla="*/ 20 w 449"/>
                  <a:gd name="T7" fmla="*/ 12 h 43"/>
                  <a:gd name="T8" fmla="*/ 28 w 449"/>
                  <a:gd name="T9" fmla="*/ 18 h 43"/>
                  <a:gd name="T10" fmla="*/ 38 w 449"/>
                  <a:gd name="T11" fmla="*/ 22 h 43"/>
                  <a:gd name="T12" fmla="*/ 48 w 449"/>
                  <a:gd name="T13" fmla="*/ 26 h 43"/>
                  <a:gd name="T14" fmla="*/ 64 w 449"/>
                  <a:gd name="T15" fmla="*/ 26 h 43"/>
                  <a:gd name="T16" fmla="*/ 78 w 449"/>
                  <a:gd name="T17" fmla="*/ 26 h 43"/>
                  <a:gd name="T18" fmla="*/ 86 w 449"/>
                  <a:gd name="T19" fmla="*/ 30 h 43"/>
                  <a:gd name="T20" fmla="*/ 96 w 449"/>
                  <a:gd name="T21" fmla="*/ 30 h 43"/>
                  <a:gd name="T22" fmla="*/ 104 w 449"/>
                  <a:gd name="T23" fmla="*/ 32 h 43"/>
                  <a:gd name="T24" fmla="*/ 114 w 449"/>
                  <a:gd name="T25" fmla="*/ 32 h 43"/>
                  <a:gd name="T26" fmla="*/ 134 w 449"/>
                  <a:gd name="T27" fmla="*/ 36 h 43"/>
                  <a:gd name="T28" fmla="*/ 142 w 449"/>
                  <a:gd name="T29" fmla="*/ 38 h 43"/>
                  <a:gd name="T30" fmla="*/ 152 w 449"/>
                  <a:gd name="T31" fmla="*/ 38 h 43"/>
                  <a:gd name="T32" fmla="*/ 164 w 449"/>
                  <a:gd name="T33" fmla="*/ 42 h 43"/>
                  <a:gd name="T34" fmla="*/ 172 w 449"/>
                  <a:gd name="T35" fmla="*/ 42 h 43"/>
                  <a:gd name="T36" fmla="*/ 182 w 449"/>
                  <a:gd name="T37" fmla="*/ 42 h 43"/>
                  <a:gd name="T38" fmla="*/ 194 w 449"/>
                  <a:gd name="T39" fmla="*/ 42 h 43"/>
                  <a:gd name="T40" fmla="*/ 214 w 449"/>
                  <a:gd name="T41" fmla="*/ 42 h 43"/>
                  <a:gd name="T42" fmla="*/ 234 w 449"/>
                  <a:gd name="T43" fmla="*/ 42 h 43"/>
                  <a:gd name="T44" fmla="*/ 246 w 449"/>
                  <a:gd name="T45" fmla="*/ 42 h 43"/>
                  <a:gd name="T46" fmla="*/ 254 w 449"/>
                  <a:gd name="T47" fmla="*/ 42 h 43"/>
                  <a:gd name="T48" fmla="*/ 264 w 449"/>
                  <a:gd name="T49" fmla="*/ 42 h 43"/>
                  <a:gd name="T50" fmla="*/ 272 w 449"/>
                  <a:gd name="T51" fmla="*/ 42 h 43"/>
                  <a:gd name="T52" fmla="*/ 282 w 449"/>
                  <a:gd name="T53" fmla="*/ 42 h 43"/>
                  <a:gd name="T54" fmla="*/ 290 w 449"/>
                  <a:gd name="T55" fmla="*/ 38 h 43"/>
                  <a:gd name="T56" fmla="*/ 308 w 449"/>
                  <a:gd name="T57" fmla="*/ 38 h 43"/>
                  <a:gd name="T58" fmla="*/ 314 w 449"/>
                  <a:gd name="T59" fmla="*/ 38 h 43"/>
                  <a:gd name="T60" fmla="*/ 326 w 449"/>
                  <a:gd name="T61" fmla="*/ 36 h 43"/>
                  <a:gd name="T62" fmla="*/ 336 w 449"/>
                  <a:gd name="T63" fmla="*/ 36 h 43"/>
                  <a:gd name="T64" fmla="*/ 354 w 449"/>
                  <a:gd name="T65" fmla="*/ 36 h 43"/>
                  <a:gd name="T66" fmla="*/ 362 w 449"/>
                  <a:gd name="T67" fmla="*/ 34 h 43"/>
                  <a:gd name="T68" fmla="*/ 372 w 449"/>
                  <a:gd name="T69" fmla="*/ 34 h 43"/>
                  <a:gd name="T70" fmla="*/ 388 w 449"/>
                  <a:gd name="T71" fmla="*/ 30 h 43"/>
                  <a:gd name="T72" fmla="*/ 402 w 449"/>
                  <a:gd name="T73" fmla="*/ 26 h 43"/>
                  <a:gd name="T74" fmla="*/ 412 w 449"/>
                  <a:gd name="T75" fmla="*/ 24 h 43"/>
                  <a:gd name="T76" fmla="*/ 420 w 449"/>
                  <a:gd name="T77" fmla="*/ 20 h 43"/>
                  <a:gd name="T78" fmla="*/ 426 w 449"/>
                  <a:gd name="T79" fmla="*/ 14 h 43"/>
                  <a:gd name="T80" fmla="*/ 448 w 449"/>
                  <a:gd name="T81" fmla="*/ 6 h 43"/>
                  <a:gd name="T82" fmla="*/ 438 w 4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9" h="43">
                    <a:moveTo>
                      <a:pt x="0" y="4"/>
                    </a:moveTo>
                    <a:lnTo>
                      <a:pt x="12" y="8"/>
                    </a:lnTo>
                    <a:lnTo>
                      <a:pt x="14" y="10"/>
                    </a:lnTo>
                    <a:lnTo>
                      <a:pt x="20" y="12"/>
                    </a:lnTo>
                    <a:lnTo>
                      <a:pt x="28" y="18"/>
                    </a:lnTo>
                    <a:lnTo>
                      <a:pt x="38" y="22"/>
                    </a:lnTo>
                    <a:lnTo>
                      <a:pt x="48" y="26"/>
                    </a:lnTo>
                    <a:lnTo>
                      <a:pt x="64" y="26"/>
                    </a:lnTo>
                    <a:lnTo>
                      <a:pt x="78" y="26"/>
                    </a:lnTo>
                    <a:lnTo>
                      <a:pt x="86" y="30"/>
                    </a:lnTo>
                    <a:lnTo>
                      <a:pt x="96" y="30"/>
                    </a:lnTo>
                    <a:lnTo>
                      <a:pt x="104" y="32"/>
                    </a:lnTo>
                    <a:lnTo>
                      <a:pt x="114" y="32"/>
                    </a:lnTo>
                    <a:lnTo>
                      <a:pt x="134" y="36"/>
                    </a:lnTo>
                    <a:lnTo>
                      <a:pt x="142" y="38"/>
                    </a:lnTo>
                    <a:lnTo>
                      <a:pt x="152" y="38"/>
                    </a:lnTo>
                    <a:lnTo>
                      <a:pt x="164" y="42"/>
                    </a:lnTo>
                    <a:lnTo>
                      <a:pt x="172" y="42"/>
                    </a:lnTo>
                    <a:lnTo>
                      <a:pt x="182" y="42"/>
                    </a:lnTo>
                    <a:lnTo>
                      <a:pt x="194" y="42"/>
                    </a:lnTo>
                    <a:lnTo>
                      <a:pt x="214" y="42"/>
                    </a:lnTo>
                    <a:lnTo>
                      <a:pt x="234" y="42"/>
                    </a:lnTo>
                    <a:lnTo>
                      <a:pt x="246" y="42"/>
                    </a:lnTo>
                    <a:lnTo>
                      <a:pt x="254" y="42"/>
                    </a:lnTo>
                    <a:lnTo>
                      <a:pt x="264" y="42"/>
                    </a:lnTo>
                    <a:lnTo>
                      <a:pt x="272" y="42"/>
                    </a:lnTo>
                    <a:lnTo>
                      <a:pt x="282" y="42"/>
                    </a:lnTo>
                    <a:lnTo>
                      <a:pt x="290" y="38"/>
                    </a:lnTo>
                    <a:lnTo>
                      <a:pt x="308" y="38"/>
                    </a:lnTo>
                    <a:lnTo>
                      <a:pt x="314" y="38"/>
                    </a:lnTo>
                    <a:lnTo>
                      <a:pt x="326" y="36"/>
                    </a:lnTo>
                    <a:lnTo>
                      <a:pt x="336" y="36"/>
                    </a:lnTo>
                    <a:lnTo>
                      <a:pt x="354" y="36"/>
                    </a:lnTo>
                    <a:lnTo>
                      <a:pt x="362" y="34"/>
                    </a:lnTo>
                    <a:lnTo>
                      <a:pt x="372" y="34"/>
                    </a:lnTo>
                    <a:lnTo>
                      <a:pt x="388" y="30"/>
                    </a:lnTo>
                    <a:lnTo>
                      <a:pt x="402" y="26"/>
                    </a:lnTo>
                    <a:lnTo>
                      <a:pt x="412" y="24"/>
                    </a:lnTo>
                    <a:lnTo>
                      <a:pt x="420" y="20"/>
                    </a:lnTo>
                    <a:lnTo>
                      <a:pt x="426" y="14"/>
                    </a:lnTo>
                    <a:lnTo>
                      <a:pt x="448" y="6"/>
                    </a:lnTo>
                    <a:lnTo>
                      <a:pt x="43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90" name="Group 352">
              <a:extLst>
                <a:ext uri="{FF2B5EF4-FFF2-40B4-BE49-F238E27FC236}">
                  <a16:creationId xmlns:a16="http://schemas.microsoft.com/office/drawing/2014/main" id="{10B910D4-0EE1-A94E-9FED-DB43CC0E58D6}"/>
                </a:ext>
              </a:extLst>
            </p:cNvPr>
            <p:cNvGrpSpPr>
              <a:grpSpLocks/>
            </p:cNvGrpSpPr>
            <p:nvPr/>
          </p:nvGrpSpPr>
          <p:grpSpPr bwMode="auto">
            <a:xfrm>
              <a:off x="1856" y="3534"/>
              <a:ext cx="441" cy="41"/>
              <a:chOff x="1856" y="3534"/>
              <a:chExt cx="441" cy="41"/>
            </a:xfrm>
          </p:grpSpPr>
          <p:sp>
            <p:nvSpPr>
              <p:cNvPr id="16737" name="Freeform 353">
                <a:extLst>
                  <a:ext uri="{FF2B5EF4-FFF2-40B4-BE49-F238E27FC236}">
                    <a16:creationId xmlns:a16="http://schemas.microsoft.com/office/drawing/2014/main" id="{26EACB3A-1152-6E42-BAB2-6ACFC9376410}"/>
                  </a:ext>
                </a:extLst>
              </p:cNvPr>
              <p:cNvSpPr>
                <a:spLocks/>
              </p:cNvSpPr>
              <p:nvPr/>
            </p:nvSpPr>
            <p:spPr bwMode="auto">
              <a:xfrm>
                <a:off x="1856" y="3534"/>
                <a:ext cx="441" cy="41"/>
              </a:xfrm>
              <a:custGeom>
                <a:avLst/>
                <a:gdLst>
                  <a:gd name="T0" fmla="*/ 0 w 441"/>
                  <a:gd name="T1" fmla="*/ 3 h 41"/>
                  <a:gd name="T2" fmla="*/ 12 w 441"/>
                  <a:gd name="T3" fmla="*/ 7 h 41"/>
                  <a:gd name="T4" fmla="*/ 14 w 441"/>
                  <a:gd name="T5" fmla="*/ 8 h 41"/>
                  <a:gd name="T6" fmla="*/ 20 w 441"/>
                  <a:gd name="T7" fmla="*/ 12 h 41"/>
                  <a:gd name="T8" fmla="*/ 28 w 441"/>
                  <a:gd name="T9" fmla="*/ 17 h 41"/>
                  <a:gd name="T10" fmla="*/ 37 w 441"/>
                  <a:gd name="T11" fmla="*/ 20 h 41"/>
                  <a:gd name="T12" fmla="*/ 47 w 441"/>
                  <a:gd name="T13" fmla="*/ 25 h 41"/>
                  <a:gd name="T14" fmla="*/ 63 w 441"/>
                  <a:gd name="T15" fmla="*/ 25 h 41"/>
                  <a:gd name="T16" fmla="*/ 79 w 441"/>
                  <a:gd name="T17" fmla="*/ 27 h 41"/>
                  <a:gd name="T18" fmla="*/ 86 w 441"/>
                  <a:gd name="T19" fmla="*/ 28 h 41"/>
                  <a:gd name="T20" fmla="*/ 94 w 441"/>
                  <a:gd name="T21" fmla="*/ 28 h 41"/>
                  <a:gd name="T22" fmla="*/ 104 w 441"/>
                  <a:gd name="T23" fmla="*/ 32 h 41"/>
                  <a:gd name="T24" fmla="*/ 114 w 441"/>
                  <a:gd name="T25" fmla="*/ 32 h 41"/>
                  <a:gd name="T26" fmla="*/ 134 w 441"/>
                  <a:gd name="T27" fmla="*/ 33 h 41"/>
                  <a:gd name="T28" fmla="*/ 141 w 441"/>
                  <a:gd name="T29" fmla="*/ 37 h 41"/>
                  <a:gd name="T30" fmla="*/ 151 w 441"/>
                  <a:gd name="T31" fmla="*/ 37 h 41"/>
                  <a:gd name="T32" fmla="*/ 163 w 441"/>
                  <a:gd name="T33" fmla="*/ 40 h 41"/>
                  <a:gd name="T34" fmla="*/ 173 w 441"/>
                  <a:gd name="T35" fmla="*/ 40 h 41"/>
                  <a:gd name="T36" fmla="*/ 181 w 441"/>
                  <a:gd name="T37" fmla="*/ 40 h 41"/>
                  <a:gd name="T38" fmla="*/ 193 w 441"/>
                  <a:gd name="T39" fmla="*/ 40 h 41"/>
                  <a:gd name="T40" fmla="*/ 212 w 441"/>
                  <a:gd name="T41" fmla="*/ 40 h 41"/>
                  <a:gd name="T42" fmla="*/ 234 w 441"/>
                  <a:gd name="T43" fmla="*/ 40 h 41"/>
                  <a:gd name="T44" fmla="*/ 246 w 441"/>
                  <a:gd name="T45" fmla="*/ 40 h 41"/>
                  <a:gd name="T46" fmla="*/ 253 w 441"/>
                  <a:gd name="T47" fmla="*/ 40 h 41"/>
                  <a:gd name="T48" fmla="*/ 263 w 441"/>
                  <a:gd name="T49" fmla="*/ 40 h 41"/>
                  <a:gd name="T50" fmla="*/ 271 w 441"/>
                  <a:gd name="T51" fmla="*/ 40 h 41"/>
                  <a:gd name="T52" fmla="*/ 281 w 441"/>
                  <a:gd name="T53" fmla="*/ 40 h 41"/>
                  <a:gd name="T54" fmla="*/ 291 w 441"/>
                  <a:gd name="T55" fmla="*/ 37 h 41"/>
                  <a:gd name="T56" fmla="*/ 306 w 441"/>
                  <a:gd name="T57" fmla="*/ 37 h 41"/>
                  <a:gd name="T58" fmla="*/ 312 w 441"/>
                  <a:gd name="T59" fmla="*/ 37 h 41"/>
                  <a:gd name="T60" fmla="*/ 324 w 441"/>
                  <a:gd name="T61" fmla="*/ 33 h 41"/>
                  <a:gd name="T62" fmla="*/ 336 w 441"/>
                  <a:gd name="T63" fmla="*/ 33 h 41"/>
                  <a:gd name="T64" fmla="*/ 354 w 441"/>
                  <a:gd name="T65" fmla="*/ 33 h 41"/>
                  <a:gd name="T66" fmla="*/ 359 w 441"/>
                  <a:gd name="T67" fmla="*/ 33 h 41"/>
                  <a:gd name="T68" fmla="*/ 371 w 441"/>
                  <a:gd name="T69" fmla="*/ 32 h 41"/>
                  <a:gd name="T70" fmla="*/ 389 w 441"/>
                  <a:gd name="T71" fmla="*/ 28 h 41"/>
                  <a:gd name="T72" fmla="*/ 403 w 441"/>
                  <a:gd name="T73" fmla="*/ 27 h 41"/>
                  <a:gd name="T74" fmla="*/ 411 w 441"/>
                  <a:gd name="T75" fmla="*/ 23 h 41"/>
                  <a:gd name="T76" fmla="*/ 418 w 441"/>
                  <a:gd name="T77" fmla="*/ 18 h 41"/>
                  <a:gd name="T78" fmla="*/ 426 w 441"/>
                  <a:gd name="T79" fmla="*/ 13 h 41"/>
                  <a:gd name="T80" fmla="*/ 440 w 441"/>
                  <a:gd name="T81" fmla="*/ 8 h 41"/>
                  <a:gd name="T82" fmla="*/ 436 w 441"/>
                  <a:gd name="T83" fmla="*/ 0 h 41"/>
                  <a:gd name="T84" fmla="*/ 0 w 441"/>
                  <a:gd name="T85" fmla="*/ 3 h 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1" h="41">
                    <a:moveTo>
                      <a:pt x="0" y="3"/>
                    </a:moveTo>
                    <a:lnTo>
                      <a:pt x="12" y="7"/>
                    </a:lnTo>
                    <a:lnTo>
                      <a:pt x="14" y="8"/>
                    </a:lnTo>
                    <a:lnTo>
                      <a:pt x="20" y="12"/>
                    </a:lnTo>
                    <a:lnTo>
                      <a:pt x="28" y="17"/>
                    </a:lnTo>
                    <a:lnTo>
                      <a:pt x="37" y="20"/>
                    </a:lnTo>
                    <a:lnTo>
                      <a:pt x="47" y="25"/>
                    </a:lnTo>
                    <a:lnTo>
                      <a:pt x="63" y="25"/>
                    </a:lnTo>
                    <a:lnTo>
                      <a:pt x="79" y="27"/>
                    </a:lnTo>
                    <a:lnTo>
                      <a:pt x="86" y="28"/>
                    </a:lnTo>
                    <a:lnTo>
                      <a:pt x="94" y="28"/>
                    </a:lnTo>
                    <a:lnTo>
                      <a:pt x="104" y="32"/>
                    </a:lnTo>
                    <a:lnTo>
                      <a:pt x="114" y="32"/>
                    </a:lnTo>
                    <a:lnTo>
                      <a:pt x="134" y="33"/>
                    </a:lnTo>
                    <a:lnTo>
                      <a:pt x="141" y="37"/>
                    </a:lnTo>
                    <a:lnTo>
                      <a:pt x="151" y="37"/>
                    </a:lnTo>
                    <a:lnTo>
                      <a:pt x="163" y="40"/>
                    </a:lnTo>
                    <a:lnTo>
                      <a:pt x="173" y="40"/>
                    </a:lnTo>
                    <a:lnTo>
                      <a:pt x="181" y="40"/>
                    </a:lnTo>
                    <a:lnTo>
                      <a:pt x="193" y="40"/>
                    </a:lnTo>
                    <a:lnTo>
                      <a:pt x="212" y="40"/>
                    </a:lnTo>
                    <a:lnTo>
                      <a:pt x="234" y="40"/>
                    </a:lnTo>
                    <a:lnTo>
                      <a:pt x="246" y="40"/>
                    </a:lnTo>
                    <a:lnTo>
                      <a:pt x="253" y="40"/>
                    </a:lnTo>
                    <a:lnTo>
                      <a:pt x="263" y="40"/>
                    </a:lnTo>
                    <a:lnTo>
                      <a:pt x="271" y="40"/>
                    </a:lnTo>
                    <a:lnTo>
                      <a:pt x="281" y="40"/>
                    </a:lnTo>
                    <a:lnTo>
                      <a:pt x="291" y="37"/>
                    </a:lnTo>
                    <a:lnTo>
                      <a:pt x="306" y="37"/>
                    </a:lnTo>
                    <a:lnTo>
                      <a:pt x="312" y="37"/>
                    </a:lnTo>
                    <a:lnTo>
                      <a:pt x="324" y="33"/>
                    </a:lnTo>
                    <a:lnTo>
                      <a:pt x="336" y="33"/>
                    </a:lnTo>
                    <a:lnTo>
                      <a:pt x="354" y="33"/>
                    </a:lnTo>
                    <a:lnTo>
                      <a:pt x="359" y="33"/>
                    </a:lnTo>
                    <a:lnTo>
                      <a:pt x="371" y="32"/>
                    </a:lnTo>
                    <a:lnTo>
                      <a:pt x="389" y="28"/>
                    </a:lnTo>
                    <a:lnTo>
                      <a:pt x="403" y="27"/>
                    </a:lnTo>
                    <a:lnTo>
                      <a:pt x="411" y="23"/>
                    </a:lnTo>
                    <a:lnTo>
                      <a:pt x="418" y="18"/>
                    </a:lnTo>
                    <a:lnTo>
                      <a:pt x="426" y="13"/>
                    </a:lnTo>
                    <a:lnTo>
                      <a:pt x="440" y="8"/>
                    </a:lnTo>
                    <a:lnTo>
                      <a:pt x="436" y="0"/>
                    </a:lnTo>
                    <a:lnTo>
                      <a:pt x="0" y="3"/>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38" name="Freeform 354">
                <a:extLst>
                  <a:ext uri="{FF2B5EF4-FFF2-40B4-BE49-F238E27FC236}">
                    <a16:creationId xmlns:a16="http://schemas.microsoft.com/office/drawing/2014/main" id="{4855DB7A-9F41-5C4D-9E98-EE440CA77959}"/>
                  </a:ext>
                </a:extLst>
              </p:cNvPr>
              <p:cNvSpPr>
                <a:spLocks/>
              </p:cNvSpPr>
              <p:nvPr/>
            </p:nvSpPr>
            <p:spPr bwMode="auto">
              <a:xfrm>
                <a:off x="1856" y="3534"/>
                <a:ext cx="441" cy="41"/>
              </a:xfrm>
              <a:custGeom>
                <a:avLst/>
                <a:gdLst>
                  <a:gd name="T0" fmla="*/ 0 w 441"/>
                  <a:gd name="T1" fmla="*/ 4 h 41"/>
                  <a:gd name="T2" fmla="*/ 12 w 441"/>
                  <a:gd name="T3" fmla="*/ 8 h 41"/>
                  <a:gd name="T4" fmla="*/ 14 w 441"/>
                  <a:gd name="T5" fmla="*/ 10 h 41"/>
                  <a:gd name="T6" fmla="*/ 20 w 441"/>
                  <a:gd name="T7" fmla="*/ 12 h 41"/>
                  <a:gd name="T8" fmla="*/ 28 w 441"/>
                  <a:gd name="T9" fmla="*/ 18 h 41"/>
                  <a:gd name="T10" fmla="*/ 38 w 441"/>
                  <a:gd name="T11" fmla="*/ 20 h 41"/>
                  <a:gd name="T12" fmla="*/ 48 w 441"/>
                  <a:gd name="T13" fmla="*/ 26 h 41"/>
                  <a:gd name="T14" fmla="*/ 64 w 441"/>
                  <a:gd name="T15" fmla="*/ 26 h 41"/>
                  <a:gd name="T16" fmla="*/ 78 w 441"/>
                  <a:gd name="T17" fmla="*/ 26 h 41"/>
                  <a:gd name="T18" fmla="*/ 86 w 441"/>
                  <a:gd name="T19" fmla="*/ 30 h 41"/>
                  <a:gd name="T20" fmla="*/ 96 w 441"/>
                  <a:gd name="T21" fmla="*/ 30 h 41"/>
                  <a:gd name="T22" fmla="*/ 104 w 441"/>
                  <a:gd name="T23" fmla="*/ 32 h 41"/>
                  <a:gd name="T24" fmla="*/ 114 w 441"/>
                  <a:gd name="T25" fmla="*/ 32 h 41"/>
                  <a:gd name="T26" fmla="*/ 134 w 441"/>
                  <a:gd name="T27" fmla="*/ 34 h 41"/>
                  <a:gd name="T28" fmla="*/ 142 w 441"/>
                  <a:gd name="T29" fmla="*/ 38 h 41"/>
                  <a:gd name="T30" fmla="*/ 152 w 441"/>
                  <a:gd name="T31" fmla="*/ 38 h 41"/>
                  <a:gd name="T32" fmla="*/ 164 w 441"/>
                  <a:gd name="T33" fmla="*/ 40 h 41"/>
                  <a:gd name="T34" fmla="*/ 172 w 441"/>
                  <a:gd name="T35" fmla="*/ 40 h 41"/>
                  <a:gd name="T36" fmla="*/ 182 w 441"/>
                  <a:gd name="T37" fmla="*/ 40 h 41"/>
                  <a:gd name="T38" fmla="*/ 194 w 441"/>
                  <a:gd name="T39" fmla="*/ 40 h 41"/>
                  <a:gd name="T40" fmla="*/ 214 w 441"/>
                  <a:gd name="T41" fmla="*/ 40 h 41"/>
                  <a:gd name="T42" fmla="*/ 234 w 441"/>
                  <a:gd name="T43" fmla="*/ 40 h 41"/>
                  <a:gd name="T44" fmla="*/ 246 w 441"/>
                  <a:gd name="T45" fmla="*/ 40 h 41"/>
                  <a:gd name="T46" fmla="*/ 254 w 441"/>
                  <a:gd name="T47" fmla="*/ 40 h 41"/>
                  <a:gd name="T48" fmla="*/ 264 w 441"/>
                  <a:gd name="T49" fmla="*/ 40 h 41"/>
                  <a:gd name="T50" fmla="*/ 272 w 441"/>
                  <a:gd name="T51" fmla="*/ 40 h 41"/>
                  <a:gd name="T52" fmla="*/ 282 w 441"/>
                  <a:gd name="T53" fmla="*/ 40 h 41"/>
                  <a:gd name="T54" fmla="*/ 290 w 441"/>
                  <a:gd name="T55" fmla="*/ 38 h 41"/>
                  <a:gd name="T56" fmla="*/ 308 w 441"/>
                  <a:gd name="T57" fmla="*/ 36 h 41"/>
                  <a:gd name="T58" fmla="*/ 314 w 441"/>
                  <a:gd name="T59" fmla="*/ 38 h 41"/>
                  <a:gd name="T60" fmla="*/ 326 w 441"/>
                  <a:gd name="T61" fmla="*/ 34 h 41"/>
                  <a:gd name="T62" fmla="*/ 336 w 441"/>
                  <a:gd name="T63" fmla="*/ 34 h 41"/>
                  <a:gd name="T64" fmla="*/ 354 w 441"/>
                  <a:gd name="T65" fmla="*/ 34 h 41"/>
                  <a:gd name="T66" fmla="*/ 360 w 441"/>
                  <a:gd name="T67" fmla="*/ 34 h 41"/>
                  <a:gd name="T68" fmla="*/ 372 w 441"/>
                  <a:gd name="T69" fmla="*/ 32 h 41"/>
                  <a:gd name="T70" fmla="*/ 388 w 441"/>
                  <a:gd name="T71" fmla="*/ 30 h 41"/>
                  <a:gd name="T72" fmla="*/ 402 w 441"/>
                  <a:gd name="T73" fmla="*/ 26 h 41"/>
                  <a:gd name="T74" fmla="*/ 412 w 441"/>
                  <a:gd name="T75" fmla="*/ 24 h 41"/>
                  <a:gd name="T76" fmla="*/ 420 w 441"/>
                  <a:gd name="T77" fmla="*/ 18 h 41"/>
                  <a:gd name="T78" fmla="*/ 426 w 441"/>
                  <a:gd name="T79" fmla="*/ 14 h 41"/>
                  <a:gd name="T80" fmla="*/ 440 w 441"/>
                  <a:gd name="T81" fmla="*/ 8 h 41"/>
                  <a:gd name="T82" fmla="*/ 438 w 441"/>
                  <a:gd name="T83" fmla="*/ 0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41" h="41">
                    <a:moveTo>
                      <a:pt x="0" y="4"/>
                    </a:moveTo>
                    <a:lnTo>
                      <a:pt x="12" y="8"/>
                    </a:lnTo>
                    <a:lnTo>
                      <a:pt x="14" y="10"/>
                    </a:lnTo>
                    <a:lnTo>
                      <a:pt x="20" y="12"/>
                    </a:lnTo>
                    <a:lnTo>
                      <a:pt x="28" y="18"/>
                    </a:lnTo>
                    <a:lnTo>
                      <a:pt x="38" y="20"/>
                    </a:lnTo>
                    <a:lnTo>
                      <a:pt x="48" y="26"/>
                    </a:lnTo>
                    <a:lnTo>
                      <a:pt x="64" y="26"/>
                    </a:lnTo>
                    <a:lnTo>
                      <a:pt x="78" y="26"/>
                    </a:lnTo>
                    <a:lnTo>
                      <a:pt x="86" y="30"/>
                    </a:lnTo>
                    <a:lnTo>
                      <a:pt x="96" y="30"/>
                    </a:lnTo>
                    <a:lnTo>
                      <a:pt x="104" y="32"/>
                    </a:lnTo>
                    <a:lnTo>
                      <a:pt x="114" y="32"/>
                    </a:lnTo>
                    <a:lnTo>
                      <a:pt x="134" y="34"/>
                    </a:lnTo>
                    <a:lnTo>
                      <a:pt x="142" y="38"/>
                    </a:lnTo>
                    <a:lnTo>
                      <a:pt x="152" y="38"/>
                    </a:lnTo>
                    <a:lnTo>
                      <a:pt x="164" y="40"/>
                    </a:lnTo>
                    <a:lnTo>
                      <a:pt x="172" y="40"/>
                    </a:lnTo>
                    <a:lnTo>
                      <a:pt x="182" y="40"/>
                    </a:lnTo>
                    <a:lnTo>
                      <a:pt x="194" y="40"/>
                    </a:lnTo>
                    <a:lnTo>
                      <a:pt x="214" y="40"/>
                    </a:lnTo>
                    <a:lnTo>
                      <a:pt x="234" y="40"/>
                    </a:lnTo>
                    <a:lnTo>
                      <a:pt x="246" y="40"/>
                    </a:lnTo>
                    <a:lnTo>
                      <a:pt x="254" y="40"/>
                    </a:lnTo>
                    <a:lnTo>
                      <a:pt x="264" y="40"/>
                    </a:lnTo>
                    <a:lnTo>
                      <a:pt x="272" y="40"/>
                    </a:lnTo>
                    <a:lnTo>
                      <a:pt x="282" y="40"/>
                    </a:lnTo>
                    <a:lnTo>
                      <a:pt x="290" y="38"/>
                    </a:lnTo>
                    <a:lnTo>
                      <a:pt x="308" y="36"/>
                    </a:lnTo>
                    <a:lnTo>
                      <a:pt x="314" y="38"/>
                    </a:lnTo>
                    <a:lnTo>
                      <a:pt x="326" y="34"/>
                    </a:lnTo>
                    <a:lnTo>
                      <a:pt x="336" y="34"/>
                    </a:lnTo>
                    <a:lnTo>
                      <a:pt x="354" y="34"/>
                    </a:lnTo>
                    <a:lnTo>
                      <a:pt x="360" y="34"/>
                    </a:lnTo>
                    <a:lnTo>
                      <a:pt x="372" y="32"/>
                    </a:lnTo>
                    <a:lnTo>
                      <a:pt x="388" y="30"/>
                    </a:lnTo>
                    <a:lnTo>
                      <a:pt x="402" y="26"/>
                    </a:lnTo>
                    <a:lnTo>
                      <a:pt x="412" y="24"/>
                    </a:lnTo>
                    <a:lnTo>
                      <a:pt x="420" y="18"/>
                    </a:lnTo>
                    <a:lnTo>
                      <a:pt x="426" y="14"/>
                    </a:lnTo>
                    <a:lnTo>
                      <a:pt x="440" y="8"/>
                    </a:lnTo>
                    <a:lnTo>
                      <a:pt x="43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nvGrpSpPr>
          <p:cNvPr id="34872" name="Group 355">
            <a:extLst>
              <a:ext uri="{FF2B5EF4-FFF2-40B4-BE49-F238E27FC236}">
                <a16:creationId xmlns:a16="http://schemas.microsoft.com/office/drawing/2014/main" id="{6C640C94-72DF-6B4A-83A4-FB5014E41824}"/>
              </a:ext>
            </a:extLst>
          </p:cNvPr>
          <p:cNvGrpSpPr>
            <a:grpSpLocks/>
          </p:cNvGrpSpPr>
          <p:nvPr/>
        </p:nvGrpSpPr>
        <p:grpSpPr bwMode="auto">
          <a:xfrm>
            <a:off x="1603376" y="5597525"/>
            <a:ext cx="784225" cy="1219200"/>
            <a:chOff x="50" y="3526"/>
            <a:chExt cx="494" cy="768"/>
          </a:xfrm>
        </p:grpSpPr>
        <p:sp>
          <p:nvSpPr>
            <p:cNvPr id="16740" name="Oval 356">
              <a:extLst>
                <a:ext uri="{FF2B5EF4-FFF2-40B4-BE49-F238E27FC236}">
                  <a16:creationId xmlns:a16="http://schemas.microsoft.com/office/drawing/2014/main" id="{E99B4B5C-EF09-314C-B10D-8F9FC2C0E871}"/>
                </a:ext>
              </a:extLst>
            </p:cNvPr>
            <p:cNvSpPr>
              <a:spLocks noChangeArrowheads="1"/>
            </p:cNvSpPr>
            <p:nvPr/>
          </p:nvSpPr>
          <p:spPr bwMode="auto">
            <a:xfrm>
              <a:off x="180" y="3682"/>
              <a:ext cx="364" cy="471"/>
            </a:xfrm>
            <a:prstGeom prst="ellipse">
              <a:avLst/>
            </a:prstGeom>
            <a:solidFill>
              <a:srgbClr val="FFFFC0"/>
            </a:solidFill>
            <a:ln w="254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Tahoma" charset="0"/>
              </a:endParaRPr>
            </a:p>
          </p:txBody>
        </p:sp>
        <p:grpSp>
          <p:nvGrpSpPr>
            <p:cNvPr id="34876" name="Group 357">
              <a:extLst>
                <a:ext uri="{FF2B5EF4-FFF2-40B4-BE49-F238E27FC236}">
                  <a16:creationId xmlns:a16="http://schemas.microsoft.com/office/drawing/2014/main" id="{8B5A9E3B-39C4-1743-8ECF-F0325A383DB6}"/>
                </a:ext>
              </a:extLst>
            </p:cNvPr>
            <p:cNvGrpSpPr>
              <a:grpSpLocks/>
            </p:cNvGrpSpPr>
            <p:nvPr/>
          </p:nvGrpSpPr>
          <p:grpSpPr bwMode="auto">
            <a:xfrm>
              <a:off x="50" y="3526"/>
              <a:ext cx="471" cy="768"/>
              <a:chOff x="50" y="3526"/>
              <a:chExt cx="471" cy="768"/>
            </a:xfrm>
          </p:grpSpPr>
          <p:sp>
            <p:nvSpPr>
              <p:cNvPr id="16742" name="Freeform 358">
                <a:extLst>
                  <a:ext uri="{FF2B5EF4-FFF2-40B4-BE49-F238E27FC236}">
                    <a16:creationId xmlns:a16="http://schemas.microsoft.com/office/drawing/2014/main" id="{294CD19E-ECB9-4C43-B0F4-A8702F7C8923}"/>
                  </a:ext>
                </a:extLst>
              </p:cNvPr>
              <p:cNvSpPr>
                <a:spLocks/>
              </p:cNvSpPr>
              <p:nvPr/>
            </p:nvSpPr>
            <p:spPr bwMode="auto">
              <a:xfrm>
                <a:off x="52" y="3526"/>
                <a:ext cx="469" cy="768"/>
              </a:xfrm>
              <a:custGeom>
                <a:avLst/>
                <a:gdLst>
                  <a:gd name="T0" fmla="*/ 468 w 469"/>
                  <a:gd name="T1" fmla="*/ 156 h 768"/>
                  <a:gd name="T2" fmla="*/ 468 w 469"/>
                  <a:gd name="T3" fmla="*/ 192 h 768"/>
                  <a:gd name="T4" fmla="*/ 432 w 469"/>
                  <a:gd name="T5" fmla="*/ 204 h 768"/>
                  <a:gd name="T6" fmla="*/ 396 w 469"/>
                  <a:gd name="T7" fmla="*/ 240 h 768"/>
                  <a:gd name="T8" fmla="*/ 324 w 469"/>
                  <a:gd name="T9" fmla="*/ 240 h 768"/>
                  <a:gd name="T10" fmla="*/ 312 w 469"/>
                  <a:gd name="T11" fmla="*/ 275 h 768"/>
                  <a:gd name="T12" fmla="*/ 312 w 469"/>
                  <a:gd name="T13" fmla="*/ 311 h 768"/>
                  <a:gd name="T14" fmla="*/ 312 w 469"/>
                  <a:gd name="T15" fmla="*/ 347 h 768"/>
                  <a:gd name="T16" fmla="*/ 336 w 469"/>
                  <a:gd name="T17" fmla="*/ 383 h 768"/>
                  <a:gd name="T18" fmla="*/ 348 w 469"/>
                  <a:gd name="T19" fmla="*/ 419 h 768"/>
                  <a:gd name="T20" fmla="*/ 384 w 469"/>
                  <a:gd name="T21" fmla="*/ 455 h 768"/>
                  <a:gd name="T22" fmla="*/ 384 w 469"/>
                  <a:gd name="T23" fmla="*/ 491 h 768"/>
                  <a:gd name="T24" fmla="*/ 396 w 469"/>
                  <a:gd name="T25" fmla="*/ 527 h 768"/>
                  <a:gd name="T26" fmla="*/ 396 w 469"/>
                  <a:gd name="T27" fmla="*/ 563 h 768"/>
                  <a:gd name="T28" fmla="*/ 420 w 469"/>
                  <a:gd name="T29" fmla="*/ 611 h 768"/>
                  <a:gd name="T30" fmla="*/ 432 w 469"/>
                  <a:gd name="T31" fmla="*/ 659 h 768"/>
                  <a:gd name="T32" fmla="*/ 432 w 469"/>
                  <a:gd name="T33" fmla="*/ 695 h 768"/>
                  <a:gd name="T34" fmla="*/ 444 w 469"/>
                  <a:gd name="T35" fmla="*/ 731 h 768"/>
                  <a:gd name="T36" fmla="*/ 432 w 469"/>
                  <a:gd name="T37" fmla="*/ 767 h 768"/>
                  <a:gd name="T38" fmla="*/ 396 w 469"/>
                  <a:gd name="T39" fmla="*/ 767 h 768"/>
                  <a:gd name="T40" fmla="*/ 360 w 469"/>
                  <a:gd name="T41" fmla="*/ 767 h 768"/>
                  <a:gd name="T42" fmla="*/ 324 w 469"/>
                  <a:gd name="T43" fmla="*/ 767 h 768"/>
                  <a:gd name="T44" fmla="*/ 288 w 469"/>
                  <a:gd name="T45" fmla="*/ 755 h 768"/>
                  <a:gd name="T46" fmla="*/ 252 w 469"/>
                  <a:gd name="T47" fmla="*/ 731 h 768"/>
                  <a:gd name="T48" fmla="*/ 216 w 469"/>
                  <a:gd name="T49" fmla="*/ 731 h 768"/>
                  <a:gd name="T50" fmla="*/ 180 w 469"/>
                  <a:gd name="T51" fmla="*/ 731 h 768"/>
                  <a:gd name="T52" fmla="*/ 144 w 469"/>
                  <a:gd name="T53" fmla="*/ 731 h 768"/>
                  <a:gd name="T54" fmla="*/ 108 w 469"/>
                  <a:gd name="T55" fmla="*/ 731 h 768"/>
                  <a:gd name="T56" fmla="*/ 72 w 469"/>
                  <a:gd name="T57" fmla="*/ 743 h 768"/>
                  <a:gd name="T58" fmla="*/ 36 w 469"/>
                  <a:gd name="T59" fmla="*/ 743 h 768"/>
                  <a:gd name="T60" fmla="*/ 0 w 469"/>
                  <a:gd name="T61" fmla="*/ 731 h 768"/>
                  <a:gd name="T62" fmla="*/ 0 w 469"/>
                  <a:gd name="T63" fmla="*/ 695 h 768"/>
                  <a:gd name="T64" fmla="*/ 0 w 469"/>
                  <a:gd name="T65" fmla="*/ 659 h 768"/>
                  <a:gd name="T66" fmla="*/ 0 w 469"/>
                  <a:gd name="T67" fmla="*/ 623 h 768"/>
                  <a:gd name="T68" fmla="*/ 0 w 469"/>
                  <a:gd name="T69" fmla="*/ 587 h 768"/>
                  <a:gd name="T70" fmla="*/ 0 w 469"/>
                  <a:gd name="T71" fmla="*/ 551 h 768"/>
                  <a:gd name="T72" fmla="*/ 0 w 469"/>
                  <a:gd name="T73" fmla="*/ 515 h 768"/>
                  <a:gd name="T74" fmla="*/ 0 w 469"/>
                  <a:gd name="T75" fmla="*/ 479 h 768"/>
                  <a:gd name="T76" fmla="*/ 0 w 469"/>
                  <a:gd name="T77" fmla="*/ 443 h 768"/>
                  <a:gd name="T78" fmla="*/ 0 w 469"/>
                  <a:gd name="T79" fmla="*/ 407 h 768"/>
                  <a:gd name="T80" fmla="*/ 0 w 469"/>
                  <a:gd name="T81" fmla="*/ 371 h 768"/>
                  <a:gd name="T82" fmla="*/ 0 w 469"/>
                  <a:gd name="T83" fmla="*/ 335 h 768"/>
                  <a:gd name="T84" fmla="*/ 0 w 469"/>
                  <a:gd name="T85" fmla="*/ 299 h 768"/>
                  <a:gd name="T86" fmla="*/ 0 w 469"/>
                  <a:gd name="T87" fmla="*/ 263 h 768"/>
                  <a:gd name="T88" fmla="*/ 0 w 469"/>
                  <a:gd name="T89" fmla="*/ 228 h 768"/>
                  <a:gd name="T90" fmla="*/ 0 w 469"/>
                  <a:gd name="T91" fmla="*/ 192 h 768"/>
                  <a:gd name="T92" fmla="*/ 0 w 469"/>
                  <a:gd name="T93" fmla="*/ 156 h 768"/>
                  <a:gd name="T94" fmla="*/ 26 w 469"/>
                  <a:gd name="T95" fmla="*/ 114 h 768"/>
                  <a:gd name="T96" fmla="*/ 52 w 469"/>
                  <a:gd name="T97" fmla="*/ 78 h 768"/>
                  <a:gd name="T98" fmla="*/ 84 w 469"/>
                  <a:gd name="T99" fmla="*/ 48 h 768"/>
                  <a:gd name="T100" fmla="*/ 120 w 469"/>
                  <a:gd name="T101" fmla="*/ 24 h 768"/>
                  <a:gd name="T102" fmla="*/ 156 w 469"/>
                  <a:gd name="T103" fmla="*/ 12 h 768"/>
                  <a:gd name="T104" fmla="*/ 192 w 469"/>
                  <a:gd name="T105" fmla="*/ 8 h 768"/>
                  <a:gd name="T106" fmla="*/ 228 w 469"/>
                  <a:gd name="T107" fmla="*/ 0 h 768"/>
                  <a:gd name="T108" fmla="*/ 264 w 469"/>
                  <a:gd name="T109" fmla="*/ 0 h 768"/>
                  <a:gd name="T110" fmla="*/ 300 w 469"/>
                  <a:gd name="T111" fmla="*/ 0 h 768"/>
                  <a:gd name="T112" fmla="*/ 336 w 469"/>
                  <a:gd name="T113" fmla="*/ 0 h 768"/>
                  <a:gd name="T114" fmla="*/ 358 w 469"/>
                  <a:gd name="T115" fmla="*/ 10 h 768"/>
                  <a:gd name="T116" fmla="*/ 384 w 469"/>
                  <a:gd name="T117" fmla="*/ 26 h 768"/>
                  <a:gd name="T118" fmla="*/ 414 w 469"/>
                  <a:gd name="T119" fmla="*/ 52 h 768"/>
                  <a:gd name="T120" fmla="*/ 430 w 469"/>
                  <a:gd name="T121" fmla="*/ 86 h 768"/>
                  <a:gd name="T122" fmla="*/ 456 w 469"/>
                  <a:gd name="T123" fmla="*/ 132 h 768"/>
                  <a:gd name="T124" fmla="*/ 468 w 469"/>
                  <a:gd name="T125" fmla="*/ 156 h 7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9" h="768">
                    <a:moveTo>
                      <a:pt x="468" y="156"/>
                    </a:moveTo>
                    <a:lnTo>
                      <a:pt x="468" y="192"/>
                    </a:lnTo>
                    <a:lnTo>
                      <a:pt x="432" y="204"/>
                    </a:lnTo>
                    <a:lnTo>
                      <a:pt x="396" y="240"/>
                    </a:lnTo>
                    <a:lnTo>
                      <a:pt x="324" y="240"/>
                    </a:lnTo>
                    <a:lnTo>
                      <a:pt x="312" y="275"/>
                    </a:lnTo>
                    <a:lnTo>
                      <a:pt x="312" y="311"/>
                    </a:lnTo>
                    <a:lnTo>
                      <a:pt x="312" y="347"/>
                    </a:lnTo>
                    <a:lnTo>
                      <a:pt x="336" y="383"/>
                    </a:lnTo>
                    <a:lnTo>
                      <a:pt x="348" y="419"/>
                    </a:lnTo>
                    <a:lnTo>
                      <a:pt x="384" y="455"/>
                    </a:lnTo>
                    <a:lnTo>
                      <a:pt x="384" y="491"/>
                    </a:lnTo>
                    <a:lnTo>
                      <a:pt x="396" y="527"/>
                    </a:lnTo>
                    <a:lnTo>
                      <a:pt x="396" y="563"/>
                    </a:lnTo>
                    <a:lnTo>
                      <a:pt x="420" y="611"/>
                    </a:lnTo>
                    <a:lnTo>
                      <a:pt x="432" y="659"/>
                    </a:lnTo>
                    <a:lnTo>
                      <a:pt x="432" y="695"/>
                    </a:lnTo>
                    <a:lnTo>
                      <a:pt x="444" y="731"/>
                    </a:lnTo>
                    <a:lnTo>
                      <a:pt x="432" y="767"/>
                    </a:lnTo>
                    <a:lnTo>
                      <a:pt x="396" y="767"/>
                    </a:lnTo>
                    <a:lnTo>
                      <a:pt x="360" y="767"/>
                    </a:lnTo>
                    <a:lnTo>
                      <a:pt x="324" y="767"/>
                    </a:lnTo>
                    <a:lnTo>
                      <a:pt x="288" y="755"/>
                    </a:lnTo>
                    <a:lnTo>
                      <a:pt x="252" y="731"/>
                    </a:lnTo>
                    <a:lnTo>
                      <a:pt x="216" y="731"/>
                    </a:lnTo>
                    <a:lnTo>
                      <a:pt x="180" y="731"/>
                    </a:lnTo>
                    <a:lnTo>
                      <a:pt x="144" y="731"/>
                    </a:lnTo>
                    <a:lnTo>
                      <a:pt x="108" y="731"/>
                    </a:lnTo>
                    <a:lnTo>
                      <a:pt x="72" y="743"/>
                    </a:lnTo>
                    <a:lnTo>
                      <a:pt x="36" y="743"/>
                    </a:lnTo>
                    <a:lnTo>
                      <a:pt x="0" y="731"/>
                    </a:lnTo>
                    <a:lnTo>
                      <a:pt x="0" y="695"/>
                    </a:lnTo>
                    <a:lnTo>
                      <a:pt x="0" y="659"/>
                    </a:lnTo>
                    <a:lnTo>
                      <a:pt x="0" y="623"/>
                    </a:lnTo>
                    <a:lnTo>
                      <a:pt x="0" y="587"/>
                    </a:lnTo>
                    <a:lnTo>
                      <a:pt x="0" y="551"/>
                    </a:lnTo>
                    <a:lnTo>
                      <a:pt x="0" y="515"/>
                    </a:lnTo>
                    <a:lnTo>
                      <a:pt x="0" y="479"/>
                    </a:lnTo>
                    <a:lnTo>
                      <a:pt x="0" y="443"/>
                    </a:lnTo>
                    <a:lnTo>
                      <a:pt x="0" y="407"/>
                    </a:lnTo>
                    <a:lnTo>
                      <a:pt x="0" y="371"/>
                    </a:lnTo>
                    <a:lnTo>
                      <a:pt x="0" y="335"/>
                    </a:lnTo>
                    <a:lnTo>
                      <a:pt x="0" y="299"/>
                    </a:lnTo>
                    <a:lnTo>
                      <a:pt x="0" y="263"/>
                    </a:lnTo>
                    <a:lnTo>
                      <a:pt x="0" y="228"/>
                    </a:lnTo>
                    <a:lnTo>
                      <a:pt x="0" y="192"/>
                    </a:lnTo>
                    <a:lnTo>
                      <a:pt x="0" y="156"/>
                    </a:lnTo>
                    <a:lnTo>
                      <a:pt x="26" y="114"/>
                    </a:lnTo>
                    <a:lnTo>
                      <a:pt x="52" y="78"/>
                    </a:lnTo>
                    <a:lnTo>
                      <a:pt x="84" y="48"/>
                    </a:lnTo>
                    <a:lnTo>
                      <a:pt x="120" y="24"/>
                    </a:lnTo>
                    <a:lnTo>
                      <a:pt x="156" y="12"/>
                    </a:lnTo>
                    <a:lnTo>
                      <a:pt x="192" y="8"/>
                    </a:lnTo>
                    <a:lnTo>
                      <a:pt x="228" y="0"/>
                    </a:lnTo>
                    <a:lnTo>
                      <a:pt x="264" y="0"/>
                    </a:lnTo>
                    <a:lnTo>
                      <a:pt x="300" y="0"/>
                    </a:lnTo>
                    <a:lnTo>
                      <a:pt x="336" y="0"/>
                    </a:lnTo>
                    <a:lnTo>
                      <a:pt x="358" y="10"/>
                    </a:lnTo>
                    <a:lnTo>
                      <a:pt x="384" y="26"/>
                    </a:lnTo>
                    <a:lnTo>
                      <a:pt x="414" y="52"/>
                    </a:lnTo>
                    <a:lnTo>
                      <a:pt x="430" y="86"/>
                    </a:lnTo>
                    <a:lnTo>
                      <a:pt x="456" y="132"/>
                    </a:lnTo>
                    <a:lnTo>
                      <a:pt x="468" y="156"/>
                    </a:lnTo>
                  </a:path>
                </a:pathLst>
              </a:custGeom>
              <a:solidFill>
                <a:srgbClr val="8000E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nvGrpSpPr>
              <p:cNvPr id="34878" name="Group 359">
                <a:extLst>
                  <a:ext uri="{FF2B5EF4-FFF2-40B4-BE49-F238E27FC236}">
                    <a16:creationId xmlns:a16="http://schemas.microsoft.com/office/drawing/2014/main" id="{1CFAA957-668F-CF40-A188-06EE8E60DC01}"/>
                  </a:ext>
                </a:extLst>
              </p:cNvPr>
              <p:cNvGrpSpPr>
                <a:grpSpLocks/>
              </p:cNvGrpSpPr>
              <p:nvPr/>
            </p:nvGrpSpPr>
            <p:grpSpPr bwMode="auto">
              <a:xfrm>
                <a:off x="50" y="3656"/>
                <a:ext cx="449" cy="121"/>
                <a:chOff x="50" y="3656"/>
                <a:chExt cx="449" cy="121"/>
              </a:xfrm>
            </p:grpSpPr>
            <p:sp>
              <p:nvSpPr>
                <p:cNvPr id="16744" name="Freeform 360">
                  <a:extLst>
                    <a:ext uri="{FF2B5EF4-FFF2-40B4-BE49-F238E27FC236}">
                      <a16:creationId xmlns:a16="http://schemas.microsoft.com/office/drawing/2014/main" id="{461AF5B0-E0FF-4549-9E74-8D3051B93C65}"/>
                    </a:ext>
                  </a:extLst>
                </p:cNvPr>
                <p:cNvSpPr>
                  <a:spLocks/>
                </p:cNvSpPr>
                <p:nvPr/>
              </p:nvSpPr>
              <p:spPr bwMode="auto">
                <a:xfrm>
                  <a:off x="50" y="3656"/>
                  <a:ext cx="449" cy="120"/>
                </a:xfrm>
                <a:custGeom>
                  <a:avLst/>
                  <a:gdLst>
                    <a:gd name="T0" fmla="*/ 448 w 449"/>
                    <a:gd name="T1" fmla="*/ 0 h 120"/>
                    <a:gd name="T2" fmla="*/ 413 w 449"/>
                    <a:gd name="T3" fmla="*/ 28 h 120"/>
                    <a:gd name="T4" fmla="*/ 385 w 449"/>
                    <a:gd name="T5" fmla="*/ 51 h 120"/>
                    <a:gd name="T6" fmla="*/ 350 w 449"/>
                    <a:gd name="T7" fmla="*/ 64 h 120"/>
                    <a:gd name="T8" fmla="*/ 312 w 449"/>
                    <a:gd name="T9" fmla="*/ 75 h 120"/>
                    <a:gd name="T10" fmla="*/ 271 w 449"/>
                    <a:gd name="T11" fmla="*/ 92 h 120"/>
                    <a:gd name="T12" fmla="*/ 230 w 449"/>
                    <a:gd name="T13" fmla="*/ 105 h 120"/>
                    <a:gd name="T14" fmla="*/ 195 w 449"/>
                    <a:gd name="T15" fmla="*/ 112 h 120"/>
                    <a:gd name="T16" fmla="*/ 163 w 449"/>
                    <a:gd name="T17" fmla="*/ 114 h 120"/>
                    <a:gd name="T18" fmla="*/ 128 w 449"/>
                    <a:gd name="T19" fmla="*/ 115 h 120"/>
                    <a:gd name="T20" fmla="*/ 67 w 449"/>
                    <a:gd name="T21" fmla="*/ 119 h 120"/>
                    <a:gd name="T22" fmla="*/ 0 w 449"/>
                    <a:gd name="T23" fmla="*/ 115 h 120"/>
                    <a:gd name="T24" fmla="*/ 448 w 449"/>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120">
                      <a:moveTo>
                        <a:pt x="448" y="0"/>
                      </a:moveTo>
                      <a:lnTo>
                        <a:pt x="413" y="28"/>
                      </a:lnTo>
                      <a:lnTo>
                        <a:pt x="385" y="51"/>
                      </a:lnTo>
                      <a:lnTo>
                        <a:pt x="350" y="64"/>
                      </a:lnTo>
                      <a:lnTo>
                        <a:pt x="312" y="75"/>
                      </a:lnTo>
                      <a:lnTo>
                        <a:pt x="271" y="92"/>
                      </a:lnTo>
                      <a:lnTo>
                        <a:pt x="230" y="105"/>
                      </a:lnTo>
                      <a:lnTo>
                        <a:pt x="195" y="112"/>
                      </a:lnTo>
                      <a:lnTo>
                        <a:pt x="163" y="114"/>
                      </a:lnTo>
                      <a:lnTo>
                        <a:pt x="128" y="115"/>
                      </a:lnTo>
                      <a:lnTo>
                        <a:pt x="67" y="119"/>
                      </a:lnTo>
                      <a:lnTo>
                        <a:pt x="0" y="115"/>
                      </a:lnTo>
                      <a:lnTo>
                        <a:pt x="448"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45" name="Freeform 361">
                  <a:extLst>
                    <a:ext uri="{FF2B5EF4-FFF2-40B4-BE49-F238E27FC236}">
                      <a16:creationId xmlns:a16="http://schemas.microsoft.com/office/drawing/2014/main" id="{030E37F0-D012-104A-9BE6-0EC71894D25E}"/>
                    </a:ext>
                  </a:extLst>
                </p:cNvPr>
                <p:cNvSpPr>
                  <a:spLocks/>
                </p:cNvSpPr>
                <p:nvPr/>
              </p:nvSpPr>
              <p:spPr bwMode="auto">
                <a:xfrm>
                  <a:off x="50" y="3656"/>
                  <a:ext cx="449" cy="121"/>
                </a:xfrm>
                <a:custGeom>
                  <a:avLst/>
                  <a:gdLst>
                    <a:gd name="T0" fmla="*/ 448 w 449"/>
                    <a:gd name="T1" fmla="*/ 0 h 121"/>
                    <a:gd name="T2" fmla="*/ 412 w 449"/>
                    <a:gd name="T3" fmla="*/ 30 h 121"/>
                    <a:gd name="T4" fmla="*/ 386 w 449"/>
                    <a:gd name="T5" fmla="*/ 52 h 121"/>
                    <a:gd name="T6" fmla="*/ 350 w 449"/>
                    <a:gd name="T7" fmla="*/ 64 h 121"/>
                    <a:gd name="T8" fmla="*/ 314 w 449"/>
                    <a:gd name="T9" fmla="*/ 76 h 121"/>
                    <a:gd name="T10" fmla="*/ 272 w 449"/>
                    <a:gd name="T11" fmla="*/ 92 h 121"/>
                    <a:gd name="T12" fmla="*/ 230 w 449"/>
                    <a:gd name="T13" fmla="*/ 106 h 121"/>
                    <a:gd name="T14" fmla="*/ 194 w 449"/>
                    <a:gd name="T15" fmla="*/ 114 h 121"/>
                    <a:gd name="T16" fmla="*/ 164 w 449"/>
                    <a:gd name="T17" fmla="*/ 116 h 121"/>
                    <a:gd name="T18" fmla="*/ 128 w 449"/>
                    <a:gd name="T19" fmla="*/ 118 h 121"/>
                    <a:gd name="T20" fmla="*/ 66 w 449"/>
                    <a:gd name="T21" fmla="*/ 120 h 121"/>
                    <a:gd name="T22" fmla="*/ 0 w 449"/>
                    <a:gd name="T23" fmla="*/ 118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9" h="121">
                      <a:moveTo>
                        <a:pt x="448" y="0"/>
                      </a:moveTo>
                      <a:lnTo>
                        <a:pt x="412" y="30"/>
                      </a:lnTo>
                      <a:lnTo>
                        <a:pt x="386" y="52"/>
                      </a:lnTo>
                      <a:lnTo>
                        <a:pt x="350" y="64"/>
                      </a:lnTo>
                      <a:lnTo>
                        <a:pt x="314" y="76"/>
                      </a:lnTo>
                      <a:lnTo>
                        <a:pt x="272" y="92"/>
                      </a:lnTo>
                      <a:lnTo>
                        <a:pt x="230" y="106"/>
                      </a:lnTo>
                      <a:lnTo>
                        <a:pt x="194" y="114"/>
                      </a:lnTo>
                      <a:lnTo>
                        <a:pt x="164" y="116"/>
                      </a:lnTo>
                      <a:lnTo>
                        <a:pt x="128" y="118"/>
                      </a:lnTo>
                      <a:lnTo>
                        <a:pt x="66" y="120"/>
                      </a:lnTo>
                      <a:lnTo>
                        <a:pt x="0" y="118"/>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79" name="Group 362">
                <a:extLst>
                  <a:ext uri="{FF2B5EF4-FFF2-40B4-BE49-F238E27FC236}">
                    <a16:creationId xmlns:a16="http://schemas.microsoft.com/office/drawing/2014/main" id="{2F8CDC22-B565-184E-9A10-01E7C30AC773}"/>
                  </a:ext>
                </a:extLst>
              </p:cNvPr>
              <p:cNvGrpSpPr>
                <a:grpSpLocks/>
              </p:cNvGrpSpPr>
              <p:nvPr/>
            </p:nvGrpSpPr>
            <p:grpSpPr bwMode="auto">
              <a:xfrm>
                <a:off x="56" y="3622"/>
                <a:ext cx="429" cy="117"/>
                <a:chOff x="56" y="3622"/>
                <a:chExt cx="429" cy="117"/>
              </a:xfrm>
            </p:grpSpPr>
            <p:sp>
              <p:nvSpPr>
                <p:cNvPr id="16747" name="Freeform 363">
                  <a:extLst>
                    <a:ext uri="{FF2B5EF4-FFF2-40B4-BE49-F238E27FC236}">
                      <a16:creationId xmlns:a16="http://schemas.microsoft.com/office/drawing/2014/main" id="{3832B62C-F6CE-4B40-8A46-CCC2FA644556}"/>
                    </a:ext>
                  </a:extLst>
                </p:cNvPr>
                <p:cNvSpPr>
                  <a:spLocks/>
                </p:cNvSpPr>
                <p:nvPr/>
              </p:nvSpPr>
              <p:spPr bwMode="auto">
                <a:xfrm>
                  <a:off x="56" y="3622"/>
                  <a:ext cx="429" cy="117"/>
                </a:xfrm>
                <a:custGeom>
                  <a:avLst/>
                  <a:gdLst>
                    <a:gd name="T0" fmla="*/ 428 w 429"/>
                    <a:gd name="T1" fmla="*/ 0 h 117"/>
                    <a:gd name="T2" fmla="*/ 406 w 429"/>
                    <a:gd name="T3" fmla="*/ 13 h 117"/>
                    <a:gd name="T4" fmla="*/ 404 w 429"/>
                    <a:gd name="T5" fmla="*/ 19 h 117"/>
                    <a:gd name="T6" fmla="*/ 399 w 429"/>
                    <a:gd name="T7" fmla="*/ 21 h 117"/>
                    <a:gd name="T8" fmla="*/ 393 w 429"/>
                    <a:gd name="T9" fmla="*/ 28 h 117"/>
                    <a:gd name="T10" fmla="*/ 387 w 429"/>
                    <a:gd name="T11" fmla="*/ 30 h 117"/>
                    <a:gd name="T12" fmla="*/ 381 w 429"/>
                    <a:gd name="T13" fmla="*/ 34 h 117"/>
                    <a:gd name="T14" fmla="*/ 371 w 429"/>
                    <a:gd name="T15" fmla="*/ 36 h 117"/>
                    <a:gd name="T16" fmla="*/ 359 w 429"/>
                    <a:gd name="T17" fmla="*/ 39 h 117"/>
                    <a:gd name="T18" fmla="*/ 348 w 429"/>
                    <a:gd name="T19" fmla="*/ 43 h 117"/>
                    <a:gd name="T20" fmla="*/ 338 w 429"/>
                    <a:gd name="T21" fmla="*/ 45 h 117"/>
                    <a:gd name="T22" fmla="*/ 332 w 429"/>
                    <a:gd name="T23" fmla="*/ 49 h 117"/>
                    <a:gd name="T24" fmla="*/ 326 w 429"/>
                    <a:gd name="T25" fmla="*/ 51 h 117"/>
                    <a:gd name="T26" fmla="*/ 320 w 429"/>
                    <a:gd name="T27" fmla="*/ 56 h 117"/>
                    <a:gd name="T28" fmla="*/ 314 w 429"/>
                    <a:gd name="T29" fmla="*/ 58 h 117"/>
                    <a:gd name="T30" fmla="*/ 308 w 429"/>
                    <a:gd name="T31" fmla="*/ 64 h 117"/>
                    <a:gd name="T32" fmla="*/ 302 w 429"/>
                    <a:gd name="T33" fmla="*/ 65 h 117"/>
                    <a:gd name="T34" fmla="*/ 293 w 429"/>
                    <a:gd name="T35" fmla="*/ 67 h 117"/>
                    <a:gd name="T36" fmla="*/ 281 w 429"/>
                    <a:gd name="T37" fmla="*/ 71 h 117"/>
                    <a:gd name="T38" fmla="*/ 269 w 429"/>
                    <a:gd name="T39" fmla="*/ 75 h 117"/>
                    <a:gd name="T40" fmla="*/ 263 w 429"/>
                    <a:gd name="T41" fmla="*/ 77 h 117"/>
                    <a:gd name="T42" fmla="*/ 257 w 429"/>
                    <a:gd name="T43" fmla="*/ 80 h 117"/>
                    <a:gd name="T44" fmla="*/ 251 w 429"/>
                    <a:gd name="T45" fmla="*/ 82 h 117"/>
                    <a:gd name="T46" fmla="*/ 245 w 429"/>
                    <a:gd name="T47" fmla="*/ 88 h 117"/>
                    <a:gd name="T48" fmla="*/ 236 w 429"/>
                    <a:gd name="T49" fmla="*/ 88 h 117"/>
                    <a:gd name="T50" fmla="*/ 230 w 429"/>
                    <a:gd name="T51" fmla="*/ 92 h 117"/>
                    <a:gd name="T52" fmla="*/ 224 w 429"/>
                    <a:gd name="T53" fmla="*/ 95 h 117"/>
                    <a:gd name="T54" fmla="*/ 218 w 429"/>
                    <a:gd name="T55" fmla="*/ 97 h 117"/>
                    <a:gd name="T56" fmla="*/ 212 w 429"/>
                    <a:gd name="T57" fmla="*/ 99 h 117"/>
                    <a:gd name="T58" fmla="*/ 206 w 429"/>
                    <a:gd name="T59" fmla="*/ 101 h 117"/>
                    <a:gd name="T60" fmla="*/ 192 w 429"/>
                    <a:gd name="T61" fmla="*/ 105 h 117"/>
                    <a:gd name="T62" fmla="*/ 183 w 429"/>
                    <a:gd name="T63" fmla="*/ 107 h 117"/>
                    <a:gd name="T64" fmla="*/ 173 w 429"/>
                    <a:gd name="T65" fmla="*/ 107 h 117"/>
                    <a:gd name="T66" fmla="*/ 167 w 429"/>
                    <a:gd name="T67" fmla="*/ 109 h 117"/>
                    <a:gd name="T68" fmla="*/ 157 w 429"/>
                    <a:gd name="T69" fmla="*/ 110 h 117"/>
                    <a:gd name="T70" fmla="*/ 145 w 429"/>
                    <a:gd name="T71" fmla="*/ 112 h 117"/>
                    <a:gd name="T72" fmla="*/ 137 w 429"/>
                    <a:gd name="T73" fmla="*/ 112 h 117"/>
                    <a:gd name="T74" fmla="*/ 126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9 w 429"/>
                    <a:gd name="T91" fmla="*/ 116 h 117"/>
                    <a:gd name="T92" fmla="*/ 73 w 429"/>
                    <a:gd name="T93" fmla="*/ 116 h 117"/>
                    <a:gd name="T94" fmla="*/ 59 w 429"/>
                    <a:gd name="T95" fmla="*/ 116 h 117"/>
                    <a:gd name="T96" fmla="*/ 51 w 429"/>
                    <a:gd name="T97" fmla="*/ 116 h 117"/>
                    <a:gd name="T98" fmla="*/ 43 w 429"/>
                    <a:gd name="T99" fmla="*/ 116 h 117"/>
                    <a:gd name="T100" fmla="*/ 39 w 429"/>
                    <a:gd name="T101" fmla="*/ 116 h 117"/>
                    <a:gd name="T102" fmla="*/ 33 w 429"/>
                    <a:gd name="T103" fmla="*/ 116 h 117"/>
                    <a:gd name="T104" fmla="*/ 20 w 429"/>
                    <a:gd name="T105" fmla="*/ 114 h 117"/>
                    <a:gd name="T106" fmla="*/ 12 w 429"/>
                    <a:gd name="T107" fmla="*/ 114 h 117"/>
                    <a:gd name="T108" fmla="*/ 6 w 429"/>
                    <a:gd name="T109" fmla="*/ 114 h 117"/>
                    <a:gd name="T110" fmla="*/ 0 w 429"/>
                    <a:gd name="T111" fmla="*/ 114 h 117"/>
                    <a:gd name="T112" fmla="*/ 428 w 42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9" h="117">
                      <a:moveTo>
                        <a:pt x="428" y="0"/>
                      </a:moveTo>
                      <a:lnTo>
                        <a:pt x="406" y="13"/>
                      </a:lnTo>
                      <a:lnTo>
                        <a:pt x="404" y="19"/>
                      </a:lnTo>
                      <a:lnTo>
                        <a:pt x="399" y="21"/>
                      </a:lnTo>
                      <a:lnTo>
                        <a:pt x="393" y="28"/>
                      </a:lnTo>
                      <a:lnTo>
                        <a:pt x="387" y="30"/>
                      </a:lnTo>
                      <a:lnTo>
                        <a:pt x="381" y="34"/>
                      </a:lnTo>
                      <a:lnTo>
                        <a:pt x="371" y="36"/>
                      </a:lnTo>
                      <a:lnTo>
                        <a:pt x="359" y="39"/>
                      </a:lnTo>
                      <a:lnTo>
                        <a:pt x="348" y="43"/>
                      </a:lnTo>
                      <a:lnTo>
                        <a:pt x="338" y="45"/>
                      </a:lnTo>
                      <a:lnTo>
                        <a:pt x="332" y="49"/>
                      </a:lnTo>
                      <a:lnTo>
                        <a:pt x="326" y="51"/>
                      </a:lnTo>
                      <a:lnTo>
                        <a:pt x="320" y="56"/>
                      </a:lnTo>
                      <a:lnTo>
                        <a:pt x="314" y="58"/>
                      </a:lnTo>
                      <a:lnTo>
                        <a:pt x="308" y="64"/>
                      </a:lnTo>
                      <a:lnTo>
                        <a:pt x="302" y="65"/>
                      </a:lnTo>
                      <a:lnTo>
                        <a:pt x="293" y="67"/>
                      </a:lnTo>
                      <a:lnTo>
                        <a:pt x="281" y="71"/>
                      </a:lnTo>
                      <a:lnTo>
                        <a:pt x="269" y="75"/>
                      </a:lnTo>
                      <a:lnTo>
                        <a:pt x="263" y="77"/>
                      </a:lnTo>
                      <a:lnTo>
                        <a:pt x="257" y="80"/>
                      </a:lnTo>
                      <a:lnTo>
                        <a:pt x="251" y="82"/>
                      </a:lnTo>
                      <a:lnTo>
                        <a:pt x="245" y="88"/>
                      </a:lnTo>
                      <a:lnTo>
                        <a:pt x="236" y="88"/>
                      </a:lnTo>
                      <a:lnTo>
                        <a:pt x="230" y="92"/>
                      </a:lnTo>
                      <a:lnTo>
                        <a:pt x="224" y="95"/>
                      </a:lnTo>
                      <a:lnTo>
                        <a:pt x="218" y="97"/>
                      </a:lnTo>
                      <a:lnTo>
                        <a:pt x="212" y="99"/>
                      </a:lnTo>
                      <a:lnTo>
                        <a:pt x="206" y="101"/>
                      </a:lnTo>
                      <a:lnTo>
                        <a:pt x="192" y="105"/>
                      </a:lnTo>
                      <a:lnTo>
                        <a:pt x="183" y="107"/>
                      </a:lnTo>
                      <a:lnTo>
                        <a:pt x="173" y="107"/>
                      </a:lnTo>
                      <a:lnTo>
                        <a:pt x="167" y="109"/>
                      </a:lnTo>
                      <a:lnTo>
                        <a:pt x="157" y="110"/>
                      </a:lnTo>
                      <a:lnTo>
                        <a:pt x="145" y="112"/>
                      </a:lnTo>
                      <a:lnTo>
                        <a:pt x="137" y="112"/>
                      </a:lnTo>
                      <a:lnTo>
                        <a:pt x="126" y="112"/>
                      </a:lnTo>
                      <a:lnTo>
                        <a:pt x="120" y="114"/>
                      </a:lnTo>
                      <a:lnTo>
                        <a:pt x="112" y="116"/>
                      </a:lnTo>
                      <a:lnTo>
                        <a:pt x="106" y="116"/>
                      </a:lnTo>
                      <a:lnTo>
                        <a:pt x="102" y="116"/>
                      </a:lnTo>
                      <a:lnTo>
                        <a:pt x="96" y="116"/>
                      </a:lnTo>
                      <a:lnTo>
                        <a:pt x="90" y="116"/>
                      </a:lnTo>
                      <a:lnTo>
                        <a:pt x="84" y="116"/>
                      </a:lnTo>
                      <a:lnTo>
                        <a:pt x="79" y="116"/>
                      </a:lnTo>
                      <a:lnTo>
                        <a:pt x="73" y="116"/>
                      </a:lnTo>
                      <a:lnTo>
                        <a:pt x="59" y="116"/>
                      </a:lnTo>
                      <a:lnTo>
                        <a:pt x="51" y="116"/>
                      </a:lnTo>
                      <a:lnTo>
                        <a:pt x="43" y="116"/>
                      </a:lnTo>
                      <a:lnTo>
                        <a:pt x="39" y="116"/>
                      </a:lnTo>
                      <a:lnTo>
                        <a:pt x="33" y="116"/>
                      </a:lnTo>
                      <a:lnTo>
                        <a:pt x="20" y="114"/>
                      </a:lnTo>
                      <a:lnTo>
                        <a:pt x="12" y="114"/>
                      </a:lnTo>
                      <a:lnTo>
                        <a:pt x="6" y="114"/>
                      </a:lnTo>
                      <a:lnTo>
                        <a:pt x="0" y="114"/>
                      </a:lnTo>
                      <a:lnTo>
                        <a:pt x="428"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48" name="Freeform 364">
                  <a:extLst>
                    <a:ext uri="{FF2B5EF4-FFF2-40B4-BE49-F238E27FC236}">
                      <a16:creationId xmlns:a16="http://schemas.microsoft.com/office/drawing/2014/main" id="{A0F961AD-DB2A-CF4F-BAFC-BB7A41B0F83B}"/>
                    </a:ext>
                  </a:extLst>
                </p:cNvPr>
                <p:cNvSpPr>
                  <a:spLocks/>
                </p:cNvSpPr>
                <p:nvPr/>
              </p:nvSpPr>
              <p:spPr bwMode="auto">
                <a:xfrm>
                  <a:off x="56" y="3622"/>
                  <a:ext cx="429" cy="117"/>
                </a:xfrm>
                <a:custGeom>
                  <a:avLst/>
                  <a:gdLst>
                    <a:gd name="T0" fmla="*/ 428 w 429"/>
                    <a:gd name="T1" fmla="*/ 0 h 117"/>
                    <a:gd name="T2" fmla="*/ 408 w 429"/>
                    <a:gd name="T3" fmla="*/ 14 h 117"/>
                    <a:gd name="T4" fmla="*/ 404 w 429"/>
                    <a:gd name="T5" fmla="*/ 18 h 117"/>
                    <a:gd name="T6" fmla="*/ 398 w 429"/>
                    <a:gd name="T7" fmla="*/ 22 h 117"/>
                    <a:gd name="T8" fmla="*/ 392 w 429"/>
                    <a:gd name="T9" fmla="*/ 28 h 117"/>
                    <a:gd name="T10" fmla="*/ 386 w 429"/>
                    <a:gd name="T11" fmla="*/ 30 h 117"/>
                    <a:gd name="T12" fmla="*/ 380 w 429"/>
                    <a:gd name="T13" fmla="*/ 34 h 117"/>
                    <a:gd name="T14" fmla="*/ 372 w 429"/>
                    <a:gd name="T15" fmla="*/ 36 h 117"/>
                    <a:gd name="T16" fmla="*/ 360 w 429"/>
                    <a:gd name="T17" fmla="*/ 40 h 117"/>
                    <a:gd name="T18" fmla="*/ 348 w 429"/>
                    <a:gd name="T19" fmla="*/ 42 h 117"/>
                    <a:gd name="T20" fmla="*/ 338 w 429"/>
                    <a:gd name="T21" fmla="*/ 46 h 117"/>
                    <a:gd name="T22" fmla="*/ 332 w 429"/>
                    <a:gd name="T23" fmla="*/ 48 h 117"/>
                    <a:gd name="T24" fmla="*/ 326 w 429"/>
                    <a:gd name="T25" fmla="*/ 52 h 117"/>
                    <a:gd name="T26" fmla="*/ 320 w 429"/>
                    <a:gd name="T27" fmla="*/ 56 h 117"/>
                    <a:gd name="T28" fmla="*/ 314 w 429"/>
                    <a:gd name="T29" fmla="*/ 58 h 117"/>
                    <a:gd name="T30" fmla="*/ 308 w 429"/>
                    <a:gd name="T31" fmla="*/ 64 h 117"/>
                    <a:gd name="T32" fmla="*/ 302 w 429"/>
                    <a:gd name="T33" fmla="*/ 64 h 117"/>
                    <a:gd name="T34" fmla="*/ 292 w 429"/>
                    <a:gd name="T35" fmla="*/ 68 h 117"/>
                    <a:gd name="T36" fmla="*/ 280 w 429"/>
                    <a:gd name="T37" fmla="*/ 70 h 117"/>
                    <a:gd name="T38" fmla="*/ 270 w 429"/>
                    <a:gd name="T39" fmla="*/ 76 h 117"/>
                    <a:gd name="T40" fmla="*/ 264 w 429"/>
                    <a:gd name="T41" fmla="*/ 76 h 117"/>
                    <a:gd name="T42" fmla="*/ 258 w 429"/>
                    <a:gd name="T43" fmla="*/ 80 h 117"/>
                    <a:gd name="T44" fmla="*/ 252 w 429"/>
                    <a:gd name="T45" fmla="*/ 82 h 117"/>
                    <a:gd name="T46" fmla="*/ 246 w 429"/>
                    <a:gd name="T47" fmla="*/ 88 h 117"/>
                    <a:gd name="T48" fmla="*/ 236 w 429"/>
                    <a:gd name="T49" fmla="*/ 88 h 117"/>
                    <a:gd name="T50" fmla="*/ 230 w 429"/>
                    <a:gd name="T51" fmla="*/ 92 h 117"/>
                    <a:gd name="T52" fmla="*/ 224 w 429"/>
                    <a:gd name="T53" fmla="*/ 94 h 117"/>
                    <a:gd name="T54" fmla="*/ 218 w 429"/>
                    <a:gd name="T55" fmla="*/ 98 h 117"/>
                    <a:gd name="T56" fmla="*/ 212 w 429"/>
                    <a:gd name="T57" fmla="*/ 100 h 117"/>
                    <a:gd name="T58" fmla="*/ 206 w 429"/>
                    <a:gd name="T59" fmla="*/ 100 h 117"/>
                    <a:gd name="T60" fmla="*/ 192 w 429"/>
                    <a:gd name="T61" fmla="*/ 104 h 117"/>
                    <a:gd name="T62" fmla="*/ 182 w 429"/>
                    <a:gd name="T63" fmla="*/ 106 h 117"/>
                    <a:gd name="T64" fmla="*/ 172 w 429"/>
                    <a:gd name="T65" fmla="*/ 106 h 117"/>
                    <a:gd name="T66" fmla="*/ 168 w 429"/>
                    <a:gd name="T67" fmla="*/ 108 h 117"/>
                    <a:gd name="T68" fmla="*/ 158 w 429"/>
                    <a:gd name="T69" fmla="*/ 110 h 117"/>
                    <a:gd name="T70" fmla="*/ 146 w 429"/>
                    <a:gd name="T71" fmla="*/ 112 h 117"/>
                    <a:gd name="T72" fmla="*/ 136 w 429"/>
                    <a:gd name="T73" fmla="*/ 112 h 117"/>
                    <a:gd name="T74" fmla="*/ 124 w 429"/>
                    <a:gd name="T75" fmla="*/ 112 h 117"/>
                    <a:gd name="T76" fmla="*/ 120 w 429"/>
                    <a:gd name="T77" fmla="*/ 114 h 117"/>
                    <a:gd name="T78" fmla="*/ 112 w 429"/>
                    <a:gd name="T79" fmla="*/ 116 h 117"/>
                    <a:gd name="T80" fmla="*/ 106 w 429"/>
                    <a:gd name="T81" fmla="*/ 116 h 117"/>
                    <a:gd name="T82" fmla="*/ 102 w 429"/>
                    <a:gd name="T83" fmla="*/ 116 h 117"/>
                    <a:gd name="T84" fmla="*/ 96 w 429"/>
                    <a:gd name="T85" fmla="*/ 116 h 117"/>
                    <a:gd name="T86" fmla="*/ 90 w 429"/>
                    <a:gd name="T87" fmla="*/ 116 h 117"/>
                    <a:gd name="T88" fmla="*/ 84 w 429"/>
                    <a:gd name="T89" fmla="*/ 116 h 117"/>
                    <a:gd name="T90" fmla="*/ 78 w 429"/>
                    <a:gd name="T91" fmla="*/ 116 h 117"/>
                    <a:gd name="T92" fmla="*/ 72 w 429"/>
                    <a:gd name="T93" fmla="*/ 116 h 117"/>
                    <a:gd name="T94" fmla="*/ 60 w 429"/>
                    <a:gd name="T95" fmla="*/ 116 h 117"/>
                    <a:gd name="T96" fmla="*/ 50 w 429"/>
                    <a:gd name="T97" fmla="*/ 116 h 117"/>
                    <a:gd name="T98" fmla="*/ 44 w 429"/>
                    <a:gd name="T99" fmla="*/ 116 h 117"/>
                    <a:gd name="T100" fmla="*/ 38 w 429"/>
                    <a:gd name="T101" fmla="*/ 116 h 117"/>
                    <a:gd name="T102" fmla="*/ 32 w 429"/>
                    <a:gd name="T103" fmla="*/ 116 h 117"/>
                    <a:gd name="T104" fmla="*/ 20 w 429"/>
                    <a:gd name="T105" fmla="*/ 114 h 117"/>
                    <a:gd name="T106" fmla="*/ 10 w 429"/>
                    <a:gd name="T107" fmla="*/ 114 h 117"/>
                    <a:gd name="T108" fmla="*/ 6 w 429"/>
                    <a:gd name="T109" fmla="*/ 114 h 117"/>
                    <a:gd name="T110" fmla="*/ 0 w 429"/>
                    <a:gd name="T111" fmla="*/ 114 h 1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9" h="117">
                      <a:moveTo>
                        <a:pt x="428" y="0"/>
                      </a:moveTo>
                      <a:lnTo>
                        <a:pt x="408" y="14"/>
                      </a:lnTo>
                      <a:lnTo>
                        <a:pt x="404" y="18"/>
                      </a:lnTo>
                      <a:lnTo>
                        <a:pt x="398" y="22"/>
                      </a:lnTo>
                      <a:lnTo>
                        <a:pt x="392" y="28"/>
                      </a:lnTo>
                      <a:lnTo>
                        <a:pt x="386" y="30"/>
                      </a:lnTo>
                      <a:lnTo>
                        <a:pt x="380" y="34"/>
                      </a:lnTo>
                      <a:lnTo>
                        <a:pt x="372" y="36"/>
                      </a:lnTo>
                      <a:lnTo>
                        <a:pt x="360" y="40"/>
                      </a:lnTo>
                      <a:lnTo>
                        <a:pt x="348" y="42"/>
                      </a:lnTo>
                      <a:lnTo>
                        <a:pt x="338" y="46"/>
                      </a:lnTo>
                      <a:lnTo>
                        <a:pt x="332" y="48"/>
                      </a:lnTo>
                      <a:lnTo>
                        <a:pt x="326" y="52"/>
                      </a:lnTo>
                      <a:lnTo>
                        <a:pt x="320" y="56"/>
                      </a:lnTo>
                      <a:lnTo>
                        <a:pt x="314" y="58"/>
                      </a:lnTo>
                      <a:lnTo>
                        <a:pt x="308" y="64"/>
                      </a:lnTo>
                      <a:lnTo>
                        <a:pt x="302" y="64"/>
                      </a:lnTo>
                      <a:lnTo>
                        <a:pt x="292" y="68"/>
                      </a:lnTo>
                      <a:lnTo>
                        <a:pt x="280" y="70"/>
                      </a:lnTo>
                      <a:lnTo>
                        <a:pt x="270" y="76"/>
                      </a:lnTo>
                      <a:lnTo>
                        <a:pt x="264" y="76"/>
                      </a:lnTo>
                      <a:lnTo>
                        <a:pt x="258" y="80"/>
                      </a:lnTo>
                      <a:lnTo>
                        <a:pt x="252" y="82"/>
                      </a:lnTo>
                      <a:lnTo>
                        <a:pt x="246" y="88"/>
                      </a:lnTo>
                      <a:lnTo>
                        <a:pt x="236" y="88"/>
                      </a:lnTo>
                      <a:lnTo>
                        <a:pt x="230" y="92"/>
                      </a:lnTo>
                      <a:lnTo>
                        <a:pt x="224" y="94"/>
                      </a:lnTo>
                      <a:lnTo>
                        <a:pt x="218" y="98"/>
                      </a:lnTo>
                      <a:lnTo>
                        <a:pt x="212" y="100"/>
                      </a:lnTo>
                      <a:lnTo>
                        <a:pt x="206" y="100"/>
                      </a:lnTo>
                      <a:lnTo>
                        <a:pt x="192" y="104"/>
                      </a:lnTo>
                      <a:lnTo>
                        <a:pt x="182" y="106"/>
                      </a:lnTo>
                      <a:lnTo>
                        <a:pt x="172" y="106"/>
                      </a:lnTo>
                      <a:lnTo>
                        <a:pt x="168" y="108"/>
                      </a:lnTo>
                      <a:lnTo>
                        <a:pt x="158" y="110"/>
                      </a:lnTo>
                      <a:lnTo>
                        <a:pt x="146" y="112"/>
                      </a:lnTo>
                      <a:lnTo>
                        <a:pt x="136" y="112"/>
                      </a:lnTo>
                      <a:lnTo>
                        <a:pt x="124" y="112"/>
                      </a:lnTo>
                      <a:lnTo>
                        <a:pt x="120" y="114"/>
                      </a:lnTo>
                      <a:lnTo>
                        <a:pt x="112" y="116"/>
                      </a:lnTo>
                      <a:lnTo>
                        <a:pt x="106" y="116"/>
                      </a:lnTo>
                      <a:lnTo>
                        <a:pt x="102" y="116"/>
                      </a:lnTo>
                      <a:lnTo>
                        <a:pt x="96" y="116"/>
                      </a:lnTo>
                      <a:lnTo>
                        <a:pt x="90" y="116"/>
                      </a:lnTo>
                      <a:lnTo>
                        <a:pt x="84" y="116"/>
                      </a:lnTo>
                      <a:lnTo>
                        <a:pt x="78" y="116"/>
                      </a:lnTo>
                      <a:lnTo>
                        <a:pt x="72" y="116"/>
                      </a:lnTo>
                      <a:lnTo>
                        <a:pt x="60" y="116"/>
                      </a:lnTo>
                      <a:lnTo>
                        <a:pt x="50" y="116"/>
                      </a:lnTo>
                      <a:lnTo>
                        <a:pt x="44" y="116"/>
                      </a:lnTo>
                      <a:lnTo>
                        <a:pt x="38" y="116"/>
                      </a:lnTo>
                      <a:lnTo>
                        <a:pt x="32" y="116"/>
                      </a:lnTo>
                      <a:lnTo>
                        <a:pt x="20" y="114"/>
                      </a:lnTo>
                      <a:lnTo>
                        <a:pt x="10" y="114"/>
                      </a:lnTo>
                      <a:lnTo>
                        <a:pt x="6" y="114"/>
                      </a:lnTo>
                      <a:lnTo>
                        <a:pt x="0" y="11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nvGrpSpPr>
              <p:cNvPr id="34880" name="Group 365">
                <a:extLst>
                  <a:ext uri="{FF2B5EF4-FFF2-40B4-BE49-F238E27FC236}">
                    <a16:creationId xmlns:a16="http://schemas.microsoft.com/office/drawing/2014/main" id="{41CABA62-A763-A14D-97AC-C7B9E3FB5C88}"/>
                  </a:ext>
                </a:extLst>
              </p:cNvPr>
              <p:cNvGrpSpPr>
                <a:grpSpLocks/>
              </p:cNvGrpSpPr>
              <p:nvPr/>
            </p:nvGrpSpPr>
            <p:grpSpPr bwMode="auto">
              <a:xfrm>
                <a:off x="52" y="3594"/>
                <a:ext cx="419" cy="111"/>
                <a:chOff x="52" y="3594"/>
                <a:chExt cx="419" cy="111"/>
              </a:xfrm>
            </p:grpSpPr>
            <p:sp>
              <p:nvSpPr>
                <p:cNvPr id="16750" name="Freeform 366">
                  <a:extLst>
                    <a:ext uri="{FF2B5EF4-FFF2-40B4-BE49-F238E27FC236}">
                      <a16:creationId xmlns:a16="http://schemas.microsoft.com/office/drawing/2014/main" id="{A8E1891E-D985-E149-8DB4-240284F97D73}"/>
                    </a:ext>
                  </a:extLst>
                </p:cNvPr>
                <p:cNvSpPr>
                  <a:spLocks/>
                </p:cNvSpPr>
                <p:nvPr/>
              </p:nvSpPr>
              <p:spPr bwMode="auto">
                <a:xfrm>
                  <a:off x="52" y="3594"/>
                  <a:ext cx="419" cy="111"/>
                </a:xfrm>
                <a:custGeom>
                  <a:avLst/>
                  <a:gdLst>
                    <a:gd name="T0" fmla="*/ 418 w 419"/>
                    <a:gd name="T1" fmla="*/ 0 h 111"/>
                    <a:gd name="T2" fmla="*/ 398 w 419"/>
                    <a:gd name="T3" fmla="*/ 22 h 111"/>
                    <a:gd name="T4" fmla="*/ 394 w 419"/>
                    <a:gd name="T5" fmla="*/ 24 h 111"/>
                    <a:gd name="T6" fmla="*/ 387 w 419"/>
                    <a:gd name="T7" fmla="*/ 30 h 111"/>
                    <a:gd name="T8" fmla="*/ 383 w 419"/>
                    <a:gd name="T9" fmla="*/ 32 h 111"/>
                    <a:gd name="T10" fmla="*/ 373 w 419"/>
                    <a:gd name="T11" fmla="*/ 35 h 111"/>
                    <a:gd name="T12" fmla="*/ 359 w 419"/>
                    <a:gd name="T13" fmla="*/ 39 h 111"/>
                    <a:gd name="T14" fmla="*/ 351 w 419"/>
                    <a:gd name="T15" fmla="*/ 41 h 111"/>
                    <a:gd name="T16" fmla="*/ 345 w 419"/>
                    <a:gd name="T17" fmla="*/ 45 h 111"/>
                    <a:gd name="T18" fmla="*/ 340 w 419"/>
                    <a:gd name="T19" fmla="*/ 47 h 111"/>
                    <a:gd name="T20" fmla="*/ 334 w 419"/>
                    <a:gd name="T21" fmla="*/ 50 h 111"/>
                    <a:gd name="T22" fmla="*/ 328 w 419"/>
                    <a:gd name="T23" fmla="*/ 52 h 111"/>
                    <a:gd name="T24" fmla="*/ 322 w 419"/>
                    <a:gd name="T25" fmla="*/ 52 h 111"/>
                    <a:gd name="T26" fmla="*/ 306 w 419"/>
                    <a:gd name="T27" fmla="*/ 58 h 111"/>
                    <a:gd name="T28" fmla="*/ 294 w 419"/>
                    <a:gd name="T29" fmla="*/ 60 h 111"/>
                    <a:gd name="T30" fmla="*/ 283 w 419"/>
                    <a:gd name="T31" fmla="*/ 62 h 111"/>
                    <a:gd name="T32" fmla="*/ 271 w 419"/>
                    <a:gd name="T33" fmla="*/ 63 h 111"/>
                    <a:gd name="T34" fmla="*/ 259 w 419"/>
                    <a:gd name="T35" fmla="*/ 65 h 111"/>
                    <a:gd name="T36" fmla="*/ 253 w 419"/>
                    <a:gd name="T37" fmla="*/ 65 h 111"/>
                    <a:gd name="T38" fmla="*/ 247 w 419"/>
                    <a:gd name="T39" fmla="*/ 67 h 111"/>
                    <a:gd name="T40" fmla="*/ 241 w 419"/>
                    <a:gd name="T41" fmla="*/ 71 h 111"/>
                    <a:gd name="T42" fmla="*/ 230 w 419"/>
                    <a:gd name="T43" fmla="*/ 71 h 111"/>
                    <a:gd name="T44" fmla="*/ 226 w 419"/>
                    <a:gd name="T45" fmla="*/ 73 h 111"/>
                    <a:gd name="T46" fmla="*/ 214 w 419"/>
                    <a:gd name="T47" fmla="*/ 76 h 111"/>
                    <a:gd name="T48" fmla="*/ 204 w 419"/>
                    <a:gd name="T49" fmla="*/ 76 h 111"/>
                    <a:gd name="T50" fmla="*/ 192 w 419"/>
                    <a:gd name="T51" fmla="*/ 78 h 111"/>
                    <a:gd name="T52" fmla="*/ 184 w 419"/>
                    <a:gd name="T53" fmla="*/ 82 h 111"/>
                    <a:gd name="T54" fmla="*/ 181 w 419"/>
                    <a:gd name="T55" fmla="*/ 84 h 111"/>
                    <a:gd name="T56" fmla="*/ 175 w 419"/>
                    <a:gd name="T57" fmla="*/ 86 h 111"/>
                    <a:gd name="T58" fmla="*/ 165 w 419"/>
                    <a:gd name="T59" fmla="*/ 86 h 111"/>
                    <a:gd name="T60" fmla="*/ 153 w 419"/>
                    <a:gd name="T61" fmla="*/ 89 h 111"/>
                    <a:gd name="T62" fmla="*/ 143 w 419"/>
                    <a:gd name="T63" fmla="*/ 89 h 111"/>
                    <a:gd name="T64" fmla="*/ 137 w 419"/>
                    <a:gd name="T65" fmla="*/ 91 h 111"/>
                    <a:gd name="T66" fmla="*/ 131 w 419"/>
                    <a:gd name="T67" fmla="*/ 93 h 111"/>
                    <a:gd name="T68" fmla="*/ 126 w 419"/>
                    <a:gd name="T69" fmla="*/ 95 h 111"/>
                    <a:gd name="T70" fmla="*/ 114 w 419"/>
                    <a:gd name="T71" fmla="*/ 97 h 111"/>
                    <a:gd name="T72" fmla="*/ 108 w 419"/>
                    <a:gd name="T73" fmla="*/ 101 h 111"/>
                    <a:gd name="T74" fmla="*/ 102 w 419"/>
                    <a:gd name="T75" fmla="*/ 101 h 111"/>
                    <a:gd name="T76" fmla="*/ 96 w 419"/>
                    <a:gd name="T77" fmla="*/ 103 h 111"/>
                    <a:gd name="T78" fmla="*/ 90 w 419"/>
                    <a:gd name="T79" fmla="*/ 103 h 111"/>
                    <a:gd name="T80" fmla="*/ 78 w 419"/>
                    <a:gd name="T81" fmla="*/ 104 h 111"/>
                    <a:gd name="T82" fmla="*/ 73 w 419"/>
                    <a:gd name="T83" fmla="*/ 104 h 111"/>
                    <a:gd name="T84" fmla="*/ 65 w 419"/>
                    <a:gd name="T85" fmla="*/ 104 h 111"/>
                    <a:gd name="T86" fmla="*/ 57 w 419"/>
                    <a:gd name="T87" fmla="*/ 106 h 111"/>
                    <a:gd name="T88" fmla="*/ 43 w 419"/>
                    <a:gd name="T89" fmla="*/ 106 h 111"/>
                    <a:gd name="T90" fmla="*/ 39 w 419"/>
                    <a:gd name="T91" fmla="*/ 106 h 111"/>
                    <a:gd name="T92" fmla="*/ 33 w 419"/>
                    <a:gd name="T93" fmla="*/ 106 h 111"/>
                    <a:gd name="T94" fmla="*/ 27 w 419"/>
                    <a:gd name="T95" fmla="*/ 106 h 111"/>
                    <a:gd name="T96" fmla="*/ 18 w 419"/>
                    <a:gd name="T97" fmla="*/ 108 h 111"/>
                    <a:gd name="T98" fmla="*/ 12 w 419"/>
                    <a:gd name="T99" fmla="*/ 108 h 111"/>
                    <a:gd name="T100" fmla="*/ 6 w 419"/>
                    <a:gd name="T101" fmla="*/ 110 h 111"/>
                    <a:gd name="T102" fmla="*/ 0 w 419"/>
                    <a:gd name="T103" fmla="*/ 110 h 111"/>
                    <a:gd name="T104" fmla="*/ 418 w 419"/>
                    <a:gd name="T105" fmla="*/ 0 h 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9" h="111">
                      <a:moveTo>
                        <a:pt x="418" y="0"/>
                      </a:moveTo>
                      <a:lnTo>
                        <a:pt x="398" y="22"/>
                      </a:lnTo>
                      <a:lnTo>
                        <a:pt x="394" y="24"/>
                      </a:lnTo>
                      <a:lnTo>
                        <a:pt x="387" y="30"/>
                      </a:lnTo>
                      <a:lnTo>
                        <a:pt x="383" y="32"/>
                      </a:lnTo>
                      <a:lnTo>
                        <a:pt x="373" y="35"/>
                      </a:lnTo>
                      <a:lnTo>
                        <a:pt x="359" y="39"/>
                      </a:lnTo>
                      <a:lnTo>
                        <a:pt x="351" y="41"/>
                      </a:lnTo>
                      <a:lnTo>
                        <a:pt x="345" y="45"/>
                      </a:lnTo>
                      <a:lnTo>
                        <a:pt x="340" y="47"/>
                      </a:lnTo>
                      <a:lnTo>
                        <a:pt x="334" y="50"/>
                      </a:lnTo>
                      <a:lnTo>
                        <a:pt x="328" y="52"/>
                      </a:lnTo>
                      <a:lnTo>
                        <a:pt x="322" y="52"/>
                      </a:lnTo>
                      <a:lnTo>
                        <a:pt x="306" y="58"/>
                      </a:lnTo>
                      <a:lnTo>
                        <a:pt x="294" y="60"/>
                      </a:lnTo>
                      <a:lnTo>
                        <a:pt x="283" y="62"/>
                      </a:lnTo>
                      <a:lnTo>
                        <a:pt x="271" y="63"/>
                      </a:lnTo>
                      <a:lnTo>
                        <a:pt x="259" y="65"/>
                      </a:lnTo>
                      <a:lnTo>
                        <a:pt x="253" y="65"/>
                      </a:lnTo>
                      <a:lnTo>
                        <a:pt x="247" y="67"/>
                      </a:lnTo>
                      <a:lnTo>
                        <a:pt x="241" y="71"/>
                      </a:lnTo>
                      <a:lnTo>
                        <a:pt x="230" y="71"/>
                      </a:lnTo>
                      <a:lnTo>
                        <a:pt x="226" y="73"/>
                      </a:lnTo>
                      <a:lnTo>
                        <a:pt x="214" y="76"/>
                      </a:lnTo>
                      <a:lnTo>
                        <a:pt x="204" y="76"/>
                      </a:lnTo>
                      <a:lnTo>
                        <a:pt x="192" y="78"/>
                      </a:lnTo>
                      <a:lnTo>
                        <a:pt x="184" y="82"/>
                      </a:lnTo>
                      <a:lnTo>
                        <a:pt x="181" y="84"/>
                      </a:lnTo>
                      <a:lnTo>
                        <a:pt x="175" y="86"/>
                      </a:lnTo>
                      <a:lnTo>
                        <a:pt x="165" y="86"/>
                      </a:lnTo>
                      <a:lnTo>
                        <a:pt x="153" y="89"/>
                      </a:lnTo>
                      <a:lnTo>
                        <a:pt x="143" y="89"/>
                      </a:lnTo>
                      <a:lnTo>
                        <a:pt x="137" y="91"/>
                      </a:lnTo>
                      <a:lnTo>
                        <a:pt x="131" y="93"/>
                      </a:lnTo>
                      <a:lnTo>
                        <a:pt x="126" y="95"/>
                      </a:lnTo>
                      <a:lnTo>
                        <a:pt x="114" y="97"/>
                      </a:lnTo>
                      <a:lnTo>
                        <a:pt x="108" y="101"/>
                      </a:lnTo>
                      <a:lnTo>
                        <a:pt x="102" y="101"/>
                      </a:lnTo>
                      <a:lnTo>
                        <a:pt x="96" y="103"/>
                      </a:lnTo>
                      <a:lnTo>
                        <a:pt x="90" y="103"/>
                      </a:lnTo>
                      <a:lnTo>
                        <a:pt x="78" y="104"/>
                      </a:lnTo>
                      <a:lnTo>
                        <a:pt x="73" y="104"/>
                      </a:lnTo>
                      <a:lnTo>
                        <a:pt x="65" y="104"/>
                      </a:lnTo>
                      <a:lnTo>
                        <a:pt x="57" y="106"/>
                      </a:lnTo>
                      <a:lnTo>
                        <a:pt x="43" y="106"/>
                      </a:lnTo>
                      <a:lnTo>
                        <a:pt x="39" y="106"/>
                      </a:lnTo>
                      <a:lnTo>
                        <a:pt x="33" y="106"/>
                      </a:lnTo>
                      <a:lnTo>
                        <a:pt x="27" y="106"/>
                      </a:lnTo>
                      <a:lnTo>
                        <a:pt x="18" y="108"/>
                      </a:lnTo>
                      <a:lnTo>
                        <a:pt x="12" y="108"/>
                      </a:lnTo>
                      <a:lnTo>
                        <a:pt x="6" y="110"/>
                      </a:lnTo>
                      <a:lnTo>
                        <a:pt x="0" y="110"/>
                      </a:lnTo>
                      <a:lnTo>
                        <a:pt x="418" y="0"/>
                      </a:lnTo>
                    </a:path>
                  </a:pathLst>
                </a:custGeom>
                <a:solidFill>
                  <a:srgbClr val="8000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sp>
              <p:nvSpPr>
                <p:cNvPr id="16751" name="Freeform 367">
                  <a:extLst>
                    <a:ext uri="{FF2B5EF4-FFF2-40B4-BE49-F238E27FC236}">
                      <a16:creationId xmlns:a16="http://schemas.microsoft.com/office/drawing/2014/main" id="{ED8E113D-A470-DE49-9483-78C80CA54C61}"/>
                    </a:ext>
                  </a:extLst>
                </p:cNvPr>
                <p:cNvSpPr>
                  <a:spLocks/>
                </p:cNvSpPr>
                <p:nvPr/>
              </p:nvSpPr>
              <p:spPr bwMode="auto">
                <a:xfrm>
                  <a:off x="52" y="3594"/>
                  <a:ext cx="419" cy="111"/>
                </a:xfrm>
                <a:custGeom>
                  <a:avLst/>
                  <a:gdLst>
                    <a:gd name="T0" fmla="*/ 418 w 419"/>
                    <a:gd name="T1" fmla="*/ 0 h 111"/>
                    <a:gd name="T2" fmla="*/ 398 w 419"/>
                    <a:gd name="T3" fmla="*/ 22 h 111"/>
                    <a:gd name="T4" fmla="*/ 394 w 419"/>
                    <a:gd name="T5" fmla="*/ 26 h 111"/>
                    <a:gd name="T6" fmla="*/ 386 w 419"/>
                    <a:gd name="T7" fmla="*/ 30 h 111"/>
                    <a:gd name="T8" fmla="*/ 382 w 419"/>
                    <a:gd name="T9" fmla="*/ 32 h 111"/>
                    <a:gd name="T10" fmla="*/ 372 w 419"/>
                    <a:gd name="T11" fmla="*/ 36 h 111"/>
                    <a:gd name="T12" fmla="*/ 360 w 419"/>
                    <a:gd name="T13" fmla="*/ 40 h 111"/>
                    <a:gd name="T14" fmla="*/ 350 w 419"/>
                    <a:gd name="T15" fmla="*/ 42 h 111"/>
                    <a:gd name="T16" fmla="*/ 344 w 419"/>
                    <a:gd name="T17" fmla="*/ 44 h 111"/>
                    <a:gd name="T18" fmla="*/ 340 w 419"/>
                    <a:gd name="T19" fmla="*/ 46 h 111"/>
                    <a:gd name="T20" fmla="*/ 332 w 419"/>
                    <a:gd name="T21" fmla="*/ 50 h 111"/>
                    <a:gd name="T22" fmla="*/ 328 w 419"/>
                    <a:gd name="T23" fmla="*/ 52 h 111"/>
                    <a:gd name="T24" fmla="*/ 322 w 419"/>
                    <a:gd name="T25" fmla="*/ 54 h 111"/>
                    <a:gd name="T26" fmla="*/ 306 w 419"/>
                    <a:gd name="T27" fmla="*/ 58 h 111"/>
                    <a:gd name="T28" fmla="*/ 294 w 419"/>
                    <a:gd name="T29" fmla="*/ 60 h 111"/>
                    <a:gd name="T30" fmla="*/ 282 w 419"/>
                    <a:gd name="T31" fmla="*/ 62 h 111"/>
                    <a:gd name="T32" fmla="*/ 270 w 419"/>
                    <a:gd name="T33" fmla="*/ 64 h 111"/>
                    <a:gd name="T34" fmla="*/ 258 w 419"/>
                    <a:gd name="T35" fmla="*/ 66 h 111"/>
                    <a:gd name="T36" fmla="*/ 252 w 419"/>
                    <a:gd name="T37" fmla="*/ 66 h 111"/>
                    <a:gd name="T38" fmla="*/ 246 w 419"/>
                    <a:gd name="T39" fmla="*/ 68 h 111"/>
                    <a:gd name="T40" fmla="*/ 240 w 419"/>
                    <a:gd name="T41" fmla="*/ 70 h 111"/>
                    <a:gd name="T42" fmla="*/ 230 w 419"/>
                    <a:gd name="T43" fmla="*/ 72 h 111"/>
                    <a:gd name="T44" fmla="*/ 226 w 419"/>
                    <a:gd name="T45" fmla="*/ 74 h 111"/>
                    <a:gd name="T46" fmla="*/ 214 w 419"/>
                    <a:gd name="T47" fmla="*/ 76 h 111"/>
                    <a:gd name="T48" fmla="*/ 204 w 419"/>
                    <a:gd name="T49" fmla="*/ 78 h 111"/>
                    <a:gd name="T50" fmla="*/ 192 w 419"/>
                    <a:gd name="T51" fmla="*/ 80 h 111"/>
                    <a:gd name="T52" fmla="*/ 186 w 419"/>
                    <a:gd name="T53" fmla="*/ 82 h 111"/>
                    <a:gd name="T54" fmla="*/ 180 w 419"/>
                    <a:gd name="T55" fmla="*/ 84 h 111"/>
                    <a:gd name="T56" fmla="*/ 174 w 419"/>
                    <a:gd name="T57" fmla="*/ 86 h 111"/>
                    <a:gd name="T58" fmla="*/ 166 w 419"/>
                    <a:gd name="T59" fmla="*/ 86 h 111"/>
                    <a:gd name="T60" fmla="*/ 152 w 419"/>
                    <a:gd name="T61" fmla="*/ 90 h 111"/>
                    <a:gd name="T62" fmla="*/ 144 w 419"/>
                    <a:gd name="T63" fmla="*/ 90 h 111"/>
                    <a:gd name="T64" fmla="*/ 138 w 419"/>
                    <a:gd name="T65" fmla="*/ 92 h 111"/>
                    <a:gd name="T66" fmla="*/ 132 w 419"/>
                    <a:gd name="T67" fmla="*/ 94 h 111"/>
                    <a:gd name="T68" fmla="*/ 126 w 419"/>
                    <a:gd name="T69" fmla="*/ 96 h 111"/>
                    <a:gd name="T70" fmla="*/ 114 w 419"/>
                    <a:gd name="T71" fmla="*/ 98 h 111"/>
                    <a:gd name="T72" fmla="*/ 108 w 419"/>
                    <a:gd name="T73" fmla="*/ 100 h 111"/>
                    <a:gd name="T74" fmla="*/ 102 w 419"/>
                    <a:gd name="T75" fmla="*/ 102 h 111"/>
                    <a:gd name="T76" fmla="*/ 96 w 419"/>
                    <a:gd name="T77" fmla="*/ 104 h 111"/>
                    <a:gd name="T78" fmla="*/ 90 w 419"/>
                    <a:gd name="T79" fmla="*/ 104 h 111"/>
                    <a:gd name="T80" fmla="*/ 78 w 419"/>
                    <a:gd name="T81" fmla="*/ 104 h 111"/>
                    <a:gd name="T82" fmla="*/ 72 w 419"/>
                    <a:gd name="T83" fmla="*/ 104 h 111"/>
                    <a:gd name="T84" fmla="*/ 66 w 419"/>
                    <a:gd name="T85" fmla="*/ 104 h 111"/>
                    <a:gd name="T86" fmla="*/ 56 w 419"/>
                    <a:gd name="T87" fmla="*/ 106 h 111"/>
                    <a:gd name="T88" fmla="*/ 44 w 419"/>
                    <a:gd name="T89" fmla="*/ 106 h 111"/>
                    <a:gd name="T90" fmla="*/ 40 w 419"/>
                    <a:gd name="T91" fmla="*/ 106 h 111"/>
                    <a:gd name="T92" fmla="*/ 34 w 419"/>
                    <a:gd name="T93" fmla="*/ 108 h 111"/>
                    <a:gd name="T94" fmla="*/ 28 w 419"/>
                    <a:gd name="T95" fmla="*/ 108 h 111"/>
                    <a:gd name="T96" fmla="*/ 18 w 419"/>
                    <a:gd name="T97" fmla="*/ 110 h 111"/>
                    <a:gd name="T98" fmla="*/ 12 w 419"/>
                    <a:gd name="T99" fmla="*/ 110 h 111"/>
                    <a:gd name="T100" fmla="*/ 6 w 419"/>
                    <a:gd name="T101" fmla="*/ 110 h 111"/>
                    <a:gd name="T102" fmla="*/ 0 w 419"/>
                    <a:gd name="T103" fmla="*/ 110 h 1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9" h="111">
                      <a:moveTo>
                        <a:pt x="418" y="0"/>
                      </a:moveTo>
                      <a:lnTo>
                        <a:pt x="398" y="22"/>
                      </a:lnTo>
                      <a:lnTo>
                        <a:pt x="394" y="26"/>
                      </a:lnTo>
                      <a:lnTo>
                        <a:pt x="386" y="30"/>
                      </a:lnTo>
                      <a:lnTo>
                        <a:pt x="382" y="32"/>
                      </a:lnTo>
                      <a:lnTo>
                        <a:pt x="372" y="36"/>
                      </a:lnTo>
                      <a:lnTo>
                        <a:pt x="360" y="40"/>
                      </a:lnTo>
                      <a:lnTo>
                        <a:pt x="350" y="42"/>
                      </a:lnTo>
                      <a:lnTo>
                        <a:pt x="344" y="44"/>
                      </a:lnTo>
                      <a:lnTo>
                        <a:pt x="340" y="46"/>
                      </a:lnTo>
                      <a:lnTo>
                        <a:pt x="332" y="50"/>
                      </a:lnTo>
                      <a:lnTo>
                        <a:pt x="328" y="52"/>
                      </a:lnTo>
                      <a:lnTo>
                        <a:pt x="322" y="54"/>
                      </a:lnTo>
                      <a:lnTo>
                        <a:pt x="306" y="58"/>
                      </a:lnTo>
                      <a:lnTo>
                        <a:pt x="294" y="60"/>
                      </a:lnTo>
                      <a:lnTo>
                        <a:pt x="282" y="62"/>
                      </a:lnTo>
                      <a:lnTo>
                        <a:pt x="270" y="64"/>
                      </a:lnTo>
                      <a:lnTo>
                        <a:pt x="258" y="66"/>
                      </a:lnTo>
                      <a:lnTo>
                        <a:pt x="252" y="66"/>
                      </a:lnTo>
                      <a:lnTo>
                        <a:pt x="246" y="68"/>
                      </a:lnTo>
                      <a:lnTo>
                        <a:pt x="240" y="70"/>
                      </a:lnTo>
                      <a:lnTo>
                        <a:pt x="230" y="72"/>
                      </a:lnTo>
                      <a:lnTo>
                        <a:pt x="226" y="74"/>
                      </a:lnTo>
                      <a:lnTo>
                        <a:pt x="214" y="76"/>
                      </a:lnTo>
                      <a:lnTo>
                        <a:pt x="204" y="78"/>
                      </a:lnTo>
                      <a:lnTo>
                        <a:pt x="192" y="80"/>
                      </a:lnTo>
                      <a:lnTo>
                        <a:pt x="186" y="82"/>
                      </a:lnTo>
                      <a:lnTo>
                        <a:pt x="180" y="84"/>
                      </a:lnTo>
                      <a:lnTo>
                        <a:pt x="174" y="86"/>
                      </a:lnTo>
                      <a:lnTo>
                        <a:pt x="166" y="86"/>
                      </a:lnTo>
                      <a:lnTo>
                        <a:pt x="152" y="90"/>
                      </a:lnTo>
                      <a:lnTo>
                        <a:pt x="144" y="90"/>
                      </a:lnTo>
                      <a:lnTo>
                        <a:pt x="138" y="92"/>
                      </a:lnTo>
                      <a:lnTo>
                        <a:pt x="132" y="94"/>
                      </a:lnTo>
                      <a:lnTo>
                        <a:pt x="126" y="96"/>
                      </a:lnTo>
                      <a:lnTo>
                        <a:pt x="114" y="98"/>
                      </a:lnTo>
                      <a:lnTo>
                        <a:pt x="108" y="100"/>
                      </a:lnTo>
                      <a:lnTo>
                        <a:pt x="102" y="102"/>
                      </a:lnTo>
                      <a:lnTo>
                        <a:pt x="96" y="104"/>
                      </a:lnTo>
                      <a:lnTo>
                        <a:pt x="90" y="104"/>
                      </a:lnTo>
                      <a:lnTo>
                        <a:pt x="78" y="104"/>
                      </a:lnTo>
                      <a:lnTo>
                        <a:pt x="72" y="104"/>
                      </a:lnTo>
                      <a:lnTo>
                        <a:pt x="66" y="104"/>
                      </a:lnTo>
                      <a:lnTo>
                        <a:pt x="56" y="106"/>
                      </a:lnTo>
                      <a:lnTo>
                        <a:pt x="44" y="106"/>
                      </a:lnTo>
                      <a:lnTo>
                        <a:pt x="40" y="106"/>
                      </a:lnTo>
                      <a:lnTo>
                        <a:pt x="34" y="108"/>
                      </a:lnTo>
                      <a:lnTo>
                        <a:pt x="28" y="108"/>
                      </a:lnTo>
                      <a:lnTo>
                        <a:pt x="18" y="110"/>
                      </a:lnTo>
                      <a:lnTo>
                        <a:pt x="12" y="110"/>
                      </a:lnTo>
                      <a:lnTo>
                        <a:pt x="6" y="110"/>
                      </a:lnTo>
                      <a:lnTo>
                        <a:pt x="0" y="1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sk-SK"/>
                </a:p>
              </p:txBody>
            </p:sp>
          </p:grpSp>
        </p:grpSp>
      </p:grpSp>
      <p:sp>
        <p:nvSpPr>
          <p:cNvPr id="16752" name="Rectangle 368">
            <a:extLst>
              <a:ext uri="{FF2B5EF4-FFF2-40B4-BE49-F238E27FC236}">
                <a16:creationId xmlns:a16="http://schemas.microsoft.com/office/drawing/2014/main" id="{B3943CE5-E78C-FC48-AED8-94C171B9B9F1}"/>
              </a:ext>
            </a:extLst>
          </p:cNvPr>
          <p:cNvSpPr>
            <a:spLocks noChangeArrowheads="1"/>
          </p:cNvSpPr>
          <p:nvPr/>
        </p:nvSpPr>
        <p:spPr bwMode="auto">
          <a:xfrm>
            <a:off x="4943475" y="276226"/>
            <a:ext cx="20891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a:defRPr/>
            </a:pPr>
            <a:r>
              <a:rPr lang="en-US" altLang="en-US" b="1">
                <a:solidFill>
                  <a:schemeClr val="tx2"/>
                </a:solidFill>
                <a:latin typeface="Tahoma" charset="0"/>
              </a:rPr>
              <a:t>Randomized</a:t>
            </a:r>
          </a:p>
          <a:p>
            <a:pPr algn="ctr">
              <a:defRPr/>
            </a:pPr>
            <a:r>
              <a:rPr lang="en-US" altLang="en-US" b="1">
                <a:solidFill>
                  <a:schemeClr val="tx2"/>
                </a:solidFill>
                <a:latin typeface="Tahoma" charset="0"/>
              </a:rPr>
              <a:t>controlled</a:t>
            </a:r>
          </a:p>
          <a:p>
            <a:pPr algn="ctr">
              <a:defRPr/>
            </a:pPr>
            <a:r>
              <a:rPr lang="en-US" altLang="en-US" b="1">
                <a:solidFill>
                  <a:schemeClr val="tx2"/>
                </a:solidFill>
                <a:latin typeface="Tahoma" charset="0"/>
              </a:rPr>
              <a:t>trial</a:t>
            </a:r>
          </a:p>
        </p:txBody>
      </p:sp>
    </p:spTree>
    <p:extLst>
      <p:ext uri="{BB962C8B-B14F-4D97-AF65-F5344CB8AC3E}">
        <p14:creationId xmlns:p14="http://schemas.microsoft.com/office/powerpoint/2010/main" val="2817861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6000" b="1" dirty="0">
                <a:solidFill>
                  <a:srgbClr val="002060"/>
                </a:solidFill>
                <a:effectLst>
                  <a:outerShdw blurRad="38100" dist="38100" dir="2700000" algn="tl">
                    <a:srgbClr val="000000">
                      <a:alpha val="43137"/>
                    </a:srgbClr>
                  </a:outerShdw>
                </a:effectLst>
              </a:rPr>
              <a:t>OUTLINE</a:t>
            </a:r>
          </a:p>
        </p:txBody>
      </p:sp>
      <p:sp>
        <p:nvSpPr>
          <p:cNvPr id="3" name="Zástupný symbol pro obsah 2"/>
          <p:cNvSpPr>
            <a:spLocks noGrp="1"/>
          </p:cNvSpPr>
          <p:nvPr>
            <p:ph idx="1"/>
          </p:nvPr>
        </p:nvSpPr>
        <p:spPr>
          <a:xfrm>
            <a:off x="2011680" y="2526948"/>
            <a:ext cx="8229600" cy="2100808"/>
          </a:xfrm>
          <a:solidFill>
            <a:schemeClr val="accent1">
              <a:lumMod val="20000"/>
              <a:lumOff val="80000"/>
            </a:schemeClr>
          </a:solidFill>
        </p:spPr>
        <p:txBody>
          <a:bodyPr>
            <a:noAutofit/>
          </a:bodyPr>
          <a:lstStyle/>
          <a:p>
            <a:pPr lvl="1">
              <a:spcBef>
                <a:spcPts val="0"/>
              </a:spcBef>
              <a:spcAft>
                <a:spcPts val="600"/>
              </a:spcAft>
              <a:buFont typeface="Wingdings" panose="05000000000000000000" pitchFamily="2" charset="2"/>
              <a:buChar char="ü"/>
            </a:pPr>
            <a:r>
              <a:rPr lang="cs-CZ" sz="3200" b="1" dirty="0">
                <a:solidFill>
                  <a:srgbClr val="002060"/>
                </a:solidFill>
              </a:rPr>
              <a:t> </a:t>
            </a:r>
            <a:r>
              <a:rPr lang="en-GB" sz="3200" b="1" dirty="0">
                <a:solidFill>
                  <a:srgbClr val="002060"/>
                </a:solidFill>
              </a:rPr>
              <a:t>Introduction to Evidence-Based PH</a:t>
            </a:r>
          </a:p>
          <a:p>
            <a:pPr lvl="1">
              <a:spcBef>
                <a:spcPts val="0"/>
              </a:spcBef>
              <a:buFont typeface="Wingdings" panose="05000000000000000000" pitchFamily="2" charset="2"/>
              <a:buChar char="ü"/>
            </a:pPr>
            <a:r>
              <a:rPr lang="en-GB" sz="3200" b="1" dirty="0">
                <a:solidFill>
                  <a:srgbClr val="002060"/>
                </a:solidFill>
              </a:rPr>
              <a:t> Resources for Evidence</a:t>
            </a:r>
            <a:endParaRPr lang="en-GB" b="1" dirty="0">
              <a:solidFill>
                <a:srgbClr val="002060"/>
              </a:solidFill>
            </a:endParaRPr>
          </a:p>
          <a:p>
            <a:pPr lvl="1">
              <a:spcBef>
                <a:spcPts val="0"/>
              </a:spcBef>
              <a:spcAft>
                <a:spcPts val="600"/>
              </a:spcAft>
              <a:buFont typeface="Wingdings" panose="05000000000000000000" pitchFamily="2" charset="2"/>
              <a:buChar char="ü"/>
            </a:pPr>
            <a:r>
              <a:rPr lang="en-GB" sz="3200" b="1" dirty="0">
                <a:solidFill>
                  <a:srgbClr val="002060"/>
                </a:solidFill>
              </a:rPr>
              <a:t>Discussion</a:t>
            </a:r>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2</a:t>
            </a:fld>
            <a:endParaRPr lang="cs-CZ" dirty="0"/>
          </a:p>
        </p:txBody>
      </p:sp>
      <p:sp>
        <p:nvSpPr>
          <p:cNvPr id="4" name="Zástupný symbol pro datum 3"/>
          <p:cNvSpPr>
            <a:spLocks noGrp="1"/>
          </p:cNvSpPr>
          <p:nvPr>
            <p:ph type="dt" sz="half" idx="10"/>
          </p:nvPr>
        </p:nvSpPr>
        <p:spPr/>
        <p:txBody>
          <a:bodyPr/>
          <a:lstStyle/>
          <a:p>
            <a:fld id="{32F21AE7-865B-0D46-97A1-1261E258D397}" type="datetime1">
              <a:rPr lang="sk-SK" smtClean="0"/>
              <a:t>26.4.19</a:t>
            </a:fld>
            <a:endParaRPr lang="cs-CZ"/>
          </a:p>
        </p:txBody>
      </p:sp>
      <p:sp>
        <p:nvSpPr>
          <p:cNvPr id="7" name="Zástupný objekt pre pätu 6">
            <a:extLst>
              <a:ext uri="{FF2B5EF4-FFF2-40B4-BE49-F238E27FC236}">
                <a16:creationId xmlns:a16="http://schemas.microsoft.com/office/drawing/2014/main" id="{A0159B30-B653-1D40-91FA-0C99C6D37634}"/>
              </a:ext>
            </a:extLst>
          </p:cNvPr>
          <p:cNvSpPr>
            <a:spLocks noGrp="1"/>
          </p:cNvSpPr>
          <p:nvPr>
            <p:ph type="ftr" sz="quarter" idx="11"/>
          </p:nvPr>
        </p:nvSpPr>
        <p:spPr/>
        <p:txBody>
          <a:bodyPr/>
          <a:lstStyle/>
          <a:p>
            <a:r>
              <a:rPr lang="en-US"/>
              <a:t>rusnakm0@gmail.com</a:t>
            </a:r>
            <a:endParaRPr lang="en-US" dirty="0"/>
          </a:p>
        </p:txBody>
      </p:sp>
    </p:spTree>
    <p:extLst>
      <p:ext uri="{BB962C8B-B14F-4D97-AF65-F5344CB8AC3E}">
        <p14:creationId xmlns:p14="http://schemas.microsoft.com/office/powerpoint/2010/main" val="107455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C57FEB-DA47-CE43-9862-17BEA897AA63}"/>
              </a:ext>
            </a:extLst>
          </p:cNvPr>
          <p:cNvSpPr>
            <a:spLocks noGrp="1"/>
          </p:cNvSpPr>
          <p:nvPr>
            <p:ph type="dt" sz="quarter" idx="10"/>
          </p:nvPr>
        </p:nvSpPr>
        <p:spPr/>
        <p:txBody>
          <a:bodyPr/>
          <a:lstStyle/>
          <a:p>
            <a:pPr>
              <a:defRPr/>
            </a:pPr>
            <a:fld id="{51AE837B-692C-FC49-BE23-D40BDB3F06DF}"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348F87B8-A1FA-BE4F-BD71-4FB546F4E80C}"/>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266573C8-E320-E045-B205-3F9444D09F89}"/>
              </a:ext>
            </a:extLst>
          </p:cNvPr>
          <p:cNvSpPr>
            <a:spLocks noGrp="1"/>
          </p:cNvSpPr>
          <p:nvPr>
            <p:ph type="sldNum" sz="quarter" idx="12"/>
          </p:nvPr>
        </p:nvSpPr>
        <p:spPr/>
        <p:txBody>
          <a:bodyPr/>
          <a:lstStyle/>
          <a:p>
            <a:pPr>
              <a:defRPr/>
            </a:pPr>
            <a:fld id="{68625524-DCD0-094C-BF93-0CC2A0CECF1C}" type="slidenum">
              <a:rPr lang="de-DE" altLang="en-US" smtClean="0"/>
              <a:pPr>
                <a:defRPr/>
              </a:pPr>
              <a:t>20</a:t>
            </a:fld>
            <a:endParaRPr lang="de-DE" altLang="en-US"/>
          </a:p>
        </p:txBody>
      </p:sp>
      <p:pic>
        <p:nvPicPr>
          <p:cNvPr id="31748" name="Picture 6">
            <a:extLst>
              <a:ext uri="{FF2B5EF4-FFF2-40B4-BE49-F238E27FC236}">
                <a16:creationId xmlns:a16="http://schemas.microsoft.com/office/drawing/2014/main" id="{EEC6B97D-A525-924F-AF08-758CC11209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5" y="404813"/>
            <a:ext cx="7831940" cy="583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38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FBBA3E9B-F81C-B446-9DC7-10622F9A0056}"/>
              </a:ext>
            </a:extLst>
          </p:cNvPr>
          <p:cNvSpPr>
            <a:spLocks noGrp="1"/>
          </p:cNvSpPr>
          <p:nvPr>
            <p:ph type="title"/>
          </p:nvPr>
        </p:nvSpPr>
        <p:spPr>
          <a:xfrm>
            <a:off x="1097279" y="549275"/>
            <a:ext cx="10115203" cy="1179164"/>
          </a:xfrm>
        </p:spPr>
        <p:txBody>
          <a:bodyPr>
            <a:normAutofit/>
          </a:bodyPr>
          <a:lstStyle/>
          <a:p>
            <a:r>
              <a:rPr lang="en-GB" altLang="sk-SK" sz="3600" b="1" dirty="0"/>
              <a:t>AGREE</a:t>
            </a:r>
            <a:r>
              <a:rPr lang="en-GB" altLang="sk-SK" sz="3600" dirty="0"/>
              <a:t>: </a:t>
            </a:r>
            <a:br>
              <a:rPr lang="en-GB" altLang="sk-SK" sz="3600" dirty="0"/>
            </a:br>
            <a:r>
              <a:rPr lang="en-GB" altLang="sk-SK" sz="3600" u="sng" dirty="0"/>
              <a:t>A</a:t>
            </a:r>
            <a:r>
              <a:rPr lang="en-GB" altLang="sk-SK" sz="3600" dirty="0"/>
              <a:t>ppraisal of </a:t>
            </a:r>
            <a:r>
              <a:rPr lang="en-GB" altLang="sk-SK" sz="3600" u="sng" dirty="0"/>
              <a:t>G</a:t>
            </a:r>
            <a:r>
              <a:rPr lang="en-GB" altLang="sk-SK" sz="3600" dirty="0"/>
              <a:t>uidelines for </a:t>
            </a:r>
            <a:r>
              <a:rPr lang="en-GB" altLang="sk-SK" sz="3600" u="sng" dirty="0"/>
              <a:t>R</a:t>
            </a:r>
            <a:r>
              <a:rPr lang="en-GB" altLang="sk-SK" sz="3600" dirty="0"/>
              <a:t>esearch and </a:t>
            </a:r>
            <a:r>
              <a:rPr lang="en-GB" altLang="sk-SK" sz="3600" u="sng" dirty="0"/>
              <a:t>E</a:t>
            </a:r>
            <a:r>
              <a:rPr lang="en-GB" altLang="sk-SK" sz="3600" dirty="0"/>
              <a:t>valuation</a:t>
            </a:r>
          </a:p>
        </p:txBody>
      </p:sp>
      <p:sp>
        <p:nvSpPr>
          <p:cNvPr id="3" name="Content Placeholder 2">
            <a:extLst>
              <a:ext uri="{FF2B5EF4-FFF2-40B4-BE49-F238E27FC236}">
                <a16:creationId xmlns:a16="http://schemas.microsoft.com/office/drawing/2014/main" id="{19BE87C0-F436-FB49-AF23-2A9FFAFCCE09}"/>
              </a:ext>
            </a:extLst>
          </p:cNvPr>
          <p:cNvSpPr>
            <a:spLocks noGrp="1"/>
          </p:cNvSpPr>
          <p:nvPr>
            <p:ph idx="1"/>
          </p:nvPr>
        </p:nvSpPr>
        <p:spPr>
          <a:xfrm>
            <a:off x="1483113" y="1728439"/>
            <a:ext cx="8357802" cy="4207225"/>
          </a:xfrm>
        </p:spPr>
        <p:txBody>
          <a:bodyPr>
            <a:normAutofit/>
          </a:bodyPr>
          <a:lstStyle/>
          <a:p>
            <a:pPr>
              <a:buFont typeface="Arial" charset="0"/>
              <a:buChar char="•"/>
              <a:defRPr/>
            </a:pPr>
            <a:r>
              <a:rPr lang="en-GB" b="1" dirty="0"/>
              <a:t>AGREE II Overview Tutorial</a:t>
            </a:r>
          </a:p>
          <a:p>
            <a:pPr marL="0" indent="0">
              <a:buNone/>
              <a:defRPr/>
            </a:pPr>
            <a:r>
              <a:rPr lang="en-GB" dirty="0"/>
              <a:t>This tool provides an Avatar-guided overview of the AGREE II tool.  This tool takes approximately 10 minutes to complete.</a:t>
            </a:r>
          </a:p>
          <a:p>
            <a:pPr>
              <a:buFont typeface="Arial" charset="0"/>
              <a:buChar char="•"/>
              <a:defRPr/>
            </a:pPr>
            <a:r>
              <a:rPr lang="en-GB" b="1" dirty="0"/>
              <a:t>AGREE II Tutorial + Practice Exercise</a:t>
            </a:r>
          </a:p>
          <a:p>
            <a:pPr marL="0" indent="0">
              <a:buNone/>
              <a:defRPr/>
            </a:pPr>
            <a:r>
              <a:rPr lang="en-GB" dirty="0"/>
              <a:t>Expanding upon the Avatar-guided tutorial, the “Practice Exercise” tool provides trainees with the opportunity to appraise a test practice guideline with the AGREE II</a:t>
            </a:r>
          </a:p>
          <a:p>
            <a:pPr marL="0" indent="0">
              <a:buNone/>
              <a:defRPr/>
            </a:pPr>
            <a:r>
              <a:rPr lang="en-GB" altLang="sk-SK" dirty="0"/>
              <a:t>http://</a:t>
            </a:r>
            <a:r>
              <a:rPr lang="en-GB" altLang="sk-SK" dirty="0" err="1"/>
              <a:t>www.agreetrust.org</a:t>
            </a:r>
            <a:r>
              <a:rPr lang="en-GB" altLang="sk-SK" dirty="0"/>
              <a:t>/</a:t>
            </a:r>
            <a:endParaRPr lang="en-GB" dirty="0"/>
          </a:p>
        </p:txBody>
      </p:sp>
      <p:sp>
        <p:nvSpPr>
          <p:cNvPr id="4" name="Date Placeholder 3">
            <a:extLst>
              <a:ext uri="{FF2B5EF4-FFF2-40B4-BE49-F238E27FC236}">
                <a16:creationId xmlns:a16="http://schemas.microsoft.com/office/drawing/2014/main" id="{6042A651-D221-304D-8B9C-C2B8D3F2C105}"/>
              </a:ext>
            </a:extLst>
          </p:cNvPr>
          <p:cNvSpPr>
            <a:spLocks noGrp="1"/>
          </p:cNvSpPr>
          <p:nvPr>
            <p:ph type="dt" sz="quarter" idx="10"/>
          </p:nvPr>
        </p:nvSpPr>
        <p:spPr/>
        <p:txBody>
          <a:bodyPr/>
          <a:lstStyle/>
          <a:p>
            <a:pPr>
              <a:defRPr/>
            </a:pPr>
            <a:fld id="{EC478592-013F-0D4C-BB65-7274F850A507}"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DFA3E306-EB32-0D42-A2F0-A8413D27FFF8}"/>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0FF387FA-0AD1-8747-BFF2-C58B568C5525}"/>
              </a:ext>
            </a:extLst>
          </p:cNvPr>
          <p:cNvSpPr>
            <a:spLocks noGrp="1"/>
          </p:cNvSpPr>
          <p:nvPr>
            <p:ph type="sldNum" sz="quarter" idx="12"/>
          </p:nvPr>
        </p:nvSpPr>
        <p:spPr/>
        <p:txBody>
          <a:bodyPr/>
          <a:lstStyle/>
          <a:p>
            <a:pPr>
              <a:defRPr/>
            </a:pPr>
            <a:fld id="{BCC10167-6B8F-854A-A1F9-DA8D62F64C9E}" type="slidenum">
              <a:rPr lang="de-DE" altLang="en-US" smtClean="0"/>
              <a:pPr>
                <a:defRPr/>
              </a:pPr>
              <a:t>21</a:t>
            </a:fld>
            <a:endParaRPr lang="de-DE" altLang="en-US"/>
          </a:p>
        </p:txBody>
      </p:sp>
    </p:spTree>
    <p:extLst>
      <p:ext uri="{BB962C8B-B14F-4D97-AF65-F5344CB8AC3E}">
        <p14:creationId xmlns:p14="http://schemas.microsoft.com/office/powerpoint/2010/main" val="1861461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4DBFEC-E16B-5D49-8A6E-62BF1EFDF876}"/>
              </a:ext>
            </a:extLst>
          </p:cNvPr>
          <p:cNvSpPr>
            <a:spLocks noGrp="1"/>
          </p:cNvSpPr>
          <p:nvPr>
            <p:ph type="title"/>
          </p:nvPr>
        </p:nvSpPr>
        <p:spPr/>
        <p:txBody>
          <a:bodyPr/>
          <a:lstStyle/>
          <a:p>
            <a:r>
              <a:rPr lang="en" b="1" dirty="0"/>
              <a:t>PER</a:t>
            </a:r>
            <a:r>
              <a:rPr lang="en" b="1" dirty="0">
                <a:solidFill>
                  <a:srgbClr val="FF0000"/>
                </a:solidFill>
              </a:rPr>
              <a:t>I</a:t>
            </a:r>
            <a:r>
              <a:rPr lang="en" dirty="0"/>
              <a:t>: Magnitude of the impact of the intervention</a:t>
            </a:r>
            <a:endParaRPr lang="en-GB" dirty="0"/>
          </a:p>
        </p:txBody>
      </p:sp>
      <p:sp>
        <p:nvSpPr>
          <p:cNvPr id="3" name="Zástupný objekt pre obsah 2">
            <a:extLst>
              <a:ext uri="{FF2B5EF4-FFF2-40B4-BE49-F238E27FC236}">
                <a16:creationId xmlns:a16="http://schemas.microsoft.com/office/drawing/2014/main" id="{C02B9754-E670-D842-8657-AE81C1D0904C}"/>
              </a:ext>
            </a:extLst>
          </p:cNvPr>
          <p:cNvSpPr>
            <a:spLocks noGrp="1"/>
          </p:cNvSpPr>
          <p:nvPr>
            <p:ph idx="1"/>
          </p:nvPr>
        </p:nvSpPr>
        <p:spPr/>
        <p:txBody>
          <a:bodyPr>
            <a:normAutofit fontScale="92500" lnSpcReduction="10000"/>
          </a:bodyPr>
          <a:lstStyle/>
          <a:p>
            <a:pPr>
              <a:buFont typeface="Wingdings" pitchFamily="2" charset="2"/>
              <a:buChar char="Ø"/>
            </a:pPr>
            <a:r>
              <a:rPr lang="en" dirty="0"/>
              <a:t> The magnitude of the impact asks the question: </a:t>
            </a:r>
            <a:r>
              <a:rPr lang="en" i="1" dirty="0"/>
              <a:t>how much of the disability and/or death due to the disease can be potentially removed by the intervention? </a:t>
            </a:r>
          </a:p>
          <a:p>
            <a:pPr>
              <a:buFont typeface="Wingdings" pitchFamily="2" charset="2"/>
              <a:buChar char="Ø"/>
            </a:pPr>
            <a:r>
              <a:rPr lang="en" dirty="0"/>
              <a:t>In measuring the magnitude of the impact, evidence-based recommendations take into account the potential benefits of an intervention, as well as the potential harms. Therefore, we can regard the magnitude of the impact as the benefits minus the harms, or the “net benefits.”</a:t>
            </a:r>
          </a:p>
          <a:p>
            <a:pPr>
              <a:buFont typeface="Wingdings" pitchFamily="2" charset="2"/>
              <a:buChar char="Ø"/>
            </a:pPr>
            <a:r>
              <a:rPr lang="en" dirty="0"/>
              <a:t>The magnitude of the impact, like the quality of the evidence, is scored based upon a limited number of potential categories. In one commonly-used system, the magnitude of the impact is scored as substantial, moderate, small, and zero/negative.</a:t>
            </a:r>
          </a:p>
          <a:p>
            <a:pPr>
              <a:buFont typeface="Wingdings" pitchFamily="2" charset="2"/>
              <a:buChar char="Ø"/>
            </a:pPr>
            <a:r>
              <a:rPr lang="en" dirty="0"/>
              <a:t>A </a:t>
            </a:r>
            <a:r>
              <a:rPr lang="en" b="1" dirty="0"/>
              <a:t>substantial</a:t>
            </a:r>
            <a:r>
              <a:rPr lang="en" dirty="0"/>
              <a:t> impact may imply that the intervention works extremely well for a small number of people, such as a drug treatment for cigarette cessation. These are the types of interventions that are often the focus of individual clinical care. A substantial impact may also imply that the intervention has a modest net benefit for any one individual, but can be applied to large numbers of people, such as in the form of media advertising or taxes on cigarettes. These are the types of interventions that are most often the focus of traditional public health and social policy.</a:t>
            </a:r>
          </a:p>
          <a:p>
            <a:pPr>
              <a:buFont typeface="Wingdings" pitchFamily="2" charset="2"/>
              <a:buChar char="Ø"/>
            </a:pPr>
            <a:endParaRPr lang="en" dirty="0"/>
          </a:p>
          <a:p>
            <a:endParaRPr lang="en-GB" dirty="0"/>
          </a:p>
        </p:txBody>
      </p:sp>
      <p:sp>
        <p:nvSpPr>
          <p:cNvPr id="4" name="Zástupný objekt pre dátum 3">
            <a:extLst>
              <a:ext uri="{FF2B5EF4-FFF2-40B4-BE49-F238E27FC236}">
                <a16:creationId xmlns:a16="http://schemas.microsoft.com/office/drawing/2014/main" id="{1A994855-8B0D-294D-A628-8401EBF15DCE}"/>
              </a:ext>
            </a:extLst>
          </p:cNvPr>
          <p:cNvSpPr>
            <a:spLocks noGrp="1"/>
          </p:cNvSpPr>
          <p:nvPr>
            <p:ph type="dt" sz="half" idx="10"/>
          </p:nvPr>
        </p:nvSpPr>
        <p:spPr/>
        <p:txBody>
          <a:bodyPr/>
          <a:lstStyle/>
          <a:p>
            <a:fld id="{AA576430-8D8D-4E4A-8E65-4C6EC9B3E663}" type="datetime1">
              <a:rPr lang="sk-SK" smtClean="0"/>
              <a:t>26.4.19</a:t>
            </a:fld>
            <a:endParaRPr lang="en-US" dirty="0"/>
          </a:p>
        </p:txBody>
      </p:sp>
      <p:sp>
        <p:nvSpPr>
          <p:cNvPr id="5" name="Zástupný objekt pre pätu 4">
            <a:extLst>
              <a:ext uri="{FF2B5EF4-FFF2-40B4-BE49-F238E27FC236}">
                <a16:creationId xmlns:a16="http://schemas.microsoft.com/office/drawing/2014/main" id="{92E0C41F-C94F-1146-8E87-AF3FB65713B5}"/>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2F4D7599-C8FC-9149-9806-57885C900C8C}"/>
              </a:ext>
            </a:extLst>
          </p:cNvPr>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410294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34AC7A-967D-D549-BDB6-D1DEBA85528B}"/>
              </a:ext>
            </a:extLst>
          </p:cNvPr>
          <p:cNvSpPr>
            <a:spLocks noGrp="1"/>
          </p:cNvSpPr>
          <p:nvPr>
            <p:ph type="title"/>
          </p:nvPr>
        </p:nvSpPr>
        <p:spPr/>
        <p:txBody>
          <a:bodyPr>
            <a:normAutofit/>
          </a:bodyPr>
          <a:lstStyle/>
          <a:p>
            <a:r>
              <a:rPr lang="en" b="1" dirty="0"/>
              <a:t>PER</a:t>
            </a:r>
            <a:r>
              <a:rPr lang="en" b="1" dirty="0">
                <a:solidFill>
                  <a:srgbClr val="FF0000"/>
                </a:solidFill>
              </a:rPr>
              <a:t>I</a:t>
            </a:r>
            <a:r>
              <a:rPr lang="en" dirty="0"/>
              <a:t>: IMPLEMENTATION:</a:t>
            </a:r>
            <a:br>
              <a:rPr lang="en" dirty="0"/>
            </a:br>
            <a:r>
              <a:rPr lang="en" dirty="0"/>
              <a:t>HOW DO WE GET THE JOB DONE?</a:t>
            </a:r>
            <a:endParaRPr lang="en-GB" dirty="0"/>
          </a:p>
        </p:txBody>
      </p:sp>
      <p:sp>
        <p:nvSpPr>
          <p:cNvPr id="3" name="Zástupný objekt pre obsah 2">
            <a:extLst>
              <a:ext uri="{FF2B5EF4-FFF2-40B4-BE49-F238E27FC236}">
                <a16:creationId xmlns:a16="http://schemas.microsoft.com/office/drawing/2014/main" id="{26ACF29C-A2EB-494C-8A67-FD24E7A1AB32}"/>
              </a:ext>
            </a:extLst>
          </p:cNvPr>
          <p:cNvSpPr>
            <a:spLocks noGrp="1"/>
          </p:cNvSpPr>
          <p:nvPr>
            <p:ph idx="1"/>
          </p:nvPr>
        </p:nvSpPr>
        <p:spPr>
          <a:xfrm>
            <a:off x="524107" y="1845734"/>
            <a:ext cx="10631573" cy="4410100"/>
          </a:xfrm>
        </p:spPr>
        <p:txBody>
          <a:bodyPr>
            <a:normAutofit fontScale="92500" lnSpcReduction="20000"/>
          </a:bodyPr>
          <a:lstStyle/>
          <a:p>
            <a:pPr>
              <a:buFont typeface="Wingdings" pitchFamily="2" charset="2"/>
              <a:buChar char="Ø"/>
            </a:pPr>
            <a:r>
              <a:rPr lang="en" dirty="0"/>
              <a:t> Today, there are often a large number of interventions with adequate data to consider implementation. Many of the interventions have potential harms, as well as potential benefits.</a:t>
            </a:r>
          </a:p>
          <a:p>
            <a:pPr>
              <a:buFont typeface="Wingdings" pitchFamily="2" charset="2"/>
              <a:buChar char="Ø"/>
            </a:pPr>
            <a:r>
              <a:rPr lang="en" dirty="0"/>
              <a:t> The large and growing array of possible interventions means that health decisions require a systematic method for deciding which interventions to use and how to combine them in the most effective and efficient ways. One method for examining the options for implementation uses a structure we will call the “</a:t>
            </a:r>
            <a:r>
              <a:rPr lang="en" b="1" dirty="0"/>
              <a:t>When-Who-How</a:t>
            </a:r>
            <a:r>
              <a:rPr lang="en" dirty="0"/>
              <a:t>” approach.</a:t>
            </a:r>
          </a:p>
          <a:p>
            <a:pPr>
              <a:buFont typeface="Wingdings" pitchFamily="2" charset="2"/>
              <a:buChar char="Ø"/>
            </a:pPr>
            <a:r>
              <a:rPr lang="en" dirty="0"/>
              <a:t>“</a:t>
            </a:r>
            <a:r>
              <a:rPr lang="en" b="1" dirty="0"/>
              <a:t>When</a:t>
            </a:r>
            <a:r>
              <a:rPr lang="en" dirty="0"/>
              <a:t>” asks about the timing in the course of disease in which an intervention occurs. This timing allows us to categorize interventions as primary, secondary, and tertiary. </a:t>
            </a:r>
          </a:p>
          <a:p>
            <a:pPr>
              <a:buFont typeface="Wingdings" pitchFamily="2" charset="2"/>
              <a:buChar char="Ø"/>
            </a:pPr>
            <a:r>
              <a:rPr lang="en" dirty="0"/>
              <a:t> </a:t>
            </a:r>
            <a:r>
              <a:rPr lang="en" b="1" dirty="0"/>
              <a:t>Primary interventions </a:t>
            </a:r>
            <a:r>
              <a:rPr lang="en" dirty="0"/>
              <a:t>take place before the onset of the disease. They aim to prevent the disease from occurring. </a:t>
            </a:r>
          </a:p>
          <a:p>
            <a:pPr>
              <a:buFont typeface="Wingdings" pitchFamily="2" charset="2"/>
              <a:buChar char="Ø"/>
            </a:pPr>
            <a:r>
              <a:rPr lang="en" dirty="0"/>
              <a:t> </a:t>
            </a:r>
            <a:r>
              <a:rPr lang="en" b="1" dirty="0"/>
              <a:t>Secondary interventions </a:t>
            </a:r>
            <a:r>
              <a:rPr lang="en" dirty="0"/>
              <a:t>occur after the development of a disease or risk factor, but before symptoms appear. They are aimed at early detection of disease or reducing risk factors while the patient is asymptomatic. </a:t>
            </a:r>
          </a:p>
          <a:p>
            <a:pPr>
              <a:buFont typeface="Wingdings" pitchFamily="2" charset="2"/>
              <a:buChar char="Ø"/>
            </a:pPr>
            <a:r>
              <a:rPr lang="en" dirty="0"/>
              <a:t> </a:t>
            </a:r>
            <a:r>
              <a:rPr lang="en" b="1" dirty="0"/>
              <a:t>Tertiary interventions </a:t>
            </a:r>
            <a:r>
              <a:rPr lang="en" dirty="0"/>
              <a:t>occur after the initial occurrence of symptoms, but before irreversible disability. They aim to prevent irreversible consequences of the disease.</a:t>
            </a:r>
          </a:p>
          <a:p>
            <a:endParaRPr lang="en" dirty="0"/>
          </a:p>
        </p:txBody>
      </p:sp>
      <p:sp>
        <p:nvSpPr>
          <p:cNvPr id="4" name="Zástupný objekt pre dátum 3">
            <a:extLst>
              <a:ext uri="{FF2B5EF4-FFF2-40B4-BE49-F238E27FC236}">
                <a16:creationId xmlns:a16="http://schemas.microsoft.com/office/drawing/2014/main" id="{3A3596E4-140B-EA46-A105-D1CCBA70658F}"/>
              </a:ext>
            </a:extLst>
          </p:cNvPr>
          <p:cNvSpPr>
            <a:spLocks noGrp="1"/>
          </p:cNvSpPr>
          <p:nvPr>
            <p:ph type="dt" sz="half" idx="10"/>
          </p:nvPr>
        </p:nvSpPr>
        <p:spPr/>
        <p:txBody>
          <a:bodyPr/>
          <a:lstStyle/>
          <a:p>
            <a:fld id="{CA261A34-211B-5A4B-93A5-01557F09FF5D}" type="datetime1">
              <a:rPr lang="sk-SK" smtClean="0"/>
              <a:t>26.4.19</a:t>
            </a:fld>
            <a:endParaRPr lang="en-US" dirty="0"/>
          </a:p>
        </p:txBody>
      </p:sp>
      <p:sp>
        <p:nvSpPr>
          <p:cNvPr id="5" name="Zástupný objekt pre pätu 4">
            <a:extLst>
              <a:ext uri="{FF2B5EF4-FFF2-40B4-BE49-F238E27FC236}">
                <a16:creationId xmlns:a16="http://schemas.microsoft.com/office/drawing/2014/main" id="{2D55D0AE-DF65-DA4E-AB85-BCC9BEA63AEC}"/>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16A94930-D6D8-044C-AA9F-FD2F3956CD5E}"/>
              </a:ext>
            </a:extLst>
          </p:cNvPr>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303307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736698-802A-D14B-B96A-6070ABC7708B}"/>
              </a:ext>
            </a:extLst>
          </p:cNvPr>
          <p:cNvSpPr>
            <a:spLocks noGrp="1"/>
          </p:cNvSpPr>
          <p:nvPr>
            <p:ph type="title"/>
          </p:nvPr>
        </p:nvSpPr>
        <p:spPr/>
        <p:txBody>
          <a:bodyPr/>
          <a:lstStyle/>
          <a:p>
            <a:r>
              <a:rPr lang="en-GB" dirty="0"/>
              <a:t>Implementation </a:t>
            </a:r>
            <a:r>
              <a:rPr lang="en-GB" dirty="0" err="1"/>
              <a:t>cntd</a:t>
            </a:r>
            <a:r>
              <a:rPr lang="en-GB" dirty="0"/>
              <a:t>.</a:t>
            </a:r>
          </a:p>
        </p:txBody>
      </p:sp>
      <p:sp>
        <p:nvSpPr>
          <p:cNvPr id="3" name="Zástupný objekt pre obsah 2">
            <a:extLst>
              <a:ext uri="{FF2B5EF4-FFF2-40B4-BE49-F238E27FC236}">
                <a16:creationId xmlns:a16="http://schemas.microsoft.com/office/drawing/2014/main" id="{B7B56DA3-BFA9-634E-B9F0-EC358D73D3B0}"/>
              </a:ext>
            </a:extLst>
          </p:cNvPr>
          <p:cNvSpPr>
            <a:spLocks noGrp="1"/>
          </p:cNvSpPr>
          <p:nvPr>
            <p:ph idx="1"/>
          </p:nvPr>
        </p:nvSpPr>
        <p:spPr/>
        <p:txBody>
          <a:bodyPr>
            <a:normAutofit/>
          </a:bodyPr>
          <a:lstStyle/>
          <a:p>
            <a:pPr>
              <a:buFont typeface="Wingdings" pitchFamily="2" charset="2"/>
              <a:buChar char="Ø"/>
            </a:pPr>
            <a:r>
              <a:rPr lang="en" dirty="0"/>
              <a:t> “</a:t>
            </a:r>
            <a:r>
              <a:rPr lang="en" b="1" dirty="0"/>
              <a:t>Who</a:t>
            </a:r>
            <a:r>
              <a:rPr lang="en" dirty="0"/>
              <a:t>” asks: at whom should we direct the intervention? </a:t>
            </a:r>
          </a:p>
          <a:p>
            <a:pPr>
              <a:buFont typeface="Wingdings" pitchFamily="2" charset="2"/>
              <a:buChar char="Ø"/>
            </a:pPr>
            <a:r>
              <a:rPr lang="en" dirty="0"/>
              <a:t>Should it be directed at individuals one at a time as part of clinical care? Alternatively, should it be directed at groups of people, such as vulnerable populations, or should it be directed at everyone in a community or population?“</a:t>
            </a:r>
          </a:p>
          <a:p>
            <a:pPr>
              <a:buFont typeface="Wingdings" pitchFamily="2" charset="2"/>
              <a:buChar char="Ø"/>
            </a:pPr>
            <a:r>
              <a:rPr lang="en" b="1" dirty="0"/>
              <a:t> How</a:t>
            </a:r>
            <a:r>
              <a:rPr lang="en" dirty="0"/>
              <a:t> should we implement interventions?</a:t>
            </a:r>
          </a:p>
          <a:p>
            <a:r>
              <a:rPr lang="en" dirty="0"/>
              <a:t>There are three basic types of interventions when addressing the need for behavioral change. These interventions can be classified as: </a:t>
            </a:r>
            <a:r>
              <a:rPr lang="en" b="1" dirty="0"/>
              <a:t>information (education)</a:t>
            </a:r>
            <a:r>
              <a:rPr lang="en" dirty="0"/>
              <a:t>, </a:t>
            </a:r>
            <a:r>
              <a:rPr lang="en" b="1" dirty="0"/>
              <a:t>motivation (incentives)</a:t>
            </a:r>
            <a:r>
              <a:rPr lang="en" dirty="0"/>
              <a:t>, and </a:t>
            </a:r>
            <a:r>
              <a:rPr lang="en" b="1" dirty="0"/>
              <a:t>obligation (requirements)</a:t>
            </a:r>
            <a:r>
              <a:rPr lang="en" dirty="0"/>
              <a:t>.</a:t>
            </a:r>
          </a:p>
          <a:p>
            <a:endParaRPr lang="en-GB" dirty="0"/>
          </a:p>
        </p:txBody>
      </p:sp>
      <p:sp>
        <p:nvSpPr>
          <p:cNvPr id="4" name="Zástupný objekt pre dátum 3">
            <a:extLst>
              <a:ext uri="{FF2B5EF4-FFF2-40B4-BE49-F238E27FC236}">
                <a16:creationId xmlns:a16="http://schemas.microsoft.com/office/drawing/2014/main" id="{593B767A-3CA9-7941-9605-F218EF099739}"/>
              </a:ext>
            </a:extLst>
          </p:cNvPr>
          <p:cNvSpPr>
            <a:spLocks noGrp="1"/>
          </p:cNvSpPr>
          <p:nvPr>
            <p:ph type="dt" sz="half" idx="10"/>
          </p:nvPr>
        </p:nvSpPr>
        <p:spPr/>
        <p:txBody>
          <a:bodyPr/>
          <a:lstStyle/>
          <a:p>
            <a:fld id="{5F415AFE-B407-0340-8E8E-CA75DA725ECC}" type="datetime1">
              <a:rPr lang="sk-SK" smtClean="0"/>
              <a:t>26.4.19</a:t>
            </a:fld>
            <a:endParaRPr lang="en-US" dirty="0"/>
          </a:p>
        </p:txBody>
      </p:sp>
      <p:sp>
        <p:nvSpPr>
          <p:cNvPr id="5" name="Zástupný objekt pre pätu 4">
            <a:extLst>
              <a:ext uri="{FF2B5EF4-FFF2-40B4-BE49-F238E27FC236}">
                <a16:creationId xmlns:a16="http://schemas.microsoft.com/office/drawing/2014/main" id="{A4FEADD8-75DB-6D47-9BE7-1AB91A7EBD2B}"/>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2C8E410A-9325-F247-B904-9170DABE9EBC}"/>
              </a:ext>
            </a:extLst>
          </p:cNvPr>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373168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20CC92AA-339D-A744-B5AF-E564706D3AD4}"/>
              </a:ext>
            </a:extLst>
          </p:cNvPr>
          <p:cNvSpPr>
            <a:spLocks noGrp="1"/>
          </p:cNvSpPr>
          <p:nvPr>
            <p:ph type="dt" sz="half" idx="10"/>
          </p:nvPr>
        </p:nvSpPr>
        <p:spPr/>
        <p:txBody>
          <a:bodyPr/>
          <a:lstStyle/>
          <a:p>
            <a:fld id="{5852C1B8-5162-6C43-8C3B-04C2BE1D3A6E}" type="datetime1">
              <a:rPr lang="sk-SK" smtClean="0"/>
              <a:t>26.4.19</a:t>
            </a:fld>
            <a:endParaRPr lang="en-US" dirty="0"/>
          </a:p>
        </p:txBody>
      </p:sp>
      <p:sp>
        <p:nvSpPr>
          <p:cNvPr id="5" name="Zástupný objekt pre pätu 4">
            <a:extLst>
              <a:ext uri="{FF2B5EF4-FFF2-40B4-BE49-F238E27FC236}">
                <a16:creationId xmlns:a16="http://schemas.microsoft.com/office/drawing/2014/main" id="{D120D85A-6636-2F48-B6C4-423A375D90E3}"/>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019116D9-7DFC-2F45-B39C-2DD0FBA4AB8B}"/>
              </a:ext>
            </a:extLst>
          </p:cNvPr>
          <p:cNvSpPr>
            <a:spLocks noGrp="1"/>
          </p:cNvSpPr>
          <p:nvPr>
            <p:ph type="sldNum" sz="quarter" idx="12"/>
          </p:nvPr>
        </p:nvSpPr>
        <p:spPr/>
        <p:txBody>
          <a:bodyPr/>
          <a:lstStyle/>
          <a:p>
            <a:fld id="{6113E31D-E2AB-40D1-8B51-AFA5AFEF393A}" type="slidenum">
              <a:rPr lang="en-US" smtClean="0"/>
              <a:t>25</a:t>
            </a:fld>
            <a:endParaRPr lang="en-US" dirty="0"/>
          </a:p>
        </p:txBody>
      </p:sp>
      <p:graphicFrame>
        <p:nvGraphicFramePr>
          <p:cNvPr id="10" name="Tabuľka 9">
            <a:extLst>
              <a:ext uri="{FF2B5EF4-FFF2-40B4-BE49-F238E27FC236}">
                <a16:creationId xmlns:a16="http://schemas.microsoft.com/office/drawing/2014/main" id="{8F3E948E-26CF-D94F-AAEA-F21CCC37B71E}"/>
              </a:ext>
            </a:extLst>
          </p:cNvPr>
          <p:cNvGraphicFramePr>
            <a:graphicFrameLocks noGrp="1"/>
          </p:cNvGraphicFramePr>
          <p:nvPr>
            <p:extLst>
              <p:ext uri="{D42A27DB-BD31-4B8C-83A1-F6EECF244321}">
                <p14:modId xmlns:p14="http://schemas.microsoft.com/office/powerpoint/2010/main" val="96816108"/>
              </p:ext>
            </p:extLst>
          </p:nvPr>
        </p:nvGraphicFramePr>
        <p:xfrm>
          <a:off x="769434" y="719666"/>
          <a:ext cx="10443048" cy="5480412"/>
        </p:xfrm>
        <a:graphic>
          <a:graphicData uri="http://schemas.openxmlformats.org/drawingml/2006/table">
            <a:tbl>
              <a:tblPr firstRow="1" bandRow="1">
                <a:tableStyleId>{5C22544A-7EE6-4342-B048-85BDC9FD1C3A}</a:tableStyleId>
              </a:tblPr>
              <a:tblGrid>
                <a:gridCol w="3481016">
                  <a:extLst>
                    <a:ext uri="{9D8B030D-6E8A-4147-A177-3AD203B41FA5}">
                      <a16:colId xmlns:a16="http://schemas.microsoft.com/office/drawing/2014/main" val="536935325"/>
                    </a:ext>
                  </a:extLst>
                </a:gridCol>
                <a:gridCol w="3481016">
                  <a:extLst>
                    <a:ext uri="{9D8B030D-6E8A-4147-A177-3AD203B41FA5}">
                      <a16:colId xmlns:a16="http://schemas.microsoft.com/office/drawing/2014/main" val="2336253828"/>
                    </a:ext>
                  </a:extLst>
                </a:gridCol>
                <a:gridCol w="3481016">
                  <a:extLst>
                    <a:ext uri="{9D8B030D-6E8A-4147-A177-3AD203B41FA5}">
                      <a16:colId xmlns:a16="http://schemas.microsoft.com/office/drawing/2014/main" val="276501897"/>
                    </a:ext>
                  </a:extLst>
                </a:gridCol>
              </a:tblGrid>
              <a:tr h="599277">
                <a:tc gridSpan="3">
                  <a:txBody>
                    <a:bodyPr/>
                    <a:lstStyle/>
                    <a:p>
                      <a:pPr algn="ctr"/>
                      <a:r>
                        <a:rPr lang="en-GB" sz="1800" b="1" kern="1200" noProof="0" dirty="0">
                          <a:solidFill>
                            <a:schemeClr val="lt1"/>
                          </a:solidFill>
                          <a:effectLst/>
                          <a:latin typeface="+mn-lt"/>
                          <a:ea typeface="+mn-ea"/>
                          <a:cs typeface="+mn-cs"/>
                        </a:rPr>
                        <a:t>Cigarette smoking example</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493860815"/>
                  </a:ext>
                </a:extLst>
              </a:tr>
              <a:tr h="599277">
                <a:tc>
                  <a:txBody>
                    <a:bodyPr/>
                    <a:lstStyle/>
                    <a:p>
                      <a:pPr algn="ctr"/>
                      <a:r>
                        <a:rPr lang="en-GB" dirty="0"/>
                        <a:t>WHEN</a:t>
                      </a:r>
                    </a:p>
                  </a:txBody>
                  <a:tcPr/>
                </a:tc>
                <a:tc>
                  <a:txBody>
                    <a:bodyPr/>
                    <a:lstStyle/>
                    <a:p>
                      <a:pPr algn="ctr"/>
                      <a:r>
                        <a:rPr lang="en-GB" dirty="0"/>
                        <a:t>WHO</a:t>
                      </a:r>
                    </a:p>
                  </a:txBody>
                  <a:tcPr/>
                </a:tc>
                <a:tc>
                  <a:txBody>
                    <a:bodyPr/>
                    <a:lstStyle/>
                    <a:p>
                      <a:pPr algn="ctr"/>
                      <a:r>
                        <a:rPr lang="en-GB" dirty="0"/>
                        <a:t>HOW</a:t>
                      </a:r>
                    </a:p>
                  </a:txBody>
                  <a:tcPr/>
                </a:tc>
                <a:extLst>
                  <a:ext uri="{0D108BD9-81ED-4DB2-BD59-A6C34878D82A}">
                    <a16:rowId xmlns:a16="http://schemas.microsoft.com/office/drawing/2014/main" val="4200219961"/>
                  </a:ext>
                </a:extLst>
              </a:tr>
              <a:tr h="4281858">
                <a:tc>
                  <a:txBody>
                    <a:bodyPr/>
                    <a:lstStyle/>
                    <a:p>
                      <a:pPr marL="342900" indent="-342900">
                        <a:buFont typeface="+mj-lt"/>
                        <a:buAutoNum type="arabicPeriod"/>
                      </a:pPr>
                      <a:r>
                        <a:rPr lang="en" sz="1800" kern="1200" dirty="0">
                          <a:solidFill>
                            <a:schemeClr val="dk1"/>
                          </a:solidFill>
                          <a:effectLst/>
                          <a:latin typeface="+mn-lt"/>
                          <a:ea typeface="+mn-ea"/>
                          <a:cs typeface="+mn-cs"/>
                        </a:rPr>
                        <a:t>Primary—Prevention of smoking, reduction in second-hand exposure</a:t>
                      </a:r>
                    </a:p>
                    <a:p>
                      <a:pPr marL="342900" indent="-342900">
                        <a:buFont typeface="+mj-lt"/>
                        <a:buAutoNum type="arabicPeriod"/>
                      </a:pPr>
                      <a:r>
                        <a:rPr lang="en" sz="1800" kern="1200" dirty="0">
                          <a:solidFill>
                            <a:schemeClr val="dk1"/>
                          </a:solidFill>
                          <a:effectLst/>
                          <a:latin typeface="+mn-lt"/>
                          <a:ea typeface="+mn-ea"/>
                          <a:cs typeface="+mn-cs"/>
                        </a:rPr>
                        <a:t>Secondary—Assistance in quitting, screening for cancer if recommended</a:t>
                      </a:r>
                    </a:p>
                    <a:p>
                      <a:pPr marL="342900" indent="-342900">
                        <a:buFont typeface="+mj-lt"/>
                        <a:buAutoNum type="arabicPeriod"/>
                      </a:pPr>
                      <a:r>
                        <a:rPr lang="en" sz="1800" kern="1200" dirty="0">
                          <a:solidFill>
                            <a:schemeClr val="dk1"/>
                          </a:solidFill>
                          <a:effectLst/>
                          <a:latin typeface="+mn-lt"/>
                          <a:ea typeface="+mn-ea"/>
                          <a:cs typeface="+mn-cs"/>
                        </a:rPr>
                        <a:t>Tertiary—Health care to minimize disease impact</a:t>
                      </a:r>
                    </a:p>
                  </a:txBody>
                  <a:tcPr/>
                </a:tc>
                <a:tc>
                  <a:txBody>
                    <a:bodyPr/>
                    <a:lstStyle/>
                    <a:p>
                      <a:pPr marL="342900" indent="-342900">
                        <a:buFont typeface="+mj-lt"/>
                        <a:buAutoNum type="arabicPeriod"/>
                      </a:pPr>
                      <a:r>
                        <a:rPr lang="en" sz="1800" kern="1200" dirty="0">
                          <a:solidFill>
                            <a:schemeClr val="dk1"/>
                          </a:solidFill>
                          <a:effectLst/>
                          <a:latin typeface="+mn-lt"/>
                          <a:ea typeface="+mn-ea"/>
                          <a:cs typeface="+mn-cs"/>
                        </a:rPr>
                        <a:t>Individual smoker</a:t>
                      </a:r>
                    </a:p>
                    <a:p>
                      <a:pPr marL="342900" indent="-342900">
                        <a:buFont typeface="+mj-lt"/>
                        <a:buAutoNum type="arabicPeriod"/>
                      </a:pPr>
                      <a:r>
                        <a:rPr lang="en" sz="1800" kern="1200" dirty="0">
                          <a:solidFill>
                            <a:schemeClr val="dk1"/>
                          </a:solidFill>
                          <a:effectLst/>
                          <a:latin typeface="+mn-lt"/>
                          <a:ea typeface="+mn-ea"/>
                          <a:cs typeface="+mn-cs"/>
                        </a:rPr>
                        <a:t>At-risk—Groups at risk of smoking or disease caused by smoking, e.g., adolescents as well as current and ex-smokers</a:t>
                      </a:r>
                    </a:p>
                    <a:p>
                      <a:pPr marL="342900" indent="-342900">
                        <a:buFont typeface="+mj-lt"/>
                        <a:buAutoNum type="arabicPeriod"/>
                      </a:pPr>
                      <a:r>
                        <a:rPr lang="en" sz="1800" kern="1200" dirty="0">
                          <a:solidFill>
                            <a:schemeClr val="dk1"/>
                          </a:solidFill>
                          <a:effectLst/>
                          <a:latin typeface="+mn-lt"/>
                          <a:ea typeface="+mn-ea"/>
                          <a:cs typeface="+mn-cs"/>
                        </a:rPr>
                        <a:t>Population—Entire population including those who never have or never will smoke</a:t>
                      </a:r>
                    </a:p>
                    <a:p>
                      <a:endParaRPr lang="en-GB" dirty="0"/>
                    </a:p>
                  </a:txBody>
                  <a:tcPr/>
                </a:tc>
                <a:tc>
                  <a:txBody>
                    <a:bodyPr/>
                    <a:lstStyle/>
                    <a:p>
                      <a:pPr marL="342900" indent="-342900">
                        <a:buFont typeface="+mj-lt"/>
                        <a:buAutoNum type="arabicPeriod"/>
                      </a:pPr>
                      <a:r>
                        <a:rPr lang="en" sz="1800" kern="1200" dirty="0">
                          <a:solidFill>
                            <a:schemeClr val="dk1"/>
                          </a:solidFill>
                          <a:effectLst/>
                          <a:latin typeface="+mn-lt"/>
                          <a:ea typeface="+mn-ea"/>
                          <a:cs typeface="+mn-cs"/>
                        </a:rPr>
                        <a:t>Information—Stop smoking campaigns, advertising, warning on package, clinician advice</a:t>
                      </a:r>
                    </a:p>
                    <a:p>
                      <a:pPr marL="342900" indent="-342900">
                        <a:buFont typeface="+mj-lt"/>
                        <a:buAutoNum type="arabicPeriod"/>
                      </a:pPr>
                      <a:r>
                        <a:rPr lang="en" sz="1800" kern="1200" dirty="0">
                          <a:solidFill>
                            <a:schemeClr val="dk1"/>
                          </a:solidFill>
                          <a:effectLst/>
                          <a:latin typeface="+mn-lt"/>
                          <a:ea typeface="+mn-ea"/>
                          <a:cs typeface="+mn-cs"/>
                        </a:rPr>
                        <a:t>Motivation—Taxes on cigarettes, increased cost of insurance</a:t>
                      </a:r>
                    </a:p>
                    <a:p>
                      <a:pPr marL="342900" indent="-342900">
                        <a:buFont typeface="+mj-lt"/>
                        <a:buAutoNum type="arabicPeriod"/>
                      </a:pPr>
                      <a:r>
                        <a:rPr lang="en" sz="1800" kern="1200" dirty="0">
                          <a:solidFill>
                            <a:schemeClr val="dk1"/>
                          </a:solidFill>
                          <a:effectLst/>
                          <a:latin typeface="+mn-lt"/>
                          <a:ea typeface="+mn-ea"/>
                          <a:cs typeface="+mn-cs"/>
                        </a:rPr>
                        <a:t>Obligation—Prohibition on sales to minors, exclusion from athletic eligibility, legal restrictions on indoor public smoking</a:t>
                      </a:r>
                    </a:p>
                  </a:txBody>
                  <a:tcPr/>
                </a:tc>
                <a:extLst>
                  <a:ext uri="{0D108BD9-81ED-4DB2-BD59-A6C34878D82A}">
                    <a16:rowId xmlns:a16="http://schemas.microsoft.com/office/drawing/2014/main" val="1275532897"/>
                  </a:ext>
                </a:extLst>
              </a:tr>
            </a:tbl>
          </a:graphicData>
        </a:graphic>
      </p:graphicFrame>
    </p:spTree>
    <p:extLst>
      <p:ext uri="{BB962C8B-B14F-4D97-AF65-F5344CB8AC3E}">
        <p14:creationId xmlns:p14="http://schemas.microsoft.com/office/powerpoint/2010/main" val="248454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20000"/>
              <a:lumOff val="80000"/>
            </a:schemeClr>
          </a:solidFill>
        </p:spPr>
        <p:txBody>
          <a:bodyPr>
            <a:normAutofit/>
          </a:bodyPr>
          <a:lstStyle/>
          <a:p>
            <a:r>
              <a:rPr lang="en-GB" b="1" dirty="0">
                <a:solidFill>
                  <a:srgbClr val="002060"/>
                </a:solidFill>
                <a:effectLst>
                  <a:outerShdw blurRad="38100" dist="38100" dir="2700000" algn="tl">
                    <a:srgbClr val="000000">
                      <a:alpha val="43137"/>
                    </a:srgbClr>
                  </a:outerShdw>
                </a:effectLst>
              </a:rPr>
              <a:t>Evidence-Based Public Health: Glossary</a:t>
            </a:r>
            <a:endParaRPr lang="en-GB" dirty="0">
              <a:solidFill>
                <a:srgbClr val="002060"/>
              </a:solidFill>
            </a:endParaRPr>
          </a:p>
        </p:txBody>
      </p:sp>
      <p:sp>
        <p:nvSpPr>
          <p:cNvPr id="3" name="Zástupný symbol pro obsah 2"/>
          <p:cNvSpPr>
            <a:spLocks noGrp="1"/>
          </p:cNvSpPr>
          <p:nvPr>
            <p:ph idx="1"/>
          </p:nvPr>
        </p:nvSpPr>
        <p:spPr/>
        <p:txBody>
          <a:bodyPr>
            <a:normAutofit fontScale="92500" lnSpcReduction="20000"/>
          </a:bodyPr>
          <a:lstStyle/>
          <a:p>
            <a:pPr>
              <a:buNone/>
            </a:pPr>
            <a:r>
              <a:rPr lang="cs-CZ" sz="4100" b="1" dirty="0">
                <a:solidFill>
                  <a:srgbClr val="C00000"/>
                </a:solidFill>
              </a:rPr>
              <a:t>EVIDENCE:</a:t>
            </a:r>
          </a:p>
          <a:p>
            <a:pPr>
              <a:buFont typeface="Wingdings" pitchFamily="2" charset="2"/>
              <a:buChar char="ü"/>
            </a:pPr>
            <a:r>
              <a:rPr lang="en-US" sz="3600" b="1" dirty="0">
                <a:solidFill>
                  <a:srgbClr val="002060"/>
                </a:solidFill>
              </a:rPr>
              <a:t>In the broadest sense, evidence can be defined as </a:t>
            </a:r>
            <a:r>
              <a:rPr lang="en-US" sz="3600" b="1" dirty="0">
                <a:solidFill>
                  <a:srgbClr val="C00000"/>
                </a:solidFill>
              </a:rPr>
              <a:t>“facts or testimony in support of a conclusion, statement or belief” and “something serving as proof”</a:t>
            </a:r>
            <a:r>
              <a:rPr lang="en-US" sz="3600" b="1" dirty="0">
                <a:solidFill>
                  <a:srgbClr val="002060"/>
                </a:solidFill>
              </a:rPr>
              <a:t>.</a:t>
            </a:r>
            <a:endParaRPr lang="cs-CZ" sz="3600" b="1" baseline="30000" dirty="0">
              <a:solidFill>
                <a:srgbClr val="002060"/>
              </a:solidFill>
            </a:endParaRPr>
          </a:p>
          <a:p>
            <a:pPr>
              <a:buFont typeface="Wingdings" pitchFamily="2" charset="2"/>
              <a:buChar char="ü"/>
            </a:pPr>
            <a:r>
              <a:rPr lang="en-US" sz="3600" b="1" dirty="0">
                <a:solidFill>
                  <a:srgbClr val="002060"/>
                </a:solidFill>
              </a:rPr>
              <a:t>Such a generic definition is a useful starting point, but it is devoid of context and does not specify what counts as evidence, when, and for whom.</a:t>
            </a:r>
            <a:endParaRPr lang="cs-CZ" sz="3600" dirty="0">
              <a:solidFill>
                <a:srgbClr val="002060"/>
              </a:solidFill>
            </a:endParaRPr>
          </a:p>
          <a:p>
            <a:pPr algn="r">
              <a:buNone/>
            </a:pPr>
            <a:r>
              <a:rPr lang="cs-CZ" dirty="0"/>
              <a:t> </a:t>
            </a:r>
            <a:r>
              <a:rPr lang="en-US" sz="2300" i="1" dirty="0"/>
              <a:t>J </a:t>
            </a:r>
            <a:r>
              <a:rPr lang="en-US" sz="2300" i="1" dirty="0" err="1"/>
              <a:t>Epidemiol</a:t>
            </a:r>
            <a:r>
              <a:rPr lang="en-US" sz="2300" i="1" dirty="0"/>
              <a:t> Community Health 2004;58:538–545. </a:t>
            </a:r>
            <a:r>
              <a:rPr lang="en-US" sz="2300" i="1" dirty="0" err="1"/>
              <a:t>doi</a:t>
            </a:r>
            <a:r>
              <a:rPr lang="en-US" sz="2300" i="1" dirty="0"/>
              <a:t>: 10.1136/jech.2003.011585</a:t>
            </a:r>
          </a:p>
          <a:p>
            <a:pPr algn="r">
              <a:buNone/>
            </a:pPr>
            <a:r>
              <a:rPr lang="cs-CZ" sz="2400" dirty="0">
                <a:hlinkClick r:id="rId2"/>
              </a:rPr>
              <a:t>https://jech.bmj.com/content/58/7/538</a:t>
            </a:r>
            <a:endParaRPr lang="cs-CZ" sz="2400" dirty="0"/>
          </a:p>
        </p:txBody>
      </p:sp>
      <p:sp>
        <p:nvSpPr>
          <p:cNvPr id="4" name="Zástupný symbol pro datum 3"/>
          <p:cNvSpPr>
            <a:spLocks noGrp="1"/>
          </p:cNvSpPr>
          <p:nvPr>
            <p:ph type="dt" sz="half" idx="10"/>
          </p:nvPr>
        </p:nvSpPr>
        <p:spPr/>
        <p:txBody>
          <a:bodyPr/>
          <a:lstStyle/>
          <a:p>
            <a:fld id="{7C2C0689-09F0-A148-8FC4-60151A09D966}" type="datetime1">
              <a:rPr lang="sk-SK" smtClean="0"/>
              <a:t>26.4.19</a:t>
            </a:fld>
            <a:endParaRPr lang="cs-CZ"/>
          </a:p>
        </p:txBody>
      </p:sp>
      <p:sp>
        <p:nvSpPr>
          <p:cNvPr id="5" name="Zástupný symbol pro zápatí 4"/>
          <p:cNvSpPr>
            <a:spLocks noGrp="1"/>
          </p:cNvSpPr>
          <p:nvPr>
            <p:ph type="ftr" sz="quarter" idx="11"/>
          </p:nvPr>
        </p:nvSpPr>
        <p:spPr>
          <a:xfrm>
            <a:off x="2855640" y="6356351"/>
            <a:ext cx="6768752" cy="365125"/>
          </a:xfrm>
        </p:spPr>
        <p:txBody>
          <a:bodyPr/>
          <a:lstStyle/>
          <a:p>
            <a:r>
              <a:rPr lang="en-US"/>
              <a:t>rusnakm0@gmail.com</a:t>
            </a:r>
            <a:endParaRPr lang="cs-CZ" dirty="0"/>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26</a:t>
            </a:fld>
            <a:endParaRPr lang="cs-CZ"/>
          </a:p>
        </p:txBody>
      </p:sp>
    </p:spTree>
    <p:extLst>
      <p:ext uri="{BB962C8B-B14F-4D97-AF65-F5344CB8AC3E}">
        <p14:creationId xmlns:p14="http://schemas.microsoft.com/office/powerpoint/2010/main" val="132753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lumMod val="20000"/>
              <a:lumOff val="80000"/>
            </a:schemeClr>
          </a:solidFill>
        </p:spPr>
        <p:txBody>
          <a:bodyPr>
            <a:normAutofit/>
          </a:bodyPr>
          <a:lstStyle/>
          <a:p>
            <a:r>
              <a:rPr lang="en-GB" b="1" dirty="0">
                <a:solidFill>
                  <a:srgbClr val="002060"/>
                </a:solidFill>
                <a:effectLst>
                  <a:outerShdw blurRad="38100" dist="38100" dir="2700000" algn="tl">
                    <a:srgbClr val="000000">
                      <a:alpha val="43137"/>
                    </a:srgbClr>
                  </a:outerShdw>
                </a:effectLst>
              </a:rPr>
              <a:t>Evidence-Based Public Health: Glossary</a:t>
            </a:r>
            <a:endParaRPr lang="en-GB" dirty="0">
              <a:solidFill>
                <a:srgbClr val="002060"/>
              </a:solidFill>
            </a:endParaRPr>
          </a:p>
        </p:txBody>
      </p:sp>
      <p:sp>
        <p:nvSpPr>
          <p:cNvPr id="3" name="Zástupný symbol pro obsah 2"/>
          <p:cNvSpPr>
            <a:spLocks noGrp="1"/>
          </p:cNvSpPr>
          <p:nvPr>
            <p:ph idx="1"/>
          </p:nvPr>
        </p:nvSpPr>
        <p:spPr/>
        <p:txBody>
          <a:bodyPr>
            <a:normAutofit/>
          </a:bodyPr>
          <a:lstStyle/>
          <a:p>
            <a:pPr>
              <a:buNone/>
            </a:pPr>
            <a:r>
              <a:rPr lang="cs-CZ" b="1" dirty="0">
                <a:solidFill>
                  <a:srgbClr val="C00000"/>
                </a:solidFill>
              </a:rPr>
              <a:t>EVIDENCE BASED PUBLIC HEALTH:</a:t>
            </a:r>
          </a:p>
          <a:p>
            <a:pPr>
              <a:buFont typeface="Wingdings" pitchFamily="2" charset="2"/>
              <a:buChar char="Ø"/>
            </a:pPr>
            <a:r>
              <a:rPr lang="en-US" sz="3000" b="1" dirty="0">
                <a:solidFill>
                  <a:srgbClr val="002060"/>
                </a:solidFill>
              </a:rPr>
              <a:t>Evidence based public health can be defined as a </a:t>
            </a:r>
            <a:r>
              <a:rPr lang="en-US" sz="3000" b="1" dirty="0">
                <a:solidFill>
                  <a:srgbClr val="C00000"/>
                </a:solidFill>
              </a:rPr>
              <a:t>public health </a:t>
            </a:r>
            <a:r>
              <a:rPr lang="en-US" sz="3000" b="1" dirty="0" err="1">
                <a:solidFill>
                  <a:srgbClr val="C00000"/>
                </a:solidFill>
              </a:rPr>
              <a:t>endeavour</a:t>
            </a:r>
            <a:r>
              <a:rPr lang="en-US" sz="3000" b="1" dirty="0">
                <a:solidFill>
                  <a:srgbClr val="C00000"/>
                </a:solidFill>
              </a:rPr>
              <a:t> in which there is an informed, explicit, and judicious use of evidence</a:t>
            </a:r>
            <a:r>
              <a:rPr lang="en-US" sz="3000" b="1" dirty="0">
                <a:solidFill>
                  <a:srgbClr val="002060"/>
                </a:solidFill>
              </a:rPr>
              <a:t> that has been derived from any of a variety of science and social science research and evaluation methods.</a:t>
            </a:r>
            <a:endParaRPr lang="cs-CZ" sz="3000" b="1" dirty="0">
              <a:solidFill>
                <a:srgbClr val="002060"/>
              </a:solidFill>
              <a:effectLst>
                <a:outerShdw blurRad="38100" dist="38100" dir="2700000" algn="tl">
                  <a:srgbClr val="000000">
                    <a:alpha val="43137"/>
                  </a:srgbClr>
                </a:outerShdw>
              </a:effectLst>
            </a:endParaRPr>
          </a:p>
          <a:p>
            <a:pPr>
              <a:buNone/>
            </a:pPr>
            <a:endParaRPr lang="cs-CZ" sz="2100" i="1" dirty="0"/>
          </a:p>
          <a:p>
            <a:pPr algn="r">
              <a:buNone/>
            </a:pPr>
            <a:r>
              <a:rPr lang="en-US" sz="1800" i="1" dirty="0"/>
              <a:t>J </a:t>
            </a:r>
            <a:r>
              <a:rPr lang="en-US" sz="1800" i="1" dirty="0" err="1"/>
              <a:t>Epidemiol</a:t>
            </a:r>
            <a:r>
              <a:rPr lang="en-US" sz="1800" i="1" dirty="0"/>
              <a:t> Community Health 2004;58:538–545. </a:t>
            </a:r>
            <a:r>
              <a:rPr lang="en-US" sz="1800" i="1" dirty="0" err="1"/>
              <a:t>doi</a:t>
            </a:r>
            <a:r>
              <a:rPr lang="en-US" sz="1800" i="1" dirty="0"/>
              <a:t>: 10.1136/jech.2003.011585</a:t>
            </a:r>
          </a:p>
          <a:p>
            <a:pPr algn="r">
              <a:buNone/>
            </a:pPr>
            <a:r>
              <a:rPr lang="cs-CZ" sz="1800" dirty="0">
                <a:hlinkClick r:id="rId2"/>
              </a:rPr>
              <a:t>https://jech.bmj.com/content/58/7/538</a:t>
            </a:r>
            <a:endParaRPr lang="cs-CZ" sz="1800" dirty="0"/>
          </a:p>
          <a:p>
            <a:pPr algn="r">
              <a:buNone/>
            </a:pPr>
            <a:endParaRPr lang="cs-CZ" sz="1800" i="1" dirty="0"/>
          </a:p>
        </p:txBody>
      </p:sp>
      <p:sp>
        <p:nvSpPr>
          <p:cNvPr id="4" name="Zástupný symbol pro datum 3"/>
          <p:cNvSpPr>
            <a:spLocks noGrp="1"/>
          </p:cNvSpPr>
          <p:nvPr>
            <p:ph type="dt" sz="half" idx="10"/>
          </p:nvPr>
        </p:nvSpPr>
        <p:spPr/>
        <p:txBody>
          <a:bodyPr/>
          <a:lstStyle/>
          <a:p>
            <a:fld id="{DB244A32-A659-8848-ADCA-BBBCA62FA935}" type="datetime1">
              <a:rPr lang="sk-SK" smtClean="0"/>
              <a:t>26.4.19</a:t>
            </a:fld>
            <a:endParaRPr lang="cs-CZ"/>
          </a:p>
        </p:txBody>
      </p:sp>
      <p:sp>
        <p:nvSpPr>
          <p:cNvPr id="5" name="Zástupný symbol pro zápatí 4"/>
          <p:cNvSpPr>
            <a:spLocks noGrp="1"/>
          </p:cNvSpPr>
          <p:nvPr>
            <p:ph type="ftr" sz="quarter" idx="11"/>
          </p:nvPr>
        </p:nvSpPr>
        <p:spPr>
          <a:xfrm>
            <a:off x="2855640" y="6356351"/>
            <a:ext cx="6768752" cy="365125"/>
          </a:xfrm>
        </p:spPr>
        <p:txBody>
          <a:bodyPr/>
          <a:lstStyle/>
          <a:p>
            <a:r>
              <a:rPr lang="en-US"/>
              <a:t>rusnakm0@gmail.com</a:t>
            </a:r>
            <a:endParaRPr lang="cs-CZ" dirty="0"/>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27</a:t>
            </a:fld>
            <a:endParaRPr lang="cs-CZ"/>
          </a:p>
        </p:txBody>
      </p:sp>
    </p:spTree>
    <p:extLst>
      <p:ext uri="{BB962C8B-B14F-4D97-AF65-F5344CB8AC3E}">
        <p14:creationId xmlns:p14="http://schemas.microsoft.com/office/powerpoint/2010/main" val="3832212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847493"/>
            <a:ext cx="10058400" cy="649273"/>
          </a:xfrm>
          <a:solidFill>
            <a:schemeClr val="accent1">
              <a:lumMod val="20000"/>
              <a:lumOff val="80000"/>
            </a:schemeClr>
          </a:solidFill>
        </p:spPr>
        <p:txBody>
          <a:bodyPr>
            <a:normAutofit fontScale="90000"/>
          </a:bodyPr>
          <a:lstStyle/>
          <a:p>
            <a:r>
              <a:rPr lang="en-GB" b="1" dirty="0">
                <a:solidFill>
                  <a:srgbClr val="002060"/>
                </a:solidFill>
                <a:effectLst>
                  <a:outerShdw blurRad="38100" dist="38100" dir="2700000" algn="tl">
                    <a:srgbClr val="000000">
                      <a:alpha val="43137"/>
                    </a:srgbClr>
                  </a:outerShdw>
                </a:effectLst>
              </a:rPr>
              <a:t>Evidence-Based Public Health</a:t>
            </a:r>
            <a:endParaRPr lang="en-GB" dirty="0">
              <a:solidFill>
                <a:srgbClr val="002060"/>
              </a:solidFill>
            </a:endParaRPr>
          </a:p>
        </p:txBody>
      </p:sp>
      <p:sp>
        <p:nvSpPr>
          <p:cNvPr id="3" name="Zástupný symbol pro obsah 2"/>
          <p:cNvSpPr>
            <a:spLocks noGrp="1"/>
          </p:cNvSpPr>
          <p:nvPr>
            <p:ph idx="1"/>
          </p:nvPr>
        </p:nvSpPr>
        <p:spPr>
          <a:xfrm>
            <a:off x="1981200" y="1929160"/>
            <a:ext cx="8229600" cy="4380159"/>
          </a:xfrm>
        </p:spPr>
        <p:txBody>
          <a:bodyPr>
            <a:normAutofit fontScale="55000" lnSpcReduction="20000"/>
          </a:bodyPr>
          <a:lstStyle/>
          <a:p>
            <a:pPr>
              <a:buNone/>
            </a:pPr>
            <a:r>
              <a:rPr lang="cs-CZ" sz="6700" b="1" dirty="0">
                <a:solidFill>
                  <a:srgbClr val="C00000"/>
                </a:solidFill>
              </a:rPr>
              <a:t>CRITICAL APPRAISAL CRITERIA:</a:t>
            </a:r>
          </a:p>
          <a:p>
            <a:pPr>
              <a:buFont typeface="Wingdings" pitchFamily="2" charset="2"/>
              <a:buChar char="ü"/>
            </a:pPr>
            <a:r>
              <a:rPr lang="en-US" sz="4700" b="1" dirty="0">
                <a:solidFill>
                  <a:srgbClr val="002060"/>
                </a:solidFill>
              </a:rPr>
              <a:t>Critical appraisal criteria are checklists or standards </a:t>
            </a:r>
            <a:r>
              <a:rPr lang="en-US" sz="4700" dirty="0">
                <a:solidFill>
                  <a:srgbClr val="002060"/>
                </a:solidFill>
              </a:rPr>
              <a:t>that are used to evaluate research evidence.</a:t>
            </a:r>
            <a:endParaRPr lang="cs-CZ" sz="4700" dirty="0">
              <a:solidFill>
                <a:srgbClr val="002060"/>
              </a:solidFill>
            </a:endParaRPr>
          </a:p>
          <a:p>
            <a:pPr>
              <a:buFont typeface="Wingdings" pitchFamily="2" charset="2"/>
              <a:buChar char="ü"/>
            </a:pPr>
            <a:r>
              <a:rPr lang="en-US" sz="4700" b="1" dirty="0">
                <a:solidFill>
                  <a:srgbClr val="002060"/>
                </a:solidFill>
              </a:rPr>
              <a:t>Critical appraisal criteria can be applied to assess </a:t>
            </a:r>
            <a:r>
              <a:rPr lang="en-US" sz="4700" dirty="0">
                <a:solidFill>
                  <a:srgbClr val="002060"/>
                </a:solidFill>
              </a:rPr>
              <a:t>the value of a single study, or they are used to appraise several studies as part of the process of systematic review.</a:t>
            </a:r>
            <a:endParaRPr lang="cs-CZ" sz="4700" dirty="0">
              <a:solidFill>
                <a:srgbClr val="002060"/>
              </a:solidFill>
            </a:endParaRPr>
          </a:p>
          <a:p>
            <a:pPr>
              <a:buFont typeface="Wingdings" pitchFamily="2" charset="2"/>
              <a:buChar char="ü"/>
            </a:pPr>
            <a:r>
              <a:rPr lang="en-US" sz="4700" b="1" dirty="0">
                <a:solidFill>
                  <a:srgbClr val="002060"/>
                </a:solidFill>
              </a:rPr>
              <a:t>Critical appraisal criteria address different variables</a:t>
            </a:r>
            <a:r>
              <a:rPr lang="en-US" sz="4700" dirty="0">
                <a:solidFill>
                  <a:srgbClr val="002060"/>
                </a:solidFill>
              </a:rPr>
              <a:t>, depending on the nature and purpose of the research, and the expectations and priorities of the reviewers.</a:t>
            </a:r>
          </a:p>
          <a:p>
            <a:pPr algn="r">
              <a:buFont typeface="Wingdings" pitchFamily="2" charset="2"/>
              <a:buChar char="ü"/>
            </a:pPr>
            <a:r>
              <a:rPr lang="en-US" sz="1800" i="1" dirty="0"/>
              <a:t>J Epidemiol Community  Health 2004;58:538–545. </a:t>
            </a:r>
            <a:r>
              <a:rPr lang="en-US" sz="1800" i="1" dirty="0" err="1"/>
              <a:t>doi</a:t>
            </a:r>
            <a:r>
              <a:rPr lang="en-US" sz="1800" i="1" dirty="0"/>
              <a:t>: 10.1136/jech.2003.011585</a:t>
            </a:r>
          </a:p>
          <a:p>
            <a:pPr algn="r">
              <a:buNone/>
            </a:pPr>
            <a:r>
              <a:rPr lang="cs-CZ" sz="1800" dirty="0">
                <a:hlinkClick r:id="rId2"/>
              </a:rPr>
              <a:t>https://jech.bmj.com/content/58/7/538</a:t>
            </a:r>
            <a:endParaRPr lang="cs-CZ" sz="1800" dirty="0"/>
          </a:p>
          <a:p>
            <a:pPr algn="r">
              <a:buNone/>
            </a:pPr>
            <a:endParaRPr lang="cs-CZ" sz="1800" i="1" dirty="0"/>
          </a:p>
        </p:txBody>
      </p:sp>
      <p:sp>
        <p:nvSpPr>
          <p:cNvPr id="4" name="Zástupný symbol pro datum 3"/>
          <p:cNvSpPr>
            <a:spLocks noGrp="1"/>
          </p:cNvSpPr>
          <p:nvPr>
            <p:ph type="dt" sz="half" idx="10"/>
          </p:nvPr>
        </p:nvSpPr>
        <p:spPr/>
        <p:txBody>
          <a:bodyPr/>
          <a:lstStyle/>
          <a:p>
            <a:fld id="{D36523AD-D71F-A14A-92D9-9733C64DA430}" type="datetime1">
              <a:rPr lang="sk-SK" smtClean="0"/>
              <a:t>26.4.19</a:t>
            </a:fld>
            <a:endParaRPr lang="cs-CZ"/>
          </a:p>
        </p:txBody>
      </p:sp>
      <p:sp>
        <p:nvSpPr>
          <p:cNvPr id="5" name="Zástupný symbol pro zápatí 4"/>
          <p:cNvSpPr>
            <a:spLocks noGrp="1"/>
          </p:cNvSpPr>
          <p:nvPr>
            <p:ph type="ftr" sz="quarter" idx="11"/>
          </p:nvPr>
        </p:nvSpPr>
        <p:spPr>
          <a:xfrm>
            <a:off x="2855640" y="6356351"/>
            <a:ext cx="6768752" cy="365125"/>
          </a:xfrm>
        </p:spPr>
        <p:txBody>
          <a:bodyPr/>
          <a:lstStyle/>
          <a:p>
            <a:r>
              <a:rPr lang="en-US"/>
              <a:t>rusnakm0@gmail.com</a:t>
            </a:r>
            <a:endParaRPr lang="cs-CZ" dirty="0"/>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28</a:t>
            </a:fld>
            <a:endParaRPr lang="cs-CZ"/>
          </a:p>
        </p:txBody>
      </p:sp>
    </p:spTree>
    <p:extLst>
      <p:ext uri="{BB962C8B-B14F-4D97-AF65-F5344CB8AC3E}">
        <p14:creationId xmlns:p14="http://schemas.microsoft.com/office/powerpoint/2010/main" val="353708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44FE2996-B0B3-284F-95B4-2207C158FD46}"/>
              </a:ext>
            </a:extLst>
          </p:cNvPr>
          <p:cNvSpPr>
            <a:spLocks noGrp="1"/>
          </p:cNvSpPr>
          <p:nvPr>
            <p:ph type="title"/>
          </p:nvPr>
        </p:nvSpPr>
        <p:spPr/>
        <p:txBody>
          <a:bodyPr>
            <a:normAutofit/>
          </a:bodyPr>
          <a:lstStyle/>
          <a:p>
            <a:r>
              <a:rPr lang="en-US" altLang="sk-SK" b="1" dirty="0">
                <a:ln>
                  <a:noFill/>
                </a:ln>
              </a:rPr>
              <a:t>Cochrane Podcasts</a:t>
            </a:r>
            <a:endParaRPr lang="en-GB" altLang="sk-SK" dirty="0">
              <a:ln>
                <a:noFill/>
              </a:ln>
            </a:endParaRPr>
          </a:p>
        </p:txBody>
      </p:sp>
      <p:sp>
        <p:nvSpPr>
          <p:cNvPr id="131074" name="Content Placeholder 2">
            <a:extLst>
              <a:ext uri="{FF2B5EF4-FFF2-40B4-BE49-F238E27FC236}">
                <a16:creationId xmlns:a16="http://schemas.microsoft.com/office/drawing/2014/main" id="{847D17F1-32B4-F94B-AE82-E11F5174A55F}"/>
              </a:ext>
            </a:extLst>
          </p:cNvPr>
          <p:cNvSpPr>
            <a:spLocks noGrp="1"/>
          </p:cNvSpPr>
          <p:nvPr>
            <p:ph idx="1"/>
          </p:nvPr>
        </p:nvSpPr>
        <p:spPr>
          <a:xfrm>
            <a:off x="1097280" y="2852739"/>
            <a:ext cx="8402320" cy="2663825"/>
          </a:xfrm>
        </p:spPr>
        <p:txBody>
          <a:bodyPr>
            <a:normAutofit/>
          </a:bodyPr>
          <a:lstStyle/>
          <a:p>
            <a:pPr marL="0" indent="0">
              <a:buNone/>
            </a:pPr>
            <a:r>
              <a:rPr lang="en-US" altLang="sk-SK" dirty="0"/>
              <a:t>Cochrane evidence in under five minutes, deliver the latest Cochrane evidence in an easy to access audio format, allowing you to stay up to date on newly published reviews wherever you are.</a:t>
            </a:r>
          </a:p>
          <a:p>
            <a:pPr marL="0" indent="0">
              <a:buNone/>
            </a:pPr>
            <a:endParaRPr lang="en-US" altLang="sk-SK" dirty="0"/>
          </a:p>
          <a:p>
            <a:pPr marL="0" indent="0">
              <a:buNone/>
            </a:pPr>
            <a:r>
              <a:rPr lang="en-US" altLang="sk-SK" dirty="0"/>
              <a:t>http://</a:t>
            </a:r>
            <a:r>
              <a:rPr lang="en-US" altLang="sk-SK" dirty="0" err="1"/>
              <a:t>www.cochranelibrary.com</a:t>
            </a:r>
            <a:r>
              <a:rPr lang="en-US" altLang="sk-SK" dirty="0"/>
              <a:t>/more-resources/</a:t>
            </a:r>
            <a:r>
              <a:rPr lang="en-US" altLang="sk-SK" dirty="0" err="1"/>
              <a:t>cochrane-podcasts.html</a:t>
            </a:r>
            <a:endParaRPr lang="en-GB" altLang="sk-SK" dirty="0"/>
          </a:p>
        </p:txBody>
      </p:sp>
      <p:sp>
        <p:nvSpPr>
          <p:cNvPr id="4" name="Date Placeholder 3">
            <a:extLst>
              <a:ext uri="{FF2B5EF4-FFF2-40B4-BE49-F238E27FC236}">
                <a16:creationId xmlns:a16="http://schemas.microsoft.com/office/drawing/2014/main" id="{EFBEBCBC-D756-CB41-A703-DF89A799AB50}"/>
              </a:ext>
            </a:extLst>
          </p:cNvPr>
          <p:cNvSpPr>
            <a:spLocks noGrp="1"/>
          </p:cNvSpPr>
          <p:nvPr>
            <p:ph type="dt" sz="quarter" idx="10"/>
          </p:nvPr>
        </p:nvSpPr>
        <p:spPr/>
        <p:txBody>
          <a:bodyPr/>
          <a:lstStyle/>
          <a:p>
            <a:pPr>
              <a:defRPr/>
            </a:pPr>
            <a:fld id="{AB40C500-02BA-F14C-8025-43B6E4AE659E}"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47EF2A03-7A6C-EC4B-8065-FE729A808EE4}"/>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93CA6E97-BD79-E345-962B-78A193DDA614}"/>
              </a:ext>
            </a:extLst>
          </p:cNvPr>
          <p:cNvSpPr>
            <a:spLocks noGrp="1"/>
          </p:cNvSpPr>
          <p:nvPr>
            <p:ph type="sldNum" sz="quarter" idx="12"/>
          </p:nvPr>
        </p:nvSpPr>
        <p:spPr/>
        <p:txBody>
          <a:bodyPr/>
          <a:lstStyle/>
          <a:p>
            <a:pPr>
              <a:defRPr/>
            </a:pPr>
            <a:fld id="{50AB327D-B287-374A-9408-148B933AC7BC}" type="slidenum">
              <a:rPr lang="de-DE" altLang="en-US" smtClean="0"/>
              <a:pPr>
                <a:defRPr/>
              </a:pPr>
              <a:t>29</a:t>
            </a:fld>
            <a:endParaRPr lang="de-DE" altLang="en-US"/>
          </a:p>
        </p:txBody>
      </p:sp>
    </p:spTree>
    <p:extLst>
      <p:ext uri="{BB962C8B-B14F-4D97-AF65-F5344CB8AC3E}">
        <p14:creationId xmlns:p14="http://schemas.microsoft.com/office/powerpoint/2010/main" val="396538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3B351EC-E42B-9B49-82AE-CD7BF09F6108}"/>
              </a:ext>
            </a:extLst>
          </p:cNvPr>
          <p:cNvSpPr>
            <a:spLocks noGrp="1"/>
          </p:cNvSpPr>
          <p:nvPr>
            <p:ph type="title"/>
          </p:nvPr>
        </p:nvSpPr>
        <p:spPr/>
        <p:txBody>
          <a:bodyPr/>
          <a:lstStyle/>
          <a:p>
            <a:r>
              <a:rPr lang="en-GB" dirty="0"/>
              <a:t>CASE of TABACCO</a:t>
            </a:r>
          </a:p>
        </p:txBody>
      </p:sp>
      <p:sp>
        <p:nvSpPr>
          <p:cNvPr id="8" name="Zástupný objekt pre obsah 7">
            <a:extLst>
              <a:ext uri="{FF2B5EF4-FFF2-40B4-BE49-F238E27FC236}">
                <a16:creationId xmlns:a16="http://schemas.microsoft.com/office/drawing/2014/main" id="{97B79CC5-369B-FA46-AAE3-C9C3675B3694}"/>
              </a:ext>
            </a:extLst>
          </p:cNvPr>
          <p:cNvSpPr>
            <a:spLocks noGrp="1"/>
          </p:cNvSpPr>
          <p:nvPr>
            <p:ph idx="1"/>
          </p:nvPr>
        </p:nvSpPr>
        <p:spPr>
          <a:xfrm>
            <a:off x="1097280" y="1845733"/>
            <a:ext cx="10058400" cy="4398949"/>
          </a:xfrm>
        </p:spPr>
        <p:txBody>
          <a:bodyPr>
            <a:normAutofit fontScale="85000" lnSpcReduction="20000"/>
          </a:bodyPr>
          <a:lstStyle/>
          <a:p>
            <a:r>
              <a:rPr lang="en-GB" dirty="0"/>
              <a:t>Tobacco was introduced to Europe as a new world crop in the early 1600s. Despite the availability of pipe tobacco and later, cigars, the mass production and consumption of tobacco through cigarette smoking did not begin until the development of the cigarette rolling machine by ]</a:t>
            </a:r>
            <a:r>
              <a:rPr lang="en-GB" dirty="0" err="1"/>
              <a:t>ames</a:t>
            </a:r>
            <a:r>
              <a:rPr lang="en-GB" dirty="0"/>
              <a:t> Duke in the 1880s. This invention allowed mass production and distribution of cigarettes for the first time. </a:t>
            </a:r>
          </a:p>
          <a:p>
            <a:r>
              <a:rPr lang="en-GB" dirty="0"/>
              <a:t>Men were the first mass consumers of cigarettes. During World War I, cigarettes were widely distributed free of charge to American soldiers. Cigarette smoking first became popular among women in the 1920s—an era noted for changes in the role and attitudes of women—and at this time advertising of cigarettes began to focus on women. The mass consumption of cigarettes by women, however, trailed that of men by at least two decades.  </a:t>
            </a:r>
          </a:p>
          <a:p>
            <a:r>
              <a:rPr lang="en-GB" dirty="0"/>
              <a:t>By the 1950s, over 50 percent of adult males and approximately 25 percent of adult females were regular cigarette smokers. The health problems of cigarette smoking were not fully recognize until decades after the habit became widespread. As late as the 1940s, R.I. Reynolds advertised that “more doctors smoke Camels than any other cigarette.” Epidemiologists observed that lung cancer deaths were increasing in frequency in the 1930s and 1940s. </a:t>
            </a:r>
          </a:p>
          <a:p>
            <a:r>
              <a:rPr lang="en-GB" dirty="0"/>
              <a:t>The increase in cases did not appear to be due to changes in efforts to recognize the disease, ability to recognize the disease, or the definition of the disease. Even after the increasing average life span and aging of the population was taken into account, it was evident that the rate of death from lung cancer was increasing—and more rapidly for men than women. In addition, it was noted that residents of states with higher rates of smoking had higher rates of lung cancer. In the 19505, the number of lung cancer deaths in females also began to increase and by the 1960s, the disease had become the most common cause of cancer-related deaths in males and was still rising among women.</a:t>
            </a:r>
          </a:p>
        </p:txBody>
      </p:sp>
      <p:sp>
        <p:nvSpPr>
          <p:cNvPr id="4" name="Zástupný objekt pre dátum 3">
            <a:extLst>
              <a:ext uri="{FF2B5EF4-FFF2-40B4-BE49-F238E27FC236}">
                <a16:creationId xmlns:a16="http://schemas.microsoft.com/office/drawing/2014/main" id="{9E6DA55A-7D17-8C42-B311-D7F43F30FA95}"/>
              </a:ext>
            </a:extLst>
          </p:cNvPr>
          <p:cNvSpPr>
            <a:spLocks noGrp="1"/>
          </p:cNvSpPr>
          <p:nvPr>
            <p:ph type="dt" sz="half" idx="10"/>
          </p:nvPr>
        </p:nvSpPr>
        <p:spPr/>
        <p:txBody>
          <a:bodyPr/>
          <a:lstStyle/>
          <a:p>
            <a:fld id="{66576ACA-2D58-8947-9031-CD6DE4D8BE5A}" type="datetime1">
              <a:rPr lang="sk-SK" smtClean="0"/>
              <a:t>26.4.19</a:t>
            </a:fld>
            <a:endParaRPr lang="en-US" dirty="0"/>
          </a:p>
        </p:txBody>
      </p:sp>
      <p:sp>
        <p:nvSpPr>
          <p:cNvPr id="5" name="Zástupný objekt pre pätu 4">
            <a:extLst>
              <a:ext uri="{FF2B5EF4-FFF2-40B4-BE49-F238E27FC236}">
                <a16:creationId xmlns:a16="http://schemas.microsoft.com/office/drawing/2014/main" id="{C04E6486-0A48-444C-8D99-C57E2C4411A0}"/>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31566F60-A887-144E-A667-94DE4B2B0331}"/>
              </a:ext>
            </a:extLst>
          </p:cNvPr>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75486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84CA35FC-9C50-ED49-A358-0B4328697A27}"/>
              </a:ext>
            </a:extLst>
          </p:cNvPr>
          <p:cNvSpPr>
            <a:spLocks noGrp="1"/>
          </p:cNvSpPr>
          <p:nvPr>
            <p:ph type="title"/>
          </p:nvPr>
        </p:nvSpPr>
        <p:spPr>
          <a:xfrm>
            <a:off x="1980421" y="547999"/>
            <a:ext cx="7920037" cy="1303337"/>
          </a:xfrm>
        </p:spPr>
        <p:txBody>
          <a:bodyPr>
            <a:normAutofit/>
          </a:bodyPr>
          <a:lstStyle/>
          <a:p>
            <a:r>
              <a:rPr lang="en-GB" altLang="sk-SK" dirty="0">
                <a:ln>
                  <a:noFill/>
                </a:ln>
              </a:rPr>
              <a:t>MEDLINE/PUBMED</a:t>
            </a:r>
          </a:p>
        </p:txBody>
      </p:sp>
      <p:sp>
        <p:nvSpPr>
          <p:cNvPr id="132098" name="Content Placeholder 2">
            <a:extLst>
              <a:ext uri="{FF2B5EF4-FFF2-40B4-BE49-F238E27FC236}">
                <a16:creationId xmlns:a16="http://schemas.microsoft.com/office/drawing/2014/main" id="{5E1FEE46-CAC9-2749-8FC5-619D264C95E9}"/>
              </a:ext>
            </a:extLst>
          </p:cNvPr>
          <p:cNvSpPr>
            <a:spLocks noGrp="1"/>
          </p:cNvSpPr>
          <p:nvPr>
            <p:ph idx="1"/>
          </p:nvPr>
        </p:nvSpPr>
        <p:spPr>
          <a:xfrm>
            <a:off x="2424113" y="2490789"/>
            <a:ext cx="7416800" cy="3444875"/>
          </a:xfrm>
        </p:spPr>
        <p:txBody>
          <a:bodyPr>
            <a:normAutofit/>
          </a:bodyPr>
          <a:lstStyle/>
          <a:p>
            <a:pPr marL="0" indent="0">
              <a:buNone/>
            </a:pPr>
            <a:r>
              <a:rPr lang="en-US" altLang="sk-SK" dirty="0"/>
              <a:t>PubMed </a:t>
            </a:r>
            <a:r>
              <a:rPr lang="en-US" altLang="sk-SK" dirty="0">
                <a:hlinkClick r:id="rId2"/>
              </a:rPr>
              <a:t>comprises</a:t>
            </a:r>
            <a:r>
              <a:rPr lang="en-US" altLang="sk-SK" dirty="0"/>
              <a:t> over 25 million citations for biomedical literature from </a:t>
            </a:r>
            <a:r>
              <a:rPr lang="en-US" altLang="sk-SK" dirty="0">
                <a:hlinkClick r:id="rId3"/>
              </a:rPr>
              <a:t>MEDLINE</a:t>
            </a:r>
            <a:r>
              <a:rPr lang="en-US" altLang="sk-SK" dirty="0"/>
              <a:t>, life science journals, and online books. PubMed citations and abstracts include the fields of biomedicine and health, covering portions of the life sciences, behavioral sciences, chemical sciences, and bioengineering. PubMed also provides access to additional relevant web sites and links to the other NCBI molecular biology resources.</a:t>
            </a:r>
          </a:p>
          <a:p>
            <a:pPr marL="0" indent="0">
              <a:buNone/>
            </a:pPr>
            <a:r>
              <a:rPr lang="en-GB" altLang="sk-SK" dirty="0"/>
              <a:t>http://</a:t>
            </a:r>
            <a:r>
              <a:rPr lang="en-GB" altLang="sk-SK" dirty="0" err="1"/>
              <a:t>www.ncbi.nlm.nih.gov</a:t>
            </a:r>
            <a:r>
              <a:rPr lang="en-GB" altLang="sk-SK" dirty="0"/>
              <a:t>/</a:t>
            </a:r>
            <a:r>
              <a:rPr lang="en-GB" altLang="sk-SK" dirty="0" err="1"/>
              <a:t>pubmed</a:t>
            </a:r>
            <a:endParaRPr lang="en-GB" altLang="sk-SK" dirty="0"/>
          </a:p>
        </p:txBody>
      </p:sp>
      <p:sp>
        <p:nvSpPr>
          <p:cNvPr id="4" name="Date Placeholder 3">
            <a:extLst>
              <a:ext uri="{FF2B5EF4-FFF2-40B4-BE49-F238E27FC236}">
                <a16:creationId xmlns:a16="http://schemas.microsoft.com/office/drawing/2014/main" id="{1BB052C2-A3E7-544B-ADE1-DF2980C3C797}"/>
              </a:ext>
            </a:extLst>
          </p:cNvPr>
          <p:cNvSpPr>
            <a:spLocks noGrp="1"/>
          </p:cNvSpPr>
          <p:nvPr>
            <p:ph type="dt" sz="quarter" idx="10"/>
          </p:nvPr>
        </p:nvSpPr>
        <p:spPr/>
        <p:txBody>
          <a:bodyPr/>
          <a:lstStyle/>
          <a:p>
            <a:pPr>
              <a:defRPr/>
            </a:pPr>
            <a:fld id="{85C64319-9EAE-E843-B0B2-5A6AD005EDE2}"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1A83ED85-CF98-654A-A77C-3B06FAD859D0}"/>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55EE9343-3CBF-2C46-8333-8288ED59EFDA}"/>
              </a:ext>
            </a:extLst>
          </p:cNvPr>
          <p:cNvSpPr>
            <a:spLocks noGrp="1"/>
          </p:cNvSpPr>
          <p:nvPr>
            <p:ph type="sldNum" sz="quarter" idx="12"/>
          </p:nvPr>
        </p:nvSpPr>
        <p:spPr/>
        <p:txBody>
          <a:bodyPr/>
          <a:lstStyle/>
          <a:p>
            <a:pPr>
              <a:defRPr/>
            </a:pPr>
            <a:fld id="{555A280A-8C57-DC45-800E-8BECBD9FEF01}" type="slidenum">
              <a:rPr lang="de-DE" altLang="en-US" smtClean="0"/>
              <a:pPr>
                <a:defRPr/>
              </a:pPr>
              <a:t>30</a:t>
            </a:fld>
            <a:endParaRPr lang="de-DE" altLang="en-US"/>
          </a:p>
        </p:txBody>
      </p:sp>
    </p:spTree>
    <p:extLst>
      <p:ext uri="{BB962C8B-B14F-4D97-AF65-F5344CB8AC3E}">
        <p14:creationId xmlns:p14="http://schemas.microsoft.com/office/powerpoint/2010/main" val="332693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1E6FE62C-B051-3048-BCEA-1094C223F4F0}"/>
              </a:ext>
            </a:extLst>
          </p:cNvPr>
          <p:cNvSpPr>
            <a:spLocks noGrp="1"/>
          </p:cNvSpPr>
          <p:nvPr>
            <p:ph type="title"/>
          </p:nvPr>
        </p:nvSpPr>
        <p:spPr>
          <a:xfrm>
            <a:off x="947854" y="163513"/>
            <a:ext cx="10024946" cy="1598612"/>
          </a:xfrm>
        </p:spPr>
        <p:txBody>
          <a:bodyPr>
            <a:normAutofit/>
          </a:bodyPr>
          <a:lstStyle/>
          <a:p>
            <a:r>
              <a:rPr lang="en-US" altLang="sk-SK" dirty="0">
                <a:ln>
                  <a:noFill/>
                </a:ln>
              </a:rPr>
              <a:t>The National Institute for Health and Care Excellence (NICE)</a:t>
            </a:r>
            <a:endParaRPr lang="en-GB" altLang="sk-SK" dirty="0">
              <a:ln>
                <a:noFill/>
              </a:ln>
            </a:endParaRPr>
          </a:p>
        </p:txBody>
      </p:sp>
      <p:sp>
        <p:nvSpPr>
          <p:cNvPr id="133122" name="Content Placeholder 2">
            <a:extLst>
              <a:ext uri="{FF2B5EF4-FFF2-40B4-BE49-F238E27FC236}">
                <a16:creationId xmlns:a16="http://schemas.microsoft.com/office/drawing/2014/main" id="{680B2145-3460-394C-AE7D-E79E36092C66}"/>
              </a:ext>
            </a:extLst>
          </p:cNvPr>
          <p:cNvSpPr>
            <a:spLocks noGrp="1"/>
          </p:cNvSpPr>
          <p:nvPr>
            <p:ph idx="1"/>
          </p:nvPr>
        </p:nvSpPr>
        <p:spPr>
          <a:xfrm>
            <a:off x="2279650" y="2885659"/>
            <a:ext cx="7632700" cy="3444875"/>
          </a:xfrm>
        </p:spPr>
        <p:txBody>
          <a:bodyPr>
            <a:normAutofit/>
          </a:bodyPr>
          <a:lstStyle/>
          <a:p>
            <a:r>
              <a:rPr lang="en-US" altLang="sk-SK" dirty="0"/>
              <a:t>Provides national guidance and advice to improve health and social care.</a:t>
            </a:r>
          </a:p>
          <a:p>
            <a:r>
              <a:rPr lang="en-US" altLang="sk-SK" dirty="0"/>
              <a:t>Our guidance, advice, quality standards and information services for health, public health and social care. Also contains resources to help maximize use of evidence and guidance.</a:t>
            </a:r>
          </a:p>
          <a:p>
            <a:r>
              <a:rPr lang="en-US" altLang="sk-SK" dirty="0"/>
              <a:t>Essential information for key groups including GPs, local government, public health professionals and members of the public.</a:t>
            </a:r>
          </a:p>
          <a:p>
            <a:endParaRPr lang="en-US" altLang="sk-SK" dirty="0"/>
          </a:p>
          <a:p>
            <a:r>
              <a:rPr lang="en-US" altLang="sk-SK" dirty="0"/>
              <a:t>https://</a:t>
            </a:r>
            <a:r>
              <a:rPr lang="en-US" altLang="sk-SK" dirty="0" err="1"/>
              <a:t>www.nice.org.uk</a:t>
            </a:r>
            <a:r>
              <a:rPr lang="en-US" altLang="sk-SK" dirty="0"/>
              <a:t>/</a:t>
            </a:r>
            <a:endParaRPr lang="en-GB" altLang="sk-SK" dirty="0"/>
          </a:p>
        </p:txBody>
      </p:sp>
      <p:sp>
        <p:nvSpPr>
          <p:cNvPr id="4" name="Date Placeholder 3">
            <a:extLst>
              <a:ext uri="{FF2B5EF4-FFF2-40B4-BE49-F238E27FC236}">
                <a16:creationId xmlns:a16="http://schemas.microsoft.com/office/drawing/2014/main" id="{ED2E2D85-CB80-D442-801C-1E0AA1BD196D}"/>
              </a:ext>
            </a:extLst>
          </p:cNvPr>
          <p:cNvSpPr>
            <a:spLocks noGrp="1"/>
          </p:cNvSpPr>
          <p:nvPr>
            <p:ph type="dt" sz="quarter" idx="10"/>
          </p:nvPr>
        </p:nvSpPr>
        <p:spPr/>
        <p:txBody>
          <a:bodyPr/>
          <a:lstStyle/>
          <a:p>
            <a:pPr>
              <a:defRPr/>
            </a:pPr>
            <a:fld id="{8E42EBCC-4ABB-DF43-88F0-50ADAB044FE2}"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4C750B96-10C0-294B-850C-089C362CF762}"/>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D2A9E969-7548-714B-B6C8-00FA046F6D3B}"/>
              </a:ext>
            </a:extLst>
          </p:cNvPr>
          <p:cNvSpPr>
            <a:spLocks noGrp="1"/>
          </p:cNvSpPr>
          <p:nvPr>
            <p:ph type="sldNum" sz="quarter" idx="12"/>
          </p:nvPr>
        </p:nvSpPr>
        <p:spPr/>
        <p:txBody>
          <a:bodyPr/>
          <a:lstStyle/>
          <a:p>
            <a:pPr>
              <a:defRPr/>
            </a:pPr>
            <a:fld id="{ADCFF391-921D-044F-B058-3E30970C9FC8}" type="slidenum">
              <a:rPr lang="de-DE" altLang="en-US" smtClean="0"/>
              <a:pPr>
                <a:defRPr/>
              </a:pPr>
              <a:t>31</a:t>
            </a:fld>
            <a:endParaRPr lang="de-DE" altLang="en-US"/>
          </a:p>
        </p:txBody>
      </p:sp>
    </p:spTree>
    <p:extLst>
      <p:ext uri="{BB962C8B-B14F-4D97-AF65-F5344CB8AC3E}">
        <p14:creationId xmlns:p14="http://schemas.microsoft.com/office/powerpoint/2010/main" val="67433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E4ADEEF2-2944-F746-893C-D6C635F97C29}"/>
              </a:ext>
            </a:extLst>
          </p:cNvPr>
          <p:cNvSpPr>
            <a:spLocks noGrp="1"/>
          </p:cNvSpPr>
          <p:nvPr>
            <p:ph type="title"/>
          </p:nvPr>
        </p:nvSpPr>
        <p:spPr>
          <a:xfrm>
            <a:off x="1273097" y="643674"/>
            <a:ext cx="9645805" cy="970388"/>
          </a:xfrm>
        </p:spPr>
        <p:txBody>
          <a:bodyPr>
            <a:normAutofit/>
          </a:bodyPr>
          <a:lstStyle/>
          <a:p>
            <a:r>
              <a:rPr lang="en-GB" altLang="sk-SK" dirty="0">
                <a:ln>
                  <a:noFill/>
                </a:ln>
              </a:rPr>
              <a:t>G-I-N Guidelines International Network</a:t>
            </a:r>
          </a:p>
        </p:txBody>
      </p:sp>
      <p:sp>
        <p:nvSpPr>
          <p:cNvPr id="134146" name="Content Placeholder 2">
            <a:extLst>
              <a:ext uri="{FF2B5EF4-FFF2-40B4-BE49-F238E27FC236}">
                <a16:creationId xmlns:a16="http://schemas.microsoft.com/office/drawing/2014/main" id="{506F1D06-79C3-9A47-A51B-8F7E833D7A49}"/>
              </a:ext>
            </a:extLst>
          </p:cNvPr>
          <p:cNvSpPr>
            <a:spLocks noGrp="1"/>
          </p:cNvSpPr>
          <p:nvPr>
            <p:ph idx="1"/>
          </p:nvPr>
        </p:nvSpPr>
        <p:spPr>
          <a:xfrm>
            <a:off x="2700338" y="2490789"/>
            <a:ext cx="6799262" cy="2593975"/>
          </a:xfrm>
        </p:spPr>
        <p:txBody>
          <a:bodyPr>
            <a:normAutofit lnSpcReduction="10000"/>
          </a:bodyPr>
          <a:lstStyle/>
          <a:p>
            <a:pPr marL="0" indent="0">
              <a:buNone/>
            </a:pPr>
            <a:r>
              <a:rPr lang="en-US" altLang="sk-SK" dirty="0"/>
              <a:t>Our mission is to lead, strengthen and support collaboration in guideline development, adaptation and implementation. As a major player on the global healthcare quality stage, G-I-N facilitates networking, promotes excellence and helps our members create high quality clinical practice guidelines that foster safe and effective patient care.</a:t>
            </a:r>
          </a:p>
          <a:p>
            <a:pPr marL="0" indent="0">
              <a:buNone/>
            </a:pPr>
            <a:endParaRPr lang="en-US" altLang="sk-SK" dirty="0"/>
          </a:p>
          <a:p>
            <a:pPr marL="0" indent="0">
              <a:buNone/>
            </a:pPr>
            <a:r>
              <a:rPr lang="en-GB" altLang="sk-SK" dirty="0"/>
              <a:t>http://</a:t>
            </a:r>
            <a:r>
              <a:rPr lang="en-GB" altLang="sk-SK" dirty="0" err="1"/>
              <a:t>www.g-i-n.net</a:t>
            </a:r>
            <a:r>
              <a:rPr lang="en-GB" altLang="sk-SK" dirty="0"/>
              <a:t>/</a:t>
            </a:r>
          </a:p>
        </p:txBody>
      </p:sp>
      <p:sp>
        <p:nvSpPr>
          <p:cNvPr id="4" name="Date Placeholder 3">
            <a:extLst>
              <a:ext uri="{FF2B5EF4-FFF2-40B4-BE49-F238E27FC236}">
                <a16:creationId xmlns:a16="http://schemas.microsoft.com/office/drawing/2014/main" id="{22246984-DB60-2741-8666-119361C904BB}"/>
              </a:ext>
            </a:extLst>
          </p:cNvPr>
          <p:cNvSpPr>
            <a:spLocks noGrp="1"/>
          </p:cNvSpPr>
          <p:nvPr>
            <p:ph type="dt" sz="quarter" idx="10"/>
          </p:nvPr>
        </p:nvSpPr>
        <p:spPr/>
        <p:txBody>
          <a:bodyPr/>
          <a:lstStyle/>
          <a:p>
            <a:pPr>
              <a:defRPr/>
            </a:pPr>
            <a:fld id="{57CD0224-769D-134C-8058-F6B49CD35231}"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5E4EA95C-1A1C-6F46-A29D-28FFE4F037B7}"/>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256F8E53-350B-C94E-B816-359BC8407E3A}"/>
              </a:ext>
            </a:extLst>
          </p:cNvPr>
          <p:cNvSpPr>
            <a:spLocks noGrp="1"/>
          </p:cNvSpPr>
          <p:nvPr>
            <p:ph type="sldNum" sz="quarter" idx="12"/>
          </p:nvPr>
        </p:nvSpPr>
        <p:spPr/>
        <p:txBody>
          <a:bodyPr/>
          <a:lstStyle/>
          <a:p>
            <a:pPr>
              <a:defRPr/>
            </a:pPr>
            <a:fld id="{625081B7-FCD8-B44E-8AA8-4AD1FD3D924E}" type="slidenum">
              <a:rPr lang="de-DE" altLang="en-US" smtClean="0"/>
              <a:pPr>
                <a:defRPr/>
              </a:pPr>
              <a:t>32</a:t>
            </a:fld>
            <a:endParaRPr lang="de-DE" altLang="en-US"/>
          </a:p>
        </p:txBody>
      </p:sp>
    </p:spTree>
    <p:extLst>
      <p:ext uri="{BB962C8B-B14F-4D97-AF65-F5344CB8AC3E}">
        <p14:creationId xmlns:p14="http://schemas.microsoft.com/office/powerpoint/2010/main" val="82735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2EE24F58-7217-EB41-AA9C-B89B411508B7}"/>
              </a:ext>
            </a:extLst>
          </p:cNvPr>
          <p:cNvSpPr>
            <a:spLocks noGrp="1"/>
          </p:cNvSpPr>
          <p:nvPr>
            <p:ph type="title"/>
          </p:nvPr>
        </p:nvSpPr>
        <p:spPr>
          <a:xfrm>
            <a:off x="1154083" y="617537"/>
            <a:ext cx="10058400" cy="761612"/>
          </a:xfrm>
        </p:spPr>
        <p:txBody>
          <a:bodyPr>
            <a:normAutofit/>
          </a:bodyPr>
          <a:lstStyle/>
          <a:p>
            <a:r>
              <a:rPr lang="en-GB" altLang="sk-SK" dirty="0">
                <a:ln>
                  <a:noFill/>
                </a:ln>
              </a:rPr>
              <a:t>Google Scholar</a:t>
            </a:r>
          </a:p>
        </p:txBody>
      </p:sp>
      <p:sp>
        <p:nvSpPr>
          <p:cNvPr id="4" name="Date Placeholder 3">
            <a:extLst>
              <a:ext uri="{FF2B5EF4-FFF2-40B4-BE49-F238E27FC236}">
                <a16:creationId xmlns:a16="http://schemas.microsoft.com/office/drawing/2014/main" id="{7DCA386B-8F7C-A04A-832A-C048B55CE436}"/>
              </a:ext>
            </a:extLst>
          </p:cNvPr>
          <p:cNvSpPr>
            <a:spLocks noGrp="1"/>
          </p:cNvSpPr>
          <p:nvPr>
            <p:ph type="dt" sz="quarter" idx="10"/>
          </p:nvPr>
        </p:nvSpPr>
        <p:spPr/>
        <p:txBody>
          <a:bodyPr/>
          <a:lstStyle/>
          <a:p>
            <a:pPr>
              <a:defRPr/>
            </a:pPr>
            <a:fld id="{E43F55FA-26CF-8D47-A695-A4EA9077FABA}"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BB2F0DC1-5A8A-5D45-9D3B-C60D2F0C3DBA}"/>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D4452B1B-63BB-4F45-BF6B-D172E019E513}"/>
              </a:ext>
            </a:extLst>
          </p:cNvPr>
          <p:cNvSpPr>
            <a:spLocks noGrp="1"/>
          </p:cNvSpPr>
          <p:nvPr>
            <p:ph type="sldNum" sz="quarter" idx="12"/>
          </p:nvPr>
        </p:nvSpPr>
        <p:spPr/>
        <p:txBody>
          <a:bodyPr/>
          <a:lstStyle/>
          <a:p>
            <a:pPr>
              <a:defRPr/>
            </a:pPr>
            <a:fld id="{57C33EEC-F812-7B4B-8876-F3801868AB14}" type="slidenum">
              <a:rPr lang="de-DE" altLang="en-US" smtClean="0"/>
              <a:pPr>
                <a:defRPr/>
              </a:pPr>
              <a:t>33</a:t>
            </a:fld>
            <a:endParaRPr lang="de-DE" altLang="en-US"/>
          </a:p>
        </p:txBody>
      </p:sp>
      <p:pic>
        <p:nvPicPr>
          <p:cNvPr id="135173" name="Picture 6">
            <a:extLst>
              <a:ext uri="{FF2B5EF4-FFF2-40B4-BE49-F238E27FC236}">
                <a16:creationId xmlns:a16="http://schemas.microsoft.com/office/drawing/2014/main" id="{7337ACFB-B2C3-8D49-ACB8-00AAF98481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9820" y="1998592"/>
            <a:ext cx="460692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uholník 1">
            <a:extLst>
              <a:ext uri="{FF2B5EF4-FFF2-40B4-BE49-F238E27FC236}">
                <a16:creationId xmlns:a16="http://schemas.microsoft.com/office/drawing/2014/main" id="{E87A2328-3B85-0142-AA38-C1DB3627462D}"/>
              </a:ext>
            </a:extLst>
          </p:cNvPr>
          <p:cNvSpPr/>
          <p:nvPr/>
        </p:nvSpPr>
        <p:spPr>
          <a:xfrm>
            <a:off x="8508989" y="5780732"/>
            <a:ext cx="2792816" cy="369332"/>
          </a:xfrm>
          <a:prstGeom prst="rect">
            <a:avLst/>
          </a:prstGeom>
        </p:spPr>
        <p:txBody>
          <a:bodyPr wrap="none">
            <a:spAutoFit/>
          </a:bodyPr>
          <a:lstStyle/>
          <a:p>
            <a:r>
              <a:rPr lang="en-GB" altLang="sk-SK" dirty="0"/>
              <a:t>https://</a:t>
            </a:r>
            <a:r>
              <a:rPr lang="en-GB" altLang="sk-SK" dirty="0" err="1"/>
              <a:t>scholar.google.com</a:t>
            </a:r>
            <a:r>
              <a:rPr lang="en-GB" altLang="sk-SK" dirty="0"/>
              <a:t>/</a:t>
            </a:r>
            <a:endParaRPr lang="en-GB" dirty="0"/>
          </a:p>
        </p:txBody>
      </p:sp>
    </p:spTree>
    <p:extLst>
      <p:ext uri="{BB962C8B-B14F-4D97-AF65-F5344CB8AC3E}">
        <p14:creationId xmlns:p14="http://schemas.microsoft.com/office/powerpoint/2010/main" val="4261455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487946FB-55FB-5C41-A61C-8FB0AEFF0FA6}"/>
              </a:ext>
            </a:extLst>
          </p:cNvPr>
          <p:cNvSpPr>
            <a:spLocks noGrp="1"/>
          </p:cNvSpPr>
          <p:nvPr>
            <p:ph type="title"/>
          </p:nvPr>
        </p:nvSpPr>
        <p:spPr/>
        <p:txBody>
          <a:bodyPr>
            <a:normAutofit/>
          </a:bodyPr>
          <a:lstStyle/>
          <a:p>
            <a:r>
              <a:rPr lang="en-GB" altLang="sk-SK" b="1" dirty="0" err="1">
                <a:ln>
                  <a:noFill/>
                </a:ln>
              </a:rPr>
              <a:t>MediSys</a:t>
            </a:r>
            <a:endParaRPr lang="en-GB" altLang="sk-SK" dirty="0">
              <a:ln>
                <a:noFill/>
              </a:ln>
            </a:endParaRPr>
          </a:p>
        </p:txBody>
      </p:sp>
      <p:sp>
        <p:nvSpPr>
          <p:cNvPr id="136194" name="Content Placeholder 2">
            <a:extLst>
              <a:ext uri="{FF2B5EF4-FFF2-40B4-BE49-F238E27FC236}">
                <a16:creationId xmlns:a16="http://schemas.microsoft.com/office/drawing/2014/main" id="{0A223F50-4F7F-644F-9378-5C20B430765E}"/>
              </a:ext>
            </a:extLst>
          </p:cNvPr>
          <p:cNvSpPr>
            <a:spLocks noGrp="1"/>
          </p:cNvSpPr>
          <p:nvPr>
            <p:ph idx="1"/>
          </p:nvPr>
        </p:nvSpPr>
        <p:spPr/>
        <p:txBody>
          <a:bodyPr>
            <a:normAutofit/>
          </a:bodyPr>
          <a:lstStyle/>
          <a:p>
            <a:pPr marL="0" indent="0">
              <a:buNone/>
            </a:pPr>
            <a:r>
              <a:rPr lang="en-GB" altLang="sk-SK" dirty="0" err="1"/>
              <a:t>MedISys</a:t>
            </a:r>
            <a:r>
              <a:rPr lang="en-GB" altLang="sk-SK" dirty="0"/>
              <a:t> is an internet monitoring and analysis system providing event based surveillance to rapidly identify potential threats to the public health using information from the internet. It displays only those articles with interest to Public Health, grouped by disease or disease type. It analyses the news and warns users with automatically generated alerts. The information processed by </a:t>
            </a:r>
            <a:r>
              <a:rPr lang="en-GB" altLang="sk-SK" dirty="0" err="1"/>
              <a:t>Medisys</a:t>
            </a:r>
            <a:r>
              <a:rPr lang="en-GB" altLang="sk-SK" dirty="0"/>
              <a:t> is derived from the Europe Media Monitor (EMM), developed by the JRC.</a:t>
            </a:r>
          </a:p>
          <a:p>
            <a:pPr marL="0" indent="0">
              <a:buNone/>
            </a:pPr>
            <a:endParaRPr lang="en-GB" altLang="sk-SK" dirty="0"/>
          </a:p>
          <a:p>
            <a:pPr marL="0" indent="0">
              <a:buNone/>
            </a:pPr>
            <a:r>
              <a:rPr lang="en-GB" altLang="sk-SK" dirty="0"/>
              <a:t>http://</a:t>
            </a:r>
            <a:r>
              <a:rPr lang="en-GB" altLang="sk-SK" dirty="0" err="1"/>
              <a:t>medisys.newsbrief.eu</a:t>
            </a:r>
            <a:r>
              <a:rPr lang="en-GB" altLang="sk-SK" dirty="0"/>
              <a:t>/</a:t>
            </a:r>
            <a:r>
              <a:rPr lang="en-GB" altLang="sk-SK" dirty="0" err="1"/>
              <a:t>medisys</a:t>
            </a:r>
            <a:r>
              <a:rPr lang="en-GB" altLang="sk-SK" dirty="0"/>
              <a:t>/</a:t>
            </a:r>
            <a:r>
              <a:rPr lang="en-GB" altLang="sk-SK" dirty="0" err="1"/>
              <a:t>homeedition</a:t>
            </a:r>
            <a:r>
              <a:rPr lang="en-GB" altLang="sk-SK" dirty="0"/>
              <a:t>/</a:t>
            </a:r>
            <a:r>
              <a:rPr lang="en-GB" altLang="sk-SK" dirty="0" err="1"/>
              <a:t>en</a:t>
            </a:r>
            <a:r>
              <a:rPr lang="en-GB" altLang="sk-SK" dirty="0"/>
              <a:t>/</a:t>
            </a:r>
            <a:r>
              <a:rPr lang="en-GB" altLang="sk-SK" dirty="0" err="1"/>
              <a:t>home.html</a:t>
            </a:r>
            <a:endParaRPr lang="en-GB" altLang="sk-SK" dirty="0"/>
          </a:p>
        </p:txBody>
      </p:sp>
      <p:sp>
        <p:nvSpPr>
          <p:cNvPr id="4" name="Date Placeholder 3">
            <a:extLst>
              <a:ext uri="{FF2B5EF4-FFF2-40B4-BE49-F238E27FC236}">
                <a16:creationId xmlns:a16="http://schemas.microsoft.com/office/drawing/2014/main" id="{EC3E7458-7A8B-364E-B9AA-5D6E335C7823}"/>
              </a:ext>
            </a:extLst>
          </p:cNvPr>
          <p:cNvSpPr>
            <a:spLocks noGrp="1"/>
          </p:cNvSpPr>
          <p:nvPr>
            <p:ph type="dt" sz="quarter" idx="10"/>
          </p:nvPr>
        </p:nvSpPr>
        <p:spPr/>
        <p:txBody>
          <a:bodyPr/>
          <a:lstStyle/>
          <a:p>
            <a:pPr>
              <a:defRPr/>
            </a:pPr>
            <a:fld id="{47C2C81F-8EEC-734A-924E-4CC39FA5AF25}" type="datetime1">
              <a:rPr lang="sk-SK" altLang="en-US" smtClean="0"/>
              <a:t>26.4.19</a:t>
            </a:fld>
            <a:endParaRPr lang="de-DE" altLang="en-US"/>
          </a:p>
        </p:txBody>
      </p:sp>
      <p:sp>
        <p:nvSpPr>
          <p:cNvPr id="5" name="Footer Placeholder 4">
            <a:extLst>
              <a:ext uri="{FF2B5EF4-FFF2-40B4-BE49-F238E27FC236}">
                <a16:creationId xmlns:a16="http://schemas.microsoft.com/office/drawing/2014/main" id="{BE3B1733-57FE-0F4B-BE27-BFFB875FD297}"/>
              </a:ext>
            </a:extLst>
          </p:cNvPr>
          <p:cNvSpPr>
            <a:spLocks noGrp="1"/>
          </p:cNvSpPr>
          <p:nvPr>
            <p:ph type="ftr" sz="quarter" idx="11"/>
          </p:nvPr>
        </p:nvSpPr>
        <p:spPr/>
        <p:txBody>
          <a:bodyPr/>
          <a:lstStyle/>
          <a:p>
            <a:pPr>
              <a:defRPr/>
            </a:pPr>
            <a:r>
              <a:rPr lang="de-DE" altLang="en-US"/>
              <a:t>rusnakm0@gmail.com</a:t>
            </a:r>
          </a:p>
        </p:txBody>
      </p:sp>
      <p:sp>
        <p:nvSpPr>
          <p:cNvPr id="6" name="Slide Number Placeholder 5">
            <a:extLst>
              <a:ext uri="{FF2B5EF4-FFF2-40B4-BE49-F238E27FC236}">
                <a16:creationId xmlns:a16="http://schemas.microsoft.com/office/drawing/2014/main" id="{AAE2C4D3-3B1D-FF43-BD42-E2A191155E0F}"/>
              </a:ext>
            </a:extLst>
          </p:cNvPr>
          <p:cNvSpPr>
            <a:spLocks noGrp="1"/>
          </p:cNvSpPr>
          <p:nvPr>
            <p:ph type="sldNum" sz="quarter" idx="12"/>
          </p:nvPr>
        </p:nvSpPr>
        <p:spPr/>
        <p:txBody>
          <a:bodyPr/>
          <a:lstStyle/>
          <a:p>
            <a:pPr>
              <a:defRPr/>
            </a:pPr>
            <a:fld id="{C89C4E3B-2D51-FC49-947B-B6E7FB0113CB}" type="slidenum">
              <a:rPr lang="de-DE" altLang="en-US" smtClean="0"/>
              <a:pPr>
                <a:defRPr/>
              </a:pPr>
              <a:t>34</a:t>
            </a:fld>
            <a:endParaRPr lang="de-DE" altLang="en-US"/>
          </a:p>
        </p:txBody>
      </p:sp>
    </p:spTree>
    <p:extLst>
      <p:ext uri="{BB962C8B-B14F-4D97-AF65-F5344CB8AC3E}">
        <p14:creationId xmlns:p14="http://schemas.microsoft.com/office/powerpoint/2010/main" val="226399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31504" y="274638"/>
            <a:ext cx="8928992" cy="1143000"/>
          </a:xfrm>
        </p:spPr>
        <p:txBody>
          <a:bodyPr>
            <a:normAutofit/>
          </a:bodyPr>
          <a:lstStyle/>
          <a:p>
            <a:r>
              <a:rPr lang="cs-CZ" sz="3200" b="1" dirty="0">
                <a:hlinkClick r:id="rId3"/>
              </a:rPr>
              <a:t>https://ec.europa.eu/health/state/summary_en</a:t>
            </a:r>
            <a:r>
              <a:rPr lang="cs-CZ" sz="3200" b="1" dirty="0"/>
              <a:t> </a:t>
            </a:r>
          </a:p>
        </p:txBody>
      </p:sp>
      <p:sp>
        <p:nvSpPr>
          <p:cNvPr id="4" name="Zástupný symbol pro datum 3"/>
          <p:cNvSpPr>
            <a:spLocks noGrp="1"/>
          </p:cNvSpPr>
          <p:nvPr>
            <p:ph type="dt" sz="half" idx="10"/>
          </p:nvPr>
        </p:nvSpPr>
        <p:spPr/>
        <p:txBody>
          <a:bodyPr/>
          <a:lstStyle/>
          <a:p>
            <a:fld id="{A4BC1DFD-23BC-734B-8D3A-CCD486F3D30F}" type="datetime1">
              <a:rPr lang="sk-SK" smtClean="0"/>
              <a:t>26.4.19</a:t>
            </a:fld>
            <a:endParaRPr lang="cs-CZ"/>
          </a:p>
        </p:txBody>
      </p:sp>
      <p:sp>
        <p:nvSpPr>
          <p:cNvPr id="5" name="Zástupný symbol pro zápatí 4"/>
          <p:cNvSpPr>
            <a:spLocks noGrp="1"/>
          </p:cNvSpPr>
          <p:nvPr>
            <p:ph type="ftr" sz="quarter" idx="11"/>
          </p:nvPr>
        </p:nvSpPr>
        <p:spPr>
          <a:xfrm>
            <a:off x="2927648" y="6356351"/>
            <a:ext cx="6768752" cy="365125"/>
          </a:xfrm>
        </p:spPr>
        <p:txBody>
          <a:bodyPr/>
          <a:lstStyle/>
          <a:p>
            <a:r>
              <a:rPr lang="en-US"/>
              <a:t>rusnakm0@gmail.com</a:t>
            </a:r>
            <a:endParaRPr lang="cs-CZ" dirty="0"/>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35</a:t>
            </a:fld>
            <a:endParaRPr lang="cs-CZ"/>
          </a:p>
        </p:txBody>
      </p:sp>
      <p:pic>
        <p:nvPicPr>
          <p:cNvPr id="2050" name="Picture 2"/>
          <p:cNvPicPr>
            <a:picLocks noGrp="1" noChangeAspect="1" noChangeArrowheads="1"/>
          </p:cNvPicPr>
          <p:nvPr>
            <p:ph idx="1"/>
          </p:nvPr>
        </p:nvPicPr>
        <p:blipFill>
          <a:blip r:embed="rId4" cstate="print"/>
          <a:srcRect/>
          <a:stretch>
            <a:fillRect/>
          </a:stretch>
        </p:blipFill>
        <p:spPr bwMode="auto">
          <a:xfrm>
            <a:off x="1981200" y="1750415"/>
            <a:ext cx="8229600" cy="4225532"/>
          </a:xfrm>
          <a:prstGeom prst="rect">
            <a:avLst/>
          </a:prstGeom>
          <a:noFill/>
          <a:ln w="3175">
            <a:solidFill>
              <a:schemeClr val="tx1"/>
            </a:solidFill>
            <a:miter lim="800000"/>
            <a:headEnd/>
            <a:tailEnd/>
          </a:ln>
          <a:effectLst/>
        </p:spPr>
      </p:pic>
    </p:spTree>
    <p:extLst>
      <p:ext uri="{BB962C8B-B14F-4D97-AF65-F5344CB8AC3E}">
        <p14:creationId xmlns:p14="http://schemas.microsoft.com/office/powerpoint/2010/main" val="251640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dirty="0">
                <a:solidFill>
                  <a:srgbClr val="002060"/>
                </a:solidFill>
                <a:effectLst>
                  <a:outerShdw blurRad="38100" dist="38100" dir="2700000" algn="tl">
                    <a:srgbClr val="000000">
                      <a:alpha val="43137"/>
                    </a:srgbClr>
                  </a:outerShdw>
                </a:effectLst>
              </a:rPr>
              <a:t>EU example of Evidence Based PH:</a:t>
            </a:r>
            <a:br>
              <a:rPr lang="en-GB" b="1" dirty="0">
                <a:solidFill>
                  <a:srgbClr val="002060"/>
                </a:solidFill>
                <a:effectLst>
                  <a:outerShdw blurRad="38100" dist="38100" dir="2700000" algn="tl">
                    <a:srgbClr val="000000">
                      <a:alpha val="43137"/>
                    </a:srgbClr>
                  </a:outerShdw>
                </a:effectLst>
              </a:rPr>
            </a:br>
            <a:r>
              <a:rPr lang="en-GB" b="1" dirty="0">
                <a:solidFill>
                  <a:srgbClr val="002060"/>
                </a:solidFill>
                <a:effectLst>
                  <a:outerShdw blurRad="38100" dist="38100" dir="2700000" algn="tl">
                    <a:srgbClr val="000000">
                      <a:alpha val="43137"/>
                    </a:srgbClr>
                  </a:outerShdw>
                </a:effectLst>
              </a:rPr>
              <a:t>ECDC Technical Report 2011</a:t>
            </a:r>
            <a:endParaRPr lang="en-GB" dirty="0">
              <a:solidFill>
                <a:srgbClr val="002060"/>
              </a:solidFill>
            </a:endParaRPr>
          </a:p>
        </p:txBody>
      </p:sp>
      <p:sp>
        <p:nvSpPr>
          <p:cNvPr id="4" name="Zástupný symbol pro datum 3"/>
          <p:cNvSpPr>
            <a:spLocks noGrp="1"/>
          </p:cNvSpPr>
          <p:nvPr>
            <p:ph type="dt" sz="half" idx="10"/>
          </p:nvPr>
        </p:nvSpPr>
        <p:spPr/>
        <p:txBody>
          <a:bodyPr/>
          <a:lstStyle/>
          <a:p>
            <a:fld id="{D3175D79-A805-5B4C-911B-D1493E3C247D}" type="datetime1">
              <a:rPr lang="sk-SK" smtClean="0"/>
              <a:t>26.4.19</a:t>
            </a:fld>
            <a:endParaRPr lang="cs-CZ"/>
          </a:p>
        </p:txBody>
      </p:sp>
      <p:sp>
        <p:nvSpPr>
          <p:cNvPr id="5" name="Zástupný symbol pro zápatí 4"/>
          <p:cNvSpPr>
            <a:spLocks noGrp="1"/>
          </p:cNvSpPr>
          <p:nvPr>
            <p:ph type="ftr" sz="quarter" idx="11"/>
          </p:nvPr>
        </p:nvSpPr>
        <p:spPr>
          <a:xfrm>
            <a:off x="2783632" y="6356351"/>
            <a:ext cx="7056784" cy="365125"/>
          </a:xfrm>
        </p:spPr>
        <p:txBody>
          <a:bodyPr/>
          <a:lstStyle/>
          <a:p>
            <a:r>
              <a:rPr lang="en-US"/>
              <a:t>rusnakm0@gmail.com</a:t>
            </a:r>
            <a:endParaRPr lang="cs-CZ" dirty="0"/>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36</a:t>
            </a:fld>
            <a:endParaRPr lang="cs-CZ"/>
          </a:p>
        </p:txBody>
      </p:sp>
      <p:pic>
        <p:nvPicPr>
          <p:cNvPr id="3074" name="Picture 2"/>
          <p:cNvPicPr>
            <a:picLocks noGrp="1" noChangeAspect="1" noChangeArrowheads="1"/>
          </p:cNvPicPr>
          <p:nvPr>
            <p:ph idx="1"/>
          </p:nvPr>
        </p:nvPicPr>
        <p:blipFill>
          <a:blip r:embed="rId2" cstate="print"/>
          <a:srcRect/>
          <a:stretch>
            <a:fillRect/>
          </a:stretch>
        </p:blipFill>
        <p:spPr bwMode="auto">
          <a:xfrm>
            <a:off x="4420735" y="1600201"/>
            <a:ext cx="3350531" cy="4525963"/>
          </a:xfrm>
          <a:prstGeom prst="rect">
            <a:avLst/>
          </a:prstGeom>
          <a:noFill/>
          <a:ln w="9525">
            <a:noFill/>
            <a:miter lim="800000"/>
            <a:headEnd/>
            <a:tailEnd/>
          </a:ln>
          <a:effectLst/>
        </p:spPr>
      </p:pic>
    </p:spTree>
    <p:extLst>
      <p:ext uri="{BB962C8B-B14F-4D97-AF65-F5344CB8AC3E}">
        <p14:creationId xmlns:p14="http://schemas.microsoft.com/office/powerpoint/2010/main" val="3918328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6000" b="1" dirty="0">
                <a:solidFill>
                  <a:srgbClr val="002060"/>
                </a:solidFill>
                <a:effectLst>
                  <a:outerShdw blurRad="38100" dist="38100" dir="2700000" algn="tl">
                    <a:srgbClr val="000000">
                      <a:alpha val="43137"/>
                    </a:srgbClr>
                  </a:outerShdw>
                </a:effectLst>
              </a:rPr>
              <a:t>Message to take home</a:t>
            </a:r>
          </a:p>
        </p:txBody>
      </p:sp>
      <p:sp>
        <p:nvSpPr>
          <p:cNvPr id="3" name="Zástupný symbol pro obsah 2"/>
          <p:cNvSpPr>
            <a:spLocks noGrp="1"/>
          </p:cNvSpPr>
          <p:nvPr>
            <p:ph idx="1"/>
          </p:nvPr>
        </p:nvSpPr>
        <p:spPr>
          <a:xfrm>
            <a:off x="1981200" y="2551256"/>
            <a:ext cx="8229600" cy="2502252"/>
          </a:xfrm>
          <a:solidFill>
            <a:schemeClr val="accent1">
              <a:lumMod val="20000"/>
              <a:lumOff val="80000"/>
            </a:schemeClr>
          </a:solidFill>
        </p:spPr>
        <p:txBody>
          <a:bodyPr>
            <a:noAutofit/>
          </a:bodyPr>
          <a:lstStyle/>
          <a:p>
            <a:pPr lvl="1">
              <a:spcBef>
                <a:spcPts val="0"/>
              </a:spcBef>
              <a:buFont typeface="Wingdings" panose="05000000000000000000" pitchFamily="2" charset="2"/>
              <a:buChar char="ü"/>
            </a:pPr>
            <a:r>
              <a:rPr lang="en-GB" sz="3600" b="1" dirty="0">
                <a:solidFill>
                  <a:srgbClr val="002060"/>
                </a:solidFill>
              </a:rPr>
              <a:t>Evidence-Based Public Health:</a:t>
            </a:r>
          </a:p>
          <a:p>
            <a:pPr lvl="2">
              <a:spcBef>
                <a:spcPts val="0"/>
              </a:spcBef>
              <a:buFont typeface="Wingdings" panose="05000000000000000000" pitchFamily="2" charset="2"/>
              <a:buChar char="ü"/>
            </a:pPr>
            <a:r>
              <a:rPr lang="en-GB" sz="3200" b="1" dirty="0">
                <a:solidFill>
                  <a:srgbClr val="002060"/>
                </a:solidFill>
              </a:rPr>
              <a:t> Overview</a:t>
            </a:r>
          </a:p>
          <a:p>
            <a:pPr lvl="2">
              <a:spcBef>
                <a:spcPts val="0"/>
              </a:spcBef>
              <a:buFont typeface="Wingdings" panose="05000000000000000000" pitchFamily="2" charset="2"/>
              <a:buChar char="ü"/>
            </a:pPr>
            <a:r>
              <a:rPr lang="en-GB" sz="3200" b="1" dirty="0">
                <a:solidFill>
                  <a:srgbClr val="002060"/>
                </a:solidFill>
              </a:rPr>
              <a:t> Methodology</a:t>
            </a:r>
          </a:p>
          <a:p>
            <a:pPr lvl="2">
              <a:spcBef>
                <a:spcPts val="0"/>
              </a:spcBef>
              <a:buFont typeface="Wingdings" panose="05000000000000000000" pitchFamily="2" charset="2"/>
              <a:buChar char="ü"/>
            </a:pPr>
            <a:r>
              <a:rPr lang="en-GB" sz="3200" b="1" dirty="0">
                <a:solidFill>
                  <a:srgbClr val="002060"/>
                </a:solidFill>
              </a:rPr>
              <a:t> Key documents and recommendations</a:t>
            </a:r>
          </a:p>
        </p:txBody>
      </p:sp>
      <p:sp>
        <p:nvSpPr>
          <p:cNvPr id="5" name="Zástupný symbol pro zápatí 4"/>
          <p:cNvSpPr>
            <a:spLocks noGrp="1"/>
          </p:cNvSpPr>
          <p:nvPr>
            <p:ph type="ftr" sz="quarter" idx="11"/>
          </p:nvPr>
        </p:nvSpPr>
        <p:spPr>
          <a:xfrm>
            <a:off x="3071664" y="6356351"/>
            <a:ext cx="6912768" cy="365125"/>
          </a:xfrm>
        </p:spPr>
        <p:txBody>
          <a:bodyPr/>
          <a:lstStyle/>
          <a:p>
            <a:r>
              <a:rPr lang="en-US"/>
              <a:t>rusnakm0@gmail.com</a:t>
            </a:r>
            <a:endParaRPr lang="cs-CZ" dirty="0"/>
          </a:p>
        </p:txBody>
      </p:sp>
      <p:sp>
        <p:nvSpPr>
          <p:cNvPr id="6" name="Zástupný symbol pro číslo snímku 5"/>
          <p:cNvSpPr>
            <a:spLocks noGrp="1"/>
          </p:cNvSpPr>
          <p:nvPr>
            <p:ph type="sldNum" sz="quarter" idx="12"/>
          </p:nvPr>
        </p:nvSpPr>
        <p:spPr/>
        <p:txBody>
          <a:bodyPr/>
          <a:lstStyle/>
          <a:p>
            <a:fld id="{BFD6A86C-8BCA-4073-A80F-43532C04EBC0}" type="slidenum">
              <a:rPr lang="cs-CZ" smtClean="0"/>
              <a:pPr/>
              <a:t>37</a:t>
            </a:fld>
            <a:endParaRPr lang="cs-CZ" dirty="0"/>
          </a:p>
        </p:txBody>
      </p:sp>
      <p:sp>
        <p:nvSpPr>
          <p:cNvPr id="4" name="Zástupný symbol pro datum 3"/>
          <p:cNvSpPr>
            <a:spLocks noGrp="1"/>
          </p:cNvSpPr>
          <p:nvPr>
            <p:ph type="dt" sz="half" idx="10"/>
          </p:nvPr>
        </p:nvSpPr>
        <p:spPr/>
        <p:txBody>
          <a:bodyPr/>
          <a:lstStyle/>
          <a:p>
            <a:fld id="{30FCF97E-E74C-644C-BDAB-4FFBB142E99F}" type="datetime1">
              <a:rPr lang="sk-SK" smtClean="0"/>
              <a:t>26.4.19</a:t>
            </a:fld>
            <a:endParaRPr lang="cs-CZ"/>
          </a:p>
        </p:txBody>
      </p:sp>
    </p:spTree>
    <p:extLst>
      <p:ext uri="{BB962C8B-B14F-4D97-AF65-F5344CB8AC3E}">
        <p14:creationId xmlns:p14="http://schemas.microsoft.com/office/powerpoint/2010/main" val="3731095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F21286-AD7F-7A46-AC4B-A107D0F67BE1}"/>
              </a:ext>
            </a:extLst>
          </p:cNvPr>
          <p:cNvSpPr>
            <a:spLocks noGrp="1"/>
          </p:cNvSpPr>
          <p:nvPr>
            <p:ph type="title"/>
          </p:nvPr>
        </p:nvSpPr>
        <p:spPr/>
        <p:txBody>
          <a:bodyPr/>
          <a:lstStyle/>
          <a:p>
            <a:r>
              <a:rPr lang="en-GB" dirty="0"/>
              <a:t>Discussion in groups</a:t>
            </a:r>
          </a:p>
        </p:txBody>
      </p:sp>
      <p:sp>
        <p:nvSpPr>
          <p:cNvPr id="3" name="Zástupný objekt pre obsah 2">
            <a:extLst>
              <a:ext uri="{FF2B5EF4-FFF2-40B4-BE49-F238E27FC236}">
                <a16:creationId xmlns:a16="http://schemas.microsoft.com/office/drawing/2014/main" id="{58BEF636-73D0-2B4B-BC0B-C51E5DDDAF17}"/>
              </a:ext>
            </a:extLst>
          </p:cNvPr>
          <p:cNvSpPr>
            <a:spLocks noGrp="1"/>
          </p:cNvSpPr>
          <p:nvPr>
            <p:ph idx="1"/>
          </p:nvPr>
        </p:nvSpPr>
        <p:spPr/>
        <p:txBody>
          <a:bodyPr/>
          <a:lstStyle/>
          <a:p>
            <a:r>
              <a:rPr lang="en-GB" dirty="0"/>
              <a:t>Use PERI approach to discuss “hand hygiene” in acute health care institutions. Find basic evidence using your mobile phones</a:t>
            </a:r>
          </a:p>
        </p:txBody>
      </p:sp>
      <p:sp>
        <p:nvSpPr>
          <p:cNvPr id="4" name="Zástupný objekt pre dátum 3">
            <a:extLst>
              <a:ext uri="{FF2B5EF4-FFF2-40B4-BE49-F238E27FC236}">
                <a16:creationId xmlns:a16="http://schemas.microsoft.com/office/drawing/2014/main" id="{19A780F9-757E-4C4B-919B-72A89B4100AC}"/>
              </a:ext>
            </a:extLst>
          </p:cNvPr>
          <p:cNvSpPr>
            <a:spLocks noGrp="1"/>
          </p:cNvSpPr>
          <p:nvPr>
            <p:ph type="dt" sz="half" idx="10"/>
          </p:nvPr>
        </p:nvSpPr>
        <p:spPr/>
        <p:txBody>
          <a:bodyPr/>
          <a:lstStyle/>
          <a:p>
            <a:fld id="{38ADDFE3-16FE-604A-8D35-5F2F8DBE7296}" type="datetime1">
              <a:rPr lang="sk-SK" smtClean="0"/>
              <a:t>26.4.19</a:t>
            </a:fld>
            <a:endParaRPr lang="en-US" dirty="0"/>
          </a:p>
        </p:txBody>
      </p:sp>
      <p:sp>
        <p:nvSpPr>
          <p:cNvPr id="5" name="Zástupný objekt pre pätu 4">
            <a:extLst>
              <a:ext uri="{FF2B5EF4-FFF2-40B4-BE49-F238E27FC236}">
                <a16:creationId xmlns:a16="http://schemas.microsoft.com/office/drawing/2014/main" id="{93D0D303-F0F5-424F-8A13-18DB360D1CFC}"/>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470197D1-8E75-0D40-943D-A211D384393E}"/>
              </a:ext>
            </a:extLst>
          </p:cNvPr>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193122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1470A3-9D3C-7A42-94F1-35005A538641}"/>
              </a:ext>
            </a:extLst>
          </p:cNvPr>
          <p:cNvSpPr>
            <a:spLocks noGrp="1"/>
          </p:cNvSpPr>
          <p:nvPr>
            <p:ph type="title"/>
          </p:nvPr>
        </p:nvSpPr>
        <p:spPr/>
        <p:txBody>
          <a:bodyPr>
            <a:normAutofit/>
          </a:bodyPr>
          <a:lstStyle/>
          <a:p>
            <a:r>
              <a:rPr lang="en" dirty="0"/>
              <a:t>Questions to ask for making up the evidence-based public health approach</a:t>
            </a:r>
            <a:endParaRPr lang="en-GB" dirty="0"/>
          </a:p>
        </p:txBody>
      </p:sp>
      <p:sp>
        <p:nvSpPr>
          <p:cNvPr id="3" name="Zástupný objekt pre obsah 2">
            <a:extLst>
              <a:ext uri="{FF2B5EF4-FFF2-40B4-BE49-F238E27FC236}">
                <a16:creationId xmlns:a16="http://schemas.microsoft.com/office/drawing/2014/main" id="{AE13FF29-863C-A549-9F06-53CD76FAC1C6}"/>
              </a:ext>
            </a:extLst>
          </p:cNvPr>
          <p:cNvSpPr>
            <a:spLocks noGrp="1"/>
          </p:cNvSpPr>
          <p:nvPr>
            <p:ph idx="1"/>
          </p:nvPr>
        </p:nvSpPr>
        <p:spPr>
          <a:xfrm>
            <a:off x="1060435" y="1962374"/>
            <a:ext cx="10058400" cy="2364299"/>
          </a:xfrm>
        </p:spPr>
        <p:txBody>
          <a:bodyPr/>
          <a:lstStyle/>
          <a:p>
            <a:r>
              <a:rPr lang="en-GB" b="1" dirty="0"/>
              <a:t>PERI Approach</a:t>
            </a:r>
            <a:r>
              <a:rPr lang="en-GB" dirty="0"/>
              <a:t>:</a:t>
            </a:r>
            <a:endParaRPr lang="en" b="1" dirty="0"/>
          </a:p>
          <a:p>
            <a:pPr marL="457200" indent="-457200">
              <a:buFont typeface="+mj-lt"/>
              <a:buAutoNum type="arabicPeriod"/>
            </a:pPr>
            <a:r>
              <a:rPr lang="en" b="1" dirty="0"/>
              <a:t>P</a:t>
            </a:r>
            <a:r>
              <a:rPr lang="en" dirty="0"/>
              <a:t>roblem: What is the health problem?</a:t>
            </a:r>
          </a:p>
          <a:p>
            <a:pPr marL="457200" indent="-457200">
              <a:buFont typeface="+mj-lt"/>
              <a:buAutoNum type="arabicPeriod"/>
            </a:pPr>
            <a:r>
              <a:rPr lang="en" b="1" dirty="0"/>
              <a:t>E</a:t>
            </a:r>
            <a:r>
              <a:rPr lang="en" dirty="0"/>
              <a:t>tiology: What is/are the contributory cause(s)?</a:t>
            </a:r>
          </a:p>
          <a:p>
            <a:pPr marL="457200" indent="-457200">
              <a:buFont typeface="+mj-lt"/>
              <a:buAutoNum type="arabicPeriod"/>
            </a:pPr>
            <a:r>
              <a:rPr lang="en" b="1" dirty="0"/>
              <a:t>R</a:t>
            </a:r>
            <a:r>
              <a:rPr lang="en" dirty="0"/>
              <a:t>ecommendations: What works to reduce the health impacts?</a:t>
            </a:r>
          </a:p>
          <a:p>
            <a:pPr marL="457200" indent="-457200">
              <a:buFont typeface="+mj-lt"/>
              <a:buAutoNum type="arabicPeriod"/>
            </a:pPr>
            <a:r>
              <a:rPr lang="en" b="1" dirty="0"/>
              <a:t>I</a:t>
            </a:r>
            <a:r>
              <a:rPr lang="en" dirty="0"/>
              <a:t>mplementation: How can we get the job done?</a:t>
            </a:r>
          </a:p>
          <a:p>
            <a:pPr marL="0" indent="0">
              <a:buNone/>
            </a:pPr>
            <a:endParaRPr lang="en" dirty="0"/>
          </a:p>
        </p:txBody>
      </p:sp>
      <p:sp>
        <p:nvSpPr>
          <p:cNvPr id="4" name="Zástupný objekt pre dátum 3">
            <a:extLst>
              <a:ext uri="{FF2B5EF4-FFF2-40B4-BE49-F238E27FC236}">
                <a16:creationId xmlns:a16="http://schemas.microsoft.com/office/drawing/2014/main" id="{07275014-662B-E04C-BC60-E71519F96DEF}"/>
              </a:ext>
            </a:extLst>
          </p:cNvPr>
          <p:cNvSpPr>
            <a:spLocks noGrp="1"/>
          </p:cNvSpPr>
          <p:nvPr>
            <p:ph type="dt" sz="half" idx="10"/>
          </p:nvPr>
        </p:nvSpPr>
        <p:spPr/>
        <p:txBody>
          <a:bodyPr/>
          <a:lstStyle/>
          <a:p>
            <a:fld id="{4A3CBC91-50E1-144B-B85B-7E0E63B4D67C}" type="datetime1">
              <a:rPr lang="sk-SK" smtClean="0"/>
              <a:t>26.4.19</a:t>
            </a:fld>
            <a:endParaRPr lang="en-US" dirty="0"/>
          </a:p>
        </p:txBody>
      </p:sp>
      <p:sp>
        <p:nvSpPr>
          <p:cNvPr id="5" name="Zástupný objekt pre pätu 4">
            <a:extLst>
              <a:ext uri="{FF2B5EF4-FFF2-40B4-BE49-F238E27FC236}">
                <a16:creationId xmlns:a16="http://schemas.microsoft.com/office/drawing/2014/main" id="{4CE8A51B-85CA-9E4E-8069-24AE7A4BAE56}"/>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025B2593-DE0F-0445-8A26-8DDD158621C1}"/>
              </a:ext>
            </a:extLst>
          </p:cNvPr>
          <p:cNvSpPr>
            <a:spLocks noGrp="1"/>
          </p:cNvSpPr>
          <p:nvPr>
            <p:ph type="sldNum" sz="quarter" idx="12"/>
          </p:nvPr>
        </p:nvSpPr>
        <p:spPr/>
        <p:txBody>
          <a:bodyPr/>
          <a:lstStyle/>
          <a:p>
            <a:fld id="{6113E31D-E2AB-40D1-8B51-AFA5AFEF393A}" type="slidenum">
              <a:rPr lang="en-US" smtClean="0"/>
              <a:t>4</a:t>
            </a:fld>
            <a:endParaRPr lang="en-US" dirty="0"/>
          </a:p>
        </p:txBody>
      </p:sp>
      <p:pic>
        <p:nvPicPr>
          <p:cNvPr id="8" name="Obrázok 7" descr="Obrázok, na ktorom je snímka obrazovky&#10;&#10;Automaticky generovaný popis">
            <a:extLst>
              <a:ext uri="{FF2B5EF4-FFF2-40B4-BE49-F238E27FC236}">
                <a16:creationId xmlns:a16="http://schemas.microsoft.com/office/drawing/2014/main" id="{AB437310-BA03-5542-84CF-944CE3FCB71B}"/>
              </a:ext>
            </a:extLst>
          </p:cNvPr>
          <p:cNvPicPr>
            <a:picLocks noChangeAspect="1"/>
          </p:cNvPicPr>
          <p:nvPr/>
        </p:nvPicPr>
        <p:blipFill>
          <a:blip r:embed="rId2"/>
          <a:stretch>
            <a:fillRect/>
          </a:stretch>
        </p:blipFill>
        <p:spPr>
          <a:xfrm>
            <a:off x="6606942" y="3745571"/>
            <a:ext cx="5245100" cy="2489200"/>
          </a:xfrm>
          <a:prstGeom prst="rect">
            <a:avLst/>
          </a:prstGeom>
        </p:spPr>
      </p:pic>
    </p:spTree>
    <p:extLst>
      <p:ext uri="{BB962C8B-B14F-4D97-AF65-F5344CB8AC3E}">
        <p14:creationId xmlns:p14="http://schemas.microsoft.com/office/powerpoint/2010/main" val="110970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C7C117-7E7B-9E43-8691-E4DA2006F74E}"/>
              </a:ext>
            </a:extLst>
          </p:cNvPr>
          <p:cNvSpPr>
            <a:spLocks noGrp="1"/>
          </p:cNvSpPr>
          <p:nvPr>
            <p:ph type="title"/>
          </p:nvPr>
        </p:nvSpPr>
        <p:spPr/>
        <p:txBody>
          <a:bodyPr>
            <a:normAutofit/>
          </a:bodyPr>
          <a:lstStyle/>
          <a:p>
            <a:r>
              <a:rPr lang="en" b="1" dirty="0">
                <a:solidFill>
                  <a:srgbClr val="FF0000"/>
                </a:solidFill>
              </a:rPr>
              <a:t>P</a:t>
            </a:r>
            <a:r>
              <a:rPr lang="en" b="1" dirty="0"/>
              <a:t>ERI</a:t>
            </a:r>
            <a:r>
              <a:rPr lang="en" dirty="0"/>
              <a:t>: HOW CAN WE DESCRIBE A HEALTH PROBLEM?</a:t>
            </a:r>
            <a:endParaRPr lang="en-GB" dirty="0"/>
          </a:p>
        </p:txBody>
      </p:sp>
      <p:sp>
        <p:nvSpPr>
          <p:cNvPr id="3" name="Zástupný objekt pre obsah 2">
            <a:extLst>
              <a:ext uri="{FF2B5EF4-FFF2-40B4-BE49-F238E27FC236}">
                <a16:creationId xmlns:a16="http://schemas.microsoft.com/office/drawing/2014/main" id="{84B27798-DEFF-1945-8900-A8352A7B2A4F}"/>
              </a:ext>
            </a:extLst>
          </p:cNvPr>
          <p:cNvSpPr>
            <a:spLocks noGrp="1"/>
          </p:cNvSpPr>
          <p:nvPr>
            <p:ph idx="1"/>
          </p:nvPr>
        </p:nvSpPr>
        <p:spPr/>
        <p:txBody>
          <a:bodyPr>
            <a:normAutofit/>
          </a:bodyPr>
          <a:lstStyle/>
          <a:p>
            <a:pPr>
              <a:buFont typeface="Wingdings" pitchFamily="2" charset="2"/>
              <a:buChar char="Ø"/>
            </a:pPr>
            <a:r>
              <a:rPr lang="en" dirty="0"/>
              <a:t> </a:t>
            </a:r>
            <a:r>
              <a:rPr lang="en" b="1" dirty="0"/>
              <a:t>Burden of disease</a:t>
            </a:r>
          </a:p>
          <a:p>
            <a:pPr lvl="1">
              <a:buFont typeface="Wingdings" pitchFamily="2" charset="2"/>
              <a:buChar char="Ø"/>
            </a:pPr>
            <a:r>
              <a:rPr lang="en" dirty="0"/>
              <a:t> </a:t>
            </a:r>
            <a:r>
              <a:rPr lang="sk-SK" dirty="0" err="1"/>
              <a:t>disability</a:t>
            </a:r>
            <a:r>
              <a:rPr lang="sk-SK" dirty="0"/>
              <a:t> </a:t>
            </a:r>
            <a:r>
              <a:rPr lang="sk-SK" dirty="0" err="1"/>
              <a:t>is</a:t>
            </a:r>
            <a:r>
              <a:rPr lang="sk-SK" dirty="0"/>
              <a:t> </a:t>
            </a:r>
            <a:r>
              <a:rPr lang="sk-SK" dirty="0" err="1"/>
              <a:t>called</a:t>
            </a:r>
            <a:r>
              <a:rPr lang="sk-SK" dirty="0"/>
              <a:t> </a:t>
            </a:r>
            <a:r>
              <a:rPr lang="en" b="1" dirty="0"/>
              <a:t>morbidity</a:t>
            </a:r>
            <a:r>
              <a:rPr lang="en" dirty="0"/>
              <a:t> </a:t>
            </a:r>
          </a:p>
          <a:p>
            <a:pPr lvl="1">
              <a:buFont typeface="Wingdings" pitchFamily="2" charset="2"/>
              <a:buChar char="Ø"/>
            </a:pPr>
            <a:r>
              <a:rPr lang="en" dirty="0"/>
              <a:t> death is called </a:t>
            </a:r>
            <a:r>
              <a:rPr lang="en" b="1" dirty="0"/>
              <a:t>mortality</a:t>
            </a:r>
          </a:p>
          <a:p>
            <a:pPr>
              <a:buFont typeface="Wingdings" pitchFamily="2" charset="2"/>
              <a:buChar char="Ø"/>
            </a:pPr>
            <a:r>
              <a:rPr lang="en" b="1" dirty="0"/>
              <a:t> Distribution of disease. </a:t>
            </a:r>
            <a:r>
              <a:rPr lang="en" dirty="0"/>
              <a:t>how the disease is spread out or distributed in a population. </a:t>
            </a:r>
          </a:p>
          <a:p>
            <a:pPr lvl="1">
              <a:buFont typeface="Wingdings" pitchFamily="2" charset="2"/>
              <a:buChar char="Ø"/>
            </a:pPr>
            <a:r>
              <a:rPr lang="en" dirty="0"/>
              <a:t> Public health professionals called </a:t>
            </a:r>
            <a:r>
              <a:rPr lang="en" b="1" dirty="0"/>
              <a:t>epidemiologists </a:t>
            </a:r>
            <a:r>
              <a:rPr lang="en" dirty="0"/>
              <a:t>investigate factors known as “person” and “place” and “time” to see if they can find patterns or associations in the frequency of a disease.</a:t>
            </a:r>
          </a:p>
          <a:p>
            <a:pPr lvl="1">
              <a:buFont typeface="Wingdings" pitchFamily="2" charset="2"/>
              <a:buChar char="Ø"/>
            </a:pPr>
            <a:r>
              <a:rPr lang="en" dirty="0"/>
              <a:t> We call these </a:t>
            </a:r>
            <a:r>
              <a:rPr lang="en" b="1" dirty="0"/>
              <a:t>group associations</a:t>
            </a:r>
            <a:r>
              <a:rPr lang="en" dirty="0"/>
              <a:t>.</a:t>
            </a:r>
          </a:p>
          <a:p>
            <a:pPr>
              <a:buFont typeface="Wingdings" pitchFamily="2" charset="2"/>
              <a:buChar char="Ø"/>
            </a:pPr>
            <a:r>
              <a:rPr lang="en" dirty="0"/>
              <a:t> are the differences or changes used to suggest group associations </a:t>
            </a:r>
            <a:r>
              <a:rPr lang="en" b="1" dirty="0"/>
              <a:t>artifactual</a:t>
            </a:r>
            <a:r>
              <a:rPr lang="en" dirty="0"/>
              <a:t> (</a:t>
            </a:r>
            <a:r>
              <a:rPr lang="en" b="1" dirty="0"/>
              <a:t>false</a:t>
            </a:r>
            <a:r>
              <a:rPr lang="en" dirty="0"/>
              <a:t>) or </a:t>
            </a:r>
            <a:r>
              <a:rPr lang="en" b="1" dirty="0"/>
              <a:t>real</a:t>
            </a:r>
            <a:r>
              <a:rPr lang="en" dirty="0"/>
              <a:t>? </a:t>
            </a:r>
          </a:p>
          <a:p>
            <a:pPr>
              <a:buFont typeface="Wingdings" pitchFamily="2" charset="2"/>
              <a:buChar char="Ø"/>
            </a:pPr>
            <a:r>
              <a:rPr lang="en" dirty="0"/>
              <a:t>In public health, we use </a:t>
            </a:r>
            <a:r>
              <a:rPr lang="en" b="1" dirty="0"/>
              <a:t>rates</a:t>
            </a:r>
            <a:r>
              <a:rPr lang="en" dirty="0"/>
              <a:t> to summarize our measurement of changes.</a:t>
            </a:r>
            <a:endParaRPr lang="en-GB" dirty="0"/>
          </a:p>
        </p:txBody>
      </p:sp>
      <p:sp>
        <p:nvSpPr>
          <p:cNvPr id="4" name="Zástupný objekt pre dátum 3">
            <a:extLst>
              <a:ext uri="{FF2B5EF4-FFF2-40B4-BE49-F238E27FC236}">
                <a16:creationId xmlns:a16="http://schemas.microsoft.com/office/drawing/2014/main" id="{BAC9C838-12D2-504C-94F1-507D3B5B7954}"/>
              </a:ext>
            </a:extLst>
          </p:cNvPr>
          <p:cNvSpPr>
            <a:spLocks noGrp="1"/>
          </p:cNvSpPr>
          <p:nvPr>
            <p:ph type="dt" sz="half" idx="10"/>
          </p:nvPr>
        </p:nvSpPr>
        <p:spPr/>
        <p:txBody>
          <a:bodyPr/>
          <a:lstStyle/>
          <a:p>
            <a:fld id="{D981BFFB-ACF2-F546-BB5F-09865157FDF8}" type="datetime1">
              <a:rPr lang="sk-SK" smtClean="0"/>
              <a:t>26.4.19</a:t>
            </a:fld>
            <a:endParaRPr lang="en-US" dirty="0"/>
          </a:p>
        </p:txBody>
      </p:sp>
      <p:sp>
        <p:nvSpPr>
          <p:cNvPr id="5" name="Zástupný objekt pre pätu 4">
            <a:extLst>
              <a:ext uri="{FF2B5EF4-FFF2-40B4-BE49-F238E27FC236}">
                <a16:creationId xmlns:a16="http://schemas.microsoft.com/office/drawing/2014/main" id="{6C1B5AD8-F82D-0946-97F6-BE4E85D8173A}"/>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BDB26D7D-A428-DE40-90F6-401211F2EB20}"/>
              </a:ext>
            </a:extLst>
          </p:cNvPr>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69250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0C49BA-F077-1046-B9A4-85990EA8B489}"/>
              </a:ext>
            </a:extLst>
          </p:cNvPr>
          <p:cNvSpPr>
            <a:spLocks noGrp="1"/>
          </p:cNvSpPr>
          <p:nvPr>
            <p:ph type="title"/>
          </p:nvPr>
        </p:nvSpPr>
        <p:spPr/>
        <p:txBody>
          <a:bodyPr/>
          <a:lstStyle/>
          <a:p>
            <a:r>
              <a:rPr lang="en" dirty="0"/>
              <a:t>Incidence rates</a:t>
            </a:r>
            <a:endParaRPr lang="en-GB" dirty="0"/>
          </a:p>
        </p:txBody>
      </p:sp>
      <p:sp>
        <p:nvSpPr>
          <p:cNvPr id="3" name="Zástupný objekt pre obsah 2">
            <a:extLst>
              <a:ext uri="{FF2B5EF4-FFF2-40B4-BE49-F238E27FC236}">
                <a16:creationId xmlns:a16="http://schemas.microsoft.com/office/drawing/2014/main" id="{9AD4A70A-1309-2B49-B40E-C3237BE02946}"/>
              </a:ext>
            </a:extLst>
          </p:cNvPr>
          <p:cNvSpPr>
            <a:spLocks noGrp="1"/>
          </p:cNvSpPr>
          <p:nvPr>
            <p:ph idx="1"/>
          </p:nvPr>
        </p:nvSpPr>
        <p:spPr>
          <a:xfrm>
            <a:off x="1097280" y="1845733"/>
            <a:ext cx="10058400" cy="4432403"/>
          </a:xfrm>
        </p:spPr>
        <p:txBody>
          <a:bodyPr>
            <a:normAutofit fontScale="92500" lnSpcReduction="20000"/>
          </a:bodyPr>
          <a:lstStyle/>
          <a:p>
            <a:pPr>
              <a:buFont typeface="Wingdings" pitchFamily="2" charset="2"/>
              <a:buChar char="Ø"/>
            </a:pPr>
            <a:r>
              <a:rPr lang="en" dirty="0"/>
              <a:t> Measure the </a:t>
            </a:r>
            <a:r>
              <a:rPr lang="en" b="1" dirty="0"/>
              <a:t>chances of developing a disease over a period of time</a:t>
            </a:r>
            <a:r>
              <a:rPr lang="en" dirty="0"/>
              <a:t>—usually one year. </a:t>
            </a:r>
          </a:p>
          <a:p>
            <a:pPr>
              <a:buFont typeface="Wingdings" pitchFamily="2" charset="2"/>
              <a:buChar char="Ø"/>
            </a:pPr>
            <a:r>
              <a:rPr lang="en" dirty="0"/>
              <a:t> Incidence rates are the number of new cases of a disease that develop during a year divided by the number of people in the at-risk population</a:t>
            </a:r>
          </a:p>
          <a:p>
            <a:pPr marL="0" indent="0">
              <a:buNone/>
            </a:pPr>
            <a:endParaRPr lang="en" dirty="0"/>
          </a:p>
          <a:p>
            <a:pPr>
              <a:buFont typeface="Wingdings" pitchFamily="2" charset="2"/>
              <a:buChar char="Ø"/>
            </a:pPr>
            <a:endParaRPr lang="en" dirty="0"/>
          </a:p>
          <a:p>
            <a:pPr>
              <a:buFont typeface="Wingdings" pitchFamily="2" charset="2"/>
              <a:buChar char="Ø"/>
            </a:pPr>
            <a:r>
              <a:rPr lang="en" dirty="0"/>
              <a:t> Expressed as the number of events per 100,000 population in the denominator. For instance, the incidence rate of lung cancer might be 100 per 100,000 p  year. </a:t>
            </a:r>
          </a:p>
          <a:p>
            <a:pPr>
              <a:buFont typeface="Wingdings" pitchFamily="2" charset="2"/>
              <a:buChar char="Ø"/>
            </a:pPr>
            <a:r>
              <a:rPr lang="en" dirty="0"/>
              <a:t>In evidence-based public health, comparing incidence rates is often a useful starting point when trying to establish the cause of a problem. </a:t>
            </a:r>
          </a:p>
          <a:p>
            <a:pPr>
              <a:buFont typeface="Wingdings" pitchFamily="2" charset="2"/>
              <a:buChar char="Ø"/>
            </a:pPr>
            <a:r>
              <a:rPr lang="en" b="1" dirty="0"/>
              <a:t>Mortality rates </a:t>
            </a:r>
            <a:r>
              <a:rPr lang="en" dirty="0"/>
              <a:t>are a special type of incidence rate that measure the incidence of death due to a disease during a particular year. When most people who develop a disease die from the disease, as is the situation with lung cancer, the mortality rate and the incidence rates are very similar. Thus, if the incidence rate of lung cancer is 100 per 100,000 per year, the mortality rate might be 95 per 100,000 per year. When mortality rates and incidence rates are similar and mortality rates are more easily or more reliably obtained, epidemiologists may substitute mortality rates for incidence rates.</a:t>
            </a:r>
          </a:p>
          <a:p>
            <a:pPr marL="0" indent="0">
              <a:buNone/>
            </a:pPr>
            <a:endParaRPr lang="en-GB" dirty="0"/>
          </a:p>
        </p:txBody>
      </p:sp>
      <p:sp>
        <p:nvSpPr>
          <p:cNvPr id="4" name="Zástupný objekt pre dátum 3">
            <a:extLst>
              <a:ext uri="{FF2B5EF4-FFF2-40B4-BE49-F238E27FC236}">
                <a16:creationId xmlns:a16="http://schemas.microsoft.com/office/drawing/2014/main" id="{6C8EB135-66EA-1D4C-ACA7-3FA8B8AE6F79}"/>
              </a:ext>
            </a:extLst>
          </p:cNvPr>
          <p:cNvSpPr>
            <a:spLocks noGrp="1"/>
          </p:cNvSpPr>
          <p:nvPr>
            <p:ph type="dt" sz="half" idx="10"/>
          </p:nvPr>
        </p:nvSpPr>
        <p:spPr/>
        <p:txBody>
          <a:bodyPr/>
          <a:lstStyle/>
          <a:p>
            <a:fld id="{DEE9A9CB-3C99-764F-A0C0-BB549397CA86}" type="datetime1">
              <a:rPr lang="sk-SK" smtClean="0"/>
              <a:t>26.4.19</a:t>
            </a:fld>
            <a:endParaRPr lang="en-US" dirty="0"/>
          </a:p>
        </p:txBody>
      </p:sp>
      <p:sp>
        <p:nvSpPr>
          <p:cNvPr id="5" name="Zástupný objekt pre pätu 4">
            <a:extLst>
              <a:ext uri="{FF2B5EF4-FFF2-40B4-BE49-F238E27FC236}">
                <a16:creationId xmlns:a16="http://schemas.microsoft.com/office/drawing/2014/main" id="{14691B1C-9B2A-0047-B83D-2FB68ED258F4}"/>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D2EBE7D1-EA3E-4043-BF64-62734D0403B3}"/>
              </a:ext>
            </a:extLst>
          </p:cNvPr>
          <p:cNvSpPr>
            <a:spLocks noGrp="1"/>
          </p:cNvSpPr>
          <p:nvPr>
            <p:ph type="sldNum" sz="quarter" idx="12"/>
          </p:nvPr>
        </p:nvSpPr>
        <p:spPr/>
        <p:txBody>
          <a:bodyPr/>
          <a:lstStyle/>
          <a:p>
            <a:fld id="{6113E31D-E2AB-40D1-8B51-AFA5AFEF393A}" type="slidenum">
              <a:rPr lang="en-US" smtClean="0"/>
              <a:t>6</a:t>
            </a:fld>
            <a:endParaRPr lang="en-US" dirty="0"/>
          </a:p>
        </p:txBody>
      </p:sp>
      <p:pic>
        <p:nvPicPr>
          <p:cNvPr id="8" name="Obrázok 7">
            <a:extLst>
              <a:ext uri="{FF2B5EF4-FFF2-40B4-BE49-F238E27FC236}">
                <a16:creationId xmlns:a16="http://schemas.microsoft.com/office/drawing/2014/main" id="{6CD1E2B8-B4D7-3444-81AC-87D593C97B2F}"/>
              </a:ext>
            </a:extLst>
          </p:cNvPr>
          <p:cNvPicPr>
            <a:picLocks noChangeAspect="1"/>
          </p:cNvPicPr>
          <p:nvPr/>
        </p:nvPicPr>
        <p:blipFill>
          <a:blip r:embed="rId2"/>
          <a:stretch>
            <a:fillRect/>
          </a:stretch>
        </p:blipFill>
        <p:spPr>
          <a:xfrm>
            <a:off x="3686185" y="2670717"/>
            <a:ext cx="4851400" cy="914400"/>
          </a:xfrm>
          <a:prstGeom prst="rect">
            <a:avLst/>
          </a:prstGeom>
        </p:spPr>
      </p:pic>
    </p:spTree>
    <p:extLst>
      <p:ext uri="{BB962C8B-B14F-4D97-AF65-F5344CB8AC3E}">
        <p14:creationId xmlns:p14="http://schemas.microsoft.com/office/powerpoint/2010/main" val="45473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59156-445C-FA45-83F4-2F4474A043A3}"/>
              </a:ext>
            </a:extLst>
          </p:cNvPr>
          <p:cNvSpPr>
            <a:spLocks noGrp="1"/>
          </p:cNvSpPr>
          <p:nvPr>
            <p:ph type="title"/>
          </p:nvPr>
        </p:nvSpPr>
        <p:spPr/>
        <p:txBody>
          <a:bodyPr/>
          <a:lstStyle/>
          <a:p>
            <a:r>
              <a:rPr lang="en" dirty="0"/>
              <a:t>Prevalence</a:t>
            </a:r>
            <a:endParaRPr lang="en-GB" dirty="0"/>
          </a:p>
        </p:txBody>
      </p:sp>
      <p:sp>
        <p:nvSpPr>
          <p:cNvPr id="3" name="Zástupný objekt pre obsah 2">
            <a:extLst>
              <a:ext uri="{FF2B5EF4-FFF2-40B4-BE49-F238E27FC236}">
                <a16:creationId xmlns:a16="http://schemas.microsoft.com/office/drawing/2014/main" id="{FFF83C91-09F3-3243-9789-EF833588F5D3}"/>
              </a:ext>
            </a:extLst>
          </p:cNvPr>
          <p:cNvSpPr>
            <a:spLocks noGrp="1"/>
          </p:cNvSpPr>
          <p:nvPr>
            <p:ph idx="1"/>
          </p:nvPr>
        </p:nvSpPr>
        <p:spPr>
          <a:xfrm>
            <a:off x="1097280" y="1845734"/>
            <a:ext cx="10058400" cy="4443554"/>
          </a:xfrm>
        </p:spPr>
        <p:txBody>
          <a:bodyPr>
            <a:normAutofit fontScale="92500" lnSpcReduction="10000"/>
          </a:bodyPr>
          <a:lstStyle/>
          <a:p>
            <a:pPr>
              <a:buFont typeface="Wingdings" pitchFamily="2" charset="2"/>
              <a:buChar char="Ø"/>
            </a:pPr>
            <a:r>
              <a:rPr lang="en-GB" dirty="0"/>
              <a:t> is the </a:t>
            </a:r>
            <a:r>
              <a:rPr lang="en-GB" b="1" dirty="0"/>
              <a:t>number of individuals who have a disease at a particular time divided by the number of individuals who could potentially have the disease</a:t>
            </a:r>
            <a:r>
              <a:rPr lang="en-GB" dirty="0"/>
              <a:t>.</a:t>
            </a:r>
          </a:p>
          <a:p>
            <a:pPr>
              <a:buFont typeface="Wingdings" pitchFamily="2" charset="2"/>
              <a:buChar char="Ø"/>
            </a:pPr>
            <a:r>
              <a:rPr lang="en-GB" dirty="0"/>
              <a:t> it tells us the </a:t>
            </a:r>
            <a:r>
              <a:rPr lang="en-GB" b="1" dirty="0"/>
              <a:t>proportion</a:t>
            </a:r>
            <a:r>
              <a:rPr lang="en-GB" dirty="0"/>
              <a:t> or </a:t>
            </a:r>
            <a:r>
              <a:rPr lang="en-GB" b="1" dirty="0"/>
              <a:t>percentage</a:t>
            </a:r>
            <a:r>
              <a:rPr lang="en-GB" dirty="0"/>
              <a:t> of individuals who have the disease.</a:t>
            </a:r>
          </a:p>
          <a:p>
            <a:pPr marL="0" indent="0">
              <a:buNone/>
            </a:pPr>
            <a:endParaRPr lang="en-GB" dirty="0"/>
          </a:p>
          <a:p>
            <a:pPr>
              <a:buFont typeface="Wingdings" pitchFamily="2" charset="2"/>
              <a:buChar char="Ø"/>
            </a:pPr>
            <a:endParaRPr lang="en-GB" dirty="0"/>
          </a:p>
          <a:p>
            <a:pPr>
              <a:buFont typeface="Wingdings" pitchFamily="2" charset="2"/>
              <a:buChar char="Ø"/>
            </a:pPr>
            <a:r>
              <a:rPr lang="en-GB" dirty="0"/>
              <a:t>Despite the fact that lung cancer has become the most common cancer, the prevalence will be low—perhaps one tenth of one percent or less—because those who develop lung cancer do not generally live for a long period of time. Therefore, you will rarely see people with lung cancer. The prevalence of chronic diseases of prolonged duration, such as asthma or chronic obstructive pulmonary disease (COPD), is often relatively high, hence you will often see people with these diseases.</a:t>
            </a:r>
          </a:p>
          <a:p>
            <a:pPr>
              <a:buFont typeface="Wingdings" pitchFamily="2" charset="2"/>
              <a:buChar char="Ø"/>
            </a:pPr>
            <a:r>
              <a:rPr lang="en-GB" dirty="0"/>
              <a:t>Prevalence is often useful when trying to assess the total impact or burden of a health problem in a population and can help identify the need for services. For example, knowledge that there is a high prevalence of lung cancer in a certain region may indicate that there is a need for healthcare services in that area.</a:t>
            </a:r>
          </a:p>
        </p:txBody>
      </p:sp>
      <p:sp>
        <p:nvSpPr>
          <p:cNvPr id="4" name="Zástupný objekt pre dátum 3">
            <a:extLst>
              <a:ext uri="{FF2B5EF4-FFF2-40B4-BE49-F238E27FC236}">
                <a16:creationId xmlns:a16="http://schemas.microsoft.com/office/drawing/2014/main" id="{62040924-0B3D-9A42-9A16-63355EB1AC42}"/>
              </a:ext>
            </a:extLst>
          </p:cNvPr>
          <p:cNvSpPr>
            <a:spLocks noGrp="1"/>
          </p:cNvSpPr>
          <p:nvPr>
            <p:ph type="dt" sz="half" idx="10"/>
          </p:nvPr>
        </p:nvSpPr>
        <p:spPr/>
        <p:txBody>
          <a:bodyPr/>
          <a:lstStyle/>
          <a:p>
            <a:fld id="{8D77270A-25F5-4C45-8E91-EC32D87B8D84}" type="datetime1">
              <a:rPr lang="sk-SK" smtClean="0"/>
              <a:t>26.4.19</a:t>
            </a:fld>
            <a:endParaRPr lang="en-US" dirty="0"/>
          </a:p>
        </p:txBody>
      </p:sp>
      <p:sp>
        <p:nvSpPr>
          <p:cNvPr id="5" name="Zástupný objekt pre pätu 4">
            <a:extLst>
              <a:ext uri="{FF2B5EF4-FFF2-40B4-BE49-F238E27FC236}">
                <a16:creationId xmlns:a16="http://schemas.microsoft.com/office/drawing/2014/main" id="{F2F019B9-FEA2-C145-9861-89DC6E52F91C}"/>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9EB96661-F642-EA4E-8A2C-6DC5013A5342}"/>
              </a:ext>
            </a:extLst>
          </p:cNvPr>
          <p:cNvSpPr>
            <a:spLocks noGrp="1"/>
          </p:cNvSpPr>
          <p:nvPr>
            <p:ph type="sldNum" sz="quarter" idx="12"/>
          </p:nvPr>
        </p:nvSpPr>
        <p:spPr/>
        <p:txBody>
          <a:bodyPr/>
          <a:lstStyle/>
          <a:p>
            <a:fld id="{6113E31D-E2AB-40D1-8B51-AFA5AFEF393A}" type="slidenum">
              <a:rPr lang="en-US" smtClean="0"/>
              <a:t>7</a:t>
            </a:fld>
            <a:endParaRPr lang="en-US" dirty="0"/>
          </a:p>
        </p:txBody>
      </p:sp>
      <p:pic>
        <p:nvPicPr>
          <p:cNvPr id="8" name="Obrázok 7">
            <a:extLst>
              <a:ext uri="{FF2B5EF4-FFF2-40B4-BE49-F238E27FC236}">
                <a16:creationId xmlns:a16="http://schemas.microsoft.com/office/drawing/2014/main" id="{05C5EE0A-B800-8242-927F-AE0D488985CD}"/>
              </a:ext>
            </a:extLst>
          </p:cNvPr>
          <p:cNvPicPr>
            <a:picLocks noChangeAspect="1"/>
          </p:cNvPicPr>
          <p:nvPr/>
        </p:nvPicPr>
        <p:blipFill>
          <a:blip r:embed="rId2"/>
          <a:stretch>
            <a:fillRect/>
          </a:stretch>
        </p:blipFill>
        <p:spPr>
          <a:xfrm>
            <a:off x="3981450" y="2875930"/>
            <a:ext cx="4229100" cy="749300"/>
          </a:xfrm>
          <a:prstGeom prst="rect">
            <a:avLst/>
          </a:prstGeom>
        </p:spPr>
      </p:pic>
    </p:spTree>
    <p:extLst>
      <p:ext uri="{BB962C8B-B14F-4D97-AF65-F5344CB8AC3E}">
        <p14:creationId xmlns:p14="http://schemas.microsoft.com/office/powerpoint/2010/main" val="290223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3D3DAA4F-EC7B-864D-AF57-99BED219619B}"/>
              </a:ext>
            </a:extLst>
          </p:cNvPr>
          <p:cNvSpPr>
            <a:spLocks noGrp="1"/>
          </p:cNvSpPr>
          <p:nvPr>
            <p:ph type="dt" sz="half" idx="10"/>
          </p:nvPr>
        </p:nvSpPr>
        <p:spPr/>
        <p:txBody>
          <a:bodyPr/>
          <a:lstStyle/>
          <a:p>
            <a:fld id="{6BDC1616-6DF5-8B4F-9F29-B64183B43035}" type="datetime1">
              <a:rPr lang="sk-SK" smtClean="0"/>
              <a:t>26.4.19</a:t>
            </a:fld>
            <a:endParaRPr lang="en-US" dirty="0"/>
          </a:p>
        </p:txBody>
      </p:sp>
      <p:sp>
        <p:nvSpPr>
          <p:cNvPr id="5" name="Zástupný objekt pre pätu 4">
            <a:extLst>
              <a:ext uri="{FF2B5EF4-FFF2-40B4-BE49-F238E27FC236}">
                <a16:creationId xmlns:a16="http://schemas.microsoft.com/office/drawing/2014/main" id="{F495A974-9D2B-AC4E-8003-3330EE29CF31}"/>
              </a:ext>
            </a:extLst>
          </p:cNvPr>
          <p:cNvSpPr>
            <a:spLocks noGrp="1"/>
          </p:cNvSpPr>
          <p:nvPr>
            <p:ph type="ftr" sz="quarter" idx="11"/>
          </p:nvPr>
        </p:nvSpPr>
        <p:spPr/>
        <p:txBody>
          <a:bodyPr/>
          <a:lstStyle/>
          <a:p>
            <a:r>
              <a:rPr lang="en-US"/>
              <a:t>rusnakm0@gmail.com</a:t>
            </a:r>
            <a:endParaRPr lang="en-US" dirty="0"/>
          </a:p>
        </p:txBody>
      </p:sp>
      <p:sp>
        <p:nvSpPr>
          <p:cNvPr id="6" name="Zástupný objekt pre číslo snímky 5">
            <a:extLst>
              <a:ext uri="{FF2B5EF4-FFF2-40B4-BE49-F238E27FC236}">
                <a16:creationId xmlns:a16="http://schemas.microsoft.com/office/drawing/2014/main" id="{9D24FDB1-B262-7B45-83F5-6A83BF3C1FBC}"/>
              </a:ext>
            </a:extLst>
          </p:cNvPr>
          <p:cNvSpPr>
            <a:spLocks noGrp="1"/>
          </p:cNvSpPr>
          <p:nvPr>
            <p:ph type="sldNum" sz="quarter" idx="12"/>
          </p:nvPr>
        </p:nvSpPr>
        <p:spPr/>
        <p:txBody>
          <a:bodyPr/>
          <a:lstStyle/>
          <a:p>
            <a:fld id="{6113E31D-E2AB-40D1-8B51-AFA5AFEF393A}" type="slidenum">
              <a:rPr lang="en-US" smtClean="0"/>
              <a:t>8</a:t>
            </a:fld>
            <a:endParaRPr lang="en-US" dirty="0"/>
          </a:p>
        </p:txBody>
      </p:sp>
      <p:sp>
        <p:nvSpPr>
          <p:cNvPr id="7" name="Rectangle 4">
            <a:extLst>
              <a:ext uri="{FF2B5EF4-FFF2-40B4-BE49-F238E27FC236}">
                <a16:creationId xmlns:a16="http://schemas.microsoft.com/office/drawing/2014/main" id="{E84B669D-8264-5949-A357-1B6383B372F3}"/>
              </a:ext>
            </a:extLst>
          </p:cNvPr>
          <p:cNvSpPr>
            <a:spLocks noChangeArrowheads="1"/>
          </p:cNvSpPr>
          <p:nvPr/>
        </p:nvSpPr>
        <p:spPr bwMode="auto">
          <a:xfrm>
            <a:off x="1750741" y="211872"/>
            <a:ext cx="21194024" cy="5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7" name="Obrázok 1" descr="Image result for prevalence vs incidence">
            <a:extLst>
              <a:ext uri="{FF2B5EF4-FFF2-40B4-BE49-F238E27FC236}">
                <a16:creationId xmlns:a16="http://schemas.microsoft.com/office/drawing/2014/main" id="{DD10A040-F8F3-1243-89A8-ADF99DDB28A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12692" r="12791"/>
          <a:stretch>
            <a:fillRect/>
          </a:stretch>
        </p:blipFill>
        <p:spPr bwMode="auto">
          <a:xfrm>
            <a:off x="1750741" y="211872"/>
            <a:ext cx="8017727" cy="603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8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714A3BA-F2DD-8046-81C6-7E4D22207745}"/>
              </a:ext>
            </a:extLst>
          </p:cNvPr>
          <p:cNvSpPr>
            <a:spLocks noGrp="1"/>
          </p:cNvSpPr>
          <p:nvPr>
            <p:ph type="title"/>
          </p:nvPr>
        </p:nvSpPr>
        <p:spPr/>
        <p:txBody>
          <a:bodyPr>
            <a:normAutofit/>
          </a:bodyPr>
          <a:lstStyle/>
          <a:p>
            <a:r>
              <a:rPr lang="en" b="1" dirty="0"/>
              <a:t>P</a:t>
            </a:r>
            <a:r>
              <a:rPr lang="en" b="1" dirty="0">
                <a:solidFill>
                  <a:srgbClr val="FF0000"/>
                </a:solidFill>
              </a:rPr>
              <a:t>E</a:t>
            </a:r>
            <a:r>
              <a:rPr lang="en" b="1" dirty="0"/>
              <a:t>RI: </a:t>
            </a:r>
            <a:r>
              <a:rPr lang="en" dirty="0"/>
              <a:t>ETIOLOGY</a:t>
            </a:r>
            <a:br>
              <a:rPr lang="en" b="1" dirty="0"/>
            </a:br>
            <a:r>
              <a:rPr lang="en" sz="4000" dirty="0"/>
              <a:t>HOW D0 WE ESTABLISH CONTRIBUTORY CAUSE?</a:t>
            </a:r>
            <a:endParaRPr lang="en-GB" dirty="0"/>
          </a:p>
        </p:txBody>
      </p:sp>
      <p:sp>
        <p:nvSpPr>
          <p:cNvPr id="6" name="Zástupný objekt pre obsah 5">
            <a:extLst>
              <a:ext uri="{FF2B5EF4-FFF2-40B4-BE49-F238E27FC236}">
                <a16:creationId xmlns:a16="http://schemas.microsoft.com/office/drawing/2014/main" id="{38466C79-90FF-9749-9755-E96824ACC6CD}"/>
              </a:ext>
            </a:extLst>
          </p:cNvPr>
          <p:cNvSpPr>
            <a:spLocks noGrp="1"/>
          </p:cNvSpPr>
          <p:nvPr>
            <p:ph idx="1"/>
          </p:nvPr>
        </p:nvSpPr>
        <p:spPr/>
        <p:txBody>
          <a:bodyPr>
            <a:normAutofit/>
          </a:bodyPr>
          <a:lstStyle/>
          <a:p>
            <a:pPr>
              <a:buFont typeface="Wingdings" pitchFamily="2" charset="2"/>
              <a:buChar char="Ø"/>
            </a:pPr>
            <a:r>
              <a:rPr lang="en" dirty="0"/>
              <a:t> Understanding the reasons for disease is fundamental to the prevention of disability and death. We call these reasons </a:t>
            </a:r>
            <a:r>
              <a:rPr lang="en" b="1" dirty="0"/>
              <a:t>etiology</a:t>
            </a:r>
            <a:r>
              <a:rPr lang="en" dirty="0"/>
              <a:t> or </a:t>
            </a:r>
            <a:r>
              <a:rPr lang="en" b="1" dirty="0"/>
              <a:t>causation</a:t>
            </a:r>
            <a:r>
              <a:rPr lang="en" dirty="0"/>
              <a:t>. </a:t>
            </a:r>
          </a:p>
          <a:p>
            <a:pPr>
              <a:buFont typeface="Wingdings" pitchFamily="2" charset="2"/>
              <a:buChar char="Ø"/>
            </a:pPr>
            <a:r>
              <a:rPr lang="en" dirty="0"/>
              <a:t> In evidence-based public health, we use a very specific definition of causation—</a:t>
            </a:r>
            <a:r>
              <a:rPr lang="en" b="1" dirty="0"/>
              <a:t>contributory cause</a:t>
            </a:r>
            <a:r>
              <a:rPr lang="en" dirty="0"/>
              <a:t>. </a:t>
            </a:r>
          </a:p>
          <a:p>
            <a:pPr>
              <a:buFont typeface="Wingdings" pitchFamily="2" charset="2"/>
              <a:buChar char="Ø"/>
            </a:pPr>
            <a:r>
              <a:rPr lang="en" dirty="0"/>
              <a:t>The evidence-based public health approach relies on </a:t>
            </a:r>
            <a:r>
              <a:rPr lang="en" b="1" dirty="0"/>
              <a:t>epidemiological research studies</a:t>
            </a:r>
            <a:r>
              <a:rPr lang="en" dirty="0"/>
              <a:t> to establish a contributory cause. This requires that we go beyond group association and establish three definitive requirements.</a:t>
            </a:r>
          </a:p>
          <a:p>
            <a:pPr lvl="1">
              <a:buFont typeface="Wingdings" pitchFamily="2" charset="2"/>
              <a:buChar char="Ø"/>
            </a:pPr>
            <a:r>
              <a:rPr lang="en" dirty="0"/>
              <a:t> 1. The “</a:t>
            </a:r>
            <a:r>
              <a:rPr lang="en" b="1" dirty="0"/>
              <a:t>cause</a:t>
            </a:r>
            <a:r>
              <a:rPr lang="en" dirty="0"/>
              <a:t>” is associated with the “</a:t>
            </a:r>
            <a:r>
              <a:rPr lang="en" b="1" dirty="0"/>
              <a:t>effect</a:t>
            </a:r>
            <a:r>
              <a:rPr lang="en" dirty="0"/>
              <a:t>” at the individual level. That is, the potential “cause” and the potential “effect” occur more frequently in the same individual than would be expected by chance. Therefore, we need to establish that individuals with lung cancer are more frequently smokers than individuals without lung cancer.</a:t>
            </a:r>
          </a:p>
          <a:p>
            <a:pPr lvl="1">
              <a:buFont typeface="Wingdings" pitchFamily="2" charset="2"/>
              <a:buChar char="Ø"/>
            </a:pPr>
            <a:endParaRPr lang="en" dirty="0"/>
          </a:p>
        </p:txBody>
      </p:sp>
      <p:sp>
        <p:nvSpPr>
          <p:cNvPr id="2" name="Zástupný objekt pre dátum 1">
            <a:extLst>
              <a:ext uri="{FF2B5EF4-FFF2-40B4-BE49-F238E27FC236}">
                <a16:creationId xmlns:a16="http://schemas.microsoft.com/office/drawing/2014/main" id="{C85CBF4A-DEFF-DA43-9E00-C14480D50C36}"/>
              </a:ext>
            </a:extLst>
          </p:cNvPr>
          <p:cNvSpPr>
            <a:spLocks noGrp="1"/>
          </p:cNvSpPr>
          <p:nvPr>
            <p:ph type="dt" sz="half" idx="10"/>
          </p:nvPr>
        </p:nvSpPr>
        <p:spPr/>
        <p:txBody>
          <a:bodyPr/>
          <a:lstStyle/>
          <a:p>
            <a:fld id="{CCA750EF-ECD7-EA45-A6BF-02AE774154B2}" type="datetime1">
              <a:rPr lang="sk-SK" smtClean="0"/>
              <a:t>26.4.19</a:t>
            </a:fld>
            <a:endParaRPr lang="en-US" dirty="0"/>
          </a:p>
        </p:txBody>
      </p:sp>
      <p:sp>
        <p:nvSpPr>
          <p:cNvPr id="3" name="Zástupný objekt pre pätu 2">
            <a:extLst>
              <a:ext uri="{FF2B5EF4-FFF2-40B4-BE49-F238E27FC236}">
                <a16:creationId xmlns:a16="http://schemas.microsoft.com/office/drawing/2014/main" id="{B08D6DAE-A922-904E-B38B-561370C69340}"/>
              </a:ext>
            </a:extLst>
          </p:cNvPr>
          <p:cNvSpPr>
            <a:spLocks noGrp="1"/>
          </p:cNvSpPr>
          <p:nvPr>
            <p:ph type="ftr" sz="quarter" idx="11"/>
          </p:nvPr>
        </p:nvSpPr>
        <p:spPr/>
        <p:txBody>
          <a:bodyPr/>
          <a:lstStyle/>
          <a:p>
            <a:r>
              <a:rPr lang="en-US"/>
              <a:t>rusnakm0@gmail.com</a:t>
            </a:r>
            <a:endParaRPr lang="en-US" dirty="0"/>
          </a:p>
        </p:txBody>
      </p:sp>
      <p:sp>
        <p:nvSpPr>
          <p:cNvPr id="4" name="Zástupný objekt pre číslo snímky 3">
            <a:extLst>
              <a:ext uri="{FF2B5EF4-FFF2-40B4-BE49-F238E27FC236}">
                <a16:creationId xmlns:a16="http://schemas.microsoft.com/office/drawing/2014/main" id="{CB9C4BFA-B27E-E34B-9FD4-ED737526E360}"/>
              </a:ext>
            </a:extLst>
          </p:cNvPr>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559312667"/>
      </p:ext>
    </p:extLst>
  </p:cSld>
  <p:clrMapOvr>
    <a:masterClrMapping/>
  </p:clrMapOvr>
</p:sld>
</file>

<file path=ppt/theme/theme1.xml><?xml version="1.0" encoding="utf-8"?>
<a:theme xmlns:a="http://schemas.openxmlformats.org/drawingml/2006/main" name="Retrospektí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zentácia2" id="{952655C3-CD69-284E-A384-F73A301983E8}" vid="{A2AB3B54-B268-4143-A45C-6CDB28864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Retrospektíva</Template>
  <TotalTime>516</TotalTime>
  <Words>3727</Words>
  <Application>Microsoft Macintosh PowerPoint</Application>
  <PresentationFormat>Širokouhlá</PresentationFormat>
  <Paragraphs>290</Paragraphs>
  <Slides>38</Slides>
  <Notes>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38</vt:i4>
      </vt:variant>
    </vt:vector>
  </HeadingPairs>
  <TitlesOfParts>
    <vt:vector size="44" baseType="lpstr">
      <vt:lpstr>Arial</vt:lpstr>
      <vt:lpstr>Calibri</vt:lpstr>
      <vt:lpstr>Calibri Light</vt:lpstr>
      <vt:lpstr>Tahoma</vt:lpstr>
      <vt:lpstr>Wingdings</vt:lpstr>
      <vt:lpstr>Retrospektíva</vt:lpstr>
      <vt:lpstr>Evidence Based Public Health</vt:lpstr>
      <vt:lpstr>OUTLINE</vt:lpstr>
      <vt:lpstr>CASE of TABACCO</vt:lpstr>
      <vt:lpstr>Questions to ask for making up the evidence-based public health approach</vt:lpstr>
      <vt:lpstr>PERI: HOW CAN WE DESCRIBE A HEALTH PROBLEM?</vt:lpstr>
      <vt:lpstr>Incidence rates</vt:lpstr>
      <vt:lpstr>Prevalence</vt:lpstr>
      <vt:lpstr>Prezentácia programu PowerPoint</vt:lpstr>
      <vt:lpstr>PERI: ETIOLOGY HOW D0 WE ESTABLISH CONTRIBUTORY CAUSE?</vt:lpstr>
      <vt:lpstr>Etiology cntd.</vt:lpstr>
      <vt:lpstr>Prezentácia programu PowerPoint</vt:lpstr>
      <vt:lpstr>Cohort Studies</vt:lpstr>
      <vt:lpstr>Randomized clinical trials</vt:lpstr>
      <vt:lpstr>Prezentácia programu PowerPoint</vt:lpstr>
      <vt:lpstr>Necessary, sufficient and contributory causes</vt:lpstr>
      <vt:lpstr>PERI: RECOMMENDATIONS: WHAT WORKS TO REDUCE THE HEALTH IMPACT?</vt:lpstr>
      <vt:lpstr>Quality of the evidence and the magnitude of the impact</vt:lpstr>
      <vt:lpstr>Prezentácia programu PowerPoint</vt:lpstr>
      <vt:lpstr>Prezentácia programu PowerPoint</vt:lpstr>
      <vt:lpstr>Prezentácia programu PowerPoint</vt:lpstr>
      <vt:lpstr>AGREE:  Appraisal of Guidelines for Research and Evaluation</vt:lpstr>
      <vt:lpstr>PERI: Magnitude of the impact of the intervention</vt:lpstr>
      <vt:lpstr>PERI: IMPLEMENTATION: HOW DO WE GET THE JOB DONE?</vt:lpstr>
      <vt:lpstr>Implementation cntd.</vt:lpstr>
      <vt:lpstr>Prezentácia programu PowerPoint</vt:lpstr>
      <vt:lpstr>Evidence-Based Public Health: Glossary</vt:lpstr>
      <vt:lpstr>Evidence-Based Public Health: Glossary</vt:lpstr>
      <vt:lpstr>Evidence-Based Public Health</vt:lpstr>
      <vt:lpstr>Cochrane Podcasts</vt:lpstr>
      <vt:lpstr>MEDLINE/PUBMED</vt:lpstr>
      <vt:lpstr>The National Institute for Health and Care Excellence (NICE)</vt:lpstr>
      <vt:lpstr>G-I-N Guidelines International Network</vt:lpstr>
      <vt:lpstr>Google Scholar</vt:lpstr>
      <vt:lpstr>MediSys</vt:lpstr>
      <vt:lpstr>https://ec.europa.eu/health/state/summary_en </vt:lpstr>
      <vt:lpstr>EU example of Evidence Based PH: ECDC Technical Report 2011</vt:lpstr>
      <vt:lpstr>Message to take home</vt:lpstr>
      <vt:lpstr>Discussion in groups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Public Health</dc:title>
  <dc:subject/>
  <dc:creator>Martin Rusnak</dc:creator>
  <cp:keywords/>
  <dc:description/>
  <cp:lastModifiedBy>Martin Rusnak</cp:lastModifiedBy>
  <cp:revision>36</cp:revision>
  <dcterms:created xsi:type="dcterms:W3CDTF">2019-04-26T08:00:40Z</dcterms:created>
  <dcterms:modified xsi:type="dcterms:W3CDTF">2019-04-26T16:37:08Z</dcterms:modified>
  <cp:category/>
</cp:coreProperties>
</file>