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5"/>
  </p:notesMasterIdLst>
  <p:sldIdLst>
    <p:sldId id="256" r:id="rId2"/>
    <p:sldId id="258" r:id="rId3"/>
    <p:sldId id="259" r:id="rId4"/>
    <p:sldId id="266" r:id="rId5"/>
    <p:sldId id="264" r:id="rId6"/>
    <p:sldId id="265" r:id="rId7"/>
    <p:sldId id="260" r:id="rId8"/>
    <p:sldId id="267" r:id="rId9"/>
    <p:sldId id="261" r:id="rId10"/>
    <p:sldId id="268" r:id="rId11"/>
    <p:sldId id="262" r:id="rId12"/>
    <p:sldId id="263" r:id="rId13"/>
    <p:sldId id="26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92"/>
    <p:restoredTop sz="92890"/>
  </p:normalViewPr>
  <p:slideViewPr>
    <p:cSldViewPr snapToGrid="0" snapToObjects="1">
      <p:cViewPr varScale="1">
        <p:scale>
          <a:sx n="110" d="100"/>
          <a:sy n="110" d="100"/>
        </p:scale>
        <p:origin x="82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k-SK"/>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15072B-1926-7948-8B44-B6270056D9F8}" type="datetimeFigureOut">
              <a:rPr lang="sk-SK" smtClean="0"/>
              <a:t>3.5.19</a:t>
            </a:fld>
            <a:endParaRPr lang="sk-SK"/>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k-SK"/>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k-SK"/>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k-SK"/>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0E4B81-FB46-5145-BB41-15F1B2A03CE5}" type="slidenum">
              <a:rPr lang="sk-SK" smtClean="0"/>
              <a:t>‹#›</a:t>
            </a:fld>
            <a:endParaRPr lang="sk-SK"/>
          </a:p>
        </p:txBody>
      </p:sp>
    </p:spTree>
    <p:extLst>
      <p:ext uri="{BB962C8B-B14F-4D97-AF65-F5344CB8AC3E}">
        <p14:creationId xmlns:p14="http://schemas.microsoft.com/office/powerpoint/2010/main" val="16887763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sk-SK" noProof="0"/>
              <a:t>Kliknutím upravte štýl predlohy nadpisu</a:t>
            </a:r>
            <a:endParaRPr lang="en-GB" noProof="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sk-SK" noProof="0"/>
              <a:t>Kliknutím upravte štýl predlohy podnadpisu</a:t>
            </a:r>
            <a:endParaRPr lang="en-GB" noProof="0"/>
          </a:p>
        </p:txBody>
      </p:sp>
      <p:sp>
        <p:nvSpPr>
          <p:cNvPr id="4" name="Date Placeholder 3"/>
          <p:cNvSpPr>
            <a:spLocks noGrp="1"/>
          </p:cNvSpPr>
          <p:nvPr>
            <p:ph type="dt" sz="half" idx="10"/>
          </p:nvPr>
        </p:nvSpPr>
        <p:spPr/>
        <p:txBody>
          <a:bodyPr/>
          <a:lstStyle/>
          <a:p>
            <a:fld id="{A0A3CF89-8F4B-B240-8DB3-694C0B86905A}" type="datetime1">
              <a:rPr lang="sk-SK" noProof="0" smtClean="0"/>
              <a:t>3.5.19</a:t>
            </a:fld>
            <a:endParaRPr lang="en-GB" noProof="0"/>
          </a:p>
        </p:txBody>
      </p:sp>
      <p:sp>
        <p:nvSpPr>
          <p:cNvPr id="5" name="Footer Placeholder 4"/>
          <p:cNvSpPr>
            <a:spLocks noGrp="1"/>
          </p:cNvSpPr>
          <p:nvPr>
            <p:ph type="ftr" sz="quarter" idx="11"/>
          </p:nvPr>
        </p:nvSpPr>
        <p:spPr/>
        <p:txBody>
          <a:bodyPr/>
          <a:lstStyle/>
          <a:p>
            <a:r>
              <a:rPr lang="en-GB" noProof="0"/>
              <a:t>rusnakm0@gmail.com</a:t>
            </a:r>
            <a:endParaRPr lang="en-GB" noProof="0" dirty="0"/>
          </a:p>
        </p:txBody>
      </p:sp>
      <p:sp>
        <p:nvSpPr>
          <p:cNvPr id="6" name="Slide Number Placeholder 5"/>
          <p:cNvSpPr>
            <a:spLocks noGrp="1"/>
          </p:cNvSpPr>
          <p:nvPr>
            <p:ph type="sldNum" sz="quarter" idx="12"/>
          </p:nvPr>
        </p:nvSpPr>
        <p:spPr/>
        <p:txBody>
          <a:bodyPr/>
          <a:lstStyle/>
          <a:p>
            <a:fld id="{4FAB73BC-B049-4115-A692-8D63A059BFB8}" type="slidenum">
              <a:rPr lang="en-GB" noProof="0" smtClean="0"/>
              <a:t>‹#›</a:t>
            </a:fld>
            <a:endParaRPr lang="en-GB" noProof="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86788786-36F5-8648-8A0D-91E89B4AA6A0}" type="datetime1">
              <a:rPr lang="sk-SK" smtClean="0"/>
              <a:t>3.5.19</a:t>
            </a:fld>
            <a:endParaRPr lang="en-US" dirty="0"/>
          </a:p>
        </p:txBody>
      </p:sp>
      <p:sp>
        <p:nvSpPr>
          <p:cNvPr id="5" name="Footer Placeholder 4"/>
          <p:cNvSpPr>
            <a:spLocks noGrp="1"/>
          </p:cNvSpPr>
          <p:nvPr>
            <p:ph type="ftr" sz="quarter" idx="11"/>
          </p:nvPr>
        </p:nvSpPr>
        <p:spPr/>
        <p:txBody>
          <a:bodyPr/>
          <a:lstStyle/>
          <a:p>
            <a:r>
              <a:rPr lang="en-US"/>
              <a:t>rusnakm0@gmail.com</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Zvislý nadpis a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sk-SK"/>
              <a:t>Kliknutím upravte štýl predlohy nadpisu</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AEA10460-7435-EE45-BCB3-E5A1D082E189}" type="datetime1">
              <a:rPr lang="sk-SK" smtClean="0"/>
              <a:t>3.5.19</a:t>
            </a:fld>
            <a:endParaRPr lang="en-US" dirty="0"/>
          </a:p>
        </p:txBody>
      </p:sp>
      <p:sp>
        <p:nvSpPr>
          <p:cNvPr id="5" name="Footer Placeholder 4"/>
          <p:cNvSpPr>
            <a:spLocks noGrp="1"/>
          </p:cNvSpPr>
          <p:nvPr>
            <p:ph type="ftr" sz="quarter" idx="11"/>
          </p:nvPr>
        </p:nvSpPr>
        <p:spPr/>
        <p:txBody>
          <a:bodyPr/>
          <a:lstStyle/>
          <a:p>
            <a:r>
              <a:rPr lang="en-US"/>
              <a:t>rusnakm0@gmail.com</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sk-SK"/>
              <a:t>Kliknutím upravte štýl predlohy nadpisu</a:t>
            </a:r>
            <a:endParaRPr lang="en-US" dirty="0"/>
          </a:p>
        </p:txBody>
      </p:sp>
      <p:sp>
        <p:nvSpPr>
          <p:cNvPr id="3" name="Content Placeholder 2"/>
          <p:cNvSpPr>
            <a:spLocks noGrp="1"/>
          </p:cNvSpPr>
          <p:nvPr>
            <p:ph idx="1" hasCustomPrompt="1"/>
          </p:nvPr>
        </p:nvSpPr>
        <p:spPr/>
        <p:txBody>
          <a:bodyPr/>
          <a:lstStyle>
            <a:lvl1pPr marL="182563" indent="-182563">
              <a:buFont typeface="Wingdings" pitchFamily="2" charset="2"/>
              <a:buChar char="Ø"/>
              <a:tabLst/>
              <a:defRPr/>
            </a:lvl1pPr>
            <a:lvl2pPr marL="384048" indent="-182880">
              <a:buFont typeface="Wingdings" pitchFamily="2" charset="2"/>
              <a:buChar char="Ø"/>
              <a:defRPr/>
            </a:lvl2pPr>
            <a:lvl3pPr marL="566928" indent="-182880">
              <a:buFont typeface="Wingdings" pitchFamily="2" charset="2"/>
              <a:buChar char="Ø"/>
              <a:defRPr/>
            </a:lvl3pPr>
            <a:lvl4pPr marL="749808" indent="-182880">
              <a:buFont typeface="Wingdings" pitchFamily="2" charset="2"/>
              <a:buChar char="Ø"/>
              <a:defRPr/>
            </a:lvl4pPr>
            <a:lvl5pPr marL="932688" indent="-182880">
              <a:buFont typeface="Wingdings" pitchFamily="2" charset="2"/>
              <a:buChar char="Ø"/>
              <a:defRPr/>
            </a:lvl5pPr>
          </a:lstStyle>
          <a:p>
            <a:pPr lvl="0"/>
            <a:r>
              <a:rPr lang="sk-SK" dirty="0"/>
              <a:t> Kliknite sem a upravte štýly predlohy textu</a:t>
            </a:r>
          </a:p>
          <a:p>
            <a:pPr lvl="1"/>
            <a:r>
              <a:rPr lang="sk-SK" dirty="0"/>
              <a:t> Druhá úroveň</a:t>
            </a:r>
          </a:p>
          <a:p>
            <a:pPr lvl="2"/>
            <a:r>
              <a:rPr lang="sk-SK" dirty="0"/>
              <a:t> Tretia úroveň</a:t>
            </a:r>
          </a:p>
          <a:p>
            <a:pPr lvl="3"/>
            <a:r>
              <a:rPr lang="sk-SK" dirty="0"/>
              <a:t> Štvrtá úroveň</a:t>
            </a:r>
          </a:p>
          <a:p>
            <a:pPr lvl="4"/>
            <a:r>
              <a:rPr lang="sk-SK" dirty="0"/>
              <a:t> Piata úroveň</a:t>
            </a:r>
            <a:endParaRPr lang="en-US" dirty="0"/>
          </a:p>
        </p:txBody>
      </p:sp>
      <p:sp>
        <p:nvSpPr>
          <p:cNvPr id="4" name="Date Placeholder 3"/>
          <p:cNvSpPr>
            <a:spLocks noGrp="1"/>
          </p:cNvSpPr>
          <p:nvPr>
            <p:ph type="dt" sz="half" idx="10"/>
          </p:nvPr>
        </p:nvSpPr>
        <p:spPr/>
        <p:txBody>
          <a:bodyPr/>
          <a:lstStyle/>
          <a:p>
            <a:fld id="{35EF0773-219A-F043-970A-EF0546B1EEDD}" type="datetime1">
              <a:rPr lang="sk-SK" smtClean="0"/>
              <a:t>3.5.19</a:t>
            </a:fld>
            <a:endParaRPr lang="en-US" dirty="0"/>
          </a:p>
        </p:txBody>
      </p:sp>
      <p:sp>
        <p:nvSpPr>
          <p:cNvPr id="5" name="Footer Placeholder 4"/>
          <p:cNvSpPr>
            <a:spLocks noGrp="1"/>
          </p:cNvSpPr>
          <p:nvPr>
            <p:ph type="ftr" sz="quarter" idx="11"/>
          </p:nvPr>
        </p:nvSpPr>
        <p:spPr/>
        <p:txBody>
          <a:bodyPr/>
          <a:lstStyle/>
          <a:p>
            <a:r>
              <a:rPr lang="en-US"/>
              <a:t>rusnakm0@gmail.com</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Hlavička sekcie">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sk-SK"/>
              <a:t>Kliknutím upravte štýl predlohy nadpisu</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Kliknite sem a upravte štýly predlohy textu</a:t>
            </a:r>
          </a:p>
        </p:txBody>
      </p:sp>
      <p:sp>
        <p:nvSpPr>
          <p:cNvPr id="4" name="Date Placeholder 3"/>
          <p:cNvSpPr>
            <a:spLocks noGrp="1"/>
          </p:cNvSpPr>
          <p:nvPr>
            <p:ph type="dt" sz="half" idx="10"/>
          </p:nvPr>
        </p:nvSpPr>
        <p:spPr/>
        <p:txBody>
          <a:bodyPr/>
          <a:lstStyle/>
          <a:p>
            <a:fld id="{03615E86-C6B7-8541-91C4-FDF8C806413E}" type="datetime1">
              <a:rPr lang="sk-SK" smtClean="0"/>
              <a:t>3.5.19</a:t>
            </a:fld>
            <a:endParaRPr lang="en-US" dirty="0"/>
          </a:p>
        </p:txBody>
      </p:sp>
      <p:sp>
        <p:nvSpPr>
          <p:cNvPr id="5" name="Footer Placeholder 4"/>
          <p:cNvSpPr>
            <a:spLocks noGrp="1"/>
          </p:cNvSpPr>
          <p:nvPr>
            <p:ph type="ftr" sz="quarter" idx="11"/>
          </p:nvPr>
        </p:nvSpPr>
        <p:spPr/>
        <p:txBody>
          <a:bodyPr/>
          <a:lstStyle/>
          <a:p>
            <a:r>
              <a:rPr lang="en-US"/>
              <a:t>rusnakm0@gmail.com</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sk-SK"/>
              <a:t>Kliknutím upravte štýl predlohy nadpisu</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Date Placeholder 4"/>
          <p:cNvSpPr>
            <a:spLocks noGrp="1"/>
          </p:cNvSpPr>
          <p:nvPr>
            <p:ph type="dt" sz="half" idx="10"/>
          </p:nvPr>
        </p:nvSpPr>
        <p:spPr/>
        <p:txBody>
          <a:bodyPr/>
          <a:lstStyle/>
          <a:p>
            <a:fld id="{60E36901-DAF0-4342-9841-48C9FDD00C3B}" type="datetime1">
              <a:rPr lang="sk-SK" smtClean="0"/>
              <a:t>3.5.19</a:t>
            </a:fld>
            <a:endParaRPr lang="en-US" dirty="0"/>
          </a:p>
        </p:txBody>
      </p:sp>
      <p:sp>
        <p:nvSpPr>
          <p:cNvPr id="6" name="Footer Placeholder 5"/>
          <p:cNvSpPr>
            <a:spLocks noGrp="1"/>
          </p:cNvSpPr>
          <p:nvPr>
            <p:ph type="ftr" sz="quarter" idx="11"/>
          </p:nvPr>
        </p:nvSpPr>
        <p:spPr/>
        <p:txBody>
          <a:bodyPr/>
          <a:lstStyle/>
          <a:p>
            <a:r>
              <a:rPr lang="en-US"/>
              <a:t>rusnakm0@gmail.com</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sk-SK"/>
              <a:t>Kliknutím upravte štýl predlohy nadpisu</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4" name="Content Placeholder 3"/>
          <p:cNvSpPr>
            <a:spLocks noGrp="1"/>
          </p:cNvSpPr>
          <p:nvPr>
            <p:ph sz="half" idx="2"/>
          </p:nvPr>
        </p:nvSpPr>
        <p:spPr>
          <a:xfrm>
            <a:off x="1097280" y="2582334"/>
            <a:ext cx="4937760" cy="3378200"/>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6" name="Content Placeholder 5"/>
          <p:cNvSpPr>
            <a:spLocks noGrp="1"/>
          </p:cNvSpPr>
          <p:nvPr>
            <p:ph sz="quarter" idx="4"/>
          </p:nvPr>
        </p:nvSpPr>
        <p:spPr>
          <a:xfrm>
            <a:off x="6217920" y="2582334"/>
            <a:ext cx="4937760" cy="3378200"/>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7" name="Date Placeholder 6"/>
          <p:cNvSpPr>
            <a:spLocks noGrp="1"/>
          </p:cNvSpPr>
          <p:nvPr>
            <p:ph type="dt" sz="half" idx="10"/>
          </p:nvPr>
        </p:nvSpPr>
        <p:spPr/>
        <p:txBody>
          <a:bodyPr/>
          <a:lstStyle/>
          <a:p>
            <a:fld id="{416E10B7-F52B-4C4E-B659-ED8C2280EA2A}" type="datetime1">
              <a:rPr lang="sk-SK" smtClean="0"/>
              <a:t>3.5.19</a:t>
            </a:fld>
            <a:endParaRPr lang="en-US" dirty="0"/>
          </a:p>
        </p:txBody>
      </p:sp>
      <p:sp>
        <p:nvSpPr>
          <p:cNvPr id="8" name="Footer Placeholder 7"/>
          <p:cNvSpPr>
            <a:spLocks noGrp="1"/>
          </p:cNvSpPr>
          <p:nvPr>
            <p:ph type="ftr" sz="quarter" idx="11"/>
          </p:nvPr>
        </p:nvSpPr>
        <p:spPr/>
        <p:txBody>
          <a:bodyPr/>
          <a:lstStyle/>
          <a:p>
            <a:r>
              <a:rPr lang="en-US"/>
              <a:t>rusnakm0@gmail.com</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Date Placeholder 2"/>
          <p:cNvSpPr>
            <a:spLocks noGrp="1"/>
          </p:cNvSpPr>
          <p:nvPr>
            <p:ph type="dt" sz="half" idx="10"/>
          </p:nvPr>
        </p:nvSpPr>
        <p:spPr/>
        <p:txBody>
          <a:bodyPr/>
          <a:lstStyle/>
          <a:p>
            <a:fld id="{D8FAAF4F-B8A5-6941-B624-76998719920B}" type="datetime1">
              <a:rPr lang="sk-SK" smtClean="0"/>
              <a:t>3.5.19</a:t>
            </a:fld>
            <a:endParaRPr lang="en-US" dirty="0"/>
          </a:p>
        </p:txBody>
      </p:sp>
      <p:sp>
        <p:nvSpPr>
          <p:cNvPr id="4" name="Footer Placeholder 3"/>
          <p:cNvSpPr>
            <a:spLocks noGrp="1"/>
          </p:cNvSpPr>
          <p:nvPr>
            <p:ph type="ftr" sz="quarter" idx="11"/>
          </p:nvPr>
        </p:nvSpPr>
        <p:spPr/>
        <p:txBody>
          <a:bodyPr/>
          <a:lstStyle/>
          <a:p>
            <a:r>
              <a:rPr lang="en-US"/>
              <a:t>rusnakm0@gmail.com</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a">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1D0CD90-47D7-194D-86EA-A9F9E66A844C}" type="datetime1">
              <a:rPr lang="sk-SK" smtClean="0"/>
              <a:t>3.5.19</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rusnakm0@gmail.com</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popisom">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sk-SK"/>
              <a:t>Kliknutím upravte štýl predlohy nadpisu</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Kliknite sem a upravte štýly predlohy textu</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A9699691-5B1F-3C4D-9D5A-A672110825A2}" type="datetime1">
              <a:rPr lang="sk-SK" smtClean="0"/>
              <a:t>3.5.19</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a:t>rusnakm0@gmail.com</a:t>
            </a:r>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sk-SK"/>
              <a:t>Kliknutím upravte štýl predlohy nadpisu</a:t>
            </a:r>
            <a:endParaRPr lang="en-US" dirty="0"/>
          </a:p>
        </p:txBody>
      </p:sp>
      <p:sp>
        <p:nvSpPr>
          <p:cNvPr id="3" name="Picture Placeholder 2"/>
          <p:cNvSpPr>
            <a:spLocks noGrp="1" noChangeAspect="1"/>
          </p:cNvSpPr>
          <p:nvPr>
            <p:ph type="pic" idx="1"/>
          </p:nvPr>
        </p:nvSpPr>
        <p:spPr>
          <a:xfrm>
            <a:off x="15" y="0"/>
            <a:ext cx="12191985" cy="4915076"/>
          </a:xfrm>
          <a:solidFill>
            <a:schemeClr val="accent3"/>
          </a:solid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a:t>Kliknutím na ikonu pridáte obrázok</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Kliknite sem a upravte štýly predlohy textu</a:t>
            </a:r>
          </a:p>
        </p:txBody>
      </p:sp>
      <p:sp>
        <p:nvSpPr>
          <p:cNvPr id="5" name="Date Placeholder 4"/>
          <p:cNvSpPr>
            <a:spLocks noGrp="1"/>
          </p:cNvSpPr>
          <p:nvPr>
            <p:ph type="dt" sz="half" idx="10"/>
          </p:nvPr>
        </p:nvSpPr>
        <p:spPr/>
        <p:txBody>
          <a:bodyPr/>
          <a:lstStyle/>
          <a:p>
            <a:fld id="{A14B74DB-1BDB-794D-8116-4A46A64BEB7F}" type="datetime1">
              <a:rPr lang="sk-SK" smtClean="0"/>
              <a:t>3.5.19</a:t>
            </a:fld>
            <a:endParaRPr lang="en-US" dirty="0"/>
          </a:p>
        </p:txBody>
      </p:sp>
      <p:sp>
        <p:nvSpPr>
          <p:cNvPr id="6" name="Footer Placeholder 5"/>
          <p:cNvSpPr>
            <a:spLocks noGrp="1"/>
          </p:cNvSpPr>
          <p:nvPr>
            <p:ph type="ftr" sz="quarter" idx="11"/>
          </p:nvPr>
        </p:nvSpPr>
        <p:spPr/>
        <p:txBody>
          <a:bodyPr/>
          <a:lstStyle/>
          <a:p>
            <a:r>
              <a:rPr lang="en-US"/>
              <a:t>rusnakm0@gmail.com</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sk-SK"/>
              <a:t>Kliknutím upravte štýl predlohy nadpisu</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D034EEA-FD5E-114D-A255-953CD276EE8F}" type="datetime1">
              <a:rPr lang="sk-SK" smtClean="0"/>
              <a:t>3.5.19</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rusnakm0@gmail.com</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rusnak.truni.sk/"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The Future of Population Health</a:t>
            </a:r>
          </a:p>
        </p:txBody>
      </p:sp>
      <p:sp>
        <p:nvSpPr>
          <p:cNvPr id="3" name="Subtitle 2"/>
          <p:cNvSpPr>
            <a:spLocks noGrp="1"/>
          </p:cNvSpPr>
          <p:nvPr>
            <p:ph type="subTitle" idx="1"/>
          </p:nvPr>
        </p:nvSpPr>
        <p:spPr/>
        <p:txBody>
          <a:bodyPr>
            <a:normAutofit fontScale="85000" lnSpcReduction="20000"/>
          </a:bodyPr>
          <a:lstStyle/>
          <a:p>
            <a:r>
              <a:rPr lang="en-GB" dirty="0"/>
              <a:t>prof. </a:t>
            </a:r>
            <a:r>
              <a:rPr lang="en-GB" dirty="0" err="1"/>
              <a:t>MUDr</a:t>
            </a:r>
            <a:r>
              <a:rPr lang="en-GB" dirty="0"/>
              <a:t>. martin </a:t>
            </a:r>
            <a:r>
              <a:rPr lang="en-GB" dirty="0" err="1"/>
              <a:t>rusnak</a:t>
            </a:r>
            <a:r>
              <a:rPr lang="en-GB" dirty="0"/>
              <a:t>, </a:t>
            </a:r>
            <a:r>
              <a:rPr lang="en-GB" dirty="0" err="1"/>
              <a:t>csc</a:t>
            </a:r>
            <a:endParaRPr lang="en-GB" dirty="0"/>
          </a:p>
          <a:p>
            <a:r>
              <a:rPr lang="en-GB" dirty="0">
                <a:hlinkClick r:id="rId2"/>
              </a:rPr>
              <a:t>http://rusnak.truni.sk</a:t>
            </a:r>
            <a:endParaRPr lang="en-GB" dirty="0"/>
          </a:p>
          <a:p>
            <a:r>
              <a:rPr lang="en-GB" dirty="0"/>
              <a:t>rusnakm0@GMAIL.COM</a:t>
            </a:r>
          </a:p>
        </p:txBody>
      </p:sp>
    </p:spTree>
    <p:extLst>
      <p:ext uri="{BB962C8B-B14F-4D97-AF65-F5344CB8AC3E}">
        <p14:creationId xmlns:p14="http://schemas.microsoft.com/office/powerpoint/2010/main" val="14155694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D593B2-B43B-D649-B32F-D1B02BFE50D4}"/>
              </a:ext>
            </a:extLst>
          </p:cNvPr>
          <p:cNvSpPr>
            <a:spLocks noGrp="1"/>
          </p:cNvSpPr>
          <p:nvPr>
            <p:ph type="title"/>
          </p:nvPr>
        </p:nvSpPr>
        <p:spPr/>
        <p:txBody>
          <a:bodyPr/>
          <a:lstStyle/>
          <a:p>
            <a:r>
              <a:rPr lang="en-GB" dirty="0"/>
              <a:t>Climate change</a:t>
            </a:r>
          </a:p>
        </p:txBody>
      </p:sp>
      <p:sp>
        <p:nvSpPr>
          <p:cNvPr id="3" name="Zástupný objekt pre obsah 2">
            <a:extLst>
              <a:ext uri="{FF2B5EF4-FFF2-40B4-BE49-F238E27FC236}">
                <a16:creationId xmlns:a16="http://schemas.microsoft.com/office/drawing/2014/main" id="{18612322-2A9D-A34E-9FF2-D4B606168F0A}"/>
              </a:ext>
            </a:extLst>
          </p:cNvPr>
          <p:cNvSpPr>
            <a:spLocks noGrp="1"/>
          </p:cNvSpPr>
          <p:nvPr>
            <p:ph idx="1"/>
          </p:nvPr>
        </p:nvSpPr>
        <p:spPr/>
        <p:txBody>
          <a:bodyPr>
            <a:normAutofit lnSpcReduction="10000"/>
          </a:bodyPr>
          <a:lstStyle/>
          <a:p>
            <a:r>
              <a:rPr lang="en" dirty="0"/>
              <a:t>In addition, more frequent and intense heat waves are likely to occur, especially in currently temperate climates covering much of Europe. Deaths among the very young and the very old can be expected during heat waves. Additional possible impacts of climate change on health are those associated with hurricanes, flooding, forest fires, and drought—all of which are likely to occur with increased frequency and severity in specific areas of the world. The potential for hurricane damage is not just from the acute storm. As demonstrated by Hurricane Katrina, there can be long-lasting impacts on the safety and availability of housing, as well as destruction of the healthcare and public health infrastructure. Rising ocean levels in and of themselves may displace hundreds of millions of people who currently live in low-lying river delta areas throughout the world.</a:t>
            </a:r>
          </a:p>
          <a:p>
            <a:r>
              <a:rPr lang="en" dirty="0"/>
              <a:t>The exact impacts of climate change remain uncertain and controversial. Alterations in ocean currents could potentially lower temperatures in Europe and other highly-populated areas. Despite the great uncertainties ahead, it is clear that climate change will affect not only the lives of today's college students but people's lives for centuries to come.</a:t>
            </a:r>
          </a:p>
        </p:txBody>
      </p:sp>
      <p:sp>
        <p:nvSpPr>
          <p:cNvPr id="4" name="Zástupný objekt pre dátum 3">
            <a:extLst>
              <a:ext uri="{FF2B5EF4-FFF2-40B4-BE49-F238E27FC236}">
                <a16:creationId xmlns:a16="http://schemas.microsoft.com/office/drawing/2014/main" id="{29140C55-19DE-8F4D-9744-06C43D4C9666}"/>
              </a:ext>
            </a:extLst>
          </p:cNvPr>
          <p:cNvSpPr>
            <a:spLocks noGrp="1"/>
          </p:cNvSpPr>
          <p:nvPr>
            <p:ph type="dt" sz="half" idx="10"/>
          </p:nvPr>
        </p:nvSpPr>
        <p:spPr/>
        <p:txBody>
          <a:bodyPr/>
          <a:lstStyle/>
          <a:p>
            <a:fld id="{35EF0773-219A-F043-970A-EF0546B1EEDD}" type="datetime1">
              <a:rPr lang="sk-SK" smtClean="0"/>
              <a:t>3.5.19</a:t>
            </a:fld>
            <a:endParaRPr lang="en-US" dirty="0"/>
          </a:p>
        </p:txBody>
      </p:sp>
      <p:sp>
        <p:nvSpPr>
          <p:cNvPr id="5" name="Zástupný objekt pre pätu 4">
            <a:extLst>
              <a:ext uri="{FF2B5EF4-FFF2-40B4-BE49-F238E27FC236}">
                <a16:creationId xmlns:a16="http://schemas.microsoft.com/office/drawing/2014/main" id="{45D0CD6C-3965-F142-9719-44C7CF5D490B}"/>
              </a:ext>
            </a:extLst>
          </p:cNvPr>
          <p:cNvSpPr>
            <a:spLocks noGrp="1"/>
          </p:cNvSpPr>
          <p:nvPr>
            <p:ph type="ftr" sz="quarter" idx="11"/>
          </p:nvPr>
        </p:nvSpPr>
        <p:spPr/>
        <p:txBody>
          <a:bodyPr/>
          <a:lstStyle/>
          <a:p>
            <a:r>
              <a:rPr lang="en-US"/>
              <a:t>rusnakm0@gmail.com</a:t>
            </a:r>
            <a:endParaRPr lang="en-US" dirty="0"/>
          </a:p>
        </p:txBody>
      </p:sp>
      <p:sp>
        <p:nvSpPr>
          <p:cNvPr id="6" name="Zástupný objekt pre číslo snímky 5">
            <a:extLst>
              <a:ext uri="{FF2B5EF4-FFF2-40B4-BE49-F238E27FC236}">
                <a16:creationId xmlns:a16="http://schemas.microsoft.com/office/drawing/2014/main" id="{4F28039B-2D5A-FF46-A244-5CF4A452D0A1}"/>
              </a:ext>
            </a:extLst>
          </p:cNvPr>
          <p:cNvSpPr>
            <a:spLocks noGrp="1"/>
          </p:cNvSpPr>
          <p:nvPr>
            <p:ph type="sldNum" sz="quarter" idx="12"/>
          </p:nvPr>
        </p:nvSpPr>
        <p:spPr/>
        <p:txBody>
          <a:bodyPr/>
          <a:lstStyle/>
          <a:p>
            <a:fld id="{6113E31D-E2AB-40D1-8B51-AFA5AFEF393A}" type="slidenum">
              <a:rPr lang="en-US" smtClean="0"/>
              <a:t>10</a:t>
            </a:fld>
            <a:endParaRPr lang="en-US" dirty="0"/>
          </a:p>
        </p:txBody>
      </p:sp>
    </p:spTree>
    <p:extLst>
      <p:ext uri="{BB962C8B-B14F-4D97-AF65-F5344CB8AC3E}">
        <p14:creationId xmlns:p14="http://schemas.microsoft.com/office/powerpoint/2010/main" val="5192467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CA8AF68-BB87-824D-B724-8E4BF8C606BC}"/>
              </a:ext>
            </a:extLst>
          </p:cNvPr>
          <p:cNvSpPr>
            <a:spLocks noGrp="1"/>
          </p:cNvSpPr>
          <p:nvPr>
            <p:ph type="title"/>
          </p:nvPr>
        </p:nvSpPr>
        <p:spPr>
          <a:xfrm>
            <a:off x="1097280" y="286603"/>
            <a:ext cx="7537434" cy="1419121"/>
          </a:xfrm>
        </p:spPr>
        <p:txBody>
          <a:bodyPr/>
          <a:lstStyle/>
          <a:p>
            <a:r>
              <a:rPr lang="en" dirty="0"/>
              <a:t>Hazard Analysis of Critical </a:t>
            </a:r>
            <a:br>
              <a:rPr lang="en" dirty="0"/>
            </a:br>
            <a:r>
              <a:rPr lang="en" dirty="0"/>
              <a:t>Control Points (HACCP)</a:t>
            </a:r>
            <a:endParaRPr lang="en-GB" dirty="0"/>
          </a:p>
        </p:txBody>
      </p:sp>
      <p:sp>
        <p:nvSpPr>
          <p:cNvPr id="3" name="Zástupný objekt pre obsah 2">
            <a:extLst>
              <a:ext uri="{FF2B5EF4-FFF2-40B4-BE49-F238E27FC236}">
                <a16:creationId xmlns:a16="http://schemas.microsoft.com/office/drawing/2014/main" id="{DE2D57C4-EB5B-D443-9B6B-8ED25FA5F2BC}"/>
              </a:ext>
            </a:extLst>
          </p:cNvPr>
          <p:cNvSpPr>
            <a:spLocks noGrp="1"/>
          </p:cNvSpPr>
          <p:nvPr>
            <p:ph idx="1"/>
          </p:nvPr>
        </p:nvSpPr>
        <p:spPr>
          <a:xfrm>
            <a:off x="462987" y="1845733"/>
            <a:ext cx="10949651" cy="4474043"/>
          </a:xfrm>
        </p:spPr>
        <p:txBody>
          <a:bodyPr>
            <a:normAutofit fontScale="70000" lnSpcReduction="20000"/>
          </a:bodyPr>
          <a:lstStyle/>
          <a:p>
            <a:r>
              <a:rPr lang="en" dirty="0"/>
              <a:t>Attempts to understand, monitor, and quickly respond to breakdowns in the </a:t>
            </a:r>
            <a:r>
              <a:rPr lang="en" b="1" dirty="0"/>
              <a:t>food safety system</a:t>
            </a:r>
            <a:r>
              <a:rPr lang="en" dirty="0"/>
              <a:t>. This methodology requires that food be monitored from the field to the consumer. </a:t>
            </a:r>
          </a:p>
          <a:p>
            <a:r>
              <a:rPr lang="en" dirty="0"/>
              <a:t>HACCP is increasingly being adopted for such products as seafood,  eat, poultry, and fruit juices. </a:t>
            </a:r>
          </a:p>
          <a:p>
            <a:r>
              <a:rPr lang="en" dirty="0"/>
              <a:t>Potential </a:t>
            </a:r>
            <a:r>
              <a:rPr lang="en" b="1" dirty="0"/>
              <a:t>hazards</a:t>
            </a:r>
            <a:r>
              <a:rPr lang="en" dirty="0"/>
              <a:t> associated with a food and potential interventions to control those hazards are identified. The hazard could be biological, such as a microbe; chemical, such as a toxin; or physical, such as ground glass or metal. </a:t>
            </a:r>
          </a:p>
          <a:p>
            <a:r>
              <a:rPr lang="en" dirty="0"/>
              <a:t>Identify </a:t>
            </a:r>
            <a:r>
              <a:rPr lang="en" b="1" dirty="0"/>
              <a:t>critical control points</a:t>
            </a:r>
            <a:r>
              <a:rPr lang="en" dirty="0"/>
              <a:t>. These are points in a food's production—from its raw state through processing and shipping to consumption by the consumer—at which the potential hazard can be controlled or eliminated. Examples are: cooking, cooling, packaging, and metal detection.</a:t>
            </a:r>
          </a:p>
          <a:p>
            <a:r>
              <a:rPr lang="en" dirty="0"/>
              <a:t>Establish </a:t>
            </a:r>
            <a:r>
              <a:rPr lang="en" b="1" dirty="0"/>
              <a:t>preventive measures</a:t>
            </a:r>
            <a:r>
              <a:rPr lang="en" dirty="0"/>
              <a:t> with critical limits for each control point. For a cooked food, for example, this might include setting the minimum cooking temperature and time required to ensure the elimination of any harmful microbes. </a:t>
            </a:r>
          </a:p>
          <a:p>
            <a:r>
              <a:rPr lang="en" dirty="0"/>
              <a:t>Establish procedures to </a:t>
            </a:r>
            <a:r>
              <a:rPr lang="en" b="1" dirty="0"/>
              <a:t>monitor the critical control points</a:t>
            </a:r>
            <a:r>
              <a:rPr lang="en" dirty="0"/>
              <a:t>. Such procedures might include determining how and by whom cooking time and temperature should be monitored.</a:t>
            </a:r>
          </a:p>
          <a:p>
            <a:r>
              <a:rPr lang="en" dirty="0"/>
              <a:t>Establish </a:t>
            </a:r>
            <a:r>
              <a:rPr lang="en" b="1" dirty="0"/>
              <a:t>corrective actions </a:t>
            </a:r>
            <a:r>
              <a:rPr lang="en" dirty="0"/>
              <a:t>to be taken when monitoring shows that a critical limit has not been met. For example, reprocessing or disposing of food if the minimum cooking temperature is not met. </a:t>
            </a:r>
          </a:p>
          <a:p>
            <a:r>
              <a:rPr lang="en" dirty="0"/>
              <a:t>Establish procedures </a:t>
            </a:r>
            <a:r>
              <a:rPr lang="en" b="1" dirty="0"/>
              <a:t>to verify </a:t>
            </a:r>
            <a:r>
              <a:rPr lang="en" dirty="0"/>
              <a:t>that the system is working properly. For example, testing time- and temperature-recording devices to verify that a cooking unit is working properly.</a:t>
            </a:r>
          </a:p>
          <a:p>
            <a:r>
              <a:rPr lang="en" dirty="0"/>
              <a:t>Establish effective </a:t>
            </a:r>
            <a:r>
              <a:rPr lang="en" b="1" dirty="0"/>
              <a:t>recordkeeping</a:t>
            </a:r>
            <a:r>
              <a:rPr lang="en" dirty="0"/>
              <a:t> to document the HACCP system. This would include records of hazards and their control  methods, the monitoring of safety requirements, and actions taken to correct potential problems. </a:t>
            </a:r>
          </a:p>
          <a:p>
            <a:r>
              <a:rPr lang="en" dirty="0"/>
              <a:t>This systems approach has already reduced the frequency and severity of outbreaks of life-threatening disease from toxigenic E. coli.</a:t>
            </a:r>
          </a:p>
          <a:p>
            <a:endParaRPr lang="en-GB" dirty="0"/>
          </a:p>
        </p:txBody>
      </p:sp>
      <p:sp>
        <p:nvSpPr>
          <p:cNvPr id="4" name="Zástupný objekt pre dátum 3">
            <a:extLst>
              <a:ext uri="{FF2B5EF4-FFF2-40B4-BE49-F238E27FC236}">
                <a16:creationId xmlns:a16="http://schemas.microsoft.com/office/drawing/2014/main" id="{7B047F90-EC46-564D-A157-E2CE8FC93901}"/>
              </a:ext>
            </a:extLst>
          </p:cNvPr>
          <p:cNvSpPr>
            <a:spLocks noGrp="1"/>
          </p:cNvSpPr>
          <p:nvPr>
            <p:ph type="dt" sz="half" idx="10"/>
          </p:nvPr>
        </p:nvSpPr>
        <p:spPr/>
        <p:txBody>
          <a:bodyPr/>
          <a:lstStyle/>
          <a:p>
            <a:fld id="{35EF0773-219A-F043-970A-EF0546B1EEDD}" type="datetime1">
              <a:rPr lang="sk-SK" smtClean="0"/>
              <a:t>3.5.19</a:t>
            </a:fld>
            <a:endParaRPr lang="en-US" dirty="0"/>
          </a:p>
        </p:txBody>
      </p:sp>
      <p:sp>
        <p:nvSpPr>
          <p:cNvPr id="5" name="Zástupný objekt pre pätu 4">
            <a:extLst>
              <a:ext uri="{FF2B5EF4-FFF2-40B4-BE49-F238E27FC236}">
                <a16:creationId xmlns:a16="http://schemas.microsoft.com/office/drawing/2014/main" id="{1F4A48C2-ECA7-E045-BF15-634FF8F1AAAA}"/>
              </a:ext>
            </a:extLst>
          </p:cNvPr>
          <p:cNvSpPr>
            <a:spLocks noGrp="1"/>
          </p:cNvSpPr>
          <p:nvPr>
            <p:ph type="ftr" sz="quarter" idx="11"/>
          </p:nvPr>
        </p:nvSpPr>
        <p:spPr/>
        <p:txBody>
          <a:bodyPr/>
          <a:lstStyle/>
          <a:p>
            <a:r>
              <a:rPr lang="en-US"/>
              <a:t>rusnakm0@gmail.com</a:t>
            </a:r>
            <a:endParaRPr lang="en-US" dirty="0"/>
          </a:p>
        </p:txBody>
      </p:sp>
      <p:sp>
        <p:nvSpPr>
          <p:cNvPr id="6" name="Zástupný objekt pre číslo snímky 5">
            <a:extLst>
              <a:ext uri="{FF2B5EF4-FFF2-40B4-BE49-F238E27FC236}">
                <a16:creationId xmlns:a16="http://schemas.microsoft.com/office/drawing/2014/main" id="{4CF5BD13-2F36-7C45-8A6A-675382299D2D}"/>
              </a:ext>
            </a:extLst>
          </p:cNvPr>
          <p:cNvSpPr>
            <a:spLocks noGrp="1"/>
          </p:cNvSpPr>
          <p:nvPr>
            <p:ph type="sldNum" sz="quarter" idx="12"/>
          </p:nvPr>
        </p:nvSpPr>
        <p:spPr/>
        <p:txBody>
          <a:bodyPr/>
          <a:lstStyle/>
          <a:p>
            <a:fld id="{6113E31D-E2AB-40D1-8B51-AFA5AFEF393A}" type="slidenum">
              <a:rPr lang="en-US" smtClean="0"/>
              <a:t>11</a:t>
            </a:fld>
            <a:endParaRPr lang="en-US" dirty="0"/>
          </a:p>
        </p:txBody>
      </p:sp>
      <p:pic>
        <p:nvPicPr>
          <p:cNvPr id="2050" name="Picture 2" descr="Image result for HACCP">
            <a:extLst>
              <a:ext uri="{FF2B5EF4-FFF2-40B4-BE49-F238E27FC236}">
                <a16:creationId xmlns:a16="http://schemas.microsoft.com/office/drawing/2014/main" id="{E4ECDC18-500D-E342-B273-DFC13640F03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50189" y="286602"/>
            <a:ext cx="1544531" cy="1419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72280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CC32035-5C5C-5242-9909-4D7EE48FC133}"/>
              </a:ext>
            </a:extLst>
          </p:cNvPr>
          <p:cNvSpPr>
            <a:spLocks noGrp="1"/>
          </p:cNvSpPr>
          <p:nvPr>
            <p:ph type="title"/>
          </p:nvPr>
        </p:nvSpPr>
        <p:spPr/>
        <p:txBody>
          <a:bodyPr/>
          <a:lstStyle/>
          <a:p>
            <a:r>
              <a:rPr lang="en-GB" dirty="0"/>
              <a:t>Conclusions</a:t>
            </a:r>
          </a:p>
        </p:txBody>
      </p:sp>
      <p:sp>
        <p:nvSpPr>
          <p:cNvPr id="3" name="Zástupný objekt pre obsah 2">
            <a:extLst>
              <a:ext uri="{FF2B5EF4-FFF2-40B4-BE49-F238E27FC236}">
                <a16:creationId xmlns:a16="http://schemas.microsoft.com/office/drawing/2014/main" id="{75399A24-B2CA-444F-AD09-2B5850D3374D}"/>
              </a:ext>
            </a:extLst>
          </p:cNvPr>
          <p:cNvSpPr>
            <a:spLocks noGrp="1"/>
          </p:cNvSpPr>
          <p:nvPr>
            <p:ph idx="1"/>
          </p:nvPr>
        </p:nvSpPr>
        <p:spPr>
          <a:xfrm>
            <a:off x="1097280" y="1845733"/>
            <a:ext cx="10058400" cy="4462469"/>
          </a:xfrm>
        </p:spPr>
        <p:txBody>
          <a:bodyPr>
            <a:normAutofit/>
          </a:bodyPr>
          <a:lstStyle/>
          <a:p>
            <a:r>
              <a:rPr lang="en-GB" dirty="0"/>
              <a:t> </a:t>
            </a:r>
            <a:r>
              <a:rPr lang="en" dirty="0"/>
              <a:t>Once each of these emergencies passed from the public mind and the media focused elsewhere, it becomes more difficult to support the efforts and implement the programs envisioned in the aftermath of crisis. Public health approaches require sustained attention and big picture thinking. It requires an educated citizenry. </a:t>
            </a:r>
          </a:p>
          <a:p>
            <a:r>
              <a:rPr lang="en" dirty="0"/>
              <a:t> In 2003, the IOM recommended that all undergraduates have access to education in public health. This recommendation was supported by the contention that “public health is an essential part of the training of citizens.” That is, education in public health is important not just for the future health professional, but for all those who will participate in decision making, including all those who vote in local, state, and national elections.</a:t>
            </a:r>
          </a:p>
          <a:p>
            <a:r>
              <a:rPr lang="en" dirty="0"/>
              <a:t> The IOM recommendations lay the groundwork for what has become the </a:t>
            </a:r>
            <a:r>
              <a:rPr lang="en" i="1" dirty="0"/>
              <a:t>Educated Citizen and Public Health</a:t>
            </a:r>
            <a:r>
              <a:rPr lang="en" dirty="0"/>
              <a:t> movement. This movement aims to develop an educated citizenry that understands public health issues and supports population health approaches for addressing them. If you have read this book, you are part of the Educated Citizen and Public Health movement.</a:t>
            </a:r>
          </a:p>
          <a:p>
            <a:endParaRPr lang="en-GB" dirty="0"/>
          </a:p>
        </p:txBody>
      </p:sp>
      <p:sp>
        <p:nvSpPr>
          <p:cNvPr id="4" name="Zástupný objekt pre dátum 3">
            <a:extLst>
              <a:ext uri="{FF2B5EF4-FFF2-40B4-BE49-F238E27FC236}">
                <a16:creationId xmlns:a16="http://schemas.microsoft.com/office/drawing/2014/main" id="{1C602A2A-AD66-1747-A917-A3C33F3BC94E}"/>
              </a:ext>
            </a:extLst>
          </p:cNvPr>
          <p:cNvSpPr>
            <a:spLocks noGrp="1"/>
          </p:cNvSpPr>
          <p:nvPr>
            <p:ph type="dt" sz="half" idx="10"/>
          </p:nvPr>
        </p:nvSpPr>
        <p:spPr/>
        <p:txBody>
          <a:bodyPr/>
          <a:lstStyle/>
          <a:p>
            <a:fld id="{35EF0773-219A-F043-970A-EF0546B1EEDD}" type="datetime1">
              <a:rPr lang="sk-SK" smtClean="0"/>
              <a:t>3.5.19</a:t>
            </a:fld>
            <a:endParaRPr lang="en-US" dirty="0"/>
          </a:p>
        </p:txBody>
      </p:sp>
      <p:sp>
        <p:nvSpPr>
          <p:cNvPr id="5" name="Zástupný objekt pre pätu 4">
            <a:extLst>
              <a:ext uri="{FF2B5EF4-FFF2-40B4-BE49-F238E27FC236}">
                <a16:creationId xmlns:a16="http://schemas.microsoft.com/office/drawing/2014/main" id="{4B43A04C-1A24-D04D-A861-FA0001BB3E24}"/>
              </a:ext>
            </a:extLst>
          </p:cNvPr>
          <p:cNvSpPr>
            <a:spLocks noGrp="1"/>
          </p:cNvSpPr>
          <p:nvPr>
            <p:ph type="ftr" sz="quarter" idx="11"/>
          </p:nvPr>
        </p:nvSpPr>
        <p:spPr/>
        <p:txBody>
          <a:bodyPr/>
          <a:lstStyle/>
          <a:p>
            <a:r>
              <a:rPr lang="en-US"/>
              <a:t>rusnakm0@gmail.com</a:t>
            </a:r>
            <a:endParaRPr lang="en-US" dirty="0"/>
          </a:p>
        </p:txBody>
      </p:sp>
      <p:sp>
        <p:nvSpPr>
          <p:cNvPr id="6" name="Zástupný objekt pre číslo snímky 5">
            <a:extLst>
              <a:ext uri="{FF2B5EF4-FFF2-40B4-BE49-F238E27FC236}">
                <a16:creationId xmlns:a16="http://schemas.microsoft.com/office/drawing/2014/main" id="{B101CD54-5A0C-5B46-B74E-D0FE13A5E200}"/>
              </a:ext>
            </a:extLst>
          </p:cNvPr>
          <p:cNvSpPr>
            <a:spLocks noGrp="1"/>
          </p:cNvSpPr>
          <p:nvPr>
            <p:ph type="sldNum" sz="quarter" idx="12"/>
          </p:nvPr>
        </p:nvSpPr>
        <p:spPr/>
        <p:txBody>
          <a:bodyPr/>
          <a:lstStyle/>
          <a:p>
            <a:fld id="{6113E31D-E2AB-40D1-8B51-AFA5AFEF393A}" type="slidenum">
              <a:rPr lang="en-US" smtClean="0"/>
              <a:t>12</a:t>
            </a:fld>
            <a:endParaRPr lang="en-US" dirty="0"/>
          </a:p>
        </p:txBody>
      </p:sp>
    </p:spTree>
    <p:extLst>
      <p:ext uri="{BB962C8B-B14F-4D97-AF65-F5344CB8AC3E}">
        <p14:creationId xmlns:p14="http://schemas.microsoft.com/office/powerpoint/2010/main" val="37673773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81C3EE-C7AA-9B4F-B98E-EB9BF9C9481B}"/>
              </a:ext>
            </a:extLst>
          </p:cNvPr>
          <p:cNvSpPr>
            <a:spLocks noGrp="1"/>
          </p:cNvSpPr>
          <p:nvPr>
            <p:ph type="title"/>
          </p:nvPr>
        </p:nvSpPr>
        <p:spPr/>
        <p:txBody>
          <a:bodyPr/>
          <a:lstStyle/>
          <a:p>
            <a:r>
              <a:rPr lang="en-GB" dirty="0"/>
              <a:t>Group work</a:t>
            </a:r>
          </a:p>
        </p:txBody>
      </p:sp>
      <p:sp>
        <p:nvSpPr>
          <p:cNvPr id="3" name="Zástupný objekt pre obsah 2">
            <a:extLst>
              <a:ext uri="{FF2B5EF4-FFF2-40B4-BE49-F238E27FC236}">
                <a16:creationId xmlns:a16="http://schemas.microsoft.com/office/drawing/2014/main" id="{C3DFB44E-6C0E-BA4D-AE49-AD05E89D0ED5}"/>
              </a:ext>
            </a:extLst>
          </p:cNvPr>
          <p:cNvSpPr>
            <a:spLocks noGrp="1"/>
          </p:cNvSpPr>
          <p:nvPr>
            <p:ph idx="1"/>
          </p:nvPr>
        </p:nvSpPr>
        <p:spPr/>
        <p:txBody>
          <a:bodyPr/>
          <a:lstStyle/>
          <a:p>
            <a:r>
              <a:rPr lang="en-GB" dirty="0"/>
              <a:t>Discuss how global changes and threads might influence life in Europe, Italy and yourself.</a:t>
            </a:r>
          </a:p>
          <a:p>
            <a:r>
              <a:rPr lang="en-GB" dirty="0"/>
              <a:t>What could you do to </a:t>
            </a:r>
            <a:r>
              <a:rPr lang="en-GB"/>
              <a:t>prevent it?</a:t>
            </a:r>
          </a:p>
        </p:txBody>
      </p:sp>
      <p:sp>
        <p:nvSpPr>
          <p:cNvPr id="4" name="Zástupný objekt pre dátum 3">
            <a:extLst>
              <a:ext uri="{FF2B5EF4-FFF2-40B4-BE49-F238E27FC236}">
                <a16:creationId xmlns:a16="http://schemas.microsoft.com/office/drawing/2014/main" id="{13F52EEF-503B-AB4F-B87D-33E3A3A89238}"/>
              </a:ext>
            </a:extLst>
          </p:cNvPr>
          <p:cNvSpPr>
            <a:spLocks noGrp="1"/>
          </p:cNvSpPr>
          <p:nvPr>
            <p:ph type="dt" sz="half" idx="10"/>
          </p:nvPr>
        </p:nvSpPr>
        <p:spPr/>
        <p:txBody>
          <a:bodyPr/>
          <a:lstStyle/>
          <a:p>
            <a:fld id="{35EF0773-219A-F043-970A-EF0546B1EEDD}" type="datetime1">
              <a:rPr lang="sk-SK" smtClean="0"/>
              <a:t>3.5.19</a:t>
            </a:fld>
            <a:endParaRPr lang="en-US" dirty="0"/>
          </a:p>
        </p:txBody>
      </p:sp>
      <p:sp>
        <p:nvSpPr>
          <p:cNvPr id="5" name="Zástupný objekt pre pätu 4">
            <a:extLst>
              <a:ext uri="{FF2B5EF4-FFF2-40B4-BE49-F238E27FC236}">
                <a16:creationId xmlns:a16="http://schemas.microsoft.com/office/drawing/2014/main" id="{1BCA25E2-51FB-7C42-BE67-91ABD3BACCAF}"/>
              </a:ext>
            </a:extLst>
          </p:cNvPr>
          <p:cNvSpPr>
            <a:spLocks noGrp="1"/>
          </p:cNvSpPr>
          <p:nvPr>
            <p:ph type="ftr" sz="quarter" idx="11"/>
          </p:nvPr>
        </p:nvSpPr>
        <p:spPr/>
        <p:txBody>
          <a:bodyPr/>
          <a:lstStyle/>
          <a:p>
            <a:r>
              <a:rPr lang="en-US"/>
              <a:t>rusnakm0@gmail.com</a:t>
            </a:r>
            <a:endParaRPr lang="en-US" dirty="0"/>
          </a:p>
        </p:txBody>
      </p:sp>
      <p:sp>
        <p:nvSpPr>
          <p:cNvPr id="6" name="Zástupný objekt pre číslo snímky 5">
            <a:extLst>
              <a:ext uri="{FF2B5EF4-FFF2-40B4-BE49-F238E27FC236}">
                <a16:creationId xmlns:a16="http://schemas.microsoft.com/office/drawing/2014/main" id="{47D5059F-FF9F-D148-BA79-4735E6A4E21D}"/>
              </a:ext>
            </a:extLst>
          </p:cNvPr>
          <p:cNvSpPr>
            <a:spLocks noGrp="1"/>
          </p:cNvSpPr>
          <p:nvPr>
            <p:ph type="sldNum" sz="quarter" idx="12"/>
          </p:nvPr>
        </p:nvSpPr>
        <p:spPr/>
        <p:txBody>
          <a:bodyPr/>
          <a:lstStyle/>
          <a:p>
            <a:fld id="{6113E31D-E2AB-40D1-8B51-AFA5AFEF393A}" type="slidenum">
              <a:rPr lang="en-US" smtClean="0"/>
              <a:t>13</a:t>
            </a:fld>
            <a:endParaRPr lang="en-US" dirty="0"/>
          </a:p>
        </p:txBody>
      </p:sp>
    </p:spTree>
    <p:extLst>
      <p:ext uri="{BB962C8B-B14F-4D97-AF65-F5344CB8AC3E}">
        <p14:creationId xmlns:p14="http://schemas.microsoft.com/office/powerpoint/2010/main" val="910203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a:extLst>
              <a:ext uri="{FF2B5EF4-FFF2-40B4-BE49-F238E27FC236}">
                <a16:creationId xmlns:a16="http://schemas.microsoft.com/office/drawing/2014/main" id="{399413CA-1FD6-DA43-9C09-95FAD846D0FD}"/>
              </a:ext>
            </a:extLst>
          </p:cNvPr>
          <p:cNvSpPr>
            <a:spLocks noGrp="1"/>
          </p:cNvSpPr>
          <p:nvPr>
            <p:ph type="title"/>
          </p:nvPr>
        </p:nvSpPr>
        <p:spPr/>
        <p:txBody>
          <a:bodyPr/>
          <a:lstStyle/>
          <a:p>
            <a:r>
              <a:rPr lang="en-GB" dirty="0"/>
              <a:t> </a:t>
            </a:r>
            <a:r>
              <a:rPr lang="en" dirty="0"/>
              <a:t>LEARNING OBJECTIVES</a:t>
            </a:r>
            <a:endParaRPr lang="en-GB" dirty="0"/>
          </a:p>
        </p:txBody>
      </p:sp>
      <p:sp>
        <p:nvSpPr>
          <p:cNvPr id="8" name="Zástupný objekt pre obsah 7">
            <a:extLst>
              <a:ext uri="{FF2B5EF4-FFF2-40B4-BE49-F238E27FC236}">
                <a16:creationId xmlns:a16="http://schemas.microsoft.com/office/drawing/2014/main" id="{590FE331-8243-F147-B1FD-D76B42B88877}"/>
              </a:ext>
            </a:extLst>
          </p:cNvPr>
          <p:cNvSpPr>
            <a:spLocks noGrp="1"/>
          </p:cNvSpPr>
          <p:nvPr>
            <p:ph idx="1"/>
          </p:nvPr>
        </p:nvSpPr>
        <p:spPr/>
        <p:txBody>
          <a:bodyPr>
            <a:normAutofit/>
          </a:bodyPr>
          <a:lstStyle/>
          <a:p>
            <a:pPr marL="0" indent="0">
              <a:buNone/>
            </a:pPr>
            <a:r>
              <a:rPr lang="en" dirty="0"/>
              <a:t>By the end of this session, the student will be able to:</a:t>
            </a:r>
          </a:p>
          <a:p>
            <a:r>
              <a:rPr lang="en" dirty="0"/>
              <a:t>Explain the basic uses of outbreak investigations.</a:t>
            </a:r>
          </a:p>
          <a:p>
            <a:r>
              <a:rPr lang="en" dirty="0"/>
              <a:t>Identify public health roles in disaster prevention and management.</a:t>
            </a:r>
          </a:p>
          <a:p>
            <a:r>
              <a:rPr lang="en" dirty="0"/>
              <a:t>Explain the basic public health roles in preventing and responding to bioterrorism.</a:t>
            </a:r>
          </a:p>
          <a:p>
            <a:r>
              <a:rPr lang="en" dirty="0"/>
              <a:t>Identify lessons for the future that can be learned from past public health mistakes.</a:t>
            </a:r>
          </a:p>
          <a:p>
            <a:r>
              <a:rPr lang="en" dirty="0"/>
              <a:t>Identify trends in public health that may have implications for the future.</a:t>
            </a:r>
          </a:p>
          <a:p>
            <a:r>
              <a:rPr lang="en" dirty="0"/>
              <a:t> Identify possible impacts of climate change.</a:t>
            </a:r>
          </a:p>
          <a:p>
            <a:r>
              <a:rPr lang="en" dirty="0"/>
              <a:t> Explain how principles of systems thinking can be used to address complex problems.</a:t>
            </a:r>
          </a:p>
          <a:p>
            <a:r>
              <a:rPr lang="en" dirty="0"/>
              <a:t> Explain the importance of an educated citizenry to the future of public health.</a:t>
            </a:r>
          </a:p>
          <a:p>
            <a:pPr>
              <a:buFont typeface="Wingdings" pitchFamily="2" charset="2"/>
              <a:buChar char="Ø"/>
            </a:pPr>
            <a:endParaRPr lang="en-GB" dirty="0"/>
          </a:p>
        </p:txBody>
      </p:sp>
      <p:sp>
        <p:nvSpPr>
          <p:cNvPr id="4" name="Zástupný objekt pre dátum 3">
            <a:extLst>
              <a:ext uri="{FF2B5EF4-FFF2-40B4-BE49-F238E27FC236}">
                <a16:creationId xmlns:a16="http://schemas.microsoft.com/office/drawing/2014/main" id="{9E842401-FDBA-E443-AFA4-4F2A0FD5C645}"/>
              </a:ext>
            </a:extLst>
          </p:cNvPr>
          <p:cNvSpPr>
            <a:spLocks noGrp="1"/>
          </p:cNvSpPr>
          <p:nvPr>
            <p:ph type="dt" sz="half" idx="10"/>
          </p:nvPr>
        </p:nvSpPr>
        <p:spPr/>
        <p:txBody>
          <a:bodyPr/>
          <a:lstStyle/>
          <a:p>
            <a:fld id="{F405972D-68C3-AB4B-81FD-3E85D380DF12}" type="datetime1">
              <a:rPr lang="sk-SK" smtClean="0"/>
              <a:t>3.5.19</a:t>
            </a:fld>
            <a:endParaRPr lang="en-US" dirty="0"/>
          </a:p>
        </p:txBody>
      </p:sp>
      <p:sp>
        <p:nvSpPr>
          <p:cNvPr id="5" name="Zástupný objekt pre pätu 4">
            <a:extLst>
              <a:ext uri="{FF2B5EF4-FFF2-40B4-BE49-F238E27FC236}">
                <a16:creationId xmlns:a16="http://schemas.microsoft.com/office/drawing/2014/main" id="{C7FD2F22-58A2-5D4B-B70B-FA89F46763AB}"/>
              </a:ext>
            </a:extLst>
          </p:cNvPr>
          <p:cNvSpPr>
            <a:spLocks noGrp="1"/>
          </p:cNvSpPr>
          <p:nvPr>
            <p:ph type="ftr" sz="quarter" idx="11"/>
          </p:nvPr>
        </p:nvSpPr>
        <p:spPr/>
        <p:txBody>
          <a:bodyPr/>
          <a:lstStyle/>
          <a:p>
            <a:r>
              <a:rPr lang="en-US"/>
              <a:t>rusnakm0@gmail.com</a:t>
            </a:r>
            <a:endParaRPr lang="en-US" dirty="0"/>
          </a:p>
        </p:txBody>
      </p:sp>
      <p:sp>
        <p:nvSpPr>
          <p:cNvPr id="6" name="Zástupný objekt pre číslo snímky 5">
            <a:extLst>
              <a:ext uri="{FF2B5EF4-FFF2-40B4-BE49-F238E27FC236}">
                <a16:creationId xmlns:a16="http://schemas.microsoft.com/office/drawing/2014/main" id="{B12C63C8-32AB-1A43-AF1F-CF79BCD35830}"/>
              </a:ext>
            </a:extLst>
          </p:cNvPr>
          <p:cNvSpPr>
            <a:spLocks noGrp="1"/>
          </p:cNvSpPr>
          <p:nvPr>
            <p:ph type="sldNum" sz="quarter" idx="12"/>
          </p:nvPr>
        </p:nvSpPr>
        <p:spPr/>
        <p:txBody>
          <a:bodyPr/>
          <a:lstStyle/>
          <a:p>
            <a:fld id="{6113E31D-E2AB-40D1-8B51-AFA5AFEF393A}" type="slidenum">
              <a:rPr lang="en-US" smtClean="0"/>
              <a:t>2</a:t>
            </a:fld>
            <a:endParaRPr lang="en-US" dirty="0"/>
          </a:p>
        </p:txBody>
      </p:sp>
    </p:spTree>
    <p:extLst>
      <p:ext uri="{BB962C8B-B14F-4D97-AF65-F5344CB8AC3E}">
        <p14:creationId xmlns:p14="http://schemas.microsoft.com/office/powerpoint/2010/main" val="1033453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jekt pre obsah 2">
            <a:extLst>
              <a:ext uri="{FF2B5EF4-FFF2-40B4-BE49-F238E27FC236}">
                <a16:creationId xmlns:a16="http://schemas.microsoft.com/office/drawing/2014/main" id="{23F66F4C-C05B-9349-9CCF-E49F689BE6C1}"/>
              </a:ext>
            </a:extLst>
          </p:cNvPr>
          <p:cNvSpPr>
            <a:spLocks noGrp="1"/>
          </p:cNvSpPr>
          <p:nvPr>
            <p:ph idx="1"/>
          </p:nvPr>
        </p:nvSpPr>
        <p:spPr>
          <a:xfrm>
            <a:off x="1097280" y="1845734"/>
            <a:ext cx="10058400" cy="4485618"/>
          </a:xfrm>
        </p:spPr>
        <p:txBody>
          <a:bodyPr>
            <a:normAutofit lnSpcReduction="10000"/>
          </a:bodyPr>
          <a:lstStyle/>
          <a:p>
            <a:r>
              <a:rPr lang="en-GB" dirty="0"/>
              <a:t> </a:t>
            </a:r>
            <a:r>
              <a:rPr lang="en" sz="3600" dirty="0"/>
              <a:t>Outbreak investigations have been a key component of public health’s effort to respond to epidemics and clusters of acute disease. These investigations are often successfully handled by local and state health agencies. </a:t>
            </a:r>
          </a:p>
          <a:p>
            <a:r>
              <a:rPr lang="en" sz="3600" dirty="0"/>
              <a:t>The European Center for Disease Control (ECDC) however, may be called in to assist with them. The ECDC is involved in hundreds of outbreak investigations each year. </a:t>
            </a:r>
          </a:p>
        </p:txBody>
      </p:sp>
      <p:sp>
        <p:nvSpPr>
          <p:cNvPr id="4" name="Zástupný objekt pre dátum 3">
            <a:extLst>
              <a:ext uri="{FF2B5EF4-FFF2-40B4-BE49-F238E27FC236}">
                <a16:creationId xmlns:a16="http://schemas.microsoft.com/office/drawing/2014/main" id="{03FFF77F-256A-8941-8DB1-D72361A8DD4A}"/>
              </a:ext>
            </a:extLst>
          </p:cNvPr>
          <p:cNvSpPr>
            <a:spLocks noGrp="1"/>
          </p:cNvSpPr>
          <p:nvPr>
            <p:ph type="dt" sz="half" idx="10"/>
          </p:nvPr>
        </p:nvSpPr>
        <p:spPr/>
        <p:txBody>
          <a:bodyPr/>
          <a:lstStyle/>
          <a:p>
            <a:fld id="{35EF0773-219A-F043-970A-EF0546B1EEDD}" type="datetime1">
              <a:rPr lang="sk-SK" smtClean="0"/>
              <a:t>3.5.19</a:t>
            </a:fld>
            <a:endParaRPr lang="en-US" dirty="0"/>
          </a:p>
        </p:txBody>
      </p:sp>
      <p:sp>
        <p:nvSpPr>
          <p:cNvPr id="5" name="Zástupný objekt pre pätu 4">
            <a:extLst>
              <a:ext uri="{FF2B5EF4-FFF2-40B4-BE49-F238E27FC236}">
                <a16:creationId xmlns:a16="http://schemas.microsoft.com/office/drawing/2014/main" id="{00FEF1A6-216B-A24B-9415-9CBCEF6FF7EA}"/>
              </a:ext>
            </a:extLst>
          </p:cNvPr>
          <p:cNvSpPr>
            <a:spLocks noGrp="1"/>
          </p:cNvSpPr>
          <p:nvPr>
            <p:ph type="ftr" sz="quarter" idx="11"/>
          </p:nvPr>
        </p:nvSpPr>
        <p:spPr/>
        <p:txBody>
          <a:bodyPr/>
          <a:lstStyle/>
          <a:p>
            <a:r>
              <a:rPr lang="en-US"/>
              <a:t>rusnakm0@gmail.com</a:t>
            </a:r>
            <a:endParaRPr lang="en-US" dirty="0"/>
          </a:p>
        </p:txBody>
      </p:sp>
      <p:sp>
        <p:nvSpPr>
          <p:cNvPr id="6" name="Zástupný objekt pre číslo snímky 5">
            <a:extLst>
              <a:ext uri="{FF2B5EF4-FFF2-40B4-BE49-F238E27FC236}">
                <a16:creationId xmlns:a16="http://schemas.microsoft.com/office/drawing/2014/main" id="{89F740E7-FFD3-C941-BD25-098815F5B244}"/>
              </a:ext>
            </a:extLst>
          </p:cNvPr>
          <p:cNvSpPr>
            <a:spLocks noGrp="1"/>
          </p:cNvSpPr>
          <p:nvPr>
            <p:ph type="sldNum" sz="quarter" idx="12"/>
          </p:nvPr>
        </p:nvSpPr>
        <p:spPr/>
        <p:txBody>
          <a:bodyPr/>
          <a:lstStyle/>
          <a:p>
            <a:fld id="{6113E31D-E2AB-40D1-8B51-AFA5AFEF393A}" type="slidenum">
              <a:rPr lang="en-US" smtClean="0"/>
              <a:t>3</a:t>
            </a:fld>
            <a:endParaRPr lang="en-US" dirty="0"/>
          </a:p>
        </p:txBody>
      </p:sp>
      <p:pic>
        <p:nvPicPr>
          <p:cNvPr id="1026" name="Picture 2" descr="Image result for disease outbreak investigation">
            <a:extLst>
              <a:ext uri="{FF2B5EF4-FFF2-40B4-BE49-F238E27FC236}">
                <a16:creationId xmlns:a16="http://schemas.microsoft.com/office/drawing/2014/main" id="{612DB8AF-A47D-1443-A71F-4491BB9908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64861" y="136806"/>
            <a:ext cx="2133428" cy="159801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disease outbreak investigation">
            <a:extLst>
              <a:ext uri="{FF2B5EF4-FFF2-40B4-BE49-F238E27FC236}">
                <a16:creationId xmlns:a16="http://schemas.microsoft.com/office/drawing/2014/main" id="{5E58C2CD-E171-8649-AC80-AC1212F650B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60557" y="136806"/>
            <a:ext cx="2245490" cy="1595480"/>
          </a:xfrm>
          <a:prstGeom prst="rect">
            <a:avLst/>
          </a:prstGeom>
          <a:noFill/>
          <a:extLst>
            <a:ext uri="{909E8E84-426E-40DD-AFC4-6F175D3DCCD1}">
              <a14:hiddenFill xmlns:a14="http://schemas.microsoft.com/office/drawing/2010/main">
                <a:solidFill>
                  <a:srgbClr val="FFFFFF"/>
                </a:solidFill>
              </a14:hiddenFill>
            </a:ext>
          </a:extLst>
        </p:spPr>
      </p:pic>
      <p:sp>
        <p:nvSpPr>
          <p:cNvPr id="7" name="Nadpis 6">
            <a:extLst>
              <a:ext uri="{FF2B5EF4-FFF2-40B4-BE49-F238E27FC236}">
                <a16:creationId xmlns:a16="http://schemas.microsoft.com/office/drawing/2014/main" id="{A5940A21-72BA-8B47-8318-9FC3F57C2CAF}"/>
              </a:ext>
            </a:extLst>
          </p:cNvPr>
          <p:cNvSpPr>
            <a:spLocks noGrp="1"/>
          </p:cNvSpPr>
          <p:nvPr>
            <p:ph type="title"/>
          </p:nvPr>
        </p:nvSpPr>
        <p:spPr/>
        <p:txBody>
          <a:bodyPr/>
          <a:lstStyle/>
          <a:p>
            <a:r>
              <a:rPr lang="en-GB" dirty="0"/>
              <a:t>Future of Public Health</a:t>
            </a:r>
          </a:p>
        </p:txBody>
      </p:sp>
    </p:spTree>
    <p:extLst>
      <p:ext uri="{BB962C8B-B14F-4D97-AF65-F5344CB8AC3E}">
        <p14:creationId xmlns:p14="http://schemas.microsoft.com/office/powerpoint/2010/main" val="3604276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49A11A5-BD79-E944-B092-E3B259788540}"/>
              </a:ext>
            </a:extLst>
          </p:cNvPr>
          <p:cNvSpPr>
            <a:spLocks noGrp="1"/>
          </p:cNvSpPr>
          <p:nvPr>
            <p:ph type="title"/>
          </p:nvPr>
        </p:nvSpPr>
        <p:spPr/>
        <p:txBody>
          <a:bodyPr/>
          <a:lstStyle/>
          <a:p>
            <a:r>
              <a:rPr lang="en" b="1" dirty="0"/>
              <a:t>Legionnaires’ disease</a:t>
            </a:r>
            <a:endParaRPr lang="en-GB" dirty="0"/>
          </a:p>
        </p:txBody>
      </p:sp>
      <p:sp>
        <p:nvSpPr>
          <p:cNvPr id="3" name="Zástupný objekt pre obsah 2">
            <a:extLst>
              <a:ext uri="{FF2B5EF4-FFF2-40B4-BE49-F238E27FC236}">
                <a16:creationId xmlns:a16="http://schemas.microsoft.com/office/drawing/2014/main" id="{5D173EDF-F243-7D46-A28B-DC992A93EAAA}"/>
              </a:ext>
            </a:extLst>
          </p:cNvPr>
          <p:cNvSpPr>
            <a:spLocks noGrp="1"/>
          </p:cNvSpPr>
          <p:nvPr>
            <p:ph idx="1"/>
          </p:nvPr>
        </p:nvSpPr>
        <p:spPr>
          <a:xfrm>
            <a:off x="1097280" y="1845734"/>
            <a:ext cx="10058400" cy="3142955"/>
          </a:xfrm>
        </p:spPr>
        <p:txBody>
          <a:bodyPr>
            <a:normAutofit/>
          </a:bodyPr>
          <a:lstStyle/>
          <a:p>
            <a:pPr marL="0" indent="0">
              <a:buNone/>
            </a:pPr>
            <a:r>
              <a:rPr lang="en" sz="2400" dirty="0"/>
              <a:t>Famous investigations include the 1976 outbreak of what came to be called </a:t>
            </a:r>
            <a:r>
              <a:rPr lang="en" sz="2400" b="1" dirty="0"/>
              <a:t>Legionnaires’ disease</a:t>
            </a:r>
            <a:r>
              <a:rPr lang="en" sz="2400" dirty="0"/>
              <a:t>. Hundred of military veterans, called Legionnaires, gathering in Philadelphia in July to celebrate the nation's bicentennial, were infected and many died from pneumonia. The CDC identified the cause as a previously-unrecognized bacteria—now called Legionella—that can grow in hot water and can be spread through the air.</a:t>
            </a:r>
          </a:p>
          <a:p>
            <a:endParaRPr lang="en-GB" dirty="0"/>
          </a:p>
        </p:txBody>
      </p:sp>
      <p:sp>
        <p:nvSpPr>
          <p:cNvPr id="4" name="Zástupný objekt pre dátum 3">
            <a:extLst>
              <a:ext uri="{FF2B5EF4-FFF2-40B4-BE49-F238E27FC236}">
                <a16:creationId xmlns:a16="http://schemas.microsoft.com/office/drawing/2014/main" id="{B1486327-E50C-E143-809C-606013EE8326}"/>
              </a:ext>
            </a:extLst>
          </p:cNvPr>
          <p:cNvSpPr>
            <a:spLocks noGrp="1"/>
          </p:cNvSpPr>
          <p:nvPr>
            <p:ph type="dt" sz="half" idx="10"/>
          </p:nvPr>
        </p:nvSpPr>
        <p:spPr/>
        <p:txBody>
          <a:bodyPr/>
          <a:lstStyle/>
          <a:p>
            <a:fld id="{35EF0773-219A-F043-970A-EF0546B1EEDD}" type="datetime1">
              <a:rPr lang="sk-SK" smtClean="0"/>
              <a:t>3.5.19</a:t>
            </a:fld>
            <a:endParaRPr lang="en-US" dirty="0"/>
          </a:p>
        </p:txBody>
      </p:sp>
      <p:sp>
        <p:nvSpPr>
          <p:cNvPr id="5" name="Zástupný objekt pre pätu 4">
            <a:extLst>
              <a:ext uri="{FF2B5EF4-FFF2-40B4-BE49-F238E27FC236}">
                <a16:creationId xmlns:a16="http://schemas.microsoft.com/office/drawing/2014/main" id="{8BACA719-626F-8A4E-BD90-780B4C9EC5F0}"/>
              </a:ext>
            </a:extLst>
          </p:cNvPr>
          <p:cNvSpPr>
            <a:spLocks noGrp="1"/>
          </p:cNvSpPr>
          <p:nvPr>
            <p:ph type="ftr" sz="quarter" idx="11"/>
          </p:nvPr>
        </p:nvSpPr>
        <p:spPr/>
        <p:txBody>
          <a:bodyPr/>
          <a:lstStyle/>
          <a:p>
            <a:r>
              <a:rPr lang="en-US"/>
              <a:t>rusnakm0@gmail.com</a:t>
            </a:r>
            <a:endParaRPr lang="en-US" dirty="0"/>
          </a:p>
        </p:txBody>
      </p:sp>
      <p:sp>
        <p:nvSpPr>
          <p:cNvPr id="6" name="Zástupný objekt pre číslo snímky 5">
            <a:extLst>
              <a:ext uri="{FF2B5EF4-FFF2-40B4-BE49-F238E27FC236}">
                <a16:creationId xmlns:a16="http://schemas.microsoft.com/office/drawing/2014/main" id="{F6F58D95-637B-8B41-80A2-A6D262A2D420}"/>
              </a:ext>
            </a:extLst>
          </p:cNvPr>
          <p:cNvSpPr>
            <a:spLocks noGrp="1"/>
          </p:cNvSpPr>
          <p:nvPr>
            <p:ph type="sldNum" sz="quarter" idx="12"/>
          </p:nvPr>
        </p:nvSpPr>
        <p:spPr/>
        <p:txBody>
          <a:bodyPr/>
          <a:lstStyle/>
          <a:p>
            <a:fld id="{6113E31D-E2AB-40D1-8B51-AFA5AFEF393A}" type="slidenum">
              <a:rPr lang="en-US" smtClean="0"/>
              <a:t>4</a:t>
            </a:fld>
            <a:endParaRPr lang="en-US" dirty="0"/>
          </a:p>
        </p:txBody>
      </p:sp>
    </p:spTree>
    <p:extLst>
      <p:ext uri="{BB962C8B-B14F-4D97-AF65-F5344CB8AC3E}">
        <p14:creationId xmlns:p14="http://schemas.microsoft.com/office/powerpoint/2010/main" val="17791468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78EAE55-4AAD-9E43-981A-47AC629CC39D}"/>
              </a:ext>
            </a:extLst>
          </p:cNvPr>
          <p:cNvSpPr>
            <a:spLocks noGrp="1"/>
          </p:cNvSpPr>
          <p:nvPr>
            <p:ph type="title"/>
          </p:nvPr>
        </p:nvSpPr>
        <p:spPr/>
        <p:txBody>
          <a:bodyPr/>
          <a:lstStyle/>
          <a:p>
            <a:r>
              <a:rPr lang="en" b="1" dirty="0"/>
              <a:t>Toxic shock syndrome (TSS) and AIDS</a:t>
            </a:r>
            <a:endParaRPr lang="en-GB" dirty="0"/>
          </a:p>
        </p:txBody>
      </p:sp>
      <p:sp>
        <p:nvSpPr>
          <p:cNvPr id="3" name="Zástupný objekt pre obsah 2">
            <a:extLst>
              <a:ext uri="{FF2B5EF4-FFF2-40B4-BE49-F238E27FC236}">
                <a16:creationId xmlns:a16="http://schemas.microsoft.com/office/drawing/2014/main" id="{44896416-5D2C-A948-9F96-06381727189E}"/>
              </a:ext>
            </a:extLst>
          </p:cNvPr>
          <p:cNvSpPr>
            <a:spLocks noGrp="1"/>
          </p:cNvSpPr>
          <p:nvPr>
            <p:ph idx="1"/>
          </p:nvPr>
        </p:nvSpPr>
        <p:spPr/>
        <p:txBody>
          <a:bodyPr>
            <a:normAutofit/>
          </a:bodyPr>
          <a:lstStyle/>
          <a:p>
            <a:r>
              <a:rPr lang="en" sz="2800" dirty="0"/>
              <a:t>In the early 1980’s, an outbreak of life-threatening cardiovascular shock, known as </a:t>
            </a:r>
            <a:r>
              <a:rPr lang="en" sz="2800" b="1" dirty="0"/>
              <a:t>toxic shock syndrome (TSS)</a:t>
            </a:r>
            <a:r>
              <a:rPr lang="en" sz="2800" dirty="0"/>
              <a:t>, was traced to a new type of absorbent tampon. It brought to light the need for surveillance of new products, even those not suspected of causing disease. </a:t>
            </a:r>
          </a:p>
          <a:p>
            <a:r>
              <a:rPr lang="en" sz="2800" dirty="0"/>
              <a:t>The most important outbreak of the late 20th century was investigated and brought to professional and public attention in 1981 by the CDC. It came to be called </a:t>
            </a:r>
            <a:r>
              <a:rPr lang="en" sz="2800" b="1" dirty="0"/>
              <a:t>acquired immunodeficiency syndrome (AIDS). </a:t>
            </a:r>
          </a:p>
        </p:txBody>
      </p:sp>
      <p:sp>
        <p:nvSpPr>
          <p:cNvPr id="4" name="Zástupný objekt pre dátum 3">
            <a:extLst>
              <a:ext uri="{FF2B5EF4-FFF2-40B4-BE49-F238E27FC236}">
                <a16:creationId xmlns:a16="http://schemas.microsoft.com/office/drawing/2014/main" id="{7CF1E055-604F-E64C-9984-5951EEAC8F0C}"/>
              </a:ext>
            </a:extLst>
          </p:cNvPr>
          <p:cNvSpPr>
            <a:spLocks noGrp="1"/>
          </p:cNvSpPr>
          <p:nvPr>
            <p:ph type="dt" sz="half" idx="10"/>
          </p:nvPr>
        </p:nvSpPr>
        <p:spPr/>
        <p:txBody>
          <a:bodyPr/>
          <a:lstStyle/>
          <a:p>
            <a:fld id="{35EF0773-219A-F043-970A-EF0546B1EEDD}" type="datetime1">
              <a:rPr lang="sk-SK" smtClean="0"/>
              <a:t>3.5.19</a:t>
            </a:fld>
            <a:endParaRPr lang="en-US" dirty="0"/>
          </a:p>
        </p:txBody>
      </p:sp>
      <p:sp>
        <p:nvSpPr>
          <p:cNvPr id="5" name="Zástupný objekt pre pätu 4">
            <a:extLst>
              <a:ext uri="{FF2B5EF4-FFF2-40B4-BE49-F238E27FC236}">
                <a16:creationId xmlns:a16="http://schemas.microsoft.com/office/drawing/2014/main" id="{F850BA4F-CF4C-F24C-8A57-4F6014188A11}"/>
              </a:ext>
            </a:extLst>
          </p:cNvPr>
          <p:cNvSpPr>
            <a:spLocks noGrp="1"/>
          </p:cNvSpPr>
          <p:nvPr>
            <p:ph type="ftr" sz="quarter" idx="11"/>
          </p:nvPr>
        </p:nvSpPr>
        <p:spPr/>
        <p:txBody>
          <a:bodyPr/>
          <a:lstStyle/>
          <a:p>
            <a:r>
              <a:rPr lang="en-US"/>
              <a:t>rusnakm0@gmail.com</a:t>
            </a:r>
            <a:endParaRPr lang="en-US" dirty="0"/>
          </a:p>
        </p:txBody>
      </p:sp>
      <p:sp>
        <p:nvSpPr>
          <p:cNvPr id="6" name="Zástupný objekt pre číslo snímky 5">
            <a:extLst>
              <a:ext uri="{FF2B5EF4-FFF2-40B4-BE49-F238E27FC236}">
                <a16:creationId xmlns:a16="http://schemas.microsoft.com/office/drawing/2014/main" id="{D287F41C-1D2B-FF45-81E3-A24964FFD7E7}"/>
              </a:ext>
            </a:extLst>
          </p:cNvPr>
          <p:cNvSpPr>
            <a:spLocks noGrp="1"/>
          </p:cNvSpPr>
          <p:nvPr>
            <p:ph type="sldNum" sz="quarter" idx="12"/>
          </p:nvPr>
        </p:nvSpPr>
        <p:spPr/>
        <p:txBody>
          <a:bodyPr/>
          <a:lstStyle/>
          <a:p>
            <a:fld id="{6113E31D-E2AB-40D1-8B51-AFA5AFEF393A}" type="slidenum">
              <a:rPr lang="en-US" smtClean="0"/>
              <a:t>5</a:t>
            </a:fld>
            <a:endParaRPr lang="en-US" dirty="0"/>
          </a:p>
        </p:txBody>
      </p:sp>
    </p:spTree>
    <p:extLst>
      <p:ext uri="{BB962C8B-B14F-4D97-AF65-F5344CB8AC3E}">
        <p14:creationId xmlns:p14="http://schemas.microsoft.com/office/powerpoint/2010/main" val="1443339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20249FD-2E45-454A-A78A-63AAE6F82160}"/>
              </a:ext>
            </a:extLst>
          </p:cNvPr>
          <p:cNvSpPr>
            <a:spLocks noGrp="1"/>
          </p:cNvSpPr>
          <p:nvPr>
            <p:ph type="title"/>
          </p:nvPr>
        </p:nvSpPr>
        <p:spPr/>
        <p:txBody>
          <a:bodyPr/>
          <a:lstStyle/>
          <a:p>
            <a:r>
              <a:rPr lang="en" b="1" dirty="0"/>
              <a:t>Eosinophilia-myalgia syndrome (EMS)</a:t>
            </a:r>
            <a:endParaRPr lang="en-GB" dirty="0"/>
          </a:p>
        </p:txBody>
      </p:sp>
      <p:sp>
        <p:nvSpPr>
          <p:cNvPr id="3" name="Zástupný objekt pre obsah 2">
            <a:extLst>
              <a:ext uri="{FF2B5EF4-FFF2-40B4-BE49-F238E27FC236}">
                <a16:creationId xmlns:a16="http://schemas.microsoft.com/office/drawing/2014/main" id="{D18A5CE6-F8A3-2947-897A-012FB75782FA}"/>
              </a:ext>
            </a:extLst>
          </p:cNvPr>
          <p:cNvSpPr>
            <a:spLocks noGrp="1"/>
          </p:cNvSpPr>
          <p:nvPr>
            <p:ph idx="1"/>
          </p:nvPr>
        </p:nvSpPr>
        <p:spPr/>
        <p:txBody>
          <a:bodyPr>
            <a:normAutofit lnSpcReduction="10000"/>
          </a:bodyPr>
          <a:lstStyle/>
          <a:p>
            <a:r>
              <a:rPr lang="en" dirty="0"/>
              <a:t>Outbreak investigations are not limited to communicable diseases. In fact, the illnesses may originate, for example, from an environmental toxin, a food additive or supplement, or a drug reaction. For instance, </a:t>
            </a:r>
            <a:r>
              <a:rPr lang="en" b="1" dirty="0"/>
              <a:t>eosinophilia-myalgia syndrome (EMS)</a:t>
            </a:r>
            <a:r>
              <a:rPr lang="en" dirty="0"/>
              <a:t> is an incurable and sometimes fatal neurological condition that often presents with vague flu-like symptoms. It was traced by the CDC to poorly—produced L-</a:t>
            </a:r>
            <a:r>
              <a:rPr lang="en" dirty="0" err="1"/>
              <a:t>trytophan</a:t>
            </a:r>
            <a:r>
              <a:rPr lang="en" dirty="0"/>
              <a:t>, an amino acid widely used as a food supplement. Reye's syndrome, an often fatal acute liver disease of children, was traced to the use of ”baby aspirin” for healthy children during  cute viral infections.</a:t>
            </a:r>
          </a:p>
          <a:p>
            <a:r>
              <a:rPr lang="en" dirty="0"/>
              <a:t>Over 1000 outbreak investigations are conducted in Europe each year and are mostly handled by state and local health departments. These types of investigations can take months or even years to complete. Often the outbreak is over before the investigation  can be completed. Outbreak investigations will remain an important part of public health. However, new technologies, new tracking systems, and better communications systems, will hopefully make these critical investigations more rapid and efficient. In addition, new forms of investigation are being developed to address the issues of terrorism and bioterrorism.</a:t>
            </a:r>
            <a:endParaRPr lang="en-GB" dirty="0"/>
          </a:p>
          <a:p>
            <a:endParaRPr lang="en-GB" dirty="0"/>
          </a:p>
        </p:txBody>
      </p:sp>
      <p:sp>
        <p:nvSpPr>
          <p:cNvPr id="4" name="Zástupný objekt pre dátum 3">
            <a:extLst>
              <a:ext uri="{FF2B5EF4-FFF2-40B4-BE49-F238E27FC236}">
                <a16:creationId xmlns:a16="http://schemas.microsoft.com/office/drawing/2014/main" id="{88B34E9C-1900-2D46-929A-96CD9C6D58B1}"/>
              </a:ext>
            </a:extLst>
          </p:cNvPr>
          <p:cNvSpPr>
            <a:spLocks noGrp="1"/>
          </p:cNvSpPr>
          <p:nvPr>
            <p:ph type="dt" sz="half" idx="10"/>
          </p:nvPr>
        </p:nvSpPr>
        <p:spPr/>
        <p:txBody>
          <a:bodyPr/>
          <a:lstStyle/>
          <a:p>
            <a:fld id="{35EF0773-219A-F043-970A-EF0546B1EEDD}" type="datetime1">
              <a:rPr lang="sk-SK" smtClean="0"/>
              <a:t>3.5.19</a:t>
            </a:fld>
            <a:endParaRPr lang="en-US" dirty="0"/>
          </a:p>
        </p:txBody>
      </p:sp>
      <p:sp>
        <p:nvSpPr>
          <p:cNvPr id="5" name="Zástupný objekt pre pätu 4">
            <a:extLst>
              <a:ext uri="{FF2B5EF4-FFF2-40B4-BE49-F238E27FC236}">
                <a16:creationId xmlns:a16="http://schemas.microsoft.com/office/drawing/2014/main" id="{50F139C4-F89E-AE4E-8205-681806AC772F}"/>
              </a:ext>
            </a:extLst>
          </p:cNvPr>
          <p:cNvSpPr>
            <a:spLocks noGrp="1"/>
          </p:cNvSpPr>
          <p:nvPr>
            <p:ph type="ftr" sz="quarter" idx="11"/>
          </p:nvPr>
        </p:nvSpPr>
        <p:spPr/>
        <p:txBody>
          <a:bodyPr/>
          <a:lstStyle/>
          <a:p>
            <a:r>
              <a:rPr lang="en-US"/>
              <a:t>rusnakm0@gmail.com</a:t>
            </a:r>
            <a:endParaRPr lang="en-US" dirty="0"/>
          </a:p>
        </p:txBody>
      </p:sp>
      <p:sp>
        <p:nvSpPr>
          <p:cNvPr id="6" name="Zástupný objekt pre číslo snímky 5">
            <a:extLst>
              <a:ext uri="{FF2B5EF4-FFF2-40B4-BE49-F238E27FC236}">
                <a16:creationId xmlns:a16="http://schemas.microsoft.com/office/drawing/2014/main" id="{4AF9795C-15E3-744F-AF80-7447A68C410B}"/>
              </a:ext>
            </a:extLst>
          </p:cNvPr>
          <p:cNvSpPr>
            <a:spLocks noGrp="1"/>
          </p:cNvSpPr>
          <p:nvPr>
            <p:ph type="sldNum" sz="quarter" idx="12"/>
          </p:nvPr>
        </p:nvSpPr>
        <p:spPr/>
        <p:txBody>
          <a:bodyPr/>
          <a:lstStyle/>
          <a:p>
            <a:fld id="{6113E31D-E2AB-40D1-8B51-AFA5AFEF393A}" type="slidenum">
              <a:rPr lang="en-US" smtClean="0"/>
              <a:t>6</a:t>
            </a:fld>
            <a:endParaRPr lang="en-US" dirty="0"/>
          </a:p>
        </p:txBody>
      </p:sp>
    </p:spTree>
    <p:extLst>
      <p:ext uri="{BB962C8B-B14F-4D97-AF65-F5344CB8AC3E}">
        <p14:creationId xmlns:p14="http://schemas.microsoft.com/office/powerpoint/2010/main" val="29025117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D716C36-F7AB-E548-9FC9-DCB497EC5233}"/>
              </a:ext>
            </a:extLst>
          </p:cNvPr>
          <p:cNvSpPr>
            <a:spLocks noGrp="1"/>
          </p:cNvSpPr>
          <p:nvPr>
            <p:ph type="title"/>
          </p:nvPr>
        </p:nvSpPr>
        <p:spPr/>
        <p:txBody>
          <a:bodyPr/>
          <a:lstStyle/>
          <a:p>
            <a:r>
              <a:rPr lang="en" dirty="0"/>
              <a:t>Terrorism attacks – Case of </a:t>
            </a:r>
            <a:r>
              <a:rPr lang="en" dirty="0" err="1"/>
              <a:t>Antrax</a:t>
            </a:r>
            <a:endParaRPr lang="en-GB" dirty="0"/>
          </a:p>
        </p:txBody>
      </p:sp>
      <p:sp>
        <p:nvSpPr>
          <p:cNvPr id="3" name="Zástupný objekt pre obsah 2">
            <a:extLst>
              <a:ext uri="{FF2B5EF4-FFF2-40B4-BE49-F238E27FC236}">
                <a16:creationId xmlns:a16="http://schemas.microsoft.com/office/drawing/2014/main" id="{63DDF040-27E8-E449-9856-7CE20CEAC9FD}"/>
              </a:ext>
            </a:extLst>
          </p:cNvPr>
          <p:cNvSpPr>
            <a:spLocks noGrp="1"/>
          </p:cNvSpPr>
          <p:nvPr>
            <p:ph idx="1"/>
          </p:nvPr>
        </p:nvSpPr>
        <p:spPr>
          <a:xfrm>
            <a:off x="1097280" y="1845733"/>
            <a:ext cx="10058400" cy="4439319"/>
          </a:xfrm>
        </p:spPr>
        <p:txBody>
          <a:bodyPr>
            <a:normAutofit/>
          </a:bodyPr>
          <a:lstStyle/>
          <a:p>
            <a:pPr marL="0" indent="0">
              <a:buNone/>
            </a:pPr>
            <a:r>
              <a:rPr lang="en" dirty="0"/>
              <a:t>The attack occurred in the form of letters containing a powdered form of anthrax bacteria delivered through the U.S. mail to Congress and national news networks. Anthrax is a bacteria long known for its occasional spread from cattle to humans by close contact and its potential to cause a life threatening pneumonia. It is considered a particularly deadly agent for bioterrorism with the potential to kill tens of thousand of people. When prepared in the form of a weapon and delivered in quantity, it has the potential to widely disperse over an entire city or region. Early detection of the substance and treatment of its effects are key to controlling such an attack, including preventing the pneumonia through the early use of antibiotics. The anthrax attack in 2001 made headlines  or weeks temporarily shutting down Congress and much of Washington, killing five people and causing severe illness in 17 others. </a:t>
            </a:r>
          </a:p>
        </p:txBody>
      </p:sp>
      <p:sp>
        <p:nvSpPr>
          <p:cNvPr id="4" name="Zástupný objekt pre dátum 3">
            <a:extLst>
              <a:ext uri="{FF2B5EF4-FFF2-40B4-BE49-F238E27FC236}">
                <a16:creationId xmlns:a16="http://schemas.microsoft.com/office/drawing/2014/main" id="{8661F261-F885-5C43-A60E-436D597C1B02}"/>
              </a:ext>
            </a:extLst>
          </p:cNvPr>
          <p:cNvSpPr>
            <a:spLocks noGrp="1"/>
          </p:cNvSpPr>
          <p:nvPr>
            <p:ph type="dt" sz="half" idx="10"/>
          </p:nvPr>
        </p:nvSpPr>
        <p:spPr/>
        <p:txBody>
          <a:bodyPr/>
          <a:lstStyle/>
          <a:p>
            <a:fld id="{35EF0773-219A-F043-970A-EF0546B1EEDD}" type="datetime1">
              <a:rPr lang="sk-SK" smtClean="0"/>
              <a:t>3.5.19</a:t>
            </a:fld>
            <a:endParaRPr lang="en-US" dirty="0"/>
          </a:p>
        </p:txBody>
      </p:sp>
      <p:sp>
        <p:nvSpPr>
          <p:cNvPr id="5" name="Zástupný objekt pre pätu 4">
            <a:extLst>
              <a:ext uri="{FF2B5EF4-FFF2-40B4-BE49-F238E27FC236}">
                <a16:creationId xmlns:a16="http://schemas.microsoft.com/office/drawing/2014/main" id="{90B70471-B3D8-2A40-88C1-2186B97C5BD5}"/>
              </a:ext>
            </a:extLst>
          </p:cNvPr>
          <p:cNvSpPr>
            <a:spLocks noGrp="1"/>
          </p:cNvSpPr>
          <p:nvPr>
            <p:ph type="ftr" sz="quarter" idx="11"/>
          </p:nvPr>
        </p:nvSpPr>
        <p:spPr/>
        <p:txBody>
          <a:bodyPr/>
          <a:lstStyle/>
          <a:p>
            <a:r>
              <a:rPr lang="en-US"/>
              <a:t>rusnakm0@gmail.com</a:t>
            </a:r>
            <a:endParaRPr lang="en-US" dirty="0"/>
          </a:p>
        </p:txBody>
      </p:sp>
      <p:sp>
        <p:nvSpPr>
          <p:cNvPr id="6" name="Zástupný objekt pre číslo snímky 5">
            <a:extLst>
              <a:ext uri="{FF2B5EF4-FFF2-40B4-BE49-F238E27FC236}">
                <a16:creationId xmlns:a16="http://schemas.microsoft.com/office/drawing/2014/main" id="{9811271B-A121-ED42-A0DE-AC7415A0A169}"/>
              </a:ext>
            </a:extLst>
          </p:cNvPr>
          <p:cNvSpPr>
            <a:spLocks noGrp="1"/>
          </p:cNvSpPr>
          <p:nvPr>
            <p:ph type="sldNum" sz="quarter" idx="12"/>
          </p:nvPr>
        </p:nvSpPr>
        <p:spPr/>
        <p:txBody>
          <a:bodyPr/>
          <a:lstStyle/>
          <a:p>
            <a:fld id="{6113E31D-E2AB-40D1-8B51-AFA5AFEF393A}" type="slidenum">
              <a:rPr lang="en-US" smtClean="0"/>
              <a:t>7</a:t>
            </a:fld>
            <a:endParaRPr lang="en-US" dirty="0"/>
          </a:p>
        </p:txBody>
      </p:sp>
    </p:spTree>
    <p:extLst>
      <p:ext uri="{BB962C8B-B14F-4D97-AF65-F5344CB8AC3E}">
        <p14:creationId xmlns:p14="http://schemas.microsoft.com/office/powerpoint/2010/main" val="38168168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B94E9A7-0217-AB47-80E5-058B0B0FC25C}"/>
              </a:ext>
            </a:extLst>
          </p:cNvPr>
          <p:cNvSpPr>
            <a:spLocks noGrp="1"/>
          </p:cNvSpPr>
          <p:nvPr>
            <p:ph type="title"/>
          </p:nvPr>
        </p:nvSpPr>
        <p:spPr/>
        <p:txBody>
          <a:bodyPr/>
          <a:lstStyle/>
          <a:p>
            <a:r>
              <a:rPr lang="en-GB" dirty="0" err="1"/>
              <a:t>Bioterorism</a:t>
            </a:r>
            <a:endParaRPr lang="en-GB" dirty="0"/>
          </a:p>
        </p:txBody>
      </p:sp>
      <p:sp>
        <p:nvSpPr>
          <p:cNvPr id="3" name="Zástupný objekt pre obsah 2">
            <a:extLst>
              <a:ext uri="{FF2B5EF4-FFF2-40B4-BE49-F238E27FC236}">
                <a16:creationId xmlns:a16="http://schemas.microsoft.com/office/drawing/2014/main" id="{825B6054-FDA4-F34E-9126-8842A4EC1A9B}"/>
              </a:ext>
            </a:extLst>
          </p:cNvPr>
          <p:cNvSpPr>
            <a:spLocks noGrp="1"/>
          </p:cNvSpPr>
          <p:nvPr>
            <p:ph idx="1"/>
          </p:nvPr>
        </p:nvSpPr>
        <p:spPr/>
        <p:txBody>
          <a:bodyPr>
            <a:normAutofit fontScale="85000" lnSpcReduction="10000"/>
          </a:bodyPr>
          <a:lstStyle/>
          <a:p>
            <a:r>
              <a:rPr lang="en" dirty="0"/>
              <a:t>The episode also brought attention and funding to public health programs. It was soon recognized that even large health departments with extensive responsibilities and expertise were not prepared to address bioterrorism and ensure availability of public health laboratories to diagnose anthrax-related illness and other potential agents of bioterrorism.</a:t>
            </a:r>
          </a:p>
          <a:p>
            <a:r>
              <a:rPr lang="en" b="1" dirty="0"/>
              <a:t>Preparation for bioterrorism </a:t>
            </a:r>
            <a:r>
              <a:rPr lang="en" dirty="0"/>
              <a:t>also focuses on the unique characteristics of bioterrorism and the specific organisms that may be involved with it. The anthrax episode highlighted how terrorism, in general, and bioterrorism, in particular, differ from the types of emergencies and disasters that have become familiar. First, they may involve the military, as well as law enforcement. Second, they require knowledge of agents that are often very rare. Little expertise exists in either the public health or medical communities about agents such as anthrax, botulism, smallpox, and plague. </a:t>
            </a:r>
          </a:p>
          <a:p>
            <a:r>
              <a:rPr lang="en" dirty="0"/>
              <a:t>In addition, bioterrorism may not be easily detected, allowing the agent to spread widely before it is noticed and action can be taken. Finally, there is the potential for multiple simultaneous threats at multiple locations. </a:t>
            </a:r>
          </a:p>
          <a:p>
            <a:r>
              <a:rPr lang="en" dirty="0"/>
              <a:t>Thus, bioterrorism requires special preparation above and beyond the evolving preparedness system for emergencies and disasters. Public health agencies, including the CDC and local health departments, were on the front lines of the anthrax attack and will continue to be part of the first response to bioterrorism attacks if they occur in the future.</a:t>
            </a:r>
          </a:p>
        </p:txBody>
      </p:sp>
      <p:sp>
        <p:nvSpPr>
          <p:cNvPr id="4" name="Zástupný objekt pre dátum 3">
            <a:extLst>
              <a:ext uri="{FF2B5EF4-FFF2-40B4-BE49-F238E27FC236}">
                <a16:creationId xmlns:a16="http://schemas.microsoft.com/office/drawing/2014/main" id="{046411DF-62B0-E84D-80A6-1EB8F89001DA}"/>
              </a:ext>
            </a:extLst>
          </p:cNvPr>
          <p:cNvSpPr>
            <a:spLocks noGrp="1"/>
          </p:cNvSpPr>
          <p:nvPr>
            <p:ph type="dt" sz="half" idx="10"/>
          </p:nvPr>
        </p:nvSpPr>
        <p:spPr/>
        <p:txBody>
          <a:bodyPr/>
          <a:lstStyle/>
          <a:p>
            <a:fld id="{35EF0773-219A-F043-970A-EF0546B1EEDD}" type="datetime1">
              <a:rPr lang="sk-SK" smtClean="0"/>
              <a:t>3.5.19</a:t>
            </a:fld>
            <a:endParaRPr lang="en-US" dirty="0"/>
          </a:p>
        </p:txBody>
      </p:sp>
      <p:sp>
        <p:nvSpPr>
          <p:cNvPr id="5" name="Zástupný objekt pre pätu 4">
            <a:extLst>
              <a:ext uri="{FF2B5EF4-FFF2-40B4-BE49-F238E27FC236}">
                <a16:creationId xmlns:a16="http://schemas.microsoft.com/office/drawing/2014/main" id="{1EF81220-212C-A94C-AA73-4030EABD1699}"/>
              </a:ext>
            </a:extLst>
          </p:cNvPr>
          <p:cNvSpPr>
            <a:spLocks noGrp="1"/>
          </p:cNvSpPr>
          <p:nvPr>
            <p:ph type="ftr" sz="quarter" idx="11"/>
          </p:nvPr>
        </p:nvSpPr>
        <p:spPr/>
        <p:txBody>
          <a:bodyPr/>
          <a:lstStyle/>
          <a:p>
            <a:r>
              <a:rPr lang="en-US"/>
              <a:t>rusnakm0@gmail.com</a:t>
            </a:r>
            <a:endParaRPr lang="en-US" dirty="0"/>
          </a:p>
        </p:txBody>
      </p:sp>
      <p:sp>
        <p:nvSpPr>
          <p:cNvPr id="6" name="Zástupný objekt pre číslo snímky 5">
            <a:extLst>
              <a:ext uri="{FF2B5EF4-FFF2-40B4-BE49-F238E27FC236}">
                <a16:creationId xmlns:a16="http://schemas.microsoft.com/office/drawing/2014/main" id="{4152020E-2287-6A49-A8BD-B8790EE627B7}"/>
              </a:ext>
            </a:extLst>
          </p:cNvPr>
          <p:cNvSpPr>
            <a:spLocks noGrp="1"/>
          </p:cNvSpPr>
          <p:nvPr>
            <p:ph type="sldNum" sz="quarter" idx="12"/>
          </p:nvPr>
        </p:nvSpPr>
        <p:spPr/>
        <p:txBody>
          <a:bodyPr/>
          <a:lstStyle/>
          <a:p>
            <a:fld id="{6113E31D-E2AB-40D1-8B51-AFA5AFEF393A}" type="slidenum">
              <a:rPr lang="en-US" smtClean="0"/>
              <a:t>8</a:t>
            </a:fld>
            <a:endParaRPr lang="en-US" dirty="0"/>
          </a:p>
        </p:txBody>
      </p:sp>
    </p:spTree>
    <p:extLst>
      <p:ext uri="{BB962C8B-B14F-4D97-AF65-F5344CB8AC3E}">
        <p14:creationId xmlns:p14="http://schemas.microsoft.com/office/powerpoint/2010/main" val="38475164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E0507B8-969E-1D47-B19A-34B4565F417A}"/>
              </a:ext>
            </a:extLst>
          </p:cNvPr>
          <p:cNvSpPr>
            <a:spLocks noGrp="1"/>
          </p:cNvSpPr>
          <p:nvPr>
            <p:ph type="title"/>
          </p:nvPr>
        </p:nvSpPr>
        <p:spPr/>
        <p:txBody>
          <a:bodyPr/>
          <a:lstStyle/>
          <a:p>
            <a:r>
              <a:rPr lang="en" dirty="0"/>
              <a:t>Global warming</a:t>
            </a:r>
            <a:endParaRPr lang="en-GB" dirty="0"/>
          </a:p>
        </p:txBody>
      </p:sp>
      <p:sp>
        <p:nvSpPr>
          <p:cNvPr id="3" name="Zástupný objekt pre obsah 2">
            <a:extLst>
              <a:ext uri="{FF2B5EF4-FFF2-40B4-BE49-F238E27FC236}">
                <a16:creationId xmlns:a16="http://schemas.microsoft.com/office/drawing/2014/main" id="{9F1A84EA-7435-0F45-96F8-05FC87F6259F}"/>
              </a:ext>
            </a:extLst>
          </p:cNvPr>
          <p:cNvSpPr>
            <a:spLocks noGrp="1"/>
          </p:cNvSpPr>
          <p:nvPr>
            <p:ph idx="1"/>
          </p:nvPr>
        </p:nvSpPr>
        <p:spPr>
          <a:xfrm>
            <a:off x="1097280" y="1845734"/>
            <a:ext cx="10058400" cy="4427744"/>
          </a:xfrm>
        </p:spPr>
        <p:txBody>
          <a:bodyPr>
            <a:normAutofit/>
          </a:bodyPr>
          <a:lstStyle/>
          <a:p>
            <a:pPr marL="0" indent="0">
              <a:buNone/>
            </a:pPr>
            <a:r>
              <a:rPr lang="en" sz="1800" dirty="0"/>
              <a:t>The most predictable changes are those associated with expanded territory for currently existing communicable diseases. For instance, cases of malaria, dengue fever, and insect-borne encephalitis are likely to increase in the United States.  </a:t>
            </a:r>
            <a:r>
              <a:rPr lang="en" sz="1800" dirty="0" err="1"/>
              <a:t>alaria</a:t>
            </a:r>
            <a:r>
              <a:rPr lang="en" sz="1800" dirty="0"/>
              <a:t> existed for many years in the country as far north as the Mid-Atlantic states. The mosquitoes that transmit malaria are present in the United States and the disease could readily reestablish itself as a major pathogen. Dengue, or "break bone fever" is a mosquito-borne disease related to yellow fever. One strain of the disease, hemorrhagic dengue fever, has a high case-fatality rate. The geographic range of the mosquito that carries dengue fever is currently limited because frost kills both the adult insects and their larvae. Rising temperatures are expected to allow the disease to move steadily northward in future decades. Outbreaks of acute encephalitis (inflammation of the brain) transmitted by mosquitoes are already on the rise. </a:t>
            </a:r>
            <a:r>
              <a:rPr lang="en" sz="1800" b="1" dirty="0"/>
              <a:t>We can expect to see more frequent and severe outbreaks in the future</a:t>
            </a:r>
            <a:r>
              <a:rPr lang="en" sz="1800" dirty="0"/>
              <a:t>.</a:t>
            </a:r>
          </a:p>
        </p:txBody>
      </p:sp>
      <p:sp>
        <p:nvSpPr>
          <p:cNvPr id="4" name="Zástupný objekt pre dátum 3">
            <a:extLst>
              <a:ext uri="{FF2B5EF4-FFF2-40B4-BE49-F238E27FC236}">
                <a16:creationId xmlns:a16="http://schemas.microsoft.com/office/drawing/2014/main" id="{7243E477-22C2-0147-B9D8-583F77F6A352}"/>
              </a:ext>
            </a:extLst>
          </p:cNvPr>
          <p:cNvSpPr>
            <a:spLocks noGrp="1"/>
          </p:cNvSpPr>
          <p:nvPr>
            <p:ph type="dt" sz="half" idx="10"/>
          </p:nvPr>
        </p:nvSpPr>
        <p:spPr/>
        <p:txBody>
          <a:bodyPr/>
          <a:lstStyle/>
          <a:p>
            <a:fld id="{35EF0773-219A-F043-970A-EF0546B1EEDD}" type="datetime1">
              <a:rPr lang="sk-SK" smtClean="0"/>
              <a:t>3.5.19</a:t>
            </a:fld>
            <a:endParaRPr lang="en-US" dirty="0"/>
          </a:p>
        </p:txBody>
      </p:sp>
      <p:sp>
        <p:nvSpPr>
          <p:cNvPr id="5" name="Zástupný objekt pre pätu 4">
            <a:extLst>
              <a:ext uri="{FF2B5EF4-FFF2-40B4-BE49-F238E27FC236}">
                <a16:creationId xmlns:a16="http://schemas.microsoft.com/office/drawing/2014/main" id="{4E0E7A77-A7DF-C349-B603-2F839600F459}"/>
              </a:ext>
            </a:extLst>
          </p:cNvPr>
          <p:cNvSpPr>
            <a:spLocks noGrp="1"/>
          </p:cNvSpPr>
          <p:nvPr>
            <p:ph type="ftr" sz="quarter" idx="11"/>
          </p:nvPr>
        </p:nvSpPr>
        <p:spPr/>
        <p:txBody>
          <a:bodyPr/>
          <a:lstStyle/>
          <a:p>
            <a:r>
              <a:rPr lang="en-US"/>
              <a:t>rusnakm0@gmail.com</a:t>
            </a:r>
            <a:endParaRPr lang="en-US" dirty="0"/>
          </a:p>
        </p:txBody>
      </p:sp>
      <p:sp>
        <p:nvSpPr>
          <p:cNvPr id="6" name="Zástupný objekt pre číslo snímky 5">
            <a:extLst>
              <a:ext uri="{FF2B5EF4-FFF2-40B4-BE49-F238E27FC236}">
                <a16:creationId xmlns:a16="http://schemas.microsoft.com/office/drawing/2014/main" id="{04E0F846-DF86-924E-92C9-FD4D8484C43D}"/>
              </a:ext>
            </a:extLst>
          </p:cNvPr>
          <p:cNvSpPr>
            <a:spLocks noGrp="1"/>
          </p:cNvSpPr>
          <p:nvPr>
            <p:ph type="sldNum" sz="quarter" idx="12"/>
          </p:nvPr>
        </p:nvSpPr>
        <p:spPr/>
        <p:txBody>
          <a:bodyPr/>
          <a:lstStyle/>
          <a:p>
            <a:fld id="{6113E31D-E2AB-40D1-8B51-AFA5AFEF393A}" type="slidenum">
              <a:rPr lang="en-US" smtClean="0"/>
              <a:t>9</a:t>
            </a:fld>
            <a:endParaRPr lang="en-US" dirty="0"/>
          </a:p>
        </p:txBody>
      </p:sp>
    </p:spTree>
    <p:extLst>
      <p:ext uri="{BB962C8B-B14F-4D97-AF65-F5344CB8AC3E}">
        <p14:creationId xmlns:p14="http://schemas.microsoft.com/office/powerpoint/2010/main" val="3424692477"/>
      </p:ext>
    </p:extLst>
  </p:cSld>
  <p:clrMapOvr>
    <a:masterClrMapping/>
  </p:clrMapOvr>
</p:sld>
</file>

<file path=ppt/theme/theme1.xml><?xml version="1.0" encoding="utf-8"?>
<a:theme xmlns:a="http://schemas.openxmlformats.org/drawingml/2006/main" name="Retrospektíva">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Prezentácia1" id="{83A8FD09-BEC4-D54C-AE79-C8EE2C9DF5EA}" vid="{4B384807-7D86-7C4E-90F9-C139872A20B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Retrospektíva</Template>
  <TotalTime>177</TotalTime>
  <Words>2047</Words>
  <Application>Microsoft Macintosh PowerPoint</Application>
  <PresentationFormat>Širokouhlá</PresentationFormat>
  <Paragraphs>91</Paragraphs>
  <Slides>13</Slides>
  <Notes>0</Notes>
  <HiddenSlides>0</HiddenSlides>
  <MMClips>0</MMClips>
  <ScaleCrop>false</ScaleCrop>
  <HeadingPairs>
    <vt:vector size="6" baseType="variant">
      <vt:variant>
        <vt:lpstr>Použité písma</vt:lpstr>
      </vt:variant>
      <vt:variant>
        <vt:i4>4</vt:i4>
      </vt:variant>
      <vt:variant>
        <vt:lpstr>Motív</vt:lpstr>
      </vt:variant>
      <vt:variant>
        <vt:i4>1</vt:i4>
      </vt:variant>
      <vt:variant>
        <vt:lpstr>Nadpisy snímok</vt:lpstr>
      </vt:variant>
      <vt:variant>
        <vt:i4>13</vt:i4>
      </vt:variant>
    </vt:vector>
  </HeadingPairs>
  <TitlesOfParts>
    <vt:vector size="18" baseType="lpstr">
      <vt:lpstr>Arial</vt:lpstr>
      <vt:lpstr>Calibri</vt:lpstr>
      <vt:lpstr>Calibri Light</vt:lpstr>
      <vt:lpstr>Wingdings</vt:lpstr>
      <vt:lpstr>Retrospektíva</vt:lpstr>
      <vt:lpstr>The Future of Population Health</vt:lpstr>
      <vt:lpstr> LEARNING OBJECTIVES</vt:lpstr>
      <vt:lpstr>Future of Public Health</vt:lpstr>
      <vt:lpstr>Legionnaires’ disease</vt:lpstr>
      <vt:lpstr>Toxic shock syndrome (TSS) and AIDS</vt:lpstr>
      <vt:lpstr>Eosinophilia-myalgia syndrome (EMS)</vt:lpstr>
      <vt:lpstr>Terrorism attacks – Case of Antrax</vt:lpstr>
      <vt:lpstr>Bioterorism</vt:lpstr>
      <vt:lpstr>Global warming</vt:lpstr>
      <vt:lpstr>Climate change</vt:lpstr>
      <vt:lpstr>Hazard Analysis of Critical  Control Points (HACCP)</vt:lpstr>
      <vt:lpstr>Conclusions</vt:lpstr>
      <vt:lpstr>Group work</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Future of Population Health</dc:title>
  <dc:subject/>
  <dc:creator>Martin Rusnak</dc:creator>
  <cp:keywords/>
  <dc:description/>
  <cp:lastModifiedBy>Martin Rusnak</cp:lastModifiedBy>
  <cp:revision>8</cp:revision>
  <dcterms:created xsi:type="dcterms:W3CDTF">2019-05-03T10:17:31Z</dcterms:created>
  <dcterms:modified xsi:type="dcterms:W3CDTF">2019-05-03T13:14:58Z</dcterms:modified>
  <cp:category/>
</cp:coreProperties>
</file>