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p:restoredTop sz="96240"/>
  </p:normalViewPr>
  <p:slideViewPr>
    <p:cSldViewPr snapToGrid="0">
      <p:cViewPr varScale="1">
        <p:scale>
          <a:sx n="123" d="100"/>
          <a:sy n="123"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k-SK"/>
              <a:t>Kliknutím upravte štýl predlohy nadpisu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48A87A34-81AB-432B-8DAE-1953F412C126}" type="datetimeFigureOut">
              <a:rPr lang="en-US" dirty="0"/>
              <a:t>2/21/24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48A87A34-81AB-432B-8DAE-1953F412C126}" type="datetimeFigureOut">
              <a:rPr lang="en-US" dirty="0"/>
              <a:t>2/21/24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k-SK"/>
              <a:t>Kliknutím upravte štýl predlohy nadpisu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k-SK"/>
              <a:t>Kliknutím upravte štýl predlohy nadpisu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8A87A34-81AB-432B-8DAE-1953F412C126}" type="datetimeFigureOut">
              <a:rPr lang="en-US" dirty="0"/>
              <a:t>2/21/24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a:t>Kliknutím upravte štýl predlohy nadpisu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Content Placeholder 3"/>
          <p:cNvSpPr>
            <a:spLocks noGrp="1"/>
          </p:cNvSpPr>
          <p:nvPr>
            <p:ph sz="quarter" idx="13"/>
          </p:nvPr>
        </p:nvSpPr>
        <p:spPr>
          <a:xfrm>
            <a:off x="913774" y="3051012"/>
            <a:ext cx="5106027" cy="274018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k-SK"/>
              <a:t>Kliknutím upravte štýl predlohy nadpisu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2/21/24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2/21/24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ata.unaids.org/publications/irc-pub04/surveillancestandards_en.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DF31A-FB28-2909-A4DD-F0256A90A314}"/>
              </a:ext>
            </a:extLst>
          </p:cNvPr>
          <p:cNvSpPr>
            <a:spLocks noGrp="1"/>
          </p:cNvSpPr>
          <p:nvPr>
            <p:ph type="ctrTitle"/>
          </p:nvPr>
        </p:nvSpPr>
        <p:spPr>
          <a:xfrm>
            <a:off x="1751012" y="1300786"/>
            <a:ext cx="8689976" cy="1458744"/>
          </a:xfrm>
        </p:spPr>
        <p:txBody>
          <a:bodyPr/>
          <a:lstStyle/>
          <a:p>
            <a:r>
              <a:rPr lang="sk-SK" dirty="0"/>
              <a:t>Záškrt - Diftéria</a:t>
            </a:r>
          </a:p>
        </p:txBody>
      </p:sp>
      <p:sp>
        <p:nvSpPr>
          <p:cNvPr id="3" name="Podnadpis 2">
            <a:extLst>
              <a:ext uri="{FF2B5EF4-FFF2-40B4-BE49-F238E27FC236}">
                <a16:creationId xmlns:a16="http://schemas.microsoft.com/office/drawing/2014/main" id="{BAADEDE2-E9E2-5EC4-4FD5-C75659260798}"/>
              </a:ext>
            </a:extLst>
          </p:cNvPr>
          <p:cNvSpPr>
            <a:spLocks noGrp="1"/>
          </p:cNvSpPr>
          <p:nvPr>
            <p:ph type="subTitle" idx="1"/>
          </p:nvPr>
        </p:nvSpPr>
        <p:spPr>
          <a:xfrm>
            <a:off x="1751012" y="2759530"/>
            <a:ext cx="8689976" cy="3698420"/>
          </a:xfrm>
        </p:spPr>
        <p:txBody>
          <a:bodyPr>
            <a:normAutofit fontScale="70000" lnSpcReduction="20000"/>
          </a:bodyPr>
          <a:lstStyle/>
          <a:p>
            <a:r>
              <a:rPr lang="sk-SK" dirty="0">
                <a:effectLst/>
              </a:rPr>
              <a:t>Zdroje: </a:t>
            </a:r>
          </a:p>
          <a:p>
            <a:pPr marL="457200" indent="-457200" algn="l">
              <a:buAutoNum type="arabicPeriod"/>
            </a:pPr>
            <a:r>
              <a:rPr lang="sk-SK" dirty="0" err="1">
                <a:effectLst/>
              </a:rPr>
              <a:t>Hempel</a:t>
            </a:r>
            <a:r>
              <a:rPr lang="sk-SK" dirty="0">
                <a:effectLst/>
              </a:rPr>
              <a:t> S. </a:t>
            </a:r>
            <a:r>
              <a:rPr lang="sk-SK" dirty="0" err="1">
                <a:effectLst/>
              </a:rPr>
              <a:t>The</a:t>
            </a:r>
            <a:r>
              <a:rPr lang="sk-SK" dirty="0">
                <a:effectLst/>
              </a:rPr>
              <a:t> Atlas of </a:t>
            </a:r>
            <a:r>
              <a:rPr lang="sk-SK" dirty="0" err="1">
                <a:effectLst/>
              </a:rPr>
              <a:t>Disease</a:t>
            </a:r>
            <a:r>
              <a:rPr lang="sk-SK" dirty="0">
                <a:effectLst/>
              </a:rPr>
              <a:t>: </a:t>
            </a:r>
            <a:r>
              <a:rPr lang="sk-SK" dirty="0" err="1">
                <a:effectLst/>
              </a:rPr>
              <a:t>Mapping</a:t>
            </a:r>
            <a:r>
              <a:rPr lang="sk-SK" dirty="0">
                <a:effectLst/>
              </a:rPr>
              <a:t> </a:t>
            </a:r>
            <a:r>
              <a:rPr lang="sk-SK" dirty="0" err="1">
                <a:effectLst/>
              </a:rPr>
              <a:t>deadly</a:t>
            </a:r>
            <a:r>
              <a:rPr lang="sk-SK" dirty="0">
                <a:effectLst/>
              </a:rPr>
              <a:t> </a:t>
            </a:r>
            <a:r>
              <a:rPr lang="sk-SK" dirty="0" err="1">
                <a:effectLst/>
              </a:rPr>
              <a:t>epidemics</a:t>
            </a:r>
            <a:r>
              <a:rPr lang="sk-SK" dirty="0">
                <a:effectLst/>
              </a:rPr>
              <a:t> and </a:t>
            </a:r>
            <a:r>
              <a:rPr lang="sk-SK" dirty="0" err="1">
                <a:effectLst/>
              </a:rPr>
              <a:t>contagion</a:t>
            </a:r>
            <a:r>
              <a:rPr lang="sk-SK" dirty="0">
                <a:effectLst/>
              </a:rPr>
              <a:t> </a:t>
            </a:r>
            <a:r>
              <a:rPr lang="sk-SK" dirty="0" err="1">
                <a:effectLst/>
              </a:rPr>
              <a:t>from</a:t>
            </a:r>
            <a:r>
              <a:rPr lang="sk-SK" dirty="0">
                <a:effectLst/>
              </a:rPr>
              <a:t> </a:t>
            </a:r>
            <a:r>
              <a:rPr lang="sk-SK" dirty="0" err="1">
                <a:effectLst/>
              </a:rPr>
              <a:t>the</a:t>
            </a:r>
            <a:r>
              <a:rPr lang="sk-SK" dirty="0">
                <a:effectLst/>
              </a:rPr>
              <a:t> </a:t>
            </a:r>
            <a:r>
              <a:rPr lang="sk-SK" dirty="0" err="1">
                <a:effectLst/>
              </a:rPr>
              <a:t>plague</a:t>
            </a:r>
            <a:r>
              <a:rPr lang="sk-SK" dirty="0">
                <a:effectLst/>
              </a:rPr>
              <a:t> to </a:t>
            </a:r>
            <a:r>
              <a:rPr lang="sk-SK" dirty="0" err="1">
                <a:effectLst/>
              </a:rPr>
              <a:t>the</a:t>
            </a:r>
            <a:r>
              <a:rPr lang="sk-SK" dirty="0">
                <a:effectLst/>
              </a:rPr>
              <a:t> </a:t>
            </a:r>
            <a:r>
              <a:rPr lang="sk-SK" dirty="0" err="1">
                <a:effectLst/>
              </a:rPr>
              <a:t>zika</a:t>
            </a:r>
            <a:r>
              <a:rPr lang="sk-SK" dirty="0">
                <a:effectLst/>
              </a:rPr>
              <a:t> </a:t>
            </a:r>
            <a:r>
              <a:rPr lang="sk-SK" dirty="0" err="1">
                <a:effectLst/>
              </a:rPr>
              <a:t>virus</a:t>
            </a:r>
            <a:r>
              <a:rPr lang="sk-SK" dirty="0">
                <a:effectLst/>
              </a:rPr>
              <a:t>. </a:t>
            </a:r>
            <a:r>
              <a:rPr lang="sk-SK" dirty="0" err="1">
                <a:effectLst/>
              </a:rPr>
              <a:t>White</a:t>
            </a:r>
            <a:r>
              <a:rPr lang="sk-SK" dirty="0">
                <a:effectLst/>
              </a:rPr>
              <a:t> </a:t>
            </a:r>
            <a:r>
              <a:rPr lang="sk-SK" dirty="0" err="1">
                <a:effectLst/>
              </a:rPr>
              <a:t>Lion</a:t>
            </a:r>
            <a:r>
              <a:rPr lang="sk-SK" dirty="0">
                <a:effectLst/>
              </a:rPr>
              <a:t> 1; 2018. 224 p. </a:t>
            </a:r>
          </a:p>
          <a:p>
            <a:pPr marL="457200" indent="-457200" algn="l">
              <a:buFont typeface="Arial" panose="020B0604020202020204" pitchFamily="34" charset="0"/>
              <a:buAutoNum type="arabicPeriod"/>
            </a:pPr>
            <a:r>
              <a:rPr lang="sk-SK" dirty="0" err="1">
                <a:effectLst/>
              </a:rPr>
              <a:t>World</a:t>
            </a:r>
            <a:r>
              <a:rPr lang="sk-SK" dirty="0">
                <a:effectLst/>
              </a:rPr>
              <a:t> Health </a:t>
            </a:r>
            <a:r>
              <a:rPr lang="sk-SK" dirty="0" err="1">
                <a:effectLst/>
              </a:rPr>
              <a:t>Organization</a:t>
            </a:r>
            <a:r>
              <a:rPr lang="sk-SK" dirty="0">
                <a:effectLst/>
              </a:rPr>
              <a:t>. WHO </a:t>
            </a:r>
            <a:r>
              <a:rPr lang="sk-SK" dirty="0" err="1">
                <a:effectLst/>
              </a:rPr>
              <a:t>Recommended</a:t>
            </a:r>
            <a:r>
              <a:rPr lang="sk-SK" dirty="0">
                <a:effectLst/>
              </a:rPr>
              <a:t> Surveillance </a:t>
            </a:r>
            <a:r>
              <a:rPr lang="sk-SK" dirty="0" err="1">
                <a:effectLst/>
              </a:rPr>
              <a:t>Standards</a:t>
            </a:r>
            <a:r>
              <a:rPr lang="sk-SK" dirty="0">
                <a:effectLst/>
              </a:rPr>
              <a:t>, 2nd </a:t>
            </a:r>
            <a:r>
              <a:rPr lang="sk-SK" dirty="0" err="1">
                <a:effectLst/>
              </a:rPr>
              <a:t>Edition</a:t>
            </a:r>
            <a:r>
              <a:rPr lang="sk-SK" dirty="0">
                <a:effectLst/>
              </a:rPr>
              <a:t> [Internet]. </a:t>
            </a:r>
            <a:r>
              <a:rPr lang="sk-SK" dirty="0" err="1">
                <a:effectLst/>
              </a:rPr>
              <a:t>Geneva</a:t>
            </a:r>
            <a:r>
              <a:rPr lang="sk-SK" dirty="0">
                <a:effectLst/>
              </a:rPr>
              <a:t>, </a:t>
            </a:r>
            <a:r>
              <a:rPr lang="sk-SK" dirty="0" err="1">
                <a:effectLst/>
              </a:rPr>
              <a:t>Switzerland</a:t>
            </a:r>
            <a:r>
              <a:rPr lang="sk-SK" dirty="0">
                <a:effectLst/>
              </a:rPr>
              <a:t>; 2021 p. 144. </a:t>
            </a:r>
            <a:r>
              <a:rPr lang="sk-SK" dirty="0" err="1">
                <a:effectLst/>
              </a:rPr>
              <a:t>Available</a:t>
            </a:r>
            <a:r>
              <a:rPr lang="sk-SK" dirty="0">
                <a:effectLst/>
              </a:rPr>
              <a:t> </a:t>
            </a:r>
            <a:r>
              <a:rPr lang="sk-SK" dirty="0" err="1">
                <a:effectLst/>
              </a:rPr>
              <a:t>from</a:t>
            </a:r>
            <a:r>
              <a:rPr lang="sk-SK" dirty="0">
                <a:effectLst/>
              </a:rPr>
              <a:t>: </a:t>
            </a:r>
            <a:r>
              <a:rPr lang="sk-SK" dirty="0">
                <a:effectLst/>
                <a:hlinkClick r:id="rId2"/>
              </a:rPr>
              <a:t>https://data.unaids.org/publications/irc-pub04/surveillancestandards_en.pdf</a:t>
            </a:r>
            <a:endParaRPr lang="sk-SK" dirty="0">
              <a:effectLst/>
            </a:endParaRPr>
          </a:p>
          <a:p>
            <a:pPr marL="457200" indent="-457200" algn="l">
              <a:buFont typeface="Arial" panose="020B0604020202020204" pitchFamily="34" charset="0"/>
              <a:buAutoNum type="arabicPeriod"/>
            </a:pPr>
            <a:r>
              <a:rPr lang="sk-SK" dirty="0" err="1">
                <a:effectLst/>
              </a:rPr>
              <a:t>European</a:t>
            </a:r>
            <a:r>
              <a:rPr lang="sk-SK" dirty="0">
                <a:effectLst/>
              </a:rPr>
              <a:t> </a:t>
            </a:r>
            <a:r>
              <a:rPr lang="sk-SK" dirty="0" err="1">
                <a:effectLst/>
              </a:rPr>
              <a:t>Parliament</a:t>
            </a:r>
            <a:r>
              <a:rPr lang="sk-SK" dirty="0">
                <a:effectLst/>
              </a:rPr>
              <a:t> and of </a:t>
            </a:r>
            <a:r>
              <a:rPr lang="sk-SK" dirty="0" err="1">
                <a:effectLst/>
              </a:rPr>
              <a:t>the</a:t>
            </a:r>
            <a:r>
              <a:rPr lang="sk-SK" dirty="0">
                <a:effectLst/>
              </a:rPr>
              <a:t> </a:t>
            </a:r>
            <a:r>
              <a:rPr lang="sk-SK" dirty="0" err="1">
                <a:effectLst/>
              </a:rPr>
              <a:t>Council</a:t>
            </a:r>
            <a:r>
              <a:rPr lang="sk-SK" dirty="0">
                <a:effectLst/>
              </a:rPr>
              <a:t>. Rozhodnutie  z 28/IV/2008‚ </a:t>
            </a:r>
            <a:r>
              <a:rPr lang="sk-SK" dirty="0" err="1">
                <a:effectLst/>
              </a:rPr>
              <a:t>ktorým</a:t>
            </a:r>
            <a:r>
              <a:rPr lang="sk-SK" dirty="0">
                <a:effectLst/>
              </a:rPr>
              <a:t> sa mení a dopĺňa rozhodnutie 2002/253/ES, </a:t>
            </a:r>
            <a:r>
              <a:rPr lang="sk-SK" dirty="0" err="1">
                <a:effectLst/>
              </a:rPr>
              <a:t>ktorým</a:t>
            </a:r>
            <a:r>
              <a:rPr lang="sk-SK" dirty="0">
                <a:effectLst/>
              </a:rPr>
              <a:t> sa stanovujú definície ochorení pre oznamovanie </a:t>
            </a:r>
            <a:r>
              <a:rPr lang="sk-SK" dirty="0" err="1">
                <a:effectLst/>
              </a:rPr>
              <a:t>prenosných</a:t>
            </a:r>
            <a:r>
              <a:rPr lang="sk-SK" dirty="0">
                <a:effectLst/>
              </a:rPr>
              <a:t> chorôb do siete Spoločenstva na základe rozhodnutia Európskeho parlamentu a Rady č. 2119/98/ES. spoločenstiev KE, editor. K (2008) 1589. </a:t>
            </a:r>
            <a:r>
              <a:rPr lang="sk-SK" dirty="0" err="1">
                <a:effectLst/>
              </a:rPr>
              <a:t>Brussels</a:t>
            </a:r>
            <a:r>
              <a:rPr lang="sk-SK" dirty="0">
                <a:effectLst/>
              </a:rPr>
              <a:t>; 2008. </a:t>
            </a:r>
          </a:p>
          <a:p>
            <a:pPr marL="457200" indent="-457200" algn="l">
              <a:buAutoNum type="arabicPeriod"/>
            </a:pPr>
            <a:endParaRPr lang="sk-SK" dirty="0"/>
          </a:p>
          <a:p>
            <a:r>
              <a:rPr lang="sk-SK" dirty="0">
                <a:effectLst/>
              </a:rPr>
              <a:t>upravil prof. MUDr. Martin Rusnák, </a:t>
            </a:r>
            <a:r>
              <a:rPr lang="sk-SK" dirty="0" err="1">
                <a:effectLst/>
              </a:rPr>
              <a:t>CSc</a:t>
            </a:r>
            <a:endParaRPr lang="sk-SK" dirty="0">
              <a:effectLst/>
            </a:endParaRPr>
          </a:p>
          <a:p>
            <a:endParaRPr lang="sk-SK" dirty="0"/>
          </a:p>
        </p:txBody>
      </p:sp>
    </p:spTree>
    <p:extLst>
      <p:ext uri="{BB962C8B-B14F-4D97-AF65-F5344CB8AC3E}">
        <p14:creationId xmlns:p14="http://schemas.microsoft.com/office/powerpoint/2010/main" val="238820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ok 7" descr="Obrázok, na ktorom je text, snímka obrazovky, rad, vývoj&#10;&#10;Automaticky generovaný popis">
            <a:extLst>
              <a:ext uri="{FF2B5EF4-FFF2-40B4-BE49-F238E27FC236}">
                <a16:creationId xmlns:a16="http://schemas.microsoft.com/office/drawing/2014/main" id="{0E2F0CB1-4337-BED9-C4B1-3B4E4C33E1EE}"/>
              </a:ext>
            </a:extLst>
          </p:cNvPr>
          <p:cNvPicPr>
            <a:picLocks noChangeAspect="1"/>
          </p:cNvPicPr>
          <p:nvPr/>
        </p:nvPicPr>
        <p:blipFill>
          <a:blip r:embed="rId4"/>
          <a:stretch>
            <a:fillRect/>
          </a:stretch>
        </p:blipFill>
        <p:spPr>
          <a:xfrm>
            <a:off x="2983672" y="643466"/>
            <a:ext cx="6224655" cy="5571067"/>
          </a:xfrm>
          <a:prstGeom prst="rect">
            <a:avLst/>
          </a:prstGeom>
        </p:spPr>
      </p:pic>
      <p:pic>
        <p:nvPicPr>
          <p:cNvPr id="19" name="Picture 18">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866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F65C0-BB3B-406B-7009-C1C32EA87625}"/>
              </a:ext>
            </a:extLst>
          </p:cNvPr>
          <p:cNvSpPr>
            <a:spLocks noGrp="1"/>
          </p:cNvSpPr>
          <p:nvPr>
            <p:ph type="title"/>
          </p:nvPr>
        </p:nvSpPr>
        <p:spPr/>
        <p:txBody>
          <a:bodyPr/>
          <a:lstStyle/>
          <a:p>
            <a:r>
              <a:rPr lang="sk-SK" dirty="0" err="1"/>
              <a:t>Diphtheria</a:t>
            </a:r>
            <a:r>
              <a:rPr lang="sk-SK" dirty="0"/>
              <a:t> –Diftéria-záškrt</a:t>
            </a:r>
          </a:p>
        </p:txBody>
      </p:sp>
      <p:sp>
        <p:nvSpPr>
          <p:cNvPr id="3" name="Zástupný objekt pre obsah 2">
            <a:extLst>
              <a:ext uri="{FF2B5EF4-FFF2-40B4-BE49-F238E27FC236}">
                <a16:creationId xmlns:a16="http://schemas.microsoft.com/office/drawing/2014/main" id="{86B8D2CE-4165-1CDB-9F14-DB2BDEEB19C3}"/>
              </a:ext>
            </a:extLst>
          </p:cNvPr>
          <p:cNvSpPr>
            <a:spLocks noGrp="1"/>
          </p:cNvSpPr>
          <p:nvPr>
            <p:ph sz="quarter" idx="13"/>
          </p:nvPr>
        </p:nvSpPr>
        <p:spPr/>
        <p:txBody>
          <a:bodyPr>
            <a:normAutofit lnSpcReduction="10000"/>
          </a:bodyPr>
          <a:lstStyle/>
          <a:p>
            <a:r>
              <a:rPr lang="sk-SK" cap="none" dirty="0"/>
              <a:t>Záškrt je rozšírené závažné infekčné ochorenie, ktoré má potenciál pre epidémie. Kontrola záškrtu je založená na týchto 3 opatreniach: </a:t>
            </a:r>
          </a:p>
          <a:p>
            <a:pPr lvl="1"/>
            <a:r>
              <a:rPr lang="sk-SK" cap="none" dirty="0"/>
              <a:t>1. Primárna prevencia ochorenia zabezpečením vysokej imunity obyvateľstva </a:t>
            </a:r>
            <a:r>
              <a:rPr lang="sk-SK" cap="none" dirty="0" err="1"/>
              <a:t>imunizáciou</a:t>
            </a:r>
            <a:r>
              <a:rPr lang="sk-SK" cap="none" dirty="0"/>
              <a:t> (očkovaním).</a:t>
            </a:r>
          </a:p>
          <a:p>
            <a:pPr lvl="1"/>
            <a:r>
              <a:rPr lang="sk-SK" cap="none" dirty="0"/>
              <a:t>Sekundárna prevencia šírenia prostredníctvom rýchleho vyšetrenia blízkych kontaktov, aby sa zabezpečila správna liečba.</a:t>
            </a:r>
          </a:p>
          <a:p>
            <a:pPr lvl="1"/>
            <a:r>
              <a:rPr lang="sk-SK" cap="none" dirty="0"/>
              <a:t>Terciárna prevencia komplikácií a úmrtí prostredníctvom včasnej diagnostiky a správneho manažmentu.</a:t>
            </a:r>
          </a:p>
          <a:p>
            <a:r>
              <a:rPr lang="sk-SK" cap="none" dirty="0"/>
              <a:t>Údaje z dohľadu možno použiť na monitorovanie úrovne pokrytia </a:t>
            </a:r>
            <a:r>
              <a:rPr lang="sk-SK" cap="none" dirty="0" err="1"/>
              <a:t>imunizáciou</a:t>
            </a:r>
            <a:r>
              <a:rPr lang="sk-SK" cap="none" dirty="0"/>
              <a:t> (cieľ &gt; 90 %) a chorôb ako meradlo vplyvu kontrolných programov. Nedávne epidémie zdôraznili potrebu primeraného dohľadu a pripravenosti na epidémiu.</a:t>
            </a:r>
          </a:p>
        </p:txBody>
      </p:sp>
    </p:spTree>
    <p:extLst>
      <p:ext uri="{BB962C8B-B14F-4D97-AF65-F5344CB8AC3E}">
        <p14:creationId xmlns:p14="http://schemas.microsoft.com/office/powerpoint/2010/main" val="91465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2" descr="Obrázok, na ktorom je ľudská tvár, maľovanie, ošatenie, bozk&#10;&#10;Automaticky generovaný popis">
            <a:extLst>
              <a:ext uri="{FF2B5EF4-FFF2-40B4-BE49-F238E27FC236}">
                <a16:creationId xmlns:a16="http://schemas.microsoft.com/office/drawing/2014/main" id="{7A104570-6075-DD30-E3EF-E48DBD30A4E4}"/>
              </a:ext>
            </a:extLst>
          </p:cNvPr>
          <p:cNvPicPr/>
          <p:nvPr/>
        </p:nvPicPr>
        <p:blipFill>
          <a:blip r:embed="rId2" cstate="print"/>
          <a:stretch>
            <a:fillRect/>
          </a:stretch>
        </p:blipFill>
        <p:spPr>
          <a:xfrm>
            <a:off x="7346654" y="838200"/>
            <a:ext cx="4845346" cy="518159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A9D1A592-720C-9555-5376-E2BFE17F0E3B}"/>
              </a:ext>
            </a:extLst>
          </p:cNvPr>
          <p:cNvSpPr>
            <a:spLocks noGrp="1"/>
          </p:cNvSpPr>
          <p:nvPr>
            <p:ph type="title"/>
          </p:nvPr>
        </p:nvSpPr>
        <p:spPr>
          <a:xfrm>
            <a:off x="913776" y="618517"/>
            <a:ext cx="3893976" cy="704097"/>
          </a:xfrm>
        </p:spPr>
        <p:txBody>
          <a:bodyPr anchor="b">
            <a:normAutofit/>
          </a:bodyPr>
          <a:lstStyle/>
          <a:p>
            <a:pPr algn="l"/>
            <a:r>
              <a:rPr lang="sk-SK" sz="3200" dirty="0"/>
              <a:t>Záškrt v minulosti</a:t>
            </a:r>
          </a:p>
        </p:txBody>
      </p:sp>
      <p:sp>
        <p:nvSpPr>
          <p:cNvPr id="3" name="Zástupný objekt pre obsah 2">
            <a:extLst>
              <a:ext uri="{FF2B5EF4-FFF2-40B4-BE49-F238E27FC236}">
                <a16:creationId xmlns:a16="http://schemas.microsoft.com/office/drawing/2014/main" id="{266712C1-FBCC-E88F-7A99-C50F327914A4}"/>
              </a:ext>
            </a:extLst>
          </p:cNvPr>
          <p:cNvSpPr>
            <a:spLocks noGrp="1"/>
          </p:cNvSpPr>
          <p:nvPr>
            <p:ph sz="quarter" idx="13"/>
          </p:nvPr>
        </p:nvSpPr>
        <p:spPr>
          <a:xfrm>
            <a:off x="342299" y="2302329"/>
            <a:ext cx="6662057" cy="2792185"/>
          </a:xfrm>
        </p:spPr>
        <p:txBody>
          <a:bodyPr>
            <a:normAutofit/>
          </a:bodyPr>
          <a:lstStyle/>
          <a:p>
            <a:pPr marL="17145" marR="264795" indent="0">
              <a:lnSpc>
                <a:spcPct val="114999"/>
              </a:lnSpc>
              <a:buNone/>
            </a:pPr>
            <a:r>
              <a:rPr lang="sk-SK" cap="none" dirty="0"/>
              <a:t>V roku 1859 </a:t>
            </a:r>
            <a:r>
              <a:rPr lang="sk-SK" cap="none" dirty="0" err="1"/>
              <a:t>The</a:t>
            </a:r>
            <a:r>
              <a:rPr lang="sk-SK" cap="none" dirty="0"/>
              <a:t> Lancet publikoval správu o náhlom objavení sa „zvláštneho typu choroby“. Autor, chirurg z nemocnice West </a:t>
            </a:r>
            <a:r>
              <a:rPr lang="sk-SK" cap="none" dirty="0" err="1"/>
              <a:t>London</a:t>
            </a:r>
            <a:r>
              <a:rPr lang="sk-SK" cap="none" dirty="0"/>
              <a:t> menom Ernest </a:t>
            </a:r>
            <a:r>
              <a:rPr lang="sk-SK" cap="none" dirty="0" err="1"/>
              <a:t>Hart</a:t>
            </a:r>
            <a:r>
              <a:rPr lang="sk-SK" cap="none" dirty="0"/>
              <a:t>, opísal neznámu chorobu ako „znepokojujúcu vo svojich symptómoch, rýchly postup, neriešiteľný a prenosný infekciou a nákazou“. Napísal tiež, že „pôsobil tvrdo v obmedzených oblastiach obyvateľstva“ a zanechal „hrozné stopy po svojom prechode“.</a:t>
            </a:r>
          </a:p>
          <a:p>
            <a:endParaRPr lang="sk-SK" sz="1600" dirty="0"/>
          </a:p>
        </p:txBody>
      </p:sp>
    </p:spTree>
    <p:extLst>
      <p:ext uri="{BB962C8B-B14F-4D97-AF65-F5344CB8AC3E}">
        <p14:creationId xmlns:p14="http://schemas.microsoft.com/office/powerpoint/2010/main" val="394690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2">
            <a:extLst>
              <a:ext uri="{FF2B5EF4-FFF2-40B4-BE49-F238E27FC236}">
                <a16:creationId xmlns:a16="http://schemas.microsoft.com/office/drawing/2014/main" id="{0CC5F862-0271-4DB6-6EEE-4BCEB725588A}"/>
              </a:ext>
            </a:extLst>
          </p:cNvPr>
          <p:cNvPicPr/>
          <p:nvPr/>
        </p:nvPicPr>
        <p:blipFill>
          <a:blip r:embed="rId2" cstate="print"/>
          <a:stretch>
            <a:fillRect/>
          </a:stretch>
        </p:blipFill>
        <p:spPr>
          <a:xfrm>
            <a:off x="643464" y="1411621"/>
            <a:ext cx="3995592" cy="400981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96AF847D-4157-4CB4-79E6-FEEC3D843408}"/>
              </a:ext>
            </a:extLst>
          </p:cNvPr>
          <p:cNvSpPr>
            <a:spLocks noGrp="1"/>
          </p:cNvSpPr>
          <p:nvPr>
            <p:ph type="title"/>
          </p:nvPr>
        </p:nvSpPr>
        <p:spPr>
          <a:xfrm>
            <a:off x="5282520" y="618518"/>
            <a:ext cx="5855416" cy="793104"/>
          </a:xfrm>
        </p:spPr>
        <p:txBody>
          <a:bodyPr>
            <a:normAutofit/>
          </a:bodyPr>
          <a:lstStyle/>
          <a:p>
            <a:r>
              <a:rPr lang="sk-SK" dirty="0"/>
              <a:t>Návrat  starej  choroby</a:t>
            </a:r>
          </a:p>
        </p:txBody>
      </p:sp>
      <p:sp>
        <p:nvSpPr>
          <p:cNvPr id="3" name="Zástupný objekt pre obsah 2">
            <a:extLst>
              <a:ext uri="{FF2B5EF4-FFF2-40B4-BE49-F238E27FC236}">
                <a16:creationId xmlns:a16="http://schemas.microsoft.com/office/drawing/2014/main" id="{F486FB77-C44C-8E82-7E4E-DB326F09D87E}"/>
              </a:ext>
            </a:extLst>
          </p:cNvPr>
          <p:cNvSpPr>
            <a:spLocks noGrp="1"/>
          </p:cNvSpPr>
          <p:nvPr>
            <p:ph sz="quarter" idx="13"/>
          </p:nvPr>
        </p:nvSpPr>
        <p:spPr>
          <a:xfrm>
            <a:off x="5282520" y="1411621"/>
            <a:ext cx="5855415" cy="4009811"/>
          </a:xfrm>
        </p:spPr>
        <p:txBody>
          <a:bodyPr>
            <a:normAutofit/>
          </a:bodyPr>
          <a:lstStyle/>
          <a:p>
            <a:pPr marL="0" indent="0">
              <a:lnSpc>
                <a:spcPct val="110000"/>
              </a:lnSpc>
              <a:buNone/>
            </a:pPr>
            <a:r>
              <a:rPr lang="sk-SK" cap="none" dirty="0"/>
              <a:t>Nemecký  vedec  Friedrich  </a:t>
            </a:r>
            <a:r>
              <a:rPr lang="sk-SK" cap="none" dirty="0" err="1"/>
              <a:t>Loeffler</a:t>
            </a:r>
            <a:r>
              <a:rPr lang="sk-SK" cap="none" dirty="0"/>
              <a:t>  –  ktorý  v  roku  1884  identifikoval  baktériu  </a:t>
            </a:r>
            <a:r>
              <a:rPr lang="sk-SK" cap="none" dirty="0" err="1"/>
              <a:t>Corynebacterium</a:t>
            </a:r>
            <a:r>
              <a:rPr lang="sk-SK" cap="none" dirty="0"/>
              <a:t>  </a:t>
            </a:r>
            <a:r>
              <a:rPr lang="sk-SK" cap="none" dirty="0" err="1"/>
              <a:t>Diphtheriae</a:t>
            </a:r>
            <a:r>
              <a:rPr lang="sk-SK" cap="none" dirty="0"/>
              <a:t>  ako  zodpovednú  za  chorobu  –  tvrdil,  že  v  spisoch  žiadneho  z  veľkých  klasických  gréckych  lekárov  neboli  žiadne  popisy  záškrtu.  Iní  však  veria,  že  Hippokrates,  „otec  západnej  medicíny“,  o  nej  hovoril  v  piatom  storočí  pred  Kristom.  Bez  ohľadu  na  to  mnohí  odborníci,  vrátane  </a:t>
            </a:r>
            <a:r>
              <a:rPr lang="sk-SK" cap="none" dirty="0" err="1"/>
              <a:t>Loefflera</a:t>
            </a:r>
            <a:r>
              <a:rPr lang="sk-SK" cap="none" dirty="0"/>
              <a:t>,  uznávajú,  že  infekcia  bola  dobre  známa  v  starovekom  Egypte,  Sýrii  a  Palestíne</a:t>
            </a:r>
          </a:p>
        </p:txBody>
      </p:sp>
    </p:spTree>
    <p:extLst>
      <p:ext uri="{BB962C8B-B14F-4D97-AF65-F5344CB8AC3E}">
        <p14:creationId xmlns:p14="http://schemas.microsoft.com/office/powerpoint/2010/main" val="81033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ject 2">
            <a:extLst>
              <a:ext uri="{FF2B5EF4-FFF2-40B4-BE49-F238E27FC236}">
                <a16:creationId xmlns:a16="http://schemas.microsoft.com/office/drawing/2014/main" id="{A86A1E31-3215-F339-1F5A-9D6E974C0DB9}"/>
              </a:ext>
            </a:extLst>
          </p:cNvPr>
          <p:cNvPicPr/>
          <p:nvPr/>
        </p:nvPicPr>
        <p:blipFill rotWithShape="1">
          <a:blip r:embed="rId2" cstate="print"/>
          <a:srcRect t="12196" r="-7" b="10854"/>
          <a:stretch/>
        </p:blipFill>
        <p:spPr>
          <a:xfrm>
            <a:off x="8157374" y="10"/>
            <a:ext cx="4034626" cy="6857990"/>
          </a:xfrm>
          <a:prstGeom prst="rect">
            <a:avLst/>
          </a:prstGeom>
        </p:spPr>
      </p:pic>
      <p:pic>
        <p:nvPicPr>
          <p:cNvPr id="15" name="Picture 14">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dpis 3">
            <a:extLst>
              <a:ext uri="{FF2B5EF4-FFF2-40B4-BE49-F238E27FC236}">
                <a16:creationId xmlns:a16="http://schemas.microsoft.com/office/drawing/2014/main" id="{5E419D01-F704-5510-B959-E547308FE398}"/>
              </a:ext>
            </a:extLst>
          </p:cNvPr>
          <p:cNvSpPr>
            <a:spLocks noGrp="1"/>
          </p:cNvSpPr>
          <p:nvPr>
            <p:ph type="title"/>
          </p:nvPr>
        </p:nvSpPr>
        <p:spPr>
          <a:xfrm>
            <a:off x="913776" y="618517"/>
            <a:ext cx="6672886" cy="1596177"/>
          </a:xfrm>
        </p:spPr>
        <p:txBody>
          <a:bodyPr>
            <a:normAutofit/>
          </a:bodyPr>
          <a:lstStyle/>
          <a:p>
            <a:r>
              <a:rPr lang="sk-SK" dirty="0" err="1"/>
              <a:t>Škrtič</a:t>
            </a:r>
            <a:endParaRPr lang="sk-SK" dirty="0"/>
          </a:p>
        </p:txBody>
      </p:sp>
      <p:sp>
        <p:nvSpPr>
          <p:cNvPr id="5" name="Zástupný objekt pre obsah 4">
            <a:extLst>
              <a:ext uri="{FF2B5EF4-FFF2-40B4-BE49-F238E27FC236}">
                <a16:creationId xmlns:a16="http://schemas.microsoft.com/office/drawing/2014/main" id="{BF7811A6-CB83-38BA-EFD0-7F9BFAB99F8B}"/>
              </a:ext>
            </a:extLst>
          </p:cNvPr>
          <p:cNvSpPr>
            <a:spLocks noGrp="1"/>
          </p:cNvSpPr>
          <p:nvPr>
            <p:ph sz="quarter" idx="13"/>
          </p:nvPr>
        </p:nvSpPr>
        <p:spPr>
          <a:xfrm>
            <a:off x="913774" y="2367092"/>
            <a:ext cx="6672887" cy="3424107"/>
          </a:xfrm>
        </p:spPr>
        <p:txBody>
          <a:bodyPr>
            <a:normAutofit fontScale="85000" lnSpcReduction="20000"/>
          </a:bodyPr>
          <a:lstStyle/>
          <a:p>
            <a:pPr>
              <a:lnSpc>
                <a:spcPct val="110000"/>
              </a:lnSpc>
            </a:pPr>
            <a:r>
              <a:rPr lang="sk-SK" sz="1900" cap="none" dirty="0"/>
              <a:t>Záškrt  bol  známy  ako  „</a:t>
            </a:r>
            <a:r>
              <a:rPr lang="sk-SK" sz="1900" cap="none" dirty="0" err="1"/>
              <a:t>škrtič</a:t>
            </a:r>
            <a:r>
              <a:rPr lang="sk-SK" sz="1900" cap="none" dirty="0"/>
              <a:t>“  kvôli  svojej  nepríjemnej  tendencii  udusiť  svoju  obeť.</a:t>
            </a:r>
          </a:p>
          <a:p>
            <a:pPr>
              <a:lnSpc>
                <a:spcPct val="110000"/>
              </a:lnSpc>
            </a:pPr>
            <a:r>
              <a:rPr lang="sk-SK" sz="1900" cap="none" dirty="0"/>
              <a:t>Baktéria  ničí  výstelku  hrdla,  čo  spôsobuje,  že  mŕtve  tkanivo  a  hnis  sa  spoja  nad  miestom,  čím  sa  vytvorí  tvrdá  kožovitá  membrána  známa  ako  </a:t>
            </a:r>
            <a:r>
              <a:rPr lang="sk-SK" sz="1900" cap="none" dirty="0" err="1"/>
              <a:t>pseudomembrána</a:t>
            </a:r>
            <a:r>
              <a:rPr lang="sk-SK" sz="1900" cap="none" dirty="0"/>
              <a:t>.  Akýkoľvek  pokus  o  jeho  odstránenie  roztrhne  živé  tkanivo  pod  ním,  čo  spôsobí  masívne  krvácanie.  Ak  je  však  ponechaná  na  mieste,  membrána  blokuje  dýchacie  cesty  pacienta.  Aj  keď  sa  postihnutému  podarí  prežiť  účinky  membrány,  toxín  môže  napadnúť  telo  a  poškodiť  orgány  a  nervy.</a:t>
            </a:r>
          </a:p>
          <a:p>
            <a:pPr>
              <a:lnSpc>
                <a:spcPct val="110000"/>
              </a:lnSpc>
            </a:pPr>
            <a:r>
              <a:rPr lang="sk-SK" sz="1900" cap="none" dirty="0"/>
              <a:t>Záškrt,  ktorý  je  vysoko infekčný,  sa  zachytí  najmä  vdýchnutím  kvapôčok  uvoľnených  do  ovzdušia  pri  kašli  infikovanej  osoby alebo kýchnutím.  Môže  sa  prenášať  aj  priamym  kontaktom  s  baktériami,  napríklad  v  slizniciach  alebo  na  povrchoch  a  predmetoch.</a:t>
            </a:r>
          </a:p>
        </p:txBody>
      </p:sp>
    </p:spTree>
    <p:extLst>
      <p:ext uri="{BB962C8B-B14F-4D97-AF65-F5344CB8AC3E}">
        <p14:creationId xmlns:p14="http://schemas.microsoft.com/office/powerpoint/2010/main" val="120695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A2B4E-4DA5-82AE-846E-08EE280D76B4}"/>
              </a:ext>
            </a:extLst>
          </p:cNvPr>
          <p:cNvSpPr>
            <a:spLocks noGrp="1"/>
          </p:cNvSpPr>
          <p:nvPr>
            <p:ph type="title"/>
          </p:nvPr>
        </p:nvSpPr>
        <p:spPr>
          <a:xfrm>
            <a:off x="913775" y="618517"/>
            <a:ext cx="10364451" cy="1596177"/>
          </a:xfrm>
        </p:spPr>
        <p:txBody>
          <a:bodyPr>
            <a:normAutofit/>
          </a:bodyPr>
          <a:lstStyle/>
          <a:p>
            <a:r>
              <a:rPr lang="sk-SK" dirty="0" err="1"/>
              <a:t>Zabiják</a:t>
            </a:r>
            <a:r>
              <a:rPr lang="sk-SK" dirty="0"/>
              <a:t> detí</a:t>
            </a:r>
          </a:p>
        </p:txBody>
      </p:sp>
      <p:sp>
        <p:nvSpPr>
          <p:cNvPr id="3" name="Zástupný objekt pre obsah 2">
            <a:extLst>
              <a:ext uri="{FF2B5EF4-FFF2-40B4-BE49-F238E27FC236}">
                <a16:creationId xmlns:a16="http://schemas.microsoft.com/office/drawing/2014/main" id="{E07057AB-3BD0-615A-9168-45F89D34A107}"/>
              </a:ext>
            </a:extLst>
          </p:cNvPr>
          <p:cNvSpPr>
            <a:spLocks noGrp="1"/>
          </p:cNvSpPr>
          <p:nvPr>
            <p:ph sz="quarter" idx="13"/>
          </p:nvPr>
        </p:nvSpPr>
        <p:spPr>
          <a:xfrm>
            <a:off x="913774" y="2367092"/>
            <a:ext cx="6096626" cy="3424107"/>
          </a:xfrm>
        </p:spPr>
        <p:txBody>
          <a:bodyPr>
            <a:normAutofit/>
          </a:bodyPr>
          <a:lstStyle/>
          <a:p>
            <a:pPr>
              <a:lnSpc>
                <a:spcPct val="110000"/>
              </a:lnSpc>
            </a:pPr>
            <a:r>
              <a:rPr lang="sk-SK" sz="1400" cap="none"/>
              <a:t> 30  až  50  percent  detí,  ktoré  v  devätnástom  storočí  dostali  záškrt,  na  ňu  zomrelo.  </a:t>
            </a:r>
          </a:p>
          <a:p>
            <a:pPr>
              <a:lnSpc>
                <a:spcPct val="110000"/>
              </a:lnSpc>
            </a:pPr>
            <a:r>
              <a:rPr lang="sk-SK" sz="1400" cap="none"/>
              <a:t>V  roku  1885  lekár  z  farnosti  </a:t>
            </a:r>
            <a:r>
              <a:rPr lang="sk-SK" sz="1400" cap="none" err="1"/>
              <a:t>Hanover</a:t>
            </a:r>
            <a:r>
              <a:rPr lang="sk-SK" sz="1400" cap="none"/>
              <a:t>  </a:t>
            </a:r>
            <a:r>
              <a:rPr lang="sk-SK" sz="1400" cap="none" err="1"/>
              <a:t>Square</a:t>
            </a:r>
            <a:r>
              <a:rPr lang="sk-SK" sz="1400" cap="none"/>
              <a:t>  v  centre  Londýna  oznámil:  „Záškrt  spôsobil  najmenej  35  úmrtí,  čo  je  najväčší  počet  zaznamenaný  vo  farnosti  v  ktoromkoľvek  roku  a  takmer  21/2  -násobok  ročného  priemeru  za  predchádzajúcich  10  rokov.  rokov;  čo  je  tiež  nárast  o  10  oproti  počtu  z  roku  1884.“ </a:t>
            </a:r>
          </a:p>
          <a:p>
            <a:pPr>
              <a:lnSpc>
                <a:spcPct val="110000"/>
              </a:lnSpc>
            </a:pPr>
            <a:r>
              <a:rPr lang="sk-SK" sz="1400" cap="none"/>
              <a:t> Od  roku  1883  bol  záškrt  v  Londýne  „mimoriadne  rozšírený“. V  nasledujúcom  roku  lekár  zo  </a:t>
            </a:r>
            <a:r>
              <a:rPr lang="sk-SK" sz="1400" cap="none" err="1"/>
              <a:t>St</a:t>
            </a:r>
            <a:r>
              <a:rPr lang="sk-SK" sz="1400" cap="none"/>
              <a:t>  Mary  </a:t>
            </a:r>
            <a:r>
              <a:rPr lang="sk-SK" sz="1400" cap="none" err="1"/>
              <a:t>Abbott's</a:t>
            </a:r>
            <a:r>
              <a:rPr lang="sk-SK" sz="1400" cap="none"/>
              <a:t>  v  </a:t>
            </a:r>
            <a:r>
              <a:rPr lang="sk-SK" sz="1400" cap="none" err="1"/>
              <a:t>Kensingtone</a:t>
            </a:r>
            <a:r>
              <a:rPr lang="sk-SK" sz="1400" cap="none"/>
              <a:t>  oznámil  tridsať  úmrtí zo  záškrtu,  viac  ako  za  ktorýkoľvek  rok  za  desaťročie.  Nevedel  vysvetliť  tento  nárast,  ale  premýšľal,  či to  nemôže  byť  spôsobené  lepšou  diagnózou,  a  nie  skutočným  nárastom.  Svoj  podiel  mali  pravdepodobne  oba  faktory.</a:t>
            </a:r>
          </a:p>
        </p:txBody>
      </p:sp>
      <p:pic>
        <p:nvPicPr>
          <p:cNvPr id="1026" name="Picture 2" descr="3 dead as diphtheria spreads in Yemen | Arab News">
            <a:extLst>
              <a:ext uri="{FF2B5EF4-FFF2-40B4-BE49-F238E27FC236}">
                <a16:creationId xmlns:a16="http://schemas.microsoft.com/office/drawing/2014/main" id="{304BECF8-930A-D4A4-0752-FAFF1D77DD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57" r="8611" b="-1"/>
          <a:stretch/>
        </p:blipFill>
        <p:spPr bwMode="auto">
          <a:xfrm>
            <a:off x="737006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5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iphtheria">
            <a:extLst>
              <a:ext uri="{FF2B5EF4-FFF2-40B4-BE49-F238E27FC236}">
                <a16:creationId xmlns:a16="http://schemas.microsoft.com/office/drawing/2014/main" id="{C5BDCFC2-E53D-3DE2-D5C7-A07DC1D9D4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0769" y="2833211"/>
            <a:ext cx="4770219" cy="2385109"/>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057" name="Picture 205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AA406343-F140-D87D-2AED-1418F52D5DDA}"/>
              </a:ext>
            </a:extLst>
          </p:cNvPr>
          <p:cNvSpPr>
            <a:spLocks noGrp="1"/>
          </p:cNvSpPr>
          <p:nvPr>
            <p:ph type="title"/>
          </p:nvPr>
        </p:nvSpPr>
        <p:spPr>
          <a:xfrm>
            <a:off x="913775" y="618517"/>
            <a:ext cx="10364451" cy="1596177"/>
          </a:xfrm>
        </p:spPr>
        <p:txBody>
          <a:bodyPr>
            <a:normAutofit/>
          </a:bodyPr>
          <a:lstStyle/>
          <a:p>
            <a:r>
              <a:rPr lang="sk-SK" cap="none">
                <a:latin typeface="Arial"/>
                <a:cs typeface="Arial"/>
              </a:rPr>
              <a:t>Nové</a:t>
            </a:r>
            <a:r>
              <a:rPr lang="sk-SK" cap="none" spc="114">
                <a:latin typeface="Arial"/>
                <a:cs typeface="Arial"/>
              </a:rPr>
              <a:t> </a:t>
            </a:r>
            <a:r>
              <a:rPr lang="sk-SK" cap="none">
                <a:latin typeface="Arial"/>
                <a:cs typeface="Arial"/>
              </a:rPr>
              <a:t>objavy a </a:t>
            </a:r>
            <a:r>
              <a:rPr lang="sk-SK" cap="none" spc="50">
                <a:latin typeface="Arial"/>
                <a:cs typeface="Arial"/>
              </a:rPr>
              <a:t>zabudnutá </a:t>
            </a:r>
            <a:r>
              <a:rPr lang="sk-SK" cap="none" spc="55">
                <a:latin typeface="Arial"/>
                <a:cs typeface="Arial"/>
              </a:rPr>
              <a:t>choroba</a:t>
            </a:r>
            <a:endParaRPr lang="sk-SK" dirty="0"/>
          </a:p>
        </p:txBody>
      </p:sp>
      <p:sp>
        <p:nvSpPr>
          <p:cNvPr id="3" name="Zástupný objekt pre obsah 2">
            <a:extLst>
              <a:ext uri="{FF2B5EF4-FFF2-40B4-BE49-F238E27FC236}">
                <a16:creationId xmlns:a16="http://schemas.microsoft.com/office/drawing/2014/main" id="{86973264-6EDB-81CD-DEB1-8FDB5AE75E7A}"/>
              </a:ext>
            </a:extLst>
          </p:cNvPr>
          <p:cNvSpPr>
            <a:spLocks noGrp="1"/>
          </p:cNvSpPr>
          <p:nvPr>
            <p:ph sz="quarter" idx="13"/>
          </p:nvPr>
        </p:nvSpPr>
        <p:spPr>
          <a:xfrm>
            <a:off x="391886" y="1681844"/>
            <a:ext cx="6527871" cy="4853428"/>
          </a:xfrm>
        </p:spPr>
        <p:txBody>
          <a:bodyPr>
            <a:normAutofit/>
          </a:bodyPr>
          <a:lstStyle/>
          <a:p>
            <a:pPr>
              <a:lnSpc>
                <a:spcPct val="110000"/>
              </a:lnSpc>
              <a:buFont typeface="Wingdings" pitchFamily="2" charset="2"/>
              <a:buChar char="§"/>
            </a:pPr>
            <a:r>
              <a:rPr lang="sk-SK" sz="1400" cap="none" dirty="0">
                <a:latin typeface="Arial"/>
                <a:cs typeface="Arial"/>
              </a:rPr>
              <a:t>Od</a:t>
            </a:r>
            <a:r>
              <a:rPr lang="sk-SK" sz="1400" cap="none" spc="120" dirty="0">
                <a:latin typeface="Arial"/>
                <a:cs typeface="Arial"/>
              </a:rPr>
              <a:t> </a:t>
            </a:r>
            <a:r>
              <a:rPr lang="sk-SK" sz="1400" cap="none" spc="-10" dirty="0">
                <a:latin typeface="Arial"/>
                <a:cs typeface="Arial"/>
              </a:rPr>
              <a:t>konca d</a:t>
            </a:r>
            <a:r>
              <a:rPr lang="sk-SK" sz="1400" cap="none" dirty="0">
                <a:latin typeface="Arial"/>
                <a:cs typeface="Arial"/>
              </a:rPr>
              <a:t>evätnásteho</a:t>
            </a:r>
            <a:r>
              <a:rPr lang="sk-SK" sz="1400" cap="none" spc="185" dirty="0">
                <a:latin typeface="Arial"/>
                <a:cs typeface="Arial"/>
              </a:rPr>
              <a:t> </a:t>
            </a:r>
            <a:r>
              <a:rPr lang="sk-SK" sz="1400" cap="none" dirty="0">
                <a:latin typeface="Arial"/>
                <a:cs typeface="Arial"/>
              </a:rPr>
              <a:t>storočia</a:t>
            </a:r>
            <a:r>
              <a:rPr lang="sk-SK" sz="1400" cap="none" spc="190" dirty="0">
                <a:latin typeface="Arial"/>
                <a:cs typeface="Arial"/>
              </a:rPr>
              <a:t> </a:t>
            </a:r>
            <a:r>
              <a:rPr lang="sk-SK" sz="1400" cap="none" spc="60" dirty="0">
                <a:latin typeface="Arial"/>
                <a:cs typeface="Arial"/>
              </a:rPr>
              <a:t>do</a:t>
            </a:r>
            <a:r>
              <a:rPr lang="sk-SK" sz="1400" cap="none" spc="190" dirty="0">
                <a:latin typeface="Arial"/>
                <a:cs typeface="Arial"/>
              </a:rPr>
              <a:t> </a:t>
            </a:r>
            <a:r>
              <a:rPr lang="sk-SK" sz="1400" cap="none" dirty="0">
                <a:latin typeface="Arial"/>
                <a:cs typeface="Arial"/>
              </a:rPr>
              <a:t>dvadsiateho</a:t>
            </a:r>
            <a:r>
              <a:rPr lang="sk-SK" sz="1400" cap="none" spc="190" dirty="0">
                <a:latin typeface="Arial"/>
                <a:cs typeface="Arial"/>
              </a:rPr>
              <a:t> </a:t>
            </a:r>
            <a:r>
              <a:rPr lang="sk-SK" sz="1400" cap="none" dirty="0">
                <a:latin typeface="Arial"/>
                <a:cs typeface="Arial"/>
              </a:rPr>
              <a:t>storočia</a:t>
            </a:r>
            <a:r>
              <a:rPr lang="sk-SK" sz="1400" cap="none" spc="190" dirty="0">
                <a:latin typeface="Arial"/>
                <a:cs typeface="Arial"/>
              </a:rPr>
              <a:t> </a:t>
            </a:r>
            <a:r>
              <a:rPr lang="sk-SK" sz="1400" cap="none" dirty="0">
                <a:latin typeface="Arial"/>
                <a:cs typeface="Arial"/>
              </a:rPr>
              <a:t>sa</a:t>
            </a:r>
            <a:r>
              <a:rPr lang="sk-SK" sz="1400" cap="none" spc="190" dirty="0">
                <a:latin typeface="Arial"/>
                <a:cs typeface="Arial"/>
              </a:rPr>
              <a:t> </a:t>
            </a:r>
            <a:r>
              <a:rPr lang="sk-SK" sz="1400" cap="none" dirty="0">
                <a:latin typeface="Arial"/>
                <a:cs typeface="Arial"/>
              </a:rPr>
              <a:t>dosiahol</a:t>
            </a:r>
            <a:r>
              <a:rPr lang="sk-SK" sz="1400" cap="none" spc="190" dirty="0">
                <a:latin typeface="Arial"/>
                <a:cs typeface="Arial"/>
              </a:rPr>
              <a:t> </a:t>
            </a:r>
            <a:r>
              <a:rPr lang="sk-SK" sz="1400" cap="none" dirty="0">
                <a:latin typeface="Arial"/>
                <a:cs typeface="Arial"/>
              </a:rPr>
              <a:t>veľký</a:t>
            </a:r>
            <a:r>
              <a:rPr lang="sk-SK" sz="1400" cap="none" spc="190" dirty="0">
                <a:latin typeface="Arial"/>
                <a:cs typeface="Arial"/>
              </a:rPr>
              <a:t> </a:t>
            </a:r>
            <a:r>
              <a:rPr lang="sk-SK" sz="1400" cap="none" spc="60" dirty="0">
                <a:latin typeface="Arial"/>
                <a:cs typeface="Arial"/>
              </a:rPr>
              <a:t>pokrok</a:t>
            </a:r>
            <a:r>
              <a:rPr lang="sk-SK" sz="1400" cap="none" spc="190" dirty="0">
                <a:latin typeface="Arial"/>
                <a:cs typeface="Arial"/>
              </a:rPr>
              <a:t> </a:t>
            </a:r>
            <a:r>
              <a:rPr lang="sk-SK" sz="1400" cap="none" dirty="0">
                <a:latin typeface="Arial"/>
                <a:cs typeface="Arial"/>
              </a:rPr>
              <a:t>v</a:t>
            </a:r>
            <a:r>
              <a:rPr lang="sk-SK" sz="1400" cap="none" spc="190" dirty="0">
                <a:latin typeface="Arial"/>
                <a:cs typeface="Arial"/>
              </a:rPr>
              <a:t> </a:t>
            </a:r>
            <a:r>
              <a:rPr lang="sk-SK" sz="1400" cap="none" dirty="0">
                <a:latin typeface="Arial"/>
                <a:cs typeface="Arial"/>
              </a:rPr>
              <a:t>liečbe</a:t>
            </a:r>
            <a:r>
              <a:rPr lang="sk-SK" sz="1400" cap="none" spc="190" dirty="0">
                <a:latin typeface="Arial"/>
                <a:cs typeface="Arial"/>
              </a:rPr>
              <a:t> </a:t>
            </a:r>
            <a:r>
              <a:rPr lang="sk-SK" sz="1400" cap="none" dirty="0">
                <a:latin typeface="Arial"/>
                <a:cs typeface="Arial"/>
              </a:rPr>
              <a:t>aj</a:t>
            </a:r>
            <a:r>
              <a:rPr lang="sk-SK" sz="1400" cap="none" spc="190" dirty="0">
                <a:latin typeface="Arial"/>
                <a:cs typeface="Arial"/>
              </a:rPr>
              <a:t> </a:t>
            </a:r>
            <a:r>
              <a:rPr lang="sk-SK" sz="1400" cap="none" dirty="0">
                <a:latin typeface="Arial"/>
                <a:cs typeface="Arial"/>
              </a:rPr>
              <a:t>prevencii</a:t>
            </a:r>
            <a:r>
              <a:rPr lang="sk-SK" sz="1400" cap="none" spc="190" dirty="0">
                <a:latin typeface="Arial"/>
                <a:cs typeface="Arial"/>
              </a:rPr>
              <a:t> </a:t>
            </a:r>
            <a:r>
              <a:rPr lang="sk-SK" sz="1400" cap="none" dirty="0">
                <a:latin typeface="Arial"/>
                <a:cs typeface="Arial"/>
              </a:rPr>
              <a:t>záškrtu.</a:t>
            </a:r>
            <a:r>
              <a:rPr lang="sk-SK" sz="1400" cap="none" spc="190" dirty="0">
                <a:latin typeface="Arial"/>
                <a:cs typeface="Arial"/>
              </a:rPr>
              <a:t> </a:t>
            </a:r>
            <a:r>
              <a:rPr lang="sk-SK" sz="1400" cap="none" spc="-10" dirty="0">
                <a:latin typeface="Arial"/>
                <a:cs typeface="Arial"/>
              </a:rPr>
              <a:t>Prvým </a:t>
            </a:r>
            <a:r>
              <a:rPr lang="sk-SK" sz="1400" cap="none" spc="65" dirty="0">
                <a:latin typeface="Arial"/>
                <a:cs typeface="Arial"/>
              </a:rPr>
              <a:t>pokrokom</a:t>
            </a:r>
            <a:r>
              <a:rPr lang="sk-SK" sz="1400" cap="none" spc="130" dirty="0">
                <a:latin typeface="Arial"/>
                <a:cs typeface="Arial"/>
              </a:rPr>
              <a:t> </a:t>
            </a:r>
            <a:r>
              <a:rPr lang="sk-SK" sz="1400" cap="none" spc="60" dirty="0">
                <a:latin typeface="Arial"/>
                <a:cs typeface="Arial"/>
              </a:rPr>
              <a:t>bol</a:t>
            </a:r>
            <a:r>
              <a:rPr lang="sk-SK" sz="1400" cap="none" spc="130" dirty="0">
                <a:latin typeface="Arial"/>
                <a:cs typeface="Arial"/>
              </a:rPr>
              <a:t> </a:t>
            </a:r>
            <a:r>
              <a:rPr lang="sk-SK" sz="1400" cap="none" dirty="0">
                <a:latin typeface="Arial"/>
                <a:cs typeface="Arial"/>
              </a:rPr>
              <a:t>vývoj</a:t>
            </a:r>
            <a:r>
              <a:rPr lang="sk-SK" sz="1400" cap="none" spc="135" dirty="0">
                <a:latin typeface="Arial"/>
                <a:cs typeface="Arial"/>
              </a:rPr>
              <a:t> </a:t>
            </a:r>
            <a:r>
              <a:rPr lang="sk-SK" sz="1400" cap="none" spc="55" dirty="0">
                <a:latin typeface="Arial"/>
                <a:cs typeface="Arial"/>
              </a:rPr>
              <a:t>toho,</a:t>
            </a:r>
            <a:r>
              <a:rPr lang="sk-SK" sz="1400" cap="none" spc="130" dirty="0">
                <a:latin typeface="Arial"/>
                <a:cs typeface="Arial"/>
              </a:rPr>
              <a:t> </a:t>
            </a:r>
            <a:r>
              <a:rPr lang="sk-SK" sz="1400" cap="none" dirty="0">
                <a:latin typeface="Arial"/>
                <a:cs typeface="Arial"/>
              </a:rPr>
              <a:t>čo</a:t>
            </a:r>
            <a:r>
              <a:rPr lang="sk-SK" sz="1400" cap="none" spc="135" dirty="0">
                <a:latin typeface="Arial"/>
                <a:cs typeface="Arial"/>
              </a:rPr>
              <a:t> </a:t>
            </a:r>
            <a:r>
              <a:rPr lang="sk-SK" sz="1400" cap="none" dirty="0">
                <a:latin typeface="Arial"/>
                <a:cs typeface="Arial"/>
              </a:rPr>
              <a:t>je</a:t>
            </a:r>
            <a:r>
              <a:rPr lang="sk-SK" sz="1400" cap="none" spc="130" dirty="0">
                <a:latin typeface="Arial"/>
                <a:cs typeface="Arial"/>
              </a:rPr>
              <a:t> </a:t>
            </a:r>
            <a:r>
              <a:rPr lang="sk-SK" sz="1400" cap="none" dirty="0">
                <a:latin typeface="Arial"/>
                <a:cs typeface="Arial"/>
              </a:rPr>
              <a:t>známe</a:t>
            </a:r>
            <a:r>
              <a:rPr lang="sk-SK" sz="1400" cap="none" spc="135" dirty="0">
                <a:latin typeface="Arial"/>
                <a:cs typeface="Arial"/>
              </a:rPr>
              <a:t> </a:t>
            </a:r>
            <a:r>
              <a:rPr lang="sk-SK" sz="1400" cap="none" dirty="0">
                <a:latin typeface="Arial"/>
                <a:cs typeface="Arial"/>
              </a:rPr>
              <a:t>ako</a:t>
            </a:r>
            <a:r>
              <a:rPr lang="sk-SK" sz="1400" cap="none" spc="130" dirty="0">
                <a:latin typeface="Arial"/>
                <a:cs typeface="Arial"/>
              </a:rPr>
              <a:t> </a:t>
            </a:r>
            <a:r>
              <a:rPr lang="sk-SK" sz="1400" i="1" cap="none" dirty="0">
                <a:latin typeface="Arial"/>
                <a:cs typeface="Arial"/>
              </a:rPr>
              <a:t>antitoxín</a:t>
            </a:r>
            <a:r>
              <a:rPr lang="sk-SK" sz="1400" cap="none" dirty="0">
                <a:latin typeface="Arial"/>
                <a:cs typeface="Arial"/>
              </a:rPr>
              <a:t>,</a:t>
            </a:r>
            <a:r>
              <a:rPr lang="sk-SK" sz="1400" cap="none" spc="135" dirty="0">
                <a:latin typeface="Arial"/>
                <a:cs typeface="Arial"/>
              </a:rPr>
              <a:t> </a:t>
            </a:r>
            <a:r>
              <a:rPr lang="sk-SK" sz="1400" cap="none" spc="60" dirty="0">
                <a:latin typeface="Arial"/>
                <a:cs typeface="Arial"/>
              </a:rPr>
              <a:t>ktorý</a:t>
            </a:r>
            <a:r>
              <a:rPr lang="sk-SK" sz="1400" cap="none" spc="130" dirty="0">
                <a:latin typeface="Arial"/>
                <a:cs typeface="Arial"/>
              </a:rPr>
              <a:t> </a:t>
            </a:r>
            <a:r>
              <a:rPr lang="sk-SK" sz="1400" cap="none" dirty="0">
                <a:latin typeface="Arial"/>
                <a:cs typeface="Arial"/>
              </a:rPr>
              <a:t>využíva</a:t>
            </a:r>
            <a:r>
              <a:rPr lang="sk-SK" sz="1400" cap="none" spc="135" dirty="0">
                <a:latin typeface="Arial"/>
                <a:cs typeface="Arial"/>
              </a:rPr>
              <a:t> </a:t>
            </a:r>
            <a:r>
              <a:rPr lang="sk-SK" sz="1400" cap="none" dirty="0">
                <a:latin typeface="Arial"/>
                <a:cs typeface="Arial"/>
              </a:rPr>
              <a:t>vlastné</a:t>
            </a:r>
            <a:r>
              <a:rPr lang="sk-SK" sz="1400" cap="none" spc="130" dirty="0">
                <a:latin typeface="Arial"/>
                <a:cs typeface="Arial"/>
              </a:rPr>
              <a:t> </a:t>
            </a:r>
            <a:r>
              <a:rPr lang="sk-SK" sz="1400" cap="none" dirty="0">
                <a:latin typeface="Arial"/>
                <a:cs typeface="Arial"/>
              </a:rPr>
              <a:t>pokusy</a:t>
            </a:r>
            <a:r>
              <a:rPr lang="sk-SK" sz="1400" cap="none" spc="135" dirty="0">
                <a:latin typeface="Arial"/>
                <a:cs typeface="Arial"/>
              </a:rPr>
              <a:t> </a:t>
            </a:r>
            <a:r>
              <a:rPr lang="sk-SK" sz="1400" cap="none" dirty="0">
                <a:latin typeface="Arial"/>
                <a:cs typeface="Arial"/>
              </a:rPr>
              <a:t>tela</a:t>
            </a:r>
            <a:r>
              <a:rPr lang="sk-SK" sz="1400" cap="none" spc="130" dirty="0">
                <a:latin typeface="Arial"/>
                <a:cs typeface="Arial"/>
              </a:rPr>
              <a:t> </a:t>
            </a:r>
            <a:r>
              <a:rPr lang="sk-SK" sz="1400" cap="none" dirty="0">
                <a:latin typeface="Arial"/>
                <a:cs typeface="Arial"/>
              </a:rPr>
              <a:t>neutralizovať</a:t>
            </a:r>
            <a:r>
              <a:rPr lang="sk-SK" sz="1400" cap="none" spc="135" dirty="0">
                <a:latin typeface="Arial"/>
                <a:cs typeface="Arial"/>
              </a:rPr>
              <a:t> </a:t>
            </a:r>
            <a:r>
              <a:rPr lang="sk-SK" sz="1400" cap="none" spc="-25" dirty="0">
                <a:latin typeface="Arial"/>
                <a:cs typeface="Arial"/>
              </a:rPr>
              <a:t>jed </a:t>
            </a:r>
            <a:r>
              <a:rPr lang="sk-SK" sz="1400" cap="none" dirty="0">
                <a:latin typeface="Arial"/>
                <a:cs typeface="Arial"/>
              </a:rPr>
              <a:t>baktérie.</a:t>
            </a:r>
            <a:r>
              <a:rPr lang="sk-SK" sz="1400" cap="none" spc="100" dirty="0">
                <a:latin typeface="Arial"/>
                <a:cs typeface="Arial"/>
              </a:rPr>
              <a:t> </a:t>
            </a:r>
            <a:r>
              <a:rPr lang="sk-SK" sz="1400" cap="none" dirty="0">
                <a:latin typeface="Arial"/>
                <a:cs typeface="Arial"/>
              </a:rPr>
              <a:t>Vďaka</a:t>
            </a:r>
            <a:r>
              <a:rPr lang="sk-SK" sz="1400" cap="none" spc="100" dirty="0">
                <a:latin typeface="Arial"/>
                <a:cs typeface="Arial"/>
              </a:rPr>
              <a:t> </a:t>
            </a:r>
            <a:r>
              <a:rPr lang="sk-SK" sz="1400" cap="none" spc="85" dirty="0">
                <a:latin typeface="Arial"/>
                <a:cs typeface="Arial"/>
              </a:rPr>
              <a:t>tomu</a:t>
            </a:r>
            <a:r>
              <a:rPr lang="sk-SK" sz="1400" cap="none" spc="100" dirty="0">
                <a:latin typeface="Arial"/>
                <a:cs typeface="Arial"/>
              </a:rPr>
              <a:t> </a:t>
            </a:r>
            <a:r>
              <a:rPr lang="sk-SK" sz="1400" cap="none" dirty="0">
                <a:latin typeface="Arial"/>
                <a:cs typeface="Arial"/>
              </a:rPr>
              <a:t>bola</a:t>
            </a:r>
            <a:r>
              <a:rPr lang="sk-SK" sz="1400" cap="none" spc="100" dirty="0">
                <a:latin typeface="Arial"/>
                <a:cs typeface="Arial"/>
              </a:rPr>
              <a:t> </a:t>
            </a:r>
            <a:r>
              <a:rPr lang="sk-SK" sz="1400" cap="none" spc="50" dirty="0">
                <a:latin typeface="Arial"/>
                <a:cs typeface="Arial"/>
              </a:rPr>
              <a:t>choroba</a:t>
            </a:r>
            <a:r>
              <a:rPr lang="sk-SK" sz="1400" cap="none" spc="100" dirty="0">
                <a:latin typeface="Arial"/>
                <a:cs typeface="Arial"/>
              </a:rPr>
              <a:t> </a:t>
            </a:r>
            <a:r>
              <a:rPr lang="sk-SK" sz="1400" cap="none" dirty="0">
                <a:latin typeface="Arial"/>
                <a:cs typeface="Arial"/>
              </a:rPr>
              <a:t>oveľa</a:t>
            </a:r>
            <a:r>
              <a:rPr lang="sk-SK" sz="1400" cap="none" spc="100" dirty="0">
                <a:latin typeface="Arial"/>
                <a:cs typeface="Arial"/>
              </a:rPr>
              <a:t> </a:t>
            </a:r>
            <a:r>
              <a:rPr lang="sk-SK" sz="1400" cap="none" spc="55" dirty="0">
                <a:latin typeface="Arial"/>
                <a:cs typeface="Arial"/>
              </a:rPr>
              <a:t>menej</a:t>
            </a:r>
            <a:r>
              <a:rPr lang="sk-SK" sz="1400" cap="none" spc="105" dirty="0">
                <a:latin typeface="Arial"/>
                <a:cs typeface="Arial"/>
              </a:rPr>
              <a:t> </a:t>
            </a:r>
            <a:r>
              <a:rPr lang="sk-SK" sz="1400" cap="none" dirty="0">
                <a:latin typeface="Arial"/>
                <a:cs typeface="Arial"/>
              </a:rPr>
              <a:t>smrteľná</a:t>
            </a:r>
            <a:r>
              <a:rPr lang="sk-SK" sz="1400" cap="none" spc="100" dirty="0">
                <a:latin typeface="Arial"/>
                <a:cs typeface="Arial"/>
              </a:rPr>
              <a:t> </a:t>
            </a:r>
            <a:r>
              <a:rPr lang="sk-SK" sz="1400" cap="none" dirty="0">
                <a:latin typeface="Arial"/>
                <a:cs typeface="Arial"/>
              </a:rPr>
              <a:t>a</a:t>
            </a:r>
            <a:r>
              <a:rPr lang="sk-SK" sz="1400" cap="none" spc="100" dirty="0">
                <a:latin typeface="Arial"/>
                <a:cs typeface="Arial"/>
              </a:rPr>
              <a:t> </a:t>
            </a:r>
            <a:r>
              <a:rPr lang="sk-SK" sz="1400" cap="none" dirty="0">
                <a:latin typeface="Arial"/>
                <a:cs typeface="Arial"/>
              </a:rPr>
              <a:t>v</a:t>
            </a:r>
            <a:r>
              <a:rPr lang="sk-SK" sz="1400" cap="none" spc="100" dirty="0">
                <a:latin typeface="Arial"/>
                <a:cs typeface="Arial"/>
              </a:rPr>
              <a:t> </a:t>
            </a:r>
            <a:r>
              <a:rPr lang="sk-SK" sz="1400" cap="none" spc="60" dirty="0">
                <a:latin typeface="Arial"/>
                <a:cs typeface="Arial"/>
              </a:rPr>
              <a:t>mnohých</a:t>
            </a:r>
            <a:r>
              <a:rPr lang="sk-SK" sz="1400" cap="none" spc="100" dirty="0">
                <a:latin typeface="Arial"/>
                <a:cs typeface="Arial"/>
              </a:rPr>
              <a:t> </a:t>
            </a:r>
            <a:r>
              <a:rPr lang="sk-SK" sz="1400" cap="none" dirty="0">
                <a:latin typeface="Arial"/>
                <a:cs typeface="Arial"/>
              </a:rPr>
              <a:t>prípadoch</a:t>
            </a:r>
            <a:r>
              <a:rPr lang="sk-SK" sz="1400" cap="none" spc="100" dirty="0">
                <a:latin typeface="Arial"/>
                <a:cs typeface="Arial"/>
              </a:rPr>
              <a:t> </a:t>
            </a:r>
            <a:r>
              <a:rPr lang="sk-SK" sz="1400" cap="none" dirty="0">
                <a:latin typeface="Arial"/>
                <a:cs typeface="Arial"/>
              </a:rPr>
              <a:t>liečiteľná.</a:t>
            </a:r>
          </a:p>
          <a:p>
            <a:pPr>
              <a:lnSpc>
                <a:spcPct val="110000"/>
              </a:lnSpc>
              <a:buFont typeface="Wingdings" pitchFamily="2" charset="2"/>
              <a:buChar char="§"/>
            </a:pPr>
            <a:r>
              <a:rPr lang="sk-SK" sz="1400" cap="none" spc="50" dirty="0">
                <a:latin typeface="Arial"/>
                <a:cs typeface="Arial"/>
              </a:rPr>
              <a:t>Potom</a:t>
            </a:r>
            <a:r>
              <a:rPr lang="sk-SK" sz="1400" cap="none" spc="80" dirty="0">
                <a:latin typeface="Arial"/>
                <a:cs typeface="Arial"/>
              </a:rPr>
              <a:t> </a:t>
            </a:r>
            <a:r>
              <a:rPr lang="sk-SK" sz="1400" cap="none" dirty="0">
                <a:latin typeface="Arial"/>
                <a:cs typeface="Arial"/>
              </a:rPr>
              <a:t>v</a:t>
            </a:r>
            <a:r>
              <a:rPr lang="sk-SK" sz="1400" cap="none" spc="80" dirty="0">
                <a:latin typeface="Arial"/>
                <a:cs typeface="Arial"/>
              </a:rPr>
              <a:t> </a:t>
            </a:r>
            <a:r>
              <a:rPr lang="sk-SK" sz="1400" cap="none" spc="65" dirty="0">
                <a:latin typeface="Arial"/>
                <a:cs typeface="Arial"/>
              </a:rPr>
              <a:t>roku</a:t>
            </a:r>
            <a:r>
              <a:rPr lang="sk-SK" sz="1400" cap="none" spc="80" dirty="0">
                <a:latin typeface="Arial"/>
                <a:cs typeface="Arial"/>
              </a:rPr>
              <a:t> </a:t>
            </a:r>
            <a:r>
              <a:rPr lang="sk-SK" sz="1400" cap="none" dirty="0">
                <a:latin typeface="Arial"/>
                <a:cs typeface="Arial"/>
              </a:rPr>
              <a:t>1923</a:t>
            </a:r>
            <a:r>
              <a:rPr lang="sk-SK" sz="1400" cap="none" spc="80" dirty="0">
                <a:latin typeface="Arial"/>
                <a:cs typeface="Arial"/>
              </a:rPr>
              <a:t> </a:t>
            </a:r>
            <a:r>
              <a:rPr lang="sk-SK" sz="1400" cap="none" dirty="0">
                <a:latin typeface="Arial"/>
                <a:cs typeface="Arial"/>
              </a:rPr>
              <a:t>vo</a:t>
            </a:r>
            <a:r>
              <a:rPr lang="sk-SK" sz="1400" cap="none" spc="80" dirty="0">
                <a:latin typeface="Arial"/>
                <a:cs typeface="Arial"/>
              </a:rPr>
              <a:t> </a:t>
            </a:r>
            <a:r>
              <a:rPr lang="sk-SK" sz="1400" cap="none" dirty="0">
                <a:latin typeface="Arial"/>
                <a:cs typeface="Arial"/>
              </a:rPr>
              <a:t>Francúzsku</a:t>
            </a:r>
            <a:r>
              <a:rPr lang="sk-SK" sz="1400" cap="none" spc="85" dirty="0">
                <a:latin typeface="Arial"/>
                <a:cs typeface="Arial"/>
              </a:rPr>
              <a:t> </a:t>
            </a:r>
            <a:r>
              <a:rPr lang="sk-SK" sz="1400" cap="none" dirty="0">
                <a:latin typeface="Arial"/>
                <a:cs typeface="Arial"/>
              </a:rPr>
              <a:t>prišla</a:t>
            </a:r>
            <a:r>
              <a:rPr lang="sk-SK" sz="1400" cap="none" spc="80" dirty="0">
                <a:latin typeface="Arial"/>
                <a:cs typeface="Arial"/>
              </a:rPr>
              <a:t> </a:t>
            </a:r>
            <a:r>
              <a:rPr lang="sk-SK" sz="1400" i="1" cap="none" dirty="0">
                <a:latin typeface="Arial"/>
                <a:cs typeface="Arial"/>
              </a:rPr>
              <a:t>vakcína</a:t>
            </a:r>
            <a:r>
              <a:rPr lang="sk-SK" sz="1400" cap="none" dirty="0">
                <a:latin typeface="Arial"/>
                <a:cs typeface="Arial"/>
              </a:rPr>
              <a:t>.</a:t>
            </a:r>
            <a:r>
              <a:rPr lang="sk-SK" sz="1400" cap="none" spc="80" dirty="0">
                <a:latin typeface="Arial"/>
                <a:cs typeface="Arial"/>
              </a:rPr>
              <a:t> </a:t>
            </a:r>
          </a:p>
          <a:p>
            <a:pPr>
              <a:lnSpc>
                <a:spcPct val="110000"/>
              </a:lnSpc>
              <a:buFont typeface="Wingdings" pitchFamily="2" charset="2"/>
              <a:buChar char="§"/>
            </a:pPr>
            <a:r>
              <a:rPr lang="sk-SK" sz="1400" cap="none" dirty="0">
                <a:latin typeface="Arial"/>
                <a:cs typeface="Arial"/>
              </a:rPr>
              <a:t>Epidémia</a:t>
            </a:r>
            <a:r>
              <a:rPr lang="sk-SK" sz="1400" cap="none" spc="80" dirty="0">
                <a:latin typeface="Arial"/>
                <a:cs typeface="Arial"/>
              </a:rPr>
              <a:t> </a:t>
            </a:r>
            <a:r>
              <a:rPr lang="sk-SK" sz="1400" cap="none" dirty="0">
                <a:latin typeface="Arial"/>
                <a:cs typeface="Arial"/>
              </a:rPr>
              <a:t>v</a:t>
            </a:r>
            <a:r>
              <a:rPr lang="sk-SK" sz="1400" cap="none" spc="80" dirty="0">
                <a:latin typeface="Arial"/>
                <a:cs typeface="Arial"/>
              </a:rPr>
              <a:t> </a:t>
            </a:r>
            <a:r>
              <a:rPr lang="sk-SK" sz="1400" cap="none" dirty="0">
                <a:latin typeface="Arial"/>
                <a:cs typeface="Arial"/>
              </a:rPr>
              <a:t>Spojených</a:t>
            </a:r>
            <a:r>
              <a:rPr lang="sk-SK" sz="1400" cap="none" spc="85" dirty="0">
                <a:latin typeface="Arial"/>
                <a:cs typeface="Arial"/>
              </a:rPr>
              <a:t> </a:t>
            </a:r>
            <a:r>
              <a:rPr lang="sk-SK" sz="1400" cap="none" dirty="0">
                <a:latin typeface="Arial"/>
                <a:cs typeface="Arial"/>
              </a:rPr>
              <a:t>štátoch</a:t>
            </a:r>
            <a:r>
              <a:rPr lang="sk-SK" sz="1400" cap="none" spc="80" dirty="0">
                <a:latin typeface="Arial"/>
                <a:cs typeface="Arial"/>
              </a:rPr>
              <a:t> </a:t>
            </a:r>
            <a:r>
              <a:rPr lang="sk-SK" sz="1400" cap="none" dirty="0">
                <a:latin typeface="Arial"/>
                <a:cs typeface="Arial"/>
              </a:rPr>
              <a:t>v</a:t>
            </a:r>
            <a:r>
              <a:rPr lang="sk-SK" sz="1400" cap="none" spc="80" dirty="0">
                <a:latin typeface="Arial"/>
                <a:cs typeface="Arial"/>
              </a:rPr>
              <a:t> </a:t>
            </a:r>
            <a:r>
              <a:rPr lang="sk-SK" sz="1400" cap="none" spc="50" dirty="0">
                <a:latin typeface="Arial"/>
                <a:cs typeface="Arial"/>
              </a:rPr>
              <a:t>rokoch</a:t>
            </a:r>
            <a:r>
              <a:rPr lang="sk-SK" sz="1400" cap="none" spc="80" dirty="0">
                <a:latin typeface="Arial"/>
                <a:cs typeface="Arial"/>
              </a:rPr>
              <a:t> </a:t>
            </a:r>
            <a:r>
              <a:rPr lang="sk-SK" sz="1400" cap="none" dirty="0">
                <a:latin typeface="Arial"/>
                <a:cs typeface="Arial"/>
              </a:rPr>
              <a:t>1921</a:t>
            </a:r>
            <a:r>
              <a:rPr lang="sk-SK" sz="1400" cap="none" spc="80" dirty="0">
                <a:latin typeface="Arial"/>
                <a:cs typeface="Arial"/>
              </a:rPr>
              <a:t> </a:t>
            </a:r>
            <a:r>
              <a:rPr lang="sk-SK" sz="1400" cap="none" spc="-70" dirty="0">
                <a:latin typeface="Arial"/>
                <a:cs typeface="Arial"/>
              </a:rPr>
              <a:t>–</a:t>
            </a:r>
            <a:r>
              <a:rPr lang="sk-SK" sz="1400" cap="none" spc="85" dirty="0">
                <a:latin typeface="Arial"/>
                <a:cs typeface="Arial"/>
              </a:rPr>
              <a:t> </a:t>
            </a:r>
            <a:r>
              <a:rPr lang="sk-SK" sz="1400" cap="none" spc="-50" dirty="0">
                <a:latin typeface="Arial"/>
                <a:cs typeface="Arial"/>
              </a:rPr>
              <a:t>5 z</a:t>
            </a:r>
            <a:r>
              <a:rPr lang="sk-SK" sz="1400" cap="none" dirty="0">
                <a:latin typeface="Arial"/>
                <a:cs typeface="Arial"/>
              </a:rPr>
              <a:t>abila</a:t>
            </a:r>
            <a:r>
              <a:rPr lang="sk-SK" sz="1400" cap="none" spc="95" dirty="0">
                <a:latin typeface="Arial"/>
                <a:cs typeface="Arial"/>
              </a:rPr>
              <a:t> </a:t>
            </a:r>
            <a:r>
              <a:rPr lang="sk-SK" sz="1400" cap="none" spc="55" dirty="0">
                <a:latin typeface="Arial"/>
                <a:cs typeface="Arial"/>
              </a:rPr>
              <a:t>okolo</a:t>
            </a:r>
            <a:r>
              <a:rPr lang="sk-SK" sz="1400" cap="none" spc="100" dirty="0">
                <a:latin typeface="Arial"/>
                <a:cs typeface="Arial"/>
              </a:rPr>
              <a:t> </a:t>
            </a:r>
            <a:r>
              <a:rPr lang="sk-SK" sz="1400" cap="none" dirty="0">
                <a:latin typeface="Arial"/>
                <a:cs typeface="Arial"/>
              </a:rPr>
              <a:t>15</a:t>
            </a:r>
            <a:r>
              <a:rPr lang="sk-SK" sz="1400" cap="none" spc="100" dirty="0">
                <a:latin typeface="Arial"/>
                <a:cs typeface="Arial"/>
              </a:rPr>
              <a:t> </a:t>
            </a:r>
            <a:r>
              <a:rPr lang="sk-SK" sz="1400" cap="none" dirty="0">
                <a:latin typeface="Arial"/>
                <a:cs typeface="Arial"/>
              </a:rPr>
              <a:t>500</a:t>
            </a:r>
            <a:r>
              <a:rPr lang="sk-SK" sz="1400" cap="none" spc="100" dirty="0">
                <a:latin typeface="Arial"/>
                <a:cs typeface="Arial"/>
              </a:rPr>
              <a:t> </a:t>
            </a:r>
            <a:r>
              <a:rPr lang="sk-SK" sz="1400" cap="none" dirty="0">
                <a:latin typeface="Arial"/>
                <a:cs typeface="Arial"/>
              </a:rPr>
              <a:t>ľudí,</a:t>
            </a:r>
            <a:r>
              <a:rPr lang="sk-SK" sz="1400" cap="none" spc="100" dirty="0">
                <a:latin typeface="Arial"/>
                <a:cs typeface="Arial"/>
              </a:rPr>
              <a:t> </a:t>
            </a:r>
            <a:r>
              <a:rPr lang="sk-SK" sz="1400" cap="none" spc="60" dirty="0">
                <a:latin typeface="Arial"/>
                <a:cs typeface="Arial"/>
              </a:rPr>
              <a:t>pričom</a:t>
            </a:r>
            <a:r>
              <a:rPr lang="sk-SK" sz="1400" cap="none" spc="100" dirty="0">
                <a:latin typeface="Arial"/>
                <a:cs typeface="Arial"/>
              </a:rPr>
              <a:t> </a:t>
            </a:r>
            <a:r>
              <a:rPr lang="sk-SK" sz="1400" cap="none" dirty="0">
                <a:latin typeface="Arial"/>
                <a:cs typeface="Arial"/>
              </a:rPr>
              <a:t>206</a:t>
            </a:r>
            <a:r>
              <a:rPr lang="sk-SK" sz="1400" cap="none" spc="100" dirty="0">
                <a:latin typeface="Arial"/>
                <a:cs typeface="Arial"/>
              </a:rPr>
              <a:t> </a:t>
            </a:r>
            <a:r>
              <a:rPr lang="sk-SK" sz="1400" cap="none" dirty="0">
                <a:latin typeface="Arial"/>
                <a:cs typeface="Arial"/>
              </a:rPr>
              <a:t>000</a:t>
            </a:r>
            <a:r>
              <a:rPr lang="sk-SK" sz="1400" cap="none" spc="100" dirty="0">
                <a:latin typeface="Arial"/>
                <a:cs typeface="Arial"/>
              </a:rPr>
              <a:t> </a:t>
            </a:r>
            <a:r>
              <a:rPr lang="sk-SK" sz="1400" cap="none" dirty="0">
                <a:latin typeface="Arial"/>
                <a:cs typeface="Arial"/>
              </a:rPr>
              <a:t>prípadov</a:t>
            </a:r>
            <a:r>
              <a:rPr lang="sk-SK" sz="1400" cap="none" spc="100" dirty="0">
                <a:latin typeface="Arial"/>
                <a:cs typeface="Arial"/>
              </a:rPr>
              <a:t> </a:t>
            </a:r>
            <a:r>
              <a:rPr lang="sk-SK" sz="1400" cap="none" dirty="0">
                <a:latin typeface="Arial"/>
                <a:cs typeface="Arial"/>
              </a:rPr>
              <a:t>vyvrcholilo</a:t>
            </a:r>
            <a:r>
              <a:rPr lang="sk-SK" sz="1400" cap="none" spc="95" dirty="0">
                <a:latin typeface="Arial"/>
                <a:cs typeface="Arial"/>
              </a:rPr>
              <a:t> </a:t>
            </a:r>
            <a:r>
              <a:rPr lang="sk-SK" sz="1400" cap="none" dirty="0">
                <a:latin typeface="Arial"/>
                <a:cs typeface="Arial"/>
              </a:rPr>
              <a:t>v</a:t>
            </a:r>
            <a:r>
              <a:rPr lang="sk-SK" sz="1400" cap="none" spc="100" dirty="0">
                <a:latin typeface="Arial"/>
                <a:cs typeface="Arial"/>
              </a:rPr>
              <a:t> </a:t>
            </a:r>
            <a:r>
              <a:rPr lang="sk-SK" sz="1400" cap="none" spc="65" dirty="0">
                <a:latin typeface="Arial"/>
                <a:cs typeface="Arial"/>
              </a:rPr>
              <a:t>roku</a:t>
            </a:r>
            <a:r>
              <a:rPr lang="sk-SK" sz="1400" cap="none" spc="100" dirty="0">
                <a:latin typeface="Arial"/>
                <a:cs typeface="Arial"/>
              </a:rPr>
              <a:t> </a:t>
            </a:r>
            <a:r>
              <a:rPr lang="sk-SK" sz="1400" cap="none" dirty="0">
                <a:latin typeface="Arial"/>
                <a:cs typeface="Arial"/>
              </a:rPr>
              <a:t>1921.</a:t>
            </a:r>
            <a:r>
              <a:rPr lang="sk-SK" sz="1400" cap="none" spc="100" dirty="0">
                <a:latin typeface="Arial"/>
                <a:cs typeface="Arial"/>
              </a:rPr>
              <a:t> </a:t>
            </a:r>
            <a:r>
              <a:rPr lang="sk-SK" sz="1400" cap="none" spc="-70" dirty="0">
                <a:latin typeface="Arial"/>
                <a:cs typeface="Arial"/>
              </a:rPr>
              <a:t>V</a:t>
            </a:r>
            <a:r>
              <a:rPr lang="sk-SK" sz="1400" cap="none" spc="100" dirty="0">
                <a:latin typeface="Arial"/>
                <a:cs typeface="Arial"/>
              </a:rPr>
              <a:t> </a:t>
            </a:r>
            <a:r>
              <a:rPr lang="sk-SK" sz="1400" cap="none" dirty="0">
                <a:latin typeface="Arial"/>
                <a:cs typeface="Arial"/>
              </a:rPr>
              <a:t>polovici</a:t>
            </a:r>
            <a:r>
              <a:rPr lang="sk-SK" sz="1400" cap="none" spc="100" dirty="0">
                <a:latin typeface="Arial"/>
                <a:cs typeface="Arial"/>
              </a:rPr>
              <a:t> </a:t>
            </a:r>
            <a:r>
              <a:rPr lang="sk-SK" sz="1400" cap="none" dirty="0">
                <a:latin typeface="Arial"/>
                <a:cs typeface="Arial"/>
              </a:rPr>
              <a:t>dekády</a:t>
            </a:r>
            <a:r>
              <a:rPr lang="sk-SK" sz="1400" cap="none" spc="100" dirty="0">
                <a:latin typeface="Arial"/>
                <a:cs typeface="Arial"/>
              </a:rPr>
              <a:t> </a:t>
            </a:r>
            <a:r>
              <a:rPr lang="sk-SK" sz="1400" cap="none" dirty="0">
                <a:latin typeface="Arial"/>
                <a:cs typeface="Arial"/>
              </a:rPr>
              <a:t>však</a:t>
            </a:r>
            <a:r>
              <a:rPr lang="sk-SK" sz="1400" cap="none" spc="100" dirty="0">
                <a:latin typeface="Arial"/>
                <a:cs typeface="Arial"/>
              </a:rPr>
              <a:t> </a:t>
            </a:r>
            <a:r>
              <a:rPr lang="sk-SK" sz="1400" cap="none" dirty="0">
                <a:latin typeface="Arial"/>
                <a:cs typeface="Arial"/>
              </a:rPr>
              <a:t>vláda</a:t>
            </a:r>
            <a:r>
              <a:rPr lang="sk-SK" sz="1400" cap="none" spc="100" dirty="0">
                <a:latin typeface="Arial"/>
                <a:cs typeface="Arial"/>
              </a:rPr>
              <a:t> </a:t>
            </a:r>
            <a:r>
              <a:rPr lang="sk-SK" sz="1400" cap="none" spc="-25" dirty="0">
                <a:latin typeface="Arial"/>
                <a:cs typeface="Arial"/>
              </a:rPr>
              <a:t>USA </a:t>
            </a:r>
            <a:r>
              <a:rPr lang="sk-SK" sz="1400" cap="none" dirty="0">
                <a:latin typeface="Arial"/>
                <a:cs typeface="Arial"/>
              </a:rPr>
              <a:t>povolila</a:t>
            </a:r>
            <a:r>
              <a:rPr lang="sk-SK" sz="1400" cap="none" spc="140" dirty="0">
                <a:latin typeface="Arial"/>
                <a:cs typeface="Arial"/>
              </a:rPr>
              <a:t> </a:t>
            </a:r>
            <a:r>
              <a:rPr lang="sk-SK" sz="1400" cap="none" spc="60" dirty="0">
                <a:latin typeface="Arial"/>
                <a:cs typeface="Arial"/>
              </a:rPr>
              <a:t>novo dostupnú</a:t>
            </a:r>
            <a:r>
              <a:rPr lang="sk-SK" sz="1400" cap="none" spc="145" dirty="0">
                <a:latin typeface="Arial"/>
                <a:cs typeface="Arial"/>
              </a:rPr>
              <a:t> </a:t>
            </a:r>
            <a:r>
              <a:rPr lang="sk-SK" sz="1400" cap="none" dirty="0">
                <a:latin typeface="Arial"/>
                <a:cs typeface="Arial"/>
              </a:rPr>
              <a:t>vakcínu</a:t>
            </a:r>
            <a:r>
              <a:rPr lang="sk-SK" sz="1400" cap="none" spc="145" dirty="0">
                <a:latin typeface="Arial"/>
                <a:cs typeface="Arial"/>
              </a:rPr>
              <a:t> </a:t>
            </a:r>
            <a:r>
              <a:rPr lang="sk-SK" sz="1400" cap="none" dirty="0">
                <a:latin typeface="Arial"/>
                <a:cs typeface="Arial"/>
              </a:rPr>
              <a:t>a</a:t>
            </a:r>
            <a:r>
              <a:rPr lang="sk-SK" sz="1400" cap="none" spc="145" dirty="0">
                <a:latin typeface="Arial"/>
                <a:cs typeface="Arial"/>
              </a:rPr>
              <a:t> </a:t>
            </a:r>
            <a:r>
              <a:rPr lang="sk-SK" sz="1400" cap="none" dirty="0">
                <a:latin typeface="Arial"/>
                <a:cs typeface="Arial"/>
              </a:rPr>
              <a:t>počet</a:t>
            </a:r>
            <a:r>
              <a:rPr lang="sk-SK" sz="1400" cap="none" spc="145" dirty="0">
                <a:latin typeface="Arial"/>
                <a:cs typeface="Arial"/>
              </a:rPr>
              <a:t> </a:t>
            </a:r>
            <a:r>
              <a:rPr lang="sk-SK" sz="1400" cap="none" dirty="0">
                <a:latin typeface="Arial"/>
                <a:cs typeface="Arial"/>
              </a:rPr>
              <a:t>prípadov</a:t>
            </a:r>
            <a:r>
              <a:rPr lang="sk-SK" sz="1400" cap="none" spc="145" dirty="0">
                <a:latin typeface="Arial"/>
                <a:cs typeface="Arial"/>
              </a:rPr>
              <a:t> </a:t>
            </a:r>
            <a:r>
              <a:rPr lang="sk-SK" sz="1400" cap="none" spc="70" dirty="0">
                <a:latin typeface="Arial"/>
                <a:cs typeface="Arial"/>
              </a:rPr>
              <a:t>prudko</a:t>
            </a:r>
            <a:r>
              <a:rPr lang="sk-SK" sz="1400" cap="none" spc="140" dirty="0">
                <a:latin typeface="Arial"/>
                <a:cs typeface="Arial"/>
              </a:rPr>
              <a:t> </a:t>
            </a:r>
            <a:r>
              <a:rPr lang="sk-SK" sz="1400" cap="none" spc="-10" dirty="0">
                <a:latin typeface="Arial"/>
                <a:cs typeface="Arial"/>
              </a:rPr>
              <a:t>klesol.</a:t>
            </a:r>
          </a:p>
          <a:p>
            <a:pPr marL="245110">
              <a:lnSpc>
                <a:spcPct val="110000"/>
              </a:lnSpc>
              <a:spcBef>
                <a:spcPts val="380"/>
              </a:spcBef>
            </a:pPr>
            <a:r>
              <a:rPr lang="sk-SK" sz="1400" cap="none" dirty="0">
                <a:latin typeface="Arial"/>
                <a:cs typeface="Arial"/>
              </a:rPr>
              <a:t>Záškrt</a:t>
            </a:r>
            <a:r>
              <a:rPr lang="sk-SK" sz="1400" cap="none" spc="145" dirty="0">
                <a:latin typeface="Arial"/>
                <a:cs typeface="Arial"/>
              </a:rPr>
              <a:t> </a:t>
            </a:r>
            <a:r>
              <a:rPr lang="sk-SK" sz="1400" cap="none" dirty="0">
                <a:latin typeface="Arial"/>
                <a:cs typeface="Arial"/>
              </a:rPr>
              <a:t>je</a:t>
            </a:r>
            <a:r>
              <a:rPr lang="sk-SK" sz="1400" cap="none" spc="150" dirty="0">
                <a:latin typeface="Arial"/>
                <a:cs typeface="Arial"/>
              </a:rPr>
              <a:t> </a:t>
            </a:r>
            <a:r>
              <a:rPr lang="sk-SK" sz="1400" cap="none" dirty="0">
                <a:latin typeface="Arial"/>
                <a:cs typeface="Arial"/>
              </a:rPr>
              <a:t>v</a:t>
            </a:r>
            <a:r>
              <a:rPr lang="sk-SK" sz="1400" cap="none" spc="150" dirty="0">
                <a:latin typeface="Arial"/>
                <a:cs typeface="Arial"/>
              </a:rPr>
              <a:t> </a:t>
            </a:r>
            <a:r>
              <a:rPr lang="sk-SK" sz="1400" cap="none" dirty="0">
                <a:latin typeface="Arial"/>
                <a:cs typeface="Arial"/>
              </a:rPr>
              <a:t>súčasnosti</a:t>
            </a:r>
            <a:r>
              <a:rPr lang="sk-SK" sz="1400" cap="none" spc="150" dirty="0">
                <a:latin typeface="Arial"/>
                <a:cs typeface="Arial"/>
              </a:rPr>
              <a:t> </a:t>
            </a:r>
            <a:r>
              <a:rPr lang="sk-SK" sz="1400" cap="none" dirty="0">
                <a:latin typeface="Arial"/>
                <a:cs typeface="Arial"/>
              </a:rPr>
              <a:t>zriedkavý</a:t>
            </a:r>
            <a:r>
              <a:rPr lang="sk-SK" sz="1400" cap="none" spc="150" dirty="0">
                <a:latin typeface="Arial"/>
                <a:cs typeface="Arial"/>
              </a:rPr>
              <a:t> </a:t>
            </a:r>
            <a:r>
              <a:rPr lang="sk-SK" sz="1400" cap="none" dirty="0">
                <a:latin typeface="Arial"/>
                <a:cs typeface="Arial"/>
              </a:rPr>
              <a:t>v</a:t>
            </a:r>
            <a:r>
              <a:rPr lang="sk-SK" sz="1400" cap="none" spc="150" dirty="0">
                <a:latin typeface="Arial"/>
                <a:cs typeface="Arial"/>
              </a:rPr>
              <a:t> </a:t>
            </a:r>
            <a:r>
              <a:rPr lang="sk-SK" sz="1400" cap="none" dirty="0">
                <a:latin typeface="Arial"/>
                <a:cs typeface="Arial"/>
              </a:rPr>
              <a:t>priemyselných</a:t>
            </a:r>
            <a:r>
              <a:rPr lang="sk-SK" sz="1400" cap="none" spc="150" dirty="0">
                <a:latin typeface="Arial"/>
                <a:cs typeface="Arial"/>
              </a:rPr>
              <a:t> </a:t>
            </a:r>
            <a:r>
              <a:rPr lang="sk-SK" sz="1400" cap="none" dirty="0">
                <a:latin typeface="Arial"/>
                <a:cs typeface="Arial"/>
              </a:rPr>
              <a:t>krajinách,</a:t>
            </a:r>
            <a:r>
              <a:rPr lang="sk-SK" sz="1400" cap="none" spc="150" dirty="0">
                <a:latin typeface="Arial"/>
                <a:cs typeface="Arial"/>
              </a:rPr>
              <a:t> </a:t>
            </a:r>
            <a:r>
              <a:rPr lang="sk-SK" sz="1400" cap="none" dirty="0">
                <a:latin typeface="Arial"/>
                <a:cs typeface="Arial"/>
              </a:rPr>
              <a:t>kde</a:t>
            </a:r>
            <a:r>
              <a:rPr lang="sk-SK" sz="1400" cap="none" spc="150" dirty="0">
                <a:latin typeface="Arial"/>
                <a:cs typeface="Arial"/>
              </a:rPr>
              <a:t> </a:t>
            </a:r>
            <a:r>
              <a:rPr lang="sk-SK" sz="1400" cap="none" dirty="0">
                <a:latin typeface="Arial"/>
                <a:cs typeface="Arial"/>
              </a:rPr>
              <a:t>sa</a:t>
            </a:r>
            <a:r>
              <a:rPr lang="sk-SK" sz="1400" cap="none" spc="150" dirty="0">
                <a:latin typeface="Arial"/>
                <a:cs typeface="Arial"/>
              </a:rPr>
              <a:t> </a:t>
            </a:r>
            <a:r>
              <a:rPr lang="sk-SK" sz="1400" cap="none" spc="50" dirty="0">
                <a:latin typeface="Arial"/>
                <a:cs typeface="Arial"/>
              </a:rPr>
              <a:t>dojčatám</a:t>
            </a:r>
            <a:r>
              <a:rPr lang="sk-SK" sz="1400" cap="none" spc="145" dirty="0">
                <a:latin typeface="Arial"/>
                <a:cs typeface="Arial"/>
              </a:rPr>
              <a:t> </a:t>
            </a:r>
            <a:r>
              <a:rPr lang="sk-SK" sz="1400" cap="none" dirty="0">
                <a:latin typeface="Arial"/>
                <a:cs typeface="Arial"/>
              </a:rPr>
              <a:t>bežne</a:t>
            </a:r>
            <a:r>
              <a:rPr lang="sk-SK" sz="1400" cap="none" spc="150" dirty="0">
                <a:latin typeface="Arial"/>
                <a:cs typeface="Arial"/>
              </a:rPr>
              <a:t> </a:t>
            </a:r>
            <a:r>
              <a:rPr lang="sk-SK" sz="1400" cap="none" spc="-10" dirty="0">
                <a:latin typeface="Arial"/>
                <a:cs typeface="Arial"/>
              </a:rPr>
              <a:t>podáva v</a:t>
            </a:r>
            <a:r>
              <a:rPr lang="sk-SK" sz="1400" cap="none" dirty="0">
                <a:latin typeface="Arial"/>
                <a:cs typeface="Arial"/>
              </a:rPr>
              <a:t>akcína</a:t>
            </a:r>
            <a:r>
              <a:rPr lang="sk-SK" sz="1400" cap="none" spc="180" dirty="0">
                <a:latin typeface="Arial"/>
                <a:cs typeface="Arial"/>
              </a:rPr>
              <a:t> </a:t>
            </a:r>
            <a:r>
              <a:rPr lang="sk-SK" sz="1400" cap="none" spc="75" dirty="0">
                <a:latin typeface="Arial"/>
                <a:cs typeface="Arial"/>
              </a:rPr>
              <a:t>proti</a:t>
            </a:r>
            <a:r>
              <a:rPr lang="sk-SK" sz="1400" cap="none" spc="185" dirty="0">
                <a:latin typeface="Arial"/>
                <a:cs typeface="Arial"/>
              </a:rPr>
              <a:t> </a:t>
            </a:r>
            <a:r>
              <a:rPr lang="sk-SK" sz="1400" cap="none" dirty="0">
                <a:latin typeface="Arial"/>
                <a:cs typeface="Arial"/>
              </a:rPr>
              <a:t>záškrtu/tetanu/</a:t>
            </a:r>
            <a:r>
              <a:rPr lang="sk-SK" sz="1400" cap="none" dirty="0" err="1">
                <a:latin typeface="Arial"/>
                <a:cs typeface="Arial"/>
              </a:rPr>
              <a:t>pertussis</a:t>
            </a:r>
            <a:r>
              <a:rPr lang="sk-SK" sz="1400" cap="none" dirty="0">
                <a:latin typeface="Arial"/>
                <a:cs typeface="Arial"/>
              </a:rPr>
              <a:t>.</a:t>
            </a:r>
            <a:r>
              <a:rPr lang="sk-SK" sz="1400" cap="none" spc="180" dirty="0">
                <a:latin typeface="Arial"/>
                <a:cs typeface="Arial"/>
              </a:rPr>
              <a:t> </a:t>
            </a:r>
          </a:p>
          <a:p>
            <a:pPr marL="245110">
              <a:lnSpc>
                <a:spcPct val="110000"/>
              </a:lnSpc>
              <a:spcBef>
                <a:spcPts val="380"/>
              </a:spcBef>
            </a:pPr>
            <a:r>
              <a:rPr lang="sk-SK" sz="1400" cap="none" spc="-70" dirty="0">
                <a:latin typeface="Arial"/>
                <a:cs typeface="Arial"/>
              </a:rPr>
              <a:t>V</a:t>
            </a:r>
            <a:r>
              <a:rPr lang="sk-SK" sz="1400" cap="none" spc="185" dirty="0">
                <a:latin typeface="Arial"/>
                <a:cs typeface="Arial"/>
              </a:rPr>
              <a:t> </a:t>
            </a:r>
            <a:r>
              <a:rPr lang="sk-SK" sz="1400" cap="none" dirty="0">
                <a:latin typeface="Arial"/>
                <a:cs typeface="Arial"/>
              </a:rPr>
              <a:t>90.</a:t>
            </a:r>
            <a:r>
              <a:rPr lang="sk-SK" sz="1400" cap="none" spc="185" dirty="0">
                <a:latin typeface="Arial"/>
                <a:cs typeface="Arial"/>
              </a:rPr>
              <a:t> </a:t>
            </a:r>
            <a:r>
              <a:rPr lang="sk-SK" sz="1400" cap="none" spc="50" dirty="0">
                <a:latin typeface="Arial"/>
                <a:cs typeface="Arial"/>
              </a:rPr>
              <a:t>rokoch</a:t>
            </a:r>
            <a:r>
              <a:rPr lang="sk-SK" sz="1400" cap="none" spc="180" dirty="0">
                <a:latin typeface="Arial"/>
                <a:cs typeface="Arial"/>
              </a:rPr>
              <a:t> </a:t>
            </a:r>
            <a:r>
              <a:rPr lang="sk-SK" sz="1400" cap="none" dirty="0">
                <a:latin typeface="Arial"/>
                <a:cs typeface="Arial"/>
              </a:rPr>
              <a:t>však</a:t>
            </a:r>
            <a:r>
              <a:rPr lang="sk-SK" sz="1400" cap="none" spc="185" dirty="0">
                <a:latin typeface="Arial"/>
                <a:cs typeface="Arial"/>
              </a:rPr>
              <a:t> </a:t>
            </a:r>
            <a:r>
              <a:rPr lang="sk-SK" sz="1400" cap="none" dirty="0">
                <a:latin typeface="Arial"/>
                <a:cs typeface="Arial"/>
              </a:rPr>
              <a:t>v</a:t>
            </a:r>
            <a:r>
              <a:rPr lang="sk-SK" sz="1400" cap="none" spc="180" dirty="0">
                <a:latin typeface="Arial"/>
                <a:cs typeface="Arial"/>
              </a:rPr>
              <a:t> </a:t>
            </a:r>
            <a:r>
              <a:rPr lang="sk-SK" sz="1400" cap="none" dirty="0" err="1">
                <a:latin typeface="Arial"/>
                <a:cs typeface="Arial"/>
              </a:rPr>
              <a:t>postsovietskych</a:t>
            </a:r>
            <a:r>
              <a:rPr lang="sk-SK" sz="1400" cap="none" spc="185" dirty="0">
                <a:latin typeface="Arial"/>
                <a:cs typeface="Arial"/>
              </a:rPr>
              <a:t> </a:t>
            </a:r>
            <a:r>
              <a:rPr lang="sk-SK" sz="1400" cap="none" dirty="0">
                <a:latin typeface="Arial"/>
                <a:cs typeface="Arial"/>
              </a:rPr>
              <a:t>krajinách</a:t>
            </a:r>
            <a:r>
              <a:rPr lang="sk-SK" sz="1400" cap="none" spc="185" dirty="0">
                <a:latin typeface="Arial"/>
                <a:cs typeface="Arial"/>
              </a:rPr>
              <a:t> </a:t>
            </a:r>
            <a:r>
              <a:rPr lang="sk-SK" sz="1400" cap="none" dirty="0">
                <a:latin typeface="Arial"/>
                <a:cs typeface="Arial"/>
              </a:rPr>
              <a:t>vypukli</a:t>
            </a:r>
            <a:r>
              <a:rPr lang="sk-SK" sz="1400" cap="none" spc="180" dirty="0">
                <a:latin typeface="Arial"/>
                <a:cs typeface="Arial"/>
              </a:rPr>
              <a:t> </a:t>
            </a:r>
            <a:r>
              <a:rPr lang="sk-SK" sz="1400" cap="none" spc="50" dirty="0">
                <a:latin typeface="Arial"/>
                <a:cs typeface="Arial"/>
              </a:rPr>
              <a:t>epidémie</a:t>
            </a:r>
            <a:r>
              <a:rPr lang="sk-SK" sz="1400" cap="none" spc="185" dirty="0">
                <a:latin typeface="Arial"/>
                <a:cs typeface="Arial"/>
              </a:rPr>
              <a:t> </a:t>
            </a:r>
            <a:r>
              <a:rPr lang="sk-SK" sz="1400" cap="none" dirty="0">
                <a:latin typeface="Arial"/>
                <a:cs typeface="Arial"/>
              </a:rPr>
              <a:t>a</a:t>
            </a:r>
            <a:r>
              <a:rPr lang="sk-SK" sz="1400" cap="none" spc="185" dirty="0">
                <a:latin typeface="Arial"/>
                <a:cs typeface="Arial"/>
              </a:rPr>
              <a:t> </a:t>
            </a:r>
            <a:r>
              <a:rPr lang="sk-SK" sz="1400" cap="none" spc="-20" dirty="0">
                <a:latin typeface="Arial"/>
                <a:cs typeface="Arial"/>
              </a:rPr>
              <a:t>dnes s</a:t>
            </a:r>
            <a:r>
              <a:rPr lang="sk-SK" sz="1400" cap="none" dirty="0">
                <a:latin typeface="Arial"/>
                <a:cs typeface="Arial"/>
              </a:rPr>
              <a:t>a</a:t>
            </a:r>
            <a:r>
              <a:rPr lang="sk-SK" sz="1400" cap="none" spc="100" dirty="0">
                <a:latin typeface="Arial"/>
                <a:cs typeface="Arial"/>
              </a:rPr>
              <a:t> </a:t>
            </a:r>
            <a:r>
              <a:rPr lang="sk-SK" sz="1400" cap="none" dirty="0">
                <a:latin typeface="Arial"/>
                <a:cs typeface="Arial"/>
              </a:rPr>
              <a:t>záškrt</a:t>
            </a:r>
            <a:r>
              <a:rPr lang="sk-SK" sz="1400" cap="none" spc="100" dirty="0">
                <a:latin typeface="Arial"/>
                <a:cs typeface="Arial"/>
              </a:rPr>
              <a:t> </a:t>
            </a:r>
            <a:r>
              <a:rPr lang="sk-SK" sz="1400" cap="none" dirty="0">
                <a:latin typeface="Arial"/>
                <a:cs typeface="Arial"/>
              </a:rPr>
              <a:t>stále</a:t>
            </a:r>
            <a:r>
              <a:rPr lang="sk-SK" sz="1400" cap="none" spc="100" dirty="0">
                <a:latin typeface="Arial"/>
                <a:cs typeface="Arial"/>
              </a:rPr>
              <a:t> </a:t>
            </a:r>
            <a:r>
              <a:rPr lang="sk-SK" sz="1400" cap="none" dirty="0">
                <a:latin typeface="Arial"/>
                <a:cs typeface="Arial"/>
              </a:rPr>
              <a:t>vyskytuje</a:t>
            </a:r>
            <a:r>
              <a:rPr lang="sk-SK" sz="1400" cap="none" spc="105" dirty="0">
                <a:latin typeface="Arial"/>
                <a:cs typeface="Arial"/>
              </a:rPr>
              <a:t> </a:t>
            </a:r>
            <a:r>
              <a:rPr lang="sk-SK" sz="1400" cap="none" dirty="0">
                <a:latin typeface="Arial"/>
                <a:cs typeface="Arial"/>
              </a:rPr>
              <a:t>na</a:t>
            </a:r>
            <a:r>
              <a:rPr lang="sk-SK" sz="1400" cap="none" spc="100" dirty="0">
                <a:latin typeface="Arial"/>
                <a:cs typeface="Arial"/>
              </a:rPr>
              <a:t> </a:t>
            </a:r>
            <a:r>
              <a:rPr lang="sk-SK" sz="1400" cap="none" dirty="0">
                <a:latin typeface="Arial"/>
                <a:cs typeface="Arial"/>
              </a:rPr>
              <a:t>celom</a:t>
            </a:r>
            <a:r>
              <a:rPr lang="sk-SK" sz="1400" cap="none" spc="100" dirty="0">
                <a:latin typeface="Arial"/>
                <a:cs typeface="Arial"/>
              </a:rPr>
              <a:t> </a:t>
            </a:r>
            <a:r>
              <a:rPr lang="sk-SK" sz="1400" cap="none" dirty="0">
                <a:latin typeface="Arial"/>
                <a:cs typeface="Arial"/>
              </a:rPr>
              <a:t>svete.</a:t>
            </a:r>
            <a:r>
              <a:rPr lang="sk-SK" sz="1400" cap="none" spc="100" dirty="0">
                <a:latin typeface="Arial"/>
                <a:cs typeface="Arial"/>
              </a:rPr>
              <a:t> </a:t>
            </a:r>
          </a:p>
          <a:p>
            <a:pPr marL="245110">
              <a:lnSpc>
                <a:spcPct val="110000"/>
              </a:lnSpc>
              <a:spcBef>
                <a:spcPts val="380"/>
              </a:spcBef>
            </a:pPr>
            <a:r>
              <a:rPr lang="sk-SK" sz="1400" cap="none" spc="-70" dirty="0">
                <a:latin typeface="Arial"/>
                <a:cs typeface="Arial"/>
              </a:rPr>
              <a:t>V</a:t>
            </a:r>
            <a:r>
              <a:rPr lang="sk-SK" sz="1400" cap="none" spc="105" dirty="0">
                <a:latin typeface="Arial"/>
                <a:cs typeface="Arial"/>
              </a:rPr>
              <a:t> </a:t>
            </a:r>
            <a:r>
              <a:rPr lang="sk-SK" sz="1400" cap="none" spc="65" dirty="0">
                <a:latin typeface="Arial"/>
                <a:cs typeface="Arial"/>
              </a:rPr>
              <a:t>roku</a:t>
            </a:r>
            <a:r>
              <a:rPr lang="sk-SK" sz="1400" cap="none" spc="100" dirty="0">
                <a:latin typeface="Arial"/>
                <a:cs typeface="Arial"/>
              </a:rPr>
              <a:t> </a:t>
            </a:r>
            <a:r>
              <a:rPr lang="sk-SK" sz="1400" cap="none" dirty="0">
                <a:latin typeface="Arial"/>
                <a:cs typeface="Arial"/>
              </a:rPr>
              <a:t>2017</a:t>
            </a:r>
            <a:r>
              <a:rPr lang="sk-SK" sz="1400" cap="none" spc="100" dirty="0">
                <a:latin typeface="Arial"/>
                <a:cs typeface="Arial"/>
              </a:rPr>
              <a:t> </a:t>
            </a:r>
            <a:r>
              <a:rPr lang="sk-SK" sz="1400" cap="none" dirty="0">
                <a:latin typeface="Arial"/>
                <a:cs typeface="Arial"/>
              </a:rPr>
              <a:t>skupina</a:t>
            </a:r>
            <a:r>
              <a:rPr lang="sk-SK" sz="1400" cap="none" spc="100" dirty="0">
                <a:latin typeface="Arial"/>
                <a:cs typeface="Arial"/>
              </a:rPr>
              <a:t> </a:t>
            </a:r>
            <a:r>
              <a:rPr lang="sk-SK" sz="1400" cap="none" spc="50" dirty="0">
                <a:latin typeface="Arial"/>
                <a:cs typeface="Arial"/>
              </a:rPr>
              <a:t>odborníkov</a:t>
            </a:r>
            <a:r>
              <a:rPr lang="sk-SK" sz="1400" cap="none" spc="105" dirty="0">
                <a:latin typeface="Arial"/>
                <a:cs typeface="Arial"/>
              </a:rPr>
              <a:t> </a:t>
            </a:r>
            <a:r>
              <a:rPr lang="sk-SK" sz="1400" cap="none" dirty="0">
                <a:latin typeface="Arial"/>
                <a:cs typeface="Arial"/>
              </a:rPr>
              <a:t>WHO</a:t>
            </a:r>
            <a:r>
              <a:rPr lang="sk-SK" sz="1400" cap="none" spc="100" dirty="0">
                <a:latin typeface="Arial"/>
                <a:cs typeface="Arial"/>
              </a:rPr>
              <a:t> </a:t>
            </a:r>
            <a:r>
              <a:rPr lang="sk-SK" sz="1400" cap="none" dirty="0">
                <a:latin typeface="Arial"/>
                <a:cs typeface="Arial"/>
              </a:rPr>
              <a:t>opísala</a:t>
            </a:r>
            <a:r>
              <a:rPr lang="sk-SK" sz="1400" cap="none" spc="100" dirty="0">
                <a:latin typeface="Arial"/>
                <a:cs typeface="Arial"/>
              </a:rPr>
              <a:t> </a:t>
            </a:r>
            <a:r>
              <a:rPr lang="sk-SK" sz="1400" cap="none" dirty="0">
                <a:latin typeface="Arial"/>
                <a:cs typeface="Arial"/>
              </a:rPr>
              <a:t>záškrt</a:t>
            </a:r>
            <a:r>
              <a:rPr lang="sk-SK" sz="1400" cap="none" spc="100" dirty="0">
                <a:latin typeface="Arial"/>
                <a:cs typeface="Arial"/>
              </a:rPr>
              <a:t> </a:t>
            </a:r>
            <a:r>
              <a:rPr lang="sk-SK" sz="1400" cap="none" dirty="0">
                <a:latin typeface="Arial"/>
                <a:cs typeface="Arial"/>
              </a:rPr>
              <a:t>ako</a:t>
            </a:r>
            <a:r>
              <a:rPr lang="sk-SK" sz="1400" cap="none" spc="105" dirty="0">
                <a:latin typeface="Arial"/>
                <a:cs typeface="Arial"/>
              </a:rPr>
              <a:t> </a:t>
            </a:r>
            <a:r>
              <a:rPr lang="sk-SK" sz="1400" cap="none" spc="50" dirty="0">
                <a:latin typeface="Arial"/>
                <a:cs typeface="Arial"/>
              </a:rPr>
              <a:t>„zabudnutú </a:t>
            </a:r>
            <a:r>
              <a:rPr lang="sk-SK" sz="1400" cap="none" spc="55" dirty="0">
                <a:latin typeface="Arial"/>
                <a:cs typeface="Arial"/>
              </a:rPr>
              <a:t>chorobu“</a:t>
            </a:r>
            <a:r>
              <a:rPr lang="sk-SK" sz="1400" cap="none" spc="75" dirty="0">
                <a:latin typeface="Arial"/>
                <a:cs typeface="Arial"/>
              </a:rPr>
              <a:t> </a:t>
            </a:r>
            <a:r>
              <a:rPr lang="sk-SK" sz="1400" cap="none" dirty="0">
                <a:latin typeface="Arial"/>
                <a:cs typeface="Arial"/>
              </a:rPr>
              <a:t>vo</a:t>
            </a:r>
            <a:r>
              <a:rPr lang="sk-SK" sz="1400" cap="none" spc="75" dirty="0">
                <a:latin typeface="Arial"/>
                <a:cs typeface="Arial"/>
              </a:rPr>
              <a:t> </a:t>
            </a:r>
            <a:r>
              <a:rPr lang="sk-SK" sz="1400" cap="none" dirty="0">
                <a:latin typeface="Arial"/>
                <a:cs typeface="Arial"/>
              </a:rPr>
              <a:t>veľkých</a:t>
            </a:r>
            <a:r>
              <a:rPr lang="sk-SK" sz="1400" cap="none" spc="75" dirty="0">
                <a:latin typeface="Arial"/>
                <a:cs typeface="Arial"/>
              </a:rPr>
              <a:t> </a:t>
            </a:r>
            <a:r>
              <a:rPr lang="sk-SK" sz="1400" cap="none" dirty="0">
                <a:latin typeface="Arial"/>
                <a:cs typeface="Arial"/>
              </a:rPr>
              <a:t>častiach</a:t>
            </a:r>
            <a:r>
              <a:rPr lang="sk-SK" sz="1400" cap="none" spc="75" dirty="0">
                <a:latin typeface="Arial"/>
                <a:cs typeface="Arial"/>
              </a:rPr>
              <a:t> </a:t>
            </a:r>
            <a:r>
              <a:rPr lang="sk-SK" sz="1400" cap="none" dirty="0">
                <a:latin typeface="Arial"/>
                <a:cs typeface="Arial"/>
              </a:rPr>
              <a:t>sveta</a:t>
            </a:r>
            <a:r>
              <a:rPr lang="sk-SK" sz="1400" cap="none" spc="75" dirty="0">
                <a:latin typeface="Arial"/>
                <a:cs typeface="Arial"/>
              </a:rPr>
              <a:t> </a:t>
            </a:r>
            <a:r>
              <a:rPr lang="sk-SK" sz="1400" cap="none" dirty="0">
                <a:latin typeface="Arial"/>
                <a:cs typeface="Arial"/>
              </a:rPr>
              <a:t>a</a:t>
            </a:r>
            <a:r>
              <a:rPr lang="sk-SK" sz="1400" cap="none" spc="75" dirty="0">
                <a:latin typeface="Arial"/>
                <a:cs typeface="Arial"/>
              </a:rPr>
              <a:t> </a:t>
            </a:r>
            <a:r>
              <a:rPr lang="sk-SK" sz="1400" cap="none" dirty="0">
                <a:latin typeface="Arial"/>
                <a:cs typeface="Arial"/>
              </a:rPr>
              <a:t>uviedla,</a:t>
            </a:r>
            <a:r>
              <a:rPr lang="sk-SK" sz="1400" cap="none" spc="75" dirty="0">
                <a:latin typeface="Arial"/>
                <a:cs typeface="Arial"/>
              </a:rPr>
              <a:t> </a:t>
            </a:r>
            <a:r>
              <a:rPr lang="sk-SK" sz="1400" cap="none" dirty="0">
                <a:latin typeface="Arial"/>
                <a:cs typeface="Arial"/>
              </a:rPr>
              <a:t>že</a:t>
            </a:r>
            <a:r>
              <a:rPr lang="sk-SK" sz="1400" cap="none" spc="75" dirty="0">
                <a:latin typeface="Arial"/>
                <a:cs typeface="Arial"/>
              </a:rPr>
              <a:t> </a:t>
            </a:r>
            <a:r>
              <a:rPr lang="sk-SK" sz="1400" cap="none" dirty="0">
                <a:latin typeface="Arial"/>
                <a:cs typeface="Arial"/>
              </a:rPr>
              <a:t>si</a:t>
            </a:r>
            <a:r>
              <a:rPr lang="sk-SK" sz="1400" cap="none" spc="75" dirty="0">
                <a:latin typeface="Arial"/>
                <a:cs typeface="Arial"/>
              </a:rPr>
              <a:t> </a:t>
            </a:r>
            <a:r>
              <a:rPr lang="sk-SK" sz="1400" cap="none" dirty="0">
                <a:latin typeface="Arial"/>
                <a:cs typeface="Arial"/>
              </a:rPr>
              <a:t>vyžaduje</a:t>
            </a:r>
            <a:r>
              <a:rPr lang="sk-SK" sz="1400" cap="none" spc="75" dirty="0">
                <a:latin typeface="Arial"/>
                <a:cs typeface="Arial"/>
              </a:rPr>
              <a:t> </a:t>
            </a:r>
            <a:r>
              <a:rPr lang="sk-SK" sz="1400" cap="none" spc="50" dirty="0">
                <a:latin typeface="Arial"/>
                <a:cs typeface="Arial"/>
              </a:rPr>
              <a:t>globálnu</a:t>
            </a:r>
            <a:r>
              <a:rPr lang="sk-SK" sz="1400" cap="none" spc="75" dirty="0">
                <a:latin typeface="Arial"/>
                <a:cs typeface="Arial"/>
              </a:rPr>
              <a:t> </a:t>
            </a:r>
            <a:r>
              <a:rPr lang="sk-SK" sz="1400" cap="none" spc="-10" dirty="0">
                <a:latin typeface="Arial"/>
                <a:cs typeface="Arial"/>
              </a:rPr>
              <a:t>pozornosť.</a:t>
            </a:r>
          </a:p>
          <a:p>
            <a:pPr marL="245110">
              <a:lnSpc>
                <a:spcPct val="110000"/>
              </a:lnSpc>
              <a:spcBef>
                <a:spcPts val="380"/>
              </a:spcBef>
            </a:pPr>
            <a:r>
              <a:rPr lang="sk-SK" sz="1400" cap="none" dirty="0">
                <a:latin typeface="Arial"/>
                <a:cs typeface="Arial"/>
              </a:rPr>
              <a:t>Ich</a:t>
            </a:r>
            <a:r>
              <a:rPr lang="sk-SK" sz="1400" cap="none" spc="95" dirty="0">
                <a:latin typeface="Arial"/>
                <a:cs typeface="Arial"/>
              </a:rPr>
              <a:t> </a:t>
            </a:r>
            <a:r>
              <a:rPr lang="sk-SK" sz="1400" cap="none" dirty="0">
                <a:latin typeface="Arial"/>
                <a:cs typeface="Arial"/>
              </a:rPr>
              <a:t>výskum</a:t>
            </a:r>
            <a:r>
              <a:rPr lang="sk-SK" sz="1400" cap="none" spc="95" dirty="0">
                <a:latin typeface="Arial"/>
                <a:cs typeface="Arial"/>
              </a:rPr>
              <a:t> </a:t>
            </a:r>
            <a:r>
              <a:rPr lang="sk-SK" sz="1400" cap="none" dirty="0">
                <a:latin typeface="Arial"/>
                <a:cs typeface="Arial"/>
              </a:rPr>
              <a:t>ukázal,</a:t>
            </a:r>
            <a:r>
              <a:rPr lang="sk-SK" sz="1400" cap="none" spc="95" dirty="0">
                <a:latin typeface="Arial"/>
                <a:cs typeface="Arial"/>
              </a:rPr>
              <a:t> </a:t>
            </a:r>
            <a:r>
              <a:rPr lang="sk-SK" sz="1400" cap="none" dirty="0">
                <a:latin typeface="Arial"/>
                <a:cs typeface="Arial"/>
              </a:rPr>
              <a:t>že</a:t>
            </a:r>
            <a:r>
              <a:rPr lang="sk-SK" sz="1400" cap="none" spc="95" dirty="0">
                <a:latin typeface="Arial"/>
                <a:cs typeface="Arial"/>
              </a:rPr>
              <a:t> </a:t>
            </a:r>
            <a:r>
              <a:rPr lang="sk-SK" sz="1400" cap="none" spc="60" dirty="0">
                <a:latin typeface="Arial"/>
                <a:cs typeface="Arial"/>
              </a:rPr>
              <a:t>pokrok</a:t>
            </a:r>
            <a:r>
              <a:rPr lang="sk-SK" sz="1400" cap="none" spc="95" dirty="0">
                <a:latin typeface="Arial"/>
                <a:cs typeface="Arial"/>
              </a:rPr>
              <a:t> </a:t>
            </a:r>
            <a:r>
              <a:rPr lang="sk-SK" sz="1400" cap="none" dirty="0">
                <a:latin typeface="Arial"/>
                <a:cs typeface="Arial"/>
              </a:rPr>
              <a:t>v</a:t>
            </a:r>
            <a:r>
              <a:rPr lang="sk-SK" sz="1400" cap="none" spc="95" dirty="0">
                <a:latin typeface="Arial"/>
                <a:cs typeface="Arial"/>
              </a:rPr>
              <a:t> </a:t>
            </a:r>
            <a:r>
              <a:rPr lang="sk-SK" sz="1400" cap="none" dirty="0">
                <a:latin typeface="Arial"/>
                <a:cs typeface="Arial"/>
              </a:rPr>
              <a:t>znižovaní</a:t>
            </a:r>
            <a:r>
              <a:rPr lang="sk-SK" sz="1400" cap="none" spc="95" dirty="0">
                <a:latin typeface="Arial"/>
                <a:cs typeface="Arial"/>
              </a:rPr>
              <a:t> </a:t>
            </a:r>
            <a:r>
              <a:rPr lang="sk-SK" sz="1400" cap="none" dirty="0">
                <a:latin typeface="Arial"/>
                <a:cs typeface="Arial"/>
              </a:rPr>
              <a:t>jeho</a:t>
            </a:r>
            <a:r>
              <a:rPr lang="sk-SK" sz="1400" cap="none" spc="95" dirty="0">
                <a:latin typeface="Arial"/>
                <a:cs typeface="Arial"/>
              </a:rPr>
              <a:t> </a:t>
            </a:r>
            <a:r>
              <a:rPr lang="sk-SK" sz="1400" cap="none" dirty="0">
                <a:latin typeface="Arial"/>
                <a:cs typeface="Arial"/>
              </a:rPr>
              <a:t>výskytu</a:t>
            </a:r>
            <a:r>
              <a:rPr lang="sk-SK" sz="1400" cap="none" spc="95" dirty="0">
                <a:latin typeface="Arial"/>
                <a:cs typeface="Arial"/>
              </a:rPr>
              <a:t> </a:t>
            </a:r>
            <a:r>
              <a:rPr lang="sk-SK" sz="1400" cap="none" dirty="0">
                <a:latin typeface="Arial"/>
                <a:cs typeface="Arial"/>
              </a:rPr>
              <a:t>sa</a:t>
            </a:r>
            <a:r>
              <a:rPr lang="sk-SK" sz="1400" cap="none" spc="95" dirty="0">
                <a:latin typeface="Arial"/>
                <a:cs typeface="Arial"/>
              </a:rPr>
              <a:t> </a:t>
            </a:r>
            <a:r>
              <a:rPr lang="sk-SK" sz="1400" cap="none" dirty="0">
                <a:latin typeface="Arial"/>
                <a:cs typeface="Arial"/>
              </a:rPr>
              <a:t>za</a:t>
            </a:r>
            <a:r>
              <a:rPr lang="sk-SK" sz="1400" cap="none" spc="95" dirty="0">
                <a:latin typeface="Arial"/>
                <a:cs typeface="Arial"/>
              </a:rPr>
              <a:t> </a:t>
            </a:r>
            <a:r>
              <a:rPr lang="sk-SK" sz="1400" cap="none" dirty="0">
                <a:latin typeface="Arial"/>
                <a:cs typeface="Arial"/>
              </a:rPr>
              <a:t>posledných</a:t>
            </a:r>
            <a:r>
              <a:rPr lang="sk-SK" sz="1400" cap="none" spc="95" dirty="0">
                <a:latin typeface="Arial"/>
                <a:cs typeface="Arial"/>
              </a:rPr>
              <a:t> </a:t>
            </a:r>
            <a:r>
              <a:rPr lang="sk-SK" sz="1400" cap="none" dirty="0">
                <a:latin typeface="Arial"/>
                <a:cs typeface="Arial"/>
              </a:rPr>
              <a:t>päť</a:t>
            </a:r>
            <a:r>
              <a:rPr lang="sk-SK" sz="1400" cap="none" spc="95" dirty="0">
                <a:latin typeface="Arial"/>
                <a:cs typeface="Arial"/>
              </a:rPr>
              <a:t> </a:t>
            </a:r>
            <a:r>
              <a:rPr lang="sk-SK" sz="1400" cap="none" spc="55" dirty="0">
                <a:latin typeface="Arial"/>
                <a:cs typeface="Arial"/>
              </a:rPr>
              <a:t>rokov</a:t>
            </a:r>
            <a:r>
              <a:rPr lang="sk-SK" sz="1400" cap="none" spc="95" dirty="0">
                <a:latin typeface="Arial"/>
                <a:cs typeface="Arial"/>
              </a:rPr>
              <a:t> </a:t>
            </a:r>
            <a:r>
              <a:rPr lang="sk-SK" sz="1400" cap="none" dirty="0">
                <a:latin typeface="Arial"/>
                <a:cs typeface="Arial"/>
              </a:rPr>
              <a:t>zastavil,</a:t>
            </a:r>
            <a:r>
              <a:rPr lang="sk-SK" sz="1400" cap="none" spc="95" dirty="0">
                <a:latin typeface="Arial"/>
                <a:cs typeface="Arial"/>
              </a:rPr>
              <a:t> </a:t>
            </a:r>
            <a:r>
              <a:rPr lang="sk-SK" sz="1400" cap="none" dirty="0">
                <a:latin typeface="Arial"/>
                <a:cs typeface="Arial"/>
              </a:rPr>
              <a:t>na</a:t>
            </a:r>
            <a:r>
              <a:rPr lang="sk-SK" sz="1400" cap="none" spc="95" dirty="0">
                <a:latin typeface="Arial"/>
                <a:cs typeface="Arial"/>
              </a:rPr>
              <a:t> </a:t>
            </a:r>
            <a:r>
              <a:rPr lang="sk-SK" sz="1400" cap="none" spc="50" dirty="0">
                <a:latin typeface="Arial"/>
                <a:cs typeface="Arial"/>
              </a:rPr>
              <a:t>úrovni </a:t>
            </a:r>
            <a:r>
              <a:rPr lang="sk-SK" sz="1400" cap="none" dirty="0">
                <a:latin typeface="Arial"/>
                <a:cs typeface="Arial"/>
              </a:rPr>
              <a:t>približne</a:t>
            </a:r>
            <a:r>
              <a:rPr lang="sk-SK" sz="1400" cap="none" spc="290" dirty="0">
                <a:latin typeface="Arial"/>
                <a:cs typeface="Arial"/>
              </a:rPr>
              <a:t> </a:t>
            </a:r>
            <a:r>
              <a:rPr lang="sk-SK" sz="1400" cap="none" dirty="0">
                <a:latin typeface="Arial"/>
                <a:cs typeface="Arial"/>
              </a:rPr>
              <a:t>päťtisíc</a:t>
            </a:r>
            <a:r>
              <a:rPr lang="sk-SK" sz="1400" cap="none" spc="290" dirty="0">
                <a:latin typeface="Arial"/>
                <a:cs typeface="Arial"/>
              </a:rPr>
              <a:t> </a:t>
            </a:r>
            <a:r>
              <a:rPr lang="sk-SK" sz="1400" cap="none" dirty="0">
                <a:latin typeface="Arial"/>
                <a:cs typeface="Arial"/>
              </a:rPr>
              <a:t>prípadov</a:t>
            </a:r>
            <a:r>
              <a:rPr lang="sk-SK" sz="1400" cap="none" spc="295" dirty="0">
                <a:latin typeface="Arial"/>
                <a:cs typeface="Arial"/>
              </a:rPr>
              <a:t> </a:t>
            </a:r>
            <a:r>
              <a:rPr lang="sk-SK" sz="1400" cap="none" spc="-10" dirty="0">
                <a:latin typeface="Arial"/>
                <a:cs typeface="Arial"/>
              </a:rPr>
              <a:t>ročne.</a:t>
            </a:r>
            <a:endParaRPr lang="sk-SK" sz="1400" cap="none" dirty="0">
              <a:latin typeface="Arial"/>
              <a:cs typeface="Arial"/>
            </a:endParaRPr>
          </a:p>
          <a:p>
            <a:pPr marL="27940">
              <a:lnSpc>
                <a:spcPct val="110000"/>
              </a:lnSpc>
            </a:pPr>
            <a:endParaRPr lang="sk-SK" sz="800" cap="none" dirty="0">
              <a:latin typeface="Arial"/>
              <a:cs typeface="Arial"/>
            </a:endParaRPr>
          </a:p>
          <a:p>
            <a:pPr>
              <a:lnSpc>
                <a:spcPct val="110000"/>
              </a:lnSpc>
            </a:pPr>
            <a:endParaRPr lang="sk-SK" sz="800" cap="none" dirty="0"/>
          </a:p>
        </p:txBody>
      </p:sp>
    </p:spTree>
    <p:extLst>
      <p:ext uri="{BB962C8B-B14F-4D97-AF65-F5344CB8AC3E}">
        <p14:creationId xmlns:p14="http://schemas.microsoft.com/office/powerpoint/2010/main" val="159396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D6E79-DC68-5B77-295F-72264683691B}"/>
              </a:ext>
            </a:extLst>
          </p:cNvPr>
          <p:cNvSpPr>
            <a:spLocks noGrp="1"/>
          </p:cNvSpPr>
          <p:nvPr>
            <p:ph type="title"/>
          </p:nvPr>
        </p:nvSpPr>
        <p:spPr/>
        <p:txBody>
          <a:bodyPr/>
          <a:lstStyle/>
          <a:p>
            <a:r>
              <a:rPr lang="sk-SK" dirty="0"/>
              <a:t>Definícia prípadu</a:t>
            </a:r>
          </a:p>
        </p:txBody>
      </p:sp>
      <p:sp>
        <p:nvSpPr>
          <p:cNvPr id="6" name="Zástupný text 5">
            <a:extLst>
              <a:ext uri="{FF2B5EF4-FFF2-40B4-BE49-F238E27FC236}">
                <a16:creationId xmlns:a16="http://schemas.microsoft.com/office/drawing/2014/main" id="{5C06E774-E526-77C1-5657-C99618C73CE3}"/>
              </a:ext>
            </a:extLst>
          </p:cNvPr>
          <p:cNvSpPr>
            <a:spLocks noGrp="1"/>
          </p:cNvSpPr>
          <p:nvPr>
            <p:ph type="body" sz="half" idx="15"/>
          </p:nvPr>
        </p:nvSpPr>
        <p:spPr>
          <a:xfrm>
            <a:off x="695324" y="1952625"/>
            <a:ext cx="5019673" cy="4295775"/>
          </a:xfrm>
        </p:spPr>
        <p:txBody>
          <a:bodyPr>
            <a:normAutofit fontScale="70000" lnSpcReduction="20000"/>
          </a:bodyPr>
          <a:lstStyle/>
          <a:p>
            <a:pPr algn="l"/>
            <a:r>
              <a:rPr lang="sk-SK" sz="2600" b="1" cap="none" dirty="0"/>
              <a:t>Klinické kritériá </a:t>
            </a:r>
          </a:p>
          <a:p>
            <a:pPr marL="0" indent="0" algn="l">
              <a:buNone/>
            </a:pPr>
            <a:r>
              <a:rPr lang="sk-SK" sz="2200" cap="none" dirty="0"/>
              <a:t>Každá osoba, u ktorej sa prejavuje aspoň jedna z týchto klinických foriem</a:t>
            </a:r>
          </a:p>
          <a:p>
            <a:pPr algn="l"/>
            <a:r>
              <a:rPr lang="sk-SK" sz="2400" b="1" cap="none" dirty="0"/>
              <a:t>Respiračná diftéria</a:t>
            </a:r>
            <a:r>
              <a:rPr lang="sk-SK" sz="2400" cap="none" dirty="0"/>
              <a:t>:  Choroba horných dýchacích ciest s horúčkou a jedným z týchto príznakov: </a:t>
            </a:r>
          </a:p>
          <a:p>
            <a:pPr algn="l"/>
            <a:r>
              <a:rPr lang="sk-SK" sz="2200" cap="none" dirty="0"/>
              <a:t>–  </a:t>
            </a:r>
            <a:r>
              <a:rPr lang="sk-SK" sz="2200" cap="none" dirty="0" err="1"/>
              <a:t>krupózna</a:t>
            </a:r>
            <a:r>
              <a:rPr lang="sk-SK" sz="2200" cap="none" dirty="0"/>
              <a:t> ALEBO </a:t>
            </a:r>
            <a:r>
              <a:rPr lang="sk-SK" sz="2200" cap="none" dirty="0" err="1"/>
              <a:t>adherujúca</a:t>
            </a:r>
            <a:r>
              <a:rPr lang="sk-SK" sz="2200" cap="none" dirty="0"/>
              <a:t> membrána aspoň v jednej z týchto lokalít: tonzily (krčné mandle), </a:t>
            </a:r>
            <a:r>
              <a:rPr lang="sk-SK" sz="2200" cap="none" dirty="0" err="1"/>
              <a:t>farynx</a:t>
            </a:r>
            <a:r>
              <a:rPr lang="sk-SK" sz="2200" cap="none" dirty="0"/>
              <a:t> (hrdlo), nos </a:t>
            </a:r>
          </a:p>
          <a:p>
            <a:pPr algn="l"/>
            <a:r>
              <a:rPr lang="sk-SK" sz="2200" b="1" cap="none" dirty="0"/>
              <a:t>Nazálna (nosová) diftéria</a:t>
            </a:r>
            <a:r>
              <a:rPr lang="sk-SK" sz="2200" cap="none" dirty="0"/>
              <a:t>: </a:t>
            </a:r>
          </a:p>
          <a:p>
            <a:pPr algn="l"/>
            <a:r>
              <a:rPr lang="sk-SK" sz="2200" cap="none" dirty="0"/>
              <a:t>–  </a:t>
            </a:r>
            <a:r>
              <a:rPr lang="sk-SK" sz="2200" cap="none" dirty="0" err="1"/>
              <a:t>uni</a:t>
            </a:r>
            <a:r>
              <a:rPr lang="sk-SK" sz="2200" cap="none" dirty="0"/>
              <a:t>- alebo bilaterálny nazálny sekrét najskôr číry, ktorý sa zmení na krvavý </a:t>
            </a:r>
          </a:p>
          <a:p>
            <a:pPr algn="l"/>
            <a:r>
              <a:rPr lang="sk-SK" sz="2200" b="1" cap="none" dirty="0"/>
              <a:t>Kožná diftéria</a:t>
            </a:r>
            <a:r>
              <a:rPr lang="sk-SK" sz="2200" cap="none" dirty="0"/>
              <a:t>: –  kožná lézia  </a:t>
            </a:r>
          </a:p>
          <a:p>
            <a:pPr algn="l"/>
            <a:r>
              <a:rPr lang="sk-SK" sz="2200" b="1" cap="none" dirty="0"/>
              <a:t>Diftéria iných lokalít: </a:t>
            </a:r>
            <a:r>
              <a:rPr lang="sk-SK" sz="2200" cap="none" dirty="0"/>
              <a:t>lézia spojiviek alebo sliznicových membrán</a:t>
            </a:r>
            <a:endParaRPr lang="sk-SK" sz="2200" dirty="0"/>
          </a:p>
        </p:txBody>
      </p:sp>
      <p:sp>
        <p:nvSpPr>
          <p:cNvPr id="7" name="Zástupný text 6">
            <a:extLst>
              <a:ext uri="{FF2B5EF4-FFF2-40B4-BE49-F238E27FC236}">
                <a16:creationId xmlns:a16="http://schemas.microsoft.com/office/drawing/2014/main" id="{A4EC7A2C-036C-DC27-872A-9508C02B3DCC}"/>
              </a:ext>
            </a:extLst>
          </p:cNvPr>
          <p:cNvSpPr>
            <a:spLocks noGrp="1"/>
          </p:cNvSpPr>
          <p:nvPr>
            <p:ph type="body" sz="half" idx="16"/>
          </p:nvPr>
        </p:nvSpPr>
        <p:spPr>
          <a:xfrm>
            <a:off x="5800726" y="1952626"/>
            <a:ext cx="5019674" cy="4295774"/>
          </a:xfrm>
        </p:spPr>
        <p:txBody>
          <a:bodyPr>
            <a:normAutofit/>
          </a:bodyPr>
          <a:lstStyle/>
          <a:p>
            <a:pPr algn="l"/>
            <a:r>
              <a:rPr lang="sk-SK" sz="1800" b="1" cap="none" dirty="0"/>
              <a:t>Laboratórne kritériá </a:t>
            </a:r>
          </a:p>
          <a:p>
            <a:pPr algn="l"/>
            <a:r>
              <a:rPr lang="sk-SK" cap="none" dirty="0"/>
              <a:t>izolácia C. </a:t>
            </a:r>
            <a:r>
              <a:rPr lang="sk-SK" cap="none" dirty="0" err="1"/>
              <a:t>Diphtheriae</a:t>
            </a:r>
            <a:r>
              <a:rPr lang="sk-SK" cap="none" dirty="0"/>
              <a:t> alebo C. </a:t>
            </a:r>
            <a:r>
              <a:rPr lang="sk-SK" cap="none" dirty="0" err="1"/>
              <a:t>Ulcerans</a:t>
            </a:r>
            <a:r>
              <a:rPr lang="sk-SK" cap="none" dirty="0"/>
              <a:t> produkujúceho toxín z klinickej vzorky epidemiologické kritériá </a:t>
            </a:r>
          </a:p>
          <a:p>
            <a:pPr algn="l"/>
            <a:r>
              <a:rPr lang="sk-SK" b="1" cap="none" dirty="0"/>
              <a:t>Epidemiologická súvislosť - </a:t>
            </a:r>
            <a:r>
              <a:rPr lang="sk-SK" cap="none" dirty="0" err="1"/>
              <a:t>interhumánny</a:t>
            </a:r>
            <a:r>
              <a:rPr lang="sk-SK" cap="none" dirty="0"/>
              <a:t> prenos </a:t>
            </a:r>
          </a:p>
          <a:p>
            <a:pPr algn="l"/>
            <a:r>
              <a:rPr lang="sk-SK" b="1" cap="none" dirty="0"/>
              <a:t>Klasifikácia prípadu ochorenia </a:t>
            </a:r>
          </a:p>
          <a:p>
            <a:pPr algn="l"/>
            <a:r>
              <a:rPr lang="sk-SK" cap="none" dirty="0"/>
              <a:t>A. </a:t>
            </a:r>
            <a:r>
              <a:rPr lang="sk-SK" b="1" cap="none" dirty="0">
                <a:solidFill>
                  <a:srgbClr val="FFC000"/>
                </a:solidFill>
              </a:rPr>
              <a:t>Možný</a:t>
            </a:r>
            <a:r>
              <a:rPr lang="sk-SK" cap="none" dirty="0"/>
              <a:t> : Každá osoba, ktorá spĺňa klinické kritériá respiračnej diftérie </a:t>
            </a:r>
          </a:p>
          <a:p>
            <a:pPr algn="l"/>
            <a:r>
              <a:rPr lang="sk-SK" cap="none" dirty="0"/>
              <a:t>B. </a:t>
            </a:r>
            <a:r>
              <a:rPr lang="sk-SK" b="1" cap="none" dirty="0">
                <a:solidFill>
                  <a:srgbClr val="FFC000"/>
                </a:solidFill>
              </a:rPr>
              <a:t>Pravdepodobný</a:t>
            </a:r>
            <a:r>
              <a:rPr lang="sk-SK" cap="none" dirty="0"/>
              <a:t>: Každá osoba, ktorá spĺňa klinické kritériá diftérie a je v epidemiologickej súvislosti  </a:t>
            </a:r>
          </a:p>
          <a:p>
            <a:pPr algn="l"/>
            <a:r>
              <a:rPr lang="sk-SK" cap="none" dirty="0"/>
              <a:t>C. </a:t>
            </a:r>
            <a:r>
              <a:rPr lang="sk-SK" b="1" cap="none" dirty="0"/>
              <a:t>Potvrdený</a:t>
            </a:r>
            <a:r>
              <a:rPr lang="sk-SK" cap="none" dirty="0"/>
              <a:t> : Každá osoba, ktorá spĺňa klinické a laboratórne kritériá</a:t>
            </a:r>
            <a:endParaRPr lang="sk-SK" dirty="0"/>
          </a:p>
          <a:p>
            <a:endParaRPr lang="sk-SK" dirty="0"/>
          </a:p>
        </p:txBody>
      </p:sp>
    </p:spTree>
    <p:extLst>
      <p:ext uri="{BB962C8B-B14F-4D97-AF65-F5344CB8AC3E}">
        <p14:creationId xmlns:p14="http://schemas.microsoft.com/office/powerpoint/2010/main" val="145845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4A3EE-09C8-21AF-0E5A-50CE7BCBEAE3}"/>
              </a:ext>
            </a:extLst>
          </p:cNvPr>
          <p:cNvSpPr>
            <a:spLocks noGrp="1"/>
          </p:cNvSpPr>
          <p:nvPr>
            <p:ph type="title"/>
          </p:nvPr>
        </p:nvSpPr>
        <p:spPr/>
        <p:txBody>
          <a:bodyPr/>
          <a:lstStyle/>
          <a:p>
            <a:r>
              <a:rPr lang="sk-SK" dirty="0"/>
              <a:t>Surveillance (podľa WHO)</a:t>
            </a:r>
          </a:p>
        </p:txBody>
      </p:sp>
      <p:sp>
        <p:nvSpPr>
          <p:cNvPr id="3" name="Zástupný objekt pre obsah 2">
            <a:extLst>
              <a:ext uri="{FF2B5EF4-FFF2-40B4-BE49-F238E27FC236}">
                <a16:creationId xmlns:a16="http://schemas.microsoft.com/office/drawing/2014/main" id="{7513C133-1161-5B1B-9612-29143C3B5677}"/>
              </a:ext>
            </a:extLst>
          </p:cNvPr>
          <p:cNvSpPr>
            <a:spLocks noGrp="1"/>
          </p:cNvSpPr>
          <p:nvPr>
            <p:ph sz="quarter" idx="13"/>
          </p:nvPr>
        </p:nvSpPr>
        <p:spPr/>
        <p:txBody>
          <a:bodyPr>
            <a:normAutofit fontScale="92500" lnSpcReduction="20000"/>
          </a:bodyPr>
          <a:lstStyle/>
          <a:p>
            <a:r>
              <a:rPr lang="sk-SK" cap="none" dirty="0"/>
              <a:t>Odporúča sa rutinné mesačné vykazovanie agregovaných údajov o pravdepodobných alebo potvrdených prípadoch od periférnej úrovne po strednú a centrálnu úroveň; nulové podávanie správ na všetkých úrovniach.</a:t>
            </a:r>
          </a:p>
          <a:p>
            <a:r>
              <a:rPr lang="sk-SK" cap="none" dirty="0"/>
              <a:t>Všetky ohniská musia byť okamžite vyšetrené a musia sa zozbierať údaje založené na jednotlivých prípadoch</a:t>
            </a:r>
          </a:p>
          <a:p>
            <a:r>
              <a:rPr lang="sk-SK" cap="none" dirty="0"/>
              <a:t>V krajinách s nízkou </a:t>
            </a:r>
            <a:r>
              <a:rPr lang="sk-SK" cap="none" dirty="0" err="1"/>
              <a:t>incidenciou</a:t>
            </a:r>
            <a:r>
              <a:rPr lang="sk-SK" cap="none" dirty="0"/>
              <a:t> (zvyčajne tam, kde je </a:t>
            </a:r>
            <a:r>
              <a:rPr lang="sk-SK" cap="none" dirty="0" err="1"/>
              <a:t>zaočkovanosť</a:t>
            </a:r>
            <a:r>
              <a:rPr lang="sk-SK" cap="none" dirty="0"/>
              <a:t> &gt; 85 % – 90 %) sa odporúča okamžité hlásenie údajov o pravdepodobných alebo potvrdených prípadoch od periférnej po strednú a centrálnu úroveň</a:t>
            </a:r>
          </a:p>
          <a:p>
            <a:r>
              <a:rPr lang="sk-SK" cap="none" dirty="0"/>
              <a:t>Súhrnné údaje o pravdepodobných potvrdených prípadoch a o zaočkovanosti sa musia hlásiť z národnej úrovne regionálnym úradom WHO podľa regionálnych špecifikácií.</a:t>
            </a:r>
          </a:p>
        </p:txBody>
      </p:sp>
    </p:spTree>
    <p:extLst>
      <p:ext uri="{BB962C8B-B14F-4D97-AF65-F5344CB8AC3E}">
        <p14:creationId xmlns:p14="http://schemas.microsoft.com/office/powerpoint/2010/main" val="2017375780"/>
      </p:ext>
    </p:extLst>
  </p:cSld>
  <p:clrMapOvr>
    <a:masterClrMapping/>
  </p:clrMapOvr>
</p:sld>
</file>

<file path=ppt/theme/theme1.xml><?xml version="1.0" encoding="utf-8"?>
<a:theme xmlns:a="http://schemas.openxmlformats.org/drawingml/2006/main" name="Kv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Kvapka</Template>
  <TotalTime>147</TotalTime>
  <Words>1135</Words>
  <Application>Microsoft Macintosh PowerPoint</Application>
  <PresentationFormat>Širokouhlá</PresentationFormat>
  <Paragraphs>54</Paragraphs>
  <Slides>10</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10</vt:i4>
      </vt:variant>
    </vt:vector>
  </HeadingPairs>
  <TitlesOfParts>
    <vt:vector size="14" baseType="lpstr">
      <vt:lpstr>Arial</vt:lpstr>
      <vt:lpstr>Tw Cen MT</vt:lpstr>
      <vt:lpstr>Wingdings</vt:lpstr>
      <vt:lpstr>Kvapka</vt:lpstr>
      <vt:lpstr>Záškrt - Diftéria</vt:lpstr>
      <vt:lpstr>Diphtheria –Diftéria-záškrt</vt:lpstr>
      <vt:lpstr>Záškrt v minulosti</vt:lpstr>
      <vt:lpstr>Návrat  starej  choroby</vt:lpstr>
      <vt:lpstr>Škrtič</vt:lpstr>
      <vt:lpstr>Zabiják detí</vt:lpstr>
      <vt:lpstr>Nové objavy a zabudnutá choroba</vt:lpstr>
      <vt:lpstr>Definícia prípadu</vt:lpstr>
      <vt:lpstr>Surveillance (podľa WHO)</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Záškrt - Diftéria</dc:title>
  <dc:creator>Rusnák Martin</dc:creator>
  <cp:lastModifiedBy>Rusnák Martin</cp:lastModifiedBy>
  <cp:revision>6</cp:revision>
  <dcterms:created xsi:type="dcterms:W3CDTF">2024-02-20T12:24:05Z</dcterms:created>
  <dcterms:modified xsi:type="dcterms:W3CDTF">2024-02-21T16:31:32Z</dcterms:modified>
</cp:coreProperties>
</file>