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78" r:id="rId9"/>
    <p:sldId id="265" r:id="rId10"/>
    <p:sldId id="277" r:id="rId11"/>
    <p:sldId id="266" r:id="rId12"/>
    <p:sldId id="276" r:id="rId13"/>
    <p:sldId id="267" r:id="rId14"/>
    <p:sldId id="268" r:id="rId15"/>
    <p:sldId id="275" r:id="rId16"/>
    <p:sldId id="269" r:id="rId17"/>
    <p:sldId id="274" r:id="rId18"/>
    <p:sldId id="270" r:id="rId19"/>
    <p:sldId id="273" r:id="rId20"/>
    <p:sldId id="271" r:id="rId21"/>
    <p:sldId id="280" r:id="rId22"/>
    <p:sldId id="272" r:id="rId23"/>
  </p:sldIdLst>
  <p:sldSz cx="10075863" cy="7562850"/>
  <p:notesSz cx="7772400" cy="10058400"/>
  <p:defaultTextStyle>
    <a:defPPr>
      <a:defRPr lang="en-GB"/>
    </a:defPPr>
    <a:lvl1pPr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1pPr>
    <a:lvl2pPr marL="430213" indent="-215900"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2pPr>
    <a:lvl3pPr marL="646113" indent="-215900"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3pPr>
    <a:lvl4pPr marL="862013" indent="-214313"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4pPr>
    <a:lvl5pPr marL="1077913" indent="-215900" algn="l" defTabSz="457200" rtl="0" fontAlgn="base" hangingPunct="0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kern="1200">
        <a:solidFill>
          <a:schemeClr val="bg1"/>
        </a:solidFill>
        <a:latin typeface="Arial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 Unicode M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1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DCFB7B-7762-5B44-9ED9-350580F4728A}" v="1" dt="2024-11-09T15:32:59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09"/>
    <p:restoredTop sz="94682"/>
  </p:normalViewPr>
  <p:slideViewPr>
    <p:cSldViewPr snapToGrid="0" snapToObjects="1">
      <p:cViewPr varScale="1">
        <p:scale>
          <a:sx n="121" d="100"/>
          <a:sy n="121" d="100"/>
        </p:scale>
        <p:origin x="2736" y="176"/>
      </p:cViewPr>
      <p:guideLst>
        <p:guide orient="horz" pos="2382"/>
        <p:guide pos="317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B6CAE-2051-5146-AA2A-396F8AB6EAD0}" type="datetimeFigureOut">
              <a:rPr lang="en-US" smtClean="0"/>
              <a:t>11/9/24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48EF7-17E9-1141-A103-15C6ECBF118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552871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90ED3-4EF5-D641-9742-15440EAA57FD}" type="datetimeFigureOut">
              <a:rPr lang="en-US" smtClean="0"/>
              <a:t>11/9/24</a:t>
            </a:fld>
            <a:endParaRPr lang="sk-S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3188" y="754063"/>
            <a:ext cx="5026025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155DD-7470-454E-B75B-F9556242799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196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15173" y="3543701"/>
            <a:ext cx="503793" cy="1022039"/>
          </a:xfrm>
          <a:prstGeom prst="rect">
            <a:avLst/>
          </a:prstGeom>
          <a:noFill/>
        </p:spPr>
        <p:txBody>
          <a:bodyPr wrap="square" lIns="0" tIns="10079" rIns="0" bIns="10079" rtlCol="0" anchor="ctr" anchorCtr="0">
            <a:spAutoFit/>
          </a:bodyPr>
          <a:lstStyle/>
          <a:p>
            <a:r>
              <a:rPr lang="en-US" sz="7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6448" y="1344506"/>
            <a:ext cx="8312587" cy="2373895"/>
          </a:xfrm>
        </p:spPr>
        <p:txBody>
          <a:bodyPr>
            <a:noAutofit/>
          </a:bodyPr>
          <a:lstStyle>
            <a:lvl1pPr>
              <a:defRPr sz="6600">
                <a:solidFill>
                  <a:schemeClr val="tx1"/>
                </a:solidFill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034" y="3722416"/>
            <a:ext cx="6801208" cy="756285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503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9E56D-7FE8-AB47-BE03-8BA915900410}" type="datetime1">
              <a:rPr lang="sk-SK" smtClean="0"/>
              <a:t>9.11.2024</a:t>
            </a:fld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65D366-4AF1-4746-9C39-861A506373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51035" y="756286"/>
            <a:ext cx="6381380" cy="3865456"/>
          </a:xfrm>
        </p:spPr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D3082-3393-7847-AF83-07CBD8B90DCE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4BC3C-7372-45CB-AC7E-5C03862A0EE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724" y="672255"/>
            <a:ext cx="2351035" cy="5714153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0690" y="756286"/>
            <a:ext cx="5541725" cy="5041900"/>
          </a:xfrm>
        </p:spPr>
        <p:txBody>
          <a:bodyPr vert="eaVert" anchor="t"/>
          <a:lstStyle/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D5BA-AD38-524C-9430-B878C9FFD316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2C6B-D7B4-4470-96B0-FB5B90C3668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702069" y="4493265"/>
            <a:ext cx="503793" cy="100168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7931" y="4705959"/>
            <a:ext cx="4114311" cy="806704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5039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8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7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7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6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5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48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40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D4851-71F3-7E46-BD42-81840CD9F2B6}" type="datetime1">
              <a:rPr lang="sk-SK" smtClean="0"/>
              <a:t>9.11.2024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D8D926-BC77-48DB-9B94-D8C2D2386D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18966" y="2100791"/>
            <a:ext cx="6650070" cy="2591537"/>
          </a:xfrm>
        </p:spPr>
        <p:txBody>
          <a:bodyPr/>
          <a:lstStyle>
            <a:lvl1pPr marL="0" algn="l" defTabSz="1007852" rtl="0" eaLnBrk="1" latinLnBrk="0" hangingPunct="1">
              <a:spcBef>
                <a:spcPct val="0"/>
              </a:spcBef>
              <a:buNone/>
              <a:defRPr lang="en-US" sz="60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0C47-DA0C-8449-A714-912745D9AA1F}" type="datetime1">
              <a:rPr lang="sk-SK" smtClean="0"/>
              <a:t>9.11.2024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6CE37E-CBC8-4448-B085-1F6586CB95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481152" y="726034"/>
            <a:ext cx="3607159" cy="3781425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541725" y="726034"/>
            <a:ext cx="3607159" cy="3784926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7793" y="730013"/>
            <a:ext cx="3607159" cy="705515"/>
          </a:xfrm>
        </p:spPr>
        <p:txBody>
          <a:bodyPr anchor="ctr">
            <a:noAutofit/>
          </a:bodyPr>
          <a:lstStyle>
            <a:lvl1pPr marL="0" indent="0">
              <a:buNone/>
              <a:defRPr sz="2400" b="0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152" y="1512570"/>
            <a:ext cx="3610518" cy="3025140"/>
          </a:xfrm>
        </p:spPr>
        <p:txBody>
          <a:bodyPr anchor="t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41725" y="730013"/>
            <a:ext cx="3607159" cy="705515"/>
          </a:xfrm>
        </p:spPr>
        <p:txBody>
          <a:bodyPr anchor="ctr">
            <a:noAutofit/>
          </a:bodyPr>
          <a:lstStyle>
            <a:lvl1pPr marL="0" indent="0">
              <a:buNone/>
              <a:defRPr sz="2400" b="0"/>
            </a:lvl1pPr>
            <a:lvl2pPr marL="503926" indent="0">
              <a:buNone/>
              <a:defRPr sz="2200" b="1"/>
            </a:lvl2pPr>
            <a:lvl3pPr marL="1007852" indent="0">
              <a:buNone/>
              <a:defRPr sz="2000" b="1"/>
            </a:lvl3pPr>
            <a:lvl4pPr marL="1511778" indent="0">
              <a:buNone/>
              <a:defRPr sz="1800" b="1"/>
            </a:lvl4pPr>
            <a:lvl5pPr marL="2015703" indent="0">
              <a:buNone/>
              <a:defRPr sz="1800" b="1"/>
            </a:lvl5pPr>
            <a:lvl6pPr marL="2519629" indent="0">
              <a:buNone/>
              <a:defRPr sz="1800" b="1"/>
            </a:lvl6pPr>
            <a:lvl7pPr marL="3023555" indent="0">
              <a:buNone/>
              <a:defRPr sz="1800" b="1"/>
            </a:lvl7pPr>
            <a:lvl8pPr marL="3527481" indent="0">
              <a:buNone/>
              <a:defRPr sz="1800" b="1"/>
            </a:lvl8pPr>
            <a:lvl9pPr marL="4031407" indent="0">
              <a:buNone/>
              <a:defRPr sz="18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41725" y="1512570"/>
            <a:ext cx="3607159" cy="3025140"/>
          </a:xfrm>
        </p:spPr>
        <p:txBody>
          <a:bodyPr anchor="t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4322" y="573656"/>
            <a:ext cx="503793" cy="10182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67437" y="573656"/>
            <a:ext cx="503793" cy="10182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B8405-D1FC-534E-BBD1-2B7A6366FE04}" type="datetime1">
              <a:rPr lang="sk-SK" smtClean="0"/>
              <a:t>9.11.2024</a:t>
            </a:fld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245C3F-23D6-4420-B72D-D1DE680834B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0CC28-288E-7B4C-AD5C-7F26B61FD9BC}" type="datetime1">
              <a:rPr lang="sk-SK" smtClean="0"/>
              <a:t>9.11.2024</a:t>
            </a:fld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44478E-25D6-4334-A519-EED7046972D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194C1-B975-7C4D-A7DB-B02BEBEAD846}" type="datetime1">
              <a:rPr lang="sk-SK" smtClean="0"/>
              <a:t>9.11.2024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0FC4B8-150F-463D-96B8-86E8E877A23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871989" y="1956976"/>
            <a:ext cx="503793" cy="135763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3621" y="756286"/>
            <a:ext cx="4786035" cy="3781425"/>
          </a:xfrm>
        </p:spPr>
        <p:txBody>
          <a:bodyPr anchor="ctr"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7414" y="756286"/>
            <a:ext cx="2854828" cy="3781425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BE24A-9F23-5A4A-897F-19D441E947D4}" type="datetime1">
              <a:rPr lang="sk-SK" smtClean="0"/>
              <a:t>9.11.2024</a:t>
            </a:fld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6E8336-881F-4F52-AF42-3EE20DD441E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3449" y="675755"/>
            <a:ext cx="7388966" cy="2808758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500"/>
            </a:lvl1pPr>
            <a:lvl2pPr marL="503926" indent="0">
              <a:buNone/>
              <a:defRPr sz="3100"/>
            </a:lvl2pPr>
            <a:lvl3pPr marL="1007852" indent="0">
              <a:buNone/>
              <a:defRPr sz="2600"/>
            </a:lvl3pPr>
            <a:lvl4pPr marL="1511778" indent="0">
              <a:buNone/>
              <a:defRPr sz="2200"/>
            </a:lvl4pPr>
            <a:lvl5pPr marL="2015703" indent="0">
              <a:buNone/>
              <a:defRPr sz="2200"/>
            </a:lvl5pPr>
            <a:lvl6pPr marL="2519629" indent="0">
              <a:buNone/>
              <a:defRPr sz="2200"/>
            </a:lvl6pPr>
            <a:lvl7pPr marL="3023555" indent="0">
              <a:buNone/>
              <a:defRPr sz="2200"/>
            </a:lvl7pPr>
            <a:lvl8pPr marL="3527481" indent="0">
              <a:buNone/>
              <a:defRPr sz="2200"/>
            </a:lvl8pPr>
            <a:lvl9pPr marL="4031407" indent="0">
              <a:buNone/>
              <a:defRPr sz="2200"/>
            </a:lvl9pPr>
          </a:lstStyle>
          <a:p>
            <a:r>
              <a:rPr lang="sk-SK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2759" y="3807943"/>
            <a:ext cx="5541725" cy="7948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503926" indent="0">
              <a:buNone/>
              <a:defRPr sz="1300"/>
            </a:lvl2pPr>
            <a:lvl3pPr marL="1007852" indent="0">
              <a:buNone/>
              <a:defRPr sz="1100"/>
            </a:lvl3pPr>
            <a:lvl4pPr marL="1511778" indent="0">
              <a:buNone/>
              <a:defRPr sz="1000"/>
            </a:lvl4pPr>
            <a:lvl5pPr marL="2015703" indent="0">
              <a:buNone/>
              <a:defRPr sz="1000"/>
            </a:lvl5pPr>
            <a:lvl6pPr marL="2519629" indent="0">
              <a:buNone/>
              <a:defRPr sz="1000"/>
            </a:lvl6pPr>
            <a:lvl7pPr marL="3023555" indent="0">
              <a:buNone/>
              <a:defRPr sz="1000"/>
            </a:lvl7pPr>
            <a:lvl8pPr marL="3527481" indent="0">
              <a:buNone/>
              <a:defRPr sz="1000"/>
            </a:lvl8pPr>
            <a:lvl9pPr marL="4031407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83538" y="3673864"/>
            <a:ext cx="503793" cy="10182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DDF72-FCDA-4F4A-B6C7-97ADF2E21946}" type="datetime1">
              <a:rPr lang="sk-SK" smtClean="0"/>
              <a:t>9.11.2024</a:t>
            </a:fld>
            <a:endParaRPr lang="en-GB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175293-B81F-479D-8DFF-1D0DC9796D7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4152" y="0"/>
            <a:ext cx="10075863" cy="756285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85" tIns="50393" rIns="100785" bIns="50393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513166" y="1145169"/>
            <a:ext cx="7978510" cy="629353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85" tIns="50393" rIns="100785" bIns="50393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304560" y="1287646"/>
            <a:ext cx="6107704" cy="493706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85" tIns="50393" rIns="100785" bIns="50393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612011" y="128865"/>
            <a:ext cx="7139672" cy="524344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85" tIns="50393" rIns="100785" bIns="50393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  <a:prstGeom prst="rect">
            <a:avLst/>
          </a:prstGeom>
        </p:spPr>
        <p:txBody>
          <a:bodyPr vert="horz" lIns="100785" tIns="50393" rIns="100785" bIns="50393" rtlCol="0" anchor="b">
            <a:no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1035" y="756287"/>
            <a:ext cx="6717242" cy="4033519"/>
          </a:xfrm>
          <a:prstGeom prst="rect">
            <a:avLst/>
          </a:prstGeom>
        </p:spPr>
        <p:txBody>
          <a:bodyPr vert="horz" lIns="100785" tIns="50393" rIns="100785" bIns="50393" rtlCol="0" anchor="ctr">
            <a:normAutofit/>
          </a:bodyPr>
          <a:lstStyle/>
          <a:p>
            <a:pPr lvl="0"/>
            <a:r>
              <a:rPr lang="sk-SK"/>
              <a:t>Upraviť štýly predlohy textu
Druhá úroveň
Tretia úroveň
Štvrtá úroveň
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41096" y="6787309"/>
            <a:ext cx="811145" cy="402652"/>
          </a:xfrm>
          <a:prstGeom prst="rect">
            <a:avLst/>
          </a:prstGeom>
        </p:spPr>
        <p:txBody>
          <a:bodyPr vert="horz" lIns="100785" tIns="50393" rIns="100785" bIns="50393" rtlCol="0" anchor="t"/>
          <a:lstStyle>
            <a:lvl1pPr algn="r">
              <a:defRPr sz="12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E02B2E2F-7B2D-7245-9F97-ACCB47871CB3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562" y="6787309"/>
            <a:ext cx="1256701" cy="402651"/>
          </a:xfrm>
          <a:prstGeom prst="rect">
            <a:avLst/>
          </a:prstGeom>
        </p:spPr>
        <p:txBody>
          <a:bodyPr vert="horz" lIns="100785" tIns="50393" rIns="100785" bIns="50393" rtlCol="0" anchor="t"/>
          <a:lstStyle>
            <a:lvl1pPr algn="l">
              <a:defRPr sz="12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r>
              <a:rPr lang="en-GB"/>
              <a:t>rusnak.truni.sk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449" y="6844216"/>
            <a:ext cx="822862" cy="345745"/>
          </a:xfrm>
          <a:prstGeom prst="rect">
            <a:avLst/>
          </a:prstGeom>
        </p:spPr>
        <p:txBody>
          <a:bodyPr vert="horz" lIns="100785" tIns="50393" rIns="100785" bIns="10079" rtlCol="0" anchor="b"/>
          <a:lstStyle>
            <a:lvl1pPr algn="l">
              <a:defRPr sz="18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97C3CC7-D778-443F-883F-F6921BFC047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1007852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2356" indent="-282198" algn="l" defTabSz="1007852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3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05496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08637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511778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814133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166881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5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469237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5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771592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5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3124340" indent="-282198" algn="l" defTabSz="1007852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6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52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78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703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629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55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81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407" algn="l" defTabSz="100785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hat Is Group Discussion? Definition, Types &amp; Tips Explained // Unstop">
            <a:extLst>
              <a:ext uri="{FF2B5EF4-FFF2-40B4-BE49-F238E27FC236}">
                <a16:creationId xmlns:a16="http://schemas.microsoft.com/office/drawing/2014/main" id="{8D0AFD5E-0F82-1070-4CDC-59C9C1E70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62" b="30369"/>
          <a:stretch/>
        </p:blipFill>
        <p:spPr bwMode="auto">
          <a:xfrm>
            <a:off x="1343449" y="675755"/>
            <a:ext cx="7388966" cy="2808758"/>
          </a:xfrm>
          <a:prstGeom prst="rect">
            <a:avLst/>
          </a:prstGeom>
          <a:solidFill>
            <a:srgbClr val="FFFFFF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>
          <a:xfrm>
            <a:off x="3022759" y="3807943"/>
            <a:ext cx="5541725" cy="1184471"/>
          </a:xfrm>
        </p:spPr>
        <p:txBody>
          <a:bodyPr anchor="ctr">
            <a:normAutofit/>
          </a:bodyPr>
          <a:lstStyle/>
          <a:p>
            <a:r>
              <a:rPr lang="sk-SK" dirty="0"/>
              <a:t>prof. MUDr. Martin Rusnák, </a:t>
            </a:r>
            <a:r>
              <a:rPr lang="sk-SK" dirty="0" err="1"/>
              <a:t>CSc</a:t>
            </a:r>
            <a:endParaRPr lang="sk-SK" dirty="0"/>
          </a:p>
          <a:p>
            <a:r>
              <a:rPr lang="sk-SK" dirty="0"/>
              <a:t>podľa </a:t>
            </a:r>
            <a:r>
              <a:rPr lang="sk-SK" dirty="0" err="1"/>
              <a:t>https</a:t>
            </a:r>
            <a:r>
              <a:rPr lang="sk-SK" dirty="0"/>
              <a:t>://</a:t>
            </a:r>
            <a:r>
              <a:rPr lang="sk-SK" dirty="0" err="1"/>
              <a:t>blog.wordvice.com</a:t>
            </a:r>
            <a:r>
              <a:rPr lang="sk-SK" dirty="0"/>
              <a:t>/</a:t>
            </a:r>
            <a:r>
              <a:rPr lang="sk-SK" dirty="0" err="1"/>
              <a:t>research-writing-tips-editing-manuscript-discussion</a:t>
            </a:r>
            <a:r>
              <a:rPr lang="sk-SK" dirty="0"/>
              <a:t>/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207" y="4768427"/>
            <a:ext cx="8312587" cy="1008380"/>
          </a:xfrm>
        </p:spPr>
        <p:txBody>
          <a:bodyPr anchor="b">
            <a:normAutofit/>
          </a:bodyPr>
          <a:lstStyle/>
          <a:p>
            <a:r>
              <a:rPr lang="sk-SK" dirty="0"/>
              <a:t>Ako pripraviť diskusiu</a:t>
            </a:r>
          </a:p>
        </p:txBody>
      </p:sp>
      <p:sp>
        <p:nvSpPr>
          <p:cNvPr id="1031" name="Date Placeholder 4">
            <a:extLst>
              <a:ext uri="{FF2B5EF4-FFF2-40B4-BE49-F238E27FC236}">
                <a16:creationId xmlns:a16="http://schemas.microsoft.com/office/drawing/2014/main" id="{5CADD1F3-BAF0-1F0F-E33B-398342C9C4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41096" y="6787309"/>
            <a:ext cx="811145" cy="402652"/>
          </a:xfrm>
        </p:spPr>
        <p:txBody>
          <a:bodyPr/>
          <a:lstStyle/>
          <a:p>
            <a:pPr>
              <a:spcAft>
                <a:spcPts val="600"/>
              </a:spcAft>
            </a:pPr>
            <a:fld id="{C0FDDF72-FCDA-4F4A-B6C7-97ADF2E21946}" type="datetime1">
              <a:rPr lang="sk-SK" smtClean="0"/>
              <a:pPr>
                <a:spcAft>
                  <a:spcPts val="600"/>
                </a:spcAft>
              </a:pPr>
              <a:t>9.11.2024</a:t>
            </a:fld>
            <a:endParaRPr lang="en-GB"/>
          </a:p>
        </p:txBody>
      </p:sp>
      <p:sp>
        <p:nvSpPr>
          <p:cNvPr id="1033" name="Slide Number Placeholder 5">
            <a:extLst>
              <a:ext uri="{FF2B5EF4-FFF2-40B4-BE49-F238E27FC236}">
                <a16:creationId xmlns:a16="http://schemas.microsoft.com/office/drawing/2014/main" id="{B447350A-FFAE-5039-4008-37118C37D2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844216"/>
            <a:ext cx="822862" cy="345745"/>
          </a:xfrm>
        </p:spPr>
        <p:txBody>
          <a:bodyPr/>
          <a:lstStyle/>
          <a:p>
            <a:pPr>
              <a:spcAft>
                <a:spcPts val="600"/>
              </a:spcAft>
            </a:pPr>
            <a:fld id="{79175293-B81F-479D-8DFF-1D0DC9796D73}" type="slidenum">
              <a:rPr lang="en-GB" smtClean="0"/>
              <a:pPr>
                <a:spcAft>
                  <a:spcPts val="600"/>
                </a:spcAft>
              </a:pPr>
              <a:t>1</a:t>
            </a:fld>
            <a:endParaRPr lang="en-GB"/>
          </a:p>
        </p:txBody>
      </p:sp>
      <p:sp>
        <p:nvSpPr>
          <p:cNvPr id="1035" name="Footer Placeholder 6">
            <a:extLst>
              <a:ext uri="{FF2B5EF4-FFF2-40B4-BE49-F238E27FC236}">
                <a16:creationId xmlns:a16="http://schemas.microsoft.com/office/drawing/2014/main" id="{18A2269F-D9BB-5563-CE33-54D02458C8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998562" y="6787309"/>
            <a:ext cx="1256701" cy="40265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274609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AFC4E-9466-68A6-A259-832BE138F2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6B5E390B-3A94-8C45-FEB7-4C7DAAD8D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5413285"/>
          </a:xfrm>
        </p:spPr>
        <p:txBody>
          <a:bodyPr>
            <a:normAutofit/>
          </a:bodyPr>
          <a:lstStyle/>
          <a:p>
            <a:r>
              <a:rPr lang="sk-SK" dirty="0"/>
              <a:t>Časté prístupy k interpretácii údajov:</a:t>
            </a:r>
          </a:p>
          <a:p>
            <a:pPr lvl="1"/>
            <a:r>
              <a:rPr lang="sk-SK" dirty="0"/>
              <a:t>Identifikácia korelácií a vzťahov v zisteniach</a:t>
            </a:r>
          </a:p>
          <a:p>
            <a:pPr lvl="1"/>
            <a:r>
              <a:rPr lang="sk-SK" dirty="0"/>
              <a:t>Vysvetlenie, či výsledky potvrdzujú alebo podkopávajú vašu výskumnú hypotézu </a:t>
            </a:r>
          </a:p>
          <a:p>
            <a:pPr lvl="1"/>
            <a:r>
              <a:rPr lang="sk-SK" dirty="0"/>
              <a:t>Poskytnutie kontextu zistení v rámci histórie podobných výskumných štúdií</a:t>
            </a:r>
          </a:p>
          <a:p>
            <a:pPr lvl="1"/>
            <a:r>
              <a:rPr lang="sk-SK" dirty="0"/>
              <a:t>Diskusia o neočakávaných výsledkoch a analýza ich významu pre vašu štúdiu alebo všeobecný výskum</a:t>
            </a:r>
          </a:p>
          <a:p>
            <a:pPr lvl="1"/>
            <a:r>
              <a:rPr lang="sk-SK" dirty="0"/>
              <a:t>Ponúknite alternatívne vysvetlenia a argumentujte za svoj postoj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5E023DC-1C29-EBA8-ED2B-5D1D752C6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622" y="5835836"/>
            <a:ext cx="8312587" cy="1008380"/>
          </a:xfrm>
        </p:spPr>
        <p:txBody>
          <a:bodyPr/>
          <a:lstStyle/>
          <a:p>
            <a:r>
              <a:rPr lang="sk-SK" sz="3600" dirty="0"/>
              <a:t>Diskusia 2. časť: Interpretácia zistení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18A92E3-D647-D722-A57C-B9DE1804B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C4CE680-A168-EB7E-947F-EB68E3A6F1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361A43C-6056-A302-41C7-33F9E7E307C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508236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FC0BE61E-CA62-CD06-59EA-ABF21B709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5276651"/>
          </a:xfrm>
        </p:spPr>
        <p:txBody>
          <a:bodyPr>
            <a:normAutofit/>
          </a:bodyPr>
          <a:lstStyle/>
          <a:p>
            <a:r>
              <a:rPr lang="sk-SK" dirty="0"/>
              <a:t>Okrem poskytnutia vlastných interpretácií ukážte, ako vaše výsledky zapadajú do širšej odbornej literatúry, ktorú ste skúmali v sekcii prehľadu literatúry. </a:t>
            </a:r>
          </a:p>
          <a:p>
            <a:r>
              <a:rPr lang="sk-SK" dirty="0"/>
              <a:t>Táto časť sa nazýva dôsledky štúdie. Ukážte, kde a ako tieto výsledky zapadajú do existujúcich poznatkov, aké ďalšie poznatky prispievajú a aké možné dôsledky z týchto poznatkov môžu vyplynúť, a to ako v konkrétnej téme výskumu, tak aj v širšej vedeckej oblasti.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AA18771F-B3A3-D495-2714-5D103CD6B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622" y="5778929"/>
            <a:ext cx="8312587" cy="1008380"/>
          </a:xfrm>
        </p:spPr>
        <p:txBody>
          <a:bodyPr/>
          <a:lstStyle/>
          <a:p>
            <a:r>
              <a:rPr lang="sk-SK" sz="3600" dirty="0"/>
              <a:t>Diskusia 3. časť: Diskusia o dôsledkoch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23D5E81-CD00-F134-3E0D-3B5DD1F66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C87BC81-F215-92BE-C45F-67801B1966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845576B-B9F3-5A70-736B-1AB25C2DD06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4260830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E8F5C-1528-90E5-9F22-8D23CDA6D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05A4A251-A5AA-5703-D691-9BC87F685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5276651"/>
          </a:xfrm>
        </p:spPr>
        <p:txBody>
          <a:bodyPr>
            <a:normAutofit/>
          </a:bodyPr>
          <a:lstStyle/>
          <a:p>
            <a:r>
              <a:rPr lang="sk-SK" dirty="0"/>
              <a:t>Otázky, ktoré si treba položiť pri riešení potenciálnych dôsledkov:</a:t>
            </a:r>
          </a:p>
          <a:p>
            <a:pPr lvl="1"/>
            <a:r>
              <a:rPr lang="sk-SK" dirty="0"/>
              <a:t>Sú vaše zistenia v súlade s existujúcimi teóriami, alebo spochybňujú tieto teórie alebo zistenia? </a:t>
            </a:r>
          </a:p>
          <a:p>
            <a:pPr lvl="1"/>
            <a:r>
              <a:rPr lang="sk-SK" dirty="0"/>
              <a:t>Akými novými informáciami prispievajú do literatúry, ak nejaké? </a:t>
            </a:r>
          </a:p>
          <a:p>
            <a:pPr lvl="1"/>
            <a:r>
              <a:rPr lang="sk-SK" dirty="0"/>
              <a:t>Ako presne tieto zistenia ovplyvňujú alebo sú v rozpore s existujúcimi teóriami alebo modelmi?</a:t>
            </a:r>
          </a:p>
          <a:p>
            <a:pPr lvl="1"/>
            <a:r>
              <a:rPr lang="sk-SK" dirty="0"/>
              <a:t>Aké sú praktické dôsledky pre zdravie alebo služby?</a:t>
            </a:r>
          </a:p>
          <a:p>
            <a:pPr lvl="1"/>
            <a:r>
              <a:rPr lang="sk-SK" dirty="0"/>
              <a:t>Aké sú metodické dôsledky pre podobné štúdie uskutočnené v minulosti alebo v budúcnosti?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D41036DB-ED5C-F2EB-1F5B-5AB869285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622" y="5778929"/>
            <a:ext cx="8312587" cy="1008380"/>
          </a:xfrm>
        </p:spPr>
        <p:txBody>
          <a:bodyPr/>
          <a:lstStyle/>
          <a:p>
            <a:r>
              <a:rPr lang="sk-SK" sz="3600" dirty="0"/>
              <a:t>Diskusia 3. časť: Diskusia o dôsledkoch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01DC662-FE09-DE5D-176F-CFFADD36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F706CD2-2D09-9047-9CDE-CC6D69E127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F2705E4-4225-7185-D992-DEA7B9EB39E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164907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1ACB5365-CDBD-02B4-9521-386CA3832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448" y="756287"/>
            <a:ext cx="8211829" cy="4372761"/>
          </a:xfrm>
        </p:spPr>
        <p:txBody>
          <a:bodyPr>
            <a:normAutofit/>
          </a:bodyPr>
          <a:lstStyle/>
          <a:p>
            <a:r>
              <a:rPr lang="sk-SK" dirty="0"/>
              <a:t>Tieto výsledky potvrdzujú existujúce dôkazy v štúdiách X... </a:t>
            </a:r>
          </a:p>
          <a:p>
            <a:r>
              <a:rPr lang="sk-SK" dirty="0"/>
              <a:t>Výsledky nie sú v súlade s predchádzajúcou teóriou, že...</a:t>
            </a:r>
          </a:p>
          <a:p>
            <a:r>
              <a:rPr lang="sk-SK" dirty="0"/>
              <a:t>Tento experiment poskytuje nové poznatky o prepojení medzi... </a:t>
            </a:r>
          </a:p>
          <a:p>
            <a:r>
              <a:rPr lang="sk-SK" dirty="0"/>
              <a:t>Tieto zistenia predstavujú jemnejšie chápanie ...</a:t>
            </a:r>
          </a:p>
          <a:p>
            <a:r>
              <a:rPr lang="sk-SK" dirty="0"/>
              <a:t>Zatiaľ čo predchádzajúce štúdie sa zameriavali na X, tieto výsledky ukazujú, že Y.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70E1749-403F-598F-1708-741B8A87B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380" y="5475889"/>
            <a:ext cx="8312587" cy="638757"/>
          </a:xfrm>
        </p:spPr>
        <p:txBody>
          <a:bodyPr/>
          <a:lstStyle/>
          <a:p>
            <a:r>
              <a:rPr lang="sk-SK" sz="2800" dirty="0"/>
              <a:t>Príklady fráz: Diskusia o dôsledkoch výskumu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40AEEF1-EE28-7B6F-12B5-CB65A7E8D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3CE4097-B76F-3BD1-A6A8-26BA1F555E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93C35BA-540B-203B-09DB-058ADAA5E40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502291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0F09325-6E3D-109E-1FC8-EE97063AC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566" y="756287"/>
            <a:ext cx="7985711" cy="5203079"/>
          </a:xfrm>
        </p:spPr>
        <p:txBody>
          <a:bodyPr>
            <a:normAutofit/>
          </a:bodyPr>
          <a:lstStyle/>
          <a:p>
            <a:r>
              <a:rPr lang="sk-SK" dirty="0"/>
              <a:t>Každý výskum má obmedzenia štúdií toho či onoho druhu.</a:t>
            </a:r>
          </a:p>
          <a:p>
            <a:r>
              <a:rPr lang="sk-SK" dirty="0"/>
              <a:t>Priznanie obmedzení v metodológii alebo prístupe pomáha posilniť vašu dôveryhodnosť ako výskumníka. </a:t>
            </a:r>
          </a:p>
          <a:p>
            <a:r>
              <a:rPr lang="sk-SK" dirty="0"/>
              <a:t>Obmedzenia štúdie nie sú len zoznamom chýb, ktoré sa v štúdii stali. </a:t>
            </a:r>
          </a:p>
          <a:p>
            <a:r>
              <a:rPr lang="sk-SK" dirty="0"/>
              <a:t>Obmedzenia skôr pomáhajú poskytnúť podrobnejší obraz o tom, čo sa dá alebo nemôže vyvodiť z vašich zistení. </a:t>
            </a:r>
          </a:p>
          <a:p>
            <a:r>
              <a:rPr lang="sk-SK" dirty="0"/>
              <a:t>V podstate pomáhajú zmierniť a kvalifikovať dôsledky štúdie, ktoré ste uviedli vyššie.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DE9F9605-3F65-8DE3-7D95-596A942FF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7" y="5778929"/>
            <a:ext cx="8312587" cy="1008380"/>
          </a:xfrm>
        </p:spPr>
        <p:txBody>
          <a:bodyPr/>
          <a:lstStyle/>
          <a:p>
            <a:r>
              <a:rPr lang="sk-SK" sz="4800" dirty="0"/>
              <a:t>Krok 4: Uznanie obmedzení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44165F9-38F2-9E58-6D01-EC9D8AA7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434B1E3-4F09-51A1-CA93-468B429D94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81348F4D-0A8E-3E96-1F06-9D4D7493EEA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888939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BDB66-5AA2-9BD1-6202-EE67467F5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FDC62835-8A2D-E081-D9AD-709C15DC5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566" y="756287"/>
            <a:ext cx="7985711" cy="5203079"/>
          </a:xfrm>
        </p:spPr>
        <p:txBody>
          <a:bodyPr>
            <a:normAutofit/>
          </a:bodyPr>
          <a:lstStyle/>
          <a:p>
            <a:r>
              <a:rPr lang="sk-SK" dirty="0"/>
              <a:t>Obmedzenia štúdie sa môžu týkať dizajnu výskumu, konkrétnych metodologických alebo materiálových rozhodnutí alebo neočakávaných problémov, ktoré sa objavili počas vykonávania výskumu. </a:t>
            </a:r>
          </a:p>
          <a:p>
            <a:r>
              <a:rPr lang="sk-SK" dirty="0"/>
              <a:t>Spomeňte iba tieto obmedzenia, ktoré priamo súvisia s vašimi výskumnými otázkami, a vysvetlite, aký vplyv mali tieto obmedzenia na to, ako bola vaša štúdia vykonaná a na platnosť akýchkoľvek interpretácií.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219156A-7D1D-BBF1-971F-1DF6C5E48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7" y="5778929"/>
            <a:ext cx="8312587" cy="1008380"/>
          </a:xfrm>
        </p:spPr>
        <p:txBody>
          <a:bodyPr/>
          <a:lstStyle/>
          <a:p>
            <a:r>
              <a:rPr lang="sk-SK" sz="4800" dirty="0"/>
              <a:t>Krok 4: Uznanie obmedzení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986A3F8-77AD-530E-56D3-8133299DE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D1895AC-0BBF-41A7-985C-69BEF9B457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D121F6FA-F6B5-1641-DEC2-C0C958E8309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75090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3AAF91B0-ECAD-1CE1-10D6-87A869010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449" y="756287"/>
            <a:ext cx="8211828" cy="5022642"/>
          </a:xfrm>
        </p:spPr>
        <p:txBody>
          <a:bodyPr>
            <a:normAutofit lnSpcReduction="10000"/>
          </a:bodyPr>
          <a:lstStyle/>
          <a:p>
            <a:r>
              <a:rPr lang="sk-SK" dirty="0"/>
              <a:t>Nedostatočná veľkosť vzorky na štatistické merania </a:t>
            </a:r>
          </a:p>
          <a:p>
            <a:r>
              <a:rPr lang="sk-SK" dirty="0"/>
              <a:t>Nedostatok predchádzajúcich výskumných štúdií na túto tému</a:t>
            </a:r>
          </a:p>
          <a:p>
            <a:r>
              <a:rPr lang="sk-SK" dirty="0"/>
              <a:t>Metódy/nástroje/techniky používané na zber údajov</a:t>
            </a:r>
          </a:p>
          <a:p>
            <a:r>
              <a:rPr lang="sk-SK" dirty="0"/>
              <a:t>Obmedzený prístup k údajom</a:t>
            </a:r>
          </a:p>
          <a:p>
            <a:r>
              <a:rPr lang="sk-SK" dirty="0"/>
              <a:t>Časové obmedzenia pri správnej príprave a realizácii štúdie</a:t>
            </a:r>
          </a:p>
          <a:p>
            <a:pPr marL="20158" indent="0">
              <a:buNone/>
            </a:pPr>
            <a:endParaRPr lang="sk-SK" dirty="0"/>
          </a:p>
          <a:p>
            <a:r>
              <a:rPr lang="sk-SK" dirty="0"/>
              <a:t>Po diskusii o obmedzeniach štúdie môžete tiež zdôrazniť, že vaše výsledky sú stále platné. </a:t>
            </a:r>
          </a:p>
          <a:p>
            <a:r>
              <a:rPr lang="sk-SK" dirty="0"/>
              <a:t>Uveďte niekoľko konkrétnych dôvodov, prečo obmedzenia nemusia nevyhnutne znevýhodniť vaše štúdium alebo zúžiť jeho rozsah.</a:t>
            </a:r>
            <a:endParaRPr lang="sk-SK" i="1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DF0D58C9-8443-AE47-7DF7-47DFEE7AA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9" y="5778929"/>
            <a:ext cx="8312587" cy="1008380"/>
          </a:xfrm>
        </p:spPr>
        <p:txBody>
          <a:bodyPr/>
          <a:lstStyle/>
          <a:p>
            <a:r>
              <a:rPr lang="sk-SK" dirty="0"/>
              <a:t>Časté obmedzenia štúdie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86FAAFE-4A3D-0945-34B7-46281259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0737832-8B0C-BB42-ED0C-FE8822B9841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B53169DE-1913-C225-8739-13F27F6B7F2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022236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6FE1C-6FB3-6601-9D10-C86BA6632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89EDFC57-D533-33E7-8436-E383B0EEC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449" y="756287"/>
            <a:ext cx="8211828" cy="5022642"/>
          </a:xfrm>
        </p:spPr>
        <p:txBody>
          <a:bodyPr>
            <a:normAutofit/>
          </a:bodyPr>
          <a:lstStyle/>
          <a:p>
            <a:r>
              <a:rPr lang="sk-SK" dirty="0"/>
              <a:t>Príklady fráz:</a:t>
            </a:r>
          </a:p>
          <a:p>
            <a:pPr lvl="1"/>
            <a:r>
              <a:rPr lang="sk-SK" i="1" dirty="0"/>
              <a:t>"V tejto štúdii môžu existovať určité možné obmedzenia."</a:t>
            </a:r>
          </a:p>
          <a:p>
            <a:pPr lvl="1"/>
            <a:r>
              <a:rPr lang="sk-SK" i="1" dirty="0"/>
              <a:t>"Zistenia tejto štúdie je potrebné vnímať vo svetle určitých obmedzení." </a:t>
            </a:r>
          </a:p>
          <a:p>
            <a:pPr lvl="1"/>
            <a:r>
              <a:rPr lang="sk-SK" i="1" dirty="0"/>
              <a:t>"Prvým obmedzením je... Druhé obmedzenie sa týka...“</a:t>
            </a:r>
          </a:p>
          <a:p>
            <a:pPr lvl="1"/>
            <a:r>
              <a:rPr lang="sk-SK" i="1" dirty="0"/>
              <a:t>"Empirické výsledky uvedené v tomto dokumente by sa mali posudzovať vo svetle niektorých obmedzení.“</a:t>
            </a:r>
          </a:p>
          <a:p>
            <a:pPr lvl="1"/>
            <a:r>
              <a:rPr lang="sk-SK" i="1" dirty="0"/>
              <a:t>"Tento výskum však podlieha niekoľkým obmedzeniam.“</a:t>
            </a:r>
          </a:p>
          <a:p>
            <a:pPr lvl="1"/>
            <a:r>
              <a:rPr lang="sk-SK" i="1" dirty="0"/>
              <a:t>"Primárnym obmedzením zovšeobecnenia týchto výsledkov je...“</a:t>
            </a:r>
          </a:p>
          <a:p>
            <a:pPr lvl="1"/>
            <a:r>
              <a:rPr lang="sk-SK" i="1" dirty="0"/>
              <a:t>"Napriek tomu sa tieto výsledky musia interpretovať opatrne a treba mať na pamäti množstvo obmedzení."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72D2CE3-9628-A5BF-B33B-633FD1681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9" y="5778929"/>
            <a:ext cx="8312587" cy="1008380"/>
          </a:xfrm>
        </p:spPr>
        <p:txBody>
          <a:bodyPr/>
          <a:lstStyle/>
          <a:p>
            <a:r>
              <a:rPr lang="sk-SK" dirty="0"/>
              <a:t>Časté obmedzenia štúdie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2F97D8C-9E1D-12EB-0066-19967D24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5C706E62-9F98-7BE8-F5EA-A94D0A9C49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0C4965E-2C30-8FBF-DC1D-04154C4BF7D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499014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670DE5AE-99DF-DAAC-60B0-F4623D1D0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31" y="578069"/>
            <a:ext cx="8427146" cy="5602014"/>
          </a:xfrm>
        </p:spPr>
        <p:txBody>
          <a:bodyPr>
            <a:normAutofit/>
          </a:bodyPr>
          <a:lstStyle/>
          <a:p>
            <a:r>
              <a:rPr lang="sk-SK" dirty="0"/>
              <a:t>Na základe interpretácie a diskusie o zisteniach môžu odporúčania zahŕňať praktické zmeny v štúdii alebo konkrétny ďalší výskum, ktorý sa má vykonať na objasnenie výskumných otázok. </a:t>
            </a:r>
          </a:p>
          <a:p>
            <a:r>
              <a:rPr lang="sk-SK" dirty="0"/>
              <a:t>Odporúčania sú často uvedené v samostatnej sekcii </a:t>
            </a:r>
            <a:r>
              <a:rPr lang="sk-SK" i="1" dirty="0">
                <a:solidFill>
                  <a:srgbClr val="FFC000"/>
                </a:solidFill>
              </a:rPr>
              <a:t>Závery</a:t>
            </a:r>
            <a:r>
              <a:rPr lang="sk-SK" dirty="0"/>
              <a:t>, ale často je to len posledný odsek sekcie Diskusia.</a:t>
            </a:r>
          </a:p>
          <a:p>
            <a:r>
              <a:rPr lang="sk-SK" dirty="0"/>
              <a:t>Návrhy na ďalší výskum často vychádzajú priamo z uvedených obmedzení. </a:t>
            </a:r>
          </a:p>
          <a:p>
            <a:r>
              <a:rPr lang="sk-SK" dirty="0"/>
              <a:t>Namiesto jednoduchého vyhlásenia, že "by sa mal vykonať ďalší výskum", uveďte konkrétne špecifiká o tom, ako môže budúcnosť pomôcť odpovedať na otázky, ktoré váš výskum nemohol.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83BFCFB-EAD2-FCA4-87AF-FBAE768A3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551" y="6180083"/>
            <a:ext cx="8312587" cy="607226"/>
          </a:xfrm>
        </p:spPr>
        <p:txBody>
          <a:bodyPr/>
          <a:lstStyle/>
          <a:p>
            <a:r>
              <a:rPr lang="sk-SK" sz="2800" dirty="0"/>
              <a:t>Diskusia 5. časť: Odporúčania pre ďalší výskum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1D23F9C-DD7F-B34C-E3ED-67CA21841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4B967A4-49F1-B4A3-1479-47C9978C103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239BFA8-22C1-0CD3-205F-42FCE80501A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42485057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CCCC2-EC40-6BE1-A2B3-133C32FBA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8C1EA9F9-9E23-B6A6-1415-1EDAA3951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31" y="578069"/>
            <a:ext cx="8427146" cy="5602014"/>
          </a:xfrm>
        </p:spPr>
        <p:txBody>
          <a:bodyPr>
            <a:normAutofit/>
          </a:bodyPr>
          <a:lstStyle/>
          <a:p>
            <a:r>
              <a:rPr lang="sk-SK" dirty="0"/>
              <a:t>Príklady fráz:</a:t>
            </a:r>
          </a:p>
          <a:p>
            <a:pPr lvl="1"/>
            <a:r>
              <a:rPr lang="sk-SK" i="1" dirty="0"/>
              <a:t>Je potrebný ďalší výskum na zistenie ...</a:t>
            </a:r>
          </a:p>
          <a:p>
            <a:pPr lvl="1"/>
            <a:r>
              <a:rPr lang="sk-SK" i="1" dirty="0"/>
              <a:t>Je tu dostatok priestoru na ďalší pokrok v analýze... </a:t>
            </a:r>
          </a:p>
          <a:p>
            <a:pPr lvl="1"/>
            <a:r>
              <a:rPr lang="sk-SK" i="1" dirty="0"/>
              <a:t>Ďalšia štúdia s väčším zameraním na X by sa mala uskutočniť na preskúmanie... </a:t>
            </a:r>
          </a:p>
          <a:p>
            <a:pPr lvl="1"/>
            <a:r>
              <a:rPr lang="sk-SK" i="1" dirty="0"/>
              <a:t>Musia sa uskutočniť ďalšie štúdie X, ktoré zohľadňujú tieto premenné</a:t>
            </a:r>
            <a:r>
              <a:rPr lang="sk-SK" dirty="0"/>
              <a:t>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EDB30B69-2E5F-78D4-F7C8-A99CF6B5D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551" y="6180083"/>
            <a:ext cx="8312587" cy="607226"/>
          </a:xfrm>
        </p:spPr>
        <p:txBody>
          <a:bodyPr/>
          <a:lstStyle/>
          <a:p>
            <a:r>
              <a:rPr lang="sk-SK" sz="2800" dirty="0"/>
              <a:t>Diskusia 5. časť: Odporúčania pre ďalší výskum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4EB3909-E8D3-0451-1390-BF3E575A0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5527A55-7E6A-CF28-E2A2-3CC9A5D7AF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60C4ECC8-45FC-DC26-779A-A9F2252EFE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871123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780357EF-B876-2A49-8075-7C4891ECA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152" y="756287"/>
            <a:ext cx="8406125" cy="5287161"/>
          </a:xfrm>
        </p:spPr>
        <p:txBody>
          <a:bodyPr/>
          <a:lstStyle/>
          <a:p>
            <a:endParaRPr lang="sk-SK" dirty="0"/>
          </a:p>
          <a:p>
            <a:r>
              <a:rPr lang="sk-SK" dirty="0"/>
              <a:t>Diskusia spĺňa sľub, ktorý ste dali čitateľom v úvode. </a:t>
            </a:r>
          </a:p>
          <a:p>
            <a:r>
              <a:rPr lang="sk-SK" dirty="0"/>
              <a:t>Na začiatku svojho príspevku nám poviete, prečo by sme sa mali zaujímať o váš výskum – úvod a metodika. </a:t>
            </a:r>
          </a:p>
          <a:p>
            <a:r>
              <a:rPr lang="sk-SK" dirty="0"/>
              <a:t>Potom nás prevediete sériou zložitých obrázkov a grafov, ktoré zachytávajú všetky relevantné údaje, ktoré ste zhromaždili počas svojho výskumu - výsledky. </a:t>
            </a:r>
          </a:p>
          <a:p>
            <a:r>
              <a:rPr lang="sk-SK" dirty="0"/>
              <a:t>Ostáva len vysvetliť, ako nás váš výskum posúva z bodu A (otázky, ktoré ste nastolili v úvode) do bodu B (naše nové chápanie týchto záležitostí). </a:t>
            </a:r>
          </a:p>
          <a:p>
            <a:r>
              <a:rPr lang="sk-SK" dirty="0"/>
              <a:t>Musíte tiež odporučiť, ako by sme sa mohli dostať k bodu C (t. j. identifikovať, čo si myslíte, že je ďalším smerom výskumu v tejto oblasti).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9944F73F-185E-3943-BB30-3291BDC1A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7" y="5778929"/>
            <a:ext cx="8312587" cy="1008380"/>
          </a:xfrm>
        </p:spPr>
        <p:txBody>
          <a:bodyPr/>
          <a:lstStyle/>
          <a:p>
            <a:r>
              <a:rPr lang="sk-SK" sz="4000" dirty="0"/>
              <a:t>Čo je diskusia vo výskumnej práci?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30F11FC-BF8A-E64E-A277-335A3C15A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5540" y="6787309"/>
            <a:ext cx="1256701" cy="402652"/>
          </a:xfrm>
        </p:spPr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sk-SK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1588CD6-8F48-2843-BF66-3FFFD98273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sk-SK" smtClean="0"/>
              <a:pPr/>
              <a:t>2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11460E8-F8F2-B844-8132-20E3DBA30AB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k-SK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28818106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text 7">
            <a:extLst>
              <a:ext uri="{FF2B5EF4-FFF2-40B4-BE49-F238E27FC236}">
                <a16:creationId xmlns:a16="http://schemas.microsoft.com/office/drawing/2014/main" id="{54E3C74F-81A5-4ED9-5113-27B080CA0E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Správne</a:t>
            </a:r>
          </a:p>
        </p:txBody>
      </p:sp>
      <p:sp>
        <p:nvSpPr>
          <p:cNvPr id="9" name="Zástupný objekt pre obsah 8">
            <a:extLst>
              <a:ext uri="{FF2B5EF4-FFF2-40B4-BE49-F238E27FC236}">
                <a16:creationId xmlns:a16="http://schemas.microsoft.com/office/drawing/2014/main" id="{11FFC0AC-BAF1-45DD-1E2B-331643EB3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069" y="1512569"/>
            <a:ext cx="4513601" cy="5274739"/>
          </a:xfrm>
        </p:spPr>
        <p:txBody>
          <a:bodyPr>
            <a:noAutofit/>
          </a:bodyPr>
          <a:lstStyle/>
          <a:p>
            <a:r>
              <a:rPr lang="sk-SK" sz="1600" dirty="0"/>
              <a:t>Je v poriadku špekulovať na základe zistení výskumu, uistite sa však, že ich prezentujete ako špekulácie a nie ako kauzálne závery. </a:t>
            </a:r>
          </a:p>
          <a:p>
            <a:r>
              <a:rPr lang="sk-SK" sz="1600" dirty="0"/>
              <a:t>Ujasnite si tiež obmedzenia štúdie.</a:t>
            </a:r>
          </a:p>
          <a:p>
            <a:r>
              <a:rPr lang="sk-SK" sz="1600" dirty="0"/>
              <a:t>Diskutujte o tom, či bolo na zisteniach niečo prekvapujúce alebo či výsledky boli v rozpore s pôvodnou hypotézou</a:t>
            </a:r>
          </a:p>
          <a:p>
            <a:r>
              <a:rPr lang="sk-SK" sz="1600" dirty="0"/>
              <a:t>Predstavte kľúčové obmedzenia štúdie a to, ako mohli ovplyvniť výsledky.</a:t>
            </a:r>
          </a:p>
          <a:p>
            <a:r>
              <a:rPr lang="sk-SK" sz="1600" dirty="0"/>
              <a:t>Odpoveď na výskumné otázky poskytnite na začiatku diskusnej sekcie. </a:t>
            </a:r>
          </a:p>
          <a:p>
            <a:r>
              <a:rPr lang="sk-SK" sz="1600" dirty="0"/>
              <a:t>Uistite sa, že vaša odpoveď je v súlade s výskumnou otázkou uvedenou v úvodnej časti.</a:t>
            </a:r>
          </a:p>
          <a:p>
            <a:r>
              <a:rPr lang="sk-SK" sz="1600" dirty="0"/>
              <a:t>Naučte sa kritizovať svoju vlastnú prácu a transparentne uznávať obmedzenia. Využite však aj diskusnú sekciu ako príležitosť obhájiť svoju prácu a porozprávať sa o krokoch, ktoré boli podniknuté na zmiernenie obmedzení.</a:t>
            </a:r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31C0A9C1-3A22-A6D3-633E-1488A831EA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k-SK" dirty="0"/>
              <a:t>Nesprávne</a:t>
            </a:r>
          </a:p>
        </p:txBody>
      </p:sp>
      <p:sp>
        <p:nvSpPr>
          <p:cNvPr id="11" name="Zástupný objekt pre obsah 10">
            <a:extLst>
              <a:ext uri="{FF2B5EF4-FFF2-40B4-BE49-F238E27FC236}">
                <a16:creationId xmlns:a16="http://schemas.microsoft.com/office/drawing/2014/main" id="{0765BB27-79AF-668D-B4F0-D9C0A72CF5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286703" y="1512570"/>
            <a:ext cx="4414345" cy="5066906"/>
          </a:xfrm>
        </p:spPr>
        <p:txBody>
          <a:bodyPr>
            <a:normAutofit fontScale="70000" lnSpcReduction="20000"/>
          </a:bodyPr>
          <a:lstStyle/>
          <a:p>
            <a:r>
              <a:rPr lang="sk-SK" dirty="0"/>
              <a:t>Neuvádzajte podrobne všetky možné analýzy citlivosti alebo všetky analýzy citlivosti, ktoré ste vykonali. </a:t>
            </a:r>
          </a:p>
          <a:p>
            <a:r>
              <a:rPr lang="sk-SK" dirty="0"/>
              <a:t>Diskutujte len o tých, ktoré prispievajú k robustnosti vašej interpretácie zistení štúdie</a:t>
            </a:r>
          </a:p>
          <a:p>
            <a:r>
              <a:rPr lang="sk-SK" dirty="0"/>
              <a:t>Nevynechávajte žiadne potenciálne alternatívne vysvetlenia zistení vašej štúdie. </a:t>
            </a:r>
          </a:p>
          <a:p>
            <a:r>
              <a:rPr lang="sk-SK" dirty="0"/>
              <a:t>V diskusnej časti sa recenzenti zamerajú najmä na to, či interpretácie a vyvodené závery boli podložené predloženými dôkazmi a či existovali nejaké alternatívne vysvetlenia, ktoré by mohli byť prijateľné.</a:t>
            </a:r>
          </a:p>
          <a:p>
            <a:r>
              <a:rPr lang="sk-SK" dirty="0"/>
              <a:t>Neinterpretujte absenciu štatistickej významnosti ako absenciu asociácie. Zistenia by sa nemali interpretovať výlučne na základe hodnôt p štatistických testov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6EB58E9-BECB-A52B-BB92-E240BB7B41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95540" y="6787309"/>
            <a:ext cx="1256701" cy="402652"/>
          </a:xfrm>
        </p:spPr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C199E6F-094D-273F-4396-EA9B5519A1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FF7B2EA-8D62-86B3-40F6-C352BF8E96E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26DDEFCC-024C-7C45-5BE0-D32FCC920116}"/>
              </a:ext>
            </a:extLst>
          </p:cNvPr>
          <p:cNvSpPr txBox="1"/>
          <p:nvPr/>
        </p:nvSpPr>
        <p:spPr>
          <a:xfrm>
            <a:off x="4998562" y="6191595"/>
            <a:ext cx="5265682" cy="654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400" dirty="0">
                <a:solidFill>
                  <a:schemeClr val="tx1"/>
                </a:solidFill>
              </a:rPr>
              <a:t>﻿</a:t>
            </a:r>
            <a:r>
              <a:rPr lang="sk-SK" sz="1400" dirty="0" err="1">
                <a:solidFill>
                  <a:schemeClr val="tx1"/>
                </a:solidFill>
              </a:rPr>
              <a:t>Karim</a:t>
            </a:r>
            <a:r>
              <a:rPr lang="sk-SK" sz="1400" dirty="0">
                <a:solidFill>
                  <a:schemeClr val="tx1"/>
                </a:solidFill>
              </a:rPr>
              <a:t>, E., </a:t>
            </a:r>
            <a:r>
              <a:rPr lang="sk-SK" sz="1400" dirty="0" err="1">
                <a:solidFill>
                  <a:schemeClr val="tx1"/>
                </a:solidFill>
              </a:rPr>
              <a:t>Jeong</a:t>
            </a:r>
            <a:r>
              <a:rPr lang="sk-SK" sz="1400" dirty="0">
                <a:solidFill>
                  <a:schemeClr val="tx1"/>
                </a:solidFill>
              </a:rPr>
              <a:t>, D., &amp; </a:t>
            </a:r>
            <a:r>
              <a:rPr lang="sk-SK" sz="1400" dirty="0" err="1">
                <a:solidFill>
                  <a:schemeClr val="tx1"/>
                </a:solidFill>
              </a:rPr>
              <a:t>Fardowsa</a:t>
            </a:r>
            <a:r>
              <a:rPr lang="sk-SK" sz="1400" dirty="0">
                <a:solidFill>
                  <a:schemeClr val="tx1"/>
                </a:solidFill>
              </a:rPr>
              <a:t>, Y. (2021). </a:t>
            </a:r>
            <a:r>
              <a:rPr lang="sk-SK" sz="1400" dirty="0" err="1">
                <a:solidFill>
                  <a:schemeClr val="tx1"/>
                </a:solidFill>
              </a:rPr>
              <a:t>Scientific</a:t>
            </a:r>
            <a:r>
              <a:rPr lang="sk-SK" sz="1400" dirty="0">
                <a:solidFill>
                  <a:schemeClr val="tx1"/>
                </a:solidFill>
              </a:rPr>
              <a:t> </a:t>
            </a:r>
            <a:r>
              <a:rPr lang="sk-SK" sz="1400" dirty="0" err="1">
                <a:solidFill>
                  <a:schemeClr val="tx1"/>
                </a:solidFill>
              </a:rPr>
              <a:t>Writing</a:t>
            </a:r>
            <a:r>
              <a:rPr lang="sk-SK" sz="1400" dirty="0">
                <a:solidFill>
                  <a:schemeClr val="tx1"/>
                </a:solidFill>
              </a:rPr>
              <a:t> </a:t>
            </a:r>
            <a:r>
              <a:rPr lang="sk-SK" sz="1400" dirty="0" err="1">
                <a:solidFill>
                  <a:schemeClr val="tx1"/>
                </a:solidFill>
              </a:rPr>
              <a:t>for</a:t>
            </a:r>
            <a:r>
              <a:rPr lang="sk-SK" sz="1400" dirty="0">
                <a:solidFill>
                  <a:schemeClr val="tx1"/>
                </a:solidFill>
              </a:rPr>
              <a:t> Health </a:t>
            </a:r>
            <a:r>
              <a:rPr lang="sk-SK" sz="1400" dirty="0" err="1">
                <a:solidFill>
                  <a:schemeClr val="tx1"/>
                </a:solidFill>
              </a:rPr>
              <a:t>Research</a:t>
            </a:r>
            <a:r>
              <a:rPr lang="sk-SK" sz="1400" dirty="0">
                <a:solidFill>
                  <a:schemeClr val="tx1"/>
                </a:solidFill>
              </a:rPr>
              <a:t>. </a:t>
            </a:r>
            <a:r>
              <a:rPr lang="sk-SK" sz="1400" dirty="0" err="1">
                <a:solidFill>
                  <a:schemeClr val="tx1"/>
                </a:solidFill>
              </a:rPr>
              <a:t>https</a:t>
            </a:r>
            <a:r>
              <a:rPr lang="sk-SK" sz="1400" dirty="0">
                <a:solidFill>
                  <a:schemeClr val="tx1"/>
                </a:solidFill>
              </a:rPr>
              <a:t>://</a:t>
            </a:r>
            <a:r>
              <a:rPr lang="sk-SK" sz="1400" dirty="0" err="1">
                <a:solidFill>
                  <a:schemeClr val="tx1"/>
                </a:solidFill>
              </a:rPr>
              <a:t>ehsanx.github.io</a:t>
            </a:r>
            <a:r>
              <a:rPr lang="sk-SK" sz="1400" dirty="0">
                <a:solidFill>
                  <a:schemeClr val="tx1"/>
                </a:solidFill>
              </a:rPr>
              <a:t>/</a:t>
            </a:r>
            <a:r>
              <a:rPr lang="sk-SK" sz="1400" dirty="0" err="1">
                <a:solidFill>
                  <a:schemeClr val="tx1"/>
                </a:solidFill>
              </a:rPr>
              <a:t>Scientific</a:t>
            </a:r>
            <a:r>
              <a:rPr lang="sk-SK" sz="1400" dirty="0">
                <a:solidFill>
                  <a:schemeClr val="tx1"/>
                </a:solidFill>
              </a:rPr>
              <a:t>-</a:t>
            </a:r>
            <a:r>
              <a:rPr lang="sk-SK" sz="1400" dirty="0" err="1">
                <a:solidFill>
                  <a:schemeClr val="tx1"/>
                </a:solidFill>
              </a:rPr>
              <a:t>Writing</a:t>
            </a:r>
            <a:r>
              <a:rPr lang="sk-SK" sz="1400" dirty="0">
                <a:solidFill>
                  <a:schemeClr val="tx1"/>
                </a:solidFill>
              </a:rPr>
              <a:t>-</a:t>
            </a:r>
            <a:r>
              <a:rPr lang="sk-SK" sz="1400" dirty="0" err="1">
                <a:solidFill>
                  <a:schemeClr val="tx1"/>
                </a:solidFill>
              </a:rPr>
              <a:t>for</a:t>
            </a:r>
            <a:r>
              <a:rPr lang="sk-SK" sz="1400" dirty="0">
                <a:solidFill>
                  <a:schemeClr val="tx1"/>
                </a:solidFill>
              </a:rPr>
              <a:t>-Health-</a:t>
            </a:r>
            <a:r>
              <a:rPr lang="sk-SK" sz="1400" dirty="0" err="1">
                <a:solidFill>
                  <a:schemeClr val="tx1"/>
                </a:solidFill>
              </a:rPr>
              <a:t>Research</a:t>
            </a:r>
            <a:r>
              <a:rPr lang="sk-SK" sz="1400" dirty="0">
                <a:solidFill>
                  <a:schemeClr val="tx1"/>
                </a:solidFill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2383162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9487A26C-0F92-3C8A-76DA-119D7EA8E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972" y="756287"/>
            <a:ext cx="8080305" cy="4362251"/>
          </a:xfrm>
        </p:spPr>
        <p:txBody>
          <a:bodyPr>
            <a:normAutofit lnSpcReduction="10000"/>
          </a:bodyPr>
          <a:lstStyle/>
          <a:p>
            <a:r>
              <a:rPr lang="sk-SK" sz="2800" dirty="0"/>
              <a:t>Neuvádzajte </a:t>
            </a:r>
            <a:r>
              <a:rPr lang="sk-SK" sz="2800" i="1" dirty="0">
                <a:solidFill>
                  <a:srgbClr val="FFC000"/>
                </a:solidFill>
              </a:rPr>
              <a:t>nové výsledky</a:t>
            </a:r>
            <a:r>
              <a:rPr lang="sk-SK" sz="2800" dirty="0"/>
              <a:t>: mali by ste diskutovať iba o údajoch, ktoré ste už nahlásili v sekcii výsledkov.
Neuvádzajte </a:t>
            </a:r>
            <a:r>
              <a:rPr lang="sk-SK" sz="2800" i="1" dirty="0">
                <a:solidFill>
                  <a:srgbClr val="FFC000"/>
                </a:solidFill>
              </a:rPr>
              <a:t>prehnané tvrdenia</a:t>
            </a:r>
            <a:r>
              <a:rPr lang="sk-SK" sz="2800" dirty="0"/>
              <a:t>: vyhnite sa prehnaným interpretáciám a špekuláciám, ktoré nie sú priamo podložené vašimi údajmi.
</a:t>
            </a:r>
            <a:r>
              <a:rPr lang="sk-SK" sz="2800" i="1" dirty="0">
                <a:solidFill>
                  <a:srgbClr val="FFC000"/>
                </a:solidFill>
              </a:rPr>
              <a:t>Nepodkopávajte svoj výskum</a:t>
            </a:r>
            <a:r>
              <a:rPr lang="sk-SK" sz="2800" dirty="0"/>
              <a:t>: Diskusia o obmedzeniach by mala byť zameraná na posilnenie vašej dôveryhodnosti, nie na zdôrazňovanie slabých stránok alebo zlyhaní.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0F99A4E6-02EA-B34B-5A89-AB5BE857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90" y="5835836"/>
            <a:ext cx="8312587" cy="1008380"/>
          </a:xfrm>
        </p:spPr>
        <p:txBody>
          <a:bodyPr/>
          <a:lstStyle/>
          <a:p>
            <a:r>
              <a:rPr lang="sk-SK" dirty="0"/>
              <a:t>Čo neuvádzať v časti diskusia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B4A0584-1359-E640-5095-7E600AD0C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95DC960F-B596-B6F3-FB36-1494E8FF66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D5B95E4-4CBD-D1DD-B034-FEC1AD27725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36639385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C776964F-E247-FBA6-7D55-2000BF8F6C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41096" y="6787309"/>
            <a:ext cx="811145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9C6B8405-D1FC-534E-BBD1-2B7A6366FE04}" type="datetime1">
              <a:rPr lang="sk-SK" sz="1100" smtClean="0"/>
              <a:pPr>
                <a:spcAft>
                  <a:spcPts val="600"/>
                </a:spcAft>
              </a:pPr>
              <a:t>9.11.2024</a:t>
            </a:fld>
            <a:endParaRPr lang="en-GB" sz="1100"/>
          </a:p>
        </p:txBody>
      </p:sp>
      <p:sp>
        <p:nvSpPr>
          <p:cNvPr id="8" name="Zástupný objekt pre číslo snímky 7">
            <a:extLst>
              <a:ext uri="{FF2B5EF4-FFF2-40B4-BE49-F238E27FC236}">
                <a16:creationId xmlns:a16="http://schemas.microsoft.com/office/drawing/2014/main" id="{987741D5-044D-FCE8-2160-7F0A2DE7DC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844216"/>
            <a:ext cx="822862" cy="34574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7C245C3F-23D6-4420-B72D-D1DE680834B2}" type="slidenum">
              <a:rPr lang="en-GB" smtClean="0"/>
              <a:pPr>
                <a:spcAft>
                  <a:spcPts val="600"/>
                </a:spcAft>
              </a:pPr>
              <a:t>22</a:t>
            </a:fld>
            <a:endParaRPr lang="en-GB"/>
          </a:p>
        </p:txBody>
      </p:sp>
      <p:sp>
        <p:nvSpPr>
          <p:cNvPr id="9" name="Zástupný objekt pre pätu 8">
            <a:extLst>
              <a:ext uri="{FF2B5EF4-FFF2-40B4-BE49-F238E27FC236}">
                <a16:creationId xmlns:a16="http://schemas.microsoft.com/office/drawing/2014/main" id="{DF1AEE55-B3DC-D1FF-C023-AFFBC8696ED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998562" y="6787309"/>
            <a:ext cx="1256701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12015B78-4F79-DC02-C324-5E368C762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448" y="5378027"/>
            <a:ext cx="8312587" cy="1008380"/>
          </a:xfrm>
        </p:spPr>
        <p:txBody>
          <a:bodyPr anchor="b">
            <a:normAutofit/>
          </a:bodyPr>
          <a:lstStyle/>
          <a:p>
            <a:r>
              <a:rPr lang="sk-SK" dirty="0"/>
              <a:t>Zhrnutie</a:t>
            </a:r>
          </a:p>
        </p:txBody>
      </p:sp>
      <p:sp>
        <p:nvSpPr>
          <p:cNvPr id="11" name="Zástupný objekt pre obsah 10">
            <a:extLst>
              <a:ext uri="{FF2B5EF4-FFF2-40B4-BE49-F238E27FC236}">
                <a16:creationId xmlns:a16="http://schemas.microsoft.com/office/drawing/2014/main" id="{0BA9BEFD-1A90-F6BD-5F2C-A30D7FAB06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6332" y="726034"/>
            <a:ext cx="4751980" cy="483393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sk-SK" sz="2000" dirty="0"/>
              <a:t>Diskusia je kľúčovou časťou odborného článku.</a:t>
            </a:r>
          </a:p>
          <a:p>
            <a:pPr>
              <a:lnSpc>
                <a:spcPct val="90000"/>
              </a:lnSpc>
            </a:pPr>
            <a:r>
              <a:rPr lang="sk-SK" sz="2000" dirty="0"/>
              <a:t>Umožňuje interpretovať zistenia v širšom kontexte a poukázať na ich význam pre prax alebo ďalší výskum.</a:t>
            </a:r>
          </a:p>
          <a:p>
            <a:pPr>
              <a:lnSpc>
                <a:spcPct val="90000"/>
              </a:lnSpc>
            </a:pPr>
            <a:r>
              <a:rPr lang="sk-SK" sz="2000" dirty="0"/>
              <a:t>Správne štruktúrovaná diskusia poskytuje čitateľovi jasný pohľad na to, ako výsledky zapadajú do existujúcej literatúry a aké sú ich dôsledky. </a:t>
            </a:r>
          </a:p>
          <a:p>
            <a:pPr>
              <a:lnSpc>
                <a:spcPct val="90000"/>
              </a:lnSpc>
            </a:pPr>
            <a:r>
              <a:rPr lang="sk-SK" sz="2000" dirty="0"/>
              <a:t>Autori by sa mali zamerať na jasné a objektívne interpretácie, vyhnúť sa nadmerným špekuláciám a nezabúdať na praktické či teoretické obmedzenia svojej práce."</a:t>
            </a:r>
          </a:p>
        </p:txBody>
      </p:sp>
      <p:pic>
        <p:nvPicPr>
          <p:cNvPr id="3074" name="Picture 2" descr="How To Write A Research Summary — Everything You Need To Know">
            <a:extLst>
              <a:ext uri="{FF2B5EF4-FFF2-40B4-BE49-F238E27FC236}">
                <a16:creationId xmlns:a16="http://schemas.microsoft.com/office/drawing/2014/main" id="{DF0371BD-EE55-A6DC-0DDD-3D81FB84B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1725" y="1444224"/>
            <a:ext cx="3607159" cy="2348545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53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82F9A59B-9E27-193F-E622-2E5651702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503" y="756287"/>
            <a:ext cx="8048774" cy="4730113"/>
          </a:xfrm>
        </p:spPr>
        <p:txBody>
          <a:bodyPr>
            <a:normAutofit/>
          </a:bodyPr>
          <a:lstStyle/>
          <a:p>
            <a:r>
              <a:rPr lang="sk-SK" dirty="0"/>
              <a:t>Vysvetliť, prečo by sa čitateľ mal zaujímať o tento výskumný projekt</a:t>
            </a:r>
          </a:p>
          <a:p>
            <a:pPr lvl="1"/>
            <a:r>
              <a:rPr lang="sk-SK" dirty="0"/>
              <a:t>Opísať povahu medzery vo vedomostiach, ktorú ste sa snažili vyplniť pomocou výsledkov svojej štúdie.</a:t>
            </a:r>
          </a:p>
          <a:p>
            <a:pPr lvl="1"/>
            <a:r>
              <a:rPr lang="sk-SK" i="1" dirty="0">
                <a:solidFill>
                  <a:srgbClr val="FFC000"/>
                </a:solidFill>
              </a:rPr>
              <a:t>Neopakovať úvod</a:t>
            </a:r>
            <a:r>
              <a:rPr lang="sk-SK" dirty="0"/>
              <a:t>. Zamerať sa na to, prečo bola táto konkrétna štúdia potrebná na vyplnenie medzery, ktorú ste si všimli, a prečo túto medzeru bolo potrebné vyplniť.</a:t>
            </a:r>
          </a:p>
          <a:p>
            <a:r>
              <a:rPr lang="sk-SK" i="1" dirty="0">
                <a:solidFill>
                  <a:srgbClr val="FFC000"/>
                </a:solidFill>
              </a:rPr>
              <a:t>Odpovedať na každú z otázok</a:t>
            </a:r>
            <a:r>
              <a:rPr lang="sk-SK" dirty="0"/>
              <a:t>, ktoré ste položili v úvode, a vysvetliť, ako vaše výsledky podporujú tieto závery.</a:t>
            </a:r>
          </a:p>
          <a:p>
            <a:pPr lvl="1"/>
            <a:r>
              <a:rPr lang="sk-SK" dirty="0"/>
              <a:t>Zohľadniť všetky výsledky relevantné pre otázky (aj keď tieto výsledky neboli štatisticky významné). </a:t>
            </a:r>
          </a:p>
          <a:p>
            <a:pPr lvl="1"/>
            <a:r>
              <a:rPr lang="sk-SK" dirty="0"/>
              <a:t>Zamerať sa na význam najpozoruhodnejších výsledkov.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CB119F3-5339-1B71-8DF0-A05B94C27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622" y="5778929"/>
            <a:ext cx="8312587" cy="1008380"/>
          </a:xfrm>
        </p:spPr>
        <p:txBody>
          <a:bodyPr/>
          <a:lstStyle/>
          <a:p>
            <a:r>
              <a:rPr lang="sk-SK" dirty="0"/>
              <a:t>Čo je obsahom diskusie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93E2176-4B44-B3BE-7CAF-F92589D65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B9F479FF-9533-8FF0-3BAD-F9E5126594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7745350-804C-185D-BDF7-989D7377CB1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583993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C08EC979-BA4D-F8E3-B5E6-8A880FFAB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448" y="756287"/>
            <a:ext cx="8211829" cy="5079549"/>
          </a:xfrm>
        </p:spPr>
        <p:txBody>
          <a:bodyPr>
            <a:normAutofit lnSpcReduction="10000"/>
          </a:bodyPr>
          <a:lstStyle/>
          <a:p>
            <a:r>
              <a:rPr lang="sk-SK" i="1" dirty="0">
                <a:solidFill>
                  <a:srgbClr val="FFC000"/>
                </a:solidFill>
              </a:rPr>
              <a:t>Zhoda záverov </a:t>
            </a:r>
            <a:r>
              <a:rPr lang="sk-SK" dirty="0"/>
              <a:t>s existujúcou literatúrou? </a:t>
            </a:r>
          </a:p>
          <a:p>
            <a:pPr lvl="1"/>
            <a:r>
              <a:rPr lang="sk-SK" dirty="0"/>
              <a:t>Diskutujte o tom, či vaše zistenia súhlasia so súčasnými poznatkami a očakávaniami.</a:t>
            </a:r>
          </a:p>
          <a:p>
            <a:pPr lvl="1"/>
            <a:r>
              <a:rPr lang="sk-SK" dirty="0"/>
              <a:t>Vysvetlite silné stránky vašich argumentov a zdôraznite slabé stránky opačných názorov. </a:t>
            </a:r>
          </a:p>
          <a:p>
            <a:pPr lvl="1"/>
            <a:r>
              <a:rPr lang="sk-SK" dirty="0"/>
              <a:t>Ak ste objavili niečo neočakávané, uveďte dôvody. </a:t>
            </a:r>
          </a:p>
          <a:p>
            <a:pPr lvl="1"/>
            <a:r>
              <a:rPr lang="sk-SK" dirty="0"/>
              <a:t>Ak vaše závery nie sú v súlade so súčasnou literatúrou, vysvetlite to.</a:t>
            </a:r>
          </a:p>
          <a:p>
            <a:r>
              <a:rPr lang="sk-SK" i="1" dirty="0">
                <a:solidFill>
                  <a:srgbClr val="FFC000"/>
                </a:solidFill>
              </a:rPr>
              <a:t>Obmedzenia</a:t>
            </a:r>
            <a:r>
              <a:rPr lang="sk-SK" dirty="0"/>
              <a:t>?</a:t>
            </a:r>
          </a:p>
          <a:p>
            <a:pPr lvl="1"/>
            <a:r>
              <a:rPr lang="sk-SK" dirty="0"/>
              <a:t>Venujte sa všetkým obmedzeniam vašej štúdie a ich relevantnosti pre interpretáciu vašich výsledkov a potvrdzovanie vašich zistení.</a:t>
            </a:r>
          </a:p>
          <a:p>
            <a:pPr lvl="1"/>
            <a:r>
              <a:rPr lang="sk-SK" dirty="0"/>
              <a:t>Nezabudnite uznať všetky slabé miesta vo svojich záveroch a navrhnúť priestor na ďalší výskum týkajúci sa tohto aspektu vašej analýzy.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CCBC8F79-F0A6-3D31-3759-2B027F22A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7" y="5835836"/>
            <a:ext cx="8312587" cy="1008380"/>
          </a:xfrm>
        </p:spPr>
        <p:txBody>
          <a:bodyPr/>
          <a:lstStyle/>
          <a:p>
            <a:r>
              <a:rPr lang="sk-SK" dirty="0"/>
              <a:t>Čo je obsahom diskusie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54AD592-82DF-25B4-0863-AA5411750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0260910-B6E2-DC40-E2AC-793D55ED8A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CC225667-6B4B-1552-E224-3AF39CB0C95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653370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1D0FEBC-3407-88F7-C46B-4ECF081635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41096" y="6787309"/>
            <a:ext cx="811145" cy="4026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17D84F83-A9A5-C942-A03F-560C803C3F5D}" type="datetime1">
              <a:rPr lang="sk-SK" sz="1100" smtClean="0"/>
              <a:pPr>
                <a:spcAft>
                  <a:spcPts val="600"/>
                </a:spcAft>
              </a:pPr>
              <a:t>9.11.2024</a:t>
            </a:fld>
            <a:endParaRPr lang="en-GB" sz="110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5DA9A49-5D26-728F-82EB-7CEC62F5E6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6449" y="6844216"/>
            <a:ext cx="822862" cy="345745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20C92893-8C51-46CF-9D47-24B3C575AFAA}" type="slidenum">
              <a:rPr lang="en-GB" smtClean="0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ECA79D2-89D7-3860-AE20-E01A47EA09F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998562" y="6787309"/>
            <a:ext cx="1256701" cy="402651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rusnak.truni.sk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1915EA7-64A3-7693-1941-50EB5C142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637" y="5828436"/>
            <a:ext cx="8312587" cy="1008380"/>
          </a:xfrm>
        </p:spPr>
        <p:txBody>
          <a:bodyPr anchor="b">
            <a:normAutofit/>
          </a:bodyPr>
          <a:lstStyle/>
          <a:p>
            <a:r>
              <a:rPr lang="sk-SK" dirty="0"/>
              <a:t>Čo je obsahom diskusie</a:t>
            </a:r>
          </a:p>
        </p:txBody>
      </p:sp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4777BD90-5785-DC7F-A2F8-7F63808F6D4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36332" y="726034"/>
            <a:ext cx="4751980" cy="4651993"/>
          </a:xfrm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sk-SK" sz="2800" dirty="0"/>
              <a:t>Odporučte ďalšie kroky. </a:t>
            </a:r>
          </a:p>
          <a:p>
            <a:pPr lvl="1">
              <a:lnSpc>
                <a:spcPct val="90000"/>
              </a:lnSpc>
            </a:pPr>
            <a:r>
              <a:rPr lang="sk-SK" sz="2800" dirty="0"/>
              <a:t>Vaše návrhy by mali inšpirovať ostatných výskumníkov, aby vykonali následné štúdie, ktoré budú stavať na poznatkoch, o ktoré ste sa s nimi podelili.</a:t>
            </a:r>
          </a:p>
          <a:p>
            <a:pPr lvl="1">
              <a:lnSpc>
                <a:spcPct val="90000"/>
              </a:lnSpc>
            </a:pPr>
            <a:r>
              <a:rPr lang="sk-SK" sz="2800" dirty="0"/>
              <a:t>Zoznam by mal byť krátky (</a:t>
            </a:r>
            <a:r>
              <a:rPr lang="sk-SK" sz="2800" i="1" dirty="0">
                <a:solidFill>
                  <a:srgbClr val="FFC000"/>
                </a:solidFill>
              </a:rPr>
              <a:t>nie viac ako dva</a:t>
            </a:r>
            <a:r>
              <a:rPr lang="sk-SK" sz="2800" dirty="0"/>
              <a:t>).</a:t>
            </a:r>
          </a:p>
          <a:p>
            <a:pPr lvl="1">
              <a:lnSpc>
                <a:spcPct val="90000"/>
              </a:lnSpc>
            </a:pPr>
            <a:r>
              <a:rPr lang="sk-SK" sz="2800" dirty="0"/>
              <a:t>Žiadne odporúčania pre prax.</a:t>
            </a:r>
          </a:p>
        </p:txBody>
      </p:sp>
      <p:pic>
        <p:nvPicPr>
          <p:cNvPr id="2050" name="Picture 2" descr="Next steps - UX Research for Agile Teams Video Tutorial | LinkedIn  Learning, formerly Lynda.com">
            <a:extLst>
              <a:ext uri="{FF2B5EF4-FFF2-40B4-BE49-F238E27FC236}">
                <a16:creationId xmlns:a16="http://schemas.microsoft.com/office/drawing/2014/main" id="{99FAB49B-143A-4740-DA18-338EFC23F0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41725" y="1608492"/>
            <a:ext cx="3607159" cy="2020009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1428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objekt pre obsah 8">
            <a:extLst>
              <a:ext uri="{FF2B5EF4-FFF2-40B4-BE49-F238E27FC236}">
                <a16:creationId xmlns:a16="http://schemas.microsoft.com/office/drawing/2014/main" id="{4C6A0E40-5F48-0729-AE52-B5781A103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462" y="756287"/>
            <a:ext cx="8090815" cy="4033519"/>
          </a:xfrm>
        </p:spPr>
        <p:txBody>
          <a:bodyPr/>
          <a:lstStyle/>
          <a:p>
            <a:r>
              <a:rPr lang="sk-SK" dirty="0"/>
              <a:t>Stručným zhrnutím, v ktorom vysvetlíte celkový vplyv vašej štúdie na chápanie predmetu. </a:t>
            </a:r>
          </a:p>
          <a:p>
            <a:r>
              <a:rPr lang="sk-SK" dirty="0"/>
              <a:t>Na začiatku diskusnej sekcie ste uviedli, prečo bola táto konkrétna štúdia potrebná na vyplnenie medzery, ktorú ste si všimli, a prečo túto medzeru bolo potrebné vyplniť. </a:t>
            </a:r>
          </a:p>
          <a:p>
            <a:r>
              <a:rPr lang="sk-SK" dirty="0"/>
              <a:t>Teraz je čas skončiť tým, "ako váš výskum vyplnil túto medzeru".</a:t>
            </a:r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A841C585-ACCE-51B1-7235-49D9BB3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Záver diskusie</a:t>
            </a:r>
          </a:p>
        </p:txBody>
      </p:sp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CB0D9B69-4A01-2086-B3C7-D4E35B990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0C47-DA0C-8449-A714-912745D9AA1F}" type="datetime1">
              <a:rPr lang="sk-SK" smtClean="0"/>
              <a:t>9.11.2024</a:t>
            </a:fld>
            <a:endParaRPr lang="en-GB"/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74211123-CD0E-DB1C-7CB3-CF781C3FF2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6CE37E-CBC8-4448-B085-1F6586CB95B8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3673FEE0-1698-1DB7-17BD-C2D86E11C10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382280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7204A5C1-D176-5805-8F12-A96288133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449" y="756287"/>
            <a:ext cx="8211828" cy="5318692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Začnite sekciu Diskusia opätovným vyjadrením svojho vyhlásenia o probléme a stručným zhrnutím hlavných výsledkov. </a:t>
            </a:r>
          </a:p>
          <a:p>
            <a:pPr lvl="1"/>
            <a:r>
              <a:rPr lang="sk-SK" dirty="0"/>
              <a:t>Neopakujte svoje zistenia. </a:t>
            </a:r>
          </a:p>
          <a:p>
            <a:pPr lvl="1"/>
            <a:r>
              <a:rPr lang="sk-SK" dirty="0"/>
              <a:t>Radšej sa pokúste vytvoriť stručné vyhlásenie o hlavných výsledkoch, ktoré priamo odpovedajú na ústrednú výskumnú otázku, ktorú ste uviedli v úvodnej časti. </a:t>
            </a:r>
          </a:p>
          <a:p>
            <a:pPr lvl="1"/>
            <a:r>
              <a:rPr lang="sk-SK" dirty="0"/>
              <a:t>Tento obsah by nemal byť dlhší ako jeden odsek.</a:t>
            </a:r>
          </a:p>
          <a:p>
            <a:pPr marL="423298" lvl="1" indent="0">
              <a:buNone/>
            </a:pPr>
            <a:endParaRPr lang="sk-SK" dirty="0"/>
          </a:p>
          <a:p>
            <a:r>
              <a:rPr lang="sk-SK" dirty="0"/>
              <a:t>Mnohí výskumníci majú problémy s pochopením presných rozdielov medzi sekciou Diskusia a Sekcia Výsledky. </a:t>
            </a:r>
          </a:p>
          <a:p>
            <a:r>
              <a:rPr lang="sk-SK" dirty="0"/>
              <a:t>Najdôležitejšia vec, ktorú si treba zapamätať, je, že vaša sekcia </a:t>
            </a:r>
            <a:r>
              <a:rPr lang="sk-SK" i="1" dirty="0"/>
              <a:t>Diskusia by mala subjektívne hodnotiť zistenia prezentované v sekcii Výsledky, a to v relatívne rovnakom poradí</a:t>
            </a:r>
            <a:r>
              <a:rPr lang="sk-SK" dirty="0"/>
              <a:t>. Udržujte tieto časti odlišné tým, že sa uistite, že neopakujete zistenia bez poskytnutia interpretácie.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99A94BDC-43C3-625B-B543-1A1D6112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622" y="5778929"/>
            <a:ext cx="8312587" cy="1008380"/>
          </a:xfrm>
        </p:spPr>
        <p:txBody>
          <a:bodyPr/>
          <a:lstStyle/>
          <a:p>
            <a:r>
              <a:rPr lang="sk-SK" sz="3200" dirty="0"/>
              <a:t>Diskusia 1. časť: Zhrnutie kľúčových zistení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7BAE9FB-4DC6-2147-63F0-F7B146D58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C569401B-A0E1-E394-497E-74C20C2C78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4069B3AA-28AA-78D7-952E-D786695FB7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2286050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FE5961-5BA0-AE81-90D9-24F2A9A93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EE994509-BDCD-7CA7-45FE-180424122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6449" y="756287"/>
            <a:ext cx="8211828" cy="5318692"/>
          </a:xfrm>
        </p:spPr>
        <p:txBody>
          <a:bodyPr>
            <a:normAutofit/>
          </a:bodyPr>
          <a:lstStyle/>
          <a:p>
            <a:r>
              <a:rPr lang="sk-SK" dirty="0"/>
              <a:t>Príklady fráz: Zhrnutie výsledkov</a:t>
            </a:r>
          </a:p>
          <a:p>
            <a:pPr lvl="1"/>
            <a:r>
              <a:rPr lang="sk-SK" i="1" dirty="0"/>
              <a:t>Zistenia naznačujú, že ...	</a:t>
            </a:r>
            <a:endParaRPr lang="sk-SK" dirty="0"/>
          </a:p>
          <a:p>
            <a:pPr lvl="1"/>
            <a:r>
              <a:rPr lang="sk-SK" i="1" dirty="0"/>
              <a:t>Tieto výsledky naznačujú koreláciu medzi A a B ... </a:t>
            </a:r>
          </a:p>
          <a:p>
            <a:pPr lvl="1"/>
            <a:r>
              <a:rPr lang="sk-SK" i="1" dirty="0"/>
              <a:t>Údaje tu uvedené naznačujú, že ...</a:t>
            </a:r>
          </a:p>
          <a:p>
            <a:pPr lvl="1"/>
            <a:r>
              <a:rPr lang="sk-SK" i="1" dirty="0"/>
              <a:t>Interpretácia zistení odhaľuje súvislosť medzi...</a:t>
            </a:r>
            <a:endParaRPr lang="sk-SK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D8CF8398-FBC6-3466-FE4A-ED710A10D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622" y="5778929"/>
            <a:ext cx="8312587" cy="1008380"/>
          </a:xfrm>
        </p:spPr>
        <p:txBody>
          <a:bodyPr/>
          <a:lstStyle/>
          <a:p>
            <a:r>
              <a:rPr lang="sk-SK" sz="3200" dirty="0"/>
              <a:t>Diskusia 1. časť: Zhrnutie kľúčových zistení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409EAEE-A546-B14E-DDC6-EC4239BFB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9218E12-29DE-F108-BA10-AD26AC94907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19BEA2B9-C010-038F-2593-D3411AA2043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711949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06C47F6D-0A80-EF7D-7F7E-20DF8D02F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690" y="756287"/>
            <a:ext cx="8312587" cy="5413285"/>
          </a:xfrm>
        </p:spPr>
        <p:txBody>
          <a:bodyPr>
            <a:normAutofit/>
          </a:bodyPr>
          <a:lstStyle/>
          <a:p>
            <a:r>
              <a:rPr lang="sk-SK" dirty="0"/>
              <a:t>Čo znamenajú výsledky? </a:t>
            </a:r>
          </a:p>
          <a:p>
            <a:pPr lvl="1"/>
            <a:r>
              <a:rPr lang="sk-SK" dirty="0"/>
              <a:t>Môže sa vám to zdať samozrejmé, ale jednoduchý pohľad na obrázky v časti Výsledky nemusí čitateľom nevyhnutne sprostredkovať dôležitosť zistení pri odpovedaní na vaše výskumné otázky.</a:t>
            </a:r>
          </a:p>
          <a:p>
            <a:pPr lvl="1"/>
            <a:r>
              <a:rPr lang="sk-SK" dirty="0"/>
              <a:t>Presná štruktúra interpretácií závisí od typu vykonávaného výskumu. 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E0B30692-9D83-CE37-E040-679C76795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622" y="5835836"/>
            <a:ext cx="8312587" cy="1008380"/>
          </a:xfrm>
        </p:spPr>
        <p:txBody>
          <a:bodyPr/>
          <a:lstStyle/>
          <a:p>
            <a:r>
              <a:rPr lang="sk-SK" sz="3600" dirty="0"/>
              <a:t>Diskusia 2. časť: Interpretácia zistení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AEDC925-F316-6CF8-8FC5-BF56BDB79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84F83-A9A5-C942-A03F-560C803C3F5D}" type="datetime1">
              <a:rPr lang="sk-SK" smtClean="0"/>
              <a:t>9.11.2024</a:t>
            </a:fld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EA2017C9-A17F-A5ED-9851-1301325C85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C92893-8C51-46CF-9D47-24B3C575AFAA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1928F79-5B0D-6B0B-C245-EB7B29EFE36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rusnak.truni.sk</a:t>
            </a:r>
          </a:p>
        </p:txBody>
      </p:sp>
    </p:spTree>
    <p:extLst>
      <p:ext uri="{BB962C8B-B14F-4D97-AF65-F5344CB8AC3E}">
        <p14:creationId xmlns:p14="http://schemas.microsoft.com/office/powerpoint/2010/main" val="1840644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rtin_Trnava_prednask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ácia2" id="{E1632062-1FA9-9544-9EF3-FB0837E571F8}" vid="{A3C71F72-6A57-2744-BB06-A6F4C439330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Martin_Trnava_prednasky</Template>
  <TotalTime>103</TotalTime>
  <Words>1953</Words>
  <Application>Microsoft Macintosh PowerPoint</Application>
  <PresentationFormat>Vlastná</PresentationFormat>
  <Paragraphs>202</Paragraphs>
  <Slides>22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22</vt:i4>
      </vt:variant>
    </vt:vector>
  </HeadingPairs>
  <TitlesOfParts>
    <vt:vector size="27" baseType="lpstr">
      <vt:lpstr>Arial</vt:lpstr>
      <vt:lpstr>Calibri</vt:lpstr>
      <vt:lpstr>Palatino Linotype</vt:lpstr>
      <vt:lpstr>Wingdings</vt:lpstr>
      <vt:lpstr>Martin_Trnava_prednasky</vt:lpstr>
      <vt:lpstr>Ako pripraviť diskusiu</vt:lpstr>
      <vt:lpstr>Čo je diskusia vo výskumnej práci?</vt:lpstr>
      <vt:lpstr>Čo je obsahom diskusie</vt:lpstr>
      <vt:lpstr>Čo je obsahom diskusie</vt:lpstr>
      <vt:lpstr>Čo je obsahom diskusie</vt:lpstr>
      <vt:lpstr>Záver diskusie</vt:lpstr>
      <vt:lpstr>Diskusia 1. časť: Zhrnutie kľúčových zistení</vt:lpstr>
      <vt:lpstr>Diskusia 1. časť: Zhrnutie kľúčových zistení</vt:lpstr>
      <vt:lpstr>Diskusia 2. časť: Interpretácia zistení</vt:lpstr>
      <vt:lpstr>Diskusia 2. časť: Interpretácia zistení</vt:lpstr>
      <vt:lpstr>Diskusia 3. časť: Diskusia o dôsledkoch</vt:lpstr>
      <vt:lpstr>Diskusia 3. časť: Diskusia o dôsledkoch</vt:lpstr>
      <vt:lpstr>Príklady fráz: Diskusia o dôsledkoch výskumu</vt:lpstr>
      <vt:lpstr>Krok 4: Uznanie obmedzení</vt:lpstr>
      <vt:lpstr>Krok 4: Uznanie obmedzení</vt:lpstr>
      <vt:lpstr>Časté obmedzenia štúdie</vt:lpstr>
      <vt:lpstr>Časté obmedzenia štúdie</vt:lpstr>
      <vt:lpstr>Diskusia 5. časť: Odporúčania pre ďalší výskum</vt:lpstr>
      <vt:lpstr>Diskusia 5. časť: Odporúčania pre ďalší výskum</vt:lpstr>
      <vt:lpstr>Prezentácia programu PowerPoint</vt:lpstr>
      <vt:lpstr>Čo neuvádzať v časti diskusia</vt:lpstr>
      <vt:lpstr>Zhrnutie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Rusnák Martin</dc:creator>
  <cp:keywords/>
  <dc:description/>
  <cp:lastModifiedBy>Rusnák Martin</cp:lastModifiedBy>
  <cp:revision>1</cp:revision>
  <dcterms:created xsi:type="dcterms:W3CDTF">2024-11-09T15:30:15Z</dcterms:created>
  <dcterms:modified xsi:type="dcterms:W3CDTF">2024-11-09T17:13:35Z</dcterms:modified>
  <cp:category/>
</cp:coreProperties>
</file>