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1"/>
    <p:sldMasterId id="2147483776" r:id="rId2"/>
  </p:sldMasterIdLst>
  <p:notesMasterIdLst>
    <p:notesMasterId r:id="rId25"/>
  </p:notesMasterIdLst>
  <p:sldIdLst>
    <p:sldId id="271" r:id="rId3"/>
    <p:sldId id="339" r:id="rId4"/>
    <p:sldId id="295" r:id="rId5"/>
    <p:sldId id="296" r:id="rId6"/>
    <p:sldId id="297" r:id="rId7"/>
    <p:sldId id="273" r:id="rId8"/>
    <p:sldId id="328" r:id="rId9"/>
    <p:sldId id="329" r:id="rId10"/>
    <p:sldId id="333" r:id="rId11"/>
    <p:sldId id="334" r:id="rId12"/>
    <p:sldId id="335" r:id="rId13"/>
    <p:sldId id="340" r:id="rId14"/>
    <p:sldId id="304" r:id="rId15"/>
    <p:sldId id="330" r:id="rId16"/>
    <p:sldId id="305" r:id="rId17"/>
    <p:sldId id="307" r:id="rId18"/>
    <p:sldId id="308" r:id="rId19"/>
    <p:sldId id="338" r:id="rId20"/>
    <p:sldId id="341" r:id="rId21"/>
    <p:sldId id="342" r:id="rId22"/>
    <p:sldId id="336" r:id="rId23"/>
    <p:sldId id="310"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Štýl s motívom 1 - zvýrazneni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Štýl s motívom 1 - zvýrazneni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0"/>
    <p:restoredTop sz="94251" autoAdjust="0"/>
  </p:normalViewPr>
  <p:slideViewPr>
    <p:cSldViewPr>
      <p:cViewPr varScale="1">
        <p:scale>
          <a:sx n="103" d="100"/>
          <a:sy n="103" d="100"/>
        </p:scale>
        <p:origin x="2048"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1185C3F-6474-4B4A-AEED-1D0F5CFCDF24}" type="datetimeFigureOut">
              <a:rPr lang="en-US"/>
              <a:pPr>
                <a:defRPr/>
              </a:pPr>
              <a:t>10/26/20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6A6639F9-8E51-D64A-B582-06CE1B11F900}" type="slidenum">
              <a:rPr lang="en-US" altLang="en-US"/>
              <a:pPr>
                <a:defRPr/>
              </a:pPr>
              <a:t>‹#›</a:t>
            </a:fld>
            <a:endParaRPr lang="en-US" altLang="en-US"/>
          </a:p>
        </p:txBody>
      </p:sp>
    </p:spTree>
    <p:extLst>
      <p:ext uri="{BB962C8B-B14F-4D97-AF65-F5344CB8AC3E}">
        <p14:creationId xmlns:p14="http://schemas.microsoft.com/office/powerpoint/2010/main" val="1910287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tLang="en-US"/>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48B4F8-63F8-C446-809D-643A842245DF}" type="slidenum">
              <a:rPr lang="en-US" altLang="en-US">
                <a:latin typeface="Calibri" charset="0"/>
              </a:rPr>
              <a:pPr/>
              <a:t>1</a:t>
            </a:fld>
            <a:endParaRPr lang="en-US" altLang="en-US">
              <a:latin typeface="Calibri" charset="0"/>
            </a:endParaRPr>
          </a:p>
        </p:txBody>
      </p:sp>
    </p:spTree>
    <p:extLst>
      <p:ext uri="{BB962C8B-B14F-4D97-AF65-F5344CB8AC3E}">
        <p14:creationId xmlns:p14="http://schemas.microsoft.com/office/powerpoint/2010/main" val="131797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pPr>
              <a:defRPr/>
            </a:pPr>
            <a:fld id="{6A6639F9-8E51-D64A-B582-06CE1B11F900}" type="slidenum">
              <a:rPr lang="en-US" altLang="en-US" smtClean="0"/>
              <a:pPr>
                <a:defRPr/>
              </a:pPr>
              <a:t>20</a:t>
            </a:fld>
            <a:endParaRPr lang="en-US" altLang="en-US"/>
          </a:p>
        </p:txBody>
      </p:sp>
    </p:spTree>
    <p:extLst>
      <p:ext uri="{BB962C8B-B14F-4D97-AF65-F5344CB8AC3E}">
        <p14:creationId xmlns:p14="http://schemas.microsoft.com/office/powerpoint/2010/main" val="213273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k-SK"/>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B00756BD-4095-B04E-BDA1-90350AB92560}" type="datetimeFigureOut">
              <a:rPr lang="sk-SK" smtClean="0"/>
              <a:t>26.10.20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67737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B00756BD-4095-B04E-BDA1-90350AB92560}" type="datetimeFigureOut">
              <a:rPr lang="sk-SK" smtClean="0"/>
              <a:t>26.10.20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208540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B00756BD-4095-B04E-BDA1-90350AB92560}" type="datetimeFigureOut">
              <a:rPr lang="sk-SK" smtClean="0"/>
              <a:t>26.10.20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355955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1" y="3158226"/>
            <a:ext cx="457200" cy="1037199"/>
          </a:xfrm>
          <a:prstGeom prst="rect">
            <a:avLst/>
          </a:prstGeom>
          <a:noFill/>
        </p:spPr>
        <p:txBody>
          <a:bodyPr wrap="square" lIns="0" tIns="9140" rIns="0" bIns="9140" rtlCol="0" anchor="ctr" anchorCtr="0">
            <a:spAutoFit/>
          </a:bodyPr>
          <a:lstStyle/>
          <a:p>
            <a:r>
              <a:rPr lang="en-US" sz="662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5985">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6960" indent="0" algn="ctr">
              <a:buNone/>
              <a:defRPr>
                <a:solidFill>
                  <a:schemeClr val="tx1">
                    <a:tint val="75000"/>
                  </a:schemeClr>
                </a:solidFill>
              </a:defRPr>
            </a:lvl2pPr>
            <a:lvl3pPr marL="913920" indent="0" algn="ctr">
              <a:buNone/>
              <a:defRPr>
                <a:solidFill>
                  <a:schemeClr val="tx1">
                    <a:tint val="75000"/>
                  </a:schemeClr>
                </a:solidFill>
              </a:defRPr>
            </a:lvl3pPr>
            <a:lvl4pPr marL="1370880" indent="0" algn="ctr">
              <a:buNone/>
              <a:defRPr>
                <a:solidFill>
                  <a:schemeClr val="tx1">
                    <a:tint val="75000"/>
                  </a:schemeClr>
                </a:solidFill>
              </a:defRPr>
            </a:lvl4pPr>
            <a:lvl5pPr marL="1827839" indent="0" algn="ctr">
              <a:buNone/>
              <a:defRPr>
                <a:solidFill>
                  <a:schemeClr val="tx1">
                    <a:tint val="75000"/>
                  </a:schemeClr>
                </a:solidFill>
              </a:defRPr>
            </a:lvl5pPr>
            <a:lvl6pPr marL="2284800" indent="0" algn="ctr">
              <a:buNone/>
              <a:defRPr>
                <a:solidFill>
                  <a:schemeClr val="tx1">
                    <a:tint val="75000"/>
                  </a:schemeClr>
                </a:solidFill>
              </a:defRPr>
            </a:lvl6pPr>
            <a:lvl7pPr marL="2741760" indent="0" algn="ctr">
              <a:buNone/>
              <a:defRPr>
                <a:solidFill>
                  <a:schemeClr val="tx1">
                    <a:tint val="75000"/>
                  </a:schemeClr>
                </a:solidFill>
              </a:defRPr>
            </a:lvl7pPr>
            <a:lvl8pPr marL="3198720" indent="0" algn="ctr">
              <a:buNone/>
              <a:defRPr>
                <a:solidFill>
                  <a:schemeClr val="tx1">
                    <a:tint val="75000"/>
                  </a:schemeClr>
                </a:solidFill>
              </a:defRPr>
            </a:lvl8pPr>
            <a:lvl9pPr marL="365568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pPr>
              <a:defRPr/>
            </a:pPr>
            <a:fld id="{6149B805-4219-2347-A3B8-EA859E56069A}" type="datetime1">
              <a:rPr lang="sk-SK" smtClean="0"/>
              <a:pPr>
                <a:defRPr/>
              </a:pPr>
              <a:t>26.10.20</a:t>
            </a:fld>
            <a:endParaRPr lang="en-US"/>
          </a:p>
        </p:txBody>
      </p:sp>
      <p:sp>
        <p:nvSpPr>
          <p:cNvPr id="16" name="Slide Number Placeholder 15"/>
          <p:cNvSpPr>
            <a:spLocks noGrp="1"/>
          </p:cNvSpPr>
          <p:nvPr>
            <p:ph type="sldNum" sz="quarter" idx="11"/>
          </p:nvPr>
        </p:nvSpPr>
        <p:spPr/>
        <p:txBody>
          <a:bodyPr/>
          <a:lstStyle/>
          <a:p>
            <a:pPr>
              <a:defRPr/>
            </a:pPr>
            <a:fld id="{85E10F9E-6300-394C-968B-9F8ADA28DF1D}" type="slidenum">
              <a:rPr lang="en-US" altLang="en-US" smtClean="0"/>
              <a:pPr>
                <a:defRPr/>
              </a:pPr>
              <a:t>‹#›</a:t>
            </a:fld>
            <a:endParaRPr lang="en-US" altLang="en-US"/>
          </a:p>
        </p:txBody>
      </p:sp>
      <p:sp>
        <p:nvSpPr>
          <p:cNvPr id="17" name="Footer Placeholder 16"/>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688524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5" name="Slide Number Placeholder 14"/>
          <p:cNvSpPr>
            <a:spLocks noGrp="1"/>
          </p:cNvSpPr>
          <p:nvPr>
            <p:ph type="sldNum" sz="quarter" idx="11"/>
          </p:nvPr>
        </p:nvSpPr>
        <p:spPr/>
        <p:txBody>
          <a:bodyPr/>
          <a:lstStyle/>
          <a:p>
            <a:pPr>
              <a:defRPr/>
            </a:pPr>
            <a:fld id="{8DA5206A-0890-804C-A5DA-47E1C3D02E95}" type="slidenum">
              <a:rPr lang="en-US" altLang="en-US" smtClean="0"/>
              <a:pPr>
                <a:defRPr/>
              </a:pPr>
              <a:t>‹#›</a:t>
            </a:fld>
            <a:endParaRPr lang="en-US" altLang="en-US"/>
          </a:p>
        </p:txBody>
      </p:sp>
      <p:sp>
        <p:nvSpPr>
          <p:cNvPr id="16" name="Footer Placeholder 15"/>
          <p:cNvSpPr>
            <a:spLocks noGrp="1"/>
          </p:cNvSpPr>
          <p:nvPr>
            <p:ph type="ftr" sz="quarter" idx="12"/>
          </p:nvPr>
        </p:nvSpPr>
        <p:spPr>
          <a:xfrm>
            <a:off x="3635896" y="6154739"/>
            <a:ext cx="2040851" cy="365124"/>
          </a:xfrm>
        </p:spPr>
        <p:txBody>
          <a:bodyPr/>
          <a:lstStyle/>
          <a:p>
            <a:pPr>
              <a:defRPr/>
            </a:pPr>
            <a:r>
              <a:rPr lang="en-US"/>
              <a:t>rusnakm@truni.sk</a:t>
            </a:r>
          </a:p>
        </p:txBody>
      </p:sp>
    </p:spTree>
    <p:extLst>
      <p:ext uri="{BB962C8B-B14F-4D97-AF65-F5344CB8AC3E}">
        <p14:creationId xmlns:p14="http://schemas.microsoft.com/office/powerpoint/2010/main" val="32876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8740"/>
          </a:xfrm>
          <a:prstGeom prst="rect">
            <a:avLst/>
          </a:prstGeom>
          <a:noFill/>
        </p:spPr>
        <p:txBody>
          <a:bodyPr wrap="square" lIns="0" tIns="0" rIns="0" bIns="0" rtlCol="0" anchor="t" anchorCtr="0">
            <a:spAutoFit/>
          </a:bodyPr>
          <a:lstStyle/>
          <a:p>
            <a:r>
              <a:rPr lang="en-US" sz="662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14">
                <a:solidFill>
                  <a:schemeClr val="tx1"/>
                </a:solidFill>
              </a:defRPr>
            </a:lvl1pPr>
            <a:lvl2pPr marL="456960" indent="0">
              <a:buNone/>
              <a:defRPr sz="1814">
                <a:solidFill>
                  <a:schemeClr val="tx1">
                    <a:tint val="75000"/>
                  </a:schemeClr>
                </a:solidFill>
              </a:defRPr>
            </a:lvl2pPr>
            <a:lvl3pPr marL="913920" indent="0">
              <a:buNone/>
              <a:defRPr sz="1632">
                <a:solidFill>
                  <a:schemeClr val="tx1">
                    <a:tint val="75000"/>
                  </a:schemeClr>
                </a:solidFill>
              </a:defRPr>
            </a:lvl3pPr>
            <a:lvl4pPr marL="1370880" indent="0">
              <a:buNone/>
              <a:defRPr sz="1360">
                <a:solidFill>
                  <a:schemeClr val="tx1">
                    <a:tint val="75000"/>
                  </a:schemeClr>
                </a:solidFill>
              </a:defRPr>
            </a:lvl4pPr>
            <a:lvl5pPr marL="1827839" indent="0">
              <a:buNone/>
              <a:defRPr sz="1360">
                <a:solidFill>
                  <a:schemeClr val="tx1">
                    <a:tint val="75000"/>
                  </a:schemeClr>
                </a:solidFill>
              </a:defRPr>
            </a:lvl5pPr>
            <a:lvl6pPr marL="2284800" indent="0">
              <a:buNone/>
              <a:defRPr sz="1360">
                <a:solidFill>
                  <a:schemeClr val="tx1">
                    <a:tint val="75000"/>
                  </a:schemeClr>
                </a:solidFill>
              </a:defRPr>
            </a:lvl6pPr>
            <a:lvl7pPr marL="2741760" indent="0">
              <a:buNone/>
              <a:defRPr sz="1360">
                <a:solidFill>
                  <a:schemeClr val="tx1">
                    <a:tint val="75000"/>
                  </a:schemeClr>
                </a:solidFill>
              </a:defRPr>
            </a:lvl7pPr>
            <a:lvl8pPr marL="3198720" indent="0">
              <a:buNone/>
              <a:defRPr sz="1360">
                <a:solidFill>
                  <a:schemeClr val="tx1">
                    <a:tint val="75000"/>
                  </a:schemeClr>
                </a:solidFill>
              </a:defRPr>
            </a:lvl8pPr>
            <a:lvl9pPr marL="3655680" indent="0">
              <a:buNone/>
              <a:defRPr sz="136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pPr>
              <a:defRPr/>
            </a:pPr>
            <a:fld id="{309A86B4-9E8B-E242-AEC8-2A513FED7576}" type="datetime1">
              <a:rPr lang="sk-SK" smtClean="0"/>
              <a:pPr>
                <a:defRPr/>
              </a:pPr>
              <a:t>26.10.20</a:t>
            </a:fld>
            <a:endParaRPr lang="en-US"/>
          </a:p>
        </p:txBody>
      </p:sp>
      <p:sp>
        <p:nvSpPr>
          <p:cNvPr id="13" name="Slide Number Placeholder 12"/>
          <p:cNvSpPr>
            <a:spLocks noGrp="1"/>
          </p:cNvSpPr>
          <p:nvPr>
            <p:ph type="sldNum" sz="quarter" idx="11"/>
          </p:nvPr>
        </p:nvSpPr>
        <p:spPr/>
        <p:txBody>
          <a:bodyPr/>
          <a:lstStyle/>
          <a:p>
            <a:pPr>
              <a:defRPr/>
            </a:pPr>
            <a:fld id="{C6AC3D36-DEE7-3243-94B8-4AA05D4994F0}" type="slidenum">
              <a:rPr lang="en-US" altLang="en-US" smtClean="0"/>
              <a:pPr>
                <a:defRPr/>
              </a:pPr>
              <a:t>‹#›</a:t>
            </a:fld>
            <a:endParaRPr lang="en-US" altLang="en-US"/>
          </a:p>
        </p:txBody>
      </p:sp>
      <p:sp>
        <p:nvSpPr>
          <p:cNvPr id="14" name="Footer Placeholder 13"/>
          <p:cNvSpPr>
            <a:spLocks noGrp="1"/>
          </p:cNvSpPr>
          <p:nvPr>
            <p:ph type="ftr" sz="quarter" idx="12"/>
          </p:nvPr>
        </p:nvSpPr>
        <p:spPr/>
        <p:txBody>
          <a:bodyPr/>
          <a:lstStyle/>
          <a:p>
            <a:pPr>
              <a:defRPr/>
            </a:pPr>
            <a:r>
              <a:rPr lang="en-US"/>
              <a:t>rusnakm@truni.sk</a:t>
            </a:r>
          </a:p>
        </p:txBody>
      </p:sp>
      <p:sp>
        <p:nvSpPr>
          <p:cNvPr id="4" name="Title 3"/>
          <p:cNvSpPr>
            <a:spLocks noGrp="1"/>
          </p:cNvSpPr>
          <p:nvPr>
            <p:ph type="title"/>
          </p:nvPr>
        </p:nvSpPr>
        <p:spPr>
          <a:xfrm>
            <a:off x="2286000" y="1905000"/>
            <a:ext cx="6035040" cy="2350008"/>
          </a:xfrm>
        </p:spPr>
        <p:txBody>
          <a:bodyPr/>
          <a:lstStyle>
            <a:lvl1pPr marL="0" algn="l" defTabSz="913920" rtl="0" eaLnBrk="1" latinLnBrk="0" hangingPunct="1">
              <a:spcBef>
                <a:spcPct val="0"/>
              </a:spcBef>
              <a:buNone/>
              <a:defRPr lang="en-US" sz="5441"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649718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fld id="{17117415-DECC-2C41-B5AB-8B2A4317BEFE}" type="datetime1">
              <a:rPr lang="sk-SK" smtClean="0"/>
              <a:pPr>
                <a:defRPr/>
              </a:pPr>
              <a:t>26.10.20</a:t>
            </a:fld>
            <a:endParaRPr lang="en-US" dirty="0"/>
          </a:p>
        </p:txBody>
      </p:sp>
      <p:sp>
        <p:nvSpPr>
          <p:cNvPr id="9" name="Slide Number Placeholder 8"/>
          <p:cNvSpPr>
            <a:spLocks noGrp="1"/>
          </p:cNvSpPr>
          <p:nvPr>
            <p:ph type="sldNum" sz="quarter" idx="11"/>
          </p:nvPr>
        </p:nvSpPr>
        <p:spPr/>
        <p:txBody>
          <a:bodyPr/>
          <a:lstStyle/>
          <a:p>
            <a:pPr>
              <a:defRPr/>
            </a:pPr>
            <a:fld id="{90B1A3BA-7F48-9344-B540-1BB546028EE7}"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r>
              <a:rPr lang="en-US"/>
              <a:t>rusnakm@truni.sk</a:t>
            </a: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9" y="658369"/>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1"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93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7"/>
            <a:ext cx="3273552" cy="639762"/>
          </a:xfrm>
        </p:spPr>
        <p:txBody>
          <a:bodyPr anchor="ctr">
            <a:noAutofit/>
          </a:bodyPr>
          <a:lstStyle>
            <a:lvl1pPr marL="0" indent="0">
              <a:buNone/>
              <a:defRPr sz="2176" b="0"/>
            </a:lvl1pPr>
            <a:lvl2pPr marL="456960" indent="0">
              <a:buNone/>
              <a:defRPr sz="1995" b="1"/>
            </a:lvl2pPr>
            <a:lvl3pPr marL="913920" indent="0">
              <a:buNone/>
              <a:defRPr sz="1814" b="1"/>
            </a:lvl3pPr>
            <a:lvl4pPr marL="1370880" indent="0">
              <a:buNone/>
              <a:defRPr sz="1632" b="1"/>
            </a:lvl4pPr>
            <a:lvl5pPr marL="1827839" indent="0">
              <a:buNone/>
              <a:defRPr sz="1632" b="1"/>
            </a:lvl5pPr>
            <a:lvl6pPr marL="2284800" indent="0">
              <a:buNone/>
              <a:defRPr sz="1632" b="1"/>
            </a:lvl6pPr>
            <a:lvl7pPr marL="2741760" indent="0">
              <a:buNone/>
              <a:defRPr sz="1632" b="1"/>
            </a:lvl7pPr>
            <a:lvl8pPr marL="3198720" indent="0">
              <a:buNone/>
              <a:defRPr sz="1632" b="1"/>
            </a:lvl8pPr>
            <a:lvl9pPr marL="3655680" indent="0">
              <a:buNone/>
              <a:defRPr sz="1632"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358"/>
            </a:lvl1pPr>
            <a:lvl2pPr>
              <a:defRPr sz="1995"/>
            </a:lvl2pPr>
            <a:lvl3pPr>
              <a:defRPr sz="1814"/>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1" y="661977"/>
            <a:ext cx="3273552" cy="639762"/>
          </a:xfrm>
        </p:spPr>
        <p:txBody>
          <a:bodyPr anchor="ctr">
            <a:noAutofit/>
          </a:bodyPr>
          <a:lstStyle>
            <a:lvl1pPr marL="0" indent="0">
              <a:buNone/>
              <a:defRPr sz="2176" b="0"/>
            </a:lvl1pPr>
            <a:lvl2pPr marL="456960" indent="0">
              <a:buNone/>
              <a:defRPr sz="1995" b="1"/>
            </a:lvl2pPr>
            <a:lvl3pPr marL="913920" indent="0">
              <a:buNone/>
              <a:defRPr sz="1814" b="1"/>
            </a:lvl3pPr>
            <a:lvl4pPr marL="1370880" indent="0">
              <a:buNone/>
              <a:defRPr sz="1632" b="1"/>
            </a:lvl4pPr>
            <a:lvl5pPr marL="1827839" indent="0">
              <a:buNone/>
              <a:defRPr sz="1632" b="1"/>
            </a:lvl5pPr>
            <a:lvl6pPr marL="2284800" indent="0">
              <a:buNone/>
              <a:defRPr sz="1632" b="1"/>
            </a:lvl6pPr>
            <a:lvl7pPr marL="2741760" indent="0">
              <a:buNone/>
              <a:defRPr sz="1632" b="1"/>
            </a:lvl7pPr>
            <a:lvl8pPr marL="3198720" indent="0">
              <a:buNone/>
              <a:defRPr sz="1632" b="1"/>
            </a:lvl8pPr>
            <a:lvl9pPr marL="3655680" indent="0">
              <a:buNone/>
              <a:defRPr sz="1632" b="1"/>
            </a:lvl9pPr>
          </a:lstStyle>
          <a:p>
            <a:pPr lvl="0"/>
            <a:r>
              <a:rPr lang="en-US"/>
              <a:t>Click to edit Master text styles</a:t>
            </a:r>
          </a:p>
        </p:txBody>
      </p:sp>
      <p:sp>
        <p:nvSpPr>
          <p:cNvPr id="6" name="Content Placeholder 5"/>
          <p:cNvSpPr>
            <a:spLocks noGrp="1"/>
          </p:cNvSpPr>
          <p:nvPr>
            <p:ph sz="quarter" idx="4"/>
          </p:nvPr>
        </p:nvSpPr>
        <p:spPr>
          <a:xfrm>
            <a:off x="5029201" y="1371600"/>
            <a:ext cx="3273552" cy="2743200"/>
          </a:xfrm>
        </p:spPr>
        <p:txBody>
          <a:bodyPr anchor="t"/>
          <a:lstStyle>
            <a:lvl1pPr>
              <a:defRPr sz="2358"/>
            </a:lvl1pPr>
            <a:lvl2pPr>
              <a:defRPr sz="1995"/>
            </a:lvl2pPr>
            <a:lvl3pPr>
              <a:defRPr sz="1814"/>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1021"/>
          </a:xfrm>
          <a:prstGeom prst="rect">
            <a:avLst/>
          </a:prstGeom>
          <a:noFill/>
        </p:spPr>
        <p:txBody>
          <a:bodyPr wrap="square" lIns="0" tIns="0" rIns="0" bIns="0" rtlCol="0" anchor="t" anchorCtr="0">
            <a:spAutoFit/>
          </a:bodyPr>
          <a:lstStyle/>
          <a:p>
            <a:r>
              <a:rPr lang="en-US" sz="5985"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1021"/>
          </a:xfrm>
          <a:prstGeom prst="rect">
            <a:avLst/>
          </a:prstGeom>
          <a:noFill/>
        </p:spPr>
        <p:txBody>
          <a:bodyPr wrap="square" lIns="0" tIns="0" rIns="0" bIns="0" rtlCol="0" anchor="t" anchorCtr="0">
            <a:spAutoFit/>
          </a:bodyPr>
          <a:lstStyle/>
          <a:p>
            <a:r>
              <a:rPr lang="en-US" sz="5985"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pPr>
              <a:defRPr/>
            </a:pPr>
            <a:fld id="{CBDC245D-2796-2641-9E4E-81C829B0CCE4}" type="datetime1">
              <a:rPr lang="sk-SK" smtClean="0"/>
              <a:pPr>
                <a:defRPr/>
              </a:pPr>
              <a:t>26.10.20</a:t>
            </a:fld>
            <a:endParaRPr lang="en-US" dirty="0"/>
          </a:p>
        </p:txBody>
      </p:sp>
      <p:sp>
        <p:nvSpPr>
          <p:cNvPr id="15" name="Slide Number Placeholder 14"/>
          <p:cNvSpPr>
            <a:spLocks noGrp="1"/>
          </p:cNvSpPr>
          <p:nvPr>
            <p:ph type="sldNum" sz="quarter" idx="11"/>
          </p:nvPr>
        </p:nvSpPr>
        <p:spPr/>
        <p:txBody>
          <a:bodyPr/>
          <a:lstStyle/>
          <a:p>
            <a:pPr>
              <a:defRPr/>
            </a:pPr>
            <a:fld id="{DA44C97F-18B2-0B4F-81B6-5B466059C50D}" type="slidenum">
              <a:rPr lang="en-US" altLang="en-US" smtClean="0"/>
              <a:pPr>
                <a:defRPr/>
              </a:pPr>
              <a:t>‹#›</a:t>
            </a:fld>
            <a:endParaRPr lang="en-US" altLang="en-US"/>
          </a:p>
        </p:txBody>
      </p:sp>
      <p:sp>
        <p:nvSpPr>
          <p:cNvPr id="16" name="Footer Placeholder 15"/>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18206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pPr>
              <a:defRPr/>
            </a:pPr>
            <a:fld id="{6B51AE64-89C1-5045-8D6D-34B9513B9F8A}" type="datetime1">
              <a:rPr lang="sk-SK" smtClean="0"/>
              <a:pPr>
                <a:defRPr/>
              </a:pPr>
              <a:t>26.10.20</a:t>
            </a:fld>
            <a:endParaRPr lang="en-US" dirty="0"/>
          </a:p>
        </p:txBody>
      </p:sp>
      <p:sp>
        <p:nvSpPr>
          <p:cNvPr id="8" name="Slide Number Placeholder 7"/>
          <p:cNvSpPr>
            <a:spLocks noGrp="1"/>
          </p:cNvSpPr>
          <p:nvPr>
            <p:ph type="sldNum" sz="quarter" idx="11"/>
          </p:nvPr>
        </p:nvSpPr>
        <p:spPr/>
        <p:txBody>
          <a:bodyPr/>
          <a:lstStyle/>
          <a:p>
            <a:pPr>
              <a:defRPr/>
            </a:pPr>
            <a:fld id="{D67A176F-B3CF-C14D-9ABC-4BCD8D8765C7}" type="slidenum">
              <a:rPr lang="en-US" altLang="en-US" smtClean="0"/>
              <a:pPr>
                <a:defRPr/>
              </a:pPr>
              <a:t>‹#›</a:t>
            </a:fld>
            <a:endParaRPr lang="en-US" altLang="en-US"/>
          </a:p>
        </p:txBody>
      </p:sp>
      <p:sp>
        <p:nvSpPr>
          <p:cNvPr id="9" name="Footer Placeholder 8"/>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650261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2162315-D3DC-7646-A8C8-53B381FD15D4}" type="datetime1">
              <a:rPr lang="sk-SK" smtClean="0"/>
              <a:pPr>
                <a:defRPr/>
              </a:pPr>
              <a:t>26.10.20</a:t>
            </a:fld>
            <a:endParaRPr lang="en-US" dirty="0"/>
          </a:p>
        </p:txBody>
      </p:sp>
      <p:sp>
        <p:nvSpPr>
          <p:cNvPr id="6" name="Slide Number Placeholder 5"/>
          <p:cNvSpPr>
            <a:spLocks noGrp="1"/>
          </p:cNvSpPr>
          <p:nvPr>
            <p:ph type="sldNum" sz="quarter" idx="11"/>
          </p:nvPr>
        </p:nvSpPr>
        <p:spPr/>
        <p:txBody>
          <a:bodyPr/>
          <a:lstStyle/>
          <a:p>
            <a:pPr>
              <a:defRPr/>
            </a:pPr>
            <a:fld id="{82EE1101-B00D-A64D-BB85-5AA21677B55F}" type="slidenum">
              <a:rPr lang="en-US" altLang="en-US" smtClean="0"/>
              <a:pPr>
                <a:defRPr/>
              </a:pPr>
              <a:t>‹#›</a:t>
            </a:fld>
            <a:endParaRPr lang="en-US" altLang="en-US"/>
          </a:p>
        </p:txBody>
      </p:sp>
      <p:sp>
        <p:nvSpPr>
          <p:cNvPr id="7" name="Footer Placeholder 6"/>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200233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28028"/>
          </a:xfrm>
          <a:prstGeom prst="rect">
            <a:avLst/>
          </a:prstGeom>
          <a:noFill/>
        </p:spPr>
        <p:txBody>
          <a:bodyPr wrap="square" lIns="0" tIns="0" rIns="0" bIns="0" rtlCol="0" anchor="t" anchorCtr="0">
            <a:spAutoFit/>
          </a:bodyPr>
          <a:lstStyle/>
          <a:p>
            <a:r>
              <a:rPr lang="en-US" sz="798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1" y="685801"/>
            <a:ext cx="4343400" cy="3429000"/>
          </a:xfrm>
        </p:spPr>
        <p:txBody>
          <a:bodyPr anchor="ctr"/>
          <a:lstStyle>
            <a:lvl1pPr>
              <a:defRPr sz="2358"/>
            </a:lvl1pPr>
            <a:lvl2pPr>
              <a:defRPr sz="2176"/>
            </a:lvl2pPr>
            <a:lvl3pPr>
              <a:defRPr sz="1995"/>
            </a:lvl3pPr>
            <a:lvl4pPr>
              <a:defRPr sz="1814"/>
            </a:lvl4pPr>
            <a:lvl5pPr>
              <a:defRPr sz="1814"/>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32"/>
            </a:lvl1pPr>
            <a:lvl2pPr marL="456960" indent="0">
              <a:buNone/>
              <a:defRPr sz="1179"/>
            </a:lvl2pPr>
            <a:lvl3pPr marL="913920" indent="0">
              <a:buNone/>
              <a:defRPr sz="997"/>
            </a:lvl3pPr>
            <a:lvl4pPr marL="1370880" indent="0">
              <a:buNone/>
              <a:defRPr sz="907"/>
            </a:lvl4pPr>
            <a:lvl5pPr marL="1827839" indent="0">
              <a:buNone/>
              <a:defRPr sz="907"/>
            </a:lvl5pPr>
            <a:lvl6pPr marL="2284800" indent="0">
              <a:buNone/>
              <a:defRPr sz="907"/>
            </a:lvl6pPr>
            <a:lvl7pPr marL="2741760" indent="0">
              <a:buNone/>
              <a:defRPr sz="907"/>
            </a:lvl7pPr>
            <a:lvl8pPr marL="3198720" indent="0">
              <a:buNone/>
              <a:defRPr sz="907"/>
            </a:lvl8pPr>
            <a:lvl9pPr marL="3655680" indent="0">
              <a:buNone/>
              <a:defRPr sz="907"/>
            </a:lvl9pPr>
          </a:lstStyle>
          <a:p>
            <a:pPr lvl="0"/>
            <a:r>
              <a:rPr lang="en-US"/>
              <a:t>Click to edit Master text styles</a:t>
            </a:r>
          </a:p>
        </p:txBody>
      </p:sp>
      <p:sp>
        <p:nvSpPr>
          <p:cNvPr id="15" name="Date Placeholder 14"/>
          <p:cNvSpPr>
            <a:spLocks noGrp="1"/>
          </p:cNvSpPr>
          <p:nvPr>
            <p:ph type="dt" sz="half" idx="10"/>
          </p:nvPr>
        </p:nvSpPr>
        <p:spPr/>
        <p:txBody>
          <a:bodyPr/>
          <a:lstStyle/>
          <a:p>
            <a:pPr>
              <a:defRPr/>
            </a:pPr>
            <a:fld id="{4BCDF7C7-8ABD-5A4E-9065-07DB806D8B67}" type="datetime1">
              <a:rPr lang="sk-SK" smtClean="0"/>
              <a:pPr>
                <a:defRPr/>
              </a:pPr>
              <a:t>26.10.20</a:t>
            </a:fld>
            <a:endParaRPr lang="en-US" dirty="0"/>
          </a:p>
        </p:txBody>
      </p:sp>
      <p:sp>
        <p:nvSpPr>
          <p:cNvPr id="16" name="Slide Number Placeholder 15"/>
          <p:cNvSpPr>
            <a:spLocks noGrp="1"/>
          </p:cNvSpPr>
          <p:nvPr>
            <p:ph type="sldNum" sz="quarter" idx="11"/>
          </p:nvPr>
        </p:nvSpPr>
        <p:spPr/>
        <p:txBody>
          <a:bodyPr/>
          <a:lstStyle/>
          <a:p>
            <a:pPr>
              <a:defRPr/>
            </a:pPr>
            <a:fld id="{A39CAF43-D9CF-BD4F-8B81-F036B0D6BA77}" type="slidenum">
              <a:rPr lang="en-US" altLang="en-US" smtClean="0"/>
              <a:pPr>
                <a:defRPr/>
              </a:pPr>
              <a:t>‹#›</a:t>
            </a:fld>
            <a:endParaRPr lang="en-US" altLang="en-US"/>
          </a:p>
        </p:txBody>
      </p:sp>
      <p:sp>
        <p:nvSpPr>
          <p:cNvPr id="17" name="Footer Placeholder 16"/>
          <p:cNvSpPr>
            <a:spLocks noGrp="1"/>
          </p:cNvSpPr>
          <p:nvPr>
            <p:ph type="ftr" sz="quarter" idx="12"/>
          </p:nvPr>
        </p:nvSpPr>
        <p:spPr/>
        <p:txBody>
          <a:bodyPr/>
          <a:lstStyle/>
          <a:p>
            <a:pPr>
              <a:defRPr/>
            </a:pPr>
            <a:r>
              <a:rPr lang="en-US"/>
              <a:t>rusnakm@truni.sk</a:t>
            </a: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1564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B00756BD-4095-B04E-BDA1-90350AB92560}" type="datetimeFigureOut">
              <a:rPr lang="sk-SK" smtClean="0"/>
              <a:t>26.10.20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790979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174"/>
            </a:lvl1pPr>
            <a:lvl2pPr marL="456960" indent="0">
              <a:buNone/>
              <a:defRPr sz="2811"/>
            </a:lvl2pPr>
            <a:lvl3pPr marL="913920" indent="0">
              <a:buNone/>
              <a:defRPr sz="2358"/>
            </a:lvl3pPr>
            <a:lvl4pPr marL="1370880" indent="0">
              <a:buNone/>
              <a:defRPr sz="1995"/>
            </a:lvl4pPr>
            <a:lvl5pPr marL="1827839" indent="0">
              <a:buNone/>
              <a:defRPr sz="1995"/>
            </a:lvl5pPr>
            <a:lvl6pPr marL="2284800" indent="0">
              <a:buNone/>
              <a:defRPr sz="1995"/>
            </a:lvl6pPr>
            <a:lvl7pPr marL="2741760" indent="0">
              <a:buNone/>
              <a:defRPr sz="1995"/>
            </a:lvl7pPr>
            <a:lvl8pPr marL="3198720" indent="0">
              <a:buNone/>
              <a:defRPr sz="1995"/>
            </a:lvl8pPr>
            <a:lvl9pPr marL="3655680" indent="0">
              <a:buNone/>
              <a:defRPr sz="1995"/>
            </a:lvl9pPr>
          </a:lstStyle>
          <a:p>
            <a:r>
              <a:rPr lang="en-US"/>
              <a:t>Drag picture to placeholder or click icon to add</a:t>
            </a:r>
          </a:p>
        </p:txBody>
      </p:sp>
      <p:sp>
        <p:nvSpPr>
          <p:cNvPr id="4" name="Text Placeholder 3"/>
          <p:cNvSpPr>
            <a:spLocks noGrp="1"/>
          </p:cNvSpPr>
          <p:nvPr>
            <p:ph type="body" sz="half" idx="2"/>
          </p:nvPr>
        </p:nvSpPr>
        <p:spPr>
          <a:xfrm>
            <a:off x="2743201" y="3453047"/>
            <a:ext cx="5029200" cy="720804"/>
          </a:xfrm>
        </p:spPr>
        <p:txBody>
          <a:bodyPr anchor="ctr">
            <a:normAutofit/>
          </a:bodyPr>
          <a:lstStyle>
            <a:lvl1pPr marL="0" indent="0">
              <a:buNone/>
              <a:defRPr sz="1632"/>
            </a:lvl1pPr>
            <a:lvl2pPr marL="456960" indent="0">
              <a:buNone/>
              <a:defRPr sz="1179"/>
            </a:lvl2pPr>
            <a:lvl3pPr marL="913920" indent="0">
              <a:buNone/>
              <a:defRPr sz="997"/>
            </a:lvl3pPr>
            <a:lvl4pPr marL="1370880" indent="0">
              <a:buNone/>
              <a:defRPr sz="907"/>
            </a:lvl4pPr>
            <a:lvl5pPr marL="1827839" indent="0">
              <a:buNone/>
              <a:defRPr sz="907"/>
            </a:lvl5pPr>
            <a:lvl6pPr marL="2284800" indent="0">
              <a:buNone/>
              <a:defRPr sz="907"/>
            </a:lvl6pPr>
            <a:lvl7pPr marL="2741760" indent="0">
              <a:buNone/>
              <a:defRPr sz="907"/>
            </a:lvl7pPr>
            <a:lvl8pPr marL="3198720" indent="0">
              <a:buNone/>
              <a:defRPr sz="907"/>
            </a:lvl8pPr>
            <a:lvl9pPr marL="3655680" indent="0">
              <a:buNone/>
              <a:defRPr sz="907"/>
            </a:lvl9pPr>
          </a:lstStyle>
          <a:p>
            <a:pPr lvl="0"/>
            <a:r>
              <a:rPr lang="en-US"/>
              <a:t>Click to edit Master text styles</a:t>
            </a:r>
          </a:p>
        </p:txBody>
      </p:sp>
      <p:sp>
        <p:nvSpPr>
          <p:cNvPr id="9" name="TextBox 8"/>
          <p:cNvSpPr txBox="1"/>
          <p:nvPr/>
        </p:nvSpPr>
        <p:spPr>
          <a:xfrm>
            <a:off x="2435352" y="3331464"/>
            <a:ext cx="457200" cy="921021"/>
          </a:xfrm>
          <a:prstGeom prst="rect">
            <a:avLst/>
          </a:prstGeom>
          <a:noFill/>
        </p:spPr>
        <p:txBody>
          <a:bodyPr wrap="square" lIns="0" tIns="0" rIns="0" bIns="0" rtlCol="0" anchor="t" anchorCtr="0">
            <a:spAutoFit/>
          </a:bodyPr>
          <a:lstStyle/>
          <a:p>
            <a:r>
              <a:rPr lang="en-US" sz="5985"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pPr>
              <a:defRPr/>
            </a:pPr>
            <a:fld id="{379B1D0E-2FF1-2747-91B9-D83A90081155}" type="datetime1">
              <a:rPr lang="sk-SK" smtClean="0"/>
              <a:pPr>
                <a:defRPr/>
              </a:pPr>
              <a:t>26.10.20</a:t>
            </a:fld>
            <a:endParaRPr lang="en-US" dirty="0"/>
          </a:p>
        </p:txBody>
      </p:sp>
      <p:sp>
        <p:nvSpPr>
          <p:cNvPr id="14" name="Slide Number Placeholder 13"/>
          <p:cNvSpPr>
            <a:spLocks noGrp="1"/>
          </p:cNvSpPr>
          <p:nvPr>
            <p:ph type="sldNum" sz="quarter" idx="11"/>
          </p:nvPr>
        </p:nvSpPr>
        <p:spPr/>
        <p:txBody>
          <a:bodyPr/>
          <a:lstStyle/>
          <a:p>
            <a:pPr>
              <a:defRPr/>
            </a:pPr>
            <a:fld id="{028692E7-2BFF-A244-9D16-A53E65F7E2C1}" type="slidenum">
              <a:rPr lang="en-US" altLang="en-US" smtClean="0"/>
              <a:pPr>
                <a:defRPr/>
              </a:pPr>
              <a:t>‹#›</a:t>
            </a:fld>
            <a:endParaRPr lang="en-US" altLang="en-US"/>
          </a:p>
        </p:txBody>
      </p:sp>
      <p:sp>
        <p:nvSpPr>
          <p:cNvPr id="15" name="Footer Placeholder 14"/>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788464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99BBA79-158B-4D49-9534-2751794BE0F8}" type="datetime1">
              <a:rPr lang="sk-SK" smtClean="0"/>
              <a:pPr>
                <a:defRPr/>
              </a:pPr>
              <a:t>26.10.20</a:t>
            </a:fld>
            <a:endParaRPr lang="en-US" dirty="0"/>
          </a:p>
        </p:txBody>
      </p:sp>
      <p:sp>
        <p:nvSpPr>
          <p:cNvPr id="5" name="Footer Placeholder 4"/>
          <p:cNvSpPr>
            <a:spLocks noGrp="1"/>
          </p:cNvSpPr>
          <p:nvPr>
            <p:ph type="ftr" sz="quarter" idx="11"/>
          </p:nvPr>
        </p:nvSpPr>
        <p:spPr/>
        <p:txBody>
          <a:bodyPr/>
          <a:lstStyle/>
          <a:p>
            <a:pPr>
              <a:defRPr/>
            </a:pPr>
            <a:r>
              <a:rPr lang="en-US"/>
              <a:t>rusnakm@truni.sk</a:t>
            </a:r>
          </a:p>
        </p:txBody>
      </p:sp>
      <p:sp>
        <p:nvSpPr>
          <p:cNvPr id="6" name="Slide Number Placeholder 5"/>
          <p:cNvSpPr>
            <a:spLocks noGrp="1"/>
          </p:cNvSpPr>
          <p:nvPr>
            <p:ph type="sldNum" sz="quarter" idx="12"/>
          </p:nvPr>
        </p:nvSpPr>
        <p:spPr/>
        <p:txBody>
          <a:bodyPr/>
          <a:lstStyle/>
          <a:p>
            <a:pPr>
              <a:defRPr/>
            </a:pPr>
            <a:fld id="{79691006-082A-4A40-BA75-C32FFC8E24F6}" type="slidenum">
              <a:rPr lang="en-US" altLang="en-US" smtClean="0"/>
              <a:pPr>
                <a:defRPr/>
              </a:pPr>
              <a:t>‹#›</a:t>
            </a:fld>
            <a:endParaRPr lang="en-US" altLang="en-US"/>
          </a:p>
        </p:txBody>
      </p:sp>
    </p:spTree>
    <p:extLst>
      <p:ext uri="{BB962C8B-B14F-4D97-AF65-F5344CB8AC3E}">
        <p14:creationId xmlns:p14="http://schemas.microsoft.com/office/powerpoint/2010/main" val="388244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2"/>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1"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033C832-923D-6F4D-BA4D-BC4230873094}" type="datetime1">
              <a:rPr lang="sk-SK" smtClean="0"/>
              <a:pPr>
                <a:defRPr/>
              </a:pPr>
              <a:t>26.10.20</a:t>
            </a:fld>
            <a:endParaRPr lang="en-US" dirty="0"/>
          </a:p>
        </p:txBody>
      </p:sp>
      <p:sp>
        <p:nvSpPr>
          <p:cNvPr id="5" name="Footer Placeholder 4"/>
          <p:cNvSpPr>
            <a:spLocks noGrp="1"/>
          </p:cNvSpPr>
          <p:nvPr>
            <p:ph type="ftr" sz="quarter" idx="11"/>
          </p:nvPr>
        </p:nvSpPr>
        <p:spPr/>
        <p:txBody>
          <a:bodyPr/>
          <a:lstStyle/>
          <a:p>
            <a:pPr>
              <a:defRPr/>
            </a:pPr>
            <a:r>
              <a:rPr lang="en-US"/>
              <a:t>rusnakm@truni.sk</a:t>
            </a:r>
          </a:p>
        </p:txBody>
      </p:sp>
      <p:sp>
        <p:nvSpPr>
          <p:cNvPr id="6" name="Slide Number Placeholder 5"/>
          <p:cNvSpPr>
            <a:spLocks noGrp="1"/>
          </p:cNvSpPr>
          <p:nvPr>
            <p:ph type="sldNum" sz="quarter" idx="12"/>
          </p:nvPr>
        </p:nvSpPr>
        <p:spPr/>
        <p:txBody>
          <a:bodyPr/>
          <a:lstStyle/>
          <a:p>
            <a:pPr>
              <a:defRPr/>
            </a:pPr>
            <a:fld id="{561AEECE-5444-4F4C-BD20-1415FB70D2C0}" type="slidenum">
              <a:rPr lang="en-US" altLang="en-US" smtClean="0"/>
              <a:pPr>
                <a:defRPr/>
              </a:pPr>
              <a:t>‹#›</a:t>
            </a:fld>
            <a:endParaRPr lang="en-US" altLang="en-US"/>
          </a:p>
        </p:txBody>
      </p:sp>
    </p:spTree>
    <p:extLst>
      <p:ext uri="{BB962C8B-B14F-4D97-AF65-F5344CB8AC3E}">
        <p14:creationId xmlns:p14="http://schemas.microsoft.com/office/powerpoint/2010/main" val="116733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k-SK"/>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0756BD-4095-B04E-BDA1-90350AB92560}" type="datetimeFigureOut">
              <a:rPr lang="sk-SK" smtClean="0"/>
              <a:t>26.10.20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107142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B00756BD-4095-B04E-BDA1-90350AB92560}" type="datetimeFigureOut">
              <a:rPr lang="sk-SK" smtClean="0"/>
              <a:t>26.10.20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72423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sk-SK"/>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B00756BD-4095-B04E-BDA1-90350AB92560}" type="datetimeFigureOut">
              <a:rPr lang="sk-SK" smtClean="0"/>
              <a:t>26.10.20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23801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B00756BD-4095-B04E-BDA1-90350AB92560}" type="datetimeFigureOut">
              <a:rPr lang="sk-SK" smtClean="0"/>
              <a:t>26.10.20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168301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756BD-4095-B04E-BDA1-90350AB92560}" type="datetimeFigureOut">
              <a:rPr lang="sk-SK" smtClean="0"/>
              <a:t>26.10.20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194501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k-SK"/>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0756BD-4095-B04E-BDA1-90350AB92560}" type="datetimeFigureOut">
              <a:rPr lang="sk-SK" smtClean="0"/>
              <a:t>26.10.20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88593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k-SK"/>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0756BD-4095-B04E-BDA1-90350AB92560}" type="datetimeFigureOut">
              <a:rPr lang="sk-SK" smtClean="0"/>
              <a:t>26.10.20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145878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756BD-4095-B04E-BDA1-90350AB92560}" type="datetimeFigureOut">
              <a:rPr lang="sk-SK" smtClean="0"/>
              <a:t>26.10.20</a:t>
            </a:fld>
            <a:endParaRPr lang="sk-SK"/>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6C6BA-36B0-9349-A85E-1B26A5F0D5EA}" type="slidenum">
              <a:rPr lang="sk-SK" smtClean="0"/>
              <a:t>‹#›</a:t>
            </a:fld>
            <a:endParaRPr lang="sk-SK"/>
          </a:p>
        </p:txBody>
      </p:sp>
    </p:spTree>
    <p:extLst>
      <p:ext uri="{BB962C8B-B14F-4D97-AF65-F5344CB8AC3E}">
        <p14:creationId xmlns:p14="http://schemas.microsoft.com/office/powerpoint/2010/main" val="96549436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39722"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p>
        </p:txBody>
      </p:sp>
      <p:sp>
        <p:nvSpPr>
          <p:cNvPr id="9" name="Oval 8"/>
          <p:cNvSpPr/>
          <p:nvPr/>
        </p:nvSpPr>
        <p:spPr>
          <a:xfrm rot="17656910">
            <a:off x="-274211" y="1165876"/>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p>
        </p:txBody>
      </p:sp>
      <p:sp>
        <p:nvSpPr>
          <p:cNvPr id="10" name="Oval 9"/>
          <p:cNvSpPr/>
          <p:nvPr/>
        </p:nvSpPr>
        <p:spPr>
          <a:xfrm rot="19724275">
            <a:off x="3277955" y="116855"/>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100785" tIns="50393" rIns="100785" bIns="50393"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2"/>
            <a:ext cx="6096000" cy="3657599"/>
          </a:xfrm>
          <a:prstGeom prst="rect">
            <a:avLst/>
          </a:prstGeom>
        </p:spPr>
        <p:txBody>
          <a:bodyPr vert="horz" lIns="100785" tIns="50393" rIns="100785" bIns="50393"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9673" y="6154739"/>
            <a:ext cx="736127" cy="365125"/>
          </a:xfrm>
          <a:prstGeom prst="rect">
            <a:avLst/>
          </a:prstGeom>
        </p:spPr>
        <p:txBody>
          <a:bodyPr vert="horz" lIns="100785" tIns="50393" rIns="100785" bIns="50393" rtlCol="0" anchor="t"/>
          <a:lstStyle>
            <a:lvl1pPr algn="r">
              <a:defRPr sz="1088">
                <a:solidFill>
                  <a:schemeClr val="tx1">
                    <a:alpha val="60000"/>
                  </a:schemeClr>
                </a:solidFill>
                <a:effectLst/>
              </a:defRPr>
            </a:lvl1pPr>
          </a:lstStyle>
          <a:p>
            <a:pPr>
              <a:defRPr/>
            </a:pPr>
            <a:fld id="{7ACEC42C-A93A-6848-873A-A892A8DA9C97}" type="datetime1">
              <a:rPr lang="sk-SK" smtClean="0"/>
              <a:pPr>
                <a:defRPr/>
              </a:pPr>
              <a:t>26.10.20</a:t>
            </a:fld>
            <a:endParaRPr lang="en-US" dirty="0"/>
          </a:p>
        </p:txBody>
      </p:sp>
      <p:sp>
        <p:nvSpPr>
          <p:cNvPr id="5" name="Footer Placeholder 4"/>
          <p:cNvSpPr>
            <a:spLocks noGrp="1"/>
          </p:cNvSpPr>
          <p:nvPr>
            <p:ph type="ftr" sz="quarter" idx="3"/>
          </p:nvPr>
        </p:nvSpPr>
        <p:spPr>
          <a:xfrm>
            <a:off x="4536272" y="6154739"/>
            <a:ext cx="1140475" cy="365124"/>
          </a:xfrm>
          <a:prstGeom prst="rect">
            <a:avLst/>
          </a:prstGeom>
        </p:spPr>
        <p:txBody>
          <a:bodyPr vert="horz" lIns="100785" tIns="50393" rIns="100785" bIns="50393" rtlCol="0" anchor="t"/>
          <a:lstStyle>
            <a:lvl1pPr algn="l">
              <a:defRPr sz="1088">
                <a:solidFill>
                  <a:schemeClr val="tx1">
                    <a:alpha val="60000"/>
                  </a:schemeClr>
                </a:solidFill>
                <a:effectLst/>
              </a:defRPr>
            </a:lvl1pPr>
          </a:lstStyle>
          <a:p>
            <a:pPr>
              <a:defRPr/>
            </a:pPr>
            <a:r>
              <a:rPr lang="en-US"/>
              <a:t>rusnakm@truni.sk</a:t>
            </a:r>
          </a:p>
        </p:txBody>
      </p:sp>
      <p:sp>
        <p:nvSpPr>
          <p:cNvPr id="6" name="Slide Number Placeholder 5"/>
          <p:cNvSpPr>
            <a:spLocks noGrp="1"/>
          </p:cNvSpPr>
          <p:nvPr>
            <p:ph type="sldNum" sz="quarter" idx="4"/>
          </p:nvPr>
        </p:nvSpPr>
        <p:spPr>
          <a:xfrm>
            <a:off x="777241" y="6206342"/>
            <a:ext cx="746760" cy="313522"/>
          </a:xfrm>
          <a:prstGeom prst="rect">
            <a:avLst/>
          </a:prstGeom>
        </p:spPr>
        <p:txBody>
          <a:bodyPr vert="horz" lIns="100785" tIns="50393" rIns="100785" bIns="10079" rtlCol="0" anchor="b"/>
          <a:lstStyle>
            <a:lvl1pPr algn="l">
              <a:defRPr sz="1632">
                <a:solidFill>
                  <a:schemeClr val="tx1">
                    <a:alpha val="60000"/>
                  </a:schemeClr>
                </a:solidFill>
                <a:effectLst/>
              </a:defRPr>
            </a:lvl1pPr>
          </a:lstStyle>
          <a:p>
            <a:pPr>
              <a:defRPr/>
            </a:pPr>
            <a:fld id="{A3AA99C3-6690-DA4B-A8AC-A447A3D778EE}" type="slidenum">
              <a:rPr lang="en-US" altLang="en-US" smtClean="0"/>
              <a:pPr>
                <a:defRPr/>
              </a:pPr>
              <a:t>‹#›</a:t>
            </a:fld>
            <a:endParaRPr lang="en-US" altLang="en-US"/>
          </a:p>
        </p:txBody>
      </p:sp>
    </p:spTree>
    <p:extLst>
      <p:ext uri="{BB962C8B-B14F-4D97-AF65-F5344CB8AC3E}">
        <p14:creationId xmlns:p14="http://schemas.microsoft.com/office/powerpoint/2010/main" val="213226111"/>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p:txStyles>
    <p:titleStyle>
      <a:lvl1pPr algn="l" defTabSz="913920" rtl="0" eaLnBrk="1" latinLnBrk="0" hangingPunct="1">
        <a:spcBef>
          <a:spcPct val="0"/>
        </a:spcBef>
        <a:buNone/>
        <a:defRPr sz="4897"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176" indent="-255897" algn="l" defTabSz="913920" rtl="0" eaLnBrk="1" latinLnBrk="0" hangingPunct="1">
        <a:spcBef>
          <a:spcPct val="20000"/>
        </a:spcBef>
        <a:spcAft>
          <a:spcPts val="0"/>
        </a:spcAft>
        <a:buSzPct val="60000"/>
        <a:buFont typeface="Wingdings" pitchFamily="2" charset="2"/>
        <a:buChar char=""/>
        <a:defRPr sz="2086" kern="1200">
          <a:solidFill>
            <a:schemeClr val="tx1"/>
          </a:solidFill>
          <a:effectLst>
            <a:outerShdw blurRad="38100" dist="38100" dir="2700000" algn="tl">
              <a:srgbClr val="000000">
                <a:alpha val="43137"/>
              </a:srgbClr>
            </a:outerShdw>
          </a:effectLst>
          <a:latin typeface="+mn-lt"/>
          <a:ea typeface="+mn-ea"/>
          <a:cs typeface="+mn-cs"/>
        </a:defRPr>
      </a:lvl1pPr>
      <a:lvl2pPr marL="639744" indent="-255897" algn="l" defTabSz="913920" rtl="0" eaLnBrk="1" latinLnBrk="0" hangingPunct="1">
        <a:spcBef>
          <a:spcPct val="20000"/>
        </a:spcBef>
        <a:buSzPct val="60000"/>
        <a:buFont typeface="Wingdings" pitchFamily="2" charset="2"/>
        <a:buChar char=""/>
        <a:defRPr sz="1904" kern="1200">
          <a:solidFill>
            <a:schemeClr val="tx1"/>
          </a:solidFill>
          <a:effectLst>
            <a:outerShdw blurRad="38100" dist="38100" dir="2700000" algn="tl">
              <a:srgbClr val="000000">
                <a:alpha val="43137"/>
              </a:srgbClr>
            </a:outerShdw>
          </a:effectLst>
          <a:latin typeface="+mn-lt"/>
          <a:ea typeface="+mn-ea"/>
          <a:cs typeface="+mn-cs"/>
        </a:defRPr>
      </a:lvl2pPr>
      <a:lvl3pPr marL="1005312" indent="-255897" algn="l" defTabSz="913920" rtl="0" eaLnBrk="1" latinLnBrk="0" hangingPunct="1">
        <a:spcBef>
          <a:spcPct val="20000"/>
        </a:spcBef>
        <a:buSzPct val="60000"/>
        <a:buFont typeface="Wingdings" pitchFamily="2" charset="2"/>
        <a:buChar char=""/>
        <a:defRPr sz="1723" kern="1200">
          <a:solidFill>
            <a:schemeClr val="tx1"/>
          </a:solidFill>
          <a:effectLst>
            <a:outerShdw blurRad="38100" dist="38100" dir="2700000" algn="tl">
              <a:srgbClr val="000000">
                <a:alpha val="43137"/>
              </a:srgbClr>
            </a:outerShdw>
          </a:effectLst>
          <a:latin typeface="+mn-lt"/>
          <a:ea typeface="+mn-ea"/>
          <a:cs typeface="+mn-cs"/>
        </a:defRPr>
      </a:lvl3pPr>
      <a:lvl4pPr marL="1370880" indent="-255897" algn="l" defTabSz="913920" rtl="0" eaLnBrk="1" latinLnBrk="0" hangingPunct="1">
        <a:spcBef>
          <a:spcPct val="20000"/>
        </a:spcBef>
        <a:buSzPct val="60000"/>
        <a:buFont typeface="Wingdings" pitchFamily="2" charset="2"/>
        <a:buChar char=""/>
        <a:defRPr sz="1632" kern="1200">
          <a:solidFill>
            <a:schemeClr val="tx1"/>
          </a:solidFill>
          <a:effectLst>
            <a:outerShdw blurRad="38100" dist="38100" dir="2700000" algn="tl">
              <a:srgbClr val="000000">
                <a:alpha val="43137"/>
              </a:srgbClr>
            </a:outerShdw>
          </a:effectLst>
          <a:latin typeface="+mn-lt"/>
          <a:ea typeface="+mn-ea"/>
          <a:cs typeface="+mn-cs"/>
        </a:defRPr>
      </a:lvl4pPr>
      <a:lvl5pPr marL="1645056" indent="-255897" algn="l" defTabSz="913920" rtl="0" eaLnBrk="1" latinLnBrk="0" hangingPunct="1">
        <a:spcBef>
          <a:spcPct val="20000"/>
        </a:spcBef>
        <a:buSzPct val="60000"/>
        <a:buFont typeface="Wingdings" pitchFamily="2" charset="2"/>
        <a:buChar char=""/>
        <a:defRPr sz="1542" kern="1200">
          <a:solidFill>
            <a:schemeClr val="tx1"/>
          </a:solidFill>
          <a:effectLst>
            <a:outerShdw blurRad="38100" dist="38100" dir="2700000" algn="tl">
              <a:srgbClr val="000000">
                <a:alpha val="43137"/>
              </a:srgbClr>
            </a:outerShdw>
          </a:effectLst>
          <a:latin typeface="+mn-lt"/>
          <a:ea typeface="+mn-ea"/>
          <a:cs typeface="+mn-cs"/>
        </a:defRPr>
      </a:lvl5pPr>
      <a:lvl6pPr marL="1964928"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39104"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3280"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3152"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3920" rtl="0" eaLnBrk="1" latinLnBrk="0" hangingPunct="1">
        <a:defRPr sz="1814" kern="1200">
          <a:solidFill>
            <a:schemeClr val="tx1"/>
          </a:solidFill>
          <a:latin typeface="+mn-lt"/>
          <a:ea typeface="+mn-ea"/>
          <a:cs typeface="+mn-cs"/>
        </a:defRPr>
      </a:lvl1pPr>
      <a:lvl2pPr marL="456960" algn="l" defTabSz="913920" rtl="0" eaLnBrk="1" latinLnBrk="0" hangingPunct="1">
        <a:defRPr sz="1814" kern="1200">
          <a:solidFill>
            <a:schemeClr val="tx1"/>
          </a:solidFill>
          <a:latin typeface="+mn-lt"/>
          <a:ea typeface="+mn-ea"/>
          <a:cs typeface="+mn-cs"/>
        </a:defRPr>
      </a:lvl2pPr>
      <a:lvl3pPr marL="913920" algn="l" defTabSz="913920" rtl="0" eaLnBrk="1" latinLnBrk="0" hangingPunct="1">
        <a:defRPr sz="1814" kern="1200">
          <a:solidFill>
            <a:schemeClr val="tx1"/>
          </a:solidFill>
          <a:latin typeface="+mn-lt"/>
          <a:ea typeface="+mn-ea"/>
          <a:cs typeface="+mn-cs"/>
        </a:defRPr>
      </a:lvl3pPr>
      <a:lvl4pPr marL="1370880" algn="l" defTabSz="913920" rtl="0" eaLnBrk="1" latinLnBrk="0" hangingPunct="1">
        <a:defRPr sz="1814" kern="1200">
          <a:solidFill>
            <a:schemeClr val="tx1"/>
          </a:solidFill>
          <a:latin typeface="+mn-lt"/>
          <a:ea typeface="+mn-ea"/>
          <a:cs typeface="+mn-cs"/>
        </a:defRPr>
      </a:lvl4pPr>
      <a:lvl5pPr marL="1827839" algn="l" defTabSz="913920" rtl="0" eaLnBrk="1" latinLnBrk="0" hangingPunct="1">
        <a:defRPr sz="1814" kern="1200">
          <a:solidFill>
            <a:schemeClr val="tx1"/>
          </a:solidFill>
          <a:latin typeface="+mn-lt"/>
          <a:ea typeface="+mn-ea"/>
          <a:cs typeface="+mn-cs"/>
        </a:defRPr>
      </a:lvl5pPr>
      <a:lvl6pPr marL="2284800" algn="l" defTabSz="913920" rtl="0" eaLnBrk="1" latinLnBrk="0" hangingPunct="1">
        <a:defRPr sz="1814" kern="1200">
          <a:solidFill>
            <a:schemeClr val="tx1"/>
          </a:solidFill>
          <a:latin typeface="+mn-lt"/>
          <a:ea typeface="+mn-ea"/>
          <a:cs typeface="+mn-cs"/>
        </a:defRPr>
      </a:lvl6pPr>
      <a:lvl7pPr marL="2741760" algn="l" defTabSz="913920" rtl="0" eaLnBrk="1" latinLnBrk="0" hangingPunct="1">
        <a:defRPr sz="1814" kern="1200">
          <a:solidFill>
            <a:schemeClr val="tx1"/>
          </a:solidFill>
          <a:latin typeface="+mn-lt"/>
          <a:ea typeface="+mn-ea"/>
          <a:cs typeface="+mn-cs"/>
        </a:defRPr>
      </a:lvl7pPr>
      <a:lvl8pPr marL="3198720" algn="l" defTabSz="913920" rtl="0" eaLnBrk="1" latinLnBrk="0" hangingPunct="1">
        <a:defRPr sz="1814" kern="1200">
          <a:solidFill>
            <a:schemeClr val="tx1"/>
          </a:solidFill>
          <a:latin typeface="+mn-lt"/>
          <a:ea typeface="+mn-ea"/>
          <a:cs typeface="+mn-cs"/>
        </a:defRPr>
      </a:lvl8pPr>
      <a:lvl9pPr marL="3655680" algn="l" defTabSz="913920" rtl="0" eaLnBrk="1" latinLnBrk="0" hangingPunct="1">
        <a:defRPr sz="18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13"/>
          <p:cNvSpPr txBox="1">
            <a:spLocks noChangeArrowheads="1"/>
          </p:cNvSpPr>
          <p:nvPr/>
        </p:nvSpPr>
        <p:spPr bwMode="auto">
          <a:xfrm>
            <a:off x="0" y="2204864"/>
            <a:ext cx="9126528" cy="4227119"/>
          </a:xfrm>
          <a:prstGeom prst="rect">
            <a:avLst/>
          </a:prstGeom>
          <a:solidFill>
            <a:srgbClr val="6DC2D6">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lnSpc>
                <a:spcPct val="150000"/>
              </a:lnSpc>
            </a:pPr>
            <a:r>
              <a:rPr lang="sk-SK" altLang="en-US" sz="3800" b="1" dirty="0">
                <a:latin typeface="Times New Roman" panose="02020603050405020304" pitchFamily="18" charset="0"/>
                <a:ea typeface="Arial" charset="0"/>
                <a:cs typeface="Times New Roman" panose="02020603050405020304" pitchFamily="18" charset="0"/>
              </a:rPr>
              <a:t>Kritické hodnotenie vedeckých článkov</a:t>
            </a:r>
          </a:p>
          <a:p>
            <a:pPr lvl="1" algn="ctr" eaLnBrk="1" hangingPunct="1">
              <a:lnSpc>
                <a:spcPct val="150000"/>
              </a:lnSpc>
            </a:pPr>
            <a:r>
              <a:rPr lang="en-GB" altLang="bg-BG" sz="2400" b="1" dirty="0">
                <a:latin typeface="Times New Roman" panose="02020603050405020304" pitchFamily="18" charset="0"/>
                <a:ea typeface="Arial" charset="0"/>
                <a:cs typeface="Times New Roman" panose="02020603050405020304" pitchFamily="18" charset="0"/>
              </a:rPr>
              <a:t>prof. </a:t>
            </a:r>
            <a:r>
              <a:rPr lang="en-GB" altLang="bg-BG" sz="2400" b="1" dirty="0" err="1">
                <a:latin typeface="Times New Roman" panose="02020603050405020304" pitchFamily="18" charset="0"/>
                <a:ea typeface="Arial" charset="0"/>
                <a:cs typeface="Times New Roman" panose="02020603050405020304" pitchFamily="18" charset="0"/>
              </a:rPr>
              <a:t>MUDr</a:t>
            </a:r>
            <a:r>
              <a:rPr lang="en-GB" altLang="bg-BG" sz="2400" b="1" dirty="0">
                <a:latin typeface="Times New Roman" panose="02020603050405020304" pitchFamily="18" charset="0"/>
                <a:ea typeface="Arial" charset="0"/>
                <a:cs typeface="Times New Roman" panose="02020603050405020304" pitchFamily="18" charset="0"/>
              </a:rPr>
              <a:t>. Martin Rusnák, </a:t>
            </a:r>
            <a:r>
              <a:rPr lang="en-GB" altLang="bg-BG" sz="2400" b="1" dirty="0" err="1">
                <a:latin typeface="Times New Roman" panose="02020603050405020304" pitchFamily="18" charset="0"/>
                <a:ea typeface="Arial" charset="0"/>
                <a:cs typeface="Times New Roman" panose="02020603050405020304" pitchFamily="18" charset="0"/>
              </a:rPr>
              <a:t>CSc</a:t>
            </a:r>
            <a:r>
              <a:rPr lang="sk-SK" altLang="bg-BG" sz="2400" b="1" dirty="0">
                <a:latin typeface="Times New Roman" panose="02020603050405020304" pitchFamily="18" charset="0"/>
                <a:ea typeface="Arial" charset="0"/>
                <a:cs typeface="Times New Roman" panose="02020603050405020304" pitchFamily="18" charset="0"/>
              </a:rPr>
              <a:t>.</a:t>
            </a:r>
          </a:p>
          <a:p>
            <a:pPr lvl="1" algn="ctr" eaLnBrk="1" hangingPunct="1">
              <a:lnSpc>
                <a:spcPct val="150000"/>
              </a:lnSpc>
            </a:pPr>
            <a:r>
              <a:rPr lang="sk-SK" altLang="bg-BG" sz="2400" b="1" dirty="0">
                <a:latin typeface="Times New Roman" panose="02020603050405020304" pitchFamily="18" charset="0"/>
                <a:ea typeface="Arial" charset="0"/>
                <a:cs typeface="Times New Roman" panose="02020603050405020304" pitchFamily="18" charset="0"/>
              </a:rPr>
              <a:t>Mgr. Adriána </a:t>
            </a:r>
            <a:r>
              <a:rPr lang="sk-SK" altLang="bg-BG" sz="2400" b="1" dirty="0" err="1">
                <a:latin typeface="Times New Roman" panose="02020603050405020304" pitchFamily="18" charset="0"/>
                <a:ea typeface="Arial" charset="0"/>
                <a:cs typeface="Times New Roman" panose="02020603050405020304" pitchFamily="18" charset="0"/>
              </a:rPr>
              <a:t>Plšková</a:t>
            </a:r>
            <a:endParaRPr lang="sk-SK" altLang="bg-BG" sz="2400" b="1" dirty="0">
              <a:latin typeface="Times New Roman" panose="02020603050405020304" pitchFamily="18" charset="0"/>
              <a:ea typeface="Arial" charset="0"/>
              <a:cs typeface="Times New Roman" panose="02020603050405020304" pitchFamily="18" charset="0"/>
            </a:endParaRPr>
          </a:p>
          <a:p>
            <a:pPr lvl="1" algn="ctr" eaLnBrk="1" hangingPunct="1">
              <a:lnSpc>
                <a:spcPct val="150000"/>
              </a:lnSpc>
            </a:pPr>
            <a:endParaRPr lang="sk-SK" altLang="bg-BG" sz="2400" b="1" dirty="0">
              <a:latin typeface="Times New Roman" panose="02020603050405020304" pitchFamily="18" charset="0"/>
              <a:ea typeface="Arial" charset="0"/>
              <a:cs typeface="Times New Roman" panose="02020603050405020304" pitchFamily="18" charset="0"/>
            </a:endParaRPr>
          </a:p>
          <a:p>
            <a:pPr lvl="1" eaLnBrk="1" hangingPunct="1"/>
            <a:r>
              <a:rPr lang="sk-SK" altLang="bg-BG" sz="2400" b="1" dirty="0">
                <a:latin typeface="Times New Roman" panose="02020603050405020304" pitchFamily="18" charset="0"/>
                <a:ea typeface="Arial" charset="0"/>
                <a:cs typeface="Times New Roman" panose="02020603050405020304" pitchFamily="18" charset="0"/>
              </a:rPr>
              <a:t>Na základe článku</a:t>
            </a:r>
            <a:r>
              <a:rPr lang="sk-SK" sz="2400" dirty="0"/>
              <a:t>:  </a:t>
            </a:r>
            <a:r>
              <a:rPr lang="sk-SK" sz="2400" dirty="0">
                <a:ea typeface="Calibri" panose="020F0502020204030204" pitchFamily="34" charset="0"/>
                <a:cs typeface="Calibri" panose="020F0502020204030204" pitchFamily="34" charset="0"/>
              </a:rPr>
              <a:t>PREL, J.B. </a:t>
            </a:r>
            <a:r>
              <a:rPr lang="sk-SK" sz="2400" dirty="0" err="1">
                <a:ea typeface="Calibri" panose="020F0502020204030204" pitchFamily="34" charset="0"/>
                <a:cs typeface="Calibri" panose="020F0502020204030204" pitchFamily="34" charset="0"/>
              </a:rPr>
              <a:t>Du</a:t>
            </a:r>
            <a:r>
              <a:rPr lang="sk-SK" sz="2400" dirty="0">
                <a:ea typeface="Calibri" panose="020F0502020204030204" pitchFamily="34" charset="0"/>
                <a:cs typeface="Calibri" panose="020F0502020204030204" pitchFamily="34" charset="0"/>
              </a:rPr>
              <a:t> et al. </a:t>
            </a:r>
            <a:r>
              <a:rPr lang="sk-SK" sz="2400" dirty="0" err="1">
                <a:ea typeface="Calibri" panose="020F0502020204030204" pitchFamily="34" charset="0"/>
                <a:cs typeface="Calibri" panose="020F0502020204030204" pitchFamily="34" charset="0"/>
              </a:rPr>
              <a:t>Übersichtsarbeit</a:t>
            </a:r>
            <a:r>
              <a:rPr lang="sk-SK" sz="2400" dirty="0">
                <a:ea typeface="Calibri" panose="020F0502020204030204" pitchFamily="34" charset="0"/>
                <a:cs typeface="Calibri" panose="020F0502020204030204" pitchFamily="34" charset="0"/>
              </a:rPr>
              <a:t> </a:t>
            </a:r>
            <a:r>
              <a:rPr lang="sk-SK" sz="2400" dirty="0" err="1">
                <a:ea typeface="Calibri" panose="020F0502020204030204" pitchFamily="34" charset="0"/>
                <a:cs typeface="Calibri" panose="020F0502020204030204" pitchFamily="34" charset="0"/>
              </a:rPr>
              <a:t>Kritisches</a:t>
            </a:r>
            <a:r>
              <a:rPr lang="sk-SK" sz="2400" dirty="0">
                <a:ea typeface="Calibri" panose="020F0502020204030204" pitchFamily="34" charset="0"/>
                <a:cs typeface="Calibri" panose="020F0502020204030204" pitchFamily="34" charset="0"/>
              </a:rPr>
              <a:t> </a:t>
            </a:r>
            <a:r>
              <a:rPr lang="sk-SK" sz="2400" dirty="0" err="1">
                <a:ea typeface="Calibri" panose="020F0502020204030204" pitchFamily="34" charset="0"/>
                <a:cs typeface="Calibri" panose="020F0502020204030204" pitchFamily="34" charset="0"/>
              </a:rPr>
              <a:t>Lesen</a:t>
            </a:r>
            <a:r>
              <a:rPr lang="sk-SK" sz="2400" dirty="0">
                <a:ea typeface="Calibri" panose="020F0502020204030204" pitchFamily="34" charset="0"/>
                <a:cs typeface="Calibri" panose="020F0502020204030204" pitchFamily="34" charset="0"/>
              </a:rPr>
              <a:t> </a:t>
            </a:r>
            <a:r>
              <a:rPr lang="sk-SK" sz="2400" dirty="0" err="1">
                <a:ea typeface="Calibri" panose="020F0502020204030204" pitchFamily="34" charset="0"/>
                <a:cs typeface="Calibri" panose="020F0502020204030204" pitchFamily="34" charset="0"/>
              </a:rPr>
              <a:t>Wissenschaftlicher</a:t>
            </a:r>
            <a:r>
              <a:rPr lang="sk-SK" sz="2400" dirty="0">
                <a:ea typeface="Calibri" panose="020F0502020204030204" pitchFamily="34" charset="0"/>
                <a:cs typeface="Calibri" panose="020F0502020204030204" pitchFamily="34" charset="0"/>
              </a:rPr>
              <a:t> Artikel. In </a:t>
            </a:r>
            <a:r>
              <a:rPr lang="sk-SK" sz="2400" i="1" dirty="0" err="1">
                <a:ea typeface="Calibri" panose="020F0502020204030204" pitchFamily="34" charset="0"/>
                <a:cs typeface="Calibri" panose="020F0502020204030204" pitchFamily="34" charset="0"/>
              </a:rPr>
              <a:t>Deutsches</a:t>
            </a:r>
            <a:r>
              <a:rPr lang="sk-SK" sz="2400" i="1" dirty="0">
                <a:ea typeface="Calibri" panose="020F0502020204030204" pitchFamily="34" charset="0"/>
                <a:cs typeface="Calibri" panose="020F0502020204030204" pitchFamily="34" charset="0"/>
              </a:rPr>
              <a:t> </a:t>
            </a:r>
            <a:r>
              <a:rPr lang="sk-SK" sz="2400" i="1" dirty="0" err="1">
                <a:ea typeface="Calibri" panose="020F0502020204030204" pitchFamily="34" charset="0"/>
                <a:cs typeface="Calibri" panose="020F0502020204030204" pitchFamily="34" charset="0"/>
              </a:rPr>
              <a:t>Arzteblatt</a:t>
            </a:r>
            <a:r>
              <a:rPr lang="sk-SK" sz="2400" dirty="0">
                <a:ea typeface="Calibri" panose="020F0502020204030204" pitchFamily="34" charset="0"/>
                <a:cs typeface="Calibri" panose="020F0502020204030204" pitchFamily="34" charset="0"/>
              </a:rPr>
              <a:t> . 2009. </a:t>
            </a:r>
            <a:r>
              <a:rPr lang="sk-SK" sz="2400" dirty="0" err="1">
                <a:ea typeface="Calibri" panose="020F0502020204030204" pitchFamily="34" charset="0"/>
                <a:cs typeface="Calibri" panose="020F0502020204030204" pitchFamily="34" charset="0"/>
              </a:rPr>
              <a:t>Vol</a:t>
            </a:r>
            <a:r>
              <a:rPr lang="sk-SK" sz="2400" dirty="0">
                <a:ea typeface="Calibri" panose="020F0502020204030204" pitchFamily="34" charset="0"/>
                <a:cs typeface="Calibri" panose="020F0502020204030204" pitchFamily="34" charset="0"/>
              </a:rPr>
              <a:t>. 106, no. 7, s. 100–105.</a:t>
            </a:r>
            <a:endParaRPr lang="sk-SK" sz="2400" dirty="0">
              <a:ea typeface="Calibri" panose="020F0502020204030204" pitchFamily="34" charset="0"/>
              <a:cs typeface="Times New Roman" panose="02020603050405020304" pitchFamily="18" charset="0"/>
            </a:endParaRPr>
          </a:p>
          <a:p>
            <a:pPr lvl="1" algn="ctr" eaLnBrk="1" hangingPunct="1">
              <a:lnSpc>
                <a:spcPct val="150000"/>
              </a:lnSpc>
            </a:pPr>
            <a:endParaRPr lang="en-GB" altLang="bg-BG" sz="2400" b="1" dirty="0">
              <a:latin typeface="Times New Roman" panose="02020603050405020304" pitchFamily="18" charset="0"/>
              <a:ea typeface="Arial"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E5B48761-B91A-5E45-9F0B-27054B96AF74}" type="datetime1">
              <a:rPr lang="sk-SK"/>
              <a:pPr>
                <a:defRPr/>
              </a:pPr>
              <a:t>26.10.20</a:t>
            </a:fld>
            <a:endParaRPr lang="en-US"/>
          </a:p>
        </p:txBody>
      </p:sp>
      <p:sp>
        <p:nvSpPr>
          <p:cNvPr id="4" name="Slide Number Placeholder 3"/>
          <p:cNvSpPr>
            <a:spLocks noGrp="1"/>
          </p:cNvSpPr>
          <p:nvPr>
            <p:ph type="sldNum" sz="quarter" idx="11"/>
          </p:nvPr>
        </p:nvSpPr>
        <p:spPr/>
        <p:txBody>
          <a:bodyPr/>
          <a:lstStyle/>
          <a:p>
            <a:pPr>
              <a:defRPr/>
            </a:pPr>
            <a:fld id="{25949C06-FF91-8449-94C3-A68D228446F2}" type="slidenum">
              <a:rPr lang="en-US"/>
              <a:pPr>
                <a:defRPr/>
              </a:pPr>
              <a:t>1</a:t>
            </a:fld>
            <a:endParaRPr lang="en-US"/>
          </a:p>
        </p:txBody>
      </p:sp>
      <p:sp>
        <p:nvSpPr>
          <p:cNvPr id="3" name="Footer Placeholder 2"/>
          <p:cNvSpPr>
            <a:spLocks noGrp="1"/>
          </p:cNvSpPr>
          <p:nvPr>
            <p:ph type="ftr" sz="quarter" idx="12"/>
          </p:nvPr>
        </p:nvSpPr>
        <p:spPr/>
        <p:txBody>
          <a:bodyPr/>
          <a:lstStyle/>
          <a:p>
            <a:pPr>
              <a:defRPr/>
            </a:pPr>
            <a:r>
              <a:rPr lang="en-US"/>
              <a:t>rusnakm@truni.sk</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C9BDCDA-4A18-4EC2-AB55-9D34695BE060}"/>
              </a:ext>
            </a:extLst>
          </p:cNvPr>
          <p:cNvSpPr>
            <a:spLocks noGrp="1"/>
          </p:cNvSpPr>
          <p:nvPr>
            <p:ph idx="1"/>
          </p:nvPr>
        </p:nvSpPr>
        <p:spPr>
          <a:xfrm>
            <a:off x="467544" y="685802"/>
            <a:ext cx="8424936" cy="5911550"/>
          </a:xfrm>
        </p:spPr>
        <p:txBody>
          <a:bodyPr>
            <a:normAutofit fontScale="92500" lnSpcReduction="20000"/>
          </a:bodyPr>
          <a:lstStyle/>
          <a:p>
            <a:pPr marL="18279" indent="0">
              <a:buNone/>
            </a:pPr>
            <a:endParaRPr lang="sk-SK" dirty="0">
              <a:effectLst/>
              <a:latin typeface="Times New Roman" panose="02020603050405020304" pitchFamily="18" charset="0"/>
              <a:cs typeface="Times New Roman" panose="02020603050405020304" pitchFamily="18" charset="0"/>
            </a:endParaRPr>
          </a:p>
          <a:p>
            <a:pPr algn="just"/>
            <a:r>
              <a:rPr lang="sk-SK" b="1" dirty="0">
                <a:solidFill>
                  <a:srgbClr val="FFFF00"/>
                </a:solidFill>
              </a:rPr>
              <a:t>FÁZY PLÁNOVANIA</a:t>
            </a:r>
          </a:p>
          <a:p>
            <a:pPr algn="just"/>
            <a:r>
              <a:rPr lang="sk-SK" dirty="0">
                <a:effectLst/>
                <a:latin typeface="Times New Roman" panose="02020603050405020304" pitchFamily="18" charset="0"/>
                <a:cs typeface="Times New Roman" panose="02020603050405020304" pitchFamily="18" charset="0"/>
              </a:rPr>
              <a:t>V experimentálnych štúdiách je nevyhnutné presné vyobrazenie návrhu a uskutočnenia. Musí sa uviesť presnosť metódy, teda spoľahlivosť a platnosť. </a:t>
            </a:r>
          </a:p>
          <a:p>
            <a:pPr marL="18279" indent="0" algn="just">
              <a:buNone/>
            </a:pPr>
            <a:endParaRPr lang="sk-SK" dirty="0">
              <a:effectLst/>
              <a:latin typeface="Times New Roman" panose="02020603050405020304" pitchFamily="18" charset="0"/>
              <a:cs typeface="Times New Roman" panose="02020603050405020304" pitchFamily="18" charset="0"/>
            </a:endParaRPr>
          </a:p>
          <a:p>
            <a:pPr marL="18279" indent="0" algn="just">
              <a:buNone/>
            </a:pPr>
            <a:r>
              <a:rPr lang="sk-SK" dirty="0">
                <a:effectLst/>
                <a:latin typeface="Times New Roman" panose="02020603050405020304" pitchFamily="18" charset="0"/>
              </a:rPr>
              <a:t>*čitateľ si kladie otázky: Prebiehal starostlivý výpočet výkonu pred začiatkom štúdie? Skúma štúdia preddefinované študijné ciele? </a:t>
            </a:r>
            <a:r>
              <a:rPr lang="sk-SK" dirty="0">
                <a:effectLst/>
                <a:latin typeface="Times New Roman" panose="02020603050405020304" pitchFamily="18" charset="0"/>
                <a:cs typeface="Times New Roman" panose="02020603050405020304" pitchFamily="18" charset="0"/>
              </a:rPr>
              <a:t>Predchádzala šetreniu pilotné testovanie? </a:t>
            </a:r>
            <a:endParaRPr lang="sk-SK" dirty="0">
              <a:effectLst/>
              <a:latin typeface="Times New Roman" panose="02020603050405020304" pitchFamily="18" charset="0"/>
            </a:endParaRPr>
          </a:p>
          <a:p>
            <a:pPr marL="18279" indent="0" algn="just">
              <a:buNone/>
            </a:pPr>
            <a:endParaRPr lang="sk-SK" dirty="0">
              <a:effectLst/>
              <a:latin typeface="Times New Roman" panose="02020603050405020304" pitchFamily="18" charset="0"/>
            </a:endParaRPr>
          </a:p>
          <a:p>
            <a:pPr algn="just"/>
            <a:r>
              <a:rPr lang="sk-SK" b="1" dirty="0">
                <a:solidFill>
                  <a:srgbClr val="FFFF00"/>
                </a:solidFill>
                <a:effectLst/>
                <a:latin typeface="Times New Roman" panose="02020603050405020304" pitchFamily="18" charset="0"/>
              </a:rPr>
              <a:t>ZLOŽENIE SLEDOVANÉHO SÚBORU</a:t>
            </a:r>
          </a:p>
          <a:p>
            <a:pPr algn="just"/>
            <a:r>
              <a:rPr lang="sk-SK" dirty="0">
                <a:effectLst/>
                <a:latin typeface="Times New Roman" panose="02020603050405020304" pitchFamily="18" charset="0"/>
              </a:rPr>
              <a:t>Jednou z charakteristík dobrej publikácie je presný popis kritérií zahrnutia a vylúčenia súboru. Mali by sa zahrnúť údaje o účastníkoch, aby sa zistilo, či sa účastníci líšia od nezúčastnených. Kritériá výberu sledovaného súboru umožňujú závery o tom, či je vzorka štúdie reprezentatívna pre cieľovú populáciu. </a:t>
            </a:r>
          </a:p>
          <a:p>
            <a:pPr algn="just"/>
            <a:endParaRPr lang="sk-SK" dirty="0">
              <a:effectLst/>
              <a:latin typeface="Times New Roman" panose="02020603050405020304" pitchFamily="18" charset="0"/>
              <a:cs typeface="Times New Roman" panose="02020603050405020304" pitchFamily="18" charset="0"/>
            </a:endParaRPr>
          </a:p>
          <a:p>
            <a:pPr marL="18279" indent="0" algn="just">
              <a:buNone/>
            </a:pPr>
            <a:r>
              <a:rPr lang="sk-SK" dirty="0">
                <a:effectLst/>
                <a:latin typeface="Times New Roman" panose="02020603050405020304" pitchFamily="18" charset="0"/>
                <a:cs typeface="Times New Roman" panose="02020603050405020304" pitchFamily="18" charset="0"/>
              </a:rPr>
              <a:t>*čitateľ si kladie otázky: </a:t>
            </a:r>
            <a:r>
              <a:rPr lang="sk-SK" dirty="0">
                <a:effectLst/>
                <a:latin typeface="Times New Roman" panose="02020603050405020304" pitchFamily="18" charset="0"/>
              </a:rPr>
              <a:t>Aká vysoká bola miera odozvy? Aká veľká vzorka bola pri sledovaní? </a:t>
            </a:r>
          </a:p>
          <a:p>
            <a:endParaRPr lang="sk-SK" dirty="0">
              <a:effectLst/>
              <a:latin typeface="Times New Roman" panose="02020603050405020304" pitchFamily="18" charset="0"/>
            </a:endParaRPr>
          </a:p>
          <a:p>
            <a:pPr marL="18279" indent="0" algn="just">
              <a:buNone/>
            </a:pPr>
            <a:endParaRPr lang="sk-SK" dirty="0">
              <a:effectLst/>
              <a:latin typeface="Times New Roman" panose="02020603050405020304" pitchFamily="18" charset="0"/>
              <a:cs typeface="Times New Roman" panose="02020603050405020304" pitchFamily="18" charset="0"/>
            </a:endParaRPr>
          </a:p>
          <a:p>
            <a:pPr marL="18279" indent="0" algn="just">
              <a:buNone/>
            </a:pPr>
            <a:r>
              <a:rPr lang="sk-SK" dirty="0">
                <a:effectLst/>
                <a:latin typeface="Times New Roman" panose="02020603050405020304" pitchFamily="18" charset="0"/>
                <a:cs typeface="Times New Roman" panose="02020603050405020304" pitchFamily="18" charset="0"/>
              </a:rPr>
              <a:t> </a:t>
            </a:r>
          </a:p>
          <a:p>
            <a:endParaRPr lang="sk-SK" b="1" dirty="0"/>
          </a:p>
        </p:txBody>
      </p:sp>
      <p:sp>
        <p:nvSpPr>
          <p:cNvPr id="3" name="Nadpis 2">
            <a:extLst>
              <a:ext uri="{FF2B5EF4-FFF2-40B4-BE49-F238E27FC236}">
                <a16:creationId xmlns:a16="http://schemas.microsoft.com/office/drawing/2014/main" id="{91298226-EB61-4F14-B7C6-3AEB52EA0BC4}"/>
              </a:ext>
            </a:extLst>
          </p:cNvPr>
          <p:cNvSpPr>
            <a:spLocks noGrp="1"/>
          </p:cNvSpPr>
          <p:nvPr>
            <p:ph type="title"/>
          </p:nvPr>
        </p:nvSpPr>
        <p:spPr>
          <a:xfrm>
            <a:off x="822959" y="5605463"/>
            <a:ext cx="7543800" cy="914400"/>
          </a:xfrm>
        </p:spPr>
        <p:txBody>
          <a:bodyPr/>
          <a:lstStyle/>
          <a:p>
            <a:endParaRPr lang="sk-SK"/>
          </a:p>
        </p:txBody>
      </p:sp>
      <p:sp>
        <p:nvSpPr>
          <p:cNvPr id="4" name="Zástupný objekt pre číslo snímky 3">
            <a:extLst>
              <a:ext uri="{FF2B5EF4-FFF2-40B4-BE49-F238E27FC236}">
                <a16:creationId xmlns:a16="http://schemas.microsoft.com/office/drawing/2014/main" id="{8F789BF9-CF53-4B3B-8DB6-B2AEE012923D}"/>
              </a:ext>
            </a:extLst>
          </p:cNvPr>
          <p:cNvSpPr>
            <a:spLocks noGrp="1"/>
          </p:cNvSpPr>
          <p:nvPr>
            <p:ph type="sldNum" sz="quarter" idx="11"/>
          </p:nvPr>
        </p:nvSpPr>
        <p:spPr/>
        <p:txBody>
          <a:bodyPr/>
          <a:lstStyle/>
          <a:p>
            <a:pPr>
              <a:defRPr/>
            </a:pPr>
            <a:fld id="{8DA5206A-0890-804C-A5DA-47E1C3D02E95}" type="slidenum">
              <a:rPr lang="en-US" altLang="en-US" smtClean="0"/>
              <a:pPr>
                <a:defRPr/>
              </a:pPr>
              <a:t>10</a:t>
            </a:fld>
            <a:endParaRPr lang="en-US" altLang="en-US"/>
          </a:p>
        </p:txBody>
      </p:sp>
      <p:sp>
        <p:nvSpPr>
          <p:cNvPr id="5" name="Zástupný objekt pre pätu 4">
            <a:extLst>
              <a:ext uri="{FF2B5EF4-FFF2-40B4-BE49-F238E27FC236}">
                <a16:creationId xmlns:a16="http://schemas.microsoft.com/office/drawing/2014/main" id="{3790D7B5-BAF3-4FCF-A278-F3E7F5CB7037}"/>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37083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E5D7998-3130-4B20-AFC3-5DCA80009752}"/>
              </a:ext>
            </a:extLst>
          </p:cNvPr>
          <p:cNvSpPr>
            <a:spLocks noGrp="1"/>
          </p:cNvSpPr>
          <p:nvPr>
            <p:ph idx="1"/>
          </p:nvPr>
        </p:nvSpPr>
        <p:spPr>
          <a:xfrm>
            <a:off x="407849" y="1844824"/>
            <a:ext cx="8496944" cy="4904563"/>
          </a:xfrm>
        </p:spPr>
        <p:txBody>
          <a:bodyPr>
            <a:normAutofit fontScale="92500" lnSpcReduction="10000"/>
          </a:bodyPr>
          <a:lstStyle/>
          <a:p>
            <a:pPr marL="18279" indent="0" algn="just">
              <a:buNone/>
            </a:pPr>
            <a:r>
              <a:rPr lang="sk-SK" dirty="0">
                <a:effectLst/>
                <a:latin typeface="Times New Roman" panose="02020603050405020304" pitchFamily="18" charset="0"/>
              </a:rPr>
              <a:t> </a:t>
            </a:r>
          </a:p>
          <a:p>
            <a:pPr algn="just"/>
            <a:r>
              <a:rPr lang="sk-SK" b="1" dirty="0">
                <a:solidFill>
                  <a:srgbClr val="FFFF00"/>
                </a:solidFill>
                <a:effectLst/>
                <a:latin typeface="Times New Roman" panose="02020603050405020304" pitchFamily="18" charset="0"/>
              </a:rPr>
              <a:t>REALIZÁCIA VÝSKUMU</a:t>
            </a:r>
          </a:p>
          <a:p>
            <a:pPr algn="just"/>
            <a:r>
              <a:rPr lang="sk-SK" dirty="0">
                <a:effectLst/>
                <a:latin typeface="Times New Roman" panose="02020603050405020304" pitchFamily="18" charset="0"/>
              </a:rPr>
              <a:t>Podrobnosti o postupoch merania sú dôležité pre posúdenie spoľahlivosti a platnosti. Čitateľ musí vedieť v akom rozsahu škály sa merajú premenné, pretože druh škály určuje, aký druh analýzy je možný. </a:t>
            </a:r>
          </a:p>
          <a:p>
            <a:pPr algn="just"/>
            <a:endParaRPr lang="sk-SK" dirty="0">
              <a:effectLst/>
              <a:latin typeface="Times New Roman" panose="02020603050405020304" pitchFamily="18" charset="0"/>
            </a:endParaRPr>
          </a:p>
          <a:p>
            <a:pPr marL="18279" indent="0" algn="just">
              <a:buNone/>
            </a:pPr>
            <a:r>
              <a:rPr lang="sk-SK" dirty="0">
                <a:effectLst/>
                <a:latin typeface="Times New Roman" panose="02020603050405020304" pitchFamily="18" charset="0"/>
              </a:rPr>
              <a:t>*čitateľ si kladie otázky: Je vysvetlené, ako sa vykonávali merania? Sú nástroje a techniky dostatočne podrobne popísané? </a:t>
            </a:r>
            <a:r>
              <a:rPr lang="sk-SK" dirty="0"/>
              <a:t>Sú  geografická oblasť, populácia, čas (vrátane doby trvania) podrobne popísané?</a:t>
            </a:r>
          </a:p>
          <a:p>
            <a:pPr algn="just"/>
            <a:endParaRPr lang="sk-SK" b="1" dirty="0">
              <a:solidFill>
                <a:srgbClr val="FF0000"/>
              </a:solidFill>
            </a:endParaRPr>
          </a:p>
          <a:p>
            <a:pPr algn="just"/>
            <a:r>
              <a:rPr lang="sk-SK" b="1" dirty="0">
                <a:solidFill>
                  <a:srgbClr val="FFFF00"/>
                </a:solidFill>
                <a:effectLst/>
                <a:latin typeface="Times New Roman" panose="02020603050405020304" pitchFamily="18" charset="0"/>
                <a:cs typeface="Times New Roman" panose="02020603050405020304" pitchFamily="18" charset="0"/>
              </a:rPr>
              <a:t>ŠTATISTICKÉ METÓDY</a:t>
            </a:r>
          </a:p>
          <a:p>
            <a:pPr algn="just"/>
            <a:r>
              <a:rPr lang="sk-SK" dirty="0">
                <a:effectLst/>
                <a:latin typeface="Times New Roman" panose="02020603050405020304" pitchFamily="18" charset="0"/>
                <a:cs typeface="Times New Roman" panose="02020603050405020304" pitchFamily="18" charset="0"/>
              </a:rPr>
              <a:t>Štatistické metódy by mali byť prehľadne vykreslené. Komplexné štatistické parametre a postupy by mali byť jasne opísané s odkazmi na odbornú literatúru.</a:t>
            </a:r>
          </a:p>
          <a:p>
            <a:pPr algn="just"/>
            <a:endParaRPr lang="sk-SK" dirty="0">
              <a:effectLst/>
              <a:latin typeface="Times New Roman" panose="02020603050405020304" pitchFamily="18" charset="0"/>
              <a:cs typeface="Times New Roman" panose="02020603050405020304" pitchFamily="18" charset="0"/>
            </a:endParaRPr>
          </a:p>
          <a:p>
            <a:pPr marL="18279" indent="0" algn="just">
              <a:buNone/>
            </a:pPr>
            <a:r>
              <a:rPr lang="sk-SK" dirty="0">
                <a:effectLst/>
                <a:latin typeface="Times New Roman" panose="02020603050405020304" pitchFamily="18" charset="0"/>
                <a:cs typeface="Times New Roman" panose="02020603050405020304" pitchFamily="18" charset="0"/>
              </a:rPr>
              <a:t>*čitateľ si kladie otázky: </a:t>
            </a:r>
            <a:r>
              <a:rPr lang="sk-SK" dirty="0"/>
              <a:t>Aké štatistické metódy  boli použité? </a:t>
            </a:r>
            <a:r>
              <a:rPr lang="sk-SK" dirty="0">
                <a:effectLst/>
                <a:latin typeface="Times New Roman" panose="02020603050405020304" pitchFamily="18" charset="0"/>
              </a:rPr>
              <a:t>Bol počet prípadov príliš malý, a tým aj štatistická sila štúdie príliš nízka?</a:t>
            </a:r>
          </a:p>
          <a:p>
            <a:pPr marL="18279" indent="0" algn="just">
              <a:buNone/>
            </a:pPr>
            <a:endParaRPr lang="sk-SK" dirty="0"/>
          </a:p>
          <a:p>
            <a:pPr algn="just"/>
            <a:endParaRPr lang="sk-SK" dirty="0"/>
          </a:p>
          <a:p>
            <a:pPr marL="18279" indent="0" algn="just">
              <a:buNone/>
            </a:pPr>
            <a:endParaRPr lang="sk-SK" dirty="0">
              <a:effectLst/>
              <a:latin typeface="Times New Roman" panose="02020603050405020304" pitchFamily="18" charset="0"/>
            </a:endParaRPr>
          </a:p>
          <a:p>
            <a:pPr marL="18279" indent="0" algn="just">
              <a:buNone/>
            </a:pPr>
            <a:endParaRPr lang="sk-SK" dirty="0">
              <a:effectLst/>
              <a:latin typeface="Times New Roman" panose="02020603050405020304" pitchFamily="18" charset="0"/>
              <a:cs typeface="Times New Roman" panose="02020603050405020304" pitchFamily="18" charset="0"/>
            </a:endParaRPr>
          </a:p>
          <a:p>
            <a:pPr algn="just"/>
            <a:endParaRPr lang="sk-SK" dirty="0"/>
          </a:p>
          <a:p>
            <a:pPr algn="just"/>
            <a:endParaRPr lang="sk-SK" dirty="0">
              <a:effectLst/>
              <a:latin typeface="Times New Roman" panose="02020603050405020304" pitchFamily="18" charset="0"/>
              <a:cs typeface="Times New Roman" panose="02020603050405020304" pitchFamily="18" charset="0"/>
            </a:endParaRPr>
          </a:p>
          <a:p>
            <a:pPr algn="just"/>
            <a:endParaRPr lang="sk-SK" dirty="0">
              <a:effectLst/>
              <a:latin typeface="Times New Roman" panose="02020603050405020304" pitchFamily="18" charset="0"/>
              <a:cs typeface="Times New Roman" panose="02020603050405020304" pitchFamily="18" charset="0"/>
            </a:endParaRPr>
          </a:p>
          <a:p>
            <a:pPr algn="just"/>
            <a:endParaRPr lang="sk-SK" dirty="0">
              <a:effectLst/>
              <a:latin typeface="Times New Roman" panose="02020603050405020304" pitchFamily="18" charset="0"/>
              <a:cs typeface="Times New Roman" panose="02020603050405020304" pitchFamily="18" charset="0"/>
            </a:endParaRPr>
          </a:p>
          <a:p>
            <a:pPr algn="just"/>
            <a:endParaRPr lang="sk-SK" dirty="0"/>
          </a:p>
          <a:p>
            <a:pPr algn="just"/>
            <a:endParaRPr lang="sk-SK" dirty="0"/>
          </a:p>
        </p:txBody>
      </p:sp>
      <p:sp>
        <p:nvSpPr>
          <p:cNvPr id="3" name="Nadpis 2">
            <a:extLst>
              <a:ext uri="{FF2B5EF4-FFF2-40B4-BE49-F238E27FC236}">
                <a16:creationId xmlns:a16="http://schemas.microsoft.com/office/drawing/2014/main" id="{E897C1BD-46F3-4274-BE65-5AD12E3432D4}"/>
              </a:ext>
            </a:extLst>
          </p:cNvPr>
          <p:cNvSpPr>
            <a:spLocks noGrp="1"/>
          </p:cNvSpPr>
          <p:nvPr>
            <p:ph type="title"/>
          </p:nvPr>
        </p:nvSpPr>
        <p:spPr/>
        <p:txBody>
          <a:bodyPr/>
          <a:lstStyle/>
          <a:p>
            <a:endParaRPr lang="sk-SK" dirty="0"/>
          </a:p>
        </p:txBody>
      </p:sp>
      <p:sp>
        <p:nvSpPr>
          <p:cNvPr id="4" name="Zástupný objekt pre číslo snímky 3">
            <a:extLst>
              <a:ext uri="{FF2B5EF4-FFF2-40B4-BE49-F238E27FC236}">
                <a16:creationId xmlns:a16="http://schemas.microsoft.com/office/drawing/2014/main" id="{5DC3EE8E-C79B-4342-8B4A-CD2244B302FB}"/>
              </a:ext>
            </a:extLst>
          </p:cNvPr>
          <p:cNvSpPr>
            <a:spLocks noGrp="1"/>
          </p:cNvSpPr>
          <p:nvPr>
            <p:ph type="sldNum" sz="quarter" idx="11"/>
          </p:nvPr>
        </p:nvSpPr>
        <p:spPr/>
        <p:txBody>
          <a:bodyPr/>
          <a:lstStyle/>
          <a:p>
            <a:pPr>
              <a:defRPr/>
            </a:pPr>
            <a:fld id="{8DA5206A-0890-804C-A5DA-47E1C3D02E95}" type="slidenum">
              <a:rPr lang="en-US" altLang="en-US" smtClean="0"/>
              <a:pPr>
                <a:defRPr/>
              </a:pPr>
              <a:t>11</a:t>
            </a:fld>
            <a:endParaRPr lang="en-US" altLang="en-US"/>
          </a:p>
        </p:txBody>
      </p:sp>
      <p:sp>
        <p:nvSpPr>
          <p:cNvPr id="5" name="Zástupný objekt pre pätu 4">
            <a:extLst>
              <a:ext uri="{FF2B5EF4-FFF2-40B4-BE49-F238E27FC236}">
                <a16:creationId xmlns:a16="http://schemas.microsoft.com/office/drawing/2014/main" id="{1B66CC29-5A4C-4290-BDAD-0346C89310BE}"/>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345579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B766DD1-E48E-40A8-B635-7B5856908631}"/>
              </a:ext>
            </a:extLst>
          </p:cNvPr>
          <p:cNvSpPr>
            <a:spLocks noGrp="1"/>
          </p:cNvSpPr>
          <p:nvPr>
            <p:ph idx="1"/>
          </p:nvPr>
        </p:nvSpPr>
        <p:spPr>
          <a:xfrm>
            <a:off x="777240" y="685802"/>
            <a:ext cx="7543800" cy="4399382"/>
          </a:xfrm>
        </p:spPr>
        <p:txBody>
          <a:bodyPr>
            <a:normAutofit fontScale="92500"/>
          </a:bodyPr>
          <a:lstStyle/>
          <a:p>
            <a:pPr algn="just"/>
            <a:r>
              <a:rPr lang="sk-SK" b="1" dirty="0">
                <a:solidFill>
                  <a:srgbClr val="FFFF00"/>
                </a:solidFill>
                <a:effectLst/>
                <a:latin typeface="Times New Roman" panose="02020603050405020304" pitchFamily="18" charset="0"/>
                <a:cs typeface="Times New Roman" panose="02020603050405020304" pitchFamily="18" charset="0"/>
              </a:rPr>
              <a:t>ZÁKLADNÉ ÚDAJE HODNOTIACE PLATNOSŤ ŠTÚDIE</a:t>
            </a:r>
          </a:p>
          <a:p>
            <a:pPr algn="just"/>
            <a:r>
              <a:rPr lang="sk-SK" dirty="0">
                <a:effectLst/>
                <a:latin typeface="Times New Roman" panose="02020603050405020304" pitchFamily="18" charset="0"/>
              </a:rPr>
              <a:t>Dobrý popis štúdie obsahuje informácie o chýbajúcich hodnotách. Najmä v prípadových kontrolných štúdiách, ale aj v </a:t>
            </a:r>
            <a:r>
              <a:rPr lang="sk-SK" dirty="0" err="1">
                <a:effectLst/>
                <a:latin typeface="Times New Roman" panose="02020603050405020304" pitchFamily="18" charset="0"/>
              </a:rPr>
              <a:t>nerandomizovaných</a:t>
            </a:r>
            <a:r>
              <a:rPr lang="sk-SK" dirty="0">
                <a:effectLst/>
                <a:latin typeface="Times New Roman" panose="02020603050405020304" pitchFamily="18" charset="0"/>
              </a:rPr>
              <a:t> klinických štúdiách a </a:t>
            </a:r>
            <a:r>
              <a:rPr lang="sk-SK" dirty="0" err="1">
                <a:effectLst/>
                <a:latin typeface="Times New Roman" panose="02020603050405020304" pitchFamily="18" charset="0"/>
              </a:rPr>
              <a:t>kohortných</a:t>
            </a:r>
            <a:r>
              <a:rPr lang="sk-SK" dirty="0">
                <a:effectLst/>
                <a:latin typeface="Times New Roman" panose="02020603050405020304" pitchFamily="18" charset="0"/>
              </a:rPr>
              <a:t> štúdiách musí byť výber kontrol presne opísaný. Iba vtedy si možno byť istí, že kontrolná skupina je porovnateľná s prípadmi a že nejestvujú systematické nezrovnalosti, ktoré by mohli viesť k nesprávnej interpretácii.</a:t>
            </a:r>
          </a:p>
          <a:p>
            <a:pPr marL="18279" indent="0" algn="just">
              <a:buNone/>
            </a:pPr>
            <a:endParaRPr lang="sk-SK" b="1" dirty="0">
              <a:effectLst/>
              <a:latin typeface="Times New Roman" panose="02020603050405020304" pitchFamily="18" charset="0"/>
              <a:cs typeface="Times New Roman" panose="02020603050405020304" pitchFamily="18" charset="0"/>
            </a:endParaRPr>
          </a:p>
          <a:p>
            <a:pPr marL="18279" indent="0" algn="just">
              <a:buNone/>
            </a:pPr>
            <a:r>
              <a:rPr lang="sk-SK" dirty="0">
                <a:effectLst/>
                <a:latin typeface="Times New Roman" panose="02020603050405020304" pitchFamily="18" charset="0"/>
                <a:cs typeface="Times New Roman" panose="02020603050405020304" pitchFamily="18" charset="0"/>
              </a:rPr>
              <a:t>*čitateľ si kladie otázky: Bol protokol o štúdii spísaný pred začatím štúdie? </a:t>
            </a:r>
            <a:r>
              <a:rPr lang="sk-SK" dirty="0">
                <a:effectLst/>
                <a:latin typeface="Times New Roman" panose="02020603050405020304" pitchFamily="18" charset="0"/>
              </a:rPr>
              <a:t>Viedli okolnosti (napr. strata prípadov) k závažným kompromisom v implementácii štúdie v porovnaní s protokolom o štúdii? Bol počet chýbajúcich hodnôt príliš vysoký na to, aby umožňovali zmysluplnú analýzu? Boli brané v úvahu faktory (chýbajúce hodnoty, </a:t>
            </a:r>
            <a:r>
              <a:rPr lang="sk-SK" dirty="0" err="1">
                <a:effectLst/>
                <a:latin typeface="Times New Roman" panose="02020603050405020304" pitchFamily="18" charset="0"/>
              </a:rPr>
              <a:t>confounding</a:t>
            </a:r>
            <a:r>
              <a:rPr lang="sk-SK" dirty="0">
                <a:effectLst/>
                <a:latin typeface="Times New Roman" panose="02020603050405020304" pitchFamily="18" charset="0"/>
              </a:rPr>
              <a:t>, časové porušenia), ktoré mohli skresliť výsledky?</a:t>
            </a:r>
          </a:p>
          <a:p>
            <a:pPr algn="just"/>
            <a:endParaRPr lang="sk-SK" dirty="0"/>
          </a:p>
        </p:txBody>
      </p:sp>
      <p:sp>
        <p:nvSpPr>
          <p:cNvPr id="3" name="Nadpis 2">
            <a:extLst>
              <a:ext uri="{FF2B5EF4-FFF2-40B4-BE49-F238E27FC236}">
                <a16:creationId xmlns:a16="http://schemas.microsoft.com/office/drawing/2014/main" id="{5A579449-5B88-4461-8101-BD7B3C8A77A2}"/>
              </a:ext>
            </a:extLst>
          </p:cNvPr>
          <p:cNvSpPr>
            <a:spLocks noGrp="1"/>
          </p:cNvSpPr>
          <p:nvPr>
            <p:ph type="title"/>
          </p:nvPr>
        </p:nvSpPr>
        <p:spPr/>
        <p:txBody>
          <a:bodyPr/>
          <a:lstStyle/>
          <a:p>
            <a:endParaRPr lang="sk-SK"/>
          </a:p>
        </p:txBody>
      </p:sp>
      <p:sp>
        <p:nvSpPr>
          <p:cNvPr id="4" name="Zástupný objekt pre číslo snímky 3">
            <a:extLst>
              <a:ext uri="{FF2B5EF4-FFF2-40B4-BE49-F238E27FC236}">
                <a16:creationId xmlns:a16="http://schemas.microsoft.com/office/drawing/2014/main" id="{0449366A-C8F6-48FF-B3FD-E4FC9464650C}"/>
              </a:ext>
            </a:extLst>
          </p:cNvPr>
          <p:cNvSpPr>
            <a:spLocks noGrp="1"/>
          </p:cNvSpPr>
          <p:nvPr>
            <p:ph type="sldNum" sz="quarter" idx="11"/>
          </p:nvPr>
        </p:nvSpPr>
        <p:spPr/>
        <p:txBody>
          <a:bodyPr/>
          <a:lstStyle/>
          <a:p>
            <a:pPr>
              <a:defRPr/>
            </a:pPr>
            <a:fld id="{8DA5206A-0890-804C-A5DA-47E1C3D02E95}" type="slidenum">
              <a:rPr lang="en-US" altLang="en-US" smtClean="0"/>
              <a:pPr>
                <a:defRPr/>
              </a:pPr>
              <a:t>12</a:t>
            </a:fld>
            <a:endParaRPr lang="en-US" altLang="en-US"/>
          </a:p>
        </p:txBody>
      </p:sp>
      <p:sp>
        <p:nvSpPr>
          <p:cNvPr id="5" name="Zástupný objekt pre pätu 4">
            <a:extLst>
              <a:ext uri="{FF2B5EF4-FFF2-40B4-BE49-F238E27FC236}">
                <a16:creationId xmlns:a16="http://schemas.microsoft.com/office/drawing/2014/main" id="{8995A2E6-4F8E-454E-AF0E-BED60BD43185}"/>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56946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A86BBD1-AD8E-4329-8E6B-C2832EE6D21E}"/>
              </a:ext>
            </a:extLst>
          </p:cNvPr>
          <p:cNvSpPr>
            <a:spLocks noGrp="1"/>
          </p:cNvSpPr>
          <p:nvPr>
            <p:ph idx="1"/>
          </p:nvPr>
        </p:nvSpPr>
        <p:spPr>
          <a:xfrm>
            <a:off x="179512" y="78578"/>
            <a:ext cx="8784976" cy="5328592"/>
          </a:xfrm>
        </p:spPr>
        <p:txBody>
          <a:bodyPr>
            <a:normAutofit/>
          </a:bodyPr>
          <a:lstStyle/>
          <a:p>
            <a:pPr marL="18279" indent="0" algn="just">
              <a:buNone/>
            </a:pPr>
            <a:endParaRPr lang="sk-SK" dirty="0"/>
          </a:p>
          <a:p>
            <a:pPr algn="just"/>
            <a:r>
              <a:rPr lang="sk-SK" dirty="0"/>
              <a:t>Výsledky by sa mali priamo zameriavať na ciele štúdie a mali by byť prezentované dobre štruktúrovaným, ľahko zrozumiteľným a konzistentným spôsobom. Zistenia by mali byť najskôr formulované popisne s uvedením štatistických parametrov (napr. počty prípadov, priemerné hodnoty, ukazovatele, intervaly spoľahlivosti). Táto časť by mala obsahovať komplexný popis študovanej populácie.</a:t>
            </a:r>
          </a:p>
          <a:p>
            <a:pPr algn="just"/>
            <a:endParaRPr lang="sk-SK" dirty="0"/>
          </a:p>
          <a:p>
            <a:pPr algn="just"/>
            <a:r>
              <a:rPr lang="sk-SK" dirty="0"/>
              <a:t>Druhá analytická </a:t>
            </a:r>
            <a:r>
              <a:rPr lang="sk-SK" dirty="0" err="1"/>
              <a:t>podsekcia</a:t>
            </a:r>
            <a:r>
              <a:rPr lang="sk-SK" dirty="0"/>
              <a:t> popisuje asociácie medzi premennými alebo výpočty adekvátnych štatistických modelov. Okrem informácií o štatistickej významnosti vo forme p-hodnôt sa dôrazne odporúča komplexný popis údajov, podrobnostiach o intervaloch spoľahlivosti a sile/ veľkosti účinkov. </a:t>
            </a:r>
          </a:p>
          <a:p>
            <a:pPr algn="just"/>
            <a:endParaRPr lang="sk-SK" dirty="0"/>
          </a:p>
          <a:p>
            <a:pPr algn="just"/>
            <a:r>
              <a:rPr lang="sk-SK" dirty="0"/>
              <a:t>Tabuľky a obrázky môžu zvýšiť prehľadnosť.</a:t>
            </a:r>
          </a:p>
        </p:txBody>
      </p:sp>
      <p:sp>
        <p:nvSpPr>
          <p:cNvPr id="3" name="Nadpis 2">
            <a:extLst>
              <a:ext uri="{FF2B5EF4-FFF2-40B4-BE49-F238E27FC236}">
                <a16:creationId xmlns:a16="http://schemas.microsoft.com/office/drawing/2014/main" id="{29A5D724-2C02-4237-A3ED-56F23B2D2A81}"/>
              </a:ext>
            </a:extLst>
          </p:cNvPr>
          <p:cNvSpPr>
            <a:spLocks noGrp="1"/>
          </p:cNvSpPr>
          <p:nvPr>
            <p:ph type="title"/>
          </p:nvPr>
        </p:nvSpPr>
        <p:spPr>
          <a:xfrm>
            <a:off x="777241" y="5378786"/>
            <a:ext cx="7543800" cy="914400"/>
          </a:xfrm>
        </p:spPr>
        <p:txBody>
          <a:bodyPr/>
          <a:lstStyle/>
          <a:p>
            <a:r>
              <a:rPr lang="sk-SK" sz="4800" b="1" dirty="0"/>
              <a:t>Výsledky musia byť jasné</a:t>
            </a:r>
          </a:p>
        </p:txBody>
      </p:sp>
      <p:sp>
        <p:nvSpPr>
          <p:cNvPr id="4" name="Zástupný objekt pre číslo snímky 3">
            <a:extLst>
              <a:ext uri="{FF2B5EF4-FFF2-40B4-BE49-F238E27FC236}">
                <a16:creationId xmlns:a16="http://schemas.microsoft.com/office/drawing/2014/main" id="{4D4AF2F8-C81D-402C-9142-DB1A7D88F67D}"/>
              </a:ext>
            </a:extLst>
          </p:cNvPr>
          <p:cNvSpPr>
            <a:spLocks noGrp="1"/>
          </p:cNvSpPr>
          <p:nvPr>
            <p:ph type="sldNum" sz="quarter" idx="11"/>
          </p:nvPr>
        </p:nvSpPr>
        <p:spPr/>
        <p:txBody>
          <a:bodyPr/>
          <a:lstStyle/>
          <a:p>
            <a:pPr>
              <a:defRPr/>
            </a:pPr>
            <a:fld id="{8DA5206A-0890-804C-A5DA-47E1C3D02E95}" type="slidenum">
              <a:rPr lang="en-US" altLang="en-US" smtClean="0"/>
              <a:pPr>
                <a:defRPr/>
              </a:pPr>
              <a:t>13</a:t>
            </a:fld>
            <a:endParaRPr lang="en-US" altLang="en-US"/>
          </a:p>
        </p:txBody>
      </p:sp>
      <p:sp>
        <p:nvSpPr>
          <p:cNvPr id="5" name="Zástupný objekt pre pätu 4">
            <a:extLst>
              <a:ext uri="{FF2B5EF4-FFF2-40B4-BE49-F238E27FC236}">
                <a16:creationId xmlns:a16="http://schemas.microsoft.com/office/drawing/2014/main" id="{B9904718-E4D9-42E2-974D-BF017D76F077}"/>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25966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654AA11-7307-4DD7-A251-693F0D7BC10D}"/>
              </a:ext>
            </a:extLst>
          </p:cNvPr>
          <p:cNvSpPr>
            <a:spLocks noGrp="1"/>
          </p:cNvSpPr>
          <p:nvPr>
            <p:ph idx="1"/>
          </p:nvPr>
        </p:nvSpPr>
        <p:spPr>
          <a:xfrm>
            <a:off x="395536" y="1268760"/>
            <a:ext cx="8136904" cy="4824536"/>
          </a:xfrm>
        </p:spPr>
        <p:txBody>
          <a:bodyPr>
            <a:normAutofit fontScale="92500" lnSpcReduction="20000"/>
          </a:bodyPr>
          <a:lstStyle/>
          <a:p>
            <a:pPr algn="just"/>
            <a:r>
              <a:rPr lang="sk-SK" dirty="0">
                <a:effectLst/>
                <a:latin typeface="Times New Roman" panose="02020603050405020304" pitchFamily="18" charset="0"/>
              </a:rPr>
              <a:t>Zistené výsledky by mali byť konfrontované so súčasnými poznatkami iných autorov. Diskusia musí upozorniť na všetky nedostatky štúdie. Štúdia môže dosiahnuť objektivitu, iba ak je pripustená možnosť chybných alebo náhodných výsledkov. Zahrnutie nepodstatných výsledkov prispieva k dôveryhodnosti štúdie, preto sa musia zverejniť výsledky, ktoré nedosahujú štatistickú významnosť. </a:t>
            </a:r>
          </a:p>
          <a:p>
            <a:pPr algn="just"/>
            <a:endParaRPr lang="sk-SK" dirty="0">
              <a:effectLst/>
              <a:latin typeface="Times New Roman" panose="02020603050405020304" pitchFamily="18" charset="0"/>
            </a:endParaRPr>
          </a:p>
          <a:p>
            <a:pPr algn="just"/>
            <a:r>
              <a:rPr lang="sk-SK" dirty="0">
                <a:effectLst/>
                <a:latin typeface="Times New Roman" panose="02020603050405020304" pitchFamily="18" charset="0"/>
              </a:rPr>
              <a:t>Iba po zverejnení všetkých platných výsledkov dobre naplánovanej a správne vykonanej štúdie je možné urobiť užitočné závery týkajúce sa vplyvu rizikového faktora na výskyt choroby, hodnoty diagnostického postupu, vlastností látky alebo úspešnosti zásahu. Výskumník a časopis uverejňujúci článok sú povinní zabezpečiť, aby rozhodnutia o dôležitých otázkach mohli byť prijímané s úplnou znalosťou všetkých platných, vedecky podložených zistení. </a:t>
            </a:r>
          </a:p>
          <a:p>
            <a:pPr algn="just"/>
            <a:endParaRPr lang="sk-SK" dirty="0">
              <a:effectLst/>
              <a:latin typeface="Times New Roman" panose="02020603050405020304" pitchFamily="18" charset="0"/>
            </a:endParaRPr>
          </a:p>
          <a:p>
            <a:pPr algn="just"/>
            <a:r>
              <a:rPr lang="sk-SK" dirty="0">
                <a:effectLst/>
                <a:latin typeface="Times New Roman" panose="02020603050405020304" pitchFamily="18" charset="0"/>
              </a:rPr>
              <a:t>Takzvané stupnice úrovní dôkazov, ktoré sa používajú v niektorých amerických časopisoch, môžu pomôcť čitateľovi rozhodnúť sa, do akej miery by mala byť jeho prax ovplyvnená obsahom danej publikácie. </a:t>
            </a:r>
          </a:p>
          <a:p>
            <a:pPr algn="just"/>
            <a:endParaRPr lang="sk-SK" dirty="0"/>
          </a:p>
          <a:p>
            <a:pPr marL="18279" indent="0" algn="just">
              <a:buNone/>
            </a:pPr>
            <a:endParaRPr lang="sk-SK" dirty="0">
              <a:effectLst/>
              <a:latin typeface="Times New Roman" panose="02020603050405020304" pitchFamily="18" charset="0"/>
            </a:endParaRPr>
          </a:p>
          <a:p>
            <a:pPr algn="just"/>
            <a:endParaRPr lang="sk-SK" dirty="0">
              <a:effectLst/>
              <a:latin typeface="Times New Roman" panose="02020603050405020304" pitchFamily="18" charset="0"/>
            </a:endParaRPr>
          </a:p>
          <a:p>
            <a:pPr algn="just"/>
            <a:endParaRPr lang="sk-SK" dirty="0">
              <a:effectLst/>
              <a:latin typeface="Times New Roman" panose="02020603050405020304" pitchFamily="18" charset="0"/>
            </a:endParaRPr>
          </a:p>
          <a:p>
            <a:pPr algn="just"/>
            <a:endParaRPr lang="sk-SK" dirty="0">
              <a:effectLst/>
              <a:latin typeface="Times New Roman" panose="02020603050405020304" pitchFamily="18" charset="0"/>
            </a:endParaRPr>
          </a:p>
          <a:p>
            <a:pPr algn="just"/>
            <a:endParaRPr lang="sk-SK" dirty="0">
              <a:effectLst/>
              <a:latin typeface="Times New Roman" panose="02020603050405020304" pitchFamily="18" charset="0"/>
            </a:endParaRPr>
          </a:p>
        </p:txBody>
      </p:sp>
      <p:sp>
        <p:nvSpPr>
          <p:cNvPr id="3" name="Nadpis 2">
            <a:extLst>
              <a:ext uri="{FF2B5EF4-FFF2-40B4-BE49-F238E27FC236}">
                <a16:creationId xmlns:a16="http://schemas.microsoft.com/office/drawing/2014/main" id="{92FB70EA-2FF7-4ED6-8B41-1B04382AC5D6}"/>
              </a:ext>
            </a:extLst>
          </p:cNvPr>
          <p:cNvSpPr>
            <a:spLocks noGrp="1"/>
          </p:cNvSpPr>
          <p:nvPr>
            <p:ph type="title"/>
          </p:nvPr>
        </p:nvSpPr>
        <p:spPr>
          <a:xfrm>
            <a:off x="777241" y="5235841"/>
            <a:ext cx="7543800" cy="914400"/>
          </a:xfrm>
        </p:spPr>
        <p:txBody>
          <a:bodyPr/>
          <a:lstStyle/>
          <a:p>
            <a:r>
              <a:rPr lang="sk-SK" b="1" dirty="0"/>
              <a:t>Diskusia</a:t>
            </a:r>
            <a:endParaRPr lang="sk-SK" dirty="0"/>
          </a:p>
        </p:txBody>
      </p:sp>
      <p:sp>
        <p:nvSpPr>
          <p:cNvPr id="4" name="Zástupný objekt pre číslo snímky 3">
            <a:extLst>
              <a:ext uri="{FF2B5EF4-FFF2-40B4-BE49-F238E27FC236}">
                <a16:creationId xmlns:a16="http://schemas.microsoft.com/office/drawing/2014/main" id="{B8E44F10-3445-4F85-9A92-9B9D12BAC4BA}"/>
              </a:ext>
            </a:extLst>
          </p:cNvPr>
          <p:cNvSpPr>
            <a:spLocks noGrp="1"/>
          </p:cNvSpPr>
          <p:nvPr>
            <p:ph type="sldNum" sz="quarter" idx="11"/>
          </p:nvPr>
        </p:nvSpPr>
        <p:spPr/>
        <p:txBody>
          <a:bodyPr/>
          <a:lstStyle/>
          <a:p>
            <a:pPr>
              <a:defRPr/>
            </a:pPr>
            <a:fld id="{8DA5206A-0890-804C-A5DA-47E1C3D02E95}" type="slidenum">
              <a:rPr lang="en-US" altLang="en-US" smtClean="0"/>
              <a:pPr>
                <a:defRPr/>
              </a:pPr>
              <a:t>14</a:t>
            </a:fld>
            <a:endParaRPr lang="en-US" altLang="en-US"/>
          </a:p>
        </p:txBody>
      </p:sp>
      <p:sp>
        <p:nvSpPr>
          <p:cNvPr id="5" name="Zástupný objekt pre pätu 4">
            <a:extLst>
              <a:ext uri="{FF2B5EF4-FFF2-40B4-BE49-F238E27FC236}">
                <a16:creationId xmlns:a16="http://schemas.microsoft.com/office/drawing/2014/main" id="{9EF60F86-3510-4DEE-B7E8-DFFD6C241B2F}"/>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01417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86CDB4D-D112-47A7-88BE-82A5BC3E6C47}"/>
              </a:ext>
            </a:extLst>
          </p:cNvPr>
          <p:cNvSpPr>
            <a:spLocks noGrp="1"/>
          </p:cNvSpPr>
          <p:nvPr>
            <p:ph idx="1"/>
          </p:nvPr>
        </p:nvSpPr>
        <p:spPr>
          <a:xfrm>
            <a:off x="443853" y="0"/>
            <a:ext cx="8424936" cy="5137022"/>
          </a:xfrm>
        </p:spPr>
        <p:txBody>
          <a:bodyPr>
            <a:normAutofit/>
          </a:bodyPr>
          <a:lstStyle/>
          <a:p>
            <a:pPr marL="18279" indent="0" algn="just">
              <a:buNone/>
            </a:pPr>
            <a:r>
              <a:rPr lang="sk-SK" dirty="0">
                <a:effectLst/>
                <a:latin typeface="Times New Roman" panose="02020603050405020304" pitchFamily="18" charset="0"/>
              </a:rPr>
              <a:t>*čitateľ si kladie otázky: Ako štúdia doplnila poznatky o danej téme? Aké závery možno vyvodiť z výsledkov? Bude viesť zistenie štúdie k tomu, že autor prehodnotí alebo zmení svoje profesionálne správanie? Naznačujú tieto zistenia ďalšie šetrenia? Vyvoláva štúdia nové, doteraz nezodpovedané otázky? Aké sú dôsledky výsledkov na vedu, klinickú rutinu, starostlivosť o pacienta a lekársku prax? Sú zistenia v súlade s poznatkami väčšiny predchádzajúcich štúdií? Vyzerajú výsledky vierohodne z biologického alebo lekárskeho hľadiska? Kladie štúdia vedecky zaujímavé otázky? Sú výroky a číselné údaje podporené citáciami z literatúry? Je štúdia inovatívna? Podporujú zistené výsledky iní autori?</a:t>
            </a:r>
          </a:p>
          <a:p>
            <a:pPr algn="just"/>
            <a:endParaRPr lang="sk-SK" dirty="0">
              <a:effectLst/>
              <a:latin typeface="Times New Roman" panose="02020603050405020304" pitchFamily="18" charset="0"/>
            </a:endParaRPr>
          </a:p>
        </p:txBody>
      </p:sp>
      <p:sp>
        <p:nvSpPr>
          <p:cNvPr id="3" name="Nadpis 2">
            <a:extLst>
              <a:ext uri="{FF2B5EF4-FFF2-40B4-BE49-F238E27FC236}">
                <a16:creationId xmlns:a16="http://schemas.microsoft.com/office/drawing/2014/main" id="{86C33944-3D08-4CA6-A783-3F94999BD7E0}"/>
              </a:ext>
            </a:extLst>
          </p:cNvPr>
          <p:cNvSpPr>
            <a:spLocks noGrp="1"/>
          </p:cNvSpPr>
          <p:nvPr>
            <p:ph type="title"/>
          </p:nvPr>
        </p:nvSpPr>
        <p:spPr>
          <a:xfrm>
            <a:off x="777240" y="5273548"/>
            <a:ext cx="8115239" cy="914400"/>
          </a:xfrm>
        </p:spPr>
        <p:txBody>
          <a:bodyPr/>
          <a:lstStyle/>
          <a:p>
            <a:endParaRPr lang="sk-SK" sz="3600" b="1" dirty="0"/>
          </a:p>
        </p:txBody>
      </p:sp>
      <p:sp>
        <p:nvSpPr>
          <p:cNvPr id="4" name="Zástupný objekt pre číslo snímky 3">
            <a:extLst>
              <a:ext uri="{FF2B5EF4-FFF2-40B4-BE49-F238E27FC236}">
                <a16:creationId xmlns:a16="http://schemas.microsoft.com/office/drawing/2014/main" id="{CBB119A4-9A67-40DE-B1E0-C55E491BFDE7}"/>
              </a:ext>
            </a:extLst>
          </p:cNvPr>
          <p:cNvSpPr>
            <a:spLocks noGrp="1"/>
          </p:cNvSpPr>
          <p:nvPr>
            <p:ph type="sldNum" sz="quarter" idx="11"/>
          </p:nvPr>
        </p:nvSpPr>
        <p:spPr/>
        <p:txBody>
          <a:bodyPr/>
          <a:lstStyle/>
          <a:p>
            <a:pPr>
              <a:defRPr/>
            </a:pPr>
            <a:fld id="{8DA5206A-0890-804C-A5DA-47E1C3D02E95}" type="slidenum">
              <a:rPr lang="en-US" altLang="en-US" smtClean="0"/>
              <a:pPr>
                <a:defRPr/>
              </a:pPr>
              <a:t>15</a:t>
            </a:fld>
            <a:endParaRPr lang="en-US" altLang="en-US"/>
          </a:p>
        </p:txBody>
      </p:sp>
      <p:sp>
        <p:nvSpPr>
          <p:cNvPr id="5" name="Zástupný objekt pre pätu 4">
            <a:extLst>
              <a:ext uri="{FF2B5EF4-FFF2-40B4-BE49-F238E27FC236}">
                <a16:creationId xmlns:a16="http://schemas.microsoft.com/office/drawing/2014/main" id="{CCDC080D-0139-4E0D-9A5B-03C0FC8C3000}"/>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2505F277-2C21-449B-AC24-9B1D30794410}"/>
              </a:ext>
            </a:extLst>
          </p:cNvPr>
          <p:cNvPicPr>
            <a:picLocks noChangeAspect="1"/>
          </p:cNvPicPr>
          <p:nvPr/>
        </p:nvPicPr>
        <p:blipFill>
          <a:blip r:embed="rId2"/>
          <a:stretch>
            <a:fillRect/>
          </a:stretch>
        </p:blipFill>
        <p:spPr>
          <a:xfrm>
            <a:off x="1389246" y="4149080"/>
            <a:ext cx="6534150" cy="2590800"/>
          </a:xfrm>
          <a:prstGeom prst="rect">
            <a:avLst/>
          </a:prstGeom>
        </p:spPr>
      </p:pic>
    </p:spTree>
    <p:extLst>
      <p:ext uri="{BB962C8B-B14F-4D97-AF65-F5344CB8AC3E}">
        <p14:creationId xmlns:p14="http://schemas.microsoft.com/office/powerpoint/2010/main" val="177880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2DA190B-5DA9-4278-85F0-BC126548A20F}"/>
              </a:ext>
            </a:extLst>
          </p:cNvPr>
          <p:cNvSpPr>
            <a:spLocks noGrp="1"/>
          </p:cNvSpPr>
          <p:nvPr>
            <p:ph idx="1"/>
          </p:nvPr>
        </p:nvSpPr>
        <p:spPr>
          <a:xfrm>
            <a:off x="685800" y="685803"/>
            <a:ext cx="7918648" cy="4190998"/>
          </a:xfrm>
        </p:spPr>
        <p:txBody>
          <a:bodyPr>
            <a:normAutofit/>
          </a:bodyPr>
          <a:lstStyle/>
          <a:p>
            <a:pPr algn="just"/>
            <a:r>
              <a:rPr lang="sk-SK" b="1" dirty="0">
                <a:solidFill>
                  <a:srgbClr val="FFFF00"/>
                </a:solidFill>
                <a:effectLst/>
                <a:latin typeface="Times New Roman" panose="02020603050405020304" pitchFamily="18" charset="0"/>
              </a:rPr>
              <a:t>ZÁVER</a:t>
            </a:r>
          </a:p>
          <a:p>
            <a:pPr algn="just"/>
            <a:r>
              <a:rPr lang="sk-SK" dirty="0">
                <a:effectLst/>
                <a:latin typeface="Times New Roman" panose="02020603050405020304" pitchFamily="18" charset="0"/>
              </a:rPr>
              <a:t>V závere by mali byť obsiahnuté najdôležitejšie poznatky, ktoré podporujú zistené údaje a zistenia iných autorov. </a:t>
            </a:r>
          </a:p>
          <a:p>
            <a:pPr algn="just"/>
            <a:endParaRPr lang="sk-SK" dirty="0">
              <a:effectLst/>
              <a:latin typeface="Times New Roman" panose="02020603050405020304" pitchFamily="18" charset="0"/>
            </a:endParaRPr>
          </a:p>
          <a:p>
            <a:pPr algn="just"/>
            <a:r>
              <a:rPr lang="sk-SK" b="1" dirty="0">
                <a:solidFill>
                  <a:srgbClr val="FFFF00"/>
                </a:solidFill>
                <a:effectLst/>
                <a:latin typeface="Times New Roman" panose="02020603050405020304" pitchFamily="18" charset="0"/>
              </a:rPr>
              <a:t>KONFLIKT ZÁUJMOV</a:t>
            </a:r>
          </a:p>
          <a:p>
            <a:pPr algn="just"/>
            <a:r>
              <a:rPr lang="sk-SK" dirty="0">
                <a:effectLst/>
                <a:latin typeface="Times New Roman" panose="02020603050405020304" pitchFamily="18" charset="0"/>
              </a:rPr>
              <a:t>Táto dôležitá časť musí obsahovať informácie o všetkých sponzoroch štúdie a všetky potenciálne konflikty záujmov.</a:t>
            </a:r>
          </a:p>
          <a:p>
            <a:pPr algn="just"/>
            <a:endParaRPr lang="sk-SK" dirty="0">
              <a:effectLst/>
              <a:latin typeface="Times New Roman" panose="02020603050405020304" pitchFamily="18" charset="0"/>
            </a:endParaRPr>
          </a:p>
          <a:p>
            <a:pPr marL="18279" indent="0" algn="just">
              <a:buNone/>
            </a:pPr>
            <a:r>
              <a:rPr lang="sk-SK" dirty="0">
                <a:effectLst/>
                <a:latin typeface="Times New Roman" panose="02020603050405020304" pitchFamily="18" charset="0"/>
              </a:rPr>
              <a:t>*čitateľ si kladie otázku: Majú autori štúdie nezmieriteľné finančné resp. ideologické konflikty záujmov?</a:t>
            </a:r>
          </a:p>
          <a:p>
            <a:pPr algn="just"/>
            <a:endParaRPr lang="sk-SK" dirty="0"/>
          </a:p>
        </p:txBody>
      </p:sp>
      <p:sp>
        <p:nvSpPr>
          <p:cNvPr id="3" name="Nadpis 2">
            <a:extLst>
              <a:ext uri="{FF2B5EF4-FFF2-40B4-BE49-F238E27FC236}">
                <a16:creationId xmlns:a16="http://schemas.microsoft.com/office/drawing/2014/main" id="{44A02411-7C27-4397-A5C3-2AB31D1F549D}"/>
              </a:ext>
            </a:extLst>
          </p:cNvPr>
          <p:cNvSpPr>
            <a:spLocks noGrp="1"/>
          </p:cNvSpPr>
          <p:nvPr>
            <p:ph type="title"/>
          </p:nvPr>
        </p:nvSpPr>
        <p:spPr>
          <a:xfrm>
            <a:off x="323528" y="5058570"/>
            <a:ext cx="8496944" cy="914400"/>
          </a:xfrm>
        </p:spPr>
        <p:txBody>
          <a:bodyPr/>
          <a:lstStyle/>
          <a:p>
            <a:r>
              <a:rPr lang="sk-SK" sz="4000" b="1" dirty="0"/>
              <a:t>Za záverom nasleduje poďakovanie a vyhlásenie o konflikte záujmov</a:t>
            </a:r>
          </a:p>
        </p:txBody>
      </p:sp>
      <p:sp>
        <p:nvSpPr>
          <p:cNvPr id="4" name="Zástupný objekt pre číslo snímky 3">
            <a:extLst>
              <a:ext uri="{FF2B5EF4-FFF2-40B4-BE49-F238E27FC236}">
                <a16:creationId xmlns:a16="http://schemas.microsoft.com/office/drawing/2014/main" id="{4AA37329-E834-4EE5-B340-9066BFE27545}"/>
              </a:ext>
            </a:extLst>
          </p:cNvPr>
          <p:cNvSpPr>
            <a:spLocks noGrp="1"/>
          </p:cNvSpPr>
          <p:nvPr>
            <p:ph type="sldNum" sz="quarter" idx="11"/>
          </p:nvPr>
        </p:nvSpPr>
        <p:spPr/>
        <p:txBody>
          <a:bodyPr/>
          <a:lstStyle/>
          <a:p>
            <a:pPr>
              <a:defRPr/>
            </a:pPr>
            <a:fld id="{8DA5206A-0890-804C-A5DA-47E1C3D02E95}" type="slidenum">
              <a:rPr lang="en-US" altLang="en-US" smtClean="0"/>
              <a:pPr>
                <a:defRPr/>
              </a:pPr>
              <a:t>16</a:t>
            </a:fld>
            <a:endParaRPr lang="en-US" altLang="en-US"/>
          </a:p>
        </p:txBody>
      </p:sp>
      <p:sp>
        <p:nvSpPr>
          <p:cNvPr id="5" name="Zástupný objekt pre pätu 4">
            <a:extLst>
              <a:ext uri="{FF2B5EF4-FFF2-40B4-BE49-F238E27FC236}">
                <a16:creationId xmlns:a16="http://schemas.microsoft.com/office/drawing/2014/main" id="{1E1629DA-609A-4193-805E-4EC30829A125}"/>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410794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0FB46B6-DE46-4177-8239-3890192C6F9A}"/>
              </a:ext>
            </a:extLst>
          </p:cNvPr>
          <p:cNvSpPr>
            <a:spLocks noGrp="1"/>
          </p:cNvSpPr>
          <p:nvPr>
            <p:ph idx="1"/>
          </p:nvPr>
        </p:nvSpPr>
        <p:spPr>
          <a:xfrm>
            <a:off x="539552" y="672343"/>
            <a:ext cx="3456384" cy="4464496"/>
          </a:xfrm>
        </p:spPr>
        <p:txBody>
          <a:bodyPr>
            <a:normAutofit/>
          </a:bodyPr>
          <a:lstStyle/>
          <a:p>
            <a:r>
              <a:rPr lang="sk-SK" dirty="0">
                <a:effectLst/>
                <a:latin typeface="Times New Roman" panose="02020603050405020304" pitchFamily="18" charset="0"/>
              </a:rPr>
              <a:t>Zoznam použitej literatúry musí obsahovať všetky zdroje uvedené v texte, tabuľkách a obrázkoch článku. Je dôležité zabezpečiť aktuálnosť zdrojov, aby bolo zrejmé, či publikácia obsahuje nové poznatky. Citované zdroje by mali čitateľovi pomôcť pri ďalšom prebádaní témy.</a:t>
            </a:r>
            <a:endParaRPr lang="sk-SK" dirty="0"/>
          </a:p>
        </p:txBody>
      </p:sp>
      <p:sp>
        <p:nvSpPr>
          <p:cNvPr id="3" name="Nadpis 2">
            <a:extLst>
              <a:ext uri="{FF2B5EF4-FFF2-40B4-BE49-F238E27FC236}">
                <a16:creationId xmlns:a16="http://schemas.microsoft.com/office/drawing/2014/main" id="{E10E4417-F277-4698-BB68-62CE24CE6ABD}"/>
              </a:ext>
            </a:extLst>
          </p:cNvPr>
          <p:cNvSpPr>
            <a:spLocks noGrp="1"/>
          </p:cNvSpPr>
          <p:nvPr>
            <p:ph type="title"/>
          </p:nvPr>
        </p:nvSpPr>
        <p:spPr>
          <a:xfrm>
            <a:off x="800100" y="5267162"/>
            <a:ext cx="7948364" cy="914400"/>
          </a:xfrm>
        </p:spPr>
        <p:txBody>
          <a:bodyPr/>
          <a:lstStyle/>
          <a:p>
            <a:r>
              <a:rPr lang="sk-SK" sz="4000" b="1" dirty="0"/>
              <a:t>Aktuálnosť literatúry je dôležitá</a:t>
            </a:r>
          </a:p>
        </p:txBody>
      </p:sp>
      <p:sp>
        <p:nvSpPr>
          <p:cNvPr id="4" name="Zástupný objekt pre číslo snímky 3">
            <a:extLst>
              <a:ext uri="{FF2B5EF4-FFF2-40B4-BE49-F238E27FC236}">
                <a16:creationId xmlns:a16="http://schemas.microsoft.com/office/drawing/2014/main" id="{868271FE-831F-471B-935D-C9DFF4388546}"/>
              </a:ext>
            </a:extLst>
          </p:cNvPr>
          <p:cNvSpPr>
            <a:spLocks noGrp="1"/>
          </p:cNvSpPr>
          <p:nvPr>
            <p:ph type="sldNum" sz="quarter" idx="11"/>
          </p:nvPr>
        </p:nvSpPr>
        <p:spPr/>
        <p:txBody>
          <a:bodyPr/>
          <a:lstStyle/>
          <a:p>
            <a:pPr>
              <a:defRPr/>
            </a:pPr>
            <a:fld id="{8DA5206A-0890-804C-A5DA-47E1C3D02E95}" type="slidenum">
              <a:rPr lang="en-US" altLang="en-US" smtClean="0"/>
              <a:pPr>
                <a:defRPr/>
              </a:pPr>
              <a:t>17</a:t>
            </a:fld>
            <a:endParaRPr lang="en-US" altLang="en-US"/>
          </a:p>
        </p:txBody>
      </p:sp>
      <p:sp>
        <p:nvSpPr>
          <p:cNvPr id="5" name="Zástupný objekt pre pätu 4">
            <a:extLst>
              <a:ext uri="{FF2B5EF4-FFF2-40B4-BE49-F238E27FC236}">
                <a16:creationId xmlns:a16="http://schemas.microsoft.com/office/drawing/2014/main" id="{8184E057-8DD2-474F-BBC6-FD85BCFD752F}"/>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ABF60120-F9E5-4FB9-B15D-C5B475B1ADEB}"/>
              </a:ext>
            </a:extLst>
          </p:cNvPr>
          <p:cNvPicPr>
            <a:picLocks noChangeAspect="1"/>
          </p:cNvPicPr>
          <p:nvPr/>
        </p:nvPicPr>
        <p:blipFill>
          <a:blip r:embed="rId2"/>
          <a:stretch>
            <a:fillRect/>
          </a:stretch>
        </p:blipFill>
        <p:spPr>
          <a:xfrm>
            <a:off x="4427984" y="872261"/>
            <a:ext cx="4491236" cy="3780875"/>
          </a:xfrm>
          <a:prstGeom prst="rect">
            <a:avLst/>
          </a:prstGeom>
        </p:spPr>
      </p:pic>
    </p:spTree>
    <p:extLst>
      <p:ext uri="{BB962C8B-B14F-4D97-AF65-F5344CB8AC3E}">
        <p14:creationId xmlns:p14="http://schemas.microsoft.com/office/powerpoint/2010/main" val="3885862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F555CE9-D54E-4E77-90ED-5C75465D9C23}"/>
              </a:ext>
            </a:extLst>
          </p:cNvPr>
          <p:cNvSpPr>
            <a:spLocks noGrp="1"/>
          </p:cNvSpPr>
          <p:nvPr>
            <p:ph type="title"/>
          </p:nvPr>
        </p:nvSpPr>
        <p:spPr>
          <a:xfrm>
            <a:off x="832705" y="5388988"/>
            <a:ext cx="7543800" cy="914400"/>
          </a:xfrm>
        </p:spPr>
        <p:txBody>
          <a:bodyPr/>
          <a:lstStyle/>
          <a:p>
            <a:r>
              <a:rPr lang="sk-SK" sz="2800" b="1"/>
              <a:t>Ako posúdiť kvalitu článku?</a:t>
            </a:r>
            <a:endParaRPr lang="sk-SK" sz="2800" b="1" dirty="0"/>
          </a:p>
        </p:txBody>
      </p:sp>
      <p:sp>
        <p:nvSpPr>
          <p:cNvPr id="4" name="Zástupný objekt pre číslo snímky 3">
            <a:extLst>
              <a:ext uri="{FF2B5EF4-FFF2-40B4-BE49-F238E27FC236}">
                <a16:creationId xmlns:a16="http://schemas.microsoft.com/office/drawing/2014/main" id="{4D3475B0-8476-4EEA-B614-3FB2BEE21E40}"/>
              </a:ext>
            </a:extLst>
          </p:cNvPr>
          <p:cNvSpPr>
            <a:spLocks noGrp="1"/>
          </p:cNvSpPr>
          <p:nvPr>
            <p:ph type="sldNum" sz="quarter" idx="11"/>
          </p:nvPr>
        </p:nvSpPr>
        <p:spPr/>
        <p:txBody>
          <a:bodyPr/>
          <a:lstStyle/>
          <a:p>
            <a:pPr>
              <a:defRPr/>
            </a:pPr>
            <a:fld id="{8DA5206A-0890-804C-A5DA-47E1C3D02E95}" type="slidenum">
              <a:rPr lang="en-US" altLang="en-US" smtClean="0"/>
              <a:pPr>
                <a:defRPr/>
              </a:pPr>
              <a:t>18</a:t>
            </a:fld>
            <a:endParaRPr lang="en-US" altLang="en-US"/>
          </a:p>
        </p:txBody>
      </p:sp>
      <p:sp>
        <p:nvSpPr>
          <p:cNvPr id="5" name="Zástupný objekt pre pätu 4">
            <a:extLst>
              <a:ext uri="{FF2B5EF4-FFF2-40B4-BE49-F238E27FC236}">
                <a16:creationId xmlns:a16="http://schemas.microsoft.com/office/drawing/2014/main" id="{997D0C2C-9C9D-47B9-A034-755425E031CA}"/>
              </a:ext>
            </a:extLst>
          </p:cNvPr>
          <p:cNvSpPr>
            <a:spLocks noGrp="1"/>
          </p:cNvSpPr>
          <p:nvPr>
            <p:ph type="ftr" sz="quarter" idx="12"/>
          </p:nvPr>
        </p:nvSpPr>
        <p:spPr/>
        <p:txBody>
          <a:bodyPr/>
          <a:lstStyle/>
          <a:p>
            <a:pPr>
              <a:defRPr/>
            </a:pPr>
            <a:r>
              <a:rPr lang="en-US"/>
              <a:t>rusnakm@truni.sk</a:t>
            </a:r>
          </a:p>
        </p:txBody>
      </p:sp>
      <p:graphicFrame>
        <p:nvGraphicFramePr>
          <p:cNvPr id="2" name="Zástupný objekt pre obsah 1">
            <a:extLst>
              <a:ext uri="{FF2B5EF4-FFF2-40B4-BE49-F238E27FC236}">
                <a16:creationId xmlns:a16="http://schemas.microsoft.com/office/drawing/2014/main" id="{8F346E46-D474-EC41-BC57-F9374F8B353D}"/>
              </a:ext>
            </a:extLst>
          </p:cNvPr>
          <p:cNvGraphicFramePr>
            <a:graphicFrameLocks noGrp="1"/>
          </p:cNvGraphicFramePr>
          <p:nvPr>
            <p:ph idx="1"/>
            <p:extLst>
              <p:ext uri="{D42A27DB-BD31-4B8C-83A1-F6EECF244321}">
                <p14:modId xmlns:p14="http://schemas.microsoft.com/office/powerpoint/2010/main" val="3859442940"/>
              </p:ext>
            </p:extLst>
          </p:nvPr>
        </p:nvGraphicFramePr>
        <p:xfrm>
          <a:off x="539553" y="764704"/>
          <a:ext cx="7992888" cy="4824534"/>
        </p:xfrm>
        <a:graphic>
          <a:graphicData uri="http://schemas.openxmlformats.org/drawingml/2006/table">
            <a:tbl>
              <a:tblPr firstRow="1" firstCol="1" bandRow="1">
                <a:tableStyleId>{5C22544A-7EE6-4342-B048-85BDC9FD1C3A}</a:tableStyleId>
              </a:tblPr>
              <a:tblGrid>
                <a:gridCol w="6418290">
                  <a:extLst>
                    <a:ext uri="{9D8B030D-6E8A-4147-A177-3AD203B41FA5}">
                      <a16:colId xmlns:a16="http://schemas.microsoft.com/office/drawing/2014/main" val="1573551210"/>
                    </a:ext>
                  </a:extLst>
                </a:gridCol>
                <a:gridCol w="522735">
                  <a:extLst>
                    <a:ext uri="{9D8B030D-6E8A-4147-A177-3AD203B41FA5}">
                      <a16:colId xmlns:a16="http://schemas.microsoft.com/office/drawing/2014/main" val="3509630171"/>
                    </a:ext>
                  </a:extLst>
                </a:gridCol>
                <a:gridCol w="633036">
                  <a:extLst>
                    <a:ext uri="{9D8B030D-6E8A-4147-A177-3AD203B41FA5}">
                      <a16:colId xmlns:a16="http://schemas.microsoft.com/office/drawing/2014/main" val="3620599678"/>
                    </a:ext>
                  </a:extLst>
                </a:gridCol>
                <a:gridCol w="418827">
                  <a:extLst>
                    <a:ext uri="{9D8B030D-6E8A-4147-A177-3AD203B41FA5}">
                      <a16:colId xmlns:a16="http://schemas.microsoft.com/office/drawing/2014/main" val="2060452610"/>
                    </a:ext>
                  </a:extLst>
                </a:gridCol>
              </a:tblGrid>
              <a:tr h="322657">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Áno</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Nejasný</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Nie</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63843467"/>
                  </a:ext>
                </a:extLst>
              </a:tr>
              <a:tr h="353387">
                <a:tc gridSpan="4">
                  <a:txBody>
                    <a:bodyPr/>
                    <a:lstStyle/>
                    <a:p>
                      <a:pPr algn="ctr">
                        <a:lnSpc>
                          <a:spcPct val="107000"/>
                        </a:lnSpc>
                        <a:spcAft>
                          <a:spcPts val="800"/>
                        </a:spcAft>
                      </a:pPr>
                      <a:r>
                        <a:rPr lang="sk-SK" sz="2000" dirty="0">
                          <a:solidFill>
                            <a:srgbClr val="FFFF00"/>
                          </a:solidFill>
                          <a:effectLst/>
                        </a:rPr>
                        <a:t>Dizajn</a:t>
                      </a:r>
                      <a:endParaRPr lang="sk-SK"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09434559"/>
                  </a:ext>
                </a:extLst>
              </a:tr>
              <a:tr h="353387">
                <a:tc>
                  <a:txBody>
                    <a:bodyPr/>
                    <a:lstStyle/>
                    <a:p>
                      <a:pPr>
                        <a:lnSpc>
                          <a:spcPct val="107000"/>
                        </a:lnSpc>
                        <a:spcAft>
                          <a:spcPts val="800"/>
                        </a:spcAft>
                      </a:pPr>
                      <a:r>
                        <a:rPr lang="sk-SK" sz="1600" dirty="0">
                          <a:effectLst/>
                        </a:rPr>
                        <a:t>Je cieľ štúdie jasne opísaný?</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11311647"/>
                  </a:ext>
                </a:extLst>
              </a:tr>
              <a:tr h="678305">
                <a:tc>
                  <a:txBody>
                    <a:bodyPr/>
                    <a:lstStyle/>
                    <a:p>
                      <a:pPr>
                        <a:lnSpc>
                          <a:spcPct val="107000"/>
                        </a:lnSpc>
                        <a:spcAft>
                          <a:spcPts val="800"/>
                        </a:spcAft>
                      </a:pPr>
                      <a:r>
                        <a:rPr lang="sk-SK" sz="1600" dirty="0">
                          <a:effectLst/>
                        </a:rPr>
                        <a:t>Je podrobne popísaná cieľová populácia a jej kritériá začlenenia a vylúčenia?</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35299675"/>
                  </a:ext>
                </a:extLst>
              </a:tr>
              <a:tr h="353387">
                <a:tc>
                  <a:txBody>
                    <a:bodyPr/>
                    <a:lstStyle/>
                    <a:p>
                      <a:pPr>
                        <a:lnSpc>
                          <a:spcPct val="107000"/>
                        </a:lnSpc>
                        <a:spcAft>
                          <a:spcPts val="800"/>
                        </a:spcAft>
                      </a:pPr>
                      <a:r>
                        <a:rPr lang="sk-SK" sz="1600" dirty="0">
                          <a:effectLst/>
                        </a:rPr>
                        <a:t>Bola cieľová skupina </a:t>
                      </a:r>
                      <a:r>
                        <a:rPr lang="sk-SK" sz="1600" dirty="0" err="1">
                          <a:effectLst/>
                        </a:rPr>
                        <a:t>randomizovaná</a:t>
                      </a:r>
                      <a:r>
                        <a:rPr lang="sk-SK" sz="1600" dirty="0">
                          <a:effectLst/>
                        </a:rPr>
                        <a:t>?</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29797078"/>
                  </a:ext>
                </a:extLst>
              </a:tr>
              <a:tr h="353387">
                <a:tc>
                  <a:txBody>
                    <a:bodyPr/>
                    <a:lstStyle/>
                    <a:p>
                      <a:pPr>
                        <a:lnSpc>
                          <a:spcPct val="107000"/>
                        </a:lnSpc>
                        <a:spcAft>
                          <a:spcPts val="800"/>
                        </a:spcAft>
                      </a:pPr>
                      <a:r>
                        <a:rPr lang="sk-SK" sz="1600" dirty="0">
                          <a:effectLst/>
                        </a:rPr>
                        <a:t>*ak áno: Je opísaná metóda randomizácie?</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78269125"/>
                  </a:ext>
                </a:extLst>
              </a:tr>
              <a:tr h="353387">
                <a:tc>
                  <a:txBody>
                    <a:bodyPr/>
                    <a:lstStyle/>
                    <a:p>
                      <a:pPr>
                        <a:lnSpc>
                          <a:spcPct val="107000"/>
                        </a:lnSpc>
                        <a:spcAft>
                          <a:spcPts val="800"/>
                        </a:spcAft>
                      </a:pPr>
                      <a:r>
                        <a:rPr lang="sk-SK" sz="1600" dirty="0">
                          <a:effectLst/>
                        </a:rPr>
                        <a:t>a) Je zahrnutý počet prípadov?</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69715519"/>
                  </a:ext>
                </a:extLst>
              </a:tr>
              <a:tr h="353387">
                <a:tc>
                  <a:txBody>
                    <a:bodyPr/>
                    <a:lstStyle/>
                    <a:p>
                      <a:pPr>
                        <a:lnSpc>
                          <a:spcPct val="107000"/>
                        </a:lnSpc>
                        <a:spcAft>
                          <a:spcPts val="800"/>
                        </a:spcAft>
                      </a:pPr>
                      <a:r>
                        <a:rPr lang="sk-SK" sz="1600" dirty="0">
                          <a:effectLst/>
                        </a:rPr>
                        <a:t>b) Bolo zahrnuté dostatočné množstvo prípadov (napr.  ≥ 50%)?</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09460070"/>
                  </a:ext>
                </a:extLst>
              </a:tr>
              <a:tr h="1024945">
                <a:tc>
                  <a:txBody>
                    <a:bodyPr/>
                    <a:lstStyle/>
                    <a:p>
                      <a:pPr>
                        <a:lnSpc>
                          <a:spcPct val="107000"/>
                        </a:lnSpc>
                        <a:spcAft>
                          <a:spcPts val="800"/>
                        </a:spcAft>
                      </a:pPr>
                      <a:r>
                        <a:rPr lang="sk-SK" sz="1600" dirty="0">
                          <a:effectLst/>
                        </a:rPr>
                        <a:t>Sú metódy merania (napr. laboratórne vyšetrenie, dotazník, diagnostické testy) vhodné pre stanovený cieľ (s ohľadom na rozsah, čas vyšetrenia, štandardizáciu)?</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38580060"/>
                  </a:ext>
                </a:extLst>
              </a:tr>
              <a:tr h="678305">
                <a:tc>
                  <a:txBody>
                    <a:bodyPr/>
                    <a:lstStyle/>
                    <a:p>
                      <a:pPr>
                        <a:lnSpc>
                          <a:spcPct val="107000"/>
                        </a:lnSpc>
                        <a:spcAft>
                          <a:spcPts val="800"/>
                        </a:spcAft>
                      </a:pPr>
                      <a:r>
                        <a:rPr lang="sk-SK" sz="1600" dirty="0">
                          <a:effectLst/>
                        </a:rPr>
                        <a:t>Zahŕňa štúdia metodické nedostatky (miera odozvy, strata sledovaných, chýbajúce hodnoty)?</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52061247"/>
                  </a:ext>
                </a:extLst>
              </a:tr>
            </a:tbl>
          </a:graphicData>
        </a:graphic>
      </p:graphicFrame>
    </p:spTree>
    <p:extLst>
      <p:ext uri="{BB962C8B-B14F-4D97-AF65-F5344CB8AC3E}">
        <p14:creationId xmlns:p14="http://schemas.microsoft.com/office/powerpoint/2010/main" val="763625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číslo snímky 3">
            <a:extLst>
              <a:ext uri="{FF2B5EF4-FFF2-40B4-BE49-F238E27FC236}">
                <a16:creationId xmlns:a16="http://schemas.microsoft.com/office/drawing/2014/main" id="{12FB004E-F80E-6245-A5D1-9D43546113DA}"/>
              </a:ext>
            </a:extLst>
          </p:cNvPr>
          <p:cNvSpPr>
            <a:spLocks noGrp="1"/>
          </p:cNvSpPr>
          <p:nvPr>
            <p:ph type="sldNum" sz="quarter" idx="11"/>
          </p:nvPr>
        </p:nvSpPr>
        <p:spPr/>
        <p:txBody>
          <a:bodyPr/>
          <a:lstStyle/>
          <a:p>
            <a:pPr>
              <a:defRPr/>
            </a:pPr>
            <a:fld id="{8DA5206A-0890-804C-A5DA-47E1C3D02E95}" type="slidenum">
              <a:rPr lang="en-US" altLang="en-US" smtClean="0"/>
              <a:pPr>
                <a:defRPr/>
              </a:pPr>
              <a:t>19</a:t>
            </a:fld>
            <a:endParaRPr lang="en-US" altLang="en-US"/>
          </a:p>
        </p:txBody>
      </p:sp>
      <p:sp>
        <p:nvSpPr>
          <p:cNvPr id="5" name="Zástupný objekt pre pätu 4">
            <a:extLst>
              <a:ext uri="{FF2B5EF4-FFF2-40B4-BE49-F238E27FC236}">
                <a16:creationId xmlns:a16="http://schemas.microsoft.com/office/drawing/2014/main" id="{5CF5917F-30A2-7748-AFCE-E4F456CF5B8D}"/>
              </a:ext>
            </a:extLst>
          </p:cNvPr>
          <p:cNvSpPr>
            <a:spLocks noGrp="1"/>
          </p:cNvSpPr>
          <p:nvPr>
            <p:ph type="ftr" sz="quarter" idx="12"/>
          </p:nvPr>
        </p:nvSpPr>
        <p:spPr>
          <a:xfrm>
            <a:off x="4211960" y="6154739"/>
            <a:ext cx="1464787" cy="365124"/>
          </a:xfrm>
        </p:spPr>
        <p:txBody>
          <a:bodyPr/>
          <a:lstStyle/>
          <a:p>
            <a:pPr>
              <a:defRPr/>
            </a:pPr>
            <a:r>
              <a:rPr lang="en-US" dirty="0" err="1"/>
              <a:t>rusnakm@truni.sk</a:t>
            </a:r>
            <a:endParaRPr lang="en-US" dirty="0"/>
          </a:p>
        </p:txBody>
      </p:sp>
      <p:graphicFrame>
        <p:nvGraphicFramePr>
          <p:cNvPr id="6" name="Tabuľka 5">
            <a:extLst>
              <a:ext uri="{FF2B5EF4-FFF2-40B4-BE49-F238E27FC236}">
                <a16:creationId xmlns:a16="http://schemas.microsoft.com/office/drawing/2014/main" id="{E9AE540C-9961-6E4A-BB24-A8A5E89C0ADB}"/>
              </a:ext>
            </a:extLst>
          </p:cNvPr>
          <p:cNvGraphicFramePr>
            <a:graphicFrameLocks noGrp="1"/>
          </p:cNvGraphicFramePr>
          <p:nvPr>
            <p:extLst>
              <p:ext uri="{D42A27DB-BD31-4B8C-83A1-F6EECF244321}">
                <p14:modId xmlns:p14="http://schemas.microsoft.com/office/powerpoint/2010/main" val="134810496"/>
              </p:ext>
            </p:extLst>
          </p:nvPr>
        </p:nvGraphicFramePr>
        <p:xfrm>
          <a:off x="611560" y="1523746"/>
          <a:ext cx="8136905" cy="3483014"/>
        </p:xfrm>
        <a:graphic>
          <a:graphicData uri="http://schemas.openxmlformats.org/drawingml/2006/table">
            <a:tbl>
              <a:tblPr firstRow="1" firstCol="1" bandRow="1">
                <a:tableStyleId>{5C22544A-7EE6-4342-B048-85BDC9FD1C3A}</a:tableStyleId>
              </a:tblPr>
              <a:tblGrid>
                <a:gridCol w="6533936">
                  <a:extLst>
                    <a:ext uri="{9D8B030D-6E8A-4147-A177-3AD203B41FA5}">
                      <a16:colId xmlns:a16="http://schemas.microsoft.com/office/drawing/2014/main" val="2075878493"/>
                    </a:ext>
                  </a:extLst>
                </a:gridCol>
                <a:gridCol w="532154">
                  <a:extLst>
                    <a:ext uri="{9D8B030D-6E8A-4147-A177-3AD203B41FA5}">
                      <a16:colId xmlns:a16="http://schemas.microsoft.com/office/drawing/2014/main" val="359241933"/>
                    </a:ext>
                  </a:extLst>
                </a:gridCol>
                <a:gridCol w="644443">
                  <a:extLst>
                    <a:ext uri="{9D8B030D-6E8A-4147-A177-3AD203B41FA5}">
                      <a16:colId xmlns:a16="http://schemas.microsoft.com/office/drawing/2014/main" val="2653407205"/>
                    </a:ext>
                  </a:extLst>
                </a:gridCol>
                <a:gridCol w="426372">
                  <a:extLst>
                    <a:ext uri="{9D8B030D-6E8A-4147-A177-3AD203B41FA5}">
                      <a16:colId xmlns:a16="http://schemas.microsoft.com/office/drawing/2014/main" val="167330734"/>
                    </a:ext>
                  </a:extLst>
                </a:gridCol>
              </a:tblGrid>
              <a:tr h="321078">
                <a:tc>
                  <a:txBody>
                    <a:bodyPr/>
                    <a:lstStyle/>
                    <a:p>
                      <a:pPr>
                        <a:lnSpc>
                          <a:spcPct val="107000"/>
                        </a:lnSpc>
                        <a:spcAft>
                          <a:spcPts val="800"/>
                        </a:spcAft>
                      </a:pPr>
                      <a:r>
                        <a:rPr lang="sk-SK" sz="1600" dirty="0">
                          <a:effectLst/>
                        </a:rPr>
                        <a:t> </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dirty="0">
                          <a:effectLst/>
                        </a:rPr>
                        <a:t>Áno</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dirty="0">
                          <a:effectLst/>
                        </a:rPr>
                        <a:t>Nejasný</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dirty="0">
                          <a:effectLst/>
                        </a:rPr>
                        <a:t>Nie</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6296658"/>
                  </a:ext>
                </a:extLst>
              </a:tr>
              <a:tr h="399262">
                <a:tc gridSpan="4">
                  <a:txBody>
                    <a:bodyPr/>
                    <a:lstStyle/>
                    <a:p>
                      <a:pPr algn="ctr">
                        <a:lnSpc>
                          <a:spcPct val="107000"/>
                        </a:lnSpc>
                        <a:spcAft>
                          <a:spcPts val="800"/>
                        </a:spcAft>
                      </a:pPr>
                      <a:r>
                        <a:rPr lang="sk-SK" sz="2000" dirty="0">
                          <a:solidFill>
                            <a:srgbClr val="FFFF00"/>
                          </a:solidFill>
                          <a:effectLst/>
                        </a:rPr>
                        <a:t>Začiatok a implementácia štúdie</a:t>
                      </a:r>
                      <a:endParaRPr lang="sk-SK"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28297641"/>
                  </a:ext>
                </a:extLst>
              </a:tr>
              <a:tr h="798525">
                <a:tc>
                  <a:txBody>
                    <a:bodyPr/>
                    <a:lstStyle/>
                    <a:p>
                      <a:pPr>
                        <a:lnSpc>
                          <a:spcPct val="107000"/>
                        </a:lnSpc>
                        <a:spcAft>
                          <a:spcPts val="800"/>
                        </a:spcAft>
                      </a:pPr>
                      <a:r>
                        <a:rPr lang="sk-SK" sz="1600" dirty="0">
                          <a:effectLst/>
                        </a:rPr>
                        <a:t>Zhodujú sa prípadové a kontrolné skupiny z hľadiska hlavných relevantných charakteristík (vek, pohlavie, návyky atď.)?</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a:effectLst/>
                        </a:rPr>
                        <a:t> </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a:effectLst/>
                        </a:rPr>
                        <a:t> </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a:effectLst/>
                        </a:rPr>
                        <a:t> </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40165665"/>
                  </a:ext>
                </a:extLst>
              </a:tr>
              <a:tr h="798525">
                <a:tc>
                  <a:txBody>
                    <a:bodyPr/>
                    <a:lstStyle/>
                    <a:p>
                      <a:pPr>
                        <a:lnSpc>
                          <a:spcPct val="107000"/>
                        </a:lnSpc>
                        <a:spcAft>
                          <a:spcPts val="800"/>
                        </a:spcAft>
                      </a:pPr>
                      <a:r>
                        <a:rPr lang="sk-SK" sz="1600" dirty="0">
                          <a:effectLst/>
                        </a:rPr>
                        <a:t>Zahŕňajú sa do analýzy aj už nesledovaní vzhľadom na rozdiely medzi prípadovou a kontrolnou skupinou?</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a:effectLst/>
                        </a:rPr>
                        <a:t> </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a:effectLst/>
                        </a:rPr>
                        <a:t> </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a:effectLst/>
                        </a:rPr>
                        <a:t> </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86149363"/>
                  </a:ext>
                </a:extLst>
              </a:tr>
              <a:tr h="766362">
                <a:tc>
                  <a:txBody>
                    <a:bodyPr/>
                    <a:lstStyle/>
                    <a:p>
                      <a:pPr>
                        <a:lnSpc>
                          <a:spcPct val="107000"/>
                        </a:lnSpc>
                        <a:spcAft>
                          <a:spcPts val="800"/>
                        </a:spcAft>
                      </a:pPr>
                      <a:r>
                        <a:rPr lang="sk-SK" sz="1600" dirty="0">
                          <a:effectLst/>
                        </a:rPr>
                        <a:t>Je v štúdii obsiahnuté, koľko prípadov bolo pozorovaných počas celého obdobia štúdie?</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dirty="0">
                          <a:effectLst/>
                        </a:rPr>
                        <a:t> </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dirty="0">
                          <a:effectLst/>
                        </a:rPr>
                        <a:t> </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a:effectLst/>
                        </a:rPr>
                        <a:t> </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56829304"/>
                  </a:ext>
                </a:extLst>
              </a:tr>
              <a:tr h="399262">
                <a:tc>
                  <a:txBody>
                    <a:bodyPr/>
                    <a:lstStyle/>
                    <a:p>
                      <a:pPr>
                        <a:lnSpc>
                          <a:spcPct val="107000"/>
                        </a:lnSpc>
                        <a:spcAft>
                          <a:spcPts val="800"/>
                        </a:spcAft>
                      </a:pPr>
                      <a:r>
                        <a:rPr lang="sk-SK" sz="1600">
                          <a:effectLst/>
                        </a:rPr>
                        <a:t>Sú popísané komplikácie počas obdobia vykonávania štúdie?</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dirty="0">
                          <a:effectLst/>
                        </a:rPr>
                        <a:t> </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dirty="0">
                          <a:effectLst/>
                        </a:rPr>
                        <a:t> </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600" dirty="0">
                          <a:effectLst/>
                        </a:rPr>
                        <a:t> </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94722819"/>
                  </a:ext>
                </a:extLst>
              </a:tr>
            </a:tbl>
          </a:graphicData>
        </a:graphic>
      </p:graphicFrame>
    </p:spTree>
    <p:extLst>
      <p:ext uri="{BB962C8B-B14F-4D97-AF65-F5344CB8AC3E}">
        <p14:creationId xmlns:p14="http://schemas.microsoft.com/office/powerpoint/2010/main" val="359772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BED76AD-6D78-46B7-902C-E9BB2E495F57}"/>
              </a:ext>
            </a:extLst>
          </p:cNvPr>
          <p:cNvSpPr>
            <a:spLocks noGrp="1"/>
          </p:cNvSpPr>
          <p:nvPr>
            <p:ph idx="1"/>
          </p:nvPr>
        </p:nvSpPr>
        <p:spPr>
          <a:xfrm>
            <a:off x="323528" y="1041662"/>
            <a:ext cx="8509257" cy="3471599"/>
          </a:xfrm>
        </p:spPr>
        <p:txBody>
          <a:bodyPr>
            <a:normAutofit/>
          </a:bodyPr>
          <a:lstStyle/>
          <a:p>
            <a:pPr>
              <a:lnSpc>
                <a:spcPct val="150000"/>
              </a:lnSpc>
            </a:pPr>
            <a:r>
              <a:rPr lang="sk-SK" sz="2000" dirty="0"/>
              <a:t>Uvedieme si dôvody kritického hodnotenia</a:t>
            </a:r>
          </a:p>
          <a:p>
            <a:pPr>
              <a:lnSpc>
                <a:spcPct val="150000"/>
              </a:lnSpc>
            </a:pPr>
            <a:r>
              <a:rPr lang="sk-SK" sz="2000" dirty="0"/>
              <a:t>Spomenieme si atribúty kritického čitateľa</a:t>
            </a:r>
          </a:p>
          <a:p>
            <a:pPr>
              <a:lnSpc>
                <a:spcPct val="150000"/>
              </a:lnSpc>
            </a:pPr>
            <a:r>
              <a:rPr lang="sk-SK" sz="2000" dirty="0"/>
              <a:t>Zopakujeme si štruktúru odborných publikácií</a:t>
            </a:r>
          </a:p>
          <a:p>
            <a:pPr>
              <a:lnSpc>
                <a:spcPct val="150000"/>
              </a:lnSpc>
            </a:pPr>
            <a:r>
              <a:rPr lang="sk-SK" sz="2000" dirty="0"/>
              <a:t>Zoznámime sa s obsahovou stránkou jednotlivých častí vedeckých článkov</a:t>
            </a:r>
          </a:p>
          <a:p>
            <a:pPr>
              <a:lnSpc>
                <a:spcPct val="150000"/>
              </a:lnSpc>
            </a:pPr>
            <a:r>
              <a:rPr lang="sk-SK" sz="2000" dirty="0"/>
              <a:t>Naučíme sa objektívne vyberať a posudzovať odborné zdroje</a:t>
            </a:r>
            <a:endParaRPr lang="sk-SK" dirty="0"/>
          </a:p>
          <a:p>
            <a:endParaRPr lang="sk-SK" dirty="0"/>
          </a:p>
        </p:txBody>
      </p:sp>
      <p:sp>
        <p:nvSpPr>
          <p:cNvPr id="3" name="Nadpis 2">
            <a:extLst>
              <a:ext uri="{FF2B5EF4-FFF2-40B4-BE49-F238E27FC236}">
                <a16:creationId xmlns:a16="http://schemas.microsoft.com/office/drawing/2014/main" id="{0A1FDAD2-7D15-48AD-B9AF-DDAFE5176C0B}"/>
              </a:ext>
            </a:extLst>
          </p:cNvPr>
          <p:cNvSpPr>
            <a:spLocks noGrp="1"/>
          </p:cNvSpPr>
          <p:nvPr>
            <p:ph type="title"/>
          </p:nvPr>
        </p:nvSpPr>
        <p:spPr/>
        <p:txBody>
          <a:bodyPr/>
          <a:lstStyle/>
          <a:p>
            <a:r>
              <a:rPr lang="sk-SK" b="1" dirty="0"/>
              <a:t>Ciele</a:t>
            </a:r>
          </a:p>
        </p:txBody>
      </p:sp>
      <p:sp>
        <p:nvSpPr>
          <p:cNvPr id="4" name="Zástupný objekt pre číslo snímky 3">
            <a:extLst>
              <a:ext uri="{FF2B5EF4-FFF2-40B4-BE49-F238E27FC236}">
                <a16:creationId xmlns:a16="http://schemas.microsoft.com/office/drawing/2014/main" id="{5020FEDA-1200-48E4-97C7-B341388D0DC4}"/>
              </a:ext>
            </a:extLst>
          </p:cNvPr>
          <p:cNvSpPr>
            <a:spLocks noGrp="1"/>
          </p:cNvSpPr>
          <p:nvPr>
            <p:ph type="sldNum" sz="quarter" idx="11"/>
          </p:nvPr>
        </p:nvSpPr>
        <p:spPr/>
        <p:txBody>
          <a:bodyPr/>
          <a:lstStyle/>
          <a:p>
            <a:pPr>
              <a:defRPr/>
            </a:pPr>
            <a:fld id="{8DA5206A-0890-804C-A5DA-47E1C3D02E95}" type="slidenum">
              <a:rPr lang="en-US" altLang="en-US" smtClean="0"/>
              <a:pPr>
                <a:defRPr/>
              </a:pPr>
              <a:t>2</a:t>
            </a:fld>
            <a:endParaRPr lang="en-US" altLang="en-US"/>
          </a:p>
        </p:txBody>
      </p:sp>
      <p:sp>
        <p:nvSpPr>
          <p:cNvPr id="5" name="Zástupný objekt pre pätu 4">
            <a:extLst>
              <a:ext uri="{FF2B5EF4-FFF2-40B4-BE49-F238E27FC236}">
                <a16:creationId xmlns:a16="http://schemas.microsoft.com/office/drawing/2014/main" id="{EDE470EA-4C70-4999-A658-43E6A483F6F2}"/>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280497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3EF8EEDB-8BFB-E947-B735-DF9D03FC01CF}"/>
              </a:ext>
            </a:extLst>
          </p:cNvPr>
          <p:cNvSpPr>
            <a:spLocks noGrp="1"/>
          </p:cNvSpPr>
          <p:nvPr>
            <p:ph type="dt" sz="half" idx="10"/>
          </p:nvPr>
        </p:nvSpPr>
        <p:spPr/>
        <p:txBody>
          <a:bodyPr/>
          <a:lstStyle/>
          <a:p>
            <a:pPr>
              <a:defRPr/>
            </a:pPr>
            <a:fld id="{42162315-D3DC-7646-A8C8-53B381FD15D4}" type="datetime1">
              <a:rPr lang="sk-SK" smtClean="0"/>
              <a:pPr>
                <a:defRPr/>
              </a:pPr>
              <a:t>26.10.20</a:t>
            </a:fld>
            <a:endParaRPr lang="en-US" dirty="0"/>
          </a:p>
        </p:txBody>
      </p:sp>
      <p:sp>
        <p:nvSpPr>
          <p:cNvPr id="3" name="Zástupný objekt pre číslo snímky 2">
            <a:extLst>
              <a:ext uri="{FF2B5EF4-FFF2-40B4-BE49-F238E27FC236}">
                <a16:creationId xmlns:a16="http://schemas.microsoft.com/office/drawing/2014/main" id="{B1017925-AEFD-854B-AC75-AC900E74EF7B}"/>
              </a:ext>
            </a:extLst>
          </p:cNvPr>
          <p:cNvSpPr>
            <a:spLocks noGrp="1"/>
          </p:cNvSpPr>
          <p:nvPr>
            <p:ph type="sldNum" sz="quarter" idx="11"/>
          </p:nvPr>
        </p:nvSpPr>
        <p:spPr/>
        <p:txBody>
          <a:bodyPr/>
          <a:lstStyle/>
          <a:p>
            <a:pPr>
              <a:defRPr/>
            </a:pPr>
            <a:fld id="{82EE1101-B00D-A64D-BB85-5AA21677B55F}" type="slidenum">
              <a:rPr lang="en-US" altLang="en-US" smtClean="0"/>
              <a:pPr>
                <a:defRPr/>
              </a:pPr>
              <a:t>20</a:t>
            </a:fld>
            <a:endParaRPr lang="en-US" altLang="en-US"/>
          </a:p>
        </p:txBody>
      </p:sp>
      <p:sp>
        <p:nvSpPr>
          <p:cNvPr id="4" name="Zástupný objekt pre pätu 3">
            <a:extLst>
              <a:ext uri="{FF2B5EF4-FFF2-40B4-BE49-F238E27FC236}">
                <a16:creationId xmlns:a16="http://schemas.microsoft.com/office/drawing/2014/main" id="{7E1B3B41-C8FD-874E-8CC7-73F300CDB254}"/>
              </a:ext>
            </a:extLst>
          </p:cNvPr>
          <p:cNvSpPr>
            <a:spLocks noGrp="1"/>
          </p:cNvSpPr>
          <p:nvPr>
            <p:ph type="ftr" sz="quarter" idx="12"/>
          </p:nvPr>
        </p:nvSpPr>
        <p:spPr>
          <a:xfrm>
            <a:off x="4139952" y="6154739"/>
            <a:ext cx="1536795" cy="365124"/>
          </a:xfrm>
        </p:spPr>
        <p:txBody>
          <a:bodyPr/>
          <a:lstStyle/>
          <a:p>
            <a:pPr>
              <a:defRPr/>
            </a:pPr>
            <a:r>
              <a:rPr lang="en-US" dirty="0" err="1"/>
              <a:t>rusnakm@truni.sk</a:t>
            </a:r>
            <a:endParaRPr lang="en-US" dirty="0"/>
          </a:p>
        </p:txBody>
      </p:sp>
      <p:graphicFrame>
        <p:nvGraphicFramePr>
          <p:cNvPr id="5" name="Tabuľka 4">
            <a:extLst>
              <a:ext uri="{FF2B5EF4-FFF2-40B4-BE49-F238E27FC236}">
                <a16:creationId xmlns:a16="http://schemas.microsoft.com/office/drawing/2014/main" id="{EE999E41-F02A-3D44-8492-F798179B7F0E}"/>
              </a:ext>
            </a:extLst>
          </p:cNvPr>
          <p:cNvGraphicFramePr>
            <a:graphicFrameLocks noGrp="1"/>
          </p:cNvGraphicFramePr>
          <p:nvPr>
            <p:extLst>
              <p:ext uri="{D42A27DB-BD31-4B8C-83A1-F6EECF244321}">
                <p14:modId xmlns:p14="http://schemas.microsoft.com/office/powerpoint/2010/main" val="838634025"/>
              </p:ext>
            </p:extLst>
          </p:nvPr>
        </p:nvGraphicFramePr>
        <p:xfrm>
          <a:off x="359532" y="836712"/>
          <a:ext cx="8424936" cy="3476107"/>
        </p:xfrm>
        <a:graphic>
          <a:graphicData uri="http://schemas.openxmlformats.org/drawingml/2006/table">
            <a:tbl>
              <a:tblPr firstRow="1" firstCol="1" bandRow="1">
                <a:tableStyleId>{5C22544A-7EE6-4342-B048-85BDC9FD1C3A}</a:tableStyleId>
              </a:tblPr>
              <a:tblGrid>
                <a:gridCol w="6765224">
                  <a:extLst>
                    <a:ext uri="{9D8B030D-6E8A-4147-A177-3AD203B41FA5}">
                      <a16:colId xmlns:a16="http://schemas.microsoft.com/office/drawing/2014/main" val="3044505887"/>
                    </a:ext>
                  </a:extLst>
                </a:gridCol>
                <a:gridCol w="550991">
                  <a:extLst>
                    <a:ext uri="{9D8B030D-6E8A-4147-A177-3AD203B41FA5}">
                      <a16:colId xmlns:a16="http://schemas.microsoft.com/office/drawing/2014/main" val="2535464552"/>
                    </a:ext>
                  </a:extLst>
                </a:gridCol>
                <a:gridCol w="667255">
                  <a:extLst>
                    <a:ext uri="{9D8B030D-6E8A-4147-A177-3AD203B41FA5}">
                      <a16:colId xmlns:a16="http://schemas.microsoft.com/office/drawing/2014/main" val="1288536690"/>
                    </a:ext>
                  </a:extLst>
                </a:gridCol>
                <a:gridCol w="441466">
                  <a:extLst>
                    <a:ext uri="{9D8B030D-6E8A-4147-A177-3AD203B41FA5}">
                      <a16:colId xmlns:a16="http://schemas.microsoft.com/office/drawing/2014/main" val="3851218878"/>
                    </a:ext>
                  </a:extLst>
                </a:gridCol>
              </a:tblGrid>
              <a:tr h="381148">
                <a:tc>
                  <a:txBody>
                    <a:bodyPr/>
                    <a:lstStyle/>
                    <a:p>
                      <a:pPr>
                        <a:lnSpc>
                          <a:spcPct val="107000"/>
                        </a:lnSpc>
                        <a:spcAft>
                          <a:spcPts val="80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Áno</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Nejasný</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Nie</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74683211"/>
                  </a:ext>
                </a:extLst>
              </a:tr>
              <a:tr h="386870">
                <a:tc gridSpan="4">
                  <a:txBody>
                    <a:bodyPr/>
                    <a:lstStyle/>
                    <a:p>
                      <a:pPr algn="ctr">
                        <a:lnSpc>
                          <a:spcPct val="107000"/>
                        </a:lnSpc>
                        <a:spcAft>
                          <a:spcPts val="800"/>
                        </a:spcAft>
                      </a:pPr>
                      <a:r>
                        <a:rPr lang="sk-SK" sz="2400" dirty="0">
                          <a:solidFill>
                            <a:srgbClr val="FFFF00"/>
                          </a:solidFill>
                          <a:effectLst/>
                        </a:rPr>
                        <a:t>Analýza a hodnotenie</a:t>
                      </a:r>
                      <a:endParaRPr lang="sk-SK"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69131310"/>
                  </a:ext>
                </a:extLst>
              </a:tr>
              <a:tr h="386870">
                <a:tc>
                  <a:txBody>
                    <a:bodyPr/>
                    <a:lstStyle/>
                    <a:p>
                      <a:pPr>
                        <a:lnSpc>
                          <a:spcPct val="107000"/>
                        </a:lnSpc>
                        <a:spcAft>
                          <a:spcPts val="800"/>
                        </a:spcAft>
                      </a:pPr>
                      <a:r>
                        <a:rPr lang="sk-SK" sz="1600" dirty="0">
                          <a:effectLst/>
                        </a:rPr>
                        <a:t>Boli vybrané správne štatistické metódy?</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82858399"/>
                  </a:ext>
                </a:extLst>
              </a:tr>
              <a:tr h="386870">
                <a:tc>
                  <a:txBody>
                    <a:bodyPr/>
                    <a:lstStyle/>
                    <a:p>
                      <a:pPr>
                        <a:lnSpc>
                          <a:spcPct val="107000"/>
                        </a:lnSpc>
                        <a:spcAft>
                          <a:spcPts val="800"/>
                        </a:spcAft>
                      </a:pPr>
                      <a:r>
                        <a:rPr lang="sk-SK" sz="1600" dirty="0">
                          <a:effectLst/>
                        </a:rPr>
                        <a:t>Sú štatistické metódy jasne opísané?</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33722293"/>
                  </a:ext>
                </a:extLst>
              </a:tr>
              <a:tr h="386870">
                <a:tc>
                  <a:txBody>
                    <a:bodyPr/>
                    <a:lstStyle/>
                    <a:p>
                      <a:pPr>
                        <a:lnSpc>
                          <a:spcPct val="107000"/>
                        </a:lnSpc>
                        <a:spcAft>
                          <a:spcPts val="800"/>
                        </a:spcAft>
                      </a:pPr>
                      <a:r>
                        <a:rPr lang="sk-SK" sz="1600" dirty="0">
                          <a:effectLst/>
                        </a:rPr>
                        <a:t>Je prezentácia štatistických výsledkov primeraná, komplexná a jasná?</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1735779"/>
                  </a:ext>
                </a:extLst>
              </a:tr>
              <a:tr h="773739">
                <a:tc>
                  <a:txBody>
                    <a:bodyPr/>
                    <a:lstStyle/>
                    <a:p>
                      <a:pPr>
                        <a:lnSpc>
                          <a:spcPct val="107000"/>
                        </a:lnSpc>
                        <a:spcAft>
                          <a:spcPts val="800"/>
                        </a:spcAft>
                      </a:pPr>
                      <a:r>
                        <a:rPr lang="sk-SK" sz="1600" dirty="0">
                          <a:effectLst/>
                        </a:rPr>
                        <a:t>Sú pri výsledkoch uvedené štatistické atribúty (veľkosť/ sila účinku, p-hodnota, intervaly spoľahlivosti atď.)?</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61641631"/>
                  </a:ext>
                </a:extLst>
              </a:tr>
              <a:tr h="386870">
                <a:tc>
                  <a:txBody>
                    <a:bodyPr/>
                    <a:lstStyle/>
                    <a:p>
                      <a:pPr>
                        <a:lnSpc>
                          <a:spcPct val="107000"/>
                        </a:lnSpc>
                        <a:spcAft>
                          <a:spcPts val="800"/>
                        </a:spcAft>
                      </a:pPr>
                      <a:r>
                        <a:rPr lang="sk-SK" sz="1600">
                          <a:effectLst/>
                        </a:rPr>
                        <a:t>Je zrejmé, prečo bol zvolený daný dizajn štúdie/ štatistické metódy?</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a:effectLst/>
                        </a:rPr>
                        <a:t> </a:t>
                      </a:r>
                      <a:endParaRPr lang="sk-SK"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68319055"/>
                  </a:ext>
                </a:extLst>
              </a:tr>
              <a:tr h="386870">
                <a:tc>
                  <a:txBody>
                    <a:bodyPr/>
                    <a:lstStyle/>
                    <a:p>
                      <a:pPr>
                        <a:lnSpc>
                          <a:spcPct val="107000"/>
                        </a:lnSpc>
                        <a:spcAft>
                          <a:spcPts val="800"/>
                        </a:spcAft>
                      </a:pPr>
                      <a:r>
                        <a:rPr lang="sk-SK" sz="1600" dirty="0">
                          <a:effectLst/>
                        </a:rPr>
                        <a:t>Sú podporené všetky závery inými závermi autorov?</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sk-SK" sz="1100" dirty="0">
                          <a:effectLst/>
                        </a:rPr>
                        <a:t> </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83522348"/>
                  </a:ext>
                </a:extLst>
              </a:tr>
            </a:tbl>
          </a:graphicData>
        </a:graphic>
      </p:graphicFrame>
      <p:sp>
        <p:nvSpPr>
          <p:cNvPr id="6" name="Zástupný objekt pre obsah 1">
            <a:extLst>
              <a:ext uri="{FF2B5EF4-FFF2-40B4-BE49-F238E27FC236}">
                <a16:creationId xmlns:a16="http://schemas.microsoft.com/office/drawing/2014/main" id="{052F4016-27A6-944B-8CD8-2D23F25719B3}"/>
              </a:ext>
            </a:extLst>
          </p:cNvPr>
          <p:cNvSpPr txBox="1">
            <a:spLocks/>
          </p:cNvSpPr>
          <p:nvPr/>
        </p:nvSpPr>
        <p:spPr>
          <a:xfrm>
            <a:off x="611560" y="4734121"/>
            <a:ext cx="8172908" cy="1420618"/>
          </a:xfrm>
          <a:prstGeom prst="rect">
            <a:avLst/>
          </a:prstGeom>
        </p:spPr>
        <p:txBody>
          <a:bodyPr>
            <a:normAutofit fontScale="92500" lnSpcReduction="20000"/>
          </a:bodyPr>
          <a:lstStyle>
            <a:lvl1pPr marL="274176" indent="-255897" algn="l" defTabSz="913920" rtl="0" eaLnBrk="1" latinLnBrk="0" hangingPunct="1">
              <a:spcBef>
                <a:spcPct val="20000"/>
              </a:spcBef>
              <a:spcAft>
                <a:spcPts val="0"/>
              </a:spcAft>
              <a:buSzPct val="60000"/>
              <a:buFont typeface="Wingdings" pitchFamily="2" charset="2"/>
              <a:buChar char=""/>
              <a:defRPr sz="2086" kern="1200">
                <a:solidFill>
                  <a:schemeClr val="tx1"/>
                </a:solidFill>
                <a:effectLst>
                  <a:outerShdw blurRad="38100" dist="38100" dir="2700000" algn="tl">
                    <a:srgbClr val="000000">
                      <a:alpha val="43137"/>
                    </a:srgbClr>
                  </a:outerShdw>
                </a:effectLst>
                <a:latin typeface="+mn-lt"/>
                <a:ea typeface="+mn-ea"/>
                <a:cs typeface="+mn-cs"/>
              </a:defRPr>
            </a:lvl1pPr>
            <a:lvl2pPr marL="639744" indent="-255897" algn="l" defTabSz="913920" rtl="0" eaLnBrk="1" latinLnBrk="0" hangingPunct="1">
              <a:spcBef>
                <a:spcPct val="20000"/>
              </a:spcBef>
              <a:buSzPct val="60000"/>
              <a:buFont typeface="Wingdings" pitchFamily="2" charset="2"/>
              <a:buChar char=""/>
              <a:defRPr sz="1904" kern="1200">
                <a:solidFill>
                  <a:schemeClr val="tx1"/>
                </a:solidFill>
                <a:effectLst>
                  <a:outerShdw blurRad="38100" dist="38100" dir="2700000" algn="tl">
                    <a:srgbClr val="000000">
                      <a:alpha val="43137"/>
                    </a:srgbClr>
                  </a:outerShdw>
                </a:effectLst>
                <a:latin typeface="+mn-lt"/>
                <a:ea typeface="+mn-ea"/>
                <a:cs typeface="+mn-cs"/>
              </a:defRPr>
            </a:lvl2pPr>
            <a:lvl3pPr marL="1005312" indent="-255897" algn="l" defTabSz="913920" rtl="0" eaLnBrk="1" latinLnBrk="0" hangingPunct="1">
              <a:spcBef>
                <a:spcPct val="20000"/>
              </a:spcBef>
              <a:buSzPct val="60000"/>
              <a:buFont typeface="Wingdings" pitchFamily="2" charset="2"/>
              <a:buChar char=""/>
              <a:defRPr sz="1723" kern="1200">
                <a:solidFill>
                  <a:schemeClr val="tx1"/>
                </a:solidFill>
                <a:effectLst>
                  <a:outerShdw blurRad="38100" dist="38100" dir="2700000" algn="tl">
                    <a:srgbClr val="000000">
                      <a:alpha val="43137"/>
                    </a:srgbClr>
                  </a:outerShdw>
                </a:effectLst>
                <a:latin typeface="+mn-lt"/>
                <a:ea typeface="+mn-ea"/>
                <a:cs typeface="+mn-cs"/>
              </a:defRPr>
            </a:lvl3pPr>
            <a:lvl4pPr marL="1370880" indent="-255897" algn="l" defTabSz="913920" rtl="0" eaLnBrk="1" latinLnBrk="0" hangingPunct="1">
              <a:spcBef>
                <a:spcPct val="20000"/>
              </a:spcBef>
              <a:buSzPct val="60000"/>
              <a:buFont typeface="Wingdings" pitchFamily="2" charset="2"/>
              <a:buChar char=""/>
              <a:defRPr sz="1632" kern="1200">
                <a:solidFill>
                  <a:schemeClr val="tx1"/>
                </a:solidFill>
                <a:effectLst>
                  <a:outerShdw blurRad="38100" dist="38100" dir="2700000" algn="tl">
                    <a:srgbClr val="000000">
                      <a:alpha val="43137"/>
                    </a:srgbClr>
                  </a:outerShdw>
                </a:effectLst>
                <a:latin typeface="+mn-lt"/>
                <a:ea typeface="+mn-ea"/>
                <a:cs typeface="+mn-cs"/>
              </a:defRPr>
            </a:lvl4pPr>
            <a:lvl5pPr marL="1645056" indent="-255897" algn="l" defTabSz="913920" rtl="0" eaLnBrk="1" latinLnBrk="0" hangingPunct="1">
              <a:spcBef>
                <a:spcPct val="20000"/>
              </a:spcBef>
              <a:buSzPct val="60000"/>
              <a:buFont typeface="Wingdings" pitchFamily="2" charset="2"/>
              <a:buChar char=""/>
              <a:defRPr sz="1542" kern="1200">
                <a:solidFill>
                  <a:schemeClr val="tx1"/>
                </a:solidFill>
                <a:effectLst>
                  <a:outerShdw blurRad="38100" dist="38100" dir="2700000" algn="tl">
                    <a:srgbClr val="000000">
                      <a:alpha val="43137"/>
                    </a:srgbClr>
                  </a:outerShdw>
                </a:effectLst>
                <a:latin typeface="+mn-lt"/>
                <a:ea typeface="+mn-ea"/>
                <a:cs typeface="+mn-cs"/>
              </a:defRPr>
            </a:lvl5pPr>
            <a:lvl6pPr marL="1964928"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39104"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3280"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3152"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79" indent="0" fontAlgn="auto">
              <a:buNone/>
            </a:pPr>
            <a:r>
              <a:rPr lang="sk-SK" dirty="0"/>
              <a:t>POZNÁMKY</a:t>
            </a:r>
          </a:p>
          <a:p>
            <a:pPr marL="233363" indent="-215900" fontAlgn="auto">
              <a:buAutoNum type="arabicPeriod"/>
            </a:pPr>
            <a:r>
              <a:rPr lang="sk-SK" dirty="0"/>
              <a:t>Použitím takéhoto kontrolného zoznamu je možné posúdiť štatistickú a metodickú spoľahlivosť štúdie</a:t>
            </a:r>
          </a:p>
          <a:p>
            <a:pPr marL="233363" indent="-215900" fontAlgn="auto">
              <a:buAutoNum type="arabicPeriod"/>
            </a:pPr>
            <a:r>
              <a:rPr lang="sk-SK" dirty="0"/>
              <a:t>Nie všetky body v tomto kontrolnom zozname sa dajú použiť na vyhodnotenie všetkých typov štúdií</a:t>
            </a:r>
          </a:p>
        </p:txBody>
      </p:sp>
    </p:spTree>
    <p:extLst>
      <p:ext uri="{BB962C8B-B14F-4D97-AF65-F5344CB8AC3E}">
        <p14:creationId xmlns:p14="http://schemas.microsoft.com/office/powerpoint/2010/main" val="144543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186BACE-33DF-429F-9C3F-784F6F75027C}"/>
              </a:ext>
            </a:extLst>
          </p:cNvPr>
          <p:cNvSpPr>
            <a:spLocks noGrp="1"/>
          </p:cNvSpPr>
          <p:nvPr>
            <p:ph idx="1"/>
          </p:nvPr>
        </p:nvSpPr>
        <p:spPr>
          <a:xfrm>
            <a:off x="777240" y="630326"/>
            <a:ext cx="3634611" cy="4005064"/>
          </a:xfrm>
        </p:spPr>
        <p:txBody>
          <a:bodyPr/>
          <a:lstStyle/>
          <a:p>
            <a:r>
              <a:rPr lang="sk-SK" dirty="0">
                <a:effectLst/>
                <a:latin typeface="Times New Roman" panose="02020603050405020304" pitchFamily="18" charset="0"/>
              </a:rPr>
              <a:t>Pokiaľ všetky odborné články nebudú spĺňať správnu obsahovú stránku, bude schopnosť kritického čítania vedeckých textov jednotlivého lekára naďalej hrať rozhodujúcu úlohu pri určovaní toho, či je diagnostická a terapeutická prax založená na najnovších lekárskych poznatkoch.</a:t>
            </a:r>
            <a:endParaRPr lang="sk-SK" dirty="0"/>
          </a:p>
        </p:txBody>
      </p:sp>
      <p:sp>
        <p:nvSpPr>
          <p:cNvPr id="3" name="Nadpis 2">
            <a:extLst>
              <a:ext uri="{FF2B5EF4-FFF2-40B4-BE49-F238E27FC236}">
                <a16:creationId xmlns:a16="http://schemas.microsoft.com/office/drawing/2014/main" id="{6E9B6F91-62F0-4138-AA22-CE14A2134BC2}"/>
              </a:ext>
            </a:extLst>
          </p:cNvPr>
          <p:cNvSpPr>
            <a:spLocks noGrp="1"/>
          </p:cNvSpPr>
          <p:nvPr>
            <p:ph type="title"/>
          </p:nvPr>
        </p:nvSpPr>
        <p:spPr/>
        <p:txBody>
          <a:bodyPr/>
          <a:lstStyle/>
          <a:p>
            <a:r>
              <a:rPr lang="sk-SK" b="1" dirty="0"/>
              <a:t>Lekár ako kritický čitateľ</a:t>
            </a:r>
          </a:p>
        </p:txBody>
      </p:sp>
      <p:sp>
        <p:nvSpPr>
          <p:cNvPr id="4" name="Zástupný objekt pre číslo snímky 3">
            <a:extLst>
              <a:ext uri="{FF2B5EF4-FFF2-40B4-BE49-F238E27FC236}">
                <a16:creationId xmlns:a16="http://schemas.microsoft.com/office/drawing/2014/main" id="{A5483196-67D1-4553-9C27-0AD60EA9BF06}"/>
              </a:ext>
            </a:extLst>
          </p:cNvPr>
          <p:cNvSpPr>
            <a:spLocks noGrp="1"/>
          </p:cNvSpPr>
          <p:nvPr>
            <p:ph type="sldNum" sz="quarter" idx="11"/>
          </p:nvPr>
        </p:nvSpPr>
        <p:spPr/>
        <p:txBody>
          <a:bodyPr/>
          <a:lstStyle/>
          <a:p>
            <a:pPr>
              <a:defRPr/>
            </a:pPr>
            <a:fld id="{8DA5206A-0890-804C-A5DA-47E1C3D02E95}" type="slidenum">
              <a:rPr lang="en-US" altLang="en-US" smtClean="0"/>
              <a:pPr>
                <a:defRPr/>
              </a:pPr>
              <a:t>21</a:t>
            </a:fld>
            <a:endParaRPr lang="en-US" altLang="en-US"/>
          </a:p>
        </p:txBody>
      </p:sp>
      <p:sp>
        <p:nvSpPr>
          <p:cNvPr id="5" name="Zástupný objekt pre pätu 4">
            <a:extLst>
              <a:ext uri="{FF2B5EF4-FFF2-40B4-BE49-F238E27FC236}">
                <a16:creationId xmlns:a16="http://schemas.microsoft.com/office/drawing/2014/main" id="{E9AFAA0E-3584-43C0-9320-7697147D8A54}"/>
              </a:ext>
            </a:extLst>
          </p:cNvPr>
          <p:cNvSpPr>
            <a:spLocks noGrp="1"/>
          </p:cNvSpPr>
          <p:nvPr>
            <p:ph type="ftr" sz="quarter" idx="12"/>
          </p:nvPr>
        </p:nvSpPr>
        <p:spPr/>
        <p:txBody>
          <a:bodyPr/>
          <a:lstStyle/>
          <a:p>
            <a:pPr>
              <a:defRPr/>
            </a:pPr>
            <a:r>
              <a:rPr lang="en-US"/>
              <a:t>rusnakm@truni.sk</a:t>
            </a:r>
          </a:p>
        </p:txBody>
      </p:sp>
      <p:pic>
        <p:nvPicPr>
          <p:cNvPr id="7" name="Obrázok 6">
            <a:extLst>
              <a:ext uri="{FF2B5EF4-FFF2-40B4-BE49-F238E27FC236}">
                <a16:creationId xmlns:a16="http://schemas.microsoft.com/office/drawing/2014/main" id="{E2C05CE1-B1BC-4E90-838A-4F16EE95A7B2}"/>
              </a:ext>
            </a:extLst>
          </p:cNvPr>
          <p:cNvPicPr>
            <a:picLocks noChangeAspect="1"/>
          </p:cNvPicPr>
          <p:nvPr/>
        </p:nvPicPr>
        <p:blipFill>
          <a:blip r:embed="rId2"/>
          <a:stretch>
            <a:fillRect/>
          </a:stretch>
        </p:blipFill>
        <p:spPr>
          <a:xfrm>
            <a:off x="4529494" y="980728"/>
            <a:ext cx="4344693" cy="3480930"/>
          </a:xfrm>
          <a:prstGeom prst="rect">
            <a:avLst/>
          </a:prstGeom>
        </p:spPr>
      </p:pic>
    </p:spTree>
    <p:extLst>
      <p:ext uri="{BB962C8B-B14F-4D97-AF65-F5344CB8AC3E}">
        <p14:creationId xmlns:p14="http://schemas.microsoft.com/office/powerpoint/2010/main" val="109344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0D6E2F1-1C28-47DA-8981-7E157D8FDF15}"/>
              </a:ext>
            </a:extLst>
          </p:cNvPr>
          <p:cNvSpPr>
            <a:spLocks noGrp="1"/>
          </p:cNvSpPr>
          <p:nvPr>
            <p:ph idx="1"/>
          </p:nvPr>
        </p:nvSpPr>
        <p:spPr>
          <a:xfrm>
            <a:off x="855995" y="1600200"/>
            <a:ext cx="7452360" cy="3657599"/>
          </a:xfrm>
        </p:spPr>
        <p:txBody>
          <a:bodyPr>
            <a:normAutofit fontScale="92500" lnSpcReduction="20000"/>
          </a:bodyPr>
          <a:lstStyle/>
          <a:p>
            <a:pPr algn="just"/>
            <a:r>
              <a:rPr lang="sk-SK" dirty="0"/>
              <a:t>Kritické hodnotenie je potrebné pri udržiavaní aktuálnych poznatkov a správnej interpretácii.</a:t>
            </a:r>
          </a:p>
          <a:p>
            <a:pPr algn="just"/>
            <a:endParaRPr lang="sk-SK" dirty="0"/>
          </a:p>
          <a:p>
            <a:pPr algn="just"/>
            <a:r>
              <a:rPr lang="sk-SK" dirty="0"/>
              <a:t>Kritický čitateľ musí mať zmysel pre bádanie a detail.</a:t>
            </a:r>
          </a:p>
          <a:p>
            <a:pPr algn="just"/>
            <a:endParaRPr lang="sk-SK" dirty="0"/>
          </a:p>
          <a:p>
            <a:pPr algn="just"/>
            <a:r>
              <a:rPr lang="sk-SK" dirty="0"/>
              <a:t>Odborné články musia spĺňať atribúty nielen po formálnej stránke (IMRAD), ale najmä po obsahovej (účel).</a:t>
            </a:r>
          </a:p>
          <a:p>
            <a:pPr algn="just"/>
            <a:endParaRPr lang="sk-SK" dirty="0"/>
          </a:p>
          <a:p>
            <a:pPr algn="just"/>
            <a:r>
              <a:rPr lang="sk-SK" dirty="0"/>
              <a:t>Kvalitu odborného článku možno posúdiť na adekvátnych otázkach pozorného čitateľa.</a:t>
            </a:r>
          </a:p>
          <a:p>
            <a:pPr algn="just"/>
            <a:endParaRPr lang="sk-SK" dirty="0"/>
          </a:p>
          <a:p>
            <a:pPr algn="just"/>
            <a:r>
              <a:rPr lang="sk-SK" dirty="0"/>
              <a:t>K posúdeniu kvality je vhodné použiť pomôcku v uvedených tabuľkách</a:t>
            </a:r>
          </a:p>
          <a:p>
            <a:pPr algn="just"/>
            <a:endParaRPr lang="sk-SK" dirty="0"/>
          </a:p>
          <a:p>
            <a:pPr algn="just"/>
            <a:endParaRPr lang="sk-SK" dirty="0"/>
          </a:p>
          <a:p>
            <a:pPr algn="just"/>
            <a:endParaRPr lang="sk-SK" dirty="0"/>
          </a:p>
          <a:p>
            <a:pPr algn="just"/>
            <a:endParaRPr lang="sk-SK" dirty="0"/>
          </a:p>
        </p:txBody>
      </p:sp>
      <p:sp>
        <p:nvSpPr>
          <p:cNvPr id="3" name="Nadpis 2">
            <a:extLst>
              <a:ext uri="{FF2B5EF4-FFF2-40B4-BE49-F238E27FC236}">
                <a16:creationId xmlns:a16="http://schemas.microsoft.com/office/drawing/2014/main" id="{C2D41607-0075-4E9A-851D-C3A50F62BD5D}"/>
              </a:ext>
            </a:extLst>
          </p:cNvPr>
          <p:cNvSpPr>
            <a:spLocks noGrp="1"/>
          </p:cNvSpPr>
          <p:nvPr>
            <p:ph type="title"/>
          </p:nvPr>
        </p:nvSpPr>
        <p:spPr/>
        <p:txBody>
          <a:bodyPr/>
          <a:lstStyle/>
          <a:p>
            <a:r>
              <a:rPr lang="sk-SK" b="1" dirty="0"/>
              <a:t>Súhrn</a:t>
            </a:r>
          </a:p>
        </p:txBody>
      </p:sp>
      <p:sp>
        <p:nvSpPr>
          <p:cNvPr id="4" name="Zástupný objekt pre číslo snímky 3">
            <a:extLst>
              <a:ext uri="{FF2B5EF4-FFF2-40B4-BE49-F238E27FC236}">
                <a16:creationId xmlns:a16="http://schemas.microsoft.com/office/drawing/2014/main" id="{18DA2ED8-D122-452C-828E-6FA051C878B3}"/>
              </a:ext>
            </a:extLst>
          </p:cNvPr>
          <p:cNvSpPr>
            <a:spLocks noGrp="1"/>
          </p:cNvSpPr>
          <p:nvPr>
            <p:ph type="sldNum" sz="quarter" idx="11"/>
          </p:nvPr>
        </p:nvSpPr>
        <p:spPr/>
        <p:txBody>
          <a:bodyPr/>
          <a:lstStyle/>
          <a:p>
            <a:pPr>
              <a:defRPr/>
            </a:pPr>
            <a:fld id="{8DA5206A-0890-804C-A5DA-47E1C3D02E95}" type="slidenum">
              <a:rPr lang="en-US" altLang="en-US" smtClean="0"/>
              <a:pPr>
                <a:defRPr/>
              </a:pPr>
              <a:t>22</a:t>
            </a:fld>
            <a:endParaRPr lang="en-US" altLang="en-US"/>
          </a:p>
        </p:txBody>
      </p:sp>
      <p:sp>
        <p:nvSpPr>
          <p:cNvPr id="5" name="Zástupný objekt pre pätu 4">
            <a:extLst>
              <a:ext uri="{FF2B5EF4-FFF2-40B4-BE49-F238E27FC236}">
                <a16:creationId xmlns:a16="http://schemas.microsoft.com/office/drawing/2014/main" id="{F0091BB4-72DD-4CF9-8786-27774C23220E}"/>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42768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A94B580-B05B-49A7-91BF-909A2B2332F1}"/>
              </a:ext>
            </a:extLst>
          </p:cNvPr>
          <p:cNvSpPr>
            <a:spLocks noGrp="1"/>
          </p:cNvSpPr>
          <p:nvPr>
            <p:ph idx="1"/>
          </p:nvPr>
        </p:nvSpPr>
        <p:spPr>
          <a:xfrm>
            <a:off x="777240" y="557879"/>
            <a:ext cx="4298816" cy="4111350"/>
          </a:xfrm>
        </p:spPr>
        <p:txBody>
          <a:bodyPr>
            <a:normAutofit/>
          </a:bodyPr>
          <a:lstStyle/>
          <a:p>
            <a:pPr marL="18279" indent="0">
              <a:buNone/>
            </a:pPr>
            <a:endParaRPr lang="sk-SK" dirty="0"/>
          </a:p>
          <a:p>
            <a:r>
              <a:rPr lang="sk-SK" dirty="0"/>
              <a:t>Posudzovanie zabezpečuje správne vyberanie odborných článkov a interpretáciu vedeckých výsledkov.</a:t>
            </a:r>
          </a:p>
          <a:p>
            <a:endParaRPr lang="sk-SK" dirty="0"/>
          </a:p>
          <a:p>
            <a:r>
              <a:rPr lang="sk-SK" dirty="0"/>
              <a:t>Hodnotenie udržuje lekárske poznatky aktuálne, ktoré zabezpečujú optimálnu úroveň vedomostí pri starostlivosti o pacienta.</a:t>
            </a:r>
          </a:p>
          <a:p>
            <a:pPr algn="just"/>
            <a:endParaRPr lang="sk-SK" dirty="0"/>
          </a:p>
        </p:txBody>
      </p:sp>
      <p:sp>
        <p:nvSpPr>
          <p:cNvPr id="3" name="Nadpis 2">
            <a:extLst>
              <a:ext uri="{FF2B5EF4-FFF2-40B4-BE49-F238E27FC236}">
                <a16:creationId xmlns:a16="http://schemas.microsoft.com/office/drawing/2014/main" id="{E18DDC2C-8567-42C6-8661-BEC5A6212214}"/>
              </a:ext>
            </a:extLst>
          </p:cNvPr>
          <p:cNvSpPr>
            <a:spLocks noGrp="1"/>
          </p:cNvSpPr>
          <p:nvPr>
            <p:ph type="title"/>
          </p:nvPr>
        </p:nvSpPr>
        <p:spPr/>
        <p:txBody>
          <a:bodyPr/>
          <a:lstStyle/>
          <a:p>
            <a:r>
              <a:rPr lang="sk-SK" b="1" dirty="0"/>
              <a:t>Prečo hodnotiť?</a:t>
            </a:r>
          </a:p>
        </p:txBody>
      </p:sp>
      <p:sp>
        <p:nvSpPr>
          <p:cNvPr id="4" name="Zástupný objekt pre číslo snímky 3">
            <a:extLst>
              <a:ext uri="{FF2B5EF4-FFF2-40B4-BE49-F238E27FC236}">
                <a16:creationId xmlns:a16="http://schemas.microsoft.com/office/drawing/2014/main" id="{7D4AD2CA-D08B-4231-8FAE-63CF38BF0C94}"/>
              </a:ext>
            </a:extLst>
          </p:cNvPr>
          <p:cNvSpPr>
            <a:spLocks noGrp="1"/>
          </p:cNvSpPr>
          <p:nvPr>
            <p:ph type="sldNum" sz="quarter" idx="11"/>
          </p:nvPr>
        </p:nvSpPr>
        <p:spPr/>
        <p:txBody>
          <a:bodyPr/>
          <a:lstStyle/>
          <a:p>
            <a:pPr>
              <a:defRPr/>
            </a:pPr>
            <a:fld id="{8DA5206A-0890-804C-A5DA-47E1C3D02E95}" type="slidenum">
              <a:rPr lang="en-US" altLang="en-US" smtClean="0"/>
              <a:pPr>
                <a:defRPr/>
              </a:pPr>
              <a:t>3</a:t>
            </a:fld>
            <a:endParaRPr lang="en-US" altLang="en-US"/>
          </a:p>
        </p:txBody>
      </p:sp>
      <p:sp>
        <p:nvSpPr>
          <p:cNvPr id="5" name="Zástupný objekt pre pätu 4">
            <a:extLst>
              <a:ext uri="{FF2B5EF4-FFF2-40B4-BE49-F238E27FC236}">
                <a16:creationId xmlns:a16="http://schemas.microsoft.com/office/drawing/2014/main" id="{3155D61F-4DE9-4B9B-BCD4-DF1AE4106586}"/>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38783415-B1A2-46E1-8418-46189C7FF4AF}"/>
              </a:ext>
            </a:extLst>
          </p:cNvPr>
          <p:cNvPicPr>
            <a:picLocks noChangeAspect="1"/>
          </p:cNvPicPr>
          <p:nvPr/>
        </p:nvPicPr>
        <p:blipFill>
          <a:blip r:embed="rId2"/>
          <a:stretch>
            <a:fillRect/>
          </a:stretch>
        </p:blipFill>
        <p:spPr>
          <a:xfrm>
            <a:off x="5292080" y="833437"/>
            <a:ext cx="3504273" cy="3679824"/>
          </a:xfrm>
          <a:prstGeom prst="rect">
            <a:avLst/>
          </a:prstGeom>
        </p:spPr>
      </p:pic>
    </p:spTree>
    <p:extLst>
      <p:ext uri="{BB962C8B-B14F-4D97-AF65-F5344CB8AC3E}">
        <p14:creationId xmlns:p14="http://schemas.microsoft.com/office/powerpoint/2010/main" val="40789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48AB1B5-9FB4-4DBD-8312-57D9000AE7CD}"/>
              </a:ext>
            </a:extLst>
          </p:cNvPr>
          <p:cNvSpPr>
            <a:spLocks noGrp="1"/>
          </p:cNvSpPr>
          <p:nvPr>
            <p:ph idx="1"/>
          </p:nvPr>
        </p:nvSpPr>
        <p:spPr>
          <a:xfrm>
            <a:off x="539552" y="1052736"/>
            <a:ext cx="8280920" cy="4392488"/>
          </a:xfrm>
        </p:spPr>
        <p:txBody>
          <a:bodyPr>
            <a:normAutofit fontScale="77500" lnSpcReduction="20000"/>
          </a:bodyPr>
          <a:lstStyle/>
          <a:p>
            <a:pPr algn="just"/>
            <a:r>
              <a:rPr lang="sk-SK" sz="2800" dirty="0"/>
              <a:t>Čitateľ by mal mať:</a:t>
            </a:r>
          </a:p>
          <a:p>
            <a:pPr marL="18279" indent="0" algn="just">
              <a:buNone/>
            </a:pPr>
            <a:endParaRPr lang="sk-SK" sz="2800" dirty="0"/>
          </a:p>
          <a:p>
            <a:pPr marL="532629" indent="-514350" algn="just">
              <a:lnSpc>
                <a:spcPct val="170000"/>
              </a:lnSpc>
              <a:buFont typeface="+mj-lt"/>
              <a:buAutoNum type="arabicPeriod"/>
            </a:pPr>
            <a:r>
              <a:rPr lang="sk-SK" sz="2800" dirty="0"/>
              <a:t>jasný úmysel</a:t>
            </a:r>
          </a:p>
          <a:p>
            <a:pPr marL="532629" indent="-514350" algn="just">
              <a:lnSpc>
                <a:spcPct val="170000"/>
              </a:lnSpc>
              <a:buFont typeface="+mj-lt"/>
              <a:buAutoNum type="arabicPeriod"/>
            </a:pPr>
            <a:r>
              <a:rPr lang="sk-SK" sz="2800" dirty="0"/>
              <a:t>aktuálne poznatky v danej oblasti </a:t>
            </a:r>
          </a:p>
          <a:p>
            <a:pPr marL="532629" indent="-514350" algn="just">
              <a:lnSpc>
                <a:spcPct val="170000"/>
              </a:lnSpc>
              <a:buFont typeface="+mj-lt"/>
              <a:buAutoNum type="arabicPeriod"/>
            </a:pPr>
            <a:r>
              <a:rPr lang="sk-SK" sz="2800" dirty="0"/>
              <a:t>k dispozícii odbornú literatúru</a:t>
            </a:r>
          </a:p>
          <a:p>
            <a:pPr marL="532629" indent="-514350" algn="just">
              <a:lnSpc>
                <a:spcPct val="170000"/>
              </a:lnSpc>
              <a:buFont typeface="+mj-lt"/>
              <a:buAutoNum type="arabicPeriod"/>
            </a:pPr>
            <a:r>
              <a:rPr lang="sk-SK" sz="2800" dirty="0"/>
              <a:t>zmysel pre detail</a:t>
            </a:r>
          </a:p>
          <a:p>
            <a:pPr algn="just"/>
            <a:endParaRPr lang="sk-SK" sz="2800" dirty="0"/>
          </a:p>
          <a:p>
            <a:pPr algn="just"/>
            <a:endParaRPr lang="sk-SK" sz="2800" dirty="0"/>
          </a:p>
          <a:p>
            <a:pPr marL="18279" indent="0" algn="just">
              <a:buNone/>
            </a:pPr>
            <a:endParaRPr lang="sk-SK" sz="2800" dirty="0"/>
          </a:p>
          <a:p>
            <a:pPr marL="18279" indent="0" algn="just">
              <a:buNone/>
            </a:pPr>
            <a:r>
              <a:rPr lang="sk-SK" sz="2800" b="1" dirty="0">
                <a:solidFill>
                  <a:srgbClr val="FFFF00"/>
                </a:solidFill>
              </a:rPr>
              <a:t>Správny čitateľ si systematicky aktualizuje svoje vedomosti!</a:t>
            </a:r>
          </a:p>
          <a:p>
            <a:pPr marL="18279" indent="0" algn="just">
              <a:buNone/>
            </a:pPr>
            <a:endParaRPr lang="sk-SK" dirty="0"/>
          </a:p>
          <a:p>
            <a:pPr algn="just"/>
            <a:endParaRPr lang="sk-SK" dirty="0"/>
          </a:p>
          <a:p>
            <a:pPr algn="just"/>
            <a:endParaRPr lang="sk-SK" dirty="0"/>
          </a:p>
          <a:p>
            <a:pPr algn="just"/>
            <a:endParaRPr lang="sk-SK" dirty="0"/>
          </a:p>
          <a:p>
            <a:pPr algn="just"/>
            <a:endParaRPr lang="sk-SK" dirty="0"/>
          </a:p>
        </p:txBody>
      </p:sp>
      <p:sp>
        <p:nvSpPr>
          <p:cNvPr id="3" name="Nadpis 2">
            <a:extLst>
              <a:ext uri="{FF2B5EF4-FFF2-40B4-BE49-F238E27FC236}">
                <a16:creationId xmlns:a16="http://schemas.microsoft.com/office/drawing/2014/main" id="{4CDBE300-70BA-4056-975C-92621DECEB26}"/>
              </a:ext>
            </a:extLst>
          </p:cNvPr>
          <p:cNvSpPr>
            <a:spLocks noGrp="1"/>
          </p:cNvSpPr>
          <p:nvPr>
            <p:ph type="title"/>
          </p:nvPr>
        </p:nvSpPr>
        <p:spPr>
          <a:xfrm>
            <a:off x="777241" y="4988024"/>
            <a:ext cx="8115239" cy="914400"/>
          </a:xfrm>
        </p:spPr>
        <p:txBody>
          <a:bodyPr/>
          <a:lstStyle/>
          <a:p>
            <a:r>
              <a:rPr lang="sk-SK" sz="4700" b="1" dirty="0">
                <a:effectLst/>
                <a:latin typeface="Times New Roman" panose="02020603050405020304" pitchFamily="18" charset="0"/>
              </a:rPr>
              <a:t>Atribúty čitateľa (hodnotiteľa)</a:t>
            </a:r>
            <a:endParaRPr lang="sk-SK" sz="4700" b="1" dirty="0"/>
          </a:p>
        </p:txBody>
      </p:sp>
      <p:sp>
        <p:nvSpPr>
          <p:cNvPr id="4" name="Zástupný objekt pre číslo snímky 3">
            <a:extLst>
              <a:ext uri="{FF2B5EF4-FFF2-40B4-BE49-F238E27FC236}">
                <a16:creationId xmlns:a16="http://schemas.microsoft.com/office/drawing/2014/main" id="{F8AED8C0-CB19-4D75-B6FA-6136D01D025B}"/>
              </a:ext>
            </a:extLst>
          </p:cNvPr>
          <p:cNvSpPr>
            <a:spLocks noGrp="1"/>
          </p:cNvSpPr>
          <p:nvPr>
            <p:ph type="sldNum" sz="quarter" idx="11"/>
          </p:nvPr>
        </p:nvSpPr>
        <p:spPr/>
        <p:txBody>
          <a:bodyPr/>
          <a:lstStyle/>
          <a:p>
            <a:pPr>
              <a:defRPr/>
            </a:pPr>
            <a:fld id="{8DA5206A-0890-804C-A5DA-47E1C3D02E95}" type="slidenum">
              <a:rPr lang="en-US" altLang="en-US" smtClean="0"/>
              <a:pPr>
                <a:defRPr/>
              </a:pPr>
              <a:t>4</a:t>
            </a:fld>
            <a:endParaRPr lang="en-US" altLang="en-US"/>
          </a:p>
        </p:txBody>
      </p:sp>
      <p:sp>
        <p:nvSpPr>
          <p:cNvPr id="5" name="Zástupný objekt pre pätu 4">
            <a:extLst>
              <a:ext uri="{FF2B5EF4-FFF2-40B4-BE49-F238E27FC236}">
                <a16:creationId xmlns:a16="http://schemas.microsoft.com/office/drawing/2014/main" id="{E6FDCADC-B6BA-49C9-8BA2-9686E1ADF8D3}"/>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7439A4BE-8135-4BC6-BBD2-7AC841088831}"/>
              </a:ext>
            </a:extLst>
          </p:cNvPr>
          <p:cNvPicPr>
            <a:picLocks noChangeAspect="1"/>
          </p:cNvPicPr>
          <p:nvPr/>
        </p:nvPicPr>
        <p:blipFill>
          <a:blip r:embed="rId2"/>
          <a:stretch>
            <a:fillRect/>
          </a:stretch>
        </p:blipFill>
        <p:spPr>
          <a:xfrm>
            <a:off x="5508104" y="595536"/>
            <a:ext cx="3384376" cy="3152656"/>
          </a:xfrm>
          <a:prstGeom prst="rect">
            <a:avLst/>
          </a:prstGeom>
        </p:spPr>
      </p:pic>
    </p:spTree>
    <p:extLst>
      <p:ext uri="{BB962C8B-B14F-4D97-AF65-F5344CB8AC3E}">
        <p14:creationId xmlns:p14="http://schemas.microsoft.com/office/powerpoint/2010/main" val="44871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21673C7-A598-48BB-B3FF-B6FA16C54BA6}"/>
              </a:ext>
            </a:extLst>
          </p:cNvPr>
          <p:cNvSpPr>
            <a:spLocks noGrp="1"/>
          </p:cNvSpPr>
          <p:nvPr>
            <p:ph idx="1"/>
          </p:nvPr>
        </p:nvSpPr>
        <p:spPr>
          <a:xfrm>
            <a:off x="323527" y="473999"/>
            <a:ext cx="4104457" cy="4386263"/>
          </a:xfrm>
        </p:spPr>
        <p:txBody>
          <a:bodyPr/>
          <a:lstStyle/>
          <a:p>
            <a:pPr algn="just"/>
            <a:r>
              <a:rPr lang="sk-SK" dirty="0"/>
              <a:t>Štruktúra vedeckých článkov je v podstate vždy rovnaká. Za nadpisom, abstraktom a kľúčovými slovami nasleduje hlavný text. Ten sa člení na úvod, metódy, výsledky a diskusiu (IMRAD), pričom sa končia závermi a použitou literatúrou. </a:t>
            </a:r>
          </a:p>
        </p:txBody>
      </p:sp>
      <p:sp>
        <p:nvSpPr>
          <p:cNvPr id="3" name="Nadpis 2">
            <a:extLst>
              <a:ext uri="{FF2B5EF4-FFF2-40B4-BE49-F238E27FC236}">
                <a16:creationId xmlns:a16="http://schemas.microsoft.com/office/drawing/2014/main" id="{A609F38A-3791-4D78-9A4F-F81310224DBC}"/>
              </a:ext>
            </a:extLst>
          </p:cNvPr>
          <p:cNvSpPr>
            <a:spLocks noGrp="1"/>
          </p:cNvSpPr>
          <p:nvPr>
            <p:ph type="title"/>
          </p:nvPr>
        </p:nvSpPr>
        <p:spPr>
          <a:xfrm>
            <a:off x="777241" y="4876800"/>
            <a:ext cx="7971224" cy="914400"/>
          </a:xfrm>
        </p:spPr>
        <p:txBody>
          <a:bodyPr/>
          <a:lstStyle/>
          <a:p>
            <a:r>
              <a:rPr lang="sk-SK" sz="4000" b="1" dirty="0"/>
              <a:t>Štruktúra vedeckých publikácií</a:t>
            </a:r>
          </a:p>
        </p:txBody>
      </p:sp>
      <p:sp>
        <p:nvSpPr>
          <p:cNvPr id="4" name="Zástupný objekt pre číslo snímky 3">
            <a:extLst>
              <a:ext uri="{FF2B5EF4-FFF2-40B4-BE49-F238E27FC236}">
                <a16:creationId xmlns:a16="http://schemas.microsoft.com/office/drawing/2014/main" id="{05C3879B-E568-40B5-AB97-774C7DD5123C}"/>
              </a:ext>
            </a:extLst>
          </p:cNvPr>
          <p:cNvSpPr>
            <a:spLocks noGrp="1"/>
          </p:cNvSpPr>
          <p:nvPr>
            <p:ph type="sldNum" sz="quarter" idx="11"/>
          </p:nvPr>
        </p:nvSpPr>
        <p:spPr/>
        <p:txBody>
          <a:bodyPr/>
          <a:lstStyle/>
          <a:p>
            <a:pPr>
              <a:defRPr/>
            </a:pPr>
            <a:fld id="{8DA5206A-0890-804C-A5DA-47E1C3D02E95}" type="slidenum">
              <a:rPr lang="en-US" altLang="en-US" smtClean="0"/>
              <a:pPr>
                <a:defRPr/>
              </a:pPr>
              <a:t>5</a:t>
            </a:fld>
            <a:endParaRPr lang="en-US" altLang="en-US"/>
          </a:p>
        </p:txBody>
      </p:sp>
      <p:sp>
        <p:nvSpPr>
          <p:cNvPr id="5" name="Zástupný objekt pre pätu 4">
            <a:extLst>
              <a:ext uri="{FF2B5EF4-FFF2-40B4-BE49-F238E27FC236}">
                <a16:creationId xmlns:a16="http://schemas.microsoft.com/office/drawing/2014/main" id="{921117E3-7C54-4E48-BA3D-2E4CC8BC8C0E}"/>
              </a:ext>
            </a:extLst>
          </p:cNvPr>
          <p:cNvSpPr>
            <a:spLocks noGrp="1"/>
          </p:cNvSpPr>
          <p:nvPr>
            <p:ph type="ftr" sz="quarter" idx="12"/>
          </p:nvPr>
        </p:nvSpPr>
        <p:spPr/>
        <p:txBody>
          <a:bodyPr/>
          <a:lstStyle/>
          <a:p>
            <a:pPr>
              <a:defRPr/>
            </a:pPr>
            <a:r>
              <a:rPr lang="en-US"/>
              <a:t>rusnakm@truni.sk</a:t>
            </a:r>
          </a:p>
        </p:txBody>
      </p:sp>
      <p:pic>
        <p:nvPicPr>
          <p:cNvPr id="7" name="Obrázok 6">
            <a:extLst>
              <a:ext uri="{FF2B5EF4-FFF2-40B4-BE49-F238E27FC236}">
                <a16:creationId xmlns:a16="http://schemas.microsoft.com/office/drawing/2014/main" id="{FC5C238D-7366-47A0-B454-5D6FC3248E77}"/>
              </a:ext>
            </a:extLst>
          </p:cNvPr>
          <p:cNvPicPr>
            <a:picLocks noChangeAspect="1"/>
          </p:cNvPicPr>
          <p:nvPr/>
        </p:nvPicPr>
        <p:blipFill>
          <a:blip r:embed="rId2"/>
          <a:stretch>
            <a:fillRect/>
          </a:stretch>
        </p:blipFill>
        <p:spPr>
          <a:xfrm>
            <a:off x="4534314" y="908720"/>
            <a:ext cx="4200525" cy="3816423"/>
          </a:xfrm>
          <a:prstGeom prst="rect">
            <a:avLst/>
          </a:prstGeom>
        </p:spPr>
      </p:pic>
    </p:spTree>
    <p:extLst>
      <p:ext uri="{BB962C8B-B14F-4D97-AF65-F5344CB8AC3E}">
        <p14:creationId xmlns:p14="http://schemas.microsoft.com/office/powerpoint/2010/main" val="138958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5" y="571500"/>
            <a:ext cx="4076297" cy="4305300"/>
          </a:xfrm>
        </p:spPr>
        <p:txBody>
          <a:bodyPr>
            <a:normAutofit fontScale="85000" lnSpcReduction="20000"/>
          </a:bodyPr>
          <a:lstStyle/>
          <a:p>
            <a:r>
              <a:rPr lang="sk-SK" dirty="0"/>
              <a:t>Názov a abstrakt môžu pomôcť čitateľovi pri výbere článku.</a:t>
            </a:r>
          </a:p>
          <a:p>
            <a:endParaRPr lang="sk-SK" dirty="0"/>
          </a:p>
          <a:p>
            <a:r>
              <a:rPr lang="sk-SK" dirty="0"/>
              <a:t>Názov by mal poskytovať stručnú a presnú obsahovú podstatu článku. Podporuje prvú myšlienku výberu.</a:t>
            </a:r>
            <a:br>
              <a:rPr lang="sk-SK" dirty="0"/>
            </a:br>
            <a:endParaRPr lang="sk-SK" dirty="0"/>
          </a:p>
          <a:p>
            <a:r>
              <a:rPr lang="sk-SK" dirty="0"/>
              <a:t>Abstrakt má rovnakú základnú štruktúru ako článok a podstatne vykresľuje základné body publikácie v skrátenej forme. Čítanie abstraktu nie je náhradou kritického prečítania si celého článku, ale ukážkou, či sa autorom podarilo zhrnúť ciele, metódy, výsledky a závery.</a:t>
            </a:r>
            <a:endParaRPr lang="sk-SK" dirty="0">
              <a:effectLst/>
              <a:latin typeface="Times New Roman" panose="02020603050405020304" pitchFamily="18" charset="0"/>
            </a:endParaRPr>
          </a:p>
        </p:txBody>
      </p:sp>
      <p:sp>
        <p:nvSpPr>
          <p:cNvPr id="2" name="Nadpis 1">
            <a:extLst>
              <a:ext uri="{FF2B5EF4-FFF2-40B4-BE49-F238E27FC236}">
                <a16:creationId xmlns:a16="http://schemas.microsoft.com/office/drawing/2014/main" id="{A9DDF019-39EC-4E0E-AB33-9B099402E504}"/>
              </a:ext>
            </a:extLst>
          </p:cNvPr>
          <p:cNvSpPr>
            <a:spLocks noGrp="1"/>
          </p:cNvSpPr>
          <p:nvPr>
            <p:ph type="title"/>
          </p:nvPr>
        </p:nvSpPr>
        <p:spPr>
          <a:xfrm>
            <a:off x="323528" y="4876800"/>
            <a:ext cx="8568952" cy="914400"/>
          </a:xfrm>
        </p:spPr>
        <p:txBody>
          <a:bodyPr/>
          <a:lstStyle/>
          <a:p>
            <a:r>
              <a:rPr lang="sk-SK" sz="4600" b="1" dirty="0"/>
              <a:t>Názov a abstrakt ako pomôcky</a:t>
            </a:r>
          </a:p>
        </p:txBody>
      </p:sp>
      <p:sp>
        <p:nvSpPr>
          <p:cNvPr id="6" name="Slide Number Placeholder 5"/>
          <p:cNvSpPr>
            <a:spLocks noGrp="1"/>
          </p:cNvSpPr>
          <p:nvPr>
            <p:ph type="sldNum" sz="quarter" idx="11"/>
          </p:nvPr>
        </p:nvSpPr>
        <p:spPr/>
        <p:txBody>
          <a:bodyPr/>
          <a:lstStyle/>
          <a:p>
            <a:pPr>
              <a:defRPr/>
            </a:pPr>
            <a:fld id="{8DA5206A-0890-804C-A5DA-47E1C3D02E95}" type="slidenum">
              <a:rPr lang="en-US" altLang="en-US" smtClean="0"/>
              <a:pPr>
                <a:defRPr/>
              </a:pPr>
              <a:t>6</a:t>
            </a:fld>
            <a:endParaRPr lang="en-US" altLang="en-US"/>
          </a:p>
        </p:txBody>
      </p:sp>
      <p:sp>
        <p:nvSpPr>
          <p:cNvPr id="5" name="Footer Placeholder 4"/>
          <p:cNvSpPr>
            <a:spLocks noGrp="1"/>
          </p:cNvSpPr>
          <p:nvPr>
            <p:ph type="ftr" sz="quarter" idx="12"/>
          </p:nvPr>
        </p:nvSpPr>
        <p:spPr/>
        <p:txBody>
          <a:bodyPr/>
          <a:lstStyle/>
          <a:p>
            <a:pPr>
              <a:defRPr/>
            </a:pPr>
            <a:r>
              <a:rPr lang="en-US"/>
              <a:t>rusnakm@truni.sk</a:t>
            </a:r>
          </a:p>
        </p:txBody>
      </p:sp>
      <p:sp>
        <p:nvSpPr>
          <p:cNvPr id="4" name="Date Placeholder 3"/>
          <p:cNvSpPr>
            <a:spLocks noGrp="1"/>
          </p:cNvSpPr>
          <p:nvPr>
            <p:ph type="dt" sz="half" idx="4294967295"/>
          </p:nvPr>
        </p:nvSpPr>
        <p:spPr>
          <a:xfrm>
            <a:off x="8407400" y="6154738"/>
            <a:ext cx="736600" cy="365125"/>
          </a:xfrm>
        </p:spPr>
        <p:txBody>
          <a:bodyPr/>
          <a:lstStyle/>
          <a:p>
            <a:pPr>
              <a:defRPr/>
            </a:pPr>
            <a:fld id="{A69B075B-D728-E74A-8418-2AED2BC00B94}" type="datetime1">
              <a:rPr lang="sk-SK" smtClean="0"/>
              <a:pPr>
                <a:defRPr/>
              </a:pPr>
              <a:t>26.10.20</a:t>
            </a:fld>
            <a:endParaRPr lang="en-US" dirty="0"/>
          </a:p>
        </p:txBody>
      </p:sp>
      <p:pic>
        <p:nvPicPr>
          <p:cNvPr id="7" name="Obrázok 6">
            <a:extLst>
              <a:ext uri="{FF2B5EF4-FFF2-40B4-BE49-F238E27FC236}">
                <a16:creationId xmlns:a16="http://schemas.microsoft.com/office/drawing/2014/main" id="{C298B8D3-A603-413A-A5AA-B4AC09D30913}"/>
              </a:ext>
            </a:extLst>
          </p:cNvPr>
          <p:cNvPicPr>
            <a:picLocks noChangeAspect="1"/>
          </p:cNvPicPr>
          <p:nvPr/>
        </p:nvPicPr>
        <p:blipFill>
          <a:blip r:embed="rId2"/>
          <a:stretch>
            <a:fillRect/>
          </a:stretch>
        </p:blipFill>
        <p:spPr>
          <a:xfrm>
            <a:off x="4672168" y="600038"/>
            <a:ext cx="4220311" cy="4276762"/>
          </a:xfrm>
          <a:prstGeom prst="rect">
            <a:avLst/>
          </a:prstGeom>
        </p:spPr>
      </p:pic>
    </p:spTree>
    <p:extLst>
      <p:ext uri="{BB962C8B-B14F-4D97-AF65-F5344CB8AC3E}">
        <p14:creationId xmlns:p14="http://schemas.microsoft.com/office/powerpoint/2010/main" val="130201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4D2228D-4B78-4473-9BB5-7E5C80098412}"/>
              </a:ext>
            </a:extLst>
          </p:cNvPr>
          <p:cNvSpPr>
            <a:spLocks noGrp="1"/>
          </p:cNvSpPr>
          <p:nvPr>
            <p:ph idx="1"/>
          </p:nvPr>
        </p:nvSpPr>
        <p:spPr>
          <a:xfrm>
            <a:off x="485292" y="800708"/>
            <a:ext cx="8173416" cy="5256584"/>
          </a:xfrm>
        </p:spPr>
        <p:txBody>
          <a:bodyPr>
            <a:normAutofit fontScale="85000" lnSpcReduction="20000"/>
          </a:bodyPr>
          <a:lstStyle/>
          <a:p>
            <a:pPr algn="just"/>
            <a:r>
              <a:rPr lang="sk-SK" dirty="0"/>
              <a:t>Úvod sa zameriava na oboznámenie čitateľa s predmetom výskumu, pričom text by mal pôsobiť odborne. </a:t>
            </a:r>
          </a:p>
          <a:p>
            <a:pPr marL="18279" indent="0" algn="just">
              <a:buNone/>
            </a:pPr>
            <a:endParaRPr lang="sk-SK" dirty="0"/>
          </a:p>
          <a:p>
            <a:pPr algn="just"/>
            <a:r>
              <a:rPr lang="sk-SK" dirty="0"/>
              <a:t>Citácie obsiahnuté v texte by mali byť: </a:t>
            </a:r>
          </a:p>
          <a:p>
            <a:pPr algn="just"/>
            <a:r>
              <a:rPr lang="sk-SK" dirty="0"/>
              <a:t>Objasňujúce informácie, z ktorých plynie </a:t>
            </a:r>
            <a:r>
              <a:rPr lang="sk-SK" dirty="0" err="1"/>
              <a:t>nevyhnuteľnosť</a:t>
            </a:r>
            <a:r>
              <a:rPr lang="sk-SK" dirty="0"/>
              <a:t> tvorby štúdie</a:t>
            </a:r>
          </a:p>
          <a:p>
            <a:pPr algn="just"/>
            <a:r>
              <a:rPr lang="sk-SK" dirty="0"/>
              <a:t>Najaktuálnejšie poznatky, s presným opisom (často-krát číselným)</a:t>
            </a:r>
          </a:p>
          <a:p>
            <a:pPr algn="just"/>
            <a:endParaRPr lang="sk-SK" dirty="0"/>
          </a:p>
          <a:p>
            <a:pPr algn="just"/>
            <a:r>
              <a:rPr lang="sk-SK" dirty="0"/>
              <a:t>V texte by sa nemali nachádzať nepresné vyjadrenie ( napr. nekonzistentné zistenia).</a:t>
            </a:r>
          </a:p>
          <a:p>
            <a:pPr algn="just"/>
            <a:endParaRPr lang="sk-SK" dirty="0"/>
          </a:p>
          <a:p>
            <a:pPr algn="just"/>
            <a:r>
              <a:rPr lang="sk-SK" dirty="0"/>
              <a:t>Ak čitateľ nerozumie kontextu z uvedených citácií, mal by si jednotlivé články prečítať sám a vytvoriť si vlastný obraz.  </a:t>
            </a:r>
          </a:p>
          <a:p>
            <a:pPr marL="18279" indent="0" algn="just">
              <a:buNone/>
            </a:pPr>
            <a:endParaRPr lang="sk-SK" dirty="0"/>
          </a:p>
          <a:p>
            <a:pPr algn="just"/>
            <a:r>
              <a:rPr lang="sk-SK" dirty="0"/>
              <a:t>V ideálnom prípade by táto časť mala postupovať od všeobecnej po konkrétnu ideu. V úvode sa jasne vysvetľuje, na akú otázku má štúdia odpovedať a prečo je zvolený dizajn vhodný na tento účel. </a:t>
            </a:r>
          </a:p>
          <a:p>
            <a:pPr algn="just"/>
            <a:endParaRPr lang="sk-SK" dirty="0"/>
          </a:p>
          <a:p>
            <a:pPr marL="18279" indent="0" algn="just">
              <a:buNone/>
            </a:pPr>
            <a:r>
              <a:rPr lang="sk-SK" dirty="0"/>
              <a:t>*čitateľ si kladie otázky: Je cieľ štúdie presne definovaný? </a:t>
            </a:r>
            <a:r>
              <a:rPr lang="sk-SK" dirty="0">
                <a:effectLst/>
                <a:latin typeface="Times New Roman" panose="02020603050405020304" pitchFamily="18" charset="0"/>
              </a:rPr>
              <a:t>Kladie štúdia vedecky zaujímavé otázky? Je téma štúdie medicínsky relevantná? Je štúdia inovatívna?</a:t>
            </a:r>
          </a:p>
          <a:p>
            <a:pPr marL="18279" indent="0" algn="just">
              <a:buNone/>
            </a:pPr>
            <a:endParaRPr lang="sk-SK" dirty="0">
              <a:effectLst/>
              <a:latin typeface="Times New Roman" panose="02020603050405020304" pitchFamily="18" charset="0"/>
            </a:endParaRPr>
          </a:p>
          <a:p>
            <a:pPr marL="18279" indent="0" algn="just">
              <a:buNone/>
            </a:pPr>
            <a:endParaRPr lang="sk-SK" dirty="0">
              <a:effectLst/>
              <a:latin typeface="Times New Roman" panose="02020603050405020304" pitchFamily="18" charset="0"/>
            </a:endParaRPr>
          </a:p>
          <a:p>
            <a:pPr marL="18279" indent="0" algn="just">
              <a:buNone/>
            </a:pPr>
            <a:endParaRPr lang="sk-SK" dirty="0"/>
          </a:p>
          <a:p>
            <a:pPr algn="just"/>
            <a:endParaRPr lang="sk-SK" dirty="0"/>
          </a:p>
        </p:txBody>
      </p:sp>
      <p:sp>
        <p:nvSpPr>
          <p:cNvPr id="3" name="Nadpis 2">
            <a:extLst>
              <a:ext uri="{FF2B5EF4-FFF2-40B4-BE49-F238E27FC236}">
                <a16:creationId xmlns:a16="http://schemas.microsoft.com/office/drawing/2014/main" id="{404F998B-0DCC-4FD3-9046-EFA489DF4836}"/>
              </a:ext>
            </a:extLst>
          </p:cNvPr>
          <p:cNvSpPr>
            <a:spLocks noGrp="1"/>
          </p:cNvSpPr>
          <p:nvPr>
            <p:ph type="title"/>
          </p:nvPr>
        </p:nvSpPr>
        <p:spPr>
          <a:xfrm>
            <a:off x="777241" y="5434879"/>
            <a:ext cx="7543800" cy="914400"/>
          </a:xfrm>
        </p:spPr>
        <p:txBody>
          <a:bodyPr/>
          <a:lstStyle/>
          <a:p>
            <a:r>
              <a:rPr lang="sk-SK" b="1" dirty="0"/>
              <a:t>Úvod oboznamuje</a:t>
            </a:r>
          </a:p>
        </p:txBody>
      </p:sp>
      <p:sp>
        <p:nvSpPr>
          <p:cNvPr id="4" name="Zástupný objekt pre číslo snímky 3">
            <a:extLst>
              <a:ext uri="{FF2B5EF4-FFF2-40B4-BE49-F238E27FC236}">
                <a16:creationId xmlns:a16="http://schemas.microsoft.com/office/drawing/2014/main" id="{E0C6B047-BF36-45FD-ADC2-5E6A13493A8D}"/>
              </a:ext>
            </a:extLst>
          </p:cNvPr>
          <p:cNvSpPr>
            <a:spLocks noGrp="1"/>
          </p:cNvSpPr>
          <p:nvPr>
            <p:ph type="sldNum" sz="quarter" idx="11"/>
          </p:nvPr>
        </p:nvSpPr>
        <p:spPr/>
        <p:txBody>
          <a:bodyPr/>
          <a:lstStyle/>
          <a:p>
            <a:pPr>
              <a:defRPr/>
            </a:pPr>
            <a:fld id="{8DA5206A-0890-804C-A5DA-47E1C3D02E95}" type="slidenum">
              <a:rPr lang="en-US" altLang="en-US" smtClean="0"/>
              <a:pPr>
                <a:defRPr/>
              </a:pPr>
              <a:t>7</a:t>
            </a:fld>
            <a:endParaRPr lang="en-US" altLang="en-US"/>
          </a:p>
        </p:txBody>
      </p:sp>
      <p:sp>
        <p:nvSpPr>
          <p:cNvPr id="5" name="Zástupný objekt pre pätu 4">
            <a:extLst>
              <a:ext uri="{FF2B5EF4-FFF2-40B4-BE49-F238E27FC236}">
                <a16:creationId xmlns:a16="http://schemas.microsoft.com/office/drawing/2014/main" id="{BE3B5FAB-AF45-412A-BEFD-6B6E982D593F}"/>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16122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A01BB8E-4CDB-4D82-8D71-14D588BB9761}"/>
              </a:ext>
            </a:extLst>
          </p:cNvPr>
          <p:cNvSpPr>
            <a:spLocks noGrp="1"/>
          </p:cNvSpPr>
          <p:nvPr>
            <p:ph idx="1"/>
          </p:nvPr>
        </p:nvSpPr>
        <p:spPr>
          <a:xfrm>
            <a:off x="251520" y="0"/>
            <a:ext cx="3816424" cy="6858000"/>
          </a:xfrm>
        </p:spPr>
        <p:txBody>
          <a:bodyPr>
            <a:normAutofit fontScale="32500" lnSpcReduction="20000"/>
          </a:bodyPr>
          <a:lstStyle/>
          <a:p>
            <a:pPr marL="18279" indent="0">
              <a:buNone/>
            </a:pPr>
            <a:endParaRPr lang="sk-SK" sz="5500" dirty="0">
              <a:effectLst/>
              <a:latin typeface="Times New Roman" panose="02020603050405020304" pitchFamily="18" charset="0"/>
              <a:cs typeface="Times New Roman" panose="02020603050405020304" pitchFamily="18" charset="0"/>
            </a:endParaRPr>
          </a:p>
          <a:p>
            <a:r>
              <a:rPr lang="sk-SK" sz="5500" dirty="0">
                <a:effectLst/>
                <a:latin typeface="Times New Roman" panose="02020603050405020304" pitchFamily="18" charset="0"/>
                <a:cs typeface="Times New Roman" panose="02020603050405020304" pitchFamily="18" charset="0"/>
              </a:rPr>
              <a:t>Najdôležitejším prvkom vedeckého výskumu je design štúdie. Ak je návrh z nejakého dôvodu neprijateľný, potom je to aj v prípade článku, bez ohľadu na to, ako boli údaje analyzované. Voľba dizajnu štúdie by mala byť vysvetlená a znázornená jasným spôsobom. </a:t>
            </a:r>
          </a:p>
          <a:p>
            <a:endParaRPr lang="sk-SK" sz="5500" dirty="0">
              <a:effectLst/>
              <a:latin typeface="Times New Roman" panose="02020603050405020304" pitchFamily="18" charset="0"/>
              <a:cs typeface="Times New Roman" panose="02020603050405020304" pitchFamily="18" charset="0"/>
            </a:endParaRPr>
          </a:p>
          <a:p>
            <a:r>
              <a:rPr lang="sk-SK" sz="5500" dirty="0">
                <a:effectLst/>
                <a:latin typeface="Times New Roman" panose="02020603050405020304" pitchFamily="18" charset="0"/>
                <a:cs typeface="Times New Roman" panose="02020603050405020304" pitchFamily="18" charset="0"/>
              </a:rPr>
              <a:t>*čitateľ si kladie otázky: </a:t>
            </a:r>
            <a:r>
              <a:rPr lang="sk-SK" sz="5500" dirty="0"/>
              <a:t>Aký dizajn štúdie bol zvolený?</a:t>
            </a:r>
            <a:r>
              <a:rPr lang="sk-SK" sz="5500" dirty="0">
                <a:effectLst/>
                <a:latin typeface="Times New Roman" panose="02020603050405020304" pitchFamily="18" charset="0"/>
                <a:cs typeface="Times New Roman" panose="02020603050405020304" pitchFamily="18" charset="0"/>
              </a:rPr>
              <a:t> </a:t>
            </a:r>
            <a:r>
              <a:rPr lang="sk-SK" sz="5500" dirty="0"/>
              <a:t>Je dizajn štúdie vhodný na splnenie cieľov štúdie? Je uvedené, či má štúdia potvrdzujúci, prieskumný alebo popisný charakter?</a:t>
            </a:r>
          </a:p>
          <a:p>
            <a:pPr algn="just"/>
            <a:endParaRPr lang="sk-SK" dirty="0"/>
          </a:p>
          <a:p>
            <a:pPr algn="just"/>
            <a:endParaRPr lang="sk-SK" dirty="0"/>
          </a:p>
          <a:p>
            <a:pPr algn="just"/>
            <a:endParaRPr lang="sk-SK" dirty="0"/>
          </a:p>
          <a:p>
            <a:pPr algn="just"/>
            <a:endParaRPr lang="sk-SK" dirty="0">
              <a:effectLst/>
              <a:latin typeface="Times New Roman" panose="02020603050405020304" pitchFamily="18" charset="0"/>
              <a:cs typeface="Times New Roman" panose="02020603050405020304" pitchFamily="18" charset="0"/>
            </a:endParaRPr>
          </a:p>
          <a:p>
            <a:pPr algn="just"/>
            <a:endParaRPr lang="sk-SK" dirty="0">
              <a:effectLst/>
              <a:latin typeface="Times New Roman" panose="02020603050405020304" pitchFamily="18" charset="0"/>
              <a:cs typeface="Times New Roman" panose="02020603050405020304" pitchFamily="18" charset="0"/>
            </a:endParaRPr>
          </a:p>
          <a:p>
            <a:pPr algn="just"/>
            <a:endParaRPr lang="sk-SK" dirty="0">
              <a:effectLst/>
              <a:latin typeface="Times New Roman" panose="02020603050405020304" pitchFamily="18" charset="0"/>
              <a:cs typeface="Times New Roman" panose="02020603050405020304" pitchFamily="18" charset="0"/>
            </a:endParaRPr>
          </a:p>
          <a:p>
            <a:pPr algn="just"/>
            <a:endParaRPr lang="sk-SK" dirty="0">
              <a:effectLst/>
              <a:latin typeface="Times New Roman" panose="02020603050405020304" pitchFamily="18" charset="0"/>
              <a:cs typeface="Times New Roman" panose="02020603050405020304" pitchFamily="18" charset="0"/>
            </a:endParaRPr>
          </a:p>
          <a:p>
            <a:pPr algn="just"/>
            <a:endParaRPr lang="sk-SK" dirty="0">
              <a:effectLst/>
              <a:latin typeface="Times New Roman" panose="02020603050405020304" pitchFamily="18" charset="0"/>
              <a:cs typeface="Times New Roman" panose="02020603050405020304" pitchFamily="18" charset="0"/>
            </a:endParaRPr>
          </a:p>
          <a:p>
            <a:pPr marL="18279" indent="0" algn="just">
              <a:buNone/>
            </a:pPr>
            <a:r>
              <a:rPr lang="sk-SK" dirty="0">
                <a:effectLst/>
                <a:latin typeface="Times New Roman" panose="02020603050405020304" pitchFamily="18" charset="0"/>
                <a:cs typeface="Times New Roman" panose="02020603050405020304" pitchFamily="18" charset="0"/>
              </a:rPr>
              <a:t> </a:t>
            </a:r>
          </a:p>
          <a:p>
            <a:pPr algn="just"/>
            <a:endParaRPr lang="sk-SK" dirty="0">
              <a:effectLst/>
              <a:latin typeface="Times New Roman" panose="02020603050405020304" pitchFamily="18" charset="0"/>
              <a:cs typeface="Times New Roman" panose="02020603050405020304" pitchFamily="18" charset="0"/>
            </a:endParaRPr>
          </a:p>
          <a:p>
            <a:pPr algn="just"/>
            <a:endParaRPr lang="sk-SK" dirty="0">
              <a:effectLst/>
              <a:latin typeface="Times New Roman" panose="02020603050405020304" pitchFamily="18" charset="0"/>
              <a:cs typeface="Times New Roman" panose="02020603050405020304" pitchFamily="18" charset="0"/>
            </a:endParaRPr>
          </a:p>
          <a:p>
            <a:pPr algn="just"/>
            <a:endParaRPr lang="sk-SK" dirty="0">
              <a:effectLst/>
              <a:latin typeface="Times New Roman" panose="02020603050405020304" pitchFamily="18" charset="0"/>
              <a:cs typeface="Times New Roman" panose="02020603050405020304" pitchFamily="18" charset="0"/>
            </a:endParaRPr>
          </a:p>
        </p:txBody>
      </p:sp>
      <p:sp>
        <p:nvSpPr>
          <p:cNvPr id="3" name="Nadpis 2">
            <a:extLst>
              <a:ext uri="{FF2B5EF4-FFF2-40B4-BE49-F238E27FC236}">
                <a16:creationId xmlns:a16="http://schemas.microsoft.com/office/drawing/2014/main" id="{885DF6CB-AF2B-421C-9862-A0D9ACF5859A}"/>
              </a:ext>
            </a:extLst>
          </p:cNvPr>
          <p:cNvSpPr>
            <a:spLocks noGrp="1"/>
          </p:cNvSpPr>
          <p:nvPr>
            <p:ph type="title"/>
          </p:nvPr>
        </p:nvSpPr>
        <p:spPr>
          <a:xfrm>
            <a:off x="971600" y="5358027"/>
            <a:ext cx="7543800" cy="914400"/>
          </a:xfrm>
        </p:spPr>
        <p:txBody>
          <a:bodyPr/>
          <a:lstStyle/>
          <a:p>
            <a:r>
              <a:rPr lang="sk-SK" b="1" dirty="0"/>
              <a:t>Dizajn štúdie rozhoduje</a:t>
            </a:r>
          </a:p>
        </p:txBody>
      </p:sp>
      <p:sp>
        <p:nvSpPr>
          <p:cNvPr id="4" name="Zástupný objekt pre číslo snímky 3">
            <a:extLst>
              <a:ext uri="{FF2B5EF4-FFF2-40B4-BE49-F238E27FC236}">
                <a16:creationId xmlns:a16="http://schemas.microsoft.com/office/drawing/2014/main" id="{96B8450C-DF93-4F56-985D-48889D0031A5}"/>
              </a:ext>
            </a:extLst>
          </p:cNvPr>
          <p:cNvSpPr>
            <a:spLocks noGrp="1"/>
          </p:cNvSpPr>
          <p:nvPr>
            <p:ph type="sldNum" sz="quarter" idx="11"/>
          </p:nvPr>
        </p:nvSpPr>
        <p:spPr/>
        <p:txBody>
          <a:bodyPr/>
          <a:lstStyle/>
          <a:p>
            <a:pPr>
              <a:defRPr/>
            </a:pPr>
            <a:fld id="{8DA5206A-0890-804C-A5DA-47E1C3D02E95}" type="slidenum">
              <a:rPr lang="en-US" altLang="en-US" smtClean="0"/>
              <a:pPr>
                <a:defRPr/>
              </a:pPr>
              <a:t>8</a:t>
            </a:fld>
            <a:endParaRPr lang="en-US" altLang="en-US"/>
          </a:p>
        </p:txBody>
      </p:sp>
      <p:sp>
        <p:nvSpPr>
          <p:cNvPr id="5" name="Zástupný objekt pre pätu 4">
            <a:extLst>
              <a:ext uri="{FF2B5EF4-FFF2-40B4-BE49-F238E27FC236}">
                <a16:creationId xmlns:a16="http://schemas.microsoft.com/office/drawing/2014/main" id="{3EA9846D-812C-44BC-9A23-278FFABA3A81}"/>
              </a:ext>
            </a:extLst>
          </p:cNvPr>
          <p:cNvSpPr>
            <a:spLocks noGrp="1"/>
          </p:cNvSpPr>
          <p:nvPr>
            <p:ph type="ftr" sz="quarter" idx="12"/>
          </p:nvPr>
        </p:nvSpPr>
        <p:spPr/>
        <p:txBody>
          <a:bodyPr/>
          <a:lstStyle/>
          <a:p>
            <a:pPr>
              <a:defRPr/>
            </a:pPr>
            <a:r>
              <a:rPr lang="en-US"/>
              <a:t>rusnakm@truni.sk</a:t>
            </a:r>
          </a:p>
        </p:txBody>
      </p:sp>
      <p:graphicFrame>
        <p:nvGraphicFramePr>
          <p:cNvPr id="6" name="Tabuľka 5">
            <a:extLst>
              <a:ext uri="{FF2B5EF4-FFF2-40B4-BE49-F238E27FC236}">
                <a16:creationId xmlns:a16="http://schemas.microsoft.com/office/drawing/2014/main" id="{0A155276-D9EB-4434-9706-3182680D4AF6}"/>
              </a:ext>
            </a:extLst>
          </p:cNvPr>
          <p:cNvGraphicFramePr>
            <a:graphicFrameLocks noGrp="1"/>
          </p:cNvGraphicFramePr>
          <p:nvPr>
            <p:extLst>
              <p:ext uri="{D42A27DB-BD31-4B8C-83A1-F6EECF244321}">
                <p14:modId xmlns:p14="http://schemas.microsoft.com/office/powerpoint/2010/main" val="3645296495"/>
              </p:ext>
            </p:extLst>
          </p:nvPr>
        </p:nvGraphicFramePr>
        <p:xfrm>
          <a:off x="4211960" y="680499"/>
          <a:ext cx="4680520" cy="4692717"/>
        </p:xfrm>
        <a:graphic>
          <a:graphicData uri="http://schemas.openxmlformats.org/drawingml/2006/table">
            <a:tbl>
              <a:tblPr>
                <a:tableStyleId>{3C2FFA5D-87B4-456A-9821-1D502468CF0F}</a:tableStyleId>
              </a:tblPr>
              <a:tblGrid>
                <a:gridCol w="3107582">
                  <a:extLst>
                    <a:ext uri="{9D8B030D-6E8A-4147-A177-3AD203B41FA5}">
                      <a16:colId xmlns:a16="http://schemas.microsoft.com/office/drawing/2014/main" val="819349557"/>
                    </a:ext>
                  </a:extLst>
                </a:gridCol>
                <a:gridCol w="1572938">
                  <a:extLst>
                    <a:ext uri="{9D8B030D-6E8A-4147-A177-3AD203B41FA5}">
                      <a16:colId xmlns:a16="http://schemas.microsoft.com/office/drawing/2014/main" val="2484764628"/>
                    </a:ext>
                  </a:extLst>
                </a:gridCol>
              </a:tblGrid>
              <a:tr h="248571">
                <a:tc gridSpan="2">
                  <a:txBody>
                    <a:bodyPr/>
                    <a:lstStyle/>
                    <a:p>
                      <a:pPr algn="ctr" fontAlgn="ctr"/>
                      <a:r>
                        <a:rPr lang="sk-SK" sz="1400" u="none" strike="noStrike">
                          <a:effectLst/>
                        </a:rPr>
                        <a:t>Najlepší dizajn štúdie pre epidemiologické šetrenia</a:t>
                      </a:r>
                      <a:endParaRPr lang="sk-SK" sz="1400" b="1" i="0" u="none" strike="noStrike">
                        <a:solidFill>
                          <a:srgbClr val="000000"/>
                        </a:solidFill>
                        <a:effectLst/>
                        <a:latin typeface="Calibri" panose="020F0502020204030204" pitchFamily="34" charset="0"/>
                      </a:endParaRPr>
                    </a:p>
                  </a:txBody>
                  <a:tcPr marL="6711" marR="6711" marT="6711" marB="0" anchor="ctr"/>
                </a:tc>
                <a:tc hMerge="1">
                  <a:txBody>
                    <a:bodyPr/>
                    <a:lstStyle/>
                    <a:p>
                      <a:endParaRPr lang="sk-SK"/>
                    </a:p>
                  </a:txBody>
                  <a:tcPr/>
                </a:tc>
                <a:extLst>
                  <a:ext uri="{0D108BD9-81ED-4DB2-BD59-A6C34878D82A}">
                    <a16:rowId xmlns:a16="http://schemas.microsoft.com/office/drawing/2014/main" val="3972128987"/>
                  </a:ext>
                </a:extLst>
              </a:tr>
              <a:tr h="248571">
                <a:tc>
                  <a:txBody>
                    <a:bodyPr/>
                    <a:lstStyle/>
                    <a:p>
                      <a:pPr algn="ctr" fontAlgn="ctr"/>
                      <a:r>
                        <a:rPr lang="sk-SK" sz="1400" u="none" strike="noStrike">
                          <a:effectLst/>
                        </a:rPr>
                        <a:t>Cieľ výskumu</a:t>
                      </a:r>
                      <a:endParaRPr lang="sk-SK" sz="1400" b="1" i="0" u="none" strike="noStrike">
                        <a:solidFill>
                          <a:srgbClr val="000000"/>
                        </a:solidFill>
                        <a:effectLst/>
                        <a:latin typeface="Calibri" panose="020F0502020204030204" pitchFamily="34" charset="0"/>
                      </a:endParaRPr>
                    </a:p>
                  </a:txBody>
                  <a:tcPr marL="6711" marR="6711" marT="6711" marB="0" anchor="ctr"/>
                </a:tc>
                <a:tc>
                  <a:txBody>
                    <a:bodyPr/>
                    <a:lstStyle/>
                    <a:p>
                      <a:pPr algn="ctr" fontAlgn="ctr"/>
                      <a:r>
                        <a:rPr lang="sk-SK" sz="1400" u="none" strike="noStrike">
                          <a:effectLst/>
                        </a:rPr>
                        <a:t>Dizajn štúdie</a:t>
                      </a:r>
                      <a:endParaRPr lang="sk-SK" sz="1400" b="1" i="0" u="none" strike="noStrike">
                        <a:solidFill>
                          <a:srgbClr val="000000"/>
                        </a:solidFill>
                        <a:effectLst/>
                        <a:latin typeface="Calibri" panose="020F0502020204030204" pitchFamily="34" charset="0"/>
                      </a:endParaRPr>
                    </a:p>
                  </a:txBody>
                  <a:tcPr marL="6711" marR="6711" marT="6711" marB="0" anchor="ctr"/>
                </a:tc>
                <a:extLst>
                  <a:ext uri="{0D108BD9-81ED-4DB2-BD59-A6C34878D82A}">
                    <a16:rowId xmlns:a16="http://schemas.microsoft.com/office/drawing/2014/main" val="1598891514"/>
                  </a:ext>
                </a:extLst>
              </a:tr>
              <a:tr h="489561">
                <a:tc>
                  <a:txBody>
                    <a:bodyPr/>
                    <a:lstStyle/>
                    <a:p>
                      <a:pPr algn="l" fontAlgn="ctr"/>
                      <a:r>
                        <a:rPr lang="sk-SK" sz="1400" u="none" strike="noStrike">
                          <a:effectLst/>
                        </a:rPr>
                        <a:t>Šetrenie zriedkavých chorôb, </a:t>
                      </a:r>
                      <a:br>
                        <a:rPr lang="sk-SK" sz="1400" u="none" strike="noStrike">
                          <a:effectLst/>
                        </a:rPr>
                      </a:br>
                      <a:r>
                        <a:rPr lang="sk-SK" sz="1400" u="none" strike="noStrike">
                          <a:effectLst/>
                        </a:rPr>
                        <a:t>napr. nádory</a:t>
                      </a:r>
                      <a:endParaRPr lang="sk-SK" sz="1400" b="0" i="0" u="none" strike="noStrike">
                        <a:solidFill>
                          <a:srgbClr val="000000"/>
                        </a:solidFill>
                        <a:effectLst/>
                        <a:latin typeface="Calibri" panose="020F0502020204030204" pitchFamily="34" charset="0"/>
                      </a:endParaRPr>
                    </a:p>
                  </a:txBody>
                  <a:tcPr marL="6711" marR="6711" marT="6711" marB="0" anchor="ctr"/>
                </a:tc>
                <a:tc>
                  <a:txBody>
                    <a:bodyPr/>
                    <a:lstStyle/>
                    <a:p>
                      <a:pPr algn="ctr" fontAlgn="ctr"/>
                      <a:r>
                        <a:rPr lang="sk-SK" sz="1400" u="none" strike="noStrike">
                          <a:effectLst/>
                        </a:rPr>
                        <a:t>Prípad-kontrola štúdia</a:t>
                      </a:r>
                      <a:endParaRPr lang="sk-SK" sz="1400" b="0" i="0" u="none" strike="noStrike">
                        <a:solidFill>
                          <a:srgbClr val="000000"/>
                        </a:solidFill>
                        <a:effectLst/>
                        <a:latin typeface="Calibri" panose="020F0502020204030204" pitchFamily="34" charset="0"/>
                      </a:endParaRPr>
                    </a:p>
                  </a:txBody>
                  <a:tcPr marL="6711" marR="6711" marT="6711" marB="0" anchor="ctr"/>
                </a:tc>
                <a:extLst>
                  <a:ext uri="{0D108BD9-81ED-4DB2-BD59-A6C34878D82A}">
                    <a16:rowId xmlns:a16="http://schemas.microsoft.com/office/drawing/2014/main" val="3208143409"/>
                  </a:ext>
                </a:extLst>
              </a:tr>
              <a:tr h="1212533">
                <a:tc>
                  <a:txBody>
                    <a:bodyPr/>
                    <a:lstStyle/>
                    <a:p>
                      <a:pPr algn="l" fontAlgn="t"/>
                      <a:r>
                        <a:rPr lang="sk-SK" sz="1400" u="none" strike="noStrike" dirty="0">
                          <a:effectLst/>
                        </a:rPr>
                        <a:t>Šetrenie vystavenia účinkom viacerých látok, napr. spoločný účinok perorálnej antikoncepcie, ekonomického príjmu a fajčenia</a:t>
                      </a:r>
                      <a:br>
                        <a:rPr lang="sk-SK" sz="1400" u="none" strike="noStrike" dirty="0">
                          <a:effectLst/>
                        </a:rPr>
                      </a:br>
                      <a:endParaRPr lang="sk-SK" sz="1400" b="0" i="0" u="none" strike="noStrike" dirty="0">
                        <a:solidFill>
                          <a:srgbClr val="000000"/>
                        </a:solidFill>
                        <a:effectLst/>
                        <a:latin typeface="Calibri" panose="020F0502020204030204" pitchFamily="34" charset="0"/>
                      </a:endParaRPr>
                    </a:p>
                  </a:txBody>
                  <a:tcPr marL="6711" marR="6711" marT="6711" marB="0"/>
                </a:tc>
                <a:tc>
                  <a:txBody>
                    <a:bodyPr/>
                    <a:lstStyle/>
                    <a:p>
                      <a:pPr algn="ctr" fontAlgn="ctr"/>
                      <a:r>
                        <a:rPr lang="sk-SK" sz="1400" u="none" strike="noStrike">
                          <a:effectLst/>
                        </a:rPr>
                        <a:t>Prípad-kontrola štúdia</a:t>
                      </a:r>
                      <a:endParaRPr lang="sk-SK" sz="1400" b="0" i="0" u="none" strike="noStrike">
                        <a:solidFill>
                          <a:srgbClr val="000000"/>
                        </a:solidFill>
                        <a:effectLst/>
                        <a:latin typeface="Calibri" panose="020F0502020204030204" pitchFamily="34" charset="0"/>
                      </a:endParaRPr>
                    </a:p>
                  </a:txBody>
                  <a:tcPr marL="6711" marR="6711" marT="6711" marB="0" anchor="ctr"/>
                </a:tc>
                <a:extLst>
                  <a:ext uri="{0D108BD9-81ED-4DB2-BD59-A6C34878D82A}">
                    <a16:rowId xmlns:a16="http://schemas.microsoft.com/office/drawing/2014/main" val="3235120652"/>
                  </a:ext>
                </a:extLst>
              </a:tr>
              <a:tr h="730552">
                <a:tc>
                  <a:txBody>
                    <a:bodyPr/>
                    <a:lstStyle/>
                    <a:p>
                      <a:pPr algn="l" fontAlgn="ctr"/>
                      <a:r>
                        <a:rPr lang="sk-SK" sz="1400" u="none" strike="noStrike">
                          <a:effectLst/>
                        </a:rPr>
                        <a:t>Vyšetrovanie vystavenia zriedkavému faktoru,</a:t>
                      </a:r>
                      <a:br>
                        <a:rPr lang="sk-SK" sz="1400" u="none" strike="noStrike">
                          <a:effectLst/>
                        </a:rPr>
                      </a:br>
                      <a:r>
                        <a:rPr lang="sk-SK" sz="1400" u="none" strike="noStrike">
                          <a:effectLst/>
                        </a:rPr>
                        <a:t> napr. priemyselné chemikálie</a:t>
                      </a:r>
                      <a:endParaRPr lang="sk-SK" sz="1400" b="0" i="0" u="none" strike="noStrike">
                        <a:solidFill>
                          <a:srgbClr val="000000"/>
                        </a:solidFill>
                        <a:effectLst/>
                        <a:latin typeface="Calibri" panose="020F0502020204030204" pitchFamily="34" charset="0"/>
                      </a:endParaRPr>
                    </a:p>
                  </a:txBody>
                  <a:tcPr marL="6711" marR="6711" marT="6711" marB="0" anchor="ctr"/>
                </a:tc>
                <a:tc>
                  <a:txBody>
                    <a:bodyPr/>
                    <a:lstStyle/>
                    <a:p>
                      <a:pPr algn="ctr" fontAlgn="ctr"/>
                      <a:r>
                        <a:rPr lang="sk-SK" sz="1400" u="none" strike="noStrike">
                          <a:effectLst/>
                        </a:rPr>
                        <a:t>Kohortova štúdia</a:t>
                      </a:r>
                      <a:endParaRPr lang="sk-SK" sz="1400" b="0" i="0" u="none" strike="noStrike">
                        <a:solidFill>
                          <a:srgbClr val="000000"/>
                        </a:solidFill>
                        <a:effectLst/>
                        <a:latin typeface="Calibri" panose="020F0502020204030204" pitchFamily="34" charset="0"/>
                      </a:endParaRPr>
                    </a:p>
                  </a:txBody>
                  <a:tcPr marL="6711" marR="6711" marT="6711" marB="0" anchor="ctr"/>
                </a:tc>
                <a:extLst>
                  <a:ext uri="{0D108BD9-81ED-4DB2-BD59-A6C34878D82A}">
                    <a16:rowId xmlns:a16="http://schemas.microsoft.com/office/drawing/2014/main" val="3226720551"/>
                  </a:ext>
                </a:extLst>
              </a:tr>
              <a:tr h="489561">
                <a:tc>
                  <a:txBody>
                    <a:bodyPr/>
                    <a:lstStyle/>
                    <a:p>
                      <a:pPr algn="l" fontAlgn="ctr"/>
                      <a:r>
                        <a:rPr lang="sk-SK" sz="1400" u="none" strike="noStrike" dirty="0">
                          <a:effectLst/>
                        </a:rPr>
                        <a:t>Šetrenie viacerým faktorom, </a:t>
                      </a:r>
                      <a:br>
                        <a:rPr lang="sk-SK" sz="1400" u="none" strike="noStrike" dirty="0">
                          <a:effectLst/>
                        </a:rPr>
                      </a:br>
                      <a:r>
                        <a:rPr lang="sk-SK" sz="1400" u="none" strike="noStrike" dirty="0">
                          <a:effectLst/>
                        </a:rPr>
                        <a:t>napr. riziko smrti z rôznych príčin</a:t>
                      </a:r>
                      <a:endParaRPr lang="sk-SK" sz="1400" b="0" i="0" u="none" strike="noStrike" dirty="0">
                        <a:solidFill>
                          <a:srgbClr val="000000"/>
                        </a:solidFill>
                        <a:effectLst/>
                        <a:latin typeface="Calibri" panose="020F0502020204030204" pitchFamily="34" charset="0"/>
                      </a:endParaRPr>
                    </a:p>
                  </a:txBody>
                  <a:tcPr marL="6711" marR="6711" marT="6711" marB="0" anchor="ctr"/>
                </a:tc>
                <a:tc>
                  <a:txBody>
                    <a:bodyPr/>
                    <a:lstStyle/>
                    <a:p>
                      <a:pPr algn="ctr" fontAlgn="ctr"/>
                      <a:r>
                        <a:rPr lang="sk-SK" sz="1400" u="none" strike="noStrike">
                          <a:effectLst/>
                        </a:rPr>
                        <a:t>Kohortova štúdia</a:t>
                      </a:r>
                      <a:endParaRPr lang="sk-SK" sz="1400" b="0" i="0" u="none" strike="noStrike">
                        <a:solidFill>
                          <a:srgbClr val="000000"/>
                        </a:solidFill>
                        <a:effectLst/>
                        <a:latin typeface="Calibri" panose="020F0502020204030204" pitchFamily="34" charset="0"/>
                      </a:endParaRPr>
                    </a:p>
                  </a:txBody>
                  <a:tcPr marL="6711" marR="6711" marT="6711" marB="0" anchor="ctr"/>
                </a:tc>
                <a:extLst>
                  <a:ext uri="{0D108BD9-81ED-4DB2-BD59-A6C34878D82A}">
                    <a16:rowId xmlns:a16="http://schemas.microsoft.com/office/drawing/2014/main" val="4084258911"/>
                  </a:ext>
                </a:extLst>
              </a:tr>
              <a:tr h="489561">
                <a:tc>
                  <a:txBody>
                    <a:bodyPr/>
                    <a:lstStyle/>
                    <a:p>
                      <a:pPr algn="l" fontAlgn="ctr"/>
                      <a:r>
                        <a:rPr lang="sk-SK" sz="1400" u="none" strike="noStrike" dirty="0">
                          <a:effectLst/>
                        </a:rPr>
                        <a:t>Odhad výskytu u exponovaných populácií</a:t>
                      </a:r>
                      <a:endParaRPr lang="sk-SK" sz="1400" b="0" i="0" u="none" strike="noStrike" dirty="0">
                        <a:solidFill>
                          <a:srgbClr val="000000"/>
                        </a:solidFill>
                        <a:effectLst/>
                        <a:latin typeface="Calibri" panose="020F0502020204030204" pitchFamily="34" charset="0"/>
                      </a:endParaRPr>
                    </a:p>
                  </a:txBody>
                  <a:tcPr marL="6711" marR="6711" marT="6711" marB="0" anchor="ctr"/>
                </a:tc>
                <a:tc>
                  <a:txBody>
                    <a:bodyPr/>
                    <a:lstStyle/>
                    <a:p>
                      <a:pPr algn="ctr" fontAlgn="ctr"/>
                      <a:r>
                        <a:rPr lang="sk-SK" sz="1400" u="none" strike="noStrike" dirty="0" err="1">
                          <a:effectLst/>
                        </a:rPr>
                        <a:t>Kohortova</a:t>
                      </a:r>
                      <a:r>
                        <a:rPr lang="sk-SK" sz="1400" u="none" strike="noStrike" dirty="0">
                          <a:effectLst/>
                        </a:rPr>
                        <a:t> štúdia</a:t>
                      </a:r>
                      <a:endParaRPr lang="sk-SK" sz="1400" b="0" i="0" u="none" strike="noStrike" dirty="0">
                        <a:solidFill>
                          <a:srgbClr val="000000"/>
                        </a:solidFill>
                        <a:effectLst/>
                        <a:latin typeface="Calibri" panose="020F0502020204030204" pitchFamily="34" charset="0"/>
                      </a:endParaRPr>
                    </a:p>
                  </a:txBody>
                  <a:tcPr marL="6711" marR="6711" marT="6711" marB="0" anchor="ctr"/>
                </a:tc>
                <a:extLst>
                  <a:ext uri="{0D108BD9-81ED-4DB2-BD59-A6C34878D82A}">
                    <a16:rowId xmlns:a16="http://schemas.microsoft.com/office/drawing/2014/main" val="2146099265"/>
                  </a:ext>
                </a:extLst>
              </a:tr>
              <a:tr h="489561">
                <a:tc>
                  <a:txBody>
                    <a:bodyPr/>
                    <a:lstStyle/>
                    <a:p>
                      <a:pPr algn="l" fontAlgn="ctr"/>
                      <a:r>
                        <a:rPr lang="sk-SK" sz="1400" u="none" strike="noStrike" dirty="0">
                          <a:effectLst/>
                        </a:rPr>
                        <a:t>Vyšetrovanie kofaktorov, ktoré sa časom menia</a:t>
                      </a:r>
                      <a:endParaRPr lang="sk-SK" sz="1400" b="0" i="0" u="none" strike="noStrike" dirty="0">
                        <a:solidFill>
                          <a:srgbClr val="000000"/>
                        </a:solidFill>
                        <a:effectLst/>
                        <a:latin typeface="Calibri" panose="020F0502020204030204" pitchFamily="34" charset="0"/>
                      </a:endParaRPr>
                    </a:p>
                  </a:txBody>
                  <a:tcPr marL="6711" marR="6711" marT="6711" marB="0" anchor="ctr"/>
                </a:tc>
                <a:tc>
                  <a:txBody>
                    <a:bodyPr/>
                    <a:lstStyle/>
                    <a:p>
                      <a:pPr algn="ctr" fontAlgn="ctr"/>
                      <a:r>
                        <a:rPr lang="sk-SK" sz="1400" u="none" strike="noStrike">
                          <a:effectLst/>
                        </a:rPr>
                        <a:t>Kohortova štúdia</a:t>
                      </a:r>
                      <a:endParaRPr lang="sk-SK" sz="1400" b="0" i="0" u="none" strike="noStrike">
                        <a:solidFill>
                          <a:srgbClr val="000000"/>
                        </a:solidFill>
                        <a:effectLst/>
                        <a:latin typeface="Calibri" panose="020F0502020204030204" pitchFamily="34" charset="0"/>
                      </a:endParaRPr>
                    </a:p>
                  </a:txBody>
                  <a:tcPr marL="6711" marR="6711" marT="6711" marB="0" anchor="ctr"/>
                </a:tc>
                <a:extLst>
                  <a:ext uri="{0D108BD9-81ED-4DB2-BD59-A6C34878D82A}">
                    <a16:rowId xmlns:a16="http://schemas.microsoft.com/office/drawing/2014/main" val="2731193338"/>
                  </a:ext>
                </a:extLst>
              </a:tr>
              <a:tr h="294246">
                <a:tc>
                  <a:txBody>
                    <a:bodyPr/>
                    <a:lstStyle/>
                    <a:p>
                      <a:pPr algn="l" fontAlgn="ctr"/>
                      <a:r>
                        <a:rPr lang="sk-SK" sz="1400" u="none" strike="noStrike" dirty="0">
                          <a:effectLst/>
                        </a:rPr>
                        <a:t>Šetrenie príčin a následkov</a:t>
                      </a:r>
                      <a:endParaRPr lang="sk-SK" sz="1400" b="0" i="0" u="none" strike="noStrike" dirty="0">
                        <a:solidFill>
                          <a:srgbClr val="000000"/>
                        </a:solidFill>
                        <a:effectLst/>
                        <a:latin typeface="Calibri" panose="020F0502020204030204" pitchFamily="34" charset="0"/>
                      </a:endParaRPr>
                    </a:p>
                  </a:txBody>
                  <a:tcPr marL="6711" marR="6711" marT="6711" marB="0" anchor="ctr"/>
                </a:tc>
                <a:tc>
                  <a:txBody>
                    <a:bodyPr/>
                    <a:lstStyle/>
                    <a:p>
                      <a:pPr algn="ctr" fontAlgn="ctr"/>
                      <a:r>
                        <a:rPr lang="sk-SK" sz="1400" u="none" strike="noStrike" dirty="0">
                          <a:effectLst/>
                        </a:rPr>
                        <a:t>Intervenčná štúdia</a:t>
                      </a:r>
                      <a:endParaRPr lang="sk-SK" sz="1400" b="0" i="0" u="none" strike="noStrike" dirty="0">
                        <a:solidFill>
                          <a:srgbClr val="000000"/>
                        </a:solidFill>
                        <a:effectLst/>
                        <a:latin typeface="Calibri" panose="020F0502020204030204" pitchFamily="34" charset="0"/>
                      </a:endParaRPr>
                    </a:p>
                  </a:txBody>
                  <a:tcPr marL="6711" marR="6711" marT="6711" marB="0" anchor="ctr"/>
                </a:tc>
                <a:extLst>
                  <a:ext uri="{0D108BD9-81ED-4DB2-BD59-A6C34878D82A}">
                    <a16:rowId xmlns:a16="http://schemas.microsoft.com/office/drawing/2014/main" val="639114798"/>
                  </a:ext>
                </a:extLst>
              </a:tr>
            </a:tbl>
          </a:graphicData>
        </a:graphic>
      </p:graphicFrame>
    </p:spTree>
    <p:extLst>
      <p:ext uri="{BB962C8B-B14F-4D97-AF65-F5344CB8AC3E}">
        <p14:creationId xmlns:p14="http://schemas.microsoft.com/office/powerpoint/2010/main" val="186073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86CFB3C-5FAC-4ED4-8009-154AE846E7DE}"/>
              </a:ext>
            </a:extLst>
          </p:cNvPr>
          <p:cNvSpPr>
            <a:spLocks noGrp="1"/>
          </p:cNvSpPr>
          <p:nvPr>
            <p:ph idx="1"/>
          </p:nvPr>
        </p:nvSpPr>
        <p:spPr>
          <a:xfrm>
            <a:off x="179512" y="707505"/>
            <a:ext cx="5400600" cy="4169295"/>
          </a:xfrm>
        </p:spPr>
        <p:txBody>
          <a:bodyPr>
            <a:normAutofit fontScale="92500" lnSpcReduction="10000"/>
          </a:bodyPr>
          <a:lstStyle/>
          <a:p>
            <a:r>
              <a:rPr lang="sk-SK" dirty="0">
                <a:effectLst/>
                <a:latin typeface="Times New Roman" panose="02020603050405020304" pitchFamily="18" charset="0"/>
                <a:cs typeface="Times New Roman" panose="02020603050405020304" pitchFamily="18" charset="0"/>
              </a:rPr>
              <a:t>Metodika predstavuje spôsoby použité pri vykonávaní výskumu, s možnosťou opakovanej aplikácie.</a:t>
            </a:r>
          </a:p>
          <a:p>
            <a:endParaRPr lang="sk-SK" dirty="0">
              <a:effectLst/>
              <a:latin typeface="Times New Roman" panose="02020603050405020304" pitchFamily="18" charset="0"/>
              <a:cs typeface="Times New Roman" panose="02020603050405020304" pitchFamily="18" charset="0"/>
            </a:endParaRPr>
          </a:p>
          <a:p>
            <a:r>
              <a:rPr lang="sk-SK" dirty="0">
                <a:effectLst/>
                <a:latin typeface="Times New Roman" panose="02020603050405020304" pitchFamily="18" charset="0"/>
                <a:cs typeface="Times New Roman" panose="02020603050405020304" pitchFamily="18" charset="0"/>
              </a:rPr>
              <a:t>Opisuje postupy, základné údaje, fázy plánovania, zloženie sledovaného súboru, realizáciu výskumu a štatistické metódy. Sekciu s metodikou možno rozdeliť na </a:t>
            </a:r>
            <a:r>
              <a:rPr lang="sk-SK" dirty="0" err="1">
                <a:effectLst/>
                <a:latin typeface="Times New Roman" panose="02020603050405020304" pitchFamily="18" charset="0"/>
                <a:cs typeface="Times New Roman" panose="02020603050405020304" pitchFamily="18" charset="0"/>
              </a:rPr>
              <a:t>podsekcie</a:t>
            </a:r>
            <a:r>
              <a:rPr lang="sk-SK" dirty="0">
                <a:effectLst/>
                <a:latin typeface="Times New Roman" panose="02020603050405020304" pitchFamily="18" charset="0"/>
                <a:cs typeface="Times New Roman" panose="02020603050405020304" pitchFamily="18" charset="0"/>
              </a:rPr>
              <a:t>, s vlastnými nadpismi. V tejto časti je potrebné uviesť, že štúdia bola uskutočnená so súhlasom príslušnej etickej komisie. </a:t>
            </a:r>
          </a:p>
          <a:p>
            <a:endParaRPr lang="sk-SK" dirty="0">
              <a:effectLst/>
              <a:latin typeface="Times New Roman" panose="02020603050405020304" pitchFamily="18" charset="0"/>
              <a:cs typeface="Times New Roman" panose="02020603050405020304" pitchFamily="18" charset="0"/>
            </a:endParaRPr>
          </a:p>
          <a:p>
            <a:r>
              <a:rPr lang="sk-SK" b="1" dirty="0">
                <a:effectLst/>
                <a:latin typeface="Times New Roman" panose="02020603050405020304" pitchFamily="18" charset="0"/>
                <a:cs typeface="Times New Roman" panose="02020603050405020304" pitchFamily="18" charset="0"/>
              </a:rPr>
              <a:t>Ak dôležité aspekty metodiky nie sú popísané, odporúča sa čitateľovi dávať pozor! </a:t>
            </a:r>
          </a:p>
          <a:p>
            <a:endParaRPr lang="sk-SK" dirty="0">
              <a:effectLst/>
              <a:latin typeface="Times New Roman" panose="02020603050405020304" pitchFamily="18" charset="0"/>
              <a:cs typeface="Times New Roman" panose="02020603050405020304" pitchFamily="18" charset="0"/>
            </a:endParaRPr>
          </a:p>
          <a:p>
            <a:endParaRPr lang="sk-SK" dirty="0"/>
          </a:p>
        </p:txBody>
      </p:sp>
      <p:sp>
        <p:nvSpPr>
          <p:cNvPr id="3" name="Nadpis 2">
            <a:extLst>
              <a:ext uri="{FF2B5EF4-FFF2-40B4-BE49-F238E27FC236}">
                <a16:creationId xmlns:a16="http://schemas.microsoft.com/office/drawing/2014/main" id="{19A674DC-4B77-4901-ABEE-1DB6A6383960}"/>
              </a:ext>
            </a:extLst>
          </p:cNvPr>
          <p:cNvSpPr>
            <a:spLocks noGrp="1"/>
          </p:cNvSpPr>
          <p:nvPr>
            <p:ph type="title"/>
          </p:nvPr>
        </p:nvSpPr>
        <p:spPr>
          <a:xfrm>
            <a:off x="777240" y="4876800"/>
            <a:ext cx="7899216" cy="914400"/>
          </a:xfrm>
        </p:spPr>
        <p:txBody>
          <a:bodyPr/>
          <a:lstStyle/>
          <a:p>
            <a:r>
              <a:rPr lang="sk-SK" sz="4400" b="1" dirty="0"/>
              <a:t>Platnosť kotví v metodike</a:t>
            </a:r>
          </a:p>
        </p:txBody>
      </p:sp>
      <p:sp>
        <p:nvSpPr>
          <p:cNvPr id="4" name="Zástupný objekt pre číslo snímky 3">
            <a:extLst>
              <a:ext uri="{FF2B5EF4-FFF2-40B4-BE49-F238E27FC236}">
                <a16:creationId xmlns:a16="http://schemas.microsoft.com/office/drawing/2014/main" id="{3D1EB5A7-F364-49AA-8D6A-21DF66AC3D70}"/>
              </a:ext>
            </a:extLst>
          </p:cNvPr>
          <p:cNvSpPr>
            <a:spLocks noGrp="1"/>
          </p:cNvSpPr>
          <p:nvPr>
            <p:ph type="sldNum" sz="quarter" idx="11"/>
          </p:nvPr>
        </p:nvSpPr>
        <p:spPr/>
        <p:txBody>
          <a:bodyPr/>
          <a:lstStyle/>
          <a:p>
            <a:pPr>
              <a:defRPr/>
            </a:pPr>
            <a:fld id="{8DA5206A-0890-804C-A5DA-47E1C3D02E95}" type="slidenum">
              <a:rPr lang="en-US" altLang="en-US" smtClean="0"/>
              <a:pPr>
                <a:defRPr/>
              </a:pPr>
              <a:t>9</a:t>
            </a:fld>
            <a:endParaRPr lang="en-US" altLang="en-US"/>
          </a:p>
        </p:txBody>
      </p:sp>
      <p:sp>
        <p:nvSpPr>
          <p:cNvPr id="5" name="Zástupný objekt pre pätu 4">
            <a:extLst>
              <a:ext uri="{FF2B5EF4-FFF2-40B4-BE49-F238E27FC236}">
                <a16:creationId xmlns:a16="http://schemas.microsoft.com/office/drawing/2014/main" id="{81AA9A06-CCAF-47AF-8C3C-46F4349353C3}"/>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FA9F2699-4D4A-451B-A0FA-ACA1DCF91CDD}"/>
              </a:ext>
            </a:extLst>
          </p:cNvPr>
          <p:cNvPicPr>
            <a:picLocks noChangeAspect="1"/>
          </p:cNvPicPr>
          <p:nvPr/>
        </p:nvPicPr>
        <p:blipFill>
          <a:blip r:embed="rId2"/>
          <a:stretch>
            <a:fillRect/>
          </a:stretch>
        </p:blipFill>
        <p:spPr>
          <a:xfrm>
            <a:off x="5536006" y="707505"/>
            <a:ext cx="3462936" cy="3657599"/>
          </a:xfrm>
          <a:prstGeom prst="rect">
            <a:avLst/>
          </a:prstGeom>
        </p:spPr>
      </p:pic>
    </p:spTree>
    <p:extLst>
      <p:ext uri="{BB962C8B-B14F-4D97-AF65-F5344CB8AC3E}">
        <p14:creationId xmlns:p14="http://schemas.microsoft.com/office/powerpoint/2010/main" val="145123285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ZaSP">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FZaSP" id="{82EA43C8-5332-674A-8C67-CEE6859F4583}" vid="{C6A37A2C-427F-5344-AD60-FFC1774BED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 Lucia</Template>
  <TotalTime>3036</TotalTime>
  <Words>2093</Words>
  <Application>Microsoft Macintosh PowerPoint</Application>
  <PresentationFormat>Prezentácia na obrazovke (4:3)</PresentationFormat>
  <Paragraphs>308</Paragraphs>
  <Slides>22</Slides>
  <Notes>2</Notes>
  <HiddenSlides>0</HiddenSlides>
  <MMClips>0</MMClips>
  <ScaleCrop>false</ScaleCrop>
  <HeadingPairs>
    <vt:vector size="6" baseType="variant">
      <vt:variant>
        <vt:lpstr>Použité písma</vt:lpstr>
      </vt:variant>
      <vt:variant>
        <vt:i4>6</vt:i4>
      </vt:variant>
      <vt:variant>
        <vt:lpstr>Motív</vt:lpstr>
      </vt:variant>
      <vt:variant>
        <vt:i4>2</vt:i4>
      </vt:variant>
      <vt:variant>
        <vt:lpstr>Nadpisy snímok</vt:lpstr>
      </vt:variant>
      <vt:variant>
        <vt:i4>22</vt:i4>
      </vt:variant>
    </vt:vector>
  </HeadingPairs>
  <TitlesOfParts>
    <vt:vector size="30" baseType="lpstr">
      <vt:lpstr>Arial</vt:lpstr>
      <vt:lpstr>Calibri</vt:lpstr>
      <vt:lpstr>Calibri Light</vt:lpstr>
      <vt:lpstr>Palatino Linotype</vt:lpstr>
      <vt:lpstr>Times New Roman</vt:lpstr>
      <vt:lpstr>Wingdings</vt:lpstr>
      <vt:lpstr>Custom Design</vt:lpstr>
      <vt:lpstr>FZaSP</vt:lpstr>
      <vt:lpstr>Prezentácia programu PowerPoint</vt:lpstr>
      <vt:lpstr>Ciele</vt:lpstr>
      <vt:lpstr>Prečo hodnotiť?</vt:lpstr>
      <vt:lpstr>Atribúty čitateľa (hodnotiteľa)</vt:lpstr>
      <vt:lpstr>Štruktúra vedeckých publikácií</vt:lpstr>
      <vt:lpstr>Názov a abstrakt ako pomôcky</vt:lpstr>
      <vt:lpstr>Úvod oboznamuje</vt:lpstr>
      <vt:lpstr>Dizajn štúdie rozhoduje</vt:lpstr>
      <vt:lpstr>Platnosť kotví v metodike</vt:lpstr>
      <vt:lpstr>Prezentácia programu PowerPoint</vt:lpstr>
      <vt:lpstr>Prezentácia programu PowerPoint</vt:lpstr>
      <vt:lpstr>Prezentácia programu PowerPoint</vt:lpstr>
      <vt:lpstr>Výsledky musia byť jasné</vt:lpstr>
      <vt:lpstr>Diskusia</vt:lpstr>
      <vt:lpstr>Prezentácia programu PowerPoint</vt:lpstr>
      <vt:lpstr>Za záverom nasleduje poďakovanie a vyhlásenie o konflikte záujmov</vt:lpstr>
      <vt:lpstr>Aktuálnosť literatúry je dôležitá</vt:lpstr>
      <vt:lpstr>Ako posúdiť kvalitu článku?</vt:lpstr>
      <vt:lpstr>Prezentácia programu PowerPoint</vt:lpstr>
      <vt:lpstr>Prezentácia programu PowerPoint</vt:lpstr>
      <vt:lpstr>Lekár ako kritický čitateľ</vt:lpstr>
      <vt:lpstr>Súhrn</vt:lpstr>
    </vt:vector>
  </TitlesOfParts>
  <Manager/>
  <Company>FZaSP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Kritické čítanie a písanie</dc:title>
  <dc:subject>písanie odbornej publikácie</dc:subject>
  <dc:creator>Martin Rusnak</dc:creator>
  <cp:keywords/>
  <dc:description/>
  <cp:lastModifiedBy>Martin Rusnak</cp:lastModifiedBy>
  <cp:revision>132</cp:revision>
  <cp:lastPrinted>2017-09-06T11:19:46Z</cp:lastPrinted>
  <dcterms:created xsi:type="dcterms:W3CDTF">2016-01-27T11:32:11Z</dcterms:created>
  <dcterms:modified xsi:type="dcterms:W3CDTF">2020-10-26T15:12:04Z</dcterms:modified>
  <cp:category>prednáška</cp:category>
</cp:coreProperties>
</file>