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4" r:id="rId3"/>
    <p:sldId id="281" r:id="rId4"/>
    <p:sldId id="258" r:id="rId5"/>
    <p:sldId id="261" r:id="rId6"/>
    <p:sldId id="262" r:id="rId7"/>
    <p:sldId id="263" r:id="rId8"/>
    <p:sldId id="257" r:id="rId9"/>
    <p:sldId id="259" r:id="rId10"/>
    <p:sldId id="264" r:id="rId11"/>
    <p:sldId id="275" r:id="rId12"/>
    <p:sldId id="266" r:id="rId13"/>
    <p:sldId id="276" r:id="rId14"/>
    <p:sldId id="265" r:id="rId15"/>
    <p:sldId id="267" r:id="rId16"/>
    <p:sldId id="268" r:id="rId17"/>
    <p:sldId id="269" r:id="rId18"/>
    <p:sldId id="280" r:id="rId19"/>
    <p:sldId id="270" r:id="rId20"/>
    <p:sldId id="278" r:id="rId21"/>
    <p:sldId id="277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79" r:id="rId30"/>
    <p:sldId id="289" r:id="rId31"/>
    <p:sldId id="290" r:id="rId32"/>
    <p:sldId id="291" r:id="rId33"/>
    <p:sldId id="260" r:id="rId34"/>
    <p:sldId id="272" r:id="rId35"/>
    <p:sldId id="293" r:id="rId36"/>
    <p:sldId id="294" r:id="rId37"/>
    <p:sldId id="295" r:id="rId38"/>
    <p:sldId id="296" r:id="rId39"/>
    <p:sldId id="273" r:id="rId40"/>
    <p:sldId id="292" r:id="rId41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EFBF912D-9E46-E349-993D-09EBBE457587}">
          <p14:sldIdLst>
            <p14:sldId id="256"/>
            <p14:sldId id="274"/>
            <p14:sldId id="281"/>
            <p14:sldId id="258"/>
            <p14:sldId id="261"/>
            <p14:sldId id="262"/>
            <p14:sldId id="263"/>
            <p14:sldId id="257"/>
            <p14:sldId id="259"/>
          </p14:sldIdLst>
        </p14:section>
        <p14:section name="Filozofia" id="{C43759F4-CC45-F047-846E-B5582A76FD5F}">
          <p14:sldIdLst>
            <p14:sldId id="264"/>
            <p14:sldId id="275"/>
            <p14:sldId id="266"/>
          </p14:sldIdLst>
        </p14:section>
        <p14:section name="Dizajn" id="{9BF4A0D6-5196-6142-9E5B-26620E575683}">
          <p14:sldIdLst>
            <p14:sldId id="276"/>
            <p14:sldId id="265"/>
            <p14:sldId id="267"/>
            <p14:sldId id="268"/>
            <p14:sldId id="269"/>
            <p14:sldId id="280"/>
            <p14:sldId id="270"/>
            <p14:sldId id="278"/>
            <p14:sldId id="277"/>
            <p14:sldId id="282"/>
            <p14:sldId id="283"/>
            <p14:sldId id="284"/>
            <p14:sldId id="285"/>
            <p14:sldId id="286"/>
            <p14:sldId id="287"/>
            <p14:sldId id="288"/>
            <p14:sldId id="279"/>
            <p14:sldId id="289"/>
            <p14:sldId id="290"/>
            <p14:sldId id="291"/>
            <p14:sldId id="260"/>
            <p14:sldId id="272"/>
            <p14:sldId id="293"/>
            <p14:sldId id="294"/>
            <p14:sldId id="295"/>
            <p14:sldId id="296"/>
            <p14:sldId id="273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86F29-050C-674C-BE63-026F0A137153}" v="2" dt="2024-09-16T16:02:24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0"/>
    <p:restoredTop sz="94682"/>
  </p:normalViewPr>
  <p:slideViewPr>
    <p:cSldViewPr snapToGrid="0" snapToObjects="1">
      <p:cViewPr varScale="1">
        <p:scale>
          <a:sx n="118" d="100"/>
          <a:sy n="118" d="100"/>
        </p:scale>
        <p:origin x="3168" y="208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10/13/25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10/13/25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13.10.2025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13.10.2025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13.10.2025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13.10.2025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13.10.2025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13.10.2025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13.10.2025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13.10.2025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thoscope and graph papers">
            <a:extLst>
              <a:ext uri="{FF2B5EF4-FFF2-40B4-BE49-F238E27FC236}">
                <a16:creationId xmlns:a16="http://schemas.microsoft.com/office/drawing/2014/main" id="{9115003A-AF46-093E-87DF-CC6DFE4BF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9937"/>
          <a:stretch>
            <a:fillRect/>
          </a:stretch>
        </p:blipFill>
        <p:spPr>
          <a:xfrm>
            <a:off x="2351035" y="756307"/>
            <a:ext cx="6717242" cy="40334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4789786"/>
            <a:ext cx="8312587" cy="1997523"/>
          </a:xfrm>
        </p:spPr>
        <p:txBody>
          <a:bodyPr anchor="b">
            <a:normAutofit/>
          </a:bodyPr>
          <a:lstStyle/>
          <a:p>
            <a:r>
              <a:rPr lang="sk-SK" noProof="0" dirty="0"/>
              <a:t>Metodika a metóda</a:t>
            </a:r>
            <a:br>
              <a:rPr lang="sk-SK" noProof="0" dirty="0"/>
            </a:br>
            <a:r>
              <a:rPr lang="sk-SK" sz="2400" noProof="0" dirty="0"/>
              <a:t>prof. MUDr. Martin Rusnák, </a:t>
            </a:r>
            <a:r>
              <a:rPr lang="sk-SK" sz="2400" noProof="0" dirty="0" err="1"/>
              <a:t>CSc</a:t>
            </a:r>
            <a:br>
              <a:rPr lang="sk-SK" sz="2400" noProof="0" dirty="0"/>
            </a:br>
            <a:r>
              <a:rPr lang="sk-SK" sz="2400" noProof="0" dirty="0"/>
              <a:t>Katedra verejného zdravotníctva FZaSP</a:t>
            </a:r>
            <a:endParaRPr lang="sk-SK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469140D-4358-8DF6-D5A4-B4532CF5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noProof="0" smtClean="0"/>
              <a:pPr>
                <a:spcAft>
                  <a:spcPts val="600"/>
                </a:spcAft>
              </a:pPr>
              <a:t>13.10.2025</a:t>
            </a:fld>
            <a:endParaRPr lang="sk-SK" sz="1100" noProof="0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0296C5C-C5D8-410D-F544-A4506A2D16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sk-SK" noProof="0" smtClean="0"/>
              <a:pPr>
                <a:spcAft>
                  <a:spcPts val="600"/>
                </a:spcAft>
              </a:pPr>
              <a:t>1</a:t>
            </a:fld>
            <a:endParaRPr lang="sk-SK" noProof="0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7067FBA8-FB65-7FB7-0216-F70A388C95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noProof="0" dirty="0" err="1"/>
              <a:t>rusnak.truni.sk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F99FFE-95C5-54AA-842A-C3E2CEE6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noProof="0" smtClean="0"/>
              <a:pPr>
                <a:spcAft>
                  <a:spcPts val="600"/>
                </a:spcAft>
              </a:pPr>
              <a:t>13.10.2025</a:t>
            </a:fld>
            <a:endParaRPr lang="sk-SK" sz="1100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36ADA3A-F66B-0F41-7350-86BF13FFAF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sk-SK" noProof="0" smtClean="0"/>
              <a:pPr>
                <a:spcAft>
                  <a:spcPts val="600"/>
                </a:spcAft>
              </a:pPr>
              <a:t>10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1A14B09-EF97-35D5-E7C9-728D58267F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noProof="0" dirty="0" err="1"/>
              <a:t>rusnak.truni.sk</a:t>
            </a:r>
            <a:endParaRPr lang="sk-SK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C5E28C5-78C6-6F31-FCC4-B5A749E5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13068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 noProof="0" dirty="0">
                <a:effectLst/>
              </a:rPr>
              <a:t>Filozofické základy metodológie vedy </a:t>
            </a:r>
            <a:endParaRPr lang="sk-SK" sz="3400" noProof="0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C96544C-F274-3A23-97BD-AA7FC6BE49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7458" y="726034"/>
            <a:ext cx="6041572" cy="497808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i="1" noProof="0" dirty="0">
                <a:solidFill>
                  <a:srgbClr val="FFFF00"/>
                </a:solidFill>
                <a:effectLst/>
              </a:rPr>
              <a:t>Epistemologické</a:t>
            </a:r>
            <a:r>
              <a:rPr lang="sk-SK" sz="2000" noProof="0" dirty="0">
                <a:effectLst/>
              </a:rPr>
              <a:t> základy (</a:t>
            </a:r>
            <a:r>
              <a:rPr lang="sk-SK" sz="2000" noProof="0" dirty="0" err="1">
                <a:effectLst/>
              </a:rPr>
              <a:t>epistemológia</a:t>
            </a:r>
            <a:r>
              <a:rPr lang="sk-SK" sz="2000" noProof="0" dirty="0">
                <a:effectLst/>
              </a:rPr>
              <a:t>, synonymum termínov teória poznania, gnozeológia alebo noetika) sa týkajú toho, ako sa získavajú vedomosti o zdraví verejnosti, aké druhy údajov sú považované za platné a ako sa interpretujú údaje.</a:t>
            </a:r>
          </a:p>
          <a:p>
            <a:pPr>
              <a:lnSpc>
                <a:spcPct val="90000"/>
              </a:lnSpc>
            </a:pPr>
            <a:r>
              <a:rPr lang="sk-SK" sz="2000" i="1" noProof="0" dirty="0">
                <a:solidFill>
                  <a:srgbClr val="FFFF00"/>
                </a:solidFill>
                <a:effectLst/>
              </a:rPr>
              <a:t>Ontologické</a:t>
            </a:r>
            <a:r>
              <a:rPr lang="sk-SK" sz="2000" noProof="0" dirty="0">
                <a:effectLst/>
              </a:rPr>
              <a:t> základy sa týkajú toho, čo sa považuje za skutočné alebo existujúce v oblasti zdravia verejnosti. Ontologické otázky sa môžu zameriavať na to, či sa zdravie verejnosti vníma ako objektívna realita, ktorú možno merať a kontrolovať prostredníctvom politiky a zdravotníckych programov. Alternatívne, či je zdravie verejnosti skôr sociálnym konštruktom, ktorý závisí od kultúrnych, politických a ekonomických podmienok. </a:t>
            </a:r>
            <a:endParaRPr lang="sk-SK" sz="2000" noProof="0" dirty="0"/>
          </a:p>
        </p:txBody>
      </p:sp>
      <p:pic>
        <p:nvPicPr>
          <p:cNvPr id="7" name="Zástupný objekt pre obsah 7" descr="Obrázok, na ktorom je text, snímka obrazovky, diagram, rad&#10;&#10;Obsah vygenerovaný pomocou AI môže byť nesprávny.">
            <a:extLst>
              <a:ext uri="{FF2B5EF4-FFF2-40B4-BE49-F238E27FC236}">
                <a16:creationId xmlns:a16="http://schemas.microsoft.com/office/drawing/2014/main" id="{CDA9ECA2-C1EB-5BC5-D199-F740BBD80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63" y="885310"/>
            <a:ext cx="3607159" cy="3462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09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F7A9E7B6-BBFB-9AE0-23EA-69C6FB3D9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22" y="756287"/>
            <a:ext cx="8144655" cy="4336218"/>
          </a:xfrm>
        </p:spPr>
        <p:txBody>
          <a:bodyPr/>
          <a:lstStyle/>
          <a:p>
            <a:r>
              <a:rPr lang="sk-SK" i="1" dirty="0">
                <a:solidFill>
                  <a:srgbClr val="FFC000"/>
                </a:solidFill>
              </a:rPr>
              <a:t>Empirický</a:t>
            </a:r>
            <a:r>
              <a:rPr lang="sk-SK" dirty="0"/>
              <a:t> – poznanie založené na dôkazoch, meraniach a pozorovaní</a:t>
            </a:r>
          </a:p>
          <a:p>
            <a:endParaRPr lang="sk-SK" dirty="0"/>
          </a:p>
          <a:p>
            <a:r>
              <a:rPr lang="sk-SK" i="1" dirty="0">
                <a:solidFill>
                  <a:srgbClr val="FFC000"/>
                </a:solidFill>
              </a:rPr>
              <a:t>Kritický realizmus</a:t>
            </a:r>
            <a:r>
              <a:rPr lang="sk-SK" dirty="0"/>
              <a:t> – uznáva objektívny svet, ale aj sociálne kontexty poznania</a:t>
            </a:r>
          </a:p>
          <a:p>
            <a:endParaRPr lang="sk-SK" dirty="0"/>
          </a:p>
          <a:p>
            <a:r>
              <a:rPr lang="sk-SK" i="1" dirty="0">
                <a:solidFill>
                  <a:srgbClr val="FFC000"/>
                </a:solidFill>
              </a:rPr>
              <a:t>Sociálny konštruktivizmus </a:t>
            </a:r>
            <a:r>
              <a:rPr lang="sk-SK" dirty="0"/>
              <a:t>– zdravie a choroba ako sociálne konštrukty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637F64DC-9780-3ECA-C259-2D8F92DF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835836"/>
            <a:ext cx="8312587" cy="1008380"/>
          </a:xfrm>
        </p:spPr>
        <p:txBody>
          <a:bodyPr/>
          <a:lstStyle/>
          <a:p>
            <a:r>
              <a:rPr lang="sk-SK" dirty="0"/>
              <a:t>Empirický, kritický a konštruktivistický prístup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E37A254-2CF1-AD22-F725-D8175DA3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13.10.2025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FC9A796-3477-B741-8CEF-E49013640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53CE2B0-0CBD-1691-68F9-10C1B4E83D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99355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B1E4235-DA0B-607E-9BFD-98010E1E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555942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noProof="0" dirty="0">
                <a:effectLst/>
              </a:rPr>
              <a:t>Empirické údaje budú získavané na základe jasne definovaných nosologických kritérií, akými sú BMI a </a:t>
            </a:r>
            <a:r>
              <a:rPr lang="sk-SK" noProof="0" dirty="0" err="1">
                <a:effectLst/>
              </a:rPr>
              <a:t>percentilové</a:t>
            </a:r>
            <a:r>
              <a:rPr lang="sk-SK" noProof="0" dirty="0">
                <a:effectLst/>
              </a:rPr>
              <a:t> hodnoty. Tieto určujú, ktoré deti sú klasifikované ako obézne, alebo s nadváhou. Nájdené údaje sa budú interpretovať na základe nielen číselných dát, ale aj nosologických klasifikácií a ich vzťahu k zdravotným rizikám. To umožní tvorbu preventívnych stratégií a intervencií, ktoré sa zamerajú na konkrétne cieľové skupiny. Zároveň predmetom výskumu bude aj vzťah sociálnych a kultúrnych rizík obezity, najmä preto, že je to často spoločensky stigmatizovaný problém. Výskum môže priniesť poznatky, ktoré vedú k zmene verejnej diskusie a zdravotnej politiky. </a:t>
            </a:r>
            <a:endParaRPr lang="sk-SK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3B23DD2-0397-0FA4-F5F7-DCF9D400D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980254"/>
            <a:ext cx="8850192" cy="1008380"/>
          </a:xfrm>
        </p:spPr>
        <p:txBody>
          <a:bodyPr/>
          <a:lstStyle/>
          <a:p>
            <a:r>
              <a:rPr lang="sk-SK" noProof="0" dirty="0"/>
              <a:t>Príklad formulácie filozofie výskumu – obezita u detí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9B63B2-63CC-F0C1-CF9B-92C3744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1151247" cy="402652"/>
          </a:xfrm>
        </p:spPr>
        <p:txBody>
          <a:bodyPr/>
          <a:lstStyle/>
          <a:p>
            <a:fld id="{17D84F83-A9A5-C942-A03F-560C803C3F5D}" type="datetime1">
              <a:rPr lang="sk-SK" noProof="0" smtClean="0"/>
              <a:t>13.10.2025</a:t>
            </a:fld>
            <a:endParaRPr lang="sk-SK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5C71368-9E9D-0321-92DD-6EC7D7167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noProof="0" smtClean="0"/>
              <a:pPr/>
              <a:t>12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A9B8A03-0EB6-8E20-698B-5CC5F6D7E4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noProof="0" dirty="0" err="1"/>
              <a:t>rusnak.truni.sk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16870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BF9A005-615A-0B9D-1C04-7E2D38FB1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756287"/>
            <a:ext cx="8477434" cy="4033519"/>
          </a:xfrm>
        </p:spPr>
        <p:txBody>
          <a:bodyPr>
            <a:normAutofit lnSpcReduction="10000"/>
          </a:bodyPr>
          <a:lstStyle/>
          <a:p>
            <a:r>
              <a:rPr lang="sk-SK" sz="3200" dirty="0"/>
              <a:t>Jasne opísať výskumný problém, ciele a metodické prístupy</a:t>
            </a:r>
          </a:p>
          <a:p>
            <a:endParaRPr lang="sk-SK" sz="3200" dirty="0"/>
          </a:p>
          <a:p>
            <a:r>
              <a:rPr lang="sk-SK" sz="3200" dirty="0"/>
              <a:t>Zdôvodniť výber metodiky (kvantitatívna, kvalitatívna, zmiešaná)</a:t>
            </a:r>
          </a:p>
          <a:p>
            <a:endParaRPr lang="sk-SK" sz="3200" dirty="0"/>
          </a:p>
          <a:p>
            <a:r>
              <a:rPr lang="sk-SK" sz="3200" dirty="0"/>
              <a:t>Popísať výber vzorky, metódy zberu a analýzy údajov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C11904-F176-E94C-E79E-88D543BF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283119"/>
            <a:ext cx="8312587" cy="1008380"/>
          </a:xfrm>
        </p:spPr>
        <p:txBody>
          <a:bodyPr/>
          <a:lstStyle/>
          <a:p>
            <a:r>
              <a:rPr lang="sk-SK" dirty="0"/>
              <a:t>Kroky pri popise metodiky v diplomovej 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E9917F4-A2D2-D463-F1BA-58B398C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3A7D5D5-B6C3-5F09-F2AA-EC1C426E9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B734E66-9EC8-AEDF-2FEF-776F47F4F0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24619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1927111-5E1D-2CF1-E65F-45443BA8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830573"/>
            <a:ext cx="8312587" cy="1008380"/>
          </a:xfrm>
        </p:spPr>
        <p:txBody>
          <a:bodyPr/>
          <a:lstStyle/>
          <a:p>
            <a:r>
              <a:rPr lang="sk-SK" noProof="0" dirty="0"/>
              <a:t>Dizajn výskumu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89EB04-B3FD-FF2A-FADE-B9CD531F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noProof="0" smtClean="0"/>
              <a:t>13.10.2025</a:t>
            </a:fld>
            <a:endParaRPr lang="sk-SK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91F3FA8-C453-2A8C-C3C1-263E146F36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noProof="0" smtClean="0"/>
              <a:pPr/>
              <a:t>14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25F85EB-EDA5-E628-9534-2F311C93F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noProof="0" dirty="0" err="1"/>
              <a:t>rusnak.truni.sk</a:t>
            </a:r>
            <a:endParaRPr lang="sk-SK" noProof="0" dirty="0"/>
          </a:p>
        </p:txBody>
      </p:sp>
      <p:pic>
        <p:nvPicPr>
          <p:cNvPr id="14" name="Zástupný objekt pre obsah 13" descr="Obrázok, na ktorom je snímka obrazovky, rad, diagram, štvorec&#10;&#10;Obsah vygenerovaný pomocou AI môže byť nesprávny.">
            <a:extLst>
              <a:ext uri="{FF2B5EF4-FFF2-40B4-BE49-F238E27FC236}">
                <a16:creationId xmlns:a16="http://schemas.microsoft.com/office/drawing/2014/main" id="{1BEFD445-F101-B27F-8E8E-0891274B8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84" y="488586"/>
            <a:ext cx="6716712" cy="1696237"/>
          </a:xfrm>
        </p:spPr>
      </p:pic>
      <p:sp>
        <p:nvSpPr>
          <p:cNvPr id="17" name="Zástupný objekt pre obsah 1">
            <a:extLst>
              <a:ext uri="{FF2B5EF4-FFF2-40B4-BE49-F238E27FC236}">
                <a16:creationId xmlns:a16="http://schemas.microsoft.com/office/drawing/2014/main" id="{B0430DF7-98BA-1CAD-78DD-332EB99BCE5B}"/>
              </a:ext>
            </a:extLst>
          </p:cNvPr>
          <p:cNvSpPr txBox="1">
            <a:spLocks/>
          </p:cNvSpPr>
          <p:nvPr/>
        </p:nvSpPr>
        <p:spPr>
          <a:xfrm>
            <a:off x="856448" y="2100792"/>
            <a:ext cx="7595031" cy="3781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2356" indent="-282198" algn="l" defTabSz="1007852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05496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086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11778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14133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66881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692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71592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24340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sk-SK" i="1" noProof="0" dirty="0">
                <a:solidFill>
                  <a:srgbClr val="FFFF00"/>
                </a:solidFill>
              </a:rPr>
              <a:t>Kvantitatívny výskum </a:t>
            </a:r>
            <a:r>
              <a:rPr lang="sk-SK" noProof="0" dirty="0"/>
              <a:t>založený na práci s kvantitou, teda výsledkami merania, počítania, atď.</a:t>
            </a:r>
          </a:p>
          <a:p>
            <a:pPr marL="20158" indent="0">
              <a:buNone/>
            </a:pPr>
            <a:endParaRPr lang="sk-SK" noProof="0" dirty="0"/>
          </a:p>
          <a:p>
            <a:r>
              <a:rPr lang="sk-SK" i="1" noProof="0" dirty="0">
                <a:solidFill>
                  <a:srgbClr val="FFFF00"/>
                </a:solidFill>
              </a:rPr>
              <a:t>Kvalitatívny výskum </a:t>
            </a:r>
            <a:r>
              <a:rPr lang="sk-SK" noProof="0" dirty="0"/>
              <a:t>skôr pracuje s kvalitou. </a:t>
            </a:r>
          </a:p>
          <a:p>
            <a:pPr marL="20158" indent="0">
              <a:buNone/>
            </a:pPr>
            <a:endParaRPr lang="sk-SK" noProof="0" dirty="0"/>
          </a:p>
          <a:p>
            <a:r>
              <a:rPr lang="sk-SK" i="1" noProof="0" dirty="0">
                <a:solidFill>
                  <a:srgbClr val="FFFF00"/>
                </a:solidFill>
              </a:rPr>
              <a:t>Kombinovaná</a:t>
            </a:r>
            <a:r>
              <a:rPr lang="sk-SK" noProof="0" dirty="0"/>
              <a:t> alebo </a:t>
            </a:r>
            <a:r>
              <a:rPr lang="sk-SK" i="1" noProof="0" dirty="0">
                <a:solidFill>
                  <a:srgbClr val="FFFF00"/>
                </a:solidFill>
              </a:rPr>
              <a:t>zmiešaná</a:t>
            </a:r>
            <a:r>
              <a:rPr lang="sk-SK" noProof="0" dirty="0"/>
              <a:t> metodika výskumu: tieto dve metodiky použité spoločne</a:t>
            </a:r>
          </a:p>
        </p:txBody>
      </p:sp>
    </p:spTree>
    <p:extLst>
      <p:ext uri="{BB962C8B-B14F-4D97-AF65-F5344CB8AC3E}">
        <p14:creationId xmlns:p14="http://schemas.microsoft.com/office/powerpoint/2010/main" val="314605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7" descr="Obrázok, na ktorom je diagram, text, snímka obrazovky, rad&#10;&#10;Obsah vygenerovaný pomocou AI môže byť nesprávny.">
            <a:extLst>
              <a:ext uri="{FF2B5EF4-FFF2-40B4-BE49-F238E27FC236}">
                <a16:creationId xmlns:a16="http://schemas.microsoft.com/office/drawing/2014/main" id="{472012F5-A330-CD9E-8A93-CF32277C4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27" y="583728"/>
            <a:ext cx="5584036" cy="496268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B359A8D-8E21-3A47-0E2F-911FCDB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6303010"/>
            <a:ext cx="8312587" cy="1008380"/>
          </a:xfrm>
        </p:spPr>
        <p:txBody>
          <a:bodyPr/>
          <a:lstStyle/>
          <a:p>
            <a:r>
              <a:rPr lang="sk-SK" noProof="0" dirty="0"/>
              <a:t>Kvantitatívny design výskumu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4ACBD8D-D6A6-EAD5-56C3-30AEEB5A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1256701" cy="402652"/>
          </a:xfrm>
        </p:spPr>
        <p:txBody>
          <a:bodyPr/>
          <a:lstStyle/>
          <a:p>
            <a:fld id="{17D84F83-A9A5-C942-A03F-560C803C3F5D}" type="datetime1">
              <a:rPr lang="sk-SK" noProof="0" smtClean="0"/>
              <a:t>13.10.2025</a:t>
            </a:fld>
            <a:endParaRPr lang="sk-SK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EAB76E9-279F-2D06-EC2D-0895D257D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noProof="0" smtClean="0"/>
              <a:pPr/>
              <a:t>15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B20F88C-3EEF-C00C-03C9-1AB7C84BC8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noProof="0" dirty="0" err="1"/>
              <a:t>rusnak.truni.sk</a:t>
            </a:r>
            <a:endParaRPr lang="sk-SK" noProof="0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D595A33-261D-2AF3-774B-604A8FDEF80B}"/>
              </a:ext>
            </a:extLst>
          </p:cNvPr>
          <p:cNvSpPr txBox="1">
            <a:spLocks/>
          </p:cNvSpPr>
          <p:nvPr/>
        </p:nvSpPr>
        <p:spPr>
          <a:xfrm>
            <a:off x="351692" y="756287"/>
            <a:ext cx="4304714" cy="4378421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>
            <a:lvl1pPr marL="302356" indent="-282198" algn="l" defTabSz="1007852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05496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086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11778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14133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66881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692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71592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24340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buClrTx/>
            </a:pPr>
            <a:r>
              <a:rPr lang="sk-SK" sz="3200" dirty="0"/>
              <a:t>Deduktívny prístup – testovanie hypotéz</a:t>
            </a:r>
          </a:p>
          <a:p>
            <a:pPr fontAlgn="auto">
              <a:lnSpc>
                <a:spcPct val="100000"/>
              </a:lnSpc>
              <a:buClrTx/>
            </a:pPr>
            <a:r>
              <a:rPr lang="sk-SK" sz="3200" dirty="0"/>
              <a:t>Reprezentatívna vzorka populácie</a:t>
            </a:r>
          </a:p>
          <a:p>
            <a:pPr fontAlgn="auto">
              <a:lnSpc>
                <a:spcPct val="100000"/>
              </a:lnSpc>
              <a:buClrTx/>
            </a:pPr>
            <a:r>
              <a:rPr lang="sk-SK" sz="3200" dirty="0"/>
              <a:t>Využitie štatistických metód a pravdepodobnosti</a:t>
            </a:r>
          </a:p>
          <a:p>
            <a:pPr fontAlgn="auto">
              <a:lnSpc>
                <a:spcPct val="100000"/>
              </a:lnSpc>
              <a:buClrTx/>
            </a:pPr>
            <a:endParaRPr lang="sk-SK" sz="3200" dirty="0"/>
          </a:p>
          <a:p>
            <a:pPr fontAlgn="auto">
              <a:lnSpc>
                <a:spcPct val="100000"/>
              </a:lnSpc>
              <a:buClrTx/>
            </a:pPr>
            <a:endParaRPr lang="sk-SK" dirty="0"/>
          </a:p>
          <a:p>
            <a:pPr fontAlgn="auto">
              <a:lnSpc>
                <a:spcPct val="100000"/>
              </a:lnSpc>
              <a:buClrTx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055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07795F9-4FEB-4F20-9AC1-2685407F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noProof="0" smtClean="0"/>
              <a:pPr>
                <a:spcAft>
                  <a:spcPts val="600"/>
                </a:spcAft>
              </a:pPr>
              <a:t>13.10.2025</a:t>
            </a:fld>
            <a:endParaRPr lang="sk-SK" sz="1100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A7FC2BF-8BFA-0818-2966-1DF1A9C16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sk-SK" noProof="0" smtClean="0"/>
              <a:pPr>
                <a:spcAft>
                  <a:spcPts val="600"/>
                </a:spcAft>
              </a:pPr>
              <a:t>16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DBF0C7D-BA7C-7BF2-57F6-808278E3DB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noProof="0" dirty="0" err="1"/>
              <a:t>rusnak.truni.sk</a:t>
            </a:r>
            <a:endParaRPr lang="sk-SK" noProof="0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A29C774D-F5EF-EE20-2265-DB23A20D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68594"/>
            <a:ext cx="8312587" cy="1008380"/>
          </a:xfrm>
        </p:spPr>
        <p:txBody>
          <a:bodyPr/>
          <a:lstStyle/>
          <a:p>
            <a:r>
              <a:rPr lang="sk-SK" noProof="0" dirty="0"/>
              <a:t>Pozorovacie štúdie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08C064B-C2D6-9982-1431-23F2FC7356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029" y="726034"/>
            <a:ext cx="6648537" cy="4912766"/>
          </a:xfrm>
        </p:spPr>
        <p:txBody>
          <a:bodyPr anchor="ctr">
            <a:normAutofit/>
          </a:bodyPr>
          <a:lstStyle/>
          <a:p>
            <a:r>
              <a:rPr lang="sk-SK" i="1" noProof="0" dirty="0">
                <a:solidFill>
                  <a:srgbClr val="FFFF00"/>
                </a:solidFill>
                <a:effectLst/>
              </a:rPr>
              <a:t>Deskriptívne štúdie </a:t>
            </a:r>
            <a:r>
              <a:rPr lang="sk-SK" noProof="0" dirty="0">
                <a:effectLst/>
              </a:rPr>
              <a:t>zohrávajú kľúčovú úlohu vo výskume zdravia verejnosti tým, že poskytujú základ pre pochopenie distribúcie, vzorcov a charakteristík javov súvisiacich so zdravím v rámci populácie. Využívajú rôzne metódy na systematické pozorovanie, dokumentovanie a analýzu údajov. Taktiež ponúkajú cenné poznatky, ktoré informujú o intervenciách a politikách zdravia verejnosti. Použitie popisného dizajnu vedie k vytváraniu hypotéz a návrhu následných analytických štúdií.</a:t>
            </a:r>
          </a:p>
          <a:p>
            <a:r>
              <a:rPr lang="sk-SK" noProof="0" dirty="0">
                <a:effectLst/>
              </a:rPr>
              <a:t>Výhoda - ich vykonanie je relatívne jednoduché, rýchle a lacné.</a:t>
            </a:r>
          </a:p>
        </p:txBody>
      </p:sp>
      <p:pic>
        <p:nvPicPr>
          <p:cNvPr id="8" name="Obrázok 7" descr="Obrázok, na ktorom je text, snímka obrazovky, diagram, rad&#10;&#10;Obsah vygenerovaný pomocou AI môže byť nesprávny.">
            <a:extLst>
              <a:ext uri="{FF2B5EF4-FFF2-40B4-BE49-F238E27FC236}">
                <a16:creationId xmlns:a16="http://schemas.microsoft.com/office/drawing/2014/main" id="{0E20BE81-AAC0-AEEC-8CF2-8342FCEF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67" y="726034"/>
            <a:ext cx="2564287" cy="378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39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757BF-88C8-434A-FE37-2B3795BB6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B17F3A-643A-CADF-6E38-CF9DF1DE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noProof="0" smtClean="0"/>
              <a:pPr>
                <a:spcAft>
                  <a:spcPts val="600"/>
                </a:spcAft>
              </a:pPr>
              <a:t>13.10.2025</a:t>
            </a:fld>
            <a:endParaRPr lang="sk-SK" sz="1100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2CAE8CC-6C1D-C5CC-365B-13A600E34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sk-SK" noProof="0" smtClean="0"/>
              <a:pPr>
                <a:spcAft>
                  <a:spcPts val="600"/>
                </a:spcAft>
              </a:pPr>
              <a:t>17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C90B08A-5026-72B9-529A-78A5388417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noProof="0" dirty="0" err="1"/>
              <a:t>rusnak.truni.sk</a:t>
            </a:r>
            <a:endParaRPr lang="sk-SK" noProof="0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E806766-AB44-5C52-F054-1F5970EA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68594"/>
            <a:ext cx="8312587" cy="1008380"/>
          </a:xfrm>
        </p:spPr>
        <p:txBody>
          <a:bodyPr/>
          <a:lstStyle/>
          <a:p>
            <a:r>
              <a:rPr lang="sk-SK" noProof="0" dirty="0"/>
              <a:t>Pozorovacie štúdie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1770290-4CFD-D0CA-AFB0-6D8541A5CB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029" y="726034"/>
            <a:ext cx="6648537" cy="4912766"/>
          </a:xfrm>
        </p:spPr>
        <p:txBody>
          <a:bodyPr anchor="ctr">
            <a:normAutofit fontScale="92500" lnSpcReduction="10000"/>
          </a:bodyPr>
          <a:lstStyle/>
          <a:p>
            <a:r>
              <a:rPr lang="sk-SK" i="1" noProof="0" dirty="0">
                <a:solidFill>
                  <a:srgbClr val="FFFF00"/>
                </a:solidFill>
                <a:effectLst/>
              </a:rPr>
              <a:t>Analytické štúdie </a:t>
            </a:r>
            <a:r>
              <a:rPr lang="sk-SK" noProof="0" dirty="0">
                <a:effectLst/>
              </a:rPr>
              <a:t>- overovanie hypotéz o vzťahu medzi príčinou a následkom. </a:t>
            </a:r>
          </a:p>
          <a:p>
            <a:r>
              <a:rPr lang="sk-SK" noProof="0" dirty="0">
                <a:effectLst/>
              </a:rPr>
              <a:t>Cieľom je identifikovať základné príčiny zdravotných problémov, pochopiť základné faktory, ktoré k týmto problémom vedú, a informovať o vývoji účinných intervencií a politík na zlepšenie zdravia verejnosti. </a:t>
            </a:r>
          </a:p>
          <a:p>
            <a:r>
              <a:rPr lang="sk-SK" noProof="0" dirty="0">
                <a:effectLst/>
              </a:rPr>
              <a:t>Systematický prístup k zberu údajov, ich analýzou a vyvodzovaním záverov o vzťahu medzi premennými. </a:t>
            </a:r>
          </a:p>
          <a:p>
            <a:r>
              <a:rPr lang="sk-SK" noProof="0" dirty="0">
                <a:effectLst/>
              </a:rPr>
              <a:t>Analytické prístupy poskytujú poznatky založené na dôkazoch, ktoré informujú o politikách zdravia verejnosti, intervenciách a rozhodovaní. Sú základom pre zdravie verejnosti, ktoré je založené na vedeckých dôkazoch.</a:t>
            </a:r>
          </a:p>
        </p:txBody>
      </p:sp>
      <p:pic>
        <p:nvPicPr>
          <p:cNvPr id="8" name="Obrázok 7" descr="Obrázok, na ktorom je text, snímka obrazovky, diagram, rad&#10;&#10;Obsah vygenerovaný pomocou AI môže byť nesprávny.">
            <a:extLst>
              <a:ext uri="{FF2B5EF4-FFF2-40B4-BE49-F238E27FC236}">
                <a16:creationId xmlns:a16="http://schemas.microsoft.com/office/drawing/2014/main" id="{4B5AB049-ED59-CFDE-B6F5-AEE30F0B6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67" y="726034"/>
            <a:ext cx="2564287" cy="378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63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5092564-6D58-46A6-F2BA-A6B1DC3D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383256"/>
          </a:xfrm>
        </p:spPr>
        <p:txBody>
          <a:bodyPr>
            <a:normAutofit/>
          </a:bodyPr>
          <a:lstStyle/>
          <a:p>
            <a:r>
              <a:rPr lang="sk-SK" dirty="0"/>
              <a:t>Korelácia </a:t>
            </a:r>
            <a:r>
              <a:rPr lang="sk-SK" i="1" dirty="0">
                <a:solidFill>
                  <a:srgbClr val="FFC000"/>
                </a:solidFill>
              </a:rPr>
              <a:t>neznamená príčinnú súvislosť</a:t>
            </a:r>
            <a:r>
              <a:rPr lang="sk-SK" dirty="0"/>
              <a:t>. </a:t>
            </a:r>
          </a:p>
          <a:p>
            <a:pPr lvl="1"/>
            <a:r>
              <a:rPr lang="sk-SK" dirty="0"/>
              <a:t>Dve premenné môžu byť vysoko korelované, pretože obe kauzálne súvisia s treťou premennou alebo skupinou takýchto premenných, a napriek tomu nemajú medzi sebou žiadny príčinný vzťah.</a:t>
            </a:r>
          </a:p>
          <a:p>
            <a:r>
              <a:rPr lang="sk-SK" i="1" dirty="0">
                <a:solidFill>
                  <a:srgbClr val="FFC000"/>
                </a:solidFill>
              </a:rPr>
              <a:t>Analýza príčiny a následku (kauzálna analýza) </a:t>
            </a:r>
            <a:r>
              <a:rPr lang="sk-SK" dirty="0"/>
              <a:t>sa</a:t>
            </a:r>
            <a:r>
              <a:rPr lang="sk-SK" i="1" dirty="0"/>
              <a:t> </a:t>
            </a:r>
            <a:r>
              <a:rPr lang="sk-SK" dirty="0"/>
              <a:t>zameriava na zisťovanie, či zmena jednej premennej skutočne spôsobuje zmenu druhej. </a:t>
            </a:r>
          </a:p>
          <a:p>
            <a:pPr lvl="1"/>
            <a:r>
              <a:rPr lang="sk-SK" dirty="0"/>
              <a:t>V takom prípade hovoríme o </a:t>
            </a:r>
            <a:r>
              <a:rPr lang="sk-SK" i="1" dirty="0">
                <a:solidFill>
                  <a:srgbClr val="FFC000"/>
                </a:solidFill>
              </a:rPr>
              <a:t>kauzálnom vzťahu</a:t>
            </a:r>
            <a:r>
              <a:rPr lang="sk-SK" dirty="0"/>
              <a:t>, pri ktorom expozícia (napríklad rizikový faktor) vedie k určitému výsledku (napríklad ochoreniu). </a:t>
            </a:r>
          </a:p>
          <a:p>
            <a:pPr lvl="1"/>
            <a:r>
              <a:rPr lang="sk-SK" dirty="0"/>
              <a:t>Pre overenie kauzality je potrebné </a:t>
            </a:r>
            <a:r>
              <a:rPr lang="sk-SK" i="1" dirty="0">
                <a:solidFill>
                  <a:srgbClr val="FFC000"/>
                </a:solidFill>
              </a:rPr>
              <a:t>vylúčiť vplyv </a:t>
            </a:r>
            <a:r>
              <a:rPr lang="sk-SK" dirty="0"/>
              <a:t>iných možných faktorov a zabezpečiť, aby </a:t>
            </a:r>
            <a:r>
              <a:rPr lang="sk-SK" i="1" dirty="0">
                <a:solidFill>
                  <a:srgbClr val="FFC000"/>
                </a:solidFill>
              </a:rPr>
              <a:t>expozícia časovo predchádzala následku</a:t>
            </a:r>
            <a:r>
              <a:rPr lang="sk-SK" dirty="0"/>
              <a:t>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B239B39-BF0E-984D-DCB6-BC5EF6F0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27" y="5835836"/>
            <a:ext cx="8312587" cy="1008380"/>
          </a:xfrm>
        </p:spPr>
        <p:txBody>
          <a:bodyPr/>
          <a:lstStyle/>
          <a:p>
            <a:r>
              <a:rPr lang="sk-SK" dirty="0"/>
              <a:t>Korelácia a príčinnosť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8A103A-9D8B-112F-3A5B-9214BA9D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B89DCD3-BB7B-54F3-E3BF-EB29D7F61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5001969-ECD6-36AD-81EB-638F7965FC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5029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BEE834CA-2053-500C-A2C5-AFAD2FFA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980254"/>
            <a:ext cx="8312587" cy="1008380"/>
          </a:xfrm>
        </p:spPr>
        <p:txBody>
          <a:bodyPr/>
          <a:lstStyle/>
          <a:p>
            <a:r>
              <a:rPr lang="sk-SK" noProof="0" dirty="0"/>
              <a:t>Porovnanie charakteristík analytických štúdií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CD29885-CAC2-5356-8DC2-657FA59D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noProof="0" smtClean="0"/>
              <a:t>13.10.2025</a:t>
            </a:fld>
            <a:endParaRPr lang="sk-SK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98F0A6C-5EF3-6524-E13E-E72917FE1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sk-SK" noProof="0" smtClean="0"/>
              <a:pPr/>
              <a:t>19</a:t>
            </a:fld>
            <a:endParaRPr lang="sk-SK" noProof="0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82D4ECF-3566-C431-DD6B-727A8442BE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noProof="0" dirty="0" err="1"/>
              <a:t>rusnak.truni.sk</a:t>
            </a:r>
            <a:endParaRPr lang="sk-SK" noProof="0" dirty="0"/>
          </a:p>
        </p:txBody>
      </p:sp>
      <p:pic>
        <p:nvPicPr>
          <p:cNvPr id="10" name="Obrázok 9" descr="Obrázok, na ktorom je text, potvrdenie, snímka obrazovky, písmo&#10;&#10;Obsah vygenerovaný pomocou AI môže byť nesprávny.">
            <a:extLst>
              <a:ext uri="{FF2B5EF4-FFF2-40B4-BE49-F238E27FC236}">
                <a16:creationId xmlns:a16="http://schemas.microsoft.com/office/drawing/2014/main" id="{1221DC8C-5B4F-9DC9-DA39-CF31E8AE3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80" y="370427"/>
            <a:ext cx="7772400" cy="47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Ciele prednášky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756287"/>
            <a:ext cx="8463366" cy="4621740"/>
          </a:xfrm>
        </p:spPr>
        <p:txBody>
          <a:bodyPr>
            <a:normAutofit lnSpcReduction="10000"/>
          </a:bodyPr>
          <a:lstStyle/>
          <a:p>
            <a:endParaRPr lang="sk-SK" noProof="0" dirty="0"/>
          </a:p>
          <a:p>
            <a:r>
              <a:rPr lang="sk-SK" sz="3200" noProof="0" dirty="0"/>
              <a:t>Porozumieť rozdielu medzi metodikou, metódou a metodológiou</a:t>
            </a:r>
          </a:p>
          <a:p>
            <a:r>
              <a:rPr lang="sk-SK" sz="3200" noProof="0" dirty="0"/>
              <a:t>Poznať základné filozofické východiská výskumu</a:t>
            </a:r>
          </a:p>
          <a:p>
            <a:r>
              <a:rPr lang="sk-SK" sz="3200" noProof="0" dirty="0"/>
              <a:t>Získať prehľad o typoch výskumných metodík</a:t>
            </a:r>
          </a:p>
          <a:p>
            <a:r>
              <a:rPr lang="sk-SK" sz="3200" noProof="0" dirty="0"/>
              <a:t>Osvojiť si hlavné dizajny výskumu používané v zdraví verejnosti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48A459-5521-F0F0-24C2-93DF83BAF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78" y="1501874"/>
            <a:ext cx="8421163" cy="4033519"/>
          </a:xfrm>
        </p:spPr>
        <p:txBody>
          <a:bodyPr>
            <a:normAutofit fontScale="92500" lnSpcReduction="20000"/>
          </a:bodyPr>
          <a:lstStyle/>
          <a:p>
            <a:r>
              <a:rPr lang="sk-SK" sz="3600" dirty="0"/>
              <a:t>Cieľ: hodnotenie účinnosti zásahov a intervencií</a:t>
            </a:r>
          </a:p>
          <a:p>
            <a:endParaRPr lang="sk-SK" sz="3600" dirty="0"/>
          </a:p>
          <a:p>
            <a:r>
              <a:rPr lang="sk-SK" sz="3600" dirty="0"/>
              <a:t>Randomizované kontrolované štúdie (RCT) ako zlatý štandard</a:t>
            </a:r>
          </a:p>
          <a:p>
            <a:endParaRPr lang="sk-SK" sz="3600" dirty="0"/>
          </a:p>
          <a:p>
            <a:r>
              <a:rPr lang="sk-SK" sz="3600" dirty="0"/>
              <a:t>Význam pre tvorbu dôkazov v praxi zdravia verejnosti</a:t>
            </a:r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143E86-9325-BF49-3BEB-A93CD703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835836"/>
            <a:ext cx="8312587" cy="1008380"/>
          </a:xfrm>
        </p:spPr>
        <p:txBody>
          <a:bodyPr/>
          <a:lstStyle/>
          <a:p>
            <a:r>
              <a:rPr lang="sk-SK" dirty="0"/>
              <a:t>Intervenčné štúdie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B889250-29CF-C2C2-23F0-F3123F6F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13.10.2025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CB6D5DD-BE1E-6E46-F7D8-26FDDCD5F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CF98463-9EA4-F91A-6472-5A64AA6B20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650168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44A16-5C6D-481C-6A01-E639EBDA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Kvalitatívny výskum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B8029EF-24C9-88BC-0B6D-E6C26EE8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13.10.2025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4077784-0A99-E89B-47B2-69937D6E6B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212CC4-50A2-F771-5080-ED7B1652E3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Zástupný objekt pre obsah 1">
            <a:extLst>
              <a:ext uri="{FF2B5EF4-FFF2-40B4-BE49-F238E27FC236}">
                <a16:creationId xmlns:a16="http://schemas.microsoft.com/office/drawing/2014/main" id="{903C0AC5-06AF-4B9D-5BCE-4478CE24A247}"/>
              </a:ext>
            </a:extLst>
          </p:cNvPr>
          <p:cNvSpPr txBox="1">
            <a:spLocks/>
          </p:cNvSpPr>
          <p:nvPr/>
        </p:nvSpPr>
        <p:spPr>
          <a:xfrm>
            <a:off x="351691" y="756287"/>
            <a:ext cx="8817343" cy="4378421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>
            <a:lvl1pPr marL="302356" indent="-282198" algn="l" defTabSz="1007852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05496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086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11778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14133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66881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692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71592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24340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dirty="0"/>
              <a:t>Induktívny prístup – tvorba teórií na základe pozorovaní</a:t>
            </a:r>
          </a:p>
          <a:p>
            <a:endParaRPr lang="sk-SK" sz="3200" dirty="0"/>
          </a:p>
          <a:p>
            <a:r>
              <a:rPr lang="sk-SK" sz="3200" dirty="0"/>
              <a:t>Malé, cielene vybrané vzorky</a:t>
            </a:r>
          </a:p>
          <a:p>
            <a:endParaRPr lang="sk-SK" sz="3200" dirty="0"/>
          </a:p>
          <a:p>
            <a:r>
              <a:rPr lang="sk-SK" sz="3200" dirty="0"/>
              <a:t>Nástroje: rozhovory, </a:t>
            </a:r>
            <a:r>
              <a:rPr lang="sk-SK" sz="3200" dirty="0" err="1"/>
              <a:t>fokusové</a:t>
            </a:r>
            <a:r>
              <a:rPr lang="sk-SK" sz="3200" dirty="0"/>
              <a:t> skupiny, analýza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2781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C4C2EF8-1A45-1BCB-E044-6A8188BC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smtClean="0"/>
              <a:pPr>
                <a:spcAft>
                  <a:spcPts val="600"/>
                </a:spcAft>
              </a:pPr>
              <a:t>13.10.2025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80C5B08-8721-B3E2-4421-35A27F472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FDD5EB9-D821-07C8-528E-DBC9E211D8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89DA0EE-09E8-F46C-94BC-F7E9A911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Zmiešané metodiky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DB75235-75CD-5818-F808-CA4710E5F9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5157" y="2656114"/>
            <a:ext cx="8906809" cy="301602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modely kombinácie kvantitatívnych a kvalitatívnych prístupov: </a:t>
            </a:r>
          </a:p>
          <a:p>
            <a:pPr lvl="1">
              <a:lnSpc>
                <a:spcPct val="90000"/>
              </a:lnSpc>
            </a:pPr>
            <a:r>
              <a:rPr lang="sk-SK" sz="2300" dirty="0"/>
              <a:t>konvergentný dizajn, </a:t>
            </a:r>
          </a:p>
          <a:p>
            <a:pPr lvl="1">
              <a:lnSpc>
                <a:spcPct val="90000"/>
              </a:lnSpc>
            </a:pPr>
            <a:r>
              <a:rPr lang="sk-SK" sz="2300" dirty="0"/>
              <a:t>vysvetľujúci sekvenčný dizajn a </a:t>
            </a:r>
          </a:p>
          <a:p>
            <a:pPr lvl="1">
              <a:lnSpc>
                <a:spcPct val="90000"/>
              </a:lnSpc>
            </a:pPr>
            <a:r>
              <a:rPr lang="sk-SK" sz="2300" dirty="0"/>
              <a:t>prieskumný sekvenčný dizajn</a:t>
            </a:r>
          </a:p>
        </p:txBody>
      </p:sp>
      <p:pic>
        <p:nvPicPr>
          <p:cNvPr id="2050" name="Picture 2" descr="Mixed Methods Research ~ Different Types &amp; Examples">
            <a:extLst>
              <a:ext uri="{FF2B5EF4-FFF2-40B4-BE49-F238E27FC236}">
                <a16:creationId xmlns:a16="http://schemas.microsoft.com/office/drawing/2014/main" id="{D61CEF50-B59C-A040-A14D-DAB17546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420" y="664029"/>
            <a:ext cx="5872578" cy="17704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99241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834E5F74-5B41-831C-1C77-90F69EC0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980254"/>
            <a:ext cx="8312587" cy="1008380"/>
          </a:xfrm>
        </p:spPr>
        <p:txBody>
          <a:bodyPr/>
          <a:lstStyle/>
          <a:p>
            <a:r>
              <a:rPr lang="sk-SK" dirty="0"/>
              <a:t>Konvergentný design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F5F2B14-06AA-E28E-ED41-D52E4198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13.10.2025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DEA6194-95FA-26B6-D9FE-1C9ED5CBB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EC553F3-E3AF-AFC9-1331-6706A2320B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3" name="Obrázok 12" descr="Obrázok, na ktorom je text, písmo, kruh, rad&#10;&#10;Automaticky generovaný popis">
            <a:extLst>
              <a:ext uri="{FF2B5EF4-FFF2-40B4-BE49-F238E27FC236}">
                <a16:creationId xmlns:a16="http://schemas.microsoft.com/office/drawing/2014/main" id="{107BE42C-3DF6-F717-02F4-D023F7768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62" y="574216"/>
            <a:ext cx="7772400" cy="1799924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95CC0B13-8017-F151-E1C0-5F627C0B0B31}"/>
              </a:ext>
            </a:extLst>
          </p:cNvPr>
          <p:cNvSpPr txBox="1"/>
          <p:nvPr/>
        </p:nvSpPr>
        <p:spPr>
          <a:xfrm>
            <a:off x="856448" y="2576825"/>
            <a:ext cx="8461722" cy="330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</a:rPr>
              <a:t>V tomto jednofázovom prístupe výskumník zhromažďuje kvantitatívne aj kvalitatívne údaje, analyzuje ich oddelene a potom porovnáva výsledky, aby zistil, či sa zistenia navzájom potvrdzujú alebo nepotvrdzujú.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</a:rPr>
              <a:t>Predpokladá sa, že kvalitatívne aj kvantitatívne údaje poskytujú rôzne typy informácií – často kvalitatívne podrobné pohľady na účastníkov a kvantitatívne skóre na nástrojoch.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</a:rPr>
              <a:t>Ich kombináciou prinášajú výsledky, ktoré by mali byť rovnaké.</a:t>
            </a:r>
          </a:p>
        </p:txBody>
      </p:sp>
    </p:spTree>
    <p:extLst>
      <p:ext uri="{BB962C8B-B14F-4D97-AF65-F5344CB8AC3E}">
        <p14:creationId xmlns:p14="http://schemas.microsoft.com/office/powerpoint/2010/main" val="5078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DA0B370-27BB-D3B2-EA85-7D1A8956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646" y="2329543"/>
            <a:ext cx="8088563" cy="3820885"/>
          </a:xfrm>
        </p:spPr>
        <p:txBody>
          <a:bodyPr>
            <a:normAutofit fontScale="92500"/>
          </a:bodyPr>
          <a:lstStyle/>
          <a:p>
            <a:r>
              <a:rPr lang="sk-SK" dirty="0"/>
              <a:t>Oslovuje jednotlivcov so silným kvantitatívnym pozadím alebo z oblastí relatívne nových ku kvalitatívnym prístupom. </a:t>
            </a:r>
          </a:p>
          <a:p>
            <a:r>
              <a:rPr lang="sk-SK" dirty="0"/>
              <a:t>Ide o dvojfázový projekt zberu údajov, v ktorom výskumník v prvej fáze zhromažďuje kvantitatívne údaje, analyzuje výsledky a potom výsledky použije na plánovanie (alebo nadväzovanie na) druhú, kvalitatívnu fázu. </a:t>
            </a:r>
          </a:p>
          <a:p>
            <a:r>
              <a:rPr lang="sk-SK" dirty="0"/>
              <a:t>Kvantitatívne výsledky zvyčajne určujú typy účastníkov, ktorí majú byť vybraní pre kvalitatívnu fázu. </a:t>
            </a:r>
          </a:p>
          <a:p>
            <a:r>
              <a:rPr lang="sk-SK" dirty="0"/>
              <a:t>Tiež informuje o otázkach, ktoré sa budú klásť účastníkom.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CF065E-7154-BBD9-9A3E-ED6CF0E8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778929"/>
            <a:ext cx="8312587" cy="1008380"/>
          </a:xfrm>
        </p:spPr>
        <p:txBody>
          <a:bodyPr/>
          <a:lstStyle/>
          <a:p>
            <a:r>
              <a:rPr lang="sk-SK" sz="4400" dirty="0"/>
              <a:t>Vysvetľujúci sekvenčný dizajn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9CDEED-8C35-C383-B31A-B0064B39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721AF51-D6BF-7148-A9AE-B0B7CCAF0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63EC92C-1474-4B9C-0897-EC4623D7DA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0" name="Obrázok 9" descr="Obrázok, na ktorom je text, snímka obrazovky, písmo, kruh&#10;&#10;Automaticky generovaný popis">
            <a:extLst>
              <a:ext uri="{FF2B5EF4-FFF2-40B4-BE49-F238E27FC236}">
                <a16:creationId xmlns:a16="http://schemas.microsoft.com/office/drawing/2014/main" id="{9D94F5C1-6BA5-03EE-29A0-39A32604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41" y="603988"/>
            <a:ext cx="7772400" cy="14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4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2A81397-940E-A3CA-829A-6A1FF844A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07" y="2047889"/>
            <a:ext cx="8023248" cy="4026340"/>
          </a:xfrm>
        </p:spPr>
        <p:txBody>
          <a:bodyPr>
            <a:normAutofit/>
          </a:bodyPr>
          <a:lstStyle/>
          <a:p>
            <a:r>
              <a:rPr lang="sk-SK" dirty="0"/>
              <a:t>Najskôr sa zhromaždia údaje o cieľovej skupine, analyzujú výsledky, vyvinie sa nástroj intervencie (alebo iná kvantitatívna funkcia, ako je webová stránka na testovanie), a potom sa použijú na vzorke populácie. </a:t>
            </a:r>
          </a:p>
          <a:p>
            <a:r>
              <a:rPr lang="sk-SK" dirty="0"/>
              <a:t>Výskumník v skutočnosti využíva trojfázový postup, pričom prvá fáza je prieskumná, druhá ako vývoj nástroja intervencie a tretia ako administrácia a testovanie vlastností nástroja intervencie na vzorke populácie.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E2427F7-7571-445F-35E1-731E20F5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835836"/>
            <a:ext cx="8312587" cy="1008380"/>
          </a:xfrm>
        </p:spPr>
        <p:txBody>
          <a:bodyPr/>
          <a:lstStyle/>
          <a:p>
            <a:r>
              <a:rPr lang="sk-SK" sz="4800" dirty="0"/>
              <a:t>Prieskumný sekvenčný dizajn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67F9BF-A3A5-E61A-F85E-5495B921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FDD4F13-2869-2713-871E-79AC8BAB7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A83798-1150-8F3D-BE9E-81F9F391D8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text, písmo, snímka obrazovky, kruh&#10;&#10;Automaticky generovaný popis">
            <a:extLst>
              <a:ext uri="{FF2B5EF4-FFF2-40B4-BE49-F238E27FC236}">
                <a16:creationId xmlns:a16="http://schemas.microsoft.com/office/drawing/2014/main" id="{B023A560-D288-27A1-F5FD-782FFA551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5" y="504538"/>
            <a:ext cx="7772400" cy="11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75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34DF940-227D-D392-8D7F-88A467CE6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21" y="886699"/>
            <a:ext cx="6717242" cy="4033519"/>
          </a:xfrm>
        </p:spPr>
        <p:txBody>
          <a:bodyPr/>
          <a:lstStyle/>
          <a:p>
            <a:r>
              <a:rPr lang="sk-SK" dirty="0"/>
              <a:t>Populácia a vzorka</a:t>
            </a:r>
          </a:p>
          <a:p>
            <a:pPr lvl="1"/>
            <a:r>
              <a:rPr lang="sk-SK" dirty="0"/>
              <a:t>Definícia populácie, na ktorú sa výskum zameriava a spôsob, akým bude vybraná vzorka, napríklad PICO</a:t>
            </a:r>
          </a:p>
          <a:p>
            <a:endParaRPr lang="sk-SK" dirty="0"/>
          </a:p>
          <a:p>
            <a:r>
              <a:rPr lang="sk-SK" dirty="0"/>
              <a:t>Technika výberu vzorky</a:t>
            </a:r>
          </a:p>
          <a:p>
            <a:pPr lvl="1"/>
            <a:r>
              <a:rPr lang="sk-SK" dirty="0"/>
              <a:t>Použitá technika výberu (napr. náhodný výber, kvótny výber) a prečo je táto technika vhodná.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EEEE4D-5D0F-6541-255C-8FD30BDE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 vzorky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CCB714-983B-0137-9D5F-16C486AE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2143058-781A-E9DE-6DC1-3EA9C097C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5627947-033D-29C7-B8CA-AE4059999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478942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5AFE4FB-7DF1-A3E2-5180-85FF93FAC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756287"/>
            <a:ext cx="8545763" cy="5437684"/>
          </a:xfrm>
        </p:spPr>
        <p:txBody>
          <a:bodyPr>
            <a:normAutofit fontScale="70000" lnSpcReduction="20000"/>
          </a:bodyPr>
          <a:lstStyle/>
          <a:p>
            <a:r>
              <a:rPr lang="sk-SK" i="1" dirty="0">
                <a:solidFill>
                  <a:srgbClr val="FFC000"/>
                </a:solidFill>
              </a:rPr>
              <a:t>Jednoduchý náhodný výber</a:t>
            </a:r>
          </a:p>
          <a:p>
            <a:pPr lvl="1"/>
            <a:r>
              <a:rPr lang="sk-SK" dirty="0"/>
              <a:t>Každý člen populácie má rovnakú šancu byť zahrnutý do vzorky.</a:t>
            </a:r>
          </a:p>
          <a:p>
            <a:pPr lvl="1"/>
            <a:r>
              <a:rPr lang="sk-SK" dirty="0"/>
              <a:t>Tento výber je najlepšie použiteľný, ak je k dispozícii kompletný zoznam populácie.</a:t>
            </a:r>
          </a:p>
          <a:p>
            <a:pPr lvl="1"/>
            <a:r>
              <a:rPr lang="sk-SK" dirty="0"/>
              <a:t>Príklad: Náhodný výber osôb z databázy zdravotných záznamov.</a:t>
            </a:r>
          </a:p>
          <a:p>
            <a:r>
              <a:rPr lang="sk-SK" dirty="0">
                <a:solidFill>
                  <a:srgbClr val="FFC000"/>
                </a:solidFill>
              </a:rPr>
              <a:t>Systémový výber (</a:t>
            </a:r>
            <a:r>
              <a:rPr lang="sk-SK" dirty="0" err="1">
                <a:solidFill>
                  <a:srgbClr val="FFC000"/>
                </a:solidFill>
              </a:rPr>
              <a:t>systematic</a:t>
            </a:r>
            <a:r>
              <a:rPr lang="sk-SK" dirty="0">
                <a:solidFill>
                  <a:srgbClr val="FFC000"/>
                </a:solidFill>
              </a:rPr>
              <a:t> </a:t>
            </a:r>
            <a:r>
              <a:rPr lang="sk-SK" dirty="0" err="1">
                <a:solidFill>
                  <a:srgbClr val="FFC000"/>
                </a:solidFill>
              </a:rPr>
              <a:t>sampling</a:t>
            </a:r>
            <a:r>
              <a:rPr lang="sk-SK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dirty="0"/>
              <a:t>Spočíva vo výbere každého </a:t>
            </a:r>
            <a:r>
              <a:rPr lang="sk-SK" dirty="0" err="1"/>
              <a:t>ntého</a:t>
            </a:r>
            <a:r>
              <a:rPr lang="sk-SK" dirty="0"/>
              <a:t> člena z populácie po náhodnom výbere východzieho bodu.</a:t>
            </a:r>
          </a:p>
          <a:p>
            <a:pPr lvl="1"/>
            <a:r>
              <a:rPr lang="sk-SK" dirty="0"/>
              <a:t>Výhodou je jednoduchosť, ale nevhodné, ak sú údaje usporiadané (napr. ak majú cyklický charakter).</a:t>
            </a:r>
          </a:p>
          <a:p>
            <a:pPr lvl="1"/>
            <a:r>
              <a:rPr lang="sk-SK" dirty="0"/>
              <a:t>Príklad: Každý 10. človek z databázy pacientov v nemocnici. </a:t>
            </a:r>
          </a:p>
          <a:p>
            <a:r>
              <a:rPr lang="sk-SK" i="1" dirty="0">
                <a:solidFill>
                  <a:srgbClr val="FFC000"/>
                </a:solidFill>
              </a:rPr>
              <a:t>Stratifikovaný náhodný výber (</a:t>
            </a:r>
            <a:r>
              <a:rPr lang="sk-SK" i="1" dirty="0" err="1">
                <a:solidFill>
                  <a:srgbClr val="FFC000"/>
                </a:solidFill>
              </a:rPr>
              <a:t>stratified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random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sampling</a:t>
            </a:r>
            <a:endParaRPr lang="sk-SK" i="1" dirty="0">
              <a:solidFill>
                <a:srgbClr val="FFC000"/>
              </a:solidFill>
            </a:endParaRPr>
          </a:p>
          <a:p>
            <a:pPr lvl="1"/>
            <a:r>
              <a:rPr lang="sk-SK" dirty="0"/>
              <a:t>Populácia sa rozdelí na homogénne podskupiny (straty) a z každej sa vyberie náhodná vzorka.</a:t>
            </a:r>
          </a:p>
          <a:p>
            <a:pPr lvl="1"/>
            <a:r>
              <a:rPr lang="sk-SK" dirty="0"/>
              <a:t>Umožňuje lepšiu reprezentáciu podskupín, napr. podľa veku, pohlavia alebo socioekonomického statusu.</a:t>
            </a:r>
          </a:p>
          <a:p>
            <a:pPr lvl="1"/>
            <a:r>
              <a:rPr lang="sk-SK" dirty="0"/>
              <a:t>Príklad: Rozdelenie populácie podľa vekových skupín a výber náhodnej vzorky z každej skupiny. </a:t>
            </a:r>
          </a:p>
          <a:p>
            <a:r>
              <a:rPr lang="sk-SK" i="1" dirty="0">
                <a:solidFill>
                  <a:srgbClr val="FFC000"/>
                </a:solidFill>
              </a:rPr>
              <a:t>Zoskupený výber (</a:t>
            </a:r>
            <a:r>
              <a:rPr lang="sk-SK" i="1" dirty="0" err="1">
                <a:solidFill>
                  <a:srgbClr val="FFC000"/>
                </a:solidFill>
              </a:rPr>
              <a:t>cluster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sampling</a:t>
            </a:r>
            <a:r>
              <a:rPr lang="sk-SK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dirty="0"/>
              <a:t>Populácia sa rozdelí do skupín (klastrov), náhodne sa vyberú celé klastre a ich členovia sa zahrnú do štúdie.</a:t>
            </a:r>
          </a:p>
          <a:p>
            <a:pPr lvl="1"/>
            <a:r>
              <a:rPr lang="sk-SK" dirty="0"/>
              <a:t>Výhodný pri geograficky rozsiahlych populáciách, kde je zložité získať jednotlivcov zo širokého spektra. </a:t>
            </a:r>
          </a:p>
          <a:p>
            <a:pPr lvl="1"/>
            <a:r>
              <a:rPr lang="sk-SK" dirty="0"/>
              <a:t>Príklad: Výber vzorky na základe oblasti bydliska (mestské časti, školy atď.).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F30C053-1ADD-223B-411A-B0041644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980254"/>
            <a:ext cx="8312587" cy="1008380"/>
          </a:xfrm>
        </p:spPr>
        <p:txBody>
          <a:bodyPr/>
          <a:lstStyle/>
          <a:p>
            <a:r>
              <a:rPr lang="sk-SK" dirty="0"/>
              <a:t>Technika výberu vzorky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712D0D-48F3-CA0F-5BBE-BAD85D31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3B98C9E-8D26-F719-0161-DE8EA619E6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CFC3E82-44A9-C948-A76A-2615B0F45B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719440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E6665-8D0C-AEC9-5A5D-18A00500D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3B34797-90A4-598C-6334-B1B476C7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372889"/>
            <a:ext cx="8589306" cy="5635819"/>
          </a:xfrm>
        </p:spPr>
        <p:txBody>
          <a:bodyPr>
            <a:normAutofit fontScale="70000" lnSpcReduction="20000"/>
          </a:bodyPr>
          <a:lstStyle/>
          <a:p>
            <a:endParaRPr lang="sk-SK" dirty="0"/>
          </a:p>
          <a:p>
            <a:r>
              <a:rPr lang="sk-SK" sz="2600" i="1" dirty="0">
                <a:solidFill>
                  <a:srgbClr val="FFC000"/>
                </a:solidFill>
              </a:rPr>
              <a:t>Viacstupňový výber (</a:t>
            </a:r>
            <a:r>
              <a:rPr lang="sk-SK" sz="2600" i="1" dirty="0" err="1">
                <a:solidFill>
                  <a:srgbClr val="FFC000"/>
                </a:solidFill>
              </a:rPr>
              <a:t>multistage</a:t>
            </a:r>
            <a:r>
              <a:rPr lang="sk-SK" sz="2600" i="1" dirty="0">
                <a:solidFill>
                  <a:srgbClr val="FFC000"/>
                </a:solidFill>
              </a:rPr>
              <a:t> </a:t>
            </a:r>
            <a:r>
              <a:rPr lang="sk-SK" sz="2600" i="1" dirty="0" err="1">
                <a:solidFill>
                  <a:srgbClr val="FFC000"/>
                </a:solidFill>
              </a:rPr>
              <a:t>sampling</a:t>
            </a:r>
            <a:r>
              <a:rPr lang="sk-SK" sz="26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sz="2200" dirty="0"/>
              <a:t>Kombinácia viacerých techník, napr. najprv zoskupený výber a následne jednoduchý náhodný výber.</a:t>
            </a:r>
          </a:p>
          <a:p>
            <a:pPr lvl="1"/>
            <a:r>
              <a:rPr lang="sk-SK" sz="2200" dirty="0"/>
              <a:t>Používa sa, keď nie je možné pracovať s celou populáciou priamo, napríklad v rozsiahlom geografickom teréne. 	</a:t>
            </a:r>
          </a:p>
          <a:p>
            <a:pPr lvl="1"/>
            <a:r>
              <a:rPr lang="sk-SK" sz="2200" dirty="0"/>
              <a:t>Príklad: Výber náhodných oblastí v krajinách a potom náhodný výber jednotlivcov v každej oblasti.</a:t>
            </a:r>
          </a:p>
          <a:p>
            <a:r>
              <a:rPr lang="sk-SK" sz="2600" i="1" dirty="0">
                <a:solidFill>
                  <a:srgbClr val="FFC000"/>
                </a:solidFill>
              </a:rPr>
              <a:t>Zámerný (</a:t>
            </a:r>
            <a:r>
              <a:rPr lang="sk-SK" sz="2600" i="1" dirty="0" err="1">
                <a:solidFill>
                  <a:srgbClr val="FFC000"/>
                </a:solidFill>
              </a:rPr>
              <a:t>purposive</a:t>
            </a:r>
            <a:r>
              <a:rPr lang="sk-SK" sz="2600" i="1" dirty="0">
                <a:solidFill>
                  <a:srgbClr val="FFC000"/>
                </a:solidFill>
              </a:rPr>
              <a:t>) výber vzorky</a:t>
            </a:r>
          </a:p>
          <a:p>
            <a:pPr lvl="1"/>
            <a:r>
              <a:rPr lang="sk-SK" sz="2200" dirty="0"/>
              <a:t>Špecificky sa vyberajú účastníci, ktorí majú dôležitý vplyv na tému štúdie.</a:t>
            </a:r>
          </a:p>
          <a:p>
            <a:pPr lvl="1"/>
            <a:r>
              <a:rPr lang="sk-SK" sz="2200" dirty="0"/>
              <a:t>Hodí sa pre kvalitatívne štúdie, kde je cieľom pochopiť konkrétne pohľady alebo správanie.</a:t>
            </a:r>
          </a:p>
          <a:p>
            <a:pPr lvl="1"/>
            <a:r>
              <a:rPr lang="sk-SK" sz="2200" dirty="0"/>
              <a:t>Príklad: Výber ľudí s konkrétnou diagnózou pre kvalitatívnu analýzu životného štýlu.</a:t>
            </a:r>
          </a:p>
          <a:p>
            <a:r>
              <a:rPr lang="sk-SK" sz="2600" i="1" dirty="0">
                <a:solidFill>
                  <a:srgbClr val="FFC000"/>
                </a:solidFill>
              </a:rPr>
              <a:t>Metóda snehovej gule (</a:t>
            </a:r>
            <a:r>
              <a:rPr lang="sk-SK" sz="2600" i="1" dirty="0" err="1">
                <a:solidFill>
                  <a:srgbClr val="FFC000"/>
                </a:solidFill>
              </a:rPr>
              <a:t>snowball</a:t>
            </a:r>
            <a:r>
              <a:rPr lang="sk-SK" sz="2600" i="1" dirty="0">
                <a:solidFill>
                  <a:srgbClr val="FFC000"/>
                </a:solidFill>
              </a:rPr>
              <a:t> </a:t>
            </a:r>
            <a:r>
              <a:rPr lang="sk-SK" sz="2600" i="1" dirty="0" err="1">
                <a:solidFill>
                  <a:srgbClr val="FFC000"/>
                </a:solidFill>
              </a:rPr>
              <a:t>sampling</a:t>
            </a:r>
            <a:r>
              <a:rPr lang="sk-SK" sz="26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sz="2200" dirty="0"/>
              <a:t>Používa sa v prípadoch, kde je ťažké identifikovať alebo získať prístup k členom populácie.</a:t>
            </a:r>
          </a:p>
          <a:p>
            <a:pPr lvl="1"/>
            <a:r>
              <a:rPr lang="sk-SK" sz="2200" dirty="0"/>
              <a:t>Vhodné pre špecifické skupiny, kde respondenti odporúčajú ďalších účastníkov.</a:t>
            </a:r>
          </a:p>
          <a:p>
            <a:pPr lvl="1"/>
            <a:r>
              <a:rPr lang="sk-SK" sz="2200" dirty="0"/>
              <a:t>Príklad: Výskum u drogových závislých, kde kontakty sú nadväzované postupne.</a:t>
            </a:r>
          </a:p>
          <a:p>
            <a:r>
              <a:rPr lang="sk-SK" sz="2600" i="1" dirty="0">
                <a:solidFill>
                  <a:srgbClr val="FFC000"/>
                </a:solidFill>
              </a:rPr>
              <a:t>Tipy pre výber techniky výberu vzorky:</a:t>
            </a:r>
          </a:p>
          <a:p>
            <a:pPr lvl="1"/>
            <a:r>
              <a:rPr lang="sk-SK" sz="2200" dirty="0"/>
              <a:t>Zamerať sa na ciele štúdie: Ak sú dôležité reprezentatívne údaje, uprednostniť pravdepodobnostné techniky (náhodný výber).</a:t>
            </a:r>
          </a:p>
          <a:p>
            <a:pPr lvl="1"/>
            <a:r>
              <a:rPr lang="sk-SK" sz="2200" dirty="0"/>
              <a:t>Zobrať veľkosť populácie a zdroje do úvahy : Viacstupňové techniky sú vhodné pre veľké geografické oblasti, ale náročné na zdroje.</a:t>
            </a:r>
          </a:p>
          <a:p>
            <a:pPr lvl="1"/>
            <a:r>
              <a:rPr lang="sk-SK" sz="2200" dirty="0"/>
              <a:t>Zvážiť charakter populácie: Pre špecifické podskupiny alebo citlivé skupiny môže byť vhodná metóda snehovej gule alebo stratifikácia.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3BA6DD3-EAAA-E581-F7AD-77CB5385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6008708"/>
            <a:ext cx="8312587" cy="1008380"/>
          </a:xfrm>
        </p:spPr>
        <p:txBody>
          <a:bodyPr/>
          <a:lstStyle/>
          <a:p>
            <a:r>
              <a:rPr lang="sk-SK" dirty="0"/>
              <a:t>Technika výberu vzorky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2F7FF5-0C60-A300-39EF-2E9F4A49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A285A0B-B6C1-8638-243D-1FA16D638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EA1C98A-52AC-0613-E19D-C89EFC1626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152592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11C4AB1-6950-2924-FD29-3DCC5C89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372370"/>
          </a:xfrm>
        </p:spPr>
        <p:txBody>
          <a:bodyPr>
            <a:normAutofit fontScale="55000" lnSpcReduction="20000"/>
          </a:bodyPr>
          <a:lstStyle/>
          <a:p>
            <a:r>
              <a:rPr lang="sk-SK" i="1" dirty="0">
                <a:solidFill>
                  <a:srgbClr val="FFC000"/>
                </a:solidFill>
              </a:rPr>
              <a:t>Dotazníky a prieskumy (</a:t>
            </a:r>
            <a:r>
              <a:rPr lang="sk-SK" i="1" dirty="0" err="1">
                <a:solidFill>
                  <a:srgbClr val="FFC000"/>
                </a:solidFill>
              </a:rPr>
              <a:t>questionnaires</a:t>
            </a:r>
            <a:r>
              <a:rPr lang="sk-SK" i="1" dirty="0">
                <a:solidFill>
                  <a:srgbClr val="FFC000"/>
                </a:solidFill>
              </a:rPr>
              <a:t> and </a:t>
            </a:r>
            <a:r>
              <a:rPr lang="sk-SK" i="1" dirty="0" err="1">
                <a:solidFill>
                  <a:srgbClr val="FFC000"/>
                </a:solidFill>
              </a:rPr>
              <a:t>surveys</a:t>
            </a:r>
            <a:r>
              <a:rPr lang="sk-SK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dirty="0"/>
              <a:t>Popis: Dotazníky a prieskumy sú jedným z najpoužívanejších spôsobov zberu údajov v oblasti verejného zdravia. Môžu byť realizované osobne, poštou, telefonicky alebo online.</a:t>
            </a:r>
          </a:p>
          <a:p>
            <a:pPr lvl="1"/>
            <a:r>
              <a:rPr lang="sk-SK" dirty="0"/>
              <a:t>Výhody: Nízke náklady, rýchle zberanie údajov, možnosť </a:t>
            </a:r>
            <a:r>
              <a:rPr lang="sk-SK" dirty="0" err="1"/>
              <a:t>anonymizácie</a:t>
            </a:r>
            <a:r>
              <a:rPr lang="sk-SK" dirty="0"/>
              <a:t>, vhodné na získavanie kvantitatívnych aj kvalitatívnych údajov.</a:t>
            </a:r>
          </a:p>
          <a:p>
            <a:pPr lvl="1"/>
            <a:r>
              <a:rPr lang="sk-SK" dirty="0"/>
              <a:t>Nevýhody: Riziko nepresností (napr. ak respondenti odpovedajú neúprimne), obmedzená hĺbka odpovedí.</a:t>
            </a:r>
          </a:p>
          <a:p>
            <a:pPr lvl="1"/>
            <a:r>
              <a:rPr lang="sk-SK" dirty="0"/>
              <a:t>Príklad: Prieskum o fajčení medzi študentmi stredných škôl pomocou online dotazníka.</a:t>
            </a:r>
          </a:p>
          <a:p>
            <a:r>
              <a:rPr lang="sk-SK" i="1" dirty="0" err="1">
                <a:solidFill>
                  <a:srgbClr val="FFC000"/>
                </a:solidFill>
              </a:rPr>
              <a:t>Interviews</a:t>
            </a:r>
            <a:r>
              <a:rPr lang="sk-SK" i="1" dirty="0">
                <a:solidFill>
                  <a:srgbClr val="FFC000"/>
                </a:solidFill>
              </a:rPr>
              <a:t> (individuálne rozhovory)</a:t>
            </a:r>
          </a:p>
          <a:p>
            <a:pPr lvl="1"/>
            <a:r>
              <a:rPr lang="sk-SK" dirty="0"/>
              <a:t>Popis: Rozhovory môžu byť štruktúrované (pevná </a:t>
            </a:r>
            <a:r>
              <a:rPr lang="sk-SK" dirty="0" err="1"/>
              <a:t>sada</a:t>
            </a:r>
            <a:r>
              <a:rPr lang="sk-SK" dirty="0"/>
              <a:t> otázok), </a:t>
            </a:r>
            <a:r>
              <a:rPr lang="sk-SK" dirty="0" err="1"/>
              <a:t>polostruktúrované</a:t>
            </a:r>
            <a:r>
              <a:rPr lang="sk-SK" dirty="0"/>
              <a:t> (flexibilnejšia štruktúra) alebo neštruktúrované (voľný rozhovor).</a:t>
            </a:r>
          </a:p>
          <a:p>
            <a:pPr lvl="1"/>
            <a:r>
              <a:rPr lang="sk-SK" dirty="0"/>
              <a:t>Výhody: Hlboké a detailné informácie, možnosť prispôsobiť otázky na základe odpovedí respondenta.</a:t>
            </a:r>
          </a:p>
          <a:p>
            <a:pPr lvl="1"/>
            <a:r>
              <a:rPr lang="sk-SK" dirty="0"/>
              <a:t>Nevýhody: Časová náročnosť, potreba vyškoleného personálu, nákladnejšie ako dotazníky.</a:t>
            </a:r>
          </a:p>
          <a:p>
            <a:pPr lvl="1"/>
            <a:r>
              <a:rPr lang="sk-SK" dirty="0"/>
              <a:t>Príklad: Individuálne rozhovory s chronicky chorými pacientmi na tému ich životného štýlu a zvládania ochorenia.</a:t>
            </a:r>
          </a:p>
          <a:p>
            <a:r>
              <a:rPr lang="sk-SK" i="1" dirty="0">
                <a:solidFill>
                  <a:srgbClr val="FFC000"/>
                </a:solidFill>
              </a:rPr>
              <a:t>Pozorovanie (</a:t>
            </a:r>
            <a:r>
              <a:rPr lang="sk-SK" i="1" dirty="0" err="1">
                <a:solidFill>
                  <a:srgbClr val="FFC000"/>
                </a:solidFill>
              </a:rPr>
              <a:t>observation</a:t>
            </a:r>
            <a:r>
              <a:rPr lang="sk-SK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dirty="0"/>
              <a:t>Popis: Zber údajov pozorovaním, či už v prirodzenom prostredí (napr. sledovanie správania na verejnom priestranstve) alebo v kontrolovanom prostredí (laboratórne štúdie).</a:t>
            </a:r>
          </a:p>
          <a:p>
            <a:pPr lvl="1"/>
            <a:r>
              <a:rPr lang="sk-SK" dirty="0"/>
              <a:t>Výhody: Objektívne údaje, menej rizika skreslenia odpovedí, účastníci sa správajú prirodzene.</a:t>
            </a:r>
          </a:p>
          <a:p>
            <a:pPr lvl="1"/>
            <a:r>
              <a:rPr lang="sk-SK" dirty="0"/>
              <a:t>Nevýhody: Potreba vyškoleného personálu, môže byť časovo náročné a vyžaduje dlhší zber údajov.</a:t>
            </a:r>
          </a:p>
          <a:p>
            <a:pPr lvl="1"/>
            <a:r>
              <a:rPr lang="sk-SK" dirty="0"/>
              <a:t>Príklad: Pozorovanie hygienických návykov ľudí na verejných toaletách.</a:t>
            </a:r>
          </a:p>
          <a:p>
            <a:r>
              <a:rPr lang="sk-SK" i="1" dirty="0">
                <a:solidFill>
                  <a:srgbClr val="FFC000"/>
                </a:solidFill>
              </a:rPr>
              <a:t>Analýza sekundárnych údajov (</a:t>
            </a:r>
            <a:r>
              <a:rPr lang="sk-SK" i="1" dirty="0" err="1">
                <a:solidFill>
                  <a:srgbClr val="FFC000"/>
                </a:solidFill>
              </a:rPr>
              <a:t>secondary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data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analysis</a:t>
            </a:r>
            <a:r>
              <a:rPr lang="sk-SK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dirty="0"/>
              <a:t>Popis: Analyzovanie existujúcich údajov, napríklad zdravotných záznamov, verejných databáz alebo údajov zo štátnych agentúr.</a:t>
            </a:r>
          </a:p>
          <a:p>
            <a:pPr lvl="1"/>
            <a:r>
              <a:rPr lang="sk-SK" dirty="0"/>
              <a:t>Výhody: Rýchly prístup k údajom, nízke náklady, často veľký objem údajov.</a:t>
            </a:r>
          </a:p>
          <a:p>
            <a:pPr lvl="1"/>
            <a:r>
              <a:rPr lang="sk-SK" dirty="0"/>
              <a:t>Nevýhody: Obmedzené možnosti kontroly nad kvalitou a formátom údajov, nevhodné pre špecifické výskumné otázky.</a:t>
            </a:r>
          </a:p>
          <a:p>
            <a:pPr lvl="1"/>
            <a:r>
              <a:rPr lang="sk-SK" dirty="0"/>
              <a:t>Príklad: Štúdia prevalencie obezity na základe údajov zo zdravotných záznamov.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FA06317-9823-D3A9-7CD5-7C316CA7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798183"/>
            <a:ext cx="8312587" cy="1008380"/>
          </a:xfrm>
        </p:spPr>
        <p:txBody>
          <a:bodyPr/>
          <a:lstStyle/>
          <a:p>
            <a:r>
              <a:rPr lang="sk-SK" dirty="0"/>
              <a:t>Techniky zberu údajov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D2F9BF-86FD-8070-1F01-E0B55181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F51B218-C18A-0803-E574-C62E3A9E2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FD2AC4D-B5F5-1DD7-AE29-0518FE73A1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76244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05231597-1714-005A-B3FD-DB8C8462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462" y="756287"/>
            <a:ext cx="8071815" cy="4658498"/>
          </a:xfrm>
        </p:spPr>
        <p:txBody>
          <a:bodyPr>
            <a:normAutofit fontScale="85000" lnSpcReduction="20000"/>
          </a:bodyPr>
          <a:lstStyle/>
          <a:p>
            <a:r>
              <a:rPr lang="sk-SK" i="1" dirty="0">
                <a:solidFill>
                  <a:srgbClr val="FFC000"/>
                </a:solidFill>
              </a:rPr>
              <a:t>Spoľahlivosť a presnosť výsledkov</a:t>
            </a:r>
          </a:p>
          <a:p>
            <a:pPr marL="423298" lvl="1" indent="0">
              <a:buNone/>
            </a:pPr>
            <a:r>
              <a:rPr lang="sk-SK" dirty="0"/>
              <a:t>Jasne definovaná metodika pomáha zabezpečiť, že získané údaje budú spoľahlivé a presné. Tým sa minimalizujú chyby a nepresnosti, ktoré by mohli skresliť výsledky, čo je v oblasti verejného zdravia kľúčové pre správne porozumenie javov ovplyvňujúcich zdravie.</a:t>
            </a:r>
          </a:p>
          <a:p>
            <a:r>
              <a:rPr lang="sk-SK" i="1" dirty="0">
                <a:solidFill>
                  <a:srgbClr val="FFC000"/>
                </a:solidFill>
              </a:rPr>
              <a:t>Opakovateľnosť a validita výskumu</a:t>
            </a:r>
          </a:p>
          <a:p>
            <a:pPr marL="423298" lvl="1" indent="0">
              <a:buNone/>
            </a:pPr>
            <a:r>
              <a:rPr lang="sk-SK" dirty="0"/>
              <a:t>Ak je metodika jasne popísaná, iní výskumníci môžu štúdiu zopakovať alebo na ňu nadviazať. Opakovateľnosť je dôležitá pre validáciu výsledkov, čo je zásadné pre získanie dôvery odborníkov aj verejnosti v dané zistenia. Výsledky, ktoré sú podporené dobre definovanou metodikou, majú tiež vyššiu šancu byť akceptované vo vedeckých publikáciách.</a:t>
            </a:r>
            <a:endParaRPr lang="sk-SK" dirty="0">
              <a:solidFill>
                <a:srgbClr val="FFC000"/>
              </a:solidFill>
            </a:endParaRPr>
          </a:p>
          <a:p>
            <a:r>
              <a:rPr lang="sk-SK" i="1" dirty="0">
                <a:solidFill>
                  <a:srgbClr val="FFC000"/>
                </a:solidFill>
              </a:rPr>
              <a:t>Minimalizácia zaujatosti a rušivých premenných</a:t>
            </a:r>
          </a:p>
          <a:p>
            <a:pPr marL="423298" lvl="1" indent="0">
              <a:buNone/>
            </a:pPr>
            <a:r>
              <a:rPr lang="sk-SK" dirty="0"/>
              <a:t>Dobrá metodika identifikuje a rieši možné zaujatosti a rušivé premenné, ktoré by mohli ovplyvniť výsledky. Tým sa zabezpečuje objektivita a znižuje sa riziko, že výsledky budú ovplyvnené subjektívnymi faktormi alebo nesprávnymi interpretáciami.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B97547E-2457-B336-E54D-FE5F8518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75" y="5798183"/>
            <a:ext cx="8312587" cy="1008380"/>
          </a:xfrm>
        </p:spPr>
        <p:txBody>
          <a:bodyPr/>
          <a:lstStyle/>
          <a:p>
            <a:r>
              <a:rPr lang="sk-SK" sz="4800" dirty="0"/>
              <a:t>Dobre definovaná metodika</a:t>
            </a:r>
            <a:br>
              <a:rPr lang="sk-SK" sz="4800" dirty="0"/>
            </a:br>
            <a:r>
              <a:rPr lang="sk-SK" sz="4800" dirty="0"/>
              <a:t>vlastnosti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2C1C637-1DFA-4126-404B-F121832F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13.10.2025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A94E4A5-72FC-0050-7885-E6548939E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79E039A-3E8D-B1AD-6827-B1DFAEBBA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20379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00509-A800-D7B5-9B24-6DEC719ED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17030FC-D72C-7EA4-65C5-188AF345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339713"/>
          </a:xfrm>
        </p:spPr>
        <p:txBody>
          <a:bodyPr>
            <a:normAutofit fontScale="92500" lnSpcReduction="10000"/>
          </a:bodyPr>
          <a:lstStyle/>
          <a:p>
            <a:r>
              <a:rPr lang="sk-SK" sz="1600" i="1" dirty="0">
                <a:solidFill>
                  <a:srgbClr val="FFC000"/>
                </a:solidFill>
              </a:rPr>
              <a:t>Experimentálne metódy</a:t>
            </a:r>
          </a:p>
          <a:p>
            <a:pPr lvl="1"/>
            <a:r>
              <a:rPr lang="sk-SK" sz="1400" i="1" dirty="0">
                <a:solidFill>
                  <a:srgbClr val="FFC000"/>
                </a:solidFill>
              </a:rPr>
              <a:t>Popis: Experimentálne štúd</a:t>
            </a:r>
            <a:r>
              <a:rPr lang="sk-SK" sz="1400" dirty="0"/>
              <a:t>ie zahŕňajú zásahy, pričom výskumníci sledujú ich vplyv na výskumnú populáciu (napr. randomizované kontrolované štúdie).</a:t>
            </a:r>
          </a:p>
          <a:p>
            <a:pPr lvl="1"/>
            <a:r>
              <a:rPr lang="sk-SK" sz="1400" dirty="0"/>
              <a:t>Výhody: Vyššia kontrola nad premennými, silné dôkazy o kauzalite.</a:t>
            </a:r>
          </a:p>
          <a:p>
            <a:pPr lvl="1"/>
            <a:r>
              <a:rPr lang="sk-SK" sz="1400" dirty="0"/>
              <a:t>Nevýhody: Časovo a finančne náročné, etické obmedzenia, nevhodné pre všetky výskumné otázky.</a:t>
            </a:r>
          </a:p>
          <a:p>
            <a:pPr lvl="1"/>
            <a:r>
              <a:rPr lang="sk-SK" sz="1400" dirty="0"/>
              <a:t>Príklad: </a:t>
            </a:r>
            <a:r>
              <a:rPr lang="sk-SK" sz="1400" dirty="0" err="1"/>
              <a:t>Randomizovaná</a:t>
            </a:r>
            <a:r>
              <a:rPr lang="sk-SK" sz="1400" dirty="0"/>
              <a:t> štúdia účinkov novej diéty na úbytok hmotnosti. </a:t>
            </a:r>
          </a:p>
          <a:p>
            <a:r>
              <a:rPr lang="sk-SK" sz="1600" i="1" dirty="0">
                <a:solidFill>
                  <a:srgbClr val="FFC000"/>
                </a:solidFill>
              </a:rPr>
              <a:t>Zber biologických vzoriek (</a:t>
            </a:r>
            <a:r>
              <a:rPr lang="sk-SK" sz="1600" i="1" dirty="0" err="1">
                <a:solidFill>
                  <a:srgbClr val="FFC000"/>
                </a:solidFill>
              </a:rPr>
              <a:t>biological</a:t>
            </a:r>
            <a:r>
              <a:rPr lang="sk-SK" sz="1600" i="1" dirty="0">
                <a:solidFill>
                  <a:srgbClr val="FFC000"/>
                </a:solidFill>
              </a:rPr>
              <a:t> </a:t>
            </a:r>
            <a:r>
              <a:rPr lang="sk-SK" sz="1600" i="1" dirty="0" err="1">
                <a:solidFill>
                  <a:srgbClr val="FFC000"/>
                </a:solidFill>
              </a:rPr>
              <a:t>sampling</a:t>
            </a:r>
            <a:r>
              <a:rPr lang="sk-SK" sz="16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sz="1400" dirty="0"/>
              <a:t>Popis: Zbieranie biologických vzoriek, ako sú krv, sliny, moč alebo vlasy, pre laboratórne analýzy.</a:t>
            </a:r>
          </a:p>
          <a:p>
            <a:pPr lvl="1"/>
            <a:r>
              <a:rPr lang="sk-SK" sz="1400" dirty="0"/>
              <a:t>Výhody: Objektívne údaje o zdravotnom stave, presnosť.</a:t>
            </a:r>
          </a:p>
          <a:p>
            <a:pPr lvl="1"/>
            <a:r>
              <a:rPr lang="sk-SK" sz="1400" dirty="0"/>
              <a:t>Nevýhody: </a:t>
            </a:r>
            <a:r>
              <a:rPr lang="sk-SK" sz="1400" dirty="0" err="1"/>
              <a:t>Invazívnosť</a:t>
            </a:r>
            <a:r>
              <a:rPr lang="sk-SK" sz="1400" dirty="0"/>
              <a:t>, etické a právne obmedzenia, vysoké náklady na laboratórne vybavenie.</a:t>
            </a:r>
          </a:p>
          <a:p>
            <a:pPr lvl="1"/>
            <a:r>
              <a:rPr lang="sk-SK" sz="1400" dirty="0"/>
              <a:t>Príklad: Zber krvi pre meranie hladiny cholesterolu pri štúdii srdcových ochorení.</a:t>
            </a:r>
          </a:p>
          <a:p>
            <a:r>
              <a:rPr lang="sk-SK" sz="1600" i="1" dirty="0">
                <a:solidFill>
                  <a:srgbClr val="FFC000"/>
                </a:solidFill>
              </a:rPr>
              <a:t>Denníky a </a:t>
            </a:r>
            <a:r>
              <a:rPr lang="sk-SK" sz="1600" i="1" dirty="0" err="1">
                <a:solidFill>
                  <a:srgbClr val="FFC000"/>
                </a:solidFill>
              </a:rPr>
              <a:t>sebazáznam</a:t>
            </a:r>
            <a:r>
              <a:rPr lang="sk-SK" sz="1600" i="1" dirty="0">
                <a:solidFill>
                  <a:srgbClr val="FFC000"/>
                </a:solidFill>
              </a:rPr>
              <a:t> (</a:t>
            </a:r>
            <a:r>
              <a:rPr lang="sk-SK" sz="1600" i="1" dirty="0" err="1">
                <a:solidFill>
                  <a:srgbClr val="FFC000"/>
                </a:solidFill>
              </a:rPr>
              <a:t>diaries</a:t>
            </a:r>
            <a:r>
              <a:rPr lang="sk-SK" sz="1600" i="1" dirty="0">
                <a:solidFill>
                  <a:srgbClr val="FFC000"/>
                </a:solidFill>
              </a:rPr>
              <a:t> and </a:t>
            </a:r>
            <a:r>
              <a:rPr lang="sk-SK" sz="1600" i="1" dirty="0" err="1">
                <a:solidFill>
                  <a:srgbClr val="FFC000"/>
                </a:solidFill>
              </a:rPr>
              <a:t>selfreports</a:t>
            </a:r>
            <a:r>
              <a:rPr lang="sk-SK" sz="16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sz="1400" dirty="0"/>
              <a:t>Popis: Účastníci si sami zaznamenávajú informácie o svojich každodenných aktivitách, správaní alebo príznakoch.</a:t>
            </a:r>
          </a:p>
          <a:p>
            <a:pPr lvl="1"/>
            <a:r>
              <a:rPr lang="sk-SK" sz="1400" dirty="0"/>
              <a:t>Výhody: Priamy prístup k údajom od respondentov, nízke náklady.</a:t>
            </a:r>
          </a:p>
          <a:p>
            <a:pPr lvl="1"/>
            <a:r>
              <a:rPr lang="sk-SK" sz="1400" dirty="0"/>
              <a:t>Nevýhody: Riziko nesprávnych alebo skreslených údajov, účastníci môžu zabudnúť na záznam.</a:t>
            </a:r>
          </a:p>
          <a:p>
            <a:pPr lvl="1"/>
            <a:r>
              <a:rPr lang="sk-SK" sz="1400" dirty="0"/>
              <a:t>Príklad: Denníky stravovania pri štúdii stravovacích návykov.</a:t>
            </a:r>
          </a:p>
          <a:p>
            <a:r>
              <a:rPr lang="sk-SK" sz="1600" i="1" dirty="0">
                <a:solidFill>
                  <a:srgbClr val="FFC000"/>
                </a:solidFill>
              </a:rPr>
              <a:t>Tipy na výber techniky zberu údajov</a:t>
            </a:r>
          </a:p>
          <a:p>
            <a:pPr lvl="1"/>
            <a:r>
              <a:rPr lang="sk-SK" sz="1400" dirty="0"/>
              <a:t>Zvážiť výskumný cieľ: Pre kvantitatívne štúdie sú najvhodnejšie dotazníky alebo experimenty, pre kvalitatívne štúdie rozhovory alebo pozorovanie.</a:t>
            </a:r>
          </a:p>
          <a:p>
            <a:pPr lvl="1"/>
            <a:r>
              <a:rPr lang="sk-SK" sz="1400" dirty="0"/>
              <a:t>Etické aspekty: Uistite sa, že technika zberu údajov rešpektuje súkromie a etické normy (napr. pri zbere biologických vzoriek alebo pozorovaní).</a:t>
            </a:r>
          </a:p>
          <a:p>
            <a:pPr lvl="1"/>
            <a:r>
              <a:rPr lang="sk-SK" sz="1400" dirty="0"/>
              <a:t>Čas a financie: Rozhodnite sa podľa dostupných zdrojov a časového rámca – experimenty a rozhovory sú náročnejšie na zdroje.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B754003-1A7C-983F-0041-6A1EE7B3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dirty="0"/>
              <a:t>Techniky zberu údajov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B19F412-4E9B-1663-2062-26B3CEBC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C2A3FF6-36F8-46AA-97F1-3C8914E29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6A98B9A-8936-1DBD-C387-9DAF8A82BF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96727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493D945-D6E3-0F7F-57E5-52B6B54D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372889"/>
            <a:ext cx="8404248" cy="5733997"/>
          </a:xfrm>
        </p:spPr>
        <p:txBody>
          <a:bodyPr>
            <a:normAutofit fontScale="55000" lnSpcReduction="20000"/>
          </a:bodyPr>
          <a:lstStyle/>
          <a:p>
            <a:r>
              <a:rPr lang="sk-SK" i="1" dirty="0">
                <a:solidFill>
                  <a:srgbClr val="FFC000"/>
                </a:solidFill>
              </a:rPr>
              <a:t>Deskriptívna analýza (</a:t>
            </a:r>
            <a:r>
              <a:rPr lang="sk-SK" i="1" dirty="0" err="1">
                <a:solidFill>
                  <a:srgbClr val="FFC000"/>
                </a:solidFill>
              </a:rPr>
              <a:t>Descriptive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Analysis</a:t>
            </a:r>
            <a:r>
              <a:rPr lang="sk-SK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dirty="0"/>
              <a:t>Popis: Poskytuje základný prehľad o údajoch prostredníctvom výpočtu priemerných hodnôt, mediánov, rozptylov a ďalších štatistických ukazovateľov.</a:t>
            </a:r>
          </a:p>
          <a:p>
            <a:pPr lvl="1"/>
            <a:r>
              <a:rPr lang="sk-SK" dirty="0"/>
              <a:t>Výhody: Jednoduchá na interpretáciu, poskytuje rýchly prehľad a zhrnutie údajov.</a:t>
            </a:r>
          </a:p>
          <a:p>
            <a:pPr lvl="1"/>
            <a:r>
              <a:rPr lang="sk-SK" dirty="0"/>
              <a:t>Použitie: Pri prvotnej analýze údajov na identifikáciu základných trendov a rozloženia.</a:t>
            </a:r>
          </a:p>
          <a:p>
            <a:pPr lvl="1"/>
            <a:r>
              <a:rPr lang="sk-SK" dirty="0"/>
              <a:t>Príklad: Výpočet priemerného veku účastníkov štúdie alebo rozloženie BMI kategórií v populácii.</a:t>
            </a:r>
          </a:p>
          <a:p>
            <a:r>
              <a:rPr lang="sk-SK" i="1" dirty="0">
                <a:solidFill>
                  <a:srgbClr val="FFC000"/>
                </a:solidFill>
              </a:rPr>
              <a:t>Analýza korelácie a asociácie (</a:t>
            </a:r>
            <a:r>
              <a:rPr lang="sk-SK" i="1" dirty="0" err="1">
                <a:solidFill>
                  <a:srgbClr val="FFC000"/>
                </a:solidFill>
              </a:rPr>
              <a:t>Correlation</a:t>
            </a:r>
            <a:r>
              <a:rPr lang="sk-SK" i="1" dirty="0">
                <a:solidFill>
                  <a:srgbClr val="FFC000"/>
                </a:solidFill>
              </a:rPr>
              <a:t> and Association </a:t>
            </a:r>
            <a:r>
              <a:rPr lang="sk-SK" i="1" dirty="0" err="1">
                <a:solidFill>
                  <a:srgbClr val="FFC000"/>
                </a:solidFill>
              </a:rPr>
              <a:t>Analysis</a:t>
            </a:r>
            <a:r>
              <a:rPr lang="sk-SK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dirty="0"/>
              <a:t>Popis: Slúži na posúdenie vzťahov medzi dvoma alebo viacerými premennými. Korelačné koeficienty (napr. </a:t>
            </a:r>
            <a:r>
              <a:rPr lang="sk-SK" dirty="0" err="1"/>
              <a:t>Pearsonov</a:t>
            </a:r>
            <a:r>
              <a:rPr lang="sk-SK" dirty="0"/>
              <a:t> korelačný koeficient) merajú silu a smer vzťahu.</a:t>
            </a:r>
          </a:p>
          <a:p>
            <a:pPr lvl="1"/>
            <a:r>
              <a:rPr lang="sk-SK" dirty="0"/>
              <a:t>Výhody: Umožňuje identifikovať vzťahy medzi premennými bez tvrdenia o príčinách.</a:t>
            </a:r>
          </a:p>
          <a:p>
            <a:pPr lvl="1"/>
            <a:r>
              <a:rPr lang="sk-SK" dirty="0"/>
              <a:t>Použitie: Skúmanie vzťahov medzi faktormi (napr. vek a krvný tlak).</a:t>
            </a:r>
          </a:p>
          <a:p>
            <a:pPr lvl="1"/>
            <a:r>
              <a:rPr lang="sk-SK" dirty="0"/>
              <a:t>Príklad: Zisťovanie, či existuje súvislosť medzi úrovňou fyzickej aktivity a hladinou cholesterolu.</a:t>
            </a:r>
          </a:p>
          <a:p>
            <a:r>
              <a:rPr lang="sk-SK" dirty="0"/>
              <a:t> </a:t>
            </a:r>
            <a:r>
              <a:rPr lang="sk-SK" i="1" dirty="0">
                <a:solidFill>
                  <a:srgbClr val="FFC000"/>
                </a:solidFill>
              </a:rPr>
              <a:t>Analýza regresie (</a:t>
            </a:r>
            <a:r>
              <a:rPr lang="sk-SK" i="1" dirty="0" err="1">
                <a:solidFill>
                  <a:srgbClr val="FFC000"/>
                </a:solidFill>
              </a:rPr>
              <a:t>Regression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Analysis</a:t>
            </a:r>
            <a:r>
              <a:rPr lang="sk-SK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dirty="0"/>
              <a:t>Popis: Používa sa na preskúmanie vzťahov medzi závislou premennou a jednou alebo viacerými nezávislými premennými. Najbežnejšie typy sú lineárna a logistická regresia.</a:t>
            </a:r>
          </a:p>
          <a:p>
            <a:pPr lvl="1"/>
            <a:r>
              <a:rPr lang="sk-SK" dirty="0"/>
              <a:t>Výhody: Umožňuje predikcie a kvantifikáciu vplyvu jednotlivých faktorov.</a:t>
            </a:r>
          </a:p>
          <a:p>
            <a:pPr lvl="1"/>
            <a:r>
              <a:rPr lang="sk-SK" dirty="0"/>
              <a:t>Použitie: Predpovedanie výskytu choroby na základe rizikových faktorov.</a:t>
            </a:r>
          </a:p>
          <a:p>
            <a:pPr lvl="1"/>
            <a:r>
              <a:rPr lang="sk-SK" dirty="0"/>
              <a:t>Príklad: Logistická regresia pre analýzu vzťahu medzi fajčením a výskytom rakoviny pľúc.</a:t>
            </a:r>
          </a:p>
          <a:p>
            <a:r>
              <a:rPr lang="sk-SK" i="1" dirty="0">
                <a:solidFill>
                  <a:srgbClr val="FFC000"/>
                </a:solidFill>
              </a:rPr>
              <a:t>Analýza časových radov (</a:t>
            </a:r>
            <a:r>
              <a:rPr lang="sk-SK" i="1" dirty="0" err="1">
                <a:solidFill>
                  <a:srgbClr val="FFC000"/>
                </a:solidFill>
              </a:rPr>
              <a:t>Time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Series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Analysis</a:t>
            </a:r>
            <a:r>
              <a:rPr lang="sk-SK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dirty="0"/>
              <a:t>Popis: Používa sa na analýzu údajov zhromaždených počas času. Pomáha identifikovať trendy, sezónne vzorce a cykly.</a:t>
            </a:r>
          </a:p>
          <a:p>
            <a:pPr lvl="1"/>
            <a:r>
              <a:rPr lang="sk-SK" dirty="0"/>
              <a:t>Výhody: Poskytuje možnosť predikcie a analýzy trendov v čase.</a:t>
            </a:r>
          </a:p>
          <a:p>
            <a:pPr lvl="1"/>
            <a:r>
              <a:rPr lang="sk-SK" dirty="0"/>
              <a:t>Použitie: Analýza údajov o výskyte chorôb počas rôznych období alebo predikcia šírenia choroby.</a:t>
            </a:r>
          </a:p>
          <a:p>
            <a:pPr lvl="1"/>
            <a:r>
              <a:rPr lang="sk-SK" dirty="0"/>
              <a:t>Príklad: Sledovanie výskytu chrípky počas zimných mesiacov alebo hodnotenie trendov nárastu obezity v priebehu rokov.</a:t>
            </a:r>
          </a:p>
          <a:p>
            <a:r>
              <a:rPr lang="sk-SK" i="1" dirty="0">
                <a:solidFill>
                  <a:srgbClr val="FFC000"/>
                </a:solidFill>
              </a:rPr>
              <a:t>Analýza kategórií (</a:t>
            </a:r>
            <a:r>
              <a:rPr lang="sk-SK" i="1" dirty="0" err="1">
                <a:solidFill>
                  <a:srgbClr val="FFC000"/>
                </a:solidFill>
              </a:rPr>
              <a:t>Categorical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Data</a:t>
            </a:r>
            <a:r>
              <a:rPr lang="sk-SK" i="1" dirty="0">
                <a:solidFill>
                  <a:srgbClr val="FFC000"/>
                </a:solidFill>
              </a:rPr>
              <a:t> </a:t>
            </a:r>
            <a:r>
              <a:rPr lang="sk-SK" i="1" dirty="0" err="1">
                <a:solidFill>
                  <a:srgbClr val="FFC000"/>
                </a:solidFill>
              </a:rPr>
              <a:t>Analysis</a:t>
            </a:r>
            <a:r>
              <a:rPr lang="sk-SK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dirty="0"/>
              <a:t>Popis: Špeciálne techniky na analýzu údajov, ktoré sú v kategóriách, často využívané v spojitosti s nominálnymi a ordinálnymi premennými.</a:t>
            </a:r>
          </a:p>
          <a:p>
            <a:pPr lvl="1"/>
            <a:r>
              <a:rPr lang="sk-SK" dirty="0"/>
              <a:t>Výhody: Ideálna pre štúdie, ktoré skúmajú údaje s kategóriami, ako sú áno/nie, fajčiari/nefajčiari.</a:t>
            </a:r>
          </a:p>
          <a:p>
            <a:pPr lvl="1"/>
            <a:r>
              <a:rPr lang="sk-SK" dirty="0"/>
              <a:t>Použitie: Analýza kategórií ako vzdelanie, vekové skupiny, výskyt chorôb.</a:t>
            </a:r>
          </a:p>
          <a:p>
            <a:pPr lvl="1"/>
            <a:r>
              <a:rPr lang="sk-SK" dirty="0"/>
              <a:t>Príklad: Testovanie súvislosti medzi socioekonomickým statusom a fajčením pomocou </a:t>
            </a:r>
            <a:r>
              <a:rPr lang="sk-SK" dirty="0" err="1"/>
              <a:t>chíkvadrát</a:t>
            </a:r>
            <a:r>
              <a:rPr lang="sk-SK" dirty="0"/>
              <a:t> testu.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9622403-26FF-CB3A-638F-220DF481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dirty="0"/>
              <a:t>Techniky analýzy údajov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05D6D4-598D-CDD2-41F6-93E1F496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68E5CFD-2F10-6E44-6734-68347EC8D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261D066-30B4-7CC1-3DBB-4A141A0FB6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263194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C8BF0-2339-B46B-4B6B-FF9C611B1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D9DD684-64A3-A5FA-9712-F6DA8C586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756287"/>
            <a:ext cx="8404248" cy="5437684"/>
          </a:xfrm>
        </p:spPr>
        <p:txBody>
          <a:bodyPr>
            <a:normAutofit lnSpcReduction="10000"/>
          </a:bodyPr>
          <a:lstStyle/>
          <a:p>
            <a:r>
              <a:rPr lang="sk-SK" sz="1100" i="1" dirty="0">
                <a:solidFill>
                  <a:srgbClr val="FFC000"/>
                </a:solidFill>
              </a:rPr>
              <a:t> </a:t>
            </a:r>
            <a:r>
              <a:rPr lang="sk-SK" sz="1100" i="1" dirty="0" err="1">
                <a:solidFill>
                  <a:srgbClr val="FFC000"/>
                </a:solidFill>
              </a:rPr>
              <a:t>Survival</a:t>
            </a:r>
            <a:r>
              <a:rPr lang="sk-SK" sz="1100" i="1" dirty="0">
                <a:solidFill>
                  <a:srgbClr val="FFC000"/>
                </a:solidFill>
              </a:rPr>
              <a:t> Analýza (</a:t>
            </a:r>
            <a:r>
              <a:rPr lang="sk-SK" sz="1100" i="1" dirty="0" err="1">
                <a:solidFill>
                  <a:srgbClr val="FFC000"/>
                </a:solidFill>
              </a:rPr>
              <a:t>Survival</a:t>
            </a:r>
            <a:r>
              <a:rPr lang="sk-SK" sz="1100" i="1" dirty="0">
                <a:solidFill>
                  <a:srgbClr val="FFC000"/>
                </a:solidFill>
              </a:rPr>
              <a:t> </a:t>
            </a:r>
            <a:r>
              <a:rPr lang="sk-SK" sz="1100" i="1" dirty="0" err="1">
                <a:solidFill>
                  <a:srgbClr val="FFC000"/>
                </a:solidFill>
              </a:rPr>
              <a:t>Analysis</a:t>
            </a:r>
            <a:r>
              <a:rPr lang="sk-SK" sz="11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sz="1100" dirty="0"/>
              <a:t>Popis: Špecifická technika používaná na analýzu času do udalosti, ako je čas do nástupu choroby alebo smrť.</a:t>
            </a:r>
          </a:p>
          <a:p>
            <a:pPr lvl="1"/>
            <a:r>
              <a:rPr lang="sk-SK" sz="1100" dirty="0"/>
              <a:t>Výhody: Vhodná pre analýzu dát, kde je zaujímavé vedieť, ako dlho trvá do určitej udalosti.</a:t>
            </a:r>
          </a:p>
          <a:p>
            <a:pPr lvl="1"/>
            <a:r>
              <a:rPr lang="sk-SK" sz="1100" dirty="0"/>
              <a:t>Použitie: Výskum ochorení, ktoré vyžadujú analýzu prežitia (napr. kardiovaskulárne ochorenia).</a:t>
            </a:r>
          </a:p>
          <a:p>
            <a:pPr lvl="1"/>
            <a:r>
              <a:rPr lang="sk-SK" sz="1100" dirty="0"/>
              <a:t>Príklad: Analýza prežitia pacientov s rakovinou pomocou </a:t>
            </a:r>
            <a:r>
              <a:rPr lang="sk-SK" sz="1100" dirty="0" err="1"/>
              <a:t>KaplanMeierových</a:t>
            </a:r>
            <a:r>
              <a:rPr lang="sk-SK" sz="1100" dirty="0"/>
              <a:t> kriviek.</a:t>
            </a:r>
          </a:p>
          <a:p>
            <a:r>
              <a:rPr lang="sk-SK" sz="1100" dirty="0"/>
              <a:t> </a:t>
            </a:r>
            <a:r>
              <a:rPr lang="sk-SK" sz="1100" i="1" dirty="0">
                <a:solidFill>
                  <a:srgbClr val="FFC000"/>
                </a:solidFill>
              </a:rPr>
              <a:t>Analýza faktorov (</a:t>
            </a:r>
            <a:r>
              <a:rPr lang="sk-SK" sz="1100" i="1" dirty="0" err="1">
                <a:solidFill>
                  <a:srgbClr val="FFC000"/>
                </a:solidFill>
              </a:rPr>
              <a:t>Factor</a:t>
            </a:r>
            <a:r>
              <a:rPr lang="sk-SK" sz="1100" i="1" dirty="0">
                <a:solidFill>
                  <a:srgbClr val="FFC000"/>
                </a:solidFill>
              </a:rPr>
              <a:t> </a:t>
            </a:r>
            <a:r>
              <a:rPr lang="sk-SK" sz="1100" i="1" dirty="0" err="1">
                <a:solidFill>
                  <a:srgbClr val="FFC000"/>
                </a:solidFill>
              </a:rPr>
              <a:t>Analysis</a:t>
            </a:r>
            <a:r>
              <a:rPr lang="sk-SK" sz="11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sz="1100" dirty="0"/>
              <a:t>Popis: Používa sa na redukciu veľkého množstva premenlivých údajov na menší počet faktorov alebo dimenzií.</a:t>
            </a:r>
          </a:p>
          <a:p>
            <a:pPr lvl="1"/>
            <a:r>
              <a:rPr lang="sk-SK" sz="1100" dirty="0"/>
              <a:t>Výhody: Pomáha zjednodušiť a </a:t>
            </a:r>
            <a:r>
              <a:rPr lang="sk-SK" sz="1100" dirty="0" err="1"/>
              <a:t>štruktúrovať</a:t>
            </a:r>
            <a:r>
              <a:rPr lang="sk-SK" sz="1100" dirty="0"/>
              <a:t> zložité dátové sady.</a:t>
            </a:r>
          </a:p>
          <a:p>
            <a:pPr lvl="1"/>
            <a:r>
              <a:rPr lang="sk-SK" sz="1100" dirty="0"/>
              <a:t>Použitie: Identifikácia skrytých premenných (faktorov), ktoré vysvetľujú vzorce v údajoch.</a:t>
            </a:r>
          </a:p>
          <a:p>
            <a:pPr lvl="1"/>
            <a:r>
              <a:rPr lang="sk-SK" sz="1100" dirty="0"/>
              <a:t>Príklad: Redukcia dotazníkových údajov o zdravotnom správaní na hlavné faktory, ako sú "životný štýl" a "stres".</a:t>
            </a:r>
          </a:p>
          <a:p>
            <a:r>
              <a:rPr lang="sk-SK" sz="1100" dirty="0"/>
              <a:t> </a:t>
            </a:r>
            <a:r>
              <a:rPr lang="sk-SK" sz="1100" i="1" dirty="0">
                <a:solidFill>
                  <a:srgbClr val="FFC000"/>
                </a:solidFill>
              </a:rPr>
              <a:t>Multivariačná analýza (</a:t>
            </a:r>
            <a:r>
              <a:rPr lang="sk-SK" sz="1100" i="1" dirty="0" err="1">
                <a:solidFill>
                  <a:srgbClr val="FFC000"/>
                </a:solidFill>
              </a:rPr>
              <a:t>Multivariate</a:t>
            </a:r>
            <a:r>
              <a:rPr lang="sk-SK" sz="1100" i="1" dirty="0">
                <a:solidFill>
                  <a:srgbClr val="FFC000"/>
                </a:solidFill>
              </a:rPr>
              <a:t> </a:t>
            </a:r>
            <a:r>
              <a:rPr lang="sk-SK" sz="1100" i="1" dirty="0" err="1">
                <a:solidFill>
                  <a:srgbClr val="FFC000"/>
                </a:solidFill>
              </a:rPr>
              <a:t>Analysis</a:t>
            </a:r>
            <a:r>
              <a:rPr lang="sk-SK" sz="11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sk-SK" sz="1100" dirty="0"/>
              <a:t>Popis: Analyzuje viacero premenných súčasne, najčastejšie využívaná v zložitých štúdiách, kde sú údaje z rôznych oblastí.</a:t>
            </a:r>
          </a:p>
          <a:p>
            <a:pPr lvl="1"/>
            <a:r>
              <a:rPr lang="sk-SK" sz="1100" dirty="0"/>
              <a:t>Výhody: Poskytuje komplexný pohľad na vzťahy medzi viacerými premennými.</a:t>
            </a:r>
          </a:p>
          <a:p>
            <a:pPr lvl="1"/>
            <a:r>
              <a:rPr lang="sk-SK" sz="1100" dirty="0"/>
              <a:t>Použitie: Vhodná pre štúdie, kde je potrebné sledovať kombináciu viacerých rizikových faktorov a ich vzájomné pôsobenie.</a:t>
            </a:r>
          </a:p>
          <a:p>
            <a:pPr lvl="1"/>
            <a:r>
              <a:rPr lang="sk-SK" sz="1100" dirty="0"/>
              <a:t>Príklad: Hodnotenie účinku viacerých faktorov (fajčenie, strava, fyzická aktivita) na riziko výskytu srdcových ochorení.</a:t>
            </a:r>
          </a:p>
          <a:p>
            <a:r>
              <a:rPr lang="sk-SK" sz="1100" i="1" dirty="0">
                <a:solidFill>
                  <a:srgbClr val="FFC000"/>
                </a:solidFill>
              </a:rPr>
              <a:t> Analýza kvalitatívnych dát (</a:t>
            </a:r>
            <a:r>
              <a:rPr lang="sk-SK" sz="1100" i="1" dirty="0" err="1">
                <a:solidFill>
                  <a:srgbClr val="FFC000"/>
                </a:solidFill>
              </a:rPr>
              <a:t>Qualitative</a:t>
            </a:r>
            <a:r>
              <a:rPr lang="sk-SK" sz="1100" i="1" dirty="0">
                <a:solidFill>
                  <a:srgbClr val="FFC000"/>
                </a:solidFill>
              </a:rPr>
              <a:t> </a:t>
            </a:r>
            <a:r>
              <a:rPr lang="sk-SK" sz="1100" i="1" dirty="0" err="1">
                <a:solidFill>
                  <a:srgbClr val="FFC000"/>
                </a:solidFill>
              </a:rPr>
              <a:t>Data</a:t>
            </a:r>
            <a:r>
              <a:rPr lang="sk-SK" sz="1100" i="1" dirty="0">
                <a:solidFill>
                  <a:srgbClr val="FFC000"/>
                </a:solidFill>
              </a:rPr>
              <a:t> </a:t>
            </a:r>
            <a:r>
              <a:rPr lang="sk-SK" sz="1100" i="1" dirty="0" err="1">
                <a:solidFill>
                  <a:srgbClr val="FFC000"/>
                </a:solidFill>
              </a:rPr>
              <a:t>Analysis</a:t>
            </a:r>
            <a:r>
              <a:rPr lang="sk-SK" sz="1100" dirty="0"/>
              <a:t>)</a:t>
            </a:r>
          </a:p>
          <a:p>
            <a:pPr lvl="1"/>
            <a:r>
              <a:rPr lang="sk-SK" sz="1100" dirty="0"/>
              <a:t>Popis: Analýza údajov, ktoré sú nečíselné, napr. rozhovory, denníky alebo pozorovania. Používa techniky ako kódovanie, tematická analýza alebo analýza obsahu.</a:t>
            </a:r>
          </a:p>
          <a:p>
            <a:pPr lvl="1"/>
            <a:r>
              <a:rPr lang="sk-SK" sz="1100" dirty="0"/>
              <a:t>Výhody: Poskytuje hlboký vhľad do skúseností, názorov a pocitov účastníkov.</a:t>
            </a:r>
          </a:p>
          <a:p>
            <a:pPr lvl="1"/>
            <a:r>
              <a:rPr lang="sk-SK" sz="1100" dirty="0"/>
              <a:t>Použitie: Kvalitatívne štúdie, kde je cieľom porozumieť subjektívnym skúsenostiam alebo motiváciám.</a:t>
            </a:r>
          </a:p>
          <a:p>
            <a:pPr lvl="1"/>
            <a:r>
              <a:rPr lang="sk-SK" sz="1100" dirty="0"/>
              <a:t>Príklad: Tematická analýza rozhovorov s pacientmi o ich pohľade na kvalitu zdravotnej starostlivosti.</a:t>
            </a:r>
          </a:p>
          <a:p>
            <a:r>
              <a:rPr lang="sk-SK" sz="1100" i="1" dirty="0">
                <a:solidFill>
                  <a:srgbClr val="FFC000"/>
                </a:solidFill>
              </a:rPr>
              <a:t>Tipy pre výber techniky analýzy dát:</a:t>
            </a:r>
          </a:p>
          <a:p>
            <a:pPr lvl="1"/>
            <a:r>
              <a:rPr lang="sk-SK" sz="1100" dirty="0"/>
              <a:t>Typ údajov: Pre kategorizované a kvantitatívne údaje sú vhodné deskriptívna a regresná analýza, zatiaľ čo pre časové údaje sa odporúča analýza časových radov.</a:t>
            </a:r>
          </a:p>
          <a:p>
            <a:pPr lvl="1"/>
            <a:r>
              <a:rPr lang="sk-SK" sz="1100" dirty="0"/>
              <a:t>Cieľ štúdie: Ak je cieľom skúmať vzťahy medzi premennými, použite koreláciu alebo regresiu. Ak ide o hlboké pochopenie skúseností, je vhodná kvalitatívna analýza.</a:t>
            </a:r>
          </a:p>
          <a:p>
            <a:pPr lvl="1"/>
            <a:r>
              <a:rPr lang="sk-SK" sz="1100" dirty="0"/>
              <a:t>Komplexnosť údajov: Pri veľkých a zložitých súboroch údajov môže byť multivariačná alebo faktorová analýza efektívnejšia.</a:t>
            </a:r>
            <a:endParaRPr lang="sk-SK" sz="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CC3731-7BC0-DAB2-99B5-4755E381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5980254"/>
            <a:ext cx="8312587" cy="1008380"/>
          </a:xfrm>
        </p:spPr>
        <p:txBody>
          <a:bodyPr/>
          <a:lstStyle/>
          <a:p>
            <a:r>
              <a:rPr lang="sk-SK" dirty="0"/>
              <a:t>Techniky analýzy údajov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48DD6D5-6D21-3ED9-4027-59608E02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A618C72-EA95-3350-E1EC-28695983E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BF9113-1A9A-4691-924A-0D9453A0D6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972288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kruh, diagram, text, rad&#10;&#10;Automaticky generovaný popis">
            <a:extLst>
              <a:ext uri="{FF2B5EF4-FFF2-40B4-BE49-F238E27FC236}">
                <a16:creationId xmlns:a16="http://schemas.microsoft.com/office/drawing/2014/main" id="{770EDA90-F8BD-A240-438C-75D2078C2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03" y="1258898"/>
            <a:ext cx="4508665" cy="3471672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0AC2F011-9F8D-2DAB-1EF8-E1F7E3E4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682827"/>
            <a:ext cx="8312587" cy="1507134"/>
          </a:xfrm>
        </p:spPr>
        <p:txBody>
          <a:bodyPr/>
          <a:lstStyle/>
          <a:p>
            <a:r>
              <a:rPr lang="sk-SK" sz="3200" noProof="0" dirty="0">
                <a:effectLst/>
              </a:rPr>
              <a:t>Výber dizajnu výskumu</a:t>
            </a:r>
            <a:br>
              <a:rPr lang="sk-SK" sz="3200" noProof="0" dirty="0">
                <a:effectLst/>
              </a:rPr>
            </a:br>
            <a:r>
              <a:rPr lang="sk-SK" sz="2000" noProof="0" dirty="0" err="1">
                <a:effectLst/>
              </a:rPr>
              <a:t>Interactive</a:t>
            </a:r>
            <a:r>
              <a:rPr lang="sk-SK" sz="2000" noProof="0" dirty="0">
                <a:effectLst/>
              </a:rPr>
              <a:t> Model of </a:t>
            </a:r>
            <a:r>
              <a:rPr lang="sk-SK" sz="2000" noProof="0" dirty="0" err="1">
                <a:effectLst/>
              </a:rPr>
              <a:t>Research</a:t>
            </a:r>
            <a:r>
              <a:rPr lang="sk-SK" sz="2000" noProof="0" dirty="0">
                <a:effectLst/>
              </a:rPr>
              <a:t> Design. </a:t>
            </a:r>
            <a:r>
              <a:rPr lang="sk-SK" sz="1800" noProof="0" dirty="0" err="1">
                <a:effectLst/>
              </a:rPr>
              <a:t>Creswell</a:t>
            </a:r>
            <a:r>
              <a:rPr lang="sk-SK" sz="1800" noProof="0" dirty="0">
                <a:effectLst/>
              </a:rPr>
              <a:t> JW, </a:t>
            </a:r>
            <a:r>
              <a:rPr lang="sk-SK" sz="1800" noProof="0" dirty="0" err="1">
                <a:effectLst/>
              </a:rPr>
              <a:t>Clark</a:t>
            </a:r>
            <a:r>
              <a:rPr lang="sk-SK" sz="1800" noProof="0" dirty="0">
                <a:effectLst/>
              </a:rPr>
              <a:t> VLP. </a:t>
            </a:r>
            <a:r>
              <a:rPr lang="sk-SK" sz="1800" noProof="0" dirty="0" err="1">
                <a:effectLst/>
              </a:rPr>
              <a:t>Designing</a:t>
            </a:r>
            <a:r>
              <a:rPr lang="sk-SK" sz="1800" noProof="0" dirty="0">
                <a:effectLst/>
              </a:rPr>
              <a:t> and </a:t>
            </a:r>
            <a:r>
              <a:rPr lang="sk-SK" sz="1800" noProof="0" dirty="0" err="1">
                <a:effectLst/>
              </a:rPr>
              <a:t>Conducting</a:t>
            </a:r>
            <a:r>
              <a:rPr lang="sk-SK" sz="1800" noProof="0" dirty="0">
                <a:effectLst/>
              </a:rPr>
              <a:t> </a:t>
            </a:r>
            <a:r>
              <a:rPr lang="sk-SK" sz="1800" noProof="0" dirty="0" err="1">
                <a:effectLst/>
              </a:rPr>
              <a:t>Mixed</a:t>
            </a:r>
            <a:r>
              <a:rPr lang="sk-SK" sz="1800" noProof="0" dirty="0">
                <a:effectLst/>
              </a:rPr>
              <a:t> </a:t>
            </a:r>
            <a:r>
              <a:rPr lang="sk-SK" sz="1800" noProof="0" dirty="0" err="1">
                <a:effectLst/>
              </a:rPr>
              <a:t>Methods</a:t>
            </a:r>
            <a:r>
              <a:rPr lang="sk-SK" sz="1800" noProof="0" dirty="0">
                <a:effectLst/>
              </a:rPr>
              <a:t> </a:t>
            </a:r>
            <a:r>
              <a:rPr lang="sk-SK" sz="1800" noProof="0" dirty="0" err="1">
                <a:effectLst/>
              </a:rPr>
              <a:t>Research</a:t>
            </a:r>
            <a:r>
              <a:rPr lang="sk-SK" sz="1800" noProof="0" dirty="0">
                <a:effectLst/>
              </a:rPr>
              <a:t>. 3rd </a:t>
            </a:r>
            <a:r>
              <a:rPr lang="sk-SK" sz="1800" noProof="0" dirty="0" err="1">
                <a:effectLst/>
              </a:rPr>
              <a:t>ed</a:t>
            </a:r>
            <a:r>
              <a:rPr lang="sk-SK" sz="1800" noProof="0" dirty="0">
                <a:effectLst/>
              </a:rPr>
              <a:t>. </a:t>
            </a:r>
            <a:r>
              <a:rPr lang="sk-SK" sz="1800" noProof="0" dirty="0" err="1">
                <a:effectLst/>
              </a:rPr>
              <a:t>Thousand</a:t>
            </a:r>
            <a:r>
              <a:rPr lang="sk-SK" sz="1800" noProof="0" dirty="0">
                <a:effectLst/>
              </a:rPr>
              <a:t> </a:t>
            </a:r>
            <a:r>
              <a:rPr lang="sk-SK" sz="1800" noProof="0" dirty="0" err="1">
                <a:effectLst/>
              </a:rPr>
              <a:t>Oaks</a:t>
            </a:r>
            <a:r>
              <a:rPr lang="sk-SK" sz="1800" noProof="0" dirty="0">
                <a:effectLst/>
              </a:rPr>
              <a:t>, </a:t>
            </a:r>
            <a:r>
              <a:rPr lang="sk-SK" sz="1800" noProof="0" dirty="0" err="1">
                <a:effectLst/>
              </a:rPr>
              <a:t>California</a:t>
            </a:r>
            <a:r>
              <a:rPr lang="sk-SK" sz="1800" noProof="0" dirty="0">
                <a:effectLst/>
              </a:rPr>
              <a:t>, USA: SAGE </a:t>
            </a:r>
            <a:r>
              <a:rPr lang="sk-SK" sz="1800" noProof="0" dirty="0" err="1">
                <a:effectLst/>
              </a:rPr>
              <a:t>Publications</a:t>
            </a:r>
            <a:r>
              <a:rPr lang="sk-SK" sz="1800" noProof="0" dirty="0">
                <a:effectLst/>
              </a:rPr>
              <a:t>, </a:t>
            </a:r>
            <a:r>
              <a:rPr lang="sk-SK" sz="1800" noProof="0" dirty="0" err="1">
                <a:effectLst/>
              </a:rPr>
              <a:t>Inc</a:t>
            </a:r>
            <a:r>
              <a:rPr lang="sk-SK" sz="1800" noProof="0" dirty="0">
                <a:effectLst/>
              </a:rPr>
              <a:t>.; 2018.</a:t>
            </a:r>
            <a:endParaRPr lang="sk-SK" sz="1800" noProof="0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F38D368-03EC-9632-5B8D-E670BAF9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1256701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410CC28-288E-7B4C-AD5C-7F26B61FD9BC}" type="datetime1">
              <a:rPr lang="sk-SK" sz="1100" noProof="0" smtClean="0"/>
              <a:pPr>
                <a:spcAft>
                  <a:spcPts val="600"/>
                </a:spcAft>
              </a:pPr>
              <a:t>13.10.2025</a:t>
            </a:fld>
            <a:endParaRPr lang="sk-SK" sz="1100" noProof="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C87D138-107B-55C8-0EDC-B5351CEAB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344478E-25D6-4334-A519-EED7046972D9}" type="slidenum">
              <a:rPr lang="sk-SK" noProof="0" smtClean="0"/>
              <a:pPr>
                <a:spcAft>
                  <a:spcPts val="600"/>
                </a:spcAft>
              </a:pPr>
              <a:t>33</a:t>
            </a:fld>
            <a:endParaRPr lang="sk-SK" noProof="0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C6619D7-0DA5-EE90-5C8E-070F42133A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noProof="0" dirty="0" err="1"/>
              <a:t>rusnak.truni.sk</a:t>
            </a:r>
            <a:endParaRPr lang="sk-SK" noProof="0" dirty="0"/>
          </a:p>
        </p:txBody>
      </p:sp>
      <p:sp>
        <p:nvSpPr>
          <p:cNvPr id="2" name="Zástupný objekt pre obsah 6">
            <a:extLst>
              <a:ext uri="{FF2B5EF4-FFF2-40B4-BE49-F238E27FC236}">
                <a16:creationId xmlns:a16="http://schemas.microsoft.com/office/drawing/2014/main" id="{2C122F25-4B77-5B66-B5D4-F6C3AE1D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756287"/>
            <a:ext cx="4779408" cy="4926539"/>
          </a:xfrm>
        </p:spPr>
        <p:txBody>
          <a:bodyPr/>
          <a:lstStyle/>
          <a:p>
            <a:r>
              <a:rPr lang="sk-SK" dirty="0"/>
              <a:t>Závisí od výskumnej otázky a cieľov</a:t>
            </a:r>
          </a:p>
          <a:p>
            <a:endParaRPr lang="sk-SK" dirty="0"/>
          </a:p>
          <a:p>
            <a:r>
              <a:rPr lang="sk-SK" dirty="0"/>
              <a:t>Popisné otázky – deskriptívny dizajn</a:t>
            </a:r>
          </a:p>
          <a:p>
            <a:endParaRPr lang="sk-SK" dirty="0"/>
          </a:p>
          <a:p>
            <a:r>
              <a:rPr lang="sk-SK" dirty="0"/>
              <a:t>Vzťahové otázky – analytický dizajn</a:t>
            </a:r>
          </a:p>
          <a:p>
            <a:endParaRPr lang="sk-SK" dirty="0"/>
          </a:p>
          <a:p>
            <a:r>
              <a:rPr lang="sk-SK" dirty="0"/>
              <a:t>Otázky účinnosti – experimentálny dizajn</a:t>
            </a:r>
          </a:p>
        </p:txBody>
      </p:sp>
    </p:spTree>
    <p:extLst>
      <p:ext uri="{BB962C8B-B14F-4D97-AF65-F5344CB8AC3E}">
        <p14:creationId xmlns:p14="http://schemas.microsoft.com/office/powerpoint/2010/main" val="1347894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90" y="5912600"/>
            <a:ext cx="8312587" cy="1008380"/>
          </a:xfrm>
        </p:spPr>
        <p:txBody>
          <a:bodyPr/>
          <a:lstStyle/>
          <a:p>
            <a:r>
              <a:rPr lang="sk-SK" noProof="0" dirty="0"/>
              <a:t>Etické a praktické aspekty výskumu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756287"/>
            <a:ext cx="8449299" cy="4033519"/>
          </a:xfrm>
        </p:spPr>
        <p:txBody>
          <a:bodyPr>
            <a:normAutofit lnSpcReduction="10000"/>
          </a:bodyPr>
          <a:lstStyle/>
          <a:p>
            <a:endParaRPr lang="sk-SK" noProof="0" dirty="0"/>
          </a:p>
          <a:p>
            <a:r>
              <a:rPr lang="sk-SK" sz="3600" noProof="0" dirty="0"/>
              <a:t>Informovaný súhlas, dôvernosť údajov</a:t>
            </a:r>
          </a:p>
          <a:p>
            <a:endParaRPr lang="sk-SK" sz="3600" noProof="0" dirty="0"/>
          </a:p>
          <a:p>
            <a:r>
              <a:rPr lang="sk-SK" sz="3600" noProof="0" dirty="0"/>
              <a:t>Etické schválenie štúdie</a:t>
            </a:r>
          </a:p>
          <a:p>
            <a:endParaRPr lang="sk-SK" sz="3600" noProof="0" dirty="0"/>
          </a:p>
          <a:p>
            <a:r>
              <a:rPr lang="sk-SK" sz="3600" noProof="0" dirty="0"/>
              <a:t>Transparentnosť a </a:t>
            </a:r>
            <a:r>
              <a:rPr lang="sk-SK" sz="3600" noProof="0" dirty="0" err="1"/>
              <a:t>replikovateľnosť</a:t>
            </a:r>
            <a:r>
              <a:rPr lang="sk-SK" sz="3600" noProof="0" dirty="0"/>
              <a:t> postupu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A52270C-4386-E76B-6E6E-D05D3FB0A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22" y="372888"/>
            <a:ext cx="8144655" cy="5799311"/>
          </a:xfrm>
        </p:spPr>
        <p:txBody>
          <a:bodyPr>
            <a:normAutofit fontScale="92500" lnSpcReduction="10000"/>
          </a:bodyPr>
          <a:lstStyle/>
          <a:p>
            <a:r>
              <a:rPr lang="sk-SK" sz="1800" dirty="0"/>
              <a:t>Limity výskumu predstavujú </a:t>
            </a:r>
            <a:r>
              <a:rPr lang="sk-SK" sz="1800" i="1" dirty="0">
                <a:solidFill>
                  <a:srgbClr val="FFC000"/>
                </a:solidFill>
              </a:rPr>
              <a:t>obmedzenia</a:t>
            </a:r>
            <a:r>
              <a:rPr lang="sk-SK" sz="1800" dirty="0"/>
              <a:t>, ktoré môžu ovplyvniť spoľahlivosť, platnosť a </a:t>
            </a:r>
            <a:r>
              <a:rPr lang="sk-SK" sz="1800" dirty="0" err="1"/>
              <a:t>generalizovateľnosť</a:t>
            </a:r>
            <a:r>
              <a:rPr lang="sk-SK" sz="1800" dirty="0"/>
              <a:t> výsledkov štúdie. </a:t>
            </a:r>
          </a:p>
          <a:p>
            <a:endParaRPr lang="sk-SK" sz="1800" dirty="0"/>
          </a:p>
          <a:p>
            <a:r>
              <a:rPr lang="sk-SK" sz="1800" i="1" dirty="0">
                <a:solidFill>
                  <a:srgbClr val="FFC000"/>
                </a:solidFill>
              </a:rPr>
              <a:t>Výberová </a:t>
            </a:r>
            <a:r>
              <a:rPr lang="sk-SK" sz="1800" i="1" dirty="0" err="1">
                <a:solidFill>
                  <a:srgbClr val="FFC000"/>
                </a:solidFill>
              </a:rPr>
              <a:t>zaujatost</a:t>
            </a:r>
            <a:r>
              <a:rPr lang="sk-SK" sz="1800" i="1" dirty="0">
                <a:solidFill>
                  <a:srgbClr val="FFC000"/>
                </a:solidFill>
              </a:rPr>
              <a:t> (</a:t>
            </a:r>
            <a:r>
              <a:rPr lang="sk-SK" sz="1800" i="1" dirty="0" err="1">
                <a:solidFill>
                  <a:srgbClr val="FFC000"/>
                </a:solidFill>
              </a:rPr>
              <a:t>Selection</a:t>
            </a:r>
            <a:r>
              <a:rPr lang="sk-SK" sz="1800" i="1" dirty="0">
                <a:solidFill>
                  <a:srgbClr val="FFC000"/>
                </a:solidFill>
              </a:rPr>
              <a:t> Bias)</a:t>
            </a:r>
          </a:p>
          <a:p>
            <a:pPr lvl="1"/>
            <a:r>
              <a:rPr lang="sk-SK" sz="1400" dirty="0"/>
              <a:t>Popis: Výberová </a:t>
            </a:r>
            <a:r>
              <a:rPr lang="sk-SK" sz="1400" dirty="0" err="1"/>
              <a:t>zaujatost</a:t>
            </a:r>
            <a:r>
              <a:rPr lang="sk-SK" sz="1400" dirty="0"/>
              <a:t> nastáva, keď výber účastníkov nie je reprezentatívny pre cieľovú populáciu, čo môže ovplyvniť výsledky a ich </a:t>
            </a:r>
            <a:r>
              <a:rPr lang="sk-SK" sz="1400" dirty="0" err="1"/>
              <a:t>generalizovateľnosť</a:t>
            </a:r>
            <a:r>
              <a:rPr lang="sk-SK" sz="1400" dirty="0"/>
              <a:t>.</a:t>
            </a:r>
          </a:p>
          <a:p>
            <a:pPr lvl="1"/>
            <a:r>
              <a:rPr lang="sk-SK" sz="1400" dirty="0"/>
              <a:t> Príklady: Ak sa výskum o rizikových faktoroch cukrovky uskutočňuje len v mestách, výsledky nemusia byť platné pre vidiecke oblasti. Štúdie, ktoré </a:t>
            </a:r>
            <a:r>
              <a:rPr lang="sk-SK" sz="1400" dirty="0" err="1"/>
              <a:t>rekrutujú</a:t>
            </a:r>
            <a:r>
              <a:rPr lang="sk-SK" sz="1400" dirty="0"/>
              <a:t> dobrovoľníkov, môžu prilákať viac zdravších a vzdelanejších jedincov.</a:t>
            </a:r>
          </a:p>
          <a:p>
            <a:pPr lvl="1"/>
            <a:r>
              <a:rPr lang="sk-SK" sz="1400" dirty="0"/>
              <a:t> Riešenia: Použitie stratifikovaného alebo náhodného výberu môže pomôcť znížiť tento typ zaujatosti.</a:t>
            </a:r>
          </a:p>
          <a:p>
            <a:r>
              <a:rPr lang="sk-SK" sz="1800" i="1" dirty="0">
                <a:solidFill>
                  <a:srgbClr val="FFC000"/>
                </a:solidFill>
              </a:rPr>
              <a:t>Zaujatosť v zbere údajov (</a:t>
            </a:r>
            <a:r>
              <a:rPr lang="sk-SK" sz="1800" i="1" dirty="0" err="1">
                <a:solidFill>
                  <a:srgbClr val="FFC000"/>
                </a:solidFill>
              </a:rPr>
              <a:t>Measurement</a:t>
            </a:r>
            <a:r>
              <a:rPr lang="sk-SK" sz="1800" i="1" dirty="0">
                <a:solidFill>
                  <a:srgbClr val="FFC000"/>
                </a:solidFill>
              </a:rPr>
              <a:t> Bias)</a:t>
            </a:r>
          </a:p>
          <a:p>
            <a:pPr lvl="1"/>
            <a:r>
              <a:rPr lang="sk-SK" sz="1400" dirty="0"/>
              <a:t>Popis: Nastáva, keď sú metódy zberu údajov nesprávne alebo nespoľahlivé, čo vedie k skresleným údajom. </a:t>
            </a:r>
          </a:p>
          <a:p>
            <a:pPr lvl="1"/>
            <a:r>
              <a:rPr lang="sk-SK" sz="1400" dirty="0"/>
              <a:t> Príklady: Použitie dotazníkov, kde respondenti môžu odpovedať nepresne alebo neúprimne (napr. o spotrebe alkoholu). Použitie rôznych nástrojov na meranie krvného tlaku v rámci jedného výskumu môže viesť k rozdielom vo výsledkoch.</a:t>
            </a:r>
          </a:p>
          <a:p>
            <a:pPr lvl="1"/>
            <a:r>
              <a:rPr lang="sk-SK" sz="1400" dirty="0"/>
              <a:t> Riešenia: Zabezpečenie štandardizácie meraní, školenie výskumníkov a použitie validovaných nástrojov môže pomôcť obmedziť tento typ zaujatosti.</a:t>
            </a:r>
            <a:endParaRPr lang="sk-SK" sz="1800" dirty="0"/>
          </a:p>
          <a:p>
            <a:r>
              <a:rPr lang="sk-SK" sz="1800" i="1" dirty="0" err="1">
                <a:solidFill>
                  <a:srgbClr val="FFC000"/>
                </a:solidFill>
              </a:rPr>
              <a:t>Zaujatost</a:t>
            </a:r>
            <a:r>
              <a:rPr lang="sk-SK" sz="1800" i="1" dirty="0">
                <a:solidFill>
                  <a:srgbClr val="FFC000"/>
                </a:solidFill>
              </a:rPr>
              <a:t> kvôli zmenám v čase (</a:t>
            </a:r>
            <a:r>
              <a:rPr lang="sk-SK" sz="1800" i="1" dirty="0" err="1">
                <a:solidFill>
                  <a:srgbClr val="FFC000"/>
                </a:solidFill>
              </a:rPr>
              <a:t>Time-Related</a:t>
            </a:r>
            <a:r>
              <a:rPr lang="sk-SK" sz="1800" i="1" dirty="0">
                <a:solidFill>
                  <a:srgbClr val="FFC000"/>
                </a:solidFill>
              </a:rPr>
              <a:t> Bias)</a:t>
            </a:r>
          </a:p>
          <a:p>
            <a:pPr lvl="1"/>
            <a:r>
              <a:rPr lang="sk-SK" sz="1400" dirty="0"/>
              <a:t> Popis: Najmä pri dlhodobých štúdiách sa môžu meniť podmienky, čo ovplyvňuje zistenia. </a:t>
            </a:r>
          </a:p>
          <a:p>
            <a:pPr lvl="1"/>
            <a:r>
              <a:rPr lang="sk-SK" sz="1400" dirty="0"/>
              <a:t> Príklady: Štúdia o účinnosti vakcín môže byť ovplyvnená novými variantmi vírusu, ktoré sa objavia počas jej trvania.</a:t>
            </a:r>
          </a:p>
          <a:p>
            <a:pPr lvl="1"/>
            <a:r>
              <a:rPr lang="sk-SK" sz="1400" dirty="0"/>
              <a:t> Riešenia: Rozdelenie štúdie na krátke časové intervaly alebo monitorovanie zmien v prostredí pomáha minimalizovať tento limit.</a:t>
            </a:r>
            <a:endParaRPr lang="sk-SK" sz="1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AA7683-F08E-7600-2E7C-8A95BFF4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6016695"/>
            <a:ext cx="8312587" cy="1008380"/>
          </a:xfrm>
        </p:spPr>
        <p:txBody>
          <a:bodyPr/>
          <a:lstStyle/>
          <a:p>
            <a:r>
              <a:rPr lang="sk-SK" dirty="0"/>
              <a:t>Limity výskumu 1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17B98FC-9AA2-A4E3-A0D4-DFC7716B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E04C0EB-C1F3-2D09-890B-67566CB38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D209F66-28E2-9A34-3E26-83F43E0821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189973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A377C-46C6-B259-A4EC-43096D57D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1292C5C-80AC-8564-6A25-81C6BFDD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22" y="372888"/>
            <a:ext cx="8144655" cy="5799311"/>
          </a:xfrm>
        </p:spPr>
        <p:txBody>
          <a:bodyPr>
            <a:normAutofit lnSpcReduction="10000"/>
          </a:bodyPr>
          <a:lstStyle/>
          <a:p>
            <a:r>
              <a:rPr lang="sk-SK" sz="2000" i="1" dirty="0">
                <a:solidFill>
                  <a:srgbClr val="FFC000"/>
                </a:solidFill>
              </a:rPr>
              <a:t>Externá validita (</a:t>
            </a:r>
            <a:r>
              <a:rPr lang="sk-SK" sz="2000" i="1" dirty="0" err="1">
                <a:solidFill>
                  <a:srgbClr val="FFC000"/>
                </a:solidFill>
              </a:rPr>
              <a:t>External</a:t>
            </a:r>
            <a:r>
              <a:rPr lang="sk-SK" sz="2000" i="1" dirty="0">
                <a:solidFill>
                  <a:srgbClr val="FFC000"/>
                </a:solidFill>
              </a:rPr>
              <a:t> Validity)</a:t>
            </a:r>
          </a:p>
          <a:p>
            <a:pPr lvl="1"/>
            <a:r>
              <a:rPr lang="sk-SK" sz="1600" dirty="0"/>
              <a:t> Popis: Obmedzenie </a:t>
            </a:r>
            <a:r>
              <a:rPr lang="sk-SK" sz="1600" dirty="0" err="1"/>
              <a:t>generalizovateľnosti</a:t>
            </a:r>
            <a:r>
              <a:rPr lang="sk-SK" sz="1600" dirty="0"/>
              <a:t> výsledkov na širšiu populáciu alebo rôzne situácie.</a:t>
            </a:r>
          </a:p>
          <a:p>
            <a:pPr lvl="1"/>
            <a:r>
              <a:rPr lang="sk-SK" sz="1600" dirty="0"/>
              <a:t> Príklady: Štúdia vykonaná len v jednej krajine môže mať obmedzenú platnosť pre iné krajiny.</a:t>
            </a:r>
          </a:p>
          <a:p>
            <a:pPr lvl="1"/>
            <a:r>
              <a:rPr lang="sk-SK" sz="1600" dirty="0"/>
              <a:t> Riešenia: Zahrnutie rôznych podskupín v rámci cieľovej populácie môže zlepšiť externú validitu výsledkov.</a:t>
            </a:r>
            <a:endParaRPr lang="sk-SK" sz="2000" dirty="0"/>
          </a:p>
          <a:p>
            <a:r>
              <a:rPr lang="sk-SK" sz="2000" i="1" dirty="0">
                <a:solidFill>
                  <a:srgbClr val="FFC000"/>
                </a:solidFill>
              </a:rPr>
              <a:t>Interná validita (</a:t>
            </a:r>
            <a:r>
              <a:rPr lang="sk-SK" sz="2000" i="1" dirty="0" err="1">
                <a:solidFill>
                  <a:srgbClr val="FFC000"/>
                </a:solidFill>
              </a:rPr>
              <a:t>Internal</a:t>
            </a:r>
            <a:r>
              <a:rPr lang="sk-SK" sz="2000" i="1" dirty="0">
                <a:solidFill>
                  <a:srgbClr val="FFC000"/>
                </a:solidFill>
              </a:rPr>
              <a:t> Validity)</a:t>
            </a:r>
          </a:p>
          <a:p>
            <a:pPr lvl="1"/>
            <a:r>
              <a:rPr lang="sk-SK" sz="1600" dirty="0"/>
              <a:t>Popis: Vzťahuje sa na schopnosť štúdie preukázať kauzálne vzťahy bez vnútorných skreslení, ktoré by mohli výsledky ovplyvniť.</a:t>
            </a:r>
          </a:p>
          <a:p>
            <a:pPr lvl="1"/>
            <a:r>
              <a:rPr lang="sk-SK" sz="1600" dirty="0"/>
              <a:t> Príklady: Nezohľadnenie intervenujúcich premenných (napr. stravy alebo fyzickej aktivity pri štúdii o vzťahu fajčenia a srdcových chorôb).</a:t>
            </a:r>
          </a:p>
          <a:p>
            <a:pPr lvl="1"/>
            <a:r>
              <a:rPr lang="sk-SK" sz="1600" dirty="0"/>
              <a:t> Riešenia: Kontrola intervenujúcich premenných a použitie kontrolných skupín môže zvýšiť internú validitu.</a:t>
            </a:r>
            <a:endParaRPr lang="sk-SK" sz="2000" dirty="0"/>
          </a:p>
          <a:p>
            <a:r>
              <a:rPr lang="sk-SK" sz="2000" i="1" dirty="0" err="1">
                <a:solidFill>
                  <a:srgbClr val="FFC000"/>
                </a:solidFill>
              </a:rPr>
              <a:t>Confounding</a:t>
            </a:r>
            <a:r>
              <a:rPr lang="sk-SK" sz="2000" i="1" dirty="0">
                <a:solidFill>
                  <a:srgbClr val="FFC000"/>
                </a:solidFill>
              </a:rPr>
              <a:t> (Zmiešané účinky premenných)</a:t>
            </a:r>
          </a:p>
          <a:p>
            <a:pPr lvl="1"/>
            <a:r>
              <a:rPr lang="sk-SK" sz="1600" dirty="0"/>
              <a:t>Popis: </a:t>
            </a:r>
            <a:r>
              <a:rPr lang="sk-SK" sz="1600" dirty="0" err="1"/>
              <a:t>Confounding</a:t>
            </a:r>
            <a:r>
              <a:rPr lang="sk-SK" sz="1600" dirty="0"/>
              <a:t> nastáva, keď sú zistenia ovplyvnené nezávislými premennými, ktoré súvisia so sledovanou premennou, čo môže skresliť výsledky.</a:t>
            </a:r>
          </a:p>
          <a:p>
            <a:pPr lvl="1"/>
            <a:r>
              <a:rPr lang="sk-SK" sz="1600" dirty="0"/>
              <a:t> Príklady: Pri štúdii o vplyve alkoholu na srdcové zdravie môže mať svoju rolu aj fajčenie, ktoré tiež zvyšuje riziko ochorení srdca.</a:t>
            </a:r>
          </a:p>
          <a:p>
            <a:pPr lvl="1"/>
            <a:r>
              <a:rPr lang="sk-SK" sz="1600" dirty="0"/>
              <a:t> Riešenia: Použitie viacrozmerných analýz alebo kontrola premenných môže pomôcť zohľadniť tieto faktory.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E22290-3409-FF20-A821-FD9B4BED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6016695"/>
            <a:ext cx="8312587" cy="1008380"/>
          </a:xfrm>
        </p:spPr>
        <p:txBody>
          <a:bodyPr/>
          <a:lstStyle/>
          <a:p>
            <a:r>
              <a:rPr lang="sk-SK" dirty="0"/>
              <a:t>Limity výskumu 2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A7BB5C-EFEA-E54A-69B8-FB2F798B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9B19C09-E6F2-007E-001C-EA4FDB908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6C9B371-CCD9-FCDA-EFC9-81ED48FD7E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217222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8238B-0829-F8C9-68C9-A0C9063EF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ECF5CA3-5869-DC16-EFE6-2ED37A63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22" y="756287"/>
            <a:ext cx="8144655" cy="5219970"/>
          </a:xfrm>
        </p:spPr>
        <p:txBody>
          <a:bodyPr>
            <a:normAutofit/>
          </a:bodyPr>
          <a:lstStyle/>
          <a:p>
            <a:r>
              <a:rPr lang="sk-SK" sz="1800" i="1" dirty="0">
                <a:solidFill>
                  <a:srgbClr val="FFC000"/>
                </a:solidFill>
              </a:rPr>
              <a:t>Strata účastníkov (</a:t>
            </a:r>
            <a:r>
              <a:rPr lang="sk-SK" sz="1800" i="1" dirty="0" err="1">
                <a:solidFill>
                  <a:srgbClr val="FFC000"/>
                </a:solidFill>
              </a:rPr>
              <a:t>Attrition</a:t>
            </a:r>
            <a:r>
              <a:rPr lang="sk-SK" sz="1800" i="1" dirty="0">
                <a:solidFill>
                  <a:srgbClr val="FFC000"/>
                </a:solidFill>
              </a:rPr>
              <a:t> Bias)</a:t>
            </a:r>
          </a:p>
          <a:p>
            <a:pPr lvl="1"/>
            <a:r>
              <a:rPr lang="sk-SK" sz="1400" dirty="0"/>
              <a:t> Popis: V dlhodobých štúdiách môže dôjsť k odchodu účastníkov, čo môže znížiť reprezentatívnosť výsledkov.</a:t>
            </a:r>
          </a:p>
          <a:p>
            <a:pPr lvl="1"/>
            <a:r>
              <a:rPr lang="sk-SK" sz="1400" dirty="0"/>
              <a:t> Príklady: V štúdii sledujúcej životný štýl a zdravie môžu odísť účastníci so zlým zdravotným stavom, čo môže viesť k skresleniu údajov.</a:t>
            </a:r>
          </a:p>
          <a:p>
            <a:pPr lvl="1"/>
            <a:r>
              <a:rPr lang="sk-SK" sz="1400" dirty="0"/>
              <a:t> Riešenia: Ponuka motivačných odmien, zjednodušenie účasti alebo krátke kontrolné obdobia môžu pomôcť znížiť stratu účastníkov.</a:t>
            </a:r>
            <a:endParaRPr lang="sk-SK" sz="1800" dirty="0"/>
          </a:p>
          <a:p>
            <a:r>
              <a:rPr lang="sk-SK" sz="1800" i="1" dirty="0">
                <a:solidFill>
                  <a:srgbClr val="FFC000"/>
                </a:solidFill>
              </a:rPr>
              <a:t>Obmedzené zdroje a rozpočet</a:t>
            </a:r>
          </a:p>
          <a:p>
            <a:pPr lvl="1"/>
            <a:r>
              <a:rPr lang="sk-SK" sz="1400" dirty="0"/>
              <a:t> Popis: Nedostatok finančných prostriedkov, ľudských zdrojov alebo vybavenia môže ovplyvniť kvalitu zberu údajov a ich analýzy.</a:t>
            </a:r>
          </a:p>
          <a:p>
            <a:pPr lvl="1"/>
            <a:r>
              <a:rPr lang="sk-SK" sz="1400" dirty="0"/>
              <a:t> Príklady: Nedostatok financií na nákup štandardizovaných nástrojov môže viesť k použitiu lacnejších, ale menej presných nástrojov.</a:t>
            </a:r>
          </a:p>
          <a:p>
            <a:pPr lvl="1"/>
            <a:r>
              <a:rPr lang="sk-SK" sz="1400" dirty="0"/>
              <a:t> Riešenia: Optimalizácia rozpočtu a použitie nákladovo efektívnych metód môže pomôcť využiť dostupné zdroje efektívne.</a:t>
            </a:r>
          </a:p>
          <a:p>
            <a:r>
              <a:rPr lang="sk-SK" sz="2400" i="1" dirty="0">
                <a:solidFill>
                  <a:srgbClr val="FFC000"/>
                </a:solidFill>
              </a:rPr>
              <a:t>Etické obmedzenia</a:t>
            </a:r>
          </a:p>
          <a:p>
            <a:pPr lvl="1"/>
            <a:r>
              <a:rPr lang="sk-SK" sz="1400" dirty="0"/>
              <a:t> Popis: Etické obmedzenia môžu limitovať rozsah výskumu, najmä pri citlivých alebo rizikových témach.</a:t>
            </a:r>
          </a:p>
          <a:p>
            <a:pPr lvl="1"/>
            <a:r>
              <a:rPr lang="sk-SK" sz="1400" dirty="0"/>
              <a:t> Príklady: Výskum, ktorý zahŕňa citlivé údaje, ako sú informácie o duševnom zdraví, môže byť obmedzený kvôli potrebným etickým povoleniam.</a:t>
            </a:r>
          </a:p>
          <a:p>
            <a:pPr lvl="1"/>
            <a:r>
              <a:rPr lang="sk-SK" sz="1400" dirty="0"/>
              <a:t> Riešenia: Dodržiavanie etických štandardov a prísne protokoly pre zber a ochranu údajov.</a:t>
            </a:r>
            <a:endParaRPr lang="sk-SK" sz="1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A77FBEB-A740-4E33-7F67-22333463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6016695"/>
            <a:ext cx="8312587" cy="1008380"/>
          </a:xfrm>
        </p:spPr>
        <p:txBody>
          <a:bodyPr/>
          <a:lstStyle/>
          <a:p>
            <a:r>
              <a:rPr lang="sk-SK" dirty="0"/>
              <a:t>Limity výskumu 3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80E996E-6EC5-A500-D664-CCC32316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667BBDD-E3C4-D60F-A26E-C7F4A313C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B800BC2-5576-25AB-D8E7-9DF3E75D26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518827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F613F-6B3E-6733-2FE2-83355AFB8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ADEEC4D-168E-2291-E674-5F5A98E7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22" y="756287"/>
            <a:ext cx="8144655" cy="5219970"/>
          </a:xfrm>
        </p:spPr>
        <p:txBody>
          <a:bodyPr>
            <a:normAutofit lnSpcReduction="10000"/>
          </a:bodyPr>
          <a:lstStyle/>
          <a:p>
            <a:r>
              <a:rPr lang="sk-SK" sz="1800" i="1" dirty="0">
                <a:solidFill>
                  <a:srgbClr val="FFC000"/>
                </a:solidFill>
              </a:rPr>
              <a:t>Interpretácia a publikácia výsledkov (</a:t>
            </a:r>
            <a:r>
              <a:rPr lang="sk-SK" sz="1800" i="1" dirty="0" err="1">
                <a:solidFill>
                  <a:srgbClr val="FFC000"/>
                </a:solidFill>
              </a:rPr>
              <a:t>Publication</a:t>
            </a:r>
            <a:r>
              <a:rPr lang="sk-SK" sz="1800" i="1" dirty="0">
                <a:solidFill>
                  <a:srgbClr val="FFC000"/>
                </a:solidFill>
              </a:rPr>
              <a:t> Bias)</a:t>
            </a:r>
          </a:p>
          <a:p>
            <a:pPr lvl="1"/>
            <a:r>
              <a:rPr lang="sk-SK" sz="1400" dirty="0"/>
              <a:t> Popis: </a:t>
            </a:r>
            <a:r>
              <a:rPr lang="sk-SK" sz="1400" dirty="0" err="1"/>
              <a:t>Publication</a:t>
            </a:r>
            <a:r>
              <a:rPr lang="sk-SK" sz="1400" dirty="0"/>
              <a:t> bias nastáva, keď sú publikované len pozitívne alebo významné výsledky, zatiaľ čo negatívne či nejednoznačné výsledky zostávajú nezverejnené.</a:t>
            </a:r>
          </a:p>
          <a:p>
            <a:pPr lvl="1"/>
            <a:r>
              <a:rPr lang="sk-SK" sz="1400" dirty="0"/>
              <a:t> Príklady: Ak sa zverejňujú len štúdie s pozitívnymi nálezmi o liekoch, verejnosť a zdravotníci môžu mať skreslený pohľad na ich účinnosť.</a:t>
            </a:r>
          </a:p>
          <a:p>
            <a:pPr lvl="1"/>
            <a:r>
              <a:rPr lang="sk-SK" sz="1400" dirty="0"/>
              <a:t> Riešenia: Otvorený prístup k všetkým výsledkom, vrátane negatívnych a nulových nálezov, pomáha zlepšiť dôveryhodnosť a vedeckú transparentnosť.</a:t>
            </a:r>
            <a:endParaRPr lang="sk-SK" sz="1800" dirty="0"/>
          </a:p>
          <a:p>
            <a:r>
              <a:rPr lang="sk-SK" sz="1800" i="1" dirty="0">
                <a:solidFill>
                  <a:srgbClr val="FFC000"/>
                </a:solidFill>
              </a:rPr>
              <a:t>Limitácie metodológie</a:t>
            </a:r>
          </a:p>
          <a:p>
            <a:pPr lvl="1"/>
            <a:r>
              <a:rPr lang="sk-SK" sz="1400" dirty="0"/>
              <a:t> Popis: Rôzne výskumné návrhy a metodiky majú svoje špecifické limity, ktoré ovplyvňujú výstupy.</a:t>
            </a:r>
          </a:p>
          <a:p>
            <a:pPr lvl="1"/>
            <a:r>
              <a:rPr lang="sk-SK" sz="1400" dirty="0"/>
              <a:t> Príklady: Prierezová štúdia (</a:t>
            </a:r>
            <a:r>
              <a:rPr lang="sk-SK" sz="1400" dirty="0" err="1"/>
              <a:t>cross-sectional</a:t>
            </a:r>
            <a:r>
              <a:rPr lang="sk-SK" sz="1400" dirty="0"/>
              <a:t> study) poskytuje len „momentálny pohľad“ na údaje a neumožňuje sledovanie zmien v čase.</a:t>
            </a:r>
          </a:p>
          <a:p>
            <a:pPr lvl="1"/>
            <a:r>
              <a:rPr lang="sk-SK" sz="1400" dirty="0"/>
              <a:t> Riešenia: Výber vhodného výskumného návrhu a kombinácia metodológií môžu zmierniť niektoré limity.</a:t>
            </a:r>
            <a:endParaRPr lang="sk-SK" sz="1800" dirty="0"/>
          </a:p>
          <a:p>
            <a:r>
              <a:rPr lang="sk-SK" sz="1800" i="1" dirty="0">
                <a:solidFill>
                  <a:srgbClr val="FFC000"/>
                </a:solidFill>
              </a:rPr>
              <a:t>Tipy ako minimalizovať limity výskumu</a:t>
            </a:r>
            <a:r>
              <a:rPr lang="sk-SK" sz="1800" dirty="0"/>
              <a:t>:</a:t>
            </a:r>
          </a:p>
          <a:p>
            <a:pPr lvl="1"/>
            <a:r>
              <a:rPr lang="sk-SK" sz="1400" dirty="0"/>
              <a:t> Dôkladná príprava a </a:t>
            </a:r>
            <a:r>
              <a:rPr lang="sk-SK" sz="1400" i="1" dirty="0">
                <a:solidFill>
                  <a:srgbClr val="FFC000"/>
                </a:solidFill>
              </a:rPr>
              <a:t>pilotné testy</a:t>
            </a:r>
            <a:r>
              <a:rPr lang="sk-SK" sz="1400" dirty="0"/>
              <a:t>: Testovanie nástrojov a postupov na malej vzorke môže pomôcť identifikovať a vyriešiť metodologické limity.</a:t>
            </a:r>
          </a:p>
          <a:p>
            <a:pPr lvl="1"/>
            <a:r>
              <a:rPr lang="sk-SK" sz="1400" dirty="0"/>
              <a:t> Transparentnosť v správe: Priznanie limitov a zahrnutie odporúčaní pre budúce štúdie zvyšuje dôveryhodnosť výskumu.</a:t>
            </a:r>
          </a:p>
          <a:p>
            <a:pPr lvl="1"/>
            <a:r>
              <a:rPr lang="sk-SK" sz="1400" dirty="0"/>
              <a:t>Kombinácia metód a triangulácia dát: Použitie viacerých metód alebo zdrojov údajov môže pomôcť zlepšiť validitu výsledkov.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7C89CDA-DC74-07E5-E8D4-93EA82C8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2" y="6016695"/>
            <a:ext cx="8312587" cy="1008380"/>
          </a:xfrm>
        </p:spPr>
        <p:txBody>
          <a:bodyPr/>
          <a:lstStyle/>
          <a:p>
            <a:r>
              <a:rPr lang="sk-SK" dirty="0"/>
              <a:t>Limity výskumu 4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EBE352-67A9-EB79-5039-051A5D0A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13.10.2025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10072BC-59C4-4710-5165-E7CC56B81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8F10398-810E-C401-1B43-2F6D928915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154175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37" y="5968870"/>
            <a:ext cx="8312587" cy="1008380"/>
          </a:xfrm>
        </p:spPr>
        <p:txBody>
          <a:bodyPr/>
          <a:lstStyle/>
          <a:p>
            <a:r>
              <a:rPr lang="sk-SK" noProof="0" dirty="0"/>
              <a:t>Zhrnutie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621740"/>
          </a:xfrm>
        </p:spPr>
        <p:txBody>
          <a:bodyPr>
            <a:normAutofit lnSpcReduction="10000"/>
          </a:bodyPr>
          <a:lstStyle/>
          <a:p>
            <a:endParaRPr lang="sk-SK" noProof="0" dirty="0"/>
          </a:p>
          <a:p>
            <a:r>
              <a:rPr lang="sk-SK" sz="3600" noProof="0" dirty="0"/>
              <a:t>Metodológia poskytuje rámec výskumu</a:t>
            </a:r>
          </a:p>
          <a:p>
            <a:r>
              <a:rPr lang="sk-SK" sz="3600" noProof="0" dirty="0"/>
              <a:t>Metodika určuje organizáciu metód</a:t>
            </a:r>
          </a:p>
          <a:p>
            <a:r>
              <a:rPr lang="sk-SK" sz="3600" noProof="0" dirty="0"/>
              <a:t>Správny výber metodiky je kľúčom ku kvalite práce</a:t>
            </a:r>
          </a:p>
          <a:p>
            <a:r>
              <a:rPr lang="sk-SK" sz="3600" noProof="0" dirty="0"/>
              <a:t>Vedecký prístup vyžaduje logiku, dôkazy a etiku</a:t>
            </a:r>
          </a:p>
        </p:txBody>
      </p:sp>
      <p:pic>
        <p:nvPicPr>
          <p:cNvPr id="4" name="Picture 2" descr="48,535 Conclusions Royalty-Free Photos and Stock Images | Shutterstock">
            <a:extLst>
              <a:ext uri="{FF2B5EF4-FFF2-40B4-BE49-F238E27FC236}">
                <a16:creationId xmlns:a16="http://schemas.microsoft.com/office/drawing/2014/main" id="{E16CB0DE-BA80-4865-4464-03D45B1F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0620" y="5161886"/>
            <a:ext cx="2192095" cy="234362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37" y="5954803"/>
            <a:ext cx="8312587" cy="1008380"/>
          </a:xfrm>
        </p:spPr>
        <p:txBody>
          <a:bodyPr/>
          <a:lstStyle/>
          <a:p>
            <a:r>
              <a:rPr lang="sk-SK" noProof="0" dirty="0"/>
              <a:t>Metodológia, metodika a metóda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/>
          <a:lstStyle/>
          <a:p>
            <a:endParaRPr dirty="0"/>
          </a:p>
          <a:p>
            <a:r>
              <a:rPr lang="sk-SK" sz="3200" noProof="0" dirty="0"/>
              <a:t>Metodológia – rámec výskumu, logické a filozofické základy postupu</a:t>
            </a:r>
          </a:p>
          <a:p>
            <a:r>
              <a:rPr lang="sk-SK" sz="3200" noProof="0" dirty="0"/>
              <a:t>Metodika – súbor metód, pravidiel a postupov výskumu</a:t>
            </a:r>
          </a:p>
          <a:p>
            <a:r>
              <a:rPr lang="sk-SK" sz="3200" noProof="0" dirty="0"/>
              <a:t>Metóda – konkrétny spôsob získania alebo analýzy údajov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22C211C5-4C0D-BB69-EA85-1D711BC21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Pripravte návrh metodiky vašej </a:t>
            </a:r>
            <a:r>
              <a:rPr lang="sk-SK"/>
              <a:t>diplomovej práce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F4E224AD-7B4E-F04D-89AD-280EDFC8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Zadanie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DFF73D2-CB8D-804A-F01A-9A7CD62DB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13.10.2025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4739A57-B386-419F-4406-8593482B0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3DBB601-0D75-AFCD-468F-D5D646B1E1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41773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7127DEC-EB12-487F-FE4F-07D693E3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40" y="756287"/>
            <a:ext cx="9096499" cy="4813240"/>
          </a:xfrm>
        </p:spPr>
        <p:txBody>
          <a:bodyPr>
            <a:normAutofit lnSpcReduction="10000"/>
          </a:bodyPr>
          <a:lstStyle/>
          <a:p>
            <a:r>
              <a:rPr lang="sk-SK" noProof="0" dirty="0"/>
              <a:t>Metodológia výskumu je séria logických krokov od formulovania výskumného problému až po dosiahnutie záveru. </a:t>
            </a:r>
          </a:p>
          <a:p>
            <a:r>
              <a:rPr lang="sk-SK" noProof="0" dirty="0"/>
              <a:t>Poskytuje spojenie medzi teóriou a dôkazmi, vrátane používania dohodnutých štandardov na udržanie presnosti. </a:t>
            </a:r>
          </a:p>
          <a:p>
            <a:r>
              <a:rPr lang="sk-SK" noProof="0" dirty="0"/>
              <a:t>Zjednodušene možno povedať, že metodológia je spojením filozofie vedy, metodiky a metód. </a:t>
            </a:r>
          </a:p>
          <a:p>
            <a:r>
              <a:rPr lang="sk-SK" noProof="0" dirty="0"/>
              <a:t>Zaoberá sa skúmaním a analýzou toho, </a:t>
            </a:r>
            <a:r>
              <a:rPr lang="sk-SK" i="1" noProof="0" dirty="0">
                <a:solidFill>
                  <a:srgbClr val="FFFF00"/>
                </a:solidFill>
              </a:rPr>
              <a:t>aké metódy sú najvhodnejšie</a:t>
            </a:r>
            <a:r>
              <a:rPr lang="sk-SK" noProof="0" dirty="0"/>
              <a:t>, prečo sa používajú a aké sú ich </a:t>
            </a:r>
            <a:r>
              <a:rPr lang="sk-SK" i="1" noProof="0" dirty="0">
                <a:solidFill>
                  <a:srgbClr val="FFFF00"/>
                </a:solidFill>
              </a:rPr>
              <a:t>silné a slabé stránky</a:t>
            </a:r>
            <a:r>
              <a:rPr lang="sk-SK" noProof="0" dirty="0"/>
              <a:t>.</a:t>
            </a:r>
          </a:p>
          <a:p>
            <a:r>
              <a:rPr lang="sk-SK" i="1" noProof="0" dirty="0">
                <a:effectLst/>
              </a:rPr>
              <a:t>Hľadá odpovede na otázky:</a:t>
            </a:r>
          </a:p>
          <a:p>
            <a:pPr lvl="1"/>
            <a:r>
              <a:rPr lang="sk-SK" i="1" noProof="0" dirty="0">
                <a:effectLst/>
              </a:rPr>
              <a:t>Prečo</a:t>
            </a:r>
            <a:r>
              <a:rPr lang="sk-SK" noProof="0" dirty="0">
                <a:effectLst/>
              </a:rPr>
              <a:t> bola vykonaná výskumná štúdia. </a:t>
            </a:r>
          </a:p>
          <a:p>
            <a:pPr lvl="1"/>
            <a:r>
              <a:rPr lang="sk-SK" i="1" noProof="0" dirty="0">
                <a:effectLst/>
              </a:rPr>
              <a:t>Ako</a:t>
            </a:r>
            <a:r>
              <a:rPr lang="sk-SK" noProof="0" dirty="0">
                <a:effectLst/>
              </a:rPr>
              <a:t> bol definovaný výskumný problém, akým spôsobom a prečo bola hypotéza formulovaná, aké údaje boli zozbierané a aká konkrétna metóda bola prijatá, prečo bola použitá konkrétna technika analýzy údajov. </a:t>
            </a:r>
            <a:endParaRPr lang="sk-SK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94691A-A80D-4362-6CF8-58034680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674228"/>
            <a:ext cx="8312587" cy="1008380"/>
          </a:xfrm>
        </p:spPr>
        <p:txBody>
          <a:bodyPr/>
          <a:lstStyle/>
          <a:p>
            <a:r>
              <a:rPr lang="sk-SK" noProof="0" dirty="0"/>
              <a:t>Metodológia výskumu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88D2962-DC97-CBAC-1804-DC706862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5542" y="6787309"/>
            <a:ext cx="1256700" cy="402652"/>
          </a:xfrm>
        </p:spPr>
        <p:txBody>
          <a:bodyPr/>
          <a:lstStyle/>
          <a:p>
            <a:fld id="{17D84F83-A9A5-C942-A03F-560C803C3F5D}" type="datetime1">
              <a:rPr lang="sk-SK" noProof="0" smtClean="0"/>
              <a:t>13.10.2025</a:t>
            </a:fld>
            <a:endParaRPr lang="sk-SK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2E36FBE-DF68-391C-6E6A-AF55E6BCA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noProof="0" smtClean="0"/>
              <a:pPr/>
              <a:t>5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332F409-19F0-82F0-5BBC-BACE2C6EB0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noProof="0" dirty="0" err="1"/>
              <a:t>rusnak.truni.sk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61783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FC0310A-8F14-0DF9-CD20-DB188BFC3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/>
          <a:lstStyle/>
          <a:p>
            <a:r>
              <a:rPr lang="sk-SK" noProof="0" dirty="0">
                <a:effectLst/>
              </a:rPr>
              <a:t>Súbor metód, pravidiel a postupov, ktoré sa používajú pri vykonávaní určitej činnosti alebo výskumu. </a:t>
            </a:r>
          </a:p>
          <a:p>
            <a:r>
              <a:rPr lang="sk-SK" noProof="0" dirty="0">
                <a:effectLst/>
              </a:rPr>
              <a:t>Systém organizácie a usporiadania jednotlivých metód. </a:t>
            </a:r>
          </a:p>
          <a:p>
            <a:r>
              <a:rPr lang="sk-SK" noProof="0" dirty="0">
                <a:effectLst/>
              </a:rPr>
              <a:t>Zahŕňa nielen jednotlivé metódy, ale aj ich usporiadanie a vzájomné prepojenie. </a:t>
            </a:r>
          </a:p>
          <a:p>
            <a:r>
              <a:rPr lang="sk-SK" noProof="0" dirty="0">
                <a:effectLst/>
              </a:rPr>
              <a:t>Rámec, alebo sprievodca, ktorý definuje, ako by sa mali metódy používať. </a:t>
            </a:r>
            <a:endParaRPr lang="sk-SK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B451401-64A8-47CA-C6E5-0AE9399B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Metodika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05D6595-0AA5-E46B-5B66-4E267DD2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noProof="0" smtClean="0"/>
              <a:t>13.10.2025</a:t>
            </a:fld>
            <a:endParaRPr lang="sk-SK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9D9C148-7FBA-D217-8EBD-0D812B35D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noProof="0" smtClean="0"/>
              <a:pPr/>
              <a:t>6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ABF06E3-E4B3-0DA2-398E-FB9923C915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noProof="0" dirty="0" err="1"/>
              <a:t>rusnak.truni.sk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441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17AD7-7FEC-E868-E5DB-1F5C02047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3B9AD09-1217-3F68-91AD-BB1E5A3A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z="1100" noProof="0" smtClean="0"/>
              <a:pPr>
                <a:spcAft>
                  <a:spcPts val="600"/>
                </a:spcAft>
              </a:pPr>
              <a:t>13.10.2025</a:t>
            </a:fld>
            <a:endParaRPr lang="sk-SK" sz="1100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7BC7EA0-8911-596E-3620-9C41A7561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sk-SK" noProof="0" smtClean="0"/>
              <a:pPr>
                <a:spcAft>
                  <a:spcPts val="600"/>
                </a:spcAft>
              </a:pPr>
              <a:t>7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9D4F70D-30DB-4273-C199-8B85DD7193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noProof="0" dirty="0" err="1"/>
              <a:t>rusnak.truni.sk</a:t>
            </a:r>
            <a:endParaRPr lang="sk-SK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9890AE8-F474-67F4-5B91-400B795F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noProof="0" dirty="0"/>
              <a:t>Metóda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0D2553A-782C-B1A7-78B5-49D8C192CD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9381" y="943174"/>
            <a:ext cx="6204162" cy="37814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noProof="0" dirty="0">
                <a:effectLst/>
              </a:rPr>
              <a:t>Konkrétny spôsob alebo postup akým sa niečo vykonáva. </a:t>
            </a:r>
          </a:p>
          <a:p>
            <a:pPr>
              <a:lnSpc>
                <a:spcPct val="90000"/>
              </a:lnSpc>
            </a:pPr>
            <a:r>
              <a:rPr lang="sk-SK" noProof="0" dirty="0">
                <a:effectLst/>
              </a:rPr>
              <a:t>Nástroj alebo technika na dosiahnutie určitého cieľa alebo na riešenie určitého problému.</a:t>
            </a:r>
          </a:p>
          <a:p>
            <a:pPr>
              <a:lnSpc>
                <a:spcPct val="90000"/>
              </a:lnSpc>
            </a:pPr>
            <a:r>
              <a:rPr lang="sk-SK" noProof="0" dirty="0">
                <a:effectLst/>
              </a:rPr>
              <a:t>Používa sa na popis jednotlivých krokov alebo postupov v rámci väčšieho procesu. </a:t>
            </a:r>
            <a:endParaRPr lang="sk-SK" noProof="0" dirty="0"/>
          </a:p>
        </p:txBody>
      </p:sp>
      <p:pic>
        <p:nvPicPr>
          <p:cNvPr id="7" name="Content Placeholder 4" descr="Young businessman reading sales reports">
            <a:extLst>
              <a:ext uri="{FF2B5EF4-FFF2-40B4-BE49-F238E27FC236}">
                <a16:creationId xmlns:a16="http://schemas.microsoft.com/office/drawing/2014/main" id="{6890C1D3-C3BE-4380-97D6-D38BCD65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34" r="25921" b="2"/>
          <a:stretch>
            <a:fillRect/>
          </a:stretch>
        </p:blipFill>
        <p:spPr>
          <a:xfrm>
            <a:off x="8341096" y="909469"/>
            <a:ext cx="1437166" cy="378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34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980254"/>
            <a:ext cx="8312587" cy="1008380"/>
          </a:xfrm>
        </p:spPr>
        <p:txBody>
          <a:bodyPr/>
          <a:lstStyle/>
          <a:p>
            <a:r>
              <a:rPr lang="sk-SK" sz="4000" noProof="0" dirty="0"/>
              <a:t>Metodológia výskumu zdravia verejnosti a jej komponenty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noProof="0" smtClean="0"/>
              <a:t>13.10.2025</a:t>
            </a:fld>
            <a:endParaRPr lang="sk-SK" noProof="0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noProof="0" smtClean="0"/>
              <a:pPr/>
              <a:t>8</a:t>
            </a:fld>
            <a:endParaRPr lang="sk-SK" noProof="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noProof="0" dirty="0" err="1"/>
              <a:t>rusnak.truni.sk</a:t>
            </a:r>
            <a:endParaRPr lang="sk-SK" noProof="0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AA39A38-108F-4BE0-C582-27A08DDCB8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9655" y="263211"/>
            <a:ext cx="8312586" cy="48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1C26E3DC-98AA-ADF8-0ABC-021651C5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65" y="142186"/>
            <a:ext cx="6790379" cy="5143713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CEDF464-57A5-0896-69BB-E304E2B0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sz="3600" noProof="0" dirty="0"/>
              <a:t>Štruktúra návrhu alebo popisu metodológie výskumu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D199E4B-D604-2744-97E1-BD268C83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410CC28-288E-7B4C-AD5C-7F26B61FD9BC}" type="datetime1">
              <a:rPr lang="sk-SK" sz="1100" noProof="0" smtClean="0"/>
              <a:pPr>
                <a:spcAft>
                  <a:spcPts val="600"/>
                </a:spcAft>
              </a:pPr>
              <a:t>13.10.2025</a:t>
            </a:fld>
            <a:endParaRPr lang="sk-SK" sz="1100" noProof="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7C5BC5-1663-264D-A8AC-136D89CEC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344478E-25D6-4334-A519-EED7046972D9}" type="slidenum">
              <a:rPr lang="sk-SK" noProof="0" smtClean="0"/>
              <a:pPr>
                <a:spcAft>
                  <a:spcPts val="600"/>
                </a:spcAft>
              </a:pPr>
              <a:t>9</a:t>
            </a:fld>
            <a:endParaRPr lang="sk-SK" noProof="0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A930FA-053D-8943-BE21-6AF09EF221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noProof="0" dirty="0" err="1"/>
              <a:t>rusnak.truni.sk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48397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254</TotalTime>
  <Words>4332</Words>
  <Application>Microsoft Macintosh PowerPoint</Application>
  <PresentationFormat>Vlastná</PresentationFormat>
  <Paragraphs>428</Paragraphs>
  <Slides>40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5" baseType="lpstr">
      <vt:lpstr>Arial</vt:lpstr>
      <vt:lpstr>Calibri</vt:lpstr>
      <vt:lpstr>Palatino Linotype</vt:lpstr>
      <vt:lpstr>Wingdings</vt:lpstr>
      <vt:lpstr>Martin_Trnava_prednasky</vt:lpstr>
      <vt:lpstr>Metodika a metóda prof. MUDr. Martin Rusnák, CSc Katedra verejného zdravotníctva FZaSP</vt:lpstr>
      <vt:lpstr>Ciele prednášky</vt:lpstr>
      <vt:lpstr>Dobre definovaná metodika vlastnosti</vt:lpstr>
      <vt:lpstr>Metodológia, metodika a metóda</vt:lpstr>
      <vt:lpstr>Metodológia výskumu</vt:lpstr>
      <vt:lpstr>Metodika</vt:lpstr>
      <vt:lpstr>Metóda</vt:lpstr>
      <vt:lpstr>Metodológia výskumu zdravia verejnosti a jej komponenty</vt:lpstr>
      <vt:lpstr>Štruktúra návrhu alebo popisu metodológie výskumu</vt:lpstr>
      <vt:lpstr>Filozofické základy metodológie vedy </vt:lpstr>
      <vt:lpstr>Empirický, kritický a konštruktivistický prístup</vt:lpstr>
      <vt:lpstr>Príklad formulácie filozofie výskumu – obezita u detí</vt:lpstr>
      <vt:lpstr>Kroky pri popise metodiky v diplomovej práci</vt:lpstr>
      <vt:lpstr>Dizajn výskumu</vt:lpstr>
      <vt:lpstr>Kvantitatívny design výskumu</vt:lpstr>
      <vt:lpstr>Pozorovacie štúdie</vt:lpstr>
      <vt:lpstr>Pozorovacie štúdie</vt:lpstr>
      <vt:lpstr>Korelácia a príčinnosť</vt:lpstr>
      <vt:lpstr>Porovnanie charakteristík analytických štúdií</vt:lpstr>
      <vt:lpstr>Intervenčné štúdie</vt:lpstr>
      <vt:lpstr>Kvalitatívny výskum</vt:lpstr>
      <vt:lpstr>Zmiešané metodiky</vt:lpstr>
      <vt:lpstr>Konvergentný design</vt:lpstr>
      <vt:lpstr>Vysvetľujúci sekvenčný dizajn</vt:lpstr>
      <vt:lpstr>Prieskumný sekvenčný dizajn </vt:lpstr>
      <vt:lpstr>Výber vzorky</vt:lpstr>
      <vt:lpstr>Technika výberu vzorky</vt:lpstr>
      <vt:lpstr>Technika výberu vzorky</vt:lpstr>
      <vt:lpstr>Techniky zberu údajov</vt:lpstr>
      <vt:lpstr>Techniky zberu údajov</vt:lpstr>
      <vt:lpstr>Techniky analýzy údajov</vt:lpstr>
      <vt:lpstr>Techniky analýzy údajov</vt:lpstr>
      <vt:lpstr>Výber dizajnu výskumu Interactive Model of Research Design. Creswell JW, Clark VLP. Designing and Conducting Mixed Methods Research. 3rd ed. Thousand Oaks, California, USA: SAGE Publications, Inc.; 2018.</vt:lpstr>
      <vt:lpstr>Etické a praktické aspekty výskumu</vt:lpstr>
      <vt:lpstr>Limity výskumu 1</vt:lpstr>
      <vt:lpstr>Limity výskumu 2</vt:lpstr>
      <vt:lpstr>Limity výskumu 3</vt:lpstr>
      <vt:lpstr>Limity výskumu 4</vt:lpstr>
      <vt:lpstr>Zhrnutie</vt:lpstr>
      <vt:lpstr>Zadanie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a metóda</dc:title>
  <dc:subject/>
  <dc:creator>Rusnák Martin</dc:creator>
  <cp:keywords/>
  <dc:description/>
  <cp:lastModifiedBy>Rusnák Martin</cp:lastModifiedBy>
  <cp:revision>28</cp:revision>
  <dcterms:created xsi:type="dcterms:W3CDTF">2024-09-16T15:56:40Z</dcterms:created>
  <dcterms:modified xsi:type="dcterms:W3CDTF">2025-10-13T09:10:34Z</dcterms:modified>
  <cp:category/>
</cp:coreProperties>
</file>