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  <p:sldMasterId id="2147483776" r:id="rId2"/>
  </p:sldMasterIdLst>
  <p:notesMasterIdLst>
    <p:notesMasterId r:id="rId30"/>
  </p:notesMasterIdLst>
  <p:sldIdLst>
    <p:sldId id="271" r:id="rId3"/>
    <p:sldId id="299" r:id="rId4"/>
    <p:sldId id="301" r:id="rId5"/>
    <p:sldId id="303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9" r:id="rId19"/>
    <p:sldId id="300" r:id="rId20"/>
    <p:sldId id="304" r:id="rId21"/>
    <p:sldId id="290" r:id="rId22"/>
    <p:sldId id="305" r:id="rId23"/>
    <p:sldId id="292" r:id="rId24"/>
    <p:sldId id="293" r:id="rId25"/>
    <p:sldId id="294" r:id="rId26"/>
    <p:sldId id="306" r:id="rId27"/>
    <p:sldId id="298" r:id="rId28"/>
    <p:sldId id="30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6"/>
    <p:restoredTop sz="94749"/>
  </p:normalViewPr>
  <p:slideViewPr>
    <p:cSldViewPr>
      <p:cViewPr varScale="1">
        <p:scale>
          <a:sx n="135" d="100"/>
          <a:sy n="135" d="100"/>
        </p:scale>
        <p:origin x="17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185C3F-6474-4B4A-AEED-1D0F5CFCDF24}" type="datetimeFigureOut">
              <a:rPr lang="en-US"/>
              <a:pPr>
                <a:defRPr/>
              </a:pPr>
              <a:t>11/22/20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A6639F9-8E51-D64A-B582-06CE1B11F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8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48B4F8-63F8-C446-809D-643A842245DF}" type="slidenum">
              <a:rPr lang="en-US" altLang="en-US">
                <a:latin typeface="Calibri" charset="0"/>
              </a:rPr>
              <a:pPr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7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1900-3F70-4D41-BC67-3E84F5034A5B}" type="datetime1">
              <a:rPr lang="sk-SK" smtClean="0"/>
              <a:t>22.11.20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37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48B4-DAF5-644C-8A14-03ABBC3D9803}" type="datetime1">
              <a:rPr lang="sk-SK" smtClean="0"/>
              <a:t>22.11.20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4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E930-CA73-CC48-9917-82BAB9CDBEB6}" type="datetime1">
              <a:rPr lang="sk-SK" smtClean="0"/>
              <a:t>22.11.20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95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3158226"/>
            <a:ext cx="457200" cy="1037199"/>
          </a:xfrm>
          <a:prstGeom prst="rect">
            <a:avLst/>
          </a:prstGeom>
          <a:noFill/>
        </p:spPr>
        <p:txBody>
          <a:bodyPr wrap="square" lIns="0" tIns="9140" rIns="0" bIns="9140" rtlCol="0" anchor="ctr" anchorCtr="0">
            <a:spAutoFit/>
          </a:bodyPr>
          <a:lstStyle/>
          <a:p>
            <a:r>
              <a:rPr lang="en-US" sz="66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59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74BD1-7017-6843-8BD0-0CB18F0E10C3}" type="datetime1">
              <a:rPr lang="sk-SK" smtClean="0"/>
              <a:t>22.11.20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E10F9E-6300-394C-968B-9F8ADA28D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68852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3635896" y="6154739"/>
            <a:ext cx="2040851" cy="365124"/>
          </a:xfrm>
        </p:spPr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287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87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14">
                <a:solidFill>
                  <a:schemeClr val="tx1"/>
                </a:solidFill>
              </a:defRPr>
            </a:lvl1pPr>
            <a:lvl2pPr marL="45696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392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708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82783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22848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7417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6556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6B8C0-8831-E14E-8053-7D12B72DF7C5}" type="datetime1">
              <a:rPr lang="sk-SK" smtClean="0"/>
              <a:t>22.11.20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C3D36-DEE7-3243-94B8-4AA05D4994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3920" rtl="0" eaLnBrk="1" latinLnBrk="0" hangingPunct="1">
              <a:spcBef>
                <a:spcPct val="0"/>
              </a:spcBef>
              <a:buNone/>
              <a:defRPr lang="en-US" sz="5441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1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DE066-DED9-184B-8603-E6B6CBFF0B6C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1A3BA-7F48-9344-B540-1BB546028E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9" y="658369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1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3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176" b="0"/>
            </a:lvl1pPr>
            <a:lvl2pPr marL="456960" indent="0">
              <a:buNone/>
              <a:defRPr sz="1995" b="1"/>
            </a:lvl2pPr>
            <a:lvl3pPr marL="913920" indent="0">
              <a:buNone/>
              <a:defRPr sz="1814" b="1"/>
            </a:lvl3pPr>
            <a:lvl4pPr marL="1370880" indent="0">
              <a:buNone/>
              <a:defRPr sz="1632" b="1"/>
            </a:lvl4pPr>
            <a:lvl5pPr marL="1827839" indent="0">
              <a:buNone/>
              <a:defRPr sz="1632" b="1"/>
            </a:lvl5pPr>
            <a:lvl6pPr marL="2284800" indent="0">
              <a:buNone/>
              <a:defRPr sz="1632" b="1"/>
            </a:lvl6pPr>
            <a:lvl7pPr marL="2741760" indent="0">
              <a:buNone/>
              <a:defRPr sz="1632" b="1"/>
            </a:lvl7pPr>
            <a:lvl8pPr marL="3198720" indent="0">
              <a:buNone/>
              <a:defRPr sz="1632" b="1"/>
            </a:lvl8pPr>
            <a:lvl9pPr marL="3655680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176" b="0"/>
            </a:lvl1pPr>
            <a:lvl2pPr marL="456960" indent="0">
              <a:buNone/>
              <a:defRPr sz="1995" b="1"/>
            </a:lvl2pPr>
            <a:lvl3pPr marL="913920" indent="0">
              <a:buNone/>
              <a:defRPr sz="1814" b="1"/>
            </a:lvl3pPr>
            <a:lvl4pPr marL="1370880" indent="0">
              <a:buNone/>
              <a:defRPr sz="1632" b="1"/>
            </a:lvl4pPr>
            <a:lvl5pPr marL="1827839" indent="0">
              <a:buNone/>
              <a:defRPr sz="1632" b="1"/>
            </a:lvl5pPr>
            <a:lvl6pPr marL="2284800" indent="0">
              <a:buNone/>
              <a:defRPr sz="1632" b="1"/>
            </a:lvl6pPr>
            <a:lvl7pPr marL="2741760" indent="0">
              <a:buNone/>
              <a:defRPr sz="1632" b="1"/>
            </a:lvl7pPr>
            <a:lvl8pPr marL="3198720" indent="0">
              <a:buNone/>
              <a:defRPr sz="1632" b="1"/>
            </a:lvl8pPr>
            <a:lvl9pPr marL="3655680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371600"/>
            <a:ext cx="3273552" cy="2743200"/>
          </a:xfrm>
        </p:spPr>
        <p:txBody>
          <a:bodyPr anchor="t"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37A0E-2DBF-D141-B001-E9D50E33D32D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44C97F-18B2-0B4F-81B6-5B466059C5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1820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88C7F-1DFE-B842-A255-D105210B8AB8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7A176F-B3CF-C14D-9ABC-4BCD8D8765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65026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CE438-79BB-9147-A5ED-61918758BB2A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20023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280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9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5801"/>
            <a:ext cx="4343400" cy="3429000"/>
          </a:xfrm>
        </p:spPr>
        <p:txBody>
          <a:bodyPr anchor="ctr"/>
          <a:lstStyle>
            <a:lvl1pPr>
              <a:defRPr sz="2358"/>
            </a:lvl1pPr>
            <a:lvl2pPr>
              <a:defRPr sz="2176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32"/>
            </a:lvl1pPr>
            <a:lvl2pPr marL="456960" indent="0">
              <a:buNone/>
              <a:defRPr sz="1179"/>
            </a:lvl2pPr>
            <a:lvl3pPr marL="913920" indent="0">
              <a:buNone/>
              <a:defRPr sz="997"/>
            </a:lvl3pPr>
            <a:lvl4pPr marL="1370880" indent="0">
              <a:buNone/>
              <a:defRPr sz="907"/>
            </a:lvl4pPr>
            <a:lvl5pPr marL="1827839" indent="0">
              <a:buNone/>
              <a:defRPr sz="907"/>
            </a:lvl5pPr>
            <a:lvl6pPr marL="2284800" indent="0">
              <a:buNone/>
              <a:defRPr sz="907"/>
            </a:lvl6pPr>
            <a:lvl7pPr marL="2741760" indent="0">
              <a:buNone/>
              <a:defRPr sz="907"/>
            </a:lvl7pPr>
            <a:lvl8pPr marL="3198720" indent="0">
              <a:buNone/>
              <a:defRPr sz="907"/>
            </a:lvl8pPr>
            <a:lvl9pPr marL="365568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0607E-3D75-E443-9379-0F41CD257FE1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9CAF43-D9CF-BD4F-8B81-F036B0D6BA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4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397C-8590-A647-995C-0CC0A65D6371}" type="datetime1">
              <a:rPr lang="sk-SK" smtClean="0"/>
              <a:t>22.11.20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97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174"/>
            </a:lvl1pPr>
            <a:lvl2pPr marL="456960" indent="0">
              <a:buNone/>
              <a:defRPr sz="2811"/>
            </a:lvl2pPr>
            <a:lvl3pPr marL="913920" indent="0">
              <a:buNone/>
              <a:defRPr sz="2358"/>
            </a:lvl3pPr>
            <a:lvl4pPr marL="1370880" indent="0">
              <a:buNone/>
              <a:defRPr sz="1995"/>
            </a:lvl4pPr>
            <a:lvl5pPr marL="1827839" indent="0">
              <a:buNone/>
              <a:defRPr sz="1995"/>
            </a:lvl5pPr>
            <a:lvl6pPr marL="2284800" indent="0">
              <a:buNone/>
              <a:defRPr sz="1995"/>
            </a:lvl6pPr>
            <a:lvl7pPr marL="2741760" indent="0">
              <a:buNone/>
              <a:defRPr sz="1995"/>
            </a:lvl7pPr>
            <a:lvl8pPr marL="3198720" indent="0">
              <a:buNone/>
              <a:defRPr sz="1995"/>
            </a:lvl8pPr>
            <a:lvl9pPr marL="3655680" indent="0">
              <a:buNone/>
              <a:defRPr sz="199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32"/>
            </a:lvl1pPr>
            <a:lvl2pPr marL="456960" indent="0">
              <a:buNone/>
              <a:defRPr sz="1179"/>
            </a:lvl2pPr>
            <a:lvl3pPr marL="913920" indent="0">
              <a:buNone/>
              <a:defRPr sz="997"/>
            </a:lvl3pPr>
            <a:lvl4pPr marL="1370880" indent="0">
              <a:buNone/>
              <a:defRPr sz="907"/>
            </a:lvl4pPr>
            <a:lvl5pPr marL="1827839" indent="0">
              <a:buNone/>
              <a:defRPr sz="907"/>
            </a:lvl5pPr>
            <a:lvl6pPr marL="2284800" indent="0">
              <a:buNone/>
              <a:defRPr sz="907"/>
            </a:lvl6pPr>
            <a:lvl7pPr marL="2741760" indent="0">
              <a:buNone/>
              <a:defRPr sz="907"/>
            </a:lvl7pPr>
            <a:lvl8pPr marL="3198720" indent="0">
              <a:buNone/>
              <a:defRPr sz="907"/>
            </a:lvl8pPr>
            <a:lvl9pPr marL="365568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FA8BA-BA76-F747-B9F9-2073857B32DA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692E7-2BFF-A244-9D16-A53E65F7E2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788464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6314B-83B9-584C-867E-BCF50F117AA7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91006-082A-4A40-BA75-C32FFC8E24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2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1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92DF8-8520-C445-ACD1-C70710933CB8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AEECE-5444-4F4C-BD20-1415FB70D2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3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6827-DD85-5749-A715-FD1FDD805682}" type="datetime1">
              <a:rPr lang="sk-SK" smtClean="0"/>
              <a:t>22.11.20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142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C52C-69EB-6449-A773-D512B40595B9}" type="datetime1">
              <a:rPr lang="sk-SK" smtClean="0"/>
              <a:t>22.11.20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42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2BDF-45E8-5847-8B76-5FEB4FB2CDC9}" type="datetime1">
              <a:rPr lang="sk-SK" smtClean="0"/>
              <a:t>22.11.20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E13-8B0C-4644-9F64-BDE12C7DCAC3}" type="datetime1">
              <a:rPr lang="sk-SK" smtClean="0"/>
              <a:t>22.11.20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01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1F48-E82F-DE43-A622-F05FAE8FAE9E}" type="datetime1">
              <a:rPr lang="sk-SK" smtClean="0"/>
              <a:t>22.11.20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501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9175-A275-5642-990B-FDDB3FA725A9}" type="datetime1">
              <a:rPr lang="sk-SK" smtClean="0"/>
              <a:t>22.11.20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593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4AF2-19D6-C741-A6ED-6B71CD0D6EBC}" type="datetime1">
              <a:rPr lang="sk-SK" smtClean="0"/>
              <a:t>22.11.20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rusnakm@truni.sk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78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C86-0C01-564D-A17F-ADC4744F4523}" type="datetime1">
              <a:rPr lang="sk-SK" smtClean="0"/>
              <a:t>22.11.20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4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722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9673" y="6154739"/>
            <a:ext cx="736127" cy="365125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088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F630E7A-2832-C241-961A-8F99C3E54F82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6272" y="6154739"/>
            <a:ext cx="1140475" cy="365124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088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1" y="6206342"/>
            <a:ext cx="746760" cy="31352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632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A3AA99C3-6690-DA4B-A8AC-A447A3D778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6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/>
  <p:txStyles>
    <p:titleStyle>
      <a:lvl1pPr algn="l" defTabSz="913920" rtl="0" eaLnBrk="1" latinLnBrk="0" hangingPunct="1">
        <a:spcBef>
          <a:spcPct val="0"/>
        </a:spcBef>
        <a:buNone/>
        <a:defRPr sz="4897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176" indent="-255897" algn="l" defTabSz="91392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086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44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4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312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23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0880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3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056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4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4928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39104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3280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3152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392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9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capacity4dev/dear-programme/documents/europeaid-project-cycle-management-guideline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| Web development, programmer engineering and coding website on  augmented reality interface screens. developer project engineer programming  software or application design, cartoon illustration">
            <a:extLst>
              <a:ext uri="{FF2B5EF4-FFF2-40B4-BE49-F238E27FC236}">
                <a16:creationId xmlns:a16="http://schemas.microsoft.com/office/drawing/2014/main" id="{5220B81B-184A-C842-A743-A4E76F80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03994" cy="60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9397E44-5205-3742-8CB8-32D3583F1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221" y="1052736"/>
            <a:ext cx="7543800" cy="2152650"/>
          </a:xfrm>
        </p:spPr>
        <p:txBody>
          <a:bodyPr/>
          <a:lstStyle/>
          <a:p>
            <a:r>
              <a:rPr lang="sk-SK" altLang="en-US" sz="60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Tvorba projektov</a:t>
            </a:r>
            <a:br>
              <a:rPr lang="sk-SK" altLang="en-US" sz="60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</a:br>
            <a:r>
              <a:rPr lang="sk-SK" altLang="en-US" sz="60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úvod, cieľ projektu</a:t>
            </a:r>
            <a:endParaRPr lang="sk-SK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75DC28A-1B3F-5642-8067-A4A25A080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Mgr. Adriana </a:t>
            </a:r>
            <a:r>
              <a:rPr lang="sk-SK" dirty="0" err="1"/>
              <a:t>Plšková</a:t>
            </a:r>
            <a:endParaRPr 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A0670-9F23-C447-A33E-D2DC37798095}" type="datetime1">
              <a:rPr lang="sk-SK" smtClean="0"/>
              <a:t>22.11.20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49C06-FF91-8449-94C3-A68D228446F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779912" y="6154739"/>
            <a:ext cx="1896835" cy="36512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rusnakm@truni.sk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691E12D-394B-47EB-9CA7-17AE4299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88482"/>
            <a:ext cx="5040560" cy="3657599"/>
          </a:xfrm>
        </p:spPr>
        <p:txBody>
          <a:bodyPr>
            <a:normAutofit/>
          </a:bodyPr>
          <a:lstStyle/>
          <a:p>
            <a:r>
              <a:rPr lang="sk-SK" dirty="0"/>
              <a:t>Urobte si vlastnú predstavu o projekte v danej oblasti a neskôr ho doladíte podľa pokynov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Vždy rozvíjajte návrh projektu podľa aktuálnej situácie </a:t>
            </a:r>
          </a:p>
          <a:p>
            <a:endParaRPr lang="sk-SK" dirty="0"/>
          </a:p>
          <a:p>
            <a:r>
              <a:rPr lang="sk-SK" dirty="0"/>
              <a:t>Pamätajte, že pokyny sú pokynmi na predloženie - nie pokynmi na premýšľanie.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91BE3A-27C3-4F14-BE56-391F6908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876800"/>
            <a:ext cx="8496944" cy="914400"/>
          </a:xfrm>
        </p:spPr>
        <p:txBody>
          <a:bodyPr/>
          <a:lstStyle/>
          <a:p>
            <a:r>
              <a:rPr lang="sk-SK" sz="4000" b="1" dirty="0"/>
              <a:t>Pokyny na predloženie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C21B573-23D6-4367-A533-9035E8759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006CE3-798C-4890-8B49-EFDB311236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3194428-D62F-4F05-BB9A-7B5BA89B7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368" y="888483"/>
            <a:ext cx="2999710" cy="37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0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49AE771-4ABE-4D3E-912D-BE0BE02E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9625"/>
            <a:ext cx="4606280" cy="3657599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Uistite sa, či Váš plán obsahuje systém monitorovania a hodnotenia (vysvetlite časovú frekvenciu, zodpovedné osoby, metódy a zaznamenávanie parametrov).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Na každej úrovni úspechu (výstupy, výsledok a cieľ) potrebujete objektívne ukazovatele, ktoré je možné merať transparentne a spoľahlivo.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Ukazovatele musia byť konkrétne týkajúce sa rozsahu a kvality, časového rámca, cieľovej skupiny a umiestnenia.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DE6BFDD-122F-4812-ACF7-7989D5A9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Zodpovednosť je všetko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D9BC001-D119-48D4-AE82-9C3987E77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FACD4F9-1487-4CDA-ADB6-83F1AB94F1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5437348-DE3F-4A52-81C8-37471165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809625"/>
            <a:ext cx="3524250" cy="37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8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D158742-3AB5-4941-ACAA-54C6472B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0648"/>
            <a:ext cx="8062664" cy="4819056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„Zvýšime povedomie o používaní antikoncepcie medzi komerčnými sexuálnymi pracovníčkami“ (tento príklad nedefinuje problém, ktorý sa má vyriešiť, ani neopisuje pozitívnu situáciu ako konečný výsledok). </a:t>
            </a:r>
          </a:p>
          <a:p>
            <a:endParaRPr lang="sk-SK" dirty="0"/>
          </a:p>
          <a:p>
            <a:r>
              <a:rPr lang="sk-SK" dirty="0"/>
              <a:t>Myslieť iba v zmysle aktivít, nech sú akokoľvek „dobré“ a „správne“, môže mať negatívny vplyv na úspešnosť každého plánu alebo návrhu projektu. </a:t>
            </a:r>
          </a:p>
          <a:p>
            <a:endParaRPr lang="sk-SK" dirty="0"/>
          </a:p>
          <a:p>
            <a:r>
              <a:rPr lang="sk-SK" dirty="0"/>
              <a:t>Najprv si identifikujte problém a potom zvoľte aktivitu na jeho riešenie.</a:t>
            </a:r>
          </a:p>
          <a:p>
            <a:endParaRPr lang="sk-SK" dirty="0"/>
          </a:p>
          <a:p>
            <a:r>
              <a:rPr lang="sk-SK" dirty="0"/>
              <a:t>Návrh vypracovaný na základe riešenia problémov je presvedčivý. </a:t>
            </a:r>
          </a:p>
          <a:p>
            <a:endParaRPr lang="sk-SK" dirty="0"/>
          </a:p>
          <a:p>
            <a:r>
              <a:rPr lang="sk-SK" dirty="0"/>
              <a:t>Začať od vopred určenej aktivity Vám bráni v tom, aby sme videli iné, efektívnejšie alebo kreatívnejšie spôsoby riešenia problému.</a:t>
            </a:r>
          </a:p>
          <a:p>
            <a:endParaRPr lang="sk-SK" dirty="0"/>
          </a:p>
          <a:p>
            <a:r>
              <a:rPr lang="sk-SK" dirty="0"/>
              <a:t>Aj keď na konci procesu bude vaším riešením aktivita, na ktorú ste mysleli po celú dobu, vykonaním fáz plánovania projektu a vývoja návrhu, lepšie zdôvodníte Vaše navrhované riešenie a lepšie pochopíte prinášanú zmenu.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9A8FC5B-010F-400B-A09D-389CAC4D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Zadefinovanie problému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635541F-DBF1-44D2-8CA7-A6C06F8121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3DECB8-1D29-4514-9E4B-29D454C7FA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73707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3D4689E-12DF-49C4-AD1F-B5AB7F5A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8640"/>
            <a:ext cx="8352928" cy="4896544"/>
          </a:xfrm>
        </p:spPr>
        <p:txBody>
          <a:bodyPr>
            <a:normAutofit/>
          </a:bodyPr>
          <a:lstStyle/>
          <a:p>
            <a:r>
              <a:rPr lang="sk-SK" dirty="0"/>
              <a:t>Vyjadrením problému v zmysle riešenia uzatvárate Vaše myslenie pred ďalšími možnými riešeniami.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Každé navrhované riešenie však musí reagovať na jedinečnú situáciu, ktorú riešime.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Pamätajte, že autori návrhov sú najskôr riešiteľmi problémov a druhými realizátormi: najskôr „predáte“ problém, až potom ho vyriešite a nakoniec ukážete Vašu schopnosť to uskutočniť. 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Problémom je „existujúca negatívna situácia a NIE absencia riešenia“.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D06CB49-E2E3-493F-8CA6-B81B83BD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sk-SK" sz="3600" b="1" dirty="0"/>
              <a:t>Problémom nie je „absencia riešenia“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6F89A7D-A717-47A9-8F27-E74EB49C3F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73BAEA-4B5D-449A-B823-35CC9E7E4A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70196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56840E9-6F09-4658-A156-CAB443F2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85802"/>
            <a:ext cx="8208912" cy="365759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Analýza je „proces rozdelenia zložitej témy na menšie časti, aby sa lepšie pochopila“.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Dôležité je, že každý nástroj, čo používate, je prijateľný (platí pre osoby s rozhodovacími právomocami), efektívny (dosahuje najlepšie výsledky) a účelný (relatívne ľahko a rýchlo použiteľné a pochopiteľné).</a:t>
            </a:r>
          </a:p>
          <a:p>
            <a:endParaRPr lang="sk-SK" dirty="0"/>
          </a:p>
          <a:p>
            <a:r>
              <a:rPr lang="sk-SK" dirty="0"/>
              <a:t>Kľúčovým nástrojom na analýzu problémov je Strom problémov, ktorý je kľúčový pre tvorbu procesu vývoja plánu projektu a ľahko ho transponovať do konečných plánovaných výsledkov.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04B5BC-610B-4331-BB12-CA6182E1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Analýza problému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9757E43-9379-4BEB-BA2D-599A4784D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EC076A-0207-4CB8-95DB-933A66A69C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23770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A84127B-FEDC-45BB-9D15-7B49F27F4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85802"/>
            <a:ext cx="8280920" cy="41909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sz="2400" dirty="0"/>
              <a:t>Proces vývoja plánu projektu </a:t>
            </a:r>
            <a:r>
              <a:rPr lang="sk-SK" dirty="0"/>
              <a:t>je metóda navrhovania projektu (sú to fázy, ktoré podnikáte pri identifikácii problémov, stanovovaní cieľov a navrhovaní projektu).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Je dôležité vedieť pre Váš projekt vytvoriť logickú maticu, pretože je to istý spôsob, ako otestovať, či plán skutočne „zapadá“ do seba (je dôležité byť čo najdôkladnejší - nehýbať sa „do akcie“. Mali by ste si vyskúšať Vašu logiku).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Logická matica predstavuje tabuľku obsahujúcu v skratke všetky atribúty projektu (slúži ako pomôcka pre analýzu existujúcej situácie, vytvorenie logickej hierarchie dosiahnuteľných cieľov, identifikovanie potenciálnych rizík vo vonkajšom prostredí, plánovanie monitorovania a hodnotenia).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AE38F-C508-4B5F-90E6-6EEA41EB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876800"/>
            <a:ext cx="7899216" cy="914400"/>
          </a:xfrm>
        </p:spPr>
        <p:txBody>
          <a:bodyPr/>
          <a:lstStyle/>
          <a:p>
            <a:r>
              <a:rPr lang="sk-SK" sz="4400" b="1" dirty="0"/>
              <a:t>Proces vývoja plánu projektu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632D248-E647-4EBA-9EE9-6041EB5D9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F45D7D7-241D-4738-897C-58A763B355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64910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3D5E24E0-AE0F-48F8-8F88-342ED657B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376301"/>
              </p:ext>
            </p:extLst>
          </p:nvPr>
        </p:nvGraphicFramePr>
        <p:xfrm>
          <a:off x="971600" y="338136"/>
          <a:ext cx="7488832" cy="5209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3375532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772778614"/>
                    </a:ext>
                  </a:extLst>
                </a:gridCol>
                <a:gridCol w="1580776">
                  <a:extLst>
                    <a:ext uri="{9D8B030D-6E8A-4147-A177-3AD203B41FA5}">
                      <a16:colId xmlns:a16="http://schemas.microsoft.com/office/drawing/2014/main" val="912500064"/>
                    </a:ext>
                  </a:extLst>
                </a:gridCol>
                <a:gridCol w="1333848">
                  <a:extLst>
                    <a:ext uri="{9D8B030D-6E8A-4147-A177-3AD203B41FA5}">
                      <a16:colId xmlns:a16="http://schemas.microsoft.com/office/drawing/2014/main" val="3561311392"/>
                    </a:ext>
                  </a:extLst>
                </a:gridCol>
                <a:gridCol w="1333848">
                  <a:extLst>
                    <a:ext uri="{9D8B030D-6E8A-4147-A177-3AD203B41FA5}">
                      <a16:colId xmlns:a16="http://schemas.microsoft.com/office/drawing/2014/main" val="1546382695"/>
                    </a:ext>
                  </a:extLst>
                </a:gridCol>
              </a:tblGrid>
              <a:tr h="50680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Logická matica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Logická postupnosť krokov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Objektívne ukazovatele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Zdroje informácií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Predpoklady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extLst>
                  <a:ext uri="{0D108BD9-81ED-4DB2-BD59-A6C34878D82A}">
                    <a16:rowId xmlns:a16="http://schemas.microsoft.com/office/drawing/2014/main" val="3674178004"/>
                  </a:ext>
                </a:extLst>
              </a:tr>
              <a:tr h="131213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Celkový cieľ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u="none" strike="noStrike">
                          <a:effectLst/>
                        </a:rPr>
                        <a:t>Vedľajšie ciele, ktoré Vám pômôžu dosiahnuť hlavný cieľ</a:t>
                      </a:r>
                      <a:endParaRPr lang="sk-SK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Merateľné ukazovatele identifikujúce celkový cieľ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Metódy získavania informácií (napr. dotazník)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Možné negatívne/</a:t>
                      </a:r>
                      <a:br>
                        <a:rPr lang="sk-SK" sz="1200" u="none" strike="noStrike">
                          <a:effectLst/>
                        </a:rPr>
                      </a:br>
                      <a:r>
                        <a:rPr lang="sk-SK" sz="1200" u="none" strike="noStrike">
                          <a:effectLst/>
                        </a:rPr>
                        <a:t> pozitívne ovplyvňujúce faktory/ situácie/ postoje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extLst>
                  <a:ext uri="{0D108BD9-81ED-4DB2-BD59-A6C34878D82A}">
                    <a16:rowId xmlns:a16="http://schemas.microsoft.com/office/drawing/2014/main" val="2282029884"/>
                  </a:ext>
                </a:extLst>
              </a:tr>
              <a:tr h="11732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Účel projektu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Hlavný cieľ projektu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Merateľné ukazovatele identifikujúce účel projektu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Metódy získavania informácií (napr. prieskum)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Možné negatívne/</a:t>
                      </a:r>
                      <a:br>
                        <a:rPr lang="sk-SK" sz="1200" u="none" strike="noStrike">
                          <a:effectLst/>
                        </a:rPr>
                      </a:br>
                      <a:r>
                        <a:rPr lang="sk-SK" sz="1200" u="none" strike="noStrike">
                          <a:effectLst/>
                        </a:rPr>
                        <a:t> pozitívne ovplyvňujúce faktory/ situácie/ postoje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extLst>
                  <a:ext uri="{0D108BD9-81ED-4DB2-BD59-A6C34878D82A}">
                    <a16:rowId xmlns:a16="http://schemas.microsoft.com/office/drawing/2014/main" val="2860780947"/>
                  </a:ext>
                </a:extLst>
              </a:tr>
              <a:tr h="11732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Výsledky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Dosiahnutie hlavného cieľa pomocou vedľajších cieľov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Merateľné ukazovatele identifikujúce výsledky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Metódy získavania informácií (napr. databáza)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Možné negatívne/</a:t>
                      </a:r>
                      <a:br>
                        <a:rPr lang="sk-SK" sz="1200" u="none" strike="noStrike">
                          <a:effectLst/>
                        </a:rPr>
                      </a:br>
                      <a:r>
                        <a:rPr lang="sk-SK" sz="1200" u="none" strike="noStrike">
                          <a:effectLst/>
                        </a:rPr>
                        <a:t> pozitívne ovplyvňujúce faktory/ situácie/ postoje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extLst>
                  <a:ext uri="{0D108BD9-81ED-4DB2-BD59-A6C34878D82A}">
                    <a16:rowId xmlns:a16="http://schemas.microsoft.com/office/drawing/2014/main" val="2088539424"/>
                  </a:ext>
                </a:extLst>
              </a:tr>
              <a:tr h="3401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Aktivity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Aktivity sú priamo pod Vašou kontrolou, pričom môžu byť konkrétne, alebo širokospektrálne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Prostriedky/zdroj financovania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Náklady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Počiatočný stav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extLst>
                  <a:ext uri="{0D108BD9-81ED-4DB2-BD59-A6C34878D82A}">
                    <a16:rowId xmlns:a16="http://schemas.microsoft.com/office/drawing/2014/main" val="1527675163"/>
                  </a:ext>
                </a:extLst>
              </a:tr>
              <a:tr h="67342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Sponzorovanie od</a:t>
                      </a:r>
                      <a:br>
                        <a:rPr lang="sk-SK" sz="1200" u="none" strike="noStrike">
                          <a:effectLst/>
                        </a:rPr>
                      </a:br>
                      <a:r>
                        <a:rPr lang="sk-SK" sz="1200" u="none" strike="noStrike">
                          <a:effectLst/>
                        </a:rPr>
                        <a:t> organizácií na dané aktivity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Sponzorské náklady na aktivity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Stav pred vykonaním aktivít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3" marR="4903" marT="4903" marB="0" anchor="ctr"/>
                </a:tc>
                <a:extLst>
                  <a:ext uri="{0D108BD9-81ED-4DB2-BD59-A6C34878D82A}">
                    <a16:rowId xmlns:a16="http://schemas.microsoft.com/office/drawing/2014/main" val="2731536621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29FF816B-3AA5-406F-8A52-21CA0B64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632" y="5448703"/>
            <a:ext cx="7543800" cy="914400"/>
          </a:xfrm>
        </p:spPr>
        <p:txBody>
          <a:bodyPr/>
          <a:lstStyle/>
          <a:p>
            <a:r>
              <a:rPr lang="sk-SK" b="1" dirty="0"/>
              <a:t>Logická matica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0235BB-6CB0-434D-B0F8-9353DB7B8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A8EE45-431A-46DD-9562-2C1BF9127A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776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3FD099A-0076-455D-96D8-7E1090C52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2"/>
            <a:ext cx="7846640" cy="4190998"/>
          </a:xfrm>
        </p:spPr>
        <p:txBody>
          <a:bodyPr>
            <a:normAutofit/>
          </a:bodyPr>
          <a:lstStyle/>
          <a:p>
            <a:r>
              <a:rPr lang="sk-SK" dirty="0"/>
              <a:t>Stromové diagramy sú všestranné vizuálne nástroje na identifikáciu a stanovenie priorít problémov, cieľov alebo rozhodnutí. Hlavným problémom je kmeň stromu a príslušné faktory, vplyvy a výsledky sa javia ako systémy koreňov a vetví.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Tento strom nám pomáha analyzovať existujúcu situáciu identifikáciou hlavných problémov a ich hlavných príčinných vzťahov. Konečným výsledkom je vizuálne usporiadanie problémov rozdelených na „príčiny“ a „následky“, ktoré spája hlavný a ústredný problém (strom problémov Vám pomáha pochopiť kontext a vzájomné vzťahy problémov).</a:t>
            </a:r>
          </a:p>
          <a:p>
            <a:pPr marL="18279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37FFC2A-4E50-48D8-80C5-3565BA16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Strom problémov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DF6BE6-288A-4A0A-8F00-C6A300D4E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953D78-5FAC-41E9-92C5-5605822548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9573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CE65D56E-4DAB-443B-910E-F17CB1475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329996"/>
            <a:ext cx="4191784" cy="5105400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54A7449-E218-429F-914B-2862B77AE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BB2729D-0EA3-4C49-989B-BAF61F0B2B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CD987D8-8706-44C5-8ED1-EC32B0E0A63E}"/>
              </a:ext>
            </a:extLst>
          </p:cNvPr>
          <p:cNvSpPr txBox="1"/>
          <p:nvPr/>
        </p:nvSpPr>
        <p:spPr>
          <a:xfrm>
            <a:off x="585456" y="629483"/>
            <a:ext cx="41044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dirty="0">
                <a:latin typeface="+mj-lt"/>
              </a:rPr>
              <a:t>Strom problémov nie je absolútny. Nikdy to nie je statické. Je to flexibilný nástroj a rôzne skupiny zainteresovaných strán prídu s rôznymi stromami problémov. Na rovnakom probléme dokonca vymyslíte iný strom problémov v rôznych časových obdobiach, preto je potrebné pamätať na to, aby ste boli flexibilní (túto fázu robte čo najdôkladnejšie, kým nebudete spokojní, aby ste mali úplnú a logickú analýzu situácia, ktorá odráža stanoviská všetkých zainteresovaných strán).</a:t>
            </a:r>
          </a:p>
        </p:txBody>
      </p:sp>
    </p:spTree>
    <p:extLst>
      <p:ext uri="{BB962C8B-B14F-4D97-AF65-F5344CB8AC3E}">
        <p14:creationId xmlns:p14="http://schemas.microsoft.com/office/powerpoint/2010/main" val="176000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AF35B237-3E42-CE46-B98C-AD53D91A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49" y="5186920"/>
            <a:ext cx="7543800" cy="914400"/>
          </a:xfrm>
        </p:spPr>
        <p:txBody>
          <a:bodyPr/>
          <a:lstStyle/>
          <a:p>
            <a:r>
              <a:rPr lang="sk-SK" dirty="0"/>
              <a:t>Zásah do chránenej oblasti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CAC647E-8D4B-C246-81AE-287BEBC88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CD59DEF-C36E-5F43-99FF-83DB796CAC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19AA056-BEA1-F34D-A2D3-1A54F4F0A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6556"/>
            <a:ext cx="5944843" cy="49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77B57D5-D9E6-4DBE-9CD0-34AE9525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996" y="1095574"/>
            <a:ext cx="7330008" cy="3657599"/>
          </a:xfrm>
        </p:spPr>
        <p:txBody>
          <a:bodyPr/>
          <a:lstStyle/>
          <a:p>
            <a:r>
              <a:rPr lang="sk-SK" dirty="0"/>
              <a:t>Projekt a program, čo je ich úloha a v čom sa líšia?</a:t>
            </a:r>
          </a:p>
          <a:p>
            <a:endParaRPr lang="sk-SK" dirty="0"/>
          </a:p>
          <a:p>
            <a:r>
              <a:rPr lang="sk-SK" dirty="0"/>
              <a:t>Proces tvorby návrhu projektu a jeho cieľov.</a:t>
            </a:r>
          </a:p>
          <a:p>
            <a:endParaRPr lang="sk-SK" dirty="0"/>
          </a:p>
          <a:p>
            <a:r>
              <a:rPr lang="sk-SK" dirty="0"/>
              <a:t>Riešený problém projektu a jeho analýza prostredníctvom logickej matice a stromu problémov.</a:t>
            </a:r>
          </a:p>
          <a:p>
            <a:endParaRPr lang="sk-SK" dirty="0"/>
          </a:p>
          <a:p>
            <a:r>
              <a:rPr lang="sk-SK" dirty="0"/>
              <a:t>Analýza zainteresovaných strán prostredníctvom tabuľky 2x2.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62E8AB1-8701-4B7E-93BF-7FCA98A9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Štruktúra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7B88B78-B765-4799-8A7B-3CF4A98E7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B43EAAB-636B-4D00-8C83-643C34F00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A94F9E-5481-4475-ADA6-2A2D77577CA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407400" y="6154738"/>
            <a:ext cx="736600" cy="365125"/>
          </a:xfrm>
        </p:spPr>
        <p:txBody>
          <a:bodyPr/>
          <a:lstStyle/>
          <a:p>
            <a:pPr>
              <a:defRPr/>
            </a:pPr>
            <a:fld id="{E697D749-42BD-3B4A-A615-FFF382C5E746}" type="datetime1">
              <a:rPr lang="sk-SK" smtClean="0"/>
              <a:t>22.11.20</a:t>
            </a:fld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80F4B5F-078C-4018-B5C2-CE3AF3C5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104891"/>
            <a:ext cx="2290592" cy="20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79E49FC-3640-4FA0-BCD8-C6852C2A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85802"/>
            <a:ext cx="7848872" cy="4190998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Existujú štyri hlavné kroky k vývoju stromu problémov. Sú to:</a:t>
            </a:r>
          </a:p>
          <a:p>
            <a:endParaRPr lang="sk-SK" dirty="0"/>
          </a:p>
          <a:p>
            <a:pPr marL="18279" indent="0">
              <a:buNone/>
            </a:pPr>
            <a:r>
              <a:rPr lang="sk-SK" b="1" dirty="0">
                <a:solidFill>
                  <a:srgbClr val="FFFF00"/>
                </a:solidFill>
              </a:rPr>
              <a:t>1. Uveďte všetky problémy, ktoré Vás napadnú </a:t>
            </a:r>
            <a:r>
              <a:rPr lang="sk-SK" dirty="0"/>
              <a:t>(identifikujte všetky negatívne existujúce tvrdenia, pričom sa vyhnete opisu problémov z hľadiska ich riešenia).</a:t>
            </a:r>
          </a:p>
          <a:p>
            <a:pPr marL="18279" indent="0">
              <a:buNone/>
            </a:pPr>
            <a:endParaRPr lang="sk-SK" dirty="0"/>
          </a:p>
          <a:p>
            <a:pPr marL="18279" indent="0">
              <a:buNone/>
            </a:pPr>
            <a:r>
              <a:rPr lang="sk-SK" b="1" dirty="0">
                <a:solidFill>
                  <a:srgbClr val="FFFF00"/>
                </a:solidFill>
              </a:rPr>
              <a:t>2. Identifikujte hlavný problém </a:t>
            </a:r>
            <a:r>
              <a:rPr lang="sk-SK" dirty="0"/>
              <a:t>(opíšte ústredný problém, s ktorým súvisí všetko ostatné).</a:t>
            </a:r>
          </a:p>
          <a:p>
            <a:pPr marL="18279" indent="0">
              <a:buNone/>
            </a:pPr>
            <a:endParaRPr lang="sk-SK" dirty="0"/>
          </a:p>
          <a:p>
            <a:pPr marL="18279" indent="0">
              <a:buNone/>
            </a:pPr>
            <a:r>
              <a:rPr lang="sk-SK" b="1" dirty="0">
                <a:solidFill>
                  <a:srgbClr val="FFFF00"/>
                </a:solidFill>
              </a:rPr>
              <a:t>3. Rozhodnite sa, ktoré problémy sú príčinou a ktoré sú následky.</a:t>
            </a:r>
          </a:p>
          <a:p>
            <a:pPr marL="18279" indent="0">
              <a:buNone/>
            </a:pPr>
            <a:endParaRPr lang="sk-SK" dirty="0"/>
          </a:p>
          <a:p>
            <a:pPr marL="18279" indent="0">
              <a:buNone/>
            </a:pPr>
            <a:r>
              <a:rPr lang="sk-SK" b="1" dirty="0">
                <a:solidFill>
                  <a:srgbClr val="FFFF00"/>
                </a:solidFill>
              </a:rPr>
              <a:t>4. Usporiadajte príčiny a následky v hierarchii </a:t>
            </a:r>
            <a:r>
              <a:rPr lang="sk-SK" dirty="0"/>
              <a:t>(pozrite sa, ako navzájom súvisia príčiny a k čomu vedú).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F5B1EFB-45C9-41A7-AD74-0FDF6562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/>
              <a:t>Ako vyvinúť strom problémov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86B9365-7F83-4157-AD7D-4C5533552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B8C142-94B0-4074-AA09-90008B2200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78864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17EDC-BAF6-6D41-AA89-9985FFBC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85794AF-6C0B-A546-A97C-5D482E26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88C7F-1DFE-B842-A255-D105210B8AB8}" type="datetime1">
              <a:rPr lang="sk-SK" smtClean="0"/>
              <a:t>22.11.20</a:t>
            </a:fld>
            <a:endParaRPr lang="en-US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95EEE26-B1D2-DB42-8A68-5A6CEEEF4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7A176F-B3CF-C14D-9ABC-4BCD8D8765C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4B5324-BFF5-F94F-A396-20AB6B7A59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00AD9A-198A-044D-906A-175B0863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6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FE8D5B0-4DED-45E5-AC50-329832885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49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k-SK" dirty="0"/>
              <a:t>Akýkoľvek zásah, ktorý vykonáte, bude mať nepriame účinky na ďalšie zainteresované strany a bude si vyžadovať spoluprácu.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Kľúčovým účastníkom je každá osoba alebo organizácia, na ktoré môže mať pozitívny alebo negatívny vplyv alebo môže mať vplyv na úspech projektu (musíte identifikovať všetkých, ktorých sa problém týka a ktorých sa dotkne riešenie, pričom hodnotíte ich záujem a očakávania od projektu). 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Pochopenie záujmov zúčastnených strán Vám pomáha určiť, ktorých jednotlivcov alebo organizácie by ste mali zahrnúť do návrhu a implementácie projektu a aké úlohy by mal každý hrať a kedy. 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Identifikácia zainteresovaných strán Vám pomôže lepšie navrhnúť intervencie, ktoré minimalizujú hrozby zo strany ostatných a koho máte o projekte informovať, respektíve kontaktovať.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Pre úspech projektu je potom rozhodujúce zapojenie zainteresovaných strán čo najskôr.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473BC5-3CCA-4452-9695-7EC27FFE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876800"/>
            <a:ext cx="7899216" cy="914400"/>
          </a:xfrm>
        </p:spPr>
        <p:txBody>
          <a:bodyPr/>
          <a:lstStyle/>
          <a:p>
            <a:r>
              <a:rPr lang="sk-SK" sz="4000" b="1" dirty="0"/>
              <a:t>Zainteresované strany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FEA0B8D-EF3D-41DE-8780-667DA3F36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0AABEA3-BF06-45F9-898E-9BEE939FD3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662483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9978E28-61A6-431F-9037-CA16BDBD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2"/>
            <a:ext cx="7918648" cy="4190998"/>
          </a:xfrm>
        </p:spPr>
        <p:txBody>
          <a:bodyPr>
            <a:normAutofit fontScale="92500"/>
          </a:bodyPr>
          <a:lstStyle/>
          <a:p>
            <a:r>
              <a:rPr lang="sk-SK" dirty="0"/>
              <a:t>Existujú štyri hlavné kroky na analyzovanie vplyvu a záujmu zainteresovaných strán:</a:t>
            </a:r>
          </a:p>
          <a:p>
            <a:pPr marL="18279" indent="0">
              <a:buNone/>
            </a:pPr>
            <a:endParaRPr lang="sk-SK" dirty="0"/>
          </a:p>
          <a:p>
            <a:pPr marL="18279" indent="0">
              <a:buNone/>
            </a:pPr>
            <a:r>
              <a:rPr lang="sk-SK" b="1" dirty="0">
                <a:solidFill>
                  <a:srgbClr val="FFFF00"/>
                </a:solidFill>
              </a:rPr>
              <a:t>1. Identifikujte zainteresované strany </a:t>
            </a:r>
            <a:r>
              <a:rPr lang="sk-SK" dirty="0"/>
              <a:t>(Kto by mohol potenciálne ovplyvniť úspešnosť projektu?)</a:t>
            </a:r>
          </a:p>
          <a:p>
            <a:pPr marL="18279" indent="0">
              <a:buNone/>
            </a:pPr>
            <a:r>
              <a:rPr lang="sk-SK" b="1" dirty="0">
                <a:solidFill>
                  <a:srgbClr val="FFFF00"/>
                </a:solidFill>
              </a:rPr>
              <a:t>2. Stanovte priority zainteresovaným stranám </a:t>
            </a:r>
            <a:r>
              <a:rPr lang="sk-SK" dirty="0"/>
              <a:t>(Kto by mohol potenciálne mať najväčší vplyv?)</a:t>
            </a:r>
          </a:p>
          <a:p>
            <a:pPr marL="18279" indent="0">
              <a:buNone/>
            </a:pPr>
            <a:r>
              <a:rPr lang="sk-SK" b="1" dirty="0">
                <a:solidFill>
                  <a:srgbClr val="FFFF00"/>
                </a:solidFill>
              </a:rPr>
              <a:t>3. Stanovte potreby zainteresovaných strán </a:t>
            </a:r>
            <a:r>
              <a:rPr lang="sk-SK" dirty="0"/>
              <a:t>(Čo od vás potrebujú? Aké majú očakávania? Aké informácie budú potrebovať? Ak sa postavia proti projektu, ako sa postavíte k ich odporu?)</a:t>
            </a:r>
          </a:p>
          <a:p>
            <a:pPr marL="18279" indent="0">
              <a:buNone/>
            </a:pPr>
            <a:r>
              <a:rPr lang="sk-SK" b="1" dirty="0">
                <a:solidFill>
                  <a:srgbClr val="FFFF00"/>
                </a:solidFill>
              </a:rPr>
              <a:t>4. Dokumentujte výsledky v pláne analýzy zainteresovaných strán </a:t>
            </a:r>
            <a:r>
              <a:rPr lang="sk-SK" dirty="0"/>
              <a:t>(plán analýzy je tabuľka, ktorá popisuje, ako zapojíte identifikované zainteresované strany do projektu).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D8BB07-EF25-4FA1-BF5E-A4A2B52D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4941168"/>
            <a:ext cx="7918648" cy="914400"/>
          </a:xfrm>
        </p:spPr>
        <p:txBody>
          <a:bodyPr/>
          <a:lstStyle/>
          <a:p>
            <a:r>
              <a:rPr lang="sk-SK" sz="2800" b="1" dirty="0"/>
              <a:t>Ako vykonať analýzu zainteresovaných strán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7AE0C21-BA16-4A87-9531-BAA25D6B8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232035D-F515-4E75-8D83-217D636EBB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10604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0BF2D42-11FB-4921-BC99-44A2E4C2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82688"/>
            <a:ext cx="7543800" cy="914400"/>
          </a:xfrm>
        </p:spPr>
        <p:txBody>
          <a:bodyPr/>
          <a:lstStyle/>
          <a:p>
            <a:r>
              <a:rPr lang="sk-SK" sz="2000" dirty="0"/>
              <a:t>Každá časť tabuľky predstavuje iný typ zainteresovaných strán. Ich vzájomné polohy v sieti tiež ilustrujú rozdiely medzi nimi. Štyri časti sú: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5EA8342-BF1D-4981-8CFD-0A2BFE6B5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E2AA454-C428-4C44-827E-57251056A8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graphicFrame>
        <p:nvGraphicFramePr>
          <p:cNvPr id="9" name="Zástupný objekt pre obsah 8">
            <a:extLst>
              <a:ext uri="{FF2B5EF4-FFF2-40B4-BE49-F238E27FC236}">
                <a16:creationId xmlns:a16="http://schemas.microsoft.com/office/drawing/2014/main" id="{AC64FA48-95D1-4AC5-A0DC-61B9245A4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504914"/>
              </p:ext>
            </p:extLst>
          </p:nvPr>
        </p:nvGraphicFramePr>
        <p:xfrm>
          <a:off x="685800" y="476672"/>
          <a:ext cx="7918648" cy="4320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9324">
                  <a:extLst>
                    <a:ext uri="{9D8B030D-6E8A-4147-A177-3AD203B41FA5}">
                      <a16:colId xmlns:a16="http://schemas.microsoft.com/office/drawing/2014/main" val="78339678"/>
                    </a:ext>
                  </a:extLst>
                </a:gridCol>
                <a:gridCol w="3959324">
                  <a:extLst>
                    <a:ext uri="{9D8B030D-6E8A-4147-A177-3AD203B41FA5}">
                      <a16:colId xmlns:a16="http://schemas.microsoft.com/office/drawing/2014/main" val="4105805403"/>
                    </a:ext>
                  </a:extLst>
                </a:gridCol>
              </a:tblGrid>
              <a:tr h="2500053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100"/>
                        <a:buFont typeface="Palatino Linotype" panose="02040502050505030304" pitchFamily="18" charset="0"/>
                        <a:buChar char="●"/>
                      </a:pPr>
                      <a:r>
                        <a:rPr lang="sk-SK" sz="14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Skupina A: VYSOKÝ vplyv, ale NÍZKY záujem</a:t>
                      </a:r>
                      <a:br>
                        <a:rPr lang="sk-SK" sz="14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sk-SK" sz="14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Zainteresované strany môžu ovplyvniť dosiahnuteľnosť cieľov, pričom z projektu veľa nezískajú ani nestratia, ich spolupráca je nevyhnutná, preto musia byť permanentne informované , aby nebránili projektu (napr. VÚC)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225468" marR="6263" marT="6263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00"/>
                        <a:buFont typeface="Palatino Linotype" panose="02040502050505030304" pitchFamily="18" charset="0"/>
                        <a:buChar char="●"/>
                      </a:pPr>
                      <a:r>
                        <a:rPr lang="sk-SK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Skupina B: VYSOKÝ vplyv a VYSOKÝ záujem</a:t>
                      </a:r>
                      <a:br>
                        <a:rPr lang="sk-SK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sk-SK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Zainteresované strany môžu brániť alebo podporovať dosiahnuteľnosť cieľov, pričom môžu stratiť alebo výrazne získať z projektu, ich spolupráca je najdôležitejšia, preto musia byť zapájaní do riadenia projektu (napr. sponzori, zamestnávatelia, politici)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225468" marR="6263" marT="6263" marB="0" anchor="ctr"/>
                </a:tc>
                <a:extLst>
                  <a:ext uri="{0D108BD9-81ED-4DB2-BD59-A6C34878D82A}">
                    <a16:rowId xmlns:a16="http://schemas.microsoft.com/office/drawing/2014/main" val="2643514486"/>
                  </a:ext>
                </a:extLst>
              </a:tr>
              <a:tr h="1820428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00"/>
                        <a:buFont typeface="Palatino Linotype" panose="02040502050505030304" pitchFamily="18" charset="0"/>
                        <a:buChar char="●"/>
                      </a:pPr>
                      <a:r>
                        <a:rPr lang="sk-SK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Skupina C: NÍZKY vplyv a NÍZKY záujem</a:t>
                      </a:r>
                      <a:br>
                        <a:rPr lang="sk-SK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sk-SK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Zainteresované strany majú obmedzenú právomoc ovplyvniť projekt, pričom z projektu veľa nezískajú ani nestratia, ich spolupráca nie je nevyhnutná, preto postačuje minimálna komunikácia (napr. obecné združenie)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225468" marR="6263" marT="6263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00"/>
                        <a:buFont typeface="Palatino Linotype" panose="02040502050505030304" pitchFamily="18" charset="0"/>
                        <a:buChar char="●"/>
                      </a:pPr>
                      <a:r>
                        <a:rPr lang="sk-SK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Skupina D: NÍZKY vplyv, ALE VYSOKÝ záujem</a:t>
                      </a:r>
                      <a:br>
                        <a:rPr lang="sk-SK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sk-SK" sz="12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Zainteresované strany majú obmedzenú právomoc ovplyvniť projekt, pričom z projektu veľa získajú alebo stratia, ich spolupráca je podporná, preto musia byť dostatočne informované, pretože majú konkrétne záujmy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225468" marR="6263" marT="6263" marB="0" anchor="ctr"/>
                </a:tc>
                <a:extLst>
                  <a:ext uri="{0D108BD9-81ED-4DB2-BD59-A6C34878D82A}">
                    <a16:rowId xmlns:a16="http://schemas.microsoft.com/office/drawing/2014/main" val="118237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1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341248E-F784-1249-B3B8-DE855738D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18968AE-A28C-2947-A6D4-DEA11E3738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3074" name="Picture 2" descr="Stakeholder perceptions on patient-centered care at primary health care  level in rural eastern Uganda: A qualitative inquiry">
            <a:extLst>
              <a:ext uri="{FF2B5EF4-FFF2-40B4-BE49-F238E27FC236}">
                <a16:creationId xmlns:a16="http://schemas.microsoft.com/office/drawing/2014/main" id="{365F0A6B-02ED-184F-96E3-D9B6C59B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5450"/>
            <a:ext cx="76200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04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03E08B4-518B-4663-8680-48DFB340A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2"/>
            <a:ext cx="7918648" cy="4190998"/>
          </a:xfrm>
        </p:spPr>
        <p:txBody>
          <a:bodyPr/>
          <a:lstStyle/>
          <a:p>
            <a:pPr algn="just"/>
            <a:r>
              <a:rPr lang="sk-SK" dirty="0"/>
              <a:t>Najdôležitejším atribútom projektu je riešený problém, na ktorý jasne a logicky nadväzujú ciele projektu, pričom musí byť primerane vysvetlený všetkým zainteresovaným stranám, tak aby ste dosiahli úspech projektu.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Adekvátnymi pomôckami pri tvorbe projektu sú logická matica pri významovom slede, strom problémov pri identifikácií priorít a tabuľka 2x2 pri udržiavaní vzájomných vzťahov so zainteresovanými stranami.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313930D-5D15-47AB-8A6A-DD57B841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Súhrn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29155F2-0E3F-45C1-AF2B-BE5DA1D7B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CAD2EF-4811-450D-9689-95094F442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3008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B7F9BEA-6998-CE4F-9EAF-48BBBABE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19201"/>
            <a:ext cx="8064896" cy="3657599"/>
          </a:xfrm>
        </p:spPr>
        <p:txBody>
          <a:bodyPr>
            <a:normAutofit lnSpcReduction="10000"/>
          </a:bodyPr>
          <a:lstStyle/>
          <a:p>
            <a:r>
              <a:rPr lang="sk-SK" dirty="0" err="1"/>
              <a:t>EuropeAid</a:t>
            </a:r>
            <a:r>
              <a:rPr lang="sk-SK" dirty="0"/>
              <a:t> </a:t>
            </a:r>
            <a:r>
              <a:rPr lang="sk-SK" dirty="0" err="1"/>
              <a:t>Cooperation</a:t>
            </a:r>
            <a:r>
              <a:rPr lang="sk-SK" dirty="0"/>
              <a:t> Office (2004) </a:t>
            </a:r>
            <a:r>
              <a:rPr lang="sk-SK" i="1" dirty="0"/>
              <a:t>Project </a:t>
            </a:r>
            <a:r>
              <a:rPr lang="sk-SK" i="1" dirty="0" err="1"/>
              <a:t>Cycle</a:t>
            </a:r>
            <a:r>
              <a:rPr lang="sk-SK" i="1" dirty="0"/>
              <a:t> Management Guidelines</a:t>
            </a:r>
            <a:r>
              <a:rPr lang="sk-SK" dirty="0"/>
              <a:t>. </a:t>
            </a:r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Commission</a:t>
            </a:r>
            <a:r>
              <a:rPr lang="sk-SK" dirty="0"/>
              <a:t>, </a:t>
            </a:r>
            <a:r>
              <a:rPr lang="sk-SK" dirty="0" err="1"/>
              <a:t>Brussels</a:t>
            </a:r>
            <a:r>
              <a:rPr lang="sk-SK" dirty="0"/>
              <a:t>: </a:t>
            </a:r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Commission</a:t>
            </a:r>
            <a:r>
              <a:rPr lang="sk-SK" dirty="0"/>
              <a:t>. </a:t>
            </a:r>
            <a:r>
              <a:rPr lang="sk-SK" dirty="0" err="1"/>
              <a:t>Available</a:t>
            </a:r>
            <a:r>
              <a:rPr lang="sk-SK" dirty="0"/>
              <a:t> at: </a:t>
            </a:r>
            <a:r>
              <a:rPr lang="sk-SK" dirty="0">
                <a:hlinkClick r:id="rId2"/>
              </a:rPr>
              <a:t>https://europa.eu/capacity4dev/dear-programme/documents/europeaid-project-cycle-management-guidelines</a:t>
            </a:r>
            <a:r>
              <a:rPr lang="sk-SK" dirty="0"/>
              <a:t>.</a:t>
            </a:r>
          </a:p>
          <a:p>
            <a:r>
              <a:rPr lang="sk-SK" dirty="0" err="1"/>
              <a:t>Commission</a:t>
            </a:r>
            <a:r>
              <a:rPr lang="sk-SK" dirty="0"/>
              <a:t>, E. (1999) </a:t>
            </a:r>
            <a:r>
              <a:rPr lang="sk-SK" i="1" dirty="0"/>
              <a:t>Project </a:t>
            </a:r>
            <a:r>
              <a:rPr lang="sk-SK" i="1" dirty="0" err="1"/>
              <a:t>Cycle</a:t>
            </a:r>
            <a:r>
              <a:rPr lang="sk-SK" i="1" dirty="0"/>
              <a:t> Management: </a:t>
            </a:r>
            <a:r>
              <a:rPr lang="sk-SK" i="1" dirty="0" err="1"/>
              <a:t>Training</a:t>
            </a:r>
            <a:r>
              <a:rPr lang="sk-SK" i="1" dirty="0"/>
              <a:t> </a:t>
            </a:r>
            <a:r>
              <a:rPr lang="sk-SK" i="1" dirty="0" err="1"/>
              <a:t>Handbook</a:t>
            </a:r>
            <a:r>
              <a:rPr lang="sk-SK" dirty="0"/>
              <a:t>. ITAD. </a:t>
            </a:r>
          </a:p>
          <a:p>
            <a:r>
              <a:rPr lang="sk-SK" dirty="0" err="1"/>
              <a:t>Gedas</a:t>
            </a:r>
            <a:r>
              <a:rPr lang="sk-SK" dirty="0"/>
              <a:t> </a:t>
            </a:r>
            <a:r>
              <a:rPr lang="sk-SK" dirty="0" err="1"/>
              <a:t>Kondrackis</a:t>
            </a:r>
            <a:r>
              <a:rPr lang="sk-SK" dirty="0"/>
              <a:t>: </a:t>
            </a:r>
            <a:r>
              <a:rPr lang="sk-SK" i="1" dirty="0" err="1"/>
              <a:t>How</a:t>
            </a:r>
            <a:r>
              <a:rPr lang="sk-SK" i="1" dirty="0"/>
              <a:t> to </a:t>
            </a:r>
            <a:r>
              <a:rPr lang="sk-SK" i="1" dirty="0" err="1"/>
              <a:t>Write</a:t>
            </a:r>
            <a:r>
              <a:rPr lang="sk-SK" i="1" dirty="0"/>
              <a:t> Project </a:t>
            </a:r>
            <a:r>
              <a:rPr lang="sk-SK" i="1" dirty="0" err="1"/>
              <a:t>Proposal</a:t>
            </a:r>
            <a:r>
              <a:rPr lang="sk-SK" i="1" dirty="0"/>
              <a:t> </a:t>
            </a:r>
            <a:r>
              <a:rPr lang="sk-SK" i="1" dirty="0" err="1"/>
              <a:t>Better</a:t>
            </a:r>
            <a:r>
              <a:rPr lang="sk-SK" dirty="0"/>
              <a:t>. </a:t>
            </a:r>
            <a:r>
              <a:rPr lang="sk-SK" dirty="0" err="1"/>
              <a:t>Creating</a:t>
            </a:r>
            <a:r>
              <a:rPr lang="sk-SK" dirty="0"/>
              <a:t> a 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project</a:t>
            </a:r>
            <a:r>
              <a:rPr lang="sk-SK" dirty="0"/>
              <a:t> </a:t>
            </a:r>
            <a:r>
              <a:rPr lang="sk-SK" dirty="0" err="1"/>
              <a:t>plan</a:t>
            </a:r>
            <a:r>
              <a:rPr lang="sk-SK" dirty="0"/>
              <a:t>, </a:t>
            </a:r>
            <a:r>
              <a:rPr lang="sk-SK" dirty="0" err="1"/>
              <a:t>if</a:t>
            </a:r>
            <a:r>
              <a:rPr lang="sk-SK" dirty="0"/>
              <a:t> done </a:t>
            </a:r>
            <a:r>
              <a:rPr lang="sk-SK" dirty="0" err="1"/>
              <a:t>properly</a:t>
            </a:r>
            <a:r>
              <a:rPr lang="sk-SK" dirty="0"/>
              <a:t>,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save</a:t>
            </a:r>
            <a:r>
              <a:rPr lang="sk-SK" dirty="0"/>
              <a:t> </a:t>
            </a:r>
            <a:r>
              <a:rPr lang="sk-SK" dirty="0" err="1"/>
              <a:t>time</a:t>
            </a:r>
            <a:r>
              <a:rPr lang="sk-SK" dirty="0"/>
              <a:t> and </a:t>
            </a:r>
            <a:r>
              <a:rPr lang="sk-SK" dirty="0" err="1"/>
              <a:t>resources</a:t>
            </a:r>
            <a:r>
              <a:rPr lang="sk-SK" dirty="0"/>
              <a:t> and </a:t>
            </a:r>
            <a:r>
              <a:rPr lang="sk-SK" dirty="0" err="1"/>
              <a:t>help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write</a:t>
            </a:r>
            <a:r>
              <a:rPr lang="sk-SK" dirty="0"/>
              <a:t> a </a:t>
            </a:r>
            <a:r>
              <a:rPr lang="sk-SK" dirty="0" err="1"/>
              <a:t>perfect</a:t>
            </a:r>
            <a:r>
              <a:rPr lang="sk-SK" dirty="0"/>
              <a:t> </a:t>
            </a:r>
            <a:r>
              <a:rPr lang="sk-SK" dirty="0" err="1"/>
              <a:t>proposal</a:t>
            </a:r>
            <a:r>
              <a:rPr lang="sk-SK" dirty="0"/>
              <a:t>. </a:t>
            </a:r>
            <a:r>
              <a:rPr lang="sk-SK" dirty="0" err="1"/>
              <a:t>October</a:t>
            </a:r>
            <a:r>
              <a:rPr lang="sk-SK" dirty="0"/>
              <a:t> 29, 2020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activeyouth.lt</a:t>
            </a:r>
            <a:r>
              <a:rPr lang="sk-SK" dirty="0"/>
              <a:t>/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F2221B0-B8BA-6C43-8A89-38C2F10F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Odporúčané zdroje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5C6A2A7-A2D6-9A4F-AD59-360347E5D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C9C31A-C680-3E45-94A0-01F35EB51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41298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575491C-BA84-5C47-B5EE-445F8032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48680"/>
            <a:ext cx="3888432" cy="4328120"/>
          </a:xfrm>
        </p:spPr>
        <p:txBody>
          <a:bodyPr>
            <a:normAutofit/>
          </a:bodyPr>
          <a:lstStyle/>
          <a:p>
            <a:r>
              <a:rPr lang="sk-SK" b="1" i="1" dirty="0"/>
              <a:t>Projekt</a:t>
            </a:r>
            <a:r>
              <a:rPr lang="sk-SK" dirty="0"/>
              <a:t> sa vykonáva s cieľom čo najefektívnejšie vytvoriť „produkt“ (projekt výskumu, projekt zmeny organizácie, projekt prístroja alebo domu). </a:t>
            </a:r>
          </a:p>
          <a:p>
            <a:r>
              <a:rPr lang="sk-SK" b="1" i="1" dirty="0"/>
              <a:t>Program</a:t>
            </a:r>
            <a:r>
              <a:rPr lang="sk-SK" dirty="0"/>
              <a:t>y sa zameriavajú na koordináciu viacerých súvisiacich projektov a ďalších aktivít, ktoré majú v priebehu času priniesť organizácii výhody.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AFCB636-2549-0F43-B513-6A9304DF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Projekt a program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8F8E3E9-E60C-D24E-AABF-A92E8AD17E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A97451F-061D-0E48-A3F7-DAD5619812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55A67A5C-315C-B84E-A13A-B60847CA2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24744"/>
            <a:ext cx="4615160" cy="34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0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7BDE15F-E1EF-7442-85A2-BB5F3DCAE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85802"/>
            <a:ext cx="4188777" cy="4255366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Spôsob plánovania a realizácie projektov nasleduje po postupnosti, ktorá sa stala známou ako cyklus projektu. </a:t>
            </a:r>
          </a:p>
          <a:p>
            <a:r>
              <a:rPr lang="sk-SK" dirty="0"/>
              <a:t>Cyklus začína identifikáciou myšlienky a táto myšlienka sa rozvinie do pracovného plánu, ktorý je možné implementovať a vyhodnotiť.</a:t>
            </a:r>
          </a:p>
          <a:p>
            <a:r>
              <a:rPr lang="sk-SK" dirty="0"/>
              <a:t>Myšlienky sa identifikujú v kontexte dohodnutej stratégie.</a:t>
            </a:r>
          </a:p>
          <a:p>
            <a:r>
              <a:rPr lang="sk-SK" dirty="0"/>
              <a:t>Poskytuje štruktúru na zabezpečenie konzultácií so zúčastnenými stranami a dostupnosti relevantných informácií, aby bolo možné prijímať informované rozhodnutia v kľúčových fázach projektu.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2A3223-794E-714C-93B7-46F1F213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5144834"/>
            <a:ext cx="7543800" cy="914400"/>
          </a:xfrm>
        </p:spPr>
        <p:txBody>
          <a:bodyPr/>
          <a:lstStyle/>
          <a:p>
            <a:r>
              <a:rPr lang="sk-SK" dirty="0"/>
              <a:t>Cyklus projektu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AA5651E-3E78-B74F-BFB2-519351B85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FFB27D5-0EE1-2149-9B0C-4A80CA7D3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FA1B8E5-ACD9-9746-9069-B2EE5A3F5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21" y="1060517"/>
            <a:ext cx="4353332" cy="34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6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1C1B8D-C7FE-4D88-A21F-6E821AC6C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2"/>
            <a:ext cx="4318248" cy="4255366"/>
          </a:xfrm>
        </p:spPr>
        <p:txBody>
          <a:bodyPr/>
          <a:lstStyle/>
          <a:p>
            <a:r>
              <a:rPr lang="sk-SK" dirty="0"/>
              <a:t>Základná otázka: </a:t>
            </a:r>
            <a:r>
              <a:rPr lang="sk-SK" b="1" i="1" dirty="0"/>
              <a:t>Prečo je potrebné daný problém riešiť.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Pri identifikácii problému by ste mali zapojiť všetky príslušné strany, ktoré môžu mať vplyv na riešenie daného problému (väčšina návrhov je úspešných z dôvodu zapojenie všetkých zainteresovaných).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5D0A617-CF21-482A-A0DB-20A5FEAB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41" y="4841454"/>
            <a:ext cx="8640960" cy="914400"/>
          </a:xfrm>
        </p:spPr>
        <p:txBody>
          <a:bodyPr/>
          <a:lstStyle/>
          <a:p>
            <a:r>
              <a:rPr lang="sk-SK" sz="4000" b="1" dirty="0"/>
              <a:t>Vysvetlenie problému – prvý krok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637B06B-BC4D-4084-B242-F59B97551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10E0F8-1384-435C-AA8F-B753B2ED56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C738596-6CEF-4031-A0C8-5575096D72D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407400" y="6154738"/>
            <a:ext cx="736600" cy="365125"/>
          </a:xfrm>
        </p:spPr>
        <p:txBody>
          <a:bodyPr/>
          <a:lstStyle/>
          <a:p>
            <a:pPr>
              <a:defRPr/>
            </a:pPr>
            <a:fld id="{290224B9-2315-FD44-B06E-74A61FF0CDCB}" type="datetime1">
              <a:rPr lang="sk-SK" smtClean="0"/>
              <a:t>22.11.20</a:t>
            </a:fld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75AF66E-055A-4B31-8D9D-EBA2275A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3" y="932868"/>
            <a:ext cx="3633337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0BAC5FD-A4D6-4E36-A0D0-BAE2B866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685802"/>
            <a:ext cx="7467168" cy="4190998"/>
          </a:xfrm>
        </p:spPr>
        <p:txBody>
          <a:bodyPr>
            <a:normAutofit/>
          </a:bodyPr>
          <a:lstStyle/>
          <a:p>
            <a:pPr algn="just"/>
            <a:r>
              <a:rPr lang="sk-SK" b="1" dirty="0">
                <a:solidFill>
                  <a:srgbClr val="FFFF00"/>
                </a:solidFill>
              </a:rPr>
              <a:t>Nedostatok jasných cieľov </a:t>
            </a:r>
            <a:r>
              <a:rPr lang="sk-SK" dirty="0"/>
              <a:t>– nepoužívajte veľké množstvo informácií, snažte sa byť priamy a vecný (čitateľ musí pracovať s nepotrebnými informáciami, aby zistil cieľ).</a:t>
            </a:r>
            <a:br>
              <a:rPr lang="sk-SK" dirty="0"/>
            </a:br>
            <a:endParaRPr lang="sk-SK" dirty="0"/>
          </a:p>
          <a:p>
            <a:pPr algn="just"/>
            <a:r>
              <a:rPr lang="sk-SK" b="1" dirty="0">
                <a:solidFill>
                  <a:srgbClr val="FFFF00"/>
                </a:solidFill>
              </a:rPr>
              <a:t>Zlá organizácia myšlienok </a:t>
            </a:r>
            <a:r>
              <a:rPr lang="sk-SK" dirty="0"/>
              <a:t>- kľúčové body sú zakopané v odstavcoch alebo chýbajú (čitateľ je zmätený skrz nelogický sled informácií).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b="1" dirty="0">
                <a:solidFill>
                  <a:srgbClr val="FFFF00"/>
                </a:solidFill>
              </a:rPr>
              <a:t>Nejasné písanie </a:t>
            </a:r>
            <a:r>
              <a:rPr lang="sk-SK" dirty="0"/>
              <a:t>- príliš veľa abstraktných podstatných mien a zbytočných slov, fráz a zdôrazňujúcich slov môže spôsobiť čitateľovi psychické vypätie, rovnako ako vety a odseky, ktoré sú príliš dlhé.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77DD2B-43BD-4790-B300-7CFB250F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914400"/>
          </a:xfrm>
        </p:spPr>
        <p:txBody>
          <a:bodyPr/>
          <a:lstStyle/>
          <a:p>
            <a:r>
              <a:rPr lang="sk-SK" b="1" dirty="0"/>
              <a:t>Chyby pri návrhu projektu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A7A443C-3306-4161-A060-1475DD8F9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549235B-17A9-407F-BD36-9097BE2758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87832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2687CAA-38EF-47D2-8FE2-526B9BC5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85802"/>
            <a:ext cx="7992888" cy="4190998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Ak sa zdá, že výsledky Vášho projektu nepatria do záujmovej oblasti sponzorov, avšak cieľ projektu môže stále zodpovedať ich požiadavkám.</a:t>
            </a:r>
          </a:p>
          <a:p>
            <a:pPr marL="18279" indent="0" algn="just">
              <a:buNone/>
            </a:pPr>
            <a:endParaRPr lang="sk-SK" dirty="0"/>
          </a:p>
          <a:p>
            <a:pPr algn="just"/>
            <a:r>
              <a:rPr lang="sk-SK" dirty="0"/>
              <a:t>Aby ste dosiahli, čo najlepšie výsledky, musíte Váš projekt koordinovať a zosúladiť Vašu stratégiu so súčasnou realitou (zapojte do projektu miestne orgány ako VÚC, občianske a komunitné organizácie, mimovládne organizácie pôsobiace v rovnakom sektore alebo v rovnakom geografickom umiestnení).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 Ukážte, ako Váš projekt dopĺňa prácu ostatných a vypĺňa medzeru v danej oblasti alebo uspokojí istú potrebu.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74C5B3-C7AD-4C63-BE8E-F9C199B0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876800"/>
            <a:ext cx="8208912" cy="914400"/>
          </a:xfrm>
        </p:spPr>
        <p:txBody>
          <a:bodyPr/>
          <a:lstStyle/>
          <a:p>
            <a:r>
              <a:rPr lang="sk-SK" sz="4400" b="1" dirty="0"/>
              <a:t>Dôležitý je cieľ projektu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BA348DA-D7CB-4015-8982-BEE9BDFAE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9D2C85-C003-40B2-9FD4-3F45100FDB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72827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94F91B3-DDE4-42D8-8DFD-29998CC3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2"/>
            <a:ext cx="7774632" cy="3967334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Ak ste v čase predloženia nemali ľudské / technické schopnosti, uistite sponzorov, že skúmate dostupnosť týchto zdrojov a presvedčíte ich, že môžete zabezpečiť správnych ľudí, akonáhle budú k dispozícii finančné prostriedky.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Ak vo vašej organizácii chýbajú príslušné skúsenosti, pouvažujte nad partnerstvom s mimovládnou organizáciou. Môžu vás podporiť s poradcami, ponúknuť vám sledovanie pokroku a riadenie stratégie alebo koordináciu aktivít.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102D5D-E1A9-49E7-A8D7-FE76CB75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905426"/>
            <a:ext cx="8568952" cy="914400"/>
          </a:xfrm>
        </p:spPr>
        <p:txBody>
          <a:bodyPr/>
          <a:lstStyle/>
          <a:p>
            <a:r>
              <a:rPr lang="sk-SK" sz="4800" b="1" dirty="0"/>
              <a:t>Neúspech podaného projektu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5604081-5608-44E4-BEB8-306D9C09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76F9187-A7A8-4540-8939-2A19102B6B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44824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1E991E1-8E33-4017-BFD0-40856421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2"/>
            <a:ext cx="7774632" cy="4039342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Pre lepšiu zvládnuteľnosť projektu najmä z hľadiska financovania zvážte:</a:t>
            </a:r>
            <a:br>
              <a:rPr lang="sk-SK" dirty="0"/>
            </a:br>
            <a:br>
              <a:rPr lang="sk-SK" dirty="0"/>
            </a:br>
            <a:r>
              <a:rPr lang="sk-SK" b="1" dirty="0">
                <a:solidFill>
                  <a:srgbClr val="FFFF00"/>
                </a:solidFill>
              </a:rPr>
              <a:t>Zníženie počtu/ rozsahu výsledkov </a:t>
            </a:r>
            <a:r>
              <a:rPr lang="sk-SK" dirty="0"/>
              <a:t>- vezmite najdôležitejšiu časť a zamerajte sa na ňu (výsledky musia byť SMART = konkrétne-merateľné-vhodné-realistické-časovo ohraničené).</a:t>
            </a:r>
            <a:br>
              <a:rPr lang="sk-SK" dirty="0"/>
            </a:br>
            <a:br>
              <a:rPr lang="sk-SK" dirty="0"/>
            </a:br>
            <a:r>
              <a:rPr lang="sk-SK" b="1" dirty="0">
                <a:solidFill>
                  <a:srgbClr val="FFFF00"/>
                </a:solidFill>
              </a:rPr>
              <a:t>Zmenšenie geografického pokrytia </a:t>
            </a:r>
            <a:r>
              <a:rPr lang="sk-SK" dirty="0"/>
              <a:t>– vykonajte to najmä v prvotným fázach projektu. Ak budete úspešný, potom sa dá replikovať vo väčšom rozsahu.</a:t>
            </a:r>
            <a:br>
              <a:rPr lang="sk-SK" dirty="0"/>
            </a:br>
            <a:br>
              <a:rPr lang="sk-SK" dirty="0"/>
            </a:br>
            <a:r>
              <a:rPr lang="sk-SK" b="1" dirty="0">
                <a:solidFill>
                  <a:srgbClr val="FFFF00"/>
                </a:solidFill>
              </a:rPr>
              <a:t>Znížte cieľovú skupinu </a:t>
            </a:r>
            <a:r>
              <a:rPr lang="sk-SK" dirty="0"/>
              <a:t>– opäť vykonajte to v počiatkoch projektu. Vždy ju možno neskôr rozšíriť na ďalších koncových používateľov.</a:t>
            </a:r>
          </a:p>
          <a:p>
            <a:pPr marL="18279" indent="0">
              <a:buNone/>
            </a:pPr>
            <a:endParaRPr lang="sk-SK" dirty="0"/>
          </a:p>
          <a:p>
            <a:r>
              <a:rPr lang="sk-SK" dirty="0"/>
              <a:t>Posledná vec, ktorú môžete v tomto prípade urobiť, je spolupráca s inými organizáciami (ďalšie kapacity Vám uľahčia dosiahnuť ciele a presvedčia sponzorov o realizácii projektu).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73FE0B-AD07-41C3-8B8C-88079A35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Dosiahnuteľnosť cieľov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D1C102E-48DE-40DD-9147-B89862BCD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B1B432-82D1-41EC-9A05-49B56A938A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7825161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ZaS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ZaSP" id="{82EA43C8-5332-674A-8C67-CEE6859F4583}" vid="{C6A37A2C-427F-5344-AD60-FFC1774BED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 Lucia</Template>
  <TotalTime>2627</TotalTime>
  <Words>2284</Words>
  <Application>Microsoft Macintosh PowerPoint</Application>
  <PresentationFormat>Prezentácia na obrazovke (4:3)</PresentationFormat>
  <Paragraphs>220</Paragraphs>
  <Slides>27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Palatino Linotype</vt:lpstr>
      <vt:lpstr>Times New Roman</vt:lpstr>
      <vt:lpstr>Wingdings</vt:lpstr>
      <vt:lpstr>Custom Design</vt:lpstr>
      <vt:lpstr>FZaSP</vt:lpstr>
      <vt:lpstr>Tvorba projektov úvod, cieľ projektu</vt:lpstr>
      <vt:lpstr>Štruktúra</vt:lpstr>
      <vt:lpstr>Projekt a program</vt:lpstr>
      <vt:lpstr>Cyklus projektu</vt:lpstr>
      <vt:lpstr>Vysvetlenie problému – prvý krok</vt:lpstr>
      <vt:lpstr>Chyby pri návrhu projektu </vt:lpstr>
      <vt:lpstr>Dôležitý je cieľ projektu</vt:lpstr>
      <vt:lpstr>Neúspech podaného projektu</vt:lpstr>
      <vt:lpstr>Dosiahnuteľnosť cieľov</vt:lpstr>
      <vt:lpstr>Pokyny na predloženie</vt:lpstr>
      <vt:lpstr>Zodpovednosť je všetko</vt:lpstr>
      <vt:lpstr>Zadefinovanie problému</vt:lpstr>
      <vt:lpstr>Problémom nie je „absencia riešenia“</vt:lpstr>
      <vt:lpstr>Analýza problému</vt:lpstr>
      <vt:lpstr>Proces vývoja plánu projektu</vt:lpstr>
      <vt:lpstr>Logická matica</vt:lpstr>
      <vt:lpstr>Strom problémov</vt:lpstr>
      <vt:lpstr>Prezentácia programu PowerPoint</vt:lpstr>
      <vt:lpstr>Zásah do chránenej oblasti</vt:lpstr>
      <vt:lpstr>Ako vyvinúť strom problémov</vt:lpstr>
      <vt:lpstr>Prezentácia programu PowerPoint</vt:lpstr>
      <vt:lpstr>Zainteresované strany</vt:lpstr>
      <vt:lpstr>Ako vykonať analýzu zainteresovaných strán</vt:lpstr>
      <vt:lpstr>Každá časť tabuľky predstavuje iný typ zainteresovaných strán. Ich vzájomné polohy v sieti tiež ilustrujú rozdiely medzi nimi. Štyri časti sú:</vt:lpstr>
      <vt:lpstr>Prezentácia programu PowerPoint</vt:lpstr>
      <vt:lpstr>Súhrn</vt:lpstr>
      <vt:lpstr>Odporúčané zdroje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Kritické čítanie a písanie</dc:title>
  <dc:subject>písanie odbornej publikácie</dc:subject>
  <dc:creator>Martin Rusnak</dc:creator>
  <cp:keywords/>
  <dc:description/>
  <cp:lastModifiedBy>Martin Rusnak</cp:lastModifiedBy>
  <cp:revision>131</cp:revision>
  <cp:lastPrinted>2017-09-06T11:19:46Z</cp:lastPrinted>
  <dcterms:created xsi:type="dcterms:W3CDTF">2016-01-27T11:32:11Z</dcterms:created>
  <dcterms:modified xsi:type="dcterms:W3CDTF">2020-11-22T17:30:04Z</dcterms:modified>
  <cp:category>prednáška</cp:category>
</cp:coreProperties>
</file>