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4" r:id="rId1"/>
    <p:sldMasterId id="2147483776" r:id="rId2"/>
  </p:sldMasterIdLst>
  <p:notesMasterIdLst>
    <p:notesMasterId r:id="rId22"/>
  </p:notesMasterIdLst>
  <p:sldIdLst>
    <p:sldId id="271" r:id="rId3"/>
    <p:sldId id="272" r:id="rId4"/>
    <p:sldId id="278" r:id="rId5"/>
    <p:sldId id="355" r:id="rId6"/>
    <p:sldId id="289" r:id="rId7"/>
    <p:sldId id="295" r:id="rId8"/>
    <p:sldId id="305" r:id="rId9"/>
    <p:sldId id="315" r:id="rId10"/>
    <p:sldId id="307" r:id="rId11"/>
    <p:sldId id="323" r:id="rId12"/>
    <p:sldId id="356" r:id="rId13"/>
    <p:sldId id="328" r:id="rId14"/>
    <p:sldId id="337" r:id="rId15"/>
    <p:sldId id="340" r:id="rId16"/>
    <p:sldId id="357" r:id="rId17"/>
    <p:sldId id="344" r:id="rId18"/>
    <p:sldId id="351" r:id="rId19"/>
    <p:sldId id="353" r:id="rId20"/>
    <p:sldId id="35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3864"/>
  </p:normalViewPr>
  <p:slideViewPr>
    <p:cSldViewPr>
      <p:cViewPr varScale="1">
        <p:scale>
          <a:sx n="64" d="100"/>
          <a:sy n="64" d="100"/>
        </p:scale>
        <p:origin x="2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185C3F-6474-4B4A-AEED-1D0F5CFCDF24}" type="datetimeFigureOut">
              <a:rPr lang="en-US"/>
              <a:pPr>
                <a:defRPr/>
              </a:pPr>
              <a:t>11/28/23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A6639F9-8E51-D64A-B582-06CE1B11F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8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A48B4F8-63F8-C446-809D-643A842245DF}" type="slidenum">
              <a:rPr lang="en-US" altLang="en-US">
                <a:latin typeface="Calibri" charset="0"/>
              </a:rPr>
              <a:pPr/>
              <a:t>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7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3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540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5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1" y="3158226"/>
            <a:ext cx="457200" cy="1037199"/>
          </a:xfrm>
          <a:prstGeom prst="rect">
            <a:avLst/>
          </a:prstGeom>
          <a:noFill/>
        </p:spPr>
        <p:txBody>
          <a:bodyPr wrap="square" lIns="0" tIns="9140" rIns="0" bIns="9140" rtlCol="0" anchor="ctr" anchorCtr="0">
            <a:spAutoFit/>
          </a:bodyPr>
          <a:lstStyle/>
          <a:p>
            <a:r>
              <a:rPr lang="en-US" sz="66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598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49B805-4219-2347-A3B8-EA859E56069A}" type="datetime1">
              <a:rPr lang="sk-SK" smtClean="0"/>
              <a:pPr>
                <a:defRPr/>
              </a:pPr>
              <a:t>28.11.2023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E10F9E-6300-394C-968B-9F8ADA28D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688524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3635896" y="6154739"/>
            <a:ext cx="2040851" cy="365124"/>
          </a:xfrm>
        </p:spPr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2876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87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2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14">
                <a:solidFill>
                  <a:schemeClr val="tx1"/>
                </a:solidFill>
              </a:defRPr>
            </a:lvl1pPr>
            <a:lvl2pPr marL="45696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13920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3708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82783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22848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7417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3198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6556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A86B4-9E8B-E242-AEC8-2A513FED7576}" type="datetime1">
              <a:rPr lang="sk-SK" smtClean="0"/>
              <a:pPr>
                <a:defRPr/>
              </a:pPr>
              <a:t>28.11.2023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AC3D36-DEE7-3243-94B8-4AA05D4994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3920" rtl="0" eaLnBrk="1" latinLnBrk="0" hangingPunct="1">
              <a:spcBef>
                <a:spcPct val="0"/>
              </a:spcBef>
              <a:buNone/>
              <a:defRPr lang="en-US" sz="5441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1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17415-DECC-2C41-B5AB-8B2A4317BEFE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B1A3BA-7F48-9344-B540-1BB546028E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9" y="658369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1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934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176" b="0"/>
            </a:lvl1pPr>
            <a:lvl2pPr marL="456960" indent="0">
              <a:buNone/>
              <a:defRPr sz="1995" b="1"/>
            </a:lvl2pPr>
            <a:lvl3pPr marL="913920" indent="0">
              <a:buNone/>
              <a:defRPr sz="1814" b="1"/>
            </a:lvl3pPr>
            <a:lvl4pPr marL="1370880" indent="0">
              <a:buNone/>
              <a:defRPr sz="1632" b="1"/>
            </a:lvl4pPr>
            <a:lvl5pPr marL="1827839" indent="0">
              <a:buNone/>
              <a:defRPr sz="1632" b="1"/>
            </a:lvl5pPr>
            <a:lvl6pPr marL="2284800" indent="0">
              <a:buNone/>
              <a:defRPr sz="1632" b="1"/>
            </a:lvl6pPr>
            <a:lvl7pPr marL="2741760" indent="0">
              <a:buNone/>
              <a:defRPr sz="1632" b="1"/>
            </a:lvl7pPr>
            <a:lvl8pPr marL="3198720" indent="0">
              <a:buNone/>
              <a:defRPr sz="1632" b="1"/>
            </a:lvl8pPr>
            <a:lvl9pPr marL="3655680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176" b="0"/>
            </a:lvl1pPr>
            <a:lvl2pPr marL="456960" indent="0">
              <a:buNone/>
              <a:defRPr sz="1995" b="1"/>
            </a:lvl2pPr>
            <a:lvl3pPr marL="913920" indent="0">
              <a:buNone/>
              <a:defRPr sz="1814" b="1"/>
            </a:lvl3pPr>
            <a:lvl4pPr marL="1370880" indent="0">
              <a:buNone/>
              <a:defRPr sz="1632" b="1"/>
            </a:lvl4pPr>
            <a:lvl5pPr marL="1827839" indent="0">
              <a:buNone/>
              <a:defRPr sz="1632" b="1"/>
            </a:lvl5pPr>
            <a:lvl6pPr marL="2284800" indent="0">
              <a:buNone/>
              <a:defRPr sz="1632" b="1"/>
            </a:lvl6pPr>
            <a:lvl7pPr marL="2741760" indent="0">
              <a:buNone/>
              <a:defRPr sz="1632" b="1"/>
            </a:lvl7pPr>
            <a:lvl8pPr marL="3198720" indent="0">
              <a:buNone/>
              <a:defRPr sz="1632" b="1"/>
            </a:lvl8pPr>
            <a:lvl9pPr marL="3655680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1" y="1371600"/>
            <a:ext cx="3273552" cy="2743200"/>
          </a:xfrm>
        </p:spPr>
        <p:txBody>
          <a:bodyPr anchor="t"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10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59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10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59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C245D-2796-2641-9E4E-81C829B0CCE4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44C97F-18B2-0B4F-81B6-5B466059C5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18206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1AE64-89C1-5045-8D6D-34B9513B9F8A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7A176F-B3CF-C14D-9ABC-4BCD8D8765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650261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62315-D3DC-7646-A8C8-53B381FD15D4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E1101-B00D-A64D-BB85-5AA21677B5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20023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280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9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685801"/>
            <a:ext cx="4343400" cy="3429000"/>
          </a:xfrm>
        </p:spPr>
        <p:txBody>
          <a:bodyPr anchor="ctr"/>
          <a:lstStyle>
            <a:lvl1pPr>
              <a:defRPr sz="2358"/>
            </a:lvl1pPr>
            <a:lvl2pPr>
              <a:defRPr sz="2176"/>
            </a:lvl2pPr>
            <a:lvl3pPr>
              <a:defRPr sz="1995"/>
            </a:lvl3pPr>
            <a:lvl4pPr>
              <a:defRPr sz="1814"/>
            </a:lvl4pPr>
            <a:lvl5pPr>
              <a:defRPr sz="1814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32"/>
            </a:lvl1pPr>
            <a:lvl2pPr marL="456960" indent="0">
              <a:buNone/>
              <a:defRPr sz="1179"/>
            </a:lvl2pPr>
            <a:lvl3pPr marL="913920" indent="0">
              <a:buNone/>
              <a:defRPr sz="997"/>
            </a:lvl3pPr>
            <a:lvl4pPr marL="1370880" indent="0">
              <a:buNone/>
              <a:defRPr sz="907"/>
            </a:lvl4pPr>
            <a:lvl5pPr marL="1827839" indent="0">
              <a:buNone/>
              <a:defRPr sz="907"/>
            </a:lvl5pPr>
            <a:lvl6pPr marL="2284800" indent="0">
              <a:buNone/>
              <a:defRPr sz="907"/>
            </a:lvl6pPr>
            <a:lvl7pPr marL="2741760" indent="0">
              <a:buNone/>
              <a:defRPr sz="907"/>
            </a:lvl7pPr>
            <a:lvl8pPr marL="3198720" indent="0">
              <a:buNone/>
              <a:defRPr sz="907"/>
            </a:lvl8pPr>
            <a:lvl9pPr marL="3655680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DF7C7-8ABD-5A4E-9065-07DB806D8B67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9CAF43-D9CF-BD4F-8B81-F036B0D6BA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4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097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174"/>
            </a:lvl1pPr>
            <a:lvl2pPr marL="456960" indent="0">
              <a:buNone/>
              <a:defRPr sz="2811"/>
            </a:lvl2pPr>
            <a:lvl3pPr marL="913920" indent="0">
              <a:buNone/>
              <a:defRPr sz="2358"/>
            </a:lvl3pPr>
            <a:lvl4pPr marL="1370880" indent="0">
              <a:buNone/>
              <a:defRPr sz="1995"/>
            </a:lvl4pPr>
            <a:lvl5pPr marL="1827839" indent="0">
              <a:buNone/>
              <a:defRPr sz="1995"/>
            </a:lvl5pPr>
            <a:lvl6pPr marL="2284800" indent="0">
              <a:buNone/>
              <a:defRPr sz="1995"/>
            </a:lvl6pPr>
            <a:lvl7pPr marL="2741760" indent="0">
              <a:buNone/>
              <a:defRPr sz="1995"/>
            </a:lvl7pPr>
            <a:lvl8pPr marL="3198720" indent="0">
              <a:buNone/>
              <a:defRPr sz="1995"/>
            </a:lvl8pPr>
            <a:lvl9pPr marL="3655680" indent="0">
              <a:buNone/>
              <a:defRPr sz="199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1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32"/>
            </a:lvl1pPr>
            <a:lvl2pPr marL="456960" indent="0">
              <a:buNone/>
              <a:defRPr sz="1179"/>
            </a:lvl2pPr>
            <a:lvl3pPr marL="913920" indent="0">
              <a:buNone/>
              <a:defRPr sz="997"/>
            </a:lvl3pPr>
            <a:lvl4pPr marL="1370880" indent="0">
              <a:buNone/>
              <a:defRPr sz="907"/>
            </a:lvl4pPr>
            <a:lvl5pPr marL="1827839" indent="0">
              <a:buNone/>
              <a:defRPr sz="907"/>
            </a:lvl5pPr>
            <a:lvl6pPr marL="2284800" indent="0">
              <a:buNone/>
              <a:defRPr sz="907"/>
            </a:lvl6pPr>
            <a:lvl7pPr marL="2741760" indent="0">
              <a:buNone/>
              <a:defRPr sz="907"/>
            </a:lvl7pPr>
            <a:lvl8pPr marL="3198720" indent="0">
              <a:buNone/>
              <a:defRPr sz="907"/>
            </a:lvl8pPr>
            <a:lvl9pPr marL="3655680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10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59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B1D0E-2FF1-2747-91B9-D83A90081155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8692E7-2BFF-A244-9D16-A53E65F7E2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788464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BBA79-158B-4D49-9534-2751794BE0F8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91006-082A-4A40-BA75-C32FFC8E24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44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2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1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33C832-923D-6F4D-BA4D-BC4230873094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AEECE-5444-4F4C-BD20-1415FB70D2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33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14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423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01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301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501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593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78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56BD-4095-B04E-BDA1-90350AB92560}" type="datetimeFigureOut">
              <a:rPr lang="sk-SK" smtClean="0"/>
              <a:t>28.11.2023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C6BA-36B0-9349-A85E-1B26A5F0D5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49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722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9673" y="6154739"/>
            <a:ext cx="736127" cy="365125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088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7ACEC42C-A93A-6848-873A-A892A8DA9C97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6272" y="6154739"/>
            <a:ext cx="1140475" cy="365124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088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1" y="6206342"/>
            <a:ext cx="746760" cy="31352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632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A3AA99C3-6690-DA4B-A8AC-A447A3D778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26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/>
  <p:txStyles>
    <p:titleStyle>
      <a:lvl1pPr algn="l" defTabSz="913920" rtl="0" eaLnBrk="1" latinLnBrk="0" hangingPunct="1">
        <a:spcBef>
          <a:spcPct val="0"/>
        </a:spcBef>
        <a:buNone/>
        <a:defRPr sz="4897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176" indent="-255897" algn="l" defTabSz="91392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086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44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4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312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23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0880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32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056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42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4928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36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39104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36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3280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36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3152" indent="-255897" algn="l" defTabSz="91392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36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696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1392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7088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9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8480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4176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9872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55680" algn="l" defTabSz="913920" rtl="0" eaLnBrk="1" latinLnBrk="0" hangingPunct="1"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fx.com/tools/read-able/check.php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13"/>
          <p:cNvSpPr txBox="1">
            <a:spLocks noChangeArrowheads="1"/>
          </p:cNvSpPr>
          <p:nvPr/>
        </p:nvSpPr>
        <p:spPr bwMode="auto">
          <a:xfrm>
            <a:off x="16227" y="755526"/>
            <a:ext cx="3866866" cy="3719288"/>
          </a:xfrm>
          <a:prstGeom prst="rect">
            <a:avLst/>
          </a:prstGeom>
          <a:solidFill>
            <a:srgbClr val="6DC2D6">
              <a:alpha val="19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150000"/>
              </a:lnSpc>
            </a:pPr>
            <a:r>
              <a:rPr lang="sk-SK" altLang="en-US" sz="4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Projekt – časť 3.</a:t>
            </a:r>
          </a:p>
          <a:p>
            <a:pPr lvl="1" algn="ctr" eaLnBrk="1" hangingPunct="1">
              <a:lnSpc>
                <a:spcPct val="150000"/>
              </a:lnSpc>
            </a:pPr>
            <a:r>
              <a:rPr lang="en-GB" altLang="bg-BG" sz="2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prof. </a:t>
            </a:r>
            <a:r>
              <a:rPr lang="en-GB" altLang="bg-BG" sz="2400" b="1" dirty="0" err="1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MUDr</a:t>
            </a:r>
            <a:r>
              <a:rPr lang="en-GB" altLang="bg-BG" sz="2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. Martin Rusnák, </a:t>
            </a:r>
            <a:r>
              <a:rPr lang="en-GB" altLang="bg-BG" sz="2400" b="1" dirty="0" err="1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CSc</a:t>
            </a:r>
            <a:r>
              <a:rPr lang="sk-SK" altLang="bg-BG" sz="2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.</a:t>
            </a:r>
          </a:p>
          <a:p>
            <a:pPr lvl="1" algn="ctr" eaLnBrk="1" hangingPunct="1">
              <a:lnSpc>
                <a:spcPct val="150000"/>
              </a:lnSpc>
            </a:pPr>
            <a:r>
              <a:rPr lang="sk-SK" altLang="bg-BG" sz="2400" b="1" dirty="0"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Mgr. Adriána Plšková</a:t>
            </a:r>
            <a:endParaRPr lang="en-GB" altLang="bg-BG" sz="2400" b="1" dirty="0"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48761-B91A-5E45-9F0B-27054B96AF74}" type="datetime1">
              <a:rPr lang="sk-SK"/>
              <a:pPr>
                <a:defRPr/>
              </a:pPr>
              <a:t>28.11.2023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949C06-FF91-8449-94C3-A68D228446F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4139952" y="6154739"/>
            <a:ext cx="1536795" cy="365124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5" name="Pravouholník 4">
            <a:extLst>
              <a:ext uri="{FF2B5EF4-FFF2-40B4-BE49-F238E27FC236}">
                <a16:creationId xmlns:a16="http://schemas.microsoft.com/office/drawing/2014/main" id="{B4B01234-2BAE-2246-84E7-181E4173F308}"/>
              </a:ext>
            </a:extLst>
          </p:cNvPr>
          <p:cNvSpPr/>
          <p:nvPr/>
        </p:nvSpPr>
        <p:spPr>
          <a:xfrm>
            <a:off x="539552" y="5524854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/>
            <a:r>
              <a:rPr lang="sk-SK" sz="1200" dirty="0">
                <a:effectLst/>
              </a:rPr>
              <a:t>1. 	EDL. Project </a:t>
            </a:r>
            <a:r>
              <a:rPr lang="sk-SK" sz="1200" dirty="0" err="1">
                <a:effectLst/>
              </a:rPr>
              <a:t>Proposal</a:t>
            </a:r>
            <a:r>
              <a:rPr lang="sk-SK" sz="1200" dirty="0">
                <a:effectLst/>
              </a:rPr>
              <a:t> </a:t>
            </a:r>
            <a:r>
              <a:rPr lang="sk-SK" sz="1200" dirty="0" err="1">
                <a:effectLst/>
              </a:rPr>
              <a:t>Writing</a:t>
            </a:r>
            <a:r>
              <a:rPr lang="sk-SK" sz="1200" dirty="0">
                <a:effectLst/>
              </a:rPr>
              <a:t> [Internet]. </a:t>
            </a:r>
            <a:r>
              <a:rPr lang="sk-SK" sz="1200" dirty="0" err="1">
                <a:effectLst/>
              </a:rPr>
              <a:t>Training</a:t>
            </a:r>
            <a:r>
              <a:rPr lang="sk-SK" sz="1200" dirty="0">
                <a:effectLst/>
              </a:rPr>
              <a:t> ELD, editor. Manchester; 2017. </a:t>
            </a:r>
            <a:r>
              <a:rPr lang="sk-SK" sz="1200" dirty="0" err="1">
                <a:effectLst/>
              </a:rPr>
              <a:t>Available</a:t>
            </a:r>
            <a:r>
              <a:rPr lang="sk-SK" sz="1200" dirty="0">
                <a:effectLst/>
              </a:rPr>
              <a:t> </a:t>
            </a:r>
            <a:r>
              <a:rPr lang="sk-SK" sz="1200" dirty="0" err="1">
                <a:effectLst/>
              </a:rPr>
              <a:t>from</a:t>
            </a:r>
            <a:r>
              <a:rPr lang="sk-SK" sz="1200" dirty="0">
                <a:effectLst/>
              </a:rPr>
              <a:t>: http://</a:t>
            </a:r>
            <a:r>
              <a:rPr lang="sk-SK" sz="1200" dirty="0" err="1">
                <a:effectLst/>
              </a:rPr>
              <a:t>www.eldtraining.com</a:t>
            </a:r>
            <a:r>
              <a:rPr lang="sk-SK" sz="1200" dirty="0">
                <a:effectLst/>
              </a:rPr>
              <a:t>/</a:t>
            </a:r>
            <a:r>
              <a:rPr lang="sk-SK" sz="1200" dirty="0" err="1">
                <a:effectLst/>
              </a:rPr>
              <a:t>heres-your-free-toolkit.html</a:t>
            </a:r>
            <a:endParaRPr lang="sk-SK" sz="1200" dirty="0">
              <a:effectLst/>
            </a:endParaRPr>
          </a:p>
        </p:txBody>
      </p:sp>
      <p:pic>
        <p:nvPicPr>
          <p:cNvPr id="1026" name="Picture 2" descr="Business Fundamentals: What is a Project Management Process? | Nave">
            <a:extLst>
              <a:ext uri="{FF2B5EF4-FFF2-40B4-BE49-F238E27FC236}">
                <a16:creationId xmlns:a16="http://schemas.microsoft.com/office/drawing/2014/main" id="{FFCCE371-6A1E-D024-D911-4BA91C6D4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448" y="2087470"/>
            <a:ext cx="355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C1A3DFC-8B4D-494C-84FE-379A8A26E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602" y="1333501"/>
            <a:ext cx="7851846" cy="4190998"/>
          </a:xfrm>
        </p:spPr>
        <p:txBody>
          <a:bodyPr>
            <a:normAutofit/>
          </a:bodyPr>
          <a:lstStyle/>
          <a:p>
            <a:r>
              <a:rPr lang="sk-SK" dirty="0"/>
              <a:t>Musí byť stručný, jasný a zrozumiteľný bez zbytočných detailov.</a:t>
            </a:r>
          </a:p>
          <a:p>
            <a:endParaRPr lang="sk-SK" dirty="0"/>
          </a:p>
          <a:p>
            <a:r>
              <a:rPr lang="sk-SK" dirty="0"/>
              <a:t>Najprv napíšte krátky kontext problematiky (objasnite východiskovú situáciu v absolútnom minime).</a:t>
            </a:r>
          </a:p>
          <a:p>
            <a:endParaRPr lang="sk-SK" dirty="0"/>
          </a:p>
          <a:p>
            <a:r>
              <a:rPr lang="sk-SK" dirty="0"/>
              <a:t>Uveďte ciele a očakávané výsledky jednou vetou.</a:t>
            </a:r>
          </a:p>
          <a:p>
            <a:endParaRPr lang="sk-SK" dirty="0"/>
          </a:p>
          <a:p>
            <a:r>
              <a:rPr lang="sk-SK" dirty="0"/>
              <a:t>Prejdite na stratégiu a podrobne popíšte aktivity a výstupy.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99DFE2-905B-4FE7-9DCF-62EA4092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Návrh projektu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ABF8FFE-67D2-460E-91EE-01E23B9AF2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115DD8-5D02-4053-9004-807089E182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4665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C1A3DFC-8B4D-494C-84FE-379A8A26E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602" y="1333501"/>
            <a:ext cx="7851846" cy="4190998"/>
          </a:xfrm>
        </p:spPr>
        <p:txBody>
          <a:bodyPr>
            <a:normAutofit/>
          </a:bodyPr>
          <a:lstStyle/>
          <a:p>
            <a:r>
              <a:rPr lang="sk-SK" dirty="0"/>
              <a:t>Pri monitoringu a hodnotení začnite zhrnutím prístupov (popíšte metódy ich význam). </a:t>
            </a:r>
          </a:p>
          <a:p>
            <a:endParaRPr lang="sk-SK" dirty="0"/>
          </a:p>
          <a:p>
            <a:r>
              <a:rPr lang="sk-SK" dirty="0"/>
              <a:t>Pokúste sa čitateľovi priblížiť, ako sa to bude prebiehať v skutočnosti.</a:t>
            </a:r>
          </a:p>
          <a:p>
            <a:endParaRPr lang="sk-SK" dirty="0"/>
          </a:p>
          <a:p>
            <a:r>
              <a:rPr lang="sk-SK" dirty="0"/>
              <a:t>Projektovom manažmente opíšte jeho štruktúru (personálne obsadenie, pracovné povinnosti, úväzky, zodpovednosti, externé organizácie, komunikácia)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99DFE2-905B-4FE7-9DCF-62EA4092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Návrh projektu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ABF8FFE-67D2-460E-91EE-01E23B9AF2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115DD8-5D02-4053-9004-807089E182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38356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F27F7F68-9E6A-47A8-98BC-408570AF5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Nepredstavujte iba tabuľku položiek uvedených oproti výdavkom. 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Pri popise rozpočtu začnite s celkovým rozpočtom a potom ho rozdeľte.</a:t>
            </a:r>
          </a:p>
          <a:p>
            <a:pPr marL="18279" indent="0" algn="just">
              <a:buNone/>
            </a:pPr>
            <a:endParaRPr lang="sk-SK" dirty="0"/>
          </a:p>
          <a:p>
            <a:pPr algn="just"/>
            <a:r>
              <a:rPr lang="sk-SK" dirty="0"/>
              <a:t>Ak je to možné, priraďte rozpočet k percentuálnemu podielu každého výstupu, aby sponzori videli, koľko finančných prostriedkov sa používa na každú dimenziu projektu. </a:t>
            </a:r>
          </a:p>
          <a:p>
            <a:pPr marL="18279" indent="0" algn="just">
              <a:buNone/>
            </a:pPr>
            <a:endParaRPr lang="sk-SK" dirty="0"/>
          </a:p>
          <a:p>
            <a:pPr algn="just"/>
            <a:r>
              <a:rPr lang="sk-SK" dirty="0"/>
              <a:t>Rozdeľte rozpočet aj podľa typu nákladov, napr. infraštruktúra, prevádzkové náklady kancelárie, personálne zabezpečenie, doprava atď. (uľahčíte tak zhodnotenie efektivity financovania) 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Podrobne vymenujte hlavné položky, ale nedávajte ich všetky do jednej tabuľky (kategorizujte typy nákladov). Ukončite nákladovú časť rozpočtu vysvetlením neobvyklých položiek alebo vysokých nákladov.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Ak ste už zabezpečili iné financovanie alebo predpokladáte, že konkrétne organizácie prispejú, opíšte tu podporu, ktorú očakávate.</a:t>
            </a:r>
          </a:p>
          <a:p>
            <a:pPr algn="just"/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978A36-BC69-4A1A-83C4-8FB974D1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Návrh obsahuje rozpočet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45A0417-645B-4777-9CE3-683513E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1764D1C-617E-4416-9C46-0C2F48DE0A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061714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19F135F-5BC2-4031-A7C1-70E11D811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2"/>
            <a:ext cx="7543800" cy="4327374"/>
          </a:xfrm>
        </p:spPr>
        <p:txBody>
          <a:bodyPr>
            <a:normAutofit/>
          </a:bodyPr>
          <a:lstStyle/>
          <a:p>
            <a:r>
              <a:rPr lang="sk-SK" dirty="0"/>
              <a:t>Snažte sa, aby jazyk bol jednoduchý a prirodzený.</a:t>
            </a:r>
          </a:p>
          <a:p>
            <a:endParaRPr lang="sk-SK" dirty="0"/>
          </a:p>
          <a:p>
            <a:r>
              <a:rPr lang="sk-SK" dirty="0"/>
              <a:t>Vyhýbajte sa žargónu a slangu (vyzerajú zvláštne a rýchlo vychádzajú z módy). </a:t>
            </a:r>
          </a:p>
          <a:p>
            <a:endParaRPr lang="sk-SK" dirty="0"/>
          </a:p>
          <a:p>
            <a:r>
              <a:rPr lang="sk-SK" dirty="0"/>
              <a:t>Udržujte terminológiu v ľahkom porozumení čitateľa.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87D25FA-02F9-4BDB-993C-6493AA92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Jazyk písania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196F63C-E09A-4A3E-89ED-62126F2B6C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C25484-3EE5-412F-B182-5D0C707C2D3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664593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0D83AC9-B15C-4909-8207-38E2E6CF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2"/>
            <a:ext cx="7543800" cy="4327374"/>
          </a:xfrm>
        </p:spPr>
        <p:txBody>
          <a:bodyPr>
            <a:normAutofit/>
          </a:bodyPr>
          <a:lstStyle/>
          <a:p>
            <a:r>
              <a:rPr lang="sk-SK" dirty="0"/>
              <a:t>Používajte štýl, ktorý je:</a:t>
            </a:r>
          </a:p>
          <a:p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• Zaujímavý </a:t>
            </a:r>
            <a:r>
              <a:rPr lang="sk-SK" dirty="0"/>
              <a:t>(udržanie pozornosti čitateľa)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• Presvedčivý </a:t>
            </a:r>
            <a:r>
              <a:rPr lang="sk-SK" dirty="0"/>
              <a:t>(spôsob dôvernosti)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• Osobný </a:t>
            </a:r>
            <a:r>
              <a:rPr lang="sk-SK" dirty="0"/>
              <a:t> (hovorenie priamo s čitateľom)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CA3E4BE-31C3-49E9-AE29-76861F84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1" y="5148061"/>
            <a:ext cx="7543800" cy="914400"/>
          </a:xfrm>
        </p:spPr>
        <p:txBody>
          <a:bodyPr/>
          <a:lstStyle/>
          <a:p>
            <a:r>
              <a:rPr lang="sk-SK" b="1" dirty="0"/>
              <a:t>Čo je to dobrý štýl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8B54AA4-BB64-4784-9466-DF8D4F41A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AEA506-BFC5-4A55-A78A-6E42386085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719859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0D83AC9-B15C-4909-8207-38E2E6CF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2"/>
            <a:ext cx="7543800" cy="4327374"/>
          </a:xfrm>
        </p:spPr>
        <p:txBody>
          <a:bodyPr>
            <a:normAutofit/>
          </a:bodyPr>
          <a:lstStyle/>
          <a:p>
            <a:r>
              <a:rPr lang="sk-SK" sz="2400" dirty="0"/>
              <a:t>Začiatok viet pomocou „akčných“ slov</a:t>
            </a:r>
          </a:p>
          <a:p>
            <a:r>
              <a:rPr lang="sk-SK" sz="2400" dirty="0"/>
              <a:t>Používanie otázok na zvýšenie čitateľnosti</a:t>
            </a:r>
          </a:p>
          <a:p>
            <a:r>
              <a:rPr lang="sk-SK" sz="2400" dirty="0"/>
              <a:t>Redukcia neurčitého jazyka</a:t>
            </a:r>
          </a:p>
          <a:p>
            <a:r>
              <a:rPr lang="sk-SK" sz="2400" dirty="0"/>
              <a:t>Používanie činného rodu</a:t>
            </a:r>
          </a:p>
          <a:p>
            <a:r>
              <a:rPr lang="sk-SK" sz="2400" dirty="0"/>
              <a:t>Efektívne používanie slov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CA3E4BE-31C3-49E9-AE29-76861F84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1" y="5148061"/>
            <a:ext cx="7543800" cy="914400"/>
          </a:xfrm>
        </p:spPr>
        <p:txBody>
          <a:bodyPr/>
          <a:lstStyle/>
          <a:p>
            <a:r>
              <a:rPr lang="sk-SK" b="1" dirty="0"/>
              <a:t>Dynamika štýlu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8B54AA4-BB64-4784-9466-DF8D4F41A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AEA506-BFC5-4A55-A78A-6E42386085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163321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FCE9C8A5-7419-4B9A-98F8-95D062BD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855662"/>
            <a:ext cx="5472608" cy="3657599"/>
          </a:xfrm>
        </p:spPr>
        <p:txBody>
          <a:bodyPr>
            <a:normAutofit/>
          </a:bodyPr>
          <a:lstStyle/>
          <a:p>
            <a:r>
              <a:rPr lang="sk-SK" dirty="0"/>
              <a:t>Samotná úprava je proces, ktorý funguje od všeobecnej po konkrétnu. </a:t>
            </a:r>
          </a:p>
          <a:p>
            <a:endParaRPr lang="sk-SK" dirty="0"/>
          </a:p>
          <a:p>
            <a:r>
              <a:rPr lang="sk-SK" dirty="0"/>
              <a:t>Začínajte na celej úrovni textu, prechádzajte k odsekom, potom k vetám, potom k frázam / slovám a nakoniec k pravopisu a interpunkcii.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54F4190-6D35-4990-A93C-91C797DC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Proces úprav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B2E72C1-4357-4210-863A-F4DC81CD67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2AE844E-6D80-4EEF-9053-299F9BE8F1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3D1CC96-F53E-4825-AAB0-037690E7F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414463"/>
            <a:ext cx="2808312" cy="29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9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E17AD43-C97F-4F5A-89FA-0CF0A8320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664"/>
            <a:ext cx="8134672" cy="4472136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Nikdy nemiešajte pätkové (</a:t>
            </a:r>
            <a:r>
              <a:rPr lang="sk-SK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sk-SK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Roman</a:t>
            </a:r>
            <a:r>
              <a:rPr lang="sk-SK" dirty="0"/>
              <a:t>) a bezpätkové písmo (</a:t>
            </a:r>
            <a:r>
              <a:rPr lang="sk-SK" sz="35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sk-SK" dirty="0"/>
              <a:t>)</a:t>
            </a:r>
          </a:p>
          <a:p>
            <a:endParaRPr lang="sk-SK" dirty="0"/>
          </a:p>
          <a:p>
            <a:r>
              <a:rPr lang="sk-SK" dirty="0"/>
              <a:t>Používajte dobre čitateľnú veľkosť písma (optimálna je 12)</a:t>
            </a:r>
          </a:p>
          <a:p>
            <a:endParaRPr lang="sk-SK" dirty="0"/>
          </a:p>
          <a:p>
            <a:r>
              <a:rPr lang="sk-SK" dirty="0"/>
              <a:t>Nepodčiarkujte nadpisy, používajte </a:t>
            </a:r>
            <a:r>
              <a:rPr lang="sk-SK" b="1" dirty="0"/>
              <a:t>tučné písmo </a:t>
            </a:r>
            <a:r>
              <a:rPr lang="sk-SK" dirty="0"/>
              <a:t>(nadpisy sú o 2 čísla väčšie, podnadpisy o 1 bod)</a:t>
            </a:r>
          </a:p>
          <a:p>
            <a:endParaRPr lang="sk-SK" dirty="0"/>
          </a:p>
          <a:p>
            <a:r>
              <a:rPr lang="sk-SK" dirty="0"/>
              <a:t>Dodržiavajte všade rovnaké medzery (optimum je 10 </a:t>
            </a:r>
            <a:r>
              <a:rPr lang="sk-SK" dirty="0" err="1"/>
              <a:t>pt</a:t>
            </a:r>
            <a:r>
              <a:rPr lang="sk-SK" dirty="0"/>
              <a:t>.)</a:t>
            </a:r>
          </a:p>
          <a:p>
            <a:pPr marL="18279" indent="0">
              <a:buNone/>
            </a:pPr>
            <a:endParaRPr lang="sk-SK" dirty="0"/>
          </a:p>
          <a:p>
            <a:r>
              <a:rPr lang="sk-SK" dirty="0"/>
              <a:t>Nepoužívajte dlhé texty na kurzívu.</a:t>
            </a:r>
          </a:p>
          <a:p>
            <a:endParaRPr lang="sk-SK" dirty="0"/>
          </a:p>
          <a:p>
            <a:r>
              <a:rPr lang="sk-SK" b="1" dirty="0">
                <a:solidFill>
                  <a:srgbClr val="FFFF00"/>
                </a:solidFill>
              </a:rPr>
              <a:t>Buďte konzistentný v celom texte!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23CB9F9-FF37-4685-BD0C-D957DEB2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Formálna stránka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81A542D-7466-4C42-83FA-A465C051F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82CEFD-CB34-4A26-B991-B02C6ED4324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68026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E19B1CA-24F0-40AA-97FF-C69712C27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685802"/>
            <a:ext cx="7258000" cy="3657599"/>
          </a:xfrm>
        </p:spPr>
        <p:txBody>
          <a:bodyPr/>
          <a:lstStyle/>
          <a:p>
            <a:r>
              <a:rPr lang="sk-SK" dirty="0"/>
              <a:t>Podporte Vaše informácie grafickými znázorneniami a tabuľkami</a:t>
            </a:r>
          </a:p>
          <a:p>
            <a:endParaRPr lang="sk-SK" dirty="0"/>
          </a:p>
          <a:p>
            <a:r>
              <a:rPr lang="sk-SK" dirty="0"/>
              <a:t>Je dôležité, aby vizuál:</a:t>
            </a:r>
          </a:p>
          <a:p>
            <a:pPr lvl="1"/>
            <a:r>
              <a:rPr lang="sk-SK" b="1" dirty="0">
                <a:solidFill>
                  <a:srgbClr val="FFFF00"/>
                </a:solidFill>
              </a:rPr>
              <a:t>Ilustroval bod uvedený v texte</a:t>
            </a:r>
          </a:p>
          <a:p>
            <a:pPr lvl="1"/>
            <a:r>
              <a:rPr lang="sk-SK" b="1" dirty="0">
                <a:solidFill>
                  <a:srgbClr val="FFFF00"/>
                </a:solidFill>
              </a:rPr>
              <a:t>Bol zreteľne označený</a:t>
            </a:r>
          </a:p>
          <a:p>
            <a:pPr lvl="1"/>
            <a:r>
              <a:rPr lang="sk-SK" b="1" dirty="0">
                <a:solidFill>
                  <a:srgbClr val="FFFF00"/>
                </a:solidFill>
              </a:rPr>
              <a:t>Vysvetlil Váš výklad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0C79ACA-8C12-4C53-9DA8-202AF539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Grafy a tabuľky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3C7F3F-D5DF-4DD2-A3EC-0E5DADCD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E4241F-F77D-4960-B8DA-706AF898BB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04820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F2DDCD2-10AC-41AB-AA75-1E0827B5C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908" y="338136"/>
            <a:ext cx="7185992" cy="4603032"/>
          </a:xfrm>
        </p:spPr>
        <p:txBody>
          <a:bodyPr>
            <a:normAutofit fontScale="92500" lnSpcReduction="20000"/>
          </a:bodyPr>
          <a:lstStyle/>
          <a:p>
            <a:r>
              <a:rPr lang="sk-SK"/>
              <a:t>Pri </a:t>
            </a:r>
            <a:r>
              <a:rPr lang="sk-SK" dirty="0"/>
              <a:t>písaní projektového návrhu je podstatná:</a:t>
            </a:r>
          </a:p>
          <a:p>
            <a:endParaRPr lang="sk-SK" dirty="0"/>
          </a:p>
          <a:p>
            <a:pPr marL="749415" lvl="2" indent="0">
              <a:buNone/>
            </a:pPr>
            <a:r>
              <a:rPr lang="sk-SK" dirty="0"/>
              <a:t>1</a:t>
            </a:r>
            <a:r>
              <a:rPr lang="sk-SK" sz="2200" dirty="0"/>
              <a:t>. Analýza</a:t>
            </a:r>
          </a:p>
          <a:p>
            <a:pPr marL="749415" lvl="2" indent="0">
              <a:buNone/>
            </a:pPr>
            <a:r>
              <a:rPr lang="sk-SK" sz="2200" dirty="0"/>
              <a:t>2. Plánovanie</a:t>
            </a:r>
          </a:p>
          <a:p>
            <a:pPr marL="749415" lvl="2" indent="0">
              <a:buNone/>
            </a:pPr>
            <a:r>
              <a:rPr lang="sk-SK" sz="2200" dirty="0"/>
              <a:t>3. Vypracovanie</a:t>
            </a:r>
          </a:p>
          <a:p>
            <a:pPr marL="749415" lvl="2" indent="0">
              <a:buNone/>
            </a:pPr>
            <a:r>
              <a:rPr lang="sk-SK" sz="2200" dirty="0"/>
              <a:t>4. Úpravy</a:t>
            </a:r>
          </a:p>
          <a:p>
            <a:pPr marL="18279" indent="0">
              <a:buNone/>
            </a:pPr>
            <a:endParaRPr lang="sk-SK" dirty="0"/>
          </a:p>
          <a:p>
            <a:r>
              <a:rPr lang="sk-SK" dirty="0"/>
              <a:t>Pri vypracúvaní návrhu je potrený:</a:t>
            </a:r>
          </a:p>
          <a:p>
            <a:endParaRPr lang="sk-SK" dirty="0"/>
          </a:p>
          <a:p>
            <a:pPr marL="749415" lvl="2" indent="0">
              <a:buNone/>
            </a:pPr>
            <a:r>
              <a:rPr lang="sk-SK" dirty="0"/>
              <a:t>• </a:t>
            </a:r>
            <a:r>
              <a:rPr lang="sk-SK" sz="2200" dirty="0"/>
              <a:t>Zrozumiteľný jazyk</a:t>
            </a:r>
          </a:p>
          <a:p>
            <a:pPr marL="749415" lvl="2" indent="0">
              <a:buNone/>
            </a:pPr>
            <a:r>
              <a:rPr lang="sk-SK" sz="2200" dirty="0"/>
              <a:t>• Správny štýl</a:t>
            </a:r>
          </a:p>
          <a:p>
            <a:pPr marL="749415" lvl="2" indent="0">
              <a:buNone/>
            </a:pPr>
            <a:r>
              <a:rPr lang="sk-SK" sz="2200" dirty="0"/>
              <a:t>• Interpunkcia</a:t>
            </a:r>
          </a:p>
          <a:p>
            <a:pPr marL="749415" lvl="2" indent="0">
              <a:buNone/>
            </a:pPr>
            <a:r>
              <a:rPr lang="sk-SK" sz="2200" dirty="0"/>
              <a:t>• Gramatika</a:t>
            </a:r>
          </a:p>
          <a:p>
            <a:pPr marL="749415" lvl="2" indent="0">
              <a:buNone/>
            </a:pPr>
            <a:r>
              <a:rPr lang="sk-SK" sz="2200" dirty="0"/>
              <a:t>• Pravopis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81136BF-2E70-4ABE-81B0-0A889009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257798"/>
            <a:ext cx="7543800" cy="914400"/>
          </a:xfrm>
        </p:spPr>
        <p:txBody>
          <a:bodyPr/>
          <a:lstStyle/>
          <a:p>
            <a:r>
              <a:rPr lang="sk-SK" b="1" dirty="0"/>
              <a:t>Súhrn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5A10997-29BB-4D1F-AF1F-0BDF1BB7C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8365C55-A721-4C6D-A179-19C5488E693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6847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2B732E3-0EEC-4636-8F3B-383CADE1A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58478"/>
            <a:ext cx="7618040" cy="3657599"/>
          </a:xfrm>
        </p:spPr>
        <p:txBody>
          <a:bodyPr/>
          <a:lstStyle/>
          <a:p>
            <a:r>
              <a:rPr lang="sk-SK" dirty="0"/>
              <a:t>Uvedieme si atribúty odborného písania pri navrhovaní projektu.</a:t>
            </a:r>
          </a:p>
          <a:p>
            <a:endParaRPr lang="sk-SK" dirty="0"/>
          </a:p>
          <a:p>
            <a:r>
              <a:rPr lang="sk-SK" dirty="0"/>
              <a:t>Zdôrazníme správnu logiku písania jednotlivých častí v projektovom návrhu.</a:t>
            </a:r>
          </a:p>
          <a:p>
            <a:endParaRPr lang="sk-SK" dirty="0"/>
          </a:p>
          <a:p>
            <a:r>
              <a:rPr lang="sk-SK" dirty="0"/>
              <a:t>Zopakujeme si jazykovú, štylistickú a formálnu stránku písania textových dokumentov.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20B14BC-854F-4AD2-A1A3-9845AFFF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Ciele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D6BE725-7C52-42D1-81E2-72CC73CF3E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E1101-B00D-A64D-BB85-5AA21677B55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44AB9AB-3322-4160-9D24-15812C1B80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B0A9807-62A1-4D32-90AB-C9F9281AE12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407400" y="6154738"/>
            <a:ext cx="736600" cy="365125"/>
          </a:xfrm>
        </p:spPr>
        <p:txBody>
          <a:bodyPr/>
          <a:lstStyle/>
          <a:p>
            <a:pPr>
              <a:defRPr/>
            </a:pPr>
            <a:fld id="{42162315-D3DC-7646-A8C8-53B381FD15D4}" type="datetime1">
              <a:rPr lang="sk-SK" smtClean="0"/>
              <a:pPr>
                <a:defRPr/>
              </a:pPr>
              <a:t>28.11.2023</a:t>
            </a:fld>
            <a:endParaRPr lang="en-US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D9EF7406-73CA-4DDE-851E-1335EC36C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470" y="3762423"/>
            <a:ext cx="2475508" cy="222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3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CDD1955-A058-486E-B36D-BFC68E52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85802"/>
            <a:ext cx="7992888" cy="43273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Profesionálne písanie nie je o „informovaní“ alebo „zdieľaní“.</a:t>
            </a:r>
          </a:p>
          <a:p>
            <a:pPr marL="18279" indent="0" algn="just">
              <a:buNone/>
            </a:pPr>
            <a:r>
              <a:rPr lang="sk-SK" dirty="0"/>
              <a:t> </a:t>
            </a:r>
          </a:p>
          <a:p>
            <a:pPr algn="just"/>
            <a:r>
              <a:rPr lang="sk-SK" dirty="0"/>
              <a:t>Odborne napísané texty musia presvedčiť čitateľa o nutnosti riešiť problém a možnosti ho vyriešiť. 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Pri vypracovávaní návrhu projektu musíte preskúmať východiskovú situáciu, analyzovať príčiny problému, popísať a vysvetliť problém a vypracovať akčný plán (stanoviť ciele, navrhnúť stratégiu, naplánovať činnosti, vypracovať mechanizmus monitorovania a hodnotenia a plán riadenia).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Usporiadajte svoje písanie, tak aby boli jasné nápady, zrozumiteľný jazyk, zaujímavý štýl a gramatická správnosť, pretože aj tieto atribúty môžu prispieť k požadovaným výsledkom.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A9A5C0-59D1-451D-9A63-65BE008D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Odborné písanie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5C8781B-A303-4C4A-BB95-F4680A6176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35C190-22FE-4D1E-A13A-45B8CEBF296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4913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798FD48-E08A-EA43-A6C4-DB3760D99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2"/>
            <a:ext cx="7543800" cy="4615406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V lingvistike je </a:t>
            </a:r>
            <a:r>
              <a:rPr lang="sk-SK" i="1" dirty="0"/>
              <a:t>skúškou čitateľnosti </a:t>
            </a:r>
            <a:r>
              <a:rPr lang="sk-SK" dirty="0"/>
              <a:t>pre anglické texty, ale pre orientáciu možno ho použiť aj pre texty slovenské. </a:t>
            </a:r>
          </a:p>
          <a:p>
            <a:pPr algn="just"/>
            <a:r>
              <a:rPr lang="sk-SK" dirty="0"/>
              <a:t>Index odhaduje roky formálneho vzdelávania, ktoré človek potrebuje, aby porozumel textu v prvom čítaní. Napríklad index hmly 12 vyžaduje úroveň čítania seniora zo strednej školy v USA (okolo 18 rokov). </a:t>
            </a:r>
          </a:p>
          <a:p>
            <a:pPr algn="just"/>
            <a:r>
              <a:rPr lang="sk-SK" dirty="0"/>
              <a:t>Test vyvinul v roku 1952 </a:t>
            </a:r>
            <a:r>
              <a:rPr lang="sk-SK" i="1" dirty="0"/>
              <a:t>Robert </a:t>
            </a:r>
            <a:r>
              <a:rPr lang="sk-SK" i="1" dirty="0" err="1"/>
              <a:t>Gunning</a:t>
            </a:r>
            <a:r>
              <a:rPr lang="sk-SK" dirty="0"/>
              <a:t>, americký podnikateľ, ktorý sa podieľal na vydávaní novín a učebníc.</a:t>
            </a:r>
          </a:p>
          <a:p>
            <a:pPr algn="just"/>
            <a:r>
              <a:rPr lang="sk-SK" dirty="0"/>
              <a:t>Bežne sa používa na potvrdenie toho, že zamýšľané publikum dokáže text ľahko prečítať. </a:t>
            </a:r>
          </a:p>
          <a:p>
            <a:pPr algn="just"/>
            <a:r>
              <a:rPr lang="sk-SK" dirty="0"/>
              <a:t>Texty pre široké publikum všeobecne potrebujú index hmly nižší ako 12. Texty vyžadujúce takmer univerzálne porozumenie všeobecne potrebujú index nižší ako 8.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99CDB07-D381-3D48-97F2-2D2EF66F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1" y="5276292"/>
            <a:ext cx="7543800" cy="914400"/>
          </a:xfrm>
        </p:spPr>
        <p:txBody>
          <a:bodyPr/>
          <a:lstStyle/>
          <a:p>
            <a:r>
              <a:rPr lang="sk-SK" sz="4400" dirty="0" err="1"/>
              <a:t>Gunning</a:t>
            </a:r>
            <a:r>
              <a:rPr lang="sk-SK" sz="4400" dirty="0"/>
              <a:t> hmlový (</a:t>
            </a:r>
            <a:r>
              <a:rPr lang="sk-SK" sz="4400" dirty="0" err="1"/>
              <a:t>fog</a:t>
            </a:r>
            <a:r>
              <a:rPr lang="sk-SK" sz="4400" dirty="0"/>
              <a:t>) index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23F410E-E03B-7F41-BDC7-1819C9D5F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FA2700-6F2E-B54B-BC8E-8C49E058E6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08651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56A8FBF-8615-4DD9-ABD9-09B704569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52" y="764704"/>
            <a:ext cx="8350696" cy="4608512"/>
          </a:xfrm>
        </p:spPr>
        <p:txBody>
          <a:bodyPr>
            <a:normAutofit fontScale="92500" lnSpcReduction="20000"/>
          </a:bodyPr>
          <a:lstStyle/>
          <a:p>
            <a:endParaRPr lang="sk-SK" dirty="0"/>
          </a:p>
          <a:p>
            <a:r>
              <a:rPr lang="sk-SK" dirty="0"/>
              <a:t>Pravidelná kontrola vášho hmlového indexu vám pomôže udržiavať jasnosť a zrozumiteľnosť textu.</a:t>
            </a:r>
          </a:p>
          <a:p>
            <a:r>
              <a:rPr lang="sk-SK" dirty="0"/>
              <a:t>Hmlový index môžete vypočítať nasledovne:</a:t>
            </a:r>
          </a:p>
          <a:p>
            <a:pPr marL="749415" lvl="2" indent="0">
              <a:buNone/>
            </a:pPr>
            <a:r>
              <a:rPr lang="sk-SK" i="1" dirty="0"/>
              <a:t>FI = (priemerná dĺžka vety + priemerná dĺžka komplexných slov v %) x 0,4</a:t>
            </a:r>
          </a:p>
          <a:p>
            <a:pPr marL="383847" lvl="1" indent="0">
              <a:buNone/>
            </a:pPr>
            <a:r>
              <a:rPr lang="sk-SK" dirty="0"/>
              <a:t>*Priemerná dĺžka vety = počet slov/ počet viet</a:t>
            </a:r>
          </a:p>
          <a:p>
            <a:pPr marL="383847" lvl="1" indent="0">
              <a:buNone/>
            </a:pPr>
            <a:r>
              <a:rPr lang="sk-SK" dirty="0"/>
              <a:t>*Priemerná dĺžka tvrdých slov = počet tvrdých slov/ počet slov *100</a:t>
            </a:r>
          </a:p>
          <a:p>
            <a:pPr marL="383847" lvl="1" indent="0">
              <a:buNone/>
            </a:pPr>
            <a:r>
              <a:rPr lang="sk-SK" dirty="0"/>
              <a:t>*komplexné slová = slová obsahujúce tri a viac slabík (výnimky – názvy, mená, akronymy)</a:t>
            </a:r>
          </a:p>
          <a:p>
            <a:r>
              <a:rPr lang="sk-SK" dirty="0"/>
              <a:t>Webová stránka, ktorá to vypočíta za vás:</a:t>
            </a:r>
          </a:p>
          <a:p>
            <a:pPr marL="383847" lvl="1" indent="0">
              <a:buNone/>
            </a:pPr>
            <a:r>
              <a:rPr lang="sk-SK" sz="2800" i="1" dirty="0">
                <a:hlinkClick r:id="rId2"/>
              </a:rPr>
              <a:t>https://www.webfx.com/tools/read-able/check.php</a:t>
            </a:r>
            <a:endParaRPr lang="sk-SK" sz="2800" i="1" dirty="0"/>
          </a:p>
          <a:p>
            <a:pPr marL="383847" lvl="1" indent="0">
              <a:buNone/>
            </a:pPr>
            <a:endParaRPr lang="sk-SK" sz="2800" i="1" dirty="0"/>
          </a:p>
          <a:p>
            <a:pPr marL="383847" lvl="1" indent="0">
              <a:buNone/>
            </a:pPr>
            <a:r>
              <a:rPr lang="sk-SK" sz="2800" i="1" dirty="0"/>
              <a:t>ďalšie podrobnosti: </a:t>
            </a:r>
            <a:r>
              <a:rPr lang="sk-SK" sz="2800" i="1" dirty="0" err="1"/>
              <a:t>https</a:t>
            </a:r>
            <a:r>
              <a:rPr lang="sk-SK" sz="2800" i="1" dirty="0"/>
              <a:t>://</a:t>
            </a:r>
            <a:r>
              <a:rPr lang="sk-SK" sz="2800" i="1" dirty="0" err="1"/>
              <a:t>wikisofia.cz</a:t>
            </a:r>
            <a:r>
              <a:rPr lang="sk-SK" sz="2800" i="1" dirty="0"/>
              <a:t>/</a:t>
            </a:r>
            <a:r>
              <a:rPr lang="sk-SK" sz="2800" i="1" dirty="0" err="1"/>
              <a:t>wiki</a:t>
            </a:r>
            <a:r>
              <a:rPr lang="sk-SK" sz="2800" i="1" dirty="0"/>
              <a:t>/</a:t>
            </a:r>
            <a:r>
              <a:rPr lang="sk-SK" sz="2800" i="1" dirty="0" err="1"/>
              <a:t>Zkoumání_čtivosti</a:t>
            </a:r>
            <a:endParaRPr lang="sk-SK" sz="2800" i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F6530BF-C947-4A97-A1EF-95FE6331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1" y="5232632"/>
            <a:ext cx="7543800" cy="914400"/>
          </a:xfrm>
        </p:spPr>
        <p:txBody>
          <a:bodyPr/>
          <a:lstStyle/>
          <a:p>
            <a:r>
              <a:rPr lang="sk-SK" b="1" dirty="0"/>
              <a:t>Zrozumiteľnosť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F7F89D0-2878-4446-8633-EC121EBF7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810C70-D8E6-4DE5-9A49-E386ED2EF1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12912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0F87C4C-A094-41AB-B15D-34E844A54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2"/>
            <a:ext cx="7452360" cy="4190998"/>
          </a:xfrm>
        </p:spPr>
        <p:txBody>
          <a:bodyPr>
            <a:normAutofit/>
          </a:bodyPr>
          <a:lstStyle/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1. Redukujte zbytočné slová </a:t>
            </a:r>
            <a:r>
              <a:rPr lang="sk-SK" dirty="0"/>
              <a:t>(nepoužívajte dlhé slová, nahraďte ich kratšími ekvivalentami)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2. Zbavte sa nezmyselných fráz </a:t>
            </a:r>
            <a:r>
              <a:rPr lang="sk-SK" dirty="0"/>
              <a:t>(buďte viac priamočiary)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3. Vystihnite dôraz na jazyk </a:t>
            </a:r>
            <a:r>
              <a:rPr lang="sk-SK" dirty="0"/>
              <a:t>(používajte výstižné slová)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4. Nevystihujte </a:t>
            </a:r>
            <a:r>
              <a:rPr lang="sk-SK" b="1" dirty="0" err="1">
                <a:solidFill>
                  <a:srgbClr val="FFFF00"/>
                </a:solidFill>
              </a:rPr>
              <a:t>nominalizácie</a:t>
            </a:r>
            <a:r>
              <a:rPr lang="sk-SK" b="1" dirty="0">
                <a:solidFill>
                  <a:srgbClr val="FFFF00"/>
                </a:solidFill>
              </a:rPr>
              <a:t> </a:t>
            </a:r>
            <a:r>
              <a:rPr lang="sk-SK" dirty="0"/>
              <a:t>(nedávajte dôraz na abstraktné pojmy)</a:t>
            </a:r>
          </a:p>
          <a:p>
            <a:pPr marL="18279" indent="0">
              <a:buNone/>
            </a:pPr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5. Zredukujte trpný rod </a:t>
            </a:r>
            <a:r>
              <a:rPr lang="sk-SK" dirty="0"/>
              <a:t>(používajte slovesá v činnom rode)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255CF0-086E-4C27-9221-DDFFA39A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876800"/>
            <a:ext cx="8424936" cy="914400"/>
          </a:xfrm>
        </p:spPr>
        <p:txBody>
          <a:bodyPr/>
          <a:lstStyle/>
          <a:p>
            <a:r>
              <a:rPr lang="sk-SK" b="1" dirty="0"/>
              <a:t>Ako skrátiť dĺžku vety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E397FC6-B89E-4495-B522-B20AE202D5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620A2AB-3604-4AF4-9377-19FDECD4E5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399866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B0B199B-2E4D-427C-90EE-AF1BBED94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6" y="1011630"/>
            <a:ext cx="6046440" cy="3657599"/>
          </a:xfrm>
        </p:spPr>
        <p:txBody>
          <a:bodyPr>
            <a:normAutofit lnSpcReduction="10000"/>
          </a:bodyPr>
          <a:lstStyle/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1. Úvod začnite uvedením záveru </a:t>
            </a:r>
            <a:r>
              <a:rPr lang="sk-SK" dirty="0"/>
              <a:t>(uvediete hlavné body projektu). </a:t>
            </a:r>
          </a:p>
          <a:p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2. Pokračujte hlavnou myšlienkou </a:t>
            </a:r>
            <a:r>
              <a:rPr lang="sk-SK" dirty="0"/>
              <a:t>(objasníte dôvody projektu).</a:t>
            </a:r>
          </a:p>
          <a:p>
            <a:endParaRPr lang="sk-SK" dirty="0"/>
          </a:p>
          <a:p>
            <a:pPr marL="18279" indent="0">
              <a:buNone/>
            </a:pPr>
            <a:r>
              <a:rPr lang="sk-SK" b="1" dirty="0">
                <a:solidFill>
                  <a:srgbClr val="FFFF00"/>
                </a:solidFill>
              </a:rPr>
              <a:t>3. Na záver uveďte podporné podrobnosti </a:t>
            </a:r>
            <a:r>
              <a:rPr lang="sk-SK" dirty="0"/>
              <a:t>(uvediete kvantitatívne výsledky).</a:t>
            </a:r>
          </a:p>
          <a:p>
            <a:endParaRPr lang="sk-SK" dirty="0"/>
          </a:p>
          <a:p>
            <a:r>
              <a:rPr lang="sk-SK" dirty="0"/>
              <a:t>Môžete použiť pomôcku v podobe obrátenej pyramídy.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D4A5262-B940-4F9A-BF70-FB828322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Deduktívne zdôvodnenie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66FA647-B07C-43D2-AFD0-15556F57F9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0CA0971-83CB-4866-9B74-81C3265A3E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E3408F8-3157-41B5-B86B-CE747645D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1196752"/>
            <a:ext cx="2466975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2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F34FFF7-EEC7-4672-AED9-AA3D6CDDE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685802"/>
            <a:ext cx="7452360" cy="4190998"/>
          </a:xfrm>
        </p:spPr>
        <p:txBody>
          <a:bodyPr>
            <a:normAutofit/>
          </a:bodyPr>
          <a:lstStyle/>
          <a:p>
            <a:r>
              <a:rPr lang="sk-SK" dirty="0"/>
              <a:t>Odsek je miniatúrny argument, samostatný text, obsahujúci iba jednu ideu (ak píšete o dvoch dôležitých veciach, napíšte dva odstavce).</a:t>
            </a:r>
          </a:p>
          <a:p>
            <a:endParaRPr lang="sk-SK" dirty="0"/>
          </a:p>
          <a:p>
            <a:r>
              <a:rPr lang="sk-SK" dirty="0"/>
              <a:t>Nebojte sa že odsek je krátky, aj jedna alebo dve vety sú postačujúce.</a:t>
            </a:r>
          </a:p>
          <a:p>
            <a:endParaRPr lang="sk-SK" dirty="0"/>
          </a:p>
          <a:p>
            <a:r>
              <a:rPr lang="sk-SK" dirty="0"/>
              <a:t>Štrukturálne popisujte argumentu a voľne interpretujte údaje, tak aby ste presvedčili čitateľa.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3C8643-FF05-4FF6-873A-DB185D25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Odsek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AEDF462-BDA3-410E-98FB-053B13591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B6DF92F-C38C-412A-BC54-AACB754016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156830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9627978-4A5C-4047-A48D-681D6EE0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92" y="908720"/>
            <a:ext cx="8136904" cy="4327373"/>
          </a:xfrm>
        </p:spPr>
        <p:txBody>
          <a:bodyPr>
            <a:normAutofit fontScale="85000" lnSpcReduction="10000"/>
          </a:bodyPr>
          <a:lstStyle/>
          <a:p>
            <a:endParaRPr lang="sk-SK" dirty="0"/>
          </a:p>
          <a:p>
            <a:r>
              <a:rPr lang="sk-SK" dirty="0"/>
              <a:t>Prvá veta každého odseku obsahuje hlavný riešený problém (poskytuje hlavnú myšlienku odseku a píšete o najdôležitejších informáciách, ktoré zhrňujú celú podstatu odstavcu, neuvádzajte žiadne štatistiky!).</a:t>
            </a:r>
          </a:p>
          <a:p>
            <a:endParaRPr lang="sk-SK" dirty="0"/>
          </a:p>
          <a:p>
            <a:r>
              <a:rPr lang="sk-SK" dirty="0"/>
              <a:t>Nasleduje vysvetlenie problému (stručne objasňujete potreby riešenia problému, čím podporíte Vaše stanovené ciele)</a:t>
            </a:r>
          </a:p>
          <a:p>
            <a:endParaRPr lang="sk-SK" dirty="0"/>
          </a:p>
          <a:p>
            <a:r>
              <a:rPr lang="sk-SK" dirty="0"/>
              <a:t>Na záver uvádzate zistené výsledky (zdôrazníte číselné údaje, ktoré sú zaokrúhlené</a:t>
            </a:r>
          </a:p>
          <a:p>
            <a:endParaRPr lang="sk-SK" dirty="0"/>
          </a:p>
          <a:p>
            <a:r>
              <a:rPr lang="sk-SK" dirty="0"/>
              <a:t>Pri používaní odrážok opäť myslite na hierarchiu myšlienok (začnite od najdôležitejších faktov)</a:t>
            </a:r>
          </a:p>
          <a:p>
            <a:endParaRPr lang="sk-SK" dirty="0"/>
          </a:p>
          <a:p>
            <a:r>
              <a:rPr lang="sk-SK" dirty="0"/>
              <a:t>Nezáleží na tom, čo je pre vás dôležité, ale čo je dôležité pre Vášho čitateľa. </a:t>
            </a:r>
          </a:p>
          <a:p>
            <a:endParaRPr lang="sk-SK" dirty="0"/>
          </a:p>
          <a:p>
            <a:endParaRPr lang="sk-SK" dirty="0"/>
          </a:p>
          <a:p>
            <a:pPr marL="18279" indent="0"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E5853FC-4DC0-43E2-955E-E1BE0F8C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876800"/>
            <a:ext cx="7827208" cy="914400"/>
          </a:xfrm>
        </p:spPr>
        <p:txBody>
          <a:bodyPr/>
          <a:lstStyle/>
          <a:p>
            <a:r>
              <a:rPr lang="sk-SK" b="1" dirty="0"/>
              <a:t>Poradie správneho písania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4784E08-7FB8-476D-A857-83F6CF647B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A5206A-0890-804C-A5DA-47E1C3D02E9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05158B-78BD-4FA8-B899-2963AEA0C7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</p:spTree>
    <p:extLst>
      <p:ext uri="{BB962C8B-B14F-4D97-AF65-F5344CB8AC3E}">
        <p14:creationId xmlns:p14="http://schemas.microsoft.com/office/powerpoint/2010/main" val="22599426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ZaSP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ZaSP" id="{82EA43C8-5332-674A-8C67-CEE6859F4583}" vid="{C6A37A2C-427F-5344-AD60-FFC1774BED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 Lucia</Template>
  <TotalTime>2955</TotalTime>
  <Words>1271</Words>
  <Application>Microsoft Macintosh PowerPoint</Application>
  <PresentationFormat>Prezentácia na obrazovke (4:3)</PresentationFormat>
  <Paragraphs>205</Paragraphs>
  <Slides>19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Palatino Linotype</vt:lpstr>
      <vt:lpstr>Times New Roman</vt:lpstr>
      <vt:lpstr>Wingdings</vt:lpstr>
      <vt:lpstr>Custom Design</vt:lpstr>
      <vt:lpstr>FZaSP</vt:lpstr>
      <vt:lpstr>Prezentácia programu PowerPoint</vt:lpstr>
      <vt:lpstr>Ciele</vt:lpstr>
      <vt:lpstr>Odborné písanie</vt:lpstr>
      <vt:lpstr>Gunning hmlový (fog) index</vt:lpstr>
      <vt:lpstr>Zrozumiteľnosť </vt:lpstr>
      <vt:lpstr>Ako skrátiť dĺžku vety</vt:lpstr>
      <vt:lpstr>Deduktívne zdôvodnenie</vt:lpstr>
      <vt:lpstr>Odsek</vt:lpstr>
      <vt:lpstr>Poradie správneho písania</vt:lpstr>
      <vt:lpstr>Návrh projektu</vt:lpstr>
      <vt:lpstr>Návrh projektu</vt:lpstr>
      <vt:lpstr>Návrh obsahuje rozpočet</vt:lpstr>
      <vt:lpstr>Jazyk písania</vt:lpstr>
      <vt:lpstr>Čo je to dobrý štýl</vt:lpstr>
      <vt:lpstr>Dynamika štýlu</vt:lpstr>
      <vt:lpstr>Proces úprav</vt:lpstr>
      <vt:lpstr>Formálna stránka</vt:lpstr>
      <vt:lpstr>Grafy a tabuľky</vt:lpstr>
      <vt:lpstr>Súhrn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Kritické čítanie a písanie</dc:title>
  <dc:subject>písanie odbornej publikácie</dc:subject>
  <dc:creator>Martin Rusnak</dc:creator>
  <cp:keywords/>
  <dc:description/>
  <cp:lastModifiedBy>Rusnák Martin</cp:lastModifiedBy>
  <cp:revision>129</cp:revision>
  <cp:lastPrinted>2017-09-06T11:19:46Z</cp:lastPrinted>
  <dcterms:created xsi:type="dcterms:W3CDTF">2016-01-27T11:32:11Z</dcterms:created>
  <dcterms:modified xsi:type="dcterms:W3CDTF">2023-11-28T10:55:27Z</dcterms:modified>
  <cp:category>prednáška</cp:category>
</cp:coreProperties>
</file>