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4" r:id="rId1"/>
    <p:sldMasterId id="2147483776" r:id="rId2"/>
  </p:sldMasterIdLst>
  <p:notesMasterIdLst>
    <p:notesMasterId r:id="rId34"/>
  </p:notesMasterIdLst>
  <p:sldIdLst>
    <p:sldId id="271" r:id="rId3"/>
    <p:sldId id="272" r:id="rId4"/>
    <p:sldId id="289" r:id="rId5"/>
    <p:sldId id="303" r:id="rId6"/>
    <p:sldId id="293" r:id="rId7"/>
    <p:sldId id="309" r:id="rId8"/>
    <p:sldId id="302" r:id="rId9"/>
    <p:sldId id="292" r:id="rId10"/>
    <p:sldId id="294" r:id="rId11"/>
    <p:sldId id="301" r:id="rId12"/>
    <p:sldId id="295" r:id="rId13"/>
    <p:sldId id="305" r:id="rId14"/>
    <p:sldId id="285" r:id="rId15"/>
    <p:sldId id="298" r:id="rId16"/>
    <p:sldId id="286" r:id="rId17"/>
    <p:sldId id="297" r:id="rId18"/>
    <p:sldId id="299" r:id="rId19"/>
    <p:sldId id="287" r:id="rId20"/>
    <p:sldId id="300" r:id="rId21"/>
    <p:sldId id="307" r:id="rId22"/>
    <p:sldId id="310" r:id="rId23"/>
    <p:sldId id="288" r:id="rId24"/>
    <p:sldId id="308" r:id="rId25"/>
    <p:sldId id="306" r:id="rId26"/>
    <p:sldId id="276" r:id="rId27"/>
    <p:sldId id="277" r:id="rId28"/>
    <p:sldId id="278" r:id="rId29"/>
    <p:sldId id="279" r:id="rId30"/>
    <p:sldId id="280" r:id="rId31"/>
    <p:sldId id="281" r:id="rId32"/>
    <p:sldId id="273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0"/>
    <p:restoredTop sz="94705"/>
  </p:normalViewPr>
  <p:slideViewPr>
    <p:cSldViewPr>
      <p:cViewPr varScale="1">
        <p:scale>
          <a:sx n="104" d="100"/>
          <a:sy n="104" d="100"/>
        </p:scale>
        <p:origin x="204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185C3F-6474-4B4A-AEED-1D0F5CFCDF24}" type="datetimeFigureOut">
              <a:rPr lang="en-US"/>
              <a:pPr>
                <a:defRPr/>
              </a:pPr>
              <a:t>11/2/20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6A6639F9-8E51-D64A-B582-06CE1B11F9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287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A48B4F8-63F8-C446-809D-643A842245DF}" type="slidenum">
              <a:rPr lang="en-US" altLang="en-US">
                <a:latin typeface="Calibri" charset="0"/>
              </a:rPr>
              <a:pPr/>
              <a:t>1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97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2.11.20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737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2.11.20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540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2.11.20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955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1" y="3158226"/>
            <a:ext cx="457200" cy="1037199"/>
          </a:xfrm>
          <a:prstGeom prst="rect">
            <a:avLst/>
          </a:prstGeom>
          <a:noFill/>
        </p:spPr>
        <p:txBody>
          <a:bodyPr wrap="square" lIns="0" tIns="9140" rIns="0" bIns="9140" rtlCol="0" anchor="ctr" anchorCtr="0">
            <a:spAutoFit/>
          </a:bodyPr>
          <a:lstStyle/>
          <a:p>
            <a:r>
              <a:rPr lang="en-US" sz="662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598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49B805-4219-2347-A3B8-EA859E56069A}" type="datetime1">
              <a:rPr lang="sk-SK" smtClean="0"/>
              <a:pPr>
                <a:defRPr/>
              </a:pPr>
              <a:t>2.11.20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E10F9E-6300-394C-968B-9F8ADA28DF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1688524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3635896" y="6154739"/>
            <a:ext cx="2040851" cy="365124"/>
          </a:xfrm>
        </p:spPr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32876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87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2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14">
                <a:solidFill>
                  <a:schemeClr val="tx1"/>
                </a:solidFill>
              </a:defRPr>
            </a:lvl1pPr>
            <a:lvl2pPr marL="45696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913920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3pPr>
            <a:lvl4pPr marL="13708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82783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22848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7417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6556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A86B4-9E8B-E242-AEC8-2A513FED7576}" type="datetime1">
              <a:rPr lang="sk-SK" smtClean="0"/>
              <a:pPr>
                <a:defRPr/>
              </a:pPr>
              <a:t>2.11.20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AC3D36-DEE7-3243-94B8-4AA05D4994F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3920" rtl="0" eaLnBrk="1" latinLnBrk="0" hangingPunct="1">
              <a:spcBef>
                <a:spcPct val="0"/>
              </a:spcBef>
              <a:buNone/>
              <a:defRPr lang="en-US" sz="5441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18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117415-DECC-2C41-B5AB-8B2A4317BEFE}" type="datetime1">
              <a:rPr lang="sk-SK" smtClean="0"/>
              <a:pPr>
                <a:defRPr/>
              </a:pPr>
              <a:t>2.11.20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B1A3BA-7F48-9344-B540-1BB546028E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9" y="658369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1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7934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7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176" b="0"/>
            </a:lvl1pPr>
            <a:lvl2pPr marL="456960" indent="0">
              <a:buNone/>
              <a:defRPr sz="1995" b="1"/>
            </a:lvl2pPr>
            <a:lvl3pPr marL="913920" indent="0">
              <a:buNone/>
              <a:defRPr sz="1814" b="1"/>
            </a:lvl3pPr>
            <a:lvl4pPr marL="1370880" indent="0">
              <a:buNone/>
              <a:defRPr sz="1632" b="1"/>
            </a:lvl4pPr>
            <a:lvl5pPr marL="1827839" indent="0">
              <a:buNone/>
              <a:defRPr sz="1632" b="1"/>
            </a:lvl5pPr>
            <a:lvl6pPr marL="2284800" indent="0">
              <a:buNone/>
              <a:defRPr sz="1632" b="1"/>
            </a:lvl6pPr>
            <a:lvl7pPr marL="2741760" indent="0">
              <a:buNone/>
              <a:defRPr sz="1632" b="1"/>
            </a:lvl7pPr>
            <a:lvl8pPr marL="3198720" indent="0">
              <a:buNone/>
              <a:defRPr sz="1632" b="1"/>
            </a:lvl8pPr>
            <a:lvl9pPr marL="3655680" indent="0">
              <a:buNone/>
              <a:defRPr sz="16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358"/>
            </a:lvl1pPr>
            <a:lvl2pPr>
              <a:defRPr sz="1995"/>
            </a:lvl2pPr>
            <a:lvl3pPr>
              <a:defRPr sz="181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1" y="661977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176" b="0"/>
            </a:lvl1pPr>
            <a:lvl2pPr marL="456960" indent="0">
              <a:buNone/>
              <a:defRPr sz="1995" b="1"/>
            </a:lvl2pPr>
            <a:lvl3pPr marL="913920" indent="0">
              <a:buNone/>
              <a:defRPr sz="1814" b="1"/>
            </a:lvl3pPr>
            <a:lvl4pPr marL="1370880" indent="0">
              <a:buNone/>
              <a:defRPr sz="1632" b="1"/>
            </a:lvl4pPr>
            <a:lvl5pPr marL="1827839" indent="0">
              <a:buNone/>
              <a:defRPr sz="1632" b="1"/>
            </a:lvl5pPr>
            <a:lvl6pPr marL="2284800" indent="0">
              <a:buNone/>
              <a:defRPr sz="1632" b="1"/>
            </a:lvl6pPr>
            <a:lvl7pPr marL="2741760" indent="0">
              <a:buNone/>
              <a:defRPr sz="1632" b="1"/>
            </a:lvl7pPr>
            <a:lvl8pPr marL="3198720" indent="0">
              <a:buNone/>
              <a:defRPr sz="1632" b="1"/>
            </a:lvl8pPr>
            <a:lvl9pPr marL="3655680" indent="0">
              <a:buNone/>
              <a:defRPr sz="16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1" y="1371600"/>
            <a:ext cx="3273552" cy="2743200"/>
          </a:xfrm>
        </p:spPr>
        <p:txBody>
          <a:bodyPr anchor="t"/>
          <a:lstStyle>
            <a:lvl1pPr>
              <a:defRPr sz="2358"/>
            </a:lvl1pPr>
            <a:lvl2pPr>
              <a:defRPr sz="1995"/>
            </a:lvl2pPr>
            <a:lvl3pPr>
              <a:defRPr sz="181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10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59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10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59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DC245D-2796-2641-9E4E-81C829B0CCE4}" type="datetime1">
              <a:rPr lang="sk-SK" smtClean="0"/>
              <a:pPr>
                <a:defRPr/>
              </a:pPr>
              <a:t>2.11.20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44C97F-18B2-0B4F-81B6-5B466059C5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218206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51AE64-89C1-5045-8D6D-34B9513B9F8A}" type="datetime1">
              <a:rPr lang="sk-SK" smtClean="0"/>
              <a:pPr>
                <a:defRPr/>
              </a:pPr>
              <a:t>2.11.20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7A176F-B3CF-C14D-9ABC-4BCD8D8765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1650261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162315-D3DC-7646-A8C8-53B381FD15D4}" type="datetime1">
              <a:rPr lang="sk-SK" smtClean="0"/>
              <a:pPr>
                <a:defRPr/>
              </a:pPr>
              <a:t>2.11.20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E1101-B00D-A64D-BB85-5AA21677B5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1200233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280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9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685801"/>
            <a:ext cx="4343400" cy="3429000"/>
          </a:xfrm>
        </p:spPr>
        <p:txBody>
          <a:bodyPr anchor="ctr"/>
          <a:lstStyle>
            <a:lvl1pPr>
              <a:defRPr sz="2358"/>
            </a:lvl1pPr>
            <a:lvl2pPr>
              <a:defRPr sz="2176"/>
            </a:lvl2pPr>
            <a:lvl3pPr>
              <a:defRPr sz="1995"/>
            </a:lvl3pPr>
            <a:lvl4pPr>
              <a:defRPr sz="1814"/>
            </a:lvl4pPr>
            <a:lvl5pPr>
              <a:defRPr sz="1814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32"/>
            </a:lvl1pPr>
            <a:lvl2pPr marL="456960" indent="0">
              <a:buNone/>
              <a:defRPr sz="1179"/>
            </a:lvl2pPr>
            <a:lvl3pPr marL="913920" indent="0">
              <a:buNone/>
              <a:defRPr sz="997"/>
            </a:lvl3pPr>
            <a:lvl4pPr marL="1370880" indent="0">
              <a:buNone/>
              <a:defRPr sz="907"/>
            </a:lvl4pPr>
            <a:lvl5pPr marL="1827839" indent="0">
              <a:buNone/>
              <a:defRPr sz="907"/>
            </a:lvl5pPr>
            <a:lvl6pPr marL="2284800" indent="0">
              <a:buNone/>
              <a:defRPr sz="907"/>
            </a:lvl6pPr>
            <a:lvl7pPr marL="2741760" indent="0">
              <a:buNone/>
              <a:defRPr sz="907"/>
            </a:lvl7pPr>
            <a:lvl8pPr marL="3198720" indent="0">
              <a:buNone/>
              <a:defRPr sz="907"/>
            </a:lvl8pPr>
            <a:lvl9pPr marL="3655680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CDF7C7-8ABD-5A4E-9065-07DB806D8B67}" type="datetime1">
              <a:rPr lang="sk-SK" smtClean="0"/>
              <a:pPr>
                <a:defRPr/>
              </a:pPr>
              <a:t>2.11.20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9CAF43-D9CF-BD4F-8B81-F036B0D6BA7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4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2.11.20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0979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174"/>
            </a:lvl1pPr>
            <a:lvl2pPr marL="456960" indent="0">
              <a:buNone/>
              <a:defRPr sz="2811"/>
            </a:lvl2pPr>
            <a:lvl3pPr marL="913920" indent="0">
              <a:buNone/>
              <a:defRPr sz="2358"/>
            </a:lvl3pPr>
            <a:lvl4pPr marL="1370880" indent="0">
              <a:buNone/>
              <a:defRPr sz="1995"/>
            </a:lvl4pPr>
            <a:lvl5pPr marL="1827839" indent="0">
              <a:buNone/>
              <a:defRPr sz="1995"/>
            </a:lvl5pPr>
            <a:lvl6pPr marL="2284800" indent="0">
              <a:buNone/>
              <a:defRPr sz="1995"/>
            </a:lvl6pPr>
            <a:lvl7pPr marL="2741760" indent="0">
              <a:buNone/>
              <a:defRPr sz="1995"/>
            </a:lvl7pPr>
            <a:lvl8pPr marL="3198720" indent="0">
              <a:buNone/>
              <a:defRPr sz="1995"/>
            </a:lvl8pPr>
            <a:lvl9pPr marL="3655680" indent="0">
              <a:buNone/>
              <a:defRPr sz="1995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1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32"/>
            </a:lvl1pPr>
            <a:lvl2pPr marL="456960" indent="0">
              <a:buNone/>
              <a:defRPr sz="1179"/>
            </a:lvl2pPr>
            <a:lvl3pPr marL="913920" indent="0">
              <a:buNone/>
              <a:defRPr sz="997"/>
            </a:lvl3pPr>
            <a:lvl4pPr marL="1370880" indent="0">
              <a:buNone/>
              <a:defRPr sz="907"/>
            </a:lvl4pPr>
            <a:lvl5pPr marL="1827839" indent="0">
              <a:buNone/>
              <a:defRPr sz="907"/>
            </a:lvl5pPr>
            <a:lvl6pPr marL="2284800" indent="0">
              <a:buNone/>
              <a:defRPr sz="907"/>
            </a:lvl6pPr>
            <a:lvl7pPr marL="2741760" indent="0">
              <a:buNone/>
              <a:defRPr sz="907"/>
            </a:lvl7pPr>
            <a:lvl8pPr marL="3198720" indent="0">
              <a:buNone/>
              <a:defRPr sz="907"/>
            </a:lvl8pPr>
            <a:lvl9pPr marL="3655680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10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59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B1D0E-2FF1-2747-91B9-D83A90081155}" type="datetime1">
              <a:rPr lang="sk-SK" smtClean="0"/>
              <a:pPr>
                <a:defRPr/>
              </a:pPr>
              <a:t>2.11.20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8692E7-2BFF-A244-9D16-A53E65F7E2C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1788464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BBA79-158B-4D49-9534-2751794BE0F8}" type="datetime1">
              <a:rPr lang="sk-SK" smtClean="0"/>
              <a:pPr>
                <a:defRPr/>
              </a:pPr>
              <a:t>2.11.20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91006-082A-4A40-BA75-C32FFC8E24F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44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2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1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33C832-923D-6F4D-BA4D-BC4230873094}" type="datetime1">
              <a:rPr lang="sk-SK" smtClean="0"/>
              <a:pPr>
                <a:defRPr/>
              </a:pPr>
              <a:t>2.11.20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AEECE-5444-4F4C-BD20-1415FB70D2C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33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2.11.20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142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2.11.20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42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2.11.20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01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2.11.20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301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2.11.20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501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2.11.20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593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2.11.20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878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56BD-4095-B04E-BDA1-90350AB92560}" type="datetimeFigureOut">
              <a:rPr lang="sk-SK" smtClean="0"/>
              <a:t>2.11.20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549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722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6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5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2"/>
            <a:ext cx="6096000" cy="365759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9673" y="6154739"/>
            <a:ext cx="736127" cy="365125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088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7ACEC42C-A93A-6848-873A-A892A8DA9C97}" type="datetime1">
              <a:rPr lang="sk-SK" smtClean="0"/>
              <a:pPr>
                <a:defRPr/>
              </a:pPr>
              <a:t>2.11.20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6272" y="6154739"/>
            <a:ext cx="1140475" cy="365124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088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1" y="6206342"/>
            <a:ext cx="746760" cy="313522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632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A3AA99C3-6690-DA4B-A8AC-A447A3D778E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26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/>
  <p:txStyles>
    <p:titleStyle>
      <a:lvl1pPr algn="l" defTabSz="913920" rtl="0" eaLnBrk="1" latinLnBrk="0" hangingPunct="1">
        <a:spcBef>
          <a:spcPct val="0"/>
        </a:spcBef>
        <a:buNone/>
        <a:defRPr sz="4897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176" indent="-255897" algn="l" defTabSz="91392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086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44" indent="-255897" algn="l" defTabSz="91392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4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312" indent="-255897" algn="l" defTabSz="91392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23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0880" indent="-255897" algn="l" defTabSz="91392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32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056" indent="-255897" algn="l" defTabSz="91392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42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4928" indent="-255897" algn="l" defTabSz="91392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36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39104" indent="-255897" algn="l" defTabSz="91392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36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3280" indent="-255897" algn="l" defTabSz="91392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36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3152" indent="-255897" algn="l" defTabSz="91392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36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6960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13920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0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9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4800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41760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0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55680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k.metapedia.org/m/index.php?title=Par%C3%AD%C5%BE&amp;action=edit&amp;redlink=1" TargetMode="External"/><Relationship Id="rId2" Type="http://schemas.openxmlformats.org/officeDocument/2006/relationships/hyperlink" Target="https://sk.metapedia.org/wiki/21._november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jpeg"/><Relationship Id="rId4" Type="http://schemas.openxmlformats.org/officeDocument/2006/relationships/hyperlink" Target="https://sk.metapedia.org/wiki/30._m%C3%A1j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E59B518-CBA1-2445-A7CE-FD9587FC69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altLang="en-US" sz="6000" b="1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Odborné stretnutia</a:t>
            </a:r>
            <a:endParaRPr lang="sk-SK" dirty="0"/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1B703364-FBC4-E542-B7A4-0EAF3075B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3375490"/>
            <a:ext cx="6172200" cy="1565677"/>
          </a:xfrm>
        </p:spPr>
        <p:txBody>
          <a:bodyPr>
            <a:normAutofit/>
          </a:bodyPr>
          <a:lstStyle/>
          <a:p>
            <a:pPr lvl="1" algn="l">
              <a:lnSpc>
                <a:spcPct val="150000"/>
              </a:lnSpc>
            </a:pPr>
            <a:r>
              <a:rPr lang="en-GB" altLang="bg-BG" sz="2900" b="1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prof. </a:t>
            </a:r>
            <a:r>
              <a:rPr lang="en-GB" altLang="bg-BG" sz="2900" b="1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MUDr</a:t>
            </a:r>
            <a:r>
              <a:rPr lang="en-GB" altLang="bg-BG" sz="2900" b="1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. Martin Rusnák, </a:t>
            </a:r>
            <a:r>
              <a:rPr lang="en-GB" altLang="bg-BG" sz="2900" b="1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CSc</a:t>
            </a:r>
            <a:r>
              <a:rPr lang="sk-SK" altLang="bg-BG" sz="2900" b="1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.</a:t>
            </a:r>
          </a:p>
          <a:p>
            <a:pPr lvl="1" algn="l">
              <a:lnSpc>
                <a:spcPct val="150000"/>
              </a:lnSpc>
            </a:pPr>
            <a:r>
              <a:rPr lang="sk-SK" altLang="bg-BG" sz="2900" b="1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Mgr. Adriána </a:t>
            </a:r>
            <a:r>
              <a:rPr lang="sk-SK" altLang="bg-BG" sz="2900" b="1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Plšková</a:t>
            </a:r>
            <a:endParaRPr lang="en-GB" altLang="bg-BG" sz="2900" b="1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B48761-B91A-5E45-9F0B-27054B96AF74}" type="datetime1">
              <a:rPr lang="sk-SK"/>
              <a:pPr>
                <a:defRPr/>
              </a:pPr>
              <a:t>2.11.20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949C06-FF91-8449-94C3-A68D228446F2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1487F6DB-A90A-46EB-84AC-1AB550697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857" y="548679"/>
            <a:ext cx="8352928" cy="5971184"/>
          </a:xfrm>
        </p:spPr>
        <p:txBody>
          <a:bodyPr>
            <a:normAutofit/>
          </a:bodyPr>
          <a:lstStyle/>
          <a:p>
            <a:r>
              <a:rPr lang="sk-SK" dirty="0"/>
              <a:t>Po začatí diskusie ju ovládajte taktne a veďte ju požadovaným smerom.</a:t>
            </a:r>
          </a:p>
          <a:p>
            <a:endParaRPr lang="sk-SK" dirty="0"/>
          </a:p>
          <a:p>
            <a:r>
              <a:rPr lang="sk-SK" dirty="0"/>
              <a:t>Snažte sa odrádzať od diskusií medzi členmi, pretože by to mohlo viesť k výmene vášnivých poznámok.</a:t>
            </a:r>
          </a:p>
          <a:p>
            <a:endParaRPr lang="sk-SK" dirty="0"/>
          </a:p>
          <a:p>
            <a:r>
              <a:rPr lang="sk-SK" dirty="0"/>
              <a:t>Diskusia môže mať niekedy tendenciu odchýliť sa od hlavného cieľa. Možno budete musieť skupine zdvorilo a pritom priamo povedať, že diskusia zablúdila.</a:t>
            </a:r>
          </a:p>
          <a:p>
            <a:endParaRPr lang="sk-SK" dirty="0"/>
          </a:p>
          <a:p>
            <a:r>
              <a:rPr lang="sk-SK" dirty="0"/>
              <a:t>Predtým, ako schôdzku ukončíte, stručne preskúmajte diskusiu a zhrňte prijaté rozhodnutie.</a:t>
            </a:r>
          </a:p>
          <a:p>
            <a:endParaRPr lang="sk-SK" dirty="0"/>
          </a:p>
          <a:p>
            <a:r>
              <a:rPr lang="sk-SK" dirty="0"/>
              <a:t>Členovia by mali odísť zo stretnutia s pocitom, že sa dosiahlo niečo konkrétne.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22721A2-F038-4A05-8012-18D477D8B8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8C69016-53DA-46B0-BEDA-296E1CDAFA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339279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A9082794-DBC0-4B54-BD6E-D7793FA5B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338136"/>
            <a:ext cx="8280920" cy="5107088"/>
          </a:xfrm>
        </p:spPr>
        <p:txBody>
          <a:bodyPr>
            <a:normAutofit/>
          </a:bodyPr>
          <a:lstStyle/>
          <a:p>
            <a:r>
              <a:rPr lang="sk-SK" dirty="0"/>
              <a:t>Zúčastnite sa stretnutia s otvorenou mysľou (buďte ochotní preskúmať názory ostatných).</a:t>
            </a:r>
          </a:p>
          <a:p>
            <a:endParaRPr lang="sk-SK" dirty="0"/>
          </a:p>
          <a:p>
            <a:r>
              <a:rPr lang="sk-SK" dirty="0"/>
              <a:t>Snažte sa, aby vaše osobné preferencie nezafarbili opodstatnenosť prekladaných názorov alebo návrhov.</a:t>
            </a:r>
          </a:p>
          <a:p>
            <a:endParaRPr lang="sk-SK" dirty="0"/>
          </a:p>
          <a:p>
            <a:r>
              <a:rPr lang="sk-SK" dirty="0"/>
              <a:t>Nezapojujte sa do rozhovoru so susedmi ani nerobte nič, čo by mohlo odvádzať pozornosť ostatných členov.</a:t>
            </a:r>
          </a:p>
          <a:p>
            <a:endParaRPr lang="sk-SK" dirty="0"/>
          </a:p>
          <a:p>
            <a:r>
              <a:rPr lang="sk-SK" dirty="0"/>
              <a:t>Keď budete musieť hovoriť, zdvihnite ruku a predseda vám dá príležitosť hovoriť.</a:t>
            </a:r>
          </a:p>
          <a:p>
            <a:endParaRPr lang="sk-SK" dirty="0"/>
          </a:p>
          <a:p>
            <a:r>
              <a:rPr lang="sk-SK" dirty="0"/>
              <a:t>Na záver stretnutia si zapíšte hlavné body a urobte ich pre ďalšie použitie.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F953B26-89D2-41FB-B00B-7F903C48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5240339"/>
            <a:ext cx="7804348" cy="914400"/>
          </a:xfrm>
        </p:spPr>
        <p:txBody>
          <a:bodyPr/>
          <a:lstStyle/>
          <a:p>
            <a:r>
              <a:rPr lang="sk-SK" sz="4000" b="1" dirty="0"/>
              <a:t>Ako sa správať na seminári?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70FC00A-D5C4-46DB-917F-FA60C5F6B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ABD5794-C1ED-4692-93A9-C5587F0831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3232792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58D8956E-3FDD-4AA5-96A7-BDA18B793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29" y="352102"/>
            <a:ext cx="4082792" cy="4471390"/>
          </a:xfrm>
        </p:spPr>
        <p:txBody>
          <a:bodyPr>
            <a:normAutofit/>
          </a:bodyPr>
          <a:lstStyle/>
          <a:p>
            <a:r>
              <a:rPr lang="sk-SK" dirty="0"/>
              <a:t>Od organizácie seminárneho stretnutia je vyžadovaná komunikácia tajomníka so všetkými oprávnenými členmi prostredníctvom rôznym foriem (oznámenie, program, zápis).</a:t>
            </a:r>
          </a:p>
          <a:p>
            <a:endParaRPr lang="sk-SK" dirty="0"/>
          </a:p>
          <a:p>
            <a:r>
              <a:rPr lang="sk-SK" dirty="0"/>
              <a:t>Tieto formy komunikácie majú určité zavedené konvencie a je potrebné ich poznať, aby bolo možné efektívne plniť zodpovednosť.</a:t>
            </a:r>
          </a:p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AA4C644-5E10-4D99-8DF4-199FF2EBA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157192"/>
            <a:ext cx="7543800" cy="914400"/>
          </a:xfrm>
        </p:spPr>
        <p:txBody>
          <a:bodyPr/>
          <a:lstStyle/>
          <a:p>
            <a:r>
              <a:rPr lang="sk-SK" sz="3600" b="1" dirty="0"/>
              <a:t>Formálne náležitosti vo vzťahu k seminárnym stretnutiam</a:t>
            </a:r>
            <a:endParaRPr lang="sk-SK" sz="3600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5E19407-FA9E-421A-88D3-16CF3C1F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89660C1-A80C-4F68-AE69-57DE41E067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8830D02A-C04A-4785-A45F-0A7ADAB59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420660"/>
            <a:ext cx="3429965" cy="416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70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7AFA2048-53D6-4C59-8A40-FF37BC0BD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85802"/>
            <a:ext cx="7918648" cy="4471390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dirty="0"/>
              <a:t>Rokovací poriadok každej organizácie zvyčajne jasne stanovuje výpovednú lehotu potrebnú na zvolanie stretnutia oprávnených členov.</a:t>
            </a:r>
          </a:p>
          <a:p>
            <a:pPr marL="18279" indent="0" algn="just">
              <a:buNone/>
            </a:pPr>
            <a:endParaRPr lang="sk-SK" dirty="0"/>
          </a:p>
          <a:p>
            <a:pPr algn="just"/>
            <a:r>
              <a:rPr lang="sk-SK" dirty="0"/>
              <a:t>Oznámenia musia byť rozposielané všetkým oprávneným členom v danej lehote (ak organizácia nemá predpísané pravidlá, dbajte na to, aby bolo oznámenie doručené členom v primeranom čase pred stretnutím).</a:t>
            </a:r>
          </a:p>
          <a:p>
            <a:pPr marL="18279" indent="0" algn="just">
              <a:buNone/>
            </a:pPr>
            <a:endParaRPr lang="sk-SK" dirty="0"/>
          </a:p>
          <a:p>
            <a:pPr algn="just"/>
            <a:r>
              <a:rPr lang="sk-SK" dirty="0"/>
              <a:t>V oznámení by mal byť uvedený deň, dátum, čas a miesto stretnutia a predmet pojednávania (predmety môžu byť uvedené v samotnom oznámení, ak je ich počet malý, inak by mali byť uvedené na samostatnom hárku a priložené k oznámeniu ako príloha).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4429239-973D-4E08-A172-130C4FEB8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1" y="5229841"/>
            <a:ext cx="7918648" cy="778024"/>
          </a:xfrm>
        </p:spPr>
        <p:txBody>
          <a:bodyPr/>
          <a:lstStyle/>
          <a:p>
            <a:r>
              <a:rPr lang="sk-SK" sz="4000" b="1" dirty="0"/>
              <a:t>Oznámenia musia byť v lehote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3276B39-521C-4071-914B-DD74ED9EDD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9502E3A-310A-4992-8F4E-CF42880F7F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1972548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3860891-2EE7-4E60-BB3A-36886D207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5264817"/>
            <a:ext cx="7543800" cy="914400"/>
          </a:xfrm>
        </p:spPr>
        <p:txBody>
          <a:bodyPr/>
          <a:lstStyle/>
          <a:p>
            <a:r>
              <a:rPr lang="sk-SK" b="1" dirty="0"/>
              <a:t>Príklad oznámenia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30AF2A5-5BB1-454D-837B-A75E298BBC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FBAF7B0-B99B-4BB5-B5AA-E87ADF4B62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pic>
        <p:nvPicPr>
          <p:cNvPr id="3074" name="Picture 2" descr="Pozvanka na seminar – plagat | Fakulta masmediálnej komunikácie">
            <a:extLst>
              <a:ext uri="{FF2B5EF4-FFF2-40B4-BE49-F238E27FC236}">
                <a16:creationId xmlns:a16="http://schemas.microsoft.com/office/drawing/2014/main" id="{B5E0A946-61C5-1840-B786-FDA721D3E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97" y="454592"/>
            <a:ext cx="6804248" cy="48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419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A2327566-C945-4973-8925-15DCE2E1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88640"/>
            <a:ext cx="4464496" cy="5328592"/>
          </a:xfrm>
        </p:spPr>
        <p:txBody>
          <a:bodyPr>
            <a:normAutofit fontScale="92500"/>
          </a:bodyPr>
          <a:lstStyle/>
          <a:p>
            <a:r>
              <a:rPr lang="sk-SK" dirty="0"/>
              <a:t>Vo väčšine prípadov je program stretnutia rozoslaný vopred. </a:t>
            </a:r>
          </a:p>
          <a:p>
            <a:pPr marL="18279" indent="0">
              <a:buNone/>
            </a:pPr>
            <a:endParaRPr lang="sk-SK" dirty="0"/>
          </a:p>
          <a:p>
            <a:r>
              <a:rPr lang="sk-SK" dirty="0"/>
              <a:t>Program pomáha dodržiavať plán a obmedziť nezmyselné a irelevantné diskusie. Vypracúva ho tajomník po konzultácii s predsedom. </a:t>
            </a:r>
          </a:p>
          <a:p>
            <a:endParaRPr lang="sk-SK" dirty="0"/>
          </a:p>
          <a:p>
            <a:r>
              <a:rPr lang="sk-SK" dirty="0"/>
              <a:t>Členovia dostanú predstavu o tom, koľko času budú musieť stráviť na stretnutí. </a:t>
            </a:r>
          </a:p>
          <a:p>
            <a:endParaRPr lang="sk-SK" dirty="0"/>
          </a:p>
          <a:p>
            <a:r>
              <a:rPr lang="sk-SK" dirty="0"/>
              <a:t>Ak je program súčasťou oznámenia, uvedie sa iba predmet pojednávania, pretože ďalšie podrobnosti už budú uvedené v oznámení.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3189FD5-8712-4457-B39A-E8FAA0F20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152559"/>
            <a:ext cx="8496944" cy="914400"/>
          </a:xfrm>
        </p:spPr>
        <p:txBody>
          <a:bodyPr/>
          <a:lstStyle/>
          <a:p>
            <a:r>
              <a:rPr lang="sk-SK" sz="3000" b="1" dirty="0"/>
              <a:t>Program predstavuje zoznam vecí k vyriešeniu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AA785C9-11DC-4ECE-BD55-B645E945C2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78DCEB8-01CB-4386-99FB-F260C7F925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0A884637-8E1D-4186-9624-993CE51FA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338136"/>
            <a:ext cx="3744416" cy="517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6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66227ED6-B350-49BB-9268-6E7DD6EA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85802"/>
            <a:ext cx="7918648" cy="5263478"/>
          </a:xfrm>
        </p:spPr>
        <p:txBody>
          <a:bodyPr>
            <a:normAutofit/>
          </a:bodyPr>
          <a:lstStyle/>
          <a:p>
            <a:pPr algn="just"/>
            <a:r>
              <a:rPr lang="sk-SK" dirty="0"/>
              <a:t>Prvým bodom každého programu je spravidla potvrdenie zápisnice z predchádzajúceho stretnutia a posledným bodom je akýkoľvek iný bod so súhlasom predsedu. Ostatné položky sú zvyčajne zoradené podľa poradia dôležitosti a rutinnej záležitosti, ktorá je uvedená na konci. Každá položka je očíslovaná. </a:t>
            </a:r>
          </a:p>
          <a:p>
            <a:pPr marL="18279" indent="0">
              <a:buNone/>
            </a:pPr>
            <a:endParaRPr lang="sk-SK" dirty="0"/>
          </a:p>
          <a:p>
            <a:r>
              <a:rPr lang="sk-SK" dirty="0"/>
              <a:t>Program by mal obsahovať: </a:t>
            </a:r>
          </a:p>
          <a:p>
            <a:pPr lvl="1"/>
            <a:r>
              <a:rPr lang="sk-SK" dirty="0"/>
              <a:t>názov organizácie</a:t>
            </a:r>
          </a:p>
          <a:p>
            <a:pPr lvl="1"/>
            <a:r>
              <a:rPr lang="sk-SK" dirty="0"/>
              <a:t>deň, dátum, čas a miesto stretnutia</a:t>
            </a:r>
          </a:p>
          <a:p>
            <a:pPr lvl="1"/>
            <a:r>
              <a:rPr lang="sk-SK" dirty="0"/>
              <a:t>harmonogram aktivít</a:t>
            </a:r>
          </a:p>
          <a:p>
            <a:pPr lvl="1"/>
            <a:r>
              <a:rPr lang="sk-SK" dirty="0"/>
              <a:t>podklady (ak existujú)</a:t>
            </a:r>
          </a:p>
          <a:p>
            <a:pPr lvl="1"/>
            <a:r>
              <a:rPr lang="sk-SK" dirty="0"/>
              <a:t>podpis tajomníka. 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3ECBE4B-C92B-4462-816B-F32BDA22B8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ABD3B64-DEF1-44AE-98ED-65CAC5EA78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241C6E2-D304-419E-BE62-060569642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408" y="2435296"/>
            <a:ext cx="3166040" cy="392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44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CDFB53B-EB1A-4227-9D58-7293902AB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Príklad programu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21A9085-B5E6-45F4-885D-06090A236E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9DB6672-F592-4F1F-991A-7741E4E6A5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pic>
        <p:nvPicPr>
          <p:cNvPr id="4098" name="Picture 2" descr="AOPP | Pozývame vás na seminár k téme dlhodobej starostlivosti na Slovensku">
            <a:extLst>
              <a:ext uri="{FF2B5EF4-FFF2-40B4-BE49-F238E27FC236}">
                <a16:creationId xmlns:a16="http://schemas.microsoft.com/office/drawing/2014/main" id="{CD0619AE-FC11-064C-A8BA-45233EDB8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1066800"/>
            <a:ext cx="8460432" cy="334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946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FBDC600F-56FD-4602-865E-A317D6C0E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85802"/>
            <a:ext cx="4752528" cy="4615406"/>
          </a:xfrm>
        </p:spPr>
        <p:txBody>
          <a:bodyPr>
            <a:normAutofit fontScale="92500"/>
          </a:bodyPr>
          <a:lstStyle/>
          <a:p>
            <a:pPr algn="just"/>
            <a:r>
              <a:rPr lang="sk-SK" dirty="0"/>
              <a:t>Vedenie zápisnice je zákonnou požiadavkou, ktorá slúži aj ako pomôcka pre pamäť a poskytuje základ pre činnosti. Zápisnice spravidla spisuje tajomník, ktorý si na stretnutí robí poznámky. </a:t>
            </a:r>
          </a:p>
          <a:p>
            <a:pPr marL="18279" indent="0" algn="just">
              <a:buNone/>
            </a:pPr>
            <a:endParaRPr lang="sk-SK" dirty="0"/>
          </a:p>
          <a:p>
            <a:pPr algn="just"/>
            <a:r>
              <a:rPr lang="sk-SK" dirty="0"/>
              <a:t>Zápisnica obsahuje hlavné body diskusie, dosiahnuté závery, urobené odporúčania a úlohy pridelené jednotlivým členom a skupinám. Nie sú doslovným záznamom zo stretnutia (ak máte pochybnosti, obráťte sa zúčastnených členov, ktorí Vám pomôžu upresniť okolnosti) </a:t>
            </a:r>
          </a:p>
          <a:p>
            <a:pPr algn="just"/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9353772-DD89-4CE3-9A79-9064EDDB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610" y="5398843"/>
            <a:ext cx="8568952" cy="654966"/>
          </a:xfrm>
        </p:spPr>
        <p:txBody>
          <a:bodyPr/>
          <a:lstStyle/>
          <a:p>
            <a:r>
              <a:rPr lang="sk-SK" sz="3600" b="1" dirty="0"/>
              <a:t>Zápisnice slúžia na jasnú sumarizáciu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A226D99-9482-4D41-9E6F-7504126D6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7A844B9-5D65-48D0-B421-BD5DE928F3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FCFBB11B-AF3E-42A7-8845-8ABDE54D5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041" y="694457"/>
            <a:ext cx="3280563" cy="42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29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78FA1C34-696B-4C2A-A925-71A123DC8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76672"/>
            <a:ext cx="8206680" cy="5970278"/>
          </a:xfrm>
        </p:spPr>
        <p:txBody>
          <a:bodyPr>
            <a:normAutofit/>
          </a:bodyPr>
          <a:lstStyle/>
          <a:p>
            <a:r>
              <a:rPr lang="sk-SK" dirty="0"/>
              <a:t>Zápisnica by mala obsahovať:</a:t>
            </a:r>
          </a:p>
          <a:p>
            <a:pPr lvl="1"/>
            <a:r>
              <a:rPr lang="sk-SK" dirty="0"/>
              <a:t>názov organizačnej jednotky</a:t>
            </a:r>
          </a:p>
          <a:p>
            <a:pPr lvl="1"/>
            <a:r>
              <a:rPr lang="sk-SK" dirty="0"/>
              <a:t>dátum, čas a miesto stretnutia</a:t>
            </a:r>
          </a:p>
          <a:p>
            <a:pPr lvl="1"/>
            <a:r>
              <a:rPr lang="sk-SK" dirty="0"/>
              <a:t>číslo zasadnutia</a:t>
            </a:r>
          </a:p>
          <a:p>
            <a:pPr lvl="1"/>
            <a:r>
              <a:rPr lang="sk-SK" dirty="0"/>
              <a:t>meno predsedu schôdze</a:t>
            </a:r>
          </a:p>
          <a:p>
            <a:pPr lvl="1"/>
            <a:r>
              <a:rPr lang="sk-SK" dirty="0"/>
              <a:t>mená prítomných členov</a:t>
            </a:r>
          </a:p>
          <a:p>
            <a:pPr lvl="1"/>
            <a:r>
              <a:rPr lang="sk-SK" dirty="0"/>
              <a:t>predmety pojednávania</a:t>
            </a:r>
          </a:p>
          <a:p>
            <a:pPr lvl="1"/>
            <a:r>
              <a:rPr lang="sk-SK" dirty="0"/>
              <a:t>podpis tajomníka a predsedu</a:t>
            </a:r>
          </a:p>
          <a:p>
            <a:endParaRPr lang="sk-SK" dirty="0"/>
          </a:p>
          <a:p>
            <a:pPr algn="just"/>
            <a:r>
              <a:rPr lang="sk-SK" dirty="0"/>
              <a:t>Zápisnica sa stáva konečnou, iba ak bola prečítaná na nasledujúcom stretnutí, schválená členmi a podpísaná predsedom. Zápisnice sa často členom zasielajú vopred a potom na nasledujúcom stretnutí ich predseda potvrdí po zistení, že členovia nemajú žiadne pozmeňujúce a doplňujúce návrhy. 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B7DE6B5-35EA-48DF-BC6D-6ABD1012A7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81E614E-02ED-49E1-9655-9C94C6D614E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C6E697FD-171C-4259-A16A-75BC93EC3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3" y="411050"/>
            <a:ext cx="3960440" cy="301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7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23D61CE0-6419-45E6-921B-12F7F726A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685802"/>
            <a:ext cx="7827208" cy="4399382"/>
          </a:xfrm>
        </p:spPr>
        <p:txBody>
          <a:bodyPr>
            <a:normAutofit/>
          </a:bodyPr>
          <a:lstStyle/>
          <a:p>
            <a:pPr marL="18279" indent="0">
              <a:buNone/>
            </a:pPr>
            <a:endParaRPr lang="sk-SK" dirty="0"/>
          </a:p>
          <a:p>
            <a:r>
              <a:rPr lang="sk-SK" dirty="0"/>
              <a:t>Vysvetliť organizovanie, vedenie a princípy zúčastňovania sa na seminárnych stretnutiach</a:t>
            </a:r>
          </a:p>
          <a:p>
            <a:endParaRPr lang="sk-SK" dirty="0"/>
          </a:p>
          <a:p>
            <a:r>
              <a:rPr lang="sk-SK" dirty="0"/>
              <a:t>Poskytnúť formálne náležitosti vo vzťahu k seminárnym stretnutiam a ich spôsob využitia</a:t>
            </a:r>
          </a:p>
          <a:p>
            <a:pPr marL="18279" indent="0">
              <a:buNone/>
            </a:pPr>
            <a:endParaRPr lang="sk-SK" dirty="0"/>
          </a:p>
          <a:p>
            <a:r>
              <a:rPr lang="sk-SK" dirty="0"/>
              <a:t>Ukázať návrh poradia, v ktorom by sa mali písať rôzne prvky správy pomocou kontrolného zoznamu</a:t>
            </a:r>
          </a:p>
          <a:p>
            <a:pPr marL="18279" indent="0">
              <a:buNone/>
            </a:pPr>
            <a:endParaRPr lang="sk-SK" dirty="0"/>
          </a:p>
          <a:p>
            <a:endParaRPr lang="sk-SK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C6655AA-4E6E-458E-9557-B5BF3EE1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Ciele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8585A78-0E54-457D-A964-24B8302A64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E1101-B00D-A64D-BB85-5AA21677B55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F2FD91D3-1B54-43B3-A538-DC744FC508B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54BC910-9351-41B3-971B-A47CFFF187F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407400" y="6154738"/>
            <a:ext cx="736600" cy="365125"/>
          </a:xfrm>
        </p:spPr>
        <p:txBody>
          <a:bodyPr/>
          <a:lstStyle/>
          <a:p>
            <a:pPr>
              <a:defRPr/>
            </a:pPr>
            <a:fld id="{42162315-D3DC-7646-A8C8-53B381FD15D4}" type="datetime1">
              <a:rPr lang="sk-SK" smtClean="0"/>
              <a:pPr>
                <a:defRPr/>
              </a:pPr>
              <a:t>2.11.20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28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14E8E7E-81C2-4A7E-BE6B-7B9B4926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1" y="5422901"/>
            <a:ext cx="7543800" cy="914400"/>
          </a:xfrm>
        </p:spPr>
        <p:txBody>
          <a:bodyPr/>
          <a:lstStyle/>
          <a:p>
            <a:r>
              <a:rPr lang="sk-SK" b="1" dirty="0"/>
              <a:t>Príklad zápisnice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42AE222-5458-4346-B299-5DAAFB06E8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7C90F68-E6C4-4F93-8789-5158928920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pic>
        <p:nvPicPr>
          <p:cNvPr id="9" name="Obrázok 8" descr="Obrázok, na ktorom je stôl&#10;&#10;Automaticky generovaný popis">
            <a:extLst>
              <a:ext uri="{FF2B5EF4-FFF2-40B4-BE49-F238E27FC236}">
                <a16:creationId xmlns:a16="http://schemas.microsoft.com/office/drawing/2014/main" id="{996E9389-4332-8947-B129-DE32C2094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5" y="764703"/>
            <a:ext cx="6411871" cy="465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50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ate Placeholder 1">
            <a:extLst>
              <a:ext uri="{FF2B5EF4-FFF2-40B4-BE49-F238E27FC236}">
                <a16:creationId xmlns:a16="http://schemas.microsoft.com/office/drawing/2014/main" id="{F185F119-A186-4A22-B935-78683ABAD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9673" y="6154739"/>
            <a:ext cx="736127" cy="36512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17117415-DECC-2C41-B5AB-8B2A4317BEFE}" type="datetime1">
              <a:rPr lang="sk-SK" smtClean="0"/>
              <a:pPr>
                <a:spcAft>
                  <a:spcPts val="600"/>
                </a:spcAft>
                <a:defRPr/>
              </a:pPr>
              <a:t>2.11.20</a:t>
            </a:fld>
            <a:endParaRPr lang="en-US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46D94B6-D218-EB40-995C-4FA7EF1515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7241" y="6206342"/>
            <a:ext cx="746760" cy="31352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8DA5206A-0890-804C-A5DA-47E1C3D02E95}" type="slidenum">
              <a:rPr lang="en-US" altLang="en-US" smtClean="0"/>
              <a:pPr>
                <a:spcAft>
                  <a:spcPts val="600"/>
                </a:spcAft>
                <a:defRPr/>
              </a:pPr>
              <a:t>21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D7A98B3-5C8C-2A41-8B19-7F083559AD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536272" y="6154739"/>
            <a:ext cx="1140475" cy="36512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/>
              <a:t>rusnakm@truni.sk</a:t>
            </a:r>
          </a:p>
        </p:txBody>
      </p:sp>
      <p:sp>
        <p:nvSpPr>
          <p:cNvPr id="73" name="Title 4">
            <a:extLst>
              <a:ext uri="{FF2B5EF4-FFF2-40B4-BE49-F238E27FC236}">
                <a16:creationId xmlns:a16="http://schemas.microsoft.com/office/drawing/2014/main" id="{E094599A-B4B8-4D14-A43F-5B7D3F51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48703"/>
            <a:ext cx="7543800" cy="914400"/>
          </a:xfrm>
        </p:spPr>
        <p:txBody>
          <a:bodyPr/>
          <a:lstStyle/>
          <a:p>
            <a:r>
              <a:rPr lang="sk-SK" sz="3600" b="1" dirty="0" err="1"/>
              <a:t>François</a:t>
            </a:r>
            <a:r>
              <a:rPr lang="sk-SK" sz="3600" b="1" dirty="0"/>
              <a:t> (</a:t>
            </a:r>
            <a:r>
              <a:rPr lang="sk-SK" sz="3600" b="1" dirty="0" err="1"/>
              <a:t>Francois</a:t>
            </a:r>
            <a:r>
              <a:rPr lang="sk-SK" sz="3600" b="1" dirty="0"/>
              <a:t>) </a:t>
            </a:r>
            <a:r>
              <a:rPr lang="sk-SK" sz="3600" b="1" dirty="0" err="1"/>
              <a:t>Marie</a:t>
            </a:r>
            <a:r>
              <a:rPr lang="sk-SK" sz="3600" b="1" dirty="0"/>
              <a:t> </a:t>
            </a:r>
            <a:r>
              <a:rPr lang="sk-SK" sz="3600" b="1" dirty="0" err="1"/>
              <a:t>Arouet</a:t>
            </a:r>
            <a:r>
              <a:rPr lang="sk-SK" sz="3600" dirty="0"/>
              <a:t> (* </a:t>
            </a:r>
            <a:r>
              <a:rPr lang="sk-SK" sz="3600" dirty="0">
                <a:hlinkClick r:id="rId2" tooltip="21. november"/>
              </a:rPr>
              <a:t>21. november</a:t>
            </a:r>
            <a:r>
              <a:rPr lang="sk-SK" sz="3600" dirty="0"/>
              <a:t> 1694, </a:t>
            </a:r>
            <a:r>
              <a:rPr lang="sk-SK" sz="3600" dirty="0">
                <a:hlinkClick r:id="rId3" tooltip="Paríž (stránka neexistuje)"/>
              </a:rPr>
              <a:t>Paríž</a:t>
            </a:r>
            <a:r>
              <a:rPr lang="sk-SK" sz="3600" dirty="0"/>
              <a:t>; † </a:t>
            </a:r>
            <a:r>
              <a:rPr lang="sk-SK" sz="3600" dirty="0">
                <a:hlinkClick r:id="rId4" tooltip="30. máj"/>
              </a:rPr>
              <a:t>30. máj</a:t>
            </a:r>
            <a:r>
              <a:rPr lang="sk-SK" sz="3600" dirty="0"/>
              <a:t> 1778, </a:t>
            </a:r>
            <a:r>
              <a:rPr lang="sk-SK" sz="3600" dirty="0">
                <a:hlinkClick r:id="rId3" tooltip="Paríž (stránka neexistuje)"/>
              </a:rPr>
              <a:t>Paríž</a:t>
            </a:r>
            <a:r>
              <a:rPr lang="sk-SK" sz="3600" dirty="0"/>
              <a:t>), pseudonym </a:t>
            </a:r>
            <a:r>
              <a:rPr lang="sk-SK" sz="3600" b="1" dirty="0" err="1"/>
              <a:t>Voltair</a:t>
            </a:r>
            <a:endParaRPr lang="en-US" sz="3600" dirty="0"/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DA4D359A-833C-5548-8C26-98445F9BCD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520" y="658369"/>
            <a:ext cx="4366201" cy="3429000"/>
          </a:xfrm>
        </p:spPr>
        <p:txBody>
          <a:bodyPr anchor="ctr">
            <a:normAutofit/>
          </a:bodyPr>
          <a:lstStyle/>
          <a:p>
            <a:r>
              <a:rPr lang="sk-SK" sz="3200" dirty="0"/>
              <a:t>Nesúhlasím s vaším názorom, ale dal by som svoj život za to, aby ste ho mohli slobodne povedať.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947EAE9-F94C-9A4D-B5A6-38A867787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0408"/>
          <a:stretch/>
        </p:blipFill>
        <p:spPr bwMode="auto">
          <a:xfrm>
            <a:off x="5029201" y="658368"/>
            <a:ext cx="3273552" cy="34321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612475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CBF9A9D7-DF0C-4675-9C52-2367E86D4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48680"/>
            <a:ext cx="8134672" cy="4896544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dirty="0"/>
              <a:t>Členom sa občas zdá ťažké dosiahnuť konsenzus o návrhu alebo inej záležitosti, ktorá je v programe. Člen, ktorý zastáva iný názor, môže trvať na zahrnutí tohto stanoviska do záznamov. V takejto situácii napíše poznámku nesúhlasu. Táto poznámka je pripojená k zápisnici a je súčasťou úradných záznamov organizácie.</a:t>
            </a:r>
          </a:p>
          <a:p>
            <a:pPr marL="18279" indent="0" algn="just">
              <a:buNone/>
            </a:pPr>
            <a:endParaRPr lang="sk-SK" dirty="0"/>
          </a:p>
          <a:p>
            <a:pPr algn="just"/>
            <a:r>
              <a:rPr lang="sk-SK" dirty="0"/>
              <a:t>V poznámke o nesúhlase člen uvedie dôvody, prečo zastával odlišný názor. Ak sa táto poznámka dostane do širšej skupiny môže byť jej logika alebo argument príležitostne príťažlivejšia, presvedčivejšia alebo prijateľnejšia a môže dôjsť k úprave opatrení schválených väčšinou. </a:t>
            </a:r>
          </a:p>
          <a:p>
            <a:pPr marL="18279" indent="0" algn="just">
              <a:buNone/>
            </a:pPr>
            <a:endParaRPr lang="sk-SK" dirty="0"/>
          </a:p>
          <a:p>
            <a:pPr algn="just"/>
            <a:r>
              <a:rPr lang="sk-SK" dirty="0"/>
              <a:t>Takáto poznámka oboznámi členov s iným spôsobom pohľadu na vec zahrnutú v príslušnom bode programu.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6E1FD1B-0D6F-400C-ACDB-0773170A7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5316980"/>
            <a:ext cx="7543800" cy="914400"/>
          </a:xfrm>
        </p:spPr>
        <p:txBody>
          <a:bodyPr/>
          <a:lstStyle/>
          <a:p>
            <a:r>
              <a:rPr lang="sk-SK" b="1" dirty="0"/>
              <a:t>Poznámka nesúhlasu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C2EA859-8FF8-467A-8BDE-1049177EB8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E705D69-73FA-4874-9950-1E96DE47CE0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3184219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483593A0-7D4E-4CFF-BCF2-34981427F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908720"/>
            <a:ext cx="7200800" cy="3672408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89355DDD-12E1-42C0-8718-B2E9D2DFF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b="1" dirty="0"/>
              <a:t>Príklad poznámky nesúhlasu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46F3F7D-E976-49E9-80F0-DC4EEB2226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6CF2A63-6263-4C41-8220-F7FB12BFFE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4200133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DE0C96AE-4F48-4C66-9646-34243B301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240" y="764704"/>
            <a:ext cx="7543800" cy="4032448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353F66AC-F7C1-4F69-B1A3-2EF14FF94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Tvorba zápisu správy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308393D-9AC0-407B-8D79-EA86BD800A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A992277-D787-4980-9C5E-037E8E87ED7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739275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6BED7C27-1C5D-46B2-828E-A802BE5E6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6632"/>
            <a:ext cx="7990656" cy="5184576"/>
          </a:xfrm>
        </p:spPr>
        <p:txBody>
          <a:bodyPr>
            <a:normAutofit/>
          </a:bodyPr>
          <a:lstStyle/>
          <a:p>
            <a:pPr marL="18279" indent="0" algn="just">
              <a:buNone/>
            </a:pPr>
            <a:endParaRPr lang="sk-SK" dirty="0"/>
          </a:p>
          <a:p>
            <a:pPr algn="just"/>
            <a:r>
              <a:rPr lang="sk-SK" dirty="0"/>
              <a:t>V prvom rade si pripravte hrubý návrh správy na základe osnovy, ktorú ste pripravili z poznámok, pričom nereprodukujete cudzie slová.</a:t>
            </a:r>
          </a:p>
          <a:p>
            <a:pPr algn="just"/>
            <a:endParaRPr lang="sk-SK" dirty="0"/>
          </a:p>
          <a:p>
            <a:pPr algn="just"/>
            <a:r>
              <a:rPr lang="sk-SK" dirty="0"/>
              <a:t>Snažte sa vizualizovať celú správu a akonáhle máte jasnú predstavu o organizácii tém a </a:t>
            </a:r>
            <a:r>
              <a:rPr lang="sk-SK" dirty="0" err="1"/>
              <a:t>podtém</a:t>
            </a:r>
            <a:r>
              <a:rPr lang="sk-SK" dirty="0"/>
              <a:t>, začnite písať. </a:t>
            </a:r>
          </a:p>
          <a:p>
            <a:pPr algn="just"/>
            <a:endParaRPr lang="sk-SK" dirty="0"/>
          </a:p>
          <a:p>
            <a:pPr algn="just"/>
            <a:r>
              <a:rPr lang="sk-SK" dirty="0"/>
              <a:t>Písanie by malo byť rýchle bez prerušenia sledu myšlienok (nevenujte pozornosť pravopisu a gramatike), pričom osobitú pozornosť venujete súdržnosti, jednote a logickému usporiadaniu nápadov, presnosti zaznamenávania faktov a čísel, korelácie ilustrácií s textom a náležitej dokumentácie a krížových odkazov.</a:t>
            </a:r>
          </a:p>
          <a:p>
            <a:pPr marL="18279" indent="0" algn="just">
              <a:buNone/>
            </a:pPr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A57834D-4D5C-470F-BE33-8B31C307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876800"/>
            <a:ext cx="8208912" cy="914400"/>
          </a:xfrm>
        </p:spPr>
        <p:txBody>
          <a:bodyPr/>
          <a:lstStyle/>
          <a:p>
            <a:r>
              <a:rPr lang="sk-SK" sz="4400" b="1" dirty="0"/>
              <a:t>Proces písania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D877C87-878F-44CA-A371-DB73E7F1D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995D273-3FA4-4001-BEB1-86C50ED3E4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0AD48560-02DF-45F9-8975-7A48B4B2A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4853685"/>
            <a:ext cx="3528392" cy="183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20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7293447A-D6C3-4257-9D31-E9C8BE1F6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60648"/>
            <a:ext cx="4752528" cy="5400600"/>
          </a:xfrm>
        </p:spPr>
        <p:txBody>
          <a:bodyPr>
            <a:normAutofit/>
          </a:bodyPr>
          <a:lstStyle/>
          <a:p>
            <a:r>
              <a:rPr lang="sk-SK" dirty="0"/>
              <a:t>Po príprave hrubého návrhu, skontrolujte vašu verziu konceptu s poznámkami a dbajte na všetky zaznamenané body a fakty.</a:t>
            </a:r>
          </a:p>
          <a:p>
            <a:pPr marL="18279" indent="0">
              <a:buNone/>
            </a:pPr>
            <a:endParaRPr lang="sk-SK" dirty="0"/>
          </a:p>
          <a:p>
            <a:r>
              <a:rPr lang="sk-SK" dirty="0"/>
              <a:t>Vykonajte potrebné zmeny (doplnenie, vypustenie), ktoré vyžaduje váš účel.</a:t>
            </a:r>
          </a:p>
          <a:p>
            <a:pPr marL="18279" indent="0">
              <a:buNone/>
            </a:pPr>
            <a:endParaRPr lang="sk-SK" dirty="0"/>
          </a:p>
          <a:p>
            <a:r>
              <a:rPr lang="sk-SK" dirty="0"/>
              <a:t>Zabudnite na prvý koncept na istý čas a preskúmajte ho neskôr, aby ste dosiahli, čo najväčšiu objektivitu.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480E2D9-1662-483E-9B7D-A114E622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1" y="5245268"/>
            <a:ext cx="7543800" cy="914400"/>
          </a:xfrm>
        </p:spPr>
        <p:txBody>
          <a:bodyPr/>
          <a:lstStyle/>
          <a:p>
            <a:r>
              <a:rPr lang="sk-SK" sz="4400" b="1" dirty="0"/>
              <a:t>Prvý návrh musí vychladnúť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B5D5F6C-1214-4FAF-943C-C24B98975A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E5EE41B-E5D2-445E-9F3B-57DB704C04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9E41B081-1D46-4C1E-ABFA-7985D19CB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024816"/>
            <a:ext cx="3524647" cy="39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0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AD4EAFD3-EE63-4211-B321-A4AF23091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38136"/>
            <a:ext cx="8208912" cy="4819056"/>
          </a:xfrm>
        </p:spPr>
        <p:txBody>
          <a:bodyPr>
            <a:normAutofit fontScale="85000" lnSpcReduction="20000"/>
          </a:bodyPr>
          <a:lstStyle/>
          <a:p>
            <a:pPr marL="18279" indent="0" algn="just">
              <a:buNone/>
            </a:pPr>
            <a:r>
              <a:rPr lang="sk-SK" b="1" dirty="0">
                <a:solidFill>
                  <a:srgbClr val="FFFF00"/>
                </a:solidFill>
              </a:rPr>
              <a:t>1. Diskusia alebo popis</a:t>
            </a:r>
          </a:p>
          <a:p>
            <a:pPr algn="just"/>
            <a:r>
              <a:rPr lang="sk-SK" dirty="0"/>
              <a:t>Najskôr rozoberte diskusiu, pretože musíte predložiť údaje a analyzovať ich, aby ste mohli vyvodiť závery a vydať odporúčania</a:t>
            </a:r>
          </a:p>
          <a:p>
            <a:pPr marL="18279" indent="0" algn="just">
              <a:buNone/>
            </a:pPr>
            <a:r>
              <a:rPr lang="sk-SK" b="1" dirty="0">
                <a:solidFill>
                  <a:srgbClr val="FFFF00"/>
                </a:solidFill>
              </a:rPr>
              <a:t>2. Závery a odporúčania</a:t>
            </a:r>
          </a:p>
          <a:p>
            <a:pPr marL="18279" indent="0" algn="just">
              <a:buNone/>
            </a:pPr>
            <a:r>
              <a:rPr lang="sk-SK" b="1" dirty="0">
                <a:solidFill>
                  <a:srgbClr val="FFFF00"/>
                </a:solidFill>
              </a:rPr>
              <a:t>3. Prílohy</a:t>
            </a:r>
          </a:p>
          <a:p>
            <a:pPr algn="just"/>
            <a:r>
              <a:rPr lang="sk-SK" dirty="0"/>
              <a:t>Prílohy obsahujú doplňujúci materiál súvisiaci s hlavným textom, a preto musia byť tiež pripravené skôr, ako budete môcť napísať úvod a predslov.</a:t>
            </a:r>
          </a:p>
          <a:p>
            <a:pPr marL="18279" indent="0" algn="just">
              <a:buNone/>
            </a:pPr>
            <a:r>
              <a:rPr lang="sk-SK" b="1" dirty="0">
                <a:solidFill>
                  <a:srgbClr val="FFFF00"/>
                </a:solidFill>
              </a:rPr>
              <a:t>4. Úvod a predslov</a:t>
            </a:r>
          </a:p>
          <a:p>
            <a:pPr marL="18279" indent="0" algn="just">
              <a:buNone/>
            </a:pPr>
            <a:r>
              <a:rPr lang="sk-SK" b="1" dirty="0">
                <a:solidFill>
                  <a:srgbClr val="FFFF00"/>
                </a:solidFill>
              </a:rPr>
              <a:t>5. Zhrnutie a abstrakt</a:t>
            </a:r>
          </a:p>
          <a:p>
            <a:pPr algn="just"/>
            <a:r>
              <a:rPr lang="sk-SK" dirty="0"/>
              <a:t>Súhrn môžete urobiť najpohodlnejšie, keď máte úplný obraz o obsahu správy a súhrn vám pomôže pripraviť abstrakt.</a:t>
            </a:r>
          </a:p>
          <a:p>
            <a:pPr marL="18279" indent="0" algn="just">
              <a:buNone/>
            </a:pPr>
            <a:r>
              <a:rPr lang="sk-SK" b="1" dirty="0">
                <a:solidFill>
                  <a:srgbClr val="FFFF00"/>
                </a:solidFill>
              </a:rPr>
              <a:t>6.  Slovník a register</a:t>
            </a:r>
          </a:p>
          <a:p>
            <a:pPr algn="just"/>
            <a:r>
              <a:rPr lang="sk-SK" dirty="0"/>
              <a:t>Posledným krokom by mala byť príprava slovníka a indexu, pretože tieto musia byť zozbierané z celej správy.</a:t>
            </a:r>
          </a:p>
          <a:p>
            <a:pPr marL="18279" indent="0" algn="just">
              <a:buNone/>
            </a:pPr>
            <a:endParaRPr lang="sk-SK" dirty="0"/>
          </a:p>
          <a:p>
            <a:pPr algn="just"/>
            <a:r>
              <a:rPr lang="sk-SK" dirty="0"/>
              <a:t>Za normálnych okolností nebude potrebné pripraviť hrubý návrh zostávajúcich prvkov: obálka, titulná strana, poznámka o autorských právach, list o doručení, potvrdenie, obsah, bibliografia a zoznam odkazov.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4F11FBA-4FEE-404E-912D-9A296238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996" y="5085184"/>
            <a:ext cx="7543800" cy="914400"/>
          </a:xfrm>
        </p:spPr>
        <p:txBody>
          <a:bodyPr/>
          <a:lstStyle/>
          <a:p>
            <a:r>
              <a:rPr lang="sk-SK" b="1" dirty="0"/>
              <a:t>Poradie písania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54D3F8C-A530-4885-BC41-F3F7D23152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5A77750-6BBC-4884-AC0B-E7B0438076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1676513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85A1B931-6284-4538-8CB9-F484FC8AD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85802"/>
            <a:ext cx="8208912" cy="4687414"/>
          </a:xfrm>
        </p:spPr>
        <p:txBody>
          <a:bodyPr>
            <a:normAutofit lnSpcReduction="10000"/>
          </a:bodyPr>
          <a:lstStyle/>
          <a:p>
            <a:pPr marL="18279" indent="0" algn="just">
              <a:buNone/>
            </a:pPr>
            <a:r>
              <a:rPr lang="sk-SK" b="1" dirty="0">
                <a:solidFill>
                  <a:srgbClr val="FFFF00"/>
                </a:solidFill>
              </a:rPr>
              <a:t>1.</a:t>
            </a:r>
            <a:r>
              <a:rPr lang="sk-SK" dirty="0"/>
              <a:t> </a:t>
            </a:r>
            <a:r>
              <a:rPr lang="sk-SK" b="1" dirty="0">
                <a:solidFill>
                  <a:srgbClr val="FFFF00"/>
                </a:solidFill>
              </a:rPr>
              <a:t>Revízia - skontrolovať štruktúru a usporiadanie vašej správy</a:t>
            </a:r>
          </a:p>
          <a:p>
            <a:pPr algn="just"/>
            <a:r>
              <a:rPr lang="sk-SK" dirty="0"/>
              <a:t>Prečítajte si aspoň dva-krát prvý návrh a skontrolujte každý aspekt (ak sa pokúsite uchovať v pamäti oba aspekty súčasne, pravdepodobne vám bude chýbať jeden z nich)</a:t>
            </a:r>
          </a:p>
          <a:p>
            <a:pPr marL="18279" indent="0" algn="just">
              <a:buNone/>
            </a:pPr>
            <a:endParaRPr lang="sk-SK" dirty="0"/>
          </a:p>
          <a:p>
            <a:pPr marL="18279" indent="0" algn="just">
              <a:buNone/>
            </a:pPr>
            <a:r>
              <a:rPr lang="sk-SK" b="1" dirty="0">
                <a:solidFill>
                  <a:srgbClr val="FFFF00"/>
                </a:solidFill>
              </a:rPr>
              <a:t>2. Revízia - vylepšiť jej jazyk a štýl</a:t>
            </a:r>
          </a:p>
          <a:p>
            <a:pPr algn="just"/>
            <a:r>
              <a:rPr lang="sk-SK" dirty="0"/>
              <a:t>Pamätajte, že písané slovo je trvalé a je možné ho čítať alebo naň opakovane odkazovať. Preto akékoľvek chyby vo vašom hlásení, ktoré zostanú nezistené vami, by mohli byť vznesené proti vám alebo vám spôsobiť rozpaky</a:t>
            </a:r>
          </a:p>
          <a:p>
            <a:pPr marL="18279" indent="0" algn="just">
              <a:buNone/>
            </a:pPr>
            <a:endParaRPr lang="sk-SK" dirty="0"/>
          </a:p>
          <a:p>
            <a:pPr marL="18279" indent="0" algn="just">
              <a:buNone/>
            </a:pPr>
            <a:r>
              <a:rPr lang="sk-SK" b="1" dirty="0">
                <a:solidFill>
                  <a:srgbClr val="FFFF00"/>
                </a:solidFill>
              </a:rPr>
              <a:t>Použiť kontrolný zoznam</a:t>
            </a:r>
          </a:p>
          <a:p>
            <a:pPr algn="just"/>
            <a:r>
              <a:rPr lang="sk-SK" dirty="0"/>
              <a:t>Hodnotiace otázky k prvej a druhej revízii Vám môžu pomôcť pri prepracovaní hrubého konceptu</a:t>
            </a:r>
          </a:p>
          <a:p>
            <a:pPr marL="18279" indent="0" algn="just">
              <a:buNone/>
            </a:pPr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249FF33-AD31-4AB2-B5A6-47408F97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1" y="5240339"/>
            <a:ext cx="7543800" cy="914400"/>
          </a:xfrm>
        </p:spPr>
        <p:txBody>
          <a:bodyPr/>
          <a:lstStyle/>
          <a:p>
            <a:r>
              <a:rPr lang="sk-SK" b="1" dirty="0"/>
              <a:t>Tvorba finálneho návrhu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C699230-5C8D-4ED7-8551-3D55FA3DBD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B7CD945-7345-4CFB-AE1A-FA52A53A49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793031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C53FAFD9-2934-44CB-97B5-96A63DD83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6631"/>
            <a:ext cx="8136904" cy="5724586"/>
          </a:xfrm>
        </p:spPr>
        <p:txBody>
          <a:bodyPr>
            <a:normAutofit fontScale="77500" lnSpcReduction="20000"/>
          </a:bodyPr>
          <a:lstStyle/>
          <a:p>
            <a:pPr marL="18279" indent="0">
              <a:buNone/>
            </a:pPr>
            <a:r>
              <a:rPr lang="sk-SK" dirty="0"/>
              <a:t>1. Odráža nadpis povahu obsahu vašej správy?</a:t>
            </a:r>
          </a:p>
          <a:p>
            <a:pPr marL="18279" indent="0">
              <a:buNone/>
            </a:pPr>
            <a:r>
              <a:rPr lang="sk-SK" dirty="0"/>
              <a:t>2. Dodržiavali ste zadávacie podmienky?</a:t>
            </a:r>
          </a:p>
          <a:p>
            <a:pPr marL="18279" indent="0">
              <a:buNone/>
            </a:pPr>
            <a:r>
              <a:rPr lang="sk-SK" dirty="0"/>
              <a:t>3. Obsahuje vaša správa všetky potrebné prvky?</a:t>
            </a:r>
          </a:p>
          <a:p>
            <a:pPr marL="18279" indent="0">
              <a:buNone/>
            </a:pPr>
            <a:r>
              <a:rPr lang="sk-SK" dirty="0"/>
              <a:t>4. Obsahuje niektorý prvok materiál, ktorý právom patrí inde?</a:t>
            </a:r>
          </a:p>
          <a:p>
            <a:pPr marL="18279" indent="0">
              <a:buNone/>
            </a:pPr>
            <a:r>
              <a:rPr lang="sk-SK" dirty="0"/>
              <a:t>5. Jasne ste v úvode uviedli účel, rozsah a plán prezentácie?</a:t>
            </a:r>
          </a:p>
          <a:p>
            <a:pPr marL="18279" indent="0">
              <a:buNone/>
            </a:pPr>
            <a:r>
              <a:rPr lang="sk-SK" dirty="0"/>
              <a:t>6. Zaoberali ste sa všetkými aspektmi uvedenými v predhovore a úvode?</a:t>
            </a:r>
          </a:p>
          <a:p>
            <a:pPr marL="18279" indent="0">
              <a:buNone/>
            </a:pPr>
            <a:r>
              <a:rPr lang="sk-SK" dirty="0"/>
              <a:t>7. Sú závery založené na zisteniach vášho vyšetrovania?</a:t>
            </a:r>
          </a:p>
          <a:p>
            <a:pPr marL="18279" indent="0">
              <a:buNone/>
            </a:pPr>
            <a:r>
              <a:rPr lang="sk-SK" dirty="0"/>
              <a:t>8. Sú odporúčania jasne uvedené a v prípade potreby podrobne rozpísané?</a:t>
            </a:r>
          </a:p>
          <a:p>
            <a:pPr marL="18279" indent="0">
              <a:buNone/>
            </a:pPr>
            <a:r>
              <a:rPr lang="sk-SK" dirty="0"/>
              <a:t>9. Usporiadali ste rôzne oddiely tak, aby jeden logicky smeroval k ďalšiemu?</a:t>
            </a:r>
          </a:p>
          <a:p>
            <a:pPr marL="18279" indent="0">
              <a:buNone/>
            </a:pPr>
            <a:r>
              <a:rPr lang="sk-SK" dirty="0"/>
              <a:t>10. Zabezpečili ste, aby sa opakovania opakovali?</a:t>
            </a:r>
          </a:p>
          <a:p>
            <a:pPr marL="18279" indent="0">
              <a:buNone/>
            </a:pPr>
            <a:r>
              <a:rPr lang="sk-SK" dirty="0"/>
              <a:t>11. Súhlasia nadpisy a podnadpisy a čísla strán uvedené v obsahu s tými, ktoré sú uvedené v texte?</a:t>
            </a:r>
          </a:p>
          <a:p>
            <a:pPr marL="18279" indent="0">
              <a:buNone/>
            </a:pPr>
            <a:r>
              <a:rPr lang="sk-SK" dirty="0"/>
              <a:t>12. Sú grafické prvky uvedené v poradí, v akom sú uvedené v texte?</a:t>
            </a:r>
          </a:p>
          <a:p>
            <a:pPr marL="18279" indent="0">
              <a:buNone/>
            </a:pPr>
            <a:r>
              <a:rPr lang="sk-SK" dirty="0"/>
              <a:t>13. Je každý grafický prvok uvedený v texte?</a:t>
            </a:r>
          </a:p>
          <a:p>
            <a:pPr marL="18279" indent="0">
              <a:buNone/>
            </a:pPr>
            <a:r>
              <a:rPr lang="sk-SK" dirty="0"/>
              <a:t>14. Súhlasia odkazy v texte uvedené v zozname odkazov uvedenom na konci správy?</a:t>
            </a:r>
          </a:p>
          <a:p>
            <a:pPr marL="18279" indent="0">
              <a:buNone/>
            </a:pPr>
            <a:r>
              <a:rPr lang="sk-SK" dirty="0"/>
              <a:t>15. Zahrnuli ste do slovníka všetky odborné slová a frázy a odborné výrazy?</a:t>
            </a:r>
          </a:p>
          <a:p>
            <a:pPr marL="18279" indent="0">
              <a:buNone/>
            </a:pPr>
            <a:r>
              <a:rPr lang="sk-SK" dirty="0"/>
              <a:t>16. Sú  všetky dôležité témy, </a:t>
            </a:r>
            <a:r>
              <a:rPr lang="sk-SK" dirty="0" err="1"/>
              <a:t>podtémy</a:t>
            </a:r>
            <a:r>
              <a:rPr lang="sk-SK" dirty="0"/>
              <a:t> a aspekty problému uvedené v správe?</a:t>
            </a:r>
          </a:p>
          <a:p>
            <a:pPr marL="18279" indent="0">
              <a:buNone/>
            </a:pPr>
            <a:r>
              <a:rPr lang="sk-SK" dirty="0"/>
              <a:t>17. Je číslovanie strán správne?</a:t>
            </a:r>
          </a:p>
          <a:p>
            <a:pPr marL="18279" indent="0">
              <a:buNone/>
            </a:pPr>
            <a:r>
              <a:rPr lang="sk-SK" dirty="0"/>
              <a:t>18. Je na všetkých stranách dostatočný okraj a materiál je správne rozmiestnený?</a:t>
            </a:r>
          </a:p>
          <a:p>
            <a:pPr marL="18279" indent="0">
              <a:buNone/>
            </a:pPr>
            <a:r>
              <a:rPr lang="sk-SK" dirty="0"/>
              <a:t>19. Vykazuje správa celkovo atraktívny vzhľad?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AE56C49-DBD2-4804-A1FC-34EA2160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5517232"/>
            <a:ext cx="7936051" cy="689110"/>
          </a:xfrm>
        </p:spPr>
        <p:txBody>
          <a:bodyPr/>
          <a:lstStyle/>
          <a:p>
            <a:r>
              <a:rPr lang="sk-SK" sz="3200" b="1" dirty="0"/>
              <a:t>Kontrolný zoznam otázok – prvá revízia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BB2EF88-137F-404E-BE9F-1107CB7B6C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BECB98E-BC4D-4979-8D5A-D1D73D4253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3476556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4EC9FA43-6B45-4DBF-A0BE-4CD04E16A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140750F-20E1-4227-AFF6-B37A7EFB2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5099944"/>
            <a:ext cx="7543800" cy="914400"/>
          </a:xfrm>
        </p:spPr>
        <p:txBody>
          <a:bodyPr/>
          <a:lstStyle/>
          <a:p>
            <a:r>
              <a:rPr lang="sk-SK" b="1" dirty="0"/>
              <a:t>Stretnutie s diskusiou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C15B3AD-D204-46D1-97E9-174D7687F5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39FF6A4-3871-40F3-A3D6-1A99CB377C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69E92F4-B478-4689-BFFE-2D19F4D4B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7" y="247408"/>
            <a:ext cx="8690175" cy="485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22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5617337A-22E6-42A1-92D1-0738E8DB4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60648"/>
            <a:ext cx="7899216" cy="5040560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20. Mali ste pri písaní na pamäti čitateľov?</a:t>
            </a:r>
          </a:p>
          <a:p>
            <a:r>
              <a:rPr lang="sk-SK" dirty="0"/>
              <a:t>21. Je váš jazyk vhodný pre publikum, pre ktoré ste písali?</a:t>
            </a:r>
          </a:p>
          <a:p>
            <a:r>
              <a:rPr lang="sk-SK" dirty="0"/>
              <a:t>22. Zaoberá sa každý odsek adekvátne jednou hlavnou témou alebo </a:t>
            </a:r>
            <a:r>
              <a:rPr lang="sk-SK" dirty="0" err="1"/>
              <a:t>podtémou</a:t>
            </a:r>
            <a:r>
              <a:rPr lang="sk-SK" dirty="0"/>
              <a:t>?</a:t>
            </a:r>
          </a:p>
          <a:p>
            <a:r>
              <a:rPr lang="sk-SK" dirty="0"/>
              <a:t>23. Používali ste vhodné a efektívne prostriedky na prechod z jednej vety na druhú a medzi odsekmi?</a:t>
            </a:r>
          </a:p>
          <a:p>
            <a:r>
              <a:rPr lang="sk-SK" dirty="0"/>
              <a:t>24. Odstránili ste nadbytočné informácie, ktoré by sa mohli vkradnúť?</a:t>
            </a:r>
          </a:p>
          <a:p>
            <a:r>
              <a:rPr lang="sk-SK" dirty="0"/>
              <a:t>25. Zabezpečili ste, aby správa neobsahovala zbytočné klišé, žargón a neformálne slová?</a:t>
            </a:r>
          </a:p>
          <a:p>
            <a:r>
              <a:rPr lang="sk-SK" dirty="0"/>
              <a:t>26. Použili ste, pokiaľ je to možné, konkrétne, krátke a známe slová?</a:t>
            </a:r>
          </a:p>
          <a:p>
            <a:r>
              <a:rPr lang="sk-SK" dirty="0"/>
              <a:t>27. Vyhýbali ste sa použitiu príliš veľa zložitých a zložených viet?</a:t>
            </a:r>
          </a:p>
          <a:p>
            <a:r>
              <a:rPr lang="sk-SK" dirty="0"/>
              <a:t>28. Boli ste pri používaní zosilňovačov opatrní?</a:t>
            </a:r>
          </a:p>
          <a:p>
            <a:r>
              <a:rPr lang="sk-SK" dirty="0"/>
              <a:t>29. Existujú nejaké pasívne konštrukcie, ktoré by sa dali pre väčšiu účinnosť zmeniť na aktívne?</a:t>
            </a:r>
          </a:p>
          <a:p>
            <a:r>
              <a:rPr lang="sk-SK" dirty="0"/>
              <a:t>30. Je vaše písanie bez akýchkoľvek pravopisných chýb, gramatiky a interpunkčných znamienok?</a:t>
            </a:r>
          </a:p>
          <a:p>
            <a:r>
              <a:rPr lang="sk-SK" dirty="0"/>
              <a:t>31. Skontrolovali ste všetky fakty, čísla, výpočty, citácie, citácie, dátumy a odkazy?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8D70959-9BB2-4A21-8850-BA7051190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157192"/>
            <a:ext cx="7899216" cy="634008"/>
          </a:xfrm>
        </p:spPr>
        <p:txBody>
          <a:bodyPr/>
          <a:lstStyle/>
          <a:p>
            <a:r>
              <a:rPr lang="sk-SK" sz="3200" b="1" dirty="0"/>
              <a:t>Kontrolný zoznam otázok – druhá revízia</a:t>
            </a:r>
            <a:endParaRPr lang="sk-SK" sz="3200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6F6F44E-DD73-49C0-89D3-E3CA7069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C068C76-5171-4894-8905-538FE96664B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4232235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C5543B60-ADC7-40B9-9551-3D646603E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685802"/>
            <a:ext cx="4608512" cy="4190998"/>
          </a:xfrm>
        </p:spPr>
        <p:txBody>
          <a:bodyPr>
            <a:normAutofit lnSpcReduction="10000"/>
          </a:bodyPr>
          <a:lstStyle/>
          <a:p>
            <a:r>
              <a:rPr lang="sk-SK" dirty="0"/>
              <a:t>Seminárne stretnutie predstavuje interakciu odborníkov, ktorí preberajú konkrétne aspekty vybranej témy a sú oboznámení prostredníctvom komunikačných formálnych náležitostí (oznámenie, program, zápis)</a:t>
            </a:r>
          </a:p>
          <a:p>
            <a:endParaRPr lang="sk-SK" dirty="0"/>
          </a:p>
          <a:p>
            <a:r>
              <a:rPr lang="sk-SK" dirty="0"/>
              <a:t>Pri písaní správ je dôležitý hrubý návrh, ktorý predstavuje skúšobnú verziu finálneho konceptu, ktorý musí spĺňať štrukturálnu formu a kontextový účel.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6F859F7-BAA0-4DBE-930B-D9DA4366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Súhrn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5F6255E-33B8-4B20-8D61-7523BB3B2F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95E2BD1-DABE-41E4-9E7F-1919F12B0C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5C9B839-EEAC-44E7-92EF-5435A6D59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980728"/>
            <a:ext cx="3265736" cy="348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10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 Expert Slams Iran's Rights Record in 1st Report to Geneva Council |  Voice of America - English">
            <a:extLst>
              <a:ext uri="{FF2B5EF4-FFF2-40B4-BE49-F238E27FC236}">
                <a16:creationId xmlns:a16="http://schemas.microsoft.com/office/drawing/2014/main" id="{B4629B8B-E67E-314A-BB38-4CEE8F033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3" r="12537"/>
          <a:stretch/>
        </p:blipFill>
        <p:spPr bwMode="auto">
          <a:xfrm>
            <a:off x="838201" y="685801"/>
            <a:ext cx="2288987" cy="18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810822BD-ED02-489F-BA6F-6CEA3FCD9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856" y="70049"/>
            <a:ext cx="5318700" cy="321297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000" dirty="0"/>
              <a:t>Stretnutie je najčastejšie využívaným fórom na zdieľanie informácií, diskusiu o problémoch a ich riešeniach, ako aj na vytváranie dôvery, nadšenia a pozitívneho prístupu v profesionálnej organizácii. </a:t>
            </a:r>
          </a:p>
          <a:p>
            <a:pPr marL="18279" indent="0">
              <a:lnSpc>
                <a:spcPct val="90000"/>
              </a:lnSpc>
              <a:buNone/>
            </a:pPr>
            <a:endParaRPr lang="sk-SK" sz="2000" dirty="0"/>
          </a:p>
          <a:p>
            <a:pPr>
              <a:lnSpc>
                <a:spcPct val="90000"/>
              </a:lnSpc>
            </a:pPr>
            <a:r>
              <a:rPr lang="sk-SK" sz="2000" dirty="0"/>
              <a:t>Stretnutie predstavuje interakciu, ktorá sa odohráva v malej skupine. </a:t>
            </a:r>
          </a:p>
          <a:p>
            <a:pPr>
              <a:lnSpc>
                <a:spcPct val="90000"/>
              </a:lnSpc>
            </a:pPr>
            <a:endParaRPr lang="sk-SK" sz="20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7A0D71C-F920-4E51-BA1E-4AF49F3A0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sk-SK" b="1" dirty="0"/>
              <a:t>Stretnutie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C0B05D8-F7F7-45F4-AC86-A89A18C820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8DA5206A-0890-804C-A5DA-47E1C3D02E95}" type="slidenum">
              <a:rPr lang="en-US" altLang="en-US" smtClean="0"/>
              <a:pPr>
                <a:spcAft>
                  <a:spcPts val="600"/>
                </a:spcAft>
                <a:defRPr/>
              </a:pPr>
              <a:t>4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4CB53C2-D2D1-471C-B582-FBD8786F24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/>
              <a:t>rusnakm@truni.sk</a:t>
            </a:r>
          </a:p>
        </p:txBody>
      </p:sp>
      <p:sp>
        <p:nvSpPr>
          <p:cNvPr id="1028" name="Date Placeholder 1">
            <a:extLst>
              <a:ext uri="{FF2B5EF4-FFF2-40B4-BE49-F238E27FC236}">
                <a16:creationId xmlns:a16="http://schemas.microsoft.com/office/drawing/2014/main" id="{3D8D117A-09C0-4C58-8F57-DB65FB5844B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407400" y="6154738"/>
            <a:ext cx="736600" cy="365125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17117415-DECC-2C41-B5AB-8B2A4317BEFE}" type="datetime1">
              <a:rPr lang="sk-SK" sz="9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2.11.20</a:t>
            </a:fld>
            <a:endParaRPr lang="en-US" sz="900"/>
          </a:p>
        </p:txBody>
      </p:sp>
      <p:sp>
        <p:nvSpPr>
          <p:cNvPr id="9" name="Zástupný objekt pre obsah 1">
            <a:extLst>
              <a:ext uri="{FF2B5EF4-FFF2-40B4-BE49-F238E27FC236}">
                <a16:creationId xmlns:a16="http://schemas.microsoft.com/office/drawing/2014/main" id="{253CB64D-BB12-8A4C-A702-05BF5BFFCC52}"/>
              </a:ext>
            </a:extLst>
          </p:cNvPr>
          <p:cNvSpPr txBox="1">
            <a:spLocks/>
          </p:cNvSpPr>
          <p:nvPr/>
        </p:nvSpPr>
        <p:spPr>
          <a:xfrm>
            <a:off x="814864" y="2779063"/>
            <a:ext cx="7395100" cy="2049488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>
            <a:lvl1pPr marL="0" indent="0" algn="l" defTabSz="91392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1632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6960" indent="0" algn="l" defTabSz="91392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179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3920" indent="0" algn="l" defTabSz="91392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997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0880" indent="0" algn="l" defTabSz="91392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907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7839" indent="0" algn="l" defTabSz="91392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907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4800" indent="0" algn="l" defTabSz="91392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907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1760" indent="0" algn="l" defTabSz="91392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907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198720" indent="0" algn="l" defTabSz="91392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907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5680" indent="0" algn="l" defTabSz="91392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907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</a:pPr>
            <a:r>
              <a:rPr lang="sk-SK" sz="2000" dirty="0"/>
              <a:t>Skupinu vedie predseda, moderátor, koordinátor alebo zvolávateľ, za asistencie </a:t>
            </a:r>
            <a:r>
              <a:rPr lang="sk-SK" sz="2000" b="1" dirty="0"/>
              <a:t>tajomníka</a:t>
            </a:r>
            <a:r>
              <a:rPr lang="sk-SK" sz="2000" dirty="0"/>
              <a:t> – </a:t>
            </a:r>
            <a:r>
              <a:rPr lang="sk-SK" sz="2000" b="1" dirty="0" err="1"/>
              <a:t>rapporteur</a:t>
            </a:r>
            <a:r>
              <a:rPr lang="sk-SK" sz="2000" dirty="0"/>
              <a:t>, ktorý pomáha predsedovi pri jej organizácii a vedie záznamy o hlavných bodoch a všetkých rozhodnutiach prijatých na stretnutí.</a:t>
            </a:r>
          </a:p>
        </p:txBody>
      </p:sp>
    </p:spTree>
    <p:extLst>
      <p:ext uri="{BB962C8B-B14F-4D97-AF65-F5344CB8AC3E}">
        <p14:creationId xmlns:p14="http://schemas.microsoft.com/office/powerpoint/2010/main" val="45792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ate Placeholder 1">
            <a:extLst>
              <a:ext uri="{FF2B5EF4-FFF2-40B4-BE49-F238E27FC236}">
                <a16:creationId xmlns:a16="http://schemas.microsoft.com/office/drawing/2014/main" id="{2CA99560-7499-4B21-9E96-1DD3ABF0B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9673" y="6154739"/>
            <a:ext cx="736127" cy="36512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17117415-DECC-2C41-B5AB-8B2A4317BEFE}" type="datetime1">
              <a:rPr lang="sk-SK" smtClean="0"/>
              <a:pPr>
                <a:spcAft>
                  <a:spcPts val="600"/>
                </a:spcAft>
                <a:defRPr/>
              </a:pPr>
              <a:t>2.11.20</a:t>
            </a:fld>
            <a:endParaRPr lang="en-US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99CDF4F-C2B5-4B72-BCF0-B23359688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7241" y="6206342"/>
            <a:ext cx="746760" cy="31352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8DA5206A-0890-804C-A5DA-47E1C3D02E95}" type="slidenum">
              <a:rPr lang="en-US" alt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7570989-CC1C-4094-B440-25CC1B2AA9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536272" y="6154739"/>
            <a:ext cx="1140475" cy="36512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/>
              <a:t>rusnakm@truni.sk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53B1F3F-8F15-4219-9A2F-88A157E7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58" y="5209548"/>
            <a:ext cx="3282486" cy="914400"/>
          </a:xfrm>
        </p:spPr>
        <p:txBody>
          <a:bodyPr anchor="b">
            <a:normAutofit/>
          </a:bodyPr>
          <a:lstStyle/>
          <a:p>
            <a:r>
              <a:rPr lang="sk-SK" b="1" dirty="0"/>
              <a:t>Seminár</a:t>
            </a: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3E0FF3CE-48A3-4DE5-BD46-9FEE17849B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7240" y="658369"/>
            <a:ext cx="3840481" cy="277063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1800" dirty="0"/>
              <a:t>Seminár je diskusné fórum skupiny znalých osôb, na ktorom sa podrobne diskutujú konkrétne aspekty vybranej témy.</a:t>
            </a:r>
          </a:p>
          <a:p>
            <a:pPr marL="18279" indent="0">
              <a:lnSpc>
                <a:spcPct val="90000"/>
              </a:lnSpc>
              <a:buNone/>
            </a:pPr>
            <a:endParaRPr lang="sk-SK" sz="1800" dirty="0"/>
          </a:p>
          <a:p>
            <a:pPr>
              <a:lnSpc>
                <a:spcPct val="90000"/>
              </a:lnSpc>
            </a:pPr>
            <a:r>
              <a:rPr lang="sk-SK" sz="1800" dirty="0"/>
              <a:t>Spolu s pozvánkou je zvyčajne priložená </a:t>
            </a:r>
            <a:r>
              <a:rPr lang="sk-SK" sz="1800" b="1" dirty="0"/>
              <a:t>brožúra, pozvánka, program, agenda</a:t>
            </a:r>
            <a:r>
              <a:rPr lang="sk-SK" sz="1800" dirty="0"/>
              <a:t>. </a:t>
            </a:r>
            <a:endParaRPr lang="sk-SK" sz="1500" dirty="0"/>
          </a:p>
        </p:txBody>
      </p:sp>
      <p:pic>
        <p:nvPicPr>
          <p:cNvPr id="2050" name="Picture 2" descr="Student Seminar Brochure Template &amp; Design ID 0000001437 -  SmileTemplates.com">
            <a:extLst>
              <a:ext uri="{FF2B5EF4-FFF2-40B4-BE49-F238E27FC236}">
                <a16:creationId xmlns:a16="http://schemas.microsoft.com/office/drawing/2014/main" id="{E03A6BBF-BCFB-F14C-9733-C81F0A9F5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587734"/>
            <a:ext cx="3273552" cy="233240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Zástupný objekt pre obsah 1">
            <a:extLst>
              <a:ext uri="{FF2B5EF4-FFF2-40B4-BE49-F238E27FC236}">
                <a16:creationId xmlns:a16="http://schemas.microsoft.com/office/drawing/2014/main" id="{45AB0B51-FCD5-724F-A785-09F7062C8B2F}"/>
              </a:ext>
            </a:extLst>
          </p:cNvPr>
          <p:cNvSpPr txBox="1">
            <a:spLocks/>
          </p:cNvSpPr>
          <p:nvPr/>
        </p:nvSpPr>
        <p:spPr>
          <a:xfrm>
            <a:off x="777241" y="3316805"/>
            <a:ext cx="7723160" cy="1892743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>
            <a:lvl1pPr marL="274176" indent="-255897" algn="l" defTabSz="91392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086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9744" indent="-255897" algn="l" defTabSz="91392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4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312" indent="-255897" algn="l" defTabSz="91392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23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0880" indent="-255897" algn="l" defTabSz="91392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32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056" indent="-255897" algn="l" defTabSz="91392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42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4928" indent="-255897" algn="l" defTabSz="91392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36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39104" indent="-255897" algn="l" defTabSz="91392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36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3280" indent="-255897" algn="l" defTabSz="91392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36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3152" indent="-255897" algn="l" defTabSz="91392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36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</a:pPr>
            <a:r>
              <a:rPr lang="sk-SK" sz="1800" dirty="0"/>
              <a:t>Spravidla ide o list malej veľkosti (8 cm × 12 cm). Obsahuje základné informácie o udalosti a je zasielaná potenciálnym účastníkom v dostatočnom predstihu</a:t>
            </a:r>
            <a:r>
              <a:rPr lang="sk-SK" sz="1500" dirty="0"/>
              <a:t>. </a:t>
            </a:r>
          </a:p>
          <a:p>
            <a:pPr fontAlgn="auto">
              <a:lnSpc>
                <a:spcPct val="90000"/>
              </a:lnSpc>
            </a:pPr>
            <a:r>
              <a:rPr lang="sk-SK" sz="1800" dirty="0"/>
              <a:t>Šablóny-</a:t>
            </a:r>
            <a:r>
              <a:rPr lang="sk-SK" sz="1800" dirty="0" err="1"/>
              <a:t>Templates</a:t>
            </a:r>
            <a:r>
              <a:rPr lang="sk-SK" sz="1800" dirty="0"/>
              <a:t> možno nájsť na webe</a:t>
            </a:r>
          </a:p>
        </p:txBody>
      </p:sp>
    </p:spTree>
    <p:extLst>
      <p:ext uri="{BB962C8B-B14F-4D97-AF65-F5344CB8AC3E}">
        <p14:creationId xmlns:p14="http://schemas.microsoft.com/office/powerpoint/2010/main" val="3841253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1D252E20-4050-0443-B970-EFA4472EF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78747"/>
            <a:ext cx="4008942" cy="6518606"/>
          </a:xfrm>
          <a:prstGeom prst="rect">
            <a:avLst/>
          </a:prstGeom>
          <a:noFill/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55400CD4-E8D6-42CA-ABF1-554761B7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747" y="2852936"/>
            <a:ext cx="3312368" cy="1858144"/>
          </a:xfrm>
        </p:spPr>
        <p:txBody>
          <a:bodyPr/>
          <a:lstStyle/>
          <a:p>
            <a:r>
              <a:rPr lang="en-US" dirty="0" err="1"/>
              <a:t>Príklad</a:t>
            </a:r>
            <a:r>
              <a:rPr lang="en-US" dirty="0"/>
              <a:t> </a:t>
            </a:r>
            <a:r>
              <a:rPr lang="en-US" dirty="0" err="1"/>
              <a:t>pozvánky</a:t>
            </a:r>
            <a:endParaRPr lang="en-US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1C161D00-9DE5-C743-B45A-FDDF04CBB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7241" y="6206342"/>
            <a:ext cx="746760" cy="31352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90B1A3BA-7F48-9344-B540-1BB546028EE7}" type="slidenum">
              <a:rPr lang="en-US" altLang="en-US" smtClean="0"/>
              <a:pPr>
                <a:spcAft>
                  <a:spcPts val="600"/>
                </a:spcAft>
                <a:defRPr/>
              </a:pPr>
              <a:t>6</a:t>
            </a:fld>
            <a:endParaRPr lang="en-US" altLang="en-US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1AA880DF-3671-5248-8ADB-B36B7CA489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635896" y="6154739"/>
            <a:ext cx="2040851" cy="36512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rusnakm@truni.sk</a:t>
            </a:r>
          </a:p>
        </p:txBody>
      </p:sp>
      <p:sp>
        <p:nvSpPr>
          <p:cNvPr id="2" name="Zástupný objekt pre dátum 1" hidden="1">
            <a:extLst>
              <a:ext uri="{FF2B5EF4-FFF2-40B4-BE49-F238E27FC236}">
                <a16:creationId xmlns:a16="http://schemas.microsoft.com/office/drawing/2014/main" id="{3931F03F-3A6B-E64C-B986-F6D26C3059C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569673" y="6154739"/>
            <a:ext cx="736127" cy="36512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17117415-DECC-2C41-B5AB-8B2A4317BEFE}" type="datetime1">
              <a:rPr lang="sk-SK" smtClean="0"/>
              <a:pPr>
                <a:spcAft>
                  <a:spcPts val="600"/>
                </a:spcAft>
                <a:defRPr/>
              </a:pPr>
              <a:t>2.11.20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89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75F83BBF-9AF7-411C-B1F3-C3D22355F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85801"/>
            <a:ext cx="7918648" cy="5468937"/>
          </a:xfrm>
        </p:spPr>
        <p:txBody>
          <a:bodyPr>
            <a:normAutofit/>
          </a:bodyPr>
          <a:lstStyle/>
          <a:p>
            <a:pPr marL="18279" indent="0">
              <a:buNone/>
            </a:pPr>
            <a:r>
              <a:rPr lang="sk-SK" dirty="0"/>
              <a:t>V brožúre sú zvyčajne uvedené tieto informácie:</a:t>
            </a:r>
          </a:p>
          <a:p>
            <a:r>
              <a:rPr lang="sk-SK" b="1" dirty="0">
                <a:solidFill>
                  <a:srgbClr val="FFFF00"/>
                </a:solidFill>
              </a:rPr>
              <a:t>Strana 1. </a:t>
            </a:r>
            <a:r>
              <a:rPr lang="sk-SK" dirty="0"/>
              <a:t>Téma podujatia, mená organizátorov, dátumy a meno sponzora alebo podporovateľa, ak existujú.</a:t>
            </a:r>
          </a:p>
          <a:p>
            <a:r>
              <a:rPr lang="sk-SK" b="1" dirty="0">
                <a:solidFill>
                  <a:srgbClr val="FFFF00"/>
                </a:solidFill>
              </a:rPr>
              <a:t>Strana 2. </a:t>
            </a:r>
            <a:r>
              <a:rPr lang="sk-SK" dirty="0"/>
              <a:t>Poznámka predstavujúca tému, poskytujúca základné informácie a zdôrazňujúca potrebu podujatia.</a:t>
            </a:r>
          </a:p>
          <a:p>
            <a:r>
              <a:rPr lang="sk-SK" b="1" dirty="0">
                <a:solidFill>
                  <a:srgbClr val="FFFF00"/>
                </a:solidFill>
              </a:rPr>
              <a:t>Strana 3. </a:t>
            </a:r>
            <a:r>
              <a:rPr lang="sk-SK" dirty="0"/>
              <a:t>Špecifický cieľ, témy na diskusiu, pozvánky na príspevky a účasť a registračné poplatky.</a:t>
            </a:r>
          </a:p>
          <a:p>
            <a:r>
              <a:rPr lang="sk-SK" b="1" dirty="0">
                <a:solidFill>
                  <a:srgbClr val="FFFF00"/>
                </a:solidFill>
              </a:rPr>
              <a:t>Strana 4. </a:t>
            </a:r>
            <a:r>
              <a:rPr lang="sk-SK" dirty="0"/>
              <a:t>Manažment ohľadom ubytovania, cestovných pokynov a kontaktných adries.</a:t>
            </a:r>
          </a:p>
          <a:p>
            <a:r>
              <a:rPr lang="sk-SK" b="1" dirty="0">
                <a:solidFill>
                  <a:srgbClr val="FFFF00"/>
                </a:solidFill>
              </a:rPr>
              <a:t>Strana 5. </a:t>
            </a:r>
            <a:r>
              <a:rPr lang="sk-SK" dirty="0"/>
              <a:t>Registrácia pro-forma, ktorá hľadá informácie o kontaktných údajoch účastníkov; dátum a čas ich príchodu</a:t>
            </a:r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872298E-9DF0-42A2-80B7-8904F6432E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A2FBA80-B0E7-4906-A6FE-DA93CA64135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3800128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E80350C4-E91E-48DD-B616-317C5A1D1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4" y="1067140"/>
            <a:ext cx="5254352" cy="4327374"/>
          </a:xfrm>
        </p:spPr>
        <p:txBody>
          <a:bodyPr>
            <a:normAutofit fontScale="92500"/>
          </a:bodyPr>
          <a:lstStyle/>
          <a:p>
            <a:r>
              <a:rPr lang="sk-SK" dirty="0"/>
              <a:t>Seminár sa zvyčajne organizuje tak, aby poskytoval fórum pre hĺbkovú diskusiu odborníkov v danom odbore, disciplíne alebo profesionálnom odbore.</a:t>
            </a:r>
          </a:p>
          <a:p>
            <a:endParaRPr lang="sk-SK" dirty="0"/>
          </a:p>
          <a:p>
            <a:r>
              <a:rPr lang="sk-SK" dirty="0"/>
              <a:t>Prvom rade je potrebný stručný opis krokov, ktoré je potrebné podniknúť pri organizovaní seminára, okrem pokynov pre efektívne vedenie a účasť na stretnutí.</a:t>
            </a:r>
          </a:p>
          <a:p>
            <a:endParaRPr lang="sk-SK" dirty="0"/>
          </a:p>
          <a:p>
            <a:r>
              <a:rPr lang="sk-SK" dirty="0"/>
              <a:t>V panelovej diskusii vyjadrí niekoľko rečníkov svoj názor na danú tému a potom prebehne diskusia.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1C57316-E424-49DE-888F-5DB741C2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Začiatok semináru 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D81D3FE-5915-45A6-971A-9A2539A7C0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BF1FBA6-BBE8-42DD-9755-3D451F77AD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73AD25BC-B34B-4563-A1CD-8B143F7B0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746" y="692696"/>
            <a:ext cx="328774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30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FE4E9A3F-318F-44C2-8256-84A6AF2EC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685802"/>
            <a:ext cx="8280920" cy="4399382"/>
          </a:xfrm>
        </p:spPr>
        <p:txBody>
          <a:bodyPr>
            <a:normAutofit fontScale="92500"/>
          </a:bodyPr>
          <a:lstStyle/>
          <a:p>
            <a:r>
              <a:rPr lang="sk-SK" dirty="0"/>
              <a:t>Stručne sa uveďte a položte otázky na vyvolanie diskusie (pamätajte, že najistejším spôsobom, ako získať jasnú odpoveď, je položiť jasnú otázku)</a:t>
            </a:r>
          </a:p>
          <a:p>
            <a:pPr marL="18279" indent="0">
              <a:buNone/>
            </a:pPr>
            <a:endParaRPr lang="sk-SK" dirty="0"/>
          </a:p>
          <a:p>
            <a:r>
              <a:rPr lang="sk-SK" dirty="0"/>
              <a:t>Ak sú vyjadrené názory, potvrďte ich prikývnutím, úsmevom alebo neobvyklými poznámkami (napr. „To je jeden nápad“)</a:t>
            </a:r>
          </a:p>
          <a:p>
            <a:pPr marL="18279" indent="0">
              <a:buNone/>
            </a:pPr>
            <a:endParaRPr lang="sk-SK" dirty="0"/>
          </a:p>
          <a:p>
            <a:r>
              <a:rPr lang="sk-SK" dirty="0"/>
              <a:t>Udržujte neutrálnu rezervu, aj keď sa vám nápad alebo návrh páči.</a:t>
            </a:r>
          </a:p>
          <a:p>
            <a:endParaRPr lang="sk-SK" dirty="0"/>
          </a:p>
          <a:p>
            <a:r>
              <a:rPr lang="sk-SK" dirty="0"/>
              <a:t>Ak sa diskusia nerozvinie, môžete otázku preformulovať alebo rozdeliť na menšie časti. Niekedy môžete položiť otázku jednotlivcovi a vyzvať ostatných, aby ponúkli komentáre k názorom, ktoré vyjadril. </a:t>
            </a:r>
          </a:p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79C3BEA-68E0-48A1-9D52-2E14AA547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876800"/>
            <a:ext cx="7971224" cy="914400"/>
          </a:xfrm>
        </p:spPr>
        <p:txBody>
          <a:bodyPr/>
          <a:lstStyle/>
          <a:p>
            <a:r>
              <a:rPr lang="sk-SK" sz="3600" b="1" dirty="0"/>
              <a:t>Priebeh seminárneho stretnutia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26CF32E-9B53-4AE4-82BE-4A0D5FBF88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73F031E-2F3B-4552-A0B2-4CD151933C6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86615380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ZaSP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ZaSP" id="{82EA43C8-5332-674A-8C67-CEE6859F4583}" vid="{C6A37A2C-427F-5344-AD60-FFC1774BEDA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2294</Words>
  <Application>Microsoft Macintosh PowerPoint</Application>
  <PresentationFormat>Prezentácia na obrazovke (4:3)</PresentationFormat>
  <Paragraphs>258</Paragraphs>
  <Slides>31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Palatino Linotype</vt:lpstr>
      <vt:lpstr>Times New Roman</vt:lpstr>
      <vt:lpstr>Wingdings</vt:lpstr>
      <vt:lpstr>Custom Design</vt:lpstr>
      <vt:lpstr>FZaSP</vt:lpstr>
      <vt:lpstr>Odborné stretnutia</vt:lpstr>
      <vt:lpstr>Ciele</vt:lpstr>
      <vt:lpstr>Stretnutie s diskusiou</vt:lpstr>
      <vt:lpstr>Stretnutie</vt:lpstr>
      <vt:lpstr>Seminár</vt:lpstr>
      <vt:lpstr>Príklad pozvánky</vt:lpstr>
      <vt:lpstr>Prezentácia programu PowerPoint</vt:lpstr>
      <vt:lpstr>Začiatok semináru </vt:lpstr>
      <vt:lpstr>Priebeh seminárneho stretnutia</vt:lpstr>
      <vt:lpstr>Prezentácia programu PowerPoint</vt:lpstr>
      <vt:lpstr>Ako sa správať na seminári?</vt:lpstr>
      <vt:lpstr>Formálne náležitosti vo vzťahu k seminárnym stretnutiam</vt:lpstr>
      <vt:lpstr>Oznámenia musia byť v lehote</vt:lpstr>
      <vt:lpstr>Príklad oznámenia</vt:lpstr>
      <vt:lpstr>Program predstavuje zoznam vecí k vyriešeniu</vt:lpstr>
      <vt:lpstr>Prezentácia programu PowerPoint</vt:lpstr>
      <vt:lpstr>Príklad programu</vt:lpstr>
      <vt:lpstr>Zápisnice slúžia na jasnú sumarizáciu</vt:lpstr>
      <vt:lpstr>Prezentácia programu PowerPoint</vt:lpstr>
      <vt:lpstr>Príklad zápisnice</vt:lpstr>
      <vt:lpstr>François (Francois) Marie Arouet (* 21. november 1694, Paríž; † 30. máj 1778, Paríž), pseudonym Voltair</vt:lpstr>
      <vt:lpstr>Poznámka nesúhlasu</vt:lpstr>
      <vt:lpstr>Príklad poznámky nesúhlasu</vt:lpstr>
      <vt:lpstr>Tvorba zápisu správy</vt:lpstr>
      <vt:lpstr>Proces písania</vt:lpstr>
      <vt:lpstr>Prvý návrh musí vychladnúť</vt:lpstr>
      <vt:lpstr>Poradie písania</vt:lpstr>
      <vt:lpstr>Tvorba finálneho návrhu</vt:lpstr>
      <vt:lpstr>Kontrolný zoznam otázok – prvá revízia</vt:lpstr>
      <vt:lpstr>Kontrolný zoznam otázok – druhá revízia</vt:lpstr>
      <vt:lpstr>Súhrn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Záznamy zo stretnutí a odborných stretnutí</dc:title>
  <dc:creator>Martin Rusnak</dc:creator>
  <cp:lastModifiedBy>Martin Rusnak</cp:lastModifiedBy>
  <cp:revision>2</cp:revision>
  <dcterms:created xsi:type="dcterms:W3CDTF">2020-11-02T16:46:09Z</dcterms:created>
  <dcterms:modified xsi:type="dcterms:W3CDTF">2020-11-02T17:02:21Z</dcterms:modified>
</cp:coreProperties>
</file>