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  <p:sldMasterId id="2147483776" r:id="rId2"/>
  </p:sldMasterIdLst>
  <p:notesMasterIdLst>
    <p:notesMasterId r:id="rId18"/>
  </p:notesMasterIdLst>
  <p:sldIdLst>
    <p:sldId id="271" r:id="rId3"/>
    <p:sldId id="272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62"/>
  </p:normalViewPr>
  <p:slideViewPr>
    <p:cSldViewPr>
      <p:cViewPr>
        <p:scale>
          <a:sx n="144" d="100"/>
          <a:sy n="144" d="100"/>
        </p:scale>
        <p:origin x="888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185C3F-6474-4B4A-AEED-1D0F5CFCDF24}" type="datetimeFigureOut">
              <a:rPr lang="en-US"/>
              <a:pPr>
                <a:defRPr/>
              </a:pPr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6639F9-8E51-D64A-B582-06CE1B11F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8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8B4F8-63F8-C446-809D-643A842245DF}" type="slidenum">
              <a:rPr lang="en-US" altLang="en-US">
                <a:latin typeface="Calibri" charset="0"/>
              </a:rPr>
              <a:pPr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37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40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95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158226"/>
            <a:ext cx="457200" cy="1037199"/>
          </a:xfrm>
          <a:prstGeom prst="rect">
            <a:avLst/>
          </a:prstGeom>
          <a:noFill/>
        </p:spPr>
        <p:txBody>
          <a:bodyPr wrap="square" lIns="0" tIns="9140" rIns="0" bIns="9140" rtlCol="0" anchor="ctr" anchorCtr="0">
            <a:spAutoFit/>
          </a:bodyPr>
          <a:lstStyle/>
          <a:p>
            <a:r>
              <a:rPr lang="en-US" sz="66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2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598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9B805-4219-2347-A3B8-EA859E56069A}" type="datetime1">
              <a:rPr lang="sk-SK" smtClean="0"/>
              <a:pPr>
                <a:defRPr/>
              </a:pPr>
              <a:t>6.9.17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E10F9E-6300-394C-968B-9F8ADA28D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635896" y="6154739"/>
            <a:ext cx="2040851" cy="365124"/>
          </a:xfrm>
        </p:spPr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87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2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14">
                <a:solidFill>
                  <a:schemeClr val="tx1"/>
                </a:solidFill>
              </a:defRPr>
            </a:lvl1pPr>
            <a:lvl2pPr marL="45696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392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708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2783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848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417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556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86B4-9E8B-E242-AEC8-2A513FED7576}" type="datetime1">
              <a:rPr lang="sk-SK" smtClean="0"/>
              <a:pPr>
                <a:defRPr/>
              </a:pPr>
              <a:t>6.9.17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3920" rtl="0" eaLnBrk="1" latinLnBrk="0" hangingPunct="1">
              <a:spcBef>
                <a:spcPct val="0"/>
              </a:spcBef>
              <a:buNone/>
              <a:defRPr lang="en-US" sz="5441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1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17415-DECC-2C41-B5AB-8B2A4317BEFE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176" b="0"/>
            </a:lvl1pPr>
            <a:lvl2pPr marL="456960" indent="0">
              <a:buNone/>
              <a:defRPr sz="1995" b="1"/>
            </a:lvl2pPr>
            <a:lvl3pPr marL="913920" indent="0">
              <a:buNone/>
              <a:defRPr sz="1814" b="1"/>
            </a:lvl3pPr>
            <a:lvl4pPr marL="1370880" indent="0">
              <a:buNone/>
              <a:defRPr sz="1632" b="1"/>
            </a:lvl4pPr>
            <a:lvl5pPr marL="1827839" indent="0">
              <a:buNone/>
              <a:defRPr sz="1632" b="1"/>
            </a:lvl5pPr>
            <a:lvl6pPr marL="2284800" indent="0">
              <a:buNone/>
              <a:defRPr sz="1632" b="1"/>
            </a:lvl6pPr>
            <a:lvl7pPr marL="2741760" indent="0">
              <a:buNone/>
              <a:defRPr sz="1632" b="1"/>
            </a:lvl7pPr>
            <a:lvl8pPr marL="3198720" indent="0">
              <a:buNone/>
              <a:defRPr sz="1632" b="1"/>
            </a:lvl8pPr>
            <a:lvl9pPr marL="3655680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9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9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C245D-2796-2641-9E4E-81C829B0CCE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44C97F-18B2-0B4F-81B6-5B466059C5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1AE64-89C1-5045-8D6D-34B9513B9F8A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7A176F-B3CF-C14D-9ABC-4BCD8D876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1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62315-D3DC-7646-A8C8-53B381FD15D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280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9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9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358"/>
            </a:lvl1pPr>
            <a:lvl2pPr>
              <a:defRPr sz="2176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DF7C7-8ABD-5A4E-9065-07DB806D8B67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9CAF43-D9CF-BD4F-8B81-F036B0D6BA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4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97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174"/>
            </a:lvl1pPr>
            <a:lvl2pPr marL="456960" indent="0">
              <a:buNone/>
              <a:defRPr sz="2811"/>
            </a:lvl2pPr>
            <a:lvl3pPr marL="913920" indent="0">
              <a:buNone/>
              <a:defRPr sz="2358"/>
            </a:lvl3pPr>
            <a:lvl4pPr marL="1370880" indent="0">
              <a:buNone/>
              <a:defRPr sz="1995"/>
            </a:lvl4pPr>
            <a:lvl5pPr marL="1827839" indent="0">
              <a:buNone/>
              <a:defRPr sz="1995"/>
            </a:lvl5pPr>
            <a:lvl6pPr marL="2284800" indent="0">
              <a:buNone/>
              <a:defRPr sz="1995"/>
            </a:lvl6pPr>
            <a:lvl7pPr marL="2741760" indent="0">
              <a:buNone/>
              <a:defRPr sz="1995"/>
            </a:lvl7pPr>
            <a:lvl8pPr marL="3198720" indent="0">
              <a:buNone/>
              <a:defRPr sz="1995"/>
            </a:lvl8pPr>
            <a:lvl9pPr marL="3655680" indent="0">
              <a:buNone/>
              <a:defRPr sz="1995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32"/>
            </a:lvl1pPr>
            <a:lvl2pPr marL="456960" indent="0">
              <a:buNone/>
              <a:defRPr sz="1179"/>
            </a:lvl2pPr>
            <a:lvl3pPr marL="913920" indent="0">
              <a:buNone/>
              <a:defRPr sz="997"/>
            </a:lvl3pPr>
            <a:lvl4pPr marL="1370880" indent="0">
              <a:buNone/>
              <a:defRPr sz="907"/>
            </a:lvl4pPr>
            <a:lvl5pPr marL="1827839" indent="0">
              <a:buNone/>
              <a:defRPr sz="907"/>
            </a:lvl5pPr>
            <a:lvl6pPr marL="2284800" indent="0">
              <a:buNone/>
              <a:defRPr sz="907"/>
            </a:lvl6pPr>
            <a:lvl7pPr marL="2741760" indent="0">
              <a:buNone/>
              <a:defRPr sz="907"/>
            </a:lvl7pPr>
            <a:lvl8pPr marL="3198720" indent="0">
              <a:buNone/>
              <a:defRPr sz="907"/>
            </a:lvl8pPr>
            <a:lvl9pPr marL="3655680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10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9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98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B1D0E-2FF1-2747-91B9-D83A90081155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8692E7-2BFF-A244-9D16-A53E65F7E2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4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BBA79-158B-4D49-9534-2751794BE0F8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91006-082A-4A40-BA75-C32FFC8E24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3C832-923D-6F4D-BA4D-BC423087309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AEECE-5444-4F4C-BD20-1415FB70D2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3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142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2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01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501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593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7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56BD-4095-B04E-BDA1-90350AB92560}" type="datetimeFigureOut">
              <a:rPr lang="sk-SK" smtClean="0"/>
              <a:t>6.9.17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C6BA-36B0-9349-A85E-1B26A5F0D5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549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22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9673" y="6154739"/>
            <a:ext cx="736127" cy="365125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ACEC42C-A93A-6848-873A-A892A8DA9C97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6272" y="6154739"/>
            <a:ext cx="1140475" cy="365124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088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206342"/>
            <a:ext cx="746760" cy="31352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632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A3AA99C3-6690-DA4B-A8AC-A447A3D778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6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/>
  <p:txStyles>
    <p:titleStyle>
      <a:lvl1pPr algn="l" defTabSz="913920" rtl="0" eaLnBrk="1" latinLnBrk="0" hangingPunct="1">
        <a:spcBef>
          <a:spcPct val="0"/>
        </a:spcBef>
        <a:buNone/>
        <a:defRPr sz="4897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176" indent="-255897" algn="l" defTabSz="91392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086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4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4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31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23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08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3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056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42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4928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39104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3280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3152" indent="-255897" algn="l" defTabSz="91392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36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39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9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0" algn="l" defTabSz="913920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3"/>
          <p:cNvSpPr txBox="1">
            <a:spLocks noChangeArrowheads="1"/>
          </p:cNvSpPr>
          <p:nvPr/>
        </p:nvSpPr>
        <p:spPr bwMode="auto">
          <a:xfrm>
            <a:off x="-14288" y="2022475"/>
            <a:ext cx="9180513" cy="1477328"/>
          </a:xfrm>
          <a:prstGeom prst="rect">
            <a:avLst/>
          </a:prstGeom>
          <a:solidFill>
            <a:srgbClr val="6DC2D6">
              <a:alpha val="19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50000"/>
              </a:lnSpc>
            </a:pPr>
            <a:r>
              <a:rPr lang="de-AT" altLang="en-US" sz="3600" b="1" dirty="0" err="1" smtClean="0">
                <a:ea typeface="Arial" charset="0"/>
                <a:cs typeface="Arial" charset="0"/>
              </a:rPr>
              <a:t>Kritické</a:t>
            </a:r>
            <a:r>
              <a:rPr lang="de-AT" altLang="en-US" sz="3600" b="1" dirty="0" smtClean="0">
                <a:ea typeface="Arial" charset="0"/>
                <a:cs typeface="Arial" charset="0"/>
              </a:rPr>
              <a:t> </a:t>
            </a:r>
            <a:r>
              <a:rPr lang="de-AT" altLang="en-US" sz="3600" b="1" dirty="0" err="1" smtClean="0">
                <a:ea typeface="Arial" charset="0"/>
                <a:cs typeface="Arial" charset="0"/>
              </a:rPr>
              <a:t>myslenie</a:t>
            </a:r>
            <a:r>
              <a:rPr lang="de-AT" altLang="en-US" sz="3600" b="1" dirty="0" smtClean="0">
                <a:ea typeface="Arial" charset="0"/>
                <a:cs typeface="Arial" charset="0"/>
              </a:rPr>
              <a:t> a </a:t>
            </a:r>
            <a:r>
              <a:rPr lang="de-AT" altLang="en-US" sz="3600" b="1" dirty="0" err="1" smtClean="0">
                <a:ea typeface="Arial" charset="0"/>
                <a:cs typeface="Arial" charset="0"/>
              </a:rPr>
              <a:t>čítanie</a:t>
            </a:r>
            <a:endParaRPr lang="de-AT" altLang="bg-BG" sz="3600" b="1" dirty="0">
              <a:latin typeface="Calibri" charset="0"/>
              <a:ea typeface="Arial" charset="0"/>
              <a:cs typeface="Arial" charset="0"/>
            </a:endParaRPr>
          </a:p>
          <a:p>
            <a:pPr lvl="1" algn="ctr" eaLnBrk="1" hangingPunct="1">
              <a:lnSpc>
                <a:spcPct val="150000"/>
              </a:lnSpc>
            </a:pPr>
            <a:r>
              <a:rPr lang="en-GB" altLang="bg-BG" sz="2400" b="1" dirty="0" smtClean="0">
                <a:latin typeface="Calibri" charset="0"/>
                <a:ea typeface="Arial" charset="0"/>
                <a:cs typeface="Arial" charset="0"/>
              </a:rPr>
              <a:t>prof. </a:t>
            </a:r>
            <a:r>
              <a:rPr lang="en-GB" altLang="bg-BG" sz="2400" b="1" dirty="0" err="1" smtClean="0">
                <a:latin typeface="Calibri" charset="0"/>
                <a:ea typeface="Arial" charset="0"/>
                <a:cs typeface="Arial" charset="0"/>
              </a:rPr>
              <a:t>MUDr</a:t>
            </a:r>
            <a:r>
              <a:rPr lang="en-GB" altLang="bg-BG" sz="2400" b="1" dirty="0" smtClean="0">
                <a:latin typeface="Calibri" charset="0"/>
                <a:ea typeface="Arial" charset="0"/>
                <a:cs typeface="Arial" charset="0"/>
              </a:rPr>
              <a:t>. </a:t>
            </a:r>
            <a:r>
              <a:rPr lang="en-GB" altLang="bg-BG" sz="2400" b="1" dirty="0" smtClean="0">
                <a:latin typeface="Calibri" charset="0"/>
                <a:ea typeface="Arial" charset="0"/>
                <a:cs typeface="Arial" charset="0"/>
              </a:rPr>
              <a:t>Martin </a:t>
            </a:r>
            <a:r>
              <a:rPr lang="en-GB" altLang="bg-BG" sz="2400" b="1" dirty="0" smtClean="0">
                <a:latin typeface="Calibri" charset="0"/>
                <a:ea typeface="Arial" charset="0"/>
                <a:cs typeface="Arial" charset="0"/>
              </a:rPr>
              <a:t>Rusnák, </a:t>
            </a:r>
            <a:r>
              <a:rPr lang="en-GB" altLang="bg-BG" sz="2400" b="1" dirty="0" err="1" smtClean="0">
                <a:latin typeface="Calibri" charset="0"/>
                <a:ea typeface="Arial" charset="0"/>
                <a:cs typeface="Arial" charset="0"/>
              </a:rPr>
              <a:t>CSc</a:t>
            </a:r>
            <a:endParaRPr lang="en-GB" altLang="bg-BG" sz="2400" b="1" dirty="0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48761-B91A-5E45-9F0B-27054B96AF74}" type="datetime1">
              <a:rPr lang="sk-SK"/>
              <a:pPr>
                <a:defRPr/>
              </a:pPr>
              <a:t>6.9.17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949C06-FF91-8449-94C3-A68D228446F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rusnakm@truni.sk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C245D-2796-2641-9E4E-81C829B0CCE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44C97F-18B2-0B4F-81B6-5B466059C50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11560" y="658369"/>
            <a:ext cx="4006161" cy="3429000"/>
          </a:xfrm>
        </p:spPr>
        <p:txBody>
          <a:bodyPr/>
          <a:lstStyle/>
          <a:p>
            <a:pPr marL="18279" indent="0">
              <a:buNone/>
            </a:pPr>
            <a:r>
              <a:rPr lang="sk-SK" sz="3200" b="1" dirty="0" smtClean="0"/>
              <a:t>Nie kritickí (pasívni) čitatelia</a:t>
            </a:r>
          </a:p>
          <a:p>
            <a:r>
              <a:rPr lang="sk-SK" dirty="0"/>
              <a:t>Texty </a:t>
            </a:r>
            <a:r>
              <a:rPr lang="sk-SK" dirty="0" smtClean="0"/>
              <a:t>čítajú pre </a:t>
            </a:r>
            <a:r>
              <a:rPr lang="sk-SK" dirty="0"/>
              <a:t>fakty</a:t>
            </a:r>
            <a:r>
              <a:rPr lang="sk-SK" dirty="0" smtClean="0"/>
              <a:t>.</a:t>
            </a:r>
          </a:p>
          <a:p>
            <a:r>
              <a:rPr lang="sk-SK" dirty="0" smtClean="0"/>
              <a:t>Čitatelia </a:t>
            </a:r>
            <a:r>
              <a:rPr lang="sk-SK" dirty="0"/>
              <a:t>získajú vedomosti tým, že si </a:t>
            </a:r>
            <a:r>
              <a:rPr lang="sk-SK" dirty="0" smtClean="0"/>
              <a:t>zapamätajú poskytnuté fakty.</a:t>
            </a:r>
            <a:endParaRPr lang="sk-SK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536272" y="658368"/>
            <a:ext cx="4284199" cy="3432175"/>
          </a:xfrm>
        </p:spPr>
        <p:txBody>
          <a:bodyPr>
            <a:normAutofit fontScale="92500" lnSpcReduction="20000"/>
          </a:bodyPr>
          <a:lstStyle/>
          <a:p>
            <a:pPr marL="18279" indent="0">
              <a:buNone/>
            </a:pPr>
            <a:r>
              <a:rPr lang="sk-SK" sz="3500" b="1" dirty="0" smtClean="0"/>
              <a:t>Kritickí (aktívni) čitatelia</a:t>
            </a:r>
          </a:p>
          <a:p>
            <a:r>
              <a:rPr lang="sk-SK" dirty="0" smtClean="0"/>
              <a:t>Vedia</a:t>
            </a:r>
            <a:r>
              <a:rPr lang="sk-SK" dirty="0"/>
              <a:t>, že každý jednotlivý text ponúka iba jedno zobrazenie faktov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Je </a:t>
            </a:r>
            <a:r>
              <a:rPr lang="sk-SK" dirty="0"/>
              <a:t>to </a:t>
            </a:r>
            <a:r>
              <a:rPr lang="sk-SK" dirty="0" smtClean="0"/>
              <a:t>interpretácia problému jedného </a:t>
            </a:r>
            <a:r>
              <a:rPr lang="sk-SK" dirty="0"/>
              <a:t>alebo </a:t>
            </a:r>
            <a:r>
              <a:rPr lang="sk-SK" dirty="0" smtClean="0"/>
              <a:t>mála </a:t>
            </a:r>
            <a:r>
              <a:rPr lang="sk-SK" dirty="0"/>
              <a:t>ľudí </a:t>
            </a:r>
            <a:r>
              <a:rPr lang="sk-SK" dirty="0" smtClean="0"/>
              <a:t>.</a:t>
            </a:r>
          </a:p>
          <a:p>
            <a:r>
              <a:rPr lang="sk-SK" dirty="0" smtClean="0"/>
              <a:t>Snažia </a:t>
            </a:r>
            <a:r>
              <a:rPr lang="sk-SK" dirty="0"/>
              <a:t>sa pochopiť perspektívu alebo hľadisko, ktoré sa </a:t>
            </a:r>
            <a:r>
              <a:rPr lang="sk-SK" dirty="0" smtClean="0"/>
              <a:t>ponúka.</a:t>
            </a:r>
          </a:p>
          <a:p>
            <a:r>
              <a:rPr lang="sk-SK" dirty="0" smtClean="0"/>
              <a:t>To </a:t>
            </a:r>
            <a:r>
              <a:rPr lang="sk-SK" dirty="0"/>
              <a:t>znamená zamerať sa nielen na "čo" textu, ale na </a:t>
            </a:r>
            <a:r>
              <a:rPr lang="sk-SK" dirty="0" smtClean="0"/>
              <a:t>„ako a prečo“.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492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672" y="685802"/>
            <a:ext cx="6609928" cy="4190998"/>
          </a:xfrm>
        </p:spPr>
        <p:txBody>
          <a:bodyPr/>
          <a:lstStyle/>
          <a:p>
            <a:r>
              <a:rPr lang="sk-SK" dirty="0"/>
              <a:t>Ak chcete identifikovať argument, </a:t>
            </a:r>
            <a:r>
              <a:rPr lang="sk-SK" dirty="0" smtClean="0"/>
              <a:t>“o čo autorovi ide ?“</a:t>
            </a:r>
          </a:p>
          <a:p>
            <a:r>
              <a:rPr lang="sk-SK" dirty="0" smtClean="0"/>
              <a:t>Rozpoznať </a:t>
            </a:r>
            <a:r>
              <a:rPr lang="sk-SK" dirty="0"/>
              <a:t>účel a zámer </a:t>
            </a:r>
            <a:r>
              <a:rPr lang="sk-SK" dirty="0" smtClean="0"/>
              <a:t>autora</a:t>
            </a:r>
          </a:p>
          <a:p>
            <a:r>
              <a:rPr lang="sk-SK" dirty="0" smtClean="0"/>
              <a:t>Pochopiť </a:t>
            </a:r>
            <a:r>
              <a:rPr lang="sk-SK" dirty="0"/>
              <a:t>tón autora a presvedčivé a rétorické </a:t>
            </a:r>
            <a:r>
              <a:rPr lang="sk-SK" dirty="0" smtClean="0"/>
              <a:t>prvky</a:t>
            </a:r>
          </a:p>
          <a:p>
            <a:r>
              <a:rPr lang="sk-SK" dirty="0" smtClean="0"/>
              <a:t>Určiť zaujatosť</a:t>
            </a:r>
          </a:p>
          <a:p>
            <a:r>
              <a:rPr lang="sk-SK" dirty="0" smtClean="0"/>
              <a:t>Vypracovať </a:t>
            </a:r>
            <a:r>
              <a:rPr lang="sk-SK" dirty="0"/>
              <a:t>informovanú odpoveď na čítanie na základe vášho hodnotenia autorovho argumentu, dôkazov, analýzy kľúčových otázok, metód a záverov.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 kritického čítania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17415-DECC-2C41-B5AB-8B2A4317BEFE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515754"/>
          </a:xfrm>
        </p:spPr>
        <p:txBody>
          <a:bodyPr/>
          <a:lstStyle/>
          <a:p>
            <a:r>
              <a:rPr lang="sk-SK" sz="2800" dirty="0"/>
              <a:t>Keď pristupujete k textu prvýkrát, </a:t>
            </a:r>
            <a:r>
              <a:rPr lang="sk-SK" sz="2800" dirty="0" smtClean="0"/>
              <a:t>nepristupujte ako k románu. </a:t>
            </a:r>
            <a:r>
              <a:rPr lang="sk-SK" sz="2800" dirty="0"/>
              <a:t>Namiesto toho </a:t>
            </a:r>
            <a:r>
              <a:rPr lang="sk-SK" sz="2800" dirty="0" smtClean="0"/>
              <a:t>k </a:t>
            </a:r>
            <a:r>
              <a:rPr lang="sk-SK" sz="2800" dirty="0"/>
              <a:t>nemu </a:t>
            </a:r>
            <a:r>
              <a:rPr lang="sk-SK" sz="2800" dirty="0" smtClean="0"/>
              <a:t>pristupujte </a:t>
            </a:r>
            <a:r>
              <a:rPr lang="sk-SK" sz="2800" dirty="0"/>
              <a:t>ako k </a:t>
            </a:r>
            <a:r>
              <a:rPr lang="sk-SK" sz="2800" dirty="0" smtClean="0"/>
              <a:t>forenznému (súdnemu) prípadu</a:t>
            </a:r>
            <a:endParaRPr lang="sk-SK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7416824" cy="4104456"/>
          </a:xfrm>
        </p:spPr>
        <p:txBody>
          <a:bodyPr>
            <a:normAutofit fontScale="92500"/>
          </a:bodyPr>
          <a:lstStyle/>
          <a:p>
            <a:r>
              <a:rPr lang="sk-SK" b="1" dirty="0"/>
              <a:t>Predvídať </a:t>
            </a:r>
            <a:r>
              <a:rPr lang="sk-SK" b="1" dirty="0" smtClean="0"/>
              <a:t>obsah </a:t>
            </a:r>
            <a:r>
              <a:rPr lang="sk-SK" i="1" dirty="0" smtClean="0"/>
              <a:t>Z </a:t>
            </a:r>
            <a:r>
              <a:rPr lang="sk-SK" i="1" dirty="0"/>
              <a:t>názvu, ilustrácií, štruktúry, grafov</a:t>
            </a:r>
          </a:p>
          <a:p>
            <a:r>
              <a:rPr lang="sk-SK" b="1" dirty="0" smtClean="0"/>
              <a:t>Skenovať</a:t>
            </a:r>
            <a:r>
              <a:rPr lang="sk-SK" dirty="0" smtClean="0"/>
              <a:t> </a:t>
            </a:r>
            <a:r>
              <a:rPr lang="sk-SK" i="1" dirty="0" smtClean="0"/>
              <a:t>Vyhľadať špecifické informácie </a:t>
            </a:r>
            <a:r>
              <a:rPr lang="sk-SK" i="1" dirty="0"/>
              <a:t>z nadpisov kapitol a podkapitol</a:t>
            </a:r>
          </a:p>
          <a:p>
            <a:r>
              <a:rPr lang="sk-SK" b="1" dirty="0" smtClean="0"/>
              <a:t>Kĺzať</a:t>
            </a:r>
            <a:r>
              <a:rPr lang="sk-SK" dirty="0" smtClean="0"/>
              <a:t> </a:t>
            </a:r>
            <a:r>
              <a:rPr lang="sk-SK" i="1" dirty="0"/>
              <a:t>Nájsť hlavné myšlienky - od prvého a posledného </a:t>
            </a:r>
            <a:r>
              <a:rPr lang="sk-SK" i="1" dirty="0" smtClean="0"/>
              <a:t>odseku. </a:t>
            </a:r>
            <a:r>
              <a:rPr lang="sk-SK" i="1" dirty="0"/>
              <a:t>Zvýraznite neznáme slová, aby ste získali celkové, všeobecné pochopenie</a:t>
            </a:r>
            <a:r>
              <a:rPr lang="sk-SK" i="1" dirty="0" smtClean="0"/>
              <a:t>.</a:t>
            </a:r>
            <a:endParaRPr lang="sk-SK" dirty="0" smtClean="0"/>
          </a:p>
          <a:p>
            <a:r>
              <a:rPr lang="sk-SK" b="1" dirty="0"/>
              <a:t>Intenzívne čítanie</a:t>
            </a:r>
            <a:r>
              <a:rPr lang="sk-SK" b="1" dirty="0" smtClean="0"/>
              <a:t> </a:t>
            </a:r>
            <a:r>
              <a:rPr lang="sk-SK" i="1" dirty="0" smtClean="0"/>
              <a:t>Pokúste </a:t>
            </a:r>
            <a:r>
              <a:rPr lang="sk-SK" i="1" dirty="0"/>
              <a:t>sa prečítať článok raz bez zastavenia. Pre podrobnejšie informácie, pre dôkladné pochopenie. Kontext používajte čo najviac, aby ste si vypočuli význam neznámych slov. </a:t>
            </a:r>
            <a:endParaRPr lang="sk-SK" i="1" dirty="0" smtClean="0"/>
          </a:p>
          <a:p>
            <a:r>
              <a:rPr lang="sk-SK" b="1" dirty="0" smtClean="0"/>
              <a:t>Robte </a:t>
            </a:r>
            <a:r>
              <a:rPr lang="sk-SK" b="1" dirty="0"/>
              <a:t>si </a:t>
            </a:r>
            <a:r>
              <a:rPr lang="sk-SK" b="1" dirty="0" smtClean="0"/>
              <a:t>poznámky </a:t>
            </a:r>
            <a:r>
              <a:rPr lang="sk-SK" i="1" dirty="0"/>
              <a:t>V tejto intenzívnej fáze čítania</a:t>
            </a:r>
          </a:p>
          <a:p>
            <a:r>
              <a:rPr lang="sk-SK" b="1" dirty="0" smtClean="0"/>
              <a:t>Formulujte otázky </a:t>
            </a:r>
            <a:r>
              <a:rPr lang="sk-SK" i="1" dirty="0"/>
              <a:t>Vaše porozumenie a názory a postoje autorov</a:t>
            </a:r>
          </a:p>
          <a:p>
            <a:r>
              <a:rPr lang="sk-SK" b="1" dirty="0" smtClean="0"/>
              <a:t>Overenie</a:t>
            </a:r>
            <a:r>
              <a:rPr lang="sk-SK" dirty="0" smtClean="0"/>
              <a:t> </a:t>
            </a:r>
            <a:r>
              <a:rPr lang="sk-SK" i="1" dirty="0"/>
              <a:t>Čo si pamätáte, keď prečítate svoje </a:t>
            </a:r>
            <a:r>
              <a:rPr lang="sk-SK" i="1" dirty="0" smtClean="0"/>
              <a:t>poznámky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125460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Popíšte </a:t>
            </a:r>
            <a:r>
              <a:rPr lang="sk-SK" dirty="0" smtClean="0"/>
              <a:t>problém a hlavný argument.</a:t>
            </a:r>
          </a:p>
          <a:p>
            <a:r>
              <a:rPr lang="sk-SK" dirty="0" smtClean="0"/>
              <a:t>Odkiaľ </a:t>
            </a:r>
            <a:r>
              <a:rPr lang="sk-SK" dirty="0"/>
              <a:t>pochádza tento text (aký je zdroj - je to článok v časopise, vedecká práca, orezávanie novín, výňatok z blogu</a:t>
            </a:r>
            <a:r>
              <a:rPr lang="sk-SK" dirty="0" smtClean="0"/>
              <a:t>?)</a:t>
            </a:r>
          </a:p>
          <a:p>
            <a:r>
              <a:rPr lang="sk-SK" dirty="0" smtClean="0"/>
              <a:t>Je </a:t>
            </a:r>
            <a:r>
              <a:rPr lang="sk-SK" dirty="0"/>
              <a:t>to autoritatívny zdroj? (Verím tomu? Prečo</a:t>
            </a:r>
            <a:r>
              <a:rPr lang="sk-SK" dirty="0" smtClean="0"/>
              <a:t>?)</a:t>
            </a:r>
          </a:p>
          <a:p>
            <a:r>
              <a:rPr lang="sk-SK" dirty="0" smtClean="0"/>
              <a:t>Čo </a:t>
            </a:r>
            <a:r>
              <a:rPr lang="sk-SK" dirty="0"/>
              <a:t>je hlavným bodom autora, </a:t>
            </a:r>
            <a:r>
              <a:rPr lang="sk-SK" dirty="0" smtClean="0"/>
              <a:t>čím podporuje argumenty? 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Niekoľko</a:t>
            </a:r>
            <a:r>
              <a:rPr lang="en-GB" dirty="0"/>
              <a:t> </a:t>
            </a:r>
            <a:r>
              <a:rPr lang="en-GB" dirty="0" err="1"/>
              <a:t>otázok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8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1" y="685802"/>
            <a:ext cx="7452359" cy="396733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Aké dôkazy </a:t>
            </a:r>
            <a:r>
              <a:rPr lang="sk-SK" dirty="0" smtClean="0"/>
              <a:t>boli použité </a:t>
            </a:r>
            <a:r>
              <a:rPr lang="sk-SK" dirty="0"/>
              <a:t>na podporu tohto riešenia</a:t>
            </a:r>
            <a:r>
              <a:rPr lang="sk-SK" dirty="0" smtClean="0"/>
              <a:t>?</a:t>
            </a:r>
          </a:p>
          <a:p>
            <a:r>
              <a:rPr lang="sk-SK" dirty="0" smtClean="0"/>
              <a:t>Ktorý z dôkazov </a:t>
            </a:r>
            <a:r>
              <a:rPr lang="sk-SK" dirty="0"/>
              <a:t>je dôležitý? </a:t>
            </a:r>
            <a:endParaRPr lang="sk-SK" dirty="0" smtClean="0"/>
          </a:p>
          <a:p>
            <a:r>
              <a:rPr lang="sk-SK" dirty="0" smtClean="0"/>
              <a:t>Čo </a:t>
            </a:r>
            <a:r>
              <a:rPr lang="sk-SK" dirty="0"/>
              <a:t>sa opiera o štatistické údaje, údaje z výskumu, názory iných vedcov, osobný názor? </a:t>
            </a:r>
            <a:endParaRPr lang="sk-SK" dirty="0" smtClean="0"/>
          </a:p>
          <a:p>
            <a:r>
              <a:rPr lang="sk-SK" dirty="0" smtClean="0"/>
              <a:t>Veríte napísanému? </a:t>
            </a:r>
            <a:r>
              <a:rPr lang="sk-SK" dirty="0"/>
              <a:t>Prečo, prečo </a:t>
            </a:r>
            <a:r>
              <a:rPr lang="sk-SK" dirty="0" smtClean="0"/>
              <a:t>áno resp. nie?</a:t>
            </a:r>
          </a:p>
          <a:p>
            <a:r>
              <a:rPr lang="sk-SK" dirty="0" smtClean="0"/>
              <a:t>Prečo autor </a:t>
            </a:r>
            <a:r>
              <a:rPr lang="sk-SK" dirty="0"/>
              <a:t>prezentuje tento názor</a:t>
            </a:r>
            <a:r>
              <a:rPr lang="sk-SK" dirty="0" smtClean="0"/>
              <a:t>?</a:t>
            </a:r>
          </a:p>
          <a:p>
            <a:r>
              <a:rPr lang="sk-SK" dirty="0" smtClean="0"/>
              <a:t>Ako </a:t>
            </a:r>
            <a:r>
              <a:rPr lang="sk-SK" dirty="0"/>
              <a:t>sa </a:t>
            </a:r>
            <a:r>
              <a:rPr lang="sk-SK" dirty="0" smtClean="0"/>
              <a:t>prezentuje argumenty?</a:t>
            </a:r>
          </a:p>
          <a:p>
            <a:r>
              <a:rPr lang="sk-SK" dirty="0" smtClean="0"/>
              <a:t>Používa autor emocionálny </a:t>
            </a:r>
            <a:r>
              <a:rPr lang="sk-SK" dirty="0"/>
              <a:t>alebo presvedčivý jazyk</a:t>
            </a:r>
            <a:r>
              <a:rPr lang="sk-SK" dirty="0" smtClean="0"/>
              <a:t>?</a:t>
            </a:r>
          </a:p>
          <a:p>
            <a:r>
              <a:rPr lang="sk-SK" dirty="0" smtClean="0"/>
              <a:t>Súhlasia iní </a:t>
            </a:r>
            <a:r>
              <a:rPr lang="sk-SK" dirty="0"/>
              <a:t>spisovatelia s týmito </a:t>
            </a:r>
            <a:r>
              <a:rPr lang="sk-SK" dirty="0" smtClean="0"/>
              <a:t>myšlienkami?</a:t>
            </a:r>
          </a:p>
          <a:p>
            <a:r>
              <a:rPr lang="sk-SK" dirty="0" smtClean="0"/>
              <a:t>Súhlasím </a:t>
            </a:r>
            <a:r>
              <a:rPr lang="sk-SK" dirty="0"/>
              <a:t>s týmito </a:t>
            </a:r>
            <a:r>
              <a:rPr lang="sk-SK" dirty="0" smtClean="0"/>
              <a:t>myšlienkami</a:t>
            </a:r>
            <a:r>
              <a:rPr lang="sk-SK" dirty="0"/>
              <a:t>? (Prečo áno alebo prečo nie?)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7241" y="4876800"/>
            <a:ext cx="7395160" cy="914400"/>
          </a:xfrm>
        </p:spPr>
        <p:txBody>
          <a:bodyPr/>
          <a:lstStyle/>
          <a:p>
            <a:r>
              <a:rPr lang="en-GB" dirty="0" err="1"/>
              <a:t>Niekoľko</a:t>
            </a:r>
            <a:r>
              <a:rPr lang="en-GB" dirty="0"/>
              <a:t> </a:t>
            </a:r>
            <a:r>
              <a:rPr lang="en-GB" dirty="0" err="1" smtClean="0"/>
              <a:t>otázok</a:t>
            </a:r>
            <a:r>
              <a:rPr lang="en-GB" dirty="0" smtClean="0"/>
              <a:t> </a:t>
            </a:r>
            <a:r>
              <a:rPr lang="en-GB" sz="2800" dirty="0" err="1" smtClean="0"/>
              <a:t>pokračovanie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93295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Kritické myslenie ako hľadanie odpovedí neštandardným spôsobom pomocou neštandardných otázok a postupov</a:t>
            </a:r>
          </a:p>
          <a:p>
            <a:r>
              <a:rPr lang="sk-SK" dirty="0"/>
              <a:t>Kritické </a:t>
            </a:r>
            <a:r>
              <a:rPr lang="sk-SK" dirty="0" smtClean="0"/>
              <a:t>čítanie ako aktívne čítanie odbornej literatúry</a:t>
            </a:r>
          </a:p>
          <a:p>
            <a:r>
              <a:rPr lang="sk-SK" dirty="0" smtClean="0"/>
              <a:t>Štruktúra kritického čítania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Preukázať dôležitosť kritického myslenia a kritického čítania a povzbudiť vás, aby ste používali tieto nástroje.</a:t>
            </a:r>
          </a:p>
          <a:p>
            <a:r>
              <a:rPr lang="sk-SK" dirty="0" smtClean="0"/>
              <a:t>Zaviesť kľúčové pojmy a spôsoby praxe pre aktívne / kritické čítanie.</a:t>
            </a:r>
          </a:p>
          <a:p>
            <a:r>
              <a:rPr lang="sk-SK" dirty="0" smtClean="0"/>
              <a:t>Predstaviť určité techniky a stratégie pre prístup k akademickej literatúre.</a:t>
            </a:r>
            <a:endParaRPr lang="sk-S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Ciele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42162315-D3DC-7646-A8C8-53B381FD15D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EE1101-B00D-A64D-BB85-5AA21677B55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615406"/>
          </a:xfrm>
        </p:spPr>
        <p:txBody>
          <a:bodyPr>
            <a:normAutofit/>
          </a:bodyPr>
          <a:lstStyle/>
          <a:p>
            <a:r>
              <a:rPr lang="en-GB" dirty="0" err="1"/>
              <a:t>Čo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týka</a:t>
            </a:r>
            <a:r>
              <a:rPr lang="en-GB" dirty="0"/>
              <a:t> </a:t>
            </a:r>
            <a:r>
              <a:rPr lang="en-GB" dirty="0" err="1"/>
              <a:t>každodenného</a:t>
            </a:r>
            <a:r>
              <a:rPr lang="en-GB" dirty="0"/>
              <a:t> </a:t>
            </a:r>
            <a:r>
              <a:rPr lang="en-GB" dirty="0" err="1"/>
              <a:t>myslenia</a:t>
            </a:r>
            <a:r>
              <a:rPr lang="en-GB" dirty="0"/>
              <a:t>, </a:t>
            </a:r>
            <a:r>
              <a:rPr lang="en-GB" dirty="0" err="1"/>
              <a:t>môžete</a:t>
            </a:r>
            <a:r>
              <a:rPr lang="en-GB" dirty="0"/>
              <a:t> </a:t>
            </a:r>
            <a:r>
              <a:rPr lang="en-GB" dirty="0" err="1"/>
              <a:t>povedať</a:t>
            </a:r>
            <a:r>
              <a:rPr lang="en-GB" dirty="0"/>
              <a:t>, </a:t>
            </a:r>
            <a:r>
              <a:rPr lang="en-GB" dirty="0" err="1"/>
              <a:t>prečo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obezita</a:t>
            </a:r>
            <a:r>
              <a:rPr lang="en-GB" dirty="0"/>
              <a:t> </a:t>
            </a:r>
            <a:r>
              <a:rPr lang="en-GB" dirty="0" err="1"/>
              <a:t>stáva</a:t>
            </a:r>
            <a:r>
              <a:rPr lang="en-GB" dirty="0"/>
              <a:t> </a:t>
            </a:r>
            <a:r>
              <a:rPr lang="en-GB" dirty="0" err="1"/>
              <a:t>takým</a:t>
            </a:r>
            <a:r>
              <a:rPr lang="en-GB" dirty="0"/>
              <a:t> </a:t>
            </a:r>
            <a:r>
              <a:rPr lang="en-GB" dirty="0" err="1"/>
              <a:t>problémom</a:t>
            </a:r>
            <a:r>
              <a:rPr lang="en-GB" dirty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Slovensku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Môžete</a:t>
            </a:r>
            <a:r>
              <a:rPr lang="en-GB" dirty="0" smtClean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opýtať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/>
              <a:t>rastúca</a:t>
            </a:r>
            <a:r>
              <a:rPr lang="en-GB" dirty="0"/>
              <a:t> </a:t>
            </a:r>
            <a:r>
              <a:rPr lang="en-GB" dirty="0" err="1"/>
              <a:t>miera</a:t>
            </a:r>
            <a:r>
              <a:rPr lang="en-GB" dirty="0"/>
              <a:t> </a:t>
            </a:r>
            <a:r>
              <a:rPr lang="en-GB" dirty="0" err="1"/>
              <a:t>obezity</a:t>
            </a:r>
            <a:r>
              <a:rPr lang="en-GB" dirty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Slovensku</a:t>
            </a:r>
            <a:r>
              <a:rPr lang="en-GB" dirty="0" smtClean="0"/>
              <a:t> </a:t>
            </a:r>
            <a:r>
              <a:rPr lang="en-GB" dirty="0" err="1"/>
              <a:t>odráža</a:t>
            </a:r>
            <a:r>
              <a:rPr lang="en-GB" dirty="0"/>
              <a:t> </a:t>
            </a:r>
            <a:r>
              <a:rPr lang="en-GB" dirty="0" err="1"/>
              <a:t>naše</a:t>
            </a:r>
            <a:r>
              <a:rPr lang="en-GB" dirty="0"/>
              <a:t> </a:t>
            </a:r>
            <a:r>
              <a:rPr lang="en-GB" dirty="0" err="1"/>
              <a:t>sociálne</a:t>
            </a:r>
            <a:r>
              <a:rPr lang="en-GB" dirty="0"/>
              <a:t> a </a:t>
            </a:r>
            <a:r>
              <a:rPr lang="en-GB" dirty="0" err="1"/>
              <a:t>kultúrne</a:t>
            </a:r>
            <a:r>
              <a:rPr lang="en-GB" dirty="0"/>
              <a:t> </a:t>
            </a:r>
            <a:r>
              <a:rPr lang="en-GB" dirty="0" err="1"/>
              <a:t>hodnoty</a:t>
            </a:r>
            <a:r>
              <a:rPr lang="en-GB" dirty="0"/>
              <a:t>? </a:t>
            </a:r>
            <a:endParaRPr lang="en-GB" dirty="0" smtClean="0"/>
          </a:p>
          <a:p>
            <a:pPr lvl="1"/>
            <a:r>
              <a:rPr lang="en-GB" dirty="0" smtClean="0"/>
              <a:t>Je </a:t>
            </a:r>
            <a:r>
              <a:rPr lang="en-GB" dirty="0"/>
              <a:t>to </a:t>
            </a:r>
            <a:r>
              <a:rPr lang="en-GB" dirty="0" err="1"/>
              <a:t>naozaj</a:t>
            </a:r>
            <a:r>
              <a:rPr lang="en-GB" dirty="0"/>
              <a:t> </a:t>
            </a:r>
            <a:r>
              <a:rPr lang="en-GB" dirty="0" err="1"/>
              <a:t>taký</a:t>
            </a:r>
            <a:r>
              <a:rPr lang="en-GB" dirty="0"/>
              <a:t> </a:t>
            </a:r>
            <a:r>
              <a:rPr lang="en-GB" dirty="0" err="1"/>
              <a:t>závažný</a:t>
            </a:r>
            <a:r>
              <a:rPr lang="en-GB" dirty="0"/>
              <a:t> </a:t>
            </a:r>
            <a:r>
              <a:rPr lang="en-GB" dirty="0" err="1"/>
              <a:t>problém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počujeme</a:t>
            </a:r>
            <a:r>
              <a:rPr lang="en-GB" dirty="0"/>
              <a:t>? </a:t>
            </a:r>
            <a:endParaRPr lang="en-GB" dirty="0" smtClean="0"/>
          </a:p>
          <a:p>
            <a:pPr lvl="1"/>
            <a:r>
              <a:rPr lang="en-GB" dirty="0" err="1" smtClean="0"/>
              <a:t>Ak</a:t>
            </a:r>
            <a:r>
              <a:rPr lang="en-GB" dirty="0" smtClean="0"/>
              <a:t> </a:t>
            </a:r>
            <a:r>
              <a:rPr lang="en-GB" dirty="0" err="1"/>
              <a:t>áno</a:t>
            </a:r>
            <a:r>
              <a:rPr lang="en-GB" dirty="0"/>
              <a:t>, </a:t>
            </a:r>
            <a:r>
              <a:rPr lang="en-GB" dirty="0" err="1"/>
              <a:t>aké</a:t>
            </a:r>
            <a:r>
              <a:rPr lang="en-GB" dirty="0"/>
              <a:t> by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byť</a:t>
            </a:r>
            <a:r>
              <a:rPr lang="en-GB" dirty="0"/>
              <a:t> </a:t>
            </a:r>
            <a:r>
              <a:rPr lang="en-GB" dirty="0" err="1"/>
              <a:t>následky</a:t>
            </a:r>
            <a:r>
              <a:rPr lang="en-GB" dirty="0"/>
              <a:t> </a:t>
            </a:r>
            <a:r>
              <a:rPr lang="en-GB" dirty="0" err="1"/>
              <a:t>týchto</a:t>
            </a:r>
            <a:r>
              <a:rPr lang="en-GB" dirty="0"/>
              <a:t> </a:t>
            </a:r>
            <a:r>
              <a:rPr lang="en-GB" dirty="0" err="1"/>
              <a:t>sadzieb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päť</a:t>
            </a:r>
            <a:r>
              <a:rPr lang="en-GB" dirty="0"/>
              <a:t> </a:t>
            </a:r>
            <a:r>
              <a:rPr lang="en-GB" dirty="0" err="1"/>
              <a:t>rokov</a:t>
            </a:r>
            <a:r>
              <a:rPr lang="en-GB" dirty="0"/>
              <a:t>? </a:t>
            </a:r>
            <a:endParaRPr lang="en-GB" dirty="0" smtClean="0"/>
          </a:p>
          <a:p>
            <a:pPr lvl="1"/>
            <a:r>
              <a:rPr lang="en-GB" dirty="0" err="1" smtClean="0"/>
              <a:t>Aké</a:t>
            </a:r>
            <a:r>
              <a:rPr lang="en-GB" dirty="0" smtClean="0"/>
              <a:t> </a:t>
            </a:r>
            <a:r>
              <a:rPr lang="en-GB" dirty="0" err="1"/>
              <a:t>alternatívne</a:t>
            </a:r>
            <a:r>
              <a:rPr lang="en-GB" dirty="0"/>
              <a:t> </a:t>
            </a:r>
            <a:r>
              <a:rPr lang="en-GB" dirty="0" err="1"/>
              <a:t>spôsoby</a:t>
            </a:r>
            <a:r>
              <a:rPr lang="en-GB" dirty="0"/>
              <a:t> </a:t>
            </a:r>
            <a:r>
              <a:rPr lang="en-GB" dirty="0" err="1"/>
              <a:t>môžeme</a:t>
            </a:r>
            <a:r>
              <a:rPr lang="en-GB" dirty="0"/>
              <a:t> </a:t>
            </a:r>
            <a:r>
              <a:rPr lang="en-GB" dirty="0" err="1" smtClean="0"/>
              <a:t>vymyslieť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boj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výsledným</a:t>
            </a:r>
            <a:r>
              <a:rPr lang="en-GB" dirty="0"/>
              <a:t> </a:t>
            </a:r>
            <a:r>
              <a:rPr lang="en-GB" dirty="0" err="1"/>
              <a:t>zdravotným</a:t>
            </a:r>
            <a:r>
              <a:rPr lang="en-GB" dirty="0"/>
              <a:t> </a:t>
            </a:r>
            <a:r>
              <a:rPr lang="en-GB" dirty="0" err="1"/>
              <a:t>problémom</a:t>
            </a:r>
            <a:r>
              <a:rPr lang="en-GB" dirty="0"/>
              <a:t>?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502" y="840211"/>
            <a:ext cx="6799262" cy="2263771"/>
          </a:xfrm>
        </p:spPr>
        <p:txBody>
          <a:bodyPr/>
          <a:lstStyle/>
          <a:p>
            <a:r>
              <a:rPr lang="sk-SK" dirty="0" smtClean="0"/>
              <a:t>Dobrá teória je ako dobrá obrana na súde.</a:t>
            </a:r>
          </a:p>
          <a:p>
            <a:r>
              <a:rPr lang="sk-SK" dirty="0" smtClean="0"/>
              <a:t>Kľúčom k použitiu teórie na argumentáciu je predloženie praktických dôkazov na podporu teórií, ktoré používate.</a:t>
            </a:r>
          </a:p>
          <a:p>
            <a:r>
              <a:rPr lang="sk-SK" dirty="0" smtClean="0"/>
              <a:t>Dôkaz predstavuje most medzi teóriou a praxou.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</a:t>
            </a:r>
            <a:r>
              <a:rPr lang="sk-SK" dirty="0" err="1" smtClean="0"/>
              <a:t>ória</a:t>
            </a:r>
            <a:r>
              <a:rPr lang="sk-SK" dirty="0" smtClean="0"/>
              <a:t> a prax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103982"/>
            <a:ext cx="3748410" cy="17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(A </a:t>
            </a:r>
            <a:r>
              <a:rPr lang="en-GB" dirty="0" err="1" smtClean="0"/>
              <a:t>prečo</a:t>
            </a:r>
            <a:r>
              <a:rPr lang="en-GB" dirty="0" smtClean="0"/>
              <a:t> o tom </a:t>
            </a:r>
            <a:r>
              <a:rPr lang="en-GB" dirty="0" err="1" smtClean="0"/>
              <a:t>vôbec</a:t>
            </a:r>
            <a:r>
              <a:rPr lang="en-GB" dirty="0" smtClean="0"/>
              <a:t> </a:t>
            </a:r>
            <a:r>
              <a:rPr lang="en-GB" dirty="0" err="1" smtClean="0"/>
              <a:t>hovoríme</a:t>
            </a:r>
            <a:r>
              <a:rPr lang="en-GB" dirty="0" smtClean="0"/>
              <a:t>?)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86B4-9E8B-E242-AEC8-2A513FED7576}" type="datetime1">
              <a:rPr lang="sk-SK" smtClean="0"/>
              <a:pPr>
                <a:defRPr/>
              </a:pPr>
              <a:t>6.9.17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05000"/>
            <a:ext cx="7709480" cy="2350008"/>
          </a:xfrm>
        </p:spPr>
        <p:txBody>
          <a:bodyPr/>
          <a:lstStyle/>
          <a:p>
            <a:r>
              <a:rPr lang="sk-SK" dirty="0" smtClean="0"/>
              <a:t>Čo je kritické myslenie?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23813"/>
            <a:ext cx="2840112" cy="17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4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A86B4-9E8B-E242-AEC8-2A513FED7576}" type="datetime1">
              <a:rPr lang="sk-SK" smtClean="0"/>
              <a:pPr>
                <a:defRPr/>
              </a:pPr>
              <a:t>6.9.17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C3D36-DEE7-3243-94B8-4AA05D4994F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07904" y="6154739"/>
            <a:ext cx="1968843" cy="365124"/>
          </a:xfrm>
        </p:spPr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1" y="4293096"/>
            <a:ext cx="7543800" cy="1778496"/>
          </a:xfrm>
        </p:spPr>
        <p:txBody>
          <a:bodyPr/>
          <a:lstStyle/>
          <a:p>
            <a:r>
              <a:rPr lang="sk-SK" dirty="0" smtClean="0"/>
              <a:t>Činnosti zahrnuté v </a:t>
            </a:r>
            <a:r>
              <a:rPr lang="sk-SK" smtClean="0"/>
              <a:t>kritickom myslení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Interpretácia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základe</a:t>
            </a:r>
            <a:r>
              <a:rPr lang="en-GB" dirty="0" smtClean="0"/>
              <a:t> </a:t>
            </a:r>
            <a:r>
              <a:rPr lang="en-GB" dirty="0" err="1" smtClean="0"/>
              <a:t>štruktúry</a:t>
            </a:r>
            <a:endParaRPr lang="en-GB" dirty="0" smtClean="0"/>
          </a:p>
          <a:p>
            <a:r>
              <a:rPr lang="en-GB" dirty="0" err="1" smtClean="0"/>
              <a:t>Spájanie</a:t>
            </a:r>
            <a:r>
              <a:rPr lang="en-GB" dirty="0" smtClean="0"/>
              <a:t> </a:t>
            </a:r>
            <a:r>
              <a:rPr lang="en-GB" dirty="0" err="1" smtClean="0"/>
              <a:t>teórie</a:t>
            </a:r>
            <a:r>
              <a:rPr lang="en-GB" dirty="0" smtClean="0"/>
              <a:t> </a:t>
            </a:r>
            <a:r>
              <a:rPr lang="en-GB" dirty="0"/>
              <a:t>s </a:t>
            </a:r>
            <a:r>
              <a:rPr lang="en-GB" dirty="0" err="1" smtClean="0"/>
              <a:t>praxou</a:t>
            </a:r>
            <a:endParaRPr lang="en-GB" dirty="0" smtClean="0"/>
          </a:p>
          <a:p>
            <a:r>
              <a:rPr lang="en-GB" dirty="0" err="1" smtClean="0"/>
              <a:t>Tvorba</a:t>
            </a:r>
            <a:r>
              <a:rPr lang="en-GB" dirty="0" smtClean="0"/>
              <a:t> </a:t>
            </a:r>
            <a:r>
              <a:rPr lang="en-GB" dirty="0" err="1" smtClean="0"/>
              <a:t>tvrdenia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 smtClean="0"/>
              <a:t>jeho</a:t>
            </a:r>
            <a:r>
              <a:rPr lang="en-GB" dirty="0" smtClean="0"/>
              <a:t> </a:t>
            </a:r>
            <a:r>
              <a:rPr lang="en-GB" dirty="0" err="1" smtClean="0"/>
              <a:t>podpora</a:t>
            </a:r>
            <a:endParaRPr lang="en-GB" dirty="0" smtClean="0"/>
          </a:p>
          <a:p>
            <a:r>
              <a:rPr lang="en-GB" dirty="0" err="1" smtClean="0"/>
              <a:t>Použitie</a:t>
            </a:r>
            <a:r>
              <a:rPr lang="en-GB" dirty="0" smtClean="0"/>
              <a:t> </a:t>
            </a:r>
            <a:r>
              <a:rPr lang="en-GB" dirty="0" err="1"/>
              <a:t>vhodných</a:t>
            </a:r>
            <a:r>
              <a:rPr lang="en-GB" dirty="0"/>
              <a:t> </a:t>
            </a:r>
            <a:r>
              <a:rPr lang="en-GB" dirty="0" err="1" smtClean="0"/>
              <a:t>dôkazov</a:t>
            </a:r>
            <a:endParaRPr lang="en-GB" dirty="0" smtClean="0"/>
          </a:p>
          <a:p>
            <a:r>
              <a:rPr lang="en-GB" dirty="0" err="1" smtClean="0"/>
              <a:t>Vytváranie</a:t>
            </a:r>
            <a:r>
              <a:rPr lang="en-GB" dirty="0" smtClean="0"/>
              <a:t> </a:t>
            </a:r>
            <a:r>
              <a:rPr lang="en-GB" dirty="0" err="1"/>
              <a:t>prepojení</a:t>
            </a:r>
            <a:r>
              <a:rPr lang="en-GB" dirty="0"/>
              <a:t> </a:t>
            </a:r>
            <a:r>
              <a:rPr lang="en-GB" dirty="0" err="1"/>
              <a:t>medzi</a:t>
            </a:r>
            <a:r>
              <a:rPr lang="en-GB" dirty="0"/>
              <a:t> </a:t>
            </a:r>
            <a:r>
              <a:rPr lang="en-GB" dirty="0" err="1" smtClean="0"/>
              <a:t>nápadmi</a:t>
            </a:r>
            <a:endParaRPr lang="en-GB" dirty="0" smtClean="0"/>
          </a:p>
          <a:p>
            <a:r>
              <a:rPr lang="en-GB" dirty="0" err="1" smtClean="0"/>
              <a:t>Pýtanie</a:t>
            </a:r>
            <a:r>
              <a:rPr lang="en-GB" dirty="0" smtClean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 smtClean="0"/>
              <a:t>otázok</a:t>
            </a:r>
            <a:endParaRPr lang="en-GB" dirty="0" smtClean="0"/>
          </a:p>
          <a:p>
            <a:r>
              <a:rPr lang="en-GB" dirty="0" err="1" smtClean="0"/>
              <a:t>Vyhodnocovanie</a:t>
            </a:r>
            <a:endParaRPr lang="en-GB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Predpovedanie</a:t>
            </a:r>
            <a:endParaRPr lang="en-GB" dirty="0" smtClean="0"/>
          </a:p>
          <a:p>
            <a:r>
              <a:rPr lang="en-GB" dirty="0" err="1" smtClean="0"/>
              <a:t>Popisy</a:t>
            </a:r>
            <a:endParaRPr lang="en-GB" dirty="0" smtClean="0"/>
          </a:p>
          <a:p>
            <a:r>
              <a:rPr lang="en-GB" dirty="0" err="1" smtClean="0"/>
              <a:t>Analyzovanie</a:t>
            </a:r>
            <a:endParaRPr lang="en-GB" dirty="0" smtClean="0"/>
          </a:p>
          <a:p>
            <a:r>
              <a:rPr lang="en-GB" dirty="0" err="1" smtClean="0"/>
              <a:t>Syntéza</a:t>
            </a:r>
            <a:endParaRPr lang="en-GB" dirty="0" smtClean="0"/>
          </a:p>
          <a:p>
            <a:r>
              <a:rPr lang="en-GB" dirty="0" err="1" smtClean="0"/>
              <a:t>Kategorizácia</a:t>
            </a:r>
            <a:endParaRPr lang="en-GB" dirty="0" smtClean="0"/>
          </a:p>
          <a:p>
            <a:r>
              <a:rPr lang="en-GB" dirty="0" err="1" smtClean="0"/>
              <a:t>Zistenie</a:t>
            </a:r>
            <a:r>
              <a:rPr lang="en-GB" dirty="0" smtClean="0"/>
              <a:t> </a:t>
            </a:r>
            <a:r>
              <a:rPr lang="en-GB" dirty="0" err="1"/>
              <a:t>príčiny</a:t>
            </a:r>
            <a:r>
              <a:rPr lang="en-GB" dirty="0"/>
              <a:t> a </a:t>
            </a:r>
            <a:r>
              <a:rPr lang="en-GB" dirty="0" err="1" smtClean="0"/>
              <a:t>následku</a:t>
            </a:r>
            <a:endParaRPr lang="en-GB" dirty="0" smtClean="0"/>
          </a:p>
          <a:p>
            <a:r>
              <a:rPr lang="en-GB" dirty="0" err="1" smtClean="0"/>
              <a:t>Identifikácia</a:t>
            </a:r>
            <a:r>
              <a:rPr lang="en-GB" dirty="0" smtClean="0"/>
              <a:t> </a:t>
            </a:r>
            <a:r>
              <a:rPr lang="en-GB" dirty="0" err="1"/>
              <a:t>problémov</a:t>
            </a:r>
            <a:r>
              <a:rPr lang="en-GB" dirty="0"/>
              <a:t> a </a:t>
            </a:r>
            <a:r>
              <a:rPr lang="en-GB" dirty="0" err="1"/>
              <a:t>riešení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2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33600" y="685803"/>
            <a:ext cx="6096000" cy="3031230"/>
          </a:xfrm>
        </p:spPr>
        <p:txBody>
          <a:bodyPr/>
          <a:lstStyle/>
          <a:p>
            <a:r>
              <a:rPr lang="sk-SK" dirty="0" smtClean="0"/>
              <a:t>Kritické čítanie znamená čerpanie z vlastných kritických schopností, aby ste to zvážili a premýšľali o dôsledkoch a záveroch toho, čo sa hovorí.</a:t>
            </a:r>
          </a:p>
          <a:p>
            <a:r>
              <a:rPr lang="sk-SK" dirty="0" smtClean="0"/>
              <a:t>Znamená to tvoriť vlastný názor na predmet po analýze a posúdení dôkazovej základne v rámci materiálu.</a:t>
            </a:r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29542"/>
          </a:xfrm>
        </p:spPr>
        <p:txBody>
          <a:bodyPr/>
          <a:lstStyle/>
          <a:p>
            <a:r>
              <a:rPr lang="en-GB" dirty="0" err="1" smtClean="0"/>
              <a:t>Vzťah</a:t>
            </a:r>
            <a:r>
              <a:rPr lang="en-GB" dirty="0" smtClean="0"/>
              <a:t> </a:t>
            </a:r>
            <a:r>
              <a:rPr lang="en-GB" dirty="0" err="1" smtClean="0"/>
              <a:t>medzi</a:t>
            </a:r>
            <a:r>
              <a:rPr lang="en-GB" dirty="0" smtClean="0"/>
              <a:t> </a:t>
            </a:r>
            <a:r>
              <a:rPr lang="en-GB" dirty="0" err="1" smtClean="0"/>
              <a:t>kritickým</a:t>
            </a:r>
            <a:r>
              <a:rPr lang="en-GB" dirty="0" smtClean="0"/>
              <a:t> </a:t>
            </a:r>
            <a:r>
              <a:rPr lang="en-GB" dirty="0" err="1" smtClean="0"/>
              <a:t>myslením</a:t>
            </a:r>
            <a:r>
              <a:rPr lang="en-GB" dirty="0" smtClean="0"/>
              <a:t> a </a:t>
            </a:r>
            <a:r>
              <a:rPr lang="en-GB" dirty="0" err="1" smtClean="0"/>
              <a:t>kritickým</a:t>
            </a:r>
            <a:r>
              <a:rPr lang="en-GB" dirty="0" smtClean="0"/>
              <a:t> </a:t>
            </a:r>
            <a:r>
              <a:rPr lang="en-GB" dirty="0" err="1" smtClean="0"/>
              <a:t>čítaním</a:t>
            </a:r>
            <a:endParaRPr lang="en-GB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17117415-DECC-2C41-B5AB-8B2A4317BEFE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B1A3BA-7F48-9344-B540-1BB546028EE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338" y="1844825"/>
            <a:ext cx="6799262" cy="3240359"/>
          </a:xfrm>
        </p:spPr>
        <p:txBody>
          <a:bodyPr/>
          <a:lstStyle/>
          <a:p>
            <a:r>
              <a:rPr lang="sk-SK" dirty="0" smtClean="0"/>
              <a:t>Pýtaj sa</a:t>
            </a:r>
            <a:endParaRPr lang="en-GB" dirty="0" smtClean="0"/>
          </a:p>
          <a:p>
            <a:r>
              <a:rPr lang="en-GB" dirty="0" err="1" smtClean="0"/>
              <a:t>Buď</a:t>
            </a:r>
            <a:r>
              <a:rPr lang="en-GB" dirty="0" smtClean="0"/>
              <a:t> </a:t>
            </a:r>
            <a:r>
              <a:rPr lang="en-GB" dirty="0" err="1" smtClean="0"/>
              <a:t>trpezlivý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odpoveď</a:t>
            </a:r>
            <a:r>
              <a:rPr lang="en-GB" dirty="0"/>
              <a:t> </a:t>
            </a:r>
            <a:r>
              <a:rPr lang="en-GB" dirty="0" err="1"/>
              <a:t>nemôžete</a:t>
            </a:r>
            <a:r>
              <a:rPr lang="en-GB" dirty="0"/>
              <a:t> </a:t>
            </a:r>
            <a:r>
              <a:rPr lang="en-GB" dirty="0" err="1"/>
              <a:t>nájsť</a:t>
            </a:r>
            <a:r>
              <a:rPr lang="en-GB" dirty="0"/>
              <a:t> </a:t>
            </a:r>
            <a:r>
              <a:rPr lang="en-GB" dirty="0" err="1"/>
              <a:t>rýchlo</a:t>
            </a:r>
            <a:r>
              <a:rPr lang="en-GB" dirty="0" smtClean="0"/>
              <a:t>!)</a:t>
            </a:r>
          </a:p>
          <a:p>
            <a:r>
              <a:rPr lang="en-GB" dirty="0" err="1" smtClean="0"/>
              <a:t>Dbaj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presnosť</a:t>
            </a:r>
            <a:r>
              <a:rPr lang="en-GB" dirty="0"/>
              <a:t> a </a:t>
            </a:r>
            <a:r>
              <a:rPr lang="en-GB" dirty="0" err="1"/>
              <a:t>jasnosť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Mysli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smtClean="0"/>
              <a:t>: </a:t>
            </a:r>
            <a:r>
              <a:rPr lang="en-GB" dirty="0" err="1"/>
              <a:t>relevantnosť</a:t>
            </a:r>
            <a:r>
              <a:rPr lang="en-GB" dirty="0"/>
              <a:t>, </a:t>
            </a:r>
            <a:r>
              <a:rPr lang="en-GB" dirty="0" err="1" smtClean="0"/>
              <a:t>hĺbku</a:t>
            </a:r>
            <a:r>
              <a:rPr lang="en-GB" dirty="0" smtClean="0"/>
              <a:t>, </a:t>
            </a:r>
            <a:r>
              <a:rPr lang="en-GB" dirty="0" err="1" smtClean="0"/>
              <a:t>konzistenciu</a:t>
            </a:r>
            <a:r>
              <a:rPr lang="en-GB" dirty="0" smtClean="0"/>
              <a:t>, </a:t>
            </a:r>
            <a:r>
              <a:rPr lang="en-GB" dirty="0" err="1"/>
              <a:t>otvorenosť</a:t>
            </a:r>
            <a:r>
              <a:rPr lang="en-GB" dirty="0"/>
              <a:t>, </a:t>
            </a:r>
            <a:r>
              <a:rPr lang="en-GB" dirty="0" err="1" smtClean="0"/>
              <a:t>bu</a:t>
            </a:r>
            <a:r>
              <a:rPr lang="sk-SK" dirty="0" err="1" smtClean="0"/>
              <a:t>ď</a:t>
            </a:r>
            <a:r>
              <a:rPr lang="en-GB" dirty="0" smtClean="0"/>
              <a:t> </a:t>
            </a:r>
            <a:r>
              <a:rPr lang="en-GB" dirty="0" err="1"/>
              <a:t>zvedavý</a:t>
            </a:r>
            <a:r>
              <a:rPr lang="en-GB" dirty="0"/>
              <a:t>, </a:t>
            </a:r>
            <a:r>
              <a:rPr lang="en-GB" dirty="0" smtClean="0"/>
              <a:t>b</a:t>
            </a:r>
            <a:r>
              <a:rPr lang="sk-SK" dirty="0" err="1" smtClean="0"/>
              <a:t>uď</a:t>
            </a:r>
            <a:r>
              <a:rPr lang="en-GB" dirty="0" smtClean="0"/>
              <a:t> </a:t>
            </a:r>
            <a:r>
              <a:rPr lang="en-GB" dirty="0" err="1"/>
              <a:t>ochotný</a:t>
            </a:r>
            <a:r>
              <a:rPr lang="en-GB" dirty="0"/>
              <a:t> </a:t>
            </a:r>
            <a:r>
              <a:rPr lang="en-GB" dirty="0" err="1"/>
              <a:t>pochybovať</a:t>
            </a:r>
            <a:r>
              <a:rPr lang="en-GB" dirty="0"/>
              <a:t> ...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Ako</a:t>
            </a:r>
            <a:r>
              <a:rPr lang="en-GB" dirty="0"/>
              <a:t> </a:t>
            </a:r>
            <a:r>
              <a:rPr lang="en-GB" dirty="0" err="1" smtClean="0"/>
              <a:t>kriticky</a:t>
            </a:r>
            <a:r>
              <a:rPr lang="en-GB" dirty="0" smtClean="0"/>
              <a:t> </a:t>
            </a:r>
            <a:r>
              <a:rPr lang="en-GB" dirty="0" err="1" smtClean="0"/>
              <a:t>myslieť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6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85803"/>
            <a:ext cx="6480720" cy="2815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 dirty="0" err="1"/>
              <a:t>Kritické</a:t>
            </a:r>
            <a:r>
              <a:rPr lang="en-GB" sz="3600" dirty="0"/>
              <a:t> </a:t>
            </a:r>
            <a:r>
              <a:rPr lang="en-GB" sz="3600" dirty="0" err="1"/>
              <a:t>čítanie</a:t>
            </a:r>
            <a:r>
              <a:rPr lang="en-GB" sz="3600" dirty="0"/>
              <a:t> je </a:t>
            </a:r>
            <a:r>
              <a:rPr lang="en-GB" sz="3600" dirty="0" err="1"/>
              <a:t>úzko</a:t>
            </a:r>
            <a:r>
              <a:rPr lang="en-GB" sz="3600" dirty="0"/>
              <a:t> </a:t>
            </a:r>
            <a:r>
              <a:rPr lang="en-GB" sz="3600" dirty="0" err="1"/>
              <a:t>spojené</a:t>
            </a:r>
            <a:r>
              <a:rPr lang="en-GB" sz="3600" dirty="0"/>
              <a:t> so </a:t>
            </a:r>
            <a:r>
              <a:rPr lang="en-GB" sz="3600" dirty="0" err="1"/>
              <a:t>schopnosťou</a:t>
            </a:r>
            <a:r>
              <a:rPr lang="en-GB" sz="3600" dirty="0"/>
              <a:t> </a:t>
            </a:r>
            <a:r>
              <a:rPr lang="en-GB" sz="3600" dirty="0" err="1"/>
              <a:t>analyzovať</a:t>
            </a:r>
            <a:r>
              <a:rPr lang="en-GB" sz="3600" dirty="0"/>
              <a:t> a </a:t>
            </a:r>
            <a:r>
              <a:rPr lang="en-GB" sz="3600" dirty="0" err="1"/>
              <a:t>vyhodnocovať</a:t>
            </a:r>
            <a:r>
              <a:rPr lang="en-GB" sz="3600" dirty="0"/>
              <a:t> </a:t>
            </a:r>
            <a:r>
              <a:rPr lang="en-GB" sz="3600" dirty="0" err="1"/>
              <a:t>materiál</a:t>
            </a:r>
            <a:r>
              <a:rPr lang="en-GB" sz="3600" dirty="0"/>
              <a:t>, </a:t>
            </a:r>
            <a:r>
              <a:rPr lang="en-GB" sz="3600" dirty="0" err="1"/>
              <a:t>ktorý</a:t>
            </a:r>
            <a:r>
              <a:rPr lang="en-GB" sz="3600" dirty="0"/>
              <a:t> </a:t>
            </a:r>
            <a:r>
              <a:rPr lang="en-GB" sz="3600" dirty="0" err="1"/>
              <a:t>čítate</a:t>
            </a:r>
            <a:r>
              <a:rPr lang="en-GB" sz="3600" dirty="0"/>
              <a:t>.</a:t>
            </a: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221088"/>
            <a:ext cx="4543110" cy="1570112"/>
          </a:xfrm>
        </p:spPr>
        <p:txBody>
          <a:bodyPr/>
          <a:lstStyle/>
          <a:p>
            <a:r>
              <a:rPr lang="en-GB" sz="4800" dirty="0" err="1" smtClean="0"/>
              <a:t>Kritické</a:t>
            </a:r>
            <a:r>
              <a:rPr lang="en-GB" sz="4800" dirty="0" smtClean="0"/>
              <a:t> </a:t>
            </a:r>
            <a:r>
              <a:rPr lang="en-GB" sz="4800" dirty="0" err="1" smtClean="0"/>
              <a:t>čítanie</a:t>
            </a:r>
            <a:r>
              <a:rPr lang="en-GB" sz="4800" dirty="0" smtClean="0"/>
              <a:t> je AKT</a:t>
            </a:r>
            <a:r>
              <a:rPr lang="sk-SK" sz="4800" dirty="0" smtClean="0"/>
              <a:t>ÍVNE čítanie</a:t>
            </a: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569673" y="6154739"/>
            <a:ext cx="736127" cy="365125"/>
          </a:xfrm>
        </p:spPr>
        <p:txBody>
          <a:bodyPr/>
          <a:lstStyle/>
          <a:p>
            <a:pPr>
              <a:defRPr/>
            </a:pPr>
            <a:fld id="{A69B075B-D728-E74A-8418-2AED2BC00B94}" type="datetime1">
              <a:rPr lang="sk-SK" smtClean="0"/>
              <a:pPr>
                <a:defRPr/>
              </a:pPr>
              <a:t>6.9.17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350" y="3789040"/>
            <a:ext cx="3823649" cy="18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83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ZaS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ZaSP" id="{82EA43C8-5332-674A-8C67-CEE6859F4583}" vid="{C6A37A2C-427F-5344-AD60-FFC1774BED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 Lucia</Template>
  <TotalTime>1960</TotalTime>
  <Words>779</Words>
  <Application>Microsoft Macintosh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Palatino Linotype</vt:lpstr>
      <vt:lpstr>Wingdings</vt:lpstr>
      <vt:lpstr>Arial</vt:lpstr>
      <vt:lpstr>Custom Design</vt:lpstr>
      <vt:lpstr>FZaSP</vt:lpstr>
      <vt:lpstr>PowerPoint Presentation</vt:lpstr>
      <vt:lpstr>Ciele</vt:lpstr>
      <vt:lpstr>PowerPoint Presentation</vt:lpstr>
      <vt:lpstr>Teória a prax</vt:lpstr>
      <vt:lpstr>Čo je kritické myslenie? </vt:lpstr>
      <vt:lpstr>Činnosti zahrnuté v kritickom myslení</vt:lpstr>
      <vt:lpstr>Vzťah medzi kritickým myslením a kritickým čítaním</vt:lpstr>
      <vt:lpstr>Ako kriticky myslieť</vt:lpstr>
      <vt:lpstr>Kritické čítanie je AKTÍVNE čítanie</vt:lpstr>
      <vt:lpstr>PowerPoint Presentation</vt:lpstr>
      <vt:lpstr>Ciele kritického čítania</vt:lpstr>
      <vt:lpstr>Keď pristupujete k textu prvýkrát, nepristupujte ako k románu. Namiesto toho k nemu pristupujte ako k forenznému (súdnemu) prípadu</vt:lpstr>
      <vt:lpstr>Niekoľko otázok</vt:lpstr>
      <vt:lpstr>Niekoľko otázok pokračovanie</vt:lpstr>
      <vt:lpstr>Zhrnutie</vt:lpstr>
    </vt:vector>
  </TitlesOfParts>
  <Manager/>
  <Company>FZaSP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Kritické čítanie a písanie</dc:title>
  <dc:subject>písanie odbornej publikácie</dc:subject>
  <dc:creator>Martin Rusnak</dc:creator>
  <cp:keywords/>
  <dc:description/>
  <cp:lastModifiedBy>Martin Rusnak</cp:lastModifiedBy>
  <cp:revision>54</cp:revision>
  <cp:lastPrinted>2017-09-06T11:19:46Z</cp:lastPrinted>
  <dcterms:created xsi:type="dcterms:W3CDTF">2016-01-27T11:32:11Z</dcterms:created>
  <dcterms:modified xsi:type="dcterms:W3CDTF">2017-09-07T08:44:36Z</dcterms:modified>
  <cp:category>prednáška</cp:category>
</cp:coreProperties>
</file>