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3" r:id="rId4"/>
    <p:sldId id="259" r:id="rId5"/>
    <p:sldId id="264" r:id="rId6"/>
    <p:sldId id="258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 snapToObjects="1">
      <p:cViewPr varScale="1">
        <p:scale>
          <a:sx n="96" d="100"/>
          <a:sy n="96" d="100"/>
        </p:scale>
        <p:origin x="1704" y="184"/>
      </p:cViewPr>
      <p:guideLst>
        <p:guide orient="horz" pos="2382"/>
        <p:guide pos="31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B6CAE-2051-5146-AA2A-396F8AB6EAD0}" type="datetimeFigureOut">
              <a:rPr lang="en-US" smtClean="0"/>
              <a:t>9/7/17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48EF7-17E9-1141-A103-15C6ECBF1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528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90ED3-4EF5-D641-9742-15440EAA57FD}" type="datetimeFigureOut">
              <a:rPr lang="en-US" smtClean="0"/>
              <a:t>9/7/17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54063"/>
            <a:ext cx="50260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155DD-7470-454E-B75B-F955624279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196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5173" y="354370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7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E56D-7FE8-AB47-BE03-8BA915900410}" type="datetime1">
              <a:rPr lang="sk-SK" smtClean="0"/>
              <a:t>7.9.17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3082-3393-7847-AF83-07CBD8B90DCE}" type="datetime1">
              <a:rPr lang="sk-SK" smtClean="0"/>
              <a:t>7.9.17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D5BA-AD38-524C-9430-B878C9FFD316}" type="datetime1">
              <a:rPr lang="sk-SK" smtClean="0"/>
              <a:t>7.9.17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7.9.17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7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4851-71F3-7E46-BD42-81840CD9F2B6}" type="datetime1">
              <a:rPr lang="sk-SK" smtClean="0"/>
              <a:t>7.9.17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0C47-DA0C-8449-A714-912745D9AA1F}" type="datetime1">
              <a:rPr lang="sk-SK" smtClean="0"/>
              <a:t>7.9.17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8405-D1FC-534E-BBD1-2B7A6366FE04}" type="datetime1">
              <a:rPr lang="sk-SK" smtClean="0"/>
              <a:t>7.9.17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CC28-288E-7B4C-AD5C-7F26B61FD9BC}" type="datetime1">
              <a:rPr lang="sk-SK" smtClean="0"/>
              <a:t>7.9.17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94C1-B975-7C4D-A7DB-B02BEBEAD846}" type="datetime1">
              <a:rPr lang="sk-SK" smtClean="0"/>
              <a:t>7.9.17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E24A-9F23-5A4A-897F-19D441E947D4}" type="datetime1">
              <a:rPr lang="sk-SK" smtClean="0"/>
              <a:t>7.9.17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DF72-FCDA-4F4A-B6C7-97ADF2E21946}" type="datetime1">
              <a:rPr lang="sk-SK" smtClean="0"/>
              <a:t>7.9.17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152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41096" y="6787309"/>
            <a:ext cx="811145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02B2E2F-7B2D-7245-9F97-ACCB47871CB3}" type="datetime1">
              <a:rPr lang="sk-SK" smtClean="0"/>
              <a:t>7.9.17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562" y="6787309"/>
            <a:ext cx="1256701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 smtClean="0"/>
              <a:t>rusnak.truni.sk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844216"/>
            <a:ext cx="822862" cy="345745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cbi.nlm.nih.gov/home/health/" TargetMode="Externa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chranelibrary.com/" TargetMode="Externa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ispez.cvtisr.sk/index.php?id=148&amp;menu=" TargetMode="External"/><Relationship Id="rId4" Type="http://schemas.openxmlformats.org/officeDocument/2006/relationships/hyperlink" Target="http://nispez.cvtisr.sk/index.php?id=89&amp;menu=7&amp;dk=12&amp;idpart=6&amp;iddp=3" TargetMode="External"/><Relationship Id="rId5" Type="http://schemas.openxmlformats.org/officeDocument/2006/relationships/hyperlink" Target="http://nispez.cvtisr.sk/index.php?id=145&amp;menu=" TargetMode="External"/><Relationship Id="rId6" Type="http://schemas.openxmlformats.org/officeDocument/2006/relationships/hyperlink" Target="http://nispez.cvtisr.sk/index.php?id=89&amp;menu=57&amp;dk=15&amp;idpart=6&amp;iddp=3" TargetMode="External"/><Relationship Id="rId7" Type="http://schemas.openxmlformats.org/officeDocument/2006/relationships/hyperlink" Target="http://nispez.cvtisr.sk/index.php?id=147&amp;menu=" TargetMode="External"/><Relationship Id="rId8" Type="http://schemas.openxmlformats.org/officeDocument/2006/relationships/hyperlink" Target="http://nispez.cvtisr.sk/index.php?id=89&amp;menu=7&amp;dk=9&amp;idpart=6&amp;iddp=3" TargetMode="External"/><Relationship Id="rId9" Type="http://schemas.openxmlformats.org/officeDocument/2006/relationships/hyperlink" Target="http://nispez.cvtisr.sk/index.php?id=149&amp;menu=" TargetMode="External"/><Relationship Id="rId10" Type="http://schemas.openxmlformats.org/officeDocument/2006/relationships/hyperlink" Target="http://nispez.cvtisr.sk/index.php?id=150&amp;menu=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ispez.cvtisr.sk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rl4.library.sk/i2/i2.entry.cls?ictx=sllk&amp;src=sllk_un_cat-3&amp;ok.x=27&amp;ok.y=5" TargetMode="External"/><Relationship Id="rId4" Type="http://schemas.openxmlformats.org/officeDocument/2006/relationships/hyperlink" Target="http://arl4.library.sk/i2/i2.entry.cls?save=Ulo%C5%BEi%C5%A5+nastavenie&amp;ictx=sllk&amp;src=sllk_un_auth-1&amp;ictx=sllk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l4.library.sk/i2/i2.entry.cls?ictx=sllk&amp;src=sllk_un_cat-2&amp;ok.x=59&amp;ok.y=11" TargetMode="Externa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diagnoza.info/" TargetMode="External"/><Relationship Id="rId12" Type="http://schemas.openxmlformats.org/officeDocument/2006/relationships/hyperlink" Target="http://www.florence.cz/" TargetMode="External"/><Relationship Id="rId13" Type="http://schemas.openxmlformats.org/officeDocument/2006/relationships/hyperlink" Target="http://www.fz.ku.sk/index.php/component/content/article/332.html" TargetMode="External"/><Relationship Id="rId14" Type="http://schemas.openxmlformats.org/officeDocument/2006/relationships/hyperlink" Target="http://www.pouzp.cz/text/cs/2-2009-casopis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fmed.uniba.sk/index.php?id=2146" TargetMode="External"/><Relationship Id="rId3" Type="http://schemas.openxmlformats.org/officeDocument/2006/relationships/hyperlink" Target="http://www.osetrovatelstvo.eu/" TargetMode="External"/><Relationship Id="rId4" Type="http://schemas.openxmlformats.org/officeDocument/2006/relationships/hyperlink" Target="http://www.sav.sk/?lang=sk&amp;charset=&amp;doc=journal" TargetMode="External"/><Relationship Id="rId5" Type="http://schemas.openxmlformats.org/officeDocument/2006/relationships/hyperlink" Target="http://rzblx1.uni-regensburg.de/ezeit/dfaj" TargetMode="External"/><Relationship Id="rId6" Type="http://schemas.openxmlformats.org/officeDocument/2006/relationships/hyperlink" Target="http://www.sllk.sk/Documents/sllk/slp_2011.pdf" TargetMode="External"/><Relationship Id="rId7" Type="http://schemas.openxmlformats.org/officeDocument/2006/relationships/hyperlink" Target="http://www.elis.sk/" TargetMode="External"/><Relationship Id="rId8" Type="http://schemas.openxmlformats.org/officeDocument/2006/relationships/hyperlink" Target="http://www.samedi.sk/" TargetMode="External"/><Relationship Id="rId9" Type="http://schemas.openxmlformats.org/officeDocument/2006/relationships/hyperlink" Target="http://www.slovenskylekar.sk/" TargetMode="External"/><Relationship Id="rId10" Type="http://schemas.openxmlformats.org/officeDocument/2006/relationships/hyperlink" Target="http://www.bmj.s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dravotnictvoasocialnapraca.sk/" TargetMode="External"/><Relationship Id="rId4" Type="http://schemas.openxmlformats.org/officeDocument/2006/relationships/hyperlink" Target="http://www.zsf.jcu.cz/struktura/utvary/edicni-oddeleni/periodika/kontakt/jednotliva-cisla-casopisu-kontakt-podle-rocniku" TargetMode="External"/><Relationship Id="rId5" Type="http://schemas.openxmlformats.org/officeDocument/2006/relationships/hyperlink" Target="http://sestra.cz/scripts/modules/issues/issues.php?publid=10&amp;tmplid=704&amp;tmplid2=703" TargetMode="External"/><Relationship Id="rId6" Type="http://schemas.openxmlformats.org/officeDocument/2006/relationships/hyperlink" Target="NULL" TargetMode="External"/><Relationship Id="rId7" Type="http://schemas.openxmlformats.org/officeDocument/2006/relationships/hyperlink" Target="http://www.ehealth.sk/sekcia/565/literatura/" TargetMode="External"/><Relationship Id="rId8" Type="http://schemas.openxmlformats.org/officeDocument/2006/relationships/hyperlink" Target="http://www.ehealth.sk/sekcia/577/slovenske-casopisy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health.s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gis.cz/odborne-lekarske-casopiy.html" TargetMode="External"/><Relationship Id="rId4" Type="http://schemas.openxmlformats.org/officeDocument/2006/relationships/hyperlink" Target="http://www.litcentrum.sk/slovenske-vydavatelstv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olen.s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Zdroje odbornej literatúry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prof. MUDr. Martin Rusnák, </a:t>
            </a:r>
            <a:r>
              <a:rPr lang="sk-SK" dirty="0" err="1" smtClean="0"/>
              <a:t>CSc</a:t>
            </a:r>
            <a:endParaRPr lang="sk-SK" dirty="0" smtClean="0"/>
          </a:p>
          <a:p>
            <a:r>
              <a:rPr lang="sk-SK" dirty="0" smtClean="0"/>
              <a:t>Katedra VZ FZaSP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PUBMED</a:t>
            </a:r>
          </a:p>
          <a:p>
            <a:r>
              <a:rPr lang="sk-SK" dirty="0" err="1" smtClean="0"/>
              <a:t>Current</a:t>
            </a:r>
            <a:r>
              <a:rPr lang="sk-SK" dirty="0" smtClean="0"/>
              <a:t> </a:t>
            </a:r>
            <a:r>
              <a:rPr lang="sk-SK" dirty="0" err="1" smtClean="0"/>
              <a:t>Contents</a:t>
            </a:r>
            <a:endParaRPr lang="sk-SK" dirty="0" smtClean="0"/>
          </a:p>
          <a:p>
            <a:r>
              <a:rPr lang="sk-SK" dirty="0" smtClean="0"/>
              <a:t>SCOPUS</a:t>
            </a:r>
          </a:p>
          <a:p>
            <a:r>
              <a:rPr lang="sk-SK" dirty="0" err="1" smtClean="0"/>
              <a:t>Cochrane</a:t>
            </a:r>
            <a:endParaRPr lang="sk-SK" dirty="0" smtClean="0"/>
          </a:p>
          <a:p>
            <a:r>
              <a:rPr lang="sk-SK" dirty="0" err="1" smtClean="0"/>
              <a:t>LibGen</a:t>
            </a:r>
            <a:endParaRPr lang="sk-SK" dirty="0" smtClean="0"/>
          </a:p>
          <a:p>
            <a:r>
              <a:rPr lang="sk-SK" dirty="0" err="1" smtClean="0"/>
              <a:t>Sci</a:t>
            </a:r>
            <a:r>
              <a:rPr lang="sk-SK" dirty="0" smtClean="0"/>
              <a:t>-Hub</a:t>
            </a:r>
          </a:p>
          <a:p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Medzinárodné databázy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7.9.17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473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9" y="5778928"/>
            <a:ext cx="8751377" cy="1523019"/>
          </a:xfrm>
        </p:spPr>
        <p:txBody>
          <a:bodyPr/>
          <a:lstStyle/>
          <a:p>
            <a:r>
              <a:rPr lang="sk-SK" sz="4400" dirty="0" smtClean="0">
                <a:hlinkClick r:id="rId2"/>
              </a:rPr>
              <a:t>National Center </a:t>
            </a:r>
            <a:r>
              <a:rPr lang="sk-SK" sz="4400" dirty="0" err="1" smtClean="0">
                <a:hlinkClick r:id="rId2"/>
              </a:rPr>
              <a:t>for</a:t>
            </a:r>
            <a:r>
              <a:rPr lang="sk-SK" sz="4400" dirty="0" smtClean="0">
                <a:hlinkClick r:id="rId2"/>
              </a:rPr>
              <a:t> </a:t>
            </a:r>
            <a:r>
              <a:rPr lang="sk-SK" sz="4400" dirty="0" err="1" smtClean="0">
                <a:hlinkClick r:id="rId2"/>
              </a:rPr>
              <a:t>Biotechnology</a:t>
            </a:r>
            <a:r>
              <a:rPr lang="sk-SK" sz="4400" dirty="0" smtClean="0">
                <a:hlinkClick r:id="rId2"/>
              </a:rPr>
              <a:t> </a:t>
            </a:r>
            <a:r>
              <a:rPr lang="sk-SK" sz="4400" dirty="0" err="1" smtClean="0">
                <a:hlinkClick r:id="rId2"/>
              </a:rPr>
              <a:t>Information</a:t>
            </a:r>
            <a:endParaRPr lang="sk-SK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7.9.17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35" y="225800"/>
            <a:ext cx="8065095" cy="564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05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2268" y="5980254"/>
            <a:ext cx="8312587" cy="1008380"/>
          </a:xfrm>
        </p:spPr>
        <p:txBody>
          <a:bodyPr/>
          <a:lstStyle/>
          <a:p>
            <a:r>
              <a:rPr lang="sk-SK" dirty="0" err="1" smtClean="0"/>
              <a:t>Current</a:t>
            </a:r>
            <a:r>
              <a:rPr lang="sk-SK" dirty="0" smtClean="0"/>
              <a:t> </a:t>
            </a:r>
            <a:r>
              <a:rPr lang="sk-SK" dirty="0" err="1" smtClean="0"/>
              <a:t>Contents</a:t>
            </a:r>
            <a:r>
              <a:rPr lang="sk-SK" dirty="0" smtClean="0"/>
              <a:t> </a:t>
            </a:r>
            <a:r>
              <a:rPr lang="mr-IN" dirty="0" smtClean="0"/>
              <a:t>–</a:t>
            </a:r>
            <a:r>
              <a:rPr lang="sk-SK" dirty="0" smtClean="0"/>
              <a:t> Web of </a:t>
            </a:r>
            <a:r>
              <a:rPr lang="sk-SK" dirty="0" err="1" smtClean="0"/>
              <a:t>Science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7.9.17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603"/>
            <a:ext cx="10058400" cy="3442447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351035" y="4041913"/>
            <a:ext cx="6717242" cy="1285461"/>
          </a:xfrm>
        </p:spPr>
        <p:txBody>
          <a:bodyPr>
            <a:normAutofit/>
          </a:bodyPr>
          <a:lstStyle/>
          <a:p>
            <a:r>
              <a:rPr lang="sk-SK" dirty="0" smtClean="0"/>
              <a:t>Prístup cez CVTI SR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80059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9654" y="5590062"/>
            <a:ext cx="8312587" cy="1008380"/>
          </a:xfrm>
        </p:spPr>
        <p:txBody>
          <a:bodyPr/>
          <a:lstStyle/>
          <a:p>
            <a:r>
              <a:rPr lang="sk-SK" sz="4800" dirty="0" smtClean="0"/>
              <a:t>SCOPUS prístup cez CVTI SR</a:t>
            </a:r>
            <a:endParaRPr lang="sk-SK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7.9.17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853"/>
            <a:ext cx="10058400" cy="438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1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hlinkClick r:id="rId2"/>
              </a:rPr>
              <a:t>Cochrane</a:t>
            </a:r>
            <a:r>
              <a:rPr lang="sk-SK" dirty="0" smtClean="0">
                <a:hlinkClick r:id="rId2"/>
              </a:rPr>
              <a:t> </a:t>
            </a:r>
            <a:r>
              <a:rPr lang="sk-SK" dirty="0" err="1" smtClean="0">
                <a:hlinkClick r:id="rId2"/>
              </a:rPr>
              <a:t>Library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7.9.17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833"/>
            <a:ext cx="10058400" cy="498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29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Databázy kníh a plných textov z časopisov</a:t>
            </a:r>
          </a:p>
          <a:p>
            <a:r>
              <a:rPr lang="sk-SK" dirty="0" smtClean="0"/>
              <a:t>Považované za nelegálne v mnohých krajinách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LibGen</a:t>
            </a:r>
            <a:r>
              <a:rPr lang="sk-SK" dirty="0" smtClean="0"/>
              <a:t> a </a:t>
            </a:r>
            <a:r>
              <a:rPr lang="sk-SK" dirty="0" err="1" smtClean="0"/>
              <a:t>Sci</a:t>
            </a:r>
            <a:r>
              <a:rPr lang="sk-SK" dirty="0" smtClean="0"/>
              <a:t>-Hub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7.9.17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8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84732" y="758669"/>
            <a:ext cx="7283544" cy="4450990"/>
          </a:xfrm>
        </p:spPr>
        <p:txBody>
          <a:bodyPr>
            <a:normAutofit/>
          </a:bodyPr>
          <a:lstStyle/>
          <a:p>
            <a:pPr algn="just"/>
            <a:r>
              <a:rPr lang="sk-SK" dirty="0" smtClean="0"/>
              <a:t>Dôveryhodnosť zdrojov je založená </a:t>
            </a:r>
            <a:r>
              <a:rPr lang="sk-SK" dirty="0"/>
              <a:t>na </a:t>
            </a:r>
            <a:r>
              <a:rPr lang="sk-SK" dirty="0" smtClean="0"/>
              <a:t>bodoch </a:t>
            </a:r>
            <a:r>
              <a:rPr lang="sk-SK" dirty="0"/>
              <a:t>ako súvislosť autora s témou, publikom, zdrojom publikácie a dokumentáciou podporných dôkazov, môže tiež pomôcť pri hodnotení tlačových a iných typov zdrojov</a:t>
            </a:r>
            <a:r>
              <a:rPr lang="sk-SK" dirty="0" smtClean="0"/>
              <a:t>.</a:t>
            </a:r>
          </a:p>
          <a:p>
            <a:pPr algn="just"/>
            <a:r>
              <a:rPr lang="sk-SK" dirty="0" smtClean="0"/>
              <a:t>Zdroje </a:t>
            </a:r>
            <a:r>
              <a:rPr lang="sk-SK" dirty="0"/>
              <a:t>informácií</a:t>
            </a:r>
            <a:r>
              <a:rPr lang="sk-SK" dirty="0" smtClean="0"/>
              <a:t>:</a:t>
            </a:r>
          </a:p>
          <a:p>
            <a:pPr lvl="1" algn="just"/>
            <a:r>
              <a:rPr lang="sk-SK" dirty="0" smtClean="0"/>
              <a:t>Časopis články</a:t>
            </a:r>
          </a:p>
          <a:p>
            <a:pPr lvl="1" algn="just"/>
            <a:r>
              <a:rPr lang="sk-SK" dirty="0" smtClean="0"/>
              <a:t>Knihy</a:t>
            </a:r>
          </a:p>
          <a:p>
            <a:pPr lvl="1" algn="just"/>
            <a:r>
              <a:rPr lang="sk-SK" dirty="0" smtClean="0"/>
              <a:t>Šedá </a:t>
            </a:r>
            <a:r>
              <a:rPr lang="sk-SK" dirty="0"/>
              <a:t>literatúra (správy o projektoch</a:t>
            </a:r>
            <a:r>
              <a:rPr lang="sk-SK" dirty="0" smtClean="0"/>
              <a:t>)</a:t>
            </a:r>
          </a:p>
          <a:p>
            <a:pPr lvl="1" algn="just"/>
            <a:r>
              <a:rPr lang="sk-SK" dirty="0" smtClean="0"/>
              <a:t>Webové stránky</a:t>
            </a:r>
          </a:p>
          <a:p>
            <a:pPr lvl="1" algn="just"/>
            <a:r>
              <a:rPr lang="sk-SK" dirty="0" smtClean="0"/>
              <a:t>Noviny</a:t>
            </a:r>
            <a:r>
              <a:rPr lang="sk-SK" dirty="0"/>
              <a:t>, médiá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Dôveryhodné zdroje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9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2268" y="5565913"/>
            <a:ext cx="8312587" cy="1278303"/>
          </a:xfrm>
        </p:spPr>
        <p:txBody>
          <a:bodyPr/>
          <a:lstStyle/>
          <a:p>
            <a:r>
              <a:rPr lang="sk-SK" sz="4000" dirty="0"/>
              <a:t>CENTRUM VEDECKO-TECHNICKÝCH INFORMÁCIÍ SR</a:t>
            </a:r>
            <a:br>
              <a:rPr lang="sk-SK" sz="4000" dirty="0"/>
            </a:br>
            <a:r>
              <a:rPr lang="sk-SK" sz="4000" dirty="0"/>
              <a:t> http://</a:t>
            </a:r>
            <a:r>
              <a:rPr lang="sk-SK" sz="4000" dirty="0" err="1"/>
              <a:t>www.cvtisr.sk</a:t>
            </a:r>
            <a:r>
              <a:rPr lang="sk-SK" sz="4000" dirty="0"/>
              <a:t>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7.9.17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33" y="214774"/>
            <a:ext cx="6989767" cy="45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19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806" y="2977"/>
            <a:ext cx="8870470" cy="5444721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err="1">
                <a:effectLst/>
                <a:hlinkClick r:id="rId2"/>
              </a:rPr>
              <a:t>Slovenské</a:t>
            </a:r>
            <a:r>
              <a:rPr lang="en-US" b="1" dirty="0">
                <a:effectLst/>
                <a:hlinkClick r:id="rId2"/>
              </a:rPr>
              <a:t> </a:t>
            </a:r>
            <a:r>
              <a:rPr lang="en-US" b="1" dirty="0" err="1">
                <a:effectLst/>
                <a:hlinkClick r:id="rId2"/>
              </a:rPr>
              <a:t>vedecké</a:t>
            </a:r>
            <a:r>
              <a:rPr lang="en-US" b="1" dirty="0">
                <a:effectLst/>
                <a:hlinkClick r:id="rId2"/>
              </a:rPr>
              <a:t> </a:t>
            </a:r>
            <a:r>
              <a:rPr lang="en-US" b="1" dirty="0" err="1" smtClean="0">
                <a:effectLst/>
                <a:hlinkClick r:id="rId2"/>
              </a:rPr>
              <a:t>časopisy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err="1" smtClean="0">
                <a:effectLst/>
              </a:rPr>
              <a:t>informuje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o </a:t>
            </a:r>
            <a:r>
              <a:rPr lang="en-US" dirty="0" err="1">
                <a:effectLst/>
              </a:rPr>
              <a:t>slovenských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vedeckých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časopisoch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zaradených</a:t>
            </a:r>
            <a:r>
              <a:rPr lang="en-US" dirty="0">
                <a:effectLst/>
              </a:rPr>
              <a:t> do </a:t>
            </a:r>
            <a:r>
              <a:rPr lang="en-US" dirty="0" err="1">
                <a:effectLst/>
              </a:rPr>
              <a:t>bibliografických</a:t>
            </a:r>
            <a:r>
              <a:rPr lang="en-US" dirty="0">
                <a:effectLst/>
              </a:rPr>
              <a:t> a </a:t>
            </a:r>
            <a:r>
              <a:rPr lang="en-US" dirty="0" err="1">
                <a:effectLst/>
              </a:rPr>
              <a:t>citačných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databáz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platformy</a:t>
            </a:r>
            <a:r>
              <a:rPr lang="en-US" dirty="0">
                <a:effectLst/>
              </a:rPr>
              <a:t> Web of Knowledge a SCOPUS.</a:t>
            </a:r>
          </a:p>
          <a:p>
            <a:endParaRPr lang="en-US" dirty="0">
              <a:effectLst/>
            </a:endParaRPr>
          </a:p>
          <a:p>
            <a:r>
              <a:rPr lang="en-US" b="1" dirty="0" err="1">
                <a:effectLst/>
              </a:rPr>
              <a:t>Informácie</a:t>
            </a:r>
            <a:r>
              <a:rPr lang="en-US" b="1" dirty="0">
                <a:effectLst/>
              </a:rPr>
              <a:t> o </a:t>
            </a:r>
            <a:r>
              <a:rPr lang="en-US" b="1" dirty="0" err="1">
                <a:effectLst/>
              </a:rPr>
              <a:t>možnostiach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zaradenia</a:t>
            </a:r>
            <a:r>
              <a:rPr lang="en-US" b="1" dirty="0">
                <a:effectLst/>
              </a:rPr>
              <a:t> </a:t>
            </a:r>
            <a:r>
              <a:rPr lang="en-US" b="1" dirty="0" err="1">
                <a:effectLst/>
              </a:rPr>
              <a:t>vedeckých</a:t>
            </a:r>
            <a:r>
              <a:rPr lang="en-US" b="1" dirty="0">
                <a:effectLst/>
              </a:rPr>
              <a:t> </a:t>
            </a:r>
            <a:r>
              <a:rPr lang="en-US" b="1" dirty="0" err="1">
                <a:effectLst/>
              </a:rPr>
              <a:t>časopisov</a:t>
            </a:r>
            <a:r>
              <a:rPr lang="en-US" b="1" dirty="0">
                <a:effectLst/>
              </a:rPr>
              <a:t> do </a:t>
            </a:r>
            <a:r>
              <a:rPr lang="en-US" b="1" dirty="0" err="1">
                <a:effectLst/>
              </a:rPr>
              <a:t>databázy</a:t>
            </a:r>
            <a:r>
              <a:rPr lang="en-US" b="1" dirty="0">
                <a:effectLst/>
              </a:rPr>
              <a:t> CCC </a:t>
            </a:r>
            <a:r>
              <a:rPr lang="en-US" b="1" dirty="0">
                <a:effectLst/>
                <a:hlinkClick r:id="rId3"/>
              </a:rPr>
              <a:t>(viac)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Web of Knowledge – Current Contents Connect (CCC) </a:t>
            </a:r>
            <a:r>
              <a:rPr lang="en-US" u="sng" dirty="0">
                <a:effectLst/>
                <a:hlinkClick r:id="rId4"/>
              </a:rPr>
              <a:t>(viac o CCC)</a:t>
            </a: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endParaRPr lang="en-US" dirty="0">
              <a:effectLst/>
            </a:endParaRPr>
          </a:p>
          <a:p>
            <a:r>
              <a:rPr lang="en-US" b="1" u="sng" dirty="0">
                <a:effectLst/>
                <a:hlinkClick r:id="rId5"/>
              </a:rPr>
              <a:t>Zoznam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slovenských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vedeckých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časopisov</a:t>
            </a:r>
            <a:r>
              <a:rPr lang="en-US" dirty="0">
                <a:effectLst/>
              </a:rPr>
              <a:t> v </a:t>
            </a:r>
            <a:r>
              <a:rPr lang="en-US" dirty="0" err="1">
                <a:effectLst/>
              </a:rPr>
              <a:t>databáze</a:t>
            </a:r>
            <a:r>
              <a:rPr lang="en-US" dirty="0">
                <a:effectLst/>
              </a:rPr>
              <a:t> CCC </a:t>
            </a:r>
            <a:r>
              <a:rPr lang="en-US" dirty="0" err="1" smtClean="0">
                <a:effectLst/>
              </a:rPr>
              <a:t>obsahuje</a:t>
            </a:r>
            <a:r>
              <a:rPr lang="en-US" dirty="0" smtClean="0">
                <a:effectLst/>
              </a:rPr>
              <a:t>:</a:t>
            </a:r>
          </a:p>
          <a:p>
            <a:pPr lvl="1"/>
            <a:r>
              <a:rPr lang="en-US" dirty="0" err="1" smtClean="0">
                <a:effectLst/>
              </a:rPr>
              <a:t>časopisy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zaradené</a:t>
            </a:r>
            <a:r>
              <a:rPr lang="en-US" dirty="0">
                <a:effectLst/>
              </a:rPr>
              <a:t> do </a:t>
            </a:r>
            <a:r>
              <a:rPr lang="en-US" dirty="0" err="1">
                <a:effectLst/>
              </a:rPr>
              <a:t>databázy</a:t>
            </a:r>
            <a:r>
              <a:rPr lang="en-US" dirty="0">
                <a:effectLst/>
              </a:rPr>
              <a:t> CCC a </a:t>
            </a:r>
            <a:r>
              <a:rPr lang="en-US" dirty="0" err="1">
                <a:effectLst/>
              </a:rPr>
              <a:t>priebežne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aktualizované</a:t>
            </a:r>
            <a:r>
              <a:rPr lang="en-US" dirty="0" smtClean="0">
                <a:effectLst/>
              </a:rPr>
              <a:t>,</a:t>
            </a:r>
          </a:p>
          <a:p>
            <a:pPr lvl="1"/>
            <a:r>
              <a:rPr lang="en-US" dirty="0" err="1" smtClean="0">
                <a:effectLst/>
              </a:rPr>
              <a:t>časopisy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sledované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databázou</a:t>
            </a:r>
            <a:r>
              <a:rPr lang="en-US" dirty="0">
                <a:effectLst/>
              </a:rPr>
              <a:t> CCC </a:t>
            </a:r>
            <a:r>
              <a:rPr lang="en-US" dirty="0" err="1">
                <a:effectLst/>
              </a:rPr>
              <a:t>vo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vymedzenom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časovom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úseku</a:t>
            </a:r>
            <a:r>
              <a:rPr lang="en-US" dirty="0" smtClean="0">
                <a:effectLst/>
              </a:rPr>
              <a:t>.</a:t>
            </a:r>
          </a:p>
          <a:p>
            <a:pPr lvl="1"/>
            <a:endParaRPr lang="en-US" b="1" dirty="0">
              <a:effectLst/>
            </a:endParaRPr>
          </a:p>
          <a:p>
            <a:r>
              <a:rPr lang="en-US" b="1" dirty="0" smtClean="0">
                <a:effectLst/>
              </a:rPr>
              <a:t>Web </a:t>
            </a:r>
            <a:r>
              <a:rPr lang="en-US" b="1" dirty="0">
                <a:effectLst/>
              </a:rPr>
              <a:t>of Knowledge – Web of Science (</a:t>
            </a:r>
            <a:r>
              <a:rPr lang="en-US" b="1" dirty="0" err="1">
                <a:effectLst/>
              </a:rPr>
              <a:t>WoS</a:t>
            </a:r>
            <a:r>
              <a:rPr lang="en-US" b="1" dirty="0">
                <a:effectLst/>
              </a:rPr>
              <a:t>)</a:t>
            </a:r>
            <a:r>
              <a:rPr lang="en-US" dirty="0">
                <a:effectLst/>
              </a:rPr>
              <a:t> (</a:t>
            </a:r>
            <a:r>
              <a:rPr lang="en-US" u="sng" dirty="0">
                <a:effectLst/>
                <a:hlinkClick r:id="rId6"/>
              </a:rPr>
              <a:t>viac o WoS</a:t>
            </a:r>
            <a:r>
              <a:rPr lang="en-US" dirty="0" smtClean="0">
                <a:effectLst/>
              </a:rPr>
              <a:t>)</a:t>
            </a:r>
          </a:p>
          <a:p>
            <a:endParaRPr lang="en-US" dirty="0">
              <a:effectLst/>
            </a:endParaRPr>
          </a:p>
          <a:p>
            <a:r>
              <a:rPr lang="en-US" b="1" u="sng" dirty="0">
                <a:effectLst/>
                <a:hlinkClick r:id="rId7"/>
              </a:rPr>
              <a:t>Zoznam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slovenských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vedeckých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časopisov</a:t>
            </a:r>
            <a:r>
              <a:rPr lang="en-US" dirty="0">
                <a:effectLst/>
              </a:rPr>
              <a:t> v </a:t>
            </a:r>
            <a:r>
              <a:rPr lang="en-US" dirty="0" err="1">
                <a:effectLst/>
              </a:rPr>
              <a:t>databáze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WoS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obsahuje</a:t>
            </a:r>
            <a:r>
              <a:rPr lang="en-US" dirty="0" smtClean="0">
                <a:effectLst/>
              </a:rPr>
              <a:t>:</a:t>
            </a:r>
          </a:p>
          <a:p>
            <a:pPr lvl="1"/>
            <a:r>
              <a:rPr lang="en-US" dirty="0" err="1" smtClean="0">
                <a:effectLst/>
              </a:rPr>
              <a:t>časopisy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zaradené</a:t>
            </a:r>
            <a:r>
              <a:rPr lang="en-US" dirty="0">
                <a:effectLst/>
              </a:rPr>
              <a:t> do </a:t>
            </a:r>
            <a:r>
              <a:rPr lang="en-US" dirty="0" err="1">
                <a:effectLst/>
              </a:rPr>
              <a:t>databázy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WoS</a:t>
            </a:r>
            <a:r>
              <a:rPr lang="en-US" dirty="0">
                <a:effectLst/>
              </a:rPr>
              <a:t> a </a:t>
            </a:r>
            <a:r>
              <a:rPr lang="en-US" dirty="0" err="1">
                <a:effectLst/>
              </a:rPr>
              <a:t>priebežne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aktualizované</a:t>
            </a:r>
            <a:r>
              <a:rPr lang="en-US" dirty="0">
                <a:effectLst/>
              </a:rPr>
              <a:t>, </a:t>
            </a:r>
            <a:endParaRPr lang="en-US" dirty="0" smtClean="0">
              <a:effectLst/>
            </a:endParaRPr>
          </a:p>
          <a:p>
            <a:pPr lvl="1"/>
            <a:r>
              <a:rPr lang="en-US" dirty="0" err="1" smtClean="0">
                <a:effectLst/>
              </a:rPr>
              <a:t>časopisy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sledované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databázou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WoS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vymedzenom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časovom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úseku</a:t>
            </a:r>
            <a:r>
              <a:rPr lang="en-US" dirty="0" smtClean="0">
                <a:effectLst/>
              </a:rPr>
              <a:t>. </a:t>
            </a:r>
            <a:r>
              <a:rPr lang="en-US" b="1" dirty="0" smtClean="0">
                <a:effectLst/>
              </a:rPr>
              <a:t>SCOPUS</a:t>
            </a:r>
            <a:r>
              <a:rPr lang="en-US" dirty="0">
                <a:effectLst/>
              </a:rPr>
              <a:t> (</a:t>
            </a:r>
            <a:r>
              <a:rPr lang="en-US" u="sng" dirty="0">
                <a:effectLst/>
                <a:hlinkClick r:id="rId8"/>
              </a:rPr>
              <a:t>viac o SCOPUS</a:t>
            </a:r>
            <a:r>
              <a:rPr lang="en-US" dirty="0">
                <a:effectLst/>
              </a:rPr>
              <a:t>)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 </a:t>
            </a:r>
          </a:p>
          <a:p>
            <a:r>
              <a:rPr lang="en-US" b="1" u="sng" dirty="0">
                <a:effectLst/>
                <a:hlinkClick r:id="rId9"/>
              </a:rPr>
              <a:t>Zoznam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slovenských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vedeckých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časopisov</a:t>
            </a:r>
            <a:r>
              <a:rPr lang="en-US" dirty="0">
                <a:effectLst/>
              </a:rPr>
              <a:t> v </a:t>
            </a:r>
            <a:r>
              <a:rPr lang="en-US" dirty="0" err="1">
                <a:effectLst/>
              </a:rPr>
              <a:t>databáze</a:t>
            </a:r>
            <a:r>
              <a:rPr lang="en-US" dirty="0">
                <a:effectLst/>
              </a:rPr>
              <a:t> SCOPUS </a:t>
            </a:r>
            <a:r>
              <a:rPr lang="en-US" dirty="0" err="1">
                <a:effectLst/>
              </a:rPr>
              <a:t>obsahuje</a:t>
            </a:r>
            <a:r>
              <a:rPr lang="en-US" dirty="0" smtClean="0">
                <a:effectLst/>
              </a:rPr>
              <a:t>:</a:t>
            </a:r>
          </a:p>
          <a:p>
            <a:pPr lvl="1"/>
            <a:r>
              <a:rPr lang="en-US" dirty="0" err="1" smtClean="0">
                <a:effectLst/>
              </a:rPr>
              <a:t>časopisy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zaradené</a:t>
            </a:r>
            <a:r>
              <a:rPr lang="en-US" dirty="0">
                <a:effectLst/>
              </a:rPr>
              <a:t> do </a:t>
            </a:r>
            <a:r>
              <a:rPr lang="en-US" dirty="0" err="1">
                <a:effectLst/>
              </a:rPr>
              <a:t>databázy</a:t>
            </a:r>
            <a:r>
              <a:rPr lang="en-US" dirty="0">
                <a:effectLst/>
              </a:rPr>
              <a:t> SCOPUS a </a:t>
            </a:r>
            <a:r>
              <a:rPr lang="en-US" dirty="0" err="1">
                <a:effectLst/>
              </a:rPr>
              <a:t>priebežne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aktualizované</a:t>
            </a:r>
            <a:r>
              <a:rPr lang="en-US" dirty="0">
                <a:effectLst/>
              </a:rPr>
              <a:t>, </a:t>
            </a:r>
            <a:endParaRPr lang="en-US" dirty="0" smtClean="0">
              <a:effectLst/>
            </a:endParaRPr>
          </a:p>
          <a:p>
            <a:pPr lvl="1"/>
            <a:r>
              <a:rPr lang="en-US" dirty="0" err="1" smtClean="0">
                <a:effectLst/>
              </a:rPr>
              <a:t>časopisy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sledované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databázou</a:t>
            </a:r>
            <a:r>
              <a:rPr lang="en-US" dirty="0">
                <a:effectLst/>
              </a:rPr>
              <a:t> SCOPUS </a:t>
            </a:r>
            <a:r>
              <a:rPr lang="en-US" dirty="0" err="1">
                <a:effectLst/>
              </a:rPr>
              <a:t>vo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vymedzenom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časovom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úseku</a:t>
            </a:r>
            <a:r>
              <a:rPr lang="en-US" dirty="0" smtClean="0">
                <a:effectLst/>
              </a:rPr>
              <a:t>. </a:t>
            </a:r>
            <a:r>
              <a:rPr lang="en-US" b="1" dirty="0">
                <a:effectLst/>
                <a:hlinkClick r:id="rId10"/>
              </a:rPr>
              <a:t/>
            </a:r>
            <a:br>
              <a:rPr lang="en-US" b="1" dirty="0">
                <a:effectLst/>
                <a:hlinkClick r:id="rId10"/>
              </a:rPr>
            </a:br>
            <a:endParaRPr lang="en-US" dirty="0">
              <a:effectLst/>
            </a:endParaRPr>
          </a:p>
          <a:p>
            <a:r>
              <a:rPr lang="en-US" b="1" u="sng" dirty="0">
                <a:effectLst/>
                <a:hlinkClick r:id="rId10"/>
              </a:rPr>
              <a:t>Prehľadový zoznam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slovenských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vedeckých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časopisov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zaradených</a:t>
            </a:r>
            <a:r>
              <a:rPr lang="en-US" dirty="0">
                <a:effectLst/>
              </a:rPr>
              <a:t> do </a:t>
            </a:r>
            <a:r>
              <a:rPr lang="en-US" dirty="0" err="1">
                <a:effectLst/>
              </a:rPr>
              <a:t>databáz</a:t>
            </a:r>
            <a:r>
              <a:rPr lang="en-US" dirty="0">
                <a:effectLst/>
              </a:rPr>
              <a:t> SCOPUS, CCC, WOS + </a:t>
            </a:r>
            <a:r>
              <a:rPr lang="en-US" dirty="0" err="1">
                <a:effectLst/>
              </a:rPr>
              <a:t>najnovší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impakt</a:t>
            </a:r>
            <a:r>
              <a:rPr lang="en-US" dirty="0">
                <a:effectLst/>
              </a:rPr>
              <a:t> factor </a:t>
            </a:r>
            <a:r>
              <a:rPr lang="en-US" dirty="0" err="1">
                <a:effectLst/>
              </a:rPr>
              <a:t>za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rok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2012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5606390"/>
            <a:ext cx="8312587" cy="777966"/>
          </a:xfrm>
        </p:spPr>
        <p:txBody>
          <a:bodyPr/>
          <a:lstStyle/>
          <a:p>
            <a:r>
              <a:rPr lang="en-US" sz="1983" dirty="0" err="1">
                <a:effectLst/>
              </a:rPr>
              <a:t>Národný</a:t>
            </a:r>
            <a:r>
              <a:rPr lang="en-US" sz="1983" dirty="0">
                <a:effectLst/>
              </a:rPr>
              <a:t> </a:t>
            </a:r>
            <a:r>
              <a:rPr lang="en-US" sz="1983" dirty="0" err="1">
                <a:effectLst/>
              </a:rPr>
              <a:t>informačný</a:t>
            </a:r>
            <a:r>
              <a:rPr lang="en-US" sz="1983" dirty="0">
                <a:effectLst/>
              </a:rPr>
              <a:t> </a:t>
            </a:r>
            <a:r>
              <a:rPr lang="en-US" sz="1983" dirty="0" err="1">
                <a:effectLst/>
              </a:rPr>
              <a:t>systém</a:t>
            </a:r>
            <a:r>
              <a:rPr lang="en-US" sz="1983" dirty="0">
                <a:effectLst/>
              </a:rPr>
              <a:t> </a:t>
            </a:r>
            <a:r>
              <a:rPr lang="en-US" sz="1983" dirty="0" err="1">
                <a:effectLst/>
              </a:rPr>
              <a:t>podpory</a:t>
            </a:r>
            <a:r>
              <a:rPr lang="en-US" sz="1983" dirty="0">
                <a:effectLst/>
              </a:rPr>
              <a:t> </a:t>
            </a:r>
            <a:r>
              <a:rPr lang="en-US" sz="1983" dirty="0" err="1">
                <a:effectLst/>
              </a:rPr>
              <a:t>výskumu</a:t>
            </a:r>
            <a:r>
              <a:rPr lang="en-US" sz="1983" dirty="0">
                <a:effectLst/>
              </a:rPr>
              <a:t> a </a:t>
            </a:r>
            <a:r>
              <a:rPr lang="en-US" sz="1983" dirty="0" err="1">
                <a:effectLst/>
              </a:rPr>
              <a:t>vývoja</a:t>
            </a:r>
            <a:r>
              <a:rPr lang="en-US" sz="1983" dirty="0">
                <a:effectLst/>
              </a:rPr>
              <a:t> </a:t>
            </a:r>
            <a:r>
              <a:rPr lang="en-US" sz="1983" dirty="0" err="1">
                <a:effectLst/>
              </a:rPr>
              <a:t>na</a:t>
            </a:r>
            <a:r>
              <a:rPr lang="en-US" sz="1983" dirty="0">
                <a:effectLst/>
              </a:rPr>
              <a:t> </a:t>
            </a:r>
            <a:r>
              <a:rPr lang="en-US" sz="1983" dirty="0" err="1">
                <a:effectLst/>
              </a:rPr>
              <a:t>Slovensku</a:t>
            </a:r>
            <a:r>
              <a:rPr lang="en-US" sz="1983" dirty="0">
                <a:effectLst/>
              </a:rPr>
              <a:t> –</a:t>
            </a:r>
            <a:r>
              <a:rPr lang="en-US" sz="1983" dirty="0" err="1">
                <a:effectLst/>
              </a:rPr>
              <a:t>prístup</a:t>
            </a:r>
            <a:r>
              <a:rPr lang="en-US" sz="1983" dirty="0">
                <a:effectLst/>
              </a:rPr>
              <a:t> k </a:t>
            </a:r>
            <a:r>
              <a:rPr lang="en-US" sz="1983" dirty="0" err="1">
                <a:effectLst/>
              </a:rPr>
              <a:t>elektronickým</a:t>
            </a:r>
            <a:r>
              <a:rPr lang="en-US" sz="1983" dirty="0">
                <a:effectLst/>
              </a:rPr>
              <a:t> </a:t>
            </a:r>
            <a:r>
              <a:rPr lang="en-US" sz="1983" dirty="0" err="1">
                <a:effectLst/>
              </a:rPr>
              <a:t>informačným</a:t>
            </a:r>
            <a:r>
              <a:rPr lang="en-US" sz="1983" dirty="0">
                <a:effectLst/>
              </a:rPr>
              <a:t> </a:t>
            </a:r>
            <a:r>
              <a:rPr lang="en-US" sz="1983" dirty="0" err="1">
                <a:effectLst/>
              </a:rPr>
              <a:t>zdrojom</a:t>
            </a:r>
            <a:r>
              <a:rPr lang="en-US" sz="1983" dirty="0">
                <a:effectLst/>
              </a:rPr>
              <a:t> (NISPEZ)</a:t>
            </a:r>
            <a:endParaRPr lang="sk-SK" sz="1983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7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4F83-A9A5-C942-A03F-560C803C3F5D}" type="datetime1">
              <a:rPr lang="sk-SK" smtClean="0"/>
              <a:t>7.9.17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723900"/>
            <a:ext cx="75946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6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3884" y="758668"/>
            <a:ext cx="8394392" cy="4292298"/>
          </a:xfrm>
        </p:spPr>
        <p:txBody>
          <a:bodyPr>
            <a:normAutofit/>
          </a:bodyPr>
          <a:lstStyle/>
          <a:p>
            <a:pPr fontAlgn="base"/>
            <a:r>
              <a:rPr lang="sk-SK" cap="all" dirty="0" smtClean="0">
                <a:effectLst/>
              </a:rPr>
              <a:t>KATALÓGY A DATABÁZY</a:t>
            </a:r>
          </a:p>
          <a:p>
            <a:pPr lvl="1" fontAlgn="base"/>
            <a:r>
              <a:rPr lang="sk-SK" dirty="0" smtClean="0">
                <a:effectLst/>
              </a:rPr>
              <a:t>Nájdete v ňom spracovanú veľkú časť fondu Slovenskej lekárskej knižnice od roku 1985 a výberovo aj staršiu literatúru. Umožňuje objednávať, rezervovať, sledovať svoje výpožičky, spravovať svoje konto a využívať ďalšie elektronické služby knižnice. Súčasťou online katalógu sú špecializované medicínske národné databázy :</a:t>
            </a:r>
          </a:p>
          <a:p>
            <a:pPr lvl="2" fontAlgn="base"/>
            <a:r>
              <a:rPr lang="sk-SK" b="1" u="sng" dirty="0" smtClean="0">
                <a:effectLst/>
                <a:hlinkClick r:id="rId2"/>
              </a:rPr>
              <a:t>Bibliographia medica Slovaca (BMS)</a:t>
            </a:r>
            <a:endParaRPr lang="sk-SK" b="1" u="sng" dirty="0" smtClean="0">
              <a:effectLst/>
            </a:endParaRPr>
          </a:p>
          <a:p>
            <a:pPr lvl="2" fontAlgn="base"/>
            <a:r>
              <a:rPr lang="sk-SK" b="1" u="sng" dirty="0" smtClean="0">
                <a:effectLst/>
                <a:hlinkClick r:id="rId3"/>
              </a:rPr>
              <a:t>Citačná báza (CiBaMed)</a:t>
            </a:r>
            <a:endParaRPr lang="sk-SK" b="1" u="sng" dirty="0" smtClean="0">
              <a:effectLst/>
            </a:endParaRPr>
          </a:p>
          <a:p>
            <a:pPr lvl="2" fontAlgn="base"/>
            <a:r>
              <a:rPr lang="sk-SK" b="1" u="sng" dirty="0" smtClean="0">
                <a:effectLst/>
                <a:hlinkClick r:id="rId4"/>
              </a:rPr>
              <a:t>Medical Subject Headings (MeSH-SK)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Slovenská lekárska knižnica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37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4537" y="448880"/>
            <a:ext cx="8473739" cy="4340133"/>
          </a:xfrm>
        </p:spPr>
        <p:txBody>
          <a:bodyPr>
            <a:noAutofit/>
          </a:bodyPr>
          <a:lstStyle/>
          <a:p>
            <a:r>
              <a:rPr lang="en-US" sz="1543" dirty="0">
                <a:effectLst/>
                <a:hlinkClick r:id="rId2"/>
              </a:rPr>
              <a:t>Acta Medica Martiniana</a:t>
            </a:r>
            <a:r>
              <a:rPr lang="en-US" sz="1543" dirty="0"/>
              <a:t>: </a:t>
            </a:r>
            <a:r>
              <a:rPr lang="en-US" sz="1543" dirty="0" err="1"/>
              <a:t>vedecký</a:t>
            </a:r>
            <a:r>
              <a:rPr lang="en-US" sz="1543" dirty="0"/>
              <a:t> </a:t>
            </a:r>
            <a:r>
              <a:rPr lang="en-US" sz="1543" dirty="0" err="1"/>
              <a:t>časopis</a:t>
            </a:r>
            <a:r>
              <a:rPr lang="en-US" sz="1543" dirty="0"/>
              <a:t> </a:t>
            </a:r>
            <a:r>
              <a:rPr lang="en-US" sz="1543" dirty="0" err="1"/>
              <a:t>Jesseniovej</a:t>
            </a:r>
            <a:r>
              <a:rPr lang="en-US" sz="1543" dirty="0"/>
              <a:t> </a:t>
            </a:r>
            <a:r>
              <a:rPr lang="en-US" sz="1543" dirty="0" err="1"/>
              <a:t>lekárskej</a:t>
            </a:r>
            <a:r>
              <a:rPr lang="en-US" sz="1543" dirty="0"/>
              <a:t> </a:t>
            </a:r>
            <a:r>
              <a:rPr lang="en-US" sz="1543" dirty="0" err="1"/>
              <a:t>fakulty</a:t>
            </a:r>
            <a:r>
              <a:rPr lang="en-US" sz="1543" dirty="0"/>
              <a:t> </a:t>
            </a:r>
            <a:r>
              <a:rPr lang="en-US" sz="1543" dirty="0" err="1"/>
              <a:t>Univerzity</a:t>
            </a:r>
            <a:r>
              <a:rPr lang="en-US" sz="1543" dirty="0"/>
              <a:t> </a:t>
            </a:r>
            <a:r>
              <a:rPr lang="en-US" sz="1543" dirty="0" err="1"/>
              <a:t>Komenského</a:t>
            </a:r>
            <a:r>
              <a:rPr lang="en-US" sz="1543" dirty="0"/>
              <a:t> - </a:t>
            </a:r>
            <a:r>
              <a:rPr lang="en-US" sz="1543" dirty="0" err="1"/>
              <a:t>biomedicínska</a:t>
            </a:r>
            <a:r>
              <a:rPr lang="en-US" sz="1543" dirty="0"/>
              <a:t> </a:t>
            </a:r>
            <a:r>
              <a:rPr lang="en-US" sz="1543" dirty="0" err="1"/>
              <a:t>veda</a:t>
            </a:r>
            <a:r>
              <a:rPr lang="en-US" sz="1543" dirty="0"/>
              <a:t>, </a:t>
            </a:r>
            <a:r>
              <a:rPr lang="en-US" sz="1543" dirty="0" err="1"/>
              <a:t>klinická</a:t>
            </a:r>
            <a:r>
              <a:rPr lang="en-US" sz="1543" dirty="0"/>
              <a:t> </a:t>
            </a:r>
            <a:r>
              <a:rPr lang="en-US" sz="1543" dirty="0" err="1"/>
              <a:t>medicína</a:t>
            </a:r>
            <a:r>
              <a:rPr lang="en-US" sz="1543" dirty="0"/>
              <a:t> a </a:t>
            </a:r>
            <a:r>
              <a:rPr lang="en-US" sz="1543" dirty="0" err="1"/>
              <a:t>ošetrovateľstvo</a:t>
            </a:r>
            <a:endParaRPr lang="en-US" sz="1543" dirty="0"/>
          </a:p>
          <a:p>
            <a:r>
              <a:rPr lang="en-US" sz="1543" dirty="0">
                <a:effectLst/>
                <a:hlinkClick r:id="rId3"/>
              </a:rPr>
              <a:t>Ošetrovateľstvo</a:t>
            </a:r>
            <a:r>
              <a:rPr lang="en-US" sz="1543" dirty="0"/>
              <a:t> </a:t>
            </a:r>
            <a:r>
              <a:rPr lang="en-US" sz="1543" dirty="0" err="1"/>
              <a:t>teória</a:t>
            </a:r>
            <a:r>
              <a:rPr lang="en-US" sz="1543" dirty="0"/>
              <a:t>, </a:t>
            </a:r>
            <a:r>
              <a:rPr lang="en-US" sz="1543" dirty="0" err="1"/>
              <a:t>výskum</a:t>
            </a:r>
            <a:r>
              <a:rPr lang="en-US" sz="1543" dirty="0"/>
              <a:t>, </a:t>
            </a:r>
            <a:r>
              <a:rPr lang="en-US" sz="1543" dirty="0" err="1"/>
              <a:t>vzdelávanie</a:t>
            </a:r>
            <a:r>
              <a:rPr lang="en-US" sz="1543" dirty="0"/>
              <a:t>  - </a:t>
            </a:r>
            <a:r>
              <a:rPr lang="en-US" sz="1543" dirty="0" err="1"/>
              <a:t>elektronický</a:t>
            </a:r>
            <a:r>
              <a:rPr lang="en-US" sz="1543" dirty="0"/>
              <a:t>, </a:t>
            </a:r>
            <a:r>
              <a:rPr lang="en-US" sz="1543" dirty="0" err="1"/>
              <a:t>recenzovaný</a:t>
            </a:r>
            <a:r>
              <a:rPr lang="en-US" sz="1543" dirty="0"/>
              <a:t>, </a:t>
            </a:r>
            <a:r>
              <a:rPr lang="en-US" sz="1543" dirty="0" err="1"/>
              <a:t>vedecko</a:t>
            </a:r>
            <a:r>
              <a:rPr lang="en-US" sz="1543" dirty="0"/>
              <a:t> - </a:t>
            </a:r>
            <a:r>
              <a:rPr lang="en-US" sz="1543" dirty="0" err="1"/>
              <a:t>odborný</a:t>
            </a:r>
            <a:r>
              <a:rPr lang="en-US" sz="1543" dirty="0"/>
              <a:t> </a:t>
            </a:r>
            <a:r>
              <a:rPr lang="en-US" sz="1543" dirty="0" err="1"/>
              <a:t>časopis</a:t>
            </a:r>
            <a:r>
              <a:rPr lang="en-US" sz="1543" dirty="0"/>
              <a:t> pre </a:t>
            </a:r>
            <a:r>
              <a:rPr lang="en-US" sz="1543" dirty="0" err="1"/>
              <a:t>ošetrovateľstvo</a:t>
            </a:r>
            <a:endParaRPr lang="en-US" sz="1543" dirty="0"/>
          </a:p>
          <a:p>
            <a:r>
              <a:rPr lang="en-US" sz="1543" dirty="0">
                <a:effectLst/>
                <a:hlinkClick r:id="rId4"/>
              </a:rPr>
              <a:t>Slovenská </a:t>
            </a:r>
            <a:r>
              <a:rPr lang="en-US" sz="1543" dirty="0">
                <a:effectLst/>
                <a:hlinkClick r:id="rId4"/>
              </a:rPr>
              <a:t>akadémia vied</a:t>
            </a:r>
            <a:r>
              <a:rPr lang="en-US" sz="1543" dirty="0"/>
              <a:t>: </a:t>
            </a:r>
            <a:r>
              <a:rPr lang="en-US" sz="1543" dirty="0" err="1"/>
              <a:t>vedecké</a:t>
            </a:r>
            <a:r>
              <a:rPr lang="en-US" sz="1543" dirty="0"/>
              <a:t> </a:t>
            </a:r>
            <a:r>
              <a:rPr lang="en-US" sz="1543" dirty="0" err="1"/>
              <a:t>časopisy</a:t>
            </a:r>
            <a:r>
              <a:rPr lang="en-US" sz="1543" dirty="0"/>
              <a:t> a </a:t>
            </a:r>
            <a:r>
              <a:rPr lang="en-US" sz="1543" dirty="0" err="1"/>
              <a:t>ročenky</a:t>
            </a:r>
            <a:r>
              <a:rPr lang="en-US" sz="1543" dirty="0"/>
              <a:t> </a:t>
            </a:r>
            <a:r>
              <a:rPr lang="en-US" sz="1543" dirty="0" err="1"/>
              <a:t>vydávané</a:t>
            </a:r>
            <a:r>
              <a:rPr lang="en-US" sz="1543" dirty="0"/>
              <a:t> SAV</a:t>
            </a:r>
          </a:p>
          <a:p>
            <a:r>
              <a:rPr lang="en-US" sz="1543" dirty="0">
                <a:effectLst/>
                <a:hlinkClick r:id="rId5"/>
              </a:rPr>
              <a:t>Electronic </a:t>
            </a:r>
            <a:r>
              <a:rPr lang="en-US" sz="1543" dirty="0">
                <a:effectLst/>
                <a:hlinkClick r:id="rId5"/>
              </a:rPr>
              <a:t>Journals Library (EZB)</a:t>
            </a:r>
            <a:r>
              <a:rPr lang="en-US" sz="1543" dirty="0"/>
              <a:t> - 8752 </a:t>
            </a:r>
            <a:r>
              <a:rPr lang="en-US" sz="1543" dirty="0" err="1"/>
              <a:t>voľne</a:t>
            </a:r>
            <a:r>
              <a:rPr lang="en-US" sz="1543" dirty="0"/>
              <a:t> </a:t>
            </a:r>
            <a:r>
              <a:rPr lang="en-US" sz="1543" dirty="0" err="1"/>
              <a:t>prístupných</a:t>
            </a:r>
            <a:r>
              <a:rPr lang="en-US" sz="1543" dirty="0"/>
              <a:t> </a:t>
            </a:r>
            <a:r>
              <a:rPr lang="en-US" sz="1543" dirty="0" err="1"/>
              <a:t>plnotextových</a:t>
            </a:r>
            <a:r>
              <a:rPr lang="en-US" sz="1543" dirty="0"/>
              <a:t> </a:t>
            </a:r>
            <a:r>
              <a:rPr lang="en-US" sz="1543" dirty="0" err="1"/>
              <a:t>časopisov</a:t>
            </a:r>
            <a:endParaRPr lang="en-US" sz="1543" dirty="0"/>
          </a:p>
          <a:p>
            <a:r>
              <a:rPr lang="en-US" sz="1543" dirty="0">
                <a:hlinkClick r:id="rId6"/>
              </a:rPr>
              <a:t>SLOVENSKÉ LEKÁRSKE PERIODIKÁ</a:t>
            </a:r>
            <a:endParaRPr lang="en-US" sz="1543" dirty="0"/>
          </a:p>
          <a:p>
            <a:r>
              <a:rPr lang="en-US" sz="1543" dirty="0">
                <a:effectLst/>
                <a:hlinkClick r:id="rId7"/>
              </a:rPr>
              <a:t>ELIS</a:t>
            </a:r>
            <a:r>
              <a:rPr lang="en-US" sz="1543" dirty="0"/>
              <a:t>: </a:t>
            </a:r>
            <a:r>
              <a:rPr lang="en-US" sz="1543" dirty="0" err="1"/>
              <a:t>slovenské</a:t>
            </a:r>
            <a:r>
              <a:rPr lang="en-US" sz="1543" dirty="0"/>
              <a:t> </a:t>
            </a:r>
            <a:r>
              <a:rPr lang="en-US" sz="1543" dirty="0" err="1"/>
              <a:t>vedecké</a:t>
            </a:r>
            <a:r>
              <a:rPr lang="en-US" sz="1543" dirty="0"/>
              <a:t> a </a:t>
            </a:r>
            <a:r>
              <a:rPr lang="en-US" sz="1543" dirty="0" err="1"/>
              <a:t>odborné</a:t>
            </a:r>
            <a:r>
              <a:rPr lang="en-US" sz="1543" dirty="0"/>
              <a:t> </a:t>
            </a:r>
            <a:r>
              <a:rPr lang="en-US" sz="1543" dirty="0" err="1"/>
              <a:t>časopisy</a:t>
            </a:r>
            <a:endParaRPr lang="en-US" sz="1543" dirty="0"/>
          </a:p>
          <a:p>
            <a:r>
              <a:rPr lang="en-US" sz="1543" dirty="0">
                <a:effectLst/>
                <a:hlinkClick r:id="rId8"/>
              </a:rPr>
              <a:t>SAMEDI</a:t>
            </a:r>
            <a:r>
              <a:rPr lang="en-US" sz="1543" dirty="0"/>
              <a:t>: </a:t>
            </a:r>
            <a:r>
              <a:rPr lang="en-US" sz="1543" dirty="0" err="1"/>
              <a:t>slovenské</a:t>
            </a:r>
            <a:r>
              <a:rPr lang="en-US" sz="1543" dirty="0"/>
              <a:t> </a:t>
            </a:r>
            <a:r>
              <a:rPr lang="en-US" sz="1543" dirty="0" err="1"/>
              <a:t>lekárske</a:t>
            </a:r>
            <a:r>
              <a:rPr lang="en-US" sz="1543" dirty="0"/>
              <a:t> </a:t>
            </a:r>
            <a:r>
              <a:rPr lang="en-US" sz="1543" dirty="0" err="1"/>
              <a:t>časopisy</a:t>
            </a:r>
            <a:endParaRPr lang="en-US" sz="1543" dirty="0"/>
          </a:p>
          <a:p>
            <a:r>
              <a:rPr lang="en-US" sz="1543" dirty="0" err="1">
                <a:hlinkClick r:id="rId9"/>
              </a:rPr>
              <a:t>Slovenský</a:t>
            </a:r>
            <a:r>
              <a:rPr lang="en-US" sz="1543" dirty="0">
                <a:hlinkClick r:id="rId9"/>
              </a:rPr>
              <a:t> </a:t>
            </a:r>
            <a:r>
              <a:rPr lang="en-US" sz="1543" dirty="0" err="1">
                <a:hlinkClick r:id="rId9"/>
              </a:rPr>
              <a:t>lekár</a:t>
            </a:r>
            <a:endParaRPr lang="en-US" sz="1543" dirty="0"/>
          </a:p>
          <a:p>
            <a:r>
              <a:rPr lang="en-US" sz="1543" dirty="0">
                <a:effectLst/>
                <a:hlinkClick r:id="rId10"/>
              </a:rPr>
              <a:t>Bratislavské </a:t>
            </a:r>
            <a:r>
              <a:rPr lang="en-US" sz="1543" dirty="0">
                <a:effectLst/>
                <a:hlinkClick r:id="rId10"/>
              </a:rPr>
              <a:t>lekárske listy</a:t>
            </a:r>
            <a:r>
              <a:rPr lang="en-US" sz="1543" dirty="0"/>
              <a:t>: </a:t>
            </a:r>
            <a:r>
              <a:rPr lang="en-US" sz="1543" dirty="0" err="1"/>
              <a:t>medzinárodný</a:t>
            </a:r>
            <a:r>
              <a:rPr lang="en-US" sz="1543" dirty="0"/>
              <a:t> </a:t>
            </a:r>
            <a:r>
              <a:rPr lang="en-US" sz="1543" dirty="0" err="1"/>
              <a:t>časopis</a:t>
            </a:r>
            <a:r>
              <a:rPr lang="en-US" sz="1543" dirty="0"/>
              <a:t> </a:t>
            </a:r>
            <a:r>
              <a:rPr lang="en-US" sz="1543" dirty="0" err="1"/>
              <a:t>Lekárskej</a:t>
            </a:r>
            <a:r>
              <a:rPr lang="en-US" sz="1543" dirty="0"/>
              <a:t> </a:t>
            </a:r>
            <a:r>
              <a:rPr lang="en-US" sz="1543" dirty="0" err="1"/>
              <a:t>fakulty</a:t>
            </a:r>
            <a:r>
              <a:rPr lang="en-US" sz="1543" dirty="0"/>
              <a:t> </a:t>
            </a:r>
            <a:r>
              <a:rPr lang="en-US" sz="1543" dirty="0" err="1"/>
              <a:t>Univerzity</a:t>
            </a:r>
            <a:r>
              <a:rPr lang="en-US" sz="1543" dirty="0"/>
              <a:t> </a:t>
            </a:r>
            <a:r>
              <a:rPr lang="en-US" sz="1543" dirty="0" err="1"/>
              <a:t>Komenského</a:t>
            </a:r>
            <a:r>
              <a:rPr lang="en-US" sz="1543" dirty="0"/>
              <a:t> - </a:t>
            </a:r>
            <a:r>
              <a:rPr lang="en-US" sz="1543" dirty="0" err="1"/>
              <a:t>biomedicínska</a:t>
            </a:r>
            <a:r>
              <a:rPr lang="en-US" sz="1543" dirty="0"/>
              <a:t> </a:t>
            </a:r>
            <a:r>
              <a:rPr lang="en-US" sz="1543" dirty="0" err="1"/>
              <a:t>veda</a:t>
            </a:r>
            <a:r>
              <a:rPr lang="en-US" sz="1543" dirty="0"/>
              <a:t> a </a:t>
            </a:r>
            <a:r>
              <a:rPr lang="en-US" sz="1543" dirty="0" err="1"/>
              <a:t>klinická</a:t>
            </a:r>
            <a:r>
              <a:rPr lang="en-US" sz="1543" dirty="0"/>
              <a:t> </a:t>
            </a:r>
            <a:r>
              <a:rPr lang="en-US" sz="1543" dirty="0" err="1"/>
              <a:t>medicína</a:t>
            </a:r>
            <a:endParaRPr lang="en-US" sz="1543" dirty="0"/>
          </a:p>
          <a:p>
            <a:r>
              <a:rPr lang="en-US" sz="1543" dirty="0">
                <a:effectLst/>
                <a:hlinkClick r:id="rId11"/>
              </a:rPr>
              <a:t>Diagnóza </a:t>
            </a:r>
            <a:r>
              <a:rPr lang="en-US" sz="1543" dirty="0">
                <a:effectLst/>
                <a:hlinkClick r:id="rId11"/>
              </a:rPr>
              <a:t>v ošetřovatelství:</a:t>
            </a:r>
            <a:r>
              <a:rPr lang="en-US" sz="1543" dirty="0"/>
              <a:t> </a:t>
            </a:r>
            <a:r>
              <a:rPr lang="en-US" sz="1543" dirty="0" err="1"/>
              <a:t>odborný</a:t>
            </a:r>
            <a:r>
              <a:rPr lang="en-US" sz="1543" dirty="0"/>
              <a:t> a </a:t>
            </a:r>
            <a:r>
              <a:rPr lang="en-US" sz="1543" dirty="0" err="1"/>
              <a:t>informačný</a:t>
            </a:r>
            <a:r>
              <a:rPr lang="en-US" sz="1543" dirty="0"/>
              <a:t> </a:t>
            </a:r>
            <a:r>
              <a:rPr lang="en-US" sz="1543" dirty="0" err="1"/>
              <a:t>časopis</a:t>
            </a:r>
            <a:r>
              <a:rPr lang="en-US" sz="1543" dirty="0"/>
              <a:t> pre </a:t>
            </a:r>
            <a:r>
              <a:rPr lang="en-US" sz="1543" dirty="0" err="1"/>
              <a:t>zdravotníckych</a:t>
            </a:r>
            <a:r>
              <a:rPr lang="en-US" sz="1543" dirty="0"/>
              <a:t> </a:t>
            </a:r>
            <a:r>
              <a:rPr lang="en-US" sz="1543" dirty="0" err="1"/>
              <a:t>pracovníkov</a:t>
            </a:r>
            <a:endParaRPr lang="en-US" sz="1543" dirty="0"/>
          </a:p>
          <a:p>
            <a:r>
              <a:rPr lang="en-US" sz="1543" dirty="0">
                <a:effectLst/>
                <a:hlinkClick r:id="rId12"/>
              </a:rPr>
              <a:t>Florence</a:t>
            </a:r>
            <a:r>
              <a:rPr lang="en-US" sz="1543" dirty="0"/>
              <a:t>: </a:t>
            </a:r>
            <a:r>
              <a:rPr lang="en-US" sz="1543" dirty="0" err="1"/>
              <a:t>časopis</a:t>
            </a:r>
            <a:r>
              <a:rPr lang="en-US" sz="1543" dirty="0"/>
              <a:t> </a:t>
            </a:r>
            <a:r>
              <a:rPr lang="en-US" sz="1543" dirty="0" err="1"/>
              <a:t>moderného</a:t>
            </a:r>
            <a:r>
              <a:rPr lang="en-US" sz="1543" dirty="0"/>
              <a:t> </a:t>
            </a:r>
            <a:r>
              <a:rPr lang="en-US" sz="1543" dirty="0" err="1"/>
              <a:t>ošetrovateľstva</a:t>
            </a:r>
            <a:endParaRPr lang="en-US" sz="1543" dirty="0"/>
          </a:p>
          <a:p>
            <a:r>
              <a:rPr lang="en-US" sz="1543" dirty="0">
                <a:effectLst/>
                <a:hlinkClick r:id="rId13"/>
              </a:rPr>
              <a:t>Zdravotnícke </a:t>
            </a:r>
            <a:r>
              <a:rPr lang="en-US" sz="1543" dirty="0">
                <a:effectLst/>
                <a:hlinkClick r:id="rId13"/>
              </a:rPr>
              <a:t>štúdie</a:t>
            </a:r>
            <a:r>
              <a:rPr lang="en-US" sz="1543" dirty="0"/>
              <a:t>: </a:t>
            </a:r>
            <a:r>
              <a:rPr lang="en-US" sz="1543" dirty="0" err="1"/>
              <a:t>odborný</a:t>
            </a:r>
            <a:r>
              <a:rPr lang="en-US" sz="1543" dirty="0"/>
              <a:t> </a:t>
            </a:r>
            <a:r>
              <a:rPr lang="en-US" sz="1543" dirty="0" err="1"/>
              <a:t>časopis</a:t>
            </a:r>
            <a:r>
              <a:rPr lang="en-US" sz="1543" dirty="0"/>
              <a:t> </a:t>
            </a:r>
            <a:r>
              <a:rPr lang="en-US" sz="1543" dirty="0" err="1"/>
              <a:t>Fakulty</a:t>
            </a:r>
            <a:r>
              <a:rPr lang="en-US" sz="1543" dirty="0"/>
              <a:t> </a:t>
            </a:r>
            <a:r>
              <a:rPr lang="en-US" sz="1543" dirty="0" err="1"/>
              <a:t>zdravotníctva</a:t>
            </a:r>
            <a:r>
              <a:rPr lang="en-US" sz="1543" dirty="0"/>
              <a:t> </a:t>
            </a:r>
            <a:r>
              <a:rPr lang="en-US" sz="1543" dirty="0" err="1"/>
              <a:t>Katolíckej</a:t>
            </a:r>
            <a:r>
              <a:rPr lang="en-US" sz="1543" dirty="0"/>
              <a:t> </a:t>
            </a:r>
            <a:r>
              <a:rPr lang="en-US" sz="1543" dirty="0" err="1"/>
              <a:t>univerzity</a:t>
            </a:r>
            <a:endParaRPr lang="en-US" sz="1543" dirty="0"/>
          </a:p>
          <a:p>
            <a:r>
              <a:rPr lang="en-US" sz="1543" dirty="0">
                <a:effectLst/>
                <a:hlinkClick r:id="rId14"/>
              </a:rPr>
              <a:t>PROFESE </a:t>
            </a:r>
            <a:r>
              <a:rPr lang="en-US" sz="1543" dirty="0">
                <a:effectLst/>
                <a:hlinkClick r:id="rId14"/>
              </a:rPr>
              <a:t>on-line</a:t>
            </a:r>
            <a:r>
              <a:rPr lang="en-US" sz="1543" dirty="0"/>
              <a:t>: </a:t>
            </a:r>
            <a:r>
              <a:rPr lang="en-US" sz="1543" dirty="0" err="1"/>
              <a:t>recenzovaný</a:t>
            </a:r>
            <a:r>
              <a:rPr lang="en-US" sz="1543" dirty="0"/>
              <a:t> </a:t>
            </a:r>
            <a:r>
              <a:rPr lang="en-US" sz="1543" dirty="0" err="1"/>
              <a:t>časopis</a:t>
            </a:r>
            <a:r>
              <a:rPr lang="en-US" sz="1543" dirty="0"/>
              <a:t> pre </a:t>
            </a:r>
            <a:r>
              <a:rPr lang="en-US" sz="1543" dirty="0" err="1"/>
              <a:t>zdravotnícke</a:t>
            </a:r>
            <a:r>
              <a:rPr lang="en-US" sz="1543" dirty="0"/>
              <a:t> </a:t>
            </a:r>
            <a:r>
              <a:rPr lang="en-US" sz="1543" dirty="0" err="1"/>
              <a:t>odbory</a:t>
            </a:r>
            <a:endParaRPr lang="en-US" sz="1543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9" y="5189600"/>
            <a:ext cx="8312587" cy="1595344"/>
          </a:xfrm>
        </p:spPr>
        <p:txBody>
          <a:bodyPr/>
          <a:lstStyle/>
          <a:p>
            <a:r>
              <a:rPr lang="sk-SK" dirty="0" smtClean="0"/>
              <a:t>Slovenské a české odborné časopisy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1269" y="758669"/>
            <a:ext cx="8077007" cy="5720531"/>
          </a:xfrm>
        </p:spPr>
        <p:txBody>
          <a:bodyPr>
            <a:normAutofit/>
          </a:bodyPr>
          <a:lstStyle/>
          <a:p>
            <a:pPr marL="20142" indent="0">
              <a:buNone/>
            </a:pPr>
            <a:r>
              <a:rPr lang="en-US" sz="3857" b="1" dirty="0">
                <a:effectLst/>
              </a:rPr>
              <a:t>Zdravotníctvo a sociálna práca</a:t>
            </a:r>
            <a:endParaRPr lang="en-US" sz="3857" b="1" dirty="0">
              <a:effectLst/>
              <a:hlinkClick r:id="rId2"/>
            </a:endParaRPr>
          </a:p>
          <a:p>
            <a:r>
              <a:rPr lang="en-US" sz="2645" dirty="0">
                <a:effectLst/>
                <a:hlinkClick r:id="rId3"/>
              </a:rPr>
              <a:t>Zdravotníctvo a sociálna práca</a:t>
            </a:r>
            <a:r>
              <a:rPr lang="en-US" sz="2645" dirty="0"/>
              <a:t> - </a:t>
            </a:r>
            <a:r>
              <a:rPr lang="en-US" sz="2645" dirty="0" err="1"/>
              <a:t>vedecký</a:t>
            </a:r>
            <a:r>
              <a:rPr lang="en-US" sz="2645" dirty="0"/>
              <a:t> </a:t>
            </a:r>
            <a:r>
              <a:rPr lang="en-US" sz="2645" dirty="0" err="1"/>
              <a:t>časopis</a:t>
            </a:r>
            <a:endParaRPr lang="en-US" sz="2645" dirty="0"/>
          </a:p>
          <a:p>
            <a:r>
              <a:rPr lang="en-US" sz="2645" dirty="0">
                <a:effectLst/>
                <a:hlinkClick r:id="rId4"/>
              </a:rPr>
              <a:t>Kontakt</a:t>
            </a:r>
            <a:r>
              <a:rPr lang="en-US" sz="2645" dirty="0"/>
              <a:t> - </a:t>
            </a:r>
            <a:r>
              <a:rPr lang="en-US" sz="2645" dirty="0" err="1"/>
              <a:t>odborný</a:t>
            </a:r>
            <a:r>
              <a:rPr lang="en-US" sz="2645" dirty="0"/>
              <a:t> a </a:t>
            </a:r>
            <a:r>
              <a:rPr lang="en-US" sz="2645" dirty="0" err="1"/>
              <a:t>vedecký</a:t>
            </a:r>
            <a:r>
              <a:rPr lang="en-US" sz="2645" dirty="0"/>
              <a:t> </a:t>
            </a:r>
            <a:r>
              <a:rPr lang="en-US" sz="2645" dirty="0" err="1"/>
              <a:t>časopis</a:t>
            </a:r>
            <a:r>
              <a:rPr lang="en-US" sz="2645" dirty="0"/>
              <a:t> - </a:t>
            </a:r>
            <a:r>
              <a:rPr lang="en-US" sz="2645" dirty="0" err="1"/>
              <a:t>zdravotno-sociálne</a:t>
            </a:r>
            <a:r>
              <a:rPr lang="en-US" sz="2645" dirty="0"/>
              <a:t> </a:t>
            </a:r>
            <a:r>
              <a:rPr lang="en-US" sz="2645" dirty="0" err="1"/>
              <a:t>otázky</a:t>
            </a:r>
            <a:endParaRPr lang="en-US" sz="2645" dirty="0"/>
          </a:p>
          <a:p>
            <a:r>
              <a:rPr lang="en-US" sz="2645" dirty="0">
                <a:effectLst/>
                <a:hlinkClick r:id="rId5"/>
              </a:rPr>
              <a:t>Sestra (příloha: Ambulance a terén, Tematický sešit)</a:t>
            </a:r>
            <a:r>
              <a:rPr lang="en-US" sz="2645" dirty="0">
                <a:effectLst/>
                <a:hlinkClick r:id="rId6" invalidUrl="http://pecujici.cz/pomoc.shtml?conds[1][value]=%C8asop"/>
              </a:rPr>
              <a:t>Multidisciplinární péče</a:t>
            </a:r>
            <a:r>
              <a:rPr lang="en-US" sz="2645" dirty="0"/>
              <a:t>: pre </a:t>
            </a:r>
            <a:r>
              <a:rPr lang="en-US" sz="2645" dirty="0" err="1"/>
              <a:t>pracovníkov</a:t>
            </a:r>
            <a:r>
              <a:rPr lang="en-US" sz="2645" dirty="0"/>
              <a:t> a </a:t>
            </a:r>
            <a:r>
              <a:rPr lang="en-US" sz="2645" dirty="0" err="1"/>
              <a:t>študentov</a:t>
            </a:r>
            <a:r>
              <a:rPr lang="en-US" sz="2645" dirty="0"/>
              <a:t> </a:t>
            </a:r>
            <a:r>
              <a:rPr lang="en-US" sz="2645" dirty="0" err="1"/>
              <a:t>pôsobiacich</a:t>
            </a:r>
            <a:r>
              <a:rPr lang="en-US" sz="2645" dirty="0"/>
              <a:t> v </a:t>
            </a:r>
            <a:r>
              <a:rPr lang="en-US" sz="2645" dirty="0" err="1"/>
              <a:t>zdravotníctve</a:t>
            </a:r>
            <a:r>
              <a:rPr lang="en-US" sz="2645" dirty="0"/>
              <a:t> a </a:t>
            </a:r>
            <a:r>
              <a:rPr lang="en-US" sz="2645" dirty="0" err="1"/>
              <a:t>sociálnej</a:t>
            </a:r>
            <a:r>
              <a:rPr lang="en-US" sz="2645" dirty="0"/>
              <a:t> </a:t>
            </a:r>
            <a:r>
              <a:rPr lang="en-US" sz="2645" dirty="0" err="1"/>
              <a:t>oblasti</a:t>
            </a:r>
            <a:endParaRPr lang="en-US" sz="2645" dirty="0"/>
          </a:p>
          <a:p>
            <a:pPr marL="20142" indent="0">
              <a:buNone/>
            </a:pPr>
            <a:r>
              <a:rPr lang="en-US" sz="3857" b="1" dirty="0">
                <a:effectLst/>
              </a:rPr>
              <a:t>eHealth</a:t>
            </a:r>
            <a:endParaRPr lang="en-US" sz="3857" b="1" dirty="0">
              <a:effectLst/>
              <a:hlinkClick r:id="rId2"/>
            </a:endParaRPr>
          </a:p>
          <a:p>
            <a:r>
              <a:rPr lang="en-US" dirty="0" smtClean="0">
                <a:effectLst/>
                <a:hlinkClick r:id="rId2"/>
              </a:rPr>
              <a:t>eHEALTH.sk</a:t>
            </a:r>
            <a:r>
              <a:rPr lang="en-US" dirty="0">
                <a:effectLst/>
              </a:rPr>
              <a:t> </a:t>
            </a:r>
            <a:r>
              <a:rPr lang="en-US" dirty="0" smtClean="0">
                <a:effectLst/>
              </a:rPr>
              <a:t>›</a:t>
            </a:r>
            <a:r>
              <a:rPr lang="en-US" dirty="0" smtClean="0">
                <a:effectLst/>
                <a:hlinkClick r:id="rId7"/>
              </a:rPr>
              <a:t>Literatúra</a:t>
            </a:r>
            <a:r>
              <a:rPr lang="en-US" dirty="0">
                <a:effectLst/>
              </a:rPr>
              <a:t> </a:t>
            </a:r>
            <a:r>
              <a:rPr lang="en-US" dirty="0" smtClean="0">
                <a:effectLst/>
              </a:rPr>
              <a:t>›</a:t>
            </a:r>
            <a:r>
              <a:rPr lang="en-US" dirty="0" smtClean="0">
                <a:effectLst/>
                <a:hlinkClick r:id="rId8"/>
              </a:rPr>
              <a:t>Slovenské časopisy</a:t>
            </a:r>
            <a:endParaRPr lang="en-US" dirty="0">
              <a:effectLst/>
            </a:endParaRP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71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SOLEN </a:t>
            </a:r>
            <a:r>
              <a:rPr lang="en-US" dirty="0">
                <a:effectLst/>
                <a:hlinkClick r:id="rId2"/>
              </a:rPr>
              <a:t>http://solen.sk</a:t>
            </a:r>
            <a:r>
              <a:rPr lang="en-US" dirty="0" smtClean="0">
                <a:effectLst/>
                <a:hlinkClick r:id="rId2"/>
              </a:rPr>
              <a:t>/</a:t>
            </a:r>
            <a:endParaRPr lang="en-US" dirty="0" smtClean="0">
              <a:effectLst/>
            </a:endParaRPr>
          </a:p>
          <a:p>
            <a:r>
              <a:rPr lang="en-US" sz="2645" dirty="0">
                <a:effectLst/>
                <a:hlinkClick r:id="rId3"/>
              </a:rPr>
              <a:t>Časopisy vydavateľstva Tigis</a:t>
            </a:r>
            <a:r>
              <a:rPr lang="en-US" sz="2645" dirty="0"/>
              <a:t>: </a:t>
            </a:r>
            <a:r>
              <a:rPr lang="en-US" sz="2645" dirty="0" err="1"/>
              <a:t>Bolest</a:t>
            </a:r>
            <a:r>
              <a:rPr lang="en-US" sz="2645" dirty="0"/>
              <a:t>, </a:t>
            </a:r>
            <a:r>
              <a:rPr lang="en-US" sz="2645" dirty="0" err="1"/>
              <a:t>Jak</a:t>
            </a:r>
            <a:r>
              <a:rPr lang="en-US" sz="2645" dirty="0"/>
              <a:t> </a:t>
            </a:r>
            <a:r>
              <a:rPr lang="en-US" sz="2645" dirty="0" err="1"/>
              <a:t>na</a:t>
            </a:r>
            <a:r>
              <a:rPr lang="en-US" sz="2645" dirty="0"/>
              <a:t> </a:t>
            </a:r>
            <a:r>
              <a:rPr lang="en-US" sz="2645" dirty="0" err="1"/>
              <a:t>bolest</a:t>
            </a:r>
            <a:r>
              <a:rPr lang="en-US" sz="2645" dirty="0"/>
              <a:t>, </a:t>
            </a:r>
            <a:r>
              <a:rPr lang="en-US" sz="2645" dirty="0" err="1"/>
              <a:t>Psychiatrie</a:t>
            </a:r>
            <a:r>
              <a:rPr lang="en-US" sz="2645" dirty="0"/>
              <a:t>, </a:t>
            </a:r>
            <a:r>
              <a:rPr lang="en-US" sz="2645" dirty="0" err="1"/>
              <a:t>Alergie</a:t>
            </a:r>
            <a:r>
              <a:rPr lang="en-US" sz="2645" dirty="0"/>
              <a:t> </a:t>
            </a:r>
            <a:r>
              <a:rPr lang="en-US" sz="2645" dirty="0" err="1"/>
              <a:t>atď</a:t>
            </a:r>
            <a:r>
              <a:rPr lang="en-US" sz="2645" dirty="0"/>
              <a:t>.</a:t>
            </a:r>
          </a:p>
          <a:p>
            <a:r>
              <a:rPr lang="en-US" sz="2645" dirty="0" err="1">
                <a:hlinkClick r:id="rId4"/>
              </a:rPr>
              <a:t>Literárne</a:t>
            </a:r>
            <a:r>
              <a:rPr lang="en-US" sz="2645" dirty="0">
                <a:hlinkClick r:id="rId4"/>
              </a:rPr>
              <a:t> </a:t>
            </a:r>
            <a:r>
              <a:rPr lang="en-US" sz="2645" dirty="0" err="1">
                <a:hlinkClick r:id="rId4"/>
              </a:rPr>
              <a:t>informačné</a:t>
            </a:r>
            <a:r>
              <a:rPr lang="en-US" sz="2645" dirty="0">
                <a:hlinkClick r:id="rId4"/>
              </a:rPr>
              <a:t> centrum</a:t>
            </a:r>
            <a:r>
              <a:rPr lang="en-US" sz="2645" dirty="0"/>
              <a:t> </a:t>
            </a:r>
            <a:r>
              <a:rPr lang="mr-IN" sz="2645" dirty="0"/>
              <a:t>–</a:t>
            </a:r>
            <a:r>
              <a:rPr lang="en-US" sz="2645" dirty="0"/>
              <a:t> </a:t>
            </a:r>
            <a:r>
              <a:rPr lang="en-US" sz="2645" dirty="0" err="1"/>
              <a:t>zoznam</a:t>
            </a:r>
            <a:r>
              <a:rPr lang="en-US" sz="2645" dirty="0"/>
              <a:t> </a:t>
            </a:r>
            <a:r>
              <a:rPr lang="en-US" sz="2645" dirty="0" err="1"/>
              <a:t>vydavatelstiev</a:t>
            </a:r>
            <a:endParaRPr lang="sk-SK" sz="2645" dirty="0"/>
          </a:p>
          <a:p>
            <a:endParaRPr lang="en-US" dirty="0" smtClean="0">
              <a:effectLst/>
            </a:endParaRPr>
          </a:p>
          <a:p>
            <a:endParaRPr lang="en-US" dirty="0">
              <a:effectLst/>
            </a:endParaRPr>
          </a:p>
          <a:p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Vydavateľstvá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5206A-0890-804C-A5DA-47E1C3D02E9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rusnakm@truni.sk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4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Martin_Trnava_prednasky1</Template>
  <TotalTime>126</TotalTime>
  <Words>276</Words>
  <Application>Microsoft Macintosh PowerPoint</Application>
  <PresentationFormat>Custom</PresentationFormat>
  <Paragraphs>113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 Unicode MS</vt:lpstr>
      <vt:lpstr>Calibri</vt:lpstr>
      <vt:lpstr>Mangal</vt:lpstr>
      <vt:lpstr>Palatino Linotype</vt:lpstr>
      <vt:lpstr>Wingdings</vt:lpstr>
      <vt:lpstr>Arial</vt:lpstr>
      <vt:lpstr>Martin_Trnava_prednasky</vt:lpstr>
      <vt:lpstr>Zdroje odbornej literatúry</vt:lpstr>
      <vt:lpstr>Dôveryhodné zdroje</vt:lpstr>
      <vt:lpstr>CENTRUM VEDECKO-TECHNICKÝCH INFORMÁCIÍ SR  http://www.cvtisr.sk/</vt:lpstr>
      <vt:lpstr>Národný informačný systém podpory výskumu a vývoja na Slovensku –prístup k elektronickým informačným zdrojom (NISPEZ)</vt:lpstr>
      <vt:lpstr>PowerPoint Presentation</vt:lpstr>
      <vt:lpstr>Slovenská lekárska knižnica</vt:lpstr>
      <vt:lpstr>Slovenské a české odborné časopisy</vt:lpstr>
      <vt:lpstr>PowerPoint Presentation</vt:lpstr>
      <vt:lpstr>Vydavateľstvá</vt:lpstr>
      <vt:lpstr>Medzinárodné databázy</vt:lpstr>
      <vt:lpstr>National Center for Biotechnology Information</vt:lpstr>
      <vt:lpstr>Current Contents – Web of Science</vt:lpstr>
      <vt:lpstr>SCOPUS prístup cez CVTI SR</vt:lpstr>
      <vt:lpstr>Cochrane Library</vt:lpstr>
      <vt:lpstr>LibGen a Sci-Hub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Zdroje odbornej literatúry</dc:title>
  <dc:subject/>
  <dc:creator>Martin Rusnak</dc:creator>
  <cp:keywords/>
  <dc:description/>
  <cp:lastModifiedBy>Martin Rusnak</cp:lastModifiedBy>
  <cp:revision>9</cp:revision>
  <dcterms:created xsi:type="dcterms:W3CDTF">2017-09-07T06:25:30Z</dcterms:created>
  <dcterms:modified xsi:type="dcterms:W3CDTF">2017-09-07T08:31:43Z</dcterms:modified>
  <cp:category/>
</cp:coreProperties>
</file>