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98" r:id="rId2"/>
    <p:sldId id="260" r:id="rId3"/>
    <p:sldId id="304" r:id="rId4"/>
    <p:sldId id="305" r:id="rId5"/>
    <p:sldId id="302" r:id="rId6"/>
    <p:sldId id="303" r:id="rId7"/>
    <p:sldId id="306" r:id="rId8"/>
    <p:sldId id="307" r:id="rId9"/>
    <p:sldId id="308" r:id="rId10"/>
  </p:sldIdLst>
  <p:sldSz cx="9144000" cy="6858000" type="screen4x3"/>
  <p:notesSz cx="6858000" cy="9144000"/>
  <p:defaultTextStyle>
    <a:defPPr>
      <a:defRPr lang="sk-SK"/>
    </a:defPPr>
    <a:lvl1pPr marL="0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3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5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46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07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69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31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92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1B13393-9D71-4944-A696-75A809D35A3A}">
          <p14:sldIdLst>
            <p14:sldId id="298"/>
          </p14:sldIdLst>
        </p14:section>
        <p14:section name="Štruktúra predmetu a semestra" id="{3A049DE2-0CF3-1242-A9EA-C7C94773F030}">
          <p14:sldIdLst>
            <p14:sldId id="260"/>
            <p14:sldId id="304"/>
            <p14:sldId id="305"/>
            <p14:sldId id="302"/>
            <p14:sldId id="303"/>
            <p14:sldId id="306"/>
            <p14:sldId id="307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>
      <p:cViewPr varScale="1">
        <p:scale>
          <a:sx n="106" d="100"/>
          <a:sy n="106" d="100"/>
        </p:scale>
        <p:origin x="17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4331A-9B12-45C8-B903-D72953D506AB}" type="datetimeFigureOut">
              <a:rPr lang="sk-SK" smtClean="0"/>
              <a:pPr/>
              <a:t>10.9.17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86EF7-8E06-4887-A446-77B26026126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659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3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85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46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07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69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31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92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1871F-0A25-9147-8A08-9079383FFAD3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4239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86EF7-8E06-4887-A446-77B260261260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0378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2" y="3213432"/>
            <a:ext cx="457200" cy="926786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pPr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6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Unicode MS" charset="0"/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 Unicode M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F46F-1B15-496D-ADAE-688D6A5104A5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pPr/>
              <a:t>10. september 2017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D366-4AF1-4746-9C39-861A506373A7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názov práce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D983-017E-477A-8A10-F25E9F91D971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pPr/>
              <a:t>10. september 2017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názov práce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BC3C-7372-45CB-AC7E-5C03862A0EE7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3"/>
            <a:ext cx="2133600" cy="5181600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2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54BF-B6E7-448E-85EE-766B5EA2757B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pPr/>
              <a:t>10. september 2017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názov práce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2C6B-D7B4-4470-96B0-FB5B90C36687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2CC7-AA62-436E-9B70-648F470C9E6F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pPr/>
              <a:t>10. september 2017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názov práce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9083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6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Unicode MS" charset="0"/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 Unicode MS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1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07A7-4135-4D23-94F8-28977F47D841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pPr/>
              <a:t>10. september 2017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názov práce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246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54FC-F22A-4B86-B9F1-A65BE1CFD678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pPr/>
              <a:t>10. september 2017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názov práce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70" y="658370"/>
            <a:ext cx="3273552" cy="342900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2" y="658368"/>
            <a:ext cx="3273552" cy="3432175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8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124" indent="0">
              <a:buNone/>
              <a:defRPr sz="2000" b="1"/>
            </a:lvl2pPr>
            <a:lvl3pPr marL="914246" indent="0">
              <a:buNone/>
              <a:defRPr sz="1800" b="1"/>
            </a:lvl3pPr>
            <a:lvl4pPr marL="1371370" indent="0">
              <a:buNone/>
              <a:defRPr sz="1600" b="1"/>
            </a:lvl4pPr>
            <a:lvl5pPr marL="1828492" indent="0">
              <a:buNone/>
              <a:defRPr sz="1600" b="1"/>
            </a:lvl5pPr>
            <a:lvl6pPr marL="2285614" indent="0">
              <a:buNone/>
              <a:defRPr sz="1600" b="1"/>
            </a:lvl6pPr>
            <a:lvl7pPr marL="2742738" indent="0">
              <a:buNone/>
              <a:defRPr sz="1600" b="1"/>
            </a:lvl7pPr>
            <a:lvl8pPr marL="3199861" indent="0">
              <a:buNone/>
              <a:defRPr sz="1600" b="1"/>
            </a:lvl8pPr>
            <a:lvl9pPr marL="3656984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2" y="661978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124" indent="0">
              <a:buNone/>
              <a:defRPr sz="2000" b="1"/>
            </a:lvl2pPr>
            <a:lvl3pPr marL="914246" indent="0">
              <a:buNone/>
              <a:defRPr sz="1800" b="1"/>
            </a:lvl3pPr>
            <a:lvl4pPr marL="1371370" indent="0">
              <a:buNone/>
              <a:defRPr sz="1600" b="1"/>
            </a:lvl4pPr>
            <a:lvl5pPr marL="1828492" indent="0">
              <a:buNone/>
              <a:defRPr sz="1600" b="1"/>
            </a:lvl5pPr>
            <a:lvl6pPr marL="2285614" indent="0">
              <a:buNone/>
              <a:defRPr sz="1600" b="1"/>
            </a:lvl6pPr>
            <a:lvl7pPr marL="2742738" indent="0">
              <a:buNone/>
              <a:defRPr sz="1600" b="1"/>
            </a:lvl7pPr>
            <a:lvl8pPr marL="3199861" indent="0">
              <a:buNone/>
              <a:defRPr sz="1600" b="1"/>
            </a:lvl8pPr>
            <a:lvl9pPr marL="3656984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2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3"/>
            <a:ext cx="457200" cy="80733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6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Unicode MS" charset="0"/>
              </a:rPr>
              <a:t>{</a:t>
            </a:r>
            <a:endParaRPr lang="en-US" sz="6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 Unicode M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3"/>
            <a:ext cx="457200" cy="80733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6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Unicode MS" charset="0"/>
              </a:rPr>
              <a:t>{</a:t>
            </a:r>
            <a:endParaRPr lang="en-US" sz="6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 Unicode MS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BD99-AA23-495B-9293-2578B6462FE1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pPr/>
              <a:t>10. september 2017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45C3F-23D6-4420-B72D-D1DE680834B2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názov práce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598C-A9FD-4CC9-9D4C-C88F1F4128C8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pPr/>
              <a:t>10. september 2017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názov práce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A323-1FD0-43C6-A6BA-036F2789E9D3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pPr/>
              <a:t>10. september 2017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FC4B8-150F-463D-96B8-86E8E877A23E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názov práce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9"/>
            <a:ext cx="457200" cy="107644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8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Unicode MS" charset="0"/>
              </a:rPr>
              <a:t>{</a:t>
            </a:r>
            <a:endParaRPr lang="en-US" sz="8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 Unicode M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124" indent="0">
              <a:buNone/>
              <a:defRPr sz="1200"/>
            </a:lvl2pPr>
            <a:lvl3pPr marL="914246" indent="0">
              <a:buNone/>
              <a:defRPr sz="1000"/>
            </a:lvl3pPr>
            <a:lvl4pPr marL="1371370" indent="0">
              <a:buNone/>
              <a:defRPr sz="900"/>
            </a:lvl4pPr>
            <a:lvl5pPr marL="1828492" indent="0">
              <a:buNone/>
              <a:defRPr sz="900"/>
            </a:lvl5pPr>
            <a:lvl6pPr marL="2285614" indent="0">
              <a:buNone/>
              <a:defRPr sz="900"/>
            </a:lvl6pPr>
            <a:lvl7pPr marL="2742738" indent="0">
              <a:buNone/>
              <a:defRPr sz="900"/>
            </a:lvl7pPr>
            <a:lvl8pPr marL="3199861" indent="0">
              <a:buNone/>
              <a:defRPr sz="900"/>
            </a:lvl8pPr>
            <a:lvl9pPr marL="3656984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D884-2C31-4044-A6AB-1A67E6D9FF4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pPr/>
              <a:t>10. september 2017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E8336-881F-4F52-AF42-3EE20DD441E2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názov práce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124" indent="0">
              <a:buNone/>
              <a:defRPr sz="2800"/>
            </a:lvl2pPr>
            <a:lvl3pPr marL="914246" indent="0">
              <a:buNone/>
              <a:defRPr sz="2400"/>
            </a:lvl3pPr>
            <a:lvl4pPr marL="1371370" indent="0">
              <a:buNone/>
              <a:defRPr sz="2000"/>
            </a:lvl4pPr>
            <a:lvl5pPr marL="1828492" indent="0">
              <a:buNone/>
              <a:defRPr sz="2000"/>
            </a:lvl5pPr>
            <a:lvl6pPr marL="2285614" indent="0">
              <a:buNone/>
              <a:defRPr sz="2000"/>
            </a:lvl6pPr>
            <a:lvl7pPr marL="2742738" indent="0">
              <a:buNone/>
              <a:defRPr sz="2000"/>
            </a:lvl7pPr>
            <a:lvl8pPr marL="3199861" indent="0">
              <a:buNone/>
              <a:defRPr sz="2000"/>
            </a:lvl8pPr>
            <a:lvl9pPr marL="3656984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2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124" indent="0">
              <a:buNone/>
              <a:defRPr sz="1200"/>
            </a:lvl2pPr>
            <a:lvl3pPr marL="914246" indent="0">
              <a:buNone/>
              <a:defRPr sz="1000"/>
            </a:lvl3pPr>
            <a:lvl4pPr marL="1371370" indent="0">
              <a:buNone/>
              <a:defRPr sz="900"/>
            </a:lvl4pPr>
            <a:lvl5pPr marL="1828492" indent="0">
              <a:buNone/>
              <a:defRPr sz="900"/>
            </a:lvl5pPr>
            <a:lvl6pPr marL="2285614" indent="0">
              <a:buNone/>
              <a:defRPr sz="900"/>
            </a:lvl6pPr>
            <a:lvl7pPr marL="2742738" indent="0">
              <a:buNone/>
              <a:defRPr sz="900"/>
            </a:lvl7pPr>
            <a:lvl8pPr marL="3199861" indent="0">
              <a:buNone/>
              <a:defRPr sz="900"/>
            </a:lvl8pPr>
            <a:lvl9pPr marL="3656984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5"/>
            <a:ext cx="457200" cy="80733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6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Unicode MS" charset="0"/>
              </a:rPr>
              <a:t>{</a:t>
            </a:r>
            <a:endParaRPr lang="en-US" sz="6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 Unicode MS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9FEE-AA71-45DD-8F98-46C8235B6415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pPr/>
              <a:t>10. september 2017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175293-B81F-479D-8DFF-1D0DC9796D73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názov práce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3" rIns="91424" bIns="45713" rtlCol="0" anchor="ctr"/>
          <a:lstStyle/>
          <a:p>
            <a:pPr algn="ctr"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3" rIns="91424" bIns="45713" rtlCol="0" anchor="ctr"/>
          <a:lstStyle/>
          <a:p>
            <a:pPr algn="ctr"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6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3" rIns="91424" bIns="45713" rtlCol="0" anchor="ctr"/>
          <a:lstStyle/>
          <a:p>
            <a:pPr algn="ctr"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6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3" rIns="91424" bIns="45713" rtlCol="0" anchor="ctr"/>
          <a:lstStyle/>
          <a:p>
            <a:pPr algn="ctr"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24" tIns="45713" rIns="91424" bIns="45713" rtlCol="0" anchor="b">
            <a:no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3"/>
            <a:ext cx="6096000" cy="3657599"/>
          </a:xfrm>
          <a:prstGeom prst="rect">
            <a:avLst/>
          </a:prstGeom>
        </p:spPr>
        <p:txBody>
          <a:bodyPr vert="horz" lIns="91424" tIns="45713" rIns="91424" bIns="45713" rtlCol="0" anchor="ctr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8605" y="6154740"/>
            <a:ext cx="1057195" cy="365125"/>
          </a:xfrm>
          <a:prstGeom prst="rect">
            <a:avLst/>
          </a:prstGeom>
        </p:spPr>
        <p:txBody>
          <a:bodyPr vert="horz" lIns="91424" tIns="45713" rIns="91424" bIns="45713" rtlCol="0" anchor="t"/>
          <a:lstStyle>
            <a:lvl1pPr algn="r"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2B7F3F9-8318-489B-8789-EC6AF2151462}" type="datetime4">
              <a:rPr lang="sk-SK" smtClean="0">
                <a:solidFill>
                  <a:prstClr val="white">
                    <a:alpha val="60000"/>
                  </a:prstClr>
                </a:solidFill>
                <a:latin typeface="Arial" charset="0"/>
                <a:cs typeface="Arial Unicode MS" charset="0"/>
              </a:rPr>
              <a:pPr/>
              <a:t>10. september 2017</a:t>
            </a:fld>
            <a:endParaRPr lang="en-GB" dirty="0">
              <a:solidFill>
                <a:prstClr val="white">
                  <a:alpha val="60000"/>
                </a:prstClr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6623" y="6154739"/>
            <a:ext cx="4969008" cy="365124"/>
          </a:xfrm>
          <a:prstGeom prst="rect">
            <a:avLst/>
          </a:prstGeom>
        </p:spPr>
        <p:txBody>
          <a:bodyPr vert="horz" lIns="91424" tIns="45713" rIns="91424" bIns="45713" rtlCol="0" anchor="t"/>
          <a:lstStyle>
            <a:lvl1pPr algn="l"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GB" dirty="0" err="1" smtClean="0">
                <a:solidFill>
                  <a:prstClr val="white">
                    <a:alpha val="60000"/>
                  </a:prstClr>
                </a:solidFill>
                <a:latin typeface="Arial" charset="0"/>
                <a:cs typeface="Arial Unicode MS" charset="0"/>
              </a:rPr>
              <a:t>názov</a:t>
            </a:r>
            <a:r>
              <a:rPr lang="en-GB" dirty="0" smtClean="0">
                <a:solidFill>
                  <a:prstClr val="white">
                    <a:alpha val="60000"/>
                  </a:prstClr>
                </a:solidFill>
                <a:latin typeface="Arial" charset="0"/>
                <a:cs typeface="Arial Unicode MS" charset="0"/>
              </a:rPr>
              <a:t> </a:t>
            </a:r>
            <a:r>
              <a:rPr lang="en-GB" dirty="0" err="1" smtClean="0">
                <a:solidFill>
                  <a:prstClr val="white">
                    <a:alpha val="60000"/>
                  </a:prstClr>
                </a:solidFill>
                <a:latin typeface="Arial" charset="0"/>
                <a:cs typeface="Arial Unicode MS" charset="0"/>
              </a:rPr>
              <a:t>práce</a:t>
            </a:r>
            <a:endParaRPr lang="en-GB" dirty="0">
              <a:solidFill>
                <a:prstClr val="white">
                  <a:alpha val="60000"/>
                </a:prstClr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1" y="6154741"/>
            <a:ext cx="746760" cy="365125"/>
          </a:xfrm>
          <a:prstGeom prst="rect">
            <a:avLst/>
          </a:prstGeom>
        </p:spPr>
        <p:txBody>
          <a:bodyPr vert="horz" lIns="91424" tIns="45713" rIns="91424" bIns="9144" rtlCol="0" anchor="b"/>
          <a:lstStyle>
            <a:lvl1pPr algn="l"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7C3CC7-D778-443F-883F-F6921BFC0479}" type="slidenum">
              <a:rPr lang="en-GB" smtClean="0">
                <a:solidFill>
                  <a:prstClr val="white">
                    <a:alpha val="60000"/>
                  </a:prstClr>
                </a:solidFill>
                <a:latin typeface="Arial" charset="0"/>
                <a:cs typeface="Arial Unicode MS" charset="0"/>
              </a:rPr>
              <a:pPr/>
              <a:t>‹#›</a:t>
            </a:fld>
            <a:endParaRPr lang="en-GB" dirty="0">
              <a:solidFill>
                <a:prstClr val="white">
                  <a:alpha val="60000"/>
                </a:prstClr>
              </a:solidFill>
              <a:latin typeface="Arial" charset="0"/>
              <a:cs typeface="Arial Unicode MS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246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274" indent="-255988" algn="l" defTabSz="914246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9972" indent="-255988" algn="l" defTabSz="914246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670" indent="-255988" algn="l" defTabSz="914246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370" indent="-255988" algn="l" defTabSz="914246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643" indent="-255988" algn="l" defTabSz="914246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628" indent="-255988" algn="l" defTabSz="914246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39903" indent="-255988" algn="l" defTabSz="914246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176" indent="-255988" algn="l" defTabSz="914246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163" indent="-255988" algn="l" defTabSz="914246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4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6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70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92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14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38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61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84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kopisatprace.sk/ako-pisat-esej-2/" TargetMode="External"/><Relationship Id="rId3" Type="http://schemas.openxmlformats.org/officeDocument/2006/relationships/hyperlink" Target="http://www.stuba.sk/new/docs/stu/ustavy/ustav_manazmentu/studium/zaverecne-prace/2013-02-03-20-20_metodika_pisania_vysokoskolskych_eseji__-_Verzia_2.0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pringer.com/us/authors-editors/authorandreviewertutorials?wt_mc=E-Mail.Newsletter.2.AUT514.Tutorial%20takeaway%20&amp;utm_medium=e-mail&amp;utm_source=newsletter&amp;utm_content=8012017&amp;utm_campaign=2_san2600_tutorial%20takeaway%2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829458"/>
            <a:ext cx="7543800" cy="1239502"/>
          </a:xfrm>
        </p:spPr>
        <p:txBody>
          <a:bodyPr/>
          <a:lstStyle/>
          <a:p>
            <a:pPr algn="ctr"/>
            <a:r>
              <a:rPr lang="sk-SK" sz="4800" b="1" dirty="0" smtClean="0">
                <a:latin typeface="Candara" pitchFamily="34" charset="0"/>
              </a:rPr>
              <a:t>Tvorba odbornej publikácie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8839" y="3258866"/>
            <a:ext cx="6172200" cy="835397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Candara" pitchFamily="34" charset="0"/>
              </a:rPr>
              <a:t>prof. MUDr. Martin Rusnák, </a:t>
            </a:r>
            <a:r>
              <a:rPr lang="sk-SK" dirty="0" err="1" smtClean="0">
                <a:latin typeface="Candara" pitchFamily="34" charset="0"/>
              </a:rPr>
              <a:t>CSc</a:t>
            </a:r>
            <a:endParaRPr lang="sk-SK" dirty="0" smtClean="0">
              <a:latin typeface="Candara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425610" y="259789"/>
            <a:ext cx="4287567" cy="1191760"/>
          </a:xfrm>
          <a:prstGeom prst="rect">
            <a:avLst/>
          </a:prstGeom>
          <a:noFill/>
        </p:spPr>
        <p:txBody>
          <a:bodyPr wrap="none" lIns="82954" tIns="41477" rIns="82954" bIns="41477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TRNAVSKÁ UNIVERZITA V TRNAVE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Fakulta zdravotníctva a sociálnej práce</a:t>
            </a:r>
          </a:p>
          <a:p>
            <a:pPr algn="ctr">
              <a:lnSpc>
                <a:spcPct val="100000"/>
              </a:lnSpc>
            </a:pP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Katedra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verejného zdravotníctva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2000" y="4437112"/>
            <a:ext cx="36576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09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1628801"/>
            <a:ext cx="8229600" cy="4525963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Candara" pitchFamily="34" charset="0"/>
              </a:rPr>
              <a:t>Uviesť základné formy a prístupy k odbornému písaniu </a:t>
            </a:r>
          </a:p>
          <a:p>
            <a:r>
              <a:rPr lang="sk-SK" sz="2800" dirty="0" smtClean="0">
                <a:latin typeface="Candara" pitchFamily="34" charset="0"/>
              </a:rPr>
              <a:t>Poskytnúť terminológiu</a:t>
            </a:r>
          </a:p>
          <a:p>
            <a:r>
              <a:rPr lang="sk-SK" sz="2800" dirty="0" smtClean="0">
                <a:latin typeface="Candara" pitchFamily="34" charset="0"/>
              </a:rPr>
              <a:t>Dosiahnuť prehľad o základných princípoch odborného písania, postupoch, pomôckach, častých chybách</a:t>
            </a:r>
          </a:p>
          <a:p>
            <a:r>
              <a:rPr lang="sk-SK" sz="2800" dirty="0" smtClean="0">
                <a:latin typeface="Candara" pitchFamily="34" charset="0"/>
              </a:rPr>
              <a:t>Na konkrétnych zadaniach kriticky zhodnotiť výsledky</a:t>
            </a:r>
            <a:endParaRPr lang="sk-SK" sz="2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543800" cy="914400"/>
          </a:xfrm>
        </p:spPr>
        <p:txBody>
          <a:bodyPr>
            <a:normAutofit/>
          </a:bodyPr>
          <a:lstStyle/>
          <a:p>
            <a:r>
              <a:rPr lang="sk-SK" sz="4000" b="1" dirty="0" smtClean="0">
                <a:latin typeface="Candara" pitchFamily="34" charset="0"/>
              </a:rPr>
              <a:t>Cieľ predmetu</a:t>
            </a:r>
            <a:endParaRPr lang="sk-SK" sz="4000" b="1" dirty="0">
              <a:latin typeface="Candar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135690"/>
            <a:ext cx="7543800" cy="914400"/>
          </a:xfrm>
        </p:spPr>
        <p:txBody>
          <a:bodyPr/>
          <a:lstStyle/>
          <a:p>
            <a:r>
              <a:rPr lang="sk-SK" sz="4400" dirty="0" smtClean="0"/>
              <a:t>Obsah a štruktúra semestra</a:t>
            </a:r>
            <a:endParaRPr lang="sk-SK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2CC7-AA62-436E-9B70-648F470C9E6F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pPr/>
              <a:t>10. september 2017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3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názov práce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90" y="332656"/>
            <a:ext cx="70993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9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2CC7-AA62-436E-9B70-648F470C9E6F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pPr/>
              <a:t>10. september 2017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4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názov práce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27" y="692696"/>
            <a:ext cx="7819608" cy="483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685803"/>
            <a:ext cx="6096000" cy="2815205"/>
          </a:xfrm>
        </p:spPr>
        <p:txBody>
          <a:bodyPr/>
          <a:lstStyle/>
          <a:p>
            <a:r>
              <a:rPr lang="sk-SK" dirty="0" smtClean="0"/>
              <a:t>Zadania vo forme konkrétnych prác, budú slúžiť zároveň ako doklad k účasti na distančnom vzdelávaní</a:t>
            </a:r>
          </a:p>
          <a:p>
            <a:r>
              <a:rPr lang="sk-SK" dirty="0" smtClean="0"/>
              <a:t>Záverečná esej</a:t>
            </a: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Overovanie vedomostí počas semestra a ukončenie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2CC7-AA62-436E-9B70-648F470C9E6F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pPr/>
              <a:t>10. september 2017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názov práce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38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685803"/>
            <a:ext cx="7330008" cy="4543397"/>
          </a:xfrm>
        </p:spPr>
        <p:txBody>
          <a:bodyPr>
            <a:normAutofit/>
          </a:bodyPr>
          <a:lstStyle/>
          <a:p>
            <a:r>
              <a:rPr lang="sk-SK" dirty="0" smtClean="0"/>
              <a:t>Prednášky na stránke </a:t>
            </a:r>
            <a:r>
              <a:rPr lang="sk-SK" dirty="0" err="1" smtClean="0"/>
              <a:t>rusnak.truni.sk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 smtClean="0"/>
          </a:p>
          <a:p>
            <a:r>
              <a:rPr lang="sk-SK" dirty="0" smtClean="0"/>
              <a:t>Materiály v MOODLE katedry</a:t>
            </a:r>
            <a:br>
              <a:rPr lang="sk-SK" dirty="0" smtClean="0"/>
            </a:br>
            <a:endParaRPr lang="sk-SK" dirty="0" smtClean="0"/>
          </a:p>
          <a:p>
            <a:r>
              <a:rPr lang="sk-SK" dirty="0" smtClean="0"/>
              <a:t>Knihy a manuskripty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92696" y="4772000"/>
            <a:ext cx="7543800" cy="914400"/>
          </a:xfrm>
        </p:spPr>
        <p:txBody>
          <a:bodyPr/>
          <a:lstStyle/>
          <a:p>
            <a:r>
              <a:rPr lang="sk-SK" dirty="0" smtClean="0"/>
              <a:t>Odporúčané zdroje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2CC7-AA62-436E-9B70-648F470C9E6F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pPr/>
              <a:t>10. september 2017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6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názov práce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68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7240" y="404665"/>
            <a:ext cx="7452360" cy="4392488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  <a:hlinkClick r:id="rId2"/>
              </a:rPr>
              <a:t>http://akopisatprace.sk/ako-pisat-esej-2/</a:t>
            </a:r>
            <a:r>
              <a:rPr lang="en-US" dirty="0">
                <a:effectLst/>
              </a:rPr>
              <a:t> </a:t>
            </a:r>
            <a:r>
              <a:rPr lang="en-US" dirty="0" err="1">
                <a:effectLst/>
              </a:rPr>
              <a:t>Krátke</a:t>
            </a:r>
            <a:r>
              <a:rPr lang="en-US" dirty="0">
                <a:effectLst/>
              </a:rPr>
              <a:t> ale </a:t>
            </a:r>
            <a:r>
              <a:rPr lang="en-US" dirty="0" err="1">
                <a:effectLst/>
              </a:rPr>
              <a:t>dobre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poslúži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ako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úvod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>
              <a:effectLst/>
            </a:endParaRPr>
          </a:p>
          <a:p>
            <a:r>
              <a:rPr lang="en-GB" dirty="0" err="1" smtClean="0">
                <a:effectLst/>
              </a:rPr>
              <a:t>Gežík</a:t>
            </a:r>
            <a:r>
              <a:rPr lang="en-GB" dirty="0" smtClean="0">
                <a:effectLst/>
              </a:rPr>
              <a:t> </a:t>
            </a:r>
            <a:r>
              <a:rPr lang="en-GB" dirty="0">
                <a:effectLst/>
              </a:rPr>
              <a:t>Peter (2013). </a:t>
            </a:r>
            <a:r>
              <a:rPr lang="en-GB" dirty="0" err="1">
                <a:effectLst/>
                <a:hlinkClick r:id="rId3"/>
              </a:rPr>
              <a:t>Metodika</a:t>
            </a:r>
            <a:r>
              <a:rPr lang="en-GB" dirty="0">
                <a:effectLst/>
                <a:hlinkClick r:id="rId3"/>
              </a:rPr>
              <a:t> </a:t>
            </a:r>
            <a:r>
              <a:rPr lang="en-GB" dirty="0" err="1">
                <a:effectLst/>
                <a:hlinkClick r:id="rId3"/>
              </a:rPr>
              <a:t>písania</a:t>
            </a:r>
            <a:r>
              <a:rPr lang="en-GB" dirty="0">
                <a:effectLst/>
                <a:hlinkClick r:id="rId3"/>
              </a:rPr>
              <a:t> </a:t>
            </a:r>
            <a:r>
              <a:rPr lang="en-GB" dirty="0" err="1">
                <a:effectLst/>
                <a:hlinkClick r:id="rId3"/>
              </a:rPr>
              <a:t>vysokoškolských</a:t>
            </a:r>
            <a:r>
              <a:rPr lang="en-GB" dirty="0">
                <a:effectLst/>
                <a:hlinkClick r:id="rId3"/>
              </a:rPr>
              <a:t> </a:t>
            </a:r>
            <a:r>
              <a:rPr lang="en-GB" dirty="0" err="1">
                <a:effectLst/>
                <a:hlinkClick r:id="rId3"/>
              </a:rPr>
              <a:t>esejíesejí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Verzia</a:t>
            </a:r>
            <a:r>
              <a:rPr lang="en-GB" dirty="0">
                <a:effectLst/>
              </a:rPr>
              <a:t> 2.0. </a:t>
            </a:r>
            <a:r>
              <a:rPr lang="en-GB" dirty="0" err="1">
                <a:effectLst/>
              </a:rPr>
              <a:t>Ú</a:t>
            </a:r>
            <a:r>
              <a:rPr lang="en-GB" dirty="0">
                <a:effectLst/>
              </a:rPr>
              <a:t>. M. SLOVENSKÁ TECHNICKÁ UNIVERZITA V BRATISLAVE. Bratislava</a:t>
            </a:r>
            <a:r>
              <a:rPr lang="en-GB" b="1" dirty="0">
                <a:effectLst/>
              </a:rPr>
              <a:t>: </a:t>
            </a:r>
            <a:r>
              <a:rPr lang="en-GB" dirty="0">
                <a:effectLst/>
              </a:rPr>
              <a:t>16. 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US" dirty="0" err="1" smtClean="0">
                <a:effectLst/>
              </a:rPr>
              <a:t>Podrobné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a </a:t>
            </a:r>
            <a:r>
              <a:rPr lang="en-US" dirty="0" err="1">
                <a:effectLst/>
              </a:rPr>
              <a:t>vysvetľujúce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pomôže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aj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písaní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diplomovky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GB" dirty="0" err="1">
                <a:effectLst/>
              </a:rPr>
              <a:t>Katuščák</a:t>
            </a:r>
            <a:r>
              <a:rPr lang="en-GB" dirty="0">
                <a:effectLst/>
              </a:rPr>
              <a:t>, D. (2004). </a:t>
            </a:r>
            <a:r>
              <a:rPr lang="en-GB" u="sng" dirty="0" err="1">
                <a:effectLst/>
              </a:rPr>
              <a:t>Ako</a:t>
            </a:r>
            <a:r>
              <a:rPr lang="en-GB" u="sng" dirty="0">
                <a:effectLst/>
              </a:rPr>
              <a:t> </a:t>
            </a:r>
            <a:r>
              <a:rPr lang="en-GB" u="sng" dirty="0" err="1">
                <a:effectLst/>
              </a:rPr>
              <a:t>písať</a:t>
            </a:r>
            <a:r>
              <a:rPr lang="en-GB" u="sng" dirty="0">
                <a:effectLst/>
              </a:rPr>
              <a:t> </a:t>
            </a:r>
            <a:r>
              <a:rPr lang="en-GB" u="sng" dirty="0" err="1">
                <a:effectLst/>
              </a:rPr>
              <a:t>záverečné</a:t>
            </a:r>
            <a:r>
              <a:rPr lang="en-GB" u="sng" dirty="0">
                <a:effectLst/>
              </a:rPr>
              <a:t> a </a:t>
            </a:r>
            <a:r>
              <a:rPr lang="en-GB" u="sng" dirty="0" err="1">
                <a:effectLst/>
              </a:rPr>
              <a:t>kvalifikačné</a:t>
            </a:r>
            <a:r>
              <a:rPr lang="en-GB" u="sng" dirty="0">
                <a:effectLst/>
              </a:rPr>
              <a:t> </a:t>
            </a:r>
            <a:r>
              <a:rPr lang="en-GB" u="sng" dirty="0" err="1">
                <a:effectLst/>
              </a:rPr>
              <a:t>práce</a:t>
            </a:r>
            <a:r>
              <a:rPr lang="en-GB" dirty="0">
                <a:effectLst/>
              </a:rPr>
              <a:t>, Enigma</a:t>
            </a:r>
            <a:r>
              <a:rPr lang="en-GB" dirty="0" smtClean="0">
                <a:effectLst/>
              </a:rPr>
              <a:t>.</a:t>
            </a:r>
            <a:br>
              <a:rPr lang="en-GB" dirty="0" smtClean="0">
                <a:effectLst/>
              </a:rPr>
            </a:br>
            <a:r>
              <a:rPr lang="en-GB" dirty="0" err="1" smtClean="0">
                <a:effectLst/>
              </a:rPr>
              <a:t>Podrobné</a:t>
            </a:r>
            <a:endParaRPr lang="en-GB" dirty="0">
              <a:effectLst/>
            </a:endParaRPr>
          </a:p>
          <a:p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Slovenské zdroje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2CC7-AA62-436E-9B70-648F470C9E6F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pPr/>
              <a:t>10. september 2017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názov práce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05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624" y="685803"/>
            <a:ext cx="7041976" cy="4039341"/>
          </a:xfrm>
        </p:spPr>
        <p:txBody>
          <a:bodyPr>
            <a:normAutofit lnSpcReduction="10000"/>
          </a:bodyPr>
          <a:lstStyle/>
          <a:p>
            <a:pPr lvl="1"/>
            <a:r>
              <a:rPr lang="en-GB" sz="2200" dirty="0">
                <a:effectLst/>
              </a:rPr>
              <a:t>Rogers, S. M. (2007). </a:t>
            </a:r>
            <a:r>
              <a:rPr lang="en-GB" sz="2200" u="sng" dirty="0">
                <a:effectLst/>
              </a:rPr>
              <a:t>Mastering Scientific and Medical Writing: A Self-help Guide</a:t>
            </a:r>
            <a:r>
              <a:rPr lang="en-GB" sz="2200" dirty="0">
                <a:effectLst/>
              </a:rPr>
              <a:t>, Springer.</a:t>
            </a:r>
            <a:endParaRPr lang="en-GB" sz="1800" dirty="0">
              <a:effectLst/>
            </a:endParaRPr>
          </a:p>
          <a:p>
            <a:pPr lvl="1"/>
            <a:r>
              <a:rPr lang="en-GB" sz="2200" dirty="0">
                <a:effectLst/>
              </a:rPr>
              <a:t>Taylor, R. B. (2011). </a:t>
            </a:r>
            <a:r>
              <a:rPr lang="en-GB" sz="2200" u="sng" dirty="0">
                <a:effectLst/>
              </a:rPr>
              <a:t>Medical Writing: A Guide for Clinicians, Educators, and Researchers</a:t>
            </a:r>
            <a:r>
              <a:rPr lang="en-GB" sz="2200" dirty="0">
                <a:effectLst/>
              </a:rPr>
              <a:t>, Springer.</a:t>
            </a:r>
            <a:endParaRPr lang="en-GB" sz="1800" dirty="0">
              <a:effectLst/>
            </a:endParaRPr>
          </a:p>
          <a:p>
            <a:pPr lvl="1"/>
            <a:r>
              <a:rPr lang="en-GB" sz="2200" dirty="0">
                <a:effectLst/>
              </a:rPr>
              <a:t>Peat, J., </a:t>
            </a:r>
            <a:r>
              <a:rPr lang="en-GB" sz="2200" dirty="0" err="1">
                <a:effectLst/>
              </a:rPr>
              <a:t>Eliott</a:t>
            </a:r>
            <a:r>
              <a:rPr lang="en-GB" sz="2200" dirty="0">
                <a:effectLst/>
              </a:rPr>
              <a:t>, E., </a:t>
            </a:r>
            <a:r>
              <a:rPr lang="en-GB" sz="2200" dirty="0" err="1">
                <a:effectLst/>
              </a:rPr>
              <a:t>Baur,L</a:t>
            </a:r>
            <a:r>
              <a:rPr lang="en-GB" sz="2200" dirty="0">
                <a:effectLst/>
              </a:rPr>
              <a:t>., </a:t>
            </a:r>
            <a:r>
              <a:rPr lang="en-GB" sz="2200" dirty="0" err="1">
                <a:effectLst/>
              </a:rPr>
              <a:t>Keena,V</a:t>
            </a:r>
            <a:r>
              <a:rPr lang="en-GB" sz="2200" dirty="0">
                <a:effectLst/>
              </a:rPr>
              <a:t>. (2002). </a:t>
            </a:r>
            <a:r>
              <a:rPr lang="en-GB" sz="2200" u="sng" dirty="0">
                <a:effectLst/>
              </a:rPr>
              <a:t>Scientific Writing. Easy when you know how</a:t>
            </a:r>
            <a:r>
              <a:rPr lang="en-GB" sz="2200" dirty="0">
                <a:effectLst/>
              </a:rPr>
              <a:t>. London, BMJ Books.</a:t>
            </a:r>
            <a:endParaRPr lang="en-GB" sz="1800" dirty="0">
              <a:effectLst/>
            </a:endParaRPr>
          </a:p>
          <a:p>
            <a:pPr lvl="1"/>
            <a:r>
              <a:rPr lang="en-GB" sz="2200" dirty="0">
                <a:effectLst/>
              </a:rPr>
              <a:t>EDL (2017). Project Proposal Writing. E. Training. Manchester.</a:t>
            </a:r>
            <a:endParaRPr lang="en-GB" sz="1800" dirty="0">
              <a:effectLst/>
            </a:endParaRPr>
          </a:p>
          <a:p>
            <a:pPr lvl="1"/>
            <a:r>
              <a:rPr lang="en-GB" sz="2200" dirty="0">
                <a:effectLst/>
              </a:rPr>
              <a:t>EDL (2010). THE CASE STUDY WRITING TOOLKIT. E. Training. Manchester, UK</a:t>
            </a:r>
            <a:r>
              <a:rPr lang="en-GB" sz="2200" dirty="0" smtClean="0">
                <a:effectLst/>
              </a:rPr>
              <a:t>.</a:t>
            </a: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Zahraničné zdroje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2CC7-AA62-436E-9B70-648F470C9E6F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pPr/>
              <a:t>10. september 2017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8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názov práce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43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  <a:hlinkClick r:id="rId2"/>
              </a:rPr>
              <a:t>Author and reviewer tutorials</a:t>
            </a:r>
            <a:endParaRPr lang="en-US" dirty="0">
              <a:effectLst/>
            </a:endParaRPr>
          </a:p>
          <a:p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E-learning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2CC7-AA62-436E-9B70-648F470C9E6F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pPr/>
              <a:t>10. september 2017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alpha val="60000"/>
                  </a:prstClr>
                </a:solidFill>
              </a:rPr>
              <a:t>názov práce</a:t>
            </a: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67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rtin_Trnava_prednask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1742</TotalTime>
  <Words>229</Words>
  <Application>Microsoft Macintosh PowerPoint</Application>
  <PresentationFormat>On-screen Show (4:3)</PresentationFormat>
  <Paragraphs>53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Unicode MS</vt:lpstr>
      <vt:lpstr>Calibri</vt:lpstr>
      <vt:lpstr>Candara</vt:lpstr>
      <vt:lpstr>Palatino Linotype</vt:lpstr>
      <vt:lpstr>Times New Roman</vt:lpstr>
      <vt:lpstr>Wingdings</vt:lpstr>
      <vt:lpstr>Martin_Trnava_prednasky</vt:lpstr>
      <vt:lpstr>Tvorba odbornej publikácie</vt:lpstr>
      <vt:lpstr>Cieľ predmetu</vt:lpstr>
      <vt:lpstr>Obsah a štruktúra semestra</vt:lpstr>
      <vt:lpstr>PowerPoint Presentation</vt:lpstr>
      <vt:lpstr>Overovanie vedomostí počas semestra a ukončenie</vt:lpstr>
      <vt:lpstr>Odporúčané zdroje</vt:lpstr>
      <vt:lpstr>Slovenské zdroje</vt:lpstr>
      <vt:lpstr>Zahraničné zdroje</vt:lpstr>
      <vt:lpstr>E-learning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mery</dc:creator>
  <cp:lastModifiedBy>Martin Rusnak</cp:lastModifiedBy>
  <cp:revision>32</cp:revision>
  <dcterms:created xsi:type="dcterms:W3CDTF">2014-10-23T10:56:41Z</dcterms:created>
  <dcterms:modified xsi:type="dcterms:W3CDTF">2017-09-10T08:12:45Z</dcterms:modified>
</cp:coreProperties>
</file>