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61"/>
  </p:notesMasterIdLst>
  <p:handoutMasterIdLst>
    <p:handoutMasterId r:id="rId62"/>
  </p:handoutMasterIdLst>
  <p:sldIdLst>
    <p:sldId id="256" r:id="rId2"/>
    <p:sldId id="258" r:id="rId3"/>
    <p:sldId id="257" r:id="rId4"/>
    <p:sldId id="259" r:id="rId5"/>
    <p:sldId id="290" r:id="rId6"/>
    <p:sldId id="291" r:id="rId7"/>
    <p:sldId id="260" r:id="rId8"/>
    <p:sldId id="261" r:id="rId9"/>
    <p:sldId id="262" r:id="rId10"/>
    <p:sldId id="263" r:id="rId11"/>
    <p:sldId id="289" r:id="rId12"/>
    <p:sldId id="264" r:id="rId13"/>
    <p:sldId id="265" r:id="rId14"/>
    <p:sldId id="267" r:id="rId15"/>
    <p:sldId id="266"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 id="281" r:id="rId29"/>
    <p:sldId id="285" r:id="rId30"/>
    <p:sldId id="286" r:id="rId31"/>
    <p:sldId id="282" r:id="rId32"/>
    <p:sldId id="283" r:id="rId33"/>
    <p:sldId id="288" r:id="rId34"/>
    <p:sldId id="284" r:id="rId35"/>
    <p:sldId id="292" r:id="rId36"/>
    <p:sldId id="312" r:id="rId37"/>
    <p:sldId id="314" r:id="rId38"/>
    <p:sldId id="313" r:id="rId39"/>
    <p:sldId id="293" r:id="rId40"/>
    <p:sldId id="271" r:id="rId41"/>
    <p:sldId id="294" r:id="rId42"/>
    <p:sldId id="303" r:id="rId43"/>
    <p:sldId id="306" r:id="rId44"/>
    <p:sldId id="307" r:id="rId45"/>
    <p:sldId id="308" r:id="rId46"/>
    <p:sldId id="309" r:id="rId47"/>
    <p:sldId id="310" r:id="rId48"/>
    <p:sldId id="311" r:id="rId49"/>
    <p:sldId id="301" r:id="rId50"/>
    <p:sldId id="304" r:id="rId51"/>
    <p:sldId id="296" r:id="rId52"/>
    <p:sldId id="305" r:id="rId53"/>
    <p:sldId id="302" r:id="rId54"/>
    <p:sldId id="295" r:id="rId55"/>
    <p:sldId id="297" r:id="rId56"/>
    <p:sldId id="299" r:id="rId57"/>
    <p:sldId id="300" r:id="rId58"/>
    <p:sldId id="298" r:id="rId59"/>
    <p:sldId id="287" r:id="rId60"/>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536"/>
  </p:normalViewPr>
  <p:slideViewPr>
    <p:cSldViewPr snapToGrid="0" snapToObjects="1">
      <p:cViewPr varScale="1">
        <p:scale>
          <a:sx n="114" d="100"/>
          <a:sy n="114" d="100"/>
        </p:scale>
        <p:origin x="2952" y="168"/>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nák Martin" userId="ab40e25b-8674-445f-9176-77ec21acf6b8" providerId="ADAL" clId="{785C302E-B12C-7240-945D-30DCD0C159FE}"/>
    <pc:docChg chg="undo custSel addSld modSld">
      <pc:chgData name="Rusnák Martin" userId="ab40e25b-8674-445f-9176-77ec21acf6b8" providerId="ADAL" clId="{785C302E-B12C-7240-945D-30DCD0C159FE}" dt="2024-10-08T07:43:03.551" v="366" actId="1076"/>
      <pc:docMkLst>
        <pc:docMk/>
      </pc:docMkLst>
      <pc:sldChg chg="modSp mod">
        <pc:chgData name="Rusnák Martin" userId="ab40e25b-8674-445f-9176-77ec21acf6b8" providerId="ADAL" clId="{785C302E-B12C-7240-945D-30DCD0C159FE}" dt="2024-10-07T11:54:27.193" v="60"/>
        <pc:sldMkLst>
          <pc:docMk/>
          <pc:sldMk cId="2746099195" sldId="256"/>
        </pc:sldMkLst>
        <pc:spChg chg="mod">
          <ac:chgData name="Rusnák Martin" userId="ab40e25b-8674-445f-9176-77ec21acf6b8" providerId="ADAL" clId="{785C302E-B12C-7240-945D-30DCD0C159FE}" dt="2024-10-07T11:54:27.193" v="60"/>
          <ac:spMkLst>
            <pc:docMk/>
            <pc:sldMk cId="2746099195" sldId="256"/>
            <ac:spMk id="2" creationId="{00000000-0000-0000-0000-000000000000}"/>
          </ac:spMkLst>
        </pc:spChg>
      </pc:sldChg>
      <pc:sldChg chg="modSp mod">
        <pc:chgData name="Rusnák Martin" userId="ab40e25b-8674-445f-9176-77ec21acf6b8" providerId="ADAL" clId="{785C302E-B12C-7240-945D-30DCD0C159FE}" dt="2024-10-07T11:25:35.811" v="2" actId="27636"/>
        <pc:sldMkLst>
          <pc:docMk/>
          <pc:sldMk cId="2709082333" sldId="259"/>
        </pc:sldMkLst>
        <pc:spChg chg="mod">
          <ac:chgData name="Rusnák Martin" userId="ab40e25b-8674-445f-9176-77ec21acf6b8" providerId="ADAL" clId="{785C302E-B12C-7240-945D-30DCD0C159FE}" dt="2024-10-07T11:25:35.811" v="2" actId="27636"/>
          <ac:spMkLst>
            <pc:docMk/>
            <pc:sldMk cId="2709082333" sldId="259"/>
            <ac:spMk id="2" creationId="{A24F14CA-841C-FABD-4688-16694ED331C6}"/>
          </ac:spMkLst>
        </pc:spChg>
      </pc:sldChg>
      <pc:sldChg chg="modSp mod">
        <pc:chgData name="Rusnák Martin" userId="ab40e25b-8674-445f-9176-77ec21acf6b8" providerId="ADAL" clId="{785C302E-B12C-7240-945D-30DCD0C159FE}" dt="2024-10-07T11:29:19.394" v="40" actId="27636"/>
        <pc:sldMkLst>
          <pc:docMk/>
          <pc:sldMk cId="3286141781" sldId="269"/>
        </pc:sldMkLst>
        <pc:spChg chg="mod">
          <ac:chgData name="Rusnák Martin" userId="ab40e25b-8674-445f-9176-77ec21acf6b8" providerId="ADAL" clId="{785C302E-B12C-7240-945D-30DCD0C159FE}" dt="2024-10-07T11:29:19.394" v="40" actId="27636"/>
          <ac:spMkLst>
            <pc:docMk/>
            <pc:sldMk cId="3286141781" sldId="269"/>
            <ac:spMk id="7" creationId="{5AE93051-D103-7361-361A-D88599CE342B}"/>
          </ac:spMkLst>
        </pc:spChg>
      </pc:sldChg>
      <pc:sldChg chg="addSp modSp add mod modClrScheme chgLayout">
        <pc:chgData name="Rusnák Martin" userId="ab40e25b-8674-445f-9176-77ec21acf6b8" providerId="ADAL" clId="{785C302E-B12C-7240-945D-30DCD0C159FE}" dt="2024-10-08T07:16:21.300" v="107" actId="1076"/>
        <pc:sldMkLst>
          <pc:docMk/>
          <pc:sldMk cId="0" sldId="271"/>
        </pc:sldMkLst>
        <pc:spChg chg="mod ord">
          <ac:chgData name="Rusnák Martin" userId="ab40e25b-8674-445f-9176-77ec21acf6b8" providerId="ADAL" clId="{785C302E-B12C-7240-945D-30DCD0C159FE}" dt="2024-10-08T07:14:25.788" v="87" actId="700"/>
          <ac:spMkLst>
            <pc:docMk/>
            <pc:sldMk cId="0" sldId="271"/>
            <ac:spMk id="2" creationId="{00000000-0000-0000-0000-000000000000}"/>
          </ac:spMkLst>
        </pc:spChg>
        <pc:spChg chg="mod ord">
          <ac:chgData name="Rusnák Martin" userId="ab40e25b-8674-445f-9176-77ec21acf6b8" providerId="ADAL" clId="{785C302E-B12C-7240-945D-30DCD0C159FE}" dt="2024-10-08T07:14:25.788" v="87" actId="700"/>
          <ac:spMkLst>
            <pc:docMk/>
            <pc:sldMk cId="0" sldId="271"/>
            <ac:spMk id="3" creationId="{00000000-0000-0000-0000-000000000000}"/>
          </ac:spMkLst>
        </pc:spChg>
        <pc:spChg chg="mod ord">
          <ac:chgData name="Rusnák Martin" userId="ab40e25b-8674-445f-9176-77ec21acf6b8" providerId="ADAL" clId="{785C302E-B12C-7240-945D-30DCD0C159FE}" dt="2024-10-08T07:14:25.788" v="87" actId="700"/>
          <ac:spMkLst>
            <pc:docMk/>
            <pc:sldMk cId="0" sldId="271"/>
            <ac:spMk id="4" creationId="{00000000-0000-0000-0000-000000000000}"/>
          </ac:spMkLst>
        </pc:spChg>
        <pc:spChg chg="add mod ord">
          <ac:chgData name="Rusnák Martin" userId="ab40e25b-8674-445f-9176-77ec21acf6b8" providerId="ADAL" clId="{785C302E-B12C-7240-945D-30DCD0C159FE}" dt="2024-10-08T07:14:40.470" v="90" actId="20577"/>
          <ac:spMkLst>
            <pc:docMk/>
            <pc:sldMk cId="0" sldId="271"/>
            <ac:spMk id="5" creationId="{F6E5FAB0-31C7-D863-6425-27DFFB691865}"/>
          </ac:spMkLst>
        </pc:spChg>
        <pc:spChg chg="add mod ord">
          <ac:chgData name="Rusnák Martin" userId="ab40e25b-8674-445f-9176-77ec21acf6b8" providerId="ADAL" clId="{785C302E-B12C-7240-945D-30DCD0C159FE}" dt="2024-10-08T07:16:21.300" v="107" actId="1076"/>
          <ac:spMkLst>
            <pc:docMk/>
            <pc:sldMk cId="0" sldId="271"/>
            <ac:spMk id="6" creationId="{2D0F722E-845D-D6C1-72C0-A9EE168AB9D4}"/>
          </ac:spMkLst>
        </pc:spChg>
        <pc:spChg chg="mod">
          <ac:chgData name="Rusnák Martin" userId="ab40e25b-8674-445f-9176-77ec21acf6b8" providerId="ADAL" clId="{785C302E-B12C-7240-945D-30DCD0C159FE}" dt="2024-10-08T07:15:41.597" v="105" actId="1076"/>
          <ac:spMkLst>
            <pc:docMk/>
            <pc:sldMk cId="0" sldId="271"/>
            <ac:spMk id="20484" creationId="{00000000-0000-0000-0000-000000000000}"/>
          </ac:spMkLst>
        </pc:spChg>
      </pc:sldChg>
      <pc:sldChg chg="modSp mod">
        <pc:chgData name="Rusnák Martin" userId="ab40e25b-8674-445f-9176-77ec21acf6b8" providerId="ADAL" clId="{785C302E-B12C-7240-945D-30DCD0C159FE}" dt="2024-10-08T06:58:17.821" v="72" actId="20577"/>
        <pc:sldMkLst>
          <pc:docMk/>
          <pc:sldMk cId="1392462778" sldId="284"/>
        </pc:sldMkLst>
        <pc:spChg chg="mod">
          <ac:chgData name="Rusnák Martin" userId="ab40e25b-8674-445f-9176-77ec21acf6b8" providerId="ADAL" clId="{785C302E-B12C-7240-945D-30DCD0C159FE}" dt="2024-10-08T06:58:17.821" v="72" actId="20577"/>
          <ac:spMkLst>
            <pc:docMk/>
            <pc:sldMk cId="1392462778" sldId="284"/>
            <ac:spMk id="2" creationId="{7CADAD2E-040D-3E58-CFE8-E058938D2947}"/>
          </ac:spMkLst>
        </pc:spChg>
      </pc:sldChg>
      <pc:sldChg chg="modSp add mod">
        <pc:chgData name="Rusnák Martin" userId="ab40e25b-8674-445f-9176-77ec21acf6b8" providerId="ADAL" clId="{785C302E-B12C-7240-945D-30DCD0C159FE}" dt="2024-10-07T11:25:49.545" v="4" actId="27636"/>
        <pc:sldMkLst>
          <pc:docMk/>
          <pc:sldMk cId="3128421307" sldId="290"/>
        </pc:sldMkLst>
        <pc:spChg chg="mod">
          <ac:chgData name="Rusnák Martin" userId="ab40e25b-8674-445f-9176-77ec21acf6b8" providerId="ADAL" clId="{785C302E-B12C-7240-945D-30DCD0C159FE}" dt="2024-10-07T11:25:49.545" v="4" actId="27636"/>
          <ac:spMkLst>
            <pc:docMk/>
            <pc:sldMk cId="3128421307" sldId="290"/>
            <ac:spMk id="2" creationId="{B227149E-9782-5ED3-F4D3-F7BB6DFDC3B4}"/>
          </ac:spMkLst>
        </pc:spChg>
      </pc:sldChg>
      <pc:sldChg chg="modSp new mod">
        <pc:chgData name="Rusnák Martin" userId="ab40e25b-8674-445f-9176-77ec21acf6b8" providerId="ADAL" clId="{785C302E-B12C-7240-945D-30DCD0C159FE}" dt="2024-10-07T11:27:24.855" v="32" actId="20577"/>
        <pc:sldMkLst>
          <pc:docMk/>
          <pc:sldMk cId="1497530582" sldId="291"/>
        </pc:sldMkLst>
        <pc:spChg chg="mod">
          <ac:chgData name="Rusnák Martin" userId="ab40e25b-8674-445f-9176-77ec21acf6b8" providerId="ADAL" clId="{785C302E-B12C-7240-945D-30DCD0C159FE}" dt="2024-10-07T11:27:24.855" v="32" actId="20577"/>
          <ac:spMkLst>
            <pc:docMk/>
            <pc:sldMk cId="1497530582" sldId="291"/>
            <ac:spMk id="2" creationId="{B197FBD4-C5F2-D47C-6A36-62800C8777EF}"/>
          </ac:spMkLst>
        </pc:spChg>
        <pc:spChg chg="mod">
          <ac:chgData name="Rusnák Martin" userId="ab40e25b-8674-445f-9176-77ec21acf6b8" providerId="ADAL" clId="{785C302E-B12C-7240-945D-30DCD0C159FE}" dt="2024-10-07T11:26:41.686" v="10"/>
          <ac:spMkLst>
            <pc:docMk/>
            <pc:sldMk cId="1497530582" sldId="291"/>
            <ac:spMk id="3" creationId="{E7D4104F-0211-369D-2C5F-6983A2C7AF75}"/>
          </ac:spMkLst>
        </pc:spChg>
      </pc:sldChg>
      <pc:sldChg chg="modSp new mod modClrScheme chgLayout">
        <pc:chgData name="Rusnák Martin" userId="ab40e25b-8674-445f-9176-77ec21acf6b8" providerId="ADAL" clId="{785C302E-B12C-7240-945D-30DCD0C159FE}" dt="2024-10-08T07:10:00.241" v="83" actId="27636"/>
        <pc:sldMkLst>
          <pc:docMk/>
          <pc:sldMk cId="498323406" sldId="292"/>
        </pc:sldMkLst>
        <pc:spChg chg="mod ord">
          <ac:chgData name="Rusnák Martin" userId="ab40e25b-8674-445f-9176-77ec21acf6b8" providerId="ADAL" clId="{785C302E-B12C-7240-945D-30DCD0C159FE}" dt="2024-10-08T07:10:00.241" v="83" actId="27636"/>
          <ac:spMkLst>
            <pc:docMk/>
            <pc:sldMk cId="498323406" sldId="292"/>
            <ac:spMk id="2" creationId="{33B23206-3DA9-0CB5-D5F9-927F489CCFC6}"/>
          </ac:spMkLst>
        </pc:spChg>
        <pc:spChg chg="mod ord">
          <ac:chgData name="Rusnák Martin" userId="ab40e25b-8674-445f-9176-77ec21acf6b8" providerId="ADAL" clId="{785C302E-B12C-7240-945D-30DCD0C159FE}" dt="2024-10-08T07:09:52.900" v="80" actId="700"/>
          <ac:spMkLst>
            <pc:docMk/>
            <pc:sldMk cId="498323406" sldId="292"/>
            <ac:spMk id="3" creationId="{F9B87E3E-E8BB-BE4D-381E-8354135A0A8E}"/>
          </ac:spMkLst>
        </pc:spChg>
        <pc:spChg chg="mod ord">
          <ac:chgData name="Rusnák Martin" userId="ab40e25b-8674-445f-9176-77ec21acf6b8" providerId="ADAL" clId="{785C302E-B12C-7240-945D-30DCD0C159FE}" dt="2024-10-08T07:09:52.900" v="80" actId="700"/>
          <ac:spMkLst>
            <pc:docMk/>
            <pc:sldMk cId="498323406" sldId="292"/>
            <ac:spMk id="4" creationId="{9EB91A0E-E101-1357-99D1-730293717AA3}"/>
          </ac:spMkLst>
        </pc:spChg>
        <pc:spChg chg="mod ord">
          <ac:chgData name="Rusnák Martin" userId="ab40e25b-8674-445f-9176-77ec21acf6b8" providerId="ADAL" clId="{785C302E-B12C-7240-945D-30DCD0C159FE}" dt="2024-10-08T07:09:52.900" v="80" actId="700"/>
          <ac:spMkLst>
            <pc:docMk/>
            <pc:sldMk cId="498323406" sldId="292"/>
            <ac:spMk id="5" creationId="{6BBA784E-50C4-7E53-B717-EF49F0CA8A29}"/>
          </ac:spMkLst>
        </pc:spChg>
        <pc:spChg chg="mod ord">
          <ac:chgData name="Rusnák Martin" userId="ab40e25b-8674-445f-9176-77ec21acf6b8" providerId="ADAL" clId="{785C302E-B12C-7240-945D-30DCD0C159FE}" dt="2024-10-08T07:09:52.900" v="80" actId="700"/>
          <ac:spMkLst>
            <pc:docMk/>
            <pc:sldMk cId="498323406" sldId="292"/>
            <ac:spMk id="6" creationId="{1E5A507F-66E7-EE3F-9633-E42D9B55B13F}"/>
          </ac:spMkLst>
        </pc:spChg>
      </pc:sldChg>
      <pc:sldChg chg="modSp new mod">
        <pc:chgData name="Rusnák Martin" userId="ab40e25b-8674-445f-9176-77ec21acf6b8" providerId="ADAL" clId="{785C302E-B12C-7240-945D-30DCD0C159FE}" dt="2024-10-07T11:31:52.677" v="59" actId="1076"/>
        <pc:sldMkLst>
          <pc:docMk/>
          <pc:sldMk cId="724507177" sldId="293"/>
        </pc:sldMkLst>
        <pc:spChg chg="mod">
          <ac:chgData name="Rusnák Martin" userId="ab40e25b-8674-445f-9176-77ec21acf6b8" providerId="ADAL" clId="{785C302E-B12C-7240-945D-30DCD0C159FE}" dt="2024-10-07T11:31:44.053" v="57" actId="6549"/>
          <ac:spMkLst>
            <pc:docMk/>
            <pc:sldMk cId="724507177" sldId="293"/>
            <ac:spMk id="2" creationId="{5C37CEC4-2032-3247-5725-CA8C0504B56A}"/>
          </ac:spMkLst>
        </pc:spChg>
        <pc:spChg chg="mod">
          <ac:chgData name="Rusnák Martin" userId="ab40e25b-8674-445f-9176-77ec21acf6b8" providerId="ADAL" clId="{785C302E-B12C-7240-945D-30DCD0C159FE}" dt="2024-10-07T11:31:52.677" v="59" actId="1076"/>
          <ac:spMkLst>
            <pc:docMk/>
            <pc:sldMk cId="724507177" sldId="293"/>
            <ac:spMk id="3" creationId="{36435307-A734-7BF4-3398-2C8B9BE0FC18}"/>
          </ac:spMkLst>
        </pc:spChg>
      </pc:sldChg>
      <pc:sldChg chg="add">
        <pc:chgData name="Rusnák Martin" userId="ab40e25b-8674-445f-9176-77ec21acf6b8" providerId="ADAL" clId="{785C302E-B12C-7240-945D-30DCD0C159FE}" dt="2024-10-08T07:13:49.834" v="84"/>
        <pc:sldMkLst>
          <pc:docMk/>
          <pc:sldMk cId="1667392651" sldId="294"/>
        </pc:sldMkLst>
      </pc:sldChg>
      <pc:sldChg chg="modSp add mod">
        <pc:chgData name="Rusnák Martin" userId="ab40e25b-8674-445f-9176-77ec21acf6b8" providerId="ADAL" clId="{785C302E-B12C-7240-945D-30DCD0C159FE}" dt="2024-10-08T07:29:28.871" v="243" actId="20577"/>
        <pc:sldMkLst>
          <pc:docMk/>
          <pc:sldMk cId="618905027" sldId="295"/>
        </pc:sldMkLst>
        <pc:spChg chg="mod">
          <ac:chgData name="Rusnák Martin" userId="ab40e25b-8674-445f-9176-77ec21acf6b8" providerId="ADAL" clId="{785C302E-B12C-7240-945D-30DCD0C159FE}" dt="2024-10-08T07:29:28.871" v="243" actId="20577"/>
          <ac:spMkLst>
            <pc:docMk/>
            <pc:sldMk cId="618905027" sldId="295"/>
            <ac:spMk id="2" creationId="{10D9605C-93A8-496B-A4FA-17C26BAF2D56}"/>
          </ac:spMkLst>
        </pc:spChg>
      </pc:sldChg>
      <pc:sldChg chg="add">
        <pc:chgData name="Rusnák Martin" userId="ab40e25b-8674-445f-9176-77ec21acf6b8" providerId="ADAL" clId="{785C302E-B12C-7240-945D-30DCD0C159FE}" dt="2024-10-08T07:13:49.834" v="84"/>
        <pc:sldMkLst>
          <pc:docMk/>
          <pc:sldMk cId="1201366239" sldId="296"/>
        </pc:sldMkLst>
      </pc:sldChg>
      <pc:sldChg chg="add">
        <pc:chgData name="Rusnák Martin" userId="ab40e25b-8674-445f-9176-77ec21acf6b8" providerId="ADAL" clId="{785C302E-B12C-7240-945D-30DCD0C159FE}" dt="2024-10-08T07:13:49.834" v="84"/>
        <pc:sldMkLst>
          <pc:docMk/>
          <pc:sldMk cId="3651596262" sldId="297"/>
        </pc:sldMkLst>
      </pc:sldChg>
      <pc:sldChg chg="add">
        <pc:chgData name="Rusnák Martin" userId="ab40e25b-8674-445f-9176-77ec21acf6b8" providerId="ADAL" clId="{785C302E-B12C-7240-945D-30DCD0C159FE}" dt="2024-10-08T07:13:49.834" v="84"/>
        <pc:sldMkLst>
          <pc:docMk/>
          <pc:sldMk cId="1710211238" sldId="298"/>
        </pc:sldMkLst>
      </pc:sldChg>
      <pc:sldChg chg="add">
        <pc:chgData name="Rusnák Martin" userId="ab40e25b-8674-445f-9176-77ec21acf6b8" providerId="ADAL" clId="{785C302E-B12C-7240-945D-30DCD0C159FE}" dt="2024-10-08T07:13:49.834" v="84"/>
        <pc:sldMkLst>
          <pc:docMk/>
          <pc:sldMk cId="1984185445" sldId="299"/>
        </pc:sldMkLst>
      </pc:sldChg>
      <pc:sldChg chg="add">
        <pc:chgData name="Rusnák Martin" userId="ab40e25b-8674-445f-9176-77ec21acf6b8" providerId="ADAL" clId="{785C302E-B12C-7240-945D-30DCD0C159FE}" dt="2024-10-08T07:13:49.834" v="84"/>
        <pc:sldMkLst>
          <pc:docMk/>
          <pc:sldMk cId="517462958" sldId="300"/>
        </pc:sldMkLst>
      </pc:sldChg>
      <pc:sldChg chg="add">
        <pc:chgData name="Rusnák Martin" userId="ab40e25b-8674-445f-9176-77ec21acf6b8" providerId="ADAL" clId="{785C302E-B12C-7240-945D-30DCD0C159FE}" dt="2024-10-08T07:13:49.834" v="84"/>
        <pc:sldMkLst>
          <pc:docMk/>
          <pc:sldMk cId="3076448108" sldId="301"/>
        </pc:sldMkLst>
      </pc:sldChg>
      <pc:sldChg chg="modSp add mod">
        <pc:chgData name="Rusnák Martin" userId="ab40e25b-8674-445f-9176-77ec21acf6b8" providerId="ADAL" clId="{785C302E-B12C-7240-945D-30DCD0C159FE}" dt="2024-10-08T07:29:05.394" v="237" actId="207"/>
        <pc:sldMkLst>
          <pc:docMk/>
          <pc:sldMk cId="1518128473" sldId="302"/>
        </pc:sldMkLst>
        <pc:spChg chg="mod">
          <ac:chgData name="Rusnák Martin" userId="ab40e25b-8674-445f-9176-77ec21acf6b8" providerId="ADAL" clId="{785C302E-B12C-7240-945D-30DCD0C159FE}" dt="2024-10-08T07:29:05.394" v="237" actId="207"/>
          <ac:spMkLst>
            <pc:docMk/>
            <pc:sldMk cId="1518128473" sldId="302"/>
            <ac:spMk id="2" creationId="{4D893241-8598-41B6-8AC9-537C892CFA51}"/>
          </ac:spMkLst>
        </pc:spChg>
      </pc:sldChg>
      <pc:sldChg chg="add">
        <pc:chgData name="Rusnák Martin" userId="ab40e25b-8674-445f-9176-77ec21acf6b8" providerId="ADAL" clId="{785C302E-B12C-7240-945D-30DCD0C159FE}" dt="2024-10-08T07:13:49.834" v="84"/>
        <pc:sldMkLst>
          <pc:docMk/>
          <pc:sldMk cId="2511418819" sldId="303"/>
        </pc:sldMkLst>
      </pc:sldChg>
      <pc:sldChg chg="modSp add mod">
        <pc:chgData name="Rusnák Martin" userId="ab40e25b-8674-445f-9176-77ec21acf6b8" providerId="ADAL" clId="{785C302E-B12C-7240-945D-30DCD0C159FE}" dt="2024-10-08T07:28:43.270" v="232" actId="20577"/>
        <pc:sldMkLst>
          <pc:docMk/>
          <pc:sldMk cId="3532709320" sldId="304"/>
        </pc:sldMkLst>
        <pc:spChg chg="mod">
          <ac:chgData name="Rusnák Martin" userId="ab40e25b-8674-445f-9176-77ec21acf6b8" providerId="ADAL" clId="{785C302E-B12C-7240-945D-30DCD0C159FE}" dt="2024-10-08T07:28:43.270" v="232" actId="20577"/>
          <ac:spMkLst>
            <pc:docMk/>
            <pc:sldMk cId="3532709320" sldId="304"/>
            <ac:spMk id="2" creationId="{7BF52641-BD3E-4CFC-BC5F-CC1F7832ADBF}"/>
          </ac:spMkLst>
        </pc:spChg>
        <pc:spChg chg="mod">
          <ac:chgData name="Rusnák Martin" userId="ab40e25b-8674-445f-9176-77ec21acf6b8" providerId="ADAL" clId="{785C302E-B12C-7240-945D-30DCD0C159FE}" dt="2024-10-08T07:28:29.590" v="221" actId="403"/>
          <ac:spMkLst>
            <pc:docMk/>
            <pc:sldMk cId="3532709320" sldId="304"/>
            <ac:spMk id="3" creationId="{E3D3DA41-970D-4824-8FB4-B10F3215449A}"/>
          </ac:spMkLst>
        </pc:spChg>
      </pc:sldChg>
      <pc:sldChg chg="modSp add mod">
        <pc:chgData name="Rusnák Martin" userId="ab40e25b-8674-445f-9176-77ec21acf6b8" providerId="ADAL" clId="{785C302E-B12C-7240-945D-30DCD0C159FE}" dt="2024-10-08T07:27:47.713" v="215" actId="27636"/>
        <pc:sldMkLst>
          <pc:docMk/>
          <pc:sldMk cId="1232420357" sldId="305"/>
        </pc:sldMkLst>
        <pc:spChg chg="mod">
          <ac:chgData name="Rusnák Martin" userId="ab40e25b-8674-445f-9176-77ec21acf6b8" providerId="ADAL" clId="{785C302E-B12C-7240-945D-30DCD0C159FE}" dt="2024-10-08T07:27:47.713" v="215" actId="27636"/>
          <ac:spMkLst>
            <pc:docMk/>
            <pc:sldMk cId="1232420357" sldId="305"/>
            <ac:spMk id="2" creationId="{A27EAE8B-891B-4F33-A645-24E2C9BF2875}"/>
          </ac:spMkLst>
        </pc:spChg>
        <pc:spChg chg="mod">
          <ac:chgData name="Rusnák Martin" userId="ab40e25b-8674-445f-9176-77ec21acf6b8" providerId="ADAL" clId="{785C302E-B12C-7240-945D-30DCD0C159FE}" dt="2024-10-08T07:27:40.125" v="211" actId="20577"/>
          <ac:spMkLst>
            <pc:docMk/>
            <pc:sldMk cId="1232420357" sldId="305"/>
            <ac:spMk id="3" creationId="{1754CFD8-9361-4DCA-A7EB-F591A7556A41}"/>
          </ac:spMkLst>
        </pc:spChg>
      </pc:sldChg>
      <pc:sldChg chg="add">
        <pc:chgData name="Rusnák Martin" userId="ab40e25b-8674-445f-9176-77ec21acf6b8" providerId="ADAL" clId="{785C302E-B12C-7240-945D-30DCD0C159FE}" dt="2024-10-08T07:13:49.834" v="84"/>
        <pc:sldMkLst>
          <pc:docMk/>
          <pc:sldMk cId="55778387" sldId="306"/>
        </pc:sldMkLst>
      </pc:sldChg>
      <pc:sldChg chg="add">
        <pc:chgData name="Rusnák Martin" userId="ab40e25b-8674-445f-9176-77ec21acf6b8" providerId="ADAL" clId="{785C302E-B12C-7240-945D-30DCD0C159FE}" dt="2024-10-08T07:13:49.834" v="84"/>
        <pc:sldMkLst>
          <pc:docMk/>
          <pc:sldMk cId="4254011153" sldId="307"/>
        </pc:sldMkLst>
      </pc:sldChg>
      <pc:sldChg chg="add">
        <pc:chgData name="Rusnák Martin" userId="ab40e25b-8674-445f-9176-77ec21acf6b8" providerId="ADAL" clId="{785C302E-B12C-7240-945D-30DCD0C159FE}" dt="2024-10-08T07:13:49.834" v="84"/>
        <pc:sldMkLst>
          <pc:docMk/>
          <pc:sldMk cId="3183817229" sldId="308"/>
        </pc:sldMkLst>
      </pc:sldChg>
      <pc:sldChg chg="modSp add mod">
        <pc:chgData name="Rusnák Martin" userId="ab40e25b-8674-445f-9176-77ec21acf6b8" providerId="ADAL" clId="{785C302E-B12C-7240-945D-30DCD0C159FE}" dt="2024-10-08T07:23:18.917" v="119" actId="20577"/>
        <pc:sldMkLst>
          <pc:docMk/>
          <pc:sldMk cId="1541401212" sldId="309"/>
        </pc:sldMkLst>
        <pc:spChg chg="mod">
          <ac:chgData name="Rusnák Martin" userId="ab40e25b-8674-445f-9176-77ec21acf6b8" providerId="ADAL" clId="{785C302E-B12C-7240-945D-30DCD0C159FE}" dt="2024-10-08T07:23:18.917" v="119" actId="20577"/>
          <ac:spMkLst>
            <pc:docMk/>
            <pc:sldMk cId="1541401212" sldId="309"/>
            <ac:spMk id="2" creationId="{D315ED00-9CD4-4A0B-A571-6094155E0901}"/>
          </ac:spMkLst>
        </pc:spChg>
      </pc:sldChg>
      <pc:sldChg chg="modSp add mod">
        <pc:chgData name="Rusnák Martin" userId="ab40e25b-8674-445f-9176-77ec21acf6b8" providerId="ADAL" clId="{785C302E-B12C-7240-945D-30DCD0C159FE}" dt="2024-10-08T07:24:09.151" v="135" actId="27636"/>
        <pc:sldMkLst>
          <pc:docMk/>
          <pc:sldMk cId="3213430432" sldId="310"/>
        </pc:sldMkLst>
        <pc:spChg chg="mod">
          <ac:chgData name="Rusnák Martin" userId="ab40e25b-8674-445f-9176-77ec21acf6b8" providerId="ADAL" clId="{785C302E-B12C-7240-945D-30DCD0C159FE}" dt="2024-10-08T07:24:09.151" v="135" actId="27636"/>
          <ac:spMkLst>
            <pc:docMk/>
            <pc:sldMk cId="3213430432" sldId="310"/>
            <ac:spMk id="2" creationId="{8A596C02-72A8-484C-812D-8027D954B483}"/>
          </ac:spMkLst>
        </pc:spChg>
        <pc:spChg chg="mod">
          <ac:chgData name="Rusnák Martin" userId="ab40e25b-8674-445f-9176-77ec21acf6b8" providerId="ADAL" clId="{785C302E-B12C-7240-945D-30DCD0C159FE}" dt="2024-10-08T07:24:04.834" v="133" actId="1076"/>
          <ac:spMkLst>
            <pc:docMk/>
            <pc:sldMk cId="3213430432" sldId="310"/>
            <ac:spMk id="3" creationId="{EC02B398-6F8A-453F-9307-D341961174F8}"/>
          </ac:spMkLst>
        </pc:spChg>
      </pc:sldChg>
      <pc:sldChg chg="modSp add mod">
        <pc:chgData name="Rusnák Martin" userId="ab40e25b-8674-445f-9176-77ec21acf6b8" providerId="ADAL" clId="{785C302E-B12C-7240-945D-30DCD0C159FE}" dt="2024-10-08T07:24:25.153" v="137" actId="27636"/>
        <pc:sldMkLst>
          <pc:docMk/>
          <pc:sldMk cId="1133365069" sldId="311"/>
        </pc:sldMkLst>
        <pc:spChg chg="mod">
          <ac:chgData name="Rusnák Martin" userId="ab40e25b-8674-445f-9176-77ec21acf6b8" providerId="ADAL" clId="{785C302E-B12C-7240-945D-30DCD0C159FE}" dt="2024-10-08T07:24:25.153" v="137" actId="27636"/>
          <ac:spMkLst>
            <pc:docMk/>
            <pc:sldMk cId="1133365069" sldId="311"/>
            <ac:spMk id="2" creationId="{FA50E600-950C-420B-90F4-0D30ED6B06C5}"/>
          </ac:spMkLst>
        </pc:spChg>
      </pc:sldChg>
      <pc:sldChg chg="addSp delSp modSp new mod modClrScheme chgLayout">
        <pc:chgData name="Rusnák Martin" userId="ab40e25b-8674-445f-9176-77ec21acf6b8" providerId="ADAL" clId="{785C302E-B12C-7240-945D-30DCD0C159FE}" dt="2024-10-08T07:32:30.982" v="254" actId="14100"/>
        <pc:sldMkLst>
          <pc:docMk/>
          <pc:sldMk cId="1087323139" sldId="312"/>
        </pc:sldMkLst>
        <pc:spChg chg="del mod ord">
          <ac:chgData name="Rusnák Martin" userId="ab40e25b-8674-445f-9176-77ec21acf6b8" providerId="ADAL" clId="{785C302E-B12C-7240-945D-30DCD0C159FE}" dt="2024-10-08T07:31:17.631" v="245" actId="700"/>
          <ac:spMkLst>
            <pc:docMk/>
            <pc:sldMk cId="1087323139" sldId="312"/>
            <ac:spMk id="2" creationId="{D50D6512-F7B3-3E06-84EC-587A054F4B94}"/>
          </ac:spMkLst>
        </pc:spChg>
        <pc:spChg chg="mod ord">
          <ac:chgData name="Rusnák Martin" userId="ab40e25b-8674-445f-9176-77ec21acf6b8" providerId="ADAL" clId="{785C302E-B12C-7240-945D-30DCD0C159FE}" dt="2024-10-08T07:31:17.631" v="245" actId="700"/>
          <ac:spMkLst>
            <pc:docMk/>
            <pc:sldMk cId="1087323139" sldId="312"/>
            <ac:spMk id="3" creationId="{F09BD6DB-BC93-C15F-AE2F-DFEB85CDDD64}"/>
          </ac:spMkLst>
        </pc:spChg>
        <pc:spChg chg="mod ord">
          <ac:chgData name="Rusnák Martin" userId="ab40e25b-8674-445f-9176-77ec21acf6b8" providerId="ADAL" clId="{785C302E-B12C-7240-945D-30DCD0C159FE}" dt="2024-10-08T07:31:17.631" v="245" actId="700"/>
          <ac:spMkLst>
            <pc:docMk/>
            <pc:sldMk cId="1087323139" sldId="312"/>
            <ac:spMk id="4" creationId="{91B7B3E1-430C-FF89-E256-79ECDBC2C367}"/>
          </ac:spMkLst>
        </pc:spChg>
        <pc:spChg chg="mod ord">
          <ac:chgData name="Rusnák Martin" userId="ab40e25b-8674-445f-9176-77ec21acf6b8" providerId="ADAL" clId="{785C302E-B12C-7240-945D-30DCD0C159FE}" dt="2024-10-08T07:31:17.631" v="245" actId="700"/>
          <ac:spMkLst>
            <pc:docMk/>
            <pc:sldMk cId="1087323139" sldId="312"/>
            <ac:spMk id="5" creationId="{E7738E3D-636E-7FB6-13C3-EA40E423A278}"/>
          </ac:spMkLst>
        </pc:spChg>
        <pc:spChg chg="del mod ord">
          <ac:chgData name="Rusnák Martin" userId="ab40e25b-8674-445f-9176-77ec21acf6b8" providerId="ADAL" clId="{785C302E-B12C-7240-945D-30DCD0C159FE}" dt="2024-10-08T07:31:17.631" v="245" actId="700"/>
          <ac:spMkLst>
            <pc:docMk/>
            <pc:sldMk cId="1087323139" sldId="312"/>
            <ac:spMk id="6" creationId="{DBACDA9C-C555-59C5-C3B1-536646F08F7F}"/>
          </ac:spMkLst>
        </pc:spChg>
        <pc:spChg chg="add mod ord">
          <ac:chgData name="Rusnák Martin" userId="ab40e25b-8674-445f-9176-77ec21acf6b8" providerId="ADAL" clId="{785C302E-B12C-7240-945D-30DCD0C159FE}" dt="2024-10-08T07:32:11.879" v="250"/>
          <ac:spMkLst>
            <pc:docMk/>
            <pc:sldMk cId="1087323139" sldId="312"/>
            <ac:spMk id="7" creationId="{CF00B360-A617-4AC4-00D1-E4CC85B72AE6}"/>
          </ac:spMkLst>
        </pc:spChg>
        <pc:spChg chg="add mod ord">
          <ac:chgData name="Rusnák Martin" userId="ab40e25b-8674-445f-9176-77ec21acf6b8" providerId="ADAL" clId="{785C302E-B12C-7240-945D-30DCD0C159FE}" dt="2024-10-08T07:32:30.982" v="254" actId="14100"/>
          <ac:spMkLst>
            <pc:docMk/>
            <pc:sldMk cId="1087323139" sldId="312"/>
            <ac:spMk id="8" creationId="{801F1D4A-B24C-95C2-720D-C8576A9DDBC3}"/>
          </ac:spMkLst>
        </pc:spChg>
      </pc:sldChg>
      <pc:sldChg chg="addSp delSp modSp new mod">
        <pc:chgData name="Rusnák Martin" userId="ab40e25b-8674-445f-9176-77ec21acf6b8" providerId="ADAL" clId="{785C302E-B12C-7240-945D-30DCD0C159FE}" dt="2024-10-08T07:43:03.551" v="366" actId="1076"/>
        <pc:sldMkLst>
          <pc:docMk/>
          <pc:sldMk cId="3849983392" sldId="313"/>
        </pc:sldMkLst>
        <pc:spChg chg="del">
          <ac:chgData name="Rusnák Martin" userId="ab40e25b-8674-445f-9176-77ec21acf6b8" providerId="ADAL" clId="{785C302E-B12C-7240-945D-30DCD0C159FE}" dt="2024-10-08T07:33:47.892" v="256"/>
          <ac:spMkLst>
            <pc:docMk/>
            <pc:sldMk cId="3849983392" sldId="313"/>
            <ac:spMk id="2" creationId="{CB5080A0-952F-E6AA-8799-1FD994E91A99}"/>
          </ac:spMkLst>
        </pc:spChg>
        <pc:spChg chg="mod">
          <ac:chgData name="Rusnák Martin" userId="ab40e25b-8674-445f-9176-77ec21acf6b8" providerId="ADAL" clId="{785C302E-B12C-7240-945D-30DCD0C159FE}" dt="2024-10-08T07:42:56.395" v="364" actId="1076"/>
          <ac:spMkLst>
            <pc:docMk/>
            <pc:sldMk cId="3849983392" sldId="313"/>
            <ac:spMk id="3" creationId="{1401CD7C-A166-E1DC-9B46-C137401C5729}"/>
          </ac:spMkLst>
        </pc:spChg>
        <pc:picChg chg="add mod">
          <ac:chgData name="Rusnák Martin" userId="ab40e25b-8674-445f-9176-77ec21acf6b8" providerId="ADAL" clId="{785C302E-B12C-7240-945D-30DCD0C159FE}" dt="2024-10-08T07:43:00.467" v="365" actId="1076"/>
          <ac:picMkLst>
            <pc:docMk/>
            <pc:sldMk cId="3849983392" sldId="313"/>
            <ac:picMk id="8" creationId="{D03FF671-CF93-85FC-DBA3-6BCA4693CF74}"/>
          </ac:picMkLst>
        </pc:picChg>
        <pc:picChg chg="add mod">
          <ac:chgData name="Rusnák Martin" userId="ab40e25b-8674-445f-9176-77ec21acf6b8" providerId="ADAL" clId="{785C302E-B12C-7240-945D-30DCD0C159FE}" dt="2024-10-08T07:43:03.551" v="366" actId="1076"/>
          <ac:picMkLst>
            <pc:docMk/>
            <pc:sldMk cId="3849983392" sldId="313"/>
            <ac:picMk id="10" creationId="{29BC1EFD-785C-B99F-0A5A-CCE29A22E1BC}"/>
          </ac:picMkLst>
        </pc:picChg>
      </pc:sldChg>
      <pc:sldChg chg="addSp delSp modSp new mod">
        <pc:chgData name="Rusnák Martin" userId="ab40e25b-8674-445f-9176-77ec21acf6b8" providerId="ADAL" clId="{785C302E-B12C-7240-945D-30DCD0C159FE}" dt="2024-10-08T07:37:25.696" v="346" actId="1076"/>
        <pc:sldMkLst>
          <pc:docMk/>
          <pc:sldMk cId="1745633586" sldId="314"/>
        </pc:sldMkLst>
        <pc:spChg chg="del">
          <ac:chgData name="Rusnák Martin" userId="ab40e25b-8674-445f-9176-77ec21acf6b8" providerId="ADAL" clId="{785C302E-B12C-7240-945D-30DCD0C159FE}" dt="2024-10-08T07:34:43.245" v="288"/>
          <ac:spMkLst>
            <pc:docMk/>
            <pc:sldMk cId="1745633586" sldId="314"/>
            <ac:spMk id="2" creationId="{7C75D505-A055-479D-710A-5DA5F3AC802B}"/>
          </ac:spMkLst>
        </pc:spChg>
        <pc:spChg chg="mod">
          <ac:chgData name="Rusnák Martin" userId="ab40e25b-8674-445f-9176-77ec21acf6b8" providerId="ADAL" clId="{785C302E-B12C-7240-945D-30DCD0C159FE}" dt="2024-10-08T07:35:29.505" v="328" actId="20577"/>
          <ac:spMkLst>
            <pc:docMk/>
            <pc:sldMk cId="1745633586" sldId="314"/>
            <ac:spMk id="3" creationId="{D3DA5DE4-F631-52FA-D76C-B9275429B7E1}"/>
          </ac:spMkLst>
        </pc:spChg>
        <pc:spChg chg="add mod">
          <ac:chgData name="Rusnák Martin" userId="ab40e25b-8674-445f-9176-77ec21acf6b8" providerId="ADAL" clId="{785C302E-B12C-7240-945D-30DCD0C159FE}" dt="2024-10-08T07:37:25.696" v="346" actId="1076"/>
          <ac:spMkLst>
            <pc:docMk/>
            <pc:sldMk cId="1745633586" sldId="314"/>
            <ac:spMk id="9" creationId="{09D26639-AF61-7071-D348-772F3D3F9094}"/>
          </ac:spMkLst>
        </pc:spChg>
        <pc:picChg chg="add mod">
          <ac:chgData name="Rusnák Martin" userId="ab40e25b-8674-445f-9176-77ec21acf6b8" providerId="ADAL" clId="{785C302E-B12C-7240-945D-30DCD0C159FE}" dt="2024-10-08T07:37:10.858" v="340" actId="1076"/>
          <ac:picMkLst>
            <pc:docMk/>
            <pc:sldMk cId="1745633586" sldId="314"/>
            <ac:picMk id="8" creationId="{F1DB6AD5-6E89-F4F0-B381-53F79799E579}"/>
          </ac:picMkLst>
        </pc:picChg>
      </pc:sldChg>
    </pc:docChg>
  </pc:docChgLst>
  <pc:docChgLst>
    <pc:chgData name="Rusnák Martin" userId="ab40e25b-8674-445f-9176-77ec21acf6b8" providerId="ADAL" clId="{A3C7FBF0-BD68-7645-9C74-E536A221806E}"/>
    <pc:docChg chg="custSel addSld delSld modSld">
      <pc:chgData name="Rusnák Martin" userId="ab40e25b-8674-445f-9176-77ec21acf6b8" providerId="ADAL" clId="{A3C7FBF0-BD68-7645-9C74-E536A221806E}" dt="2024-09-16T15:39:50.512" v="34" actId="1076"/>
      <pc:docMkLst>
        <pc:docMk/>
      </pc:docMkLst>
      <pc:sldChg chg="mod modShow">
        <pc:chgData name="Rusnák Martin" userId="ab40e25b-8674-445f-9176-77ec21acf6b8" providerId="ADAL" clId="{A3C7FBF0-BD68-7645-9C74-E536A221806E}" dt="2024-09-16T15:36:12.539" v="9" actId="729"/>
        <pc:sldMkLst>
          <pc:docMk/>
          <pc:sldMk cId="588599339" sldId="261"/>
        </pc:sldMkLst>
      </pc:sldChg>
      <pc:sldChg chg="addSp delSp modSp new del mod">
        <pc:chgData name="Rusnák Martin" userId="ab40e25b-8674-445f-9176-77ec21acf6b8" providerId="ADAL" clId="{A3C7FBF0-BD68-7645-9C74-E536A221806E}" dt="2024-09-16T15:36:03.500" v="8" actId="2696"/>
        <pc:sldMkLst>
          <pc:docMk/>
          <pc:sldMk cId="3437580757" sldId="289"/>
        </pc:sldMkLst>
        <pc:spChg chg="del">
          <ac:chgData name="Rusnák Martin" userId="ab40e25b-8674-445f-9176-77ec21acf6b8" providerId="ADAL" clId="{A3C7FBF0-BD68-7645-9C74-E536A221806E}" dt="2024-09-16T15:35:04.165" v="1" actId="478"/>
          <ac:spMkLst>
            <pc:docMk/>
            <pc:sldMk cId="3437580757" sldId="289"/>
            <ac:spMk id="2" creationId="{0782BCEC-C653-F765-4EC2-6D81B9F22849}"/>
          </ac:spMkLst>
        </pc:spChg>
        <pc:spChg chg="del">
          <ac:chgData name="Rusnák Martin" userId="ab40e25b-8674-445f-9176-77ec21acf6b8" providerId="ADAL" clId="{A3C7FBF0-BD68-7645-9C74-E536A221806E}" dt="2024-09-16T15:35:15.765" v="3" actId="478"/>
          <ac:spMkLst>
            <pc:docMk/>
            <pc:sldMk cId="3437580757" sldId="289"/>
            <ac:spMk id="3" creationId="{94D153CC-7089-237C-6979-B350BF8F472A}"/>
          </ac:spMkLst>
        </pc:spChg>
        <pc:picChg chg="add mod">
          <ac:chgData name="Rusnák Martin" userId="ab40e25b-8674-445f-9176-77ec21acf6b8" providerId="ADAL" clId="{A3C7FBF0-BD68-7645-9C74-E536A221806E}" dt="2024-09-16T15:35:27.381" v="6" actId="1076"/>
          <ac:picMkLst>
            <pc:docMk/>
            <pc:sldMk cId="3437580757" sldId="289"/>
            <ac:picMk id="7" creationId="{317BFF7B-89BC-C433-053E-8F049FC3BFDC}"/>
          </ac:picMkLst>
        </pc:picChg>
      </pc:sldChg>
      <pc:sldChg chg="addSp delSp modSp new mod">
        <pc:chgData name="Rusnák Martin" userId="ab40e25b-8674-445f-9176-77ec21acf6b8" providerId="ADAL" clId="{A3C7FBF0-BD68-7645-9C74-E536A221806E}" dt="2024-09-16T15:39:50.512" v="34" actId="1076"/>
        <pc:sldMkLst>
          <pc:docMk/>
          <pc:sldMk cId="4197222995" sldId="289"/>
        </pc:sldMkLst>
        <pc:spChg chg="del">
          <ac:chgData name="Rusnák Martin" userId="ab40e25b-8674-445f-9176-77ec21acf6b8" providerId="ADAL" clId="{A3C7FBF0-BD68-7645-9C74-E536A221806E}" dt="2024-09-16T15:37:47.974" v="11" actId="478"/>
          <ac:spMkLst>
            <pc:docMk/>
            <pc:sldMk cId="4197222995" sldId="289"/>
            <ac:spMk id="2" creationId="{31BEBF15-DEA0-2A8E-1153-E0429362B01B}"/>
          </ac:spMkLst>
        </pc:spChg>
        <pc:spChg chg="mod">
          <ac:chgData name="Rusnák Martin" userId="ab40e25b-8674-445f-9176-77ec21acf6b8" providerId="ADAL" clId="{A3C7FBF0-BD68-7645-9C74-E536A221806E}" dt="2024-09-16T15:39:40.185" v="31" actId="26606"/>
          <ac:spMkLst>
            <pc:docMk/>
            <pc:sldMk cId="4197222995" sldId="289"/>
            <ac:spMk id="3" creationId="{12274FC3-F1E5-2933-208A-5FB90D8A36E9}"/>
          </ac:spMkLst>
        </pc:spChg>
        <pc:spChg chg="mod">
          <ac:chgData name="Rusnák Martin" userId="ab40e25b-8674-445f-9176-77ec21acf6b8" providerId="ADAL" clId="{A3C7FBF0-BD68-7645-9C74-E536A221806E}" dt="2024-09-16T15:39:40.185" v="31" actId="26606"/>
          <ac:spMkLst>
            <pc:docMk/>
            <pc:sldMk cId="4197222995" sldId="289"/>
            <ac:spMk id="4" creationId="{A59006A0-C41A-A949-DD87-BF78AEAA8AAE}"/>
          </ac:spMkLst>
        </pc:spChg>
        <pc:spChg chg="mod">
          <ac:chgData name="Rusnák Martin" userId="ab40e25b-8674-445f-9176-77ec21acf6b8" providerId="ADAL" clId="{A3C7FBF0-BD68-7645-9C74-E536A221806E}" dt="2024-09-16T15:39:40.185" v="31" actId="26606"/>
          <ac:spMkLst>
            <pc:docMk/>
            <pc:sldMk cId="4197222995" sldId="289"/>
            <ac:spMk id="5" creationId="{D41A302A-4A4E-A998-C3A9-27C2A527DDE1}"/>
          </ac:spMkLst>
        </pc:spChg>
        <pc:spChg chg="mod">
          <ac:chgData name="Rusnák Martin" userId="ab40e25b-8674-445f-9176-77ec21acf6b8" providerId="ADAL" clId="{A3C7FBF0-BD68-7645-9C74-E536A221806E}" dt="2024-09-16T15:39:40.185" v="31" actId="26606"/>
          <ac:spMkLst>
            <pc:docMk/>
            <pc:sldMk cId="4197222995" sldId="289"/>
            <ac:spMk id="6" creationId="{171392F0-9C7C-619B-7DE2-DC88FD6EC003}"/>
          </ac:spMkLst>
        </pc:spChg>
        <pc:picChg chg="add mod ord">
          <ac:chgData name="Rusnák Martin" userId="ab40e25b-8674-445f-9176-77ec21acf6b8" providerId="ADAL" clId="{A3C7FBF0-BD68-7645-9C74-E536A221806E}" dt="2024-09-16T15:39:50.512" v="34" actId="1076"/>
          <ac:picMkLst>
            <pc:docMk/>
            <pc:sldMk cId="4197222995" sldId="289"/>
            <ac:picMk id="7" creationId="{069E8F3A-126D-4C5E-563F-083C680C8AC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C62B6CAE-2051-5146-AA2A-396F8AB6EAD0}" type="datetimeFigureOut">
              <a:rPr lang="en-US" smtClean="0"/>
              <a:t>10/8/24</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A148EF7-17E9-1141-A103-15C6ECBF118F}" type="slidenum">
              <a:rPr lang="sk-SK" smtClean="0"/>
              <a:t>‹#›</a:t>
            </a:fld>
            <a:endParaRPr lang="sk-SK"/>
          </a:p>
        </p:txBody>
      </p:sp>
    </p:spTree>
    <p:extLst>
      <p:ext uri="{BB962C8B-B14F-4D97-AF65-F5344CB8AC3E}">
        <p14:creationId xmlns:p14="http://schemas.microsoft.com/office/powerpoint/2010/main" val="2255287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34F90ED3-4EF5-D641-9742-15440EAA57FD}" type="datetimeFigureOut">
              <a:rPr lang="en-US" smtClean="0"/>
              <a:t>10/8/24</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A29155DD-7470-454E-B75B-F9556242799C}" type="slidenum">
              <a:rPr lang="sk-SK" smtClean="0"/>
              <a:t>‹#›</a:t>
            </a:fld>
            <a:endParaRPr lang="sk-SK"/>
          </a:p>
        </p:txBody>
      </p:sp>
    </p:spTree>
    <p:extLst>
      <p:ext uri="{BB962C8B-B14F-4D97-AF65-F5344CB8AC3E}">
        <p14:creationId xmlns:p14="http://schemas.microsoft.com/office/powerpoint/2010/main" val="64196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k-SK" b="0" i="0" u="none" strike="noStrike" dirty="0">
                <a:solidFill>
                  <a:srgbClr val="040C28"/>
                </a:solidFill>
                <a:effectLst/>
                <a:latin typeface="Google Sans"/>
              </a:rPr>
              <a:t>Agnosticizmus</a:t>
            </a:r>
            <a:r>
              <a:rPr lang="sk-SK" b="0" i="0" u="none" strike="noStrike" dirty="0">
                <a:solidFill>
                  <a:srgbClr val="202124"/>
                </a:solidFill>
                <a:effectLst/>
                <a:latin typeface="Google Sans"/>
              </a:rPr>
              <a:t> (z </a:t>
            </a:r>
            <a:r>
              <a:rPr lang="sk-SK" b="0" i="0" u="none" strike="noStrike" dirty="0" err="1">
                <a:solidFill>
                  <a:srgbClr val="202124"/>
                </a:solidFill>
                <a:effectLst/>
                <a:latin typeface="Google Sans"/>
              </a:rPr>
              <a:t>gr</a:t>
            </a:r>
            <a:r>
              <a:rPr lang="sk-SK" b="0" i="0" u="none" strike="noStrike" dirty="0">
                <a:solidFill>
                  <a:srgbClr val="202124"/>
                </a:solidFill>
                <a:effectLst/>
                <a:latin typeface="Google Sans"/>
              </a:rPr>
              <a:t>. a- = </a:t>
            </a:r>
            <a:r>
              <a:rPr lang="sk-SK" b="0" i="0" u="none" strike="noStrike" dirty="0" err="1">
                <a:solidFill>
                  <a:srgbClr val="202124"/>
                </a:solidFill>
                <a:effectLst/>
                <a:latin typeface="Google Sans"/>
              </a:rPr>
              <a:t>ne</a:t>
            </a:r>
            <a:r>
              <a:rPr lang="sk-SK" b="0" i="0" u="none" strike="noStrike" dirty="0">
                <a:solidFill>
                  <a:srgbClr val="202124"/>
                </a:solidFill>
                <a:effectLst/>
                <a:latin typeface="Google Sans"/>
              </a:rPr>
              <a:t>-, </a:t>
            </a:r>
            <a:r>
              <a:rPr lang="sk-SK" b="0" i="0" u="none" strike="noStrike" dirty="0" err="1">
                <a:solidFill>
                  <a:srgbClr val="202124"/>
                </a:solidFill>
                <a:effectLst/>
                <a:latin typeface="Google Sans"/>
              </a:rPr>
              <a:t>gnosis</a:t>
            </a:r>
            <a:r>
              <a:rPr lang="sk-SK" b="0" i="0" u="none" strike="noStrike" dirty="0">
                <a:solidFill>
                  <a:srgbClr val="202124"/>
                </a:solidFill>
                <a:effectLst/>
                <a:latin typeface="Google Sans"/>
              </a:rPr>
              <a:t> = poznanie) je filozofický názor, stanovisko, podľa ktorého nie je možné poznať podstatu vecí alebo sveta. Ide predovšetkým o metafyzické tvrdenia o živote alebo o existencii Boha, bohov či samotnej podstaty sveta. Poznanie sa obmedzuje iba na skúsenosť, na javy a podobne.</a:t>
            </a:r>
            <a:endParaRPr lang="sk-SK" dirty="0"/>
          </a:p>
        </p:txBody>
      </p:sp>
      <p:sp>
        <p:nvSpPr>
          <p:cNvPr id="4" name="Zástupný objekt pre číslo snímky 3"/>
          <p:cNvSpPr>
            <a:spLocks noGrp="1"/>
          </p:cNvSpPr>
          <p:nvPr>
            <p:ph type="sldNum" sz="quarter" idx="5"/>
          </p:nvPr>
        </p:nvSpPr>
        <p:spPr/>
        <p:txBody>
          <a:bodyPr/>
          <a:lstStyle/>
          <a:p>
            <a:fld id="{A29155DD-7470-454E-B75B-F9556242799C}" type="slidenum">
              <a:rPr lang="sk-SK" smtClean="0"/>
              <a:t>2</a:t>
            </a:fld>
            <a:endParaRPr lang="sk-SK"/>
          </a:p>
        </p:txBody>
      </p:sp>
    </p:spTree>
    <p:extLst>
      <p:ext uri="{BB962C8B-B14F-4D97-AF65-F5344CB8AC3E}">
        <p14:creationId xmlns:p14="http://schemas.microsoft.com/office/powerpoint/2010/main" val="896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A29155DD-7470-454E-B75B-F9556242799C}" type="slidenum">
              <a:rPr lang="sk-SK" smtClean="0"/>
              <a:t>4</a:t>
            </a:fld>
            <a:endParaRPr lang="sk-SK"/>
          </a:p>
        </p:txBody>
      </p:sp>
    </p:spTree>
    <p:extLst>
      <p:ext uri="{BB962C8B-B14F-4D97-AF65-F5344CB8AC3E}">
        <p14:creationId xmlns:p14="http://schemas.microsoft.com/office/powerpoint/2010/main" val="104521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369-F11B-2D08-3CD7-C29A15A03DF0}"/>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8953397F-D98E-B81F-9C01-02F42FF87C46}"/>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D4474716-05B3-DE10-75BE-CA9198356BF3}"/>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EA9D6F6C-ACC3-2579-4FE8-E7D35DB0B3BF}"/>
              </a:ext>
            </a:extLst>
          </p:cNvPr>
          <p:cNvSpPr>
            <a:spLocks noGrp="1"/>
          </p:cNvSpPr>
          <p:nvPr>
            <p:ph type="sldNum" sz="quarter" idx="5"/>
          </p:nvPr>
        </p:nvSpPr>
        <p:spPr/>
        <p:txBody>
          <a:bodyPr/>
          <a:lstStyle/>
          <a:p>
            <a:fld id="{A29155DD-7470-454E-B75B-F9556242799C}" type="slidenum">
              <a:rPr lang="sk-SK" smtClean="0"/>
              <a:t>5</a:t>
            </a:fld>
            <a:endParaRPr lang="sk-SK"/>
          </a:p>
        </p:txBody>
      </p:sp>
    </p:spTree>
    <p:extLst>
      <p:ext uri="{BB962C8B-B14F-4D97-AF65-F5344CB8AC3E}">
        <p14:creationId xmlns:p14="http://schemas.microsoft.com/office/powerpoint/2010/main" val="17407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tLang="en-US"/>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48B4F8-63F8-C446-809D-643A842245DF}" type="slidenum">
              <a:rPr lang="en-US" altLang="en-US">
                <a:latin typeface="Calibri" charset="0"/>
              </a:rPr>
              <a:pPr/>
              <a:t>40</a:t>
            </a:fld>
            <a:endParaRPr lang="en-US" altLang="en-US">
              <a:latin typeface="Calibri" charset="0"/>
            </a:endParaRPr>
          </a:p>
        </p:txBody>
      </p:sp>
    </p:spTree>
    <p:extLst>
      <p:ext uri="{BB962C8B-B14F-4D97-AF65-F5344CB8AC3E}">
        <p14:creationId xmlns:p14="http://schemas.microsoft.com/office/powerpoint/2010/main" val="131797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a:t>Kliknutím upravte štýl predlohy podnadpisu</a:t>
            </a:r>
            <a:endParaRPr lang="en-US" dirty="0"/>
          </a:p>
        </p:txBody>
      </p:sp>
      <p:sp>
        <p:nvSpPr>
          <p:cNvPr id="15" name="Date Placeholder 14"/>
          <p:cNvSpPr>
            <a:spLocks noGrp="1"/>
          </p:cNvSpPr>
          <p:nvPr>
            <p:ph type="dt" sz="half" idx="10"/>
          </p:nvPr>
        </p:nvSpPr>
        <p:spPr/>
        <p:txBody>
          <a:bodyPr/>
          <a:lstStyle/>
          <a:p>
            <a:fld id="{F569E56D-7FE8-AB47-BE03-8BA915900410}" type="datetime1">
              <a:rPr lang="sk-SK" smtClean="0"/>
              <a:t>8.10.2024</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Kliknite sem a upravte štýly predlohy textu</a:t>
            </a:r>
          </a:p>
        </p:txBody>
      </p:sp>
      <p:sp>
        <p:nvSpPr>
          <p:cNvPr id="4" name="Date Placeholder 3"/>
          <p:cNvSpPr>
            <a:spLocks noGrp="1"/>
          </p:cNvSpPr>
          <p:nvPr>
            <p:ph type="dt" sz="half" idx="10"/>
          </p:nvPr>
        </p:nvSpPr>
        <p:spPr/>
        <p:txBody>
          <a:bodyPr/>
          <a:lstStyle/>
          <a:p>
            <a:fld id="{A48D3082-3393-7847-AF83-07CBD8B90DCE}" type="datetime1">
              <a:rPr lang="sk-SK" smtClean="0"/>
              <a:t>8.10.2024</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Kliknite sem a upravte štýly predlohy textu</a:t>
            </a:r>
          </a:p>
        </p:txBody>
      </p:sp>
      <p:sp>
        <p:nvSpPr>
          <p:cNvPr id="4" name="Date Placeholder 3"/>
          <p:cNvSpPr>
            <a:spLocks noGrp="1"/>
          </p:cNvSpPr>
          <p:nvPr>
            <p:ph type="dt" sz="half" idx="10"/>
          </p:nvPr>
        </p:nvSpPr>
        <p:spPr/>
        <p:txBody>
          <a:bodyPr/>
          <a:lstStyle/>
          <a:p>
            <a:fld id="{2456D5BA-AD38-524C-9430-B878C9FFD316}" type="datetime1">
              <a:rPr lang="sk-SK" smtClean="0"/>
              <a:t>8.10.2024</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a:t>Kliknite sem a upravte štýly predlohy textu</a:t>
            </a:r>
          </a:p>
        </p:txBody>
      </p:sp>
      <p:sp>
        <p:nvSpPr>
          <p:cNvPr id="13" name="Title 12"/>
          <p:cNvSpPr>
            <a:spLocks noGrp="1"/>
          </p:cNvSpPr>
          <p:nvPr>
            <p:ph type="title"/>
          </p:nvPr>
        </p:nvSpPr>
        <p:spPr/>
        <p:txBody>
          <a:bodyPr/>
          <a:lstStyle/>
          <a:p>
            <a:r>
              <a:rPr lang="sk-SK"/>
              <a:t>Kliknutím upravte štýl predlohy nadpisu</a:t>
            </a:r>
            <a:endParaRPr lang="en-US"/>
          </a:p>
        </p:txBody>
      </p:sp>
      <p:sp>
        <p:nvSpPr>
          <p:cNvPr id="14" name="Date Placeholder 13"/>
          <p:cNvSpPr>
            <a:spLocks noGrp="1"/>
          </p:cNvSpPr>
          <p:nvPr>
            <p:ph type="dt" sz="half" idx="10"/>
          </p:nvPr>
        </p:nvSpPr>
        <p:spPr/>
        <p:txBody>
          <a:bodyPr/>
          <a:lstStyle/>
          <a:p>
            <a:fld id="{17D84F83-A9A5-C942-A03F-560C803C3F5D}" type="datetime1">
              <a:rPr lang="sk-SK" smtClean="0"/>
              <a:t>8.10.2024</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Kliknite sem a upravte štýly predlohy textu</a:t>
            </a:r>
          </a:p>
        </p:txBody>
      </p:sp>
      <p:sp>
        <p:nvSpPr>
          <p:cNvPr id="12" name="Date Placeholder 11"/>
          <p:cNvSpPr>
            <a:spLocks noGrp="1"/>
          </p:cNvSpPr>
          <p:nvPr>
            <p:ph type="dt" sz="half" idx="10"/>
          </p:nvPr>
        </p:nvSpPr>
        <p:spPr/>
        <p:txBody>
          <a:bodyPr/>
          <a:lstStyle/>
          <a:p>
            <a:fld id="{F74D4851-71F3-7E46-BD42-81840CD9F2B6}" type="datetime1">
              <a:rPr lang="sk-SK" smtClean="0"/>
              <a:t>8.10.2024</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Kliknutím upravte štýl predlohy nadpisu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A60C47-DA0C-8449-A714-912745D9AA1F}" type="datetime1">
              <a:rPr lang="sk-SK" smtClean="0"/>
              <a:t>8.10.2024</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sk-SK"/>
              <a:t>Kliknutím upravte štýl predlohy nadpisu</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Kliknite sem a upravte štýly predlohy textu</a:t>
            </a:r>
          </a:p>
        </p:txBody>
      </p:sp>
      <p:sp>
        <p:nvSpPr>
          <p:cNvPr id="7" name="Content Placeholder 6"/>
          <p:cNvSpPr>
            <a:spLocks noGrp="1"/>
          </p:cNvSpPr>
          <p:nvPr>
            <p:ph sz="quarter" idx="14"/>
          </p:nvPr>
        </p:nvSpPr>
        <p:spPr>
          <a:xfrm>
            <a:off x="5541725" y="726034"/>
            <a:ext cx="3607159" cy="3784926"/>
          </a:xfrm>
        </p:spPr>
        <p:txBody>
          <a:bodyPr/>
          <a:lstStyle/>
          <a:p>
            <a:pPr lvl="0"/>
            <a:r>
              <a:rPr lang="sk-SK"/>
              <a:t>Kliknite sem a upravte štýly predlohy textu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Kliknite sem a upravte štýly predlohy textu</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Kliknite sem a upravte štýly predlohy textu</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Kliknutím upravte štýl predlohy nadpisu</a:t>
            </a:r>
            <a:endParaRPr lang="en-US" dirty="0"/>
          </a:p>
        </p:txBody>
      </p:sp>
      <p:sp>
        <p:nvSpPr>
          <p:cNvPr id="14" name="Date Placeholder 13"/>
          <p:cNvSpPr>
            <a:spLocks noGrp="1"/>
          </p:cNvSpPr>
          <p:nvPr>
            <p:ph type="dt" sz="half" idx="10"/>
          </p:nvPr>
        </p:nvSpPr>
        <p:spPr/>
        <p:txBody>
          <a:bodyPr/>
          <a:lstStyle/>
          <a:p>
            <a:fld id="{9C6B8405-D1FC-534E-BBD1-2B7A6366FE04}" type="datetime1">
              <a:rPr lang="sk-SK" smtClean="0"/>
              <a:t>8.10.2024</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Kliknutím upravte štýl predlohy nadpisu</a:t>
            </a:r>
            <a:endParaRPr lang="en-US"/>
          </a:p>
        </p:txBody>
      </p:sp>
      <p:sp>
        <p:nvSpPr>
          <p:cNvPr id="7" name="Date Placeholder 6"/>
          <p:cNvSpPr>
            <a:spLocks noGrp="1"/>
          </p:cNvSpPr>
          <p:nvPr>
            <p:ph type="dt" sz="half" idx="10"/>
          </p:nvPr>
        </p:nvSpPr>
        <p:spPr/>
        <p:txBody>
          <a:bodyPr/>
          <a:lstStyle/>
          <a:p>
            <a:fld id="{D410CC28-288E-7B4C-AD5C-7F26B61FD9BC}" type="datetime1">
              <a:rPr lang="sk-SK" smtClean="0"/>
              <a:t>8.10.2024</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2194C1-B975-7C4D-A7DB-B02BEBEAD846}" type="datetime1">
              <a:rPr lang="sk-SK" smtClean="0"/>
              <a:t>8.10.2024</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Kliknite sem a upravte štýly predlohy textu</a:t>
            </a:r>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Kliknite sem a upravte štýly predlohy textu</a:t>
            </a:r>
          </a:p>
        </p:txBody>
      </p:sp>
      <p:sp>
        <p:nvSpPr>
          <p:cNvPr id="15" name="Date Placeholder 14"/>
          <p:cNvSpPr>
            <a:spLocks noGrp="1"/>
          </p:cNvSpPr>
          <p:nvPr>
            <p:ph type="dt" sz="half" idx="10"/>
          </p:nvPr>
        </p:nvSpPr>
        <p:spPr/>
        <p:txBody>
          <a:bodyPr/>
          <a:lstStyle/>
          <a:p>
            <a:fld id="{D4FBE24A-9F23-5A4A-897F-19D441E947D4}" type="datetime1">
              <a:rPr lang="sk-SK" smtClean="0"/>
              <a:t>8.10.2024</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sk-SK"/>
              <a:t>Kliknutím upravte štýl predlohy nadpisu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Kliknutím na ikonu pridáte obrázok</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Kliknite sem a upravte štýly predlohy textu</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Kliknutím upravte štýl predlohy nadpisu</a:t>
            </a:r>
            <a:endParaRPr lang="en-US"/>
          </a:p>
        </p:txBody>
      </p:sp>
      <p:sp>
        <p:nvSpPr>
          <p:cNvPr id="13" name="Date Placeholder 12"/>
          <p:cNvSpPr>
            <a:spLocks noGrp="1"/>
          </p:cNvSpPr>
          <p:nvPr>
            <p:ph type="dt" sz="half" idx="10"/>
          </p:nvPr>
        </p:nvSpPr>
        <p:spPr/>
        <p:txBody>
          <a:bodyPr/>
          <a:lstStyle/>
          <a:p>
            <a:fld id="{C0FDDF72-FCDA-4F4A-B6C7-97ADF2E21946}" type="datetime1">
              <a:rPr lang="sk-SK" smtClean="0"/>
              <a:t>8.10.2024</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64152"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a:t>Kliknutím upravte štýl predlohy nadpisu</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2"/>
          </p:nvPr>
        </p:nvSpPr>
        <p:spPr>
          <a:xfrm>
            <a:off x="8341096" y="6787309"/>
            <a:ext cx="811145"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E02B2E2F-7B2D-7245-9F97-ACCB47871CB3}" type="datetime1">
              <a:rPr lang="sk-SK" smtClean="0"/>
              <a:t>8.10.2024</a:t>
            </a:fld>
            <a:endParaRPr lang="en-GB"/>
          </a:p>
        </p:txBody>
      </p:sp>
      <p:sp>
        <p:nvSpPr>
          <p:cNvPr id="5" name="Footer Placeholder 4"/>
          <p:cNvSpPr>
            <a:spLocks noGrp="1"/>
          </p:cNvSpPr>
          <p:nvPr>
            <p:ph type="ftr" sz="quarter" idx="3"/>
          </p:nvPr>
        </p:nvSpPr>
        <p:spPr>
          <a:xfrm>
            <a:off x="4998562" y="6787309"/>
            <a:ext cx="1256701"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844216"/>
            <a:ext cx="822862" cy="345745"/>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cbi.nlm.nih.gov/mes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lm.nih.gov/mesh/meshhom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rl4.library.sk/arl-sllk/sk/index/"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vtisr.s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nlk.cz/zdroje/medvik/"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ubmed.ncbi.nlm.nih.gov/"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mbase.co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ochranelibrary.com/"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scopus.com/"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larivate.com/products/scientific-and-academic-research/research-discovery-and-workflow-solutions/webofscience-platform/"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cholar.google.s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books.google.com/"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libgen.rs/" TargetMode="External"/><Relationship Id="rId2" Type="http://schemas.openxmlformats.org/officeDocument/2006/relationships/hyperlink" Target="https://sci-hub.se/" TargetMode="External"/><Relationship Id="rId1" Type="http://schemas.openxmlformats.org/officeDocument/2006/relationships/slideLayout" Target="../slideLayouts/slideLayout2.xml"/><Relationship Id="rId4" Type="http://schemas.openxmlformats.org/officeDocument/2006/relationships/hyperlink" Target="https://oceanofpdf.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ebmail.tvu.sk/service/home/~/jak%20-%20predchazet%20%20plagiarismu%20-%20studenti.pdf?auth=co&amp;loc=sk&amp;id=5073&amp;part=2.2"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lov-lex.sk/pravne-predpisy/SK/ZZ/2015/185/20190101#poznamky.poznamka-1" TargetMode="External"/><Relationship Id="rId2" Type="http://schemas.openxmlformats.org/officeDocument/2006/relationships/hyperlink" Target="https://www.slov-lex.sk/pravne-predpisy/SK/ZZ/2015/185/20190101#poznamky.poznamka-9"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slov-lex.sk/pravne-predpisy/SK/ZZ/2015/185/20190101#paragraf-3.odsek-1" TargetMode="External"/><Relationship Id="rId2" Type="http://schemas.openxmlformats.org/officeDocument/2006/relationships/hyperlink" Target="https://www.slov-lex.sk/pravne-predpisy/SK/ZZ/2015/185/20190101#poznamky.poznamka-2" TargetMode="External"/><Relationship Id="rId1" Type="http://schemas.openxmlformats.org/officeDocument/2006/relationships/slideLayout" Target="../slideLayouts/slideLayout2.xml"/><Relationship Id="rId5" Type="http://schemas.openxmlformats.org/officeDocument/2006/relationships/hyperlink" Target="https://www.slov-lex.sk/pravne-predpisy/SK/ZZ/2015/185/20190101#poznamky.poznamka-4" TargetMode="External"/><Relationship Id="rId4" Type="http://schemas.openxmlformats.org/officeDocument/2006/relationships/hyperlink" Target="https://www.slov-lex.sk/pravne-predpisy/SK/ZZ/2015/185/20190101#poznamky.poznamka-3"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mla.org/MLA-Style" TargetMode="External"/><Relationship Id="rId2" Type="http://schemas.openxmlformats.org/officeDocument/2006/relationships/hyperlink" Target="http://www.apastyle.org/" TargetMode="External"/><Relationship Id="rId1" Type="http://schemas.openxmlformats.org/officeDocument/2006/relationships/slideLayout" Target="../slideLayouts/slideLayout2.xml"/><Relationship Id="rId6" Type="http://schemas.openxmlformats.org/officeDocument/2006/relationships/hyperlink" Target="http://www.citace.com/" TargetMode="External"/><Relationship Id="rId5" Type="http://schemas.openxmlformats.org/officeDocument/2006/relationships/hyperlink" Target="http://www.citace.com/CSN-ISO-690" TargetMode="External"/><Relationship Id="rId4" Type="http://schemas.openxmlformats.org/officeDocument/2006/relationships/hyperlink" Target="https://www.nlm.nih.gov/pubs/formats/recommendedformats.htm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ebmail.tvu.sk/service/home/~/jak-predchazet-plagiatorstvi-ve-studentskych-pracich-prirucka-pro-akademicke-pracovniky-22.pdf?auth=co&amp;loc=sk&amp;id=5073&amp;part=2.4"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Date Placeholder 1">
            <a:extLst>
              <a:ext uri="{FF2B5EF4-FFF2-40B4-BE49-F238E27FC236}">
                <a16:creationId xmlns:a16="http://schemas.microsoft.com/office/drawing/2014/main" id="{24C0CBEC-1595-F0BF-3D01-A951DDBC4310}"/>
              </a:ext>
            </a:extLst>
          </p:cNvPr>
          <p:cNvSpPr>
            <a:spLocks noGrp="1"/>
          </p:cNvSpPr>
          <p:nvPr>
            <p:ph type="dt" sz="half" idx="10"/>
          </p:nvPr>
        </p:nvSpPr>
        <p:spPr>
          <a:xfrm>
            <a:off x="8341096" y="6787309"/>
            <a:ext cx="811145" cy="402652"/>
          </a:xfrm>
        </p:spPr>
        <p:txBody>
          <a:bodyPr/>
          <a:lstStyle/>
          <a:p>
            <a:pPr>
              <a:spcAft>
                <a:spcPts val="600"/>
              </a:spcAft>
            </a:pPr>
            <a:fld id="{B1A60C47-DA0C-8449-A714-912745D9AA1F}" type="datetime1">
              <a:rPr lang="sk-SK" smtClean="0"/>
              <a:pPr>
                <a:spcAft>
                  <a:spcPts val="600"/>
                </a:spcAft>
              </a:pPr>
              <a:t>8.10.2024</a:t>
            </a:fld>
            <a:endParaRPr lang="en-GB"/>
          </a:p>
        </p:txBody>
      </p:sp>
      <p:sp>
        <p:nvSpPr>
          <p:cNvPr id="1033" name="Slide Number Placeholder 2">
            <a:extLst>
              <a:ext uri="{FF2B5EF4-FFF2-40B4-BE49-F238E27FC236}">
                <a16:creationId xmlns:a16="http://schemas.microsoft.com/office/drawing/2014/main" id="{D05EEB95-AB7C-1F56-DD9F-58695170D6C5}"/>
              </a:ext>
            </a:extLst>
          </p:cNvPr>
          <p:cNvSpPr>
            <a:spLocks noGrp="1"/>
          </p:cNvSpPr>
          <p:nvPr>
            <p:ph type="sldNum" sz="quarter" idx="11"/>
          </p:nvPr>
        </p:nvSpPr>
        <p:spPr>
          <a:xfrm>
            <a:off x="856449" y="6844216"/>
            <a:ext cx="822862" cy="345745"/>
          </a:xfrm>
        </p:spPr>
        <p:txBody>
          <a:bodyPr/>
          <a:lstStyle/>
          <a:p>
            <a:pPr>
              <a:spcAft>
                <a:spcPts val="600"/>
              </a:spcAft>
            </a:pPr>
            <a:fld id="{5C6CE37E-CBC8-4448-B085-1F6586CB95B8}" type="slidenum">
              <a:rPr lang="en-GB" smtClean="0"/>
              <a:pPr>
                <a:spcAft>
                  <a:spcPts val="600"/>
                </a:spcAft>
              </a:pPr>
              <a:t>1</a:t>
            </a:fld>
            <a:endParaRPr lang="en-GB"/>
          </a:p>
        </p:txBody>
      </p:sp>
      <p:sp>
        <p:nvSpPr>
          <p:cNvPr id="1035" name="Footer Placeholder 3">
            <a:extLst>
              <a:ext uri="{FF2B5EF4-FFF2-40B4-BE49-F238E27FC236}">
                <a16:creationId xmlns:a16="http://schemas.microsoft.com/office/drawing/2014/main" id="{761F1EF9-FE05-8DDD-3394-1CCD38CF5184}"/>
              </a:ext>
            </a:extLst>
          </p:cNvPr>
          <p:cNvSpPr>
            <a:spLocks noGrp="1"/>
          </p:cNvSpPr>
          <p:nvPr>
            <p:ph type="ftr" sz="quarter" idx="12"/>
          </p:nvPr>
        </p:nvSpPr>
        <p:spPr>
          <a:xfrm>
            <a:off x="4998562" y="6787309"/>
            <a:ext cx="1256701" cy="402651"/>
          </a:xfrm>
        </p:spPr>
        <p:txBody>
          <a:bodyPr/>
          <a:lstStyle/>
          <a:p>
            <a:pPr>
              <a:spcAft>
                <a:spcPts val="600"/>
              </a:spcAft>
            </a:pPr>
            <a:r>
              <a:rPr lang="en-GB"/>
              <a:t>rusnak.truni.sk</a:t>
            </a:r>
          </a:p>
        </p:txBody>
      </p:sp>
      <p:sp>
        <p:nvSpPr>
          <p:cNvPr id="2" name="Title 1"/>
          <p:cNvSpPr>
            <a:spLocks noGrp="1"/>
          </p:cNvSpPr>
          <p:nvPr>
            <p:ph type="title"/>
          </p:nvPr>
        </p:nvSpPr>
        <p:spPr>
          <a:xfrm>
            <a:off x="856448" y="5378027"/>
            <a:ext cx="8312587" cy="1008380"/>
          </a:xfrm>
        </p:spPr>
        <p:txBody>
          <a:bodyPr anchor="b">
            <a:normAutofit/>
          </a:bodyPr>
          <a:lstStyle/>
          <a:p>
            <a:pPr>
              <a:lnSpc>
                <a:spcPct val="90000"/>
              </a:lnSpc>
            </a:pPr>
            <a:r>
              <a:rPr lang="sk-SK" sz="3000"/>
              <a:t>Vyhľadanie bibliografických zdrojov pre spoznanie súčasného stavu skúmanej témy</a:t>
            </a:r>
            <a:endParaRPr lang="sk-SK" sz="3000" dirty="0"/>
          </a:p>
        </p:txBody>
      </p:sp>
      <p:pic>
        <p:nvPicPr>
          <p:cNvPr id="1026" name="Picture 2" descr="Darwin Online: Introduction to the Freeman Bibliographical Database">
            <a:extLst>
              <a:ext uri="{FF2B5EF4-FFF2-40B4-BE49-F238E27FC236}">
                <a16:creationId xmlns:a16="http://schemas.microsoft.com/office/drawing/2014/main" id="{E31234AF-E4AE-6A4B-56EB-94E169CBD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036" r="-1" b="20823"/>
          <a:stretch/>
        </p:blipFill>
        <p:spPr bwMode="auto">
          <a:xfrm>
            <a:off x="716692" y="726034"/>
            <a:ext cx="4371619" cy="4582817"/>
          </a:xfrm>
          <a:prstGeom prst="rect">
            <a:avLst/>
          </a:prstGeom>
          <a:solidFill>
            <a:srgbClr val="FFFFFF"/>
          </a:solidFill>
        </p:spPr>
      </p:pic>
      <p:sp>
        <p:nvSpPr>
          <p:cNvPr id="3" name="Subtitle 2"/>
          <p:cNvSpPr>
            <a:spLocks noGrp="1"/>
          </p:cNvSpPr>
          <p:nvPr>
            <p:ph sz="quarter" idx="14"/>
          </p:nvPr>
        </p:nvSpPr>
        <p:spPr>
          <a:xfrm>
            <a:off x="5541725" y="726034"/>
            <a:ext cx="3607159" cy="3784926"/>
          </a:xfrm>
        </p:spPr>
        <p:txBody>
          <a:bodyPr anchor="ctr">
            <a:normAutofit/>
          </a:bodyPr>
          <a:lstStyle/>
          <a:p>
            <a:r>
              <a:rPr lang="sk-SK" dirty="0"/>
              <a:t>prof. MUDr. Martin Rusnák, </a:t>
            </a:r>
            <a:r>
              <a:rPr lang="sk-SK" dirty="0" err="1"/>
              <a:t>CSc</a:t>
            </a:r>
            <a:endParaRPr lang="sk-SK" dirty="0"/>
          </a:p>
        </p:txBody>
      </p:sp>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B8E48C3-0D76-EE93-00AF-5615379B400B}"/>
              </a:ext>
            </a:extLst>
          </p:cNvPr>
          <p:cNvSpPr>
            <a:spLocks noGrp="1"/>
          </p:cNvSpPr>
          <p:nvPr>
            <p:ph type="title"/>
          </p:nvPr>
        </p:nvSpPr>
        <p:spPr/>
        <p:txBody>
          <a:bodyPr/>
          <a:lstStyle/>
          <a:p>
            <a:r>
              <a:rPr lang="sk-SK" dirty="0"/>
              <a:t>PICOT schéma</a:t>
            </a:r>
          </a:p>
        </p:txBody>
      </p:sp>
      <p:sp>
        <p:nvSpPr>
          <p:cNvPr id="4" name="Zástupný objekt pre dátum 3">
            <a:extLst>
              <a:ext uri="{FF2B5EF4-FFF2-40B4-BE49-F238E27FC236}">
                <a16:creationId xmlns:a16="http://schemas.microsoft.com/office/drawing/2014/main" id="{78A5E3EB-76C0-6D8B-42CA-6E8C72A5752B}"/>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AF5D8FCF-49B0-C06B-5FDA-77A60EBDAD73}"/>
              </a:ext>
            </a:extLst>
          </p:cNvPr>
          <p:cNvSpPr>
            <a:spLocks noGrp="1"/>
          </p:cNvSpPr>
          <p:nvPr>
            <p:ph type="sldNum" sz="quarter" idx="11"/>
          </p:nvPr>
        </p:nvSpPr>
        <p:spPr/>
        <p:txBody>
          <a:bodyPr/>
          <a:lstStyle/>
          <a:p>
            <a:fld id="{20C92893-8C51-46CF-9D47-24B3C575AFAA}" type="slidenum">
              <a:rPr lang="en-GB" smtClean="0"/>
              <a:pPr/>
              <a:t>10</a:t>
            </a:fld>
            <a:endParaRPr lang="en-GB"/>
          </a:p>
        </p:txBody>
      </p:sp>
      <p:sp>
        <p:nvSpPr>
          <p:cNvPr id="6" name="Zástupný objekt pre pätu 5">
            <a:extLst>
              <a:ext uri="{FF2B5EF4-FFF2-40B4-BE49-F238E27FC236}">
                <a16:creationId xmlns:a16="http://schemas.microsoft.com/office/drawing/2014/main" id="{8E79F858-F973-3750-B619-E66DA5A7AA90}"/>
              </a:ext>
            </a:extLst>
          </p:cNvPr>
          <p:cNvSpPr>
            <a:spLocks noGrp="1"/>
          </p:cNvSpPr>
          <p:nvPr>
            <p:ph type="ftr" sz="quarter" idx="12"/>
          </p:nvPr>
        </p:nvSpPr>
        <p:spPr/>
        <p:txBody>
          <a:bodyPr/>
          <a:lstStyle/>
          <a:p>
            <a:r>
              <a:rPr lang="en-GB"/>
              <a:t>rusnak.truni.sk</a:t>
            </a:r>
          </a:p>
        </p:txBody>
      </p:sp>
      <p:graphicFrame>
        <p:nvGraphicFramePr>
          <p:cNvPr id="7" name="Tabuľka 6">
            <a:extLst>
              <a:ext uri="{FF2B5EF4-FFF2-40B4-BE49-F238E27FC236}">
                <a16:creationId xmlns:a16="http://schemas.microsoft.com/office/drawing/2014/main" id="{CB84F8F2-04F4-C24B-07BE-5866870AC152}"/>
              </a:ext>
            </a:extLst>
          </p:cNvPr>
          <p:cNvGraphicFramePr>
            <a:graphicFrameLocks noGrp="1"/>
          </p:cNvGraphicFramePr>
          <p:nvPr>
            <p:extLst>
              <p:ext uri="{D42A27DB-BD31-4B8C-83A1-F6EECF244321}">
                <p14:modId xmlns:p14="http://schemas.microsoft.com/office/powerpoint/2010/main" val="806362689"/>
              </p:ext>
            </p:extLst>
          </p:nvPr>
        </p:nvGraphicFramePr>
        <p:xfrm>
          <a:off x="963827" y="825760"/>
          <a:ext cx="7747686" cy="4438217"/>
        </p:xfrm>
        <a:graphic>
          <a:graphicData uri="http://schemas.openxmlformats.org/drawingml/2006/table">
            <a:tbl>
              <a:tblPr firstRow="1" firstCol="1" bandRow="1">
                <a:tableStyleId>{5C22544A-7EE6-4342-B048-85BDC9FD1C3A}</a:tableStyleId>
              </a:tblPr>
              <a:tblGrid>
                <a:gridCol w="1977081">
                  <a:extLst>
                    <a:ext uri="{9D8B030D-6E8A-4147-A177-3AD203B41FA5}">
                      <a16:colId xmlns:a16="http://schemas.microsoft.com/office/drawing/2014/main" val="1465414430"/>
                    </a:ext>
                  </a:extLst>
                </a:gridCol>
                <a:gridCol w="5770605">
                  <a:extLst>
                    <a:ext uri="{9D8B030D-6E8A-4147-A177-3AD203B41FA5}">
                      <a16:colId xmlns:a16="http://schemas.microsoft.com/office/drawing/2014/main" val="1617508704"/>
                    </a:ext>
                  </a:extLst>
                </a:gridCol>
              </a:tblGrid>
              <a:tr h="341401">
                <a:tc>
                  <a:txBody>
                    <a:bodyPr/>
                    <a:lstStyle/>
                    <a:p>
                      <a:pPr algn="ctr">
                        <a:lnSpc>
                          <a:spcPct val="90000"/>
                        </a:lnSpc>
                        <a:spcBef>
                          <a:spcPts val="600"/>
                        </a:spcBef>
                        <a:spcAft>
                          <a:spcPts val="600"/>
                        </a:spcAft>
                      </a:pPr>
                      <a:r>
                        <a:rPr lang="sk-SK" sz="2400" dirty="0">
                          <a:ln>
                            <a:noFill/>
                          </a:ln>
                          <a:effectLst/>
                        </a:rPr>
                        <a:t>Schéma</a:t>
                      </a:r>
                      <a:endParaRPr lang="sk-SK" sz="3600" dirty="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tc>
                <a:tc>
                  <a:txBody>
                    <a:bodyPr/>
                    <a:lstStyle/>
                    <a:p>
                      <a:pPr algn="ctr">
                        <a:lnSpc>
                          <a:spcPct val="90000"/>
                        </a:lnSpc>
                        <a:spcBef>
                          <a:spcPts val="600"/>
                        </a:spcBef>
                        <a:spcAft>
                          <a:spcPts val="600"/>
                        </a:spcAft>
                      </a:pPr>
                      <a:r>
                        <a:rPr lang="sk-SK" sz="2400">
                          <a:ln>
                            <a:noFill/>
                          </a:ln>
                          <a:effectLst/>
                        </a:rPr>
                        <a:t>Položky</a:t>
                      </a:r>
                      <a:endParaRPr lang="sk-SK" sz="360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tc>
                <a:extLst>
                  <a:ext uri="{0D108BD9-81ED-4DB2-BD59-A6C34878D82A}">
                    <a16:rowId xmlns:a16="http://schemas.microsoft.com/office/drawing/2014/main" val="2802333544"/>
                  </a:ext>
                </a:extLst>
              </a:tr>
              <a:tr h="2048408">
                <a:tc>
                  <a:txBody>
                    <a:bodyPr/>
                    <a:lstStyle/>
                    <a:p>
                      <a:pPr algn="ctr">
                        <a:lnSpc>
                          <a:spcPct val="90000"/>
                        </a:lnSpc>
                        <a:spcBef>
                          <a:spcPts val="600"/>
                        </a:spcBef>
                        <a:spcAft>
                          <a:spcPts val="600"/>
                        </a:spcAft>
                      </a:pPr>
                      <a:r>
                        <a:rPr lang="sk-SK" sz="2400" dirty="0">
                          <a:ln>
                            <a:noFill/>
                          </a:ln>
                          <a:effectLst/>
                        </a:rPr>
                        <a:t>PICOT kvantitatívna</a:t>
                      </a:r>
                      <a:endParaRPr lang="sk-SK" sz="3600" dirty="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nchor="ctr"/>
                </a:tc>
                <a:tc>
                  <a:txBody>
                    <a:bodyPr/>
                    <a:lstStyle/>
                    <a:p>
                      <a:pPr marL="342900" lvl="0" indent="-342900" algn="just">
                        <a:lnSpc>
                          <a:spcPct val="90000"/>
                        </a:lnSpc>
                        <a:spcBef>
                          <a:spcPts val="600"/>
                        </a:spcBef>
                        <a:buFont typeface="Symbol" pitchFamily="2" charset="2"/>
                        <a:buChar char=""/>
                      </a:pPr>
                      <a:r>
                        <a:rPr lang="sk-SK" sz="2400" dirty="0">
                          <a:ln>
                            <a:noFill/>
                          </a:ln>
                          <a:effectLst/>
                        </a:rPr>
                        <a:t>﻿</a:t>
                      </a:r>
                      <a:r>
                        <a:rPr lang="sk-SK" sz="2400" dirty="0" err="1">
                          <a:ln>
                            <a:noFill/>
                          </a:ln>
                          <a:effectLst/>
                        </a:rPr>
                        <a:t>Population</a:t>
                      </a:r>
                      <a:r>
                        <a:rPr lang="sk-SK" sz="2400" dirty="0">
                          <a:ln>
                            <a:noFill/>
                          </a:ln>
                          <a:effectLst/>
                        </a:rPr>
                        <a:t> - populácia</a:t>
                      </a:r>
                      <a:endParaRPr lang="sk-SK" sz="3600" dirty="0">
                        <a:ln>
                          <a:noFill/>
                        </a:ln>
                        <a:effectLst/>
                      </a:endParaRPr>
                    </a:p>
                    <a:p>
                      <a:pPr marL="342900" lvl="0" indent="-342900" algn="just">
                        <a:lnSpc>
                          <a:spcPct val="90000"/>
                        </a:lnSpc>
                        <a:buFont typeface="Symbol" pitchFamily="2" charset="2"/>
                        <a:buChar char=""/>
                      </a:pPr>
                      <a:r>
                        <a:rPr lang="sk-SK" sz="2400" dirty="0" err="1">
                          <a:ln>
                            <a:noFill/>
                          </a:ln>
                          <a:effectLst/>
                        </a:rPr>
                        <a:t>Intervention</a:t>
                      </a:r>
                      <a:r>
                        <a:rPr lang="sk-SK" sz="2400" dirty="0">
                          <a:ln>
                            <a:noFill/>
                          </a:ln>
                          <a:effectLst/>
                        </a:rPr>
                        <a:t> – intervencia, zásah</a:t>
                      </a:r>
                      <a:endParaRPr lang="sk-SK" sz="3600" dirty="0">
                        <a:ln>
                          <a:noFill/>
                        </a:ln>
                        <a:effectLst/>
                      </a:endParaRPr>
                    </a:p>
                    <a:p>
                      <a:pPr marL="342900" lvl="0" indent="-342900" algn="just">
                        <a:lnSpc>
                          <a:spcPct val="90000"/>
                        </a:lnSpc>
                        <a:buFont typeface="Symbol" pitchFamily="2" charset="2"/>
                        <a:buChar char=""/>
                      </a:pPr>
                      <a:r>
                        <a:rPr lang="sk-SK" sz="2400" dirty="0" err="1">
                          <a:ln>
                            <a:noFill/>
                          </a:ln>
                          <a:effectLst/>
                        </a:rPr>
                        <a:t>Comparison</a:t>
                      </a:r>
                      <a:r>
                        <a:rPr lang="sk-SK" sz="2400" dirty="0">
                          <a:ln>
                            <a:noFill/>
                          </a:ln>
                          <a:effectLst/>
                        </a:rPr>
                        <a:t> - porovnanie</a:t>
                      </a:r>
                      <a:endParaRPr lang="sk-SK" sz="3600" dirty="0">
                        <a:ln>
                          <a:noFill/>
                        </a:ln>
                        <a:effectLst/>
                      </a:endParaRPr>
                    </a:p>
                    <a:p>
                      <a:pPr marL="342900" lvl="0" indent="-342900" algn="just">
                        <a:lnSpc>
                          <a:spcPct val="90000"/>
                        </a:lnSpc>
                        <a:buFont typeface="Symbol" pitchFamily="2" charset="2"/>
                        <a:buChar char=""/>
                      </a:pPr>
                      <a:r>
                        <a:rPr lang="sk-SK" sz="2400" dirty="0" err="1">
                          <a:ln>
                            <a:noFill/>
                          </a:ln>
                          <a:effectLst/>
                        </a:rPr>
                        <a:t>Outcome</a:t>
                      </a:r>
                      <a:r>
                        <a:rPr lang="sk-SK" sz="2400" dirty="0">
                          <a:ln>
                            <a:noFill/>
                          </a:ln>
                          <a:effectLst/>
                        </a:rPr>
                        <a:t> - výsledok</a:t>
                      </a:r>
                      <a:endParaRPr lang="sk-SK" sz="3600" dirty="0">
                        <a:ln>
                          <a:noFill/>
                        </a:ln>
                        <a:effectLst/>
                      </a:endParaRPr>
                    </a:p>
                    <a:p>
                      <a:pPr marL="342900" lvl="0" indent="-342900" algn="just">
                        <a:lnSpc>
                          <a:spcPct val="90000"/>
                        </a:lnSpc>
                        <a:spcAft>
                          <a:spcPts val="600"/>
                        </a:spcAft>
                        <a:buFont typeface="Symbol" pitchFamily="2" charset="2"/>
                        <a:buChar char=""/>
                      </a:pPr>
                      <a:r>
                        <a:rPr lang="sk-SK" sz="2400" dirty="0" err="1">
                          <a:ln>
                            <a:noFill/>
                          </a:ln>
                          <a:effectLst/>
                        </a:rPr>
                        <a:t>Time</a:t>
                      </a:r>
                      <a:r>
                        <a:rPr lang="sk-SK" sz="2400" dirty="0">
                          <a:ln>
                            <a:noFill/>
                          </a:ln>
                          <a:effectLst/>
                        </a:rPr>
                        <a:t> (</a:t>
                      </a:r>
                      <a:r>
                        <a:rPr lang="sk-SK" sz="2400" dirty="0" err="1">
                          <a:ln>
                            <a:noFill/>
                          </a:ln>
                          <a:effectLst/>
                        </a:rPr>
                        <a:t>not</a:t>
                      </a:r>
                      <a:r>
                        <a:rPr lang="sk-SK" sz="2400" dirty="0">
                          <a:ln>
                            <a:noFill/>
                          </a:ln>
                          <a:effectLst/>
                        </a:rPr>
                        <a:t> </a:t>
                      </a:r>
                      <a:r>
                        <a:rPr lang="sk-SK" sz="2400" dirty="0" err="1">
                          <a:ln>
                            <a:noFill/>
                          </a:ln>
                          <a:effectLst/>
                        </a:rPr>
                        <a:t>always</a:t>
                      </a:r>
                      <a:r>
                        <a:rPr lang="sk-SK" sz="2400" dirty="0">
                          <a:ln>
                            <a:noFill/>
                          </a:ln>
                          <a:effectLst/>
                        </a:rPr>
                        <a:t> </a:t>
                      </a:r>
                      <a:r>
                        <a:rPr lang="sk-SK" sz="2400" dirty="0" err="1">
                          <a:ln>
                            <a:noFill/>
                          </a:ln>
                          <a:effectLst/>
                        </a:rPr>
                        <a:t>included</a:t>
                      </a:r>
                      <a:r>
                        <a:rPr lang="sk-SK" sz="2400" dirty="0">
                          <a:ln>
                            <a:noFill/>
                          </a:ln>
                          <a:effectLst/>
                        </a:rPr>
                        <a:t>) – čas (nie vždy sa používa)</a:t>
                      </a:r>
                      <a:endParaRPr lang="sk-SK" sz="3600" dirty="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tc>
                <a:extLst>
                  <a:ext uri="{0D108BD9-81ED-4DB2-BD59-A6C34878D82A}">
                    <a16:rowId xmlns:a16="http://schemas.microsoft.com/office/drawing/2014/main" val="1948336199"/>
                  </a:ext>
                </a:extLst>
              </a:tr>
              <a:tr h="2048408">
                <a:tc>
                  <a:txBody>
                    <a:bodyPr/>
                    <a:lstStyle/>
                    <a:p>
                      <a:pPr algn="ctr">
                        <a:lnSpc>
                          <a:spcPct val="90000"/>
                        </a:lnSpc>
                        <a:spcBef>
                          <a:spcPts val="600"/>
                        </a:spcBef>
                        <a:spcAft>
                          <a:spcPts val="600"/>
                        </a:spcAft>
                      </a:pPr>
                      <a:r>
                        <a:rPr lang="sk-SK" sz="2400">
                          <a:ln>
                            <a:noFill/>
                          </a:ln>
                          <a:effectLst/>
                        </a:rPr>
                        <a:t>PICOT</a:t>
                      </a:r>
                      <a:endParaRPr lang="sk-SK" sz="3600">
                        <a:ln>
                          <a:noFill/>
                        </a:ln>
                        <a:effectLst/>
                      </a:endParaRPr>
                    </a:p>
                    <a:p>
                      <a:pPr algn="ctr">
                        <a:lnSpc>
                          <a:spcPct val="90000"/>
                        </a:lnSpc>
                        <a:spcBef>
                          <a:spcPts val="600"/>
                        </a:spcBef>
                        <a:spcAft>
                          <a:spcPts val="600"/>
                        </a:spcAft>
                      </a:pPr>
                      <a:r>
                        <a:rPr lang="sk-SK" sz="2400">
                          <a:ln>
                            <a:noFill/>
                          </a:ln>
                          <a:effectLst/>
                        </a:rPr>
                        <a:t>kvalitatívna</a:t>
                      </a:r>
                      <a:endParaRPr lang="sk-SK" sz="360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nchor="ctr"/>
                </a:tc>
                <a:tc>
                  <a:txBody>
                    <a:bodyPr/>
                    <a:lstStyle/>
                    <a:p>
                      <a:pPr marL="342900" lvl="0" indent="-342900" algn="just">
                        <a:lnSpc>
                          <a:spcPct val="90000"/>
                        </a:lnSpc>
                        <a:spcBef>
                          <a:spcPts val="600"/>
                        </a:spcBef>
                        <a:buFont typeface="Symbol" pitchFamily="2" charset="2"/>
                        <a:buChar char=""/>
                      </a:pPr>
                      <a:r>
                        <a:rPr lang="sk-SK" sz="2400" dirty="0">
                          <a:ln>
                            <a:noFill/>
                          </a:ln>
                          <a:effectLst/>
                        </a:rPr>
                        <a:t>﻿</a:t>
                      </a:r>
                      <a:r>
                        <a:rPr lang="sk-SK" sz="2400" dirty="0" err="1">
                          <a:ln>
                            <a:noFill/>
                          </a:ln>
                          <a:effectLst/>
                        </a:rPr>
                        <a:t>Population</a:t>
                      </a:r>
                      <a:r>
                        <a:rPr lang="sk-SK" sz="2400" dirty="0">
                          <a:ln>
                            <a:noFill/>
                          </a:ln>
                          <a:effectLst/>
                        </a:rPr>
                        <a:t> - populácia</a:t>
                      </a:r>
                      <a:endParaRPr lang="sk-SK" sz="3600" dirty="0">
                        <a:ln>
                          <a:noFill/>
                        </a:ln>
                        <a:effectLst/>
                      </a:endParaRPr>
                    </a:p>
                    <a:p>
                      <a:pPr marL="342900" lvl="0" indent="-342900" algn="just">
                        <a:lnSpc>
                          <a:spcPct val="90000"/>
                        </a:lnSpc>
                        <a:buFont typeface="Symbol" pitchFamily="2" charset="2"/>
                        <a:buChar char=""/>
                      </a:pPr>
                      <a:r>
                        <a:rPr lang="sk-SK" sz="2400" dirty="0" err="1">
                          <a:ln>
                            <a:noFill/>
                          </a:ln>
                          <a:effectLst/>
                        </a:rPr>
                        <a:t>Issue</a:t>
                      </a:r>
                      <a:r>
                        <a:rPr lang="sk-SK" sz="2400" dirty="0">
                          <a:ln>
                            <a:noFill/>
                          </a:ln>
                          <a:effectLst/>
                        </a:rPr>
                        <a:t> – problém, otázka</a:t>
                      </a:r>
                      <a:endParaRPr lang="sk-SK" sz="3600" dirty="0">
                        <a:ln>
                          <a:noFill/>
                        </a:ln>
                        <a:effectLst/>
                      </a:endParaRPr>
                    </a:p>
                    <a:p>
                      <a:pPr marL="342900" lvl="0" indent="-342900" algn="just">
                        <a:lnSpc>
                          <a:spcPct val="90000"/>
                        </a:lnSpc>
                        <a:buFont typeface="Symbol" pitchFamily="2" charset="2"/>
                        <a:buChar char=""/>
                      </a:pPr>
                      <a:r>
                        <a:rPr lang="sk-SK" sz="2400" dirty="0" err="1">
                          <a:ln>
                            <a:noFill/>
                          </a:ln>
                          <a:effectLst/>
                        </a:rPr>
                        <a:t>Context</a:t>
                      </a:r>
                      <a:r>
                        <a:rPr lang="sk-SK" sz="2400" dirty="0">
                          <a:ln>
                            <a:noFill/>
                          </a:ln>
                          <a:effectLst/>
                        </a:rPr>
                        <a:t> – súvislosť, kontext</a:t>
                      </a:r>
                      <a:endParaRPr lang="sk-SK" sz="3600" dirty="0">
                        <a:ln>
                          <a:noFill/>
                        </a:ln>
                        <a:effectLst/>
                      </a:endParaRPr>
                    </a:p>
                    <a:p>
                      <a:pPr marL="342900" lvl="0" indent="-342900" algn="just">
                        <a:lnSpc>
                          <a:spcPct val="90000"/>
                        </a:lnSpc>
                        <a:buFont typeface="Symbol" pitchFamily="2" charset="2"/>
                        <a:buChar char=""/>
                      </a:pPr>
                      <a:r>
                        <a:rPr lang="sk-SK" sz="2400" dirty="0" err="1">
                          <a:ln>
                            <a:noFill/>
                          </a:ln>
                          <a:effectLst/>
                        </a:rPr>
                        <a:t>Outcome</a:t>
                      </a:r>
                      <a:r>
                        <a:rPr lang="sk-SK" sz="2400" dirty="0">
                          <a:ln>
                            <a:noFill/>
                          </a:ln>
                          <a:effectLst/>
                        </a:rPr>
                        <a:t> - výsledok</a:t>
                      </a:r>
                      <a:endParaRPr lang="sk-SK" sz="3600" dirty="0">
                        <a:ln>
                          <a:noFill/>
                        </a:ln>
                        <a:effectLst/>
                      </a:endParaRPr>
                    </a:p>
                    <a:p>
                      <a:pPr marL="342900" lvl="0" indent="-342900" algn="just">
                        <a:lnSpc>
                          <a:spcPct val="90000"/>
                        </a:lnSpc>
                        <a:spcAft>
                          <a:spcPts val="600"/>
                        </a:spcAft>
                        <a:buFont typeface="Symbol" pitchFamily="2" charset="2"/>
                        <a:buChar char=""/>
                      </a:pPr>
                      <a:r>
                        <a:rPr lang="sk-SK" sz="2400" dirty="0" err="1">
                          <a:ln>
                            <a:noFill/>
                          </a:ln>
                          <a:effectLst/>
                        </a:rPr>
                        <a:t>Time</a:t>
                      </a:r>
                      <a:r>
                        <a:rPr lang="sk-SK" sz="2400" dirty="0">
                          <a:ln>
                            <a:noFill/>
                          </a:ln>
                          <a:effectLst/>
                        </a:rPr>
                        <a:t> (</a:t>
                      </a:r>
                      <a:r>
                        <a:rPr lang="sk-SK" sz="2400" dirty="0" err="1">
                          <a:ln>
                            <a:noFill/>
                          </a:ln>
                          <a:effectLst/>
                        </a:rPr>
                        <a:t>not</a:t>
                      </a:r>
                      <a:r>
                        <a:rPr lang="sk-SK" sz="2400" dirty="0">
                          <a:ln>
                            <a:noFill/>
                          </a:ln>
                          <a:effectLst/>
                        </a:rPr>
                        <a:t> </a:t>
                      </a:r>
                      <a:r>
                        <a:rPr lang="sk-SK" sz="2400" dirty="0" err="1">
                          <a:ln>
                            <a:noFill/>
                          </a:ln>
                          <a:effectLst/>
                        </a:rPr>
                        <a:t>always</a:t>
                      </a:r>
                      <a:r>
                        <a:rPr lang="sk-SK" sz="2400" dirty="0">
                          <a:ln>
                            <a:noFill/>
                          </a:ln>
                          <a:effectLst/>
                        </a:rPr>
                        <a:t> </a:t>
                      </a:r>
                      <a:r>
                        <a:rPr lang="sk-SK" sz="2400" dirty="0" err="1">
                          <a:ln>
                            <a:noFill/>
                          </a:ln>
                          <a:effectLst/>
                        </a:rPr>
                        <a:t>included</a:t>
                      </a:r>
                      <a:r>
                        <a:rPr lang="sk-SK" sz="2400" dirty="0">
                          <a:ln>
                            <a:noFill/>
                          </a:ln>
                          <a:effectLst/>
                        </a:rPr>
                        <a:t>) – čas (nie vždy sa používa)</a:t>
                      </a:r>
                      <a:endParaRPr lang="sk-SK" sz="3600" dirty="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tc>
                <a:extLst>
                  <a:ext uri="{0D108BD9-81ED-4DB2-BD59-A6C34878D82A}">
                    <a16:rowId xmlns:a16="http://schemas.microsoft.com/office/drawing/2014/main" val="389636040"/>
                  </a:ext>
                </a:extLst>
              </a:tr>
            </a:tbl>
          </a:graphicData>
        </a:graphic>
      </p:graphicFrame>
    </p:spTree>
    <p:extLst>
      <p:ext uri="{BB962C8B-B14F-4D97-AF65-F5344CB8AC3E}">
        <p14:creationId xmlns:p14="http://schemas.microsoft.com/office/powerpoint/2010/main" val="2815161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069E8F3A-126D-4C5E-563F-083C680C8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63" y="605482"/>
            <a:ext cx="9308336" cy="4584355"/>
          </a:xfrm>
          <a:prstGeom prst="rect">
            <a:avLst/>
          </a:prstGeom>
          <a:noFill/>
        </p:spPr>
      </p:pic>
      <p:sp>
        <p:nvSpPr>
          <p:cNvPr id="3" name="Nadpis 2">
            <a:extLst>
              <a:ext uri="{FF2B5EF4-FFF2-40B4-BE49-F238E27FC236}">
                <a16:creationId xmlns:a16="http://schemas.microsoft.com/office/drawing/2014/main" id="{12274FC3-F1E5-2933-208A-5FB90D8A36E9}"/>
              </a:ext>
            </a:extLst>
          </p:cNvPr>
          <p:cNvSpPr>
            <a:spLocks noGrp="1"/>
          </p:cNvSpPr>
          <p:nvPr>
            <p:ph type="title"/>
          </p:nvPr>
        </p:nvSpPr>
        <p:spPr>
          <a:xfrm>
            <a:off x="856448" y="5378027"/>
            <a:ext cx="8312587" cy="1008380"/>
          </a:xfrm>
        </p:spPr>
        <p:txBody>
          <a:bodyPr anchor="b">
            <a:normAutofit/>
          </a:bodyPr>
          <a:lstStyle/>
          <a:p>
            <a:r>
              <a:rPr lang="sk-SK" dirty="0"/>
              <a:t>PICO </a:t>
            </a:r>
            <a:r>
              <a:rPr lang="sk-SK" dirty="0" err="1"/>
              <a:t>versus</a:t>
            </a:r>
            <a:r>
              <a:rPr lang="sk-SK" dirty="0"/>
              <a:t> SPIDER</a:t>
            </a:r>
          </a:p>
        </p:txBody>
      </p:sp>
      <p:sp>
        <p:nvSpPr>
          <p:cNvPr id="4" name="Zástupný objekt pre dátum 3">
            <a:extLst>
              <a:ext uri="{FF2B5EF4-FFF2-40B4-BE49-F238E27FC236}">
                <a16:creationId xmlns:a16="http://schemas.microsoft.com/office/drawing/2014/main" id="{A59006A0-C41A-A949-DD87-BF78AEAA8AAE}"/>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8.10.2024</a:t>
            </a:fld>
            <a:endParaRPr lang="en-GB" sz="1100"/>
          </a:p>
        </p:txBody>
      </p:sp>
      <p:sp>
        <p:nvSpPr>
          <p:cNvPr id="5" name="Zástupný objekt pre číslo snímky 4">
            <a:extLst>
              <a:ext uri="{FF2B5EF4-FFF2-40B4-BE49-F238E27FC236}">
                <a16:creationId xmlns:a16="http://schemas.microsoft.com/office/drawing/2014/main" id="{D41A302A-4A4E-A998-C3A9-27C2A527DDE1}"/>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11</a:t>
            </a:fld>
            <a:endParaRPr lang="en-GB"/>
          </a:p>
        </p:txBody>
      </p:sp>
      <p:sp>
        <p:nvSpPr>
          <p:cNvPr id="6" name="Zástupný objekt pre pätu 5">
            <a:extLst>
              <a:ext uri="{FF2B5EF4-FFF2-40B4-BE49-F238E27FC236}">
                <a16:creationId xmlns:a16="http://schemas.microsoft.com/office/drawing/2014/main" id="{171392F0-9C7C-619B-7DE2-DC88FD6EC003}"/>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419722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Find Keywords Effectively: Tools at a Glance - Enago Academy">
            <a:extLst>
              <a:ext uri="{FF2B5EF4-FFF2-40B4-BE49-F238E27FC236}">
                <a16:creationId xmlns:a16="http://schemas.microsoft.com/office/drawing/2014/main" id="{4196A645-2A49-69B6-5E89-F918AB8739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32" r="13454"/>
          <a:stretch/>
        </p:blipFill>
        <p:spPr bwMode="auto">
          <a:xfrm>
            <a:off x="2351035" y="756287"/>
            <a:ext cx="6717242" cy="4033519"/>
          </a:xfrm>
          <a:prstGeom prst="rect">
            <a:avLst/>
          </a:prstGeom>
          <a:solidFill>
            <a:srgbClr val="FFFFFF"/>
          </a:solidFill>
        </p:spPr>
      </p:pic>
      <p:sp>
        <p:nvSpPr>
          <p:cNvPr id="7" name="Nadpis 6">
            <a:extLst>
              <a:ext uri="{FF2B5EF4-FFF2-40B4-BE49-F238E27FC236}">
                <a16:creationId xmlns:a16="http://schemas.microsoft.com/office/drawing/2014/main" id="{61F39761-A6A4-E808-ACA0-9FAB5D842641}"/>
              </a:ext>
            </a:extLst>
          </p:cNvPr>
          <p:cNvSpPr>
            <a:spLocks noGrp="1"/>
          </p:cNvSpPr>
          <p:nvPr>
            <p:ph type="title"/>
          </p:nvPr>
        </p:nvSpPr>
        <p:spPr>
          <a:xfrm>
            <a:off x="856448" y="5378027"/>
            <a:ext cx="8312587" cy="1008380"/>
          </a:xfrm>
        </p:spPr>
        <p:txBody>
          <a:bodyPr anchor="b">
            <a:normAutofit/>
          </a:bodyPr>
          <a:lstStyle/>
          <a:p>
            <a:pPr>
              <a:lnSpc>
                <a:spcPct val="90000"/>
              </a:lnSpc>
            </a:pPr>
            <a:r>
              <a:rPr lang="sk-SK" sz="4600"/>
              <a:t>Slovník kľúčových slov </a:t>
            </a:r>
            <a:r>
              <a:rPr lang="sk-SK" sz="4600" err="1"/>
              <a:t>MeSH</a:t>
            </a:r>
            <a:endParaRPr lang="sk-SK" sz="4600"/>
          </a:p>
        </p:txBody>
      </p:sp>
      <p:sp>
        <p:nvSpPr>
          <p:cNvPr id="4" name="Zástupný objekt pre dátum 3">
            <a:extLst>
              <a:ext uri="{FF2B5EF4-FFF2-40B4-BE49-F238E27FC236}">
                <a16:creationId xmlns:a16="http://schemas.microsoft.com/office/drawing/2014/main" id="{A5C9987B-8B73-53A0-3AA9-130AAA0B0541}"/>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8.10.2024</a:t>
            </a:fld>
            <a:endParaRPr lang="en-GB" sz="1100"/>
          </a:p>
        </p:txBody>
      </p:sp>
      <p:sp>
        <p:nvSpPr>
          <p:cNvPr id="5" name="Zástupný objekt pre číslo snímky 4">
            <a:extLst>
              <a:ext uri="{FF2B5EF4-FFF2-40B4-BE49-F238E27FC236}">
                <a16:creationId xmlns:a16="http://schemas.microsoft.com/office/drawing/2014/main" id="{2C3DC078-C405-E670-56C5-5C29461ED95C}"/>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12</a:t>
            </a:fld>
            <a:endParaRPr lang="en-GB"/>
          </a:p>
        </p:txBody>
      </p:sp>
      <p:sp>
        <p:nvSpPr>
          <p:cNvPr id="6" name="Zástupný objekt pre pätu 5">
            <a:extLst>
              <a:ext uri="{FF2B5EF4-FFF2-40B4-BE49-F238E27FC236}">
                <a16:creationId xmlns:a16="http://schemas.microsoft.com/office/drawing/2014/main" id="{45B95A46-707D-D2F4-01DD-658CFDA3350A}"/>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417840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C8AD11B-0906-0D14-5EA8-79461D3A6EE5}"/>
              </a:ext>
            </a:extLst>
          </p:cNvPr>
          <p:cNvSpPr>
            <a:spLocks noGrp="1"/>
          </p:cNvSpPr>
          <p:nvPr>
            <p:ph idx="1"/>
          </p:nvPr>
        </p:nvSpPr>
        <p:spPr>
          <a:xfrm>
            <a:off x="755690" y="756287"/>
            <a:ext cx="8312587" cy="4631259"/>
          </a:xfrm>
        </p:spPr>
        <p:txBody>
          <a:bodyPr>
            <a:normAutofit lnSpcReduction="10000"/>
          </a:bodyPr>
          <a:lstStyle/>
          <a:p>
            <a:r>
              <a:rPr lang="sk-SK" i="1" dirty="0"/>
              <a:t>National </a:t>
            </a:r>
            <a:r>
              <a:rPr lang="sk-SK" i="1" dirty="0" err="1"/>
              <a:t>Library</a:t>
            </a:r>
            <a:r>
              <a:rPr lang="sk-SK" i="1" dirty="0"/>
              <a:t> of </a:t>
            </a:r>
            <a:r>
              <a:rPr lang="sk-SK" i="1" dirty="0" err="1"/>
              <a:t>Medicine</a:t>
            </a:r>
            <a:r>
              <a:rPr lang="sk-SK" i="1" dirty="0"/>
              <a:t> - Národná knižnica medicíny </a:t>
            </a:r>
            <a:r>
              <a:rPr lang="sk-SK" dirty="0"/>
              <a:t>v USA s názvom </a:t>
            </a:r>
            <a:r>
              <a:rPr lang="sk-SK" i="1" dirty="0" err="1"/>
              <a:t>Thesaurus</a:t>
            </a:r>
            <a:r>
              <a:rPr lang="sk-SK" i="1" dirty="0"/>
              <a:t> </a:t>
            </a:r>
            <a:r>
              <a:rPr lang="sk-SK" i="1" dirty="0" err="1"/>
              <a:t>Medical</a:t>
            </a:r>
            <a:r>
              <a:rPr lang="sk-SK" i="1" dirty="0"/>
              <a:t> </a:t>
            </a:r>
            <a:r>
              <a:rPr lang="sk-SK" i="1" dirty="0" err="1"/>
              <a:t>Subject</a:t>
            </a:r>
            <a:r>
              <a:rPr lang="sk-SK" i="1" dirty="0"/>
              <a:t> </a:t>
            </a:r>
            <a:r>
              <a:rPr lang="sk-SK" i="1" dirty="0" err="1"/>
              <a:t>Headings</a:t>
            </a:r>
            <a:r>
              <a:rPr lang="sk-SK" i="1" dirty="0"/>
              <a:t> (</a:t>
            </a:r>
            <a:r>
              <a:rPr lang="sk-SK" i="1" dirty="0" err="1"/>
              <a:t>MeSH</a:t>
            </a:r>
            <a:r>
              <a:rPr lang="sk-SK" i="1" dirty="0"/>
              <a:t>®). </a:t>
            </a:r>
          </a:p>
          <a:p>
            <a:r>
              <a:rPr lang="sk-SK" dirty="0"/>
              <a:t>Používa sa na indexovanie, katalogizáciu a vyhľadávanie biomedicínskych a zdravotných informácií a dokumentov. </a:t>
            </a:r>
          </a:p>
          <a:p>
            <a:r>
              <a:rPr lang="sk-SK" dirty="0"/>
              <a:t>Zahŕňa deskriptory predmetov, ktoré sa objavujú v databázach MEDLINE®/</a:t>
            </a:r>
            <a:r>
              <a:rPr lang="sk-SK" dirty="0" err="1"/>
              <a:t>PubMed</a:t>
            </a:r>
            <a:r>
              <a:rPr lang="sk-SK" dirty="0"/>
              <a:t>® a iných NLM databázach. </a:t>
            </a:r>
          </a:p>
          <a:p>
            <a:r>
              <a:rPr lang="sk-SK" dirty="0"/>
              <a:t>Poskytuje konzistentný spôsob, ako nájsť obsah s odlišnou terminológiou, ale rovnakými konceptmi. </a:t>
            </a:r>
          </a:p>
          <a:p>
            <a:r>
              <a:rPr lang="sk-SK" dirty="0"/>
              <a:t>Organizuje deskriptory v hierarchickej štruktúre, takže široké vyhľadávanie nájde články užšie indexované. </a:t>
            </a:r>
          </a:p>
          <a:p>
            <a:r>
              <a:rPr lang="sk-SK" dirty="0"/>
              <a:t>Slovník </a:t>
            </a:r>
            <a:r>
              <a:rPr lang="sk-SK" dirty="0" err="1"/>
              <a:t>MeSH</a:t>
            </a:r>
            <a:r>
              <a:rPr lang="sk-SK" dirty="0"/>
              <a:t> je neustále aktualizovaný špecialistami v rôznych oblastiach. </a:t>
            </a:r>
          </a:p>
        </p:txBody>
      </p:sp>
      <p:sp>
        <p:nvSpPr>
          <p:cNvPr id="3" name="Nadpis 2">
            <a:extLst>
              <a:ext uri="{FF2B5EF4-FFF2-40B4-BE49-F238E27FC236}">
                <a16:creationId xmlns:a16="http://schemas.microsoft.com/office/drawing/2014/main" id="{65C4EFD6-29B1-CC0E-9159-3A22466BD61B}"/>
              </a:ext>
            </a:extLst>
          </p:cNvPr>
          <p:cNvSpPr>
            <a:spLocks noGrp="1"/>
          </p:cNvSpPr>
          <p:nvPr>
            <p:ph type="title"/>
          </p:nvPr>
        </p:nvSpPr>
        <p:spPr>
          <a:xfrm>
            <a:off x="856449" y="6008708"/>
            <a:ext cx="8312587" cy="1008380"/>
          </a:xfrm>
        </p:spPr>
        <p:txBody>
          <a:bodyPr/>
          <a:lstStyle/>
          <a:p>
            <a:r>
              <a:rPr lang="sk-SK" dirty="0"/>
              <a:t>Špecializované slovníky kľúčových slov</a:t>
            </a:r>
          </a:p>
        </p:txBody>
      </p:sp>
      <p:sp>
        <p:nvSpPr>
          <p:cNvPr id="4" name="Zástupný objekt pre dátum 3">
            <a:extLst>
              <a:ext uri="{FF2B5EF4-FFF2-40B4-BE49-F238E27FC236}">
                <a16:creationId xmlns:a16="http://schemas.microsoft.com/office/drawing/2014/main" id="{E87393EF-6D1F-179F-8C04-9216160E9488}"/>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13B6B039-D273-5FE3-8348-5801F1B9B036}"/>
              </a:ext>
            </a:extLst>
          </p:cNvPr>
          <p:cNvSpPr>
            <a:spLocks noGrp="1"/>
          </p:cNvSpPr>
          <p:nvPr>
            <p:ph type="sldNum" sz="quarter" idx="11"/>
          </p:nvPr>
        </p:nvSpPr>
        <p:spPr/>
        <p:txBody>
          <a:bodyPr/>
          <a:lstStyle/>
          <a:p>
            <a:fld id="{20C92893-8C51-46CF-9D47-24B3C575AFAA}" type="slidenum">
              <a:rPr lang="en-GB" smtClean="0"/>
              <a:pPr/>
              <a:t>13</a:t>
            </a:fld>
            <a:endParaRPr lang="en-GB"/>
          </a:p>
        </p:txBody>
      </p:sp>
      <p:sp>
        <p:nvSpPr>
          <p:cNvPr id="6" name="Zástupný objekt pre pätu 5">
            <a:extLst>
              <a:ext uri="{FF2B5EF4-FFF2-40B4-BE49-F238E27FC236}">
                <a16:creationId xmlns:a16="http://schemas.microsoft.com/office/drawing/2014/main" id="{5CCA76B4-53D2-91C0-F0F2-81A8AC206F5A}"/>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78445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B19CC6D7-F60C-8519-42AB-26604E3D336F}"/>
              </a:ext>
            </a:extLst>
          </p:cNvPr>
          <p:cNvSpPr>
            <a:spLocks noGrp="1"/>
          </p:cNvSpPr>
          <p:nvPr>
            <p:ph type="title"/>
          </p:nvPr>
        </p:nvSpPr>
        <p:spPr/>
        <p:txBody>
          <a:bodyPr/>
          <a:lstStyle/>
          <a:p>
            <a:r>
              <a:rPr lang="sk-SK" sz="3600" dirty="0" err="1">
                <a:hlinkClick r:id="rId2"/>
              </a:rPr>
              <a:t>https</a:t>
            </a:r>
            <a:r>
              <a:rPr lang="sk-SK" sz="3600" dirty="0">
                <a:hlinkClick r:id="rId2"/>
              </a:rPr>
              <a:t>://</a:t>
            </a:r>
            <a:r>
              <a:rPr lang="sk-SK" sz="3600" dirty="0" err="1">
                <a:hlinkClick r:id="rId2"/>
              </a:rPr>
              <a:t>www.ncbi.nlm.nih.gov</a:t>
            </a:r>
            <a:r>
              <a:rPr lang="sk-SK" sz="3600" dirty="0">
                <a:hlinkClick r:id="rId2"/>
              </a:rPr>
              <a:t>/</a:t>
            </a:r>
            <a:r>
              <a:rPr lang="sk-SK" sz="3600" dirty="0" err="1">
                <a:hlinkClick r:id="rId2"/>
              </a:rPr>
              <a:t>mesh</a:t>
            </a:r>
            <a:r>
              <a:rPr lang="sk-SK" sz="3600" dirty="0">
                <a:hlinkClick r:id="rId2"/>
              </a:rPr>
              <a:t>/</a:t>
            </a:r>
            <a:endParaRPr lang="sk-SK" sz="3600" dirty="0"/>
          </a:p>
        </p:txBody>
      </p:sp>
      <p:sp>
        <p:nvSpPr>
          <p:cNvPr id="4" name="Zástupný objekt pre dátum 3">
            <a:extLst>
              <a:ext uri="{FF2B5EF4-FFF2-40B4-BE49-F238E27FC236}">
                <a16:creationId xmlns:a16="http://schemas.microsoft.com/office/drawing/2014/main" id="{E214047C-9F33-7AA6-6D25-A7986CDD6A68}"/>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50B93DF4-CC9F-72AC-1E64-825377CC901F}"/>
              </a:ext>
            </a:extLst>
          </p:cNvPr>
          <p:cNvSpPr>
            <a:spLocks noGrp="1"/>
          </p:cNvSpPr>
          <p:nvPr>
            <p:ph type="sldNum" sz="quarter" idx="11"/>
          </p:nvPr>
        </p:nvSpPr>
        <p:spPr/>
        <p:txBody>
          <a:bodyPr/>
          <a:lstStyle/>
          <a:p>
            <a:fld id="{20C92893-8C51-46CF-9D47-24B3C575AFAA}" type="slidenum">
              <a:rPr lang="en-GB" smtClean="0"/>
              <a:pPr/>
              <a:t>14</a:t>
            </a:fld>
            <a:endParaRPr lang="en-GB"/>
          </a:p>
        </p:txBody>
      </p:sp>
      <p:sp>
        <p:nvSpPr>
          <p:cNvPr id="6" name="Zástupný objekt pre pätu 5">
            <a:extLst>
              <a:ext uri="{FF2B5EF4-FFF2-40B4-BE49-F238E27FC236}">
                <a16:creationId xmlns:a16="http://schemas.microsoft.com/office/drawing/2014/main" id="{E78F6AB6-7DF4-685F-4520-CF9739DEA62F}"/>
              </a:ext>
            </a:extLst>
          </p:cNvPr>
          <p:cNvSpPr>
            <a:spLocks noGrp="1"/>
          </p:cNvSpPr>
          <p:nvPr>
            <p:ph type="ftr" sz="quarter" idx="12"/>
          </p:nvPr>
        </p:nvSpPr>
        <p:spPr/>
        <p:txBody>
          <a:bodyPr/>
          <a:lstStyle/>
          <a:p>
            <a:r>
              <a:rPr lang="en-GB"/>
              <a:t>rusnak.truni.sk</a:t>
            </a:r>
          </a:p>
        </p:txBody>
      </p:sp>
      <p:pic>
        <p:nvPicPr>
          <p:cNvPr id="8" name="Obrázok 7" descr="Obrázok, na ktorom je text, softvér, webová stránka, webová lokalita&#10;&#10;Automaticky generovaný popis">
            <a:extLst>
              <a:ext uri="{FF2B5EF4-FFF2-40B4-BE49-F238E27FC236}">
                <a16:creationId xmlns:a16="http://schemas.microsoft.com/office/drawing/2014/main" id="{E15FB1CC-6FD9-D287-7587-780078284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64" y="1295947"/>
            <a:ext cx="9173795" cy="3508305"/>
          </a:xfrm>
          <a:prstGeom prst="rect">
            <a:avLst/>
          </a:prstGeom>
        </p:spPr>
      </p:pic>
    </p:spTree>
    <p:extLst>
      <p:ext uri="{BB962C8B-B14F-4D97-AF65-F5344CB8AC3E}">
        <p14:creationId xmlns:p14="http://schemas.microsoft.com/office/powerpoint/2010/main" val="101902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ok 9" descr="Obrázok, na ktorom je text, snímka obrazovky, písmo, číslo&#10;&#10;Automaticky generovaný popis">
            <a:extLst>
              <a:ext uri="{FF2B5EF4-FFF2-40B4-BE49-F238E27FC236}">
                <a16:creationId xmlns:a16="http://schemas.microsoft.com/office/drawing/2014/main" id="{409828A6-4E43-A03F-7B04-95BCCB5F2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11" y="190309"/>
            <a:ext cx="6303154" cy="7162675"/>
          </a:xfrm>
          <a:prstGeom prst="rect">
            <a:avLst/>
          </a:prstGeom>
          <a:noFill/>
        </p:spPr>
      </p:pic>
      <p:sp>
        <p:nvSpPr>
          <p:cNvPr id="4" name="Zástupný objekt pre dátum 3">
            <a:extLst>
              <a:ext uri="{FF2B5EF4-FFF2-40B4-BE49-F238E27FC236}">
                <a16:creationId xmlns:a16="http://schemas.microsoft.com/office/drawing/2014/main" id="{6E933AD5-4C45-4059-C61E-90BDA3797BF9}"/>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8.10.2024</a:t>
            </a:fld>
            <a:endParaRPr lang="en-GB" sz="1100"/>
          </a:p>
        </p:txBody>
      </p:sp>
      <p:sp>
        <p:nvSpPr>
          <p:cNvPr id="5" name="Zástupný objekt pre číslo snímky 4">
            <a:extLst>
              <a:ext uri="{FF2B5EF4-FFF2-40B4-BE49-F238E27FC236}">
                <a16:creationId xmlns:a16="http://schemas.microsoft.com/office/drawing/2014/main" id="{8245230E-4BC2-4917-47A3-D545A56380EC}"/>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15</a:t>
            </a:fld>
            <a:endParaRPr lang="en-GB"/>
          </a:p>
        </p:txBody>
      </p:sp>
      <p:sp>
        <p:nvSpPr>
          <p:cNvPr id="6" name="Zástupný objekt pre pätu 5">
            <a:extLst>
              <a:ext uri="{FF2B5EF4-FFF2-40B4-BE49-F238E27FC236}">
                <a16:creationId xmlns:a16="http://schemas.microsoft.com/office/drawing/2014/main" id="{40E7CA12-862F-F1FD-E123-BEA225326AAB}"/>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48117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5E59A16-89A4-71B0-6962-202C861DE22A}"/>
              </a:ext>
            </a:extLst>
          </p:cNvPr>
          <p:cNvSpPr>
            <a:spLocks noGrp="1"/>
          </p:cNvSpPr>
          <p:nvPr>
            <p:ph type="title"/>
          </p:nvPr>
        </p:nvSpPr>
        <p:spPr>
          <a:xfrm>
            <a:off x="284205" y="1025611"/>
            <a:ext cx="4164227" cy="5360796"/>
          </a:xfrm>
        </p:spPr>
        <p:txBody>
          <a:bodyPr/>
          <a:lstStyle/>
          <a:p>
            <a:r>
              <a:rPr lang="sk-SK" dirty="0" err="1">
                <a:hlinkClick r:id="rId2"/>
              </a:rPr>
              <a:t>https</a:t>
            </a:r>
            <a:r>
              <a:rPr lang="sk-SK" dirty="0">
                <a:hlinkClick r:id="rId2"/>
              </a:rPr>
              <a:t>://</a:t>
            </a:r>
            <a:r>
              <a:rPr lang="sk-SK" dirty="0" err="1">
                <a:hlinkClick r:id="rId2"/>
              </a:rPr>
              <a:t>www.nlm.nih.gov</a:t>
            </a:r>
            <a:r>
              <a:rPr lang="sk-SK" dirty="0">
                <a:hlinkClick r:id="rId2"/>
              </a:rPr>
              <a:t>/</a:t>
            </a:r>
            <a:r>
              <a:rPr lang="sk-SK" dirty="0" err="1">
                <a:hlinkClick r:id="rId2"/>
              </a:rPr>
              <a:t>mesh</a:t>
            </a:r>
            <a:r>
              <a:rPr lang="sk-SK" dirty="0">
                <a:hlinkClick r:id="rId2"/>
              </a:rPr>
              <a:t>/</a:t>
            </a:r>
            <a:r>
              <a:rPr lang="sk-SK" dirty="0" err="1">
                <a:hlinkClick r:id="rId2"/>
              </a:rPr>
              <a:t>meshhome.html</a:t>
            </a:r>
            <a:endParaRPr lang="sk-SK" dirty="0"/>
          </a:p>
        </p:txBody>
      </p:sp>
      <p:sp>
        <p:nvSpPr>
          <p:cNvPr id="4" name="Zástupný objekt pre dátum 3">
            <a:extLst>
              <a:ext uri="{FF2B5EF4-FFF2-40B4-BE49-F238E27FC236}">
                <a16:creationId xmlns:a16="http://schemas.microsoft.com/office/drawing/2014/main" id="{6E7769BE-3FA9-3812-2415-0923F8E74D6D}"/>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B06F215C-FA87-82DC-E1DA-99B0544ABC37}"/>
              </a:ext>
            </a:extLst>
          </p:cNvPr>
          <p:cNvSpPr>
            <a:spLocks noGrp="1"/>
          </p:cNvSpPr>
          <p:nvPr>
            <p:ph type="sldNum" sz="quarter" idx="11"/>
          </p:nvPr>
        </p:nvSpPr>
        <p:spPr/>
        <p:txBody>
          <a:bodyPr/>
          <a:lstStyle/>
          <a:p>
            <a:fld id="{20C92893-8C51-46CF-9D47-24B3C575AFAA}" type="slidenum">
              <a:rPr lang="en-GB" smtClean="0"/>
              <a:pPr/>
              <a:t>16</a:t>
            </a:fld>
            <a:endParaRPr lang="en-GB"/>
          </a:p>
        </p:txBody>
      </p:sp>
      <p:sp>
        <p:nvSpPr>
          <p:cNvPr id="6" name="Zástupný objekt pre pätu 5">
            <a:extLst>
              <a:ext uri="{FF2B5EF4-FFF2-40B4-BE49-F238E27FC236}">
                <a16:creationId xmlns:a16="http://schemas.microsoft.com/office/drawing/2014/main" id="{5D87D5F2-7909-472B-2ACD-F63A75D31EAC}"/>
              </a:ext>
            </a:extLst>
          </p:cNvPr>
          <p:cNvSpPr>
            <a:spLocks noGrp="1"/>
          </p:cNvSpPr>
          <p:nvPr>
            <p:ph type="ftr" sz="quarter" idx="12"/>
          </p:nvPr>
        </p:nvSpPr>
        <p:spPr/>
        <p:txBody>
          <a:bodyPr/>
          <a:lstStyle/>
          <a:p>
            <a:r>
              <a:rPr lang="en-GB"/>
              <a:t>rusnak.truni.sk</a:t>
            </a:r>
          </a:p>
        </p:txBody>
      </p:sp>
      <p:pic>
        <p:nvPicPr>
          <p:cNvPr id="8" name="Obrázok 7" descr="Obrázok, na ktorom je text, snímka obrazovky, webová lokalita, webová stránka&#10;&#10;Automaticky generovaný popis">
            <a:extLst>
              <a:ext uri="{FF2B5EF4-FFF2-40B4-BE49-F238E27FC236}">
                <a16:creationId xmlns:a16="http://schemas.microsoft.com/office/drawing/2014/main" id="{C2ADB589-FB03-AD49-95E5-644C1C98F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286" y="342128"/>
            <a:ext cx="5388474" cy="7220721"/>
          </a:xfrm>
          <a:prstGeom prst="rect">
            <a:avLst/>
          </a:prstGeom>
        </p:spPr>
      </p:pic>
    </p:spTree>
    <p:extLst>
      <p:ext uri="{BB962C8B-B14F-4D97-AF65-F5344CB8AC3E}">
        <p14:creationId xmlns:p14="http://schemas.microsoft.com/office/powerpoint/2010/main" val="3274811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arch Google and Google Scholar with Boolean Operators | MSK Library Blog">
            <a:extLst>
              <a:ext uri="{FF2B5EF4-FFF2-40B4-BE49-F238E27FC236}">
                <a16:creationId xmlns:a16="http://schemas.microsoft.com/office/drawing/2014/main" id="{A204B11D-CE0A-142C-40A9-0086C5F201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61270" y="756287"/>
            <a:ext cx="6296771" cy="4033519"/>
          </a:xfrm>
          <a:prstGeom prst="rect">
            <a:avLst/>
          </a:prstGeom>
          <a:solidFill>
            <a:srgbClr val="FFFFFF"/>
          </a:solidFill>
        </p:spPr>
      </p:pic>
      <p:sp>
        <p:nvSpPr>
          <p:cNvPr id="7" name="Nadpis 6">
            <a:extLst>
              <a:ext uri="{FF2B5EF4-FFF2-40B4-BE49-F238E27FC236}">
                <a16:creationId xmlns:a16="http://schemas.microsoft.com/office/drawing/2014/main" id="{5AE93051-D103-7361-361A-D88599CE342B}"/>
              </a:ext>
            </a:extLst>
          </p:cNvPr>
          <p:cNvSpPr>
            <a:spLocks noGrp="1"/>
          </p:cNvSpPr>
          <p:nvPr>
            <p:ph type="title"/>
          </p:nvPr>
        </p:nvSpPr>
        <p:spPr>
          <a:xfrm>
            <a:off x="856448" y="5378026"/>
            <a:ext cx="8312587" cy="1466189"/>
          </a:xfrm>
        </p:spPr>
        <p:txBody>
          <a:bodyPr anchor="b">
            <a:normAutofit/>
          </a:bodyPr>
          <a:lstStyle/>
          <a:p>
            <a:pPr>
              <a:lnSpc>
                <a:spcPct val="90000"/>
              </a:lnSpc>
            </a:pPr>
            <a:r>
              <a:rPr lang="sk-SK" sz="3400" dirty="0"/>
              <a:t>Tipy na efektívne vyhľadávanie: Operátory pre spresnenie vyhľadávania</a:t>
            </a:r>
          </a:p>
        </p:txBody>
      </p:sp>
      <p:sp>
        <p:nvSpPr>
          <p:cNvPr id="4" name="Zástupný objekt pre dátum 3">
            <a:extLst>
              <a:ext uri="{FF2B5EF4-FFF2-40B4-BE49-F238E27FC236}">
                <a16:creationId xmlns:a16="http://schemas.microsoft.com/office/drawing/2014/main" id="{9ED02026-2AAC-BF71-872A-C63D539DF526}"/>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8.10.2024</a:t>
            </a:fld>
            <a:endParaRPr lang="en-GB" sz="1100"/>
          </a:p>
        </p:txBody>
      </p:sp>
      <p:sp>
        <p:nvSpPr>
          <p:cNvPr id="5" name="Zástupný objekt pre číslo snímky 4">
            <a:extLst>
              <a:ext uri="{FF2B5EF4-FFF2-40B4-BE49-F238E27FC236}">
                <a16:creationId xmlns:a16="http://schemas.microsoft.com/office/drawing/2014/main" id="{FA497291-A1F3-22F5-F4D2-EA7E247B5210}"/>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17</a:t>
            </a:fld>
            <a:endParaRPr lang="en-GB"/>
          </a:p>
        </p:txBody>
      </p:sp>
      <p:sp>
        <p:nvSpPr>
          <p:cNvPr id="6" name="Zástupný objekt pre pätu 5">
            <a:extLst>
              <a:ext uri="{FF2B5EF4-FFF2-40B4-BE49-F238E27FC236}">
                <a16:creationId xmlns:a16="http://schemas.microsoft.com/office/drawing/2014/main" id="{98E49A15-0165-5DAE-8B54-5AA0DD768513}"/>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3286141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403D918-49DF-BF96-9A89-C70FA0214232}"/>
              </a:ext>
            </a:extLst>
          </p:cNvPr>
          <p:cNvSpPr>
            <a:spLocks noGrp="1"/>
          </p:cNvSpPr>
          <p:nvPr>
            <p:ph type="title"/>
          </p:nvPr>
        </p:nvSpPr>
        <p:spPr>
          <a:xfrm>
            <a:off x="599970" y="5920073"/>
            <a:ext cx="3582685" cy="1008380"/>
          </a:xfrm>
        </p:spPr>
        <p:txBody>
          <a:bodyPr/>
          <a:lstStyle/>
          <a:p>
            <a:r>
              <a:rPr lang="sk-SK" dirty="0"/>
              <a:t>Operátory</a:t>
            </a:r>
          </a:p>
        </p:txBody>
      </p:sp>
      <p:sp>
        <p:nvSpPr>
          <p:cNvPr id="4" name="Zástupný objekt pre dátum 3">
            <a:extLst>
              <a:ext uri="{FF2B5EF4-FFF2-40B4-BE49-F238E27FC236}">
                <a16:creationId xmlns:a16="http://schemas.microsoft.com/office/drawing/2014/main" id="{1B20B16B-FDAA-8665-9DD4-5814174675AC}"/>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DF22D6D9-EFF5-A551-7375-CFB55E7F1162}"/>
              </a:ext>
            </a:extLst>
          </p:cNvPr>
          <p:cNvSpPr>
            <a:spLocks noGrp="1"/>
          </p:cNvSpPr>
          <p:nvPr>
            <p:ph type="sldNum" sz="quarter" idx="11"/>
          </p:nvPr>
        </p:nvSpPr>
        <p:spPr/>
        <p:txBody>
          <a:bodyPr/>
          <a:lstStyle/>
          <a:p>
            <a:fld id="{20C92893-8C51-46CF-9D47-24B3C575AFAA}" type="slidenum">
              <a:rPr lang="en-GB" smtClean="0"/>
              <a:pPr/>
              <a:t>18</a:t>
            </a:fld>
            <a:endParaRPr lang="en-GB"/>
          </a:p>
        </p:txBody>
      </p:sp>
      <p:sp>
        <p:nvSpPr>
          <p:cNvPr id="6" name="Zástupný objekt pre pätu 5">
            <a:extLst>
              <a:ext uri="{FF2B5EF4-FFF2-40B4-BE49-F238E27FC236}">
                <a16:creationId xmlns:a16="http://schemas.microsoft.com/office/drawing/2014/main" id="{35F78944-6076-A968-77C1-241199FFA4EB}"/>
              </a:ext>
            </a:extLst>
          </p:cNvPr>
          <p:cNvSpPr>
            <a:spLocks noGrp="1"/>
          </p:cNvSpPr>
          <p:nvPr>
            <p:ph type="ftr" sz="quarter" idx="12"/>
          </p:nvPr>
        </p:nvSpPr>
        <p:spPr/>
        <p:txBody>
          <a:bodyPr/>
          <a:lstStyle/>
          <a:p>
            <a:r>
              <a:rPr lang="en-GB"/>
              <a:t>rusnak.truni.sk</a:t>
            </a:r>
          </a:p>
        </p:txBody>
      </p:sp>
      <p:graphicFrame>
        <p:nvGraphicFramePr>
          <p:cNvPr id="7" name="Tabuľka 6">
            <a:extLst>
              <a:ext uri="{FF2B5EF4-FFF2-40B4-BE49-F238E27FC236}">
                <a16:creationId xmlns:a16="http://schemas.microsoft.com/office/drawing/2014/main" id="{E840F5E4-7AB7-3798-CE9A-7B15821D1655}"/>
              </a:ext>
            </a:extLst>
          </p:cNvPr>
          <p:cNvGraphicFramePr>
            <a:graphicFrameLocks noGrp="1"/>
          </p:cNvGraphicFramePr>
          <p:nvPr>
            <p:extLst>
              <p:ext uri="{D42A27DB-BD31-4B8C-83A1-F6EECF244321}">
                <p14:modId xmlns:p14="http://schemas.microsoft.com/office/powerpoint/2010/main" val="1622284640"/>
              </p:ext>
            </p:extLst>
          </p:nvPr>
        </p:nvGraphicFramePr>
        <p:xfrm>
          <a:off x="1021074" y="644326"/>
          <a:ext cx="8454819" cy="5446072"/>
        </p:xfrm>
        <a:graphic>
          <a:graphicData uri="http://schemas.openxmlformats.org/drawingml/2006/table">
            <a:tbl>
              <a:tblPr firstRow="1" firstCol="1" bandRow="1">
                <a:tableStyleId>{5C22544A-7EE6-4342-B048-85BDC9FD1C3A}</a:tableStyleId>
              </a:tblPr>
              <a:tblGrid>
                <a:gridCol w="1512212">
                  <a:extLst>
                    <a:ext uri="{9D8B030D-6E8A-4147-A177-3AD203B41FA5}">
                      <a16:colId xmlns:a16="http://schemas.microsoft.com/office/drawing/2014/main" val="1764531180"/>
                    </a:ext>
                  </a:extLst>
                </a:gridCol>
                <a:gridCol w="6942607">
                  <a:extLst>
                    <a:ext uri="{9D8B030D-6E8A-4147-A177-3AD203B41FA5}">
                      <a16:colId xmlns:a16="http://schemas.microsoft.com/office/drawing/2014/main" val="3896388749"/>
                    </a:ext>
                  </a:extLst>
                </a:gridCol>
              </a:tblGrid>
              <a:tr h="499168">
                <a:tc>
                  <a:txBody>
                    <a:bodyPr/>
                    <a:lstStyle/>
                    <a:p>
                      <a:pPr algn="ctr">
                        <a:lnSpc>
                          <a:spcPct val="90000"/>
                        </a:lnSpc>
                        <a:spcBef>
                          <a:spcPts val="600"/>
                        </a:spcBef>
                        <a:spcAft>
                          <a:spcPts val="600"/>
                        </a:spcAft>
                      </a:pPr>
                      <a:r>
                        <a:rPr lang="sk-SK" sz="1400">
                          <a:ln>
                            <a:noFill/>
                          </a:ln>
                          <a:effectLst/>
                        </a:rPr>
                        <a:t>Operátor,</a:t>
                      </a:r>
                      <a:br>
                        <a:rPr lang="sk-SK" sz="1400">
                          <a:ln>
                            <a:noFill/>
                          </a:ln>
                          <a:effectLst/>
                        </a:rPr>
                      </a:br>
                      <a:r>
                        <a:rPr lang="sk-SK" sz="1400">
                          <a:ln>
                            <a:noFill/>
                          </a:ln>
                          <a:effectLst/>
                        </a:rPr>
                        <a:t>znak</a:t>
                      </a:r>
                      <a:endParaRPr lang="sk-SK" sz="1600" dirty="0">
                        <a:ln>
                          <a:noFill/>
                        </a:ln>
                        <a:solidFill>
                          <a:srgbClr val="000000"/>
                        </a:solidFill>
                        <a:effectLst/>
                        <a:latin typeface="Calibri" panose="020F0502020204030204" pitchFamily="34" charset="0"/>
                        <a:ea typeface="Arial Unicode MS" panose="020B0604020202020204" pitchFamily="34" charset="-128"/>
                      </a:endParaRPr>
                    </a:p>
                  </a:txBody>
                  <a:tcPr marL="15481" marR="15481" marT="0" marB="0"/>
                </a:tc>
                <a:tc>
                  <a:txBody>
                    <a:bodyPr/>
                    <a:lstStyle/>
                    <a:p>
                      <a:pPr algn="ctr">
                        <a:lnSpc>
                          <a:spcPct val="90000"/>
                        </a:lnSpc>
                        <a:spcBef>
                          <a:spcPts val="600"/>
                        </a:spcBef>
                        <a:spcAft>
                          <a:spcPts val="600"/>
                        </a:spcAft>
                      </a:pPr>
                      <a:r>
                        <a:rPr lang="sk-SK" sz="1400">
                          <a:ln>
                            <a:noFill/>
                          </a:ln>
                          <a:effectLst/>
                        </a:rPr>
                        <a:t>Funkcia</a:t>
                      </a:r>
                      <a:endParaRPr lang="sk-SK" sz="1600">
                        <a:ln>
                          <a:noFill/>
                        </a:ln>
                        <a:solidFill>
                          <a:srgbClr val="000000"/>
                        </a:solidFill>
                        <a:effectLst/>
                        <a:latin typeface="Calibri" panose="020F0502020204030204" pitchFamily="34" charset="0"/>
                        <a:ea typeface="Arial Unicode MS" panose="020B0604020202020204" pitchFamily="34" charset="-128"/>
                      </a:endParaRPr>
                    </a:p>
                  </a:txBody>
                  <a:tcPr marL="15481" marR="15481" marT="0" marB="0"/>
                </a:tc>
                <a:extLst>
                  <a:ext uri="{0D108BD9-81ED-4DB2-BD59-A6C34878D82A}">
                    <a16:rowId xmlns:a16="http://schemas.microsoft.com/office/drawing/2014/main" val="2481480877"/>
                  </a:ext>
                </a:extLst>
              </a:tr>
              <a:tr h="1061660">
                <a:tc>
                  <a:txBody>
                    <a:bodyPr/>
                    <a:lstStyle/>
                    <a:p>
                      <a:pPr algn="ctr">
                        <a:lnSpc>
                          <a:spcPct val="90000"/>
                        </a:lnSpc>
                        <a:spcBef>
                          <a:spcPts val="600"/>
                        </a:spcBef>
                        <a:spcAft>
                          <a:spcPts val="600"/>
                        </a:spcAft>
                      </a:pPr>
                      <a:r>
                        <a:rPr lang="sk-SK" sz="1400" dirty="0">
                          <a:ln>
                            <a:noFill/>
                          </a:ln>
                          <a:effectLst/>
                        </a:rPr>
                        <a:t>AND</a:t>
                      </a:r>
                      <a:endParaRPr lang="sk-SK" sz="1600" dirty="0">
                        <a:ln>
                          <a:noFill/>
                        </a:ln>
                        <a:effectLst/>
                      </a:endParaRPr>
                    </a:p>
                    <a:p>
                      <a:pPr algn="ctr">
                        <a:lnSpc>
                          <a:spcPct val="90000"/>
                        </a:lnSpc>
                        <a:spcBef>
                          <a:spcPts val="600"/>
                        </a:spcBef>
                        <a:spcAft>
                          <a:spcPts val="600"/>
                        </a:spcAft>
                      </a:pPr>
                      <a:r>
                        <a:rPr lang="sk-SK" sz="1400" dirty="0">
                          <a:ln>
                            <a:noFill/>
                          </a:ln>
                          <a:effectLst/>
                        </a:rPr>
                        <a:t>(a)</a:t>
                      </a:r>
                      <a:endParaRPr lang="sk-SK" sz="1600" dirty="0">
                        <a:ln>
                          <a:noFill/>
                        </a:ln>
                        <a:solidFill>
                          <a:srgbClr val="000000"/>
                        </a:solidFill>
                        <a:effectLst/>
                        <a:latin typeface="Calibri" panose="020F0502020204030204" pitchFamily="34" charset="0"/>
                        <a:ea typeface="Arial Unicode MS" panose="020B0604020202020204" pitchFamily="34" charset="-128"/>
                      </a:endParaRPr>
                    </a:p>
                  </a:txBody>
                  <a:tcPr marL="15481" marR="15481" marT="0" marB="0" anchor="ctr"/>
                </a:tc>
                <a:tc>
                  <a:txBody>
                    <a:bodyPr/>
                    <a:lstStyle/>
                    <a:p>
                      <a:pPr algn="just">
                        <a:lnSpc>
                          <a:spcPct val="90000"/>
                        </a:lnSpc>
                        <a:spcBef>
                          <a:spcPts val="600"/>
                        </a:spcBef>
                        <a:spcAft>
                          <a:spcPts val="600"/>
                        </a:spcAft>
                      </a:pPr>
                      <a:r>
                        <a:rPr lang="sk-SK" sz="1400" dirty="0">
                          <a:ln>
                            <a:noFill/>
                          </a:ln>
                          <a:effectLst/>
                        </a:rPr>
                        <a:t>Vloženie medzi dve alebo viaceré kľúčové slová vedie vyhľadávací nástroj k nájdeniu článkov, ktoré obsahujú všetky tieto kľúčové slová. Tým sa zúžia výsledky vyhľadávania a zaistí sa, že články budú relevantné pre všetky zadané výrazy.</a:t>
                      </a:r>
                      <a:endParaRPr lang="sk-SK" sz="1600" dirty="0">
                        <a:ln>
                          <a:noFill/>
                        </a:ln>
                        <a:effectLst/>
                      </a:endParaRPr>
                    </a:p>
                    <a:p>
                      <a:pPr algn="just">
                        <a:lnSpc>
                          <a:spcPct val="90000"/>
                        </a:lnSpc>
                        <a:spcBef>
                          <a:spcPts val="600"/>
                        </a:spcBef>
                        <a:spcAft>
                          <a:spcPts val="600"/>
                        </a:spcAft>
                      </a:pPr>
                      <a:r>
                        <a:rPr lang="sk-SK" sz="1400" dirty="0">
                          <a:ln>
                            <a:noFill/>
                          </a:ln>
                          <a:effectLst/>
                        </a:rPr>
                        <a:t>Príklad: kliešťová encefalitída AND </a:t>
                      </a:r>
                      <a:r>
                        <a:rPr lang="sk-SK" sz="1400" dirty="0" err="1">
                          <a:ln>
                            <a:noFill/>
                          </a:ln>
                          <a:effectLst/>
                        </a:rPr>
                        <a:t>lymská</a:t>
                      </a:r>
                      <a:r>
                        <a:rPr lang="sk-SK" sz="1400" dirty="0">
                          <a:ln>
                            <a:noFill/>
                          </a:ln>
                          <a:effectLst/>
                        </a:rPr>
                        <a:t> borelióza nájdu články v ktorých sa vyskytujú obe kľúčové slová. Jedno nestačí.</a:t>
                      </a:r>
                      <a:endParaRPr lang="sk-SK" sz="1600" dirty="0">
                        <a:ln>
                          <a:noFill/>
                        </a:ln>
                        <a:solidFill>
                          <a:srgbClr val="000000"/>
                        </a:solidFill>
                        <a:effectLst/>
                        <a:latin typeface="Calibri" panose="020F0502020204030204" pitchFamily="34" charset="0"/>
                        <a:ea typeface="Arial Unicode MS" panose="020B0604020202020204" pitchFamily="34" charset="-128"/>
                      </a:endParaRPr>
                    </a:p>
                  </a:txBody>
                  <a:tcPr marL="15481" marR="15481" marT="0" marB="0"/>
                </a:tc>
                <a:extLst>
                  <a:ext uri="{0D108BD9-81ED-4DB2-BD59-A6C34878D82A}">
                    <a16:rowId xmlns:a16="http://schemas.microsoft.com/office/drawing/2014/main" val="390809343"/>
                  </a:ext>
                </a:extLst>
              </a:tr>
              <a:tr h="1061660">
                <a:tc>
                  <a:txBody>
                    <a:bodyPr/>
                    <a:lstStyle/>
                    <a:p>
                      <a:pPr algn="ctr">
                        <a:lnSpc>
                          <a:spcPct val="90000"/>
                        </a:lnSpc>
                        <a:spcBef>
                          <a:spcPts val="600"/>
                        </a:spcBef>
                        <a:spcAft>
                          <a:spcPts val="600"/>
                        </a:spcAft>
                      </a:pPr>
                      <a:r>
                        <a:rPr lang="sk-SK" sz="1400">
                          <a:ln>
                            <a:noFill/>
                          </a:ln>
                          <a:effectLst/>
                        </a:rPr>
                        <a:t>OR</a:t>
                      </a:r>
                      <a:endParaRPr lang="sk-SK" sz="1600">
                        <a:ln>
                          <a:noFill/>
                        </a:ln>
                        <a:effectLst/>
                      </a:endParaRPr>
                    </a:p>
                    <a:p>
                      <a:pPr algn="ctr">
                        <a:lnSpc>
                          <a:spcPct val="90000"/>
                        </a:lnSpc>
                        <a:spcBef>
                          <a:spcPts val="600"/>
                        </a:spcBef>
                        <a:spcAft>
                          <a:spcPts val="600"/>
                        </a:spcAft>
                      </a:pPr>
                      <a:r>
                        <a:rPr lang="sk-SK" sz="1400">
                          <a:ln>
                            <a:noFill/>
                          </a:ln>
                          <a:effectLst/>
                        </a:rPr>
                        <a:t>(alebo)</a:t>
                      </a:r>
                      <a:endParaRPr lang="sk-SK" sz="1600">
                        <a:ln>
                          <a:noFill/>
                        </a:ln>
                        <a:solidFill>
                          <a:srgbClr val="000000"/>
                        </a:solidFill>
                        <a:effectLst/>
                        <a:latin typeface="Calibri" panose="020F0502020204030204" pitchFamily="34" charset="0"/>
                        <a:ea typeface="Arial Unicode MS" panose="020B0604020202020204" pitchFamily="34" charset="-128"/>
                      </a:endParaRPr>
                    </a:p>
                  </a:txBody>
                  <a:tcPr marL="15481" marR="15481" marT="0" marB="0" anchor="ctr"/>
                </a:tc>
                <a:tc>
                  <a:txBody>
                    <a:bodyPr/>
                    <a:lstStyle/>
                    <a:p>
                      <a:pPr algn="just">
                        <a:lnSpc>
                          <a:spcPct val="90000"/>
                        </a:lnSpc>
                        <a:spcBef>
                          <a:spcPts val="600"/>
                        </a:spcBef>
                        <a:spcAft>
                          <a:spcPts val="600"/>
                        </a:spcAft>
                      </a:pPr>
                      <a:r>
                        <a:rPr lang="sk-SK" sz="1400" dirty="0">
                          <a:ln>
                            <a:noFill/>
                          </a:ln>
                          <a:effectLst/>
                        </a:rPr>
                        <a:t>Rozširuje výsledky vyhľadávania načítaním článkov, ktoré obsahujú ktorékoľvek zo zadaných kľúčových slov. Je to užitočné, keď existuje viacero výrazov, ktoré sú synonymné alebo súvisiace s témou záujmu.</a:t>
                      </a:r>
                      <a:endParaRPr lang="sk-SK" sz="1600" dirty="0">
                        <a:ln>
                          <a:noFill/>
                        </a:ln>
                        <a:effectLst/>
                      </a:endParaRPr>
                    </a:p>
                    <a:p>
                      <a:pPr algn="just">
                        <a:lnSpc>
                          <a:spcPct val="90000"/>
                        </a:lnSpc>
                        <a:spcBef>
                          <a:spcPts val="600"/>
                        </a:spcBef>
                        <a:spcAft>
                          <a:spcPts val="600"/>
                        </a:spcAft>
                      </a:pPr>
                      <a:r>
                        <a:rPr lang="sk-SK" sz="1400" dirty="0">
                          <a:ln>
                            <a:noFill/>
                          </a:ln>
                          <a:effectLst/>
                        </a:rPr>
                        <a:t>Príklad: kliešťová encefalitída OR </a:t>
                      </a:r>
                      <a:r>
                        <a:rPr lang="sk-SK" sz="1400" dirty="0" err="1">
                          <a:ln>
                            <a:noFill/>
                          </a:ln>
                          <a:effectLst/>
                        </a:rPr>
                        <a:t>lymská</a:t>
                      </a:r>
                      <a:r>
                        <a:rPr lang="sk-SK" sz="1400" dirty="0">
                          <a:ln>
                            <a:noFill/>
                          </a:ln>
                          <a:effectLst/>
                        </a:rPr>
                        <a:t> borelióza nájdu články v ktorých sa vyskytuje jedno z kľúčových slov. </a:t>
                      </a:r>
                      <a:endParaRPr lang="sk-SK" sz="1600" dirty="0">
                        <a:ln>
                          <a:noFill/>
                        </a:ln>
                        <a:solidFill>
                          <a:srgbClr val="000000"/>
                        </a:solidFill>
                        <a:effectLst/>
                        <a:latin typeface="Calibri" panose="020F0502020204030204" pitchFamily="34" charset="0"/>
                        <a:ea typeface="Arial Unicode MS" panose="020B0604020202020204" pitchFamily="34" charset="-128"/>
                      </a:endParaRPr>
                    </a:p>
                  </a:txBody>
                  <a:tcPr marL="15481" marR="15481" marT="0" marB="0"/>
                </a:tc>
                <a:extLst>
                  <a:ext uri="{0D108BD9-81ED-4DB2-BD59-A6C34878D82A}">
                    <a16:rowId xmlns:a16="http://schemas.microsoft.com/office/drawing/2014/main" val="281032900"/>
                  </a:ext>
                </a:extLst>
              </a:tr>
              <a:tr h="1061660">
                <a:tc>
                  <a:txBody>
                    <a:bodyPr/>
                    <a:lstStyle/>
                    <a:p>
                      <a:pPr algn="ctr">
                        <a:lnSpc>
                          <a:spcPct val="90000"/>
                        </a:lnSpc>
                        <a:spcBef>
                          <a:spcPts val="600"/>
                        </a:spcBef>
                        <a:spcAft>
                          <a:spcPts val="600"/>
                        </a:spcAft>
                      </a:pPr>
                      <a:r>
                        <a:rPr lang="sk-SK" sz="1400">
                          <a:ln>
                            <a:noFill/>
                          </a:ln>
                          <a:effectLst/>
                        </a:rPr>
                        <a:t>﻿NOT </a:t>
                      </a:r>
                      <a:endParaRPr lang="sk-SK" sz="1600">
                        <a:ln>
                          <a:noFill/>
                        </a:ln>
                        <a:effectLst/>
                      </a:endParaRPr>
                    </a:p>
                    <a:p>
                      <a:pPr algn="ctr">
                        <a:lnSpc>
                          <a:spcPct val="90000"/>
                        </a:lnSpc>
                        <a:spcBef>
                          <a:spcPts val="600"/>
                        </a:spcBef>
                        <a:spcAft>
                          <a:spcPts val="600"/>
                        </a:spcAft>
                      </a:pPr>
                      <a:r>
                        <a:rPr lang="sk-SK" sz="1400">
                          <a:ln>
                            <a:noFill/>
                          </a:ln>
                          <a:effectLst/>
                        </a:rPr>
                        <a:t>(nie)</a:t>
                      </a:r>
                      <a:endParaRPr lang="sk-SK" sz="1600">
                        <a:ln>
                          <a:noFill/>
                        </a:ln>
                        <a:solidFill>
                          <a:srgbClr val="000000"/>
                        </a:solidFill>
                        <a:effectLst/>
                        <a:latin typeface="Calibri" panose="020F0502020204030204" pitchFamily="34" charset="0"/>
                        <a:ea typeface="Arial Unicode MS" panose="020B0604020202020204" pitchFamily="34" charset="-128"/>
                      </a:endParaRPr>
                    </a:p>
                  </a:txBody>
                  <a:tcPr marL="15481" marR="15481" marT="0" marB="0" anchor="ctr"/>
                </a:tc>
                <a:tc>
                  <a:txBody>
                    <a:bodyPr/>
                    <a:lstStyle/>
                    <a:p>
                      <a:pPr algn="just">
                        <a:lnSpc>
                          <a:spcPct val="90000"/>
                        </a:lnSpc>
                        <a:spcBef>
                          <a:spcPts val="600"/>
                        </a:spcBef>
                        <a:spcAft>
                          <a:spcPts val="600"/>
                        </a:spcAft>
                      </a:pPr>
                      <a:r>
                        <a:rPr lang="sk-SK" sz="1400" dirty="0">
                          <a:ln>
                            <a:noFill/>
                          </a:ln>
                          <a:effectLst/>
                        </a:rPr>
                        <a:t>Vylučuje konkrétne kľúčové slová z výsledkov vyhľadávania. Pomáha vylúčiť irelevantné články, ktoré môžu mať určité výrazy spoločné s vyhľadávacím dopytom, ale nie sú relevantné pre štúdiu.</a:t>
                      </a:r>
                      <a:endParaRPr lang="sk-SK" sz="1600" dirty="0">
                        <a:ln>
                          <a:noFill/>
                        </a:ln>
                        <a:effectLst/>
                      </a:endParaRPr>
                    </a:p>
                    <a:p>
                      <a:pPr algn="just">
                        <a:lnSpc>
                          <a:spcPct val="90000"/>
                        </a:lnSpc>
                        <a:spcBef>
                          <a:spcPts val="600"/>
                        </a:spcBef>
                        <a:spcAft>
                          <a:spcPts val="600"/>
                        </a:spcAft>
                      </a:pPr>
                      <a:r>
                        <a:rPr lang="sk-SK" sz="1400" dirty="0">
                          <a:ln>
                            <a:noFill/>
                          </a:ln>
                          <a:effectLst/>
                        </a:rPr>
                        <a:t>Príklad: kliešťová encefalitída NOT </a:t>
                      </a:r>
                      <a:r>
                        <a:rPr lang="sk-SK" sz="1400" dirty="0" err="1">
                          <a:ln>
                            <a:noFill/>
                          </a:ln>
                          <a:effectLst/>
                        </a:rPr>
                        <a:t>lymská</a:t>
                      </a:r>
                      <a:r>
                        <a:rPr lang="sk-SK" sz="1400" dirty="0">
                          <a:ln>
                            <a:noFill/>
                          </a:ln>
                          <a:effectLst/>
                        </a:rPr>
                        <a:t> borelióza vylúči články s výskytom slov </a:t>
                      </a:r>
                      <a:r>
                        <a:rPr lang="sk-SK" sz="1400" dirty="0" err="1">
                          <a:ln>
                            <a:noFill/>
                          </a:ln>
                          <a:effectLst/>
                        </a:rPr>
                        <a:t>lymská</a:t>
                      </a:r>
                      <a:r>
                        <a:rPr lang="sk-SK" sz="1400" dirty="0">
                          <a:ln>
                            <a:noFill/>
                          </a:ln>
                          <a:effectLst/>
                        </a:rPr>
                        <a:t> borelióza</a:t>
                      </a:r>
                      <a:endParaRPr lang="sk-SK" sz="1600" dirty="0">
                        <a:ln>
                          <a:noFill/>
                        </a:ln>
                        <a:solidFill>
                          <a:srgbClr val="000000"/>
                        </a:solidFill>
                        <a:effectLst/>
                        <a:latin typeface="Calibri" panose="020F0502020204030204" pitchFamily="34" charset="0"/>
                        <a:ea typeface="Arial Unicode MS" panose="020B0604020202020204" pitchFamily="34" charset="-128"/>
                      </a:endParaRPr>
                    </a:p>
                  </a:txBody>
                  <a:tcPr marL="15481" marR="15481" marT="0" marB="0"/>
                </a:tc>
                <a:extLst>
                  <a:ext uri="{0D108BD9-81ED-4DB2-BD59-A6C34878D82A}">
                    <a16:rowId xmlns:a16="http://schemas.microsoft.com/office/drawing/2014/main" val="1592716714"/>
                  </a:ext>
                </a:extLst>
              </a:tr>
              <a:tr h="613773">
                <a:tc>
                  <a:txBody>
                    <a:bodyPr/>
                    <a:lstStyle/>
                    <a:p>
                      <a:pPr algn="ctr">
                        <a:lnSpc>
                          <a:spcPct val="90000"/>
                        </a:lnSpc>
                        <a:spcBef>
                          <a:spcPts val="600"/>
                        </a:spcBef>
                        <a:spcAft>
                          <a:spcPts val="600"/>
                        </a:spcAft>
                      </a:pPr>
                      <a:r>
                        <a:rPr lang="sk-SK" sz="1400" dirty="0">
                          <a:ln>
                            <a:noFill/>
                          </a:ln>
                          <a:effectLst/>
                        </a:rPr>
                        <a:t>*</a:t>
                      </a:r>
                      <a:endParaRPr lang="sk-SK" sz="1600" dirty="0">
                        <a:ln>
                          <a:noFill/>
                        </a:ln>
                        <a:effectLst/>
                      </a:endParaRPr>
                    </a:p>
                    <a:p>
                      <a:pPr algn="ctr">
                        <a:lnSpc>
                          <a:spcPct val="90000"/>
                        </a:lnSpc>
                        <a:spcBef>
                          <a:spcPts val="600"/>
                        </a:spcBef>
                        <a:spcAft>
                          <a:spcPts val="600"/>
                        </a:spcAft>
                      </a:pPr>
                      <a:r>
                        <a:rPr lang="sk-SK" sz="1400" dirty="0">
                          <a:ln>
                            <a:noFill/>
                          </a:ln>
                          <a:effectLst/>
                        </a:rPr>
                        <a:t>(zástupný znak)</a:t>
                      </a:r>
                      <a:endParaRPr lang="sk-SK" sz="1600" dirty="0">
                        <a:ln>
                          <a:noFill/>
                        </a:ln>
                        <a:solidFill>
                          <a:srgbClr val="000000"/>
                        </a:solidFill>
                        <a:effectLst/>
                        <a:latin typeface="Calibri" panose="020F0502020204030204" pitchFamily="34" charset="0"/>
                        <a:ea typeface="Arial Unicode MS" panose="020B0604020202020204" pitchFamily="34" charset="-128"/>
                      </a:endParaRPr>
                    </a:p>
                  </a:txBody>
                  <a:tcPr marL="15481" marR="15481" marT="0" marB="0" anchor="ctr"/>
                </a:tc>
                <a:tc>
                  <a:txBody>
                    <a:bodyPr/>
                    <a:lstStyle/>
                    <a:p>
                      <a:pPr algn="just">
                        <a:lnSpc>
                          <a:spcPct val="90000"/>
                        </a:lnSpc>
                        <a:spcBef>
                          <a:spcPts val="600"/>
                        </a:spcBef>
                        <a:spcAft>
                          <a:spcPts val="600"/>
                        </a:spcAft>
                      </a:pPr>
                      <a:r>
                        <a:rPr lang="sk-SK" sz="1400" dirty="0">
                          <a:ln>
                            <a:noFill/>
                          </a:ln>
                          <a:effectLst/>
                        </a:rPr>
                        <a:t>Predstavuje akúkoľvek kombináciu znakov. Môže sa použiť na načítanie článkov s variáciami kľúčového slova.</a:t>
                      </a:r>
                      <a:endParaRPr lang="sk-SK" sz="1600" dirty="0">
                        <a:ln>
                          <a:noFill/>
                        </a:ln>
                        <a:effectLst/>
                      </a:endParaRPr>
                    </a:p>
                    <a:p>
                      <a:pPr algn="just">
                        <a:lnSpc>
                          <a:spcPct val="90000"/>
                        </a:lnSpc>
                        <a:spcBef>
                          <a:spcPts val="600"/>
                        </a:spcBef>
                        <a:spcAft>
                          <a:spcPts val="600"/>
                        </a:spcAft>
                      </a:pPr>
                      <a:r>
                        <a:rPr lang="sk-SK" sz="1400" dirty="0">
                          <a:ln>
                            <a:noFill/>
                          </a:ln>
                          <a:effectLst/>
                        </a:rPr>
                        <a:t>Príklad: </a:t>
                      </a:r>
                      <a:r>
                        <a:rPr lang="sk-SK" sz="1400" dirty="0" err="1">
                          <a:ln>
                            <a:noFill/>
                          </a:ln>
                          <a:effectLst/>
                        </a:rPr>
                        <a:t>encefalit</a:t>
                      </a:r>
                      <a:r>
                        <a:rPr lang="sk-SK" sz="1400" dirty="0">
                          <a:ln>
                            <a:noFill/>
                          </a:ln>
                          <a:effectLst/>
                        </a:rPr>
                        <a:t>* nájde slová ako encefalitída, </a:t>
                      </a:r>
                      <a:r>
                        <a:rPr lang="sk-SK" sz="1400" dirty="0" err="1">
                          <a:ln>
                            <a:noFill/>
                          </a:ln>
                          <a:effectLst/>
                        </a:rPr>
                        <a:t>encefalitis</a:t>
                      </a:r>
                      <a:r>
                        <a:rPr lang="sk-SK" sz="1400" dirty="0">
                          <a:ln>
                            <a:noFill/>
                          </a:ln>
                          <a:effectLst/>
                        </a:rPr>
                        <a:t>, atď.</a:t>
                      </a:r>
                      <a:endParaRPr lang="sk-SK" sz="1600" dirty="0">
                        <a:ln>
                          <a:noFill/>
                        </a:ln>
                        <a:solidFill>
                          <a:srgbClr val="000000"/>
                        </a:solidFill>
                        <a:effectLst/>
                        <a:latin typeface="Calibri" panose="020F0502020204030204" pitchFamily="34" charset="0"/>
                        <a:ea typeface="Arial Unicode MS" panose="020B0604020202020204" pitchFamily="34" charset="-128"/>
                      </a:endParaRPr>
                    </a:p>
                  </a:txBody>
                  <a:tcPr marL="15481" marR="15481" marT="0" marB="0"/>
                </a:tc>
                <a:extLst>
                  <a:ext uri="{0D108BD9-81ED-4DB2-BD59-A6C34878D82A}">
                    <a16:rowId xmlns:a16="http://schemas.microsoft.com/office/drawing/2014/main" val="2134890256"/>
                  </a:ext>
                </a:extLst>
              </a:tr>
              <a:tr h="844013">
                <a:tc>
                  <a:txBody>
                    <a:bodyPr/>
                    <a:lstStyle/>
                    <a:p>
                      <a:pPr algn="ctr">
                        <a:lnSpc>
                          <a:spcPct val="90000"/>
                        </a:lnSpc>
                        <a:spcBef>
                          <a:spcPts val="600"/>
                        </a:spcBef>
                        <a:spcAft>
                          <a:spcPts val="600"/>
                        </a:spcAft>
                      </a:pPr>
                      <a:r>
                        <a:rPr lang="sk-SK" sz="1400">
                          <a:ln>
                            <a:noFill/>
                          </a:ln>
                          <a:effectLst/>
                        </a:rPr>
                        <a:t> </a:t>
                      </a:r>
                      <a:endParaRPr lang="sk-SK" sz="1600">
                        <a:ln>
                          <a:noFill/>
                        </a:ln>
                        <a:effectLst/>
                      </a:endParaRPr>
                    </a:p>
                    <a:p>
                      <a:pPr algn="ctr">
                        <a:lnSpc>
                          <a:spcPct val="90000"/>
                        </a:lnSpc>
                        <a:spcBef>
                          <a:spcPts val="600"/>
                        </a:spcBef>
                        <a:spcAft>
                          <a:spcPts val="600"/>
                        </a:spcAft>
                      </a:pPr>
                      <a:r>
                        <a:rPr lang="sk-SK" sz="1400">
                          <a:ln>
                            <a:noFill/>
                          </a:ln>
                          <a:effectLst/>
                        </a:rPr>
                        <a:t>„“</a:t>
                      </a:r>
                      <a:endParaRPr lang="sk-SK" sz="1600">
                        <a:ln>
                          <a:noFill/>
                        </a:ln>
                        <a:effectLst/>
                      </a:endParaRPr>
                    </a:p>
                    <a:p>
                      <a:pPr algn="ctr">
                        <a:lnSpc>
                          <a:spcPct val="90000"/>
                        </a:lnSpc>
                        <a:spcBef>
                          <a:spcPts val="600"/>
                        </a:spcBef>
                        <a:spcAft>
                          <a:spcPts val="600"/>
                        </a:spcAft>
                      </a:pPr>
                      <a:r>
                        <a:rPr lang="sk-SK" sz="1400">
                          <a:ln>
                            <a:noFill/>
                          </a:ln>
                          <a:effectLst/>
                        </a:rPr>
                        <a:t>(úvodzovky)</a:t>
                      </a:r>
                      <a:endParaRPr lang="sk-SK" sz="1600">
                        <a:ln>
                          <a:noFill/>
                        </a:ln>
                        <a:solidFill>
                          <a:srgbClr val="000000"/>
                        </a:solidFill>
                        <a:effectLst/>
                        <a:latin typeface="Calibri" panose="020F0502020204030204" pitchFamily="34" charset="0"/>
                        <a:ea typeface="Arial Unicode MS" panose="020B0604020202020204" pitchFamily="34" charset="-128"/>
                      </a:endParaRPr>
                    </a:p>
                  </a:txBody>
                  <a:tcPr marL="15481" marR="15481" marT="0" marB="0" anchor="ctr"/>
                </a:tc>
                <a:tc>
                  <a:txBody>
                    <a:bodyPr/>
                    <a:lstStyle/>
                    <a:p>
                      <a:pPr algn="just">
                        <a:lnSpc>
                          <a:spcPct val="90000"/>
                        </a:lnSpc>
                        <a:spcBef>
                          <a:spcPts val="600"/>
                        </a:spcBef>
                        <a:spcAft>
                          <a:spcPts val="600"/>
                        </a:spcAft>
                      </a:pPr>
                      <a:r>
                        <a:rPr lang="sk-SK" sz="1400" dirty="0">
                          <a:ln>
                            <a:noFill/>
                          </a:ln>
                          <a:effectLst/>
                        </a:rPr>
                        <a:t>Umiestnenie kľúčových slov do úvodzoviek zaisťuje, že vyhľadávací nástroj načíta články obsahujúce presnú frázu a nie jednotlivé slová.</a:t>
                      </a:r>
                      <a:endParaRPr lang="sk-SK" sz="1600" dirty="0">
                        <a:ln>
                          <a:noFill/>
                        </a:ln>
                        <a:effectLst/>
                      </a:endParaRPr>
                    </a:p>
                    <a:p>
                      <a:pPr algn="just">
                        <a:lnSpc>
                          <a:spcPct val="90000"/>
                        </a:lnSpc>
                        <a:spcBef>
                          <a:spcPts val="600"/>
                        </a:spcBef>
                        <a:spcAft>
                          <a:spcPts val="600"/>
                        </a:spcAft>
                      </a:pPr>
                      <a:r>
                        <a:rPr lang="sk-SK" sz="1400" dirty="0">
                          <a:ln>
                            <a:noFill/>
                          </a:ln>
                          <a:effectLst/>
                        </a:rPr>
                        <a:t>Príklad: „EKG monitor“ nájde články s výskytom tohto textu</a:t>
                      </a:r>
                      <a:endParaRPr lang="sk-SK" sz="1600" dirty="0">
                        <a:ln>
                          <a:noFill/>
                        </a:ln>
                        <a:solidFill>
                          <a:srgbClr val="000000"/>
                        </a:solidFill>
                        <a:effectLst/>
                        <a:latin typeface="Calibri" panose="020F0502020204030204" pitchFamily="34" charset="0"/>
                        <a:ea typeface="Arial Unicode MS" panose="020B0604020202020204" pitchFamily="34" charset="-128"/>
                      </a:endParaRPr>
                    </a:p>
                  </a:txBody>
                  <a:tcPr marL="15481" marR="15481" marT="0" marB="0"/>
                </a:tc>
                <a:extLst>
                  <a:ext uri="{0D108BD9-81ED-4DB2-BD59-A6C34878D82A}">
                    <a16:rowId xmlns:a16="http://schemas.microsoft.com/office/drawing/2014/main" val="3182049885"/>
                  </a:ext>
                </a:extLst>
              </a:tr>
            </a:tbl>
          </a:graphicData>
        </a:graphic>
      </p:graphicFrame>
    </p:spTree>
    <p:extLst>
      <p:ext uri="{BB962C8B-B14F-4D97-AF65-F5344CB8AC3E}">
        <p14:creationId xmlns:p14="http://schemas.microsoft.com/office/powerpoint/2010/main" val="664022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059F7FAC-925D-535A-11B0-B8BDC6C6FE2E}"/>
              </a:ext>
            </a:extLst>
          </p:cNvPr>
          <p:cNvSpPr>
            <a:spLocks noGrp="1"/>
          </p:cNvSpPr>
          <p:nvPr>
            <p:ph type="body" idx="1"/>
          </p:nvPr>
        </p:nvSpPr>
        <p:spPr/>
        <p:txBody>
          <a:bodyPr/>
          <a:lstStyle/>
          <a:p>
            <a:endParaRPr lang="sk-SK"/>
          </a:p>
        </p:txBody>
      </p:sp>
      <p:sp>
        <p:nvSpPr>
          <p:cNvPr id="4" name="Zástupný objekt pre dátum 3">
            <a:extLst>
              <a:ext uri="{FF2B5EF4-FFF2-40B4-BE49-F238E27FC236}">
                <a16:creationId xmlns:a16="http://schemas.microsoft.com/office/drawing/2014/main" id="{82229ACB-30C7-9F92-D548-BBC7F1DC4387}"/>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BE0E3F1C-81A7-5272-1521-C506545D2469}"/>
              </a:ext>
            </a:extLst>
          </p:cNvPr>
          <p:cNvSpPr>
            <a:spLocks noGrp="1"/>
          </p:cNvSpPr>
          <p:nvPr>
            <p:ph type="sldNum" sz="quarter" idx="11"/>
          </p:nvPr>
        </p:nvSpPr>
        <p:spPr/>
        <p:txBody>
          <a:bodyPr/>
          <a:lstStyle/>
          <a:p>
            <a:fld id="{20C92893-8C51-46CF-9D47-24B3C575AFAA}" type="slidenum">
              <a:rPr lang="en-GB" smtClean="0"/>
              <a:pPr/>
              <a:t>19</a:t>
            </a:fld>
            <a:endParaRPr lang="en-GB"/>
          </a:p>
        </p:txBody>
      </p:sp>
      <p:sp>
        <p:nvSpPr>
          <p:cNvPr id="6" name="Zástupný objekt pre pätu 5">
            <a:extLst>
              <a:ext uri="{FF2B5EF4-FFF2-40B4-BE49-F238E27FC236}">
                <a16:creationId xmlns:a16="http://schemas.microsoft.com/office/drawing/2014/main" id="{A16EA088-EE3F-27C3-56E4-722757E229DD}"/>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A0049E4C-BD80-DB77-84BC-0892CE20E51C}"/>
              </a:ext>
            </a:extLst>
          </p:cNvPr>
          <p:cNvSpPr>
            <a:spLocks noGrp="1"/>
          </p:cNvSpPr>
          <p:nvPr>
            <p:ph type="title"/>
          </p:nvPr>
        </p:nvSpPr>
        <p:spPr/>
        <p:txBody>
          <a:bodyPr/>
          <a:lstStyle/>
          <a:p>
            <a:r>
              <a:rPr lang="sk-SK" dirty="0"/>
              <a:t>Zdroje - databázy</a:t>
            </a:r>
          </a:p>
        </p:txBody>
      </p:sp>
    </p:spTree>
    <p:extLst>
      <p:ext uri="{BB962C8B-B14F-4D97-AF65-F5344CB8AC3E}">
        <p14:creationId xmlns:p14="http://schemas.microsoft.com/office/powerpoint/2010/main" val="272244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C9307CBC-D4B8-FDC8-3341-9BC0936FD28C}"/>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8.10.2024</a:t>
            </a:fld>
            <a:endParaRPr lang="en-GB" sz="1100"/>
          </a:p>
        </p:txBody>
      </p:sp>
      <p:sp>
        <p:nvSpPr>
          <p:cNvPr id="5" name="Zástupný objekt pre číslo snímky 4">
            <a:extLst>
              <a:ext uri="{FF2B5EF4-FFF2-40B4-BE49-F238E27FC236}">
                <a16:creationId xmlns:a16="http://schemas.microsoft.com/office/drawing/2014/main" id="{750D1EF2-1408-331B-521F-549DDC5DFA3A}"/>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2</a:t>
            </a:fld>
            <a:endParaRPr lang="en-GB"/>
          </a:p>
        </p:txBody>
      </p:sp>
      <p:sp>
        <p:nvSpPr>
          <p:cNvPr id="6" name="Zástupný objekt pre pätu 5">
            <a:extLst>
              <a:ext uri="{FF2B5EF4-FFF2-40B4-BE49-F238E27FC236}">
                <a16:creationId xmlns:a16="http://schemas.microsoft.com/office/drawing/2014/main" id="{2694F8A7-9D31-AFD5-7FBE-9620AA87F8D2}"/>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2055" name="Title 4">
            <a:extLst>
              <a:ext uri="{FF2B5EF4-FFF2-40B4-BE49-F238E27FC236}">
                <a16:creationId xmlns:a16="http://schemas.microsoft.com/office/drawing/2014/main" id="{E7C2E6B6-CA6C-98DA-BAC8-363E7FBDFA91}"/>
              </a:ext>
            </a:extLst>
          </p:cNvPr>
          <p:cNvSpPr>
            <a:spLocks noGrp="1"/>
          </p:cNvSpPr>
          <p:nvPr>
            <p:ph type="title"/>
          </p:nvPr>
        </p:nvSpPr>
        <p:spPr>
          <a:xfrm>
            <a:off x="856449" y="6008708"/>
            <a:ext cx="8312587" cy="1008380"/>
          </a:xfrm>
        </p:spPr>
        <p:txBody>
          <a:bodyPr/>
          <a:lstStyle/>
          <a:p>
            <a:r>
              <a:rPr lang="en-US" dirty="0"/>
              <a:t>Thomas Henry Huxley 1825 - 95</a:t>
            </a:r>
          </a:p>
        </p:txBody>
      </p:sp>
      <p:sp>
        <p:nvSpPr>
          <p:cNvPr id="2057" name="Content Placeholder 5">
            <a:extLst>
              <a:ext uri="{FF2B5EF4-FFF2-40B4-BE49-F238E27FC236}">
                <a16:creationId xmlns:a16="http://schemas.microsoft.com/office/drawing/2014/main" id="{14AE8EEE-FB79-7C20-FE56-F176A5C88E74}"/>
              </a:ext>
            </a:extLst>
          </p:cNvPr>
          <p:cNvSpPr>
            <a:spLocks noGrp="1"/>
          </p:cNvSpPr>
          <p:nvPr>
            <p:ph sz="quarter" idx="13"/>
          </p:nvPr>
        </p:nvSpPr>
        <p:spPr>
          <a:xfrm>
            <a:off x="556054" y="726034"/>
            <a:ext cx="4985671" cy="4809793"/>
          </a:xfrm>
        </p:spPr>
        <p:txBody>
          <a:bodyPr>
            <a:normAutofit fontScale="92500" lnSpcReduction="20000"/>
          </a:bodyPr>
          <a:lstStyle/>
          <a:p>
            <a:r>
              <a:rPr lang="sk-SK" dirty="0"/>
              <a:t>Veda a literatúra nie sú dve veci, ale sú dve strany jednej</a:t>
            </a:r>
          </a:p>
          <a:p>
            <a:r>
              <a:rPr lang="sk-SK" dirty="0"/>
              <a:t>Bol anglický biológ, pedagóg a zástanca agnosticizmu (toto slovo vymyslel on). </a:t>
            </a:r>
          </a:p>
          <a:p>
            <a:r>
              <a:rPr lang="sk-SK" dirty="0" err="1"/>
              <a:t>Huxleyho</a:t>
            </a:r>
            <a:r>
              <a:rPr lang="sk-SK" dirty="0"/>
              <a:t> silná verejná podpora evolučného naturalizmu Charlesa Darwina mu vyniesla prezývku „Darwinov buldog“, zatiaľ čo jeho organizačné úsilie, verejné prednášky a písanie pomohli pozdvihnúť miesto vedy v modernej spoločnosti. </a:t>
            </a:r>
          </a:p>
          <a:p>
            <a:r>
              <a:rPr lang="sk-SK" dirty="0"/>
              <a:t>Jeho vzťah k vede a literatúre je významným príspevkom pre vedecké poznanie a preto sme zvolili jeho obdivné vyjadrenie k obom.</a:t>
            </a:r>
          </a:p>
        </p:txBody>
      </p:sp>
      <p:pic>
        <p:nvPicPr>
          <p:cNvPr id="2050" name="Picture 2" descr="Obrázok, na ktorom je ľudská tvár, osoba, portrét, ošatenie&#10;&#10;Automaticky generovaný popis">
            <a:extLst>
              <a:ext uri="{FF2B5EF4-FFF2-40B4-BE49-F238E27FC236}">
                <a16:creationId xmlns:a16="http://schemas.microsoft.com/office/drawing/2014/main" id="{751CA84A-9D82-7506-6276-C3594F794F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9846"/>
          <a:stretch/>
        </p:blipFill>
        <p:spPr bwMode="auto">
          <a:xfrm>
            <a:off x="5541725" y="726034"/>
            <a:ext cx="3607159" cy="3784926"/>
          </a:xfrm>
          <a:prstGeom prst="rect">
            <a:avLst/>
          </a:prstGeom>
          <a:solidFill>
            <a:srgbClr val="FFFFFF"/>
          </a:solidFill>
        </p:spPr>
      </p:pic>
    </p:spTree>
    <p:extLst>
      <p:ext uri="{BB962C8B-B14F-4D97-AF65-F5344CB8AC3E}">
        <p14:creationId xmlns:p14="http://schemas.microsoft.com/office/powerpoint/2010/main" val="353487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968D582-1135-E8F4-EA8C-0F20A260D4FD}"/>
              </a:ext>
            </a:extLst>
          </p:cNvPr>
          <p:cNvSpPr>
            <a:spLocks noGrp="1"/>
          </p:cNvSpPr>
          <p:nvPr>
            <p:ph idx="1"/>
          </p:nvPr>
        </p:nvSpPr>
        <p:spPr/>
        <p:txBody>
          <a:bodyPr/>
          <a:lstStyle/>
          <a:p>
            <a:r>
              <a:rPr lang="sk-SK" dirty="0" err="1"/>
              <a:t>Bibliographia</a:t>
            </a:r>
            <a:r>
              <a:rPr lang="sk-SK" dirty="0"/>
              <a:t> </a:t>
            </a:r>
            <a:r>
              <a:rPr lang="sk-SK" dirty="0" err="1"/>
              <a:t>medica</a:t>
            </a:r>
            <a:r>
              <a:rPr lang="sk-SK" dirty="0"/>
              <a:t> </a:t>
            </a:r>
            <a:r>
              <a:rPr lang="sk-SK" dirty="0" err="1"/>
              <a:t>Slovaca</a:t>
            </a:r>
            <a:r>
              <a:rPr lang="sk-SK" dirty="0"/>
              <a:t> (BMS), </a:t>
            </a:r>
          </a:p>
          <a:p>
            <a:r>
              <a:rPr lang="sk-SK" dirty="0"/>
              <a:t>Citačná báza (</a:t>
            </a:r>
            <a:r>
              <a:rPr lang="sk-SK" dirty="0" err="1"/>
              <a:t>CiBaMed</a:t>
            </a:r>
            <a:r>
              <a:rPr lang="sk-SK" dirty="0"/>
              <a:t>) </a:t>
            </a:r>
          </a:p>
          <a:p>
            <a:r>
              <a:rPr lang="sk-SK" dirty="0" err="1"/>
              <a:t>Medical</a:t>
            </a:r>
            <a:r>
              <a:rPr lang="sk-SK" dirty="0"/>
              <a:t> </a:t>
            </a:r>
            <a:r>
              <a:rPr lang="sk-SK" dirty="0" err="1"/>
              <a:t>Subject</a:t>
            </a:r>
            <a:r>
              <a:rPr lang="sk-SK" dirty="0"/>
              <a:t> </a:t>
            </a:r>
            <a:r>
              <a:rPr lang="sk-SK" dirty="0" err="1"/>
              <a:t>Headings</a:t>
            </a:r>
            <a:r>
              <a:rPr lang="sk-SK" dirty="0"/>
              <a:t> (</a:t>
            </a:r>
            <a:r>
              <a:rPr lang="sk-SK" dirty="0" err="1"/>
              <a:t>MeSH</a:t>
            </a:r>
            <a:r>
              <a:rPr lang="sk-SK" dirty="0"/>
              <a:t>-SK)</a:t>
            </a:r>
          </a:p>
        </p:txBody>
      </p:sp>
      <p:sp>
        <p:nvSpPr>
          <p:cNvPr id="3" name="Nadpis 2">
            <a:extLst>
              <a:ext uri="{FF2B5EF4-FFF2-40B4-BE49-F238E27FC236}">
                <a16:creationId xmlns:a16="http://schemas.microsoft.com/office/drawing/2014/main" id="{21F3C285-A1C4-81AA-723A-3821EAA2D873}"/>
              </a:ext>
            </a:extLst>
          </p:cNvPr>
          <p:cNvSpPr>
            <a:spLocks noGrp="1"/>
          </p:cNvSpPr>
          <p:nvPr>
            <p:ph type="title"/>
          </p:nvPr>
        </p:nvSpPr>
        <p:spPr/>
        <p:txBody>
          <a:bodyPr/>
          <a:lstStyle/>
          <a:p>
            <a:r>
              <a:rPr lang="sk-SK" dirty="0"/>
              <a:t>Slovenská lekárska knižnica</a:t>
            </a:r>
          </a:p>
        </p:txBody>
      </p:sp>
      <p:sp>
        <p:nvSpPr>
          <p:cNvPr id="4" name="Zástupný objekt pre dátum 3">
            <a:extLst>
              <a:ext uri="{FF2B5EF4-FFF2-40B4-BE49-F238E27FC236}">
                <a16:creationId xmlns:a16="http://schemas.microsoft.com/office/drawing/2014/main" id="{3354FD79-893F-A3F3-91EE-1CDE3831CE43}"/>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375FC8A3-D041-318B-7CC7-0A239D7535B6}"/>
              </a:ext>
            </a:extLst>
          </p:cNvPr>
          <p:cNvSpPr>
            <a:spLocks noGrp="1"/>
          </p:cNvSpPr>
          <p:nvPr>
            <p:ph type="sldNum" sz="quarter" idx="11"/>
          </p:nvPr>
        </p:nvSpPr>
        <p:spPr/>
        <p:txBody>
          <a:bodyPr/>
          <a:lstStyle/>
          <a:p>
            <a:fld id="{20C92893-8C51-46CF-9D47-24B3C575AFAA}" type="slidenum">
              <a:rPr lang="en-GB" smtClean="0"/>
              <a:pPr/>
              <a:t>20</a:t>
            </a:fld>
            <a:endParaRPr lang="en-GB"/>
          </a:p>
        </p:txBody>
      </p:sp>
      <p:sp>
        <p:nvSpPr>
          <p:cNvPr id="6" name="Zástupný objekt pre pätu 5">
            <a:extLst>
              <a:ext uri="{FF2B5EF4-FFF2-40B4-BE49-F238E27FC236}">
                <a16:creationId xmlns:a16="http://schemas.microsoft.com/office/drawing/2014/main" id="{374BC7D5-BA5D-899C-17E0-379BBDE08D57}"/>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493531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ok 10" descr="Obrázok, na ktorom je text, snímka obrazovky, webová stránka, webová lokalita&#10;&#10;Automaticky generovaný popis">
            <a:extLst>
              <a:ext uri="{FF2B5EF4-FFF2-40B4-BE49-F238E27FC236}">
                <a16:creationId xmlns:a16="http://schemas.microsoft.com/office/drawing/2014/main" id="{E31E6E86-8935-37FC-7665-54906896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469" y="211790"/>
            <a:ext cx="5646160" cy="5166237"/>
          </a:xfrm>
          <a:prstGeom prst="rect">
            <a:avLst/>
          </a:prstGeom>
          <a:noFill/>
        </p:spPr>
      </p:pic>
      <p:sp>
        <p:nvSpPr>
          <p:cNvPr id="9" name="Nadpis 8">
            <a:extLst>
              <a:ext uri="{FF2B5EF4-FFF2-40B4-BE49-F238E27FC236}">
                <a16:creationId xmlns:a16="http://schemas.microsoft.com/office/drawing/2014/main" id="{41E210A7-5CB8-F109-BD72-7B0C6730BD32}"/>
              </a:ext>
            </a:extLst>
          </p:cNvPr>
          <p:cNvSpPr>
            <a:spLocks noGrp="1"/>
          </p:cNvSpPr>
          <p:nvPr>
            <p:ph type="title"/>
          </p:nvPr>
        </p:nvSpPr>
        <p:spPr>
          <a:xfrm>
            <a:off x="856448" y="5378027"/>
            <a:ext cx="8312587" cy="1008380"/>
          </a:xfrm>
        </p:spPr>
        <p:txBody>
          <a:bodyPr anchor="b">
            <a:normAutofit/>
          </a:bodyPr>
          <a:lstStyle/>
          <a:p>
            <a:pPr>
              <a:lnSpc>
                <a:spcPct val="90000"/>
              </a:lnSpc>
            </a:pPr>
            <a:r>
              <a:rPr lang="sk-SK" sz="3000" err="1"/>
              <a:t>Bibliographia</a:t>
            </a:r>
            <a:r>
              <a:rPr lang="sk-SK" sz="3000"/>
              <a:t> </a:t>
            </a:r>
            <a:r>
              <a:rPr lang="sk-SK" sz="3000" err="1"/>
              <a:t>medica</a:t>
            </a:r>
            <a:r>
              <a:rPr lang="sk-SK" sz="3000"/>
              <a:t> </a:t>
            </a:r>
            <a:r>
              <a:rPr lang="sk-SK" sz="3000" err="1"/>
              <a:t>Slovaca</a:t>
            </a:r>
            <a:r>
              <a:rPr lang="sk-SK" sz="3000"/>
              <a:t> (BMS)</a:t>
            </a:r>
            <a:br>
              <a:rPr lang="sk-SK" sz="3000"/>
            </a:br>
            <a:r>
              <a:rPr lang="sk-SK" sz="3000" err="1">
                <a:hlinkClick r:id="rId3"/>
              </a:rPr>
              <a:t>https</a:t>
            </a:r>
            <a:r>
              <a:rPr lang="sk-SK" sz="3000">
                <a:hlinkClick r:id="rId3"/>
              </a:rPr>
              <a:t>://arl4.library.sk/</a:t>
            </a:r>
            <a:r>
              <a:rPr lang="sk-SK" sz="3000" err="1">
                <a:hlinkClick r:id="rId3"/>
              </a:rPr>
              <a:t>arl-sllk</a:t>
            </a:r>
            <a:r>
              <a:rPr lang="sk-SK" sz="3000">
                <a:hlinkClick r:id="rId3"/>
              </a:rPr>
              <a:t>/</a:t>
            </a:r>
            <a:r>
              <a:rPr lang="sk-SK" sz="3000" err="1">
                <a:hlinkClick r:id="rId3"/>
              </a:rPr>
              <a:t>sk</a:t>
            </a:r>
            <a:r>
              <a:rPr lang="sk-SK" sz="3000">
                <a:hlinkClick r:id="rId3"/>
              </a:rPr>
              <a:t>/index/</a:t>
            </a:r>
            <a:endParaRPr lang="sk-SK" sz="3000"/>
          </a:p>
        </p:txBody>
      </p:sp>
      <p:sp>
        <p:nvSpPr>
          <p:cNvPr id="4" name="Zástupný objekt pre dátum 3">
            <a:extLst>
              <a:ext uri="{FF2B5EF4-FFF2-40B4-BE49-F238E27FC236}">
                <a16:creationId xmlns:a16="http://schemas.microsoft.com/office/drawing/2014/main" id="{C10DCCFF-BC20-DA43-1034-D6A2DDCEE3B0}"/>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8.10.2024</a:t>
            </a:fld>
            <a:endParaRPr lang="en-GB" sz="1100"/>
          </a:p>
        </p:txBody>
      </p:sp>
      <p:sp>
        <p:nvSpPr>
          <p:cNvPr id="5" name="Zástupný objekt pre číslo snímky 4">
            <a:extLst>
              <a:ext uri="{FF2B5EF4-FFF2-40B4-BE49-F238E27FC236}">
                <a16:creationId xmlns:a16="http://schemas.microsoft.com/office/drawing/2014/main" id="{214D49C4-87F9-9307-96E2-FCF5736A43B6}"/>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21</a:t>
            </a:fld>
            <a:endParaRPr lang="en-GB"/>
          </a:p>
        </p:txBody>
      </p:sp>
      <p:sp>
        <p:nvSpPr>
          <p:cNvPr id="6" name="Zástupný objekt pre pätu 5">
            <a:extLst>
              <a:ext uri="{FF2B5EF4-FFF2-40B4-BE49-F238E27FC236}">
                <a16:creationId xmlns:a16="http://schemas.microsoft.com/office/drawing/2014/main" id="{035F9511-D8D3-BD76-B9C8-934649A96EAD}"/>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592804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7" descr="Obrázok, na ktorom je text, snímka obrazovky, webová lokalita, webová stránka&#10;&#10;Automaticky generovaný popis">
            <a:extLst>
              <a:ext uri="{FF2B5EF4-FFF2-40B4-BE49-F238E27FC236}">
                <a16:creationId xmlns:a16="http://schemas.microsoft.com/office/drawing/2014/main" id="{0CE854EF-1E57-D24D-B931-1F7178756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512" y="255948"/>
            <a:ext cx="6151359" cy="5643871"/>
          </a:xfrm>
          <a:prstGeom prst="rect">
            <a:avLst/>
          </a:prstGeom>
          <a:noFill/>
        </p:spPr>
      </p:pic>
      <p:sp>
        <p:nvSpPr>
          <p:cNvPr id="3" name="Nadpis 2">
            <a:extLst>
              <a:ext uri="{FF2B5EF4-FFF2-40B4-BE49-F238E27FC236}">
                <a16:creationId xmlns:a16="http://schemas.microsoft.com/office/drawing/2014/main" id="{1AE3A372-0A49-9B63-2294-0F698C996F66}"/>
              </a:ext>
            </a:extLst>
          </p:cNvPr>
          <p:cNvSpPr>
            <a:spLocks noGrp="1"/>
          </p:cNvSpPr>
          <p:nvPr>
            <p:ph type="title"/>
          </p:nvPr>
        </p:nvSpPr>
        <p:spPr>
          <a:xfrm>
            <a:off x="842268" y="5778929"/>
            <a:ext cx="8312587" cy="1008380"/>
          </a:xfrm>
        </p:spPr>
        <p:txBody>
          <a:bodyPr anchor="b">
            <a:normAutofit fontScale="90000"/>
          </a:bodyPr>
          <a:lstStyle/>
          <a:p>
            <a:pPr>
              <a:lnSpc>
                <a:spcPct val="90000"/>
              </a:lnSpc>
            </a:pPr>
            <a:r>
              <a:rPr lang="sk-SK" sz="3000" dirty="0"/>
              <a:t>Centrum vedecko-technických informácií Slovenskej republiky (CVTI SR) </a:t>
            </a:r>
            <a:r>
              <a:rPr lang="sk-SK" sz="3000" dirty="0">
                <a:hlinkClick r:id="rId3"/>
              </a:rPr>
              <a:t>https://www.cvtisr.sk/ </a:t>
            </a:r>
            <a:endParaRPr lang="sk-SK" sz="3000" dirty="0"/>
          </a:p>
        </p:txBody>
      </p:sp>
      <p:sp>
        <p:nvSpPr>
          <p:cNvPr id="4" name="Zástupný objekt pre dátum 3">
            <a:extLst>
              <a:ext uri="{FF2B5EF4-FFF2-40B4-BE49-F238E27FC236}">
                <a16:creationId xmlns:a16="http://schemas.microsoft.com/office/drawing/2014/main" id="{A18D0771-4E97-7821-35E3-CB0BC4593D39}"/>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8.10.2024</a:t>
            </a:fld>
            <a:endParaRPr lang="en-GB" sz="1100"/>
          </a:p>
        </p:txBody>
      </p:sp>
      <p:sp>
        <p:nvSpPr>
          <p:cNvPr id="5" name="Zástupný objekt pre číslo snímky 4">
            <a:extLst>
              <a:ext uri="{FF2B5EF4-FFF2-40B4-BE49-F238E27FC236}">
                <a16:creationId xmlns:a16="http://schemas.microsoft.com/office/drawing/2014/main" id="{44DD0A13-A235-1C12-8CFA-9B10FCBE9FEE}"/>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22</a:t>
            </a:fld>
            <a:endParaRPr lang="en-GB"/>
          </a:p>
        </p:txBody>
      </p:sp>
      <p:sp>
        <p:nvSpPr>
          <p:cNvPr id="6" name="Zástupný objekt pre pätu 5">
            <a:extLst>
              <a:ext uri="{FF2B5EF4-FFF2-40B4-BE49-F238E27FC236}">
                <a16:creationId xmlns:a16="http://schemas.microsoft.com/office/drawing/2014/main" id="{471990AB-B0E0-0C9A-44A1-1475A3433E76}"/>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2019422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DC21695C-A593-F3D1-E119-DD9B84A40672}"/>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8.10.2024</a:t>
            </a:fld>
            <a:endParaRPr lang="en-GB" sz="1100"/>
          </a:p>
        </p:txBody>
      </p:sp>
      <p:sp>
        <p:nvSpPr>
          <p:cNvPr id="5" name="Zástupný objekt pre číslo snímky 4">
            <a:extLst>
              <a:ext uri="{FF2B5EF4-FFF2-40B4-BE49-F238E27FC236}">
                <a16:creationId xmlns:a16="http://schemas.microsoft.com/office/drawing/2014/main" id="{BE2AB725-DFF1-A967-827A-CBB8F1198308}"/>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23</a:t>
            </a:fld>
            <a:endParaRPr lang="en-GB"/>
          </a:p>
        </p:txBody>
      </p:sp>
      <p:sp>
        <p:nvSpPr>
          <p:cNvPr id="6" name="Zástupný objekt pre pätu 5">
            <a:extLst>
              <a:ext uri="{FF2B5EF4-FFF2-40B4-BE49-F238E27FC236}">
                <a16:creationId xmlns:a16="http://schemas.microsoft.com/office/drawing/2014/main" id="{B32AE7CE-9E6C-2680-F223-6D523DE2A486}"/>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3" name="Nadpis 2">
            <a:extLst>
              <a:ext uri="{FF2B5EF4-FFF2-40B4-BE49-F238E27FC236}">
                <a16:creationId xmlns:a16="http://schemas.microsoft.com/office/drawing/2014/main" id="{2BE358A5-A47D-2A5E-B3CD-870B61A4F383}"/>
              </a:ext>
            </a:extLst>
          </p:cNvPr>
          <p:cNvSpPr>
            <a:spLocks noGrp="1"/>
          </p:cNvSpPr>
          <p:nvPr>
            <p:ph type="title"/>
          </p:nvPr>
        </p:nvSpPr>
        <p:spPr>
          <a:xfrm>
            <a:off x="856448" y="5378027"/>
            <a:ext cx="8312587" cy="1008380"/>
          </a:xfrm>
        </p:spPr>
        <p:txBody>
          <a:bodyPr anchor="b">
            <a:normAutofit/>
          </a:bodyPr>
          <a:lstStyle/>
          <a:p>
            <a:r>
              <a:rPr lang="sk-SK" dirty="0"/>
              <a:t>Česká republika</a:t>
            </a:r>
          </a:p>
        </p:txBody>
      </p:sp>
      <p:sp>
        <p:nvSpPr>
          <p:cNvPr id="2" name="Zástupný objekt pre obsah 1">
            <a:extLst>
              <a:ext uri="{FF2B5EF4-FFF2-40B4-BE49-F238E27FC236}">
                <a16:creationId xmlns:a16="http://schemas.microsoft.com/office/drawing/2014/main" id="{676304AC-FF59-7595-D0C7-9C0863CA8D7A}"/>
              </a:ext>
            </a:extLst>
          </p:cNvPr>
          <p:cNvSpPr>
            <a:spLocks noGrp="1"/>
          </p:cNvSpPr>
          <p:nvPr>
            <p:ph sz="quarter" idx="13"/>
          </p:nvPr>
        </p:nvSpPr>
        <p:spPr>
          <a:xfrm>
            <a:off x="479502" y="726034"/>
            <a:ext cx="4608809" cy="4651993"/>
          </a:xfrm>
        </p:spPr>
        <p:txBody>
          <a:bodyPr anchor="ctr">
            <a:normAutofit/>
          </a:bodyPr>
          <a:lstStyle/>
          <a:p>
            <a:r>
              <a:rPr lang="sk-SK" dirty="0"/>
              <a:t>Národní </a:t>
            </a:r>
            <a:r>
              <a:rPr lang="sk-SK" dirty="0" err="1"/>
              <a:t>lékařská</a:t>
            </a:r>
            <a:r>
              <a:rPr lang="sk-SK" dirty="0"/>
              <a:t> </a:t>
            </a:r>
            <a:r>
              <a:rPr lang="sk-SK" dirty="0" err="1"/>
              <a:t>knihovna</a:t>
            </a:r>
            <a:r>
              <a:rPr lang="sk-SK" dirty="0"/>
              <a:t> (NLK) </a:t>
            </a:r>
            <a:r>
              <a:rPr lang="sk-SK" dirty="0">
                <a:hlinkClick r:id="rId2"/>
              </a:rPr>
              <a:t>https://nlk.cz/</a:t>
            </a:r>
            <a:endParaRPr lang="sk-SK" dirty="0"/>
          </a:p>
          <a:p>
            <a:r>
              <a:rPr lang="sk-SK" dirty="0"/>
              <a:t>Portál </a:t>
            </a:r>
            <a:r>
              <a:rPr lang="sk-SK" dirty="0" err="1"/>
              <a:t>Medvik</a:t>
            </a:r>
            <a:r>
              <a:rPr lang="sk-SK" dirty="0"/>
              <a:t> </a:t>
            </a:r>
            <a:r>
              <a:rPr lang="sk-SK" dirty="0">
                <a:hlinkClick r:id="rId2"/>
              </a:rPr>
              <a:t>https://nlk.cz/zdroje/medvik/</a:t>
            </a:r>
            <a:endParaRPr lang="sk-SK" dirty="0"/>
          </a:p>
          <a:p>
            <a:endParaRPr lang="sk-SK" dirty="0"/>
          </a:p>
        </p:txBody>
      </p:sp>
      <p:pic>
        <p:nvPicPr>
          <p:cNvPr id="10" name="Obrázok 9" descr="Obrázok, na ktorom je text, snímka obrazovky, dizajn&#10;&#10;Automaticky generovaný popis">
            <a:extLst>
              <a:ext uri="{FF2B5EF4-FFF2-40B4-BE49-F238E27FC236}">
                <a16:creationId xmlns:a16="http://schemas.microsoft.com/office/drawing/2014/main" id="{A1A4EDF6-F99E-9948-3E31-94FD273FB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629" y="726034"/>
            <a:ext cx="5135028" cy="4526190"/>
          </a:xfrm>
          <a:prstGeom prst="rect">
            <a:avLst/>
          </a:prstGeom>
          <a:noFill/>
        </p:spPr>
      </p:pic>
    </p:spTree>
    <p:extLst>
      <p:ext uri="{BB962C8B-B14F-4D97-AF65-F5344CB8AC3E}">
        <p14:creationId xmlns:p14="http://schemas.microsoft.com/office/powerpoint/2010/main" val="1591184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839885E-DD09-14C3-5C66-396B1ED76F79}"/>
              </a:ext>
            </a:extLst>
          </p:cNvPr>
          <p:cNvSpPr>
            <a:spLocks noGrp="1"/>
          </p:cNvSpPr>
          <p:nvPr>
            <p:ph type="dt" sz="half" idx="10"/>
          </p:nvPr>
        </p:nvSpPr>
        <p:spPr>
          <a:xfrm>
            <a:off x="8341096" y="6787309"/>
            <a:ext cx="811145" cy="402652"/>
          </a:xfrm>
        </p:spPr>
        <p:txBody>
          <a:bodyPr anchor="t">
            <a:normAutofit/>
          </a:bodyPr>
          <a:lstStyle/>
          <a:p>
            <a:pPr>
              <a:spcAft>
                <a:spcPts val="600"/>
              </a:spcAft>
            </a:pPr>
            <a:fld id="{B1A60C47-DA0C-8449-A714-912745D9AA1F}" type="datetime1">
              <a:rPr lang="sk-SK" sz="1100" smtClean="0"/>
              <a:pPr>
                <a:spcAft>
                  <a:spcPts val="600"/>
                </a:spcAft>
              </a:pPr>
              <a:t>8.10.2024</a:t>
            </a:fld>
            <a:endParaRPr lang="en-GB" sz="1100"/>
          </a:p>
        </p:txBody>
      </p:sp>
      <p:sp>
        <p:nvSpPr>
          <p:cNvPr id="3" name="Zástupný objekt pre číslo snímky 2">
            <a:extLst>
              <a:ext uri="{FF2B5EF4-FFF2-40B4-BE49-F238E27FC236}">
                <a16:creationId xmlns:a16="http://schemas.microsoft.com/office/drawing/2014/main" id="{D2C4D0E5-EEB5-2DD3-16C2-55ED52C80DFD}"/>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5C6CE37E-CBC8-4448-B085-1F6586CB95B8}" type="slidenum">
              <a:rPr lang="en-GB" smtClean="0"/>
              <a:pPr>
                <a:spcAft>
                  <a:spcPts val="600"/>
                </a:spcAft>
              </a:pPr>
              <a:t>24</a:t>
            </a:fld>
            <a:endParaRPr lang="en-GB"/>
          </a:p>
        </p:txBody>
      </p:sp>
      <p:sp>
        <p:nvSpPr>
          <p:cNvPr id="4" name="Zástupný objekt pre pätu 3">
            <a:extLst>
              <a:ext uri="{FF2B5EF4-FFF2-40B4-BE49-F238E27FC236}">
                <a16:creationId xmlns:a16="http://schemas.microsoft.com/office/drawing/2014/main" id="{D8ACEEDA-D2F4-A337-AC8B-6CF563EC7170}"/>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8" name="Nadpis 7">
            <a:extLst>
              <a:ext uri="{FF2B5EF4-FFF2-40B4-BE49-F238E27FC236}">
                <a16:creationId xmlns:a16="http://schemas.microsoft.com/office/drawing/2014/main" id="{30C614DB-17AE-07DB-AD3A-AC0DF870349C}"/>
              </a:ext>
            </a:extLst>
          </p:cNvPr>
          <p:cNvSpPr>
            <a:spLocks noGrp="1"/>
          </p:cNvSpPr>
          <p:nvPr>
            <p:ph type="title"/>
          </p:nvPr>
        </p:nvSpPr>
        <p:spPr>
          <a:xfrm>
            <a:off x="856448" y="5378027"/>
            <a:ext cx="8312587" cy="1008380"/>
          </a:xfrm>
        </p:spPr>
        <p:txBody>
          <a:bodyPr anchor="b">
            <a:normAutofit/>
          </a:bodyPr>
          <a:lstStyle/>
          <a:p>
            <a:pPr>
              <a:lnSpc>
                <a:spcPct val="90000"/>
              </a:lnSpc>
            </a:pPr>
            <a:r>
              <a:rPr lang="sk-SK" sz="3000"/>
              <a:t>PUBMED </a:t>
            </a:r>
            <a:r>
              <a:rPr lang="sk-SK" sz="3000" err="1">
                <a:hlinkClick r:id="rId2"/>
              </a:rPr>
              <a:t>https</a:t>
            </a:r>
            <a:r>
              <a:rPr lang="sk-SK" sz="3000">
                <a:hlinkClick r:id="rId2"/>
              </a:rPr>
              <a:t>://</a:t>
            </a:r>
            <a:r>
              <a:rPr lang="sk-SK" sz="3000" err="1">
                <a:hlinkClick r:id="rId2"/>
              </a:rPr>
              <a:t>pubmed.ncbi.nlm.nih.gov</a:t>
            </a:r>
            <a:endParaRPr lang="sk-SK" sz="3000"/>
          </a:p>
        </p:txBody>
      </p:sp>
      <p:sp>
        <p:nvSpPr>
          <p:cNvPr id="9" name="Zástupný objekt pre obsah 8">
            <a:extLst>
              <a:ext uri="{FF2B5EF4-FFF2-40B4-BE49-F238E27FC236}">
                <a16:creationId xmlns:a16="http://schemas.microsoft.com/office/drawing/2014/main" id="{6A34FC5D-84CC-B055-7C6B-3A4867F05784}"/>
              </a:ext>
            </a:extLst>
          </p:cNvPr>
          <p:cNvSpPr>
            <a:spLocks noGrp="1"/>
          </p:cNvSpPr>
          <p:nvPr>
            <p:ph sz="quarter" idx="13"/>
          </p:nvPr>
        </p:nvSpPr>
        <p:spPr>
          <a:xfrm>
            <a:off x="367990" y="726034"/>
            <a:ext cx="4720321" cy="4883029"/>
          </a:xfrm>
        </p:spPr>
        <p:txBody>
          <a:bodyPr anchor="ctr">
            <a:normAutofit/>
          </a:bodyPr>
          <a:lstStyle/>
          <a:p>
            <a:pPr>
              <a:lnSpc>
                <a:spcPct val="90000"/>
              </a:lnSpc>
            </a:pPr>
            <a:r>
              <a:rPr lang="sk-SK" sz="1600" dirty="0"/>
              <a:t>Medzinárodná databáza, vyvinutá a spravovaná Národnou knižnicou medicíny v USA, pokrývajúca všetky témy v oblasti biomedicínskeho výskumu. </a:t>
            </a:r>
          </a:p>
          <a:p>
            <a:pPr>
              <a:lnSpc>
                <a:spcPct val="90000"/>
              </a:lnSpc>
            </a:pPr>
            <a:r>
              <a:rPr lang="sk-SK" sz="1600" dirty="0"/>
              <a:t>Obsahuje viac ako 35 miliónov citácií na biomedicínsku literatúru z MEDLINE, časopisov o živej prírode a online kníh.</a:t>
            </a:r>
          </a:p>
          <a:p>
            <a:pPr>
              <a:lnSpc>
                <a:spcPct val="90000"/>
              </a:lnSpc>
            </a:pPr>
            <a:r>
              <a:rPr lang="sk-SK" sz="1600" dirty="0"/>
              <a:t> Citácie môžu obsahovať odkazy na plný textový obsah z </a:t>
            </a:r>
            <a:r>
              <a:rPr lang="sk-SK" sz="1600" dirty="0" err="1"/>
              <a:t>PubMed</a:t>
            </a:r>
            <a:r>
              <a:rPr lang="sk-SK" sz="1600" dirty="0"/>
              <a:t> </a:t>
            </a:r>
            <a:r>
              <a:rPr lang="sk-SK" sz="1600" dirty="0" err="1"/>
              <a:t>Central</a:t>
            </a:r>
            <a:r>
              <a:rPr lang="sk-SK" sz="1600" dirty="0"/>
              <a:t> a webových stránok vydavateľov. </a:t>
            </a:r>
          </a:p>
          <a:p>
            <a:pPr>
              <a:lnSpc>
                <a:spcPct val="90000"/>
              </a:lnSpc>
            </a:pPr>
            <a:r>
              <a:rPr lang="sk-SK" sz="1600" dirty="0"/>
              <a:t>Prístup bezplatne.</a:t>
            </a:r>
          </a:p>
        </p:txBody>
      </p:sp>
      <p:pic>
        <p:nvPicPr>
          <p:cNvPr id="11" name="Obrázok 10" descr="Obrázok, na ktorom je text, elektronika, snímka obrazovky, softvér&#10;&#10;Automaticky generovaný popis">
            <a:extLst>
              <a:ext uri="{FF2B5EF4-FFF2-40B4-BE49-F238E27FC236}">
                <a16:creationId xmlns:a16="http://schemas.microsoft.com/office/drawing/2014/main" id="{01860AE9-559E-3F5D-2081-A8D97E135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458" y="1176443"/>
            <a:ext cx="4663415" cy="3800682"/>
          </a:xfrm>
          <a:prstGeom prst="rect">
            <a:avLst/>
          </a:prstGeom>
          <a:noFill/>
        </p:spPr>
      </p:pic>
    </p:spTree>
    <p:extLst>
      <p:ext uri="{BB962C8B-B14F-4D97-AF65-F5344CB8AC3E}">
        <p14:creationId xmlns:p14="http://schemas.microsoft.com/office/powerpoint/2010/main" val="878464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74088EB-08AB-B645-E36F-DA0BE8154191}"/>
              </a:ext>
            </a:extLst>
          </p:cNvPr>
          <p:cNvSpPr>
            <a:spLocks noGrp="1"/>
          </p:cNvSpPr>
          <p:nvPr>
            <p:ph type="dt" sz="half" idx="10"/>
          </p:nvPr>
        </p:nvSpPr>
        <p:spPr>
          <a:xfrm>
            <a:off x="8341096" y="6787309"/>
            <a:ext cx="811145" cy="402652"/>
          </a:xfrm>
        </p:spPr>
        <p:txBody>
          <a:bodyPr anchor="t">
            <a:normAutofit/>
          </a:bodyPr>
          <a:lstStyle/>
          <a:p>
            <a:pPr>
              <a:spcAft>
                <a:spcPts val="600"/>
              </a:spcAft>
            </a:pPr>
            <a:fld id="{B1A60C47-DA0C-8449-A714-912745D9AA1F}" type="datetime1">
              <a:rPr lang="sk-SK" sz="1100" smtClean="0"/>
              <a:pPr>
                <a:spcAft>
                  <a:spcPts val="600"/>
                </a:spcAft>
              </a:pPr>
              <a:t>8.10.2024</a:t>
            </a:fld>
            <a:endParaRPr lang="en-GB" sz="1100"/>
          </a:p>
        </p:txBody>
      </p:sp>
      <p:sp>
        <p:nvSpPr>
          <p:cNvPr id="3" name="Zástupný objekt pre číslo snímky 2">
            <a:extLst>
              <a:ext uri="{FF2B5EF4-FFF2-40B4-BE49-F238E27FC236}">
                <a16:creationId xmlns:a16="http://schemas.microsoft.com/office/drawing/2014/main" id="{1552F124-5D82-454B-EABC-0E01DFF75106}"/>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5C6CE37E-CBC8-4448-B085-1F6586CB95B8}" type="slidenum">
              <a:rPr lang="en-GB" smtClean="0"/>
              <a:pPr>
                <a:spcAft>
                  <a:spcPts val="600"/>
                </a:spcAft>
              </a:pPr>
              <a:t>25</a:t>
            </a:fld>
            <a:endParaRPr lang="en-GB"/>
          </a:p>
        </p:txBody>
      </p:sp>
      <p:sp>
        <p:nvSpPr>
          <p:cNvPr id="4" name="Zástupný objekt pre pätu 3">
            <a:extLst>
              <a:ext uri="{FF2B5EF4-FFF2-40B4-BE49-F238E27FC236}">
                <a16:creationId xmlns:a16="http://schemas.microsoft.com/office/drawing/2014/main" id="{B7A7A93D-88C5-A5E8-300B-51A2610B9C51}"/>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22" name="Title 4">
            <a:extLst>
              <a:ext uri="{FF2B5EF4-FFF2-40B4-BE49-F238E27FC236}">
                <a16:creationId xmlns:a16="http://schemas.microsoft.com/office/drawing/2014/main" id="{1070C0F9-8EC1-0BDB-67F0-8F56A5509E5D}"/>
              </a:ext>
            </a:extLst>
          </p:cNvPr>
          <p:cNvSpPr>
            <a:spLocks noGrp="1"/>
          </p:cNvSpPr>
          <p:nvPr>
            <p:ph type="title"/>
          </p:nvPr>
        </p:nvSpPr>
        <p:spPr>
          <a:xfrm>
            <a:off x="881637" y="5778929"/>
            <a:ext cx="8312587" cy="1008380"/>
          </a:xfrm>
        </p:spPr>
        <p:txBody>
          <a:bodyPr/>
          <a:lstStyle/>
          <a:p>
            <a:r>
              <a:rPr lang="en-US" sz="4000" dirty="0"/>
              <a:t>EMBASE</a:t>
            </a:r>
            <a:br>
              <a:rPr lang="en-US" sz="4000" dirty="0"/>
            </a:br>
            <a:r>
              <a:rPr lang="en-US" sz="4000" dirty="0">
                <a:hlinkClick r:id="rId2"/>
              </a:rPr>
              <a:t>https://</a:t>
            </a:r>
            <a:r>
              <a:rPr lang="en-US" sz="4000" dirty="0" err="1">
                <a:hlinkClick r:id="rId2"/>
              </a:rPr>
              <a:t>www.embase.com</a:t>
            </a:r>
            <a:r>
              <a:rPr lang="en-US" sz="4000" dirty="0">
                <a:hlinkClick r:id="rId2"/>
              </a:rPr>
              <a:t>/</a:t>
            </a:r>
            <a:endParaRPr lang="en-US" sz="4000" dirty="0"/>
          </a:p>
        </p:txBody>
      </p:sp>
      <p:sp>
        <p:nvSpPr>
          <p:cNvPr id="23" name="Content Placeholder 5">
            <a:extLst>
              <a:ext uri="{FF2B5EF4-FFF2-40B4-BE49-F238E27FC236}">
                <a16:creationId xmlns:a16="http://schemas.microsoft.com/office/drawing/2014/main" id="{4BF3C328-CD8A-F231-C2F7-569991EAA8F9}"/>
              </a:ext>
            </a:extLst>
          </p:cNvPr>
          <p:cNvSpPr>
            <a:spLocks noGrp="1"/>
          </p:cNvSpPr>
          <p:nvPr>
            <p:ph sz="quarter" idx="13"/>
          </p:nvPr>
        </p:nvSpPr>
        <p:spPr>
          <a:xfrm>
            <a:off x="423746" y="726034"/>
            <a:ext cx="4664565" cy="4650243"/>
          </a:xfrm>
        </p:spPr>
        <p:txBody>
          <a:bodyPr>
            <a:normAutofit/>
          </a:bodyPr>
          <a:lstStyle/>
          <a:p>
            <a:r>
              <a:rPr lang="sk-SK" dirty="0"/>
              <a:t>Medzinárodná databáza spravovaná holandskou vydavateľskou spoločnosťou </a:t>
            </a:r>
            <a:r>
              <a:rPr lang="sk-SK" dirty="0" err="1"/>
              <a:t>Elsevier</a:t>
            </a:r>
            <a:r>
              <a:rPr lang="sk-SK" dirty="0"/>
              <a:t>. </a:t>
            </a:r>
          </a:p>
          <a:p>
            <a:r>
              <a:rPr lang="sk-SK" dirty="0"/>
              <a:t>Zahŕňa viac európskych časopisov ako </a:t>
            </a:r>
            <a:r>
              <a:rPr lang="sk-SK" dirty="0" err="1"/>
              <a:t>PubMed</a:t>
            </a:r>
            <a:r>
              <a:rPr lang="sk-SK" dirty="0"/>
              <a:t>, ale v mnohých iných aspektoch je s ním porovnateľný. </a:t>
            </a:r>
          </a:p>
          <a:p>
            <a:r>
              <a:rPr lang="sk-SK" dirty="0" err="1"/>
              <a:t>Embase</a:t>
            </a:r>
            <a:r>
              <a:rPr lang="sk-SK" dirty="0"/>
              <a:t> vyžaduje na prístup licenciu.</a:t>
            </a:r>
          </a:p>
        </p:txBody>
      </p:sp>
      <p:pic>
        <p:nvPicPr>
          <p:cNvPr id="13" name="Zástupný objekt pre obsah 12" descr="Obrázok, na ktorom je text, ošatenie, zdravotnícke zariadenie, snímka obrazovky&#10;&#10;Automaticky generovaný popis">
            <a:extLst>
              <a:ext uri="{FF2B5EF4-FFF2-40B4-BE49-F238E27FC236}">
                <a16:creationId xmlns:a16="http://schemas.microsoft.com/office/drawing/2014/main" id="{BE6EEAF9-0695-77D7-2AE6-66281CAE8E2A}"/>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88846" y="1376160"/>
            <a:ext cx="5047589" cy="3508074"/>
          </a:xfrm>
          <a:noFill/>
        </p:spPr>
      </p:pic>
    </p:spTree>
    <p:extLst>
      <p:ext uri="{BB962C8B-B14F-4D97-AF65-F5344CB8AC3E}">
        <p14:creationId xmlns:p14="http://schemas.microsoft.com/office/powerpoint/2010/main" val="672003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49E93996-42F7-8F7A-604B-EFB0A57EAD29}"/>
              </a:ext>
            </a:extLst>
          </p:cNvPr>
          <p:cNvSpPr>
            <a:spLocks noGrp="1"/>
          </p:cNvSpPr>
          <p:nvPr>
            <p:ph type="dt" sz="half" idx="10"/>
          </p:nvPr>
        </p:nvSpPr>
        <p:spPr>
          <a:xfrm>
            <a:off x="8341096" y="6787309"/>
            <a:ext cx="811145" cy="402652"/>
          </a:xfrm>
        </p:spPr>
        <p:txBody>
          <a:bodyPr anchor="t">
            <a:normAutofit/>
          </a:bodyPr>
          <a:lstStyle/>
          <a:p>
            <a:pPr>
              <a:spcAft>
                <a:spcPts val="600"/>
              </a:spcAft>
            </a:pPr>
            <a:fld id="{B1A60C47-DA0C-8449-A714-912745D9AA1F}" type="datetime1">
              <a:rPr lang="sk-SK" sz="1100" smtClean="0"/>
              <a:pPr>
                <a:spcAft>
                  <a:spcPts val="600"/>
                </a:spcAft>
              </a:pPr>
              <a:t>8.10.2024</a:t>
            </a:fld>
            <a:endParaRPr lang="en-GB" sz="1100"/>
          </a:p>
        </p:txBody>
      </p:sp>
      <p:sp>
        <p:nvSpPr>
          <p:cNvPr id="3" name="Zástupný objekt pre číslo snímky 2">
            <a:extLst>
              <a:ext uri="{FF2B5EF4-FFF2-40B4-BE49-F238E27FC236}">
                <a16:creationId xmlns:a16="http://schemas.microsoft.com/office/drawing/2014/main" id="{989A1B91-6694-25BE-7FFD-DD10180E0FBE}"/>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5C6CE37E-CBC8-4448-B085-1F6586CB95B8}" type="slidenum">
              <a:rPr lang="en-GB" smtClean="0"/>
              <a:pPr>
                <a:spcAft>
                  <a:spcPts val="600"/>
                </a:spcAft>
              </a:pPr>
              <a:t>26</a:t>
            </a:fld>
            <a:endParaRPr lang="en-GB"/>
          </a:p>
        </p:txBody>
      </p:sp>
      <p:sp>
        <p:nvSpPr>
          <p:cNvPr id="4" name="Zástupný objekt pre pätu 3">
            <a:extLst>
              <a:ext uri="{FF2B5EF4-FFF2-40B4-BE49-F238E27FC236}">
                <a16:creationId xmlns:a16="http://schemas.microsoft.com/office/drawing/2014/main" id="{B19D83BA-7F7D-FAF6-0B43-524814AA18A6}"/>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8" name="Nadpis 7">
            <a:extLst>
              <a:ext uri="{FF2B5EF4-FFF2-40B4-BE49-F238E27FC236}">
                <a16:creationId xmlns:a16="http://schemas.microsoft.com/office/drawing/2014/main" id="{324D818E-EF7F-204F-8CD9-69860F27978D}"/>
              </a:ext>
            </a:extLst>
          </p:cNvPr>
          <p:cNvSpPr>
            <a:spLocks noGrp="1"/>
          </p:cNvSpPr>
          <p:nvPr>
            <p:ph type="title"/>
          </p:nvPr>
        </p:nvSpPr>
        <p:spPr>
          <a:xfrm>
            <a:off x="856448" y="5378027"/>
            <a:ext cx="8312587" cy="1008380"/>
          </a:xfrm>
        </p:spPr>
        <p:txBody>
          <a:bodyPr anchor="b">
            <a:normAutofit/>
          </a:bodyPr>
          <a:lstStyle/>
          <a:p>
            <a:pPr>
              <a:lnSpc>
                <a:spcPct val="90000"/>
              </a:lnSpc>
            </a:pPr>
            <a:r>
              <a:rPr lang="sk-SK" sz="3000" err="1"/>
              <a:t>Cochrane</a:t>
            </a:r>
            <a:r>
              <a:rPr lang="sk-SK" sz="3000"/>
              <a:t> </a:t>
            </a:r>
            <a:r>
              <a:rPr lang="sk-SK" sz="3000" err="1"/>
              <a:t>Library</a:t>
            </a:r>
            <a:br>
              <a:rPr lang="sk-SK" sz="3000"/>
            </a:br>
            <a:r>
              <a:rPr lang="sk-SK" sz="3000" err="1">
                <a:hlinkClick r:id="rId2"/>
              </a:rPr>
              <a:t>https</a:t>
            </a:r>
            <a:r>
              <a:rPr lang="sk-SK" sz="3000">
                <a:hlinkClick r:id="rId2"/>
              </a:rPr>
              <a:t>://</a:t>
            </a:r>
            <a:r>
              <a:rPr lang="sk-SK" sz="3000" err="1">
                <a:hlinkClick r:id="rId2"/>
              </a:rPr>
              <a:t>www.cochranelibrary.com</a:t>
            </a:r>
            <a:endParaRPr lang="sk-SK" sz="3000"/>
          </a:p>
        </p:txBody>
      </p:sp>
      <p:sp>
        <p:nvSpPr>
          <p:cNvPr id="16" name="Content Placeholder 5">
            <a:extLst>
              <a:ext uri="{FF2B5EF4-FFF2-40B4-BE49-F238E27FC236}">
                <a16:creationId xmlns:a16="http://schemas.microsoft.com/office/drawing/2014/main" id="{35B3308F-48E6-5716-A3EB-83B92D37E8DF}"/>
              </a:ext>
            </a:extLst>
          </p:cNvPr>
          <p:cNvSpPr>
            <a:spLocks noGrp="1"/>
          </p:cNvSpPr>
          <p:nvPr>
            <p:ph sz="quarter" idx="13"/>
          </p:nvPr>
        </p:nvSpPr>
        <p:spPr>
          <a:xfrm>
            <a:off x="568712" y="726034"/>
            <a:ext cx="4519599" cy="3781425"/>
          </a:xfrm>
        </p:spPr>
        <p:txBody>
          <a:bodyPr>
            <a:normAutofit/>
          </a:bodyPr>
          <a:lstStyle/>
          <a:p>
            <a:r>
              <a:rPr lang="en-US" dirty="0"/>
              <a:t>Je </a:t>
            </a:r>
            <a:r>
              <a:rPr lang="en-US" dirty="0" err="1"/>
              <a:t>zbierkou</a:t>
            </a:r>
            <a:r>
              <a:rPr lang="en-US" dirty="0"/>
              <a:t> </a:t>
            </a:r>
            <a:r>
              <a:rPr lang="en-US" dirty="0" err="1"/>
              <a:t>niekoľkých</a:t>
            </a:r>
            <a:r>
              <a:rPr lang="en-US" dirty="0"/>
              <a:t> </a:t>
            </a:r>
            <a:r>
              <a:rPr lang="en-US" dirty="0" err="1"/>
              <a:t>individuálnych</a:t>
            </a:r>
            <a:r>
              <a:rPr lang="en-US" dirty="0"/>
              <a:t> </a:t>
            </a:r>
            <a:r>
              <a:rPr lang="en-US" dirty="0" err="1"/>
              <a:t>databáz</a:t>
            </a:r>
            <a:r>
              <a:rPr lang="en-US" dirty="0"/>
              <a:t>, z </a:t>
            </a:r>
            <a:r>
              <a:rPr lang="en-US" dirty="0" err="1"/>
              <a:t>ktorých</a:t>
            </a:r>
            <a:r>
              <a:rPr lang="en-US" dirty="0"/>
              <a:t> </a:t>
            </a:r>
            <a:r>
              <a:rPr lang="en-US" dirty="0" err="1"/>
              <a:t>najdôležitejšie</a:t>
            </a:r>
            <a:r>
              <a:rPr lang="en-US" dirty="0"/>
              <a:t> </a:t>
            </a:r>
            <a:r>
              <a:rPr lang="en-US" dirty="0" err="1"/>
              <a:t>sú</a:t>
            </a:r>
            <a:r>
              <a:rPr lang="en-US" dirty="0"/>
              <a:t> </a:t>
            </a:r>
          </a:p>
          <a:p>
            <a:pPr lvl="1"/>
            <a:r>
              <a:rPr lang="en-US" i="1" dirty="0"/>
              <a:t>The Cochrane Database of Systematic Reviews (CDSR) </a:t>
            </a:r>
            <a:r>
              <a:rPr lang="en-US" dirty="0"/>
              <a:t>a</a:t>
            </a:r>
          </a:p>
          <a:p>
            <a:pPr lvl="1"/>
            <a:r>
              <a:rPr lang="en-US" i="1" dirty="0"/>
              <a:t>The Cochrane Central Register of Controlled Trials (CENTRAL). </a:t>
            </a:r>
          </a:p>
          <a:p>
            <a:r>
              <a:rPr lang="en-US" dirty="0" err="1"/>
              <a:t>Knižnica</a:t>
            </a:r>
            <a:r>
              <a:rPr lang="en-US" dirty="0"/>
              <a:t> Cochrane Library </a:t>
            </a:r>
            <a:r>
              <a:rPr lang="en-US" dirty="0" err="1"/>
              <a:t>vyžaduje</a:t>
            </a:r>
            <a:r>
              <a:rPr lang="en-US" dirty="0"/>
              <a:t> </a:t>
            </a:r>
            <a:r>
              <a:rPr lang="en-US" dirty="0" err="1"/>
              <a:t>licenciu</a:t>
            </a:r>
            <a:r>
              <a:rPr lang="en-US" dirty="0"/>
              <a:t> </a:t>
            </a:r>
            <a:r>
              <a:rPr lang="en-US" dirty="0" err="1"/>
              <a:t>na</a:t>
            </a:r>
            <a:r>
              <a:rPr lang="en-US" dirty="0"/>
              <a:t> </a:t>
            </a:r>
            <a:r>
              <a:rPr lang="en-US" dirty="0" err="1"/>
              <a:t>prístup</a:t>
            </a:r>
            <a:r>
              <a:rPr lang="en-US" dirty="0"/>
              <a:t>.</a:t>
            </a:r>
          </a:p>
        </p:txBody>
      </p:sp>
      <p:pic>
        <p:nvPicPr>
          <p:cNvPr id="11" name="Zástupný objekt pre obsah 10" descr="Obrázok, na ktorom je text, snímka obrazovky, webová lokalita, online reklama&#10;&#10;Automaticky generovaný popis">
            <a:extLst>
              <a:ext uri="{FF2B5EF4-FFF2-40B4-BE49-F238E27FC236}">
                <a16:creationId xmlns:a16="http://schemas.microsoft.com/office/drawing/2014/main" id="{C8A88A16-3DA5-34F1-6468-9B964A445A0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037931" y="1108646"/>
            <a:ext cx="4825919" cy="3016199"/>
          </a:xfrm>
          <a:noFill/>
        </p:spPr>
      </p:pic>
    </p:spTree>
    <p:extLst>
      <p:ext uri="{BB962C8B-B14F-4D97-AF65-F5344CB8AC3E}">
        <p14:creationId xmlns:p14="http://schemas.microsoft.com/office/powerpoint/2010/main" val="3456844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3CBFAB5-B0EF-DBC7-A93E-2481BBDF2278}"/>
              </a:ext>
            </a:extLst>
          </p:cNvPr>
          <p:cNvSpPr>
            <a:spLocks noGrp="1"/>
          </p:cNvSpPr>
          <p:nvPr>
            <p:ph type="dt" sz="half" idx="10"/>
          </p:nvPr>
        </p:nvSpPr>
        <p:spPr>
          <a:xfrm>
            <a:off x="8341096" y="6787309"/>
            <a:ext cx="811145" cy="402652"/>
          </a:xfrm>
        </p:spPr>
        <p:txBody>
          <a:bodyPr anchor="t">
            <a:normAutofit/>
          </a:bodyPr>
          <a:lstStyle/>
          <a:p>
            <a:pPr>
              <a:spcAft>
                <a:spcPts val="600"/>
              </a:spcAft>
            </a:pPr>
            <a:fld id="{B1A60C47-DA0C-8449-A714-912745D9AA1F}" type="datetime1">
              <a:rPr lang="sk-SK" sz="1100" smtClean="0"/>
              <a:pPr>
                <a:spcAft>
                  <a:spcPts val="600"/>
                </a:spcAft>
              </a:pPr>
              <a:t>8.10.2024</a:t>
            </a:fld>
            <a:endParaRPr lang="en-GB" sz="1100"/>
          </a:p>
        </p:txBody>
      </p:sp>
      <p:sp>
        <p:nvSpPr>
          <p:cNvPr id="3" name="Zástupný objekt pre číslo snímky 2">
            <a:extLst>
              <a:ext uri="{FF2B5EF4-FFF2-40B4-BE49-F238E27FC236}">
                <a16:creationId xmlns:a16="http://schemas.microsoft.com/office/drawing/2014/main" id="{2F35B57D-863F-2F21-23D9-616BE77377CD}"/>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5C6CE37E-CBC8-4448-B085-1F6586CB95B8}" type="slidenum">
              <a:rPr lang="en-GB" smtClean="0"/>
              <a:pPr>
                <a:spcAft>
                  <a:spcPts val="600"/>
                </a:spcAft>
              </a:pPr>
              <a:t>27</a:t>
            </a:fld>
            <a:endParaRPr lang="en-GB"/>
          </a:p>
        </p:txBody>
      </p:sp>
      <p:sp>
        <p:nvSpPr>
          <p:cNvPr id="4" name="Zástupný objekt pre pätu 3">
            <a:extLst>
              <a:ext uri="{FF2B5EF4-FFF2-40B4-BE49-F238E27FC236}">
                <a16:creationId xmlns:a16="http://schemas.microsoft.com/office/drawing/2014/main" id="{AD83514F-07AA-85BF-94D1-F32FF8C236E6}"/>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8" name="Nadpis 7">
            <a:extLst>
              <a:ext uri="{FF2B5EF4-FFF2-40B4-BE49-F238E27FC236}">
                <a16:creationId xmlns:a16="http://schemas.microsoft.com/office/drawing/2014/main" id="{3A9A4EA4-5A59-6325-426B-EF9F622378AC}"/>
              </a:ext>
            </a:extLst>
          </p:cNvPr>
          <p:cNvSpPr>
            <a:spLocks noGrp="1"/>
          </p:cNvSpPr>
          <p:nvPr>
            <p:ph type="title"/>
          </p:nvPr>
        </p:nvSpPr>
        <p:spPr>
          <a:xfrm>
            <a:off x="856448" y="5378027"/>
            <a:ext cx="8312587" cy="1008380"/>
          </a:xfrm>
        </p:spPr>
        <p:txBody>
          <a:bodyPr anchor="b">
            <a:normAutofit/>
          </a:bodyPr>
          <a:lstStyle/>
          <a:p>
            <a:pPr>
              <a:lnSpc>
                <a:spcPct val="90000"/>
              </a:lnSpc>
            </a:pPr>
            <a:r>
              <a:rPr lang="sk-SK" sz="3000"/>
              <a:t>SCOPUS</a:t>
            </a:r>
            <a:br>
              <a:rPr lang="sk-SK" sz="3000"/>
            </a:br>
            <a:r>
              <a:rPr lang="sk-SK" sz="3000" err="1">
                <a:hlinkClick r:id="rId2"/>
              </a:rPr>
              <a:t>https</a:t>
            </a:r>
            <a:r>
              <a:rPr lang="sk-SK" sz="3000">
                <a:hlinkClick r:id="rId2"/>
              </a:rPr>
              <a:t>://</a:t>
            </a:r>
            <a:r>
              <a:rPr lang="sk-SK" sz="3000" err="1">
                <a:hlinkClick r:id="rId2"/>
              </a:rPr>
              <a:t>www.scopus.com</a:t>
            </a:r>
            <a:r>
              <a:rPr lang="sk-SK" sz="3000">
                <a:hlinkClick r:id="rId2"/>
              </a:rPr>
              <a:t>/</a:t>
            </a:r>
            <a:endParaRPr lang="sk-SK" sz="3000"/>
          </a:p>
        </p:txBody>
      </p:sp>
      <p:sp>
        <p:nvSpPr>
          <p:cNvPr id="9" name="Zástupný objekt pre obsah 8">
            <a:extLst>
              <a:ext uri="{FF2B5EF4-FFF2-40B4-BE49-F238E27FC236}">
                <a16:creationId xmlns:a16="http://schemas.microsoft.com/office/drawing/2014/main" id="{D415C3F6-1812-6B01-3D34-43DF473015FF}"/>
              </a:ext>
            </a:extLst>
          </p:cNvPr>
          <p:cNvSpPr>
            <a:spLocks noGrp="1"/>
          </p:cNvSpPr>
          <p:nvPr>
            <p:ph sz="quarter" idx="13"/>
          </p:nvPr>
        </p:nvSpPr>
        <p:spPr>
          <a:xfrm>
            <a:off x="211874" y="726034"/>
            <a:ext cx="4036741" cy="4492737"/>
          </a:xfrm>
        </p:spPr>
        <p:txBody>
          <a:bodyPr anchor="ctr">
            <a:normAutofit/>
          </a:bodyPr>
          <a:lstStyle/>
          <a:p>
            <a:pPr>
              <a:lnSpc>
                <a:spcPct val="90000"/>
              </a:lnSpc>
            </a:pPr>
            <a:r>
              <a:rPr lang="sk-SK" sz="1800" dirty="0"/>
              <a:t>Veľká databáza pokrývajúca všetky oblasti výskumu, hoci zdravotníctvo a prírodné vedy sú zastúpené lepšie ako spoločenské a humanitné vedy. </a:t>
            </a:r>
          </a:p>
          <a:p>
            <a:pPr>
              <a:lnSpc>
                <a:spcPct val="90000"/>
              </a:lnSpc>
            </a:pPr>
            <a:r>
              <a:rPr lang="sk-SK" sz="1800" dirty="0"/>
              <a:t>Pokrýva aj viaceré slovenské a české časopisy. </a:t>
            </a:r>
          </a:p>
          <a:p>
            <a:pPr>
              <a:lnSpc>
                <a:spcPct val="90000"/>
              </a:lnSpc>
            </a:pPr>
            <a:r>
              <a:rPr lang="sk-SK" sz="1800" dirty="0" err="1"/>
              <a:t>Scopus</a:t>
            </a:r>
            <a:r>
              <a:rPr lang="sk-SK" sz="1800" dirty="0"/>
              <a:t> indexuje citačné údaje, a preto sa dá použiť na vyhľadávanie citácií. </a:t>
            </a:r>
          </a:p>
          <a:p>
            <a:pPr>
              <a:lnSpc>
                <a:spcPct val="90000"/>
              </a:lnSpc>
            </a:pPr>
            <a:r>
              <a:rPr lang="sk-SK" sz="1800" dirty="0"/>
              <a:t>Vyhľadávanie v </a:t>
            </a:r>
            <a:r>
              <a:rPr lang="sk-SK" sz="1800" dirty="0" err="1"/>
              <a:t>Scopus</a:t>
            </a:r>
            <a:r>
              <a:rPr lang="sk-SK" sz="1800" dirty="0"/>
              <a:t> vyžaduje licenciu, dostupná cez SLK aj CVTI SR. </a:t>
            </a:r>
          </a:p>
        </p:txBody>
      </p:sp>
      <p:pic>
        <p:nvPicPr>
          <p:cNvPr id="11" name="Obrázok 10" descr="Obrázok, na ktorom je text, číslo, písmo, softvér&#10;&#10;Automaticky generovaný popis">
            <a:extLst>
              <a:ext uri="{FF2B5EF4-FFF2-40B4-BE49-F238E27FC236}">
                <a16:creationId xmlns:a16="http://schemas.microsoft.com/office/drawing/2014/main" id="{9072B746-F8BA-7B90-7B0B-DE73CD27B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250" y="1176443"/>
            <a:ext cx="5629739" cy="3743775"/>
          </a:xfrm>
          <a:prstGeom prst="rect">
            <a:avLst/>
          </a:prstGeom>
          <a:noFill/>
        </p:spPr>
      </p:pic>
    </p:spTree>
    <p:extLst>
      <p:ext uri="{BB962C8B-B14F-4D97-AF65-F5344CB8AC3E}">
        <p14:creationId xmlns:p14="http://schemas.microsoft.com/office/powerpoint/2010/main" val="1785696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4460B802-F1F2-43F7-35C9-DA4F158D95AB}"/>
              </a:ext>
            </a:extLst>
          </p:cNvPr>
          <p:cNvSpPr>
            <a:spLocks noGrp="1"/>
          </p:cNvSpPr>
          <p:nvPr>
            <p:ph type="dt" sz="half" idx="10"/>
          </p:nvPr>
        </p:nvSpPr>
        <p:spPr>
          <a:xfrm>
            <a:off x="8341096" y="6787309"/>
            <a:ext cx="811145" cy="402652"/>
          </a:xfrm>
        </p:spPr>
        <p:txBody>
          <a:bodyPr anchor="t">
            <a:normAutofit/>
          </a:bodyPr>
          <a:lstStyle/>
          <a:p>
            <a:pPr>
              <a:spcAft>
                <a:spcPts val="600"/>
              </a:spcAft>
            </a:pPr>
            <a:fld id="{B1A60C47-DA0C-8449-A714-912745D9AA1F}" type="datetime1">
              <a:rPr lang="sk-SK" sz="1100" smtClean="0"/>
              <a:pPr>
                <a:spcAft>
                  <a:spcPts val="600"/>
                </a:spcAft>
              </a:pPr>
              <a:t>8.10.2024</a:t>
            </a:fld>
            <a:endParaRPr lang="en-GB" sz="1100"/>
          </a:p>
        </p:txBody>
      </p:sp>
      <p:sp>
        <p:nvSpPr>
          <p:cNvPr id="3" name="Zástupný objekt pre číslo snímky 2">
            <a:extLst>
              <a:ext uri="{FF2B5EF4-FFF2-40B4-BE49-F238E27FC236}">
                <a16:creationId xmlns:a16="http://schemas.microsoft.com/office/drawing/2014/main" id="{EAB6300C-412D-37AA-0C96-8FBC3351B536}"/>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5C6CE37E-CBC8-4448-B085-1F6586CB95B8}" type="slidenum">
              <a:rPr lang="en-GB" smtClean="0"/>
              <a:pPr>
                <a:spcAft>
                  <a:spcPts val="600"/>
                </a:spcAft>
              </a:pPr>
              <a:t>28</a:t>
            </a:fld>
            <a:endParaRPr lang="en-GB"/>
          </a:p>
        </p:txBody>
      </p:sp>
      <p:sp>
        <p:nvSpPr>
          <p:cNvPr id="4" name="Zástupný objekt pre pätu 3">
            <a:extLst>
              <a:ext uri="{FF2B5EF4-FFF2-40B4-BE49-F238E27FC236}">
                <a16:creationId xmlns:a16="http://schemas.microsoft.com/office/drawing/2014/main" id="{9F77BD04-1AD3-C710-7CA0-9908E49E91B3}"/>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14" name="Title 2">
            <a:extLst>
              <a:ext uri="{FF2B5EF4-FFF2-40B4-BE49-F238E27FC236}">
                <a16:creationId xmlns:a16="http://schemas.microsoft.com/office/drawing/2014/main" id="{A39430D2-27D2-748A-123A-CEEC6C6C203F}"/>
              </a:ext>
            </a:extLst>
          </p:cNvPr>
          <p:cNvSpPr>
            <a:spLocks noGrp="1"/>
          </p:cNvSpPr>
          <p:nvPr>
            <p:ph type="title"/>
          </p:nvPr>
        </p:nvSpPr>
        <p:spPr>
          <a:xfrm>
            <a:off x="856448" y="5378027"/>
            <a:ext cx="8312587" cy="1008380"/>
          </a:xfrm>
        </p:spPr>
        <p:txBody>
          <a:bodyPr anchor="b">
            <a:normAutofit/>
          </a:bodyPr>
          <a:lstStyle/>
          <a:p>
            <a:pPr>
              <a:lnSpc>
                <a:spcPct val="90000"/>
              </a:lnSpc>
            </a:pPr>
            <a:r>
              <a:rPr lang="en-US" sz="1800"/>
              <a:t>Web of Science</a:t>
            </a:r>
            <a:br>
              <a:rPr lang="en-US" sz="1800"/>
            </a:br>
            <a:r>
              <a:rPr lang="sk-SK" sz="1800" u="sng">
                <a:ln>
                  <a:noFill/>
                </a:ln>
                <a:effectLst/>
                <a:hlinkClick r:id="rId2"/>
              </a:rPr>
              <a:t>https://clarivate.com/products/scientific-and-academic-research/research-discovery-and-workflow-solutions/webofscience-platform/</a:t>
            </a:r>
            <a:endParaRPr lang="en-US" sz="1800"/>
          </a:p>
        </p:txBody>
      </p:sp>
      <p:sp>
        <p:nvSpPr>
          <p:cNvPr id="12" name="Content Placeholder 1">
            <a:extLst>
              <a:ext uri="{FF2B5EF4-FFF2-40B4-BE49-F238E27FC236}">
                <a16:creationId xmlns:a16="http://schemas.microsoft.com/office/drawing/2014/main" id="{53BF0F13-49A7-8707-5265-7EB1E2328D6A}"/>
              </a:ext>
            </a:extLst>
          </p:cNvPr>
          <p:cNvSpPr>
            <a:spLocks noGrp="1"/>
          </p:cNvSpPr>
          <p:nvPr>
            <p:ph sz="quarter" idx="13"/>
          </p:nvPr>
        </p:nvSpPr>
        <p:spPr>
          <a:xfrm>
            <a:off x="313661" y="703732"/>
            <a:ext cx="3607159" cy="3781425"/>
          </a:xfrm>
        </p:spPr>
        <p:txBody>
          <a:bodyPr anchor="ctr">
            <a:normAutofit/>
          </a:bodyPr>
          <a:lstStyle/>
          <a:p>
            <a:pPr>
              <a:lnSpc>
                <a:spcPct val="90000"/>
              </a:lnSpc>
            </a:pPr>
            <a:r>
              <a:rPr lang="sk-SK" sz="2100" dirty="0"/>
              <a:t>Veľká databáza pokrývajúca rovnaké oblasti výskumu ako </a:t>
            </a:r>
            <a:r>
              <a:rPr lang="sk-SK" sz="2100" dirty="0" err="1"/>
              <a:t>Scopus</a:t>
            </a:r>
            <a:r>
              <a:rPr lang="sk-SK" sz="2100" dirty="0"/>
              <a:t>. </a:t>
            </a:r>
          </a:p>
          <a:p>
            <a:pPr>
              <a:lnSpc>
                <a:spcPct val="90000"/>
              </a:lnSpc>
            </a:pPr>
            <a:r>
              <a:rPr lang="sk-SK" sz="2100" dirty="0"/>
              <a:t>Rovnako ako </a:t>
            </a:r>
            <a:r>
              <a:rPr lang="sk-SK" sz="2100" dirty="0" err="1"/>
              <a:t>Scopus</a:t>
            </a:r>
            <a:r>
              <a:rPr lang="sk-SK" sz="2100" dirty="0"/>
              <a:t>, aj Web of </a:t>
            </a:r>
            <a:r>
              <a:rPr lang="sk-SK" sz="2100" dirty="0" err="1"/>
              <a:t>Science</a:t>
            </a:r>
            <a:r>
              <a:rPr lang="sk-SK" sz="2100" dirty="0"/>
              <a:t> je citačná databáza. </a:t>
            </a:r>
          </a:p>
          <a:p>
            <a:pPr>
              <a:lnSpc>
                <a:spcPct val="90000"/>
              </a:lnSpc>
            </a:pPr>
            <a:r>
              <a:rPr lang="sk-SK" sz="2100" dirty="0"/>
              <a:t>Web of </a:t>
            </a:r>
            <a:r>
              <a:rPr lang="sk-SK" sz="2100" dirty="0" err="1"/>
              <a:t>Science</a:t>
            </a:r>
            <a:r>
              <a:rPr lang="sk-SK" sz="2100" dirty="0"/>
              <a:t> vyžaduje na prístup licenciu, dostupná prostredníctvom CVTI SR. </a:t>
            </a:r>
          </a:p>
        </p:txBody>
      </p:sp>
      <p:pic>
        <p:nvPicPr>
          <p:cNvPr id="9" name="Obrázok 8" descr="Obrázok, na ktorom je snímka obrazovky, text, softvér, webová stránka&#10;&#10;Automaticky generovaný popis">
            <a:extLst>
              <a:ext uri="{FF2B5EF4-FFF2-40B4-BE49-F238E27FC236}">
                <a16:creationId xmlns:a16="http://schemas.microsoft.com/office/drawing/2014/main" id="{7AB9FDB5-9580-3CB4-2DE1-3A1201A92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488" y="1617334"/>
            <a:ext cx="5925375" cy="2325710"/>
          </a:xfrm>
          <a:prstGeom prst="rect">
            <a:avLst/>
          </a:prstGeom>
          <a:noFill/>
        </p:spPr>
      </p:pic>
    </p:spTree>
    <p:extLst>
      <p:ext uri="{BB962C8B-B14F-4D97-AF65-F5344CB8AC3E}">
        <p14:creationId xmlns:p14="http://schemas.microsoft.com/office/powerpoint/2010/main" val="460027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760B5C99-FBAF-864C-EC93-2EA756C2C975}"/>
              </a:ext>
            </a:extLst>
          </p:cNvPr>
          <p:cNvSpPr>
            <a:spLocks noGrp="1"/>
          </p:cNvSpPr>
          <p:nvPr>
            <p:ph type="dt" sz="half" idx="10"/>
          </p:nvPr>
        </p:nvSpPr>
        <p:spPr>
          <a:xfrm>
            <a:off x="8341096" y="6787309"/>
            <a:ext cx="811145" cy="402652"/>
          </a:xfrm>
        </p:spPr>
        <p:txBody>
          <a:bodyPr anchor="t">
            <a:normAutofit/>
          </a:bodyPr>
          <a:lstStyle/>
          <a:p>
            <a:pPr>
              <a:spcAft>
                <a:spcPts val="600"/>
              </a:spcAft>
            </a:pPr>
            <a:fld id="{B1A60C47-DA0C-8449-A714-912745D9AA1F}" type="datetime1">
              <a:rPr lang="sk-SK" sz="1100" smtClean="0"/>
              <a:pPr>
                <a:spcAft>
                  <a:spcPts val="600"/>
                </a:spcAft>
              </a:pPr>
              <a:t>8.10.2024</a:t>
            </a:fld>
            <a:endParaRPr lang="en-GB" sz="1100"/>
          </a:p>
        </p:txBody>
      </p:sp>
      <p:sp>
        <p:nvSpPr>
          <p:cNvPr id="3" name="Zástupný objekt pre číslo snímky 2">
            <a:extLst>
              <a:ext uri="{FF2B5EF4-FFF2-40B4-BE49-F238E27FC236}">
                <a16:creationId xmlns:a16="http://schemas.microsoft.com/office/drawing/2014/main" id="{59D91C24-1ED6-D019-AE1B-B6E9F4C8D396}"/>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5C6CE37E-CBC8-4448-B085-1F6586CB95B8}" type="slidenum">
              <a:rPr lang="en-GB" smtClean="0"/>
              <a:pPr>
                <a:spcAft>
                  <a:spcPts val="600"/>
                </a:spcAft>
              </a:pPr>
              <a:t>29</a:t>
            </a:fld>
            <a:endParaRPr lang="en-GB"/>
          </a:p>
        </p:txBody>
      </p:sp>
      <p:sp>
        <p:nvSpPr>
          <p:cNvPr id="4" name="Zástupný objekt pre pätu 3">
            <a:extLst>
              <a:ext uri="{FF2B5EF4-FFF2-40B4-BE49-F238E27FC236}">
                <a16:creationId xmlns:a16="http://schemas.microsoft.com/office/drawing/2014/main" id="{D4C444EB-5FE7-2C6C-28B6-5A281CE233F1}"/>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8" name="Nadpis 7">
            <a:extLst>
              <a:ext uri="{FF2B5EF4-FFF2-40B4-BE49-F238E27FC236}">
                <a16:creationId xmlns:a16="http://schemas.microsoft.com/office/drawing/2014/main" id="{3DA666E7-0605-430A-911D-AAEB6A5217CB}"/>
              </a:ext>
            </a:extLst>
          </p:cNvPr>
          <p:cNvSpPr>
            <a:spLocks noGrp="1"/>
          </p:cNvSpPr>
          <p:nvPr>
            <p:ph type="title"/>
          </p:nvPr>
        </p:nvSpPr>
        <p:spPr>
          <a:xfrm>
            <a:off x="856448" y="5378027"/>
            <a:ext cx="8312587" cy="1008380"/>
          </a:xfrm>
        </p:spPr>
        <p:txBody>
          <a:bodyPr anchor="b">
            <a:normAutofit/>
          </a:bodyPr>
          <a:lstStyle/>
          <a:p>
            <a:pPr>
              <a:lnSpc>
                <a:spcPct val="90000"/>
              </a:lnSpc>
            </a:pPr>
            <a:r>
              <a:rPr lang="sk-SK" sz="3000"/>
              <a:t>Google študovňa</a:t>
            </a:r>
            <a:br>
              <a:rPr lang="sk-SK" sz="3000"/>
            </a:br>
            <a:r>
              <a:rPr lang="sk-SK" sz="3000" err="1">
                <a:hlinkClick r:id="rId2"/>
              </a:rPr>
              <a:t>https</a:t>
            </a:r>
            <a:r>
              <a:rPr lang="sk-SK" sz="3000">
                <a:hlinkClick r:id="rId2"/>
              </a:rPr>
              <a:t>://</a:t>
            </a:r>
            <a:r>
              <a:rPr lang="sk-SK" sz="3000" err="1">
                <a:hlinkClick r:id="rId2"/>
              </a:rPr>
              <a:t>scholar.google.sk</a:t>
            </a:r>
            <a:endParaRPr lang="sk-SK" sz="3000"/>
          </a:p>
        </p:txBody>
      </p:sp>
      <p:sp>
        <p:nvSpPr>
          <p:cNvPr id="16" name="Content Placeholder 5">
            <a:extLst>
              <a:ext uri="{FF2B5EF4-FFF2-40B4-BE49-F238E27FC236}">
                <a16:creationId xmlns:a16="http://schemas.microsoft.com/office/drawing/2014/main" id="{349B94AD-B512-3081-BF2A-CB0EE15F2B58}"/>
              </a:ext>
            </a:extLst>
          </p:cNvPr>
          <p:cNvSpPr>
            <a:spLocks noGrp="1"/>
          </p:cNvSpPr>
          <p:nvPr>
            <p:ph sz="quarter" idx="13"/>
          </p:nvPr>
        </p:nvSpPr>
        <p:spPr>
          <a:xfrm>
            <a:off x="412596" y="726034"/>
            <a:ext cx="2943921" cy="3781425"/>
          </a:xfrm>
        </p:spPr>
        <p:txBody>
          <a:bodyPr/>
          <a:lstStyle/>
          <a:p>
            <a:r>
              <a:rPr lang="en-US" dirty="0" err="1"/>
              <a:t>Prístup</a:t>
            </a:r>
            <a:r>
              <a:rPr lang="en-US" dirty="0"/>
              <a:t> </a:t>
            </a:r>
            <a:r>
              <a:rPr lang="en-US" dirty="0" err="1"/>
              <a:t>zdarma</a:t>
            </a:r>
            <a:endParaRPr lang="en-US" dirty="0"/>
          </a:p>
          <a:p>
            <a:r>
              <a:rPr lang="en-US" dirty="0" err="1"/>
              <a:t>Ponúka</a:t>
            </a:r>
            <a:r>
              <a:rPr lang="en-US" dirty="0"/>
              <a:t> </a:t>
            </a:r>
            <a:r>
              <a:rPr lang="en-US" dirty="0" err="1"/>
              <a:t>linky</a:t>
            </a:r>
            <a:r>
              <a:rPr lang="en-US" dirty="0"/>
              <a:t> </a:t>
            </a:r>
            <a:r>
              <a:rPr lang="en-US" dirty="0" err="1"/>
              <a:t>na</a:t>
            </a:r>
            <a:r>
              <a:rPr lang="en-US" dirty="0"/>
              <a:t> </a:t>
            </a:r>
            <a:r>
              <a:rPr lang="en-US" dirty="0" err="1"/>
              <a:t>dokumenty</a:t>
            </a:r>
            <a:endParaRPr lang="en-US" dirty="0"/>
          </a:p>
        </p:txBody>
      </p:sp>
      <p:pic>
        <p:nvPicPr>
          <p:cNvPr id="11" name="Zástupný objekt pre obsah 10" descr="Obrázok, na ktorom je text, webová stránka, webová lokalita, snímka obrazovky&#10;&#10;Automaticky generovaný popis">
            <a:extLst>
              <a:ext uri="{FF2B5EF4-FFF2-40B4-BE49-F238E27FC236}">
                <a16:creationId xmlns:a16="http://schemas.microsoft.com/office/drawing/2014/main" id="{2B458CD4-D1F9-0A16-0542-0D3BC5ACBB8C}"/>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359641" y="1576930"/>
            <a:ext cx="5789244" cy="3343288"/>
          </a:xfrm>
          <a:noFill/>
        </p:spPr>
      </p:pic>
    </p:spTree>
    <p:extLst>
      <p:ext uri="{BB962C8B-B14F-4D97-AF65-F5344CB8AC3E}">
        <p14:creationId xmlns:p14="http://schemas.microsoft.com/office/powerpoint/2010/main" val="1526703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80357EF-B876-2A49-8075-7C4891ECA41E}"/>
              </a:ext>
            </a:extLst>
          </p:cNvPr>
          <p:cNvSpPr>
            <a:spLocks noGrp="1"/>
          </p:cNvSpPr>
          <p:nvPr>
            <p:ph idx="1"/>
          </p:nvPr>
        </p:nvSpPr>
        <p:spPr>
          <a:xfrm>
            <a:off x="1482811" y="756287"/>
            <a:ext cx="7585466" cy="4621740"/>
          </a:xfrm>
        </p:spPr>
        <p:txBody>
          <a:bodyPr/>
          <a:lstStyle/>
          <a:p>
            <a:r>
              <a:rPr lang="sk-SK" dirty="0"/>
              <a:t>Účel prehľadu literatúry</a:t>
            </a:r>
          </a:p>
          <a:p>
            <a:r>
              <a:rPr lang="sk-SK" dirty="0"/>
              <a:t>Od otázky k vyhľadaniu literatúry</a:t>
            </a:r>
          </a:p>
          <a:p>
            <a:r>
              <a:rPr lang="sk-SK" dirty="0" err="1"/>
              <a:t>MeSH</a:t>
            </a:r>
            <a:endParaRPr lang="sk-SK" dirty="0"/>
          </a:p>
          <a:p>
            <a:r>
              <a:rPr lang="sk-SK" dirty="0"/>
              <a:t>Operátory pre spresnenie vyhľadávania</a:t>
            </a:r>
          </a:p>
          <a:p>
            <a:r>
              <a:rPr lang="sk-SK" dirty="0"/>
              <a:t>Databázy literárnych zdrojov</a:t>
            </a:r>
          </a:p>
          <a:p>
            <a:r>
              <a:rPr lang="sk-SK" dirty="0"/>
              <a:t>Postup pri prehľadávaní</a:t>
            </a:r>
          </a:p>
          <a:p>
            <a:r>
              <a:rPr lang="sk-SK" dirty="0"/>
              <a:t>Plné texty</a:t>
            </a:r>
          </a:p>
          <a:p>
            <a:r>
              <a:rPr lang="sk-SK" dirty="0"/>
              <a:t>Zhrnutie</a:t>
            </a:r>
          </a:p>
          <a:p>
            <a:r>
              <a:rPr lang="sk-SK" dirty="0"/>
              <a:t>Referencie</a:t>
            </a:r>
          </a:p>
        </p:txBody>
      </p:sp>
      <p:sp>
        <p:nvSpPr>
          <p:cNvPr id="3" name="Nadpis 2">
            <a:extLst>
              <a:ext uri="{FF2B5EF4-FFF2-40B4-BE49-F238E27FC236}">
                <a16:creationId xmlns:a16="http://schemas.microsoft.com/office/drawing/2014/main" id="{9944F73F-185E-3943-BB30-3291BDC1A597}"/>
              </a:ext>
            </a:extLst>
          </p:cNvPr>
          <p:cNvSpPr>
            <a:spLocks noGrp="1"/>
          </p:cNvSpPr>
          <p:nvPr>
            <p:ph type="title"/>
          </p:nvPr>
        </p:nvSpPr>
        <p:spPr/>
        <p:txBody>
          <a:bodyPr/>
          <a:lstStyle/>
          <a:p>
            <a:r>
              <a:rPr lang="sk-SK" dirty="0"/>
              <a:t>Štruktúra</a:t>
            </a:r>
          </a:p>
        </p:txBody>
      </p:sp>
      <p:sp>
        <p:nvSpPr>
          <p:cNvPr id="4" name="Zástupný objekt pre dátum 3">
            <a:extLst>
              <a:ext uri="{FF2B5EF4-FFF2-40B4-BE49-F238E27FC236}">
                <a16:creationId xmlns:a16="http://schemas.microsoft.com/office/drawing/2014/main" id="{430F11FC-BF8A-E64E-A277-335A3C15A12A}"/>
              </a:ext>
            </a:extLst>
          </p:cNvPr>
          <p:cNvSpPr>
            <a:spLocks noGrp="1"/>
          </p:cNvSpPr>
          <p:nvPr>
            <p:ph type="dt" sz="half" idx="10"/>
          </p:nvPr>
        </p:nvSpPr>
        <p:spPr/>
        <p:txBody>
          <a:bodyPr/>
          <a:lstStyle/>
          <a:p>
            <a:fld id="{17D84F83-A9A5-C942-A03F-560C803C3F5D}" type="datetime1">
              <a:rPr lang="sk-SK" smtClean="0"/>
              <a:t>8.10.2024</a:t>
            </a:fld>
            <a:endParaRPr lang="sk-SK"/>
          </a:p>
        </p:txBody>
      </p:sp>
      <p:sp>
        <p:nvSpPr>
          <p:cNvPr id="5" name="Zástupný objekt pre číslo snímky 4">
            <a:extLst>
              <a:ext uri="{FF2B5EF4-FFF2-40B4-BE49-F238E27FC236}">
                <a16:creationId xmlns:a16="http://schemas.microsoft.com/office/drawing/2014/main" id="{21588CD6-8F48-2843-BF66-3FFFD98273A8}"/>
              </a:ext>
            </a:extLst>
          </p:cNvPr>
          <p:cNvSpPr>
            <a:spLocks noGrp="1"/>
          </p:cNvSpPr>
          <p:nvPr>
            <p:ph type="sldNum" sz="quarter" idx="11"/>
          </p:nvPr>
        </p:nvSpPr>
        <p:spPr/>
        <p:txBody>
          <a:bodyPr/>
          <a:lstStyle/>
          <a:p>
            <a:fld id="{20C92893-8C51-46CF-9D47-24B3C575AFAA}" type="slidenum">
              <a:rPr lang="sk-SK" smtClean="0"/>
              <a:pPr/>
              <a:t>3</a:t>
            </a:fld>
            <a:endParaRPr lang="sk-SK"/>
          </a:p>
        </p:txBody>
      </p:sp>
      <p:sp>
        <p:nvSpPr>
          <p:cNvPr id="6" name="Zástupný objekt pre pätu 5">
            <a:extLst>
              <a:ext uri="{FF2B5EF4-FFF2-40B4-BE49-F238E27FC236}">
                <a16:creationId xmlns:a16="http://schemas.microsoft.com/office/drawing/2014/main" id="{911460E8-F8F2-B844-8132-20E3DBA30AB0}"/>
              </a:ext>
            </a:extLst>
          </p:cNvPr>
          <p:cNvSpPr>
            <a:spLocks noGrp="1"/>
          </p:cNvSpPr>
          <p:nvPr>
            <p:ph type="ftr" sz="quarter" idx="12"/>
          </p:nvPr>
        </p:nvSpPr>
        <p:spPr/>
        <p:txBody>
          <a:bodyPr/>
          <a:lstStyle/>
          <a:p>
            <a:r>
              <a:rPr lang="sk-SK"/>
              <a:t>rusnak.truni.sk</a:t>
            </a:r>
          </a:p>
        </p:txBody>
      </p:sp>
    </p:spTree>
    <p:extLst>
      <p:ext uri="{BB962C8B-B14F-4D97-AF65-F5344CB8AC3E}">
        <p14:creationId xmlns:p14="http://schemas.microsoft.com/office/powerpoint/2010/main" val="2881810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D19C8092-C952-6166-C623-54648CC184D9}"/>
              </a:ext>
            </a:extLst>
          </p:cNvPr>
          <p:cNvSpPr>
            <a:spLocks noGrp="1"/>
          </p:cNvSpPr>
          <p:nvPr>
            <p:ph type="dt" sz="half" idx="10"/>
          </p:nvPr>
        </p:nvSpPr>
        <p:spPr>
          <a:xfrm>
            <a:off x="8341096" y="6787309"/>
            <a:ext cx="811145" cy="402652"/>
          </a:xfrm>
        </p:spPr>
        <p:txBody>
          <a:bodyPr anchor="t">
            <a:normAutofit/>
          </a:bodyPr>
          <a:lstStyle/>
          <a:p>
            <a:pPr>
              <a:spcAft>
                <a:spcPts val="600"/>
              </a:spcAft>
            </a:pPr>
            <a:fld id="{B1A60C47-DA0C-8449-A714-912745D9AA1F}" type="datetime1">
              <a:rPr lang="sk-SK" sz="1100" smtClean="0"/>
              <a:pPr>
                <a:spcAft>
                  <a:spcPts val="600"/>
                </a:spcAft>
              </a:pPr>
              <a:t>8.10.2024</a:t>
            </a:fld>
            <a:endParaRPr lang="en-GB" sz="1100"/>
          </a:p>
        </p:txBody>
      </p:sp>
      <p:sp>
        <p:nvSpPr>
          <p:cNvPr id="3" name="Zástupný objekt pre číslo snímky 2">
            <a:extLst>
              <a:ext uri="{FF2B5EF4-FFF2-40B4-BE49-F238E27FC236}">
                <a16:creationId xmlns:a16="http://schemas.microsoft.com/office/drawing/2014/main" id="{B41A7C27-0B18-2F35-3C7A-0F971C5E2D58}"/>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5C6CE37E-CBC8-4448-B085-1F6586CB95B8}" type="slidenum">
              <a:rPr lang="en-GB" smtClean="0"/>
              <a:pPr>
                <a:spcAft>
                  <a:spcPts val="600"/>
                </a:spcAft>
              </a:pPr>
              <a:t>30</a:t>
            </a:fld>
            <a:endParaRPr lang="en-GB"/>
          </a:p>
        </p:txBody>
      </p:sp>
      <p:sp>
        <p:nvSpPr>
          <p:cNvPr id="4" name="Zástupný objekt pre pätu 3">
            <a:extLst>
              <a:ext uri="{FF2B5EF4-FFF2-40B4-BE49-F238E27FC236}">
                <a16:creationId xmlns:a16="http://schemas.microsoft.com/office/drawing/2014/main" id="{23E16A9B-CB3A-2796-CD3D-F9810EE92C0B}"/>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8" name="Nadpis 7">
            <a:extLst>
              <a:ext uri="{FF2B5EF4-FFF2-40B4-BE49-F238E27FC236}">
                <a16:creationId xmlns:a16="http://schemas.microsoft.com/office/drawing/2014/main" id="{3F81364E-DE49-8D95-C31B-9ED5E90F9552}"/>
              </a:ext>
            </a:extLst>
          </p:cNvPr>
          <p:cNvSpPr>
            <a:spLocks noGrp="1"/>
          </p:cNvSpPr>
          <p:nvPr>
            <p:ph type="title"/>
          </p:nvPr>
        </p:nvSpPr>
        <p:spPr>
          <a:xfrm>
            <a:off x="856448" y="5378027"/>
            <a:ext cx="8312587" cy="1008380"/>
          </a:xfrm>
        </p:spPr>
        <p:txBody>
          <a:bodyPr anchor="b">
            <a:normAutofit/>
          </a:bodyPr>
          <a:lstStyle/>
          <a:p>
            <a:pPr>
              <a:lnSpc>
                <a:spcPct val="90000"/>
              </a:lnSpc>
            </a:pPr>
            <a:r>
              <a:rPr lang="sk-SK" sz="3000"/>
              <a:t>Google knihy</a:t>
            </a:r>
            <a:br>
              <a:rPr lang="sk-SK" sz="3000"/>
            </a:br>
            <a:r>
              <a:rPr lang="sk-SK" sz="3000">
                <a:hlinkClick r:id="rId2"/>
              </a:rPr>
              <a:t>https://books.google.com</a:t>
            </a:r>
            <a:endParaRPr lang="sk-SK" sz="3000"/>
          </a:p>
        </p:txBody>
      </p:sp>
      <p:sp>
        <p:nvSpPr>
          <p:cNvPr id="9" name="Zástupný objekt pre obsah 8">
            <a:extLst>
              <a:ext uri="{FF2B5EF4-FFF2-40B4-BE49-F238E27FC236}">
                <a16:creationId xmlns:a16="http://schemas.microsoft.com/office/drawing/2014/main" id="{18A27647-85C9-5ED0-D9EC-814C50A43592}"/>
              </a:ext>
            </a:extLst>
          </p:cNvPr>
          <p:cNvSpPr>
            <a:spLocks noGrp="1"/>
          </p:cNvSpPr>
          <p:nvPr>
            <p:ph sz="quarter" idx="13"/>
          </p:nvPr>
        </p:nvSpPr>
        <p:spPr>
          <a:xfrm>
            <a:off x="756323" y="826395"/>
            <a:ext cx="3607159" cy="3781425"/>
          </a:xfrm>
        </p:spPr>
        <p:txBody>
          <a:bodyPr anchor="ctr">
            <a:normAutofit/>
          </a:bodyPr>
          <a:lstStyle/>
          <a:p>
            <a:r>
              <a:rPr lang="sk-SK" dirty="0"/>
              <a:t>Prístup zdarma</a:t>
            </a:r>
          </a:p>
        </p:txBody>
      </p:sp>
      <p:pic>
        <p:nvPicPr>
          <p:cNvPr id="11" name="Obrázok 10" descr="Obrázok, na ktorom je text, snímka obrazovky, webová stránka, webová lokalita&#10;&#10;Automaticky generovaný popis">
            <a:extLst>
              <a:ext uri="{FF2B5EF4-FFF2-40B4-BE49-F238E27FC236}">
                <a16:creationId xmlns:a16="http://schemas.microsoft.com/office/drawing/2014/main" id="{929F5A78-4311-8A1D-F09F-5461C8318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741" y="905096"/>
            <a:ext cx="5112143" cy="4856536"/>
          </a:xfrm>
          <a:prstGeom prst="rect">
            <a:avLst/>
          </a:prstGeom>
          <a:noFill/>
        </p:spPr>
      </p:pic>
    </p:spTree>
    <p:extLst>
      <p:ext uri="{BB962C8B-B14F-4D97-AF65-F5344CB8AC3E}">
        <p14:creationId xmlns:p14="http://schemas.microsoft.com/office/powerpoint/2010/main" val="2775907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objekt pre obsah 8">
            <a:extLst>
              <a:ext uri="{FF2B5EF4-FFF2-40B4-BE49-F238E27FC236}">
                <a16:creationId xmlns:a16="http://schemas.microsoft.com/office/drawing/2014/main" id="{43284CEB-B88A-0356-D1CB-0CCA4AADC266}"/>
              </a:ext>
            </a:extLst>
          </p:cNvPr>
          <p:cNvSpPr>
            <a:spLocks noGrp="1"/>
          </p:cNvSpPr>
          <p:nvPr>
            <p:ph idx="1"/>
          </p:nvPr>
        </p:nvSpPr>
        <p:spPr>
          <a:xfrm>
            <a:off x="755690" y="756287"/>
            <a:ext cx="8312587" cy="5343430"/>
          </a:xfrm>
        </p:spPr>
        <p:txBody>
          <a:bodyPr>
            <a:normAutofit fontScale="92500" lnSpcReduction="20000"/>
          </a:bodyPr>
          <a:lstStyle/>
          <a:p>
            <a:r>
              <a:rPr lang="sk-SK" i="1" dirty="0" err="1"/>
              <a:t>Northen</a:t>
            </a:r>
            <a:r>
              <a:rPr lang="sk-SK" i="1" dirty="0"/>
              <a:t> </a:t>
            </a:r>
            <a:r>
              <a:rPr lang="sk-SK" i="1" dirty="0" err="1"/>
              <a:t>Light</a:t>
            </a:r>
            <a:r>
              <a:rPr lang="sk-SK" i="1" dirty="0"/>
              <a:t> </a:t>
            </a:r>
            <a:r>
              <a:rPr lang="sk-SK" dirty="0"/>
              <a:t>patrí medzi bibliografické databázy, ktoré poskytujú prístup k viac ako 1,5 milióna abstraktov a </a:t>
            </a:r>
            <a:r>
              <a:rPr lang="sk-SK" dirty="0" err="1"/>
              <a:t>posterov</a:t>
            </a:r>
            <a:r>
              <a:rPr lang="sk-SK" dirty="0"/>
              <a:t> z konferencií od roku 2010. Prístup je platený cez OVID (</a:t>
            </a:r>
            <a:r>
              <a:rPr lang="sk-SK" dirty="0" err="1"/>
              <a:t>https</a:t>
            </a:r>
            <a:r>
              <a:rPr lang="sk-SK" dirty="0"/>
              <a:t>://</a:t>
            </a:r>
            <a:r>
              <a:rPr lang="sk-SK" dirty="0" err="1"/>
              <a:t>ospguides.ovid.com</a:t>
            </a:r>
            <a:r>
              <a:rPr lang="sk-SK" dirty="0"/>
              <a:t>/</a:t>
            </a:r>
            <a:r>
              <a:rPr lang="sk-SK" dirty="0" err="1"/>
              <a:t>OSPguides</a:t>
            </a:r>
            <a:r>
              <a:rPr lang="sk-SK" dirty="0"/>
              <a:t>/</a:t>
            </a:r>
            <a:r>
              <a:rPr lang="sk-SK" dirty="0" err="1"/>
              <a:t>dscvdb.htm#top</a:t>
            </a:r>
            <a:r>
              <a:rPr lang="sk-SK" dirty="0"/>
              <a:t> )</a:t>
            </a:r>
          </a:p>
          <a:p>
            <a:r>
              <a:rPr lang="sk-SK" i="1" dirty="0" err="1"/>
              <a:t>OAIste</a:t>
            </a:r>
            <a:r>
              <a:rPr lang="sk-SK" dirty="0" err="1"/>
              <a:t>r</a:t>
            </a:r>
            <a:r>
              <a:rPr lang="sk-SK" dirty="0"/>
              <a:t> poskytuje on-line prístup k viac ako 50 miliónom on-line zdrojov s voľným prístupom (</a:t>
            </a:r>
            <a:r>
              <a:rPr lang="sk-SK" dirty="0" err="1"/>
              <a:t>open</a:t>
            </a:r>
            <a:r>
              <a:rPr lang="sk-SK" dirty="0"/>
              <a:t> </a:t>
            </a:r>
            <a:r>
              <a:rPr lang="sk-SK" dirty="0" err="1"/>
              <a:t>access</a:t>
            </a:r>
            <a:r>
              <a:rPr lang="sk-SK" dirty="0"/>
              <a:t>). Poskytuje digitalizované knihy a články, audio súbory, obrázky, filmy a súbory údajov. Okrem toho obsahuje diplomové práce, technické a výskumné správy a zbierky obrázkov. Je voľne dostupná </a:t>
            </a:r>
            <a:r>
              <a:rPr lang="sk-SK" dirty="0" err="1"/>
              <a:t>https</a:t>
            </a:r>
            <a:r>
              <a:rPr lang="sk-SK" dirty="0"/>
              <a:t>://</a:t>
            </a:r>
            <a:r>
              <a:rPr lang="sk-SK" dirty="0" err="1"/>
              <a:t>oaister.on.worldcat.org</a:t>
            </a:r>
            <a:r>
              <a:rPr lang="sk-SK" dirty="0"/>
              <a:t>/</a:t>
            </a:r>
            <a:r>
              <a:rPr lang="sk-SK" dirty="0" err="1"/>
              <a:t>discovery</a:t>
            </a:r>
            <a:r>
              <a:rPr lang="sk-SK" dirty="0"/>
              <a:t> </a:t>
            </a:r>
          </a:p>
          <a:p>
            <a:r>
              <a:rPr lang="sk-SK" i="1" dirty="0"/>
              <a:t>OPENGREY.EU </a:t>
            </a:r>
            <a:r>
              <a:rPr lang="sk-SK" dirty="0"/>
              <a:t>poskytuje prehľad informácií o sivej literatúre v Európe. Umožňuje otvorený prístup k 700 000 bibliografickým odkazom na sivú literatúru z Európy. Medzi dokumentami sú  technické alebo výskumné správy, doktorandské dizertačné práce, niektoré konferenčné príspevky, niektoré oficiálne publikácie a iné typy sivej literatúry. Prístup je otvorený prostredníctvom databázy DANS EASY </a:t>
            </a:r>
            <a:r>
              <a:rPr lang="sk-SK" dirty="0" err="1"/>
              <a:t>Archive</a:t>
            </a:r>
            <a:r>
              <a:rPr lang="sk-SK" dirty="0"/>
              <a:t> </a:t>
            </a:r>
            <a:r>
              <a:rPr lang="sk-SK" dirty="0" err="1"/>
              <a:t>https</a:t>
            </a:r>
            <a:r>
              <a:rPr lang="sk-SK" dirty="0"/>
              <a:t>://</a:t>
            </a:r>
            <a:r>
              <a:rPr lang="sk-SK" dirty="0" err="1"/>
              <a:t>easy.dans.knaw.nl</a:t>
            </a:r>
            <a:r>
              <a:rPr lang="sk-SK" dirty="0"/>
              <a:t>/</a:t>
            </a:r>
            <a:r>
              <a:rPr lang="sk-SK" dirty="0" err="1"/>
              <a:t>ui</a:t>
            </a:r>
            <a:r>
              <a:rPr lang="sk-SK" dirty="0"/>
              <a:t>/</a:t>
            </a:r>
            <a:r>
              <a:rPr lang="sk-SK" dirty="0" err="1"/>
              <a:t>datasets</a:t>
            </a:r>
            <a:r>
              <a:rPr lang="sk-SK" dirty="0"/>
              <a:t>/id/easy-dataset:200362/</a:t>
            </a:r>
            <a:r>
              <a:rPr lang="sk-SK" dirty="0" err="1"/>
              <a:t>tab</a:t>
            </a:r>
            <a:r>
              <a:rPr lang="sk-SK" dirty="0"/>
              <a:t>/2</a:t>
            </a:r>
          </a:p>
        </p:txBody>
      </p:sp>
      <p:sp>
        <p:nvSpPr>
          <p:cNvPr id="8" name="Nadpis 7">
            <a:extLst>
              <a:ext uri="{FF2B5EF4-FFF2-40B4-BE49-F238E27FC236}">
                <a16:creationId xmlns:a16="http://schemas.microsoft.com/office/drawing/2014/main" id="{A67476BC-8155-AAAA-7CAE-7D5A98C1E5AC}"/>
              </a:ext>
            </a:extLst>
          </p:cNvPr>
          <p:cNvSpPr>
            <a:spLocks noGrp="1"/>
          </p:cNvSpPr>
          <p:nvPr>
            <p:ph type="title"/>
          </p:nvPr>
        </p:nvSpPr>
        <p:spPr>
          <a:xfrm>
            <a:off x="842268" y="5980254"/>
            <a:ext cx="8312587" cy="1008380"/>
          </a:xfrm>
        </p:spPr>
        <p:txBody>
          <a:bodyPr/>
          <a:lstStyle/>
          <a:p>
            <a:r>
              <a:rPr lang="sk-SK" dirty="0"/>
              <a:t>Sivá literatúra</a:t>
            </a:r>
          </a:p>
        </p:txBody>
      </p:sp>
      <p:sp>
        <p:nvSpPr>
          <p:cNvPr id="2" name="Zástupný objekt pre dátum 1">
            <a:extLst>
              <a:ext uri="{FF2B5EF4-FFF2-40B4-BE49-F238E27FC236}">
                <a16:creationId xmlns:a16="http://schemas.microsoft.com/office/drawing/2014/main" id="{C4DB425B-A362-0068-60CE-2DAB7591CAA5}"/>
              </a:ext>
            </a:extLst>
          </p:cNvPr>
          <p:cNvSpPr>
            <a:spLocks noGrp="1"/>
          </p:cNvSpPr>
          <p:nvPr>
            <p:ph type="dt" sz="half" idx="10"/>
          </p:nvPr>
        </p:nvSpPr>
        <p:spPr/>
        <p:txBody>
          <a:bodyPr/>
          <a:lstStyle/>
          <a:p>
            <a:fld id="{B1A60C47-DA0C-8449-A714-912745D9AA1F}" type="datetime1">
              <a:rPr lang="sk-SK" smtClean="0"/>
              <a:t>8.10.2024</a:t>
            </a:fld>
            <a:endParaRPr lang="en-GB"/>
          </a:p>
        </p:txBody>
      </p:sp>
      <p:sp>
        <p:nvSpPr>
          <p:cNvPr id="3" name="Zástupný objekt pre číslo snímky 2">
            <a:extLst>
              <a:ext uri="{FF2B5EF4-FFF2-40B4-BE49-F238E27FC236}">
                <a16:creationId xmlns:a16="http://schemas.microsoft.com/office/drawing/2014/main" id="{F11F3525-69DC-16A0-BEB8-A98F7F57CCC0}"/>
              </a:ext>
            </a:extLst>
          </p:cNvPr>
          <p:cNvSpPr>
            <a:spLocks noGrp="1"/>
          </p:cNvSpPr>
          <p:nvPr>
            <p:ph type="sldNum" sz="quarter" idx="11"/>
          </p:nvPr>
        </p:nvSpPr>
        <p:spPr/>
        <p:txBody>
          <a:bodyPr/>
          <a:lstStyle/>
          <a:p>
            <a:fld id="{5C6CE37E-CBC8-4448-B085-1F6586CB95B8}" type="slidenum">
              <a:rPr lang="en-GB" smtClean="0"/>
              <a:pPr/>
              <a:t>31</a:t>
            </a:fld>
            <a:endParaRPr lang="en-GB"/>
          </a:p>
        </p:txBody>
      </p:sp>
      <p:sp>
        <p:nvSpPr>
          <p:cNvPr id="4" name="Zástupný objekt pre pätu 3">
            <a:extLst>
              <a:ext uri="{FF2B5EF4-FFF2-40B4-BE49-F238E27FC236}">
                <a16:creationId xmlns:a16="http://schemas.microsoft.com/office/drawing/2014/main" id="{45C90504-4B4C-AAE0-DACF-828E8C98DAA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897823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BCCFBC4-936C-6A73-AA78-49E4FDA12EE5}"/>
              </a:ext>
            </a:extLst>
          </p:cNvPr>
          <p:cNvSpPr>
            <a:spLocks noGrp="1"/>
          </p:cNvSpPr>
          <p:nvPr>
            <p:ph idx="1"/>
          </p:nvPr>
        </p:nvSpPr>
        <p:spPr>
          <a:xfrm>
            <a:off x="334537" y="756287"/>
            <a:ext cx="8733740" cy="4384425"/>
          </a:xfrm>
        </p:spPr>
        <p:txBody>
          <a:bodyPr>
            <a:normAutofit fontScale="92500" lnSpcReduction="20000"/>
          </a:bodyPr>
          <a:lstStyle/>
          <a:p>
            <a:r>
              <a:rPr lang="sk-SK" dirty="0"/>
              <a:t>Ich presná definícia umožňuje špecifikovať ciele projektu a zároveň ďalej zúžiť rozsah hľadania. </a:t>
            </a:r>
          </a:p>
          <a:p>
            <a:r>
              <a:rPr lang="sk-SK" dirty="0"/>
              <a:t>Môžu sa týkať každej oblasti PICO, napríklad populácie, intervencie, či výsledku štúdie. </a:t>
            </a:r>
          </a:p>
          <a:p>
            <a:r>
              <a:rPr lang="sk-SK" dirty="0"/>
              <a:t>Vzhľadom na ekonomické, politické, kultúrne a iné faktory môžeme obmedziť krajiny pôvodu štúdie. </a:t>
            </a:r>
          </a:p>
          <a:p>
            <a:r>
              <a:rPr lang="sk-SK" dirty="0"/>
              <a:t>Iné štúdie môžu uviesť, že budú zahrnuté iba kvalitatívne štúdie. </a:t>
            </a:r>
          </a:p>
          <a:p>
            <a:r>
              <a:rPr lang="sk-SK" dirty="0"/>
              <a:t>Charakter zamýšľanej práce môže vyžadovať sústredenie sa na výhradne komunitné projekty, alebo naopak, iba na klinické štúdie. Podobne sa môžeme sústrediť výhradne na kvalitatívne alebo kvantitatívne štúdie. </a:t>
            </a:r>
          </a:p>
          <a:p>
            <a:r>
              <a:rPr lang="sk-SK" dirty="0"/>
              <a:t>Dátum zverejnenia výsledkov štúdie býva častým kritériom, zvykom je sústrediť sa na čo najnovšie poznatky a obmedziť vyhľadávanie na posledných 5 rokov.</a:t>
            </a:r>
          </a:p>
        </p:txBody>
      </p:sp>
      <p:sp>
        <p:nvSpPr>
          <p:cNvPr id="3" name="Nadpis 2">
            <a:extLst>
              <a:ext uri="{FF2B5EF4-FFF2-40B4-BE49-F238E27FC236}">
                <a16:creationId xmlns:a16="http://schemas.microsoft.com/office/drawing/2014/main" id="{9B5DF9DD-5E5D-5755-D805-C170F07A4562}"/>
              </a:ext>
            </a:extLst>
          </p:cNvPr>
          <p:cNvSpPr>
            <a:spLocks noGrp="1"/>
          </p:cNvSpPr>
          <p:nvPr>
            <p:ph type="title"/>
          </p:nvPr>
        </p:nvSpPr>
        <p:spPr>
          <a:xfrm>
            <a:off x="839654" y="6008708"/>
            <a:ext cx="8312587" cy="1008380"/>
          </a:xfrm>
        </p:spPr>
        <p:txBody>
          <a:bodyPr/>
          <a:lstStyle/>
          <a:p>
            <a:r>
              <a:rPr lang="sk-SK" dirty="0"/>
              <a:t>Kritériá zaradenia a vylúčenia</a:t>
            </a:r>
          </a:p>
        </p:txBody>
      </p:sp>
      <p:sp>
        <p:nvSpPr>
          <p:cNvPr id="4" name="Zástupný objekt pre dátum 3">
            <a:extLst>
              <a:ext uri="{FF2B5EF4-FFF2-40B4-BE49-F238E27FC236}">
                <a16:creationId xmlns:a16="http://schemas.microsoft.com/office/drawing/2014/main" id="{6C7ABA53-A49B-444A-376C-0E6042FEFDC3}"/>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74315D12-2622-3D93-7E81-5820FF25279E}"/>
              </a:ext>
            </a:extLst>
          </p:cNvPr>
          <p:cNvSpPr>
            <a:spLocks noGrp="1"/>
          </p:cNvSpPr>
          <p:nvPr>
            <p:ph type="sldNum" sz="quarter" idx="11"/>
          </p:nvPr>
        </p:nvSpPr>
        <p:spPr/>
        <p:txBody>
          <a:bodyPr/>
          <a:lstStyle/>
          <a:p>
            <a:fld id="{20C92893-8C51-46CF-9D47-24B3C575AFAA}" type="slidenum">
              <a:rPr lang="en-GB" smtClean="0"/>
              <a:pPr/>
              <a:t>32</a:t>
            </a:fld>
            <a:endParaRPr lang="en-GB"/>
          </a:p>
        </p:txBody>
      </p:sp>
      <p:sp>
        <p:nvSpPr>
          <p:cNvPr id="6" name="Zástupný objekt pre pätu 5">
            <a:extLst>
              <a:ext uri="{FF2B5EF4-FFF2-40B4-BE49-F238E27FC236}">
                <a16:creationId xmlns:a16="http://schemas.microsoft.com/office/drawing/2014/main" id="{3653E20C-E48D-CA32-8B62-4802CF27FE8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39083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E29618A-D552-C7A7-561E-FF5711C48DDF}"/>
              </a:ext>
            </a:extLst>
          </p:cNvPr>
          <p:cNvSpPr>
            <a:spLocks noGrp="1"/>
          </p:cNvSpPr>
          <p:nvPr>
            <p:ph type="title"/>
          </p:nvPr>
        </p:nvSpPr>
        <p:spPr>
          <a:xfrm>
            <a:off x="856449" y="5882217"/>
            <a:ext cx="8312587" cy="1008380"/>
          </a:xfrm>
        </p:spPr>
        <p:txBody>
          <a:bodyPr/>
          <a:lstStyle/>
          <a:p>
            <a:r>
              <a:rPr lang="sk-SK" dirty="0"/>
              <a:t>Formulár vyhľadávania</a:t>
            </a:r>
          </a:p>
        </p:txBody>
      </p:sp>
      <p:sp>
        <p:nvSpPr>
          <p:cNvPr id="4" name="Zástupný objekt pre dátum 3">
            <a:extLst>
              <a:ext uri="{FF2B5EF4-FFF2-40B4-BE49-F238E27FC236}">
                <a16:creationId xmlns:a16="http://schemas.microsoft.com/office/drawing/2014/main" id="{01B75A1B-AA5B-B89E-E5BE-1F846608A974}"/>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BE3D9662-C214-12DD-4838-F0B3103259DD}"/>
              </a:ext>
            </a:extLst>
          </p:cNvPr>
          <p:cNvSpPr>
            <a:spLocks noGrp="1"/>
          </p:cNvSpPr>
          <p:nvPr>
            <p:ph type="sldNum" sz="quarter" idx="11"/>
          </p:nvPr>
        </p:nvSpPr>
        <p:spPr/>
        <p:txBody>
          <a:bodyPr/>
          <a:lstStyle/>
          <a:p>
            <a:fld id="{20C92893-8C51-46CF-9D47-24B3C575AFAA}" type="slidenum">
              <a:rPr lang="en-GB" smtClean="0"/>
              <a:pPr/>
              <a:t>33</a:t>
            </a:fld>
            <a:endParaRPr lang="en-GB"/>
          </a:p>
        </p:txBody>
      </p:sp>
      <p:sp>
        <p:nvSpPr>
          <p:cNvPr id="6" name="Zástupný objekt pre pätu 5">
            <a:extLst>
              <a:ext uri="{FF2B5EF4-FFF2-40B4-BE49-F238E27FC236}">
                <a16:creationId xmlns:a16="http://schemas.microsoft.com/office/drawing/2014/main" id="{159664CC-C61F-3EE2-2ED3-63DE1DE524BE}"/>
              </a:ext>
            </a:extLst>
          </p:cNvPr>
          <p:cNvSpPr>
            <a:spLocks noGrp="1"/>
          </p:cNvSpPr>
          <p:nvPr>
            <p:ph type="ftr" sz="quarter" idx="12"/>
          </p:nvPr>
        </p:nvSpPr>
        <p:spPr/>
        <p:txBody>
          <a:bodyPr/>
          <a:lstStyle/>
          <a:p>
            <a:r>
              <a:rPr lang="en-GB"/>
              <a:t>rusnak.truni.sk</a:t>
            </a:r>
          </a:p>
        </p:txBody>
      </p:sp>
      <p:grpSp>
        <p:nvGrpSpPr>
          <p:cNvPr id="11" name="Skupina 10">
            <a:extLst>
              <a:ext uri="{FF2B5EF4-FFF2-40B4-BE49-F238E27FC236}">
                <a16:creationId xmlns:a16="http://schemas.microsoft.com/office/drawing/2014/main" id="{907D99D8-7BA5-E4EF-0598-80A0CD48E391}"/>
              </a:ext>
            </a:extLst>
          </p:cNvPr>
          <p:cNvGrpSpPr/>
          <p:nvPr/>
        </p:nvGrpSpPr>
        <p:grpSpPr>
          <a:xfrm>
            <a:off x="289394" y="273200"/>
            <a:ext cx="9684780" cy="5609017"/>
            <a:chOff x="289394" y="273200"/>
            <a:chExt cx="9684780" cy="5609017"/>
          </a:xfrm>
        </p:grpSpPr>
        <p:pic>
          <p:nvPicPr>
            <p:cNvPr id="8" name="Obrázok 7" descr="Obrázok, na ktorom je text, snímka obrazovky, rad, rovnobežný&#10;&#10;Automaticky generovaný popis">
              <a:extLst>
                <a:ext uri="{FF2B5EF4-FFF2-40B4-BE49-F238E27FC236}">
                  <a16:creationId xmlns:a16="http://schemas.microsoft.com/office/drawing/2014/main" id="{3C328709-2FFC-82C2-A3F1-E82607E5F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94" y="273200"/>
              <a:ext cx="3906280" cy="5609017"/>
            </a:xfrm>
            <a:prstGeom prst="rect">
              <a:avLst/>
            </a:prstGeom>
          </p:spPr>
        </p:pic>
        <p:pic>
          <p:nvPicPr>
            <p:cNvPr id="10" name="Obrázok 9" descr="Obrázok, na ktorom je text, snímka obrazovky, písmo, číslo&#10;&#10;Automaticky generovaný popis">
              <a:extLst>
                <a:ext uri="{FF2B5EF4-FFF2-40B4-BE49-F238E27FC236}">
                  <a16:creationId xmlns:a16="http://schemas.microsoft.com/office/drawing/2014/main" id="{F8BAB75E-6EAD-14AA-A612-B49C257B0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74" y="759133"/>
              <a:ext cx="5778500" cy="4292600"/>
            </a:xfrm>
            <a:prstGeom prst="rect">
              <a:avLst/>
            </a:prstGeom>
          </p:spPr>
        </p:pic>
      </p:grpSp>
    </p:spTree>
    <p:extLst>
      <p:ext uri="{BB962C8B-B14F-4D97-AF65-F5344CB8AC3E}">
        <p14:creationId xmlns:p14="http://schemas.microsoft.com/office/powerpoint/2010/main" val="503155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CADAD2E-040D-3E58-CFE8-E058938D2947}"/>
              </a:ext>
            </a:extLst>
          </p:cNvPr>
          <p:cNvSpPr>
            <a:spLocks noGrp="1"/>
          </p:cNvSpPr>
          <p:nvPr>
            <p:ph idx="1"/>
          </p:nvPr>
        </p:nvSpPr>
        <p:spPr>
          <a:xfrm>
            <a:off x="1081668" y="756287"/>
            <a:ext cx="7986609" cy="4306367"/>
          </a:xfrm>
        </p:spPr>
        <p:txBody>
          <a:bodyPr/>
          <a:lstStyle/>
          <a:p>
            <a:r>
              <a:rPr lang="sk-SK" dirty="0"/>
              <a:t>Otvorený prístup (OA) znamená bezplatný, neobmedzený on-line prístup k výstupom výskumu, ako sú články v časopisoch a knihy. </a:t>
            </a:r>
          </a:p>
          <a:p>
            <a:r>
              <a:rPr lang="sk-SK" dirty="0"/>
              <a:t>Nelegálne zdroje:</a:t>
            </a:r>
          </a:p>
          <a:p>
            <a:pPr lvl="1"/>
            <a:r>
              <a:rPr lang="sk-SK" dirty="0">
                <a:hlinkClick r:id="rId2"/>
              </a:rPr>
              <a:t>SCI-HUB</a:t>
            </a:r>
            <a:r>
              <a:rPr lang="sk-SK" dirty="0"/>
              <a:t> patrí medzi najznámejšie, ponúka množstvo článkov z odborných časopisov. </a:t>
            </a:r>
          </a:p>
          <a:p>
            <a:pPr lvl="1"/>
            <a:r>
              <a:rPr lang="sk-SK" dirty="0">
                <a:hlinkClick r:id="rId3"/>
              </a:rPr>
              <a:t>LIBGEN</a:t>
            </a:r>
            <a:r>
              <a:rPr lang="sk-SK" dirty="0"/>
              <a:t>, </a:t>
            </a:r>
            <a:r>
              <a:rPr lang="sk-SK" dirty="0">
                <a:hlinkClick r:id="rId4"/>
              </a:rPr>
              <a:t>OCEANOFPDF</a:t>
            </a:r>
            <a:r>
              <a:rPr lang="sk-SK" dirty="0"/>
              <a:t> zas sprostredkúva kópie kníh v elektronickej forme. </a:t>
            </a:r>
          </a:p>
          <a:p>
            <a:pPr lvl="1"/>
            <a:r>
              <a:rPr lang="sk-SK" dirty="0"/>
              <a:t>Vzhľadom na rozpor v legálnosti poskytovania uvedených služieb upozorňujeme na dodržiavanie autorských práv.</a:t>
            </a:r>
          </a:p>
        </p:txBody>
      </p:sp>
      <p:sp>
        <p:nvSpPr>
          <p:cNvPr id="3" name="Nadpis 2">
            <a:extLst>
              <a:ext uri="{FF2B5EF4-FFF2-40B4-BE49-F238E27FC236}">
                <a16:creationId xmlns:a16="http://schemas.microsoft.com/office/drawing/2014/main" id="{D547BAE9-5FCC-A309-DEDF-4103B143717A}"/>
              </a:ext>
            </a:extLst>
          </p:cNvPr>
          <p:cNvSpPr>
            <a:spLocks noGrp="1"/>
          </p:cNvSpPr>
          <p:nvPr>
            <p:ph type="title"/>
          </p:nvPr>
        </p:nvSpPr>
        <p:spPr>
          <a:xfrm>
            <a:off x="755690" y="6008708"/>
            <a:ext cx="8312587" cy="1008380"/>
          </a:xfrm>
        </p:spPr>
        <p:txBody>
          <a:bodyPr/>
          <a:lstStyle/>
          <a:p>
            <a:r>
              <a:rPr lang="sk-SK" dirty="0"/>
              <a:t>Zdroje plných textov článkov</a:t>
            </a:r>
          </a:p>
        </p:txBody>
      </p:sp>
      <p:sp>
        <p:nvSpPr>
          <p:cNvPr id="4" name="Zástupný objekt pre dátum 3">
            <a:extLst>
              <a:ext uri="{FF2B5EF4-FFF2-40B4-BE49-F238E27FC236}">
                <a16:creationId xmlns:a16="http://schemas.microsoft.com/office/drawing/2014/main" id="{3B556CB2-5592-7F38-140C-9ACB5FC6466C}"/>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F6CC64C2-5828-8F74-017A-9547E4C17697}"/>
              </a:ext>
            </a:extLst>
          </p:cNvPr>
          <p:cNvSpPr>
            <a:spLocks noGrp="1"/>
          </p:cNvSpPr>
          <p:nvPr>
            <p:ph type="sldNum" sz="quarter" idx="11"/>
          </p:nvPr>
        </p:nvSpPr>
        <p:spPr/>
        <p:txBody>
          <a:bodyPr/>
          <a:lstStyle/>
          <a:p>
            <a:fld id="{20C92893-8C51-46CF-9D47-24B3C575AFAA}" type="slidenum">
              <a:rPr lang="en-GB" smtClean="0"/>
              <a:pPr/>
              <a:t>34</a:t>
            </a:fld>
            <a:endParaRPr lang="en-GB"/>
          </a:p>
        </p:txBody>
      </p:sp>
      <p:sp>
        <p:nvSpPr>
          <p:cNvPr id="6" name="Zástupný objekt pre pätu 5">
            <a:extLst>
              <a:ext uri="{FF2B5EF4-FFF2-40B4-BE49-F238E27FC236}">
                <a16:creationId xmlns:a16="http://schemas.microsoft.com/office/drawing/2014/main" id="{28DBFA81-B82F-7043-EAC4-ACA83A61205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392462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3B23206-3DA9-0CB5-D5F9-927F489CCFC6}"/>
              </a:ext>
            </a:extLst>
          </p:cNvPr>
          <p:cNvSpPr>
            <a:spLocks noGrp="1"/>
          </p:cNvSpPr>
          <p:nvPr>
            <p:ph type="body" idx="1"/>
          </p:nvPr>
        </p:nvSpPr>
        <p:spPr>
          <a:xfrm>
            <a:off x="5037931" y="4705958"/>
            <a:ext cx="4114311" cy="1929619"/>
          </a:xfrm>
        </p:spPr>
        <p:txBody>
          <a:bodyPr>
            <a:normAutofit fontScale="85000" lnSpcReduction="10000"/>
          </a:bodyPr>
          <a:lstStyle/>
          <a:p>
            <a:r>
              <a:rPr lang="sk-SK" dirty="0"/>
              <a:t>Kritické hodnotenie: Ako posúdiť dôveryhodnosť a kvalitu zdrojov.</a:t>
            </a:r>
          </a:p>
          <a:p>
            <a:r>
              <a:rPr lang="sk-SK" dirty="0" err="1"/>
              <a:t>Impaktný</a:t>
            </a:r>
            <a:r>
              <a:rPr lang="sk-SK" dirty="0"/>
              <a:t> faktor a citačný index: Význam v kontexte verejného zdravotníctva.</a:t>
            </a:r>
          </a:p>
          <a:p>
            <a:r>
              <a:rPr lang="sk-SK" dirty="0" err="1"/>
              <a:t>Relevance</a:t>
            </a:r>
            <a:r>
              <a:rPr lang="sk-SK" dirty="0"/>
              <a:t> a použiteľnosť: Ako určiť, či je zdroj vhodný pre diplomovú prácu.</a:t>
            </a:r>
          </a:p>
        </p:txBody>
      </p:sp>
      <p:sp>
        <p:nvSpPr>
          <p:cNvPr id="4" name="Zástupný objekt pre dátum 3">
            <a:extLst>
              <a:ext uri="{FF2B5EF4-FFF2-40B4-BE49-F238E27FC236}">
                <a16:creationId xmlns:a16="http://schemas.microsoft.com/office/drawing/2014/main" id="{9EB91A0E-E101-1357-99D1-730293717AA3}"/>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6BBA784E-50C4-7E53-B717-EF49F0CA8A29}"/>
              </a:ext>
            </a:extLst>
          </p:cNvPr>
          <p:cNvSpPr>
            <a:spLocks noGrp="1"/>
          </p:cNvSpPr>
          <p:nvPr>
            <p:ph type="sldNum" sz="quarter" idx="11"/>
          </p:nvPr>
        </p:nvSpPr>
        <p:spPr/>
        <p:txBody>
          <a:bodyPr/>
          <a:lstStyle/>
          <a:p>
            <a:fld id="{20C92893-8C51-46CF-9D47-24B3C575AFAA}" type="slidenum">
              <a:rPr lang="en-GB" smtClean="0"/>
              <a:pPr/>
              <a:t>35</a:t>
            </a:fld>
            <a:endParaRPr lang="en-GB"/>
          </a:p>
        </p:txBody>
      </p:sp>
      <p:sp>
        <p:nvSpPr>
          <p:cNvPr id="6" name="Zástupný objekt pre pätu 5">
            <a:extLst>
              <a:ext uri="{FF2B5EF4-FFF2-40B4-BE49-F238E27FC236}">
                <a16:creationId xmlns:a16="http://schemas.microsoft.com/office/drawing/2014/main" id="{1E5A507F-66E7-EE3F-9633-E42D9B55B13F}"/>
              </a:ext>
            </a:extLst>
          </p:cNvPr>
          <p:cNvSpPr>
            <a:spLocks noGrp="1"/>
          </p:cNvSpPr>
          <p:nvPr>
            <p:ph type="ftr" sz="quarter" idx="12"/>
          </p:nvPr>
        </p:nvSpPr>
        <p:spPr/>
        <p:txBody>
          <a:bodyPr/>
          <a:lstStyle/>
          <a:p>
            <a:r>
              <a:rPr lang="en-GB"/>
              <a:t>rusnak.truni.sk</a:t>
            </a:r>
          </a:p>
        </p:txBody>
      </p:sp>
      <p:sp>
        <p:nvSpPr>
          <p:cNvPr id="3" name="Nadpis 2">
            <a:extLst>
              <a:ext uri="{FF2B5EF4-FFF2-40B4-BE49-F238E27FC236}">
                <a16:creationId xmlns:a16="http://schemas.microsoft.com/office/drawing/2014/main" id="{F9B87E3E-E8BB-BE4D-381E-8354135A0A8E}"/>
              </a:ext>
            </a:extLst>
          </p:cNvPr>
          <p:cNvSpPr>
            <a:spLocks noGrp="1"/>
          </p:cNvSpPr>
          <p:nvPr>
            <p:ph type="title"/>
          </p:nvPr>
        </p:nvSpPr>
        <p:spPr/>
        <p:txBody>
          <a:bodyPr/>
          <a:lstStyle/>
          <a:p>
            <a:r>
              <a:rPr lang="sk-SK" sz="3200" dirty="0"/>
              <a:t>Výber výsledkov zo systematického prehľadu a kritické hodnotenie dôkazov </a:t>
            </a:r>
          </a:p>
        </p:txBody>
      </p:sp>
    </p:spTree>
    <p:extLst>
      <p:ext uri="{BB962C8B-B14F-4D97-AF65-F5344CB8AC3E}">
        <p14:creationId xmlns:p14="http://schemas.microsoft.com/office/powerpoint/2010/main" val="498323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obsah 7">
            <a:extLst>
              <a:ext uri="{FF2B5EF4-FFF2-40B4-BE49-F238E27FC236}">
                <a16:creationId xmlns:a16="http://schemas.microsoft.com/office/drawing/2014/main" id="{801F1D4A-B24C-95C2-720D-C8576A9DDBC3}"/>
              </a:ext>
            </a:extLst>
          </p:cNvPr>
          <p:cNvSpPr>
            <a:spLocks noGrp="1"/>
          </p:cNvSpPr>
          <p:nvPr>
            <p:ph idx="1"/>
          </p:nvPr>
        </p:nvSpPr>
        <p:spPr>
          <a:xfrm>
            <a:off x="856448" y="756287"/>
            <a:ext cx="8211829" cy="4621740"/>
          </a:xfrm>
        </p:spPr>
        <p:txBody>
          <a:bodyPr/>
          <a:lstStyle/>
          <a:p>
            <a:r>
              <a:rPr lang="sk-SK" dirty="0"/>
              <a:t>Proces starostlivého a systematického hodnotenia kvality literatúry, v ktorom sa posúdi jej dôveryhodnosť a hodnota v konkrétnom kontexte (</a:t>
            </a:r>
            <a:r>
              <a:rPr lang="sk-SK" dirty="0" err="1"/>
              <a:t>Burls</a:t>
            </a:r>
            <a:r>
              <a:rPr lang="sk-SK" dirty="0"/>
              <a:t> 2009). </a:t>
            </a:r>
          </a:p>
          <a:p>
            <a:r>
              <a:rPr lang="sk-SK" dirty="0"/>
              <a:t>Je dôležité zvážiť ako bol výskum vykonaný a tiež posúdiť silné a slabé stránky iných dôkazov. </a:t>
            </a:r>
          </a:p>
          <a:p>
            <a:r>
              <a:rPr lang="sk-SK" dirty="0"/>
              <a:t>Začlenenie zle navrhnutých štúdií alebo prisúdenie rovnakej váhy slabšej štúdii ako tej silnejšej, môže byť zavádzajúce a môže ovplyvniť výsledky rozhodovania o výbere.</a:t>
            </a:r>
          </a:p>
        </p:txBody>
      </p:sp>
      <p:sp>
        <p:nvSpPr>
          <p:cNvPr id="7" name="Nadpis 6">
            <a:extLst>
              <a:ext uri="{FF2B5EF4-FFF2-40B4-BE49-F238E27FC236}">
                <a16:creationId xmlns:a16="http://schemas.microsoft.com/office/drawing/2014/main" id="{CF00B360-A617-4AC4-00D1-E4CC85B72AE6}"/>
              </a:ext>
            </a:extLst>
          </p:cNvPr>
          <p:cNvSpPr>
            <a:spLocks noGrp="1"/>
          </p:cNvSpPr>
          <p:nvPr>
            <p:ph type="title"/>
          </p:nvPr>
        </p:nvSpPr>
        <p:spPr/>
        <p:txBody>
          <a:bodyPr/>
          <a:lstStyle/>
          <a:p>
            <a:r>
              <a:rPr lang="sk-SK" dirty="0"/>
              <a:t>Kritické hodnotenie</a:t>
            </a:r>
          </a:p>
        </p:txBody>
      </p:sp>
      <p:sp>
        <p:nvSpPr>
          <p:cNvPr id="3" name="Zástupný objekt pre dátum 2">
            <a:extLst>
              <a:ext uri="{FF2B5EF4-FFF2-40B4-BE49-F238E27FC236}">
                <a16:creationId xmlns:a16="http://schemas.microsoft.com/office/drawing/2014/main" id="{F09BD6DB-BC93-C15F-AE2F-DFEB85CDDD64}"/>
              </a:ext>
            </a:extLst>
          </p:cNvPr>
          <p:cNvSpPr>
            <a:spLocks noGrp="1"/>
          </p:cNvSpPr>
          <p:nvPr>
            <p:ph type="dt" sz="half" idx="10"/>
          </p:nvPr>
        </p:nvSpPr>
        <p:spPr/>
        <p:txBody>
          <a:bodyPr/>
          <a:lstStyle/>
          <a:p>
            <a:fld id="{F74D4851-71F3-7E46-BD42-81840CD9F2B6}" type="datetime1">
              <a:rPr lang="sk-SK" smtClean="0"/>
              <a:t>8.10.2024</a:t>
            </a:fld>
            <a:endParaRPr lang="en-GB"/>
          </a:p>
        </p:txBody>
      </p:sp>
      <p:sp>
        <p:nvSpPr>
          <p:cNvPr id="4" name="Zástupný objekt pre číslo snímky 3">
            <a:extLst>
              <a:ext uri="{FF2B5EF4-FFF2-40B4-BE49-F238E27FC236}">
                <a16:creationId xmlns:a16="http://schemas.microsoft.com/office/drawing/2014/main" id="{91B7B3E1-430C-FF89-E256-79ECDBC2C367}"/>
              </a:ext>
            </a:extLst>
          </p:cNvPr>
          <p:cNvSpPr>
            <a:spLocks noGrp="1"/>
          </p:cNvSpPr>
          <p:nvPr>
            <p:ph type="sldNum" sz="quarter" idx="11"/>
          </p:nvPr>
        </p:nvSpPr>
        <p:spPr/>
        <p:txBody>
          <a:bodyPr/>
          <a:lstStyle/>
          <a:p>
            <a:fld id="{B7D8D926-BC77-48DB-9B94-D8C2D2386DFA}" type="slidenum">
              <a:rPr lang="en-GB" smtClean="0"/>
              <a:pPr/>
              <a:t>36</a:t>
            </a:fld>
            <a:endParaRPr lang="en-GB"/>
          </a:p>
        </p:txBody>
      </p:sp>
      <p:sp>
        <p:nvSpPr>
          <p:cNvPr id="5" name="Zástupný objekt pre pätu 4">
            <a:extLst>
              <a:ext uri="{FF2B5EF4-FFF2-40B4-BE49-F238E27FC236}">
                <a16:creationId xmlns:a16="http://schemas.microsoft.com/office/drawing/2014/main" id="{E7738E3D-636E-7FB6-13C3-EA40E423A27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087323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jekt pre obsah 7" descr="Obrázok, na ktorom je text, písmo, snímka obrazovky, číslo&#10;&#10;Automaticky generovaný popis">
            <a:extLst>
              <a:ext uri="{FF2B5EF4-FFF2-40B4-BE49-F238E27FC236}">
                <a16:creationId xmlns:a16="http://schemas.microsoft.com/office/drawing/2014/main" id="{F1DB6AD5-6E89-F4F0-B381-53F79799E5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2847" y="1265208"/>
            <a:ext cx="7999394" cy="1738887"/>
          </a:xfrm>
        </p:spPr>
      </p:pic>
      <p:sp>
        <p:nvSpPr>
          <p:cNvPr id="3" name="Nadpis 2">
            <a:extLst>
              <a:ext uri="{FF2B5EF4-FFF2-40B4-BE49-F238E27FC236}">
                <a16:creationId xmlns:a16="http://schemas.microsoft.com/office/drawing/2014/main" id="{D3DA5DE4-F631-52FA-D76C-B9275429B7E1}"/>
              </a:ext>
            </a:extLst>
          </p:cNvPr>
          <p:cNvSpPr>
            <a:spLocks noGrp="1"/>
          </p:cNvSpPr>
          <p:nvPr>
            <p:ph type="title"/>
          </p:nvPr>
        </p:nvSpPr>
        <p:spPr/>
        <p:txBody>
          <a:bodyPr/>
          <a:lstStyle/>
          <a:p>
            <a:r>
              <a:rPr lang="sk-SK" dirty="0"/>
              <a:t>Hodnotenie kvality na základe GRADE</a:t>
            </a:r>
          </a:p>
        </p:txBody>
      </p:sp>
      <p:sp>
        <p:nvSpPr>
          <p:cNvPr id="4" name="Zástupný objekt pre dátum 3">
            <a:extLst>
              <a:ext uri="{FF2B5EF4-FFF2-40B4-BE49-F238E27FC236}">
                <a16:creationId xmlns:a16="http://schemas.microsoft.com/office/drawing/2014/main" id="{99F56092-480F-DBFD-6FEA-9D7FA1B3DA63}"/>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521DA7F6-A998-E72C-54A3-DE94125D5B5D}"/>
              </a:ext>
            </a:extLst>
          </p:cNvPr>
          <p:cNvSpPr>
            <a:spLocks noGrp="1"/>
          </p:cNvSpPr>
          <p:nvPr>
            <p:ph type="sldNum" sz="quarter" idx="11"/>
          </p:nvPr>
        </p:nvSpPr>
        <p:spPr/>
        <p:txBody>
          <a:bodyPr/>
          <a:lstStyle/>
          <a:p>
            <a:fld id="{20C92893-8C51-46CF-9D47-24B3C575AFAA}" type="slidenum">
              <a:rPr lang="en-GB" smtClean="0"/>
              <a:pPr/>
              <a:t>37</a:t>
            </a:fld>
            <a:endParaRPr lang="en-GB"/>
          </a:p>
        </p:txBody>
      </p:sp>
      <p:sp>
        <p:nvSpPr>
          <p:cNvPr id="6" name="Zástupný objekt pre pätu 5">
            <a:extLst>
              <a:ext uri="{FF2B5EF4-FFF2-40B4-BE49-F238E27FC236}">
                <a16:creationId xmlns:a16="http://schemas.microsoft.com/office/drawing/2014/main" id="{710B148D-1AA0-0A08-276A-1D99E2D2F863}"/>
              </a:ext>
            </a:extLst>
          </p:cNvPr>
          <p:cNvSpPr>
            <a:spLocks noGrp="1"/>
          </p:cNvSpPr>
          <p:nvPr>
            <p:ph type="ftr" sz="quarter" idx="12"/>
          </p:nvPr>
        </p:nvSpPr>
        <p:spPr/>
        <p:txBody>
          <a:bodyPr/>
          <a:lstStyle/>
          <a:p>
            <a:r>
              <a:rPr lang="en-GB"/>
              <a:t>rusnak.truni.sk</a:t>
            </a:r>
          </a:p>
        </p:txBody>
      </p:sp>
      <p:sp>
        <p:nvSpPr>
          <p:cNvPr id="9" name="BlokTextu 8">
            <a:extLst>
              <a:ext uri="{FF2B5EF4-FFF2-40B4-BE49-F238E27FC236}">
                <a16:creationId xmlns:a16="http://schemas.microsoft.com/office/drawing/2014/main" id="{09D26639-AF61-7071-D348-772F3D3F9094}"/>
              </a:ext>
            </a:extLst>
          </p:cNvPr>
          <p:cNvSpPr txBox="1"/>
          <p:nvPr/>
        </p:nvSpPr>
        <p:spPr>
          <a:xfrm>
            <a:off x="696417" y="3300914"/>
            <a:ext cx="8472618" cy="413703"/>
          </a:xfrm>
          <a:prstGeom prst="rect">
            <a:avLst/>
          </a:prstGeom>
          <a:noFill/>
        </p:spPr>
        <p:txBody>
          <a:bodyPr wrap="square" rtlCol="0">
            <a:spAutoFit/>
          </a:bodyPr>
          <a:lstStyle/>
          <a:p>
            <a:r>
              <a:rPr lang="sk-SK" sz="1200" dirty="0" err="1">
                <a:solidFill>
                  <a:schemeClr val="tx1"/>
                </a:solidFill>
              </a:rPr>
              <a:t>Schünemann</a:t>
            </a:r>
            <a:r>
              <a:rPr lang="sk-SK" sz="1200" dirty="0">
                <a:solidFill>
                  <a:schemeClr val="tx1"/>
                </a:solidFill>
              </a:rPr>
              <a:t> H et al. (2013) GRADE </a:t>
            </a:r>
            <a:r>
              <a:rPr lang="sk-SK" sz="1200" dirty="0" err="1">
                <a:solidFill>
                  <a:schemeClr val="tx1"/>
                </a:solidFill>
              </a:rPr>
              <a:t>handbook</a:t>
            </a:r>
            <a:r>
              <a:rPr lang="sk-SK" sz="1200" dirty="0">
                <a:solidFill>
                  <a:schemeClr val="tx1"/>
                </a:solidFill>
              </a:rPr>
              <a:t> </a:t>
            </a:r>
            <a:r>
              <a:rPr lang="sk-SK" sz="1200" dirty="0" err="1">
                <a:solidFill>
                  <a:schemeClr val="tx1"/>
                </a:solidFill>
              </a:rPr>
              <a:t>for</a:t>
            </a:r>
            <a:r>
              <a:rPr lang="sk-SK" sz="1200" dirty="0">
                <a:solidFill>
                  <a:schemeClr val="tx1"/>
                </a:solidFill>
              </a:rPr>
              <a:t> </a:t>
            </a:r>
            <a:r>
              <a:rPr lang="sk-SK" sz="1200" dirty="0" err="1">
                <a:solidFill>
                  <a:schemeClr val="tx1"/>
                </a:solidFill>
              </a:rPr>
              <a:t>grading</a:t>
            </a:r>
            <a:r>
              <a:rPr lang="sk-SK" sz="1200" dirty="0">
                <a:solidFill>
                  <a:schemeClr val="tx1"/>
                </a:solidFill>
              </a:rPr>
              <a:t> </a:t>
            </a:r>
            <a:r>
              <a:rPr lang="sk-SK" sz="1200" dirty="0" err="1">
                <a:solidFill>
                  <a:schemeClr val="tx1"/>
                </a:solidFill>
              </a:rPr>
              <a:t>quality</a:t>
            </a:r>
            <a:r>
              <a:rPr lang="sk-SK" sz="1200" dirty="0">
                <a:solidFill>
                  <a:schemeClr val="tx1"/>
                </a:solidFill>
              </a:rPr>
              <a:t> of </a:t>
            </a:r>
            <a:r>
              <a:rPr lang="sk-SK" sz="1200" dirty="0" err="1">
                <a:solidFill>
                  <a:schemeClr val="tx1"/>
                </a:solidFill>
              </a:rPr>
              <a:t>evidence</a:t>
            </a:r>
            <a:r>
              <a:rPr lang="sk-SK" sz="1200" dirty="0">
                <a:solidFill>
                  <a:schemeClr val="tx1"/>
                </a:solidFill>
              </a:rPr>
              <a:t> and </a:t>
            </a:r>
            <a:r>
              <a:rPr lang="sk-SK" sz="1200" dirty="0" err="1">
                <a:solidFill>
                  <a:schemeClr val="tx1"/>
                </a:solidFill>
              </a:rPr>
              <a:t>strength</a:t>
            </a:r>
            <a:r>
              <a:rPr lang="sk-SK" sz="1200" dirty="0">
                <a:solidFill>
                  <a:schemeClr val="tx1"/>
                </a:solidFill>
              </a:rPr>
              <a:t> of </a:t>
            </a:r>
            <a:r>
              <a:rPr lang="sk-SK" sz="1200" dirty="0" err="1">
                <a:solidFill>
                  <a:schemeClr val="tx1"/>
                </a:solidFill>
              </a:rPr>
              <a:t>recommendations</a:t>
            </a:r>
            <a:r>
              <a:rPr lang="sk-SK" sz="1200" dirty="0">
                <a:solidFill>
                  <a:schemeClr val="tx1"/>
                </a:solidFill>
              </a:rPr>
              <a:t>. </a:t>
            </a:r>
            <a:r>
              <a:rPr lang="sk-SK" sz="1200" dirty="0" err="1">
                <a:solidFill>
                  <a:schemeClr val="tx1"/>
                </a:solidFill>
              </a:rPr>
              <a:t>The</a:t>
            </a:r>
            <a:r>
              <a:rPr lang="sk-SK" sz="1200" dirty="0">
                <a:solidFill>
                  <a:schemeClr val="tx1"/>
                </a:solidFill>
              </a:rPr>
              <a:t> GRADE </a:t>
            </a:r>
            <a:r>
              <a:rPr lang="sk-SK" sz="1200" dirty="0" err="1">
                <a:solidFill>
                  <a:schemeClr val="tx1"/>
                </a:solidFill>
              </a:rPr>
              <a:t>Working</a:t>
            </a:r>
            <a:r>
              <a:rPr lang="sk-SK" sz="1200" dirty="0">
                <a:solidFill>
                  <a:schemeClr val="tx1"/>
                </a:solidFill>
              </a:rPr>
              <a:t> Group. </a:t>
            </a:r>
            <a:r>
              <a:rPr lang="sk-SK" sz="1200" dirty="0" err="1">
                <a:solidFill>
                  <a:schemeClr val="tx1"/>
                </a:solidFill>
              </a:rPr>
              <a:t>Available</a:t>
            </a:r>
            <a:r>
              <a:rPr lang="sk-SK" sz="1200" dirty="0">
                <a:solidFill>
                  <a:schemeClr val="tx1"/>
                </a:solidFill>
              </a:rPr>
              <a:t> at: http://</a:t>
            </a:r>
            <a:r>
              <a:rPr lang="sk-SK" sz="1200" dirty="0" err="1">
                <a:solidFill>
                  <a:schemeClr val="tx1"/>
                </a:solidFill>
              </a:rPr>
              <a:t>www.guidelinedevelopment.org</a:t>
            </a:r>
            <a:r>
              <a:rPr lang="sk-SK" sz="1200" dirty="0">
                <a:solidFill>
                  <a:schemeClr val="tx1"/>
                </a:solidFill>
              </a:rPr>
              <a:t>/</a:t>
            </a:r>
            <a:r>
              <a:rPr lang="sk-SK" sz="1200" dirty="0" err="1">
                <a:solidFill>
                  <a:schemeClr val="tx1"/>
                </a:solidFill>
              </a:rPr>
              <a:t>handbook</a:t>
            </a:r>
            <a:r>
              <a:rPr lang="sk-SK" sz="1200" dirty="0">
                <a:solidFill>
                  <a:schemeClr val="tx1"/>
                </a:solidFill>
              </a:rPr>
              <a:t>.</a:t>
            </a:r>
          </a:p>
        </p:txBody>
      </p:sp>
    </p:spTree>
    <p:extLst>
      <p:ext uri="{BB962C8B-B14F-4D97-AF65-F5344CB8AC3E}">
        <p14:creationId xmlns:p14="http://schemas.microsoft.com/office/powerpoint/2010/main" val="1745633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jekt pre obsah 7" descr="Obrázok, na ktorom je text, snímka obrazovky, písmo, číslo&#10;&#10;Automaticky generovaný popis">
            <a:extLst>
              <a:ext uri="{FF2B5EF4-FFF2-40B4-BE49-F238E27FC236}">
                <a16:creationId xmlns:a16="http://schemas.microsoft.com/office/drawing/2014/main" id="{D03FF671-CF93-85FC-DBA3-6BCA4693CF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9592" y="3571742"/>
            <a:ext cx="7818217" cy="1707862"/>
          </a:xfrm>
        </p:spPr>
      </p:pic>
      <p:sp>
        <p:nvSpPr>
          <p:cNvPr id="3" name="Nadpis 2">
            <a:extLst>
              <a:ext uri="{FF2B5EF4-FFF2-40B4-BE49-F238E27FC236}">
                <a16:creationId xmlns:a16="http://schemas.microsoft.com/office/drawing/2014/main" id="{1401CD7C-A166-E1DC-9B46-C137401C5729}"/>
              </a:ext>
            </a:extLst>
          </p:cNvPr>
          <p:cNvSpPr>
            <a:spLocks noGrp="1"/>
          </p:cNvSpPr>
          <p:nvPr>
            <p:ph type="title"/>
          </p:nvPr>
        </p:nvSpPr>
        <p:spPr>
          <a:xfrm>
            <a:off x="881637" y="5980254"/>
            <a:ext cx="8312587" cy="1008380"/>
          </a:xfrm>
        </p:spPr>
        <p:txBody>
          <a:bodyPr/>
          <a:lstStyle/>
          <a:p>
            <a:r>
              <a:rPr lang="sk-SK" dirty="0"/>
              <a:t>Hodnotenie na základe GRADE - príklady</a:t>
            </a:r>
          </a:p>
        </p:txBody>
      </p:sp>
      <p:sp>
        <p:nvSpPr>
          <p:cNvPr id="4" name="Zástupný objekt pre dátum 3">
            <a:extLst>
              <a:ext uri="{FF2B5EF4-FFF2-40B4-BE49-F238E27FC236}">
                <a16:creationId xmlns:a16="http://schemas.microsoft.com/office/drawing/2014/main" id="{C5FDB6F0-7704-406F-FE27-6E7F45490076}"/>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C2E8291A-FC48-8622-A8A0-83ACAC45A9DD}"/>
              </a:ext>
            </a:extLst>
          </p:cNvPr>
          <p:cNvSpPr>
            <a:spLocks noGrp="1"/>
          </p:cNvSpPr>
          <p:nvPr>
            <p:ph type="sldNum" sz="quarter" idx="11"/>
          </p:nvPr>
        </p:nvSpPr>
        <p:spPr/>
        <p:txBody>
          <a:bodyPr/>
          <a:lstStyle/>
          <a:p>
            <a:fld id="{20C92893-8C51-46CF-9D47-24B3C575AFAA}" type="slidenum">
              <a:rPr lang="en-GB" smtClean="0"/>
              <a:pPr/>
              <a:t>38</a:t>
            </a:fld>
            <a:endParaRPr lang="en-GB"/>
          </a:p>
        </p:txBody>
      </p:sp>
      <p:sp>
        <p:nvSpPr>
          <p:cNvPr id="6" name="Zástupný objekt pre pätu 5">
            <a:extLst>
              <a:ext uri="{FF2B5EF4-FFF2-40B4-BE49-F238E27FC236}">
                <a16:creationId xmlns:a16="http://schemas.microsoft.com/office/drawing/2014/main" id="{91A5852C-497A-ED96-5E99-F2BF508717AC}"/>
              </a:ext>
            </a:extLst>
          </p:cNvPr>
          <p:cNvSpPr>
            <a:spLocks noGrp="1"/>
          </p:cNvSpPr>
          <p:nvPr>
            <p:ph type="ftr" sz="quarter" idx="12"/>
          </p:nvPr>
        </p:nvSpPr>
        <p:spPr/>
        <p:txBody>
          <a:bodyPr/>
          <a:lstStyle/>
          <a:p>
            <a:r>
              <a:rPr lang="en-GB"/>
              <a:t>rusnak.truni.sk</a:t>
            </a:r>
          </a:p>
        </p:txBody>
      </p:sp>
      <p:pic>
        <p:nvPicPr>
          <p:cNvPr id="10" name="Obrázok 9" descr="Obrázok, na ktorom je text, snímka obrazovky, potvrdenie, písmo&#10;&#10;Automaticky generovaný popis">
            <a:extLst>
              <a:ext uri="{FF2B5EF4-FFF2-40B4-BE49-F238E27FC236}">
                <a16:creationId xmlns:a16="http://schemas.microsoft.com/office/drawing/2014/main" id="{29BC1EFD-785C-B99F-0A5A-CCE29A22E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2" y="320424"/>
            <a:ext cx="7772400" cy="3049991"/>
          </a:xfrm>
          <a:prstGeom prst="rect">
            <a:avLst/>
          </a:prstGeom>
        </p:spPr>
      </p:pic>
    </p:spTree>
    <p:extLst>
      <p:ext uri="{BB962C8B-B14F-4D97-AF65-F5344CB8AC3E}">
        <p14:creationId xmlns:p14="http://schemas.microsoft.com/office/powerpoint/2010/main" val="3849983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C37CEC4-2032-3247-5725-CA8C0504B56A}"/>
              </a:ext>
            </a:extLst>
          </p:cNvPr>
          <p:cNvSpPr>
            <a:spLocks noGrp="1"/>
          </p:cNvSpPr>
          <p:nvPr>
            <p:ph idx="1"/>
          </p:nvPr>
        </p:nvSpPr>
        <p:spPr/>
        <p:txBody>
          <a:bodyPr/>
          <a:lstStyle/>
          <a:p>
            <a:r>
              <a:rPr lang="sk-SK" dirty="0"/>
              <a:t>Normy citovania (APA, Vancouver, atď.): Ktoré normy sú vhodné pre oblasť verejného zdravotníctva.</a:t>
            </a:r>
          </a:p>
          <a:p>
            <a:r>
              <a:rPr lang="sk-SK" dirty="0"/>
              <a:t>Plagiátorstvo a jeho prevencia: Čo predstavuje plagiát a ako sa mu vyhnúť (kontrola cez </a:t>
            </a:r>
            <a:r>
              <a:rPr lang="sk-SK" dirty="0" err="1"/>
              <a:t>Turnitin</a:t>
            </a:r>
            <a:r>
              <a:rPr lang="sk-SK" dirty="0"/>
              <a:t> a podobné nástroje).</a:t>
            </a:r>
          </a:p>
          <a:p>
            <a:r>
              <a:rPr lang="sk-SK" dirty="0"/>
              <a:t>Parafrázovanie a citovanie: Správne spôsoby spracovania cudzích myšlienok.</a:t>
            </a:r>
          </a:p>
        </p:txBody>
      </p:sp>
      <p:sp>
        <p:nvSpPr>
          <p:cNvPr id="3" name="Nadpis 2">
            <a:extLst>
              <a:ext uri="{FF2B5EF4-FFF2-40B4-BE49-F238E27FC236}">
                <a16:creationId xmlns:a16="http://schemas.microsoft.com/office/drawing/2014/main" id="{36435307-A734-7BF4-3398-2C8B9BE0FC18}"/>
              </a:ext>
            </a:extLst>
          </p:cNvPr>
          <p:cNvSpPr>
            <a:spLocks noGrp="1"/>
          </p:cNvSpPr>
          <p:nvPr>
            <p:ph type="title"/>
          </p:nvPr>
        </p:nvSpPr>
        <p:spPr>
          <a:xfrm>
            <a:off x="856449" y="5662233"/>
            <a:ext cx="8312587" cy="1008380"/>
          </a:xfrm>
        </p:spPr>
        <p:txBody>
          <a:bodyPr/>
          <a:lstStyle/>
          <a:p>
            <a:r>
              <a:rPr lang="sk-SK" dirty="0"/>
              <a:t>Citovanie a etika v spracovaní zdrojov</a:t>
            </a:r>
          </a:p>
        </p:txBody>
      </p:sp>
      <p:sp>
        <p:nvSpPr>
          <p:cNvPr id="4" name="Zástupný objekt pre dátum 3">
            <a:extLst>
              <a:ext uri="{FF2B5EF4-FFF2-40B4-BE49-F238E27FC236}">
                <a16:creationId xmlns:a16="http://schemas.microsoft.com/office/drawing/2014/main" id="{2F34BEA5-21FF-6EE5-B071-9036E35CF054}"/>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6247DAAD-9C46-CC1E-E60C-CB87093331E7}"/>
              </a:ext>
            </a:extLst>
          </p:cNvPr>
          <p:cNvSpPr>
            <a:spLocks noGrp="1"/>
          </p:cNvSpPr>
          <p:nvPr>
            <p:ph type="sldNum" sz="quarter" idx="11"/>
          </p:nvPr>
        </p:nvSpPr>
        <p:spPr/>
        <p:txBody>
          <a:bodyPr/>
          <a:lstStyle/>
          <a:p>
            <a:fld id="{20C92893-8C51-46CF-9D47-24B3C575AFAA}" type="slidenum">
              <a:rPr lang="en-GB" smtClean="0"/>
              <a:pPr/>
              <a:t>39</a:t>
            </a:fld>
            <a:endParaRPr lang="en-GB"/>
          </a:p>
        </p:txBody>
      </p:sp>
      <p:sp>
        <p:nvSpPr>
          <p:cNvPr id="6" name="Zástupný objekt pre pätu 5">
            <a:extLst>
              <a:ext uri="{FF2B5EF4-FFF2-40B4-BE49-F238E27FC236}">
                <a16:creationId xmlns:a16="http://schemas.microsoft.com/office/drawing/2014/main" id="{AE3537F0-29ED-5B9E-E5D4-E2172B6F6194}"/>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72450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24F14CA-841C-FABD-4688-16694ED331C6}"/>
              </a:ext>
            </a:extLst>
          </p:cNvPr>
          <p:cNvSpPr>
            <a:spLocks noGrp="1"/>
          </p:cNvSpPr>
          <p:nvPr>
            <p:ph idx="1"/>
          </p:nvPr>
        </p:nvSpPr>
        <p:spPr>
          <a:xfrm>
            <a:off x="755690" y="372888"/>
            <a:ext cx="8312587" cy="4813065"/>
          </a:xfrm>
        </p:spPr>
        <p:txBody>
          <a:bodyPr>
            <a:normAutofit/>
          </a:bodyPr>
          <a:lstStyle/>
          <a:p>
            <a:r>
              <a:rPr lang="sk-SK" dirty="0"/>
              <a:t>Dobrý prehľad pomôže pri nájdení už jestvujúcich znalostí, čím prispeje k presnejšej formulácii otázky, cieľov a zámerov výskumu.</a:t>
            </a:r>
          </a:p>
          <a:p>
            <a:r>
              <a:rPr lang="sk-SK" dirty="0"/>
              <a:t>Umožní hlbšie spoznanie súčasného stavu, teóriám, konceptom a zisteniam v študovanej oblasti. </a:t>
            </a:r>
          </a:p>
          <a:p>
            <a:r>
              <a:rPr lang="sk-SK" dirty="0"/>
              <a:t>Upozorní na medzery vo výskume alebo oblasti, ktoré si vyžadujú ďalšie skúmanie. Teda umožní sa vyhnúť duplicite a poskytne základ koncepčnej tvorbe otázky a hypotéz. </a:t>
            </a:r>
          </a:p>
        </p:txBody>
      </p:sp>
      <p:sp>
        <p:nvSpPr>
          <p:cNvPr id="3" name="Nadpis 2">
            <a:extLst>
              <a:ext uri="{FF2B5EF4-FFF2-40B4-BE49-F238E27FC236}">
                <a16:creationId xmlns:a16="http://schemas.microsoft.com/office/drawing/2014/main" id="{698F3759-62F0-35FC-CBE8-AEED6D13F266}"/>
              </a:ext>
            </a:extLst>
          </p:cNvPr>
          <p:cNvSpPr>
            <a:spLocks noGrp="1"/>
          </p:cNvSpPr>
          <p:nvPr>
            <p:ph type="title"/>
          </p:nvPr>
        </p:nvSpPr>
        <p:spPr>
          <a:xfrm>
            <a:off x="839654" y="5835836"/>
            <a:ext cx="8312587" cy="1008380"/>
          </a:xfrm>
        </p:spPr>
        <p:txBody>
          <a:bodyPr/>
          <a:lstStyle/>
          <a:p>
            <a:r>
              <a:rPr lang="sk-SK" dirty="0"/>
              <a:t>Prečo je potrebný prehľad literatúry na danú tému</a:t>
            </a:r>
          </a:p>
        </p:txBody>
      </p:sp>
      <p:sp>
        <p:nvSpPr>
          <p:cNvPr id="4" name="Zástupný objekt pre dátum 3">
            <a:extLst>
              <a:ext uri="{FF2B5EF4-FFF2-40B4-BE49-F238E27FC236}">
                <a16:creationId xmlns:a16="http://schemas.microsoft.com/office/drawing/2014/main" id="{563B0C3A-DAC5-0F22-9820-5FA25562974D}"/>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6FA0EF1A-402F-E4BE-1062-6DE371565C66}"/>
              </a:ext>
            </a:extLst>
          </p:cNvPr>
          <p:cNvSpPr>
            <a:spLocks noGrp="1"/>
          </p:cNvSpPr>
          <p:nvPr>
            <p:ph type="sldNum" sz="quarter" idx="11"/>
          </p:nvPr>
        </p:nvSpPr>
        <p:spPr/>
        <p:txBody>
          <a:bodyPr/>
          <a:lstStyle/>
          <a:p>
            <a:fld id="{20C92893-8C51-46CF-9D47-24B3C575AFAA}" type="slidenum">
              <a:rPr lang="en-GB" smtClean="0"/>
              <a:pPr/>
              <a:t>4</a:t>
            </a:fld>
            <a:endParaRPr lang="en-GB"/>
          </a:p>
        </p:txBody>
      </p:sp>
      <p:sp>
        <p:nvSpPr>
          <p:cNvPr id="6" name="Zástupný objekt pre pätu 5">
            <a:extLst>
              <a:ext uri="{FF2B5EF4-FFF2-40B4-BE49-F238E27FC236}">
                <a16:creationId xmlns:a16="http://schemas.microsoft.com/office/drawing/2014/main" id="{E829DA4B-B04C-7D42-7066-5B6C97D41535}"/>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709082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13"/>
          <p:cNvSpPr txBox="1">
            <a:spLocks noChangeArrowheads="1"/>
          </p:cNvSpPr>
          <p:nvPr/>
        </p:nvSpPr>
        <p:spPr bwMode="auto">
          <a:xfrm>
            <a:off x="-324903" y="5252763"/>
            <a:ext cx="5362833" cy="1937197"/>
          </a:xfrm>
          <a:prstGeom prst="rect">
            <a:avLst/>
          </a:prstGeom>
          <a:solidFill>
            <a:srgbClr val="6DC2D6">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sk-SK" b="1" dirty="0">
              <a:latin typeface="Times New Roman" panose="02020603050405020304" pitchFamily="18" charset="0"/>
              <a:cs typeface="Times New Roman" panose="02020603050405020304" pitchFamily="18" charset="0"/>
            </a:endParaRPr>
          </a:p>
          <a:p>
            <a:pPr algn="ctr"/>
            <a:endParaRPr lang="sk-SK" b="1" dirty="0">
              <a:latin typeface="Times New Roman" panose="02020603050405020304" pitchFamily="18" charset="0"/>
              <a:cs typeface="Times New Roman" panose="02020603050405020304" pitchFamily="18" charset="0"/>
            </a:endParaRPr>
          </a:p>
          <a:p>
            <a:pPr algn="ctr">
              <a:tabLst>
                <a:tab pos="9187146" algn="l"/>
              </a:tabLst>
            </a:pPr>
            <a:r>
              <a:rPr lang="sk-SK" b="1" dirty="0">
                <a:latin typeface="Times New Roman" panose="02020603050405020304" pitchFamily="18" charset="0"/>
                <a:cs typeface="Times New Roman" panose="02020603050405020304" pitchFamily="18" charset="0"/>
              </a:rPr>
              <a:t>	</a:t>
            </a:r>
            <a:r>
              <a:rPr lang="en-GB" altLang="bg-BG" sz="2400" b="1" dirty="0">
                <a:latin typeface="Times New Roman" panose="02020603050405020304" pitchFamily="18" charset="0"/>
                <a:ea typeface="Arial" charset="0"/>
                <a:cs typeface="Times New Roman" panose="02020603050405020304" pitchFamily="18" charset="0"/>
              </a:rPr>
              <a:t>prof. </a:t>
            </a:r>
            <a:r>
              <a:rPr lang="en-GB" altLang="bg-BG" sz="2400" b="1" dirty="0" err="1">
                <a:latin typeface="Times New Roman" panose="02020603050405020304" pitchFamily="18" charset="0"/>
                <a:ea typeface="Arial" charset="0"/>
                <a:cs typeface="Times New Roman" panose="02020603050405020304" pitchFamily="18" charset="0"/>
              </a:rPr>
              <a:t>MUDr</a:t>
            </a:r>
            <a:r>
              <a:rPr lang="en-GB" altLang="bg-BG" sz="2400" b="1" dirty="0">
                <a:latin typeface="Times New Roman" panose="02020603050405020304" pitchFamily="18" charset="0"/>
                <a:ea typeface="Arial" charset="0"/>
                <a:cs typeface="Times New Roman" panose="02020603050405020304" pitchFamily="18" charset="0"/>
              </a:rPr>
              <a:t>. Martin Rusnák, </a:t>
            </a:r>
            <a:r>
              <a:rPr lang="en-GB" altLang="bg-BG" sz="2400" b="1" dirty="0" err="1">
                <a:latin typeface="Times New Roman" panose="02020603050405020304" pitchFamily="18" charset="0"/>
                <a:ea typeface="Arial" charset="0"/>
                <a:cs typeface="Times New Roman" panose="02020603050405020304" pitchFamily="18" charset="0"/>
              </a:rPr>
              <a:t>CSc</a:t>
            </a:r>
            <a:r>
              <a:rPr lang="sk-SK" altLang="bg-BG" sz="2400" b="1" dirty="0">
                <a:latin typeface="Times New Roman" panose="02020603050405020304" pitchFamily="18" charset="0"/>
                <a:ea typeface="Arial" charset="0"/>
                <a:cs typeface="Times New Roman" panose="02020603050405020304" pitchFamily="18" charset="0"/>
              </a:rPr>
              <a:t>.</a:t>
            </a:r>
          </a:p>
          <a:p>
            <a:pPr lvl="1" algn="ctr" eaLnBrk="1" hangingPunct="1">
              <a:lnSpc>
                <a:spcPct val="150000"/>
              </a:lnSpc>
            </a:pPr>
            <a:r>
              <a:rPr lang="sk-SK" altLang="bg-BG" sz="2400" b="1" dirty="0">
                <a:latin typeface="Times New Roman" panose="02020603050405020304" pitchFamily="18" charset="0"/>
                <a:ea typeface="Arial" charset="0"/>
                <a:cs typeface="Times New Roman" panose="02020603050405020304" pitchFamily="18" charset="0"/>
              </a:rPr>
              <a:t>Prof. Marek Majdan, </a:t>
            </a:r>
            <a:r>
              <a:rPr lang="sk-SK" altLang="bg-BG" sz="2400" b="1" dirty="0" err="1">
                <a:latin typeface="Times New Roman" panose="02020603050405020304" pitchFamily="18" charset="0"/>
                <a:ea typeface="Arial" charset="0"/>
                <a:cs typeface="Times New Roman" panose="02020603050405020304" pitchFamily="18" charset="0"/>
              </a:rPr>
              <a:t>MSc</a:t>
            </a:r>
            <a:r>
              <a:rPr lang="sk-SK" altLang="bg-BG" sz="2400" b="1" dirty="0">
                <a:latin typeface="Times New Roman" panose="02020603050405020304" pitchFamily="18" charset="0"/>
                <a:ea typeface="Arial" charset="0"/>
                <a:cs typeface="Times New Roman" panose="02020603050405020304" pitchFamily="18" charset="0"/>
              </a:rPr>
              <a:t>., PhD.</a:t>
            </a:r>
          </a:p>
          <a:p>
            <a:pPr lvl="1" algn="ctr" eaLnBrk="1" hangingPunct="1">
              <a:lnSpc>
                <a:spcPct val="150000"/>
              </a:lnSpc>
            </a:pPr>
            <a:r>
              <a:rPr lang="sk-SK" altLang="bg-BG" sz="2400" b="1" dirty="0">
                <a:latin typeface="Times New Roman" panose="02020603050405020304" pitchFamily="18" charset="0"/>
                <a:ea typeface="Arial" charset="0"/>
                <a:cs typeface="Times New Roman" panose="02020603050405020304" pitchFamily="18" charset="0"/>
              </a:rPr>
              <a:t>Mgr. Adriana Lutišanová</a:t>
            </a:r>
            <a:endParaRPr lang="en-GB" altLang="bg-BG" sz="2400" b="1" dirty="0">
              <a:latin typeface="Times New Roman" panose="02020603050405020304" pitchFamily="18" charset="0"/>
              <a:ea typeface="Arial" charset="0"/>
              <a:cs typeface="Times New Roman" panose="02020603050405020304" pitchFamily="18" charset="0"/>
            </a:endParaRPr>
          </a:p>
        </p:txBody>
      </p:sp>
      <p:sp>
        <p:nvSpPr>
          <p:cNvPr id="6" name="Zástupný text 5">
            <a:extLst>
              <a:ext uri="{FF2B5EF4-FFF2-40B4-BE49-F238E27FC236}">
                <a16:creationId xmlns:a16="http://schemas.microsoft.com/office/drawing/2014/main" id="{2D0F722E-845D-D6C1-72C0-A9EE168AB9D4}"/>
              </a:ext>
            </a:extLst>
          </p:cNvPr>
          <p:cNvSpPr>
            <a:spLocks noGrp="1"/>
          </p:cNvSpPr>
          <p:nvPr>
            <p:ph type="body" idx="1"/>
          </p:nvPr>
        </p:nvSpPr>
        <p:spPr>
          <a:xfrm>
            <a:off x="5054725" y="4146599"/>
            <a:ext cx="4114311" cy="1694841"/>
          </a:xfrm>
        </p:spPr>
        <p:txBody>
          <a:bodyPr>
            <a:normAutofit fontScale="55000" lnSpcReduction="20000"/>
          </a:bodyPr>
          <a:lstStyle/>
          <a:p>
            <a:pPr>
              <a:tabLst>
                <a:tab pos="9187146" algn="l"/>
              </a:tabLst>
            </a:pPr>
            <a:r>
              <a:rPr lang="sk-SK" sz="2500" b="1" dirty="0">
                <a:latin typeface="Times New Roman" panose="02020603050405020304" pitchFamily="18" charset="0"/>
                <a:cs typeface="Times New Roman" panose="02020603050405020304" pitchFamily="18" charset="0"/>
              </a:rPr>
              <a:t>podľa: </a:t>
            </a:r>
            <a:r>
              <a:rPr lang="sk-SK" sz="2500" dirty="0" err="1">
                <a:effectLst/>
                <a:latin typeface="Times New Roman" panose="02020603050405020304" pitchFamily="18" charset="0"/>
              </a:rPr>
              <a:t>Černikovský</a:t>
            </a:r>
            <a:r>
              <a:rPr lang="sk-SK" sz="2500" dirty="0">
                <a:effectLst/>
                <a:latin typeface="Times New Roman" panose="02020603050405020304" pitchFamily="18" charset="0"/>
              </a:rPr>
              <a:t>, P. 2020. Jak </a:t>
            </a:r>
            <a:r>
              <a:rPr lang="sk-SK" sz="2500" dirty="0" err="1">
                <a:effectLst/>
                <a:latin typeface="Times New Roman" panose="02020603050405020304" pitchFamily="18" charset="0"/>
              </a:rPr>
              <a:t>se</a:t>
            </a:r>
            <a:r>
              <a:rPr lang="sk-SK" sz="2500" dirty="0">
                <a:effectLst/>
                <a:latin typeface="Times New Roman" panose="02020603050405020304" pitchFamily="18" charset="0"/>
              </a:rPr>
              <a:t> </a:t>
            </a:r>
            <a:r>
              <a:rPr lang="sk-SK" sz="2500" dirty="0" err="1">
                <a:effectLst/>
                <a:latin typeface="Times New Roman" panose="02020603050405020304" pitchFamily="18" charset="0"/>
              </a:rPr>
              <a:t>vyhnout</a:t>
            </a:r>
            <a:r>
              <a:rPr lang="sk-SK" sz="2500" dirty="0">
                <a:effectLst/>
                <a:latin typeface="Times New Roman" panose="02020603050405020304" pitchFamily="18" charset="0"/>
              </a:rPr>
              <a:t> </a:t>
            </a:r>
            <a:r>
              <a:rPr lang="sk-SK" sz="2500" dirty="0" err="1">
                <a:effectLst/>
                <a:latin typeface="Times New Roman" panose="02020603050405020304" pitchFamily="18" charset="0"/>
              </a:rPr>
              <a:t>plagiátorství</a:t>
            </a:r>
            <a:r>
              <a:rPr lang="sk-SK" sz="2500" dirty="0">
                <a:latin typeface="Times New Roman" panose="02020603050405020304" pitchFamily="18" charset="0"/>
              </a:rPr>
              <a:t>. </a:t>
            </a:r>
            <a:r>
              <a:rPr lang="sk-SK" sz="2500" dirty="0" err="1">
                <a:effectLst/>
                <a:latin typeface="Times New Roman" panose="02020603050405020304" pitchFamily="18" charset="0"/>
              </a:rPr>
              <a:t>Příručka</a:t>
            </a:r>
            <a:r>
              <a:rPr lang="sk-SK" sz="2500" dirty="0">
                <a:effectLst/>
                <a:latin typeface="Times New Roman" panose="02020603050405020304" pitchFamily="18" charset="0"/>
              </a:rPr>
              <a:t> pro </a:t>
            </a:r>
            <a:r>
              <a:rPr lang="sk-SK" sz="2500" dirty="0" err="1">
                <a:effectLst/>
                <a:latin typeface="Times New Roman" panose="02020603050405020304" pitchFamily="18" charset="0"/>
              </a:rPr>
              <a:t>studenty</a:t>
            </a:r>
            <a:r>
              <a:rPr lang="sk-SK" sz="2500" dirty="0">
                <a:effectLst/>
                <a:latin typeface="Times New Roman" panose="02020603050405020304" pitchFamily="18" charset="0"/>
              </a:rPr>
              <a:t> </a:t>
            </a:r>
          </a:p>
          <a:p>
            <a:pPr>
              <a:tabLst>
                <a:tab pos="9187146" algn="l"/>
              </a:tabLst>
            </a:pPr>
            <a:r>
              <a:rPr lang="sk-SK" sz="2500" dirty="0">
                <a:latin typeface="Times New Roman" panose="02020603050405020304" pitchFamily="18" charset="0"/>
              </a:rPr>
              <a:t>	</a:t>
            </a:r>
            <a:r>
              <a:rPr lang="sk-SK" sz="2500" dirty="0">
                <a:effectLst/>
                <a:latin typeface="Times New Roman" panose="02020603050405020304" pitchFamily="18" charset="0"/>
              </a:rPr>
              <a:t>In: Univerzita Karlova, </a:t>
            </a:r>
            <a:r>
              <a:rPr lang="sk-SK" sz="2500" dirty="0" err="1">
                <a:effectLst/>
                <a:latin typeface="Times New Roman" panose="02020603050405020304" pitchFamily="18" charset="0"/>
              </a:rPr>
              <a:t>Nakladatelství</a:t>
            </a:r>
            <a:r>
              <a:rPr lang="sk-SK" sz="2500" dirty="0">
                <a:effectLst/>
                <a:latin typeface="Times New Roman" panose="02020603050405020304" pitchFamily="18" charset="0"/>
              </a:rPr>
              <a:t> </a:t>
            </a:r>
            <a:r>
              <a:rPr lang="sk-SK" sz="2500" dirty="0" err="1">
                <a:effectLst/>
                <a:latin typeface="Times New Roman" panose="02020603050405020304" pitchFamily="18" charset="0"/>
              </a:rPr>
              <a:t>Karolinum</a:t>
            </a:r>
            <a:r>
              <a:rPr lang="sk-SK" sz="2500" dirty="0">
                <a:effectLst/>
                <a:latin typeface="Times New Roman" panose="02020603050405020304" pitchFamily="18" charset="0"/>
              </a:rPr>
              <a:t>. ISBN 978-80-246-4790-6; Dostupné z: </a:t>
            </a:r>
            <a:r>
              <a:rPr lang="sk-SK" sz="2500" dirty="0">
                <a:effectLst/>
                <a:latin typeface="Times New Roman" panose="02020603050405020304" pitchFamily="18" charset="0"/>
                <a:hlinkClick r:id="rId3"/>
              </a:rPr>
              <a:t>https://webmail.tvu.sk/service/home/~/jak%20-%20predchazet%20%20plagiarismu%20-%20studenti.pdf?auth=co&amp;loc=sk&amp;id=5073&amp;part=2.2</a:t>
            </a:r>
            <a:r>
              <a:rPr lang="sk-SK" sz="2500" dirty="0">
                <a:effectLst/>
                <a:latin typeface="Times New Roman" panose="02020603050405020304" pitchFamily="18" charset="0"/>
              </a:rPr>
              <a:t> </a:t>
            </a:r>
            <a:endParaRPr lang="sk-SK" sz="2500" b="1" dirty="0">
              <a:latin typeface="Times New Roman" panose="02020603050405020304" pitchFamily="18" charset="0"/>
              <a:cs typeface="Times New Roman" panose="02020603050405020304" pitchFamily="18" charset="0"/>
            </a:endParaRPr>
          </a:p>
          <a:p>
            <a:endParaRPr lang="sk-SK" dirty="0"/>
          </a:p>
        </p:txBody>
      </p:sp>
      <p:sp>
        <p:nvSpPr>
          <p:cNvPr id="2" name="Date Placeholder 1"/>
          <p:cNvSpPr>
            <a:spLocks noGrp="1"/>
          </p:cNvSpPr>
          <p:nvPr>
            <p:ph type="dt" sz="half" idx="10"/>
          </p:nvPr>
        </p:nvSpPr>
        <p:spPr/>
        <p:txBody>
          <a:bodyPr/>
          <a:lstStyle/>
          <a:p>
            <a:pPr>
              <a:defRPr/>
            </a:pPr>
            <a:fld id="{E5B48761-B91A-5E45-9F0B-27054B96AF74}" type="datetime1">
              <a:rPr lang="sk-SK"/>
              <a:pPr>
                <a:defRPr/>
              </a:pPr>
              <a:t>8.10.2024</a:t>
            </a:fld>
            <a:endParaRPr lang="en-US"/>
          </a:p>
        </p:txBody>
      </p:sp>
      <p:sp>
        <p:nvSpPr>
          <p:cNvPr id="4" name="Slide Number Placeholder 3"/>
          <p:cNvSpPr>
            <a:spLocks noGrp="1"/>
          </p:cNvSpPr>
          <p:nvPr>
            <p:ph type="sldNum" sz="quarter" idx="11"/>
          </p:nvPr>
        </p:nvSpPr>
        <p:spPr/>
        <p:txBody>
          <a:bodyPr/>
          <a:lstStyle/>
          <a:p>
            <a:pPr>
              <a:defRPr/>
            </a:pPr>
            <a:fld id="{25949C06-FF91-8449-94C3-A68D228446F2}" type="slidenum">
              <a:rPr lang="en-US"/>
              <a:pPr>
                <a:defRPr/>
              </a:pPr>
              <a:t>40</a:t>
            </a:fld>
            <a:endParaRPr lang="en-US"/>
          </a:p>
        </p:txBody>
      </p:sp>
      <p:sp>
        <p:nvSpPr>
          <p:cNvPr id="3" name="Footer Placeholder 2"/>
          <p:cNvSpPr>
            <a:spLocks noGrp="1"/>
          </p:cNvSpPr>
          <p:nvPr>
            <p:ph type="ftr" sz="quarter" idx="12"/>
          </p:nvPr>
        </p:nvSpPr>
        <p:spPr/>
        <p:txBody>
          <a:bodyPr/>
          <a:lstStyle/>
          <a:p>
            <a:pPr>
              <a:defRPr/>
            </a:pPr>
            <a:r>
              <a:rPr lang="en-US" dirty="0"/>
              <a:t>rusnakm@truni.sk</a:t>
            </a:r>
          </a:p>
        </p:txBody>
      </p:sp>
      <p:sp>
        <p:nvSpPr>
          <p:cNvPr id="5" name="Nadpis 4">
            <a:extLst>
              <a:ext uri="{FF2B5EF4-FFF2-40B4-BE49-F238E27FC236}">
                <a16:creationId xmlns:a16="http://schemas.microsoft.com/office/drawing/2014/main" id="{F6E5FAB0-31C7-D863-6425-27DFFB691865}"/>
              </a:ext>
            </a:extLst>
          </p:cNvPr>
          <p:cNvSpPr>
            <a:spLocks noGrp="1"/>
          </p:cNvSpPr>
          <p:nvPr>
            <p:ph type="title"/>
          </p:nvPr>
        </p:nvSpPr>
        <p:spPr/>
        <p:txBody>
          <a:bodyPr/>
          <a:lstStyle/>
          <a:p>
            <a:r>
              <a:rPr lang="sk-SK" sz="6000" b="1" dirty="0">
                <a:latin typeface="Times New Roman" panose="02020603050405020304" pitchFamily="18" charset="0"/>
                <a:cs typeface="Times New Roman" panose="02020603050405020304" pitchFamily="18" charset="0"/>
              </a:rPr>
              <a:t>Plagiátorstvo </a:t>
            </a:r>
            <a:br>
              <a:rPr lang="sk-SK" sz="6000" b="1" dirty="0">
                <a:latin typeface="Times New Roman" panose="02020603050405020304" pitchFamily="18" charset="0"/>
                <a:cs typeface="Times New Roman" panose="02020603050405020304" pitchFamily="18" charset="0"/>
              </a:rPr>
            </a:br>
            <a:r>
              <a:rPr lang="sk-SK" sz="6000" b="1" dirty="0">
                <a:latin typeface="Times New Roman" panose="02020603050405020304" pitchFamily="18" charset="0"/>
                <a:cs typeface="Times New Roman" panose="02020603050405020304" pitchFamily="18" charset="0"/>
              </a:rPr>
              <a:t>v akademickej sfére</a:t>
            </a:r>
            <a:endParaRPr lang="sk-SK" dirty="0"/>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jekt pre obsah 5">
            <a:extLst>
              <a:ext uri="{FF2B5EF4-FFF2-40B4-BE49-F238E27FC236}">
                <a16:creationId xmlns:a16="http://schemas.microsoft.com/office/drawing/2014/main" id="{447C4BA3-89D0-42DB-827B-672D7349799C}"/>
              </a:ext>
            </a:extLst>
          </p:cNvPr>
          <p:cNvSpPr>
            <a:spLocks noGrp="1"/>
          </p:cNvSpPr>
          <p:nvPr>
            <p:ph idx="1"/>
          </p:nvPr>
        </p:nvSpPr>
        <p:spPr>
          <a:xfrm>
            <a:off x="856719" y="1639075"/>
            <a:ext cx="8312587" cy="4450990"/>
          </a:xfrm>
        </p:spPr>
        <p:txBody>
          <a:bodyPr/>
          <a:lstStyle/>
          <a:p>
            <a:pPr algn="just"/>
            <a:r>
              <a:rPr lang="sk-SK" dirty="0"/>
              <a:t>Zoznámiť sa s legislatívou vo vzťahu k autorskému právu</a:t>
            </a:r>
          </a:p>
          <a:p>
            <a:pPr marL="20142" indent="0" algn="just">
              <a:buNone/>
            </a:pPr>
            <a:endParaRPr lang="sk-SK" dirty="0"/>
          </a:p>
          <a:p>
            <a:pPr algn="just"/>
            <a:r>
              <a:rPr lang="sk-SK" dirty="0"/>
              <a:t>Vysvetliť základné pojmy vo vzťahu k plagiátorstvu</a:t>
            </a:r>
          </a:p>
          <a:p>
            <a:pPr algn="just"/>
            <a:endParaRPr lang="sk-SK" dirty="0"/>
          </a:p>
          <a:p>
            <a:pPr algn="just"/>
            <a:r>
              <a:rPr lang="sk-SK" dirty="0"/>
              <a:t>Objasniť druhy plagiátorstva</a:t>
            </a:r>
          </a:p>
          <a:p>
            <a:pPr marL="20142" indent="0" algn="just">
              <a:buNone/>
            </a:pPr>
            <a:endParaRPr lang="sk-SK" dirty="0"/>
          </a:p>
          <a:p>
            <a:pPr algn="just"/>
            <a:r>
              <a:rPr lang="sk-SK" dirty="0"/>
              <a:t>Zdôrazniť následky plagiátorstva</a:t>
            </a:r>
          </a:p>
          <a:p>
            <a:pPr algn="just"/>
            <a:endParaRPr lang="sk-SK" dirty="0"/>
          </a:p>
          <a:p>
            <a:pPr algn="just"/>
            <a:r>
              <a:rPr lang="sk-SK" dirty="0"/>
              <a:t>Zopakovať citovanie</a:t>
            </a:r>
          </a:p>
          <a:p>
            <a:pPr algn="just"/>
            <a:endParaRPr lang="sk-SK" dirty="0"/>
          </a:p>
          <a:p>
            <a:pPr algn="just"/>
            <a:endParaRPr lang="sk-SK" dirty="0"/>
          </a:p>
          <a:p>
            <a:pPr algn="just"/>
            <a:endParaRPr lang="sk-SK" dirty="0"/>
          </a:p>
          <a:p>
            <a:pPr algn="just"/>
            <a:endParaRPr lang="sk-SK" dirty="0"/>
          </a:p>
        </p:txBody>
      </p:sp>
      <p:sp>
        <p:nvSpPr>
          <p:cNvPr id="5" name="Nadpis 4">
            <a:extLst>
              <a:ext uri="{FF2B5EF4-FFF2-40B4-BE49-F238E27FC236}">
                <a16:creationId xmlns:a16="http://schemas.microsoft.com/office/drawing/2014/main" id="{8F2A41AA-9E0D-4C6A-AA92-21E98BED9416}"/>
              </a:ext>
            </a:extLst>
          </p:cNvPr>
          <p:cNvSpPr>
            <a:spLocks noGrp="1"/>
          </p:cNvSpPr>
          <p:nvPr>
            <p:ph type="title"/>
          </p:nvPr>
        </p:nvSpPr>
        <p:spPr/>
        <p:txBody>
          <a:bodyPr/>
          <a:lstStyle/>
          <a:p>
            <a:r>
              <a:rPr lang="sk-SK" b="1" dirty="0"/>
              <a:t>Ciele </a:t>
            </a:r>
          </a:p>
        </p:txBody>
      </p:sp>
      <p:sp>
        <p:nvSpPr>
          <p:cNvPr id="3" name="Zástupný objekt pre číslo snímky 2">
            <a:extLst>
              <a:ext uri="{FF2B5EF4-FFF2-40B4-BE49-F238E27FC236}">
                <a16:creationId xmlns:a16="http://schemas.microsoft.com/office/drawing/2014/main" id="{432EA0A9-556C-4BED-80E2-4C06230D3BDF}"/>
              </a:ext>
            </a:extLst>
          </p:cNvPr>
          <p:cNvSpPr>
            <a:spLocks noGrp="1"/>
          </p:cNvSpPr>
          <p:nvPr>
            <p:ph type="sldNum" sz="quarter" idx="11"/>
          </p:nvPr>
        </p:nvSpPr>
        <p:spPr/>
        <p:txBody>
          <a:bodyPr/>
          <a:lstStyle/>
          <a:p>
            <a:pPr>
              <a:defRPr/>
            </a:pPr>
            <a:fld id="{82EE1101-B00D-A64D-BB85-5AA21677B55F}" type="slidenum">
              <a:rPr lang="en-US" altLang="en-US" smtClean="0"/>
              <a:pPr>
                <a:defRPr/>
              </a:pPr>
              <a:t>41</a:t>
            </a:fld>
            <a:endParaRPr lang="en-US" altLang="en-US"/>
          </a:p>
        </p:txBody>
      </p:sp>
      <p:sp>
        <p:nvSpPr>
          <p:cNvPr id="4" name="Zástupný objekt pre pätu 3">
            <a:extLst>
              <a:ext uri="{FF2B5EF4-FFF2-40B4-BE49-F238E27FC236}">
                <a16:creationId xmlns:a16="http://schemas.microsoft.com/office/drawing/2014/main" id="{058578DD-A572-4F80-8925-5A89F44486DC}"/>
              </a:ext>
            </a:extLst>
          </p:cNvPr>
          <p:cNvSpPr>
            <a:spLocks noGrp="1"/>
          </p:cNvSpPr>
          <p:nvPr>
            <p:ph type="ftr" sz="quarter" idx="12"/>
          </p:nvPr>
        </p:nvSpPr>
        <p:spPr/>
        <p:txBody>
          <a:bodyPr/>
          <a:lstStyle/>
          <a:p>
            <a:pPr>
              <a:defRPr/>
            </a:pPr>
            <a:r>
              <a:rPr lang="en-US"/>
              <a:t>rusnakm@truni.sk</a:t>
            </a:r>
          </a:p>
        </p:txBody>
      </p:sp>
      <p:sp>
        <p:nvSpPr>
          <p:cNvPr id="2" name="Zástupný objekt pre dátum 1">
            <a:extLst>
              <a:ext uri="{FF2B5EF4-FFF2-40B4-BE49-F238E27FC236}">
                <a16:creationId xmlns:a16="http://schemas.microsoft.com/office/drawing/2014/main" id="{FDDA60F1-3C64-495E-81B2-C5F2427D98D9}"/>
              </a:ext>
            </a:extLst>
          </p:cNvPr>
          <p:cNvSpPr>
            <a:spLocks noGrp="1"/>
          </p:cNvSpPr>
          <p:nvPr>
            <p:ph type="dt" sz="half" idx="4294967295"/>
          </p:nvPr>
        </p:nvSpPr>
        <p:spPr>
          <a:xfrm>
            <a:off x="9264195" y="6784943"/>
            <a:ext cx="811667" cy="402335"/>
          </a:xfrm>
        </p:spPr>
        <p:txBody>
          <a:bodyPr/>
          <a:lstStyle/>
          <a:p>
            <a:pPr>
              <a:defRPr/>
            </a:pPr>
            <a:fld id="{42162315-D3DC-7646-A8C8-53B381FD15D4}" type="datetime1">
              <a:rPr lang="sk-SK" smtClean="0"/>
              <a:pPr>
                <a:defRPr/>
              </a:pPr>
              <a:t>8.10.2024</a:t>
            </a:fld>
            <a:endParaRPr lang="en-US" dirty="0"/>
          </a:p>
        </p:txBody>
      </p:sp>
    </p:spTree>
    <p:extLst>
      <p:ext uri="{BB962C8B-B14F-4D97-AF65-F5344CB8AC3E}">
        <p14:creationId xmlns:p14="http://schemas.microsoft.com/office/powerpoint/2010/main" val="1667392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D84A1A0-8D37-4EDC-BC43-46E9BB91DB13}"/>
              </a:ext>
            </a:extLst>
          </p:cNvPr>
          <p:cNvSpPr>
            <a:spLocks noGrp="1"/>
          </p:cNvSpPr>
          <p:nvPr>
            <p:ph idx="1"/>
          </p:nvPr>
        </p:nvSpPr>
        <p:spPr>
          <a:xfrm>
            <a:off x="515191" y="375572"/>
            <a:ext cx="9442212" cy="5916518"/>
          </a:xfrm>
        </p:spPr>
        <p:txBody>
          <a:bodyPr>
            <a:normAutofit lnSpcReduction="10000"/>
          </a:bodyPr>
          <a:lstStyle/>
          <a:p>
            <a:pPr marL="20142" indent="0">
              <a:buNone/>
            </a:pPr>
            <a:endParaRPr lang="sk-SK" sz="3085" i="1" dirty="0"/>
          </a:p>
          <a:p>
            <a:pPr marL="20142" indent="0">
              <a:buNone/>
            </a:pPr>
            <a:r>
              <a:rPr lang="sk-SK" sz="2204" i="1" dirty="0"/>
              <a:t>„(1) Autor je fyzická osoba, ktorá dielo vytvorila.</a:t>
            </a:r>
          </a:p>
          <a:p>
            <a:pPr marL="20142" indent="0">
              <a:buNone/>
            </a:pPr>
            <a:r>
              <a:rPr lang="sk-SK" sz="2204" i="1" dirty="0"/>
              <a:t>(2)Fyzická osoba, ktorej meno, priezvisko alebo meno a priezvisko</a:t>
            </a:r>
            <a:r>
              <a:rPr lang="sk-SK" sz="2204" i="1" baseline="30000" dirty="0">
                <a:hlinkClick r:id="rId2" tooltip="Odkaz na predpis alebo ustanovenie"/>
              </a:rPr>
              <a:t>9</a:t>
            </a:r>
            <a:r>
              <a:rPr lang="sk-SK" sz="2204" i="1" dirty="0">
                <a:hlinkClick r:id="rId2" tooltip="Odkaz na predpis alebo ustanovenie"/>
              </a:rPr>
              <a:t>)</a:t>
            </a:r>
            <a:r>
              <a:rPr lang="sk-SK" sz="2204" i="1" dirty="0"/>
              <a:t> (ďalej len „meno“) je uvedené na diele alebo vo vzťahu k dielu obvyklým spôsobom ako označenie autora, sa považuje za autora diela, ak nie je preukázaný opak. To platí aj vtedy, keď je dielo označené pseudonymom, ak nie sú nijaké pochybnosti o totožnosti autora.“ </a:t>
            </a:r>
            <a:r>
              <a:rPr lang="sk-SK" sz="2204" dirty="0"/>
              <a:t>(Zákon č. 185/2015 Z. z., </a:t>
            </a:r>
            <a:r>
              <a:rPr lang="sk-SK" sz="1763" dirty="0"/>
              <a:t>§ 13, ods. 1, 2</a:t>
            </a:r>
            <a:r>
              <a:rPr lang="sk-SK" sz="2204" dirty="0"/>
              <a:t>)</a:t>
            </a:r>
            <a:endParaRPr lang="sk-SK" sz="2204" i="1" dirty="0"/>
          </a:p>
          <a:p>
            <a:endParaRPr lang="sk-SK" sz="3085" i="1" dirty="0"/>
          </a:p>
          <a:p>
            <a:pPr marL="20142" indent="0">
              <a:buNone/>
            </a:pPr>
            <a:r>
              <a:rPr lang="sk-SK" sz="2204" i="1" dirty="0"/>
              <a:t>„(1) Predmetom autorského práva je dielo z oblasti literatúry, umenia alebo vedy, ktoré je jedinečným výsledkom tvorivej duševnej činnosti autora vnímateľným zmyslami, bez ohľadu na jeho podobu, obsah, kvalitu, účel, formu jeho vyjadrenia alebo mieru jeho dokončenia. </a:t>
            </a:r>
          </a:p>
          <a:p>
            <a:pPr marL="20142" indent="0">
              <a:buNone/>
            </a:pPr>
            <a:r>
              <a:rPr lang="sk-SK" sz="2204" i="1" dirty="0"/>
              <a:t>(2) Dielom je literárne dielo, </a:t>
            </a:r>
            <a:r>
              <a:rPr lang="sk-SK" sz="2204" b="1" i="1" dirty="0">
                <a:solidFill>
                  <a:srgbClr val="FFFF00"/>
                </a:solidFill>
              </a:rPr>
              <a:t>slovesné dielo</a:t>
            </a:r>
            <a:r>
              <a:rPr lang="sk-SK" sz="2204" i="1" dirty="0"/>
              <a:t>, divadelné dielo, hudobné dielo, audiovizuálne dielo, dielo výtvarného umenia, architektonické dielo, dielo úžitkového umenia, kartografické dielo</a:t>
            </a:r>
            <a:r>
              <a:rPr lang="sk-SK" sz="2204" i="1" baseline="30000" dirty="0">
                <a:hlinkClick r:id="rId3" tooltip="Odkaz na predpis alebo ustanovenie"/>
              </a:rPr>
              <a:t>1</a:t>
            </a:r>
            <a:r>
              <a:rPr lang="sk-SK" sz="2204" i="1" dirty="0">
                <a:hlinkClick r:id="rId3" tooltip="Odkaz na predpis alebo ustanovenie"/>
              </a:rPr>
              <a:t>)</a:t>
            </a:r>
            <a:r>
              <a:rPr lang="sk-SK" sz="2204" i="1" dirty="0"/>
              <a:t> alebo iný druh umeleckého diela alebo vedeckého diela, ak spĺňa podmienky podľa odseku 1. „ </a:t>
            </a:r>
            <a:r>
              <a:rPr lang="sk-SK" sz="2204" dirty="0"/>
              <a:t>(Zákon č. 185/2015 Z. z., </a:t>
            </a:r>
            <a:r>
              <a:rPr lang="sk-SK" sz="1763" dirty="0"/>
              <a:t>§ 3, ods. 1, 2</a:t>
            </a:r>
            <a:r>
              <a:rPr lang="sk-SK" sz="2204" dirty="0"/>
              <a:t>)</a:t>
            </a:r>
            <a:endParaRPr lang="sk-SK" sz="2204" i="1" dirty="0"/>
          </a:p>
        </p:txBody>
      </p:sp>
      <p:sp>
        <p:nvSpPr>
          <p:cNvPr id="3" name="Nadpis 2">
            <a:extLst>
              <a:ext uri="{FF2B5EF4-FFF2-40B4-BE49-F238E27FC236}">
                <a16:creationId xmlns:a16="http://schemas.microsoft.com/office/drawing/2014/main" id="{019BEAE3-2666-40B8-9FBE-39727F938AF4}"/>
              </a:ext>
            </a:extLst>
          </p:cNvPr>
          <p:cNvSpPr>
            <a:spLocks noGrp="1"/>
          </p:cNvSpPr>
          <p:nvPr>
            <p:ph type="title"/>
          </p:nvPr>
        </p:nvSpPr>
        <p:spPr>
          <a:xfrm>
            <a:off x="1080003" y="5856100"/>
            <a:ext cx="8312587" cy="1007586"/>
          </a:xfrm>
        </p:spPr>
        <p:txBody>
          <a:bodyPr/>
          <a:lstStyle/>
          <a:p>
            <a:r>
              <a:rPr lang="sk-SK" sz="3526" dirty="0"/>
              <a:t>Zákon č. </a:t>
            </a:r>
            <a:r>
              <a:rPr lang="sk-SK" sz="3526" b="1" dirty="0"/>
              <a:t>185/2015 Z. z. Autorský zákon</a:t>
            </a:r>
            <a:endParaRPr lang="sk-SK" sz="3526" dirty="0"/>
          </a:p>
        </p:txBody>
      </p:sp>
      <p:sp>
        <p:nvSpPr>
          <p:cNvPr id="4" name="Zástupný objekt pre číslo snímky 3">
            <a:extLst>
              <a:ext uri="{FF2B5EF4-FFF2-40B4-BE49-F238E27FC236}">
                <a16:creationId xmlns:a16="http://schemas.microsoft.com/office/drawing/2014/main" id="{E4C24913-A1CF-4957-853C-2B7907B0A954}"/>
              </a:ext>
            </a:extLst>
          </p:cNvPr>
          <p:cNvSpPr>
            <a:spLocks noGrp="1"/>
          </p:cNvSpPr>
          <p:nvPr>
            <p:ph type="sldNum" sz="quarter" idx="11"/>
          </p:nvPr>
        </p:nvSpPr>
        <p:spPr/>
        <p:txBody>
          <a:bodyPr/>
          <a:lstStyle/>
          <a:p>
            <a:pPr>
              <a:defRPr/>
            </a:pPr>
            <a:fld id="{8DA5206A-0890-804C-A5DA-47E1C3D02E95}" type="slidenum">
              <a:rPr lang="en-US" altLang="en-US" smtClean="0"/>
              <a:pPr>
                <a:defRPr/>
              </a:pPr>
              <a:t>42</a:t>
            </a:fld>
            <a:endParaRPr lang="en-US" altLang="en-US"/>
          </a:p>
        </p:txBody>
      </p:sp>
      <p:sp>
        <p:nvSpPr>
          <p:cNvPr id="5" name="Zástupný objekt pre pätu 4">
            <a:extLst>
              <a:ext uri="{FF2B5EF4-FFF2-40B4-BE49-F238E27FC236}">
                <a16:creationId xmlns:a16="http://schemas.microsoft.com/office/drawing/2014/main" id="{C69A2C88-77FD-43C7-8BE9-6A181526E833}"/>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2511418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9FB4ED2-602B-41B4-BA9C-11AB3FA83BDC}"/>
              </a:ext>
            </a:extLst>
          </p:cNvPr>
          <p:cNvSpPr>
            <a:spLocks noGrp="1"/>
          </p:cNvSpPr>
          <p:nvPr>
            <p:ph idx="1"/>
          </p:nvPr>
        </p:nvSpPr>
        <p:spPr>
          <a:xfrm>
            <a:off x="856448" y="375572"/>
            <a:ext cx="8545530" cy="5310165"/>
          </a:xfrm>
        </p:spPr>
        <p:txBody>
          <a:bodyPr>
            <a:normAutofit lnSpcReduction="10000"/>
          </a:bodyPr>
          <a:lstStyle/>
          <a:p>
            <a:pPr marL="20142" indent="0">
              <a:buNone/>
            </a:pPr>
            <a:r>
              <a:rPr lang="sk-SK" sz="1763" i="1" dirty="0"/>
              <a:t>„Za predmet autorského práva sa nepovažuje</a:t>
            </a:r>
          </a:p>
          <a:p>
            <a:pPr marL="20142" indent="0">
              <a:buNone/>
            </a:pPr>
            <a:endParaRPr lang="sk-SK" sz="1763" i="1" dirty="0"/>
          </a:p>
          <a:p>
            <a:r>
              <a:rPr lang="sk-SK" sz="1763" b="1" i="1" dirty="0">
                <a:solidFill>
                  <a:srgbClr val="FFFF00"/>
                </a:solidFill>
              </a:rPr>
              <a:t>myšlienka, spôsob, systém, metóda, koncept, princíp, objav alebo informácia, ktorá bola vyjadrená, opísaná, vysvetlená, znázornená alebo zahrnutá do diela, </a:t>
            </a:r>
          </a:p>
          <a:p>
            <a:r>
              <a:rPr lang="sk-SK" sz="1763" i="1" dirty="0"/>
              <a:t>text právneho predpisu, úradné rozhodnutie alebo súdne rozhodnutie, technická norma,</a:t>
            </a:r>
            <a:r>
              <a:rPr lang="sk-SK" sz="1763" i="1" baseline="30000" dirty="0">
                <a:hlinkClick r:id="rId2" tooltip="Odkaz na predpis alebo ustanovenie"/>
              </a:rPr>
              <a:t>2</a:t>
            </a:r>
            <a:r>
              <a:rPr lang="sk-SK" sz="1763" i="1" dirty="0">
                <a:hlinkClick r:id="rId2" tooltip="Odkaz na predpis alebo ustanovenie"/>
              </a:rPr>
              <a:t>)</a:t>
            </a:r>
            <a:r>
              <a:rPr lang="sk-SK" sz="1763" i="1" dirty="0"/>
              <a:t> ako aj spolu s nimi vytvorená prípravná dokumentácia a ich preklad, bez ohľadu na to, či spĺňajú podmienky podľa </a:t>
            </a:r>
            <a:r>
              <a:rPr lang="sk-SK" sz="1763" i="1" dirty="0">
                <a:hlinkClick r:id="rId3" tooltip="Odkaz na predpis alebo ustanovenie"/>
              </a:rPr>
              <a:t>§ 3 ods. 1</a:t>
            </a:r>
            <a:r>
              <a:rPr lang="sk-SK" sz="1763" i="1" dirty="0"/>
              <a:t>, </a:t>
            </a:r>
          </a:p>
          <a:p>
            <a:r>
              <a:rPr lang="sk-SK" sz="1763" i="1" dirty="0"/>
              <a:t>územnoplánovacia dokumentácia,</a:t>
            </a:r>
            <a:r>
              <a:rPr lang="sk-SK" sz="1763" i="1" baseline="30000" dirty="0">
                <a:hlinkClick r:id="rId4" tooltip="Odkaz na predpis alebo ustanovenie"/>
              </a:rPr>
              <a:t>3</a:t>
            </a:r>
            <a:r>
              <a:rPr lang="sk-SK" sz="1763" i="1" dirty="0">
                <a:hlinkClick r:id="rId4" tooltip="Odkaz na predpis alebo ustanovenie"/>
              </a:rPr>
              <a:t>)</a:t>
            </a:r>
            <a:r>
              <a:rPr lang="sk-SK" sz="1763" i="1" dirty="0"/>
              <a:t> bez ohľadu na to, či spĺňa podmienky podľa </a:t>
            </a:r>
            <a:r>
              <a:rPr lang="sk-SK" sz="1763" i="1" dirty="0">
                <a:hlinkClick r:id="rId3" tooltip="Odkaz na predpis alebo ustanovenie"/>
              </a:rPr>
              <a:t>§ 3 ods. 1</a:t>
            </a:r>
            <a:r>
              <a:rPr lang="sk-SK" sz="1763" i="1" dirty="0"/>
              <a:t>, </a:t>
            </a:r>
          </a:p>
          <a:p>
            <a:r>
              <a:rPr lang="sk-SK" sz="1763" i="1" dirty="0"/>
              <a:t>štátny symbol, symbol obce, symbol samosprávneho kraja; to neplatí, ak ide o dielo, ktoré je podkladom na vytvorenie symbolu, </a:t>
            </a:r>
          </a:p>
          <a:p>
            <a:r>
              <a:rPr lang="sk-SK" sz="1763" i="1" dirty="0"/>
              <a:t>prejav prednesený pri prerokúvaní vecí verejných, bez ohľadu na to, či spĺňa podmienky podľa </a:t>
            </a:r>
            <a:r>
              <a:rPr lang="sk-SK" sz="1763" i="1" dirty="0">
                <a:hlinkClick r:id="rId3" tooltip="Odkaz na predpis alebo ustanovenie"/>
              </a:rPr>
              <a:t>§ 3 ods. 1</a:t>
            </a:r>
            <a:r>
              <a:rPr lang="sk-SK" sz="1763" i="1" dirty="0"/>
              <a:t>, </a:t>
            </a:r>
          </a:p>
          <a:p>
            <a:r>
              <a:rPr lang="sk-SK" sz="1763" i="1" dirty="0"/>
              <a:t>denná správa; dennou správou je informácia o udalosti alebo skutočnosti, pričom za dennú správu sa nepovažuje dielo, ktoré o dennej správe informuje alebo v ktorom je denná správa zahrnutá, </a:t>
            </a:r>
          </a:p>
          <a:p>
            <a:r>
              <a:rPr lang="sk-SK" sz="1763" i="1" dirty="0"/>
              <a:t>dielo tradičnej ľudovej kultúry,</a:t>
            </a:r>
          </a:p>
          <a:p>
            <a:r>
              <a:rPr lang="sk-SK" sz="1763" i="1" dirty="0"/>
              <a:t>výsledok výkonu činnosti znalca, tlmočníka alebo prekladateľa podľa osobitného predpisu.</a:t>
            </a:r>
            <a:r>
              <a:rPr lang="sk-SK" sz="1763" i="1" baseline="30000" dirty="0">
                <a:hlinkClick r:id="rId5" tooltip="Odkaz na predpis alebo ustanovenie"/>
              </a:rPr>
              <a:t>4</a:t>
            </a:r>
            <a:r>
              <a:rPr lang="sk-SK" sz="1763" i="1" dirty="0">
                <a:hlinkClick r:id="rId5" tooltip="Odkaz na predpis alebo ustanovenie"/>
              </a:rPr>
              <a:t>)</a:t>
            </a:r>
            <a:r>
              <a:rPr lang="sk-SK" sz="1763" i="1" dirty="0"/>
              <a:t>“ (</a:t>
            </a:r>
            <a:r>
              <a:rPr lang="sk-SK" sz="1763" dirty="0"/>
              <a:t>Zákon č. 185/2015 Z. z., </a:t>
            </a:r>
            <a:r>
              <a:rPr lang="sk-SK" sz="1322" dirty="0"/>
              <a:t>§ 5</a:t>
            </a:r>
            <a:r>
              <a:rPr lang="sk-SK" sz="1763" i="1" dirty="0"/>
              <a:t>)</a:t>
            </a:r>
          </a:p>
          <a:p>
            <a:endParaRPr lang="sk-SK" sz="1543" dirty="0"/>
          </a:p>
        </p:txBody>
      </p:sp>
      <p:sp>
        <p:nvSpPr>
          <p:cNvPr id="3" name="Nadpis 2">
            <a:extLst>
              <a:ext uri="{FF2B5EF4-FFF2-40B4-BE49-F238E27FC236}">
                <a16:creationId xmlns:a16="http://schemas.microsoft.com/office/drawing/2014/main" id="{ED7ACA93-1BEB-466C-A09B-6C8150DD79C5}"/>
              </a:ext>
            </a:extLst>
          </p:cNvPr>
          <p:cNvSpPr>
            <a:spLocks noGrp="1"/>
          </p:cNvSpPr>
          <p:nvPr>
            <p:ph type="title"/>
          </p:nvPr>
        </p:nvSpPr>
        <p:spPr/>
        <p:txBody>
          <a:bodyPr/>
          <a:lstStyle/>
          <a:p>
            <a:r>
              <a:rPr lang="sk-SK" sz="3526" dirty="0"/>
              <a:t>Zákon č. </a:t>
            </a:r>
            <a:r>
              <a:rPr lang="sk-SK" sz="3526" b="1" dirty="0"/>
              <a:t>185/2015 Z. z. Autorský zákon</a:t>
            </a:r>
            <a:endParaRPr lang="sk-SK" sz="3526" dirty="0"/>
          </a:p>
        </p:txBody>
      </p:sp>
      <p:sp>
        <p:nvSpPr>
          <p:cNvPr id="4" name="Zástupný objekt pre číslo snímky 3">
            <a:extLst>
              <a:ext uri="{FF2B5EF4-FFF2-40B4-BE49-F238E27FC236}">
                <a16:creationId xmlns:a16="http://schemas.microsoft.com/office/drawing/2014/main" id="{B5E8B0F4-0375-4A96-A05B-04F3E7E44560}"/>
              </a:ext>
            </a:extLst>
          </p:cNvPr>
          <p:cNvSpPr>
            <a:spLocks noGrp="1"/>
          </p:cNvSpPr>
          <p:nvPr>
            <p:ph type="sldNum" sz="quarter" idx="11"/>
          </p:nvPr>
        </p:nvSpPr>
        <p:spPr/>
        <p:txBody>
          <a:bodyPr/>
          <a:lstStyle/>
          <a:p>
            <a:pPr>
              <a:defRPr/>
            </a:pPr>
            <a:fld id="{8DA5206A-0890-804C-A5DA-47E1C3D02E95}" type="slidenum">
              <a:rPr lang="en-US" altLang="en-US" smtClean="0"/>
              <a:pPr>
                <a:defRPr/>
              </a:pPr>
              <a:t>43</a:t>
            </a:fld>
            <a:endParaRPr lang="en-US" altLang="en-US"/>
          </a:p>
        </p:txBody>
      </p:sp>
      <p:sp>
        <p:nvSpPr>
          <p:cNvPr id="5" name="Zástupný objekt pre pätu 4">
            <a:extLst>
              <a:ext uri="{FF2B5EF4-FFF2-40B4-BE49-F238E27FC236}">
                <a16:creationId xmlns:a16="http://schemas.microsoft.com/office/drawing/2014/main" id="{D6C79312-F76B-4FB4-9901-0014A2F292FF}"/>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55778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3DEE8E99-682C-42C4-B622-811B5FAE57A0}"/>
              </a:ext>
            </a:extLst>
          </p:cNvPr>
          <p:cNvSpPr>
            <a:spLocks noGrp="1"/>
          </p:cNvSpPr>
          <p:nvPr>
            <p:ph type="dt" sz="half" idx="10"/>
          </p:nvPr>
        </p:nvSpPr>
        <p:spPr>
          <a:xfrm>
            <a:off x="8341097" y="6784944"/>
            <a:ext cx="811145" cy="402335"/>
          </a:xfrm>
        </p:spPr>
        <p:txBody>
          <a:bodyPr/>
          <a:lstStyle/>
          <a:p>
            <a:pPr>
              <a:spcAft>
                <a:spcPts val="661"/>
              </a:spcAft>
              <a:defRPr/>
            </a:pPr>
            <a:fld id="{17117415-DECC-2C41-B5AB-8B2A4317BEFE}" type="datetime1">
              <a:rPr lang="sk-SK" smtClean="0"/>
              <a:pPr>
                <a:spcAft>
                  <a:spcPts val="661"/>
                </a:spcAft>
                <a:defRPr/>
              </a:pPr>
              <a:t>8.10.2024</a:t>
            </a:fld>
            <a:endParaRPr lang="en-US"/>
          </a:p>
        </p:txBody>
      </p:sp>
      <p:sp>
        <p:nvSpPr>
          <p:cNvPr id="4" name="Zástupný objekt pre číslo snímky 3">
            <a:extLst>
              <a:ext uri="{FF2B5EF4-FFF2-40B4-BE49-F238E27FC236}">
                <a16:creationId xmlns:a16="http://schemas.microsoft.com/office/drawing/2014/main" id="{03174053-AEE0-4530-9C26-207C846BB38E}"/>
              </a:ext>
            </a:extLst>
          </p:cNvPr>
          <p:cNvSpPr>
            <a:spLocks noGrp="1"/>
          </p:cNvSpPr>
          <p:nvPr>
            <p:ph type="sldNum" sz="quarter" idx="11"/>
          </p:nvPr>
        </p:nvSpPr>
        <p:spPr>
          <a:xfrm>
            <a:off x="856449" y="6841805"/>
            <a:ext cx="822862" cy="345473"/>
          </a:xfrm>
        </p:spPr>
        <p:txBody>
          <a:bodyPr anchor="b">
            <a:normAutofit/>
          </a:bodyPr>
          <a:lstStyle/>
          <a:p>
            <a:pPr>
              <a:spcAft>
                <a:spcPts val="661"/>
              </a:spcAft>
              <a:defRPr/>
            </a:pPr>
            <a:fld id="{8DA5206A-0890-804C-A5DA-47E1C3D02E95}" type="slidenum">
              <a:rPr lang="en-US" altLang="en-US" smtClean="0"/>
              <a:pPr>
                <a:spcAft>
                  <a:spcPts val="661"/>
                </a:spcAft>
                <a:defRPr/>
              </a:pPr>
              <a:t>44</a:t>
            </a:fld>
            <a:endParaRPr lang="en-US" altLang="en-US"/>
          </a:p>
        </p:txBody>
      </p:sp>
      <p:sp>
        <p:nvSpPr>
          <p:cNvPr id="5" name="Zástupný objekt pre pätu 4">
            <a:extLst>
              <a:ext uri="{FF2B5EF4-FFF2-40B4-BE49-F238E27FC236}">
                <a16:creationId xmlns:a16="http://schemas.microsoft.com/office/drawing/2014/main" id="{DF53152D-803A-4F91-B262-34DCF204F50E}"/>
              </a:ext>
            </a:extLst>
          </p:cNvPr>
          <p:cNvSpPr>
            <a:spLocks noGrp="1"/>
          </p:cNvSpPr>
          <p:nvPr>
            <p:ph type="ftr" sz="quarter" idx="12"/>
          </p:nvPr>
        </p:nvSpPr>
        <p:spPr>
          <a:xfrm>
            <a:off x="4998563" y="6784943"/>
            <a:ext cx="1256700" cy="402334"/>
          </a:xfrm>
        </p:spPr>
        <p:txBody>
          <a:bodyPr anchor="t">
            <a:normAutofit/>
          </a:bodyPr>
          <a:lstStyle/>
          <a:p>
            <a:pPr>
              <a:lnSpc>
                <a:spcPct val="90000"/>
              </a:lnSpc>
              <a:spcAft>
                <a:spcPts val="661"/>
              </a:spcAft>
              <a:defRPr/>
            </a:pPr>
            <a:r>
              <a:rPr lang="en-US" sz="992"/>
              <a:t>rusnakm@truni.sk</a:t>
            </a:r>
          </a:p>
        </p:txBody>
      </p:sp>
      <p:sp>
        <p:nvSpPr>
          <p:cNvPr id="3" name="Nadpis 2">
            <a:extLst>
              <a:ext uri="{FF2B5EF4-FFF2-40B4-BE49-F238E27FC236}">
                <a16:creationId xmlns:a16="http://schemas.microsoft.com/office/drawing/2014/main" id="{75878711-59DA-4C86-B1D3-78A75FC885E9}"/>
              </a:ext>
            </a:extLst>
          </p:cNvPr>
          <p:cNvSpPr>
            <a:spLocks noGrp="1"/>
          </p:cNvSpPr>
          <p:nvPr>
            <p:ph type="title"/>
          </p:nvPr>
        </p:nvSpPr>
        <p:spPr>
          <a:xfrm>
            <a:off x="856448" y="5376770"/>
            <a:ext cx="8312587" cy="1007586"/>
          </a:xfrm>
        </p:spPr>
        <p:txBody>
          <a:bodyPr anchor="b">
            <a:normAutofit/>
          </a:bodyPr>
          <a:lstStyle/>
          <a:p>
            <a:r>
              <a:rPr lang="sk-SK" b="1" dirty="0"/>
              <a:t>Plagiátorstvo</a:t>
            </a:r>
          </a:p>
        </p:txBody>
      </p:sp>
      <p:sp>
        <p:nvSpPr>
          <p:cNvPr id="2" name="Zástupný objekt pre obsah 1">
            <a:extLst>
              <a:ext uri="{FF2B5EF4-FFF2-40B4-BE49-F238E27FC236}">
                <a16:creationId xmlns:a16="http://schemas.microsoft.com/office/drawing/2014/main" id="{3AF4299C-0319-4368-9263-D4BAFB822D9D}"/>
              </a:ext>
            </a:extLst>
          </p:cNvPr>
          <p:cNvSpPr>
            <a:spLocks noGrp="1"/>
          </p:cNvSpPr>
          <p:nvPr>
            <p:ph sz="quarter" idx="13"/>
          </p:nvPr>
        </p:nvSpPr>
        <p:spPr>
          <a:xfrm>
            <a:off x="1481153" y="1137373"/>
            <a:ext cx="3607159" cy="3781947"/>
          </a:xfrm>
        </p:spPr>
        <p:txBody>
          <a:bodyPr anchor="ctr">
            <a:normAutofit/>
          </a:bodyPr>
          <a:lstStyle/>
          <a:p>
            <a:r>
              <a:rPr lang="sk-SK" dirty="0"/>
              <a:t>je využitie (myšlienok, obsahu alebo štruktúry) iného diela bez riadneho uvedenia odkazu na zdroj na získanie určitej výhody tam, kde sa očakáva pôvodné dielo.</a:t>
            </a:r>
          </a:p>
        </p:txBody>
      </p:sp>
      <p:pic>
        <p:nvPicPr>
          <p:cNvPr id="8" name="Obrázok 7" descr="Obrázok, na ktorom je text, otvárač, nástroj&#10;&#10;Automaticky generovaný popis">
            <a:extLst>
              <a:ext uri="{FF2B5EF4-FFF2-40B4-BE49-F238E27FC236}">
                <a16:creationId xmlns:a16="http://schemas.microsoft.com/office/drawing/2014/main" id="{DEBBD2BE-A97F-4757-9DD2-25B2EAD663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79" r="13828" b="3"/>
          <a:stretch/>
        </p:blipFill>
        <p:spPr>
          <a:xfrm>
            <a:off x="6069433" y="1137374"/>
            <a:ext cx="3607159" cy="3781947"/>
          </a:xfrm>
          <a:prstGeom prst="rect">
            <a:avLst/>
          </a:prstGeom>
          <a:noFill/>
        </p:spPr>
      </p:pic>
    </p:spTree>
    <p:extLst>
      <p:ext uri="{BB962C8B-B14F-4D97-AF65-F5344CB8AC3E}">
        <p14:creationId xmlns:p14="http://schemas.microsoft.com/office/powerpoint/2010/main" val="4254011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431B4334-202C-4217-9331-FE4B62574F86}"/>
              </a:ext>
            </a:extLst>
          </p:cNvPr>
          <p:cNvSpPr>
            <a:spLocks noGrp="1"/>
          </p:cNvSpPr>
          <p:nvPr>
            <p:ph type="dt" sz="half" idx="10"/>
          </p:nvPr>
        </p:nvSpPr>
        <p:spPr>
          <a:xfrm>
            <a:off x="8341097" y="6784944"/>
            <a:ext cx="811145" cy="402335"/>
          </a:xfrm>
        </p:spPr>
        <p:txBody>
          <a:bodyPr/>
          <a:lstStyle/>
          <a:p>
            <a:pPr>
              <a:spcAft>
                <a:spcPts val="661"/>
              </a:spcAft>
              <a:defRPr/>
            </a:pPr>
            <a:fld id="{17117415-DECC-2C41-B5AB-8B2A4317BEFE}" type="datetime1">
              <a:rPr lang="sk-SK" smtClean="0"/>
              <a:pPr>
                <a:spcAft>
                  <a:spcPts val="661"/>
                </a:spcAft>
                <a:defRPr/>
              </a:pPr>
              <a:t>8.10.2024</a:t>
            </a:fld>
            <a:endParaRPr lang="en-US"/>
          </a:p>
        </p:txBody>
      </p:sp>
      <p:sp>
        <p:nvSpPr>
          <p:cNvPr id="4" name="Zástupný objekt pre číslo snímky 3">
            <a:extLst>
              <a:ext uri="{FF2B5EF4-FFF2-40B4-BE49-F238E27FC236}">
                <a16:creationId xmlns:a16="http://schemas.microsoft.com/office/drawing/2014/main" id="{F71377AE-D966-490F-9FFD-41C5A784F197}"/>
              </a:ext>
            </a:extLst>
          </p:cNvPr>
          <p:cNvSpPr>
            <a:spLocks noGrp="1"/>
          </p:cNvSpPr>
          <p:nvPr>
            <p:ph type="sldNum" sz="quarter" idx="11"/>
          </p:nvPr>
        </p:nvSpPr>
        <p:spPr>
          <a:xfrm>
            <a:off x="856449" y="6841805"/>
            <a:ext cx="822862" cy="345473"/>
          </a:xfrm>
        </p:spPr>
        <p:txBody>
          <a:bodyPr anchor="b">
            <a:normAutofit/>
          </a:bodyPr>
          <a:lstStyle/>
          <a:p>
            <a:pPr>
              <a:spcAft>
                <a:spcPts val="661"/>
              </a:spcAft>
              <a:defRPr/>
            </a:pPr>
            <a:fld id="{8DA5206A-0890-804C-A5DA-47E1C3D02E95}" type="slidenum">
              <a:rPr lang="en-US" altLang="en-US" smtClean="0"/>
              <a:pPr>
                <a:spcAft>
                  <a:spcPts val="661"/>
                </a:spcAft>
                <a:defRPr/>
              </a:pPr>
              <a:t>45</a:t>
            </a:fld>
            <a:endParaRPr lang="en-US" altLang="en-US"/>
          </a:p>
        </p:txBody>
      </p:sp>
      <p:sp>
        <p:nvSpPr>
          <p:cNvPr id="5" name="Zástupný objekt pre pätu 4">
            <a:extLst>
              <a:ext uri="{FF2B5EF4-FFF2-40B4-BE49-F238E27FC236}">
                <a16:creationId xmlns:a16="http://schemas.microsoft.com/office/drawing/2014/main" id="{E77D2264-C872-4636-AD28-55FDD444A786}"/>
              </a:ext>
            </a:extLst>
          </p:cNvPr>
          <p:cNvSpPr>
            <a:spLocks noGrp="1"/>
          </p:cNvSpPr>
          <p:nvPr>
            <p:ph type="ftr" sz="quarter" idx="12"/>
          </p:nvPr>
        </p:nvSpPr>
        <p:spPr>
          <a:xfrm>
            <a:off x="4998563" y="6784943"/>
            <a:ext cx="1256700" cy="402334"/>
          </a:xfrm>
        </p:spPr>
        <p:txBody>
          <a:bodyPr anchor="t">
            <a:normAutofit/>
          </a:bodyPr>
          <a:lstStyle/>
          <a:p>
            <a:pPr>
              <a:lnSpc>
                <a:spcPct val="90000"/>
              </a:lnSpc>
              <a:spcAft>
                <a:spcPts val="661"/>
              </a:spcAft>
              <a:defRPr/>
            </a:pPr>
            <a:r>
              <a:rPr lang="en-US" sz="992"/>
              <a:t>rusnakm@truni.sk</a:t>
            </a:r>
          </a:p>
        </p:txBody>
      </p:sp>
      <p:sp>
        <p:nvSpPr>
          <p:cNvPr id="3" name="Nadpis 2">
            <a:extLst>
              <a:ext uri="{FF2B5EF4-FFF2-40B4-BE49-F238E27FC236}">
                <a16:creationId xmlns:a16="http://schemas.microsoft.com/office/drawing/2014/main" id="{8AEED1EA-61F1-4EAD-BCF0-4D04E7F990DF}"/>
              </a:ext>
            </a:extLst>
          </p:cNvPr>
          <p:cNvSpPr>
            <a:spLocks noGrp="1"/>
          </p:cNvSpPr>
          <p:nvPr>
            <p:ph type="title"/>
          </p:nvPr>
        </p:nvSpPr>
        <p:spPr>
          <a:xfrm>
            <a:off x="856448" y="5376770"/>
            <a:ext cx="8312587" cy="1007586"/>
          </a:xfrm>
        </p:spPr>
        <p:txBody>
          <a:bodyPr anchor="b">
            <a:normAutofit/>
          </a:bodyPr>
          <a:lstStyle/>
          <a:p>
            <a:r>
              <a:rPr lang="sk-SK" b="1"/>
              <a:t>Tri O proti plagiátorstvu</a:t>
            </a:r>
          </a:p>
        </p:txBody>
      </p:sp>
      <p:pic>
        <p:nvPicPr>
          <p:cNvPr id="8" name="Obrázok 7">
            <a:extLst>
              <a:ext uri="{FF2B5EF4-FFF2-40B4-BE49-F238E27FC236}">
                <a16:creationId xmlns:a16="http://schemas.microsoft.com/office/drawing/2014/main" id="{8BAF9C2E-0908-4E56-A729-3FEC6925B9BB}"/>
              </a:ext>
            </a:extLst>
          </p:cNvPr>
          <p:cNvPicPr>
            <a:picLocks noChangeAspect="1"/>
          </p:cNvPicPr>
          <p:nvPr/>
        </p:nvPicPr>
        <p:blipFill>
          <a:blip r:embed="rId2"/>
          <a:stretch>
            <a:fillRect/>
          </a:stretch>
        </p:blipFill>
        <p:spPr>
          <a:xfrm>
            <a:off x="1149962" y="1004304"/>
            <a:ext cx="3848600" cy="3671449"/>
          </a:xfrm>
          <a:prstGeom prst="rect">
            <a:avLst/>
          </a:prstGeom>
          <a:noFill/>
        </p:spPr>
      </p:pic>
      <p:sp>
        <p:nvSpPr>
          <p:cNvPr id="2" name="Zástupný objekt pre obsah 1">
            <a:extLst>
              <a:ext uri="{FF2B5EF4-FFF2-40B4-BE49-F238E27FC236}">
                <a16:creationId xmlns:a16="http://schemas.microsoft.com/office/drawing/2014/main" id="{73CD386A-DC7D-4829-B83E-C50011BD1BF7}"/>
              </a:ext>
            </a:extLst>
          </p:cNvPr>
          <p:cNvSpPr>
            <a:spLocks noGrp="1"/>
          </p:cNvSpPr>
          <p:nvPr>
            <p:ph sz="quarter" idx="14"/>
          </p:nvPr>
        </p:nvSpPr>
        <p:spPr>
          <a:xfrm>
            <a:off x="5541725" y="728439"/>
            <a:ext cx="4336331" cy="3781947"/>
          </a:xfrm>
        </p:spPr>
        <p:txBody>
          <a:bodyPr anchor="ctr">
            <a:normAutofit lnSpcReduction="10000"/>
          </a:bodyPr>
          <a:lstStyle/>
          <a:p>
            <a:pPr marL="523930" indent="-503789">
              <a:lnSpc>
                <a:spcPct val="150000"/>
              </a:lnSpc>
              <a:buFont typeface="+mj-lt"/>
              <a:buAutoNum type="arabicPeriod"/>
            </a:pPr>
            <a:r>
              <a:rPr lang="sk-SK" dirty="0"/>
              <a:t>Odlíšiť prevzaté myšlienky od vlastných</a:t>
            </a:r>
          </a:p>
          <a:p>
            <a:pPr marL="523930" indent="-503789">
              <a:lnSpc>
                <a:spcPct val="150000"/>
              </a:lnSpc>
              <a:buFont typeface="+mj-lt"/>
              <a:buAutoNum type="arabicPeriod"/>
            </a:pPr>
            <a:endParaRPr lang="sk-SK" dirty="0"/>
          </a:p>
          <a:p>
            <a:pPr marL="523930" indent="-503789">
              <a:lnSpc>
                <a:spcPct val="150000"/>
              </a:lnSpc>
              <a:buFont typeface="+mj-lt"/>
              <a:buAutoNum type="arabicPeriod"/>
            </a:pPr>
            <a:r>
              <a:rPr lang="sk-SK" dirty="0"/>
              <a:t>Odkázať na pôvodný zdroj</a:t>
            </a:r>
          </a:p>
          <a:p>
            <a:pPr marL="523930" indent="-503789">
              <a:lnSpc>
                <a:spcPct val="150000"/>
              </a:lnSpc>
              <a:buFont typeface="+mj-lt"/>
              <a:buAutoNum type="arabicPeriod"/>
            </a:pPr>
            <a:endParaRPr lang="sk-SK" dirty="0"/>
          </a:p>
          <a:p>
            <a:pPr marL="523930" indent="-503789">
              <a:lnSpc>
                <a:spcPct val="150000"/>
              </a:lnSpc>
              <a:buFont typeface="+mj-lt"/>
              <a:buAutoNum type="arabicPeriod"/>
            </a:pPr>
            <a:r>
              <a:rPr lang="sk-SK" dirty="0"/>
              <a:t>Označiť pôvodný zdroj tak, aby sa dal dohľadať</a:t>
            </a:r>
          </a:p>
        </p:txBody>
      </p:sp>
    </p:spTree>
    <p:extLst>
      <p:ext uri="{BB962C8B-B14F-4D97-AF65-F5344CB8AC3E}">
        <p14:creationId xmlns:p14="http://schemas.microsoft.com/office/powerpoint/2010/main" val="3183817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315ED00-9CD4-4A0B-A571-6094155E0901}"/>
              </a:ext>
            </a:extLst>
          </p:cNvPr>
          <p:cNvSpPr>
            <a:spLocks noGrp="1"/>
          </p:cNvSpPr>
          <p:nvPr>
            <p:ph idx="1"/>
          </p:nvPr>
        </p:nvSpPr>
        <p:spPr>
          <a:xfrm>
            <a:off x="647778" y="505496"/>
            <a:ext cx="8966134" cy="6347705"/>
          </a:xfrm>
        </p:spPr>
        <p:txBody>
          <a:bodyPr>
            <a:normAutofit fontScale="85000" lnSpcReduction="20000"/>
          </a:bodyPr>
          <a:lstStyle/>
          <a:p>
            <a:pPr algn="just"/>
            <a:r>
              <a:rPr lang="sk-SK" b="1" dirty="0">
                <a:solidFill>
                  <a:srgbClr val="FFFF00"/>
                </a:solidFill>
              </a:rPr>
              <a:t>Doslovné plagiátorstvo </a:t>
            </a:r>
            <a:r>
              <a:rPr lang="sk-SK" dirty="0"/>
              <a:t>– najzávažnejšia forma, skopírovanie texte a vydávať o za svoj; </a:t>
            </a:r>
            <a:r>
              <a:rPr lang="pl-PL" dirty="0">
                <a:effectLst/>
                <a:latin typeface="Times New Roman" panose="02020603050405020304" pitchFamily="18" charset="0"/>
              </a:rPr>
              <a:t>Za plagiát sa považuje aj situácia, keď odkaz síce v texte je, ale nie je jasné, čo je naše a čo máme odinakiaľ.</a:t>
            </a:r>
          </a:p>
          <a:p>
            <a:pPr marL="20142" indent="0" algn="just">
              <a:buNone/>
            </a:pPr>
            <a:r>
              <a:rPr lang="pl-PL" dirty="0">
                <a:effectLst/>
                <a:latin typeface="Times New Roman" panose="02020603050405020304" pitchFamily="18" charset="0"/>
              </a:rPr>
              <a:t>Tip: Odkaz na zdroj dávajte naozaj všade. Aj kebyto bol len kúsok vety.</a:t>
            </a:r>
          </a:p>
          <a:p>
            <a:pPr marL="20142" indent="0" algn="just">
              <a:buNone/>
            </a:pPr>
            <a:endParaRPr lang="pl-PL" dirty="0">
              <a:effectLst/>
              <a:latin typeface="Times New Roman" panose="02020603050405020304" pitchFamily="18" charset="0"/>
            </a:endParaRPr>
          </a:p>
          <a:p>
            <a:pPr algn="just"/>
            <a:r>
              <a:rPr lang="sk-SK" b="1" dirty="0">
                <a:solidFill>
                  <a:srgbClr val="FFFF00"/>
                </a:solidFill>
              </a:rPr>
              <a:t>Mozaikové plagiátorstvo </a:t>
            </a:r>
            <a:r>
              <a:rPr lang="sk-SK" dirty="0"/>
              <a:t>– skladanie krátkych úsekov textu z rôznych zdrojov, pričom neuvedieme odkaz pri každej prevzatej časti</a:t>
            </a:r>
          </a:p>
          <a:p>
            <a:pPr marL="20142" indent="0" algn="just">
              <a:buNone/>
            </a:pPr>
            <a:r>
              <a:rPr lang="sk-SK" dirty="0"/>
              <a:t>Tip: Odkaz na zdroj dávajte naozaj všade. Aj keby to bol len kúsok vety.</a:t>
            </a:r>
          </a:p>
          <a:p>
            <a:pPr marL="20142" indent="0" algn="just">
              <a:buNone/>
            </a:pPr>
            <a:endParaRPr lang="sk-SK" dirty="0"/>
          </a:p>
          <a:p>
            <a:pPr algn="just"/>
            <a:r>
              <a:rPr lang="sk-SK" b="1" dirty="0">
                <a:solidFill>
                  <a:srgbClr val="FFFF00"/>
                </a:solidFill>
              </a:rPr>
              <a:t>Parafráza alebo preklad bez uvedenia zdroja </a:t>
            </a:r>
            <a:r>
              <a:rPr lang="sk-SK" dirty="0"/>
              <a:t>- aj keď parafrázujeme, alebo prekladáme z iného jazyka, myšlienky nie sú naše, a preto na ňu musíme odkázať.</a:t>
            </a:r>
          </a:p>
          <a:p>
            <a:pPr marL="20142" indent="0" algn="just">
              <a:buNone/>
            </a:pPr>
            <a:r>
              <a:rPr lang="sk-SK" dirty="0"/>
              <a:t>Tip: Aj keď programy na odhaľovanie plagiátorstva nič neodhalili, pamätajme, že sme využili myšlienku iného diela.</a:t>
            </a:r>
          </a:p>
          <a:p>
            <a:pPr marL="20142" indent="0" algn="just">
              <a:buNone/>
            </a:pPr>
            <a:endParaRPr lang="sk-SK" dirty="0"/>
          </a:p>
          <a:p>
            <a:pPr algn="just"/>
            <a:r>
              <a:rPr lang="sk-SK" b="1" dirty="0" err="1">
                <a:solidFill>
                  <a:srgbClr val="FFFF00"/>
                </a:solidFill>
              </a:rPr>
              <a:t>Autoplagiátorstvo</a:t>
            </a:r>
            <a:r>
              <a:rPr lang="sk-SK" b="1" dirty="0">
                <a:solidFill>
                  <a:srgbClr val="FFFF00"/>
                </a:solidFill>
              </a:rPr>
              <a:t> </a:t>
            </a:r>
            <a:r>
              <a:rPr lang="sk-SK" dirty="0"/>
              <a:t>– keď znovu použijeme vlastnú prácu, ktorú sme už publikovali alebo ju odovzdali v rámci iného predmetu, a neodkážeme na ňu, ide o </a:t>
            </a:r>
            <a:r>
              <a:rPr lang="sk-SK" dirty="0" err="1"/>
              <a:t>autoplagiátorstvo</a:t>
            </a:r>
            <a:r>
              <a:rPr lang="sk-SK" dirty="0"/>
              <a:t>. </a:t>
            </a:r>
          </a:p>
          <a:p>
            <a:pPr marL="20142" indent="0" algn="just">
              <a:buNone/>
            </a:pPr>
            <a:r>
              <a:rPr lang="sk-SK" dirty="0"/>
              <a:t>Tip: Aj svoje vlastné dielo samozrejme môžete využiť, ale musíte uviesť, že je text už publikovaný alebo odovzdaný inde. A samozrejme na neho odkázať. Dobré je všetko pre istotu vopred prebrať s vedúcim práce.</a:t>
            </a:r>
          </a:p>
          <a:p>
            <a:pPr marL="20142" indent="0" algn="just">
              <a:buNone/>
            </a:pPr>
            <a:endParaRPr lang="sk-SK" dirty="0"/>
          </a:p>
          <a:p>
            <a:pPr algn="just"/>
            <a:endParaRPr lang="sk-SK" dirty="0"/>
          </a:p>
          <a:p>
            <a:pPr algn="just"/>
            <a:endParaRPr lang="sk-SK" dirty="0"/>
          </a:p>
        </p:txBody>
      </p:sp>
      <p:sp>
        <p:nvSpPr>
          <p:cNvPr id="3" name="Nadpis 2">
            <a:extLst>
              <a:ext uri="{FF2B5EF4-FFF2-40B4-BE49-F238E27FC236}">
                <a16:creationId xmlns:a16="http://schemas.microsoft.com/office/drawing/2014/main" id="{6F587E76-72E6-4861-AE38-A7F92B12D191}"/>
              </a:ext>
            </a:extLst>
          </p:cNvPr>
          <p:cNvSpPr>
            <a:spLocks noGrp="1"/>
          </p:cNvSpPr>
          <p:nvPr>
            <p:ph type="title"/>
          </p:nvPr>
        </p:nvSpPr>
        <p:spPr>
          <a:xfrm>
            <a:off x="725493" y="6006955"/>
            <a:ext cx="8624877" cy="1007586"/>
          </a:xfrm>
        </p:spPr>
        <p:txBody>
          <a:bodyPr/>
          <a:lstStyle/>
          <a:p>
            <a:r>
              <a:rPr lang="sk-SK" sz="4848" b="1" dirty="0"/>
              <a:t>Druhy plagiátorstva</a:t>
            </a:r>
          </a:p>
        </p:txBody>
      </p:sp>
      <p:sp>
        <p:nvSpPr>
          <p:cNvPr id="4" name="Zástupný objekt pre číslo snímky 3">
            <a:extLst>
              <a:ext uri="{FF2B5EF4-FFF2-40B4-BE49-F238E27FC236}">
                <a16:creationId xmlns:a16="http://schemas.microsoft.com/office/drawing/2014/main" id="{A4EA5F23-C2E3-4C72-AEFA-4782E6C2A03D}"/>
              </a:ext>
            </a:extLst>
          </p:cNvPr>
          <p:cNvSpPr>
            <a:spLocks noGrp="1"/>
          </p:cNvSpPr>
          <p:nvPr>
            <p:ph type="sldNum" sz="quarter" idx="11"/>
          </p:nvPr>
        </p:nvSpPr>
        <p:spPr/>
        <p:txBody>
          <a:bodyPr/>
          <a:lstStyle/>
          <a:p>
            <a:pPr>
              <a:defRPr/>
            </a:pPr>
            <a:fld id="{8DA5206A-0890-804C-A5DA-47E1C3D02E95}" type="slidenum">
              <a:rPr lang="en-US" altLang="en-US" smtClean="0"/>
              <a:pPr>
                <a:defRPr/>
              </a:pPr>
              <a:t>46</a:t>
            </a:fld>
            <a:endParaRPr lang="en-US" altLang="en-US"/>
          </a:p>
        </p:txBody>
      </p:sp>
      <p:sp>
        <p:nvSpPr>
          <p:cNvPr id="5" name="Zástupný objekt pre pätu 4">
            <a:extLst>
              <a:ext uri="{FF2B5EF4-FFF2-40B4-BE49-F238E27FC236}">
                <a16:creationId xmlns:a16="http://schemas.microsoft.com/office/drawing/2014/main" id="{CA08C090-E429-4722-964F-C01FB7C0BA33}"/>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541401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A596C02-72A8-484C-812D-8027D954B483}"/>
              </a:ext>
            </a:extLst>
          </p:cNvPr>
          <p:cNvSpPr>
            <a:spLocks noGrp="1"/>
          </p:cNvSpPr>
          <p:nvPr>
            <p:ph idx="1"/>
          </p:nvPr>
        </p:nvSpPr>
        <p:spPr>
          <a:xfrm>
            <a:off x="856448" y="528226"/>
            <a:ext cx="8211828" cy="5996142"/>
          </a:xfrm>
        </p:spPr>
        <p:txBody>
          <a:bodyPr>
            <a:normAutofit fontScale="85000" lnSpcReduction="20000"/>
          </a:bodyPr>
          <a:lstStyle/>
          <a:p>
            <a:pPr algn="just"/>
            <a:r>
              <a:rPr lang="sk-SK" b="1" dirty="0">
                <a:solidFill>
                  <a:srgbClr val="FFFF00"/>
                </a:solidFill>
              </a:rPr>
              <a:t>Nesprávne citovanie a odkazovanie na zdroj </a:t>
            </a:r>
            <a:r>
              <a:rPr lang="sk-SK" dirty="0"/>
              <a:t>– neúmyselne, keď zabudneme pridať odkaz na zdroj alebo nám vypadnú úvodzovky.</a:t>
            </a:r>
          </a:p>
          <a:p>
            <a:pPr marL="423282" lvl="1" indent="0" algn="just">
              <a:buNone/>
            </a:pPr>
            <a:r>
              <a:rPr lang="sk-SK" dirty="0"/>
              <a:t>Tip: Pre istotu všetky odkazy na zdroje aj zoznam literatúry pred odovzdaním znovu skontrolujte a citujte podľa citačnej normy.</a:t>
            </a:r>
          </a:p>
          <a:p>
            <a:pPr marL="20142" indent="0">
              <a:buNone/>
            </a:pPr>
            <a:endParaRPr lang="sk-SK" b="1" dirty="0">
              <a:solidFill>
                <a:srgbClr val="FFFF00"/>
              </a:solidFill>
            </a:endParaRPr>
          </a:p>
          <a:p>
            <a:r>
              <a:rPr lang="sk-SK" b="1" dirty="0">
                <a:solidFill>
                  <a:srgbClr val="FFFF00"/>
                </a:solidFill>
              </a:rPr>
              <a:t>Nepridelené cudzie prispenia </a:t>
            </a:r>
            <a:r>
              <a:rPr lang="sk-SK" dirty="0"/>
              <a:t>- kolektívne práce a spoluautorstvo, ak nie sú povolené. Pokiaľ na diele nepracujeme sami, je samozrejme potrebné to uviesť. A tiež musíme jasne odlíšiť, čo je výsledkom tímovej práce, prínosom ostatných autorov a čo je len naša prispenia. </a:t>
            </a:r>
          </a:p>
          <a:p>
            <a:pPr marL="423282" lvl="1" indent="0">
              <a:buNone/>
            </a:pPr>
            <a:r>
              <a:rPr lang="sk-SK" dirty="0"/>
              <a:t>Tip: Pri skupinových projektov to môžeme robiť ako v odborných časopisoch. Tam je vždy jasne uvedené, kto čím prispel. Teda kto priniesol hlavnú myšlienku, kto robil literárne rešerš, kto spracovával dáta, kto spísal text článku. </a:t>
            </a:r>
          </a:p>
          <a:p>
            <a:pPr marL="20142" indent="0">
              <a:buNone/>
            </a:pPr>
            <a:endParaRPr lang="sk-SK" dirty="0"/>
          </a:p>
          <a:p>
            <a:r>
              <a:rPr lang="sk-SK" b="1" dirty="0" err="1">
                <a:solidFill>
                  <a:srgbClr val="FFFF00"/>
                </a:solidFill>
                <a:effectLst/>
              </a:rPr>
              <a:t>Contract</a:t>
            </a:r>
            <a:r>
              <a:rPr lang="sk-SK" b="1" dirty="0">
                <a:solidFill>
                  <a:srgbClr val="FFFF00"/>
                </a:solidFill>
                <a:effectLst/>
              </a:rPr>
              <a:t> </a:t>
            </a:r>
            <a:r>
              <a:rPr lang="sk-SK" b="1" dirty="0" err="1">
                <a:solidFill>
                  <a:srgbClr val="FFFF00"/>
                </a:solidFill>
                <a:effectLst/>
              </a:rPr>
              <a:t>cheating</a:t>
            </a:r>
            <a:r>
              <a:rPr lang="sk-SK" b="1" dirty="0">
                <a:solidFill>
                  <a:srgbClr val="FFFF00"/>
                </a:solidFill>
                <a:effectLst/>
              </a:rPr>
              <a:t> alebo </a:t>
            </a:r>
            <a:r>
              <a:rPr lang="sk-SK" b="1" dirty="0" err="1">
                <a:solidFill>
                  <a:srgbClr val="FFFF00"/>
                </a:solidFill>
                <a:effectLst/>
              </a:rPr>
              <a:t>ghostwriting</a:t>
            </a:r>
            <a:r>
              <a:rPr lang="sk-SK" b="1" dirty="0">
                <a:solidFill>
                  <a:srgbClr val="FFFF00"/>
                </a:solidFill>
                <a:effectLst/>
              </a:rPr>
              <a:t> (napísané na zákazku) </a:t>
            </a:r>
            <a:r>
              <a:rPr lang="sk-SK" dirty="0">
                <a:effectLst/>
              </a:rPr>
              <a:t>- Študent si nechá, často za peniaze, vypracovať prácu niekým, kto súhlasí, že nebude uvedený ako autor. Študent, ktorý sa pod také dielo podpíše, sa stáva Plagiátor.</a:t>
            </a:r>
          </a:p>
          <a:p>
            <a:pPr marL="423282" lvl="1" indent="0">
              <a:buNone/>
            </a:pPr>
            <a:r>
              <a:rPr lang="sk-SK" dirty="0">
                <a:effectLst/>
              </a:rPr>
              <a:t>Tip: </a:t>
            </a:r>
            <a:r>
              <a:rPr lang="sk-SK" dirty="0" err="1">
                <a:effectLst/>
              </a:rPr>
              <a:t>Contract</a:t>
            </a:r>
            <a:r>
              <a:rPr lang="sk-SK" dirty="0">
                <a:effectLst/>
              </a:rPr>
              <a:t> </a:t>
            </a:r>
            <a:r>
              <a:rPr lang="sk-SK" dirty="0" err="1">
                <a:effectLst/>
              </a:rPr>
              <a:t>cheating</a:t>
            </a:r>
            <a:r>
              <a:rPr lang="sk-SK" dirty="0">
                <a:effectLst/>
              </a:rPr>
              <a:t> je forma plagiátorstvo, ktorá síce neporušuje autorský zákon, ale dobré mravy a akademickú etiku. Podľa vysokoškolského zákona tu hrozí vylúčenie zo štúdia alebo odobratie titulu.</a:t>
            </a:r>
            <a:endParaRPr lang="sk-SK" dirty="0"/>
          </a:p>
        </p:txBody>
      </p:sp>
      <p:sp>
        <p:nvSpPr>
          <p:cNvPr id="3" name="Nadpis 2">
            <a:extLst>
              <a:ext uri="{FF2B5EF4-FFF2-40B4-BE49-F238E27FC236}">
                <a16:creationId xmlns:a16="http://schemas.microsoft.com/office/drawing/2014/main" id="{EC02B398-6F8A-453F-9307-D341961174F8}"/>
              </a:ext>
            </a:extLst>
          </p:cNvPr>
          <p:cNvSpPr>
            <a:spLocks noGrp="1"/>
          </p:cNvSpPr>
          <p:nvPr>
            <p:ph type="title"/>
          </p:nvPr>
        </p:nvSpPr>
        <p:spPr>
          <a:xfrm>
            <a:off x="906827" y="6181580"/>
            <a:ext cx="8312587" cy="1008380"/>
          </a:xfrm>
        </p:spPr>
        <p:txBody>
          <a:bodyPr/>
          <a:lstStyle/>
          <a:p>
            <a:r>
              <a:rPr lang="sk-SK" b="1" dirty="0"/>
              <a:t>Druhy plagiátorstva</a:t>
            </a:r>
          </a:p>
        </p:txBody>
      </p:sp>
      <p:sp>
        <p:nvSpPr>
          <p:cNvPr id="4" name="Zástupný objekt pre číslo snímky 3">
            <a:extLst>
              <a:ext uri="{FF2B5EF4-FFF2-40B4-BE49-F238E27FC236}">
                <a16:creationId xmlns:a16="http://schemas.microsoft.com/office/drawing/2014/main" id="{415C3BFF-E94B-40BD-9A93-468F1FA6E64B}"/>
              </a:ext>
            </a:extLst>
          </p:cNvPr>
          <p:cNvSpPr>
            <a:spLocks noGrp="1"/>
          </p:cNvSpPr>
          <p:nvPr>
            <p:ph type="sldNum" sz="quarter" idx="11"/>
          </p:nvPr>
        </p:nvSpPr>
        <p:spPr/>
        <p:txBody>
          <a:bodyPr/>
          <a:lstStyle/>
          <a:p>
            <a:pPr>
              <a:defRPr/>
            </a:pPr>
            <a:fld id="{8DA5206A-0890-804C-A5DA-47E1C3D02E95}" type="slidenum">
              <a:rPr lang="en-US" altLang="en-US" smtClean="0"/>
              <a:pPr>
                <a:defRPr/>
              </a:pPr>
              <a:t>47</a:t>
            </a:fld>
            <a:endParaRPr lang="en-US" altLang="en-US"/>
          </a:p>
        </p:txBody>
      </p:sp>
      <p:sp>
        <p:nvSpPr>
          <p:cNvPr id="5" name="Zástupný objekt pre pätu 4">
            <a:extLst>
              <a:ext uri="{FF2B5EF4-FFF2-40B4-BE49-F238E27FC236}">
                <a16:creationId xmlns:a16="http://schemas.microsoft.com/office/drawing/2014/main" id="{8DEE3728-D089-42EF-B8B2-A45C04051C9F}"/>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3213430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1888A0A-C33B-4B9B-8F22-B5F34BF76791}"/>
              </a:ext>
            </a:extLst>
          </p:cNvPr>
          <p:cNvSpPr>
            <a:spLocks noGrp="1"/>
          </p:cNvSpPr>
          <p:nvPr>
            <p:ph type="dt" sz="half" idx="10"/>
          </p:nvPr>
        </p:nvSpPr>
        <p:spPr>
          <a:xfrm>
            <a:off x="8341097" y="6784944"/>
            <a:ext cx="811145" cy="402335"/>
          </a:xfrm>
        </p:spPr>
        <p:txBody>
          <a:bodyPr/>
          <a:lstStyle/>
          <a:p>
            <a:pPr>
              <a:spcAft>
                <a:spcPts val="661"/>
              </a:spcAft>
              <a:defRPr/>
            </a:pPr>
            <a:fld id="{17117415-DECC-2C41-B5AB-8B2A4317BEFE}" type="datetime1">
              <a:rPr lang="sk-SK" smtClean="0"/>
              <a:pPr>
                <a:spcAft>
                  <a:spcPts val="661"/>
                </a:spcAft>
                <a:defRPr/>
              </a:pPr>
              <a:t>8.10.2024</a:t>
            </a:fld>
            <a:endParaRPr lang="en-US"/>
          </a:p>
        </p:txBody>
      </p:sp>
      <p:sp>
        <p:nvSpPr>
          <p:cNvPr id="4" name="Zástupný objekt pre číslo snímky 3">
            <a:extLst>
              <a:ext uri="{FF2B5EF4-FFF2-40B4-BE49-F238E27FC236}">
                <a16:creationId xmlns:a16="http://schemas.microsoft.com/office/drawing/2014/main" id="{1400A671-4A53-4060-81AF-0179CE3F3465}"/>
              </a:ext>
            </a:extLst>
          </p:cNvPr>
          <p:cNvSpPr>
            <a:spLocks noGrp="1"/>
          </p:cNvSpPr>
          <p:nvPr>
            <p:ph type="sldNum" sz="quarter" idx="11"/>
          </p:nvPr>
        </p:nvSpPr>
        <p:spPr>
          <a:xfrm>
            <a:off x="856449" y="6841805"/>
            <a:ext cx="822862" cy="345473"/>
          </a:xfrm>
        </p:spPr>
        <p:txBody>
          <a:bodyPr anchor="b">
            <a:normAutofit/>
          </a:bodyPr>
          <a:lstStyle/>
          <a:p>
            <a:pPr>
              <a:spcAft>
                <a:spcPts val="661"/>
              </a:spcAft>
              <a:defRPr/>
            </a:pPr>
            <a:fld id="{8DA5206A-0890-804C-A5DA-47E1C3D02E95}" type="slidenum">
              <a:rPr lang="en-US" altLang="en-US" smtClean="0"/>
              <a:pPr>
                <a:spcAft>
                  <a:spcPts val="661"/>
                </a:spcAft>
                <a:defRPr/>
              </a:pPr>
              <a:t>48</a:t>
            </a:fld>
            <a:endParaRPr lang="en-US" altLang="en-US"/>
          </a:p>
        </p:txBody>
      </p:sp>
      <p:sp>
        <p:nvSpPr>
          <p:cNvPr id="5" name="Zástupný objekt pre pätu 4">
            <a:extLst>
              <a:ext uri="{FF2B5EF4-FFF2-40B4-BE49-F238E27FC236}">
                <a16:creationId xmlns:a16="http://schemas.microsoft.com/office/drawing/2014/main" id="{88074995-6D0A-4A09-944A-73C2C167729D}"/>
              </a:ext>
            </a:extLst>
          </p:cNvPr>
          <p:cNvSpPr>
            <a:spLocks noGrp="1"/>
          </p:cNvSpPr>
          <p:nvPr>
            <p:ph type="ftr" sz="quarter" idx="12"/>
          </p:nvPr>
        </p:nvSpPr>
        <p:spPr>
          <a:xfrm>
            <a:off x="4998563" y="6784943"/>
            <a:ext cx="1256700" cy="402334"/>
          </a:xfrm>
        </p:spPr>
        <p:txBody>
          <a:bodyPr anchor="t">
            <a:normAutofit/>
          </a:bodyPr>
          <a:lstStyle/>
          <a:p>
            <a:pPr>
              <a:lnSpc>
                <a:spcPct val="90000"/>
              </a:lnSpc>
              <a:spcAft>
                <a:spcPts val="661"/>
              </a:spcAft>
              <a:defRPr/>
            </a:pPr>
            <a:r>
              <a:rPr lang="en-US" sz="992"/>
              <a:t>rusnakm@truni.sk</a:t>
            </a:r>
          </a:p>
        </p:txBody>
      </p:sp>
      <p:sp>
        <p:nvSpPr>
          <p:cNvPr id="3" name="Nadpis 2">
            <a:extLst>
              <a:ext uri="{FF2B5EF4-FFF2-40B4-BE49-F238E27FC236}">
                <a16:creationId xmlns:a16="http://schemas.microsoft.com/office/drawing/2014/main" id="{0A6A43EB-CBEA-4DF9-9F4D-E64ADD34956B}"/>
              </a:ext>
            </a:extLst>
          </p:cNvPr>
          <p:cNvSpPr>
            <a:spLocks noGrp="1"/>
          </p:cNvSpPr>
          <p:nvPr>
            <p:ph type="title"/>
          </p:nvPr>
        </p:nvSpPr>
        <p:spPr>
          <a:xfrm>
            <a:off x="856448" y="5376770"/>
            <a:ext cx="8312587" cy="1007586"/>
          </a:xfrm>
        </p:spPr>
        <p:txBody>
          <a:bodyPr anchor="b">
            <a:normAutofit/>
          </a:bodyPr>
          <a:lstStyle/>
          <a:p>
            <a:r>
              <a:rPr lang="sk-SK" b="1" dirty="0"/>
              <a:t>Ako je to s </a:t>
            </a:r>
            <a:r>
              <a:rPr lang="sk-SK" b="1" dirty="0" err="1"/>
              <a:t>Wikipediou</a:t>
            </a:r>
            <a:endParaRPr lang="sk-SK" b="1" dirty="0"/>
          </a:p>
        </p:txBody>
      </p:sp>
      <p:sp>
        <p:nvSpPr>
          <p:cNvPr id="2" name="Zástupný objekt pre obsah 1">
            <a:extLst>
              <a:ext uri="{FF2B5EF4-FFF2-40B4-BE49-F238E27FC236}">
                <a16:creationId xmlns:a16="http://schemas.microsoft.com/office/drawing/2014/main" id="{FA50E600-950C-420B-90F4-0D30ED6B06C5}"/>
              </a:ext>
            </a:extLst>
          </p:cNvPr>
          <p:cNvSpPr>
            <a:spLocks noGrp="1"/>
          </p:cNvSpPr>
          <p:nvPr>
            <p:ph sz="quarter" idx="13"/>
          </p:nvPr>
        </p:nvSpPr>
        <p:spPr>
          <a:xfrm>
            <a:off x="856449" y="728439"/>
            <a:ext cx="5198362" cy="4719258"/>
          </a:xfrm>
        </p:spPr>
        <p:txBody>
          <a:bodyPr anchor="ctr">
            <a:normAutofit/>
          </a:bodyPr>
          <a:lstStyle/>
          <a:p>
            <a:pPr>
              <a:lnSpc>
                <a:spcPct val="90000"/>
              </a:lnSpc>
            </a:pPr>
            <a:r>
              <a:rPr lang="sk-SK" sz="1983" dirty="0"/>
              <a:t>Nezáleží na tom či je dielo, z ktorého vychádzame verejne dostupné, či máme súhlas s použitím alebo či má potrebné licenciu </a:t>
            </a:r>
            <a:r>
              <a:rPr lang="sk-SK" sz="1983" dirty="0" err="1"/>
              <a:t>Creative</a:t>
            </a:r>
            <a:r>
              <a:rPr lang="sk-SK" sz="1983" dirty="0"/>
              <a:t> </a:t>
            </a:r>
            <a:r>
              <a:rPr lang="sk-SK" sz="1983" dirty="0" err="1"/>
              <a:t>Commons</a:t>
            </a:r>
            <a:r>
              <a:rPr lang="sk-SK" sz="1983" dirty="0"/>
              <a:t>. Je to skrátka cudzie dielo, a pokiaľ ho využijeme, musíme naň odkázať.</a:t>
            </a:r>
          </a:p>
          <a:p>
            <a:pPr>
              <a:lnSpc>
                <a:spcPct val="90000"/>
              </a:lnSpc>
            </a:pPr>
            <a:endParaRPr lang="sk-SK" sz="1983" dirty="0"/>
          </a:p>
          <a:p>
            <a:pPr>
              <a:lnSpc>
                <a:spcPct val="90000"/>
              </a:lnSpc>
            </a:pPr>
            <a:r>
              <a:rPr lang="sk-SK" sz="1983" dirty="0"/>
              <a:t>Častým omylom je, že nemusíme uvádzať odkaz na Wikipédii, pretože jej obsah je verejným vlastníctvom. </a:t>
            </a:r>
          </a:p>
          <a:p>
            <a:pPr>
              <a:lnSpc>
                <a:spcPct val="90000"/>
              </a:lnSpc>
            </a:pPr>
            <a:endParaRPr lang="sk-SK" sz="1983" b="1" dirty="0">
              <a:solidFill>
                <a:srgbClr val="FFFF00"/>
              </a:solidFill>
            </a:endParaRPr>
          </a:p>
          <a:p>
            <a:pPr>
              <a:lnSpc>
                <a:spcPct val="90000"/>
              </a:lnSpc>
            </a:pPr>
            <a:r>
              <a:rPr lang="sk-SK" sz="1983" b="1" dirty="0">
                <a:solidFill>
                  <a:srgbClr val="FFFF00"/>
                </a:solidFill>
              </a:rPr>
              <a:t>Pozor! Je to dielo niekoho iného, takže odkaz potrebuje. Zároveň by sme mali prednostne uvádzať primárnej diela, ktoré majú svojho autora, čo Wikipédie väčšinou nie je.</a:t>
            </a:r>
          </a:p>
        </p:txBody>
      </p:sp>
      <p:pic>
        <p:nvPicPr>
          <p:cNvPr id="7" name="Obrázok 6">
            <a:extLst>
              <a:ext uri="{FF2B5EF4-FFF2-40B4-BE49-F238E27FC236}">
                <a16:creationId xmlns:a16="http://schemas.microsoft.com/office/drawing/2014/main" id="{63224A71-0AB2-4002-ABA7-DC00D7AC35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0158" y="728439"/>
            <a:ext cx="3290294" cy="3781947"/>
          </a:xfrm>
          <a:prstGeom prst="rect">
            <a:avLst/>
          </a:prstGeom>
          <a:noFill/>
        </p:spPr>
      </p:pic>
    </p:spTree>
    <p:extLst>
      <p:ext uri="{BB962C8B-B14F-4D97-AF65-F5344CB8AC3E}">
        <p14:creationId xmlns:p14="http://schemas.microsoft.com/office/powerpoint/2010/main" val="1133365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B00CB7F-C9F5-4C02-BCDD-BA98C0DD852C}"/>
              </a:ext>
            </a:extLst>
          </p:cNvPr>
          <p:cNvSpPr>
            <a:spLocks noGrp="1"/>
          </p:cNvSpPr>
          <p:nvPr>
            <p:ph idx="1"/>
          </p:nvPr>
        </p:nvSpPr>
        <p:spPr>
          <a:xfrm>
            <a:off x="435845" y="758669"/>
            <a:ext cx="9204173" cy="4927068"/>
          </a:xfrm>
        </p:spPr>
        <p:txBody>
          <a:bodyPr>
            <a:normAutofit fontScale="92500" lnSpcReduction="20000"/>
          </a:bodyPr>
          <a:lstStyle/>
          <a:p>
            <a:r>
              <a:rPr lang="sk-SK" sz="1212" dirty="0">
                <a:effectLst/>
                <a:latin typeface="Times New Roman" panose="02020603050405020304" pitchFamily="18" charset="0"/>
              </a:rPr>
              <a:t>KAR [</a:t>
            </a:r>
            <a:r>
              <a:rPr lang="sk-SK" sz="1212" dirty="0" err="1">
                <a:effectLst/>
                <a:latin typeface="Times New Roman" panose="02020603050405020304" pitchFamily="18" charset="0"/>
              </a:rPr>
              <a:t>pseud</a:t>
            </a:r>
            <a:r>
              <a:rPr lang="sk-SK" sz="1212" dirty="0">
                <a:effectLst/>
                <a:latin typeface="Times New Roman" panose="02020603050405020304" pitchFamily="18" charset="0"/>
              </a:rPr>
              <a:t>.]. </a:t>
            </a:r>
            <a:r>
              <a:rPr lang="sk-SK" sz="1212" dirty="0" err="1">
                <a:effectLst/>
                <a:latin typeface="Times New Roman" panose="02020603050405020304" pitchFamily="18" charset="0"/>
              </a:rPr>
              <a:t>Stejný</a:t>
            </a:r>
            <a:r>
              <a:rPr lang="sk-SK" sz="1212" dirty="0">
                <a:effectLst/>
                <a:latin typeface="Times New Roman" panose="02020603050405020304" pitchFamily="18" charset="0"/>
              </a:rPr>
              <a:t> úvod i </a:t>
            </a:r>
            <a:r>
              <a:rPr lang="sk-SK" sz="1212" dirty="0" err="1">
                <a:effectLst/>
                <a:latin typeface="Times New Roman" panose="02020603050405020304" pitchFamily="18" charset="0"/>
              </a:rPr>
              <a:t>závěr</a:t>
            </a:r>
            <a:r>
              <a:rPr lang="sk-SK" sz="1212" dirty="0">
                <a:effectLst/>
                <a:latin typeface="Times New Roman" panose="02020603050405020304" pitchFamily="18" charset="0"/>
              </a:rPr>
              <a:t>. </a:t>
            </a:r>
            <a:r>
              <a:rPr lang="sk-SK" sz="1212" dirty="0" err="1">
                <a:effectLst/>
                <a:latin typeface="Times New Roman" panose="02020603050405020304" pitchFamily="18" charset="0"/>
              </a:rPr>
              <a:t>Bakalářská</a:t>
            </a:r>
            <a:r>
              <a:rPr lang="sk-SK" sz="1212" dirty="0">
                <a:effectLst/>
                <a:latin typeface="Times New Roman" panose="02020603050405020304" pitchFamily="18" charset="0"/>
              </a:rPr>
              <a:t> a diplomová práce exministra </a:t>
            </a:r>
            <a:r>
              <a:rPr lang="sk-SK" sz="1212" dirty="0" err="1">
                <a:effectLst/>
                <a:latin typeface="Times New Roman" panose="02020603050405020304" pitchFamily="18" charset="0"/>
              </a:rPr>
              <a:t>Krčála</a:t>
            </a:r>
            <a:r>
              <a:rPr lang="sk-SK" sz="1212" dirty="0">
                <a:effectLst/>
                <a:latin typeface="Times New Roman" panose="02020603050405020304" pitchFamily="18" charset="0"/>
              </a:rPr>
              <a:t> </a:t>
            </a:r>
            <a:r>
              <a:rPr lang="sk-SK" sz="1212" dirty="0" err="1">
                <a:effectLst/>
                <a:latin typeface="Times New Roman" panose="02020603050405020304" pitchFamily="18" charset="0"/>
              </a:rPr>
              <a:t>se</a:t>
            </a:r>
            <a:r>
              <a:rPr lang="sk-SK" sz="1212" dirty="0">
                <a:effectLst/>
                <a:latin typeface="Times New Roman" panose="02020603050405020304" pitchFamily="18" charset="0"/>
              </a:rPr>
              <a:t> </a:t>
            </a:r>
            <a:br>
              <a:rPr lang="sk-SK" sz="1212" dirty="0"/>
            </a:br>
            <a:r>
              <a:rPr lang="sk-SK" sz="1212" dirty="0">
                <a:effectLst/>
                <a:latin typeface="Times New Roman" panose="02020603050405020304" pitchFamily="18" charset="0"/>
              </a:rPr>
              <a:t>v </a:t>
            </a:r>
            <a:r>
              <a:rPr lang="sk-SK" sz="1212" dirty="0" err="1">
                <a:effectLst/>
                <a:latin typeface="Times New Roman" panose="02020603050405020304" pitchFamily="18" charset="0"/>
              </a:rPr>
              <a:t>některých</a:t>
            </a:r>
            <a:r>
              <a:rPr lang="sk-SK" sz="1212" dirty="0">
                <a:effectLst/>
                <a:latin typeface="Times New Roman" panose="02020603050405020304" pitchFamily="18" charset="0"/>
              </a:rPr>
              <a:t> </a:t>
            </a:r>
            <a:r>
              <a:rPr lang="sk-SK" sz="1212" dirty="0" err="1">
                <a:effectLst/>
                <a:latin typeface="Times New Roman" panose="02020603050405020304" pitchFamily="18" charset="0"/>
              </a:rPr>
              <a:t>pasážích</a:t>
            </a:r>
            <a:r>
              <a:rPr lang="sk-SK" sz="1212" dirty="0">
                <a:effectLst/>
                <a:latin typeface="Times New Roman" panose="02020603050405020304" pitchFamily="18" charset="0"/>
              </a:rPr>
              <a:t> </a:t>
            </a:r>
            <a:r>
              <a:rPr lang="sk-SK" sz="1212" dirty="0" err="1">
                <a:effectLst/>
                <a:latin typeface="Times New Roman" panose="02020603050405020304" pitchFamily="18" charset="0"/>
              </a:rPr>
              <a:t>neliší</a:t>
            </a:r>
            <a:r>
              <a:rPr lang="sk-SK" sz="1212" dirty="0">
                <a:effectLst/>
                <a:latin typeface="Times New Roman" panose="02020603050405020304" pitchFamily="18" charset="0"/>
              </a:rPr>
              <a:t>. In: Česká </a:t>
            </a:r>
            <a:r>
              <a:rPr lang="sk-SK" sz="1212" dirty="0" err="1">
                <a:effectLst/>
                <a:latin typeface="Times New Roman" panose="02020603050405020304" pitchFamily="18" charset="0"/>
              </a:rPr>
              <a:t>televize</a:t>
            </a:r>
            <a:r>
              <a:rPr lang="sk-SK" sz="1212" dirty="0">
                <a:effectLst/>
                <a:latin typeface="Times New Roman" panose="02020603050405020304" pitchFamily="18" charset="0"/>
              </a:rPr>
              <a:t> [online]. </a:t>
            </a:r>
            <a:r>
              <a:rPr lang="sk-SK" sz="1212" dirty="0" err="1">
                <a:effectLst/>
                <a:latin typeface="Times New Roman" panose="02020603050405020304" pitchFamily="18" charset="0"/>
              </a:rPr>
              <a:t>Aktualizováno</a:t>
            </a:r>
            <a:r>
              <a:rPr lang="sk-SK" sz="1212" dirty="0">
                <a:effectLst/>
                <a:latin typeface="Times New Roman" panose="02020603050405020304" pitchFamily="18" charset="0"/>
              </a:rPr>
              <a:t> 20. 7. 2018 [cit. </a:t>
            </a:r>
            <a:br>
              <a:rPr lang="sk-SK" sz="1212" dirty="0"/>
            </a:br>
            <a:r>
              <a:rPr lang="sk-SK" sz="1212" dirty="0">
                <a:effectLst/>
                <a:latin typeface="Times New Roman" panose="02020603050405020304" pitchFamily="18" charset="0"/>
              </a:rPr>
              <a:t>2020-05-11]. Dostupné z: https://ct24.ceskatelevize.cz/domaci/2542900-ct-byvaly-</a:t>
            </a:r>
            <a:br>
              <a:rPr lang="sk-SK" sz="1212" dirty="0"/>
            </a:br>
            <a:r>
              <a:rPr lang="sk-SK" sz="1212" dirty="0" err="1">
                <a:effectLst/>
                <a:latin typeface="Times New Roman" panose="02020603050405020304" pitchFamily="18" charset="0"/>
              </a:rPr>
              <a:t>ministr</a:t>
            </a:r>
            <a:r>
              <a:rPr lang="sk-SK" sz="1212" dirty="0">
                <a:effectLst/>
                <a:latin typeface="Times New Roman" panose="02020603050405020304" pitchFamily="18" charset="0"/>
              </a:rPr>
              <a:t>-</a:t>
            </a:r>
            <a:r>
              <a:rPr lang="sk-SK" sz="1212" dirty="0" err="1">
                <a:effectLst/>
                <a:latin typeface="Times New Roman" panose="02020603050405020304" pitchFamily="18" charset="0"/>
              </a:rPr>
              <a:t>petr</a:t>
            </a:r>
            <a:r>
              <a:rPr lang="sk-SK" sz="1212" dirty="0">
                <a:effectLst/>
                <a:latin typeface="Times New Roman" panose="02020603050405020304" pitchFamily="18" charset="0"/>
              </a:rPr>
              <a:t>-</a:t>
            </a:r>
            <a:r>
              <a:rPr lang="sk-SK" sz="1212" dirty="0" err="1">
                <a:effectLst/>
                <a:latin typeface="Times New Roman" panose="02020603050405020304" pitchFamily="18" charset="0"/>
              </a:rPr>
              <a:t>krcal</a:t>
            </a:r>
            <a:r>
              <a:rPr lang="sk-SK" sz="1212" dirty="0">
                <a:effectLst/>
                <a:latin typeface="Times New Roman" panose="02020603050405020304" pitchFamily="18" charset="0"/>
              </a:rPr>
              <a:t>-</a:t>
            </a:r>
            <a:r>
              <a:rPr lang="sk-SK" sz="1212" dirty="0" err="1">
                <a:effectLst/>
                <a:latin typeface="Times New Roman" panose="02020603050405020304" pitchFamily="18" charset="0"/>
              </a:rPr>
              <a:t>opsal</a:t>
            </a:r>
            <a:r>
              <a:rPr lang="sk-SK" sz="1212" dirty="0">
                <a:effectLst/>
                <a:latin typeface="Times New Roman" panose="02020603050405020304" pitchFamily="18" charset="0"/>
              </a:rPr>
              <a:t>-i-</a:t>
            </a:r>
            <a:r>
              <a:rPr lang="sk-SK" sz="1212" dirty="0" err="1">
                <a:effectLst/>
                <a:latin typeface="Times New Roman" panose="02020603050405020304" pitchFamily="18" charset="0"/>
              </a:rPr>
              <a:t>cast</a:t>
            </a:r>
            <a:r>
              <a:rPr lang="sk-SK" sz="1212" dirty="0">
                <a:effectLst/>
                <a:latin typeface="Times New Roman" panose="02020603050405020304" pitchFamily="18" charset="0"/>
              </a:rPr>
              <a:t>-</a:t>
            </a:r>
            <a:r>
              <a:rPr lang="sk-SK" sz="1212" dirty="0" err="1">
                <a:effectLst/>
                <a:latin typeface="Times New Roman" panose="02020603050405020304" pitchFamily="18" charset="0"/>
              </a:rPr>
              <a:t>svediplomove</a:t>
            </a:r>
            <a:r>
              <a:rPr lang="sk-SK" sz="1212" dirty="0">
                <a:effectLst/>
                <a:latin typeface="Times New Roman" panose="02020603050405020304" pitchFamily="18" charset="0"/>
              </a:rPr>
              <a:t>-prace</a:t>
            </a:r>
          </a:p>
          <a:p>
            <a:endParaRPr lang="sk-SK" sz="1212" dirty="0">
              <a:effectLst/>
              <a:latin typeface="Times New Roman" panose="02020603050405020304" pitchFamily="18" charset="0"/>
            </a:endParaRPr>
          </a:p>
          <a:p>
            <a:r>
              <a:rPr lang="sk-SK" sz="1212" dirty="0">
                <a:effectLst/>
                <a:latin typeface="Times New Roman" panose="02020603050405020304" pitchFamily="18" charset="0"/>
              </a:rPr>
              <a:t>KAR [</a:t>
            </a:r>
            <a:r>
              <a:rPr lang="sk-SK" sz="1212" dirty="0" err="1">
                <a:effectLst/>
                <a:latin typeface="Times New Roman" panose="02020603050405020304" pitchFamily="18" charset="0"/>
              </a:rPr>
              <a:t>pseud</a:t>
            </a:r>
            <a:r>
              <a:rPr lang="sk-SK" sz="1212" dirty="0">
                <a:effectLst/>
                <a:latin typeface="Times New Roman" panose="02020603050405020304" pitchFamily="18" charset="0"/>
              </a:rPr>
              <a:t>.]. „</a:t>
            </a:r>
            <a:r>
              <a:rPr lang="sk-SK" sz="1212" dirty="0" err="1">
                <a:effectLst/>
                <a:latin typeface="Times New Roman" panose="02020603050405020304" pitchFamily="18" charset="0"/>
              </a:rPr>
              <a:t>Opsaných</a:t>
            </a:r>
            <a:r>
              <a:rPr lang="sk-SK" sz="1212" dirty="0">
                <a:effectLst/>
                <a:latin typeface="Times New Roman" panose="02020603050405020304" pitchFamily="18" charset="0"/>
              </a:rPr>
              <a:t> je 40 </a:t>
            </a:r>
            <a:r>
              <a:rPr lang="sk-SK" sz="1212" dirty="0" err="1">
                <a:effectLst/>
                <a:latin typeface="Times New Roman" panose="02020603050405020304" pitchFamily="18" charset="0"/>
              </a:rPr>
              <a:t>stran</a:t>
            </a:r>
            <a:r>
              <a:rPr lang="sk-SK" sz="1212" dirty="0">
                <a:effectLst/>
                <a:latin typeface="Times New Roman" panose="02020603050405020304" pitchFamily="18" charset="0"/>
              </a:rPr>
              <a:t> z 65, </a:t>
            </a:r>
            <a:r>
              <a:rPr lang="sk-SK" sz="1212" dirty="0" err="1">
                <a:effectLst/>
                <a:latin typeface="Times New Roman" panose="02020603050405020304" pitchFamily="18" charset="0"/>
              </a:rPr>
              <a:t>včetně</a:t>
            </a:r>
            <a:r>
              <a:rPr lang="sk-SK" sz="1212" dirty="0">
                <a:effectLst/>
                <a:latin typeface="Times New Roman" panose="02020603050405020304" pitchFamily="18" charset="0"/>
              </a:rPr>
              <a:t> úvodu,“ </a:t>
            </a:r>
            <a:r>
              <a:rPr lang="sk-SK" sz="1212" dirty="0" err="1">
                <a:effectLst/>
                <a:latin typeface="Times New Roman" panose="02020603050405020304" pitchFamily="18" charset="0"/>
              </a:rPr>
              <a:t>říká</a:t>
            </a:r>
            <a:r>
              <a:rPr lang="sk-SK" sz="1212" dirty="0">
                <a:effectLst/>
                <a:latin typeface="Times New Roman" panose="02020603050405020304" pitchFamily="18" charset="0"/>
              </a:rPr>
              <a:t> expert. </a:t>
            </a:r>
            <a:r>
              <a:rPr lang="sk-SK" sz="1212" dirty="0" err="1">
                <a:effectLst/>
                <a:latin typeface="Times New Roman" panose="02020603050405020304" pitchFamily="18" charset="0"/>
              </a:rPr>
              <a:t>Podívejte</a:t>
            </a:r>
            <a:r>
              <a:rPr lang="sk-SK" sz="1212" dirty="0">
                <a:effectLst/>
                <a:latin typeface="Times New Roman" panose="02020603050405020304" pitchFamily="18" charset="0"/>
              </a:rPr>
              <a:t> </a:t>
            </a:r>
            <a:r>
              <a:rPr lang="sk-SK" sz="1212" dirty="0" err="1">
                <a:effectLst/>
                <a:latin typeface="Times New Roman" panose="02020603050405020304" pitchFamily="18" charset="0"/>
              </a:rPr>
              <a:t>se</a:t>
            </a:r>
            <a:r>
              <a:rPr lang="sk-SK" sz="1212" dirty="0">
                <a:effectLst/>
                <a:latin typeface="Times New Roman" panose="02020603050405020304" pitchFamily="18" charset="0"/>
              </a:rPr>
              <a:t> na </a:t>
            </a:r>
            <a:br>
              <a:rPr lang="sk-SK" sz="1212" dirty="0"/>
            </a:br>
            <a:r>
              <a:rPr lang="sk-SK" sz="1212" dirty="0" err="1">
                <a:effectLst/>
                <a:latin typeface="Times New Roman" panose="02020603050405020304" pitchFamily="18" charset="0"/>
              </a:rPr>
              <a:t>bakalářskou</a:t>
            </a:r>
            <a:r>
              <a:rPr lang="sk-SK" sz="1212" dirty="0">
                <a:effectLst/>
                <a:latin typeface="Times New Roman" panose="02020603050405020304" pitchFamily="18" charset="0"/>
              </a:rPr>
              <a:t> práci ministra </a:t>
            </a:r>
            <a:r>
              <a:rPr lang="sk-SK" sz="1212" dirty="0" err="1">
                <a:effectLst/>
                <a:latin typeface="Times New Roman" panose="02020603050405020304" pitchFamily="18" charset="0"/>
              </a:rPr>
              <a:t>Krčála</a:t>
            </a:r>
            <a:r>
              <a:rPr lang="sk-SK" sz="1212" dirty="0">
                <a:effectLst/>
                <a:latin typeface="Times New Roman" panose="02020603050405020304" pitchFamily="18" charset="0"/>
              </a:rPr>
              <a:t>. In: Česká </a:t>
            </a:r>
            <a:r>
              <a:rPr lang="sk-SK" sz="1212" dirty="0" err="1">
                <a:effectLst/>
                <a:latin typeface="Times New Roman" panose="02020603050405020304" pitchFamily="18" charset="0"/>
              </a:rPr>
              <a:t>televize</a:t>
            </a:r>
            <a:r>
              <a:rPr lang="sk-SK" sz="1212" dirty="0">
                <a:effectLst/>
                <a:latin typeface="Times New Roman" panose="02020603050405020304" pitchFamily="18" charset="0"/>
              </a:rPr>
              <a:t> [online]. 17. 7. 2018 [cit. 2020-</a:t>
            </a:r>
            <a:br>
              <a:rPr lang="sk-SK" sz="1212" dirty="0"/>
            </a:br>
            <a:r>
              <a:rPr lang="sk-SK" sz="1212" dirty="0">
                <a:effectLst/>
                <a:latin typeface="Times New Roman" panose="02020603050405020304" pitchFamily="18" charset="0"/>
              </a:rPr>
              <a:t>05-11]. Dostupné z: https://ct24.ceskatelevize.cz/domaci/2539924-opsanych-je-40-</a:t>
            </a:r>
            <a:br>
              <a:rPr lang="sk-SK" sz="1212" dirty="0"/>
            </a:br>
            <a:r>
              <a:rPr lang="sk-SK" sz="1212" dirty="0">
                <a:effectLst/>
                <a:latin typeface="Times New Roman" panose="02020603050405020304" pitchFamily="18" charset="0"/>
              </a:rPr>
              <a:t>stran-z-65-vcetne-uvodu-rika-expert-podivejte-se-na-bakalarskou-praci</a:t>
            </a:r>
          </a:p>
          <a:p>
            <a:endParaRPr lang="sk-SK" sz="1212" dirty="0">
              <a:effectLst/>
              <a:latin typeface="Times New Roman" panose="02020603050405020304" pitchFamily="18" charset="0"/>
            </a:endParaRPr>
          </a:p>
          <a:p>
            <a:r>
              <a:rPr lang="sk-SK" sz="1212" dirty="0" err="1">
                <a:effectLst/>
                <a:latin typeface="Times New Roman" panose="02020603050405020304" pitchFamily="18" charset="0"/>
              </a:rPr>
              <a:t>Kommission</a:t>
            </a:r>
            <a:r>
              <a:rPr lang="sk-SK" sz="1212" dirty="0">
                <a:effectLst/>
                <a:latin typeface="Times New Roman" panose="02020603050405020304" pitchFamily="18" charset="0"/>
              </a:rPr>
              <a:t> „</a:t>
            </a:r>
            <a:r>
              <a:rPr lang="sk-SK" sz="1212" dirty="0" err="1">
                <a:effectLst/>
                <a:latin typeface="Times New Roman" panose="02020603050405020304" pitchFamily="18" charset="0"/>
              </a:rPr>
              <a:t>Selbstkontrolle</a:t>
            </a:r>
            <a:r>
              <a:rPr lang="sk-SK" sz="1212" dirty="0">
                <a:effectLst/>
                <a:latin typeface="Times New Roman" panose="02020603050405020304" pitchFamily="18" charset="0"/>
              </a:rPr>
              <a:t> in der </a:t>
            </a:r>
            <a:r>
              <a:rPr lang="sk-SK" sz="1212" dirty="0" err="1">
                <a:effectLst/>
                <a:latin typeface="Times New Roman" panose="02020603050405020304" pitchFamily="18" charset="0"/>
              </a:rPr>
              <a:t>Wissenschaft</a:t>
            </a:r>
            <a:r>
              <a:rPr lang="sk-SK" sz="1212" dirty="0">
                <a:effectLst/>
                <a:latin typeface="Times New Roman" panose="02020603050405020304" pitchFamily="18" charset="0"/>
              </a:rPr>
              <a:t>“ der </a:t>
            </a:r>
            <a:r>
              <a:rPr lang="sk-SK" sz="1212" dirty="0" err="1">
                <a:effectLst/>
                <a:latin typeface="Times New Roman" panose="02020603050405020304" pitchFamily="18" charset="0"/>
              </a:rPr>
              <a:t>Universität</a:t>
            </a:r>
            <a:r>
              <a:rPr lang="sk-SK" sz="1212" dirty="0">
                <a:effectLst/>
                <a:latin typeface="Times New Roman" panose="02020603050405020304" pitchFamily="18" charset="0"/>
              </a:rPr>
              <a:t> </a:t>
            </a:r>
            <a:r>
              <a:rPr lang="sk-SK" sz="1212" dirty="0" err="1">
                <a:effectLst/>
                <a:latin typeface="Times New Roman" panose="02020603050405020304" pitchFamily="18" charset="0"/>
              </a:rPr>
              <a:t>Bayreuth</a:t>
            </a:r>
            <a:r>
              <a:rPr lang="sk-SK" sz="1212" dirty="0">
                <a:effectLst/>
                <a:latin typeface="Times New Roman" panose="02020603050405020304" pitchFamily="18" charset="0"/>
              </a:rPr>
              <a:t>: </a:t>
            </a:r>
            <a:r>
              <a:rPr lang="sk-SK" sz="1212" dirty="0" err="1">
                <a:effectLst/>
                <a:latin typeface="Times New Roman" panose="02020603050405020304" pitchFamily="18" charset="0"/>
              </a:rPr>
              <a:t>Bericht</a:t>
            </a:r>
            <a:r>
              <a:rPr lang="sk-SK" sz="1212" dirty="0">
                <a:effectLst/>
                <a:latin typeface="Times New Roman" panose="02020603050405020304" pitchFamily="18" charset="0"/>
              </a:rPr>
              <a:t> </a:t>
            </a:r>
            <a:br>
              <a:rPr lang="sk-SK" sz="1212" dirty="0"/>
            </a:br>
            <a:r>
              <a:rPr lang="sk-SK" sz="1212" dirty="0" err="1">
                <a:effectLst/>
                <a:latin typeface="Times New Roman" panose="02020603050405020304" pitchFamily="18" charset="0"/>
              </a:rPr>
              <a:t>an</a:t>
            </a:r>
            <a:r>
              <a:rPr lang="sk-SK" sz="1212" dirty="0">
                <a:effectLst/>
                <a:latin typeface="Times New Roman" panose="02020603050405020304" pitchFamily="18" charset="0"/>
              </a:rPr>
              <a:t> </a:t>
            </a:r>
            <a:r>
              <a:rPr lang="sk-SK" sz="1212" dirty="0" err="1">
                <a:effectLst/>
                <a:latin typeface="Times New Roman" panose="02020603050405020304" pitchFamily="18" charset="0"/>
              </a:rPr>
              <a:t>die</a:t>
            </a:r>
            <a:r>
              <a:rPr lang="sk-SK" sz="1212" dirty="0">
                <a:effectLst/>
                <a:latin typeface="Times New Roman" panose="02020603050405020304" pitchFamily="18" charset="0"/>
              </a:rPr>
              <a:t> </a:t>
            </a:r>
            <a:r>
              <a:rPr lang="sk-SK" sz="1212" dirty="0" err="1">
                <a:effectLst/>
                <a:latin typeface="Times New Roman" panose="02020603050405020304" pitchFamily="18" charset="0"/>
              </a:rPr>
              <a:t>Hochschulleitung</a:t>
            </a:r>
            <a:r>
              <a:rPr lang="sk-SK" sz="1212" dirty="0">
                <a:effectLst/>
                <a:latin typeface="Times New Roman" panose="02020603050405020304" pitchFamily="18" charset="0"/>
              </a:rPr>
              <a:t> der </a:t>
            </a:r>
            <a:r>
              <a:rPr lang="sk-SK" sz="1212" dirty="0" err="1">
                <a:effectLst/>
                <a:latin typeface="Times New Roman" panose="02020603050405020304" pitchFamily="18" charset="0"/>
              </a:rPr>
              <a:t>Universität</a:t>
            </a:r>
            <a:r>
              <a:rPr lang="sk-SK" sz="1212" dirty="0">
                <a:effectLst/>
                <a:latin typeface="Times New Roman" panose="02020603050405020304" pitchFamily="18" charset="0"/>
              </a:rPr>
              <a:t> </a:t>
            </a:r>
            <a:r>
              <a:rPr lang="sk-SK" sz="1212" dirty="0" err="1">
                <a:effectLst/>
                <a:latin typeface="Times New Roman" panose="02020603050405020304" pitchFamily="18" charset="0"/>
              </a:rPr>
              <a:t>Bayreuth</a:t>
            </a:r>
            <a:r>
              <a:rPr lang="sk-SK" sz="1212" dirty="0">
                <a:effectLst/>
                <a:latin typeface="Times New Roman" panose="02020603050405020304" pitchFamily="18" charset="0"/>
              </a:rPr>
              <a:t> </a:t>
            </a:r>
            <a:r>
              <a:rPr lang="sk-SK" sz="1212" dirty="0" err="1">
                <a:effectLst/>
                <a:latin typeface="Times New Roman" panose="02020603050405020304" pitchFamily="18" charset="0"/>
              </a:rPr>
              <a:t>aus</a:t>
            </a:r>
            <a:r>
              <a:rPr lang="sk-SK" sz="1212" dirty="0">
                <a:effectLst/>
                <a:latin typeface="Times New Roman" panose="02020603050405020304" pitchFamily="18" charset="0"/>
              </a:rPr>
              <a:t> </a:t>
            </a:r>
            <a:r>
              <a:rPr lang="sk-SK" sz="1212" dirty="0" err="1">
                <a:effectLst/>
                <a:latin typeface="Times New Roman" panose="02020603050405020304" pitchFamily="18" charset="0"/>
              </a:rPr>
              <a:t>Anlass</a:t>
            </a:r>
            <a:r>
              <a:rPr lang="sk-SK" sz="1212" dirty="0">
                <a:effectLst/>
                <a:latin typeface="Times New Roman" panose="02020603050405020304" pitchFamily="18" charset="0"/>
              </a:rPr>
              <a:t> der </a:t>
            </a:r>
            <a:r>
              <a:rPr lang="sk-SK" sz="1212" dirty="0" err="1">
                <a:effectLst/>
                <a:latin typeface="Times New Roman" panose="02020603050405020304" pitchFamily="18" charset="0"/>
              </a:rPr>
              <a:t>Untersuchung</a:t>
            </a:r>
            <a:r>
              <a:rPr lang="sk-SK" sz="1212" dirty="0">
                <a:effectLst/>
                <a:latin typeface="Times New Roman" panose="02020603050405020304" pitchFamily="18" charset="0"/>
              </a:rPr>
              <a:t> des </a:t>
            </a:r>
            <a:br>
              <a:rPr lang="sk-SK" sz="1212" dirty="0"/>
            </a:br>
            <a:r>
              <a:rPr lang="sk-SK" sz="1212" dirty="0" err="1">
                <a:effectLst/>
                <a:latin typeface="Times New Roman" panose="02020603050405020304" pitchFamily="18" charset="0"/>
              </a:rPr>
              <a:t>Verdachts</a:t>
            </a:r>
            <a:r>
              <a:rPr lang="sk-SK" sz="1212" dirty="0">
                <a:effectLst/>
                <a:latin typeface="Times New Roman" panose="02020603050405020304" pitchFamily="18" charset="0"/>
              </a:rPr>
              <a:t> </a:t>
            </a:r>
            <a:r>
              <a:rPr lang="sk-SK" sz="1212" dirty="0" err="1">
                <a:effectLst/>
                <a:latin typeface="Times New Roman" panose="02020603050405020304" pitchFamily="18" charset="0"/>
              </a:rPr>
              <a:t>wissenschaftlichen</a:t>
            </a:r>
            <a:r>
              <a:rPr lang="sk-SK" sz="1212" dirty="0">
                <a:effectLst/>
                <a:latin typeface="Times New Roman" panose="02020603050405020304" pitchFamily="18" charset="0"/>
              </a:rPr>
              <a:t> </a:t>
            </a:r>
            <a:r>
              <a:rPr lang="sk-SK" sz="1212" dirty="0" err="1">
                <a:effectLst/>
                <a:latin typeface="Times New Roman" panose="02020603050405020304" pitchFamily="18" charset="0"/>
              </a:rPr>
              <a:t>Fehlverhaltens</a:t>
            </a:r>
            <a:r>
              <a:rPr lang="sk-SK" sz="1212" dirty="0">
                <a:effectLst/>
                <a:latin typeface="Times New Roman" panose="02020603050405020304" pitchFamily="18" charset="0"/>
              </a:rPr>
              <a:t> von </a:t>
            </a:r>
            <a:r>
              <a:rPr lang="sk-SK" sz="1212" dirty="0" err="1">
                <a:effectLst/>
                <a:latin typeface="Times New Roman" panose="02020603050405020304" pitchFamily="18" charset="0"/>
              </a:rPr>
              <a:t>Herrn</a:t>
            </a:r>
            <a:r>
              <a:rPr lang="sk-SK" sz="1212" dirty="0">
                <a:effectLst/>
                <a:latin typeface="Times New Roman" panose="02020603050405020304" pitchFamily="18" charset="0"/>
              </a:rPr>
              <a:t> </a:t>
            </a:r>
            <a:r>
              <a:rPr lang="sk-SK" sz="1212" dirty="0" err="1">
                <a:effectLst/>
                <a:latin typeface="Times New Roman" panose="02020603050405020304" pitchFamily="18" charset="0"/>
              </a:rPr>
              <a:t>Karl-Theodor</a:t>
            </a:r>
            <a:r>
              <a:rPr lang="sk-SK" sz="1212" dirty="0">
                <a:effectLst/>
                <a:latin typeface="Times New Roman" panose="02020603050405020304" pitchFamily="18" charset="0"/>
              </a:rPr>
              <a:t> </a:t>
            </a:r>
            <a:r>
              <a:rPr lang="sk-SK" sz="1212" dirty="0" err="1">
                <a:effectLst/>
                <a:latin typeface="Times New Roman" panose="02020603050405020304" pitchFamily="18" charset="0"/>
              </a:rPr>
              <a:t>Freiherr</a:t>
            </a:r>
            <a:r>
              <a:rPr lang="sk-SK" sz="1212" dirty="0">
                <a:effectLst/>
                <a:latin typeface="Times New Roman" panose="02020603050405020304" pitchFamily="18" charset="0"/>
              </a:rPr>
              <a:t> </a:t>
            </a:r>
            <a:r>
              <a:rPr lang="sk-SK" sz="1212" dirty="0" err="1">
                <a:effectLst/>
                <a:latin typeface="Times New Roman" panose="02020603050405020304" pitchFamily="18" charset="0"/>
              </a:rPr>
              <a:t>zu</a:t>
            </a:r>
            <a:r>
              <a:rPr lang="sk-SK" sz="1212" dirty="0">
                <a:effectLst/>
                <a:latin typeface="Times New Roman" panose="02020603050405020304" pitchFamily="18" charset="0"/>
              </a:rPr>
              <a:t> </a:t>
            </a:r>
            <a:br>
              <a:rPr lang="sk-SK" sz="1212" dirty="0"/>
            </a:br>
            <a:r>
              <a:rPr lang="sk-SK" sz="1212" dirty="0" err="1">
                <a:effectLst/>
                <a:latin typeface="Times New Roman" panose="02020603050405020304" pitchFamily="18" charset="0"/>
              </a:rPr>
              <a:t>Guttenberg</a:t>
            </a:r>
            <a:r>
              <a:rPr lang="sk-SK" sz="1212" dirty="0">
                <a:effectLst/>
                <a:latin typeface="Times New Roman" panose="02020603050405020304" pitchFamily="18" charset="0"/>
              </a:rPr>
              <a:t> [online]. </a:t>
            </a:r>
            <a:r>
              <a:rPr lang="sk-SK" sz="1212" dirty="0" err="1">
                <a:effectLst/>
                <a:latin typeface="Times New Roman" panose="02020603050405020304" pitchFamily="18" charset="0"/>
              </a:rPr>
              <a:t>Bayreuth</a:t>
            </a:r>
            <a:r>
              <a:rPr lang="sk-SK" sz="1212" dirty="0">
                <a:effectLst/>
                <a:latin typeface="Times New Roman" panose="02020603050405020304" pitchFamily="18" charset="0"/>
              </a:rPr>
              <a:t>, 5. 5. 2011 [cit. 2020-09-23]. Dostupné z: https://www.</a:t>
            </a:r>
            <a:br>
              <a:rPr lang="sk-SK" sz="1212" dirty="0"/>
            </a:br>
            <a:r>
              <a:rPr lang="sk-SK" sz="1212" dirty="0">
                <a:effectLst/>
                <a:latin typeface="Times New Roman" panose="02020603050405020304" pitchFamily="18" charset="0"/>
              </a:rPr>
              <a:t>uni-bayreuth.de/de/</a:t>
            </a:r>
            <a:r>
              <a:rPr lang="sk-SK" sz="1212" dirty="0" err="1">
                <a:effectLst/>
                <a:latin typeface="Times New Roman" panose="02020603050405020304" pitchFamily="18" charset="0"/>
              </a:rPr>
              <a:t>universitaet</a:t>
            </a:r>
            <a:r>
              <a:rPr lang="sk-SK" sz="1212" dirty="0">
                <a:effectLst/>
                <a:latin typeface="Times New Roman" panose="02020603050405020304" pitchFamily="18" charset="0"/>
              </a:rPr>
              <a:t>/presse/</a:t>
            </a:r>
            <a:r>
              <a:rPr lang="sk-SK" sz="1212" dirty="0" err="1">
                <a:effectLst/>
                <a:latin typeface="Times New Roman" panose="02020603050405020304" pitchFamily="18" charset="0"/>
              </a:rPr>
              <a:t>archiv</a:t>
            </a:r>
            <a:r>
              <a:rPr lang="sk-SK" sz="1212" dirty="0">
                <a:effectLst/>
                <a:latin typeface="Times New Roman" panose="02020603050405020304" pitchFamily="18" charset="0"/>
              </a:rPr>
              <a:t>/2011/</a:t>
            </a:r>
            <a:r>
              <a:rPr lang="sk-SK" sz="1212" dirty="0" err="1">
                <a:effectLst/>
                <a:latin typeface="Times New Roman" panose="02020603050405020304" pitchFamily="18" charset="0"/>
              </a:rPr>
              <a:t>Bericht_der_Kommission_m</a:t>
            </a:r>
            <a:r>
              <a:rPr lang="sk-SK" sz="1212" dirty="0">
                <a:effectLst/>
                <a:latin typeface="Times New Roman" panose="02020603050405020304" pitchFamily="18" charset="0"/>
              </a:rPr>
              <a:t>__</a:t>
            </a:r>
            <a:br>
              <a:rPr lang="sk-SK" sz="1212" dirty="0"/>
            </a:br>
            <a:r>
              <a:rPr lang="sk-SK" sz="1212" dirty="0">
                <a:effectLst/>
                <a:latin typeface="Times New Roman" panose="02020603050405020304" pitchFamily="18" charset="0"/>
              </a:rPr>
              <a:t>Anlagen_10_5_2011_.pdf</a:t>
            </a:r>
          </a:p>
          <a:p>
            <a:endParaRPr lang="sk-SK" sz="1212" dirty="0">
              <a:effectLst/>
              <a:latin typeface="Times New Roman" panose="02020603050405020304" pitchFamily="18" charset="0"/>
            </a:endParaRPr>
          </a:p>
          <a:p>
            <a:r>
              <a:rPr lang="sk-SK" sz="1212" dirty="0" err="1">
                <a:effectLst/>
                <a:latin typeface="Times New Roman" panose="02020603050405020304" pitchFamily="18" charset="0"/>
              </a:rPr>
              <a:t>PREUß</a:t>
            </a:r>
            <a:r>
              <a:rPr lang="sk-SK" sz="1212" dirty="0">
                <a:effectLst/>
                <a:latin typeface="Times New Roman" panose="02020603050405020304" pitchFamily="18" charset="0"/>
              </a:rPr>
              <a:t>, Roland a </a:t>
            </a:r>
            <a:r>
              <a:rPr lang="sk-SK" sz="1212" dirty="0" err="1">
                <a:effectLst/>
                <a:latin typeface="Times New Roman" panose="02020603050405020304" pitchFamily="18" charset="0"/>
              </a:rPr>
              <a:t>Tanjev</a:t>
            </a:r>
            <a:r>
              <a:rPr lang="sk-SK" sz="1212" dirty="0">
                <a:effectLst/>
                <a:latin typeface="Times New Roman" panose="02020603050405020304" pitchFamily="18" charset="0"/>
              </a:rPr>
              <a:t> SCHULTZ. </a:t>
            </a:r>
            <a:r>
              <a:rPr lang="sk-SK" sz="1212" dirty="0" err="1">
                <a:effectLst/>
                <a:latin typeface="Times New Roman" panose="02020603050405020304" pitchFamily="18" charset="0"/>
              </a:rPr>
              <a:t>Guttenberg</a:t>
            </a:r>
            <a:r>
              <a:rPr lang="sk-SK" sz="1212" dirty="0">
                <a:effectLst/>
                <a:latin typeface="Times New Roman" panose="02020603050405020304" pitchFamily="18" charset="0"/>
              </a:rPr>
              <a:t> </a:t>
            </a:r>
            <a:r>
              <a:rPr lang="sk-SK" sz="1212" dirty="0" err="1">
                <a:effectLst/>
                <a:latin typeface="Times New Roman" panose="02020603050405020304" pitchFamily="18" charset="0"/>
              </a:rPr>
              <a:t>soll</a:t>
            </a:r>
            <a:r>
              <a:rPr lang="sk-SK" sz="1212" dirty="0">
                <a:effectLst/>
                <a:latin typeface="Times New Roman" panose="02020603050405020304" pitchFamily="18" charset="0"/>
              </a:rPr>
              <a:t> </a:t>
            </a:r>
            <a:r>
              <a:rPr lang="sk-SK" sz="1212" dirty="0" err="1">
                <a:effectLst/>
                <a:latin typeface="Times New Roman" panose="02020603050405020304" pitchFamily="18" charset="0"/>
              </a:rPr>
              <a:t>bei</a:t>
            </a:r>
            <a:r>
              <a:rPr lang="sk-SK" sz="1212" dirty="0">
                <a:effectLst/>
                <a:latin typeface="Times New Roman" panose="02020603050405020304" pitchFamily="18" charset="0"/>
              </a:rPr>
              <a:t> </a:t>
            </a:r>
            <a:r>
              <a:rPr lang="sk-SK" sz="1212" dirty="0" err="1">
                <a:effectLst/>
                <a:latin typeface="Times New Roman" panose="02020603050405020304" pitchFamily="18" charset="0"/>
              </a:rPr>
              <a:t>Doktorarbeit</a:t>
            </a:r>
            <a:r>
              <a:rPr lang="sk-SK" sz="1212" dirty="0">
                <a:effectLst/>
                <a:latin typeface="Times New Roman" panose="02020603050405020304" pitchFamily="18" charset="0"/>
              </a:rPr>
              <a:t> </a:t>
            </a:r>
            <a:br>
              <a:rPr lang="sk-SK" sz="1212" dirty="0"/>
            </a:br>
            <a:r>
              <a:rPr lang="sk-SK" sz="1212" dirty="0" err="1">
                <a:effectLst/>
                <a:latin typeface="Times New Roman" panose="02020603050405020304" pitchFamily="18" charset="0"/>
              </a:rPr>
              <a:t>abgeschrieben</a:t>
            </a:r>
            <a:r>
              <a:rPr lang="sk-SK" sz="1212" dirty="0">
                <a:effectLst/>
                <a:latin typeface="Times New Roman" panose="02020603050405020304" pitchFamily="18" charset="0"/>
              </a:rPr>
              <a:t> </a:t>
            </a:r>
            <a:r>
              <a:rPr lang="sk-SK" sz="1212" dirty="0" err="1">
                <a:effectLst/>
                <a:latin typeface="Times New Roman" panose="02020603050405020304" pitchFamily="18" charset="0"/>
              </a:rPr>
              <a:t>haben</a:t>
            </a:r>
            <a:r>
              <a:rPr lang="sk-SK" sz="1212" dirty="0">
                <a:effectLst/>
                <a:latin typeface="Times New Roman" panose="02020603050405020304" pitchFamily="18" charset="0"/>
              </a:rPr>
              <a:t>. </a:t>
            </a:r>
            <a:r>
              <a:rPr lang="sk-SK" sz="1212" dirty="0" err="1">
                <a:effectLst/>
                <a:latin typeface="Times New Roman" panose="02020603050405020304" pitchFamily="18" charset="0"/>
              </a:rPr>
              <a:t>Süddeutsche</a:t>
            </a:r>
            <a:r>
              <a:rPr lang="sk-SK" sz="1212" dirty="0">
                <a:effectLst/>
                <a:latin typeface="Times New Roman" panose="02020603050405020304" pitchFamily="18" charset="0"/>
              </a:rPr>
              <a:t> </a:t>
            </a:r>
            <a:r>
              <a:rPr lang="sk-SK" sz="1212" dirty="0" err="1">
                <a:effectLst/>
                <a:latin typeface="Times New Roman" panose="02020603050405020304" pitchFamily="18" charset="0"/>
              </a:rPr>
              <a:t>Zeitung</a:t>
            </a:r>
            <a:r>
              <a:rPr lang="sk-SK" sz="1212" dirty="0">
                <a:effectLst/>
                <a:latin typeface="Times New Roman" panose="02020603050405020304" pitchFamily="18" charset="0"/>
              </a:rPr>
              <a:t> [online]. 16. 2. 2011 [cit. 2020-</a:t>
            </a:r>
            <a:br>
              <a:rPr lang="sk-SK" sz="1212" dirty="0"/>
            </a:br>
            <a:r>
              <a:rPr lang="sk-SK" sz="1212" dirty="0">
                <a:effectLst/>
                <a:latin typeface="Times New Roman" panose="02020603050405020304" pitchFamily="18" charset="0"/>
              </a:rPr>
              <a:t>05-11]. Dostupné z: https://www.sueddeutsche.de/politik/plagiatsvorwurf-</a:t>
            </a:r>
            <a:br>
              <a:rPr lang="sk-SK" sz="1212" dirty="0"/>
            </a:br>
            <a:r>
              <a:rPr lang="sk-SK" sz="1212" dirty="0">
                <a:effectLst/>
                <a:latin typeface="Times New Roman" panose="02020603050405020304" pitchFamily="18" charset="0"/>
              </a:rPr>
              <a:t>gegen-verteidigungsministerguttenberg-soll-bei-doktorarbeit-abgeschrieben-</a:t>
            </a:r>
            <a:br>
              <a:rPr lang="sk-SK" sz="1212" dirty="0"/>
            </a:br>
            <a:r>
              <a:rPr lang="sk-SK" sz="1212" dirty="0">
                <a:effectLst/>
                <a:latin typeface="Times New Roman" panose="02020603050405020304" pitchFamily="18" charset="0"/>
              </a:rPr>
              <a:t>haben-1.1060774</a:t>
            </a:r>
            <a:br>
              <a:rPr lang="sk-SK" sz="1212" dirty="0"/>
            </a:br>
            <a:endParaRPr lang="sk-SK" sz="1212" dirty="0"/>
          </a:p>
          <a:p>
            <a:r>
              <a:rPr lang="sk-SK" sz="1212" dirty="0">
                <a:effectLst/>
                <a:latin typeface="Times New Roman" panose="02020603050405020304" pitchFamily="18" charset="0"/>
              </a:rPr>
              <a:t>TRONÍČEK, Jakub a Markéta CHALOUPSKÁ. </a:t>
            </a:r>
            <a:r>
              <a:rPr lang="sk-SK" sz="1212" dirty="0" err="1">
                <a:effectLst/>
                <a:latin typeface="Times New Roman" panose="02020603050405020304" pitchFamily="18" charset="0"/>
              </a:rPr>
              <a:t>Nastupující</a:t>
            </a:r>
            <a:r>
              <a:rPr lang="sk-SK" sz="1212" dirty="0">
                <a:effectLst/>
                <a:latin typeface="Times New Roman" panose="02020603050405020304" pitchFamily="18" charset="0"/>
              </a:rPr>
              <a:t> šéfka </a:t>
            </a:r>
            <a:r>
              <a:rPr lang="sk-SK" sz="1212" dirty="0" err="1">
                <a:effectLst/>
                <a:latin typeface="Times New Roman" panose="02020603050405020304" pitchFamily="18" charset="0"/>
              </a:rPr>
              <a:t>justice</a:t>
            </a:r>
            <a:r>
              <a:rPr lang="sk-SK" sz="1212" dirty="0">
                <a:effectLst/>
                <a:latin typeface="Times New Roman" panose="02020603050405020304" pitchFamily="18" charset="0"/>
              </a:rPr>
              <a:t> </a:t>
            </a:r>
            <a:r>
              <a:rPr lang="sk-SK" sz="1212" dirty="0" err="1">
                <a:effectLst/>
                <a:latin typeface="Times New Roman" panose="02020603050405020304" pitchFamily="18" charset="0"/>
              </a:rPr>
              <a:t>Taťána</a:t>
            </a:r>
            <a:r>
              <a:rPr lang="sk-SK" sz="1212" dirty="0">
                <a:effectLst/>
                <a:latin typeface="Times New Roman" panose="02020603050405020304" pitchFamily="18" charset="0"/>
              </a:rPr>
              <a:t> Malá </a:t>
            </a:r>
            <a:br>
              <a:rPr lang="sk-SK" sz="1212" dirty="0"/>
            </a:br>
            <a:r>
              <a:rPr lang="sk-SK" sz="1212" dirty="0" err="1">
                <a:effectLst/>
                <a:latin typeface="Times New Roman" panose="02020603050405020304" pitchFamily="18" charset="0"/>
              </a:rPr>
              <a:t>podle</a:t>
            </a:r>
            <a:r>
              <a:rPr lang="sk-SK" sz="1212" dirty="0">
                <a:effectLst/>
                <a:latin typeface="Times New Roman" panose="02020603050405020304" pitchFamily="18" charset="0"/>
              </a:rPr>
              <a:t> </a:t>
            </a:r>
            <a:r>
              <a:rPr lang="sk-SK" sz="1212" dirty="0" err="1">
                <a:effectLst/>
                <a:latin typeface="Times New Roman" panose="02020603050405020304" pitchFamily="18" charset="0"/>
              </a:rPr>
              <a:t>expertů</a:t>
            </a:r>
            <a:r>
              <a:rPr lang="sk-SK" sz="1212" dirty="0">
                <a:effectLst/>
                <a:latin typeface="Times New Roman" panose="02020603050405020304" pitchFamily="18" charset="0"/>
              </a:rPr>
              <a:t> opisovala v diplomové práci. In: IRozhlas.cz [online]. 28. 6. 2018 [cit. </a:t>
            </a:r>
            <a:br>
              <a:rPr lang="sk-SK" sz="1212" dirty="0"/>
            </a:br>
            <a:r>
              <a:rPr lang="sk-SK" sz="1212" dirty="0">
                <a:effectLst/>
                <a:latin typeface="Times New Roman" panose="02020603050405020304" pitchFamily="18" charset="0"/>
              </a:rPr>
              <a:t>2020-05-11]. Dostupné z: https://www.irozhlas.cz/zpravy-domov/tatana-mala-</a:t>
            </a:r>
            <a:br>
              <a:rPr lang="sk-SK" sz="1212" dirty="0"/>
            </a:br>
            <a:r>
              <a:rPr lang="sk-SK" sz="1212" dirty="0">
                <a:effectLst/>
                <a:latin typeface="Times New Roman" panose="02020603050405020304" pitchFamily="18" charset="0"/>
              </a:rPr>
              <a:t>diplomova-prace-plagiatorstvi_1806281500_ace</a:t>
            </a:r>
          </a:p>
          <a:p>
            <a:br>
              <a:rPr lang="sk-SK" sz="1212" dirty="0"/>
            </a:br>
            <a:r>
              <a:rPr lang="sk-SK" sz="1212" dirty="0" err="1">
                <a:effectLst/>
                <a:latin typeface="Times New Roman" panose="02020603050405020304" pitchFamily="18" charset="0"/>
              </a:rPr>
              <a:t>Uni</a:t>
            </a:r>
            <a:r>
              <a:rPr lang="sk-SK" sz="1212" dirty="0">
                <a:effectLst/>
                <a:latin typeface="Times New Roman" panose="02020603050405020304" pitchFamily="18" charset="0"/>
              </a:rPr>
              <a:t> </a:t>
            </a:r>
            <a:r>
              <a:rPr lang="sk-SK" sz="1212" dirty="0" err="1">
                <a:effectLst/>
                <a:latin typeface="Times New Roman" panose="02020603050405020304" pitchFamily="18" charset="0"/>
              </a:rPr>
              <a:t>Bayreuth</a:t>
            </a:r>
            <a:r>
              <a:rPr lang="sk-SK" sz="1212" dirty="0">
                <a:effectLst/>
                <a:latin typeface="Times New Roman" panose="02020603050405020304" pitchFamily="18" charset="0"/>
              </a:rPr>
              <a:t> </a:t>
            </a:r>
            <a:r>
              <a:rPr lang="sk-SK" sz="1212" dirty="0" err="1">
                <a:effectLst/>
                <a:latin typeface="Times New Roman" panose="02020603050405020304" pitchFamily="18" charset="0"/>
              </a:rPr>
              <a:t>entzieht</a:t>
            </a:r>
            <a:r>
              <a:rPr lang="sk-SK" sz="1212" dirty="0">
                <a:effectLst/>
                <a:latin typeface="Times New Roman" panose="02020603050405020304" pitchFamily="18" charset="0"/>
              </a:rPr>
              <a:t> </a:t>
            </a:r>
            <a:r>
              <a:rPr lang="sk-SK" sz="1212" dirty="0" err="1">
                <a:effectLst/>
                <a:latin typeface="Times New Roman" panose="02020603050405020304" pitchFamily="18" charset="0"/>
              </a:rPr>
              <a:t>Guttenberg</a:t>
            </a:r>
            <a:r>
              <a:rPr lang="sk-SK" sz="1212" dirty="0">
                <a:effectLst/>
                <a:latin typeface="Times New Roman" panose="02020603050405020304" pitchFamily="18" charset="0"/>
              </a:rPr>
              <a:t> </a:t>
            </a:r>
            <a:r>
              <a:rPr lang="sk-SK" sz="1212" dirty="0" err="1">
                <a:effectLst/>
                <a:latin typeface="Times New Roman" panose="02020603050405020304" pitchFamily="18" charset="0"/>
              </a:rPr>
              <a:t>den</a:t>
            </a:r>
            <a:r>
              <a:rPr lang="sk-SK" sz="1212" dirty="0">
                <a:effectLst/>
                <a:latin typeface="Times New Roman" panose="02020603050405020304" pitchFamily="18" charset="0"/>
              </a:rPr>
              <a:t> </a:t>
            </a:r>
            <a:r>
              <a:rPr lang="sk-SK" sz="1212" dirty="0" err="1">
                <a:effectLst/>
                <a:latin typeface="Times New Roman" panose="02020603050405020304" pitchFamily="18" charset="0"/>
              </a:rPr>
              <a:t>Doktortitel</a:t>
            </a:r>
            <a:r>
              <a:rPr lang="sk-SK" sz="1212" dirty="0">
                <a:effectLst/>
                <a:latin typeface="Times New Roman" panose="02020603050405020304" pitchFamily="18" charset="0"/>
              </a:rPr>
              <a:t>. </a:t>
            </a:r>
            <a:r>
              <a:rPr lang="sk-SK" sz="1212" dirty="0" err="1">
                <a:effectLst/>
                <a:latin typeface="Times New Roman" panose="02020603050405020304" pitchFamily="18" charset="0"/>
              </a:rPr>
              <a:t>Spiegel</a:t>
            </a:r>
            <a:r>
              <a:rPr lang="sk-SK" sz="1212" dirty="0">
                <a:effectLst/>
                <a:latin typeface="Times New Roman" panose="02020603050405020304" pitchFamily="18" charset="0"/>
              </a:rPr>
              <a:t> Politik [online]. 23. 2. </a:t>
            </a:r>
            <a:br>
              <a:rPr lang="sk-SK" sz="1212" dirty="0"/>
            </a:br>
            <a:r>
              <a:rPr lang="sk-SK" sz="1212" dirty="0">
                <a:effectLst/>
                <a:latin typeface="Times New Roman" panose="02020603050405020304" pitchFamily="18" charset="0"/>
              </a:rPr>
              <a:t>2011 [cit. 2020-11-10]. Dostupné z: https://www.spiegel.de/politik/deutschland/</a:t>
            </a:r>
            <a:br>
              <a:rPr lang="sk-SK" sz="1212" dirty="0"/>
            </a:br>
            <a:r>
              <a:rPr lang="sk-SK" sz="1212" dirty="0">
                <a:effectLst/>
                <a:latin typeface="Times New Roman" panose="02020603050405020304" pitchFamily="18" charset="0"/>
              </a:rPr>
              <a:t>plagiats-affaere-uni-bayreuth-entzieht-guttenberg-den-doktortitel-a-747358.html</a:t>
            </a:r>
            <a:endParaRPr lang="sk-SK" sz="1212" dirty="0"/>
          </a:p>
        </p:txBody>
      </p:sp>
      <p:sp>
        <p:nvSpPr>
          <p:cNvPr id="3" name="Nadpis 2">
            <a:extLst>
              <a:ext uri="{FF2B5EF4-FFF2-40B4-BE49-F238E27FC236}">
                <a16:creationId xmlns:a16="http://schemas.microsoft.com/office/drawing/2014/main" id="{7F912935-4505-481B-8A84-187B6F4E7189}"/>
              </a:ext>
            </a:extLst>
          </p:cNvPr>
          <p:cNvSpPr>
            <a:spLocks noGrp="1"/>
          </p:cNvSpPr>
          <p:nvPr>
            <p:ph type="title"/>
          </p:nvPr>
        </p:nvSpPr>
        <p:spPr/>
        <p:txBody>
          <a:bodyPr/>
          <a:lstStyle/>
          <a:p>
            <a:r>
              <a:rPr lang="sk-SK" sz="4848" b="1" dirty="0"/>
              <a:t>Príklady známych plagiátov</a:t>
            </a:r>
          </a:p>
        </p:txBody>
      </p:sp>
      <p:sp>
        <p:nvSpPr>
          <p:cNvPr id="4" name="Zástupný objekt pre číslo snímky 3">
            <a:extLst>
              <a:ext uri="{FF2B5EF4-FFF2-40B4-BE49-F238E27FC236}">
                <a16:creationId xmlns:a16="http://schemas.microsoft.com/office/drawing/2014/main" id="{3FD35C69-4297-439B-8DBF-76797783835A}"/>
              </a:ext>
            </a:extLst>
          </p:cNvPr>
          <p:cNvSpPr>
            <a:spLocks noGrp="1"/>
          </p:cNvSpPr>
          <p:nvPr>
            <p:ph type="sldNum" sz="quarter" idx="11"/>
          </p:nvPr>
        </p:nvSpPr>
        <p:spPr/>
        <p:txBody>
          <a:bodyPr/>
          <a:lstStyle/>
          <a:p>
            <a:pPr>
              <a:defRPr/>
            </a:pPr>
            <a:fld id="{8DA5206A-0890-804C-A5DA-47E1C3D02E95}" type="slidenum">
              <a:rPr lang="en-US" altLang="en-US" smtClean="0"/>
              <a:pPr>
                <a:defRPr/>
              </a:pPr>
              <a:t>49</a:t>
            </a:fld>
            <a:endParaRPr lang="en-US" altLang="en-US"/>
          </a:p>
        </p:txBody>
      </p:sp>
      <p:sp>
        <p:nvSpPr>
          <p:cNvPr id="5" name="Zástupný objekt pre pätu 4">
            <a:extLst>
              <a:ext uri="{FF2B5EF4-FFF2-40B4-BE49-F238E27FC236}">
                <a16:creationId xmlns:a16="http://schemas.microsoft.com/office/drawing/2014/main" id="{B9C3B8F1-1DF2-442E-B51F-C69B6D6A0AC0}"/>
              </a:ext>
            </a:extLst>
          </p:cNvPr>
          <p:cNvSpPr>
            <a:spLocks noGrp="1"/>
          </p:cNvSpPr>
          <p:nvPr>
            <p:ph type="ftr" sz="quarter" idx="12"/>
          </p:nvPr>
        </p:nvSpPr>
        <p:spPr/>
        <p:txBody>
          <a:bodyPr/>
          <a:lstStyle/>
          <a:p>
            <a:pPr>
              <a:defRPr/>
            </a:pPr>
            <a:r>
              <a:rPr lang="en-US"/>
              <a:t>rusnakm@truni.sk</a:t>
            </a:r>
          </a:p>
        </p:txBody>
      </p:sp>
      <p:pic>
        <p:nvPicPr>
          <p:cNvPr id="7" name="Obrázok 6">
            <a:extLst>
              <a:ext uri="{FF2B5EF4-FFF2-40B4-BE49-F238E27FC236}">
                <a16:creationId xmlns:a16="http://schemas.microsoft.com/office/drawing/2014/main" id="{4EC8C465-A62A-4AAD-939C-4D8E9A1CFC63}"/>
              </a:ext>
            </a:extLst>
          </p:cNvPr>
          <p:cNvPicPr>
            <a:picLocks noChangeAspect="1"/>
          </p:cNvPicPr>
          <p:nvPr/>
        </p:nvPicPr>
        <p:blipFill>
          <a:blip r:embed="rId2"/>
          <a:stretch>
            <a:fillRect/>
          </a:stretch>
        </p:blipFill>
        <p:spPr>
          <a:xfrm>
            <a:off x="5990087" y="912325"/>
            <a:ext cx="3887615" cy="4464445"/>
          </a:xfrm>
          <a:prstGeom prst="rect">
            <a:avLst/>
          </a:prstGeom>
        </p:spPr>
      </p:pic>
    </p:spTree>
    <p:extLst>
      <p:ext uri="{BB962C8B-B14F-4D97-AF65-F5344CB8AC3E}">
        <p14:creationId xmlns:p14="http://schemas.microsoft.com/office/powerpoint/2010/main" val="307644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A9E11-6808-D3FA-BC01-20EF08EF4425}"/>
            </a:ext>
          </a:extLst>
        </p:cNvPr>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B227149E-9782-5ED3-F4D3-F7BB6DFDC3B4}"/>
              </a:ext>
            </a:extLst>
          </p:cNvPr>
          <p:cNvSpPr>
            <a:spLocks noGrp="1"/>
          </p:cNvSpPr>
          <p:nvPr>
            <p:ph idx="1"/>
          </p:nvPr>
        </p:nvSpPr>
        <p:spPr>
          <a:xfrm>
            <a:off x="755690" y="372888"/>
            <a:ext cx="8312587" cy="4813065"/>
          </a:xfrm>
        </p:spPr>
        <p:txBody>
          <a:bodyPr>
            <a:normAutofit/>
          </a:bodyPr>
          <a:lstStyle/>
          <a:p>
            <a:r>
              <a:rPr lang="sk-SK" dirty="0"/>
              <a:t>V nasledujúcom procese tvorby metodológie a upresnenia prístupu poukáže na predchádzajúce štúdie a ich skúsenosti s zberom a spracovaním údajov. Popri tom identifikuje zdroje, ktoré boli použité v predchádzajúcich štúdiách. Okrem toho poukážu na existujúce súbory údajov alebo predchádzajúce štúdie, ktoré môžu byť použité pre vlastný výskum. </a:t>
            </a:r>
          </a:p>
          <a:p>
            <a:r>
              <a:rPr lang="sk-SK" dirty="0"/>
              <a:t>Súbor získaných poznatkov môže podnietiť nové výskumné nápady a inšpirovať k formulácii inovatívnych výskumných otázok, ktoré riešia identifikované medzery. </a:t>
            </a:r>
          </a:p>
          <a:p>
            <a:r>
              <a:rPr lang="sk-SK" dirty="0"/>
              <a:t>Prehľady literatúry stimulujú kritické myslenie a kreativitu vo výskumnom procese. </a:t>
            </a:r>
          </a:p>
        </p:txBody>
      </p:sp>
      <p:sp>
        <p:nvSpPr>
          <p:cNvPr id="3" name="Nadpis 2">
            <a:extLst>
              <a:ext uri="{FF2B5EF4-FFF2-40B4-BE49-F238E27FC236}">
                <a16:creationId xmlns:a16="http://schemas.microsoft.com/office/drawing/2014/main" id="{1D86253F-03BD-160C-826D-5F7ABBBD75BB}"/>
              </a:ext>
            </a:extLst>
          </p:cNvPr>
          <p:cNvSpPr>
            <a:spLocks noGrp="1"/>
          </p:cNvSpPr>
          <p:nvPr>
            <p:ph type="title"/>
          </p:nvPr>
        </p:nvSpPr>
        <p:spPr>
          <a:xfrm>
            <a:off x="839654" y="5835836"/>
            <a:ext cx="8312587" cy="1008380"/>
          </a:xfrm>
        </p:spPr>
        <p:txBody>
          <a:bodyPr/>
          <a:lstStyle/>
          <a:p>
            <a:r>
              <a:rPr lang="sk-SK" dirty="0"/>
              <a:t>Prečo je potrebný prehľad literatúry na danú tému</a:t>
            </a:r>
          </a:p>
        </p:txBody>
      </p:sp>
      <p:sp>
        <p:nvSpPr>
          <p:cNvPr id="4" name="Zástupný objekt pre dátum 3">
            <a:extLst>
              <a:ext uri="{FF2B5EF4-FFF2-40B4-BE49-F238E27FC236}">
                <a16:creationId xmlns:a16="http://schemas.microsoft.com/office/drawing/2014/main" id="{F720A5A1-0142-31CC-1559-73A7A2F585B0}"/>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D9A4ED58-14E8-CD56-91A0-767AF79FF4B4}"/>
              </a:ext>
            </a:extLst>
          </p:cNvPr>
          <p:cNvSpPr>
            <a:spLocks noGrp="1"/>
          </p:cNvSpPr>
          <p:nvPr>
            <p:ph type="sldNum" sz="quarter" idx="11"/>
          </p:nvPr>
        </p:nvSpPr>
        <p:spPr/>
        <p:txBody>
          <a:bodyPr/>
          <a:lstStyle/>
          <a:p>
            <a:fld id="{20C92893-8C51-46CF-9D47-24B3C575AFAA}" type="slidenum">
              <a:rPr lang="en-GB" smtClean="0"/>
              <a:pPr/>
              <a:t>5</a:t>
            </a:fld>
            <a:endParaRPr lang="en-GB"/>
          </a:p>
        </p:txBody>
      </p:sp>
      <p:sp>
        <p:nvSpPr>
          <p:cNvPr id="6" name="Zástupný objekt pre pätu 5">
            <a:extLst>
              <a:ext uri="{FF2B5EF4-FFF2-40B4-BE49-F238E27FC236}">
                <a16:creationId xmlns:a16="http://schemas.microsoft.com/office/drawing/2014/main" id="{7BB7FA84-9F84-A580-0C30-0B8C1554655E}"/>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128421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BF52641-BD3E-4CFC-BC5F-CC1F7832ADBF}"/>
              </a:ext>
            </a:extLst>
          </p:cNvPr>
          <p:cNvSpPr>
            <a:spLocks noGrp="1"/>
          </p:cNvSpPr>
          <p:nvPr>
            <p:ph idx="1"/>
          </p:nvPr>
        </p:nvSpPr>
        <p:spPr>
          <a:xfrm>
            <a:off x="755689" y="758669"/>
            <a:ext cx="8566943" cy="4450990"/>
          </a:xfrm>
        </p:spPr>
        <p:txBody>
          <a:bodyPr>
            <a:normAutofit/>
          </a:bodyPr>
          <a:lstStyle/>
          <a:p>
            <a:pPr marL="20142" indent="0" algn="just">
              <a:buNone/>
            </a:pPr>
            <a:r>
              <a:rPr lang="sk-SK" i="1" dirty="0"/>
              <a:t>Záverečná práca nesmie neoprávnene zasiahnuť do práv alebo právom chránených záujmov tretích osôb, najmä nesmie porušovať práva duševného vlastníctva tretej osoby alebo neoprávnene nakladať s utajovanými skutočnosťami alebo osobnými údajmi, dôvernými informáciami či obchodným tajomstvo tretej osoby.</a:t>
            </a:r>
          </a:p>
          <a:p>
            <a:pPr algn="just"/>
            <a:endParaRPr lang="sk-SK" dirty="0"/>
          </a:p>
        </p:txBody>
      </p:sp>
      <p:sp>
        <p:nvSpPr>
          <p:cNvPr id="3" name="Nadpis 2">
            <a:extLst>
              <a:ext uri="{FF2B5EF4-FFF2-40B4-BE49-F238E27FC236}">
                <a16:creationId xmlns:a16="http://schemas.microsoft.com/office/drawing/2014/main" id="{E3D3DA41-970D-4824-8FB4-B10F3215449A}"/>
              </a:ext>
            </a:extLst>
          </p:cNvPr>
          <p:cNvSpPr>
            <a:spLocks noGrp="1"/>
          </p:cNvSpPr>
          <p:nvPr>
            <p:ph type="title"/>
          </p:nvPr>
        </p:nvSpPr>
        <p:spPr/>
        <p:txBody>
          <a:bodyPr/>
          <a:lstStyle/>
          <a:p>
            <a:pPr algn="r"/>
            <a:r>
              <a:rPr lang="sk-SK" sz="4000" dirty="0"/>
              <a:t>Zákon č. 131/2002 Z. z., § 62a</a:t>
            </a:r>
            <a:endParaRPr lang="sk-SK" sz="3600" dirty="0"/>
          </a:p>
        </p:txBody>
      </p:sp>
      <p:sp>
        <p:nvSpPr>
          <p:cNvPr id="4" name="Zástupný objekt pre číslo snímky 3">
            <a:extLst>
              <a:ext uri="{FF2B5EF4-FFF2-40B4-BE49-F238E27FC236}">
                <a16:creationId xmlns:a16="http://schemas.microsoft.com/office/drawing/2014/main" id="{BAA4C5A6-496A-430C-9678-84F901465B6A}"/>
              </a:ext>
            </a:extLst>
          </p:cNvPr>
          <p:cNvSpPr>
            <a:spLocks noGrp="1"/>
          </p:cNvSpPr>
          <p:nvPr>
            <p:ph type="sldNum" sz="quarter" idx="11"/>
          </p:nvPr>
        </p:nvSpPr>
        <p:spPr/>
        <p:txBody>
          <a:bodyPr/>
          <a:lstStyle/>
          <a:p>
            <a:pPr>
              <a:defRPr/>
            </a:pPr>
            <a:fld id="{8DA5206A-0890-804C-A5DA-47E1C3D02E95}" type="slidenum">
              <a:rPr lang="en-US" altLang="en-US" smtClean="0"/>
              <a:pPr>
                <a:defRPr/>
              </a:pPr>
              <a:t>50</a:t>
            </a:fld>
            <a:endParaRPr lang="en-US" altLang="en-US"/>
          </a:p>
        </p:txBody>
      </p:sp>
      <p:sp>
        <p:nvSpPr>
          <p:cNvPr id="5" name="Zástupný objekt pre pätu 4">
            <a:extLst>
              <a:ext uri="{FF2B5EF4-FFF2-40B4-BE49-F238E27FC236}">
                <a16:creationId xmlns:a16="http://schemas.microsoft.com/office/drawing/2014/main" id="{98A20E70-3E8A-4059-AE46-24AB89B6A42D}"/>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3532709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jekt pre obsah 6">
            <a:extLst>
              <a:ext uri="{FF2B5EF4-FFF2-40B4-BE49-F238E27FC236}">
                <a16:creationId xmlns:a16="http://schemas.microsoft.com/office/drawing/2014/main" id="{FCA7033C-0B78-4B11-BCE6-D050D64CCA6A}"/>
              </a:ext>
            </a:extLst>
          </p:cNvPr>
          <p:cNvPicPr>
            <a:picLocks noGrp="1" noChangeAspect="1"/>
          </p:cNvPicPr>
          <p:nvPr>
            <p:ph idx="1"/>
          </p:nvPr>
        </p:nvPicPr>
        <p:blipFill>
          <a:blip r:embed="rId2"/>
          <a:stretch>
            <a:fillRect/>
          </a:stretch>
        </p:blipFill>
        <p:spPr>
          <a:xfrm>
            <a:off x="1467347" y="448880"/>
            <a:ext cx="7299860" cy="5236857"/>
          </a:xfrm>
        </p:spPr>
      </p:pic>
      <p:sp>
        <p:nvSpPr>
          <p:cNvPr id="3" name="Nadpis 2">
            <a:extLst>
              <a:ext uri="{FF2B5EF4-FFF2-40B4-BE49-F238E27FC236}">
                <a16:creationId xmlns:a16="http://schemas.microsoft.com/office/drawing/2014/main" id="{D21C3DE5-6393-4CFA-B39D-B4775EECCB9C}"/>
              </a:ext>
            </a:extLst>
          </p:cNvPr>
          <p:cNvSpPr>
            <a:spLocks noGrp="1"/>
          </p:cNvSpPr>
          <p:nvPr>
            <p:ph type="title"/>
          </p:nvPr>
        </p:nvSpPr>
        <p:spPr>
          <a:xfrm>
            <a:off x="960983" y="5685737"/>
            <a:ext cx="8312587" cy="1007586"/>
          </a:xfrm>
        </p:spPr>
        <p:txBody>
          <a:bodyPr/>
          <a:lstStyle/>
          <a:p>
            <a:r>
              <a:rPr lang="sk-SK" b="1" dirty="0"/>
              <a:t>Následky plagiátorstva</a:t>
            </a:r>
          </a:p>
        </p:txBody>
      </p:sp>
      <p:sp>
        <p:nvSpPr>
          <p:cNvPr id="4" name="Zástupný objekt pre číslo snímky 3">
            <a:extLst>
              <a:ext uri="{FF2B5EF4-FFF2-40B4-BE49-F238E27FC236}">
                <a16:creationId xmlns:a16="http://schemas.microsoft.com/office/drawing/2014/main" id="{0FEC807D-BD4E-4454-8455-C78C2AE8410C}"/>
              </a:ext>
            </a:extLst>
          </p:cNvPr>
          <p:cNvSpPr>
            <a:spLocks noGrp="1"/>
          </p:cNvSpPr>
          <p:nvPr>
            <p:ph type="sldNum" sz="quarter" idx="11"/>
          </p:nvPr>
        </p:nvSpPr>
        <p:spPr/>
        <p:txBody>
          <a:bodyPr/>
          <a:lstStyle/>
          <a:p>
            <a:pPr>
              <a:defRPr/>
            </a:pPr>
            <a:fld id="{8DA5206A-0890-804C-A5DA-47E1C3D02E95}" type="slidenum">
              <a:rPr lang="en-US" altLang="en-US" smtClean="0"/>
              <a:pPr>
                <a:defRPr/>
              </a:pPr>
              <a:t>51</a:t>
            </a:fld>
            <a:endParaRPr lang="en-US" altLang="en-US"/>
          </a:p>
        </p:txBody>
      </p:sp>
      <p:sp>
        <p:nvSpPr>
          <p:cNvPr id="5" name="Zástupný objekt pre pätu 4">
            <a:extLst>
              <a:ext uri="{FF2B5EF4-FFF2-40B4-BE49-F238E27FC236}">
                <a16:creationId xmlns:a16="http://schemas.microsoft.com/office/drawing/2014/main" id="{7C33204D-A87A-4C50-87BB-BBB01C612F17}"/>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201366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27EAE8B-891B-4F33-A645-24E2C9BF2875}"/>
              </a:ext>
            </a:extLst>
          </p:cNvPr>
          <p:cNvSpPr>
            <a:spLocks noGrp="1"/>
          </p:cNvSpPr>
          <p:nvPr>
            <p:ph idx="1"/>
          </p:nvPr>
        </p:nvSpPr>
        <p:spPr>
          <a:xfrm>
            <a:off x="856448" y="758667"/>
            <a:ext cx="8466184" cy="5827315"/>
          </a:xfrm>
        </p:spPr>
        <p:txBody>
          <a:bodyPr>
            <a:normAutofit fontScale="92500" lnSpcReduction="20000"/>
          </a:bodyPr>
          <a:lstStyle/>
          <a:p>
            <a:pPr marL="20142" indent="0" algn="ctr">
              <a:buNone/>
            </a:pPr>
            <a:endParaRPr lang="sk-SK" i="1" dirty="0"/>
          </a:p>
          <a:p>
            <a:pPr marL="20142" indent="0">
              <a:buNone/>
            </a:pPr>
            <a:r>
              <a:rPr lang="sk-SK" b="1" i="1" dirty="0">
                <a:solidFill>
                  <a:srgbClr val="FFC000"/>
                </a:solidFill>
              </a:rPr>
              <a:t>Disciplinárny priestupok </a:t>
            </a:r>
            <a:r>
              <a:rPr lang="sk-SK" i="1" dirty="0"/>
              <a:t>je zavinené porušenie právnych predpisov alebo vnútorných predpisov vysokej školy alebo jej súčastí, alebo verejného poriadku. </a:t>
            </a:r>
          </a:p>
          <a:p>
            <a:pPr marL="20142" indent="0">
              <a:buNone/>
            </a:pPr>
            <a:endParaRPr lang="sk-SK" i="1" dirty="0"/>
          </a:p>
          <a:p>
            <a:pPr marL="20142" indent="0">
              <a:buNone/>
            </a:pPr>
            <a:r>
              <a:rPr lang="sk-SK" i="1" dirty="0"/>
              <a:t>Konanie o disciplinárnom priestupku pred disciplinárnou komisiou vysokej školy (fakulty) je ústne za prítomnosti študenta; ak sa študent nedostaví bez riadneho ospravedlnenia, možno konať aj bez jeho prítomnosti. </a:t>
            </a:r>
          </a:p>
          <a:p>
            <a:pPr marL="20142" indent="0">
              <a:buNone/>
            </a:pPr>
            <a:endParaRPr lang="sk-SK" i="1" dirty="0"/>
          </a:p>
          <a:p>
            <a:pPr marL="20142" indent="0">
              <a:buNone/>
            </a:pPr>
            <a:r>
              <a:rPr lang="sk-SK" b="1" i="1" dirty="0">
                <a:solidFill>
                  <a:srgbClr val="FFC000"/>
                </a:solidFill>
              </a:rPr>
              <a:t>Rozhodnutie o uložení disciplinárneho opatrenia </a:t>
            </a:r>
            <a:r>
              <a:rPr lang="sk-SK" i="1" dirty="0"/>
              <a:t>musí byť písomné, musí obsahovať výrok, odôvodnenie a poučenie o možnosti podať žiadosť o jeho preskúmanie; študentovi musí byť doručené do vlastných rúk. Žiadosť sa podáva orgánu, ktorý rozhodnutie vydal, do ôsmich dní odo dňa jeho doručenia. Ak je týmto orgánom dekan, môže sám žiadosti vyhovieť a rozhodnutie zmeniť alebo zrušiť. Ak žiadosti nevyhovie, postúpi ju rektorovi. Rektor rozhodnutie dekana preskúma a ak je v rozpore so zákonom, vnútorným predpisom verejnej vysokej školy alebo jej súčastí, rozhodnutie zmení alebo zruší, inak žiadosť zamietne a rozhodnutie potvrdí. Rektor musí vydať rozhodnutie najneskôr do 30 dní od doručenia žiadosti o preskúmanie rozhodnutia dekana.“ </a:t>
            </a:r>
            <a:r>
              <a:rPr lang="sk-SK" dirty="0"/>
              <a:t>(Zákon č. 131/2002 Z. z.,</a:t>
            </a:r>
            <a:r>
              <a:rPr lang="sk-SK" i="1" dirty="0"/>
              <a:t> </a:t>
            </a:r>
            <a:r>
              <a:rPr lang="sk-SK" dirty="0"/>
              <a:t>§ 72)</a:t>
            </a:r>
          </a:p>
          <a:p>
            <a:pPr marL="20142" indent="0">
              <a:buNone/>
            </a:pPr>
            <a:endParaRPr lang="sk-SK" i="1" dirty="0"/>
          </a:p>
          <a:p>
            <a:endParaRPr lang="sk-SK" dirty="0"/>
          </a:p>
        </p:txBody>
      </p:sp>
      <p:sp>
        <p:nvSpPr>
          <p:cNvPr id="3" name="Nadpis 2">
            <a:extLst>
              <a:ext uri="{FF2B5EF4-FFF2-40B4-BE49-F238E27FC236}">
                <a16:creationId xmlns:a16="http://schemas.microsoft.com/office/drawing/2014/main" id="{1754CFD8-9361-4DCA-A7EB-F591A7556A41}"/>
              </a:ext>
            </a:extLst>
          </p:cNvPr>
          <p:cNvSpPr>
            <a:spLocks noGrp="1"/>
          </p:cNvSpPr>
          <p:nvPr>
            <p:ph type="title"/>
          </p:nvPr>
        </p:nvSpPr>
        <p:spPr>
          <a:xfrm>
            <a:off x="842268" y="5980254"/>
            <a:ext cx="8312587" cy="1008380"/>
          </a:xfrm>
        </p:spPr>
        <p:txBody>
          <a:bodyPr/>
          <a:lstStyle/>
          <a:p>
            <a:r>
              <a:rPr lang="sk-SK" dirty="0"/>
              <a:t>Disciplinárny priestupok</a:t>
            </a:r>
          </a:p>
        </p:txBody>
      </p:sp>
      <p:sp>
        <p:nvSpPr>
          <p:cNvPr id="4" name="Zástupný objekt pre číslo snímky 3">
            <a:extLst>
              <a:ext uri="{FF2B5EF4-FFF2-40B4-BE49-F238E27FC236}">
                <a16:creationId xmlns:a16="http://schemas.microsoft.com/office/drawing/2014/main" id="{EDE818FD-8853-416D-9534-DF5A3E13E015}"/>
              </a:ext>
            </a:extLst>
          </p:cNvPr>
          <p:cNvSpPr>
            <a:spLocks noGrp="1"/>
          </p:cNvSpPr>
          <p:nvPr>
            <p:ph type="sldNum" sz="quarter" idx="11"/>
          </p:nvPr>
        </p:nvSpPr>
        <p:spPr/>
        <p:txBody>
          <a:bodyPr/>
          <a:lstStyle/>
          <a:p>
            <a:pPr>
              <a:defRPr/>
            </a:pPr>
            <a:fld id="{8DA5206A-0890-804C-A5DA-47E1C3D02E95}" type="slidenum">
              <a:rPr lang="en-US" altLang="en-US" smtClean="0"/>
              <a:pPr>
                <a:defRPr/>
              </a:pPr>
              <a:t>52</a:t>
            </a:fld>
            <a:endParaRPr lang="en-US" altLang="en-US"/>
          </a:p>
        </p:txBody>
      </p:sp>
      <p:sp>
        <p:nvSpPr>
          <p:cNvPr id="5" name="Zástupný objekt pre pätu 4">
            <a:extLst>
              <a:ext uri="{FF2B5EF4-FFF2-40B4-BE49-F238E27FC236}">
                <a16:creationId xmlns:a16="http://schemas.microsoft.com/office/drawing/2014/main" id="{9A00D5D9-8815-4C5B-93F0-4517E15A5268}"/>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232420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D893241-8598-41B6-8AC9-537C892CFA51}"/>
              </a:ext>
            </a:extLst>
          </p:cNvPr>
          <p:cNvSpPr>
            <a:spLocks noGrp="1"/>
          </p:cNvSpPr>
          <p:nvPr>
            <p:ph idx="1"/>
          </p:nvPr>
        </p:nvSpPr>
        <p:spPr>
          <a:xfrm>
            <a:off x="515191" y="448880"/>
            <a:ext cx="9204173" cy="5672406"/>
          </a:xfrm>
        </p:spPr>
        <p:txBody>
          <a:bodyPr>
            <a:normAutofit fontScale="77500" lnSpcReduction="20000"/>
          </a:bodyPr>
          <a:lstStyle/>
          <a:p>
            <a:endParaRPr lang="pl-PL" dirty="0"/>
          </a:p>
          <a:p>
            <a:r>
              <a:rPr lang="pl-PL" dirty="0"/>
              <a:t>Na Slovensku funguje </a:t>
            </a:r>
            <a:r>
              <a:rPr lang="pl-PL" b="1" i="1" dirty="0">
                <a:solidFill>
                  <a:srgbClr val="FFC000"/>
                </a:solidFill>
              </a:rPr>
              <a:t>Centrálny register záverečných prác </a:t>
            </a:r>
            <a:r>
              <a:rPr lang="pl-PL" dirty="0"/>
              <a:t>od roku 2009, ktoré má na starosti Ministerstvo školstva podľa novely zákona </a:t>
            </a:r>
            <a:r>
              <a:rPr lang="pl-PL" b="1" dirty="0">
                <a:solidFill>
                  <a:srgbClr val="FFFF00"/>
                </a:solidFill>
              </a:rPr>
              <a:t>496/2009 Z. z</a:t>
            </a:r>
            <a:r>
              <a:rPr lang="pl-PL" dirty="0"/>
              <a:t>., </a:t>
            </a:r>
            <a:r>
              <a:rPr lang="sk-SK" dirty="0"/>
              <a:t>ktorým sa mení a dopĺňa zákon č. </a:t>
            </a:r>
            <a:r>
              <a:rPr lang="sk-SK" dirty="0">
                <a:solidFill>
                  <a:srgbClr val="FFFF00"/>
                </a:solidFill>
              </a:rPr>
              <a:t>131/2002 Z. z. </a:t>
            </a:r>
            <a:r>
              <a:rPr lang="sk-SK" dirty="0"/>
              <a:t>o vysokých školách a o zmene a doplnení niektorých zákonov v znení neskorších predpisov.</a:t>
            </a:r>
          </a:p>
          <a:p>
            <a:pPr marL="20142" indent="0">
              <a:buNone/>
            </a:pPr>
            <a:endParaRPr lang="sk-SK" dirty="0"/>
          </a:p>
          <a:p>
            <a:pPr marL="20142" indent="0" algn="just">
              <a:buNone/>
            </a:pPr>
            <a:r>
              <a:rPr lang="sk-SK" i="1" dirty="0"/>
              <a:t>	</a:t>
            </a:r>
          </a:p>
          <a:p>
            <a:pPr marL="20142" indent="0" algn="just">
              <a:buNone/>
            </a:pPr>
            <a:r>
              <a:rPr lang="sk-SK" i="1" dirty="0"/>
              <a:t>(1) Kto uvedie do obehu tovar alebo poskytne služby neoprávnene označené označením zhodným alebo zameniteľnými s ochrannou známkou, ku ktorej právo používať ju patrí inému, potrestá sa </a:t>
            </a:r>
            <a:r>
              <a:rPr lang="sk-SK" b="1" i="1" dirty="0">
                <a:solidFill>
                  <a:srgbClr val="FFFF00"/>
                </a:solidFill>
              </a:rPr>
              <a:t>odňatím slobody až na tri roky</a:t>
            </a:r>
            <a:r>
              <a:rPr lang="sk-SK" i="1" dirty="0"/>
              <a:t>.	</a:t>
            </a:r>
          </a:p>
          <a:p>
            <a:pPr marL="20142" indent="0" algn="just">
              <a:buNone/>
            </a:pPr>
            <a:endParaRPr lang="sk-SK" i="1" dirty="0"/>
          </a:p>
          <a:p>
            <a:pPr marL="20142" indent="0" algn="just">
              <a:buNone/>
            </a:pPr>
            <a:r>
              <a:rPr lang="sk-SK" i="1" dirty="0"/>
              <a:t>(2) Rovnako ako v odseku 1 sa potrestá, kto na dosiahnutie hospodárskeho prospechu	</a:t>
            </a:r>
          </a:p>
          <a:p>
            <a:pPr marL="20142" indent="0" algn="just">
              <a:buNone/>
            </a:pPr>
            <a:endParaRPr lang="sk-SK" i="1" dirty="0"/>
          </a:p>
          <a:p>
            <a:pPr marL="20142" indent="0" algn="just">
              <a:buNone/>
            </a:pPr>
            <a:r>
              <a:rPr lang="sk-SK" i="1" dirty="0"/>
              <a:t>a) uvedie do obehu tovar neoprávnene označený označením zhodným alebo zameniteľným so zapísaným označením pôvodu výrobku a zemepisným označením výrobku, ku ktorému právo používať ho patrí inému, alebo	</a:t>
            </a:r>
          </a:p>
          <a:p>
            <a:pPr marL="20142" indent="0" algn="just">
              <a:buNone/>
            </a:pPr>
            <a:endParaRPr lang="sk-SK" i="1" dirty="0"/>
          </a:p>
          <a:p>
            <a:pPr marL="20142" indent="0" algn="just">
              <a:buNone/>
            </a:pPr>
            <a:r>
              <a:rPr lang="sk-SK" i="1" dirty="0"/>
              <a:t>b) neoprávnene použije označenie zhodné alebo zameniteľné s obchodným menom alebo názvom právnickej osoby alebo fyzickej osoby.“</a:t>
            </a:r>
            <a:r>
              <a:rPr lang="sk-SK" dirty="0"/>
              <a:t>(Zákon č. 300/2005 Z. z., </a:t>
            </a:r>
            <a:r>
              <a:rPr lang="sk-SK" i="1" dirty="0"/>
              <a:t>§ 281</a:t>
            </a:r>
            <a:r>
              <a:rPr lang="sk-SK" dirty="0"/>
              <a:t>)</a:t>
            </a:r>
            <a:endParaRPr lang="sk-SK" i="1" dirty="0"/>
          </a:p>
          <a:p>
            <a:endParaRPr lang="sk-SK" dirty="0"/>
          </a:p>
          <a:p>
            <a:endParaRPr lang="sk-SK" dirty="0"/>
          </a:p>
          <a:p>
            <a:endParaRPr lang="sk-SK" b="1" dirty="0">
              <a:solidFill>
                <a:srgbClr val="FFFF00"/>
              </a:solidFill>
            </a:endParaRPr>
          </a:p>
        </p:txBody>
      </p:sp>
      <p:sp>
        <p:nvSpPr>
          <p:cNvPr id="3" name="Nadpis 2">
            <a:extLst>
              <a:ext uri="{FF2B5EF4-FFF2-40B4-BE49-F238E27FC236}">
                <a16:creationId xmlns:a16="http://schemas.microsoft.com/office/drawing/2014/main" id="{6EA334EA-0C2E-46DE-A4C8-19BC8E91D47F}"/>
              </a:ext>
            </a:extLst>
          </p:cNvPr>
          <p:cNvSpPr>
            <a:spLocks noGrp="1"/>
          </p:cNvSpPr>
          <p:nvPr>
            <p:ph type="title"/>
          </p:nvPr>
        </p:nvSpPr>
        <p:spPr>
          <a:xfrm>
            <a:off x="856449" y="5749517"/>
            <a:ext cx="8312587" cy="1007586"/>
          </a:xfrm>
        </p:spPr>
        <p:txBody>
          <a:bodyPr/>
          <a:lstStyle/>
          <a:p>
            <a:pPr algn="ctr"/>
            <a:r>
              <a:rPr lang="sk-SK" sz="3967" b="1" dirty="0"/>
              <a:t>Plagiát ako trestný čin</a:t>
            </a:r>
          </a:p>
        </p:txBody>
      </p:sp>
      <p:sp>
        <p:nvSpPr>
          <p:cNvPr id="4" name="Zástupný objekt pre číslo snímky 3">
            <a:extLst>
              <a:ext uri="{FF2B5EF4-FFF2-40B4-BE49-F238E27FC236}">
                <a16:creationId xmlns:a16="http://schemas.microsoft.com/office/drawing/2014/main" id="{907050C3-C715-4A32-87E2-9E9924FC37E4}"/>
              </a:ext>
            </a:extLst>
          </p:cNvPr>
          <p:cNvSpPr>
            <a:spLocks noGrp="1"/>
          </p:cNvSpPr>
          <p:nvPr>
            <p:ph type="sldNum" sz="quarter" idx="11"/>
          </p:nvPr>
        </p:nvSpPr>
        <p:spPr/>
        <p:txBody>
          <a:bodyPr/>
          <a:lstStyle/>
          <a:p>
            <a:pPr>
              <a:defRPr/>
            </a:pPr>
            <a:fld id="{8DA5206A-0890-804C-A5DA-47E1C3D02E95}" type="slidenum">
              <a:rPr lang="en-US" altLang="en-US" smtClean="0"/>
              <a:pPr>
                <a:defRPr/>
              </a:pPr>
              <a:t>53</a:t>
            </a:fld>
            <a:endParaRPr lang="en-US" altLang="en-US"/>
          </a:p>
        </p:txBody>
      </p:sp>
      <p:sp>
        <p:nvSpPr>
          <p:cNvPr id="5" name="Zástupný objekt pre pätu 4">
            <a:extLst>
              <a:ext uri="{FF2B5EF4-FFF2-40B4-BE49-F238E27FC236}">
                <a16:creationId xmlns:a16="http://schemas.microsoft.com/office/drawing/2014/main" id="{7FECB2E8-16CF-4E9B-9E4F-168CE9296810}"/>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518128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0D9605C-93A8-496B-A4FA-17C26BAF2D56}"/>
              </a:ext>
            </a:extLst>
          </p:cNvPr>
          <p:cNvSpPr>
            <a:spLocks noGrp="1"/>
          </p:cNvSpPr>
          <p:nvPr>
            <p:ph idx="1"/>
          </p:nvPr>
        </p:nvSpPr>
        <p:spPr>
          <a:xfrm>
            <a:off x="991269" y="758669"/>
            <a:ext cx="8077007" cy="4689029"/>
          </a:xfrm>
        </p:spPr>
        <p:txBody>
          <a:bodyPr>
            <a:normAutofit/>
          </a:bodyPr>
          <a:lstStyle/>
          <a:p>
            <a:r>
              <a:rPr lang="sk-SK" b="1" dirty="0">
                <a:solidFill>
                  <a:srgbClr val="FFFF00"/>
                </a:solidFill>
              </a:rPr>
              <a:t>Všeobecne známe informácie </a:t>
            </a:r>
            <a:r>
              <a:rPr lang="sk-SK" dirty="0"/>
              <a:t>- môžeme uvádzať bez odkazu na zdroj. Malo by sa nimi šetriť, pretože nezvyšujú informačnú hodnotu nášho diela. A tiež preto, že je úplná väčšina predpokladaných čitateľov našej práce pozná. Hodia sa v úvode, v diskusii alebo v závere, aby sme nimi uviedli iné myšlienky, či už naše, alebo prevzaté.</a:t>
            </a:r>
          </a:p>
          <a:p>
            <a:endParaRPr lang="sk-SK" dirty="0"/>
          </a:p>
          <a:p>
            <a:r>
              <a:rPr lang="sk-SK" b="1" dirty="0" err="1">
                <a:solidFill>
                  <a:srgbClr val="FFFF00"/>
                </a:solidFill>
              </a:rPr>
              <a:t>Proofreading</a:t>
            </a:r>
            <a:r>
              <a:rPr lang="sk-SK" b="1" dirty="0">
                <a:solidFill>
                  <a:srgbClr val="FFFF00"/>
                </a:solidFill>
              </a:rPr>
              <a:t>, korektúry textu, preklad </a:t>
            </a:r>
            <a:r>
              <a:rPr lang="sk-SK" dirty="0"/>
              <a:t>- korektúry alebo typografické úpravy. U preloženého textu sa hodí uviesť prekladateľa, ale autor zostáva samozrejme stále rovnaký. Tých, ktorí nám s dielom pomáhali, sa patrí uviesť napríklad v poďakovanie.</a:t>
            </a:r>
          </a:p>
          <a:p>
            <a:endParaRPr lang="sk-SK" dirty="0"/>
          </a:p>
        </p:txBody>
      </p:sp>
      <p:sp>
        <p:nvSpPr>
          <p:cNvPr id="3" name="Nadpis 2">
            <a:extLst>
              <a:ext uri="{FF2B5EF4-FFF2-40B4-BE49-F238E27FC236}">
                <a16:creationId xmlns:a16="http://schemas.microsoft.com/office/drawing/2014/main" id="{F0CD51EF-5B34-4A7C-A793-B44404276688}"/>
              </a:ext>
            </a:extLst>
          </p:cNvPr>
          <p:cNvSpPr>
            <a:spLocks noGrp="1"/>
          </p:cNvSpPr>
          <p:nvPr>
            <p:ph type="title"/>
          </p:nvPr>
        </p:nvSpPr>
        <p:spPr/>
        <p:txBody>
          <a:bodyPr/>
          <a:lstStyle/>
          <a:p>
            <a:r>
              <a:rPr lang="sk-SK" b="1" dirty="0"/>
              <a:t>Čo nie je plagiátorstvo</a:t>
            </a:r>
          </a:p>
        </p:txBody>
      </p:sp>
      <p:sp>
        <p:nvSpPr>
          <p:cNvPr id="4" name="Zástupný objekt pre číslo snímky 3">
            <a:extLst>
              <a:ext uri="{FF2B5EF4-FFF2-40B4-BE49-F238E27FC236}">
                <a16:creationId xmlns:a16="http://schemas.microsoft.com/office/drawing/2014/main" id="{8AB21400-0221-43CB-B94B-1BFD4DFA46D7}"/>
              </a:ext>
            </a:extLst>
          </p:cNvPr>
          <p:cNvSpPr>
            <a:spLocks noGrp="1"/>
          </p:cNvSpPr>
          <p:nvPr>
            <p:ph type="sldNum" sz="quarter" idx="11"/>
          </p:nvPr>
        </p:nvSpPr>
        <p:spPr/>
        <p:txBody>
          <a:bodyPr/>
          <a:lstStyle/>
          <a:p>
            <a:pPr>
              <a:defRPr/>
            </a:pPr>
            <a:fld id="{8DA5206A-0890-804C-A5DA-47E1C3D02E95}" type="slidenum">
              <a:rPr lang="en-US" altLang="en-US" smtClean="0"/>
              <a:pPr>
                <a:defRPr/>
              </a:pPr>
              <a:t>54</a:t>
            </a:fld>
            <a:endParaRPr lang="en-US" altLang="en-US"/>
          </a:p>
        </p:txBody>
      </p:sp>
      <p:sp>
        <p:nvSpPr>
          <p:cNvPr id="5" name="Zástupný objekt pre pätu 4">
            <a:extLst>
              <a:ext uri="{FF2B5EF4-FFF2-40B4-BE49-F238E27FC236}">
                <a16:creationId xmlns:a16="http://schemas.microsoft.com/office/drawing/2014/main" id="{EF8D0FC5-7F15-40E7-83B0-FEDBD521F9E4}"/>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618905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FDD66614-4DF9-4167-B31F-3B0EB2AF2B84}"/>
              </a:ext>
            </a:extLst>
          </p:cNvPr>
          <p:cNvSpPr>
            <a:spLocks noGrp="1"/>
          </p:cNvSpPr>
          <p:nvPr>
            <p:ph type="dt" sz="half" idx="10"/>
          </p:nvPr>
        </p:nvSpPr>
        <p:spPr>
          <a:xfrm>
            <a:off x="8341097" y="6784944"/>
            <a:ext cx="811145" cy="402335"/>
          </a:xfrm>
        </p:spPr>
        <p:txBody>
          <a:bodyPr/>
          <a:lstStyle/>
          <a:p>
            <a:pPr>
              <a:spcAft>
                <a:spcPts val="661"/>
              </a:spcAft>
              <a:defRPr/>
            </a:pPr>
            <a:fld id="{17117415-DECC-2C41-B5AB-8B2A4317BEFE}" type="datetime1">
              <a:rPr lang="sk-SK" smtClean="0"/>
              <a:pPr>
                <a:spcAft>
                  <a:spcPts val="661"/>
                </a:spcAft>
                <a:defRPr/>
              </a:pPr>
              <a:t>8.10.2024</a:t>
            </a:fld>
            <a:endParaRPr lang="en-US"/>
          </a:p>
        </p:txBody>
      </p:sp>
      <p:sp>
        <p:nvSpPr>
          <p:cNvPr id="4" name="Zástupný objekt pre číslo snímky 3">
            <a:extLst>
              <a:ext uri="{FF2B5EF4-FFF2-40B4-BE49-F238E27FC236}">
                <a16:creationId xmlns:a16="http://schemas.microsoft.com/office/drawing/2014/main" id="{5FB5A96F-54F2-44FD-A931-9BD86284D63E}"/>
              </a:ext>
            </a:extLst>
          </p:cNvPr>
          <p:cNvSpPr>
            <a:spLocks noGrp="1"/>
          </p:cNvSpPr>
          <p:nvPr>
            <p:ph type="sldNum" sz="quarter" idx="11"/>
          </p:nvPr>
        </p:nvSpPr>
        <p:spPr>
          <a:xfrm>
            <a:off x="856449" y="6841805"/>
            <a:ext cx="822862" cy="345473"/>
          </a:xfrm>
        </p:spPr>
        <p:txBody>
          <a:bodyPr anchor="b">
            <a:normAutofit/>
          </a:bodyPr>
          <a:lstStyle/>
          <a:p>
            <a:pPr>
              <a:spcAft>
                <a:spcPts val="661"/>
              </a:spcAft>
              <a:defRPr/>
            </a:pPr>
            <a:fld id="{8DA5206A-0890-804C-A5DA-47E1C3D02E95}" type="slidenum">
              <a:rPr lang="en-US" altLang="en-US" smtClean="0"/>
              <a:pPr>
                <a:spcAft>
                  <a:spcPts val="661"/>
                </a:spcAft>
                <a:defRPr/>
              </a:pPr>
              <a:t>55</a:t>
            </a:fld>
            <a:endParaRPr lang="en-US" altLang="en-US"/>
          </a:p>
        </p:txBody>
      </p:sp>
      <p:sp>
        <p:nvSpPr>
          <p:cNvPr id="5" name="Zástupný objekt pre pätu 4">
            <a:extLst>
              <a:ext uri="{FF2B5EF4-FFF2-40B4-BE49-F238E27FC236}">
                <a16:creationId xmlns:a16="http://schemas.microsoft.com/office/drawing/2014/main" id="{33B9B242-AB3D-487F-9F66-7DE2BA038A8B}"/>
              </a:ext>
            </a:extLst>
          </p:cNvPr>
          <p:cNvSpPr>
            <a:spLocks noGrp="1"/>
          </p:cNvSpPr>
          <p:nvPr>
            <p:ph type="ftr" sz="quarter" idx="12"/>
          </p:nvPr>
        </p:nvSpPr>
        <p:spPr>
          <a:xfrm>
            <a:off x="4998563" y="6784943"/>
            <a:ext cx="1256700" cy="402334"/>
          </a:xfrm>
        </p:spPr>
        <p:txBody>
          <a:bodyPr anchor="t">
            <a:normAutofit/>
          </a:bodyPr>
          <a:lstStyle/>
          <a:p>
            <a:pPr>
              <a:lnSpc>
                <a:spcPct val="90000"/>
              </a:lnSpc>
              <a:spcAft>
                <a:spcPts val="661"/>
              </a:spcAft>
              <a:defRPr/>
            </a:pPr>
            <a:r>
              <a:rPr lang="en-US" sz="992"/>
              <a:t>rusnakm@truni.sk</a:t>
            </a:r>
          </a:p>
        </p:txBody>
      </p:sp>
      <p:sp>
        <p:nvSpPr>
          <p:cNvPr id="3" name="Nadpis 2">
            <a:extLst>
              <a:ext uri="{FF2B5EF4-FFF2-40B4-BE49-F238E27FC236}">
                <a16:creationId xmlns:a16="http://schemas.microsoft.com/office/drawing/2014/main" id="{D1CBB34B-D484-4748-902D-7954832FB28C}"/>
              </a:ext>
            </a:extLst>
          </p:cNvPr>
          <p:cNvSpPr>
            <a:spLocks noGrp="1"/>
          </p:cNvSpPr>
          <p:nvPr>
            <p:ph type="title"/>
          </p:nvPr>
        </p:nvSpPr>
        <p:spPr>
          <a:xfrm>
            <a:off x="932018" y="5689591"/>
            <a:ext cx="8312587" cy="1007586"/>
          </a:xfrm>
        </p:spPr>
        <p:txBody>
          <a:bodyPr anchor="b">
            <a:normAutofit/>
          </a:bodyPr>
          <a:lstStyle/>
          <a:p>
            <a:r>
              <a:rPr lang="sk-SK" b="1" dirty="0"/>
              <a:t>Citovanie</a:t>
            </a:r>
          </a:p>
        </p:txBody>
      </p:sp>
      <p:sp>
        <p:nvSpPr>
          <p:cNvPr id="2" name="Zástupný objekt pre obsah 1">
            <a:extLst>
              <a:ext uri="{FF2B5EF4-FFF2-40B4-BE49-F238E27FC236}">
                <a16:creationId xmlns:a16="http://schemas.microsoft.com/office/drawing/2014/main" id="{7044986A-923B-440D-A87F-86D496DD50E2}"/>
              </a:ext>
            </a:extLst>
          </p:cNvPr>
          <p:cNvSpPr>
            <a:spLocks noGrp="1"/>
          </p:cNvSpPr>
          <p:nvPr>
            <p:ph sz="quarter" idx="13"/>
          </p:nvPr>
        </p:nvSpPr>
        <p:spPr>
          <a:xfrm>
            <a:off x="1481153" y="728439"/>
            <a:ext cx="3607159" cy="4560565"/>
          </a:xfrm>
        </p:spPr>
        <p:txBody>
          <a:bodyPr anchor="ctr">
            <a:normAutofit/>
          </a:bodyPr>
          <a:lstStyle/>
          <a:p>
            <a:pPr>
              <a:lnSpc>
                <a:spcPct val="90000"/>
              </a:lnSpc>
            </a:pPr>
            <a:endParaRPr lang="sk-SK" sz="1763" dirty="0"/>
          </a:p>
        </p:txBody>
      </p:sp>
      <p:pic>
        <p:nvPicPr>
          <p:cNvPr id="7" name="Obrázok 6">
            <a:extLst>
              <a:ext uri="{FF2B5EF4-FFF2-40B4-BE49-F238E27FC236}">
                <a16:creationId xmlns:a16="http://schemas.microsoft.com/office/drawing/2014/main" id="{B256CAD8-5A0E-4647-A4A7-2B98C87F29F2}"/>
              </a:ext>
            </a:extLst>
          </p:cNvPr>
          <p:cNvPicPr>
            <a:picLocks noChangeAspect="1"/>
          </p:cNvPicPr>
          <p:nvPr/>
        </p:nvPicPr>
        <p:blipFill>
          <a:blip r:embed="rId2"/>
          <a:stretch>
            <a:fillRect/>
          </a:stretch>
        </p:blipFill>
        <p:spPr>
          <a:xfrm>
            <a:off x="856448" y="728439"/>
            <a:ext cx="8388157" cy="4961152"/>
          </a:xfrm>
          <a:prstGeom prst="rect">
            <a:avLst/>
          </a:prstGeom>
          <a:noFill/>
        </p:spPr>
      </p:pic>
    </p:spTree>
    <p:extLst>
      <p:ext uri="{BB962C8B-B14F-4D97-AF65-F5344CB8AC3E}">
        <p14:creationId xmlns:p14="http://schemas.microsoft.com/office/powerpoint/2010/main" val="3651596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BAD069D8-71D8-49F0-8C09-80002E8F3F53}"/>
              </a:ext>
            </a:extLst>
          </p:cNvPr>
          <p:cNvSpPr>
            <a:spLocks noGrp="1"/>
          </p:cNvSpPr>
          <p:nvPr>
            <p:ph idx="1"/>
          </p:nvPr>
        </p:nvSpPr>
        <p:spPr>
          <a:xfrm>
            <a:off x="856448" y="758668"/>
            <a:ext cx="8312587" cy="4847722"/>
          </a:xfrm>
        </p:spPr>
        <p:txBody>
          <a:bodyPr>
            <a:normAutofit/>
          </a:bodyPr>
          <a:lstStyle/>
          <a:p>
            <a:pPr>
              <a:lnSpc>
                <a:spcPct val="90000"/>
              </a:lnSpc>
            </a:pPr>
            <a:r>
              <a:rPr lang="sk-SK" sz="1543" dirty="0"/>
              <a:t>Zdrojom informácií nemusí byť len text, ale aj ústne oznámenie, teda rozhovor, video, obrázok, graf, tabuľka. To všetko musíme označiť ako citáciu.</a:t>
            </a:r>
          </a:p>
          <a:p>
            <a:pPr>
              <a:lnSpc>
                <a:spcPct val="90000"/>
              </a:lnSpc>
            </a:pPr>
            <a:endParaRPr lang="sk-SK" sz="1543" dirty="0"/>
          </a:p>
          <a:p>
            <a:r>
              <a:rPr lang="sk-SK" sz="1543" dirty="0">
                <a:effectLst/>
              </a:rPr>
              <a:t>APA štýl (American </a:t>
            </a:r>
            <a:r>
              <a:rPr lang="sk-SK" sz="1543" dirty="0" err="1">
                <a:effectLst/>
              </a:rPr>
              <a:t>Psychological</a:t>
            </a:r>
            <a:r>
              <a:rPr lang="sk-SK" sz="1543" dirty="0">
                <a:effectLst/>
              </a:rPr>
              <a:t> Association)</a:t>
            </a:r>
            <a:r>
              <a:rPr lang="sk-SK" sz="1543" dirty="0"/>
              <a:t> :: Pre humanitné a spoločenské vedy - </a:t>
            </a:r>
            <a:r>
              <a:rPr lang="sk-SK" sz="1543" u="sng" dirty="0">
                <a:hlinkClick r:id="rId2" tooltip="APA citačný štýl">
                  <a:extLst>
                    <a:ext uri="{A12FA001-AC4F-418D-AE19-62706E023703}">
                      <ahyp:hlinkClr xmlns:ahyp="http://schemas.microsoft.com/office/drawing/2018/hyperlinkcolor" val="tx"/>
                    </a:ext>
                  </a:extLst>
                </a:hlinkClick>
              </a:rPr>
              <a:t>http://www.apastyle.org/</a:t>
            </a:r>
            <a:endParaRPr lang="sk-SK" sz="1543" u="sng" dirty="0"/>
          </a:p>
          <a:p>
            <a:endParaRPr lang="sk-SK" sz="1543" u="sng" dirty="0"/>
          </a:p>
          <a:p>
            <a:r>
              <a:rPr lang="sk-SK" sz="1543" dirty="0">
                <a:effectLst/>
              </a:rPr>
              <a:t>MLA štýl (</a:t>
            </a:r>
            <a:r>
              <a:rPr lang="sk-SK" sz="1543" dirty="0" err="1">
                <a:effectLst/>
              </a:rPr>
              <a:t>Modern</a:t>
            </a:r>
            <a:r>
              <a:rPr lang="sk-SK" sz="1543" dirty="0">
                <a:effectLst/>
              </a:rPr>
              <a:t> </a:t>
            </a:r>
            <a:r>
              <a:rPr lang="sk-SK" sz="1543" dirty="0" err="1">
                <a:effectLst/>
              </a:rPr>
              <a:t>Language</a:t>
            </a:r>
            <a:r>
              <a:rPr lang="sk-SK" sz="1543" dirty="0">
                <a:effectLst/>
              </a:rPr>
              <a:t> Association)</a:t>
            </a:r>
            <a:r>
              <a:rPr lang="sk-SK" sz="1543" dirty="0"/>
              <a:t> :: Používaný najmä v humanitných vedách </a:t>
            </a:r>
            <a:r>
              <a:rPr lang="sk-SK" sz="1543" dirty="0">
                <a:hlinkClick r:id="rId3" tooltip="MLA citačný štýl">
                  <a:extLst>
                    <a:ext uri="{A12FA001-AC4F-418D-AE19-62706E023703}">
                      <ahyp:hlinkClr xmlns:ahyp="http://schemas.microsoft.com/office/drawing/2018/hyperlinkcolor" val="tx"/>
                    </a:ext>
                  </a:extLst>
                </a:hlinkClick>
              </a:rPr>
              <a:t>https://www.mla.org/MLA-Style</a:t>
            </a:r>
            <a:endParaRPr lang="sk-SK" sz="1543" dirty="0"/>
          </a:p>
          <a:p>
            <a:pPr marL="20142" indent="0">
              <a:lnSpc>
                <a:spcPct val="90000"/>
              </a:lnSpc>
              <a:buNone/>
            </a:pPr>
            <a:endParaRPr lang="sk-SK" sz="1543" dirty="0"/>
          </a:p>
          <a:p>
            <a:r>
              <a:rPr lang="en-US" sz="1543" dirty="0">
                <a:effectLst/>
              </a:rPr>
              <a:t>National Library of Medicine (NLM)</a:t>
            </a:r>
            <a:r>
              <a:rPr lang="en-US" sz="1543" dirty="0"/>
              <a:t> :: </a:t>
            </a:r>
            <a:r>
              <a:rPr lang="en-US" sz="1543" dirty="0" err="1"/>
              <a:t>Citovanie</a:t>
            </a:r>
            <a:r>
              <a:rPr lang="en-US" sz="1543" dirty="0"/>
              <a:t> v </a:t>
            </a:r>
            <a:r>
              <a:rPr lang="en-US" sz="1543" dirty="0" err="1"/>
              <a:t>oblasti</a:t>
            </a:r>
            <a:r>
              <a:rPr lang="en-US" sz="1543" dirty="0"/>
              <a:t> </a:t>
            </a:r>
            <a:r>
              <a:rPr lang="en-US" sz="1543" dirty="0" err="1"/>
              <a:t>medicíny</a:t>
            </a:r>
            <a:r>
              <a:rPr lang="sk-SK" sz="1543" dirty="0"/>
              <a:t> </a:t>
            </a:r>
            <a:r>
              <a:rPr lang="en-US" sz="1543" dirty="0">
                <a:hlinkClick r:id="rId4" tooltip="NLM citačný štýl">
                  <a:extLst>
                    <a:ext uri="{A12FA001-AC4F-418D-AE19-62706E023703}">
                      <ahyp:hlinkClr xmlns:ahyp="http://schemas.microsoft.com/office/drawing/2018/hyperlinkcolor" val="tx"/>
                    </a:ext>
                  </a:extLst>
                </a:hlinkClick>
              </a:rPr>
              <a:t>https://www.nlm.nih.gov/pubs/formats/recommendedformats.html</a:t>
            </a:r>
            <a:endParaRPr lang="sk-SK" sz="1543" dirty="0"/>
          </a:p>
          <a:p>
            <a:endParaRPr lang="sk-SK" sz="1543" dirty="0"/>
          </a:p>
          <a:p>
            <a:r>
              <a:rPr lang="sk-SK" sz="1543" dirty="0"/>
              <a:t>STN ISO 690 :: najrozšírenejší </a:t>
            </a:r>
            <a:r>
              <a:rPr lang="sk-SK" sz="1543" dirty="0">
                <a:hlinkClick r:id="rId5">
                  <a:extLst>
                    <a:ext uri="{A12FA001-AC4F-418D-AE19-62706E023703}">
                      <ahyp:hlinkClr xmlns:ahyp="http://schemas.microsoft.com/office/drawing/2018/hyperlinkcolor" val="tx"/>
                    </a:ext>
                  </a:extLst>
                </a:hlinkClick>
              </a:rPr>
              <a:t>www.citace.com/CSN-ISO-690</a:t>
            </a:r>
            <a:endParaRPr lang="sk-SK" sz="1543" dirty="0"/>
          </a:p>
          <a:p>
            <a:endParaRPr lang="sk-SK" sz="1543" dirty="0"/>
          </a:p>
          <a:p>
            <a:pPr>
              <a:lnSpc>
                <a:spcPct val="90000"/>
              </a:lnSpc>
            </a:pPr>
            <a:r>
              <a:rPr lang="sk-SK" sz="1543" dirty="0"/>
              <a:t>Citačný manažér, ktorý vie normu ISO 690, je voľne dostupný na </a:t>
            </a:r>
            <a:r>
              <a:rPr lang="sk-SK" sz="1543" dirty="0">
                <a:hlinkClick r:id="rId6">
                  <a:extLst>
                    <a:ext uri="{A12FA001-AC4F-418D-AE19-62706E023703}">
                      <ahyp:hlinkClr xmlns:ahyp="http://schemas.microsoft.com/office/drawing/2018/hyperlinkcolor" val="tx"/>
                    </a:ext>
                  </a:extLst>
                </a:hlinkClick>
              </a:rPr>
              <a:t>www.citace.com</a:t>
            </a:r>
            <a:r>
              <a:rPr lang="sk-SK" sz="1543" dirty="0"/>
              <a:t> </a:t>
            </a:r>
          </a:p>
          <a:p>
            <a:pPr>
              <a:lnSpc>
                <a:spcPct val="90000"/>
              </a:lnSpc>
            </a:pPr>
            <a:endParaRPr lang="sk-SK" sz="1543" dirty="0"/>
          </a:p>
          <a:p>
            <a:endParaRPr lang="sk-SK" sz="1543" dirty="0"/>
          </a:p>
        </p:txBody>
      </p:sp>
      <p:sp>
        <p:nvSpPr>
          <p:cNvPr id="3" name="Nadpis 2">
            <a:extLst>
              <a:ext uri="{FF2B5EF4-FFF2-40B4-BE49-F238E27FC236}">
                <a16:creationId xmlns:a16="http://schemas.microsoft.com/office/drawing/2014/main" id="{3487E699-8C6C-454E-8603-D264B696301C}"/>
              </a:ext>
            </a:extLst>
          </p:cNvPr>
          <p:cNvSpPr>
            <a:spLocks noGrp="1"/>
          </p:cNvSpPr>
          <p:nvPr>
            <p:ph type="title"/>
          </p:nvPr>
        </p:nvSpPr>
        <p:spPr/>
        <p:txBody>
          <a:bodyPr/>
          <a:lstStyle/>
          <a:p>
            <a:r>
              <a:rPr lang="sk-SK" b="1" dirty="0"/>
              <a:t>Citačné štýly</a:t>
            </a:r>
          </a:p>
        </p:txBody>
      </p:sp>
      <p:sp>
        <p:nvSpPr>
          <p:cNvPr id="4" name="Zástupný objekt pre číslo snímky 3">
            <a:extLst>
              <a:ext uri="{FF2B5EF4-FFF2-40B4-BE49-F238E27FC236}">
                <a16:creationId xmlns:a16="http://schemas.microsoft.com/office/drawing/2014/main" id="{83D86C92-A9E5-4958-8E08-AD19BB1BE70F}"/>
              </a:ext>
            </a:extLst>
          </p:cNvPr>
          <p:cNvSpPr>
            <a:spLocks noGrp="1"/>
          </p:cNvSpPr>
          <p:nvPr>
            <p:ph type="sldNum" sz="quarter" idx="11"/>
          </p:nvPr>
        </p:nvSpPr>
        <p:spPr/>
        <p:txBody>
          <a:bodyPr/>
          <a:lstStyle/>
          <a:p>
            <a:pPr>
              <a:defRPr/>
            </a:pPr>
            <a:fld id="{8DA5206A-0890-804C-A5DA-47E1C3D02E95}" type="slidenum">
              <a:rPr lang="en-US" altLang="en-US" smtClean="0"/>
              <a:pPr>
                <a:defRPr/>
              </a:pPr>
              <a:t>56</a:t>
            </a:fld>
            <a:endParaRPr lang="en-US" altLang="en-US"/>
          </a:p>
        </p:txBody>
      </p:sp>
      <p:sp>
        <p:nvSpPr>
          <p:cNvPr id="5" name="Zástupný objekt pre pätu 4">
            <a:extLst>
              <a:ext uri="{FF2B5EF4-FFF2-40B4-BE49-F238E27FC236}">
                <a16:creationId xmlns:a16="http://schemas.microsoft.com/office/drawing/2014/main" id="{A5240ABA-FB42-40EF-BAC3-53004B7FC94A}"/>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9841854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13B22CB-49FB-4E01-AB89-66DC62A2C5F8}"/>
              </a:ext>
            </a:extLst>
          </p:cNvPr>
          <p:cNvSpPr>
            <a:spLocks noGrp="1"/>
          </p:cNvSpPr>
          <p:nvPr>
            <p:ph idx="1"/>
          </p:nvPr>
        </p:nvSpPr>
        <p:spPr>
          <a:xfrm>
            <a:off x="277152" y="131494"/>
            <a:ext cx="9600904" cy="6030321"/>
          </a:xfrm>
        </p:spPr>
        <p:txBody>
          <a:bodyPr>
            <a:normAutofit fontScale="62500" lnSpcReduction="20000"/>
          </a:bodyPr>
          <a:lstStyle/>
          <a:p>
            <a:pPr algn="just"/>
            <a:r>
              <a:rPr lang="sk-SK" b="1" dirty="0"/>
              <a:t>Priama citácie označené úvodzovkami</a:t>
            </a:r>
          </a:p>
          <a:p>
            <a:pPr algn="just"/>
            <a:endParaRPr lang="sk-SK" dirty="0"/>
          </a:p>
          <a:p>
            <a:pPr marL="20142" indent="0" algn="just">
              <a:buNone/>
            </a:pPr>
            <a:r>
              <a:rPr lang="sk-SK" dirty="0"/>
              <a:t>Výber vhodných metód vychádza z momentálnych potrieb a záujmov účastníkov vzdelávacieho procesu. "Pri členenie didaktických metód vychádzame z hlavného kritéria, a tým bol didaktický princíp vzťahu k praxi dospelého účastníka výučby. Z tohto hľadiska je možné metódy deliť na teoretické, teoreticko-praktické a praktické. "(Mužík, 1998, s. 150)</a:t>
            </a:r>
          </a:p>
          <a:p>
            <a:pPr algn="just"/>
            <a:endParaRPr lang="sk-SK" dirty="0"/>
          </a:p>
          <a:p>
            <a:pPr algn="just"/>
            <a:r>
              <a:rPr lang="sk-SK" b="1" dirty="0"/>
              <a:t>Parafráza jednej vety, v ktorej je odkaz uvedený</a:t>
            </a:r>
          </a:p>
          <a:p>
            <a:pPr algn="just"/>
            <a:endParaRPr lang="sk-SK" dirty="0"/>
          </a:p>
          <a:p>
            <a:pPr marL="20142" indent="0" algn="just">
              <a:buNone/>
            </a:pPr>
            <a:r>
              <a:rPr lang="sk-SK" dirty="0"/>
              <a:t>Výučbové metódy môžeme členiť podľa rôznych aspektov. V závislosti na vzťahu k praxi dospelého účastníka výučby môžeme deliť metódy na teoretické, teoreticko-praktické a praktické (Mužík, 2010).</a:t>
            </a:r>
          </a:p>
          <a:p>
            <a:pPr algn="just"/>
            <a:endParaRPr lang="sk-SK" dirty="0"/>
          </a:p>
          <a:p>
            <a:pPr algn="just"/>
            <a:r>
              <a:rPr lang="sk-SK" b="1" dirty="0"/>
              <a:t> Parafrázujúc celého odseku </a:t>
            </a:r>
          </a:p>
          <a:p>
            <a:pPr algn="just"/>
            <a:endParaRPr lang="sk-SK" dirty="0"/>
          </a:p>
          <a:p>
            <a:pPr marL="20142" indent="0" algn="just">
              <a:buNone/>
            </a:pPr>
            <a:r>
              <a:rPr lang="sk-SK" dirty="0"/>
              <a:t>Workshop môžeme charakterizovať ako didaktickú metódu, ktorá nadväzuje na inú vzdelávaciu aktivitu, napr. prednášku. Účastníci sa venujú konkrétnej zvolenej problematike, ktorej výstup či riešenie bude aj naďalej pôsobiť po skončení workshopu. (Mužík, 2010)</a:t>
            </a:r>
          </a:p>
          <a:p>
            <a:pPr algn="just"/>
            <a:endParaRPr lang="sk-SK" dirty="0"/>
          </a:p>
          <a:p>
            <a:pPr algn="just"/>
            <a:r>
              <a:rPr lang="sk-SK" b="1" dirty="0"/>
              <a:t>Parafráza, v ktorej je autor spomína v texte</a:t>
            </a:r>
          </a:p>
          <a:p>
            <a:pPr algn="just"/>
            <a:endParaRPr lang="sk-SK" dirty="0"/>
          </a:p>
          <a:p>
            <a:pPr marL="20142" indent="0" algn="just">
              <a:buNone/>
            </a:pPr>
            <a:r>
              <a:rPr lang="sk-SK" dirty="0"/>
              <a:t>Mužík (2010) charakterizuje workshop ako didaktickú metódu, ktorá nadväzuje na inú vzdelávaciu aktivitu, ako je napríklad prednáška, pri ktorej sa účastníci v uzavretom kruhu venujú konkrétnej zvolenej problematike, ktorej výstup či riešenie bude aj naďalej pôsobiť po ukončení tohto stretnutia. S touto charakteristikou workshopu súhlasím.</a:t>
            </a:r>
          </a:p>
          <a:p>
            <a:pPr algn="just"/>
            <a:endParaRPr lang="sk-SK" dirty="0"/>
          </a:p>
          <a:p>
            <a:pPr marL="20142" indent="0" algn="just">
              <a:buNone/>
            </a:pPr>
            <a:r>
              <a:rPr lang="sk-SK" b="1" dirty="0">
                <a:solidFill>
                  <a:srgbClr val="FFFF00"/>
                </a:solidFill>
              </a:rPr>
              <a:t>Odkaz v zátvorke u parafrázy jednej vety je pred interpunkčnom znamienkom. Odkaz u parafráza celého bodu je až za interpunkčným znamienkom.</a:t>
            </a:r>
          </a:p>
        </p:txBody>
      </p:sp>
      <p:sp>
        <p:nvSpPr>
          <p:cNvPr id="3" name="Nadpis 2">
            <a:extLst>
              <a:ext uri="{FF2B5EF4-FFF2-40B4-BE49-F238E27FC236}">
                <a16:creationId xmlns:a16="http://schemas.microsoft.com/office/drawing/2014/main" id="{77D47F5A-09E4-40BD-B282-342D5652563C}"/>
              </a:ext>
            </a:extLst>
          </p:cNvPr>
          <p:cNvSpPr>
            <a:spLocks noGrp="1"/>
          </p:cNvSpPr>
          <p:nvPr>
            <p:ph type="title"/>
          </p:nvPr>
        </p:nvSpPr>
        <p:spPr>
          <a:xfrm>
            <a:off x="881638" y="5963496"/>
            <a:ext cx="8312587" cy="1007586"/>
          </a:xfrm>
        </p:spPr>
        <p:txBody>
          <a:bodyPr/>
          <a:lstStyle/>
          <a:p>
            <a:r>
              <a:rPr lang="sk-SK" sz="4848" b="1" dirty="0"/>
              <a:t>Pozor na bodku</a:t>
            </a:r>
          </a:p>
        </p:txBody>
      </p:sp>
      <p:sp>
        <p:nvSpPr>
          <p:cNvPr id="4" name="Zástupný objekt pre číslo snímky 3">
            <a:extLst>
              <a:ext uri="{FF2B5EF4-FFF2-40B4-BE49-F238E27FC236}">
                <a16:creationId xmlns:a16="http://schemas.microsoft.com/office/drawing/2014/main" id="{50058F99-2810-4DF7-A95B-2041A0662BF2}"/>
              </a:ext>
            </a:extLst>
          </p:cNvPr>
          <p:cNvSpPr>
            <a:spLocks noGrp="1"/>
          </p:cNvSpPr>
          <p:nvPr>
            <p:ph type="sldNum" sz="quarter" idx="11"/>
          </p:nvPr>
        </p:nvSpPr>
        <p:spPr/>
        <p:txBody>
          <a:bodyPr/>
          <a:lstStyle/>
          <a:p>
            <a:pPr>
              <a:defRPr/>
            </a:pPr>
            <a:fld id="{8DA5206A-0890-804C-A5DA-47E1C3D02E95}" type="slidenum">
              <a:rPr lang="en-US" altLang="en-US" smtClean="0"/>
              <a:pPr>
                <a:defRPr/>
              </a:pPr>
              <a:t>57</a:t>
            </a:fld>
            <a:endParaRPr lang="en-US" altLang="en-US"/>
          </a:p>
        </p:txBody>
      </p:sp>
      <p:sp>
        <p:nvSpPr>
          <p:cNvPr id="5" name="Zástupný objekt pre pätu 4">
            <a:extLst>
              <a:ext uri="{FF2B5EF4-FFF2-40B4-BE49-F238E27FC236}">
                <a16:creationId xmlns:a16="http://schemas.microsoft.com/office/drawing/2014/main" id="{DBC4AF10-BED1-4059-8D6D-708FBD699550}"/>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517462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A48619B-3024-4923-9924-25954CE15104}"/>
              </a:ext>
            </a:extLst>
          </p:cNvPr>
          <p:cNvSpPr>
            <a:spLocks noGrp="1"/>
          </p:cNvSpPr>
          <p:nvPr>
            <p:ph idx="1"/>
          </p:nvPr>
        </p:nvSpPr>
        <p:spPr>
          <a:xfrm>
            <a:off x="856448" y="758669"/>
            <a:ext cx="8211828" cy="4030344"/>
          </a:xfrm>
        </p:spPr>
        <p:txBody>
          <a:bodyPr/>
          <a:lstStyle/>
          <a:p>
            <a:r>
              <a:rPr lang="sk-SK" dirty="0">
                <a:effectLst/>
                <a:latin typeface="Times New Roman" panose="02020603050405020304" pitchFamily="18" charset="0"/>
              </a:rPr>
              <a:t>Všetkým uvedeným trestom sa môžeme jednoducho vyhnúť tak, že budeme vedieť, čo plagiátorstvo je a ako sa ho nedopustiť. Teda poznať pravidlá správneho citovania. A samozrejme tým, že budeme študovať poctivo.</a:t>
            </a:r>
          </a:p>
          <a:p>
            <a:endParaRPr lang="sk-SK" dirty="0">
              <a:effectLst/>
              <a:latin typeface="Times New Roman" panose="02020603050405020304" pitchFamily="18" charset="0"/>
            </a:endParaRPr>
          </a:p>
          <a:p>
            <a:r>
              <a:rPr lang="sk-SK" dirty="0">
                <a:effectLst/>
                <a:latin typeface="Times New Roman" panose="02020603050405020304" pitchFamily="18" charset="0"/>
              </a:rPr>
              <a:t>Plagiátorstvo u akademikov: </a:t>
            </a:r>
            <a:r>
              <a:rPr lang="sk-SK" dirty="0">
                <a:effectLst/>
                <a:latin typeface="Times New Roman" panose="02020603050405020304" pitchFamily="18" charset="0"/>
                <a:hlinkClick r:id="rId2"/>
              </a:rPr>
              <a:t>https://webmail.tvu.sk/service/home/~/jak-predchazet-plagiatorstvi-ve-studentskych-pracich-prirucka-pro-akademicke-pracovniky-22.pdf?auth=co&amp;loc=sk&amp;id=5073&amp;part=2.4</a:t>
            </a:r>
            <a:endParaRPr lang="sk-SK" dirty="0">
              <a:effectLst/>
              <a:latin typeface="Times New Roman" panose="02020603050405020304" pitchFamily="18" charset="0"/>
            </a:endParaRPr>
          </a:p>
          <a:p>
            <a:endParaRPr lang="sk-SK" dirty="0"/>
          </a:p>
        </p:txBody>
      </p:sp>
      <p:sp>
        <p:nvSpPr>
          <p:cNvPr id="3" name="Nadpis 2">
            <a:extLst>
              <a:ext uri="{FF2B5EF4-FFF2-40B4-BE49-F238E27FC236}">
                <a16:creationId xmlns:a16="http://schemas.microsoft.com/office/drawing/2014/main" id="{E9758AE2-024A-42F6-A503-3B5C773A644E}"/>
              </a:ext>
            </a:extLst>
          </p:cNvPr>
          <p:cNvSpPr>
            <a:spLocks noGrp="1"/>
          </p:cNvSpPr>
          <p:nvPr>
            <p:ph type="title"/>
          </p:nvPr>
        </p:nvSpPr>
        <p:spPr/>
        <p:txBody>
          <a:bodyPr/>
          <a:lstStyle/>
          <a:p>
            <a:r>
              <a:rPr lang="sk-SK" b="1" dirty="0"/>
              <a:t>Súhrn</a:t>
            </a:r>
          </a:p>
        </p:txBody>
      </p:sp>
      <p:sp>
        <p:nvSpPr>
          <p:cNvPr id="4" name="Zástupný objekt pre číslo snímky 3">
            <a:extLst>
              <a:ext uri="{FF2B5EF4-FFF2-40B4-BE49-F238E27FC236}">
                <a16:creationId xmlns:a16="http://schemas.microsoft.com/office/drawing/2014/main" id="{8A3D5BBE-F3FE-406F-91FA-BF77C14C9F37}"/>
              </a:ext>
            </a:extLst>
          </p:cNvPr>
          <p:cNvSpPr>
            <a:spLocks noGrp="1"/>
          </p:cNvSpPr>
          <p:nvPr>
            <p:ph type="sldNum" sz="quarter" idx="11"/>
          </p:nvPr>
        </p:nvSpPr>
        <p:spPr/>
        <p:txBody>
          <a:bodyPr/>
          <a:lstStyle/>
          <a:p>
            <a:pPr>
              <a:defRPr/>
            </a:pPr>
            <a:fld id="{8DA5206A-0890-804C-A5DA-47E1C3D02E95}" type="slidenum">
              <a:rPr lang="en-US" altLang="en-US" smtClean="0"/>
              <a:pPr>
                <a:defRPr/>
              </a:pPr>
              <a:t>58</a:t>
            </a:fld>
            <a:endParaRPr lang="en-US" altLang="en-US"/>
          </a:p>
        </p:txBody>
      </p:sp>
      <p:sp>
        <p:nvSpPr>
          <p:cNvPr id="5" name="Zástupný objekt pre pätu 4">
            <a:extLst>
              <a:ext uri="{FF2B5EF4-FFF2-40B4-BE49-F238E27FC236}">
                <a16:creationId xmlns:a16="http://schemas.microsoft.com/office/drawing/2014/main" id="{6E3DAC28-0B5F-4A4E-B407-EAD6C7265CC3}"/>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710211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C5B24B7-D0A5-7EC6-4CEB-16F2E26BB419}"/>
              </a:ext>
            </a:extLst>
          </p:cNvPr>
          <p:cNvSpPr>
            <a:spLocks noGrp="1"/>
          </p:cNvSpPr>
          <p:nvPr>
            <p:ph idx="1"/>
          </p:nvPr>
        </p:nvSpPr>
        <p:spPr>
          <a:xfrm>
            <a:off x="1170878" y="756287"/>
            <a:ext cx="7897399" cy="4033519"/>
          </a:xfrm>
        </p:spPr>
        <p:txBody>
          <a:bodyPr/>
          <a:lstStyle/>
          <a:p>
            <a:r>
              <a:rPr lang="sk-SK" dirty="0"/>
              <a:t>Prešli sme väčšinu oblastí, ktoré sú potrebné pre úspešné vyhľadávanie. </a:t>
            </a:r>
          </a:p>
          <a:p>
            <a:r>
              <a:rPr lang="sk-SK" dirty="0"/>
              <a:t>Poukázali sme na spôsoby vyhľadávania, na zdroje, na konštrukciu otázky a jej previazanosť s výskumnou otázkou. </a:t>
            </a:r>
          </a:p>
          <a:p>
            <a:r>
              <a:rPr lang="sk-SK" dirty="0"/>
              <a:t>Popísané skutočnosti tvoria základ prípravy výskumu. </a:t>
            </a:r>
          </a:p>
        </p:txBody>
      </p:sp>
      <p:sp>
        <p:nvSpPr>
          <p:cNvPr id="3" name="Nadpis 2">
            <a:extLst>
              <a:ext uri="{FF2B5EF4-FFF2-40B4-BE49-F238E27FC236}">
                <a16:creationId xmlns:a16="http://schemas.microsoft.com/office/drawing/2014/main" id="{0A45BBF8-4838-AB76-C336-27FB002AC1CE}"/>
              </a:ext>
            </a:extLst>
          </p:cNvPr>
          <p:cNvSpPr>
            <a:spLocks noGrp="1"/>
          </p:cNvSpPr>
          <p:nvPr>
            <p:ph type="title"/>
          </p:nvPr>
        </p:nvSpPr>
        <p:spPr/>
        <p:txBody>
          <a:bodyPr/>
          <a:lstStyle/>
          <a:p>
            <a:r>
              <a:rPr lang="sk-SK" dirty="0"/>
              <a:t>Zhrnutie</a:t>
            </a:r>
          </a:p>
        </p:txBody>
      </p:sp>
      <p:sp>
        <p:nvSpPr>
          <p:cNvPr id="4" name="Zástupný objekt pre dátum 3">
            <a:extLst>
              <a:ext uri="{FF2B5EF4-FFF2-40B4-BE49-F238E27FC236}">
                <a16:creationId xmlns:a16="http://schemas.microsoft.com/office/drawing/2014/main" id="{060C43A1-2FD0-0D2A-4553-12DB4EF3D7AF}"/>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D74BEBF3-2FF1-4856-AC23-933DE5E5B75F}"/>
              </a:ext>
            </a:extLst>
          </p:cNvPr>
          <p:cNvSpPr>
            <a:spLocks noGrp="1"/>
          </p:cNvSpPr>
          <p:nvPr>
            <p:ph type="sldNum" sz="quarter" idx="11"/>
          </p:nvPr>
        </p:nvSpPr>
        <p:spPr/>
        <p:txBody>
          <a:bodyPr/>
          <a:lstStyle/>
          <a:p>
            <a:fld id="{20C92893-8C51-46CF-9D47-24B3C575AFAA}" type="slidenum">
              <a:rPr lang="en-GB" smtClean="0"/>
              <a:pPr/>
              <a:t>59</a:t>
            </a:fld>
            <a:endParaRPr lang="en-GB"/>
          </a:p>
        </p:txBody>
      </p:sp>
      <p:sp>
        <p:nvSpPr>
          <p:cNvPr id="6" name="Zástupný objekt pre pätu 5">
            <a:extLst>
              <a:ext uri="{FF2B5EF4-FFF2-40B4-BE49-F238E27FC236}">
                <a16:creationId xmlns:a16="http://schemas.microsoft.com/office/drawing/2014/main" id="{1EE160D6-5968-B3C7-A8BD-7203B66434C5}"/>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3994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B197FBD4-C5F2-D47C-6A36-62800C8777EF}"/>
              </a:ext>
            </a:extLst>
          </p:cNvPr>
          <p:cNvSpPr>
            <a:spLocks noGrp="1"/>
          </p:cNvSpPr>
          <p:nvPr>
            <p:ph idx="1"/>
          </p:nvPr>
        </p:nvSpPr>
        <p:spPr/>
        <p:txBody>
          <a:bodyPr/>
          <a:lstStyle/>
          <a:p>
            <a:r>
              <a:rPr lang="sk-SK" dirty="0"/>
              <a:t>Zdroje</a:t>
            </a:r>
          </a:p>
          <a:p>
            <a:pPr lvl="1"/>
            <a:r>
              <a:rPr lang="sk-SK" dirty="0"/>
              <a:t>primárne</a:t>
            </a:r>
          </a:p>
          <a:p>
            <a:pPr lvl="1"/>
            <a:r>
              <a:rPr lang="sk-SK" dirty="0" err="1"/>
              <a:t>sekundárnei</a:t>
            </a:r>
            <a:r>
              <a:rPr lang="sk-SK" dirty="0"/>
              <a:t> a </a:t>
            </a:r>
          </a:p>
          <a:p>
            <a:pPr lvl="1"/>
            <a:r>
              <a:rPr lang="sk-SK" dirty="0"/>
              <a:t>terciárne.</a:t>
            </a:r>
          </a:p>
        </p:txBody>
      </p:sp>
      <p:sp>
        <p:nvSpPr>
          <p:cNvPr id="3" name="Nadpis 2">
            <a:extLst>
              <a:ext uri="{FF2B5EF4-FFF2-40B4-BE49-F238E27FC236}">
                <a16:creationId xmlns:a16="http://schemas.microsoft.com/office/drawing/2014/main" id="{E7D4104F-0211-369D-2C5F-6983A2C7AF75}"/>
              </a:ext>
            </a:extLst>
          </p:cNvPr>
          <p:cNvSpPr>
            <a:spLocks noGrp="1"/>
          </p:cNvSpPr>
          <p:nvPr>
            <p:ph type="title"/>
          </p:nvPr>
        </p:nvSpPr>
        <p:spPr/>
        <p:txBody>
          <a:bodyPr/>
          <a:lstStyle/>
          <a:p>
            <a:r>
              <a:rPr lang="sk-SK" dirty="0"/>
              <a:t>Typy zdrojov</a:t>
            </a:r>
          </a:p>
        </p:txBody>
      </p:sp>
      <p:sp>
        <p:nvSpPr>
          <p:cNvPr id="4" name="Zástupný objekt pre dátum 3">
            <a:extLst>
              <a:ext uri="{FF2B5EF4-FFF2-40B4-BE49-F238E27FC236}">
                <a16:creationId xmlns:a16="http://schemas.microsoft.com/office/drawing/2014/main" id="{7CB6658F-9162-8CBC-B739-7196F9C2B258}"/>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2E3A5C7F-1162-DC7C-567B-ABA762512ABC}"/>
              </a:ext>
            </a:extLst>
          </p:cNvPr>
          <p:cNvSpPr>
            <a:spLocks noGrp="1"/>
          </p:cNvSpPr>
          <p:nvPr>
            <p:ph type="sldNum" sz="quarter" idx="11"/>
          </p:nvPr>
        </p:nvSpPr>
        <p:spPr/>
        <p:txBody>
          <a:bodyPr/>
          <a:lstStyle/>
          <a:p>
            <a:fld id="{20C92893-8C51-46CF-9D47-24B3C575AFAA}" type="slidenum">
              <a:rPr lang="en-GB" smtClean="0"/>
              <a:pPr/>
              <a:t>6</a:t>
            </a:fld>
            <a:endParaRPr lang="en-GB"/>
          </a:p>
        </p:txBody>
      </p:sp>
      <p:sp>
        <p:nvSpPr>
          <p:cNvPr id="6" name="Zástupný objekt pre pätu 5">
            <a:extLst>
              <a:ext uri="{FF2B5EF4-FFF2-40B4-BE49-F238E27FC236}">
                <a16:creationId xmlns:a16="http://schemas.microsoft.com/office/drawing/2014/main" id="{42BC4342-B54B-482A-CBAB-90C35BD85BD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49753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ibliographic search for professional thesis or dissertation | ESSEC  Knowledge Lab">
            <a:extLst>
              <a:ext uri="{FF2B5EF4-FFF2-40B4-BE49-F238E27FC236}">
                <a16:creationId xmlns:a16="http://schemas.microsoft.com/office/drawing/2014/main" id="{D9E78FDB-DB6F-E6A8-6798-AAB26C786A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60583" y="756287"/>
            <a:ext cx="5698145" cy="4033519"/>
          </a:xfrm>
          <a:prstGeom prst="rect">
            <a:avLst/>
          </a:prstGeom>
          <a:solidFill>
            <a:srgbClr val="FFFFFF"/>
          </a:solidFill>
        </p:spPr>
      </p:pic>
      <p:sp>
        <p:nvSpPr>
          <p:cNvPr id="7" name="Nadpis 6">
            <a:extLst>
              <a:ext uri="{FF2B5EF4-FFF2-40B4-BE49-F238E27FC236}">
                <a16:creationId xmlns:a16="http://schemas.microsoft.com/office/drawing/2014/main" id="{67E901CB-4ACF-D97D-9B53-0A2966A999EA}"/>
              </a:ext>
            </a:extLst>
          </p:cNvPr>
          <p:cNvSpPr>
            <a:spLocks noGrp="1"/>
          </p:cNvSpPr>
          <p:nvPr>
            <p:ph type="title"/>
          </p:nvPr>
        </p:nvSpPr>
        <p:spPr>
          <a:xfrm>
            <a:off x="856448" y="5378027"/>
            <a:ext cx="8312587" cy="1008380"/>
          </a:xfrm>
        </p:spPr>
        <p:txBody>
          <a:bodyPr anchor="b">
            <a:normAutofit/>
          </a:bodyPr>
          <a:lstStyle/>
          <a:p>
            <a:pPr>
              <a:lnSpc>
                <a:spcPct val="90000"/>
              </a:lnSpc>
            </a:pPr>
            <a:r>
              <a:rPr lang="sk-SK" sz="3000"/>
              <a:t>Transformácia výskumnej otázky na prístup k vyhľadávaniu</a:t>
            </a:r>
          </a:p>
        </p:txBody>
      </p:sp>
      <p:sp>
        <p:nvSpPr>
          <p:cNvPr id="4" name="Zástupný objekt pre dátum 3">
            <a:extLst>
              <a:ext uri="{FF2B5EF4-FFF2-40B4-BE49-F238E27FC236}">
                <a16:creationId xmlns:a16="http://schemas.microsoft.com/office/drawing/2014/main" id="{7EC5B2E2-D7CE-FE5B-0BBA-58CCE431F5A2}"/>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8.10.2024</a:t>
            </a:fld>
            <a:endParaRPr lang="en-GB" sz="1100"/>
          </a:p>
        </p:txBody>
      </p:sp>
      <p:sp>
        <p:nvSpPr>
          <p:cNvPr id="5" name="Zástupný objekt pre číslo snímky 4">
            <a:extLst>
              <a:ext uri="{FF2B5EF4-FFF2-40B4-BE49-F238E27FC236}">
                <a16:creationId xmlns:a16="http://schemas.microsoft.com/office/drawing/2014/main" id="{9A47FA9E-408C-331E-0A60-5C85856E9555}"/>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7</a:t>
            </a:fld>
            <a:endParaRPr lang="en-GB"/>
          </a:p>
        </p:txBody>
      </p:sp>
      <p:sp>
        <p:nvSpPr>
          <p:cNvPr id="6" name="Zástupný objekt pre pätu 5">
            <a:extLst>
              <a:ext uri="{FF2B5EF4-FFF2-40B4-BE49-F238E27FC236}">
                <a16:creationId xmlns:a16="http://schemas.microsoft.com/office/drawing/2014/main" id="{A8F06B43-FD22-DC04-A1C1-B1A29A792210}"/>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274131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2320CD4-2500-D158-A988-B85CA0C69BC2}"/>
              </a:ext>
            </a:extLst>
          </p:cNvPr>
          <p:cNvSpPr>
            <a:spLocks noGrp="1"/>
          </p:cNvSpPr>
          <p:nvPr>
            <p:ph idx="1"/>
          </p:nvPr>
        </p:nvSpPr>
        <p:spPr>
          <a:xfrm>
            <a:off x="755690" y="756287"/>
            <a:ext cx="8312587" cy="4033519"/>
          </a:xfrm>
        </p:spPr>
        <p:txBody>
          <a:bodyPr>
            <a:normAutofit/>
          </a:bodyPr>
          <a:lstStyle/>
          <a:p>
            <a:r>
              <a:rPr lang="sk-SK" dirty="0"/>
              <a:t>Určený formuláciou výskumnej otázky.  </a:t>
            </a:r>
          </a:p>
          <a:p>
            <a:r>
              <a:rPr lang="sk-SK" dirty="0"/>
              <a:t>Zvyčajne nerobíme jeden jediný prehľad, ale viacero. </a:t>
            </a:r>
          </a:p>
          <a:p>
            <a:r>
              <a:rPr lang="sk-SK" dirty="0"/>
              <a:t>Podľa ich výsledkov upravujeme pôvodne uvažovanú otázku i ciele a zámery výskumu. </a:t>
            </a:r>
          </a:p>
          <a:p>
            <a:r>
              <a:rPr lang="sk-SK" dirty="0"/>
              <a:t>Samotné znenie otázky určuje ako úspešné bude vyhľadávanie. </a:t>
            </a:r>
          </a:p>
          <a:p>
            <a:r>
              <a:rPr lang="sk-SK" dirty="0"/>
              <a:t>Pokiaľ je formulovaná všeobecne, potom prinesie príliš veľa zdrojov, z ktorých je obťažné si vybrať relevantné.</a:t>
            </a:r>
          </a:p>
        </p:txBody>
      </p:sp>
      <p:sp>
        <p:nvSpPr>
          <p:cNvPr id="3" name="Nadpis 2">
            <a:extLst>
              <a:ext uri="{FF2B5EF4-FFF2-40B4-BE49-F238E27FC236}">
                <a16:creationId xmlns:a16="http://schemas.microsoft.com/office/drawing/2014/main" id="{A12EBC64-F234-A5D9-FCF4-C058CF6D6CAF}"/>
              </a:ext>
            </a:extLst>
          </p:cNvPr>
          <p:cNvSpPr>
            <a:spLocks noGrp="1"/>
          </p:cNvSpPr>
          <p:nvPr>
            <p:ph type="title"/>
          </p:nvPr>
        </p:nvSpPr>
        <p:spPr/>
        <p:txBody>
          <a:bodyPr/>
          <a:lstStyle/>
          <a:p>
            <a:r>
              <a:rPr lang="sk-SK" sz="4400" dirty="0"/>
              <a:t>Prístup k vyhľadaniu relevantných literárnych zdrojov</a:t>
            </a:r>
          </a:p>
        </p:txBody>
      </p:sp>
      <p:sp>
        <p:nvSpPr>
          <p:cNvPr id="4" name="Zástupný objekt pre dátum 3">
            <a:extLst>
              <a:ext uri="{FF2B5EF4-FFF2-40B4-BE49-F238E27FC236}">
                <a16:creationId xmlns:a16="http://schemas.microsoft.com/office/drawing/2014/main" id="{24CA64A1-FCDF-2D21-2114-AFE60F49E111}"/>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AB96184A-1BB0-9F6B-D90F-C73BBD6400AA}"/>
              </a:ext>
            </a:extLst>
          </p:cNvPr>
          <p:cNvSpPr>
            <a:spLocks noGrp="1"/>
          </p:cNvSpPr>
          <p:nvPr>
            <p:ph type="sldNum" sz="quarter" idx="11"/>
          </p:nvPr>
        </p:nvSpPr>
        <p:spPr/>
        <p:txBody>
          <a:bodyPr/>
          <a:lstStyle/>
          <a:p>
            <a:fld id="{20C92893-8C51-46CF-9D47-24B3C575AFAA}" type="slidenum">
              <a:rPr lang="en-GB" smtClean="0"/>
              <a:pPr/>
              <a:t>8</a:t>
            </a:fld>
            <a:endParaRPr lang="en-GB"/>
          </a:p>
        </p:txBody>
      </p:sp>
      <p:sp>
        <p:nvSpPr>
          <p:cNvPr id="6" name="Zástupný objekt pre pätu 5">
            <a:extLst>
              <a:ext uri="{FF2B5EF4-FFF2-40B4-BE49-F238E27FC236}">
                <a16:creationId xmlns:a16="http://schemas.microsoft.com/office/drawing/2014/main" id="{09C24FE4-A539-2206-49CE-38EE2AE57A0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58859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D88B552-7DE4-5211-3304-C96974B2E5D8}"/>
              </a:ext>
            </a:extLst>
          </p:cNvPr>
          <p:cNvSpPr>
            <a:spLocks noGrp="1"/>
          </p:cNvSpPr>
          <p:nvPr>
            <p:ph type="title"/>
          </p:nvPr>
        </p:nvSpPr>
        <p:spPr>
          <a:xfrm>
            <a:off x="881637" y="5835836"/>
            <a:ext cx="8312587" cy="1008380"/>
          </a:xfrm>
        </p:spPr>
        <p:txBody>
          <a:bodyPr/>
          <a:lstStyle/>
          <a:p>
            <a:r>
              <a:rPr lang="sk-SK" sz="3200" dirty="0"/>
              <a:t>Kroky pre získanie dôkladného prehľadu literatúry (podľa </a:t>
            </a:r>
            <a:r>
              <a:rPr lang="sk-SK" sz="3200" dirty="0" err="1"/>
              <a:t>Aveyard</a:t>
            </a:r>
            <a:r>
              <a:rPr lang="sk-SK" sz="3200" dirty="0"/>
              <a:t>, 2023)</a:t>
            </a:r>
          </a:p>
        </p:txBody>
      </p:sp>
      <p:sp>
        <p:nvSpPr>
          <p:cNvPr id="4" name="Zástupný objekt pre dátum 3">
            <a:extLst>
              <a:ext uri="{FF2B5EF4-FFF2-40B4-BE49-F238E27FC236}">
                <a16:creationId xmlns:a16="http://schemas.microsoft.com/office/drawing/2014/main" id="{1A9DCA02-7018-2BA3-234A-E00042F56F62}"/>
              </a:ext>
            </a:extLst>
          </p:cNvPr>
          <p:cNvSpPr>
            <a:spLocks noGrp="1"/>
          </p:cNvSpPr>
          <p:nvPr>
            <p:ph type="dt" sz="half" idx="10"/>
          </p:nvPr>
        </p:nvSpPr>
        <p:spPr/>
        <p:txBody>
          <a:bodyPr/>
          <a:lstStyle/>
          <a:p>
            <a:fld id="{17D84F83-A9A5-C942-A03F-560C803C3F5D}" type="datetime1">
              <a:rPr lang="sk-SK" smtClean="0"/>
              <a:t>8.10.2024</a:t>
            </a:fld>
            <a:endParaRPr lang="en-GB"/>
          </a:p>
        </p:txBody>
      </p:sp>
      <p:sp>
        <p:nvSpPr>
          <p:cNvPr id="5" name="Zástupný objekt pre číslo snímky 4">
            <a:extLst>
              <a:ext uri="{FF2B5EF4-FFF2-40B4-BE49-F238E27FC236}">
                <a16:creationId xmlns:a16="http://schemas.microsoft.com/office/drawing/2014/main" id="{72383EBF-4B7C-CEC3-0BC3-DABB8739A0EC}"/>
              </a:ext>
            </a:extLst>
          </p:cNvPr>
          <p:cNvSpPr>
            <a:spLocks noGrp="1"/>
          </p:cNvSpPr>
          <p:nvPr>
            <p:ph type="sldNum" sz="quarter" idx="11"/>
          </p:nvPr>
        </p:nvSpPr>
        <p:spPr/>
        <p:txBody>
          <a:bodyPr/>
          <a:lstStyle/>
          <a:p>
            <a:fld id="{20C92893-8C51-46CF-9D47-24B3C575AFAA}" type="slidenum">
              <a:rPr lang="en-GB" smtClean="0"/>
              <a:pPr/>
              <a:t>9</a:t>
            </a:fld>
            <a:endParaRPr lang="en-GB"/>
          </a:p>
        </p:txBody>
      </p:sp>
      <p:sp>
        <p:nvSpPr>
          <p:cNvPr id="6" name="Zástupný objekt pre pätu 5">
            <a:extLst>
              <a:ext uri="{FF2B5EF4-FFF2-40B4-BE49-F238E27FC236}">
                <a16:creationId xmlns:a16="http://schemas.microsoft.com/office/drawing/2014/main" id="{44B32E60-F2B7-D974-1A6F-DD359E2E0F15}"/>
              </a:ext>
            </a:extLst>
          </p:cNvPr>
          <p:cNvSpPr>
            <a:spLocks noGrp="1"/>
          </p:cNvSpPr>
          <p:nvPr>
            <p:ph type="ftr" sz="quarter" idx="12"/>
          </p:nvPr>
        </p:nvSpPr>
        <p:spPr/>
        <p:txBody>
          <a:bodyPr/>
          <a:lstStyle/>
          <a:p>
            <a:r>
              <a:rPr lang="en-GB"/>
              <a:t>rusnak.truni.sk</a:t>
            </a:r>
          </a:p>
        </p:txBody>
      </p:sp>
      <p:graphicFrame>
        <p:nvGraphicFramePr>
          <p:cNvPr id="9" name="Tabuľka 8">
            <a:extLst>
              <a:ext uri="{FF2B5EF4-FFF2-40B4-BE49-F238E27FC236}">
                <a16:creationId xmlns:a16="http://schemas.microsoft.com/office/drawing/2014/main" id="{53A61EF6-656E-5279-15AB-B8D374D6685B}"/>
              </a:ext>
            </a:extLst>
          </p:cNvPr>
          <p:cNvGraphicFramePr>
            <a:graphicFrameLocks noGrp="1"/>
          </p:cNvGraphicFramePr>
          <p:nvPr>
            <p:extLst>
              <p:ext uri="{D42A27DB-BD31-4B8C-83A1-F6EECF244321}">
                <p14:modId xmlns:p14="http://schemas.microsoft.com/office/powerpoint/2010/main" val="1123987562"/>
              </p:ext>
            </p:extLst>
          </p:nvPr>
        </p:nvGraphicFramePr>
        <p:xfrm>
          <a:off x="1458097" y="372889"/>
          <a:ext cx="7694144" cy="5367277"/>
        </p:xfrm>
        <a:graphic>
          <a:graphicData uri="http://schemas.openxmlformats.org/drawingml/2006/table">
            <a:tbl>
              <a:tblPr firstRow="1" firstCol="1" bandRow="1">
                <a:tableStyleId>{5C22544A-7EE6-4342-B048-85BDC9FD1C3A}</a:tableStyleId>
              </a:tblPr>
              <a:tblGrid>
                <a:gridCol w="2191701">
                  <a:extLst>
                    <a:ext uri="{9D8B030D-6E8A-4147-A177-3AD203B41FA5}">
                      <a16:colId xmlns:a16="http://schemas.microsoft.com/office/drawing/2014/main" val="379942043"/>
                    </a:ext>
                  </a:extLst>
                </a:gridCol>
                <a:gridCol w="5502443">
                  <a:extLst>
                    <a:ext uri="{9D8B030D-6E8A-4147-A177-3AD203B41FA5}">
                      <a16:colId xmlns:a16="http://schemas.microsoft.com/office/drawing/2014/main" val="3888444624"/>
                    </a:ext>
                  </a:extLst>
                </a:gridCol>
              </a:tblGrid>
              <a:tr h="212449">
                <a:tc>
                  <a:txBody>
                    <a:bodyPr/>
                    <a:lstStyle/>
                    <a:p>
                      <a:pPr algn="ctr">
                        <a:lnSpc>
                          <a:spcPct val="90000"/>
                        </a:lnSpc>
                        <a:spcBef>
                          <a:spcPts val="600"/>
                        </a:spcBef>
                        <a:spcAft>
                          <a:spcPts val="600"/>
                        </a:spcAft>
                      </a:pPr>
                      <a:r>
                        <a:rPr lang="sk-SK" sz="1600" dirty="0">
                          <a:ln>
                            <a:noFill/>
                          </a:ln>
                          <a:effectLst/>
                        </a:rPr>
                        <a:t>Krok</a:t>
                      </a:r>
                      <a:endParaRPr lang="sk-SK" sz="2400" dirty="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tc>
                <a:tc>
                  <a:txBody>
                    <a:bodyPr/>
                    <a:lstStyle/>
                    <a:p>
                      <a:pPr algn="ctr">
                        <a:lnSpc>
                          <a:spcPct val="90000"/>
                        </a:lnSpc>
                        <a:spcBef>
                          <a:spcPts val="600"/>
                        </a:spcBef>
                        <a:spcAft>
                          <a:spcPts val="600"/>
                        </a:spcAft>
                      </a:pPr>
                      <a:r>
                        <a:rPr lang="sk-SK" sz="1600">
                          <a:ln>
                            <a:noFill/>
                          </a:ln>
                          <a:effectLst/>
                        </a:rPr>
                        <a:t>Vysvetlenie</a:t>
                      </a:r>
                      <a:endParaRPr lang="sk-SK" sz="240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tc>
                <a:extLst>
                  <a:ext uri="{0D108BD9-81ED-4DB2-BD59-A6C34878D82A}">
                    <a16:rowId xmlns:a16="http://schemas.microsoft.com/office/drawing/2014/main" val="1199044071"/>
                  </a:ext>
                </a:extLst>
              </a:tr>
              <a:tr h="637346">
                <a:tc>
                  <a:txBody>
                    <a:bodyPr/>
                    <a:lstStyle/>
                    <a:p>
                      <a:pPr algn="ctr">
                        <a:lnSpc>
                          <a:spcPct val="90000"/>
                        </a:lnSpc>
                        <a:spcBef>
                          <a:spcPts val="600"/>
                        </a:spcBef>
                        <a:spcAft>
                          <a:spcPts val="600"/>
                        </a:spcAft>
                      </a:pPr>
                      <a:r>
                        <a:rPr lang="sk-SK" sz="1600" dirty="0">
                          <a:ln>
                            <a:noFill/>
                          </a:ln>
                          <a:effectLst/>
                        </a:rPr>
                        <a:t>Analýza výskumnej otázky</a:t>
                      </a:r>
                      <a:endParaRPr lang="sk-SK" sz="2400" dirty="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nchor="ctr"/>
                </a:tc>
                <a:tc>
                  <a:txBody>
                    <a:bodyPr/>
                    <a:lstStyle/>
                    <a:p>
                      <a:pPr algn="just">
                        <a:lnSpc>
                          <a:spcPct val="90000"/>
                        </a:lnSpc>
                        <a:spcBef>
                          <a:spcPts val="600"/>
                        </a:spcBef>
                        <a:spcAft>
                          <a:spcPts val="600"/>
                        </a:spcAft>
                      </a:pPr>
                      <a:r>
                        <a:rPr lang="sk-SK" sz="1600">
                          <a:ln>
                            <a:noFill/>
                          </a:ln>
                          <a:effectLst/>
                        </a:rPr>
                        <a:t>Predpokladá dôkladné oboznámenie sa s výskumnou otázkou a uistenie sa o porozumení jej obsahu a účelu.</a:t>
                      </a:r>
                      <a:endParaRPr lang="sk-SK" sz="240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tc>
                <a:extLst>
                  <a:ext uri="{0D108BD9-81ED-4DB2-BD59-A6C34878D82A}">
                    <a16:rowId xmlns:a16="http://schemas.microsoft.com/office/drawing/2014/main" val="4231763876"/>
                  </a:ext>
                </a:extLst>
              </a:tr>
              <a:tr h="849795">
                <a:tc>
                  <a:txBody>
                    <a:bodyPr/>
                    <a:lstStyle/>
                    <a:p>
                      <a:pPr algn="ctr">
                        <a:lnSpc>
                          <a:spcPct val="90000"/>
                        </a:lnSpc>
                        <a:spcBef>
                          <a:spcPts val="600"/>
                        </a:spcBef>
                        <a:spcAft>
                          <a:spcPts val="600"/>
                        </a:spcAft>
                      </a:pPr>
                      <a:r>
                        <a:rPr lang="sk-SK" sz="1600">
                          <a:ln>
                            <a:noFill/>
                          </a:ln>
                          <a:effectLst/>
                        </a:rPr>
                        <a:t>Identifikácia kľúčových pojmov</a:t>
                      </a:r>
                      <a:endParaRPr lang="sk-SK" sz="240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nchor="ctr"/>
                </a:tc>
                <a:tc>
                  <a:txBody>
                    <a:bodyPr/>
                    <a:lstStyle/>
                    <a:p>
                      <a:pPr algn="just">
                        <a:lnSpc>
                          <a:spcPct val="90000"/>
                        </a:lnSpc>
                        <a:spcBef>
                          <a:spcPts val="600"/>
                        </a:spcBef>
                        <a:spcAft>
                          <a:spcPts val="600"/>
                        </a:spcAft>
                      </a:pPr>
                      <a:r>
                        <a:rPr lang="sk-SK" sz="1600" dirty="0">
                          <a:ln>
                            <a:noFill/>
                          </a:ln>
                          <a:effectLst/>
                        </a:rPr>
                        <a:t>Ktoré kľúčové pojmy súvisia s výskumnou otázkou. Sú to termíny, ktoré sú kľúčové pre výskum a ktoré sa  budú vyhľadávať pomocou vyhľadávača.</a:t>
                      </a:r>
                      <a:endParaRPr lang="sk-SK" sz="2400" dirty="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tc>
                <a:extLst>
                  <a:ext uri="{0D108BD9-81ED-4DB2-BD59-A6C34878D82A}">
                    <a16:rowId xmlns:a16="http://schemas.microsoft.com/office/drawing/2014/main" val="4231433084"/>
                  </a:ext>
                </a:extLst>
              </a:tr>
              <a:tr h="849795">
                <a:tc>
                  <a:txBody>
                    <a:bodyPr/>
                    <a:lstStyle/>
                    <a:p>
                      <a:pPr algn="ctr">
                        <a:lnSpc>
                          <a:spcPct val="90000"/>
                        </a:lnSpc>
                        <a:spcBef>
                          <a:spcPts val="600"/>
                        </a:spcBef>
                        <a:spcAft>
                          <a:spcPts val="600"/>
                        </a:spcAft>
                      </a:pPr>
                      <a:r>
                        <a:rPr lang="sk-SK" sz="1600">
                          <a:ln>
                            <a:noFill/>
                          </a:ln>
                          <a:effectLst/>
                        </a:rPr>
                        <a:t>Vytvorenie frázy pre vyhľadávanie</a:t>
                      </a:r>
                      <a:endParaRPr lang="sk-SK" sz="240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nchor="ctr"/>
                </a:tc>
                <a:tc>
                  <a:txBody>
                    <a:bodyPr/>
                    <a:lstStyle/>
                    <a:p>
                      <a:pPr algn="just">
                        <a:lnSpc>
                          <a:spcPct val="90000"/>
                        </a:lnSpc>
                        <a:spcBef>
                          <a:spcPts val="600"/>
                        </a:spcBef>
                        <a:spcAft>
                          <a:spcPts val="600"/>
                        </a:spcAft>
                      </a:pPr>
                      <a:r>
                        <a:rPr lang="sk-SK" sz="1600" dirty="0">
                          <a:ln>
                            <a:noFill/>
                          </a:ln>
                          <a:effectLst/>
                        </a:rPr>
                        <a:t>Vyhľadávacia fráza sa vytvorí na základe kľúčových pojmov. Môžu sa použiť  logické operátory (AND, OR, NOT) a zátvorky na presnejšie formulovanie vyhľadávania.</a:t>
                      </a:r>
                      <a:endParaRPr lang="sk-SK" sz="2400" dirty="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tc>
                <a:extLst>
                  <a:ext uri="{0D108BD9-81ED-4DB2-BD59-A6C34878D82A}">
                    <a16:rowId xmlns:a16="http://schemas.microsoft.com/office/drawing/2014/main" val="3507036177"/>
                  </a:ext>
                </a:extLst>
              </a:tr>
              <a:tr h="637346">
                <a:tc>
                  <a:txBody>
                    <a:bodyPr/>
                    <a:lstStyle/>
                    <a:p>
                      <a:pPr algn="ctr">
                        <a:lnSpc>
                          <a:spcPct val="90000"/>
                        </a:lnSpc>
                        <a:spcBef>
                          <a:spcPts val="600"/>
                        </a:spcBef>
                        <a:spcAft>
                          <a:spcPts val="600"/>
                        </a:spcAft>
                      </a:pPr>
                      <a:r>
                        <a:rPr lang="sk-SK" sz="1600">
                          <a:ln>
                            <a:noFill/>
                          </a:ln>
                          <a:effectLst/>
                        </a:rPr>
                        <a:t>Výber vhodného nástroja pre vyhľadávanie</a:t>
                      </a:r>
                      <a:endParaRPr lang="sk-SK" sz="240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nchor="ctr"/>
                </a:tc>
                <a:tc>
                  <a:txBody>
                    <a:bodyPr/>
                    <a:lstStyle/>
                    <a:p>
                      <a:pPr algn="just">
                        <a:lnSpc>
                          <a:spcPct val="90000"/>
                        </a:lnSpc>
                        <a:spcBef>
                          <a:spcPts val="600"/>
                        </a:spcBef>
                        <a:spcAft>
                          <a:spcPts val="600"/>
                        </a:spcAft>
                      </a:pPr>
                      <a:r>
                        <a:rPr lang="sk-SK" sz="1600" dirty="0">
                          <a:ln>
                            <a:noFill/>
                          </a:ln>
                          <a:effectLst/>
                        </a:rPr>
                        <a:t>Existuje niekoľko populárnych vyhľadávacích nástrojov, ako je </a:t>
                      </a:r>
                      <a:r>
                        <a:rPr lang="sk-SK" sz="1600" dirty="0" err="1">
                          <a:ln>
                            <a:noFill/>
                          </a:ln>
                          <a:effectLst/>
                        </a:rPr>
                        <a:t>PubMed</a:t>
                      </a:r>
                      <a:r>
                        <a:rPr lang="sk-SK" sz="1600" dirty="0">
                          <a:ln>
                            <a:noFill/>
                          </a:ln>
                          <a:effectLst/>
                        </a:rPr>
                        <a:t>, Google </a:t>
                      </a:r>
                      <a:r>
                        <a:rPr lang="sk-SK" sz="1600" dirty="0" err="1">
                          <a:ln>
                            <a:noFill/>
                          </a:ln>
                          <a:effectLst/>
                        </a:rPr>
                        <a:t>Scholar</a:t>
                      </a:r>
                      <a:r>
                        <a:rPr lang="sk-SK" sz="1600" dirty="0">
                          <a:ln>
                            <a:noFill/>
                          </a:ln>
                          <a:effectLst/>
                        </a:rPr>
                        <a:t>, </a:t>
                      </a:r>
                      <a:r>
                        <a:rPr lang="sk-SK" sz="1600" dirty="0" err="1">
                          <a:ln>
                            <a:noFill/>
                          </a:ln>
                          <a:effectLst/>
                        </a:rPr>
                        <a:t>Scopus</a:t>
                      </a:r>
                      <a:r>
                        <a:rPr lang="sk-SK" sz="1600" dirty="0">
                          <a:ln>
                            <a:noFill/>
                          </a:ln>
                          <a:effectLst/>
                        </a:rPr>
                        <a:t> alebo Web of </a:t>
                      </a:r>
                      <a:r>
                        <a:rPr lang="sk-SK" sz="1600" dirty="0" err="1">
                          <a:ln>
                            <a:noFill/>
                          </a:ln>
                          <a:effectLst/>
                        </a:rPr>
                        <a:t>Science</a:t>
                      </a:r>
                      <a:r>
                        <a:rPr lang="sk-SK" sz="1600" dirty="0">
                          <a:ln>
                            <a:noFill/>
                          </a:ln>
                          <a:effectLst/>
                        </a:rPr>
                        <a:t>.</a:t>
                      </a:r>
                      <a:endParaRPr lang="sk-SK" sz="2400" dirty="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tc>
                <a:extLst>
                  <a:ext uri="{0D108BD9-81ED-4DB2-BD59-A6C34878D82A}">
                    <a16:rowId xmlns:a16="http://schemas.microsoft.com/office/drawing/2014/main" val="330743585"/>
                  </a:ext>
                </a:extLst>
              </a:tr>
              <a:tr h="1274693">
                <a:tc>
                  <a:txBody>
                    <a:bodyPr/>
                    <a:lstStyle/>
                    <a:p>
                      <a:pPr algn="ctr">
                        <a:lnSpc>
                          <a:spcPct val="90000"/>
                        </a:lnSpc>
                        <a:spcBef>
                          <a:spcPts val="600"/>
                        </a:spcBef>
                        <a:spcAft>
                          <a:spcPts val="600"/>
                        </a:spcAft>
                      </a:pPr>
                      <a:r>
                        <a:rPr lang="sk-SK" sz="1600" dirty="0">
                          <a:ln>
                            <a:noFill/>
                          </a:ln>
                          <a:effectLst/>
                        </a:rPr>
                        <a:t>Vyhľadávanie a úprava</a:t>
                      </a:r>
                      <a:endParaRPr lang="sk-SK" sz="2400" dirty="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nchor="ctr"/>
                </a:tc>
                <a:tc>
                  <a:txBody>
                    <a:bodyPr/>
                    <a:lstStyle/>
                    <a:p>
                      <a:pPr algn="just">
                        <a:lnSpc>
                          <a:spcPct val="90000"/>
                        </a:lnSpc>
                        <a:spcBef>
                          <a:spcPts val="600"/>
                        </a:spcBef>
                        <a:spcAft>
                          <a:spcPts val="600"/>
                        </a:spcAft>
                      </a:pPr>
                      <a:r>
                        <a:rPr lang="sk-SK" sz="1600" dirty="0">
                          <a:ln>
                            <a:noFill/>
                          </a:ln>
                          <a:effectLst/>
                        </a:rPr>
                        <a:t>Prehľad dostupnej literatúry pomocou vybraného nástroja na základe vyhľadávacej frázy. Pre získanie relevantných výsledkov je vhodné upraviť frázu kombináciou kľúčových slov, opakovať vyhľadávanie pokiaľ sa nedosiahne očakávaný výsledok.</a:t>
                      </a:r>
                      <a:endParaRPr lang="sk-SK" sz="2400" dirty="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tc>
                <a:extLst>
                  <a:ext uri="{0D108BD9-81ED-4DB2-BD59-A6C34878D82A}">
                    <a16:rowId xmlns:a16="http://schemas.microsoft.com/office/drawing/2014/main" val="1646118530"/>
                  </a:ext>
                </a:extLst>
              </a:tr>
              <a:tr h="849795">
                <a:tc>
                  <a:txBody>
                    <a:bodyPr/>
                    <a:lstStyle/>
                    <a:p>
                      <a:pPr algn="ctr">
                        <a:lnSpc>
                          <a:spcPct val="90000"/>
                        </a:lnSpc>
                        <a:spcBef>
                          <a:spcPts val="600"/>
                        </a:spcBef>
                        <a:spcAft>
                          <a:spcPts val="600"/>
                        </a:spcAft>
                      </a:pPr>
                      <a:r>
                        <a:rPr lang="sk-SK" sz="1600">
                          <a:ln>
                            <a:noFill/>
                          </a:ln>
                          <a:effectLst/>
                        </a:rPr>
                        <a:t>Zhodnotenie a výber zdrojov</a:t>
                      </a:r>
                      <a:endParaRPr lang="sk-SK" sz="240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nchor="ctr"/>
                </a:tc>
                <a:tc>
                  <a:txBody>
                    <a:bodyPr/>
                    <a:lstStyle/>
                    <a:p>
                      <a:pPr algn="just">
                        <a:lnSpc>
                          <a:spcPct val="90000"/>
                        </a:lnSpc>
                        <a:spcBef>
                          <a:spcPts val="600"/>
                        </a:spcBef>
                        <a:spcAft>
                          <a:spcPts val="600"/>
                        </a:spcAft>
                      </a:pPr>
                      <a:r>
                        <a:rPr lang="sk-SK" sz="1600" dirty="0">
                          <a:ln>
                            <a:noFill/>
                          </a:ln>
                          <a:effectLst/>
                        </a:rPr>
                        <a:t>Výber zdrojov sa triedi podľa ich relevancie a kvality. Kvalitu ponúkajú články v renomovaných časopisoch, recenzované štúdie a práce, ktoré sú najviac relevantné pre výskumnú otázku.</a:t>
                      </a:r>
                      <a:endParaRPr lang="sk-SK" sz="2400" dirty="0">
                        <a:ln>
                          <a:noFill/>
                        </a:ln>
                        <a:solidFill>
                          <a:srgbClr val="000000"/>
                        </a:solidFill>
                        <a:effectLst/>
                        <a:latin typeface="Calibri" panose="020F0502020204030204" pitchFamily="34" charset="0"/>
                        <a:ea typeface="Arial Unicode MS" panose="020B0604020202020204" pitchFamily="34" charset="-128"/>
                      </a:endParaRPr>
                    </a:p>
                  </a:txBody>
                  <a:tcPr marL="17780" marR="17780" marT="0" marB="0"/>
                </a:tc>
                <a:extLst>
                  <a:ext uri="{0D108BD9-81ED-4DB2-BD59-A6C34878D82A}">
                    <a16:rowId xmlns:a16="http://schemas.microsoft.com/office/drawing/2014/main" val="4030495385"/>
                  </a:ext>
                </a:extLst>
              </a:tr>
            </a:tbl>
          </a:graphicData>
        </a:graphic>
      </p:graphicFrame>
    </p:spTree>
    <p:extLst>
      <p:ext uri="{BB962C8B-B14F-4D97-AF65-F5344CB8AC3E}">
        <p14:creationId xmlns:p14="http://schemas.microsoft.com/office/powerpoint/2010/main" val="423209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Prezentácia2" id="{E1632062-1FA9-9544-9EF3-FB0837E571F8}" vid="{A3C71F72-6A57-2744-BB06-A6F4C43933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Template>
  <TotalTime>348</TotalTime>
  <Words>4970</Words>
  <Application>Microsoft Macintosh PowerPoint</Application>
  <PresentationFormat>Vlastná</PresentationFormat>
  <Paragraphs>494</Paragraphs>
  <Slides>59</Slides>
  <Notes>4</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59</vt:i4>
      </vt:variant>
    </vt:vector>
  </HeadingPairs>
  <TitlesOfParts>
    <vt:vector size="67" baseType="lpstr">
      <vt:lpstr>Arial</vt:lpstr>
      <vt:lpstr>Calibri</vt:lpstr>
      <vt:lpstr>Google Sans</vt:lpstr>
      <vt:lpstr>Palatino Linotype</vt:lpstr>
      <vt:lpstr>Symbol</vt:lpstr>
      <vt:lpstr>Times New Roman</vt:lpstr>
      <vt:lpstr>Wingdings</vt:lpstr>
      <vt:lpstr>Martin_Trnava_prednasky</vt:lpstr>
      <vt:lpstr>Vyhľadanie bibliografických zdrojov pre spoznanie súčasného stavu skúmanej témy</vt:lpstr>
      <vt:lpstr>Thomas Henry Huxley 1825 - 95</vt:lpstr>
      <vt:lpstr>Štruktúra</vt:lpstr>
      <vt:lpstr>Prečo je potrebný prehľad literatúry na danú tému</vt:lpstr>
      <vt:lpstr>Prečo je potrebný prehľad literatúry na danú tému</vt:lpstr>
      <vt:lpstr>Typy zdrojov</vt:lpstr>
      <vt:lpstr>Transformácia výskumnej otázky na prístup k vyhľadávaniu</vt:lpstr>
      <vt:lpstr>Prístup k vyhľadaniu relevantných literárnych zdrojov</vt:lpstr>
      <vt:lpstr>Kroky pre získanie dôkladného prehľadu literatúry (podľa Aveyard, 2023)</vt:lpstr>
      <vt:lpstr>PICOT schéma</vt:lpstr>
      <vt:lpstr>PICO versus SPIDER</vt:lpstr>
      <vt:lpstr>Slovník kľúčových slov MeSH</vt:lpstr>
      <vt:lpstr>Špecializované slovníky kľúčových slov</vt:lpstr>
      <vt:lpstr>https://www.ncbi.nlm.nih.gov/mesh/</vt:lpstr>
      <vt:lpstr>Prezentácia programu PowerPoint</vt:lpstr>
      <vt:lpstr>https://www.nlm.nih.gov/mesh/meshhome.html</vt:lpstr>
      <vt:lpstr>Tipy na efektívne vyhľadávanie: Operátory pre spresnenie vyhľadávania</vt:lpstr>
      <vt:lpstr>Operátory</vt:lpstr>
      <vt:lpstr>Zdroje - databázy</vt:lpstr>
      <vt:lpstr>Slovenská lekárska knižnica</vt:lpstr>
      <vt:lpstr>Bibliographia medica Slovaca (BMS) https://arl4.library.sk/arl-sllk/sk/index/</vt:lpstr>
      <vt:lpstr>Centrum vedecko-technických informácií Slovenskej republiky (CVTI SR) https://www.cvtisr.sk/ </vt:lpstr>
      <vt:lpstr>Česká republika</vt:lpstr>
      <vt:lpstr>PUBMED https://pubmed.ncbi.nlm.nih.gov</vt:lpstr>
      <vt:lpstr>EMBASE https://www.embase.com/</vt:lpstr>
      <vt:lpstr>Cochrane Library https://www.cochranelibrary.com</vt:lpstr>
      <vt:lpstr>SCOPUS https://www.scopus.com/</vt:lpstr>
      <vt:lpstr>Web of Science https://clarivate.com/products/scientific-and-academic-research/research-discovery-and-workflow-solutions/webofscience-platform/</vt:lpstr>
      <vt:lpstr>Google študovňa https://scholar.google.sk</vt:lpstr>
      <vt:lpstr>Google knihy https://books.google.com</vt:lpstr>
      <vt:lpstr>Sivá literatúra</vt:lpstr>
      <vt:lpstr>Kritériá zaradenia a vylúčenia</vt:lpstr>
      <vt:lpstr>Formulár vyhľadávania</vt:lpstr>
      <vt:lpstr>Zdroje plných textov článkov</vt:lpstr>
      <vt:lpstr>Výber výsledkov zo systematického prehľadu a kritické hodnotenie dôkazov </vt:lpstr>
      <vt:lpstr>Kritické hodnotenie</vt:lpstr>
      <vt:lpstr>Hodnotenie kvality na základe GRADE</vt:lpstr>
      <vt:lpstr>Hodnotenie na základe GRADE - príklady</vt:lpstr>
      <vt:lpstr>Citovanie a etika v spracovaní zdrojov</vt:lpstr>
      <vt:lpstr>Plagiátorstvo  v akademickej sfére</vt:lpstr>
      <vt:lpstr>Ciele </vt:lpstr>
      <vt:lpstr>Zákon č. 185/2015 Z. z. Autorský zákon</vt:lpstr>
      <vt:lpstr>Zákon č. 185/2015 Z. z. Autorský zákon</vt:lpstr>
      <vt:lpstr>Plagiátorstvo</vt:lpstr>
      <vt:lpstr>Tri O proti plagiátorstvu</vt:lpstr>
      <vt:lpstr>Druhy plagiátorstva</vt:lpstr>
      <vt:lpstr>Druhy plagiátorstva</vt:lpstr>
      <vt:lpstr>Ako je to s Wikipediou</vt:lpstr>
      <vt:lpstr>Príklady známych plagiátov</vt:lpstr>
      <vt:lpstr>Zákon č. 131/2002 Z. z., § 62a</vt:lpstr>
      <vt:lpstr>Následky plagiátorstva</vt:lpstr>
      <vt:lpstr>Disciplinárny priestupok</vt:lpstr>
      <vt:lpstr>Plagiát ako trestný čin</vt:lpstr>
      <vt:lpstr>Čo nie je plagiátorstvo</vt:lpstr>
      <vt:lpstr>Citovanie</vt:lpstr>
      <vt:lpstr>Citačné štýly</vt:lpstr>
      <vt:lpstr>Pozor na bodku</vt:lpstr>
      <vt:lpstr>Súhrn</vt:lpstr>
      <vt:lpstr>Zhrnutie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AKO A KDE VYHĽADÁVAŤ LITERÁRNE ZDROJE</dc:title>
  <dc:subject/>
  <dc:creator>Rusnák Martin</dc:creator>
  <cp:keywords/>
  <dc:description/>
  <cp:lastModifiedBy>Rusnák Martin</cp:lastModifiedBy>
  <cp:revision>23</cp:revision>
  <dcterms:created xsi:type="dcterms:W3CDTF">2023-10-01T15:57:17Z</dcterms:created>
  <dcterms:modified xsi:type="dcterms:W3CDTF">2024-10-08T07:45:50Z</dcterms:modified>
  <cp:category/>
</cp:coreProperties>
</file>