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5" r:id="rId27"/>
    <p:sldId id="286" r:id="rId28"/>
    <p:sldId id="282" r:id="rId29"/>
    <p:sldId id="283" r:id="rId30"/>
    <p:sldId id="288" r:id="rId31"/>
    <p:sldId id="284" r:id="rId32"/>
    <p:sldId id="287" r:id="rId33"/>
  </p:sldIdLst>
  <p:sldSz cx="10075863" cy="7562850"/>
  <p:notesSz cx="7772400" cy="10058400"/>
  <p:defaultTextStyle>
    <a:defPPr>
      <a:defRPr lang="en-GB"/>
    </a:defPPr>
    <a:lvl1pPr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1pPr>
    <a:lvl2pPr marL="4302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2pPr>
    <a:lvl3pPr marL="6461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3pPr>
    <a:lvl4pPr marL="862013" indent="-214313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4pPr>
    <a:lvl5pPr marL="10779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1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72"/>
  </p:normalViewPr>
  <p:slideViewPr>
    <p:cSldViewPr snapToGrid="0" snapToObjects="1">
      <p:cViewPr varScale="1">
        <p:scale>
          <a:sx n="85" d="100"/>
          <a:sy n="85" d="100"/>
        </p:scale>
        <p:origin x="2056" y="192"/>
      </p:cViewPr>
      <p:guideLst>
        <p:guide orient="horz" pos="2382"/>
        <p:guide pos="317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B6CAE-2051-5146-AA2A-396F8AB6EAD0}" type="datetimeFigureOut">
              <a:rPr lang="en-US" smtClean="0"/>
              <a:t>10/11/23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48EF7-17E9-1141-A103-15C6ECBF118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52871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90ED3-4EF5-D641-9742-15440EAA57FD}" type="datetimeFigureOut">
              <a:rPr lang="en-US" smtClean="0"/>
              <a:t>10/11/23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54063"/>
            <a:ext cx="5026025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155DD-7470-454E-B75B-F9556242799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196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Agnosticizmus</a:t>
            </a:r>
            <a:r>
              <a:rPr lang="sk-SK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 (z </a:t>
            </a:r>
            <a:r>
              <a:rPr lang="sk-SK" b="0" i="0" u="none" strike="noStrike" dirty="0" err="1">
                <a:solidFill>
                  <a:srgbClr val="202124"/>
                </a:solidFill>
                <a:effectLst/>
                <a:latin typeface="Google Sans"/>
              </a:rPr>
              <a:t>gr</a:t>
            </a:r>
            <a:r>
              <a:rPr lang="sk-SK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. a- = </a:t>
            </a:r>
            <a:r>
              <a:rPr lang="sk-SK" b="0" i="0" u="none" strike="noStrike" dirty="0" err="1">
                <a:solidFill>
                  <a:srgbClr val="202124"/>
                </a:solidFill>
                <a:effectLst/>
                <a:latin typeface="Google Sans"/>
              </a:rPr>
              <a:t>ne</a:t>
            </a:r>
            <a:r>
              <a:rPr lang="sk-SK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-, </a:t>
            </a:r>
            <a:r>
              <a:rPr lang="sk-SK" b="0" i="0" u="none" strike="noStrike" dirty="0" err="1">
                <a:solidFill>
                  <a:srgbClr val="202124"/>
                </a:solidFill>
                <a:effectLst/>
                <a:latin typeface="Google Sans"/>
              </a:rPr>
              <a:t>gnosis</a:t>
            </a:r>
            <a:r>
              <a:rPr lang="sk-SK" b="0" i="0" u="none" strike="noStrike" dirty="0">
                <a:solidFill>
                  <a:srgbClr val="202124"/>
                </a:solidFill>
                <a:effectLst/>
                <a:latin typeface="Google Sans"/>
              </a:rPr>
              <a:t> = poznanie) je filozofický názor, stanovisko, podľa ktorého nie je možné poznať podstatu vecí alebo sveta. Ide predovšetkým o metafyzické tvrdenia o živote alebo o existencii Boha, bohov či samotnej podstaty sveta. Poznanie sa obmedzuje iba na skúsenosť, na javy a podobne.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155DD-7470-454E-B75B-F9556242799C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68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9155DD-7470-454E-B75B-F9556242799C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5214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15173" y="3543701"/>
            <a:ext cx="503793" cy="1022039"/>
          </a:xfrm>
          <a:prstGeom prst="rect">
            <a:avLst/>
          </a:prstGeom>
          <a:noFill/>
        </p:spPr>
        <p:txBody>
          <a:bodyPr wrap="square" lIns="0" tIns="10079" rIns="0" bIns="10079" rtlCol="0" anchor="ctr" anchorCtr="0">
            <a:spAutoFit/>
          </a:bodyPr>
          <a:lstStyle/>
          <a:p>
            <a:r>
              <a:rPr lang="en-US" sz="7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448" y="1344506"/>
            <a:ext cx="8312587" cy="2373895"/>
          </a:xfrm>
        </p:spPr>
        <p:txBody>
          <a:bodyPr>
            <a:no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034" y="3722416"/>
            <a:ext cx="6801208" cy="756285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50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9E56D-7FE8-AB47-BE03-8BA915900410}" type="datetime1">
              <a:rPr lang="sk-SK" smtClean="0"/>
              <a:t>11.10.2023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65D366-4AF1-4746-9C39-861A506373A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51035" y="756286"/>
            <a:ext cx="6381380" cy="3865456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D3082-3393-7847-AF83-07CBD8B90DCE}" type="datetime1">
              <a:rPr lang="sk-SK" smtClean="0"/>
              <a:t>11.10.2023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BC3C-7372-45CB-AC7E-5C03862A0EE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724" y="672255"/>
            <a:ext cx="2351035" cy="5714153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90690" y="756286"/>
            <a:ext cx="5541725" cy="5041900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D5BA-AD38-524C-9430-B878C9FFD316}" type="datetime1">
              <a:rPr lang="sk-SK" smtClean="0"/>
              <a:t>11.10.2023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2C6B-D7B4-4470-96B0-FB5B90C366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11.10.2023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02069" y="4493265"/>
            <a:ext cx="503793" cy="100168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7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7931" y="4705959"/>
            <a:ext cx="4114311" cy="806704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5039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7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6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4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D4851-71F3-7E46-BD42-81840CD9F2B6}" type="datetime1">
              <a:rPr lang="sk-SK" smtClean="0"/>
              <a:t>11.10.2023</a:t>
            </a:fld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D8D926-BC77-48DB-9B94-D8C2D2386DF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8966" y="2100791"/>
            <a:ext cx="6650070" cy="2591537"/>
          </a:xfrm>
        </p:spPr>
        <p:txBody>
          <a:bodyPr/>
          <a:lstStyle>
            <a:lvl1pPr marL="0" algn="l" defTabSz="1007852" rtl="0" eaLnBrk="1" latinLnBrk="0" hangingPunct="1">
              <a:spcBef>
                <a:spcPct val="0"/>
              </a:spcBef>
              <a:buNone/>
              <a:defRPr lang="en-US" sz="60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C47-DA0C-8449-A714-912745D9AA1F}" type="datetime1">
              <a:rPr lang="sk-SK" smtClean="0"/>
              <a:t>11.10.2023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481152" y="726034"/>
            <a:ext cx="3607159" cy="3781425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541725" y="726034"/>
            <a:ext cx="3607159" cy="3784926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7793" y="730013"/>
            <a:ext cx="3607159" cy="705515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503926" indent="0">
              <a:buNone/>
              <a:defRPr sz="2200" b="1"/>
            </a:lvl2pPr>
            <a:lvl3pPr marL="1007852" indent="0">
              <a:buNone/>
              <a:defRPr sz="2000" b="1"/>
            </a:lvl3pPr>
            <a:lvl4pPr marL="1511778" indent="0">
              <a:buNone/>
              <a:defRPr sz="1800" b="1"/>
            </a:lvl4pPr>
            <a:lvl5pPr marL="2015703" indent="0">
              <a:buNone/>
              <a:defRPr sz="1800" b="1"/>
            </a:lvl5pPr>
            <a:lvl6pPr marL="2519629" indent="0">
              <a:buNone/>
              <a:defRPr sz="1800" b="1"/>
            </a:lvl6pPr>
            <a:lvl7pPr marL="3023555" indent="0">
              <a:buNone/>
              <a:defRPr sz="1800" b="1"/>
            </a:lvl7pPr>
            <a:lvl8pPr marL="3527481" indent="0">
              <a:buNone/>
              <a:defRPr sz="1800" b="1"/>
            </a:lvl8pPr>
            <a:lvl9pPr marL="4031407" indent="0">
              <a:buNone/>
              <a:defRPr sz="18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1152" y="1512570"/>
            <a:ext cx="3610518" cy="30251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41725" y="730013"/>
            <a:ext cx="3607159" cy="705515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503926" indent="0">
              <a:buNone/>
              <a:defRPr sz="2200" b="1"/>
            </a:lvl2pPr>
            <a:lvl3pPr marL="1007852" indent="0">
              <a:buNone/>
              <a:defRPr sz="2000" b="1"/>
            </a:lvl3pPr>
            <a:lvl4pPr marL="1511778" indent="0">
              <a:buNone/>
              <a:defRPr sz="1800" b="1"/>
            </a:lvl4pPr>
            <a:lvl5pPr marL="2015703" indent="0">
              <a:buNone/>
              <a:defRPr sz="1800" b="1"/>
            </a:lvl5pPr>
            <a:lvl6pPr marL="2519629" indent="0">
              <a:buNone/>
              <a:defRPr sz="1800" b="1"/>
            </a:lvl6pPr>
            <a:lvl7pPr marL="3023555" indent="0">
              <a:buNone/>
              <a:defRPr sz="1800" b="1"/>
            </a:lvl7pPr>
            <a:lvl8pPr marL="3527481" indent="0">
              <a:buNone/>
              <a:defRPr sz="1800" b="1"/>
            </a:lvl8pPr>
            <a:lvl9pPr marL="4031407" indent="0">
              <a:buNone/>
              <a:defRPr sz="18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41725" y="1512570"/>
            <a:ext cx="3607159" cy="30251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4322" y="573656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67437" y="573656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B8405-D1FC-534E-BBD1-2B7A6366FE04}" type="datetime1">
              <a:rPr lang="sk-SK" smtClean="0"/>
              <a:t>11.10.2023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45C3F-23D6-4420-B72D-D1DE680834B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0CC28-288E-7B4C-AD5C-7F26B61FD9BC}" type="datetime1">
              <a:rPr lang="sk-SK" smtClean="0"/>
              <a:t>11.10.2023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44478E-25D6-4334-A519-EED7046972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94C1-B975-7C4D-A7DB-B02BEBEAD846}" type="datetime1">
              <a:rPr lang="sk-SK" smtClean="0"/>
              <a:t>11.10.2023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0FC4B8-150F-463D-96B8-86E8E877A23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871989" y="1956976"/>
            <a:ext cx="503793" cy="13576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621" y="756286"/>
            <a:ext cx="4786035" cy="3781425"/>
          </a:xfrm>
        </p:spPr>
        <p:txBody>
          <a:bodyPr anchor="ctr"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7414" y="756286"/>
            <a:ext cx="2854828" cy="37814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503926" indent="0">
              <a:buNone/>
              <a:defRPr sz="1300"/>
            </a:lvl2pPr>
            <a:lvl3pPr marL="1007852" indent="0">
              <a:buNone/>
              <a:defRPr sz="1100"/>
            </a:lvl3pPr>
            <a:lvl4pPr marL="1511778" indent="0">
              <a:buNone/>
              <a:defRPr sz="1000"/>
            </a:lvl4pPr>
            <a:lvl5pPr marL="2015703" indent="0">
              <a:buNone/>
              <a:defRPr sz="1000"/>
            </a:lvl5pPr>
            <a:lvl6pPr marL="2519629" indent="0">
              <a:buNone/>
              <a:defRPr sz="1000"/>
            </a:lvl6pPr>
            <a:lvl7pPr marL="3023555" indent="0">
              <a:buNone/>
              <a:defRPr sz="1000"/>
            </a:lvl7pPr>
            <a:lvl8pPr marL="3527481" indent="0">
              <a:buNone/>
              <a:defRPr sz="1000"/>
            </a:lvl8pPr>
            <a:lvl9pPr marL="4031407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BE24A-9F23-5A4A-897F-19D441E947D4}" type="datetime1">
              <a:rPr lang="sk-SK" smtClean="0"/>
              <a:t>11.10.2023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E8336-881F-4F52-AF42-3EE20DD441E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3449" y="675755"/>
            <a:ext cx="7388966" cy="280875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500"/>
            </a:lvl1pPr>
            <a:lvl2pPr marL="503926" indent="0">
              <a:buNone/>
              <a:defRPr sz="3100"/>
            </a:lvl2pPr>
            <a:lvl3pPr marL="1007852" indent="0">
              <a:buNone/>
              <a:defRPr sz="2600"/>
            </a:lvl3pPr>
            <a:lvl4pPr marL="1511778" indent="0">
              <a:buNone/>
              <a:defRPr sz="2200"/>
            </a:lvl4pPr>
            <a:lvl5pPr marL="2015703" indent="0">
              <a:buNone/>
              <a:defRPr sz="2200"/>
            </a:lvl5pPr>
            <a:lvl6pPr marL="2519629" indent="0">
              <a:buNone/>
              <a:defRPr sz="2200"/>
            </a:lvl6pPr>
            <a:lvl7pPr marL="3023555" indent="0">
              <a:buNone/>
              <a:defRPr sz="2200"/>
            </a:lvl7pPr>
            <a:lvl8pPr marL="3527481" indent="0">
              <a:buNone/>
              <a:defRPr sz="2200"/>
            </a:lvl8pPr>
            <a:lvl9pPr marL="4031407" indent="0">
              <a:buNone/>
              <a:defRPr sz="2200"/>
            </a:lvl9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2759" y="3807943"/>
            <a:ext cx="5541725" cy="79488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503926" indent="0">
              <a:buNone/>
              <a:defRPr sz="1300"/>
            </a:lvl2pPr>
            <a:lvl3pPr marL="1007852" indent="0">
              <a:buNone/>
              <a:defRPr sz="1100"/>
            </a:lvl3pPr>
            <a:lvl4pPr marL="1511778" indent="0">
              <a:buNone/>
              <a:defRPr sz="1000"/>
            </a:lvl4pPr>
            <a:lvl5pPr marL="2015703" indent="0">
              <a:buNone/>
              <a:defRPr sz="1000"/>
            </a:lvl5pPr>
            <a:lvl6pPr marL="2519629" indent="0">
              <a:buNone/>
              <a:defRPr sz="1000"/>
            </a:lvl6pPr>
            <a:lvl7pPr marL="3023555" indent="0">
              <a:buNone/>
              <a:defRPr sz="1000"/>
            </a:lvl7pPr>
            <a:lvl8pPr marL="3527481" indent="0">
              <a:buNone/>
              <a:defRPr sz="1000"/>
            </a:lvl8pPr>
            <a:lvl9pPr marL="4031407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3538" y="3673864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DDF72-FCDA-4F4A-B6C7-97ADF2E21946}" type="datetime1">
              <a:rPr lang="sk-SK" smtClean="0"/>
              <a:t>11.10.2023</a:t>
            </a:fld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175293-B81F-479D-8DFF-1D0DC9796D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4152" y="0"/>
            <a:ext cx="10075863" cy="756285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513166" y="1145169"/>
            <a:ext cx="7978510" cy="629353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304560" y="1287646"/>
            <a:ext cx="6107704" cy="49370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612011" y="128865"/>
            <a:ext cx="7139672" cy="52434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  <a:prstGeom prst="rect">
            <a:avLst/>
          </a:prstGeom>
        </p:spPr>
        <p:txBody>
          <a:bodyPr vert="horz" lIns="100785" tIns="50393" rIns="100785" bIns="50393" rtlCol="0" anchor="b">
            <a:no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1035" y="756287"/>
            <a:ext cx="6717242" cy="4033519"/>
          </a:xfrm>
          <a:prstGeom prst="rect">
            <a:avLst/>
          </a:prstGeom>
        </p:spPr>
        <p:txBody>
          <a:bodyPr vert="horz" lIns="100785" tIns="50393" rIns="100785" bIns="50393" rtlCol="0" anchor="ctr">
            <a:normAutofit/>
          </a:bodyPr>
          <a:lstStyle/>
          <a:p>
            <a:pPr lvl="0"/>
            <a:r>
              <a:rPr lang="sk-SK"/>
              <a:t>Upraviť štýly predlohy textu
Druhá úroveň
Tretia úroveň
Štvrtá úroveň
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41096" y="6787309"/>
            <a:ext cx="811145" cy="402652"/>
          </a:xfrm>
          <a:prstGeom prst="rect">
            <a:avLst/>
          </a:prstGeom>
        </p:spPr>
        <p:txBody>
          <a:bodyPr vert="horz" lIns="100785" tIns="50393" rIns="100785" bIns="50393" rtlCol="0" anchor="t"/>
          <a:lstStyle>
            <a:lvl1pPr algn="r">
              <a:defRPr sz="12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E02B2E2F-7B2D-7245-9F97-ACCB47871CB3}" type="datetime1">
              <a:rPr lang="sk-SK" smtClean="0"/>
              <a:t>11.10.2023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562" y="6787309"/>
            <a:ext cx="1256701" cy="402651"/>
          </a:xfrm>
          <a:prstGeom prst="rect">
            <a:avLst/>
          </a:prstGeom>
        </p:spPr>
        <p:txBody>
          <a:bodyPr vert="horz" lIns="100785" tIns="50393" rIns="100785" bIns="50393" rtlCol="0" anchor="t"/>
          <a:lstStyle>
            <a:lvl1pPr algn="l">
              <a:defRPr sz="12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r>
              <a:rPr lang="en-GB"/>
              <a:t>rusnak.truni.sk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449" y="6844216"/>
            <a:ext cx="822862" cy="345745"/>
          </a:xfrm>
          <a:prstGeom prst="rect">
            <a:avLst/>
          </a:prstGeom>
        </p:spPr>
        <p:txBody>
          <a:bodyPr vert="horz" lIns="100785" tIns="50393" rIns="100785" bIns="10079" rtlCol="0" anchor="b"/>
          <a:lstStyle>
            <a:lvl1pPr algn="l">
              <a:defRPr sz="18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97C3CC7-D778-443F-883F-F6921BFC047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1007852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2356" indent="-282198" algn="l" defTabSz="1007852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3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05496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08637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511778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814133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166881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469237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771592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3124340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6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52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78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703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629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55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81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407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hyperlink" Target="https://www.ncbi.nlm.nih.gov/mesh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hyperlink" Target="https://www.nlm.nih.gov/mesh/meshhome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hyperlink" Target="https://arl4.library.sk/arl-sllk/sk/index/" TargetMode="Externa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hyperlink" Target="https://www.cvtisr.sk/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hyperlink" Target="https://nlk.cz/zdroje/medvik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hyperlink" Target="https://pubmed.ncbi.nlm.nih.gov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hyperlink" Target="https://www.embase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hyperlink" Target="https://www.cochranelibrary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hyperlink" Target="https://www.scopus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hyperlink" Target="https://clarivate.com/products/scientific-and-academic-research/research-discovery-and-workflow-solutions/webofscience-platfor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hyperlink" Target="https://scholar.google.sk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hyperlink" Target="https://books.google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hyperlink" Target="https://libgen.rs/" TargetMode="External"/><Relationship Id="rId4" Type="http://schemas.openxmlformats.org/officeDocument/2006/relationships/hyperlink" Target="https://sci-hub.se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Date Placeholder 1">
            <a:extLst>
              <a:ext uri="{FF2B5EF4-FFF2-40B4-BE49-F238E27FC236}">
                <a16:creationId xmlns:a16="http://schemas.microsoft.com/office/drawing/2014/main" id="{24C0CBEC-1595-F0BF-3D01-A951DDBC43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/>
          <a:lstStyle/>
          <a:p>
            <a:pPr>
              <a:spcAft>
                <a:spcPts val="600"/>
              </a:spcAft>
            </a:pPr>
            <a:fld id="{B1A60C47-DA0C-8449-A714-912745D9AA1F}" type="datetime1">
              <a:rPr lang="sk-SK" smtClean="0"/>
              <a:pPr>
                <a:spcAft>
                  <a:spcPts val="600"/>
                </a:spcAft>
              </a:pPr>
              <a:t>11.10.2023</a:t>
            </a:fld>
            <a:endParaRPr lang="en-GB"/>
          </a:p>
        </p:txBody>
      </p:sp>
      <p:sp>
        <p:nvSpPr>
          <p:cNvPr id="1033" name="Slide Number Placeholder 2">
            <a:extLst>
              <a:ext uri="{FF2B5EF4-FFF2-40B4-BE49-F238E27FC236}">
                <a16:creationId xmlns:a16="http://schemas.microsoft.com/office/drawing/2014/main" id="{D05EEB95-AB7C-1F56-DD9F-58695170D6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/>
          <a:lstStyle/>
          <a:p>
            <a:pPr>
              <a:spcAft>
                <a:spcPts val="600"/>
              </a:spcAft>
            </a:pPr>
            <a:fld id="{5C6CE37E-CBC8-4448-B085-1F6586CB95B8}" type="slidenum">
              <a:rPr lang="en-GB" smtClean="0"/>
              <a:pPr>
                <a:spcAft>
                  <a:spcPts val="600"/>
                </a:spcAft>
              </a:pPr>
              <a:t>1</a:t>
            </a:fld>
            <a:endParaRPr lang="en-GB"/>
          </a:p>
        </p:txBody>
      </p:sp>
      <p:sp>
        <p:nvSpPr>
          <p:cNvPr id="1035" name="Footer Placeholder 3">
            <a:extLst>
              <a:ext uri="{FF2B5EF4-FFF2-40B4-BE49-F238E27FC236}">
                <a16:creationId xmlns:a16="http://schemas.microsoft.com/office/drawing/2014/main" id="{761F1EF9-FE05-8DDD-3394-1CCD38CF51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000"/>
              <a:t>AKO A KDE VYHĽADÁVAŤ LITERÁRNE ZDROJE</a:t>
            </a:r>
          </a:p>
        </p:txBody>
      </p:sp>
      <p:pic>
        <p:nvPicPr>
          <p:cNvPr id="1026" name="Picture 2" descr="Darwin Online: Introduction to the Freeman Bibliographical Database">
            <a:extLst>
              <a:ext uri="{FF2B5EF4-FFF2-40B4-BE49-F238E27FC236}">
                <a16:creationId xmlns:a16="http://schemas.microsoft.com/office/drawing/2014/main" id="{E31234AF-E4AE-6A4B-56EB-94E169CBD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36" r="-1" b="20823"/>
          <a:stretch/>
        </p:blipFill>
        <p:spPr bwMode="auto">
          <a:xfrm>
            <a:off x="716692" y="726034"/>
            <a:ext cx="4371619" cy="458281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Subtitle 2"/>
          <p:cNvSpPr>
            <a:spLocks noGrp="1"/>
          </p:cNvSpPr>
          <p:nvPr>
            <p:ph sz="quarter" idx="14"/>
          </p:nvPr>
        </p:nvSpPr>
        <p:spPr>
          <a:xfrm>
            <a:off x="5541725" y="726034"/>
            <a:ext cx="3607159" cy="3784926"/>
          </a:xfrm>
        </p:spPr>
        <p:txBody>
          <a:bodyPr anchor="ctr">
            <a:normAutofit/>
          </a:bodyPr>
          <a:lstStyle/>
          <a:p>
            <a:r>
              <a:rPr lang="sk-SK" dirty="0"/>
              <a:t>prof. MUDr. Martin Rusnák, </a:t>
            </a:r>
            <a:r>
              <a:rPr lang="sk-SK" dirty="0" err="1"/>
              <a:t>CSc</a:t>
            </a:r>
            <a:endParaRPr lang="sk-SK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FA8DBD5-75AC-3D84-50A1-52343B022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9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610"/>
    </mc:Choice>
    <mc:Fallback>
      <p:transition spd="slow" advTm="241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FC8AD11B-0906-0D14-5EA8-79461D3A6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4631259"/>
          </a:xfrm>
        </p:spPr>
        <p:txBody>
          <a:bodyPr>
            <a:normAutofit lnSpcReduction="10000"/>
          </a:bodyPr>
          <a:lstStyle/>
          <a:p>
            <a:r>
              <a:rPr lang="sk-SK" i="1" dirty="0"/>
              <a:t>National </a:t>
            </a:r>
            <a:r>
              <a:rPr lang="sk-SK" i="1" dirty="0" err="1"/>
              <a:t>Library</a:t>
            </a:r>
            <a:r>
              <a:rPr lang="sk-SK" i="1" dirty="0"/>
              <a:t> of </a:t>
            </a:r>
            <a:r>
              <a:rPr lang="sk-SK" i="1" dirty="0" err="1"/>
              <a:t>Medicine</a:t>
            </a:r>
            <a:r>
              <a:rPr lang="sk-SK" i="1" dirty="0"/>
              <a:t> - Národná knižnica medicíny </a:t>
            </a:r>
            <a:r>
              <a:rPr lang="sk-SK" dirty="0"/>
              <a:t>v USA s názvom </a:t>
            </a:r>
            <a:r>
              <a:rPr lang="sk-SK" i="1" dirty="0" err="1"/>
              <a:t>Thesaurus</a:t>
            </a:r>
            <a:r>
              <a:rPr lang="sk-SK" i="1" dirty="0"/>
              <a:t> </a:t>
            </a:r>
            <a:r>
              <a:rPr lang="sk-SK" i="1" dirty="0" err="1"/>
              <a:t>Medical</a:t>
            </a:r>
            <a:r>
              <a:rPr lang="sk-SK" i="1" dirty="0"/>
              <a:t> </a:t>
            </a:r>
            <a:r>
              <a:rPr lang="sk-SK" i="1" dirty="0" err="1"/>
              <a:t>Subject</a:t>
            </a:r>
            <a:r>
              <a:rPr lang="sk-SK" i="1" dirty="0"/>
              <a:t> </a:t>
            </a:r>
            <a:r>
              <a:rPr lang="sk-SK" i="1" dirty="0" err="1"/>
              <a:t>Headings</a:t>
            </a:r>
            <a:r>
              <a:rPr lang="sk-SK" i="1" dirty="0"/>
              <a:t> (</a:t>
            </a:r>
            <a:r>
              <a:rPr lang="sk-SK" i="1" dirty="0" err="1"/>
              <a:t>MeSH</a:t>
            </a:r>
            <a:r>
              <a:rPr lang="sk-SK" i="1" dirty="0"/>
              <a:t>®). </a:t>
            </a:r>
          </a:p>
          <a:p>
            <a:r>
              <a:rPr lang="sk-SK" dirty="0"/>
              <a:t>Používa sa na indexovanie, katalogizáciu a vyhľadávanie biomedicínskych a zdravotných informácií a dokumentov. </a:t>
            </a:r>
          </a:p>
          <a:p>
            <a:r>
              <a:rPr lang="sk-SK" dirty="0"/>
              <a:t>Zahŕňa deskriptory predmetov, ktoré sa objavujú v databázach MEDLINE®/</a:t>
            </a:r>
            <a:r>
              <a:rPr lang="sk-SK" dirty="0" err="1"/>
              <a:t>PubMed</a:t>
            </a:r>
            <a:r>
              <a:rPr lang="sk-SK" dirty="0"/>
              <a:t>® a iných NLM databázach. </a:t>
            </a:r>
          </a:p>
          <a:p>
            <a:r>
              <a:rPr lang="sk-SK" dirty="0"/>
              <a:t>Poskytuje konzistentný spôsob, ako nájsť obsah s odlišnou terminológiou, ale rovnakými konceptmi. </a:t>
            </a:r>
          </a:p>
          <a:p>
            <a:r>
              <a:rPr lang="sk-SK" dirty="0"/>
              <a:t>Organizuje deskriptory v hierarchickej štruktúre, takže široké vyhľadávanie nájde články užšie indexované. </a:t>
            </a:r>
          </a:p>
          <a:p>
            <a:r>
              <a:rPr lang="sk-SK" dirty="0"/>
              <a:t>Slovník </a:t>
            </a:r>
            <a:r>
              <a:rPr lang="sk-SK" dirty="0" err="1"/>
              <a:t>MeSH</a:t>
            </a:r>
            <a:r>
              <a:rPr lang="sk-SK" dirty="0"/>
              <a:t> je neustále aktualizovaný špecialistami v rôznych oblastiach.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5C4EFD6-29B1-CC0E-9159-3A22466BD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6008708"/>
            <a:ext cx="8312587" cy="1008380"/>
          </a:xfrm>
        </p:spPr>
        <p:txBody>
          <a:bodyPr/>
          <a:lstStyle/>
          <a:p>
            <a:r>
              <a:rPr lang="sk-SK" dirty="0"/>
              <a:t>Špecializované slovníky kľúčových slov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87393EF-6D1F-179F-8C04-9216160E9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11.10.2023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3B6B039-D273-5FE3-8348-5801F1B9B0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CCA76B4-53D2-91C0-F0F2-81A8AC206F5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A4522AE-A5BE-8538-0B13-4AB5DF7EF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5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746"/>
    </mc:Choice>
    <mc:Fallback>
      <p:transition spd="slow" advTm="84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B19CC6D7-F60C-8519-42AB-26604E3D3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err="1">
                <a:hlinkClick r:id="rId4"/>
              </a:rPr>
              <a:t>https</a:t>
            </a:r>
            <a:r>
              <a:rPr lang="sk-SK" sz="3600" dirty="0">
                <a:hlinkClick r:id="rId4"/>
              </a:rPr>
              <a:t>://</a:t>
            </a:r>
            <a:r>
              <a:rPr lang="sk-SK" sz="3600" dirty="0" err="1">
                <a:hlinkClick r:id="rId4"/>
              </a:rPr>
              <a:t>www.ncbi.nlm.nih.gov</a:t>
            </a:r>
            <a:r>
              <a:rPr lang="sk-SK" sz="3600" dirty="0">
                <a:hlinkClick r:id="rId4"/>
              </a:rPr>
              <a:t>/</a:t>
            </a:r>
            <a:r>
              <a:rPr lang="sk-SK" sz="3600" dirty="0" err="1">
                <a:hlinkClick r:id="rId4"/>
              </a:rPr>
              <a:t>mesh</a:t>
            </a:r>
            <a:r>
              <a:rPr lang="sk-SK" sz="3600" dirty="0">
                <a:hlinkClick r:id="rId4"/>
              </a:rPr>
              <a:t>/</a:t>
            </a:r>
            <a:endParaRPr lang="sk-SK" sz="3600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214047C-9F33-7AA6-6D25-A7986CDD6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11.10.2023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50B93DF4-CC9F-72AC-1E64-825377CC90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78F6AB6-7DF4-685F-4520-CF9739DEA6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Obrázok 7" descr="Obrázok, na ktorom je text, softvér, webová stránka, webová lokalita&#10;&#10;Automaticky generovaný popis">
            <a:extLst>
              <a:ext uri="{FF2B5EF4-FFF2-40B4-BE49-F238E27FC236}">
                <a16:creationId xmlns:a16="http://schemas.microsoft.com/office/drawing/2014/main" id="{E15FB1CC-6FD9-D287-7587-780078284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4" y="1295947"/>
            <a:ext cx="9173795" cy="3508305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763F17D-CAE7-16E4-270C-CA47DE079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24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60"/>
    </mc:Choice>
    <mc:Fallback>
      <p:transition spd="slow" advTm="21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 descr="Obrázok, na ktorom je text, snímka obrazovky, písmo, číslo&#10;&#10;Automaticky generovaný popis">
            <a:extLst>
              <a:ext uri="{FF2B5EF4-FFF2-40B4-BE49-F238E27FC236}">
                <a16:creationId xmlns:a16="http://schemas.microsoft.com/office/drawing/2014/main" id="{409828A6-4E43-A03F-7B04-95BCCB5F2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11" y="190309"/>
            <a:ext cx="6303154" cy="7162675"/>
          </a:xfrm>
          <a:prstGeom prst="rect">
            <a:avLst/>
          </a:prstGeom>
          <a:noFill/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933AD5-4C45-4059-C61E-90BDA3797B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7D84F83-A9A5-C942-A03F-560C803C3F5D}" type="datetime1">
              <a:rPr lang="sk-SK" sz="1100" smtClean="0"/>
              <a:pPr>
                <a:spcAft>
                  <a:spcPts val="600"/>
                </a:spcAft>
              </a:pPr>
              <a:t>11.10.2023</a:t>
            </a:fld>
            <a:endParaRPr lang="en-GB" sz="110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245230E-4BC2-4917-47A3-D545A5638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0C92893-8C51-46CF-9D47-24B3C575AFAA}" type="slidenum">
              <a:rPr lang="en-GB" smtClean="0"/>
              <a:pPr>
                <a:spcAft>
                  <a:spcPts val="600"/>
                </a:spcAft>
              </a:pPr>
              <a:t>12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0E7CA12-862F-F1FD-E123-BEA225326A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9C0CD2D-F637-146C-5FF9-9E389B34F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7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40"/>
    </mc:Choice>
    <mc:Fallback>
      <p:transition spd="slow" advTm="3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E5E59A16-89A4-71B0-6962-202C861DE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05" y="1025611"/>
            <a:ext cx="4164227" cy="5360796"/>
          </a:xfrm>
        </p:spPr>
        <p:txBody>
          <a:bodyPr/>
          <a:lstStyle/>
          <a:p>
            <a:r>
              <a:rPr lang="sk-SK" dirty="0" err="1">
                <a:hlinkClick r:id="rId4"/>
              </a:rPr>
              <a:t>https</a:t>
            </a:r>
            <a:r>
              <a:rPr lang="sk-SK" dirty="0">
                <a:hlinkClick r:id="rId4"/>
              </a:rPr>
              <a:t>://</a:t>
            </a:r>
            <a:r>
              <a:rPr lang="sk-SK" dirty="0" err="1">
                <a:hlinkClick r:id="rId4"/>
              </a:rPr>
              <a:t>www.nlm.nih.gov</a:t>
            </a:r>
            <a:r>
              <a:rPr lang="sk-SK" dirty="0">
                <a:hlinkClick r:id="rId4"/>
              </a:rPr>
              <a:t>/</a:t>
            </a:r>
            <a:r>
              <a:rPr lang="sk-SK" dirty="0" err="1">
                <a:hlinkClick r:id="rId4"/>
              </a:rPr>
              <a:t>mesh</a:t>
            </a:r>
            <a:r>
              <a:rPr lang="sk-SK" dirty="0">
                <a:hlinkClick r:id="rId4"/>
              </a:rPr>
              <a:t>/</a:t>
            </a:r>
            <a:r>
              <a:rPr lang="sk-SK" dirty="0" err="1">
                <a:hlinkClick r:id="rId4"/>
              </a:rPr>
              <a:t>meshhome.html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7769BE-3FA9-3812-2415-0923F8E7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11.10.2023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B06F215C-FA87-82DC-E1DA-99B0544ABC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D87D5F2-7909-472B-2ACD-F63A75D31E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8" name="Obrázok 7" descr="Obrázok, na ktorom je text, snímka obrazovky, webová lokalita, webová stránka&#10;&#10;Automaticky generovaný popis">
            <a:extLst>
              <a:ext uri="{FF2B5EF4-FFF2-40B4-BE49-F238E27FC236}">
                <a16:creationId xmlns:a16="http://schemas.microsoft.com/office/drawing/2014/main" id="{C2ADB589-FB03-AD49-95E5-644C1C98F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286" y="342128"/>
            <a:ext cx="5388474" cy="7220721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6DACC79-DA72-18F9-8A55-B26A97521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1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46"/>
    </mc:Choice>
    <mc:Fallback>
      <p:transition spd="slow" advTm="68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arch Google and Google Scholar with Boolean Operators | MSK Library Blog">
            <a:extLst>
              <a:ext uri="{FF2B5EF4-FFF2-40B4-BE49-F238E27FC236}">
                <a16:creationId xmlns:a16="http://schemas.microsoft.com/office/drawing/2014/main" id="{A204B11D-CE0A-142C-40A9-0086C5F20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1270" y="756287"/>
            <a:ext cx="6296771" cy="40335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5AE93051-D103-7361-361A-D88599CE3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400"/>
              <a:t>Operátory pre spresnenie vyhľadávania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ED02026-2AAC-BF71-872A-C63D539DF5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7D84F83-A9A5-C942-A03F-560C803C3F5D}" type="datetime1">
              <a:rPr lang="sk-SK" sz="1100" smtClean="0"/>
              <a:pPr>
                <a:spcAft>
                  <a:spcPts val="600"/>
                </a:spcAft>
              </a:pPr>
              <a:t>11.10.2023</a:t>
            </a:fld>
            <a:endParaRPr lang="en-GB" sz="110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A497291-A1F3-22F5-F4D2-EA7E247B52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0C92893-8C51-46CF-9D47-24B3C575AFAA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8E49A15-0165-5DAE-8B54-5AA0DD7685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BE2BFDE-1359-FD48-4FFF-01CD3BDD7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4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96"/>
    </mc:Choice>
    <mc:Fallback>
      <p:transition spd="slow" advTm="53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403D918-49DF-BF96-9A89-C70FA021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970" y="5920073"/>
            <a:ext cx="3582685" cy="1008380"/>
          </a:xfrm>
        </p:spPr>
        <p:txBody>
          <a:bodyPr/>
          <a:lstStyle/>
          <a:p>
            <a:r>
              <a:rPr lang="sk-SK" dirty="0"/>
              <a:t>Operátory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B20B16B-FDAA-8665-9DD4-58141746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11.10.2023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F22D6D9-EFF5-A551-7375-CFB55E7F1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5F78944-6076-A968-77C1-241199FFA4E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graphicFrame>
        <p:nvGraphicFramePr>
          <p:cNvPr id="7" name="Tabuľka 6">
            <a:extLst>
              <a:ext uri="{FF2B5EF4-FFF2-40B4-BE49-F238E27FC236}">
                <a16:creationId xmlns:a16="http://schemas.microsoft.com/office/drawing/2014/main" id="{E840F5E4-7AB7-3798-CE9A-7B15821D1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284640"/>
              </p:ext>
            </p:extLst>
          </p:nvPr>
        </p:nvGraphicFramePr>
        <p:xfrm>
          <a:off x="1021074" y="644326"/>
          <a:ext cx="8454819" cy="54460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212">
                  <a:extLst>
                    <a:ext uri="{9D8B030D-6E8A-4147-A177-3AD203B41FA5}">
                      <a16:colId xmlns:a16="http://schemas.microsoft.com/office/drawing/2014/main" val="1764531180"/>
                    </a:ext>
                  </a:extLst>
                </a:gridCol>
                <a:gridCol w="6942607">
                  <a:extLst>
                    <a:ext uri="{9D8B030D-6E8A-4147-A177-3AD203B41FA5}">
                      <a16:colId xmlns:a16="http://schemas.microsoft.com/office/drawing/2014/main" val="3896388749"/>
                    </a:ext>
                  </a:extLst>
                </a:gridCol>
              </a:tblGrid>
              <a:tr h="49916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>
                          <a:ln>
                            <a:noFill/>
                          </a:ln>
                          <a:effectLst/>
                        </a:rPr>
                        <a:t>Operátor,</a:t>
                      </a:r>
                      <a:br>
                        <a:rPr lang="sk-SK" sz="1400">
                          <a:ln>
                            <a:noFill/>
                          </a:ln>
                          <a:effectLst/>
                        </a:rPr>
                      </a:br>
                      <a:r>
                        <a:rPr lang="sk-SK" sz="1400">
                          <a:ln>
                            <a:noFill/>
                          </a:ln>
                          <a:effectLst/>
                        </a:rPr>
                        <a:t>znak</a:t>
                      </a:r>
                      <a:endParaRPr lang="sk-SK" sz="16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5481" marR="15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>
                          <a:ln>
                            <a:noFill/>
                          </a:ln>
                          <a:effectLst/>
                        </a:rPr>
                        <a:t>Funkcia</a:t>
                      </a:r>
                      <a:endParaRPr lang="sk-SK" sz="16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5481" marR="15481" marT="0" marB="0"/>
                </a:tc>
                <a:extLst>
                  <a:ext uri="{0D108BD9-81ED-4DB2-BD59-A6C34878D82A}">
                    <a16:rowId xmlns:a16="http://schemas.microsoft.com/office/drawing/2014/main" val="2481480877"/>
                  </a:ext>
                </a:extLst>
              </a:tr>
              <a:tr h="106166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AND</a:t>
                      </a:r>
                      <a:endParaRPr lang="sk-SK" sz="1600" dirty="0">
                        <a:ln>
                          <a:noFill/>
                        </a:ln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(a)</a:t>
                      </a:r>
                      <a:endParaRPr lang="sk-SK" sz="16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5481" marR="1548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Vloženie medzi dve alebo viaceré kľúčové slová vedie vyhľadávací nástroj k nájdeniu článkov, ktoré obsahujú všetky tieto kľúčové slová. Tým sa zúžia výsledky vyhľadávania a zaistí sa, že články budú relevantné pre všetky zadané výrazy.</a:t>
                      </a:r>
                      <a:endParaRPr lang="sk-SK" sz="1600" dirty="0">
                        <a:ln>
                          <a:noFill/>
                        </a:ln>
                        <a:effectLst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Príklad: kliešťová encefalitída AND </a:t>
                      </a:r>
                      <a:r>
                        <a:rPr lang="sk-SK" sz="1400" dirty="0" err="1">
                          <a:ln>
                            <a:noFill/>
                          </a:ln>
                          <a:effectLst/>
                        </a:rPr>
                        <a:t>lymská</a:t>
                      </a: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 borelióza nájdu články v ktorých sa vyskytujú obe kľúčové slová. Jedno nestačí.</a:t>
                      </a:r>
                      <a:endParaRPr lang="sk-SK" sz="16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5481" marR="15481" marT="0" marB="0"/>
                </a:tc>
                <a:extLst>
                  <a:ext uri="{0D108BD9-81ED-4DB2-BD59-A6C34878D82A}">
                    <a16:rowId xmlns:a16="http://schemas.microsoft.com/office/drawing/2014/main" val="390809343"/>
                  </a:ext>
                </a:extLst>
              </a:tr>
              <a:tr h="106166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>
                          <a:ln>
                            <a:noFill/>
                          </a:ln>
                          <a:effectLst/>
                        </a:rPr>
                        <a:t>OR</a:t>
                      </a:r>
                      <a:endParaRPr lang="sk-SK" sz="1600">
                        <a:ln>
                          <a:noFill/>
                        </a:ln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>
                          <a:ln>
                            <a:noFill/>
                          </a:ln>
                          <a:effectLst/>
                        </a:rPr>
                        <a:t>(alebo)</a:t>
                      </a:r>
                      <a:endParaRPr lang="sk-SK" sz="16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5481" marR="1548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Rozširuje výsledky vyhľadávania načítaním článkov, ktoré obsahujú ktorékoľvek zo zadaných kľúčových slov. Je to užitočné, keď existuje viacero výrazov, ktoré sú synonymné alebo súvisiace s témou záujmu.</a:t>
                      </a:r>
                      <a:endParaRPr lang="sk-SK" sz="1600" dirty="0">
                        <a:ln>
                          <a:noFill/>
                        </a:ln>
                        <a:effectLst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Príklad: kliešťová encefalitída OR </a:t>
                      </a:r>
                      <a:r>
                        <a:rPr lang="sk-SK" sz="1400" dirty="0" err="1">
                          <a:ln>
                            <a:noFill/>
                          </a:ln>
                          <a:effectLst/>
                        </a:rPr>
                        <a:t>lymská</a:t>
                      </a: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 borelióza nájdu články v ktorých sa vyskytuje jedno z kľúčových slov. </a:t>
                      </a:r>
                      <a:endParaRPr lang="sk-SK" sz="16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5481" marR="15481" marT="0" marB="0"/>
                </a:tc>
                <a:extLst>
                  <a:ext uri="{0D108BD9-81ED-4DB2-BD59-A6C34878D82A}">
                    <a16:rowId xmlns:a16="http://schemas.microsoft.com/office/drawing/2014/main" val="281032900"/>
                  </a:ext>
                </a:extLst>
              </a:tr>
              <a:tr h="106166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>
                          <a:ln>
                            <a:noFill/>
                          </a:ln>
                          <a:effectLst/>
                        </a:rPr>
                        <a:t>﻿NOT </a:t>
                      </a:r>
                      <a:endParaRPr lang="sk-SK" sz="1600">
                        <a:ln>
                          <a:noFill/>
                        </a:ln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>
                          <a:ln>
                            <a:noFill/>
                          </a:ln>
                          <a:effectLst/>
                        </a:rPr>
                        <a:t>(nie)</a:t>
                      </a:r>
                      <a:endParaRPr lang="sk-SK" sz="16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5481" marR="1548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Vylučuje konkrétne kľúčové slová z výsledkov vyhľadávania. Pomáha vylúčiť irelevantné články, ktoré môžu mať určité výrazy spoločné s vyhľadávacím dopytom, ale nie sú relevantné pre štúdiu.</a:t>
                      </a:r>
                      <a:endParaRPr lang="sk-SK" sz="1600" dirty="0">
                        <a:ln>
                          <a:noFill/>
                        </a:ln>
                        <a:effectLst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Príklad: kliešťová encefalitída NOT </a:t>
                      </a:r>
                      <a:r>
                        <a:rPr lang="sk-SK" sz="1400" dirty="0" err="1">
                          <a:ln>
                            <a:noFill/>
                          </a:ln>
                          <a:effectLst/>
                        </a:rPr>
                        <a:t>lymská</a:t>
                      </a: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 borelióza vylúči články s výskytom slov </a:t>
                      </a:r>
                      <a:r>
                        <a:rPr lang="sk-SK" sz="1400" dirty="0" err="1">
                          <a:ln>
                            <a:noFill/>
                          </a:ln>
                          <a:effectLst/>
                        </a:rPr>
                        <a:t>lymská</a:t>
                      </a: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 borelióza</a:t>
                      </a:r>
                      <a:endParaRPr lang="sk-SK" sz="16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5481" marR="15481" marT="0" marB="0"/>
                </a:tc>
                <a:extLst>
                  <a:ext uri="{0D108BD9-81ED-4DB2-BD59-A6C34878D82A}">
                    <a16:rowId xmlns:a16="http://schemas.microsoft.com/office/drawing/2014/main" val="1592716714"/>
                  </a:ext>
                </a:extLst>
              </a:tr>
              <a:tr h="61377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*</a:t>
                      </a:r>
                      <a:endParaRPr lang="sk-SK" sz="1600" dirty="0">
                        <a:ln>
                          <a:noFill/>
                        </a:ln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(zástupný znak)</a:t>
                      </a:r>
                      <a:endParaRPr lang="sk-SK" sz="16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5481" marR="1548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Predstavuje akúkoľvek kombináciu znakov. Môže sa použiť na načítanie článkov s variáciami kľúčového slova.</a:t>
                      </a:r>
                      <a:endParaRPr lang="sk-SK" sz="1600" dirty="0">
                        <a:ln>
                          <a:noFill/>
                        </a:ln>
                        <a:effectLst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Príklad: </a:t>
                      </a:r>
                      <a:r>
                        <a:rPr lang="sk-SK" sz="1400" dirty="0" err="1">
                          <a:ln>
                            <a:noFill/>
                          </a:ln>
                          <a:effectLst/>
                        </a:rPr>
                        <a:t>encefalit</a:t>
                      </a: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* nájde slová ako encefalitída, </a:t>
                      </a:r>
                      <a:r>
                        <a:rPr lang="sk-SK" sz="1400" dirty="0" err="1">
                          <a:ln>
                            <a:noFill/>
                          </a:ln>
                          <a:effectLst/>
                        </a:rPr>
                        <a:t>encefalitis</a:t>
                      </a: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, atď.</a:t>
                      </a:r>
                      <a:endParaRPr lang="sk-SK" sz="16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5481" marR="15481" marT="0" marB="0"/>
                </a:tc>
                <a:extLst>
                  <a:ext uri="{0D108BD9-81ED-4DB2-BD59-A6C34878D82A}">
                    <a16:rowId xmlns:a16="http://schemas.microsoft.com/office/drawing/2014/main" val="2134890256"/>
                  </a:ext>
                </a:extLst>
              </a:tr>
              <a:tr h="84401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lang="sk-SK" sz="1600">
                        <a:ln>
                          <a:noFill/>
                        </a:ln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>
                          <a:ln>
                            <a:noFill/>
                          </a:ln>
                          <a:effectLst/>
                        </a:rPr>
                        <a:t>„“</a:t>
                      </a:r>
                      <a:endParaRPr lang="sk-SK" sz="1600">
                        <a:ln>
                          <a:noFill/>
                        </a:ln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>
                          <a:ln>
                            <a:noFill/>
                          </a:ln>
                          <a:effectLst/>
                        </a:rPr>
                        <a:t>(úvodzovky)</a:t>
                      </a:r>
                      <a:endParaRPr lang="sk-SK" sz="16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5481" marR="15481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Umiestnenie kľúčových slov do úvodzoviek zaisťuje, že vyhľadávací nástroj načíta články obsahujúce presnú frázu a nie jednotlivé slová.</a:t>
                      </a:r>
                      <a:endParaRPr lang="sk-SK" sz="1600" dirty="0">
                        <a:ln>
                          <a:noFill/>
                        </a:ln>
                        <a:effectLst/>
                      </a:endParaRP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400" dirty="0">
                          <a:ln>
                            <a:noFill/>
                          </a:ln>
                          <a:effectLst/>
                        </a:rPr>
                        <a:t>Príklad: „EKG monitor“ nájde články s výskytom tohto textu</a:t>
                      </a:r>
                      <a:endParaRPr lang="sk-SK" sz="16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5481" marR="15481" marT="0" marB="0"/>
                </a:tc>
                <a:extLst>
                  <a:ext uri="{0D108BD9-81ED-4DB2-BD59-A6C34878D82A}">
                    <a16:rowId xmlns:a16="http://schemas.microsoft.com/office/drawing/2014/main" val="3182049885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9164D79-630F-660C-D5CD-905D874A5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02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786"/>
    </mc:Choice>
    <mc:Fallback>
      <p:transition spd="slow" advTm="227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059F7FAC-925D-535A-11B0-B8BDC6C6FE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2229ACB-30C7-9F92-D548-BBC7F1DC4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11.10.2023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BE0E3F1C-81A7-5272-1521-C506545D24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16EA088-EE3F-27C3-56E4-722757E229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0049E4C-BD80-DB77-84BC-0892CE20E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Zdroje - databázy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3E30AEB-AA20-9E70-31FB-C7E1C05CB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42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06"/>
    </mc:Choice>
    <mc:Fallback>
      <p:transition spd="slow" advTm="13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2968D582-1135-E8F4-EA8C-0F20A260D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Bibliographia</a:t>
            </a:r>
            <a:r>
              <a:rPr lang="sk-SK" dirty="0"/>
              <a:t> </a:t>
            </a:r>
            <a:r>
              <a:rPr lang="sk-SK" dirty="0" err="1"/>
              <a:t>medica</a:t>
            </a:r>
            <a:r>
              <a:rPr lang="sk-SK" dirty="0"/>
              <a:t> </a:t>
            </a:r>
            <a:r>
              <a:rPr lang="sk-SK" dirty="0" err="1"/>
              <a:t>Slovaca</a:t>
            </a:r>
            <a:r>
              <a:rPr lang="sk-SK" dirty="0"/>
              <a:t> (BMS), </a:t>
            </a:r>
          </a:p>
          <a:p>
            <a:r>
              <a:rPr lang="sk-SK" dirty="0"/>
              <a:t>Citačná báza (</a:t>
            </a:r>
            <a:r>
              <a:rPr lang="sk-SK" dirty="0" err="1"/>
              <a:t>CiBaMed</a:t>
            </a:r>
            <a:r>
              <a:rPr lang="sk-SK" dirty="0"/>
              <a:t>) </a:t>
            </a:r>
          </a:p>
          <a:p>
            <a:r>
              <a:rPr lang="sk-SK" dirty="0" err="1"/>
              <a:t>Medical</a:t>
            </a:r>
            <a:r>
              <a:rPr lang="sk-SK" dirty="0"/>
              <a:t> </a:t>
            </a:r>
            <a:r>
              <a:rPr lang="sk-SK" dirty="0" err="1"/>
              <a:t>Subject</a:t>
            </a:r>
            <a:r>
              <a:rPr lang="sk-SK" dirty="0"/>
              <a:t> </a:t>
            </a:r>
            <a:r>
              <a:rPr lang="sk-SK" dirty="0" err="1"/>
              <a:t>Headings</a:t>
            </a:r>
            <a:r>
              <a:rPr lang="sk-SK" dirty="0"/>
              <a:t> (</a:t>
            </a:r>
            <a:r>
              <a:rPr lang="sk-SK" dirty="0" err="1"/>
              <a:t>MeSH</a:t>
            </a:r>
            <a:r>
              <a:rPr lang="sk-SK" dirty="0"/>
              <a:t>-SK)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1F3C285-A1C4-81AA-723A-3821EAA2D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Slovenská lekárska knižnica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354FD79-893F-A3F3-91EE-1CDE3831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11.10.2023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75FC8A3-D041-318B-7CC7-0A239D7535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74BC7D5-BA5D-899C-17E0-379BBDE08D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1C85AB2-E281-6E7A-85C2-386533000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3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86"/>
    </mc:Choice>
    <mc:Fallback>
      <p:transition spd="slow" advTm="34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 descr="Obrázok, na ktorom je text, snímka obrazovky, webová stránka, webová lokalita&#10;&#10;Automaticky generovaný popis">
            <a:extLst>
              <a:ext uri="{FF2B5EF4-FFF2-40B4-BE49-F238E27FC236}">
                <a16:creationId xmlns:a16="http://schemas.microsoft.com/office/drawing/2014/main" id="{E31E6E86-8935-37FC-7665-549068961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469" y="211790"/>
            <a:ext cx="5646160" cy="5166237"/>
          </a:xfrm>
          <a:prstGeom prst="rect">
            <a:avLst/>
          </a:prstGeom>
          <a:noFill/>
        </p:spPr>
      </p:pic>
      <p:sp>
        <p:nvSpPr>
          <p:cNvPr id="9" name="Nadpis 8">
            <a:extLst>
              <a:ext uri="{FF2B5EF4-FFF2-40B4-BE49-F238E27FC236}">
                <a16:creationId xmlns:a16="http://schemas.microsoft.com/office/drawing/2014/main" id="{41E210A7-5CB8-F109-BD72-7B0C6730B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000" err="1"/>
              <a:t>Bibliographia</a:t>
            </a:r>
            <a:r>
              <a:rPr lang="sk-SK" sz="3000"/>
              <a:t> </a:t>
            </a:r>
            <a:r>
              <a:rPr lang="sk-SK" sz="3000" err="1"/>
              <a:t>medica</a:t>
            </a:r>
            <a:r>
              <a:rPr lang="sk-SK" sz="3000"/>
              <a:t> </a:t>
            </a:r>
            <a:r>
              <a:rPr lang="sk-SK" sz="3000" err="1"/>
              <a:t>Slovaca</a:t>
            </a:r>
            <a:r>
              <a:rPr lang="sk-SK" sz="3000"/>
              <a:t> (BMS)</a:t>
            </a:r>
            <a:br>
              <a:rPr lang="sk-SK" sz="3000"/>
            </a:br>
            <a:r>
              <a:rPr lang="sk-SK" sz="3000" err="1">
                <a:hlinkClick r:id="rId5"/>
              </a:rPr>
              <a:t>https</a:t>
            </a:r>
            <a:r>
              <a:rPr lang="sk-SK" sz="3000">
                <a:hlinkClick r:id="rId5"/>
              </a:rPr>
              <a:t>://arl4.library.sk/</a:t>
            </a:r>
            <a:r>
              <a:rPr lang="sk-SK" sz="3000" err="1">
                <a:hlinkClick r:id="rId5"/>
              </a:rPr>
              <a:t>arl-sllk</a:t>
            </a:r>
            <a:r>
              <a:rPr lang="sk-SK" sz="3000">
                <a:hlinkClick r:id="rId5"/>
              </a:rPr>
              <a:t>/</a:t>
            </a:r>
            <a:r>
              <a:rPr lang="sk-SK" sz="3000" err="1">
                <a:hlinkClick r:id="rId5"/>
              </a:rPr>
              <a:t>sk</a:t>
            </a:r>
            <a:r>
              <a:rPr lang="sk-SK" sz="3000">
                <a:hlinkClick r:id="rId5"/>
              </a:rPr>
              <a:t>/index/</a:t>
            </a:r>
            <a:endParaRPr lang="sk-SK" sz="300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10DCCFF-BC20-DA43-1034-D6A2DDCEE3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7D84F83-A9A5-C942-A03F-560C803C3F5D}" type="datetime1">
              <a:rPr lang="sk-SK" sz="1100" smtClean="0"/>
              <a:pPr>
                <a:spcAft>
                  <a:spcPts val="600"/>
                </a:spcAft>
              </a:pPr>
              <a:t>11.10.2023</a:t>
            </a:fld>
            <a:endParaRPr lang="en-GB" sz="110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14D49C4-87F9-9307-96E2-FCF5736A43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0C92893-8C51-46CF-9D47-24B3C575AFAA}" type="slidenum">
              <a:rPr lang="en-GB" smtClean="0"/>
              <a:pPr>
                <a:spcAft>
                  <a:spcPts val="600"/>
                </a:spcAft>
              </a:pPr>
              <a:t>18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35F9511-D8D3-BD76-B9C8-934649A96EA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F090ED8-5368-C8FB-6F1B-A7B732B9C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04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18"/>
    </mc:Choice>
    <mc:Fallback>
      <p:transition spd="slow" advTm="86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text, snímka obrazovky, webová lokalita, webová stránka&#10;&#10;Automaticky generovaný popis">
            <a:extLst>
              <a:ext uri="{FF2B5EF4-FFF2-40B4-BE49-F238E27FC236}">
                <a16:creationId xmlns:a16="http://schemas.microsoft.com/office/drawing/2014/main" id="{0CE854EF-1E57-D24D-B931-1F7178756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512" y="255948"/>
            <a:ext cx="6151359" cy="5643871"/>
          </a:xfrm>
          <a:prstGeom prst="rect">
            <a:avLst/>
          </a:prstGeom>
          <a:noFill/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1AE3A372-0A49-9B63-2294-0F698C996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68" y="5778929"/>
            <a:ext cx="8312587" cy="1008380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sk-SK" sz="3000" dirty="0"/>
              <a:t>Centrum vedecko-technických informácií Slovenskej republiky (CVTI SR) </a:t>
            </a:r>
            <a:r>
              <a:rPr lang="sk-SK" sz="3000" dirty="0">
                <a:hlinkClick r:id="rId5"/>
              </a:rPr>
              <a:t>https://www.cvtisr.sk/ </a:t>
            </a:r>
            <a:endParaRPr lang="sk-SK" sz="3000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18D0771-4E97-7821-35E3-CB0BC4593D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7D84F83-A9A5-C942-A03F-560C803C3F5D}" type="datetime1">
              <a:rPr lang="sk-SK" sz="1100" smtClean="0"/>
              <a:pPr>
                <a:spcAft>
                  <a:spcPts val="600"/>
                </a:spcAft>
              </a:pPr>
              <a:t>11.10.2023</a:t>
            </a:fld>
            <a:endParaRPr lang="en-GB" sz="110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4DD0A13-A235-1C12-8CFA-9B10FCBE9F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0C92893-8C51-46CF-9D47-24B3C575AFAA}" type="slidenum">
              <a:rPr lang="en-GB" smtClean="0"/>
              <a:pPr>
                <a:spcAft>
                  <a:spcPts val="600"/>
                </a:spcAft>
              </a:pPr>
              <a:t>19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71990AB-B0E0-0C9A-44A1-1475A3433E7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F5CA9BA-FF4B-620C-0512-59C38AF3D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2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56"/>
    </mc:Choice>
    <mc:Fallback>
      <p:transition spd="slow" advTm="49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9307CBC-D4B8-FDC8-3341-9BC0936FD2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7D84F83-A9A5-C942-A03F-560C803C3F5D}" type="datetime1">
              <a:rPr lang="sk-SK" sz="1100" smtClean="0"/>
              <a:pPr>
                <a:spcAft>
                  <a:spcPts val="600"/>
                </a:spcAft>
              </a:pPr>
              <a:t>11.10.2023</a:t>
            </a:fld>
            <a:endParaRPr lang="en-GB" sz="110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50D1EF2-1408-331B-521F-549DDC5DFA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0C92893-8C51-46CF-9D47-24B3C575AFAA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694F8A7-9D31-AFD5-7FBE-9620AA87F8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sp>
        <p:nvSpPr>
          <p:cNvPr id="2055" name="Title 4">
            <a:extLst>
              <a:ext uri="{FF2B5EF4-FFF2-40B4-BE49-F238E27FC236}">
                <a16:creationId xmlns:a16="http://schemas.microsoft.com/office/drawing/2014/main" id="{E7C2E6B6-CA6C-98DA-BAC8-363E7FBD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6008708"/>
            <a:ext cx="8312587" cy="1008380"/>
          </a:xfrm>
        </p:spPr>
        <p:txBody>
          <a:bodyPr/>
          <a:lstStyle/>
          <a:p>
            <a:r>
              <a:rPr lang="en-US" dirty="0"/>
              <a:t>Thomas Henry Huxley 1825 - 95</a:t>
            </a:r>
          </a:p>
        </p:txBody>
      </p:sp>
      <p:sp>
        <p:nvSpPr>
          <p:cNvPr id="2057" name="Content Placeholder 5">
            <a:extLst>
              <a:ext uri="{FF2B5EF4-FFF2-40B4-BE49-F238E27FC236}">
                <a16:creationId xmlns:a16="http://schemas.microsoft.com/office/drawing/2014/main" id="{14AE8EEE-FB79-7C20-FE56-F176A5C88E7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6054" y="726034"/>
            <a:ext cx="4985671" cy="4809793"/>
          </a:xfrm>
        </p:spPr>
        <p:txBody>
          <a:bodyPr>
            <a:normAutofit fontScale="92500" lnSpcReduction="20000"/>
          </a:bodyPr>
          <a:lstStyle/>
          <a:p>
            <a:r>
              <a:rPr lang="sk-SK" dirty="0"/>
              <a:t>Veda a literatúra nie sú dve veci, ale sú dve strany jednej</a:t>
            </a:r>
          </a:p>
          <a:p>
            <a:r>
              <a:rPr lang="sk-SK" dirty="0"/>
              <a:t>Bol anglický biológ, pedagóg a zástanca agnosticizmu (toto slovo vymyslel on). </a:t>
            </a:r>
          </a:p>
          <a:p>
            <a:r>
              <a:rPr lang="sk-SK" dirty="0" err="1"/>
              <a:t>Huxleyho</a:t>
            </a:r>
            <a:r>
              <a:rPr lang="sk-SK" dirty="0"/>
              <a:t> silná verejná podpora evolučného naturalizmu Charlesa Darwina mu vyniesla prezývku „Darwinov buldog“, zatiaľ čo jeho organizačné úsilie, verejné prednášky a písanie pomohli pozdvihnúť miesto vedy v modernej spoločnosti. </a:t>
            </a:r>
          </a:p>
          <a:p>
            <a:r>
              <a:rPr lang="sk-SK" dirty="0"/>
              <a:t>Jeho vzťah k vede a literatúre je významným príspevkom pre vedecké poznanie a preto sme zvolili jeho obdivné vyjadrenie k obom.</a:t>
            </a:r>
          </a:p>
        </p:txBody>
      </p:sp>
      <p:pic>
        <p:nvPicPr>
          <p:cNvPr id="2050" name="Picture 2" descr="Obrázok, na ktorom je ľudská tvár, osoba, portrét, ošatenie&#10;&#10;Automaticky generovaný popis">
            <a:extLst>
              <a:ext uri="{FF2B5EF4-FFF2-40B4-BE49-F238E27FC236}">
                <a16:creationId xmlns:a16="http://schemas.microsoft.com/office/drawing/2014/main" id="{751CA84A-9D82-7506-6276-C3594F794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846"/>
          <a:stretch/>
        </p:blipFill>
        <p:spPr bwMode="auto">
          <a:xfrm>
            <a:off x="5541725" y="726034"/>
            <a:ext cx="3607159" cy="378492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32C5357-E21A-2FE9-30BD-D43597C56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7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058"/>
    </mc:Choice>
    <mc:Fallback>
      <p:transition spd="slow" advTm="190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C21695C-A593-F3D1-E119-DD9B84A4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7D84F83-A9A5-C942-A03F-560C803C3F5D}" type="datetime1">
              <a:rPr lang="sk-SK" sz="1100" smtClean="0"/>
              <a:pPr>
                <a:spcAft>
                  <a:spcPts val="600"/>
                </a:spcAft>
              </a:pPr>
              <a:t>11.10.2023</a:t>
            </a:fld>
            <a:endParaRPr lang="en-GB" sz="110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BE2AB725-DFF1-A967-827A-CBB8F11983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0C92893-8C51-46CF-9D47-24B3C575AFAA}" type="slidenum">
              <a:rPr lang="en-GB" smtClean="0"/>
              <a:pPr>
                <a:spcAft>
                  <a:spcPts val="600"/>
                </a:spcAft>
              </a:pPr>
              <a:t>20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32AE7CE-9E6C-2680-F223-6D523DE2A48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BE358A5-A47D-2A5E-B3CD-870B61A4F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r>
              <a:rPr lang="sk-SK" dirty="0"/>
              <a:t>Česká republika</a:t>
            </a:r>
          </a:p>
        </p:txBody>
      </p:sp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676304AC-FF59-7595-D0C7-9C0863CA8D7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502" y="726034"/>
            <a:ext cx="4608809" cy="4651993"/>
          </a:xfrm>
        </p:spPr>
        <p:txBody>
          <a:bodyPr anchor="ctr">
            <a:normAutofit/>
          </a:bodyPr>
          <a:lstStyle/>
          <a:p>
            <a:r>
              <a:rPr lang="sk-SK" dirty="0"/>
              <a:t>Národní </a:t>
            </a:r>
            <a:r>
              <a:rPr lang="sk-SK" dirty="0" err="1"/>
              <a:t>lékařská</a:t>
            </a:r>
            <a:r>
              <a:rPr lang="sk-SK" dirty="0"/>
              <a:t> </a:t>
            </a:r>
            <a:r>
              <a:rPr lang="sk-SK" dirty="0" err="1"/>
              <a:t>knihovna</a:t>
            </a:r>
            <a:r>
              <a:rPr lang="sk-SK" dirty="0"/>
              <a:t> (NLK) </a:t>
            </a:r>
            <a:r>
              <a:rPr lang="sk-SK" dirty="0">
                <a:hlinkClick r:id="rId4"/>
              </a:rPr>
              <a:t>https://nlk.cz/</a:t>
            </a:r>
            <a:endParaRPr lang="sk-SK" dirty="0"/>
          </a:p>
          <a:p>
            <a:r>
              <a:rPr lang="sk-SK" dirty="0"/>
              <a:t>Portál </a:t>
            </a:r>
            <a:r>
              <a:rPr lang="sk-SK" dirty="0" err="1"/>
              <a:t>Medvik</a:t>
            </a:r>
            <a:r>
              <a:rPr lang="sk-SK" dirty="0"/>
              <a:t> </a:t>
            </a:r>
            <a:r>
              <a:rPr lang="sk-SK" dirty="0">
                <a:hlinkClick r:id="rId4"/>
              </a:rPr>
              <a:t>https://nlk.cz/zdroje/medvik/</a:t>
            </a:r>
            <a:endParaRPr lang="sk-SK" dirty="0"/>
          </a:p>
          <a:p>
            <a:endParaRPr lang="sk-SK" dirty="0"/>
          </a:p>
        </p:txBody>
      </p:sp>
      <p:pic>
        <p:nvPicPr>
          <p:cNvPr id="10" name="Obrázok 9" descr="Obrázok, na ktorom je text, snímka obrazovky, dizajn&#10;&#10;Automaticky generovaný popis">
            <a:extLst>
              <a:ext uri="{FF2B5EF4-FFF2-40B4-BE49-F238E27FC236}">
                <a16:creationId xmlns:a16="http://schemas.microsoft.com/office/drawing/2014/main" id="{A1A4EDF6-F99E-9948-3E31-94FD273FB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29" y="726034"/>
            <a:ext cx="5135028" cy="4526190"/>
          </a:xfrm>
          <a:prstGeom prst="rect">
            <a:avLst/>
          </a:prstGeom>
          <a:noFill/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916DCD07-C5A2-6814-C5B2-5995BCC07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8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46"/>
    </mc:Choice>
    <mc:Fallback>
      <p:transition spd="slow" advTm="63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839885E-DD09-14C3-5C66-396B1ED76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B1A60C47-DA0C-8449-A714-912745D9AA1F}" type="datetime1">
              <a:rPr lang="sk-SK" sz="1100" smtClean="0"/>
              <a:pPr>
                <a:spcAft>
                  <a:spcPts val="600"/>
                </a:spcAft>
              </a:pPr>
              <a:t>11.10.2023</a:t>
            </a:fld>
            <a:endParaRPr lang="en-GB" sz="110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2C4D0E5-EEB5-2DD3-16C2-55ED52C80D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5C6CE37E-CBC8-4448-B085-1F6586CB95B8}" type="slidenum">
              <a:rPr lang="en-GB" smtClean="0"/>
              <a:pPr>
                <a:spcAft>
                  <a:spcPts val="600"/>
                </a:spcAft>
              </a:pPr>
              <a:t>21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D8ACEEDA-D2F4-A337-AC8B-6CF563EC717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30C614DB-17AE-07DB-AD3A-AC0DF8703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000"/>
              <a:t>PUBMED </a:t>
            </a:r>
            <a:r>
              <a:rPr lang="sk-SK" sz="3000" err="1">
                <a:hlinkClick r:id="rId4"/>
              </a:rPr>
              <a:t>https</a:t>
            </a:r>
            <a:r>
              <a:rPr lang="sk-SK" sz="3000">
                <a:hlinkClick r:id="rId4"/>
              </a:rPr>
              <a:t>://</a:t>
            </a:r>
            <a:r>
              <a:rPr lang="sk-SK" sz="3000" err="1">
                <a:hlinkClick r:id="rId4"/>
              </a:rPr>
              <a:t>pubmed.ncbi.nlm.nih.gov</a:t>
            </a:r>
            <a:endParaRPr lang="sk-SK" sz="3000"/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6A34FC5D-84CC-B055-7C6B-3A4867F057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7990" y="726034"/>
            <a:ext cx="4720321" cy="488302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1600" dirty="0"/>
              <a:t>Medzinárodná databáza, vyvinutá a spravovaná Národnou knižnicou medicíny v USA, pokrývajúca všetky témy v oblasti biomedicínskeho výskumu. </a:t>
            </a:r>
          </a:p>
          <a:p>
            <a:pPr>
              <a:lnSpc>
                <a:spcPct val="90000"/>
              </a:lnSpc>
            </a:pPr>
            <a:r>
              <a:rPr lang="sk-SK" sz="1600" dirty="0"/>
              <a:t>Obsahuje viac ako 35 miliónov citácií na biomedicínsku literatúru z MEDLINE, časopisov o živej prírode a online kníh.</a:t>
            </a:r>
          </a:p>
          <a:p>
            <a:pPr>
              <a:lnSpc>
                <a:spcPct val="90000"/>
              </a:lnSpc>
            </a:pPr>
            <a:r>
              <a:rPr lang="sk-SK" sz="1600" dirty="0"/>
              <a:t> Citácie môžu obsahovať odkazy na plný textový obsah z </a:t>
            </a:r>
            <a:r>
              <a:rPr lang="sk-SK" sz="1600" dirty="0" err="1"/>
              <a:t>PubMed</a:t>
            </a:r>
            <a:r>
              <a:rPr lang="sk-SK" sz="1600" dirty="0"/>
              <a:t> </a:t>
            </a:r>
            <a:r>
              <a:rPr lang="sk-SK" sz="1600" dirty="0" err="1"/>
              <a:t>Central</a:t>
            </a:r>
            <a:r>
              <a:rPr lang="sk-SK" sz="1600" dirty="0"/>
              <a:t> a webových stránok vydavateľov. </a:t>
            </a:r>
          </a:p>
          <a:p>
            <a:pPr>
              <a:lnSpc>
                <a:spcPct val="90000"/>
              </a:lnSpc>
            </a:pPr>
            <a:r>
              <a:rPr lang="sk-SK" sz="1600" dirty="0"/>
              <a:t>Prístup bezplatne.</a:t>
            </a:r>
          </a:p>
        </p:txBody>
      </p:sp>
      <p:pic>
        <p:nvPicPr>
          <p:cNvPr id="11" name="Obrázok 10" descr="Obrázok, na ktorom je text, elektronika, snímka obrazovky, softvér&#10;&#10;Automaticky generovaný popis">
            <a:extLst>
              <a:ext uri="{FF2B5EF4-FFF2-40B4-BE49-F238E27FC236}">
                <a16:creationId xmlns:a16="http://schemas.microsoft.com/office/drawing/2014/main" id="{01860AE9-559E-3F5D-2081-A8D97E135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58" y="1176443"/>
            <a:ext cx="4663415" cy="3800682"/>
          </a:xfrm>
          <a:prstGeom prst="rect">
            <a:avLst/>
          </a:prstGeom>
          <a:noFill/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6B29084-DC64-D20C-45D1-DF856862A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6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65"/>
    </mc:Choice>
    <mc:Fallback>
      <p:transition spd="slow" advTm="75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74088EB-08AB-B645-E36F-DA0BE8154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B1A60C47-DA0C-8449-A714-912745D9AA1F}" type="datetime1">
              <a:rPr lang="sk-SK" sz="1100" smtClean="0"/>
              <a:pPr>
                <a:spcAft>
                  <a:spcPts val="600"/>
                </a:spcAft>
              </a:pPr>
              <a:t>11.10.2023</a:t>
            </a:fld>
            <a:endParaRPr lang="en-GB" sz="110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552F124-5D82-454B-EABC-0E01DFF751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5C6CE37E-CBC8-4448-B085-1F6586CB95B8}" type="slidenum">
              <a:rPr lang="en-GB" smtClean="0"/>
              <a:pPr>
                <a:spcAft>
                  <a:spcPts val="600"/>
                </a:spcAft>
              </a:pPr>
              <a:t>22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7A7A93D-88C5-A5E8-300B-51A2610B9C5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sp>
        <p:nvSpPr>
          <p:cNvPr id="22" name="Title 4">
            <a:extLst>
              <a:ext uri="{FF2B5EF4-FFF2-40B4-BE49-F238E27FC236}">
                <a16:creationId xmlns:a16="http://schemas.microsoft.com/office/drawing/2014/main" id="{1070C0F9-8EC1-0BDB-67F0-8F56A5509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7" y="5778929"/>
            <a:ext cx="8312587" cy="1008380"/>
          </a:xfrm>
        </p:spPr>
        <p:txBody>
          <a:bodyPr/>
          <a:lstStyle/>
          <a:p>
            <a:r>
              <a:rPr lang="en-US" sz="4000" dirty="0"/>
              <a:t>EMBASE</a:t>
            </a:r>
            <a:br>
              <a:rPr lang="en-US" sz="4000" dirty="0"/>
            </a:br>
            <a:r>
              <a:rPr lang="en-US" sz="4000" dirty="0">
                <a:hlinkClick r:id="rId4"/>
              </a:rPr>
              <a:t>https://</a:t>
            </a:r>
            <a:r>
              <a:rPr lang="en-US" sz="4000" dirty="0" err="1">
                <a:hlinkClick r:id="rId4"/>
              </a:rPr>
              <a:t>www.embase.com</a:t>
            </a:r>
            <a:r>
              <a:rPr lang="en-US" sz="4000" dirty="0">
                <a:hlinkClick r:id="rId4"/>
              </a:rPr>
              <a:t>/</a:t>
            </a:r>
            <a:endParaRPr lang="en-US" sz="4000" dirty="0"/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4BF3C328-CD8A-F231-C2F7-569991EAA8F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3746" y="726034"/>
            <a:ext cx="4664565" cy="4650243"/>
          </a:xfrm>
        </p:spPr>
        <p:txBody>
          <a:bodyPr>
            <a:normAutofit/>
          </a:bodyPr>
          <a:lstStyle/>
          <a:p>
            <a:r>
              <a:rPr lang="sk-SK" dirty="0"/>
              <a:t>Medzinárodná databáza spravovaná holandskou vydavateľskou spoločnosťou </a:t>
            </a:r>
            <a:r>
              <a:rPr lang="sk-SK" dirty="0" err="1"/>
              <a:t>Elsevier</a:t>
            </a:r>
            <a:r>
              <a:rPr lang="sk-SK" dirty="0"/>
              <a:t>. </a:t>
            </a:r>
          </a:p>
          <a:p>
            <a:r>
              <a:rPr lang="sk-SK" dirty="0"/>
              <a:t>Zahŕňa viac európskych časopisov ako </a:t>
            </a:r>
            <a:r>
              <a:rPr lang="sk-SK" dirty="0" err="1"/>
              <a:t>PubMed</a:t>
            </a:r>
            <a:r>
              <a:rPr lang="sk-SK" dirty="0"/>
              <a:t>, ale v mnohých iných aspektoch je s ním porovnateľný. </a:t>
            </a:r>
          </a:p>
          <a:p>
            <a:r>
              <a:rPr lang="sk-SK" dirty="0" err="1"/>
              <a:t>Embase</a:t>
            </a:r>
            <a:r>
              <a:rPr lang="sk-SK" dirty="0"/>
              <a:t> vyžaduje na prístup licenciu.</a:t>
            </a:r>
          </a:p>
        </p:txBody>
      </p:sp>
      <p:pic>
        <p:nvPicPr>
          <p:cNvPr id="13" name="Zástupný objekt pre obsah 12" descr="Obrázok, na ktorom je text, ošatenie, zdravotnícke zariadenie, snímka obrazovky&#10;&#10;Automaticky generovaný popis">
            <a:extLst>
              <a:ext uri="{FF2B5EF4-FFF2-40B4-BE49-F238E27FC236}">
                <a16:creationId xmlns:a16="http://schemas.microsoft.com/office/drawing/2014/main" id="{BE6EEAF9-0695-77D7-2AE6-66281CAE8E2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46" y="1376160"/>
            <a:ext cx="5047589" cy="3508074"/>
          </a:xfrm>
          <a:noFill/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11C7046-62DA-774A-527C-C2DE00E51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03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69"/>
    </mc:Choice>
    <mc:Fallback>
      <p:transition spd="slow" advTm="36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9E93996-42F7-8F7A-604B-EFB0A57EA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B1A60C47-DA0C-8449-A714-912745D9AA1F}" type="datetime1">
              <a:rPr lang="sk-SK" sz="1100" smtClean="0"/>
              <a:pPr>
                <a:spcAft>
                  <a:spcPts val="600"/>
                </a:spcAft>
              </a:pPr>
              <a:t>11.10.2023</a:t>
            </a:fld>
            <a:endParaRPr lang="en-GB" sz="110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89A1B91-6694-25BE-7FFD-DD10180E0F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5C6CE37E-CBC8-4448-B085-1F6586CB95B8}" type="slidenum">
              <a:rPr lang="en-GB" smtClean="0"/>
              <a:pPr>
                <a:spcAft>
                  <a:spcPts val="600"/>
                </a:spcAft>
              </a:pPr>
              <a:t>23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19D83BA-7F7D-FAF6-0B43-524814AA18A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324D818E-EF7F-204F-8CD9-69860F279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000" err="1"/>
              <a:t>Cochrane</a:t>
            </a:r>
            <a:r>
              <a:rPr lang="sk-SK" sz="3000"/>
              <a:t> </a:t>
            </a:r>
            <a:r>
              <a:rPr lang="sk-SK" sz="3000" err="1"/>
              <a:t>Library</a:t>
            </a:r>
            <a:br>
              <a:rPr lang="sk-SK" sz="3000"/>
            </a:br>
            <a:r>
              <a:rPr lang="sk-SK" sz="3000" err="1">
                <a:hlinkClick r:id="rId4"/>
              </a:rPr>
              <a:t>https</a:t>
            </a:r>
            <a:r>
              <a:rPr lang="sk-SK" sz="3000">
                <a:hlinkClick r:id="rId4"/>
              </a:rPr>
              <a:t>://</a:t>
            </a:r>
            <a:r>
              <a:rPr lang="sk-SK" sz="3000" err="1">
                <a:hlinkClick r:id="rId4"/>
              </a:rPr>
              <a:t>www.cochranelibrary.com</a:t>
            </a:r>
            <a:endParaRPr lang="sk-SK" sz="300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35B3308F-48E6-5716-A3EB-83B92D37E8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8712" y="726034"/>
            <a:ext cx="4519599" cy="3781425"/>
          </a:xfrm>
        </p:spPr>
        <p:txBody>
          <a:bodyPr>
            <a:normAutofit/>
          </a:bodyPr>
          <a:lstStyle/>
          <a:p>
            <a:r>
              <a:rPr lang="en-US" dirty="0"/>
              <a:t>Je </a:t>
            </a:r>
            <a:r>
              <a:rPr lang="en-US" dirty="0" err="1"/>
              <a:t>zbierkou</a:t>
            </a:r>
            <a:r>
              <a:rPr lang="en-US" dirty="0"/>
              <a:t> </a:t>
            </a:r>
            <a:r>
              <a:rPr lang="en-US" dirty="0" err="1"/>
              <a:t>niekoľkých</a:t>
            </a:r>
            <a:r>
              <a:rPr lang="en-US" dirty="0"/>
              <a:t> </a:t>
            </a:r>
            <a:r>
              <a:rPr lang="en-US" dirty="0" err="1"/>
              <a:t>individuálnych</a:t>
            </a:r>
            <a:r>
              <a:rPr lang="en-US" dirty="0"/>
              <a:t> </a:t>
            </a:r>
            <a:r>
              <a:rPr lang="en-US" dirty="0" err="1"/>
              <a:t>databáz</a:t>
            </a:r>
            <a:r>
              <a:rPr lang="en-US" dirty="0"/>
              <a:t>, z </a:t>
            </a:r>
            <a:r>
              <a:rPr lang="en-US" dirty="0" err="1"/>
              <a:t>ktorých</a:t>
            </a:r>
            <a:r>
              <a:rPr lang="en-US" dirty="0"/>
              <a:t> </a:t>
            </a:r>
            <a:r>
              <a:rPr lang="en-US" dirty="0" err="1"/>
              <a:t>najdôležitejšie</a:t>
            </a:r>
            <a:r>
              <a:rPr lang="en-US" dirty="0"/>
              <a:t> </a:t>
            </a:r>
            <a:r>
              <a:rPr lang="en-US" dirty="0" err="1"/>
              <a:t>sú</a:t>
            </a:r>
            <a:r>
              <a:rPr lang="en-US" dirty="0"/>
              <a:t> </a:t>
            </a:r>
          </a:p>
          <a:p>
            <a:pPr lvl="1"/>
            <a:r>
              <a:rPr lang="en-US" i="1" dirty="0"/>
              <a:t>The Cochrane Database of Systematic Reviews (CDSR) </a:t>
            </a:r>
            <a:r>
              <a:rPr lang="en-US" dirty="0"/>
              <a:t>a</a:t>
            </a:r>
          </a:p>
          <a:p>
            <a:pPr lvl="1"/>
            <a:r>
              <a:rPr lang="en-US" i="1" dirty="0"/>
              <a:t>The Cochrane Central Register of Controlled Trials (CENTRAL). </a:t>
            </a:r>
          </a:p>
          <a:p>
            <a:r>
              <a:rPr lang="en-US" dirty="0" err="1"/>
              <a:t>Knižnica</a:t>
            </a:r>
            <a:r>
              <a:rPr lang="en-US" dirty="0"/>
              <a:t> Cochrane Library </a:t>
            </a:r>
            <a:r>
              <a:rPr lang="en-US" dirty="0" err="1"/>
              <a:t>vyžaduje</a:t>
            </a:r>
            <a:r>
              <a:rPr lang="en-US" dirty="0"/>
              <a:t> </a:t>
            </a:r>
            <a:r>
              <a:rPr lang="en-US" dirty="0" err="1"/>
              <a:t>licenciu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prístup</a:t>
            </a:r>
            <a:r>
              <a:rPr lang="en-US" dirty="0"/>
              <a:t>.</a:t>
            </a:r>
          </a:p>
        </p:txBody>
      </p:sp>
      <p:pic>
        <p:nvPicPr>
          <p:cNvPr id="11" name="Zástupný objekt pre obsah 10" descr="Obrázok, na ktorom je text, snímka obrazovky, webová lokalita, online reklama&#10;&#10;Automaticky generovaný popis">
            <a:extLst>
              <a:ext uri="{FF2B5EF4-FFF2-40B4-BE49-F238E27FC236}">
                <a16:creationId xmlns:a16="http://schemas.microsoft.com/office/drawing/2014/main" id="{C8A88A16-3DA5-34F1-6468-9B964A445A0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931" y="1108646"/>
            <a:ext cx="4825919" cy="3016199"/>
          </a:xfrm>
          <a:noFill/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790758D-F361-ED79-31E8-52A62D52D5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4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18"/>
    </mc:Choice>
    <mc:Fallback>
      <p:transition spd="slow" advTm="40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3CBFAB5-B0EF-DBC7-A93E-2481BBDF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B1A60C47-DA0C-8449-A714-912745D9AA1F}" type="datetime1">
              <a:rPr lang="sk-SK" sz="1100" smtClean="0"/>
              <a:pPr>
                <a:spcAft>
                  <a:spcPts val="600"/>
                </a:spcAft>
              </a:pPr>
              <a:t>11.10.2023</a:t>
            </a:fld>
            <a:endParaRPr lang="en-GB" sz="110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2F35B57D-863F-2F21-23D9-616BE77377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5C6CE37E-CBC8-4448-B085-1F6586CB95B8}" type="slidenum">
              <a:rPr lang="en-GB" smtClean="0"/>
              <a:pPr>
                <a:spcAft>
                  <a:spcPts val="600"/>
                </a:spcAft>
              </a:pPr>
              <a:t>24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AD83514F-07AA-85BF-94D1-F32FF8C236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3A9A4EA4-5A59-6325-426B-EF9F62237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000"/>
              <a:t>SCOPUS</a:t>
            </a:r>
            <a:br>
              <a:rPr lang="sk-SK" sz="3000"/>
            </a:br>
            <a:r>
              <a:rPr lang="sk-SK" sz="3000" err="1">
                <a:hlinkClick r:id="rId4"/>
              </a:rPr>
              <a:t>https</a:t>
            </a:r>
            <a:r>
              <a:rPr lang="sk-SK" sz="3000">
                <a:hlinkClick r:id="rId4"/>
              </a:rPr>
              <a:t>://</a:t>
            </a:r>
            <a:r>
              <a:rPr lang="sk-SK" sz="3000" err="1">
                <a:hlinkClick r:id="rId4"/>
              </a:rPr>
              <a:t>www.scopus.com</a:t>
            </a:r>
            <a:r>
              <a:rPr lang="sk-SK" sz="3000">
                <a:hlinkClick r:id="rId4"/>
              </a:rPr>
              <a:t>/</a:t>
            </a:r>
            <a:endParaRPr lang="sk-SK" sz="3000"/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D415C3F6-1812-6B01-3D34-43DF473015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1874" y="726034"/>
            <a:ext cx="4036741" cy="449273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1800" dirty="0"/>
              <a:t>Veľká databáza pokrývajúca všetky oblasti výskumu, hoci zdravotníctvo a prírodné vedy sú zastúpené lepšie ako spoločenské a humanitné vedy. </a:t>
            </a:r>
          </a:p>
          <a:p>
            <a:pPr>
              <a:lnSpc>
                <a:spcPct val="90000"/>
              </a:lnSpc>
            </a:pPr>
            <a:r>
              <a:rPr lang="sk-SK" sz="1800" dirty="0"/>
              <a:t>Pokrýva aj viaceré slovenské a české časopisy. </a:t>
            </a:r>
          </a:p>
          <a:p>
            <a:pPr>
              <a:lnSpc>
                <a:spcPct val="90000"/>
              </a:lnSpc>
            </a:pPr>
            <a:r>
              <a:rPr lang="sk-SK" sz="1800" dirty="0" err="1"/>
              <a:t>Scopus</a:t>
            </a:r>
            <a:r>
              <a:rPr lang="sk-SK" sz="1800" dirty="0"/>
              <a:t> indexuje citačné údaje, a preto sa dá použiť na vyhľadávanie citácií. </a:t>
            </a:r>
          </a:p>
          <a:p>
            <a:pPr>
              <a:lnSpc>
                <a:spcPct val="90000"/>
              </a:lnSpc>
            </a:pPr>
            <a:r>
              <a:rPr lang="sk-SK" sz="1800" dirty="0"/>
              <a:t>Vyhľadávanie v </a:t>
            </a:r>
            <a:r>
              <a:rPr lang="sk-SK" sz="1800" dirty="0" err="1"/>
              <a:t>Scopus</a:t>
            </a:r>
            <a:r>
              <a:rPr lang="sk-SK" sz="1800" dirty="0"/>
              <a:t> vyžaduje licenciu, dostupná cez SLK aj CVTI SR. </a:t>
            </a:r>
          </a:p>
        </p:txBody>
      </p:sp>
      <p:pic>
        <p:nvPicPr>
          <p:cNvPr id="11" name="Obrázok 10" descr="Obrázok, na ktorom je text, číslo, písmo, softvér&#10;&#10;Automaticky generovaný popis">
            <a:extLst>
              <a:ext uri="{FF2B5EF4-FFF2-40B4-BE49-F238E27FC236}">
                <a16:creationId xmlns:a16="http://schemas.microsoft.com/office/drawing/2014/main" id="{9072B746-F8BA-7B90-7B0B-DE73CD27B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250" y="1176443"/>
            <a:ext cx="5629739" cy="3743775"/>
          </a:xfrm>
          <a:prstGeom prst="rect">
            <a:avLst/>
          </a:prstGeom>
          <a:noFill/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36C47C5-BF8A-B1E6-2A18-7E16F8D04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96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84"/>
    </mc:Choice>
    <mc:Fallback>
      <p:transition spd="slow" advTm="55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460B802-F1F2-43F7-35C9-DA4F158D95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B1A60C47-DA0C-8449-A714-912745D9AA1F}" type="datetime1">
              <a:rPr lang="sk-SK" sz="1100" smtClean="0"/>
              <a:pPr>
                <a:spcAft>
                  <a:spcPts val="600"/>
                </a:spcAft>
              </a:pPr>
              <a:t>11.10.2023</a:t>
            </a:fld>
            <a:endParaRPr lang="en-GB" sz="110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AB6300C-412D-37AA-0C96-8FBC3351B5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5C6CE37E-CBC8-4448-B085-1F6586CB95B8}" type="slidenum">
              <a:rPr lang="en-GB" smtClean="0"/>
              <a:pPr>
                <a:spcAft>
                  <a:spcPts val="600"/>
                </a:spcAft>
              </a:pPr>
              <a:t>25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F77BD04-1AD3-C710-7CA0-9908E49E91B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A39430D2-27D2-748A-123A-CEEC6C6C2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/>
              <a:t>Web of Science</a:t>
            </a:r>
            <a:br>
              <a:rPr lang="en-US" sz="1800"/>
            </a:br>
            <a:r>
              <a:rPr lang="sk-SK" sz="1800" u="sng">
                <a:ln>
                  <a:noFill/>
                </a:ln>
                <a:effectLst/>
                <a:hlinkClick r:id="rId4"/>
              </a:rPr>
              <a:t>https://clarivate.com/products/scientific-and-academic-research/research-discovery-and-workflow-solutions/webofscience-platform/</a:t>
            </a:r>
            <a:endParaRPr lang="en-US" sz="180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3BF0F13-49A7-8707-5265-7EB1E2328D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3661" y="703732"/>
            <a:ext cx="3607159" cy="37814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2100" dirty="0"/>
              <a:t>Veľká databáza pokrývajúca rovnaké oblasti výskumu ako </a:t>
            </a:r>
            <a:r>
              <a:rPr lang="sk-SK" sz="2100" dirty="0" err="1"/>
              <a:t>Scopus</a:t>
            </a:r>
            <a:r>
              <a:rPr lang="sk-SK" sz="2100" dirty="0"/>
              <a:t>. </a:t>
            </a:r>
          </a:p>
          <a:p>
            <a:pPr>
              <a:lnSpc>
                <a:spcPct val="90000"/>
              </a:lnSpc>
            </a:pPr>
            <a:r>
              <a:rPr lang="sk-SK" sz="2100" dirty="0"/>
              <a:t>Rovnako ako </a:t>
            </a:r>
            <a:r>
              <a:rPr lang="sk-SK" sz="2100" dirty="0" err="1"/>
              <a:t>Scopus</a:t>
            </a:r>
            <a:r>
              <a:rPr lang="sk-SK" sz="2100" dirty="0"/>
              <a:t>, aj Web of </a:t>
            </a:r>
            <a:r>
              <a:rPr lang="sk-SK" sz="2100" dirty="0" err="1"/>
              <a:t>Science</a:t>
            </a:r>
            <a:r>
              <a:rPr lang="sk-SK" sz="2100" dirty="0"/>
              <a:t> je citačná databáza. </a:t>
            </a:r>
          </a:p>
          <a:p>
            <a:pPr>
              <a:lnSpc>
                <a:spcPct val="90000"/>
              </a:lnSpc>
            </a:pPr>
            <a:r>
              <a:rPr lang="sk-SK" sz="2100" dirty="0"/>
              <a:t>Web of </a:t>
            </a:r>
            <a:r>
              <a:rPr lang="sk-SK" sz="2100" dirty="0" err="1"/>
              <a:t>Science</a:t>
            </a:r>
            <a:r>
              <a:rPr lang="sk-SK" sz="2100" dirty="0"/>
              <a:t> vyžaduje na prístup licenciu, dostupná prostredníctvom CVTI SR. </a:t>
            </a:r>
          </a:p>
        </p:txBody>
      </p:sp>
      <p:pic>
        <p:nvPicPr>
          <p:cNvPr id="9" name="Obrázok 8" descr="Obrázok, na ktorom je snímka obrazovky, text, softvér, webová stránka&#10;&#10;Automaticky generovaný popis">
            <a:extLst>
              <a:ext uri="{FF2B5EF4-FFF2-40B4-BE49-F238E27FC236}">
                <a16:creationId xmlns:a16="http://schemas.microsoft.com/office/drawing/2014/main" id="{7AB9FDB5-9580-3CB4-2DE1-3A1201A92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88" y="1617334"/>
            <a:ext cx="5925375" cy="2325710"/>
          </a:xfrm>
          <a:prstGeom prst="rect">
            <a:avLst/>
          </a:prstGeom>
          <a:noFill/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36BE85EC-C5F6-5A0B-D627-4921D1111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2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77"/>
    </mc:Choice>
    <mc:Fallback>
      <p:transition spd="slow" advTm="62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760B5C99-FBAF-864C-EC93-2EA756C2C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B1A60C47-DA0C-8449-A714-912745D9AA1F}" type="datetime1">
              <a:rPr lang="sk-SK" sz="1100" smtClean="0"/>
              <a:pPr>
                <a:spcAft>
                  <a:spcPts val="600"/>
                </a:spcAft>
              </a:pPr>
              <a:t>11.10.2023</a:t>
            </a:fld>
            <a:endParaRPr lang="en-GB" sz="110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9D91C24-1ED6-D019-AE1B-B6E9F4C8D3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5C6CE37E-CBC8-4448-B085-1F6586CB95B8}" type="slidenum">
              <a:rPr lang="en-GB" smtClean="0"/>
              <a:pPr>
                <a:spcAft>
                  <a:spcPts val="600"/>
                </a:spcAft>
              </a:pPr>
              <a:t>26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D4C444EB-5FE7-2C6C-28B6-5A281CE233F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3DA666E7-0605-430A-911D-AAEB6A52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000"/>
              <a:t>Google študovňa</a:t>
            </a:r>
            <a:br>
              <a:rPr lang="sk-SK" sz="3000"/>
            </a:br>
            <a:r>
              <a:rPr lang="sk-SK" sz="3000" err="1">
                <a:hlinkClick r:id="rId4"/>
              </a:rPr>
              <a:t>https</a:t>
            </a:r>
            <a:r>
              <a:rPr lang="sk-SK" sz="3000">
                <a:hlinkClick r:id="rId4"/>
              </a:rPr>
              <a:t>://</a:t>
            </a:r>
            <a:r>
              <a:rPr lang="sk-SK" sz="3000" err="1">
                <a:hlinkClick r:id="rId4"/>
              </a:rPr>
              <a:t>scholar.google.sk</a:t>
            </a:r>
            <a:endParaRPr lang="sk-SK" sz="3000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349B94AD-B512-3081-BF2A-CB0EE15F2B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2596" y="726034"/>
            <a:ext cx="2943921" cy="3781425"/>
          </a:xfrm>
        </p:spPr>
        <p:txBody>
          <a:bodyPr/>
          <a:lstStyle/>
          <a:p>
            <a:r>
              <a:rPr lang="en-US" dirty="0" err="1"/>
              <a:t>Prístup</a:t>
            </a:r>
            <a:r>
              <a:rPr lang="en-US" dirty="0"/>
              <a:t> </a:t>
            </a:r>
            <a:r>
              <a:rPr lang="en-US" dirty="0" err="1"/>
              <a:t>zdarma</a:t>
            </a:r>
            <a:endParaRPr lang="en-US" dirty="0"/>
          </a:p>
          <a:p>
            <a:r>
              <a:rPr lang="en-US" dirty="0" err="1"/>
              <a:t>Ponúka</a:t>
            </a:r>
            <a:r>
              <a:rPr lang="en-US" dirty="0"/>
              <a:t> </a:t>
            </a:r>
            <a:r>
              <a:rPr lang="en-US" dirty="0" err="1"/>
              <a:t>linky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dokumenty</a:t>
            </a:r>
            <a:endParaRPr lang="en-US" dirty="0"/>
          </a:p>
        </p:txBody>
      </p:sp>
      <p:pic>
        <p:nvPicPr>
          <p:cNvPr id="11" name="Zástupný objekt pre obsah 10" descr="Obrázok, na ktorom je text, webová stránka, webová lokalita, snímka obrazovky&#10;&#10;Automaticky generovaný popis">
            <a:extLst>
              <a:ext uri="{FF2B5EF4-FFF2-40B4-BE49-F238E27FC236}">
                <a16:creationId xmlns:a16="http://schemas.microsoft.com/office/drawing/2014/main" id="{2B458CD4-D1F9-0A16-0542-0D3BC5ACBB8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41" y="1576930"/>
            <a:ext cx="5789244" cy="3343288"/>
          </a:xfrm>
          <a:noFill/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D176077-C37C-0EE1-B576-1CAD0D02A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0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568"/>
    </mc:Choice>
    <mc:Fallback>
      <p:transition spd="slow" advTm="89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D19C8092-C952-6166-C623-54648CC1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B1A60C47-DA0C-8449-A714-912745D9AA1F}" type="datetime1">
              <a:rPr lang="sk-SK" sz="1100" smtClean="0"/>
              <a:pPr>
                <a:spcAft>
                  <a:spcPts val="600"/>
                </a:spcAft>
              </a:pPr>
              <a:t>11.10.2023</a:t>
            </a:fld>
            <a:endParaRPr lang="en-GB" sz="110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41A7C27-0B18-2F35-3C7A-0F971C5E2D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5C6CE37E-CBC8-4448-B085-1F6586CB95B8}" type="slidenum">
              <a:rPr lang="en-GB" smtClean="0"/>
              <a:pPr>
                <a:spcAft>
                  <a:spcPts val="600"/>
                </a:spcAft>
              </a:pPr>
              <a:t>27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3E16A9B-CB3A-2796-CD3D-F9810EE92C0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3F81364E-DE49-8D95-C31B-9ED5E90F9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000"/>
              <a:t>Google knihy</a:t>
            </a:r>
            <a:br>
              <a:rPr lang="sk-SK" sz="3000"/>
            </a:br>
            <a:r>
              <a:rPr lang="sk-SK" sz="3000">
                <a:hlinkClick r:id="rId4"/>
              </a:rPr>
              <a:t>https://books.google.com</a:t>
            </a:r>
            <a:endParaRPr lang="sk-SK" sz="3000"/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18A27647-85C9-5ED0-D9EC-814C50A4359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6323" y="826395"/>
            <a:ext cx="3607159" cy="3781425"/>
          </a:xfrm>
        </p:spPr>
        <p:txBody>
          <a:bodyPr anchor="ctr">
            <a:normAutofit/>
          </a:bodyPr>
          <a:lstStyle/>
          <a:p>
            <a:r>
              <a:rPr lang="sk-SK" dirty="0"/>
              <a:t>Prístup zdarma</a:t>
            </a:r>
          </a:p>
        </p:txBody>
      </p:sp>
      <p:pic>
        <p:nvPicPr>
          <p:cNvPr id="11" name="Obrázok 10" descr="Obrázok, na ktorom je text, snímka obrazovky, webová stránka, webová lokalita&#10;&#10;Automaticky generovaný popis">
            <a:extLst>
              <a:ext uri="{FF2B5EF4-FFF2-40B4-BE49-F238E27FC236}">
                <a16:creationId xmlns:a16="http://schemas.microsoft.com/office/drawing/2014/main" id="{929F5A78-4311-8A1D-F09F-5461C8318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741" y="905096"/>
            <a:ext cx="5112143" cy="4856536"/>
          </a:xfrm>
          <a:prstGeom prst="rect">
            <a:avLst/>
          </a:prstGeom>
          <a:noFill/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F73EDAD-491E-9292-65AC-78C4DADA8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0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50"/>
    </mc:Choice>
    <mc:Fallback>
      <p:transition spd="slow" advTm="3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43284CEB-B88A-0356-D1CB-0CCA4AADC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5343430"/>
          </a:xfrm>
        </p:spPr>
        <p:txBody>
          <a:bodyPr>
            <a:normAutofit fontScale="92500" lnSpcReduction="20000"/>
          </a:bodyPr>
          <a:lstStyle/>
          <a:p>
            <a:r>
              <a:rPr lang="sk-SK" i="1" dirty="0" err="1"/>
              <a:t>Northen</a:t>
            </a:r>
            <a:r>
              <a:rPr lang="sk-SK" i="1" dirty="0"/>
              <a:t> </a:t>
            </a:r>
            <a:r>
              <a:rPr lang="sk-SK" i="1" dirty="0" err="1"/>
              <a:t>Light</a:t>
            </a:r>
            <a:r>
              <a:rPr lang="sk-SK" i="1" dirty="0"/>
              <a:t> </a:t>
            </a:r>
            <a:r>
              <a:rPr lang="sk-SK" dirty="0"/>
              <a:t>patrí medzi bibliografické databázy, ktoré poskytujú prístup k viac ako 1,5 milióna abstraktov a </a:t>
            </a:r>
            <a:r>
              <a:rPr lang="sk-SK" dirty="0" err="1"/>
              <a:t>posterov</a:t>
            </a:r>
            <a:r>
              <a:rPr lang="sk-SK" dirty="0"/>
              <a:t> z konferencií od roku 2010. Prístup je platený cez OVID (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ospguides.ovid.com</a:t>
            </a:r>
            <a:r>
              <a:rPr lang="sk-SK" dirty="0"/>
              <a:t>/</a:t>
            </a:r>
            <a:r>
              <a:rPr lang="sk-SK" dirty="0" err="1"/>
              <a:t>OSPguides</a:t>
            </a:r>
            <a:r>
              <a:rPr lang="sk-SK" dirty="0"/>
              <a:t>/</a:t>
            </a:r>
            <a:r>
              <a:rPr lang="sk-SK" dirty="0" err="1"/>
              <a:t>dscvdb.htm#top</a:t>
            </a:r>
            <a:r>
              <a:rPr lang="sk-SK" dirty="0"/>
              <a:t> )</a:t>
            </a:r>
          </a:p>
          <a:p>
            <a:r>
              <a:rPr lang="sk-SK" i="1" dirty="0" err="1"/>
              <a:t>OAIste</a:t>
            </a:r>
            <a:r>
              <a:rPr lang="sk-SK" dirty="0" err="1"/>
              <a:t>r</a:t>
            </a:r>
            <a:r>
              <a:rPr lang="sk-SK" dirty="0"/>
              <a:t> poskytuje on-line prístup k viac ako 50 miliónom on-line zdrojov s voľným prístupom (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access</a:t>
            </a:r>
            <a:r>
              <a:rPr lang="sk-SK" dirty="0"/>
              <a:t>). Poskytuje digitalizované knihy a články, audio súbory, obrázky, filmy a súbory údajov. Okrem toho obsahuje diplomové práce, technické a výskumné správy a zbierky obrázkov. Je voľne dostupná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oaister.on.worldcat.org</a:t>
            </a:r>
            <a:r>
              <a:rPr lang="sk-SK" dirty="0"/>
              <a:t>/</a:t>
            </a:r>
            <a:r>
              <a:rPr lang="sk-SK" dirty="0" err="1"/>
              <a:t>discovery</a:t>
            </a:r>
            <a:r>
              <a:rPr lang="sk-SK" dirty="0"/>
              <a:t> </a:t>
            </a:r>
          </a:p>
          <a:p>
            <a:r>
              <a:rPr lang="sk-SK" i="1" dirty="0"/>
              <a:t>OPENGREY.EU </a:t>
            </a:r>
            <a:r>
              <a:rPr lang="sk-SK" dirty="0"/>
              <a:t>poskytuje prehľad informácií o sivej literatúre v Európe. Umožňuje otvorený prístup k 700 000 bibliografickým odkazom na sivú literatúru z Európy. Medzi dokumentami sú  technické alebo výskumné správy, doktorandské dizertačné práce, niektoré konferenčné príspevky, niektoré oficiálne publikácie a iné typy sivej literatúry. Prístup je otvorený prostredníctvom databázy DANS EASY </a:t>
            </a:r>
            <a:r>
              <a:rPr lang="sk-SK" dirty="0" err="1"/>
              <a:t>Archive</a:t>
            </a:r>
            <a:r>
              <a:rPr lang="sk-SK" dirty="0"/>
              <a:t>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easy.dans.knaw.nl</a:t>
            </a:r>
            <a:r>
              <a:rPr lang="sk-SK" dirty="0"/>
              <a:t>/</a:t>
            </a:r>
            <a:r>
              <a:rPr lang="sk-SK" dirty="0" err="1"/>
              <a:t>ui</a:t>
            </a:r>
            <a:r>
              <a:rPr lang="sk-SK" dirty="0"/>
              <a:t>/</a:t>
            </a:r>
            <a:r>
              <a:rPr lang="sk-SK" dirty="0" err="1"/>
              <a:t>datasets</a:t>
            </a:r>
            <a:r>
              <a:rPr lang="sk-SK" dirty="0"/>
              <a:t>/id/easy-dataset:200362/</a:t>
            </a:r>
            <a:r>
              <a:rPr lang="sk-SK" dirty="0" err="1"/>
              <a:t>tab</a:t>
            </a:r>
            <a:r>
              <a:rPr lang="sk-SK" dirty="0"/>
              <a:t>/2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A67476BC-8155-AAAA-7CAE-7D5A98C1E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68" y="5980254"/>
            <a:ext cx="8312587" cy="1008380"/>
          </a:xfrm>
        </p:spPr>
        <p:txBody>
          <a:bodyPr/>
          <a:lstStyle/>
          <a:p>
            <a:r>
              <a:rPr lang="sk-SK" dirty="0"/>
              <a:t>Sivá literatúra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4DB425B-A362-0068-60CE-2DAB7591C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60C47-DA0C-8449-A714-912745D9AA1F}" type="datetime1">
              <a:rPr lang="sk-SK" smtClean="0"/>
              <a:t>11.10.2023</a:t>
            </a:fld>
            <a:endParaRPr lang="en-GB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11F3525-69DC-16A0-BEB8-A98F7F57CC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45C90504-4B4C-AAE0-DACF-828E8C98DAA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4BD0FD2-F4C7-7927-72CB-3D19DAFAB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2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720"/>
    </mc:Choice>
    <mc:Fallback>
      <p:transition spd="slow" advTm="154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3BCCFBC4-936C-6A73-AA78-49E4FDA12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537" y="756287"/>
            <a:ext cx="8733740" cy="4384425"/>
          </a:xfrm>
        </p:spPr>
        <p:txBody>
          <a:bodyPr>
            <a:normAutofit fontScale="92500" lnSpcReduction="20000"/>
          </a:bodyPr>
          <a:lstStyle/>
          <a:p>
            <a:r>
              <a:rPr lang="sk-SK" dirty="0"/>
              <a:t>Ich presná definícia umožňuje špecifikovať ciele projektu a zároveň ďalej zúžiť rozsah hľadania. </a:t>
            </a:r>
          </a:p>
          <a:p>
            <a:r>
              <a:rPr lang="sk-SK" dirty="0"/>
              <a:t>Môžu sa týkať každej oblasti PICO, napríklad populácie, intervencie, či výsledku štúdie. </a:t>
            </a:r>
          </a:p>
          <a:p>
            <a:r>
              <a:rPr lang="sk-SK" dirty="0"/>
              <a:t>Vzhľadom na ekonomické, politické, kultúrne a iné faktory môžeme obmedziť krajiny pôvodu štúdie. </a:t>
            </a:r>
          </a:p>
          <a:p>
            <a:r>
              <a:rPr lang="sk-SK" dirty="0"/>
              <a:t>Iné štúdie môžu uviesť, že budú zahrnuté iba kvalitatívne štúdie. </a:t>
            </a:r>
          </a:p>
          <a:p>
            <a:r>
              <a:rPr lang="sk-SK" dirty="0"/>
              <a:t>Charakter zamýšľanej práce môže vyžadovať sústredenie sa na výhradne komunitné projekty, alebo naopak, iba na klinické štúdie. Podobne sa môžeme sústrediť výhradne na kvalitatívne alebo kvantitatívne štúdie. </a:t>
            </a:r>
          </a:p>
          <a:p>
            <a:r>
              <a:rPr lang="sk-SK" dirty="0"/>
              <a:t>Dátum zverejnenia výsledkov štúdie býva častým kritériom, zvykom je sústrediť sa na čo najnovšie poznatky a obmedziť vyhľadávanie na posledných 5 rokov.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B5DF9DD-5E5D-5755-D805-C170F07A4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4" y="6008708"/>
            <a:ext cx="8312587" cy="1008380"/>
          </a:xfrm>
        </p:spPr>
        <p:txBody>
          <a:bodyPr/>
          <a:lstStyle/>
          <a:p>
            <a:r>
              <a:rPr lang="sk-SK" dirty="0"/>
              <a:t>Kritériá zaradenia a vylúčenia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C7ABA53-A49B-444A-376C-0E6042FE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11.10.2023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4315D12-2622-3D93-7E81-5820FF2527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653E20C-E48D-CA32-8B62-4802CF27FE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D3631595-341D-B5C2-7825-C02C3B415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373"/>
    </mc:Choice>
    <mc:Fallback>
      <p:transition spd="slow" advTm="104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780357EF-B876-2A49-8075-7C4891ECA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2811" y="756287"/>
            <a:ext cx="7585466" cy="4621740"/>
          </a:xfrm>
        </p:spPr>
        <p:txBody>
          <a:bodyPr/>
          <a:lstStyle/>
          <a:p>
            <a:r>
              <a:rPr lang="sk-SK" dirty="0"/>
              <a:t>Účel prehľadu literatúry</a:t>
            </a:r>
          </a:p>
          <a:p>
            <a:r>
              <a:rPr lang="sk-SK" dirty="0"/>
              <a:t>Od otázky k vyhľadaniu literatúry</a:t>
            </a:r>
          </a:p>
          <a:p>
            <a:r>
              <a:rPr lang="sk-SK" dirty="0" err="1"/>
              <a:t>MeSH</a:t>
            </a:r>
            <a:endParaRPr lang="sk-SK" dirty="0"/>
          </a:p>
          <a:p>
            <a:r>
              <a:rPr lang="sk-SK" dirty="0"/>
              <a:t>Operátory pre spresnenie vyhľadávania</a:t>
            </a:r>
          </a:p>
          <a:p>
            <a:r>
              <a:rPr lang="sk-SK" dirty="0"/>
              <a:t>Databázy literárnych zdrojov</a:t>
            </a:r>
          </a:p>
          <a:p>
            <a:r>
              <a:rPr lang="sk-SK" dirty="0"/>
              <a:t>Postup pri prehľadávaní</a:t>
            </a:r>
          </a:p>
          <a:p>
            <a:r>
              <a:rPr lang="sk-SK" dirty="0"/>
              <a:t>Plné texty</a:t>
            </a:r>
          </a:p>
          <a:p>
            <a:r>
              <a:rPr lang="sk-SK" dirty="0"/>
              <a:t>Zhrnutie</a:t>
            </a:r>
          </a:p>
          <a:p>
            <a:r>
              <a:rPr lang="sk-SK" dirty="0"/>
              <a:t>Referencie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944F73F-185E-3943-BB30-3291BDC1A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Štruktúra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30F11FC-BF8A-E64E-A277-335A3C15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11.10.2023</a:t>
            </a:fld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1588CD6-8F48-2843-BF66-3FFFD98273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sk-SK" smtClean="0"/>
              <a:pPr/>
              <a:t>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911460E8-F8F2-B844-8132-20E3DBA30A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345CC886-C47D-A00C-C4D9-804DF1839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81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90"/>
    </mc:Choice>
    <mc:Fallback>
      <p:transition spd="slow" advTm="41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E29618A-D552-C7A7-561E-FF5711C48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9" y="5882217"/>
            <a:ext cx="8312587" cy="1008380"/>
          </a:xfrm>
        </p:spPr>
        <p:txBody>
          <a:bodyPr/>
          <a:lstStyle/>
          <a:p>
            <a:r>
              <a:rPr lang="sk-SK" dirty="0"/>
              <a:t>Formulár vyhľadávania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1B75A1B-AA5B-B89E-E5BE-1F846608A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11.10.2023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BE3D9662-C214-12DD-4838-F0B3103259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59664CC-C61F-3EE2-2ED3-63DE1DE524B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907D99D8-7BA5-E4EF-0598-80A0CD48E391}"/>
              </a:ext>
            </a:extLst>
          </p:cNvPr>
          <p:cNvGrpSpPr/>
          <p:nvPr/>
        </p:nvGrpSpPr>
        <p:grpSpPr>
          <a:xfrm>
            <a:off x="289394" y="273200"/>
            <a:ext cx="9684780" cy="5609017"/>
            <a:chOff x="289394" y="273200"/>
            <a:chExt cx="9684780" cy="5609017"/>
          </a:xfrm>
        </p:grpSpPr>
        <p:pic>
          <p:nvPicPr>
            <p:cNvPr id="8" name="Obrázok 7" descr="Obrázok, na ktorom je text, snímka obrazovky, rad, rovnobežný&#10;&#10;Automaticky generovaný popis">
              <a:extLst>
                <a:ext uri="{FF2B5EF4-FFF2-40B4-BE49-F238E27FC236}">
                  <a16:creationId xmlns:a16="http://schemas.microsoft.com/office/drawing/2014/main" id="{3C328709-2FFC-82C2-A3F1-E82607E5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94" y="273200"/>
              <a:ext cx="3906280" cy="5609017"/>
            </a:xfrm>
            <a:prstGeom prst="rect">
              <a:avLst/>
            </a:prstGeom>
          </p:spPr>
        </p:pic>
        <p:pic>
          <p:nvPicPr>
            <p:cNvPr id="10" name="Obrázok 9" descr="Obrázok, na ktorom je text, snímka obrazovky, písmo, číslo&#10;&#10;Automaticky generovaný popis">
              <a:extLst>
                <a:ext uri="{FF2B5EF4-FFF2-40B4-BE49-F238E27FC236}">
                  <a16:creationId xmlns:a16="http://schemas.microsoft.com/office/drawing/2014/main" id="{F8BAB75E-6EAD-14AA-A612-B49C257B0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5674" y="759133"/>
              <a:ext cx="5778500" cy="4292600"/>
            </a:xfrm>
            <a:prstGeom prst="rect">
              <a:avLst/>
            </a:prstGeom>
          </p:spPr>
        </p:pic>
      </p:grp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F0DECC4-B9F1-5CAF-0848-B94915824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55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306"/>
    </mc:Choice>
    <mc:Fallback>
      <p:transition spd="slow" advTm="347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7CADAD2E-040D-3E58-CFE8-E058938D2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668" y="756287"/>
            <a:ext cx="7986609" cy="4306367"/>
          </a:xfrm>
        </p:spPr>
        <p:txBody>
          <a:bodyPr/>
          <a:lstStyle/>
          <a:p>
            <a:r>
              <a:rPr lang="sk-SK" dirty="0"/>
              <a:t>Otvorený prístup (OA) znamená bezplatný, neobmedzený on-line prístup k výstupom výskumu, ako sú články v časopisoch a knihy. </a:t>
            </a:r>
          </a:p>
          <a:p>
            <a:r>
              <a:rPr lang="sk-SK" dirty="0"/>
              <a:t>Nelegálne zdroje:</a:t>
            </a:r>
          </a:p>
          <a:p>
            <a:pPr lvl="1"/>
            <a:r>
              <a:rPr lang="sk-SK" dirty="0">
                <a:hlinkClick r:id="rId4"/>
              </a:rPr>
              <a:t>SCI-HUB</a:t>
            </a:r>
            <a:r>
              <a:rPr lang="sk-SK" dirty="0"/>
              <a:t> patrí medzi najznámejšie, ponúka množstvo článkov z odborných časopisov. </a:t>
            </a:r>
          </a:p>
          <a:p>
            <a:pPr lvl="1"/>
            <a:r>
              <a:rPr lang="sk-SK" dirty="0">
                <a:hlinkClick r:id="rId5"/>
              </a:rPr>
              <a:t>LIBGEN</a:t>
            </a:r>
            <a:r>
              <a:rPr lang="sk-SK" dirty="0"/>
              <a:t> zas sprostredkúva kópie kníh v elektronickej forme. </a:t>
            </a:r>
          </a:p>
          <a:p>
            <a:pPr lvl="1"/>
            <a:r>
              <a:rPr lang="sk-SK" dirty="0"/>
              <a:t>Vzhľadom na rozpor v legálnosti poskytovania uvedených služieb upozorňujeme na dodržiavanie autorských práv.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547BAE9-5FCC-A309-DEDF-4103B1437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90" y="6008708"/>
            <a:ext cx="8312587" cy="1008380"/>
          </a:xfrm>
        </p:spPr>
        <p:txBody>
          <a:bodyPr/>
          <a:lstStyle/>
          <a:p>
            <a:r>
              <a:rPr lang="sk-SK" dirty="0"/>
              <a:t>Zdroje plných textov článkov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B556CB2-5592-7F38-140C-9ACB5FC64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11.10.2023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F6CC64C2-5828-8F74-017A-9547E4C176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8DBFA81-B82F-7043-EAC4-ACA83A6120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FC26228-A7AB-E4FC-C2A7-79BB25400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6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946"/>
    </mc:Choice>
    <mc:Fallback>
      <p:transition spd="slow" advTm="25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7C5B24B7-D0A5-7EC6-4CEB-16F2E26BB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878" y="756287"/>
            <a:ext cx="7897399" cy="4033519"/>
          </a:xfrm>
        </p:spPr>
        <p:txBody>
          <a:bodyPr/>
          <a:lstStyle/>
          <a:p>
            <a:r>
              <a:rPr lang="sk-SK" dirty="0"/>
              <a:t>Prešli sme väčšinu oblastí, ktoré sú potrebné pre úspešné vyhľadávanie. </a:t>
            </a:r>
          </a:p>
          <a:p>
            <a:r>
              <a:rPr lang="sk-SK" dirty="0"/>
              <a:t>Poukázali sme na spôsoby vyhľadávania, na zdroje, na konštrukciu otázky a jej previazanosť s výskumnou otázkou. </a:t>
            </a:r>
          </a:p>
          <a:p>
            <a:r>
              <a:rPr lang="sk-SK" dirty="0"/>
              <a:t>Popísané skutočnosti tvoria základ prípravy výskumu.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A45BBF8-4838-AB76-C336-27FB002A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Zhrnutie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60C43A1-2FD0-0D2A-4553-12DB4EF3D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11.10.2023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74BEBF3-2FF1-4856-AC23-933DE5E5B7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EE160D6-5968-B3C7-A8BD-7203B66434C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ABFA2C08-7F73-A827-1C02-9C9B8D04F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48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93"/>
    </mc:Choice>
    <mc:Fallback>
      <p:transition spd="slow" advTm="41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A24F14CA-841C-FABD-4688-16694ED33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372888"/>
            <a:ext cx="8312587" cy="4813065"/>
          </a:xfrm>
        </p:spPr>
        <p:txBody>
          <a:bodyPr>
            <a:normAutofit fontScale="85000" lnSpcReduction="20000"/>
          </a:bodyPr>
          <a:lstStyle/>
          <a:p>
            <a:r>
              <a:rPr lang="sk-SK" dirty="0"/>
              <a:t>Dobrý prehľad pomôže pri nájdení už jestvujúcich znalostí, čím prispeje k presnejšej formulácii otázky, cieľov a zámerov výskumu.</a:t>
            </a:r>
          </a:p>
          <a:p>
            <a:r>
              <a:rPr lang="sk-SK" dirty="0"/>
              <a:t>Umožní hlbšie spoznanie súčasného stavu, teóriám, konceptom a zisteniam v študovanej oblasti. </a:t>
            </a:r>
          </a:p>
          <a:p>
            <a:r>
              <a:rPr lang="sk-SK" dirty="0"/>
              <a:t>Upozorní na medzery vo výskume alebo oblasti, ktoré si vyžadujú ďalšie skúmanie. Teda umožní sa vyhnúť duplicite a poskytne základ koncepčnej tvorbe otázky a hypotéz. </a:t>
            </a:r>
          </a:p>
          <a:p>
            <a:r>
              <a:rPr lang="sk-SK" dirty="0"/>
              <a:t>V nasledujúcom procese tvorby metodológie a upresnenia prístupu poukáže na predchádzajúce štúdie a ich skúsenosti s zberom a spracovaním údajov. Popri tom identifikuje zdroje, ktoré boli použité v predchádzajúcich štúdiách. Okrem toho poukážu na existujúce súbory údajov alebo predchádzajúce štúdie, ktoré môžu byť použité pre vlastný výskum. </a:t>
            </a:r>
          </a:p>
          <a:p>
            <a:r>
              <a:rPr lang="sk-SK" dirty="0"/>
              <a:t>Súbor získaných poznatkov môže podnietiť nové výskumné nápady a inšpirovať k formulácii inovatívnych výskumných otázok, ktoré riešia identifikované medzery. </a:t>
            </a:r>
          </a:p>
          <a:p>
            <a:r>
              <a:rPr lang="sk-SK" dirty="0"/>
              <a:t>Prehľady literatúry stimulujú kritické myslenie a kreativitu vo výskumnom procese.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98F3759-62F0-35FC-CBE8-AEED6D13F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4" y="5835836"/>
            <a:ext cx="8312587" cy="1008380"/>
          </a:xfrm>
        </p:spPr>
        <p:txBody>
          <a:bodyPr/>
          <a:lstStyle/>
          <a:p>
            <a:r>
              <a:rPr lang="sk-SK" dirty="0"/>
              <a:t>Prečo je potrebný prehľad literatúry na danú tému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63B0C3A-DAC5-0F22-9820-5FA255629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11.10.2023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FA0EF1A-402F-E4BE-1062-6DE371565C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829DA4B-B04C-7D42-7066-5B6C97D415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D98F1EE8-5E5E-6A3A-8FEC-750C1268C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8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912"/>
    </mc:Choice>
    <mc:Fallback>
      <p:transition spd="slow" advTm="206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ibliographic search for professional thesis or dissertation | ESSEC  Knowledge Lab">
            <a:extLst>
              <a:ext uri="{FF2B5EF4-FFF2-40B4-BE49-F238E27FC236}">
                <a16:creationId xmlns:a16="http://schemas.microsoft.com/office/drawing/2014/main" id="{D9E78FDB-DB6F-E6A8-6798-AAB26C786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0583" y="756287"/>
            <a:ext cx="5698145" cy="40335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67E901CB-4ACF-D97D-9B53-0A2966A99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000"/>
              <a:t>Transformácia výskumnej otázky na prístup k vyhľadávaniu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EC5B2E2-D7CE-FE5B-0BBA-58CCE431F5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7D84F83-A9A5-C942-A03F-560C803C3F5D}" type="datetime1">
              <a:rPr lang="sk-SK" sz="1100" smtClean="0"/>
              <a:pPr>
                <a:spcAft>
                  <a:spcPts val="600"/>
                </a:spcAft>
              </a:pPr>
              <a:t>11.10.2023</a:t>
            </a:fld>
            <a:endParaRPr lang="en-GB" sz="110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A47FA9E-408C-331E-0A60-5C85856E95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0C92893-8C51-46CF-9D47-24B3C575AFAA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8F06B43-FD22-DC04-A1C1-B1A29A7922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4ADC7B2-5BD6-E45F-86C4-0157E807B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1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65"/>
    </mc:Choice>
    <mc:Fallback>
      <p:transition spd="slow" advTm="74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sah 1">
            <a:extLst>
              <a:ext uri="{FF2B5EF4-FFF2-40B4-BE49-F238E27FC236}">
                <a16:creationId xmlns:a16="http://schemas.microsoft.com/office/drawing/2014/main" id="{A2320CD4-2500-D158-A988-B85CA0C69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90" y="756287"/>
            <a:ext cx="8312587" cy="4033519"/>
          </a:xfrm>
        </p:spPr>
        <p:txBody>
          <a:bodyPr>
            <a:normAutofit/>
          </a:bodyPr>
          <a:lstStyle/>
          <a:p>
            <a:r>
              <a:rPr lang="sk-SK" dirty="0"/>
              <a:t>Určený formuláciou výskumnej otázky.  </a:t>
            </a:r>
          </a:p>
          <a:p>
            <a:r>
              <a:rPr lang="sk-SK" dirty="0"/>
              <a:t>Zvyčajne nerobíme jeden jediný prehľad, ale viacero. </a:t>
            </a:r>
          </a:p>
          <a:p>
            <a:r>
              <a:rPr lang="sk-SK" dirty="0"/>
              <a:t>Podľa ich výsledkov upravujeme pôvodne uvažovanú otázku i ciele a zámery výskumu. </a:t>
            </a:r>
          </a:p>
          <a:p>
            <a:r>
              <a:rPr lang="sk-SK" dirty="0"/>
              <a:t>Samotné znenie otázky určuje ako úspešné bude vyhľadávanie. </a:t>
            </a:r>
          </a:p>
          <a:p>
            <a:r>
              <a:rPr lang="sk-SK" dirty="0"/>
              <a:t>Pokiaľ je formulovaná všeobecne, potom prinesie príliš veľa zdrojov, z ktorých je obťažné si vybrať relevantné.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12EBC64-F234-A5D9-FCF4-C058CF6D6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400" dirty="0"/>
              <a:t>Prístup k vyhľadaniu relevantných literárnych zdrojov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4CA64A1-FCDF-2D21-2114-AFE60F49E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11.10.2023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B96184A-1BB0-9F6B-D90F-C73BBD6400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9C24FE4-A539-2206-49CE-38EE2AE57A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8FC9D0DB-6A01-68F3-5B4F-4C41E38C73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99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757"/>
    </mc:Choice>
    <mc:Fallback>
      <p:transition spd="slow" advTm="188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2D88B552-7DE4-5211-3304-C96974B2E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637" y="5835836"/>
            <a:ext cx="8312587" cy="1008380"/>
          </a:xfrm>
        </p:spPr>
        <p:txBody>
          <a:bodyPr/>
          <a:lstStyle/>
          <a:p>
            <a:r>
              <a:rPr lang="sk-SK" sz="3200" dirty="0"/>
              <a:t>Kroky pre získanie dôkladného prehľadu literatúry (podľa </a:t>
            </a:r>
            <a:r>
              <a:rPr lang="sk-SK" sz="3200" dirty="0" err="1"/>
              <a:t>Aveyard</a:t>
            </a:r>
            <a:r>
              <a:rPr lang="sk-SK" sz="3200" dirty="0"/>
              <a:t>, 2023)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A9DCA02-7018-2BA3-234A-E00042F56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11.10.2023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72383EBF-4B7C-CEC3-0BC3-DABB8739A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4B32E60-F2B7-D974-1A6F-DD359E2E0F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graphicFrame>
        <p:nvGraphicFramePr>
          <p:cNvPr id="9" name="Tabuľka 8">
            <a:extLst>
              <a:ext uri="{FF2B5EF4-FFF2-40B4-BE49-F238E27FC236}">
                <a16:creationId xmlns:a16="http://schemas.microsoft.com/office/drawing/2014/main" id="{53A61EF6-656E-5279-15AB-B8D374D66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987562"/>
              </p:ext>
            </p:extLst>
          </p:nvPr>
        </p:nvGraphicFramePr>
        <p:xfrm>
          <a:off x="1458097" y="372889"/>
          <a:ext cx="7694144" cy="536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1701">
                  <a:extLst>
                    <a:ext uri="{9D8B030D-6E8A-4147-A177-3AD203B41FA5}">
                      <a16:colId xmlns:a16="http://schemas.microsoft.com/office/drawing/2014/main" val="379942043"/>
                    </a:ext>
                  </a:extLst>
                </a:gridCol>
                <a:gridCol w="5502443">
                  <a:extLst>
                    <a:ext uri="{9D8B030D-6E8A-4147-A177-3AD203B41FA5}">
                      <a16:colId xmlns:a16="http://schemas.microsoft.com/office/drawing/2014/main" val="3888444624"/>
                    </a:ext>
                  </a:extLst>
                </a:gridCol>
              </a:tblGrid>
              <a:tr h="21244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600" dirty="0">
                          <a:ln>
                            <a:noFill/>
                          </a:ln>
                          <a:effectLst/>
                        </a:rPr>
                        <a:t>Krok</a:t>
                      </a:r>
                      <a:endParaRPr lang="sk-SK" sz="2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600">
                          <a:ln>
                            <a:noFill/>
                          </a:ln>
                          <a:effectLst/>
                        </a:rPr>
                        <a:t>Vysvetlenie</a:t>
                      </a:r>
                      <a:endParaRPr lang="sk-SK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1199044071"/>
                  </a:ext>
                </a:extLst>
              </a:tr>
              <a:tr h="63734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600" dirty="0">
                          <a:ln>
                            <a:noFill/>
                          </a:ln>
                          <a:effectLst/>
                        </a:rPr>
                        <a:t>Analýza výskumnej otázky</a:t>
                      </a:r>
                      <a:endParaRPr lang="sk-SK" sz="2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600">
                          <a:ln>
                            <a:noFill/>
                          </a:ln>
                          <a:effectLst/>
                        </a:rPr>
                        <a:t>Predpokladá dôkladné oboznámenie sa s výskumnou otázkou a uistenie sa o porozumení jej obsahu a účelu.</a:t>
                      </a:r>
                      <a:endParaRPr lang="sk-SK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4231763876"/>
                  </a:ext>
                </a:extLst>
              </a:tr>
              <a:tr h="84979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600">
                          <a:ln>
                            <a:noFill/>
                          </a:ln>
                          <a:effectLst/>
                        </a:rPr>
                        <a:t>Identifikácia kľúčových pojmov</a:t>
                      </a:r>
                      <a:endParaRPr lang="sk-SK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600" dirty="0">
                          <a:ln>
                            <a:noFill/>
                          </a:ln>
                          <a:effectLst/>
                        </a:rPr>
                        <a:t>Ktoré kľúčové pojmy súvisia s výskumnou otázkou. Sú to termíny, ktoré sú kľúčové pre výskum a ktoré sa  budú vyhľadávať pomocou vyhľadávača.</a:t>
                      </a:r>
                      <a:endParaRPr lang="sk-SK" sz="2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4231433084"/>
                  </a:ext>
                </a:extLst>
              </a:tr>
              <a:tr h="84979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600">
                          <a:ln>
                            <a:noFill/>
                          </a:ln>
                          <a:effectLst/>
                        </a:rPr>
                        <a:t>Vytvorenie frázy pre vyhľadávanie</a:t>
                      </a:r>
                      <a:endParaRPr lang="sk-SK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600" dirty="0">
                          <a:ln>
                            <a:noFill/>
                          </a:ln>
                          <a:effectLst/>
                        </a:rPr>
                        <a:t>Vyhľadávacia fráza sa vytvorí na základe kľúčových pojmov. Môžu sa použiť  logické operátory (AND, OR, NOT) a zátvorky na presnejšie formulovanie vyhľadávania.</a:t>
                      </a:r>
                      <a:endParaRPr lang="sk-SK" sz="2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3507036177"/>
                  </a:ext>
                </a:extLst>
              </a:tr>
              <a:tr h="63734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600">
                          <a:ln>
                            <a:noFill/>
                          </a:ln>
                          <a:effectLst/>
                        </a:rPr>
                        <a:t>Výber vhodného nástroja pre vyhľadávanie</a:t>
                      </a:r>
                      <a:endParaRPr lang="sk-SK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600" dirty="0">
                          <a:ln>
                            <a:noFill/>
                          </a:ln>
                          <a:effectLst/>
                        </a:rPr>
                        <a:t>Existuje niekoľko populárnych vyhľadávacích nástrojov, ako je </a:t>
                      </a:r>
                      <a:r>
                        <a:rPr lang="sk-SK" sz="1600" dirty="0" err="1">
                          <a:ln>
                            <a:noFill/>
                          </a:ln>
                          <a:effectLst/>
                        </a:rPr>
                        <a:t>PubMed</a:t>
                      </a:r>
                      <a:r>
                        <a:rPr lang="sk-SK" sz="1600" dirty="0">
                          <a:ln>
                            <a:noFill/>
                          </a:ln>
                          <a:effectLst/>
                        </a:rPr>
                        <a:t>, Google </a:t>
                      </a:r>
                      <a:r>
                        <a:rPr lang="sk-SK" sz="1600" dirty="0" err="1">
                          <a:ln>
                            <a:noFill/>
                          </a:ln>
                          <a:effectLst/>
                        </a:rPr>
                        <a:t>Scholar</a:t>
                      </a:r>
                      <a:r>
                        <a:rPr lang="sk-SK" sz="1600" dirty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lang="sk-SK" sz="1600" dirty="0" err="1">
                          <a:ln>
                            <a:noFill/>
                          </a:ln>
                          <a:effectLst/>
                        </a:rPr>
                        <a:t>Scopus</a:t>
                      </a:r>
                      <a:r>
                        <a:rPr lang="sk-SK" sz="1600" dirty="0">
                          <a:ln>
                            <a:noFill/>
                          </a:ln>
                          <a:effectLst/>
                        </a:rPr>
                        <a:t> alebo Web of </a:t>
                      </a:r>
                      <a:r>
                        <a:rPr lang="sk-SK" sz="1600" dirty="0" err="1">
                          <a:ln>
                            <a:noFill/>
                          </a:ln>
                          <a:effectLst/>
                        </a:rPr>
                        <a:t>Science</a:t>
                      </a:r>
                      <a:r>
                        <a:rPr lang="sk-SK" sz="160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lang="sk-SK" sz="2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330743585"/>
                  </a:ext>
                </a:extLst>
              </a:tr>
              <a:tr h="127469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600" dirty="0">
                          <a:ln>
                            <a:noFill/>
                          </a:ln>
                          <a:effectLst/>
                        </a:rPr>
                        <a:t>Vyhľadávanie a úprava</a:t>
                      </a:r>
                      <a:endParaRPr lang="sk-SK" sz="2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600" dirty="0">
                          <a:ln>
                            <a:noFill/>
                          </a:ln>
                          <a:effectLst/>
                        </a:rPr>
                        <a:t>Prehľad dostupnej literatúry pomocou vybraného nástroja na základe vyhľadávacej frázy. Pre získanie relevantných výsledkov je vhodné upraviť frázu kombináciou kľúčových slov, opakovať vyhľadávanie pokiaľ sa nedosiahne očakávaný výsledok.</a:t>
                      </a:r>
                      <a:endParaRPr lang="sk-SK" sz="2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1646118530"/>
                  </a:ext>
                </a:extLst>
              </a:tr>
              <a:tr h="849795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600">
                          <a:ln>
                            <a:noFill/>
                          </a:ln>
                          <a:effectLst/>
                        </a:rPr>
                        <a:t>Zhodnotenie a výber zdrojov</a:t>
                      </a:r>
                      <a:endParaRPr lang="sk-SK" sz="2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1600" dirty="0">
                          <a:ln>
                            <a:noFill/>
                          </a:ln>
                          <a:effectLst/>
                        </a:rPr>
                        <a:t>Výber zdrojov sa triedi podľa ich relevancie a kvality. Kvalitu ponúkajú články v renomovaných časopisoch, recenzované štúdie a práce, ktoré sú najviac relevantné pre výskumnú otázku.</a:t>
                      </a:r>
                      <a:endParaRPr lang="sk-SK" sz="2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4030495385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9776871-5B22-6C8B-9940-D837BEB12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261"/>
    </mc:Choice>
    <mc:Fallback>
      <p:transition spd="slow" advTm="150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B8E48C3-0D76-EE93-00AF-5615379B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PICOT schéma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8A5E3EB-76C0-6D8B-42CA-6E8C72A57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84F83-A9A5-C942-A03F-560C803C3F5D}" type="datetime1">
              <a:rPr lang="sk-SK" smtClean="0"/>
              <a:t>11.10.2023</a:t>
            </a:fld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F5D8FCF-49B0-C06B-5FDA-77A60EBDAD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E79F858-F973-3750-B619-E66DA5A7AA9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rusnak.truni.sk</a:t>
            </a:r>
          </a:p>
        </p:txBody>
      </p:sp>
      <p:graphicFrame>
        <p:nvGraphicFramePr>
          <p:cNvPr id="7" name="Tabuľka 6">
            <a:extLst>
              <a:ext uri="{FF2B5EF4-FFF2-40B4-BE49-F238E27FC236}">
                <a16:creationId xmlns:a16="http://schemas.microsoft.com/office/drawing/2014/main" id="{CB84F8F2-04F4-C24B-07BE-5866870AC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362689"/>
              </p:ext>
            </p:extLst>
          </p:nvPr>
        </p:nvGraphicFramePr>
        <p:xfrm>
          <a:off x="963827" y="825760"/>
          <a:ext cx="7747686" cy="44382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7081">
                  <a:extLst>
                    <a:ext uri="{9D8B030D-6E8A-4147-A177-3AD203B41FA5}">
                      <a16:colId xmlns:a16="http://schemas.microsoft.com/office/drawing/2014/main" val="1465414430"/>
                    </a:ext>
                  </a:extLst>
                </a:gridCol>
                <a:gridCol w="5770605">
                  <a:extLst>
                    <a:ext uri="{9D8B030D-6E8A-4147-A177-3AD203B41FA5}">
                      <a16:colId xmlns:a16="http://schemas.microsoft.com/office/drawing/2014/main" val="1617508704"/>
                    </a:ext>
                  </a:extLst>
                </a:gridCol>
              </a:tblGrid>
              <a:tr h="34140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Schéma</a:t>
                      </a:r>
                      <a:endParaRPr lang="sk-SK" sz="36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2400">
                          <a:ln>
                            <a:noFill/>
                          </a:ln>
                          <a:effectLst/>
                        </a:rPr>
                        <a:t>Položky</a:t>
                      </a:r>
                      <a:endParaRPr lang="sk-SK" sz="36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2802333544"/>
                  </a:ext>
                </a:extLst>
              </a:tr>
              <a:tr h="204840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PICOT kvantitatívna</a:t>
                      </a:r>
                      <a:endParaRPr lang="sk-SK" sz="36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Symbol" pitchFamily="2" charset="2"/>
                        <a:buChar char=""/>
                      </a:pP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﻿</a:t>
                      </a:r>
                      <a:r>
                        <a:rPr lang="sk-SK" sz="2400" dirty="0" err="1">
                          <a:ln>
                            <a:noFill/>
                          </a:ln>
                          <a:effectLst/>
                        </a:rPr>
                        <a:t>Population</a:t>
                      </a: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 - populácia</a:t>
                      </a:r>
                      <a:endParaRPr lang="sk-SK" sz="360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90000"/>
                        </a:lnSpc>
                        <a:buFont typeface="Symbol" pitchFamily="2" charset="2"/>
                        <a:buChar char=""/>
                      </a:pPr>
                      <a:r>
                        <a:rPr lang="sk-SK" sz="2400" dirty="0" err="1">
                          <a:ln>
                            <a:noFill/>
                          </a:ln>
                          <a:effectLst/>
                        </a:rPr>
                        <a:t>Intervention</a:t>
                      </a: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 – intervencia, zásah</a:t>
                      </a:r>
                      <a:endParaRPr lang="sk-SK" sz="360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90000"/>
                        </a:lnSpc>
                        <a:buFont typeface="Symbol" pitchFamily="2" charset="2"/>
                        <a:buChar char=""/>
                      </a:pPr>
                      <a:r>
                        <a:rPr lang="sk-SK" sz="2400" dirty="0" err="1">
                          <a:ln>
                            <a:noFill/>
                          </a:ln>
                          <a:effectLst/>
                        </a:rPr>
                        <a:t>Comparison</a:t>
                      </a: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 - porovnanie</a:t>
                      </a:r>
                      <a:endParaRPr lang="sk-SK" sz="360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90000"/>
                        </a:lnSpc>
                        <a:buFont typeface="Symbol" pitchFamily="2" charset="2"/>
                        <a:buChar char=""/>
                      </a:pPr>
                      <a:r>
                        <a:rPr lang="sk-SK" sz="2400" dirty="0" err="1">
                          <a:ln>
                            <a:noFill/>
                          </a:ln>
                          <a:effectLst/>
                        </a:rPr>
                        <a:t>Outcome</a:t>
                      </a: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 - výsledok</a:t>
                      </a:r>
                      <a:endParaRPr lang="sk-SK" sz="360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Symbol" pitchFamily="2" charset="2"/>
                        <a:buChar char=""/>
                      </a:pPr>
                      <a:r>
                        <a:rPr lang="sk-SK" sz="2400" dirty="0" err="1">
                          <a:ln>
                            <a:noFill/>
                          </a:ln>
                          <a:effectLst/>
                        </a:rPr>
                        <a:t>Time</a:t>
                      </a: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lang="sk-SK" sz="2400" dirty="0" err="1">
                          <a:ln>
                            <a:noFill/>
                          </a:ln>
                          <a:effectLst/>
                        </a:rPr>
                        <a:t>not</a:t>
                      </a: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sk-SK" sz="2400" dirty="0" err="1">
                          <a:ln>
                            <a:noFill/>
                          </a:ln>
                          <a:effectLst/>
                        </a:rPr>
                        <a:t>always</a:t>
                      </a: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sk-SK" sz="2400" dirty="0" err="1">
                          <a:ln>
                            <a:noFill/>
                          </a:ln>
                          <a:effectLst/>
                        </a:rPr>
                        <a:t>included</a:t>
                      </a: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) – čas (nie vždy sa používa)</a:t>
                      </a:r>
                      <a:endParaRPr lang="sk-SK" sz="36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1948336199"/>
                  </a:ext>
                </a:extLst>
              </a:tr>
              <a:tr h="204840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2400">
                          <a:ln>
                            <a:noFill/>
                          </a:ln>
                          <a:effectLst/>
                        </a:rPr>
                        <a:t>PICOT</a:t>
                      </a:r>
                      <a:endParaRPr lang="sk-SK" sz="3600">
                        <a:ln>
                          <a:noFill/>
                        </a:ln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sk-SK" sz="2400">
                          <a:ln>
                            <a:noFill/>
                          </a:ln>
                          <a:effectLst/>
                        </a:rPr>
                        <a:t>kvalitatívna</a:t>
                      </a:r>
                      <a:endParaRPr lang="sk-SK" sz="36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90000"/>
                        </a:lnSpc>
                        <a:spcBef>
                          <a:spcPts val="600"/>
                        </a:spcBef>
                        <a:buFont typeface="Symbol" pitchFamily="2" charset="2"/>
                        <a:buChar char=""/>
                      </a:pP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﻿</a:t>
                      </a:r>
                      <a:r>
                        <a:rPr lang="sk-SK" sz="2400" dirty="0" err="1">
                          <a:ln>
                            <a:noFill/>
                          </a:ln>
                          <a:effectLst/>
                        </a:rPr>
                        <a:t>Population</a:t>
                      </a: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 - populácia</a:t>
                      </a:r>
                      <a:endParaRPr lang="sk-SK" sz="360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90000"/>
                        </a:lnSpc>
                        <a:buFont typeface="Symbol" pitchFamily="2" charset="2"/>
                        <a:buChar char=""/>
                      </a:pPr>
                      <a:r>
                        <a:rPr lang="sk-SK" sz="2400" dirty="0" err="1">
                          <a:ln>
                            <a:noFill/>
                          </a:ln>
                          <a:effectLst/>
                        </a:rPr>
                        <a:t>Issue</a:t>
                      </a: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 – problém, otázka</a:t>
                      </a:r>
                      <a:endParaRPr lang="sk-SK" sz="360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90000"/>
                        </a:lnSpc>
                        <a:buFont typeface="Symbol" pitchFamily="2" charset="2"/>
                        <a:buChar char=""/>
                      </a:pPr>
                      <a:r>
                        <a:rPr lang="sk-SK" sz="2400" dirty="0" err="1">
                          <a:ln>
                            <a:noFill/>
                          </a:ln>
                          <a:effectLst/>
                        </a:rPr>
                        <a:t>Context</a:t>
                      </a: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 – súvislosť, kontext</a:t>
                      </a:r>
                      <a:endParaRPr lang="sk-SK" sz="360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90000"/>
                        </a:lnSpc>
                        <a:buFont typeface="Symbol" pitchFamily="2" charset="2"/>
                        <a:buChar char=""/>
                      </a:pPr>
                      <a:r>
                        <a:rPr lang="sk-SK" sz="2400" dirty="0" err="1">
                          <a:ln>
                            <a:noFill/>
                          </a:ln>
                          <a:effectLst/>
                        </a:rPr>
                        <a:t>Outcome</a:t>
                      </a: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 - výsledok</a:t>
                      </a:r>
                      <a:endParaRPr lang="sk-SK" sz="360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Symbol" pitchFamily="2" charset="2"/>
                        <a:buChar char=""/>
                      </a:pPr>
                      <a:r>
                        <a:rPr lang="sk-SK" sz="2400" dirty="0" err="1">
                          <a:ln>
                            <a:noFill/>
                          </a:ln>
                          <a:effectLst/>
                        </a:rPr>
                        <a:t>Time</a:t>
                      </a: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lang="sk-SK" sz="2400" dirty="0" err="1">
                          <a:ln>
                            <a:noFill/>
                          </a:ln>
                          <a:effectLst/>
                        </a:rPr>
                        <a:t>not</a:t>
                      </a: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sk-SK" sz="2400" dirty="0" err="1">
                          <a:ln>
                            <a:noFill/>
                          </a:ln>
                          <a:effectLst/>
                        </a:rPr>
                        <a:t>always</a:t>
                      </a: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sk-SK" sz="2400" dirty="0" err="1">
                          <a:ln>
                            <a:noFill/>
                          </a:ln>
                          <a:effectLst/>
                        </a:rPr>
                        <a:t>included</a:t>
                      </a:r>
                      <a:r>
                        <a:rPr lang="sk-SK" sz="2400" dirty="0">
                          <a:ln>
                            <a:noFill/>
                          </a:ln>
                          <a:effectLst/>
                        </a:rPr>
                        <a:t>) – čas (nie vždy sa používa)</a:t>
                      </a:r>
                      <a:endParaRPr lang="sk-SK" sz="36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 Unicode MS" panose="020B0604020202020204" pitchFamily="34" charset="-128"/>
                      </a:endParaRPr>
                    </a:p>
                  </a:txBody>
                  <a:tcPr marL="17780" marR="17780" marT="0" marB="0"/>
                </a:tc>
                <a:extLst>
                  <a:ext uri="{0D108BD9-81ED-4DB2-BD59-A6C34878D82A}">
                    <a16:rowId xmlns:a16="http://schemas.microsoft.com/office/drawing/2014/main" val="389636040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F2FF139-15C7-BAE2-56FE-076E29C9EE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6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20"/>
    </mc:Choice>
    <mc:Fallback>
      <p:transition spd="slow" advTm="79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ow to Find Keywords Effectively: Tools at a Glance - Enago Academy">
            <a:extLst>
              <a:ext uri="{FF2B5EF4-FFF2-40B4-BE49-F238E27FC236}">
                <a16:creationId xmlns:a16="http://schemas.microsoft.com/office/drawing/2014/main" id="{4196A645-2A49-69B6-5E89-F918AB873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2" r="13454"/>
          <a:stretch/>
        </p:blipFill>
        <p:spPr bwMode="auto">
          <a:xfrm>
            <a:off x="2351035" y="756287"/>
            <a:ext cx="6717242" cy="40335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7" name="Nadpis 6">
            <a:extLst>
              <a:ext uri="{FF2B5EF4-FFF2-40B4-BE49-F238E27FC236}">
                <a16:creationId xmlns:a16="http://schemas.microsoft.com/office/drawing/2014/main" id="{61F39761-A6A4-E808-ACA0-9FAB5D842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4600"/>
              <a:t>Slovník kľúčových slov </a:t>
            </a:r>
            <a:r>
              <a:rPr lang="sk-SK" sz="4600" err="1"/>
              <a:t>MeSH</a:t>
            </a:r>
            <a:endParaRPr lang="sk-SK" sz="460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5C9987B-8B73-53A0-3AA9-130AAA0B0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096" y="6787309"/>
            <a:ext cx="811145" cy="4026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7D84F83-A9A5-C942-A03F-560C803C3F5D}" type="datetime1">
              <a:rPr lang="sk-SK" sz="1100" smtClean="0"/>
              <a:pPr>
                <a:spcAft>
                  <a:spcPts val="600"/>
                </a:spcAft>
              </a:pPr>
              <a:t>11.10.2023</a:t>
            </a:fld>
            <a:endParaRPr lang="en-GB" sz="110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C3DC078-C405-E670-56C5-5C29461ED9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56449" y="6844216"/>
            <a:ext cx="822862" cy="34574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0C92893-8C51-46CF-9D47-24B3C575AFAA}" type="slidenum">
              <a:rPr lang="en-GB" smtClean="0"/>
              <a:pPr>
                <a:spcAft>
                  <a:spcPts val="600"/>
                </a:spcAft>
              </a:pPr>
              <a:t>9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5B95A46-707D-D2F4-01DD-658CFDA335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998562" y="6787309"/>
            <a:ext cx="1256701" cy="402651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rusnak.truni.sk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D81C39-B776-B58F-00C2-C771EC7E8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08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970"/>
    </mc:Choice>
    <mc:Fallback>
      <p:transition spd="slow" advTm="208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rtin_Trnava_prednask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2" id="{E1632062-1FA9-9544-9EF3-FB0837E571F8}" vid="{A3C71F72-6A57-2744-BB06-A6F4C43933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Martin_Trnava_prednasky</Template>
  <TotalTime>352</TotalTime>
  <Words>2074</Words>
  <Application>Microsoft Macintosh PowerPoint</Application>
  <PresentationFormat>Vlastná</PresentationFormat>
  <Paragraphs>256</Paragraphs>
  <Slides>32</Slides>
  <Notes>2</Notes>
  <HiddenSlides>0</HiddenSlides>
  <MMClips>32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32</vt:i4>
      </vt:variant>
    </vt:vector>
  </HeadingPairs>
  <TitlesOfParts>
    <vt:vector size="39" baseType="lpstr">
      <vt:lpstr>Arial</vt:lpstr>
      <vt:lpstr>Calibri</vt:lpstr>
      <vt:lpstr>Google Sans</vt:lpstr>
      <vt:lpstr>Palatino Linotype</vt:lpstr>
      <vt:lpstr>Symbol</vt:lpstr>
      <vt:lpstr>Wingdings</vt:lpstr>
      <vt:lpstr>Martin_Trnava_prednasky</vt:lpstr>
      <vt:lpstr>AKO A KDE VYHĽADÁVAŤ LITERÁRNE ZDROJE</vt:lpstr>
      <vt:lpstr>Thomas Henry Huxley 1825 - 95</vt:lpstr>
      <vt:lpstr>Štruktúra</vt:lpstr>
      <vt:lpstr>Prečo je potrebný prehľad literatúry na danú tému</vt:lpstr>
      <vt:lpstr>Transformácia výskumnej otázky na prístup k vyhľadávaniu</vt:lpstr>
      <vt:lpstr>Prístup k vyhľadaniu relevantných literárnych zdrojov</vt:lpstr>
      <vt:lpstr>Kroky pre získanie dôkladného prehľadu literatúry (podľa Aveyard, 2023)</vt:lpstr>
      <vt:lpstr>PICOT schéma</vt:lpstr>
      <vt:lpstr>Slovník kľúčových slov MeSH</vt:lpstr>
      <vt:lpstr>Špecializované slovníky kľúčových slov</vt:lpstr>
      <vt:lpstr>https://www.ncbi.nlm.nih.gov/mesh/</vt:lpstr>
      <vt:lpstr>Prezentácia programu PowerPoint</vt:lpstr>
      <vt:lpstr>https://www.nlm.nih.gov/mesh/meshhome.html</vt:lpstr>
      <vt:lpstr>Operátory pre spresnenie vyhľadávania</vt:lpstr>
      <vt:lpstr>Operátory</vt:lpstr>
      <vt:lpstr>Zdroje - databázy</vt:lpstr>
      <vt:lpstr>Slovenská lekárska knižnica</vt:lpstr>
      <vt:lpstr>Bibliographia medica Slovaca (BMS) https://arl4.library.sk/arl-sllk/sk/index/</vt:lpstr>
      <vt:lpstr>Centrum vedecko-technických informácií Slovenskej republiky (CVTI SR) https://www.cvtisr.sk/ </vt:lpstr>
      <vt:lpstr>Česká republika</vt:lpstr>
      <vt:lpstr>PUBMED https://pubmed.ncbi.nlm.nih.gov</vt:lpstr>
      <vt:lpstr>EMBASE https://www.embase.com/</vt:lpstr>
      <vt:lpstr>Cochrane Library https://www.cochranelibrary.com</vt:lpstr>
      <vt:lpstr>SCOPUS https://www.scopus.com/</vt:lpstr>
      <vt:lpstr>Web of Science https://clarivate.com/products/scientific-and-academic-research/research-discovery-and-workflow-solutions/webofscience-platform/</vt:lpstr>
      <vt:lpstr>Google študovňa https://scholar.google.sk</vt:lpstr>
      <vt:lpstr>Google knihy https://books.google.com</vt:lpstr>
      <vt:lpstr>Sivá literatúra</vt:lpstr>
      <vt:lpstr>Kritériá zaradenia a vylúčenia</vt:lpstr>
      <vt:lpstr>Formulár vyhľadávania</vt:lpstr>
      <vt:lpstr>Zdroje plných textov článkov</vt:lpstr>
      <vt:lpstr>Zhrnutie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AKO A KDE VYHĽADÁVAŤ LITERÁRNE ZDROJE</dc:title>
  <dc:subject/>
  <dc:creator>Rusnák Martin</dc:creator>
  <cp:keywords/>
  <dc:description/>
  <cp:lastModifiedBy>Rusnák Martin</cp:lastModifiedBy>
  <cp:revision>24</cp:revision>
  <dcterms:created xsi:type="dcterms:W3CDTF">2023-10-01T15:57:17Z</dcterms:created>
  <dcterms:modified xsi:type="dcterms:W3CDTF">2023-10-11T09:22:15Z</dcterms:modified>
  <cp:category/>
</cp:coreProperties>
</file>