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4"/>
  </p:notesMasterIdLst>
  <p:handoutMasterIdLst>
    <p:handoutMasterId r:id="rId35"/>
  </p:handoutMasterIdLst>
  <p:sldIdLst>
    <p:sldId id="256" r:id="rId2"/>
    <p:sldId id="257" r:id="rId3"/>
    <p:sldId id="287"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88" r:id="rId23"/>
    <p:sldId id="277" r:id="rId24"/>
    <p:sldId id="278" r:id="rId25"/>
    <p:sldId id="279" r:id="rId26"/>
    <p:sldId id="283" r:id="rId27"/>
    <p:sldId id="281" r:id="rId28"/>
    <p:sldId id="282" r:id="rId29"/>
    <p:sldId id="284" r:id="rId30"/>
    <p:sldId id="285" r:id="rId31"/>
    <p:sldId id="286" r:id="rId32"/>
    <p:sldId id="289" r:id="rId33"/>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p:restoredTop sz="94663"/>
  </p:normalViewPr>
  <p:slideViewPr>
    <p:cSldViewPr snapToGrid="0" snapToObjects="1">
      <p:cViewPr>
        <p:scale>
          <a:sx n="125" d="100"/>
          <a:sy n="125" d="100"/>
        </p:scale>
        <p:origin x="2808" y="-256"/>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9/16/24</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9/16/24</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sz="1800" dirty="0">
                <a:ln>
                  <a:noFill/>
                </a:ln>
                <a:solidFill>
                  <a:srgbClr val="000000"/>
                </a:solidFill>
                <a:effectLst/>
                <a:latin typeface="Calibri" panose="020F0502020204030204" pitchFamily="34" charset="0"/>
                <a:ea typeface="Times New Roman" panose="02020603050405020304" pitchFamily="18" charset="0"/>
              </a:rPr>
              <a:t>Fix, G.M. </a:t>
            </a:r>
            <a:r>
              <a:rPr lang="sk-SK" sz="1800" i="1" dirty="0">
                <a:ln>
                  <a:noFill/>
                </a:ln>
                <a:solidFill>
                  <a:srgbClr val="000000"/>
                </a:solidFill>
                <a:effectLst/>
                <a:latin typeface="Calibri" panose="020F0502020204030204" pitchFamily="34" charset="0"/>
                <a:ea typeface="Times New Roman" panose="02020603050405020304" pitchFamily="18" charset="0"/>
              </a:rPr>
              <a:t>et al.</a:t>
            </a:r>
            <a:r>
              <a:rPr lang="sk-SK" sz="1800" dirty="0">
                <a:ln>
                  <a:noFill/>
                </a:ln>
                <a:solidFill>
                  <a:srgbClr val="000000"/>
                </a:solidFill>
                <a:effectLst/>
                <a:latin typeface="Calibri" panose="020F0502020204030204" pitchFamily="34" charset="0"/>
                <a:ea typeface="Times New Roman" panose="02020603050405020304" pitchFamily="18" charset="0"/>
              </a:rPr>
              <a:t> (2022) ‘</a:t>
            </a:r>
            <a:r>
              <a:rPr lang="sk-SK" sz="1800" dirty="0" err="1">
                <a:ln>
                  <a:noFill/>
                </a:ln>
                <a:solidFill>
                  <a:srgbClr val="000000"/>
                </a:solidFill>
                <a:effectLst/>
                <a:latin typeface="Calibri" panose="020F0502020204030204" pitchFamily="34" charset="0"/>
                <a:ea typeface="Times New Roman" panose="02020603050405020304" pitchFamily="18" charset="0"/>
              </a:rPr>
              <a:t>Direct</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Observation</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Methods</a:t>
            </a:r>
            <a:r>
              <a:rPr lang="sk-SK" sz="1800" dirty="0">
                <a:ln>
                  <a:noFill/>
                </a:ln>
                <a:solidFill>
                  <a:srgbClr val="000000"/>
                </a:solidFill>
                <a:effectLst/>
                <a:latin typeface="Calibri" panose="020F0502020204030204" pitchFamily="34" charset="0"/>
                <a:ea typeface="Times New Roman" panose="02020603050405020304" pitchFamily="18" charset="0"/>
              </a:rPr>
              <a:t>: a </a:t>
            </a:r>
            <a:r>
              <a:rPr lang="sk-SK" sz="1800" dirty="0" err="1">
                <a:ln>
                  <a:noFill/>
                </a:ln>
                <a:solidFill>
                  <a:srgbClr val="000000"/>
                </a:solidFill>
                <a:effectLst/>
                <a:latin typeface="Calibri" panose="020F0502020204030204" pitchFamily="34" charset="0"/>
                <a:ea typeface="Times New Roman" panose="02020603050405020304" pitchFamily="18" charset="0"/>
              </a:rPr>
              <a:t>Practical</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Guide</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for</a:t>
            </a:r>
            <a:r>
              <a:rPr lang="sk-SK" sz="1800" dirty="0">
                <a:ln>
                  <a:noFill/>
                </a:ln>
                <a:solidFill>
                  <a:srgbClr val="000000"/>
                </a:solidFill>
                <a:effectLst/>
                <a:latin typeface="Calibri" panose="020F0502020204030204" pitchFamily="34" charset="0"/>
                <a:ea typeface="Times New Roman" panose="02020603050405020304" pitchFamily="18" charset="0"/>
              </a:rPr>
              <a:t> Health </a:t>
            </a:r>
            <a:r>
              <a:rPr lang="sk-SK" sz="1800" dirty="0" err="1">
                <a:ln>
                  <a:noFill/>
                </a:ln>
                <a:solidFill>
                  <a:srgbClr val="000000"/>
                </a:solidFill>
                <a:effectLst/>
                <a:latin typeface="Calibri" panose="020F0502020204030204" pitchFamily="34" charset="0"/>
                <a:ea typeface="Times New Roman" panose="02020603050405020304" pitchFamily="18" charset="0"/>
              </a:rPr>
              <a:t>Researchers</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i="1" dirty="0">
                <a:ln>
                  <a:noFill/>
                </a:ln>
                <a:solidFill>
                  <a:srgbClr val="000000"/>
                </a:solidFill>
                <a:effectLst/>
                <a:latin typeface="Calibri" panose="020F0502020204030204" pitchFamily="34" charset="0"/>
                <a:ea typeface="Times New Roman" panose="02020603050405020304" pitchFamily="18" charset="0"/>
              </a:rPr>
              <a:t>PEC </a:t>
            </a:r>
            <a:r>
              <a:rPr lang="sk-SK" sz="1800" i="1" dirty="0" err="1">
                <a:ln>
                  <a:noFill/>
                </a:ln>
                <a:solidFill>
                  <a:srgbClr val="000000"/>
                </a:solidFill>
                <a:effectLst/>
                <a:latin typeface="Calibri" panose="020F0502020204030204" pitchFamily="34" charset="0"/>
                <a:ea typeface="Times New Roman" panose="02020603050405020304" pitchFamily="18" charset="0"/>
              </a:rPr>
              <a:t>innovation</a:t>
            </a:r>
            <a:r>
              <a:rPr lang="sk-SK" sz="1800" dirty="0">
                <a:ln>
                  <a:noFill/>
                </a:ln>
                <a:solidFill>
                  <a:srgbClr val="000000"/>
                </a:solidFill>
                <a:effectLst/>
                <a:latin typeface="Calibri" panose="020F0502020204030204" pitchFamily="34" charset="0"/>
                <a:ea typeface="Times New Roman" panose="02020603050405020304" pitchFamily="18" charset="0"/>
              </a:rPr>
              <a:t>, 1. </a:t>
            </a:r>
            <a:r>
              <a:rPr lang="sk-SK" sz="1800" dirty="0" err="1">
                <a:ln>
                  <a:noFill/>
                </a:ln>
                <a:solidFill>
                  <a:srgbClr val="000000"/>
                </a:solidFill>
                <a:effectLst/>
                <a:latin typeface="Calibri" panose="020F0502020204030204" pitchFamily="34" charset="0"/>
                <a:ea typeface="Times New Roman" panose="02020603050405020304" pitchFamily="18" charset="0"/>
              </a:rPr>
              <a:t>Available</a:t>
            </a:r>
            <a:r>
              <a:rPr lang="sk-SK" sz="1800" dirty="0">
                <a:ln>
                  <a:noFill/>
                </a:ln>
                <a:solidFill>
                  <a:srgbClr val="000000"/>
                </a:solidFill>
                <a:effectLst/>
                <a:latin typeface="Calibri" panose="020F0502020204030204" pitchFamily="34" charset="0"/>
                <a:ea typeface="Times New Roman" panose="02020603050405020304" pitchFamily="18" charset="0"/>
              </a:rPr>
              <a:t> at: </a:t>
            </a:r>
            <a:r>
              <a:rPr lang="sk-SK" sz="1800" dirty="0" err="1">
                <a:ln>
                  <a:noFill/>
                </a:ln>
                <a:solidFill>
                  <a:srgbClr val="000000"/>
                </a:solidFill>
                <a:effectLst/>
                <a:latin typeface="Calibri" panose="020F0502020204030204" pitchFamily="34" charset="0"/>
                <a:ea typeface="Times New Roman" panose="02020603050405020304" pitchFamily="18" charset="0"/>
              </a:rPr>
              <a:t>https</a:t>
            </a:r>
            <a:r>
              <a:rPr lang="sk-SK" sz="1800" dirty="0">
                <a:ln>
                  <a:noFill/>
                </a:ln>
                <a:solidFill>
                  <a:srgbClr val="000000"/>
                </a:solidFill>
                <a:effectLst/>
                <a:latin typeface="Calibri" panose="020F0502020204030204" pitchFamily="34" charset="0"/>
                <a:ea typeface="Times New Roman" panose="02020603050405020304" pitchFamily="18" charset="0"/>
              </a:rPr>
              <a:t>://</a:t>
            </a:r>
            <a:r>
              <a:rPr lang="sk-SK" sz="1800" dirty="0" err="1">
                <a:ln>
                  <a:noFill/>
                </a:ln>
                <a:solidFill>
                  <a:srgbClr val="000000"/>
                </a:solidFill>
                <a:effectLst/>
                <a:latin typeface="Calibri" panose="020F0502020204030204" pitchFamily="34" charset="0"/>
                <a:ea typeface="Times New Roman" panose="02020603050405020304" pitchFamily="18" charset="0"/>
              </a:rPr>
              <a:t>doi.org</a:t>
            </a:r>
            <a:r>
              <a:rPr lang="sk-SK" sz="1800" dirty="0">
                <a:ln>
                  <a:noFill/>
                </a:ln>
                <a:solidFill>
                  <a:srgbClr val="000000"/>
                </a:solidFill>
                <a:effectLst/>
                <a:latin typeface="Calibri" panose="020F0502020204030204" pitchFamily="34" charset="0"/>
                <a:ea typeface="Times New Roman" panose="02020603050405020304" pitchFamily="18" charset="0"/>
              </a:rPr>
              <a:t>/10.1016/j.pecinn.2022.100036.</a:t>
            </a:r>
            <a:endParaRPr lang="sk-SK" sz="1800" dirty="0">
              <a:ln>
                <a:noFill/>
              </a:ln>
              <a:solidFill>
                <a:srgbClr val="000000"/>
              </a:solidFill>
              <a:effectLst/>
              <a:latin typeface="Calibri" panose="020F0502020204030204" pitchFamily="34" charset="0"/>
              <a:ea typeface="Arial Unicode MS" panose="020B0604020202020204" pitchFamily="34" charset="-128"/>
            </a:endParaRPr>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4</a:t>
            </a:fld>
            <a:endParaRPr lang="sk-SK"/>
          </a:p>
        </p:txBody>
      </p:sp>
    </p:spTree>
    <p:extLst>
      <p:ext uri="{BB962C8B-B14F-4D97-AF65-F5344CB8AC3E}">
        <p14:creationId xmlns:p14="http://schemas.microsoft.com/office/powerpoint/2010/main" val="279747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sz="1800" dirty="0" err="1">
                <a:ln>
                  <a:noFill/>
                </a:ln>
                <a:solidFill>
                  <a:srgbClr val="000000"/>
                </a:solidFill>
                <a:effectLst/>
                <a:latin typeface="Calibri" panose="020F0502020204030204" pitchFamily="34" charset="0"/>
                <a:ea typeface="Times New Roman" panose="02020603050405020304" pitchFamily="18" charset="0"/>
              </a:rPr>
              <a:t>Ratan</a:t>
            </a:r>
            <a:r>
              <a:rPr lang="sk-SK" sz="1800" dirty="0">
                <a:ln>
                  <a:noFill/>
                </a:ln>
                <a:solidFill>
                  <a:srgbClr val="000000"/>
                </a:solidFill>
                <a:effectLst/>
                <a:latin typeface="Calibri" panose="020F0502020204030204" pitchFamily="34" charset="0"/>
                <a:ea typeface="Times New Roman" panose="02020603050405020304" pitchFamily="18" charset="0"/>
              </a:rPr>
              <a:t>, S.K., </a:t>
            </a:r>
            <a:r>
              <a:rPr lang="sk-SK" sz="1800" dirty="0" err="1">
                <a:ln>
                  <a:noFill/>
                </a:ln>
                <a:solidFill>
                  <a:srgbClr val="000000"/>
                </a:solidFill>
                <a:effectLst/>
                <a:latin typeface="Calibri" panose="020F0502020204030204" pitchFamily="34" charset="0"/>
                <a:ea typeface="Times New Roman" panose="02020603050405020304" pitchFamily="18" charset="0"/>
              </a:rPr>
              <a:t>Anand</a:t>
            </a:r>
            <a:r>
              <a:rPr lang="sk-SK" sz="1800" dirty="0">
                <a:ln>
                  <a:noFill/>
                </a:ln>
                <a:solidFill>
                  <a:srgbClr val="000000"/>
                </a:solidFill>
                <a:effectLst/>
                <a:latin typeface="Calibri" panose="020F0502020204030204" pitchFamily="34" charset="0"/>
                <a:ea typeface="Times New Roman" panose="02020603050405020304" pitchFamily="18" charset="0"/>
              </a:rPr>
              <a:t>, T. and </a:t>
            </a:r>
            <a:r>
              <a:rPr lang="sk-SK" sz="1800" dirty="0" err="1">
                <a:ln>
                  <a:noFill/>
                </a:ln>
                <a:solidFill>
                  <a:srgbClr val="000000"/>
                </a:solidFill>
                <a:effectLst/>
                <a:latin typeface="Calibri" panose="020F0502020204030204" pitchFamily="34" charset="0"/>
                <a:ea typeface="Times New Roman" panose="02020603050405020304" pitchFamily="18" charset="0"/>
              </a:rPr>
              <a:t>Ratan</a:t>
            </a:r>
            <a:r>
              <a:rPr lang="sk-SK" sz="1800" dirty="0">
                <a:ln>
                  <a:noFill/>
                </a:ln>
                <a:solidFill>
                  <a:srgbClr val="000000"/>
                </a:solidFill>
                <a:effectLst/>
                <a:latin typeface="Calibri" panose="020F0502020204030204" pitchFamily="34" charset="0"/>
                <a:ea typeface="Times New Roman" panose="02020603050405020304" pitchFamily="18" charset="0"/>
              </a:rPr>
              <a:t>, J. (2019) ‘</a:t>
            </a:r>
            <a:r>
              <a:rPr lang="sk-SK" sz="1800" dirty="0" err="1">
                <a:ln>
                  <a:noFill/>
                </a:ln>
                <a:solidFill>
                  <a:srgbClr val="000000"/>
                </a:solidFill>
                <a:effectLst/>
                <a:latin typeface="Calibri" panose="020F0502020204030204" pitchFamily="34" charset="0"/>
                <a:ea typeface="Times New Roman" panose="02020603050405020304" pitchFamily="18" charset="0"/>
              </a:rPr>
              <a:t>Formulation</a:t>
            </a:r>
            <a:r>
              <a:rPr lang="sk-SK" sz="1800" dirty="0">
                <a:ln>
                  <a:noFill/>
                </a:ln>
                <a:solidFill>
                  <a:srgbClr val="000000"/>
                </a:solidFill>
                <a:effectLst/>
                <a:latin typeface="Calibri" panose="020F0502020204030204" pitchFamily="34" charset="0"/>
                <a:ea typeface="Times New Roman" panose="02020603050405020304" pitchFamily="18" charset="0"/>
              </a:rPr>
              <a:t> of </a:t>
            </a:r>
            <a:r>
              <a:rPr lang="sk-SK" sz="1800" dirty="0" err="1">
                <a:ln>
                  <a:noFill/>
                </a:ln>
                <a:solidFill>
                  <a:srgbClr val="000000"/>
                </a:solidFill>
                <a:effectLst/>
                <a:latin typeface="Calibri" panose="020F0502020204030204" pitchFamily="34" charset="0"/>
                <a:ea typeface="Times New Roman" panose="02020603050405020304" pitchFamily="18" charset="0"/>
              </a:rPr>
              <a:t>research</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question</a:t>
            </a:r>
            <a:r>
              <a:rPr lang="sk-SK" sz="1800" dirty="0">
                <a:ln>
                  <a:noFill/>
                </a:ln>
                <a:solidFill>
                  <a:srgbClr val="000000"/>
                </a:solidFill>
                <a:effectLst/>
                <a:latin typeface="Calibri" panose="020F0502020204030204" pitchFamily="34" charset="0"/>
                <a:ea typeface="Times New Roman" panose="02020603050405020304" pitchFamily="18" charset="0"/>
              </a:rPr>
              <a:t>–</a:t>
            </a:r>
            <a:r>
              <a:rPr lang="sk-SK" sz="1800" dirty="0" err="1">
                <a:ln>
                  <a:noFill/>
                </a:ln>
                <a:solidFill>
                  <a:srgbClr val="000000"/>
                </a:solidFill>
                <a:effectLst/>
                <a:latin typeface="Calibri" panose="020F0502020204030204" pitchFamily="34" charset="0"/>
                <a:ea typeface="Times New Roman" panose="02020603050405020304" pitchFamily="18" charset="0"/>
              </a:rPr>
              <a:t>Stepwise</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dirty="0" err="1">
                <a:ln>
                  <a:noFill/>
                </a:ln>
                <a:solidFill>
                  <a:srgbClr val="000000"/>
                </a:solidFill>
                <a:effectLst/>
                <a:latin typeface="Calibri" panose="020F0502020204030204" pitchFamily="34" charset="0"/>
                <a:ea typeface="Times New Roman" panose="02020603050405020304" pitchFamily="18" charset="0"/>
              </a:rPr>
              <a:t>approach</a:t>
            </a:r>
            <a:r>
              <a:rPr lang="sk-SK" sz="1800" dirty="0">
                <a:ln>
                  <a:noFill/>
                </a:ln>
                <a:solidFill>
                  <a:srgbClr val="000000"/>
                </a:solidFill>
                <a:effectLst/>
                <a:latin typeface="Calibri" panose="020F0502020204030204" pitchFamily="34" charset="0"/>
                <a:ea typeface="Times New Roman" panose="02020603050405020304" pitchFamily="18" charset="0"/>
              </a:rPr>
              <a:t>’, </a:t>
            </a:r>
            <a:r>
              <a:rPr lang="sk-SK" sz="1800" i="1" dirty="0" err="1">
                <a:ln>
                  <a:noFill/>
                </a:ln>
                <a:solidFill>
                  <a:srgbClr val="000000"/>
                </a:solidFill>
                <a:effectLst/>
                <a:latin typeface="Calibri" panose="020F0502020204030204" pitchFamily="34" charset="0"/>
                <a:ea typeface="Times New Roman" panose="02020603050405020304" pitchFamily="18" charset="0"/>
              </a:rPr>
              <a:t>Journal</a:t>
            </a:r>
            <a:r>
              <a:rPr lang="sk-SK" sz="1800" i="1" dirty="0">
                <a:ln>
                  <a:noFill/>
                </a:ln>
                <a:solidFill>
                  <a:srgbClr val="000000"/>
                </a:solidFill>
                <a:effectLst/>
                <a:latin typeface="Calibri" panose="020F0502020204030204" pitchFamily="34" charset="0"/>
                <a:ea typeface="Times New Roman" panose="02020603050405020304" pitchFamily="18" charset="0"/>
              </a:rPr>
              <a:t> of </a:t>
            </a:r>
            <a:r>
              <a:rPr lang="sk-SK" sz="1800" i="1" dirty="0" err="1">
                <a:ln>
                  <a:noFill/>
                </a:ln>
                <a:solidFill>
                  <a:srgbClr val="000000"/>
                </a:solidFill>
                <a:effectLst/>
                <a:latin typeface="Calibri" panose="020F0502020204030204" pitchFamily="34" charset="0"/>
                <a:ea typeface="Times New Roman" panose="02020603050405020304" pitchFamily="18" charset="0"/>
              </a:rPr>
              <a:t>Indian</a:t>
            </a:r>
            <a:r>
              <a:rPr lang="sk-SK" sz="1800" i="1" dirty="0">
                <a:ln>
                  <a:noFill/>
                </a:ln>
                <a:solidFill>
                  <a:srgbClr val="000000"/>
                </a:solidFill>
                <a:effectLst/>
                <a:latin typeface="Calibri" panose="020F0502020204030204" pitchFamily="34" charset="0"/>
                <a:ea typeface="Times New Roman" panose="02020603050405020304" pitchFamily="18" charset="0"/>
              </a:rPr>
              <a:t> Association of </a:t>
            </a:r>
            <a:r>
              <a:rPr lang="sk-SK" sz="1800" i="1" dirty="0" err="1">
                <a:ln>
                  <a:noFill/>
                </a:ln>
                <a:solidFill>
                  <a:srgbClr val="000000"/>
                </a:solidFill>
                <a:effectLst/>
                <a:latin typeface="Calibri" panose="020F0502020204030204" pitchFamily="34" charset="0"/>
                <a:ea typeface="Times New Roman" panose="02020603050405020304" pitchFamily="18" charset="0"/>
              </a:rPr>
              <a:t>Pediatric</a:t>
            </a:r>
            <a:r>
              <a:rPr lang="sk-SK" sz="1800" i="1" dirty="0">
                <a:ln>
                  <a:noFill/>
                </a:ln>
                <a:solidFill>
                  <a:srgbClr val="000000"/>
                </a:solidFill>
                <a:effectLst/>
                <a:latin typeface="Calibri" panose="020F0502020204030204" pitchFamily="34" charset="0"/>
                <a:ea typeface="Times New Roman" panose="02020603050405020304" pitchFamily="18" charset="0"/>
              </a:rPr>
              <a:t> </a:t>
            </a:r>
            <a:r>
              <a:rPr lang="sk-SK" sz="1800" i="1" dirty="0" err="1">
                <a:ln>
                  <a:noFill/>
                </a:ln>
                <a:solidFill>
                  <a:srgbClr val="000000"/>
                </a:solidFill>
                <a:effectLst/>
                <a:latin typeface="Calibri" panose="020F0502020204030204" pitchFamily="34" charset="0"/>
                <a:ea typeface="Times New Roman" panose="02020603050405020304" pitchFamily="18" charset="0"/>
              </a:rPr>
              <a:t>Surgeons</a:t>
            </a:r>
            <a:r>
              <a:rPr lang="sk-SK" sz="1800" dirty="0">
                <a:ln>
                  <a:noFill/>
                </a:ln>
                <a:solidFill>
                  <a:srgbClr val="000000"/>
                </a:solidFill>
                <a:effectLst/>
                <a:latin typeface="Calibri" panose="020F0502020204030204" pitchFamily="34" charset="0"/>
                <a:ea typeface="Times New Roman" panose="02020603050405020304" pitchFamily="18" charset="0"/>
              </a:rPr>
              <a:t>, 24(1), </a:t>
            </a:r>
            <a:r>
              <a:rPr lang="sk-SK" sz="1800" dirty="0" err="1">
                <a:ln>
                  <a:noFill/>
                </a:ln>
                <a:solidFill>
                  <a:srgbClr val="000000"/>
                </a:solidFill>
                <a:effectLst/>
                <a:latin typeface="Calibri" panose="020F0502020204030204" pitchFamily="34" charset="0"/>
                <a:ea typeface="Times New Roman" panose="02020603050405020304" pitchFamily="18" charset="0"/>
              </a:rPr>
              <a:t>pp</a:t>
            </a:r>
            <a:r>
              <a:rPr lang="sk-SK" sz="1800" dirty="0">
                <a:ln>
                  <a:noFill/>
                </a:ln>
                <a:solidFill>
                  <a:srgbClr val="000000"/>
                </a:solidFill>
                <a:effectLst/>
                <a:latin typeface="Calibri" panose="020F0502020204030204" pitchFamily="34" charset="0"/>
                <a:ea typeface="Times New Roman" panose="02020603050405020304" pitchFamily="18" charset="0"/>
              </a:rPr>
              <a:t>. 15–20. </a:t>
            </a:r>
            <a:r>
              <a:rPr lang="sk-SK" sz="1800" dirty="0" err="1">
                <a:ln>
                  <a:noFill/>
                </a:ln>
                <a:solidFill>
                  <a:srgbClr val="000000"/>
                </a:solidFill>
                <a:effectLst/>
                <a:latin typeface="Calibri" panose="020F0502020204030204" pitchFamily="34" charset="0"/>
                <a:ea typeface="Times New Roman" panose="02020603050405020304" pitchFamily="18" charset="0"/>
              </a:rPr>
              <a:t>Available</a:t>
            </a:r>
            <a:r>
              <a:rPr lang="sk-SK" sz="1800" dirty="0">
                <a:ln>
                  <a:noFill/>
                </a:ln>
                <a:solidFill>
                  <a:srgbClr val="000000"/>
                </a:solidFill>
                <a:effectLst/>
                <a:latin typeface="Calibri" panose="020F0502020204030204" pitchFamily="34" charset="0"/>
                <a:ea typeface="Times New Roman" panose="02020603050405020304" pitchFamily="18" charset="0"/>
              </a:rPr>
              <a:t> at: </a:t>
            </a:r>
            <a:r>
              <a:rPr lang="sk-SK" sz="1800" dirty="0" err="1">
                <a:ln>
                  <a:noFill/>
                </a:ln>
                <a:solidFill>
                  <a:srgbClr val="000000"/>
                </a:solidFill>
                <a:effectLst/>
                <a:latin typeface="Calibri" panose="020F0502020204030204" pitchFamily="34" charset="0"/>
                <a:ea typeface="Times New Roman" panose="02020603050405020304" pitchFamily="18" charset="0"/>
              </a:rPr>
              <a:t>https</a:t>
            </a:r>
            <a:r>
              <a:rPr lang="sk-SK" sz="1800" dirty="0">
                <a:ln>
                  <a:noFill/>
                </a:ln>
                <a:solidFill>
                  <a:srgbClr val="000000"/>
                </a:solidFill>
                <a:effectLst/>
                <a:latin typeface="Calibri" panose="020F0502020204030204" pitchFamily="34" charset="0"/>
                <a:ea typeface="Times New Roman" panose="02020603050405020304" pitchFamily="18" charset="0"/>
              </a:rPr>
              <a:t>://</a:t>
            </a:r>
            <a:r>
              <a:rPr lang="sk-SK" sz="1800" dirty="0" err="1">
                <a:ln>
                  <a:noFill/>
                </a:ln>
                <a:solidFill>
                  <a:srgbClr val="000000"/>
                </a:solidFill>
                <a:effectLst/>
                <a:latin typeface="Calibri" panose="020F0502020204030204" pitchFamily="34" charset="0"/>
                <a:ea typeface="Times New Roman" panose="02020603050405020304" pitchFamily="18" charset="0"/>
              </a:rPr>
              <a:t>doi.org</a:t>
            </a:r>
            <a:r>
              <a:rPr lang="sk-SK" sz="1800" dirty="0">
                <a:ln>
                  <a:noFill/>
                </a:ln>
                <a:solidFill>
                  <a:srgbClr val="000000"/>
                </a:solidFill>
                <a:effectLst/>
                <a:latin typeface="Calibri" panose="020F0502020204030204" pitchFamily="34" charset="0"/>
                <a:ea typeface="Times New Roman" panose="02020603050405020304" pitchFamily="18" charset="0"/>
              </a:rPr>
              <a:t>/</a:t>
            </a:r>
            <a:r>
              <a:rPr lang="sk-SK" sz="1800" dirty="0" err="1">
                <a:ln>
                  <a:noFill/>
                </a:ln>
                <a:solidFill>
                  <a:srgbClr val="000000"/>
                </a:solidFill>
                <a:effectLst/>
                <a:latin typeface="Calibri" panose="020F0502020204030204" pitchFamily="34" charset="0"/>
                <a:ea typeface="Times New Roman" panose="02020603050405020304" pitchFamily="18" charset="0"/>
              </a:rPr>
              <a:t>https</a:t>
            </a:r>
            <a:r>
              <a:rPr lang="sk-SK" sz="1800" dirty="0">
                <a:ln>
                  <a:noFill/>
                </a:ln>
                <a:solidFill>
                  <a:srgbClr val="000000"/>
                </a:solidFill>
                <a:effectLst/>
                <a:latin typeface="Calibri" panose="020F0502020204030204" pitchFamily="34" charset="0"/>
                <a:ea typeface="Times New Roman" panose="02020603050405020304" pitchFamily="18" charset="0"/>
              </a:rPr>
              <a:t>://</a:t>
            </a:r>
            <a:r>
              <a:rPr lang="sk-SK" sz="1800" dirty="0" err="1">
                <a:ln>
                  <a:noFill/>
                </a:ln>
                <a:solidFill>
                  <a:srgbClr val="000000"/>
                </a:solidFill>
                <a:effectLst/>
                <a:latin typeface="Calibri" panose="020F0502020204030204" pitchFamily="34" charset="0"/>
                <a:ea typeface="Times New Roman" panose="02020603050405020304" pitchFamily="18" charset="0"/>
              </a:rPr>
              <a:t>doi.org</a:t>
            </a:r>
            <a:r>
              <a:rPr lang="sk-SK" sz="1800" dirty="0">
                <a:ln>
                  <a:noFill/>
                </a:ln>
                <a:solidFill>
                  <a:srgbClr val="000000"/>
                </a:solidFill>
                <a:effectLst/>
                <a:latin typeface="Calibri" panose="020F0502020204030204" pitchFamily="34" charset="0"/>
                <a:ea typeface="Times New Roman" panose="02020603050405020304" pitchFamily="18" charset="0"/>
              </a:rPr>
              <a:t>/10.1007/978-981-16-5248-6.</a:t>
            </a:r>
            <a:endParaRPr lang="sk-SK" sz="1800" dirty="0">
              <a:ln>
                <a:noFill/>
              </a:ln>
              <a:solidFill>
                <a:srgbClr val="000000"/>
              </a:solidFill>
              <a:effectLst/>
              <a:latin typeface="Calibri" panose="020F0502020204030204" pitchFamily="34" charset="0"/>
              <a:ea typeface="Arial Unicode MS" panose="020B0604020202020204" pitchFamily="34" charset="-128"/>
            </a:endParaRPr>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10</a:t>
            </a:fld>
            <a:endParaRPr lang="sk-SK"/>
          </a:p>
        </p:txBody>
      </p:sp>
    </p:spTree>
    <p:extLst>
      <p:ext uri="{BB962C8B-B14F-4D97-AF65-F5344CB8AC3E}">
        <p14:creationId xmlns:p14="http://schemas.microsoft.com/office/powerpoint/2010/main" val="421295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16.9.2024</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A48D3082-3393-7847-AF83-07CBD8B90DCE}" type="datetime1">
              <a:rPr lang="sk-SK" smtClean="0"/>
              <a:t>16.9.2024</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2456D5BA-AD38-524C-9430-B878C9FFD316}" type="datetime1">
              <a:rPr lang="sk-SK" smtClean="0"/>
              <a:t>16.9.2024</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Kliknite sem a upravte štýly predlohy textu</a:t>
            </a:r>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16.9.2024</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Kliknite sem a upravte štýly predlohy textu</a:t>
            </a:r>
          </a:p>
        </p:txBody>
      </p:sp>
      <p:sp>
        <p:nvSpPr>
          <p:cNvPr id="12" name="Date Placeholder 11"/>
          <p:cNvSpPr>
            <a:spLocks noGrp="1"/>
          </p:cNvSpPr>
          <p:nvPr>
            <p:ph type="dt" sz="half" idx="10"/>
          </p:nvPr>
        </p:nvSpPr>
        <p:spPr/>
        <p:txBody>
          <a:bodyPr/>
          <a:lstStyle/>
          <a:p>
            <a:fld id="{F74D4851-71F3-7E46-BD42-81840CD9F2B6}" type="datetime1">
              <a:rPr lang="sk-SK" smtClean="0"/>
              <a:t>16.9.2024</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16.9.2024</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Kliknite sem a upravte štýly predlohy textu</a:t>
            </a:r>
          </a:p>
        </p:txBody>
      </p:sp>
      <p:sp>
        <p:nvSpPr>
          <p:cNvPr id="7" name="Content Placeholder 6"/>
          <p:cNvSpPr>
            <a:spLocks noGrp="1"/>
          </p:cNvSpPr>
          <p:nvPr>
            <p:ph sz="quarter" idx="14"/>
          </p:nvPr>
        </p:nvSpPr>
        <p:spPr>
          <a:xfrm>
            <a:off x="5541725" y="726034"/>
            <a:ext cx="3607159" cy="3784926"/>
          </a:xfrm>
        </p:spPr>
        <p:txBody>
          <a:bodyPr/>
          <a:lstStyle/>
          <a:p>
            <a:pPr lvl="0"/>
            <a:r>
              <a:rPr lang="sk-SK"/>
              <a:t>Kliknite sem a upravte štýly predlohy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16.9.2024</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16.9.2024</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16.9.2024</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Kliknite sem a upravte štýly predlohy textu</a:t>
            </a:r>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15" name="Date Placeholder 14"/>
          <p:cNvSpPr>
            <a:spLocks noGrp="1"/>
          </p:cNvSpPr>
          <p:nvPr>
            <p:ph type="dt" sz="half" idx="10"/>
          </p:nvPr>
        </p:nvSpPr>
        <p:spPr/>
        <p:txBody>
          <a:bodyPr/>
          <a:lstStyle/>
          <a:p>
            <a:fld id="{D4FBE24A-9F23-5A4A-897F-19D441E947D4}" type="datetime1">
              <a:rPr lang="sk-SK" smtClean="0"/>
              <a:t>16.9.2024</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16.9.2024</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16.9.2024</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Good Research Question - Helping Research writing for student &amp;  professional researchers">
            <a:extLst>
              <a:ext uri="{FF2B5EF4-FFF2-40B4-BE49-F238E27FC236}">
                <a16:creationId xmlns:a16="http://schemas.microsoft.com/office/drawing/2014/main" id="{B7F3F98E-C130-F71D-557B-A5A9F959CC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3621" y="757274"/>
            <a:ext cx="4786035" cy="3779448"/>
          </a:xfrm>
          <a:prstGeom prst="rect">
            <a:avLst/>
          </a:prstGeom>
          <a:solidFill>
            <a:srgbClr val="FFFFFF"/>
          </a:solidFill>
        </p:spPr>
      </p:pic>
      <p:sp>
        <p:nvSpPr>
          <p:cNvPr id="3" name="Subtitle 2"/>
          <p:cNvSpPr>
            <a:spLocks noGrp="1"/>
          </p:cNvSpPr>
          <p:nvPr>
            <p:ph type="body" sz="half" idx="2"/>
          </p:nvPr>
        </p:nvSpPr>
        <p:spPr>
          <a:xfrm>
            <a:off x="6297414" y="756286"/>
            <a:ext cx="2854828" cy="3781425"/>
          </a:xfrm>
        </p:spPr>
        <p:txBody>
          <a:bodyPr anchor="ctr">
            <a:normAutofit/>
          </a:bodyPr>
          <a:lstStyle/>
          <a:p>
            <a:r>
              <a:rPr lang="sk-SK" dirty="0"/>
              <a:t>prof. MUDr. Martin Rusnák, </a:t>
            </a:r>
            <a:r>
              <a:rPr lang="sk-SK" dirty="0" err="1"/>
              <a:t>CSc</a:t>
            </a:r>
            <a:endParaRPr lang="sk-SK" dirty="0"/>
          </a:p>
        </p:txBody>
      </p:sp>
      <p:sp>
        <p:nvSpPr>
          <p:cNvPr id="1031" name="Date Placeholder 3">
            <a:extLst>
              <a:ext uri="{FF2B5EF4-FFF2-40B4-BE49-F238E27FC236}">
                <a16:creationId xmlns:a16="http://schemas.microsoft.com/office/drawing/2014/main" id="{A8ED2A14-AC9A-952F-983E-9D406B4453E9}"/>
              </a:ext>
            </a:extLst>
          </p:cNvPr>
          <p:cNvSpPr>
            <a:spLocks noGrp="1"/>
          </p:cNvSpPr>
          <p:nvPr>
            <p:ph type="dt" sz="half" idx="10"/>
          </p:nvPr>
        </p:nvSpPr>
        <p:spPr>
          <a:xfrm>
            <a:off x="8341096" y="6787309"/>
            <a:ext cx="811145" cy="402652"/>
          </a:xfrm>
        </p:spPr>
        <p:txBody>
          <a:bodyPr/>
          <a:lstStyle/>
          <a:p>
            <a:pPr>
              <a:spcAft>
                <a:spcPts val="600"/>
              </a:spcAft>
            </a:pPr>
            <a:fld id="{D4FBE24A-9F23-5A4A-897F-19D441E947D4}" type="datetime1">
              <a:rPr lang="sk-SK" smtClean="0"/>
              <a:pPr>
                <a:spcAft>
                  <a:spcPts val="600"/>
                </a:spcAft>
              </a:pPr>
              <a:t>16.9.2024</a:t>
            </a:fld>
            <a:endParaRPr lang="en-GB"/>
          </a:p>
        </p:txBody>
      </p:sp>
      <p:sp>
        <p:nvSpPr>
          <p:cNvPr id="1033" name="Slide Number Placeholder 4">
            <a:extLst>
              <a:ext uri="{FF2B5EF4-FFF2-40B4-BE49-F238E27FC236}">
                <a16:creationId xmlns:a16="http://schemas.microsoft.com/office/drawing/2014/main" id="{8AA9F9E3-753E-17B0-981B-9D1B468178A1}"/>
              </a:ext>
            </a:extLst>
          </p:cNvPr>
          <p:cNvSpPr>
            <a:spLocks noGrp="1"/>
          </p:cNvSpPr>
          <p:nvPr>
            <p:ph type="sldNum" sz="quarter" idx="11"/>
          </p:nvPr>
        </p:nvSpPr>
        <p:spPr>
          <a:xfrm>
            <a:off x="856449" y="6844216"/>
            <a:ext cx="822862" cy="345745"/>
          </a:xfrm>
        </p:spPr>
        <p:txBody>
          <a:bodyPr/>
          <a:lstStyle/>
          <a:p>
            <a:pPr>
              <a:spcAft>
                <a:spcPts val="600"/>
              </a:spcAft>
            </a:pPr>
            <a:fld id="{FA6E8336-881F-4F52-AF42-3EE20DD441E2}" type="slidenum">
              <a:rPr lang="en-GB" smtClean="0"/>
              <a:pPr>
                <a:spcAft>
                  <a:spcPts val="600"/>
                </a:spcAft>
              </a:pPr>
              <a:t>1</a:t>
            </a:fld>
            <a:endParaRPr lang="en-GB"/>
          </a:p>
        </p:txBody>
      </p:sp>
      <p:sp>
        <p:nvSpPr>
          <p:cNvPr id="1035" name="Footer Placeholder 5">
            <a:extLst>
              <a:ext uri="{FF2B5EF4-FFF2-40B4-BE49-F238E27FC236}">
                <a16:creationId xmlns:a16="http://schemas.microsoft.com/office/drawing/2014/main" id="{F81C1FF7-94D4-3998-2A5C-934E32B57086}"/>
              </a:ext>
            </a:extLst>
          </p:cNvPr>
          <p:cNvSpPr>
            <a:spLocks noGrp="1"/>
          </p:cNvSpPr>
          <p:nvPr>
            <p:ph type="ftr" sz="quarter" idx="12"/>
          </p:nvPr>
        </p:nvSpPr>
        <p:spPr>
          <a:xfrm>
            <a:off x="4998562" y="6787309"/>
            <a:ext cx="1256701" cy="402651"/>
          </a:xfrm>
        </p:spPr>
        <p:txBody>
          <a:bodyPr/>
          <a:lstStyle/>
          <a:p>
            <a:pPr>
              <a:spcAft>
                <a:spcPts val="600"/>
              </a:spcAft>
            </a:pPr>
            <a:r>
              <a:rPr lang="en-GB"/>
              <a:t>rusnak.truni.sk</a:t>
            </a:r>
          </a:p>
        </p:txBody>
      </p:sp>
      <p:sp>
        <p:nvSpPr>
          <p:cNvPr id="2" name="Title 1"/>
          <p:cNvSpPr>
            <a:spLocks noGrp="1"/>
          </p:cNvSpPr>
          <p:nvPr>
            <p:ph type="title"/>
          </p:nvPr>
        </p:nvSpPr>
        <p:spPr>
          <a:xfrm>
            <a:off x="856448" y="5378027"/>
            <a:ext cx="8312587" cy="1008380"/>
          </a:xfrm>
        </p:spPr>
        <p:txBody>
          <a:bodyPr anchor="b">
            <a:normAutofit/>
          </a:bodyPr>
          <a:lstStyle/>
          <a:p>
            <a:pPr>
              <a:lnSpc>
                <a:spcPct val="90000"/>
              </a:lnSpc>
            </a:pPr>
            <a:r>
              <a:rPr lang="sk-SK" sz="3800"/>
              <a:t>Otázka, ktorú rieši diplomová práca</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5459EEC-104C-0E07-2C12-E4A2E51A1B2D}"/>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16.9.2024</a:t>
            </a:fld>
            <a:endParaRPr lang="en-GB" sz="1100"/>
          </a:p>
        </p:txBody>
      </p:sp>
      <p:sp>
        <p:nvSpPr>
          <p:cNvPr id="3" name="Zástupný objekt pre číslo snímky 2">
            <a:extLst>
              <a:ext uri="{FF2B5EF4-FFF2-40B4-BE49-F238E27FC236}">
                <a16:creationId xmlns:a16="http://schemas.microsoft.com/office/drawing/2014/main" id="{2380CAD7-32D6-D047-FA87-9AF5DB10ECB3}"/>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10</a:t>
            </a:fld>
            <a:endParaRPr lang="en-GB"/>
          </a:p>
        </p:txBody>
      </p:sp>
      <p:sp>
        <p:nvSpPr>
          <p:cNvPr id="4" name="Zástupný objekt pre pätu 3">
            <a:extLst>
              <a:ext uri="{FF2B5EF4-FFF2-40B4-BE49-F238E27FC236}">
                <a16:creationId xmlns:a16="http://schemas.microsoft.com/office/drawing/2014/main" id="{A0A596F7-823F-2F7A-2D1F-CEB99A9DB4C7}"/>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2B7E28E0-2656-AB75-32F3-C2010634C2E3}"/>
              </a:ext>
            </a:extLst>
          </p:cNvPr>
          <p:cNvSpPr>
            <a:spLocks noGrp="1"/>
          </p:cNvSpPr>
          <p:nvPr>
            <p:ph type="title"/>
          </p:nvPr>
        </p:nvSpPr>
        <p:spPr>
          <a:xfrm>
            <a:off x="839654" y="5896529"/>
            <a:ext cx="8312587" cy="1008380"/>
          </a:xfrm>
        </p:spPr>
        <p:txBody>
          <a:bodyPr anchor="b">
            <a:normAutofit/>
          </a:bodyPr>
          <a:lstStyle/>
          <a:p>
            <a:r>
              <a:rPr lang="sk-SK" dirty="0"/>
              <a:t>Kritériá FINER</a:t>
            </a:r>
          </a:p>
        </p:txBody>
      </p:sp>
      <p:sp>
        <p:nvSpPr>
          <p:cNvPr id="17" name="Content Placeholder 5">
            <a:extLst>
              <a:ext uri="{FF2B5EF4-FFF2-40B4-BE49-F238E27FC236}">
                <a16:creationId xmlns:a16="http://schemas.microsoft.com/office/drawing/2014/main" id="{C883E30C-BF8C-ACC3-3168-D3BC2EFE9F1C}"/>
              </a:ext>
            </a:extLst>
          </p:cNvPr>
          <p:cNvSpPr>
            <a:spLocks noGrp="1"/>
          </p:cNvSpPr>
          <p:nvPr>
            <p:ph sz="quarter" idx="13"/>
          </p:nvPr>
        </p:nvSpPr>
        <p:spPr>
          <a:xfrm>
            <a:off x="395417" y="726034"/>
            <a:ext cx="3682314" cy="3781425"/>
          </a:xfrm>
        </p:spPr>
        <p:txBody>
          <a:bodyPr/>
          <a:lstStyle/>
          <a:p>
            <a:r>
              <a:rPr lang="en-US" dirty="0" err="1"/>
              <a:t>vlastnosti</a:t>
            </a:r>
            <a:r>
              <a:rPr lang="en-US" dirty="0"/>
              <a:t> </a:t>
            </a:r>
            <a:r>
              <a:rPr lang="en-US" dirty="0" err="1"/>
              <a:t>správne</a:t>
            </a:r>
            <a:r>
              <a:rPr lang="en-US" dirty="0"/>
              <a:t> </a:t>
            </a:r>
            <a:r>
              <a:rPr lang="en-US" dirty="0" err="1"/>
              <a:t>formulovanej</a:t>
            </a:r>
            <a:r>
              <a:rPr lang="en-US" dirty="0"/>
              <a:t> </a:t>
            </a:r>
            <a:r>
              <a:rPr lang="en-US" dirty="0" err="1"/>
              <a:t>otázky</a:t>
            </a:r>
            <a:r>
              <a:rPr lang="en-US" dirty="0"/>
              <a:t> - </a:t>
            </a:r>
            <a:r>
              <a:rPr lang="en-US" dirty="0" err="1"/>
              <a:t>kritériá</a:t>
            </a:r>
            <a:r>
              <a:rPr lang="en-US" dirty="0"/>
              <a:t> FINER: </a:t>
            </a:r>
          </a:p>
          <a:p>
            <a:pPr lvl="1"/>
            <a:r>
              <a:rPr lang="en-US" dirty="0"/>
              <a:t>Feasible, </a:t>
            </a:r>
          </a:p>
          <a:p>
            <a:pPr lvl="1"/>
            <a:r>
              <a:rPr lang="en-US" dirty="0"/>
              <a:t>Interesting, </a:t>
            </a:r>
          </a:p>
          <a:p>
            <a:pPr lvl="1"/>
            <a:r>
              <a:rPr lang="en-US" dirty="0"/>
              <a:t>Novel, </a:t>
            </a:r>
          </a:p>
          <a:p>
            <a:pPr lvl="1"/>
            <a:r>
              <a:rPr lang="en-US" dirty="0"/>
              <a:t>Ethical, </a:t>
            </a:r>
          </a:p>
          <a:p>
            <a:pPr lvl="1"/>
            <a:r>
              <a:rPr lang="en-US" dirty="0"/>
              <a:t>Relevant </a:t>
            </a:r>
          </a:p>
        </p:txBody>
      </p:sp>
      <p:pic>
        <p:nvPicPr>
          <p:cNvPr id="12" name="Obrázok 11" descr="Obrázok, na ktorom je text, snímka obrazovky, písmo, číslo&#10;&#10;Automaticky generovaný popis">
            <a:extLst>
              <a:ext uri="{FF2B5EF4-FFF2-40B4-BE49-F238E27FC236}">
                <a16:creationId xmlns:a16="http://schemas.microsoft.com/office/drawing/2014/main" id="{6F402ECC-98D4-91E3-3051-C6AF60F6D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867" y="892692"/>
            <a:ext cx="6229422" cy="4718785"/>
          </a:xfrm>
          <a:prstGeom prst="rect">
            <a:avLst/>
          </a:prstGeom>
          <a:noFill/>
        </p:spPr>
      </p:pic>
    </p:spTree>
    <p:extLst>
      <p:ext uri="{BB962C8B-B14F-4D97-AF65-F5344CB8AC3E}">
        <p14:creationId xmlns:p14="http://schemas.microsoft.com/office/powerpoint/2010/main" val="247613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DABF8648-5AB8-1727-E32C-5485326595A7}"/>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11</a:t>
            </a:fld>
            <a:endParaRPr lang="en-GB"/>
          </a:p>
        </p:txBody>
      </p:sp>
      <p:sp>
        <p:nvSpPr>
          <p:cNvPr id="4" name="Zástupný objekt pre pätu 3">
            <a:extLst>
              <a:ext uri="{FF2B5EF4-FFF2-40B4-BE49-F238E27FC236}">
                <a16:creationId xmlns:a16="http://schemas.microsoft.com/office/drawing/2014/main" id="{A278F5EB-1D83-123D-09EA-F4D93BBE8828}"/>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A068FBDC-8327-FAC4-92BC-758FA46F246E}"/>
              </a:ext>
            </a:extLst>
          </p:cNvPr>
          <p:cNvSpPr>
            <a:spLocks noGrp="1"/>
          </p:cNvSpPr>
          <p:nvPr>
            <p:ph type="title"/>
          </p:nvPr>
        </p:nvSpPr>
        <p:spPr>
          <a:xfrm>
            <a:off x="856448" y="5378027"/>
            <a:ext cx="8312587" cy="1008380"/>
          </a:xfrm>
        </p:spPr>
        <p:txBody>
          <a:bodyPr anchor="b">
            <a:normAutofit/>
          </a:bodyPr>
          <a:lstStyle/>
          <a:p>
            <a:r>
              <a:rPr lang="sk-SK" sz="5000"/>
              <a:t>V zdraví verejnosti - PICOT</a:t>
            </a:r>
          </a:p>
        </p:txBody>
      </p:sp>
      <p:sp>
        <p:nvSpPr>
          <p:cNvPr id="2" name="Zástupný objekt pre dátum 1">
            <a:extLst>
              <a:ext uri="{FF2B5EF4-FFF2-40B4-BE49-F238E27FC236}">
                <a16:creationId xmlns:a16="http://schemas.microsoft.com/office/drawing/2014/main" id="{9382BFD3-058D-4262-1848-D7A4222046F9}"/>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16.9.2024</a:t>
            </a:fld>
            <a:endParaRPr lang="en-GB" sz="1100"/>
          </a:p>
        </p:txBody>
      </p:sp>
      <p:pic>
        <p:nvPicPr>
          <p:cNvPr id="15" name="Obrázok 14" descr="Obrázok, na ktorom je text, snímka obrazovky, potvrdenie, písmo&#10;&#10;Automaticky generovaný popis">
            <a:extLst>
              <a:ext uri="{FF2B5EF4-FFF2-40B4-BE49-F238E27FC236}">
                <a16:creationId xmlns:a16="http://schemas.microsoft.com/office/drawing/2014/main" id="{AE2D924F-B2F2-EAAD-0EE7-5A32911EE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26" y="1176443"/>
            <a:ext cx="8249746" cy="3939253"/>
          </a:xfrm>
          <a:prstGeom prst="rect">
            <a:avLst/>
          </a:prstGeom>
          <a:noFill/>
        </p:spPr>
      </p:pic>
    </p:spTree>
    <p:extLst>
      <p:ext uri="{BB962C8B-B14F-4D97-AF65-F5344CB8AC3E}">
        <p14:creationId xmlns:p14="http://schemas.microsoft.com/office/powerpoint/2010/main" val="7389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CB2C6052-F8B9-DCE3-F134-4D9D88C8118A}"/>
              </a:ext>
            </a:extLst>
          </p:cNvPr>
          <p:cNvSpPr>
            <a:spLocks noGrp="1"/>
          </p:cNvSpPr>
          <p:nvPr>
            <p:ph idx="1"/>
          </p:nvPr>
        </p:nvSpPr>
        <p:spPr>
          <a:xfrm>
            <a:off x="856448" y="756287"/>
            <a:ext cx="8211829" cy="5404670"/>
          </a:xfrm>
        </p:spPr>
        <p:txBody>
          <a:bodyPr>
            <a:normAutofit fontScale="85000" lnSpcReduction="10000"/>
          </a:bodyPr>
          <a:lstStyle/>
          <a:p>
            <a:r>
              <a:rPr lang="sk-SK" dirty="0"/>
              <a:t>Za posledných 20 rokov sa uskutočnil značný výskum vzťahu medzi tvrdosťou pitnej vody a kardiovaskulárnymi ochoreniami. Hoci väčšina štúdií preukázala negatívnu súvislosť medzi tvrdosťou vody a kardiovaskulárnou úmrtnosťou, pretrváva neistota, pokiaľ ide o rozsah tohto účinku a rozsah vplyvu iných mätúcich faktorov, akými sú klíma a sociálno-ekonomické podmienky. </a:t>
            </a:r>
          </a:p>
          <a:p>
            <a:r>
              <a:rPr lang="sk-SK" dirty="0"/>
              <a:t>Neexistujú žiadne presvedčivé dôkazy o tom, ktoré parametre vody sú zodpovedné za asociáciu. Okrem toho nie je známe, či je účinok vody sprostredkovaný hypertenziou alebo iným rizikovým faktorom kardiovaskulárnych ochorení. </a:t>
            </a:r>
          </a:p>
          <a:p>
            <a:r>
              <a:rPr lang="sk-SK" dirty="0"/>
              <a:t>Kvôli tejto neistote nebolo možné odporučiť konkrétne nápravné opatrenia. </a:t>
            </a:r>
          </a:p>
          <a:p>
            <a:r>
              <a:rPr lang="sk-SK" dirty="0"/>
              <a:t>Štúdia ochorení srdca sa uskutočnila s cieľom vysvetliť podstatné regionálne rozdiely v koronárnej chorobe srdca a cievnej mozgovej príhode vo Veľkej Británii. Zámerom je posúdiť úlohu environmentálnych, socioekonomických a osobných rizikových faktorov na kardiovaskulárnu úmrtnosť a chorobnosť s osobitným zreteľom na možné účinky kvality vody.(</a:t>
            </a:r>
            <a:r>
              <a:rPr lang="sk-SK" dirty="0" err="1"/>
              <a:t>Pocock</a:t>
            </a:r>
            <a:r>
              <a:rPr lang="sk-SK" dirty="0"/>
              <a:t> et al., 1980)</a:t>
            </a:r>
          </a:p>
          <a:p>
            <a:endParaRPr lang="sk-SK" dirty="0"/>
          </a:p>
        </p:txBody>
      </p:sp>
      <p:sp>
        <p:nvSpPr>
          <p:cNvPr id="8" name="Nadpis 7">
            <a:extLst>
              <a:ext uri="{FF2B5EF4-FFF2-40B4-BE49-F238E27FC236}">
                <a16:creationId xmlns:a16="http://schemas.microsoft.com/office/drawing/2014/main" id="{1EBAB446-37F2-54F4-820E-3055B8A0ED67}"/>
              </a:ext>
            </a:extLst>
          </p:cNvPr>
          <p:cNvSpPr>
            <a:spLocks noGrp="1"/>
          </p:cNvSpPr>
          <p:nvPr>
            <p:ph type="title"/>
          </p:nvPr>
        </p:nvSpPr>
        <p:spPr>
          <a:xfrm>
            <a:off x="806068" y="5798183"/>
            <a:ext cx="8312587" cy="1008380"/>
          </a:xfrm>
        </p:spPr>
        <p:txBody>
          <a:bodyPr/>
          <a:lstStyle/>
          <a:p>
            <a:r>
              <a:rPr lang="sk-SK" dirty="0"/>
              <a:t>Príklad</a:t>
            </a:r>
          </a:p>
        </p:txBody>
      </p:sp>
      <p:sp>
        <p:nvSpPr>
          <p:cNvPr id="2" name="Zástupný objekt pre dátum 1">
            <a:extLst>
              <a:ext uri="{FF2B5EF4-FFF2-40B4-BE49-F238E27FC236}">
                <a16:creationId xmlns:a16="http://schemas.microsoft.com/office/drawing/2014/main" id="{E4615F76-8B22-22AD-8865-B30B106648A7}"/>
              </a:ext>
            </a:extLst>
          </p:cNvPr>
          <p:cNvSpPr>
            <a:spLocks noGrp="1"/>
          </p:cNvSpPr>
          <p:nvPr>
            <p:ph type="dt" sz="half" idx="10"/>
          </p:nvPr>
        </p:nvSpPr>
        <p:spPr/>
        <p:txBody>
          <a:bodyPr/>
          <a:lstStyle/>
          <a:p>
            <a:fld id="{B1A60C47-DA0C-8449-A714-912745D9AA1F}" type="datetime1">
              <a:rPr lang="sk-SK" smtClean="0"/>
              <a:t>16.9.2024</a:t>
            </a:fld>
            <a:endParaRPr lang="en-GB"/>
          </a:p>
        </p:txBody>
      </p:sp>
      <p:sp>
        <p:nvSpPr>
          <p:cNvPr id="3" name="Zástupný objekt pre číslo snímky 2">
            <a:extLst>
              <a:ext uri="{FF2B5EF4-FFF2-40B4-BE49-F238E27FC236}">
                <a16:creationId xmlns:a16="http://schemas.microsoft.com/office/drawing/2014/main" id="{60E2ACC4-9928-5AB4-EEC6-664A6E61E8A2}"/>
              </a:ext>
            </a:extLst>
          </p:cNvPr>
          <p:cNvSpPr>
            <a:spLocks noGrp="1"/>
          </p:cNvSpPr>
          <p:nvPr>
            <p:ph type="sldNum" sz="quarter" idx="11"/>
          </p:nvPr>
        </p:nvSpPr>
        <p:spPr/>
        <p:txBody>
          <a:bodyPr/>
          <a:lstStyle/>
          <a:p>
            <a:fld id="{5C6CE37E-CBC8-4448-B085-1F6586CB95B8}" type="slidenum">
              <a:rPr lang="en-GB" smtClean="0"/>
              <a:pPr/>
              <a:t>12</a:t>
            </a:fld>
            <a:endParaRPr lang="en-GB"/>
          </a:p>
        </p:txBody>
      </p:sp>
      <p:sp>
        <p:nvSpPr>
          <p:cNvPr id="4" name="Zástupný objekt pre pätu 3">
            <a:extLst>
              <a:ext uri="{FF2B5EF4-FFF2-40B4-BE49-F238E27FC236}">
                <a16:creationId xmlns:a16="http://schemas.microsoft.com/office/drawing/2014/main" id="{CFBFA9D7-154F-2F9C-8C2A-3733AB83C76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2810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Obrázok, na ktorom je text, snímka obrazovky, písmo, číslo&#10;&#10;Automaticky generovaný popis">
            <a:extLst>
              <a:ext uri="{FF2B5EF4-FFF2-40B4-BE49-F238E27FC236}">
                <a16:creationId xmlns:a16="http://schemas.microsoft.com/office/drawing/2014/main" id="{9EA1CC11-9AEB-AB12-9709-EC6F3A1B5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12" y="858633"/>
            <a:ext cx="7928765" cy="4519394"/>
          </a:xfrm>
          <a:prstGeom prst="rect">
            <a:avLst/>
          </a:prstGeom>
          <a:noFill/>
        </p:spPr>
      </p:pic>
      <p:sp>
        <p:nvSpPr>
          <p:cNvPr id="5" name="Nadpis 4">
            <a:extLst>
              <a:ext uri="{FF2B5EF4-FFF2-40B4-BE49-F238E27FC236}">
                <a16:creationId xmlns:a16="http://schemas.microsoft.com/office/drawing/2014/main" id="{5EE77D2C-C046-011B-4CDC-B4EE17ECB745}"/>
              </a:ext>
            </a:extLst>
          </p:cNvPr>
          <p:cNvSpPr>
            <a:spLocks noGrp="1"/>
          </p:cNvSpPr>
          <p:nvPr>
            <p:ph type="title"/>
          </p:nvPr>
        </p:nvSpPr>
        <p:spPr>
          <a:xfrm>
            <a:off x="856448" y="5378027"/>
            <a:ext cx="8312587" cy="1008380"/>
          </a:xfrm>
        </p:spPr>
        <p:txBody>
          <a:bodyPr anchor="b">
            <a:normAutofit/>
          </a:bodyPr>
          <a:lstStyle/>
          <a:p>
            <a:r>
              <a:rPr lang="sk-SK" dirty="0"/>
              <a:t>Príklad FINER</a:t>
            </a:r>
          </a:p>
        </p:txBody>
      </p:sp>
      <p:sp>
        <p:nvSpPr>
          <p:cNvPr id="2" name="Zástupný objekt pre dátum 1">
            <a:extLst>
              <a:ext uri="{FF2B5EF4-FFF2-40B4-BE49-F238E27FC236}">
                <a16:creationId xmlns:a16="http://schemas.microsoft.com/office/drawing/2014/main" id="{A1B103CB-D5BD-B84F-A0E7-84CBD4CA24AA}"/>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16.9.2024</a:t>
            </a:fld>
            <a:endParaRPr lang="en-GB" sz="1100"/>
          </a:p>
        </p:txBody>
      </p:sp>
      <p:sp>
        <p:nvSpPr>
          <p:cNvPr id="3" name="Zástupný objekt pre číslo snímky 2">
            <a:extLst>
              <a:ext uri="{FF2B5EF4-FFF2-40B4-BE49-F238E27FC236}">
                <a16:creationId xmlns:a16="http://schemas.microsoft.com/office/drawing/2014/main" id="{1A4ADAFA-29C6-4880-F12C-76FEB6001FDC}"/>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13</a:t>
            </a:fld>
            <a:endParaRPr lang="en-GB"/>
          </a:p>
        </p:txBody>
      </p:sp>
      <p:sp>
        <p:nvSpPr>
          <p:cNvPr id="4" name="Zástupný objekt pre pätu 3">
            <a:extLst>
              <a:ext uri="{FF2B5EF4-FFF2-40B4-BE49-F238E27FC236}">
                <a16:creationId xmlns:a16="http://schemas.microsoft.com/office/drawing/2014/main" id="{72B1CB94-37C7-FB40-B953-DE026C1C4268}"/>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3317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F8B05DE3-A9F2-1126-1DDE-10D0BAF882CB}"/>
              </a:ext>
            </a:extLst>
          </p:cNvPr>
          <p:cNvSpPr>
            <a:spLocks noGrp="1"/>
          </p:cNvSpPr>
          <p:nvPr>
            <p:ph type="title"/>
          </p:nvPr>
        </p:nvSpPr>
        <p:spPr/>
        <p:txBody>
          <a:bodyPr/>
          <a:lstStyle/>
          <a:p>
            <a:r>
              <a:rPr lang="sk-SK" dirty="0"/>
              <a:t>Príklad PICO</a:t>
            </a:r>
          </a:p>
        </p:txBody>
      </p:sp>
      <p:sp>
        <p:nvSpPr>
          <p:cNvPr id="2" name="Zástupný objekt pre dátum 1">
            <a:extLst>
              <a:ext uri="{FF2B5EF4-FFF2-40B4-BE49-F238E27FC236}">
                <a16:creationId xmlns:a16="http://schemas.microsoft.com/office/drawing/2014/main" id="{401A8E28-22BA-AC70-0A99-E638975C366F}"/>
              </a:ext>
            </a:extLst>
          </p:cNvPr>
          <p:cNvSpPr>
            <a:spLocks noGrp="1"/>
          </p:cNvSpPr>
          <p:nvPr>
            <p:ph type="dt" sz="half" idx="10"/>
          </p:nvPr>
        </p:nvSpPr>
        <p:spPr/>
        <p:txBody>
          <a:bodyPr/>
          <a:lstStyle/>
          <a:p>
            <a:fld id="{B1A60C47-DA0C-8449-A714-912745D9AA1F}" type="datetime1">
              <a:rPr lang="sk-SK" smtClean="0"/>
              <a:t>16.9.2024</a:t>
            </a:fld>
            <a:endParaRPr lang="en-GB"/>
          </a:p>
        </p:txBody>
      </p:sp>
      <p:sp>
        <p:nvSpPr>
          <p:cNvPr id="3" name="Zástupný objekt pre číslo snímky 2">
            <a:extLst>
              <a:ext uri="{FF2B5EF4-FFF2-40B4-BE49-F238E27FC236}">
                <a16:creationId xmlns:a16="http://schemas.microsoft.com/office/drawing/2014/main" id="{CE97F942-B435-4658-028C-08E025CD0D07}"/>
              </a:ext>
            </a:extLst>
          </p:cNvPr>
          <p:cNvSpPr>
            <a:spLocks noGrp="1"/>
          </p:cNvSpPr>
          <p:nvPr>
            <p:ph type="sldNum" sz="quarter" idx="11"/>
          </p:nvPr>
        </p:nvSpPr>
        <p:spPr/>
        <p:txBody>
          <a:bodyPr/>
          <a:lstStyle/>
          <a:p>
            <a:fld id="{5C6CE37E-CBC8-4448-B085-1F6586CB95B8}" type="slidenum">
              <a:rPr lang="en-GB" smtClean="0"/>
              <a:pPr/>
              <a:t>14</a:t>
            </a:fld>
            <a:endParaRPr lang="en-GB"/>
          </a:p>
        </p:txBody>
      </p:sp>
      <p:sp>
        <p:nvSpPr>
          <p:cNvPr id="4" name="Zástupný objekt pre pätu 3">
            <a:extLst>
              <a:ext uri="{FF2B5EF4-FFF2-40B4-BE49-F238E27FC236}">
                <a16:creationId xmlns:a16="http://schemas.microsoft.com/office/drawing/2014/main" id="{ED605512-DE64-682A-B58B-025F4FE476AA}"/>
              </a:ext>
            </a:extLst>
          </p:cNvPr>
          <p:cNvSpPr>
            <a:spLocks noGrp="1"/>
          </p:cNvSpPr>
          <p:nvPr>
            <p:ph type="ftr" sz="quarter" idx="12"/>
          </p:nvPr>
        </p:nvSpPr>
        <p:spPr/>
        <p:txBody>
          <a:bodyPr/>
          <a:lstStyle/>
          <a:p>
            <a:r>
              <a:rPr lang="en-GB"/>
              <a:t>rusnak.truni.sk</a:t>
            </a:r>
          </a:p>
        </p:txBody>
      </p:sp>
      <p:pic>
        <p:nvPicPr>
          <p:cNvPr id="6" name="Obrázok 5" descr="Obrázok, na ktorom je text, písmo, snímka obrazovky, dokument&#10;&#10;Automaticky generovaný popis">
            <a:extLst>
              <a:ext uri="{FF2B5EF4-FFF2-40B4-BE49-F238E27FC236}">
                <a16:creationId xmlns:a16="http://schemas.microsoft.com/office/drawing/2014/main" id="{8E1AA263-52E0-D1F5-013E-CB1A7D5E1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48" y="1365977"/>
            <a:ext cx="8470067" cy="2209995"/>
          </a:xfrm>
          <a:prstGeom prst="rect">
            <a:avLst/>
          </a:prstGeom>
        </p:spPr>
      </p:pic>
    </p:spTree>
    <p:extLst>
      <p:ext uri="{BB962C8B-B14F-4D97-AF65-F5344CB8AC3E}">
        <p14:creationId xmlns:p14="http://schemas.microsoft.com/office/powerpoint/2010/main" val="195288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earch Objectives: Meaning, Types">
            <a:extLst>
              <a:ext uri="{FF2B5EF4-FFF2-40B4-BE49-F238E27FC236}">
                <a16:creationId xmlns:a16="http://schemas.microsoft.com/office/drawing/2014/main" id="{BEED9EC2-0EFC-AF68-603C-C82AFA408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56" r="-1" b="5808"/>
          <a:stretch/>
        </p:blipFill>
        <p:spPr bwMode="auto">
          <a:xfrm>
            <a:off x="2351035" y="756287"/>
            <a:ext cx="6717242" cy="4033519"/>
          </a:xfrm>
          <a:prstGeom prst="rect">
            <a:avLst/>
          </a:prstGeom>
          <a:solidFill>
            <a:srgbClr val="FFFFFF"/>
          </a:solidFill>
        </p:spPr>
      </p:pic>
      <p:sp>
        <p:nvSpPr>
          <p:cNvPr id="7" name="Nadpis 6">
            <a:extLst>
              <a:ext uri="{FF2B5EF4-FFF2-40B4-BE49-F238E27FC236}">
                <a16:creationId xmlns:a16="http://schemas.microsoft.com/office/drawing/2014/main" id="{B0BCF6B0-D37E-00E2-A3B7-9CF785CE7580}"/>
              </a:ext>
            </a:extLst>
          </p:cNvPr>
          <p:cNvSpPr>
            <a:spLocks noGrp="1"/>
          </p:cNvSpPr>
          <p:nvPr>
            <p:ph type="title"/>
          </p:nvPr>
        </p:nvSpPr>
        <p:spPr>
          <a:xfrm>
            <a:off x="856448" y="5378027"/>
            <a:ext cx="8312587" cy="1008380"/>
          </a:xfrm>
        </p:spPr>
        <p:txBody>
          <a:bodyPr anchor="b">
            <a:normAutofit/>
          </a:bodyPr>
          <a:lstStyle/>
          <a:p>
            <a:pPr>
              <a:lnSpc>
                <a:spcPct val="90000"/>
              </a:lnSpc>
            </a:pPr>
            <a:r>
              <a:rPr lang="sk-SK" sz="3800"/>
              <a:t>Formulácia cieľa a zámerov výskumu</a:t>
            </a:r>
          </a:p>
        </p:txBody>
      </p:sp>
      <p:sp>
        <p:nvSpPr>
          <p:cNvPr id="4" name="Zástupný objekt pre dátum 3">
            <a:extLst>
              <a:ext uri="{FF2B5EF4-FFF2-40B4-BE49-F238E27FC236}">
                <a16:creationId xmlns:a16="http://schemas.microsoft.com/office/drawing/2014/main" id="{45A93E8E-52F7-7BBE-19DD-0F612376C994}"/>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16.9.2024</a:t>
            </a:fld>
            <a:endParaRPr lang="en-GB" sz="1100"/>
          </a:p>
        </p:txBody>
      </p:sp>
      <p:sp>
        <p:nvSpPr>
          <p:cNvPr id="5" name="Zástupný objekt pre číslo snímky 4">
            <a:extLst>
              <a:ext uri="{FF2B5EF4-FFF2-40B4-BE49-F238E27FC236}">
                <a16:creationId xmlns:a16="http://schemas.microsoft.com/office/drawing/2014/main" id="{44AA95BC-A7C0-0AE1-5F56-BB2219E52CFD}"/>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15</a:t>
            </a:fld>
            <a:endParaRPr lang="en-GB"/>
          </a:p>
        </p:txBody>
      </p:sp>
      <p:sp>
        <p:nvSpPr>
          <p:cNvPr id="6" name="Zástupný objekt pre pätu 5">
            <a:extLst>
              <a:ext uri="{FF2B5EF4-FFF2-40B4-BE49-F238E27FC236}">
                <a16:creationId xmlns:a16="http://schemas.microsoft.com/office/drawing/2014/main" id="{DF7D6554-A627-9278-CEE2-ED4D4FD757B5}"/>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82382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D9D0A3C-E45E-ACAA-F9C2-D4404C83E04C}"/>
              </a:ext>
            </a:extLst>
          </p:cNvPr>
          <p:cNvSpPr>
            <a:spLocks noGrp="1"/>
          </p:cNvSpPr>
          <p:nvPr>
            <p:ph idx="1"/>
          </p:nvPr>
        </p:nvSpPr>
        <p:spPr>
          <a:xfrm>
            <a:off x="755690" y="756287"/>
            <a:ext cx="8312587" cy="4823898"/>
          </a:xfrm>
        </p:spPr>
        <p:txBody>
          <a:bodyPr/>
          <a:lstStyle/>
          <a:p>
            <a:r>
              <a:rPr lang="sk-SK" dirty="0"/>
              <a:t>Obe určia rozsah, hĺbku a smer, ktorým sa výskum bude uberať. </a:t>
            </a:r>
          </a:p>
          <a:p>
            <a:r>
              <a:rPr lang="sk-SK" dirty="0"/>
              <a:t>Ciele naznačujú, čo sa má dosiahnuť </a:t>
            </a:r>
          </a:p>
          <a:p>
            <a:r>
              <a:rPr lang="sk-SK" dirty="0"/>
              <a:t>Výskumný cieľ špecifikuje ČO je potrebné študovať</a:t>
            </a:r>
          </a:p>
          <a:p>
            <a:r>
              <a:rPr lang="sk-SK" dirty="0"/>
              <a:t>Zámery upresňujú ako sa to dosiahne</a:t>
            </a:r>
          </a:p>
          <a:p>
            <a:r>
              <a:rPr lang="sk-SK" dirty="0"/>
              <a:t>Výskumné zámery zahŕňajú množstvo krokov, ktoré riešia AKO sa cieľ výskumu dosiahne</a:t>
            </a:r>
          </a:p>
        </p:txBody>
      </p:sp>
      <p:sp>
        <p:nvSpPr>
          <p:cNvPr id="3" name="Nadpis 2">
            <a:extLst>
              <a:ext uri="{FF2B5EF4-FFF2-40B4-BE49-F238E27FC236}">
                <a16:creationId xmlns:a16="http://schemas.microsoft.com/office/drawing/2014/main" id="{DDF8EA94-286E-581F-75B0-6293E16C2950}"/>
              </a:ext>
            </a:extLst>
          </p:cNvPr>
          <p:cNvSpPr>
            <a:spLocks noGrp="1"/>
          </p:cNvSpPr>
          <p:nvPr>
            <p:ph type="title"/>
          </p:nvPr>
        </p:nvSpPr>
        <p:spPr>
          <a:xfrm>
            <a:off x="856449" y="5798183"/>
            <a:ext cx="8312587" cy="1008380"/>
          </a:xfrm>
        </p:spPr>
        <p:txBody>
          <a:bodyPr/>
          <a:lstStyle/>
          <a:p>
            <a:r>
              <a:rPr lang="sk-SK" sz="2800" dirty="0"/>
              <a:t>Prečo formuláciu cieľa a zámerov považujeme za najdôležitejšiu časť výskumu?</a:t>
            </a:r>
          </a:p>
        </p:txBody>
      </p:sp>
      <p:sp>
        <p:nvSpPr>
          <p:cNvPr id="4" name="Zástupný objekt pre dátum 3">
            <a:extLst>
              <a:ext uri="{FF2B5EF4-FFF2-40B4-BE49-F238E27FC236}">
                <a16:creationId xmlns:a16="http://schemas.microsoft.com/office/drawing/2014/main" id="{04F326E9-61A4-DABF-A408-8A326F7BDEF9}"/>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0E621AA8-416F-6AB3-1CFD-158B0C9B3771}"/>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633A22E1-801B-DD44-19C9-27A2FC0323B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2408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3E5D92C-A329-799E-EBA3-6E2A358B5F70}"/>
              </a:ext>
            </a:extLst>
          </p:cNvPr>
          <p:cNvSpPr>
            <a:spLocks noGrp="1"/>
          </p:cNvSpPr>
          <p:nvPr>
            <p:ph idx="1"/>
          </p:nvPr>
        </p:nvSpPr>
        <p:spPr>
          <a:xfrm>
            <a:off x="457200" y="756287"/>
            <a:ext cx="8611077" cy="4965735"/>
          </a:xfrm>
        </p:spPr>
        <p:txBody>
          <a:bodyPr>
            <a:normAutofit fontScale="92500"/>
          </a:bodyPr>
          <a:lstStyle/>
          <a:p>
            <a:r>
              <a:rPr lang="sk-SK" dirty="0"/>
              <a:t>Popisuje hlavný cieľ výskumu, jeho účel, ústredný bod a informuje o čom je štúdia. </a:t>
            </a:r>
          </a:p>
          <a:p>
            <a:r>
              <a:rPr lang="sk-SK" dirty="0"/>
              <a:t>Vyplýva z predchádzajúceho výberu výskumnej otázky a zdôvodnenia rozhodnutia. </a:t>
            </a:r>
          </a:p>
          <a:p>
            <a:r>
              <a:rPr lang="sk-SK" dirty="0"/>
              <a:t>Ozrejmuje, čo je ústrednou témou výskumu a uľahčuje v závere zhodnotiť, či sa podarilo cieľ dosiahnuť, alebo nie. Takto vytvára základ pre diskusiu, kde autor zdôvodňuje ich dosiahnutie, či dôvody čiastočného splnenia, či nesplnenia cieľov. </a:t>
            </a:r>
          </a:p>
          <a:p>
            <a:r>
              <a:rPr lang="sk-SK" dirty="0"/>
              <a:t>Cieľ výskumu zdôrazňuje, čo je potrebné v rámci výskumu dosiahnuť do konca výskumného procesu. Dosiahnutie výskumného cieľa dáva odpoveď na výskumnú otázku. </a:t>
            </a:r>
          </a:p>
          <a:p>
            <a:r>
              <a:rPr lang="sk-SK" dirty="0"/>
              <a:t>Formulácia cieľa by v krátkosti mala ozrejmiť prečo je výskum potrebný (t. j. kontext), čo si kladie za cieľ (skutočný cieľ) a stručne, aký je plánu na jeho dosiahnutie. </a:t>
            </a:r>
          </a:p>
        </p:txBody>
      </p:sp>
      <p:sp>
        <p:nvSpPr>
          <p:cNvPr id="3" name="Nadpis 2">
            <a:extLst>
              <a:ext uri="{FF2B5EF4-FFF2-40B4-BE49-F238E27FC236}">
                <a16:creationId xmlns:a16="http://schemas.microsoft.com/office/drawing/2014/main" id="{83D2F36F-8870-0798-317D-8BACCFB5D6CD}"/>
              </a:ext>
            </a:extLst>
          </p:cNvPr>
          <p:cNvSpPr>
            <a:spLocks noGrp="1"/>
          </p:cNvSpPr>
          <p:nvPr>
            <p:ph type="title"/>
          </p:nvPr>
        </p:nvSpPr>
        <p:spPr>
          <a:xfrm>
            <a:off x="842268" y="5778929"/>
            <a:ext cx="8312587" cy="1008380"/>
          </a:xfrm>
        </p:spPr>
        <p:txBody>
          <a:bodyPr/>
          <a:lstStyle/>
          <a:p>
            <a:r>
              <a:rPr lang="sk-SK" dirty="0"/>
              <a:t>Cieľ (</a:t>
            </a:r>
            <a:r>
              <a:rPr lang="sk-SK" dirty="0" err="1"/>
              <a:t>aim</a:t>
            </a:r>
            <a:r>
              <a:rPr lang="sk-SK" dirty="0"/>
              <a:t>)</a:t>
            </a:r>
          </a:p>
        </p:txBody>
      </p:sp>
      <p:sp>
        <p:nvSpPr>
          <p:cNvPr id="4" name="Zástupný objekt pre dátum 3">
            <a:extLst>
              <a:ext uri="{FF2B5EF4-FFF2-40B4-BE49-F238E27FC236}">
                <a16:creationId xmlns:a16="http://schemas.microsoft.com/office/drawing/2014/main" id="{9BDF3FCB-744B-7740-B91D-83F3D296DE4C}"/>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2A15C967-90F5-79D7-019B-C8D4D65A3B79}"/>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3570BCB7-EFA7-6CD5-7E3D-0714B3564C0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5347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70A27E8-C78D-CCD6-049E-F6B9A3F87464}"/>
              </a:ext>
            </a:extLst>
          </p:cNvPr>
          <p:cNvSpPr>
            <a:spLocks noGrp="1"/>
          </p:cNvSpPr>
          <p:nvPr>
            <p:ph idx="1"/>
          </p:nvPr>
        </p:nvSpPr>
        <p:spPr>
          <a:xfrm>
            <a:off x="539262" y="756287"/>
            <a:ext cx="8529015" cy="4621740"/>
          </a:xfrm>
        </p:spPr>
        <p:txBody>
          <a:bodyPr/>
          <a:lstStyle/>
          <a:p>
            <a:r>
              <a:rPr lang="sk-SK" dirty="0"/>
              <a:t>Zvyčajne viac ako jeden, vytvárajú predmostie pre metodiku tým, že rozdeľujú výskumný cieľ na niekoľko častí a venujú sa každej časti samostatne. </a:t>
            </a:r>
          </a:p>
          <a:p>
            <a:r>
              <a:rPr lang="sk-SK" dirty="0"/>
              <a:t>Vyjasňujú kroky, ktoré sú potrebné pre dosiahnutie cieľa. </a:t>
            </a:r>
          </a:p>
          <a:p>
            <a:r>
              <a:rPr lang="sk-SK" dirty="0"/>
              <a:t>Rozdeľujú výskumný cieľ na niekoľko menších častí, z ktorých každá predstavuje kľúčovú časť výskumného projektu. </a:t>
            </a:r>
          </a:p>
          <a:p>
            <a:r>
              <a:rPr lang="sk-SK" dirty="0"/>
              <a:t>Zámery bývajú zvyčajne vo forme očíslovaného zoznamu, na ktorý sa následne odvoláva štruktúra a správy projektu. </a:t>
            </a:r>
          </a:p>
          <a:p>
            <a:r>
              <a:rPr lang="sk-SK" dirty="0"/>
              <a:t>Mali by sa začínať slovesom, ktoré pomáha komunikovať váš zámer.</a:t>
            </a:r>
          </a:p>
        </p:txBody>
      </p:sp>
      <p:sp>
        <p:nvSpPr>
          <p:cNvPr id="3" name="Nadpis 2">
            <a:extLst>
              <a:ext uri="{FF2B5EF4-FFF2-40B4-BE49-F238E27FC236}">
                <a16:creationId xmlns:a16="http://schemas.microsoft.com/office/drawing/2014/main" id="{AA0276D7-F2C7-8AE5-9BE4-5A1BD6BEBB66}"/>
              </a:ext>
            </a:extLst>
          </p:cNvPr>
          <p:cNvSpPr>
            <a:spLocks noGrp="1"/>
          </p:cNvSpPr>
          <p:nvPr>
            <p:ph type="title"/>
          </p:nvPr>
        </p:nvSpPr>
        <p:spPr>
          <a:xfrm>
            <a:off x="856449" y="5835836"/>
            <a:ext cx="8312587" cy="1008380"/>
          </a:xfrm>
        </p:spPr>
        <p:txBody>
          <a:bodyPr/>
          <a:lstStyle/>
          <a:p>
            <a:r>
              <a:rPr lang="sk-SK" dirty="0"/>
              <a:t>Čiastkové ciele – Zámery (</a:t>
            </a:r>
            <a:r>
              <a:rPr lang="sk-SK" dirty="0" err="1"/>
              <a:t>objectives</a:t>
            </a:r>
            <a:r>
              <a:rPr lang="sk-SK" dirty="0"/>
              <a:t>)</a:t>
            </a:r>
          </a:p>
        </p:txBody>
      </p:sp>
      <p:sp>
        <p:nvSpPr>
          <p:cNvPr id="4" name="Zástupný objekt pre dátum 3">
            <a:extLst>
              <a:ext uri="{FF2B5EF4-FFF2-40B4-BE49-F238E27FC236}">
                <a16:creationId xmlns:a16="http://schemas.microsoft.com/office/drawing/2014/main" id="{2FAFCB01-2AE7-4AB2-3AA2-6F429EF76367}"/>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23168D3C-487D-8775-4942-26039F496B66}"/>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118D4482-2AA6-988C-6221-2F7509D779B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32543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DD4162B-EAAD-95C1-7F09-044792F4DE43}"/>
              </a:ext>
            </a:extLst>
          </p:cNvPr>
          <p:cNvSpPr>
            <a:spLocks noGrp="1"/>
          </p:cNvSpPr>
          <p:nvPr>
            <p:ph type="title"/>
          </p:nvPr>
        </p:nvSpPr>
        <p:spPr>
          <a:xfrm>
            <a:off x="856449" y="5778929"/>
            <a:ext cx="8312587" cy="1008380"/>
          </a:xfrm>
        </p:spPr>
        <p:txBody>
          <a:bodyPr/>
          <a:lstStyle/>
          <a:p>
            <a:r>
              <a:rPr lang="sk-SK" dirty="0"/>
              <a:t>Dobrý zámer je SMART</a:t>
            </a:r>
          </a:p>
        </p:txBody>
      </p:sp>
      <p:sp>
        <p:nvSpPr>
          <p:cNvPr id="4" name="Zástupný objekt pre dátum 3">
            <a:extLst>
              <a:ext uri="{FF2B5EF4-FFF2-40B4-BE49-F238E27FC236}">
                <a16:creationId xmlns:a16="http://schemas.microsoft.com/office/drawing/2014/main" id="{AEC8A13C-AD5D-A7A6-3734-5A43C41F1B46}"/>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218AFC38-BEBB-889D-1EA4-11D0174866DE}"/>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28AC4E8A-D3BD-3FA0-D099-3221ED188FFF}"/>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F147DEC4-1814-A5FA-D2CC-CA4343F95B62}"/>
              </a:ext>
            </a:extLst>
          </p:cNvPr>
          <p:cNvGraphicFramePr>
            <a:graphicFrameLocks noGrp="1"/>
          </p:cNvGraphicFramePr>
          <p:nvPr>
            <p:extLst>
              <p:ext uri="{D42A27DB-BD31-4B8C-83A1-F6EECF244321}">
                <p14:modId xmlns:p14="http://schemas.microsoft.com/office/powerpoint/2010/main" val="1130701059"/>
              </p:ext>
            </p:extLst>
          </p:nvPr>
        </p:nvGraphicFramePr>
        <p:xfrm>
          <a:off x="715110" y="715169"/>
          <a:ext cx="8663352" cy="4947748"/>
        </p:xfrm>
        <a:graphic>
          <a:graphicData uri="http://schemas.openxmlformats.org/drawingml/2006/table">
            <a:tbl>
              <a:tblPr firstRow="1" firstCol="1" bandRow="1">
                <a:tableStyleId>{5C22544A-7EE6-4342-B048-85BDC9FD1C3A}</a:tableStyleId>
              </a:tblPr>
              <a:tblGrid>
                <a:gridCol w="2085622">
                  <a:extLst>
                    <a:ext uri="{9D8B030D-6E8A-4147-A177-3AD203B41FA5}">
                      <a16:colId xmlns:a16="http://schemas.microsoft.com/office/drawing/2014/main" val="1268176608"/>
                    </a:ext>
                  </a:extLst>
                </a:gridCol>
                <a:gridCol w="6577730">
                  <a:extLst>
                    <a:ext uri="{9D8B030D-6E8A-4147-A177-3AD203B41FA5}">
                      <a16:colId xmlns:a16="http://schemas.microsoft.com/office/drawing/2014/main" val="484351333"/>
                    </a:ext>
                  </a:extLst>
                </a:gridCol>
              </a:tblGrid>
              <a:tr h="388572">
                <a:tc>
                  <a:txBody>
                    <a:bodyPr/>
                    <a:lstStyle/>
                    <a:p>
                      <a:pPr algn="ctr">
                        <a:spcBef>
                          <a:spcPts val="600"/>
                        </a:spcBef>
                        <a:spcAft>
                          <a:spcPts val="600"/>
                        </a:spcAft>
                      </a:pPr>
                      <a:r>
                        <a:rPr lang="sk-SK" sz="1800" dirty="0">
                          <a:ln>
                            <a:noFill/>
                          </a:ln>
                          <a:effectLst/>
                        </a:rPr>
                        <a:t>Kritérium SMART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ctr">
                        <a:spcBef>
                          <a:spcPts val="600"/>
                        </a:spcBef>
                        <a:spcAft>
                          <a:spcPts val="600"/>
                        </a:spcAft>
                      </a:pPr>
                      <a:r>
                        <a:rPr lang="sk-SK" sz="1800">
                          <a:ln>
                            <a:noFill/>
                          </a:ln>
                          <a:effectLst/>
                        </a:rPr>
                        <a:t>Vysvetlenie obsahu kritéria</a:t>
                      </a:r>
                      <a:endParaRPr lang="sk-SK" sz="28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394692957"/>
                  </a:ext>
                </a:extLst>
              </a:tr>
              <a:tr h="690794">
                <a:tc>
                  <a:txBody>
                    <a:bodyPr/>
                    <a:lstStyle/>
                    <a:p>
                      <a:pPr algn="ctr">
                        <a:spcBef>
                          <a:spcPts val="600"/>
                        </a:spcBef>
                        <a:spcAft>
                          <a:spcPts val="600"/>
                        </a:spcAft>
                      </a:pPr>
                      <a:r>
                        <a:rPr lang="sk-SK" sz="1800" dirty="0">
                          <a:ln>
                            <a:noFill/>
                          </a:ln>
                          <a:effectLst/>
                        </a:rPr>
                        <a:t>S</a:t>
                      </a:r>
                      <a:br>
                        <a:rPr lang="sk-SK" sz="1800" dirty="0">
                          <a:ln>
                            <a:noFill/>
                          </a:ln>
                          <a:effectLst/>
                        </a:rPr>
                      </a:br>
                      <a:r>
                        <a:rPr lang="sk-SK" sz="1800" dirty="0">
                          <a:ln>
                            <a:noFill/>
                          </a:ln>
                          <a:effectLst/>
                        </a:rPr>
                        <a:t>Špecifické (</a:t>
                      </a:r>
                      <a:r>
                        <a:rPr lang="sk-SK" sz="1800" dirty="0" err="1">
                          <a:ln>
                            <a:noFill/>
                          </a:ln>
                          <a:effectLst/>
                        </a:rPr>
                        <a:t>Specific</a:t>
                      </a:r>
                      <a:r>
                        <a:rPr lang="sk-SK" sz="1800" dirty="0">
                          <a:ln>
                            <a:noFill/>
                          </a:ln>
                          <a:effectLst/>
                        </a:rPr>
                        <a: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just">
                        <a:spcBef>
                          <a:spcPts val="600"/>
                        </a:spcBef>
                        <a:spcAft>
                          <a:spcPts val="600"/>
                        </a:spcAft>
                      </a:pPr>
                      <a:r>
                        <a:rPr lang="sk-SK" sz="1800">
                          <a:ln>
                            <a:noFill/>
                          </a:ln>
                          <a:effectLst/>
                        </a:rPr>
                        <a:t>je nejaká nejednoznačnosť v zámere výskumu, je cielený a dobre definovaný?</a:t>
                      </a:r>
                      <a:endParaRPr lang="sk-SK" sz="28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2212165876"/>
                  </a:ext>
                </a:extLst>
              </a:tr>
              <a:tr h="798730">
                <a:tc>
                  <a:txBody>
                    <a:bodyPr/>
                    <a:lstStyle/>
                    <a:p>
                      <a:pPr algn="ctr">
                        <a:spcBef>
                          <a:spcPts val="600"/>
                        </a:spcBef>
                        <a:spcAft>
                          <a:spcPts val="600"/>
                        </a:spcAft>
                      </a:pPr>
                      <a:r>
                        <a:rPr lang="sk-SK" sz="1800" dirty="0">
                          <a:ln>
                            <a:noFill/>
                          </a:ln>
                          <a:effectLst/>
                        </a:rPr>
                        <a:t>M</a:t>
                      </a:r>
                      <a:br>
                        <a:rPr lang="sk-SK" sz="1800" dirty="0">
                          <a:ln>
                            <a:noFill/>
                          </a:ln>
                          <a:effectLst/>
                        </a:rPr>
                      </a:br>
                      <a:r>
                        <a:rPr lang="sk-SK" sz="1800" dirty="0">
                          <a:ln>
                            <a:noFill/>
                          </a:ln>
                          <a:effectLst/>
                        </a:rPr>
                        <a:t>Merateľné</a:t>
                      </a:r>
                      <a:br>
                        <a:rPr lang="sk-SK" sz="1800" dirty="0">
                          <a:ln>
                            <a:noFill/>
                          </a:ln>
                          <a:effectLst/>
                        </a:rPr>
                      </a:br>
                      <a:r>
                        <a:rPr lang="sk-SK" sz="1800" dirty="0">
                          <a:ln>
                            <a:noFill/>
                          </a:ln>
                          <a:effectLst/>
                        </a:rPr>
                        <a:t>(</a:t>
                      </a:r>
                      <a:r>
                        <a:rPr lang="sk-SK" sz="1800" dirty="0" err="1">
                          <a:ln>
                            <a:noFill/>
                          </a:ln>
                          <a:effectLst/>
                        </a:rPr>
                        <a:t>Measurable</a:t>
                      </a:r>
                      <a:r>
                        <a:rPr lang="sk-SK" sz="1800" dirty="0">
                          <a:ln>
                            <a:noFill/>
                          </a:ln>
                          <a:effectLst/>
                        </a:rPr>
                        <a: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just">
                        <a:spcBef>
                          <a:spcPts val="600"/>
                        </a:spcBef>
                        <a:spcAft>
                          <a:spcPts val="600"/>
                        </a:spcAft>
                      </a:pPr>
                      <a:r>
                        <a:rPr lang="sk-SK" sz="1800" dirty="0">
                          <a:ln>
                            <a:noFill/>
                          </a:ln>
                          <a:effectLst/>
                        </a:rPr>
                        <a:t>ako budete merať pokrok a určíte, kedy ste zámer dosiahli?</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2417475341"/>
                  </a:ext>
                </a:extLst>
              </a:tr>
              <a:tr h="993016">
                <a:tc>
                  <a:txBody>
                    <a:bodyPr/>
                    <a:lstStyle/>
                    <a:p>
                      <a:pPr algn="ctr">
                        <a:spcBef>
                          <a:spcPts val="600"/>
                        </a:spcBef>
                        <a:spcAft>
                          <a:spcPts val="600"/>
                        </a:spcAft>
                      </a:pPr>
                      <a:r>
                        <a:rPr lang="sk-SK" sz="1800" dirty="0">
                          <a:ln>
                            <a:noFill/>
                          </a:ln>
                          <a:effectLst/>
                        </a:rPr>
                        <a:t>A</a:t>
                      </a:r>
                      <a:br>
                        <a:rPr lang="sk-SK" sz="1800" dirty="0">
                          <a:ln>
                            <a:noFill/>
                          </a:ln>
                          <a:effectLst/>
                        </a:rPr>
                      </a:br>
                      <a:r>
                        <a:rPr lang="sk-SK" sz="1800" dirty="0">
                          <a:ln>
                            <a:noFill/>
                          </a:ln>
                          <a:effectLst/>
                        </a:rPr>
                        <a:t>Vhodné, vykonateľné</a:t>
                      </a:r>
                      <a:br>
                        <a:rPr lang="sk-SK" sz="1800" dirty="0">
                          <a:ln>
                            <a:noFill/>
                          </a:ln>
                          <a:effectLst/>
                        </a:rPr>
                      </a:br>
                      <a:r>
                        <a:rPr lang="sk-SK" sz="1800" dirty="0">
                          <a:ln>
                            <a:noFill/>
                          </a:ln>
                          <a:effectLst/>
                        </a:rPr>
                        <a:t>(</a:t>
                      </a:r>
                      <a:r>
                        <a:rPr lang="sk-SK" sz="1800" dirty="0" err="1">
                          <a:ln>
                            <a:noFill/>
                          </a:ln>
                          <a:effectLst/>
                        </a:rPr>
                        <a:t>Apropriate</a:t>
                      </a:r>
                      <a:r>
                        <a:rPr lang="sk-SK" sz="1800" dirty="0">
                          <a:ln>
                            <a:noFill/>
                          </a:ln>
                          <a:effectLst/>
                        </a:rPr>
                        <a: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just">
                        <a:spcBef>
                          <a:spcPts val="600"/>
                        </a:spcBef>
                        <a:spcAft>
                          <a:spcPts val="600"/>
                        </a:spcAft>
                      </a:pPr>
                      <a:r>
                        <a:rPr lang="sk-SK" sz="1800" dirty="0">
                          <a:ln>
                            <a:noFill/>
                          </a:ln>
                          <a:effectLst/>
                        </a:rPr>
                        <a:t>máte podporu, zdroje a zariadenia potrebné na vykonanie zámeru?</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229180687"/>
                  </a:ext>
                </a:extLst>
              </a:tr>
              <a:tr h="798730">
                <a:tc>
                  <a:txBody>
                    <a:bodyPr/>
                    <a:lstStyle/>
                    <a:p>
                      <a:pPr algn="ctr">
                        <a:spcBef>
                          <a:spcPts val="600"/>
                        </a:spcBef>
                        <a:spcAft>
                          <a:spcPts val="600"/>
                        </a:spcAft>
                      </a:pPr>
                      <a:r>
                        <a:rPr lang="sk-SK" sz="1800" dirty="0">
                          <a:ln>
                            <a:noFill/>
                          </a:ln>
                          <a:effectLst/>
                        </a:rPr>
                        <a:t>R</a:t>
                      </a:r>
                      <a:br>
                        <a:rPr lang="sk-SK" sz="1800" dirty="0">
                          <a:ln>
                            <a:noFill/>
                          </a:ln>
                          <a:effectLst/>
                        </a:rPr>
                      </a:br>
                      <a:r>
                        <a:rPr lang="sk-SK" sz="1800" dirty="0">
                          <a:ln>
                            <a:noFill/>
                          </a:ln>
                          <a:effectLst/>
                        </a:rPr>
                        <a:t>Relevantné</a:t>
                      </a:r>
                      <a:br>
                        <a:rPr lang="sk-SK" sz="1800" dirty="0">
                          <a:ln>
                            <a:noFill/>
                          </a:ln>
                          <a:effectLst/>
                        </a:rPr>
                      </a:br>
                      <a:r>
                        <a:rPr lang="sk-SK" sz="1800" dirty="0">
                          <a:ln>
                            <a:noFill/>
                          </a:ln>
                          <a:effectLst/>
                        </a:rPr>
                        <a:t>(</a:t>
                      </a:r>
                      <a:r>
                        <a:rPr lang="sk-SK" sz="1800" dirty="0" err="1">
                          <a:ln>
                            <a:noFill/>
                          </a:ln>
                          <a:effectLst/>
                        </a:rPr>
                        <a:t>Relevant</a:t>
                      </a:r>
                      <a:r>
                        <a:rPr lang="sk-SK" sz="1800" dirty="0">
                          <a:ln>
                            <a:noFill/>
                          </a:ln>
                          <a:effectLst/>
                        </a:rPr>
                        <a: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just">
                        <a:spcBef>
                          <a:spcPts val="600"/>
                        </a:spcBef>
                        <a:spcAft>
                          <a:spcPts val="600"/>
                        </a:spcAft>
                      </a:pPr>
                      <a:r>
                        <a:rPr lang="sk-SK" sz="1800" dirty="0">
                          <a:ln>
                            <a:noFill/>
                          </a:ln>
                          <a:effectLst/>
                        </a:rPr>
                        <a:t>je výskum nevyhnutný na dosiahnutie vášho cieľa?</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754300051"/>
                  </a:ext>
                </a:extLst>
              </a:tr>
              <a:tr h="993016">
                <a:tc>
                  <a:txBody>
                    <a:bodyPr/>
                    <a:lstStyle/>
                    <a:p>
                      <a:pPr algn="ctr">
                        <a:spcBef>
                          <a:spcPts val="600"/>
                        </a:spcBef>
                        <a:spcAft>
                          <a:spcPts val="600"/>
                        </a:spcAft>
                      </a:pPr>
                      <a:r>
                        <a:rPr lang="sk-SK" sz="1800" dirty="0">
                          <a:ln>
                            <a:noFill/>
                          </a:ln>
                          <a:effectLst/>
                        </a:rPr>
                        <a:t>T</a:t>
                      </a:r>
                      <a:br>
                        <a:rPr lang="sk-SK" sz="1800" dirty="0">
                          <a:ln>
                            <a:noFill/>
                          </a:ln>
                          <a:effectLst/>
                        </a:rPr>
                      </a:br>
                      <a:r>
                        <a:rPr lang="sk-SK" sz="1800" dirty="0">
                          <a:ln>
                            <a:noFill/>
                          </a:ln>
                          <a:effectLst/>
                        </a:rPr>
                        <a:t>Časovo ohraničené</a:t>
                      </a:r>
                      <a:br>
                        <a:rPr lang="sk-SK" sz="1800" dirty="0">
                          <a:ln>
                            <a:noFill/>
                          </a:ln>
                          <a:effectLst/>
                        </a:rPr>
                      </a:br>
                      <a:r>
                        <a:rPr lang="sk-SK" sz="1800" dirty="0">
                          <a:ln>
                            <a:noFill/>
                          </a:ln>
                          <a:effectLst/>
                        </a:rPr>
                        <a:t>(</a:t>
                      </a:r>
                      <a:r>
                        <a:rPr lang="sk-SK" sz="1800" dirty="0" err="1">
                          <a:ln>
                            <a:noFill/>
                          </a:ln>
                          <a:effectLst/>
                        </a:rPr>
                        <a:t>Time</a:t>
                      </a:r>
                      <a:r>
                        <a:rPr lang="sk-SK" sz="1800" dirty="0">
                          <a:ln>
                            <a:noFill/>
                          </a:ln>
                          <a:effectLst/>
                        </a:rPr>
                        <a:t> </a:t>
                      </a:r>
                      <a:r>
                        <a:rPr lang="sk-SK" sz="1800" dirty="0" err="1">
                          <a:ln>
                            <a:noFill/>
                          </a:ln>
                          <a:effectLst/>
                        </a:rPr>
                        <a:t>specific</a:t>
                      </a:r>
                      <a:r>
                        <a:rPr lang="sk-SK" sz="1800" dirty="0">
                          <a:ln>
                            <a:noFill/>
                          </a:ln>
                          <a:effectLst/>
                        </a:rPr>
                        <a: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nchor="ctr"/>
                </a:tc>
                <a:tc>
                  <a:txBody>
                    <a:bodyPr/>
                    <a:lstStyle/>
                    <a:p>
                      <a:pPr algn="just">
                        <a:spcBef>
                          <a:spcPts val="600"/>
                        </a:spcBef>
                        <a:spcAft>
                          <a:spcPts val="600"/>
                        </a:spcAft>
                      </a:pPr>
                      <a:r>
                        <a:rPr lang="sk-SK" sz="1800" dirty="0">
                          <a:ln>
                            <a:noFill/>
                          </a:ln>
                          <a:effectLst/>
                        </a:rPr>
                        <a:t>dokážete reálne dokončiť výskum v dostupnom čase popri ostatných výskumných úlohách?</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430" marR="17430" marT="0" marB="0"/>
                </a:tc>
                <a:extLst>
                  <a:ext uri="{0D108BD9-81ED-4DB2-BD59-A6C34878D82A}">
                    <a16:rowId xmlns:a16="http://schemas.microsoft.com/office/drawing/2014/main" val="2868079455"/>
                  </a:ext>
                </a:extLst>
              </a:tr>
            </a:tbl>
          </a:graphicData>
        </a:graphic>
      </p:graphicFrame>
    </p:spTree>
    <p:extLst>
      <p:ext uri="{BB962C8B-B14F-4D97-AF65-F5344CB8AC3E}">
        <p14:creationId xmlns:p14="http://schemas.microsoft.com/office/powerpoint/2010/main" val="214190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0357EF-B876-2A49-8075-7C4891ECA41E}"/>
              </a:ext>
            </a:extLst>
          </p:cNvPr>
          <p:cNvSpPr>
            <a:spLocks noGrp="1"/>
          </p:cNvSpPr>
          <p:nvPr>
            <p:ph idx="1"/>
          </p:nvPr>
        </p:nvSpPr>
        <p:spPr>
          <a:xfrm>
            <a:off x="304801" y="756287"/>
            <a:ext cx="6330462" cy="4033519"/>
          </a:xfrm>
        </p:spPr>
        <p:txBody>
          <a:bodyPr>
            <a:normAutofit/>
          </a:bodyPr>
          <a:lstStyle/>
          <a:p>
            <a:r>
              <a:rPr lang="sk-SK" i="1" dirty="0"/>
              <a:t>Albert </a:t>
            </a:r>
            <a:r>
              <a:rPr lang="sk-SK" i="1" dirty="0" err="1"/>
              <a:t>Szent-Györgyi</a:t>
            </a:r>
            <a:r>
              <a:rPr lang="sk-SK" dirty="0"/>
              <a:t>, ocenený v roku 1937 za izoláciu vitamínu C a objavenie niekoľkých fáz </a:t>
            </a:r>
            <a:r>
              <a:rPr lang="sk-SK" dirty="0" err="1"/>
              <a:t>Krebsovho</a:t>
            </a:r>
            <a:r>
              <a:rPr lang="sk-SK" dirty="0"/>
              <a:t> cyklu povedal, že Objav spočíva vo videní toho, čo videli všetci ostatní, a v premýšľaní o tom, čo si nikto iný nemyslel. </a:t>
            </a:r>
          </a:p>
          <a:p>
            <a:r>
              <a:rPr lang="sk-SK" i="1" dirty="0"/>
              <a:t>Albert Einstein </a:t>
            </a:r>
            <a:r>
              <a:rPr lang="sk-SK" dirty="0"/>
              <a:t>bol ocenený v roku 1921 za vysvetlenie fotoelektrického javu a zásluhy v oblasti teoretickej fyziky, povedal že Nemám žiadny špeciálny talent. Som len vášnivo zvedavý. </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p:txBody>
          <a:bodyPr/>
          <a:lstStyle/>
          <a:p>
            <a:r>
              <a:rPr lang="sk-SK" dirty="0"/>
              <a:t>Povedali ...</a:t>
            </a:r>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16.9.2024</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2</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pic>
        <p:nvPicPr>
          <p:cNvPr id="1028" name="Picture 4" descr="Szent-Györgyi Albert">
            <a:extLst>
              <a:ext uri="{FF2B5EF4-FFF2-40B4-BE49-F238E27FC236}">
                <a16:creationId xmlns:a16="http://schemas.microsoft.com/office/drawing/2014/main" id="{E2EF5276-E1CC-F170-097B-34F0A6246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715" y="867507"/>
            <a:ext cx="2831125" cy="1887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ght to Die: Here's What Albert Einstein Thought | Time">
            <a:extLst>
              <a:ext uri="{FF2B5EF4-FFF2-40B4-BE49-F238E27FC236}">
                <a16:creationId xmlns:a16="http://schemas.microsoft.com/office/drawing/2014/main" id="{CD4C8B28-B829-207C-E88C-FDFE0B678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2" y="3006725"/>
            <a:ext cx="21590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4C12153-54D1-CFFA-3280-C7EA4D9EE770}"/>
              </a:ext>
            </a:extLst>
          </p:cNvPr>
          <p:cNvSpPr>
            <a:spLocks noGrp="1"/>
          </p:cNvSpPr>
          <p:nvPr>
            <p:ph type="title"/>
          </p:nvPr>
        </p:nvSpPr>
        <p:spPr>
          <a:xfrm>
            <a:off x="881637" y="5835836"/>
            <a:ext cx="8312587" cy="1008380"/>
          </a:xfrm>
        </p:spPr>
        <p:txBody>
          <a:bodyPr/>
          <a:lstStyle/>
          <a:p>
            <a:r>
              <a:rPr lang="sk-SK" sz="4800" dirty="0"/>
              <a:t>Príklad: otázka – cieľ - zámer</a:t>
            </a:r>
          </a:p>
        </p:txBody>
      </p:sp>
      <p:sp>
        <p:nvSpPr>
          <p:cNvPr id="4" name="Zástupný objekt pre dátum 3">
            <a:extLst>
              <a:ext uri="{FF2B5EF4-FFF2-40B4-BE49-F238E27FC236}">
                <a16:creationId xmlns:a16="http://schemas.microsoft.com/office/drawing/2014/main" id="{35E1C1AD-0B50-858D-92CD-4D4F51D2563C}"/>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3660AAB6-8B92-9B0F-4BD0-13E9FE53F3EE}"/>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E95A33C3-2E3D-AB68-EFAA-18401A719B70}"/>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FC00C09E-086D-7B3D-F822-2D9AE8526006}"/>
              </a:ext>
            </a:extLst>
          </p:cNvPr>
          <p:cNvGraphicFramePr>
            <a:graphicFrameLocks noGrp="1"/>
          </p:cNvGraphicFramePr>
          <p:nvPr>
            <p:extLst>
              <p:ext uri="{D42A27DB-BD31-4B8C-83A1-F6EECF244321}">
                <p14:modId xmlns:p14="http://schemas.microsoft.com/office/powerpoint/2010/main" val="1314565363"/>
              </p:ext>
            </p:extLst>
          </p:nvPr>
        </p:nvGraphicFramePr>
        <p:xfrm>
          <a:off x="1195755" y="372890"/>
          <a:ext cx="7956486" cy="5319114"/>
        </p:xfrm>
        <a:graphic>
          <a:graphicData uri="http://schemas.openxmlformats.org/drawingml/2006/table">
            <a:tbl>
              <a:tblPr firstRow="1" firstCol="1" bandRow="1">
                <a:tableStyleId>{5C22544A-7EE6-4342-B048-85BDC9FD1C3A}</a:tableStyleId>
              </a:tblPr>
              <a:tblGrid>
                <a:gridCol w="7956486">
                  <a:extLst>
                    <a:ext uri="{9D8B030D-6E8A-4147-A177-3AD203B41FA5}">
                      <a16:colId xmlns:a16="http://schemas.microsoft.com/office/drawing/2014/main" val="4102431585"/>
                    </a:ext>
                  </a:extLst>
                </a:gridCol>
              </a:tblGrid>
              <a:tr h="799418">
                <a:tc>
                  <a:txBody>
                    <a:bodyPr/>
                    <a:lstStyle/>
                    <a:p>
                      <a:pPr algn="l">
                        <a:spcBef>
                          <a:spcPts val="600"/>
                        </a:spcBef>
                        <a:spcAft>
                          <a:spcPts val="600"/>
                        </a:spcAft>
                      </a:pPr>
                      <a:r>
                        <a:rPr lang="sk-SK" sz="1600" dirty="0">
                          <a:ln>
                            <a:noFill/>
                          </a:ln>
                          <a:effectLst/>
                        </a:rPr>
                        <a:t>VÝSKUMNÁ OTÁZKA</a:t>
                      </a:r>
                      <a:br>
                        <a:rPr lang="sk-SK" sz="1600" dirty="0">
                          <a:ln>
                            <a:noFill/>
                          </a:ln>
                          <a:effectLst/>
                        </a:rPr>
                      </a:br>
                      <a:r>
                        <a:rPr lang="sk-SK" sz="1600" dirty="0">
                          <a:ln>
                            <a:noFill/>
                          </a:ln>
                          <a:effectLst/>
                        </a:rPr>
                        <a:t>Aký bol vplyv pandémie COVID – 19 a ňou vyvolaných opatrení na poskytovanie preventívnych prehliadok v ambulanciách praktických lekárov pre dospelých?</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1643848694"/>
                  </a:ext>
                </a:extLst>
              </a:tr>
              <a:tr h="1332975">
                <a:tc>
                  <a:txBody>
                    <a:bodyPr/>
                    <a:lstStyle/>
                    <a:p>
                      <a:pPr algn="l">
                        <a:spcBef>
                          <a:spcPts val="600"/>
                        </a:spcBef>
                        <a:spcAft>
                          <a:spcPts val="600"/>
                        </a:spcAft>
                      </a:pPr>
                      <a:r>
                        <a:rPr lang="sk-SK" sz="1600" dirty="0">
                          <a:ln>
                            <a:noFill/>
                          </a:ln>
                          <a:effectLst/>
                        </a:rPr>
                        <a:t>CIEĽ VÝSKUMU</a:t>
                      </a:r>
                      <a:br>
                        <a:rPr lang="sk-SK" sz="1600" dirty="0">
                          <a:ln>
                            <a:noFill/>
                          </a:ln>
                          <a:effectLst/>
                        </a:rPr>
                      </a:br>
                      <a:r>
                        <a:rPr lang="sk-SK" sz="1600" dirty="0">
                          <a:ln>
                            <a:noFill/>
                          </a:ln>
                          <a:effectLst/>
                        </a:rPr>
                        <a:t>Cieľom je zistiť, či obmedzenia pohybu ľudí počas pandémie (</a:t>
                      </a:r>
                      <a:r>
                        <a:rPr lang="sk-SK" sz="1600" dirty="0" err="1">
                          <a:ln>
                            <a:noFill/>
                          </a:ln>
                          <a:effectLst/>
                        </a:rPr>
                        <a:t>lock-down</a:t>
                      </a:r>
                      <a:r>
                        <a:rPr lang="sk-SK" sz="1600" dirty="0">
                          <a:ln>
                            <a:noFill/>
                          </a:ln>
                          <a:effectLst/>
                        </a:rPr>
                        <a:t>, karanténa, atď.) spôsobili zníženie počtu preventívnych prehliadok v ambulanciách praktických lekárov pre dospelých. Stanoviť, ktoré faktory správania zdravotníkov a klientov boli určujúce pre pozorovanú situáciu.</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1777773312"/>
                  </a:ext>
                </a:extLst>
              </a:tr>
              <a:tr h="824071">
                <a:tc>
                  <a:txBody>
                    <a:bodyPr/>
                    <a:lstStyle/>
                    <a:p>
                      <a:pPr algn="l">
                        <a:spcBef>
                          <a:spcPts val="600"/>
                        </a:spcBef>
                        <a:spcAft>
                          <a:spcPts val="600"/>
                        </a:spcAft>
                      </a:pPr>
                      <a:r>
                        <a:rPr lang="sk-SK" sz="1600" dirty="0">
                          <a:ln>
                            <a:noFill/>
                          </a:ln>
                          <a:effectLst/>
                        </a:rPr>
                        <a:t>ZÁMER VÝSKUMU 1</a:t>
                      </a:r>
                      <a:br>
                        <a:rPr lang="sk-SK" sz="1600" dirty="0">
                          <a:ln>
                            <a:noFill/>
                          </a:ln>
                          <a:effectLst/>
                        </a:rPr>
                      </a:br>
                      <a:r>
                        <a:rPr lang="sk-SK" sz="1600" dirty="0">
                          <a:ln>
                            <a:noFill/>
                          </a:ln>
                          <a:effectLst/>
                        </a:rPr>
                        <a:t>Zhodnotiť ponuku a využívanie preventívnych prehliadok v roku 2018 (pred pandémiou). Definovať ukazovatele a mätúce premenné, určiť možné zdroje bias.</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2471854050"/>
                  </a:ext>
                </a:extLst>
              </a:tr>
              <a:tr h="787550">
                <a:tc>
                  <a:txBody>
                    <a:bodyPr/>
                    <a:lstStyle/>
                    <a:p>
                      <a:pPr algn="l">
                        <a:spcBef>
                          <a:spcPts val="600"/>
                        </a:spcBef>
                        <a:spcAft>
                          <a:spcPts val="600"/>
                        </a:spcAft>
                      </a:pPr>
                      <a:r>
                        <a:rPr lang="sk-SK" sz="1600" dirty="0">
                          <a:ln>
                            <a:noFill/>
                          </a:ln>
                          <a:effectLst/>
                        </a:rPr>
                        <a:t>ZÁMER VÝSKUMU 2</a:t>
                      </a:r>
                      <a:br>
                        <a:rPr lang="sk-SK" sz="1600" dirty="0">
                          <a:ln>
                            <a:noFill/>
                          </a:ln>
                          <a:effectLst/>
                        </a:rPr>
                      </a:br>
                      <a:r>
                        <a:rPr lang="sk-SK" sz="1600" dirty="0">
                          <a:ln>
                            <a:noFill/>
                          </a:ln>
                          <a:effectLst/>
                        </a:rPr>
                        <a:t>Zhodnotiť ponuku a využívanie preventívnych prehliadok v roku 2023 (po pandémii) využitím ukazovateľov a premenných zo zámeru 1</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2413470332"/>
                  </a:ext>
                </a:extLst>
              </a:tr>
              <a:tr h="787550">
                <a:tc>
                  <a:txBody>
                    <a:bodyPr/>
                    <a:lstStyle/>
                    <a:p>
                      <a:pPr algn="l">
                        <a:spcBef>
                          <a:spcPts val="600"/>
                        </a:spcBef>
                        <a:spcAft>
                          <a:spcPts val="600"/>
                        </a:spcAft>
                      </a:pPr>
                      <a:r>
                        <a:rPr lang="sk-SK" sz="1600" dirty="0">
                          <a:ln>
                            <a:noFill/>
                          </a:ln>
                          <a:effectLst/>
                        </a:rPr>
                        <a:t>ZÁMER VÝSKUMU 3</a:t>
                      </a:r>
                      <a:br>
                        <a:rPr lang="sk-SK" sz="1600" dirty="0">
                          <a:ln>
                            <a:noFill/>
                          </a:ln>
                          <a:effectLst/>
                        </a:rPr>
                      </a:br>
                      <a:r>
                        <a:rPr lang="sk-SK" sz="1600" dirty="0">
                          <a:ln>
                            <a:noFill/>
                          </a:ln>
                          <a:effectLst/>
                        </a:rPr>
                        <a:t>Vyhodnotiť, ktoré faktory a obmedzenia boli určujúce pre poskytovanie prehliadok zo strany zdravotníkov a ktoré zo strany klientov.</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1108603772"/>
                  </a:ext>
                </a:extLst>
              </a:tr>
              <a:tr h="787550">
                <a:tc>
                  <a:txBody>
                    <a:bodyPr/>
                    <a:lstStyle/>
                    <a:p>
                      <a:pPr algn="l">
                        <a:spcBef>
                          <a:spcPts val="600"/>
                        </a:spcBef>
                        <a:spcAft>
                          <a:spcPts val="600"/>
                        </a:spcAft>
                      </a:pPr>
                      <a:r>
                        <a:rPr lang="sk-SK" sz="1600" dirty="0">
                          <a:ln>
                            <a:noFill/>
                          </a:ln>
                          <a:effectLst/>
                        </a:rPr>
                        <a:t>ZÁMER VÝSKUMU 4</a:t>
                      </a:r>
                      <a:br>
                        <a:rPr lang="sk-SK" sz="1600" dirty="0">
                          <a:ln>
                            <a:noFill/>
                          </a:ln>
                          <a:effectLst/>
                        </a:rPr>
                      </a:br>
                      <a:r>
                        <a:rPr lang="sk-SK" sz="1600" dirty="0">
                          <a:ln>
                            <a:noFill/>
                          </a:ln>
                          <a:effectLst/>
                        </a:rPr>
                        <a:t>Zhodnotiť reakciu a pomoc od systému zdravotníckej starostlivosti a nadnárodných organizácií (WHO, OSN, EU).</a:t>
                      </a:r>
                      <a:endParaRPr lang="sk-SK" sz="24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6808" marR="16808" marT="0" marB="0"/>
                </a:tc>
                <a:extLst>
                  <a:ext uri="{0D108BD9-81ED-4DB2-BD59-A6C34878D82A}">
                    <a16:rowId xmlns:a16="http://schemas.microsoft.com/office/drawing/2014/main" val="1808353792"/>
                  </a:ext>
                </a:extLst>
              </a:tr>
            </a:tbl>
          </a:graphicData>
        </a:graphic>
      </p:graphicFrame>
    </p:spTree>
    <p:extLst>
      <p:ext uri="{BB962C8B-B14F-4D97-AF65-F5344CB8AC3E}">
        <p14:creationId xmlns:p14="http://schemas.microsoft.com/office/powerpoint/2010/main" val="108229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08236ED-EAE3-01A6-B537-B48868E96936}"/>
              </a:ext>
            </a:extLst>
          </p:cNvPr>
          <p:cNvSpPr>
            <a:spLocks noGrp="1"/>
          </p:cNvSpPr>
          <p:nvPr>
            <p:ph type="title"/>
          </p:nvPr>
        </p:nvSpPr>
        <p:spPr>
          <a:xfrm>
            <a:off x="839654" y="5835836"/>
            <a:ext cx="8312587" cy="1008380"/>
          </a:xfrm>
        </p:spPr>
        <p:txBody>
          <a:bodyPr/>
          <a:lstStyle/>
          <a:p>
            <a:r>
              <a:rPr lang="sk-SK" dirty="0"/>
              <a:t>Kritériá SMART</a:t>
            </a:r>
          </a:p>
        </p:txBody>
      </p:sp>
      <p:sp>
        <p:nvSpPr>
          <p:cNvPr id="4" name="Zástupný objekt pre dátum 3">
            <a:extLst>
              <a:ext uri="{FF2B5EF4-FFF2-40B4-BE49-F238E27FC236}">
                <a16:creationId xmlns:a16="http://schemas.microsoft.com/office/drawing/2014/main" id="{8730983C-331F-C531-3112-59A906929E52}"/>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96DCC841-456A-7A00-AF6D-29F35A86E18E}"/>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F7C601AE-8508-69A7-A281-7D5056329F2A}"/>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0F581CF5-1B18-3D61-3ED3-358D5D014762}"/>
              </a:ext>
            </a:extLst>
          </p:cNvPr>
          <p:cNvGraphicFramePr>
            <a:graphicFrameLocks noGrp="1"/>
          </p:cNvGraphicFramePr>
          <p:nvPr>
            <p:extLst>
              <p:ext uri="{D42A27DB-BD31-4B8C-83A1-F6EECF244321}">
                <p14:modId xmlns:p14="http://schemas.microsoft.com/office/powerpoint/2010/main" val="2166658554"/>
              </p:ext>
            </p:extLst>
          </p:nvPr>
        </p:nvGraphicFramePr>
        <p:xfrm>
          <a:off x="839653" y="508209"/>
          <a:ext cx="8312587" cy="4981882"/>
        </p:xfrm>
        <a:graphic>
          <a:graphicData uri="http://schemas.openxmlformats.org/drawingml/2006/table">
            <a:tbl>
              <a:tblPr firstRow="1" firstCol="1" bandRow="1">
                <a:tableStyleId>{5C22544A-7EE6-4342-B048-85BDC9FD1C3A}</a:tableStyleId>
              </a:tblPr>
              <a:tblGrid>
                <a:gridCol w="2001179">
                  <a:extLst>
                    <a:ext uri="{9D8B030D-6E8A-4147-A177-3AD203B41FA5}">
                      <a16:colId xmlns:a16="http://schemas.microsoft.com/office/drawing/2014/main" val="2380469548"/>
                    </a:ext>
                  </a:extLst>
                </a:gridCol>
                <a:gridCol w="6311408">
                  <a:extLst>
                    <a:ext uri="{9D8B030D-6E8A-4147-A177-3AD203B41FA5}">
                      <a16:colId xmlns:a16="http://schemas.microsoft.com/office/drawing/2014/main" val="596864083"/>
                    </a:ext>
                  </a:extLst>
                </a:gridCol>
              </a:tblGrid>
              <a:tr h="418833">
                <a:tc>
                  <a:txBody>
                    <a:bodyPr/>
                    <a:lstStyle/>
                    <a:p>
                      <a:pPr algn="ctr">
                        <a:spcBef>
                          <a:spcPts val="600"/>
                        </a:spcBef>
                        <a:spcAft>
                          <a:spcPts val="600"/>
                        </a:spcAft>
                      </a:pPr>
                      <a:r>
                        <a:rPr lang="sk-SK" sz="1800" dirty="0">
                          <a:ln>
                            <a:noFill/>
                          </a:ln>
                          <a:effectLst/>
                        </a:rPr>
                        <a:t>Kritérium SMART</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ctr">
                        <a:spcBef>
                          <a:spcPts val="600"/>
                        </a:spcBef>
                        <a:spcAft>
                          <a:spcPts val="600"/>
                        </a:spcAft>
                      </a:pPr>
                      <a:r>
                        <a:rPr lang="sk-SK" sz="1800">
                          <a:ln>
                            <a:noFill/>
                          </a:ln>
                          <a:effectLst/>
                        </a:rPr>
                        <a:t>Plnenie kritéria vo formulácii cieľa a zámerov</a:t>
                      </a:r>
                      <a:endParaRPr lang="sk-SK" sz="28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3056341277"/>
                  </a:ext>
                </a:extLst>
              </a:tr>
              <a:tr h="628251">
                <a:tc>
                  <a:txBody>
                    <a:bodyPr/>
                    <a:lstStyle/>
                    <a:p>
                      <a:pPr algn="ctr">
                        <a:spcBef>
                          <a:spcPts val="600"/>
                        </a:spcBef>
                        <a:spcAft>
                          <a:spcPts val="600"/>
                        </a:spcAft>
                      </a:pPr>
                      <a:r>
                        <a:rPr lang="sk-SK" sz="1800" dirty="0">
                          <a:ln>
                            <a:noFill/>
                          </a:ln>
                          <a:effectLst/>
                        </a:rPr>
                        <a:t>S</a:t>
                      </a:r>
                      <a:br>
                        <a:rPr lang="sk-SK" sz="1800" dirty="0">
                          <a:ln>
                            <a:noFill/>
                          </a:ln>
                          <a:effectLst/>
                        </a:rPr>
                      </a:br>
                      <a:r>
                        <a:rPr lang="sk-SK" sz="1800" dirty="0">
                          <a:ln>
                            <a:noFill/>
                          </a:ln>
                          <a:effectLst/>
                        </a:rPr>
                        <a:t>Špecifické</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just">
                        <a:spcBef>
                          <a:spcPts val="600"/>
                        </a:spcBef>
                        <a:spcAft>
                          <a:spcPts val="600"/>
                        </a:spcAft>
                      </a:pPr>
                      <a:r>
                        <a:rPr lang="sk-SK" sz="1800">
                          <a:ln>
                            <a:noFill/>
                          </a:ln>
                          <a:effectLst/>
                        </a:rPr>
                        <a:t>Ciele a zámery sú dobre a jednoznačne definované.</a:t>
                      </a:r>
                      <a:endParaRPr lang="sk-SK" sz="28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2542131569"/>
                  </a:ext>
                </a:extLst>
              </a:tr>
              <a:tr h="628251">
                <a:tc>
                  <a:txBody>
                    <a:bodyPr/>
                    <a:lstStyle/>
                    <a:p>
                      <a:pPr algn="ctr">
                        <a:spcBef>
                          <a:spcPts val="600"/>
                        </a:spcBef>
                        <a:spcAft>
                          <a:spcPts val="600"/>
                        </a:spcAft>
                      </a:pPr>
                      <a:r>
                        <a:rPr lang="sk-SK" sz="1800" dirty="0">
                          <a:ln>
                            <a:noFill/>
                          </a:ln>
                          <a:effectLst/>
                        </a:rPr>
                        <a:t>M</a:t>
                      </a:r>
                      <a:br>
                        <a:rPr lang="sk-SK" sz="1800" dirty="0">
                          <a:ln>
                            <a:noFill/>
                          </a:ln>
                          <a:effectLst/>
                        </a:rPr>
                      </a:br>
                      <a:r>
                        <a:rPr lang="sk-SK" sz="1800" dirty="0">
                          <a:ln>
                            <a:noFill/>
                          </a:ln>
                          <a:effectLst/>
                        </a:rPr>
                        <a:t>Merateľné</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just">
                        <a:spcBef>
                          <a:spcPts val="600"/>
                        </a:spcBef>
                        <a:spcAft>
                          <a:spcPts val="600"/>
                        </a:spcAft>
                      </a:pPr>
                      <a:r>
                        <a:rPr lang="sk-SK" sz="1800" dirty="0">
                          <a:ln>
                            <a:noFill/>
                          </a:ln>
                          <a:effectLst/>
                        </a:rPr>
                        <a:t>Zberom ukazovateľov a ďalších premenných získame dostatok informácií a údajov pre možnosť overenia postupu výskumu.</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1998563556"/>
                  </a:ext>
                </a:extLst>
              </a:tr>
              <a:tr h="1465918">
                <a:tc>
                  <a:txBody>
                    <a:bodyPr/>
                    <a:lstStyle/>
                    <a:p>
                      <a:pPr algn="ctr">
                        <a:spcBef>
                          <a:spcPts val="600"/>
                        </a:spcBef>
                        <a:spcAft>
                          <a:spcPts val="600"/>
                        </a:spcAft>
                      </a:pPr>
                      <a:r>
                        <a:rPr lang="sk-SK" sz="1800" dirty="0">
                          <a:ln>
                            <a:noFill/>
                          </a:ln>
                          <a:effectLst/>
                        </a:rPr>
                        <a:t>A</a:t>
                      </a:r>
                      <a:br>
                        <a:rPr lang="sk-SK" sz="1800" dirty="0">
                          <a:ln>
                            <a:noFill/>
                          </a:ln>
                          <a:effectLst/>
                        </a:rPr>
                      </a:br>
                      <a:r>
                        <a:rPr lang="sk-SK" sz="1800" dirty="0">
                          <a:ln>
                            <a:noFill/>
                          </a:ln>
                          <a:effectLst/>
                        </a:rPr>
                        <a:t>Vhodné, vykonateľné</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just">
                        <a:spcBef>
                          <a:spcPts val="600"/>
                        </a:spcBef>
                        <a:spcAft>
                          <a:spcPts val="600"/>
                        </a:spcAft>
                      </a:pPr>
                      <a:r>
                        <a:rPr lang="sk-SK" sz="1800" dirty="0">
                          <a:ln>
                            <a:noFill/>
                          </a:ln>
                          <a:effectLst/>
                        </a:rPr>
                        <a:t>Výskum je vykonateľný a je podporovaný zo strany donora. Vzhľadom na charakter výskumu je potrebné získať podporu a dôveru poskytovateľov a ich klientov. Vyriešiť etické obmedzenia zberu individuálnych údajov v zmysle GDPR. Žiadne špeciálne zariadenia nie sú potrebné. Získaný grant plne pokryje predpokladané výdaje.</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1477470225"/>
                  </a:ext>
                </a:extLst>
              </a:tr>
              <a:tr h="628251">
                <a:tc>
                  <a:txBody>
                    <a:bodyPr/>
                    <a:lstStyle/>
                    <a:p>
                      <a:pPr algn="ctr">
                        <a:spcBef>
                          <a:spcPts val="600"/>
                        </a:spcBef>
                        <a:spcAft>
                          <a:spcPts val="600"/>
                        </a:spcAft>
                      </a:pPr>
                      <a:r>
                        <a:rPr lang="sk-SK" sz="1800" dirty="0">
                          <a:ln>
                            <a:noFill/>
                          </a:ln>
                          <a:effectLst/>
                        </a:rPr>
                        <a:t>R</a:t>
                      </a:r>
                      <a:br>
                        <a:rPr lang="sk-SK" sz="1800" dirty="0">
                          <a:ln>
                            <a:noFill/>
                          </a:ln>
                          <a:effectLst/>
                        </a:rPr>
                      </a:br>
                      <a:r>
                        <a:rPr lang="sk-SK" sz="1800" dirty="0">
                          <a:ln>
                            <a:noFill/>
                          </a:ln>
                          <a:effectLst/>
                        </a:rPr>
                        <a:t>Relevantné</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just">
                        <a:spcBef>
                          <a:spcPts val="600"/>
                        </a:spcBef>
                        <a:spcAft>
                          <a:spcPts val="600"/>
                        </a:spcAft>
                      </a:pPr>
                      <a:r>
                        <a:rPr lang="sk-SK" sz="1800" dirty="0">
                          <a:ln>
                            <a:noFill/>
                          </a:ln>
                          <a:effectLst/>
                        </a:rPr>
                        <a:t>Navrhovaný prístup je relevantný pre dosiahnutie cieľa a zámerov</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3610370748"/>
                  </a:ext>
                </a:extLst>
              </a:tr>
              <a:tr h="837667">
                <a:tc>
                  <a:txBody>
                    <a:bodyPr/>
                    <a:lstStyle/>
                    <a:p>
                      <a:pPr algn="ctr">
                        <a:spcBef>
                          <a:spcPts val="600"/>
                        </a:spcBef>
                        <a:spcAft>
                          <a:spcPts val="600"/>
                        </a:spcAft>
                      </a:pPr>
                      <a:r>
                        <a:rPr lang="sk-SK" sz="1800" dirty="0">
                          <a:ln>
                            <a:noFill/>
                          </a:ln>
                          <a:effectLst/>
                        </a:rPr>
                        <a:t>T</a:t>
                      </a:r>
                      <a:br>
                        <a:rPr lang="sk-SK" sz="1800" dirty="0">
                          <a:ln>
                            <a:noFill/>
                          </a:ln>
                          <a:effectLst/>
                        </a:rPr>
                      </a:br>
                      <a:r>
                        <a:rPr lang="sk-SK" sz="1800" dirty="0">
                          <a:ln>
                            <a:noFill/>
                          </a:ln>
                          <a:effectLst/>
                        </a:rPr>
                        <a:t>Časovo ohraničené</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nchor="ctr"/>
                </a:tc>
                <a:tc>
                  <a:txBody>
                    <a:bodyPr/>
                    <a:lstStyle/>
                    <a:p>
                      <a:pPr algn="just">
                        <a:spcBef>
                          <a:spcPts val="600"/>
                        </a:spcBef>
                        <a:spcAft>
                          <a:spcPts val="600"/>
                        </a:spcAft>
                      </a:pPr>
                      <a:r>
                        <a:rPr lang="sk-SK" sz="1800" dirty="0">
                          <a:ln>
                            <a:noFill/>
                          </a:ln>
                          <a:effectLst/>
                        </a:rPr>
                        <a:t>Je opodstatnené očakávať splnenie cieľov a zámerov v pridelenom čase.</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7780" marR="17780" marT="0" marB="0"/>
                </a:tc>
                <a:extLst>
                  <a:ext uri="{0D108BD9-81ED-4DB2-BD59-A6C34878D82A}">
                    <a16:rowId xmlns:a16="http://schemas.microsoft.com/office/drawing/2014/main" val="3283000901"/>
                  </a:ext>
                </a:extLst>
              </a:tr>
            </a:tbl>
          </a:graphicData>
        </a:graphic>
      </p:graphicFrame>
    </p:spTree>
    <p:extLst>
      <p:ext uri="{BB962C8B-B14F-4D97-AF65-F5344CB8AC3E}">
        <p14:creationId xmlns:p14="http://schemas.microsoft.com/office/powerpoint/2010/main" val="239950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CC443D64-5D55-617A-A358-45E40A871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95" y="1411941"/>
            <a:ext cx="8977616" cy="3119718"/>
          </a:xfrm>
          <a:prstGeom prst="rect">
            <a:avLst/>
          </a:prstGeom>
          <a:noFill/>
        </p:spPr>
      </p:pic>
      <p:sp>
        <p:nvSpPr>
          <p:cNvPr id="12" name="Title 2">
            <a:extLst>
              <a:ext uri="{FF2B5EF4-FFF2-40B4-BE49-F238E27FC236}">
                <a16:creationId xmlns:a16="http://schemas.microsoft.com/office/drawing/2014/main" id="{FBD0D672-7A66-1C35-52A5-282F07B3624A}"/>
              </a:ext>
            </a:extLst>
          </p:cNvPr>
          <p:cNvSpPr>
            <a:spLocks noGrp="1"/>
          </p:cNvSpPr>
          <p:nvPr>
            <p:ph type="title"/>
          </p:nvPr>
        </p:nvSpPr>
        <p:spPr>
          <a:xfrm>
            <a:off x="856448" y="4890052"/>
            <a:ext cx="8295793" cy="1496355"/>
          </a:xfrm>
        </p:spPr>
        <p:txBody>
          <a:bodyPr/>
          <a:lstStyle/>
          <a:p>
            <a:r>
              <a:rPr lang="sk-SK" sz="4400" dirty="0"/>
              <a:t>Príklad výskumná otázka – cieľ výskumu – čiastkové ciele</a:t>
            </a:r>
          </a:p>
        </p:txBody>
      </p:sp>
      <p:sp>
        <p:nvSpPr>
          <p:cNvPr id="4" name="Zástupný objekt pre dátum 3">
            <a:extLst>
              <a:ext uri="{FF2B5EF4-FFF2-40B4-BE49-F238E27FC236}">
                <a16:creationId xmlns:a16="http://schemas.microsoft.com/office/drawing/2014/main" id="{7769C608-7FA9-B438-B22B-DB0DD8634211}"/>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16.9.2024</a:t>
            </a:fld>
            <a:endParaRPr lang="en-GB" sz="1100"/>
          </a:p>
        </p:txBody>
      </p:sp>
      <p:sp>
        <p:nvSpPr>
          <p:cNvPr id="5" name="Zástupný objekt pre číslo snímky 4">
            <a:extLst>
              <a:ext uri="{FF2B5EF4-FFF2-40B4-BE49-F238E27FC236}">
                <a16:creationId xmlns:a16="http://schemas.microsoft.com/office/drawing/2014/main" id="{BE51F926-7DD3-B8FC-D1BF-AEBC2279FCF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22</a:t>
            </a:fld>
            <a:endParaRPr lang="en-GB"/>
          </a:p>
        </p:txBody>
      </p:sp>
      <p:sp>
        <p:nvSpPr>
          <p:cNvPr id="6" name="Zástupný objekt pre pätu 5">
            <a:extLst>
              <a:ext uri="{FF2B5EF4-FFF2-40B4-BE49-F238E27FC236}">
                <a16:creationId xmlns:a16="http://schemas.microsoft.com/office/drawing/2014/main" id="{2CF22211-3D66-351E-D56E-D6F3EAE2D9C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212851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811 Hypothesis Images, Stock Photos &amp; Vectors | Shutterstock">
            <a:extLst>
              <a:ext uri="{FF2B5EF4-FFF2-40B4-BE49-F238E27FC236}">
                <a16:creationId xmlns:a16="http://schemas.microsoft.com/office/drawing/2014/main" id="{2BCE5422-F4C1-B309-CA57-EFC25F024E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23290" y="756287"/>
            <a:ext cx="3772731" cy="4033519"/>
          </a:xfrm>
          <a:prstGeom prst="rect">
            <a:avLst/>
          </a:prstGeom>
          <a:solidFill>
            <a:srgbClr val="FFFFFF"/>
          </a:solidFill>
        </p:spPr>
      </p:pic>
      <p:sp>
        <p:nvSpPr>
          <p:cNvPr id="7" name="Nadpis 6">
            <a:extLst>
              <a:ext uri="{FF2B5EF4-FFF2-40B4-BE49-F238E27FC236}">
                <a16:creationId xmlns:a16="http://schemas.microsoft.com/office/drawing/2014/main" id="{77266128-D619-F1F1-265B-C9536F306396}"/>
              </a:ext>
            </a:extLst>
          </p:cNvPr>
          <p:cNvSpPr>
            <a:spLocks noGrp="1"/>
          </p:cNvSpPr>
          <p:nvPr>
            <p:ph type="title"/>
          </p:nvPr>
        </p:nvSpPr>
        <p:spPr>
          <a:xfrm>
            <a:off x="856448" y="5378027"/>
            <a:ext cx="8312587" cy="1008380"/>
          </a:xfrm>
        </p:spPr>
        <p:txBody>
          <a:bodyPr anchor="b">
            <a:normAutofit/>
          </a:bodyPr>
          <a:lstStyle/>
          <a:p>
            <a:r>
              <a:rPr lang="sk-SK" dirty="0"/>
              <a:t>Formulácia hypotézy</a:t>
            </a:r>
          </a:p>
        </p:txBody>
      </p:sp>
      <p:sp>
        <p:nvSpPr>
          <p:cNvPr id="4" name="Zástupný objekt pre dátum 3">
            <a:extLst>
              <a:ext uri="{FF2B5EF4-FFF2-40B4-BE49-F238E27FC236}">
                <a16:creationId xmlns:a16="http://schemas.microsoft.com/office/drawing/2014/main" id="{DDE114DD-E329-25F3-322F-D8215C63A697}"/>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16.9.2024</a:t>
            </a:fld>
            <a:endParaRPr lang="en-GB" sz="1100"/>
          </a:p>
        </p:txBody>
      </p:sp>
      <p:sp>
        <p:nvSpPr>
          <p:cNvPr id="5" name="Zástupný objekt pre číslo snímky 4">
            <a:extLst>
              <a:ext uri="{FF2B5EF4-FFF2-40B4-BE49-F238E27FC236}">
                <a16:creationId xmlns:a16="http://schemas.microsoft.com/office/drawing/2014/main" id="{014C2A95-EFF2-D266-8802-C62521370014}"/>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23</a:t>
            </a:fld>
            <a:endParaRPr lang="en-GB"/>
          </a:p>
        </p:txBody>
      </p:sp>
      <p:sp>
        <p:nvSpPr>
          <p:cNvPr id="6" name="Zástupný objekt pre pätu 5">
            <a:extLst>
              <a:ext uri="{FF2B5EF4-FFF2-40B4-BE49-F238E27FC236}">
                <a16:creationId xmlns:a16="http://schemas.microsoft.com/office/drawing/2014/main" id="{06E51AD3-57EE-365D-9946-E60F742ED2F0}"/>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331573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31E80FB-19BA-0E96-248E-3FE285E8E48F}"/>
              </a:ext>
            </a:extLst>
          </p:cNvPr>
          <p:cNvSpPr>
            <a:spLocks noGrp="1"/>
          </p:cNvSpPr>
          <p:nvPr>
            <p:ph idx="1"/>
          </p:nvPr>
        </p:nvSpPr>
        <p:spPr>
          <a:xfrm>
            <a:off x="1193180" y="756287"/>
            <a:ext cx="7875097" cy="4621740"/>
          </a:xfrm>
        </p:spPr>
        <p:txBody>
          <a:bodyPr/>
          <a:lstStyle/>
          <a:p>
            <a:r>
              <a:rPr lang="sk-SK" i="1" dirty="0"/>
              <a:t>Definícia</a:t>
            </a:r>
            <a:r>
              <a:rPr lang="sk-SK" dirty="0"/>
              <a:t>: Jasné výroky, ktoré možno overovať a hodnotiť v zmysle pravdivosti javu alebo vzťahu medzi premennými. </a:t>
            </a:r>
          </a:p>
          <a:p>
            <a:r>
              <a:rPr lang="sk-SK" i="1" dirty="0"/>
              <a:t>Vlastnosti</a:t>
            </a:r>
            <a:r>
              <a:rPr lang="sk-SK" dirty="0"/>
              <a:t>: jednoznačná a stručná. </a:t>
            </a:r>
          </a:p>
          <a:p>
            <a:r>
              <a:rPr lang="sk-SK" i="1" dirty="0"/>
              <a:t>Zmysel</a:t>
            </a:r>
            <a:r>
              <a:rPr lang="sk-SK" dirty="0"/>
              <a:t>: predpovedá vzťah medzi premennými</a:t>
            </a:r>
          </a:p>
          <a:p>
            <a:r>
              <a:rPr lang="sk-SK" i="1" dirty="0"/>
              <a:t>Formulácia</a:t>
            </a:r>
            <a:r>
              <a:rPr lang="sk-SK" dirty="0"/>
              <a:t>: ako príčina a následok alebo ako konkrétna predpoveď o výsledku výskumu. </a:t>
            </a:r>
          </a:p>
          <a:p>
            <a:r>
              <a:rPr lang="sk-SK" i="1" dirty="0"/>
              <a:t>Kvalita</a:t>
            </a:r>
            <a:r>
              <a:rPr lang="sk-SK" dirty="0"/>
              <a:t>: falzifikovateľná, teda by ju bolo možné vyvrátiť pomocou empirických dôkazov.</a:t>
            </a:r>
          </a:p>
        </p:txBody>
      </p:sp>
      <p:sp>
        <p:nvSpPr>
          <p:cNvPr id="3" name="Nadpis 2">
            <a:extLst>
              <a:ext uri="{FF2B5EF4-FFF2-40B4-BE49-F238E27FC236}">
                <a16:creationId xmlns:a16="http://schemas.microsoft.com/office/drawing/2014/main" id="{4B7A7BA7-9F5A-9609-7D8F-5C8797EA152B}"/>
              </a:ext>
            </a:extLst>
          </p:cNvPr>
          <p:cNvSpPr>
            <a:spLocks noGrp="1"/>
          </p:cNvSpPr>
          <p:nvPr>
            <p:ph type="title"/>
          </p:nvPr>
        </p:nvSpPr>
        <p:spPr/>
        <p:txBody>
          <a:bodyPr/>
          <a:lstStyle/>
          <a:p>
            <a:r>
              <a:rPr lang="sk-SK" dirty="0"/>
              <a:t>Čo je hypotéza</a:t>
            </a:r>
          </a:p>
        </p:txBody>
      </p:sp>
      <p:sp>
        <p:nvSpPr>
          <p:cNvPr id="4" name="Zástupný objekt pre dátum 3">
            <a:extLst>
              <a:ext uri="{FF2B5EF4-FFF2-40B4-BE49-F238E27FC236}">
                <a16:creationId xmlns:a16="http://schemas.microsoft.com/office/drawing/2014/main" id="{247506F4-A905-58CA-0093-14A636147F7F}"/>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B3905345-2BA8-AF9F-75AE-E1EC2D778A00}"/>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69DE05F0-59D0-4AAD-18C4-7FD9A8F8C81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1686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736CAF2-6392-00D6-EDA0-1909BB4B6E6B}"/>
              </a:ext>
            </a:extLst>
          </p:cNvPr>
          <p:cNvSpPr>
            <a:spLocks noGrp="1"/>
          </p:cNvSpPr>
          <p:nvPr>
            <p:ph idx="1"/>
          </p:nvPr>
        </p:nvSpPr>
        <p:spPr>
          <a:xfrm>
            <a:off x="755690" y="756287"/>
            <a:ext cx="8312587" cy="4451333"/>
          </a:xfrm>
        </p:spPr>
        <p:txBody>
          <a:bodyPr>
            <a:normAutofit lnSpcReduction="10000"/>
          </a:bodyPr>
          <a:lstStyle/>
          <a:p>
            <a:r>
              <a:rPr lang="sk-SK" i="1" dirty="0"/>
              <a:t>Nulová hypotéza (H0)</a:t>
            </a:r>
            <a:r>
              <a:rPr lang="sk-SK" dirty="0"/>
              <a:t> tvrdením, založeným na predpoklade, že medzi premennými alebo skupinami neexistuje žiadny štatisticky významný rozdiel alebo vzťah. </a:t>
            </a:r>
          </a:p>
          <a:p>
            <a:r>
              <a:rPr lang="sk-SK" i="1" dirty="0"/>
              <a:t>Hypotéza bez rozdielu -</a:t>
            </a:r>
            <a:r>
              <a:rPr lang="sk-SK" dirty="0"/>
              <a:t> vyjadrenie zodpovedania (alebo žiadneho rozdielu) podmienkam, o ktorých sa predpokladá, že sú v študovanej populácii pravdivé. </a:t>
            </a:r>
          </a:p>
          <a:p>
            <a:r>
              <a:rPr lang="sk-SK" i="1" dirty="0"/>
              <a:t>Zamietnutie </a:t>
            </a:r>
            <a:r>
              <a:rPr lang="sk-SK" i="1" dirty="0" err="1"/>
              <a:t>vs</a:t>
            </a:r>
            <a:r>
              <a:rPr lang="sk-SK" i="1" dirty="0"/>
              <a:t> prijatie H</a:t>
            </a:r>
            <a:r>
              <a:rPr lang="sk-SK" i="1" baseline="-25000" dirty="0"/>
              <a:t>0</a:t>
            </a:r>
            <a:r>
              <a:rPr lang="sk-SK" i="1" dirty="0"/>
              <a:t> : </a:t>
            </a:r>
            <a:r>
              <a:rPr lang="sk-SK" dirty="0"/>
              <a:t>v procese testovania je nulová hypotéza buď zamietnutá, alebo nie je zamietnutá, teda prijatá. Ak nebude zamietnutá, povieme, že údaje, na ktorých je test založený, neposkytujú dostatočné dôkazy na zamietnutie. Ak testovací postup vedie k zamietnutiu, povieme, že dostupné údaje nie sú kompatibilné s nulovou hypotézou, ale podporujú nejakú inú hypotézu.</a:t>
            </a:r>
          </a:p>
        </p:txBody>
      </p:sp>
      <p:sp>
        <p:nvSpPr>
          <p:cNvPr id="3" name="Nadpis 2">
            <a:extLst>
              <a:ext uri="{FF2B5EF4-FFF2-40B4-BE49-F238E27FC236}">
                <a16:creationId xmlns:a16="http://schemas.microsoft.com/office/drawing/2014/main" id="{2F2722ED-C659-EDE4-C5D6-B38C36CFABED}"/>
              </a:ext>
            </a:extLst>
          </p:cNvPr>
          <p:cNvSpPr>
            <a:spLocks noGrp="1"/>
          </p:cNvSpPr>
          <p:nvPr>
            <p:ph type="title"/>
          </p:nvPr>
        </p:nvSpPr>
        <p:spPr>
          <a:xfrm>
            <a:off x="881637" y="6091163"/>
            <a:ext cx="8312587" cy="1008380"/>
          </a:xfrm>
        </p:spPr>
        <p:txBody>
          <a:bodyPr/>
          <a:lstStyle/>
          <a:p>
            <a:r>
              <a:rPr lang="sk-SK" dirty="0"/>
              <a:t>Kvantitatívny charakter výskumu – H</a:t>
            </a:r>
            <a:r>
              <a:rPr lang="sk-SK" baseline="-25000" dirty="0"/>
              <a:t>0</a:t>
            </a:r>
          </a:p>
        </p:txBody>
      </p:sp>
      <p:sp>
        <p:nvSpPr>
          <p:cNvPr id="4" name="Zástupný objekt pre dátum 3">
            <a:extLst>
              <a:ext uri="{FF2B5EF4-FFF2-40B4-BE49-F238E27FC236}">
                <a16:creationId xmlns:a16="http://schemas.microsoft.com/office/drawing/2014/main" id="{6DB8AD32-44E8-6BC4-E5C2-A5BF928CE1FB}"/>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954257A6-80BE-C103-B083-8AD02DAB1461}"/>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549194C2-A597-B2F7-164A-E24C59A775D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7296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188AD61-A1D3-EF41-4261-798C28ECC704}"/>
              </a:ext>
            </a:extLst>
          </p:cNvPr>
          <p:cNvSpPr>
            <a:spLocks noGrp="1"/>
          </p:cNvSpPr>
          <p:nvPr>
            <p:ph idx="1"/>
          </p:nvPr>
        </p:nvSpPr>
        <p:spPr>
          <a:xfrm>
            <a:off x="970156" y="756287"/>
            <a:ext cx="8098121" cy="4163931"/>
          </a:xfrm>
        </p:spPr>
        <p:txBody>
          <a:bodyPr/>
          <a:lstStyle/>
          <a:p>
            <a:r>
              <a:rPr lang="sk-SK" dirty="0"/>
              <a:t>Alternatívna hypotéza (H</a:t>
            </a:r>
            <a:r>
              <a:rPr lang="sk-SK" baseline="-25000" dirty="0"/>
              <a:t>A</a:t>
            </a:r>
            <a:r>
              <a:rPr lang="sk-SK" dirty="0"/>
              <a:t>) je vyjadrením toho, o čom budeme veriť, že je pravdivé, ak naše údaje z výberu vedú k </a:t>
            </a:r>
            <a:r>
              <a:rPr lang="sk-SK" i="1" dirty="0"/>
              <a:t>zamietnutiu nulovej hypotézy</a:t>
            </a:r>
            <a:r>
              <a:rPr lang="sk-SK" dirty="0"/>
              <a:t>. </a:t>
            </a:r>
          </a:p>
          <a:p>
            <a:r>
              <a:rPr lang="sk-SK" dirty="0"/>
              <a:t>Alternatívna hypotéza a výskumná hypotéza sú zvyčajne rovnaké a v skutočnosti sa tieto dva pojmy používajú zameniteľne.</a:t>
            </a:r>
          </a:p>
        </p:txBody>
      </p:sp>
      <p:sp>
        <p:nvSpPr>
          <p:cNvPr id="3" name="Nadpis 2">
            <a:extLst>
              <a:ext uri="{FF2B5EF4-FFF2-40B4-BE49-F238E27FC236}">
                <a16:creationId xmlns:a16="http://schemas.microsoft.com/office/drawing/2014/main" id="{0616CD5B-BB95-BF0D-70BA-67D638E78C26}"/>
              </a:ext>
            </a:extLst>
          </p:cNvPr>
          <p:cNvSpPr>
            <a:spLocks noGrp="1"/>
          </p:cNvSpPr>
          <p:nvPr>
            <p:ph type="title"/>
          </p:nvPr>
        </p:nvSpPr>
        <p:spPr/>
        <p:txBody>
          <a:bodyPr/>
          <a:lstStyle/>
          <a:p>
            <a:r>
              <a:rPr lang="sk-SK" dirty="0"/>
              <a:t>Alternatívna hypotéza H</a:t>
            </a:r>
            <a:r>
              <a:rPr lang="sk-SK" baseline="-25000" dirty="0"/>
              <a:t>A</a:t>
            </a:r>
          </a:p>
        </p:txBody>
      </p:sp>
      <p:sp>
        <p:nvSpPr>
          <p:cNvPr id="4" name="Zástupný objekt pre dátum 3">
            <a:extLst>
              <a:ext uri="{FF2B5EF4-FFF2-40B4-BE49-F238E27FC236}">
                <a16:creationId xmlns:a16="http://schemas.microsoft.com/office/drawing/2014/main" id="{3FCE398E-FB8A-3838-6CC0-7A3CEA6B030E}"/>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CB68FEBC-0023-E7FC-5329-F950A4CA864E}"/>
              </a:ext>
            </a:extLst>
          </p:cNvPr>
          <p:cNvSpPr>
            <a:spLocks noGrp="1"/>
          </p:cNvSpPr>
          <p:nvPr>
            <p:ph type="sldNum" sz="quarter" idx="11"/>
          </p:nvPr>
        </p:nvSpPr>
        <p:spPr/>
        <p:txBody>
          <a:bodyPr/>
          <a:lstStyle/>
          <a:p>
            <a:fld id="{20C92893-8C51-46CF-9D47-24B3C575AFAA}" type="slidenum">
              <a:rPr lang="en-GB" smtClean="0"/>
              <a:pPr/>
              <a:t>26</a:t>
            </a:fld>
            <a:endParaRPr lang="en-GB"/>
          </a:p>
        </p:txBody>
      </p:sp>
      <p:sp>
        <p:nvSpPr>
          <p:cNvPr id="6" name="Zástupný objekt pre pätu 5">
            <a:extLst>
              <a:ext uri="{FF2B5EF4-FFF2-40B4-BE49-F238E27FC236}">
                <a16:creationId xmlns:a16="http://schemas.microsoft.com/office/drawing/2014/main" id="{23B7AC69-C43D-4CA8-F295-E33E67725C5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6606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77083E-72CE-A113-656C-A3096742FC7A}"/>
              </a:ext>
            </a:extLst>
          </p:cNvPr>
          <p:cNvSpPr>
            <a:spLocks noGrp="1"/>
          </p:cNvSpPr>
          <p:nvPr>
            <p:ph type="title"/>
          </p:nvPr>
        </p:nvSpPr>
        <p:spPr/>
        <p:txBody>
          <a:bodyPr/>
          <a:lstStyle/>
          <a:p>
            <a:r>
              <a:rPr lang="sk-SK" dirty="0"/>
              <a:t>Príklad</a:t>
            </a:r>
          </a:p>
        </p:txBody>
      </p:sp>
      <p:sp>
        <p:nvSpPr>
          <p:cNvPr id="4" name="Zástupný objekt pre dátum 3">
            <a:extLst>
              <a:ext uri="{FF2B5EF4-FFF2-40B4-BE49-F238E27FC236}">
                <a16:creationId xmlns:a16="http://schemas.microsoft.com/office/drawing/2014/main" id="{5D47EF3E-0688-EB64-897E-A872F6B919C0}"/>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6ED03B59-1044-BA33-D163-469746193687}"/>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7092A80E-BCEC-6370-BA02-3B681D40C81A}"/>
              </a:ext>
            </a:extLst>
          </p:cNvPr>
          <p:cNvSpPr>
            <a:spLocks noGrp="1"/>
          </p:cNvSpPr>
          <p:nvPr>
            <p:ph type="ftr" sz="quarter" idx="12"/>
          </p:nvPr>
        </p:nvSpPr>
        <p:spPr/>
        <p:txBody>
          <a:bodyPr/>
          <a:lstStyle/>
          <a:p>
            <a:r>
              <a:rPr lang="en-GB"/>
              <a:t>rusnak.truni.sk</a:t>
            </a:r>
          </a:p>
        </p:txBody>
      </p:sp>
      <p:pic>
        <p:nvPicPr>
          <p:cNvPr id="7" name="Picture 2" descr="Picture">
            <a:extLst>
              <a:ext uri="{FF2B5EF4-FFF2-40B4-BE49-F238E27FC236}">
                <a16:creationId xmlns:a16="http://schemas.microsoft.com/office/drawing/2014/main" id="{ED1DE119-84AD-7C96-296D-99DE8ACC0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16" y="571920"/>
            <a:ext cx="9261291" cy="434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2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9B8128B-8935-45A3-514D-2D994B0DE848}"/>
              </a:ext>
            </a:extLst>
          </p:cNvPr>
          <p:cNvSpPr>
            <a:spLocks noGrp="1"/>
          </p:cNvSpPr>
          <p:nvPr>
            <p:ph idx="1"/>
          </p:nvPr>
        </p:nvSpPr>
        <p:spPr>
          <a:xfrm>
            <a:off x="755690" y="756287"/>
            <a:ext cx="8312587" cy="4621740"/>
          </a:xfrm>
        </p:spPr>
        <p:txBody>
          <a:bodyPr/>
          <a:lstStyle/>
          <a:p>
            <a:r>
              <a:rPr lang="sk-SK" dirty="0"/>
              <a:t>Obe štatistické hypotézy sú formulované tak, aby ich bolo možné vyhodnotiť vhodnými štatistickými technikami</a:t>
            </a:r>
          </a:p>
          <a:p>
            <a:r>
              <a:rPr lang="sk-SK" dirty="0"/>
              <a:t>Výsledok testovanie </a:t>
            </a:r>
            <a:r>
              <a:rPr lang="sk-SK" i="1" dirty="0"/>
              <a:t>nie je pravdou</a:t>
            </a:r>
            <a:r>
              <a:rPr lang="sk-SK" dirty="0"/>
              <a:t>, ale naznačením, o čom vypovedajú údaje zo vzorky populácie použitím určitej štatistickej procedúry. </a:t>
            </a:r>
          </a:p>
          <a:p>
            <a:r>
              <a:rPr lang="sk-SK" dirty="0"/>
              <a:t>Štatistika vypovedá vždy s </a:t>
            </a:r>
            <a:r>
              <a:rPr lang="sk-SK" i="1" dirty="0"/>
              <a:t>predpokladom chyby </a:t>
            </a:r>
            <a:r>
              <a:rPr lang="sk-SK" dirty="0"/>
              <a:t>a tento sa vyjadruje úrovňou pravdepodobnosti jej výskytu. </a:t>
            </a:r>
          </a:p>
          <a:p>
            <a:r>
              <a:rPr lang="sk-SK" dirty="0"/>
              <a:t>Tiež sa používa výraz </a:t>
            </a:r>
            <a:r>
              <a:rPr lang="sk-SK" i="1" dirty="0"/>
              <a:t>štatistickej istoty</a:t>
            </a:r>
            <a:r>
              <a:rPr lang="sk-SK" dirty="0"/>
              <a:t>.</a:t>
            </a:r>
          </a:p>
        </p:txBody>
      </p:sp>
      <p:sp>
        <p:nvSpPr>
          <p:cNvPr id="3" name="Nadpis 2">
            <a:extLst>
              <a:ext uri="{FF2B5EF4-FFF2-40B4-BE49-F238E27FC236}">
                <a16:creationId xmlns:a16="http://schemas.microsoft.com/office/drawing/2014/main" id="{FC3B01C4-2B3A-70CE-6471-9EDF8C5DD421}"/>
              </a:ext>
            </a:extLst>
          </p:cNvPr>
          <p:cNvSpPr>
            <a:spLocks noGrp="1"/>
          </p:cNvSpPr>
          <p:nvPr>
            <p:ph type="title"/>
          </p:nvPr>
        </p:nvSpPr>
        <p:spPr/>
        <p:txBody>
          <a:bodyPr/>
          <a:lstStyle/>
          <a:p>
            <a:r>
              <a:rPr lang="sk-SK" dirty="0"/>
              <a:t>Formulácia hypotéz</a:t>
            </a:r>
          </a:p>
        </p:txBody>
      </p:sp>
      <p:sp>
        <p:nvSpPr>
          <p:cNvPr id="4" name="Zástupný objekt pre dátum 3">
            <a:extLst>
              <a:ext uri="{FF2B5EF4-FFF2-40B4-BE49-F238E27FC236}">
                <a16:creationId xmlns:a16="http://schemas.microsoft.com/office/drawing/2014/main" id="{C37F7948-70AE-D8AF-528C-7852AF9BD19C}"/>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EBFA40A7-FC30-5238-F0C8-52584BED5607}"/>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065CFC3C-ECB8-604C-895D-17C980FE322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413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BCE1348B-FF65-6623-A7D5-717A5D147387}"/>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CD36840B-B0F7-D86B-1998-D2D8BD4EDB42}"/>
              </a:ext>
            </a:extLst>
          </p:cNvPr>
          <p:cNvSpPr>
            <a:spLocks noGrp="1"/>
          </p:cNvSpPr>
          <p:nvPr>
            <p:ph type="sldNum" sz="quarter" idx="11"/>
          </p:nvPr>
        </p:nvSpPr>
        <p:spPr/>
        <p:txBody>
          <a:bodyPr/>
          <a:lstStyle/>
          <a:p>
            <a:fld id="{20C92893-8C51-46CF-9D47-24B3C575AFAA}" type="slidenum">
              <a:rPr lang="en-GB" smtClean="0"/>
              <a:pPr/>
              <a:t>29</a:t>
            </a:fld>
            <a:endParaRPr lang="en-GB"/>
          </a:p>
        </p:txBody>
      </p:sp>
      <p:sp>
        <p:nvSpPr>
          <p:cNvPr id="6" name="Zástupný objekt pre pätu 5">
            <a:extLst>
              <a:ext uri="{FF2B5EF4-FFF2-40B4-BE49-F238E27FC236}">
                <a16:creationId xmlns:a16="http://schemas.microsoft.com/office/drawing/2014/main" id="{022584E6-8B0F-5EF1-C016-F7F7E9FA7E29}"/>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B7B12EBE-8E2A-8827-DA92-84DE13DEF53E}"/>
              </a:ext>
            </a:extLst>
          </p:cNvPr>
          <p:cNvGraphicFramePr>
            <a:graphicFrameLocks noGrp="1"/>
          </p:cNvGraphicFramePr>
          <p:nvPr>
            <p:extLst>
              <p:ext uri="{D42A27DB-BD31-4B8C-83A1-F6EECF244321}">
                <p14:modId xmlns:p14="http://schemas.microsoft.com/office/powerpoint/2010/main" val="3329559164"/>
              </p:ext>
            </p:extLst>
          </p:nvPr>
        </p:nvGraphicFramePr>
        <p:xfrm>
          <a:off x="856449" y="372889"/>
          <a:ext cx="8519531" cy="6797040"/>
        </p:xfrm>
        <a:graphic>
          <a:graphicData uri="http://schemas.openxmlformats.org/drawingml/2006/table">
            <a:tbl>
              <a:tblPr firstRow="1" firstCol="1" bandRow="1">
                <a:tableStyleId>{5C22544A-7EE6-4342-B048-85BDC9FD1C3A}</a:tableStyleId>
              </a:tblPr>
              <a:tblGrid>
                <a:gridCol w="2979271">
                  <a:extLst>
                    <a:ext uri="{9D8B030D-6E8A-4147-A177-3AD203B41FA5}">
                      <a16:colId xmlns:a16="http://schemas.microsoft.com/office/drawing/2014/main" val="1431603940"/>
                    </a:ext>
                  </a:extLst>
                </a:gridCol>
                <a:gridCol w="5540260">
                  <a:extLst>
                    <a:ext uri="{9D8B030D-6E8A-4147-A177-3AD203B41FA5}">
                      <a16:colId xmlns:a16="http://schemas.microsoft.com/office/drawing/2014/main" val="502953913"/>
                    </a:ext>
                  </a:extLst>
                </a:gridCol>
              </a:tblGrid>
              <a:tr h="128171">
                <a:tc>
                  <a:txBody>
                    <a:bodyPr/>
                    <a:lstStyle/>
                    <a:p>
                      <a:pPr algn="ctr">
                        <a:spcBef>
                          <a:spcPts val="600"/>
                        </a:spcBef>
                        <a:spcAft>
                          <a:spcPts val="600"/>
                        </a:spcAft>
                      </a:pPr>
                      <a:r>
                        <a:rPr lang="sk-SK" sz="1800">
                          <a:ln>
                            <a:noFill/>
                          </a:ln>
                          <a:effectLst/>
                        </a:rPr>
                        <a:t>Hypotéza hlavná</a:t>
                      </a:r>
                      <a:endParaRPr lang="sk-SK" sz="20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tc>
                  <a:txBody>
                    <a:bodyPr/>
                    <a:lstStyle/>
                    <a:p>
                      <a:pPr algn="ctr">
                        <a:spcBef>
                          <a:spcPts val="600"/>
                        </a:spcBef>
                        <a:spcAft>
                          <a:spcPts val="600"/>
                        </a:spcAft>
                      </a:pPr>
                      <a:r>
                        <a:rPr lang="sk-SK" sz="1800">
                          <a:ln>
                            <a:noFill/>
                          </a:ln>
                          <a:effectLst/>
                        </a:rPr>
                        <a:t>Čiastočné hypotézy</a:t>
                      </a:r>
                      <a:endParaRPr lang="sk-SK" sz="20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extLst>
                  <a:ext uri="{0D108BD9-81ED-4DB2-BD59-A6C34878D82A}">
                    <a16:rowId xmlns:a16="http://schemas.microsoft.com/office/drawing/2014/main" val="4120332067"/>
                  </a:ext>
                </a:extLst>
              </a:tr>
              <a:tr h="4039470">
                <a:tc>
                  <a:txBody>
                    <a:bodyPr/>
                    <a:lstStyle/>
                    <a:p>
                      <a:pPr algn="just">
                        <a:spcBef>
                          <a:spcPts val="600"/>
                        </a:spcBef>
                        <a:spcAft>
                          <a:spcPts val="600"/>
                        </a:spcAft>
                      </a:pPr>
                      <a:r>
                        <a:rPr lang="sk-SK" sz="1800" dirty="0">
                          <a:ln>
                            <a:noFill/>
                          </a:ln>
                          <a:effectLst/>
                        </a:rPr>
                        <a:t>Účasť na preventívnych skríningových programoch pre rôzne typy rakoviny zvyšuje pravdepodobnosť skorého zistenia ochorenia a zlepšuje výsledky liečby.</a:t>
                      </a:r>
                      <a:endParaRPr lang="sk-SK" sz="20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tc>
                  <a:txBody>
                    <a:bodyPr/>
                    <a:lstStyle/>
                    <a:p>
                      <a:pPr algn="just">
                        <a:spcBef>
                          <a:spcPts val="600"/>
                        </a:spcBef>
                        <a:spcAft>
                          <a:spcPts val="600"/>
                        </a:spcAft>
                      </a:pPr>
                      <a:r>
                        <a:rPr lang="sk-SK" sz="1800" dirty="0">
                          <a:ln>
                            <a:noFill/>
                          </a:ln>
                          <a:effectLst/>
                        </a:rPr>
                        <a:t>H1: </a:t>
                      </a:r>
                      <a:r>
                        <a:rPr lang="sk-SK" sz="1800" dirty="0" err="1">
                          <a:ln>
                            <a:noFill/>
                          </a:ln>
                          <a:effectLst/>
                        </a:rPr>
                        <a:t>Incidencia</a:t>
                      </a:r>
                      <a:r>
                        <a:rPr lang="sk-SK" sz="1800" dirty="0">
                          <a:ln>
                            <a:noFill/>
                          </a:ln>
                          <a:effectLst/>
                        </a:rPr>
                        <a:t> nových prípadov rakoviny krčka maternice je nižšia u žien, ktoré pravidelne chodili na preventívne prehliadky</a:t>
                      </a:r>
                      <a:endParaRPr lang="sk-SK" sz="2000" dirty="0">
                        <a:ln>
                          <a:noFill/>
                        </a:ln>
                        <a:effectLst/>
                      </a:endParaRPr>
                    </a:p>
                    <a:p>
                      <a:pPr algn="just">
                        <a:spcBef>
                          <a:spcPts val="600"/>
                        </a:spcBef>
                        <a:spcAft>
                          <a:spcPts val="600"/>
                        </a:spcAft>
                      </a:pPr>
                      <a:r>
                        <a:rPr lang="sk-SK" sz="1800" dirty="0">
                          <a:ln>
                            <a:noFill/>
                          </a:ln>
                          <a:effectLst/>
                        </a:rPr>
                        <a:t>H2: Ženy, ktorým bola zistená rakovina krčku maternice v skorom štádiu skríningovým vyšetrením mali menšiu úmrtnosť, či dĺžku hospitalizácie</a:t>
                      </a:r>
                      <a:endParaRPr lang="sk-SK" sz="2000" dirty="0">
                        <a:ln>
                          <a:noFill/>
                        </a:ln>
                        <a:effectLst/>
                      </a:endParaRPr>
                    </a:p>
                    <a:p>
                      <a:pPr algn="just">
                        <a:spcBef>
                          <a:spcPts val="600"/>
                        </a:spcBef>
                        <a:spcAft>
                          <a:spcPts val="600"/>
                        </a:spcAft>
                      </a:pPr>
                      <a:r>
                        <a:rPr lang="sk-SK" sz="1800" dirty="0">
                          <a:ln>
                            <a:noFill/>
                          </a:ln>
                          <a:effectLst/>
                        </a:rPr>
                        <a:t>H1</a:t>
                      </a:r>
                      <a:r>
                        <a:rPr lang="sk-SK" sz="1800" baseline="-25000" dirty="0">
                          <a:ln>
                            <a:noFill/>
                          </a:ln>
                          <a:effectLst/>
                        </a:rPr>
                        <a:t>0</a:t>
                      </a:r>
                      <a:r>
                        <a:rPr lang="sk-SK" sz="1800" dirty="0">
                          <a:ln>
                            <a:noFill/>
                          </a:ln>
                          <a:effectLst/>
                        </a:rPr>
                        <a:t>: </a:t>
                      </a:r>
                      <a:r>
                        <a:rPr lang="sk-SK" sz="1800" dirty="0" err="1">
                          <a:ln>
                            <a:noFill/>
                          </a:ln>
                          <a:effectLst/>
                        </a:rPr>
                        <a:t>Incidencia</a:t>
                      </a:r>
                      <a:r>
                        <a:rPr lang="sk-SK" sz="1800" dirty="0">
                          <a:ln>
                            <a:noFill/>
                          </a:ln>
                          <a:effectLst/>
                        </a:rPr>
                        <a:t> prípadov rakoviny krčka maternice je rovnaká u žien, ktoré pravidelne chodili na preventívne prehliadky ako u tých, ktoré sa prehliadok nezúčastnili</a:t>
                      </a:r>
                      <a:endParaRPr lang="sk-SK" sz="2000" dirty="0">
                        <a:ln>
                          <a:noFill/>
                        </a:ln>
                        <a:effectLst/>
                      </a:endParaRPr>
                    </a:p>
                    <a:p>
                      <a:pPr algn="just">
                        <a:spcBef>
                          <a:spcPts val="600"/>
                        </a:spcBef>
                        <a:spcAft>
                          <a:spcPts val="600"/>
                        </a:spcAft>
                      </a:pPr>
                      <a:r>
                        <a:rPr lang="sk-SK" sz="1800" dirty="0">
                          <a:ln>
                            <a:noFill/>
                          </a:ln>
                          <a:effectLst/>
                        </a:rPr>
                        <a:t>H1</a:t>
                      </a:r>
                      <a:r>
                        <a:rPr lang="sk-SK" sz="1800" baseline="-25000" dirty="0">
                          <a:ln>
                            <a:noFill/>
                          </a:ln>
                          <a:effectLst/>
                        </a:rPr>
                        <a:t>A</a:t>
                      </a:r>
                      <a:r>
                        <a:rPr lang="sk-SK" sz="1800" dirty="0">
                          <a:ln>
                            <a:noFill/>
                          </a:ln>
                          <a:effectLst/>
                        </a:rPr>
                        <a:t>: </a:t>
                      </a:r>
                      <a:r>
                        <a:rPr lang="sk-SK" sz="1800" dirty="0" err="1">
                          <a:ln>
                            <a:noFill/>
                          </a:ln>
                          <a:effectLst/>
                        </a:rPr>
                        <a:t>Incidencia</a:t>
                      </a:r>
                      <a:r>
                        <a:rPr lang="sk-SK" sz="1800" dirty="0">
                          <a:ln>
                            <a:noFill/>
                          </a:ln>
                          <a:effectLst/>
                        </a:rPr>
                        <a:t> nových prípadov rakoviny krčka maternice je nižšia u žien, ktoré pravidelne chodili na preventívne prehliadky</a:t>
                      </a:r>
                      <a:endParaRPr lang="sk-SK" sz="2000" dirty="0">
                        <a:ln>
                          <a:noFill/>
                        </a:ln>
                        <a:effectLst/>
                      </a:endParaRPr>
                    </a:p>
                    <a:p>
                      <a:pPr algn="just">
                        <a:spcBef>
                          <a:spcPts val="600"/>
                        </a:spcBef>
                        <a:spcAft>
                          <a:spcPts val="600"/>
                        </a:spcAft>
                      </a:pPr>
                      <a:r>
                        <a:rPr lang="sk-SK" sz="1800" dirty="0">
                          <a:ln>
                            <a:noFill/>
                          </a:ln>
                          <a:effectLst/>
                        </a:rPr>
                        <a:t>H2</a:t>
                      </a:r>
                      <a:r>
                        <a:rPr lang="sk-SK" sz="1800" baseline="-25000" dirty="0">
                          <a:ln>
                            <a:noFill/>
                          </a:ln>
                          <a:effectLst/>
                        </a:rPr>
                        <a:t>0</a:t>
                      </a:r>
                      <a:r>
                        <a:rPr lang="sk-SK" sz="1800" dirty="0">
                          <a:ln>
                            <a:noFill/>
                          </a:ln>
                          <a:effectLst/>
                        </a:rPr>
                        <a:t>: Ženy, ktorým bola zistená rakovina krčku maternice v skorom štádiu skríningovým vyšetrením mali rovnakú úmrtnosť, či dĺžku hospitalizácie ako tie, ktoré sa prehliadok nezúčastnili</a:t>
                      </a:r>
                      <a:endParaRPr lang="sk-SK" sz="2000" dirty="0">
                        <a:ln>
                          <a:noFill/>
                        </a:ln>
                        <a:effectLst/>
                      </a:endParaRPr>
                    </a:p>
                    <a:p>
                      <a:pPr algn="just">
                        <a:spcBef>
                          <a:spcPts val="600"/>
                        </a:spcBef>
                        <a:spcAft>
                          <a:spcPts val="600"/>
                        </a:spcAft>
                      </a:pPr>
                      <a:r>
                        <a:rPr lang="sk-SK" sz="1800" dirty="0">
                          <a:ln>
                            <a:noFill/>
                          </a:ln>
                          <a:effectLst/>
                        </a:rPr>
                        <a:t>H2</a:t>
                      </a:r>
                      <a:r>
                        <a:rPr lang="sk-SK" sz="1800" baseline="-25000" dirty="0">
                          <a:ln>
                            <a:noFill/>
                          </a:ln>
                          <a:effectLst/>
                        </a:rPr>
                        <a:t>A</a:t>
                      </a:r>
                      <a:r>
                        <a:rPr lang="sk-SK" sz="1800" dirty="0">
                          <a:ln>
                            <a:noFill/>
                          </a:ln>
                          <a:effectLst/>
                        </a:rPr>
                        <a:t>: Ženy, ktorým bola zistená rakovina krčku maternice v skorom štádiu skríningovým vyšetrením mali nižšiu úmrtnosť, či dĺžku hospitalizácie ako tie, ktoré sa prehliadok nezúčastnili.</a:t>
                      </a:r>
                      <a:endParaRPr lang="sk-SK" sz="20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extLst>
                  <a:ext uri="{0D108BD9-81ED-4DB2-BD59-A6C34878D82A}">
                    <a16:rowId xmlns:a16="http://schemas.microsoft.com/office/drawing/2014/main" val="917241430"/>
                  </a:ext>
                </a:extLst>
              </a:tr>
            </a:tbl>
          </a:graphicData>
        </a:graphic>
      </p:graphicFrame>
    </p:spTree>
    <p:extLst>
      <p:ext uri="{BB962C8B-B14F-4D97-AF65-F5344CB8AC3E}">
        <p14:creationId xmlns:p14="http://schemas.microsoft.com/office/powerpoint/2010/main" val="19166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7CC8109-AE8E-B202-CD21-D4A9F707063B}"/>
              </a:ext>
            </a:extLst>
          </p:cNvPr>
          <p:cNvSpPr>
            <a:spLocks noGrp="1"/>
          </p:cNvSpPr>
          <p:nvPr>
            <p:ph type="title"/>
          </p:nvPr>
        </p:nvSpPr>
        <p:spPr>
          <a:xfrm>
            <a:off x="906827" y="6181580"/>
            <a:ext cx="8312587" cy="1008380"/>
          </a:xfrm>
        </p:spPr>
        <p:txBody>
          <a:bodyPr/>
          <a:lstStyle/>
          <a:p>
            <a:r>
              <a:rPr lang="sk-SK" dirty="0"/>
              <a:t>Postup od pozorovania k hypotézam</a:t>
            </a:r>
          </a:p>
        </p:txBody>
      </p:sp>
      <p:sp>
        <p:nvSpPr>
          <p:cNvPr id="4" name="Zástupný objekt pre dátum 3">
            <a:extLst>
              <a:ext uri="{FF2B5EF4-FFF2-40B4-BE49-F238E27FC236}">
                <a16:creationId xmlns:a16="http://schemas.microsoft.com/office/drawing/2014/main" id="{1AF04B3B-2947-4B36-55FC-04C79C7AB082}"/>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16.9.2024</a:t>
            </a:fld>
            <a:endParaRPr lang="en-GB" sz="1100"/>
          </a:p>
        </p:txBody>
      </p:sp>
      <p:sp>
        <p:nvSpPr>
          <p:cNvPr id="5" name="Zástupný objekt pre číslo snímky 4">
            <a:extLst>
              <a:ext uri="{FF2B5EF4-FFF2-40B4-BE49-F238E27FC236}">
                <a16:creationId xmlns:a16="http://schemas.microsoft.com/office/drawing/2014/main" id="{F3376DB9-9D82-6D28-B4EA-641652F8C4B7}"/>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3</a:t>
            </a:fld>
            <a:endParaRPr lang="en-GB"/>
          </a:p>
        </p:txBody>
      </p:sp>
      <p:sp>
        <p:nvSpPr>
          <p:cNvPr id="6" name="Zástupný objekt pre pätu 5">
            <a:extLst>
              <a:ext uri="{FF2B5EF4-FFF2-40B4-BE49-F238E27FC236}">
                <a16:creationId xmlns:a16="http://schemas.microsoft.com/office/drawing/2014/main" id="{884F312F-6281-F0A6-6C5F-ECCBB839EACC}"/>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grpSp>
        <p:nvGrpSpPr>
          <p:cNvPr id="7" name="Skupina 6">
            <a:extLst>
              <a:ext uri="{FF2B5EF4-FFF2-40B4-BE49-F238E27FC236}">
                <a16:creationId xmlns:a16="http://schemas.microsoft.com/office/drawing/2014/main" id="{C2F799E1-FF17-4D41-1891-0BF13C0FA598}"/>
              </a:ext>
            </a:extLst>
          </p:cNvPr>
          <p:cNvGrpSpPr/>
          <p:nvPr/>
        </p:nvGrpSpPr>
        <p:grpSpPr>
          <a:xfrm>
            <a:off x="1556170" y="372889"/>
            <a:ext cx="7190498" cy="5301770"/>
            <a:chOff x="0" y="0"/>
            <a:chExt cx="5760720" cy="4427912"/>
          </a:xfrm>
        </p:grpSpPr>
        <p:sp>
          <p:nvSpPr>
            <p:cNvPr id="8" name="Textové pole 2">
              <a:extLst>
                <a:ext uri="{FF2B5EF4-FFF2-40B4-BE49-F238E27FC236}">
                  <a16:creationId xmlns:a16="http://schemas.microsoft.com/office/drawing/2014/main" id="{4103214D-160B-4E06-1526-00CA113CEC88}"/>
                </a:ext>
              </a:extLst>
            </p:cNvPr>
            <p:cNvSpPr txBox="1"/>
            <p:nvPr/>
          </p:nvSpPr>
          <p:spPr>
            <a:xfrm>
              <a:off x="0" y="4274289"/>
              <a:ext cx="5760000" cy="15362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indent="416052" algn="just" defTabSz="416052">
                <a:spcAft>
                  <a:spcPts val="910"/>
                </a:spcAft>
              </a:pPr>
              <a:r>
                <a:rPr lang="sk-SK" sz="819" i="1" kern="1200">
                  <a:solidFill>
                    <a:srgbClr val="44546A"/>
                  </a:solidFill>
                  <a:latin typeface="Garamond" panose="02020404030301010803" pitchFamily="18" charset="0"/>
                  <a:ea typeface="Arial Unicode MS" panose="020B0604020202020204" pitchFamily="34" charset="-128"/>
                  <a:cs typeface="Calibri" panose="020F0502020204030204" pitchFamily="34" charset="0"/>
                </a:rPr>
                <a:t>Obrázok 1 Postup návrhu výskumu od pozorovania k formulácii hypotéz</a:t>
              </a:r>
              <a:endParaRPr lang="sk-SK" sz="900" i="1">
                <a:ln>
                  <a:noFill/>
                </a:ln>
                <a:solidFill>
                  <a:srgbClr val="44546A"/>
                </a:solidFill>
                <a:effectLst/>
                <a:latin typeface="Garamond" panose="02020404030301010803" pitchFamily="18" charset="0"/>
                <a:ea typeface="Arial Unicode MS" panose="020B0604020202020204" pitchFamily="34" charset="-128"/>
                <a:cs typeface="Calibri" panose="020F0502020204030204" pitchFamily="34" charset="0"/>
              </a:endParaRPr>
            </a:p>
          </p:txBody>
        </p:sp>
        <p:pic>
          <p:nvPicPr>
            <p:cNvPr id="9" name="Obrázok 8">
              <a:extLst>
                <a:ext uri="{FF2B5EF4-FFF2-40B4-BE49-F238E27FC236}">
                  <a16:creationId xmlns:a16="http://schemas.microsoft.com/office/drawing/2014/main" id="{3838083C-F7C5-475D-3552-9214B3056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760720" cy="4113530"/>
            </a:xfrm>
            <a:prstGeom prst="rect">
              <a:avLst/>
            </a:prstGeom>
          </p:spPr>
        </p:pic>
      </p:grpSp>
    </p:spTree>
    <p:extLst>
      <p:ext uri="{BB962C8B-B14F-4D97-AF65-F5344CB8AC3E}">
        <p14:creationId xmlns:p14="http://schemas.microsoft.com/office/powerpoint/2010/main" val="2948168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CC574240-E53F-F6D4-5771-5C68FB97D1E1}"/>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BC54A870-466B-12B8-7DB1-64A58DDBE10E}"/>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9020D2AF-BCEB-A5B9-7994-273EC71C0592}"/>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B7A3478A-57A5-CDE3-1C3D-1A1FD75974D6}"/>
              </a:ext>
            </a:extLst>
          </p:cNvPr>
          <p:cNvGraphicFramePr>
            <a:graphicFrameLocks noGrp="1"/>
          </p:cNvGraphicFramePr>
          <p:nvPr>
            <p:extLst>
              <p:ext uri="{D42A27DB-BD31-4B8C-83A1-F6EECF244321}">
                <p14:modId xmlns:p14="http://schemas.microsoft.com/office/powerpoint/2010/main" val="1137791679"/>
              </p:ext>
            </p:extLst>
          </p:nvPr>
        </p:nvGraphicFramePr>
        <p:xfrm>
          <a:off x="981308" y="710097"/>
          <a:ext cx="8474926" cy="5792887"/>
        </p:xfrm>
        <a:graphic>
          <a:graphicData uri="http://schemas.openxmlformats.org/drawingml/2006/table">
            <a:tbl>
              <a:tblPr firstRow="1" firstCol="1" bandRow="1">
                <a:tableStyleId>{5C22544A-7EE6-4342-B048-85BDC9FD1C3A}</a:tableStyleId>
              </a:tblPr>
              <a:tblGrid>
                <a:gridCol w="2963674">
                  <a:extLst>
                    <a:ext uri="{9D8B030D-6E8A-4147-A177-3AD203B41FA5}">
                      <a16:colId xmlns:a16="http://schemas.microsoft.com/office/drawing/2014/main" val="2176178912"/>
                    </a:ext>
                  </a:extLst>
                </a:gridCol>
                <a:gridCol w="5511252">
                  <a:extLst>
                    <a:ext uri="{9D8B030D-6E8A-4147-A177-3AD203B41FA5}">
                      <a16:colId xmlns:a16="http://schemas.microsoft.com/office/drawing/2014/main" val="692505648"/>
                    </a:ext>
                  </a:extLst>
                </a:gridCol>
              </a:tblGrid>
              <a:tr h="367447">
                <a:tc>
                  <a:txBody>
                    <a:bodyPr/>
                    <a:lstStyle/>
                    <a:p>
                      <a:pPr algn="ctr">
                        <a:spcBef>
                          <a:spcPts val="600"/>
                        </a:spcBef>
                        <a:spcAft>
                          <a:spcPts val="600"/>
                        </a:spcAft>
                      </a:pPr>
                      <a:r>
                        <a:rPr lang="sk-SK" sz="2400" dirty="0">
                          <a:ln>
                            <a:noFill/>
                          </a:ln>
                          <a:effectLst/>
                        </a:rPr>
                        <a:t>Hypotéza hlavná</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tc>
                  <a:txBody>
                    <a:bodyPr/>
                    <a:lstStyle/>
                    <a:p>
                      <a:pPr algn="ctr">
                        <a:spcBef>
                          <a:spcPts val="600"/>
                        </a:spcBef>
                        <a:spcAft>
                          <a:spcPts val="600"/>
                        </a:spcAft>
                      </a:pPr>
                      <a:r>
                        <a:rPr lang="sk-SK" sz="2400">
                          <a:ln>
                            <a:noFill/>
                          </a:ln>
                          <a:effectLst/>
                        </a:rPr>
                        <a:t>Čiastočné hypotézy</a:t>
                      </a:r>
                      <a:endParaRPr lang="sk-SK" sz="280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extLst>
                  <a:ext uri="{0D108BD9-81ED-4DB2-BD59-A6C34878D82A}">
                    <a16:rowId xmlns:a16="http://schemas.microsoft.com/office/drawing/2014/main" val="1818031277"/>
                  </a:ext>
                </a:extLst>
              </a:tr>
              <a:tr h="5133685">
                <a:tc>
                  <a:txBody>
                    <a:bodyPr/>
                    <a:lstStyle/>
                    <a:p>
                      <a:pPr algn="just">
                        <a:spcBef>
                          <a:spcPts val="600"/>
                        </a:spcBef>
                        <a:spcAft>
                          <a:spcPts val="600"/>
                        </a:spcAft>
                      </a:pPr>
                      <a:r>
                        <a:rPr lang="sk-SK" sz="2400" dirty="0">
                          <a:ln>
                            <a:noFill/>
                          </a:ln>
                          <a:effectLst/>
                        </a:rPr>
                        <a:t>Pravidelná konzumácia vyváženej stravy, ktorá je bohatá na ovocie a zeleninu, znižuje riziko vzniku chronických ochorení, ako sú srdcové choroby a diabetes.</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tc>
                  <a:txBody>
                    <a:bodyPr/>
                    <a:lstStyle/>
                    <a:p>
                      <a:pPr algn="just">
                        <a:spcBef>
                          <a:spcPts val="600"/>
                        </a:spcBef>
                        <a:spcAft>
                          <a:spcPts val="600"/>
                        </a:spcAft>
                      </a:pPr>
                      <a:r>
                        <a:rPr lang="sk-SK" sz="2400" dirty="0">
                          <a:ln>
                            <a:noFill/>
                          </a:ln>
                          <a:effectLst/>
                        </a:rPr>
                        <a:t>H: Relatívne riziko vzniku diabetu je nižšie u tých, ktorí konzumujú vyváženú stravu bohatú na ovocie a zeleninu</a:t>
                      </a:r>
                      <a:endParaRPr lang="sk-SK" sz="2800" dirty="0">
                        <a:ln>
                          <a:noFill/>
                        </a:ln>
                        <a:effectLst/>
                      </a:endParaRPr>
                    </a:p>
                    <a:p>
                      <a:pPr algn="just">
                        <a:spcBef>
                          <a:spcPts val="600"/>
                        </a:spcBef>
                        <a:spcAft>
                          <a:spcPts val="600"/>
                        </a:spcAft>
                      </a:pPr>
                      <a:r>
                        <a:rPr lang="sk-SK" sz="2400" dirty="0">
                          <a:ln>
                            <a:noFill/>
                          </a:ln>
                          <a:effectLst/>
                        </a:rPr>
                        <a:t>H</a:t>
                      </a:r>
                      <a:r>
                        <a:rPr lang="sk-SK" sz="2400" baseline="-25000" dirty="0">
                          <a:ln>
                            <a:noFill/>
                          </a:ln>
                          <a:effectLst/>
                        </a:rPr>
                        <a:t>0</a:t>
                      </a:r>
                      <a:r>
                        <a:rPr lang="sk-SK" sz="2400" dirty="0">
                          <a:ln>
                            <a:noFill/>
                          </a:ln>
                          <a:effectLst/>
                        </a:rPr>
                        <a:t>: Relatívne riziko vzniku diabetu u tých, ktorí konzumujú vyváženú stravu bohatú na ovocie a zeleninu je rovnaké, ako tých, ktorí takúto stravu nekonzumujú</a:t>
                      </a:r>
                      <a:endParaRPr lang="sk-SK" sz="2800" dirty="0">
                        <a:ln>
                          <a:noFill/>
                        </a:ln>
                        <a:effectLst/>
                      </a:endParaRPr>
                    </a:p>
                    <a:p>
                      <a:pPr algn="just">
                        <a:spcBef>
                          <a:spcPts val="600"/>
                        </a:spcBef>
                        <a:spcAft>
                          <a:spcPts val="600"/>
                        </a:spcAft>
                      </a:pPr>
                      <a:r>
                        <a:rPr lang="sk-SK" sz="2400" dirty="0">
                          <a:ln>
                            <a:noFill/>
                          </a:ln>
                          <a:effectLst/>
                        </a:rPr>
                        <a:t>H</a:t>
                      </a:r>
                      <a:r>
                        <a:rPr lang="sk-SK" sz="2400" baseline="-25000" dirty="0">
                          <a:ln>
                            <a:noFill/>
                          </a:ln>
                          <a:effectLst/>
                        </a:rPr>
                        <a:t>A</a:t>
                      </a:r>
                      <a:r>
                        <a:rPr lang="sk-SK" sz="2400" dirty="0">
                          <a:ln>
                            <a:noFill/>
                          </a:ln>
                          <a:effectLst/>
                        </a:rPr>
                        <a:t>: Relatívne riziko vzniku diabetu je nižšie u tých, ktorí konzumujú vyváženú stravu bohatú na ovocie a zeleninu ako u tých, ktorí takúto stravu nekonzumujú.</a:t>
                      </a:r>
                      <a:endParaRPr lang="sk-SK" sz="2800" dirty="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10945" marR="10945" marT="0" marB="0"/>
                </a:tc>
                <a:extLst>
                  <a:ext uri="{0D108BD9-81ED-4DB2-BD59-A6C34878D82A}">
                    <a16:rowId xmlns:a16="http://schemas.microsoft.com/office/drawing/2014/main" val="2242725152"/>
                  </a:ext>
                </a:extLst>
              </a:tr>
            </a:tbl>
          </a:graphicData>
        </a:graphic>
      </p:graphicFrame>
    </p:spTree>
    <p:extLst>
      <p:ext uri="{BB962C8B-B14F-4D97-AF65-F5344CB8AC3E}">
        <p14:creationId xmlns:p14="http://schemas.microsoft.com/office/powerpoint/2010/main" val="2463471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71C9D16-2C68-8495-F397-B6BF816A55A8}"/>
              </a:ext>
            </a:extLst>
          </p:cNvPr>
          <p:cNvSpPr>
            <a:spLocks noGrp="1"/>
          </p:cNvSpPr>
          <p:nvPr>
            <p:ph idx="1"/>
          </p:nvPr>
        </p:nvSpPr>
        <p:spPr>
          <a:xfrm>
            <a:off x="856448" y="756287"/>
            <a:ext cx="8211829" cy="4033519"/>
          </a:xfrm>
        </p:spPr>
        <p:txBody>
          <a:bodyPr>
            <a:normAutofit fontScale="92500" lnSpcReduction="20000"/>
          </a:bodyPr>
          <a:lstStyle/>
          <a:p>
            <a:r>
              <a:rPr lang="sk-SK" dirty="0"/>
              <a:t>Základom skúmania je pozorovanie a na jeho základe odvodené výskumné otázky. Tým začína väčšina výskumných projektov v oblasti biomedicíny, zdravia verejnosti a vied o zdraví. Ukázali sme, že formulácia vedeckej otázky má svoju štruktúru a je možné a potrebné overovať jej kvalitu. Dobre navrhnutá otázka je základným predpokladom úspešného výskumu. Zároveň predstavuje základ formulácie cieľov a zámerov výskumu, ktoré sú doplnené hypotézami. Potom už nič nebráni navrhnúť metodiku výskumu. </a:t>
            </a:r>
          </a:p>
          <a:p>
            <a:pPr marL="20158" indent="0">
              <a:buNone/>
            </a:pPr>
            <a:endParaRPr lang="sk-SK" dirty="0"/>
          </a:p>
          <a:p>
            <a:r>
              <a:rPr lang="sk-SK" dirty="0"/>
              <a:t>Vzhľadom na opakovane zdôrazňovanú potrebu práce s literatúrou sa nasledujúca prednáška bude venovať tejto téme. Priblížime dva spôsoby, ktoré sa najčastejšie používajú pri systematickej práci s literárnymi zdrojmi.</a:t>
            </a:r>
          </a:p>
        </p:txBody>
      </p:sp>
      <p:sp>
        <p:nvSpPr>
          <p:cNvPr id="3" name="Nadpis 2">
            <a:extLst>
              <a:ext uri="{FF2B5EF4-FFF2-40B4-BE49-F238E27FC236}">
                <a16:creationId xmlns:a16="http://schemas.microsoft.com/office/drawing/2014/main" id="{0C9B8089-8E62-2F08-298C-4C51E067B1B6}"/>
              </a:ext>
            </a:extLst>
          </p:cNvPr>
          <p:cNvSpPr>
            <a:spLocks noGrp="1"/>
          </p:cNvSpPr>
          <p:nvPr>
            <p:ph type="title"/>
          </p:nvPr>
        </p:nvSpPr>
        <p:spPr/>
        <p:txBody>
          <a:bodyPr/>
          <a:lstStyle/>
          <a:p>
            <a:r>
              <a:rPr lang="sk-SK" dirty="0"/>
              <a:t>Zhrnutie</a:t>
            </a:r>
          </a:p>
        </p:txBody>
      </p:sp>
      <p:sp>
        <p:nvSpPr>
          <p:cNvPr id="4" name="Zástupný objekt pre dátum 3">
            <a:extLst>
              <a:ext uri="{FF2B5EF4-FFF2-40B4-BE49-F238E27FC236}">
                <a16:creationId xmlns:a16="http://schemas.microsoft.com/office/drawing/2014/main" id="{6BEF4F0C-5407-CE41-EFA0-DE4E2D3FD83A}"/>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6AAC24B4-EA5A-977F-62FC-8C7B3FA06FE1}"/>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7927F334-0E0C-2D1C-3721-4AFF92F9396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1792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278BF2A-D797-2009-997A-83381DB98B94}"/>
              </a:ext>
            </a:extLst>
          </p:cNvPr>
          <p:cNvSpPr>
            <a:spLocks noGrp="1"/>
          </p:cNvSpPr>
          <p:nvPr>
            <p:ph idx="1"/>
          </p:nvPr>
        </p:nvSpPr>
        <p:spPr/>
        <p:txBody>
          <a:bodyPr/>
          <a:lstStyle/>
          <a:p>
            <a:pPr marL="20158" indent="0">
              <a:buNone/>
            </a:pPr>
            <a:r>
              <a:rPr lang="sk-SK" dirty="0" err="1">
                <a:effectLst/>
              </a:rPr>
              <a:t>Rusnák</a:t>
            </a:r>
            <a:r>
              <a:rPr lang="sk-SK" dirty="0">
                <a:effectLst/>
              </a:rPr>
              <a:t> M, </a:t>
            </a:r>
            <a:r>
              <a:rPr lang="sk-SK" dirty="0" err="1">
                <a:effectLst/>
              </a:rPr>
              <a:t>Rusnákova</a:t>
            </a:r>
            <a:r>
              <a:rPr lang="sk-SK" dirty="0">
                <a:effectLst/>
              </a:rPr>
              <a:t>́ V. Ako </a:t>
            </a:r>
            <a:r>
              <a:rPr lang="sk-SK" dirty="0" err="1">
                <a:effectLst/>
              </a:rPr>
              <a:t>formulovat</a:t>
            </a:r>
            <a:r>
              <a:rPr lang="sk-SK" dirty="0">
                <a:effectLst/>
              </a:rPr>
              <a:t>̌ </a:t>
            </a:r>
            <a:r>
              <a:rPr lang="sk-SK" dirty="0" err="1">
                <a:effectLst/>
              </a:rPr>
              <a:t>otázku</a:t>
            </a:r>
            <a:r>
              <a:rPr lang="sk-SK" dirty="0">
                <a:effectLst/>
              </a:rPr>
              <a:t> vo </a:t>
            </a:r>
            <a:r>
              <a:rPr lang="sk-SK" dirty="0" err="1">
                <a:effectLst/>
              </a:rPr>
              <a:t>výskume</a:t>
            </a:r>
            <a:r>
              <a:rPr lang="sk-SK" dirty="0">
                <a:effectLst/>
              </a:rPr>
              <a:t> zdravia verejnosti. </a:t>
            </a:r>
            <a:r>
              <a:rPr lang="sk-SK" dirty="0" err="1">
                <a:effectLst/>
              </a:rPr>
              <a:t>Monit</a:t>
            </a:r>
            <a:r>
              <a:rPr lang="sk-SK" dirty="0">
                <a:effectLst/>
              </a:rPr>
              <a:t> medicíny SLS [Internet]. 2024;14(1–2):16–9. </a:t>
            </a:r>
            <a:r>
              <a:rPr lang="sk-SK" dirty="0" err="1">
                <a:effectLst/>
              </a:rPr>
              <a:t>Available</a:t>
            </a:r>
            <a:r>
              <a:rPr lang="sk-SK" dirty="0">
                <a:effectLst/>
              </a:rPr>
              <a:t> </a:t>
            </a:r>
            <a:r>
              <a:rPr lang="sk-SK" dirty="0" err="1">
                <a:effectLst/>
              </a:rPr>
              <a:t>from</a:t>
            </a:r>
            <a:r>
              <a:rPr lang="sk-SK" dirty="0">
                <a:effectLst/>
              </a:rPr>
              <a:t>: </a:t>
            </a:r>
            <a:r>
              <a:rPr lang="sk-SK" dirty="0" err="1">
                <a:effectLst/>
              </a:rPr>
              <a:t>https</a:t>
            </a:r>
            <a:r>
              <a:rPr lang="sk-SK" dirty="0">
                <a:effectLst/>
              </a:rPr>
              <a:t>://</a:t>
            </a:r>
            <a:r>
              <a:rPr lang="sk-SK" dirty="0" err="1">
                <a:effectLst/>
              </a:rPr>
              <a:t>sls.sk</a:t>
            </a:r>
            <a:r>
              <a:rPr lang="sk-SK" dirty="0">
                <a:effectLst/>
              </a:rPr>
              <a:t>/web/</a:t>
            </a:r>
            <a:r>
              <a:rPr lang="sk-SK" dirty="0" err="1">
                <a:effectLst/>
              </a:rPr>
              <a:t>wp-content</a:t>
            </a:r>
            <a:r>
              <a:rPr lang="sk-SK" dirty="0">
                <a:effectLst/>
              </a:rPr>
              <a:t>/</a:t>
            </a:r>
            <a:r>
              <a:rPr lang="sk-SK" dirty="0" err="1">
                <a:effectLst/>
              </a:rPr>
              <a:t>uploads</a:t>
            </a:r>
            <a:r>
              <a:rPr lang="sk-SK" dirty="0">
                <a:effectLst/>
              </a:rPr>
              <a:t>/2024/02/MM-SLS-c.-1-2-2024-final.pdf</a:t>
            </a:r>
          </a:p>
          <a:p>
            <a:endParaRPr lang="sk-SK" dirty="0"/>
          </a:p>
        </p:txBody>
      </p:sp>
      <p:sp>
        <p:nvSpPr>
          <p:cNvPr id="3" name="Nadpis 2">
            <a:extLst>
              <a:ext uri="{FF2B5EF4-FFF2-40B4-BE49-F238E27FC236}">
                <a16:creationId xmlns:a16="http://schemas.microsoft.com/office/drawing/2014/main" id="{E7D6E31D-E2FC-09CE-AE3E-BB722EDD557E}"/>
              </a:ext>
            </a:extLst>
          </p:cNvPr>
          <p:cNvSpPr>
            <a:spLocks noGrp="1"/>
          </p:cNvSpPr>
          <p:nvPr>
            <p:ph type="title"/>
          </p:nvPr>
        </p:nvSpPr>
        <p:spPr/>
        <p:txBody>
          <a:bodyPr/>
          <a:lstStyle/>
          <a:p>
            <a:r>
              <a:rPr lang="sk-SK" dirty="0"/>
              <a:t>Odporúčaná literatúra</a:t>
            </a:r>
          </a:p>
        </p:txBody>
      </p:sp>
      <p:sp>
        <p:nvSpPr>
          <p:cNvPr id="4" name="Zástupný objekt pre dátum 3">
            <a:extLst>
              <a:ext uri="{FF2B5EF4-FFF2-40B4-BE49-F238E27FC236}">
                <a16:creationId xmlns:a16="http://schemas.microsoft.com/office/drawing/2014/main" id="{E211D105-A13D-5960-0D1F-C630ED56F6F8}"/>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4771A25A-4262-474E-2A75-E22440BCDE26}"/>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378DB322-90FF-AE44-218C-0A281D5BFEB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32425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374051AC-0AC9-01B3-DDE6-502A502DABC8}"/>
              </a:ext>
            </a:extLst>
          </p:cNvPr>
          <p:cNvSpPr>
            <a:spLocks noGrp="1"/>
          </p:cNvSpPr>
          <p:nvPr>
            <p:ph idx="1"/>
          </p:nvPr>
        </p:nvSpPr>
        <p:spPr>
          <a:xfrm>
            <a:off x="1019908" y="756287"/>
            <a:ext cx="8048369" cy="4870790"/>
          </a:xfrm>
        </p:spPr>
        <p:txBody>
          <a:bodyPr>
            <a:normAutofit fontScale="92500" lnSpcReduction="10000"/>
          </a:bodyPr>
          <a:lstStyle/>
          <a:p>
            <a:r>
              <a:rPr lang="sk-SK" dirty="0"/>
              <a:t>Myslí sa tým sústavné, cieľavedomé sledovanie nejakého javu. </a:t>
            </a:r>
          </a:p>
          <a:p>
            <a:r>
              <a:rPr lang="sk-SK" dirty="0"/>
              <a:t>Aj pozorovať je potrebné sa naučiť a systematicky sa mu venovať. </a:t>
            </a:r>
          </a:p>
          <a:p>
            <a:r>
              <a:rPr lang="sk-SK" dirty="0"/>
              <a:t>Rôzne formy, dôležité je aby sa stalo súčasťou každodennej praxe. Verejný zdravotník pozoruje okolie, alebo vyšetruje odobrané vzorky, alebo pozoruje správanie ľudí.</a:t>
            </a:r>
          </a:p>
          <a:p>
            <a:r>
              <a:rPr lang="sk-SK" dirty="0"/>
              <a:t>Pozorovanie je ideálne pre štúdie o prirodzene sa vyskytujúcom správaní, činnostiach alebo udalostiach. Tieto zahŕňajú skúmanie správania pacienta, členov komunity alebo poskytovateľa služieb. </a:t>
            </a:r>
          </a:p>
          <a:p>
            <a:r>
              <a:rPr lang="sk-SK" dirty="0"/>
              <a:t>Javy sa musia vyskytovať dostatočne často, aby ich bolo možné zachytiť a poznávať. </a:t>
            </a:r>
          </a:p>
          <a:p>
            <a:r>
              <a:rPr lang="sk-SK" dirty="0"/>
              <a:t>Snaha pozorovať zriedkavé udalosti si vyžaduje značný čas, pričom poskytuje málo údajov</a:t>
            </a:r>
          </a:p>
        </p:txBody>
      </p:sp>
      <p:sp>
        <p:nvSpPr>
          <p:cNvPr id="2" name="Nadpis 1">
            <a:extLst>
              <a:ext uri="{FF2B5EF4-FFF2-40B4-BE49-F238E27FC236}">
                <a16:creationId xmlns:a16="http://schemas.microsoft.com/office/drawing/2014/main" id="{A27347F2-FD34-EA47-9DF4-62816A2CE4D5}"/>
              </a:ext>
            </a:extLst>
          </p:cNvPr>
          <p:cNvSpPr>
            <a:spLocks noGrp="1"/>
          </p:cNvSpPr>
          <p:nvPr>
            <p:ph type="title"/>
          </p:nvPr>
        </p:nvSpPr>
        <p:spPr>
          <a:xfrm>
            <a:off x="755690" y="5778929"/>
            <a:ext cx="8312587" cy="1008380"/>
          </a:xfrm>
        </p:spPr>
        <p:txBody>
          <a:bodyPr/>
          <a:lstStyle/>
          <a:p>
            <a:r>
              <a:rPr lang="sk-SK" dirty="0"/>
              <a:t>Pozorovanie</a:t>
            </a:r>
          </a:p>
        </p:txBody>
      </p:sp>
      <p:sp>
        <p:nvSpPr>
          <p:cNvPr id="3" name="Zástupný objekt pre dátum 2">
            <a:extLst>
              <a:ext uri="{FF2B5EF4-FFF2-40B4-BE49-F238E27FC236}">
                <a16:creationId xmlns:a16="http://schemas.microsoft.com/office/drawing/2014/main" id="{7D199E4B-D604-2744-97E1-BD268C836B3E}"/>
              </a:ext>
            </a:extLst>
          </p:cNvPr>
          <p:cNvSpPr>
            <a:spLocks noGrp="1"/>
          </p:cNvSpPr>
          <p:nvPr>
            <p:ph type="dt" sz="half" idx="10"/>
          </p:nvPr>
        </p:nvSpPr>
        <p:spPr/>
        <p:txBody>
          <a:bodyPr/>
          <a:lstStyle/>
          <a:p>
            <a:fld id="{D410CC28-288E-7B4C-AD5C-7F26B61FD9BC}" type="datetime1">
              <a:rPr lang="sk-SK" smtClean="0"/>
              <a:t>16.9.2024</a:t>
            </a:fld>
            <a:endParaRPr lang="sk-SK"/>
          </a:p>
        </p:txBody>
      </p:sp>
      <p:sp>
        <p:nvSpPr>
          <p:cNvPr id="4" name="Zástupný objekt pre číslo snímky 3">
            <a:extLst>
              <a:ext uri="{FF2B5EF4-FFF2-40B4-BE49-F238E27FC236}">
                <a16:creationId xmlns:a16="http://schemas.microsoft.com/office/drawing/2014/main" id="{067C5BC5-1663-264D-A8AC-136D89CECBEB}"/>
              </a:ext>
            </a:extLst>
          </p:cNvPr>
          <p:cNvSpPr>
            <a:spLocks noGrp="1"/>
          </p:cNvSpPr>
          <p:nvPr>
            <p:ph type="sldNum" sz="quarter" idx="11"/>
          </p:nvPr>
        </p:nvSpPr>
        <p:spPr/>
        <p:txBody>
          <a:bodyPr/>
          <a:lstStyle/>
          <a:p>
            <a:fld id="{3344478E-25D6-4334-A519-EED7046972D9}" type="slidenum">
              <a:rPr lang="sk-SK" smtClean="0"/>
              <a:pPr/>
              <a:t>4</a:t>
            </a:fld>
            <a:endParaRPr lang="sk-SK"/>
          </a:p>
        </p:txBody>
      </p:sp>
      <p:sp>
        <p:nvSpPr>
          <p:cNvPr id="5" name="Zástupný objekt pre pätu 4">
            <a:extLst>
              <a:ext uri="{FF2B5EF4-FFF2-40B4-BE49-F238E27FC236}">
                <a16:creationId xmlns:a16="http://schemas.microsoft.com/office/drawing/2014/main" id="{7EA930FA-053D-8943-BE21-6AF09EF22116}"/>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194839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9EA2732-ABAC-F43F-E8B6-61B95FA8BBC8}"/>
              </a:ext>
            </a:extLst>
          </p:cNvPr>
          <p:cNvSpPr>
            <a:spLocks noGrp="1"/>
          </p:cNvSpPr>
          <p:nvPr>
            <p:ph idx="1"/>
          </p:nvPr>
        </p:nvSpPr>
        <p:spPr>
          <a:xfrm>
            <a:off x="667264" y="372889"/>
            <a:ext cx="9139887" cy="5595425"/>
          </a:xfrm>
        </p:spPr>
        <p:txBody>
          <a:bodyPr>
            <a:normAutofit fontScale="55000" lnSpcReduction="20000"/>
          </a:bodyPr>
          <a:lstStyle/>
          <a:p>
            <a:r>
              <a:rPr lang="sk-SK" sz="2900" dirty="0"/>
              <a:t>Britský vedec </a:t>
            </a:r>
            <a:r>
              <a:rPr lang="sk-SK" sz="2900" i="1" dirty="0"/>
              <a:t>Alexander </a:t>
            </a:r>
            <a:r>
              <a:rPr lang="sk-SK" sz="2900" i="1" dirty="0" err="1"/>
              <a:t>Fleming</a:t>
            </a:r>
            <a:r>
              <a:rPr lang="sk-SK" sz="2900" i="1" dirty="0"/>
              <a:t> (1881–1955</a:t>
            </a:r>
            <a:r>
              <a:rPr lang="sk-SK" sz="2900" dirty="0"/>
              <a:t>) objavil penicilín takmer náhodou v nemocnici St. </a:t>
            </a:r>
            <a:r>
              <a:rPr lang="sk-SK" sz="2900" dirty="0" err="1"/>
              <a:t>Mary’s</a:t>
            </a:r>
            <a:r>
              <a:rPr lang="sk-SK" sz="2900" dirty="0"/>
              <a:t> </a:t>
            </a:r>
            <a:r>
              <a:rPr lang="sk-SK" sz="2900" dirty="0" err="1"/>
              <a:t>Hospital</a:t>
            </a:r>
            <a:r>
              <a:rPr lang="sk-SK" sz="2900" dirty="0"/>
              <a:t> v Londýne. Pri skúmaní stafylokokových baktérií v roku 1928 si všimol, že jedna z kultivačných platní, na ktorých pestoval mikroorganizmus, bola neúmyselne kontaminovaná plesňou </a:t>
            </a:r>
            <a:r>
              <a:rPr lang="sk-SK" sz="2900" dirty="0" err="1"/>
              <a:t>Penicillium</a:t>
            </a:r>
            <a:r>
              <a:rPr lang="sk-SK" sz="2900" dirty="0"/>
              <a:t> a že v oblasti, ktorá bezprostredne obklopovala pleseň nerástli žiadne bakteriálne kolónie. </a:t>
            </a:r>
            <a:r>
              <a:rPr lang="sk-SK" sz="2900" dirty="0" err="1"/>
              <a:t>Fleming</a:t>
            </a:r>
            <a:r>
              <a:rPr lang="sk-SK" sz="2900" dirty="0"/>
              <a:t> usúdil, že pleseň vylučuje látku, ktorá inhibuje rast stafylokokov. Potom kultivoval pleseň na povrchu vývaru v banke a odfiltroval formu. Bujón, ktorý nazval „penicilín“, vykazoval schopnosť inhibovať rast rôznych baktérií, vrátane niektorých, ktoré spôsobovali vážne choroby. </a:t>
            </a:r>
            <a:r>
              <a:rPr lang="sk-SK" sz="2900" dirty="0" err="1"/>
              <a:t>Fleming</a:t>
            </a:r>
            <a:r>
              <a:rPr lang="sk-SK" sz="2900" dirty="0"/>
              <a:t> publikoval svoje výsledky v roku 1929, čo naznačuje, že penicilín by sa mohol ukázať ako užitočný ako lokálne antiseptikum pre ľudí, ktoré by sa dalo aplikovať lokálne na rany alebo infikované oblasti. Nenavrhol jeho použitie ako vnútorného terapeutického prostriedku na boj proti infekčným chorobám v tele. </a:t>
            </a:r>
            <a:r>
              <a:rPr lang="sk-SK" sz="2900" dirty="0" err="1"/>
              <a:t>Fleming</a:t>
            </a:r>
            <a:r>
              <a:rPr lang="sk-SK" sz="2900" dirty="0"/>
              <a:t> a ďalší sa pokúsili izolovať čistý penicilín z vývaru, ale tieto snahy sa ukázali ako neúspešné. </a:t>
            </a:r>
          </a:p>
          <a:p>
            <a:r>
              <a:rPr lang="sk-SK" sz="2900" dirty="0" err="1"/>
              <a:t>Ernst</a:t>
            </a:r>
            <a:r>
              <a:rPr lang="sk-SK" sz="2900" dirty="0"/>
              <a:t> </a:t>
            </a:r>
            <a:r>
              <a:rPr lang="sk-SK" sz="2900" dirty="0" err="1"/>
              <a:t>Chain</a:t>
            </a:r>
            <a:r>
              <a:rPr lang="sk-SK" sz="2900" dirty="0"/>
              <a:t> (1906 – 1979), pracujúci v laboratóriu </a:t>
            </a:r>
            <a:r>
              <a:rPr lang="sk-SK" sz="2900" dirty="0" err="1"/>
              <a:t>Howarda</a:t>
            </a:r>
            <a:r>
              <a:rPr lang="sk-SK" sz="2900" dirty="0"/>
              <a:t> </a:t>
            </a:r>
            <a:r>
              <a:rPr lang="sk-SK" sz="2900" dirty="0" err="1"/>
              <a:t>Floreyho</a:t>
            </a:r>
            <a:r>
              <a:rPr lang="sk-SK" sz="2900" dirty="0"/>
              <a:t> (1898 – 1968) v roku 1939, si pri skúmaní literatúry o enzýme </a:t>
            </a:r>
            <a:r>
              <a:rPr lang="sk-SK" sz="2900" dirty="0" err="1"/>
              <a:t>lyzozýme</a:t>
            </a:r>
            <a:r>
              <a:rPr lang="sk-SK" sz="2900" dirty="0"/>
              <a:t>, tiež </a:t>
            </a:r>
            <a:r>
              <a:rPr lang="sk-SK" sz="2900" dirty="0" err="1"/>
              <a:t>Flemingovom</a:t>
            </a:r>
            <a:r>
              <a:rPr lang="sk-SK" sz="2900" dirty="0"/>
              <a:t> objave, prečítal </a:t>
            </a:r>
            <a:r>
              <a:rPr lang="sk-SK" sz="2900" dirty="0" err="1"/>
              <a:t>Flemingov</a:t>
            </a:r>
            <a:r>
              <a:rPr lang="sk-SK" sz="2900" dirty="0"/>
              <a:t> článok o penicilíne a nakoniec ho izolovali v čistejšej forme. Testy toxicity odhalili, že penicilín nie je škodlivý pre pokusné zvieratá. V roku 1940 Oxfordská skupina ukázala, že myši, ktorým bol podaný smrtiaci kmeň streptokokových baktérií, prežili, ak boli liečené penicilínom. Klinické skúšky na ľuďoch v roku 1941 tiež priniesli výsledky naznačujúce, že penicilín sľuboval účinnosť pri liečbe mnohých infekčných chorôb. </a:t>
            </a:r>
          </a:p>
          <a:p>
            <a:r>
              <a:rPr lang="sk-SK" sz="2900" dirty="0"/>
              <a:t>Penicilín bol skutočným zázračným liekom, oveľa silnejším proti infekčným chorobám ako ktorákoľvek predtým objavená chemická látka. V roku 1945 sa </a:t>
            </a:r>
            <a:r>
              <a:rPr lang="sk-SK" sz="2900" dirty="0" err="1"/>
              <a:t>Fleming</a:t>
            </a:r>
            <a:r>
              <a:rPr lang="sk-SK" sz="2900" dirty="0"/>
              <a:t>, </a:t>
            </a:r>
            <a:r>
              <a:rPr lang="sk-SK" sz="2900" dirty="0" err="1"/>
              <a:t>Florey</a:t>
            </a:r>
            <a:r>
              <a:rPr lang="sk-SK" sz="2900" dirty="0"/>
              <a:t> a </a:t>
            </a:r>
            <a:r>
              <a:rPr lang="sk-SK" sz="2900" dirty="0" err="1"/>
              <a:t>Chain</a:t>
            </a:r>
            <a:r>
              <a:rPr lang="sk-SK" sz="2900" dirty="0"/>
              <a:t> za svoj objav podelili o Nobelovu cenu za medicínu alebo fyziológiu. </a:t>
            </a:r>
          </a:p>
          <a:p>
            <a:r>
              <a:rPr lang="sk-SK" sz="2900" dirty="0"/>
              <a:t>Droga tiež otvorila dvere do „éry antibiotík“.</a:t>
            </a:r>
          </a:p>
          <a:p>
            <a:endParaRPr lang="sk-SK" dirty="0"/>
          </a:p>
          <a:p>
            <a:endParaRPr lang="sk-SK" dirty="0"/>
          </a:p>
        </p:txBody>
      </p:sp>
      <p:sp>
        <p:nvSpPr>
          <p:cNvPr id="3" name="Nadpis 2">
            <a:extLst>
              <a:ext uri="{FF2B5EF4-FFF2-40B4-BE49-F238E27FC236}">
                <a16:creationId xmlns:a16="http://schemas.microsoft.com/office/drawing/2014/main" id="{7BF0B096-1069-F2B3-3BBF-E9B5F2189324}"/>
              </a:ext>
            </a:extLst>
          </p:cNvPr>
          <p:cNvSpPr>
            <a:spLocks noGrp="1"/>
          </p:cNvSpPr>
          <p:nvPr>
            <p:ph type="title"/>
          </p:nvPr>
        </p:nvSpPr>
        <p:spPr>
          <a:xfrm>
            <a:off x="839654" y="5835836"/>
            <a:ext cx="8312587" cy="1008380"/>
          </a:xfrm>
        </p:spPr>
        <p:txBody>
          <a:bodyPr/>
          <a:lstStyle/>
          <a:p>
            <a:r>
              <a:rPr lang="sk-SK" dirty="0"/>
              <a:t>Objavenie penicilínu</a:t>
            </a:r>
          </a:p>
        </p:txBody>
      </p:sp>
      <p:sp>
        <p:nvSpPr>
          <p:cNvPr id="4" name="Zástupný objekt pre dátum 3">
            <a:extLst>
              <a:ext uri="{FF2B5EF4-FFF2-40B4-BE49-F238E27FC236}">
                <a16:creationId xmlns:a16="http://schemas.microsoft.com/office/drawing/2014/main" id="{72C897B3-858D-DB5D-7844-2A5FA778252D}"/>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D3203A5B-6DE1-BCC9-AA56-BEBB9D32B8FD}"/>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D768645A-1132-A30C-1839-4BE1687550E3}"/>
              </a:ext>
            </a:extLst>
          </p:cNvPr>
          <p:cNvSpPr>
            <a:spLocks noGrp="1"/>
          </p:cNvSpPr>
          <p:nvPr>
            <p:ph type="ftr" sz="quarter" idx="12"/>
          </p:nvPr>
        </p:nvSpPr>
        <p:spPr/>
        <p:txBody>
          <a:bodyPr/>
          <a:lstStyle/>
          <a:p>
            <a:r>
              <a:rPr lang="en-GB"/>
              <a:t>rusnak.truni.sk</a:t>
            </a:r>
          </a:p>
        </p:txBody>
      </p:sp>
      <p:pic>
        <p:nvPicPr>
          <p:cNvPr id="2050" name="Picture 2" descr="Alexander Fleming - Wikipedia">
            <a:extLst>
              <a:ext uri="{FF2B5EF4-FFF2-40B4-BE49-F238E27FC236}">
                <a16:creationId xmlns:a16="http://schemas.microsoft.com/office/drawing/2014/main" id="{10C79DAD-B8E1-00B2-26D3-49820E3F4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652" y="4858179"/>
            <a:ext cx="18415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3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D86FF7B0-B474-247E-25DF-598129814E12}"/>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B2DE77D9-8745-854F-11EA-34DFB85176BB}"/>
              </a:ext>
            </a:extLst>
          </p:cNvPr>
          <p:cNvSpPr>
            <a:spLocks noGrp="1"/>
          </p:cNvSpPr>
          <p:nvPr>
            <p:ph type="dt" sz="half" idx="10"/>
          </p:nvPr>
        </p:nvSpPr>
        <p:spPr/>
        <p:txBody>
          <a:bodyPr/>
          <a:lstStyle/>
          <a:p>
            <a:fld id="{17D84F83-A9A5-C942-A03F-560C803C3F5D}" type="datetime1">
              <a:rPr lang="sk-SK" smtClean="0"/>
              <a:t>16.9.2024</a:t>
            </a:fld>
            <a:endParaRPr lang="en-GB"/>
          </a:p>
        </p:txBody>
      </p:sp>
      <p:sp>
        <p:nvSpPr>
          <p:cNvPr id="5" name="Zástupný objekt pre číslo snímky 4">
            <a:extLst>
              <a:ext uri="{FF2B5EF4-FFF2-40B4-BE49-F238E27FC236}">
                <a16:creationId xmlns:a16="http://schemas.microsoft.com/office/drawing/2014/main" id="{79B632D1-C2DD-3C80-40FB-A2BCC97AA38A}"/>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BA689EC9-2388-E8B2-2F65-A910A497B329}"/>
              </a:ext>
            </a:extLst>
          </p:cNvPr>
          <p:cNvSpPr>
            <a:spLocks noGrp="1"/>
          </p:cNvSpPr>
          <p:nvPr>
            <p:ph type="ftr" sz="quarter" idx="12"/>
          </p:nvPr>
        </p:nvSpPr>
        <p:spPr/>
        <p:txBody>
          <a:bodyPr/>
          <a:lstStyle/>
          <a:p>
            <a:r>
              <a:rPr lang="en-GB"/>
              <a:t>rusnak.truni.sk</a:t>
            </a:r>
          </a:p>
        </p:txBody>
      </p:sp>
      <p:sp>
        <p:nvSpPr>
          <p:cNvPr id="3" name="Nadpis 2">
            <a:extLst>
              <a:ext uri="{FF2B5EF4-FFF2-40B4-BE49-F238E27FC236}">
                <a16:creationId xmlns:a16="http://schemas.microsoft.com/office/drawing/2014/main" id="{3756AB20-CA36-B9B7-C152-BF3FB778C575}"/>
              </a:ext>
            </a:extLst>
          </p:cNvPr>
          <p:cNvSpPr>
            <a:spLocks noGrp="1"/>
          </p:cNvSpPr>
          <p:nvPr>
            <p:ph type="title"/>
          </p:nvPr>
        </p:nvSpPr>
        <p:spPr>
          <a:xfrm>
            <a:off x="716692" y="2100791"/>
            <a:ext cx="8452344" cy="2591537"/>
          </a:xfrm>
        </p:spPr>
        <p:txBody>
          <a:bodyPr/>
          <a:lstStyle/>
          <a:p>
            <a:r>
              <a:rPr lang="sk-SK" dirty="0"/>
              <a:t>Spoznanie súčasného stavu riešenej problematiky</a:t>
            </a:r>
          </a:p>
        </p:txBody>
      </p:sp>
    </p:spTree>
    <p:extLst>
      <p:ext uri="{BB962C8B-B14F-4D97-AF65-F5344CB8AC3E}">
        <p14:creationId xmlns:p14="http://schemas.microsoft.com/office/powerpoint/2010/main" val="426290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118C4E4C-11DD-8AEC-BAAC-72382B58D58B}"/>
              </a:ext>
            </a:extLst>
          </p:cNvPr>
          <p:cNvSpPr>
            <a:spLocks noGrp="1"/>
          </p:cNvSpPr>
          <p:nvPr>
            <p:ph idx="1"/>
          </p:nvPr>
        </p:nvSpPr>
        <p:spPr>
          <a:xfrm>
            <a:off x="755690" y="568411"/>
            <a:ext cx="8312587" cy="5016843"/>
          </a:xfrm>
        </p:spPr>
        <p:txBody>
          <a:bodyPr>
            <a:normAutofit fontScale="85000" lnSpcReduction="20000"/>
          </a:bodyPr>
          <a:lstStyle/>
          <a:p>
            <a:r>
              <a:rPr lang="sk-SK" dirty="0"/>
              <a:t>prehľadom existujúcej literatúry a výskumu, ktorý sa jej týka. </a:t>
            </a:r>
          </a:p>
          <a:p>
            <a:r>
              <a:rPr lang="sk-SK" dirty="0"/>
              <a:t>Umožní získať podrobné a aktuálne informácie o danej problematike a zároveň základ pre formulovanie vlastného výskumného prístupu a cieľov. </a:t>
            </a:r>
          </a:p>
          <a:p>
            <a:r>
              <a:rPr lang="sk-SK" dirty="0"/>
              <a:t>Vo svete sa publikuje ohromné množstvo odborných článkov, čo sťažuje záujemcovi situáciu pri rozpoznaní tých, ktoré sú pre jeho zámer dôležité. Web stránka </a:t>
            </a:r>
            <a:r>
              <a:rPr lang="sk-SK" dirty="0" err="1"/>
              <a:t>WordsRated</a:t>
            </a:r>
            <a:r>
              <a:rPr lang="sk-SK" dirty="0"/>
              <a:t> (</a:t>
            </a:r>
            <a:r>
              <a:rPr lang="sk-SK" dirty="0" err="1"/>
              <a:t>Curcic</a:t>
            </a:r>
            <a:r>
              <a:rPr lang="sk-SK" dirty="0"/>
              <a:t>, 2023) uvádza, že od roku 1996 bolo publikovaných najmenej 64 miliónov akademických prác, pričom tempo rastu novo publikovaných článkov sa časom zvyšuje. Od roku 2022 sa publikuje viac ako 5,14 milióna akademických článkov ročne vrátane krátkych prieskumov, recenzií a zborníkov z konferencií. </a:t>
            </a:r>
          </a:p>
          <a:p>
            <a:r>
              <a:rPr lang="sk-SK" dirty="0"/>
              <a:t>Počet publikovaných článkov sa od roku 2021, kedy bolo publikovaných viac ako 5,03 milióna článkov, zvýšil o 2,06 %. Nárast publikovaných dokumentov bol počas roka 2021 mimoriadne vysoký, keď bolo publikovaných o 7,62 % viac článkov v porovnaní s predchádzajúcim rokom. Z toho v roku 2021 tvorili články z problematiky vied o zdraví len v USA 37%, v EU 28% (National </a:t>
            </a:r>
            <a:r>
              <a:rPr lang="sk-SK" dirty="0" err="1"/>
              <a:t>Science</a:t>
            </a:r>
            <a:r>
              <a:rPr lang="sk-SK" dirty="0"/>
              <a:t> </a:t>
            </a:r>
            <a:r>
              <a:rPr lang="sk-SK" dirty="0" err="1"/>
              <a:t>Foundation</a:t>
            </a:r>
            <a:r>
              <a:rPr lang="sk-SK" dirty="0"/>
              <a:t>, 2021).</a:t>
            </a:r>
          </a:p>
        </p:txBody>
      </p:sp>
      <p:sp>
        <p:nvSpPr>
          <p:cNvPr id="7" name="Nadpis 6">
            <a:extLst>
              <a:ext uri="{FF2B5EF4-FFF2-40B4-BE49-F238E27FC236}">
                <a16:creationId xmlns:a16="http://schemas.microsoft.com/office/drawing/2014/main" id="{8C6348C3-9800-0508-DF01-9DF5B6B986B7}"/>
              </a:ext>
            </a:extLst>
          </p:cNvPr>
          <p:cNvSpPr>
            <a:spLocks noGrp="1"/>
          </p:cNvSpPr>
          <p:nvPr>
            <p:ph type="title"/>
          </p:nvPr>
        </p:nvSpPr>
        <p:spPr>
          <a:xfrm>
            <a:off x="842268" y="5835836"/>
            <a:ext cx="8312587" cy="1008380"/>
          </a:xfrm>
        </p:spPr>
        <p:txBody>
          <a:bodyPr/>
          <a:lstStyle/>
          <a:p>
            <a:r>
              <a:rPr lang="sk-SK" dirty="0"/>
              <a:t>Spoznanie začína </a:t>
            </a:r>
          </a:p>
        </p:txBody>
      </p:sp>
      <p:sp>
        <p:nvSpPr>
          <p:cNvPr id="3" name="Zástupný objekt pre dátum 2">
            <a:extLst>
              <a:ext uri="{FF2B5EF4-FFF2-40B4-BE49-F238E27FC236}">
                <a16:creationId xmlns:a16="http://schemas.microsoft.com/office/drawing/2014/main" id="{454F7CCC-AFA2-4CFE-BB4F-243F923B1B67}"/>
              </a:ext>
            </a:extLst>
          </p:cNvPr>
          <p:cNvSpPr>
            <a:spLocks noGrp="1"/>
          </p:cNvSpPr>
          <p:nvPr>
            <p:ph type="dt" sz="half" idx="10"/>
          </p:nvPr>
        </p:nvSpPr>
        <p:spPr/>
        <p:txBody>
          <a:bodyPr/>
          <a:lstStyle/>
          <a:p>
            <a:fld id="{F74D4851-71F3-7E46-BD42-81840CD9F2B6}" type="datetime1">
              <a:rPr lang="sk-SK" smtClean="0"/>
              <a:t>16.9.2024</a:t>
            </a:fld>
            <a:endParaRPr lang="en-GB"/>
          </a:p>
        </p:txBody>
      </p:sp>
      <p:sp>
        <p:nvSpPr>
          <p:cNvPr id="4" name="Zástupný objekt pre číslo snímky 3">
            <a:extLst>
              <a:ext uri="{FF2B5EF4-FFF2-40B4-BE49-F238E27FC236}">
                <a16:creationId xmlns:a16="http://schemas.microsoft.com/office/drawing/2014/main" id="{6CBCDD3A-E72E-D0F3-335E-DBA7AFE692CF}"/>
              </a:ext>
            </a:extLst>
          </p:cNvPr>
          <p:cNvSpPr>
            <a:spLocks noGrp="1"/>
          </p:cNvSpPr>
          <p:nvPr>
            <p:ph type="sldNum" sz="quarter" idx="11"/>
          </p:nvPr>
        </p:nvSpPr>
        <p:spPr/>
        <p:txBody>
          <a:bodyPr/>
          <a:lstStyle/>
          <a:p>
            <a:fld id="{B7D8D926-BC77-48DB-9B94-D8C2D2386DFA}" type="slidenum">
              <a:rPr lang="en-GB" smtClean="0"/>
              <a:pPr/>
              <a:t>7</a:t>
            </a:fld>
            <a:endParaRPr lang="en-GB"/>
          </a:p>
        </p:txBody>
      </p:sp>
      <p:sp>
        <p:nvSpPr>
          <p:cNvPr id="5" name="Zástupný objekt pre pätu 4">
            <a:extLst>
              <a:ext uri="{FF2B5EF4-FFF2-40B4-BE49-F238E27FC236}">
                <a16:creationId xmlns:a16="http://schemas.microsoft.com/office/drawing/2014/main" id="{EB0D13F1-05A0-9054-D892-69AC5972C11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032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892B1FA-8800-E51B-16B0-71814163B42E}"/>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16.9.2024</a:t>
            </a:fld>
            <a:endParaRPr lang="en-GB" sz="1100"/>
          </a:p>
        </p:txBody>
      </p:sp>
      <p:sp>
        <p:nvSpPr>
          <p:cNvPr id="5" name="Zástupný objekt pre číslo snímky 4">
            <a:extLst>
              <a:ext uri="{FF2B5EF4-FFF2-40B4-BE49-F238E27FC236}">
                <a16:creationId xmlns:a16="http://schemas.microsoft.com/office/drawing/2014/main" id="{228F037B-B06D-D0E1-655B-99E9BE56BC54}"/>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8</a:t>
            </a:fld>
            <a:endParaRPr lang="en-GB"/>
          </a:p>
        </p:txBody>
      </p:sp>
      <p:sp>
        <p:nvSpPr>
          <p:cNvPr id="6" name="Zástupný objekt pre pätu 5">
            <a:extLst>
              <a:ext uri="{FF2B5EF4-FFF2-40B4-BE49-F238E27FC236}">
                <a16:creationId xmlns:a16="http://schemas.microsoft.com/office/drawing/2014/main" id="{9CCF113F-9501-2F13-E2FF-20C91FE063FA}"/>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7E6C6FD9-1975-DAB3-0572-F6959B76A079}"/>
              </a:ext>
            </a:extLst>
          </p:cNvPr>
          <p:cNvSpPr>
            <a:spLocks noGrp="1"/>
          </p:cNvSpPr>
          <p:nvPr>
            <p:ph type="title"/>
          </p:nvPr>
        </p:nvSpPr>
        <p:spPr>
          <a:xfrm>
            <a:off x="856448" y="5378027"/>
            <a:ext cx="8312587" cy="1008380"/>
          </a:xfrm>
        </p:spPr>
        <p:txBody>
          <a:bodyPr anchor="b">
            <a:normAutofit/>
          </a:bodyPr>
          <a:lstStyle/>
          <a:p>
            <a:pPr>
              <a:lnSpc>
                <a:spcPct val="90000"/>
              </a:lnSpc>
            </a:pPr>
            <a:r>
              <a:rPr lang="sk-SK" sz="4600"/>
              <a:t>Formulácia výskumnej otázky</a:t>
            </a:r>
          </a:p>
        </p:txBody>
      </p:sp>
      <p:sp>
        <p:nvSpPr>
          <p:cNvPr id="2" name="Zástupný objekt pre obsah 1">
            <a:extLst>
              <a:ext uri="{FF2B5EF4-FFF2-40B4-BE49-F238E27FC236}">
                <a16:creationId xmlns:a16="http://schemas.microsoft.com/office/drawing/2014/main" id="{866BD288-D948-6759-48EF-8B305D21596C}"/>
              </a:ext>
            </a:extLst>
          </p:cNvPr>
          <p:cNvSpPr>
            <a:spLocks noGrp="1"/>
          </p:cNvSpPr>
          <p:nvPr>
            <p:ph sz="quarter" idx="13"/>
          </p:nvPr>
        </p:nvSpPr>
        <p:spPr>
          <a:xfrm>
            <a:off x="259492" y="726034"/>
            <a:ext cx="5282233" cy="4651993"/>
          </a:xfrm>
        </p:spPr>
        <p:txBody>
          <a:bodyPr anchor="ctr">
            <a:normAutofit/>
          </a:bodyPr>
          <a:lstStyle/>
          <a:p>
            <a:pPr>
              <a:lnSpc>
                <a:spcPct val="90000"/>
              </a:lnSpc>
            </a:pPr>
            <a:r>
              <a:rPr lang="sk-SK" sz="2400" dirty="0"/>
              <a:t>je výsledkom podrobného čítania (nielen abstraktov, ale plných textov), premýšľania a diskusie o nápadoch.</a:t>
            </a:r>
          </a:p>
          <a:p>
            <a:pPr>
              <a:lnSpc>
                <a:spcPct val="90000"/>
              </a:lnSpc>
            </a:pPr>
            <a:r>
              <a:rPr lang="sk-SK" sz="2400" dirty="0"/>
              <a:t>Študent ju zvyčajne nesformuluje na prvý pokus. Potrebuje opakovane sa k formulácii vracať, čím sa otázka upravuje a upresňuje. </a:t>
            </a:r>
          </a:p>
          <a:p>
            <a:pPr>
              <a:lnSpc>
                <a:spcPct val="90000"/>
              </a:lnSpc>
            </a:pPr>
            <a:r>
              <a:rPr lang="sk-SK" sz="2400" dirty="0"/>
              <a:t>Pre študenta by hlavným partnerom v diskusii mal byť školiteľ, rovnako ako spolužiaci.</a:t>
            </a:r>
          </a:p>
        </p:txBody>
      </p:sp>
      <p:pic>
        <p:nvPicPr>
          <p:cNvPr id="3074" name="Picture 2" descr="What is a Group Discussion (GD) - Authentic Journeys">
            <a:extLst>
              <a:ext uri="{FF2B5EF4-FFF2-40B4-BE49-F238E27FC236}">
                <a16:creationId xmlns:a16="http://schemas.microsoft.com/office/drawing/2014/main" id="{980794BC-E607-60EC-7468-4CB4AFAD9E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725" y="1608492"/>
            <a:ext cx="3607159" cy="2020009"/>
          </a:xfrm>
          <a:prstGeom prst="rect">
            <a:avLst/>
          </a:prstGeom>
          <a:solidFill>
            <a:srgbClr val="FFFFFF"/>
          </a:solidFill>
        </p:spPr>
      </p:pic>
    </p:spTree>
    <p:extLst>
      <p:ext uri="{BB962C8B-B14F-4D97-AF65-F5344CB8AC3E}">
        <p14:creationId xmlns:p14="http://schemas.microsoft.com/office/powerpoint/2010/main" val="207192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D59E6CEE-2810-B524-975C-D06AF04CCAC9}"/>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16.9.2024</a:t>
            </a:fld>
            <a:endParaRPr lang="en-GB" sz="1100"/>
          </a:p>
        </p:txBody>
      </p:sp>
      <p:sp>
        <p:nvSpPr>
          <p:cNvPr id="3" name="Zástupný objekt pre číslo snímky 2">
            <a:extLst>
              <a:ext uri="{FF2B5EF4-FFF2-40B4-BE49-F238E27FC236}">
                <a16:creationId xmlns:a16="http://schemas.microsoft.com/office/drawing/2014/main" id="{68856E30-D539-810B-76A3-CC61EDBAC5E1}"/>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9</a:t>
            </a:fld>
            <a:endParaRPr lang="en-GB"/>
          </a:p>
        </p:txBody>
      </p:sp>
      <p:sp>
        <p:nvSpPr>
          <p:cNvPr id="4" name="Zástupný objekt pre pätu 3">
            <a:extLst>
              <a:ext uri="{FF2B5EF4-FFF2-40B4-BE49-F238E27FC236}">
                <a16:creationId xmlns:a16="http://schemas.microsoft.com/office/drawing/2014/main" id="{1C7F6AAF-F49C-4417-2D80-59EE2CED88C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118C30F1-EBA8-DA4D-2EF2-3A8E1E8C67E0}"/>
              </a:ext>
            </a:extLst>
          </p:cNvPr>
          <p:cNvSpPr>
            <a:spLocks noGrp="1"/>
          </p:cNvSpPr>
          <p:nvPr>
            <p:ph type="title"/>
          </p:nvPr>
        </p:nvSpPr>
        <p:spPr>
          <a:xfrm>
            <a:off x="856448" y="5378027"/>
            <a:ext cx="8312587" cy="1008380"/>
          </a:xfrm>
        </p:spPr>
        <p:txBody>
          <a:bodyPr anchor="b">
            <a:normAutofit/>
          </a:bodyPr>
          <a:lstStyle/>
          <a:p>
            <a:r>
              <a:rPr lang="sk-SK" dirty="0"/>
              <a:t>Čo je výskumná otázka</a:t>
            </a:r>
          </a:p>
        </p:txBody>
      </p:sp>
      <p:sp>
        <p:nvSpPr>
          <p:cNvPr id="9" name="Zástupný objekt pre obsah 8">
            <a:extLst>
              <a:ext uri="{FF2B5EF4-FFF2-40B4-BE49-F238E27FC236}">
                <a16:creationId xmlns:a16="http://schemas.microsoft.com/office/drawing/2014/main" id="{46384A74-A83D-76A3-E168-463CE7377177}"/>
              </a:ext>
            </a:extLst>
          </p:cNvPr>
          <p:cNvSpPr>
            <a:spLocks noGrp="1"/>
          </p:cNvSpPr>
          <p:nvPr>
            <p:ph sz="quarter" idx="13"/>
          </p:nvPr>
        </p:nvSpPr>
        <p:spPr>
          <a:xfrm>
            <a:off x="321276" y="372890"/>
            <a:ext cx="4767035" cy="5286506"/>
          </a:xfrm>
        </p:spPr>
        <p:txBody>
          <a:bodyPr anchor="ctr">
            <a:normAutofit/>
          </a:bodyPr>
          <a:lstStyle/>
          <a:p>
            <a:pPr>
              <a:lnSpc>
                <a:spcPct val="90000"/>
              </a:lnSpc>
            </a:pPr>
            <a:r>
              <a:rPr lang="sk-SK" sz="2000" dirty="0"/>
              <a:t>Výskumná otázka je ústrednou témou vedeckého experimentu, okolo ktorého sa všetko točí. </a:t>
            </a:r>
          </a:p>
          <a:p>
            <a:pPr>
              <a:lnSpc>
                <a:spcPct val="90000"/>
              </a:lnSpc>
            </a:pPr>
            <a:r>
              <a:rPr lang="sk-SK" sz="2000" dirty="0"/>
              <a:t>Je to skúmavý výrok, na ktorý sa vyžaduje odpoveď. </a:t>
            </a:r>
          </a:p>
          <a:p>
            <a:pPr>
              <a:lnSpc>
                <a:spcPct val="90000"/>
              </a:lnSpc>
            </a:pPr>
            <a:r>
              <a:rPr lang="sk-SK" sz="2000" dirty="0"/>
              <a:t>Ak výskumná otázka nie je na začiatku jasná, celý výskum sa stáva otáznym a pochybným. </a:t>
            </a:r>
          </a:p>
          <a:p>
            <a:pPr>
              <a:lnSpc>
                <a:spcPct val="90000"/>
              </a:lnSpc>
            </a:pPr>
            <a:r>
              <a:rPr lang="sk-SK" sz="2000" dirty="0"/>
              <a:t>Formulovanie otázky je teda kritickým krokom k biomedicínskemu výskumu. </a:t>
            </a:r>
          </a:p>
          <a:p>
            <a:pPr>
              <a:lnSpc>
                <a:spcPct val="90000"/>
              </a:lnSpc>
            </a:pPr>
            <a:r>
              <a:rPr lang="sk-SK" sz="2000" dirty="0"/>
              <a:t>Výskumná otázka je ukazovateľ, ktorý naznačuje smer štúdia a je založený na medzerách v našich vedomostiach.</a:t>
            </a:r>
          </a:p>
        </p:txBody>
      </p:sp>
      <p:pic>
        <p:nvPicPr>
          <p:cNvPr id="4098" name="Picture 2" descr="How to set your Project Objectives and Research Questions - Anna Mentor">
            <a:extLst>
              <a:ext uri="{FF2B5EF4-FFF2-40B4-BE49-F238E27FC236}">
                <a16:creationId xmlns:a16="http://schemas.microsoft.com/office/drawing/2014/main" id="{C8138657-DF82-22BA-3956-01920514FD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725" y="1205456"/>
            <a:ext cx="3607159" cy="2826081"/>
          </a:xfrm>
          <a:prstGeom prst="rect">
            <a:avLst/>
          </a:prstGeom>
          <a:solidFill>
            <a:srgbClr val="FFFFFF"/>
          </a:solidFill>
        </p:spPr>
      </p:pic>
    </p:spTree>
    <p:extLst>
      <p:ext uri="{BB962C8B-B14F-4D97-AF65-F5344CB8AC3E}">
        <p14:creationId xmlns:p14="http://schemas.microsoft.com/office/powerpoint/2010/main" val="938690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744</TotalTime>
  <Words>2804</Words>
  <Application>Microsoft Macintosh PowerPoint</Application>
  <PresentationFormat>Vlastná</PresentationFormat>
  <Paragraphs>244</Paragraphs>
  <Slides>32</Slides>
  <Notes>2</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32</vt:i4>
      </vt:variant>
    </vt:vector>
  </HeadingPairs>
  <TitlesOfParts>
    <vt:vector size="38" baseType="lpstr">
      <vt:lpstr>Arial</vt:lpstr>
      <vt:lpstr>Calibri</vt:lpstr>
      <vt:lpstr>Garamond</vt:lpstr>
      <vt:lpstr>Palatino Linotype</vt:lpstr>
      <vt:lpstr>Wingdings</vt:lpstr>
      <vt:lpstr>Martin_Trnava_prednasky</vt:lpstr>
      <vt:lpstr>Otázka, ktorú rieši diplomová práca</vt:lpstr>
      <vt:lpstr>Povedali ...</vt:lpstr>
      <vt:lpstr>Postup od pozorovania k hypotézam</vt:lpstr>
      <vt:lpstr>Pozorovanie</vt:lpstr>
      <vt:lpstr>Objavenie penicilínu</vt:lpstr>
      <vt:lpstr>Spoznanie súčasného stavu riešenej problematiky</vt:lpstr>
      <vt:lpstr>Spoznanie začína </vt:lpstr>
      <vt:lpstr>Formulácia výskumnej otázky</vt:lpstr>
      <vt:lpstr>Čo je výskumná otázka</vt:lpstr>
      <vt:lpstr>Kritériá FINER</vt:lpstr>
      <vt:lpstr>V zdraví verejnosti - PICOT</vt:lpstr>
      <vt:lpstr>Príklad</vt:lpstr>
      <vt:lpstr>Príklad FINER</vt:lpstr>
      <vt:lpstr>Príklad PICO</vt:lpstr>
      <vt:lpstr>Formulácia cieľa a zámerov výskumu</vt:lpstr>
      <vt:lpstr>Prečo formuláciu cieľa a zámerov považujeme za najdôležitejšiu časť výskumu?</vt:lpstr>
      <vt:lpstr>Cieľ (aim)</vt:lpstr>
      <vt:lpstr>Čiastkové ciele – Zámery (objectives)</vt:lpstr>
      <vt:lpstr>Dobrý zámer je SMART</vt:lpstr>
      <vt:lpstr>Príklad: otázka – cieľ - zámer</vt:lpstr>
      <vt:lpstr>Kritériá SMART</vt:lpstr>
      <vt:lpstr>Príklad výskumná otázka – cieľ výskumu – čiastkové ciele</vt:lpstr>
      <vt:lpstr>Formulácia hypotézy</vt:lpstr>
      <vt:lpstr>Čo je hypotéza</vt:lpstr>
      <vt:lpstr>Kvantitatívny charakter výskumu – H0</vt:lpstr>
      <vt:lpstr>Alternatívna hypotéza HA</vt:lpstr>
      <vt:lpstr>Príklad</vt:lpstr>
      <vt:lpstr>Formulácia hypotéz</vt:lpstr>
      <vt:lpstr>Prezentácia programu PowerPoint</vt:lpstr>
      <vt:lpstr>Prezentácia programu PowerPoint</vt:lpstr>
      <vt:lpstr>Zhrnutie</vt:lpstr>
      <vt:lpstr>Odporúčaná literatúra</vt:lpstr>
    </vt:vector>
  </TitlesOfParts>
  <Manager/>
  <Company>FZaSP TRUNI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Otázka, ktorú rieši diplomová práca</dc:title>
  <dc:subject>Tvorba odbornej publikácie</dc:subject>
  <dc:creator>Rusnák Martin</dc:creator>
  <cp:keywords/>
  <dc:description/>
  <cp:lastModifiedBy>Rusnák Martin</cp:lastModifiedBy>
  <cp:revision>25</cp:revision>
  <dcterms:created xsi:type="dcterms:W3CDTF">2023-09-17T11:28:21Z</dcterms:created>
  <dcterms:modified xsi:type="dcterms:W3CDTF">2024-09-16T13:53:16Z</dcterms:modified>
  <cp:category>prednáška</cp:category>
</cp:coreProperties>
</file>