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4" r:id="rId1"/>
    <p:sldMasterId id="2147483776" r:id="rId2"/>
  </p:sldMasterIdLst>
  <p:notesMasterIdLst>
    <p:notesMasterId r:id="rId35"/>
  </p:notesMasterIdLst>
  <p:sldIdLst>
    <p:sldId id="271" r:id="rId3"/>
    <p:sldId id="272" r:id="rId4"/>
    <p:sldId id="295" r:id="rId5"/>
    <p:sldId id="296" r:id="rId6"/>
    <p:sldId id="273" r:id="rId7"/>
    <p:sldId id="333" r:id="rId8"/>
    <p:sldId id="297" r:id="rId9"/>
    <p:sldId id="328" r:id="rId10"/>
    <p:sldId id="329" r:id="rId11"/>
    <p:sldId id="274" r:id="rId12"/>
    <p:sldId id="303" r:id="rId13"/>
    <p:sldId id="304" r:id="rId14"/>
    <p:sldId id="330" r:id="rId15"/>
    <p:sldId id="305" r:id="rId16"/>
    <p:sldId id="307" r:id="rId17"/>
    <p:sldId id="308" r:id="rId18"/>
    <p:sldId id="334" r:id="rId19"/>
    <p:sldId id="325" r:id="rId20"/>
    <p:sldId id="309" r:id="rId21"/>
    <p:sldId id="335" r:id="rId22"/>
    <p:sldId id="310" r:id="rId23"/>
    <p:sldId id="332" r:id="rId24"/>
    <p:sldId id="331" r:id="rId25"/>
    <p:sldId id="336" r:id="rId26"/>
    <p:sldId id="312" r:id="rId27"/>
    <p:sldId id="324" r:id="rId28"/>
    <p:sldId id="318" r:id="rId29"/>
    <p:sldId id="319" r:id="rId30"/>
    <p:sldId id="311" r:id="rId31"/>
    <p:sldId id="323" r:id="rId32"/>
    <p:sldId id="327" r:id="rId33"/>
    <p:sldId id="313"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88"/>
    <p:restoredTop sz="94705"/>
  </p:normalViewPr>
  <p:slideViewPr>
    <p:cSldViewPr>
      <p:cViewPr varScale="1">
        <p:scale>
          <a:sx n="104" d="100"/>
          <a:sy n="104" d="100"/>
        </p:scale>
        <p:origin x="8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1185C3F-6474-4B4A-AEED-1D0F5CFCDF24}" type="datetimeFigureOut">
              <a:rPr lang="en-US"/>
              <a:pPr>
                <a:defRPr/>
              </a:pPr>
              <a:t>10/19/20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6A6639F9-8E51-D64A-B582-06CE1B11F900}" type="slidenum">
              <a:rPr lang="en-US" altLang="en-US"/>
              <a:pPr>
                <a:defRPr/>
              </a:pPr>
              <a:t>‹#›</a:t>
            </a:fld>
            <a:endParaRPr lang="en-US" altLang="en-US"/>
          </a:p>
        </p:txBody>
      </p:sp>
    </p:spTree>
    <p:extLst>
      <p:ext uri="{BB962C8B-B14F-4D97-AF65-F5344CB8AC3E}">
        <p14:creationId xmlns:p14="http://schemas.microsoft.com/office/powerpoint/2010/main" val="19102872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US" altLang="en-US"/>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48B4F8-63F8-C446-809D-643A842245DF}" type="slidenum">
              <a:rPr lang="en-US" altLang="en-US">
                <a:latin typeface="Calibri" charset="0"/>
              </a:rPr>
              <a:pPr/>
              <a:t>1</a:t>
            </a:fld>
            <a:endParaRPr lang="en-US" altLang="en-US">
              <a:latin typeface="Calibri" charset="0"/>
            </a:endParaRPr>
          </a:p>
        </p:txBody>
      </p:sp>
    </p:spTree>
    <p:extLst>
      <p:ext uri="{BB962C8B-B14F-4D97-AF65-F5344CB8AC3E}">
        <p14:creationId xmlns:p14="http://schemas.microsoft.com/office/powerpoint/2010/main" val="1317977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k-SK"/>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k-SK"/>
          </a:p>
        </p:txBody>
      </p:sp>
      <p:sp>
        <p:nvSpPr>
          <p:cNvPr id="4" name="Date Placeholder 3"/>
          <p:cNvSpPr>
            <a:spLocks noGrp="1"/>
          </p:cNvSpPr>
          <p:nvPr>
            <p:ph type="dt" sz="half" idx="10"/>
          </p:nvPr>
        </p:nvSpPr>
        <p:spPr/>
        <p:txBody>
          <a:bodyPr/>
          <a:lstStyle/>
          <a:p>
            <a:fld id="{B00756BD-4095-B04E-BDA1-90350AB92560}" type="datetimeFigureOut">
              <a:rPr lang="sk-SK" smtClean="0"/>
              <a:t>19.10.20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67737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10"/>
          </p:nvPr>
        </p:nvSpPr>
        <p:spPr/>
        <p:txBody>
          <a:bodyPr/>
          <a:lstStyle/>
          <a:p>
            <a:fld id="{B00756BD-4095-B04E-BDA1-90350AB92560}" type="datetimeFigureOut">
              <a:rPr lang="sk-SK" smtClean="0"/>
              <a:t>19.10.20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208540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sk-SK"/>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10"/>
          </p:nvPr>
        </p:nvSpPr>
        <p:spPr/>
        <p:txBody>
          <a:bodyPr/>
          <a:lstStyle/>
          <a:p>
            <a:fld id="{B00756BD-4095-B04E-BDA1-90350AB92560}" type="datetimeFigureOut">
              <a:rPr lang="sk-SK" smtClean="0"/>
              <a:t>19.10.20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355955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1" y="3158226"/>
            <a:ext cx="457200" cy="1037199"/>
          </a:xfrm>
          <a:prstGeom prst="rect">
            <a:avLst/>
          </a:prstGeom>
          <a:noFill/>
        </p:spPr>
        <p:txBody>
          <a:bodyPr wrap="square" lIns="0" tIns="9140" rIns="0" bIns="9140" rtlCol="0" anchor="ctr" anchorCtr="0">
            <a:spAutoFit/>
          </a:bodyPr>
          <a:lstStyle/>
          <a:p>
            <a:r>
              <a:rPr lang="en-US" sz="662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5985">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6960" indent="0" algn="ctr">
              <a:buNone/>
              <a:defRPr>
                <a:solidFill>
                  <a:schemeClr val="tx1">
                    <a:tint val="75000"/>
                  </a:schemeClr>
                </a:solidFill>
              </a:defRPr>
            </a:lvl2pPr>
            <a:lvl3pPr marL="913920" indent="0" algn="ctr">
              <a:buNone/>
              <a:defRPr>
                <a:solidFill>
                  <a:schemeClr val="tx1">
                    <a:tint val="75000"/>
                  </a:schemeClr>
                </a:solidFill>
              </a:defRPr>
            </a:lvl3pPr>
            <a:lvl4pPr marL="1370880" indent="0" algn="ctr">
              <a:buNone/>
              <a:defRPr>
                <a:solidFill>
                  <a:schemeClr val="tx1">
                    <a:tint val="75000"/>
                  </a:schemeClr>
                </a:solidFill>
              </a:defRPr>
            </a:lvl4pPr>
            <a:lvl5pPr marL="1827839" indent="0" algn="ctr">
              <a:buNone/>
              <a:defRPr>
                <a:solidFill>
                  <a:schemeClr val="tx1">
                    <a:tint val="75000"/>
                  </a:schemeClr>
                </a:solidFill>
              </a:defRPr>
            </a:lvl5pPr>
            <a:lvl6pPr marL="2284800" indent="0" algn="ctr">
              <a:buNone/>
              <a:defRPr>
                <a:solidFill>
                  <a:schemeClr val="tx1">
                    <a:tint val="75000"/>
                  </a:schemeClr>
                </a:solidFill>
              </a:defRPr>
            </a:lvl6pPr>
            <a:lvl7pPr marL="2741760" indent="0" algn="ctr">
              <a:buNone/>
              <a:defRPr>
                <a:solidFill>
                  <a:schemeClr val="tx1">
                    <a:tint val="75000"/>
                  </a:schemeClr>
                </a:solidFill>
              </a:defRPr>
            </a:lvl7pPr>
            <a:lvl8pPr marL="3198720" indent="0" algn="ctr">
              <a:buNone/>
              <a:defRPr>
                <a:solidFill>
                  <a:schemeClr val="tx1">
                    <a:tint val="75000"/>
                  </a:schemeClr>
                </a:solidFill>
              </a:defRPr>
            </a:lvl8pPr>
            <a:lvl9pPr marL="365568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pPr>
              <a:defRPr/>
            </a:pPr>
            <a:fld id="{6149B805-4219-2347-A3B8-EA859E56069A}" type="datetime1">
              <a:rPr lang="sk-SK" smtClean="0"/>
              <a:pPr>
                <a:defRPr/>
              </a:pPr>
              <a:t>19.10.20</a:t>
            </a:fld>
            <a:endParaRPr lang="en-US"/>
          </a:p>
        </p:txBody>
      </p:sp>
      <p:sp>
        <p:nvSpPr>
          <p:cNvPr id="16" name="Slide Number Placeholder 15"/>
          <p:cNvSpPr>
            <a:spLocks noGrp="1"/>
          </p:cNvSpPr>
          <p:nvPr>
            <p:ph type="sldNum" sz="quarter" idx="11"/>
          </p:nvPr>
        </p:nvSpPr>
        <p:spPr/>
        <p:txBody>
          <a:bodyPr/>
          <a:lstStyle/>
          <a:p>
            <a:pPr>
              <a:defRPr/>
            </a:pPr>
            <a:fld id="{85E10F9E-6300-394C-968B-9F8ADA28DF1D}" type="slidenum">
              <a:rPr lang="en-US" altLang="en-US" smtClean="0"/>
              <a:pPr>
                <a:defRPr/>
              </a:pPr>
              <a:t>‹#›</a:t>
            </a:fld>
            <a:endParaRPr lang="en-US" altLang="en-US"/>
          </a:p>
        </p:txBody>
      </p:sp>
      <p:sp>
        <p:nvSpPr>
          <p:cNvPr id="17" name="Footer Placeholder 16"/>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688524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5" name="Slide Number Placeholder 14"/>
          <p:cNvSpPr>
            <a:spLocks noGrp="1"/>
          </p:cNvSpPr>
          <p:nvPr>
            <p:ph type="sldNum" sz="quarter" idx="11"/>
          </p:nvPr>
        </p:nvSpPr>
        <p:spPr/>
        <p:txBody>
          <a:bodyPr/>
          <a:lstStyle/>
          <a:p>
            <a:pPr>
              <a:defRPr/>
            </a:pPr>
            <a:fld id="{8DA5206A-0890-804C-A5DA-47E1C3D02E95}" type="slidenum">
              <a:rPr lang="en-US" altLang="en-US" smtClean="0"/>
              <a:pPr>
                <a:defRPr/>
              </a:pPr>
              <a:t>‹#›</a:t>
            </a:fld>
            <a:endParaRPr lang="en-US" altLang="en-US"/>
          </a:p>
        </p:txBody>
      </p:sp>
      <p:sp>
        <p:nvSpPr>
          <p:cNvPr id="16" name="Footer Placeholder 15"/>
          <p:cNvSpPr>
            <a:spLocks noGrp="1"/>
          </p:cNvSpPr>
          <p:nvPr>
            <p:ph type="ftr" sz="quarter" idx="12"/>
          </p:nvPr>
        </p:nvSpPr>
        <p:spPr>
          <a:xfrm>
            <a:off x="3635896" y="6154739"/>
            <a:ext cx="2040851" cy="365124"/>
          </a:xfrm>
        </p:spPr>
        <p:txBody>
          <a:bodyPr/>
          <a:lstStyle/>
          <a:p>
            <a:pPr>
              <a:defRPr/>
            </a:pPr>
            <a:r>
              <a:rPr lang="en-US"/>
              <a:t>rusnakm@truni.sk</a:t>
            </a:r>
          </a:p>
        </p:txBody>
      </p:sp>
    </p:spTree>
    <p:extLst>
      <p:ext uri="{BB962C8B-B14F-4D97-AF65-F5344CB8AC3E}">
        <p14:creationId xmlns:p14="http://schemas.microsoft.com/office/powerpoint/2010/main" val="32876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8740"/>
          </a:xfrm>
          <a:prstGeom prst="rect">
            <a:avLst/>
          </a:prstGeom>
          <a:noFill/>
        </p:spPr>
        <p:txBody>
          <a:bodyPr wrap="square" lIns="0" tIns="0" rIns="0" bIns="0" rtlCol="0" anchor="t" anchorCtr="0">
            <a:spAutoFit/>
          </a:bodyPr>
          <a:lstStyle/>
          <a:p>
            <a:r>
              <a:rPr lang="en-US" sz="662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14">
                <a:solidFill>
                  <a:schemeClr val="tx1"/>
                </a:solidFill>
              </a:defRPr>
            </a:lvl1pPr>
            <a:lvl2pPr marL="456960" indent="0">
              <a:buNone/>
              <a:defRPr sz="1814">
                <a:solidFill>
                  <a:schemeClr val="tx1">
                    <a:tint val="75000"/>
                  </a:schemeClr>
                </a:solidFill>
              </a:defRPr>
            </a:lvl2pPr>
            <a:lvl3pPr marL="913920" indent="0">
              <a:buNone/>
              <a:defRPr sz="1632">
                <a:solidFill>
                  <a:schemeClr val="tx1">
                    <a:tint val="75000"/>
                  </a:schemeClr>
                </a:solidFill>
              </a:defRPr>
            </a:lvl3pPr>
            <a:lvl4pPr marL="1370880" indent="0">
              <a:buNone/>
              <a:defRPr sz="1360">
                <a:solidFill>
                  <a:schemeClr val="tx1">
                    <a:tint val="75000"/>
                  </a:schemeClr>
                </a:solidFill>
              </a:defRPr>
            </a:lvl4pPr>
            <a:lvl5pPr marL="1827839" indent="0">
              <a:buNone/>
              <a:defRPr sz="1360">
                <a:solidFill>
                  <a:schemeClr val="tx1">
                    <a:tint val="75000"/>
                  </a:schemeClr>
                </a:solidFill>
              </a:defRPr>
            </a:lvl5pPr>
            <a:lvl6pPr marL="2284800" indent="0">
              <a:buNone/>
              <a:defRPr sz="1360">
                <a:solidFill>
                  <a:schemeClr val="tx1">
                    <a:tint val="75000"/>
                  </a:schemeClr>
                </a:solidFill>
              </a:defRPr>
            </a:lvl6pPr>
            <a:lvl7pPr marL="2741760" indent="0">
              <a:buNone/>
              <a:defRPr sz="1360">
                <a:solidFill>
                  <a:schemeClr val="tx1">
                    <a:tint val="75000"/>
                  </a:schemeClr>
                </a:solidFill>
              </a:defRPr>
            </a:lvl7pPr>
            <a:lvl8pPr marL="3198720" indent="0">
              <a:buNone/>
              <a:defRPr sz="1360">
                <a:solidFill>
                  <a:schemeClr val="tx1">
                    <a:tint val="75000"/>
                  </a:schemeClr>
                </a:solidFill>
              </a:defRPr>
            </a:lvl8pPr>
            <a:lvl9pPr marL="3655680" indent="0">
              <a:buNone/>
              <a:defRPr sz="136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pPr>
              <a:defRPr/>
            </a:pPr>
            <a:fld id="{309A86B4-9E8B-E242-AEC8-2A513FED7576}" type="datetime1">
              <a:rPr lang="sk-SK" smtClean="0"/>
              <a:pPr>
                <a:defRPr/>
              </a:pPr>
              <a:t>19.10.20</a:t>
            </a:fld>
            <a:endParaRPr lang="en-US"/>
          </a:p>
        </p:txBody>
      </p:sp>
      <p:sp>
        <p:nvSpPr>
          <p:cNvPr id="13" name="Slide Number Placeholder 12"/>
          <p:cNvSpPr>
            <a:spLocks noGrp="1"/>
          </p:cNvSpPr>
          <p:nvPr>
            <p:ph type="sldNum" sz="quarter" idx="11"/>
          </p:nvPr>
        </p:nvSpPr>
        <p:spPr/>
        <p:txBody>
          <a:bodyPr/>
          <a:lstStyle/>
          <a:p>
            <a:pPr>
              <a:defRPr/>
            </a:pPr>
            <a:fld id="{C6AC3D36-DEE7-3243-94B8-4AA05D4994F0}" type="slidenum">
              <a:rPr lang="en-US" altLang="en-US" smtClean="0"/>
              <a:pPr>
                <a:defRPr/>
              </a:pPr>
              <a:t>‹#›</a:t>
            </a:fld>
            <a:endParaRPr lang="en-US" altLang="en-US"/>
          </a:p>
        </p:txBody>
      </p:sp>
      <p:sp>
        <p:nvSpPr>
          <p:cNvPr id="14" name="Footer Placeholder 13"/>
          <p:cNvSpPr>
            <a:spLocks noGrp="1"/>
          </p:cNvSpPr>
          <p:nvPr>
            <p:ph type="ftr" sz="quarter" idx="12"/>
          </p:nvPr>
        </p:nvSpPr>
        <p:spPr/>
        <p:txBody>
          <a:bodyPr/>
          <a:lstStyle/>
          <a:p>
            <a:pPr>
              <a:defRPr/>
            </a:pPr>
            <a:r>
              <a:rPr lang="en-US"/>
              <a:t>rusnakm@truni.sk</a:t>
            </a:r>
          </a:p>
        </p:txBody>
      </p:sp>
      <p:sp>
        <p:nvSpPr>
          <p:cNvPr id="4" name="Title 3"/>
          <p:cNvSpPr>
            <a:spLocks noGrp="1"/>
          </p:cNvSpPr>
          <p:nvPr>
            <p:ph type="title"/>
          </p:nvPr>
        </p:nvSpPr>
        <p:spPr>
          <a:xfrm>
            <a:off x="2286000" y="1905000"/>
            <a:ext cx="6035040" cy="2350008"/>
          </a:xfrm>
        </p:spPr>
        <p:txBody>
          <a:bodyPr/>
          <a:lstStyle>
            <a:lvl1pPr marL="0" algn="l" defTabSz="913920" rtl="0" eaLnBrk="1" latinLnBrk="0" hangingPunct="1">
              <a:spcBef>
                <a:spcPct val="0"/>
              </a:spcBef>
              <a:buNone/>
              <a:defRPr lang="en-US" sz="5441"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649718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a:defRPr/>
            </a:pPr>
            <a:fld id="{17117415-DECC-2C41-B5AB-8B2A4317BEFE}" type="datetime1">
              <a:rPr lang="sk-SK" smtClean="0"/>
              <a:pPr>
                <a:defRPr/>
              </a:pPr>
              <a:t>19.10.20</a:t>
            </a:fld>
            <a:endParaRPr lang="en-US" dirty="0"/>
          </a:p>
        </p:txBody>
      </p:sp>
      <p:sp>
        <p:nvSpPr>
          <p:cNvPr id="9" name="Slide Number Placeholder 8"/>
          <p:cNvSpPr>
            <a:spLocks noGrp="1"/>
          </p:cNvSpPr>
          <p:nvPr>
            <p:ph type="sldNum" sz="quarter" idx="11"/>
          </p:nvPr>
        </p:nvSpPr>
        <p:spPr/>
        <p:txBody>
          <a:bodyPr/>
          <a:lstStyle/>
          <a:p>
            <a:pPr>
              <a:defRPr/>
            </a:pPr>
            <a:fld id="{90B1A3BA-7F48-9344-B540-1BB546028EE7}" type="slidenum">
              <a:rPr lang="en-US" altLang="en-US" smtClean="0"/>
              <a:pPr>
                <a:defRPr/>
              </a:pPr>
              <a:t>‹#›</a:t>
            </a:fld>
            <a:endParaRPr lang="en-US" altLang="en-US"/>
          </a:p>
        </p:txBody>
      </p:sp>
      <p:sp>
        <p:nvSpPr>
          <p:cNvPr id="10" name="Footer Placeholder 9"/>
          <p:cNvSpPr>
            <a:spLocks noGrp="1"/>
          </p:cNvSpPr>
          <p:nvPr>
            <p:ph type="ftr" sz="quarter" idx="12"/>
          </p:nvPr>
        </p:nvSpPr>
        <p:spPr/>
        <p:txBody>
          <a:bodyPr/>
          <a:lstStyle/>
          <a:p>
            <a:pPr>
              <a:defRPr/>
            </a:pPr>
            <a:r>
              <a:rPr lang="en-US"/>
              <a:t>rusnakm@truni.sk</a:t>
            </a:r>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9" y="658369"/>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1"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7934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7"/>
            <a:ext cx="3273552" cy="639762"/>
          </a:xfrm>
        </p:spPr>
        <p:txBody>
          <a:bodyPr anchor="ctr">
            <a:noAutofit/>
          </a:bodyPr>
          <a:lstStyle>
            <a:lvl1pPr marL="0" indent="0">
              <a:buNone/>
              <a:defRPr sz="2176" b="0"/>
            </a:lvl1pPr>
            <a:lvl2pPr marL="456960" indent="0">
              <a:buNone/>
              <a:defRPr sz="1995" b="1"/>
            </a:lvl2pPr>
            <a:lvl3pPr marL="913920" indent="0">
              <a:buNone/>
              <a:defRPr sz="1814" b="1"/>
            </a:lvl3pPr>
            <a:lvl4pPr marL="1370880" indent="0">
              <a:buNone/>
              <a:defRPr sz="1632" b="1"/>
            </a:lvl4pPr>
            <a:lvl5pPr marL="1827839" indent="0">
              <a:buNone/>
              <a:defRPr sz="1632" b="1"/>
            </a:lvl5pPr>
            <a:lvl6pPr marL="2284800" indent="0">
              <a:buNone/>
              <a:defRPr sz="1632" b="1"/>
            </a:lvl6pPr>
            <a:lvl7pPr marL="2741760" indent="0">
              <a:buNone/>
              <a:defRPr sz="1632" b="1"/>
            </a:lvl7pPr>
            <a:lvl8pPr marL="3198720" indent="0">
              <a:buNone/>
              <a:defRPr sz="1632" b="1"/>
            </a:lvl8pPr>
            <a:lvl9pPr marL="3655680" indent="0">
              <a:buNone/>
              <a:defRPr sz="1632"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358"/>
            </a:lvl1pPr>
            <a:lvl2pPr>
              <a:defRPr sz="1995"/>
            </a:lvl2pPr>
            <a:lvl3pPr>
              <a:defRPr sz="1814"/>
            </a:lvl3pPr>
            <a:lvl4pPr>
              <a:defRPr sz="1632"/>
            </a:lvl4pPr>
            <a:lvl5pPr>
              <a:defRPr sz="1632"/>
            </a:lvl5pPr>
            <a:lvl6pPr>
              <a:defRPr sz="1632"/>
            </a:lvl6pPr>
            <a:lvl7pPr>
              <a:defRPr sz="1632"/>
            </a:lvl7pPr>
            <a:lvl8pPr>
              <a:defRPr sz="1632"/>
            </a:lvl8pPr>
            <a:lvl9pPr>
              <a:defRPr sz="16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1" y="661977"/>
            <a:ext cx="3273552" cy="639762"/>
          </a:xfrm>
        </p:spPr>
        <p:txBody>
          <a:bodyPr anchor="ctr">
            <a:noAutofit/>
          </a:bodyPr>
          <a:lstStyle>
            <a:lvl1pPr marL="0" indent="0">
              <a:buNone/>
              <a:defRPr sz="2176" b="0"/>
            </a:lvl1pPr>
            <a:lvl2pPr marL="456960" indent="0">
              <a:buNone/>
              <a:defRPr sz="1995" b="1"/>
            </a:lvl2pPr>
            <a:lvl3pPr marL="913920" indent="0">
              <a:buNone/>
              <a:defRPr sz="1814" b="1"/>
            </a:lvl3pPr>
            <a:lvl4pPr marL="1370880" indent="0">
              <a:buNone/>
              <a:defRPr sz="1632" b="1"/>
            </a:lvl4pPr>
            <a:lvl5pPr marL="1827839" indent="0">
              <a:buNone/>
              <a:defRPr sz="1632" b="1"/>
            </a:lvl5pPr>
            <a:lvl6pPr marL="2284800" indent="0">
              <a:buNone/>
              <a:defRPr sz="1632" b="1"/>
            </a:lvl6pPr>
            <a:lvl7pPr marL="2741760" indent="0">
              <a:buNone/>
              <a:defRPr sz="1632" b="1"/>
            </a:lvl7pPr>
            <a:lvl8pPr marL="3198720" indent="0">
              <a:buNone/>
              <a:defRPr sz="1632" b="1"/>
            </a:lvl8pPr>
            <a:lvl9pPr marL="3655680" indent="0">
              <a:buNone/>
              <a:defRPr sz="1632" b="1"/>
            </a:lvl9pPr>
          </a:lstStyle>
          <a:p>
            <a:pPr lvl="0"/>
            <a:r>
              <a:rPr lang="en-US"/>
              <a:t>Click to edit Master text styles</a:t>
            </a:r>
          </a:p>
        </p:txBody>
      </p:sp>
      <p:sp>
        <p:nvSpPr>
          <p:cNvPr id="6" name="Content Placeholder 5"/>
          <p:cNvSpPr>
            <a:spLocks noGrp="1"/>
          </p:cNvSpPr>
          <p:nvPr>
            <p:ph sz="quarter" idx="4"/>
          </p:nvPr>
        </p:nvSpPr>
        <p:spPr>
          <a:xfrm>
            <a:off x="5029201" y="1371600"/>
            <a:ext cx="3273552" cy="2743200"/>
          </a:xfrm>
        </p:spPr>
        <p:txBody>
          <a:bodyPr anchor="t"/>
          <a:lstStyle>
            <a:lvl1pPr>
              <a:defRPr sz="2358"/>
            </a:lvl1pPr>
            <a:lvl2pPr>
              <a:defRPr sz="1995"/>
            </a:lvl2pPr>
            <a:lvl3pPr>
              <a:defRPr sz="1814"/>
            </a:lvl3pPr>
            <a:lvl4pPr>
              <a:defRPr sz="1632"/>
            </a:lvl4pPr>
            <a:lvl5pPr>
              <a:defRPr sz="1632"/>
            </a:lvl5pPr>
            <a:lvl6pPr>
              <a:defRPr sz="1632"/>
            </a:lvl6pPr>
            <a:lvl7pPr>
              <a:defRPr sz="1632"/>
            </a:lvl7pPr>
            <a:lvl8pPr>
              <a:defRPr sz="1632"/>
            </a:lvl8pPr>
            <a:lvl9pPr>
              <a:defRPr sz="16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1021"/>
          </a:xfrm>
          <a:prstGeom prst="rect">
            <a:avLst/>
          </a:prstGeom>
          <a:noFill/>
        </p:spPr>
        <p:txBody>
          <a:bodyPr wrap="square" lIns="0" tIns="0" rIns="0" bIns="0" rtlCol="0" anchor="t" anchorCtr="0">
            <a:spAutoFit/>
          </a:bodyPr>
          <a:lstStyle/>
          <a:p>
            <a:r>
              <a:rPr lang="en-US" sz="5985"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1021"/>
          </a:xfrm>
          <a:prstGeom prst="rect">
            <a:avLst/>
          </a:prstGeom>
          <a:noFill/>
        </p:spPr>
        <p:txBody>
          <a:bodyPr wrap="square" lIns="0" tIns="0" rIns="0" bIns="0" rtlCol="0" anchor="t" anchorCtr="0">
            <a:spAutoFit/>
          </a:bodyPr>
          <a:lstStyle/>
          <a:p>
            <a:r>
              <a:rPr lang="en-US" sz="5985"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pPr>
              <a:defRPr/>
            </a:pPr>
            <a:fld id="{CBDC245D-2796-2641-9E4E-81C829B0CCE4}" type="datetime1">
              <a:rPr lang="sk-SK" smtClean="0"/>
              <a:pPr>
                <a:defRPr/>
              </a:pPr>
              <a:t>19.10.20</a:t>
            </a:fld>
            <a:endParaRPr lang="en-US" dirty="0"/>
          </a:p>
        </p:txBody>
      </p:sp>
      <p:sp>
        <p:nvSpPr>
          <p:cNvPr id="15" name="Slide Number Placeholder 14"/>
          <p:cNvSpPr>
            <a:spLocks noGrp="1"/>
          </p:cNvSpPr>
          <p:nvPr>
            <p:ph type="sldNum" sz="quarter" idx="11"/>
          </p:nvPr>
        </p:nvSpPr>
        <p:spPr/>
        <p:txBody>
          <a:bodyPr/>
          <a:lstStyle/>
          <a:p>
            <a:pPr>
              <a:defRPr/>
            </a:pPr>
            <a:fld id="{DA44C97F-18B2-0B4F-81B6-5B466059C50D}" type="slidenum">
              <a:rPr lang="en-US" altLang="en-US" smtClean="0"/>
              <a:pPr>
                <a:defRPr/>
              </a:pPr>
              <a:t>‹#›</a:t>
            </a:fld>
            <a:endParaRPr lang="en-US" altLang="en-US"/>
          </a:p>
        </p:txBody>
      </p:sp>
      <p:sp>
        <p:nvSpPr>
          <p:cNvPr id="16" name="Footer Placeholder 15"/>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18206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pPr>
              <a:defRPr/>
            </a:pPr>
            <a:fld id="{6B51AE64-89C1-5045-8D6D-34B9513B9F8A}" type="datetime1">
              <a:rPr lang="sk-SK" smtClean="0"/>
              <a:pPr>
                <a:defRPr/>
              </a:pPr>
              <a:t>19.10.20</a:t>
            </a:fld>
            <a:endParaRPr lang="en-US" dirty="0"/>
          </a:p>
        </p:txBody>
      </p:sp>
      <p:sp>
        <p:nvSpPr>
          <p:cNvPr id="8" name="Slide Number Placeholder 7"/>
          <p:cNvSpPr>
            <a:spLocks noGrp="1"/>
          </p:cNvSpPr>
          <p:nvPr>
            <p:ph type="sldNum" sz="quarter" idx="11"/>
          </p:nvPr>
        </p:nvSpPr>
        <p:spPr/>
        <p:txBody>
          <a:bodyPr/>
          <a:lstStyle/>
          <a:p>
            <a:pPr>
              <a:defRPr/>
            </a:pPr>
            <a:fld id="{D67A176F-B3CF-C14D-9ABC-4BCD8D8765C7}" type="slidenum">
              <a:rPr lang="en-US" altLang="en-US" smtClean="0"/>
              <a:pPr>
                <a:defRPr/>
              </a:pPr>
              <a:t>‹#›</a:t>
            </a:fld>
            <a:endParaRPr lang="en-US" altLang="en-US"/>
          </a:p>
        </p:txBody>
      </p:sp>
      <p:sp>
        <p:nvSpPr>
          <p:cNvPr id="9" name="Footer Placeholder 8"/>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650261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42162315-D3DC-7646-A8C8-53B381FD15D4}" type="datetime1">
              <a:rPr lang="sk-SK" smtClean="0"/>
              <a:pPr>
                <a:defRPr/>
              </a:pPr>
              <a:t>19.10.20</a:t>
            </a:fld>
            <a:endParaRPr lang="en-US" dirty="0"/>
          </a:p>
        </p:txBody>
      </p:sp>
      <p:sp>
        <p:nvSpPr>
          <p:cNvPr id="6" name="Slide Number Placeholder 5"/>
          <p:cNvSpPr>
            <a:spLocks noGrp="1"/>
          </p:cNvSpPr>
          <p:nvPr>
            <p:ph type="sldNum" sz="quarter" idx="11"/>
          </p:nvPr>
        </p:nvSpPr>
        <p:spPr/>
        <p:txBody>
          <a:bodyPr/>
          <a:lstStyle/>
          <a:p>
            <a:pPr>
              <a:defRPr/>
            </a:pPr>
            <a:fld id="{82EE1101-B00D-A64D-BB85-5AA21677B55F}" type="slidenum">
              <a:rPr lang="en-US" altLang="en-US" smtClean="0"/>
              <a:pPr>
                <a:defRPr/>
              </a:pPr>
              <a:t>‹#›</a:t>
            </a:fld>
            <a:endParaRPr lang="en-US" altLang="en-US"/>
          </a:p>
        </p:txBody>
      </p:sp>
      <p:sp>
        <p:nvSpPr>
          <p:cNvPr id="7" name="Footer Placeholder 6"/>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200233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28028"/>
          </a:xfrm>
          <a:prstGeom prst="rect">
            <a:avLst/>
          </a:prstGeom>
          <a:noFill/>
        </p:spPr>
        <p:txBody>
          <a:bodyPr wrap="square" lIns="0" tIns="0" rIns="0" bIns="0" rtlCol="0" anchor="t" anchorCtr="0">
            <a:spAutoFit/>
          </a:bodyPr>
          <a:lstStyle/>
          <a:p>
            <a:r>
              <a:rPr lang="en-US" sz="798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1" y="685801"/>
            <a:ext cx="4343400" cy="3429000"/>
          </a:xfrm>
        </p:spPr>
        <p:txBody>
          <a:bodyPr anchor="ctr"/>
          <a:lstStyle>
            <a:lvl1pPr>
              <a:defRPr sz="2358"/>
            </a:lvl1pPr>
            <a:lvl2pPr>
              <a:defRPr sz="2176"/>
            </a:lvl2pPr>
            <a:lvl3pPr>
              <a:defRPr sz="1995"/>
            </a:lvl3pPr>
            <a:lvl4pPr>
              <a:defRPr sz="1814"/>
            </a:lvl4pPr>
            <a:lvl5pPr>
              <a:defRPr sz="1814"/>
            </a:lvl5pPr>
            <a:lvl6pPr>
              <a:defRPr sz="1995"/>
            </a:lvl6pPr>
            <a:lvl7pPr>
              <a:defRPr sz="1995"/>
            </a:lvl7pPr>
            <a:lvl8pPr>
              <a:defRPr sz="1995"/>
            </a:lvl8pPr>
            <a:lvl9pPr>
              <a:defRPr sz="19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32"/>
            </a:lvl1pPr>
            <a:lvl2pPr marL="456960" indent="0">
              <a:buNone/>
              <a:defRPr sz="1179"/>
            </a:lvl2pPr>
            <a:lvl3pPr marL="913920" indent="0">
              <a:buNone/>
              <a:defRPr sz="997"/>
            </a:lvl3pPr>
            <a:lvl4pPr marL="1370880" indent="0">
              <a:buNone/>
              <a:defRPr sz="907"/>
            </a:lvl4pPr>
            <a:lvl5pPr marL="1827839" indent="0">
              <a:buNone/>
              <a:defRPr sz="907"/>
            </a:lvl5pPr>
            <a:lvl6pPr marL="2284800" indent="0">
              <a:buNone/>
              <a:defRPr sz="907"/>
            </a:lvl6pPr>
            <a:lvl7pPr marL="2741760" indent="0">
              <a:buNone/>
              <a:defRPr sz="907"/>
            </a:lvl7pPr>
            <a:lvl8pPr marL="3198720" indent="0">
              <a:buNone/>
              <a:defRPr sz="907"/>
            </a:lvl8pPr>
            <a:lvl9pPr marL="3655680" indent="0">
              <a:buNone/>
              <a:defRPr sz="907"/>
            </a:lvl9pPr>
          </a:lstStyle>
          <a:p>
            <a:pPr lvl="0"/>
            <a:r>
              <a:rPr lang="en-US"/>
              <a:t>Click to edit Master text styles</a:t>
            </a:r>
          </a:p>
        </p:txBody>
      </p:sp>
      <p:sp>
        <p:nvSpPr>
          <p:cNvPr id="15" name="Date Placeholder 14"/>
          <p:cNvSpPr>
            <a:spLocks noGrp="1"/>
          </p:cNvSpPr>
          <p:nvPr>
            <p:ph type="dt" sz="half" idx="10"/>
          </p:nvPr>
        </p:nvSpPr>
        <p:spPr/>
        <p:txBody>
          <a:bodyPr/>
          <a:lstStyle/>
          <a:p>
            <a:pPr>
              <a:defRPr/>
            </a:pPr>
            <a:fld id="{4BCDF7C7-8ABD-5A4E-9065-07DB806D8B67}" type="datetime1">
              <a:rPr lang="sk-SK" smtClean="0"/>
              <a:pPr>
                <a:defRPr/>
              </a:pPr>
              <a:t>19.10.20</a:t>
            </a:fld>
            <a:endParaRPr lang="en-US" dirty="0"/>
          </a:p>
        </p:txBody>
      </p:sp>
      <p:sp>
        <p:nvSpPr>
          <p:cNvPr id="16" name="Slide Number Placeholder 15"/>
          <p:cNvSpPr>
            <a:spLocks noGrp="1"/>
          </p:cNvSpPr>
          <p:nvPr>
            <p:ph type="sldNum" sz="quarter" idx="11"/>
          </p:nvPr>
        </p:nvSpPr>
        <p:spPr/>
        <p:txBody>
          <a:bodyPr/>
          <a:lstStyle/>
          <a:p>
            <a:pPr>
              <a:defRPr/>
            </a:pPr>
            <a:fld id="{A39CAF43-D9CF-BD4F-8B81-F036B0D6BA77}" type="slidenum">
              <a:rPr lang="en-US" altLang="en-US" smtClean="0"/>
              <a:pPr>
                <a:defRPr/>
              </a:pPr>
              <a:t>‹#›</a:t>
            </a:fld>
            <a:endParaRPr lang="en-US" altLang="en-US"/>
          </a:p>
        </p:txBody>
      </p:sp>
      <p:sp>
        <p:nvSpPr>
          <p:cNvPr id="17" name="Footer Placeholder 16"/>
          <p:cNvSpPr>
            <a:spLocks noGrp="1"/>
          </p:cNvSpPr>
          <p:nvPr>
            <p:ph type="ftr" sz="quarter" idx="12"/>
          </p:nvPr>
        </p:nvSpPr>
        <p:spPr/>
        <p:txBody>
          <a:bodyPr/>
          <a:lstStyle/>
          <a:p>
            <a:pPr>
              <a:defRPr/>
            </a:pPr>
            <a:r>
              <a:rPr lang="en-US"/>
              <a:t>rusnakm@truni.sk</a:t>
            </a:r>
          </a:p>
        </p:txBody>
      </p:sp>
      <p:sp>
        <p:nvSpPr>
          <p:cNvPr id="18" name="Title 17"/>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1564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10"/>
          </p:nvPr>
        </p:nvSpPr>
        <p:spPr/>
        <p:txBody>
          <a:bodyPr/>
          <a:lstStyle/>
          <a:p>
            <a:fld id="{B00756BD-4095-B04E-BDA1-90350AB92560}" type="datetimeFigureOut">
              <a:rPr lang="sk-SK" smtClean="0"/>
              <a:t>19.10.20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790979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174"/>
            </a:lvl1pPr>
            <a:lvl2pPr marL="456960" indent="0">
              <a:buNone/>
              <a:defRPr sz="2811"/>
            </a:lvl2pPr>
            <a:lvl3pPr marL="913920" indent="0">
              <a:buNone/>
              <a:defRPr sz="2358"/>
            </a:lvl3pPr>
            <a:lvl4pPr marL="1370880" indent="0">
              <a:buNone/>
              <a:defRPr sz="1995"/>
            </a:lvl4pPr>
            <a:lvl5pPr marL="1827839" indent="0">
              <a:buNone/>
              <a:defRPr sz="1995"/>
            </a:lvl5pPr>
            <a:lvl6pPr marL="2284800" indent="0">
              <a:buNone/>
              <a:defRPr sz="1995"/>
            </a:lvl6pPr>
            <a:lvl7pPr marL="2741760" indent="0">
              <a:buNone/>
              <a:defRPr sz="1995"/>
            </a:lvl7pPr>
            <a:lvl8pPr marL="3198720" indent="0">
              <a:buNone/>
              <a:defRPr sz="1995"/>
            </a:lvl8pPr>
            <a:lvl9pPr marL="3655680" indent="0">
              <a:buNone/>
              <a:defRPr sz="1995"/>
            </a:lvl9pPr>
          </a:lstStyle>
          <a:p>
            <a:r>
              <a:rPr lang="en-US"/>
              <a:t>Drag picture to placeholder or click icon to add</a:t>
            </a:r>
          </a:p>
        </p:txBody>
      </p:sp>
      <p:sp>
        <p:nvSpPr>
          <p:cNvPr id="4" name="Text Placeholder 3"/>
          <p:cNvSpPr>
            <a:spLocks noGrp="1"/>
          </p:cNvSpPr>
          <p:nvPr>
            <p:ph type="body" sz="half" idx="2"/>
          </p:nvPr>
        </p:nvSpPr>
        <p:spPr>
          <a:xfrm>
            <a:off x="2743201" y="3453047"/>
            <a:ext cx="5029200" cy="720804"/>
          </a:xfrm>
        </p:spPr>
        <p:txBody>
          <a:bodyPr anchor="ctr">
            <a:normAutofit/>
          </a:bodyPr>
          <a:lstStyle>
            <a:lvl1pPr marL="0" indent="0">
              <a:buNone/>
              <a:defRPr sz="1632"/>
            </a:lvl1pPr>
            <a:lvl2pPr marL="456960" indent="0">
              <a:buNone/>
              <a:defRPr sz="1179"/>
            </a:lvl2pPr>
            <a:lvl3pPr marL="913920" indent="0">
              <a:buNone/>
              <a:defRPr sz="997"/>
            </a:lvl3pPr>
            <a:lvl4pPr marL="1370880" indent="0">
              <a:buNone/>
              <a:defRPr sz="907"/>
            </a:lvl4pPr>
            <a:lvl5pPr marL="1827839" indent="0">
              <a:buNone/>
              <a:defRPr sz="907"/>
            </a:lvl5pPr>
            <a:lvl6pPr marL="2284800" indent="0">
              <a:buNone/>
              <a:defRPr sz="907"/>
            </a:lvl6pPr>
            <a:lvl7pPr marL="2741760" indent="0">
              <a:buNone/>
              <a:defRPr sz="907"/>
            </a:lvl7pPr>
            <a:lvl8pPr marL="3198720" indent="0">
              <a:buNone/>
              <a:defRPr sz="907"/>
            </a:lvl8pPr>
            <a:lvl9pPr marL="3655680" indent="0">
              <a:buNone/>
              <a:defRPr sz="907"/>
            </a:lvl9pPr>
          </a:lstStyle>
          <a:p>
            <a:pPr lvl="0"/>
            <a:r>
              <a:rPr lang="en-US"/>
              <a:t>Click to edit Master text styles</a:t>
            </a:r>
          </a:p>
        </p:txBody>
      </p:sp>
      <p:sp>
        <p:nvSpPr>
          <p:cNvPr id="9" name="TextBox 8"/>
          <p:cNvSpPr txBox="1"/>
          <p:nvPr/>
        </p:nvSpPr>
        <p:spPr>
          <a:xfrm>
            <a:off x="2435352" y="3331464"/>
            <a:ext cx="457200" cy="921021"/>
          </a:xfrm>
          <a:prstGeom prst="rect">
            <a:avLst/>
          </a:prstGeom>
          <a:noFill/>
        </p:spPr>
        <p:txBody>
          <a:bodyPr wrap="square" lIns="0" tIns="0" rIns="0" bIns="0" rtlCol="0" anchor="t" anchorCtr="0">
            <a:spAutoFit/>
          </a:bodyPr>
          <a:lstStyle/>
          <a:p>
            <a:r>
              <a:rPr lang="en-US" sz="5985"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pPr>
              <a:defRPr/>
            </a:pPr>
            <a:fld id="{379B1D0E-2FF1-2747-91B9-D83A90081155}" type="datetime1">
              <a:rPr lang="sk-SK" smtClean="0"/>
              <a:pPr>
                <a:defRPr/>
              </a:pPr>
              <a:t>19.10.20</a:t>
            </a:fld>
            <a:endParaRPr lang="en-US" dirty="0"/>
          </a:p>
        </p:txBody>
      </p:sp>
      <p:sp>
        <p:nvSpPr>
          <p:cNvPr id="14" name="Slide Number Placeholder 13"/>
          <p:cNvSpPr>
            <a:spLocks noGrp="1"/>
          </p:cNvSpPr>
          <p:nvPr>
            <p:ph type="sldNum" sz="quarter" idx="11"/>
          </p:nvPr>
        </p:nvSpPr>
        <p:spPr/>
        <p:txBody>
          <a:bodyPr/>
          <a:lstStyle/>
          <a:p>
            <a:pPr>
              <a:defRPr/>
            </a:pPr>
            <a:fld id="{028692E7-2BFF-A244-9D16-A53E65F7E2C1}" type="slidenum">
              <a:rPr lang="en-US" altLang="en-US" smtClean="0"/>
              <a:pPr>
                <a:defRPr/>
              </a:pPr>
              <a:t>‹#›</a:t>
            </a:fld>
            <a:endParaRPr lang="en-US" altLang="en-US"/>
          </a:p>
        </p:txBody>
      </p:sp>
      <p:sp>
        <p:nvSpPr>
          <p:cNvPr id="15" name="Footer Placeholder 14"/>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788464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99BBA79-158B-4D49-9534-2751794BE0F8}" type="datetime1">
              <a:rPr lang="sk-SK" smtClean="0"/>
              <a:pPr>
                <a:defRPr/>
              </a:pPr>
              <a:t>19.10.20</a:t>
            </a:fld>
            <a:endParaRPr lang="en-US" dirty="0"/>
          </a:p>
        </p:txBody>
      </p:sp>
      <p:sp>
        <p:nvSpPr>
          <p:cNvPr id="5" name="Footer Placeholder 4"/>
          <p:cNvSpPr>
            <a:spLocks noGrp="1"/>
          </p:cNvSpPr>
          <p:nvPr>
            <p:ph type="ftr" sz="quarter" idx="11"/>
          </p:nvPr>
        </p:nvSpPr>
        <p:spPr/>
        <p:txBody>
          <a:bodyPr/>
          <a:lstStyle/>
          <a:p>
            <a:pPr>
              <a:defRPr/>
            </a:pPr>
            <a:r>
              <a:rPr lang="en-US"/>
              <a:t>rusnakm@truni.sk</a:t>
            </a:r>
          </a:p>
        </p:txBody>
      </p:sp>
      <p:sp>
        <p:nvSpPr>
          <p:cNvPr id="6" name="Slide Number Placeholder 5"/>
          <p:cNvSpPr>
            <a:spLocks noGrp="1"/>
          </p:cNvSpPr>
          <p:nvPr>
            <p:ph type="sldNum" sz="quarter" idx="12"/>
          </p:nvPr>
        </p:nvSpPr>
        <p:spPr/>
        <p:txBody>
          <a:bodyPr/>
          <a:lstStyle/>
          <a:p>
            <a:pPr>
              <a:defRPr/>
            </a:pPr>
            <a:fld id="{79691006-082A-4A40-BA75-C32FFC8E24F6}" type="slidenum">
              <a:rPr lang="en-US" altLang="en-US" smtClean="0"/>
              <a:pPr>
                <a:defRPr/>
              </a:pPr>
              <a:t>‹#›</a:t>
            </a:fld>
            <a:endParaRPr lang="en-US" altLang="en-US"/>
          </a:p>
        </p:txBody>
      </p:sp>
    </p:spTree>
    <p:extLst>
      <p:ext uri="{BB962C8B-B14F-4D97-AF65-F5344CB8AC3E}">
        <p14:creationId xmlns:p14="http://schemas.microsoft.com/office/powerpoint/2010/main" val="388244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2"/>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1"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033C832-923D-6F4D-BA4D-BC4230873094}" type="datetime1">
              <a:rPr lang="sk-SK" smtClean="0"/>
              <a:pPr>
                <a:defRPr/>
              </a:pPr>
              <a:t>19.10.20</a:t>
            </a:fld>
            <a:endParaRPr lang="en-US" dirty="0"/>
          </a:p>
        </p:txBody>
      </p:sp>
      <p:sp>
        <p:nvSpPr>
          <p:cNvPr id="5" name="Footer Placeholder 4"/>
          <p:cNvSpPr>
            <a:spLocks noGrp="1"/>
          </p:cNvSpPr>
          <p:nvPr>
            <p:ph type="ftr" sz="quarter" idx="11"/>
          </p:nvPr>
        </p:nvSpPr>
        <p:spPr/>
        <p:txBody>
          <a:bodyPr/>
          <a:lstStyle/>
          <a:p>
            <a:pPr>
              <a:defRPr/>
            </a:pPr>
            <a:r>
              <a:rPr lang="en-US"/>
              <a:t>rusnakm@truni.sk</a:t>
            </a:r>
          </a:p>
        </p:txBody>
      </p:sp>
      <p:sp>
        <p:nvSpPr>
          <p:cNvPr id="6" name="Slide Number Placeholder 5"/>
          <p:cNvSpPr>
            <a:spLocks noGrp="1"/>
          </p:cNvSpPr>
          <p:nvPr>
            <p:ph type="sldNum" sz="quarter" idx="12"/>
          </p:nvPr>
        </p:nvSpPr>
        <p:spPr/>
        <p:txBody>
          <a:bodyPr/>
          <a:lstStyle/>
          <a:p>
            <a:pPr>
              <a:defRPr/>
            </a:pPr>
            <a:fld id="{561AEECE-5444-4F4C-BD20-1415FB70D2C0}" type="slidenum">
              <a:rPr lang="en-US" altLang="en-US" smtClean="0"/>
              <a:pPr>
                <a:defRPr/>
              </a:pPr>
              <a:t>‹#›</a:t>
            </a:fld>
            <a:endParaRPr lang="en-US" altLang="en-US"/>
          </a:p>
        </p:txBody>
      </p:sp>
    </p:spTree>
    <p:extLst>
      <p:ext uri="{BB962C8B-B14F-4D97-AF65-F5344CB8AC3E}">
        <p14:creationId xmlns:p14="http://schemas.microsoft.com/office/powerpoint/2010/main" val="116733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k-SK"/>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0756BD-4095-B04E-BDA1-90350AB92560}" type="datetimeFigureOut">
              <a:rPr lang="sk-SK" smtClean="0"/>
              <a:t>19.10.20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107142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5" name="Date Placeholder 4"/>
          <p:cNvSpPr>
            <a:spLocks noGrp="1"/>
          </p:cNvSpPr>
          <p:nvPr>
            <p:ph type="dt" sz="half" idx="10"/>
          </p:nvPr>
        </p:nvSpPr>
        <p:spPr/>
        <p:txBody>
          <a:bodyPr/>
          <a:lstStyle/>
          <a:p>
            <a:fld id="{B00756BD-4095-B04E-BDA1-90350AB92560}" type="datetimeFigureOut">
              <a:rPr lang="sk-SK" smtClean="0"/>
              <a:t>19.10.20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72423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sk-SK"/>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7" name="Date Placeholder 6"/>
          <p:cNvSpPr>
            <a:spLocks noGrp="1"/>
          </p:cNvSpPr>
          <p:nvPr>
            <p:ph type="dt" sz="half" idx="10"/>
          </p:nvPr>
        </p:nvSpPr>
        <p:spPr/>
        <p:txBody>
          <a:bodyPr/>
          <a:lstStyle/>
          <a:p>
            <a:fld id="{B00756BD-4095-B04E-BDA1-90350AB92560}" type="datetimeFigureOut">
              <a:rPr lang="sk-SK" smtClean="0"/>
              <a:t>19.10.20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23801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k-SK"/>
          </a:p>
        </p:txBody>
      </p:sp>
      <p:sp>
        <p:nvSpPr>
          <p:cNvPr id="3" name="Date Placeholder 2"/>
          <p:cNvSpPr>
            <a:spLocks noGrp="1"/>
          </p:cNvSpPr>
          <p:nvPr>
            <p:ph type="dt" sz="half" idx="10"/>
          </p:nvPr>
        </p:nvSpPr>
        <p:spPr/>
        <p:txBody>
          <a:bodyPr/>
          <a:lstStyle/>
          <a:p>
            <a:fld id="{B00756BD-4095-B04E-BDA1-90350AB92560}" type="datetimeFigureOut">
              <a:rPr lang="sk-SK" smtClean="0"/>
              <a:t>19.10.20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168301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56BD-4095-B04E-BDA1-90350AB92560}" type="datetimeFigureOut">
              <a:rPr lang="sk-SK" smtClean="0"/>
              <a:t>19.10.20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194501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k-SK"/>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756BD-4095-B04E-BDA1-90350AB92560}" type="datetimeFigureOut">
              <a:rPr lang="sk-SK" smtClean="0"/>
              <a:t>19.10.20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88593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k-SK"/>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0756BD-4095-B04E-BDA1-90350AB92560}" type="datetimeFigureOut">
              <a:rPr lang="sk-SK" smtClean="0"/>
              <a:t>19.10.20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57F6C6BA-36B0-9349-A85E-1B26A5F0D5EA}" type="slidenum">
              <a:rPr lang="sk-SK" smtClean="0"/>
              <a:t>‹#›</a:t>
            </a:fld>
            <a:endParaRPr lang="sk-SK"/>
          </a:p>
        </p:txBody>
      </p:sp>
    </p:spTree>
    <p:extLst>
      <p:ext uri="{BB962C8B-B14F-4D97-AF65-F5344CB8AC3E}">
        <p14:creationId xmlns:p14="http://schemas.microsoft.com/office/powerpoint/2010/main" val="145878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sk-SK"/>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56BD-4095-B04E-BDA1-90350AB92560}" type="datetimeFigureOut">
              <a:rPr lang="sk-SK" smtClean="0"/>
              <a:t>19.10.20</a:t>
            </a:fld>
            <a:endParaRPr lang="sk-SK"/>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6C6BA-36B0-9349-A85E-1B26A5F0D5EA}" type="slidenum">
              <a:rPr lang="sk-SK" smtClean="0"/>
              <a:t>‹#›</a:t>
            </a:fld>
            <a:endParaRPr lang="sk-SK"/>
          </a:p>
        </p:txBody>
      </p:sp>
    </p:spTree>
    <p:extLst>
      <p:ext uri="{BB962C8B-B14F-4D97-AF65-F5344CB8AC3E}">
        <p14:creationId xmlns:p14="http://schemas.microsoft.com/office/powerpoint/2010/main" val="965494366"/>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39722"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a:endParaRPr lang="en-US"/>
          </a:p>
        </p:txBody>
      </p:sp>
      <p:sp>
        <p:nvSpPr>
          <p:cNvPr id="9" name="Oval 8"/>
          <p:cNvSpPr/>
          <p:nvPr/>
        </p:nvSpPr>
        <p:spPr>
          <a:xfrm rot="17656910">
            <a:off x="-274211" y="1165876"/>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a:endParaRPr lang="en-US"/>
          </a:p>
        </p:txBody>
      </p:sp>
      <p:sp>
        <p:nvSpPr>
          <p:cNvPr id="10" name="Oval 9"/>
          <p:cNvSpPr/>
          <p:nvPr/>
        </p:nvSpPr>
        <p:spPr>
          <a:xfrm rot="19724275">
            <a:off x="3277955" y="116855"/>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6" rIns="91392" bIns="45696"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100785" tIns="50393" rIns="100785" bIns="50393"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2"/>
            <a:ext cx="6096000" cy="3657599"/>
          </a:xfrm>
          <a:prstGeom prst="rect">
            <a:avLst/>
          </a:prstGeom>
        </p:spPr>
        <p:txBody>
          <a:bodyPr vert="horz" lIns="100785" tIns="50393" rIns="100785" bIns="50393"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9673" y="6154739"/>
            <a:ext cx="736127" cy="365125"/>
          </a:xfrm>
          <a:prstGeom prst="rect">
            <a:avLst/>
          </a:prstGeom>
        </p:spPr>
        <p:txBody>
          <a:bodyPr vert="horz" lIns="100785" tIns="50393" rIns="100785" bIns="50393" rtlCol="0" anchor="t"/>
          <a:lstStyle>
            <a:lvl1pPr algn="r">
              <a:defRPr sz="1088">
                <a:solidFill>
                  <a:schemeClr val="tx1">
                    <a:alpha val="60000"/>
                  </a:schemeClr>
                </a:solidFill>
                <a:effectLst/>
              </a:defRPr>
            </a:lvl1pPr>
          </a:lstStyle>
          <a:p>
            <a:pPr>
              <a:defRPr/>
            </a:pPr>
            <a:fld id="{7ACEC42C-A93A-6848-873A-A892A8DA9C97}" type="datetime1">
              <a:rPr lang="sk-SK" smtClean="0"/>
              <a:pPr>
                <a:defRPr/>
              </a:pPr>
              <a:t>19.10.20</a:t>
            </a:fld>
            <a:endParaRPr lang="en-US" dirty="0"/>
          </a:p>
        </p:txBody>
      </p:sp>
      <p:sp>
        <p:nvSpPr>
          <p:cNvPr id="5" name="Footer Placeholder 4"/>
          <p:cNvSpPr>
            <a:spLocks noGrp="1"/>
          </p:cNvSpPr>
          <p:nvPr>
            <p:ph type="ftr" sz="quarter" idx="3"/>
          </p:nvPr>
        </p:nvSpPr>
        <p:spPr>
          <a:xfrm>
            <a:off x="4536272" y="6154739"/>
            <a:ext cx="1140475" cy="365124"/>
          </a:xfrm>
          <a:prstGeom prst="rect">
            <a:avLst/>
          </a:prstGeom>
        </p:spPr>
        <p:txBody>
          <a:bodyPr vert="horz" lIns="100785" tIns="50393" rIns="100785" bIns="50393" rtlCol="0" anchor="t"/>
          <a:lstStyle>
            <a:lvl1pPr algn="l">
              <a:defRPr sz="1088">
                <a:solidFill>
                  <a:schemeClr val="tx1">
                    <a:alpha val="60000"/>
                  </a:schemeClr>
                </a:solidFill>
                <a:effectLst/>
              </a:defRPr>
            </a:lvl1pPr>
          </a:lstStyle>
          <a:p>
            <a:pPr>
              <a:defRPr/>
            </a:pPr>
            <a:r>
              <a:rPr lang="en-US"/>
              <a:t>rusnakm@truni.sk</a:t>
            </a:r>
          </a:p>
        </p:txBody>
      </p:sp>
      <p:sp>
        <p:nvSpPr>
          <p:cNvPr id="6" name="Slide Number Placeholder 5"/>
          <p:cNvSpPr>
            <a:spLocks noGrp="1"/>
          </p:cNvSpPr>
          <p:nvPr>
            <p:ph type="sldNum" sz="quarter" idx="4"/>
          </p:nvPr>
        </p:nvSpPr>
        <p:spPr>
          <a:xfrm>
            <a:off x="777241" y="6206342"/>
            <a:ext cx="746760" cy="313522"/>
          </a:xfrm>
          <a:prstGeom prst="rect">
            <a:avLst/>
          </a:prstGeom>
        </p:spPr>
        <p:txBody>
          <a:bodyPr vert="horz" lIns="100785" tIns="50393" rIns="100785" bIns="10079" rtlCol="0" anchor="b"/>
          <a:lstStyle>
            <a:lvl1pPr algn="l">
              <a:defRPr sz="1632">
                <a:solidFill>
                  <a:schemeClr val="tx1">
                    <a:alpha val="60000"/>
                  </a:schemeClr>
                </a:solidFill>
                <a:effectLst/>
              </a:defRPr>
            </a:lvl1pPr>
          </a:lstStyle>
          <a:p>
            <a:pPr>
              <a:defRPr/>
            </a:pPr>
            <a:fld id="{A3AA99C3-6690-DA4B-A8AC-A447A3D778EE}" type="slidenum">
              <a:rPr lang="en-US" altLang="en-US" smtClean="0"/>
              <a:pPr>
                <a:defRPr/>
              </a:pPr>
              <a:t>‹#›</a:t>
            </a:fld>
            <a:endParaRPr lang="en-US" altLang="en-US"/>
          </a:p>
        </p:txBody>
      </p:sp>
    </p:spTree>
    <p:extLst>
      <p:ext uri="{BB962C8B-B14F-4D97-AF65-F5344CB8AC3E}">
        <p14:creationId xmlns:p14="http://schemas.microsoft.com/office/powerpoint/2010/main" val="213226111"/>
      </p:ext>
    </p:extLst>
  </p:cSld>
  <p:clrMap bg1="dk1" tx1="lt1" bg2="dk2" tx2="lt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hdr="0"/>
  <p:txStyles>
    <p:titleStyle>
      <a:lvl1pPr algn="l" defTabSz="913920" rtl="0" eaLnBrk="1" latinLnBrk="0" hangingPunct="1">
        <a:spcBef>
          <a:spcPct val="0"/>
        </a:spcBef>
        <a:buNone/>
        <a:defRPr sz="4897"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176" indent="-255897" algn="l" defTabSz="913920" rtl="0" eaLnBrk="1" latinLnBrk="0" hangingPunct="1">
        <a:spcBef>
          <a:spcPct val="20000"/>
        </a:spcBef>
        <a:spcAft>
          <a:spcPts val="0"/>
        </a:spcAft>
        <a:buSzPct val="60000"/>
        <a:buFont typeface="Wingdings" pitchFamily="2" charset="2"/>
        <a:buChar char=""/>
        <a:defRPr sz="2086" kern="1200">
          <a:solidFill>
            <a:schemeClr val="tx1"/>
          </a:solidFill>
          <a:effectLst>
            <a:outerShdw blurRad="38100" dist="38100" dir="2700000" algn="tl">
              <a:srgbClr val="000000">
                <a:alpha val="43137"/>
              </a:srgbClr>
            </a:outerShdw>
          </a:effectLst>
          <a:latin typeface="+mn-lt"/>
          <a:ea typeface="+mn-ea"/>
          <a:cs typeface="+mn-cs"/>
        </a:defRPr>
      </a:lvl1pPr>
      <a:lvl2pPr marL="639744" indent="-255897" algn="l" defTabSz="913920" rtl="0" eaLnBrk="1" latinLnBrk="0" hangingPunct="1">
        <a:spcBef>
          <a:spcPct val="20000"/>
        </a:spcBef>
        <a:buSzPct val="60000"/>
        <a:buFont typeface="Wingdings" pitchFamily="2" charset="2"/>
        <a:buChar char=""/>
        <a:defRPr sz="1904" kern="1200">
          <a:solidFill>
            <a:schemeClr val="tx1"/>
          </a:solidFill>
          <a:effectLst>
            <a:outerShdw blurRad="38100" dist="38100" dir="2700000" algn="tl">
              <a:srgbClr val="000000">
                <a:alpha val="43137"/>
              </a:srgbClr>
            </a:outerShdw>
          </a:effectLst>
          <a:latin typeface="+mn-lt"/>
          <a:ea typeface="+mn-ea"/>
          <a:cs typeface="+mn-cs"/>
        </a:defRPr>
      </a:lvl2pPr>
      <a:lvl3pPr marL="1005312" indent="-255897" algn="l" defTabSz="913920" rtl="0" eaLnBrk="1" latinLnBrk="0" hangingPunct="1">
        <a:spcBef>
          <a:spcPct val="20000"/>
        </a:spcBef>
        <a:buSzPct val="60000"/>
        <a:buFont typeface="Wingdings" pitchFamily="2" charset="2"/>
        <a:buChar char=""/>
        <a:defRPr sz="1723" kern="1200">
          <a:solidFill>
            <a:schemeClr val="tx1"/>
          </a:solidFill>
          <a:effectLst>
            <a:outerShdw blurRad="38100" dist="38100" dir="2700000" algn="tl">
              <a:srgbClr val="000000">
                <a:alpha val="43137"/>
              </a:srgbClr>
            </a:outerShdw>
          </a:effectLst>
          <a:latin typeface="+mn-lt"/>
          <a:ea typeface="+mn-ea"/>
          <a:cs typeface="+mn-cs"/>
        </a:defRPr>
      </a:lvl3pPr>
      <a:lvl4pPr marL="1370880" indent="-255897" algn="l" defTabSz="913920" rtl="0" eaLnBrk="1" latinLnBrk="0" hangingPunct="1">
        <a:spcBef>
          <a:spcPct val="20000"/>
        </a:spcBef>
        <a:buSzPct val="60000"/>
        <a:buFont typeface="Wingdings" pitchFamily="2" charset="2"/>
        <a:buChar char=""/>
        <a:defRPr sz="1632" kern="1200">
          <a:solidFill>
            <a:schemeClr val="tx1"/>
          </a:solidFill>
          <a:effectLst>
            <a:outerShdw blurRad="38100" dist="38100" dir="2700000" algn="tl">
              <a:srgbClr val="000000">
                <a:alpha val="43137"/>
              </a:srgbClr>
            </a:outerShdw>
          </a:effectLst>
          <a:latin typeface="+mn-lt"/>
          <a:ea typeface="+mn-ea"/>
          <a:cs typeface="+mn-cs"/>
        </a:defRPr>
      </a:lvl4pPr>
      <a:lvl5pPr marL="1645056" indent="-255897" algn="l" defTabSz="913920" rtl="0" eaLnBrk="1" latinLnBrk="0" hangingPunct="1">
        <a:spcBef>
          <a:spcPct val="20000"/>
        </a:spcBef>
        <a:buSzPct val="60000"/>
        <a:buFont typeface="Wingdings" pitchFamily="2" charset="2"/>
        <a:buChar char=""/>
        <a:defRPr sz="1542" kern="1200">
          <a:solidFill>
            <a:schemeClr val="tx1"/>
          </a:solidFill>
          <a:effectLst>
            <a:outerShdw blurRad="38100" dist="38100" dir="2700000" algn="tl">
              <a:srgbClr val="000000">
                <a:alpha val="43137"/>
              </a:srgbClr>
            </a:outerShdw>
          </a:effectLst>
          <a:latin typeface="+mn-lt"/>
          <a:ea typeface="+mn-ea"/>
          <a:cs typeface="+mn-cs"/>
        </a:defRPr>
      </a:lvl5pPr>
      <a:lvl6pPr marL="1964928"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39104"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3280"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3152"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3920" rtl="0" eaLnBrk="1" latinLnBrk="0" hangingPunct="1">
        <a:defRPr sz="1814" kern="1200">
          <a:solidFill>
            <a:schemeClr val="tx1"/>
          </a:solidFill>
          <a:latin typeface="+mn-lt"/>
          <a:ea typeface="+mn-ea"/>
          <a:cs typeface="+mn-cs"/>
        </a:defRPr>
      </a:lvl1pPr>
      <a:lvl2pPr marL="456960" algn="l" defTabSz="913920" rtl="0" eaLnBrk="1" latinLnBrk="0" hangingPunct="1">
        <a:defRPr sz="1814" kern="1200">
          <a:solidFill>
            <a:schemeClr val="tx1"/>
          </a:solidFill>
          <a:latin typeface="+mn-lt"/>
          <a:ea typeface="+mn-ea"/>
          <a:cs typeface="+mn-cs"/>
        </a:defRPr>
      </a:lvl2pPr>
      <a:lvl3pPr marL="913920" algn="l" defTabSz="913920" rtl="0" eaLnBrk="1" latinLnBrk="0" hangingPunct="1">
        <a:defRPr sz="1814" kern="1200">
          <a:solidFill>
            <a:schemeClr val="tx1"/>
          </a:solidFill>
          <a:latin typeface="+mn-lt"/>
          <a:ea typeface="+mn-ea"/>
          <a:cs typeface="+mn-cs"/>
        </a:defRPr>
      </a:lvl3pPr>
      <a:lvl4pPr marL="1370880" algn="l" defTabSz="913920" rtl="0" eaLnBrk="1" latinLnBrk="0" hangingPunct="1">
        <a:defRPr sz="1814" kern="1200">
          <a:solidFill>
            <a:schemeClr val="tx1"/>
          </a:solidFill>
          <a:latin typeface="+mn-lt"/>
          <a:ea typeface="+mn-ea"/>
          <a:cs typeface="+mn-cs"/>
        </a:defRPr>
      </a:lvl4pPr>
      <a:lvl5pPr marL="1827839" algn="l" defTabSz="913920" rtl="0" eaLnBrk="1" latinLnBrk="0" hangingPunct="1">
        <a:defRPr sz="1814" kern="1200">
          <a:solidFill>
            <a:schemeClr val="tx1"/>
          </a:solidFill>
          <a:latin typeface="+mn-lt"/>
          <a:ea typeface="+mn-ea"/>
          <a:cs typeface="+mn-cs"/>
        </a:defRPr>
      </a:lvl5pPr>
      <a:lvl6pPr marL="2284800" algn="l" defTabSz="913920" rtl="0" eaLnBrk="1" latinLnBrk="0" hangingPunct="1">
        <a:defRPr sz="1814" kern="1200">
          <a:solidFill>
            <a:schemeClr val="tx1"/>
          </a:solidFill>
          <a:latin typeface="+mn-lt"/>
          <a:ea typeface="+mn-ea"/>
          <a:cs typeface="+mn-cs"/>
        </a:defRPr>
      </a:lvl6pPr>
      <a:lvl7pPr marL="2741760" algn="l" defTabSz="913920" rtl="0" eaLnBrk="1" latinLnBrk="0" hangingPunct="1">
        <a:defRPr sz="1814" kern="1200">
          <a:solidFill>
            <a:schemeClr val="tx1"/>
          </a:solidFill>
          <a:latin typeface="+mn-lt"/>
          <a:ea typeface="+mn-ea"/>
          <a:cs typeface="+mn-cs"/>
        </a:defRPr>
      </a:lvl7pPr>
      <a:lvl8pPr marL="3198720" algn="l" defTabSz="913920" rtl="0" eaLnBrk="1" latinLnBrk="0" hangingPunct="1">
        <a:defRPr sz="1814" kern="1200">
          <a:solidFill>
            <a:schemeClr val="tx1"/>
          </a:solidFill>
          <a:latin typeface="+mn-lt"/>
          <a:ea typeface="+mn-ea"/>
          <a:cs typeface="+mn-cs"/>
        </a:defRPr>
      </a:lvl8pPr>
      <a:lvl9pPr marL="3655680" algn="l" defTabSz="913920" rtl="0" eaLnBrk="1" latinLnBrk="0" hangingPunct="1">
        <a:defRPr sz="1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https://www.bisla.sk/prirucka_pre_pisatelov_eseji/prirucka_pre_pisatelov_eseji.pdf"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http://dictionary.cambridge.org/" TargetMode="External"/><Relationship Id="rId2" Type="http://schemas.openxmlformats.org/officeDocument/2006/relationships/hyperlink" Target="http://slovniky.korpus.sk/"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Box 13"/>
          <p:cNvSpPr txBox="1">
            <a:spLocks noChangeArrowheads="1"/>
          </p:cNvSpPr>
          <p:nvPr/>
        </p:nvSpPr>
        <p:spPr bwMode="auto">
          <a:xfrm>
            <a:off x="0" y="2204864"/>
            <a:ext cx="9126528" cy="3996287"/>
          </a:xfrm>
          <a:prstGeom prst="rect">
            <a:avLst/>
          </a:prstGeom>
          <a:solidFill>
            <a:srgbClr val="6DC2D6">
              <a:alpha val="196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lnSpc>
                <a:spcPct val="150000"/>
              </a:lnSpc>
            </a:pPr>
            <a:r>
              <a:rPr lang="sk-SK" altLang="en-US" sz="3600" b="1" dirty="0">
                <a:latin typeface="Times New Roman" panose="02020603050405020304" pitchFamily="18" charset="0"/>
                <a:ea typeface="Arial" charset="0"/>
                <a:cs typeface="Times New Roman" panose="02020603050405020304" pitchFamily="18" charset="0"/>
              </a:rPr>
              <a:t>Metodika písania esejí</a:t>
            </a:r>
          </a:p>
          <a:p>
            <a:pPr lvl="1" algn="ctr" eaLnBrk="1" hangingPunct="1"/>
            <a:r>
              <a:rPr lang="sk-SK" altLang="bg-BG" sz="3600" b="1" i="1" dirty="0">
                <a:latin typeface="Times New Roman" panose="02020603050405020304" pitchFamily="18" charset="0"/>
                <a:ea typeface="Arial" charset="0"/>
                <a:cs typeface="Times New Roman" panose="02020603050405020304" pitchFamily="18" charset="0"/>
              </a:rPr>
              <a:t>„</a:t>
            </a:r>
            <a:r>
              <a:rPr lang="sk-SK" altLang="bg-BG" sz="3600" b="1" i="1" dirty="0" err="1">
                <a:latin typeface="Times New Roman" panose="02020603050405020304" pitchFamily="18" charset="0"/>
                <a:ea typeface="Arial" charset="0"/>
                <a:cs typeface="Times New Roman" panose="02020603050405020304" pitchFamily="18" charset="0"/>
              </a:rPr>
              <a:t>Sapere</a:t>
            </a:r>
            <a:r>
              <a:rPr lang="sk-SK" altLang="bg-BG" sz="3600" b="1" i="1" dirty="0">
                <a:latin typeface="Times New Roman" panose="02020603050405020304" pitchFamily="18" charset="0"/>
                <a:ea typeface="Arial" charset="0"/>
                <a:cs typeface="Times New Roman" panose="02020603050405020304" pitchFamily="18" charset="0"/>
              </a:rPr>
              <a:t> </a:t>
            </a:r>
            <a:r>
              <a:rPr lang="sk-SK" altLang="bg-BG" sz="3600" b="1" i="1" dirty="0" err="1">
                <a:latin typeface="Times New Roman" panose="02020603050405020304" pitchFamily="18" charset="0"/>
                <a:ea typeface="Arial" charset="0"/>
                <a:cs typeface="Times New Roman" panose="02020603050405020304" pitchFamily="18" charset="0"/>
              </a:rPr>
              <a:t>aude</a:t>
            </a:r>
            <a:r>
              <a:rPr lang="sk-SK" altLang="bg-BG" sz="3600" b="1" i="1" dirty="0">
                <a:latin typeface="Times New Roman" panose="02020603050405020304" pitchFamily="18" charset="0"/>
                <a:ea typeface="Arial" charset="0"/>
                <a:cs typeface="Times New Roman" panose="02020603050405020304" pitchFamily="18" charset="0"/>
              </a:rPr>
              <a:t>!“</a:t>
            </a:r>
          </a:p>
          <a:p>
            <a:pPr lvl="1" algn="ctr" eaLnBrk="1" hangingPunct="1">
              <a:lnSpc>
                <a:spcPct val="150000"/>
              </a:lnSpc>
            </a:pPr>
            <a:r>
              <a:rPr lang="sk-SK" altLang="bg-BG" sz="3200" b="1" i="1" dirty="0">
                <a:latin typeface="Times New Roman" panose="02020603050405020304" pitchFamily="18" charset="0"/>
                <a:ea typeface="Arial" charset="0"/>
                <a:cs typeface="Times New Roman" panose="02020603050405020304" pitchFamily="18" charset="0"/>
              </a:rPr>
              <a:t>(lat. </a:t>
            </a:r>
            <a:r>
              <a:rPr lang="sk-SK" sz="3200" b="1" i="1" dirty="0">
                <a:effectLst/>
                <a:latin typeface="Times New Roman" panose="02020603050405020304" pitchFamily="18" charset="0"/>
                <a:cs typeface="Times New Roman" panose="02020603050405020304" pitchFamily="18" charset="0"/>
              </a:rPr>
              <a:t>„Maj odvahu používať vlastný rozum</a:t>
            </a:r>
            <a:r>
              <a:rPr lang="sk-SK" sz="3200" b="1" dirty="0">
                <a:effectLst/>
                <a:latin typeface="Times New Roman" panose="02020603050405020304" pitchFamily="18" charset="0"/>
                <a:cs typeface="Times New Roman" panose="02020603050405020304" pitchFamily="18" charset="0"/>
              </a:rPr>
              <a:t>!“</a:t>
            </a:r>
            <a:r>
              <a:rPr lang="sk-SK" altLang="bg-BG" sz="3200" b="1" dirty="0">
                <a:latin typeface="Times New Roman" panose="02020603050405020304" pitchFamily="18" charset="0"/>
                <a:ea typeface="Arial" charset="0"/>
                <a:cs typeface="Times New Roman" panose="02020603050405020304" pitchFamily="18" charset="0"/>
              </a:rPr>
              <a:t>)</a:t>
            </a:r>
          </a:p>
          <a:p>
            <a:pPr lvl="1" algn="ctr" eaLnBrk="1" hangingPunct="1">
              <a:lnSpc>
                <a:spcPct val="150000"/>
              </a:lnSpc>
            </a:pPr>
            <a:endParaRPr lang="de-AT" altLang="bg-BG" sz="3200" b="1" i="1" dirty="0">
              <a:latin typeface="Times New Roman" panose="02020603050405020304" pitchFamily="18" charset="0"/>
              <a:ea typeface="Arial" charset="0"/>
              <a:cs typeface="Times New Roman" panose="02020603050405020304" pitchFamily="18" charset="0"/>
            </a:endParaRPr>
          </a:p>
          <a:p>
            <a:pPr lvl="1" algn="ctr" eaLnBrk="1" hangingPunct="1">
              <a:lnSpc>
                <a:spcPct val="150000"/>
              </a:lnSpc>
            </a:pPr>
            <a:r>
              <a:rPr lang="en-GB" altLang="bg-BG" sz="2400" b="1" dirty="0">
                <a:latin typeface="Times New Roman" panose="02020603050405020304" pitchFamily="18" charset="0"/>
                <a:ea typeface="Arial" charset="0"/>
                <a:cs typeface="Times New Roman" panose="02020603050405020304" pitchFamily="18" charset="0"/>
              </a:rPr>
              <a:t>prof. </a:t>
            </a:r>
            <a:r>
              <a:rPr lang="en-GB" altLang="bg-BG" sz="2400" b="1" dirty="0" err="1">
                <a:latin typeface="Times New Roman" panose="02020603050405020304" pitchFamily="18" charset="0"/>
                <a:ea typeface="Arial" charset="0"/>
                <a:cs typeface="Times New Roman" panose="02020603050405020304" pitchFamily="18" charset="0"/>
              </a:rPr>
              <a:t>MUDr</a:t>
            </a:r>
            <a:r>
              <a:rPr lang="en-GB" altLang="bg-BG" sz="2400" b="1" dirty="0">
                <a:latin typeface="Times New Roman" panose="02020603050405020304" pitchFamily="18" charset="0"/>
                <a:ea typeface="Arial" charset="0"/>
                <a:cs typeface="Times New Roman" panose="02020603050405020304" pitchFamily="18" charset="0"/>
              </a:rPr>
              <a:t>. Martin Rusnák, </a:t>
            </a:r>
            <a:r>
              <a:rPr lang="en-GB" altLang="bg-BG" sz="2400" b="1" dirty="0" err="1">
                <a:latin typeface="Times New Roman" panose="02020603050405020304" pitchFamily="18" charset="0"/>
                <a:ea typeface="Arial" charset="0"/>
                <a:cs typeface="Times New Roman" panose="02020603050405020304" pitchFamily="18" charset="0"/>
              </a:rPr>
              <a:t>CSc</a:t>
            </a:r>
            <a:r>
              <a:rPr lang="sk-SK" altLang="bg-BG" sz="2400" b="1" dirty="0">
                <a:latin typeface="Times New Roman" panose="02020603050405020304" pitchFamily="18" charset="0"/>
                <a:ea typeface="Arial" charset="0"/>
                <a:cs typeface="Times New Roman" panose="02020603050405020304" pitchFamily="18" charset="0"/>
              </a:rPr>
              <a:t>.</a:t>
            </a:r>
          </a:p>
          <a:p>
            <a:pPr lvl="1" algn="ctr" eaLnBrk="1" hangingPunct="1">
              <a:lnSpc>
                <a:spcPct val="150000"/>
              </a:lnSpc>
            </a:pPr>
            <a:r>
              <a:rPr lang="sk-SK" altLang="bg-BG" sz="2400" b="1" dirty="0">
                <a:latin typeface="Times New Roman" panose="02020603050405020304" pitchFamily="18" charset="0"/>
                <a:ea typeface="Arial" charset="0"/>
                <a:cs typeface="Times New Roman" panose="02020603050405020304" pitchFamily="18" charset="0"/>
              </a:rPr>
              <a:t>Mgr. </a:t>
            </a:r>
            <a:r>
              <a:rPr lang="sk-SK" altLang="bg-BG" sz="2400" b="1" dirty="0" err="1">
                <a:latin typeface="Times New Roman" panose="02020603050405020304" pitchFamily="18" charset="0"/>
                <a:ea typeface="Arial" charset="0"/>
                <a:cs typeface="Times New Roman" panose="02020603050405020304" pitchFamily="18" charset="0"/>
              </a:rPr>
              <a:t>Adriena</a:t>
            </a:r>
            <a:r>
              <a:rPr lang="sk-SK" altLang="bg-BG" sz="2400" b="1" dirty="0">
                <a:latin typeface="Times New Roman" panose="02020603050405020304" pitchFamily="18" charset="0"/>
                <a:ea typeface="Arial" charset="0"/>
                <a:cs typeface="Times New Roman" panose="02020603050405020304" pitchFamily="18" charset="0"/>
              </a:rPr>
              <a:t> </a:t>
            </a:r>
            <a:r>
              <a:rPr lang="sk-SK" altLang="bg-BG" sz="2400" b="1" dirty="0" err="1">
                <a:latin typeface="Times New Roman" panose="02020603050405020304" pitchFamily="18" charset="0"/>
                <a:ea typeface="Arial" charset="0"/>
                <a:cs typeface="Times New Roman" panose="02020603050405020304" pitchFamily="18" charset="0"/>
              </a:rPr>
              <a:t>Plšková</a:t>
            </a:r>
            <a:endParaRPr lang="en-GB" altLang="bg-BG" sz="2400" b="1" dirty="0">
              <a:latin typeface="Times New Roman" panose="02020603050405020304" pitchFamily="18" charset="0"/>
              <a:ea typeface="Arial" charset="0"/>
              <a:cs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5B48761-B91A-5E45-9F0B-27054B96AF74}" type="datetime1">
              <a:rPr lang="sk-SK"/>
              <a:pPr>
                <a:defRPr/>
              </a:pPr>
              <a:t>19.10.20</a:t>
            </a:fld>
            <a:endParaRPr lang="en-US"/>
          </a:p>
        </p:txBody>
      </p:sp>
      <p:sp>
        <p:nvSpPr>
          <p:cNvPr id="4" name="Slide Number Placeholder 3"/>
          <p:cNvSpPr>
            <a:spLocks noGrp="1"/>
          </p:cNvSpPr>
          <p:nvPr>
            <p:ph type="sldNum" sz="quarter" idx="11"/>
          </p:nvPr>
        </p:nvSpPr>
        <p:spPr/>
        <p:txBody>
          <a:bodyPr/>
          <a:lstStyle/>
          <a:p>
            <a:pPr>
              <a:defRPr/>
            </a:pPr>
            <a:fld id="{25949C06-FF91-8449-94C3-A68D228446F2}" type="slidenum">
              <a:rPr lang="en-US"/>
              <a:pPr>
                <a:defRPr/>
              </a:pPr>
              <a:t>1</a:t>
            </a:fld>
            <a:endParaRPr lang="en-US"/>
          </a:p>
        </p:txBody>
      </p:sp>
      <p:sp>
        <p:nvSpPr>
          <p:cNvPr id="3" name="Footer Placeholder 2"/>
          <p:cNvSpPr>
            <a:spLocks noGrp="1"/>
          </p:cNvSpPr>
          <p:nvPr>
            <p:ph type="ftr" sz="quarter" idx="12"/>
          </p:nvPr>
        </p:nvSpPr>
        <p:spPr>
          <a:xfrm>
            <a:off x="3347864" y="6154739"/>
            <a:ext cx="2328883" cy="365124"/>
          </a:xfrm>
        </p:spPr>
        <p:txBody>
          <a:bodyPr/>
          <a:lstStyle/>
          <a:p>
            <a:pPr>
              <a:defRPr/>
            </a:pPr>
            <a:r>
              <a:rPr lang="en-US" dirty="0" err="1"/>
              <a:t>rusnakm@truni.sk</a:t>
            </a:r>
            <a:endParaRPr 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0" y="840211"/>
            <a:ext cx="7971224" cy="4533005"/>
          </a:xfrm>
        </p:spPr>
        <p:txBody>
          <a:bodyPr>
            <a:normAutofit/>
          </a:bodyPr>
          <a:lstStyle/>
          <a:p>
            <a:pPr algn="just"/>
            <a:r>
              <a:rPr lang="sk-SK" dirty="0">
                <a:effectLst/>
                <a:latin typeface="Times New Roman" panose="02020603050405020304" pitchFamily="18" charset="0"/>
              </a:rPr>
              <a:t>Tým sa dostávame do ďalšej fázy tvorby eseje, v ktorej si sformulujeme hlavnú myšlienku eseje – tézu. Ide zvyčajne o jednu vetu, tvrdenie, ktoré sa pokúsime v eseji vyvrátiť alebo potvrdiť. Teda téza by mala byť </a:t>
            </a:r>
            <a:r>
              <a:rPr lang="sk-SK" dirty="0" err="1">
                <a:effectLst/>
                <a:latin typeface="Times New Roman" panose="02020603050405020304" pitchFamily="18" charset="0"/>
              </a:rPr>
              <a:t>argumentovateľná</a:t>
            </a:r>
            <a:r>
              <a:rPr lang="sk-SK" dirty="0">
                <a:effectLst/>
                <a:latin typeface="Times New Roman" panose="02020603050405020304" pitchFamily="18" charset="0"/>
              </a:rPr>
              <a:t>, čo znamená, že sa dá voči nej jasne vymedziť, mala by byť konkrétna a špecifická (žiadne slová typu možno, približne a pod.). Téza by mala byť v niečom kontroverzná, aby zaujala čitateľa, ktorý sa bude chcieť dozvedieť odpoveď čím sa spresní a zmení naša téme eseje</a:t>
            </a:r>
          </a:p>
          <a:p>
            <a:pPr marL="18279" indent="0" algn="just">
              <a:buNone/>
            </a:pPr>
            <a:endParaRPr lang="sk-SK" dirty="0">
              <a:effectLst/>
              <a:latin typeface="Times New Roman" panose="02020603050405020304" pitchFamily="18" charset="0"/>
            </a:endParaRPr>
          </a:p>
          <a:p>
            <a:pPr algn="just"/>
            <a:r>
              <a:rPr lang="sk-SK" dirty="0">
                <a:effectLst/>
                <a:latin typeface="Times New Roman" panose="02020603050405020304" pitchFamily="18" charset="0"/>
              </a:rPr>
              <a:t>Pri formulácii samotnej tézy musíme byť opatrní a zvažovať význam každého slova v nej.</a:t>
            </a:r>
          </a:p>
          <a:p>
            <a:pPr algn="just"/>
            <a:endParaRPr lang="sk-SK" dirty="0">
              <a:effectLst/>
              <a:latin typeface="Times New Roman" panose="02020603050405020304" pitchFamily="18" charset="0"/>
            </a:endParaRPr>
          </a:p>
          <a:p>
            <a:pPr algn="just"/>
            <a:r>
              <a:rPr lang="sk-SK" b="1" dirty="0">
                <a:effectLst/>
                <a:latin typeface="Times New Roman" panose="02020603050405020304" pitchFamily="18" charset="0"/>
              </a:rPr>
              <a:t>Nezabúdajte, že svoju tézu musíte vysvetliť a obhájiť!</a:t>
            </a:r>
            <a:endParaRPr lang="sk-SK" b="1" dirty="0">
              <a:solidFill>
                <a:srgbClr val="FF0000"/>
              </a:solidFill>
            </a:endParaRPr>
          </a:p>
        </p:txBody>
      </p:sp>
      <p:sp>
        <p:nvSpPr>
          <p:cNvPr id="2" name="Title 1"/>
          <p:cNvSpPr>
            <a:spLocks noGrp="1"/>
          </p:cNvSpPr>
          <p:nvPr>
            <p:ph type="title"/>
          </p:nvPr>
        </p:nvSpPr>
        <p:spPr>
          <a:xfrm>
            <a:off x="774937" y="5306778"/>
            <a:ext cx="7543800" cy="914400"/>
          </a:xfrm>
        </p:spPr>
        <p:txBody>
          <a:bodyPr/>
          <a:lstStyle/>
          <a:p>
            <a:r>
              <a:rPr lang="sk-SK" b="1" dirty="0"/>
              <a:t>Téza</a:t>
            </a:r>
            <a:endParaRPr lang="en-GB" b="1" dirty="0"/>
          </a:p>
        </p:txBody>
      </p:sp>
      <p:sp>
        <p:nvSpPr>
          <p:cNvPr id="4" name="Date Placeholder 3"/>
          <p:cNvSpPr>
            <a:spLocks noGrp="1"/>
          </p:cNvSpPr>
          <p:nvPr>
            <p:ph type="dt" sz="half" idx="4294967295"/>
          </p:nvPr>
        </p:nvSpPr>
        <p:spPr>
          <a:xfrm>
            <a:off x="7569673" y="6154739"/>
            <a:ext cx="736127" cy="365125"/>
          </a:xfrm>
        </p:spPr>
        <p:txBody>
          <a:bodyPr/>
          <a:lstStyle/>
          <a:p>
            <a:pPr>
              <a:defRPr/>
            </a:pPr>
            <a:fld id="{A69B075B-D728-E74A-8418-2AED2BC00B94}" type="datetime1">
              <a:rPr lang="sk-SK" smtClean="0"/>
              <a:pPr>
                <a:defRPr/>
              </a:pPr>
              <a:t>19.10.20</a:t>
            </a:fld>
            <a:endParaRPr lang="en-US" dirty="0"/>
          </a:p>
        </p:txBody>
      </p:sp>
      <p:sp>
        <p:nvSpPr>
          <p:cNvPr id="6" name="Slide Number Placeholder 5"/>
          <p:cNvSpPr>
            <a:spLocks noGrp="1"/>
          </p:cNvSpPr>
          <p:nvPr>
            <p:ph type="sldNum" sz="quarter" idx="11"/>
          </p:nvPr>
        </p:nvSpPr>
        <p:spPr/>
        <p:txBody>
          <a:bodyPr/>
          <a:lstStyle/>
          <a:p>
            <a:pPr>
              <a:defRPr/>
            </a:pPr>
            <a:fld id="{8DA5206A-0890-804C-A5DA-47E1C3D02E95}" type="slidenum">
              <a:rPr lang="en-US" altLang="en-US" smtClean="0"/>
              <a:pPr>
                <a:defRPr/>
              </a:pPr>
              <a:t>10</a:t>
            </a:fld>
            <a:endParaRPr lang="en-US" altLang="en-US"/>
          </a:p>
        </p:txBody>
      </p:sp>
      <p:sp>
        <p:nvSpPr>
          <p:cNvPr id="5" name="Footer Placeholder 4"/>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3139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8D156349-440F-42D1-8C73-D948DA9F98B0}"/>
              </a:ext>
            </a:extLst>
          </p:cNvPr>
          <p:cNvSpPr>
            <a:spLocks noGrp="1"/>
          </p:cNvSpPr>
          <p:nvPr>
            <p:ph idx="1"/>
          </p:nvPr>
        </p:nvSpPr>
        <p:spPr>
          <a:xfrm>
            <a:off x="685800" y="685802"/>
            <a:ext cx="7774632" cy="4327374"/>
          </a:xfrm>
        </p:spPr>
        <p:txBody>
          <a:bodyPr>
            <a:normAutofit fontScale="92500" lnSpcReduction="20000"/>
          </a:bodyPr>
          <a:lstStyle/>
          <a:p>
            <a:pPr algn="just"/>
            <a:r>
              <a:rPr lang="sk-SK" dirty="0">
                <a:effectLst/>
                <a:latin typeface="Times New Roman" panose="02020603050405020304" pitchFamily="18" charset="0"/>
              </a:rPr>
              <a:t>Ak už máme sformulovanú tézu, v ďalšej fáze bádania sa zameriame na hľadanie informácií, ktoré podporia alebo vyvrátia tézu. Tieto informácie rozdelíme na jednotlivé argumenty, ktoré by spoločne mali priviesť čitateľa k tomu, aby akceptoval tézu a závery eseje. Argumenty nestoja osamote, ale podporujú ich tvrdenia, informácie, čísla či iné relevantné dôkazy o tom, že daný argument je relevantný, správny a logicky súvisiaci s tézou.</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Argument je zvyčajne sformulovaný v jednej vete na začiatku odseku. Následne tvrdenia a dôkazy sa snažia vytvoriť pevný základ, z ktorého vyplýva, že daný argument je logický a pravdivý.</a:t>
            </a:r>
          </a:p>
          <a:p>
            <a:pPr algn="just"/>
            <a:endParaRPr lang="sk-SK" dirty="0">
              <a:effectLst/>
              <a:latin typeface="Times New Roman" panose="02020603050405020304" pitchFamily="18" charset="0"/>
            </a:endParaRP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Tvrdenie + číselný údaj = argument I</a:t>
            </a:r>
          </a:p>
          <a:p>
            <a:pPr algn="just"/>
            <a:r>
              <a:rPr lang="sk-SK" dirty="0">
                <a:effectLst/>
                <a:latin typeface="Times New Roman" panose="02020603050405020304" pitchFamily="18" charset="0"/>
              </a:rPr>
              <a:t>Tvrdenie a -&gt; tvrdenie b-&gt; tvrdenie c = argument II – Téza</a:t>
            </a:r>
          </a:p>
          <a:p>
            <a:pPr algn="just"/>
            <a:r>
              <a:rPr lang="sk-SK" dirty="0">
                <a:effectLst/>
                <a:latin typeface="Times New Roman" panose="02020603050405020304" pitchFamily="18" charset="0"/>
              </a:rPr>
              <a:t>Informácia +  informácia = argument III</a:t>
            </a:r>
            <a:endParaRPr lang="sk-SK" dirty="0"/>
          </a:p>
        </p:txBody>
      </p:sp>
      <p:sp>
        <p:nvSpPr>
          <p:cNvPr id="3" name="Nadpis 2">
            <a:extLst>
              <a:ext uri="{FF2B5EF4-FFF2-40B4-BE49-F238E27FC236}">
                <a16:creationId xmlns:a16="http://schemas.microsoft.com/office/drawing/2014/main" id="{0344360F-8B49-4E9C-B780-FABC8C7C3D05}"/>
              </a:ext>
            </a:extLst>
          </p:cNvPr>
          <p:cNvSpPr>
            <a:spLocks noGrp="1"/>
          </p:cNvSpPr>
          <p:nvPr>
            <p:ph type="title"/>
          </p:nvPr>
        </p:nvSpPr>
        <p:spPr/>
        <p:txBody>
          <a:bodyPr/>
          <a:lstStyle/>
          <a:p>
            <a:r>
              <a:rPr lang="sk-SK" b="1" dirty="0"/>
              <a:t>Argumenty</a:t>
            </a:r>
          </a:p>
        </p:txBody>
      </p:sp>
      <p:sp>
        <p:nvSpPr>
          <p:cNvPr id="4" name="Zástupný objekt pre číslo snímky 3">
            <a:extLst>
              <a:ext uri="{FF2B5EF4-FFF2-40B4-BE49-F238E27FC236}">
                <a16:creationId xmlns:a16="http://schemas.microsoft.com/office/drawing/2014/main" id="{3BB7382E-24DA-4994-8BB6-1EC023A2728C}"/>
              </a:ext>
            </a:extLst>
          </p:cNvPr>
          <p:cNvSpPr>
            <a:spLocks noGrp="1"/>
          </p:cNvSpPr>
          <p:nvPr>
            <p:ph type="sldNum" sz="quarter" idx="11"/>
          </p:nvPr>
        </p:nvSpPr>
        <p:spPr/>
        <p:txBody>
          <a:bodyPr/>
          <a:lstStyle/>
          <a:p>
            <a:pPr>
              <a:defRPr/>
            </a:pPr>
            <a:fld id="{8DA5206A-0890-804C-A5DA-47E1C3D02E95}" type="slidenum">
              <a:rPr lang="en-US" altLang="en-US" smtClean="0"/>
              <a:pPr>
                <a:defRPr/>
              </a:pPr>
              <a:t>11</a:t>
            </a:fld>
            <a:endParaRPr lang="en-US" altLang="en-US"/>
          </a:p>
        </p:txBody>
      </p:sp>
      <p:sp>
        <p:nvSpPr>
          <p:cNvPr id="5" name="Zástupný objekt pre pätu 4">
            <a:extLst>
              <a:ext uri="{FF2B5EF4-FFF2-40B4-BE49-F238E27FC236}">
                <a16:creationId xmlns:a16="http://schemas.microsoft.com/office/drawing/2014/main" id="{E02E5FF6-DA8C-4E57-89BE-C1744C86C506}"/>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784341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0A86BBD1-AD8E-4329-8E6B-C2832EE6D21E}"/>
              </a:ext>
            </a:extLst>
          </p:cNvPr>
          <p:cNvSpPr>
            <a:spLocks noGrp="1"/>
          </p:cNvSpPr>
          <p:nvPr>
            <p:ph idx="1"/>
          </p:nvPr>
        </p:nvSpPr>
        <p:spPr>
          <a:xfrm>
            <a:off x="179512" y="1066800"/>
            <a:ext cx="8784976" cy="4471390"/>
          </a:xfrm>
        </p:spPr>
        <p:txBody>
          <a:bodyPr>
            <a:normAutofit/>
          </a:bodyPr>
          <a:lstStyle/>
          <a:p>
            <a:pPr algn="just"/>
            <a:r>
              <a:rPr lang="sk-SK" b="1" dirty="0"/>
              <a:t>Unáhlené zovšeobecňovanie </a:t>
            </a:r>
            <a:r>
              <a:rPr lang="sk-SK" dirty="0"/>
              <a:t>(snaha aplikovať určité tvrdenie na celú skupinu len na </a:t>
            </a:r>
            <a:r>
              <a:rPr lang="sk-SK" dirty="0">
                <a:effectLst/>
                <a:latin typeface="Times New Roman" panose="02020603050405020304" pitchFamily="18" charset="0"/>
              </a:rPr>
              <a:t>základe jedného príkladu alebo veľmi malej vzorky)</a:t>
            </a:r>
            <a:endParaRPr lang="sk-SK" dirty="0"/>
          </a:p>
          <a:p>
            <a:pPr algn="just"/>
            <a:endParaRPr lang="sk-SK" dirty="0"/>
          </a:p>
          <a:p>
            <a:pPr algn="just"/>
            <a:r>
              <a:rPr lang="sk-SK" b="1" dirty="0"/>
              <a:t>Vyberanie čerešní </a:t>
            </a:r>
            <a:r>
              <a:rPr lang="sk-SK" dirty="0"/>
              <a:t>(zámerné vyberanie pozitívnych/ negatívnych faktov o téme pre potvrdenie nášho tvrdenia)</a:t>
            </a:r>
          </a:p>
          <a:p>
            <a:pPr algn="just"/>
            <a:endParaRPr lang="sk-SK" dirty="0">
              <a:effectLst/>
              <a:latin typeface="Times New Roman" panose="02020603050405020304" pitchFamily="18" charset="0"/>
            </a:endParaRPr>
          </a:p>
          <a:p>
            <a:pPr algn="just"/>
            <a:r>
              <a:rPr lang="sk-SK" b="1" dirty="0">
                <a:effectLst/>
                <a:latin typeface="Times New Roman" panose="02020603050405020304" pitchFamily="18" charset="0"/>
              </a:rPr>
              <a:t>Údený sleď </a:t>
            </a:r>
            <a:r>
              <a:rPr lang="sk-SK" dirty="0">
                <a:effectLst/>
                <a:latin typeface="Times New Roman" panose="02020603050405020304" pitchFamily="18" charset="0"/>
              </a:rPr>
              <a:t>(odpútanie pozornosti od problému, ktorý riešime)</a:t>
            </a:r>
            <a:endParaRPr lang="sk-SK" dirty="0"/>
          </a:p>
          <a:p>
            <a:pPr algn="just"/>
            <a:endParaRPr lang="sk-SK" dirty="0"/>
          </a:p>
          <a:p>
            <a:pPr algn="just"/>
            <a:endParaRPr lang="sk-SK" dirty="0"/>
          </a:p>
        </p:txBody>
      </p:sp>
      <p:sp>
        <p:nvSpPr>
          <p:cNvPr id="3" name="Nadpis 2">
            <a:extLst>
              <a:ext uri="{FF2B5EF4-FFF2-40B4-BE49-F238E27FC236}">
                <a16:creationId xmlns:a16="http://schemas.microsoft.com/office/drawing/2014/main" id="{29A5D724-2C02-4237-A3ED-56F23B2D2A81}"/>
              </a:ext>
            </a:extLst>
          </p:cNvPr>
          <p:cNvSpPr>
            <a:spLocks noGrp="1"/>
          </p:cNvSpPr>
          <p:nvPr>
            <p:ph type="title"/>
          </p:nvPr>
        </p:nvSpPr>
        <p:spPr>
          <a:xfrm>
            <a:off x="777241" y="5080990"/>
            <a:ext cx="7543800" cy="914400"/>
          </a:xfrm>
        </p:spPr>
        <p:txBody>
          <a:bodyPr/>
          <a:lstStyle/>
          <a:p>
            <a:r>
              <a:rPr lang="sk-SK" b="1" dirty="0"/>
              <a:t>Chyby v argumentácii</a:t>
            </a:r>
          </a:p>
        </p:txBody>
      </p:sp>
      <p:sp>
        <p:nvSpPr>
          <p:cNvPr id="4" name="Zástupný objekt pre číslo snímky 3">
            <a:extLst>
              <a:ext uri="{FF2B5EF4-FFF2-40B4-BE49-F238E27FC236}">
                <a16:creationId xmlns:a16="http://schemas.microsoft.com/office/drawing/2014/main" id="{4D4AF2F8-C81D-402C-9142-DB1A7D88F67D}"/>
              </a:ext>
            </a:extLst>
          </p:cNvPr>
          <p:cNvSpPr>
            <a:spLocks noGrp="1"/>
          </p:cNvSpPr>
          <p:nvPr>
            <p:ph type="sldNum" sz="quarter" idx="11"/>
          </p:nvPr>
        </p:nvSpPr>
        <p:spPr/>
        <p:txBody>
          <a:bodyPr/>
          <a:lstStyle/>
          <a:p>
            <a:pPr>
              <a:defRPr/>
            </a:pPr>
            <a:fld id="{8DA5206A-0890-804C-A5DA-47E1C3D02E95}" type="slidenum">
              <a:rPr lang="en-US" altLang="en-US" smtClean="0"/>
              <a:pPr>
                <a:defRPr/>
              </a:pPr>
              <a:t>12</a:t>
            </a:fld>
            <a:endParaRPr lang="en-US" altLang="en-US"/>
          </a:p>
        </p:txBody>
      </p:sp>
      <p:sp>
        <p:nvSpPr>
          <p:cNvPr id="5" name="Zástupný objekt pre pätu 4">
            <a:extLst>
              <a:ext uri="{FF2B5EF4-FFF2-40B4-BE49-F238E27FC236}">
                <a16:creationId xmlns:a16="http://schemas.microsoft.com/office/drawing/2014/main" id="{B9904718-E4D9-42E2-974D-BF017D76F077}"/>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259661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0654AA11-7307-4DD7-A251-693F0D7BC10D}"/>
              </a:ext>
            </a:extLst>
          </p:cNvPr>
          <p:cNvSpPr>
            <a:spLocks noGrp="1"/>
          </p:cNvSpPr>
          <p:nvPr>
            <p:ph idx="1"/>
          </p:nvPr>
        </p:nvSpPr>
        <p:spPr>
          <a:xfrm>
            <a:off x="395536" y="1011630"/>
            <a:ext cx="8136904" cy="3657599"/>
          </a:xfrm>
        </p:spPr>
        <p:txBody>
          <a:bodyPr>
            <a:normAutofit/>
          </a:bodyPr>
          <a:lstStyle/>
          <a:p>
            <a:pPr algn="just"/>
            <a:r>
              <a:rPr lang="sk-SK" b="1" dirty="0">
                <a:effectLst/>
                <a:latin typeface="Times New Roman" panose="02020603050405020304" pitchFamily="18" charset="0"/>
              </a:rPr>
              <a:t>Slamený panák </a:t>
            </a:r>
            <a:r>
              <a:rPr lang="sk-SK" dirty="0">
                <a:effectLst/>
                <a:latin typeface="Times New Roman" panose="02020603050405020304" pitchFamily="18" charset="0"/>
              </a:rPr>
              <a:t>(snaha o vyvrátenie argumentu, ktorý nebol prezentovaný)</a:t>
            </a:r>
          </a:p>
          <a:p>
            <a:pPr marL="18279" indent="0" algn="just">
              <a:buNone/>
            </a:pPr>
            <a:endParaRPr lang="sk-SK" dirty="0">
              <a:effectLst/>
              <a:latin typeface="Times New Roman" panose="02020603050405020304" pitchFamily="18" charset="0"/>
            </a:endParaRPr>
          </a:p>
          <a:p>
            <a:pPr algn="just"/>
            <a:r>
              <a:rPr lang="sk-SK" b="1" dirty="0">
                <a:effectLst/>
                <a:latin typeface="Times New Roman" panose="02020603050405020304" pitchFamily="18" charset="0"/>
              </a:rPr>
              <a:t>Útok ad </a:t>
            </a:r>
            <a:r>
              <a:rPr lang="sk-SK" b="1" dirty="0" err="1">
                <a:effectLst/>
                <a:latin typeface="Times New Roman" panose="02020603050405020304" pitchFamily="18" charset="0"/>
              </a:rPr>
              <a:t>hominem</a:t>
            </a:r>
            <a:r>
              <a:rPr lang="sk-SK" b="1" dirty="0">
                <a:effectLst/>
                <a:latin typeface="Times New Roman" panose="02020603050405020304" pitchFamily="18" charset="0"/>
              </a:rPr>
              <a:t> </a:t>
            </a:r>
            <a:r>
              <a:rPr lang="sk-SK" dirty="0">
                <a:effectLst/>
                <a:latin typeface="Times New Roman" panose="02020603050405020304" pitchFamily="18" charset="0"/>
              </a:rPr>
              <a:t>(snaha o napadnutie argumentu na základe odprezentovania argument inou osobou)</a:t>
            </a:r>
          </a:p>
          <a:p>
            <a:pPr algn="just"/>
            <a:endParaRPr lang="sk-SK" b="1" dirty="0">
              <a:effectLst/>
              <a:latin typeface="Times New Roman" panose="02020603050405020304" pitchFamily="18" charset="0"/>
            </a:endParaRPr>
          </a:p>
          <a:p>
            <a:pPr algn="just"/>
            <a:r>
              <a:rPr lang="sk-SK" b="1" dirty="0">
                <a:effectLst/>
                <a:latin typeface="Times New Roman" panose="02020603050405020304" pitchFamily="18" charset="0"/>
              </a:rPr>
              <a:t>Bezdôvodné odvolávanie sa na autoritu </a:t>
            </a:r>
            <a:r>
              <a:rPr lang="sk-SK" dirty="0">
                <a:effectLst/>
                <a:latin typeface="Times New Roman" panose="02020603050405020304" pitchFamily="18" charset="0"/>
              </a:rPr>
              <a:t>(uznanie argumentu len na základe odprezentovania autoritatívnou osobou)</a:t>
            </a:r>
          </a:p>
          <a:p>
            <a:pPr marL="18279" indent="0" algn="just">
              <a:buNone/>
            </a:pPr>
            <a:endParaRPr lang="sk-SK" dirty="0"/>
          </a:p>
        </p:txBody>
      </p:sp>
      <p:sp>
        <p:nvSpPr>
          <p:cNvPr id="3" name="Nadpis 2">
            <a:extLst>
              <a:ext uri="{FF2B5EF4-FFF2-40B4-BE49-F238E27FC236}">
                <a16:creationId xmlns:a16="http://schemas.microsoft.com/office/drawing/2014/main" id="{92FB70EA-2FF7-4ED6-8B41-1B04382AC5D6}"/>
              </a:ext>
            </a:extLst>
          </p:cNvPr>
          <p:cNvSpPr>
            <a:spLocks noGrp="1"/>
          </p:cNvSpPr>
          <p:nvPr>
            <p:ph type="title"/>
          </p:nvPr>
        </p:nvSpPr>
        <p:spPr/>
        <p:txBody>
          <a:bodyPr/>
          <a:lstStyle/>
          <a:p>
            <a:r>
              <a:rPr lang="sk-SK" b="1" dirty="0"/>
              <a:t>Chyby v argumentácii</a:t>
            </a:r>
            <a:endParaRPr lang="sk-SK" dirty="0"/>
          </a:p>
        </p:txBody>
      </p:sp>
      <p:sp>
        <p:nvSpPr>
          <p:cNvPr id="4" name="Zástupný objekt pre číslo snímky 3">
            <a:extLst>
              <a:ext uri="{FF2B5EF4-FFF2-40B4-BE49-F238E27FC236}">
                <a16:creationId xmlns:a16="http://schemas.microsoft.com/office/drawing/2014/main" id="{B8E44F10-3445-4F85-9A92-9B9D12BAC4BA}"/>
              </a:ext>
            </a:extLst>
          </p:cNvPr>
          <p:cNvSpPr>
            <a:spLocks noGrp="1"/>
          </p:cNvSpPr>
          <p:nvPr>
            <p:ph type="sldNum" sz="quarter" idx="11"/>
          </p:nvPr>
        </p:nvSpPr>
        <p:spPr/>
        <p:txBody>
          <a:bodyPr/>
          <a:lstStyle/>
          <a:p>
            <a:pPr>
              <a:defRPr/>
            </a:pPr>
            <a:fld id="{8DA5206A-0890-804C-A5DA-47E1C3D02E95}" type="slidenum">
              <a:rPr lang="en-US" altLang="en-US" smtClean="0"/>
              <a:pPr>
                <a:defRPr/>
              </a:pPr>
              <a:t>13</a:t>
            </a:fld>
            <a:endParaRPr lang="en-US" altLang="en-US"/>
          </a:p>
        </p:txBody>
      </p:sp>
      <p:sp>
        <p:nvSpPr>
          <p:cNvPr id="5" name="Zástupný objekt pre pätu 4">
            <a:extLst>
              <a:ext uri="{FF2B5EF4-FFF2-40B4-BE49-F238E27FC236}">
                <a16:creationId xmlns:a16="http://schemas.microsoft.com/office/drawing/2014/main" id="{9EF60F86-3510-4DEE-B7E8-DFFD6C241B2F}"/>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014179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286CDB4D-D112-47A7-88BE-82A5BC3E6C47}"/>
              </a:ext>
            </a:extLst>
          </p:cNvPr>
          <p:cNvSpPr>
            <a:spLocks noGrp="1"/>
          </p:cNvSpPr>
          <p:nvPr>
            <p:ph idx="1"/>
          </p:nvPr>
        </p:nvSpPr>
        <p:spPr>
          <a:xfrm>
            <a:off x="467544" y="685803"/>
            <a:ext cx="4536504" cy="1884893"/>
          </a:xfrm>
        </p:spPr>
        <p:txBody>
          <a:bodyPr>
            <a:normAutofit/>
          </a:bodyPr>
          <a:lstStyle/>
          <a:p>
            <a:pPr marL="18279" indent="0" algn="just">
              <a:buNone/>
            </a:pPr>
            <a:r>
              <a:rPr lang="sk-SK" dirty="0">
                <a:effectLst/>
                <a:latin typeface="Times New Roman" panose="02020603050405020304" pitchFamily="18" charset="0"/>
              </a:rPr>
              <a:t>Keď už máme jednotlivé argumenty a podpornú dokumentáciu k nim, treba začať rozmýšľať, v akom poradí ich odprezentujeme čitateľovi, teda vytvoriť si osnovu alebo štruktúru eseje. </a:t>
            </a:r>
          </a:p>
          <a:p>
            <a:pPr marL="18279" indent="0" algn="just">
              <a:buNone/>
            </a:pPr>
            <a:endParaRPr lang="sk-SK" dirty="0">
              <a:effectLst/>
              <a:latin typeface="Times New Roman" panose="02020603050405020304" pitchFamily="18" charset="0"/>
            </a:endParaRPr>
          </a:p>
          <a:p>
            <a:pPr algn="just"/>
            <a:endParaRPr lang="sk-SK" dirty="0">
              <a:effectLst/>
              <a:latin typeface="Times New Roman" panose="02020603050405020304" pitchFamily="18" charset="0"/>
            </a:endParaRPr>
          </a:p>
        </p:txBody>
      </p:sp>
      <p:sp>
        <p:nvSpPr>
          <p:cNvPr id="3" name="Nadpis 2">
            <a:extLst>
              <a:ext uri="{FF2B5EF4-FFF2-40B4-BE49-F238E27FC236}">
                <a16:creationId xmlns:a16="http://schemas.microsoft.com/office/drawing/2014/main" id="{86C33944-3D08-4CA6-A783-3F94999BD7E0}"/>
              </a:ext>
            </a:extLst>
          </p:cNvPr>
          <p:cNvSpPr>
            <a:spLocks noGrp="1"/>
          </p:cNvSpPr>
          <p:nvPr>
            <p:ph type="title"/>
          </p:nvPr>
        </p:nvSpPr>
        <p:spPr>
          <a:xfrm>
            <a:off x="777241" y="5273548"/>
            <a:ext cx="7543800" cy="914400"/>
          </a:xfrm>
        </p:spPr>
        <p:txBody>
          <a:bodyPr/>
          <a:lstStyle/>
          <a:p>
            <a:r>
              <a:rPr lang="sk-SK" b="1" dirty="0"/>
              <a:t>Osnova/štruktúra eseje</a:t>
            </a:r>
          </a:p>
        </p:txBody>
      </p:sp>
      <p:sp>
        <p:nvSpPr>
          <p:cNvPr id="4" name="Zástupný objekt pre číslo snímky 3">
            <a:extLst>
              <a:ext uri="{FF2B5EF4-FFF2-40B4-BE49-F238E27FC236}">
                <a16:creationId xmlns:a16="http://schemas.microsoft.com/office/drawing/2014/main" id="{CBB119A4-9A67-40DE-B1E0-C55E491BFDE7}"/>
              </a:ext>
            </a:extLst>
          </p:cNvPr>
          <p:cNvSpPr>
            <a:spLocks noGrp="1"/>
          </p:cNvSpPr>
          <p:nvPr>
            <p:ph type="sldNum" sz="quarter" idx="11"/>
          </p:nvPr>
        </p:nvSpPr>
        <p:spPr/>
        <p:txBody>
          <a:bodyPr/>
          <a:lstStyle/>
          <a:p>
            <a:pPr>
              <a:defRPr/>
            </a:pPr>
            <a:fld id="{8DA5206A-0890-804C-A5DA-47E1C3D02E95}" type="slidenum">
              <a:rPr lang="en-US" altLang="en-US" smtClean="0"/>
              <a:pPr>
                <a:defRPr/>
              </a:pPr>
              <a:t>14</a:t>
            </a:fld>
            <a:endParaRPr lang="en-US" altLang="en-US"/>
          </a:p>
        </p:txBody>
      </p:sp>
      <p:sp>
        <p:nvSpPr>
          <p:cNvPr id="5" name="Zástupný objekt pre pätu 4">
            <a:extLst>
              <a:ext uri="{FF2B5EF4-FFF2-40B4-BE49-F238E27FC236}">
                <a16:creationId xmlns:a16="http://schemas.microsoft.com/office/drawing/2014/main" id="{CCDC080D-0139-4E0D-9A5B-03C0FC8C3000}"/>
              </a:ext>
            </a:extLst>
          </p:cNvPr>
          <p:cNvSpPr>
            <a:spLocks noGrp="1"/>
          </p:cNvSpPr>
          <p:nvPr>
            <p:ph type="ftr" sz="quarter" idx="12"/>
          </p:nvPr>
        </p:nvSpPr>
        <p:spPr/>
        <p:txBody>
          <a:bodyPr/>
          <a:lstStyle/>
          <a:p>
            <a:pPr>
              <a:defRPr/>
            </a:pPr>
            <a:r>
              <a:rPr lang="en-US"/>
              <a:t>rusnakm@truni.sk</a:t>
            </a:r>
          </a:p>
        </p:txBody>
      </p:sp>
      <p:pic>
        <p:nvPicPr>
          <p:cNvPr id="5122" name="Picture 2" descr="Essay Structure: Guide on How To Construct a Perfect Paper – wr1ter.com">
            <a:extLst>
              <a:ext uri="{FF2B5EF4-FFF2-40B4-BE49-F238E27FC236}">
                <a16:creationId xmlns:a16="http://schemas.microsoft.com/office/drawing/2014/main" id="{ECDAC4D0-A159-7947-8891-8EF6199DE7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4721" y="188640"/>
            <a:ext cx="3810000" cy="2146300"/>
          </a:xfrm>
          <a:prstGeom prst="rect">
            <a:avLst/>
          </a:prstGeom>
          <a:noFill/>
          <a:extLst>
            <a:ext uri="{909E8E84-426E-40DD-AFC4-6F175D3DCCD1}">
              <a14:hiddenFill xmlns:a14="http://schemas.microsoft.com/office/drawing/2010/main">
                <a:solidFill>
                  <a:srgbClr val="FFFFFF"/>
                </a:solidFill>
              </a14:hiddenFill>
            </a:ext>
          </a:extLst>
        </p:spPr>
      </p:pic>
      <p:sp>
        <p:nvSpPr>
          <p:cNvPr id="7" name="Zástupný objekt pre obsah 1">
            <a:extLst>
              <a:ext uri="{FF2B5EF4-FFF2-40B4-BE49-F238E27FC236}">
                <a16:creationId xmlns:a16="http://schemas.microsoft.com/office/drawing/2014/main" id="{9BC575F3-5F8B-7242-8D89-D7357E02D498}"/>
              </a:ext>
            </a:extLst>
          </p:cNvPr>
          <p:cNvSpPr txBox="1">
            <a:spLocks/>
          </p:cNvSpPr>
          <p:nvPr/>
        </p:nvSpPr>
        <p:spPr>
          <a:xfrm>
            <a:off x="251520" y="2902611"/>
            <a:ext cx="8295168" cy="2780652"/>
          </a:xfrm>
          <a:prstGeom prst="rect">
            <a:avLst/>
          </a:prstGeom>
        </p:spPr>
        <p:txBody>
          <a:bodyPr vert="horz" lIns="100785" tIns="50393" rIns="100785" bIns="50393" rtlCol="0" anchor="ctr">
            <a:normAutofit fontScale="85000" lnSpcReduction="20000"/>
          </a:bodyPr>
          <a:lstStyle>
            <a:lvl1pPr marL="274176" indent="-255897" algn="l" defTabSz="913920" rtl="0" eaLnBrk="1" latinLnBrk="0" hangingPunct="1">
              <a:spcBef>
                <a:spcPct val="20000"/>
              </a:spcBef>
              <a:spcAft>
                <a:spcPts val="0"/>
              </a:spcAft>
              <a:buSzPct val="60000"/>
              <a:buFont typeface="Wingdings" pitchFamily="2" charset="2"/>
              <a:buChar char=""/>
              <a:defRPr sz="2086" kern="1200">
                <a:solidFill>
                  <a:schemeClr val="tx1"/>
                </a:solidFill>
                <a:effectLst>
                  <a:outerShdw blurRad="38100" dist="38100" dir="2700000" algn="tl">
                    <a:srgbClr val="000000">
                      <a:alpha val="43137"/>
                    </a:srgbClr>
                  </a:outerShdw>
                </a:effectLst>
                <a:latin typeface="+mn-lt"/>
                <a:ea typeface="+mn-ea"/>
                <a:cs typeface="+mn-cs"/>
              </a:defRPr>
            </a:lvl1pPr>
            <a:lvl2pPr marL="639744" indent="-255897" algn="l" defTabSz="913920" rtl="0" eaLnBrk="1" latinLnBrk="0" hangingPunct="1">
              <a:spcBef>
                <a:spcPct val="20000"/>
              </a:spcBef>
              <a:buSzPct val="60000"/>
              <a:buFont typeface="Wingdings" pitchFamily="2" charset="2"/>
              <a:buChar char=""/>
              <a:defRPr sz="1904" kern="1200">
                <a:solidFill>
                  <a:schemeClr val="tx1"/>
                </a:solidFill>
                <a:effectLst>
                  <a:outerShdw blurRad="38100" dist="38100" dir="2700000" algn="tl">
                    <a:srgbClr val="000000">
                      <a:alpha val="43137"/>
                    </a:srgbClr>
                  </a:outerShdw>
                </a:effectLst>
                <a:latin typeface="+mn-lt"/>
                <a:ea typeface="+mn-ea"/>
                <a:cs typeface="+mn-cs"/>
              </a:defRPr>
            </a:lvl2pPr>
            <a:lvl3pPr marL="1005312" indent="-255897" algn="l" defTabSz="913920" rtl="0" eaLnBrk="1" latinLnBrk="0" hangingPunct="1">
              <a:spcBef>
                <a:spcPct val="20000"/>
              </a:spcBef>
              <a:buSzPct val="60000"/>
              <a:buFont typeface="Wingdings" pitchFamily="2" charset="2"/>
              <a:buChar char=""/>
              <a:defRPr sz="1723" kern="1200">
                <a:solidFill>
                  <a:schemeClr val="tx1"/>
                </a:solidFill>
                <a:effectLst>
                  <a:outerShdw blurRad="38100" dist="38100" dir="2700000" algn="tl">
                    <a:srgbClr val="000000">
                      <a:alpha val="43137"/>
                    </a:srgbClr>
                  </a:outerShdw>
                </a:effectLst>
                <a:latin typeface="+mn-lt"/>
                <a:ea typeface="+mn-ea"/>
                <a:cs typeface="+mn-cs"/>
              </a:defRPr>
            </a:lvl3pPr>
            <a:lvl4pPr marL="1370880" indent="-255897" algn="l" defTabSz="913920" rtl="0" eaLnBrk="1" latinLnBrk="0" hangingPunct="1">
              <a:spcBef>
                <a:spcPct val="20000"/>
              </a:spcBef>
              <a:buSzPct val="60000"/>
              <a:buFont typeface="Wingdings" pitchFamily="2" charset="2"/>
              <a:buChar char=""/>
              <a:defRPr sz="1632" kern="1200">
                <a:solidFill>
                  <a:schemeClr val="tx1"/>
                </a:solidFill>
                <a:effectLst>
                  <a:outerShdw blurRad="38100" dist="38100" dir="2700000" algn="tl">
                    <a:srgbClr val="000000">
                      <a:alpha val="43137"/>
                    </a:srgbClr>
                  </a:outerShdw>
                </a:effectLst>
                <a:latin typeface="+mn-lt"/>
                <a:ea typeface="+mn-ea"/>
                <a:cs typeface="+mn-cs"/>
              </a:defRPr>
            </a:lvl4pPr>
            <a:lvl5pPr marL="1645056" indent="-255897" algn="l" defTabSz="913920" rtl="0" eaLnBrk="1" latinLnBrk="0" hangingPunct="1">
              <a:spcBef>
                <a:spcPct val="20000"/>
              </a:spcBef>
              <a:buSzPct val="60000"/>
              <a:buFont typeface="Wingdings" pitchFamily="2" charset="2"/>
              <a:buChar char=""/>
              <a:defRPr sz="1542" kern="1200">
                <a:solidFill>
                  <a:schemeClr val="tx1"/>
                </a:solidFill>
                <a:effectLst>
                  <a:outerShdw blurRad="38100" dist="38100" dir="2700000" algn="tl">
                    <a:srgbClr val="000000">
                      <a:alpha val="43137"/>
                    </a:srgbClr>
                  </a:outerShdw>
                </a:effectLst>
                <a:latin typeface="+mn-lt"/>
                <a:ea typeface="+mn-ea"/>
                <a:cs typeface="+mn-cs"/>
              </a:defRPr>
            </a:lvl5pPr>
            <a:lvl6pPr marL="1964928"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39104"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3280"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3152" indent="-255897" algn="l" defTabSz="913920" rtl="0" eaLnBrk="1" latinLnBrk="0" hangingPunct="1">
              <a:spcBef>
                <a:spcPct val="20000"/>
              </a:spcBef>
              <a:buSzPct val="60000"/>
              <a:buFont typeface="Wingdings" pitchFamily="2" charset="2"/>
              <a:buChar char=""/>
              <a:defRPr sz="136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gn="just" fontAlgn="auto"/>
            <a:r>
              <a:rPr lang="sk-SK" u="sng" dirty="0">
                <a:effectLst/>
                <a:latin typeface="Times New Roman" panose="02020603050405020304" pitchFamily="18" charset="0"/>
              </a:rPr>
              <a:t>Úvod</a:t>
            </a:r>
            <a:r>
              <a:rPr lang="sk-SK" dirty="0">
                <a:effectLst/>
                <a:latin typeface="Times New Roman" panose="02020603050405020304" pitchFamily="18" charset="0"/>
              </a:rPr>
              <a:t> do eseje by mal byť natoľko zaujímavý, že vtiahne čitateľa do deja, no zároveň ho musí vniesť do kontextu, ktorý mu pomôže pochopiť celú esej. Na koniec úvodu je potrebné sformulovať </a:t>
            </a:r>
            <a:r>
              <a:rPr lang="sk-SK" b="1" dirty="0">
                <a:effectLst/>
                <a:latin typeface="Times New Roman" panose="02020603050405020304" pitchFamily="18" charset="0"/>
              </a:rPr>
              <a:t>tézu</a:t>
            </a:r>
            <a:r>
              <a:rPr lang="sk-SK" dirty="0">
                <a:effectLst/>
                <a:latin typeface="Times New Roman" panose="02020603050405020304" pitchFamily="18" charset="0"/>
              </a:rPr>
              <a:t>, aby čitateľ vedel, čo bude pisateľ tvrdiť vo svojej eseji.</a:t>
            </a:r>
          </a:p>
          <a:p>
            <a:pPr algn="just" fontAlgn="auto"/>
            <a:endParaRPr lang="sk-SK" dirty="0">
              <a:effectLst/>
              <a:latin typeface="Times New Roman" panose="02020603050405020304" pitchFamily="18" charset="0"/>
            </a:endParaRPr>
          </a:p>
          <a:p>
            <a:pPr algn="just" fontAlgn="auto"/>
            <a:r>
              <a:rPr lang="sk-SK" u="sng" dirty="0">
                <a:effectLst/>
                <a:latin typeface="Times New Roman" panose="02020603050405020304" pitchFamily="18" charset="0"/>
              </a:rPr>
              <a:t>Jadro</a:t>
            </a:r>
            <a:r>
              <a:rPr lang="sk-SK" dirty="0">
                <a:effectLst/>
                <a:latin typeface="Times New Roman" panose="02020603050405020304" pitchFamily="18" charset="0"/>
              </a:rPr>
              <a:t> textu rozdelené do odsekov. Jeden odsek spravidla obsahuje jeden argument, podporený informáciami. Odsekov je toľko, koľko je v eseji hlavných argumentov (v závislosti od rozsahu)</a:t>
            </a:r>
          </a:p>
          <a:p>
            <a:pPr marL="18279" indent="0" algn="just" fontAlgn="auto">
              <a:buFont typeface="Wingdings" pitchFamily="2" charset="2"/>
              <a:buNone/>
            </a:pPr>
            <a:endParaRPr lang="sk-SK" dirty="0">
              <a:effectLst/>
              <a:latin typeface="Times New Roman" panose="02020603050405020304" pitchFamily="18" charset="0"/>
            </a:endParaRPr>
          </a:p>
          <a:p>
            <a:pPr algn="just" fontAlgn="auto"/>
            <a:r>
              <a:rPr lang="sk-SK" u="sng" dirty="0">
                <a:effectLst/>
                <a:latin typeface="Times New Roman" panose="02020603050405020304" pitchFamily="18" charset="0"/>
              </a:rPr>
              <a:t>Záver</a:t>
            </a:r>
            <a:r>
              <a:rPr lang="sk-SK" dirty="0">
                <a:effectLst/>
                <a:latin typeface="Times New Roman" panose="02020603050405020304" pitchFamily="18" charset="0"/>
              </a:rPr>
              <a:t>, v ktorom treba zhrnúť hlavné argumenty a sformulovať poznatky, ku ktorým sme na základe tézy prišli. </a:t>
            </a:r>
            <a:endParaRPr lang="sk-SK" dirty="0"/>
          </a:p>
          <a:p>
            <a:pPr algn="just" fontAlgn="auto"/>
            <a:endParaRPr lang="sk-SK" dirty="0">
              <a:effectLst/>
              <a:latin typeface="Times New Roman" panose="02020603050405020304" pitchFamily="18" charset="0"/>
            </a:endParaRPr>
          </a:p>
          <a:p>
            <a:pPr algn="just" fontAlgn="auto"/>
            <a:endParaRPr lang="sk-SK" dirty="0">
              <a:effectLst/>
              <a:latin typeface="Times New Roman" panose="02020603050405020304" pitchFamily="18" charset="0"/>
            </a:endParaRPr>
          </a:p>
        </p:txBody>
      </p:sp>
    </p:spTree>
    <p:extLst>
      <p:ext uri="{BB962C8B-B14F-4D97-AF65-F5344CB8AC3E}">
        <p14:creationId xmlns:p14="http://schemas.microsoft.com/office/powerpoint/2010/main" val="1778805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4AA37329-E834-4EE5-B340-9066BFE27545}"/>
              </a:ext>
            </a:extLst>
          </p:cNvPr>
          <p:cNvSpPr>
            <a:spLocks noGrp="1"/>
          </p:cNvSpPr>
          <p:nvPr>
            <p:ph type="sldNum" sz="quarter" idx="11"/>
          </p:nvPr>
        </p:nvSpPr>
        <p:spPr/>
        <p:txBody>
          <a:bodyPr/>
          <a:lstStyle/>
          <a:p>
            <a:pPr>
              <a:defRPr/>
            </a:pPr>
            <a:fld id="{8DA5206A-0890-804C-A5DA-47E1C3D02E95}" type="slidenum">
              <a:rPr lang="en-US" altLang="en-US" smtClean="0"/>
              <a:pPr>
                <a:defRPr/>
              </a:pPr>
              <a:t>15</a:t>
            </a:fld>
            <a:endParaRPr lang="en-US" altLang="en-US"/>
          </a:p>
        </p:txBody>
      </p:sp>
      <p:sp>
        <p:nvSpPr>
          <p:cNvPr id="5" name="Zástupný objekt pre pätu 4">
            <a:extLst>
              <a:ext uri="{FF2B5EF4-FFF2-40B4-BE49-F238E27FC236}">
                <a16:creationId xmlns:a16="http://schemas.microsoft.com/office/drawing/2014/main" id="{1E1629DA-609A-4193-805E-4EC30829A125}"/>
              </a:ext>
            </a:extLst>
          </p:cNvPr>
          <p:cNvSpPr>
            <a:spLocks noGrp="1"/>
          </p:cNvSpPr>
          <p:nvPr>
            <p:ph type="ftr" sz="quarter" idx="12"/>
          </p:nvPr>
        </p:nvSpPr>
        <p:spPr/>
        <p:txBody>
          <a:bodyPr/>
          <a:lstStyle/>
          <a:p>
            <a:pPr>
              <a:defRPr/>
            </a:pPr>
            <a:r>
              <a:rPr lang="en-US" dirty="0" err="1"/>
              <a:t>rusnakm@truni.sk</a:t>
            </a:r>
            <a:endParaRPr lang="en-US" dirty="0"/>
          </a:p>
        </p:txBody>
      </p:sp>
      <p:pic>
        <p:nvPicPr>
          <p:cNvPr id="6148" name="Picture 4" descr="Writing an essay introduction - Research &amp; Learning Online">
            <a:extLst>
              <a:ext uri="{FF2B5EF4-FFF2-40B4-BE49-F238E27FC236}">
                <a16:creationId xmlns:a16="http://schemas.microsoft.com/office/drawing/2014/main" id="{11A1BBD4-041E-FF4E-AD22-94A7C4C2CD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7298" y="4477070"/>
            <a:ext cx="2738348" cy="2374750"/>
          </a:xfrm>
          <a:prstGeom prst="rect">
            <a:avLst/>
          </a:prstGeom>
          <a:noFill/>
          <a:extLst>
            <a:ext uri="{909E8E84-426E-40DD-AFC4-6F175D3DCCD1}">
              <a14:hiddenFill xmlns:a14="http://schemas.microsoft.com/office/drawing/2010/main">
                <a:solidFill>
                  <a:srgbClr val="FFFFFF"/>
                </a:solidFill>
              </a14:hiddenFill>
            </a:ext>
          </a:extLst>
        </p:spPr>
      </p:pic>
      <p:sp>
        <p:nvSpPr>
          <p:cNvPr id="3" name="Nadpis 2">
            <a:extLst>
              <a:ext uri="{FF2B5EF4-FFF2-40B4-BE49-F238E27FC236}">
                <a16:creationId xmlns:a16="http://schemas.microsoft.com/office/drawing/2014/main" id="{44A02411-7C27-4397-A5C3-2AB31D1F549D}"/>
              </a:ext>
            </a:extLst>
          </p:cNvPr>
          <p:cNvSpPr>
            <a:spLocks noGrp="1"/>
          </p:cNvSpPr>
          <p:nvPr>
            <p:ph type="title"/>
          </p:nvPr>
        </p:nvSpPr>
        <p:spPr>
          <a:xfrm>
            <a:off x="358354" y="5075350"/>
            <a:ext cx="6086702" cy="914400"/>
          </a:xfrm>
        </p:spPr>
        <p:txBody>
          <a:bodyPr/>
          <a:lstStyle/>
          <a:p>
            <a:r>
              <a:rPr lang="sk-SK" b="1" dirty="0"/>
              <a:t>Úvod eseje predáva</a:t>
            </a:r>
          </a:p>
        </p:txBody>
      </p:sp>
      <p:sp>
        <p:nvSpPr>
          <p:cNvPr id="2" name="Zástupný objekt pre obsah 1">
            <a:extLst>
              <a:ext uri="{FF2B5EF4-FFF2-40B4-BE49-F238E27FC236}">
                <a16:creationId xmlns:a16="http://schemas.microsoft.com/office/drawing/2014/main" id="{02DA190B-5DA9-4278-85F0-BC126548A20F}"/>
              </a:ext>
            </a:extLst>
          </p:cNvPr>
          <p:cNvSpPr>
            <a:spLocks noGrp="1"/>
          </p:cNvSpPr>
          <p:nvPr>
            <p:ph idx="1"/>
          </p:nvPr>
        </p:nvSpPr>
        <p:spPr>
          <a:xfrm>
            <a:off x="685800" y="685802"/>
            <a:ext cx="7918648" cy="4190997"/>
          </a:xfrm>
        </p:spPr>
        <p:txBody>
          <a:bodyPr>
            <a:normAutofit/>
          </a:bodyPr>
          <a:lstStyle/>
          <a:p>
            <a:pPr algn="just"/>
            <a:r>
              <a:rPr lang="sk-SK" dirty="0">
                <a:effectLst/>
                <a:latin typeface="Times New Roman" panose="02020603050405020304" pitchFamily="18" charset="0"/>
              </a:rPr>
              <a:t>Prvou časťou úvodu do eseje by mala byť tzv. návnada. Prvá veta, ktorá je šťavnatá, trochu kontroverzná a zároveň nasadí čitateľovi chrobáka do hlavy. Druhou a hlavnou časťou úvodu je kontext. Čitatelia s rôznymi schopnosťami a vlastnosťami sa tu majú dozvedieť informácie o téme eseje. Dôležité sú informácie, ktoré budú neskôr relevantné v ďalších častiach eseje. Poslednou časťou úvodu je téza, už sformulovaná ako veta/ otázka.</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Zadefinujte hlavné okruhy otázky (polemiky), aké aspekty idete zohľadňovať, zdôvodnenie prečo ste si vybrali práve tieto polemiky a aspekty, a aké výskumné metódy ste použili. Úvod predstavuje 7-8% celkového rozsahu.</a:t>
            </a:r>
            <a:endParaRPr lang="sk-SK" dirty="0"/>
          </a:p>
        </p:txBody>
      </p:sp>
    </p:spTree>
    <p:extLst>
      <p:ext uri="{BB962C8B-B14F-4D97-AF65-F5344CB8AC3E}">
        <p14:creationId xmlns:p14="http://schemas.microsoft.com/office/powerpoint/2010/main" val="241079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Date Placeholder 1">
            <a:extLst>
              <a:ext uri="{FF2B5EF4-FFF2-40B4-BE49-F238E27FC236}">
                <a16:creationId xmlns:a16="http://schemas.microsoft.com/office/drawing/2014/main" id="{2BD15556-DF8D-4549-B598-BB62B126C0DD}"/>
              </a:ext>
            </a:extLst>
          </p:cNvPr>
          <p:cNvSpPr>
            <a:spLocks noGrp="1"/>
          </p:cNvSpPr>
          <p:nvPr>
            <p:ph type="dt" sz="half" idx="10"/>
          </p:nvPr>
        </p:nvSpPr>
        <p:spPr>
          <a:xfrm>
            <a:off x="7569673" y="6154739"/>
            <a:ext cx="736127" cy="365125"/>
          </a:xfrm>
        </p:spPr>
        <p:txBody>
          <a:bodyPr/>
          <a:lstStyle/>
          <a:p>
            <a:pPr>
              <a:spcAft>
                <a:spcPts val="600"/>
              </a:spcAft>
              <a:defRPr/>
            </a:pPr>
            <a:fld id="{17117415-DECC-2C41-B5AB-8B2A4317BEFE}" type="datetime1">
              <a:rPr lang="sk-SK" smtClean="0"/>
              <a:pPr>
                <a:spcAft>
                  <a:spcPts val="600"/>
                </a:spcAft>
                <a:defRPr/>
              </a:pPr>
              <a:t>19.10.20</a:t>
            </a:fld>
            <a:endParaRPr lang="en-US"/>
          </a:p>
        </p:txBody>
      </p:sp>
      <p:sp>
        <p:nvSpPr>
          <p:cNvPr id="4" name="Zástupný objekt pre číslo snímky 3">
            <a:extLst>
              <a:ext uri="{FF2B5EF4-FFF2-40B4-BE49-F238E27FC236}">
                <a16:creationId xmlns:a16="http://schemas.microsoft.com/office/drawing/2014/main" id="{868271FE-831F-471B-935D-C9DFF4388546}"/>
              </a:ext>
            </a:extLst>
          </p:cNvPr>
          <p:cNvSpPr>
            <a:spLocks noGrp="1"/>
          </p:cNvSpPr>
          <p:nvPr>
            <p:ph type="sldNum" sz="quarter" idx="11"/>
          </p:nvPr>
        </p:nvSpPr>
        <p:spPr>
          <a:xfrm>
            <a:off x="777241" y="6206342"/>
            <a:ext cx="746760" cy="313522"/>
          </a:xfrm>
        </p:spPr>
        <p:txBody>
          <a:bodyPr anchor="b">
            <a:normAutofit/>
          </a:bodyPr>
          <a:lstStyle/>
          <a:p>
            <a:pPr>
              <a:spcAft>
                <a:spcPts val="600"/>
              </a:spcAft>
              <a:defRPr/>
            </a:pPr>
            <a:fld id="{8DA5206A-0890-804C-A5DA-47E1C3D02E95}" type="slidenum">
              <a:rPr lang="en-US" altLang="en-US" smtClean="0"/>
              <a:pPr>
                <a:spcAft>
                  <a:spcPts val="600"/>
                </a:spcAft>
                <a:defRPr/>
              </a:pPr>
              <a:t>16</a:t>
            </a:fld>
            <a:endParaRPr lang="en-US" altLang="en-US"/>
          </a:p>
        </p:txBody>
      </p:sp>
      <p:sp>
        <p:nvSpPr>
          <p:cNvPr id="5" name="Zástupný objekt pre pätu 4">
            <a:extLst>
              <a:ext uri="{FF2B5EF4-FFF2-40B4-BE49-F238E27FC236}">
                <a16:creationId xmlns:a16="http://schemas.microsoft.com/office/drawing/2014/main" id="{8184E057-8DD2-474F-BBC6-FD85BCFD752F}"/>
              </a:ext>
            </a:extLst>
          </p:cNvPr>
          <p:cNvSpPr>
            <a:spLocks noGrp="1"/>
          </p:cNvSpPr>
          <p:nvPr>
            <p:ph type="ftr" sz="quarter" idx="12"/>
          </p:nvPr>
        </p:nvSpPr>
        <p:spPr>
          <a:xfrm>
            <a:off x="4536272" y="6154739"/>
            <a:ext cx="1140475" cy="365124"/>
          </a:xfrm>
        </p:spPr>
        <p:txBody>
          <a:bodyPr anchor="t">
            <a:normAutofit/>
          </a:bodyPr>
          <a:lstStyle/>
          <a:p>
            <a:pPr>
              <a:lnSpc>
                <a:spcPct val="90000"/>
              </a:lnSpc>
              <a:spcAft>
                <a:spcPts val="600"/>
              </a:spcAft>
              <a:defRPr/>
            </a:pPr>
            <a:r>
              <a:rPr lang="en-US" sz="900"/>
              <a:t>rusnakm@truni.sk</a:t>
            </a:r>
          </a:p>
        </p:txBody>
      </p:sp>
      <p:sp>
        <p:nvSpPr>
          <p:cNvPr id="3" name="Nadpis 2">
            <a:extLst>
              <a:ext uri="{FF2B5EF4-FFF2-40B4-BE49-F238E27FC236}">
                <a16:creationId xmlns:a16="http://schemas.microsoft.com/office/drawing/2014/main" id="{E10E4417-F277-4698-BB68-62CE24CE6ABD}"/>
              </a:ext>
            </a:extLst>
          </p:cNvPr>
          <p:cNvSpPr>
            <a:spLocks noGrp="1"/>
          </p:cNvSpPr>
          <p:nvPr>
            <p:ph type="title"/>
          </p:nvPr>
        </p:nvSpPr>
        <p:spPr>
          <a:xfrm>
            <a:off x="777240" y="4876800"/>
            <a:ext cx="7543800" cy="914400"/>
          </a:xfrm>
        </p:spPr>
        <p:txBody>
          <a:bodyPr anchor="b">
            <a:normAutofit/>
          </a:bodyPr>
          <a:lstStyle/>
          <a:p>
            <a:r>
              <a:rPr lang="sk-SK" b="1" dirty="0"/>
              <a:t>Jadro</a:t>
            </a:r>
          </a:p>
        </p:txBody>
      </p:sp>
      <p:sp>
        <p:nvSpPr>
          <p:cNvPr id="2" name="Zástupný objekt pre obsah 1">
            <a:extLst>
              <a:ext uri="{FF2B5EF4-FFF2-40B4-BE49-F238E27FC236}">
                <a16:creationId xmlns:a16="http://schemas.microsoft.com/office/drawing/2014/main" id="{00FB46B6-DE46-4177-8239-3890192C6F9A}"/>
              </a:ext>
            </a:extLst>
          </p:cNvPr>
          <p:cNvSpPr>
            <a:spLocks noGrp="1"/>
          </p:cNvSpPr>
          <p:nvPr>
            <p:ph sz="quarter" idx="13"/>
          </p:nvPr>
        </p:nvSpPr>
        <p:spPr>
          <a:xfrm>
            <a:off x="539552" y="658368"/>
            <a:ext cx="4078169" cy="4218431"/>
          </a:xfrm>
        </p:spPr>
        <p:txBody>
          <a:bodyPr anchor="ctr">
            <a:normAutofit/>
          </a:bodyPr>
          <a:lstStyle/>
          <a:p>
            <a:pPr>
              <a:lnSpc>
                <a:spcPct val="90000"/>
              </a:lnSpc>
            </a:pPr>
            <a:r>
              <a:rPr lang="sk-SK" sz="1800" dirty="0">
                <a:effectLst/>
              </a:rPr>
              <a:t>Obsahuje argumenty, ktoré čitateľovi prezentujú autorov postoj a snažia sa do istej miery aj presvedčiť druhú stranu o správnosti jeho tvrdení. </a:t>
            </a:r>
          </a:p>
          <a:p>
            <a:pPr>
              <a:lnSpc>
                <a:spcPct val="90000"/>
              </a:lnSpc>
            </a:pPr>
            <a:r>
              <a:rPr lang="sk-SK" sz="1800" dirty="0">
                <a:effectLst/>
              </a:rPr>
              <a:t>Esej má byť ľahko čitateľná, preto je štruktúra argumentov dôležitá.</a:t>
            </a:r>
          </a:p>
          <a:p>
            <a:pPr>
              <a:lnSpc>
                <a:spcPct val="90000"/>
              </a:lnSpc>
            </a:pPr>
            <a:r>
              <a:rPr lang="sk-SK" sz="1800" dirty="0">
                <a:effectLst/>
              </a:rPr>
              <a:t>Nakoľko jeden odsek sa venuje jednému argumentu, mal by byť zhrnutý v prvej vete daného odseku. </a:t>
            </a:r>
          </a:p>
          <a:p>
            <a:pPr>
              <a:lnSpc>
                <a:spcPct val="90000"/>
              </a:lnSpc>
            </a:pPr>
            <a:r>
              <a:rPr lang="sk-SK" sz="1800" dirty="0">
                <a:effectLst/>
              </a:rPr>
              <a:t>Nasledujú podporné argumenty alebo informácie, ktorých cieľom je posilniť argument.</a:t>
            </a:r>
          </a:p>
          <a:p>
            <a:pPr>
              <a:lnSpc>
                <a:spcPct val="90000"/>
              </a:lnSpc>
            </a:pPr>
            <a:endParaRPr lang="sk-SK" sz="1600" dirty="0">
              <a:effectLst/>
            </a:endParaRPr>
          </a:p>
        </p:txBody>
      </p:sp>
      <p:pic>
        <p:nvPicPr>
          <p:cNvPr id="7170" name="Picture 2" descr="Personal Essay Body Paragraphs – TWO WRITING TEACHERS">
            <a:extLst>
              <a:ext uri="{FF2B5EF4-FFF2-40B4-BE49-F238E27FC236}">
                <a16:creationId xmlns:a16="http://schemas.microsoft.com/office/drawing/2014/main" id="{811BB817-B9CB-B945-8041-041D373D927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362" b="5105"/>
          <a:stretch/>
        </p:blipFill>
        <p:spPr bwMode="auto">
          <a:xfrm>
            <a:off x="5029201" y="658368"/>
            <a:ext cx="3273552" cy="3432175"/>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862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00FB46B6-DE46-4177-8239-3890192C6F9A}"/>
              </a:ext>
            </a:extLst>
          </p:cNvPr>
          <p:cNvSpPr>
            <a:spLocks noGrp="1"/>
          </p:cNvSpPr>
          <p:nvPr>
            <p:ph idx="1"/>
          </p:nvPr>
        </p:nvSpPr>
        <p:spPr>
          <a:xfrm>
            <a:off x="539552" y="685802"/>
            <a:ext cx="8064896" cy="4687414"/>
          </a:xfrm>
        </p:spPr>
        <p:txBody>
          <a:bodyPr>
            <a:normAutofit lnSpcReduction="10000"/>
          </a:bodyPr>
          <a:lstStyle/>
          <a:p>
            <a:pPr algn="just"/>
            <a:r>
              <a:rPr lang="sk-SK" sz="2400" dirty="0">
                <a:effectLst/>
                <a:latin typeface="Times New Roman" panose="02020603050405020304" pitchFamily="18" charset="0"/>
              </a:rPr>
              <a:t>Odsek sám o sebe má tiež záver, zvyčajne poslednú vetu, ktorá sa odvolá na tézu a slúži ako premostenie do ďalšieho odseku. </a:t>
            </a:r>
          </a:p>
          <a:p>
            <a:pPr algn="just"/>
            <a:r>
              <a:rPr lang="sk-SK" sz="2400" dirty="0">
                <a:effectLst/>
                <a:latin typeface="Times New Roman" panose="02020603050405020304" pitchFamily="18" charset="0"/>
              </a:rPr>
              <a:t>Počet odsekov sa môžu líšiť, v závislosti od rozsahu eseje. Ak je argument príliš komplikovaný a potrebuje viac dôkazov, stojí za zváženie rozdeliť ho do viacero odsekov. </a:t>
            </a:r>
          </a:p>
          <a:p>
            <a:pPr algn="just"/>
            <a:r>
              <a:rPr lang="sk-SK" sz="2400" dirty="0">
                <a:effectLst/>
                <a:latin typeface="Times New Roman" panose="02020603050405020304" pitchFamily="18" charset="0"/>
              </a:rPr>
              <a:t>Ak sa rozhodnete rozdeliť hlavnú časť na viacero sekcií, tak vynechajte nadpis „Hlavná časť“ a za úvodom bude nasledovať nadpis prvej sekcie hlavnej časti. </a:t>
            </a:r>
          </a:p>
          <a:p>
            <a:pPr algn="just"/>
            <a:r>
              <a:rPr lang="sk-SK" sz="2400" dirty="0">
                <a:effectLst/>
                <a:latin typeface="Times New Roman" panose="02020603050405020304" pitchFamily="18" charset="0"/>
              </a:rPr>
              <a:t>V hlavnej časti neprezentujte definitívne závery, ale nechajte diskusiu otvorenú. </a:t>
            </a:r>
          </a:p>
          <a:p>
            <a:pPr algn="just"/>
            <a:r>
              <a:rPr lang="sk-SK" sz="2400" dirty="0">
                <a:effectLst/>
                <a:latin typeface="Times New Roman" panose="02020603050405020304" pitchFamily="18" charset="0"/>
              </a:rPr>
              <a:t>Vhodná štúdia podporuje legitimitu vašich vlastných zistení.</a:t>
            </a:r>
          </a:p>
          <a:p>
            <a:pPr algn="just"/>
            <a:endParaRPr lang="sk-SK" dirty="0"/>
          </a:p>
        </p:txBody>
      </p:sp>
      <p:sp>
        <p:nvSpPr>
          <p:cNvPr id="3" name="Nadpis 2">
            <a:extLst>
              <a:ext uri="{FF2B5EF4-FFF2-40B4-BE49-F238E27FC236}">
                <a16:creationId xmlns:a16="http://schemas.microsoft.com/office/drawing/2014/main" id="{E10E4417-F277-4698-BB68-62CE24CE6ABD}"/>
              </a:ext>
            </a:extLst>
          </p:cNvPr>
          <p:cNvSpPr>
            <a:spLocks noGrp="1"/>
          </p:cNvSpPr>
          <p:nvPr>
            <p:ph type="title"/>
          </p:nvPr>
        </p:nvSpPr>
        <p:spPr>
          <a:xfrm>
            <a:off x="800100" y="5267162"/>
            <a:ext cx="7543800" cy="914400"/>
          </a:xfrm>
        </p:spPr>
        <p:txBody>
          <a:bodyPr/>
          <a:lstStyle/>
          <a:p>
            <a:r>
              <a:rPr lang="sk-SK" b="1" dirty="0"/>
              <a:t>Odsek</a:t>
            </a:r>
          </a:p>
        </p:txBody>
      </p:sp>
      <p:sp>
        <p:nvSpPr>
          <p:cNvPr id="4" name="Zástupný objekt pre číslo snímky 3">
            <a:extLst>
              <a:ext uri="{FF2B5EF4-FFF2-40B4-BE49-F238E27FC236}">
                <a16:creationId xmlns:a16="http://schemas.microsoft.com/office/drawing/2014/main" id="{868271FE-831F-471B-935D-C9DFF4388546}"/>
              </a:ext>
            </a:extLst>
          </p:cNvPr>
          <p:cNvSpPr>
            <a:spLocks noGrp="1"/>
          </p:cNvSpPr>
          <p:nvPr>
            <p:ph type="sldNum" sz="quarter" idx="11"/>
          </p:nvPr>
        </p:nvSpPr>
        <p:spPr/>
        <p:txBody>
          <a:bodyPr/>
          <a:lstStyle/>
          <a:p>
            <a:pPr>
              <a:defRPr/>
            </a:pPr>
            <a:fld id="{8DA5206A-0890-804C-A5DA-47E1C3D02E95}" type="slidenum">
              <a:rPr lang="en-US" altLang="en-US" smtClean="0"/>
              <a:pPr>
                <a:defRPr/>
              </a:pPr>
              <a:t>17</a:t>
            </a:fld>
            <a:endParaRPr lang="en-US" altLang="en-US"/>
          </a:p>
        </p:txBody>
      </p:sp>
      <p:sp>
        <p:nvSpPr>
          <p:cNvPr id="5" name="Zástupný objekt pre pätu 4">
            <a:extLst>
              <a:ext uri="{FF2B5EF4-FFF2-40B4-BE49-F238E27FC236}">
                <a16:creationId xmlns:a16="http://schemas.microsoft.com/office/drawing/2014/main" id="{8184E057-8DD2-474F-BBC6-FD85BCFD752F}"/>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017411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6B258FE4-598F-4882-8006-6BAD8815984F}"/>
              </a:ext>
            </a:extLst>
          </p:cNvPr>
          <p:cNvSpPr>
            <a:spLocks noGrp="1"/>
          </p:cNvSpPr>
          <p:nvPr>
            <p:ph idx="1"/>
          </p:nvPr>
        </p:nvSpPr>
        <p:spPr>
          <a:xfrm>
            <a:off x="685800" y="685802"/>
            <a:ext cx="7543800" cy="4543398"/>
          </a:xfrm>
        </p:spPr>
        <p:txBody>
          <a:bodyPr/>
          <a:lstStyle/>
          <a:p>
            <a:pPr algn="just"/>
            <a:r>
              <a:rPr lang="sk-SK" dirty="0">
                <a:effectLst/>
                <a:latin typeface="Times New Roman" panose="02020603050405020304" pitchFamily="18" charset="0"/>
              </a:rPr>
              <a:t>Navrhnite vhodný sled jednotlivých sekcií, ich logické previazanie a ošetrite ich výstižnými nadpismi. </a:t>
            </a:r>
          </a:p>
          <a:p>
            <a:pPr algn="just"/>
            <a:r>
              <a:rPr lang="sk-SK" dirty="0">
                <a:effectLst/>
                <a:latin typeface="Times New Roman" panose="02020603050405020304" pitchFamily="18" charset="0"/>
              </a:rPr>
              <a:t>Členenie textu pomáha k lepšiemu pochopeniu obsahu, no vyhnite sa rozsiahlej fragmentácii (päťstranová esej s dvadsiatimi podnadpismi v hlavnej časti vyzerá rušivo). </a:t>
            </a:r>
          </a:p>
          <a:p>
            <a:pPr algn="just"/>
            <a:r>
              <a:rPr lang="sk-SK" dirty="0">
                <a:effectLst/>
                <a:latin typeface="Times New Roman" panose="02020603050405020304" pitchFamily="18" charset="0"/>
              </a:rPr>
              <a:t>Rozhodnite sa aké obrázky (diagramy, fotografie, mapy, atď.) potrebujete a kde ich umiestnite. </a:t>
            </a:r>
          </a:p>
          <a:p>
            <a:pPr algn="just"/>
            <a:r>
              <a:rPr lang="sk-SK" dirty="0">
                <a:effectLst/>
                <a:latin typeface="Times New Roman" panose="02020603050405020304" pitchFamily="18" charset="0"/>
              </a:rPr>
              <a:t>Nikdy sa nezabudnite vyjadriť v texte k jednotlivým figúram aj s príslušným odkazom na </a:t>
            </a:r>
            <a:r>
              <a:rPr lang="sk-SK" dirty="0" err="1">
                <a:effectLst/>
                <a:latin typeface="Times New Roman" panose="02020603050405020304" pitchFamily="18" charset="0"/>
              </a:rPr>
              <a:t>ne</a:t>
            </a:r>
            <a:r>
              <a:rPr lang="sk-SK" dirty="0">
                <a:effectLst/>
                <a:latin typeface="Times New Roman" panose="02020603050405020304" pitchFamily="18" charset="0"/>
              </a:rPr>
              <a:t>.</a:t>
            </a:r>
            <a:endParaRPr lang="sk-SK" dirty="0"/>
          </a:p>
        </p:txBody>
      </p:sp>
      <p:sp>
        <p:nvSpPr>
          <p:cNvPr id="3" name="Nadpis 2">
            <a:extLst>
              <a:ext uri="{FF2B5EF4-FFF2-40B4-BE49-F238E27FC236}">
                <a16:creationId xmlns:a16="http://schemas.microsoft.com/office/drawing/2014/main" id="{90911D25-BFB8-4D67-BB85-54C2F486D80D}"/>
              </a:ext>
            </a:extLst>
          </p:cNvPr>
          <p:cNvSpPr>
            <a:spLocks noGrp="1"/>
          </p:cNvSpPr>
          <p:nvPr>
            <p:ph type="title"/>
          </p:nvPr>
        </p:nvSpPr>
        <p:spPr/>
        <p:txBody>
          <a:bodyPr/>
          <a:lstStyle/>
          <a:p>
            <a:r>
              <a:rPr lang="sk-SK" dirty="0"/>
              <a:t>Jadro - členenie</a:t>
            </a:r>
          </a:p>
        </p:txBody>
      </p:sp>
      <p:sp>
        <p:nvSpPr>
          <p:cNvPr id="4" name="Zástupný objekt pre číslo snímky 3">
            <a:extLst>
              <a:ext uri="{FF2B5EF4-FFF2-40B4-BE49-F238E27FC236}">
                <a16:creationId xmlns:a16="http://schemas.microsoft.com/office/drawing/2014/main" id="{FC8840F7-EFC5-4B47-845A-AD3B6A0E4B04}"/>
              </a:ext>
            </a:extLst>
          </p:cNvPr>
          <p:cNvSpPr>
            <a:spLocks noGrp="1"/>
          </p:cNvSpPr>
          <p:nvPr>
            <p:ph type="sldNum" sz="quarter" idx="11"/>
          </p:nvPr>
        </p:nvSpPr>
        <p:spPr/>
        <p:txBody>
          <a:bodyPr/>
          <a:lstStyle/>
          <a:p>
            <a:pPr>
              <a:defRPr/>
            </a:pPr>
            <a:fld id="{8DA5206A-0890-804C-A5DA-47E1C3D02E95}" type="slidenum">
              <a:rPr lang="en-US" altLang="en-US" smtClean="0"/>
              <a:pPr>
                <a:defRPr/>
              </a:pPr>
              <a:t>18</a:t>
            </a:fld>
            <a:endParaRPr lang="en-US" altLang="en-US"/>
          </a:p>
        </p:txBody>
      </p:sp>
      <p:sp>
        <p:nvSpPr>
          <p:cNvPr id="5" name="Zástupný objekt pre pätu 4">
            <a:extLst>
              <a:ext uri="{FF2B5EF4-FFF2-40B4-BE49-F238E27FC236}">
                <a16:creationId xmlns:a16="http://schemas.microsoft.com/office/drawing/2014/main" id="{937BB428-8547-4645-9626-3D73BF137D84}"/>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745450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Date Placeholder 1">
            <a:extLst>
              <a:ext uri="{FF2B5EF4-FFF2-40B4-BE49-F238E27FC236}">
                <a16:creationId xmlns:a16="http://schemas.microsoft.com/office/drawing/2014/main" id="{71F854E6-ADD3-4E72-BFBC-6D5512C088C8}"/>
              </a:ext>
            </a:extLst>
          </p:cNvPr>
          <p:cNvSpPr>
            <a:spLocks noGrp="1"/>
          </p:cNvSpPr>
          <p:nvPr>
            <p:ph type="dt" sz="half" idx="10"/>
          </p:nvPr>
        </p:nvSpPr>
        <p:spPr>
          <a:xfrm>
            <a:off x="7569673" y="6154739"/>
            <a:ext cx="736127" cy="365125"/>
          </a:xfrm>
        </p:spPr>
        <p:txBody>
          <a:bodyPr/>
          <a:lstStyle/>
          <a:p>
            <a:pPr>
              <a:spcAft>
                <a:spcPts val="600"/>
              </a:spcAft>
              <a:defRPr/>
            </a:pPr>
            <a:fld id="{17117415-DECC-2C41-B5AB-8B2A4317BEFE}" type="datetime1">
              <a:rPr lang="sk-SK" smtClean="0"/>
              <a:pPr>
                <a:spcAft>
                  <a:spcPts val="600"/>
                </a:spcAft>
                <a:defRPr/>
              </a:pPr>
              <a:t>19.10.20</a:t>
            </a:fld>
            <a:endParaRPr lang="en-US"/>
          </a:p>
        </p:txBody>
      </p:sp>
      <p:sp>
        <p:nvSpPr>
          <p:cNvPr id="4" name="Zástupný objekt pre číslo snímky 3">
            <a:extLst>
              <a:ext uri="{FF2B5EF4-FFF2-40B4-BE49-F238E27FC236}">
                <a16:creationId xmlns:a16="http://schemas.microsoft.com/office/drawing/2014/main" id="{6AD2DDBA-51F9-4697-95FB-28A082343493}"/>
              </a:ext>
            </a:extLst>
          </p:cNvPr>
          <p:cNvSpPr>
            <a:spLocks noGrp="1"/>
          </p:cNvSpPr>
          <p:nvPr>
            <p:ph type="sldNum" sz="quarter" idx="11"/>
          </p:nvPr>
        </p:nvSpPr>
        <p:spPr>
          <a:xfrm>
            <a:off x="777241" y="6206342"/>
            <a:ext cx="746760" cy="313522"/>
          </a:xfrm>
        </p:spPr>
        <p:txBody>
          <a:bodyPr anchor="b">
            <a:normAutofit/>
          </a:bodyPr>
          <a:lstStyle/>
          <a:p>
            <a:pPr>
              <a:spcAft>
                <a:spcPts val="600"/>
              </a:spcAft>
              <a:defRPr/>
            </a:pPr>
            <a:fld id="{8DA5206A-0890-804C-A5DA-47E1C3D02E95}" type="slidenum">
              <a:rPr lang="en-US" altLang="en-US" smtClean="0"/>
              <a:pPr>
                <a:spcAft>
                  <a:spcPts val="600"/>
                </a:spcAft>
                <a:defRPr/>
              </a:pPr>
              <a:t>19</a:t>
            </a:fld>
            <a:endParaRPr lang="en-US" altLang="en-US"/>
          </a:p>
        </p:txBody>
      </p:sp>
      <p:sp>
        <p:nvSpPr>
          <p:cNvPr id="5" name="Zástupný objekt pre pätu 4">
            <a:extLst>
              <a:ext uri="{FF2B5EF4-FFF2-40B4-BE49-F238E27FC236}">
                <a16:creationId xmlns:a16="http://schemas.microsoft.com/office/drawing/2014/main" id="{135484B1-412D-476C-BD00-B831BAD37502}"/>
              </a:ext>
            </a:extLst>
          </p:cNvPr>
          <p:cNvSpPr>
            <a:spLocks noGrp="1"/>
          </p:cNvSpPr>
          <p:nvPr>
            <p:ph type="ftr" sz="quarter" idx="12"/>
          </p:nvPr>
        </p:nvSpPr>
        <p:spPr>
          <a:xfrm>
            <a:off x="4536272" y="6154739"/>
            <a:ext cx="1140475" cy="365124"/>
          </a:xfrm>
        </p:spPr>
        <p:txBody>
          <a:bodyPr anchor="t">
            <a:normAutofit/>
          </a:bodyPr>
          <a:lstStyle/>
          <a:p>
            <a:pPr>
              <a:lnSpc>
                <a:spcPct val="90000"/>
              </a:lnSpc>
              <a:spcAft>
                <a:spcPts val="600"/>
              </a:spcAft>
              <a:defRPr/>
            </a:pPr>
            <a:r>
              <a:rPr lang="en-US" sz="900"/>
              <a:t>rusnakm@truni.sk</a:t>
            </a:r>
          </a:p>
        </p:txBody>
      </p:sp>
      <p:sp>
        <p:nvSpPr>
          <p:cNvPr id="3" name="Nadpis 2">
            <a:extLst>
              <a:ext uri="{FF2B5EF4-FFF2-40B4-BE49-F238E27FC236}">
                <a16:creationId xmlns:a16="http://schemas.microsoft.com/office/drawing/2014/main" id="{3C1BF663-2D4D-498C-9812-9652DDA31FAE}"/>
              </a:ext>
            </a:extLst>
          </p:cNvPr>
          <p:cNvSpPr>
            <a:spLocks noGrp="1"/>
          </p:cNvSpPr>
          <p:nvPr>
            <p:ph type="title"/>
          </p:nvPr>
        </p:nvSpPr>
        <p:spPr>
          <a:xfrm>
            <a:off x="777240" y="4876800"/>
            <a:ext cx="7543800" cy="914400"/>
          </a:xfrm>
        </p:spPr>
        <p:txBody>
          <a:bodyPr anchor="b">
            <a:normAutofit/>
          </a:bodyPr>
          <a:lstStyle/>
          <a:p>
            <a:r>
              <a:rPr lang="sk-SK" b="1" dirty="0"/>
              <a:t>Záver eseje </a:t>
            </a:r>
          </a:p>
        </p:txBody>
      </p:sp>
      <p:sp>
        <p:nvSpPr>
          <p:cNvPr id="2" name="Zástupný objekt pre obsah 1">
            <a:extLst>
              <a:ext uri="{FF2B5EF4-FFF2-40B4-BE49-F238E27FC236}">
                <a16:creationId xmlns:a16="http://schemas.microsoft.com/office/drawing/2014/main" id="{E5F5D05E-2DB7-4CA9-A53F-5EDE1F5E41E9}"/>
              </a:ext>
            </a:extLst>
          </p:cNvPr>
          <p:cNvSpPr>
            <a:spLocks noGrp="1"/>
          </p:cNvSpPr>
          <p:nvPr>
            <p:ph sz="quarter" idx="13"/>
          </p:nvPr>
        </p:nvSpPr>
        <p:spPr>
          <a:xfrm>
            <a:off x="539552" y="658368"/>
            <a:ext cx="4078169" cy="4354807"/>
          </a:xfrm>
        </p:spPr>
        <p:txBody>
          <a:bodyPr anchor="ctr">
            <a:normAutofit fontScale="92500" lnSpcReduction="10000"/>
          </a:bodyPr>
          <a:lstStyle/>
          <a:p>
            <a:pPr>
              <a:lnSpc>
                <a:spcPct val="90000"/>
              </a:lnSpc>
            </a:pPr>
            <a:r>
              <a:rPr lang="sk-SK" sz="2400" dirty="0">
                <a:effectLst/>
              </a:rPr>
              <a:t>Predstaviť sumár argumentov tak, aby postupne potvrdili alebo vyvrátili tézu, ktorá bola v úvode eseje. </a:t>
            </a:r>
          </a:p>
          <a:p>
            <a:pPr>
              <a:lnSpc>
                <a:spcPct val="90000"/>
              </a:lnSpc>
            </a:pPr>
            <a:r>
              <a:rPr lang="sk-SK" sz="2400" dirty="0">
                <a:effectLst/>
              </a:rPr>
              <a:t>Pamätať aj na pôvodné zadanie a nájsť prepojenie medzi záverom eseje a jeho zadaním. </a:t>
            </a:r>
          </a:p>
          <a:p>
            <a:pPr>
              <a:lnSpc>
                <a:spcPct val="90000"/>
              </a:lnSpc>
            </a:pPr>
            <a:r>
              <a:rPr lang="sk-SK" sz="2400" dirty="0">
                <a:effectLst/>
              </a:rPr>
              <a:t>Záver predstavuje priestor pre vaše osobné názory, kritiku a opis dopadov a zistení a má zásadný vplyv na hodnotenie eseje. </a:t>
            </a:r>
          </a:p>
        </p:txBody>
      </p:sp>
      <p:pic>
        <p:nvPicPr>
          <p:cNvPr id="8194" name="Picture 2" descr="Writing the conclusion - Research &amp; Learning Online">
            <a:extLst>
              <a:ext uri="{FF2B5EF4-FFF2-40B4-BE49-F238E27FC236}">
                <a16:creationId xmlns:a16="http://schemas.microsoft.com/office/drawing/2014/main" id="{5AF455E7-CB78-794B-B3E1-70ED2A73B89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29201" y="1003656"/>
            <a:ext cx="3273552" cy="2741599"/>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83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11560" y="685802"/>
            <a:ext cx="7618040" cy="4039342"/>
          </a:xfrm>
        </p:spPr>
        <p:txBody>
          <a:bodyPr>
            <a:normAutofit fontScale="55000" lnSpcReduction="20000"/>
          </a:bodyPr>
          <a:lstStyle/>
          <a:p>
            <a:pPr marL="18279" indent="0">
              <a:lnSpc>
                <a:spcPct val="150000"/>
              </a:lnSpc>
              <a:buNone/>
            </a:pPr>
            <a:endParaRPr lang="sk-SK" dirty="0"/>
          </a:p>
          <a:p>
            <a:pPr marL="18279" indent="0" algn="just">
              <a:lnSpc>
                <a:spcPct val="150000"/>
              </a:lnSpc>
              <a:buNone/>
            </a:pPr>
            <a:r>
              <a:rPr lang="sk-SK" sz="2600" dirty="0"/>
              <a:t>Oboznámenie sa s esejou podľa:</a:t>
            </a:r>
          </a:p>
          <a:p>
            <a:pPr algn="just">
              <a:lnSpc>
                <a:spcPct val="150000"/>
              </a:lnSpc>
            </a:pPr>
            <a:r>
              <a:rPr lang="sk-SK" sz="2600" dirty="0"/>
              <a:t>obsahovej,</a:t>
            </a:r>
          </a:p>
          <a:p>
            <a:pPr algn="just">
              <a:lnSpc>
                <a:spcPct val="150000"/>
              </a:lnSpc>
            </a:pPr>
            <a:r>
              <a:rPr lang="sk-SK" sz="2600" dirty="0"/>
              <a:t>štrukturálnej,</a:t>
            </a:r>
          </a:p>
          <a:p>
            <a:pPr algn="just">
              <a:lnSpc>
                <a:spcPct val="150000"/>
              </a:lnSpc>
            </a:pPr>
            <a:r>
              <a:rPr lang="sk-SK" sz="2600" dirty="0"/>
              <a:t>a formálnej stránky.</a:t>
            </a:r>
          </a:p>
          <a:p>
            <a:pPr algn="just">
              <a:lnSpc>
                <a:spcPct val="150000"/>
              </a:lnSpc>
            </a:pPr>
            <a:endParaRPr lang="sk-SK" sz="2600" dirty="0"/>
          </a:p>
          <a:p>
            <a:pPr algn="just">
              <a:lnSpc>
                <a:spcPct val="150000"/>
              </a:lnSpc>
            </a:pPr>
            <a:r>
              <a:rPr lang="sk-SK" sz="2600" dirty="0"/>
              <a:t>Prezentácia vznikla na základe dvoch materiálov, ktoré sú voľne dostupné:</a:t>
            </a:r>
          </a:p>
          <a:p>
            <a:pPr lvl="1" algn="just">
              <a:lnSpc>
                <a:spcPct val="150000"/>
              </a:lnSpc>
            </a:pPr>
            <a:r>
              <a:rPr lang="sk-SK" sz="2300" dirty="0" err="1"/>
              <a:t>Bílik</a:t>
            </a:r>
            <a:r>
              <a:rPr lang="sk-SK" sz="2300" dirty="0"/>
              <a:t>, M. a </a:t>
            </a:r>
            <a:r>
              <a:rPr lang="sk-SK" sz="2300" dirty="0" err="1"/>
              <a:t>Dudžáková</a:t>
            </a:r>
            <a:r>
              <a:rPr lang="sk-SK" sz="2300" dirty="0"/>
              <a:t>, M. (2019) </a:t>
            </a:r>
            <a:r>
              <a:rPr lang="sk-SK" sz="2300" i="1" dirty="0" err="1"/>
              <a:t>Sapere</a:t>
            </a:r>
            <a:r>
              <a:rPr lang="sk-SK" sz="2300" i="1" dirty="0"/>
              <a:t> </a:t>
            </a:r>
            <a:r>
              <a:rPr lang="sk-SK" sz="2300" i="1" dirty="0" err="1"/>
              <a:t>Aude</a:t>
            </a:r>
            <a:r>
              <a:rPr lang="sk-SK" sz="2300" i="1" dirty="0"/>
              <a:t>! Stručná príručka pre pisateľov esejí</a:t>
            </a:r>
            <a:r>
              <a:rPr lang="sk-SK" sz="2300" dirty="0"/>
              <a:t>. Bratislava, Slovensko: BISLA Bratislavská medzinárodná škola liberálnych štúdií, </a:t>
            </a:r>
            <a:r>
              <a:rPr lang="sk-SK" sz="2300" dirty="0" err="1"/>
              <a:t>n.o</a:t>
            </a:r>
            <a:r>
              <a:rPr lang="sk-SK" sz="2300" dirty="0"/>
              <a:t>. </a:t>
            </a:r>
            <a:r>
              <a:rPr lang="sk-SK" sz="2300" dirty="0" err="1"/>
              <a:t>Available</a:t>
            </a:r>
            <a:r>
              <a:rPr lang="sk-SK" sz="2300" dirty="0"/>
              <a:t> at: </a:t>
            </a:r>
            <a:r>
              <a:rPr lang="sk-SK" sz="2300" dirty="0">
                <a:hlinkClick r:id="rId2"/>
              </a:rPr>
              <a:t>https://www.bisla.sk/prirucka_pre_pisatelov_eseji/prirucka_pre_pisatelov_eseji.pdf</a:t>
            </a:r>
            <a:r>
              <a:rPr lang="sk-SK" sz="2300" dirty="0"/>
              <a:t>.</a:t>
            </a:r>
          </a:p>
          <a:p>
            <a:pPr lvl="1" algn="just">
              <a:lnSpc>
                <a:spcPct val="150000"/>
              </a:lnSpc>
            </a:pPr>
            <a:r>
              <a:rPr lang="sk-SK" sz="2300" dirty="0"/>
              <a:t>http://</a:t>
            </a:r>
            <a:r>
              <a:rPr lang="sk-SK" sz="2300" dirty="0" err="1"/>
              <a:t>www.stuba.sk</a:t>
            </a:r>
            <a:r>
              <a:rPr lang="sk-SK" sz="2300" dirty="0"/>
              <a:t>/new/</a:t>
            </a:r>
            <a:r>
              <a:rPr lang="sk-SK" sz="2300" dirty="0" err="1"/>
              <a:t>docs</a:t>
            </a:r>
            <a:r>
              <a:rPr lang="sk-SK" sz="2300" dirty="0"/>
              <a:t>//stu/</a:t>
            </a:r>
            <a:r>
              <a:rPr lang="sk-SK" sz="2300" dirty="0" err="1"/>
              <a:t>ustavy</a:t>
            </a:r>
            <a:r>
              <a:rPr lang="sk-SK" sz="2300" dirty="0"/>
              <a:t>/</a:t>
            </a:r>
            <a:r>
              <a:rPr lang="sk-SK" sz="2300" dirty="0" err="1"/>
              <a:t>ustav_manazmentu</a:t>
            </a:r>
            <a:r>
              <a:rPr lang="sk-SK" sz="2300" dirty="0"/>
              <a:t>/</a:t>
            </a:r>
            <a:r>
              <a:rPr lang="sk-SK" sz="2300" dirty="0" err="1"/>
              <a:t>studium</a:t>
            </a:r>
            <a:r>
              <a:rPr lang="sk-SK" sz="2300" dirty="0"/>
              <a:t>/</a:t>
            </a:r>
            <a:r>
              <a:rPr lang="sk-SK" sz="2300" dirty="0" err="1"/>
              <a:t>zaverecne</a:t>
            </a:r>
            <a:r>
              <a:rPr lang="sk-SK" sz="2300"/>
              <a:t>-prace/2013-02-03-20-20_metodika_pisania_vysokoskolskych_eseji__-_Verzia_2.0.pdf</a:t>
            </a:r>
            <a:endParaRPr lang="sk-SK" dirty="0"/>
          </a:p>
        </p:txBody>
      </p:sp>
      <p:sp>
        <p:nvSpPr>
          <p:cNvPr id="5" name="Title 4"/>
          <p:cNvSpPr>
            <a:spLocks noGrp="1"/>
          </p:cNvSpPr>
          <p:nvPr>
            <p:ph type="title"/>
          </p:nvPr>
        </p:nvSpPr>
        <p:spPr/>
        <p:txBody>
          <a:bodyPr/>
          <a:lstStyle/>
          <a:p>
            <a:r>
              <a:rPr lang="en-GB" b="1" dirty="0" err="1"/>
              <a:t>Ciele</a:t>
            </a:r>
            <a:endParaRPr lang="en-GB" b="1" dirty="0"/>
          </a:p>
        </p:txBody>
      </p:sp>
      <p:sp>
        <p:nvSpPr>
          <p:cNvPr id="2" name="Date Placeholder 1"/>
          <p:cNvSpPr>
            <a:spLocks noGrp="1"/>
          </p:cNvSpPr>
          <p:nvPr>
            <p:ph type="dt" sz="half" idx="4294967295"/>
          </p:nvPr>
        </p:nvSpPr>
        <p:spPr>
          <a:xfrm>
            <a:off x="7569673" y="6154739"/>
            <a:ext cx="736127" cy="365125"/>
          </a:xfrm>
        </p:spPr>
        <p:txBody>
          <a:bodyPr/>
          <a:lstStyle/>
          <a:p>
            <a:pPr>
              <a:defRPr/>
            </a:pPr>
            <a:fld id="{42162315-D3DC-7646-A8C8-53B381FD15D4}" type="datetime1">
              <a:rPr lang="sk-SK" smtClean="0"/>
              <a:pPr>
                <a:defRPr/>
              </a:pPr>
              <a:t>19.10.20</a:t>
            </a:fld>
            <a:endParaRPr lang="en-US" dirty="0"/>
          </a:p>
        </p:txBody>
      </p:sp>
      <p:sp>
        <p:nvSpPr>
          <p:cNvPr id="4" name="Slide Number Placeholder 3"/>
          <p:cNvSpPr>
            <a:spLocks noGrp="1"/>
          </p:cNvSpPr>
          <p:nvPr>
            <p:ph type="sldNum" sz="quarter" idx="11"/>
          </p:nvPr>
        </p:nvSpPr>
        <p:spPr/>
        <p:txBody>
          <a:bodyPr/>
          <a:lstStyle/>
          <a:p>
            <a:pPr>
              <a:defRPr/>
            </a:pPr>
            <a:fld id="{82EE1101-B00D-A64D-BB85-5AA21677B55F}" type="slidenum">
              <a:rPr lang="en-US" altLang="en-US" smtClean="0"/>
              <a:pPr>
                <a:defRPr/>
              </a:pPr>
              <a:t>2</a:t>
            </a:fld>
            <a:endParaRPr lang="en-US" altLang="en-US"/>
          </a:p>
        </p:txBody>
      </p:sp>
      <p:sp>
        <p:nvSpPr>
          <p:cNvPr id="3" name="Footer Placeholder 2"/>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8782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E5F5D05E-2DB7-4CA9-A53F-5EDE1F5E41E9}"/>
              </a:ext>
            </a:extLst>
          </p:cNvPr>
          <p:cNvSpPr>
            <a:spLocks noGrp="1"/>
          </p:cNvSpPr>
          <p:nvPr>
            <p:ph idx="1"/>
          </p:nvPr>
        </p:nvSpPr>
        <p:spPr>
          <a:xfrm>
            <a:off x="539552" y="338136"/>
            <a:ext cx="8064896" cy="4819056"/>
          </a:xfrm>
        </p:spPr>
        <p:txBody>
          <a:bodyPr>
            <a:normAutofit/>
          </a:bodyPr>
          <a:lstStyle/>
          <a:p>
            <a:pPr algn="just"/>
            <a:r>
              <a:rPr lang="sk-SK" sz="2400" dirty="0">
                <a:effectLst/>
                <a:latin typeface="Times New Roman" panose="02020603050405020304" pitchFamily="18" charset="0"/>
              </a:rPr>
              <a:t>Neprinášajte nové fakty, ktoré neboli spomenuté v hlavnej časti (záver by nemal obsahovať citácie), ale zamerajte sa na demonštrovanie vášho pochopenia problematiky. </a:t>
            </a:r>
          </a:p>
          <a:p>
            <a:pPr algn="just"/>
            <a:r>
              <a:rPr lang="sk-SK" sz="2400" dirty="0">
                <a:effectLst/>
                <a:latin typeface="Times New Roman" panose="02020603050405020304" pitchFamily="18" charset="0"/>
              </a:rPr>
              <a:t>Záver predstavuje 12-15% celkového rozsahu eseje.</a:t>
            </a:r>
          </a:p>
          <a:p>
            <a:pPr algn="just"/>
            <a:r>
              <a:rPr lang="sk-SK" sz="2400" dirty="0">
                <a:effectLst/>
                <a:latin typeface="Times New Roman" panose="02020603050405020304" pitchFamily="18" charset="0"/>
              </a:rPr>
              <a:t>Esej je dobré ukončiť s náhľadom do budúcnosti a reflexiou, čo sme sa naučili. </a:t>
            </a:r>
          </a:p>
          <a:p>
            <a:pPr algn="just"/>
            <a:r>
              <a:rPr lang="sk-SK" sz="2400" dirty="0">
                <a:effectLst/>
                <a:latin typeface="Times New Roman" panose="02020603050405020304" pitchFamily="18" charset="0"/>
              </a:rPr>
              <a:t>Napísať ako ďalej rozvíjať túto tému a ako by sa s ňou dalo ďalej pracovať. </a:t>
            </a:r>
          </a:p>
          <a:p>
            <a:pPr algn="just"/>
            <a:r>
              <a:rPr lang="sk-SK" sz="2400" dirty="0">
                <a:effectLst/>
                <a:latin typeface="Times New Roman" panose="02020603050405020304" pitchFamily="18" charset="0"/>
              </a:rPr>
              <a:t>Nechceme, aby naše eseje ľudia len čítali, ale aby sa nad nimi zamysleli a utkveli im v pamäti.</a:t>
            </a:r>
          </a:p>
        </p:txBody>
      </p:sp>
      <p:sp>
        <p:nvSpPr>
          <p:cNvPr id="3" name="Nadpis 2">
            <a:extLst>
              <a:ext uri="{FF2B5EF4-FFF2-40B4-BE49-F238E27FC236}">
                <a16:creationId xmlns:a16="http://schemas.microsoft.com/office/drawing/2014/main" id="{3C1BF663-2D4D-498C-9812-9652DDA31FAE}"/>
              </a:ext>
            </a:extLst>
          </p:cNvPr>
          <p:cNvSpPr>
            <a:spLocks noGrp="1"/>
          </p:cNvSpPr>
          <p:nvPr>
            <p:ph type="title"/>
          </p:nvPr>
        </p:nvSpPr>
        <p:spPr>
          <a:xfrm>
            <a:off x="754281" y="5154780"/>
            <a:ext cx="7543800" cy="914400"/>
          </a:xfrm>
        </p:spPr>
        <p:txBody>
          <a:bodyPr/>
          <a:lstStyle/>
          <a:p>
            <a:r>
              <a:rPr lang="sk-SK" b="1" dirty="0"/>
              <a:t>Záver eseje – dobrá prax</a:t>
            </a:r>
          </a:p>
        </p:txBody>
      </p:sp>
      <p:sp>
        <p:nvSpPr>
          <p:cNvPr id="4" name="Zástupný objekt pre číslo snímky 3">
            <a:extLst>
              <a:ext uri="{FF2B5EF4-FFF2-40B4-BE49-F238E27FC236}">
                <a16:creationId xmlns:a16="http://schemas.microsoft.com/office/drawing/2014/main" id="{6AD2DDBA-51F9-4697-95FB-28A082343493}"/>
              </a:ext>
            </a:extLst>
          </p:cNvPr>
          <p:cNvSpPr>
            <a:spLocks noGrp="1"/>
          </p:cNvSpPr>
          <p:nvPr>
            <p:ph type="sldNum" sz="quarter" idx="11"/>
          </p:nvPr>
        </p:nvSpPr>
        <p:spPr/>
        <p:txBody>
          <a:bodyPr/>
          <a:lstStyle/>
          <a:p>
            <a:pPr>
              <a:defRPr/>
            </a:pPr>
            <a:fld id="{8DA5206A-0890-804C-A5DA-47E1C3D02E95}" type="slidenum">
              <a:rPr lang="en-US" altLang="en-US" smtClean="0"/>
              <a:pPr>
                <a:defRPr/>
              </a:pPr>
              <a:t>20</a:t>
            </a:fld>
            <a:endParaRPr lang="en-US" altLang="en-US"/>
          </a:p>
        </p:txBody>
      </p:sp>
      <p:sp>
        <p:nvSpPr>
          <p:cNvPr id="5" name="Zástupný objekt pre pätu 4">
            <a:extLst>
              <a:ext uri="{FF2B5EF4-FFF2-40B4-BE49-F238E27FC236}">
                <a16:creationId xmlns:a16="http://schemas.microsoft.com/office/drawing/2014/main" id="{135484B1-412D-476C-BD00-B831BAD37502}"/>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4287022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Date Placeholder 1">
            <a:extLst>
              <a:ext uri="{FF2B5EF4-FFF2-40B4-BE49-F238E27FC236}">
                <a16:creationId xmlns:a16="http://schemas.microsoft.com/office/drawing/2014/main" id="{EA92E1A7-B270-4CDC-A3E4-35FD657483AC}"/>
              </a:ext>
            </a:extLst>
          </p:cNvPr>
          <p:cNvSpPr>
            <a:spLocks noGrp="1"/>
          </p:cNvSpPr>
          <p:nvPr>
            <p:ph type="dt" sz="half" idx="10"/>
          </p:nvPr>
        </p:nvSpPr>
        <p:spPr>
          <a:xfrm>
            <a:off x="7569673" y="6154739"/>
            <a:ext cx="736127" cy="365125"/>
          </a:xfrm>
        </p:spPr>
        <p:txBody>
          <a:bodyPr/>
          <a:lstStyle/>
          <a:p>
            <a:pPr>
              <a:spcAft>
                <a:spcPts val="600"/>
              </a:spcAft>
              <a:defRPr/>
            </a:pPr>
            <a:fld id="{17117415-DECC-2C41-B5AB-8B2A4317BEFE}" type="datetime1">
              <a:rPr lang="sk-SK" smtClean="0"/>
              <a:pPr>
                <a:spcAft>
                  <a:spcPts val="600"/>
                </a:spcAft>
                <a:defRPr/>
              </a:pPr>
              <a:t>19.10.20</a:t>
            </a:fld>
            <a:endParaRPr lang="en-US"/>
          </a:p>
        </p:txBody>
      </p:sp>
      <p:sp>
        <p:nvSpPr>
          <p:cNvPr id="4" name="Zástupný objekt pre číslo snímky 3">
            <a:extLst>
              <a:ext uri="{FF2B5EF4-FFF2-40B4-BE49-F238E27FC236}">
                <a16:creationId xmlns:a16="http://schemas.microsoft.com/office/drawing/2014/main" id="{18DA2ED8-D122-452C-828E-6FA051C878B3}"/>
              </a:ext>
            </a:extLst>
          </p:cNvPr>
          <p:cNvSpPr>
            <a:spLocks noGrp="1"/>
          </p:cNvSpPr>
          <p:nvPr>
            <p:ph type="sldNum" sz="quarter" idx="11"/>
          </p:nvPr>
        </p:nvSpPr>
        <p:spPr>
          <a:xfrm>
            <a:off x="777241" y="6206342"/>
            <a:ext cx="746760" cy="313522"/>
          </a:xfrm>
        </p:spPr>
        <p:txBody>
          <a:bodyPr anchor="b">
            <a:normAutofit/>
          </a:bodyPr>
          <a:lstStyle/>
          <a:p>
            <a:pPr>
              <a:spcAft>
                <a:spcPts val="600"/>
              </a:spcAft>
              <a:defRPr/>
            </a:pPr>
            <a:fld id="{8DA5206A-0890-804C-A5DA-47E1C3D02E95}" type="slidenum">
              <a:rPr lang="en-US" altLang="en-US" smtClean="0"/>
              <a:pPr>
                <a:spcAft>
                  <a:spcPts val="600"/>
                </a:spcAft>
                <a:defRPr/>
              </a:pPr>
              <a:t>21</a:t>
            </a:fld>
            <a:endParaRPr lang="en-US" altLang="en-US"/>
          </a:p>
        </p:txBody>
      </p:sp>
      <p:sp>
        <p:nvSpPr>
          <p:cNvPr id="5" name="Zástupný objekt pre pätu 4">
            <a:extLst>
              <a:ext uri="{FF2B5EF4-FFF2-40B4-BE49-F238E27FC236}">
                <a16:creationId xmlns:a16="http://schemas.microsoft.com/office/drawing/2014/main" id="{F0091BB4-72DD-4CF9-8786-27774C23220E}"/>
              </a:ext>
            </a:extLst>
          </p:cNvPr>
          <p:cNvSpPr>
            <a:spLocks noGrp="1"/>
          </p:cNvSpPr>
          <p:nvPr>
            <p:ph type="ftr" sz="quarter" idx="12"/>
          </p:nvPr>
        </p:nvSpPr>
        <p:spPr>
          <a:xfrm>
            <a:off x="4536272" y="6154739"/>
            <a:ext cx="1140475" cy="365124"/>
          </a:xfrm>
        </p:spPr>
        <p:txBody>
          <a:bodyPr anchor="t">
            <a:normAutofit/>
          </a:bodyPr>
          <a:lstStyle/>
          <a:p>
            <a:pPr>
              <a:lnSpc>
                <a:spcPct val="90000"/>
              </a:lnSpc>
              <a:spcAft>
                <a:spcPts val="600"/>
              </a:spcAft>
              <a:defRPr/>
            </a:pPr>
            <a:r>
              <a:rPr lang="en-US" sz="900"/>
              <a:t>rusnakm@truni.sk</a:t>
            </a:r>
          </a:p>
        </p:txBody>
      </p:sp>
      <p:sp>
        <p:nvSpPr>
          <p:cNvPr id="3" name="Nadpis 2">
            <a:extLst>
              <a:ext uri="{FF2B5EF4-FFF2-40B4-BE49-F238E27FC236}">
                <a16:creationId xmlns:a16="http://schemas.microsoft.com/office/drawing/2014/main" id="{C2D41607-0075-4E9A-851D-C3A50F62BD5D}"/>
              </a:ext>
            </a:extLst>
          </p:cNvPr>
          <p:cNvSpPr>
            <a:spLocks noGrp="1"/>
          </p:cNvSpPr>
          <p:nvPr>
            <p:ph type="title"/>
          </p:nvPr>
        </p:nvSpPr>
        <p:spPr>
          <a:xfrm>
            <a:off x="777240" y="4876800"/>
            <a:ext cx="7543800" cy="914400"/>
          </a:xfrm>
        </p:spPr>
        <p:txBody>
          <a:bodyPr anchor="b">
            <a:normAutofit/>
          </a:bodyPr>
          <a:lstStyle/>
          <a:p>
            <a:r>
              <a:rPr lang="sk-SK" b="1" dirty="0"/>
              <a:t>Názov - odporúčania </a:t>
            </a:r>
          </a:p>
        </p:txBody>
      </p:sp>
      <p:sp>
        <p:nvSpPr>
          <p:cNvPr id="2" name="Zástupný objekt pre obsah 1">
            <a:extLst>
              <a:ext uri="{FF2B5EF4-FFF2-40B4-BE49-F238E27FC236}">
                <a16:creationId xmlns:a16="http://schemas.microsoft.com/office/drawing/2014/main" id="{40D6E2F1-1C28-47DA-8981-7E157D8FDF15}"/>
              </a:ext>
            </a:extLst>
          </p:cNvPr>
          <p:cNvSpPr>
            <a:spLocks noGrp="1"/>
          </p:cNvSpPr>
          <p:nvPr>
            <p:ph sz="quarter" idx="13"/>
          </p:nvPr>
        </p:nvSpPr>
        <p:spPr>
          <a:xfrm>
            <a:off x="611560" y="658368"/>
            <a:ext cx="4006161" cy="4218431"/>
          </a:xfrm>
        </p:spPr>
        <p:txBody>
          <a:bodyPr anchor="ctr">
            <a:normAutofit/>
          </a:bodyPr>
          <a:lstStyle/>
          <a:p>
            <a:r>
              <a:rPr lang="sk-SK" sz="2400" dirty="0">
                <a:effectLst/>
              </a:rPr>
              <a:t>Vymýšľajte názov ako posledný, nakoľko na začiatku ešte poriadne ani neviete, o čom budete písať.</a:t>
            </a:r>
          </a:p>
          <a:p>
            <a:r>
              <a:rPr lang="sk-SK" sz="2400" dirty="0">
                <a:effectLst/>
              </a:rPr>
              <a:t>Keď už viete, čo bude obsahom eseje, stačí pridať názov, ideálne nie dlhší ako jeden riadok.</a:t>
            </a:r>
            <a:endParaRPr lang="sk-SK" sz="2400" dirty="0"/>
          </a:p>
        </p:txBody>
      </p:sp>
      <p:pic>
        <p:nvPicPr>
          <p:cNvPr id="9218" name="Picture 2" descr="How to Title an Essay: Tips and Examples | EssayPro">
            <a:extLst>
              <a:ext uri="{FF2B5EF4-FFF2-40B4-BE49-F238E27FC236}">
                <a16:creationId xmlns:a16="http://schemas.microsoft.com/office/drawing/2014/main" id="{3FAF6265-3AE9-C744-B5E5-D4C0C1222D3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29201" y="1532536"/>
            <a:ext cx="3273552" cy="1683839"/>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683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CE70E3AD-7971-4F33-8936-F9F4DDCBFE5C}"/>
              </a:ext>
            </a:extLst>
          </p:cNvPr>
          <p:cNvSpPr>
            <a:spLocks noGrp="1"/>
          </p:cNvSpPr>
          <p:nvPr>
            <p:ph type="title"/>
          </p:nvPr>
        </p:nvSpPr>
        <p:spPr>
          <a:xfrm>
            <a:off x="0" y="2708920"/>
            <a:ext cx="9143999" cy="914400"/>
          </a:xfrm>
        </p:spPr>
        <p:txBody>
          <a:bodyPr/>
          <a:lstStyle/>
          <a:p>
            <a:pPr algn="ctr"/>
            <a:r>
              <a:rPr lang="sk-SK" b="1" dirty="0"/>
              <a:t>Formálna stránka eseje</a:t>
            </a:r>
          </a:p>
        </p:txBody>
      </p:sp>
      <p:sp>
        <p:nvSpPr>
          <p:cNvPr id="4" name="Zástupný objekt pre číslo snímky 3">
            <a:extLst>
              <a:ext uri="{FF2B5EF4-FFF2-40B4-BE49-F238E27FC236}">
                <a16:creationId xmlns:a16="http://schemas.microsoft.com/office/drawing/2014/main" id="{9F725282-97AC-48A5-8546-62B1697F1FA9}"/>
              </a:ext>
            </a:extLst>
          </p:cNvPr>
          <p:cNvSpPr>
            <a:spLocks noGrp="1"/>
          </p:cNvSpPr>
          <p:nvPr>
            <p:ph type="sldNum" sz="quarter" idx="11"/>
          </p:nvPr>
        </p:nvSpPr>
        <p:spPr/>
        <p:txBody>
          <a:bodyPr/>
          <a:lstStyle/>
          <a:p>
            <a:pPr>
              <a:defRPr/>
            </a:pPr>
            <a:fld id="{8DA5206A-0890-804C-A5DA-47E1C3D02E95}" type="slidenum">
              <a:rPr lang="en-US" altLang="en-US" smtClean="0"/>
              <a:pPr>
                <a:defRPr/>
              </a:pPr>
              <a:t>22</a:t>
            </a:fld>
            <a:endParaRPr lang="en-US" altLang="en-US"/>
          </a:p>
        </p:txBody>
      </p:sp>
      <p:sp>
        <p:nvSpPr>
          <p:cNvPr id="5" name="Zástupný objekt pre pätu 4">
            <a:extLst>
              <a:ext uri="{FF2B5EF4-FFF2-40B4-BE49-F238E27FC236}">
                <a16:creationId xmlns:a16="http://schemas.microsoft.com/office/drawing/2014/main" id="{FAE4E9BE-055A-4513-9487-892D5C12BDB8}"/>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439484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B99D6743-1174-4CE6-BC56-853604B3B4E5}"/>
              </a:ext>
            </a:extLst>
          </p:cNvPr>
          <p:cNvSpPr>
            <a:spLocks noGrp="1"/>
          </p:cNvSpPr>
          <p:nvPr>
            <p:ph idx="1"/>
          </p:nvPr>
        </p:nvSpPr>
        <p:spPr>
          <a:xfrm>
            <a:off x="777240" y="685802"/>
            <a:ext cx="8043232" cy="4190998"/>
          </a:xfrm>
        </p:spPr>
        <p:txBody>
          <a:bodyPr>
            <a:normAutofit/>
          </a:bodyPr>
          <a:lstStyle/>
          <a:p>
            <a:pPr algn="just"/>
            <a:r>
              <a:rPr lang="sk-SK" dirty="0">
                <a:effectLst/>
                <a:latin typeface="Times New Roman" panose="02020603050405020304" pitchFamily="18" charset="0"/>
              </a:rPr>
              <a:t>Rozsah môže byť limitovaný počtom slov, počtom znakov, resp. počtom normostrán. Otázku/tému eseje by ste mali zodpovedať v minimálnom predpísanom rozsahu a s nie väčšou odchýlkou ako 10%.</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Každá esej musí obsahovať nasledovné časti v danom poradí: </a:t>
            </a:r>
          </a:p>
          <a:p>
            <a:pPr algn="just"/>
            <a:endParaRPr lang="sk-SK" dirty="0">
              <a:effectLst/>
              <a:latin typeface="Times New Roman" panose="02020603050405020304" pitchFamily="18" charset="0"/>
            </a:endParaRPr>
          </a:p>
          <a:p>
            <a:pPr marL="475479" indent="-457200" algn="just">
              <a:buAutoNum type="arabicPeriod"/>
            </a:pPr>
            <a:r>
              <a:rPr lang="sk-SK" dirty="0">
                <a:effectLst/>
                <a:latin typeface="Times New Roman" panose="02020603050405020304" pitchFamily="18" charset="0"/>
              </a:rPr>
              <a:t>Titulný list</a:t>
            </a:r>
          </a:p>
          <a:p>
            <a:pPr marL="475479" indent="-457200" algn="just">
              <a:buAutoNum type="arabicPeriod"/>
            </a:pPr>
            <a:r>
              <a:rPr lang="sk-SK" dirty="0">
                <a:effectLst/>
                <a:latin typeface="Times New Roman" panose="02020603050405020304" pitchFamily="18" charset="0"/>
              </a:rPr>
              <a:t>Text eseje (obsah; abstrakt v rozsahu 150 – 200 slov, vo forme IMRAD; abstrakt; kľúčové slová - počet 5 – 8 slov; úvod;  jadro; záver)</a:t>
            </a:r>
          </a:p>
          <a:p>
            <a:pPr marL="475479" indent="-457200" algn="just">
              <a:buAutoNum type="arabicPeriod"/>
            </a:pPr>
            <a:r>
              <a:rPr lang="sk-SK" dirty="0">
                <a:effectLst/>
                <a:latin typeface="Times New Roman" panose="02020603050405020304" pitchFamily="18" charset="0"/>
              </a:rPr>
              <a:t>Zoznam použitej literatúry (na samostatnej strane)</a:t>
            </a:r>
          </a:p>
          <a:p>
            <a:pPr algn="just"/>
            <a:endParaRPr lang="sk-SK" dirty="0"/>
          </a:p>
        </p:txBody>
      </p:sp>
      <p:sp>
        <p:nvSpPr>
          <p:cNvPr id="3" name="Nadpis 2">
            <a:extLst>
              <a:ext uri="{FF2B5EF4-FFF2-40B4-BE49-F238E27FC236}">
                <a16:creationId xmlns:a16="http://schemas.microsoft.com/office/drawing/2014/main" id="{75AD9FAB-C68C-4139-BC69-F7FA40766CCC}"/>
              </a:ext>
            </a:extLst>
          </p:cNvPr>
          <p:cNvSpPr>
            <a:spLocks noGrp="1"/>
          </p:cNvSpPr>
          <p:nvPr>
            <p:ph type="title"/>
          </p:nvPr>
        </p:nvSpPr>
        <p:spPr>
          <a:xfrm>
            <a:off x="777240" y="5058569"/>
            <a:ext cx="7543800" cy="914400"/>
          </a:xfrm>
        </p:spPr>
        <p:txBody>
          <a:bodyPr/>
          <a:lstStyle/>
          <a:p>
            <a:r>
              <a:rPr lang="sk-SK" b="1" dirty="0"/>
              <a:t>Štruktúra eseje</a:t>
            </a:r>
          </a:p>
        </p:txBody>
      </p:sp>
      <p:sp>
        <p:nvSpPr>
          <p:cNvPr id="4" name="Zástupný objekt pre číslo snímky 3">
            <a:extLst>
              <a:ext uri="{FF2B5EF4-FFF2-40B4-BE49-F238E27FC236}">
                <a16:creationId xmlns:a16="http://schemas.microsoft.com/office/drawing/2014/main" id="{4214C887-ED4A-48F7-B601-C7CEC1DCDE5E}"/>
              </a:ext>
            </a:extLst>
          </p:cNvPr>
          <p:cNvSpPr>
            <a:spLocks noGrp="1"/>
          </p:cNvSpPr>
          <p:nvPr>
            <p:ph type="sldNum" sz="quarter" idx="11"/>
          </p:nvPr>
        </p:nvSpPr>
        <p:spPr/>
        <p:txBody>
          <a:bodyPr/>
          <a:lstStyle/>
          <a:p>
            <a:pPr>
              <a:defRPr/>
            </a:pPr>
            <a:fld id="{8DA5206A-0890-804C-A5DA-47E1C3D02E95}" type="slidenum">
              <a:rPr lang="en-US" altLang="en-US" smtClean="0"/>
              <a:pPr>
                <a:defRPr/>
              </a:pPr>
              <a:t>23</a:t>
            </a:fld>
            <a:endParaRPr lang="en-US" altLang="en-US"/>
          </a:p>
        </p:txBody>
      </p:sp>
      <p:sp>
        <p:nvSpPr>
          <p:cNvPr id="5" name="Zástupný objekt pre pätu 4">
            <a:extLst>
              <a:ext uri="{FF2B5EF4-FFF2-40B4-BE49-F238E27FC236}">
                <a16:creationId xmlns:a16="http://schemas.microsoft.com/office/drawing/2014/main" id="{B2004F74-3383-43A4-85F9-45640FDA9F5A}"/>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721255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B5494996-3DC7-8F4B-8E68-423A72478541}"/>
              </a:ext>
            </a:extLst>
          </p:cNvPr>
          <p:cNvSpPr>
            <a:spLocks noGrp="1"/>
          </p:cNvSpPr>
          <p:nvPr>
            <p:ph idx="1"/>
          </p:nvPr>
        </p:nvSpPr>
        <p:spPr>
          <a:xfrm>
            <a:off x="539552" y="685802"/>
            <a:ext cx="7690048" cy="4606140"/>
          </a:xfrm>
        </p:spPr>
        <p:txBody>
          <a:bodyPr>
            <a:normAutofit/>
          </a:bodyPr>
          <a:lstStyle/>
          <a:p>
            <a:r>
              <a:rPr lang="sk-SK" b="1" dirty="0" err="1"/>
              <a:t>Introduction</a:t>
            </a:r>
            <a:r>
              <a:rPr lang="sk-SK" dirty="0"/>
              <a:t> - „čo budeme zisťovať“ - úvod do problematiky - výskumný problém, teoretický (sociálny, kultúrny, politický, ekonomický,...) rámec a súčasný stav danej problematiky doma aj v zahraničí</a:t>
            </a:r>
          </a:p>
          <a:p>
            <a:r>
              <a:rPr lang="sk-SK" b="1" dirty="0" err="1"/>
              <a:t>Methods</a:t>
            </a:r>
            <a:r>
              <a:rPr lang="sk-SK" dirty="0"/>
              <a:t> - „ako to budeme zisťovať“ - metodika práce, formulácia a ciele výskumu, hypotézy, príp. výskumné otázky - metódy skúmania</a:t>
            </a:r>
          </a:p>
          <a:p>
            <a:r>
              <a:rPr lang="sk-SK" b="1" dirty="0" err="1"/>
              <a:t>Results</a:t>
            </a:r>
            <a:r>
              <a:rPr lang="sk-SK" dirty="0"/>
              <a:t> - „čo sme zistili“ - výsledky výskumu – potvrdenie/vyvrátenie hypotéz - výsledky, vyhodnotenie výskumu a overenie hypotéz</a:t>
            </a:r>
          </a:p>
          <a:p>
            <a:r>
              <a:rPr lang="sk-SK" b="1" dirty="0" err="1"/>
              <a:t>Discussion</a:t>
            </a:r>
            <a:r>
              <a:rPr lang="sk-SK" dirty="0"/>
              <a:t> - „význam našich zistení“ - záverečné zhodnotenie výskumu</a:t>
            </a:r>
            <a:endParaRPr lang="en-GB" dirty="0"/>
          </a:p>
        </p:txBody>
      </p:sp>
      <p:sp>
        <p:nvSpPr>
          <p:cNvPr id="3" name="Nadpis 2">
            <a:extLst>
              <a:ext uri="{FF2B5EF4-FFF2-40B4-BE49-F238E27FC236}">
                <a16:creationId xmlns:a16="http://schemas.microsoft.com/office/drawing/2014/main" id="{C7BAE3A1-F463-9149-9359-772D94014746}"/>
              </a:ext>
            </a:extLst>
          </p:cNvPr>
          <p:cNvSpPr>
            <a:spLocks noGrp="1"/>
          </p:cNvSpPr>
          <p:nvPr>
            <p:ph type="title"/>
          </p:nvPr>
        </p:nvSpPr>
        <p:spPr>
          <a:xfrm>
            <a:off x="777240" y="5291942"/>
            <a:ext cx="2858656" cy="914400"/>
          </a:xfrm>
        </p:spPr>
        <p:txBody>
          <a:bodyPr/>
          <a:lstStyle/>
          <a:p>
            <a:r>
              <a:rPr lang="en-GB" dirty="0"/>
              <a:t>IMRAD</a:t>
            </a:r>
          </a:p>
        </p:txBody>
      </p:sp>
      <p:sp>
        <p:nvSpPr>
          <p:cNvPr id="4" name="Zástupný objekt pre číslo snímky 3">
            <a:extLst>
              <a:ext uri="{FF2B5EF4-FFF2-40B4-BE49-F238E27FC236}">
                <a16:creationId xmlns:a16="http://schemas.microsoft.com/office/drawing/2014/main" id="{30ABB7DE-F88A-D449-B044-BB5676E4000C}"/>
              </a:ext>
            </a:extLst>
          </p:cNvPr>
          <p:cNvSpPr>
            <a:spLocks noGrp="1"/>
          </p:cNvSpPr>
          <p:nvPr>
            <p:ph type="sldNum" sz="quarter" idx="11"/>
          </p:nvPr>
        </p:nvSpPr>
        <p:spPr/>
        <p:txBody>
          <a:bodyPr/>
          <a:lstStyle/>
          <a:p>
            <a:pPr>
              <a:defRPr/>
            </a:pPr>
            <a:fld id="{8DA5206A-0890-804C-A5DA-47E1C3D02E95}" type="slidenum">
              <a:rPr lang="en-US" altLang="en-US" smtClean="0"/>
              <a:pPr>
                <a:defRPr/>
              </a:pPr>
              <a:t>24</a:t>
            </a:fld>
            <a:endParaRPr lang="en-US" altLang="en-US"/>
          </a:p>
        </p:txBody>
      </p:sp>
      <p:sp>
        <p:nvSpPr>
          <p:cNvPr id="5" name="Zástupný objekt pre pätu 4">
            <a:extLst>
              <a:ext uri="{FF2B5EF4-FFF2-40B4-BE49-F238E27FC236}">
                <a16:creationId xmlns:a16="http://schemas.microsoft.com/office/drawing/2014/main" id="{46C06959-0010-CD41-A76C-2A30BA2A0715}"/>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798508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664877B2-5A87-40EE-9BD0-A9F76B399EE3}"/>
              </a:ext>
            </a:extLst>
          </p:cNvPr>
          <p:cNvSpPr>
            <a:spLocks noGrp="1"/>
          </p:cNvSpPr>
          <p:nvPr>
            <p:ph type="sldNum" sz="quarter" idx="11"/>
          </p:nvPr>
        </p:nvSpPr>
        <p:spPr/>
        <p:txBody>
          <a:bodyPr/>
          <a:lstStyle/>
          <a:p>
            <a:pPr>
              <a:defRPr/>
            </a:pPr>
            <a:fld id="{8DA5206A-0890-804C-A5DA-47E1C3D02E95}" type="slidenum">
              <a:rPr lang="en-US" altLang="en-US" smtClean="0"/>
              <a:pPr>
                <a:defRPr/>
              </a:pPr>
              <a:t>25</a:t>
            </a:fld>
            <a:endParaRPr lang="en-US" altLang="en-US"/>
          </a:p>
        </p:txBody>
      </p:sp>
      <p:sp>
        <p:nvSpPr>
          <p:cNvPr id="5" name="Zástupný objekt pre pätu 4">
            <a:extLst>
              <a:ext uri="{FF2B5EF4-FFF2-40B4-BE49-F238E27FC236}">
                <a16:creationId xmlns:a16="http://schemas.microsoft.com/office/drawing/2014/main" id="{1ADB9D9B-BA29-487A-9E6E-8EA8D5272AB5}"/>
              </a:ext>
            </a:extLst>
          </p:cNvPr>
          <p:cNvSpPr>
            <a:spLocks noGrp="1"/>
          </p:cNvSpPr>
          <p:nvPr>
            <p:ph type="ftr" sz="quarter" idx="12"/>
          </p:nvPr>
        </p:nvSpPr>
        <p:spPr/>
        <p:txBody>
          <a:bodyPr/>
          <a:lstStyle/>
          <a:p>
            <a:pPr>
              <a:defRPr/>
            </a:pPr>
            <a:r>
              <a:rPr lang="en-US"/>
              <a:t>rusnakm@truni.sk</a:t>
            </a:r>
          </a:p>
        </p:txBody>
      </p:sp>
      <p:sp>
        <p:nvSpPr>
          <p:cNvPr id="3" name="Nadpis 2">
            <a:extLst>
              <a:ext uri="{FF2B5EF4-FFF2-40B4-BE49-F238E27FC236}">
                <a16:creationId xmlns:a16="http://schemas.microsoft.com/office/drawing/2014/main" id="{62E17050-95B8-4F93-8A11-5E3634E0ED7B}"/>
              </a:ext>
            </a:extLst>
          </p:cNvPr>
          <p:cNvSpPr>
            <a:spLocks noGrp="1"/>
          </p:cNvSpPr>
          <p:nvPr>
            <p:ph type="title"/>
          </p:nvPr>
        </p:nvSpPr>
        <p:spPr>
          <a:xfrm>
            <a:off x="539552" y="4876800"/>
            <a:ext cx="8496944" cy="914400"/>
          </a:xfrm>
        </p:spPr>
        <p:txBody>
          <a:bodyPr/>
          <a:lstStyle/>
          <a:p>
            <a:r>
              <a:rPr lang="sk-SK" sz="4000" b="1" dirty="0">
                <a:effectLst/>
                <a:latin typeface="Times New Roman" panose="02020603050405020304" pitchFamily="18" charset="0"/>
              </a:rPr>
              <a:t>Dôležitá je jednotnosť formátovania</a:t>
            </a:r>
          </a:p>
        </p:txBody>
      </p:sp>
      <p:sp>
        <p:nvSpPr>
          <p:cNvPr id="2" name="Zástupný objekt pre obsah 1">
            <a:extLst>
              <a:ext uri="{FF2B5EF4-FFF2-40B4-BE49-F238E27FC236}">
                <a16:creationId xmlns:a16="http://schemas.microsoft.com/office/drawing/2014/main" id="{4FBB469C-2AC2-4C63-A45B-B4D7294A6F1C}"/>
              </a:ext>
            </a:extLst>
          </p:cNvPr>
          <p:cNvSpPr>
            <a:spLocks noGrp="1"/>
          </p:cNvSpPr>
          <p:nvPr>
            <p:ph sz="quarter" idx="13"/>
          </p:nvPr>
        </p:nvSpPr>
        <p:spPr>
          <a:xfrm>
            <a:off x="777241" y="658368"/>
            <a:ext cx="3840480" cy="4066775"/>
          </a:xfrm>
        </p:spPr>
        <p:txBody>
          <a:bodyPr>
            <a:normAutofit/>
          </a:bodyPr>
          <a:lstStyle/>
          <a:p>
            <a:pPr marL="18279" indent="0">
              <a:buNone/>
            </a:pPr>
            <a:endParaRPr lang="sk-SK" dirty="0">
              <a:effectLst/>
              <a:latin typeface="Times New Roman" panose="02020603050405020304" pitchFamily="18" charset="0"/>
            </a:endParaRPr>
          </a:p>
          <a:p>
            <a:r>
              <a:rPr lang="sk-SK" u="sng" dirty="0">
                <a:effectLst/>
                <a:latin typeface="Times New Roman" panose="02020603050405020304" pitchFamily="18" charset="0"/>
              </a:rPr>
              <a:t>Titulný list musí obsahovať: </a:t>
            </a:r>
          </a:p>
          <a:p>
            <a:r>
              <a:rPr lang="sk-SK" dirty="0">
                <a:effectLst/>
                <a:latin typeface="Times New Roman" panose="02020603050405020304" pitchFamily="18" charset="0"/>
              </a:rPr>
              <a:t>názov a logo univerzity</a:t>
            </a:r>
          </a:p>
          <a:p>
            <a:r>
              <a:rPr lang="sk-SK" dirty="0">
                <a:effectLst/>
                <a:latin typeface="Times New Roman" panose="02020603050405020304" pitchFamily="18" charset="0"/>
              </a:rPr>
              <a:t> názov katedry a fakulty</a:t>
            </a:r>
          </a:p>
          <a:p>
            <a:r>
              <a:rPr lang="sk-SK" dirty="0">
                <a:effectLst/>
                <a:latin typeface="Times New Roman" panose="02020603050405020304" pitchFamily="18" charset="0"/>
              </a:rPr>
              <a:t>tému eseje (presne podľa zadania)</a:t>
            </a:r>
          </a:p>
          <a:p>
            <a:r>
              <a:rPr lang="sk-SK" dirty="0">
                <a:effectLst/>
                <a:latin typeface="Times New Roman" panose="02020603050405020304" pitchFamily="18" charset="0"/>
              </a:rPr>
              <a:t>meno študenta (aj s titulom) </a:t>
            </a:r>
          </a:p>
          <a:p>
            <a:r>
              <a:rPr lang="sk-SK" dirty="0">
                <a:effectLst/>
                <a:latin typeface="Times New Roman" panose="02020603050405020304" pitchFamily="18" charset="0"/>
              </a:rPr>
              <a:t>predmet (aj kód predmetu)</a:t>
            </a:r>
          </a:p>
          <a:p>
            <a:r>
              <a:rPr lang="sk-SK" dirty="0">
                <a:effectLst/>
                <a:latin typeface="Times New Roman" panose="02020603050405020304" pitchFamily="18" charset="0"/>
              </a:rPr>
              <a:t>študijný odbor</a:t>
            </a:r>
          </a:p>
          <a:p>
            <a:r>
              <a:rPr lang="sk-SK" dirty="0">
                <a:effectLst/>
                <a:latin typeface="Times New Roman" panose="02020603050405020304" pitchFamily="18" charset="0"/>
              </a:rPr>
              <a:t>vyučujúci</a:t>
            </a:r>
          </a:p>
          <a:p>
            <a:endParaRPr lang="sk-SK" dirty="0">
              <a:effectLst/>
              <a:latin typeface="Times New Roman" panose="02020603050405020304" pitchFamily="18" charset="0"/>
            </a:endParaRPr>
          </a:p>
          <a:p>
            <a:endParaRPr lang="sk-SK" dirty="0">
              <a:effectLst/>
              <a:latin typeface="Times New Roman" panose="02020603050405020304" pitchFamily="18" charset="0"/>
            </a:endParaRPr>
          </a:p>
        </p:txBody>
      </p:sp>
      <p:sp>
        <p:nvSpPr>
          <p:cNvPr id="6" name="Zástupný objekt pre obsah 5">
            <a:extLst>
              <a:ext uri="{FF2B5EF4-FFF2-40B4-BE49-F238E27FC236}">
                <a16:creationId xmlns:a16="http://schemas.microsoft.com/office/drawing/2014/main" id="{0C362CED-37C6-4E8B-803C-3C04552F2F06}"/>
              </a:ext>
            </a:extLst>
          </p:cNvPr>
          <p:cNvSpPr>
            <a:spLocks noGrp="1"/>
          </p:cNvSpPr>
          <p:nvPr>
            <p:ph sz="quarter" idx="14"/>
          </p:nvPr>
        </p:nvSpPr>
        <p:spPr>
          <a:xfrm>
            <a:off x="4932040" y="1120602"/>
            <a:ext cx="3840479" cy="3604541"/>
          </a:xfrm>
        </p:spPr>
        <p:txBody>
          <a:bodyPr>
            <a:normAutofit fontScale="92500"/>
          </a:bodyPr>
          <a:lstStyle/>
          <a:p>
            <a:pPr algn="just"/>
            <a:r>
              <a:rPr lang="sk-SK" u="sng" dirty="0">
                <a:effectLst/>
                <a:latin typeface="Times New Roman" panose="02020603050405020304" pitchFamily="18" charset="0"/>
              </a:rPr>
              <a:t>Hlavný text musí byť upravený:</a:t>
            </a:r>
          </a:p>
          <a:p>
            <a:pPr algn="just"/>
            <a:r>
              <a:rPr lang="sk-SK" dirty="0">
                <a:effectLst/>
                <a:latin typeface="Times New Roman" panose="02020603050405020304" pitchFamily="18" charset="0"/>
              </a:rPr>
              <a:t>Formát papiera: A4 s orientáciou na výšku </a:t>
            </a:r>
          </a:p>
          <a:p>
            <a:pPr algn="just"/>
            <a:r>
              <a:rPr lang="sk-SK" dirty="0">
                <a:effectLst/>
                <a:latin typeface="Times New Roman" panose="02020603050405020304" pitchFamily="18" charset="0"/>
              </a:rPr>
              <a:t>Písmo: </a:t>
            </a:r>
            <a:r>
              <a:rPr lang="sk-SK" dirty="0" err="1">
                <a:effectLst/>
                <a:latin typeface="Times New Roman" panose="02020603050405020304" pitchFamily="18" charset="0"/>
              </a:rPr>
              <a:t>Arial</a:t>
            </a:r>
            <a:r>
              <a:rPr lang="sk-SK" dirty="0">
                <a:effectLst/>
                <a:latin typeface="Times New Roman" panose="02020603050405020304" pitchFamily="18" charset="0"/>
              </a:rPr>
              <a:t> (veľkosť 12)</a:t>
            </a:r>
          </a:p>
          <a:p>
            <a:pPr algn="just"/>
            <a:r>
              <a:rPr lang="sk-SK" dirty="0">
                <a:effectLst/>
                <a:latin typeface="Times New Roman" panose="02020603050405020304" pitchFamily="18" charset="0"/>
              </a:rPr>
              <a:t>Riadkovanie: 1,15</a:t>
            </a:r>
          </a:p>
          <a:p>
            <a:pPr algn="just"/>
            <a:r>
              <a:rPr lang="sk-SK" dirty="0">
                <a:effectLst/>
                <a:latin typeface="Times New Roman" panose="02020603050405020304" pitchFamily="18" charset="0"/>
              </a:rPr>
              <a:t>Šírka všetkých okrajov: 2 cm</a:t>
            </a:r>
          </a:p>
          <a:p>
            <a:pPr algn="just"/>
            <a:r>
              <a:rPr lang="sk-SK" dirty="0">
                <a:effectLst/>
                <a:latin typeface="Times New Roman" panose="02020603050405020304" pitchFamily="18" charset="0"/>
              </a:rPr>
              <a:t>Všetky strany eseje, okrem titulného listu musia byť očíslované. Uveďte číslo strany centricky v päte strany (</a:t>
            </a:r>
            <a:r>
              <a:rPr lang="sk-SK" dirty="0" err="1">
                <a:effectLst/>
                <a:latin typeface="Times New Roman" panose="02020603050405020304" pitchFamily="18" charset="0"/>
              </a:rPr>
              <a:t>Arial</a:t>
            </a:r>
            <a:r>
              <a:rPr lang="sk-SK" dirty="0">
                <a:effectLst/>
                <a:latin typeface="Times New Roman" panose="02020603050405020304" pitchFamily="18" charset="0"/>
              </a:rPr>
              <a:t>, velkosť12)</a:t>
            </a:r>
          </a:p>
          <a:p>
            <a:pPr algn="just"/>
            <a:endParaRPr lang="sk-SK" dirty="0">
              <a:effectLst/>
              <a:latin typeface="Times New Roman" panose="02020603050405020304" pitchFamily="18" charset="0"/>
            </a:endParaRPr>
          </a:p>
          <a:p>
            <a:pPr algn="just"/>
            <a:endParaRPr lang="sk-SK" dirty="0"/>
          </a:p>
        </p:txBody>
      </p:sp>
    </p:spTree>
    <p:extLst>
      <p:ext uri="{BB962C8B-B14F-4D97-AF65-F5344CB8AC3E}">
        <p14:creationId xmlns:p14="http://schemas.microsoft.com/office/powerpoint/2010/main" val="3938814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C5D92FFE-C88E-439B-963C-7B898B9FA21F}"/>
              </a:ext>
            </a:extLst>
          </p:cNvPr>
          <p:cNvSpPr>
            <a:spLocks noGrp="1"/>
          </p:cNvSpPr>
          <p:nvPr>
            <p:ph idx="1"/>
          </p:nvPr>
        </p:nvSpPr>
        <p:spPr>
          <a:xfrm>
            <a:off x="777240" y="685802"/>
            <a:ext cx="7452360" cy="3657599"/>
          </a:xfrm>
        </p:spPr>
        <p:txBody>
          <a:bodyPr>
            <a:normAutofit lnSpcReduction="10000"/>
          </a:bodyPr>
          <a:lstStyle/>
          <a:p>
            <a:pPr algn="just"/>
            <a:r>
              <a:rPr lang="sk-SK" dirty="0">
                <a:effectLst/>
                <a:latin typeface="Times New Roman" panose="02020603050405020304" pitchFamily="18" charset="0"/>
              </a:rPr>
              <a:t>Hlavným cieľom je jasnosť a stručnosť vyjadrení, ktorých logický sled je možné jednoducho sledovať. Vyjadrujte sa presne a vyhýbajte sa dvojzmyselným odpovediam a tvrdeniam. Uvedomte si rozdiel medzi bežným hovorovým vyjadrovaním a písaním akademického textu. Používajte odborné termíny a vyhýbajte sa slangovým a nespisovným vyjadreniam. </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Nepoužívajte odborné slová, ktorých význam vám nie je úplne jasný. Preferujte slovenské výrazy pre opisované javy pred cudzojazyčnými, ak sú obidva výrazy rovnoznačné (napríklad slovo stupňovanie pred slovom eskalácia). </a:t>
            </a:r>
            <a:endParaRPr lang="sk-SK" dirty="0"/>
          </a:p>
        </p:txBody>
      </p:sp>
      <p:sp>
        <p:nvSpPr>
          <p:cNvPr id="3" name="Nadpis 2">
            <a:extLst>
              <a:ext uri="{FF2B5EF4-FFF2-40B4-BE49-F238E27FC236}">
                <a16:creationId xmlns:a16="http://schemas.microsoft.com/office/drawing/2014/main" id="{2B69FB04-0291-4A8E-8E14-5B2C27FA7789}"/>
              </a:ext>
            </a:extLst>
          </p:cNvPr>
          <p:cNvSpPr>
            <a:spLocks noGrp="1"/>
          </p:cNvSpPr>
          <p:nvPr>
            <p:ph type="title"/>
          </p:nvPr>
        </p:nvSpPr>
        <p:spPr/>
        <p:txBody>
          <a:bodyPr/>
          <a:lstStyle/>
          <a:p>
            <a:r>
              <a:rPr lang="sk-SK" b="1" dirty="0"/>
              <a:t>Štruktúra jazyka písania</a:t>
            </a:r>
          </a:p>
        </p:txBody>
      </p:sp>
      <p:sp>
        <p:nvSpPr>
          <p:cNvPr id="4" name="Zástupný objekt pre číslo snímky 3">
            <a:extLst>
              <a:ext uri="{FF2B5EF4-FFF2-40B4-BE49-F238E27FC236}">
                <a16:creationId xmlns:a16="http://schemas.microsoft.com/office/drawing/2014/main" id="{29EF1C4B-C062-4A4A-B78E-7BF0AC6BF894}"/>
              </a:ext>
            </a:extLst>
          </p:cNvPr>
          <p:cNvSpPr>
            <a:spLocks noGrp="1"/>
          </p:cNvSpPr>
          <p:nvPr>
            <p:ph type="sldNum" sz="quarter" idx="11"/>
          </p:nvPr>
        </p:nvSpPr>
        <p:spPr/>
        <p:txBody>
          <a:bodyPr/>
          <a:lstStyle/>
          <a:p>
            <a:pPr>
              <a:defRPr/>
            </a:pPr>
            <a:fld id="{8DA5206A-0890-804C-A5DA-47E1C3D02E95}" type="slidenum">
              <a:rPr lang="en-US" altLang="en-US" smtClean="0"/>
              <a:pPr>
                <a:defRPr/>
              </a:pPr>
              <a:t>26</a:t>
            </a:fld>
            <a:endParaRPr lang="en-US" altLang="en-US"/>
          </a:p>
        </p:txBody>
      </p:sp>
      <p:sp>
        <p:nvSpPr>
          <p:cNvPr id="5" name="Zástupný objekt pre pätu 4">
            <a:extLst>
              <a:ext uri="{FF2B5EF4-FFF2-40B4-BE49-F238E27FC236}">
                <a16:creationId xmlns:a16="http://schemas.microsoft.com/office/drawing/2014/main" id="{DBAC5AF5-1E97-4956-9A6D-6701B48DE721}"/>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074264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B9B165A2-1724-4350-9BDF-6C38F4DFAE9F}"/>
              </a:ext>
            </a:extLst>
          </p:cNvPr>
          <p:cNvSpPr>
            <a:spLocks noGrp="1"/>
          </p:cNvSpPr>
          <p:nvPr>
            <p:ph idx="1"/>
          </p:nvPr>
        </p:nvSpPr>
        <p:spPr>
          <a:xfrm>
            <a:off x="685800" y="685802"/>
            <a:ext cx="7543800" cy="3967334"/>
          </a:xfrm>
        </p:spPr>
        <p:txBody>
          <a:bodyPr>
            <a:normAutofit/>
          </a:bodyPr>
          <a:lstStyle/>
          <a:p>
            <a:pPr algn="just"/>
            <a:r>
              <a:rPr lang="sk-SK" dirty="0">
                <a:effectLst/>
                <a:latin typeface="Times New Roman" panose="02020603050405020304" pitchFamily="18" charset="0"/>
              </a:rPr>
              <a:t>Vyhýbajte sa používaniu subjektívneho vyjadrovania: „Ja si myslím ...“ , „Výskum som spravil v novembri ...“ atď. Vhodnejšie formulácie sú: „Hore uvedené analýzy naznačujú, že ...“, „Výskum bol vykonaný v novembri ...“ atď. Nesubjektívny štýl písania dodá práci vedecký charakter.</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Analyzujte každé jedno slovo a uistite sa, či rozumiete jeho odborný význam. Pre overenie významu môžete použiť sústavu slovenských slovníkov </a:t>
            </a:r>
            <a:r>
              <a:rPr lang="sk-SK" dirty="0">
                <a:solidFill>
                  <a:schemeClr val="tx2">
                    <a:lumMod val="75000"/>
                  </a:schemeClr>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http://slovniky.korpus.sk/</a:t>
            </a:r>
            <a:r>
              <a:rPr lang="sk-SK" dirty="0">
                <a:solidFill>
                  <a:schemeClr val="tx2">
                    <a:lumMod val="75000"/>
                  </a:schemeClr>
                </a:solidFill>
                <a:effectLst/>
                <a:latin typeface="Times New Roman" panose="02020603050405020304" pitchFamily="18" charset="0"/>
              </a:rPr>
              <a:t>  </a:t>
            </a:r>
            <a:r>
              <a:rPr lang="sk-SK" dirty="0">
                <a:effectLst/>
                <a:latin typeface="Times New Roman" panose="02020603050405020304" pitchFamily="18" charset="0"/>
              </a:rPr>
              <a:t>a prípadne aj anglický výkladový slovník </a:t>
            </a:r>
            <a:r>
              <a:rPr lang="sk-SK" dirty="0">
                <a:solidFill>
                  <a:schemeClr val="tx2">
                    <a:lumMod val="75000"/>
                  </a:schemeClr>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http://dictionary.cambridge.org</a:t>
            </a:r>
            <a:r>
              <a:rPr lang="sk-SK" dirty="0">
                <a:solidFill>
                  <a:srgbClr val="9454C3"/>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a:t>
            </a:r>
            <a:r>
              <a:rPr lang="sk-SK" dirty="0">
                <a:effectLst/>
                <a:latin typeface="Times New Roman" panose="02020603050405020304" pitchFamily="18" charset="0"/>
              </a:rPr>
              <a:t>.</a:t>
            </a:r>
          </a:p>
        </p:txBody>
      </p:sp>
      <p:sp>
        <p:nvSpPr>
          <p:cNvPr id="3" name="Nadpis 2">
            <a:extLst>
              <a:ext uri="{FF2B5EF4-FFF2-40B4-BE49-F238E27FC236}">
                <a16:creationId xmlns:a16="http://schemas.microsoft.com/office/drawing/2014/main" id="{CE431483-32F2-4659-B552-FF7C9519B67D}"/>
              </a:ext>
            </a:extLst>
          </p:cNvPr>
          <p:cNvSpPr>
            <a:spLocks noGrp="1"/>
          </p:cNvSpPr>
          <p:nvPr>
            <p:ph type="title"/>
          </p:nvPr>
        </p:nvSpPr>
        <p:spPr/>
        <p:txBody>
          <a:bodyPr/>
          <a:lstStyle/>
          <a:p>
            <a:r>
              <a:rPr lang="sk-SK" b="1" dirty="0"/>
              <a:t>Štruktúra jazyka písania</a:t>
            </a:r>
            <a:endParaRPr lang="sk-SK" dirty="0"/>
          </a:p>
        </p:txBody>
      </p:sp>
      <p:sp>
        <p:nvSpPr>
          <p:cNvPr id="4" name="Zástupný objekt pre číslo snímky 3">
            <a:extLst>
              <a:ext uri="{FF2B5EF4-FFF2-40B4-BE49-F238E27FC236}">
                <a16:creationId xmlns:a16="http://schemas.microsoft.com/office/drawing/2014/main" id="{F736DB68-41C4-49B4-B312-E6BEEC20E6A5}"/>
              </a:ext>
            </a:extLst>
          </p:cNvPr>
          <p:cNvSpPr>
            <a:spLocks noGrp="1"/>
          </p:cNvSpPr>
          <p:nvPr>
            <p:ph type="sldNum" sz="quarter" idx="11"/>
          </p:nvPr>
        </p:nvSpPr>
        <p:spPr/>
        <p:txBody>
          <a:bodyPr/>
          <a:lstStyle/>
          <a:p>
            <a:pPr>
              <a:defRPr/>
            </a:pPr>
            <a:fld id="{8DA5206A-0890-804C-A5DA-47E1C3D02E95}" type="slidenum">
              <a:rPr lang="en-US" altLang="en-US" smtClean="0"/>
              <a:pPr>
                <a:defRPr/>
              </a:pPr>
              <a:t>27</a:t>
            </a:fld>
            <a:endParaRPr lang="en-US" altLang="en-US"/>
          </a:p>
        </p:txBody>
      </p:sp>
      <p:sp>
        <p:nvSpPr>
          <p:cNvPr id="5" name="Zástupný objekt pre pätu 4">
            <a:extLst>
              <a:ext uri="{FF2B5EF4-FFF2-40B4-BE49-F238E27FC236}">
                <a16:creationId xmlns:a16="http://schemas.microsoft.com/office/drawing/2014/main" id="{ED67D6CB-155F-42E9-BF33-C169ABFCEEA7}"/>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106933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C377DF53-F89B-4DC6-B916-2AA9687C9D1C}"/>
              </a:ext>
            </a:extLst>
          </p:cNvPr>
          <p:cNvSpPr>
            <a:spLocks noGrp="1"/>
          </p:cNvSpPr>
          <p:nvPr>
            <p:ph idx="1"/>
          </p:nvPr>
        </p:nvSpPr>
        <p:spPr>
          <a:xfrm>
            <a:off x="777240" y="685802"/>
            <a:ext cx="7452360" cy="3657599"/>
          </a:xfrm>
        </p:spPr>
        <p:txBody>
          <a:bodyPr>
            <a:normAutofit/>
          </a:bodyPr>
          <a:lstStyle/>
          <a:p>
            <a:pPr algn="just"/>
            <a:r>
              <a:rPr lang="sk-SK" dirty="0">
                <a:effectLst/>
                <a:latin typeface="Times New Roman" panose="02020603050405020304" pitchFamily="18" charset="0"/>
              </a:rPr>
              <a:t>Zvážte relevantnosť a aktuálnosť zvolených materiálov pre objekt vašej eseje. Nikdy nepostavte vaše argumenty na jedinom zdroji, ale použite čo najširší záber literatúry. Esej nepredstavuje recenziu jednej knihy, ktoré sú často voľne dostupné na internete, ale kritické posúdenie problematiky z pohľadu viacerých autorov doplnené o vaše vlastné zhodnotenie vedeckej problematiky. Každá esej musí obsahovať minimálne päť rôznych bibliografických odkazov na odbornú literatúru (primárne zdroje). Pre esej v rozsahu 3500 slov sa odporúča použitie minimálne 10 až 15 rôznych zdrojov odborných podkladov.</a:t>
            </a:r>
            <a:endParaRPr lang="sk-SK" dirty="0"/>
          </a:p>
        </p:txBody>
      </p:sp>
      <p:sp>
        <p:nvSpPr>
          <p:cNvPr id="3" name="Nadpis 2">
            <a:extLst>
              <a:ext uri="{FF2B5EF4-FFF2-40B4-BE49-F238E27FC236}">
                <a16:creationId xmlns:a16="http://schemas.microsoft.com/office/drawing/2014/main" id="{7751D392-31BA-4828-AD99-D37A8E23A741}"/>
              </a:ext>
            </a:extLst>
          </p:cNvPr>
          <p:cNvSpPr>
            <a:spLocks noGrp="1"/>
          </p:cNvSpPr>
          <p:nvPr>
            <p:ph type="title"/>
          </p:nvPr>
        </p:nvSpPr>
        <p:spPr/>
        <p:txBody>
          <a:bodyPr/>
          <a:lstStyle/>
          <a:p>
            <a:r>
              <a:rPr lang="sk-SK" b="1" dirty="0"/>
              <a:t>Zdroje</a:t>
            </a:r>
          </a:p>
        </p:txBody>
      </p:sp>
      <p:sp>
        <p:nvSpPr>
          <p:cNvPr id="4" name="Zástupný objekt pre číslo snímky 3">
            <a:extLst>
              <a:ext uri="{FF2B5EF4-FFF2-40B4-BE49-F238E27FC236}">
                <a16:creationId xmlns:a16="http://schemas.microsoft.com/office/drawing/2014/main" id="{DAB37483-E693-4087-90BE-82ABB14204CC}"/>
              </a:ext>
            </a:extLst>
          </p:cNvPr>
          <p:cNvSpPr>
            <a:spLocks noGrp="1"/>
          </p:cNvSpPr>
          <p:nvPr>
            <p:ph type="sldNum" sz="quarter" idx="11"/>
          </p:nvPr>
        </p:nvSpPr>
        <p:spPr/>
        <p:txBody>
          <a:bodyPr/>
          <a:lstStyle/>
          <a:p>
            <a:pPr>
              <a:defRPr/>
            </a:pPr>
            <a:fld id="{8DA5206A-0890-804C-A5DA-47E1C3D02E95}" type="slidenum">
              <a:rPr lang="en-US" altLang="en-US" smtClean="0"/>
              <a:pPr>
                <a:defRPr/>
              </a:pPr>
              <a:t>28</a:t>
            </a:fld>
            <a:endParaRPr lang="en-US" altLang="en-US"/>
          </a:p>
        </p:txBody>
      </p:sp>
      <p:sp>
        <p:nvSpPr>
          <p:cNvPr id="5" name="Zástupný objekt pre pätu 4">
            <a:extLst>
              <a:ext uri="{FF2B5EF4-FFF2-40B4-BE49-F238E27FC236}">
                <a16:creationId xmlns:a16="http://schemas.microsoft.com/office/drawing/2014/main" id="{7A03A9CB-4114-4CD8-A0E4-065D7E5E5920}"/>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3508386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522F280-87A2-4D74-9F88-F1F4C456F8E7}"/>
              </a:ext>
            </a:extLst>
          </p:cNvPr>
          <p:cNvSpPr>
            <a:spLocks noGrp="1"/>
          </p:cNvSpPr>
          <p:nvPr>
            <p:ph idx="1"/>
          </p:nvPr>
        </p:nvSpPr>
        <p:spPr>
          <a:xfrm>
            <a:off x="683568" y="685802"/>
            <a:ext cx="7992888" cy="4759422"/>
          </a:xfrm>
        </p:spPr>
        <p:txBody>
          <a:bodyPr>
            <a:normAutofit fontScale="92500" lnSpcReduction="20000"/>
          </a:bodyPr>
          <a:lstStyle/>
          <a:p>
            <a:pPr algn="just"/>
            <a:r>
              <a:rPr lang="sk-SK" dirty="0">
                <a:effectLst/>
                <a:latin typeface="Times New Roman" panose="02020603050405020304" pitchFamily="18" charset="0"/>
              </a:rPr>
              <a:t>Uľahčí čitateľovi spájanie citovaného úseku s jeho zdrojom.</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Pre citovanie zdrojov (aj obrázkov, grafov, tabuliek a iných figúr) v eseji sa riaďte normou STN ISO 690. Používajte MENELEY.</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Esej v sebe môže zahŕňať priame citáty (prebratie identického textu), ktoré musia byť uvedené v úvodzovkách. Priame citáty však nesmú presahovať viac ako 10% celkového rozsahu eseje. </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Citovať netreba len informácie a dáta zo stránok, ale citovať by sa mali aj myšlienky, ktoré nám povedali naši učitelia, známi či priatelia. </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Problém je, keď zamlčíte svoje zdroje. V takom prípade ide o plagiát!</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Na konci eseje na samostatnú stranu za záverom treba pripojiť kompletný zoznam zdrojov</a:t>
            </a:r>
          </a:p>
        </p:txBody>
      </p:sp>
      <p:sp>
        <p:nvSpPr>
          <p:cNvPr id="3" name="Nadpis 2">
            <a:extLst>
              <a:ext uri="{FF2B5EF4-FFF2-40B4-BE49-F238E27FC236}">
                <a16:creationId xmlns:a16="http://schemas.microsoft.com/office/drawing/2014/main" id="{429B8034-4116-43CC-9C71-32389FC8AA68}"/>
              </a:ext>
            </a:extLst>
          </p:cNvPr>
          <p:cNvSpPr>
            <a:spLocks noGrp="1"/>
          </p:cNvSpPr>
          <p:nvPr>
            <p:ph type="title"/>
          </p:nvPr>
        </p:nvSpPr>
        <p:spPr>
          <a:xfrm>
            <a:off x="800100" y="5368583"/>
            <a:ext cx="7543800" cy="914400"/>
          </a:xfrm>
        </p:spPr>
        <p:txBody>
          <a:bodyPr/>
          <a:lstStyle/>
          <a:p>
            <a:r>
              <a:rPr lang="sk-SK" b="1" dirty="0"/>
              <a:t>Citovanie </a:t>
            </a:r>
          </a:p>
        </p:txBody>
      </p:sp>
      <p:sp>
        <p:nvSpPr>
          <p:cNvPr id="4" name="Zástupný objekt pre číslo snímky 3">
            <a:extLst>
              <a:ext uri="{FF2B5EF4-FFF2-40B4-BE49-F238E27FC236}">
                <a16:creationId xmlns:a16="http://schemas.microsoft.com/office/drawing/2014/main" id="{2640B712-1544-4E24-9D0C-7D17CD168D71}"/>
              </a:ext>
            </a:extLst>
          </p:cNvPr>
          <p:cNvSpPr>
            <a:spLocks noGrp="1"/>
          </p:cNvSpPr>
          <p:nvPr>
            <p:ph type="sldNum" sz="quarter" idx="11"/>
          </p:nvPr>
        </p:nvSpPr>
        <p:spPr/>
        <p:txBody>
          <a:bodyPr/>
          <a:lstStyle/>
          <a:p>
            <a:pPr>
              <a:defRPr/>
            </a:pPr>
            <a:fld id="{8DA5206A-0890-804C-A5DA-47E1C3D02E95}" type="slidenum">
              <a:rPr lang="en-US" altLang="en-US" smtClean="0"/>
              <a:pPr>
                <a:defRPr/>
              </a:pPr>
              <a:t>29</a:t>
            </a:fld>
            <a:endParaRPr lang="en-US" altLang="en-US"/>
          </a:p>
        </p:txBody>
      </p:sp>
      <p:sp>
        <p:nvSpPr>
          <p:cNvPr id="5" name="Zástupný objekt pre pätu 4">
            <a:extLst>
              <a:ext uri="{FF2B5EF4-FFF2-40B4-BE49-F238E27FC236}">
                <a16:creationId xmlns:a16="http://schemas.microsoft.com/office/drawing/2014/main" id="{3C882325-8ECB-4943-8383-5B511485885B}"/>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2854254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9A94B580-B05B-49A7-91BF-909A2B2332F1}"/>
              </a:ext>
            </a:extLst>
          </p:cNvPr>
          <p:cNvSpPr>
            <a:spLocks noGrp="1"/>
          </p:cNvSpPr>
          <p:nvPr>
            <p:ph idx="1"/>
          </p:nvPr>
        </p:nvSpPr>
        <p:spPr>
          <a:xfrm>
            <a:off x="777240" y="685802"/>
            <a:ext cx="7827208" cy="4111350"/>
          </a:xfrm>
        </p:spPr>
        <p:txBody>
          <a:bodyPr>
            <a:normAutofit/>
          </a:bodyPr>
          <a:lstStyle/>
          <a:p>
            <a:pPr algn="just"/>
            <a:r>
              <a:rPr lang="sk-SK" dirty="0"/>
              <a:t>z lat. </a:t>
            </a:r>
            <a:r>
              <a:rPr lang="sk-SK" i="1" dirty="0" err="1"/>
              <a:t>exigere</a:t>
            </a:r>
            <a:r>
              <a:rPr lang="sk-SK" dirty="0"/>
              <a:t> (zvažovať, posudzovať)</a:t>
            </a:r>
          </a:p>
          <a:p>
            <a:pPr marL="18279" indent="0" algn="just">
              <a:buNone/>
            </a:pPr>
            <a:endParaRPr lang="sk-SK" dirty="0"/>
          </a:p>
          <a:p>
            <a:pPr algn="just"/>
            <a:r>
              <a:rPr lang="sk-SK" dirty="0">
                <a:effectLst/>
                <a:latin typeface="Times New Roman" panose="02020603050405020304" pitchFamily="18" charset="0"/>
              </a:rPr>
              <a:t>Dielo, ktoré umožňuje reflektovať konkrétnu tému, pričom vyžaduje prieskum témy, bádanie, vytvorenie vlastného postoja za pomoci kritického myslenia a formuláciu tézy, ktorú sa počas eseje snažíme obhájiť alebo vyvrátiť argumentami.</a:t>
            </a:r>
          </a:p>
          <a:p>
            <a:pPr marL="18279" indent="0" algn="just">
              <a:buNone/>
            </a:pPr>
            <a:endParaRPr lang="sk-SK" dirty="0"/>
          </a:p>
          <a:p>
            <a:pPr algn="just"/>
            <a:r>
              <a:rPr lang="sk-SK" dirty="0">
                <a:effectLst/>
                <a:latin typeface="Times New Roman" panose="02020603050405020304" pitchFamily="18" charset="0"/>
              </a:rPr>
              <a:t>Okrem poznania, ktoré už existuje, však autorovi umožňuje vyjadriť jeho vlastný názor, čím sa odlišuje od akademických článkov.</a:t>
            </a:r>
            <a:endParaRPr lang="sk-SK" dirty="0"/>
          </a:p>
          <a:p>
            <a:pPr algn="just"/>
            <a:endParaRPr lang="sk-SK" dirty="0"/>
          </a:p>
        </p:txBody>
      </p:sp>
      <p:sp>
        <p:nvSpPr>
          <p:cNvPr id="3" name="Nadpis 2">
            <a:extLst>
              <a:ext uri="{FF2B5EF4-FFF2-40B4-BE49-F238E27FC236}">
                <a16:creationId xmlns:a16="http://schemas.microsoft.com/office/drawing/2014/main" id="{E18DDC2C-8567-42C6-8661-BEC5A6212214}"/>
              </a:ext>
            </a:extLst>
          </p:cNvPr>
          <p:cNvSpPr>
            <a:spLocks noGrp="1"/>
          </p:cNvSpPr>
          <p:nvPr>
            <p:ph type="title"/>
          </p:nvPr>
        </p:nvSpPr>
        <p:spPr/>
        <p:txBody>
          <a:bodyPr/>
          <a:lstStyle/>
          <a:p>
            <a:r>
              <a:rPr lang="sk-SK" b="1" dirty="0"/>
              <a:t>Esej</a:t>
            </a:r>
          </a:p>
        </p:txBody>
      </p:sp>
      <p:sp>
        <p:nvSpPr>
          <p:cNvPr id="4" name="Zástupný objekt pre číslo snímky 3">
            <a:extLst>
              <a:ext uri="{FF2B5EF4-FFF2-40B4-BE49-F238E27FC236}">
                <a16:creationId xmlns:a16="http://schemas.microsoft.com/office/drawing/2014/main" id="{7D4AD2CA-D08B-4231-8FAE-63CF38BF0C94}"/>
              </a:ext>
            </a:extLst>
          </p:cNvPr>
          <p:cNvSpPr>
            <a:spLocks noGrp="1"/>
          </p:cNvSpPr>
          <p:nvPr>
            <p:ph type="sldNum" sz="quarter" idx="11"/>
          </p:nvPr>
        </p:nvSpPr>
        <p:spPr/>
        <p:txBody>
          <a:bodyPr/>
          <a:lstStyle/>
          <a:p>
            <a:pPr>
              <a:defRPr/>
            </a:pPr>
            <a:fld id="{8DA5206A-0890-804C-A5DA-47E1C3D02E95}" type="slidenum">
              <a:rPr lang="en-US" altLang="en-US" smtClean="0"/>
              <a:pPr>
                <a:defRPr/>
              </a:pPr>
              <a:t>3</a:t>
            </a:fld>
            <a:endParaRPr lang="en-US" altLang="en-US"/>
          </a:p>
        </p:txBody>
      </p:sp>
      <p:sp>
        <p:nvSpPr>
          <p:cNvPr id="5" name="Zástupný objekt pre pätu 4">
            <a:extLst>
              <a:ext uri="{FF2B5EF4-FFF2-40B4-BE49-F238E27FC236}">
                <a16:creationId xmlns:a16="http://schemas.microsoft.com/office/drawing/2014/main" id="{3155D61F-4DE9-4B9B-BCD4-DF1AE4106586}"/>
              </a:ext>
            </a:extLst>
          </p:cNvPr>
          <p:cNvSpPr>
            <a:spLocks noGrp="1"/>
          </p:cNvSpPr>
          <p:nvPr>
            <p:ph type="ftr" sz="quarter" idx="12"/>
          </p:nvPr>
        </p:nvSpPr>
        <p:spPr/>
        <p:txBody>
          <a:bodyPr/>
          <a:lstStyle/>
          <a:p>
            <a:pPr>
              <a:defRPr/>
            </a:pPr>
            <a:r>
              <a:rPr lang="en-US"/>
              <a:t>rusnakm@truni.sk</a:t>
            </a:r>
          </a:p>
        </p:txBody>
      </p:sp>
      <p:pic>
        <p:nvPicPr>
          <p:cNvPr id="1026" name="Picture 2" descr="General Essay Writing Tips - Essay Writing Center">
            <a:extLst>
              <a:ext uri="{FF2B5EF4-FFF2-40B4-BE49-F238E27FC236}">
                <a16:creationId xmlns:a16="http://schemas.microsoft.com/office/drawing/2014/main" id="{37948C18-3AC6-9B4E-BABE-A19D64DBDD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237470"/>
            <a:ext cx="27432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97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572ED15E-8903-4512-882C-5D08D5AA5745}"/>
              </a:ext>
            </a:extLst>
          </p:cNvPr>
          <p:cNvSpPr>
            <a:spLocks noGrp="1"/>
          </p:cNvSpPr>
          <p:nvPr>
            <p:ph idx="1"/>
          </p:nvPr>
        </p:nvSpPr>
        <p:spPr>
          <a:xfrm>
            <a:off x="685800" y="685802"/>
            <a:ext cx="7774632" cy="3967334"/>
          </a:xfrm>
        </p:spPr>
        <p:txBody>
          <a:bodyPr/>
          <a:lstStyle/>
          <a:p>
            <a:pPr algn="just"/>
            <a:r>
              <a:rPr lang="sk-SK" dirty="0">
                <a:effectLst/>
                <a:latin typeface="Times New Roman" panose="02020603050405020304" pitchFamily="18" charset="0"/>
              </a:rPr>
              <a:t>Prečítajte si otázku a jej hlavné okruhy zadefinované v úvode. Prečítajte si záver. Odpovedá záver na otázku zadefinovanú v úvode? Odpoveď by mala byť ÁNO.</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Prečítajte si záver a prečítajte si hlavnú časť. Vychádza záver logicky z hlavnej časti? Odpoveď by mala byť ÁNO. </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Ak ste odpovedali „NIE“ na jednu z otázok, tak to znamená, že daná časť eseje je nesprávne spracovaná.</a:t>
            </a:r>
            <a:endParaRPr lang="sk-SK" dirty="0"/>
          </a:p>
        </p:txBody>
      </p:sp>
      <p:sp>
        <p:nvSpPr>
          <p:cNvPr id="3" name="Nadpis 2">
            <a:extLst>
              <a:ext uri="{FF2B5EF4-FFF2-40B4-BE49-F238E27FC236}">
                <a16:creationId xmlns:a16="http://schemas.microsoft.com/office/drawing/2014/main" id="{47E934DC-F989-4B53-AF5C-0703DAE231D2}"/>
              </a:ext>
            </a:extLst>
          </p:cNvPr>
          <p:cNvSpPr>
            <a:spLocks noGrp="1"/>
          </p:cNvSpPr>
          <p:nvPr>
            <p:ph type="title"/>
          </p:nvPr>
        </p:nvSpPr>
        <p:spPr/>
        <p:txBody>
          <a:bodyPr/>
          <a:lstStyle/>
          <a:p>
            <a:r>
              <a:rPr lang="sk-SK" b="1" dirty="0"/>
              <a:t>Pomôcka </a:t>
            </a:r>
          </a:p>
        </p:txBody>
      </p:sp>
      <p:sp>
        <p:nvSpPr>
          <p:cNvPr id="4" name="Zástupný objekt pre číslo snímky 3">
            <a:extLst>
              <a:ext uri="{FF2B5EF4-FFF2-40B4-BE49-F238E27FC236}">
                <a16:creationId xmlns:a16="http://schemas.microsoft.com/office/drawing/2014/main" id="{4529934E-DE6B-4EF6-967C-3AE9B13EFC71}"/>
              </a:ext>
            </a:extLst>
          </p:cNvPr>
          <p:cNvSpPr>
            <a:spLocks noGrp="1"/>
          </p:cNvSpPr>
          <p:nvPr>
            <p:ph type="sldNum" sz="quarter" idx="11"/>
          </p:nvPr>
        </p:nvSpPr>
        <p:spPr/>
        <p:txBody>
          <a:bodyPr/>
          <a:lstStyle/>
          <a:p>
            <a:pPr>
              <a:defRPr/>
            </a:pPr>
            <a:fld id="{8DA5206A-0890-804C-A5DA-47E1C3D02E95}" type="slidenum">
              <a:rPr lang="en-US" altLang="en-US" smtClean="0"/>
              <a:pPr>
                <a:defRPr/>
              </a:pPr>
              <a:t>30</a:t>
            </a:fld>
            <a:endParaRPr lang="en-US" altLang="en-US"/>
          </a:p>
        </p:txBody>
      </p:sp>
      <p:sp>
        <p:nvSpPr>
          <p:cNvPr id="5" name="Zástupný objekt pre pätu 4">
            <a:extLst>
              <a:ext uri="{FF2B5EF4-FFF2-40B4-BE49-F238E27FC236}">
                <a16:creationId xmlns:a16="http://schemas.microsoft.com/office/drawing/2014/main" id="{F7176C29-EB3E-4E03-AC7B-3E28D3D6DE5E}"/>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969380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DC6D1F1A-EA0B-483B-81F9-66A158AA57D0}"/>
              </a:ext>
            </a:extLst>
          </p:cNvPr>
          <p:cNvSpPr>
            <a:spLocks noGrp="1"/>
          </p:cNvSpPr>
          <p:nvPr>
            <p:ph idx="1"/>
          </p:nvPr>
        </p:nvSpPr>
        <p:spPr>
          <a:xfrm>
            <a:off x="395536" y="260648"/>
            <a:ext cx="8352928" cy="5184576"/>
          </a:xfrm>
        </p:spPr>
        <p:txBody>
          <a:bodyPr>
            <a:normAutofit fontScale="62500" lnSpcReduction="20000"/>
          </a:bodyPr>
          <a:lstStyle/>
          <a:p>
            <a:r>
              <a:rPr lang="sk-SK" dirty="0">
                <a:effectLst/>
                <a:latin typeface="Times New Roman" panose="02020603050405020304" pitchFamily="18" charset="0"/>
              </a:rPr>
              <a:t>Esej je dielo, ktoré umožňuje reflektovať určitú tému. Vyžaduje prieskum témy, bádanie, vytvorenie vlastného postoja za pomoci kritického myslenia a formuláciu tézy, ktorú sa počas eseje snažíme obhájiť alebo vyvrátiť argumentami.</a:t>
            </a:r>
          </a:p>
          <a:p>
            <a:endParaRPr lang="sk-SK" dirty="0">
              <a:effectLst/>
              <a:latin typeface="Times New Roman" panose="02020603050405020304" pitchFamily="18" charset="0"/>
            </a:endParaRPr>
          </a:p>
          <a:p>
            <a:r>
              <a:rPr lang="sk-SK" dirty="0">
                <a:effectLst/>
                <a:latin typeface="Times New Roman" panose="02020603050405020304" pitchFamily="18" charset="0"/>
              </a:rPr>
              <a:t>Štruktúra eseje sa skladá z troch častí:</a:t>
            </a:r>
          </a:p>
          <a:p>
            <a:endParaRPr lang="sk-SK" dirty="0">
              <a:effectLst/>
              <a:latin typeface="Times New Roman" panose="02020603050405020304" pitchFamily="18" charset="0"/>
            </a:endParaRPr>
          </a:p>
          <a:p>
            <a:r>
              <a:rPr lang="sk-SK" dirty="0">
                <a:effectLst/>
                <a:latin typeface="Times New Roman" panose="02020603050405020304" pitchFamily="18" charset="0"/>
              </a:rPr>
              <a:t>Úvod</a:t>
            </a:r>
          </a:p>
          <a:p>
            <a:r>
              <a:rPr lang="sk-SK" dirty="0">
                <a:effectLst/>
                <a:latin typeface="Times New Roman" panose="02020603050405020304" pitchFamily="18" charset="0"/>
              </a:rPr>
              <a:t>Kontext témy – nie všetci čitatelia majú také vedomosti o danej téme ako my, a preto im musíme priblížiť kontext, v ktorom budeme písať.</a:t>
            </a:r>
          </a:p>
          <a:p>
            <a:r>
              <a:rPr lang="sk-SK" dirty="0">
                <a:effectLst/>
                <a:latin typeface="Times New Roman" panose="02020603050405020304" pitchFamily="18" charset="0"/>
              </a:rPr>
              <a:t>Téza – jedna z najdôležitejších viet, práve tá udá tón celej eseji a bude jej hlavným argumentom.</a:t>
            </a:r>
          </a:p>
          <a:p>
            <a:endParaRPr lang="sk-SK" dirty="0">
              <a:effectLst/>
              <a:latin typeface="Times New Roman" panose="02020603050405020304" pitchFamily="18" charset="0"/>
            </a:endParaRPr>
          </a:p>
          <a:p>
            <a:r>
              <a:rPr lang="sk-SK" dirty="0">
                <a:effectLst/>
                <a:latin typeface="Times New Roman" panose="02020603050405020304" pitchFamily="18" charset="0"/>
              </a:rPr>
              <a:t>Jadro</a:t>
            </a:r>
          </a:p>
          <a:p>
            <a:r>
              <a:rPr lang="sk-SK" dirty="0">
                <a:effectLst/>
                <a:latin typeface="Times New Roman" panose="02020603050405020304" pitchFamily="18" charset="0"/>
              </a:rPr>
              <a:t>Bádanie – dobrá esej si zaslúži, aby sme jej venovali čas, načítali kvalitné zdroje a zozbierali dostatok informácii.</a:t>
            </a:r>
          </a:p>
          <a:p>
            <a:r>
              <a:rPr lang="sk-SK" dirty="0">
                <a:effectLst/>
                <a:latin typeface="Times New Roman" panose="02020603050405020304" pitchFamily="18" charset="0"/>
              </a:rPr>
              <a:t>Argumenty – na základe informácií si potom sformulujeme argumenty, ktoré budú podporovať tézu (tvrdenie, ktoré sme uviedli v úvode).</a:t>
            </a:r>
          </a:p>
          <a:p>
            <a:r>
              <a:rPr lang="sk-SK" dirty="0">
                <a:effectLst/>
                <a:latin typeface="Times New Roman" panose="02020603050405020304" pitchFamily="18" charset="0"/>
              </a:rPr>
              <a:t>Osnova – pred začiatkom písania eseje si pripravíme osnovu, ktorá nám pomôže jasne a štruktúrovane prezentovať naše argumenty a tvrdenia.</a:t>
            </a:r>
          </a:p>
          <a:p>
            <a:endParaRPr lang="sk-SK" dirty="0">
              <a:effectLst/>
              <a:latin typeface="Times New Roman" panose="02020603050405020304" pitchFamily="18" charset="0"/>
            </a:endParaRPr>
          </a:p>
          <a:p>
            <a:r>
              <a:rPr lang="sk-SK" dirty="0">
                <a:effectLst/>
                <a:latin typeface="Times New Roman" panose="02020603050405020304" pitchFamily="18" charset="0"/>
              </a:rPr>
              <a:t>Záver </a:t>
            </a:r>
          </a:p>
          <a:p>
            <a:r>
              <a:rPr lang="sk-SK" dirty="0">
                <a:effectLst/>
                <a:latin typeface="Times New Roman" panose="02020603050405020304" pitchFamily="18" charset="0"/>
              </a:rPr>
              <a:t>Zhrnutie – na záver eseje by sme mali čitateľom ponúknuť sumár argumentov a následne vysloviť záver o téze.</a:t>
            </a:r>
          </a:p>
          <a:p>
            <a:endParaRPr lang="sk-SK" dirty="0">
              <a:effectLst/>
              <a:latin typeface="Times New Roman" panose="02020603050405020304" pitchFamily="18" charset="0"/>
            </a:endParaRPr>
          </a:p>
          <a:p>
            <a:r>
              <a:rPr lang="sk-SK" dirty="0">
                <a:effectLst/>
                <a:latin typeface="Times New Roman" panose="02020603050405020304" pitchFamily="18" charset="0"/>
              </a:rPr>
              <a:t> Na záver eseje ešte patria citácie – všetky myšlienky a informácie, ktoré nepochádzajú z vašej hlavy, musia byť citované a uvedené v zozname zdrojov na konci eseje. Nezabudni na pravidlo: jeden formát vládne všetkým (font, veľkosť písma, riadkovanie, zarovnanie)! </a:t>
            </a:r>
            <a:endParaRPr lang="sk-SK" dirty="0"/>
          </a:p>
        </p:txBody>
      </p:sp>
      <p:sp>
        <p:nvSpPr>
          <p:cNvPr id="3" name="Nadpis 2">
            <a:extLst>
              <a:ext uri="{FF2B5EF4-FFF2-40B4-BE49-F238E27FC236}">
                <a16:creationId xmlns:a16="http://schemas.microsoft.com/office/drawing/2014/main" id="{81592A28-0E1C-4A3B-BF1A-074041E4DBF5}"/>
              </a:ext>
            </a:extLst>
          </p:cNvPr>
          <p:cNvSpPr>
            <a:spLocks noGrp="1"/>
          </p:cNvSpPr>
          <p:nvPr>
            <p:ph type="title"/>
          </p:nvPr>
        </p:nvSpPr>
        <p:spPr>
          <a:xfrm>
            <a:off x="777241" y="5291942"/>
            <a:ext cx="7543800" cy="914400"/>
          </a:xfrm>
        </p:spPr>
        <p:txBody>
          <a:bodyPr/>
          <a:lstStyle/>
          <a:p>
            <a:r>
              <a:rPr lang="sk-SK" b="1" dirty="0"/>
              <a:t>Súhrn</a:t>
            </a:r>
          </a:p>
        </p:txBody>
      </p:sp>
      <p:sp>
        <p:nvSpPr>
          <p:cNvPr id="4" name="Zástupný objekt pre číslo snímky 3">
            <a:extLst>
              <a:ext uri="{FF2B5EF4-FFF2-40B4-BE49-F238E27FC236}">
                <a16:creationId xmlns:a16="http://schemas.microsoft.com/office/drawing/2014/main" id="{87DAE5D3-CC1C-463E-A7FB-75223849843C}"/>
              </a:ext>
            </a:extLst>
          </p:cNvPr>
          <p:cNvSpPr>
            <a:spLocks noGrp="1"/>
          </p:cNvSpPr>
          <p:nvPr>
            <p:ph type="sldNum" sz="quarter" idx="11"/>
          </p:nvPr>
        </p:nvSpPr>
        <p:spPr/>
        <p:txBody>
          <a:bodyPr/>
          <a:lstStyle/>
          <a:p>
            <a:pPr>
              <a:defRPr/>
            </a:pPr>
            <a:fld id="{8DA5206A-0890-804C-A5DA-47E1C3D02E95}" type="slidenum">
              <a:rPr lang="en-US" altLang="en-US" smtClean="0"/>
              <a:pPr>
                <a:defRPr/>
              </a:pPr>
              <a:t>31</a:t>
            </a:fld>
            <a:endParaRPr lang="en-US" altLang="en-US"/>
          </a:p>
        </p:txBody>
      </p:sp>
      <p:sp>
        <p:nvSpPr>
          <p:cNvPr id="5" name="Zástupný objekt pre pätu 4">
            <a:extLst>
              <a:ext uri="{FF2B5EF4-FFF2-40B4-BE49-F238E27FC236}">
                <a16:creationId xmlns:a16="http://schemas.microsoft.com/office/drawing/2014/main" id="{C13837B0-4F43-4379-9888-108FAB73A5D3}"/>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609676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AAE311C1-4324-4B18-9ADC-1B66DD0B196B}"/>
              </a:ext>
            </a:extLst>
          </p:cNvPr>
          <p:cNvSpPr>
            <a:spLocks noGrp="1"/>
          </p:cNvSpPr>
          <p:nvPr>
            <p:ph idx="1"/>
          </p:nvPr>
        </p:nvSpPr>
        <p:spPr>
          <a:xfrm>
            <a:off x="1183100" y="855662"/>
            <a:ext cx="7200800" cy="3657599"/>
          </a:xfrm>
        </p:spPr>
        <p:txBody>
          <a:bodyPr>
            <a:normAutofit/>
          </a:bodyPr>
          <a:lstStyle/>
          <a:p>
            <a:pPr marL="18279" indent="0" algn="ctr">
              <a:buNone/>
            </a:pPr>
            <a:r>
              <a:rPr lang="sk-SK" sz="3200" b="1" dirty="0">
                <a:effectLst/>
                <a:latin typeface="Times New Roman" panose="02020603050405020304" pitchFamily="18" charset="0"/>
              </a:rPr>
              <a:t>Nečakajte dokonalosť na začiatku, ale časom to bude lepšie. Hlavne majte odvahu používať vlastný rozum!</a:t>
            </a:r>
          </a:p>
          <a:p>
            <a:pPr marL="18279" indent="0" algn="ctr">
              <a:buNone/>
            </a:pPr>
            <a:r>
              <a:rPr lang="sk-SK" sz="3200" b="1" dirty="0">
                <a:effectLst/>
                <a:latin typeface="Times New Roman" panose="02020603050405020304" pitchFamily="18" charset="0"/>
              </a:rPr>
              <a:t> Držíme vám palce.</a:t>
            </a:r>
            <a:endParaRPr lang="sk-SK" sz="3200" b="1" dirty="0"/>
          </a:p>
        </p:txBody>
      </p:sp>
      <p:sp>
        <p:nvSpPr>
          <p:cNvPr id="4" name="Zástupný objekt pre číslo snímky 3">
            <a:extLst>
              <a:ext uri="{FF2B5EF4-FFF2-40B4-BE49-F238E27FC236}">
                <a16:creationId xmlns:a16="http://schemas.microsoft.com/office/drawing/2014/main" id="{6CA4267D-F8F9-4B93-8FBF-080A1338FF10}"/>
              </a:ext>
            </a:extLst>
          </p:cNvPr>
          <p:cNvSpPr>
            <a:spLocks noGrp="1"/>
          </p:cNvSpPr>
          <p:nvPr>
            <p:ph type="sldNum" sz="quarter" idx="11"/>
          </p:nvPr>
        </p:nvSpPr>
        <p:spPr/>
        <p:txBody>
          <a:bodyPr/>
          <a:lstStyle/>
          <a:p>
            <a:pPr>
              <a:defRPr/>
            </a:pPr>
            <a:fld id="{8DA5206A-0890-804C-A5DA-47E1C3D02E95}" type="slidenum">
              <a:rPr lang="en-US" altLang="en-US" smtClean="0"/>
              <a:pPr>
                <a:defRPr/>
              </a:pPr>
              <a:t>32</a:t>
            </a:fld>
            <a:endParaRPr lang="en-US" altLang="en-US"/>
          </a:p>
        </p:txBody>
      </p:sp>
      <p:sp>
        <p:nvSpPr>
          <p:cNvPr id="5" name="Zástupný objekt pre pätu 4">
            <a:extLst>
              <a:ext uri="{FF2B5EF4-FFF2-40B4-BE49-F238E27FC236}">
                <a16:creationId xmlns:a16="http://schemas.microsoft.com/office/drawing/2014/main" id="{3B46C7AF-FF1B-4586-A7F7-802521F5F1DD}"/>
              </a:ext>
            </a:extLst>
          </p:cNvPr>
          <p:cNvSpPr>
            <a:spLocks noGrp="1"/>
          </p:cNvSpPr>
          <p:nvPr>
            <p:ph type="ftr" sz="quarter" idx="12"/>
          </p:nvPr>
        </p:nvSpPr>
        <p:spPr/>
        <p:txBody>
          <a:bodyPr/>
          <a:lstStyle/>
          <a:p>
            <a:pPr>
              <a:defRPr/>
            </a:pPr>
            <a:r>
              <a:rPr lang="en-US"/>
              <a:t>rusnakm@truni.sk</a:t>
            </a:r>
          </a:p>
        </p:txBody>
      </p:sp>
      <p:pic>
        <p:nvPicPr>
          <p:cNvPr id="10242" name="Picture 2" descr="That's All Folks - Bugs Bunny - YouTube">
            <a:extLst>
              <a:ext uri="{FF2B5EF4-FFF2-40B4-BE49-F238E27FC236}">
                <a16:creationId xmlns:a16="http://schemas.microsoft.com/office/drawing/2014/main" id="{50DD9910-F4E7-9340-92D6-0137F0ADFA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767942"/>
            <a:ext cx="32512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592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Date Placeholder 1">
            <a:extLst>
              <a:ext uri="{FF2B5EF4-FFF2-40B4-BE49-F238E27FC236}">
                <a16:creationId xmlns:a16="http://schemas.microsoft.com/office/drawing/2014/main" id="{A0A6F701-03FD-4AA1-BB7F-500B22E53C30}"/>
              </a:ext>
            </a:extLst>
          </p:cNvPr>
          <p:cNvSpPr>
            <a:spLocks noGrp="1"/>
          </p:cNvSpPr>
          <p:nvPr>
            <p:ph type="dt" sz="half" idx="10"/>
          </p:nvPr>
        </p:nvSpPr>
        <p:spPr>
          <a:xfrm>
            <a:off x="7569673" y="6154739"/>
            <a:ext cx="736127" cy="365125"/>
          </a:xfrm>
        </p:spPr>
        <p:txBody>
          <a:bodyPr/>
          <a:lstStyle/>
          <a:p>
            <a:pPr>
              <a:spcAft>
                <a:spcPts val="600"/>
              </a:spcAft>
              <a:defRPr/>
            </a:pPr>
            <a:fld id="{17117415-DECC-2C41-B5AB-8B2A4317BEFE}" type="datetime1">
              <a:rPr lang="sk-SK" smtClean="0"/>
              <a:pPr>
                <a:spcAft>
                  <a:spcPts val="600"/>
                </a:spcAft>
                <a:defRPr/>
              </a:pPr>
              <a:t>19.10.20</a:t>
            </a:fld>
            <a:endParaRPr lang="en-US"/>
          </a:p>
        </p:txBody>
      </p:sp>
      <p:sp>
        <p:nvSpPr>
          <p:cNvPr id="4" name="Zástupný objekt pre číslo snímky 3">
            <a:extLst>
              <a:ext uri="{FF2B5EF4-FFF2-40B4-BE49-F238E27FC236}">
                <a16:creationId xmlns:a16="http://schemas.microsoft.com/office/drawing/2014/main" id="{F8AED8C0-CB19-4D75-B6FA-6136D01D025B}"/>
              </a:ext>
            </a:extLst>
          </p:cNvPr>
          <p:cNvSpPr>
            <a:spLocks noGrp="1"/>
          </p:cNvSpPr>
          <p:nvPr>
            <p:ph type="sldNum" sz="quarter" idx="11"/>
          </p:nvPr>
        </p:nvSpPr>
        <p:spPr>
          <a:xfrm>
            <a:off x="777241" y="6206342"/>
            <a:ext cx="746760" cy="313522"/>
          </a:xfrm>
        </p:spPr>
        <p:txBody>
          <a:bodyPr anchor="b">
            <a:normAutofit/>
          </a:bodyPr>
          <a:lstStyle/>
          <a:p>
            <a:pPr>
              <a:spcAft>
                <a:spcPts val="600"/>
              </a:spcAft>
              <a:defRPr/>
            </a:pPr>
            <a:fld id="{8DA5206A-0890-804C-A5DA-47E1C3D02E95}" type="slidenum">
              <a:rPr lang="en-US" altLang="en-US" smtClean="0"/>
              <a:pPr>
                <a:spcAft>
                  <a:spcPts val="600"/>
                </a:spcAft>
                <a:defRPr/>
              </a:pPr>
              <a:t>4</a:t>
            </a:fld>
            <a:endParaRPr lang="en-US" altLang="en-US"/>
          </a:p>
        </p:txBody>
      </p:sp>
      <p:sp>
        <p:nvSpPr>
          <p:cNvPr id="5" name="Zástupný objekt pre pätu 4">
            <a:extLst>
              <a:ext uri="{FF2B5EF4-FFF2-40B4-BE49-F238E27FC236}">
                <a16:creationId xmlns:a16="http://schemas.microsoft.com/office/drawing/2014/main" id="{E6FDCADC-B6BA-49C9-8BA2-9686E1ADF8D3}"/>
              </a:ext>
            </a:extLst>
          </p:cNvPr>
          <p:cNvSpPr>
            <a:spLocks noGrp="1"/>
          </p:cNvSpPr>
          <p:nvPr>
            <p:ph type="ftr" sz="quarter" idx="12"/>
          </p:nvPr>
        </p:nvSpPr>
        <p:spPr>
          <a:xfrm>
            <a:off x="4536272" y="6154739"/>
            <a:ext cx="1140475" cy="365124"/>
          </a:xfrm>
        </p:spPr>
        <p:txBody>
          <a:bodyPr anchor="t">
            <a:normAutofit/>
          </a:bodyPr>
          <a:lstStyle/>
          <a:p>
            <a:pPr>
              <a:lnSpc>
                <a:spcPct val="90000"/>
              </a:lnSpc>
              <a:spcAft>
                <a:spcPts val="600"/>
              </a:spcAft>
              <a:defRPr/>
            </a:pPr>
            <a:r>
              <a:rPr lang="en-US" sz="900"/>
              <a:t>rusnakm@truni.sk</a:t>
            </a:r>
          </a:p>
        </p:txBody>
      </p:sp>
      <p:sp>
        <p:nvSpPr>
          <p:cNvPr id="3" name="Nadpis 2">
            <a:extLst>
              <a:ext uri="{FF2B5EF4-FFF2-40B4-BE49-F238E27FC236}">
                <a16:creationId xmlns:a16="http://schemas.microsoft.com/office/drawing/2014/main" id="{4CDBE300-70BA-4056-975C-92621DECEB26}"/>
              </a:ext>
            </a:extLst>
          </p:cNvPr>
          <p:cNvSpPr>
            <a:spLocks noGrp="1"/>
          </p:cNvSpPr>
          <p:nvPr>
            <p:ph type="title"/>
          </p:nvPr>
        </p:nvSpPr>
        <p:spPr>
          <a:xfrm>
            <a:off x="777240" y="4876800"/>
            <a:ext cx="7543800" cy="914400"/>
          </a:xfrm>
        </p:spPr>
        <p:txBody>
          <a:bodyPr anchor="b">
            <a:normAutofit/>
          </a:bodyPr>
          <a:lstStyle/>
          <a:p>
            <a:pPr>
              <a:lnSpc>
                <a:spcPct val="90000"/>
              </a:lnSpc>
            </a:pPr>
            <a:r>
              <a:rPr lang="sk-SK" sz="2700" b="1">
                <a:effectLst/>
              </a:rPr>
              <a:t>Esej = mať odvahu + používať vlastný rozum</a:t>
            </a:r>
            <a:endParaRPr lang="sk-SK" sz="2700" b="1"/>
          </a:p>
        </p:txBody>
      </p:sp>
      <p:sp>
        <p:nvSpPr>
          <p:cNvPr id="2" name="Zástupný objekt pre obsah 1">
            <a:extLst>
              <a:ext uri="{FF2B5EF4-FFF2-40B4-BE49-F238E27FC236}">
                <a16:creationId xmlns:a16="http://schemas.microsoft.com/office/drawing/2014/main" id="{848AB1B5-9FB4-4DBD-8312-57D9000AE7CD}"/>
              </a:ext>
            </a:extLst>
          </p:cNvPr>
          <p:cNvSpPr>
            <a:spLocks noGrp="1"/>
          </p:cNvSpPr>
          <p:nvPr>
            <p:ph sz="quarter" idx="13"/>
          </p:nvPr>
        </p:nvSpPr>
        <p:spPr>
          <a:xfrm>
            <a:off x="179512" y="404664"/>
            <a:ext cx="4438209" cy="4680519"/>
          </a:xfrm>
        </p:spPr>
        <p:txBody>
          <a:bodyPr anchor="ctr">
            <a:normAutofit/>
          </a:bodyPr>
          <a:lstStyle/>
          <a:p>
            <a:pPr>
              <a:lnSpc>
                <a:spcPct val="90000"/>
              </a:lnSpc>
            </a:pPr>
            <a:r>
              <a:rPr lang="sk-SK" sz="2000" b="1" dirty="0">
                <a:effectLst/>
              </a:rPr>
              <a:t>Mať odvahu </a:t>
            </a:r>
            <a:r>
              <a:rPr lang="sk-SK" sz="2000" dirty="0">
                <a:effectLst/>
              </a:rPr>
              <a:t>– napísať svoje myšlienky, postoje a nezostať len nestranným pozorovateľom, ale zapojiť sa do debaty. </a:t>
            </a:r>
          </a:p>
          <a:p>
            <a:pPr marL="18279" indent="0">
              <a:lnSpc>
                <a:spcPct val="90000"/>
              </a:lnSpc>
              <a:buNone/>
            </a:pPr>
            <a:endParaRPr lang="sk-SK" sz="2000" dirty="0">
              <a:effectLst/>
            </a:endParaRPr>
          </a:p>
          <a:p>
            <a:pPr>
              <a:lnSpc>
                <a:spcPct val="90000"/>
              </a:lnSpc>
            </a:pPr>
            <a:r>
              <a:rPr lang="sk-SK" sz="2000" b="1" dirty="0">
                <a:effectLst/>
              </a:rPr>
              <a:t>Použiť vlastný rozum </a:t>
            </a:r>
            <a:r>
              <a:rPr lang="sk-SK" sz="2000" dirty="0">
                <a:effectLst/>
              </a:rPr>
              <a:t>– hľadať argumenty, analyzovať, snažiť sa porozumieť a zapojiť rozum. Zároveň si však byť vedomý vlastných chýb a nedostatkov, nedokonalosti našich zmyslov a zmýšľania. Je potrebné chápať svet aj cez našu subjektivitu. </a:t>
            </a:r>
            <a:endParaRPr lang="sk-SK" sz="2000" dirty="0"/>
          </a:p>
        </p:txBody>
      </p:sp>
      <p:pic>
        <p:nvPicPr>
          <p:cNvPr id="2050" name="Picture 2" descr="Creative Essay Full Guide: 10 Example Topics &amp; Tips - EduBirdie.com">
            <a:extLst>
              <a:ext uri="{FF2B5EF4-FFF2-40B4-BE49-F238E27FC236}">
                <a16:creationId xmlns:a16="http://schemas.microsoft.com/office/drawing/2014/main" id="{AB3E444B-8B40-904A-88E1-E9D788D4496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29201" y="1454795"/>
            <a:ext cx="3273552" cy="1839320"/>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710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569673" y="6154739"/>
            <a:ext cx="736127" cy="365125"/>
          </a:xfrm>
        </p:spPr>
        <p:txBody>
          <a:bodyPr anchor="t">
            <a:normAutofit/>
          </a:bodyPr>
          <a:lstStyle/>
          <a:p>
            <a:pPr>
              <a:lnSpc>
                <a:spcPct val="90000"/>
              </a:lnSpc>
              <a:spcAft>
                <a:spcPts val="600"/>
              </a:spcAft>
              <a:defRPr/>
            </a:pPr>
            <a:fld id="{A69B075B-D728-E74A-8418-2AED2BC00B94}" type="datetime1">
              <a:rPr lang="sk-SK" sz="900" smtClean="0"/>
              <a:pPr>
                <a:lnSpc>
                  <a:spcPct val="90000"/>
                </a:lnSpc>
                <a:spcAft>
                  <a:spcPts val="600"/>
                </a:spcAft>
                <a:defRPr/>
              </a:pPr>
              <a:t>19.10.20</a:t>
            </a:fld>
            <a:endParaRPr lang="en-US" sz="900"/>
          </a:p>
        </p:txBody>
      </p:sp>
      <p:sp>
        <p:nvSpPr>
          <p:cNvPr id="6" name="Slide Number Placeholder 5"/>
          <p:cNvSpPr>
            <a:spLocks noGrp="1"/>
          </p:cNvSpPr>
          <p:nvPr>
            <p:ph type="sldNum" sz="quarter" idx="11"/>
          </p:nvPr>
        </p:nvSpPr>
        <p:spPr>
          <a:xfrm>
            <a:off x="777241" y="6206342"/>
            <a:ext cx="746760" cy="313522"/>
          </a:xfrm>
        </p:spPr>
        <p:txBody>
          <a:bodyPr anchor="b">
            <a:normAutofit/>
          </a:bodyPr>
          <a:lstStyle/>
          <a:p>
            <a:pPr>
              <a:spcAft>
                <a:spcPts val="600"/>
              </a:spcAft>
              <a:defRPr/>
            </a:pPr>
            <a:fld id="{8DA5206A-0890-804C-A5DA-47E1C3D02E95}" type="slidenum">
              <a:rPr lang="en-US" altLang="en-US" smtClean="0"/>
              <a:pPr>
                <a:spcAft>
                  <a:spcPts val="600"/>
                </a:spcAft>
                <a:defRPr/>
              </a:pPr>
              <a:t>5</a:t>
            </a:fld>
            <a:endParaRPr lang="en-US" altLang="en-US"/>
          </a:p>
        </p:txBody>
      </p:sp>
      <p:sp>
        <p:nvSpPr>
          <p:cNvPr id="5" name="Footer Placeholder 4"/>
          <p:cNvSpPr>
            <a:spLocks noGrp="1"/>
          </p:cNvSpPr>
          <p:nvPr>
            <p:ph type="ftr" sz="quarter" idx="12"/>
          </p:nvPr>
        </p:nvSpPr>
        <p:spPr>
          <a:xfrm>
            <a:off x="4536272" y="6154739"/>
            <a:ext cx="1140475" cy="365124"/>
          </a:xfrm>
        </p:spPr>
        <p:txBody>
          <a:bodyPr anchor="t">
            <a:normAutofit/>
          </a:bodyPr>
          <a:lstStyle/>
          <a:p>
            <a:pPr>
              <a:lnSpc>
                <a:spcPct val="90000"/>
              </a:lnSpc>
              <a:spcAft>
                <a:spcPts val="600"/>
              </a:spcAft>
              <a:defRPr/>
            </a:pPr>
            <a:r>
              <a:rPr lang="en-US" sz="900"/>
              <a:t>rusnakm@truni.sk</a:t>
            </a:r>
          </a:p>
        </p:txBody>
      </p:sp>
      <p:sp>
        <p:nvSpPr>
          <p:cNvPr id="2" name="Nadpis 1">
            <a:extLst>
              <a:ext uri="{FF2B5EF4-FFF2-40B4-BE49-F238E27FC236}">
                <a16:creationId xmlns:a16="http://schemas.microsoft.com/office/drawing/2014/main" id="{A9DDF019-39EC-4E0E-AB33-9B099402E504}"/>
              </a:ext>
            </a:extLst>
          </p:cNvPr>
          <p:cNvSpPr>
            <a:spLocks noGrp="1"/>
          </p:cNvSpPr>
          <p:nvPr>
            <p:ph type="title"/>
          </p:nvPr>
        </p:nvSpPr>
        <p:spPr>
          <a:xfrm>
            <a:off x="777240" y="4876800"/>
            <a:ext cx="7543800" cy="914400"/>
          </a:xfrm>
        </p:spPr>
        <p:txBody>
          <a:bodyPr anchor="b">
            <a:normAutofit/>
          </a:bodyPr>
          <a:lstStyle/>
          <a:p>
            <a:r>
              <a:rPr lang="sk-SK" b="1" dirty="0"/>
              <a:t>Prvoradá je myšlienka</a:t>
            </a:r>
          </a:p>
        </p:txBody>
      </p:sp>
      <p:sp>
        <p:nvSpPr>
          <p:cNvPr id="3" name="Content Placeholder 2"/>
          <p:cNvSpPr>
            <a:spLocks noGrp="1"/>
          </p:cNvSpPr>
          <p:nvPr>
            <p:ph sz="quarter" idx="13"/>
          </p:nvPr>
        </p:nvSpPr>
        <p:spPr>
          <a:xfrm>
            <a:off x="467544" y="338136"/>
            <a:ext cx="5209203" cy="4538663"/>
          </a:xfrm>
        </p:spPr>
        <p:txBody>
          <a:bodyPr anchor="ctr">
            <a:normAutofit/>
          </a:bodyPr>
          <a:lstStyle/>
          <a:p>
            <a:pPr>
              <a:lnSpc>
                <a:spcPct val="90000"/>
              </a:lnSpc>
            </a:pPr>
            <a:r>
              <a:rPr lang="sk-SK" sz="1800" dirty="0">
                <a:effectLst/>
              </a:rPr>
              <a:t>Esej je rozsahom krátka forma textu, preto si vyžaduje myšlienku, ktorá je jasná, špecifická, konkrétna a vždy sa nachádza v istom kontexte.</a:t>
            </a:r>
          </a:p>
          <a:p>
            <a:pPr>
              <a:lnSpc>
                <a:spcPct val="90000"/>
              </a:lnSpc>
            </a:pPr>
            <a:endParaRPr lang="sk-SK" sz="1800" dirty="0">
              <a:effectLst/>
            </a:endParaRPr>
          </a:p>
          <a:p>
            <a:pPr>
              <a:lnSpc>
                <a:spcPct val="90000"/>
              </a:lnSpc>
            </a:pPr>
            <a:r>
              <a:rPr lang="sk-SK" sz="1800" dirty="0">
                <a:effectLst/>
              </a:rPr>
              <a:t>Mala by byť vhodne štruktúrovaná, tak aby jednotlivé diely do seba zapadali a nakoniec vytvorili logický originálny obraz.</a:t>
            </a:r>
          </a:p>
          <a:p>
            <a:pPr>
              <a:lnSpc>
                <a:spcPct val="90000"/>
              </a:lnSpc>
            </a:pPr>
            <a:endParaRPr lang="sk-SK" sz="1800" dirty="0">
              <a:effectLst/>
            </a:endParaRPr>
          </a:p>
          <a:p>
            <a:pPr>
              <a:lnSpc>
                <a:spcPct val="90000"/>
              </a:lnSpc>
            </a:pPr>
            <a:r>
              <a:rPr lang="sk-SK" sz="1800" b="1" dirty="0">
                <a:effectLst/>
              </a:rPr>
              <a:t>Myšlienka = jasná + štruktúrovaná + 			   		  špecifická/konkrétna + zasadená do kontextu</a:t>
            </a:r>
            <a:endParaRPr lang="sk-SK" sz="1800" dirty="0">
              <a:effectLst/>
            </a:endParaRPr>
          </a:p>
        </p:txBody>
      </p:sp>
      <p:pic>
        <p:nvPicPr>
          <p:cNvPr id="3074" name="Picture 2" descr="50 Best College Problem Solution Essay Topics List - EduBirdie.com">
            <a:extLst>
              <a:ext uri="{FF2B5EF4-FFF2-40B4-BE49-F238E27FC236}">
                <a16:creationId xmlns:a16="http://schemas.microsoft.com/office/drawing/2014/main" id="{8F386EE3-84E7-DC44-80F3-9F58AAA7AD0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76747" y="1484784"/>
            <a:ext cx="3273552" cy="1839320"/>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010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hat Is An Introduction Paragraph: A Comprehesive Guide">
            <a:extLst>
              <a:ext uri="{FF2B5EF4-FFF2-40B4-BE49-F238E27FC236}">
                <a16:creationId xmlns:a16="http://schemas.microsoft.com/office/drawing/2014/main" id="{C302BFD3-72E4-8D49-AC1E-EE7EC59622D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47255" y="685802"/>
            <a:ext cx="5868689" cy="3657599"/>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6" name="Nadpis 5">
            <a:extLst>
              <a:ext uri="{FF2B5EF4-FFF2-40B4-BE49-F238E27FC236}">
                <a16:creationId xmlns:a16="http://schemas.microsoft.com/office/drawing/2014/main" id="{59BD00E3-4A1E-4A9A-B7B3-5B488AD50D52}"/>
              </a:ext>
            </a:extLst>
          </p:cNvPr>
          <p:cNvSpPr>
            <a:spLocks noGrp="1"/>
          </p:cNvSpPr>
          <p:nvPr>
            <p:ph type="title"/>
          </p:nvPr>
        </p:nvSpPr>
        <p:spPr>
          <a:xfrm>
            <a:off x="777240" y="4876800"/>
            <a:ext cx="7543800" cy="914400"/>
          </a:xfrm>
        </p:spPr>
        <p:txBody>
          <a:bodyPr anchor="b">
            <a:normAutofit/>
          </a:bodyPr>
          <a:lstStyle/>
          <a:p>
            <a:r>
              <a:rPr lang="sk-SK" b="1" dirty="0"/>
              <a:t>Ako začať?</a:t>
            </a:r>
            <a:endParaRPr lang="sk-SK" b="1"/>
          </a:p>
        </p:txBody>
      </p:sp>
      <p:sp>
        <p:nvSpPr>
          <p:cNvPr id="4" name="Zástupný objekt pre číslo snímky 3">
            <a:extLst>
              <a:ext uri="{FF2B5EF4-FFF2-40B4-BE49-F238E27FC236}">
                <a16:creationId xmlns:a16="http://schemas.microsoft.com/office/drawing/2014/main" id="{625BC192-1ACC-48B6-A4BB-7A48AB75A3E5}"/>
              </a:ext>
            </a:extLst>
          </p:cNvPr>
          <p:cNvSpPr>
            <a:spLocks noGrp="1"/>
          </p:cNvSpPr>
          <p:nvPr>
            <p:ph type="sldNum" sz="quarter" idx="11"/>
          </p:nvPr>
        </p:nvSpPr>
        <p:spPr>
          <a:xfrm>
            <a:off x="777241" y="6206342"/>
            <a:ext cx="746760" cy="313522"/>
          </a:xfrm>
        </p:spPr>
        <p:txBody>
          <a:bodyPr anchor="b">
            <a:normAutofit/>
          </a:bodyPr>
          <a:lstStyle/>
          <a:p>
            <a:pPr>
              <a:spcAft>
                <a:spcPts val="600"/>
              </a:spcAft>
              <a:defRPr/>
            </a:pPr>
            <a:fld id="{8DA5206A-0890-804C-A5DA-47E1C3D02E95}" type="slidenum">
              <a:rPr lang="en-US" altLang="en-US" smtClean="0"/>
              <a:pPr>
                <a:spcAft>
                  <a:spcPts val="600"/>
                </a:spcAft>
                <a:defRPr/>
              </a:pPr>
              <a:t>6</a:t>
            </a:fld>
            <a:endParaRPr lang="en-US" altLang="en-US"/>
          </a:p>
        </p:txBody>
      </p:sp>
      <p:sp>
        <p:nvSpPr>
          <p:cNvPr id="5" name="Zástupný objekt pre pätu 4">
            <a:extLst>
              <a:ext uri="{FF2B5EF4-FFF2-40B4-BE49-F238E27FC236}">
                <a16:creationId xmlns:a16="http://schemas.microsoft.com/office/drawing/2014/main" id="{D65B4BE8-B448-4B1C-B7ED-BE7ED0652D56}"/>
              </a:ext>
            </a:extLst>
          </p:cNvPr>
          <p:cNvSpPr>
            <a:spLocks noGrp="1"/>
          </p:cNvSpPr>
          <p:nvPr>
            <p:ph type="ftr" sz="quarter" idx="12"/>
          </p:nvPr>
        </p:nvSpPr>
        <p:spPr>
          <a:xfrm>
            <a:off x="3635896" y="6154739"/>
            <a:ext cx="2040851" cy="365124"/>
          </a:xfrm>
        </p:spPr>
        <p:txBody>
          <a:bodyPr anchor="t">
            <a:normAutofit/>
          </a:bodyPr>
          <a:lstStyle/>
          <a:p>
            <a:pPr>
              <a:spcAft>
                <a:spcPts val="600"/>
              </a:spcAft>
              <a:defRPr/>
            </a:pPr>
            <a:r>
              <a:rPr lang="en-US"/>
              <a:t>rusnakm@truni.sk</a:t>
            </a:r>
          </a:p>
        </p:txBody>
      </p:sp>
    </p:spTree>
    <p:extLst>
      <p:ext uri="{BB962C8B-B14F-4D97-AF65-F5344CB8AC3E}">
        <p14:creationId xmlns:p14="http://schemas.microsoft.com/office/powerpoint/2010/main" val="3329461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21673C7-A598-48BB-B3FF-B6FA16C54BA6}"/>
              </a:ext>
            </a:extLst>
          </p:cNvPr>
          <p:cNvSpPr>
            <a:spLocks noGrp="1"/>
          </p:cNvSpPr>
          <p:nvPr>
            <p:ph idx="1"/>
          </p:nvPr>
        </p:nvSpPr>
        <p:spPr>
          <a:xfrm>
            <a:off x="777241" y="1219201"/>
            <a:ext cx="7899215" cy="3657599"/>
          </a:xfrm>
        </p:spPr>
        <p:txBody>
          <a:bodyPr/>
          <a:lstStyle/>
          <a:p>
            <a:pPr algn="just"/>
            <a:r>
              <a:rPr lang="sk-SK" b="1" dirty="0">
                <a:effectLst/>
                <a:latin typeface="Times New Roman" panose="02020603050405020304" pitchFamily="18" charset="0"/>
              </a:rPr>
              <a:t>Zlatým pravidlo každého textu je poznať svojho čitateľa, teda vedieť správne odhadnúť ich predošlé vedomosti a skúsenosti tak, aby esej stavala na nich a nevyžadovala ďalšie štúdium.</a:t>
            </a:r>
          </a:p>
          <a:p>
            <a:pPr algn="just"/>
            <a:endParaRPr lang="sk-SK" b="1" i="1" dirty="0">
              <a:effectLst/>
              <a:latin typeface="Times New Roman" panose="02020603050405020304" pitchFamily="18" charset="0"/>
            </a:endParaRPr>
          </a:p>
          <a:p>
            <a:pPr algn="just"/>
            <a:r>
              <a:rPr lang="sk-SK" sz="2400" dirty="0">
                <a:effectLst/>
                <a:latin typeface="Times New Roman" panose="02020603050405020304" pitchFamily="18" charset="0"/>
              </a:rPr>
              <a:t>Čitateľa baví práve originalita každého diela, a nie opakovanie tých istých argumentov.</a:t>
            </a:r>
            <a:endParaRPr lang="en-GB" b="1" i="1" dirty="0"/>
          </a:p>
          <a:p>
            <a:pPr algn="just"/>
            <a:endParaRPr lang="sk-SK" dirty="0"/>
          </a:p>
        </p:txBody>
      </p:sp>
      <p:sp>
        <p:nvSpPr>
          <p:cNvPr id="3" name="Nadpis 2">
            <a:extLst>
              <a:ext uri="{FF2B5EF4-FFF2-40B4-BE49-F238E27FC236}">
                <a16:creationId xmlns:a16="http://schemas.microsoft.com/office/drawing/2014/main" id="{A609F38A-3791-4D78-9A4F-F81310224DBC}"/>
              </a:ext>
            </a:extLst>
          </p:cNvPr>
          <p:cNvSpPr>
            <a:spLocks noGrp="1"/>
          </p:cNvSpPr>
          <p:nvPr>
            <p:ph type="title"/>
          </p:nvPr>
        </p:nvSpPr>
        <p:spPr>
          <a:xfrm>
            <a:off x="777241" y="4876800"/>
            <a:ext cx="7971224" cy="914400"/>
          </a:xfrm>
        </p:spPr>
        <p:txBody>
          <a:bodyPr/>
          <a:lstStyle/>
          <a:p>
            <a:endParaRPr lang="sk-SK" sz="2800" b="1" dirty="0"/>
          </a:p>
        </p:txBody>
      </p:sp>
      <p:sp>
        <p:nvSpPr>
          <p:cNvPr id="4" name="Zástupný objekt pre číslo snímky 3">
            <a:extLst>
              <a:ext uri="{FF2B5EF4-FFF2-40B4-BE49-F238E27FC236}">
                <a16:creationId xmlns:a16="http://schemas.microsoft.com/office/drawing/2014/main" id="{05C3879B-E568-40B5-AB97-774C7DD5123C}"/>
              </a:ext>
            </a:extLst>
          </p:cNvPr>
          <p:cNvSpPr>
            <a:spLocks noGrp="1"/>
          </p:cNvSpPr>
          <p:nvPr>
            <p:ph type="sldNum" sz="quarter" idx="11"/>
          </p:nvPr>
        </p:nvSpPr>
        <p:spPr/>
        <p:txBody>
          <a:bodyPr/>
          <a:lstStyle/>
          <a:p>
            <a:pPr>
              <a:defRPr/>
            </a:pPr>
            <a:fld id="{8DA5206A-0890-804C-A5DA-47E1C3D02E95}" type="slidenum">
              <a:rPr lang="en-US" altLang="en-US" smtClean="0"/>
              <a:pPr>
                <a:defRPr/>
              </a:pPr>
              <a:t>7</a:t>
            </a:fld>
            <a:endParaRPr lang="en-US" altLang="en-US"/>
          </a:p>
        </p:txBody>
      </p:sp>
      <p:sp>
        <p:nvSpPr>
          <p:cNvPr id="5" name="Zástupný objekt pre pätu 4">
            <a:extLst>
              <a:ext uri="{FF2B5EF4-FFF2-40B4-BE49-F238E27FC236}">
                <a16:creationId xmlns:a16="http://schemas.microsoft.com/office/drawing/2014/main" id="{921117E3-7C54-4E48-BA3D-2E4CC8BC8C0E}"/>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38958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84D2228D-4B78-4473-9BB5-7E5C80098412}"/>
              </a:ext>
            </a:extLst>
          </p:cNvPr>
          <p:cNvSpPr>
            <a:spLocks noGrp="1"/>
          </p:cNvSpPr>
          <p:nvPr>
            <p:ph idx="1"/>
          </p:nvPr>
        </p:nvSpPr>
        <p:spPr>
          <a:xfrm>
            <a:off x="299837" y="1643285"/>
            <a:ext cx="8712968" cy="3946376"/>
          </a:xfrm>
        </p:spPr>
        <p:txBody>
          <a:bodyPr>
            <a:normAutofit fontScale="92500" lnSpcReduction="20000"/>
          </a:bodyPr>
          <a:lstStyle/>
          <a:p>
            <a:pPr algn="just"/>
            <a:r>
              <a:rPr lang="sk-SK" dirty="0">
                <a:effectLst/>
                <a:latin typeface="Times New Roman" panose="02020603050405020304" pitchFamily="18" charset="0"/>
                <a:cs typeface="Times New Roman" panose="02020603050405020304" pitchFamily="18" charset="0"/>
              </a:rPr>
              <a:t>Písanie eseje by sa nikdy nemalo začať písaním (samostatné písanie by malo zabrať menej ako polovicu celkového času z tvorby eseje)!</a:t>
            </a:r>
          </a:p>
          <a:p>
            <a:pPr algn="just"/>
            <a:endParaRPr lang="sk-SK" dirty="0">
              <a:effectLst/>
              <a:latin typeface="Times New Roman" panose="02020603050405020304" pitchFamily="18" charset="0"/>
              <a:cs typeface="Times New Roman" panose="02020603050405020304" pitchFamily="18" charset="0"/>
            </a:endParaRPr>
          </a:p>
          <a:p>
            <a:pPr algn="just"/>
            <a:r>
              <a:rPr lang="sk-SK" dirty="0">
                <a:effectLst/>
                <a:latin typeface="Times New Roman" panose="02020603050405020304" pitchFamily="18" charset="0"/>
                <a:cs typeface="Times New Roman" panose="02020603050405020304" pitchFamily="18" charset="0"/>
              </a:rPr>
              <a:t>V prvom rade si treba ozrejmiť, na čo by mala moja esej reagovať, často je to nejaká otázka alebo krátka pasáž textu.</a:t>
            </a:r>
          </a:p>
          <a:p>
            <a:pPr algn="just"/>
            <a:endParaRPr lang="sk-SK" dirty="0">
              <a:effectLst/>
              <a:latin typeface="Times New Roman" panose="02020603050405020304" pitchFamily="18" charset="0"/>
              <a:cs typeface="Times New Roman" panose="02020603050405020304" pitchFamily="18" charset="0"/>
            </a:endParaRPr>
          </a:p>
          <a:p>
            <a:pPr algn="just"/>
            <a:r>
              <a:rPr lang="sk-SK" dirty="0">
                <a:effectLst/>
                <a:latin typeface="Times New Roman" panose="02020603050405020304" pitchFamily="18" charset="0"/>
              </a:rPr>
              <a:t>Nevyhnutnou súčasťou tvorby eseje je bádanie, vyhľadávanie relevantných zdrojov (primárne, sekundárne zdroje), </a:t>
            </a:r>
            <a:r>
              <a:rPr lang="sk-SK" b="1" dirty="0">
                <a:effectLst/>
                <a:latin typeface="Times New Roman" panose="02020603050405020304" pitchFamily="18" charset="0"/>
              </a:rPr>
              <a:t>zisťovanie informácii o kontexte danej téme</a:t>
            </a:r>
            <a:r>
              <a:rPr lang="sk-SK" dirty="0">
                <a:effectLst/>
                <a:latin typeface="Times New Roman" panose="02020603050405020304" pitchFamily="18" charset="0"/>
              </a:rPr>
              <a:t>.</a:t>
            </a:r>
          </a:p>
          <a:p>
            <a:pPr algn="just"/>
            <a:endParaRPr lang="sk-SK" dirty="0">
              <a:effectLst/>
              <a:latin typeface="Times New Roman" panose="02020603050405020304" pitchFamily="18" charset="0"/>
            </a:endParaRPr>
          </a:p>
          <a:p>
            <a:pPr algn="just"/>
            <a:r>
              <a:rPr lang="sk-SK" dirty="0">
                <a:effectLst/>
                <a:latin typeface="Times New Roman" panose="02020603050405020304" pitchFamily="18" charset="0"/>
              </a:rPr>
              <a:t>Na základe zistených informácií sa vytvorí </a:t>
            </a:r>
            <a:r>
              <a:rPr lang="sk-SK" b="1" dirty="0">
                <a:effectLst/>
                <a:latin typeface="Times New Roman" panose="02020603050405020304" pitchFamily="18" charset="0"/>
              </a:rPr>
              <a:t>konkrétnu otázka</a:t>
            </a:r>
            <a:r>
              <a:rPr lang="sk-SK" dirty="0">
                <a:effectLst/>
                <a:latin typeface="Times New Roman" panose="02020603050405020304" pitchFamily="18" charset="0"/>
              </a:rPr>
              <a:t>, okolo ktorej sa bude točiť ďalšie bádanie.</a:t>
            </a:r>
          </a:p>
          <a:p>
            <a:pPr algn="just"/>
            <a:endParaRPr lang="sk-SK" dirty="0">
              <a:effectLst/>
              <a:latin typeface="Times New Roman" panose="02020603050405020304" pitchFamily="18" charset="0"/>
            </a:endParaRPr>
          </a:p>
          <a:p>
            <a:pPr algn="just"/>
            <a:r>
              <a:rPr lang="sk-SK" sz="2400" b="1" dirty="0">
                <a:effectLst/>
                <a:latin typeface="Times New Roman" panose="02020603050405020304" pitchFamily="18" charset="0"/>
              </a:rPr>
              <a:t>Bádanie = vymyslenie + zoštíhlenie témy + hľadanie relevantných zdrojov</a:t>
            </a:r>
            <a:endParaRPr lang="sk-SK" b="1" dirty="0">
              <a:effectLst/>
              <a:latin typeface="Times New Roman" panose="02020603050405020304" pitchFamily="18" charset="0"/>
            </a:endParaRPr>
          </a:p>
          <a:p>
            <a:pPr algn="just"/>
            <a:endParaRPr lang="sk-SK" dirty="0">
              <a:effectLst/>
              <a:latin typeface="Times New Roman" panose="02020603050405020304" pitchFamily="18" charset="0"/>
            </a:endParaRPr>
          </a:p>
          <a:p>
            <a:endParaRPr lang="sk-SK" dirty="0">
              <a:effectLst/>
              <a:latin typeface="Times New Roman" panose="02020603050405020304" pitchFamily="18" charset="0"/>
            </a:endParaRPr>
          </a:p>
          <a:p>
            <a:endParaRPr lang="sk-SK" dirty="0"/>
          </a:p>
          <a:p>
            <a:endParaRPr lang="sk-SK" dirty="0"/>
          </a:p>
        </p:txBody>
      </p:sp>
      <p:sp>
        <p:nvSpPr>
          <p:cNvPr id="3" name="Nadpis 2">
            <a:extLst>
              <a:ext uri="{FF2B5EF4-FFF2-40B4-BE49-F238E27FC236}">
                <a16:creationId xmlns:a16="http://schemas.microsoft.com/office/drawing/2014/main" id="{404F998B-0DCC-4FD3-9046-EFA489DF4836}"/>
              </a:ext>
            </a:extLst>
          </p:cNvPr>
          <p:cNvSpPr>
            <a:spLocks noGrp="1"/>
          </p:cNvSpPr>
          <p:nvPr>
            <p:ph type="title"/>
          </p:nvPr>
        </p:nvSpPr>
        <p:spPr>
          <a:xfrm>
            <a:off x="777241" y="5152559"/>
            <a:ext cx="7543800" cy="914400"/>
          </a:xfrm>
        </p:spPr>
        <p:txBody>
          <a:bodyPr/>
          <a:lstStyle/>
          <a:p>
            <a:r>
              <a:rPr lang="sk-SK" b="1" dirty="0"/>
              <a:t>Základ je bádanie</a:t>
            </a:r>
          </a:p>
        </p:txBody>
      </p:sp>
      <p:sp>
        <p:nvSpPr>
          <p:cNvPr id="4" name="Zástupný objekt pre číslo snímky 3">
            <a:extLst>
              <a:ext uri="{FF2B5EF4-FFF2-40B4-BE49-F238E27FC236}">
                <a16:creationId xmlns:a16="http://schemas.microsoft.com/office/drawing/2014/main" id="{E0C6B047-BF36-45FD-ADC2-5E6A13493A8D}"/>
              </a:ext>
            </a:extLst>
          </p:cNvPr>
          <p:cNvSpPr>
            <a:spLocks noGrp="1"/>
          </p:cNvSpPr>
          <p:nvPr>
            <p:ph type="sldNum" sz="quarter" idx="11"/>
          </p:nvPr>
        </p:nvSpPr>
        <p:spPr/>
        <p:txBody>
          <a:bodyPr/>
          <a:lstStyle/>
          <a:p>
            <a:pPr>
              <a:defRPr/>
            </a:pPr>
            <a:fld id="{8DA5206A-0890-804C-A5DA-47E1C3D02E95}" type="slidenum">
              <a:rPr lang="en-US" altLang="en-US" smtClean="0"/>
              <a:pPr>
                <a:defRPr/>
              </a:pPr>
              <a:t>8</a:t>
            </a:fld>
            <a:endParaRPr lang="en-US" altLang="en-US"/>
          </a:p>
        </p:txBody>
      </p:sp>
      <p:sp>
        <p:nvSpPr>
          <p:cNvPr id="5" name="Zástupný objekt pre pätu 4">
            <a:extLst>
              <a:ext uri="{FF2B5EF4-FFF2-40B4-BE49-F238E27FC236}">
                <a16:creationId xmlns:a16="http://schemas.microsoft.com/office/drawing/2014/main" id="{BE3B5FAB-AF45-412A-BEFD-6B6E982D593F}"/>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16122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A01BB8E-4CDB-4D82-8D71-14D588BB9761}"/>
              </a:ext>
            </a:extLst>
          </p:cNvPr>
          <p:cNvSpPr>
            <a:spLocks noGrp="1"/>
          </p:cNvSpPr>
          <p:nvPr>
            <p:ph idx="1"/>
          </p:nvPr>
        </p:nvSpPr>
        <p:spPr>
          <a:xfrm>
            <a:off x="777240" y="1066800"/>
            <a:ext cx="7899216" cy="3657599"/>
          </a:xfrm>
        </p:spPr>
        <p:txBody>
          <a:bodyPr>
            <a:normAutofit/>
          </a:bodyPr>
          <a:lstStyle/>
          <a:p>
            <a:pPr algn="just"/>
            <a:r>
              <a:rPr lang="sk-SK" dirty="0">
                <a:effectLst/>
                <a:latin typeface="Times New Roman" panose="02020603050405020304" pitchFamily="18" charset="0"/>
                <a:cs typeface="Times New Roman" panose="02020603050405020304" pitchFamily="18" charset="0"/>
              </a:rPr>
              <a:t>Zadanie eseje je Slovenskí spisovatelia a ich tvorba v súčasnosti v rozsahu 1000 slov. V takom rozsahu nie je možné, aby sme písali o všetkých slovenských spisovateľoch v dejinách literatúry a analyzovali dopad ich tvorby na súčasnosť. Preto si vyberieme jednu osobnosť – P. O. Hviezdoslava a jeho pôsobenie. Ale aj to je ešte stále obšírne, preto sa sústredíme na jeho ranú tvorbu. To však nemusí byť koniec, môžeme byť ešte konkrétnejší a pozrieť sa na jeho tvorbu nie z pohľadu slovenských dejín, ale napríklad maďarských. Témou eseje bude recepcia ranej tvorby P. O. Hviezdoslava v Maďarsku</a:t>
            </a:r>
            <a:endParaRPr lang="sk-SK" dirty="0">
              <a:latin typeface="Times New Roman" panose="02020603050405020304" pitchFamily="18" charset="0"/>
              <a:cs typeface="Times New Roman" panose="02020603050405020304" pitchFamily="18" charset="0"/>
            </a:endParaRPr>
          </a:p>
          <a:p>
            <a:pPr algn="just"/>
            <a:endParaRPr lang="sk-SK" dirty="0"/>
          </a:p>
        </p:txBody>
      </p:sp>
      <p:sp>
        <p:nvSpPr>
          <p:cNvPr id="3" name="Nadpis 2">
            <a:extLst>
              <a:ext uri="{FF2B5EF4-FFF2-40B4-BE49-F238E27FC236}">
                <a16:creationId xmlns:a16="http://schemas.microsoft.com/office/drawing/2014/main" id="{885DF6CB-AF2B-421C-9862-A0D9ACF5859A}"/>
              </a:ext>
            </a:extLst>
          </p:cNvPr>
          <p:cNvSpPr>
            <a:spLocks noGrp="1"/>
          </p:cNvSpPr>
          <p:nvPr>
            <p:ph type="title"/>
          </p:nvPr>
        </p:nvSpPr>
        <p:spPr/>
        <p:txBody>
          <a:bodyPr/>
          <a:lstStyle/>
          <a:p>
            <a:r>
              <a:rPr lang="sk-SK" b="1" dirty="0"/>
              <a:t>Príklad</a:t>
            </a:r>
          </a:p>
        </p:txBody>
      </p:sp>
      <p:sp>
        <p:nvSpPr>
          <p:cNvPr id="4" name="Zástupný objekt pre číslo snímky 3">
            <a:extLst>
              <a:ext uri="{FF2B5EF4-FFF2-40B4-BE49-F238E27FC236}">
                <a16:creationId xmlns:a16="http://schemas.microsoft.com/office/drawing/2014/main" id="{96B8450C-DF93-4F56-985D-48889D0031A5}"/>
              </a:ext>
            </a:extLst>
          </p:cNvPr>
          <p:cNvSpPr>
            <a:spLocks noGrp="1"/>
          </p:cNvSpPr>
          <p:nvPr>
            <p:ph type="sldNum" sz="quarter" idx="11"/>
          </p:nvPr>
        </p:nvSpPr>
        <p:spPr/>
        <p:txBody>
          <a:bodyPr/>
          <a:lstStyle/>
          <a:p>
            <a:pPr>
              <a:defRPr/>
            </a:pPr>
            <a:fld id="{8DA5206A-0890-804C-A5DA-47E1C3D02E95}" type="slidenum">
              <a:rPr lang="en-US" altLang="en-US" smtClean="0"/>
              <a:pPr>
                <a:defRPr/>
              </a:pPr>
              <a:t>9</a:t>
            </a:fld>
            <a:endParaRPr lang="en-US" altLang="en-US"/>
          </a:p>
        </p:txBody>
      </p:sp>
      <p:sp>
        <p:nvSpPr>
          <p:cNvPr id="5" name="Zástupný objekt pre pätu 4">
            <a:extLst>
              <a:ext uri="{FF2B5EF4-FFF2-40B4-BE49-F238E27FC236}">
                <a16:creationId xmlns:a16="http://schemas.microsoft.com/office/drawing/2014/main" id="{3EA9846D-812C-44BC-9A23-278FFABA3A81}"/>
              </a:ext>
            </a:extLst>
          </p:cNvPr>
          <p:cNvSpPr>
            <a:spLocks noGrp="1"/>
          </p:cNvSpPr>
          <p:nvPr>
            <p:ph type="ftr" sz="quarter" idx="12"/>
          </p:nvPr>
        </p:nvSpPr>
        <p:spPr/>
        <p:txBody>
          <a:bodyPr/>
          <a:lstStyle/>
          <a:p>
            <a:pPr>
              <a:defRPr/>
            </a:pPr>
            <a:r>
              <a:rPr lang="en-US"/>
              <a:t>rusnakm@truni.sk</a:t>
            </a:r>
          </a:p>
        </p:txBody>
      </p:sp>
    </p:spTree>
    <p:extLst>
      <p:ext uri="{BB962C8B-B14F-4D97-AF65-F5344CB8AC3E}">
        <p14:creationId xmlns:p14="http://schemas.microsoft.com/office/powerpoint/2010/main" val="186073175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ZaSP">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FZaSP" id="{82EA43C8-5332-674A-8C67-CEE6859F4583}" vid="{C6A37A2C-427F-5344-AD60-FFC1774BEDA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2884</Words>
  <Application>Microsoft Macintosh PowerPoint</Application>
  <PresentationFormat>Prezentácia na obrazovke (4:3)</PresentationFormat>
  <Paragraphs>268</Paragraphs>
  <Slides>32</Slides>
  <Notes>1</Notes>
  <HiddenSlides>0</HiddenSlides>
  <MMClips>0</MMClips>
  <ScaleCrop>false</ScaleCrop>
  <HeadingPairs>
    <vt:vector size="6" baseType="variant">
      <vt:variant>
        <vt:lpstr>Použité písma</vt:lpstr>
      </vt:variant>
      <vt:variant>
        <vt:i4>6</vt:i4>
      </vt:variant>
      <vt:variant>
        <vt:lpstr>Motív</vt:lpstr>
      </vt:variant>
      <vt:variant>
        <vt:i4>2</vt:i4>
      </vt:variant>
      <vt:variant>
        <vt:lpstr>Nadpisy snímok</vt:lpstr>
      </vt:variant>
      <vt:variant>
        <vt:i4>32</vt:i4>
      </vt:variant>
    </vt:vector>
  </HeadingPairs>
  <TitlesOfParts>
    <vt:vector size="40" baseType="lpstr">
      <vt:lpstr>Arial</vt:lpstr>
      <vt:lpstr>Calibri</vt:lpstr>
      <vt:lpstr>Calibri Light</vt:lpstr>
      <vt:lpstr>Palatino Linotype</vt:lpstr>
      <vt:lpstr>Times New Roman</vt:lpstr>
      <vt:lpstr>Wingdings</vt:lpstr>
      <vt:lpstr>Custom Design</vt:lpstr>
      <vt:lpstr>FZaSP</vt:lpstr>
      <vt:lpstr>Prezentácia programu PowerPoint</vt:lpstr>
      <vt:lpstr>Ciele</vt:lpstr>
      <vt:lpstr>Esej</vt:lpstr>
      <vt:lpstr>Esej = mať odvahu + používať vlastný rozum</vt:lpstr>
      <vt:lpstr>Prvoradá je myšlienka</vt:lpstr>
      <vt:lpstr>Ako začať?</vt:lpstr>
      <vt:lpstr>Prezentácia programu PowerPoint</vt:lpstr>
      <vt:lpstr>Základ je bádanie</vt:lpstr>
      <vt:lpstr>Príklad</vt:lpstr>
      <vt:lpstr>Téza</vt:lpstr>
      <vt:lpstr>Argumenty</vt:lpstr>
      <vt:lpstr>Chyby v argumentácii</vt:lpstr>
      <vt:lpstr>Chyby v argumentácii</vt:lpstr>
      <vt:lpstr>Osnova/štruktúra eseje</vt:lpstr>
      <vt:lpstr>Úvod eseje predáva</vt:lpstr>
      <vt:lpstr>Jadro</vt:lpstr>
      <vt:lpstr>Odsek</vt:lpstr>
      <vt:lpstr>Jadro - členenie</vt:lpstr>
      <vt:lpstr>Záver eseje </vt:lpstr>
      <vt:lpstr>Záver eseje – dobrá prax</vt:lpstr>
      <vt:lpstr>Názov - odporúčania </vt:lpstr>
      <vt:lpstr>Formálna stránka eseje</vt:lpstr>
      <vt:lpstr>Štruktúra eseje</vt:lpstr>
      <vt:lpstr>IMRAD</vt:lpstr>
      <vt:lpstr>Dôležitá je jednotnosť formátovania</vt:lpstr>
      <vt:lpstr>Štruktúra jazyka písania</vt:lpstr>
      <vt:lpstr>Štruktúra jazyka písania</vt:lpstr>
      <vt:lpstr>Zdroje</vt:lpstr>
      <vt:lpstr>Citovanie </vt:lpstr>
      <vt:lpstr>Pomôcka </vt:lpstr>
      <vt:lpstr>Súhrn</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 Rusnak</dc:creator>
  <cp:lastModifiedBy>Martin Rusnak</cp:lastModifiedBy>
  <cp:revision>3</cp:revision>
  <dcterms:created xsi:type="dcterms:W3CDTF">2020-10-19T11:29:44Z</dcterms:created>
  <dcterms:modified xsi:type="dcterms:W3CDTF">2020-10-19T11:36:51Z</dcterms:modified>
</cp:coreProperties>
</file>