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40"/>
  </p:notesMasterIdLst>
  <p:handoutMasterIdLst>
    <p:handoutMasterId r:id="rId41"/>
  </p:handoutMasterIdLst>
  <p:sldIdLst>
    <p:sldId id="256" r:id="rId2"/>
    <p:sldId id="271" r:id="rId3"/>
    <p:sldId id="257" r:id="rId4"/>
    <p:sldId id="283" r:id="rId5"/>
    <p:sldId id="285" r:id="rId6"/>
    <p:sldId id="273" r:id="rId7"/>
    <p:sldId id="286" r:id="rId8"/>
    <p:sldId id="277" r:id="rId9"/>
    <p:sldId id="276" r:id="rId10"/>
    <p:sldId id="287" r:id="rId11"/>
    <p:sldId id="263" r:id="rId12"/>
    <p:sldId id="264" r:id="rId13"/>
    <p:sldId id="288" r:id="rId14"/>
    <p:sldId id="259" r:id="rId15"/>
    <p:sldId id="289" r:id="rId16"/>
    <p:sldId id="258" r:id="rId17"/>
    <p:sldId id="260" r:id="rId18"/>
    <p:sldId id="261" r:id="rId19"/>
    <p:sldId id="274" r:id="rId20"/>
    <p:sldId id="290" r:id="rId21"/>
    <p:sldId id="275" r:id="rId22"/>
    <p:sldId id="278" r:id="rId23"/>
    <p:sldId id="291" r:id="rId24"/>
    <p:sldId id="279" r:id="rId25"/>
    <p:sldId id="292" r:id="rId26"/>
    <p:sldId id="262" r:id="rId27"/>
    <p:sldId id="280" r:id="rId28"/>
    <p:sldId id="293" r:id="rId29"/>
    <p:sldId id="269" r:id="rId30"/>
    <p:sldId id="281" r:id="rId31"/>
    <p:sldId id="282" r:id="rId32"/>
    <p:sldId id="294" r:id="rId33"/>
    <p:sldId id="265" r:id="rId34"/>
    <p:sldId id="266" r:id="rId35"/>
    <p:sldId id="267" r:id="rId36"/>
    <p:sldId id="268" r:id="rId37"/>
    <p:sldId id="270" r:id="rId38"/>
    <p:sldId id="295" r:id="rId39"/>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521415D9-36F7-43E2-AB2F-B90AF26B5E84}">
      <p14:sectionLst xmlns:p14="http://schemas.microsoft.com/office/powerpoint/2010/main">
        <p14:section name="Predvolená sekcia" id="{D1DBCCA8-49EC-4A48-95D0-1033DF9F6DB4}">
          <p14:sldIdLst>
            <p14:sldId id="256"/>
            <p14:sldId id="271"/>
            <p14:sldId id="257"/>
            <p14:sldId id="283"/>
          </p14:sldIdLst>
        </p14:section>
        <p14:section name="Druhy zdrojov" id="{304D6482-C27B-0D45-9F8B-9241AD29D0FB}">
          <p14:sldIdLst>
            <p14:sldId id="285"/>
            <p14:sldId id="273"/>
            <p14:sldId id="286"/>
            <p14:sldId id="277"/>
            <p14:sldId id="276"/>
            <p14:sldId id="287"/>
            <p14:sldId id="263"/>
            <p14:sldId id="264"/>
            <p14:sldId id="288"/>
            <p14:sldId id="259"/>
            <p14:sldId id="289"/>
            <p14:sldId id="258"/>
            <p14:sldId id="260"/>
            <p14:sldId id="261"/>
            <p14:sldId id="274"/>
            <p14:sldId id="290"/>
            <p14:sldId id="275"/>
            <p14:sldId id="278"/>
            <p14:sldId id="291"/>
            <p14:sldId id="279"/>
            <p14:sldId id="292"/>
            <p14:sldId id="262"/>
            <p14:sldId id="280"/>
            <p14:sldId id="293"/>
            <p14:sldId id="269"/>
            <p14:sldId id="281"/>
            <p14:sldId id="282"/>
            <p14:sldId id="294"/>
            <p14:sldId id="265"/>
            <p14:sldId id="266"/>
            <p14:sldId id="267"/>
            <p14:sldId id="268"/>
            <p14:sldId id="270"/>
            <p14:sldId id="295"/>
          </p14:sldIdLst>
        </p14:section>
      </p14:sectionLst>
    </p:ex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p:normalViewPr>
  <p:slideViewPr>
    <p:cSldViewPr snapToGrid="0" snapToObjects="1">
      <p:cViewPr varScale="1">
        <p:scale>
          <a:sx n="94" d="100"/>
          <a:sy n="94" d="100"/>
        </p:scale>
        <p:origin x="1792" y="192"/>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10/4/20</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10/4/20</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4.10.20</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8D3082-3393-7847-AF83-07CBD8B90DCE}" type="datetime1">
              <a:rPr lang="sk-SK" smtClean="0"/>
              <a:t>4.10.20</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56D5BA-AD38-524C-9430-B878C9FFD316}" type="datetime1">
              <a:rPr lang="sk-SK" smtClean="0"/>
              <a:t>4.10.20</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17D84F83-A9A5-C942-A03F-560C803C3F5D}" type="datetime1">
              <a:rPr lang="sk-SK" smtClean="0"/>
              <a:t>4.10.20</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F74D4851-71F3-7E46-BD42-81840CD9F2B6}" type="datetime1">
              <a:rPr lang="sk-SK" smtClean="0"/>
              <a:t>4.10.20</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4.10.20</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en-US"/>
              <a:t>Click to edit Master text styles</a:t>
            </a:r>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4.10.20</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D410CC28-288E-7B4C-AD5C-7F26B61FD9BC}" type="datetime1">
              <a:rPr lang="sk-SK" smtClean="0"/>
              <a:t>4.10.20</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4.10.20</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en-US"/>
              <a:t>Click to edit Master text styles</a:t>
            </a:r>
          </a:p>
        </p:txBody>
      </p:sp>
      <p:sp>
        <p:nvSpPr>
          <p:cNvPr id="15" name="Date Placeholder 14"/>
          <p:cNvSpPr>
            <a:spLocks noGrp="1"/>
          </p:cNvSpPr>
          <p:nvPr>
            <p:ph type="dt" sz="half" idx="10"/>
          </p:nvPr>
        </p:nvSpPr>
        <p:spPr/>
        <p:txBody>
          <a:bodyPr/>
          <a:lstStyle/>
          <a:p>
            <a:fld id="{D4FBE24A-9F23-5A4A-897F-19D441E947D4}" type="datetime1">
              <a:rPr lang="sk-SK" smtClean="0"/>
              <a:t>4.10.20</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en-US"/>
              <a:t>Drag picture to placeholder or click icon to add</a:t>
            </a:r>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en-US"/>
              <a:t>Click to edit Master text styles</a:t>
            </a:r>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C0FDDF72-FCDA-4F4A-B6C7-97ADF2E21946}" type="datetime1">
              <a:rPr lang="sk-SK" smtClean="0"/>
              <a:t>4.10.20</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4.10.20</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nispez.cvtisr.sk/index.php?id=148&amp;menu=" TargetMode="External"/><Relationship Id="rId2" Type="http://schemas.openxmlformats.org/officeDocument/2006/relationships/hyperlink" Target="http://nispez.cvtisr.sk/" TargetMode="External"/><Relationship Id="rId1" Type="http://schemas.openxmlformats.org/officeDocument/2006/relationships/slideLayout" Target="../slideLayouts/slideLayout2.xml"/><Relationship Id="rId5" Type="http://schemas.openxmlformats.org/officeDocument/2006/relationships/hyperlink" Target="http://nispez.cvtisr.sk/index.php?id=145&amp;menu=" TargetMode="External"/><Relationship Id="rId4" Type="http://schemas.openxmlformats.org/officeDocument/2006/relationships/hyperlink" Target="http://nispez.cvtisr.sk/index.php?id=89&amp;menu=7&amp;dk=12&amp;idpart=6&amp;iddp=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nispez.cvtisr.sk/index.php?id=147&amp;menu=" TargetMode="External"/><Relationship Id="rId2" Type="http://schemas.openxmlformats.org/officeDocument/2006/relationships/hyperlink" Target="http://nispez.cvtisr.sk/index.php?id=89&amp;menu=57&amp;dk=15&amp;idpart=6&amp;iddp=3" TargetMode="External"/><Relationship Id="rId1" Type="http://schemas.openxmlformats.org/officeDocument/2006/relationships/slideLayout" Target="../slideLayouts/slideLayout2.xml"/><Relationship Id="rId6" Type="http://schemas.openxmlformats.org/officeDocument/2006/relationships/hyperlink" Target="http://nispez.cvtisr.sk/index.php?id=150&amp;menu=" TargetMode="External"/><Relationship Id="rId5" Type="http://schemas.openxmlformats.org/officeDocument/2006/relationships/hyperlink" Target="http://nispez.cvtisr.sk/index.php?id=149&amp;menu=" TargetMode="External"/><Relationship Id="rId4" Type="http://schemas.openxmlformats.org/officeDocument/2006/relationships/hyperlink" Target="http://nispez.cvtisr.sk/index.php?id=89&amp;menu=7&amp;dk=9&amp;idpart=6&amp;iddp=3"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arl4.library.sk/i2/i2.entry.cls?ictx=sllk&amp;src=sllk_un_cat-3&amp;ok.x=27&amp;ok.y=5" TargetMode="External"/><Relationship Id="rId2" Type="http://schemas.openxmlformats.org/officeDocument/2006/relationships/hyperlink" Target="http://arl4.library.sk/i2/i2.entry.cls?ictx=sllk&amp;src=sllk_un_cat-2&amp;ok.x=59&amp;ok.y=11" TargetMode="External"/><Relationship Id="rId1" Type="http://schemas.openxmlformats.org/officeDocument/2006/relationships/slideLayout" Target="../slideLayouts/slideLayout2.xml"/><Relationship Id="rId4" Type="http://schemas.openxmlformats.org/officeDocument/2006/relationships/hyperlink" Target="http://arl4.library.sk/i2/i2.entry.cls?save=Ulo%C5%BEi%C5%A5+nastavenie&amp;ictx=sllk&amp;src=sllk_un_auth-1&amp;ictx=sllk"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samedi.sk/" TargetMode="External"/><Relationship Id="rId13" Type="http://schemas.openxmlformats.org/officeDocument/2006/relationships/hyperlink" Target="http://www.fz.ku.sk/index.php/component/content/article/332.html" TargetMode="External"/><Relationship Id="rId3" Type="http://schemas.openxmlformats.org/officeDocument/2006/relationships/hyperlink" Target="http://www.osetrovatelstvo.eu/" TargetMode="External"/><Relationship Id="rId7" Type="http://schemas.openxmlformats.org/officeDocument/2006/relationships/hyperlink" Target="http://www.elis.sk/" TargetMode="External"/><Relationship Id="rId12" Type="http://schemas.openxmlformats.org/officeDocument/2006/relationships/hyperlink" Target="http://www.florence.cz/" TargetMode="External"/><Relationship Id="rId2" Type="http://schemas.openxmlformats.org/officeDocument/2006/relationships/hyperlink" Target="http://www.jfmed.uniba.sk/index.php?id=2146" TargetMode="External"/><Relationship Id="rId1" Type="http://schemas.openxmlformats.org/officeDocument/2006/relationships/slideLayout" Target="../slideLayouts/slideLayout2.xml"/><Relationship Id="rId6" Type="http://schemas.openxmlformats.org/officeDocument/2006/relationships/hyperlink" Target="http://www.sllk.sk/Documents/sllk/slp_2011.pdf" TargetMode="External"/><Relationship Id="rId11" Type="http://schemas.openxmlformats.org/officeDocument/2006/relationships/hyperlink" Target="http://www.diagnoza.info/" TargetMode="External"/><Relationship Id="rId5" Type="http://schemas.openxmlformats.org/officeDocument/2006/relationships/hyperlink" Target="http://rzblx1.uni-regensburg.de/ezeit/dfaj" TargetMode="External"/><Relationship Id="rId10" Type="http://schemas.openxmlformats.org/officeDocument/2006/relationships/hyperlink" Target="http://www.bmj.sk/" TargetMode="External"/><Relationship Id="rId4" Type="http://schemas.openxmlformats.org/officeDocument/2006/relationships/hyperlink" Target="http://www.sav.sk/?lang=sk&amp;charset=&amp;doc=journal" TargetMode="External"/><Relationship Id="rId9" Type="http://schemas.openxmlformats.org/officeDocument/2006/relationships/hyperlink" Target="http://www.slovenskylekar.sk/" TargetMode="External"/><Relationship Id="rId14" Type="http://schemas.openxmlformats.org/officeDocument/2006/relationships/hyperlink" Target="http://www.pouzp.cz/text/cs/2-2009-casopis.aspx"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ehealth.sk/sekcia/577/slovenske-casopisy/" TargetMode="External"/><Relationship Id="rId3" Type="http://schemas.openxmlformats.org/officeDocument/2006/relationships/hyperlink" Target="http://www.zdravotnictvoasocialnapraca.sk/" TargetMode="External"/><Relationship Id="rId7" Type="http://schemas.openxmlformats.org/officeDocument/2006/relationships/hyperlink" Target="http://www.ehealth.sk/sekcia/565/literatura/" TargetMode="External"/><Relationship Id="rId2" Type="http://schemas.openxmlformats.org/officeDocument/2006/relationships/hyperlink" Target="http://www.ehealth.sk/" TargetMode="External"/><Relationship Id="rId1" Type="http://schemas.openxmlformats.org/officeDocument/2006/relationships/slideLayout" Target="../slideLayouts/slideLayout2.xml"/><Relationship Id="rId6" Type="http://schemas.openxmlformats.org/officeDocument/2006/relationships/hyperlink" Target="http://pecujici.cz/pomoc.shtml?conds%5b1%5d%5bvalue%5d=%C8asop" TargetMode="External"/><Relationship Id="rId5" Type="http://schemas.openxmlformats.org/officeDocument/2006/relationships/hyperlink" Target="http://sestra.cz/scripts/modules/issues/issues.php?publid=10&amp;tmplid=704&amp;tmplid2=703" TargetMode="External"/><Relationship Id="rId4" Type="http://schemas.openxmlformats.org/officeDocument/2006/relationships/hyperlink" Target="http://www.zsf.jcu.cz/struktura/utvary/edicni-oddeleni/periodika/kontakt/jednotliva-cisla-casopisu-kontakt-podle-rocnik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zdravie.sk/clanok/37170/casopis-zdravie" TargetMode="External"/><Relationship Id="rId2" Type="http://schemas.openxmlformats.org/officeDocument/2006/relationships/hyperlink" Target="https://vesmir.cz/cz/"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igis.cz/odborne-lekarske-casopiy.html" TargetMode="External"/><Relationship Id="rId2" Type="http://schemas.openxmlformats.org/officeDocument/2006/relationships/hyperlink" Target="http://solen.sk/" TargetMode="External"/><Relationship Id="rId1" Type="http://schemas.openxmlformats.org/officeDocument/2006/relationships/slideLayout" Target="../slideLayouts/slideLayout2.xml"/><Relationship Id="rId4" Type="http://schemas.openxmlformats.org/officeDocument/2006/relationships/hyperlink" Target="http://www.litcentrum.sk/slovenske-vydavatelstv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ochranelibrar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cbi.nlm.nih.gov/home/health/"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body" sz="half" idx="2"/>
          </p:nvPr>
        </p:nvSpPr>
        <p:spPr>
          <a:xfrm>
            <a:off x="6297413" y="756286"/>
            <a:ext cx="3679099" cy="3781425"/>
          </a:xfrm>
        </p:spPr>
        <p:txBody>
          <a:bodyPr anchor="ctr">
            <a:normAutofit/>
          </a:bodyPr>
          <a:lstStyle/>
          <a:p>
            <a:r>
              <a:rPr lang="sk-SK" dirty="0">
                <a:highlight>
                  <a:srgbClr val="000080"/>
                </a:highlight>
              </a:rPr>
              <a:t>prof. MUDr. Martin Rusnák, </a:t>
            </a:r>
            <a:r>
              <a:rPr lang="sk-SK" dirty="0" err="1">
                <a:highlight>
                  <a:srgbClr val="000080"/>
                </a:highlight>
              </a:rPr>
              <a:t>CSc</a:t>
            </a:r>
            <a:endParaRPr lang="sk-SK" dirty="0">
              <a:highlight>
                <a:srgbClr val="000080"/>
              </a:highlight>
            </a:endParaRPr>
          </a:p>
          <a:p>
            <a:r>
              <a:rPr lang="sk-SK" dirty="0">
                <a:highlight>
                  <a:srgbClr val="000080"/>
                </a:highlight>
              </a:rPr>
              <a:t>Mgr. </a:t>
            </a:r>
            <a:r>
              <a:rPr lang="sk-SK" dirty="0" err="1">
                <a:highlight>
                  <a:srgbClr val="000080"/>
                </a:highlight>
              </a:rPr>
              <a:t>Adriena</a:t>
            </a:r>
            <a:r>
              <a:rPr lang="sk-SK" dirty="0">
                <a:highlight>
                  <a:srgbClr val="000080"/>
                </a:highlight>
              </a:rPr>
              <a:t> </a:t>
            </a:r>
            <a:r>
              <a:rPr lang="sk-SK" dirty="0" err="1">
                <a:highlight>
                  <a:srgbClr val="000080"/>
                </a:highlight>
              </a:rPr>
              <a:t>Plšková</a:t>
            </a:r>
            <a:endParaRPr lang="sk-SK" dirty="0">
              <a:highlight>
                <a:srgbClr val="000080"/>
              </a:highlight>
            </a:endParaRPr>
          </a:p>
          <a:p>
            <a:r>
              <a:rPr lang="sk-SK" dirty="0">
                <a:highlight>
                  <a:srgbClr val="000080"/>
                </a:highlight>
              </a:rPr>
              <a:t>Katedra VZ FZaSP TU</a:t>
            </a:r>
          </a:p>
        </p:txBody>
      </p:sp>
      <p:sp>
        <p:nvSpPr>
          <p:cNvPr id="71" name="Date Placeholder 3">
            <a:extLst>
              <a:ext uri="{FF2B5EF4-FFF2-40B4-BE49-F238E27FC236}">
                <a16:creationId xmlns:a16="http://schemas.microsoft.com/office/drawing/2014/main" id="{9517F693-E253-40E7-89C7-422D53B402B4}"/>
              </a:ext>
            </a:extLst>
          </p:cNvPr>
          <p:cNvSpPr>
            <a:spLocks noGrp="1"/>
          </p:cNvSpPr>
          <p:nvPr>
            <p:ph type="dt" sz="half" idx="10"/>
          </p:nvPr>
        </p:nvSpPr>
        <p:spPr>
          <a:xfrm>
            <a:off x="8341096" y="6787309"/>
            <a:ext cx="811145" cy="402652"/>
          </a:xfrm>
        </p:spPr>
        <p:txBody>
          <a:bodyPr/>
          <a:lstStyle/>
          <a:p>
            <a:pPr>
              <a:spcAft>
                <a:spcPts val="600"/>
              </a:spcAft>
            </a:pPr>
            <a:fld id="{D4FBE24A-9F23-5A4A-897F-19D441E947D4}" type="datetime1">
              <a:rPr lang="sk-SK" smtClean="0"/>
              <a:pPr>
                <a:spcAft>
                  <a:spcPts val="600"/>
                </a:spcAft>
              </a:pPr>
              <a:t>4.10.20</a:t>
            </a:fld>
            <a:endParaRPr lang="en-GB"/>
          </a:p>
        </p:txBody>
      </p:sp>
      <p:sp>
        <p:nvSpPr>
          <p:cNvPr id="73" name="Slide Number Placeholder 4">
            <a:extLst>
              <a:ext uri="{FF2B5EF4-FFF2-40B4-BE49-F238E27FC236}">
                <a16:creationId xmlns:a16="http://schemas.microsoft.com/office/drawing/2014/main" id="{86C5E15B-2677-48C3-AA7E-220D55A5E755}"/>
              </a:ext>
            </a:extLst>
          </p:cNvPr>
          <p:cNvSpPr>
            <a:spLocks noGrp="1"/>
          </p:cNvSpPr>
          <p:nvPr>
            <p:ph type="sldNum" sz="quarter" idx="11"/>
          </p:nvPr>
        </p:nvSpPr>
        <p:spPr>
          <a:xfrm>
            <a:off x="856449" y="6844216"/>
            <a:ext cx="822862" cy="345745"/>
          </a:xfrm>
        </p:spPr>
        <p:txBody>
          <a:bodyPr/>
          <a:lstStyle/>
          <a:p>
            <a:pPr>
              <a:spcAft>
                <a:spcPts val="600"/>
              </a:spcAft>
            </a:pPr>
            <a:fld id="{FA6E8336-881F-4F52-AF42-3EE20DD441E2}" type="slidenum">
              <a:rPr lang="en-GB" smtClean="0"/>
              <a:pPr>
                <a:spcAft>
                  <a:spcPts val="600"/>
                </a:spcAft>
              </a:pPr>
              <a:t>1</a:t>
            </a:fld>
            <a:endParaRPr lang="en-GB"/>
          </a:p>
        </p:txBody>
      </p:sp>
      <p:sp>
        <p:nvSpPr>
          <p:cNvPr id="75" name="Footer Placeholder 5">
            <a:extLst>
              <a:ext uri="{FF2B5EF4-FFF2-40B4-BE49-F238E27FC236}">
                <a16:creationId xmlns:a16="http://schemas.microsoft.com/office/drawing/2014/main" id="{0AAD965D-5F75-4F37-B7FF-0BDD092E0345}"/>
              </a:ext>
            </a:extLst>
          </p:cNvPr>
          <p:cNvSpPr>
            <a:spLocks noGrp="1"/>
          </p:cNvSpPr>
          <p:nvPr>
            <p:ph type="ftr" sz="quarter" idx="12"/>
          </p:nvPr>
        </p:nvSpPr>
        <p:spPr>
          <a:xfrm>
            <a:off x="4998562" y="6787309"/>
            <a:ext cx="1256701" cy="402651"/>
          </a:xfrm>
        </p:spPr>
        <p:txBody>
          <a:bodyPr/>
          <a:lstStyle/>
          <a:p>
            <a:pPr>
              <a:spcAft>
                <a:spcPts val="600"/>
              </a:spcAft>
            </a:pPr>
            <a:r>
              <a:rPr lang="en-GB"/>
              <a:t>rusnak.truni.sk</a:t>
            </a:r>
          </a:p>
        </p:txBody>
      </p:sp>
      <p:sp>
        <p:nvSpPr>
          <p:cNvPr id="2" name="Title 1"/>
          <p:cNvSpPr>
            <a:spLocks noGrp="1"/>
          </p:cNvSpPr>
          <p:nvPr>
            <p:ph type="title"/>
          </p:nvPr>
        </p:nvSpPr>
        <p:spPr>
          <a:xfrm>
            <a:off x="598590" y="4334985"/>
            <a:ext cx="4546066" cy="3133326"/>
          </a:xfrm>
        </p:spPr>
        <p:txBody>
          <a:bodyPr anchor="b">
            <a:normAutofit/>
          </a:bodyPr>
          <a:lstStyle/>
          <a:p>
            <a:r>
              <a:rPr lang="sk-SK" b="1" dirty="0">
                <a:solidFill>
                  <a:srgbClr val="002060"/>
                </a:solidFill>
              </a:rPr>
              <a:t>Zdroje odbornej literatúry</a:t>
            </a:r>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BAD0742-371C-984F-88D4-C19710155BA5}"/>
              </a:ext>
            </a:extLst>
          </p:cNvPr>
          <p:cNvSpPr>
            <a:spLocks noGrp="1"/>
          </p:cNvSpPr>
          <p:nvPr>
            <p:ph idx="1"/>
          </p:nvPr>
        </p:nvSpPr>
        <p:spPr>
          <a:xfrm>
            <a:off x="901010" y="728992"/>
            <a:ext cx="7915443" cy="4989420"/>
          </a:xfrm>
        </p:spPr>
        <p:txBody>
          <a:bodyPr>
            <a:normAutofit fontScale="85000" lnSpcReduction="20000"/>
          </a:bodyPr>
          <a:lstStyle/>
          <a:p>
            <a:r>
              <a:rPr lang="sk-SK" dirty="0">
                <a:effectLst/>
              </a:rPr>
              <a:t>Organizácia Ministerstva školstva, vedy, výskumu a športu SR. </a:t>
            </a:r>
          </a:p>
          <a:p>
            <a:r>
              <a:rPr lang="sk-SK" dirty="0">
                <a:effectLst/>
              </a:rPr>
              <a:t>CVTI SR plní funkciu národného informačného centra pre rezort školstva, pre vedu, techniku, inovácie a funkciu špecializovanej vedeckej knižnice Slovenskej republiky. </a:t>
            </a:r>
          </a:p>
          <a:p>
            <a:r>
              <a:rPr lang="sk-SK" dirty="0">
                <a:effectLst/>
              </a:rPr>
              <a:t>Je hosťujúcou organizáciou siete Národných kontaktných bodov pre HORIZONT 2020 a zabezpečuje prevádzku Styčnej kancelárie SR pre výskum a vývoj v Bruseli.</a:t>
            </a:r>
          </a:p>
          <a:p>
            <a:r>
              <a:rPr lang="sk-SK" dirty="0">
                <a:effectLst/>
              </a:rPr>
              <a:t>Poslaním inštitúcie je podporovať rozvoj vedy, techniky a vzdelávania, a to budovaním a prevádzkovaním informačných systémov pre výskum a vývoj; budovaním a spravovaním knižničných a informačných fondov a poskytovaním knižnično-informačných služieb pre širokú odbornú verejnosť; metodickou a analytickou činnosťou podporujúcou riadenie a hodnotenie v oblasti výskumu, vývoja a vysokých škôl; prípravou a realizáciou projektov podporujúcich výskum, vývoj a vzdelávanie; popularizáciou vedy a techniky v spoločnosti. </a:t>
            </a:r>
          </a:p>
          <a:p>
            <a:r>
              <a:rPr lang="sk-SK" dirty="0">
                <a:effectLst/>
              </a:rPr>
              <a:t>CVTI SR je depozitnou knižnicou OECD, EBOR a WIPO a plní funkciu strediska patentových informácií PATLIB</a:t>
            </a:r>
            <a:endParaRPr lang="en-GB" dirty="0"/>
          </a:p>
        </p:txBody>
      </p:sp>
      <p:sp>
        <p:nvSpPr>
          <p:cNvPr id="3" name="Nadpis 2">
            <a:extLst>
              <a:ext uri="{FF2B5EF4-FFF2-40B4-BE49-F238E27FC236}">
                <a16:creationId xmlns:a16="http://schemas.microsoft.com/office/drawing/2014/main" id="{3FD89D93-EFA8-4F43-BA6A-F025DE1B9EAD}"/>
              </a:ext>
            </a:extLst>
          </p:cNvPr>
          <p:cNvSpPr>
            <a:spLocks noGrp="1"/>
          </p:cNvSpPr>
          <p:nvPr>
            <p:ph type="title"/>
          </p:nvPr>
        </p:nvSpPr>
        <p:spPr>
          <a:xfrm>
            <a:off x="901011" y="6008708"/>
            <a:ext cx="8312587" cy="1008380"/>
          </a:xfrm>
        </p:spPr>
        <p:txBody>
          <a:bodyPr/>
          <a:lstStyle/>
          <a:p>
            <a:r>
              <a:rPr lang="sk-SK" sz="4400" dirty="0">
                <a:effectLst/>
              </a:rPr>
              <a:t>Centrum vedecko-technických informácií SR (CVTI SR)</a:t>
            </a:r>
            <a:endParaRPr lang="en-GB" sz="4400" dirty="0"/>
          </a:p>
        </p:txBody>
      </p:sp>
      <p:sp>
        <p:nvSpPr>
          <p:cNvPr id="4" name="Zástupný objekt pre dátum 3">
            <a:extLst>
              <a:ext uri="{FF2B5EF4-FFF2-40B4-BE49-F238E27FC236}">
                <a16:creationId xmlns:a16="http://schemas.microsoft.com/office/drawing/2014/main" id="{D47D3F54-C24E-5A40-90E1-52FD84BBECC9}"/>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8D27EB82-BDAF-AF4D-BB85-1027DDDB4573}"/>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B926A82A-FC27-534A-AD1D-0A1938DAD299}"/>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8494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654" y="6347468"/>
            <a:ext cx="8312587" cy="661780"/>
          </a:xfrm>
        </p:spPr>
        <p:txBody>
          <a:bodyPr/>
          <a:lstStyle/>
          <a:p>
            <a:r>
              <a:rPr lang="sk-SK" sz="4000" dirty="0"/>
              <a:t> http://</a:t>
            </a:r>
            <a:r>
              <a:rPr lang="sk-SK" sz="4000" dirty="0" err="1"/>
              <a:t>www.cvtisr.sk</a:t>
            </a:r>
            <a:r>
              <a:rPr lang="sk-SK" sz="4000" dirty="0"/>
              <a:t>/</a:t>
            </a:r>
          </a:p>
        </p:txBody>
      </p:sp>
      <p:sp>
        <p:nvSpPr>
          <p:cNvPr id="4" name="Date Placeholder 3"/>
          <p:cNvSpPr>
            <a:spLocks noGrp="1"/>
          </p:cNvSpPr>
          <p:nvPr>
            <p:ph type="dt" sz="half" idx="10"/>
          </p:nvPr>
        </p:nvSpPr>
        <p:spPr/>
        <p:txBody>
          <a:bodyPr/>
          <a:lstStyle/>
          <a:p>
            <a:fld id="{17D84F83-A9A5-C942-A03F-560C803C3F5D}" type="datetime1">
              <a:rPr lang="sk-SK" smtClean="0"/>
              <a:t>4.10.20</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11</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3" y="228422"/>
            <a:ext cx="9332509" cy="6119046"/>
          </a:xfrm>
          <a:prstGeom prst="rect">
            <a:avLst/>
          </a:prstGeom>
        </p:spPr>
      </p:pic>
    </p:spTree>
    <p:extLst>
      <p:ext uri="{BB962C8B-B14F-4D97-AF65-F5344CB8AC3E}">
        <p14:creationId xmlns:p14="http://schemas.microsoft.com/office/powerpoint/2010/main" val="1961068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D84F83-A9A5-C942-A03F-560C803C3F5D}" type="datetime1">
              <a:rPr lang="sk-SK" smtClean="0"/>
              <a:t>4.10.20</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12</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0" y="723900"/>
            <a:ext cx="7594600" cy="6108700"/>
          </a:xfrm>
          <a:prstGeom prst="rect">
            <a:avLst/>
          </a:prstGeom>
        </p:spPr>
      </p:pic>
    </p:spTree>
    <p:extLst>
      <p:ext uri="{BB962C8B-B14F-4D97-AF65-F5344CB8AC3E}">
        <p14:creationId xmlns:p14="http://schemas.microsoft.com/office/powerpoint/2010/main" val="265021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ok 7" descr="Obrázok, na ktorom je text&#10;&#10;Automaticky generovaný popis">
            <a:extLst>
              <a:ext uri="{FF2B5EF4-FFF2-40B4-BE49-F238E27FC236}">
                <a16:creationId xmlns:a16="http://schemas.microsoft.com/office/drawing/2014/main" id="{FD0A37BD-C17A-4C4C-B3CE-41A92AD96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57" y="214445"/>
            <a:ext cx="9739365" cy="6281890"/>
          </a:xfrm>
          <a:prstGeom prst="rect">
            <a:avLst/>
          </a:prstGeom>
          <a:noFill/>
        </p:spPr>
      </p:pic>
      <p:sp>
        <p:nvSpPr>
          <p:cNvPr id="3" name="Nadpis 2">
            <a:extLst>
              <a:ext uri="{FF2B5EF4-FFF2-40B4-BE49-F238E27FC236}">
                <a16:creationId xmlns:a16="http://schemas.microsoft.com/office/drawing/2014/main" id="{ACBB7285-CC82-414F-ACC2-9BE25A6A2BB1}"/>
              </a:ext>
            </a:extLst>
          </p:cNvPr>
          <p:cNvSpPr>
            <a:spLocks noGrp="1"/>
          </p:cNvSpPr>
          <p:nvPr>
            <p:ph type="title"/>
          </p:nvPr>
        </p:nvSpPr>
        <p:spPr>
          <a:xfrm>
            <a:off x="839654" y="6340026"/>
            <a:ext cx="8312587" cy="1008380"/>
          </a:xfrm>
        </p:spPr>
        <p:txBody>
          <a:bodyPr anchor="b">
            <a:normAutofit/>
          </a:bodyPr>
          <a:lstStyle/>
          <a:p>
            <a:r>
              <a:rPr lang="en-GB" dirty="0" err="1"/>
              <a:t>Vzdialené</a:t>
            </a:r>
            <a:r>
              <a:rPr lang="en-GB" dirty="0"/>
              <a:t> </a:t>
            </a:r>
            <a:r>
              <a:rPr lang="en-GB" dirty="0" err="1"/>
              <a:t>zdroje</a:t>
            </a:r>
            <a:r>
              <a:rPr lang="en-GB" dirty="0"/>
              <a:t> CVTI SR</a:t>
            </a:r>
          </a:p>
        </p:txBody>
      </p:sp>
      <p:sp>
        <p:nvSpPr>
          <p:cNvPr id="4" name="Zástupný objekt pre dátum 3">
            <a:extLst>
              <a:ext uri="{FF2B5EF4-FFF2-40B4-BE49-F238E27FC236}">
                <a16:creationId xmlns:a16="http://schemas.microsoft.com/office/drawing/2014/main" id="{93C35E07-B067-F347-B479-CEB8A8D2EB86}"/>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4.10.20</a:t>
            </a:fld>
            <a:endParaRPr lang="en-GB" sz="1100"/>
          </a:p>
        </p:txBody>
      </p:sp>
      <p:sp>
        <p:nvSpPr>
          <p:cNvPr id="5" name="Zástupný objekt pre číslo snímky 4">
            <a:extLst>
              <a:ext uri="{FF2B5EF4-FFF2-40B4-BE49-F238E27FC236}">
                <a16:creationId xmlns:a16="http://schemas.microsoft.com/office/drawing/2014/main" id="{291BE588-AC35-2B4B-A349-1E390ED30798}"/>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13</a:t>
            </a:fld>
            <a:endParaRPr lang="en-GB"/>
          </a:p>
        </p:txBody>
      </p:sp>
      <p:sp>
        <p:nvSpPr>
          <p:cNvPr id="6" name="Zástupný objekt pre pätu 5">
            <a:extLst>
              <a:ext uri="{FF2B5EF4-FFF2-40B4-BE49-F238E27FC236}">
                <a16:creationId xmlns:a16="http://schemas.microsoft.com/office/drawing/2014/main" id="{7A59C45F-F3F5-1C42-8416-8691276456D1}"/>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416266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806" y="2977"/>
            <a:ext cx="8870470" cy="6006366"/>
          </a:xfrm>
        </p:spPr>
        <p:txBody>
          <a:bodyPr>
            <a:normAutofit/>
          </a:bodyPr>
          <a:lstStyle/>
          <a:p>
            <a:r>
              <a:rPr lang="en-US" sz="2400" b="1" dirty="0" err="1">
                <a:effectLst/>
                <a:hlinkClick r:id="rId2"/>
              </a:rPr>
              <a:t>Slovenské</a:t>
            </a:r>
            <a:r>
              <a:rPr lang="en-US" sz="2400" b="1" dirty="0">
                <a:effectLst/>
                <a:hlinkClick r:id="rId2"/>
              </a:rPr>
              <a:t> </a:t>
            </a:r>
            <a:r>
              <a:rPr lang="en-US" sz="2400" b="1" dirty="0" err="1">
                <a:effectLst/>
                <a:hlinkClick r:id="rId2"/>
              </a:rPr>
              <a:t>vedecké</a:t>
            </a:r>
            <a:r>
              <a:rPr lang="en-US" sz="2400" b="1" dirty="0">
                <a:effectLst/>
                <a:hlinkClick r:id="rId2"/>
              </a:rPr>
              <a:t> </a:t>
            </a:r>
            <a:r>
              <a:rPr lang="en-US" sz="2400" b="1" dirty="0" err="1">
                <a:effectLst/>
                <a:hlinkClick r:id="rId2"/>
              </a:rPr>
              <a:t>časopisy</a:t>
            </a:r>
            <a:br>
              <a:rPr lang="en-US" sz="2400" dirty="0">
                <a:effectLst/>
              </a:rPr>
            </a:br>
            <a:r>
              <a:rPr lang="en-US" sz="2400" dirty="0" err="1">
                <a:effectLst/>
              </a:rPr>
              <a:t>informuje</a:t>
            </a:r>
            <a:r>
              <a:rPr lang="en-US" sz="2400" dirty="0">
                <a:effectLst/>
              </a:rPr>
              <a:t> o </a:t>
            </a:r>
            <a:r>
              <a:rPr lang="en-US" sz="2400" dirty="0" err="1">
                <a:effectLst/>
              </a:rPr>
              <a:t>slovenských</a:t>
            </a:r>
            <a:r>
              <a:rPr lang="en-US" sz="2400" dirty="0">
                <a:effectLst/>
              </a:rPr>
              <a:t> </a:t>
            </a:r>
            <a:r>
              <a:rPr lang="en-US" sz="2400" dirty="0" err="1">
                <a:effectLst/>
              </a:rPr>
              <a:t>vedeckých</a:t>
            </a:r>
            <a:r>
              <a:rPr lang="en-US" sz="2400" dirty="0">
                <a:effectLst/>
              </a:rPr>
              <a:t> </a:t>
            </a:r>
            <a:r>
              <a:rPr lang="en-US" sz="2400" dirty="0" err="1">
                <a:effectLst/>
              </a:rPr>
              <a:t>časopisoch</a:t>
            </a:r>
            <a:r>
              <a:rPr lang="en-US" sz="2400" dirty="0">
                <a:effectLst/>
              </a:rPr>
              <a:t> </a:t>
            </a:r>
            <a:r>
              <a:rPr lang="en-US" sz="2400" dirty="0" err="1">
                <a:effectLst/>
              </a:rPr>
              <a:t>zaradených</a:t>
            </a:r>
            <a:r>
              <a:rPr lang="en-US" sz="2400" dirty="0">
                <a:effectLst/>
              </a:rPr>
              <a:t> do </a:t>
            </a:r>
            <a:r>
              <a:rPr lang="en-US" sz="2400" dirty="0" err="1">
                <a:effectLst/>
              </a:rPr>
              <a:t>bibliografických</a:t>
            </a:r>
            <a:r>
              <a:rPr lang="en-US" sz="2400" dirty="0">
                <a:effectLst/>
              </a:rPr>
              <a:t> a </a:t>
            </a:r>
            <a:r>
              <a:rPr lang="en-US" sz="2400" dirty="0" err="1">
                <a:effectLst/>
              </a:rPr>
              <a:t>citačných</a:t>
            </a:r>
            <a:r>
              <a:rPr lang="en-US" sz="2400" dirty="0">
                <a:effectLst/>
              </a:rPr>
              <a:t> </a:t>
            </a:r>
            <a:r>
              <a:rPr lang="en-US" sz="2400" dirty="0" err="1">
                <a:effectLst/>
              </a:rPr>
              <a:t>databáz</a:t>
            </a:r>
            <a:r>
              <a:rPr lang="en-US" sz="2400" dirty="0">
                <a:effectLst/>
              </a:rPr>
              <a:t> </a:t>
            </a:r>
            <a:r>
              <a:rPr lang="en-US" sz="2400" dirty="0" err="1">
                <a:effectLst/>
              </a:rPr>
              <a:t>platformy</a:t>
            </a:r>
            <a:r>
              <a:rPr lang="en-US" sz="2400" dirty="0">
                <a:effectLst/>
              </a:rPr>
              <a:t> Web of Knowledge a SCOPUS.</a:t>
            </a:r>
          </a:p>
          <a:p>
            <a:endParaRPr lang="en-US" sz="2400" dirty="0">
              <a:effectLst/>
            </a:endParaRPr>
          </a:p>
          <a:p>
            <a:r>
              <a:rPr lang="en-US" sz="2400" b="1" dirty="0" err="1">
                <a:effectLst/>
              </a:rPr>
              <a:t>Informácie</a:t>
            </a:r>
            <a:r>
              <a:rPr lang="en-US" sz="2400" b="1" dirty="0">
                <a:effectLst/>
              </a:rPr>
              <a:t> o </a:t>
            </a:r>
            <a:r>
              <a:rPr lang="en-US" sz="2400" b="1" dirty="0" err="1">
                <a:effectLst/>
              </a:rPr>
              <a:t>možnostiach</a:t>
            </a:r>
            <a:r>
              <a:rPr lang="en-US" sz="2400" b="1" dirty="0">
                <a:effectLst/>
              </a:rPr>
              <a:t> </a:t>
            </a:r>
            <a:r>
              <a:rPr lang="en-US" sz="2400" b="1" dirty="0" err="1">
                <a:effectLst/>
              </a:rPr>
              <a:t>zaradenia</a:t>
            </a:r>
            <a:r>
              <a:rPr lang="en-US" sz="2400" b="1" dirty="0">
                <a:effectLst/>
              </a:rPr>
              <a:t> </a:t>
            </a:r>
            <a:r>
              <a:rPr lang="en-US" sz="2400" b="1" dirty="0" err="1">
                <a:effectLst/>
              </a:rPr>
              <a:t>vedeckých</a:t>
            </a:r>
            <a:r>
              <a:rPr lang="en-US" sz="2400" b="1" dirty="0">
                <a:effectLst/>
              </a:rPr>
              <a:t> </a:t>
            </a:r>
            <a:r>
              <a:rPr lang="en-US" sz="2400" b="1" dirty="0" err="1">
                <a:effectLst/>
              </a:rPr>
              <a:t>časopisov</a:t>
            </a:r>
            <a:r>
              <a:rPr lang="en-US" sz="2400" b="1" dirty="0">
                <a:effectLst/>
              </a:rPr>
              <a:t> do </a:t>
            </a:r>
            <a:r>
              <a:rPr lang="en-US" sz="2400" b="1" dirty="0" err="1">
                <a:effectLst/>
              </a:rPr>
              <a:t>databázy</a:t>
            </a:r>
            <a:r>
              <a:rPr lang="en-US" sz="2400" b="1" dirty="0">
                <a:effectLst/>
              </a:rPr>
              <a:t> CCC </a:t>
            </a:r>
            <a:r>
              <a:rPr lang="en-US" sz="2400" b="1" dirty="0">
                <a:effectLst/>
                <a:hlinkClick r:id="rId3"/>
              </a:rPr>
              <a:t>(viac)</a:t>
            </a:r>
            <a:endParaRPr lang="en-US" sz="2400" dirty="0">
              <a:effectLst/>
            </a:endParaRPr>
          </a:p>
          <a:p>
            <a:endParaRPr lang="en-US" sz="2400" dirty="0">
              <a:effectLst/>
            </a:endParaRPr>
          </a:p>
          <a:p>
            <a:r>
              <a:rPr lang="en-US" sz="2400" b="1" dirty="0">
                <a:effectLst/>
              </a:rPr>
              <a:t>Web of Knowledge – Current Contents Connect (CCC) </a:t>
            </a:r>
            <a:r>
              <a:rPr lang="en-US" sz="2400" u="sng" dirty="0">
                <a:effectLst/>
                <a:hlinkClick r:id="rId4"/>
              </a:rPr>
              <a:t>(viac o CCC)</a:t>
            </a:r>
            <a:br>
              <a:rPr lang="en-US" sz="2400" b="1" dirty="0">
                <a:effectLst/>
              </a:rPr>
            </a:br>
            <a:endParaRPr lang="en-US" sz="2400" dirty="0">
              <a:effectLst/>
            </a:endParaRPr>
          </a:p>
          <a:p>
            <a:r>
              <a:rPr lang="en-US" sz="2400" b="1" u="sng" dirty="0">
                <a:effectLst/>
                <a:hlinkClick r:id="rId5"/>
              </a:rPr>
              <a:t>Zoznam</a:t>
            </a:r>
            <a:r>
              <a:rPr lang="en-US" sz="2400" dirty="0">
                <a:effectLst/>
              </a:rPr>
              <a:t> </a:t>
            </a:r>
            <a:r>
              <a:rPr lang="en-US" sz="2400" dirty="0" err="1">
                <a:effectLst/>
              </a:rPr>
              <a:t>slovenských</a:t>
            </a:r>
            <a:r>
              <a:rPr lang="en-US" sz="2400" dirty="0">
                <a:effectLst/>
              </a:rPr>
              <a:t> </a:t>
            </a:r>
            <a:r>
              <a:rPr lang="en-US" sz="2400" dirty="0" err="1">
                <a:effectLst/>
              </a:rPr>
              <a:t>vedeckých</a:t>
            </a:r>
            <a:r>
              <a:rPr lang="en-US" sz="2400" dirty="0">
                <a:effectLst/>
              </a:rPr>
              <a:t> </a:t>
            </a:r>
            <a:r>
              <a:rPr lang="en-US" sz="2400" dirty="0" err="1">
                <a:effectLst/>
              </a:rPr>
              <a:t>časopisov</a:t>
            </a:r>
            <a:r>
              <a:rPr lang="en-US" sz="2400" dirty="0">
                <a:effectLst/>
              </a:rPr>
              <a:t> v </a:t>
            </a:r>
            <a:r>
              <a:rPr lang="en-US" sz="2400" dirty="0" err="1">
                <a:effectLst/>
              </a:rPr>
              <a:t>databáze</a:t>
            </a:r>
            <a:r>
              <a:rPr lang="en-US" sz="2400" dirty="0">
                <a:effectLst/>
              </a:rPr>
              <a:t> CCC </a:t>
            </a:r>
            <a:r>
              <a:rPr lang="en-US" sz="2400" dirty="0" err="1">
                <a:effectLst/>
              </a:rPr>
              <a:t>obsahuje</a:t>
            </a:r>
            <a:r>
              <a:rPr lang="en-US" sz="2400" dirty="0">
                <a:effectLst/>
              </a:rPr>
              <a:t>:</a:t>
            </a:r>
          </a:p>
          <a:p>
            <a:pPr lvl="1"/>
            <a:r>
              <a:rPr lang="en-US" sz="2000" dirty="0" err="1">
                <a:effectLst/>
              </a:rPr>
              <a:t>časopisy</a:t>
            </a:r>
            <a:r>
              <a:rPr lang="en-US" sz="2000" dirty="0">
                <a:effectLst/>
              </a:rPr>
              <a:t> </a:t>
            </a:r>
            <a:r>
              <a:rPr lang="en-US" sz="2000" dirty="0" err="1">
                <a:effectLst/>
              </a:rPr>
              <a:t>zaradené</a:t>
            </a:r>
            <a:r>
              <a:rPr lang="en-US" sz="2000" dirty="0">
                <a:effectLst/>
              </a:rPr>
              <a:t> do </a:t>
            </a:r>
            <a:r>
              <a:rPr lang="en-US" sz="2000" dirty="0" err="1">
                <a:effectLst/>
              </a:rPr>
              <a:t>databázy</a:t>
            </a:r>
            <a:r>
              <a:rPr lang="en-US" sz="2000" dirty="0">
                <a:effectLst/>
              </a:rPr>
              <a:t> CCC a </a:t>
            </a:r>
            <a:r>
              <a:rPr lang="en-US" sz="2000" dirty="0" err="1">
                <a:effectLst/>
              </a:rPr>
              <a:t>priebežne</a:t>
            </a:r>
            <a:r>
              <a:rPr lang="en-US" sz="2000" dirty="0">
                <a:effectLst/>
              </a:rPr>
              <a:t> </a:t>
            </a:r>
            <a:r>
              <a:rPr lang="en-US" sz="2000" dirty="0" err="1">
                <a:effectLst/>
              </a:rPr>
              <a:t>aktualizované</a:t>
            </a:r>
            <a:r>
              <a:rPr lang="en-US" sz="2000" dirty="0">
                <a:effectLst/>
              </a:rPr>
              <a:t>,</a:t>
            </a:r>
          </a:p>
          <a:p>
            <a:pPr lvl="1"/>
            <a:r>
              <a:rPr lang="en-US" sz="2000" dirty="0" err="1">
                <a:effectLst/>
              </a:rPr>
              <a:t>časopisy</a:t>
            </a:r>
            <a:r>
              <a:rPr lang="en-US" sz="2000" dirty="0">
                <a:effectLst/>
              </a:rPr>
              <a:t> </a:t>
            </a:r>
            <a:r>
              <a:rPr lang="en-US" sz="2000" dirty="0" err="1">
                <a:effectLst/>
              </a:rPr>
              <a:t>sledované</a:t>
            </a:r>
            <a:r>
              <a:rPr lang="en-US" sz="2000" dirty="0">
                <a:effectLst/>
              </a:rPr>
              <a:t> </a:t>
            </a:r>
            <a:r>
              <a:rPr lang="en-US" sz="2000" dirty="0" err="1">
                <a:effectLst/>
              </a:rPr>
              <a:t>databázou</a:t>
            </a:r>
            <a:r>
              <a:rPr lang="en-US" sz="2000" dirty="0">
                <a:effectLst/>
              </a:rPr>
              <a:t> CCC </a:t>
            </a:r>
            <a:r>
              <a:rPr lang="en-US" sz="2000" dirty="0" err="1">
                <a:effectLst/>
              </a:rPr>
              <a:t>vo</a:t>
            </a:r>
            <a:r>
              <a:rPr lang="en-US" sz="2000" dirty="0">
                <a:effectLst/>
              </a:rPr>
              <a:t> </a:t>
            </a:r>
            <a:r>
              <a:rPr lang="en-US" sz="2000" dirty="0" err="1">
                <a:effectLst/>
              </a:rPr>
              <a:t>vymedzenom</a:t>
            </a:r>
            <a:r>
              <a:rPr lang="en-US" sz="2000" dirty="0">
                <a:effectLst/>
              </a:rPr>
              <a:t> </a:t>
            </a:r>
            <a:r>
              <a:rPr lang="en-US" sz="2000" dirty="0" err="1">
                <a:effectLst/>
              </a:rPr>
              <a:t>časovom</a:t>
            </a:r>
            <a:r>
              <a:rPr lang="en-US" sz="2000" dirty="0">
                <a:effectLst/>
              </a:rPr>
              <a:t> </a:t>
            </a:r>
            <a:r>
              <a:rPr lang="en-US" sz="2000" dirty="0" err="1">
                <a:effectLst/>
              </a:rPr>
              <a:t>úseku</a:t>
            </a:r>
            <a:r>
              <a:rPr lang="en-US" sz="2000" dirty="0">
                <a:effectLst/>
              </a:rPr>
              <a:t>.</a:t>
            </a:r>
          </a:p>
        </p:txBody>
      </p:sp>
      <p:sp>
        <p:nvSpPr>
          <p:cNvPr id="3" name="Title 2"/>
          <p:cNvSpPr>
            <a:spLocks noGrp="1"/>
          </p:cNvSpPr>
          <p:nvPr>
            <p:ph type="title"/>
          </p:nvPr>
        </p:nvSpPr>
        <p:spPr>
          <a:xfrm>
            <a:off x="881637" y="6009343"/>
            <a:ext cx="8312587" cy="777966"/>
          </a:xfrm>
        </p:spPr>
        <p:txBody>
          <a:bodyPr/>
          <a:lstStyle/>
          <a:p>
            <a:r>
              <a:rPr lang="en-US" sz="1983" dirty="0" err="1">
                <a:effectLst/>
              </a:rPr>
              <a:t>Národný</a:t>
            </a:r>
            <a:r>
              <a:rPr lang="en-US" sz="1983" dirty="0">
                <a:effectLst/>
              </a:rPr>
              <a:t> </a:t>
            </a:r>
            <a:r>
              <a:rPr lang="en-US" sz="1983" dirty="0" err="1">
                <a:effectLst/>
              </a:rPr>
              <a:t>informačný</a:t>
            </a:r>
            <a:r>
              <a:rPr lang="en-US" sz="1983" dirty="0">
                <a:effectLst/>
              </a:rPr>
              <a:t> </a:t>
            </a:r>
            <a:r>
              <a:rPr lang="en-US" sz="1983" dirty="0" err="1">
                <a:effectLst/>
              </a:rPr>
              <a:t>systém</a:t>
            </a:r>
            <a:r>
              <a:rPr lang="en-US" sz="1983" dirty="0">
                <a:effectLst/>
              </a:rPr>
              <a:t> </a:t>
            </a:r>
            <a:r>
              <a:rPr lang="en-US" sz="1983" dirty="0" err="1">
                <a:effectLst/>
              </a:rPr>
              <a:t>podpory</a:t>
            </a:r>
            <a:r>
              <a:rPr lang="en-US" sz="1983" dirty="0">
                <a:effectLst/>
              </a:rPr>
              <a:t> </a:t>
            </a:r>
            <a:r>
              <a:rPr lang="en-US" sz="1983" dirty="0" err="1">
                <a:effectLst/>
              </a:rPr>
              <a:t>výskumu</a:t>
            </a:r>
            <a:r>
              <a:rPr lang="en-US" sz="1983" dirty="0">
                <a:effectLst/>
              </a:rPr>
              <a:t> a </a:t>
            </a:r>
            <a:r>
              <a:rPr lang="en-US" sz="1983" dirty="0" err="1">
                <a:effectLst/>
              </a:rPr>
              <a:t>vývoja</a:t>
            </a:r>
            <a:r>
              <a:rPr lang="en-US" sz="1983" dirty="0">
                <a:effectLst/>
              </a:rPr>
              <a:t> </a:t>
            </a:r>
            <a:r>
              <a:rPr lang="en-US" sz="1983" dirty="0" err="1">
                <a:effectLst/>
              </a:rPr>
              <a:t>na</a:t>
            </a:r>
            <a:r>
              <a:rPr lang="en-US" sz="1983" dirty="0">
                <a:effectLst/>
              </a:rPr>
              <a:t> </a:t>
            </a:r>
            <a:r>
              <a:rPr lang="en-US" sz="1983" dirty="0" err="1">
                <a:effectLst/>
              </a:rPr>
              <a:t>Slovensku</a:t>
            </a:r>
            <a:r>
              <a:rPr lang="en-US" sz="1983" dirty="0">
                <a:effectLst/>
              </a:rPr>
              <a:t> –</a:t>
            </a:r>
            <a:r>
              <a:rPr lang="en-US" sz="1983" dirty="0" err="1">
                <a:effectLst/>
              </a:rPr>
              <a:t>prístup</a:t>
            </a:r>
            <a:r>
              <a:rPr lang="en-US" sz="1983" dirty="0">
                <a:effectLst/>
              </a:rPr>
              <a:t> k </a:t>
            </a:r>
            <a:r>
              <a:rPr lang="en-US" sz="1983" dirty="0" err="1">
                <a:effectLst/>
              </a:rPr>
              <a:t>elektronickým</a:t>
            </a:r>
            <a:r>
              <a:rPr lang="en-US" sz="1983" dirty="0">
                <a:effectLst/>
              </a:rPr>
              <a:t> </a:t>
            </a:r>
            <a:r>
              <a:rPr lang="en-US" sz="1983" dirty="0" err="1">
                <a:effectLst/>
              </a:rPr>
              <a:t>informačným</a:t>
            </a:r>
            <a:r>
              <a:rPr lang="en-US" sz="1983" dirty="0">
                <a:effectLst/>
              </a:rPr>
              <a:t> </a:t>
            </a:r>
            <a:r>
              <a:rPr lang="en-US" sz="1983" dirty="0" err="1">
                <a:effectLst/>
              </a:rPr>
              <a:t>zdrojom</a:t>
            </a:r>
            <a:r>
              <a:rPr lang="en-US" sz="1983" dirty="0">
                <a:effectLst/>
              </a:rPr>
              <a:t> (NISPEZ)</a:t>
            </a:r>
            <a:endParaRPr lang="sk-SK" sz="1983" dirty="0"/>
          </a:p>
        </p:txBody>
      </p:sp>
      <p:sp>
        <p:nvSpPr>
          <p:cNvPr id="4" name="Slide Number Placeholder 3"/>
          <p:cNvSpPr>
            <a:spLocks noGrp="1"/>
          </p:cNvSpPr>
          <p:nvPr>
            <p:ph type="sldNum" sz="quarter" idx="11"/>
          </p:nvPr>
        </p:nvSpPr>
        <p:spPr/>
        <p:txBody>
          <a:bodyPr/>
          <a:lstStyle/>
          <a:p>
            <a:pPr>
              <a:defRPr/>
            </a:pPr>
            <a:fld id="{8DA5206A-0890-804C-A5DA-47E1C3D02E95}" type="slidenum">
              <a:rPr lang="en-US" altLang="en-US" smtClean="0"/>
              <a:pPr>
                <a:defRPr/>
              </a:pPr>
              <a:t>14</a:t>
            </a:fld>
            <a:endParaRPr lang="en-US" altLang="en-US"/>
          </a:p>
        </p:txBody>
      </p:sp>
      <p:sp>
        <p:nvSpPr>
          <p:cNvPr id="5" name="Footer Placeholder 4"/>
          <p:cNvSpPr>
            <a:spLocks noGrp="1"/>
          </p:cNvSpPr>
          <p:nvPr>
            <p:ph type="ftr" sz="quarter" idx="12"/>
          </p:nvPr>
        </p:nvSpPr>
        <p:spPr>
          <a:xfrm>
            <a:off x="4998562" y="6787309"/>
            <a:ext cx="2084626" cy="402651"/>
          </a:xfrm>
        </p:spPr>
        <p:txBody>
          <a:bodyPr/>
          <a:lstStyle/>
          <a:p>
            <a:pPr>
              <a:defRPr/>
            </a:pPr>
            <a:r>
              <a:rPr lang="en-US" dirty="0" err="1"/>
              <a:t>rusnakm@truni.sk</a:t>
            </a:r>
            <a:endParaRPr lang="en-US" dirty="0"/>
          </a:p>
        </p:txBody>
      </p:sp>
    </p:spTree>
    <p:extLst>
      <p:ext uri="{BB962C8B-B14F-4D97-AF65-F5344CB8AC3E}">
        <p14:creationId xmlns:p14="http://schemas.microsoft.com/office/powerpoint/2010/main" val="264458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806" y="2977"/>
            <a:ext cx="8870470" cy="6006366"/>
          </a:xfrm>
        </p:spPr>
        <p:txBody>
          <a:bodyPr>
            <a:normAutofit lnSpcReduction="10000"/>
          </a:bodyPr>
          <a:lstStyle/>
          <a:p>
            <a:r>
              <a:rPr lang="en-US" sz="2400" b="1" dirty="0">
                <a:effectLst/>
              </a:rPr>
              <a:t>Web of Knowledge – Web of Science (</a:t>
            </a:r>
            <a:r>
              <a:rPr lang="en-US" sz="2400" b="1" dirty="0" err="1">
                <a:effectLst/>
              </a:rPr>
              <a:t>WoS</a:t>
            </a:r>
            <a:r>
              <a:rPr lang="en-US" sz="2400" b="1" dirty="0">
                <a:effectLst/>
              </a:rPr>
              <a:t>)</a:t>
            </a:r>
            <a:r>
              <a:rPr lang="en-US" sz="2400" dirty="0">
                <a:effectLst/>
              </a:rPr>
              <a:t> (</a:t>
            </a:r>
            <a:r>
              <a:rPr lang="en-US" sz="2400" u="sng" dirty="0">
                <a:effectLst/>
                <a:hlinkClick r:id="rId2"/>
              </a:rPr>
              <a:t>viac o WoS</a:t>
            </a:r>
            <a:r>
              <a:rPr lang="en-US" sz="2400" dirty="0">
                <a:effectLst/>
              </a:rPr>
              <a:t>)</a:t>
            </a:r>
          </a:p>
          <a:p>
            <a:endParaRPr lang="en-US" sz="2400" dirty="0">
              <a:effectLst/>
            </a:endParaRPr>
          </a:p>
          <a:p>
            <a:r>
              <a:rPr lang="en-US" sz="2400" b="1" u="sng" dirty="0">
                <a:effectLst/>
                <a:hlinkClick r:id="rId3"/>
              </a:rPr>
              <a:t>Zoznam</a:t>
            </a:r>
            <a:r>
              <a:rPr lang="en-US" sz="2400" dirty="0">
                <a:effectLst/>
              </a:rPr>
              <a:t> </a:t>
            </a:r>
            <a:r>
              <a:rPr lang="en-US" sz="2400" dirty="0" err="1">
                <a:effectLst/>
              </a:rPr>
              <a:t>slovenských</a:t>
            </a:r>
            <a:r>
              <a:rPr lang="en-US" sz="2400" dirty="0">
                <a:effectLst/>
              </a:rPr>
              <a:t> </a:t>
            </a:r>
            <a:r>
              <a:rPr lang="en-US" sz="2400" dirty="0" err="1">
                <a:effectLst/>
              </a:rPr>
              <a:t>vedeckých</a:t>
            </a:r>
            <a:r>
              <a:rPr lang="en-US" sz="2400" dirty="0">
                <a:effectLst/>
              </a:rPr>
              <a:t> </a:t>
            </a:r>
            <a:r>
              <a:rPr lang="en-US" sz="2400" dirty="0" err="1">
                <a:effectLst/>
              </a:rPr>
              <a:t>časopisov</a:t>
            </a:r>
            <a:r>
              <a:rPr lang="en-US" sz="2400" dirty="0">
                <a:effectLst/>
              </a:rPr>
              <a:t> v </a:t>
            </a:r>
            <a:r>
              <a:rPr lang="en-US" sz="2400" dirty="0" err="1">
                <a:effectLst/>
              </a:rPr>
              <a:t>databáze</a:t>
            </a:r>
            <a:r>
              <a:rPr lang="en-US" sz="2400" dirty="0">
                <a:effectLst/>
              </a:rPr>
              <a:t> </a:t>
            </a:r>
            <a:r>
              <a:rPr lang="en-US" sz="2400" dirty="0" err="1">
                <a:effectLst/>
              </a:rPr>
              <a:t>WoS</a:t>
            </a:r>
            <a:r>
              <a:rPr lang="en-US" sz="2400" dirty="0">
                <a:effectLst/>
              </a:rPr>
              <a:t> </a:t>
            </a:r>
            <a:r>
              <a:rPr lang="en-US" sz="2400" dirty="0" err="1">
                <a:effectLst/>
              </a:rPr>
              <a:t>obsahuje</a:t>
            </a:r>
            <a:r>
              <a:rPr lang="en-US" sz="2400" dirty="0">
                <a:effectLst/>
              </a:rPr>
              <a:t>:</a:t>
            </a:r>
          </a:p>
          <a:p>
            <a:pPr lvl="1"/>
            <a:r>
              <a:rPr lang="en-US" sz="2000" dirty="0" err="1">
                <a:effectLst/>
              </a:rPr>
              <a:t>časopisy</a:t>
            </a:r>
            <a:r>
              <a:rPr lang="en-US" sz="2000" dirty="0">
                <a:effectLst/>
              </a:rPr>
              <a:t> </a:t>
            </a:r>
            <a:r>
              <a:rPr lang="en-US" sz="2000" dirty="0" err="1">
                <a:effectLst/>
              </a:rPr>
              <a:t>zaradené</a:t>
            </a:r>
            <a:r>
              <a:rPr lang="en-US" sz="2000" dirty="0">
                <a:effectLst/>
              </a:rPr>
              <a:t> do </a:t>
            </a:r>
            <a:r>
              <a:rPr lang="en-US" sz="2000" dirty="0" err="1">
                <a:effectLst/>
              </a:rPr>
              <a:t>databázy</a:t>
            </a:r>
            <a:r>
              <a:rPr lang="en-US" sz="2000" dirty="0">
                <a:effectLst/>
              </a:rPr>
              <a:t> </a:t>
            </a:r>
            <a:r>
              <a:rPr lang="en-US" sz="2000" dirty="0" err="1">
                <a:effectLst/>
              </a:rPr>
              <a:t>WoS</a:t>
            </a:r>
            <a:r>
              <a:rPr lang="en-US" sz="2000" dirty="0">
                <a:effectLst/>
              </a:rPr>
              <a:t> a </a:t>
            </a:r>
            <a:r>
              <a:rPr lang="en-US" sz="2000" dirty="0" err="1">
                <a:effectLst/>
              </a:rPr>
              <a:t>priebežne</a:t>
            </a:r>
            <a:r>
              <a:rPr lang="en-US" sz="2000" dirty="0">
                <a:effectLst/>
              </a:rPr>
              <a:t> </a:t>
            </a:r>
            <a:r>
              <a:rPr lang="en-US" sz="2000" dirty="0" err="1">
                <a:effectLst/>
              </a:rPr>
              <a:t>aktualizované</a:t>
            </a:r>
            <a:r>
              <a:rPr lang="en-US" sz="2000" dirty="0">
                <a:effectLst/>
              </a:rPr>
              <a:t>, </a:t>
            </a:r>
          </a:p>
          <a:p>
            <a:pPr lvl="1"/>
            <a:r>
              <a:rPr lang="en-US" sz="2000" dirty="0" err="1">
                <a:effectLst/>
              </a:rPr>
              <a:t>časopisy</a:t>
            </a:r>
            <a:r>
              <a:rPr lang="en-US" sz="2000" dirty="0">
                <a:effectLst/>
              </a:rPr>
              <a:t> </a:t>
            </a:r>
            <a:r>
              <a:rPr lang="en-US" sz="2000" dirty="0" err="1">
                <a:effectLst/>
              </a:rPr>
              <a:t>sledované</a:t>
            </a:r>
            <a:r>
              <a:rPr lang="en-US" sz="2000" dirty="0">
                <a:effectLst/>
              </a:rPr>
              <a:t> </a:t>
            </a:r>
            <a:r>
              <a:rPr lang="en-US" sz="2000" dirty="0" err="1">
                <a:effectLst/>
              </a:rPr>
              <a:t>databázou</a:t>
            </a:r>
            <a:r>
              <a:rPr lang="en-US" sz="2000" dirty="0">
                <a:effectLst/>
              </a:rPr>
              <a:t> </a:t>
            </a:r>
            <a:r>
              <a:rPr lang="en-US" sz="2000" dirty="0" err="1">
                <a:effectLst/>
              </a:rPr>
              <a:t>WoS</a:t>
            </a:r>
            <a:r>
              <a:rPr lang="en-US" sz="2000" dirty="0">
                <a:effectLst/>
              </a:rPr>
              <a:t> </a:t>
            </a:r>
            <a:r>
              <a:rPr lang="en-US" sz="2000" dirty="0" err="1">
                <a:effectLst/>
              </a:rPr>
              <a:t>vo</a:t>
            </a:r>
            <a:r>
              <a:rPr lang="en-US" sz="2000" dirty="0">
                <a:effectLst/>
              </a:rPr>
              <a:t> </a:t>
            </a:r>
            <a:r>
              <a:rPr lang="en-US" sz="2000" dirty="0" err="1">
                <a:effectLst/>
              </a:rPr>
              <a:t>vymedzenom</a:t>
            </a:r>
            <a:r>
              <a:rPr lang="en-US" sz="2000" dirty="0">
                <a:effectLst/>
              </a:rPr>
              <a:t> </a:t>
            </a:r>
            <a:r>
              <a:rPr lang="en-US" sz="2000" dirty="0" err="1">
                <a:effectLst/>
              </a:rPr>
              <a:t>časovom</a:t>
            </a:r>
            <a:r>
              <a:rPr lang="en-US" sz="2000" dirty="0">
                <a:effectLst/>
              </a:rPr>
              <a:t> </a:t>
            </a:r>
            <a:r>
              <a:rPr lang="en-US" sz="2000" dirty="0" err="1">
                <a:effectLst/>
              </a:rPr>
              <a:t>úseku</a:t>
            </a:r>
            <a:r>
              <a:rPr lang="en-US" sz="2000" dirty="0">
                <a:effectLst/>
              </a:rPr>
              <a:t>. </a:t>
            </a:r>
            <a:r>
              <a:rPr lang="en-US" sz="2000" b="1" dirty="0">
                <a:effectLst/>
              </a:rPr>
              <a:t>SCOPUS</a:t>
            </a:r>
            <a:r>
              <a:rPr lang="en-US" sz="2000" dirty="0">
                <a:effectLst/>
              </a:rPr>
              <a:t> (</a:t>
            </a:r>
            <a:r>
              <a:rPr lang="en-US" sz="2000" u="sng" dirty="0">
                <a:effectLst/>
                <a:hlinkClick r:id="rId4"/>
              </a:rPr>
              <a:t>viac o SCOPUS</a:t>
            </a:r>
            <a:r>
              <a:rPr lang="en-US" sz="2000" dirty="0">
                <a:effectLst/>
              </a:rPr>
              <a:t>)</a:t>
            </a:r>
            <a:br>
              <a:rPr lang="en-US" sz="2000" dirty="0">
                <a:effectLst/>
              </a:rPr>
            </a:br>
            <a:r>
              <a:rPr lang="en-US" sz="2000" dirty="0">
                <a:effectLst/>
              </a:rPr>
              <a:t> </a:t>
            </a:r>
          </a:p>
          <a:p>
            <a:r>
              <a:rPr lang="en-US" sz="2400" b="1" u="sng" dirty="0">
                <a:effectLst/>
                <a:hlinkClick r:id="rId5"/>
              </a:rPr>
              <a:t>Zoznam</a:t>
            </a:r>
            <a:r>
              <a:rPr lang="en-US" sz="2400" dirty="0">
                <a:effectLst/>
              </a:rPr>
              <a:t> </a:t>
            </a:r>
            <a:r>
              <a:rPr lang="en-US" sz="2400" dirty="0" err="1">
                <a:effectLst/>
              </a:rPr>
              <a:t>slovenských</a:t>
            </a:r>
            <a:r>
              <a:rPr lang="en-US" sz="2400" dirty="0">
                <a:effectLst/>
              </a:rPr>
              <a:t> </a:t>
            </a:r>
            <a:r>
              <a:rPr lang="en-US" sz="2400" dirty="0" err="1">
                <a:effectLst/>
              </a:rPr>
              <a:t>vedeckých</a:t>
            </a:r>
            <a:r>
              <a:rPr lang="en-US" sz="2400" dirty="0">
                <a:effectLst/>
              </a:rPr>
              <a:t> </a:t>
            </a:r>
            <a:r>
              <a:rPr lang="en-US" sz="2400" dirty="0" err="1">
                <a:effectLst/>
              </a:rPr>
              <a:t>časopisov</a:t>
            </a:r>
            <a:r>
              <a:rPr lang="en-US" sz="2400" dirty="0">
                <a:effectLst/>
              </a:rPr>
              <a:t> v </a:t>
            </a:r>
            <a:r>
              <a:rPr lang="en-US" sz="2400" dirty="0" err="1">
                <a:effectLst/>
              </a:rPr>
              <a:t>databáze</a:t>
            </a:r>
            <a:r>
              <a:rPr lang="en-US" sz="2400" dirty="0">
                <a:effectLst/>
              </a:rPr>
              <a:t> SCOPUS </a:t>
            </a:r>
            <a:r>
              <a:rPr lang="en-US" sz="2400" dirty="0" err="1">
                <a:effectLst/>
              </a:rPr>
              <a:t>obsahuje</a:t>
            </a:r>
            <a:r>
              <a:rPr lang="en-US" sz="2400" dirty="0">
                <a:effectLst/>
              </a:rPr>
              <a:t>:</a:t>
            </a:r>
          </a:p>
          <a:p>
            <a:pPr lvl="1"/>
            <a:r>
              <a:rPr lang="en-US" sz="2000" dirty="0" err="1">
                <a:effectLst/>
              </a:rPr>
              <a:t>časopisy</a:t>
            </a:r>
            <a:r>
              <a:rPr lang="en-US" sz="2000" dirty="0">
                <a:effectLst/>
              </a:rPr>
              <a:t> </a:t>
            </a:r>
            <a:r>
              <a:rPr lang="en-US" sz="2000" dirty="0" err="1">
                <a:effectLst/>
              </a:rPr>
              <a:t>zaradené</a:t>
            </a:r>
            <a:r>
              <a:rPr lang="en-US" sz="2000" dirty="0">
                <a:effectLst/>
              </a:rPr>
              <a:t> do </a:t>
            </a:r>
            <a:r>
              <a:rPr lang="en-US" sz="2000" dirty="0" err="1">
                <a:effectLst/>
              </a:rPr>
              <a:t>databázy</a:t>
            </a:r>
            <a:r>
              <a:rPr lang="en-US" sz="2000" dirty="0">
                <a:effectLst/>
              </a:rPr>
              <a:t> SCOPUS a </a:t>
            </a:r>
            <a:r>
              <a:rPr lang="en-US" sz="2000" dirty="0" err="1">
                <a:effectLst/>
              </a:rPr>
              <a:t>priebežne</a:t>
            </a:r>
            <a:r>
              <a:rPr lang="en-US" sz="2000" dirty="0">
                <a:effectLst/>
              </a:rPr>
              <a:t> </a:t>
            </a:r>
            <a:r>
              <a:rPr lang="en-US" sz="2000" dirty="0" err="1">
                <a:effectLst/>
              </a:rPr>
              <a:t>aktualizované</a:t>
            </a:r>
            <a:r>
              <a:rPr lang="en-US" sz="2000" dirty="0">
                <a:effectLst/>
              </a:rPr>
              <a:t>, </a:t>
            </a:r>
          </a:p>
          <a:p>
            <a:pPr lvl="1"/>
            <a:r>
              <a:rPr lang="en-US" sz="2000" dirty="0" err="1">
                <a:effectLst/>
              </a:rPr>
              <a:t>časopisy</a:t>
            </a:r>
            <a:r>
              <a:rPr lang="en-US" sz="2000" dirty="0">
                <a:effectLst/>
              </a:rPr>
              <a:t> </a:t>
            </a:r>
            <a:r>
              <a:rPr lang="en-US" sz="2000" dirty="0" err="1">
                <a:effectLst/>
              </a:rPr>
              <a:t>sledované</a:t>
            </a:r>
            <a:r>
              <a:rPr lang="en-US" sz="2000" dirty="0">
                <a:effectLst/>
              </a:rPr>
              <a:t> </a:t>
            </a:r>
            <a:r>
              <a:rPr lang="en-US" sz="2000" dirty="0" err="1">
                <a:effectLst/>
              </a:rPr>
              <a:t>databázou</a:t>
            </a:r>
            <a:r>
              <a:rPr lang="en-US" sz="2000" dirty="0">
                <a:effectLst/>
              </a:rPr>
              <a:t> SCOPUS </a:t>
            </a:r>
            <a:r>
              <a:rPr lang="en-US" sz="2000" dirty="0" err="1">
                <a:effectLst/>
              </a:rPr>
              <a:t>vo</a:t>
            </a:r>
            <a:r>
              <a:rPr lang="en-US" sz="2000" dirty="0">
                <a:effectLst/>
              </a:rPr>
              <a:t> </a:t>
            </a:r>
            <a:r>
              <a:rPr lang="en-US" sz="2000" dirty="0" err="1">
                <a:effectLst/>
              </a:rPr>
              <a:t>vymedzenom</a:t>
            </a:r>
            <a:r>
              <a:rPr lang="en-US" sz="2000" dirty="0">
                <a:effectLst/>
              </a:rPr>
              <a:t> </a:t>
            </a:r>
            <a:r>
              <a:rPr lang="en-US" sz="2000" dirty="0" err="1">
                <a:effectLst/>
              </a:rPr>
              <a:t>časovom</a:t>
            </a:r>
            <a:r>
              <a:rPr lang="en-US" sz="2000" dirty="0">
                <a:effectLst/>
              </a:rPr>
              <a:t> </a:t>
            </a:r>
            <a:r>
              <a:rPr lang="en-US" sz="2000" dirty="0" err="1">
                <a:effectLst/>
              </a:rPr>
              <a:t>úseku</a:t>
            </a:r>
            <a:r>
              <a:rPr lang="en-US" sz="2000" dirty="0">
                <a:effectLst/>
              </a:rPr>
              <a:t>. </a:t>
            </a:r>
            <a:br>
              <a:rPr lang="en-US" sz="2000" b="1" dirty="0">
                <a:effectLst/>
                <a:hlinkClick r:id="rId6"/>
              </a:rPr>
            </a:br>
            <a:endParaRPr lang="en-US" sz="2000" dirty="0">
              <a:effectLst/>
            </a:endParaRPr>
          </a:p>
          <a:p>
            <a:r>
              <a:rPr lang="en-US" sz="2400" b="1" u="sng" dirty="0">
                <a:effectLst/>
                <a:hlinkClick r:id="rId6"/>
              </a:rPr>
              <a:t>Prehľadový zoznam</a:t>
            </a:r>
            <a:r>
              <a:rPr lang="en-US" sz="2400" dirty="0">
                <a:effectLst/>
              </a:rPr>
              <a:t> </a:t>
            </a:r>
            <a:r>
              <a:rPr lang="en-US" sz="2400" dirty="0" err="1">
                <a:effectLst/>
              </a:rPr>
              <a:t>slovenských</a:t>
            </a:r>
            <a:r>
              <a:rPr lang="en-US" sz="2400" dirty="0">
                <a:effectLst/>
              </a:rPr>
              <a:t> </a:t>
            </a:r>
            <a:r>
              <a:rPr lang="en-US" sz="2400" dirty="0" err="1">
                <a:effectLst/>
              </a:rPr>
              <a:t>vedeckých</a:t>
            </a:r>
            <a:r>
              <a:rPr lang="en-US" sz="2400" dirty="0">
                <a:effectLst/>
              </a:rPr>
              <a:t> </a:t>
            </a:r>
            <a:r>
              <a:rPr lang="en-US" sz="2400" dirty="0" err="1">
                <a:effectLst/>
              </a:rPr>
              <a:t>časopisov</a:t>
            </a:r>
            <a:r>
              <a:rPr lang="en-US" sz="2400" dirty="0">
                <a:effectLst/>
              </a:rPr>
              <a:t> </a:t>
            </a:r>
            <a:r>
              <a:rPr lang="en-US" sz="2400" dirty="0" err="1">
                <a:effectLst/>
              </a:rPr>
              <a:t>zaradených</a:t>
            </a:r>
            <a:r>
              <a:rPr lang="en-US" sz="2400" dirty="0">
                <a:effectLst/>
              </a:rPr>
              <a:t> do </a:t>
            </a:r>
            <a:r>
              <a:rPr lang="en-US" sz="2400" dirty="0" err="1">
                <a:effectLst/>
              </a:rPr>
              <a:t>databáz</a:t>
            </a:r>
            <a:r>
              <a:rPr lang="en-US" sz="2400" dirty="0">
                <a:effectLst/>
              </a:rPr>
              <a:t> SCOPUS, CCC, WOS + </a:t>
            </a:r>
            <a:r>
              <a:rPr lang="en-US" sz="2400" dirty="0" err="1">
                <a:effectLst/>
              </a:rPr>
              <a:t>najnovší</a:t>
            </a:r>
            <a:r>
              <a:rPr lang="en-US" sz="2400" dirty="0">
                <a:effectLst/>
              </a:rPr>
              <a:t> </a:t>
            </a:r>
            <a:r>
              <a:rPr lang="en-US" sz="2400" dirty="0" err="1">
                <a:effectLst/>
              </a:rPr>
              <a:t>impakt</a:t>
            </a:r>
            <a:r>
              <a:rPr lang="en-US" sz="2400" dirty="0">
                <a:effectLst/>
              </a:rPr>
              <a:t> factor </a:t>
            </a:r>
            <a:r>
              <a:rPr lang="en-US" sz="2400" dirty="0" err="1">
                <a:effectLst/>
              </a:rPr>
              <a:t>za</a:t>
            </a:r>
            <a:r>
              <a:rPr lang="en-US" sz="2400" dirty="0">
                <a:effectLst/>
              </a:rPr>
              <a:t> </a:t>
            </a:r>
            <a:r>
              <a:rPr lang="en-US" sz="2400" dirty="0" err="1">
                <a:effectLst/>
              </a:rPr>
              <a:t>rok</a:t>
            </a:r>
            <a:r>
              <a:rPr lang="en-US" sz="2400" dirty="0">
                <a:effectLst/>
              </a:rPr>
              <a:t> 2012</a:t>
            </a:r>
            <a:endParaRPr lang="sk-SK" sz="2400" dirty="0"/>
          </a:p>
        </p:txBody>
      </p:sp>
      <p:sp>
        <p:nvSpPr>
          <p:cNvPr id="3" name="Title 2"/>
          <p:cNvSpPr>
            <a:spLocks noGrp="1"/>
          </p:cNvSpPr>
          <p:nvPr>
            <p:ph type="title"/>
          </p:nvPr>
        </p:nvSpPr>
        <p:spPr>
          <a:xfrm>
            <a:off x="881637" y="6009343"/>
            <a:ext cx="8312587" cy="777966"/>
          </a:xfrm>
        </p:spPr>
        <p:txBody>
          <a:bodyPr/>
          <a:lstStyle/>
          <a:p>
            <a:r>
              <a:rPr lang="en-US" sz="1983" dirty="0" err="1">
                <a:effectLst/>
              </a:rPr>
              <a:t>Národný</a:t>
            </a:r>
            <a:r>
              <a:rPr lang="en-US" sz="1983" dirty="0">
                <a:effectLst/>
              </a:rPr>
              <a:t> </a:t>
            </a:r>
            <a:r>
              <a:rPr lang="en-US" sz="1983" dirty="0" err="1">
                <a:effectLst/>
              </a:rPr>
              <a:t>informačný</a:t>
            </a:r>
            <a:r>
              <a:rPr lang="en-US" sz="1983" dirty="0">
                <a:effectLst/>
              </a:rPr>
              <a:t> </a:t>
            </a:r>
            <a:r>
              <a:rPr lang="en-US" sz="1983" dirty="0" err="1">
                <a:effectLst/>
              </a:rPr>
              <a:t>systém</a:t>
            </a:r>
            <a:r>
              <a:rPr lang="en-US" sz="1983" dirty="0">
                <a:effectLst/>
              </a:rPr>
              <a:t> </a:t>
            </a:r>
            <a:r>
              <a:rPr lang="en-US" sz="1983" dirty="0" err="1">
                <a:effectLst/>
              </a:rPr>
              <a:t>podpory</a:t>
            </a:r>
            <a:r>
              <a:rPr lang="en-US" sz="1983" dirty="0">
                <a:effectLst/>
              </a:rPr>
              <a:t> </a:t>
            </a:r>
            <a:r>
              <a:rPr lang="en-US" sz="1983" dirty="0" err="1">
                <a:effectLst/>
              </a:rPr>
              <a:t>výskumu</a:t>
            </a:r>
            <a:r>
              <a:rPr lang="en-US" sz="1983" dirty="0">
                <a:effectLst/>
              </a:rPr>
              <a:t> a </a:t>
            </a:r>
            <a:r>
              <a:rPr lang="en-US" sz="1983" dirty="0" err="1">
                <a:effectLst/>
              </a:rPr>
              <a:t>vývoja</a:t>
            </a:r>
            <a:r>
              <a:rPr lang="en-US" sz="1983" dirty="0">
                <a:effectLst/>
              </a:rPr>
              <a:t> </a:t>
            </a:r>
            <a:r>
              <a:rPr lang="en-US" sz="1983" dirty="0" err="1">
                <a:effectLst/>
              </a:rPr>
              <a:t>na</a:t>
            </a:r>
            <a:r>
              <a:rPr lang="en-US" sz="1983" dirty="0">
                <a:effectLst/>
              </a:rPr>
              <a:t> </a:t>
            </a:r>
            <a:r>
              <a:rPr lang="en-US" sz="1983" dirty="0" err="1">
                <a:effectLst/>
              </a:rPr>
              <a:t>Slovensku</a:t>
            </a:r>
            <a:r>
              <a:rPr lang="en-US" sz="1983" dirty="0">
                <a:effectLst/>
              </a:rPr>
              <a:t> –</a:t>
            </a:r>
            <a:r>
              <a:rPr lang="en-US" sz="1983" dirty="0" err="1">
                <a:effectLst/>
              </a:rPr>
              <a:t>prístup</a:t>
            </a:r>
            <a:r>
              <a:rPr lang="en-US" sz="1983" dirty="0">
                <a:effectLst/>
              </a:rPr>
              <a:t> k </a:t>
            </a:r>
            <a:r>
              <a:rPr lang="en-US" sz="1983" dirty="0" err="1">
                <a:effectLst/>
              </a:rPr>
              <a:t>elektronickým</a:t>
            </a:r>
            <a:r>
              <a:rPr lang="en-US" sz="1983" dirty="0">
                <a:effectLst/>
              </a:rPr>
              <a:t> </a:t>
            </a:r>
            <a:r>
              <a:rPr lang="en-US" sz="1983" dirty="0" err="1">
                <a:effectLst/>
              </a:rPr>
              <a:t>informačným</a:t>
            </a:r>
            <a:r>
              <a:rPr lang="en-US" sz="1983" dirty="0">
                <a:effectLst/>
              </a:rPr>
              <a:t> </a:t>
            </a:r>
            <a:r>
              <a:rPr lang="en-US" sz="1983" dirty="0" err="1">
                <a:effectLst/>
              </a:rPr>
              <a:t>zdrojom</a:t>
            </a:r>
            <a:r>
              <a:rPr lang="en-US" sz="1983" dirty="0">
                <a:effectLst/>
              </a:rPr>
              <a:t> (NISPEZ)</a:t>
            </a:r>
            <a:endParaRPr lang="sk-SK" sz="1983" dirty="0"/>
          </a:p>
        </p:txBody>
      </p:sp>
      <p:sp>
        <p:nvSpPr>
          <p:cNvPr id="4" name="Slide Number Placeholder 3"/>
          <p:cNvSpPr>
            <a:spLocks noGrp="1"/>
          </p:cNvSpPr>
          <p:nvPr>
            <p:ph type="sldNum" sz="quarter" idx="11"/>
          </p:nvPr>
        </p:nvSpPr>
        <p:spPr/>
        <p:txBody>
          <a:bodyPr/>
          <a:lstStyle/>
          <a:p>
            <a:pPr>
              <a:defRPr/>
            </a:pPr>
            <a:fld id="{8DA5206A-0890-804C-A5DA-47E1C3D02E95}" type="slidenum">
              <a:rPr lang="en-US" altLang="en-US" smtClean="0"/>
              <a:pPr>
                <a:defRPr/>
              </a:pPr>
              <a:t>15</a:t>
            </a:fld>
            <a:endParaRPr lang="en-US" altLang="en-US"/>
          </a:p>
        </p:txBody>
      </p:sp>
      <p:sp>
        <p:nvSpPr>
          <p:cNvPr id="5" name="Footer Placeholder 4"/>
          <p:cNvSpPr>
            <a:spLocks noGrp="1"/>
          </p:cNvSpPr>
          <p:nvPr>
            <p:ph type="ftr" sz="quarter" idx="12"/>
          </p:nvPr>
        </p:nvSpPr>
        <p:spPr>
          <a:xfrm>
            <a:off x="4998562" y="6787309"/>
            <a:ext cx="2084626" cy="402651"/>
          </a:xfrm>
        </p:spPr>
        <p:txBody>
          <a:bodyPr/>
          <a:lstStyle/>
          <a:p>
            <a:pPr>
              <a:defRPr/>
            </a:pPr>
            <a:r>
              <a:rPr lang="en-US" dirty="0" err="1"/>
              <a:t>rusnakm@truni.sk</a:t>
            </a:r>
            <a:endParaRPr lang="en-US" dirty="0"/>
          </a:p>
        </p:txBody>
      </p:sp>
    </p:spTree>
    <p:extLst>
      <p:ext uri="{BB962C8B-B14F-4D97-AF65-F5344CB8AC3E}">
        <p14:creationId xmlns:p14="http://schemas.microsoft.com/office/powerpoint/2010/main" val="2170790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3884" y="758668"/>
            <a:ext cx="8394392" cy="4292298"/>
          </a:xfrm>
        </p:spPr>
        <p:txBody>
          <a:bodyPr>
            <a:normAutofit/>
          </a:bodyPr>
          <a:lstStyle/>
          <a:p>
            <a:pPr fontAlgn="base"/>
            <a:r>
              <a:rPr lang="sk-SK" cap="all" dirty="0">
                <a:effectLst/>
              </a:rPr>
              <a:t>KATALÓGY A DATABÁZY</a:t>
            </a:r>
          </a:p>
          <a:p>
            <a:pPr lvl="1" fontAlgn="base"/>
            <a:r>
              <a:rPr lang="sk-SK" dirty="0">
                <a:effectLst/>
              </a:rPr>
              <a:t>Nájdete v ňom spracovanú veľkú časť fondu Slovenskej lekárskej knižnice od roku 1985 a výberovo aj staršiu literatúru. Umožňuje objednávať, rezervovať, sledovať svoje výpožičky, spravovať svoje konto a využívať ďalšie elektronické služby knižnice. Súčasťou online katalógu sú špecializované medicínske národné databázy :</a:t>
            </a:r>
          </a:p>
          <a:p>
            <a:pPr lvl="2" fontAlgn="base"/>
            <a:r>
              <a:rPr lang="sk-SK" b="1" u="sng" dirty="0">
                <a:effectLst/>
                <a:hlinkClick r:id="rId2"/>
              </a:rPr>
              <a:t>Bibliographia medica Slovaca (BMS)</a:t>
            </a:r>
            <a:endParaRPr lang="sk-SK" b="1" u="sng" dirty="0">
              <a:effectLst/>
            </a:endParaRPr>
          </a:p>
          <a:p>
            <a:pPr lvl="2" fontAlgn="base"/>
            <a:r>
              <a:rPr lang="sk-SK" b="1" u="sng" dirty="0">
                <a:effectLst/>
                <a:hlinkClick r:id="rId3"/>
              </a:rPr>
              <a:t>Citačná báza (CiBaMed)</a:t>
            </a:r>
            <a:endParaRPr lang="sk-SK" b="1" u="sng" dirty="0">
              <a:effectLst/>
            </a:endParaRPr>
          </a:p>
          <a:p>
            <a:pPr lvl="2" fontAlgn="base"/>
            <a:r>
              <a:rPr lang="sk-SK" b="1" u="sng" dirty="0">
                <a:effectLst/>
                <a:hlinkClick r:id="rId4"/>
              </a:rPr>
              <a:t>Medical Subject Headings (MeSH-SK)</a:t>
            </a:r>
            <a:endParaRPr lang="sk-SK" dirty="0"/>
          </a:p>
        </p:txBody>
      </p:sp>
      <p:sp>
        <p:nvSpPr>
          <p:cNvPr id="3" name="Title 2"/>
          <p:cNvSpPr>
            <a:spLocks noGrp="1"/>
          </p:cNvSpPr>
          <p:nvPr>
            <p:ph type="title"/>
          </p:nvPr>
        </p:nvSpPr>
        <p:spPr/>
        <p:txBody>
          <a:bodyPr/>
          <a:lstStyle/>
          <a:p>
            <a:r>
              <a:rPr lang="sk-SK" dirty="0"/>
              <a:t>Slovenská lekárska knižnica</a:t>
            </a:r>
          </a:p>
        </p:txBody>
      </p:sp>
      <p:sp>
        <p:nvSpPr>
          <p:cNvPr id="4" name="Slide Number Placeholder 3"/>
          <p:cNvSpPr>
            <a:spLocks noGrp="1"/>
          </p:cNvSpPr>
          <p:nvPr>
            <p:ph type="sldNum" sz="quarter" idx="11"/>
          </p:nvPr>
        </p:nvSpPr>
        <p:spPr/>
        <p:txBody>
          <a:bodyPr/>
          <a:lstStyle/>
          <a:p>
            <a:pPr>
              <a:defRPr/>
            </a:pPr>
            <a:fld id="{8DA5206A-0890-804C-A5DA-47E1C3D02E95}" type="slidenum">
              <a:rPr lang="en-US" altLang="en-US" smtClean="0"/>
              <a:pPr>
                <a:defRPr/>
              </a:pPr>
              <a:t>16</a:t>
            </a:fld>
            <a:endParaRPr lang="en-US" altLang="en-US"/>
          </a:p>
        </p:txBody>
      </p:sp>
      <p:sp>
        <p:nvSpPr>
          <p:cNvPr id="5" name="Footer Placeholder 4"/>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231756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537" y="448880"/>
            <a:ext cx="8473739" cy="4340133"/>
          </a:xfrm>
        </p:spPr>
        <p:txBody>
          <a:bodyPr>
            <a:noAutofit/>
          </a:bodyPr>
          <a:lstStyle/>
          <a:p>
            <a:r>
              <a:rPr lang="en-US" sz="1543" dirty="0">
                <a:effectLst/>
                <a:hlinkClick r:id="rId2"/>
              </a:rPr>
              <a:t>Acta Medica Martiniana</a:t>
            </a:r>
            <a:r>
              <a:rPr lang="en-US" sz="1543" dirty="0"/>
              <a:t>: </a:t>
            </a:r>
            <a:r>
              <a:rPr lang="en-US" sz="1543" dirty="0" err="1"/>
              <a:t>vedecký</a:t>
            </a:r>
            <a:r>
              <a:rPr lang="en-US" sz="1543" dirty="0"/>
              <a:t> </a:t>
            </a:r>
            <a:r>
              <a:rPr lang="en-US" sz="1543" dirty="0" err="1"/>
              <a:t>časopis</a:t>
            </a:r>
            <a:r>
              <a:rPr lang="en-US" sz="1543" dirty="0"/>
              <a:t> </a:t>
            </a:r>
            <a:r>
              <a:rPr lang="en-US" sz="1543" dirty="0" err="1"/>
              <a:t>Jesseniovej</a:t>
            </a:r>
            <a:r>
              <a:rPr lang="en-US" sz="1543" dirty="0"/>
              <a:t> </a:t>
            </a:r>
            <a:r>
              <a:rPr lang="en-US" sz="1543" dirty="0" err="1"/>
              <a:t>lekárskej</a:t>
            </a:r>
            <a:r>
              <a:rPr lang="en-US" sz="1543" dirty="0"/>
              <a:t> </a:t>
            </a:r>
            <a:r>
              <a:rPr lang="en-US" sz="1543" dirty="0" err="1"/>
              <a:t>fakulty</a:t>
            </a:r>
            <a:r>
              <a:rPr lang="en-US" sz="1543" dirty="0"/>
              <a:t> </a:t>
            </a:r>
            <a:r>
              <a:rPr lang="en-US" sz="1543" dirty="0" err="1"/>
              <a:t>Univerzity</a:t>
            </a:r>
            <a:r>
              <a:rPr lang="en-US" sz="1543" dirty="0"/>
              <a:t> </a:t>
            </a:r>
            <a:r>
              <a:rPr lang="en-US" sz="1543" dirty="0" err="1"/>
              <a:t>Komenského</a:t>
            </a:r>
            <a:r>
              <a:rPr lang="en-US" sz="1543" dirty="0"/>
              <a:t> - </a:t>
            </a:r>
            <a:r>
              <a:rPr lang="en-US" sz="1543" dirty="0" err="1"/>
              <a:t>biomedicínska</a:t>
            </a:r>
            <a:r>
              <a:rPr lang="en-US" sz="1543" dirty="0"/>
              <a:t> </a:t>
            </a:r>
            <a:r>
              <a:rPr lang="en-US" sz="1543" dirty="0" err="1"/>
              <a:t>veda</a:t>
            </a:r>
            <a:r>
              <a:rPr lang="en-US" sz="1543" dirty="0"/>
              <a:t>, </a:t>
            </a:r>
            <a:r>
              <a:rPr lang="en-US" sz="1543" dirty="0" err="1"/>
              <a:t>klinická</a:t>
            </a:r>
            <a:r>
              <a:rPr lang="en-US" sz="1543" dirty="0"/>
              <a:t> </a:t>
            </a:r>
            <a:r>
              <a:rPr lang="en-US" sz="1543" dirty="0" err="1"/>
              <a:t>medicína</a:t>
            </a:r>
            <a:r>
              <a:rPr lang="en-US" sz="1543" dirty="0"/>
              <a:t> a </a:t>
            </a:r>
            <a:r>
              <a:rPr lang="en-US" sz="1543" dirty="0" err="1"/>
              <a:t>ošetrovateľstvo</a:t>
            </a:r>
            <a:endParaRPr lang="en-US" sz="1543" dirty="0"/>
          </a:p>
          <a:p>
            <a:r>
              <a:rPr lang="en-US" sz="1543" dirty="0">
                <a:effectLst/>
                <a:hlinkClick r:id="rId3"/>
              </a:rPr>
              <a:t>Ošetrovateľstvo</a:t>
            </a:r>
            <a:r>
              <a:rPr lang="en-US" sz="1543" dirty="0"/>
              <a:t> </a:t>
            </a:r>
            <a:r>
              <a:rPr lang="en-US" sz="1543" dirty="0" err="1"/>
              <a:t>teória</a:t>
            </a:r>
            <a:r>
              <a:rPr lang="en-US" sz="1543" dirty="0"/>
              <a:t>, </a:t>
            </a:r>
            <a:r>
              <a:rPr lang="en-US" sz="1543" dirty="0" err="1"/>
              <a:t>výskum</a:t>
            </a:r>
            <a:r>
              <a:rPr lang="en-US" sz="1543" dirty="0"/>
              <a:t>, </a:t>
            </a:r>
            <a:r>
              <a:rPr lang="en-US" sz="1543" dirty="0" err="1"/>
              <a:t>vzdelávanie</a:t>
            </a:r>
            <a:r>
              <a:rPr lang="en-US" sz="1543" dirty="0"/>
              <a:t>  - </a:t>
            </a:r>
            <a:r>
              <a:rPr lang="en-US" sz="1543" dirty="0" err="1"/>
              <a:t>elektronický</a:t>
            </a:r>
            <a:r>
              <a:rPr lang="en-US" sz="1543" dirty="0"/>
              <a:t>, </a:t>
            </a:r>
            <a:r>
              <a:rPr lang="en-US" sz="1543" dirty="0" err="1"/>
              <a:t>recenzovaný</a:t>
            </a:r>
            <a:r>
              <a:rPr lang="en-US" sz="1543" dirty="0"/>
              <a:t>, </a:t>
            </a:r>
            <a:r>
              <a:rPr lang="en-US" sz="1543" dirty="0" err="1"/>
              <a:t>vedecko</a:t>
            </a:r>
            <a:r>
              <a:rPr lang="en-US" sz="1543" dirty="0"/>
              <a:t> - </a:t>
            </a:r>
            <a:r>
              <a:rPr lang="en-US" sz="1543" dirty="0" err="1"/>
              <a:t>odborný</a:t>
            </a:r>
            <a:r>
              <a:rPr lang="en-US" sz="1543" dirty="0"/>
              <a:t> </a:t>
            </a:r>
            <a:r>
              <a:rPr lang="en-US" sz="1543" dirty="0" err="1"/>
              <a:t>časopis</a:t>
            </a:r>
            <a:r>
              <a:rPr lang="en-US" sz="1543" dirty="0"/>
              <a:t> pre </a:t>
            </a:r>
            <a:r>
              <a:rPr lang="en-US" sz="1543" dirty="0" err="1"/>
              <a:t>ošetrovateľstvo</a:t>
            </a:r>
            <a:endParaRPr lang="en-US" sz="1543" dirty="0"/>
          </a:p>
          <a:p>
            <a:r>
              <a:rPr lang="en-US" sz="1543" dirty="0">
                <a:effectLst/>
                <a:hlinkClick r:id="rId4"/>
              </a:rPr>
              <a:t>Slovenská akadémia vied</a:t>
            </a:r>
            <a:r>
              <a:rPr lang="en-US" sz="1543" dirty="0"/>
              <a:t>: </a:t>
            </a:r>
            <a:r>
              <a:rPr lang="en-US" sz="1543" dirty="0" err="1"/>
              <a:t>vedecké</a:t>
            </a:r>
            <a:r>
              <a:rPr lang="en-US" sz="1543" dirty="0"/>
              <a:t> </a:t>
            </a:r>
            <a:r>
              <a:rPr lang="en-US" sz="1543" dirty="0" err="1"/>
              <a:t>časopisy</a:t>
            </a:r>
            <a:r>
              <a:rPr lang="en-US" sz="1543" dirty="0"/>
              <a:t> a </a:t>
            </a:r>
            <a:r>
              <a:rPr lang="en-US" sz="1543" dirty="0" err="1"/>
              <a:t>ročenky</a:t>
            </a:r>
            <a:r>
              <a:rPr lang="en-US" sz="1543" dirty="0"/>
              <a:t> </a:t>
            </a:r>
            <a:r>
              <a:rPr lang="en-US" sz="1543" dirty="0" err="1"/>
              <a:t>vydávané</a:t>
            </a:r>
            <a:r>
              <a:rPr lang="en-US" sz="1543" dirty="0"/>
              <a:t> SAV</a:t>
            </a:r>
          </a:p>
          <a:p>
            <a:r>
              <a:rPr lang="en-US" sz="1543" dirty="0">
                <a:effectLst/>
                <a:hlinkClick r:id="rId5"/>
              </a:rPr>
              <a:t>Electronic Journals Library (EZB)</a:t>
            </a:r>
            <a:r>
              <a:rPr lang="en-US" sz="1543" dirty="0"/>
              <a:t> - 8752 </a:t>
            </a:r>
            <a:r>
              <a:rPr lang="en-US" sz="1543" dirty="0" err="1"/>
              <a:t>voľne</a:t>
            </a:r>
            <a:r>
              <a:rPr lang="en-US" sz="1543" dirty="0"/>
              <a:t> </a:t>
            </a:r>
            <a:r>
              <a:rPr lang="en-US" sz="1543" dirty="0" err="1"/>
              <a:t>prístupných</a:t>
            </a:r>
            <a:r>
              <a:rPr lang="en-US" sz="1543" dirty="0"/>
              <a:t> </a:t>
            </a:r>
            <a:r>
              <a:rPr lang="en-US" sz="1543" dirty="0" err="1"/>
              <a:t>plnotextových</a:t>
            </a:r>
            <a:r>
              <a:rPr lang="en-US" sz="1543" dirty="0"/>
              <a:t> </a:t>
            </a:r>
            <a:r>
              <a:rPr lang="en-US" sz="1543" dirty="0" err="1"/>
              <a:t>časopisov</a:t>
            </a:r>
            <a:endParaRPr lang="en-US" sz="1543" dirty="0"/>
          </a:p>
          <a:p>
            <a:r>
              <a:rPr lang="en-US" sz="1543" dirty="0">
                <a:hlinkClick r:id="rId6"/>
              </a:rPr>
              <a:t>SLOVENSKÉ LEKÁRSKE PERIODIKÁ</a:t>
            </a:r>
            <a:endParaRPr lang="en-US" sz="1543" dirty="0"/>
          </a:p>
          <a:p>
            <a:r>
              <a:rPr lang="en-US" sz="1543" dirty="0">
                <a:effectLst/>
                <a:hlinkClick r:id="rId7"/>
              </a:rPr>
              <a:t>ELIS</a:t>
            </a:r>
            <a:r>
              <a:rPr lang="en-US" sz="1543" dirty="0"/>
              <a:t>: </a:t>
            </a:r>
            <a:r>
              <a:rPr lang="en-US" sz="1543" dirty="0" err="1"/>
              <a:t>slovenské</a:t>
            </a:r>
            <a:r>
              <a:rPr lang="en-US" sz="1543" dirty="0"/>
              <a:t> </a:t>
            </a:r>
            <a:r>
              <a:rPr lang="en-US" sz="1543" dirty="0" err="1"/>
              <a:t>vedecké</a:t>
            </a:r>
            <a:r>
              <a:rPr lang="en-US" sz="1543" dirty="0"/>
              <a:t> a </a:t>
            </a:r>
            <a:r>
              <a:rPr lang="en-US" sz="1543" dirty="0" err="1"/>
              <a:t>odborné</a:t>
            </a:r>
            <a:r>
              <a:rPr lang="en-US" sz="1543" dirty="0"/>
              <a:t> </a:t>
            </a:r>
            <a:r>
              <a:rPr lang="en-US" sz="1543" dirty="0" err="1"/>
              <a:t>časopisy</a:t>
            </a:r>
            <a:endParaRPr lang="en-US" sz="1543" dirty="0"/>
          </a:p>
          <a:p>
            <a:r>
              <a:rPr lang="en-US" sz="1543" dirty="0">
                <a:effectLst/>
                <a:hlinkClick r:id="rId8"/>
              </a:rPr>
              <a:t>SAMEDI</a:t>
            </a:r>
            <a:r>
              <a:rPr lang="en-US" sz="1543" dirty="0"/>
              <a:t>: </a:t>
            </a:r>
            <a:r>
              <a:rPr lang="en-US" sz="1543" dirty="0" err="1"/>
              <a:t>slovenské</a:t>
            </a:r>
            <a:r>
              <a:rPr lang="en-US" sz="1543" dirty="0"/>
              <a:t> </a:t>
            </a:r>
            <a:r>
              <a:rPr lang="en-US" sz="1543" dirty="0" err="1"/>
              <a:t>lekárske</a:t>
            </a:r>
            <a:r>
              <a:rPr lang="en-US" sz="1543" dirty="0"/>
              <a:t> </a:t>
            </a:r>
            <a:r>
              <a:rPr lang="en-US" sz="1543" dirty="0" err="1"/>
              <a:t>časopisy</a:t>
            </a:r>
            <a:endParaRPr lang="en-US" sz="1543" dirty="0"/>
          </a:p>
          <a:p>
            <a:r>
              <a:rPr lang="en-US" sz="1543" dirty="0" err="1">
                <a:hlinkClick r:id="rId9"/>
              </a:rPr>
              <a:t>Slovenský</a:t>
            </a:r>
            <a:r>
              <a:rPr lang="en-US" sz="1543" dirty="0">
                <a:hlinkClick r:id="rId9"/>
              </a:rPr>
              <a:t> </a:t>
            </a:r>
            <a:r>
              <a:rPr lang="en-US" sz="1543" dirty="0" err="1">
                <a:hlinkClick r:id="rId9"/>
              </a:rPr>
              <a:t>lekár</a:t>
            </a:r>
            <a:endParaRPr lang="en-US" sz="1543" dirty="0"/>
          </a:p>
          <a:p>
            <a:r>
              <a:rPr lang="en-US" sz="1543" dirty="0">
                <a:effectLst/>
                <a:hlinkClick r:id="rId10"/>
              </a:rPr>
              <a:t>Bratislavské lekárske listy</a:t>
            </a:r>
            <a:r>
              <a:rPr lang="en-US" sz="1543" dirty="0"/>
              <a:t>: </a:t>
            </a:r>
            <a:r>
              <a:rPr lang="en-US" sz="1543" dirty="0" err="1"/>
              <a:t>medzinárodný</a:t>
            </a:r>
            <a:r>
              <a:rPr lang="en-US" sz="1543" dirty="0"/>
              <a:t> </a:t>
            </a:r>
            <a:r>
              <a:rPr lang="en-US" sz="1543" dirty="0" err="1"/>
              <a:t>časopis</a:t>
            </a:r>
            <a:r>
              <a:rPr lang="en-US" sz="1543" dirty="0"/>
              <a:t> </a:t>
            </a:r>
            <a:r>
              <a:rPr lang="en-US" sz="1543" dirty="0" err="1"/>
              <a:t>Lekárskej</a:t>
            </a:r>
            <a:r>
              <a:rPr lang="en-US" sz="1543" dirty="0"/>
              <a:t> </a:t>
            </a:r>
            <a:r>
              <a:rPr lang="en-US" sz="1543" dirty="0" err="1"/>
              <a:t>fakulty</a:t>
            </a:r>
            <a:r>
              <a:rPr lang="en-US" sz="1543" dirty="0"/>
              <a:t> </a:t>
            </a:r>
            <a:r>
              <a:rPr lang="en-US" sz="1543" dirty="0" err="1"/>
              <a:t>Univerzity</a:t>
            </a:r>
            <a:r>
              <a:rPr lang="en-US" sz="1543" dirty="0"/>
              <a:t> </a:t>
            </a:r>
            <a:r>
              <a:rPr lang="en-US" sz="1543" dirty="0" err="1"/>
              <a:t>Komenského</a:t>
            </a:r>
            <a:r>
              <a:rPr lang="en-US" sz="1543" dirty="0"/>
              <a:t> - </a:t>
            </a:r>
            <a:r>
              <a:rPr lang="en-US" sz="1543" dirty="0" err="1"/>
              <a:t>biomedicínska</a:t>
            </a:r>
            <a:r>
              <a:rPr lang="en-US" sz="1543" dirty="0"/>
              <a:t> </a:t>
            </a:r>
            <a:r>
              <a:rPr lang="en-US" sz="1543" dirty="0" err="1"/>
              <a:t>veda</a:t>
            </a:r>
            <a:r>
              <a:rPr lang="en-US" sz="1543" dirty="0"/>
              <a:t> a </a:t>
            </a:r>
            <a:r>
              <a:rPr lang="en-US" sz="1543" dirty="0" err="1"/>
              <a:t>klinická</a:t>
            </a:r>
            <a:r>
              <a:rPr lang="en-US" sz="1543" dirty="0"/>
              <a:t> </a:t>
            </a:r>
            <a:r>
              <a:rPr lang="en-US" sz="1543" dirty="0" err="1"/>
              <a:t>medicína</a:t>
            </a:r>
            <a:endParaRPr lang="en-US" sz="1543" dirty="0"/>
          </a:p>
          <a:p>
            <a:r>
              <a:rPr lang="en-US" sz="1543" dirty="0">
                <a:effectLst/>
                <a:hlinkClick r:id="rId11"/>
              </a:rPr>
              <a:t>Diagnóza v ošetřovatelství:</a:t>
            </a:r>
            <a:r>
              <a:rPr lang="en-US" sz="1543" dirty="0"/>
              <a:t> </a:t>
            </a:r>
            <a:r>
              <a:rPr lang="en-US" sz="1543" dirty="0" err="1"/>
              <a:t>odborný</a:t>
            </a:r>
            <a:r>
              <a:rPr lang="en-US" sz="1543" dirty="0"/>
              <a:t> a </a:t>
            </a:r>
            <a:r>
              <a:rPr lang="en-US" sz="1543" dirty="0" err="1"/>
              <a:t>informačný</a:t>
            </a:r>
            <a:r>
              <a:rPr lang="en-US" sz="1543" dirty="0"/>
              <a:t> </a:t>
            </a:r>
            <a:r>
              <a:rPr lang="en-US" sz="1543" dirty="0" err="1"/>
              <a:t>časopis</a:t>
            </a:r>
            <a:r>
              <a:rPr lang="en-US" sz="1543" dirty="0"/>
              <a:t> pre </a:t>
            </a:r>
            <a:r>
              <a:rPr lang="en-US" sz="1543" dirty="0" err="1"/>
              <a:t>zdravotníckych</a:t>
            </a:r>
            <a:r>
              <a:rPr lang="en-US" sz="1543" dirty="0"/>
              <a:t> </a:t>
            </a:r>
            <a:r>
              <a:rPr lang="en-US" sz="1543" dirty="0" err="1"/>
              <a:t>pracovníkov</a:t>
            </a:r>
            <a:endParaRPr lang="en-US" sz="1543" dirty="0"/>
          </a:p>
          <a:p>
            <a:r>
              <a:rPr lang="en-US" sz="1543" dirty="0">
                <a:effectLst/>
                <a:hlinkClick r:id="rId12"/>
              </a:rPr>
              <a:t>Florence</a:t>
            </a:r>
            <a:r>
              <a:rPr lang="en-US" sz="1543" dirty="0"/>
              <a:t>: </a:t>
            </a:r>
            <a:r>
              <a:rPr lang="en-US" sz="1543" dirty="0" err="1"/>
              <a:t>časopis</a:t>
            </a:r>
            <a:r>
              <a:rPr lang="en-US" sz="1543" dirty="0"/>
              <a:t> </a:t>
            </a:r>
            <a:r>
              <a:rPr lang="en-US" sz="1543" dirty="0" err="1"/>
              <a:t>moderného</a:t>
            </a:r>
            <a:r>
              <a:rPr lang="en-US" sz="1543" dirty="0"/>
              <a:t> </a:t>
            </a:r>
            <a:r>
              <a:rPr lang="en-US" sz="1543" dirty="0" err="1"/>
              <a:t>ošetrovateľstva</a:t>
            </a:r>
            <a:endParaRPr lang="en-US" sz="1543" dirty="0"/>
          </a:p>
          <a:p>
            <a:r>
              <a:rPr lang="en-US" sz="1543" dirty="0">
                <a:effectLst/>
                <a:hlinkClick r:id="rId13"/>
              </a:rPr>
              <a:t>Zdravotnícke štúdie</a:t>
            </a:r>
            <a:r>
              <a:rPr lang="en-US" sz="1543" dirty="0"/>
              <a:t>: </a:t>
            </a:r>
            <a:r>
              <a:rPr lang="en-US" sz="1543" dirty="0" err="1"/>
              <a:t>odborný</a:t>
            </a:r>
            <a:r>
              <a:rPr lang="en-US" sz="1543" dirty="0"/>
              <a:t> </a:t>
            </a:r>
            <a:r>
              <a:rPr lang="en-US" sz="1543" dirty="0" err="1"/>
              <a:t>časopis</a:t>
            </a:r>
            <a:r>
              <a:rPr lang="en-US" sz="1543" dirty="0"/>
              <a:t> </a:t>
            </a:r>
            <a:r>
              <a:rPr lang="en-US" sz="1543" dirty="0" err="1"/>
              <a:t>Fakulty</a:t>
            </a:r>
            <a:r>
              <a:rPr lang="en-US" sz="1543" dirty="0"/>
              <a:t> </a:t>
            </a:r>
            <a:r>
              <a:rPr lang="en-US" sz="1543" dirty="0" err="1"/>
              <a:t>zdravotníctva</a:t>
            </a:r>
            <a:r>
              <a:rPr lang="en-US" sz="1543" dirty="0"/>
              <a:t> </a:t>
            </a:r>
            <a:r>
              <a:rPr lang="en-US" sz="1543" dirty="0" err="1"/>
              <a:t>Katolíckej</a:t>
            </a:r>
            <a:r>
              <a:rPr lang="en-US" sz="1543" dirty="0"/>
              <a:t> </a:t>
            </a:r>
            <a:r>
              <a:rPr lang="en-US" sz="1543" dirty="0" err="1"/>
              <a:t>univerzity</a:t>
            </a:r>
            <a:endParaRPr lang="en-US" sz="1543" dirty="0"/>
          </a:p>
          <a:p>
            <a:r>
              <a:rPr lang="en-US" sz="1543" dirty="0">
                <a:effectLst/>
                <a:hlinkClick r:id="rId14"/>
              </a:rPr>
              <a:t>PROFESE on-line</a:t>
            </a:r>
            <a:r>
              <a:rPr lang="en-US" sz="1543" dirty="0"/>
              <a:t>: </a:t>
            </a:r>
            <a:r>
              <a:rPr lang="en-US" sz="1543" dirty="0" err="1"/>
              <a:t>recenzovaný</a:t>
            </a:r>
            <a:r>
              <a:rPr lang="en-US" sz="1543" dirty="0"/>
              <a:t> </a:t>
            </a:r>
            <a:r>
              <a:rPr lang="en-US" sz="1543" dirty="0" err="1"/>
              <a:t>časopis</a:t>
            </a:r>
            <a:r>
              <a:rPr lang="en-US" sz="1543" dirty="0"/>
              <a:t> pre </a:t>
            </a:r>
            <a:r>
              <a:rPr lang="en-US" sz="1543" dirty="0" err="1"/>
              <a:t>zdravotnícke</a:t>
            </a:r>
            <a:r>
              <a:rPr lang="en-US" sz="1543" dirty="0"/>
              <a:t> </a:t>
            </a:r>
            <a:r>
              <a:rPr lang="en-US" sz="1543" dirty="0" err="1"/>
              <a:t>odbory</a:t>
            </a:r>
            <a:endParaRPr lang="en-US" sz="1543" dirty="0"/>
          </a:p>
        </p:txBody>
      </p:sp>
      <p:sp>
        <p:nvSpPr>
          <p:cNvPr id="3" name="Title 2"/>
          <p:cNvSpPr>
            <a:spLocks noGrp="1"/>
          </p:cNvSpPr>
          <p:nvPr>
            <p:ph type="title"/>
          </p:nvPr>
        </p:nvSpPr>
        <p:spPr>
          <a:xfrm>
            <a:off x="856449" y="5189600"/>
            <a:ext cx="8312587" cy="1595344"/>
          </a:xfrm>
        </p:spPr>
        <p:txBody>
          <a:bodyPr/>
          <a:lstStyle/>
          <a:p>
            <a:r>
              <a:rPr lang="sk-SK" dirty="0"/>
              <a:t>Slovenské a české odborné časopisy</a:t>
            </a:r>
          </a:p>
        </p:txBody>
      </p:sp>
      <p:sp>
        <p:nvSpPr>
          <p:cNvPr id="4" name="Slide Number Placeholder 3"/>
          <p:cNvSpPr>
            <a:spLocks noGrp="1"/>
          </p:cNvSpPr>
          <p:nvPr>
            <p:ph type="sldNum" sz="quarter" idx="11"/>
          </p:nvPr>
        </p:nvSpPr>
        <p:spPr/>
        <p:txBody>
          <a:bodyPr/>
          <a:lstStyle/>
          <a:p>
            <a:pPr>
              <a:defRPr/>
            </a:pPr>
            <a:fld id="{8DA5206A-0890-804C-A5DA-47E1C3D02E95}" type="slidenum">
              <a:rPr lang="en-US" altLang="en-US" smtClean="0"/>
              <a:pPr>
                <a:defRPr/>
              </a:pPr>
              <a:t>17</a:t>
            </a:fld>
            <a:endParaRPr lang="en-US" altLang="en-US"/>
          </a:p>
        </p:txBody>
      </p:sp>
      <p:sp>
        <p:nvSpPr>
          <p:cNvPr id="5" name="Footer Placeholder 4"/>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74284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1269" y="758669"/>
            <a:ext cx="8077007" cy="5720531"/>
          </a:xfrm>
        </p:spPr>
        <p:txBody>
          <a:bodyPr>
            <a:normAutofit/>
          </a:bodyPr>
          <a:lstStyle/>
          <a:p>
            <a:pPr marL="20142" indent="0">
              <a:buNone/>
            </a:pPr>
            <a:r>
              <a:rPr lang="en-US" sz="3857" b="1" dirty="0">
                <a:effectLst/>
              </a:rPr>
              <a:t>Zdravotníctvo a sociálna práca</a:t>
            </a:r>
            <a:endParaRPr lang="en-US" sz="3857" b="1" dirty="0">
              <a:effectLst/>
              <a:hlinkClick r:id="rId2"/>
            </a:endParaRPr>
          </a:p>
          <a:p>
            <a:r>
              <a:rPr lang="en-US" sz="2645" dirty="0">
                <a:effectLst/>
                <a:hlinkClick r:id="rId3"/>
              </a:rPr>
              <a:t>Zdravotníctvo a sociálna práca</a:t>
            </a:r>
            <a:r>
              <a:rPr lang="en-US" sz="2645" dirty="0"/>
              <a:t> - </a:t>
            </a:r>
            <a:r>
              <a:rPr lang="en-US" sz="2645" dirty="0" err="1"/>
              <a:t>vedecký</a:t>
            </a:r>
            <a:r>
              <a:rPr lang="en-US" sz="2645" dirty="0"/>
              <a:t> </a:t>
            </a:r>
            <a:r>
              <a:rPr lang="en-US" sz="2645" dirty="0" err="1"/>
              <a:t>časopis</a:t>
            </a:r>
            <a:endParaRPr lang="en-US" sz="2645" dirty="0"/>
          </a:p>
          <a:p>
            <a:r>
              <a:rPr lang="en-US" sz="2645" dirty="0">
                <a:effectLst/>
                <a:hlinkClick r:id="rId4"/>
              </a:rPr>
              <a:t>Kontakt</a:t>
            </a:r>
            <a:r>
              <a:rPr lang="en-US" sz="2645" dirty="0"/>
              <a:t> - </a:t>
            </a:r>
            <a:r>
              <a:rPr lang="en-US" sz="2645" dirty="0" err="1"/>
              <a:t>odborný</a:t>
            </a:r>
            <a:r>
              <a:rPr lang="en-US" sz="2645" dirty="0"/>
              <a:t> a </a:t>
            </a:r>
            <a:r>
              <a:rPr lang="en-US" sz="2645" dirty="0" err="1"/>
              <a:t>vedecký</a:t>
            </a:r>
            <a:r>
              <a:rPr lang="en-US" sz="2645" dirty="0"/>
              <a:t> </a:t>
            </a:r>
            <a:r>
              <a:rPr lang="en-US" sz="2645" dirty="0" err="1"/>
              <a:t>časopis</a:t>
            </a:r>
            <a:r>
              <a:rPr lang="en-US" sz="2645" dirty="0"/>
              <a:t> - </a:t>
            </a:r>
            <a:r>
              <a:rPr lang="en-US" sz="2645" dirty="0" err="1"/>
              <a:t>zdravotno-sociálne</a:t>
            </a:r>
            <a:r>
              <a:rPr lang="en-US" sz="2645" dirty="0"/>
              <a:t> </a:t>
            </a:r>
            <a:r>
              <a:rPr lang="en-US" sz="2645" dirty="0" err="1"/>
              <a:t>otázky</a:t>
            </a:r>
            <a:endParaRPr lang="en-US" sz="2645" dirty="0"/>
          </a:p>
          <a:p>
            <a:r>
              <a:rPr lang="en-US" sz="2645" dirty="0">
                <a:effectLst/>
                <a:hlinkClick r:id="rId5"/>
              </a:rPr>
              <a:t>Sestra (příloha: Ambulance a terén, Tematický sešit)</a:t>
            </a:r>
            <a:r>
              <a:rPr lang="en-US" sz="2645" dirty="0">
                <a:effectLst/>
                <a:hlinkClick r:id="rId6" invalidUrl="http://pecujici.cz/pomoc.shtml?conds[1][value]=%C8asop"/>
              </a:rPr>
              <a:t>Multidisciplinární péče</a:t>
            </a:r>
            <a:r>
              <a:rPr lang="en-US" sz="2645" dirty="0"/>
              <a:t>: pre </a:t>
            </a:r>
            <a:r>
              <a:rPr lang="en-US" sz="2645" dirty="0" err="1"/>
              <a:t>pracovníkov</a:t>
            </a:r>
            <a:r>
              <a:rPr lang="en-US" sz="2645" dirty="0"/>
              <a:t> a </a:t>
            </a:r>
            <a:r>
              <a:rPr lang="en-US" sz="2645" dirty="0" err="1"/>
              <a:t>študentov</a:t>
            </a:r>
            <a:r>
              <a:rPr lang="en-US" sz="2645" dirty="0"/>
              <a:t> </a:t>
            </a:r>
            <a:r>
              <a:rPr lang="en-US" sz="2645" dirty="0" err="1"/>
              <a:t>pôsobiacich</a:t>
            </a:r>
            <a:r>
              <a:rPr lang="en-US" sz="2645" dirty="0"/>
              <a:t> v </a:t>
            </a:r>
            <a:r>
              <a:rPr lang="en-US" sz="2645" dirty="0" err="1"/>
              <a:t>zdravotníctve</a:t>
            </a:r>
            <a:r>
              <a:rPr lang="en-US" sz="2645" dirty="0"/>
              <a:t> a </a:t>
            </a:r>
            <a:r>
              <a:rPr lang="en-US" sz="2645" dirty="0" err="1"/>
              <a:t>sociálnej</a:t>
            </a:r>
            <a:r>
              <a:rPr lang="en-US" sz="2645" dirty="0"/>
              <a:t> </a:t>
            </a:r>
            <a:r>
              <a:rPr lang="en-US" sz="2645" dirty="0" err="1"/>
              <a:t>oblasti</a:t>
            </a:r>
            <a:endParaRPr lang="en-US" sz="2645" dirty="0"/>
          </a:p>
          <a:p>
            <a:pPr marL="20142" indent="0">
              <a:buNone/>
            </a:pPr>
            <a:r>
              <a:rPr lang="en-US" sz="3857" b="1" dirty="0">
                <a:effectLst/>
              </a:rPr>
              <a:t>eHealth</a:t>
            </a:r>
            <a:endParaRPr lang="en-US" sz="3857" b="1" dirty="0">
              <a:effectLst/>
              <a:hlinkClick r:id="rId2"/>
            </a:endParaRPr>
          </a:p>
          <a:p>
            <a:r>
              <a:rPr lang="en-US" dirty="0">
                <a:effectLst/>
                <a:hlinkClick r:id="rId2"/>
              </a:rPr>
              <a:t>eHEALTH.sk</a:t>
            </a:r>
            <a:r>
              <a:rPr lang="en-US" dirty="0">
                <a:effectLst/>
              </a:rPr>
              <a:t> ›</a:t>
            </a:r>
            <a:r>
              <a:rPr lang="en-US" dirty="0">
                <a:effectLst/>
                <a:hlinkClick r:id="rId7"/>
              </a:rPr>
              <a:t>Literatúra</a:t>
            </a:r>
            <a:r>
              <a:rPr lang="en-US" dirty="0">
                <a:effectLst/>
              </a:rPr>
              <a:t> ›</a:t>
            </a:r>
            <a:r>
              <a:rPr lang="en-US" dirty="0">
                <a:effectLst/>
                <a:hlinkClick r:id="rId8"/>
              </a:rPr>
              <a:t>Slovenské časopisy</a:t>
            </a:r>
            <a:endParaRPr lang="en-US" dirty="0">
              <a:effectLst/>
            </a:endParaRPr>
          </a:p>
          <a:p>
            <a:endParaRPr lang="sk-SK" dirty="0"/>
          </a:p>
        </p:txBody>
      </p:sp>
      <p:sp>
        <p:nvSpPr>
          <p:cNvPr id="4" name="Slide Number Placeholder 3"/>
          <p:cNvSpPr>
            <a:spLocks noGrp="1"/>
          </p:cNvSpPr>
          <p:nvPr>
            <p:ph type="sldNum" sz="quarter" idx="11"/>
          </p:nvPr>
        </p:nvSpPr>
        <p:spPr/>
        <p:txBody>
          <a:bodyPr/>
          <a:lstStyle/>
          <a:p>
            <a:pPr>
              <a:defRPr/>
            </a:pPr>
            <a:fld id="{8DA5206A-0890-804C-A5DA-47E1C3D02E95}" type="slidenum">
              <a:rPr lang="en-US" altLang="en-US" smtClean="0"/>
              <a:pPr>
                <a:defRPr/>
              </a:pPr>
              <a:t>18</a:t>
            </a:fld>
            <a:endParaRPr lang="en-US" altLang="en-US"/>
          </a:p>
        </p:txBody>
      </p:sp>
      <p:sp>
        <p:nvSpPr>
          <p:cNvPr id="5" name="Footer Placeholder 4"/>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151403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F752B34-0AE4-BE42-B960-FD9833E1AE29}"/>
              </a:ext>
            </a:extLst>
          </p:cNvPr>
          <p:cNvSpPr>
            <a:spLocks noGrp="1"/>
          </p:cNvSpPr>
          <p:nvPr>
            <p:ph idx="1"/>
          </p:nvPr>
        </p:nvSpPr>
        <p:spPr>
          <a:xfrm>
            <a:off x="755690" y="756287"/>
            <a:ext cx="8312587" cy="4457158"/>
          </a:xfrm>
        </p:spPr>
        <p:txBody>
          <a:bodyPr>
            <a:normAutofit/>
          </a:bodyPr>
          <a:lstStyle/>
          <a:p>
            <a:r>
              <a:rPr lang="sk-SK" b="1" dirty="0"/>
              <a:t>Hodnota</a:t>
            </a:r>
            <a:r>
              <a:rPr lang="sk-SK" dirty="0"/>
              <a:t>: Články v spravodajských časopisoch by mali byť aktuálne do niekoľkých dní až mesiacov po publikovaní. Ale veľa článkov v časopisoch vychádza z odborných článkov, takže ich informácie nie sú také nové.</a:t>
            </a:r>
          </a:p>
          <a:p>
            <a:r>
              <a:rPr lang="sk-SK" b="1" dirty="0"/>
              <a:t>Typ informácií</a:t>
            </a:r>
            <a:r>
              <a:rPr lang="sk-SK" dirty="0"/>
              <a:t>: Aktuálne udalosti a úvodníky (spravodajské časopisy). Vedecké články o zaujímavých témach v rámci predmetu časopisu.</a:t>
            </a:r>
          </a:p>
          <a:p>
            <a:r>
              <a:rPr lang="sk-SK" b="1" dirty="0"/>
              <a:t>Kde nájsť</a:t>
            </a:r>
            <a:r>
              <a:rPr lang="sk-SK" dirty="0"/>
              <a:t>: Tlačené časopisy sa doručujú do domovov a knižníc. Niektoré časopisy sú online, ale prístup k starším článkom si môže vyžadovať predplatné. Niektoré databázy knižníc obsahujú </a:t>
            </a:r>
            <a:r>
              <a:rPr lang="sk-SK" dirty="0" err="1"/>
              <a:t>plnotextové</a:t>
            </a:r>
            <a:r>
              <a:rPr lang="sk-SK" dirty="0"/>
              <a:t> články z časopisov.</a:t>
            </a:r>
            <a:endParaRPr lang="en-GB" dirty="0"/>
          </a:p>
        </p:txBody>
      </p:sp>
      <p:sp>
        <p:nvSpPr>
          <p:cNvPr id="3" name="Nadpis 2">
            <a:extLst>
              <a:ext uri="{FF2B5EF4-FFF2-40B4-BE49-F238E27FC236}">
                <a16:creationId xmlns:a16="http://schemas.microsoft.com/office/drawing/2014/main" id="{2022C5AC-6EC8-3240-A10A-4FD2549D1DCA}"/>
              </a:ext>
            </a:extLst>
          </p:cNvPr>
          <p:cNvSpPr>
            <a:spLocks noGrp="1"/>
          </p:cNvSpPr>
          <p:nvPr>
            <p:ph type="title"/>
          </p:nvPr>
        </p:nvSpPr>
        <p:spPr>
          <a:xfrm>
            <a:off x="856449" y="5798183"/>
            <a:ext cx="8312587" cy="1008380"/>
          </a:xfrm>
        </p:spPr>
        <p:txBody>
          <a:bodyPr/>
          <a:lstStyle/>
          <a:p>
            <a:r>
              <a:rPr lang="sk-SK" dirty="0"/>
              <a:t>Články v časopisoch – opatrne – dobrá inšpirácia</a:t>
            </a:r>
            <a:endParaRPr lang="en-GB" dirty="0"/>
          </a:p>
        </p:txBody>
      </p:sp>
      <p:sp>
        <p:nvSpPr>
          <p:cNvPr id="4" name="Zástupný objekt pre dátum 3">
            <a:extLst>
              <a:ext uri="{FF2B5EF4-FFF2-40B4-BE49-F238E27FC236}">
                <a16:creationId xmlns:a16="http://schemas.microsoft.com/office/drawing/2014/main" id="{DACE72D7-436F-1943-8FEE-CAE617CCF466}"/>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CB7B0286-9F1E-0642-9960-62446156D391}"/>
              </a:ext>
            </a:extLst>
          </p:cNvPr>
          <p:cNvSpPr>
            <a:spLocks noGrp="1"/>
          </p:cNvSpPr>
          <p:nvPr>
            <p:ph type="sldNum" sz="quarter" idx="11"/>
          </p:nvPr>
        </p:nvSpPr>
        <p:spPr/>
        <p:txBody>
          <a:bodyPr/>
          <a:lstStyle/>
          <a:p>
            <a:fld id="{20C92893-8C51-46CF-9D47-24B3C575AFAA}" type="slidenum">
              <a:rPr lang="en-GB" smtClean="0"/>
              <a:pPr/>
              <a:t>19</a:t>
            </a:fld>
            <a:endParaRPr lang="en-GB"/>
          </a:p>
        </p:txBody>
      </p:sp>
      <p:sp>
        <p:nvSpPr>
          <p:cNvPr id="6" name="Zástupný objekt pre pätu 5">
            <a:extLst>
              <a:ext uri="{FF2B5EF4-FFF2-40B4-BE49-F238E27FC236}">
                <a16:creationId xmlns:a16="http://schemas.microsoft.com/office/drawing/2014/main" id="{9DE5A410-A987-C64D-92FD-B7640E06FD5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39983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9B6B28E3-D347-4444-A5DD-C870E3AB97C2}"/>
              </a:ext>
            </a:extLst>
          </p:cNvPr>
          <p:cNvSpPr>
            <a:spLocks noGrp="1"/>
          </p:cNvSpPr>
          <p:nvPr>
            <p:ph idx="1"/>
          </p:nvPr>
        </p:nvSpPr>
        <p:spPr>
          <a:xfrm>
            <a:off x="641445" y="756287"/>
            <a:ext cx="8426832" cy="4621740"/>
          </a:xfrm>
        </p:spPr>
        <p:txBody>
          <a:bodyPr>
            <a:normAutofit/>
          </a:bodyPr>
          <a:lstStyle/>
          <a:p>
            <a:r>
              <a:rPr lang="sk-SK" dirty="0"/>
              <a:t>Na konci tejto prednášky</a:t>
            </a:r>
          </a:p>
          <a:p>
            <a:endParaRPr lang="sk-SK" dirty="0"/>
          </a:p>
          <a:p>
            <a:pPr lvl="1"/>
            <a:r>
              <a:rPr lang="sk-SK" dirty="0"/>
              <a:t>Budete vedieť rozlíšiť primárne a sekundárne zdroje, kde ich nájsť a ako sa používajú;</a:t>
            </a:r>
          </a:p>
          <a:p>
            <a:pPr lvl="1"/>
            <a:r>
              <a:rPr lang="sk-SK" dirty="0"/>
              <a:t>Budete vedieť rozlíšiť vedecké a populárne zdroje, kde ich nájsť a ako sa dajú použiť;</a:t>
            </a:r>
          </a:p>
          <a:p>
            <a:pPr lvl="1"/>
            <a:r>
              <a:rPr lang="sk-SK" dirty="0"/>
              <a:t>Spoznáte rôzne typy informačných zdrojov a ich porovnanie z hľadiska toho, kto ich vytvára a publikuje, aký druh informácií obsahujú a ako ich nájsť.</a:t>
            </a:r>
          </a:p>
          <a:p>
            <a:pPr lvl="1"/>
            <a:r>
              <a:rPr lang="sk-SK" dirty="0"/>
              <a:t>Rozpoznáte dôležitosť včasnosti v informačných zdrojoch a ako vyhľadať informačné zdroje, ktoré boli vytvorené v určitom rozsahu dátumov</a:t>
            </a:r>
          </a:p>
        </p:txBody>
      </p:sp>
      <p:sp>
        <p:nvSpPr>
          <p:cNvPr id="3" name="Nadpis 2">
            <a:extLst>
              <a:ext uri="{FF2B5EF4-FFF2-40B4-BE49-F238E27FC236}">
                <a16:creationId xmlns:a16="http://schemas.microsoft.com/office/drawing/2014/main" id="{084EABD5-5EFB-1646-BED5-6C38238B2293}"/>
              </a:ext>
            </a:extLst>
          </p:cNvPr>
          <p:cNvSpPr>
            <a:spLocks noGrp="1"/>
          </p:cNvSpPr>
          <p:nvPr>
            <p:ph type="title"/>
          </p:nvPr>
        </p:nvSpPr>
        <p:spPr/>
        <p:txBody>
          <a:bodyPr/>
          <a:lstStyle/>
          <a:p>
            <a:r>
              <a:rPr lang="sk-SK" dirty="0"/>
              <a:t>Ciele prednášky</a:t>
            </a:r>
          </a:p>
        </p:txBody>
      </p:sp>
      <p:sp>
        <p:nvSpPr>
          <p:cNvPr id="4" name="Zástupný objekt pre dátum 3">
            <a:extLst>
              <a:ext uri="{FF2B5EF4-FFF2-40B4-BE49-F238E27FC236}">
                <a16:creationId xmlns:a16="http://schemas.microsoft.com/office/drawing/2014/main" id="{32355244-9623-474D-9B62-A71656716F43}"/>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A674F7BB-44B9-4A48-B1C6-E539F697F6B7}"/>
              </a:ext>
            </a:extLst>
          </p:cNvPr>
          <p:cNvSpPr>
            <a:spLocks noGrp="1"/>
          </p:cNvSpPr>
          <p:nvPr>
            <p:ph type="sldNum" sz="quarter" idx="11"/>
          </p:nvPr>
        </p:nvSpPr>
        <p:spPr/>
        <p:txBody>
          <a:bodyPr/>
          <a:lstStyle/>
          <a:p>
            <a:fld id="{20C92893-8C51-46CF-9D47-24B3C575AFAA}" type="slidenum">
              <a:rPr lang="en-GB" smtClean="0"/>
              <a:pPr/>
              <a:t>2</a:t>
            </a:fld>
            <a:endParaRPr lang="en-GB"/>
          </a:p>
        </p:txBody>
      </p:sp>
      <p:sp>
        <p:nvSpPr>
          <p:cNvPr id="6" name="Zástupný objekt pre pätu 5">
            <a:extLst>
              <a:ext uri="{FF2B5EF4-FFF2-40B4-BE49-F238E27FC236}">
                <a16:creationId xmlns:a16="http://schemas.microsoft.com/office/drawing/2014/main" id="{AA56BD8A-201E-8345-B288-008CC67F5FAE}"/>
              </a:ext>
            </a:extLst>
          </p:cNvPr>
          <p:cNvSpPr>
            <a:spLocks noGrp="1"/>
          </p:cNvSpPr>
          <p:nvPr>
            <p:ph type="ftr" sz="quarter" idx="12"/>
          </p:nvPr>
        </p:nvSpPr>
        <p:spPr/>
        <p:txBody>
          <a:bodyPr/>
          <a:lstStyle/>
          <a:p>
            <a:r>
              <a:rPr lang="en-GB"/>
              <a:t>rusnak.truni.sk</a:t>
            </a:r>
          </a:p>
        </p:txBody>
      </p:sp>
      <p:pic>
        <p:nvPicPr>
          <p:cNvPr id="2050" name="Picture 2" descr="Aims &amp; Objectives – Global International School">
            <a:extLst>
              <a:ext uri="{FF2B5EF4-FFF2-40B4-BE49-F238E27FC236}">
                <a16:creationId xmlns:a16="http://schemas.microsoft.com/office/drawing/2014/main" id="{9C6359FE-25FE-B044-939B-777BD3B16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819" y="5081374"/>
            <a:ext cx="29337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56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87C61FA-A2FE-7345-A8F7-786841F36D31}"/>
              </a:ext>
            </a:extLst>
          </p:cNvPr>
          <p:cNvSpPr>
            <a:spLocks noGrp="1"/>
          </p:cNvSpPr>
          <p:nvPr>
            <p:ph idx="1"/>
          </p:nvPr>
        </p:nvSpPr>
        <p:spPr>
          <a:xfrm>
            <a:off x="996287" y="756287"/>
            <a:ext cx="8071990" cy="4033519"/>
          </a:xfrm>
        </p:spPr>
        <p:txBody>
          <a:bodyPr/>
          <a:lstStyle/>
          <a:p>
            <a:r>
              <a:rPr lang="en-GB" dirty="0" err="1"/>
              <a:t>Vesmír</a:t>
            </a:r>
            <a:r>
              <a:rPr lang="en-GB" dirty="0"/>
              <a:t> </a:t>
            </a:r>
            <a:r>
              <a:rPr lang="en-GB" dirty="0">
                <a:hlinkClick r:id="rId2"/>
              </a:rPr>
              <a:t>https://vesmir.cz/cz/</a:t>
            </a:r>
            <a:endParaRPr lang="en-GB" dirty="0"/>
          </a:p>
          <a:p>
            <a:pPr marL="20158" indent="0">
              <a:buNone/>
            </a:pPr>
            <a:endParaRPr lang="en-GB" dirty="0"/>
          </a:p>
          <a:p>
            <a:r>
              <a:rPr lang="en-GB" dirty="0" err="1"/>
              <a:t>Zdravie</a:t>
            </a:r>
            <a:r>
              <a:rPr lang="en-GB" dirty="0"/>
              <a:t> </a:t>
            </a:r>
            <a:r>
              <a:rPr lang="en-GB" dirty="0">
                <a:hlinkClick r:id="rId3"/>
              </a:rPr>
              <a:t>https://www.zdravie.sk/clanok/37170/casopis-zdravie</a:t>
            </a:r>
            <a:endParaRPr lang="en-GB" dirty="0"/>
          </a:p>
          <a:p>
            <a:pPr marL="20158" indent="0">
              <a:buNone/>
            </a:pPr>
            <a:endParaRPr lang="en-GB" dirty="0"/>
          </a:p>
          <a:p>
            <a:r>
              <a:rPr lang="en-GB" dirty="0"/>
              <a:t>Scientific American – </a:t>
            </a:r>
            <a:r>
              <a:rPr lang="en-GB" dirty="0" err="1"/>
              <a:t>česká</a:t>
            </a:r>
            <a:r>
              <a:rPr lang="en-GB" dirty="0"/>
              <a:t> </a:t>
            </a:r>
            <a:r>
              <a:rPr lang="en-GB" dirty="0" err="1"/>
              <a:t>verzia</a:t>
            </a:r>
            <a:r>
              <a:rPr lang="en-GB" dirty="0"/>
              <a:t> https://</a:t>
            </a:r>
            <a:r>
              <a:rPr lang="en-GB" dirty="0" err="1"/>
              <a:t>www.sciam.cz</a:t>
            </a:r>
            <a:r>
              <a:rPr lang="en-GB" dirty="0"/>
              <a:t>/</a:t>
            </a:r>
            <a:r>
              <a:rPr lang="en-GB" dirty="0" err="1"/>
              <a:t>cz</a:t>
            </a:r>
            <a:r>
              <a:rPr lang="en-GB" dirty="0"/>
              <a:t>/</a:t>
            </a:r>
            <a:r>
              <a:rPr lang="en-GB" dirty="0" err="1"/>
              <a:t>archiv</a:t>
            </a:r>
            <a:r>
              <a:rPr lang="en-GB" dirty="0"/>
              <a:t>/2019/zari-rijen-2019.html</a:t>
            </a:r>
          </a:p>
          <a:p>
            <a:endParaRPr lang="en-GB" dirty="0"/>
          </a:p>
        </p:txBody>
      </p:sp>
      <p:sp>
        <p:nvSpPr>
          <p:cNvPr id="3" name="Nadpis 2">
            <a:extLst>
              <a:ext uri="{FF2B5EF4-FFF2-40B4-BE49-F238E27FC236}">
                <a16:creationId xmlns:a16="http://schemas.microsoft.com/office/drawing/2014/main" id="{6FBEBCD3-98D9-4F4E-B58E-4C76BE85B64B}"/>
              </a:ext>
            </a:extLst>
          </p:cNvPr>
          <p:cNvSpPr>
            <a:spLocks noGrp="1"/>
          </p:cNvSpPr>
          <p:nvPr>
            <p:ph type="title"/>
          </p:nvPr>
        </p:nvSpPr>
        <p:spPr>
          <a:xfrm>
            <a:off x="842268" y="5835836"/>
            <a:ext cx="8312587" cy="1008380"/>
          </a:xfrm>
        </p:spPr>
        <p:txBody>
          <a:bodyPr/>
          <a:lstStyle/>
          <a:p>
            <a:r>
              <a:rPr lang="en-GB" dirty="0" err="1"/>
              <a:t>Príklady</a:t>
            </a:r>
            <a:r>
              <a:rPr lang="en-GB" dirty="0"/>
              <a:t> </a:t>
            </a:r>
            <a:r>
              <a:rPr lang="en-GB" dirty="0" err="1"/>
              <a:t>na</a:t>
            </a:r>
            <a:r>
              <a:rPr lang="en-GB" dirty="0"/>
              <a:t> </a:t>
            </a:r>
            <a:r>
              <a:rPr lang="en-GB" dirty="0" err="1"/>
              <a:t>vedu</a:t>
            </a:r>
            <a:r>
              <a:rPr lang="en-GB" dirty="0"/>
              <a:t> </a:t>
            </a:r>
            <a:r>
              <a:rPr lang="en-GB" dirty="0" err="1"/>
              <a:t>orientovaných</a:t>
            </a:r>
            <a:r>
              <a:rPr lang="en-GB" dirty="0"/>
              <a:t> </a:t>
            </a:r>
            <a:r>
              <a:rPr lang="en-GB" dirty="0" err="1"/>
              <a:t>časopisov</a:t>
            </a:r>
            <a:endParaRPr lang="en-GB" dirty="0"/>
          </a:p>
        </p:txBody>
      </p:sp>
      <p:sp>
        <p:nvSpPr>
          <p:cNvPr id="4" name="Zástupný objekt pre dátum 3">
            <a:extLst>
              <a:ext uri="{FF2B5EF4-FFF2-40B4-BE49-F238E27FC236}">
                <a16:creationId xmlns:a16="http://schemas.microsoft.com/office/drawing/2014/main" id="{D7AAA710-4DF9-1449-991E-871EC5C1D43B}"/>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8857ECD9-5E75-5243-9CC0-B129B1EE5487}"/>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10A7BE7E-5076-5740-8D70-6D59DF8B33B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52707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9960E07-02C1-8B40-94FD-9C9E801E1F0C}"/>
              </a:ext>
            </a:extLst>
          </p:cNvPr>
          <p:cNvSpPr>
            <a:spLocks noGrp="1"/>
          </p:cNvSpPr>
          <p:nvPr>
            <p:ph idx="1"/>
          </p:nvPr>
        </p:nvSpPr>
        <p:spPr>
          <a:xfrm>
            <a:off x="1009934" y="756287"/>
            <a:ext cx="8058343" cy="4033519"/>
          </a:xfrm>
        </p:spPr>
        <p:txBody>
          <a:bodyPr/>
          <a:lstStyle/>
          <a:p>
            <a:r>
              <a:rPr lang="sk-SK" b="1" dirty="0"/>
              <a:t>Hodnota</a:t>
            </a:r>
            <a:r>
              <a:rPr lang="sk-SK" dirty="0"/>
              <a:t>: aktuálna do niekoľkých minút až dňa od zverejnenia. Opravy vykonané po tejto skutočnosti môžu neskôr zmeniť obsah.</a:t>
            </a:r>
          </a:p>
          <a:p>
            <a:r>
              <a:rPr lang="sk-SK" b="1" dirty="0"/>
              <a:t>Typ informácií</a:t>
            </a:r>
            <a:r>
              <a:rPr lang="sk-SK" dirty="0"/>
              <a:t>: Aktuálne udalosti a úvodníky.</a:t>
            </a:r>
          </a:p>
          <a:p>
            <a:r>
              <a:rPr lang="sk-SK" b="1" dirty="0"/>
              <a:t>Kde nájsť</a:t>
            </a:r>
            <a:r>
              <a:rPr lang="sk-SK" dirty="0"/>
              <a:t>: Tlačené noviny sa doručujú do domovov a knižníc. Mnoho novín pracuje online, ale prístup k starším článkom si môže vyžadovať predplatné. Knižnice si môžu predplatiť novinové databázy.</a:t>
            </a:r>
            <a:endParaRPr lang="en-GB" dirty="0"/>
          </a:p>
        </p:txBody>
      </p:sp>
      <p:sp>
        <p:nvSpPr>
          <p:cNvPr id="3" name="Nadpis 2">
            <a:extLst>
              <a:ext uri="{FF2B5EF4-FFF2-40B4-BE49-F238E27FC236}">
                <a16:creationId xmlns:a16="http://schemas.microsoft.com/office/drawing/2014/main" id="{088E6CDC-124D-E44D-99B2-DB503A8A0785}"/>
              </a:ext>
            </a:extLst>
          </p:cNvPr>
          <p:cNvSpPr>
            <a:spLocks noGrp="1"/>
          </p:cNvSpPr>
          <p:nvPr>
            <p:ph type="title"/>
          </p:nvPr>
        </p:nvSpPr>
        <p:spPr>
          <a:xfrm>
            <a:off x="842268" y="5778929"/>
            <a:ext cx="8312587" cy="1008380"/>
          </a:xfrm>
        </p:spPr>
        <p:txBody>
          <a:bodyPr/>
          <a:lstStyle/>
          <a:p>
            <a:r>
              <a:rPr lang="sk-SK" dirty="0"/>
              <a:t>Články v novinách – nepoužívať ako zdroj</a:t>
            </a:r>
            <a:endParaRPr lang="en-GB" dirty="0"/>
          </a:p>
        </p:txBody>
      </p:sp>
      <p:sp>
        <p:nvSpPr>
          <p:cNvPr id="4" name="Zástupný objekt pre dátum 3">
            <a:extLst>
              <a:ext uri="{FF2B5EF4-FFF2-40B4-BE49-F238E27FC236}">
                <a16:creationId xmlns:a16="http://schemas.microsoft.com/office/drawing/2014/main" id="{3D9A52C9-AC50-5548-AC5F-3134983EFF61}"/>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CB02AA80-B4F6-AC4D-8D91-F49E972F0BD2}"/>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0F344BCA-AB12-0349-9906-9FE24C27066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26928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B5B8CDD-3933-9A49-AED7-B3248408C140}"/>
              </a:ext>
            </a:extLst>
          </p:cNvPr>
          <p:cNvSpPr>
            <a:spLocks noGrp="1"/>
          </p:cNvSpPr>
          <p:nvPr>
            <p:ph idx="1"/>
          </p:nvPr>
        </p:nvSpPr>
        <p:spPr>
          <a:xfrm>
            <a:off x="755690" y="756287"/>
            <a:ext cx="8312587" cy="4429862"/>
          </a:xfrm>
        </p:spPr>
        <p:txBody>
          <a:bodyPr>
            <a:normAutofit lnSpcReduction="10000"/>
          </a:bodyPr>
          <a:lstStyle/>
          <a:p>
            <a:r>
              <a:rPr lang="sk-SK" b="1" dirty="0"/>
              <a:t>Hodnota</a:t>
            </a:r>
            <a:r>
              <a:rPr lang="sk-SK" dirty="0"/>
              <a:t>: Informácie môžu byť staré dva alebo tri roky. Rovnako ako v časopisoch, aj v bibliografii hľadajte najaktuálnejší dátum. To by vás malo informovať o tom, kedy autor (autori) hľadali a písali. Majte na pamäti, že experimentálne / pozorovacie údaje, ktoré zhromaždili autori, môžu byť o rok alebo dva staršie.</a:t>
            </a:r>
          </a:p>
          <a:p>
            <a:r>
              <a:rPr lang="sk-SK" b="1" dirty="0"/>
              <a:t>Typ informácie</a:t>
            </a:r>
            <a:r>
              <a:rPr lang="sk-SK" dirty="0"/>
              <a:t>: Odborný výskum na určitú tému. Nie je to také čerstvé ako článok v časopise, ale môže sa týkať celého predmetu, a nie iba jeho časti. </a:t>
            </a:r>
          </a:p>
          <a:p>
            <a:r>
              <a:rPr lang="sk-SK" b="1" dirty="0"/>
              <a:t>Kde nájsť</a:t>
            </a:r>
            <a:r>
              <a:rPr lang="sk-SK" dirty="0"/>
              <a:t>: Monografie sú primárne dostupné v akademických knižniciach. Niektoré sú v tlačenej podobe, iné sú elektronickými knihami. </a:t>
            </a:r>
            <a:endParaRPr lang="en-GB" dirty="0"/>
          </a:p>
        </p:txBody>
      </p:sp>
      <p:sp>
        <p:nvSpPr>
          <p:cNvPr id="3" name="Nadpis 2">
            <a:extLst>
              <a:ext uri="{FF2B5EF4-FFF2-40B4-BE49-F238E27FC236}">
                <a16:creationId xmlns:a16="http://schemas.microsoft.com/office/drawing/2014/main" id="{43252040-06B8-4B40-A36A-1C45DBE5ACA4}"/>
              </a:ext>
            </a:extLst>
          </p:cNvPr>
          <p:cNvSpPr>
            <a:spLocks noGrp="1"/>
          </p:cNvSpPr>
          <p:nvPr>
            <p:ph type="title"/>
          </p:nvPr>
        </p:nvSpPr>
        <p:spPr>
          <a:xfrm>
            <a:off x="856449" y="5778929"/>
            <a:ext cx="8312587" cy="1008380"/>
          </a:xfrm>
        </p:spPr>
        <p:txBody>
          <a:bodyPr/>
          <a:lstStyle/>
          <a:p>
            <a:r>
              <a:rPr lang="sk-SK" dirty="0"/>
              <a:t>Monografie (odborné knihy)</a:t>
            </a:r>
            <a:endParaRPr lang="en-GB" dirty="0"/>
          </a:p>
        </p:txBody>
      </p:sp>
      <p:sp>
        <p:nvSpPr>
          <p:cNvPr id="4" name="Zástupný objekt pre dátum 3">
            <a:extLst>
              <a:ext uri="{FF2B5EF4-FFF2-40B4-BE49-F238E27FC236}">
                <a16:creationId xmlns:a16="http://schemas.microsoft.com/office/drawing/2014/main" id="{023BAEB7-0E64-4447-BF81-A79E8B14472F}"/>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2B8395E6-F2AE-EA4C-9F1D-FCB6BD981684}"/>
              </a:ext>
            </a:extLst>
          </p:cNvPr>
          <p:cNvSpPr>
            <a:spLocks noGrp="1"/>
          </p:cNvSpPr>
          <p:nvPr>
            <p:ph type="sldNum" sz="quarter" idx="11"/>
          </p:nvPr>
        </p:nvSpPr>
        <p:spPr/>
        <p:txBody>
          <a:bodyPr/>
          <a:lstStyle/>
          <a:p>
            <a:fld id="{20C92893-8C51-46CF-9D47-24B3C575AFAA}" type="slidenum">
              <a:rPr lang="en-GB" smtClean="0"/>
              <a:pPr/>
              <a:t>22</a:t>
            </a:fld>
            <a:endParaRPr lang="en-GB"/>
          </a:p>
        </p:txBody>
      </p:sp>
      <p:sp>
        <p:nvSpPr>
          <p:cNvPr id="6" name="Zástupný objekt pre pätu 5">
            <a:extLst>
              <a:ext uri="{FF2B5EF4-FFF2-40B4-BE49-F238E27FC236}">
                <a16:creationId xmlns:a16="http://schemas.microsoft.com/office/drawing/2014/main" id="{2CBF4FAF-6E4F-424F-A1D5-C7262D82356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12262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a:extLst>
              <a:ext uri="{FF2B5EF4-FFF2-40B4-BE49-F238E27FC236}">
                <a16:creationId xmlns:a16="http://schemas.microsoft.com/office/drawing/2014/main" id="{701D0E2C-0424-B345-83E6-1EB896373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17" y="372889"/>
            <a:ext cx="8159758" cy="5324243"/>
          </a:xfrm>
          <a:prstGeom prst="rect">
            <a:avLst/>
          </a:prstGeom>
          <a:noFill/>
        </p:spPr>
      </p:pic>
      <p:sp>
        <p:nvSpPr>
          <p:cNvPr id="3" name="Nadpis 2">
            <a:extLst>
              <a:ext uri="{FF2B5EF4-FFF2-40B4-BE49-F238E27FC236}">
                <a16:creationId xmlns:a16="http://schemas.microsoft.com/office/drawing/2014/main" id="{0C72B732-FFA8-AE44-B21D-859EF8CD4AC9}"/>
              </a:ext>
            </a:extLst>
          </p:cNvPr>
          <p:cNvSpPr>
            <a:spLocks noGrp="1"/>
          </p:cNvSpPr>
          <p:nvPr>
            <p:ph type="title"/>
          </p:nvPr>
        </p:nvSpPr>
        <p:spPr>
          <a:xfrm>
            <a:off x="859972" y="5778929"/>
            <a:ext cx="8312587" cy="1008380"/>
          </a:xfrm>
        </p:spPr>
        <p:txBody>
          <a:bodyPr anchor="b">
            <a:normAutofit/>
          </a:bodyPr>
          <a:lstStyle/>
          <a:p>
            <a:r>
              <a:rPr lang="en-GB" dirty="0" err="1"/>
              <a:t>Príklady</a:t>
            </a:r>
            <a:r>
              <a:rPr lang="en-GB" dirty="0"/>
              <a:t> </a:t>
            </a:r>
            <a:r>
              <a:rPr lang="en-GB" dirty="0" err="1"/>
              <a:t>zdrojov</a:t>
            </a:r>
            <a:r>
              <a:rPr lang="en-GB" dirty="0"/>
              <a:t> - Veda</a:t>
            </a:r>
          </a:p>
        </p:txBody>
      </p:sp>
      <p:sp>
        <p:nvSpPr>
          <p:cNvPr id="4" name="Zástupný objekt pre dátum 3">
            <a:extLst>
              <a:ext uri="{FF2B5EF4-FFF2-40B4-BE49-F238E27FC236}">
                <a16:creationId xmlns:a16="http://schemas.microsoft.com/office/drawing/2014/main" id="{19152930-F57C-804B-BED4-7AFB32902667}"/>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4.10.20</a:t>
            </a:fld>
            <a:endParaRPr lang="en-GB" sz="1100"/>
          </a:p>
        </p:txBody>
      </p:sp>
      <p:sp>
        <p:nvSpPr>
          <p:cNvPr id="5" name="Zástupný objekt pre číslo snímky 4">
            <a:extLst>
              <a:ext uri="{FF2B5EF4-FFF2-40B4-BE49-F238E27FC236}">
                <a16:creationId xmlns:a16="http://schemas.microsoft.com/office/drawing/2014/main" id="{F51EAAC7-22AC-0247-8A90-78F6818288B8}"/>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23</a:t>
            </a:fld>
            <a:endParaRPr lang="en-GB"/>
          </a:p>
        </p:txBody>
      </p:sp>
      <p:sp>
        <p:nvSpPr>
          <p:cNvPr id="6" name="Zástupný objekt pre pätu 5">
            <a:extLst>
              <a:ext uri="{FF2B5EF4-FFF2-40B4-BE49-F238E27FC236}">
                <a16:creationId xmlns:a16="http://schemas.microsoft.com/office/drawing/2014/main" id="{00B75B2B-304C-5D43-8F12-12426FA7A18B}"/>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3471605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920CD50-1843-9A45-8F1A-C6EB81856CC1}"/>
              </a:ext>
            </a:extLst>
          </p:cNvPr>
          <p:cNvSpPr>
            <a:spLocks noGrp="1"/>
          </p:cNvSpPr>
          <p:nvPr>
            <p:ph idx="1"/>
          </p:nvPr>
        </p:nvSpPr>
        <p:spPr>
          <a:xfrm>
            <a:off x="856448" y="756287"/>
            <a:ext cx="8211829" cy="4621740"/>
          </a:xfrm>
        </p:spPr>
        <p:txBody>
          <a:bodyPr>
            <a:normAutofit/>
          </a:bodyPr>
          <a:lstStyle/>
          <a:p>
            <a:r>
              <a:rPr lang="sk-SK" b="1" dirty="0"/>
              <a:t>Hodnota</a:t>
            </a:r>
            <a:r>
              <a:rPr lang="sk-SK" dirty="0"/>
              <a:t>: Veľmi sa líši. Knihy s aktuálnymi témami môžu byť vydané v priebehu niekoľkých týždňov, ale vo výsledku môžu obsahovať chyby. Ďalšie knihy sa dostanú do tlače dva a viac rokov a výskum môže byť ešte starší. </a:t>
            </a:r>
          </a:p>
          <a:p>
            <a:r>
              <a:rPr lang="sk-SK" b="1" dirty="0"/>
              <a:t>Typ informácie</a:t>
            </a:r>
            <a:r>
              <a:rPr lang="sk-SK" dirty="0"/>
              <a:t>: Vedecké informácie a stanoviská.</a:t>
            </a:r>
            <a:br>
              <a:rPr lang="sk-SK" dirty="0"/>
            </a:br>
            <a:r>
              <a:rPr lang="sk-SK" b="1" dirty="0"/>
              <a:t>Kde nájsť</a:t>
            </a:r>
            <a:r>
              <a:rPr lang="sk-SK" dirty="0"/>
              <a:t>: Knihy literatúry faktu sa nachádzajú v kníhkupectvách a hlavne vo verejných knižniciach. Verzie elektronických kníh môžu byť pre spotrebiteľov dostupné prostredníctvom Kindle, </a:t>
            </a:r>
            <a:r>
              <a:rPr lang="sk-SK" dirty="0" err="1"/>
              <a:t>Nook</a:t>
            </a:r>
            <a:r>
              <a:rPr lang="sk-SK" dirty="0"/>
              <a:t>, iPadu atď. Akademické knižnice zhromažďujú aj literatúru faktu o primerane vysokej kvalite akademicky relevantných tém. </a:t>
            </a:r>
            <a:endParaRPr lang="en-GB" dirty="0"/>
          </a:p>
        </p:txBody>
      </p:sp>
      <p:sp>
        <p:nvSpPr>
          <p:cNvPr id="3" name="Nadpis 2">
            <a:extLst>
              <a:ext uri="{FF2B5EF4-FFF2-40B4-BE49-F238E27FC236}">
                <a16:creationId xmlns:a16="http://schemas.microsoft.com/office/drawing/2014/main" id="{991E5721-0C9B-884D-8BCD-8AE056EB76A6}"/>
              </a:ext>
            </a:extLst>
          </p:cNvPr>
          <p:cNvSpPr>
            <a:spLocks noGrp="1"/>
          </p:cNvSpPr>
          <p:nvPr>
            <p:ph type="title"/>
          </p:nvPr>
        </p:nvSpPr>
        <p:spPr/>
        <p:txBody>
          <a:bodyPr/>
          <a:lstStyle/>
          <a:p>
            <a:r>
              <a:rPr lang="sk-SK" dirty="0"/>
              <a:t>Literatúra faktu</a:t>
            </a:r>
            <a:endParaRPr lang="en-GB" dirty="0"/>
          </a:p>
        </p:txBody>
      </p:sp>
      <p:sp>
        <p:nvSpPr>
          <p:cNvPr id="4" name="Zástupný objekt pre dátum 3">
            <a:extLst>
              <a:ext uri="{FF2B5EF4-FFF2-40B4-BE49-F238E27FC236}">
                <a16:creationId xmlns:a16="http://schemas.microsoft.com/office/drawing/2014/main" id="{1509B3EB-CE6C-CA4A-A221-2D2AF46AEA89}"/>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DC81C6CE-1C27-5D4E-85F3-5AD49C94948B}"/>
              </a:ext>
            </a:extLst>
          </p:cNvPr>
          <p:cNvSpPr>
            <a:spLocks noGrp="1"/>
          </p:cNvSpPr>
          <p:nvPr>
            <p:ph type="sldNum" sz="quarter" idx="11"/>
          </p:nvPr>
        </p:nvSpPr>
        <p:spPr/>
        <p:txBody>
          <a:bodyPr/>
          <a:lstStyle/>
          <a:p>
            <a:fld id="{20C92893-8C51-46CF-9D47-24B3C575AFAA}" type="slidenum">
              <a:rPr lang="en-GB" smtClean="0"/>
              <a:pPr/>
              <a:t>24</a:t>
            </a:fld>
            <a:endParaRPr lang="en-GB"/>
          </a:p>
        </p:txBody>
      </p:sp>
      <p:sp>
        <p:nvSpPr>
          <p:cNvPr id="6" name="Zástupný objekt pre pätu 5">
            <a:extLst>
              <a:ext uri="{FF2B5EF4-FFF2-40B4-BE49-F238E27FC236}">
                <a16:creationId xmlns:a16="http://schemas.microsoft.com/office/drawing/2014/main" id="{639887FB-8ACC-2A40-A54C-2655A83F732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985870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4D31AF2-ACF5-5C43-B67B-706AC67AE4F7}"/>
              </a:ext>
            </a:extLst>
          </p:cNvPr>
          <p:cNvSpPr>
            <a:spLocks noGrp="1"/>
          </p:cNvSpPr>
          <p:nvPr>
            <p:ph type="title"/>
          </p:nvPr>
        </p:nvSpPr>
        <p:spPr>
          <a:xfrm>
            <a:off x="842268" y="5778929"/>
            <a:ext cx="8312587" cy="1008380"/>
          </a:xfrm>
        </p:spPr>
        <p:txBody>
          <a:bodyPr/>
          <a:lstStyle/>
          <a:p>
            <a:r>
              <a:rPr lang="en-GB" dirty="0"/>
              <a:t>Google Books</a:t>
            </a:r>
          </a:p>
        </p:txBody>
      </p:sp>
      <p:sp>
        <p:nvSpPr>
          <p:cNvPr id="4" name="Zástupný objekt pre dátum 3">
            <a:extLst>
              <a:ext uri="{FF2B5EF4-FFF2-40B4-BE49-F238E27FC236}">
                <a16:creationId xmlns:a16="http://schemas.microsoft.com/office/drawing/2014/main" id="{374916D3-9390-8C48-B2E7-ED807B3CF6D4}"/>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E6F81B43-8D05-9844-AE30-E6A8C17BFB63}"/>
              </a:ext>
            </a:extLst>
          </p:cNvPr>
          <p:cNvSpPr>
            <a:spLocks noGrp="1"/>
          </p:cNvSpPr>
          <p:nvPr>
            <p:ph type="sldNum" sz="quarter" idx="11"/>
          </p:nvPr>
        </p:nvSpPr>
        <p:spPr/>
        <p:txBody>
          <a:bodyPr/>
          <a:lstStyle/>
          <a:p>
            <a:fld id="{20C92893-8C51-46CF-9D47-24B3C575AFAA}" type="slidenum">
              <a:rPr lang="en-GB" smtClean="0"/>
              <a:pPr/>
              <a:t>25</a:t>
            </a:fld>
            <a:endParaRPr lang="en-GB"/>
          </a:p>
        </p:txBody>
      </p:sp>
      <p:sp>
        <p:nvSpPr>
          <p:cNvPr id="6" name="Zástupný objekt pre pätu 5">
            <a:extLst>
              <a:ext uri="{FF2B5EF4-FFF2-40B4-BE49-F238E27FC236}">
                <a16:creationId xmlns:a16="http://schemas.microsoft.com/office/drawing/2014/main" id="{D15A55CA-027D-2B46-856B-0878B3C9A2B2}"/>
              </a:ext>
            </a:extLst>
          </p:cNvPr>
          <p:cNvSpPr>
            <a:spLocks noGrp="1"/>
          </p:cNvSpPr>
          <p:nvPr>
            <p:ph type="ftr" sz="quarter" idx="12"/>
          </p:nvPr>
        </p:nvSpPr>
        <p:spPr/>
        <p:txBody>
          <a:bodyPr/>
          <a:lstStyle/>
          <a:p>
            <a:r>
              <a:rPr lang="en-GB"/>
              <a:t>rusnak.truni.sk</a:t>
            </a:r>
          </a:p>
        </p:txBody>
      </p:sp>
      <p:pic>
        <p:nvPicPr>
          <p:cNvPr id="8" name="Obrázok 7" descr="Obrázok, na ktorom je text&#10;&#10;Automaticky generovaný popis">
            <a:extLst>
              <a:ext uri="{FF2B5EF4-FFF2-40B4-BE49-F238E27FC236}">
                <a16:creationId xmlns:a16="http://schemas.microsoft.com/office/drawing/2014/main" id="{881E6A5F-7C6D-534D-AF57-6CA8AEB81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6308"/>
            <a:ext cx="10075863" cy="3290233"/>
          </a:xfrm>
          <a:prstGeom prst="rect">
            <a:avLst/>
          </a:prstGeom>
        </p:spPr>
      </p:pic>
    </p:spTree>
    <p:extLst>
      <p:ext uri="{BB962C8B-B14F-4D97-AF65-F5344CB8AC3E}">
        <p14:creationId xmlns:p14="http://schemas.microsoft.com/office/powerpoint/2010/main" val="1054213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effectLst/>
              </a:rPr>
              <a:t>SOLEN </a:t>
            </a:r>
            <a:r>
              <a:rPr lang="en-US" dirty="0">
                <a:effectLst/>
                <a:hlinkClick r:id="rId2"/>
              </a:rPr>
              <a:t>http://solen.sk/</a:t>
            </a:r>
            <a:endParaRPr lang="en-US" dirty="0">
              <a:effectLst/>
            </a:endParaRPr>
          </a:p>
          <a:p>
            <a:r>
              <a:rPr lang="en-US" sz="2645" dirty="0">
                <a:effectLst/>
                <a:hlinkClick r:id="rId3"/>
              </a:rPr>
              <a:t>Časopisy vydavateľstva Tigis</a:t>
            </a:r>
            <a:r>
              <a:rPr lang="en-US" sz="2645" dirty="0"/>
              <a:t>: </a:t>
            </a:r>
            <a:r>
              <a:rPr lang="en-US" sz="2645" dirty="0" err="1"/>
              <a:t>Bolest</a:t>
            </a:r>
            <a:r>
              <a:rPr lang="en-US" sz="2645" dirty="0"/>
              <a:t>, </a:t>
            </a:r>
            <a:r>
              <a:rPr lang="en-US" sz="2645" dirty="0" err="1"/>
              <a:t>Jak</a:t>
            </a:r>
            <a:r>
              <a:rPr lang="en-US" sz="2645" dirty="0"/>
              <a:t> </a:t>
            </a:r>
            <a:r>
              <a:rPr lang="en-US" sz="2645" dirty="0" err="1"/>
              <a:t>na</a:t>
            </a:r>
            <a:r>
              <a:rPr lang="en-US" sz="2645" dirty="0"/>
              <a:t> </a:t>
            </a:r>
            <a:r>
              <a:rPr lang="en-US" sz="2645" dirty="0" err="1"/>
              <a:t>bolest</a:t>
            </a:r>
            <a:r>
              <a:rPr lang="en-US" sz="2645" dirty="0"/>
              <a:t>, </a:t>
            </a:r>
            <a:r>
              <a:rPr lang="en-US" sz="2645" dirty="0" err="1"/>
              <a:t>Psychiatrie</a:t>
            </a:r>
            <a:r>
              <a:rPr lang="en-US" sz="2645" dirty="0"/>
              <a:t>, </a:t>
            </a:r>
            <a:r>
              <a:rPr lang="en-US" sz="2645" dirty="0" err="1"/>
              <a:t>Alergie</a:t>
            </a:r>
            <a:r>
              <a:rPr lang="en-US" sz="2645" dirty="0"/>
              <a:t> </a:t>
            </a:r>
            <a:r>
              <a:rPr lang="en-US" sz="2645" dirty="0" err="1"/>
              <a:t>atď</a:t>
            </a:r>
            <a:r>
              <a:rPr lang="en-US" sz="2645" dirty="0"/>
              <a:t>.</a:t>
            </a:r>
          </a:p>
          <a:p>
            <a:r>
              <a:rPr lang="en-US" sz="2645" dirty="0" err="1">
                <a:hlinkClick r:id="rId4"/>
              </a:rPr>
              <a:t>Literárne</a:t>
            </a:r>
            <a:r>
              <a:rPr lang="en-US" sz="2645" dirty="0">
                <a:hlinkClick r:id="rId4"/>
              </a:rPr>
              <a:t> </a:t>
            </a:r>
            <a:r>
              <a:rPr lang="en-US" sz="2645" dirty="0" err="1">
                <a:hlinkClick r:id="rId4"/>
              </a:rPr>
              <a:t>informačné</a:t>
            </a:r>
            <a:r>
              <a:rPr lang="en-US" sz="2645" dirty="0">
                <a:hlinkClick r:id="rId4"/>
              </a:rPr>
              <a:t> centrum</a:t>
            </a:r>
            <a:r>
              <a:rPr lang="en-US" sz="2645" dirty="0"/>
              <a:t> </a:t>
            </a:r>
            <a:r>
              <a:rPr lang="mr-IN" sz="2645" dirty="0"/>
              <a:t>–</a:t>
            </a:r>
            <a:r>
              <a:rPr lang="en-US" sz="2645" dirty="0"/>
              <a:t> </a:t>
            </a:r>
            <a:r>
              <a:rPr lang="en-US" sz="2645" dirty="0" err="1"/>
              <a:t>zoznam</a:t>
            </a:r>
            <a:r>
              <a:rPr lang="en-US" sz="2645" dirty="0"/>
              <a:t> </a:t>
            </a:r>
            <a:r>
              <a:rPr lang="en-US" sz="2645" dirty="0" err="1"/>
              <a:t>vydavateľstiev</a:t>
            </a:r>
            <a:endParaRPr lang="sk-SK" sz="2645" dirty="0"/>
          </a:p>
          <a:p>
            <a:endParaRPr lang="en-US" dirty="0">
              <a:effectLst/>
            </a:endParaRPr>
          </a:p>
          <a:p>
            <a:endParaRPr lang="en-US" dirty="0">
              <a:effectLst/>
            </a:endParaRPr>
          </a:p>
          <a:p>
            <a:endParaRPr lang="sk-SK" dirty="0"/>
          </a:p>
        </p:txBody>
      </p:sp>
      <p:sp>
        <p:nvSpPr>
          <p:cNvPr id="3" name="Title 2"/>
          <p:cNvSpPr>
            <a:spLocks noGrp="1"/>
          </p:cNvSpPr>
          <p:nvPr>
            <p:ph type="title"/>
          </p:nvPr>
        </p:nvSpPr>
        <p:spPr/>
        <p:txBody>
          <a:bodyPr/>
          <a:lstStyle/>
          <a:p>
            <a:r>
              <a:rPr lang="sk-SK" dirty="0"/>
              <a:t>Vydavateľstvá</a:t>
            </a:r>
          </a:p>
        </p:txBody>
      </p:sp>
      <p:sp>
        <p:nvSpPr>
          <p:cNvPr id="4" name="Slide Number Placeholder 3"/>
          <p:cNvSpPr>
            <a:spLocks noGrp="1"/>
          </p:cNvSpPr>
          <p:nvPr>
            <p:ph type="sldNum" sz="quarter" idx="11"/>
          </p:nvPr>
        </p:nvSpPr>
        <p:spPr/>
        <p:txBody>
          <a:bodyPr/>
          <a:lstStyle/>
          <a:p>
            <a:pPr>
              <a:defRPr/>
            </a:pPr>
            <a:fld id="{8DA5206A-0890-804C-A5DA-47E1C3D02E95}" type="slidenum">
              <a:rPr lang="en-US" altLang="en-US" smtClean="0"/>
              <a:pPr>
                <a:defRPr/>
              </a:pPr>
              <a:t>26</a:t>
            </a:fld>
            <a:endParaRPr lang="en-US" altLang="en-US"/>
          </a:p>
        </p:txBody>
      </p:sp>
      <p:sp>
        <p:nvSpPr>
          <p:cNvPr id="5" name="Footer Placeholder 4"/>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3450904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B138D9C0-7075-5646-8D59-D73B470E7969}"/>
              </a:ext>
            </a:extLst>
          </p:cNvPr>
          <p:cNvSpPr>
            <a:spLocks noGrp="1"/>
          </p:cNvSpPr>
          <p:nvPr>
            <p:ph idx="1"/>
          </p:nvPr>
        </p:nvSpPr>
        <p:spPr>
          <a:xfrm>
            <a:off x="755690" y="756286"/>
            <a:ext cx="8312587" cy="5057659"/>
          </a:xfrm>
        </p:spPr>
        <p:txBody>
          <a:bodyPr>
            <a:normAutofit fontScale="85000" lnSpcReduction="20000"/>
          </a:bodyPr>
          <a:lstStyle/>
          <a:p>
            <a:r>
              <a:rPr lang="sk-SK" b="1" dirty="0"/>
              <a:t>Hodnota</a:t>
            </a:r>
            <a:r>
              <a:rPr lang="sk-SK" dirty="0"/>
              <a:t>: Majú často ročné aktualizácie, takže informácie v nich by mali byť staré iba asi rok. Online referenčné zdroje sa môžu priebežne aktualizovať. Mnoho štatistických zdrojov obsahuje staršie údaje, pretože ich usporiadanie trvá dlho. Dôležité je, že referenčné zdroje vám zvyčajne povedia, aké staré sú ich informácie.</a:t>
            </a:r>
          </a:p>
          <a:p>
            <a:r>
              <a:rPr lang="sk-SK" b="1" dirty="0"/>
              <a:t>Typ informácií</a:t>
            </a:r>
            <a:r>
              <a:rPr lang="sk-SK" dirty="0"/>
              <a:t>: Zhrnutie a syntéza poznatkov o téme. Materiály, na ktoré sa má odkazovať; napríklad fakty a čísla, dátumy, mená, miery, štatistiky, citácie, pokyny, rovnice, vzorce, definície, vysvetlenia, tabuľky, grafy, diagramy, mapy.</a:t>
            </a:r>
          </a:p>
          <a:p>
            <a:r>
              <a:rPr lang="sk-SK" b="1" dirty="0"/>
              <a:t>Kde nájsť</a:t>
            </a:r>
            <a:r>
              <a:rPr lang="sk-SK" dirty="0"/>
              <a:t>: Referenčné zdroje sú tradične dostupné ako knihy alebo série kníh. Môžu si ich kúpiť spotrebitelia, ale často sú príliš drahé. Nájdete ich v referenčných sekciách verejných a akademických knižníc. Nie všetky tlačené referenčné zdroje sú knihy; napríklad existujú aj mapy. Stále viac a viac referenčných zdrojov je k dispozícii v online formáte. Postupne ako sú online, stávajú sa čoraz menej lineárnymi a využívajú možnosti prepojenia a zahrnutia multimédií. Online referenčné zdroje sú dostupné prostredníctvom špecializovaných databáz knižníc a veľa z nich je tiež na webe. Niektoré sú zadarmo a niektoré si vyžadujú individuálne predplatné.</a:t>
            </a:r>
          </a:p>
          <a:p>
            <a:endParaRPr lang="en-GB" dirty="0"/>
          </a:p>
        </p:txBody>
      </p:sp>
      <p:sp>
        <p:nvSpPr>
          <p:cNvPr id="3" name="Nadpis 2">
            <a:extLst>
              <a:ext uri="{FF2B5EF4-FFF2-40B4-BE49-F238E27FC236}">
                <a16:creationId xmlns:a16="http://schemas.microsoft.com/office/drawing/2014/main" id="{5CBD32B5-1E58-9448-86DC-136C4A108E5D}"/>
              </a:ext>
            </a:extLst>
          </p:cNvPr>
          <p:cNvSpPr>
            <a:spLocks noGrp="1"/>
          </p:cNvSpPr>
          <p:nvPr>
            <p:ph type="title"/>
          </p:nvPr>
        </p:nvSpPr>
        <p:spPr>
          <a:xfrm>
            <a:off x="856449" y="5778929"/>
            <a:ext cx="8312587" cy="1008380"/>
          </a:xfrm>
        </p:spPr>
        <p:txBody>
          <a:bodyPr/>
          <a:lstStyle/>
          <a:p>
            <a:r>
              <a:rPr lang="sk-SK" dirty="0"/>
              <a:t>Zdroje odkazov</a:t>
            </a:r>
            <a:endParaRPr lang="en-GB" dirty="0"/>
          </a:p>
        </p:txBody>
      </p:sp>
      <p:sp>
        <p:nvSpPr>
          <p:cNvPr id="4" name="Zástupný objekt pre dátum 3">
            <a:extLst>
              <a:ext uri="{FF2B5EF4-FFF2-40B4-BE49-F238E27FC236}">
                <a16:creationId xmlns:a16="http://schemas.microsoft.com/office/drawing/2014/main" id="{5CFC2901-41D6-5047-8F36-6E47457088BF}"/>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DA885F20-50E9-DD4F-88B1-22EBCC1720AD}"/>
              </a:ext>
            </a:extLst>
          </p:cNvPr>
          <p:cNvSpPr>
            <a:spLocks noGrp="1"/>
          </p:cNvSpPr>
          <p:nvPr>
            <p:ph type="sldNum" sz="quarter" idx="11"/>
          </p:nvPr>
        </p:nvSpPr>
        <p:spPr/>
        <p:txBody>
          <a:bodyPr/>
          <a:lstStyle/>
          <a:p>
            <a:fld id="{20C92893-8C51-46CF-9D47-24B3C575AFAA}" type="slidenum">
              <a:rPr lang="en-GB" smtClean="0"/>
              <a:pPr/>
              <a:t>27</a:t>
            </a:fld>
            <a:endParaRPr lang="en-GB"/>
          </a:p>
        </p:txBody>
      </p:sp>
      <p:sp>
        <p:nvSpPr>
          <p:cNvPr id="6" name="Zástupný objekt pre pätu 5">
            <a:extLst>
              <a:ext uri="{FF2B5EF4-FFF2-40B4-BE49-F238E27FC236}">
                <a16:creationId xmlns:a16="http://schemas.microsoft.com/office/drawing/2014/main" id="{BDCC36F0-423C-F44C-8386-7F47ED7E273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36048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3F3A644-21C4-2541-8187-B16E663E44C2}"/>
              </a:ext>
            </a:extLst>
          </p:cNvPr>
          <p:cNvSpPr>
            <a:spLocks noGrp="1"/>
          </p:cNvSpPr>
          <p:nvPr>
            <p:ph idx="1"/>
          </p:nvPr>
        </p:nvSpPr>
        <p:spPr>
          <a:xfrm>
            <a:off x="755690" y="756287"/>
            <a:ext cx="8312587" cy="4033519"/>
          </a:xfrm>
        </p:spPr>
        <p:txBody>
          <a:bodyPr/>
          <a:lstStyle/>
          <a:p>
            <a:r>
              <a:rPr lang="sk-SK" dirty="0"/>
              <a:t>Knižnica </a:t>
            </a:r>
            <a:r>
              <a:rPr lang="sk-SK" dirty="0" err="1"/>
              <a:t>Cochrane</a:t>
            </a:r>
            <a:r>
              <a:rPr lang="sk-SK" dirty="0"/>
              <a:t> je zbierkou databáz medicíny a iných špecializácií v zdravotníctve poskytovaných spoločnosťou </a:t>
            </a:r>
            <a:r>
              <a:rPr lang="sk-SK" dirty="0" err="1"/>
              <a:t>Cochrane</a:t>
            </a:r>
            <a:r>
              <a:rPr lang="sk-SK" dirty="0"/>
              <a:t> a inými organizáciami. </a:t>
            </a:r>
          </a:p>
          <a:p>
            <a:r>
              <a:rPr lang="sk-SK" dirty="0"/>
              <a:t>V jadre je kolekcia </a:t>
            </a:r>
            <a:r>
              <a:rPr lang="sk-SK" dirty="0" err="1"/>
              <a:t>Cochrane</a:t>
            </a:r>
            <a:r>
              <a:rPr lang="sk-SK" dirty="0"/>
              <a:t> </a:t>
            </a:r>
            <a:r>
              <a:rPr lang="sk-SK" dirty="0" err="1"/>
              <a:t>Reviews</a:t>
            </a:r>
            <a:r>
              <a:rPr lang="sk-SK" dirty="0"/>
              <a:t>, databáza systematických prehľadov a </a:t>
            </a:r>
            <a:r>
              <a:rPr lang="sk-SK" dirty="0" err="1"/>
              <a:t>metaanalýz</a:t>
            </a:r>
            <a:r>
              <a:rPr lang="sk-SK" dirty="0"/>
              <a:t>, ktoré sumarizujú a interpretujú výsledky lekárskeho výskumu.</a:t>
            </a:r>
          </a:p>
          <a:p>
            <a:r>
              <a:rPr lang="en-GB" dirty="0"/>
              <a:t>https://</a:t>
            </a:r>
            <a:r>
              <a:rPr lang="en-GB" dirty="0" err="1"/>
              <a:t>www.cochranelibrary.com</a:t>
            </a:r>
            <a:r>
              <a:rPr lang="en-GB" dirty="0"/>
              <a:t>/</a:t>
            </a:r>
          </a:p>
        </p:txBody>
      </p:sp>
      <p:sp>
        <p:nvSpPr>
          <p:cNvPr id="3" name="Nadpis 2">
            <a:extLst>
              <a:ext uri="{FF2B5EF4-FFF2-40B4-BE49-F238E27FC236}">
                <a16:creationId xmlns:a16="http://schemas.microsoft.com/office/drawing/2014/main" id="{DD90BE61-A273-4F4E-8C9D-792005C233B9}"/>
              </a:ext>
            </a:extLst>
          </p:cNvPr>
          <p:cNvSpPr>
            <a:spLocks noGrp="1"/>
          </p:cNvSpPr>
          <p:nvPr>
            <p:ph type="title"/>
          </p:nvPr>
        </p:nvSpPr>
        <p:spPr/>
        <p:txBody>
          <a:bodyPr/>
          <a:lstStyle/>
          <a:p>
            <a:r>
              <a:rPr lang="en-GB" dirty="0"/>
              <a:t>Cochrane </a:t>
            </a:r>
            <a:r>
              <a:rPr lang="en-GB" dirty="0" err="1"/>
              <a:t>knižnica</a:t>
            </a:r>
            <a:r>
              <a:rPr lang="en-GB" dirty="0"/>
              <a:t> (library)</a:t>
            </a:r>
          </a:p>
        </p:txBody>
      </p:sp>
      <p:sp>
        <p:nvSpPr>
          <p:cNvPr id="4" name="Zástupný objekt pre dátum 3">
            <a:extLst>
              <a:ext uri="{FF2B5EF4-FFF2-40B4-BE49-F238E27FC236}">
                <a16:creationId xmlns:a16="http://schemas.microsoft.com/office/drawing/2014/main" id="{AA58B2F2-3EEB-7242-AE65-5A05913E9A2E}"/>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8C35C3DD-2227-BD4F-A52A-F1B1074C0EF7}"/>
              </a:ext>
            </a:extLst>
          </p:cNvPr>
          <p:cNvSpPr>
            <a:spLocks noGrp="1"/>
          </p:cNvSpPr>
          <p:nvPr>
            <p:ph type="sldNum" sz="quarter" idx="11"/>
          </p:nvPr>
        </p:nvSpPr>
        <p:spPr/>
        <p:txBody>
          <a:bodyPr/>
          <a:lstStyle/>
          <a:p>
            <a:fld id="{20C92893-8C51-46CF-9D47-24B3C575AFAA}" type="slidenum">
              <a:rPr lang="en-GB" smtClean="0"/>
              <a:pPr/>
              <a:t>28</a:t>
            </a:fld>
            <a:endParaRPr lang="en-GB"/>
          </a:p>
        </p:txBody>
      </p:sp>
      <p:sp>
        <p:nvSpPr>
          <p:cNvPr id="6" name="Zástupný objekt pre pätu 5">
            <a:extLst>
              <a:ext uri="{FF2B5EF4-FFF2-40B4-BE49-F238E27FC236}">
                <a16:creationId xmlns:a16="http://schemas.microsoft.com/office/drawing/2014/main" id="{B4D0CFAC-C4B5-E14F-A5B9-3E985882667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348400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a:hlinkClick r:id="rId2"/>
              </a:rPr>
              <a:t>Cochrane</a:t>
            </a:r>
            <a:r>
              <a:rPr lang="sk-SK" dirty="0">
                <a:hlinkClick r:id="rId2"/>
              </a:rPr>
              <a:t> </a:t>
            </a:r>
            <a:r>
              <a:rPr lang="sk-SK" dirty="0" err="1">
                <a:hlinkClick r:id="rId2"/>
              </a:rPr>
              <a:t>Library</a:t>
            </a:r>
            <a:endParaRPr lang="sk-SK" dirty="0"/>
          </a:p>
        </p:txBody>
      </p:sp>
      <p:sp>
        <p:nvSpPr>
          <p:cNvPr id="4" name="Date Placeholder 3"/>
          <p:cNvSpPr>
            <a:spLocks noGrp="1"/>
          </p:cNvSpPr>
          <p:nvPr>
            <p:ph type="dt" sz="half" idx="10"/>
          </p:nvPr>
        </p:nvSpPr>
        <p:spPr/>
        <p:txBody>
          <a:bodyPr/>
          <a:lstStyle/>
          <a:p>
            <a:fld id="{17D84F83-A9A5-C942-A03F-560C803C3F5D}" type="datetime1">
              <a:rPr lang="sk-SK" smtClean="0"/>
              <a:t>4.10.20</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29</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833"/>
            <a:ext cx="10058400" cy="4987290"/>
          </a:xfrm>
          <a:prstGeom prst="rect">
            <a:avLst/>
          </a:prstGeom>
        </p:spPr>
      </p:pic>
    </p:spTree>
    <p:extLst>
      <p:ext uri="{BB962C8B-B14F-4D97-AF65-F5344CB8AC3E}">
        <p14:creationId xmlns:p14="http://schemas.microsoft.com/office/powerpoint/2010/main" val="71438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89" y="758669"/>
            <a:ext cx="8312587" cy="4905152"/>
          </a:xfrm>
        </p:spPr>
        <p:txBody>
          <a:bodyPr>
            <a:normAutofit/>
          </a:bodyPr>
          <a:lstStyle/>
          <a:p>
            <a:pPr algn="just"/>
            <a:r>
              <a:rPr lang="sk-SK" dirty="0"/>
              <a:t>Dôveryhodnosť zdrojov je založená na bodoch ako súvislosť autora s témou, publikom, zdrojom publikácie a dokumentáciou podporných dôkazov, môže tiež pomôcť pri hodnotení tlačových a iných typov zdrojov.</a:t>
            </a:r>
          </a:p>
          <a:p>
            <a:pPr algn="just"/>
            <a:r>
              <a:rPr lang="sk-SK" dirty="0"/>
              <a:t>V okamihu, keď začnete hľadať informácie, ste si vybrali svoje potenciálne zdroje. Pretože ich je veľa, mali by ste ich preskúmať „kritickým okom“. Inteligentní vedci si neustále kladú dve základné otázky:</a:t>
            </a:r>
          </a:p>
          <a:p>
            <a:pPr lvl="1" algn="just"/>
            <a:r>
              <a:rPr lang="sk-SK" dirty="0"/>
              <a:t>"</a:t>
            </a:r>
            <a:r>
              <a:rPr lang="sk-SK" i="1" dirty="0"/>
              <a:t>Je tento zdroj relevantný?</a:t>
            </a:r>
            <a:r>
              <a:rPr lang="sk-SK" dirty="0"/>
              <a:t>" - Táto otázka vám pomôže vyhnúť sa strate času čítaním zdrojov, ktoré nie sú pre vašu aktuálnu tému vhodné.</a:t>
            </a:r>
          </a:p>
          <a:p>
            <a:pPr lvl="1" algn="just"/>
            <a:r>
              <a:rPr lang="sk-SK" dirty="0"/>
              <a:t>„</a:t>
            </a:r>
            <a:r>
              <a:rPr lang="sk-SK" i="1" dirty="0"/>
              <a:t>Je tento zdroj spoľahlivý?</a:t>
            </a:r>
            <a:r>
              <a:rPr lang="sk-SK" dirty="0"/>
              <a:t>“ - Táto otázka vám pomôže identifikovať vhodné a dôveryhodné zdroje.</a:t>
            </a:r>
          </a:p>
        </p:txBody>
      </p:sp>
      <p:sp>
        <p:nvSpPr>
          <p:cNvPr id="3" name="Title 2"/>
          <p:cNvSpPr>
            <a:spLocks noGrp="1"/>
          </p:cNvSpPr>
          <p:nvPr>
            <p:ph type="title"/>
          </p:nvPr>
        </p:nvSpPr>
        <p:spPr>
          <a:xfrm>
            <a:off x="881637" y="5795801"/>
            <a:ext cx="8312587" cy="1008380"/>
          </a:xfrm>
        </p:spPr>
        <p:txBody>
          <a:bodyPr/>
          <a:lstStyle/>
          <a:p>
            <a:r>
              <a:rPr lang="sk-SK" dirty="0"/>
              <a:t>Dôveryhodné zdroje</a:t>
            </a:r>
          </a:p>
        </p:txBody>
      </p:sp>
      <p:sp>
        <p:nvSpPr>
          <p:cNvPr id="4" name="Slide Number Placeholder 3"/>
          <p:cNvSpPr>
            <a:spLocks noGrp="1"/>
          </p:cNvSpPr>
          <p:nvPr>
            <p:ph type="sldNum" sz="quarter" idx="11"/>
          </p:nvPr>
        </p:nvSpPr>
        <p:spPr/>
        <p:txBody>
          <a:bodyPr/>
          <a:lstStyle/>
          <a:p>
            <a:pPr>
              <a:defRPr/>
            </a:pPr>
            <a:fld id="{8DA5206A-0890-804C-A5DA-47E1C3D02E95}" type="slidenum">
              <a:rPr lang="en-US" altLang="en-US" smtClean="0"/>
              <a:pPr>
                <a:defRPr/>
              </a:pPr>
              <a:t>3</a:t>
            </a:fld>
            <a:endParaRPr lang="en-US" altLang="en-US"/>
          </a:p>
        </p:txBody>
      </p:sp>
      <p:sp>
        <p:nvSpPr>
          <p:cNvPr id="5" name="Footer Placeholder 4"/>
          <p:cNvSpPr>
            <a:spLocks noGrp="1"/>
          </p:cNvSpPr>
          <p:nvPr>
            <p:ph type="ftr" sz="quarter" idx="12"/>
          </p:nvPr>
        </p:nvSpPr>
        <p:spPr/>
        <p:txBody>
          <a:bodyPr/>
          <a:lstStyle/>
          <a:p>
            <a:pPr>
              <a:defRPr/>
            </a:pPr>
            <a:r>
              <a:rPr lang="en-US"/>
              <a:t>rusnakm@truni.sk</a:t>
            </a:r>
          </a:p>
        </p:txBody>
      </p:sp>
    </p:spTree>
    <p:extLst>
      <p:ext uri="{BB962C8B-B14F-4D97-AF65-F5344CB8AC3E}">
        <p14:creationId xmlns:p14="http://schemas.microsoft.com/office/powerpoint/2010/main" val="93369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DA4C7012-4D77-7344-A9F5-0A71795A73C0}"/>
              </a:ext>
            </a:extLst>
          </p:cNvPr>
          <p:cNvSpPr>
            <a:spLocks noGrp="1"/>
          </p:cNvSpPr>
          <p:nvPr>
            <p:ph idx="1"/>
          </p:nvPr>
        </p:nvSpPr>
        <p:spPr>
          <a:xfrm>
            <a:off x="755690" y="756287"/>
            <a:ext cx="8312587" cy="5016716"/>
          </a:xfrm>
        </p:spPr>
        <p:txBody>
          <a:bodyPr>
            <a:normAutofit fontScale="92500" lnSpcReduction="10000"/>
          </a:bodyPr>
          <a:lstStyle/>
          <a:p>
            <a:r>
              <a:rPr lang="sk-SK" b="1" dirty="0"/>
              <a:t>Hodnota</a:t>
            </a:r>
            <a:r>
              <a:rPr lang="sk-SK" dirty="0"/>
              <a:t>: Veľmi sa líši. Niektorí redaktori učebníc vydávajú nové vydanie každý rok a ich informácie by mali byť aktuálne do jedného alebo dvoch rokov od dátumu vydania. Ostatné učebnice v časovo menej citlivých odboroch môžu obsahovať informácie </a:t>
            </a:r>
            <a:r>
              <a:rPr lang="sk-SK" dirty="0" err="1"/>
              <a:t>historickejšej</a:t>
            </a:r>
            <a:r>
              <a:rPr lang="sk-SK" dirty="0"/>
              <a:t> povahy.</a:t>
            </a:r>
          </a:p>
          <a:p>
            <a:r>
              <a:rPr lang="sk-SK" b="1" dirty="0"/>
              <a:t>Typ informácií</a:t>
            </a:r>
            <a:r>
              <a:rPr lang="sk-SK" dirty="0"/>
              <a:t>: Informácie o téme sú usporiadané tak, aby začiatočník mohol získať systematické vedomosti o danej téme. Učebnice sú určené na použitie ako súčasť absolvovania kurzu, ale zvyčajne sú písané tak, aby boli úplné a zrozumiteľné samy osebe. Učebnice môžu obsahovať doplnkové materiály, ako napríklad otázky, ktoré vám pomôžu pri čítaní alebo </a:t>
            </a:r>
            <a:r>
              <a:rPr lang="sk-SK" dirty="0" err="1"/>
              <a:t>autokvíz</a:t>
            </a:r>
            <a:r>
              <a:rPr lang="sk-SK" dirty="0"/>
              <a:t>, ako aj sprievodný multimediálny materiál. Niektoré elektronické učebnice sú vybavené plne integrovanými multimédiami.</a:t>
            </a:r>
          </a:p>
          <a:p>
            <a:r>
              <a:rPr lang="sk-SK" b="1" dirty="0"/>
              <a:t>Kde nájsť</a:t>
            </a:r>
            <a:r>
              <a:rPr lang="sk-SK" dirty="0"/>
              <a:t>: V knižniciach, ktoré majú fyzické umiestnenie a fyzické zbierky, môžu byť niektoré učebnice v hromadách alebo môžu byť rezervované na krátkodobú výpožičku. </a:t>
            </a:r>
            <a:endParaRPr lang="en-GB" dirty="0"/>
          </a:p>
        </p:txBody>
      </p:sp>
      <p:sp>
        <p:nvSpPr>
          <p:cNvPr id="3" name="Nadpis 2">
            <a:extLst>
              <a:ext uri="{FF2B5EF4-FFF2-40B4-BE49-F238E27FC236}">
                <a16:creationId xmlns:a16="http://schemas.microsoft.com/office/drawing/2014/main" id="{9DF7641D-27FF-2E4C-940D-13CE5E4B4C91}"/>
              </a:ext>
            </a:extLst>
          </p:cNvPr>
          <p:cNvSpPr>
            <a:spLocks noGrp="1"/>
          </p:cNvSpPr>
          <p:nvPr>
            <p:ph type="title"/>
          </p:nvPr>
        </p:nvSpPr>
        <p:spPr>
          <a:xfrm>
            <a:off x="881637" y="5798183"/>
            <a:ext cx="8312587" cy="1008380"/>
          </a:xfrm>
        </p:spPr>
        <p:txBody>
          <a:bodyPr/>
          <a:lstStyle/>
          <a:p>
            <a:r>
              <a:rPr lang="sk-SK" dirty="0"/>
              <a:t>Učebnice</a:t>
            </a:r>
            <a:endParaRPr lang="en-GB" dirty="0"/>
          </a:p>
        </p:txBody>
      </p:sp>
      <p:sp>
        <p:nvSpPr>
          <p:cNvPr id="4" name="Zástupný objekt pre dátum 3">
            <a:extLst>
              <a:ext uri="{FF2B5EF4-FFF2-40B4-BE49-F238E27FC236}">
                <a16:creationId xmlns:a16="http://schemas.microsoft.com/office/drawing/2014/main" id="{C1CF9E0E-0913-EB48-8943-B82947835AAA}"/>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A42788B9-DB91-9B47-8C92-66ED3D23C25A}"/>
              </a:ext>
            </a:extLst>
          </p:cNvPr>
          <p:cNvSpPr>
            <a:spLocks noGrp="1"/>
          </p:cNvSpPr>
          <p:nvPr>
            <p:ph type="sldNum" sz="quarter" idx="11"/>
          </p:nvPr>
        </p:nvSpPr>
        <p:spPr/>
        <p:txBody>
          <a:bodyPr/>
          <a:lstStyle/>
          <a:p>
            <a:fld id="{20C92893-8C51-46CF-9D47-24B3C575AFAA}" type="slidenum">
              <a:rPr lang="en-GB" smtClean="0"/>
              <a:pPr/>
              <a:t>30</a:t>
            </a:fld>
            <a:endParaRPr lang="en-GB"/>
          </a:p>
        </p:txBody>
      </p:sp>
      <p:sp>
        <p:nvSpPr>
          <p:cNvPr id="6" name="Zástupný objekt pre pätu 5">
            <a:extLst>
              <a:ext uri="{FF2B5EF4-FFF2-40B4-BE49-F238E27FC236}">
                <a16:creationId xmlns:a16="http://schemas.microsoft.com/office/drawing/2014/main" id="{FFA9BE8F-3B2B-4549-9D69-F834BE6B4B3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440859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5A0E692-AB10-E343-9ABB-D27977AD8F99}"/>
              </a:ext>
            </a:extLst>
          </p:cNvPr>
          <p:cNvSpPr>
            <a:spLocks noGrp="1"/>
          </p:cNvSpPr>
          <p:nvPr>
            <p:ph idx="1"/>
          </p:nvPr>
        </p:nvSpPr>
        <p:spPr>
          <a:xfrm>
            <a:off x="755690" y="232012"/>
            <a:ext cx="8312587" cy="5336275"/>
          </a:xfrm>
        </p:spPr>
        <p:txBody>
          <a:bodyPr>
            <a:normAutofit fontScale="92500" lnSpcReduction="10000"/>
          </a:bodyPr>
          <a:lstStyle/>
          <a:p>
            <a:r>
              <a:rPr lang="sk-SK" sz="1600" dirty="0"/>
              <a:t>Obrovská kategória, ktorá zahŕňa širokú škálu dokumentov, ktoré neboli publikované v tradičnom zmysle. Šedá literatúra obsahuje:</a:t>
            </a:r>
          </a:p>
          <a:p>
            <a:pPr lvl="1"/>
            <a:r>
              <a:rPr lang="sk-SK" sz="1400" dirty="0"/>
              <a:t>Nepublikované konferenčné príspevky</a:t>
            </a:r>
          </a:p>
          <a:p>
            <a:pPr lvl="1"/>
            <a:r>
              <a:rPr lang="sk-SK" sz="1400" dirty="0"/>
              <a:t>Nepublikované práce a dizertačné práce</a:t>
            </a:r>
          </a:p>
          <a:p>
            <a:pPr lvl="1"/>
            <a:r>
              <a:rPr lang="sk-SK" sz="1400" dirty="0"/>
              <a:t>Prezentácie</a:t>
            </a:r>
          </a:p>
          <a:p>
            <a:pPr lvl="1"/>
            <a:r>
              <a:rPr lang="sk-SK" sz="1400" dirty="0"/>
              <a:t>Pracovné dokumenty</a:t>
            </a:r>
          </a:p>
          <a:p>
            <a:pPr lvl="1"/>
            <a:r>
              <a:rPr lang="sk-SK" sz="1400" dirty="0"/>
              <a:t>Poznámky a denníky vedené výskumníkmi</a:t>
            </a:r>
          </a:p>
          <a:p>
            <a:pPr lvl="1"/>
            <a:r>
              <a:rPr lang="sk-SK" sz="1400" dirty="0"/>
              <a:t>Akademický výučbový materiál, učebné poznámky profesorov, učebné poznámky študentov</a:t>
            </a:r>
          </a:p>
          <a:p>
            <a:pPr lvl="1"/>
            <a:r>
              <a:rPr lang="sk-SK" sz="1400" dirty="0"/>
              <a:t>Výročné správy spoločnosti</a:t>
            </a:r>
          </a:p>
          <a:p>
            <a:pPr lvl="1"/>
            <a:r>
              <a:rPr lang="sk-SK" sz="1400" dirty="0"/>
              <a:t>Správy o projektoch a štúdiách</a:t>
            </a:r>
          </a:p>
          <a:p>
            <a:pPr lvl="1"/>
            <a:r>
              <a:rPr lang="sk-SK" sz="1400" dirty="0"/>
              <a:t>Inštitucionálne správy</a:t>
            </a:r>
          </a:p>
          <a:p>
            <a:pPr lvl="1"/>
            <a:r>
              <a:rPr lang="sk-SK" sz="1400" dirty="0"/>
              <a:t>Technické správy</a:t>
            </a:r>
          </a:p>
          <a:p>
            <a:pPr lvl="1"/>
            <a:r>
              <a:rPr lang="sk-SK" sz="1400" dirty="0"/>
              <a:t>Správy vydané vládnymi agentúrami</a:t>
            </a:r>
          </a:p>
          <a:p>
            <a:pPr lvl="1"/>
            <a:r>
              <a:rPr lang="sk-SK" sz="1400" dirty="0"/>
              <a:t>Údaje a štatistika</a:t>
            </a:r>
          </a:p>
          <a:p>
            <a:pPr lvl="1"/>
            <a:r>
              <a:rPr lang="sk-SK" sz="1400" dirty="0"/>
              <a:t>Neuverejnené listy a rukopis</a:t>
            </a:r>
          </a:p>
          <a:p>
            <a:pPr lvl="1"/>
            <a:r>
              <a:rPr lang="sk-SK" sz="1400" dirty="0"/>
              <a:t>Patenty, technické normy</a:t>
            </a:r>
          </a:p>
          <a:p>
            <a:pPr lvl="1"/>
            <a:r>
              <a:rPr lang="sk-SK" sz="1400" dirty="0"/>
              <a:t>Bulletiny, katalógy produktov a niektoré ďalšie typy efemér so silnou informačnou hodnotou</a:t>
            </a:r>
          </a:p>
          <a:p>
            <a:pPr lvl="1"/>
            <a:r>
              <a:rPr lang="sk-SK" sz="1400" dirty="0"/>
              <a:t>Predtlače článkov</a:t>
            </a:r>
          </a:p>
          <a:p>
            <a:pPr lvl="1"/>
            <a:r>
              <a:rPr lang="sk-SK" sz="1400" dirty="0"/>
              <a:t>A oveľa viac!</a:t>
            </a:r>
          </a:p>
          <a:p>
            <a:r>
              <a:rPr lang="sk-SK" sz="1600" dirty="0"/>
              <a:t>Určité druhy šedej literatúry možno nájsť v databázach. Iné je najlepšie vyhľadať na webe.</a:t>
            </a:r>
          </a:p>
          <a:p>
            <a:r>
              <a:rPr lang="sk-SK" sz="1600" dirty="0"/>
              <a:t>Niekedy je ťažké zistiť autora alebo organizáciu zodpovednú za informácie, ktoré môžu spôsobiť, že bude ťažké citovať sivú literatúru.</a:t>
            </a:r>
            <a:endParaRPr lang="en-GB" sz="1600" dirty="0"/>
          </a:p>
        </p:txBody>
      </p:sp>
      <p:sp>
        <p:nvSpPr>
          <p:cNvPr id="3" name="Nadpis 2">
            <a:extLst>
              <a:ext uri="{FF2B5EF4-FFF2-40B4-BE49-F238E27FC236}">
                <a16:creationId xmlns:a16="http://schemas.microsoft.com/office/drawing/2014/main" id="{EB39FE14-0B99-6D46-970A-C079852B375F}"/>
              </a:ext>
            </a:extLst>
          </p:cNvPr>
          <p:cNvSpPr>
            <a:spLocks noGrp="1"/>
          </p:cNvSpPr>
          <p:nvPr>
            <p:ph type="title"/>
          </p:nvPr>
        </p:nvSpPr>
        <p:spPr>
          <a:xfrm>
            <a:off x="881637" y="5778929"/>
            <a:ext cx="8312587" cy="1008380"/>
          </a:xfrm>
        </p:spPr>
        <p:txBody>
          <a:bodyPr/>
          <a:lstStyle/>
          <a:p>
            <a:r>
              <a:rPr lang="sk-SK" dirty="0"/>
              <a:t>Šedá literatúra</a:t>
            </a:r>
            <a:endParaRPr lang="en-GB" dirty="0"/>
          </a:p>
        </p:txBody>
      </p:sp>
      <p:sp>
        <p:nvSpPr>
          <p:cNvPr id="4" name="Zástupný objekt pre dátum 3">
            <a:extLst>
              <a:ext uri="{FF2B5EF4-FFF2-40B4-BE49-F238E27FC236}">
                <a16:creationId xmlns:a16="http://schemas.microsoft.com/office/drawing/2014/main" id="{C4ADC055-3B28-364A-B587-27D97E4200E7}"/>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EB05A650-D967-5A4B-9DCF-D23DDA7EDE9E}"/>
              </a:ext>
            </a:extLst>
          </p:cNvPr>
          <p:cNvSpPr>
            <a:spLocks noGrp="1"/>
          </p:cNvSpPr>
          <p:nvPr>
            <p:ph type="sldNum" sz="quarter" idx="11"/>
          </p:nvPr>
        </p:nvSpPr>
        <p:spPr/>
        <p:txBody>
          <a:bodyPr/>
          <a:lstStyle/>
          <a:p>
            <a:fld id="{20C92893-8C51-46CF-9D47-24B3C575AFAA}" type="slidenum">
              <a:rPr lang="en-GB" smtClean="0"/>
              <a:pPr/>
              <a:t>31</a:t>
            </a:fld>
            <a:endParaRPr lang="en-GB"/>
          </a:p>
        </p:txBody>
      </p:sp>
      <p:sp>
        <p:nvSpPr>
          <p:cNvPr id="6" name="Zástupný objekt pre pätu 5">
            <a:extLst>
              <a:ext uri="{FF2B5EF4-FFF2-40B4-BE49-F238E27FC236}">
                <a16:creationId xmlns:a16="http://schemas.microsoft.com/office/drawing/2014/main" id="{28F7830B-8378-DC40-A06B-935D6EA3FF4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943848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49EFB09A-847F-7649-8DE9-1311B99765AF}"/>
              </a:ext>
            </a:extLst>
          </p:cNvPr>
          <p:cNvSpPr>
            <a:spLocks noGrp="1"/>
          </p:cNvSpPr>
          <p:nvPr>
            <p:ph type="title"/>
          </p:nvPr>
        </p:nvSpPr>
        <p:spPr>
          <a:xfrm>
            <a:off x="856449" y="5606931"/>
            <a:ext cx="8312587" cy="1008380"/>
          </a:xfrm>
        </p:spPr>
        <p:txBody>
          <a:bodyPr/>
          <a:lstStyle/>
          <a:p>
            <a:r>
              <a:rPr lang="en-GB" dirty="0"/>
              <a:t>Google scholar</a:t>
            </a:r>
          </a:p>
        </p:txBody>
      </p:sp>
      <p:sp>
        <p:nvSpPr>
          <p:cNvPr id="4" name="Zástupný objekt pre dátum 3">
            <a:extLst>
              <a:ext uri="{FF2B5EF4-FFF2-40B4-BE49-F238E27FC236}">
                <a16:creationId xmlns:a16="http://schemas.microsoft.com/office/drawing/2014/main" id="{BC6A2648-AD92-1547-82E6-0AC5DEE33C2C}"/>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2149FE8A-9989-CD43-AFC1-EF6D453A706F}"/>
              </a:ext>
            </a:extLst>
          </p:cNvPr>
          <p:cNvSpPr>
            <a:spLocks noGrp="1"/>
          </p:cNvSpPr>
          <p:nvPr>
            <p:ph type="sldNum" sz="quarter" idx="11"/>
          </p:nvPr>
        </p:nvSpPr>
        <p:spPr/>
        <p:txBody>
          <a:bodyPr/>
          <a:lstStyle/>
          <a:p>
            <a:fld id="{20C92893-8C51-46CF-9D47-24B3C575AFAA}" type="slidenum">
              <a:rPr lang="en-GB" smtClean="0"/>
              <a:pPr/>
              <a:t>32</a:t>
            </a:fld>
            <a:endParaRPr lang="en-GB"/>
          </a:p>
        </p:txBody>
      </p:sp>
      <p:sp>
        <p:nvSpPr>
          <p:cNvPr id="6" name="Zástupný objekt pre pätu 5">
            <a:extLst>
              <a:ext uri="{FF2B5EF4-FFF2-40B4-BE49-F238E27FC236}">
                <a16:creationId xmlns:a16="http://schemas.microsoft.com/office/drawing/2014/main" id="{20F24AFF-43D9-9B46-90E6-E0568C457CC6}"/>
              </a:ext>
            </a:extLst>
          </p:cNvPr>
          <p:cNvSpPr>
            <a:spLocks noGrp="1"/>
          </p:cNvSpPr>
          <p:nvPr>
            <p:ph type="ftr" sz="quarter" idx="12"/>
          </p:nvPr>
        </p:nvSpPr>
        <p:spPr/>
        <p:txBody>
          <a:bodyPr/>
          <a:lstStyle/>
          <a:p>
            <a:r>
              <a:rPr lang="en-GB"/>
              <a:t>rusnak.truni.sk</a:t>
            </a:r>
          </a:p>
        </p:txBody>
      </p:sp>
      <p:pic>
        <p:nvPicPr>
          <p:cNvPr id="8" name="Obrázok 7" descr="Obrázok, na ktorom je text&#10;&#10;Automaticky generovaný popis">
            <a:extLst>
              <a:ext uri="{FF2B5EF4-FFF2-40B4-BE49-F238E27FC236}">
                <a16:creationId xmlns:a16="http://schemas.microsoft.com/office/drawing/2014/main" id="{3A66A40F-BCA1-9841-93B3-22670F451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481" y="196427"/>
            <a:ext cx="7962900" cy="5181600"/>
          </a:xfrm>
          <a:prstGeom prst="rect">
            <a:avLst/>
          </a:prstGeom>
        </p:spPr>
      </p:pic>
    </p:spTree>
    <p:extLst>
      <p:ext uri="{BB962C8B-B14F-4D97-AF65-F5344CB8AC3E}">
        <p14:creationId xmlns:p14="http://schemas.microsoft.com/office/powerpoint/2010/main" val="368655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448" y="5378027"/>
            <a:ext cx="8312587" cy="1008380"/>
          </a:xfrm>
        </p:spPr>
        <p:txBody>
          <a:bodyPr anchor="b">
            <a:normAutofit/>
          </a:bodyPr>
          <a:lstStyle/>
          <a:p>
            <a:r>
              <a:rPr lang="sk-SK" dirty="0"/>
              <a:t>Medzinárodné databázy</a:t>
            </a:r>
          </a:p>
        </p:txBody>
      </p:sp>
      <p:sp>
        <p:nvSpPr>
          <p:cNvPr id="4" name="Date Placeholder 3"/>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z="1100" smtClean="0"/>
              <a:pPr>
                <a:spcAft>
                  <a:spcPts val="600"/>
                </a:spcAft>
              </a:pPr>
              <a:t>4.10.20</a:t>
            </a:fld>
            <a:endParaRPr lang="en-GB" sz="1100"/>
          </a:p>
        </p:txBody>
      </p:sp>
      <p:sp>
        <p:nvSpPr>
          <p:cNvPr id="5" name="Slide Number Placeholder 4"/>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en-GB" smtClean="0"/>
              <a:pPr>
                <a:spcAft>
                  <a:spcPts val="600"/>
                </a:spcAft>
              </a:pPr>
              <a:t>33</a:t>
            </a:fld>
            <a:endParaRPr lang="en-GB"/>
          </a:p>
        </p:txBody>
      </p:sp>
      <p:sp>
        <p:nvSpPr>
          <p:cNvPr id="6" name="Footer Placeholder 5"/>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Tree>
    <p:extLst>
      <p:ext uri="{BB962C8B-B14F-4D97-AF65-F5344CB8AC3E}">
        <p14:creationId xmlns:p14="http://schemas.microsoft.com/office/powerpoint/2010/main" val="2142473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449" y="5778928"/>
            <a:ext cx="8751377" cy="1523019"/>
          </a:xfrm>
        </p:spPr>
        <p:txBody>
          <a:bodyPr/>
          <a:lstStyle/>
          <a:p>
            <a:r>
              <a:rPr lang="sk-SK" sz="4400" dirty="0">
                <a:hlinkClick r:id="rId2"/>
              </a:rPr>
              <a:t>National Center </a:t>
            </a:r>
            <a:r>
              <a:rPr lang="sk-SK" sz="4400" dirty="0" err="1">
                <a:hlinkClick r:id="rId2"/>
              </a:rPr>
              <a:t>for</a:t>
            </a:r>
            <a:r>
              <a:rPr lang="sk-SK" sz="4400" dirty="0">
                <a:hlinkClick r:id="rId2"/>
              </a:rPr>
              <a:t> </a:t>
            </a:r>
            <a:r>
              <a:rPr lang="sk-SK" sz="4400" dirty="0" err="1">
                <a:hlinkClick r:id="rId2"/>
              </a:rPr>
              <a:t>Biotechnology</a:t>
            </a:r>
            <a:r>
              <a:rPr lang="sk-SK" sz="4400" dirty="0">
                <a:hlinkClick r:id="rId2"/>
              </a:rPr>
              <a:t> </a:t>
            </a:r>
            <a:r>
              <a:rPr lang="sk-SK" sz="4400" dirty="0" err="1">
                <a:hlinkClick r:id="rId2"/>
              </a:rPr>
              <a:t>Information</a:t>
            </a:r>
            <a:endParaRPr lang="sk-SK" sz="4400" dirty="0"/>
          </a:p>
        </p:txBody>
      </p:sp>
      <p:sp>
        <p:nvSpPr>
          <p:cNvPr id="4" name="Date Placeholder 3"/>
          <p:cNvSpPr>
            <a:spLocks noGrp="1"/>
          </p:cNvSpPr>
          <p:nvPr>
            <p:ph type="dt" sz="half" idx="10"/>
          </p:nvPr>
        </p:nvSpPr>
        <p:spPr/>
        <p:txBody>
          <a:bodyPr/>
          <a:lstStyle/>
          <a:p>
            <a:fld id="{17D84F83-A9A5-C942-A03F-560C803C3F5D}" type="datetime1">
              <a:rPr lang="sk-SK" smtClean="0"/>
              <a:t>4.10.20</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34</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635" y="225800"/>
            <a:ext cx="8065095" cy="5643879"/>
          </a:xfrm>
          <a:prstGeom prst="rect">
            <a:avLst/>
          </a:prstGeom>
        </p:spPr>
      </p:pic>
    </p:spTree>
    <p:extLst>
      <p:ext uri="{BB962C8B-B14F-4D97-AF65-F5344CB8AC3E}">
        <p14:creationId xmlns:p14="http://schemas.microsoft.com/office/powerpoint/2010/main" val="743305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2268" y="5980254"/>
            <a:ext cx="8312587" cy="1008380"/>
          </a:xfrm>
        </p:spPr>
        <p:txBody>
          <a:bodyPr/>
          <a:lstStyle/>
          <a:p>
            <a:r>
              <a:rPr lang="sk-SK" dirty="0" err="1"/>
              <a:t>Current</a:t>
            </a:r>
            <a:r>
              <a:rPr lang="sk-SK" dirty="0"/>
              <a:t> </a:t>
            </a:r>
            <a:r>
              <a:rPr lang="sk-SK" dirty="0" err="1"/>
              <a:t>Contents</a:t>
            </a:r>
            <a:r>
              <a:rPr lang="sk-SK" dirty="0"/>
              <a:t> </a:t>
            </a:r>
            <a:r>
              <a:rPr lang="mr-IN" dirty="0"/>
              <a:t>–</a:t>
            </a:r>
            <a:r>
              <a:rPr lang="sk-SK" dirty="0"/>
              <a:t> Web of </a:t>
            </a:r>
            <a:r>
              <a:rPr lang="sk-SK" dirty="0" err="1"/>
              <a:t>Science</a:t>
            </a:r>
            <a:endParaRPr lang="sk-SK" dirty="0"/>
          </a:p>
        </p:txBody>
      </p:sp>
      <p:sp>
        <p:nvSpPr>
          <p:cNvPr id="4" name="Date Placeholder 3"/>
          <p:cNvSpPr>
            <a:spLocks noGrp="1"/>
          </p:cNvSpPr>
          <p:nvPr>
            <p:ph type="dt" sz="half" idx="10"/>
          </p:nvPr>
        </p:nvSpPr>
        <p:spPr/>
        <p:txBody>
          <a:bodyPr/>
          <a:lstStyle/>
          <a:p>
            <a:fld id="{17D84F83-A9A5-C942-A03F-560C803C3F5D}" type="datetime1">
              <a:rPr lang="sk-SK" smtClean="0"/>
              <a:t>4.10.20</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35</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603"/>
            <a:ext cx="10058400" cy="3442447"/>
          </a:xfrm>
          <a:prstGeom prst="rect">
            <a:avLst/>
          </a:prstGeom>
        </p:spPr>
      </p:pic>
      <p:sp>
        <p:nvSpPr>
          <p:cNvPr id="8" name="Content Placeholder 1"/>
          <p:cNvSpPr>
            <a:spLocks noGrp="1"/>
          </p:cNvSpPr>
          <p:nvPr>
            <p:ph idx="1"/>
          </p:nvPr>
        </p:nvSpPr>
        <p:spPr>
          <a:xfrm>
            <a:off x="2351035" y="4041913"/>
            <a:ext cx="6717242" cy="1285461"/>
          </a:xfrm>
        </p:spPr>
        <p:txBody>
          <a:bodyPr>
            <a:normAutofit/>
          </a:bodyPr>
          <a:lstStyle/>
          <a:p>
            <a:r>
              <a:rPr lang="sk-SK" dirty="0"/>
              <a:t>Prístup cez CVTI SR</a:t>
            </a:r>
          </a:p>
        </p:txBody>
      </p:sp>
    </p:spTree>
    <p:extLst>
      <p:ext uri="{BB962C8B-B14F-4D97-AF65-F5344CB8AC3E}">
        <p14:creationId xmlns:p14="http://schemas.microsoft.com/office/powerpoint/2010/main" val="1280059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654" y="5590062"/>
            <a:ext cx="8312587" cy="1008380"/>
          </a:xfrm>
        </p:spPr>
        <p:txBody>
          <a:bodyPr/>
          <a:lstStyle/>
          <a:p>
            <a:r>
              <a:rPr lang="sk-SK" sz="4800" dirty="0"/>
              <a:t>SCOPUS prístup cez CVTI SR</a:t>
            </a:r>
          </a:p>
        </p:txBody>
      </p:sp>
      <p:sp>
        <p:nvSpPr>
          <p:cNvPr id="4" name="Date Placeholder 3"/>
          <p:cNvSpPr>
            <a:spLocks noGrp="1"/>
          </p:cNvSpPr>
          <p:nvPr>
            <p:ph type="dt" sz="half" idx="10"/>
          </p:nvPr>
        </p:nvSpPr>
        <p:spPr/>
        <p:txBody>
          <a:bodyPr/>
          <a:lstStyle/>
          <a:p>
            <a:fld id="{17D84F83-A9A5-C942-A03F-560C803C3F5D}" type="datetime1">
              <a:rPr lang="sk-SK" smtClean="0"/>
              <a:t>4.10.20</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36</a:t>
            </a:fld>
            <a:endParaRPr lang="en-GB"/>
          </a:p>
        </p:txBody>
      </p:sp>
      <p:sp>
        <p:nvSpPr>
          <p:cNvPr id="6" name="Footer Placeholder 5"/>
          <p:cNvSpPr>
            <a:spLocks noGrp="1"/>
          </p:cNvSpPr>
          <p:nvPr>
            <p:ph type="ftr" sz="quarter" idx="12"/>
          </p:nvPr>
        </p:nvSpPr>
        <p:spPr/>
        <p:txBody>
          <a:bodyPr/>
          <a:lstStyle/>
          <a:p>
            <a:r>
              <a:rPr lang="en-GB"/>
              <a:t>rusnak.truni.sk</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853"/>
            <a:ext cx="10058400" cy="4387021"/>
          </a:xfrm>
          <a:prstGeom prst="rect">
            <a:avLst/>
          </a:prstGeom>
        </p:spPr>
      </p:pic>
    </p:spTree>
    <p:extLst>
      <p:ext uri="{BB962C8B-B14F-4D97-AF65-F5344CB8AC3E}">
        <p14:creationId xmlns:p14="http://schemas.microsoft.com/office/powerpoint/2010/main" val="193051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5785" y="756287"/>
            <a:ext cx="8672492" cy="4033519"/>
          </a:xfrm>
        </p:spPr>
        <p:txBody>
          <a:bodyPr/>
          <a:lstStyle/>
          <a:p>
            <a:r>
              <a:rPr lang="sk-SK" dirty="0"/>
              <a:t>Databázy kníh a plných textov z časopisov</a:t>
            </a:r>
          </a:p>
          <a:p>
            <a:r>
              <a:rPr lang="sk-SK" dirty="0"/>
              <a:t>Považované za nelegálne v mnohých krajinách</a:t>
            </a:r>
          </a:p>
        </p:txBody>
      </p:sp>
      <p:sp>
        <p:nvSpPr>
          <p:cNvPr id="3" name="Title 2"/>
          <p:cNvSpPr>
            <a:spLocks noGrp="1"/>
          </p:cNvSpPr>
          <p:nvPr>
            <p:ph type="title"/>
          </p:nvPr>
        </p:nvSpPr>
        <p:spPr/>
        <p:txBody>
          <a:bodyPr/>
          <a:lstStyle/>
          <a:p>
            <a:r>
              <a:rPr lang="sk-SK" dirty="0" err="1"/>
              <a:t>LibGen</a:t>
            </a:r>
            <a:r>
              <a:rPr lang="sk-SK" dirty="0"/>
              <a:t> a </a:t>
            </a:r>
            <a:r>
              <a:rPr lang="sk-SK" dirty="0" err="1"/>
              <a:t>Sci</a:t>
            </a:r>
            <a:r>
              <a:rPr lang="sk-SK" dirty="0"/>
              <a:t>-Hub</a:t>
            </a:r>
          </a:p>
        </p:txBody>
      </p:sp>
      <p:sp>
        <p:nvSpPr>
          <p:cNvPr id="4" name="Date Placeholder 3"/>
          <p:cNvSpPr>
            <a:spLocks noGrp="1"/>
          </p:cNvSpPr>
          <p:nvPr>
            <p:ph type="dt" sz="half" idx="10"/>
          </p:nvPr>
        </p:nvSpPr>
        <p:spPr/>
        <p:txBody>
          <a:bodyPr/>
          <a:lstStyle/>
          <a:p>
            <a:fld id="{17D84F83-A9A5-C942-A03F-560C803C3F5D}" type="datetime1">
              <a:rPr lang="sk-SK" smtClean="0"/>
              <a:t>4.10.20</a:t>
            </a:fld>
            <a:endParaRPr lang="en-GB"/>
          </a:p>
        </p:txBody>
      </p:sp>
      <p:sp>
        <p:nvSpPr>
          <p:cNvPr id="5" name="Slide Number Placeholder 4"/>
          <p:cNvSpPr>
            <a:spLocks noGrp="1"/>
          </p:cNvSpPr>
          <p:nvPr>
            <p:ph type="sldNum" sz="quarter" idx="11"/>
          </p:nvPr>
        </p:nvSpPr>
        <p:spPr/>
        <p:txBody>
          <a:bodyPr/>
          <a:lstStyle/>
          <a:p>
            <a:fld id="{20C92893-8C51-46CF-9D47-24B3C575AFAA}" type="slidenum">
              <a:rPr lang="en-GB" smtClean="0"/>
              <a:pPr/>
              <a:t>37</a:t>
            </a:fld>
            <a:endParaRPr lang="en-GB"/>
          </a:p>
        </p:txBody>
      </p:sp>
      <p:sp>
        <p:nvSpPr>
          <p:cNvPr id="6" name="Footer Placeholder 5"/>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91783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2F25826-CBB2-474B-9285-8103417F1D9E}"/>
              </a:ext>
            </a:extLst>
          </p:cNvPr>
          <p:cNvSpPr>
            <a:spLocks noGrp="1"/>
          </p:cNvSpPr>
          <p:nvPr>
            <p:ph idx="1"/>
          </p:nvPr>
        </p:nvSpPr>
        <p:spPr>
          <a:xfrm>
            <a:off x="901010" y="756287"/>
            <a:ext cx="7656135" cy="4825647"/>
          </a:xfrm>
        </p:spPr>
        <p:txBody>
          <a:bodyPr>
            <a:normAutofit/>
          </a:bodyPr>
          <a:lstStyle/>
          <a:p>
            <a:r>
              <a:rPr lang="en-GB" sz="2400" dirty="0" err="1"/>
              <a:t>Vyhľadávanie</a:t>
            </a:r>
            <a:r>
              <a:rPr lang="en-GB" sz="2400" dirty="0"/>
              <a:t> </a:t>
            </a:r>
            <a:r>
              <a:rPr lang="en-GB" sz="2400" dirty="0" err="1"/>
              <a:t>literárnych</a:t>
            </a:r>
            <a:r>
              <a:rPr lang="en-GB" sz="2400" dirty="0"/>
              <a:t> </a:t>
            </a:r>
            <a:r>
              <a:rPr lang="en-GB" sz="2400" dirty="0" err="1"/>
              <a:t>zdrojov</a:t>
            </a:r>
            <a:r>
              <a:rPr lang="en-GB" sz="2400" dirty="0"/>
              <a:t> a </a:t>
            </a:r>
            <a:r>
              <a:rPr lang="en-GB" sz="2400" dirty="0" err="1"/>
              <a:t>informácií</a:t>
            </a:r>
            <a:r>
              <a:rPr lang="en-GB" sz="2400" dirty="0"/>
              <a:t> je </a:t>
            </a:r>
            <a:r>
              <a:rPr lang="en-GB" sz="2400" dirty="0" err="1"/>
              <a:t>súčasť</a:t>
            </a:r>
            <a:r>
              <a:rPr lang="en-GB" sz="2400" dirty="0"/>
              <a:t> </a:t>
            </a:r>
            <a:r>
              <a:rPr lang="en-GB" sz="2400" dirty="0" err="1"/>
              <a:t>vedeckej</a:t>
            </a:r>
            <a:r>
              <a:rPr lang="en-GB" sz="2400" dirty="0"/>
              <a:t> </a:t>
            </a:r>
            <a:r>
              <a:rPr lang="en-GB" sz="2400" dirty="0" err="1"/>
              <a:t>práce</a:t>
            </a:r>
            <a:endParaRPr lang="en-GB" sz="2400" dirty="0"/>
          </a:p>
          <a:p>
            <a:r>
              <a:rPr lang="en-GB" sz="2400" dirty="0" err="1"/>
              <a:t>Zdroje</a:t>
            </a:r>
            <a:r>
              <a:rPr lang="en-GB" sz="2400" dirty="0"/>
              <a:t> </a:t>
            </a:r>
            <a:r>
              <a:rPr lang="en-GB" sz="2400" dirty="0" err="1"/>
              <a:t>sa</a:t>
            </a:r>
            <a:r>
              <a:rPr lang="en-GB" sz="2400" dirty="0"/>
              <a:t> </a:t>
            </a:r>
            <a:r>
              <a:rPr lang="en-GB" sz="2400" dirty="0" err="1"/>
              <a:t>líšia</a:t>
            </a:r>
            <a:r>
              <a:rPr lang="en-GB" sz="2400" dirty="0"/>
              <a:t> </a:t>
            </a:r>
            <a:r>
              <a:rPr lang="en-GB" sz="2400" dirty="0" err="1"/>
              <a:t>svojou</a:t>
            </a:r>
            <a:r>
              <a:rPr lang="en-GB" sz="2400" dirty="0"/>
              <a:t> </a:t>
            </a:r>
            <a:r>
              <a:rPr lang="en-GB" sz="2400" dirty="0" err="1"/>
              <a:t>kvalitou</a:t>
            </a:r>
            <a:r>
              <a:rPr lang="en-GB" sz="2400" dirty="0"/>
              <a:t>, </a:t>
            </a:r>
            <a:r>
              <a:rPr lang="en-GB" sz="2400" dirty="0" err="1"/>
              <a:t>relevantnosťou</a:t>
            </a:r>
            <a:r>
              <a:rPr lang="en-GB" sz="2400" dirty="0"/>
              <a:t>. Je </a:t>
            </a:r>
            <a:r>
              <a:rPr lang="en-GB" sz="2400" dirty="0" err="1"/>
              <a:t>potrebné</a:t>
            </a:r>
            <a:r>
              <a:rPr lang="en-GB" sz="2400" dirty="0"/>
              <a:t> </a:t>
            </a:r>
            <a:r>
              <a:rPr lang="en-GB" sz="2400" dirty="0" err="1"/>
              <a:t>byť</a:t>
            </a:r>
            <a:r>
              <a:rPr lang="en-GB" sz="2400" dirty="0"/>
              <a:t> </a:t>
            </a:r>
            <a:r>
              <a:rPr lang="en-GB" sz="2400" dirty="0" err="1"/>
              <a:t>opatrný</a:t>
            </a:r>
            <a:r>
              <a:rPr lang="en-GB" sz="2400" dirty="0"/>
              <a:t> </a:t>
            </a:r>
            <a:r>
              <a:rPr lang="en-GB" sz="2400" dirty="0" err="1"/>
              <a:t>pri</a:t>
            </a:r>
            <a:r>
              <a:rPr lang="en-GB" sz="2400" dirty="0"/>
              <a:t> ich </a:t>
            </a:r>
            <a:r>
              <a:rPr lang="en-GB" sz="2400" dirty="0" err="1"/>
              <a:t>použití</a:t>
            </a:r>
            <a:r>
              <a:rPr lang="en-GB" sz="2400" dirty="0"/>
              <a:t>.</a:t>
            </a:r>
          </a:p>
          <a:p>
            <a:r>
              <a:rPr lang="en-GB" sz="2400" dirty="0" err="1"/>
              <a:t>Príklady</a:t>
            </a:r>
            <a:r>
              <a:rPr lang="en-GB" sz="2400" dirty="0"/>
              <a:t> </a:t>
            </a:r>
            <a:r>
              <a:rPr lang="en-GB" sz="2400" dirty="0" err="1"/>
              <a:t>uvedené</a:t>
            </a:r>
            <a:r>
              <a:rPr lang="en-GB" sz="2400" dirty="0"/>
              <a:t> v </a:t>
            </a:r>
            <a:r>
              <a:rPr lang="en-GB" sz="2400" dirty="0" err="1"/>
              <a:t>prednáške</a:t>
            </a:r>
            <a:r>
              <a:rPr lang="en-GB" sz="2400" dirty="0"/>
              <a:t> </a:t>
            </a:r>
            <a:r>
              <a:rPr lang="en-GB" sz="2400" dirty="0" err="1"/>
              <a:t>nie</a:t>
            </a:r>
            <a:r>
              <a:rPr lang="en-GB" sz="2400" dirty="0"/>
              <a:t> </a:t>
            </a:r>
            <a:r>
              <a:rPr lang="en-GB" sz="2400" dirty="0" err="1"/>
              <a:t>sú</a:t>
            </a:r>
            <a:r>
              <a:rPr lang="en-GB" sz="2400" dirty="0"/>
              <a:t> </a:t>
            </a:r>
            <a:r>
              <a:rPr lang="en-GB" sz="2400" dirty="0" err="1"/>
              <a:t>úplným</a:t>
            </a:r>
            <a:r>
              <a:rPr lang="en-GB" sz="2400" dirty="0"/>
              <a:t> </a:t>
            </a:r>
            <a:r>
              <a:rPr lang="en-GB" sz="2400" dirty="0" err="1"/>
              <a:t>výpočtom</a:t>
            </a:r>
            <a:r>
              <a:rPr lang="en-GB" sz="2400" dirty="0"/>
              <a:t> </a:t>
            </a:r>
            <a:r>
              <a:rPr lang="en-GB" sz="2400" dirty="0" err="1"/>
              <a:t>zdrojov</a:t>
            </a:r>
            <a:r>
              <a:rPr lang="en-GB" sz="2400" dirty="0"/>
              <a:t>.</a:t>
            </a:r>
          </a:p>
          <a:p>
            <a:r>
              <a:rPr lang="en-GB" sz="2400" dirty="0"/>
              <a:t>Na </a:t>
            </a:r>
            <a:r>
              <a:rPr lang="en-GB" sz="2400" dirty="0" err="1"/>
              <a:t>zjednodušenie</a:t>
            </a:r>
            <a:r>
              <a:rPr lang="en-GB" sz="2400" dirty="0"/>
              <a:t> </a:t>
            </a:r>
            <a:r>
              <a:rPr lang="en-GB" sz="2400" dirty="0" err="1"/>
              <a:t>práce</a:t>
            </a:r>
            <a:r>
              <a:rPr lang="en-GB" sz="2400" dirty="0"/>
              <a:t> so </a:t>
            </a:r>
            <a:r>
              <a:rPr lang="en-GB" sz="2400" dirty="0" err="1"/>
              <a:t>zdrojmi</a:t>
            </a:r>
            <a:r>
              <a:rPr lang="en-GB" sz="2400" dirty="0"/>
              <a:t> </a:t>
            </a:r>
            <a:r>
              <a:rPr lang="en-GB" sz="2400" dirty="0" err="1"/>
              <a:t>používajte</a:t>
            </a:r>
            <a:r>
              <a:rPr lang="en-GB" sz="2400" dirty="0"/>
              <a:t> </a:t>
            </a:r>
            <a:r>
              <a:rPr lang="en-GB" sz="2400" dirty="0" err="1"/>
              <a:t>počítač</a:t>
            </a:r>
            <a:r>
              <a:rPr lang="en-GB" sz="2400" dirty="0"/>
              <a:t>, </a:t>
            </a:r>
            <a:r>
              <a:rPr lang="en-GB" sz="2400" dirty="0" err="1"/>
              <a:t>napr</a:t>
            </a:r>
            <a:r>
              <a:rPr lang="en-GB" sz="2400" dirty="0"/>
              <a:t>. Mendeley</a:t>
            </a:r>
          </a:p>
        </p:txBody>
      </p:sp>
      <p:sp>
        <p:nvSpPr>
          <p:cNvPr id="3" name="Nadpis 2">
            <a:extLst>
              <a:ext uri="{FF2B5EF4-FFF2-40B4-BE49-F238E27FC236}">
                <a16:creationId xmlns:a16="http://schemas.microsoft.com/office/drawing/2014/main" id="{83D964E3-2BA5-424F-B5F8-E92050689479}"/>
              </a:ext>
            </a:extLst>
          </p:cNvPr>
          <p:cNvSpPr>
            <a:spLocks noGrp="1"/>
          </p:cNvSpPr>
          <p:nvPr>
            <p:ph type="title"/>
          </p:nvPr>
        </p:nvSpPr>
        <p:spPr/>
        <p:txBody>
          <a:bodyPr/>
          <a:lstStyle/>
          <a:p>
            <a:r>
              <a:rPr lang="en-GB" dirty="0" err="1"/>
              <a:t>Súhrn</a:t>
            </a:r>
            <a:endParaRPr lang="en-GB" dirty="0"/>
          </a:p>
        </p:txBody>
      </p:sp>
      <p:sp>
        <p:nvSpPr>
          <p:cNvPr id="4" name="Zástupný objekt pre dátum 3">
            <a:extLst>
              <a:ext uri="{FF2B5EF4-FFF2-40B4-BE49-F238E27FC236}">
                <a16:creationId xmlns:a16="http://schemas.microsoft.com/office/drawing/2014/main" id="{EDC23D83-D6C8-434F-BC85-C28D31D5F1A3}"/>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30EC780E-3135-3F43-95B6-B1767BD9D693}"/>
              </a:ext>
            </a:extLst>
          </p:cNvPr>
          <p:cNvSpPr>
            <a:spLocks noGrp="1"/>
          </p:cNvSpPr>
          <p:nvPr>
            <p:ph type="sldNum" sz="quarter" idx="11"/>
          </p:nvPr>
        </p:nvSpPr>
        <p:spPr/>
        <p:txBody>
          <a:bodyPr/>
          <a:lstStyle/>
          <a:p>
            <a:fld id="{20C92893-8C51-46CF-9D47-24B3C575AFAA}" type="slidenum">
              <a:rPr lang="en-GB" smtClean="0"/>
              <a:pPr/>
              <a:t>38</a:t>
            </a:fld>
            <a:endParaRPr lang="en-GB"/>
          </a:p>
        </p:txBody>
      </p:sp>
      <p:sp>
        <p:nvSpPr>
          <p:cNvPr id="6" name="Zástupný objekt pre pätu 5">
            <a:extLst>
              <a:ext uri="{FF2B5EF4-FFF2-40B4-BE49-F238E27FC236}">
                <a16:creationId xmlns:a16="http://schemas.microsoft.com/office/drawing/2014/main" id="{85CA1D1F-963A-7846-B527-48F429D5F99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20036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90F02FB-C6FC-2248-BC07-1E81569C36A9}"/>
              </a:ext>
            </a:extLst>
          </p:cNvPr>
          <p:cNvSpPr>
            <a:spLocks noGrp="1"/>
          </p:cNvSpPr>
          <p:nvPr>
            <p:ph idx="1"/>
          </p:nvPr>
        </p:nvSpPr>
        <p:spPr>
          <a:xfrm>
            <a:off x="755690" y="756287"/>
            <a:ext cx="8312587" cy="4880238"/>
          </a:xfrm>
        </p:spPr>
        <p:txBody>
          <a:bodyPr>
            <a:normAutofit fontScale="92500"/>
          </a:bodyPr>
          <a:lstStyle/>
          <a:p>
            <a:r>
              <a:rPr lang="sk-SK" dirty="0"/>
              <a:t>Zdroje informácií sa môžu líšiť. Nezabudnite - všetci si nie sú rovní. Najmä internet často predstavuje informácie, ktoré môžu byť zavádzajúce. Ako však môžeme medzi takým počtom stránok a publikácií nájsť spoľahlivý zdroj? Vždy zvážte tieto fakty o vašom zdroji:</a:t>
            </a:r>
          </a:p>
          <a:p>
            <a:r>
              <a:rPr lang="sk-SK" dirty="0"/>
              <a:t>Presnosť</a:t>
            </a:r>
          </a:p>
          <a:p>
            <a:pPr lvl="1"/>
            <a:r>
              <a:rPr lang="sk-SK" dirty="0"/>
              <a:t>Zahŕňajú zdroje spoľahlivé fakty?</a:t>
            </a:r>
          </a:p>
          <a:p>
            <a:pPr lvl="1"/>
            <a:r>
              <a:rPr lang="sk-SK" dirty="0"/>
              <a:t>Bol skontrolovaný jazyk webovej stránky? (gramatika, pravopis, atď.)</a:t>
            </a:r>
          </a:p>
          <a:p>
            <a:r>
              <a:rPr lang="sk-SK" dirty="0"/>
              <a:t>Autorita</a:t>
            </a:r>
          </a:p>
          <a:p>
            <a:pPr lvl="1"/>
            <a:r>
              <a:rPr lang="sk-SK" dirty="0"/>
              <a:t>Je vydavateľ renomovaný a rešpektovaný?</a:t>
            </a:r>
          </a:p>
          <a:p>
            <a:pPr lvl="1"/>
            <a:r>
              <a:rPr lang="sk-SK" dirty="0"/>
              <a:t>Je účel textu alebo sponzorstva jasný?</a:t>
            </a:r>
          </a:p>
          <a:p>
            <a:pPr lvl="1"/>
            <a:r>
              <a:rPr lang="sk-SK" dirty="0"/>
              <a:t>Existuje odkaz na vydavateľskú alebo sponzorskú organizáciu?</a:t>
            </a:r>
          </a:p>
          <a:p>
            <a:pPr lvl="1"/>
            <a:r>
              <a:rPr lang="sk-SK" dirty="0"/>
              <a:t>Je autor kvalifikovaný písať o tejto téme?</a:t>
            </a:r>
            <a:endParaRPr lang="en-GB" dirty="0"/>
          </a:p>
        </p:txBody>
      </p:sp>
      <p:sp>
        <p:nvSpPr>
          <p:cNvPr id="3" name="Nadpis 2">
            <a:extLst>
              <a:ext uri="{FF2B5EF4-FFF2-40B4-BE49-F238E27FC236}">
                <a16:creationId xmlns:a16="http://schemas.microsoft.com/office/drawing/2014/main" id="{CC24ED54-BE18-DC43-9B06-DD65B7516F63}"/>
              </a:ext>
            </a:extLst>
          </p:cNvPr>
          <p:cNvSpPr>
            <a:spLocks noGrp="1"/>
          </p:cNvSpPr>
          <p:nvPr>
            <p:ph type="title"/>
          </p:nvPr>
        </p:nvSpPr>
        <p:spPr>
          <a:xfrm>
            <a:off x="856449" y="5707727"/>
            <a:ext cx="8312587" cy="1008380"/>
          </a:xfrm>
        </p:spPr>
        <p:txBody>
          <a:bodyPr/>
          <a:lstStyle/>
          <a:p>
            <a:r>
              <a:rPr lang="sk-SK" dirty="0"/>
              <a:t>Spoľahlivosť a platnosť</a:t>
            </a:r>
            <a:endParaRPr lang="en-GB" dirty="0"/>
          </a:p>
        </p:txBody>
      </p:sp>
      <p:sp>
        <p:nvSpPr>
          <p:cNvPr id="4" name="Zástupný objekt pre dátum 3">
            <a:extLst>
              <a:ext uri="{FF2B5EF4-FFF2-40B4-BE49-F238E27FC236}">
                <a16:creationId xmlns:a16="http://schemas.microsoft.com/office/drawing/2014/main" id="{D42056A8-18A9-0C46-8860-1C51182383EE}"/>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08DAB5D3-024C-014F-BCDE-CE17F93B0686}"/>
              </a:ext>
            </a:extLst>
          </p:cNvPr>
          <p:cNvSpPr>
            <a:spLocks noGrp="1"/>
          </p:cNvSpPr>
          <p:nvPr>
            <p:ph type="sldNum" sz="quarter" idx="11"/>
          </p:nvPr>
        </p:nvSpPr>
        <p:spPr/>
        <p:txBody>
          <a:bodyPr/>
          <a:lstStyle/>
          <a:p>
            <a:fld id="{20C92893-8C51-46CF-9D47-24B3C575AFAA}" type="slidenum">
              <a:rPr lang="en-GB" smtClean="0"/>
              <a:pPr/>
              <a:t>4</a:t>
            </a:fld>
            <a:endParaRPr lang="en-GB"/>
          </a:p>
        </p:txBody>
      </p:sp>
      <p:sp>
        <p:nvSpPr>
          <p:cNvPr id="6" name="Zástupný objekt pre pätu 5">
            <a:extLst>
              <a:ext uri="{FF2B5EF4-FFF2-40B4-BE49-F238E27FC236}">
                <a16:creationId xmlns:a16="http://schemas.microsoft.com/office/drawing/2014/main" id="{97F8E2C5-81A1-C641-A5E4-78BACDE7D3C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10801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pular, Scholarly, &amp; Trade Publications - Research Foundations - LibGuides  at Seminole State College">
            <a:extLst>
              <a:ext uri="{FF2B5EF4-FFF2-40B4-BE49-F238E27FC236}">
                <a16:creationId xmlns:a16="http://schemas.microsoft.com/office/drawing/2014/main" id="{8CA19CB3-85C7-DB4D-9521-EE31B92069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3621" y="781575"/>
            <a:ext cx="4786035" cy="3730846"/>
          </a:xfrm>
          <a:prstGeom prst="rect">
            <a:avLst/>
          </a:prstGeom>
          <a:solidFill>
            <a:srgbClr val="FFFFFF"/>
          </a:solidFill>
        </p:spPr>
      </p:pic>
      <p:sp>
        <p:nvSpPr>
          <p:cNvPr id="2" name="Zástupný text 1">
            <a:extLst>
              <a:ext uri="{FF2B5EF4-FFF2-40B4-BE49-F238E27FC236}">
                <a16:creationId xmlns:a16="http://schemas.microsoft.com/office/drawing/2014/main" id="{A69179FC-36A5-DD4C-BD2C-F2CE1A2DA2F3}"/>
              </a:ext>
            </a:extLst>
          </p:cNvPr>
          <p:cNvSpPr>
            <a:spLocks noGrp="1"/>
          </p:cNvSpPr>
          <p:nvPr>
            <p:ph type="body" sz="half" idx="2"/>
          </p:nvPr>
        </p:nvSpPr>
        <p:spPr>
          <a:xfrm>
            <a:off x="6297414" y="756286"/>
            <a:ext cx="2854828" cy="3781425"/>
          </a:xfrm>
        </p:spPr>
        <p:txBody>
          <a:bodyPr anchor="ctr">
            <a:normAutofit/>
          </a:bodyPr>
          <a:lstStyle/>
          <a:p>
            <a:r>
              <a:rPr lang="en-GB" dirty="0" err="1"/>
              <a:t>informácie</a:t>
            </a:r>
            <a:r>
              <a:rPr lang="en-GB" dirty="0"/>
              <a:t> </a:t>
            </a:r>
            <a:r>
              <a:rPr lang="en-GB" dirty="0" err="1"/>
              <a:t>vzhľadom</a:t>
            </a:r>
            <a:r>
              <a:rPr lang="en-GB" dirty="0"/>
              <a:t> </a:t>
            </a:r>
            <a:r>
              <a:rPr lang="en-GB" dirty="0" err="1"/>
              <a:t>na</a:t>
            </a:r>
            <a:r>
              <a:rPr lang="en-GB" dirty="0"/>
              <a:t> </a:t>
            </a:r>
            <a:r>
              <a:rPr lang="en-GB" dirty="0" err="1"/>
              <a:t>možnosti</a:t>
            </a:r>
            <a:r>
              <a:rPr lang="en-GB" dirty="0"/>
              <a:t> </a:t>
            </a:r>
            <a:r>
              <a:rPr lang="en-GB" dirty="0" err="1"/>
              <a:t>študenta</a:t>
            </a:r>
            <a:endParaRPr lang="en-GB" dirty="0"/>
          </a:p>
        </p:txBody>
      </p:sp>
      <p:sp>
        <p:nvSpPr>
          <p:cNvPr id="3" name="Zástupný objekt pre dátum 2">
            <a:extLst>
              <a:ext uri="{FF2B5EF4-FFF2-40B4-BE49-F238E27FC236}">
                <a16:creationId xmlns:a16="http://schemas.microsoft.com/office/drawing/2014/main" id="{21098D05-9A52-CF45-A835-4AA868D37E2F}"/>
              </a:ext>
            </a:extLst>
          </p:cNvPr>
          <p:cNvSpPr>
            <a:spLocks noGrp="1"/>
          </p:cNvSpPr>
          <p:nvPr>
            <p:ph type="dt" sz="half" idx="10"/>
          </p:nvPr>
        </p:nvSpPr>
        <p:spPr>
          <a:xfrm>
            <a:off x="8341096" y="6787309"/>
            <a:ext cx="811145" cy="402652"/>
          </a:xfrm>
        </p:spPr>
        <p:txBody>
          <a:bodyPr anchor="t">
            <a:normAutofit/>
          </a:bodyPr>
          <a:lstStyle/>
          <a:p>
            <a:pPr>
              <a:spcAft>
                <a:spcPts val="600"/>
              </a:spcAft>
            </a:pPr>
            <a:fld id="{F74D4851-71F3-7E46-BD42-81840CD9F2B6}" type="datetime1">
              <a:rPr lang="sk-SK" sz="1100" smtClean="0"/>
              <a:pPr>
                <a:spcAft>
                  <a:spcPts val="600"/>
                </a:spcAft>
              </a:pPr>
              <a:t>4.10.20</a:t>
            </a:fld>
            <a:endParaRPr lang="en-GB" sz="1100"/>
          </a:p>
        </p:txBody>
      </p:sp>
      <p:sp>
        <p:nvSpPr>
          <p:cNvPr id="4" name="Zástupný objekt pre číslo snímky 3">
            <a:extLst>
              <a:ext uri="{FF2B5EF4-FFF2-40B4-BE49-F238E27FC236}">
                <a16:creationId xmlns:a16="http://schemas.microsoft.com/office/drawing/2014/main" id="{F87777EB-8B05-3040-BD53-82261AAB403A}"/>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B7D8D926-BC77-48DB-9B94-D8C2D2386DFA}" type="slidenum">
              <a:rPr lang="en-GB" smtClean="0"/>
              <a:pPr>
                <a:spcAft>
                  <a:spcPts val="600"/>
                </a:spcAft>
              </a:pPr>
              <a:t>5</a:t>
            </a:fld>
            <a:endParaRPr lang="en-GB"/>
          </a:p>
        </p:txBody>
      </p:sp>
      <p:sp>
        <p:nvSpPr>
          <p:cNvPr id="5" name="Zástupný objekt pre pätu 4">
            <a:extLst>
              <a:ext uri="{FF2B5EF4-FFF2-40B4-BE49-F238E27FC236}">
                <a16:creationId xmlns:a16="http://schemas.microsoft.com/office/drawing/2014/main" id="{BA531795-C088-EC41-841C-54445D26370F}"/>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en-GB"/>
              <a:t>rusnak.truni.sk</a:t>
            </a:r>
          </a:p>
        </p:txBody>
      </p:sp>
      <p:sp>
        <p:nvSpPr>
          <p:cNvPr id="6" name="Nadpis 5">
            <a:extLst>
              <a:ext uri="{FF2B5EF4-FFF2-40B4-BE49-F238E27FC236}">
                <a16:creationId xmlns:a16="http://schemas.microsoft.com/office/drawing/2014/main" id="{F5406E90-32C3-7448-A38F-A9B770449A58}"/>
              </a:ext>
            </a:extLst>
          </p:cNvPr>
          <p:cNvSpPr>
            <a:spLocks noGrp="1"/>
          </p:cNvSpPr>
          <p:nvPr>
            <p:ph type="title"/>
          </p:nvPr>
        </p:nvSpPr>
        <p:spPr>
          <a:xfrm>
            <a:off x="856448" y="5378027"/>
            <a:ext cx="8312587" cy="1008380"/>
          </a:xfrm>
        </p:spPr>
        <p:txBody>
          <a:bodyPr anchor="b">
            <a:normAutofit fontScale="90000"/>
          </a:bodyPr>
          <a:lstStyle/>
          <a:p>
            <a:r>
              <a:rPr lang="en-GB" dirty="0" err="1"/>
              <a:t>Zdroje</a:t>
            </a:r>
            <a:r>
              <a:rPr lang="en-GB" dirty="0"/>
              <a:t> </a:t>
            </a:r>
            <a:r>
              <a:rPr lang="en-GB" dirty="0" err="1"/>
              <a:t>informácií</a:t>
            </a:r>
            <a:r>
              <a:rPr lang="en-GB" dirty="0"/>
              <a:t> a </a:t>
            </a:r>
            <a:r>
              <a:rPr lang="en-GB" dirty="0" err="1"/>
              <a:t>kde</a:t>
            </a:r>
            <a:r>
              <a:rPr lang="en-GB" dirty="0"/>
              <a:t> ich </a:t>
            </a:r>
            <a:r>
              <a:rPr lang="en-GB" dirty="0" err="1"/>
              <a:t>hľadať</a:t>
            </a:r>
            <a:endParaRPr lang="en-GB" dirty="0"/>
          </a:p>
        </p:txBody>
      </p:sp>
    </p:spTree>
    <p:extLst>
      <p:ext uri="{BB962C8B-B14F-4D97-AF65-F5344CB8AC3E}">
        <p14:creationId xmlns:p14="http://schemas.microsoft.com/office/powerpoint/2010/main" val="405666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A19E544-E265-6946-9EE3-2416592A5B01}"/>
              </a:ext>
            </a:extLst>
          </p:cNvPr>
          <p:cNvSpPr>
            <a:spLocks noGrp="1"/>
          </p:cNvSpPr>
          <p:nvPr>
            <p:ph idx="1"/>
          </p:nvPr>
        </p:nvSpPr>
        <p:spPr>
          <a:xfrm>
            <a:off x="352735" y="551571"/>
            <a:ext cx="8841489" cy="4948477"/>
          </a:xfrm>
        </p:spPr>
        <p:txBody>
          <a:bodyPr>
            <a:normAutofit fontScale="92500" lnSpcReduction="20000"/>
          </a:bodyPr>
          <a:lstStyle/>
          <a:p>
            <a:r>
              <a:rPr lang="sk-SK" b="1" dirty="0"/>
              <a:t>Hodnota: Aktuálne</a:t>
            </a:r>
            <a:r>
              <a:rPr lang="sk-SK" dirty="0"/>
              <a:t> v priebehu niekoľkých mesiacov až niekoľkých rokov od zverejnenia. Prezrite si zoznam použitých referencií. Aký je posledný dátum, ktorý môžete nájsť? To by vám malo povedať, keď prestali skúmať a začali písať. Pamätajte však, že experimentálne / pozorovacie údaje, ktoré zhromaždili, môžu byť o rok alebo dva staršie. </a:t>
            </a:r>
            <a:r>
              <a:rPr lang="sk-SK" b="1" dirty="0"/>
              <a:t>Článok musí byť </a:t>
            </a:r>
            <a:r>
              <a:rPr lang="sk-SK" b="1" dirty="0" err="1"/>
              <a:t>peer</a:t>
            </a:r>
            <a:r>
              <a:rPr lang="sk-SK" b="1" dirty="0"/>
              <a:t> </a:t>
            </a:r>
            <a:r>
              <a:rPr lang="sk-SK" b="1" dirty="0" err="1"/>
              <a:t>reviewed</a:t>
            </a:r>
            <a:r>
              <a:rPr lang="sk-SK" b="1" dirty="0"/>
              <a:t>.</a:t>
            </a:r>
          </a:p>
          <a:p>
            <a:r>
              <a:rPr lang="sk-SK" b="1" dirty="0"/>
              <a:t>Typ informácie</a:t>
            </a:r>
            <a:r>
              <a:rPr lang="sk-SK" dirty="0"/>
              <a:t>: Najnovší výskum v rámci predmetu časopisu. Články v odbornom časopise sú dôležité vo všetkých akademických tematických oblastiach, najmä však v prírodných vedách, kde väčšina výskumníkov nepíše knihy.</a:t>
            </a:r>
          </a:p>
          <a:p>
            <a:r>
              <a:rPr lang="sk-SK" b="1" dirty="0"/>
              <a:t>Kde hľadať</a:t>
            </a:r>
            <a:r>
              <a:rPr lang="sk-SK" dirty="0"/>
              <a:t>: Tlačené časopisy sa doručujú predplatiteľom a knižniciam. Niektoré časopisy sú </a:t>
            </a:r>
            <a:r>
              <a:rPr lang="sk-SK" b="1" dirty="0" err="1"/>
              <a:t>Open</a:t>
            </a:r>
            <a:r>
              <a:rPr lang="sk-SK" b="1" dirty="0"/>
              <a:t> Access </a:t>
            </a:r>
            <a:r>
              <a:rPr lang="sk-SK" dirty="0"/>
              <a:t>a poskytujú všetok ich obsah online zadarmo. Niektoré časopisy umožňujú autorom uchovávať kópie svojich článkov online v úložisku a zvyčajne ich nájdete v službe </a:t>
            </a:r>
            <a:r>
              <a:rPr lang="sk-SK" b="1" dirty="0"/>
              <a:t>Študovňa Google</a:t>
            </a:r>
            <a:r>
              <a:rPr lang="sk-SK" dirty="0"/>
              <a:t>. Knižnice sa prihlasujú na odber databáz článkov. Vďaka týmto predplatným sú používateľom týchto inštitúcií k dispozícii milióny článkov.</a:t>
            </a:r>
            <a:endParaRPr lang="en-GB" dirty="0"/>
          </a:p>
        </p:txBody>
      </p:sp>
      <p:sp>
        <p:nvSpPr>
          <p:cNvPr id="3" name="Nadpis 2">
            <a:extLst>
              <a:ext uri="{FF2B5EF4-FFF2-40B4-BE49-F238E27FC236}">
                <a16:creationId xmlns:a16="http://schemas.microsoft.com/office/drawing/2014/main" id="{A9AF824F-8704-1E4B-B609-8441CBA114AB}"/>
              </a:ext>
            </a:extLst>
          </p:cNvPr>
          <p:cNvSpPr>
            <a:spLocks noGrp="1"/>
          </p:cNvSpPr>
          <p:nvPr>
            <p:ph type="title"/>
          </p:nvPr>
        </p:nvSpPr>
        <p:spPr>
          <a:xfrm>
            <a:off x="881637" y="6181580"/>
            <a:ext cx="8312587" cy="1008380"/>
          </a:xfrm>
        </p:spPr>
        <p:txBody>
          <a:bodyPr/>
          <a:lstStyle/>
          <a:p>
            <a:r>
              <a:rPr lang="sk-SK" sz="4800" dirty="0"/>
              <a:t>Články v odbornom časopise (žurnále)</a:t>
            </a:r>
            <a:endParaRPr lang="en-GB" sz="4800" dirty="0"/>
          </a:p>
        </p:txBody>
      </p:sp>
      <p:sp>
        <p:nvSpPr>
          <p:cNvPr id="4" name="Zástupný objekt pre dátum 3">
            <a:extLst>
              <a:ext uri="{FF2B5EF4-FFF2-40B4-BE49-F238E27FC236}">
                <a16:creationId xmlns:a16="http://schemas.microsoft.com/office/drawing/2014/main" id="{2C2496FF-DA5D-814C-90E4-86EB303710A4}"/>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233F3791-69AB-FA46-AF06-BD4DD9F89C4B}"/>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Zástupný objekt pre pätu 5">
            <a:extLst>
              <a:ext uri="{FF2B5EF4-FFF2-40B4-BE49-F238E27FC236}">
                <a16:creationId xmlns:a16="http://schemas.microsoft.com/office/drawing/2014/main" id="{43E52F49-07A2-C341-A135-54EBC7449ED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22509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E3C1A738-C273-994C-99E0-44A0FEBDF099}"/>
              </a:ext>
            </a:extLst>
          </p:cNvPr>
          <p:cNvSpPr>
            <a:spLocks noGrp="1"/>
          </p:cNvSpPr>
          <p:nvPr>
            <p:ph idx="1"/>
          </p:nvPr>
        </p:nvSpPr>
        <p:spPr>
          <a:xfrm>
            <a:off x="545910" y="756287"/>
            <a:ext cx="8522367" cy="4552692"/>
          </a:xfrm>
        </p:spPr>
        <p:txBody>
          <a:bodyPr/>
          <a:lstStyle/>
          <a:p>
            <a:r>
              <a:rPr lang="sk-SK" dirty="0"/>
              <a:t>Hodnotenie práce jedným alebo viacerými ľuďmi s podobnými kompetenciami ako producenti diela (kolegovia).</a:t>
            </a:r>
          </a:p>
          <a:p>
            <a:r>
              <a:rPr lang="sk-SK" dirty="0"/>
              <a:t>Funguje ako forma samoregulácie kvalifikovanými členmi profesie v príslušnom odbore. </a:t>
            </a:r>
          </a:p>
          <a:p>
            <a:r>
              <a:rPr lang="sk-SK" dirty="0"/>
              <a:t>Na udržanie štandardov kvality, zlepšenie výkonu a zabezpečenie dôveryhodnosti sa používajú metódy vzájomného hodnotenia. </a:t>
            </a:r>
          </a:p>
          <a:p>
            <a:r>
              <a:rPr lang="sk-SK" dirty="0"/>
              <a:t>Na akademickej pôde sa vedecká odborná recenzia často používa na určenie vhodnosti akademickej práce na zverejnenie.</a:t>
            </a:r>
            <a:endParaRPr lang="en-GB" dirty="0"/>
          </a:p>
        </p:txBody>
      </p:sp>
      <p:sp>
        <p:nvSpPr>
          <p:cNvPr id="3" name="Nadpis 2">
            <a:extLst>
              <a:ext uri="{FF2B5EF4-FFF2-40B4-BE49-F238E27FC236}">
                <a16:creationId xmlns:a16="http://schemas.microsoft.com/office/drawing/2014/main" id="{6124C282-5545-6E4C-BC10-310B6E5FED5E}"/>
              </a:ext>
            </a:extLst>
          </p:cNvPr>
          <p:cNvSpPr>
            <a:spLocks noGrp="1"/>
          </p:cNvSpPr>
          <p:nvPr>
            <p:ph type="title"/>
          </p:nvPr>
        </p:nvSpPr>
        <p:spPr>
          <a:xfrm>
            <a:off x="842268" y="5980254"/>
            <a:ext cx="8312587" cy="1008380"/>
          </a:xfrm>
        </p:spPr>
        <p:txBody>
          <a:bodyPr/>
          <a:lstStyle/>
          <a:p>
            <a:r>
              <a:rPr lang="en-GB" dirty="0" err="1"/>
              <a:t>Odborné</a:t>
            </a:r>
            <a:r>
              <a:rPr lang="en-GB" dirty="0"/>
              <a:t> </a:t>
            </a:r>
            <a:r>
              <a:rPr lang="en-GB" dirty="0" err="1"/>
              <a:t>hodnotenie</a:t>
            </a:r>
            <a:r>
              <a:rPr lang="en-GB" dirty="0"/>
              <a:t> - Peer review</a:t>
            </a:r>
          </a:p>
        </p:txBody>
      </p:sp>
      <p:sp>
        <p:nvSpPr>
          <p:cNvPr id="4" name="Zástupný objekt pre dátum 3">
            <a:extLst>
              <a:ext uri="{FF2B5EF4-FFF2-40B4-BE49-F238E27FC236}">
                <a16:creationId xmlns:a16="http://schemas.microsoft.com/office/drawing/2014/main" id="{1E667E50-D296-614E-9797-D80690DB704D}"/>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FFEEFE2B-A267-094E-8536-3DBD302261B1}"/>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Zástupný objekt pre pätu 5">
            <a:extLst>
              <a:ext uri="{FF2B5EF4-FFF2-40B4-BE49-F238E27FC236}">
                <a16:creationId xmlns:a16="http://schemas.microsoft.com/office/drawing/2014/main" id="{F7C7434A-9705-4749-81A0-4A29BEA4D8D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5121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5AE6E18-5074-9C4F-9124-DE5A4A3BDFD1}"/>
              </a:ext>
            </a:extLst>
          </p:cNvPr>
          <p:cNvSpPr>
            <a:spLocks noGrp="1"/>
          </p:cNvSpPr>
          <p:nvPr>
            <p:ph idx="1"/>
          </p:nvPr>
        </p:nvSpPr>
        <p:spPr>
          <a:xfrm>
            <a:off x="600501" y="756287"/>
            <a:ext cx="8467776" cy="5223967"/>
          </a:xfrm>
        </p:spPr>
        <p:txBody>
          <a:bodyPr>
            <a:normAutofit/>
          </a:bodyPr>
          <a:lstStyle/>
          <a:p>
            <a:r>
              <a:rPr lang="sk-SK" dirty="0"/>
              <a:t>Poskytovanie on-line prístupu k vedeckým informáciám pre používateľa bezplatne a neobmedzene. </a:t>
            </a:r>
          </a:p>
          <a:p>
            <a:r>
              <a:rPr lang="sk-SK" dirty="0"/>
              <a:t>Filozofiou je poskytnúť zdarma neobmedzený prístup k výskumu a jeho publikáciám bez porušenia autorských práv a vychádza z tvrdenia, že výskum financovaný daňovými poplatníkmi by mal byť dostupný daňovým poplatníkom bezplatne (UNESCO, 2015). </a:t>
            </a:r>
          </a:p>
          <a:p>
            <a:r>
              <a:rPr lang="sk-SK" dirty="0"/>
              <a:t>Myšlienka OA vznikla a rozšírila sa vďaka trom deklaráciám, známym aj ako </a:t>
            </a:r>
            <a:r>
              <a:rPr lang="sk-SK" b="1" dirty="0"/>
              <a:t>BBB deklarácie</a:t>
            </a:r>
            <a:r>
              <a:rPr lang="sk-SK" dirty="0"/>
              <a:t>. Tieto deklarácie vytvorili na začiatku 21. storočia prostredie pre OA publikovanie pre nasledujúce desaťročia. Ich vyhlásenia naznačili silné filozofické základy pre podporu myšlienok a princípov otvoreného prístupu.</a:t>
            </a:r>
          </a:p>
        </p:txBody>
      </p:sp>
      <p:sp>
        <p:nvSpPr>
          <p:cNvPr id="3" name="Nadpis 2">
            <a:extLst>
              <a:ext uri="{FF2B5EF4-FFF2-40B4-BE49-F238E27FC236}">
                <a16:creationId xmlns:a16="http://schemas.microsoft.com/office/drawing/2014/main" id="{7FEC1615-2C2D-EB44-9FBB-2E1F8B82494E}"/>
              </a:ext>
            </a:extLst>
          </p:cNvPr>
          <p:cNvSpPr>
            <a:spLocks noGrp="1"/>
          </p:cNvSpPr>
          <p:nvPr>
            <p:ph type="title"/>
          </p:nvPr>
        </p:nvSpPr>
        <p:spPr>
          <a:xfrm>
            <a:off x="881637" y="5980254"/>
            <a:ext cx="8312587" cy="1008380"/>
          </a:xfrm>
        </p:spPr>
        <p:txBody>
          <a:bodyPr/>
          <a:lstStyle/>
          <a:p>
            <a:r>
              <a:rPr lang="en-GB" dirty="0"/>
              <a:t>Open Access (OA)</a:t>
            </a:r>
          </a:p>
        </p:txBody>
      </p:sp>
      <p:sp>
        <p:nvSpPr>
          <p:cNvPr id="4" name="Zástupný objekt pre dátum 3">
            <a:extLst>
              <a:ext uri="{FF2B5EF4-FFF2-40B4-BE49-F238E27FC236}">
                <a16:creationId xmlns:a16="http://schemas.microsoft.com/office/drawing/2014/main" id="{90406FB0-545C-0546-82AC-D5E52D50FDC1}"/>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75C08E45-341D-5A4C-9230-EFCA215DF88D}"/>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CD93BF53-1AAD-CF43-A141-7A2530C4F26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4646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5AE6E18-5074-9C4F-9124-DE5A4A3BDFD1}"/>
              </a:ext>
            </a:extLst>
          </p:cNvPr>
          <p:cNvSpPr>
            <a:spLocks noGrp="1"/>
          </p:cNvSpPr>
          <p:nvPr>
            <p:ph idx="1"/>
          </p:nvPr>
        </p:nvSpPr>
        <p:spPr>
          <a:xfrm>
            <a:off x="600501" y="756287"/>
            <a:ext cx="8467776" cy="4962125"/>
          </a:xfrm>
        </p:spPr>
        <p:txBody>
          <a:bodyPr>
            <a:normAutofit lnSpcReduction="10000"/>
          </a:bodyPr>
          <a:lstStyle/>
          <a:p>
            <a:r>
              <a:rPr lang="sk-SK" b="1" dirty="0"/>
              <a:t>Otvorený obsah </a:t>
            </a:r>
            <a:r>
              <a:rPr lang="sk-SK" dirty="0"/>
              <a:t>sa zvyčajne charakterizuje skratkou 4R: </a:t>
            </a:r>
            <a:r>
              <a:rPr lang="sk-SK" b="1" dirty="0" err="1"/>
              <a:t>reuse</a:t>
            </a:r>
            <a:r>
              <a:rPr lang="sk-SK" dirty="0"/>
              <a:t> (právo opakovane používať obsah v jeho nezmenenej podobe), </a:t>
            </a:r>
            <a:r>
              <a:rPr lang="sk-SK" b="1" dirty="0" err="1"/>
              <a:t>revise</a:t>
            </a:r>
            <a:r>
              <a:rPr lang="sk-SK" dirty="0"/>
              <a:t> (právo adaptovať, modifikovať, spracovať a meniť obsah), </a:t>
            </a:r>
            <a:r>
              <a:rPr lang="sk-SK" b="1" dirty="0" err="1"/>
              <a:t>remix</a:t>
            </a:r>
            <a:r>
              <a:rPr lang="sk-SK" dirty="0"/>
              <a:t> (právo kombinovať originálny a revidovaný obsah s iným obsahom, aby sa vytvorilo niečo nové) a </a:t>
            </a:r>
            <a:r>
              <a:rPr lang="sk-SK" b="1" dirty="0" err="1"/>
              <a:t>redistribute</a:t>
            </a:r>
            <a:r>
              <a:rPr lang="sk-SK" dirty="0"/>
              <a:t> (právo zdieľať rozmnoženiny originálneho obsahu, ako aj zmenený obsah s inými ľuďmi).</a:t>
            </a:r>
          </a:p>
          <a:p>
            <a:r>
              <a:rPr lang="sk-SK" b="1" dirty="0" err="1"/>
              <a:t>Open</a:t>
            </a:r>
            <a:r>
              <a:rPr lang="sk-SK" b="1" dirty="0"/>
              <a:t> </a:t>
            </a:r>
            <a:r>
              <a:rPr lang="sk-SK" b="1" dirty="0" err="1"/>
              <a:t>Science</a:t>
            </a:r>
            <a:r>
              <a:rPr lang="sk-SK" b="1" dirty="0"/>
              <a:t> (OS)</a:t>
            </a:r>
            <a:r>
              <a:rPr lang="sk-SK" dirty="0"/>
              <a:t> predstavuje hnutie, ktoré umožňuje dostupnosť vedeckého výskumu, údajov a šírenia informácií nielen pre profesionálnych, ale aj laických používateľov. Zahŕňa postupy ako je zverejňovanie otvoreného výskumu, organizovanie kampaní za otvorený prístup, povzbudzovanie vedcov k otvorenému publikovaniu a všeobecné uľahčovanie zverejňovania a komunikácie vedeckých poznatkov. </a:t>
            </a:r>
          </a:p>
        </p:txBody>
      </p:sp>
      <p:sp>
        <p:nvSpPr>
          <p:cNvPr id="3" name="Nadpis 2">
            <a:extLst>
              <a:ext uri="{FF2B5EF4-FFF2-40B4-BE49-F238E27FC236}">
                <a16:creationId xmlns:a16="http://schemas.microsoft.com/office/drawing/2014/main" id="{7FEC1615-2C2D-EB44-9FBB-2E1F8B82494E}"/>
              </a:ext>
            </a:extLst>
          </p:cNvPr>
          <p:cNvSpPr>
            <a:spLocks noGrp="1"/>
          </p:cNvSpPr>
          <p:nvPr>
            <p:ph type="title"/>
          </p:nvPr>
        </p:nvSpPr>
        <p:spPr>
          <a:xfrm>
            <a:off x="923622" y="5835836"/>
            <a:ext cx="8312587" cy="1008380"/>
          </a:xfrm>
        </p:spPr>
        <p:txBody>
          <a:bodyPr/>
          <a:lstStyle/>
          <a:p>
            <a:r>
              <a:rPr lang="en-GB" dirty="0"/>
              <a:t>Open Access</a:t>
            </a:r>
          </a:p>
        </p:txBody>
      </p:sp>
      <p:sp>
        <p:nvSpPr>
          <p:cNvPr id="4" name="Zástupný objekt pre dátum 3">
            <a:extLst>
              <a:ext uri="{FF2B5EF4-FFF2-40B4-BE49-F238E27FC236}">
                <a16:creationId xmlns:a16="http://schemas.microsoft.com/office/drawing/2014/main" id="{90406FB0-545C-0546-82AC-D5E52D50FDC1}"/>
              </a:ext>
            </a:extLst>
          </p:cNvPr>
          <p:cNvSpPr>
            <a:spLocks noGrp="1"/>
          </p:cNvSpPr>
          <p:nvPr>
            <p:ph type="dt" sz="half" idx="10"/>
          </p:nvPr>
        </p:nvSpPr>
        <p:spPr/>
        <p:txBody>
          <a:bodyPr/>
          <a:lstStyle/>
          <a:p>
            <a:fld id="{17D84F83-A9A5-C942-A03F-560C803C3F5D}" type="datetime1">
              <a:rPr lang="sk-SK" smtClean="0"/>
              <a:t>4.10.20</a:t>
            </a:fld>
            <a:endParaRPr lang="en-GB"/>
          </a:p>
        </p:txBody>
      </p:sp>
      <p:sp>
        <p:nvSpPr>
          <p:cNvPr id="5" name="Zástupný objekt pre číslo snímky 4">
            <a:extLst>
              <a:ext uri="{FF2B5EF4-FFF2-40B4-BE49-F238E27FC236}">
                <a16:creationId xmlns:a16="http://schemas.microsoft.com/office/drawing/2014/main" id="{75C08E45-341D-5A4C-9230-EFCA215DF88D}"/>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CD93BF53-1AAD-CF43-A141-7A2530C4F26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095102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2797</Words>
  <Application>Microsoft Macintosh PowerPoint</Application>
  <PresentationFormat>Vlastná</PresentationFormat>
  <Paragraphs>280</Paragraphs>
  <Slides>38</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38</vt:i4>
      </vt:variant>
    </vt:vector>
  </HeadingPairs>
  <TitlesOfParts>
    <vt:vector size="43" baseType="lpstr">
      <vt:lpstr>Arial</vt:lpstr>
      <vt:lpstr>Calibri</vt:lpstr>
      <vt:lpstr>Palatino Linotype</vt:lpstr>
      <vt:lpstr>Wingdings</vt:lpstr>
      <vt:lpstr>Martin_Trnava_prednasky</vt:lpstr>
      <vt:lpstr>Zdroje odbornej literatúry</vt:lpstr>
      <vt:lpstr>Ciele prednášky</vt:lpstr>
      <vt:lpstr>Dôveryhodné zdroje</vt:lpstr>
      <vt:lpstr>Spoľahlivosť a platnosť</vt:lpstr>
      <vt:lpstr>Zdroje informácií a kde ich hľadať</vt:lpstr>
      <vt:lpstr>Články v odbornom časopise (žurnále)</vt:lpstr>
      <vt:lpstr>Odborné hodnotenie - Peer review</vt:lpstr>
      <vt:lpstr>Open Access (OA)</vt:lpstr>
      <vt:lpstr>Open Access</vt:lpstr>
      <vt:lpstr>Centrum vedecko-technických informácií SR (CVTI SR)</vt:lpstr>
      <vt:lpstr> http://www.cvtisr.sk/</vt:lpstr>
      <vt:lpstr>Prezentácia programu PowerPoint</vt:lpstr>
      <vt:lpstr>Vzdialené zdroje CVTI SR</vt:lpstr>
      <vt:lpstr>Národný informačný systém podpory výskumu a vývoja na Slovensku –prístup k elektronickým informačným zdrojom (NISPEZ)</vt:lpstr>
      <vt:lpstr>Národný informačný systém podpory výskumu a vývoja na Slovensku –prístup k elektronickým informačným zdrojom (NISPEZ)</vt:lpstr>
      <vt:lpstr>Slovenská lekárska knižnica</vt:lpstr>
      <vt:lpstr>Slovenské a české odborné časopisy</vt:lpstr>
      <vt:lpstr>Prezentácia programu PowerPoint</vt:lpstr>
      <vt:lpstr>Články v časopisoch – opatrne – dobrá inšpirácia</vt:lpstr>
      <vt:lpstr>Príklady na vedu orientovaných časopisov</vt:lpstr>
      <vt:lpstr>Články v novinách – nepoužívať ako zdroj</vt:lpstr>
      <vt:lpstr>Monografie (odborné knihy)</vt:lpstr>
      <vt:lpstr>Príklady zdrojov - Veda</vt:lpstr>
      <vt:lpstr>Literatúra faktu</vt:lpstr>
      <vt:lpstr>Google Books</vt:lpstr>
      <vt:lpstr>Vydavateľstvá</vt:lpstr>
      <vt:lpstr>Zdroje odkazov</vt:lpstr>
      <vt:lpstr>Cochrane knižnica (library)</vt:lpstr>
      <vt:lpstr>Cochrane Library</vt:lpstr>
      <vt:lpstr>Učebnice</vt:lpstr>
      <vt:lpstr>Šedá literatúra</vt:lpstr>
      <vt:lpstr>Google scholar</vt:lpstr>
      <vt:lpstr>Medzinárodné databázy</vt:lpstr>
      <vt:lpstr>National Center for Biotechnology Information</vt:lpstr>
      <vt:lpstr>Current Contents – Web of Science</vt:lpstr>
      <vt:lpstr>SCOPUS prístup cez CVTI SR</vt:lpstr>
      <vt:lpstr>LibGen a Sci-Hub</vt:lpstr>
      <vt:lpstr>Súhrn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Zdroje odbornej literatúry</dc:title>
  <dc:creator>Martin Rusnak</dc:creator>
  <cp:lastModifiedBy>Martin Rusnak</cp:lastModifiedBy>
  <cp:revision>2</cp:revision>
  <dcterms:created xsi:type="dcterms:W3CDTF">2020-10-04T15:48:51Z</dcterms:created>
  <dcterms:modified xsi:type="dcterms:W3CDTF">2020-10-04T16:22:23Z</dcterms:modified>
</cp:coreProperties>
</file>