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8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3" r:id="rId28"/>
    <p:sldId id="28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0A3D00-F550-CE4F-81D6-152599C994BF}" v="2" dt="2026-09-28T10:41:03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8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CBBB5-EAE9-A346-8FB5-E98FDF5BFBF1}" type="datetimeFigureOut">
              <a:rPr lang="en-SK" smtClean="0"/>
              <a:t>29/09/2026</a:t>
            </a:fld>
            <a:endParaRPr lang="en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386D-18D3-1840-8F82-693BBA1B879E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42369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Opening: research is not only a technical activity. It is a way of asking questions, producing knowledge and accepting responsibility for how that knowledge is created and used.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Minimal title slide. Use a subtle photograph of a researcher, fieldwork, or a public-health team; avoid laboratory clichés.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Invite students to name one reason they personally entered research. Emphasize that curiosity-driven and problem-driven research can coexist.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Four simple icons: question, puzzle/solution, innovation,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Stress that data collection is only one part of research. The intellectual work begins before collection and continues after analysis.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Horizontal pathway: Question → Design → Data → Analysis → Knowledge →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Ask: What external forces can influence a public-health research question? Use funding, policy priorities, disease burden and community needs as examples.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Concentric circles around 'Researcher': society, institutions, economy, culture, policy, communities.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Use this slide to challenge the idea that knowledge has a single geographical or disciplinary origin.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World map with several knowledge pathways converging toward 'shared knowledge'.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Tell the story briefly. Ask: 'Who is allowed to ask a good scientific question?' Emphasize that scientific authority should not replace evidence.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Simple illustrated sequence: student observation → physicist tests → publication → further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Connect this directly to PhD supervision, </a:t>
            </a:r>
            <a:r>
              <a:rPr dirty="0" err="1"/>
              <a:t>multicentre</a:t>
            </a:r>
            <a:r>
              <a:rPr dirty="0"/>
              <a:t> studies and community-based research.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Balance scale labelled Contribution / Credit; include authorship, acknowledgement and community contribution.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Normalize uncertainty and setbacks for PhD students. A dissertation is not evidence that everything went according to the original plan.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Curved research pathway with branches, dead ends and course corrections.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Introduce these as a framework that will organize the next part of the lecture.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Seven-part circular or radial diagram. Keep text large and uncluttered.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Objectivity does not mean being emotionless. It means deliberately building safeguards against bias.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Research design with 'bias checkpoints': question, sampling, measurement, analysis, interpretation.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Explain that research dishonesty can occur through omission and distortion, not only deliberate invention.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Spectrum from responsible reporting to fabrication, with subtle practices in the middle.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Discuss the difference between openness as a value and unrestricted disclosure. Privacy, intellectual property and security can impose legitimate limits.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Open scientific cycle: publish → scrutinize → replicate → correct → improve.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Accountability is shared. A senior researcher has additional responsibilities toward students and junior colleagues.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Layered responsibility diagram from individual to research ecosystem.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For public health, include fairness toward participants and communities whose data, time and knowledge make research possible.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Diverse research team around a shared table; use neutral professional imagery.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Introduce stewardship as a particularly important PhD-to-academic-career transition: you become responsible not only for your own work but for the research environment.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Three domains: resources → people → discipline.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Use Longino's idea: objective knowledge depends partly on the structure of the scientific community, not only on individual objectivity.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Network diagram linking researcher, team, journal, university, community and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Ask students to consider what changes when they move from 'student doing research' to 'researcher contributing to a field'.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Transformation graphic: PhD student → independent researcher → mentor/steward.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Keep the historical examples brief and respectful. The key lesson is that scientific value does not override human dignity and rights.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Three historical cases on a timeline; no sensational imagery.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Distinguish foreseeable consequences from 'unknown unknowns'. The responsibility is not to predict everything, but to think systematically about plausible consequences.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Two-column case: immediate benefit → later consequence → societal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For public-health PhD students, emphasize privacy, sensitive health data, reproducibility and verification of generated text/code/analysis.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AI tool in center with five safeguards around it: transparency, privacy, quality, accountability,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Introduce the social contract as a relationship rather than a one-way transaction.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Two-way arrow: Society → resources/trust; Research → knowledge/innovation/public benefit.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This is the key public-health adaptation of the source text. Ask: 'What does the community receive in return for participating?'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Participatory cycle: community needs → co-design → research → shared findings → action →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Stress the distinction between evidence and policy choice. This is especially important for public-health researchers who engage with ministries and decision-makers.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Evidence → interpretation → policy dialogue → decision → evaluation.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Speaker notes:</a:t>
            </a:r>
          </a:p>
          <a:p>
            <a:r>
              <a:rPr dirty="0"/>
              <a:t>End with reflection rather than summary. Give students one minute to choose the statement that most challenges them and explain why.</a:t>
            </a:r>
          </a:p>
          <a:p>
            <a:endParaRPr dirty="0"/>
          </a:p>
          <a:p>
            <a:r>
              <a:rPr dirty="0"/>
              <a:t>Suggested visual:</a:t>
            </a:r>
          </a:p>
          <a:p>
            <a:r>
              <a:rPr dirty="0"/>
              <a:t>Quiet, spacious closing slide. Use a subtle image of a path, horizon, or research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2303B-2A96-EF45-96BE-31C2663C4F4E}" type="datetime1">
              <a:rPr lang="sk-SK" smtClean="0"/>
              <a:t>29.9.2026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851836" cy="365125"/>
          </a:xfrm>
        </p:spPr>
        <p:txBody>
          <a:bodyPr/>
          <a:lstStyle/>
          <a:p>
            <a:fld id="{041329DB-50D5-6F40-9C6E-D5F7CAB7FEF6}" type="datetime1">
              <a:rPr lang="sk-SK" smtClean="0"/>
              <a:t>29.9.2026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FB44D-B378-6E43-9A0C-7DC590B8BED9}" type="datetime1">
              <a:rPr lang="sk-SK" smtClean="0"/>
              <a:t>29.9.2026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D50E1-8276-4140-A612-5FC666DF0858}" type="datetime1">
              <a:rPr lang="sk-SK" smtClean="0"/>
              <a:t>29.9.2026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A3882-5641-5F42-87BF-57EB4ED0F12A}" type="datetime1">
              <a:rPr lang="sk-SK" smtClean="0"/>
              <a:t>29.9.2026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99F6D-4732-A34A-842E-98F242C02606}" type="datetime1">
              <a:rPr lang="sk-SK" smtClean="0"/>
              <a:t>29.9.2026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24FB-13A7-4F4E-84D5-AE0F96E73092}" type="datetime1">
              <a:rPr lang="sk-SK" smtClean="0"/>
              <a:t>29.9.2026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0DD42-06EC-F047-86E9-36D8A99856E0}" type="datetime1">
              <a:rPr lang="sk-SK" smtClean="0"/>
              <a:t>29.9.2026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D2B80-09CC-4045-A0FE-E0B168A67609}" type="datetime1">
              <a:rPr lang="sk-SK" smtClean="0"/>
              <a:t>29.9.2026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418BF-F4E0-D540-9619-020713AE8378}" type="datetime1">
              <a:rPr lang="sk-SK" smtClean="0"/>
              <a:t>29.9.2026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78A2A-3008-7346-8FFC-3F636106F1EB}" type="datetime1">
              <a:rPr lang="sk-SK" smtClean="0"/>
              <a:t>29.9.2026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1C56-9842-53AA-4411-5D658D311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59E5D-870B-7D0C-D4D9-A590283BD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39C72-A31F-19CD-5D7D-B238100CC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3922C-830F-4544-80CD-A867BC29334E}" type="datetime1">
              <a:rPr lang="sk-SK" smtClean="0"/>
              <a:t>29.9.2026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77146-6FCE-D113-0EC7-588D33002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6BB6A-B865-2F16-D5CE-C9B65029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4323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13DD-E363-FBB8-CCB6-BE63466F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D13E6-7A1F-48EB-1B9B-B764795AB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88F6C-2995-81AE-AE46-4C115E88F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D351B-CC44-5C46-8892-7EF9C4298553}" type="datetime1">
              <a:rPr lang="sk-SK" smtClean="0"/>
              <a:t>29.9.2026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0F5C4-64A1-FDD5-8CFC-DA1B6673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85AC0-1738-9215-B107-505068AE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5292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01255-0DDD-C852-311D-014D10B0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5CD7B-6429-618A-53B1-210486E7F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C5F73-95E7-0408-AB02-26FBE5A0F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C756B-0F2F-4749-9057-B17BB917C28E}" type="datetime1">
              <a:rPr lang="sk-SK" smtClean="0"/>
              <a:t>29.9.2026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4D57-6210-99AE-41F9-F369CEFB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7B0C-3523-6E93-B25C-78BBE3D34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5755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5FC3-7A57-D79F-3A64-4C6A10921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93568-86B6-6FBB-DF09-1FAAB1D4D6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9F965-7F81-DC18-0776-0C69225AC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3CDC5-76A4-2F9C-3FD1-4E14134B9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7EC50-A979-D54E-B17C-793D26EB0AD2}" type="datetime1">
              <a:rPr lang="sk-SK" smtClean="0"/>
              <a:t>29.9.2026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DE3F2-7E35-2664-E66A-9A2CBC2A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317AD-7EF8-12FA-5D8E-0049075F9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66962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F0E56-EB29-D2F0-FB24-C9B99CE97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9C862-7500-C1E2-45A6-4900A1D5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7F30B-BE72-367A-A5ED-DBE0B682A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44969F-C877-C963-C596-F0372D488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C941A8-91A6-9393-4CE3-4ED094B286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2E06F2-1A36-754D-7489-E18F002DD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3CAC-99FB-614B-8336-B63D2F702564}" type="datetime1">
              <a:rPr lang="sk-SK" smtClean="0"/>
              <a:t>29.9.2026</a:t>
            </a:fld>
            <a:endParaRPr lang="sk-S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6BB7C-744B-9F35-76D7-0CE17304B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54F56-68D4-95C7-3CC1-72AF20FF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7358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4448-FD2E-6F20-DEAE-470673CA1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47F9F3-0A3C-898B-CC1B-CF893BE7C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C5CAB-5582-0A42-9ABA-0682A956D19A}" type="datetime1">
              <a:rPr lang="sk-SK" smtClean="0"/>
              <a:t>29.9.2026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12596-1BB8-8C15-D744-AE696503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D2987-11E5-8DCF-6574-D6142BE69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6606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D99C0D-F746-A4F0-8C92-680925B3A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B061B-5B0D-0641-B8AE-F5B7B3FAD76F}" type="datetime1">
              <a:rPr lang="sk-SK" smtClean="0"/>
              <a:t>29.9.2026</a:t>
            </a:fld>
            <a:endParaRPr lang="sk-S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AB5161-07B2-7397-3662-2DD4AAC6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99653-25C1-3718-9272-7AE5337C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0263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FC9D-9C74-0E0C-9F71-02EA2B792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D57EB-0EF7-8ECA-E69C-576E135D4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14EB2-245E-F9F3-27AD-F6BC40331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A53853-A5CB-03FD-649D-CC22CD32A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DD1FA-1F6C-0444-99F4-3BA1527B6F15}" type="datetime1">
              <a:rPr lang="sk-SK" smtClean="0"/>
              <a:t>29.9.2026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D6B38-C8BF-E9DC-B8E7-D69BDBB1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163C6-821F-C5FE-B58E-E0B992112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5222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4B2F4-AE29-EF25-034B-F22EFD813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B7EB8-2666-378A-9E94-CA77F671C99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77EC9-B2CC-8373-70BD-606176CDA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76168-FB13-C576-EEAB-069201AB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C4E4C-9EFF-C74F-8D75-E64339BE3E0A}" type="datetime1">
              <a:rPr lang="sk-SK" smtClean="0"/>
              <a:t>29.9.2026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80FB5-3C88-1741-4009-142E1617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C607F-E95A-0BB7-F1D1-55C2536B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9682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A31F3-222B-9A8D-E154-CF052145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F0ED3E-6B8B-D800-E8AA-ABEBB1CA8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03F5B-C1B5-959C-BC3C-2A9F2655E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415EB-451A-4245-8708-1FE16A00D17B}" type="datetime1">
              <a:rPr lang="sk-SK" smtClean="0"/>
              <a:t>29.9.2026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07CD5-B483-9714-3144-57B400173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54050-2BBA-49C0-78E0-65CF316C4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15519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F6F814-6F39-D912-2DF1-46265FD928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FC9823-754C-7755-07C3-364842D84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13740-3ED6-F0C9-3703-B506722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C0ED8-1917-FC41-BBEB-F12EB344043C}" type="datetime1">
              <a:rPr lang="sk-SK" smtClean="0"/>
              <a:t>29.9.2026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E95B1-8CA1-5978-1BF8-CA97E5B4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7AB99-69AB-89AC-7472-004B703A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200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5AE0F-131E-5E4C-B52E-3FC728498F4F}" type="datetime1">
              <a:rPr lang="sk-SK" smtClean="0"/>
              <a:t>29.9.2026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295028-8626-E0B7-C22B-0EDF8736B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75A3B-893D-0518-9EB0-A6A4275C6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98232-9F7A-426B-2405-A3F3027F84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19F5AD-8BB2-9545-AB9D-C060A56A0681}" type="datetime1">
              <a:rPr lang="sk-SK" smtClean="0"/>
              <a:t>29.9.2026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3C37E-21C5-EC83-3704-3830E39B1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sk-SK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FE637-6349-70DF-90BB-54A5EA7E9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3839CE-99DC-874C-95FC-EC0B2C8D2C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293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https:/doi.org/10.7551/mitpress/14740.001.000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23374B"/>
                </a:solidFill>
                <a:latin typeface="Aptos"/>
              </a:rPr>
              <a:t>Radosť, prínosy a zodpovednosť výskumníka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417320"/>
            <a:ext cx="98755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000" b="0">
                <a:solidFill>
                  <a:srgbClr val="466982"/>
                </a:solidFill>
                <a:latin typeface="Aptos"/>
              </a:rPr>
              <a:t>PhD v zdraví verejnosti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64104"/>
            <a:ext cx="7358874" cy="40626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0" dirty="0">
                <a:solidFill>
                  <a:srgbClr val="505C69"/>
                </a:solidFill>
                <a:latin typeface="Aptos"/>
              </a:rPr>
              <a:t>Výskum ako objavovanie, zodpovednosť a služba spoločnosti</a:t>
            </a:r>
            <a:endParaRPr lang="sk-SK" sz="2200" b="0" dirty="0">
              <a:solidFill>
                <a:srgbClr val="505C69"/>
              </a:solidFill>
              <a:latin typeface="Aptos"/>
            </a:endParaRPr>
          </a:p>
          <a:p>
            <a:pPr algn="l"/>
            <a:endParaRPr lang="sk-SK" sz="2200" dirty="0">
              <a:solidFill>
                <a:srgbClr val="505C69"/>
              </a:solidFill>
              <a:latin typeface="Aptos"/>
            </a:endParaRPr>
          </a:p>
          <a:p>
            <a:pPr algn="l"/>
            <a:endParaRPr lang="sk-SK" sz="2200" dirty="0">
              <a:solidFill>
                <a:srgbClr val="505C69"/>
              </a:solidFill>
              <a:latin typeface="Aptos"/>
            </a:endParaRPr>
          </a:p>
          <a:p>
            <a:pPr algn="l"/>
            <a:r>
              <a:rPr lang="sk-SK" sz="2200" b="1" dirty="0">
                <a:solidFill>
                  <a:srgbClr val="505C69"/>
                </a:solidFill>
                <a:latin typeface="Aptos"/>
              </a:rPr>
              <a:t>Prof. Martin Rusnák, MD, PhD</a:t>
            </a:r>
          </a:p>
          <a:p>
            <a:pPr algn="l"/>
            <a:r>
              <a:rPr lang="sk-SK" sz="2200" dirty="0">
                <a:solidFill>
                  <a:srgbClr val="505C69"/>
                </a:solidFill>
                <a:latin typeface="Aptos"/>
              </a:rPr>
              <a:t>Katedra zdravia verejnosti</a:t>
            </a:r>
          </a:p>
          <a:p>
            <a:pPr algn="l"/>
            <a:r>
              <a:rPr lang="sk-SK" sz="2200" b="0" dirty="0">
                <a:solidFill>
                  <a:srgbClr val="505C69"/>
                </a:solidFill>
                <a:latin typeface="Aptos"/>
              </a:rPr>
              <a:t>Fac</a:t>
            </a:r>
            <a:r>
              <a:rPr lang="sk-SK" sz="2200" dirty="0">
                <a:solidFill>
                  <a:srgbClr val="505C69"/>
                </a:solidFill>
                <a:latin typeface="Aptos"/>
              </a:rPr>
              <a:t>ulty of Health Sciences and Social Care</a:t>
            </a:r>
          </a:p>
          <a:p>
            <a:pPr algn="l"/>
            <a:r>
              <a:rPr lang="sk-SK" sz="2200" b="0" dirty="0">
                <a:solidFill>
                  <a:srgbClr val="505C69"/>
                </a:solidFill>
                <a:latin typeface="Aptos"/>
              </a:rPr>
              <a:t>Trnavská univerzita</a:t>
            </a:r>
          </a:p>
          <a:p>
            <a:pPr algn="l"/>
            <a:endParaRPr lang="sk-SK" sz="2200" dirty="0">
              <a:solidFill>
                <a:srgbClr val="505C69"/>
              </a:solidFill>
              <a:latin typeface="Aptos"/>
            </a:endParaRPr>
          </a:p>
          <a:p>
            <a:pPr algn="l"/>
            <a:endParaRPr lang="sk-SK" sz="2200" b="0" dirty="0">
              <a:solidFill>
                <a:srgbClr val="505C69"/>
              </a:solidFill>
              <a:latin typeface="Aptos"/>
            </a:endParaRPr>
          </a:p>
          <a:p>
            <a:pPr algn="l"/>
            <a:r>
              <a:rPr lang="sk-SK" sz="1200" dirty="0">
                <a:solidFill>
                  <a:srgbClr val="505C69"/>
                </a:solidFill>
                <a:latin typeface="Aptos"/>
              </a:rPr>
              <a:t>Zdroj:</a:t>
            </a:r>
          </a:p>
          <a:p>
            <a:pPr algn="l"/>
            <a:r>
              <a:rPr lang="en-GB" sz="1200" b="0" dirty="0">
                <a:solidFill>
                  <a:srgbClr val="505C69"/>
                </a:solidFill>
                <a:latin typeface="Aptos"/>
              </a:rPr>
              <a:t>National Academies of Sciences, Engineering, and Medicine. 2026. </a:t>
            </a:r>
            <a:endParaRPr lang="sk-SK" sz="1200" b="0" dirty="0">
              <a:solidFill>
                <a:srgbClr val="505C69"/>
              </a:solidFill>
              <a:latin typeface="Aptos"/>
            </a:endParaRPr>
          </a:p>
          <a:p>
            <a:pPr algn="l"/>
            <a:r>
              <a:rPr lang="en-GB" sz="1200" b="0" dirty="0">
                <a:solidFill>
                  <a:srgbClr val="505C69"/>
                </a:solidFill>
                <a:latin typeface="Aptos"/>
              </a:rPr>
              <a:t>“Introduction.” In On Being a Scientist: A Guide to the Responsible and </a:t>
            </a:r>
            <a:endParaRPr lang="sk-SK" sz="1200" b="0" dirty="0">
              <a:solidFill>
                <a:srgbClr val="505C69"/>
              </a:solidFill>
              <a:latin typeface="Aptos"/>
            </a:endParaRPr>
          </a:p>
          <a:p>
            <a:pPr algn="l"/>
            <a:r>
              <a:rPr lang="en-GB" sz="1200" b="0" dirty="0">
                <a:solidFill>
                  <a:srgbClr val="505C69"/>
                </a:solidFill>
                <a:latin typeface="Aptos"/>
              </a:rPr>
              <a:t>Ethical Conduct of Research: Fourth Edition. Washington, DC: </a:t>
            </a:r>
            <a:endParaRPr lang="sk-SK" sz="1200" b="0" dirty="0">
              <a:solidFill>
                <a:srgbClr val="505C69"/>
              </a:solidFill>
              <a:latin typeface="Aptos"/>
            </a:endParaRPr>
          </a:p>
          <a:p>
            <a:pPr algn="l"/>
            <a:r>
              <a:rPr lang="en-GB" sz="1200" b="0" dirty="0">
                <a:solidFill>
                  <a:srgbClr val="505C69"/>
                </a:solidFill>
                <a:latin typeface="Aptos"/>
              </a:rPr>
              <a:t>The National Academies Press. https://</a:t>
            </a:r>
            <a:r>
              <a:rPr lang="en-GB" sz="1200" b="0" dirty="0" err="1">
                <a:solidFill>
                  <a:srgbClr val="505C69"/>
                </a:solidFill>
                <a:latin typeface="Aptos"/>
              </a:rPr>
              <a:t>doi.org</a:t>
            </a:r>
            <a:r>
              <a:rPr lang="en-GB" sz="1200" b="0" dirty="0">
                <a:solidFill>
                  <a:srgbClr val="505C69"/>
                </a:solidFill>
                <a:latin typeface="Aptos"/>
              </a:rPr>
              <a:t>/10.17226/29488/1.1.0.</a:t>
            </a:r>
            <a:endParaRPr sz="1200" b="0" dirty="0">
              <a:solidFill>
                <a:srgbClr val="505C69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505C69"/>
                </a:solidFill>
                <a:latin typeface="Aptos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9145132" y="2438023"/>
            <a:ext cx="1463040" cy="1464004"/>
          </a:xfrm>
          <a:prstGeom prst="ellipse">
            <a:avLst/>
          </a:prstGeom>
          <a:solidFill>
            <a:srgbClr val="E2E8ED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74B"/>
                </a:solidFill>
                <a:latin typeface="Aptos"/>
              </a:rPr>
              <a:t>VÝSKUM</a:t>
            </a:r>
          </a:p>
        </p:txBody>
      </p:sp>
      <p:sp>
        <p:nvSpPr>
          <p:cNvPr id="9" name="Oval 8"/>
          <p:cNvSpPr/>
          <p:nvPr/>
        </p:nvSpPr>
        <p:spPr>
          <a:xfrm>
            <a:off x="7577852" y="1078991"/>
            <a:ext cx="1463040" cy="1359031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OTÁZKA</a:t>
            </a:r>
          </a:p>
        </p:txBody>
      </p:sp>
      <p:cxnSp>
        <p:nvCxnSpPr>
          <p:cNvPr id="10" name="Connector 9"/>
          <p:cNvCxnSpPr/>
          <p:nvPr/>
        </p:nvCxnSpPr>
        <p:spPr>
          <a:xfrm flipH="1" flipV="1">
            <a:off x="8412480" y="1828800"/>
            <a:ext cx="1463040" cy="1188720"/>
          </a:xfrm>
          <a:prstGeom prst="line">
            <a:avLst/>
          </a:prstGeom>
          <a:ln w="16510">
            <a:solidFill>
              <a:srgbClr val="E2E8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235297" y="941831"/>
            <a:ext cx="1600200" cy="1359031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>
                <a:solidFill>
                  <a:srgbClr val="23374B"/>
                </a:solidFill>
                <a:latin typeface="Aptos"/>
              </a:rPr>
              <a:t>DÔKAZY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9875520" y="1737360"/>
            <a:ext cx="914400" cy="1280160"/>
          </a:xfrm>
          <a:prstGeom prst="line">
            <a:avLst/>
          </a:prstGeom>
          <a:ln w="16510">
            <a:solidFill>
              <a:srgbClr val="E2E8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550311" y="3675505"/>
            <a:ext cx="1453685" cy="1478430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>
                <a:solidFill>
                  <a:srgbClr val="23374B"/>
                </a:solidFill>
                <a:latin typeface="Aptos"/>
              </a:rPr>
              <a:t>ĽUDIA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8321040" y="3017520"/>
            <a:ext cx="1554480" cy="1280160"/>
          </a:xfrm>
          <a:prstGeom prst="line">
            <a:avLst/>
          </a:prstGeom>
          <a:ln w="16510">
            <a:solidFill>
              <a:srgbClr val="E2E8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235297" y="3840479"/>
            <a:ext cx="1600200" cy="1478431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VPLYV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875520" y="3017520"/>
            <a:ext cx="1097280" cy="1280160"/>
          </a:xfrm>
          <a:prstGeom prst="line">
            <a:avLst/>
          </a:prstGeom>
          <a:ln w="16510">
            <a:solidFill>
              <a:srgbClr val="E2E8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96BBB-E6BB-A4CD-2351-405B999C1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68208C9-9D2C-7074-D91C-FBBD2FEE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48D9ABA6-3838-EEC4-1349-222EBDD033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478"/>
    </mc:Choice>
    <mc:Fallback>
      <p:transition spd="slow" advTm="119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3FBDE4-475B-3126-2070-554D1EE2E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916" y="643466"/>
            <a:ext cx="8346168" cy="557106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2BA8FA-B08D-8A59-9175-B409D0EE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martin.rusnak@truni.sk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E38A2-12EB-F93F-195F-787A6497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FF6DA9-008F-8B48-92A6-B652298478BF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5D72F715-31E6-4E5C-C432-2DF63EEB9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70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299"/>
    </mc:Choice>
    <mc:Fallback>
      <p:transition spd="slow" advTm="2352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09323" y="6631305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Prečo robíme výskum?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0851" y="3075988"/>
            <a:ext cx="7838749" cy="18466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Zvedavosť — porozumenie tomu, čomu ešte nerozumieme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Riešenie problémov — zlepšovanie zdravia a kvality života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Inovácie — vytváranie nových metód, služieb a technológií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Dôkazy — podpora rozhodovania lepšími poznatkami</a:t>
            </a:r>
          </a:p>
        </p:txBody>
      </p:sp>
      <p:sp>
        <p:nvSpPr>
          <p:cNvPr id="9" name="Oval 8"/>
          <p:cNvSpPr/>
          <p:nvPr/>
        </p:nvSpPr>
        <p:spPr>
          <a:xfrm>
            <a:off x="7294418" y="1714499"/>
            <a:ext cx="1552401" cy="1423798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ZVEDAVOSŤ</a:t>
            </a:r>
          </a:p>
        </p:txBody>
      </p:sp>
      <p:sp>
        <p:nvSpPr>
          <p:cNvPr id="10" name="Oval 9"/>
          <p:cNvSpPr/>
          <p:nvPr/>
        </p:nvSpPr>
        <p:spPr>
          <a:xfrm>
            <a:off x="8846819" y="1714498"/>
            <a:ext cx="1508761" cy="1423797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PROBLÉM</a:t>
            </a:r>
          </a:p>
        </p:txBody>
      </p:sp>
      <p:sp>
        <p:nvSpPr>
          <p:cNvPr id="11" name="Oval 10"/>
          <p:cNvSpPr/>
          <p:nvPr/>
        </p:nvSpPr>
        <p:spPr>
          <a:xfrm>
            <a:off x="10401299" y="1714499"/>
            <a:ext cx="1508761" cy="1423796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INOVÁCIA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3886200"/>
            <a:ext cx="338328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74B"/>
                </a:solidFill>
                <a:latin typeface="Aptos"/>
              </a:rPr>
              <a:t>Lepšie zdravie • lepšie rozhodnutia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D8FB4-EFBA-CC0E-D1A2-9A5EE330A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391FB-1CD6-12BE-4976-163DAC5C4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0A7B5675-F775-EB44-27BD-A7965D3129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607"/>
    </mc:Choice>
    <mc:Fallback>
      <p:transition spd="slow" advTm="133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Výskum je viac než zhromažďovanie údajov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4275594" cy="2323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Zmysluplná otázka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Metodologicky rigorózny postup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Dôkazy a interpretácia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Nové alebo zdokonalené poznanie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Komunikácia a uplatnenie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" y="6607175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7461504" y="2615184"/>
            <a:ext cx="713232" cy="71323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70648" y="3657600"/>
            <a:ext cx="694944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374B"/>
                </a:solidFill>
                <a:latin typeface="Aptos"/>
              </a:rPr>
              <a:t>Otázka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83880" y="2971800"/>
            <a:ext cx="201168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028431" y="2615184"/>
            <a:ext cx="713232" cy="71323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7575" y="3657600"/>
            <a:ext cx="694944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374B"/>
                </a:solidFill>
                <a:latin typeface="Aptos"/>
              </a:rPr>
              <a:t>Dizajn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750808" y="2971800"/>
            <a:ext cx="201168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595360" y="2615184"/>
            <a:ext cx="713232" cy="71323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04504" y="3657600"/>
            <a:ext cx="694944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374B"/>
                </a:solidFill>
                <a:latin typeface="Aptos"/>
              </a:rPr>
              <a:t>Údaje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317736" y="2971800"/>
            <a:ext cx="201168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9162288" y="2615184"/>
            <a:ext cx="713232" cy="71323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71432" y="3657600"/>
            <a:ext cx="694944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374B"/>
                </a:solidFill>
                <a:latin typeface="Aptos"/>
              </a:rPr>
              <a:t>Analýza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884664" y="2971800"/>
            <a:ext cx="201168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729216" y="2615184"/>
            <a:ext cx="713232" cy="71323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738360" y="3657600"/>
            <a:ext cx="694944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374B"/>
                </a:solidFill>
                <a:latin typeface="Aptos"/>
              </a:rPr>
              <a:t>Poznanie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0451592" y="2971800"/>
            <a:ext cx="201168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0296144" y="2615184"/>
            <a:ext cx="713232" cy="71323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6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305288" y="3657600"/>
            <a:ext cx="694944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374B"/>
                </a:solidFill>
                <a:latin typeface="Aptos"/>
              </a:rPr>
              <a:t>Konanie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2B812-1ED4-881A-7688-628852CF7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371ED-B166-73D3-A091-ED2D5DA3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pic>
        <p:nvPicPr>
          <p:cNvPr id="26" name="Audio 25">
            <a:extLst>
              <a:ext uri="{FF2B5EF4-FFF2-40B4-BE49-F238E27FC236}">
                <a16:creationId xmlns:a16="http://schemas.microsoft.com/office/drawing/2014/main" id="{E19CF189-2C44-49CF-3D5B-78185768FF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968"/>
    </mc:Choice>
    <mc:Fallback>
      <p:transition spd="slow" advTm="1029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Výskumník nepracuje vo vákuu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575" y="2720340"/>
            <a:ext cx="6990825" cy="2323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 formujú spoločnosť a kultúra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História ovplyvňuje, aké otázky kladieme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Ekonomika a financovanie ovplyvňujú priority výskumu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Inštitúcie vytvárajú stimuly aj obmedzenia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Komunity ovplyvňujú, čo je relevantné a prijateľné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38912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8326754" y="2465002"/>
            <a:ext cx="1543051" cy="1415242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 dirty="0">
                <a:solidFill>
                  <a:srgbClr val="23374B"/>
                </a:solidFill>
                <a:latin typeface="Aptos"/>
              </a:rPr>
              <a:t>VÝSKUM</a:t>
            </a:r>
          </a:p>
        </p:txBody>
      </p:sp>
      <p:sp>
        <p:nvSpPr>
          <p:cNvPr id="10" name="Oval 9"/>
          <p:cNvSpPr/>
          <p:nvPr/>
        </p:nvSpPr>
        <p:spPr>
          <a:xfrm>
            <a:off x="6679275" y="2296392"/>
            <a:ext cx="1127416" cy="1064308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Spoločnosť</a:t>
            </a:r>
          </a:p>
        </p:txBody>
      </p:sp>
      <p:cxnSp>
        <p:nvCxnSpPr>
          <p:cNvPr id="11" name="Connector 10"/>
          <p:cNvCxnSpPr>
            <a:cxnSpLocks/>
            <a:stCxn id="10" idx="6"/>
          </p:cNvCxnSpPr>
          <p:nvPr/>
        </p:nvCxnSpPr>
        <p:spPr>
          <a:xfrm>
            <a:off x="7806691" y="2828546"/>
            <a:ext cx="1337309" cy="143254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456516" y="1473311"/>
            <a:ext cx="1138844" cy="1064308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 dirty="0">
                <a:solidFill>
                  <a:srgbClr val="23374B"/>
                </a:solidFill>
                <a:latin typeface="Aptos"/>
              </a:rPr>
              <a:t>Inštitúcie</a:t>
            </a:r>
          </a:p>
        </p:txBody>
      </p:sp>
      <p:cxnSp>
        <p:nvCxnSpPr>
          <p:cNvPr id="13" name="Connector 12"/>
          <p:cNvCxnSpPr>
            <a:cxnSpLocks/>
            <a:stCxn id="12" idx="5"/>
          </p:cNvCxnSpPr>
          <p:nvPr/>
        </p:nvCxnSpPr>
        <p:spPr>
          <a:xfrm>
            <a:off x="8428580" y="2381755"/>
            <a:ext cx="715420" cy="590045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634845" y="1334330"/>
            <a:ext cx="1057794" cy="962061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Kultúra</a:t>
            </a:r>
          </a:p>
        </p:txBody>
      </p:sp>
      <p:cxnSp>
        <p:nvCxnSpPr>
          <p:cNvPr id="15" name="Connector 14"/>
          <p:cNvCxnSpPr>
            <a:cxnSpLocks/>
            <a:stCxn id="14" idx="4"/>
          </p:cNvCxnSpPr>
          <p:nvPr/>
        </p:nvCxnSpPr>
        <p:spPr>
          <a:xfrm flipH="1">
            <a:off x="9144000" y="2296391"/>
            <a:ext cx="19742" cy="675409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9692639" y="1371599"/>
            <a:ext cx="1082733" cy="1064307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 dirty="0">
                <a:solidFill>
                  <a:srgbClr val="23374B"/>
                </a:solidFill>
                <a:latin typeface="Aptos"/>
              </a:rPr>
              <a:t>Ekonomika</a:t>
            </a:r>
          </a:p>
        </p:txBody>
      </p:sp>
      <p:cxnSp>
        <p:nvCxnSpPr>
          <p:cNvPr id="17" name="Connector 16"/>
          <p:cNvCxnSpPr>
            <a:cxnSpLocks/>
          </p:cNvCxnSpPr>
          <p:nvPr/>
        </p:nvCxnSpPr>
        <p:spPr>
          <a:xfrm flipH="1">
            <a:off x="9144000" y="2435906"/>
            <a:ext cx="862445" cy="535894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0469881" y="2188186"/>
            <a:ext cx="1005839" cy="1064308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Politika</a:t>
            </a:r>
          </a:p>
        </p:txBody>
      </p:sp>
      <p:cxnSp>
        <p:nvCxnSpPr>
          <p:cNvPr id="19" name="Connector 18"/>
          <p:cNvCxnSpPr>
            <a:cxnSpLocks/>
            <a:stCxn id="18" idx="2"/>
          </p:cNvCxnSpPr>
          <p:nvPr/>
        </p:nvCxnSpPr>
        <p:spPr>
          <a:xfrm flipH="1">
            <a:off x="9144000" y="2720340"/>
            <a:ext cx="1325881" cy="251460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6609B-9B3B-8210-A6CE-0FEEA387F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FD8EE-67BB-E1B5-B8B5-50D72045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C9B1ACBF-85CF-4F70-178F-D312153B3E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70"/>
    </mc:Choice>
    <mc:Fallback>
      <p:transition spd="slow" advTm="22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Poznanie má mnoho koreňov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308860"/>
            <a:ext cx="7065817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Moderný výskum nadväzuje na poznanie predchádzajúcich generácií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Poznanie vychádza z viacerých tradícií a regiónov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Domorodé a miestne poznanie môže prispieť k výskumu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Výskumníci z globálneho Juhu sú tvorcami poznania, nielen skúmanými populáciami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Zodpovedný výskum uznáva intelektuálne prínosy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38912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1828800"/>
            <a:ext cx="32004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23374B"/>
                </a:solidFill>
                <a:latin typeface="Aptos"/>
              </a:rPr>
              <a:t>ZDIEĽANÉ POZNANIE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2834640"/>
            <a:ext cx="3200400" cy="5486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0">
                <a:solidFill>
                  <a:srgbClr val="232323"/>
                </a:solidFill>
                <a:latin typeface="Aptos"/>
              </a:rPr>
              <a:t>Domorodé poznanie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9509760" y="2560320"/>
            <a:ext cx="0" cy="274320"/>
          </a:xfrm>
          <a:prstGeom prst="line">
            <a:avLst/>
          </a:prstGeom>
          <a:ln w="1524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909560" y="3657600"/>
            <a:ext cx="3200400" cy="5486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0">
                <a:solidFill>
                  <a:srgbClr val="232323"/>
                </a:solidFill>
                <a:latin typeface="Aptos"/>
              </a:rPr>
              <a:t>Globálny Juh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9509760" y="2560320"/>
            <a:ext cx="0" cy="1097280"/>
          </a:xfrm>
          <a:prstGeom prst="line">
            <a:avLst/>
          </a:prstGeom>
          <a:ln w="1524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909560" y="4480560"/>
            <a:ext cx="3200400" cy="5486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0">
                <a:solidFill>
                  <a:srgbClr val="232323"/>
                </a:solidFill>
                <a:latin typeface="Aptos"/>
              </a:rPr>
              <a:t>Východné tradície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9509760" y="2560320"/>
            <a:ext cx="0" cy="1920240"/>
          </a:xfrm>
          <a:prstGeom prst="line">
            <a:avLst/>
          </a:prstGeom>
          <a:ln w="1524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909560" y="5303520"/>
            <a:ext cx="3200400" cy="5486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0">
                <a:solidFill>
                  <a:srgbClr val="232323"/>
                </a:solidFill>
                <a:latin typeface="Aptos"/>
              </a:rPr>
              <a:t>Západné tradície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9509760" y="2560320"/>
            <a:ext cx="0" cy="2743200"/>
          </a:xfrm>
          <a:prstGeom prst="line">
            <a:avLst/>
          </a:prstGeom>
          <a:ln w="1524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FAAFA-18DE-54C5-4C9C-AB502E34D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5ADEF-4A96-9EAA-C97A-234136917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98E1E7E9-E108-BBE7-27E9-442CEAA09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6312"/>
    </mc:Choice>
    <mc:Fallback>
      <p:transition spd="slow" advTm="136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Zvedavosť môže meniť vedu: príbeh Mpembu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6294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1963: Erasto Mpemba, tanzánijský školák, si všimol </a:t>
            </a:r>
            <a:r>
              <a:rPr dirty="0" err="1"/>
              <a:t>neočakávaný</a:t>
            </a:r>
            <a:r>
              <a:rPr dirty="0"/>
              <a:t> </a:t>
            </a:r>
            <a:r>
              <a:rPr dirty="0" err="1"/>
              <a:t>jav</a:t>
            </a:r>
            <a:r>
              <a:rPr lang="sk-SK" dirty="0"/>
              <a:t>: teplá voda zamrzne skôr ako studená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Jeho otázku začal vážne skúmať fyzik Denis Osborne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Pozorovanie viedlo k ďalším experimentom a publikácii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Príbeh ilustruje význam zvedavosti a intelektuálnej otvorenosti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74559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7574973" y="1766063"/>
            <a:ext cx="1134687" cy="999997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rgbClr val="23374B"/>
                </a:solidFill>
                <a:latin typeface="Aptos"/>
              </a:rPr>
              <a:t>Mpemba</a:t>
            </a:r>
          </a:p>
        </p:txBody>
      </p:sp>
      <p:sp>
        <p:nvSpPr>
          <p:cNvPr id="10" name="Oval 9"/>
          <p:cNvSpPr/>
          <p:nvPr/>
        </p:nvSpPr>
        <p:spPr>
          <a:xfrm>
            <a:off x="9166859" y="2674620"/>
            <a:ext cx="1180407" cy="1138844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Otázka</a:t>
            </a:r>
          </a:p>
        </p:txBody>
      </p:sp>
      <p:sp>
        <p:nvSpPr>
          <p:cNvPr id="11" name="Oval 10"/>
          <p:cNvSpPr/>
          <p:nvPr/>
        </p:nvSpPr>
        <p:spPr>
          <a:xfrm>
            <a:off x="10492739" y="1766063"/>
            <a:ext cx="1134687" cy="999997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rgbClr val="23374B"/>
                </a:solidFill>
                <a:latin typeface="Aptos"/>
              </a:rPr>
              <a:t>Osborne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58200" y="3977639"/>
            <a:ext cx="23774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Pozorovanie → overenie → publikácia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641080" y="2560320"/>
            <a:ext cx="640080" cy="36576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cxnSpLocks/>
            <a:stCxn id="10" idx="7"/>
          </p:cNvCxnSpPr>
          <p:nvPr/>
        </p:nvCxnSpPr>
        <p:spPr>
          <a:xfrm flipV="1">
            <a:off x="10174399" y="2560320"/>
            <a:ext cx="478361" cy="28108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38CFB-8B8D-221E-5EB2-899C62CB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martin.rusnak@truni.sk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24A21-E031-17EC-6ADE-CE82162DD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93CE73A3-51FB-6651-938D-8AF928A1AF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755"/>
    </mc:Choice>
    <mc:Fallback>
      <p:transition spd="slow" advTm="188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Komu patrí zásluha?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45488"/>
            <a:ext cx="66294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Zásluha má zodpovedať prínosu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Autorstvo je jednou z foriem uznania prínosu — nie jedinou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Primerane uznajte prínos všetkých spolupracovníkov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Nenahrádzajte skutočný prínos senioritou, funkciou alebo inštitucionálnou mocou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Nespravodlivé pripisovanie zásluh je problémom integrity výskumu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607175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2103120"/>
            <a:ext cx="1371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PRÍNOS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0" y="2103120"/>
            <a:ext cx="137160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UZNANIE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601200" y="2468880"/>
            <a:ext cx="457200" cy="0"/>
          </a:xfrm>
          <a:prstGeom prst="line">
            <a:avLst/>
          </a:prstGeom>
          <a:ln w="381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229600" y="3749039"/>
            <a:ext cx="3200400" cy="73152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0">
                <a:solidFill>
                  <a:srgbClr val="232323"/>
                </a:solidFill>
                <a:latin typeface="Aptos"/>
              </a:rPr>
              <a:t>Autor • Poďakovanie • Komunita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60138-AEE3-81AD-269D-3EB68EFF9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D05CE-DFA6-022B-F0D7-16E08F2F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85E760E0-4989-DDE0-BC34-0729B2DA60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49"/>
    </mc:Choice>
    <mc:Fallback>
      <p:transition spd="slow" advTm="58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Výskum nie je priamka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4380" y="2240280"/>
            <a:ext cx="658368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Otázky sa menia s pribúdajúcimi dôkazmi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Metódy niekedy vyžadujú úpravu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Neočakávané zistenia môžu zmeniť smer výskumu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Chyby a neúspešné postupy sú súčasťou učenia</a:t>
            </a:r>
          </a:p>
          <a:p>
            <a:pPr>
              <a:spcAft>
                <a:spcPts val="1200"/>
              </a:spcAft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Vedecký pokrok je kumulatívny — a niekedy aj nespojitý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727" y="662940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7795260" y="4137659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8481060" y="294894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2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8046720" y="3200400"/>
            <a:ext cx="685800" cy="118872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166860" y="358902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732520" y="3200400"/>
            <a:ext cx="685800" cy="64008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9852660" y="194310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4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9418320" y="2194560"/>
            <a:ext cx="685800" cy="164592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0538460" y="249174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0104120" y="2194560"/>
            <a:ext cx="685800" cy="54864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0995660" y="148590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6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10789920" y="1737360"/>
            <a:ext cx="457200" cy="100584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229600" y="4892040"/>
            <a:ext cx="2834640" cy="5486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 dirty="0">
                <a:solidFill>
                  <a:srgbClr val="23374B"/>
                </a:solidFill>
                <a:latin typeface="Aptos"/>
              </a:rPr>
              <a:t>korekcia smeru je pokrokom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F36E7-AB77-6F57-144A-41261C518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390F0-1DEE-8E56-C0A1-F81AA4C9E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pic>
        <p:nvPicPr>
          <p:cNvPr id="21" name="Audio 20">
            <a:extLst>
              <a:ext uri="{FF2B5EF4-FFF2-40B4-BE49-F238E27FC236}">
                <a16:creationId xmlns:a16="http://schemas.microsoft.com/office/drawing/2014/main" id="{56F57FEF-F359-EA7C-3E55-9714A580B0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920"/>
    </mc:Choice>
    <mc:Fallback>
      <p:transition spd="slow" advTm="43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Sedem základných hodnôt výskumu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3077787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OBJEKTIVITA</a:t>
            </a:r>
          </a:p>
          <a:p>
            <a:pPr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ČESTNOSŤ</a:t>
            </a:r>
          </a:p>
          <a:p>
            <a:pPr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OTVORENOSŤ</a:t>
            </a:r>
          </a:p>
          <a:p>
            <a:pPr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ZODPOVEDNOSŤ</a:t>
            </a:r>
          </a:p>
          <a:p>
            <a:pPr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SPRAVODLIVOSŤ</a:t>
            </a:r>
          </a:p>
          <a:p>
            <a:pPr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SPRÁVNA STAROSTLIVOSŤ</a:t>
            </a:r>
          </a:p>
          <a:p>
            <a:pPr>
              <a:spcAft>
                <a:spcPts val="1200"/>
              </a:spcAft>
              <a:defRPr sz="1900" b="1">
                <a:solidFill>
                  <a:srgbClr val="466982"/>
                </a:solidFill>
                <a:latin typeface="Aptos"/>
              </a:defRPr>
            </a:pPr>
            <a:r>
              <a:rPr dirty="0"/>
              <a:t>VZÁJOMNÝ REŠPEKT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62940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8954880" y="918985"/>
            <a:ext cx="1292638" cy="1253997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 err="1">
                <a:solidFill>
                  <a:srgbClr val="23374B"/>
                </a:solidFill>
                <a:latin typeface="Aptos"/>
              </a:rPr>
              <a:t>Objec</a:t>
            </a:r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tivity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10" name="Connector 9"/>
          <p:cNvCxnSpPr/>
          <p:nvPr/>
        </p:nvCxnSpPr>
        <p:spPr>
          <a:xfrm flipV="1">
            <a:off x="9601200" y="2148839"/>
            <a:ext cx="0" cy="1325881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590418" y="1837623"/>
            <a:ext cx="1036583" cy="107570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>
                <a:solidFill>
                  <a:srgbClr val="23374B"/>
                </a:solidFill>
                <a:latin typeface="Aptos"/>
              </a:rPr>
              <a:t>Hones</a:t>
            </a:r>
            <a:r>
              <a:rPr lang="sk-SK" sz="1000" b="1" dirty="0">
                <a:solidFill>
                  <a:srgbClr val="23374B"/>
                </a:solidFill>
                <a:latin typeface="Aptos"/>
              </a:rPr>
              <a:t>ty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12" name="Connector 11"/>
          <p:cNvCxnSpPr/>
          <p:nvPr/>
        </p:nvCxnSpPr>
        <p:spPr>
          <a:xfrm flipV="1">
            <a:off x="9601200" y="2648047"/>
            <a:ext cx="1036614" cy="826673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893837" y="3312555"/>
            <a:ext cx="1159618" cy="1075701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 err="1">
                <a:solidFill>
                  <a:srgbClr val="23374B"/>
                </a:solidFill>
                <a:latin typeface="Aptos"/>
              </a:rPr>
              <a:t>Openn</a:t>
            </a:r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ess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9601200" y="3474720"/>
            <a:ext cx="1292637" cy="295036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719277" y="4212096"/>
            <a:ext cx="1450950" cy="1429816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 err="1">
                <a:solidFill>
                  <a:srgbClr val="23374B"/>
                </a:solidFill>
                <a:latin typeface="Aptos"/>
              </a:rPr>
              <a:t>Accou</a:t>
            </a:r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ntibility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16" name="Connector 15"/>
          <p:cNvCxnSpPr>
            <a:cxnSpLocks/>
          </p:cNvCxnSpPr>
          <p:nvPr/>
        </p:nvCxnSpPr>
        <p:spPr>
          <a:xfrm>
            <a:off x="9601200" y="3474720"/>
            <a:ext cx="575276" cy="752236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568721" y="4212096"/>
            <a:ext cx="1032477" cy="1002348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 err="1">
                <a:solidFill>
                  <a:srgbClr val="23374B"/>
                </a:solidFill>
                <a:latin typeface="Aptos"/>
              </a:rPr>
              <a:t>Fairn</a:t>
            </a:r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ess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18" name="Connector 17"/>
          <p:cNvCxnSpPr>
            <a:cxnSpLocks/>
          </p:cNvCxnSpPr>
          <p:nvPr/>
        </p:nvCxnSpPr>
        <p:spPr>
          <a:xfrm flipH="1">
            <a:off x="9258300" y="3474720"/>
            <a:ext cx="342900" cy="752236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470655" y="3312555"/>
            <a:ext cx="1295107" cy="1194575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 err="1">
                <a:solidFill>
                  <a:srgbClr val="23374B"/>
                </a:solidFill>
                <a:latin typeface="Aptos"/>
              </a:rPr>
              <a:t>Stewa</a:t>
            </a:r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rdship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20" name="Connector 19"/>
          <p:cNvCxnSpPr>
            <a:cxnSpLocks/>
          </p:cNvCxnSpPr>
          <p:nvPr/>
        </p:nvCxnSpPr>
        <p:spPr>
          <a:xfrm flipH="1">
            <a:off x="8708078" y="3474720"/>
            <a:ext cx="893122" cy="256844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726678" y="1905665"/>
            <a:ext cx="1295107" cy="1199582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Mutual</a:t>
            </a:r>
            <a:r>
              <a:rPr lang="sk-SK" sz="1000" b="1" dirty="0">
                <a:solidFill>
                  <a:srgbClr val="23374B"/>
                </a:solidFill>
                <a:latin typeface="Aptos"/>
              </a:rPr>
              <a:t> </a:t>
            </a:r>
            <a:r>
              <a:rPr sz="1000" b="1" dirty="0" err="1">
                <a:solidFill>
                  <a:srgbClr val="23374B"/>
                </a:solidFill>
                <a:latin typeface="Aptos"/>
              </a:rPr>
              <a:t>Respe</a:t>
            </a:r>
            <a:r>
              <a:rPr lang="sk-SK" sz="1000" b="1" dirty="0" err="1">
                <a:solidFill>
                  <a:srgbClr val="23374B"/>
                </a:solidFill>
                <a:latin typeface="Aptos"/>
              </a:rPr>
              <a:t>ct</a:t>
            </a:r>
            <a:endParaRPr sz="1000" b="1" dirty="0">
              <a:solidFill>
                <a:srgbClr val="23374B"/>
              </a:solidFill>
              <a:latin typeface="Aptos"/>
            </a:endParaRPr>
          </a:p>
        </p:txBody>
      </p:sp>
      <p:cxnSp>
        <p:nvCxnSpPr>
          <p:cNvPr id="22" name="Connector 21"/>
          <p:cNvCxnSpPr>
            <a:cxnSpLocks/>
            <a:endCxn id="21" idx="5"/>
          </p:cNvCxnSpPr>
          <p:nvPr/>
        </p:nvCxnSpPr>
        <p:spPr>
          <a:xfrm flipH="1" flipV="1">
            <a:off x="8832121" y="2929572"/>
            <a:ext cx="769079" cy="545148"/>
          </a:xfrm>
          <a:prstGeom prst="line">
            <a:avLst/>
          </a:prstGeom>
          <a:ln w="1270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8891753" y="2904891"/>
            <a:ext cx="1361209" cy="1180407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VÝSKUM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4DCA2-ABC5-1DB5-1934-DD7DB5DC6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E5A93-5878-2123-02CD-2460ECEF2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  <p:pic>
        <p:nvPicPr>
          <p:cNvPr id="24" name="Audio 23">
            <a:extLst>
              <a:ext uri="{FF2B5EF4-FFF2-40B4-BE49-F238E27FC236}">
                <a16:creationId xmlns:a16="http://schemas.microsoft.com/office/drawing/2014/main" id="{559445D7-D591-6047-400E-F9A115DFD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669"/>
    </mc:Choice>
    <mc:Fallback>
      <p:transition spd="slow" advTm="55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Objektivita: môžeme byť skutočne objektívni?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663427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Minimalizujte skreslenie a predsudky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Používajte metódy, ktoré umožňujú hypotézy spochybniť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Vhodné postupy vopred registrujte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Zaznamenávajte analytické a metodologické rozhodnutia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Zverejňujte konflikty záujmov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Využívajte recenzné konanie a replikáciu ako ochranné mechanizmy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63533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5918" y="2194560"/>
            <a:ext cx="820882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 dirty="0">
                <a:solidFill>
                  <a:srgbClr val="23374B"/>
                </a:solidFill>
                <a:latin typeface="Aptos"/>
              </a:rPr>
              <a:t>Otázka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686800" y="2651760"/>
            <a:ext cx="118872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805672" y="2194560"/>
            <a:ext cx="6858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Dizajn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491472" y="2651760"/>
            <a:ext cx="118872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610343" y="2194560"/>
            <a:ext cx="755627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Analýza</a:t>
            </a:r>
          </a:p>
        </p:txBody>
      </p:sp>
      <p:cxnSp>
        <p:nvCxnSpPr>
          <p:cNvPr id="14" name="Connector 13"/>
          <p:cNvCxnSpPr>
            <a:cxnSpLocks/>
          </p:cNvCxnSpPr>
          <p:nvPr/>
        </p:nvCxnSpPr>
        <p:spPr>
          <a:xfrm>
            <a:off x="10365970" y="2666307"/>
            <a:ext cx="94765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0479439" y="2194560"/>
            <a:ext cx="1116816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Interpretation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3886200"/>
            <a:ext cx="3063240" cy="685800"/>
          </a:xfrm>
          <a:prstGeom prst="roundRect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74B"/>
                </a:solidFill>
                <a:latin typeface="Aptos"/>
              </a:rPr>
              <a:t>kontrolné body pre skreslenie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FB1B4-6567-A475-8E5E-BC211707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EE396-1AE0-D5CC-BCBF-8010B40F3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442756E4-7B94-CC70-B5CA-7BD8D00BF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7393"/>
    </mc:Choice>
    <mc:Fallback>
      <p:transition spd="slow" advTm="227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Čestnosť: viac než „nevymýšľajte údaje“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474786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Uvádzajte, čo sa skutočne vykonalo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Nevymýšľajte ani nesfalšujte údaje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Vyhýbajte sa plagiátorstvu a zavádzajúcej prezentácii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Neuvádzajte selektívne iba priaznivé zistenia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Vyhýbajte sa p-hackingu a neodôvodneným analýzam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Uvádzajte obmedzenia, neistotu a relevantné zdroje financovania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642517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79" y="1828800"/>
            <a:ext cx="31089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ZODPOVEDNÉ SPRÁVANIE VÝSLEDKOV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79" y="2697480"/>
            <a:ext cx="3108960" cy="384048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2323"/>
                </a:solidFill>
                <a:latin typeface="Aptos"/>
              </a:rPr>
              <a:t>Vymýšľanie údajov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3227832"/>
            <a:ext cx="3108960" cy="384048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2323"/>
                </a:solidFill>
                <a:latin typeface="Aptos"/>
              </a:rPr>
              <a:t>Falšovanie údajov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3758184"/>
            <a:ext cx="3108960" cy="384048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2323"/>
                </a:solidFill>
                <a:latin typeface="Aptos"/>
              </a:rPr>
              <a:t>Plagiátorstvo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4288536"/>
            <a:ext cx="3108960" cy="384048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2323"/>
                </a:solidFill>
                <a:latin typeface="Aptos"/>
              </a:rPr>
              <a:t>Selektívny výber výsledkov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79" y="4818888"/>
            <a:ext cx="3108960" cy="384048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0">
                <a:solidFill>
                  <a:srgbClr val="232323"/>
                </a:solidFill>
                <a:latin typeface="Aptos"/>
              </a:rPr>
              <a:t>p-hacking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64104-0001-35C0-E0AF-DD7CCA4DB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760C5-8F84-0B77-4A0D-E3F4F8C8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D85CAF2F-B295-0812-F76B-C53D289241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712"/>
    </mc:Choice>
    <mc:Fallback>
      <p:transition spd="slow" advTm="1337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Otvorenosť: veda musí byť otvorená korekcii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5834482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 čo najväčšej miere zdieľajte metódy a zistenia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Umožnite reprodukovateľnosť a zrozumiteľnosť výskumu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Zohľadňujte negatívne a protichodné dôkazy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Buďte pripravení upraviť závery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Opravujte chyby vo vedeckom zázname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6082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7612379" y="1668780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71231" y="2487168"/>
            <a:ext cx="768096" cy="4114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0">
                <a:solidFill>
                  <a:srgbClr val="23374B"/>
                </a:solidFill>
                <a:latin typeface="Aptos"/>
              </a:rPr>
              <a:t>Publikovať</a:t>
            </a:r>
          </a:p>
        </p:txBody>
      </p:sp>
      <p:sp>
        <p:nvSpPr>
          <p:cNvPr id="11" name="Oval 10"/>
          <p:cNvSpPr/>
          <p:nvPr/>
        </p:nvSpPr>
        <p:spPr>
          <a:xfrm>
            <a:off x="8663940" y="1668780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22792" y="2487168"/>
            <a:ext cx="768096" cy="4114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0">
                <a:solidFill>
                  <a:srgbClr val="23374B"/>
                </a:solidFill>
                <a:latin typeface="Aptos"/>
              </a:rPr>
              <a:t>Kriticky preskúmať</a:t>
            </a:r>
          </a:p>
        </p:txBody>
      </p:sp>
      <p:sp>
        <p:nvSpPr>
          <p:cNvPr id="13" name="Oval 12"/>
          <p:cNvSpPr/>
          <p:nvPr/>
        </p:nvSpPr>
        <p:spPr>
          <a:xfrm>
            <a:off x="9715500" y="1668780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674352" y="2487168"/>
            <a:ext cx="768096" cy="4114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0">
                <a:solidFill>
                  <a:srgbClr val="23374B"/>
                </a:solidFill>
                <a:latin typeface="Aptos"/>
              </a:rPr>
              <a:t>Replikovať</a:t>
            </a:r>
          </a:p>
        </p:txBody>
      </p:sp>
      <p:sp>
        <p:nvSpPr>
          <p:cNvPr id="15" name="Oval 14"/>
          <p:cNvSpPr/>
          <p:nvPr/>
        </p:nvSpPr>
        <p:spPr>
          <a:xfrm>
            <a:off x="7612379" y="2994660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71231" y="3813048"/>
            <a:ext cx="768096" cy="4114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0">
                <a:solidFill>
                  <a:srgbClr val="23374B"/>
                </a:solidFill>
                <a:latin typeface="Aptos"/>
              </a:rPr>
              <a:t>Opraviť</a:t>
            </a:r>
          </a:p>
        </p:txBody>
      </p:sp>
      <p:sp>
        <p:nvSpPr>
          <p:cNvPr id="17" name="Oval 16"/>
          <p:cNvSpPr/>
          <p:nvPr/>
        </p:nvSpPr>
        <p:spPr>
          <a:xfrm>
            <a:off x="8663940" y="2994660"/>
            <a:ext cx="685800" cy="6858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22792" y="3813048"/>
            <a:ext cx="768096" cy="4114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0">
                <a:solidFill>
                  <a:srgbClr val="23374B"/>
                </a:solidFill>
                <a:latin typeface="Aptos"/>
              </a:rPr>
              <a:t>Zlepšiť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0" y="4983480"/>
            <a:ext cx="27432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Vedecký záznam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B3C20-9077-86C6-AE8B-3AEF4944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3DF6F-4DD0-68BF-8907-08D34CE66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pic>
        <p:nvPicPr>
          <p:cNvPr id="20" name="Audio 19">
            <a:extLst>
              <a:ext uri="{FF2B5EF4-FFF2-40B4-BE49-F238E27FC236}">
                <a16:creationId xmlns:a16="http://schemas.microsoft.com/office/drawing/2014/main" id="{6B2F8992-B3E6-828E-42B7-BD98671AFA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419"/>
    </mc:Choice>
    <mc:Fallback>
      <p:transition spd="slow" advTm="82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Zodpovednosť: kto je zodpovedný?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3283848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Výskumník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Výskumný tím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Školiteľ / hlavný riešiteľ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Inštitúcia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Poskytovatelia financovania a sponzori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Časopisy a vydavatelia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61455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1737360"/>
            <a:ext cx="32004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Výskumník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2423160"/>
            <a:ext cx="32004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2323"/>
                </a:solidFill>
                <a:latin typeface="Aptos"/>
              </a:rPr>
              <a:t>Tím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9560" y="3108960"/>
            <a:ext cx="32004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2323"/>
                </a:solidFill>
                <a:latin typeface="Aptos"/>
              </a:rPr>
              <a:t>Institution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0" y="3794760"/>
            <a:ext cx="32004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2323"/>
                </a:solidFill>
                <a:latin typeface="Aptos"/>
              </a:rPr>
              <a:t>Poskytovateľ financovania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09560" y="4480560"/>
            <a:ext cx="32004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2323"/>
                </a:solidFill>
                <a:latin typeface="Aptos"/>
              </a:rPr>
              <a:t>Časopis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0" y="5349240"/>
            <a:ext cx="2194560" cy="502920"/>
          </a:xfrm>
          <a:prstGeom prst="roundRect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zdieľaná zodpovednosť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FC3D4-B6B6-056F-BBC0-DCE3F8031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F67A7-1CDC-2404-CF2C-B20B5E8A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5DCF9CE0-451F-74CB-10E7-F651FCBDCB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784"/>
    </mc:Choice>
    <mc:Fallback>
      <p:transition spd="slow" advTm="214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Spravodlivosť a vzájomný rešpekt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943760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Zaobchádzajte so spolupracovníkmi, študentmi a účastníkmi spravodlivo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Vyhýbajte sa diskriminácii, obťažovaniu a zneužívaniu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Uznávajte intelektuálne prínosy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Používajte transparentné kritériá pri prideľovaní príležitostí a zdrojov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Vypočujte si alternatívne pohľady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Nesúhlaste profesionálne a na základe dôkazov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99814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9006840" y="2880360"/>
            <a:ext cx="1005840" cy="100584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74B"/>
                </a:solidFill>
                <a:latin typeface="Aptos"/>
              </a:rPr>
              <a:t>TEAM</a:t>
            </a:r>
          </a:p>
        </p:txBody>
      </p:sp>
      <p:sp>
        <p:nvSpPr>
          <p:cNvPr id="10" name="Oval 9"/>
          <p:cNvSpPr/>
          <p:nvPr/>
        </p:nvSpPr>
        <p:spPr>
          <a:xfrm>
            <a:off x="7680960" y="1399032"/>
            <a:ext cx="1005840" cy="978408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Študenti</a:t>
            </a:r>
          </a:p>
        </p:txBody>
      </p:sp>
      <p:cxnSp>
        <p:nvCxnSpPr>
          <p:cNvPr id="11" name="Connector 10"/>
          <p:cNvCxnSpPr>
            <a:cxnSpLocks/>
            <a:endCxn id="10" idx="5"/>
          </p:cNvCxnSpPr>
          <p:nvPr/>
        </p:nvCxnSpPr>
        <p:spPr>
          <a:xfrm flipH="1" flipV="1">
            <a:off x="8539498" y="2234155"/>
            <a:ext cx="970262" cy="1149125"/>
          </a:xfrm>
          <a:prstGeom prst="line">
            <a:avLst/>
          </a:prstGeom>
          <a:ln w="1651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0332720" y="1194955"/>
            <a:ext cx="1280160" cy="1182485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 dirty="0">
                <a:solidFill>
                  <a:srgbClr val="23374B"/>
                </a:solidFill>
                <a:latin typeface="Aptos"/>
              </a:rPr>
              <a:t>Účastníci</a:t>
            </a:r>
          </a:p>
        </p:txBody>
      </p:sp>
      <p:cxnSp>
        <p:nvCxnSpPr>
          <p:cNvPr id="13" name="Connector 12"/>
          <p:cNvCxnSpPr>
            <a:cxnSpLocks/>
            <a:endCxn id="12" idx="3"/>
          </p:cNvCxnSpPr>
          <p:nvPr/>
        </p:nvCxnSpPr>
        <p:spPr>
          <a:xfrm flipV="1">
            <a:off x="9509760" y="2204269"/>
            <a:ext cx="1010435" cy="1179011"/>
          </a:xfrm>
          <a:prstGeom prst="line">
            <a:avLst/>
          </a:prstGeom>
          <a:ln w="1651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406640" y="4206240"/>
            <a:ext cx="1188720" cy="978408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Kolegovia</a:t>
            </a:r>
          </a:p>
        </p:txBody>
      </p:sp>
      <p:cxnSp>
        <p:nvCxnSpPr>
          <p:cNvPr id="15" name="Connector 14"/>
          <p:cNvCxnSpPr>
            <a:cxnSpLocks/>
            <a:endCxn id="14" idx="7"/>
          </p:cNvCxnSpPr>
          <p:nvPr/>
        </p:nvCxnSpPr>
        <p:spPr>
          <a:xfrm flipH="1">
            <a:off x="8421276" y="3383280"/>
            <a:ext cx="1088484" cy="966245"/>
          </a:xfrm>
          <a:prstGeom prst="line">
            <a:avLst/>
          </a:prstGeom>
          <a:ln w="1651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0424160" y="4206239"/>
            <a:ext cx="1280160" cy="1280159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 dirty="0">
                <a:solidFill>
                  <a:srgbClr val="23374B"/>
                </a:solidFill>
                <a:latin typeface="Aptos"/>
              </a:rPr>
              <a:t>Komunity</a:t>
            </a:r>
          </a:p>
        </p:txBody>
      </p:sp>
      <p:cxnSp>
        <p:nvCxnSpPr>
          <p:cNvPr id="17" name="Connector 16"/>
          <p:cNvCxnSpPr>
            <a:cxnSpLocks/>
            <a:endCxn id="16" idx="1"/>
          </p:cNvCxnSpPr>
          <p:nvPr/>
        </p:nvCxnSpPr>
        <p:spPr>
          <a:xfrm>
            <a:off x="9509760" y="3383280"/>
            <a:ext cx="1101875" cy="1010434"/>
          </a:xfrm>
          <a:prstGeom prst="line">
            <a:avLst/>
          </a:prstGeom>
          <a:ln w="1651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C8FCE-2ECB-0DD6-926A-7A3EE37F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63046-10E6-5F40-557E-A471613E6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BA177F86-57AE-AD87-781B-91DA5B70B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852"/>
    </mc:Choice>
    <mc:Fallback>
      <p:transition spd="slow" advTm="170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Správna starostlivosť: výskumník je aj správcom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971909" cy="2323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Zodpovedne spravujte finančné prostriedky, údaje, vybavenie a ľudí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Chráňte kvalitu vedeckého záznamu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Veďte ďalšiu generáciu výskumníkov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Prispievajte recenznou činnosťou a odbornou službou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Posilňujte vedný odbor a jeho inštitúcie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93961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7658100" y="2263140"/>
            <a:ext cx="1143000" cy="114300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Zdroje</a:t>
            </a:r>
          </a:p>
        </p:txBody>
      </p:sp>
      <p:sp>
        <p:nvSpPr>
          <p:cNvPr id="10" name="Oval 9"/>
          <p:cNvSpPr/>
          <p:nvPr/>
        </p:nvSpPr>
        <p:spPr>
          <a:xfrm>
            <a:off x="9029700" y="2263140"/>
            <a:ext cx="1143000" cy="114300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People</a:t>
            </a:r>
          </a:p>
        </p:txBody>
      </p:sp>
      <p:sp>
        <p:nvSpPr>
          <p:cNvPr id="11" name="Oval 10"/>
          <p:cNvSpPr/>
          <p:nvPr/>
        </p:nvSpPr>
        <p:spPr>
          <a:xfrm>
            <a:off x="10401300" y="2263140"/>
            <a:ext cx="1143000" cy="114300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Vedný odbor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4251960"/>
            <a:ext cx="28346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Správna starostlivosť = starostlivosť o budúcnosť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32E6F-1014-AB12-813C-343589A07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D2C88-F371-B445-C549-929DC886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123E55AD-C4F5-A208-DE9C-39117E9AEF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119"/>
    </mc:Choice>
    <mc:Fallback>
      <p:transition spd="slow" advTm="126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Výskum je komunita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444442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 je individuálny aj kolektívny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Tímy prekračujú hranice odborov, inštitúcií a krajín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Recenzné konanie poskytuje kritické posúdenie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Časopisy a odborné spoločnosti udržiavajú odbornú komunikáciu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Komunity poskytujú podporu, mentoring a zodpovednosť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6419088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8952807" y="2707622"/>
            <a:ext cx="1113905" cy="109728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Výskumník</a:t>
            </a:r>
          </a:p>
        </p:txBody>
      </p:sp>
      <p:sp>
        <p:nvSpPr>
          <p:cNvPr id="10" name="Oval 9"/>
          <p:cNvSpPr/>
          <p:nvPr/>
        </p:nvSpPr>
        <p:spPr>
          <a:xfrm>
            <a:off x="7772400" y="1554480"/>
            <a:ext cx="914400" cy="9144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Tím</a:t>
            </a:r>
          </a:p>
        </p:txBody>
      </p:sp>
      <p:sp>
        <p:nvSpPr>
          <p:cNvPr id="11" name="Oval 10"/>
          <p:cNvSpPr/>
          <p:nvPr/>
        </p:nvSpPr>
        <p:spPr>
          <a:xfrm>
            <a:off x="10332720" y="1554480"/>
            <a:ext cx="914400" cy="91440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Časopis</a:t>
            </a:r>
          </a:p>
        </p:txBody>
      </p:sp>
      <p:sp>
        <p:nvSpPr>
          <p:cNvPr id="12" name="Oval 11"/>
          <p:cNvSpPr/>
          <p:nvPr/>
        </p:nvSpPr>
        <p:spPr>
          <a:xfrm>
            <a:off x="7658100" y="4297680"/>
            <a:ext cx="1028700" cy="100584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Univerzita</a:t>
            </a:r>
          </a:p>
        </p:txBody>
      </p:sp>
      <p:sp>
        <p:nvSpPr>
          <p:cNvPr id="13" name="Oval 12"/>
          <p:cNvSpPr/>
          <p:nvPr/>
        </p:nvSpPr>
        <p:spPr>
          <a:xfrm>
            <a:off x="10332720" y="4297680"/>
            <a:ext cx="1211580" cy="118872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Komunita</a:t>
            </a:r>
          </a:p>
        </p:txBody>
      </p:sp>
      <p:cxnSp>
        <p:nvCxnSpPr>
          <p:cNvPr id="14" name="Connector 13"/>
          <p:cNvCxnSpPr>
            <a:cxnSpLocks/>
            <a:endCxn id="10" idx="5"/>
          </p:cNvCxnSpPr>
          <p:nvPr/>
        </p:nvCxnSpPr>
        <p:spPr>
          <a:xfrm flipH="1" flipV="1">
            <a:off x="8552889" y="2334969"/>
            <a:ext cx="956871" cy="1048311"/>
          </a:xfrm>
          <a:prstGeom prst="line">
            <a:avLst/>
          </a:prstGeom>
          <a:ln w="1905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cxnSpLocks/>
            <a:endCxn id="11" idx="3"/>
          </p:cNvCxnSpPr>
          <p:nvPr/>
        </p:nvCxnSpPr>
        <p:spPr>
          <a:xfrm flipV="1">
            <a:off x="9509760" y="2334969"/>
            <a:ext cx="956871" cy="1048311"/>
          </a:xfrm>
          <a:prstGeom prst="line">
            <a:avLst/>
          </a:prstGeom>
          <a:ln w="1905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cxnSpLocks/>
            <a:endCxn id="12" idx="7"/>
          </p:cNvCxnSpPr>
          <p:nvPr/>
        </p:nvCxnSpPr>
        <p:spPr>
          <a:xfrm flipH="1">
            <a:off x="8536150" y="3383280"/>
            <a:ext cx="973610" cy="1061702"/>
          </a:xfrm>
          <a:prstGeom prst="line">
            <a:avLst/>
          </a:prstGeom>
          <a:ln w="1905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cxnSpLocks/>
            <a:endCxn id="13" idx="1"/>
          </p:cNvCxnSpPr>
          <p:nvPr/>
        </p:nvCxnSpPr>
        <p:spPr>
          <a:xfrm>
            <a:off x="9509760" y="3383280"/>
            <a:ext cx="1000392" cy="1088484"/>
          </a:xfrm>
          <a:prstGeom prst="line">
            <a:avLst/>
          </a:prstGeom>
          <a:ln w="1905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635D1-1FD1-2DF8-439D-761F97217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A2F1F-E207-1915-4AB5-75217D01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4DAA2335-A08A-9577-5737-E5D7334E71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208"/>
    </mc:Choice>
    <mc:Fallback>
      <p:transition spd="slow" advTm="38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Doktorand – výskumník: viac než dizertačná práca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4931030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Formulujte zmysluplné otázky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Navrhujte a realizujte rigorózny výskum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Starostlivo interpretujte dôkazy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Komunikujte jasne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Prispievajte výskumnej komunite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Rozvíjajte schopnosť viesť a mentorovať iných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553777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24355" y="1828800"/>
            <a:ext cx="1045324" cy="10972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 dirty="0">
                <a:solidFill>
                  <a:schemeClr val="tx1"/>
                </a:solidFill>
                <a:latin typeface="Aptos"/>
              </a:rPr>
              <a:t>PhD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študent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18892" y="1828800"/>
            <a:ext cx="1170432" cy="1188711"/>
          </a:xfrm>
          <a:prstGeom prst="roundRect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Výskumník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828800"/>
            <a:ext cx="1170432" cy="118871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 dirty="0">
                <a:solidFill>
                  <a:schemeClr val="tx1"/>
                </a:solidFill>
                <a:latin typeface="Aptos"/>
              </a:rPr>
              <a:t>Mentor /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správca</a:t>
            </a:r>
          </a:p>
        </p:txBody>
      </p:sp>
      <p:cxnSp>
        <p:nvCxnSpPr>
          <p:cNvPr id="12" name="Connector 11"/>
          <p:cNvCxnSpPr>
            <a:cxnSpLocks/>
          </p:cNvCxnSpPr>
          <p:nvPr/>
        </p:nvCxnSpPr>
        <p:spPr>
          <a:xfrm>
            <a:off x="8869680" y="2377440"/>
            <a:ext cx="149212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cxnSpLocks/>
          </p:cNvCxnSpPr>
          <p:nvPr/>
        </p:nvCxnSpPr>
        <p:spPr>
          <a:xfrm>
            <a:off x="10189324" y="2377440"/>
            <a:ext cx="143396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086600" y="3840480"/>
            <a:ext cx="406908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 dirty="0">
                <a:solidFill>
                  <a:srgbClr val="23374B"/>
                </a:solidFill>
                <a:latin typeface="Aptos"/>
              </a:rPr>
              <a:t>od realizácie výskumu → k formovaniu kultúry výskumu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7509F-3C40-4CBB-2783-50AC8542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D688E-C810-5C3F-9638-228145263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85AB0A75-E271-C9E1-AC33-618F0F571C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358"/>
    </mc:Choice>
    <mc:Fallback>
      <p:transition spd="slow" advTm="219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Keď môže výskum spôsobiť škodu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6294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Tuskegeeho štúdia syfilisu — klamanie účastníkov a odopretie liečby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Experimenty v Guatemale s pohlavne prenosnými infekciami — úmyselné vystavenie bez súhlasu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Jadrové skúšky na Marshallových ostrovoch — vystavenie žiareniu a vysídlenie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Vedecké poznanie nikdy neospravedlňuje zneužívanie ľudí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607175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2103120"/>
            <a:ext cx="960120" cy="10972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Tuskegee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06840" y="2103120"/>
            <a:ext cx="960120" cy="10972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Guatemala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104120" y="2103120"/>
            <a:ext cx="960120" cy="109728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Marshallove ostrovy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3977639"/>
            <a:ext cx="301752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Poznanie nikdy neospravedlňuje zneužívanie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CF2E6-D3D4-B020-E1D4-6E038177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B51AA-C5C8-AE55-8E1E-923396692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  <p:pic>
        <p:nvPicPr>
          <p:cNvPr id="13" name="Audio 12">
            <a:extLst>
              <a:ext uri="{FF2B5EF4-FFF2-40B4-BE49-F238E27FC236}">
                <a16:creationId xmlns:a16="http://schemas.microsoft.com/office/drawing/2014/main" id="{DF12DD32-7B92-F626-9F78-797F8550C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130"/>
    </mc:Choice>
    <mc:Fallback>
      <p:transition spd="slow" advTm="126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Nezamýšľané dôsledky: Thomas Midgley Jr.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953596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Olovený benzín vyriešil technický problém, ale vytvoril závažné zdravotné riziká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CFC zlepšili chladiacu techniku, ale poškodili ozónovú vrstvu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Niektoré dôsledky boli predvídateľné, iné nie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Výskumníci by mali zvažovať možné následné škody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62940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1737360"/>
            <a:ext cx="1417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 dirty="0">
                <a:solidFill>
                  <a:schemeClr val="tx1"/>
                </a:solidFill>
                <a:latin typeface="Aptos"/>
              </a:rPr>
              <a:t>Immediate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benefit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46920" y="1737360"/>
            <a:ext cx="14173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 dirty="0">
                <a:solidFill>
                  <a:schemeClr val="tx1"/>
                </a:solidFill>
                <a:latin typeface="Aptos"/>
              </a:rPr>
              <a:t>Later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harm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326880" y="2084831"/>
            <a:ext cx="320040" cy="0"/>
          </a:xfrm>
          <a:prstGeom prst="line">
            <a:avLst/>
          </a:prstGeom>
          <a:ln w="381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909560" y="3108960"/>
            <a:ext cx="1417320" cy="68580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 dirty="0">
                <a:solidFill>
                  <a:schemeClr val="tx1"/>
                </a:solidFill>
                <a:latin typeface="Aptos"/>
              </a:rPr>
              <a:t>Leaded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petrol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46920" y="3108960"/>
            <a:ext cx="1417320" cy="68580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0" dirty="0">
                <a:solidFill>
                  <a:srgbClr val="232323"/>
                </a:solidFill>
                <a:latin typeface="Aptos"/>
              </a:rPr>
              <a:t>CFCs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4617720"/>
            <a:ext cx="242316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Myslite za hranice prvého úspechu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BB601-F38A-BDB1-CED7-1EEC5CE64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4BFE6-A63D-1632-CD69-8ECAF2FD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0B62DD20-08BC-A42D-5731-A7D05CC8EE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0926"/>
    </mc:Choice>
    <mc:Fallback>
      <p:transition spd="slow" advTm="340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AI mení výskum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6149339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Zverejňujte významné využitie nástrojov AI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Chráňte údaje pacientov, účastníkov a dôverné údaje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Overujte kvalitu a pôvod výstupov AI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Neprenášajte vedeckú zodpovednosť na nástroj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Dodržiavajte aktuálne pravidlá inštitúcie a časopisu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Posudzujte tvrdenia AI rovnako kriticky ako iné dôkazy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8495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9029700" y="2514601"/>
            <a:ext cx="1051560" cy="1051560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23374B"/>
                </a:solidFill>
                <a:latin typeface="Aptos"/>
              </a:rPr>
              <a:t>AI</a:t>
            </a:r>
          </a:p>
        </p:txBody>
      </p:sp>
      <p:sp>
        <p:nvSpPr>
          <p:cNvPr id="10" name="Oval 9"/>
          <p:cNvSpPr/>
          <p:nvPr/>
        </p:nvSpPr>
        <p:spPr>
          <a:xfrm>
            <a:off x="7726679" y="1463040"/>
            <a:ext cx="914400" cy="914400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Ochrana súkromia</a:t>
            </a:r>
          </a:p>
        </p:txBody>
      </p:sp>
      <p:cxnSp>
        <p:nvCxnSpPr>
          <p:cNvPr id="11" name="Connector 10"/>
          <p:cNvCxnSpPr>
            <a:cxnSpLocks/>
            <a:endCxn id="10" idx="5"/>
          </p:cNvCxnSpPr>
          <p:nvPr/>
        </p:nvCxnSpPr>
        <p:spPr>
          <a:xfrm flipH="1" flipV="1">
            <a:off x="8507168" y="2243529"/>
            <a:ext cx="1048312" cy="1048311"/>
          </a:xfrm>
          <a:prstGeom prst="line">
            <a:avLst/>
          </a:prstGeom>
          <a:ln w="1778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0424160" y="1463040"/>
            <a:ext cx="914400" cy="914400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Kvalita</a:t>
            </a:r>
          </a:p>
        </p:txBody>
      </p:sp>
      <p:cxnSp>
        <p:nvCxnSpPr>
          <p:cNvPr id="13" name="Connector 12"/>
          <p:cNvCxnSpPr>
            <a:cxnSpLocks/>
            <a:endCxn id="12" idx="3"/>
          </p:cNvCxnSpPr>
          <p:nvPr/>
        </p:nvCxnSpPr>
        <p:spPr>
          <a:xfrm flipV="1">
            <a:off x="9555480" y="2243529"/>
            <a:ext cx="1002591" cy="1048311"/>
          </a:xfrm>
          <a:prstGeom prst="line">
            <a:avLst/>
          </a:prstGeom>
          <a:ln w="1778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315199" y="4114799"/>
            <a:ext cx="1325880" cy="1234439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Transparentnosť</a:t>
            </a:r>
          </a:p>
        </p:txBody>
      </p:sp>
      <p:cxnSp>
        <p:nvCxnSpPr>
          <p:cNvPr id="15" name="Connector 14"/>
          <p:cNvCxnSpPr>
            <a:cxnSpLocks/>
            <a:endCxn id="14" idx="7"/>
          </p:cNvCxnSpPr>
          <p:nvPr/>
        </p:nvCxnSpPr>
        <p:spPr>
          <a:xfrm flipH="1">
            <a:off x="8446908" y="3291840"/>
            <a:ext cx="1108572" cy="1003738"/>
          </a:xfrm>
          <a:prstGeom prst="line">
            <a:avLst/>
          </a:prstGeom>
          <a:ln w="1778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9898379" y="4114800"/>
            <a:ext cx="1440181" cy="1371600"/>
          </a:xfrm>
          <a:prstGeom prst="ellipse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23374B"/>
                </a:solidFill>
                <a:latin typeface="Aptos"/>
              </a:rPr>
              <a:t>Zodpovednosť</a:t>
            </a:r>
          </a:p>
        </p:txBody>
      </p:sp>
      <p:cxnSp>
        <p:nvCxnSpPr>
          <p:cNvPr id="17" name="Connector 16"/>
          <p:cNvCxnSpPr>
            <a:cxnSpLocks/>
          </p:cNvCxnSpPr>
          <p:nvPr/>
        </p:nvCxnSpPr>
        <p:spPr>
          <a:xfrm>
            <a:off x="9555480" y="3291840"/>
            <a:ext cx="731520" cy="914400"/>
          </a:xfrm>
          <a:prstGeom prst="line">
            <a:avLst/>
          </a:prstGeom>
          <a:ln w="17780">
            <a:solidFill>
              <a:srgbClr val="CDD3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5B41-2069-0035-7A6B-C81BC78F0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DDA19-B009-EAA2-4018-FE44CA6C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  <p:pic>
        <p:nvPicPr>
          <p:cNvPr id="18" name="Audio 17">
            <a:extLst>
              <a:ext uri="{FF2B5EF4-FFF2-40B4-BE49-F238E27FC236}">
                <a16:creationId xmlns:a16="http://schemas.microsoft.com/office/drawing/2014/main" id="{8D659F12-CA49-FC79-53B4-42756E3308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649"/>
    </mc:Choice>
    <mc:Fallback>
      <p:transition spd="slow" advTm="151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Veda a spoločnosť: spoločenská zmluva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" y="2209107"/>
            <a:ext cx="6691384" cy="2323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Spoločnosť poskytuje zdroje, dôveru a autonómiu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 vytvára poznanie a potenciálne prínosy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Veda reaguje na naliehavé potreby spoločnosti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Aj výskum motivovaný zvedavosťou môže slúžiť spoločnosti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Dôvera sa musí neustále obnovovať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6419087"/>
            <a:ext cx="425362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1828800"/>
            <a:ext cx="1325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74B"/>
                </a:solidFill>
                <a:latin typeface="Aptos"/>
              </a:rPr>
              <a:t>SOCIETY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0" y="1828800"/>
            <a:ext cx="1325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23374B"/>
                </a:solidFill>
                <a:latin typeface="Aptos"/>
              </a:rPr>
              <a:t>SCIENCE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235440" y="2286000"/>
            <a:ext cx="822960" cy="0"/>
          </a:xfrm>
          <a:prstGeom prst="line">
            <a:avLst/>
          </a:prstGeom>
          <a:ln w="381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9235440" y="3474720"/>
            <a:ext cx="822960" cy="0"/>
          </a:xfrm>
          <a:prstGeom prst="line">
            <a:avLst/>
          </a:prstGeom>
          <a:ln w="381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229600" y="4206240"/>
            <a:ext cx="2743200" cy="68580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3374B"/>
                </a:solidFill>
                <a:latin typeface="Aptos"/>
              </a:rPr>
              <a:t>dôvera • zdroje • poznanie • prínos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7E4BE-58F1-133F-922E-CF614D4E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2895600" cy="365125"/>
          </a:xfrm>
        </p:spPr>
        <p:txBody>
          <a:bodyPr/>
          <a:lstStyle/>
          <a:p>
            <a:r>
              <a:rPr lang="en-US" dirty="0" err="1"/>
              <a:t>martin.rusnak@truni.sk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97140-925E-E80D-041E-965E72121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  <p:pic>
        <p:nvPicPr>
          <p:cNvPr id="14" name="Audio 13">
            <a:extLst>
              <a:ext uri="{FF2B5EF4-FFF2-40B4-BE49-F238E27FC236}">
                <a16:creationId xmlns:a16="http://schemas.microsoft.com/office/drawing/2014/main" id="{4456081C-97C3-231C-E662-89D2FA828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478"/>
    </mc:Choice>
    <mc:Fallback>
      <p:transition spd="slow" advTm="134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Výskum v zdraví verejnosti: poznanie s komunitami a pre komunity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2564" y="1527048"/>
            <a:ext cx="6211700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Pred návrhom intervencie najprv počúvajte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Nevnímajte komunity iba ako zdroj údajov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Rešpektujte miestne poznanie a priority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Vracajte zistenia v použiteľnej podobe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Podporujte cestu od dôkazov ku konaniu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Vyhýbajte sa extraktívnemu alebo „helikoptérovému“ výskumu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2564" y="662940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6603368" y="2615184"/>
            <a:ext cx="621792" cy="621792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>
                <a:solidFill>
                  <a:srgbClr val="23374B"/>
                </a:solidFill>
                <a:latin typeface="Aptos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01329" y="3383280"/>
            <a:ext cx="1081901" cy="7772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dirty="0">
                <a:solidFill>
                  <a:schemeClr val="tx1"/>
                </a:solidFill>
                <a:latin typeface="Aptos Light" panose="020B0004020202020204" pitchFamily="34" charset="0"/>
              </a:rPr>
              <a:t>Komunita</a:t>
            </a:r>
            <a:br>
              <a:rPr sz="1200" dirty="0">
                <a:solidFill>
                  <a:schemeClr val="tx1"/>
                </a:solidFill>
                <a:latin typeface="Aptos Light" panose="020B0004020202020204" pitchFamily="34" charset="0"/>
              </a:rPr>
            </a:br>
            <a:r>
              <a:rPr sz="1200" dirty="0">
                <a:solidFill>
                  <a:schemeClr val="tx1"/>
                </a:solidFill>
                <a:latin typeface="Aptos Light" panose="020B0004020202020204" pitchFamily="34" charset="0"/>
              </a:rPr>
              <a:t>needs</a:t>
            </a:r>
          </a:p>
        </p:txBody>
      </p:sp>
      <p:cxnSp>
        <p:nvCxnSpPr>
          <p:cNvPr id="11" name="Connector 10"/>
          <p:cNvCxnSpPr>
            <a:cxnSpLocks/>
            <a:endCxn id="12" idx="2"/>
          </p:cNvCxnSpPr>
          <p:nvPr/>
        </p:nvCxnSpPr>
        <p:spPr>
          <a:xfrm>
            <a:off x="7225160" y="2926080"/>
            <a:ext cx="812416" cy="13716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037576" y="2628900"/>
            <a:ext cx="621792" cy="621792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26432" y="3360420"/>
            <a:ext cx="953885" cy="7772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 dirty="0">
                <a:solidFill>
                  <a:srgbClr val="23374B"/>
                </a:solidFill>
                <a:latin typeface="Aptos"/>
              </a:rPr>
              <a:t>Spolutvorba</a:t>
            </a:r>
          </a:p>
        </p:txBody>
      </p:sp>
      <p:cxnSp>
        <p:nvCxnSpPr>
          <p:cNvPr id="14" name="Connector 13"/>
          <p:cNvCxnSpPr>
            <a:cxnSpLocks/>
            <a:stCxn id="12" idx="6"/>
          </p:cNvCxnSpPr>
          <p:nvPr/>
        </p:nvCxnSpPr>
        <p:spPr>
          <a:xfrm flipV="1">
            <a:off x="8659368" y="2926080"/>
            <a:ext cx="749808" cy="13716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098280" y="2615184"/>
            <a:ext cx="621792" cy="621792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94203" y="3383280"/>
            <a:ext cx="953885" cy="7772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 dirty="0">
                <a:solidFill>
                  <a:srgbClr val="23374B"/>
                </a:solidFill>
                <a:latin typeface="Aptos"/>
              </a:rPr>
              <a:t>Research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720072" y="2926080"/>
            <a:ext cx="438912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0020994" y="2642615"/>
            <a:ext cx="621792" cy="621792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961974" y="3396995"/>
            <a:ext cx="818802" cy="7772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 dirty="0">
                <a:solidFill>
                  <a:schemeClr val="tx1"/>
                </a:solidFill>
                <a:latin typeface="Aptos" panose="020B0004020202020204" pitchFamily="34" charset="0"/>
              </a:rPr>
              <a:t>Shared</a:t>
            </a:r>
            <a:br>
              <a:rPr sz="1200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sz="1200" dirty="0">
                <a:solidFill>
                  <a:schemeClr val="tx1"/>
                </a:solidFill>
                <a:latin typeface="Aptos" panose="020B0004020202020204" pitchFamily="34" charset="0"/>
              </a:rPr>
              <a:t>findings</a:t>
            </a:r>
          </a:p>
        </p:txBody>
      </p:sp>
      <p:cxnSp>
        <p:nvCxnSpPr>
          <p:cNvPr id="20" name="Connector 19"/>
          <p:cNvCxnSpPr>
            <a:cxnSpLocks/>
            <a:stCxn id="18" idx="6"/>
            <a:endCxn id="21" idx="2"/>
          </p:cNvCxnSpPr>
          <p:nvPr/>
        </p:nvCxnSpPr>
        <p:spPr>
          <a:xfrm flipV="1">
            <a:off x="10642786" y="2939796"/>
            <a:ext cx="328614" cy="13715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0971400" y="2628900"/>
            <a:ext cx="621792" cy="621792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908792" y="3383280"/>
            <a:ext cx="749808" cy="7772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0" dirty="0">
                <a:solidFill>
                  <a:srgbClr val="23374B"/>
                </a:solidFill>
                <a:latin typeface="Aptos"/>
              </a:rPr>
              <a:t>Konanie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83230" y="4800600"/>
            <a:ext cx="311525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 dirty="0">
                <a:solidFill>
                  <a:srgbClr val="23374B"/>
                </a:solidFill>
                <a:latin typeface="Aptos"/>
              </a:rPr>
              <a:t>počúvať ↔ učiť sa ↔ konať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7495E-6558-3923-7BA8-D07EF0DB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8BA7D-FC65-3D97-A6B3-0804C8C9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  <p:pic>
        <p:nvPicPr>
          <p:cNvPr id="24" name="Audio 23">
            <a:extLst>
              <a:ext uri="{FF2B5EF4-FFF2-40B4-BE49-F238E27FC236}">
                <a16:creationId xmlns:a16="http://schemas.microsoft.com/office/drawing/2014/main" id="{F655C36C-6832-3094-2923-A7AA157259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908"/>
    </mc:Choice>
    <mc:Fallback>
      <p:transition spd="slow" advTm="141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Od dôkazov k politike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1" y="1325880"/>
            <a:ext cx="6808124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Výskumníci poskytujú dôkazy a ich interpretáciu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Dôkazy sú v rozhodovaní o politike len jedným zo vstupov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Tvorcovia politík zohľadňujú aj hodnoty, zdroje, uskutočniteľnosť a protichodné záujmy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Výskumníci by mali komunikovať neistotu a limity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100">
                <a:solidFill>
                  <a:srgbClr val="232323"/>
                </a:solidFill>
                <a:latin typeface="Aptos"/>
              </a:defRPr>
            </a:pPr>
            <a:r>
              <a:rPr dirty="0"/>
              <a:t>Dialóg o politike si vyžaduje čestnosť na oboch stranách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1" y="6629400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09560" y="1828800"/>
            <a:ext cx="11430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Dôkazy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281160" y="1828800"/>
            <a:ext cx="11430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Dialóg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52760" y="1828800"/>
            <a:ext cx="9144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Politika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052560" y="2240280"/>
            <a:ext cx="228600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0424160" y="2240280"/>
            <a:ext cx="228600" cy="0"/>
          </a:xfrm>
          <a:prstGeom prst="line">
            <a:avLst/>
          </a:prstGeom>
          <a:ln w="25400">
            <a:solidFill>
              <a:srgbClr val="4669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889173" y="4580266"/>
            <a:ext cx="4000499" cy="777240"/>
          </a:xfrm>
          <a:prstGeom prst="roundRect">
            <a:avLst/>
          </a:prstGeom>
          <a:solidFill>
            <a:srgbClr val="F2F4F6"/>
          </a:solidFill>
          <a:ln>
            <a:solidFill>
              <a:srgbClr val="CDD3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23374B"/>
                </a:solidFill>
                <a:latin typeface="Aptos"/>
              </a:rPr>
              <a:t>Dôkazy informujú — spoločnosť rozhoduje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D1F94-292E-B66D-5995-87A1193C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57392-60A4-782C-7C9D-21A9950C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90701E43-18FA-137D-5C06-F896CAFF05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196"/>
    </mc:Choice>
    <mc:Fallback>
      <p:transition spd="slow" advTm="249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4669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23374B"/>
                </a:solidFill>
                <a:latin typeface="Aptos"/>
              </a:rPr>
              <a:t>Akým výskumníkom sa chcete stať?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47948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zvedavým na to, aby ste sa pýtali.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rigoróznym na to, aby ste overovali.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čestným na to, aby ste pravdivo informovali.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otvoreným na to, aby ste zmenili názor.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zodpovedným na to, aby ste zvažovali dôsledky.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pokorným na to, aby ste sa učili od iných.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dirty="0"/>
              <a:t>Dostatočne odvážnym na to, aby ste opravili chyby.</a:t>
            </a:r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lang="en-GB" dirty="0" err="1"/>
              <a:t>Výskum</a:t>
            </a:r>
            <a:r>
              <a:rPr lang="en-GB" dirty="0"/>
              <a:t> </a:t>
            </a:r>
            <a:r>
              <a:rPr lang="en-GB" dirty="0" err="1"/>
              <a:t>nie</a:t>
            </a:r>
            <a:r>
              <a:rPr lang="en-GB" dirty="0"/>
              <a:t> je </a:t>
            </a:r>
            <a:r>
              <a:rPr lang="en-GB" dirty="0" err="1"/>
              <a:t>len</a:t>
            </a:r>
            <a:r>
              <a:rPr lang="en-GB" dirty="0"/>
              <a:t> to, </a:t>
            </a:r>
            <a:r>
              <a:rPr lang="en-GB" dirty="0" err="1"/>
              <a:t>čo</a:t>
            </a:r>
            <a:r>
              <a:rPr lang="en-GB" dirty="0"/>
              <a:t> </a:t>
            </a:r>
            <a:r>
              <a:rPr lang="en-GB" dirty="0" err="1"/>
              <a:t>objavujeme</a:t>
            </a:r>
            <a:r>
              <a:rPr lang="en-GB" dirty="0"/>
              <a:t> </a:t>
            </a:r>
            <a:r>
              <a:rPr dirty="0"/>
              <a:t>— </a:t>
            </a:r>
            <a:endParaRPr lang="sk-SK" dirty="0"/>
          </a:p>
          <a:p>
            <a:pPr>
              <a:spcAft>
                <a:spcPts val="1200"/>
              </a:spcAft>
              <a:defRPr sz="1900">
                <a:solidFill>
                  <a:srgbClr val="232323"/>
                </a:solidFill>
                <a:latin typeface="Aptos"/>
              </a:defRPr>
            </a:pPr>
            <a:r>
              <a:rPr lang="sk-SK" dirty="0"/>
              <a:t>	</a:t>
            </a:r>
            <a:r>
              <a:rPr b="1" i="1" dirty="0"/>
              <a:t>ale aj o tom, ako sa rozhodneme objavovať a komu náš výskum slúži.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634018"/>
            <a:ext cx="9601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 dirty="0">
                <a:solidFill>
                  <a:srgbClr val="505C69"/>
                </a:solidFill>
                <a:latin typeface="Aptos"/>
              </a:rPr>
              <a:t>PhD in Public Health • Research integrity, responsibility and scientific practice</a:t>
            </a:r>
          </a:p>
        </p:txBody>
      </p:sp>
      <p:sp>
        <p:nvSpPr>
          <p:cNvPr id="9" name="Oval 8"/>
          <p:cNvSpPr/>
          <p:nvPr/>
        </p:nvSpPr>
        <p:spPr>
          <a:xfrm>
            <a:off x="9166858" y="1531619"/>
            <a:ext cx="853699" cy="930778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23374B"/>
                </a:solidFill>
                <a:latin typeface="Aptos"/>
              </a:rPr>
              <a:t>Zvedavý</a:t>
            </a:r>
          </a:p>
        </p:txBody>
      </p:sp>
      <p:sp>
        <p:nvSpPr>
          <p:cNvPr id="10" name="Oval 9"/>
          <p:cNvSpPr/>
          <p:nvPr/>
        </p:nvSpPr>
        <p:spPr>
          <a:xfrm>
            <a:off x="10274964" y="2065255"/>
            <a:ext cx="1050920" cy="930778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 dirty="0">
                <a:solidFill>
                  <a:srgbClr val="23374B"/>
                </a:solidFill>
                <a:latin typeface="Aptos"/>
              </a:rPr>
              <a:t>Rigorózny</a:t>
            </a:r>
          </a:p>
        </p:txBody>
      </p:sp>
      <p:sp>
        <p:nvSpPr>
          <p:cNvPr id="11" name="Oval 10"/>
          <p:cNvSpPr/>
          <p:nvPr/>
        </p:nvSpPr>
        <p:spPr>
          <a:xfrm>
            <a:off x="10548644" y="3264323"/>
            <a:ext cx="777240" cy="77724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23374B"/>
                </a:solidFill>
                <a:latin typeface="Aptos"/>
              </a:rPr>
              <a:t>Čestný</a:t>
            </a:r>
          </a:p>
        </p:txBody>
      </p:sp>
      <p:sp>
        <p:nvSpPr>
          <p:cNvPr id="12" name="Oval 11"/>
          <p:cNvSpPr/>
          <p:nvPr/>
        </p:nvSpPr>
        <p:spPr>
          <a:xfrm>
            <a:off x="9781812" y="4225900"/>
            <a:ext cx="1111638" cy="1097243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23374B"/>
                </a:solidFill>
                <a:latin typeface="Aptos"/>
              </a:rPr>
              <a:t>Otvorený</a:t>
            </a:r>
          </a:p>
        </p:txBody>
      </p:sp>
      <p:sp>
        <p:nvSpPr>
          <p:cNvPr id="13" name="Oval 12"/>
          <p:cNvSpPr/>
          <p:nvPr/>
        </p:nvSpPr>
        <p:spPr>
          <a:xfrm>
            <a:off x="8551907" y="4225901"/>
            <a:ext cx="1111638" cy="110048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 dirty="0">
                <a:solidFill>
                  <a:srgbClr val="23374B"/>
                </a:solidFill>
                <a:latin typeface="Aptos"/>
              </a:rPr>
              <a:t>Zodpovedný</a:t>
            </a:r>
          </a:p>
        </p:txBody>
      </p:sp>
      <p:sp>
        <p:nvSpPr>
          <p:cNvPr id="14" name="Oval 13"/>
          <p:cNvSpPr/>
          <p:nvPr/>
        </p:nvSpPr>
        <p:spPr>
          <a:xfrm>
            <a:off x="7616536" y="3264323"/>
            <a:ext cx="945779" cy="777240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23374B"/>
                </a:solidFill>
                <a:latin typeface="Aptos"/>
              </a:rPr>
              <a:t>Pokorný</a:t>
            </a:r>
          </a:p>
        </p:txBody>
      </p:sp>
      <p:sp>
        <p:nvSpPr>
          <p:cNvPr id="15" name="Oval 14"/>
          <p:cNvSpPr/>
          <p:nvPr/>
        </p:nvSpPr>
        <p:spPr>
          <a:xfrm>
            <a:off x="7616536" y="1911114"/>
            <a:ext cx="1219458" cy="931381"/>
          </a:xfrm>
          <a:prstGeom prst="ellipse">
            <a:avLst/>
          </a:prstGeom>
          <a:solidFill>
            <a:srgbClr val="F2F4F6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 dirty="0">
                <a:solidFill>
                  <a:srgbClr val="23374B"/>
                </a:solidFill>
                <a:latin typeface="Aptos"/>
              </a:rPr>
              <a:t>Odvážny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0" y="2709869"/>
            <a:ext cx="1394460" cy="1305637"/>
          </a:xfrm>
          <a:prstGeom prst="ellipse">
            <a:avLst/>
          </a:prstGeom>
          <a:solidFill>
            <a:srgbClr val="FFFFFF"/>
          </a:solidFill>
          <a:ln>
            <a:solidFill>
              <a:srgbClr val="466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3374B"/>
                </a:solidFill>
                <a:latin typeface="Aptos"/>
              </a:rPr>
              <a:t>VÝSKUMNÍK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254DE-8549-308F-CF22-44CD4002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CF66B-2ADD-CD89-3A23-D6AD1F9A4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B5599D20-0CBC-F12B-F496-E9176FEB06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81"/>
    </mc:Choice>
    <mc:Fallback>
      <p:transition spd="slow" advTm="86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936B-BE9A-2740-9EC4-A4C784C4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Questions</a:t>
            </a:r>
            <a:r>
              <a:rPr lang="sk-SK" dirty="0"/>
              <a:t> to </a:t>
            </a:r>
            <a:r>
              <a:rPr lang="sk-SK" dirty="0" err="1"/>
              <a:t>discuss</a:t>
            </a:r>
            <a:endParaRPr lang="sk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75DB6-A794-B0E2-5F9B-9E970A888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10671464" cy="4525963"/>
          </a:xfrm>
        </p:spPr>
        <p:txBody>
          <a:bodyPr>
            <a:normAutofit fontScale="70000" lnSpcReduction="20000"/>
          </a:bodyPr>
          <a:lstStyle/>
          <a:p>
            <a:r>
              <a:rPr lang="sk-SK" dirty="0">
                <a:latin typeface="Aptos" panose="020B0004020202020204" pitchFamily="34" charset="0"/>
              </a:rPr>
              <a:t>Čo robí niekoho dobrým výskumníkom – nielen úspešným výskumníkom? </a:t>
            </a:r>
            <a:r>
              <a:rPr lang="sk-SK" i="1" dirty="0">
                <a:latin typeface="Aptos" panose="020B0004020202020204" pitchFamily="34" charset="0"/>
              </a:rPr>
              <a:t>Ktoré vlastnosti sú najdôležitejšie okrem metodologickej kompetencie? </a:t>
            </a:r>
          </a:p>
          <a:p>
            <a:pPr marL="457200" indent="-457200"/>
            <a:r>
              <a:rPr lang="sk-SK" dirty="0">
                <a:latin typeface="Aptos" panose="020B0004020202020204" pitchFamily="34" charset="0"/>
              </a:rPr>
              <a:t>Môže byť vedecká objektivita niekedy úplná? </a:t>
            </a:r>
            <a:r>
              <a:rPr lang="sk-SK" i="1" dirty="0">
                <a:latin typeface="Aptos" panose="020B0004020202020204" pitchFamily="34" charset="0"/>
              </a:rPr>
              <a:t>Čo môžeme realisticky urobiť, aby sme rozpoznali, znížili a zvládli naše vlastné predsudky? </a:t>
            </a:r>
            <a:r>
              <a:rPr lang="sk-SK" dirty="0">
                <a:latin typeface="Aptos" panose="020B0004020202020204" pitchFamily="34" charset="0"/>
              </a:rPr>
              <a:t>
Kde končí zodpovednosť výskumníka? </a:t>
            </a:r>
            <a:r>
              <a:rPr lang="sk-SK" i="1" dirty="0">
                <a:latin typeface="Aptos" panose="020B0004020202020204" pitchFamily="34" charset="0"/>
              </a:rPr>
              <a:t>Sú výskumníci zodpovední len za kvalitu svojho výskumu, alebo aj za to, ako sú ich zistenia interpretované, komunikované a používané? </a:t>
            </a:r>
            <a:r>
              <a:rPr lang="sk-SK" dirty="0">
                <a:latin typeface="Aptos" panose="020B0004020202020204" pitchFamily="34" charset="0"/>
              </a:rPr>
              <a:t>
Ako by mali výskumníci vyvážiť otvorenosť s oprávnenými obmedzeniami? </a:t>
            </a:r>
            <a:r>
              <a:rPr lang="sk-SK" i="1" dirty="0">
                <a:latin typeface="Aptos" panose="020B0004020202020204" pitchFamily="34" charset="0"/>
              </a:rPr>
              <a:t>Kedy by zdieľanie údajov, metód alebo zistení mohlo byť v rozpore so súkromím, duševným vlastníctvom, bezpečnosťou alebo záujmami účastníkov výskumu? </a:t>
            </a:r>
            <a:r>
              <a:rPr lang="sk-SK" dirty="0">
                <a:latin typeface="Aptos" panose="020B0004020202020204" pitchFamily="34" charset="0"/>
              </a:rPr>
              <a:t>
Akým výskumníkom sa chcete stať? </a:t>
            </a:r>
            <a:r>
              <a:rPr lang="sk-SK" i="1" dirty="0">
                <a:latin typeface="Aptos" panose="020B0004020202020204" pitchFamily="34" charset="0"/>
              </a:rPr>
              <a:t>Keď sa pozriete na hodnoty, o ktorých sa dnes hovorí – zvedavosť, čestnosť, otvorenosť, zodpovednosť, spravodlivosť, zodpovednosť a vzájomný rešpekt – ktoré z nich budú najdôležitejšie vo vašej vlastnej výskumnej kariére a ako ich preukážete v praxi?</a:t>
            </a:r>
            <a:endParaRPr lang="sk-SK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AAE0A5-C70A-EFF3-61D9-FF19D851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857EE-2391-98BD-574D-D6E122244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CD21E874-53CA-5E7B-1635-A9FB4EAEB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35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25"/>
    </mc:Choice>
    <mc:Fallback>
      <p:transition spd="slow" advTm="27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8425E-B568-DD37-31CF-AA885ACBD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Ďalšie zdroje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6FCF4-675C-C658-75BF-10A49146C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600" dirty="0">
                <a:latin typeface="Aptos" panose="020B0004020202020204" pitchFamily="34" charset="0"/>
              </a:rPr>
              <a:t>﻿</a:t>
            </a:r>
            <a:r>
              <a:rPr lang="sk-SK" sz="1600" dirty="0" err="1">
                <a:latin typeface="Aptos" panose="020B0004020202020204" pitchFamily="34" charset="0"/>
              </a:rPr>
              <a:t>Droegemeier</a:t>
            </a:r>
            <a:r>
              <a:rPr lang="sk-SK" sz="1600" dirty="0">
                <a:latin typeface="Aptos" panose="020B0004020202020204" pitchFamily="34" charset="0"/>
              </a:rPr>
              <a:t>, K. K. (2023). </a:t>
            </a:r>
            <a:r>
              <a:rPr lang="sk-SK" sz="1600" dirty="0" err="1">
                <a:latin typeface="Aptos" panose="020B0004020202020204" pitchFamily="34" charset="0"/>
              </a:rPr>
              <a:t>Demystifying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the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academic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research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enterprise</a:t>
            </a:r>
            <a:r>
              <a:rPr lang="sk-SK" sz="1600" dirty="0">
                <a:latin typeface="Aptos" panose="020B0004020202020204" pitchFamily="34" charset="0"/>
              </a:rPr>
              <a:t>: </a:t>
            </a:r>
            <a:r>
              <a:rPr lang="sk-SK" sz="1600" dirty="0" err="1">
                <a:latin typeface="Aptos" panose="020B0004020202020204" pitchFamily="34" charset="0"/>
              </a:rPr>
              <a:t>becoming</a:t>
            </a:r>
            <a:r>
              <a:rPr lang="sk-SK" sz="1600" dirty="0">
                <a:latin typeface="Aptos" panose="020B0004020202020204" pitchFamily="34" charset="0"/>
              </a:rPr>
              <a:t> a </a:t>
            </a:r>
            <a:r>
              <a:rPr lang="sk-SK" sz="1600" dirty="0" err="1">
                <a:latin typeface="Aptos" panose="020B0004020202020204" pitchFamily="34" charset="0"/>
              </a:rPr>
              <a:t>successful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scholar</a:t>
            </a:r>
            <a:r>
              <a:rPr lang="sk-SK" sz="1600" dirty="0">
                <a:latin typeface="Aptos" panose="020B0004020202020204" pitchFamily="34" charset="0"/>
              </a:rPr>
              <a:t> in a </a:t>
            </a:r>
            <a:r>
              <a:rPr lang="sk-SK" sz="1600" dirty="0" err="1">
                <a:latin typeface="Aptos" panose="020B0004020202020204" pitchFamily="34" charset="0"/>
              </a:rPr>
              <a:t>complex</a:t>
            </a:r>
            <a:r>
              <a:rPr lang="sk-SK" sz="1600" dirty="0">
                <a:latin typeface="Aptos" panose="020B0004020202020204" pitchFamily="34" charset="0"/>
              </a:rPr>
              <a:t> and </a:t>
            </a:r>
            <a:r>
              <a:rPr lang="sk-SK" sz="1600" dirty="0" err="1">
                <a:latin typeface="Aptos" panose="020B0004020202020204" pitchFamily="34" charset="0"/>
              </a:rPr>
              <a:t>competitive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environment</a:t>
            </a:r>
            <a:r>
              <a:rPr lang="sk-SK" sz="1600" dirty="0">
                <a:latin typeface="Aptos" panose="020B0004020202020204" pitchFamily="34" charset="0"/>
              </a:rPr>
              <a:t>. MIT Press. </a:t>
            </a:r>
            <a:r>
              <a:rPr lang="sk-SK" sz="1600" dirty="0">
                <a:latin typeface="Aptos" panose="020B0004020202020204" pitchFamily="34" charset="0"/>
                <a:hlinkClick r:id="rId2"/>
              </a:rPr>
              <a:t>https://doi.org/https://doi.org/10.7551/mitpress/14740.001.0001</a:t>
            </a:r>
            <a:endParaRPr lang="sk-SK" sz="1600" dirty="0">
              <a:latin typeface="Aptos" panose="020B0004020202020204" pitchFamily="34" charset="0"/>
            </a:endParaRPr>
          </a:p>
          <a:p>
            <a:r>
              <a:rPr lang="sk-SK" sz="1600" dirty="0">
                <a:latin typeface="Aptos" panose="020B0004020202020204" pitchFamily="34" charset="0"/>
              </a:rPr>
              <a:t>﻿National </a:t>
            </a:r>
            <a:r>
              <a:rPr lang="sk-SK" sz="1600" dirty="0" err="1">
                <a:latin typeface="Aptos" panose="020B0004020202020204" pitchFamily="34" charset="0"/>
              </a:rPr>
              <a:t>Academies</a:t>
            </a:r>
            <a:r>
              <a:rPr lang="sk-SK" sz="1600" dirty="0">
                <a:latin typeface="Aptos" panose="020B0004020202020204" pitchFamily="34" charset="0"/>
              </a:rPr>
              <a:t> of </a:t>
            </a:r>
            <a:r>
              <a:rPr lang="sk-SK" sz="1600" dirty="0" err="1">
                <a:latin typeface="Aptos" panose="020B0004020202020204" pitchFamily="34" charset="0"/>
              </a:rPr>
              <a:t>Sciences</a:t>
            </a:r>
            <a:r>
              <a:rPr lang="sk-SK" sz="1600" dirty="0">
                <a:latin typeface="Aptos" panose="020B0004020202020204" pitchFamily="34" charset="0"/>
              </a:rPr>
              <a:t>, E. and M. . (2026). On </a:t>
            </a:r>
            <a:r>
              <a:rPr lang="sk-SK" sz="1600" dirty="0" err="1">
                <a:latin typeface="Aptos" panose="020B0004020202020204" pitchFamily="34" charset="0"/>
              </a:rPr>
              <a:t>Being</a:t>
            </a:r>
            <a:r>
              <a:rPr lang="sk-SK" sz="1600" dirty="0">
                <a:latin typeface="Aptos" panose="020B0004020202020204" pitchFamily="34" charset="0"/>
              </a:rPr>
              <a:t> a </a:t>
            </a:r>
            <a:r>
              <a:rPr lang="sk-SK" sz="1600" dirty="0" err="1">
                <a:latin typeface="Aptos" panose="020B0004020202020204" pitchFamily="34" charset="0"/>
              </a:rPr>
              <a:t>Scientist</a:t>
            </a:r>
            <a:r>
              <a:rPr lang="sk-SK" sz="1600" dirty="0">
                <a:latin typeface="Aptos" panose="020B0004020202020204" pitchFamily="34" charset="0"/>
              </a:rPr>
              <a:t>: A </a:t>
            </a:r>
            <a:r>
              <a:rPr lang="sk-SK" sz="1600" dirty="0" err="1">
                <a:latin typeface="Aptos" panose="020B0004020202020204" pitchFamily="34" charset="0"/>
              </a:rPr>
              <a:t>Guide</a:t>
            </a:r>
            <a:r>
              <a:rPr lang="sk-SK" sz="1600" dirty="0">
                <a:latin typeface="Aptos" panose="020B0004020202020204" pitchFamily="34" charset="0"/>
              </a:rPr>
              <a:t> to </a:t>
            </a:r>
            <a:r>
              <a:rPr lang="sk-SK" sz="1600" dirty="0" err="1">
                <a:latin typeface="Aptos" panose="020B0004020202020204" pitchFamily="34" charset="0"/>
              </a:rPr>
              <a:t>the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Zodpovedný</a:t>
            </a:r>
            <a:r>
              <a:rPr lang="sk-SK" sz="1600" dirty="0">
                <a:latin typeface="Aptos" panose="020B0004020202020204" pitchFamily="34" charset="0"/>
              </a:rPr>
              <a:t> and </a:t>
            </a:r>
            <a:r>
              <a:rPr lang="sk-SK" sz="1600" dirty="0" err="1">
                <a:latin typeface="Aptos" panose="020B0004020202020204" pitchFamily="34" charset="0"/>
              </a:rPr>
              <a:t>Ethical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Conduct</a:t>
            </a:r>
            <a:r>
              <a:rPr lang="sk-SK" sz="1600" dirty="0">
                <a:latin typeface="Aptos" panose="020B0004020202020204" pitchFamily="34" charset="0"/>
              </a:rPr>
              <a:t> of </a:t>
            </a:r>
            <a:r>
              <a:rPr lang="sk-SK" sz="1600" dirty="0" err="1">
                <a:latin typeface="Aptos" panose="020B0004020202020204" pitchFamily="34" charset="0"/>
              </a:rPr>
              <a:t>Research</a:t>
            </a:r>
            <a:r>
              <a:rPr lang="sk-SK" sz="1600" dirty="0">
                <a:latin typeface="Aptos" panose="020B0004020202020204" pitchFamily="34" charset="0"/>
              </a:rPr>
              <a:t>: </a:t>
            </a:r>
            <a:r>
              <a:rPr lang="sk-SK" sz="1600" dirty="0" err="1">
                <a:latin typeface="Aptos" panose="020B0004020202020204" pitchFamily="34" charset="0"/>
              </a:rPr>
              <a:t>Fourth</a:t>
            </a:r>
            <a:r>
              <a:rPr lang="sk-SK" sz="1600" dirty="0">
                <a:latin typeface="Aptos" panose="020B0004020202020204" pitchFamily="34" charset="0"/>
              </a:rPr>
              <a:t> </a:t>
            </a:r>
            <a:r>
              <a:rPr lang="sk-SK" sz="1600" dirty="0" err="1">
                <a:latin typeface="Aptos" panose="020B0004020202020204" pitchFamily="34" charset="0"/>
              </a:rPr>
              <a:t>Edition</a:t>
            </a:r>
            <a:r>
              <a:rPr lang="sk-SK" sz="1600" dirty="0">
                <a:latin typeface="Aptos" panose="020B0004020202020204" pitchFamily="34" charset="0"/>
              </a:rPr>
              <a:t>. Washington, DC: </a:t>
            </a:r>
            <a:r>
              <a:rPr lang="sk-SK" sz="1600" dirty="0" err="1">
                <a:latin typeface="Aptos" panose="020B0004020202020204" pitchFamily="34" charset="0"/>
              </a:rPr>
              <a:t>The</a:t>
            </a:r>
            <a:r>
              <a:rPr lang="sk-SK" sz="1600" dirty="0">
                <a:latin typeface="Aptos" panose="020B0004020202020204" pitchFamily="34" charset="0"/>
              </a:rPr>
              <a:t> National </a:t>
            </a:r>
            <a:r>
              <a:rPr lang="sk-SK" sz="1600" dirty="0" err="1">
                <a:latin typeface="Aptos" panose="020B0004020202020204" pitchFamily="34" charset="0"/>
              </a:rPr>
              <a:t>Academies</a:t>
            </a:r>
            <a:r>
              <a:rPr lang="sk-SK" sz="1600" dirty="0">
                <a:latin typeface="Aptos" panose="020B0004020202020204" pitchFamily="34" charset="0"/>
              </a:rPr>
              <a:t> Press. (4th </a:t>
            </a:r>
            <a:r>
              <a:rPr lang="sk-SK" sz="1600" dirty="0" err="1">
                <a:latin typeface="Aptos" panose="020B0004020202020204" pitchFamily="34" charset="0"/>
              </a:rPr>
              <a:t>ed</a:t>
            </a:r>
            <a:r>
              <a:rPr lang="sk-SK" sz="1600" dirty="0">
                <a:latin typeface="Aptos" panose="020B0004020202020204" pitchFamily="34" charset="0"/>
              </a:rPr>
              <a:t>.). National </a:t>
            </a:r>
            <a:r>
              <a:rPr lang="sk-SK" sz="1600" dirty="0" err="1">
                <a:latin typeface="Aptos" panose="020B0004020202020204" pitchFamily="34" charset="0"/>
              </a:rPr>
              <a:t>Academies</a:t>
            </a:r>
            <a:r>
              <a:rPr lang="sk-SK" sz="1600" dirty="0">
                <a:latin typeface="Aptos" panose="020B0004020202020204" pitchFamily="34" charset="0"/>
              </a:rPr>
              <a:t> of </a:t>
            </a:r>
            <a:r>
              <a:rPr lang="sk-SK" sz="1600" dirty="0" err="1">
                <a:latin typeface="Aptos" panose="020B0004020202020204" pitchFamily="34" charset="0"/>
              </a:rPr>
              <a:t>Sciences</a:t>
            </a:r>
            <a:r>
              <a:rPr lang="sk-SK" sz="1600" dirty="0">
                <a:latin typeface="Aptos" panose="020B0004020202020204" pitchFamily="34" charset="0"/>
              </a:rPr>
              <a:t>, </a:t>
            </a:r>
            <a:r>
              <a:rPr lang="sk-SK" sz="1600" dirty="0" err="1">
                <a:latin typeface="Aptos" panose="020B0004020202020204" pitchFamily="34" charset="0"/>
              </a:rPr>
              <a:t>Engineering</a:t>
            </a:r>
            <a:r>
              <a:rPr lang="sk-SK" sz="1600" dirty="0">
                <a:latin typeface="Aptos" panose="020B0004020202020204" pitchFamily="34" charset="0"/>
              </a:rPr>
              <a:t>, and </a:t>
            </a:r>
            <a:r>
              <a:rPr lang="sk-SK" sz="1600" dirty="0" err="1">
                <a:latin typeface="Aptos" panose="020B0004020202020204" pitchFamily="34" charset="0"/>
              </a:rPr>
              <a:t>Medicine</a:t>
            </a:r>
            <a:r>
              <a:rPr lang="sk-SK" sz="1600" dirty="0">
                <a:latin typeface="Aptos" panose="020B0004020202020204" pitchFamily="34" charset="0"/>
              </a:rPr>
              <a:t>. </a:t>
            </a:r>
            <a:r>
              <a:rPr lang="sk-SK" sz="1600" dirty="0" err="1">
                <a:latin typeface="Aptos" panose="020B0004020202020204" pitchFamily="34" charset="0"/>
              </a:rPr>
              <a:t>https</a:t>
            </a:r>
            <a:r>
              <a:rPr lang="sk-SK" sz="1600" dirty="0">
                <a:latin typeface="Aptos" panose="020B0004020202020204" pitchFamily="34" charset="0"/>
              </a:rPr>
              <a:t>://</a:t>
            </a:r>
            <a:r>
              <a:rPr lang="sk-SK" sz="1600" dirty="0" err="1">
                <a:latin typeface="Aptos" panose="020B0004020202020204" pitchFamily="34" charset="0"/>
              </a:rPr>
              <a:t>doi.org</a:t>
            </a:r>
            <a:r>
              <a:rPr lang="sk-SK" sz="1600" dirty="0">
                <a:latin typeface="Aptos" panose="020B0004020202020204" pitchFamily="34" charset="0"/>
              </a:rPr>
              <a:t>/</a:t>
            </a:r>
            <a:r>
              <a:rPr lang="sk-SK" sz="1600" dirty="0" err="1">
                <a:latin typeface="Aptos" panose="020B0004020202020204" pitchFamily="34" charset="0"/>
              </a:rPr>
              <a:t>https</a:t>
            </a:r>
            <a:r>
              <a:rPr lang="sk-SK" sz="1600" dirty="0">
                <a:latin typeface="Aptos" panose="020B0004020202020204" pitchFamily="34" charset="0"/>
              </a:rPr>
              <a:t>://</a:t>
            </a:r>
            <a:r>
              <a:rPr lang="sk-SK" sz="1600" dirty="0" err="1">
                <a:latin typeface="Aptos" panose="020B0004020202020204" pitchFamily="34" charset="0"/>
              </a:rPr>
              <a:t>doi.org</a:t>
            </a:r>
            <a:r>
              <a:rPr lang="sk-SK" sz="1600" dirty="0">
                <a:latin typeface="Aptos" panose="020B0004020202020204" pitchFamily="34" charset="0"/>
              </a:rPr>
              <a:t>/10.17226/29488</a:t>
            </a:r>
          </a:p>
          <a:p>
            <a:endParaRPr lang="sk-S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1A99D2-0929-1BE7-786E-BB7F3C6F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martin.rusnak@truni.sk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06D36-7196-F5D2-9E02-0A3710B35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628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2991</Words>
  <Application>Microsoft Macintosh PowerPoint</Application>
  <PresentationFormat>Widescreen</PresentationFormat>
  <Paragraphs>507</Paragraphs>
  <Slides>27</Slides>
  <Notes>24</Notes>
  <HiddenSlides>0</HiddenSlides>
  <MMClips>26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Aptos Display</vt:lpstr>
      <vt:lpstr>Aptos Light</vt:lpstr>
      <vt:lpstr>Arial</vt:lpstr>
      <vt:lpstr>Calibri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to discuss</vt:lpstr>
      <vt:lpstr>Ďalšie zdroje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Rusnák Martin</cp:lastModifiedBy>
  <cp:revision>14</cp:revision>
  <dcterms:created xsi:type="dcterms:W3CDTF">2013-01-27T09:14:16Z</dcterms:created>
  <dcterms:modified xsi:type="dcterms:W3CDTF">2026-09-29T14:14:35Z</dcterms:modified>
  <cp:category/>
</cp:coreProperties>
</file>