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8" r:id="rId22"/>
    <p:sldId id="275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689"/>
  </p:normalViewPr>
  <p:slideViewPr>
    <p:cSldViewPr snapToGrid="0" snapToObjects="1">
      <p:cViewPr varScale="1">
        <p:scale>
          <a:sx n="123" d="100"/>
          <a:sy n="123" d="100"/>
        </p:scale>
        <p:origin x="6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7240" y="1005840"/>
            <a:ext cx="330933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Garamond"/>
              </a:defRPr>
            </a:pPr>
            <a:r>
              <a:rPr lang="sk-SK" sz="44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rPr>
              <a:t>Základný, aplikovaný výskum a vývoj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115" y="4464834"/>
            <a:ext cx="9122706" cy="221460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0">
                <a:solidFill>
                  <a:srgbClr val="263D52"/>
                </a:solidFill>
                <a:latin typeface="Garamond"/>
              </a:defRPr>
            </a:pPr>
            <a:r>
              <a:rPr lang="sk-SK" sz="2800" noProof="0" dirty="0"/>
              <a:t>prof. MUDr. Martin Rusnák, </a:t>
            </a:r>
            <a:r>
              <a:rPr lang="sk-SK" sz="2800" noProof="0" dirty="0" err="1"/>
              <a:t>CSc</a:t>
            </a:r>
            <a:endParaRPr lang="sk-SK" sz="2800" noProof="0" dirty="0"/>
          </a:p>
          <a:p>
            <a:pPr algn="ctr">
              <a:defRPr sz="1800" b="0">
                <a:solidFill>
                  <a:srgbClr val="263D52"/>
                </a:solidFill>
                <a:latin typeface="Garamond"/>
              </a:defRPr>
            </a:pPr>
            <a:r>
              <a:rPr lang="sk-SK" sz="2800" noProof="0" dirty="0"/>
              <a:t>Katedra verejného zdravotníctva FZaSP 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72EB2-E7E7-666F-5965-CCEBC4FA4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067" y="296018"/>
            <a:ext cx="7772400" cy="43742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Mapa prednášky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2212" y="1286012"/>
            <a:ext cx="680141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A5A5A"/>
                </a:solidFill>
                <a:latin typeface="Garamond"/>
              </a:defRPr>
            </a:pPr>
            <a:r>
              <a:rPr lang="sk-SK" sz="2800" noProof="0" dirty="0"/>
              <a:t>Od otázky k poznatku a od poznatku k využitiu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/>
              <a:t>Čo je výskum?  </a:t>
            </a:r>
            <a:r>
              <a:rPr lang="sk-SK" noProof="0" dirty="0"/>
              <a:t>|  Základy vedeckého myslenia     2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0966418-8BD8-4E6F-3145-F43C4D703DDC}"/>
              </a:ext>
            </a:extLst>
          </p:cNvPr>
          <p:cNvGrpSpPr/>
          <p:nvPr/>
        </p:nvGrpSpPr>
        <p:grpSpPr>
          <a:xfrm>
            <a:off x="822960" y="1947672"/>
            <a:ext cx="10744200" cy="3995928"/>
            <a:chOff x="822960" y="1490473"/>
            <a:chExt cx="10744200" cy="3995928"/>
          </a:xfrm>
        </p:grpSpPr>
        <p:sp>
          <p:nvSpPr>
            <p:cNvPr id="21" name="TextBox 20"/>
            <p:cNvSpPr txBox="1"/>
            <p:nvPr/>
          </p:nvSpPr>
          <p:spPr>
            <a:xfrm>
              <a:off x="7086600" y="4864607"/>
              <a:ext cx="4480560" cy="502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900">
                  <a:solidFill>
                    <a:srgbClr val="262626"/>
                  </a:solidFill>
                  <a:latin typeface="Garamond"/>
                </a:defRPr>
              </a:pPr>
              <a:r>
                <a:rPr lang="sk-SK" noProof="0" dirty="0"/>
                <a:t>Čo to znamená pre dizertáciu?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68F8BC3-46D6-43E5-78C2-31312F138BE1}"/>
                </a:ext>
              </a:extLst>
            </p:cNvPr>
            <p:cNvGrpSpPr/>
            <p:nvPr/>
          </p:nvGrpSpPr>
          <p:grpSpPr>
            <a:xfrm>
              <a:off x="822960" y="1490473"/>
              <a:ext cx="10744200" cy="3995928"/>
              <a:chOff x="822960" y="1417320"/>
              <a:chExt cx="10744200" cy="399592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822960" y="1417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1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600200" y="1435608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/>
                  <a:t>Čo je výskum?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309360" y="1417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2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086600" y="1435608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 err="1"/>
                  <a:t>Frascati</a:t>
                </a:r>
                <a:r>
                  <a:rPr lang="sk-SK" noProof="0" dirty="0"/>
                  <a:t>: 5 kritérií</a:t>
                </a: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822960" y="2560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3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00200" y="2578608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/>
                  <a:t>Základný výskum</a:t>
                </a: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6309360" y="2560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4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086600" y="2578608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/>
                  <a:t>Aplikovaný výskum</a:t>
                </a: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822960" y="3703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600200" y="3721607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/>
                  <a:t>Ako sa líšia?</a:t>
                </a: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6309360" y="3703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6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86600" y="3721607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/>
                  <a:t>Indukcia • dedukcia • abdukcia</a:t>
                </a: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822960" y="4846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7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600200" y="4864607"/>
                <a:ext cx="4480560" cy="50292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900">
                    <a:solidFill>
                      <a:srgbClr val="262626"/>
                    </a:solidFill>
                    <a:latin typeface="Garamond"/>
                  </a:defRPr>
                </a:pPr>
                <a:r>
                  <a:rPr lang="sk-SK" noProof="0" dirty="0"/>
                  <a:t>Vedecký cyklus</a:t>
                </a: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6309360" y="4846320"/>
                <a:ext cx="566928" cy="566928"/>
              </a:xfrm>
              <a:prstGeom prst="ellipse">
                <a:avLst/>
              </a:prstGeom>
              <a:solidFill>
                <a:srgbClr val="DEEAF2"/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1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8</a:t>
                </a: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CA9B54B-7514-4516-14BA-03AB45A222EC}"/>
                  </a:ext>
                </a:extLst>
              </p:cNvPr>
              <p:cNvSpPr/>
              <p:nvPr/>
            </p:nvSpPr>
            <p:spPr>
              <a:xfrm>
                <a:off x="4373189" y="2253997"/>
                <a:ext cx="1417320" cy="141732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6F899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 sz="4800" b="1">
                    <a:solidFill>
                      <a:srgbClr val="263D52"/>
                    </a:solidFill>
                    <a:latin typeface="Arial"/>
                  </a:defRPr>
                </a:pPr>
                <a:r>
                  <a:rPr lang="sk-SK" noProof="0" dirty="0"/>
                  <a:t>?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Čo je výskum?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E2AF14A-E43B-EA6D-5148-01B3D8914BBB}"/>
              </a:ext>
            </a:extLst>
          </p:cNvPr>
          <p:cNvGrpSpPr/>
          <p:nvPr/>
        </p:nvGrpSpPr>
        <p:grpSpPr>
          <a:xfrm>
            <a:off x="731520" y="1463040"/>
            <a:ext cx="10698480" cy="1805940"/>
            <a:chOff x="731520" y="1463040"/>
            <a:chExt cx="10698480" cy="1805940"/>
          </a:xfrm>
        </p:grpSpPr>
        <p:sp>
          <p:nvSpPr>
            <p:cNvPr id="5" name="Rounded Rectangle 4"/>
            <p:cNvSpPr/>
            <p:nvPr/>
          </p:nvSpPr>
          <p:spPr>
            <a:xfrm>
              <a:off x="731520" y="1463040"/>
              <a:ext cx="3200400" cy="68580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SYSTEMATICKÉ SKÚMANIE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480560" y="1463040"/>
              <a:ext cx="3200400" cy="68580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ZHROMAŽĎOVANIE ÚDAJOV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8229600" y="1463040"/>
              <a:ext cx="3200400" cy="68580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ANALÝZA INFORMÁCIÍ</a:t>
              </a:r>
            </a:p>
          </p:txBody>
        </p:sp>
        <p:cxnSp>
          <p:nvCxnSpPr>
            <p:cNvPr id="8" name="Connector 7"/>
            <p:cNvCxnSpPr/>
            <p:nvPr/>
          </p:nvCxnSpPr>
          <p:spPr>
            <a:xfrm>
              <a:off x="3977639" y="1810512"/>
              <a:ext cx="411481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 8"/>
            <p:cNvCxnSpPr/>
            <p:nvPr/>
          </p:nvCxnSpPr>
          <p:spPr>
            <a:xfrm>
              <a:off x="7726679" y="1810512"/>
              <a:ext cx="411481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le 9"/>
            <p:cNvSpPr/>
            <p:nvPr/>
          </p:nvSpPr>
          <p:spPr>
            <a:xfrm>
              <a:off x="1783080" y="2354580"/>
              <a:ext cx="8503920" cy="914400"/>
            </a:xfrm>
            <a:prstGeom prst="roundRect">
              <a:avLst/>
            </a:prstGeom>
            <a:solidFill>
              <a:srgbClr val="EBF0F4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5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CIEĽ: ROZŠÍRIŤ POZNATKY V DANEJ OBLASTI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51560" y="3429000"/>
            <a:ext cx="1005840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>
                <a:latin typeface="Aptos" panose="020B0004020202020204" pitchFamily="34" charset="0"/>
              </a:rPr>
              <a:t>v zdraví verejnosti: ľudské zdravie, choroby, determinanty, intervencie a ich účinnosť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>
                <a:latin typeface="Aptos" panose="020B0004020202020204" pitchFamily="34" charset="0"/>
              </a:rPr>
              <a:t>výskum používa laboratórne experimenty, klinické štúdie, prieskumy aj analýzu dát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>
                <a:latin typeface="Aptos" panose="020B0004020202020204" pitchFamily="34" charset="0"/>
              </a:rPr>
              <a:t>nejde iba o „zbieranie údajov“ – podstatný je systematický proces a nový poznatok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5707" y="6491148"/>
            <a:ext cx="22724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 „Čo je veda, výskum a vývoj“, s. 3–4.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760951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Veda – výskum – vývoj</a:t>
            </a:r>
          </a:p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dirty="0"/>
              <a:t>Tri pojmy, ktoré spolu súvisia, ale nie sú synonymá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3416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433535-9E62-E84A-5B9B-CCE0FF1D555B}"/>
              </a:ext>
            </a:extLst>
          </p:cNvPr>
          <p:cNvGrpSpPr/>
          <p:nvPr/>
        </p:nvGrpSpPr>
        <p:grpSpPr>
          <a:xfrm>
            <a:off x="708660" y="1943100"/>
            <a:ext cx="10835640" cy="3520440"/>
            <a:chOff x="685800" y="1508760"/>
            <a:chExt cx="10835640" cy="3520440"/>
          </a:xfrm>
        </p:grpSpPr>
        <p:sp>
          <p:nvSpPr>
            <p:cNvPr id="6" name="Rounded Rectangle 5"/>
            <p:cNvSpPr/>
            <p:nvPr/>
          </p:nvSpPr>
          <p:spPr>
            <a:xfrm>
              <a:off x="685800" y="1508760"/>
              <a:ext cx="3246120" cy="68580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3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VEDA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85800" y="2423160"/>
              <a:ext cx="32461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sústava poznatkov</a:t>
              </a:r>
              <a:br>
                <a:rPr lang="sk-SK" sz="2400" noProof="0" dirty="0"/>
              </a:br>
              <a:r>
                <a:rPr lang="sk-SK" sz="2400" noProof="0" dirty="0"/>
                <a:t>+ vysvetľovanie sveta</a:t>
              </a:r>
            </a:p>
          </p:txBody>
        </p:sp>
        <p:cxnSp>
          <p:nvCxnSpPr>
            <p:cNvPr id="8" name="Connector 7"/>
            <p:cNvCxnSpPr>
              <a:cxnSpLocks/>
              <a:endCxn id="9" idx="1"/>
            </p:cNvCxnSpPr>
            <p:nvPr/>
          </p:nvCxnSpPr>
          <p:spPr>
            <a:xfrm>
              <a:off x="3931920" y="1847088"/>
              <a:ext cx="548640" cy="4572"/>
            </a:xfrm>
            <a:prstGeom prst="line">
              <a:avLst/>
            </a:prstGeom>
            <a:ln w="31750">
              <a:solidFill>
                <a:srgbClr val="48709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8"/>
            <p:cNvSpPr/>
            <p:nvPr/>
          </p:nvSpPr>
          <p:spPr>
            <a:xfrm>
              <a:off x="4480560" y="1508760"/>
              <a:ext cx="3246120" cy="68580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3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VÝSKUM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480560" y="2423160"/>
              <a:ext cx="32461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systematické skúmanie</a:t>
              </a:r>
              <a:br>
                <a:rPr lang="sk-SK" sz="2400" noProof="0" dirty="0"/>
              </a:br>
              <a:r>
                <a:rPr lang="sk-SK" sz="2400" noProof="0" dirty="0"/>
                <a:t>+ nové poznatky</a:t>
              </a:r>
            </a:p>
          </p:txBody>
        </p:sp>
        <p:cxnSp>
          <p:nvCxnSpPr>
            <p:cNvPr id="11" name="Connector 10"/>
            <p:cNvCxnSpPr>
              <a:cxnSpLocks/>
              <a:endCxn id="12" idx="1"/>
            </p:cNvCxnSpPr>
            <p:nvPr/>
          </p:nvCxnSpPr>
          <p:spPr>
            <a:xfrm>
              <a:off x="7726679" y="1847088"/>
              <a:ext cx="548641" cy="4572"/>
            </a:xfrm>
            <a:prstGeom prst="line">
              <a:avLst/>
            </a:prstGeom>
            <a:ln w="31750">
              <a:solidFill>
                <a:srgbClr val="48709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>
            <a:xfrm>
              <a:off x="8275320" y="1508760"/>
              <a:ext cx="3246120" cy="68580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3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VÝVOJ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275320" y="2423160"/>
              <a:ext cx="32461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premena poznatkov</a:t>
              </a:r>
              <a:br>
                <a:rPr lang="sk-SK" sz="2400" noProof="0" dirty="0"/>
              </a:br>
              <a:r>
                <a:rPr lang="sk-SK" sz="2400" noProof="0" dirty="0"/>
                <a:t>na nové alebo zlepšené riešenia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463040" y="4251960"/>
              <a:ext cx="9235440" cy="777240"/>
            </a:xfrm>
            <a:prstGeom prst="roundRect">
              <a:avLst/>
            </a:prstGeom>
            <a:solidFill>
              <a:srgbClr val="EBF0F4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1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INOVÁCIA = nový alebo podstatne zlepšený výrobok, postup alebo služba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3–5; § 2 zákona č. 172/2005 Z. z. podľa textu kapitoly.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 err="1"/>
              <a:t>Frascati</a:t>
            </a:r>
            <a:r>
              <a:rPr lang="sk-SK" noProof="0" dirty="0"/>
              <a:t> </a:t>
            </a:r>
            <a:r>
              <a:rPr lang="sk-SK" noProof="0" dirty="0" err="1"/>
              <a:t>Manual</a:t>
            </a:r>
            <a:r>
              <a:rPr lang="sk-SK" noProof="0" dirty="0"/>
              <a:t> 2015: kedy je činnosť R&amp;D?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79573"/>
            <a:ext cx="67940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A5A5A"/>
                </a:solidFill>
                <a:latin typeface="Garamond"/>
              </a:defRPr>
            </a:pPr>
            <a:r>
              <a:rPr lang="sk-SK" sz="2800" noProof="0" dirty="0"/>
              <a:t>Všetkých päť kritérií má byť splnených súčasne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5049241" y="6473952"/>
            <a:ext cx="285468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OECD (2015), </a:t>
            </a:r>
            <a:r>
              <a:rPr lang="sk-SK" noProof="0" dirty="0" err="1"/>
              <a:t>Frascati</a:t>
            </a:r>
            <a:r>
              <a:rPr lang="sk-SK" noProof="0" dirty="0"/>
              <a:t> </a:t>
            </a:r>
            <a:r>
              <a:rPr lang="sk-SK" noProof="0" dirty="0" err="1"/>
              <a:t>Manual</a:t>
            </a:r>
            <a:r>
              <a:rPr lang="sk-SK" noProof="0" dirty="0"/>
              <a:t> 2015; kapitola, s. 11–13.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4C2FF1-C691-D55A-7BAC-57CA19230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943099"/>
            <a:ext cx="10384076" cy="45314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1. Novosť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8944" y="1700343"/>
            <a:ext cx="1042650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A5A5A"/>
                </a:solidFill>
                <a:latin typeface="Garamond"/>
              </a:defRPr>
            </a:pPr>
            <a:r>
              <a:rPr lang="sk-SK" sz="3200" noProof="0" dirty="0">
                <a:latin typeface="Aptos" panose="020B0004020202020204" pitchFamily="34" charset="0"/>
              </a:rPr>
              <a:t>Výskum má smerovať k novým zisteniam alebo poznatkom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780288" y="2691872"/>
            <a:ext cx="942373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800" noProof="0" dirty="0">
                <a:latin typeface="Aptos" panose="020B0004020202020204" pitchFamily="34" charset="0"/>
              </a:rPr>
              <a:t>• novosť nemusí znamenať úplne nový odbor alebo metódu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800" noProof="0" dirty="0">
                <a:latin typeface="Aptos" panose="020B0004020202020204" pitchFamily="34" charset="0"/>
              </a:rPr>
              <a:t>• novosť môže vzniknúť použitím známej metodiky v novej populácii alebo prostredí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800" noProof="0" dirty="0">
                <a:latin typeface="Aptos" panose="020B0004020202020204" pitchFamily="34" charset="0"/>
              </a:rPr>
              <a:t>• inovatívny môže byť aj prenos výsledkov do praxe, vzdelávania alebo verejnosti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800" noProof="0" dirty="0">
                <a:latin typeface="Aptos" panose="020B0004020202020204" pitchFamily="34" charset="0"/>
              </a:rPr>
              <a:t>• potvrdenie alebo spochybnenie doterajšej koncepcie môže vytvoriť nový poznatok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2. Neistota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42843"/>
            <a:ext cx="66449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A5A5A"/>
                </a:solidFill>
                <a:latin typeface="Garamond"/>
              </a:defRPr>
            </a:pPr>
            <a:r>
              <a:rPr lang="sk-SK" sz="3200" noProof="0" dirty="0"/>
              <a:t>Na začiatku nepoznáme presne výsledok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83D606-7F54-47F2-7A95-C7A0E1A83955}"/>
              </a:ext>
            </a:extLst>
          </p:cNvPr>
          <p:cNvGrpSpPr/>
          <p:nvPr/>
        </p:nvGrpSpPr>
        <p:grpSpPr>
          <a:xfrm>
            <a:off x="960120" y="2351816"/>
            <a:ext cx="7818120" cy="2154367"/>
            <a:chOff x="960120" y="2070161"/>
            <a:chExt cx="7818120" cy="2154367"/>
          </a:xfrm>
        </p:grpSpPr>
        <p:sp>
          <p:nvSpPr>
            <p:cNvPr id="6" name="Rounded Rectangle 5"/>
            <p:cNvSpPr/>
            <p:nvPr/>
          </p:nvSpPr>
          <p:spPr>
            <a:xfrm>
              <a:off x="960120" y="2070161"/>
              <a:ext cx="4389120" cy="658368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Čo očakávame?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406929" y="2823210"/>
              <a:ext cx="5669280" cy="658368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Čo nevieme?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920240" y="3566160"/>
              <a:ext cx="6858000" cy="658368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Čo môže zlyhať?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87324" y="4702679"/>
            <a:ext cx="10817352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</a:t>
            </a:r>
            <a:r>
              <a:rPr lang="sk-SK" sz="2400" noProof="0" dirty="0">
                <a:latin typeface="Aptos" panose="020B0004020202020204" pitchFamily="34" charset="0"/>
              </a:rPr>
              <a:t>nie je možné presne určiť druh výsledku ani všetky prekážky</a:t>
            </a:r>
          </a:p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>
                <a:latin typeface="Aptos" panose="020B0004020202020204" pitchFamily="34" charset="0"/>
              </a:rPr>
              <a:t>• neistota môže súvisieť s ekonomickými, spoločenskými či politickými faktormi</a:t>
            </a:r>
          </a:p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>
                <a:latin typeface="Aptos" panose="020B0004020202020204" pitchFamily="34" charset="0"/>
              </a:rPr>
              <a:t>• identifikovať neistotu a spôsoby jej zvládnutia je súčasťou plánovania výskumu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3–5. Kreativita, systematickosť a reprodukovateľnosť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E38919-3C50-5809-CDE4-A5E3A933E26B}"/>
              </a:ext>
            </a:extLst>
          </p:cNvPr>
          <p:cNvGrpSpPr/>
          <p:nvPr/>
        </p:nvGrpSpPr>
        <p:grpSpPr>
          <a:xfrm>
            <a:off x="685800" y="1463040"/>
            <a:ext cx="10927080" cy="4023360"/>
            <a:chOff x="685800" y="1463040"/>
            <a:chExt cx="10927080" cy="4023360"/>
          </a:xfrm>
        </p:grpSpPr>
        <p:sp>
          <p:nvSpPr>
            <p:cNvPr id="5" name="Rounded Rectangle 4"/>
            <p:cNvSpPr/>
            <p:nvPr/>
          </p:nvSpPr>
          <p:spPr>
            <a:xfrm>
              <a:off x="685800" y="1463040"/>
              <a:ext cx="3337560" cy="68580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KREATIVITA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85800" y="2331720"/>
              <a:ext cx="3337560" cy="1828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nové, nie samozrejmé koncepty a hypotézy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480560" y="1463040"/>
              <a:ext cx="3337560" cy="68580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SYSTEMATICKOSŤ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480560" y="2331720"/>
              <a:ext cx="3337560" cy="1828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plánovanie, dokumentovanie a sledovanie procesu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275320" y="1463040"/>
              <a:ext cx="3337560" cy="68580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PRENOS / REPRODUKCIA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275320" y="2331720"/>
              <a:ext cx="3337560" cy="18288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možnosť zopakovať alebo využiť výsledky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834640" y="4800600"/>
              <a:ext cx="6492240" cy="685800"/>
            </a:xfrm>
            <a:prstGeom prst="roundRect">
              <a:avLst/>
            </a:prstGeom>
            <a:solidFill>
              <a:srgbClr val="EBF0F4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2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Rutinná činnosť ≠ výskum a vývoj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12–13.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Čo je základný výskum?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4750" y="1234440"/>
            <a:ext cx="79054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  <a:latin typeface="Garamond"/>
              </a:defRPr>
            </a:pPr>
            <a:r>
              <a:rPr lang="sk-SK" sz="3200" noProof="0" dirty="0"/>
              <a:t>Poznanie samo pre seba – bez požiadavky na bezprostredné praktické využitie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864523" y="2375154"/>
            <a:ext cx="6583680" cy="382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zameriava sa na rozšírenie vedomostnej základne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je poháňaný zvedavosťou a potrebou objavovať nepoznané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má skôr vysvetľujúci a analytický charakter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vytvára nové teórie, koncepty, hypotézy alebo nové dimenzie existujúcich teórií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výsledky môžu neskôr slúžiť ako základ aplikovaného výskumu, vývoja či politických rozhodnutí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5637" y="2608326"/>
            <a:ext cx="3291840" cy="2011680"/>
          </a:xfrm>
          <a:prstGeom prst="roundRect">
            <a:avLst/>
          </a:prstGeom>
          <a:solidFill>
            <a:srgbClr val="DEEA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ZÁKLADNÁ OTÁZKA</a:t>
            </a:r>
            <a:br>
              <a:rPr lang="sk-SK" noProof="0" dirty="0"/>
            </a:br>
            <a:r>
              <a:rPr lang="sk-SK" noProof="0" dirty="0"/>
              <a:t>„Ako a prečo to funguje?“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6–8.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Čo je aplikovaný výskum?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20438"/>
            <a:ext cx="7354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  <a:latin typeface="Garamond"/>
              </a:defRPr>
            </a:pPr>
            <a:r>
              <a:rPr lang="sk-SK" sz="2400" noProof="0" dirty="0"/>
              <a:t>Poznatky smerujúce k riešeniu konkrétneho problému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813566" y="2017328"/>
            <a:ext cx="6583680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zameriava sa na praktické riešenia definovaného problému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využíva empirické metódy, pozorovanie, meranie a experiment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má akčný a syntetický charakter a orientuje sa na prax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často ďalej skúma výsledky základného výskumu a overuje ich v konkrétnom kontexte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7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výsledkom bývajú zistenia, závery alebo riešenia použiteľné v praxi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76061" y="2308860"/>
            <a:ext cx="3291840" cy="2011680"/>
          </a:xfrm>
          <a:prstGeom prst="roundRect">
            <a:avLst/>
          </a:prstGeom>
          <a:solidFill>
            <a:srgbClr val="F2F2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APLIKOVANÁ OTÁZKA</a:t>
            </a:r>
            <a:br>
              <a:rPr lang="sk-SK" noProof="0" dirty="0"/>
            </a:br>
            <a:r>
              <a:rPr lang="sk-SK" noProof="0" dirty="0"/>
              <a:t>„Čo s tým môžeme urobiť?“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7–8.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Základný a aplikovaný výskum: nie konkurenti, ale prepojené prístupy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01F326-349F-1597-14E5-FD96246C1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34440"/>
            <a:ext cx="10411275" cy="52056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Porovnanie v skratke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2194560" cy="612648"/>
          </a:xfrm>
          <a:prstGeom prst="rect">
            <a:avLst/>
          </a:prstGeom>
          <a:solidFill>
            <a:srgbClr val="263D5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  <a:latin typeface="Garamond"/>
              </a:defRPr>
            </a:pPr>
            <a:r>
              <a:rPr lang="sk-SK" noProof="0" dirty="0"/>
              <a:t>Dimenzia</a:t>
            </a:r>
          </a:p>
        </p:txBody>
      </p:sp>
      <p:sp>
        <p:nvSpPr>
          <p:cNvPr id="6" name="Rectangle 5"/>
          <p:cNvSpPr/>
          <p:nvPr/>
        </p:nvSpPr>
        <p:spPr>
          <a:xfrm>
            <a:off x="2788920" y="1417320"/>
            <a:ext cx="4343400" cy="612648"/>
          </a:xfrm>
          <a:prstGeom prst="rect">
            <a:avLst/>
          </a:prstGeom>
          <a:solidFill>
            <a:srgbClr val="263D5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  <a:latin typeface="Garamond"/>
              </a:defRPr>
            </a:pPr>
            <a:r>
              <a:rPr lang="sk-SK" noProof="0" dirty="0"/>
              <a:t>Základný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0" y="1417320"/>
            <a:ext cx="4343400" cy="612648"/>
          </a:xfrm>
          <a:prstGeom prst="rect">
            <a:avLst/>
          </a:prstGeom>
          <a:solidFill>
            <a:srgbClr val="263D5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  <a:latin typeface="Garamond"/>
              </a:defRPr>
            </a:pPr>
            <a:r>
              <a:rPr lang="sk-SK" noProof="0" dirty="0"/>
              <a:t>Aplikovaný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2029968"/>
            <a:ext cx="219456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Hlavný cieľ</a:t>
            </a:r>
          </a:p>
        </p:txBody>
      </p:sp>
      <p:sp>
        <p:nvSpPr>
          <p:cNvPr id="9" name="Rectangle 8"/>
          <p:cNvSpPr/>
          <p:nvPr/>
        </p:nvSpPr>
        <p:spPr>
          <a:xfrm>
            <a:off x="2788920" y="2029968"/>
            <a:ext cx="434340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rozšíriť poznanie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32320" y="2029968"/>
            <a:ext cx="434340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riešiť konkrétny problém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2642616"/>
            <a:ext cx="219456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Orientácia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88920" y="2642616"/>
            <a:ext cx="434340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teória / vysvetlenie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0" y="2642616"/>
            <a:ext cx="434340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prax / využitie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3255264"/>
            <a:ext cx="219456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Výsledok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3255264"/>
            <a:ext cx="434340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nové poznatky, teórie, hypotézy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32320" y="3255264"/>
            <a:ext cx="434340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zistenia, riešenia, odporúčania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3867912"/>
            <a:ext cx="219456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Kontext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88920" y="3867912"/>
            <a:ext cx="434340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často kontrolovanejší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0" y="3867912"/>
            <a:ext cx="434340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často reálny život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4480560"/>
            <a:ext cx="219456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Rozsah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88920" y="4480560"/>
            <a:ext cx="434340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širšia použiteľnosť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32320" y="4480560"/>
            <a:ext cx="4343400" cy="612648"/>
          </a:xfrm>
          <a:prstGeom prst="rect">
            <a:avLst/>
          </a:prstGeom>
          <a:solidFill>
            <a:srgbClr val="FFFFFF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užšie zameranie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5093208"/>
            <a:ext cx="219456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Vzťah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88920" y="5093208"/>
            <a:ext cx="434340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môže byť základom aplikácie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32320" y="5093208"/>
            <a:ext cx="4343400" cy="612648"/>
          </a:xfrm>
          <a:prstGeom prst="rect">
            <a:avLst/>
          </a:prstGeom>
          <a:solidFill>
            <a:srgbClr val="F2F2F2"/>
          </a:solidFill>
          <a:ln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môže nadväzovať na základný výskum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Príklady zo zdravia verejnosti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5120640" cy="594360"/>
          </a:xfrm>
          <a:prstGeom prst="roundRect">
            <a:avLst/>
          </a:prstGeom>
          <a:solidFill>
            <a:srgbClr val="DEEA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ZÁKLADNÝ VÝSKUM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4881" y="2222067"/>
            <a:ext cx="4709160" cy="382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distribúcia a determinanty chorôb v populáciách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mechanizmy prenosu a progresie chorôb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štruktúra a replikácia vírusov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genetické varianty ovplyvňujúce nákazlivosť alebo letalitu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sociálne a environmentálne determinanty zdravia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371600"/>
            <a:ext cx="5120640" cy="594360"/>
          </a:xfrm>
          <a:prstGeom prst="roundRect">
            <a:avLst/>
          </a:prstGeom>
          <a:solidFill>
            <a:srgbClr val="F2F2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APLIKOVANÝ VÝSKUM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60" y="2148840"/>
            <a:ext cx="4709160" cy="382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hodnotenie účinnosti a účelnosti intervencií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programy očkovania a zdravotnej výchovy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stratégie prevencie chorôb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kvalita surveillance a poskytovaných služieb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riešenia pre konkrétne zdravotné problémy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Medzi poznaním a praxou: translačný výskum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10D720-9D25-93FE-C56F-B2E8F5486788}"/>
              </a:ext>
            </a:extLst>
          </p:cNvPr>
          <p:cNvGrpSpPr/>
          <p:nvPr/>
        </p:nvGrpSpPr>
        <p:grpSpPr>
          <a:xfrm>
            <a:off x="609600" y="1943099"/>
            <a:ext cx="10972800" cy="2971801"/>
            <a:chOff x="594360" y="1828800"/>
            <a:chExt cx="10972800" cy="2971801"/>
          </a:xfrm>
        </p:grpSpPr>
        <p:sp>
          <p:nvSpPr>
            <p:cNvPr id="5" name="Rounded Rectangle 4"/>
            <p:cNvSpPr/>
            <p:nvPr/>
          </p:nvSpPr>
          <p:spPr>
            <a:xfrm>
              <a:off x="594360" y="1828800"/>
              <a:ext cx="2331720" cy="59436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POZNANIE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94360" y="2651760"/>
              <a:ext cx="2331720" cy="1143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7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mechanizmus / jav</a:t>
              </a:r>
            </a:p>
          </p:txBody>
        </p:sp>
        <p:cxnSp>
          <p:nvCxnSpPr>
            <p:cNvPr id="7" name="Connector 6"/>
            <p:cNvCxnSpPr/>
            <p:nvPr/>
          </p:nvCxnSpPr>
          <p:spPr>
            <a:xfrm>
              <a:off x="2926079" y="2121408"/>
              <a:ext cx="457200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3474720" y="1828800"/>
              <a:ext cx="2331720" cy="59436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PRENOS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474720" y="2651760"/>
              <a:ext cx="2331720" cy="1143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>
                <a:defRPr sz="17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overenie v modeli / kontexte</a:t>
              </a:r>
            </a:p>
          </p:txBody>
        </p:sp>
        <p:cxnSp>
          <p:nvCxnSpPr>
            <p:cNvPr id="10" name="Connector 9"/>
            <p:cNvCxnSpPr/>
            <p:nvPr/>
          </p:nvCxnSpPr>
          <p:spPr>
            <a:xfrm>
              <a:off x="5806440" y="2121408"/>
              <a:ext cx="457200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6355080" y="1828800"/>
              <a:ext cx="233172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APLIKÁCIA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355080" y="2651760"/>
              <a:ext cx="2331720" cy="1143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7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riešenie pre prax</a:t>
              </a:r>
            </a:p>
          </p:txBody>
        </p:sp>
        <p:cxnSp>
          <p:nvCxnSpPr>
            <p:cNvPr id="13" name="Connector 12"/>
            <p:cNvCxnSpPr/>
            <p:nvPr/>
          </p:nvCxnSpPr>
          <p:spPr>
            <a:xfrm>
              <a:off x="8686800" y="2121408"/>
              <a:ext cx="457200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/>
            <p:cNvSpPr/>
            <p:nvPr/>
          </p:nvSpPr>
          <p:spPr>
            <a:xfrm>
              <a:off x="9235440" y="1828800"/>
              <a:ext cx="233172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DOPAD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235440" y="2651760"/>
              <a:ext cx="2331720" cy="11430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7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zlepšenie zdravia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141220" y="4069081"/>
              <a:ext cx="7909560" cy="731520"/>
            </a:xfrm>
            <a:prstGeom prst="roundRect">
              <a:avLst/>
            </a:prstGeom>
            <a:solidFill>
              <a:srgbClr val="EBF0F4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1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Dôležité: prenos poznatkov nie je automatický.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8–9; </a:t>
            </a:r>
            <a:r>
              <a:rPr lang="sk-SK" noProof="0" dirty="0" err="1"/>
              <a:t>Rubio</a:t>
            </a:r>
            <a:r>
              <a:rPr lang="sk-SK" noProof="0" dirty="0"/>
              <a:t> et al. (2010).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869391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Ako výskumník </a:t>
            </a:r>
            <a:r>
              <a:rPr lang="sk-SK" dirty="0"/>
              <a:t>premýšľa? Indukcia, dedukcia a abdukcia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15C9F2F-D222-34B3-7118-F4488B49883B}"/>
              </a:ext>
            </a:extLst>
          </p:cNvPr>
          <p:cNvGrpSpPr/>
          <p:nvPr/>
        </p:nvGrpSpPr>
        <p:grpSpPr>
          <a:xfrm>
            <a:off x="498763" y="1554480"/>
            <a:ext cx="11022677" cy="2148840"/>
            <a:chOff x="498763" y="1554480"/>
            <a:chExt cx="11022677" cy="2148840"/>
          </a:xfrm>
        </p:grpSpPr>
        <p:sp>
          <p:nvSpPr>
            <p:cNvPr id="6" name="Oval 5"/>
            <p:cNvSpPr/>
            <p:nvPr/>
          </p:nvSpPr>
          <p:spPr>
            <a:xfrm>
              <a:off x="498763" y="1554480"/>
              <a:ext cx="3187931" cy="9601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34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Indukcia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4343400" y="1554480"/>
              <a:ext cx="3356264" cy="960120"/>
            </a:xfrm>
            <a:prstGeom prst="ellipse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34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Dedukcia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8254538" y="1564871"/>
              <a:ext cx="3194166" cy="9601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34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Abdukcia</a:t>
              </a:r>
            </a:p>
          </p:txBody>
        </p:sp>
        <p:cxnSp>
          <p:nvCxnSpPr>
            <p:cNvPr id="9" name="Connector 8"/>
            <p:cNvCxnSpPr>
              <a:cxnSpLocks/>
            </p:cNvCxnSpPr>
            <p:nvPr/>
          </p:nvCxnSpPr>
          <p:spPr>
            <a:xfrm>
              <a:off x="3823855" y="2029968"/>
              <a:ext cx="426027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>
              <a:cxnSpLocks/>
            </p:cNvCxnSpPr>
            <p:nvPr/>
          </p:nvCxnSpPr>
          <p:spPr>
            <a:xfrm>
              <a:off x="7699664" y="2044100"/>
              <a:ext cx="436418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640080" y="2788920"/>
              <a:ext cx="3474720" cy="9144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pozorovania → všeobecné pravidlo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43400" y="2788920"/>
              <a:ext cx="3474720" cy="9144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teória / pravidlo → konkrétny prípad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046720" y="2788920"/>
              <a:ext cx="3474720" cy="91440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pozorovania → najlepšie vysvetlenie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97280" y="4160520"/>
            <a:ext cx="10058400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indukcia: tvorí teoretické koncepty a vzorce z pozorovaných údajov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dedukcia: testuje hypotézy a teórie novými empirickými dôkazmi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§"/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abdukcia: tvorivý krok k najpravdepodobnejšiemu vysvetleniu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9–11; </a:t>
            </a:r>
            <a:r>
              <a:rPr lang="sk-SK" noProof="0" dirty="0" err="1"/>
              <a:t>Barrett</a:t>
            </a:r>
            <a:r>
              <a:rPr lang="sk-SK" noProof="0" dirty="0"/>
              <a:t> &amp; </a:t>
            </a:r>
            <a:r>
              <a:rPr lang="sk-SK" noProof="0" dirty="0" err="1"/>
              <a:t>Younas</a:t>
            </a:r>
            <a:r>
              <a:rPr lang="sk-SK" noProof="0" dirty="0"/>
              <a:t> (2024); </a:t>
            </a:r>
            <a:r>
              <a:rPr lang="sk-SK" noProof="0" dirty="0" err="1"/>
              <a:t>Haque</a:t>
            </a:r>
            <a:r>
              <a:rPr lang="sk-SK" noProof="0" dirty="0"/>
              <a:t> (2022).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Vedecký cyklus: výskum nie je jednorazová udalosť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6449291" y="2322900"/>
            <a:ext cx="524256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pozorovanie → otázka → hypotéza</a:t>
            </a:r>
          </a:p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zber a analýza údajov</a:t>
            </a:r>
          </a:p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overenie hypotézy a interpretácia</a:t>
            </a:r>
          </a:p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zverejnenie → kritika → nové otázky</a:t>
            </a:r>
          </a:p>
          <a:p>
            <a:pPr>
              <a:spcAft>
                <a:spcPts val="800"/>
              </a:spcAft>
              <a:defRPr sz="16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cyklus sa opakuje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Kapitola, Obrázok 1: Kroky cyklu vedeckého skúmania, s. 15.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342DB6-0547-F815-E4CC-DBC5A4790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88694"/>
            <a:ext cx="5219700" cy="3784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Čo znamená výskum pre zdravie verejnosti?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EBAF3C-333C-E56F-7E15-321672313661}"/>
              </a:ext>
            </a:extLst>
          </p:cNvPr>
          <p:cNvGrpSpPr/>
          <p:nvPr/>
        </p:nvGrpSpPr>
        <p:grpSpPr>
          <a:xfrm>
            <a:off x="609600" y="1728216"/>
            <a:ext cx="10972799" cy="3771900"/>
            <a:chOff x="640080" y="1417320"/>
            <a:chExt cx="10972799" cy="3771900"/>
          </a:xfrm>
        </p:grpSpPr>
        <p:sp>
          <p:nvSpPr>
            <p:cNvPr id="5" name="Oval 4"/>
            <p:cNvSpPr/>
            <p:nvPr/>
          </p:nvSpPr>
          <p:spPr>
            <a:xfrm>
              <a:off x="1508760" y="1417320"/>
              <a:ext cx="640080" cy="64008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1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40080" y="2240280"/>
              <a:ext cx="233172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IDENTIFIKOVAŤ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40080" y="3063240"/>
              <a:ext cx="23317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problémy a determinanty zdravia</a:t>
              </a:r>
            </a:p>
          </p:txBody>
        </p:sp>
        <p:cxnSp>
          <p:nvCxnSpPr>
            <p:cNvPr id="8" name="Connector 7"/>
            <p:cNvCxnSpPr/>
            <p:nvPr/>
          </p:nvCxnSpPr>
          <p:spPr>
            <a:xfrm>
              <a:off x="2971800" y="2532888"/>
              <a:ext cx="429768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4389120" y="1417320"/>
              <a:ext cx="640080" cy="64008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2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520439" y="2240280"/>
              <a:ext cx="233172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ZMERIAŤ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520439" y="3063240"/>
              <a:ext cx="23317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rizikové faktory a výsledky</a:t>
              </a:r>
            </a:p>
          </p:txBody>
        </p:sp>
        <p:cxnSp>
          <p:nvCxnSpPr>
            <p:cNvPr id="12" name="Connector 11"/>
            <p:cNvCxnSpPr/>
            <p:nvPr/>
          </p:nvCxnSpPr>
          <p:spPr>
            <a:xfrm>
              <a:off x="5852159" y="2532888"/>
              <a:ext cx="429768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7269480" y="1417320"/>
              <a:ext cx="640080" cy="64008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3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400800" y="2240280"/>
              <a:ext cx="233172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VYHODNOTIŤ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400800" y="3063240"/>
              <a:ext cx="23317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000" rIns="18000"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účinnosť a účelnosť intervencií</a:t>
              </a:r>
            </a:p>
          </p:txBody>
        </p:sp>
        <p:cxnSp>
          <p:nvCxnSpPr>
            <p:cNvPr id="16" name="Connector 15"/>
            <p:cNvCxnSpPr/>
            <p:nvPr/>
          </p:nvCxnSpPr>
          <p:spPr>
            <a:xfrm>
              <a:off x="8732520" y="2532888"/>
              <a:ext cx="429768" cy="0"/>
            </a:xfrm>
            <a:prstGeom prst="line">
              <a:avLst/>
            </a:prstGeom>
            <a:ln w="31750">
              <a:solidFill>
                <a:srgbClr val="48709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0149839" y="1417320"/>
              <a:ext cx="640080" cy="64008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0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4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9281159" y="2240280"/>
              <a:ext cx="233172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9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PRELOŽIŤ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9281159" y="3063240"/>
              <a:ext cx="2331720" cy="123444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dôkazy do politík a praxe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026920" y="4503420"/>
              <a:ext cx="8138160" cy="685800"/>
            </a:xfrm>
            <a:prstGeom prst="roundRect">
              <a:avLst/>
            </a:prstGeom>
            <a:solidFill>
              <a:srgbClr val="EBF0F4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1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Výsledkom má byť poznatok, ktorý pomáha lepšie rozhodovať.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Kapitola, s. 16: výskum v zdraví verejnosti a informovanie politík a intervencií založených na dôkazoch.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Je každá systematická činnosť výskum?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A8367E-A932-1D9E-A020-730C4440D7CD}"/>
              </a:ext>
            </a:extLst>
          </p:cNvPr>
          <p:cNvGrpSpPr/>
          <p:nvPr/>
        </p:nvGrpSpPr>
        <p:grpSpPr>
          <a:xfrm>
            <a:off x="777240" y="1810511"/>
            <a:ext cx="10835640" cy="3931921"/>
            <a:chOff x="685800" y="1417320"/>
            <a:chExt cx="10835640" cy="3931921"/>
          </a:xfrm>
        </p:grpSpPr>
        <p:sp>
          <p:nvSpPr>
            <p:cNvPr id="5" name="Rounded Rectangle 4"/>
            <p:cNvSpPr/>
            <p:nvPr/>
          </p:nvSpPr>
          <p:spPr>
            <a:xfrm>
              <a:off x="685800" y="1417320"/>
              <a:ext cx="5212080" cy="59436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1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VÝSKUM / V&amp;V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309360" y="1417320"/>
              <a:ext cx="5212080" cy="59436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21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RUTINNÁ ČINNOSŤ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960" y="2148840"/>
              <a:ext cx="4846320" cy="2349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novosť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neistota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kreativita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systematické plánovanie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prenos alebo reprodukovateľnosť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46520" y="2148840"/>
              <a:ext cx="4846320" cy="23493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známy postup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predvídateľný výsledok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bežný zber / spracovanie údajov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bez nového poznatku</a:t>
              </a:r>
            </a:p>
            <a:p>
              <a:pPr>
                <a:spcAft>
                  <a:spcPts val="800"/>
                </a:spcAft>
                <a:defRPr sz="1700">
                  <a:solidFill>
                    <a:srgbClr val="262626"/>
                  </a:solidFill>
                  <a:latin typeface="Garamond"/>
                </a:defRPr>
              </a:pPr>
              <a:r>
                <a:rPr lang="sk-SK" sz="2400" noProof="0" dirty="0"/>
                <a:t>• opakované vykonávanie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76401" y="4846321"/>
              <a:ext cx="8138160" cy="502920"/>
            </a:xfrm>
            <a:prstGeom prst="roundRect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700" b="1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Základná otázka: Čo nové sa touto činnosťou dozvieme?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Zdroj: kapitola, s. 13; OECD (2015).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Ako použiť </a:t>
            </a:r>
            <a:r>
              <a:rPr lang="sk-SK" noProof="0" dirty="0" err="1"/>
              <a:t>Frascati</a:t>
            </a:r>
            <a:r>
              <a:rPr lang="sk-SK" noProof="0" dirty="0"/>
              <a:t> kritériá na vlastnú dizertáciu?</a:t>
            </a:r>
          </a:p>
        </p:txBody>
      </p:sp>
      <p:sp>
        <p:nvSpPr>
          <p:cNvPr id="4" name="Rectangle 3"/>
          <p:cNvSpPr/>
          <p:nvPr/>
        </p:nvSpPr>
        <p:spPr>
          <a:xfrm>
            <a:off x="618605" y="907542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5352D3-6BF7-0146-7E0D-CF36065BC6FD}"/>
              </a:ext>
            </a:extLst>
          </p:cNvPr>
          <p:cNvGrpSpPr/>
          <p:nvPr/>
        </p:nvGrpSpPr>
        <p:grpSpPr>
          <a:xfrm>
            <a:off x="618605" y="2061972"/>
            <a:ext cx="10744200" cy="3927967"/>
            <a:chOff x="731520" y="1305306"/>
            <a:chExt cx="10744200" cy="3927967"/>
          </a:xfrm>
        </p:grpSpPr>
        <p:sp>
          <p:nvSpPr>
            <p:cNvPr id="5" name="Oval 4"/>
            <p:cNvSpPr/>
            <p:nvPr/>
          </p:nvSpPr>
          <p:spPr>
            <a:xfrm>
              <a:off x="731520" y="1325880"/>
              <a:ext cx="502920" cy="5029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417320" y="1307592"/>
              <a:ext cx="2057400" cy="457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7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NOVOSŤ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657600" y="1305306"/>
              <a:ext cx="7818120" cy="5303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Aký nový poznatok očakávam?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731520" y="2167128"/>
              <a:ext cx="502920" cy="5029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17320" y="2148840"/>
              <a:ext cx="2057400" cy="457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7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NEISTOTA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657600" y="2114550"/>
              <a:ext cx="7818120" cy="530352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Čo dnes neviem predvídať?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731520" y="3008376"/>
              <a:ext cx="502920" cy="5029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3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17320" y="2990088"/>
              <a:ext cx="2057400" cy="457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7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KREATIVITA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657600" y="2945511"/>
              <a:ext cx="7818120" cy="5303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Čo je na mojom prístupe pôvodné?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31520" y="3849624"/>
              <a:ext cx="502920" cy="5029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4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17320" y="3831336"/>
              <a:ext cx="2057400" cy="457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7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SYSTEMATICKOSŤ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57600" y="3776472"/>
              <a:ext cx="7818120" cy="530352"/>
            </a:xfrm>
            <a:prstGeom prst="roundRect">
              <a:avLst/>
            </a:prstGeom>
            <a:solidFill>
              <a:srgbClr val="F2F2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Ako plánujem, dokumentujem a kontrolujem proces?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731520" y="4690872"/>
              <a:ext cx="502920" cy="502920"/>
            </a:xfrm>
            <a:prstGeom prst="ellipse">
              <a:avLst/>
            </a:prstGeom>
            <a:solidFill>
              <a:srgbClr val="DEEAF2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1">
                  <a:solidFill>
                    <a:srgbClr val="263D52"/>
                  </a:solidFill>
                  <a:latin typeface="Arial"/>
                </a:defRPr>
              </a:pPr>
              <a:r>
                <a:rPr lang="sk-SK" noProof="0" dirty="0"/>
                <a:t>5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17320" y="4617720"/>
              <a:ext cx="205740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700" b="1">
                  <a:solidFill>
                    <a:srgbClr val="263D52"/>
                  </a:solidFill>
                  <a:latin typeface="Garamond"/>
                </a:defRPr>
              </a:pPr>
              <a:r>
                <a:rPr lang="sk-SK" noProof="0" dirty="0"/>
                <a:t>PRENOS / REPRODUKCIA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657600" y="4629150"/>
              <a:ext cx="7818120" cy="53035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F899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600" b="0">
                  <a:solidFill>
                    <a:srgbClr val="263D52"/>
                  </a:solidFill>
                  <a:latin typeface="Garamond"/>
                </a:defRPr>
              </a:pPr>
              <a:r>
                <a:rPr lang="sk-SK" sz="2400" noProof="0" dirty="0"/>
                <a:t>Môže niekto výsledok zopakovať alebo využiť?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488421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Na záver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Rounded Rectangle 4"/>
          <p:cNvSpPr/>
          <p:nvPr/>
        </p:nvSpPr>
        <p:spPr>
          <a:xfrm>
            <a:off x="1051560" y="1417320"/>
            <a:ext cx="10058400" cy="777240"/>
          </a:xfrm>
          <a:prstGeom prst="roundRect">
            <a:avLst/>
          </a:prstGeom>
          <a:solidFill>
            <a:srgbClr val="DEEA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VÝSKUM = systematické hľadanie nového poznatku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14600"/>
            <a:ext cx="969264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základný výskum posúva hranice poznania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aplikovaný výskum smeruje poznanie k riešeniu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</a:t>
            </a:r>
            <a:r>
              <a:rPr lang="sk-SK" sz="2400" noProof="0" dirty="0" err="1"/>
              <a:t>Frascati</a:t>
            </a:r>
            <a:r>
              <a:rPr lang="sk-SK" sz="2400" noProof="0" dirty="0"/>
              <a:t> kritériá pomáhajú odlíšiť výskum od rutinnej činnosti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vedecký cyklus je opakovaný proces pozorovania, otázok, dôkazov a kritiky</a:t>
            </a:r>
          </a:p>
          <a:p>
            <a:pPr>
              <a:spcAft>
                <a:spcPts val="800"/>
              </a:spcAft>
              <a:defRPr sz="1800">
                <a:solidFill>
                  <a:srgbClr val="262626"/>
                </a:solidFill>
                <a:latin typeface="Garamond"/>
              </a:defRPr>
            </a:pPr>
            <a:r>
              <a:rPr lang="sk-SK" sz="2400" noProof="0" dirty="0"/>
              <a:t>• dobrý výskum nekončí výsledkom – výsledok vytvára nové otázky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00200" y="5394960"/>
            <a:ext cx="8961120" cy="731520"/>
          </a:xfrm>
          <a:prstGeom prst="roundRect">
            <a:avLst/>
          </a:prstGeom>
          <a:solidFill>
            <a:srgbClr val="F2F2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0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„Objav spočíva vo videní toho, čo videli všetci ostatní, a v premýšľaní o tom, čo si nikto iný nemyslel.“</a:t>
            </a:r>
            <a:br>
              <a:rPr lang="sk-SK" noProof="0" dirty="0"/>
            </a:br>
            <a:r>
              <a:rPr lang="sk-SK" noProof="0" dirty="0"/>
              <a:t>— Albert </a:t>
            </a:r>
            <a:r>
              <a:rPr lang="sk-SK" noProof="0" dirty="0" err="1"/>
              <a:t>Szent-Györgyi</a:t>
            </a:r>
            <a:endParaRPr lang="sk-SK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640080" y="60807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Kapitola, s. 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7100-3710-82CB-E5BF-E23BA3A89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371"/>
          </a:xfrm>
        </p:spPr>
        <p:txBody>
          <a:bodyPr>
            <a:normAutofit fontScale="90000"/>
          </a:bodyPr>
          <a:lstStyle/>
          <a:p>
            <a:r>
              <a:rPr lang="sk-SK" dirty="0"/>
              <a:t>Otázky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D594A-5AB2-DD42-71C4-AE38DE62D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063" y="1070264"/>
            <a:ext cx="11170228" cy="53617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1400" b="1" dirty="0">
                <a:latin typeface="Aptos" panose="020B0004020202020204" pitchFamily="34" charset="0"/>
              </a:rPr>
              <a:t>1: Čo je skutočne výskum?</a:t>
            </a:r>
          </a:p>
          <a:p>
            <a:pPr marL="0" indent="0">
              <a:buNone/>
            </a:pPr>
            <a:r>
              <a:rPr lang="sk-SK" sz="1400" i="1" dirty="0">
                <a:latin typeface="Aptos" panose="020B0004020202020204" pitchFamily="34" charset="0"/>
              </a:rPr>
              <a:t>Je každá systematická činnosť spojená so zberom a analýzou údajov výskumom? Ako by ste pomocou piatich kritérií </a:t>
            </a:r>
            <a:r>
              <a:rPr lang="sk-SK" sz="1400" i="1" dirty="0" err="1">
                <a:latin typeface="Aptos" panose="020B0004020202020204" pitchFamily="34" charset="0"/>
              </a:rPr>
              <a:t>Frascati</a:t>
            </a:r>
            <a:r>
              <a:rPr lang="sk-SK" sz="1400" i="1" dirty="0">
                <a:latin typeface="Aptos" panose="020B0004020202020204" pitchFamily="34" charset="0"/>
              </a:rPr>
              <a:t> </a:t>
            </a:r>
            <a:r>
              <a:rPr lang="sk-SK" sz="1400" i="1" dirty="0" err="1">
                <a:latin typeface="Aptos" panose="020B0004020202020204" pitchFamily="34" charset="0"/>
              </a:rPr>
              <a:t>Manual</a:t>
            </a:r>
            <a:r>
              <a:rPr lang="sk-SK" sz="1400" i="1" dirty="0">
                <a:latin typeface="Aptos" panose="020B0004020202020204" pitchFamily="34" charset="0"/>
              </a:rPr>
              <a:t> posúdili, či váš dizertačný projekt predstavuje výskum a vývoj?</a:t>
            </a:r>
          </a:p>
          <a:p>
            <a:pPr marL="0" indent="0">
              <a:buNone/>
            </a:pPr>
            <a:r>
              <a:rPr lang="sk-SK" sz="1400" dirty="0">
                <a:latin typeface="Aptos" panose="020B0004020202020204" pitchFamily="34" charset="0"/>
              </a:rPr>
              <a:t>Zameranie: novosť, neistota, kreativita, systematickosť a reprodukovateľnosť alebo možnosť prenosu výsledkov. </a:t>
            </a:r>
          </a:p>
          <a:p>
            <a:pPr marL="0" indent="0">
              <a:buNone/>
            </a:pPr>
            <a:r>
              <a:rPr lang="sk-SK" sz="1400" b="1" dirty="0">
                <a:latin typeface="Aptos" panose="020B0004020202020204" pitchFamily="34" charset="0"/>
              </a:rPr>
              <a:t>2: Základný alebo aplikovaný výskum?</a:t>
            </a:r>
          </a:p>
          <a:p>
            <a:pPr marL="0" indent="0">
              <a:buNone/>
            </a:pPr>
            <a:r>
              <a:rPr lang="sk-SK" sz="1400" i="1" dirty="0">
                <a:latin typeface="Aptos" panose="020B0004020202020204" pitchFamily="34" charset="0"/>
              </a:rPr>
              <a:t>Predstavte si, že skúmate determinanty hypertenzie v populácii. Za akých okolností by išlo o základný výskum a kedy by sa váš projekt stal aplikovaným výskumom? Môže jeden projekt obsahovať oba prístupy?</a:t>
            </a:r>
          </a:p>
          <a:p>
            <a:pPr marL="0" indent="0">
              <a:buNone/>
            </a:pPr>
            <a:r>
              <a:rPr lang="sk-SK" sz="1400" dirty="0">
                <a:latin typeface="Aptos" panose="020B0004020202020204" pitchFamily="34" charset="0"/>
              </a:rPr>
              <a:t>Zameranie: rozdiel medzi vysvetľovaním javov a riešením konkrétneho problému, vzájomné prepojenie oboch typov výskumu.</a:t>
            </a:r>
          </a:p>
          <a:p>
            <a:pPr marL="0" indent="0">
              <a:buNone/>
            </a:pPr>
            <a:r>
              <a:rPr lang="sk-SK" sz="1400" b="1" dirty="0">
                <a:latin typeface="Aptos" panose="020B0004020202020204" pitchFamily="34" charset="0"/>
              </a:rPr>
              <a:t>3: Ako vzniká vedecký poznatok?</a:t>
            </a:r>
            <a:endParaRPr lang="sk-SK" sz="1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sk-SK" sz="1400" i="1" dirty="0">
                <a:latin typeface="Aptos" panose="020B0004020202020204" pitchFamily="34" charset="0"/>
              </a:rPr>
              <a:t>Predstavte si, že vo svojom výskume zistíte neočakávanú súvislosť medzi sociálnym faktorom a zdravotným výsledkom. Ako by ste využili indukciu, dedukciu a </a:t>
            </a:r>
            <a:r>
              <a:rPr lang="sk-SK" sz="1400" i="1" dirty="0" err="1">
                <a:latin typeface="Aptos" panose="020B0004020202020204" pitchFamily="34" charset="0"/>
              </a:rPr>
              <a:t>abdukciu</a:t>
            </a:r>
            <a:r>
              <a:rPr lang="sk-SK" sz="1400" i="1" dirty="0">
                <a:latin typeface="Aptos" panose="020B0004020202020204" pitchFamily="34" charset="0"/>
              </a:rPr>
              <a:t> na vysvetlenie tohto zistenia a jeho ďalšie overenie?</a:t>
            </a:r>
          </a:p>
          <a:p>
            <a:pPr marL="0" indent="0">
              <a:buNone/>
            </a:pPr>
            <a:r>
              <a:rPr lang="sk-SK" sz="1400" dirty="0">
                <a:latin typeface="Aptos" panose="020B0004020202020204" pitchFamily="34" charset="0"/>
              </a:rPr>
              <a:t>Zameranie: tvorba hypotéz, hľadanie možných vysvetlení a testovanie predpokladov pomocou empirických dôkazov. </a:t>
            </a:r>
          </a:p>
          <a:p>
            <a:pPr marL="0" indent="0">
              <a:buNone/>
            </a:pPr>
            <a:r>
              <a:rPr lang="sk-SK" sz="1400" b="1" dirty="0">
                <a:latin typeface="Aptos" panose="020B0004020202020204" pitchFamily="34" charset="0"/>
              </a:rPr>
              <a:t>4: Od poznatku k praktickému využitiu</a:t>
            </a:r>
          </a:p>
          <a:p>
            <a:pPr marL="0" indent="0">
              <a:buNone/>
            </a:pPr>
            <a:r>
              <a:rPr lang="sk-SK" sz="1400" i="1" dirty="0">
                <a:latin typeface="Aptos" panose="020B0004020202020204" pitchFamily="34" charset="0"/>
              </a:rPr>
              <a:t>Váš výskum preukáže, že určitá intervencia môže zlepšiť zdravie populácie. Čo všetko musí nasledovať, aby sa tento poznatok skutočne premietol do zdravotnej politiky alebo praxe?</a:t>
            </a:r>
          </a:p>
          <a:p>
            <a:pPr marL="0" indent="0">
              <a:buNone/>
            </a:pPr>
            <a:r>
              <a:rPr lang="sk-SK" sz="1400" dirty="0">
                <a:latin typeface="Aptos" panose="020B0004020202020204" pitchFamily="34" charset="0"/>
              </a:rPr>
              <a:t>Zameranie: overenie poznatku v konkrétnom kontexte, prenos dôkazov, implementácia a hodnotenie zdravotného prínosu. Prečo sa prenos poznatkov nedeje automaticky</a:t>
            </a:r>
            <a:r>
              <a:rPr lang="sk-SK" sz="1400">
                <a:latin typeface="Aptos" panose="020B0004020202020204" pitchFamily="34" charset="0"/>
              </a:rPr>
              <a:t>? </a:t>
            </a:r>
          </a:p>
          <a:p>
            <a:pPr marL="0" indent="0">
              <a:buNone/>
            </a:pPr>
            <a:endParaRPr lang="sk-SK" sz="1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sk-SK" sz="1400" b="1" dirty="0">
                <a:latin typeface="Aptos" panose="020B0004020202020204" pitchFamily="34" charset="0"/>
              </a:rPr>
              <a:t>Spoločná: Je váš dizertačný projekt skutočne výskumom – a aký poznatok prinesie?</a:t>
            </a:r>
          </a:p>
          <a:p>
            <a:pPr marL="0" indent="0">
              <a:buNone/>
            </a:pPr>
            <a:r>
              <a:rPr lang="sk-SK" sz="1400" dirty="0">
                <a:latin typeface="Aptos" panose="020B0004020202020204" pitchFamily="34" charset="0"/>
              </a:rPr>
              <a:t>Každý z vás stručne predstaví svoj dizertačný projekt a pokúsi sa obhájiť jeho výskumný charakter podľa piatich kritérií </a:t>
            </a:r>
            <a:r>
              <a:rPr lang="sk-SK" sz="1400" dirty="0" err="1">
                <a:latin typeface="Aptos" panose="020B0004020202020204" pitchFamily="34" charset="0"/>
              </a:rPr>
              <a:t>Frascati</a:t>
            </a:r>
            <a:r>
              <a:rPr lang="sk-SK" sz="1400" dirty="0">
                <a:latin typeface="Aptos" panose="020B0004020202020204" pitchFamily="34" charset="0"/>
              </a:rPr>
              <a:t> </a:t>
            </a:r>
            <a:r>
              <a:rPr lang="sk-SK" sz="1400" dirty="0" err="1">
                <a:latin typeface="Aptos" panose="020B0004020202020204" pitchFamily="34" charset="0"/>
              </a:rPr>
              <a:t>Manual</a:t>
            </a:r>
            <a:r>
              <a:rPr lang="sk-SK" sz="1400" dirty="0">
                <a:latin typeface="Aptos" panose="020B0004020202020204" pitchFamily="34" charset="0"/>
              </a:rPr>
              <a:t>. Ostatní doktorandi môžu klásť otázky a spoločne posúdiť, či projekt prináša nový poznatok, aká neistota je s ním spojená a či jeho výsledky možno overiť alebo využiť.</a:t>
            </a:r>
          </a:p>
        </p:txBody>
      </p:sp>
    </p:spTree>
    <p:extLst>
      <p:ext uri="{BB962C8B-B14F-4D97-AF65-F5344CB8AC3E}">
        <p14:creationId xmlns:p14="http://schemas.microsoft.com/office/powerpoint/2010/main" val="276679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3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Garamond"/>
              </a:defRPr>
            </a:pPr>
            <a:r>
              <a:rPr lang="sk-SK" noProof="0" dirty="0"/>
              <a:t>ZADANIE PRE DOKTORANDA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828800"/>
            <a:ext cx="10241280" cy="1554480"/>
          </a:xfrm>
          <a:prstGeom prst="roundRect">
            <a:avLst/>
          </a:prstGeom>
          <a:solidFill>
            <a:srgbClr val="375269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0">
                <a:solidFill>
                  <a:srgbClr val="263D52"/>
                </a:solidFill>
                <a:latin typeface="Garamond"/>
              </a:defRPr>
            </a:pPr>
            <a:r>
              <a:rPr lang="sk-SK" noProof="0" dirty="0">
                <a:solidFill>
                  <a:schemeClr val="bg1"/>
                </a:solidFill>
              </a:rPr>
              <a:t>Oboznámte sa s </a:t>
            </a:r>
            <a:r>
              <a:rPr lang="sk-SK" noProof="0" dirty="0" err="1">
                <a:solidFill>
                  <a:schemeClr val="bg1"/>
                </a:solidFill>
              </a:rPr>
              <a:t>Frascati</a:t>
            </a:r>
            <a:r>
              <a:rPr lang="sk-SK" noProof="0" dirty="0">
                <a:solidFill>
                  <a:schemeClr val="bg1"/>
                </a:solidFill>
              </a:rPr>
              <a:t> </a:t>
            </a:r>
            <a:r>
              <a:rPr lang="sk-SK" noProof="0" dirty="0" err="1">
                <a:solidFill>
                  <a:schemeClr val="bg1"/>
                </a:solidFill>
              </a:rPr>
              <a:t>Manual</a:t>
            </a:r>
            <a:r>
              <a:rPr lang="sk-SK" noProof="0" dirty="0">
                <a:solidFill>
                  <a:schemeClr val="bg1"/>
                </a:solidFill>
              </a:rPr>
              <a:t> 2015 a popíšte, ako predpokladáte, že sa jeho princípy dajú použiť pre Váš výskumný projekt dizertácie.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3977639"/>
            <a:ext cx="8503920" cy="685800"/>
          </a:xfrm>
          <a:prstGeom prst="roundRect">
            <a:avLst/>
          </a:prstGeom>
          <a:solidFill>
            <a:srgbClr val="EBF0F4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Výstup: krátka reflexia vlastného dizertačného projektu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4892040"/>
            <a:ext cx="8503920" cy="594360"/>
          </a:xfrm>
          <a:prstGeom prst="roundRect">
            <a:avLst/>
          </a:prstGeom>
          <a:solidFill>
            <a:srgbClr val="375269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0">
                <a:solidFill>
                  <a:srgbClr val="263D52"/>
                </a:solidFill>
                <a:latin typeface="Garamond"/>
              </a:defRPr>
            </a:pPr>
            <a:r>
              <a:rPr lang="sk-SK" sz="2400" noProof="0" dirty="0">
                <a:solidFill>
                  <a:schemeClr val="bg1"/>
                </a:solidFill>
              </a:rPr>
              <a:t>Termín podľa zadania: 22. 10. 2025 – 24:00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/>
              <a:t>Odporúčané zdroje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15568"/>
            <a:ext cx="10972800" cy="32004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OECD (2015). </a:t>
            </a:r>
            <a:r>
              <a:rPr lang="sk-SK" noProof="0" dirty="0" err="1"/>
              <a:t>Frascati</a:t>
            </a:r>
            <a:r>
              <a:rPr lang="sk-SK" noProof="0" dirty="0"/>
              <a:t> </a:t>
            </a:r>
            <a:r>
              <a:rPr lang="sk-SK" noProof="0" dirty="0" err="1"/>
              <a:t>Manual</a:t>
            </a:r>
            <a:r>
              <a:rPr lang="sk-SK" noProof="0" dirty="0"/>
              <a:t> 2015: Guidelines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Collecting</a:t>
            </a:r>
            <a:r>
              <a:rPr lang="sk-SK" noProof="0" dirty="0"/>
              <a:t> and </a:t>
            </a:r>
            <a:r>
              <a:rPr lang="sk-SK" noProof="0" dirty="0" err="1"/>
              <a:t>Reporting</a:t>
            </a:r>
            <a:r>
              <a:rPr lang="sk-SK" noProof="0" dirty="0"/>
              <a:t> </a:t>
            </a:r>
            <a:r>
              <a:rPr lang="sk-SK" noProof="0" dirty="0" err="1"/>
              <a:t>Data</a:t>
            </a:r>
            <a:r>
              <a:rPr lang="sk-SK" noProof="0" dirty="0"/>
              <a:t> on </a:t>
            </a:r>
            <a:r>
              <a:rPr lang="sk-SK" noProof="0" dirty="0" err="1"/>
              <a:t>Research</a:t>
            </a:r>
            <a:r>
              <a:rPr lang="sk-SK" noProof="0" dirty="0"/>
              <a:t> and </a:t>
            </a:r>
            <a:r>
              <a:rPr lang="sk-SK" noProof="0" dirty="0" err="1"/>
              <a:t>Experimental</a:t>
            </a:r>
            <a:r>
              <a:rPr lang="sk-SK" noProof="0" dirty="0"/>
              <a:t> </a:t>
            </a:r>
            <a:r>
              <a:rPr lang="sk-SK" noProof="0" dirty="0" err="1"/>
              <a:t>Development</a:t>
            </a:r>
            <a:r>
              <a:rPr lang="sk-SK" noProof="0" dirty="0"/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Národná rada SR (2005). Zákon č. 172/2005 Z. z. o organizácii štátnej podpory výskumu a vývoja.</a:t>
            </a:r>
          </a:p>
          <a:p>
            <a:pPr>
              <a:spcAft>
                <a:spcPts val="800"/>
              </a:spcAft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</a:t>
            </a:r>
            <a:r>
              <a:rPr lang="sk-SK" noProof="0" dirty="0" err="1"/>
              <a:t>Barrett</a:t>
            </a:r>
            <a:r>
              <a:rPr lang="sk-SK" noProof="0" dirty="0"/>
              <a:t>, D., </a:t>
            </a:r>
            <a:r>
              <a:rPr lang="sk-SK" noProof="0" dirty="0" err="1"/>
              <a:t>Younas</a:t>
            </a:r>
            <a:r>
              <a:rPr lang="sk-SK" noProof="0" dirty="0"/>
              <a:t>, A. (2024). </a:t>
            </a:r>
            <a:r>
              <a:rPr lang="sk-SK" noProof="0" dirty="0" err="1"/>
              <a:t>Induction</a:t>
            </a:r>
            <a:r>
              <a:rPr lang="sk-SK" noProof="0" dirty="0"/>
              <a:t>, </a:t>
            </a:r>
            <a:r>
              <a:rPr lang="sk-SK" noProof="0" dirty="0" err="1"/>
              <a:t>deduction</a:t>
            </a:r>
            <a:r>
              <a:rPr lang="sk-SK" noProof="0" dirty="0"/>
              <a:t> and </a:t>
            </a:r>
            <a:r>
              <a:rPr lang="sk-SK" noProof="0" dirty="0" err="1"/>
              <a:t>abduction</a:t>
            </a:r>
            <a:r>
              <a:rPr lang="sk-SK" noProof="0" dirty="0"/>
              <a:t>. </a:t>
            </a:r>
            <a:r>
              <a:rPr lang="sk-SK" noProof="0" dirty="0" err="1"/>
              <a:t>Evidence</a:t>
            </a:r>
            <a:r>
              <a:rPr lang="sk-SK" noProof="0" dirty="0"/>
              <a:t> </a:t>
            </a:r>
            <a:r>
              <a:rPr lang="sk-SK" noProof="0" dirty="0" err="1"/>
              <a:t>Based</a:t>
            </a:r>
            <a:r>
              <a:rPr lang="sk-SK" noProof="0" dirty="0"/>
              <a:t> </a:t>
            </a:r>
            <a:r>
              <a:rPr lang="sk-SK" noProof="0" dirty="0" err="1"/>
              <a:t>Nursing</a:t>
            </a:r>
            <a:r>
              <a:rPr lang="sk-SK" noProof="0" dirty="0"/>
              <a:t>, 27(1), 6–7.</a:t>
            </a:r>
          </a:p>
          <a:p>
            <a:pPr>
              <a:spcAft>
                <a:spcPts val="800"/>
              </a:spcAft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</a:t>
            </a:r>
            <a:r>
              <a:rPr lang="sk-SK" noProof="0" dirty="0" err="1"/>
              <a:t>Haque</a:t>
            </a:r>
            <a:r>
              <a:rPr lang="sk-SK" noProof="0" dirty="0"/>
              <a:t>, S. (2022). </a:t>
            </a:r>
            <a:r>
              <a:rPr lang="sk-SK" noProof="0" dirty="0" err="1"/>
              <a:t>Inductive</a:t>
            </a:r>
            <a:r>
              <a:rPr lang="sk-SK" noProof="0" dirty="0"/>
              <a:t> and/or </a:t>
            </a:r>
            <a:r>
              <a:rPr lang="sk-SK" noProof="0" dirty="0" err="1"/>
              <a:t>Deductive</a:t>
            </a:r>
            <a:r>
              <a:rPr lang="sk-SK" noProof="0" dirty="0"/>
              <a:t> </a:t>
            </a:r>
            <a:r>
              <a:rPr lang="sk-SK" noProof="0" dirty="0" err="1"/>
              <a:t>Research</a:t>
            </a:r>
            <a:r>
              <a:rPr lang="sk-SK" noProof="0" dirty="0"/>
              <a:t> </a:t>
            </a:r>
            <a:r>
              <a:rPr lang="sk-SK" noProof="0" dirty="0" err="1"/>
              <a:t>Designs</a:t>
            </a:r>
            <a:r>
              <a:rPr lang="sk-SK" noProof="0" dirty="0"/>
              <a:t>. In: </a:t>
            </a:r>
            <a:r>
              <a:rPr lang="sk-SK" noProof="0" dirty="0" err="1"/>
              <a:t>Principles</a:t>
            </a:r>
            <a:r>
              <a:rPr lang="sk-SK" noProof="0" dirty="0"/>
              <a:t> of </a:t>
            </a:r>
            <a:r>
              <a:rPr lang="sk-SK" noProof="0" dirty="0" err="1"/>
              <a:t>Social</a:t>
            </a:r>
            <a:r>
              <a:rPr lang="sk-SK" noProof="0" dirty="0"/>
              <a:t> </a:t>
            </a:r>
            <a:r>
              <a:rPr lang="sk-SK" noProof="0" dirty="0" err="1"/>
              <a:t>Research</a:t>
            </a:r>
            <a:r>
              <a:rPr lang="sk-SK" noProof="0" dirty="0"/>
              <a:t> </a:t>
            </a:r>
            <a:r>
              <a:rPr lang="sk-SK" noProof="0" dirty="0" err="1"/>
              <a:t>Methodology</a:t>
            </a:r>
            <a:r>
              <a:rPr lang="sk-SK" noProof="0" dirty="0"/>
              <a:t>.</a:t>
            </a:r>
          </a:p>
          <a:p>
            <a:pPr>
              <a:spcAft>
                <a:spcPts val="800"/>
              </a:spcAft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</a:t>
            </a:r>
            <a:r>
              <a:rPr lang="sk-SK" noProof="0" dirty="0" err="1"/>
              <a:t>Rubio</a:t>
            </a:r>
            <a:r>
              <a:rPr lang="sk-SK" noProof="0" dirty="0"/>
              <a:t>, D. M. et al. (2010). </a:t>
            </a:r>
            <a:r>
              <a:rPr lang="sk-SK" noProof="0" dirty="0" err="1"/>
              <a:t>Defining</a:t>
            </a:r>
            <a:r>
              <a:rPr lang="sk-SK" noProof="0" dirty="0"/>
              <a:t> </a:t>
            </a:r>
            <a:r>
              <a:rPr lang="sk-SK" noProof="0" dirty="0" err="1"/>
              <a:t>Translational</a:t>
            </a:r>
            <a:r>
              <a:rPr lang="sk-SK" noProof="0" dirty="0"/>
              <a:t> </a:t>
            </a:r>
            <a:r>
              <a:rPr lang="sk-SK" noProof="0" dirty="0" err="1"/>
              <a:t>Research</a:t>
            </a:r>
            <a:r>
              <a:rPr lang="sk-SK" noProof="0" dirty="0"/>
              <a:t>: </a:t>
            </a:r>
            <a:r>
              <a:rPr lang="sk-SK" noProof="0" dirty="0" err="1"/>
              <a:t>Implications</a:t>
            </a:r>
            <a:r>
              <a:rPr lang="sk-SK" noProof="0" dirty="0"/>
              <a:t>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Training</a:t>
            </a:r>
            <a:r>
              <a:rPr lang="sk-SK" noProof="0" dirty="0"/>
              <a:t>. </a:t>
            </a:r>
            <a:r>
              <a:rPr lang="sk-SK" noProof="0" dirty="0" err="1"/>
              <a:t>Academic</a:t>
            </a:r>
            <a:r>
              <a:rPr lang="sk-SK" noProof="0" dirty="0"/>
              <a:t> </a:t>
            </a:r>
            <a:r>
              <a:rPr lang="sk-SK" noProof="0" dirty="0" err="1"/>
              <a:t>Medicine</a:t>
            </a:r>
            <a:r>
              <a:rPr lang="sk-SK" noProof="0" dirty="0"/>
              <a:t>, 85(3), 470–475.</a:t>
            </a:r>
          </a:p>
          <a:p>
            <a:pPr>
              <a:spcAft>
                <a:spcPts val="800"/>
              </a:spcAft>
              <a:defRPr sz="1500">
                <a:solidFill>
                  <a:srgbClr val="262626"/>
                </a:solidFill>
                <a:latin typeface="Garamond"/>
              </a:defRPr>
            </a:pPr>
            <a:r>
              <a:rPr lang="sk-SK" noProof="0" dirty="0"/>
              <a:t>• Kapitola „Čo je veda, výskum a vývoj“, Veda pre zdravie verejnosti, s. 2–18.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80160" y="5486400"/>
            <a:ext cx="9509760" cy="548640"/>
          </a:xfrm>
          <a:prstGeom prst="roundRect">
            <a:avLst/>
          </a:prstGeom>
          <a:solidFill>
            <a:srgbClr val="DEEAF2"/>
          </a:solidFill>
          <a:ln>
            <a:solidFill>
              <a:srgbClr val="6F89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63D52"/>
                </a:solidFill>
                <a:latin typeface="Garamond"/>
              </a:defRPr>
            </a:pPr>
            <a:r>
              <a:rPr lang="sk-SK" noProof="0" dirty="0" err="1"/>
              <a:t>Frascati</a:t>
            </a:r>
            <a:r>
              <a:rPr lang="sk-SK" noProof="0" dirty="0"/>
              <a:t> </a:t>
            </a:r>
            <a:r>
              <a:rPr lang="sk-SK" noProof="0" dirty="0" err="1"/>
              <a:t>Manual</a:t>
            </a:r>
            <a:r>
              <a:rPr lang="sk-SK" noProof="0" dirty="0"/>
              <a:t>: päť kritérií je užitočný „</a:t>
            </a:r>
            <a:r>
              <a:rPr lang="sk-SK" noProof="0" dirty="0" err="1"/>
              <a:t>checklist</a:t>
            </a:r>
            <a:r>
              <a:rPr lang="sk-SK" noProof="0" dirty="0"/>
              <a:t>“ aj pre dizertačný projekt.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  <a:latin typeface="Garamond"/>
              </a:defRPr>
            </a:pPr>
            <a:r>
              <a:rPr lang="sk-SK" noProof="0" dirty="0"/>
              <a:t>Čo je výskum?  |  Základy vedeckého myslenia     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1804</Words>
  <Application>Microsoft Macintosh PowerPoint</Application>
  <PresentationFormat>Widescreen</PresentationFormat>
  <Paragraphs>255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Otázky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Rusnák Martin</cp:lastModifiedBy>
  <cp:revision>21</cp:revision>
  <dcterms:created xsi:type="dcterms:W3CDTF">2013-01-27T09:14:16Z</dcterms:created>
  <dcterms:modified xsi:type="dcterms:W3CDTF">2026-10-11T17:10:31Z</dcterms:modified>
  <cp:category/>
</cp:coreProperties>
</file>