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968" y="-104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08FCA-E1E3-7B45-99BE-AB1C001CE689}" type="datetimeFigureOut">
              <a:rPr lang="en-US" smtClean="0"/>
              <a:t>9.10.2014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83E07-12E8-1A4A-B521-4A5865A193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511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B4B2-8A46-FF4B-89DF-229D096C3406}" type="datetimeFigureOut">
              <a:rPr lang="en-US" smtClean="0"/>
              <a:t>9.10.2014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983B9-211F-5947-81C8-A96A33782D0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3213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EFAE-11B9-B848-94C8-1757AAC907F8}" type="datetime1">
              <a:rPr lang="sk-SK" smtClean="0"/>
              <a:t>9.10.2014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2DC9-3467-9149-96F4-9318A0E7A260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989A-417A-8347-B879-787CE2E40905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5B91-3198-AF4A-9F2F-A6A5429F3212}" type="datetime1">
              <a:rPr lang="sk-SK" smtClean="0"/>
              <a:t>9.10.2014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A8997-4178-3B46-96CD-126BC69FB645}" type="datetime1">
              <a:rPr lang="sk-SK" smtClean="0"/>
              <a:t>9.10.2014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30631-68F1-C645-A62E-FE2EC5B03B9B}" type="datetime1">
              <a:rPr lang="sk-SK" smtClean="0"/>
              <a:t>9.10.2014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D1B-81C3-DA4B-9EF1-5280230035CD}" type="datetime1">
              <a:rPr lang="sk-SK" smtClean="0"/>
              <a:t>9.10.2014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36F1-C201-E145-9EF8-520DFA41B706}" type="datetime1">
              <a:rPr lang="sk-SK" smtClean="0"/>
              <a:t>9.10.2014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48C40-70D5-CA46-A810-CFB2BAE8919D}" type="datetime1">
              <a:rPr lang="sk-SK" smtClean="0"/>
              <a:t>9.10.2014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5F42-72C2-794B-88EA-42099CBFC4BC}" type="datetime1">
              <a:rPr lang="sk-SK" smtClean="0"/>
              <a:t>9.10.2014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2311846-78E8-6E4E-AF8D-3145E82F8B1E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rusnak.truni.sk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s.who.int/classifications/icd10/browse/2010/en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zisk.sk/Documents/standardy/mkch_2014.xls" TargetMode="External"/><Relationship Id="rId3" Type="http://schemas.openxmlformats.org/officeDocument/2006/relationships/hyperlink" Target="http://www.nczisk.sk/Documents/standardy/mkch_2014.od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effectLst/>
              </a:rPr>
              <a:t>Príprava, spracovanie údajov a k</a:t>
            </a:r>
            <a:r>
              <a:rPr lang="sk-SK" dirty="0" smtClean="0"/>
              <a:t>lasifikácia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417752"/>
          </a:xfrm>
        </p:spPr>
        <p:txBody>
          <a:bodyPr>
            <a:normAutofit/>
          </a:bodyPr>
          <a:lstStyle/>
          <a:p>
            <a:r>
              <a:rPr lang="sk-SK" dirty="0" smtClean="0"/>
              <a:t>Prof. MUDr. Martin </a:t>
            </a:r>
            <a:r>
              <a:rPr lang="sk-SK" dirty="0" err="1" smtClean="0"/>
              <a:t>Rusnák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Prof. MUDr. Viera </a:t>
            </a:r>
            <a:r>
              <a:rPr lang="sk-SK" dirty="0" err="1" smtClean="0"/>
              <a:t>Rusnáková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PhDr. Marek Psota, </a:t>
            </a:r>
            <a:r>
              <a:rPr lang="sk-SK" dirty="0" err="1" smtClean="0"/>
              <a:t>PhD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77695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Štatistické testovanie hypotéz a odhady je potrebné vykonávať s rozvahou a s vedomím možných systematických chýb (</a:t>
            </a:r>
            <a:r>
              <a:rPr lang="sk-SK" dirty="0" err="1"/>
              <a:t>bias</a:t>
            </a:r>
            <a:r>
              <a:rPr lang="sk-SK" dirty="0"/>
              <a:t>)</a:t>
            </a:r>
            <a:r>
              <a:rPr lang="sk-SK" dirty="0" smtClean="0"/>
              <a:t>.</a:t>
            </a:r>
          </a:p>
          <a:p>
            <a:r>
              <a:rPr lang="sk-SK" dirty="0" smtClean="0"/>
              <a:t>Závery </a:t>
            </a:r>
            <a:r>
              <a:rPr lang="sk-SK" dirty="0"/>
              <a:t>je potrebné robiť po odstránení čo najviac potenciálne možných zdrojov skreslenia, </a:t>
            </a:r>
            <a:r>
              <a:rPr lang="sk-SK" dirty="0" err="1"/>
              <a:t>používajúc</a:t>
            </a:r>
            <a:r>
              <a:rPr lang="sk-SK" dirty="0"/>
              <a:t> štandardizáciu údajov, či iný z </a:t>
            </a:r>
            <a:r>
              <a:rPr lang="sk-SK" dirty="0" err="1"/>
              <a:t>univariatných</a:t>
            </a:r>
            <a:r>
              <a:rPr lang="sk-SK" dirty="0"/>
              <a:t> alebo </a:t>
            </a:r>
            <a:r>
              <a:rPr lang="sk-SK" dirty="0" err="1"/>
              <a:t>multivariatných</a:t>
            </a:r>
            <a:r>
              <a:rPr lang="sk-SK" dirty="0"/>
              <a:t> postupov. </a:t>
            </a:r>
            <a:endParaRPr lang="sk-SK" dirty="0" smtClean="0"/>
          </a:p>
          <a:p>
            <a:r>
              <a:rPr lang="sk-SK" dirty="0" smtClean="0"/>
              <a:t>Opatrnosť </a:t>
            </a:r>
            <a:r>
              <a:rPr lang="sk-SK" dirty="0"/>
              <a:t>je potrebná pri formulácii záverov o súvislostiach, vplyvoch premenných medzi sebou. Uvedomenie si možnej chyby (I. alebo II. typu) vedie </a:t>
            </a:r>
            <a:r>
              <a:rPr lang="sk-SK" dirty="0" err="1"/>
              <a:t>skúmajúceho</a:t>
            </a:r>
            <a:r>
              <a:rPr lang="sk-SK" dirty="0"/>
              <a:t> k </a:t>
            </a:r>
            <a:r>
              <a:rPr lang="sk-SK" dirty="0" err="1"/>
              <a:t>pravdepodobnostnej</a:t>
            </a:r>
            <a:r>
              <a:rPr lang="sk-SK" dirty="0"/>
              <a:t> interpretácii a nedovoľuje kategorické výroky o prítomnosti, či </a:t>
            </a:r>
            <a:r>
              <a:rPr lang="sk-SK" dirty="0" err="1"/>
              <a:t>neprítomnosti</a:t>
            </a:r>
            <a:r>
              <a:rPr lang="sk-SK" dirty="0"/>
              <a:t> javu.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Štatistická analýza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55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867661"/>
          </a:xfrm>
        </p:spPr>
        <p:txBody>
          <a:bodyPr>
            <a:normAutofit/>
          </a:bodyPr>
          <a:lstStyle/>
          <a:p>
            <a:r>
              <a:rPr lang="sk-SK" dirty="0" smtClean="0"/>
              <a:t>Formulácia </a:t>
            </a:r>
            <a:r>
              <a:rPr lang="sk-SK" dirty="0"/>
              <a:t>správ o výsledkoch výskumu formou čo najjednoduchšou a čo </a:t>
            </a:r>
            <a:r>
              <a:rPr lang="sk-SK" dirty="0" err="1"/>
              <a:t>najzrozumiteľnejšou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Jasná </a:t>
            </a:r>
            <a:r>
              <a:rPr lang="sk-SK" dirty="0"/>
              <a:t>definícia cieľov výskumu, založená na poznaní stavu poznania vo svete je základnou podmienkou úspešnej správy (za úspešnú považujeme takú správu, ktorá prinesie nový poznatok). Takáto definícia cieľov potom vedie aj k správnemu použitiu metód výskumu, prezentácii výsledkov a v konečnom dôsledku k ich vecnej diskusii. </a:t>
            </a:r>
            <a:endParaRPr lang="sk-SK" dirty="0" smtClean="0"/>
          </a:p>
          <a:p>
            <a:r>
              <a:rPr lang="sk-SK" dirty="0" smtClean="0"/>
              <a:t>Na </a:t>
            </a:r>
            <a:r>
              <a:rPr lang="sk-SK" dirty="0"/>
              <a:t>Slovensku rozšírené členenie správ na teoretickú a praktickú časť jednoznačne neodporúčame, pretože narúša logický sled štruktúrovanej správy a zvádza k prázdnemu a neodôvodnenému hromadeniu referencií (v lepšom prípade, v horšom k plagiátorstvu).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645618"/>
            <a:ext cx="8312587" cy="1008380"/>
          </a:xfrm>
        </p:spPr>
        <p:txBody>
          <a:bodyPr/>
          <a:lstStyle/>
          <a:p>
            <a:r>
              <a:rPr lang="sk-SK" dirty="0" smtClean="0"/>
              <a:t>Správa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91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Klasifikácia chorôb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93844" y="6787309"/>
            <a:ext cx="1882571" cy="402651"/>
          </a:xfrm>
        </p:spPr>
        <p:txBody>
          <a:bodyPr/>
          <a:lstStyle/>
          <a:p>
            <a:r>
              <a:rPr lang="en-GB" dirty="0" err="1" smtClean="0"/>
              <a:t>rusnak.truni.sk</a:t>
            </a:r>
            <a:endParaRPr lang="en-GB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57207" y="1488478"/>
            <a:ext cx="8211828" cy="3517312"/>
          </a:xfrm>
          <a:prstGeom prst="rect">
            <a:avLst/>
          </a:prstGeom>
        </p:spPr>
        <p:txBody>
          <a:bodyPr>
            <a:normAutofit/>
          </a:bodyPr>
          <a:lstStyle>
            <a:lvl1pPr marL="302356" indent="-282198" algn="l" defTabSz="1007852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3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496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086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11778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14133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166881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69237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71592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24340" indent="-282198" algn="l" defTabSz="1007852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sk-SK" sz="2800" dirty="0" smtClean="0"/>
              <a:t>Kroky pri spracovaní údajov</a:t>
            </a:r>
          </a:p>
          <a:p>
            <a:pPr>
              <a:buClr>
                <a:schemeClr val="tx1"/>
              </a:buClr>
            </a:pPr>
            <a:r>
              <a:rPr lang="sk-SK" sz="2800" dirty="0" smtClean="0"/>
              <a:t>Klasifikácia a názvoslovie chorôb a úrazov</a:t>
            </a:r>
          </a:p>
          <a:p>
            <a:pPr>
              <a:buClr>
                <a:schemeClr val="tx1"/>
              </a:buClr>
            </a:pPr>
            <a:r>
              <a:rPr lang="sk-SK" sz="2800" dirty="0" smtClean="0"/>
              <a:t>Medzinárodná klasifikácia chorôb</a:t>
            </a:r>
          </a:p>
          <a:p>
            <a:pPr>
              <a:buClr>
                <a:schemeClr val="tx1"/>
              </a:buClr>
            </a:pPr>
            <a:r>
              <a:rPr lang="sk-SK" sz="2800" dirty="0" smtClean="0"/>
              <a:t>Systemizovaná Nomenklatúra Medicíny – Klinické výrazy SNOMED-CT</a:t>
            </a:r>
          </a:p>
          <a:p>
            <a:pPr>
              <a:buClr>
                <a:schemeClr val="tx1"/>
              </a:buClr>
            </a:pPr>
            <a:r>
              <a:rPr lang="sk-SK" sz="2800" dirty="0" smtClean="0"/>
              <a:t>Platba za diagnózu (tzv. DRG)</a:t>
            </a:r>
          </a:p>
          <a:p>
            <a:pPr>
              <a:buClr>
                <a:schemeClr val="tx1"/>
              </a:buClr>
            </a:pPr>
            <a:r>
              <a:rPr lang="sk-SK" sz="2800" dirty="0" smtClean="0"/>
              <a:t>Kvalita kódovania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848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58" indent="0">
              <a:buNone/>
            </a:pPr>
            <a:r>
              <a:rPr lang="sk-SK" dirty="0"/>
              <a:t>Vzhľadom na široké spektrum chorôb a chorobných stavov, zároveň rozvoj </a:t>
            </a:r>
            <a:r>
              <a:rPr lang="sk-SK" dirty="0" smtClean="0"/>
              <a:t>zaznamenávania týchto </a:t>
            </a:r>
            <a:r>
              <a:rPr lang="sk-SK" dirty="0"/>
              <a:t>javov v skupinách obyvateľov a volanie po možnosti </a:t>
            </a:r>
            <a:r>
              <a:rPr lang="sk-SK" dirty="0" smtClean="0"/>
              <a:t>používania uvedených </a:t>
            </a:r>
            <a:r>
              <a:rPr lang="sk-SK" dirty="0"/>
              <a:t>informácií na národnej aj medzinárodnej úrovni vzniká potreba </a:t>
            </a:r>
            <a:r>
              <a:rPr lang="sk-SK" dirty="0" smtClean="0"/>
              <a:t>jednotného názvoslovia </a:t>
            </a:r>
            <a:r>
              <a:rPr lang="sk-SK" dirty="0"/>
              <a:t>a jednotnej klasifikácie chorôb a príčin smrti.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Načo je klasifikácia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36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>
            <a:normAutofit/>
          </a:bodyPr>
          <a:lstStyle/>
          <a:p>
            <a:r>
              <a:rPr lang="sk-SK" dirty="0" smtClean="0"/>
              <a:t>Úplný </a:t>
            </a:r>
            <a:r>
              <a:rPr lang="sk-SK" dirty="0"/>
              <a:t>názov celosvetovo používanej klasifikácie je v súčasnosti </a:t>
            </a:r>
            <a:r>
              <a:rPr lang="sk-SK" dirty="0" smtClean="0"/>
              <a:t>Medzinárodná štatistická </a:t>
            </a:r>
            <a:r>
              <a:rPr lang="sk-SK" dirty="0"/>
              <a:t>klasifikácia chorôb a príbuzných zdravotných problémov, 10. revízia</a:t>
            </a:r>
            <a:r>
              <a:rPr lang="sk-SK"/>
              <a:t>, </a:t>
            </a:r>
            <a:r>
              <a:rPr lang="sk-SK" smtClean="0"/>
              <a:t>verzia pre </a:t>
            </a:r>
            <a:r>
              <a:rPr lang="sk-SK" dirty="0"/>
              <a:t>rok 2007 (</a:t>
            </a:r>
            <a:r>
              <a:rPr lang="sk-SK" dirty="0" err="1"/>
              <a:t>International</a:t>
            </a:r>
            <a:r>
              <a:rPr lang="sk-SK" dirty="0"/>
              <a:t> </a:t>
            </a:r>
            <a:r>
              <a:rPr lang="sk-SK" dirty="0" err="1"/>
              <a:t>Statistical</a:t>
            </a:r>
            <a:r>
              <a:rPr lang="sk-SK" dirty="0"/>
              <a:t> </a:t>
            </a:r>
            <a:r>
              <a:rPr lang="sk-SK" dirty="0" err="1"/>
              <a:t>Classification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Diseases</a:t>
            </a:r>
            <a:r>
              <a:rPr lang="sk-SK" dirty="0"/>
              <a:t> </a:t>
            </a:r>
            <a:r>
              <a:rPr lang="sk-SK" dirty="0" err="1"/>
              <a:t>and</a:t>
            </a:r>
            <a:r>
              <a:rPr lang="sk-SK" dirty="0"/>
              <a:t> </a:t>
            </a:r>
            <a:r>
              <a:rPr lang="sk-SK" dirty="0" err="1"/>
              <a:t>Related</a:t>
            </a:r>
            <a:r>
              <a:rPr lang="sk-SK" dirty="0"/>
              <a:t> </a:t>
            </a:r>
            <a:r>
              <a:rPr lang="sk-SK" dirty="0" err="1" smtClean="0"/>
              <a:t>Health</a:t>
            </a:r>
            <a:r>
              <a:rPr lang="sk-SK" dirty="0" smtClean="0"/>
              <a:t> </a:t>
            </a:r>
            <a:r>
              <a:rPr lang="sk-SK" dirty="0" err="1" smtClean="0"/>
              <a:t>Problems</a:t>
            </a:r>
            <a:r>
              <a:rPr lang="sk-SK" dirty="0" smtClean="0"/>
              <a:t> </a:t>
            </a:r>
            <a:r>
              <a:rPr lang="sk-SK" dirty="0"/>
              <a:t>10th </a:t>
            </a:r>
            <a:r>
              <a:rPr lang="sk-SK" dirty="0" err="1"/>
              <a:t>Revision</a:t>
            </a:r>
            <a:r>
              <a:rPr lang="sk-SK" dirty="0"/>
              <a:t>, </a:t>
            </a:r>
            <a:r>
              <a:rPr lang="sk-SK" dirty="0" err="1"/>
              <a:t>Version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2007)7. </a:t>
            </a:r>
          </a:p>
          <a:p>
            <a:r>
              <a:rPr lang="sk-SK" dirty="0" smtClean="0"/>
              <a:t>Bola </a:t>
            </a:r>
            <a:r>
              <a:rPr lang="sk-SK" dirty="0"/>
              <a:t>prijatá na 42. valnom </a:t>
            </a:r>
            <a:r>
              <a:rPr lang="sk-SK" dirty="0" smtClean="0"/>
              <a:t>zhromaždení Svetovej </a:t>
            </a:r>
            <a:r>
              <a:rPr lang="sk-SK" dirty="0"/>
              <a:t>zdravotníckej organizácie (SZO )8 v roku 1990 a používa sa v </a:t>
            </a:r>
            <a:r>
              <a:rPr lang="sk-SK" dirty="0" smtClean="0"/>
              <a:t>členských krajinách </a:t>
            </a:r>
            <a:r>
              <a:rPr lang="sk-SK" dirty="0"/>
              <a:t>SZO od roku 1994.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Medzinárodná klasifikácia </a:t>
            </a:r>
            <a:r>
              <a:rPr lang="sk-SK" dirty="0" smtClean="0"/>
              <a:t>chorôb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9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67" y="1077045"/>
            <a:ext cx="9549503" cy="535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60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58" indent="0">
              <a:buNone/>
            </a:pPr>
            <a:r>
              <a:rPr lang="sk-SK" dirty="0" smtClean="0"/>
              <a:t>WHO: </a:t>
            </a:r>
            <a:r>
              <a:rPr lang="sk-SK" b="1" dirty="0" err="1"/>
              <a:t>International</a:t>
            </a:r>
            <a:r>
              <a:rPr lang="sk-SK" b="1" dirty="0"/>
              <a:t> </a:t>
            </a:r>
            <a:r>
              <a:rPr lang="sk-SK" b="1" dirty="0" err="1"/>
              <a:t>Statistical</a:t>
            </a:r>
            <a:r>
              <a:rPr lang="sk-SK" b="1" dirty="0"/>
              <a:t> </a:t>
            </a:r>
            <a:r>
              <a:rPr lang="sk-SK" b="1" dirty="0" err="1"/>
              <a:t>Classification</a:t>
            </a:r>
            <a:r>
              <a:rPr lang="sk-SK" b="1" dirty="0"/>
              <a:t> </a:t>
            </a:r>
            <a:r>
              <a:rPr lang="sk-SK" b="1" dirty="0" err="1"/>
              <a:t>of</a:t>
            </a:r>
            <a:r>
              <a:rPr lang="sk-SK" b="1" dirty="0"/>
              <a:t> </a:t>
            </a:r>
            <a:r>
              <a:rPr lang="sk-SK" b="1" dirty="0" err="1"/>
              <a:t>Diseases</a:t>
            </a:r>
            <a:r>
              <a:rPr lang="sk-SK" b="1" dirty="0"/>
              <a:t> </a:t>
            </a:r>
            <a:r>
              <a:rPr lang="sk-SK" b="1" dirty="0" err="1"/>
              <a:t>and</a:t>
            </a:r>
            <a:r>
              <a:rPr lang="sk-SK" b="1" dirty="0"/>
              <a:t> </a:t>
            </a:r>
            <a:r>
              <a:rPr lang="sk-SK" b="1" dirty="0" err="1"/>
              <a:t>Related</a:t>
            </a:r>
            <a:r>
              <a:rPr lang="sk-SK" b="1" dirty="0"/>
              <a:t> </a:t>
            </a:r>
            <a:r>
              <a:rPr lang="sk-SK" b="1" dirty="0" err="1"/>
              <a:t>Health</a:t>
            </a:r>
            <a:r>
              <a:rPr lang="sk-SK" b="1" dirty="0"/>
              <a:t> </a:t>
            </a:r>
            <a:r>
              <a:rPr lang="sk-SK" b="1" dirty="0" err="1"/>
              <a:t>Problems</a:t>
            </a:r>
            <a:r>
              <a:rPr lang="sk-SK" b="1" dirty="0"/>
              <a:t> 10th </a:t>
            </a:r>
            <a:r>
              <a:rPr lang="sk-SK" b="1" dirty="0" err="1" smtClean="0"/>
              <a:t>Revision</a:t>
            </a:r>
            <a:r>
              <a:rPr lang="sk-SK" b="1" dirty="0"/>
              <a:t> </a:t>
            </a:r>
            <a:r>
              <a:rPr lang="sk-SK" b="1" dirty="0">
                <a:hlinkClick r:id="rId2"/>
              </a:rPr>
              <a:t>http://apps.who.int/classifications/icd10/browse/2010/</a:t>
            </a:r>
            <a:r>
              <a:rPr lang="sk-SK" b="1" dirty="0" smtClean="0">
                <a:hlinkClick r:id="rId2"/>
              </a:rPr>
              <a:t>en</a:t>
            </a:r>
            <a:endParaRPr lang="sk-SK" b="1" dirty="0" smtClean="0"/>
          </a:p>
          <a:p>
            <a:endParaRPr lang="sk-SK" b="1" dirty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On-line </a:t>
            </a:r>
            <a:r>
              <a:rPr lang="sk-SK" dirty="0" err="1" smtClean="0"/>
              <a:t>version</a:t>
            </a:r>
            <a:r>
              <a:rPr lang="sk-SK" dirty="0" smtClean="0"/>
              <a:t> v angličtine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err="1" smtClean="0"/>
              <a:t>rusnak.truni.sk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84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6171256"/>
            <a:ext cx="8312587" cy="1008380"/>
          </a:xfrm>
        </p:spPr>
        <p:txBody>
          <a:bodyPr/>
          <a:lstStyle/>
          <a:p>
            <a:r>
              <a:rPr lang="sk-SK" sz="4800" dirty="0" err="1" smtClean="0"/>
              <a:t>World</a:t>
            </a:r>
            <a:r>
              <a:rPr lang="sk-SK" sz="4800" dirty="0" smtClean="0"/>
              <a:t> </a:t>
            </a:r>
            <a:r>
              <a:rPr lang="sk-SK" sz="4800" dirty="0" err="1" smtClean="0"/>
              <a:t>Health</a:t>
            </a:r>
            <a:r>
              <a:rPr lang="sk-SK" sz="4800" dirty="0" smtClean="0"/>
              <a:t> </a:t>
            </a:r>
            <a:r>
              <a:rPr lang="sk-SK" sz="4800" dirty="0" err="1" smtClean="0"/>
              <a:t>Organization</a:t>
            </a:r>
            <a:endParaRPr lang="sk-SK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08 o 18.14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87"/>
            <a:ext cx="10078071" cy="61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27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08 o 18.18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0"/>
            <a:ext cx="6802989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6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873" y="756287"/>
            <a:ext cx="8022404" cy="4538525"/>
          </a:xfrm>
        </p:spPr>
        <p:txBody>
          <a:bodyPr>
            <a:normAutofit/>
          </a:bodyPr>
          <a:lstStyle/>
          <a:p>
            <a:r>
              <a:rPr lang="sk-SK" sz="2400" dirty="0"/>
              <a:t>Medzinárodná klasifikácia chorôb </a:t>
            </a:r>
            <a:r>
              <a:rPr lang="sk-SK" sz="2400" dirty="0" smtClean="0"/>
              <a:t>– MKCH</a:t>
            </a:r>
          </a:p>
          <a:p>
            <a:r>
              <a:rPr lang="sk-SK" sz="2400" b="1" dirty="0">
                <a:hlinkClick r:id="rId2"/>
              </a:rPr>
              <a:t>Zoznam chorôb ( MKCH-10-SK-2013 )</a:t>
            </a:r>
            <a:r>
              <a:rPr lang="sk-SK" sz="2400" dirty="0"/>
              <a:t> (XLS, 3,5 MB) </a:t>
            </a:r>
            <a:endParaRPr lang="sk-SK" sz="2400" dirty="0" smtClean="0"/>
          </a:p>
          <a:p>
            <a:r>
              <a:rPr lang="sk-SK" sz="2400" dirty="0">
                <a:hlinkClick r:id="rId2"/>
              </a:rPr>
              <a:t>http://www.nczisk.sk/Documents/standardy/mkch_2014.</a:t>
            </a:r>
            <a:r>
              <a:rPr lang="sk-SK" sz="2400" dirty="0" smtClean="0">
                <a:hlinkClick r:id="rId2"/>
              </a:rPr>
              <a:t>xls</a:t>
            </a:r>
            <a:endParaRPr lang="sk-SK" sz="2400" dirty="0" smtClean="0"/>
          </a:p>
          <a:p>
            <a:r>
              <a:rPr lang="sk-SK" sz="2400" b="1" dirty="0">
                <a:hlinkClick r:id="rId3"/>
              </a:rPr>
              <a:t>Zoznam chorôb ( MKCH-10-SK-2013 )</a:t>
            </a:r>
            <a:r>
              <a:rPr lang="sk-SK" sz="2400" dirty="0"/>
              <a:t> (ODS, 383 </a:t>
            </a:r>
            <a:r>
              <a:rPr lang="sk-SK" sz="2400" dirty="0" err="1"/>
              <a:t>kB</a:t>
            </a:r>
            <a:r>
              <a:rPr lang="sk-SK" sz="2400" dirty="0" smtClean="0"/>
              <a:t>)</a:t>
            </a:r>
          </a:p>
          <a:p>
            <a:r>
              <a:rPr lang="sk-SK" sz="2400" dirty="0">
                <a:hlinkClick r:id="rId3"/>
              </a:rPr>
              <a:t>http://www.nczisk.sk/Documents/standardy/mkch_2014.</a:t>
            </a:r>
            <a:r>
              <a:rPr lang="sk-SK" sz="2400" dirty="0" smtClean="0">
                <a:hlinkClick r:id="rId3"/>
              </a:rPr>
              <a:t>ods</a:t>
            </a:r>
            <a:r>
              <a:rPr lang="sk-SK" sz="2400" dirty="0" smtClean="0"/>
              <a:t> </a:t>
            </a:r>
            <a:r>
              <a:rPr lang="sk-SK" sz="2400" dirty="0" err="1"/>
              <a:t>OpenDocument</a:t>
            </a:r>
            <a:r>
              <a:rPr lang="sk-SK" sz="2400" dirty="0"/>
              <a:t> </a:t>
            </a:r>
            <a:r>
              <a:rPr lang="sk-SK" sz="2400" dirty="0" err="1" smtClean="0"/>
              <a:t>Spreadsheet</a:t>
            </a:r>
            <a:r>
              <a:rPr lang="sk-SK" sz="2400" dirty="0" smtClean="0"/>
              <a:t> formát</a:t>
            </a:r>
            <a:endParaRPr lang="sk-SK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8" y="5771065"/>
            <a:ext cx="8312587" cy="615342"/>
          </a:xfrm>
        </p:spPr>
        <p:txBody>
          <a:bodyPr/>
          <a:lstStyle/>
          <a:p>
            <a:r>
              <a:rPr lang="sk-SK" sz="3200" dirty="0" smtClean="0"/>
              <a:t>Národné centrum zdravotníckych informácií</a:t>
            </a:r>
            <a:endParaRPr lang="sk-SK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0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787437"/>
          </a:xfrm>
        </p:spPr>
        <p:txBody>
          <a:bodyPr>
            <a:normAutofit/>
          </a:bodyPr>
          <a:lstStyle/>
          <a:p>
            <a:r>
              <a:rPr lang="sk-SK" sz="2800" dirty="0"/>
              <a:t>Kroky pri spracovaní </a:t>
            </a:r>
            <a:r>
              <a:rPr lang="sk-SK" sz="2800" dirty="0" smtClean="0"/>
              <a:t>údajov</a:t>
            </a:r>
          </a:p>
          <a:p>
            <a:r>
              <a:rPr lang="sk-SK" sz="2800" dirty="0"/>
              <a:t>Klasifikácia a názvoslovie chorôb a úrazov</a:t>
            </a:r>
          </a:p>
          <a:p>
            <a:r>
              <a:rPr lang="sk-SK" sz="2800" dirty="0"/>
              <a:t>Medzinárodná klasifikácia chorôb</a:t>
            </a:r>
          </a:p>
          <a:p>
            <a:r>
              <a:rPr lang="sk-SK" sz="2800" dirty="0"/>
              <a:t>Systemizovaná Nomenklatúra Medicíny – Klinické výrazy SNOMED-CT</a:t>
            </a:r>
          </a:p>
          <a:p>
            <a:r>
              <a:rPr lang="sk-SK" sz="2800" dirty="0"/>
              <a:t>Platba za diagnózu (tzv. DRG)</a:t>
            </a:r>
          </a:p>
          <a:p>
            <a:r>
              <a:rPr lang="sk-SK" sz="2800" dirty="0"/>
              <a:t>Kvalita kódovania</a:t>
            </a:r>
            <a:endParaRPr lang="sk-SK" sz="2800" dirty="0" smtClean="0"/>
          </a:p>
          <a:p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Štruktúra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142E-8B6F-7545-9DC3-06AA95084796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426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08 o 18.26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68" y="0"/>
            <a:ext cx="9759184" cy="692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9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 descr="Snímka obrazovky 2014-10-08 o 18.3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6100282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87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6449" y="5695529"/>
            <a:ext cx="8312587" cy="1008380"/>
          </a:xfrm>
        </p:spPr>
        <p:txBody>
          <a:bodyPr/>
          <a:lstStyle/>
          <a:p>
            <a:r>
              <a:rPr lang="sk-SK" dirty="0" smtClean="0"/>
              <a:t>Ďalšie MKCH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96" y="204684"/>
            <a:ext cx="8491721" cy="515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7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535" y="756287"/>
            <a:ext cx="8043742" cy="4033519"/>
          </a:xfrm>
        </p:spPr>
        <p:txBody>
          <a:bodyPr>
            <a:normAutofit/>
          </a:bodyPr>
          <a:lstStyle/>
          <a:p>
            <a:r>
              <a:rPr lang="sk-SK" dirty="0" smtClean="0"/>
              <a:t>Klasifikuje </a:t>
            </a:r>
            <a:r>
              <a:rPr lang="sk-SK" dirty="0"/>
              <a:t>údaje o pacientoch a klinických úkonoch</a:t>
            </a:r>
          </a:p>
          <a:p>
            <a:r>
              <a:rPr lang="sk-SK" dirty="0" smtClean="0"/>
              <a:t>Berie </a:t>
            </a:r>
            <a:r>
              <a:rPr lang="sk-SK" dirty="0"/>
              <a:t>do úvahy dôvod návštevy lekára, riešené problémy či diagnózu</a:t>
            </a:r>
            <a:r>
              <a:rPr lang="sk-SK" dirty="0" smtClean="0"/>
              <a:t>, intervencie </a:t>
            </a:r>
            <a:r>
              <a:rPr lang="sk-SK" dirty="0"/>
              <a:t>a umožňuje zoradiť tieto informácie podľa jednotlivých epizód. </a:t>
            </a:r>
            <a:endParaRPr lang="sk-SK" dirty="0" smtClean="0"/>
          </a:p>
          <a:p>
            <a:r>
              <a:rPr lang="sk-SK" dirty="0" smtClean="0"/>
              <a:t>Skladá sa </a:t>
            </a:r>
            <a:r>
              <a:rPr lang="sk-SK" dirty="0"/>
              <a:t>zo 17 kapitol, každá je rozdelená do siedmich položiek: symptómy a sťažnosti</a:t>
            </a:r>
            <a:r>
              <a:rPr lang="sk-SK" dirty="0" smtClean="0"/>
              <a:t>, diagnostické</a:t>
            </a:r>
            <a:r>
              <a:rPr lang="sk-SK" dirty="0"/>
              <a:t>, </a:t>
            </a:r>
            <a:r>
              <a:rPr lang="sk-SK" dirty="0" err="1"/>
              <a:t>skríningové</a:t>
            </a:r>
            <a:r>
              <a:rPr lang="sk-SK" dirty="0"/>
              <a:t> a preventívne postupy, liečba, lieky a procedúry, </a:t>
            </a:r>
            <a:r>
              <a:rPr lang="sk-SK" dirty="0" smtClean="0"/>
              <a:t>výsledky testov</a:t>
            </a:r>
            <a:r>
              <a:rPr lang="sk-SK" dirty="0"/>
              <a:t>, administratíva, odporúčanie a nakoniec </a:t>
            </a:r>
            <a:r>
              <a:rPr lang="sk-SK" dirty="0" smtClean="0"/>
              <a:t>ochorenia.</a:t>
            </a:r>
            <a:endParaRPr lang="sk-S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535" y="5882217"/>
            <a:ext cx="8312587" cy="1008380"/>
          </a:xfrm>
        </p:spPr>
        <p:txBody>
          <a:bodyPr/>
          <a:lstStyle/>
          <a:p>
            <a:r>
              <a:rPr lang="sk-SK" dirty="0"/>
              <a:t>Medzinárodná klasifikácia primárnej starostlivosti (</a:t>
            </a:r>
            <a:r>
              <a:rPr lang="sk-SK" dirty="0" smtClean="0"/>
              <a:t>ICPC)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14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fontScale="92500"/>
          </a:bodyPr>
          <a:lstStyle/>
          <a:p>
            <a:r>
              <a:rPr lang="sk-SK" dirty="0"/>
              <a:t>Kódy sa tvoria na základe zásady jeden kód rovná sa jeden význam, čo platí </a:t>
            </a:r>
            <a:r>
              <a:rPr lang="sk-SK" dirty="0" smtClean="0"/>
              <a:t>aj opačne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Tvorí </a:t>
            </a:r>
            <a:r>
              <a:rPr lang="sk-SK" dirty="0"/>
              <a:t>ho reťazec znakov v dĺžke od 6 do 18. Napríklad 22298006 </a:t>
            </a:r>
            <a:r>
              <a:rPr lang="sk-SK" dirty="0" smtClean="0"/>
              <a:t>znamená „</a:t>
            </a:r>
            <a:r>
              <a:rPr lang="sk-SK" dirty="0"/>
              <a:t>Infarkt Myokardu (MI)“ a 399211009 znamená „v minulosti MI“. </a:t>
            </a:r>
            <a:endParaRPr lang="sk-SK" dirty="0" smtClean="0"/>
          </a:p>
          <a:p>
            <a:r>
              <a:rPr lang="sk-SK" dirty="0" smtClean="0"/>
              <a:t>Popis je </a:t>
            </a:r>
            <a:r>
              <a:rPr lang="sk-SK" dirty="0"/>
              <a:t>výraz, ktorý je priradený pojmu. Môžu byť dva popisy s rovnakým textom</a:t>
            </a:r>
            <a:r>
              <a:rPr lang="sk-SK" dirty="0" smtClean="0"/>
              <a:t>, ako </a:t>
            </a:r>
            <a:r>
              <a:rPr lang="sk-SK" dirty="0"/>
              <a:t>napríklad imunosupresia → imunosupresívna liečba (procedúra) Popis ID </a:t>
            </a:r>
            <a:r>
              <a:rPr lang="sk-SK" dirty="0" smtClean="0"/>
              <a:t>= 507152014 </a:t>
            </a:r>
            <a:r>
              <a:rPr lang="sk-SK" dirty="0"/>
              <a:t>alebo imunosupresia → imunosupresia (nález) Popis ID = 63394015</a:t>
            </a:r>
            <a:r>
              <a:rPr lang="sk-SK" dirty="0" smtClean="0"/>
              <a:t>.</a:t>
            </a:r>
          </a:p>
          <a:p>
            <a:r>
              <a:rPr lang="sk-SK" dirty="0" smtClean="0"/>
              <a:t>Systém má v </a:t>
            </a:r>
            <a:r>
              <a:rPr lang="sk-SK" dirty="0"/>
              <a:t>sebe dynamiku, ktorá klasifikácii MKC H chýba, a je preto vhodný na použitie </a:t>
            </a:r>
            <a:r>
              <a:rPr lang="sk-SK" dirty="0" smtClean="0"/>
              <a:t>aj v </a:t>
            </a:r>
            <a:r>
              <a:rPr lang="sk-SK" dirty="0"/>
              <a:t>každodennej klinickej praxi.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Systemizovaná Nomenklatúra Medicíny –</a:t>
            </a:r>
            <a:br>
              <a:rPr lang="sk-SK" sz="3200" dirty="0"/>
            </a:br>
            <a:r>
              <a:rPr lang="sk-SK" sz="3200" dirty="0"/>
              <a:t>klinické výrazy SNOMED-CT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29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Základom filozofie DRG je koncepcia </a:t>
            </a:r>
            <a:r>
              <a:rPr lang="sk-SK" b="1" dirty="0" err="1">
                <a:solidFill>
                  <a:srgbClr val="FFFF00"/>
                </a:solidFill>
              </a:rPr>
              <a:t>case-mix</a:t>
            </a:r>
            <a:r>
              <a:rPr lang="sk-SK" dirty="0" err="1"/>
              <a:t>.</a:t>
            </a:r>
            <a:r>
              <a:rPr lang="sk-SK" dirty="0"/>
              <a:t> V angličtine sa výraz</a:t>
            </a:r>
            <a:r>
              <a:rPr lang="sk-SK" dirty="0" err="1"/>
              <a:t> case</a:t>
            </a:r>
            <a:r>
              <a:rPr lang="sk-SK" dirty="0"/>
              <a:t> </a:t>
            </a:r>
            <a:r>
              <a:rPr lang="sk-SK" dirty="0" smtClean="0"/>
              <a:t>používa v </a:t>
            </a:r>
            <a:r>
              <a:rPr lang="sk-SK" dirty="0"/>
              <a:t>zmysle prípad, </a:t>
            </a:r>
            <a:r>
              <a:rPr lang="sk-SK" dirty="0" err="1"/>
              <a:t>resp</a:t>
            </a:r>
            <a:r>
              <a:rPr lang="sk-SK" dirty="0"/>
              <a:t>. pacient. </a:t>
            </a:r>
            <a:endParaRPr lang="sk-SK" dirty="0" smtClean="0"/>
          </a:p>
          <a:p>
            <a:r>
              <a:rPr lang="sk-SK" dirty="0" smtClean="0"/>
              <a:t>Zvykne sa interpretovať </a:t>
            </a:r>
            <a:r>
              <a:rPr lang="sk-SK" dirty="0"/>
              <a:t>buď ako skladba alebo zostava hospitalizovaných </a:t>
            </a:r>
            <a:r>
              <a:rPr lang="sk-SK" dirty="0" smtClean="0"/>
              <a:t>prípadov (</a:t>
            </a:r>
            <a:r>
              <a:rPr lang="sk-SK" dirty="0"/>
              <a:t>niekedy sa používa aj pojem „zmes pacientov“</a:t>
            </a:r>
            <a:r>
              <a:rPr lang="sk-SK" dirty="0" smtClean="0"/>
              <a:t>)</a:t>
            </a:r>
          </a:p>
          <a:p>
            <a:r>
              <a:rPr lang="sk-SK" dirty="0" err="1" smtClean="0"/>
              <a:t>Case</a:t>
            </a:r>
            <a:r>
              <a:rPr lang="sk-SK" dirty="0" err="1"/>
              <a:t>-mix</a:t>
            </a:r>
            <a:r>
              <a:rPr lang="sk-SK" dirty="0"/>
              <a:t> je klasifikáciou prípadov podľa vopred </a:t>
            </a:r>
            <a:r>
              <a:rPr lang="sk-SK" dirty="0" smtClean="0"/>
              <a:t>stanovených kritérií </a:t>
            </a:r>
            <a:r>
              <a:rPr lang="sk-SK" dirty="0"/>
              <a:t>do skupín podľa druhu ochorenia. </a:t>
            </a:r>
            <a:endParaRPr lang="sk-SK" dirty="0" smtClean="0"/>
          </a:p>
          <a:p>
            <a:r>
              <a:rPr lang="sk-SK" dirty="0" smtClean="0"/>
              <a:t>DRG </a:t>
            </a:r>
            <a:r>
              <a:rPr lang="sk-SK" dirty="0"/>
              <a:t>je jedným zo skupiny </a:t>
            </a:r>
            <a:r>
              <a:rPr lang="sk-SK" dirty="0" smtClean="0"/>
              <a:t>triediacich a </a:t>
            </a:r>
            <a:r>
              <a:rPr lang="sk-SK" dirty="0"/>
              <a:t>analytickýc</a:t>
            </a:r>
            <a:r>
              <a:rPr lang="sk-SK" dirty="0" err="1"/>
              <a:t>h case-mix</a:t>
            </a:r>
            <a:r>
              <a:rPr lang="sk-SK" dirty="0"/>
              <a:t> systémov. </a:t>
            </a:r>
            <a:endParaRPr lang="sk-SK" dirty="0" smtClean="0"/>
          </a:p>
          <a:p>
            <a:r>
              <a:rPr lang="sk-SK" dirty="0" smtClean="0"/>
              <a:t>Umožňuje </a:t>
            </a:r>
            <a:r>
              <a:rPr lang="sk-SK" dirty="0"/>
              <a:t>popísať a triediť prípady hospitalizácií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/>
              <a:t>Platba za diagnózu (tzv. DRG)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396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Stanovenie DRG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5" y="669611"/>
            <a:ext cx="9469765" cy="42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15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Výpočet hodnôt DRG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8" y="177042"/>
            <a:ext cx="8820424" cy="4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3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Spracovanie údajov – postup od zberu údajov po správu</a:t>
            </a:r>
          </a:p>
          <a:p>
            <a:r>
              <a:rPr lang="sk-SK" dirty="0" smtClean="0"/>
              <a:t>Klasifikačný systém MKCH 10</a:t>
            </a:r>
          </a:p>
          <a:p>
            <a:r>
              <a:rPr lang="sk-SK" dirty="0" smtClean="0"/>
              <a:t>SNOMED</a:t>
            </a:r>
          </a:p>
          <a:p>
            <a:r>
              <a:rPr lang="sk-SK" smtClean="0"/>
              <a:t>DRG</a:t>
            </a:r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Súhrn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5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Spracovanie údajov</a:t>
            </a:r>
            <a:endParaRPr lang="sk-S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1D1B-81C3-DA4B-9EF1-5280230035CD}" type="datetime1">
              <a:rPr lang="sk-SK" smtClean="0"/>
              <a:t>9.10.2014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18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Postupnosť krokov pri spracovaní údajov sa líši v závislosti aj od  ich zdroja. </a:t>
            </a:r>
          </a:p>
          <a:p>
            <a:r>
              <a:rPr lang="sk-SK" dirty="0"/>
              <a:t>Tu sa zameriame najmä na tie, ktoré boli zozbierané a spracované niektorou z inštitúcií </a:t>
            </a:r>
            <a:r>
              <a:rPr lang="sk-SK" dirty="0" err="1"/>
              <a:t>zaoberajúcich</a:t>
            </a:r>
            <a:r>
              <a:rPr lang="sk-SK" dirty="0"/>
              <a:t> sa hlavne dokumentovaním vývoja niektorej z oblastí zdravia.</a:t>
            </a:r>
          </a:p>
          <a:p>
            <a:r>
              <a:rPr lang="sk-SK" dirty="0"/>
              <a:t>Nekladieme dôraz na prípravu prvotných údajov, keďže našimi prvotnými dátami sú čísla, ktoré pochádzajú zo súborov rutinného zberu štatistických údajov. Predpokladáme, že čistenie údajov už prebehlo a údaje sú </a:t>
            </a:r>
            <a:r>
              <a:rPr lang="sk-SK" dirty="0" err="1"/>
              <a:t>predspracované</a:t>
            </a:r>
            <a:r>
              <a:rPr lang="sk-SK" dirty="0"/>
              <a:t>, overené a </a:t>
            </a:r>
            <a:r>
              <a:rPr lang="sk-SK" dirty="0" err="1"/>
              <a:t>validované</a:t>
            </a:r>
            <a:r>
              <a:rPr lang="sk-SK" dirty="0"/>
              <a:t>. </a:t>
            </a:r>
          </a:p>
          <a:p>
            <a:r>
              <a:rPr lang="sk-SK" dirty="0"/>
              <a:t>Prvým </a:t>
            </a:r>
            <a:r>
              <a:rPr lang="sk-SK" dirty="0" err="1"/>
              <a:t>krokomv</a:t>
            </a:r>
            <a:r>
              <a:rPr lang="sk-SK" dirty="0"/>
              <a:t> takomto prípade je načítanie údajov z existujúcich súborov (dnes najčastejšie dostupných z </a:t>
            </a:r>
            <a:r>
              <a:rPr lang="sk-SK" dirty="0" err="1"/>
              <a:t>internetu</a:t>
            </a:r>
            <a:r>
              <a:rPr lang="sk-SK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/>
              </a:rPr>
              <a:t>Kroky pri spracovaní údajov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48E2-47D7-A641-8348-4BEEDEFCA8D2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49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11725" y="6787309"/>
            <a:ext cx="3008676" cy="402651"/>
          </a:xfrm>
        </p:spPr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4" y="740791"/>
            <a:ext cx="8790372" cy="571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42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práci v prostredí {</a:t>
            </a:r>
            <a:r>
              <a:rPr lang="sk-SK" dirty="0" smtClean="0"/>
              <a:t>R} </a:t>
            </a:r>
            <a:r>
              <a:rPr lang="sk-SK" dirty="0"/>
              <a:t>projektu je načítanie údajov zo súboru uľahčené funkciami. </a:t>
            </a:r>
            <a:endParaRPr lang="sk-SK" dirty="0" smtClean="0"/>
          </a:p>
          <a:p>
            <a:r>
              <a:rPr lang="sk-SK" dirty="0" smtClean="0"/>
              <a:t>Súbory </a:t>
            </a:r>
            <a:r>
              <a:rPr lang="sk-SK" dirty="0"/>
              <a:t>údajov môžu mať rôzny formát a medzi najčastejšie patria databázové súbory, či </a:t>
            </a:r>
            <a:r>
              <a:rPr lang="sk-SK" dirty="0" err="1"/>
              <a:t>Excel</a:t>
            </a:r>
            <a:r>
              <a:rPr lang="sk-SK" dirty="0"/>
              <a:t> alebo textové súbory, kde sú použité oddeľovače, napríklad čiarka alebo tabelátor.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Prečítanie údajov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800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smtClean="0"/>
              <a:t>Potrebná </a:t>
            </a:r>
            <a:r>
              <a:rPr lang="sk-SK" dirty="0"/>
              <a:t>najčastejšie pri práci s údajmi, ktoré majú rozmer. Teda napríklad prevody medzi jednotkami z inej ako metrickej sústavy, či prepočty mien, alebo kombinácia dvoch a viacerých premenných na novú, napríklad výpočet Body </a:t>
            </a:r>
            <a:r>
              <a:rPr lang="sk-SK" dirty="0" err="1"/>
              <a:t>Mass</a:t>
            </a:r>
            <a:r>
              <a:rPr lang="sk-SK" dirty="0"/>
              <a:t> Indexu. </a:t>
            </a:r>
            <a:endParaRPr lang="sk-SK" dirty="0" smtClean="0"/>
          </a:p>
          <a:p>
            <a:r>
              <a:rPr lang="sk-SK" dirty="0" smtClean="0"/>
              <a:t>Špecifickým </a:t>
            </a:r>
            <a:r>
              <a:rPr lang="sk-SK" dirty="0"/>
              <a:t>príkladom transformácie údajov je práca s dátumom. Často sa snažíme získať z dátumu narodenia vek, či vypočítať dĺžku trvania deja v rokoch, mesiacoch, týždňoch či dňoch.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Transformácia údajov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7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822307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Začína </a:t>
            </a:r>
            <a:r>
              <a:rPr lang="sk-SK" dirty="0"/>
              <a:t>dôsledným štúdiom údajov. </a:t>
            </a:r>
            <a:endParaRPr lang="sk-SK" dirty="0" smtClean="0"/>
          </a:p>
          <a:p>
            <a:r>
              <a:rPr lang="sk-SK" dirty="0" smtClean="0"/>
              <a:t>Predpokladáme, </a:t>
            </a:r>
            <a:r>
              <a:rPr lang="sk-SK" dirty="0"/>
              <a:t>že vstupné údaje pochádzajú z verifikovaných zdrojov, nemusíme sa zaoberať ich kvalitou. </a:t>
            </a:r>
            <a:endParaRPr lang="sk-SK" dirty="0" smtClean="0"/>
          </a:p>
          <a:p>
            <a:r>
              <a:rPr lang="sk-SK" dirty="0"/>
              <a:t>A</a:t>
            </a:r>
            <a:r>
              <a:rPr lang="sk-SK" dirty="0" smtClean="0"/>
              <a:t>ko </a:t>
            </a:r>
            <a:r>
              <a:rPr lang="sk-SK" dirty="0"/>
              <a:t>boli údaje získané a pri interpretácii si byť </a:t>
            </a:r>
            <a:r>
              <a:rPr lang="sk-SK" dirty="0" smtClean="0"/>
              <a:t>vedomí </a:t>
            </a:r>
            <a:r>
              <a:rPr lang="sk-SK" dirty="0"/>
              <a:t>obmedzení, </a:t>
            </a:r>
            <a:r>
              <a:rPr lang="sk-SK" dirty="0" err="1"/>
              <a:t>vyplývajúcich</a:t>
            </a:r>
            <a:r>
              <a:rPr lang="sk-SK" dirty="0"/>
              <a:t> zo zdroja. </a:t>
            </a:r>
            <a:endParaRPr lang="sk-SK" dirty="0" smtClean="0"/>
          </a:p>
          <a:p>
            <a:r>
              <a:rPr lang="sk-SK" dirty="0" smtClean="0"/>
              <a:t>Napríklad </a:t>
            </a:r>
            <a:r>
              <a:rPr lang="sk-SK" dirty="0"/>
              <a:t>pri práci s údajmi o hlásených ochoreniach (infekčných, či </a:t>
            </a:r>
            <a:r>
              <a:rPr lang="sk-SK" dirty="0" err="1"/>
              <a:t>neinfekčných</a:t>
            </a:r>
            <a:r>
              <a:rPr lang="sk-SK" dirty="0"/>
              <a:t>) je potrebné si uvedomovať, že nie všetky prípady boli </a:t>
            </a:r>
            <a:r>
              <a:rPr lang="sk-SK" dirty="0" smtClean="0"/>
              <a:t>hlásené. </a:t>
            </a:r>
            <a:r>
              <a:rPr lang="sk-SK" dirty="0"/>
              <a:t>Napríklad kvapavka sa často nehlási, pretože si to pacient nepraje zo spoločenských dôvodov. Mnohé chrípkové ochorenia sa nezachytia, pretože sa chorý lieči sám a nežiada o práceneschopnosť. Bolo opakovane dokázané, že práceneschopnosť je silne ovplyvnená príjmom pracujúceho a ľudia s vyššími príjmami majú tendenciu prekonať ochorenie bez využitia práceneschopnosti.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Prehľad údajov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9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9" y="756287"/>
            <a:ext cx="8211828" cy="4033519"/>
          </a:xfrm>
        </p:spPr>
        <p:txBody>
          <a:bodyPr>
            <a:normAutofit/>
          </a:bodyPr>
          <a:lstStyle/>
          <a:p>
            <a:r>
              <a:rPr lang="sk-SK" dirty="0" err="1" smtClean="0"/>
              <a:t>Tabelácia</a:t>
            </a:r>
            <a:r>
              <a:rPr lang="sk-SK" dirty="0" smtClean="0"/>
              <a:t>, </a:t>
            </a:r>
            <a:r>
              <a:rPr lang="sk-SK" dirty="0"/>
              <a:t>či </a:t>
            </a:r>
            <a:r>
              <a:rPr lang="sk-SK" dirty="0" smtClean="0"/>
              <a:t>zobrazenie </a:t>
            </a:r>
            <a:r>
              <a:rPr lang="sk-SK" dirty="0"/>
              <a:t>pomocou roztrúseného diagramu, histogramu, či inou formou </a:t>
            </a:r>
            <a:r>
              <a:rPr lang="sk-SK" dirty="0" err="1"/>
              <a:t>vizualizácie</a:t>
            </a:r>
            <a:r>
              <a:rPr lang="sk-SK" dirty="0"/>
              <a:t>. </a:t>
            </a:r>
            <a:endParaRPr lang="sk-SK" dirty="0" smtClean="0"/>
          </a:p>
          <a:p>
            <a:r>
              <a:rPr lang="sk-SK" dirty="0" smtClean="0"/>
              <a:t>Pozor </a:t>
            </a:r>
            <a:r>
              <a:rPr lang="sk-SK" dirty="0"/>
              <a:t>na často </a:t>
            </a:r>
            <a:r>
              <a:rPr lang="sk-SK" dirty="0" err="1"/>
              <a:t>zavádzajúce</a:t>
            </a:r>
            <a:r>
              <a:rPr lang="sk-SK" dirty="0"/>
              <a:t> štatistické </a:t>
            </a:r>
            <a:r>
              <a:rPr lang="sk-SK" dirty="0" err="1"/>
              <a:t>parametre</a:t>
            </a:r>
            <a:r>
              <a:rPr lang="sk-SK" dirty="0"/>
              <a:t>, ktoré automaticky ponúkajú niektoré štatistické programy (</a:t>
            </a:r>
            <a:r>
              <a:rPr lang="sk-SK" dirty="0" err="1"/>
              <a:t>p-hodnota</a:t>
            </a:r>
            <a:r>
              <a:rPr lang="sk-SK" dirty="0"/>
              <a:t>, intervaly istoty) a ktoré v tomto štádiu, kedy sa študujúci orientuje a rozhoduje o ďalšom postupe môžu nesprávne ovplyvniť rozhodnutie. </a:t>
            </a:r>
            <a:endParaRPr lang="sk-SK" dirty="0" smtClean="0"/>
          </a:p>
          <a:p>
            <a:r>
              <a:rPr lang="sk-SK" dirty="0" err="1" smtClean="0"/>
              <a:t>Ttrendová</a:t>
            </a:r>
            <a:r>
              <a:rPr lang="sk-SK" dirty="0" smtClean="0"/>
              <a:t> analýza, </a:t>
            </a:r>
            <a:r>
              <a:rPr lang="sk-SK" dirty="0"/>
              <a:t>či </a:t>
            </a:r>
            <a:r>
              <a:rPr lang="sk-SK" dirty="0" err="1" smtClean="0"/>
              <a:t>sezonalita</a:t>
            </a:r>
            <a:r>
              <a:rPr lang="sk-SK" dirty="0" smtClean="0"/>
              <a:t>, </a:t>
            </a:r>
          </a:p>
          <a:p>
            <a:r>
              <a:rPr lang="sk-SK" dirty="0" smtClean="0"/>
              <a:t>Chyby</a:t>
            </a:r>
            <a:r>
              <a:rPr lang="sk-SK" dirty="0"/>
              <a:t>, ktoré unikli spracovateľom pôvodných údajov, aj keď sa to stáva zriedka u údajov z profesionálnych zdrojov.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Postupy pri prehľade údajov</a:t>
            </a:r>
            <a:endParaRPr lang="sk-S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46DD-106A-D447-AECC-4F4D9A8048EC}" type="datetime1">
              <a:rPr lang="sk-SK" smtClean="0"/>
              <a:t>9.10.2014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rusnak.truni.sk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568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248</TotalTime>
  <Words>844</Words>
  <Application>Microsoft Macintosh PowerPoint</Application>
  <PresentationFormat>Custom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Martin_Trnava_prednasky</vt:lpstr>
      <vt:lpstr>Príprava, spracovanie údajov a klasifikácia</vt:lpstr>
      <vt:lpstr>Štruktúra</vt:lpstr>
      <vt:lpstr>Spracovanie údajov</vt:lpstr>
      <vt:lpstr>Kroky pri spracovaní údajov</vt:lpstr>
      <vt:lpstr>PowerPoint Presentation</vt:lpstr>
      <vt:lpstr>Prečítanie údajov</vt:lpstr>
      <vt:lpstr>Transformácia údajov</vt:lpstr>
      <vt:lpstr>Prehľad údajov</vt:lpstr>
      <vt:lpstr>Postupy pri prehľade údajov</vt:lpstr>
      <vt:lpstr>Štatistická analýza</vt:lpstr>
      <vt:lpstr>Správa</vt:lpstr>
      <vt:lpstr>Klasifikácia chorôb</vt:lpstr>
      <vt:lpstr>Načo je klasifikácia</vt:lpstr>
      <vt:lpstr>Medzinárodná klasifikácia chorôb</vt:lpstr>
      <vt:lpstr>PowerPoint Presentation</vt:lpstr>
      <vt:lpstr>On-line version v angličtine</vt:lpstr>
      <vt:lpstr>World Health Organization</vt:lpstr>
      <vt:lpstr>PowerPoint Presentation</vt:lpstr>
      <vt:lpstr>Národné centrum zdravotníckych informácií</vt:lpstr>
      <vt:lpstr>PowerPoint Presentation</vt:lpstr>
      <vt:lpstr>PowerPoint Presentation</vt:lpstr>
      <vt:lpstr>Ďalšie MKCH</vt:lpstr>
      <vt:lpstr>Medzinárodná klasifikácia primárnej starostlivosti (ICPC)</vt:lpstr>
      <vt:lpstr>Systemizovaná Nomenklatúra Medicíny – klinické výrazy SNOMED-CT</vt:lpstr>
      <vt:lpstr>Platba za diagnózu (tzv. DRG)</vt:lpstr>
      <vt:lpstr>Stanovenie DRG</vt:lpstr>
      <vt:lpstr>Výpočet hodnôt DRG</vt:lpstr>
      <vt:lpstr>Súhrn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Klasifikácia chorôb</dc:title>
  <dc:subject>prednáška</dc:subject>
  <dc:creator>Martin Rusnák</dc:creator>
  <cp:keywords/>
  <dc:description/>
  <cp:lastModifiedBy>Martin Rusnák</cp:lastModifiedBy>
  <cp:revision>35</cp:revision>
  <dcterms:created xsi:type="dcterms:W3CDTF">2012-03-23T08:51:40Z</dcterms:created>
  <dcterms:modified xsi:type="dcterms:W3CDTF">2014-10-09T06:15:14Z</dcterms:modified>
  <cp:category/>
</cp:coreProperties>
</file>