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5" r:id="rId4"/>
    <p:sldId id="270" r:id="rId5"/>
    <p:sldId id="271" r:id="rId6"/>
    <p:sldId id="272" r:id="rId7"/>
    <p:sldId id="273" r:id="rId8"/>
    <p:sldId id="267" r:id="rId9"/>
    <p:sldId id="263" r:id="rId10"/>
    <p:sldId id="268" r:id="rId11"/>
    <p:sldId id="266" r:id="rId12"/>
    <p:sldId id="262" r:id="rId13"/>
    <p:sldId id="276" r:id="rId14"/>
    <p:sldId id="264" r:id="rId15"/>
    <p:sldId id="269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1" r:id="rId27"/>
    <p:sldId id="285" r:id="rId28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24" y="-144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4.12.14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4.12.14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4.12.14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4.12.14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4.12.14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4.12.14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4.12.14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4.12.14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4.12.14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Štatistika zdravotníckych </a:t>
            </a:r>
            <a:r>
              <a:rPr lang="sk-SK" dirty="0" smtClean="0"/>
              <a:t>služieb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Prof. MUDr. Martin </a:t>
            </a:r>
            <a:endParaRPr lang="sk-SK" dirty="0" smtClean="0"/>
          </a:p>
          <a:p>
            <a:r>
              <a:rPr lang="sk-SK" dirty="0" err="1" smtClean="0"/>
              <a:t>Rusnák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791" y="2837619"/>
            <a:ext cx="4727071" cy="45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4.12.14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6" name="Picture 5" descr="Snímka obrazovky 2014-12-01 o 13.2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34"/>
            <a:ext cx="10075863" cy="60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 descr="Snímka obrazovky 2014-12-01 o 13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9" y="285917"/>
            <a:ext cx="10075863" cy="2550691"/>
          </a:xfrm>
          <a:prstGeom prst="rect">
            <a:avLst/>
          </a:prstGeom>
        </p:spPr>
      </p:pic>
      <p:pic>
        <p:nvPicPr>
          <p:cNvPr id="7" name="Picture 6" descr="Snímka obrazovky 2014-12-01 o 13.0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9" y="4080258"/>
            <a:ext cx="9525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0140" y="5058958"/>
            <a:ext cx="9765723" cy="178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chemeClr val="tx1"/>
                </a:solidFill>
              </a:rPr>
              <a:t>Practising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physicians</a:t>
            </a:r>
            <a:r>
              <a:rPr lang="sk-SK" dirty="0">
                <a:solidFill>
                  <a:schemeClr val="tx1"/>
                </a:solidFill>
              </a:rPr>
              <a:t> - Per 100 000 </a:t>
            </a:r>
            <a:r>
              <a:rPr lang="sk-SK" dirty="0" err="1">
                <a:solidFill>
                  <a:schemeClr val="tx1"/>
                </a:solidFill>
              </a:rPr>
              <a:t>inhabitants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 err="1">
                <a:solidFill>
                  <a:schemeClr val="tx1"/>
                </a:solidFill>
              </a:rPr>
              <a:t>Short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Description</a:t>
            </a:r>
            <a:r>
              <a:rPr lang="sk-SK" dirty="0">
                <a:solidFill>
                  <a:schemeClr val="tx1"/>
                </a:solidFill>
              </a:rPr>
              <a:t>: </a:t>
            </a:r>
            <a:r>
              <a:rPr lang="sk-SK" dirty="0" err="1">
                <a:solidFill>
                  <a:schemeClr val="tx1"/>
                </a:solidFill>
              </a:rPr>
              <a:t>Physicians</a:t>
            </a:r>
            <a:r>
              <a:rPr lang="sk-SK" dirty="0">
                <a:solidFill>
                  <a:schemeClr val="tx1"/>
                </a:solidFill>
              </a:rPr>
              <a:t> (</a:t>
            </a:r>
            <a:r>
              <a:rPr lang="sk-SK" dirty="0" err="1">
                <a:solidFill>
                  <a:schemeClr val="tx1"/>
                </a:solidFill>
              </a:rPr>
              <a:t>medical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doctors</a:t>
            </a:r>
            <a:r>
              <a:rPr lang="sk-SK" dirty="0">
                <a:solidFill>
                  <a:schemeClr val="tx1"/>
                </a:solidFill>
              </a:rPr>
              <a:t>) as </a:t>
            </a:r>
            <a:r>
              <a:rPr lang="sk-SK" dirty="0" err="1">
                <a:solidFill>
                  <a:schemeClr val="tx1"/>
                </a:solidFill>
              </a:rPr>
              <a:t>defined</a:t>
            </a:r>
            <a:r>
              <a:rPr lang="sk-SK" dirty="0">
                <a:solidFill>
                  <a:schemeClr val="tx1"/>
                </a:solidFill>
              </a:rPr>
              <a:t> by ISCO 88 (</a:t>
            </a:r>
            <a:r>
              <a:rPr lang="sk-SK" dirty="0" err="1">
                <a:solidFill>
                  <a:schemeClr val="tx1"/>
                </a:solidFill>
              </a:rPr>
              <a:t>code</a:t>
            </a:r>
            <a:r>
              <a:rPr lang="sk-SK" dirty="0">
                <a:solidFill>
                  <a:schemeClr val="tx1"/>
                </a:solidFill>
              </a:rPr>
              <a:t> 2221) </a:t>
            </a:r>
            <a:r>
              <a:rPr lang="sk-SK" dirty="0" err="1">
                <a:solidFill>
                  <a:schemeClr val="tx1"/>
                </a:solidFill>
              </a:rPr>
              <a:t>apply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preventive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curative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measures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improve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or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develop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concepts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theories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operational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methods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conduct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research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in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the</a:t>
            </a:r>
            <a:r>
              <a:rPr lang="sk-SK" dirty="0">
                <a:solidFill>
                  <a:schemeClr val="tx1"/>
                </a:solidFill>
              </a:rPr>
              <a:t> area </a:t>
            </a:r>
            <a:r>
              <a:rPr lang="sk-SK" dirty="0" err="1">
                <a:solidFill>
                  <a:schemeClr val="tx1"/>
                </a:solidFill>
              </a:rPr>
              <a:t>of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medicine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health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care</a:t>
            </a:r>
            <a:r>
              <a:rPr lang="sk-SK" dirty="0">
                <a:solidFill>
                  <a:schemeClr val="tx1"/>
                </a:solidFill>
              </a:rPr>
              <a:t>. </a:t>
            </a:r>
            <a:r>
              <a:rPr lang="sk-SK" dirty="0" err="1">
                <a:solidFill>
                  <a:schemeClr val="tx1"/>
                </a:solidFill>
              </a:rPr>
              <a:t>Physicians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may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be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counted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according</a:t>
            </a:r>
            <a:r>
              <a:rPr lang="sk-SK" dirty="0">
                <a:solidFill>
                  <a:schemeClr val="tx1"/>
                </a:solidFill>
              </a:rPr>
              <a:t> to </a:t>
            </a:r>
            <a:r>
              <a:rPr lang="sk-SK" dirty="0" err="1">
                <a:solidFill>
                  <a:schemeClr val="tx1"/>
                </a:solidFill>
              </a:rPr>
              <a:t>different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concepts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such</a:t>
            </a:r>
            <a:r>
              <a:rPr lang="sk-SK" dirty="0">
                <a:solidFill>
                  <a:schemeClr val="tx1"/>
                </a:solidFill>
              </a:rPr>
              <a:t> as "</a:t>
            </a:r>
            <a:r>
              <a:rPr lang="sk-SK" dirty="0" err="1">
                <a:solidFill>
                  <a:schemeClr val="tx1"/>
                </a:solidFill>
              </a:rPr>
              <a:t>practising</a:t>
            </a:r>
            <a:r>
              <a:rPr lang="sk-SK" dirty="0">
                <a:solidFill>
                  <a:schemeClr val="tx1"/>
                </a:solidFill>
              </a:rPr>
              <a:t>", "</a:t>
            </a:r>
            <a:r>
              <a:rPr lang="sk-SK" dirty="0" err="1">
                <a:solidFill>
                  <a:schemeClr val="tx1"/>
                </a:solidFill>
              </a:rPr>
              <a:t>professionally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active</a:t>
            </a:r>
            <a:r>
              <a:rPr lang="sk-SK" dirty="0">
                <a:solidFill>
                  <a:schemeClr val="tx1"/>
                </a:solidFill>
              </a:rPr>
              <a:t>" </a:t>
            </a:r>
            <a:r>
              <a:rPr lang="sk-SK" dirty="0" err="1">
                <a:solidFill>
                  <a:schemeClr val="tx1"/>
                </a:solidFill>
              </a:rPr>
              <a:t>or</a:t>
            </a:r>
            <a:r>
              <a:rPr lang="sk-SK" dirty="0">
                <a:solidFill>
                  <a:schemeClr val="tx1"/>
                </a:solidFill>
              </a:rPr>
              <a:t> "</a:t>
            </a:r>
            <a:r>
              <a:rPr lang="sk-SK" dirty="0" err="1">
                <a:solidFill>
                  <a:schemeClr val="tx1"/>
                </a:solidFill>
              </a:rPr>
              <a:t>licensed</a:t>
            </a:r>
            <a:r>
              <a:rPr lang="sk-SK" dirty="0">
                <a:solidFill>
                  <a:schemeClr val="tx1"/>
                </a:solidFill>
              </a:rPr>
              <a:t> to </a:t>
            </a:r>
            <a:r>
              <a:rPr lang="sk-SK" dirty="0" err="1">
                <a:solidFill>
                  <a:schemeClr val="tx1"/>
                </a:solidFill>
              </a:rPr>
              <a:t>practice</a:t>
            </a:r>
            <a:r>
              <a:rPr lang="sk-SK" dirty="0">
                <a:solidFill>
                  <a:schemeClr val="tx1"/>
                </a:solidFill>
              </a:rPr>
              <a:t>". </a:t>
            </a:r>
            <a:r>
              <a:rPr lang="sk-SK" dirty="0" err="1">
                <a:solidFill>
                  <a:schemeClr val="tx1"/>
                </a:solidFill>
              </a:rPr>
              <a:t>Practising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physicians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provide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services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directly</a:t>
            </a:r>
            <a:r>
              <a:rPr lang="sk-SK" dirty="0">
                <a:solidFill>
                  <a:schemeClr val="tx1"/>
                </a:solidFill>
              </a:rPr>
              <a:t> to </a:t>
            </a:r>
            <a:r>
              <a:rPr lang="sk-SK" dirty="0" err="1">
                <a:solidFill>
                  <a:schemeClr val="tx1"/>
                </a:solidFill>
              </a:rPr>
              <a:t>patients</a:t>
            </a:r>
            <a:r>
              <a:rPr lang="sk-SK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0115233" cy="2538798"/>
            <a:chOff x="-39370" y="429407"/>
            <a:chExt cx="10115233" cy="25387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407"/>
              <a:ext cx="10075863" cy="488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370" y="917990"/>
              <a:ext cx="10075863" cy="5337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370" y="1451749"/>
              <a:ext cx="10075863" cy="477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370" y="1929322"/>
              <a:ext cx="10075863" cy="2905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370" y="2219882"/>
              <a:ext cx="10075863" cy="4780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9370" y="2697900"/>
              <a:ext cx="10075863" cy="27030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311" y="2711560"/>
            <a:ext cx="6147420" cy="23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Resources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9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6" name="Picture 5" descr="Snímka obrazovky 2014-12-01 o 13.0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2" y="2527300"/>
            <a:ext cx="9994900" cy="2552700"/>
          </a:xfrm>
          <a:prstGeom prst="rect">
            <a:avLst/>
          </a:prstGeom>
        </p:spPr>
      </p:pic>
      <p:pic>
        <p:nvPicPr>
          <p:cNvPr id="7" name="Picture 6" descr="Snímka obrazovky 2014-12-01 o 13.0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" y="38100"/>
            <a:ext cx="9550400" cy="2489200"/>
          </a:xfrm>
          <a:prstGeom prst="rect">
            <a:avLst/>
          </a:prstGeom>
        </p:spPr>
      </p:pic>
      <p:pic>
        <p:nvPicPr>
          <p:cNvPr id="8" name="Picture 7" descr="Snímka obrazovky 2014-12-01 o 13.05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016500"/>
            <a:ext cx="98425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Národné centrum zdravotníckych informácií a štatistiky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Štatistika služieb v SR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65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9032" y="756287"/>
            <a:ext cx="8049245" cy="4033519"/>
          </a:xfrm>
        </p:spPr>
        <p:txBody>
          <a:bodyPr>
            <a:normAutofit/>
          </a:bodyPr>
          <a:lstStyle/>
          <a:p>
            <a:r>
              <a:rPr lang="sk-SK" dirty="0"/>
              <a:t>Zdrojom údajov o sieti zdravotníckych zariadení sú </a:t>
            </a:r>
            <a:endParaRPr lang="sk-SK" dirty="0" smtClean="0"/>
          </a:p>
          <a:p>
            <a:pPr lvl="1"/>
            <a:r>
              <a:rPr lang="sk-SK" dirty="0" smtClean="0"/>
              <a:t>národný </a:t>
            </a:r>
            <a:r>
              <a:rPr lang="sk-SK" dirty="0"/>
              <a:t>register poskytovateľov zdravotnej starostlivosti</a:t>
            </a:r>
            <a:r>
              <a:rPr lang="sk-SK" dirty="0" smtClean="0"/>
              <a:t>, </a:t>
            </a:r>
          </a:p>
          <a:p>
            <a:pPr lvl="1"/>
            <a:r>
              <a:rPr lang="sk-SK" dirty="0" smtClean="0"/>
              <a:t>štatistické </a:t>
            </a:r>
            <a:r>
              <a:rPr lang="sk-SK" dirty="0"/>
              <a:t>zisťovania </a:t>
            </a:r>
            <a:r>
              <a:rPr lang="sk-SK" dirty="0" smtClean="0"/>
              <a:t>M (MZ SR</a:t>
            </a:r>
            <a:r>
              <a:rPr lang="sk-SK" dirty="0"/>
              <a:t>) 1-01 o </a:t>
            </a:r>
            <a:r>
              <a:rPr lang="sk-SK" dirty="0" smtClean="0"/>
              <a:t> počte </a:t>
            </a:r>
            <a:r>
              <a:rPr lang="sk-SK" dirty="0"/>
              <a:t>a </a:t>
            </a:r>
            <a:r>
              <a:rPr lang="sk-SK" dirty="0" smtClean="0"/>
              <a:t>štruktúre pracovníkov </a:t>
            </a:r>
            <a:r>
              <a:rPr lang="sk-SK" dirty="0"/>
              <a:t>v zdravotníctve, </a:t>
            </a:r>
            <a:endParaRPr lang="sk-SK" dirty="0" smtClean="0"/>
          </a:p>
          <a:p>
            <a:pPr lvl="1"/>
            <a:r>
              <a:rPr lang="sk-SK" dirty="0" smtClean="0"/>
              <a:t>odborné </a:t>
            </a:r>
            <a:r>
              <a:rPr lang="sk-SK" dirty="0"/>
              <a:t>výkazy </a:t>
            </a:r>
            <a:r>
              <a:rPr lang="sk-SK" dirty="0" err="1" smtClean="0"/>
              <a:t>zaznamenávajúce</a:t>
            </a:r>
            <a:r>
              <a:rPr lang="sk-SK" dirty="0" smtClean="0"/>
              <a:t> </a:t>
            </a:r>
            <a:r>
              <a:rPr lang="sk-SK" dirty="0"/>
              <a:t>počet návštev a denných miest, </a:t>
            </a:r>
            <a:endParaRPr lang="sk-SK" dirty="0" smtClean="0"/>
          </a:p>
          <a:p>
            <a:pPr lvl="1"/>
            <a:r>
              <a:rPr lang="sk-SK" dirty="0" smtClean="0"/>
              <a:t>výkaz P (MZ SR) 1</a:t>
            </a:r>
            <a:r>
              <a:rPr lang="sk-SK" dirty="0"/>
              <a:t>-01 o  posteľovom fonde zdravotníckeho </a:t>
            </a:r>
            <a:r>
              <a:rPr lang="sk-SK" dirty="0" smtClean="0"/>
              <a:t>zariadenia</a:t>
            </a:r>
          </a:p>
          <a:p>
            <a:pPr lvl="1"/>
            <a:r>
              <a:rPr lang="sk-SK" dirty="0" smtClean="0"/>
              <a:t>výkaz P (MZ SR</a:t>
            </a:r>
            <a:r>
              <a:rPr lang="sk-SK" dirty="0"/>
              <a:t>) 3-01 o </a:t>
            </a:r>
            <a:r>
              <a:rPr lang="sk-SK" dirty="0" smtClean="0"/>
              <a:t>prírodných </a:t>
            </a:r>
            <a:r>
              <a:rPr lang="sk-SK" dirty="0"/>
              <a:t>liečebných </a:t>
            </a:r>
            <a:r>
              <a:rPr lang="sk-SK" dirty="0" err="1"/>
              <a:t>kúpeľoch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Sieť a činnosť zdravotníckych </a:t>
            </a:r>
            <a:r>
              <a:rPr lang="sk-SK" dirty="0" smtClean="0"/>
              <a:t>zariadení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3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580" y="1909528"/>
            <a:ext cx="4443478" cy="1008380"/>
          </a:xfrm>
        </p:spPr>
        <p:txBody>
          <a:bodyPr/>
          <a:lstStyle/>
          <a:p>
            <a:r>
              <a:rPr lang="sk-SK" sz="2800" dirty="0" err="1" smtClean="0"/>
              <a:t>http</a:t>
            </a:r>
            <a:r>
              <a:rPr lang="sk-SK" sz="2800" dirty="0"/>
              <a:t>://</a:t>
            </a:r>
            <a:r>
              <a:rPr lang="sk-SK" sz="2800" dirty="0" err="1"/>
              <a:t>www</a:t>
            </a:r>
            <a:r>
              <a:rPr lang="sk-SK" sz="2800" dirty="0"/>
              <a:t>.</a:t>
            </a:r>
            <a:r>
              <a:rPr lang="sk-SK" sz="2800" dirty="0" err="1"/>
              <a:t>nczisk</a:t>
            </a:r>
            <a:r>
              <a:rPr lang="sk-SK" sz="2800" dirty="0"/>
              <a:t>.</a:t>
            </a:r>
            <a:r>
              <a:rPr lang="sk-SK" sz="2800" dirty="0" err="1"/>
              <a:t>sk</a:t>
            </a:r>
            <a:r>
              <a:rPr lang="sk-SK" sz="2800" dirty="0" smtClean="0"/>
              <a:t>/</a:t>
            </a:r>
            <a:br>
              <a:rPr lang="sk-SK" sz="2800" dirty="0" smtClean="0"/>
            </a:br>
            <a:r>
              <a:rPr lang="sk-SK" sz="2800" dirty="0" err="1" smtClean="0"/>
              <a:t>Documents</a:t>
            </a:r>
            <a:r>
              <a:rPr lang="sk-SK" sz="2800" dirty="0"/>
              <a:t>/</a:t>
            </a:r>
            <a:r>
              <a:rPr lang="sk-SK" sz="2800" dirty="0" err="1"/>
              <a:t>rocenky</a:t>
            </a:r>
            <a:r>
              <a:rPr lang="sk-SK" sz="2800" dirty="0"/>
              <a:t>/2012</a:t>
            </a:r>
            <a:r>
              <a:rPr lang="sk-SK" sz="2800" dirty="0" smtClean="0"/>
              <a:t>/</a:t>
            </a:r>
            <a:endParaRPr lang="sk-S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58" y="0"/>
            <a:ext cx="5366805" cy="756285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29494" y="730961"/>
            <a:ext cx="2860520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>
            <a:lvl1pPr algn="l" defTabSz="1007852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Zdroj</a:t>
            </a:r>
            <a:br>
              <a:rPr lang="sk-SK" dirty="0" smtClean="0"/>
            </a:b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08871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Prehľad </a:t>
            </a:r>
            <a:r>
              <a:rPr lang="sk-SK" dirty="0"/>
              <a:t>siete zdravotnej starostlivosti k 31. 12. </a:t>
            </a:r>
            <a:r>
              <a:rPr lang="sk-SK" dirty="0" smtClean="0"/>
              <a:t>2012 podľa </a:t>
            </a:r>
            <a:r>
              <a:rPr lang="sk-SK" dirty="0"/>
              <a:t>druhov zdravotníckych </a:t>
            </a:r>
            <a:r>
              <a:rPr lang="sk-SK" dirty="0" smtClean="0"/>
              <a:t>zariadení</a:t>
            </a:r>
          </a:p>
          <a:p>
            <a:r>
              <a:rPr lang="sk-SK" dirty="0" smtClean="0"/>
              <a:t>Lekárske </a:t>
            </a:r>
            <a:r>
              <a:rPr lang="sk-SK" dirty="0"/>
              <a:t>miesta a postele v odborných </a:t>
            </a:r>
            <a:r>
              <a:rPr lang="sk-SK" dirty="0" smtClean="0"/>
              <a:t>útvaroch ústavnej </a:t>
            </a:r>
            <a:r>
              <a:rPr lang="sk-SK" dirty="0"/>
              <a:t>zdravotnej </a:t>
            </a:r>
            <a:r>
              <a:rPr lang="sk-SK" dirty="0" smtClean="0"/>
              <a:t>starostlivosti</a:t>
            </a:r>
          </a:p>
          <a:p>
            <a:r>
              <a:rPr lang="sk-SK" dirty="0" smtClean="0"/>
              <a:t>Posteľová </a:t>
            </a:r>
            <a:r>
              <a:rPr lang="sk-SK" dirty="0"/>
              <a:t>starostlivosť v odborných </a:t>
            </a:r>
            <a:r>
              <a:rPr lang="sk-SK" dirty="0" smtClean="0"/>
              <a:t>útvaroch ústavnej </a:t>
            </a:r>
            <a:r>
              <a:rPr lang="sk-SK" dirty="0"/>
              <a:t>zdravotnej </a:t>
            </a:r>
            <a:r>
              <a:rPr lang="sk-SK" dirty="0" smtClean="0"/>
              <a:t>starostlivosti</a:t>
            </a:r>
          </a:p>
          <a:p>
            <a:r>
              <a:rPr lang="sk-SK" dirty="0" smtClean="0"/>
              <a:t>Denné </a:t>
            </a:r>
            <a:r>
              <a:rPr lang="sk-SK" dirty="0"/>
              <a:t>miesta pre pacientov v odborných </a:t>
            </a:r>
            <a:r>
              <a:rPr lang="sk-SK" dirty="0" smtClean="0"/>
              <a:t>útvaroch zdravotnej starostlivosti</a:t>
            </a:r>
          </a:p>
          <a:p>
            <a:r>
              <a:rPr lang="sk-SK" dirty="0" smtClean="0"/>
              <a:t>Zdravotná </a:t>
            </a:r>
            <a:r>
              <a:rPr lang="sk-SK" dirty="0"/>
              <a:t>starostlivosť v </a:t>
            </a:r>
            <a:r>
              <a:rPr lang="sk-SK" dirty="0" smtClean="0"/>
              <a:t>ambulanciách</a:t>
            </a:r>
          </a:p>
          <a:p>
            <a:r>
              <a:rPr lang="sk-SK" dirty="0" smtClean="0"/>
              <a:t>Zdravotná </a:t>
            </a:r>
            <a:r>
              <a:rPr lang="sk-SK" dirty="0"/>
              <a:t>starostlivosť v ambulanciách </a:t>
            </a:r>
            <a:r>
              <a:rPr lang="sk-SK" dirty="0" smtClean="0"/>
              <a:t>prepočet </a:t>
            </a:r>
            <a:r>
              <a:rPr lang="sk-SK" dirty="0"/>
              <a:t>na 100 000 obyvateľov</a:t>
            </a:r>
          </a:p>
          <a:p>
            <a:r>
              <a:rPr lang="sk-SK" dirty="0" smtClean="0"/>
              <a:t>Všeobecná </a:t>
            </a:r>
            <a:r>
              <a:rPr lang="sk-SK" dirty="0"/>
              <a:t>zdravotná starostlivosť</a:t>
            </a:r>
          </a:p>
          <a:p>
            <a:r>
              <a:rPr lang="sk-SK" dirty="0" smtClean="0"/>
              <a:t>Kúpeľná </a:t>
            </a:r>
            <a:r>
              <a:rPr lang="sk-SK" dirty="0"/>
              <a:t>starostlivosť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Sieť a činnosť zdravotníckych zariadení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4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51" y="0"/>
            <a:ext cx="7006730" cy="75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Predstaviť štatistiku o zdravotníckych službách z EUROSTAT</a:t>
            </a:r>
          </a:p>
          <a:p>
            <a:r>
              <a:rPr lang="sk-SK" dirty="0" smtClean="0"/>
              <a:t>Poukázať na vývoj v priebehu času</a:t>
            </a:r>
          </a:p>
          <a:p>
            <a:r>
              <a:rPr lang="sk-SK" dirty="0" smtClean="0"/>
              <a:t>Porovnať situáciu v susedných krajinách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41300"/>
            <a:ext cx="55626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4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14" y="173064"/>
            <a:ext cx="5588000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014" y="3335364"/>
            <a:ext cx="55499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3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01600"/>
            <a:ext cx="55753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6" y="615149"/>
            <a:ext cx="8892784" cy="61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37" y="181909"/>
            <a:ext cx="8050903" cy="66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0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0412" y="260200"/>
            <a:ext cx="8211829" cy="4799890"/>
          </a:xfrm>
        </p:spPr>
        <p:txBody>
          <a:bodyPr>
            <a:noAutofit/>
          </a:bodyPr>
          <a:lstStyle/>
          <a:p>
            <a:r>
              <a:rPr lang="sk-SK" sz="1400" dirty="0" smtClean="0"/>
              <a:t>Počet </a:t>
            </a:r>
            <a:r>
              <a:rPr lang="sk-SK" sz="1400" dirty="0"/>
              <a:t>pracovníkov v </a:t>
            </a:r>
            <a:r>
              <a:rPr lang="sk-SK" sz="1400" dirty="0" smtClean="0"/>
              <a:t>zdravotníctve podľa </a:t>
            </a:r>
            <a:r>
              <a:rPr lang="sk-SK" sz="1400" dirty="0"/>
              <a:t>zriaďovateľa a kraja sídla zariadenia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pracovníkov v </a:t>
            </a:r>
            <a:r>
              <a:rPr lang="sk-SK" sz="1400" dirty="0" smtClean="0"/>
              <a:t>zdravotníctve podľa </a:t>
            </a:r>
            <a:r>
              <a:rPr lang="sk-SK" sz="1400" dirty="0"/>
              <a:t>zriaďovateľa a pohlavia</a:t>
            </a:r>
          </a:p>
          <a:p>
            <a:pPr lvl="1"/>
            <a:r>
              <a:rPr lang="sk-SK" sz="1400" dirty="0" smtClean="0"/>
              <a:t>podľa </a:t>
            </a:r>
            <a:r>
              <a:rPr lang="sk-SK" sz="1400" dirty="0"/>
              <a:t>zriaďovateľa zariadenia a povolania</a:t>
            </a:r>
          </a:p>
          <a:p>
            <a:r>
              <a:rPr lang="sk-SK" sz="1600" dirty="0" smtClean="0"/>
              <a:t>Počet </a:t>
            </a:r>
            <a:r>
              <a:rPr lang="sk-SK" sz="1600" dirty="0"/>
              <a:t>pracovníkov v </a:t>
            </a:r>
            <a:r>
              <a:rPr lang="sk-SK" sz="1600" dirty="0" smtClean="0"/>
              <a:t>zdravotníctve podľa </a:t>
            </a:r>
            <a:r>
              <a:rPr lang="sk-SK" sz="1600" dirty="0"/>
              <a:t>vekových skupín a povolania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lekárov a zubných lekárov podľa </a:t>
            </a:r>
            <a:r>
              <a:rPr lang="sk-SK" sz="1400" dirty="0" smtClean="0"/>
              <a:t>zriaďovateľa zariadenia</a:t>
            </a:r>
            <a:r>
              <a:rPr lang="sk-SK" sz="1400" dirty="0"/>
              <a:t>, vekových skupín a pohlavia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sestier podľa zriaďovateľa </a:t>
            </a:r>
            <a:r>
              <a:rPr lang="sk-SK" sz="1400" dirty="0" smtClean="0"/>
              <a:t>zariadenia a </a:t>
            </a:r>
            <a:r>
              <a:rPr lang="sk-SK" sz="1400" dirty="0"/>
              <a:t>vekových skupín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pôrodných asistentiek podľa </a:t>
            </a:r>
            <a:r>
              <a:rPr lang="sk-SK" sz="1400" dirty="0" smtClean="0"/>
              <a:t>zriaďovateľa zariadenia </a:t>
            </a:r>
            <a:r>
              <a:rPr lang="sk-SK" sz="1400" dirty="0"/>
              <a:t>a vekových skupín</a:t>
            </a:r>
          </a:p>
          <a:p>
            <a:r>
              <a:rPr lang="sk-SK" sz="1600" dirty="0" smtClean="0"/>
              <a:t>Počet </a:t>
            </a:r>
            <a:r>
              <a:rPr lang="sk-SK" sz="1600" dirty="0"/>
              <a:t>pracovníkov podľa vybraných </a:t>
            </a:r>
            <a:r>
              <a:rPr lang="sk-SK" sz="1600" dirty="0" smtClean="0"/>
              <a:t>kategórií a </a:t>
            </a:r>
            <a:r>
              <a:rPr lang="sk-SK" sz="1600" dirty="0"/>
              <a:t>územia sídla zariadenia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pracovníkov na 100 000 obyvateľov </a:t>
            </a:r>
            <a:r>
              <a:rPr lang="sk-SK" sz="1400" dirty="0" smtClean="0"/>
              <a:t>podľa vybraných </a:t>
            </a:r>
            <a:r>
              <a:rPr lang="sk-SK" sz="1400" dirty="0"/>
              <a:t>kategórií a územia sídla zariadenia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pracovníkov v zdravotníctve podľa vzdelania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lekárov a zubných </a:t>
            </a:r>
            <a:r>
              <a:rPr lang="sk-SK" sz="1400" dirty="0" smtClean="0"/>
              <a:t>lekárov podľa </a:t>
            </a:r>
            <a:r>
              <a:rPr lang="sk-SK" sz="1400" dirty="0"/>
              <a:t>dosiahnutého vzdelania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sestier podľa dosiahnutého vzdelania</a:t>
            </a:r>
          </a:p>
          <a:p>
            <a:pPr lvl="1"/>
            <a:r>
              <a:rPr lang="sk-SK" sz="1400" dirty="0" smtClean="0"/>
              <a:t>Počet </a:t>
            </a:r>
            <a:r>
              <a:rPr lang="sk-SK" sz="1400" dirty="0"/>
              <a:t>pôrodných </a:t>
            </a:r>
            <a:r>
              <a:rPr lang="sk-SK" sz="1400" dirty="0" smtClean="0"/>
              <a:t>asistentiek podľa </a:t>
            </a:r>
            <a:r>
              <a:rPr lang="sk-SK" sz="1400" dirty="0"/>
              <a:t>dosiahnutého vzdelania</a:t>
            </a:r>
          </a:p>
          <a:p>
            <a:r>
              <a:rPr lang="sk-SK" sz="1600" dirty="0" smtClean="0"/>
              <a:t>Žiaci </a:t>
            </a:r>
            <a:r>
              <a:rPr lang="sk-SK" sz="1600" dirty="0"/>
              <a:t>stredných zdravotníckych</a:t>
            </a:r>
            <a:r>
              <a:rPr lang="sk-SK" sz="1600" dirty="0" err="1"/>
              <a:t> škôl</a:t>
            </a:r>
            <a:r>
              <a:rPr lang="sk-SK" sz="1600" dirty="0"/>
              <a:t> k 15. 9. 2012</a:t>
            </a:r>
            <a:r>
              <a:rPr lang="sk-SK" sz="1600" dirty="0" smtClean="0"/>
              <a:t>, denná </a:t>
            </a:r>
            <a:r>
              <a:rPr lang="sk-SK" sz="1600" dirty="0"/>
              <a:t>forma </a:t>
            </a:r>
            <a:r>
              <a:rPr lang="sk-SK" sz="1600" dirty="0" smtClean="0"/>
              <a:t>štúdia</a:t>
            </a:r>
            <a:r>
              <a:rPr lang="sk-SK" sz="1600" dirty="0"/>
              <a:t>, externá forma štúdia</a:t>
            </a:r>
          </a:p>
          <a:p>
            <a:r>
              <a:rPr lang="sk-SK" sz="1600" dirty="0" smtClean="0"/>
              <a:t>Študujúci </a:t>
            </a:r>
            <a:r>
              <a:rPr lang="sk-SK" sz="1600" dirty="0"/>
              <a:t>na zdravotníckych vysokých </a:t>
            </a:r>
            <a:r>
              <a:rPr lang="sk-SK" sz="1600" dirty="0" smtClean="0"/>
              <a:t>školách k </a:t>
            </a:r>
            <a:r>
              <a:rPr lang="sk-SK" sz="1600" dirty="0"/>
              <a:t>31. 10. 2012, štúdium I. a II. stupňa </a:t>
            </a:r>
            <a:r>
              <a:rPr lang="sk-SK" sz="1600" dirty="0" smtClean="0"/>
              <a:t>– denná </a:t>
            </a:r>
            <a:r>
              <a:rPr lang="sk-SK" sz="1600" dirty="0"/>
              <a:t>forma </a:t>
            </a:r>
            <a:r>
              <a:rPr lang="sk-SK" sz="1600" dirty="0" smtClean="0"/>
              <a:t>štúdia, </a:t>
            </a:r>
            <a:r>
              <a:rPr lang="sk-SK" sz="1600" dirty="0"/>
              <a:t>externá forma </a:t>
            </a:r>
            <a:r>
              <a:rPr lang="sk-SK" sz="1600" dirty="0" smtClean="0"/>
              <a:t>štúdia, </a:t>
            </a:r>
            <a:r>
              <a:rPr lang="sk-SK" sz="1600" dirty="0" err="1"/>
              <a:t>doktorandské</a:t>
            </a:r>
            <a:r>
              <a:rPr lang="sk-SK" sz="1600" dirty="0"/>
              <a:t> </a:t>
            </a:r>
            <a:r>
              <a:rPr lang="sk-SK" sz="1600" dirty="0" smtClean="0"/>
              <a:t>štúdium</a:t>
            </a:r>
            <a:endParaRPr lang="sk-SK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90" y="5882217"/>
            <a:ext cx="8312587" cy="1008380"/>
          </a:xfrm>
        </p:spPr>
        <p:txBody>
          <a:bodyPr/>
          <a:lstStyle/>
          <a:p>
            <a:r>
              <a:rPr lang="sk-SK" dirty="0" smtClean="0"/>
              <a:t>P</a:t>
            </a:r>
            <a:r>
              <a:rPr lang="sk-SK" dirty="0"/>
              <a:t>racovníci a zdravotnícke </a:t>
            </a:r>
            <a:r>
              <a:rPr lang="sk-SK" dirty="0" smtClean="0"/>
              <a:t>školstvo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1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70" y="0"/>
            <a:ext cx="10075863" cy="56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Zmysel štatistiky zdravotníckych služieb</a:t>
            </a:r>
          </a:p>
          <a:p>
            <a:r>
              <a:rPr lang="sk-SK" dirty="0" smtClean="0"/>
              <a:t>Obsah EUROSTAT a príklady</a:t>
            </a:r>
          </a:p>
          <a:p>
            <a:r>
              <a:rPr lang="sk-SK" dirty="0" smtClean="0"/>
              <a:t>Obsah </a:t>
            </a:r>
            <a:r>
              <a:rPr lang="sk-SK" smtClean="0"/>
              <a:t>a príklady z NCZIS</a:t>
            </a:r>
            <a:endParaRPr lang="sk-SK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Súhrn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8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654" y="5217689"/>
            <a:ext cx="8312587" cy="1008380"/>
          </a:xfrm>
        </p:spPr>
        <p:txBody>
          <a:bodyPr/>
          <a:lstStyle/>
          <a:p>
            <a:r>
              <a:rPr lang="sk-SK" dirty="0" smtClean="0"/>
              <a:t>EUROSTAT</a:t>
            </a:r>
            <a:r>
              <a:rPr lang="sk-SK" dirty="0"/>
              <a:t/>
            </a:r>
            <a:br>
              <a:rPr lang="sk-SK" dirty="0"/>
            </a:br>
            <a:r>
              <a:rPr lang="sk-SK" sz="2000" dirty="0" err="1"/>
              <a:t>http</a:t>
            </a:r>
            <a:r>
              <a:rPr lang="sk-SK" sz="2000" dirty="0"/>
              <a:t>://</a:t>
            </a:r>
            <a:r>
              <a:rPr lang="sk-SK" sz="2000" dirty="0" err="1"/>
              <a:t>epp</a:t>
            </a:r>
            <a:r>
              <a:rPr lang="sk-SK" sz="2000" dirty="0"/>
              <a:t>.</a:t>
            </a:r>
            <a:r>
              <a:rPr lang="sk-SK" sz="2000" dirty="0" err="1"/>
              <a:t>eurostat</a:t>
            </a:r>
            <a:r>
              <a:rPr lang="sk-SK" sz="2000" dirty="0"/>
              <a:t>.</a:t>
            </a:r>
            <a:r>
              <a:rPr lang="sk-SK" sz="2000" dirty="0" err="1"/>
              <a:t>ec</a:t>
            </a:r>
            <a:r>
              <a:rPr lang="sk-SK" sz="2000" dirty="0"/>
              <a:t>.</a:t>
            </a:r>
            <a:r>
              <a:rPr lang="sk-SK" sz="2000" dirty="0" err="1"/>
              <a:t>europa</a:t>
            </a:r>
            <a:r>
              <a:rPr lang="sk-SK" sz="2000" dirty="0"/>
              <a:t>.</a:t>
            </a:r>
            <a:r>
              <a:rPr lang="sk-SK" sz="2000" dirty="0" err="1"/>
              <a:t>eu</a:t>
            </a:r>
            <a:r>
              <a:rPr lang="sk-SK" sz="2000" dirty="0"/>
              <a:t>/</a:t>
            </a:r>
            <a:r>
              <a:rPr lang="sk-SK" sz="2000" dirty="0" err="1"/>
              <a:t>portal</a:t>
            </a:r>
            <a:r>
              <a:rPr lang="sk-SK" sz="2000" dirty="0"/>
              <a:t>/</a:t>
            </a:r>
            <a:r>
              <a:rPr lang="sk-SK" sz="2000" dirty="0" err="1"/>
              <a:t>page</a:t>
            </a:r>
            <a:r>
              <a:rPr lang="sk-SK" sz="2000" dirty="0"/>
              <a:t>/</a:t>
            </a:r>
            <a:r>
              <a:rPr lang="sk-SK" sz="2000" dirty="0" err="1"/>
              <a:t>portal</a:t>
            </a:r>
            <a:r>
              <a:rPr lang="sk-SK" sz="2000" dirty="0"/>
              <a:t>/</a:t>
            </a:r>
            <a:r>
              <a:rPr lang="sk-SK" sz="2000" dirty="0" err="1"/>
              <a:t>eurostat</a:t>
            </a:r>
            <a:r>
              <a:rPr lang="sk-SK" sz="2000" dirty="0"/>
              <a:t>/</a:t>
            </a:r>
            <a:r>
              <a:rPr lang="sk-SK" sz="2000" dirty="0" err="1"/>
              <a:t>home</a:t>
            </a:r>
            <a:endParaRPr lang="sk-S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 descr="Snímka obrazovky 2014-12-01 o 13.1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0"/>
            <a:ext cx="10075863" cy="48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6449" y="5872181"/>
            <a:ext cx="8312587" cy="1008380"/>
          </a:xfrm>
        </p:spPr>
        <p:txBody>
          <a:bodyPr/>
          <a:lstStyle/>
          <a:p>
            <a:r>
              <a:rPr lang="sk-SK" dirty="0" smtClean="0"/>
              <a:t>EUROSTAT: zdravie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4.12.14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157298" y="767914"/>
            <a:ext cx="9805192" cy="4000827"/>
            <a:chOff x="157298" y="767914"/>
            <a:chExt cx="9805192" cy="4000827"/>
          </a:xfrm>
        </p:grpSpPr>
        <p:sp>
          <p:nvSpPr>
            <p:cNvPr id="8" name="Process 7"/>
            <p:cNvSpPr/>
            <p:nvPr/>
          </p:nvSpPr>
          <p:spPr>
            <a:xfrm>
              <a:off x="3101401" y="767914"/>
              <a:ext cx="4002285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Populácia a sociálne podmienky </a:t>
              </a:r>
              <a:endParaRPr lang="sk-SK" dirty="0"/>
            </a:p>
          </p:txBody>
        </p:sp>
        <p:sp>
          <p:nvSpPr>
            <p:cNvPr id="9" name="Process 8"/>
            <p:cNvSpPr/>
            <p:nvPr/>
          </p:nvSpPr>
          <p:spPr>
            <a:xfrm>
              <a:off x="157298" y="1894975"/>
              <a:ext cx="1216180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Populácia</a:t>
              </a:r>
              <a:endParaRPr lang="sk-SK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1525878" y="1894975"/>
              <a:ext cx="1088160" cy="694077"/>
            </a:xfrm>
            <a:prstGeom prst="flowChartProcess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Zdravie</a:t>
              </a:r>
              <a:endParaRPr lang="sk-SK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2746955" y="1894975"/>
              <a:ext cx="1589667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Vzdelávanie a výchova</a:t>
              </a:r>
              <a:endParaRPr lang="sk-SK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4466895" y="1894975"/>
              <a:ext cx="908868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Trh práce</a:t>
              </a:r>
              <a:endParaRPr lang="sk-SK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5472529" y="1894975"/>
              <a:ext cx="1398301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Podmienky života a spokojnosť</a:t>
              </a:r>
              <a:endParaRPr lang="sk-SK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6942796" y="1894975"/>
              <a:ext cx="943626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Mládež</a:t>
              </a:r>
              <a:endParaRPr lang="sk-SK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8034108" y="1894975"/>
              <a:ext cx="1928382" cy="6940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Kriminalita a spravodlivosť</a:t>
              </a:r>
              <a:endParaRPr lang="sk-SK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856449" y="3322707"/>
              <a:ext cx="8230652" cy="14768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70030" y="4054577"/>
              <a:ext cx="9657064" cy="714164"/>
              <a:chOff x="285317" y="3079916"/>
              <a:chExt cx="9657064" cy="714164"/>
            </a:xfrm>
          </p:grpSpPr>
          <p:sp>
            <p:nvSpPr>
              <p:cNvPr id="18" name="Process 17"/>
              <p:cNvSpPr/>
              <p:nvPr/>
            </p:nvSpPr>
            <p:spPr>
              <a:xfrm>
                <a:off x="285317" y="3081106"/>
                <a:ext cx="1393993" cy="694077"/>
              </a:xfrm>
              <a:prstGeom prst="flowChartProcess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Zdravotný stav</a:t>
                </a:r>
                <a:endParaRPr lang="sk-SK" dirty="0"/>
              </a:p>
            </p:txBody>
          </p:sp>
          <p:sp>
            <p:nvSpPr>
              <p:cNvPr id="19" name="Process 18"/>
              <p:cNvSpPr/>
              <p:nvPr/>
            </p:nvSpPr>
            <p:spPr>
              <a:xfrm>
                <a:off x="1902475" y="3079916"/>
                <a:ext cx="1688959" cy="694077"/>
              </a:xfrm>
              <a:prstGeom prst="flowChartProcess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Determinanty zdravia</a:t>
                </a:r>
                <a:endParaRPr lang="sk-SK" dirty="0"/>
              </a:p>
            </p:txBody>
          </p:sp>
          <p:sp>
            <p:nvSpPr>
              <p:cNvPr id="20" name="Process 19"/>
              <p:cNvSpPr/>
              <p:nvPr/>
            </p:nvSpPr>
            <p:spPr>
              <a:xfrm>
                <a:off x="3792542" y="3079916"/>
                <a:ext cx="1679988" cy="694077"/>
              </a:xfrm>
              <a:prstGeom prst="flowChartProces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Zdravotníctvo</a:t>
                </a:r>
                <a:endParaRPr lang="sk-SK" dirty="0"/>
              </a:p>
            </p:txBody>
          </p:sp>
          <p:sp>
            <p:nvSpPr>
              <p:cNvPr id="21" name="Process 20"/>
              <p:cNvSpPr/>
              <p:nvPr/>
            </p:nvSpPr>
            <p:spPr>
              <a:xfrm>
                <a:off x="5590676" y="3079916"/>
                <a:ext cx="1513009" cy="694077"/>
              </a:xfrm>
              <a:prstGeom prst="flowChartProcess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Neschopnosť</a:t>
                </a:r>
                <a:endParaRPr lang="sk-SK" dirty="0"/>
              </a:p>
            </p:txBody>
          </p:sp>
          <p:sp>
            <p:nvSpPr>
              <p:cNvPr id="22" name="Process 21"/>
              <p:cNvSpPr/>
              <p:nvPr/>
            </p:nvSpPr>
            <p:spPr>
              <a:xfrm>
                <a:off x="7251372" y="3100003"/>
                <a:ext cx="1089724" cy="694077"/>
              </a:xfrm>
              <a:prstGeom prst="flowChartProcess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Príčiny smrti</a:t>
                </a:r>
                <a:endParaRPr lang="sk-SK" dirty="0"/>
              </a:p>
            </p:txBody>
          </p:sp>
          <p:sp>
            <p:nvSpPr>
              <p:cNvPr id="23" name="Process 22"/>
              <p:cNvSpPr/>
              <p:nvPr/>
            </p:nvSpPr>
            <p:spPr>
              <a:xfrm>
                <a:off x="8462395" y="3081106"/>
                <a:ext cx="1479986" cy="694077"/>
              </a:xfrm>
              <a:prstGeom prst="flowChartProcess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Zdravie a bezpečnosť pri práci</a:t>
                </a:r>
                <a:endParaRPr lang="sk-SK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V="1">
              <a:off x="4593028" y="3337475"/>
              <a:ext cx="0" cy="71710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98473" y="2620373"/>
              <a:ext cx="0" cy="71710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56448" y="3337475"/>
              <a:ext cx="0" cy="71710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628181" y="3357562"/>
              <a:ext cx="0" cy="71710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388201" y="3307939"/>
              <a:ext cx="0" cy="71710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0"/>
            </p:cNvCxnSpPr>
            <p:nvPr/>
          </p:nvCxnSpPr>
          <p:spPr>
            <a:xfrm flipV="1">
              <a:off x="9087101" y="3357562"/>
              <a:ext cx="0" cy="698205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560260" y="3307939"/>
              <a:ext cx="0" cy="71710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070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7291" y="2433711"/>
            <a:ext cx="4297656" cy="2538171"/>
          </a:xfrm>
        </p:spPr>
        <p:txBody>
          <a:bodyPr/>
          <a:lstStyle/>
          <a:p>
            <a:r>
              <a:rPr lang="sk-SK" dirty="0"/>
              <a:t>EUROSTAT: zdravotnícke služby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52829" y="2509299"/>
            <a:ext cx="72601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73927" y="206746"/>
            <a:ext cx="5050519" cy="5685811"/>
            <a:chOff x="373927" y="206746"/>
            <a:chExt cx="5050519" cy="5685811"/>
          </a:xfrm>
        </p:grpSpPr>
        <p:grpSp>
          <p:nvGrpSpPr>
            <p:cNvPr id="15" name="Group 14"/>
            <p:cNvGrpSpPr/>
            <p:nvPr/>
          </p:nvGrpSpPr>
          <p:grpSpPr>
            <a:xfrm>
              <a:off x="373927" y="206746"/>
              <a:ext cx="5050519" cy="5685811"/>
              <a:chOff x="373927" y="206746"/>
              <a:chExt cx="5050519" cy="5685811"/>
            </a:xfrm>
          </p:grpSpPr>
          <p:sp>
            <p:nvSpPr>
              <p:cNvPr id="7" name="Process 6"/>
              <p:cNvSpPr/>
              <p:nvPr/>
            </p:nvSpPr>
            <p:spPr>
              <a:xfrm>
                <a:off x="373927" y="206746"/>
                <a:ext cx="4371499" cy="826985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Zdravotníctvo</a:t>
                </a:r>
              </a:p>
              <a:p>
                <a:pPr algn="ctr"/>
                <a:r>
                  <a:rPr lang="sk-SK" dirty="0" smtClean="0"/>
                  <a:t>(Zdravotná starostlivosť)</a:t>
                </a:r>
                <a:endParaRPr lang="sk-SK" dirty="0"/>
              </a:p>
            </p:txBody>
          </p:sp>
          <p:sp>
            <p:nvSpPr>
              <p:cNvPr id="8" name="Process 7"/>
              <p:cNvSpPr/>
              <p:nvPr/>
            </p:nvSpPr>
            <p:spPr>
              <a:xfrm>
                <a:off x="1464446" y="1293634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Výdavky na zdravotnú starostlivosť</a:t>
                </a:r>
                <a:endParaRPr lang="sk-SK" dirty="0"/>
              </a:p>
            </p:txBody>
          </p:sp>
          <p:sp>
            <p:nvSpPr>
              <p:cNvPr id="9" name="Process 8"/>
              <p:cNvSpPr/>
              <p:nvPr/>
            </p:nvSpPr>
            <p:spPr>
              <a:xfrm>
                <a:off x="1464446" y="3213418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Konzultácie</a:t>
                </a:r>
                <a:endParaRPr lang="sk-SK" dirty="0"/>
              </a:p>
            </p:txBody>
          </p:sp>
          <p:sp>
            <p:nvSpPr>
              <p:cNvPr id="10" name="Process 9"/>
              <p:cNvSpPr/>
              <p:nvPr/>
            </p:nvSpPr>
            <p:spPr>
              <a:xfrm>
                <a:off x="1464446" y="1893711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Zdroje zdravotníckej starostlivosti</a:t>
                </a:r>
                <a:endParaRPr lang="sk-SK" dirty="0"/>
              </a:p>
            </p:txBody>
          </p:sp>
          <p:sp>
            <p:nvSpPr>
              <p:cNvPr id="11" name="Process 10"/>
              <p:cNvSpPr/>
              <p:nvPr/>
            </p:nvSpPr>
            <p:spPr>
              <a:xfrm>
                <a:off x="1464446" y="2534597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Činnosti zdravotníctva</a:t>
                </a:r>
              </a:p>
            </p:txBody>
          </p:sp>
          <p:sp>
            <p:nvSpPr>
              <p:cNvPr id="12" name="Process 11"/>
              <p:cNvSpPr/>
              <p:nvPr/>
            </p:nvSpPr>
            <p:spPr>
              <a:xfrm>
                <a:off x="1464446" y="4651790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Spotreba liečiv</a:t>
                </a:r>
                <a:endParaRPr lang="sk-SK" dirty="0"/>
              </a:p>
            </p:txBody>
          </p:sp>
          <p:sp>
            <p:nvSpPr>
              <p:cNvPr id="13" name="Process 12"/>
              <p:cNvSpPr/>
              <p:nvPr/>
            </p:nvSpPr>
            <p:spPr>
              <a:xfrm>
                <a:off x="1464446" y="3963310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Preventívne služby</a:t>
                </a:r>
                <a:endParaRPr lang="sk-SK" dirty="0"/>
              </a:p>
            </p:txBody>
          </p:sp>
          <p:sp>
            <p:nvSpPr>
              <p:cNvPr id="14" name="Process 13"/>
              <p:cNvSpPr/>
              <p:nvPr/>
            </p:nvSpPr>
            <p:spPr>
              <a:xfrm>
                <a:off x="1464446" y="5352557"/>
                <a:ext cx="3960000" cy="540000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Nenaplnené potreby zdravotnej starostlivosti</a:t>
                </a:r>
                <a:endParaRPr lang="sk-SK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38429" y="1033731"/>
              <a:ext cx="0" cy="4607487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8429" y="1594899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8429" y="2205094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286" y="2830057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8429" y="3573160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8429" y="4257194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8429" y="4941226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2246" y="5659519"/>
              <a:ext cx="726017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66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0280" y="221515"/>
            <a:ext cx="8447997" cy="518342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Informácie </a:t>
            </a:r>
            <a:r>
              <a:rPr lang="sk-SK" dirty="0"/>
              <a:t>o inštitúciách, ktoré poskytujú zdravotnú starostlivosť v krajinách, o </a:t>
            </a:r>
            <a:r>
              <a:rPr lang="sk-SK" dirty="0" smtClean="0"/>
              <a:t>spotrebovaných a vyprodukovaných zdrojoch v </a:t>
            </a:r>
            <a:r>
              <a:rPr lang="sk-SK" dirty="0"/>
              <a:t>rámci poskytovania zdravotnej </a:t>
            </a:r>
            <a:r>
              <a:rPr lang="sk-SK" dirty="0" smtClean="0"/>
              <a:t>starostlivosti.</a:t>
            </a:r>
          </a:p>
          <a:p>
            <a:r>
              <a:rPr lang="sk-SK" dirty="0" smtClean="0"/>
              <a:t>Údaje </a:t>
            </a:r>
            <a:r>
              <a:rPr lang="sk-SK" dirty="0"/>
              <a:t>o zdravotnej starostlivosti tvoria hlavný prvok informácií </a:t>
            </a:r>
            <a:r>
              <a:rPr lang="sk-SK" dirty="0" smtClean="0"/>
              <a:t>zdravia verejnosti, </a:t>
            </a:r>
            <a:r>
              <a:rPr lang="sk-SK" dirty="0"/>
              <a:t>pretože opisujú </a:t>
            </a:r>
            <a:r>
              <a:rPr lang="sk-SK" dirty="0" smtClean="0"/>
              <a:t>kapacity ktoré  </a:t>
            </a:r>
            <a:r>
              <a:rPr lang="sk-SK" dirty="0"/>
              <a:t>sú k dispozícii pre rôzne typy poskytovanie zdravotnej </a:t>
            </a:r>
            <a:r>
              <a:rPr lang="sk-SK" dirty="0" smtClean="0"/>
              <a:t>starostlivosti. </a:t>
            </a:r>
          </a:p>
          <a:p>
            <a:r>
              <a:rPr lang="sk-SK" dirty="0" smtClean="0"/>
              <a:t>Údaje </a:t>
            </a:r>
            <a:r>
              <a:rPr lang="sk-SK" dirty="0"/>
              <a:t>o </a:t>
            </a:r>
            <a:r>
              <a:rPr lang="sk-SK" dirty="0" smtClean="0"/>
              <a:t>zdrojoch sa týkajú ľudských </a:t>
            </a:r>
            <a:r>
              <a:rPr lang="sk-SK" dirty="0"/>
              <a:t>a technických </a:t>
            </a:r>
            <a:r>
              <a:rPr lang="sk-SK" dirty="0" smtClean="0"/>
              <a:t>zdrojov: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pPr lvl="1"/>
            <a:r>
              <a:rPr lang="sk-SK" dirty="0" smtClean="0"/>
              <a:t>"</a:t>
            </a:r>
            <a:r>
              <a:rPr lang="sk-SK" b="1" dirty="0">
                <a:solidFill>
                  <a:srgbClr val="FFFF00"/>
                </a:solidFill>
              </a:rPr>
              <a:t>Zdravotnícky personál</a:t>
            </a:r>
            <a:r>
              <a:rPr lang="sk-SK" dirty="0"/>
              <a:t>": "</a:t>
            </a:r>
            <a:r>
              <a:rPr lang="sk-SK" dirty="0" smtClean="0"/>
              <a:t>pracovná sila" </a:t>
            </a:r>
            <a:r>
              <a:rPr lang="sk-SK" dirty="0" err="1" smtClean="0"/>
              <a:t>pôsobiaca</a:t>
            </a:r>
            <a:r>
              <a:rPr lang="sk-SK" dirty="0" smtClean="0"/>
              <a:t> </a:t>
            </a:r>
            <a:r>
              <a:rPr lang="sk-SK" dirty="0"/>
              <a:t>v oblasti zdravotníctva (lekári, zubári, zdravotné sestry, atď)</a:t>
            </a:r>
            <a:r>
              <a:rPr lang="sk-SK" dirty="0" smtClean="0"/>
              <a:t>;</a:t>
            </a:r>
          </a:p>
          <a:p>
            <a:pPr lvl="1"/>
            <a:r>
              <a:rPr lang="sk-SK" dirty="0" smtClean="0"/>
              <a:t>"</a:t>
            </a:r>
            <a:r>
              <a:rPr lang="sk-SK" b="1" dirty="0">
                <a:solidFill>
                  <a:srgbClr val="FFFF00"/>
                </a:solidFill>
              </a:rPr>
              <a:t>Zdravotnícke zariadenia</a:t>
            </a:r>
            <a:r>
              <a:rPr lang="sk-SK" dirty="0"/>
              <a:t>": </a:t>
            </a:r>
            <a:r>
              <a:rPr lang="sk-SK" dirty="0" smtClean="0"/>
              <a:t>kapacita </a:t>
            </a:r>
            <a:r>
              <a:rPr lang="sk-SK" dirty="0"/>
              <a:t>(nemocničné lôžka, lôžka v ošetrovateľstve a zariadení rezidenčnej starostlivosti, atď.)</a:t>
            </a:r>
            <a:r>
              <a:rPr lang="sk-SK" dirty="0" smtClean="0"/>
              <a:t>.</a:t>
            </a:r>
          </a:p>
          <a:p>
            <a:r>
              <a:rPr lang="sk-SK" dirty="0" smtClean="0"/>
              <a:t>Ročné </a:t>
            </a:r>
            <a:r>
              <a:rPr lang="sk-SK" dirty="0"/>
              <a:t>národné a regionálne údaje sú uvedené v absolútnych číslach a sadzieb populačných štandardizované (na 100 000 obyvateľov).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Dodržiavajú sa definície </a:t>
            </a:r>
            <a:r>
              <a:rPr lang="sk-SK" dirty="0"/>
              <a:t>a klasifikácie systému zdravotných účtov (</a:t>
            </a:r>
            <a:r>
              <a:rPr lang="sk-SK" dirty="0" smtClean="0"/>
              <a:t>SHA), </a:t>
            </a:r>
            <a:r>
              <a:rPr lang="sk-SK" dirty="0"/>
              <a:t>napr Medzinárodná klasifikácia zdravotných účtov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690" y="6042568"/>
            <a:ext cx="8312587" cy="1008380"/>
          </a:xfrm>
        </p:spPr>
        <p:txBody>
          <a:bodyPr/>
          <a:lstStyle/>
          <a:p>
            <a:r>
              <a:rPr lang="sk-SK" dirty="0" smtClean="0"/>
              <a:t>Zdroje zdravotníckej starostlivosti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4.12.14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4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660" y="756287"/>
            <a:ext cx="8344617" cy="4825861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Údaje </a:t>
            </a:r>
            <a:r>
              <a:rPr lang="sk-SK" dirty="0"/>
              <a:t>sa týkajú ľudských zdrojov pre poskytovanie služieb zdravotnej starostlivosti v krajine, bez ohľadu na </a:t>
            </a:r>
            <a:r>
              <a:rPr lang="sk-SK" dirty="0" smtClean="0"/>
              <a:t>pracovný pomer </a:t>
            </a:r>
            <a:r>
              <a:rPr lang="sk-SK" dirty="0"/>
              <a:t>(teda či sú </a:t>
            </a:r>
            <a:r>
              <a:rPr lang="sk-SK" dirty="0" smtClean="0"/>
              <a:t>nezávislí, zamestnaní </a:t>
            </a:r>
            <a:r>
              <a:rPr lang="sk-SK" dirty="0"/>
              <a:t>v nemocnici, alebo </a:t>
            </a:r>
            <a:r>
              <a:rPr lang="sk-SK" dirty="0" smtClean="0"/>
              <a:t>inde)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"</a:t>
            </a:r>
            <a:r>
              <a:rPr lang="sk-SK" dirty="0" err="1"/>
              <a:t>Manpower</a:t>
            </a:r>
            <a:r>
              <a:rPr lang="sk-SK" dirty="0"/>
              <a:t>" kategórie sa zameriavajú na </a:t>
            </a:r>
            <a:r>
              <a:rPr lang="sk-SK" dirty="0" smtClean="0"/>
              <a:t>zdravotníkov </a:t>
            </a:r>
            <a:r>
              <a:rPr lang="sk-SK" dirty="0"/>
              <a:t>(lekárov, zubných lekárov, ošetrovateľskej a opatrovateľskej pracovníkov, lekárnikov, fyzioterapeutov</a:t>
            </a:r>
            <a:r>
              <a:rPr lang="sk-SK" dirty="0" smtClean="0"/>
              <a:t>).</a:t>
            </a:r>
          </a:p>
          <a:p>
            <a:r>
              <a:rPr lang="sk-SK" dirty="0" smtClean="0"/>
              <a:t>Čiastočne sú zahrnuté </a:t>
            </a:r>
            <a:r>
              <a:rPr lang="sk-SK" dirty="0" err="1"/>
              <a:t>socio-demografické</a:t>
            </a:r>
            <a:r>
              <a:rPr lang="sk-SK" dirty="0"/>
              <a:t> prvky (vek, pohlavie)</a:t>
            </a:r>
            <a:r>
              <a:rPr lang="sk-SK" dirty="0" smtClean="0"/>
              <a:t>. </a:t>
            </a:r>
          </a:p>
          <a:p>
            <a:r>
              <a:rPr lang="sk-SK" dirty="0" smtClean="0"/>
              <a:t>Tri </a:t>
            </a:r>
            <a:r>
              <a:rPr lang="sk-SK" dirty="0"/>
              <a:t>rôzne pojmy sa používajú na prezentáciu počtu zdravotníkov: </a:t>
            </a:r>
            <a:endParaRPr lang="sk-SK" dirty="0" smtClean="0"/>
          </a:p>
          <a:p>
            <a:pPr lvl="1"/>
            <a:r>
              <a:rPr lang="sk-SK" dirty="0" smtClean="0"/>
              <a:t>"</a:t>
            </a:r>
            <a:r>
              <a:rPr lang="sk-SK" dirty="0" err="1"/>
              <a:t>Praktizujúci</a:t>
            </a:r>
            <a:r>
              <a:rPr lang="sk-SK" dirty="0"/>
              <a:t>", </a:t>
            </a:r>
            <a:r>
              <a:rPr lang="sk-SK" dirty="0" err="1"/>
              <a:t>tj</a:t>
            </a:r>
            <a:r>
              <a:rPr lang="sk-SK" dirty="0"/>
              <a:t> </a:t>
            </a:r>
            <a:r>
              <a:rPr lang="sk-SK" dirty="0" smtClean="0"/>
              <a:t>zdravotnícki pracovníci, ktorí poskytujú </a:t>
            </a:r>
            <a:r>
              <a:rPr lang="sk-SK" dirty="0"/>
              <a:t>služby priamo pacientom; </a:t>
            </a:r>
          </a:p>
          <a:p>
            <a:pPr lvl="1"/>
            <a:r>
              <a:rPr lang="sk-SK" dirty="0" smtClean="0"/>
              <a:t>"</a:t>
            </a:r>
            <a:r>
              <a:rPr lang="sk-SK" dirty="0"/>
              <a:t>Profesionálne aktívni", teda "</a:t>
            </a:r>
            <a:r>
              <a:rPr lang="sk-SK" dirty="0" err="1" smtClean="0"/>
              <a:t>praktizujúci</a:t>
            </a:r>
            <a:r>
              <a:rPr lang="sk-SK" dirty="0" smtClean="0"/>
              <a:t>" zdravotníci </a:t>
            </a:r>
            <a:r>
              <a:rPr lang="sk-SK" dirty="0"/>
              <a:t>plus </a:t>
            </a:r>
            <a:r>
              <a:rPr lang="sk-SK" dirty="0" smtClean="0"/>
              <a:t>zdravotníci, </a:t>
            </a:r>
            <a:r>
              <a:rPr lang="sk-SK" dirty="0"/>
              <a:t>pre </a:t>
            </a:r>
            <a:r>
              <a:rPr lang="sk-SK" dirty="0" smtClean="0"/>
              <a:t>ktoré </a:t>
            </a:r>
            <a:r>
              <a:rPr lang="sk-SK" dirty="0"/>
              <a:t>ich zdravotná výchova je predpokladom pre výkon práce</a:t>
            </a:r>
            <a:r>
              <a:rPr lang="sk-SK" dirty="0" smtClean="0"/>
              <a:t>;</a:t>
            </a:r>
          </a:p>
          <a:p>
            <a:pPr lvl="1"/>
            <a:r>
              <a:rPr lang="sk-SK" dirty="0" smtClean="0"/>
              <a:t>"</a:t>
            </a:r>
            <a:r>
              <a:rPr lang="sk-SK" dirty="0" err="1"/>
              <a:t>Licencovaní</a:t>
            </a:r>
            <a:r>
              <a:rPr lang="sk-SK" dirty="0"/>
              <a:t> pre prax", </a:t>
            </a:r>
            <a:r>
              <a:rPr lang="sk-SK" dirty="0" err="1"/>
              <a:t>tj</a:t>
            </a:r>
            <a:r>
              <a:rPr lang="sk-SK" dirty="0"/>
              <a:t> zdravotnícki pracovníci, ktorí sú zaregistrovaní a </a:t>
            </a:r>
            <a:r>
              <a:rPr lang="sk-SK" dirty="0" smtClean="0"/>
              <a:t>oprávnení vykonávať činnosti </a:t>
            </a:r>
            <a:r>
              <a:rPr lang="sk-SK" dirty="0"/>
              <a:t>zdravotníckych pracovníkov.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Zdravotnícky personál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3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4.12.14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5" name="Picture 4" descr="Snímka obrazovky 2014-12-01 o 16.5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348790"/>
            <a:ext cx="10075863" cy="3312784"/>
          </a:xfrm>
          <a:prstGeom prst="rect">
            <a:avLst/>
          </a:prstGeom>
        </p:spPr>
      </p:pic>
      <p:pic>
        <p:nvPicPr>
          <p:cNvPr id="6" name="Picture 5" descr="Snímka obrazovky 2014-12-01 o 17.0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3661574"/>
            <a:ext cx="10075863" cy="32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4.12.14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 descr="Snímka obrazovky 2014-12-01 o 12.5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5863" cy="3003048"/>
          </a:xfrm>
          <a:prstGeom prst="rect">
            <a:avLst/>
          </a:prstGeom>
        </p:spPr>
      </p:pic>
      <p:pic>
        <p:nvPicPr>
          <p:cNvPr id="9" name="Picture 8" descr="Snímka obrazovky 2014-12-01 o 12.5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3416540"/>
            <a:ext cx="10075863" cy="30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3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Martin_Trnava_prednasky1.potx</Template>
  <TotalTime>614</TotalTime>
  <Words>783</Words>
  <Application>Microsoft Macintosh PowerPoint</Application>
  <PresentationFormat>Custom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Martin_Trnava_prednasky1</vt:lpstr>
      <vt:lpstr>Štatistika zdravotníckych služieb</vt:lpstr>
      <vt:lpstr>Ciele</vt:lpstr>
      <vt:lpstr>EUROSTAT http://epp.eurostat.ec.europa.eu/portal/page/portal/eurostat/home</vt:lpstr>
      <vt:lpstr>EUROSTAT: zdravie</vt:lpstr>
      <vt:lpstr>EUROSTAT: zdravotnícke služby</vt:lpstr>
      <vt:lpstr>Zdroje zdravotníckej starostlivosti</vt:lpstr>
      <vt:lpstr>Zdravotnícky personál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Štatistika služieb v SR</vt:lpstr>
      <vt:lpstr>Sieť a činnosť zdravotníckych zariadení</vt:lpstr>
      <vt:lpstr>http://www.nczisk.sk/ Documents/rocenky/2012/</vt:lpstr>
      <vt:lpstr>Sieť a činnosť zdravotníckych zariadení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Pracovníci a zdravotnícke školstvo</vt:lpstr>
      <vt:lpstr>PowerPoint Presentation</vt:lpstr>
      <vt:lpstr>Súhrn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Martin Rusnák</dc:creator>
  <cp:keywords/>
  <dc:description/>
  <cp:lastModifiedBy>Martin Rusnák</cp:lastModifiedBy>
  <cp:revision>35</cp:revision>
  <dcterms:created xsi:type="dcterms:W3CDTF">2012-03-23T08:51:40Z</dcterms:created>
  <dcterms:modified xsi:type="dcterms:W3CDTF">2014-12-04T09:37:42Z</dcterms:modified>
  <cp:category/>
</cp:coreProperties>
</file>