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83" r:id="rId13"/>
    <p:sldId id="267" r:id="rId14"/>
    <p:sldId id="268" r:id="rId15"/>
    <p:sldId id="269" r:id="rId16"/>
    <p:sldId id="271" r:id="rId17"/>
    <p:sldId id="270" r:id="rId18"/>
    <p:sldId id="272" r:id="rId19"/>
    <p:sldId id="276" r:id="rId20"/>
    <p:sldId id="277" r:id="rId21"/>
    <p:sldId id="278" r:id="rId22"/>
    <p:sldId id="279" r:id="rId23"/>
    <p:sldId id="281" r:id="rId24"/>
    <p:sldId id="280" r:id="rId25"/>
    <p:sldId id="273" r:id="rId26"/>
    <p:sldId id="282" r:id="rId27"/>
    <p:sldId id="274" r:id="rId28"/>
    <p:sldId id="275" r:id="rId29"/>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521415D9-36F7-43E2-AB2F-B90AF26B5E84}">
      <p14:sectionLst xmlns:p14="http://schemas.microsoft.com/office/powerpoint/2010/main">
        <p14:section name="Default Section" id="{991E2DDE-DE4A-9F40-8864-E1740B86D508}">
          <p14:sldIdLst>
            <p14:sldId id="256"/>
            <p14:sldId id="257"/>
            <p14:sldId id="258"/>
            <p14:sldId id="259"/>
            <p14:sldId id="260"/>
          </p14:sldIdLst>
        </p14:section>
        <p14:section name="Skreslenie a vychýlenie" id="{A303584C-2A96-EC47-94C0-62FBB2A5497B}">
          <p14:sldIdLst>
            <p14:sldId id="261"/>
            <p14:sldId id="262"/>
            <p14:sldId id="263"/>
            <p14:sldId id="264"/>
            <p14:sldId id="265"/>
            <p14:sldId id="266"/>
            <p14:sldId id="283"/>
            <p14:sldId id="267"/>
            <p14:sldId id="268"/>
            <p14:sldId id="269"/>
            <p14:sldId id="271"/>
            <p14:sldId id="270"/>
            <p14:sldId id="272"/>
            <p14:sldId id="276"/>
            <p14:sldId id="277"/>
            <p14:sldId id="278"/>
            <p14:sldId id="279"/>
            <p14:sldId id="281"/>
            <p14:sldId id="280"/>
            <p14:sldId id="273"/>
            <p14:sldId id="282"/>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920" y="-112"/>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81CC4D02-9084-A749-97CA-15B2586FE5B8}" type="datetimeFigureOut">
              <a:rPr lang="en-US" smtClean="0"/>
              <a:t>27.10.14</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97CF0CE8-DE04-A648-A7D9-B6E5470D0C66}" type="slidenum">
              <a:rPr lang="sk-SK" smtClean="0"/>
              <a:t>‹#›</a:t>
            </a:fld>
            <a:endParaRPr lang="sk-SK"/>
          </a:p>
        </p:txBody>
      </p:sp>
    </p:spTree>
    <p:extLst>
      <p:ext uri="{BB962C8B-B14F-4D97-AF65-F5344CB8AC3E}">
        <p14:creationId xmlns:p14="http://schemas.microsoft.com/office/powerpoint/2010/main" val="2982060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1EF1DFF1-7754-5E4A-92A0-EB9041256958}" type="datetimeFigureOut">
              <a:rPr lang="en-US" smtClean="0"/>
              <a:t>27.10.14</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BF9C658B-E5B8-1C46-A841-E87D2F7EAF90}" type="slidenum">
              <a:rPr lang="sk-SK" smtClean="0"/>
              <a:t>‹#›</a:t>
            </a:fld>
            <a:endParaRPr lang="sk-SK"/>
          </a:p>
        </p:txBody>
      </p:sp>
    </p:spTree>
    <p:extLst>
      <p:ext uri="{BB962C8B-B14F-4D97-AF65-F5344CB8AC3E}">
        <p14:creationId xmlns:p14="http://schemas.microsoft.com/office/powerpoint/2010/main" val="15115774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smtClean="0">
                <a:solidFill>
                  <a:schemeClr val="tx1"/>
                </a:solidFill>
                <a:effectLst>
                  <a:outerShdw blurRad="38100" dist="38100" dir="2700000" algn="tl">
                    <a:srgbClr val="000000">
                      <a:alpha val="43137"/>
                    </a:srgbClr>
                  </a:outerShdw>
                </a:effectLst>
                <a:latin typeface="+mn-lt"/>
              </a:rPr>
              <a:t>{</a:t>
            </a:r>
            <a:endParaRPr lang="en-US" sz="7300" dirty="0">
              <a:solidFill>
                <a:schemeClr val="tx1"/>
              </a:solidFill>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cs-CZ" smtClean="0"/>
              <a:t>Click to edit Master subtitle style</a:t>
            </a:r>
            <a:endParaRPr lang="en-US" dirty="0"/>
          </a:p>
        </p:txBody>
      </p:sp>
      <p:sp>
        <p:nvSpPr>
          <p:cNvPr id="15" name="Date Placeholder 14"/>
          <p:cNvSpPr>
            <a:spLocks noGrp="1"/>
          </p:cNvSpPr>
          <p:nvPr>
            <p:ph type="dt" sz="half" idx="10"/>
          </p:nvPr>
        </p:nvSpPr>
        <p:spPr/>
        <p:txBody>
          <a:bodyPr/>
          <a:lstStyle/>
          <a:p>
            <a:fld id="{5F25FAC1-C103-8E4A-B806-4E4A6D3A937D}" type="datetime1">
              <a:rPr lang="sk-SK" smtClean="0"/>
              <a:t>27.10.14</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smtClean="0"/>
              <a:t>rusnak.truni.sk</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11E302F8-552C-8843-8F7E-4E719194A6B0}" type="datetime1">
              <a:rPr lang="sk-SK" smtClean="0"/>
              <a:t>27.10.14</a:t>
            </a:fld>
            <a:endParaRPr lang="en-GB"/>
          </a:p>
        </p:txBody>
      </p:sp>
      <p:sp>
        <p:nvSpPr>
          <p:cNvPr id="5" name="Footer Placeholder 4"/>
          <p:cNvSpPr>
            <a:spLocks noGrp="1"/>
          </p:cNvSpPr>
          <p:nvPr>
            <p:ph type="ftr" sz="quarter" idx="11"/>
          </p:nvPr>
        </p:nvSpPr>
        <p:spPr/>
        <p:txBody>
          <a:bodyPr/>
          <a:lstStyle/>
          <a:p>
            <a:r>
              <a:rPr lang="en-GB" smtClean="0"/>
              <a:t>rusnak.truni.sk</a:t>
            </a:r>
            <a:endParaRPr lang="en-GB"/>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4EB87176-1F17-FF43-84DD-EDC7126EBEE3}" type="datetime1">
              <a:rPr lang="sk-SK" smtClean="0"/>
              <a:t>27.10.14</a:t>
            </a:fld>
            <a:endParaRPr lang="en-GB"/>
          </a:p>
        </p:txBody>
      </p:sp>
      <p:sp>
        <p:nvSpPr>
          <p:cNvPr id="5" name="Footer Placeholder 4"/>
          <p:cNvSpPr>
            <a:spLocks noGrp="1"/>
          </p:cNvSpPr>
          <p:nvPr>
            <p:ph type="ftr" sz="quarter" idx="11"/>
          </p:nvPr>
        </p:nvSpPr>
        <p:spPr/>
        <p:txBody>
          <a:bodyPr/>
          <a:lstStyle/>
          <a:p>
            <a:r>
              <a:rPr lang="en-GB" smtClean="0"/>
              <a:t>rusnak.truni.sk</a:t>
            </a:r>
            <a:endParaRPr lang="en-GB"/>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13" name="Title 12"/>
          <p:cNvSpPr>
            <a:spLocks noGrp="1"/>
          </p:cNvSpPr>
          <p:nvPr>
            <p:ph type="title"/>
          </p:nvPr>
        </p:nvSpPr>
        <p:spPr/>
        <p:txBody>
          <a:bodyPr/>
          <a:lstStyle/>
          <a:p>
            <a:r>
              <a:rPr lang="cs-CZ" smtClean="0"/>
              <a:t>Click to edit Master title style</a:t>
            </a:r>
            <a:endParaRPr lang="en-US"/>
          </a:p>
        </p:txBody>
      </p:sp>
      <p:sp>
        <p:nvSpPr>
          <p:cNvPr id="14" name="Date Placeholder 13"/>
          <p:cNvSpPr>
            <a:spLocks noGrp="1"/>
          </p:cNvSpPr>
          <p:nvPr>
            <p:ph type="dt" sz="half" idx="10"/>
          </p:nvPr>
        </p:nvSpPr>
        <p:spPr/>
        <p:txBody>
          <a:bodyPr/>
          <a:lstStyle/>
          <a:p>
            <a:fld id="{C226E313-835D-D24F-A589-58350BB764A0}" type="datetime1">
              <a:rPr lang="sk-SK" smtClean="0"/>
              <a:t>27.10.14</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smtClean="0"/>
              <a:t>rusnak.truni.sk</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smtClean="0">
                <a:solidFill>
                  <a:schemeClr val="tx1"/>
                </a:solidFill>
                <a:effectLst>
                  <a:outerShdw blurRad="38100" dist="38100" dir="2700000" algn="tl">
                    <a:srgbClr val="000000">
                      <a:alpha val="43137"/>
                    </a:srgbClr>
                  </a:outerShdw>
                </a:effectLst>
                <a:latin typeface="+mn-lt"/>
              </a:rPr>
              <a:t>{</a:t>
            </a:r>
            <a:endParaRPr lang="en-US" sz="7300" dirty="0">
              <a:solidFill>
                <a:schemeClr val="tx1"/>
              </a:solidFill>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cs-CZ" smtClean="0"/>
              <a:t>Click to edit Master text styles</a:t>
            </a:r>
          </a:p>
        </p:txBody>
      </p:sp>
      <p:sp>
        <p:nvSpPr>
          <p:cNvPr id="12" name="Date Placeholder 11"/>
          <p:cNvSpPr>
            <a:spLocks noGrp="1"/>
          </p:cNvSpPr>
          <p:nvPr>
            <p:ph type="dt" sz="half" idx="10"/>
          </p:nvPr>
        </p:nvSpPr>
        <p:spPr/>
        <p:txBody>
          <a:bodyPr/>
          <a:lstStyle/>
          <a:p>
            <a:fld id="{15CB2D20-93FA-0F4E-B221-6B3F590B36C8}" type="datetime1">
              <a:rPr lang="sk-SK" smtClean="0"/>
              <a:t>27.10.14</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smtClean="0"/>
              <a:t>rusnak.truni.sk</a:t>
            </a:r>
            <a:endParaRPr lang="en-GB"/>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714883D-F73B-D542-9D96-E02BC85C11C3}" type="datetime1">
              <a:rPr lang="sk-SK" smtClean="0"/>
              <a:t>27.10.14</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smtClean="0"/>
              <a:t>rusnak.truni.sk</a:t>
            </a:r>
            <a:endParaRPr lang="en-GB"/>
          </a:p>
        </p:txBody>
      </p:sp>
      <p:sp>
        <p:nvSpPr>
          <p:cNvPr id="11" name="Title 10"/>
          <p:cNvSpPr>
            <a:spLocks noGrp="1"/>
          </p:cNvSpPr>
          <p:nvPr>
            <p:ph type="title"/>
          </p:nvPr>
        </p:nvSpPr>
        <p:spPr/>
        <p:txBody>
          <a:bodyPr/>
          <a:lstStyle/>
          <a:p>
            <a:r>
              <a:rPr lang="cs-CZ" smtClean="0"/>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smtClean="0"/>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smtClean="0"/>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cs-CZ" smtClean="0"/>
              <a:t>Click to edit Master title style</a:t>
            </a:r>
            <a:endParaRPr lang="en-US" dirty="0"/>
          </a:p>
        </p:txBody>
      </p:sp>
      <p:sp>
        <p:nvSpPr>
          <p:cNvPr id="14" name="Date Placeholder 13"/>
          <p:cNvSpPr>
            <a:spLocks noGrp="1"/>
          </p:cNvSpPr>
          <p:nvPr>
            <p:ph type="dt" sz="half" idx="10"/>
          </p:nvPr>
        </p:nvSpPr>
        <p:spPr/>
        <p:txBody>
          <a:bodyPr/>
          <a:lstStyle/>
          <a:p>
            <a:fld id="{AE2B13F9-A5D6-FC48-8CEC-8E66967B8F7A}" type="datetime1">
              <a:rPr lang="sk-SK" smtClean="0"/>
              <a:t>27.10.14</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smtClean="0"/>
              <a:t>rusnak.truni.sk</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Click to edit Master title style</a:t>
            </a:r>
            <a:endParaRPr lang="en-US"/>
          </a:p>
        </p:txBody>
      </p:sp>
      <p:sp>
        <p:nvSpPr>
          <p:cNvPr id="7" name="Date Placeholder 6"/>
          <p:cNvSpPr>
            <a:spLocks noGrp="1"/>
          </p:cNvSpPr>
          <p:nvPr>
            <p:ph type="dt" sz="half" idx="10"/>
          </p:nvPr>
        </p:nvSpPr>
        <p:spPr/>
        <p:txBody>
          <a:bodyPr/>
          <a:lstStyle/>
          <a:p>
            <a:fld id="{4FF0D580-2D16-3B43-B357-7FF945137499}" type="datetime1">
              <a:rPr lang="sk-SK" smtClean="0"/>
              <a:t>27.10.14</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smtClean="0"/>
              <a:t>rusnak.truni.sk</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62C057-65FE-2F4E-9709-8BCC32257167}" type="datetime1">
              <a:rPr lang="sk-SK" smtClean="0"/>
              <a:t>27.10.14</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smtClean="0"/>
              <a:t>rusnak.truni.sk</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smtClean="0">
                <a:effectLst>
                  <a:outerShdw blurRad="38100" dist="38100" dir="2700000" algn="tl">
                    <a:srgbClr val="000000">
                      <a:alpha val="43137"/>
                    </a:srgbClr>
                  </a:outerShdw>
                </a:effectLst>
                <a:latin typeface="+mn-lt"/>
              </a:rPr>
              <a:t>{</a:t>
            </a:r>
            <a:endParaRPr lang="en-US" sz="88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smtClean="0"/>
              <a:t>Click to edit Master text styles</a:t>
            </a:r>
          </a:p>
        </p:txBody>
      </p:sp>
      <p:sp>
        <p:nvSpPr>
          <p:cNvPr id="15" name="Date Placeholder 14"/>
          <p:cNvSpPr>
            <a:spLocks noGrp="1"/>
          </p:cNvSpPr>
          <p:nvPr>
            <p:ph type="dt" sz="half" idx="10"/>
          </p:nvPr>
        </p:nvSpPr>
        <p:spPr/>
        <p:txBody>
          <a:bodyPr/>
          <a:lstStyle/>
          <a:p>
            <a:fld id="{C09EB062-B53F-D344-9DF2-3DA77762F01E}" type="datetime1">
              <a:rPr lang="sk-SK" smtClean="0"/>
              <a:t>27.10.14</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smtClean="0"/>
              <a:t>rusnak.truni.sk</a:t>
            </a:r>
            <a:endParaRPr lang="en-GB"/>
          </a:p>
        </p:txBody>
      </p:sp>
      <p:sp>
        <p:nvSpPr>
          <p:cNvPr id="18" name="Title 17"/>
          <p:cNvSpPr>
            <a:spLocks noGrp="1"/>
          </p:cNvSpPr>
          <p:nvPr>
            <p:ph type="title"/>
          </p:nvPr>
        </p:nvSpPr>
        <p:spPr/>
        <p:txBody>
          <a:bodyPr/>
          <a:lstStyle/>
          <a:p>
            <a:r>
              <a:rPr lang="cs-CZ"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cs-CZ" smtClean="0"/>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smtClean="0"/>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cs-CZ" smtClean="0"/>
              <a:t>Click to edit Master title style</a:t>
            </a:r>
            <a:endParaRPr lang="en-US"/>
          </a:p>
        </p:txBody>
      </p:sp>
      <p:sp>
        <p:nvSpPr>
          <p:cNvPr id="13" name="Date Placeholder 12"/>
          <p:cNvSpPr>
            <a:spLocks noGrp="1"/>
          </p:cNvSpPr>
          <p:nvPr>
            <p:ph type="dt" sz="half" idx="10"/>
          </p:nvPr>
        </p:nvSpPr>
        <p:spPr/>
        <p:txBody>
          <a:bodyPr/>
          <a:lstStyle/>
          <a:p>
            <a:fld id="{980DA8DD-FE74-D440-9283-CFCA05B8105F}" type="datetime1">
              <a:rPr lang="sk-SK" smtClean="0"/>
              <a:t>27.10.14</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smtClean="0"/>
              <a:t>rusnak.truni.sk</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cs-CZ" smtClean="0"/>
              <a:t>Click to edit Master title style</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2"/>
          </p:nvPr>
        </p:nvSpPr>
        <p:spPr>
          <a:xfrm>
            <a:off x="7987308" y="6787309"/>
            <a:ext cx="1164934"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C94A5695-2486-7844-BF08-559D22BA0129}" type="datetime1">
              <a:rPr lang="sk-SK" smtClean="0"/>
              <a:t>27.10.14</a:t>
            </a:fld>
            <a:endParaRPr lang="en-GB"/>
          </a:p>
        </p:txBody>
      </p:sp>
      <p:sp>
        <p:nvSpPr>
          <p:cNvPr id="5" name="Footer Placeholder 4"/>
          <p:cNvSpPr>
            <a:spLocks noGrp="1"/>
          </p:cNvSpPr>
          <p:nvPr>
            <p:ph type="ftr" sz="quarter" idx="3"/>
          </p:nvPr>
        </p:nvSpPr>
        <p:spPr>
          <a:xfrm>
            <a:off x="2145002" y="6787309"/>
            <a:ext cx="5475399"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smtClean="0"/>
              <a:t>rusnak.truni.sk</a:t>
            </a:r>
            <a:endParaRPr lang="en-GB" dirty="0"/>
          </a:p>
        </p:txBody>
      </p:sp>
      <p:sp>
        <p:nvSpPr>
          <p:cNvPr id="6" name="Slide Number Placeholder 5"/>
          <p:cNvSpPr>
            <a:spLocks noGrp="1"/>
          </p:cNvSpPr>
          <p:nvPr>
            <p:ph type="sldNum" sz="quarter" idx="4"/>
          </p:nvPr>
        </p:nvSpPr>
        <p:spPr>
          <a:xfrm>
            <a:off x="856449" y="6787310"/>
            <a:ext cx="822862" cy="402652"/>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b="1" dirty="0">
                <a:effectLst/>
              </a:rPr>
              <a:t>Štandardizácia </a:t>
            </a:r>
            <a:r>
              <a:rPr lang="sk-SK" b="1" dirty="0" smtClean="0">
                <a:effectLst/>
              </a:rPr>
              <a:t>údajov</a:t>
            </a:r>
            <a:endParaRPr lang="sk-SK" dirty="0"/>
          </a:p>
        </p:txBody>
      </p:sp>
      <p:sp>
        <p:nvSpPr>
          <p:cNvPr id="3" name="Subtitle 2"/>
          <p:cNvSpPr>
            <a:spLocks noGrp="1"/>
          </p:cNvSpPr>
          <p:nvPr>
            <p:ph type="subTitle" idx="1"/>
          </p:nvPr>
        </p:nvSpPr>
        <p:spPr>
          <a:xfrm>
            <a:off x="2351034" y="3722416"/>
            <a:ext cx="6801208" cy="1531141"/>
          </a:xfrm>
        </p:spPr>
        <p:txBody>
          <a:bodyPr>
            <a:normAutofit/>
          </a:bodyPr>
          <a:lstStyle/>
          <a:p>
            <a:r>
              <a:rPr lang="sk-SK" dirty="0" smtClean="0"/>
              <a:t>Prof. MUDr. Martin </a:t>
            </a:r>
            <a:r>
              <a:rPr lang="sk-SK" dirty="0" err="1" smtClean="0"/>
              <a:t>Rusnák</a:t>
            </a:r>
            <a:r>
              <a:rPr lang="sk-SK" dirty="0" smtClean="0"/>
              <a:t>, </a:t>
            </a:r>
            <a:r>
              <a:rPr lang="sk-SK" dirty="0" err="1" smtClean="0"/>
              <a:t>CSc</a:t>
            </a:r>
            <a:endParaRPr lang="sk-SK" dirty="0" smtClean="0"/>
          </a:p>
          <a:p>
            <a:r>
              <a:rPr lang="sk-SK" dirty="0"/>
              <a:t>Prof. MUDr. Martin </a:t>
            </a:r>
            <a:r>
              <a:rPr lang="sk-SK" dirty="0" err="1"/>
              <a:t>Rusnák</a:t>
            </a:r>
            <a:r>
              <a:rPr lang="sk-SK" dirty="0"/>
              <a:t>, </a:t>
            </a:r>
            <a:r>
              <a:rPr lang="sk-SK" dirty="0" err="1"/>
              <a:t>CSc</a:t>
            </a:r>
            <a:endParaRPr lang="sk-SK" dirty="0"/>
          </a:p>
          <a:p>
            <a:r>
              <a:rPr lang="sk-SK" dirty="0" smtClean="0"/>
              <a:t>PhDr. Marek Psota, </a:t>
            </a:r>
            <a:r>
              <a:rPr lang="sk-SK" dirty="0" err="1" smtClean="0"/>
              <a:t>PhD</a:t>
            </a:r>
            <a:endParaRPr lang="sk-SK" dirty="0"/>
          </a:p>
        </p:txBody>
      </p:sp>
      <p:pic>
        <p:nvPicPr>
          <p:cNvPr id="4" name="Picture 3"/>
          <p:cNvPicPr>
            <a:picLocks noChangeAspect="1"/>
          </p:cNvPicPr>
          <p:nvPr/>
        </p:nvPicPr>
        <p:blipFill>
          <a:blip r:embed="rId2"/>
          <a:stretch>
            <a:fillRect/>
          </a:stretch>
        </p:blipFill>
        <p:spPr>
          <a:xfrm>
            <a:off x="5499165" y="5385381"/>
            <a:ext cx="4203700" cy="1930400"/>
          </a:xfrm>
          <a:prstGeom prst="rect">
            <a:avLst/>
          </a:prstGeom>
        </p:spPr>
      </p:pic>
    </p:spTree>
    <p:extLst>
      <p:ext uri="{BB962C8B-B14F-4D97-AF65-F5344CB8AC3E}">
        <p14:creationId xmlns:p14="http://schemas.microsoft.com/office/powerpoint/2010/main" val="27460991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2C057-65FE-2F4E-9709-8BCC32257167}" type="datetime1">
              <a:rPr lang="sk-SK" smtClean="0"/>
              <a:t>27.10.14</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10</a:t>
            </a:fld>
            <a:endParaRPr lang="en-GB"/>
          </a:p>
        </p:txBody>
      </p:sp>
      <p:sp>
        <p:nvSpPr>
          <p:cNvPr id="4" name="Footer Placeholder 3"/>
          <p:cNvSpPr>
            <a:spLocks noGrp="1"/>
          </p:cNvSpPr>
          <p:nvPr>
            <p:ph type="ftr" sz="quarter" idx="12"/>
          </p:nvPr>
        </p:nvSpPr>
        <p:spPr/>
        <p:txBody>
          <a:bodyPr/>
          <a:lstStyle/>
          <a:p>
            <a:r>
              <a:rPr lang="en-GB" dirty="0" err="1" smtClean="0"/>
              <a:t>rusnak.truni.sk</a:t>
            </a:r>
            <a:endParaRPr lang="en-GB" dirty="0"/>
          </a:p>
        </p:txBody>
      </p:sp>
      <p:grpSp>
        <p:nvGrpSpPr>
          <p:cNvPr id="16" name="Group 15"/>
          <p:cNvGrpSpPr/>
          <p:nvPr/>
        </p:nvGrpSpPr>
        <p:grpSpPr>
          <a:xfrm>
            <a:off x="1083809" y="1313850"/>
            <a:ext cx="3239611" cy="1772845"/>
            <a:chOff x="1083809" y="1313850"/>
            <a:chExt cx="3239611" cy="1772845"/>
          </a:xfrm>
        </p:grpSpPr>
        <p:sp>
          <p:nvSpPr>
            <p:cNvPr id="5" name="TextBox 4"/>
            <p:cNvSpPr txBox="1"/>
            <p:nvPr/>
          </p:nvSpPr>
          <p:spPr>
            <a:xfrm>
              <a:off x="1083809" y="1313850"/>
              <a:ext cx="1182336" cy="339324"/>
            </a:xfrm>
            <a:prstGeom prst="rect">
              <a:avLst/>
            </a:prstGeom>
            <a:noFill/>
          </p:spPr>
          <p:txBody>
            <a:bodyPr wrap="square" rtlCol="0">
              <a:spAutoFit/>
            </a:bodyPr>
            <a:lstStyle/>
            <a:p>
              <a:r>
                <a:rPr lang="sk-SK" dirty="0" smtClean="0">
                  <a:solidFill>
                    <a:schemeClr val="tx1"/>
                  </a:solidFill>
                </a:rPr>
                <a:t>Expozícia</a:t>
              </a:r>
              <a:endParaRPr lang="sk-SK" dirty="0">
                <a:solidFill>
                  <a:schemeClr val="tx1"/>
                </a:solidFill>
              </a:endParaRPr>
            </a:p>
          </p:txBody>
        </p:sp>
        <p:sp>
          <p:nvSpPr>
            <p:cNvPr id="6" name="TextBox 5"/>
            <p:cNvSpPr txBox="1"/>
            <p:nvPr/>
          </p:nvSpPr>
          <p:spPr>
            <a:xfrm>
              <a:off x="3141084" y="1323829"/>
              <a:ext cx="1182336" cy="339324"/>
            </a:xfrm>
            <a:prstGeom prst="rect">
              <a:avLst/>
            </a:prstGeom>
            <a:noFill/>
          </p:spPr>
          <p:txBody>
            <a:bodyPr wrap="square" rtlCol="0">
              <a:spAutoFit/>
            </a:bodyPr>
            <a:lstStyle/>
            <a:p>
              <a:r>
                <a:rPr lang="sk-SK" dirty="0" smtClean="0">
                  <a:solidFill>
                    <a:schemeClr val="tx1"/>
                  </a:solidFill>
                </a:rPr>
                <a:t>Výsledok</a:t>
              </a:r>
              <a:endParaRPr lang="sk-SK" dirty="0">
                <a:solidFill>
                  <a:schemeClr val="tx1"/>
                </a:solidFill>
              </a:endParaRPr>
            </a:p>
          </p:txBody>
        </p:sp>
        <p:sp>
          <p:nvSpPr>
            <p:cNvPr id="7" name="TextBox 6"/>
            <p:cNvSpPr txBox="1"/>
            <p:nvPr/>
          </p:nvSpPr>
          <p:spPr>
            <a:xfrm>
              <a:off x="2024578" y="2506382"/>
              <a:ext cx="1369165" cy="580313"/>
            </a:xfrm>
            <a:prstGeom prst="rect">
              <a:avLst/>
            </a:prstGeom>
            <a:noFill/>
          </p:spPr>
          <p:txBody>
            <a:bodyPr wrap="square" rtlCol="0">
              <a:spAutoFit/>
            </a:bodyPr>
            <a:lstStyle/>
            <a:p>
              <a:pPr algn="ctr"/>
              <a:r>
                <a:rPr lang="sk-SK" dirty="0" err="1" smtClean="0">
                  <a:solidFill>
                    <a:schemeClr val="tx1"/>
                  </a:solidFill>
                </a:rPr>
                <a:t>Mätúca</a:t>
              </a:r>
              <a:r>
                <a:rPr lang="sk-SK" dirty="0" smtClean="0">
                  <a:solidFill>
                    <a:schemeClr val="tx1"/>
                  </a:solidFill>
                </a:rPr>
                <a:t> premenná</a:t>
              </a:r>
              <a:endParaRPr lang="sk-SK" dirty="0">
                <a:solidFill>
                  <a:schemeClr val="tx1"/>
                </a:solidFill>
              </a:endParaRPr>
            </a:p>
          </p:txBody>
        </p:sp>
        <p:cxnSp>
          <p:nvCxnSpPr>
            <p:cNvPr id="9" name="Straight Arrow Connector 8"/>
            <p:cNvCxnSpPr>
              <a:stCxn id="5" idx="3"/>
              <a:endCxn id="6" idx="1"/>
            </p:cNvCxnSpPr>
            <p:nvPr/>
          </p:nvCxnSpPr>
          <p:spPr>
            <a:xfrm>
              <a:off x="2266145" y="1483512"/>
              <a:ext cx="874939" cy="99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5" idx="2"/>
            </p:cNvCxnSpPr>
            <p:nvPr/>
          </p:nvCxnSpPr>
          <p:spPr>
            <a:xfrm flipH="1" flipV="1">
              <a:off x="1674977" y="1653174"/>
              <a:ext cx="897700" cy="853208"/>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0"/>
            </p:cNvCxnSpPr>
            <p:nvPr/>
          </p:nvCxnSpPr>
          <p:spPr>
            <a:xfrm flipV="1">
              <a:off x="2709161" y="1663153"/>
              <a:ext cx="881639" cy="843229"/>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5011531" y="1493491"/>
            <a:ext cx="4902711" cy="1794771"/>
            <a:chOff x="5011531" y="1493491"/>
            <a:chExt cx="4902711" cy="1794771"/>
          </a:xfrm>
        </p:grpSpPr>
        <p:sp>
          <p:nvSpPr>
            <p:cNvPr id="17" name="TextBox 16"/>
            <p:cNvSpPr txBox="1"/>
            <p:nvPr/>
          </p:nvSpPr>
          <p:spPr>
            <a:xfrm>
              <a:off x="7049541" y="1961669"/>
              <a:ext cx="1369165" cy="821302"/>
            </a:xfrm>
            <a:prstGeom prst="rect">
              <a:avLst/>
            </a:prstGeom>
            <a:noFill/>
          </p:spPr>
          <p:txBody>
            <a:bodyPr wrap="square" rtlCol="0">
              <a:spAutoFit/>
            </a:bodyPr>
            <a:lstStyle/>
            <a:p>
              <a:pPr algn="ctr"/>
              <a:r>
                <a:rPr lang="sk-SK" dirty="0" smtClean="0">
                  <a:solidFill>
                    <a:schemeClr val="tx1"/>
                  </a:solidFill>
                </a:rPr>
                <a:t>Ischemická choroba srdca</a:t>
              </a:r>
              <a:endParaRPr lang="sk-SK" dirty="0">
                <a:solidFill>
                  <a:schemeClr val="tx1"/>
                </a:solidFill>
              </a:endParaRPr>
            </a:p>
          </p:txBody>
        </p:sp>
        <p:sp>
          <p:nvSpPr>
            <p:cNvPr id="18" name="TextBox 17"/>
            <p:cNvSpPr txBox="1"/>
            <p:nvPr/>
          </p:nvSpPr>
          <p:spPr>
            <a:xfrm>
              <a:off x="5011531" y="2948938"/>
              <a:ext cx="1369165" cy="339324"/>
            </a:xfrm>
            <a:prstGeom prst="rect">
              <a:avLst/>
            </a:prstGeom>
            <a:noFill/>
          </p:spPr>
          <p:txBody>
            <a:bodyPr wrap="square" rtlCol="0">
              <a:spAutoFit/>
            </a:bodyPr>
            <a:lstStyle/>
            <a:p>
              <a:pPr algn="ctr"/>
              <a:r>
                <a:rPr lang="sk-SK" dirty="0" smtClean="0">
                  <a:solidFill>
                    <a:schemeClr val="tx1"/>
                  </a:solidFill>
                </a:rPr>
                <a:t>Pitie kávy</a:t>
              </a:r>
              <a:endParaRPr lang="sk-SK" dirty="0">
                <a:solidFill>
                  <a:schemeClr val="tx1"/>
                </a:solidFill>
              </a:endParaRPr>
            </a:p>
          </p:txBody>
        </p:sp>
        <p:sp>
          <p:nvSpPr>
            <p:cNvPr id="19" name="TextBox 18"/>
            <p:cNvSpPr txBox="1"/>
            <p:nvPr/>
          </p:nvSpPr>
          <p:spPr>
            <a:xfrm>
              <a:off x="5011531" y="1622345"/>
              <a:ext cx="1369165" cy="339324"/>
            </a:xfrm>
            <a:prstGeom prst="rect">
              <a:avLst/>
            </a:prstGeom>
            <a:noFill/>
          </p:spPr>
          <p:txBody>
            <a:bodyPr wrap="square" rtlCol="0">
              <a:spAutoFit/>
            </a:bodyPr>
            <a:lstStyle/>
            <a:p>
              <a:pPr algn="ctr"/>
              <a:r>
                <a:rPr lang="sk-SK" dirty="0" smtClean="0">
                  <a:solidFill>
                    <a:schemeClr val="tx1"/>
                  </a:solidFill>
                </a:rPr>
                <a:t>Fajčenie</a:t>
              </a:r>
              <a:endParaRPr lang="sk-SK" dirty="0">
                <a:solidFill>
                  <a:schemeClr val="tx1"/>
                </a:solidFill>
              </a:endParaRPr>
            </a:p>
          </p:txBody>
        </p:sp>
        <p:cxnSp>
          <p:nvCxnSpPr>
            <p:cNvPr id="20" name="Straight Arrow Connector 19"/>
            <p:cNvCxnSpPr>
              <a:stCxn id="18" idx="0"/>
              <a:endCxn id="19" idx="2"/>
            </p:cNvCxnSpPr>
            <p:nvPr/>
          </p:nvCxnSpPr>
          <p:spPr>
            <a:xfrm flipV="1">
              <a:off x="5696114" y="1961669"/>
              <a:ext cx="0" cy="987269"/>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174602" y="1789195"/>
              <a:ext cx="1017946" cy="58668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317609" y="2506382"/>
              <a:ext cx="874939" cy="58031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2"/>
            <a:stretch>
              <a:fillRect/>
            </a:stretch>
          </p:blipFill>
          <p:spPr>
            <a:xfrm>
              <a:off x="8390242" y="1493491"/>
              <a:ext cx="1524000" cy="1143000"/>
            </a:xfrm>
            <a:prstGeom prst="rect">
              <a:avLst/>
            </a:prstGeom>
          </p:spPr>
        </p:pic>
      </p:grpSp>
      <p:grpSp>
        <p:nvGrpSpPr>
          <p:cNvPr id="29" name="Group 28"/>
          <p:cNvGrpSpPr/>
          <p:nvPr/>
        </p:nvGrpSpPr>
        <p:grpSpPr>
          <a:xfrm>
            <a:off x="1180750" y="4028258"/>
            <a:ext cx="3239611" cy="1772845"/>
            <a:chOff x="1083809" y="1313850"/>
            <a:chExt cx="3239611" cy="1772845"/>
          </a:xfrm>
        </p:grpSpPr>
        <p:sp>
          <p:nvSpPr>
            <p:cNvPr id="30" name="TextBox 29"/>
            <p:cNvSpPr txBox="1"/>
            <p:nvPr/>
          </p:nvSpPr>
          <p:spPr>
            <a:xfrm>
              <a:off x="1083809" y="1313850"/>
              <a:ext cx="1182336" cy="339324"/>
            </a:xfrm>
            <a:prstGeom prst="rect">
              <a:avLst/>
            </a:prstGeom>
            <a:noFill/>
          </p:spPr>
          <p:txBody>
            <a:bodyPr wrap="square" rtlCol="0">
              <a:spAutoFit/>
            </a:bodyPr>
            <a:lstStyle/>
            <a:p>
              <a:r>
                <a:rPr lang="sk-SK" dirty="0" smtClean="0">
                  <a:solidFill>
                    <a:schemeClr val="tx1"/>
                  </a:solidFill>
                </a:rPr>
                <a:t>Dojčenie</a:t>
              </a:r>
              <a:endParaRPr lang="sk-SK" dirty="0">
                <a:solidFill>
                  <a:schemeClr val="tx1"/>
                </a:solidFill>
              </a:endParaRPr>
            </a:p>
          </p:txBody>
        </p:sp>
        <p:sp>
          <p:nvSpPr>
            <p:cNvPr id="31" name="TextBox 30"/>
            <p:cNvSpPr txBox="1"/>
            <p:nvPr/>
          </p:nvSpPr>
          <p:spPr>
            <a:xfrm>
              <a:off x="3141084" y="1323829"/>
              <a:ext cx="1182336" cy="339324"/>
            </a:xfrm>
            <a:prstGeom prst="rect">
              <a:avLst/>
            </a:prstGeom>
            <a:noFill/>
          </p:spPr>
          <p:txBody>
            <a:bodyPr wrap="square" rtlCol="0">
              <a:spAutoFit/>
            </a:bodyPr>
            <a:lstStyle/>
            <a:p>
              <a:r>
                <a:rPr lang="sk-SK" dirty="0" smtClean="0">
                  <a:solidFill>
                    <a:schemeClr val="tx1"/>
                  </a:solidFill>
                </a:rPr>
                <a:t>Hnačka</a:t>
              </a:r>
              <a:endParaRPr lang="sk-SK" dirty="0">
                <a:solidFill>
                  <a:schemeClr val="tx1"/>
                </a:solidFill>
              </a:endParaRPr>
            </a:p>
          </p:txBody>
        </p:sp>
        <p:sp>
          <p:nvSpPr>
            <p:cNvPr id="32" name="TextBox 31"/>
            <p:cNvSpPr txBox="1"/>
            <p:nvPr/>
          </p:nvSpPr>
          <p:spPr>
            <a:xfrm>
              <a:off x="2024578" y="2506382"/>
              <a:ext cx="1369165" cy="580313"/>
            </a:xfrm>
            <a:prstGeom prst="rect">
              <a:avLst/>
            </a:prstGeom>
            <a:noFill/>
          </p:spPr>
          <p:txBody>
            <a:bodyPr wrap="square" rtlCol="0">
              <a:spAutoFit/>
            </a:bodyPr>
            <a:lstStyle/>
            <a:p>
              <a:pPr algn="ctr"/>
              <a:r>
                <a:rPr lang="sk-SK" dirty="0" smtClean="0">
                  <a:solidFill>
                    <a:schemeClr val="tx1"/>
                  </a:solidFill>
                </a:rPr>
                <a:t>Vzdelanie matky</a:t>
              </a:r>
              <a:endParaRPr lang="sk-SK" dirty="0">
                <a:solidFill>
                  <a:schemeClr val="tx1"/>
                </a:solidFill>
              </a:endParaRPr>
            </a:p>
          </p:txBody>
        </p:sp>
        <p:cxnSp>
          <p:nvCxnSpPr>
            <p:cNvPr id="33" name="Straight Arrow Connector 32"/>
            <p:cNvCxnSpPr>
              <a:stCxn id="30" idx="3"/>
              <a:endCxn id="31" idx="1"/>
            </p:cNvCxnSpPr>
            <p:nvPr/>
          </p:nvCxnSpPr>
          <p:spPr>
            <a:xfrm>
              <a:off x="2266145" y="1483512"/>
              <a:ext cx="874939" cy="99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30" idx="2"/>
            </p:cNvCxnSpPr>
            <p:nvPr/>
          </p:nvCxnSpPr>
          <p:spPr>
            <a:xfrm flipH="1" flipV="1">
              <a:off x="1674977" y="1653174"/>
              <a:ext cx="897700" cy="853208"/>
            </a:xfrm>
            <a:prstGeom prst="straightConnector1">
              <a:avLst/>
            </a:prstGeom>
            <a:ln w="3810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2" idx="0"/>
            </p:cNvCxnSpPr>
            <p:nvPr/>
          </p:nvCxnSpPr>
          <p:spPr>
            <a:xfrm flipV="1">
              <a:off x="2709161" y="1663154"/>
              <a:ext cx="881639" cy="843228"/>
            </a:xfrm>
            <a:prstGeom prst="straightConnector1">
              <a:avLst/>
            </a:prstGeom>
            <a:ln w="3810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5696114" y="4038237"/>
            <a:ext cx="3387123" cy="1531856"/>
            <a:chOff x="936297" y="1313850"/>
            <a:chExt cx="3387123" cy="1531856"/>
          </a:xfrm>
        </p:grpSpPr>
        <p:sp>
          <p:nvSpPr>
            <p:cNvPr id="38" name="TextBox 37"/>
            <p:cNvSpPr txBox="1"/>
            <p:nvPr/>
          </p:nvSpPr>
          <p:spPr>
            <a:xfrm>
              <a:off x="936297" y="1313850"/>
              <a:ext cx="1329848" cy="580313"/>
            </a:xfrm>
            <a:prstGeom prst="rect">
              <a:avLst/>
            </a:prstGeom>
            <a:noFill/>
          </p:spPr>
          <p:txBody>
            <a:bodyPr wrap="square" rtlCol="0">
              <a:spAutoFit/>
            </a:bodyPr>
            <a:lstStyle/>
            <a:p>
              <a:r>
                <a:rPr lang="sk-SK" dirty="0" smtClean="0">
                  <a:solidFill>
                    <a:schemeClr val="tx1"/>
                  </a:solidFill>
                </a:rPr>
                <a:t>Komerčný sex</a:t>
              </a:r>
              <a:endParaRPr lang="sk-SK" dirty="0">
                <a:solidFill>
                  <a:schemeClr val="tx1"/>
                </a:solidFill>
              </a:endParaRPr>
            </a:p>
          </p:txBody>
        </p:sp>
        <p:sp>
          <p:nvSpPr>
            <p:cNvPr id="39" name="TextBox 38"/>
            <p:cNvSpPr txBox="1"/>
            <p:nvPr/>
          </p:nvSpPr>
          <p:spPr>
            <a:xfrm>
              <a:off x="3141084" y="1323829"/>
              <a:ext cx="1182336" cy="339324"/>
            </a:xfrm>
            <a:prstGeom prst="rect">
              <a:avLst/>
            </a:prstGeom>
            <a:noFill/>
          </p:spPr>
          <p:txBody>
            <a:bodyPr wrap="square" rtlCol="0">
              <a:spAutoFit/>
            </a:bodyPr>
            <a:lstStyle/>
            <a:p>
              <a:r>
                <a:rPr lang="sk-SK" dirty="0" smtClean="0">
                  <a:solidFill>
                    <a:schemeClr val="tx1"/>
                  </a:solidFill>
                </a:rPr>
                <a:t>HIV/AIDS</a:t>
              </a:r>
              <a:endParaRPr lang="sk-SK" dirty="0">
                <a:solidFill>
                  <a:schemeClr val="tx1"/>
                </a:solidFill>
              </a:endParaRPr>
            </a:p>
          </p:txBody>
        </p:sp>
        <p:sp>
          <p:nvSpPr>
            <p:cNvPr id="40" name="TextBox 39"/>
            <p:cNvSpPr txBox="1"/>
            <p:nvPr/>
          </p:nvSpPr>
          <p:spPr>
            <a:xfrm>
              <a:off x="2024578" y="2506382"/>
              <a:ext cx="1369165" cy="339324"/>
            </a:xfrm>
            <a:prstGeom prst="rect">
              <a:avLst/>
            </a:prstGeom>
            <a:noFill/>
          </p:spPr>
          <p:txBody>
            <a:bodyPr wrap="square" rtlCol="0">
              <a:spAutoFit/>
            </a:bodyPr>
            <a:lstStyle/>
            <a:p>
              <a:pPr algn="ctr"/>
              <a:r>
                <a:rPr lang="sk-SK" dirty="0" smtClean="0">
                  <a:solidFill>
                    <a:schemeClr val="tx1"/>
                  </a:solidFill>
                </a:rPr>
                <a:t>Narkoman</a:t>
              </a:r>
              <a:endParaRPr lang="sk-SK" dirty="0">
                <a:solidFill>
                  <a:schemeClr val="tx1"/>
                </a:solidFill>
              </a:endParaRPr>
            </a:p>
          </p:txBody>
        </p:sp>
        <p:cxnSp>
          <p:nvCxnSpPr>
            <p:cNvPr id="41" name="Straight Arrow Connector 40"/>
            <p:cNvCxnSpPr>
              <a:endCxn id="39" idx="1"/>
            </p:cNvCxnSpPr>
            <p:nvPr/>
          </p:nvCxnSpPr>
          <p:spPr>
            <a:xfrm>
              <a:off x="2266145" y="1483512"/>
              <a:ext cx="874939" cy="99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38" idx="2"/>
            </p:cNvCxnSpPr>
            <p:nvPr/>
          </p:nvCxnSpPr>
          <p:spPr>
            <a:xfrm flipH="1" flipV="1">
              <a:off x="1601221" y="1894163"/>
              <a:ext cx="971456" cy="612220"/>
            </a:xfrm>
            <a:prstGeom prst="straightConnector1">
              <a:avLst/>
            </a:prstGeom>
            <a:ln w="3810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0" idx="0"/>
            </p:cNvCxnSpPr>
            <p:nvPr/>
          </p:nvCxnSpPr>
          <p:spPr>
            <a:xfrm flipV="1">
              <a:off x="2709161" y="1663154"/>
              <a:ext cx="881639" cy="843228"/>
            </a:xfrm>
            <a:prstGeom prst="straightConnector1">
              <a:avLst/>
            </a:prstGeom>
            <a:ln w="3810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grpSp>
      <p:pic>
        <p:nvPicPr>
          <p:cNvPr id="44" name="Picture 43"/>
          <p:cNvPicPr>
            <a:picLocks noChangeAspect="1"/>
          </p:cNvPicPr>
          <p:nvPr/>
        </p:nvPicPr>
        <p:blipFill>
          <a:blip r:embed="rId3"/>
          <a:stretch>
            <a:fillRect/>
          </a:stretch>
        </p:blipFill>
        <p:spPr>
          <a:xfrm>
            <a:off x="321809" y="4559300"/>
            <a:ext cx="1524000" cy="1562100"/>
          </a:xfrm>
          <a:prstGeom prst="rect">
            <a:avLst/>
          </a:prstGeom>
        </p:spPr>
      </p:pic>
    </p:spTree>
    <p:extLst>
      <p:ext uri="{BB962C8B-B14F-4D97-AF65-F5344CB8AC3E}">
        <p14:creationId xmlns:p14="http://schemas.microsoft.com/office/powerpoint/2010/main" val="139916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sk-SK" dirty="0" smtClean="0"/>
              <a:t>Priama</a:t>
            </a:r>
          </a:p>
          <a:p>
            <a:r>
              <a:rPr lang="sk-SK" dirty="0" smtClean="0"/>
              <a:t>Nepriama</a:t>
            </a:r>
            <a:endParaRPr lang="sk-SK" dirty="0"/>
          </a:p>
        </p:txBody>
      </p:sp>
      <p:sp>
        <p:nvSpPr>
          <p:cNvPr id="5" name="Title 4"/>
          <p:cNvSpPr>
            <a:spLocks noGrp="1"/>
          </p:cNvSpPr>
          <p:nvPr>
            <p:ph type="title"/>
          </p:nvPr>
        </p:nvSpPr>
        <p:spPr/>
        <p:txBody>
          <a:bodyPr/>
          <a:lstStyle/>
          <a:p>
            <a:r>
              <a:rPr lang="sk-SK">
                <a:effectLst/>
              </a:rPr>
              <a:t>Metódy štandardizácie </a:t>
            </a:r>
            <a:endParaRPr lang="sk-SK"/>
          </a:p>
        </p:txBody>
      </p:sp>
      <p:sp>
        <p:nvSpPr>
          <p:cNvPr id="2" name="Date Placeholder 1"/>
          <p:cNvSpPr>
            <a:spLocks noGrp="1"/>
          </p:cNvSpPr>
          <p:nvPr>
            <p:ph type="dt" sz="half" idx="10"/>
          </p:nvPr>
        </p:nvSpPr>
        <p:spPr/>
        <p:txBody>
          <a:bodyPr/>
          <a:lstStyle/>
          <a:p>
            <a:fld id="{7962C057-65FE-2F4E-9709-8BCC32257167}" type="datetime1">
              <a:rPr lang="sk-SK" smtClean="0"/>
              <a:t>27.10.14</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11</a:t>
            </a:fld>
            <a:endParaRPr lang="en-GB"/>
          </a:p>
        </p:txBody>
      </p:sp>
      <p:sp>
        <p:nvSpPr>
          <p:cNvPr id="4" name="Footer Placeholder 3"/>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28312449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8" y="5778930"/>
            <a:ext cx="8312587" cy="1008380"/>
          </a:xfrm>
        </p:spPr>
        <p:txBody>
          <a:bodyPr/>
          <a:lstStyle/>
          <a:p>
            <a:r>
              <a:rPr lang="sk-SK" sz="4000" dirty="0" smtClean="0"/>
              <a:t>Postup pri priamej štandardizácii</a:t>
            </a:r>
            <a:br>
              <a:rPr lang="sk-SK" sz="4000" dirty="0" smtClean="0"/>
            </a:br>
            <a:r>
              <a:rPr lang="sk-SK" sz="2000" dirty="0"/>
              <a:t>NAING, N. N. 2000. </a:t>
            </a:r>
            <a:r>
              <a:rPr lang="sk-SK" sz="2000" dirty="0" err="1"/>
              <a:t>Easy</a:t>
            </a:r>
            <a:r>
              <a:rPr lang="sk-SK" sz="2000" dirty="0"/>
              <a:t> </a:t>
            </a:r>
            <a:r>
              <a:rPr lang="sk-SK" sz="2000" dirty="0" err="1"/>
              <a:t>way</a:t>
            </a:r>
            <a:r>
              <a:rPr lang="sk-SK" sz="2000" dirty="0"/>
              <a:t> to </a:t>
            </a:r>
            <a:r>
              <a:rPr lang="sk-SK" sz="2000" dirty="0" err="1"/>
              <a:t>learn</a:t>
            </a:r>
            <a:r>
              <a:rPr lang="sk-SK" sz="2000" dirty="0"/>
              <a:t> </a:t>
            </a:r>
            <a:r>
              <a:rPr lang="sk-SK" sz="2000" dirty="0" err="1"/>
              <a:t>standardization</a:t>
            </a:r>
            <a:r>
              <a:rPr lang="sk-SK" sz="2000" dirty="0"/>
              <a:t> : </a:t>
            </a:r>
            <a:r>
              <a:rPr lang="sk-SK" sz="2000" dirty="0" err="1"/>
              <a:t>direct</a:t>
            </a:r>
            <a:r>
              <a:rPr lang="sk-SK" sz="2000" dirty="0"/>
              <a:t> </a:t>
            </a:r>
            <a:r>
              <a:rPr lang="sk-SK" sz="2000" dirty="0" err="1"/>
              <a:t>and</a:t>
            </a:r>
            <a:r>
              <a:rPr lang="sk-SK" sz="2000" dirty="0"/>
              <a:t> </a:t>
            </a:r>
            <a:r>
              <a:rPr lang="sk-SK" sz="2000" dirty="0" err="1"/>
              <a:t>indirect</a:t>
            </a:r>
            <a:r>
              <a:rPr lang="sk-SK" sz="2000" dirty="0"/>
              <a:t> </a:t>
            </a:r>
            <a:r>
              <a:rPr lang="sk-SK" sz="2000" dirty="0" err="1"/>
              <a:t>methods</a:t>
            </a:r>
            <a:r>
              <a:rPr lang="sk-SK" sz="2000" dirty="0"/>
              <a:t>. </a:t>
            </a:r>
            <a:r>
              <a:rPr lang="sk-SK" sz="2000" i="1" dirty="0" err="1"/>
              <a:t>Malays</a:t>
            </a:r>
            <a:r>
              <a:rPr lang="sk-SK" sz="2000" i="1" dirty="0"/>
              <a:t> J Med </a:t>
            </a:r>
            <a:r>
              <a:rPr lang="sk-SK" sz="2000" i="1" dirty="0" err="1"/>
              <a:t>Sci</a:t>
            </a:r>
            <a:r>
              <a:rPr lang="sk-SK" sz="2000" i="1" dirty="0"/>
              <a:t>,</a:t>
            </a:r>
            <a:r>
              <a:rPr lang="sk-SK" sz="2000" dirty="0"/>
              <a:t> 7</a:t>
            </a:r>
            <a:r>
              <a:rPr lang="sk-SK" sz="2000" b="1" dirty="0"/>
              <a:t>,</a:t>
            </a:r>
            <a:r>
              <a:rPr lang="sk-SK" sz="2000" dirty="0"/>
              <a:t> 10-5</a:t>
            </a:r>
            <a:r>
              <a:rPr lang="sk-SK" sz="2000" dirty="0" smtClean="0"/>
              <a:t>.</a:t>
            </a:r>
            <a:endParaRPr lang="sk-SK" sz="4000"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12</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pic>
        <p:nvPicPr>
          <p:cNvPr id="7" name="Picture 6"/>
          <p:cNvPicPr>
            <a:picLocks noChangeAspect="1"/>
          </p:cNvPicPr>
          <p:nvPr/>
        </p:nvPicPr>
        <p:blipFill>
          <a:blip r:embed="rId2"/>
          <a:stretch>
            <a:fillRect/>
          </a:stretch>
        </p:blipFill>
        <p:spPr>
          <a:xfrm>
            <a:off x="1816535" y="198078"/>
            <a:ext cx="6170773" cy="5413258"/>
          </a:xfrm>
          <a:prstGeom prst="rect">
            <a:avLst/>
          </a:prstGeom>
        </p:spPr>
      </p:pic>
    </p:spTree>
    <p:extLst>
      <p:ext uri="{BB962C8B-B14F-4D97-AF65-F5344CB8AC3E}">
        <p14:creationId xmlns:p14="http://schemas.microsoft.com/office/powerpoint/2010/main" val="260983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13</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pic>
        <p:nvPicPr>
          <p:cNvPr id="7" name="Picture 6"/>
          <p:cNvPicPr>
            <a:picLocks noChangeAspect="1"/>
          </p:cNvPicPr>
          <p:nvPr/>
        </p:nvPicPr>
        <p:blipFill>
          <a:blip r:embed="rId2"/>
          <a:stretch>
            <a:fillRect/>
          </a:stretch>
        </p:blipFill>
        <p:spPr>
          <a:xfrm>
            <a:off x="0" y="496171"/>
            <a:ext cx="10075863" cy="3474823"/>
          </a:xfrm>
          <a:prstGeom prst="rect">
            <a:avLst/>
          </a:prstGeom>
        </p:spPr>
      </p:pic>
      <p:sp>
        <p:nvSpPr>
          <p:cNvPr id="8" name="Title 2"/>
          <p:cNvSpPr>
            <a:spLocks noGrp="1"/>
          </p:cNvSpPr>
          <p:nvPr>
            <p:ph type="title"/>
          </p:nvPr>
        </p:nvSpPr>
        <p:spPr>
          <a:xfrm>
            <a:off x="856449" y="5756204"/>
            <a:ext cx="8312587" cy="1008380"/>
          </a:xfrm>
        </p:spPr>
        <p:txBody>
          <a:bodyPr/>
          <a:lstStyle/>
          <a:p>
            <a:r>
              <a:rPr lang="sk-SK" sz="3600" dirty="0">
                <a:effectLst/>
              </a:rPr>
              <a:t>Počty zomretých a počet obyvateľov v Bratislava I a Bratislava </a:t>
            </a:r>
            <a:r>
              <a:rPr lang="en-US" sz="3600" dirty="0">
                <a:effectLst/>
              </a:rPr>
              <a:t>IV </a:t>
            </a:r>
            <a:r>
              <a:rPr lang="sk-SK" sz="3600" dirty="0">
                <a:effectLst/>
              </a:rPr>
              <a:t>v roku 2009, ženy a muži spolu. </a:t>
            </a:r>
            <a:r>
              <a:rPr lang="sk-SK" sz="2000" dirty="0">
                <a:effectLst/>
              </a:rPr>
              <a:t>Z</a:t>
            </a:r>
            <a:r>
              <a:rPr lang="sk-SK" sz="2000" dirty="0" smtClean="0">
                <a:effectLst/>
              </a:rPr>
              <a:t>droj</a:t>
            </a:r>
            <a:r>
              <a:rPr lang="sk-SK" sz="2000" dirty="0">
                <a:effectLst/>
              </a:rPr>
              <a:t>: ŠÚ SR </a:t>
            </a:r>
            <a:endParaRPr lang="sk-SK" sz="4400" dirty="0"/>
          </a:p>
        </p:txBody>
      </p:sp>
    </p:spTree>
    <p:extLst>
      <p:ext uri="{BB962C8B-B14F-4D97-AF65-F5344CB8AC3E}">
        <p14:creationId xmlns:p14="http://schemas.microsoft.com/office/powerpoint/2010/main" val="38905554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sz="3600" dirty="0">
                <a:effectLst/>
              </a:rPr>
              <a:t>Výpočet štandardizovanej úmrtnosti metódou priamej štandardizácie </a:t>
            </a:r>
            <a:endParaRPr lang="sk-SK" sz="3600"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14</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pic>
        <p:nvPicPr>
          <p:cNvPr id="7" name="Picture 6"/>
          <p:cNvPicPr>
            <a:picLocks noChangeAspect="1"/>
          </p:cNvPicPr>
          <p:nvPr/>
        </p:nvPicPr>
        <p:blipFill>
          <a:blip r:embed="rId2"/>
          <a:stretch>
            <a:fillRect/>
          </a:stretch>
        </p:blipFill>
        <p:spPr>
          <a:xfrm>
            <a:off x="0" y="930358"/>
            <a:ext cx="10013141" cy="3706664"/>
          </a:xfrm>
          <a:prstGeom prst="rect">
            <a:avLst/>
          </a:prstGeom>
        </p:spPr>
      </p:pic>
    </p:spTree>
    <p:extLst>
      <p:ext uri="{BB962C8B-B14F-4D97-AF65-F5344CB8AC3E}">
        <p14:creationId xmlns:p14="http://schemas.microsoft.com/office/powerpoint/2010/main" val="13605972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15</a:t>
            </a:fld>
            <a:endParaRPr lang="en-GB"/>
          </a:p>
        </p:txBody>
      </p:sp>
      <p:sp>
        <p:nvSpPr>
          <p:cNvPr id="6" name="Footer Placeholder 5"/>
          <p:cNvSpPr>
            <a:spLocks noGrp="1"/>
          </p:cNvSpPr>
          <p:nvPr>
            <p:ph type="ftr" sz="quarter" idx="12"/>
          </p:nvPr>
        </p:nvSpPr>
        <p:spPr/>
        <p:txBody>
          <a:bodyPr/>
          <a:lstStyle/>
          <a:p>
            <a:r>
              <a:rPr lang="en-GB" dirty="0" err="1" smtClean="0"/>
              <a:t>rusnak.truni.sk</a:t>
            </a:r>
            <a:endParaRPr lang="en-GB" dirty="0"/>
          </a:p>
        </p:txBody>
      </p:sp>
      <p:grpSp>
        <p:nvGrpSpPr>
          <p:cNvPr id="25" name="Group 24"/>
          <p:cNvGrpSpPr/>
          <p:nvPr/>
        </p:nvGrpSpPr>
        <p:grpSpPr>
          <a:xfrm>
            <a:off x="296476" y="103374"/>
            <a:ext cx="9225350" cy="7086586"/>
            <a:chOff x="296476" y="103374"/>
            <a:chExt cx="9225350" cy="7086586"/>
          </a:xfrm>
        </p:grpSpPr>
        <p:pic>
          <p:nvPicPr>
            <p:cNvPr id="11" name="Picture 10" descr="Snímka obrazovky 2014-10-26 o 9.31.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76" y="103374"/>
              <a:ext cx="9225350" cy="2619132"/>
            </a:xfrm>
            <a:prstGeom prst="rect">
              <a:avLst/>
            </a:prstGeom>
          </p:spPr>
        </p:pic>
        <p:sp>
          <p:nvSpPr>
            <p:cNvPr id="12" name="Line Callout 1 11"/>
            <p:cNvSpPr/>
            <p:nvPr/>
          </p:nvSpPr>
          <p:spPr>
            <a:xfrm>
              <a:off x="2263151" y="2938749"/>
              <a:ext cx="1635754" cy="531633"/>
            </a:xfrm>
            <a:prstGeom prst="borderCallout1">
              <a:avLst>
                <a:gd name="adj1" fmla="val 18750"/>
                <a:gd name="adj2" fmla="val -8333"/>
                <a:gd name="adj3" fmla="val -262863"/>
                <a:gd name="adj4" fmla="val 31188"/>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=B3/D3*1000</a:t>
              </a:r>
            </a:p>
          </p:txBody>
        </p:sp>
        <p:sp>
          <p:nvSpPr>
            <p:cNvPr id="13" name="Line Callout 1 12"/>
            <p:cNvSpPr/>
            <p:nvPr/>
          </p:nvSpPr>
          <p:spPr>
            <a:xfrm>
              <a:off x="2263151" y="3736199"/>
              <a:ext cx="1635754" cy="612648"/>
            </a:xfrm>
            <a:prstGeom prst="borderCallout1">
              <a:avLst>
                <a:gd name="adj1" fmla="val 18750"/>
                <a:gd name="adj2" fmla="val -8333"/>
                <a:gd name="adj3" fmla="val -316560"/>
                <a:gd name="adj4" fmla="val 42855"/>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=B4/D4*1000</a:t>
              </a:r>
            </a:p>
          </p:txBody>
        </p:sp>
        <p:sp>
          <p:nvSpPr>
            <p:cNvPr id="14" name="Line Callout 1 13"/>
            <p:cNvSpPr/>
            <p:nvPr/>
          </p:nvSpPr>
          <p:spPr>
            <a:xfrm>
              <a:off x="2263151" y="4685636"/>
              <a:ext cx="1635754" cy="612648"/>
            </a:xfrm>
            <a:prstGeom prst="borderCallout1">
              <a:avLst>
                <a:gd name="adj1" fmla="val 18750"/>
                <a:gd name="adj2" fmla="val -8333"/>
                <a:gd name="adj3" fmla="val -434672"/>
                <a:gd name="adj4" fmla="val 50078"/>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=B5/D5*1000</a:t>
              </a:r>
            </a:p>
          </p:txBody>
        </p:sp>
        <p:sp>
          <p:nvSpPr>
            <p:cNvPr id="15" name="Line Callout 1 14"/>
            <p:cNvSpPr/>
            <p:nvPr/>
          </p:nvSpPr>
          <p:spPr>
            <a:xfrm>
              <a:off x="959958" y="5661639"/>
              <a:ext cx="2938947" cy="612648"/>
            </a:xfrm>
            <a:prstGeom prst="borderCallout1">
              <a:avLst>
                <a:gd name="adj1" fmla="val 18750"/>
                <a:gd name="adj2" fmla="val -8333"/>
                <a:gd name="adj3" fmla="val -545553"/>
                <a:gd name="adj4" fmla="val 59107"/>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=SUM(B3:B5)/D6*1000</a:t>
              </a:r>
            </a:p>
          </p:txBody>
        </p:sp>
        <p:sp>
          <p:nvSpPr>
            <p:cNvPr id="16" name="Line Callout 1 15"/>
            <p:cNvSpPr/>
            <p:nvPr/>
          </p:nvSpPr>
          <p:spPr>
            <a:xfrm>
              <a:off x="5384035" y="2857734"/>
              <a:ext cx="1635754" cy="612648"/>
            </a:xfrm>
            <a:prstGeom prst="borderCallout1">
              <a:avLst>
                <a:gd name="adj1" fmla="val 18750"/>
                <a:gd name="adj2" fmla="val -8333"/>
                <a:gd name="adj3" fmla="val -511807"/>
                <a:gd name="adj4" fmla="val 6362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=E3/G3*1000</a:t>
              </a:r>
            </a:p>
          </p:txBody>
        </p:sp>
        <p:sp>
          <p:nvSpPr>
            <p:cNvPr id="17" name="Line Callout 1 16"/>
            <p:cNvSpPr/>
            <p:nvPr/>
          </p:nvSpPr>
          <p:spPr>
            <a:xfrm>
              <a:off x="5384035" y="3736199"/>
              <a:ext cx="1635754" cy="612648"/>
            </a:xfrm>
            <a:prstGeom prst="borderCallout1">
              <a:avLst>
                <a:gd name="adj1" fmla="val 18750"/>
                <a:gd name="adj2" fmla="val -8333"/>
                <a:gd name="adj3" fmla="val -511807"/>
                <a:gd name="adj4" fmla="val 6362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=E4/G4*1000</a:t>
              </a:r>
            </a:p>
          </p:txBody>
        </p:sp>
        <p:sp>
          <p:nvSpPr>
            <p:cNvPr id="18" name="Line Callout 1 17"/>
            <p:cNvSpPr/>
            <p:nvPr/>
          </p:nvSpPr>
          <p:spPr>
            <a:xfrm>
              <a:off x="5384035" y="4685636"/>
              <a:ext cx="1635754" cy="612648"/>
            </a:xfrm>
            <a:prstGeom prst="borderCallout1">
              <a:avLst>
                <a:gd name="adj1" fmla="val 18750"/>
                <a:gd name="adj2" fmla="val -8333"/>
                <a:gd name="adj3" fmla="val -511807"/>
                <a:gd name="adj4" fmla="val 6362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=E5/G5*1000</a:t>
              </a:r>
            </a:p>
          </p:txBody>
        </p:sp>
        <p:sp>
          <p:nvSpPr>
            <p:cNvPr id="19" name="Line Callout 1 18"/>
            <p:cNvSpPr/>
            <p:nvPr/>
          </p:nvSpPr>
          <p:spPr>
            <a:xfrm>
              <a:off x="4135202" y="5661639"/>
              <a:ext cx="2884587" cy="612648"/>
            </a:xfrm>
            <a:prstGeom prst="borderCallout1">
              <a:avLst>
                <a:gd name="adj1" fmla="val 18750"/>
                <a:gd name="adj2" fmla="val -8333"/>
                <a:gd name="adj3" fmla="val -511807"/>
                <a:gd name="adj4" fmla="val 6362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=SUM(E3:E5)/G6*1000</a:t>
              </a:r>
            </a:p>
          </p:txBody>
        </p:sp>
        <p:sp>
          <p:nvSpPr>
            <p:cNvPr id="20" name="Line Callout 1 19"/>
            <p:cNvSpPr/>
            <p:nvPr/>
          </p:nvSpPr>
          <p:spPr>
            <a:xfrm>
              <a:off x="7698958" y="2857734"/>
              <a:ext cx="1635754" cy="612648"/>
            </a:xfrm>
            <a:prstGeom prst="borderCallout1">
              <a:avLst>
                <a:gd name="adj1" fmla="val 18750"/>
                <a:gd name="adj2" fmla="val -8333"/>
                <a:gd name="adj3" fmla="val -511807"/>
                <a:gd name="adj4" fmla="val 6362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=G3/D3</a:t>
              </a:r>
            </a:p>
          </p:txBody>
        </p:sp>
        <p:sp>
          <p:nvSpPr>
            <p:cNvPr id="21" name="Line Callout 1 20"/>
            <p:cNvSpPr/>
            <p:nvPr/>
          </p:nvSpPr>
          <p:spPr>
            <a:xfrm>
              <a:off x="7698958" y="3736199"/>
              <a:ext cx="1635754" cy="612648"/>
            </a:xfrm>
            <a:prstGeom prst="borderCallout1">
              <a:avLst>
                <a:gd name="adj1" fmla="val 18750"/>
                <a:gd name="adj2" fmla="val -8333"/>
                <a:gd name="adj3" fmla="val -511807"/>
                <a:gd name="adj4" fmla="val 6362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G4/D4</a:t>
              </a:r>
              <a:endParaRPr lang="sk-SK" dirty="0"/>
            </a:p>
          </p:txBody>
        </p:sp>
        <p:sp>
          <p:nvSpPr>
            <p:cNvPr id="22" name="Line Callout 1 21"/>
            <p:cNvSpPr/>
            <p:nvPr/>
          </p:nvSpPr>
          <p:spPr>
            <a:xfrm>
              <a:off x="7698958" y="4685636"/>
              <a:ext cx="1635754" cy="612648"/>
            </a:xfrm>
            <a:prstGeom prst="borderCallout1">
              <a:avLst>
                <a:gd name="adj1" fmla="val 18750"/>
                <a:gd name="adj2" fmla="val -8333"/>
                <a:gd name="adj3" fmla="val -511807"/>
                <a:gd name="adj4" fmla="val 6362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G5/D5</a:t>
              </a:r>
              <a:endParaRPr lang="sk-SK" dirty="0"/>
            </a:p>
          </p:txBody>
        </p:sp>
        <p:sp>
          <p:nvSpPr>
            <p:cNvPr id="23" name="Line Callout 1 22"/>
            <p:cNvSpPr/>
            <p:nvPr/>
          </p:nvSpPr>
          <p:spPr>
            <a:xfrm>
              <a:off x="7698958" y="5661639"/>
              <a:ext cx="1635754" cy="612648"/>
            </a:xfrm>
            <a:prstGeom prst="borderCallout1">
              <a:avLst>
                <a:gd name="adj1" fmla="val 18750"/>
                <a:gd name="adj2" fmla="val -8333"/>
                <a:gd name="adj3" fmla="val -511807"/>
                <a:gd name="adj4" fmla="val 6362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G6/D6</a:t>
              </a:r>
              <a:endParaRPr lang="sk-SK" dirty="0"/>
            </a:p>
          </p:txBody>
        </p:sp>
        <p:sp>
          <p:nvSpPr>
            <p:cNvPr id="24" name="TextBox 23"/>
            <p:cNvSpPr txBox="1"/>
            <p:nvPr/>
          </p:nvSpPr>
          <p:spPr>
            <a:xfrm>
              <a:off x="487363" y="6609647"/>
              <a:ext cx="9034463" cy="580313"/>
            </a:xfrm>
            <a:prstGeom prst="rect">
              <a:avLst/>
            </a:prstGeom>
            <a:solidFill>
              <a:schemeClr val="tx2">
                <a:lumMod val="25000"/>
              </a:schemeClr>
            </a:solidFill>
          </p:spPr>
          <p:txBody>
            <a:bodyPr wrap="square" rtlCol="0">
              <a:spAutoFit/>
            </a:bodyPr>
            <a:lstStyle/>
            <a:p>
              <a:r>
                <a:rPr lang="sk-SK" dirty="0" smtClean="0">
                  <a:solidFill>
                    <a:schemeClr val="tx1"/>
                  </a:solidFill>
                </a:rPr>
                <a:t>Pozn. Súčtom </a:t>
              </a:r>
              <a:r>
                <a:rPr lang="sk-SK" dirty="0">
                  <a:solidFill>
                    <a:schemeClr val="tx1"/>
                  </a:solidFill>
                </a:rPr>
                <a:t>obyvateľov z oboch oblastí podľa vekových skupín sme získali spoločnú, alebo štandardnú populáciu </a:t>
              </a:r>
              <a:r>
                <a:rPr lang="sk-SK" i="1" dirty="0">
                  <a:solidFill>
                    <a:schemeClr val="tx1"/>
                  </a:solidFill>
                </a:rPr>
                <a:t>Pi, </a:t>
              </a:r>
              <a:r>
                <a:rPr lang="sk-SK" dirty="0">
                  <a:solidFill>
                    <a:schemeClr val="tx1"/>
                  </a:solidFill>
                </a:rPr>
                <a:t>na ktorú prepočítame počty úmrtí z jednotlivých oblastí. </a:t>
              </a:r>
            </a:p>
          </p:txBody>
        </p:sp>
      </p:grpSp>
    </p:spTree>
    <p:extLst>
      <p:ext uri="{BB962C8B-B14F-4D97-AF65-F5344CB8AC3E}">
        <p14:creationId xmlns:p14="http://schemas.microsoft.com/office/powerpoint/2010/main" val="35051672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16</a:t>
            </a:fld>
            <a:endParaRPr lang="en-GB"/>
          </a:p>
        </p:txBody>
      </p:sp>
      <p:sp>
        <p:nvSpPr>
          <p:cNvPr id="6" name="Footer Placeholder 5"/>
          <p:cNvSpPr>
            <a:spLocks noGrp="1"/>
          </p:cNvSpPr>
          <p:nvPr>
            <p:ph type="ftr" sz="quarter" idx="12"/>
          </p:nvPr>
        </p:nvSpPr>
        <p:spPr/>
        <p:txBody>
          <a:bodyPr/>
          <a:lstStyle/>
          <a:p>
            <a:r>
              <a:rPr lang="en-GB" dirty="0" err="1" smtClean="0"/>
              <a:t>rusnak.truni.sk</a:t>
            </a:r>
            <a:endParaRPr lang="en-GB" dirty="0"/>
          </a:p>
        </p:txBody>
      </p:sp>
      <p:grpSp>
        <p:nvGrpSpPr>
          <p:cNvPr id="28" name="Group 27"/>
          <p:cNvGrpSpPr/>
          <p:nvPr/>
        </p:nvGrpSpPr>
        <p:grpSpPr>
          <a:xfrm>
            <a:off x="62550" y="148240"/>
            <a:ext cx="10001157" cy="6284647"/>
            <a:chOff x="100887" y="148240"/>
            <a:chExt cx="10001157" cy="6284647"/>
          </a:xfrm>
        </p:grpSpPr>
        <p:pic>
          <p:nvPicPr>
            <p:cNvPr id="9" name="Picture 8" descr="Snímka obrazovky 2014-10-26 o 10.41.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7" y="148240"/>
              <a:ext cx="10001157" cy="2982488"/>
            </a:xfrm>
            <a:prstGeom prst="rect">
              <a:avLst/>
            </a:prstGeom>
          </p:spPr>
        </p:pic>
        <p:sp>
          <p:nvSpPr>
            <p:cNvPr id="10" name="Rectangle 9"/>
            <p:cNvSpPr/>
            <p:nvPr/>
          </p:nvSpPr>
          <p:spPr>
            <a:xfrm>
              <a:off x="3556735" y="3175031"/>
              <a:ext cx="1506394"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=C3*B3/1000</a:t>
              </a:r>
            </a:p>
          </p:txBody>
        </p:sp>
        <p:sp>
          <p:nvSpPr>
            <p:cNvPr id="11" name="Rectangle 10"/>
            <p:cNvSpPr/>
            <p:nvPr/>
          </p:nvSpPr>
          <p:spPr>
            <a:xfrm>
              <a:off x="3556735" y="3972480"/>
              <a:ext cx="1506394"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C4*B4/</a:t>
              </a:r>
              <a:r>
                <a:rPr lang="sk-SK" dirty="0"/>
                <a:t>1000</a:t>
              </a:r>
            </a:p>
          </p:txBody>
        </p:sp>
        <p:sp>
          <p:nvSpPr>
            <p:cNvPr id="12" name="Rectangle 11"/>
            <p:cNvSpPr/>
            <p:nvPr/>
          </p:nvSpPr>
          <p:spPr>
            <a:xfrm>
              <a:off x="3556735" y="4808914"/>
              <a:ext cx="1506394"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C5*B5/</a:t>
              </a:r>
              <a:r>
                <a:rPr lang="sk-SK" dirty="0"/>
                <a:t>1000</a:t>
              </a:r>
            </a:p>
          </p:txBody>
        </p:sp>
        <p:sp>
          <p:nvSpPr>
            <p:cNvPr id="13" name="Rectangle 12"/>
            <p:cNvSpPr/>
            <p:nvPr/>
          </p:nvSpPr>
          <p:spPr>
            <a:xfrm>
              <a:off x="3556734" y="5724043"/>
              <a:ext cx="1506395"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C6*B6/</a:t>
              </a:r>
              <a:r>
                <a:rPr lang="sk-SK" dirty="0"/>
                <a:t>1000</a:t>
              </a:r>
            </a:p>
          </p:txBody>
        </p:sp>
        <p:sp>
          <p:nvSpPr>
            <p:cNvPr id="14" name="Rectangle 13"/>
            <p:cNvSpPr/>
            <p:nvPr/>
          </p:nvSpPr>
          <p:spPr>
            <a:xfrm>
              <a:off x="5358501" y="3175031"/>
              <a:ext cx="1122412"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=D3/B3</a:t>
              </a:r>
            </a:p>
          </p:txBody>
        </p:sp>
        <p:sp>
          <p:nvSpPr>
            <p:cNvPr id="16" name="Rectangle 15"/>
            <p:cNvSpPr/>
            <p:nvPr/>
          </p:nvSpPr>
          <p:spPr>
            <a:xfrm>
              <a:off x="5358501" y="3972480"/>
              <a:ext cx="1122412"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D4/B4</a:t>
              </a:r>
              <a:endParaRPr lang="sk-SK" dirty="0"/>
            </a:p>
          </p:txBody>
        </p:sp>
        <p:sp>
          <p:nvSpPr>
            <p:cNvPr id="17" name="Rectangle 16"/>
            <p:cNvSpPr/>
            <p:nvPr/>
          </p:nvSpPr>
          <p:spPr>
            <a:xfrm>
              <a:off x="5358501" y="4808914"/>
              <a:ext cx="1122412"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D5/B5</a:t>
              </a:r>
              <a:endParaRPr lang="sk-SK" dirty="0"/>
            </a:p>
          </p:txBody>
        </p:sp>
        <p:sp>
          <p:nvSpPr>
            <p:cNvPr id="18" name="Rectangle 17"/>
            <p:cNvSpPr/>
            <p:nvPr/>
          </p:nvSpPr>
          <p:spPr>
            <a:xfrm>
              <a:off x="5358501" y="5724043"/>
              <a:ext cx="1122411"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a:t>
              </a:r>
              <a:r>
                <a:rPr lang="sk-SK" dirty="0" smtClean="0"/>
                <a:t>D6/B6</a:t>
              </a:r>
              <a:endParaRPr lang="sk-SK" dirty="0"/>
            </a:p>
          </p:txBody>
        </p:sp>
        <p:sp>
          <p:nvSpPr>
            <p:cNvPr id="19" name="Rectangle 18"/>
            <p:cNvSpPr/>
            <p:nvPr/>
          </p:nvSpPr>
          <p:spPr>
            <a:xfrm>
              <a:off x="7104023" y="3175031"/>
              <a:ext cx="1506394"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smtClean="0"/>
                <a:t>=F3</a:t>
              </a:r>
              <a:r>
                <a:rPr lang="sk-SK" dirty="0"/>
                <a:t>*B3/1000</a:t>
              </a:r>
            </a:p>
          </p:txBody>
        </p:sp>
        <p:sp>
          <p:nvSpPr>
            <p:cNvPr id="20" name="Rectangle 19"/>
            <p:cNvSpPr/>
            <p:nvPr/>
          </p:nvSpPr>
          <p:spPr>
            <a:xfrm>
              <a:off x="7104023" y="3972480"/>
              <a:ext cx="1506394"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smtClean="0"/>
                <a:t>=F4*B4/</a:t>
              </a:r>
              <a:r>
                <a:rPr lang="sk-SK" dirty="0"/>
                <a:t>1000</a:t>
              </a:r>
            </a:p>
          </p:txBody>
        </p:sp>
        <p:sp>
          <p:nvSpPr>
            <p:cNvPr id="21" name="Rectangle 20"/>
            <p:cNvSpPr/>
            <p:nvPr/>
          </p:nvSpPr>
          <p:spPr>
            <a:xfrm>
              <a:off x="7104023" y="4808914"/>
              <a:ext cx="1506394"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smtClean="0"/>
                <a:t>=F5*B5/</a:t>
              </a:r>
              <a:r>
                <a:rPr lang="sk-SK" dirty="0"/>
                <a:t>1000</a:t>
              </a:r>
            </a:p>
          </p:txBody>
        </p:sp>
        <p:sp>
          <p:nvSpPr>
            <p:cNvPr id="22" name="Rectangle 21"/>
            <p:cNvSpPr/>
            <p:nvPr/>
          </p:nvSpPr>
          <p:spPr>
            <a:xfrm>
              <a:off x="7104022" y="5724043"/>
              <a:ext cx="1506395"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smtClean="0"/>
                <a:t>=F6*B6/</a:t>
              </a:r>
              <a:r>
                <a:rPr lang="sk-SK" dirty="0"/>
                <a:t>1000</a:t>
              </a:r>
            </a:p>
          </p:txBody>
        </p:sp>
        <p:sp>
          <p:nvSpPr>
            <p:cNvPr id="23" name="Rectangle 22"/>
            <p:cNvSpPr/>
            <p:nvPr/>
          </p:nvSpPr>
          <p:spPr>
            <a:xfrm>
              <a:off x="8905789" y="3175031"/>
              <a:ext cx="1122412"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smtClean="0"/>
                <a:t>=G3</a:t>
              </a:r>
              <a:r>
                <a:rPr lang="sk-SK" dirty="0"/>
                <a:t>/B3</a:t>
              </a:r>
            </a:p>
          </p:txBody>
        </p:sp>
        <p:sp>
          <p:nvSpPr>
            <p:cNvPr id="24" name="Rectangle 23"/>
            <p:cNvSpPr/>
            <p:nvPr/>
          </p:nvSpPr>
          <p:spPr>
            <a:xfrm>
              <a:off x="8905789" y="3972480"/>
              <a:ext cx="1122412"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smtClean="0"/>
                <a:t>=G4/B4</a:t>
              </a:r>
              <a:endParaRPr lang="sk-SK" dirty="0"/>
            </a:p>
          </p:txBody>
        </p:sp>
        <p:sp>
          <p:nvSpPr>
            <p:cNvPr id="25" name="Rectangle 24"/>
            <p:cNvSpPr/>
            <p:nvPr/>
          </p:nvSpPr>
          <p:spPr>
            <a:xfrm>
              <a:off x="8905788" y="5724043"/>
              <a:ext cx="1122413"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smtClean="0"/>
                <a:t>=G6/B6</a:t>
              </a:r>
              <a:endParaRPr lang="sk-SK" dirty="0"/>
            </a:p>
          </p:txBody>
        </p:sp>
        <p:sp>
          <p:nvSpPr>
            <p:cNvPr id="26" name="Rectangle 25"/>
            <p:cNvSpPr/>
            <p:nvPr/>
          </p:nvSpPr>
          <p:spPr>
            <a:xfrm>
              <a:off x="8905789" y="4808914"/>
              <a:ext cx="1122411" cy="7088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smtClean="0"/>
                <a:t>=G5/B5</a:t>
              </a:r>
              <a:endParaRPr lang="sk-SK" dirty="0"/>
            </a:p>
          </p:txBody>
        </p:sp>
        <p:sp>
          <p:nvSpPr>
            <p:cNvPr id="27" name="TextBox 26"/>
            <p:cNvSpPr txBox="1"/>
            <p:nvPr/>
          </p:nvSpPr>
          <p:spPr>
            <a:xfrm>
              <a:off x="411027" y="3691897"/>
              <a:ext cx="2422047" cy="2725772"/>
            </a:xfrm>
            <a:prstGeom prst="rect">
              <a:avLst/>
            </a:prstGeom>
            <a:noFill/>
          </p:spPr>
          <p:txBody>
            <a:bodyPr wrap="square" rtlCol="0">
              <a:spAutoFit/>
            </a:bodyPr>
            <a:lstStyle/>
            <a:p>
              <a:r>
                <a:rPr lang="sk-SK" sz="2800" i="1" dirty="0" err="1">
                  <a:solidFill>
                    <a:srgbClr val="FFFFFF"/>
                  </a:solidFill>
                </a:rPr>
                <a:t>sdr</a:t>
              </a:r>
              <a:r>
                <a:rPr lang="sk-SK" sz="2800" dirty="0">
                  <a:solidFill>
                    <a:srgbClr val="FFFFFF"/>
                  </a:solidFill>
                </a:rPr>
                <a:t> je v Starom meste (Bratislava I) výrazne vyššia ako v Petržalke (Bratislava V). </a:t>
              </a:r>
            </a:p>
          </p:txBody>
        </p:sp>
      </p:grpSp>
    </p:spTree>
    <p:extLst>
      <p:ext uri="{BB962C8B-B14F-4D97-AF65-F5344CB8AC3E}">
        <p14:creationId xmlns:p14="http://schemas.microsoft.com/office/powerpoint/2010/main" val="8651236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8569" y="756287"/>
            <a:ext cx="8019708" cy="3511545"/>
          </a:xfrm>
        </p:spPr>
        <p:txBody>
          <a:bodyPr>
            <a:normAutofit/>
          </a:bodyPr>
          <a:lstStyle/>
          <a:p>
            <a:pPr marL="20158" indent="0">
              <a:buNone/>
            </a:pPr>
            <a:r>
              <a:rPr lang="sk-SK" sz="2400" dirty="0" err="1" smtClean="0"/>
              <a:t>Vychádzajúc</a:t>
            </a:r>
            <a:r>
              <a:rPr lang="sk-SK" sz="2400" dirty="0" smtClean="0"/>
              <a:t> </a:t>
            </a:r>
            <a:r>
              <a:rPr lang="sk-SK" sz="2400" dirty="0"/>
              <a:t>z koncepcie relatívneho rizika, môžeme tieto úmrtnosti interpretovať ako pravdepodobnosť umrieť a ich pomer ako </a:t>
            </a:r>
            <a:r>
              <a:rPr lang="sk-SK" sz="2400" dirty="0" smtClean="0"/>
              <a:t>relatívne </a:t>
            </a:r>
            <a:r>
              <a:rPr lang="sk-SK" sz="2400" dirty="0"/>
              <a:t>riziko úmrtia</a:t>
            </a:r>
            <a:r>
              <a:rPr lang="sk-SK" sz="2400" dirty="0" smtClean="0"/>
              <a:t>:</a:t>
            </a:r>
            <a:endParaRPr lang="sk-SK" sz="2400" dirty="0"/>
          </a:p>
        </p:txBody>
      </p:sp>
      <p:sp>
        <p:nvSpPr>
          <p:cNvPr id="3" name="Title 2"/>
          <p:cNvSpPr>
            <a:spLocks noGrp="1"/>
          </p:cNvSpPr>
          <p:nvPr>
            <p:ph type="title"/>
          </p:nvPr>
        </p:nvSpPr>
        <p:spPr/>
        <p:txBody>
          <a:bodyPr/>
          <a:lstStyle/>
          <a:p>
            <a:r>
              <a:rPr lang="sk-SK" dirty="0" smtClean="0"/>
              <a:t>Interpretácia</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17</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pic>
        <p:nvPicPr>
          <p:cNvPr id="7" name="Picture 6"/>
          <p:cNvPicPr>
            <a:picLocks noChangeAspect="1"/>
          </p:cNvPicPr>
          <p:nvPr/>
        </p:nvPicPr>
        <p:blipFill>
          <a:blip r:embed="rId2"/>
          <a:stretch>
            <a:fillRect/>
          </a:stretch>
        </p:blipFill>
        <p:spPr>
          <a:xfrm>
            <a:off x="2145002" y="4267832"/>
            <a:ext cx="4545164" cy="1174320"/>
          </a:xfrm>
          <a:prstGeom prst="rect">
            <a:avLst/>
          </a:prstGeom>
        </p:spPr>
      </p:pic>
    </p:spTree>
    <p:extLst>
      <p:ext uri="{BB962C8B-B14F-4D97-AF65-F5344CB8AC3E}">
        <p14:creationId xmlns:p14="http://schemas.microsoft.com/office/powerpoint/2010/main" val="35855254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sk-SK"/>
          </a:p>
        </p:txBody>
      </p:sp>
      <p:sp>
        <p:nvSpPr>
          <p:cNvPr id="3" name="Title 2"/>
          <p:cNvSpPr>
            <a:spLocks noGrp="1"/>
          </p:cNvSpPr>
          <p:nvPr>
            <p:ph type="title"/>
          </p:nvPr>
        </p:nvSpPr>
        <p:spPr/>
        <p:txBody>
          <a:bodyPr/>
          <a:lstStyle/>
          <a:p>
            <a:r>
              <a:rPr lang="sk-SK" dirty="0" err="1" smtClean="0"/>
              <a:t>Epitools</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18</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39372475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Príprava údajov</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19</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592458085"/>
              </p:ext>
            </p:extLst>
          </p:nvPr>
        </p:nvGraphicFramePr>
        <p:xfrm>
          <a:off x="1003701" y="1054151"/>
          <a:ext cx="6616700" cy="965200"/>
        </p:xfrm>
        <a:graphic>
          <a:graphicData uri="http://schemas.openxmlformats.org/presentationml/2006/ole">
            <mc:AlternateContent xmlns:mc="http://schemas.openxmlformats.org/markup-compatibility/2006">
              <mc:Choice xmlns:v="urn:schemas-microsoft-com:vml" Requires="v">
                <p:oleObj spid="_x0000_s1044" name="Worksheet" r:id="rId3" imgW="6616700" imgH="965200" progId="Excel.Sheet.12">
                  <p:embed/>
                </p:oleObj>
              </mc:Choice>
              <mc:Fallback>
                <p:oleObj name="Worksheet" r:id="rId3" imgW="6616700" imgH="965200" progId="Excel.Sheet.12">
                  <p:embed/>
                  <p:pic>
                    <p:nvPicPr>
                      <p:cNvPr id="0" name=""/>
                      <p:cNvPicPr/>
                      <p:nvPr/>
                    </p:nvPicPr>
                    <p:blipFill>
                      <a:blip r:embed="rId4"/>
                      <a:stretch>
                        <a:fillRect/>
                      </a:stretch>
                    </p:blipFill>
                    <p:spPr>
                      <a:xfrm>
                        <a:off x="1003701" y="1054151"/>
                        <a:ext cx="6616700" cy="965200"/>
                      </a:xfrm>
                      <a:prstGeom prst="rect">
                        <a:avLst/>
                      </a:prstGeom>
                    </p:spPr>
                  </p:pic>
                </p:oleObj>
              </mc:Fallback>
            </mc:AlternateContent>
          </a:graphicData>
        </a:graphic>
      </p:graphicFrame>
      <p:sp>
        <p:nvSpPr>
          <p:cNvPr id="8" name="TextBox 7"/>
          <p:cNvSpPr txBox="1"/>
          <p:nvPr/>
        </p:nvSpPr>
        <p:spPr>
          <a:xfrm>
            <a:off x="1003701" y="339654"/>
            <a:ext cx="6616700" cy="580313"/>
          </a:xfrm>
          <a:prstGeom prst="rect">
            <a:avLst/>
          </a:prstGeom>
          <a:noFill/>
        </p:spPr>
        <p:txBody>
          <a:bodyPr wrap="square" rtlCol="0">
            <a:spAutoFit/>
          </a:bodyPr>
          <a:lstStyle/>
          <a:p>
            <a:r>
              <a:rPr lang="sk-SK" dirty="0" smtClean="0">
                <a:solidFill>
                  <a:srgbClr val="FFFFFF"/>
                </a:solidFill>
              </a:rPr>
              <a:t>Údaje pripravíme v </a:t>
            </a:r>
            <a:r>
              <a:rPr lang="sk-SK" dirty="0" err="1" smtClean="0">
                <a:solidFill>
                  <a:srgbClr val="FFFFFF"/>
                </a:solidFill>
              </a:rPr>
              <a:t>Excel</a:t>
            </a:r>
            <a:r>
              <a:rPr lang="sk-SK" dirty="0" smtClean="0">
                <a:solidFill>
                  <a:srgbClr val="FFFFFF"/>
                </a:solidFill>
              </a:rPr>
              <a:t>, nadpíšeme názvy premenných a odstránime medzery</a:t>
            </a:r>
            <a:endParaRPr lang="sk-SK" dirty="0">
              <a:solidFill>
                <a:srgbClr val="FFFFFF"/>
              </a:solidFill>
            </a:endParaRPr>
          </a:p>
        </p:txBody>
      </p:sp>
      <p:sp>
        <p:nvSpPr>
          <p:cNvPr id="9" name="TextBox 8"/>
          <p:cNvSpPr txBox="1"/>
          <p:nvPr/>
        </p:nvSpPr>
        <p:spPr>
          <a:xfrm>
            <a:off x="1003701" y="2382305"/>
            <a:ext cx="6616700" cy="339324"/>
          </a:xfrm>
          <a:prstGeom prst="rect">
            <a:avLst/>
          </a:prstGeom>
          <a:noFill/>
        </p:spPr>
        <p:txBody>
          <a:bodyPr wrap="square" rtlCol="0">
            <a:spAutoFit/>
          </a:bodyPr>
          <a:lstStyle/>
          <a:p>
            <a:r>
              <a:rPr lang="sk-SK" dirty="0" smtClean="0">
                <a:solidFill>
                  <a:srgbClr val="FFFFFF"/>
                </a:solidFill>
              </a:rPr>
              <a:t>Zapamätáme ako .</a:t>
            </a:r>
            <a:r>
              <a:rPr lang="sk-SK" dirty="0" err="1" smtClean="0">
                <a:solidFill>
                  <a:srgbClr val="FFFFFF"/>
                </a:solidFill>
              </a:rPr>
              <a:t>csv</a:t>
            </a:r>
            <a:endParaRPr lang="sk-SK" dirty="0">
              <a:solidFill>
                <a:srgbClr val="FFFFFF"/>
              </a:solidFill>
            </a:endParaRPr>
          </a:p>
        </p:txBody>
      </p:sp>
      <p:pic>
        <p:nvPicPr>
          <p:cNvPr id="10" name="Picture 9" descr="Snímka obrazovky 2014-10-26 o 18.00.5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700" y="2947283"/>
            <a:ext cx="8033055" cy="1852181"/>
          </a:xfrm>
          <a:prstGeom prst="rect">
            <a:avLst/>
          </a:prstGeom>
        </p:spPr>
      </p:pic>
    </p:spTree>
    <p:extLst>
      <p:ext uri="{BB962C8B-B14F-4D97-AF65-F5344CB8AC3E}">
        <p14:creationId xmlns:p14="http://schemas.microsoft.com/office/powerpoint/2010/main" val="14611636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512" y="756287"/>
            <a:ext cx="8462765" cy="4033519"/>
          </a:xfrm>
        </p:spPr>
        <p:txBody>
          <a:bodyPr>
            <a:normAutofit lnSpcReduction="10000"/>
          </a:bodyPr>
          <a:lstStyle/>
          <a:p>
            <a:r>
              <a:rPr lang="sk-SK" sz="2800" dirty="0" smtClean="0"/>
              <a:t>Zopakovať si základy demografie z prvého ročníka a prečítať si kapitolu 7 </a:t>
            </a:r>
            <a:r>
              <a:rPr lang="sk-SK" sz="2800" i="1" dirty="0"/>
              <a:t>Štúdium reprodukcie populácií </a:t>
            </a:r>
            <a:r>
              <a:rPr lang="sk-SK" sz="2800" i="1" dirty="0" smtClean="0"/>
              <a:t>ľudí</a:t>
            </a:r>
          </a:p>
          <a:p>
            <a:r>
              <a:rPr lang="sk-SK" sz="2800" dirty="0" smtClean="0"/>
              <a:t>Niečo </a:t>
            </a:r>
            <a:r>
              <a:rPr lang="sk-SK" sz="2800" dirty="0"/>
              <a:t>z histórie</a:t>
            </a:r>
          </a:p>
          <a:p>
            <a:r>
              <a:rPr lang="sk-SK" sz="2800" dirty="0"/>
              <a:t>Skreslenie a vychýlenie</a:t>
            </a:r>
          </a:p>
          <a:p>
            <a:r>
              <a:rPr lang="sk-SK" sz="2800" dirty="0"/>
              <a:t>Metódy štandardizácie</a:t>
            </a:r>
          </a:p>
          <a:p>
            <a:r>
              <a:rPr lang="sk-SK" sz="2800" dirty="0"/>
              <a:t>Očakávaná dĺžka </a:t>
            </a:r>
            <a:r>
              <a:rPr lang="sk-SK" sz="2800" dirty="0" smtClean="0"/>
              <a:t>života – opakovanie z demografie a </a:t>
            </a:r>
            <a:r>
              <a:rPr lang="sk-SK" sz="2800" dirty="0" err="1" smtClean="0"/>
              <a:t>samoštúdium</a:t>
            </a:r>
            <a:endParaRPr lang="sk-SK" sz="2800" dirty="0"/>
          </a:p>
          <a:p>
            <a:r>
              <a:rPr lang="sk-SK" sz="2800" dirty="0"/>
              <a:t>Súhrn</a:t>
            </a:r>
          </a:p>
        </p:txBody>
      </p:sp>
      <p:sp>
        <p:nvSpPr>
          <p:cNvPr id="3" name="Title 2"/>
          <p:cNvSpPr>
            <a:spLocks noGrp="1"/>
          </p:cNvSpPr>
          <p:nvPr>
            <p:ph type="title"/>
          </p:nvPr>
        </p:nvSpPr>
        <p:spPr/>
        <p:txBody>
          <a:bodyPr/>
          <a:lstStyle/>
          <a:p>
            <a:r>
              <a:rPr lang="sk-SK" dirty="0" smtClean="0"/>
              <a:t>Obsah</a:t>
            </a:r>
            <a:endParaRPr lang="sk-SK" dirty="0"/>
          </a:p>
        </p:txBody>
      </p:sp>
      <p:sp>
        <p:nvSpPr>
          <p:cNvPr id="4" name="Date Placeholder 3"/>
          <p:cNvSpPr>
            <a:spLocks noGrp="1"/>
          </p:cNvSpPr>
          <p:nvPr>
            <p:ph type="dt" sz="half" idx="10"/>
          </p:nvPr>
        </p:nvSpPr>
        <p:spPr/>
        <p:txBody>
          <a:bodyPr/>
          <a:lstStyle/>
          <a:p>
            <a:fld id="{5EBEFBAE-ABC5-6D4C-AA8D-4A2A789C54DF}" type="datetime1">
              <a:rPr lang="sk-SK" smtClean="0"/>
              <a:t>27.10.14</a:t>
            </a:fld>
            <a:endParaRPr lang="en-GB"/>
          </a:p>
        </p:txBody>
      </p:sp>
      <p:sp>
        <p:nvSpPr>
          <p:cNvPr id="5" name="Footer Placeholder 4"/>
          <p:cNvSpPr>
            <a:spLocks noGrp="1"/>
          </p:cNvSpPr>
          <p:nvPr>
            <p:ph type="ftr" sz="quarter" idx="12"/>
          </p:nvPr>
        </p:nvSpPr>
        <p:spPr/>
        <p:txBody>
          <a:bodyPr/>
          <a:lstStyle/>
          <a:p>
            <a:r>
              <a:rPr lang="en-GB" smtClean="0"/>
              <a:t>rusnak.truni.sk</a:t>
            </a:r>
            <a:endParaRPr lang="en-GB"/>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31070816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Prečítanie do {R}</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20</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
        <p:nvSpPr>
          <p:cNvPr id="7" name="TextBox 6"/>
          <p:cNvSpPr txBox="1"/>
          <p:nvPr/>
        </p:nvSpPr>
        <p:spPr>
          <a:xfrm>
            <a:off x="590743" y="620239"/>
            <a:ext cx="8561499" cy="3472182"/>
          </a:xfrm>
          <a:prstGeom prst="rect">
            <a:avLst/>
          </a:prstGeom>
          <a:noFill/>
        </p:spPr>
        <p:txBody>
          <a:bodyPr wrap="square" rtlCol="0">
            <a:spAutoFit/>
          </a:bodyPr>
          <a:lstStyle/>
          <a:p>
            <a:r>
              <a:rPr lang="sk-SK" dirty="0" smtClean="0">
                <a:solidFill>
                  <a:srgbClr val="FFFFFF"/>
                </a:solidFill>
              </a:rPr>
              <a:t>priama</a:t>
            </a:r>
            <a:r>
              <a:rPr lang="sk-SK" dirty="0">
                <a:solidFill>
                  <a:srgbClr val="FFFFFF"/>
                </a:solidFill>
              </a:rPr>
              <a:t>&lt;- </a:t>
            </a:r>
            <a:r>
              <a:rPr lang="sk-SK" dirty="0" err="1">
                <a:solidFill>
                  <a:srgbClr val="FFFFFF"/>
                </a:solidFill>
              </a:rPr>
              <a:t>read</a:t>
            </a:r>
            <a:r>
              <a:rPr lang="sk-SK" dirty="0">
                <a:solidFill>
                  <a:srgbClr val="FFFFFF"/>
                </a:solidFill>
              </a:rPr>
              <a:t>.</a:t>
            </a:r>
            <a:r>
              <a:rPr lang="sk-SK" dirty="0" err="1">
                <a:solidFill>
                  <a:srgbClr val="FFFFFF"/>
                </a:solidFill>
              </a:rPr>
              <a:t>csv</a:t>
            </a:r>
            <a:r>
              <a:rPr lang="sk-SK" dirty="0">
                <a:solidFill>
                  <a:srgbClr val="FFFFFF"/>
                </a:solidFill>
              </a:rPr>
              <a:t>(</a:t>
            </a:r>
            <a:r>
              <a:rPr lang="sk-SK" dirty="0" err="1">
                <a:solidFill>
                  <a:srgbClr val="FFFFFF"/>
                </a:solidFill>
              </a:rPr>
              <a:t>file=</a:t>
            </a:r>
            <a:r>
              <a:rPr lang="sk-SK" dirty="0">
                <a:solidFill>
                  <a:srgbClr val="FFFFFF"/>
                </a:solidFill>
              </a:rPr>
              <a:t>"priklad1.</a:t>
            </a:r>
            <a:r>
              <a:rPr lang="sk-SK" dirty="0" err="1">
                <a:solidFill>
                  <a:srgbClr val="FFFFFF"/>
                </a:solidFill>
              </a:rPr>
              <a:t>csv</a:t>
            </a:r>
            <a:r>
              <a:rPr lang="sk-SK" dirty="0">
                <a:solidFill>
                  <a:srgbClr val="FFFFFF"/>
                </a:solidFill>
              </a:rPr>
              <a:t>", </a:t>
            </a:r>
            <a:r>
              <a:rPr lang="sk-SK" dirty="0" err="1">
                <a:solidFill>
                  <a:srgbClr val="FFFFFF"/>
                </a:solidFill>
              </a:rPr>
              <a:t>header=TRUE</a:t>
            </a:r>
            <a:r>
              <a:rPr lang="sk-SK" dirty="0">
                <a:solidFill>
                  <a:srgbClr val="FFFFFF"/>
                </a:solidFill>
              </a:rPr>
              <a:t>, </a:t>
            </a:r>
            <a:r>
              <a:rPr lang="sk-SK" dirty="0" err="1">
                <a:solidFill>
                  <a:srgbClr val="FFFFFF"/>
                </a:solidFill>
              </a:rPr>
              <a:t>sep=</a:t>
            </a:r>
            <a:r>
              <a:rPr lang="sk-SK" dirty="0">
                <a:solidFill>
                  <a:srgbClr val="FFFFFF"/>
                </a:solidFill>
              </a:rPr>
              <a:t>";", </a:t>
            </a:r>
            <a:r>
              <a:rPr lang="sk-SK" dirty="0" err="1">
                <a:solidFill>
                  <a:srgbClr val="FFFFFF"/>
                </a:solidFill>
              </a:rPr>
              <a:t>dec=</a:t>
            </a:r>
            <a:r>
              <a:rPr lang="sk-SK" dirty="0">
                <a:solidFill>
                  <a:srgbClr val="FFFFFF"/>
                </a:solidFill>
              </a:rPr>
              <a:t>"."</a:t>
            </a:r>
            <a:r>
              <a:rPr lang="sk-SK" dirty="0" smtClean="0">
                <a:solidFill>
                  <a:srgbClr val="FFFFFF"/>
                </a:solidFill>
              </a:rPr>
              <a:t>)</a:t>
            </a:r>
          </a:p>
          <a:p>
            <a:endParaRPr lang="sk-SK" dirty="0">
              <a:solidFill>
                <a:srgbClr val="FFFFFF"/>
              </a:solidFill>
            </a:endParaRPr>
          </a:p>
          <a:p>
            <a:r>
              <a:rPr lang="sk-SK" dirty="0">
                <a:solidFill>
                  <a:srgbClr val="FFFFFF"/>
                </a:solidFill>
              </a:rPr>
              <a:t>&gt; priama</a:t>
            </a:r>
          </a:p>
          <a:p>
            <a:r>
              <a:rPr lang="sk-SK" dirty="0">
                <a:solidFill>
                  <a:srgbClr val="FFFFFF"/>
                </a:solidFill>
              </a:rPr>
              <a:t>  </a:t>
            </a:r>
            <a:r>
              <a:rPr lang="sk-SK" dirty="0" err="1">
                <a:solidFill>
                  <a:srgbClr val="FFFFFF"/>
                </a:solidFill>
              </a:rPr>
              <a:t>age</a:t>
            </a:r>
            <a:r>
              <a:rPr lang="sk-SK" dirty="0">
                <a:solidFill>
                  <a:srgbClr val="FFFFFF"/>
                </a:solidFill>
              </a:rPr>
              <a:t> X_BA1 P_BA1 N_BA1 X_BA5 P_BA5  N_BA5 S_STAND</a:t>
            </a:r>
          </a:p>
          <a:p>
            <a:r>
              <a:rPr lang="sk-SK" dirty="0">
                <a:solidFill>
                  <a:srgbClr val="FFFFFF"/>
                </a:solidFill>
              </a:rPr>
              <a:t>1   1     6  1.29  4636     5  0.40  12617    2.72</a:t>
            </a:r>
          </a:p>
          <a:p>
            <a:r>
              <a:rPr lang="sk-SK" dirty="0">
                <a:solidFill>
                  <a:srgbClr val="FFFFFF"/>
                </a:solidFill>
              </a:rPr>
              <a:t>2   2    63  2.67 23595   241  2.89  83491    3.54</a:t>
            </a:r>
          </a:p>
          <a:p>
            <a:r>
              <a:rPr lang="sk-SK" dirty="0">
                <a:solidFill>
                  <a:srgbClr val="FFFFFF"/>
                </a:solidFill>
              </a:rPr>
              <a:t>3   3   490 38.90 12597   283 13.18  21464    1.70</a:t>
            </a:r>
          </a:p>
          <a:p>
            <a:r>
              <a:rPr lang="sk-SK" dirty="0" smtClean="0">
                <a:solidFill>
                  <a:srgbClr val="FFFFFF"/>
                </a:solidFill>
              </a:rPr>
              <a:t>4   </a:t>
            </a:r>
            <a:r>
              <a:rPr lang="sk-SK" dirty="0">
                <a:solidFill>
                  <a:srgbClr val="FFFFFF"/>
                </a:solidFill>
              </a:rPr>
              <a:t>559 13.69 40828   529  4.50 117572    </a:t>
            </a:r>
            <a:r>
              <a:rPr lang="sk-SK" dirty="0" smtClean="0">
                <a:solidFill>
                  <a:srgbClr val="FFFFFF"/>
                </a:solidFill>
              </a:rPr>
              <a:t>2.88</a:t>
            </a:r>
          </a:p>
          <a:p>
            <a:endParaRPr lang="sk-SK" dirty="0">
              <a:solidFill>
                <a:srgbClr val="FFFFFF"/>
              </a:solidFill>
            </a:endParaRPr>
          </a:p>
          <a:p>
            <a:r>
              <a:rPr lang="sk-SK" dirty="0" smtClean="0">
                <a:solidFill>
                  <a:srgbClr val="FFFFFF"/>
                </a:solidFill>
              </a:rPr>
              <a:t>Štandardná populácia</a:t>
            </a:r>
          </a:p>
          <a:p>
            <a:endParaRPr lang="sk-SK" dirty="0">
              <a:solidFill>
                <a:srgbClr val="FFFFFF"/>
              </a:solidFill>
            </a:endParaRPr>
          </a:p>
          <a:p>
            <a:r>
              <a:rPr lang="sk-SK" dirty="0">
                <a:solidFill>
                  <a:srgbClr val="FFFFFF"/>
                </a:solidFill>
              </a:rPr>
              <a:t>&gt; </a:t>
            </a:r>
            <a:r>
              <a:rPr lang="sk-SK" dirty="0" err="1">
                <a:solidFill>
                  <a:srgbClr val="FFFFFF"/>
                </a:solidFill>
              </a:rPr>
              <a:t>popstdn</a:t>
            </a:r>
            <a:r>
              <a:rPr lang="sk-SK" dirty="0">
                <a:solidFill>
                  <a:srgbClr val="FFFFFF"/>
                </a:solidFill>
              </a:rPr>
              <a:t> &lt;- priama$N_BA1[1:3]+priama$N_BA5[1:3]</a:t>
            </a:r>
          </a:p>
          <a:p>
            <a:r>
              <a:rPr lang="sk-SK" dirty="0">
                <a:solidFill>
                  <a:srgbClr val="FFFFFF"/>
                </a:solidFill>
              </a:rPr>
              <a:t>&gt; </a:t>
            </a:r>
            <a:r>
              <a:rPr lang="sk-SK" dirty="0" err="1">
                <a:solidFill>
                  <a:srgbClr val="FFFFFF"/>
                </a:solidFill>
              </a:rPr>
              <a:t>popstdn</a:t>
            </a:r>
            <a:endParaRPr lang="sk-SK" dirty="0">
              <a:solidFill>
                <a:srgbClr val="FFFFFF"/>
              </a:solidFill>
            </a:endParaRPr>
          </a:p>
          <a:p>
            <a:r>
              <a:rPr lang="sk-SK" dirty="0">
                <a:solidFill>
                  <a:srgbClr val="FFFFFF"/>
                </a:solidFill>
              </a:rPr>
              <a:t>[1]  17253 107086  </a:t>
            </a:r>
            <a:r>
              <a:rPr lang="sk-SK" dirty="0" smtClean="0">
                <a:solidFill>
                  <a:srgbClr val="FFFFFF"/>
                </a:solidFill>
              </a:rPr>
              <a:t>34061</a:t>
            </a:r>
            <a:endParaRPr lang="sk-SK" dirty="0">
              <a:solidFill>
                <a:srgbClr val="FFFFFF"/>
              </a:solidFill>
            </a:endParaRPr>
          </a:p>
        </p:txBody>
      </p:sp>
    </p:spTree>
    <p:extLst>
      <p:ext uri="{BB962C8B-B14F-4D97-AF65-F5344CB8AC3E}">
        <p14:creationId xmlns:p14="http://schemas.microsoft.com/office/powerpoint/2010/main" val="8058214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604" y="756287"/>
            <a:ext cx="9466658" cy="4621740"/>
          </a:xfrm>
        </p:spPr>
        <p:txBody>
          <a:bodyPr>
            <a:normAutofit/>
          </a:bodyPr>
          <a:lstStyle/>
          <a:p>
            <a:r>
              <a:rPr lang="sk-SK" b="1" dirty="0" err="1">
                <a:solidFill>
                  <a:srgbClr val="FFFF00"/>
                </a:solidFill>
              </a:rPr>
              <a:t>ageadjust</a:t>
            </a:r>
            <a:r>
              <a:rPr lang="sk-SK" b="1" dirty="0">
                <a:solidFill>
                  <a:srgbClr val="FFFF00"/>
                </a:solidFill>
              </a:rPr>
              <a:t>.</a:t>
            </a:r>
            <a:r>
              <a:rPr lang="sk-SK" b="1" dirty="0" err="1">
                <a:solidFill>
                  <a:srgbClr val="FFFF00"/>
                </a:solidFill>
              </a:rPr>
              <a:t>direct</a:t>
            </a:r>
            <a:r>
              <a:rPr lang="sk-SK" b="1" dirty="0">
                <a:solidFill>
                  <a:srgbClr val="FFFF00"/>
                </a:solidFill>
              </a:rPr>
              <a:t>(</a:t>
            </a:r>
            <a:r>
              <a:rPr lang="sk-SK" b="1" dirty="0" err="1">
                <a:solidFill>
                  <a:srgbClr val="FFFF00"/>
                </a:solidFill>
              </a:rPr>
              <a:t>count</a:t>
            </a:r>
            <a:r>
              <a:rPr lang="sk-SK" b="1" dirty="0">
                <a:solidFill>
                  <a:srgbClr val="FFFF00"/>
                </a:solidFill>
              </a:rPr>
              <a:t>, pop, rate = NULL, </a:t>
            </a:r>
            <a:r>
              <a:rPr lang="sk-SK" b="1" dirty="0" err="1">
                <a:solidFill>
                  <a:srgbClr val="FFFF00"/>
                </a:solidFill>
              </a:rPr>
              <a:t>stdpop</a:t>
            </a:r>
            <a:r>
              <a:rPr lang="sk-SK" b="1" dirty="0">
                <a:solidFill>
                  <a:srgbClr val="FFFF00"/>
                </a:solidFill>
              </a:rPr>
              <a:t>, </a:t>
            </a:r>
            <a:r>
              <a:rPr lang="sk-SK" b="1" dirty="0" err="1">
                <a:solidFill>
                  <a:srgbClr val="FFFF00"/>
                </a:solidFill>
              </a:rPr>
              <a:t>conf</a:t>
            </a:r>
            <a:r>
              <a:rPr lang="sk-SK" b="1" dirty="0">
                <a:solidFill>
                  <a:srgbClr val="FFFF00"/>
                </a:solidFill>
              </a:rPr>
              <a:t>.</a:t>
            </a:r>
            <a:r>
              <a:rPr lang="sk-SK" b="1" dirty="0" err="1">
                <a:solidFill>
                  <a:srgbClr val="FFFF00"/>
                </a:solidFill>
              </a:rPr>
              <a:t>level</a:t>
            </a:r>
            <a:r>
              <a:rPr lang="sk-SK" b="1" dirty="0">
                <a:solidFill>
                  <a:srgbClr val="FFFF00"/>
                </a:solidFill>
              </a:rPr>
              <a:t> = 0.95)</a:t>
            </a:r>
          </a:p>
          <a:p>
            <a:r>
              <a:rPr lang="sk-SK" b="1" dirty="0" err="1" smtClean="0">
                <a:solidFill>
                  <a:srgbClr val="FFFF00"/>
                </a:solidFill>
              </a:rPr>
              <a:t>count</a:t>
            </a:r>
            <a:r>
              <a:rPr lang="sk-SK" dirty="0" smtClean="0"/>
              <a:t> vektor udalostí, teda úmrtí</a:t>
            </a:r>
            <a:endParaRPr lang="sk-SK" dirty="0"/>
          </a:p>
          <a:p>
            <a:r>
              <a:rPr lang="sk-SK" b="1" dirty="0">
                <a:solidFill>
                  <a:srgbClr val="FFFF00"/>
                </a:solidFill>
              </a:rPr>
              <a:t>pop</a:t>
            </a:r>
            <a:r>
              <a:rPr lang="sk-SK" dirty="0"/>
              <a:t> </a:t>
            </a:r>
            <a:r>
              <a:rPr lang="sk-SK" dirty="0" smtClean="0"/>
              <a:t>vektor populácie</a:t>
            </a:r>
            <a:endParaRPr lang="sk-SK" dirty="0"/>
          </a:p>
          <a:p>
            <a:r>
              <a:rPr lang="sk-SK" b="1" dirty="0">
                <a:solidFill>
                  <a:srgbClr val="FFFF00"/>
                </a:solidFill>
              </a:rPr>
              <a:t>rate</a:t>
            </a:r>
            <a:r>
              <a:rPr lang="sk-SK" dirty="0"/>
              <a:t> </a:t>
            </a:r>
            <a:r>
              <a:rPr lang="sk-SK" dirty="0" smtClean="0"/>
              <a:t>úmrtnosti</a:t>
            </a:r>
            <a:endParaRPr lang="sk-SK" dirty="0"/>
          </a:p>
          <a:p>
            <a:r>
              <a:rPr lang="sk-SK" b="1" dirty="0" err="1">
                <a:solidFill>
                  <a:srgbClr val="FFFF00"/>
                </a:solidFill>
              </a:rPr>
              <a:t>stdpop</a:t>
            </a:r>
            <a:r>
              <a:rPr lang="sk-SK" dirty="0"/>
              <a:t> </a:t>
            </a:r>
            <a:r>
              <a:rPr lang="sk-SK" dirty="0" smtClean="0"/>
              <a:t>štandardná populácia</a:t>
            </a:r>
            <a:endParaRPr lang="sk-SK" dirty="0"/>
          </a:p>
          <a:p>
            <a:r>
              <a:rPr lang="sk-SK" b="1" dirty="0" err="1">
                <a:solidFill>
                  <a:srgbClr val="FFFF00"/>
                </a:solidFill>
              </a:rPr>
              <a:t>conf</a:t>
            </a:r>
            <a:r>
              <a:rPr lang="sk-SK" b="1" dirty="0">
                <a:solidFill>
                  <a:srgbClr val="FFFF00"/>
                </a:solidFill>
              </a:rPr>
              <a:t>.</a:t>
            </a:r>
            <a:r>
              <a:rPr lang="sk-SK" b="1" dirty="0" err="1">
                <a:solidFill>
                  <a:srgbClr val="FFFF00"/>
                </a:solidFill>
              </a:rPr>
              <a:t>level</a:t>
            </a:r>
            <a:r>
              <a:rPr lang="sk-SK" dirty="0"/>
              <a:t> </a:t>
            </a:r>
            <a:r>
              <a:rPr lang="sk-SK" dirty="0" smtClean="0"/>
              <a:t>úroveň istoty(nastavené </a:t>
            </a:r>
            <a:r>
              <a:rPr lang="sk-SK" dirty="0"/>
              <a:t>= 0.95</a:t>
            </a:r>
            <a:r>
              <a:rPr lang="sk-SK" dirty="0" smtClean="0"/>
              <a:t>)</a:t>
            </a:r>
          </a:p>
          <a:p>
            <a:endParaRPr lang="sk-SK" dirty="0"/>
          </a:p>
          <a:p>
            <a:r>
              <a:rPr lang="sk-SK" dirty="0"/>
              <a:t>&gt; direct_BA1 &lt;- </a:t>
            </a:r>
            <a:r>
              <a:rPr lang="sk-SK" dirty="0" err="1"/>
              <a:t>ageadjust</a:t>
            </a:r>
            <a:r>
              <a:rPr lang="sk-SK" dirty="0"/>
              <a:t>.</a:t>
            </a:r>
            <a:r>
              <a:rPr lang="sk-SK" dirty="0" err="1"/>
              <a:t>direct</a:t>
            </a:r>
            <a:r>
              <a:rPr lang="sk-SK" dirty="0"/>
              <a:t>(priama$X_BA1[1:3], priama$N_BA1[1:3],</a:t>
            </a:r>
            <a:r>
              <a:rPr lang="sk-SK" dirty="0" err="1"/>
              <a:t>rate=NULL</a:t>
            </a:r>
            <a:r>
              <a:rPr lang="sk-SK" dirty="0"/>
              <a:t>, </a:t>
            </a:r>
            <a:r>
              <a:rPr lang="sk-SK" dirty="0" err="1"/>
              <a:t>popstdn</a:t>
            </a:r>
            <a:r>
              <a:rPr lang="sk-SK" dirty="0" smtClean="0"/>
              <a:t>)</a:t>
            </a:r>
          </a:p>
          <a:p>
            <a:r>
              <a:rPr lang="sk-SK" dirty="0"/>
              <a:t>direct_BA5 &lt;- </a:t>
            </a:r>
            <a:r>
              <a:rPr lang="sk-SK" dirty="0" err="1"/>
              <a:t>ageadjust</a:t>
            </a:r>
            <a:r>
              <a:rPr lang="sk-SK" dirty="0"/>
              <a:t>.</a:t>
            </a:r>
            <a:r>
              <a:rPr lang="sk-SK" dirty="0" err="1"/>
              <a:t>direct</a:t>
            </a:r>
            <a:r>
              <a:rPr lang="sk-SK" dirty="0"/>
              <a:t>(priama$X_BA5[1:3], priama$N_BA5[1:3],</a:t>
            </a:r>
            <a:r>
              <a:rPr lang="sk-SK" dirty="0" err="1"/>
              <a:t>rate=NULL</a:t>
            </a:r>
            <a:r>
              <a:rPr lang="sk-SK" dirty="0"/>
              <a:t>, </a:t>
            </a:r>
            <a:r>
              <a:rPr lang="sk-SK" dirty="0" err="1"/>
              <a:t>popstdn</a:t>
            </a:r>
            <a:r>
              <a:rPr lang="sk-SK" dirty="0" smtClean="0"/>
              <a:t>)</a:t>
            </a:r>
            <a:endParaRPr lang="sk-SK" dirty="0"/>
          </a:p>
        </p:txBody>
      </p:sp>
      <p:sp>
        <p:nvSpPr>
          <p:cNvPr id="3" name="Title 2"/>
          <p:cNvSpPr>
            <a:spLocks noGrp="1"/>
          </p:cNvSpPr>
          <p:nvPr>
            <p:ph type="title"/>
          </p:nvPr>
        </p:nvSpPr>
        <p:spPr>
          <a:xfrm>
            <a:off x="708764" y="5593760"/>
            <a:ext cx="8312587" cy="1008380"/>
          </a:xfrm>
        </p:spPr>
        <p:txBody>
          <a:bodyPr/>
          <a:lstStyle/>
          <a:p>
            <a:r>
              <a:rPr lang="sk-SK" sz="4800" dirty="0" smtClean="0"/>
              <a:t>Volanie funkcie z EPITOOLS</a:t>
            </a:r>
            <a:endParaRPr lang="sk-SK" sz="4800"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21</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6061855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8"/>
            <a:ext cx="8211829" cy="3408172"/>
          </a:xfrm>
        </p:spPr>
        <p:txBody>
          <a:bodyPr/>
          <a:lstStyle/>
          <a:p>
            <a:r>
              <a:rPr lang="pl-PL" dirty="0"/>
              <a:t>&gt; direct_BA1</a:t>
            </a:r>
          </a:p>
          <a:p>
            <a:pPr marL="20158" indent="0">
              <a:buNone/>
            </a:pPr>
            <a:r>
              <a:rPr lang="pl-PL" dirty="0" err="1" smtClean="0"/>
              <a:t>crude.rate</a:t>
            </a:r>
            <a:r>
              <a:rPr lang="pl-PL" dirty="0" smtClean="0"/>
              <a:t>    </a:t>
            </a:r>
            <a:r>
              <a:rPr lang="pl-PL" dirty="0" err="1"/>
              <a:t>adj.rate</a:t>
            </a:r>
            <a:r>
              <a:rPr lang="pl-PL" dirty="0"/>
              <a:t>         </a:t>
            </a:r>
            <a:r>
              <a:rPr lang="pl-PL" dirty="0" err="1"/>
              <a:t>lci</a:t>
            </a:r>
            <a:r>
              <a:rPr lang="pl-PL" dirty="0"/>
              <a:t>         </a:t>
            </a:r>
            <a:r>
              <a:rPr lang="pl-PL" dirty="0" err="1"/>
              <a:t>uci</a:t>
            </a:r>
            <a:r>
              <a:rPr lang="pl-PL" dirty="0"/>
              <a:t> </a:t>
            </a:r>
          </a:p>
          <a:p>
            <a:pPr marL="20158" indent="0">
              <a:buNone/>
            </a:pPr>
            <a:r>
              <a:rPr lang="pl-PL" dirty="0"/>
              <a:t>0.013691584 0.010310384 0.009456982 0.011230608 </a:t>
            </a:r>
            <a:endParaRPr lang="pl-PL" dirty="0" smtClean="0"/>
          </a:p>
          <a:p>
            <a:pPr marL="20158" indent="0">
              <a:buNone/>
            </a:pPr>
            <a:endParaRPr lang="pl-PL" dirty="0"/>
          </a:p>
          <a:p>
            <a:pPr marL="20158" indent="0">
              <a:buNone/>
            </a:pPr>
            <a:r>
              <a:rPr lang="pl-PL" dirty="0"/>
              <a:t>&gt; </a:t>
            </a:r>
            <a:r>
              <a:rPr lang="pl-PL" dirty="0" smtClean="0"/>
              <a:t>direct_BA5</a:t>
            </a:r>
            <a:endParaRPr lang="pl-PL" dirty="0"/>
          </a:p>
          <a:p>
            <a:pPr marL="20158" indent="0">
              <a:buNone/>
            </a:pPr>
            <a:r>
              <a:rPr lang="pl-PL" dirty="0" err="1"/>
              <a:t>crude.rate</a:t>
            </a:r>
            <a:r>
              <a:rPr lang="pl-PL" dirty="0"/>
              <a:t>    </a:t>
            </a:r>
            <a:r>
              <a:rPr lang="pl-PL" dirty="0" err="1"/>
              <a:t>adj.rate</a:t>
            </a:r>
            <a:r>
              <a:rPr lang="pl-PL" dirty="0"/>
              <a:t>         </a:t>
            </a:r>
            <a:r>
              <a:rPr lang="pl-PL" dirty="0" err="1"/>
              <a:t>lci</a:t>
            </a:r>
            <a:r>
              <a:rPr lang="pl-PL" dirty="0"/>
              <a:t>         </a:t>
            </a:r>
            <a:r>
              <a:rPr lang="pl-PL" dirty="0" err="1"/>
              <a:t>uci</a:t>
            </a:r>
            <a:r>
              <a:rPr lang="pl-PL" dirty="0"/>
              <a:t> </a:t>
            </a:r>
          </a:p>
          <a:p>
            <a:pPr marL="20158" indent="0">
              <a:buNone/>
            </a:pPr>
            <a:r>
              <a:rPr lang="pl-PL" dirty="0"/>
              <a:t>0.004499371 0.004829766 0.004424762 0.005262736 </a:t>
            </a:r>
            <a:endParaRPr lang="sk-SK" dirty="0"/>
          </a:p>
        </p:txBody>
      </p:sp>
      <p:sp>
        <p:nvSpPr>
          <p:cNvPr id="3" name="Title 2"/>
          <p:cNvSpPr>
            <a:spLocks noGrp="1"/>
          </p:cNvSpPr>
          <p:nvPr>
            <p:ph type="title"/>
          </p:nvPr>
        </p:nvSpPr>
        <p:spPr>
          <a:xfrm>
            <a:off x="856448" y="5778929"/>
            <a:ext cx="8312587" cy="1008380"/>
          </a:xfrm>
        </p:spPr>
        <p:txBody>
          <a:bodyPr/>
          <a:lstStyle/>
          <a:p>
            <a:r>
              <a:rPr lang="sk-SK" dirty="0" smtClean="0"/>
              <a:t>Výsledok</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22</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658860639"/>
              </p:ext>
            </p:extLst>
          </p:nvPr>
        </p:nvGraphicFramePr>
        <p:xfrm>
          <a:off x="327186" y="4163521"/>
          <a:ext cx="6717240" cy="1798320"/>
        </p:xfrm>
        <a:graphic>
          <a:graphicData uri="http://schemas.openxmlformats.org/drawingml/2006/table">
            <a:tbl>
              <a:tblPr firstRow="1" bandRow="1">
                <a:tableStyleId>{5C22544A-7EE6-4342-B048-85BDC9FD1C3A}</a:tableStyleId>
              </a:tblPr>
              <a:tblGrid>
                <a:gridCol w="1343448"/>
                <a:gridCol w="1343448"/>
                <a:gridCol w="1343448"/>
                <a:gridCol w="1343448"/>
                <a:gridCol w="1343448"/>
              </a:tblGrid>
              <a:tr h="370840">
                <a:tc>
                  <a:txBody>
                    <a:bodyPr/>
                    <a:lstStyle/>
                    <a:p>
                      <a:endParaRPr lang="sk-SK" dirty="0"/>
                    </a:p>
                  </a:txBody>
                  <a:tcPr/>
                </a:tc>
                <a:tc>
                  <a:txBody>
                    <a:bodyPr/>
                    <a:lstStyle/>
                    <a:p>
                      <a:pPr marL="0" marR="0" indent="0" algn="l" defTabSz="1007852" rtl="0" eaLnBrk="1" fontAlgn="auto" latinLnBrk="0" hangingPunct="1">
                        <a:lnSpc>
                          <a:spcPct val="100000"/>
                        </a:lnSpc>
                        <a:spcBef>
                          <a:spcPts val="0"/>
                        </a:spcBef>
                        <a:spcAft>
                          <a:spcPts val="0"/>
                        </a:spcAft>
                        <a:buClrTx/>
                        <a:buSzTx/>
                        <a:buFontTx/>
                        <a:buNone/>
                        <a:tabLst/>
                        <a:defRPr/>
                      </a:pPr>
                      <a:r>
                        <a:rPr lang="sk-SK" dirty="0" smtClean="0"/>
                        <a:t>Hrubá miera úmrtnosti</a:t>
                      </a:r>
                    </a:p>
                  </a:txBody>
                  <a:tcPr/>
                </a:tc>
                <a:tc>
                  <a:txBody>
                    <a:bodyPr/>
                    <a:lstStyle/>
                    <a:p>
                      <a:pPr marL="0" marR="0" indent="0" algn="l" defTabSz="1007852" rtl="0" eaLnBrk="1" fontAlgn="auto" latinLnBrk="0" hangingPunct="1">
                        <a:lnSpc>
                          <a:spcPct val="100000"/>
                        </a:lnSpc>
                        <a:spcBef>
                          <a:spcPts val="0"/>
                        </a:spcBef>
                        <a:spcAft>
                          <a:spcPts val="0"/>
                        </a:spcAft>
                        <a:buClrTx/>
                        <a:buSzTx/>
                        <a:buFontTx/>
                        <a:buNone/>
                        <a:tabLst/>
                        <a:defRPr/>
                      </a:pPr>
                      <a:r>
                        <a:rPr lang="sk-SK" dirty="0" smtClean="0"/>
                        <a:t>Štandardizovaná úmrtnosť</a:t>
                      </a:r>
                    </a:p>
                  </a:txBody>
                  <a:tcPr/>
                </a:tc>
                <a:tc>
                  <a:txBody>
                    <a:bodyPr/>
                    <a:lstStyle/>
                    <a:p>
                      <a:r>
                        <a:rPr lang="sk-SK" dirty="0" smtClean="0"/>
                        <a:t>Dolný interval istoty</a:t>
                      </a:r>
                      <a:endParaRPr lang="sk-SK" dirty="0"/>
                    </a:p>
                  </a:txBody>
                  <a:tcPr/>
                </a:tc>
                <a:tc>
                  <a:txBody>
                    <a:bodyPr/>
                    <a:lstStyle/>
                    <a:p>
                      <a:r>
                        <a:rPr lang="sk-SK" dirty="0" smtClean="0"/>
                        <a:t>Horný interval istoty</a:t>
                      </a:r>
                      <a:endParaRPr lang="sk-SK" dirty="0"/>
                    </a:p>
                  </a:txBody>
                  <a:tcPr/>
                </a:tc>
              </a:tr>
              <a:tr h="370840">
                <a:tc>
                  <a:txBody>
                    <a:bodyPr/>
                    <a:lstStyle/>
                    <a:p>
                      <a:r>
                        <a:rPr lang="sk-SK" dirty="0" smtClean="0"/>
                        <a:t>BA 1</a:t>
                      </a:r>
                      <a:endParaRPr lang="sk-SK" dirty="0"/>
                    </a:p>
                  </a:txBody>
                  <a:tcPr/>
                </a:tc>
                <a:tc>
                  <a:txBody>
                    <a:bodyPr/>
                    <a:lstStyle/>
                    <a:p>
                      <a:r>
                        <a:rPr lang="sk-SK" dirty="0" smtClean="0"/>
                        <a:t>0.014</a:t>
                      </a:r>
                      <a:endParaRPr lang="sk-SK" dirty="0"/>
                    </a:p>
                  </a:txBody>
                  <a:tcPr/>
                </a:tc>
                <a:tc>
                  <a:txBody>
                    <a:bodyPr/>
                    <a:lstStyle/>
                    <a:p>
                      <a:r>
                        <a:rPr lang="sk-SK" dirty="0" smtClean="0"/>
                        <a:t>0.01</a:t>
                      </a:r>
                      <a:endParaRPr lang="sk-SK" dirty="0"/>
                    </a:p>
                  </a:txBody>
                  <a:tcPr/>
                </a:tc>
                <a:tc>
                  <a:txBody>
                    <a:bodyPr/>
                    <a:lstStyle/>
                    <a:p>
                      <a:r>
                        <a:rPr lang="sk-SK" dirty="0" smtClean="0"/>
                        <a:t>0.009</a:t>
                      </a:r>
                      <a:endParaRPr lang="sk-SK" dirty="0"/>
                    </a:p>
                  </a:txBody>
                  <a:tcPr/>
                </a:tc>
                <a:tc>
                  <a:txBody>
                    <a:bodyPr/>
                    <a:lstStyle/>
                    <a:p>
                      <a:r>
                        <a:rPr lang="sk-SK" dirty="0" smtClean="0"/>
                        <a:t>0.011</a:t>
                      </a:r>
                      <a:endParaRPr lang="sk-SK" dirty="0"/>
                    </a:p>
                  </a:txBody>
                  <a:tcPr/>
                </a:tc>
              </a:tr>
              <a:tr h="370840">
                <a:tc>
                  <a:txBody>
                    <a:bodyPr/>
                    <a:lstStyle/>
                    <a:p>
                      <a:r>
                        <a:rPr lang="sk-SK" dirty="0" smtClean="0"/>
                        <a:t>BA 5</a:t>
                      </a:r>
                      <a:endParaRPr lang="sk-SK" dirty="0"/>
                    </a:p>
                  </a:txBody>
                  <a:tcPr/>
                </a:tc>
                <a:tc>
                  <a:txBody>
                    <a:bodyPr/>
                    <a:lstStyle/>
                    <a:p>
                      <a:r>
                        <a:rPr lang="sk-SK" dirty="0" smtClean="0"/>
                        <a:t>0.004</a:t>
                      </a:r>
                      <a:endParaRPr lang="sk-SK" dirty="0"/>
                    </a:p>
                  </a:txBody>
                  <a:tcPr/>
                </a:tc>
                <a:tc>
                  <a:txBody>
                    <a:bodyPr/>
                    <a:lstStyle/>
                    <a:p>
                      <a:r>
                        <a:rPr lang="sk-SK" dirty="0" smtClean="0"/>
                        <a:t>0.005</a:t>
                      </a:r>
                      <a:endParaRPr lang="sk-SK" dirty="0"/>
                    </a:p>
                  </a:txBody>
                  <a:tcPr/>
                </a:tc>
                <a:tc>
                  <a:txBody>
                    <a:bodyPr/>
                    <a:lstStyle/>
                    <a:p>
                      <a:r>
                        <a:rPr lang="sk-SK" dirty="0" smtClean="0"/>
                        <a:t>0.004</a:t>
                      </a:r>
                      <a:endParaRPr lang="sk-SK" dirty="0"/>
                    </a:p>
                  </a:txBody>
                  <a:tcPr/>
                </a:tc>
                <a:tc>
                  <a:txBody>
                    <a:bodyPr/>
                    <a:lstStyle/>
                    <a:p>
                      <a:r>
                        <a:rPr lang="sk-SK" dirty="0" smtClean="0"/>
                        <a:t>0.005</a:t>
                      </a:r>
                      <a:endParaRPr lang="sk-SK" dirty="0"/>
                    </a:p>
                  </a:txBody>
                  <a:tcPr/>
                </a:tc>
              </a:tr>
            </a:tbl>
          </a:graphicData>
        </a:graphic>
      </p:graphicFrame>
      <p:sp>
        <p:nvSpPr>
          <p:cNvPr id="8" name="TextBox 7"/>
          <p:cNvSpPr txBox="1"/>
          <p:nvPr/>
        </p:nvSpPr>
        <p:spPr>
          <a:xfrm>
            <a:off x="7641182" y="4459811"/>
            <a:ext cx="2434681" cy="1064291"/>
          </a:xfrm>
          <a:prstGeom prst="rect">
            <a:avLst/>
          </a:prstGeom>
          <a:noFill/>
        </p:spPr>
        <p:txBody>
          <a:bodyPr wrap="none" rtlCol="0">
            <a:spAutoFit/>
          </a:bodyPr>
          <a:lstStyle/>
          <a:p>
            <a:r>
              <a:rPr lang="sk-SK" sz="2400" dirty="0" smtClean="0">
                <a:solidFill>
                  <a:schemeClr val="tx1"/>
                </a:solidFill>
              </a:rPr>
              <a:t>RR = 0.01/0.005</a:t>
            </a:r>
          </a:p>
          <a:p>
            <a:endParaRPr lang="sk-SK" sz="2400" dirty="0">
              <a:solidFill>
                <a:schemeClr val="tx1"/>
              </a:solidFill>
            </a:endParaRPr>
          </a:p>
          <a:p>
            <a:r>
              <a:rPr lang="sk-SK" sz="2400" dirty="0" smtClean="0">
                <a:solidFill>
                  <a:schemeClr val="tx1"/>
                </a:solidFill>
              </a:rPr>
              <a:t>RR = 2</a:t>
            </a:r>
            <a:endParaRPr lang="sk-SK" sz="2400" dirty="0">
              <a:solidFill>
                <a:schemeClr val="tx1"/>
              </a:solidFill>
            </a:endParaRPr>
          </a:p>
        </p:txBody>
      </p:sp>
    </p:spTree>
    <p:extLst>
      <p:ext uri="{BB962C8B-B14F-4D97-AF65-F5344CB8AC3E}">
        <p14:creationId xmlns:p14="http://schemas.microsoft.com/office/powerpoint/2010/main" val="28342670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9678" y="4518881"/>
            <a:ext cx="2727878" cy="1867526"/>
          </a:xfrm>
        </p:spPr>
        <p:txBody>
          <a:bodyPr/>
          <a:lstStyle/>
          <a:p>
            <a:r>
              <a:rPr lang="sk-SK" sz="3600" dirty="0" smtClean="0"/>
              <a:t>SZO štandardná populácia</a:t>
            </a:r>
            <a:endParaRPr lang="sk-SK" sz="3600"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23</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pic>
        <p:nvPicPr>
          <p:cNvPr id="7" name="Picture 6"/>
          <p:cNvPicPr>
            <a:picLocks noChangeAspect="1"/>
          </p:cNvPicPr>
          <p:nvPr/>
        </p:nvPicPr>
        <p:blipFill>
          <a:blip r:embed="rId2"/>
          <a:stretch>
            <a:fillRect/>
          </a:stretch>
        </p:blipFill>
        <p:spPr>
          <a:xfrm>
            <a:off x="3067556" y="150314"/>
            <a:ext cx="6856927" cy="7321340"/>
          </a:xfrm>
          <a:prstGeom prst="rect">
            <a:avLst/>
          </a:prstGeom>
        </p:spPr>
      </p:pic>
    </p:spTree>
    <p:extLst>
      <p:ext uri="{BB962C8B-B14F-4D97-AF65-F5344CB8AC3E}">
        <p14:creationId xmlns:p14="http://schemas.microsoft.com/office/powerpoint/2010/main" val="166422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8569" y="428260"/>
            <a:ext cx="8019708" cy="5109585"/>
          </a:xfrm>
        </p:spPr>
        <p:txBody>
          <a:bodyPr>
            <a:normAutofit lnSpcReduction="10000"/>
          </a:bodyPr>
          <a:lstStyle/>
          <a:p>
            <a:r>
              <a:rPr lang="sk-SK" dirty="0"/>
              <a:t>Nepriama štandardizácia sa zvolí vtedy, keď nie je dostatok údajov pre priamu, používa sa menej často. </a:t>
            </a:r>
            <a:endParaRPr lang="sk-SK" dirty="0" smtClean="0"/>
          </a:p>
          <a:p>
            <a:r>
              <a:rPr lang="sk-SK" dirty="0" smtClean="0"/>
              <a:t>Vychádza </a:t>
            </a:r>
            <a:r>
              <a:rPr lang="sk-SK" dirty="0"/>
              <a:t>zo štandardnej množiny vekovo </a:t>
            </a:r>
            <a:r>
              <a:rPr lang="sk-SK" dirty="0" smtClean="0"/>
              <a:t>špecifických </a:t>
            </a:r>
            <a:r>
              <a:rPr lang="sk-SK" dirty="0"/>
              <a:t>úmrtností, ktoré sa vztiahnu na celkovú úmrtnosť skúmanej populácie</a:t>
            </a:r>
            <a:r>
              <a:rPr lang="sk-SK" dirty="0" smtClean="0"/>
              <a:t>.</a:t>
            </a:r>
          </a:p>
          <a:p>
            <a:r>
              <a:rPr lang="sk-SK" dirty="0" smtClean="0"/>
              <a:t>Vekovo </a:t>
            </a:r>
            <a:r>
              <a:rPr lang="sk-SK" dirty="0"/>
              <a:t>špecifické úmrtnosti sa získajú z referenčnej populácie. Týmto spôsobom sa získa „očakávaný" počet úmrtí v pozorovanej populácii </a:t>
            </a:r>
            <a:r>
              <a:rPr lang="sk-SK" dirty="0" err="1"/>
              <a:t>očakávajúc</a:t>
            </a:r>
            <a:r>
              <a:rPr lang="sk-SK" dirty="0"/>
              <a:t>, že vekovo </a:t>
            </a:r>
            <a:r>
              <a:rPr lang="sk-SK" dirty="0" smtClean="0"/>
              <a:t>špecifické </a:t>
            </a:r>
            <a:r>
              <a:rPr lang="sk-SK" dirty="0"/>
              <a:t>úmrtnosti štandardnej populácie sa prepočítajú na sledovanú populáciu. </a:t>
            </a:r>
            <a:endParaRPr lang="sk-SK" dirty="0" smtClean="0"/>
          </a:p>
          <a:p>
            <a:r>
              <a:rPr lang="sk-SK" dirty="0" smtClean="0"/>
              <a:t>Najčastejšie </a:t>
            </a:r>
            <a:r>
              <a:rPr lang="sk-SK" dirty="0"/>
              <a:t>sa uvádza pomer medzi pozorovanými a očakávanými úmrtiami, ktorý sa nazýva</a:t>
            </a:r>
            <a:r>
              <a:rPr lang="sk-SK" b="1" dirty="0">
                <a:solidFill>
                  <a:srgbClr val="FFFF00"/>
                </a:solidFill>
              </a:rPr>
              <a:t> index štandardizovanej úmrtnosti (</a:t>
            </a:r>
            <a:r>
              <a:rPr lang="sk-SK" b="1" dirty="0" err="1">
                <a:solidFill>
                  <a:srgbClr val="FFFF00"/>
                </a:solidFill>
              </a:rPr>
              <a:t>Standardized</a:t>
            </a:r>
            <a:r>
              <a:rPr lang="sk-SK" b="1" dirty="0">
                <a:solidFill>
                  <a:srgbClr val="FFFF00"/>
                </a:solidFill>
              </a:rPr>
              <a:t> Mortality </a:t>
            </a:r>
            <a:r>
              <a:rPr lang="sk-SK" b="1" dirty="0" err="1">
                <a:solidFill>
                  <a:srgbClr val="FFFF00"/>
                </a:solidFill>
              </a:rPr>
              <a:t>Ratio</a:t>
            </a:r>
            <a:r>
              <a:rPr lang="sk-SK" b="1" dirty="0">
                <a:solidFill>
                  <a:srgbClr val="FFFF00"/>
                </a:solidFill>
              </a:rPr>
              <a:t> SMR). </a:t>
            </a:r>
          </a:p>
        </p:txBody>
      </p:sp>
      <p:sp>
        <p:nvSpPr>
          <p:cNvPr id="3" name="Title 2"/>
          <p:cNvSpPr>
            <a:spLocks noGrp="1"/>
          </p:cNvSpPr>
          <p:nvPr>
            <p:ph type="title"/>
          </p:nvPr>
        </p:nvSpPr>
        <p:spPr/>
        <p:txBody>
          <a:bodyPr/>
          <a:lstStyle/>
          <a:p>
            <a:r>
              <a:rPr lang="sk-SK" dirty="0" smtClean="0"/>
              <a:t>Nepriama štandardizácia</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24</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167218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621740"/>
          </a:xfrm>
        </p:spPr>
        <p:txBody>
          <a:bodyPr>
            <a:normAutofit fontScale="92500" lnSpcReduction="10000"/>
          </a:bodyPr>
          <a:lstStyle/>
          <a:p>
            <a:r>
              <a:rPr lang="sk-SK" dirty="0" smtClean="0"/>
              <a:t>Je </a:t>
            </a:r>
            <a:r>
              <a:rPr lang="sk-SK" dirty="0"/>
              <a:t>jedným z častých charakteristík populácie, na základe ktorej sa možno zhruba orientovať pri usudzovaní a porovnávaní zdravia medzi viacerými populáciami</a:t>
            </a:r>
            <a:r>
              <a:rPr lang="sk-SK" dirty="0" smtClean="0"/>
              <a:t>.</a:t>
            </a:r>
          </a:p>
          <a:p>
            <a:r>
              <a:rPr lang="sk-SK" dirty="0" smtClean="0"/>
              <a:t>Je formou štandardizovania populácie a preto je možné priamo porovnávať LE medzi rôznymi populáciami bez štandardizácie.</a:t>
            </a:r>
          </a:p>
          <a:p>
            <a:r>
              <a:rPr lang="sk-SK" dirty="0" smtClean="0"/>
              <a:t>Významnou výhodou </a:t>
            </a:r>
            <a:r>
              <a:rPr lang="sk-SK" dirty="0"/>
              <a:t>je jednoduchá konštrukcia a možnosť populáciu charakterizovať jedným </a:t>
            </a:r>
            <a:r>
              <a:rPr lang="sk-SK" dirty="0" smtClean="0"/>
              <a:t>číslom</a:t>
            </a:r>
            <a:r>
              <a:rPr lang="sk-SK" dirty="0"/>
              <a:t>. To je zároveň jej obmedzením. Za týmto číslom sa totiž skrýva história života, respektíve smrti generácie, ktorá tu už nie je. Preto úvahy, ktoré sa na základe tohto indikátoru zvyknú robiť, je potrebné konfrontovať s ďalšími ukazovateľmi, najmä zo štúdií stavu zdravia žijúcej populácie. </a:t>
            </a:r>
            <a:endParaRPr lang="sk-SK" dirty="0" smtClean="0"/>
          </a:p>
          <a:p>
            <a:r>
              <a:rPr lang="sk-SK" dirty="0" smtClean="0"/>
              <a:t>Napriek </a:t>
            </a:r>
            <a:r>
              <a:rPr lang="sk-SK" dirty="0"/>
              <a:t>všetkému poskytuje veľmi užitočnú orientáciu a do veľkej miery dynamika jej vývoja charakterizuje zdravotné správa­nie populácie. </a:t>
            </a:r>
          </a:p>
        </p:txBody>
      </p:sp>
      <p:sp>
        <p:nvSpPr>
          <p:cNvPr id="3" name="Title 2"/>
          <p:cNvSpPr>
            <a:spLocks noGrp="1"/>
          </p:cNvSpPr>
          <p:nvPr>
            <p:ph type="title"/>
          </p:nvPr>
        </p:nvSpPr>
        <p:spPr/>
        <p:txBody>
          <a:bodyPr/>
          <a:lstStyle/>
          <a:p>
            <a:r>
              <a:rPr lang="sk-SK" sz="4800" dirty="0" smtClean="0"/>
              <a:t>Očakávaná dĺžka života (LE)</a:t>
            </a:r>
            <a:endParaRPr lang="sk-SK" sz="4800"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25</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42911507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5357494"/>
          </a:xfrm>
        </p:spPr>
        <p:txBody>
          <a:bodyPr>
            <a:normAutofit/>
          </a:bodyPr>
          <a:lstStyle/>
          <a:p>
            <a:r>
              <a:rPr lang="sk-SK" dirty="0" smtClean="0"/>
              <a:t>Akákoľvek </a:t>
            </a:r>
            <a:r>
              <a:rPr lang="sk-SK" dirty="0"/>
              <a:t>súhrnná miera môže prekryť faktory ktoré by mohli mať významné dôsledky pre zdravie </a:t>
            </a:r>
            <a:r>
              <a:rPr lang="sk-SK" dirty="0" smtClean="0"/>
              <a:t>verejnosti.</a:t>
            </a:r>
          </a:p>
          <a:p>
            <a:r>
              <a:rPr lang="sk-SK" dirty="0" smtClean="0"/>
              <a:t>Napríklad </a:t>
            </a:r>
            <a:r>
              <a:rPr lang="sk-SK" dirty="0"/>
              <a:t>pri štandardizácii na vek je možné prehliadnuť vekovo špecifické rozdiely v riziku v čase alebo mieste. Takáto situácia môže nastať vtedy keď výskyt nových prípadov ochorenia zdanlivo narastá v dôsledku efektu kohorty narodení (ľudia v mladšom veku môžu mať vyššie riziko ochorenia v porovnaní so </a:t>
            </a:r>
            <a:r>
              <a:rPr lang="sk-SK" dirty="0" err="1"/>
              <a:t>staršími</a:t>
            </a:r>
            <a:r>
              <a:rPr lang="sk-SK" dirty="0"/>
              <a:t>). </a:t>
            </a:r>
            <a:r>
              <a:rPr lang="sk-SK" dirty="0" smtClean="0"/>
              <a:t>Vekovo </a:t>
            </a:r>
            <a:r>
              <a:rPr lang="sk-SK" dirty="0"/>
              <a:t>štandardizovaná miera môže skrývať tieto trendy. </a:t>
            </a:r>
            <a:endParaRPr lang="sk-SK" dirty="0" smtClean="0"/>
          </a:p>
          <a:p>
            <a:r>
              <a:rPr lang="sk-SK" dirty="0" smtClean="0"/>
              <a:t>Aj </a:t>
            </a:r>
            <a:r>
              <a:rPr lang="sk-SK" dirty="0"/>
              <a:t>napriek tomuto riziku štandardizované miery poskytujú užitočné informácie, najmä v prípadoch zriedka­vých ochorení a pri širokej variabilite špecifických mier. </a:t>
            </a:r>
          </a:p>
        </p:txBody>
      </p:sp>
      <p:sp>
        <p:nvSpPr>
          <p:cNvPr id="3" name="Title 2"/>
          <p:cNvSpPr>
            <a:spLocks noGrp="1"/>
          </p:cNvSpPr>
          <p:nvPr>
            <p:ph type="title"/>
          </p:nvPr>
        </p:nvSpPr>
        <p:spPr>
          <a:xfrm>
            <a:off x="839655" y="5882217"/>
            <a:ext cx="8312587" cy="1008380"/>
          </a:xfrm>
        </p:spPr>
        <p:txBody>
          <a:bodyPr/>
          <a:lstStyle/>
          <a:p>
            <a:r>
              <a:rPr lang="sk-SK" sz="4800" dirty="0" smtClean="0"/>
              <a:t>Obmedzenia štandardizácie</a:t>
            </a:r>
            <a:endParaRPr lang="sk-SK" sz="4800"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26</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2764470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k-SK" sz="2400" dirty="0" smtClean="0"/>
              <a:t>Štandardizácia priama – postup za použitia </a:t>
            </a:r>
            <a:r>
              <a:rPr lang="sk-SK" sz="2400" dirty="0" err="1" smtClean="0"/>
              <a:t>Excel</a:t>
            </a:r>
            <a:r>
              <a:rPr lang="sk-SK" sz="2400" dirty="0" smtClean="0"/>
              <a:t> a v {R}</a:t>
            </a:r>
          </a:p>
          <a:p>
            <a:r>
              <a:rPr lang="sk-SK" sz="2400" dirty="0" smtClean="0"/>
              <a:t>Očakávaná dĺžka života</a:t>
            </a:r>
          </a:p>
          <a:p>
            <a:r>
              <a:rPr lang="sk-SK" sz="2400" dirty="0" smtClean="0"/>
              <a:t>Výhody a interpretácia pre potreby porovnávania zdravotného stavu populácií medzi sebou</a:t>
            </a:r>
            <a:endParaRPr lang="sk-SK" sz="2400" dirty="0"/>
          </a:p>
        </p:txBody>
      </p:sp>
      <p:sp>
        <p:nvSpPr>
          <p:cNvPr id="3" name="Title 2"/>
          <p:cNvSpPr>
            <a:spLocks noGrp="1"/>
          </p:cNvSpPr>
          <p:nvPr>
            <p:ph type="title"/>
          </p:nvPr>
        </p:nvSpPr>
        <p:spPr/>
        <p:txBody>
          <a:bodyPr/>
          <a:lstStyle/>
          <a:p>
            <a:r>
              <a:rPr lang="sk-SK" dirty="0" smtClean="0"/>
              <a:t>Súhrn</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27</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26581361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472563"/>
            <a:ext cx="8211828" cy="4905464"/>
          </a:xfrm>
        </p:spPr>
        <p:txBody>
          <a:bodyPr/>
          <a:lstStyle/>
          <a:p>
            <a:r>
              <a:rPr lang="sk-SK" dirty="0" smtClean="0"/>
              <a:t>Vytvorte databázu úmrtností v BASE stiahnutím údajov z POPIN alebo z WHO. Vypočítajte v </a:t>
            </a:r>
            <a:r>
              <a:rPr lang="sk-SK" dirty="0" err="1" smtClean="0"/>
              <a:t>Excel</a:t>
            </a:r>
            <a:r>
              <a:rPr lang="sk-SK" dirty="0" smtClean="0"/>
              <a:t> a pomocou EPITOOLS </a:t>
            </a:r>
            <a:r>
              <a:rPr lang="sk-SK" dirty="0" err="1" smtClean="0"/>
              <a:t>sdr</a:t>
            </a:r>
            <a:r>
              <a:rPr lang="sk-SK" dirty="0" smtClean="0"/>
              <a:t> pre Slovenskú republiku, Českú republiku, Rakúsko a </a:t>
            </a:r>
            <a:r>
              <a:rPr lang="sk-SK" dirty="0" err="1" smtClean="0"/>
              <a:t>Maďarsko</a:t>
            </a:r>
            <a:r>
              <a:rPr lang="sk-SK" dirty="0" smtClean="0"/>
              <a:t> a interpretujte ich. Použite štandardnú populáciu SZO a priamu štandardizáciu.</a:t>
            </a:r>
          </a:p>
          <a:p>
            <a:r>
              <a:rPr lang="sk-SK" dirty="0" smtClean="0"/>
              <a:t>Za použitia EPITOOLS vykonajte nepriamu štandardizáciu na tých istých údajoch.</a:t>
            </a:r>
          </a:p>
          <a:p>
            <a:r>
              <a:rPr lang="sk-SK" dirty="0" smtClean="0"/>
              <a:t>Výsledky a obrázky postupu pošlite </a:t>
            </a:r>
            <a:r>
              <a:rPr lang="sk-SK" dirty="0" err="1" smtClean="0"/>
              <a:t>mgr</a:t>
            </a:r>
            <a:r>
              <a:rPr lang="sk-SK" dirty="0" smtClean="0"/>
              <a:t>. </a:t>
            </a:r>
            <a:r>
              <a:rPr lang="sk-SK" dirty="0" err="1" smtClean="0"/>
              <a:t>Dudákovej</a:t>
            </a:r>
            <a:r>
              <a:rPr lang="sk-SK" dirty="0"/>
              <a:t> </a:t>
            </a:r>
            <a:r>
              <a:rPr lang="sk-SK" dirty="0" smtClean="0"/>
              <a:t>prostredníctvom </a:t>
            </a:r>
            <a:r>
              <a:rPr lang="sk-SK" dirty="0" smtClean="0"/>
              <a:t>MOODLE</a:t>
            </a:r>
            <a:endParaRPr lang="sk-SK" dirty="0" smtClean="0"/>
          </a:p>
        </p:txBody>
      </p:sp>
      <p:sp>
        <p:nvSpPr>
          <p:cNvPr id="3" name="Title 2"/>
          <p:cNvSpPr>
            <a:spLocks noGrp="1"/>
          </p:cNvSpPr>
          <p:nvPr>
            <p:ph type="title"/>
          </p:nvPr>
        </p:nvSpPr>
        <p:spPr/>
        <p:txBody>
          <a:bodyPr/>
          <a:lstStyle/>
          <a:p>
            <a:r>
              <a:rPr lang="sk-SK" dirty="0" smtClean="0"/>
              <a:t>Úlohy</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28</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1422680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8359" y="401035"/>
            <a:ext cx="5553184" cy="5173350"/>
          </a:xfrm>
        </p:spPr>
        <p:txBody>
          <a:bodyPr>
            <a:normAutofit fontScale="77500" lnSpcReduction="20000"/>
          </a:bodyPr>
          <a:lstStyle/>
          <a:p>
            <a:r>
              <a:rPr lang="sk-SK" dirty="0"/>
              <a:t>Často je potrebné porovnať úmrtnosti v dvoch či viacerých populáciách, </a:t>
            </a:r>
            <a:r>
              <a:rPr lang="sk-SK" dirty="0" smtClean="0"/>
              <a:t>povedzme </a:t>
            </a:r>
            <a:r>
              <a:rPr lang="sk-SK" dirty="0"/>
              <a:t>dvoch krajinách, alebo okresoch či mestách. Vieme však, že </a:t>
            </a:r>
            <a:r>
              <a:rPr lang="sk-SK" dirty="0" smtClean="0"/>
              <a:t>v jednej </a:t>
            </a:r>
            <a:r>
              <a:rPr lang="sk-SK" dirty="0"/>
              <a:t>z nich </a:t>
            </a:r>
            <a:r>
              <a:rPr lang="sk-SK" dirty="0" smtClean="0"/>
              <a:t>žije podstatne viac </a:t>
            </a:r>
            <a:r>
              <a:rPr lang="sk-SK" dirty="0"/>
              <a:t>detí a </a:t>
            </a:r>
            <a:r>
              <a:rPr lang="sk-SK" dirty="0" smtClean="0"/>
              <a:t>mladých ľudí ako v druhej, </a:t>
            </a:r>
            <a:r>
              <a:rPr lang="sk-SK" dirty="0"/>
              <a:t>kde je zas málo detí a veľa starých ľudí. Je logické, že tam, kde je viac starých ľudí, bude úmrtnosť vyššia. </a:t>
            </a:r>
            <a:endParaRPr lang="sk-SK" dirty="0" smtClean="0"/>
          </a:p>
          <a:p>
            <a:r>
              <a:rPr lang="sk-SK" dirty="0" smtClean="0"/>
              <a:t>Hrubá </a:t>
            </a:r>
            <a:r>
              <a:rPr lang="sk-SK" dirty="0"/>
              <a:t>úmrtnosť odráža rovnako rozdiely spôsobené samotnou úmrtnosťou, ako aj rozdiely vo vekovom zložení obyvateľstva</a:t>
            </a:r>
            <a:r>
              <a:rPr lang="sk-SK" dirty="0" smtClean="0"/>
              <a:t>.</a:t>
            </a:r>
          </a:p>
          <a:p>
            <a:r>
              <a:rPr lang="sk-SK" dirty="0" smtClean="0"/>
              <a:t>Spôsob</a:t>
            </a:r>
            <a:r>
              <a:rPr lang="sk-SK" dirty="0"/>
              <a:t>, ako riešiť tento problém, sa nazýva štandardizácia a často sa používa pri porovnávaní ukazovateľov zdravia. Porovnávanie úmrtností bolo základnou motiváciou zavedenia štandardizácie. Hoci je možné štandardizovať vzhľadom na rôzne premenné, ktoré môžu vplývať na jej vývoj, vek sa najčastejšie používa na štandardizáciu úmrtnosti pre j eho vplyv na </a:t>
            </a:r>
            <a:r>
              <a:rPr lang="sk-SK" dirty="0" smtClean="0"/>
              <a:t>chorobnosť </a:t>
            </a:r>
            <a:r>
              <a:rPr lang="sk-SK" dirty="0"/>
              <a:t>a úmrtnosť</a:t>
            </a:r>
            <a:r>
              <a:rPr lang="sk-SK" dirty="0">
                <a:effectLst/>
              </a:rPr>
              <a:t>. </a:t>
            </a:r>
            <a:endParaRPr lang="sk-SK" dirty="0"/>
          </a:p>
        </p:txBody>
      </p:sp>
      <p:sp>
        <p:nvSpPr>
          <p:cNvPr id="3" name="Title 2"/>
          <p:cNvSpPr>
            <a:spLocks noGrp="1"/>
          </p:cNvSpPr>
          <p:nvPr>
            <p:ph type="title"/>
          </p:nvPr>
        </p:nvSpPr>
        <p:spPr>
          <a:xfrm>
            <a:off x="856448" y="5882217"/>
            <a:ext cx="8312587" cy="1008380"/>
          </a:xfrm>
        </p:spPr>
        <p:txBody>
          <a:bodyPr/>
          <a:lstStyle/>
          <a:p>
            <a:r>
              <a:rPr lang="sk-SK" dirty="0" smtClean="0"/>
              <a:t>Načo je štandardizácia</a:t>
            </a:r>
            <a:endParaRPr lang="sk-SK" dirty="0"/>
          </a:p>
        </p:txBody>
      </p:sp>
      <p:pic>
        <p:nvPicPr>
          <p:cNvPr id="4" name="Picture 3"/>
          <p:cNvPicPr>
            <a:picLocks noChangeAspect="1"/>
          </p:cNvPicPr>
          <p:nvPr/>
        </p:nvPicPr>
        <p:blipFill>
          <a:blip r:embed="rId2"/>
          <a:stretch>
            <a:fillRect/>
          </a:stretch>
        </p:blipFill>
        <p:spPr>
          <a:xfrm>
            <a:off x="264860" y="635000"/>
            <a:ext cx="3873500" cy="2095500"/>
          </a:xfrm>
          <a:prstGeom prst="rect">
            <a:avLst/>
          </a:prstGeom>
        </p:spPr>
      </p:pic>
      <p:pic>
        <p:nvPicPr>
          <p:cNvPr id="5" name="Picture 4"/>
          <p:cNvPicPr>
            <a:picLocks noChangeAspect="1"/>
          </p:cNvPicPr>
          <p:nvPr/>
        </p:nvPicPr>
        <p:blipFill>
          <a:blip r:embed="rId3"/>
          <a:stretch>
            <a:fillRect/>
          </a:stretch>
        </p:blipFill>
        <p:spPr>
          <a:xfrm>
            <a:off x="264860" y="3012560"/>
            <a:ext cx="3873500" cy="2169160"/>
          </a:xfrm>
          <a:prstGeom prst="rect">
            <a:avLst/>
          </a:prstGeom>
        </p:spPr>
      </p:pic>
      <p:sp>
        <p:nvSpPr>
          <p:cNvPr id="6" name="Date Placeholder 5"/>
          <p:cNvSpPr>
            <a:spLocks noGrp="1"/>
          </p:cNvSpPr>
          <p:nvPr>
            <p:ph type="dt" sz="half" idx="10"/>
          </p:nvPr>
        </p:nvSpPr>
        <p:spPr/>
        <p:txBody>
          <a:bodyPr/>
          <a:lstStyle/>
          <a:p>
            <a:fld id="{F5B1C828-61D3-984B-93A7-6FBF8B600954}" type="datetime1">
              <a:rPr lang="sk-SK" smtClean="0"/>
              <a:t>27.10.14</a:t>
            </a:fld>
            <a:endParaRPr lang="en-GB"/>
          </a:p>
        </p:txBody>
      </p:sp>
      <p:sp>
        <p:nvSpPr>
          <p:cNvPr id="7" name="Footer Placeholder 6"/>
          <p:cNvSpPr>
            <a:spLocks noGrp="1"/>
          </p:cNvSpPr>
          <p:nvPr>
            <p:ph type="ftr" sz="quarter" idx="12"/>
          </p:nvPr>
        </p:nvSpPr>
        <p:spPr/>
        <p:txBody>
          <a:bodyPr/>
          <a:lstStyle/>
          <a:p>
            <a:r>
              <a:rPr lang="en-GB" smtClean="0"/>
              <a:t>rusnak.truni.sk</a:t>
            </a:r>
            <a:endParaRPr lang="en-GB"/>
          </a:p>
        </p:txBody>
      </p:sp>
      <p:sp>
        <p:nvSpPr>
          <p:cNvPr id="8" name="Slide Number Placeholder 7"/>
          <p:cNvSpPr>
            <a:spLocks noGrp="1"/>
          </p:cNvSpPr>
          <p:nvPr>
            <p:ph type="sldNum" sz="quarter" idx="11"/>
          </p:nvPr>
        </p:nvSpPr>
        <p:spPr/>
        <p:txBody>
          <a:bodyPr/>
          <a:lstStyle/>
          <a:p>
            <a:fld id="{20C92893-8C51-46CF-9D47-24B3C575AFAA}" type="slidenum">
              <a:rPr lang="en-GB" smtClean="0"/>
              <a:pPr/>
              <a:t>3</a:t>
            </a:fld>
            <a:endParaRPr lang="en-GB"/>
          </a:p>
        </p:txBody>
      </p:sp>
    </p:spTree>
    <p:extLst>
      <p:ext uri="{BB962C8B-B14F-4D97-AF65-F5344CB8AC3E}">
        <p14:creationId xmlns:p14="http://schemas.microsoft.com/office/powerpoint/2010/main" val="33521510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a:t>Niečo z histórie</a:t>
            </a:r>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
        <p:nvSpPr>
          <p:cNvPr id="12" name="Content Placeholder 11"/>
          <p:cNvSpPr>
            <a:spLocks noGrp="1"/>
          </p:cNvSpPr>
          <p:nvPr>
            <p:ph idx="1"/>
          </p:nvPr>
        </p:nvSpPr>
        <p:spPr>
          <a:xfrm>
            <a:off x="2351035" y="756287"/>
            <a:ext cx="6717242" cy="4777995"/>
          </a:xfrm>
        </p:spPr>
        <p:txBody>
          <a:bodyPr>
            <a:normAutofit lnSpcReduction="10000"/>
          </a:bodyPr>
          <a:lstStyle/>
          <a:p>
            <a:r>
              <a:rPr lang="sk-SK" dirty="0"/>
              <a:t>V polovici 19. storočia si odborníci na zdravie verejnosti v Anglicku začali uvedomovať, že hrubé miery sú nevhodné na porovnávanie ukazovateľov zdravia </a:t>
            </a:r>
            <a:r>
              <a:rPr lang="sk-SK" dirty="0" smtClean="0"/>
              <a:t>obyvateľov </a:t>
            </a:r>
            <a:r>
              <a:rPr lang="sk-SK" dirty="0"/>
              <a:t>v skupinách, kde vekové rozdelenie bolo výrazne odlišné. </a:t>
            </a:r>
            <a:endParaRPr lang="sk-SK" dirty="0" smtClean="0"/>
          </a:p>
          <a:p>
            <a:r>
              <a:rPr lang="sk-SK" dirty="0" smtClean="0"/>
              <a:t>Diskusia </a:t>
            </a:r>
            <a:r>
              <a:rPr lang="sk-SK" dirty="0"/>
              <a:t>sa </a:t>
            </a:r>
            <a:r>
              <a:rPr lang="sk-SK" dirty="0" smtClean="0"/>
              <a:t>rozdielmi </a:t>
            </a:r>
            <a:r>
              <a:rPr lang="sk-SK" dirty="0"/>
              <a:t>vo veku. V prednáške pre Štatistickú spoločnosť v Londýne pán </a:t>
            </a:r>
            <a:r>
              <a:rPr lang="sk-SK" b="1" dirty="0" err="1">
                <a:solidFill>
                  <a:srgbClr val="FFFF00"/>
                </a:solidFill>
              </a:rPr>
              <a:t>Edwin</a:t>
            </a:r>
            <a:r>
              <a:rPr lang="sk-SK" b="1" dirty="0">
                <a:solidFill>
                  <a:srgbClr val="FFFF00"/>
                </a:solidFill>
              </a:rPr>
              <a:t> </a:t>
            </a:r>
            <a:r>
              <a:rPr lang="sk-SK" b="1" dirty="0" err="1">
                <a:solidFill>
                  <a:srgbClr val="FFFF00"/>
                </a:solidFill>
              </a:rPr>
              <a:t>Chadwick</a:t>
            </a:r>
            <a:r>
              <a:rPr lang="sk-SK" dirty="0"/>
              <a:t>, ktorého poznáme ako jedeného z prvých reformátorov zdravia verejnosti v </a:t>
            </a:r>
            <a:r>
              <a:rPr lang="sk-SK" dirty="0" err="1"/>
              <a:t>Anglicku</a:t>
            </a:r>
            <a:r>
              <a:rPr lang="sk-SK" dirty="0"/>
              <a:t>, navrhol použitie ukazovateľa „stredný vek úmrtia" ako nástroj porovnania zdravotného stavu rôznych častí Londýna. Tento index podľa neho predstavoval skutočný pohľad na vekovo špecifické riziko umrieť. </a:t>
            </a:r>
          </a:p>
          <a:p>
            <a:endParaRPr lang="sk-SK" dirty="0"/>
          </a:p>
        </p:txBody>
      </p:sp>
      <p:pic>
        <p:nvPicPr>
          <p:cNvPr id="15" name="Picture 14"/>
          <p:cNvPicPr>
            <a:picLocks noChangeAspect="1"/>
          </p:cNvPicPr>
          <p:nvPr/>
        </p:nvPicPr>
        <p:blipFill>
          <a:blip r:embed="rId2"/>
          <a:stretch>
            <a:fillRect/>
          </a:stretch>
        </p:blipFill>
        <p:spPr>
          <a:xfrm>
            <a:off x="113002" y="622300"/>
            <a:ext cx="2032000" cy="3149600"/>
          </a:xfrm>
          <a:prstGeom prst="rect">
            <a:avLst/>
          </a:prstGeom>
        </p:spPr>
      </p:pic>
    </p:spTree>
    <p:extLst>
      <p:ext uri="{BB962C8B-B14F-4D97-AF65-F5344CB8AC3E}">
        <p14:creationId xmlns:p14="http://schemas.microsoft.com/office/powerpoint/2010/main" val="215270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1035" y="381988"/>
            <a:ext cx="6717242" cy="5085455"/>
          </a:xfrm>
        </p:spPr>
        <p:txBody>
          <a:bodyPr>
            <a:normAutofit lnSpcReduction="10000"/>
          </a:bodyPr>
          <a:lstStyle/>
          <a:p>
            <a:r>
              <a:rPr lang="sk-SK" dirty="0"/>
              <a:t>Neison, ktorý sa zaoberal poistnou matema­tikou, nesúhlasil s jeho výpočtami a dokázal jeho omyl. </a:t>
            </a:r>
          </a:p>
          <a:p>
            <a:r>
              <a:rPr lang="sk-SK" dirty="0"/>
              <a:t>Uviedol aj riešenie, ktoré dodnes označujeme tak, ako to on navrhol, teda priama a nepriama štandardizácia, rovnako ako termín štandardná populácia.</a:t>
            </a:r>
          </a:p>
          <a:p>
            <a:r>
              <a:rPr lang="sk-SK" dirty="0"/>
              <a:t>Už v roku 1883 v správe o populácii v </a:t>
            </a:r>
            <a:r>
              <a:rPr lang="sk-SK" dirty="0" err="1"/>
              <a:t>Anglicku</a:t>
            </a:r>
            <a:r>
              <a:rPr lang="sk-SK" dirty="0"/>
              <a:t> bola použitá metóda priamej štandardizácie podľa </a:t>
            </a:r>
            <a:r>
              <a:rPr lang="sk-SK" dirty="0" err="1"/>
              <a:t>Neisona</a:t>
            </a:r>
            <a:r>
              <a:rPr lang="sk-SK" dirty="0"/>
              <a:t> a ako štandard boli použité výsledky sčítania ľudu v </a:t>
            </a:r>
            <a:r>
              <a:rPr lang="sk-SK" dirty="0" err="1"/>
              <a:t>Anglicku</a:t>
            </a:r>
            <a:r>
              <a:rPr lang="sk-SK" dirty="0"/>
              <a:t> a </a:t>
            </a:r>
            <a:r>
              <a:rPr lang="sk-SK" dirty="0" err="1"/>
              <a:t>Walese</a:t>
            </a:r>
            <a:r>
              <a:rPr lang="sk-SK" dirty="0"/>
              <a:t> z roku 1881.</a:t>
            </a:r>
          </a:p>
          <a:p>
            <a:r>
              <a:rPr lang="sk-SK" dirty="0" smtClean="0"/>
              <a:t>SZO v roku 2001 zaviedla medzinárodný štandard, ktorý používame dodnes. </a:t>
            </a:r>
            <a:endParaRPr lang="sk-SK" dirty="0"/>
          </a:p>
        </p:txBody>
      </p:sp>
      <p:sp>
        <p:nvSpPr>
          <p:cNvPr id="3" name="Title 2"/>
          <p:cNvSpPr>
            <a:spLocks noGrp="1"/>
          </p:cNvSpPr>
          <p:nvPr>
            <p:ph type="title"/>
          </p:nvPr>
        </p:nvSpPr>
        <p:spPr>
          <a:xfrm>
            <a:off x="839655" y="5748777"/>
            <a:ext cx="8312587" cy="1008380"/>
          </a:xfrm>
        </p:spPr>
        <p:txBody>
          <a:bodyPr/>
          <a:lstStyle/>
          <a:p>
            <a:r>
              <a:rPr lang="sk-SK" dirty="0" smtClean="0"/>
              <a:t>Oprava</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5</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pic>
        <p:nvPicPr>
          <p:cNvPr id="7" name="Picture 6"/>
          <p:cNvPicPr>
            <a:picLocks noChangeAspect="1"/>
          </p:cNvPicPr>
          <p:nvPr/>
        </p:nvPicPr>
        <p:blipFill>
          <a:blip r:embed="rId2"/>
          <a:stretch>
            <a:fillRect/>
          </a:stretch>
        </p:blipFill>
        <p:spPr>
          <a:xfrm>
            <a:off x="0" y="1243207"/>
            <a:ext cx="2562248" cy="3355325"/>
          </a:xfrm>
          <a:prstGeom prst="rect">
            <a:avLst/>
          </a:prstGeom>
        </p:spPr>
      </p:pic>
    </p:spTree>
    <p:extLst>
      <p:ext uri="{BB962C8B-B14F-4D97-AF65-F5344CB8AC3E}">
        <p14:creationId xmlns:p14="http://schemas.microsoft.com/office/powerpoint/2010/main" val="11631878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1882" y="441138"/>
            <a:ext cx="7036395" cy="4936889"/>
          </a:xfrm>
        </p:spPr>
        <p:txBody>
          <a:bodyPr>
            <a:normAutofit/>
          </a:bodyPr>
          <a:lstStyle/>
          <a:p>
            <a:r>
              <a:rPr lang="sk-SK" dirty="0"/>
              <a:t>Niekedy pozorujeme príčinný vzťah medzi premennými, ktorý v skutočnosti nie je prítomný.</a:t>
            </a:r>
          </a:p>
          <a:p>
            <a:r>
              <a:rPr lang="sk-SK" dirty="0"/>
              <a:t>Premenné, ktoré skresľujú vzťahy medzi ďalšími premennými, ktoré sú predmetom nášho skúmania, sa nazývajú </a:t>
            </a:r>
            <a:r>
              <a:rPr lang="sk-SK" b="1" dirty="0">
                <a:solidFill>
                  <a:srgbClr val="FFFF00"/>
                </a:solidFill>
              </a:rPr>
              <a:t>mätúce premenné (</a:t>
            </a:r>
            <a:r>
              <a:rPr lang="sk-SK" b="1" dirty="0" err="1">
                <a:solidFill>
                  <a:srgbClr val="FFFF00"/>
                </a:solidFill>
              </a:rPr>
              <a:t>confounders</a:t>
            </a:r>
            <a:r>
              <a:rPr lang="sk-SK" b="1" dirty="0">
                <a:solidFill>
                  <a:srgbClr val="FFFF00"/>
                </a:solidFill>
              </a:rPr>
              <a:t>)</a:t>
            </a:r>
            <a:r>
              <a:rPr lang="sk-SK" dirty="0"/>
              <a:t>. </a:t>
            </a:r>
          </a:p>
          <a:p>
            <a:r>
              <a:rPr lang="sk-SK" dirty="0" err="1"/>
              <a:t>Mätúca</a:t>
            </a:r>
            <a:r>
              <a:rPr lang="sk-SK" dirty="0"/>
              <a:t> premenná musí byť vo vzťahu k ochoreniu alebo k stavu, o ktorý sa zaujímame a tiež k faktoru rizika, ktorý študujeme. </a:t>
            </a:r>
          </a:p>
          <a:p>
            <a:r>
              <a:rPr lang="sk-SK" dirty="0"/>
              <a:t>Pokiaľ sa vychýlenie neodstráni, sú výsledky vychýlené.</a:t>
            </a:r>
          </a:p>
        </p:txBody>
      </p:sp>
      <p:sp>
        <p:nvSpPr>
          <p:cNvPr id="3" name="Title 2"/>
          <p:cNvSpPr>
            <a:spLocks noGrp="1"/>
          </p:cNvSpPr>
          <p:nvPr>
            <p:ph type="title"/>
          </p:nvPr>
        </p:nvSpPr>
        <p:spPr/>
        <p:txBody>
          <a:bodyPr/>
          <a:lstStyle/>
          <a:p>
            <a:r>
              <a:rPr lang="sk-SK" dirty="0"/>
              <a:t>Skreslenie a vychýlenie</a:t>
            </a:r>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6</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pic>
        <p:nvPicPr>
          <p:cNvPr id="7" name="Picture 6"/>
          <p:cNvPicPr>
            <a:picLocks noChangeAspect="1"/>
          </p:cNvPicPr>
          <p:nvPr/>
        </p:nvPicPr>
        <p:blipFill>
          <a:blip r:embed="rId2"/>
          <a:stretch>
            <a:fillRect/>
          </a:stretch>
        </p:blipFill>
        <p:spPr>
          <a:xfrm>
            <a:off x="176502" y="2497904"/>
            <a:ext cx="1968500" cy="1879600"/>
          </a:xfrm>
          <a:prstGeom prst="rect">
            <a:avLst/>
          </a:prstGeom>
        </p:spPr>
      </p:pic>
    </p:spTree>
    <p:extLst>
      <p:ext uri="{BB962C8B-B14F-4D97-AF65-F5344CB8AC3E}">
        <p14:creationId xmlns:p14="http://schemas.microsoft.com/office/powerpoint/2010/main" val="9348588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4591" y="756287"/>
            <a:ext cx="5433685" cy="5022642"/>
          </a:xfrm>
        </p:spPr>
        <p:txBody>
          <a:bodyPr>
            <a:normAutofit fontScale="92500" lnSpcReduction="20000"/>
          </a:bodyPr>
          <a:lstStyle/>
          <a:p>
            <a:r>
              <a:rPr lang="sk-SK" dirty="0"/>
              <a:t>V štatistike považujeme proces za vychýlený, ak nie sú všetky možné výstupy rovnako pravdepodobné; v takom prípade hovoríme, že máme výchylku od </a:t>
            </a:r>
            <a:r>
              <a:rPr lang="sk-SK" dirty="0" smtClean="0"/>
              <a:t>najpravdepodobnejšieho </a:t>
            </a:r>
            <a:r>
              <a:rPr lang="sk-SK" dirty="0"/>
              <a:t>výstupu. </a:t>
            </a:r>
            <a:endParaRPr lang="sk-SK" dirty="0" smtClean="0"/>
          </a:p>
          <a:p>
            <a:r>
              <a:rPr lang="sk-SK" dirty="0" smtClean="0"/>
              <a:t>Keď </a:t>
            </a:r>
            <a:r>
              <a:rPr lang="sk-SK" dirty="0"/>
              <a:t>hádžeme kockou, automaticky predpokladáme, že pri veľkom počte hodov je rovnaká pravdepodobnosť padnutia každej strany kocky. </a:t>
            </a:r>
            <a:endParaRPr lang="sk-SK" dirty="0" smtClean="0"/>
          </a:p>
          <a:p>
            <a:r>
              <a:rPr lang="sk-SK" dirty="0" smtClean="0"/>
              <a:t>Hod </a:t>
            </a:r>
            <a:r>
              <a:rPr lang="sk-SK" dirty="0"/>
              <a:t>kockou je nespravodlivý, ak nie sú všetky dosiahnuté skóre rovnako možné. Ak po mnohých hodoch kockou zaznamenáme viac trojok alebo pätiek a veľmi málo iných výsledkov, môžeme predpokladať, že kocka bola vychýlená - </a:t>
            </a:r>
            <a:r>
              <a:rPr lang="sk-SK" dirty="0" err="1"/>
              <a:t>biased</a:t>
            </a:r>
            <a:r>
              <a:rPr lang="sk-SK" dirty="0"/>
              <a:t> - alebo sfalšovaná. </a:t>
            </a:r>
          </a:p>
        </p:txBody>
      </p:sp>
      <p:sp>
        <p:nvSpPr>
          <p:cNvPr id="3" name="Title 2"/>
          <p:cNvSpPr>
            <a:spLocks noGrp="1"/>
          </p:cNvSpPr>
          <p:nvPr>
            <p:ph type="title"/>
          </p:nvPr>
        </p:nvSpPr>
        <p:spPr>
          <a:xfrm>
            <a:off x="839655" y="5778929"/>
            <a:ext cx="8312587" cy="1008380"/>
          </a:xfrm>
        </p:spPr>
        <p:txBody>
          <a:bodyPr/>
          <a:lstStyle/>
          <a:p>
            <a:r>
              <a:rPr lang="sk-SK" sz="4800" b="1" dirty="0" err="1">
                <a:effectLst/>
              </a:rPr>
              <a:t>Bias</a:t>
            </a:r>
            <a:r>
              <a:rPr lang="sk-SK" sz="4800" b="1" dirty="0">
                <a:effectLst/>
              </a:rPr>
              <a:t>, Vychýlenie, Skreslenie</a:t>
            </a:r>
            <a:r>
              <a:rPr lang="sk-SK" sz="4800" dirty="0">
                <a:effectLst/>
              </a:rPr>
              <a:t> </a:t>
            </a:r>
            <a:endParaRPr lang="sk-SK" sz="4800"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7</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pic>
        <p:nvPicPr>
          <p:cNvPr id="7" name="Picture 6"/>
          <p:cNvPicPr>
            <a:picLocks noChangeAspect="1"/>
          </p:cNvPicPr>
          <p:nvPr/>
        </p:nvPicPr>
        <p:blipFill>
          <a:blip r:embed="rId2"/>
          <a:stretch>
            <a:fillRect/>
          </a:stretch>
        </p:blipFill>
        <p:spPr>
          <a:xfrm>
            <a:off x="374355" y="1766624"/>
            <a:ext cx="3260236" cy="2448645"/>
          </a:xfrm>
          <a:prstGeom prst="rect">
            <a:avLst/>
          </a:prstGeom>
        </p:spPr>
      </p:pic>
    </p:spTree>
    <p:extLst>
      <p:ext uri="{BB962C8B-B14F-4D97-AF65-F5344CB8AC3E}">
        <p14:creationId xmlns:p14="http://schemas.microsoft.com/office/powerpoint/2010/main" val="33723642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794730"/>
          </a:xfrm>
        </p:spPr>
        <p:txBody>
          <a:bodyPr>
            <a:normAutofit fontScale="92500" lnSpcReduction="10000"/>
          </a:bodyPr>
          <a:lstStyle/>
          <a:p>
            <a:r>
              <a:rPr lang="sk-SK" dirty="0"/>
              <a:t>Systematická (jednostranná) odlišnosť merania od skutočnej hodnoty (synonymum systematická chyba). </a:t>
            </a:r>
          </a:p>
          <a:p>
            <a:r>
              <a:rPr lang="sk-SK" dirty="0"/>
              <a:t>Variácie štatistických súhrnných mier (priemery, proporcie, miery asociácie atď.), od ich skutočných hodnôt v dôsledku systematickej odchýlky meraní, iné slabiny v zbere dát, alebo nedostatky v návrhu štúdie alebo analýzy.</a:t>
            </a:r>
          </a:p>
          <a:p>
            <a:r>
              <a:rPr lang="sk-SK" dirty="0"/>
              <a:t>Odchýlka záverov od skutočnosti v dôsledku nedostatkov v návrhu štúdie, zbere údajov alebo v analýze alebo interpretácii výsledkov. </a:t>
            </a:r>
          </a:p>
          <a:p>
            <a:r>
              <a:rPr lang="sk-SK" dirty="0"/>
              <a:t>Tendencia postupov (návrh štúdie, zber dát, analýza, interpretácia, </a:t>
            </a:r>
            <a:r>
              <a:rPr lang="sk-SK" dirty="0" smtClean="0"/>
              <a:t>hodnotenie</a:t>
            </a:r>
            <a:r>
              <a:rPr lang="sk-SK" dirty="0"/>
              <a:t>, alebo publikácia) prinášať výsledky alebo závery, ktoré sa odchyľujú od skutočnosti. </a:t>
            </a:r>
            <a:endParaRPr lang="sk-SK" dirty="0" smtClean="0"/>
          </a:p>
          <a:p>
            <a:r>
              <a:rPr lang="sk-SK" dirty="0" smtClean="0"/>
              <a:t>Zaujatosť </a:t>
            </a:r>
            <a:r>
              <a:rPr lang="sk-SK" dirty="0"/>
              <a:t>vedúca k vedomému alebo nevedomému výberu postupov štúdia, ktoré sa líšia od skutočnosti v určitom smere alebo smerujú k jednostrannosti pri interpretácii </a:t>
            </a:r>
            <a:r>
              <a:rPr lang="sk-SK" dirty="0" smtClean="0"/>
              <a:t>výsledkov</a:t>
            </a:r>
            <a:r>
              <a:rPr lang="sk-SK" dirty="0"/>
              <a:t>. </a:t>
            </a:r>
          </a:p>
        </p:txBody>
      </p:sp>
      <p:sp>
        <p:nvSpPr>
          <p:cNvPr id="3" name="Title 2"/>
          <p:cNvSpPr>
            <a:spLocks noGrp="1"/>
          </p:cNvSpPr>
          <p:nvPr>
            <p:ph type="title"/>
          </p:nvPr>
        </p:nvSpPr>
        <p:spPr/>
        <p:txBody>
          <a:bodyPr/>
          <a:lstStyle/>
          <a:p>
            <a:r>
              <a:rPr lang="sk-SK" dirty="0" smtClean="0"/>
              <a:t>Príčiny skreslenia</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8</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3682417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0340" y="756287"/>
            <a:ext cx="7677937" cy="4761884"/>
          </a:xfrm>
        </p:spPr>
        <p:txBody>
          <a:bodyPr>
            <a:normAutofit/>
          </a:bodyPr>
          <a:lstStyle/>
          <a:p>
            <a:r>
              <a:rPr lang="sk-SK" dirty="0" smtClean="0"/>
              <a:t>Stav</a:t>
            </a:r>
            <a:r>
              <a:rPr lang="sk-SK" dirty="0"/>
              <a:t>, keď nie sú účinky dvoch procesov oddelené. Zmiešanie zdanlivého vplyvu expozície na riziká, ktoré prináša spojenie s inými faktormi, ktoré môžu ovplyvniť výsle­dok. </a:t>
            </a:r>
            <a:endParaRPr lang="sk-SK" dirty="0" smtClean="0"/>
          </a:p>
          <a:p>
            <a:r>
              <a:rPr lang="sk-SK" dirty="0" smtClean="0"/>
              <a:t>Vzťah </a:t>
            </a:r>
            <a:r>
              <a:rPr lang="sk-SK" dirty="0"/>
              <a:t>medzi účinkami dvoch alebo viacerých príčinných faktorov, ktoré sa pozo­rovali v súbore dát takým spôsobom, že nieje logicky možné oddeliť príspevok k účinku každého z jednotlivých kauzálnych faktorov. </a:t>
            </a:r>
            <a:endParaRPr lang="sk-SK" dirty="0" smtClean="0"/>
          </a:p>
          <a:p>
            <a:r>
              <a:rPr lang="sk-SK" dirty="0" smtClean="0"/>
              <a:t>Situácia</a:t>
            </a:r>
            <a:r>
              <a:rPr lang="sk-SK" dirty="0"/>
              <a:t>, keď je miera vplyvu expozície na riziko skreslená vzťahom expozície na iný faktor (</a:t>
            </a:r>
            <a:r>
              <a:rPr lang="sk-SK" dirty="0" err="1"/>
              <a:t>y</a:t>
            </a:r>
            <a:r>
              <a:rPr lang="sk-SK" dirty="0"/>
              <a:t>), ktoré ovplyvňujú skúmaný výsledok.</a:t>
            </a:r>
          </a:p>
        </p:txBody>
      </p:sp>
      <p:sp>
        <p:nvSpPr>
          <p:cNvPr id="3" name="Title 2"/>
          <p:cNvSpPr>
            <a:spLocks noGrp="1"/>
          </p:cNvSpPr>
          <p:nvPr>
            <p:ph type="title"/>
          </p:nvPr>
        </p:nvSpPr>
        <p:spPr/>
        <p:txBody>
          <a:bodyPr/>
          <a:lstStyle/>
          <a:p>
            <a:r>
              <a:rPr lang="sk-SK" b="1" dirty="0" err="1">
                <a:effectLst/>
              </a:rPr>
              <a:t>Confounding</a:t>
            </a:r>
            <a:r>
              <a:rPr lang="sk-SK" b="1" dirty="0">
                <a:effectLst/>
              </a:rPr>
              <a:t> - zmätenie</a:t>
            </a:r>
            <a:r>
              <a:rPr lang="sk-SK" dirty="0">
                <a:effectLst/>
              </a:rPr>
              <a:t> </a:t>
            </a:r>
            <a:endParaRPr lang="sk-SK" dirty="0"/>
          </a:p>
        </p:txBody>
      </p:sp>
      <p:sp>
        <p:nvSpPr>
          <p:cNvPr id="4" name="Date Placeholder 3"/>
          <p:cNvSpPr>
            <a:spLocks noGrp="1"/>
          </p:cNvSpPr>
          <p:nvPr>
            <p:ph type="dt" sz="half" idx="10"/>
          </p:nvPr>
        </p:nvSpPr>
        <p:spPr/>
        <p:txBody>
          <a:bodyPr/>
          <a:lstStyle/>
          <a:p>
            <a:fld id="{C226E313-835D-D24F-A589-58350BB764A0}" type="datetime1">
              <a:rPr lang="sk-SK" smtClean="0"/>
              <a:t>27.10.14</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9</a:t>
            </a:fld>
            <a:endParaRPr lang="en-GB"/>
          </a:p>
        </p:txBody>
      </p:sp>
      <p:sp>
        <p:nvSpPr>
          <p:cNvPr id="6" name="Footer Placeholder 5"/>
          <p:cNvSpPr>
            <a:spLocks noGrp="1"/>
          </p:cNvSpPr>
          <p:nvPr>
            <p:ph type="ftr" sz="quarter" idx="12"/>
          </p:nvPr>
        </p:nvSpPr>
        <p:spPr/>
        <p:txBody>
          <a:bodyPr/>
          <a:lstStyle/>
          <a:p>
            <a:r>
              <a:rPr lang="en-GB" smtClean="0"/>
              <a:t>rusnak.truni.sk</a:t>
            </a:r>
            <a:endParaRPr lang="en-GB"/>
          </a:p>
        </p:txBody>
      </p:sp>
    </p:spTree>
    <p:extLst>
      <p:ext uri="{BB962C8B-B14F-4D97-AF65-F5344CB8AC3E}">
        <p14:creationId xmlns:p14="http://schemas.microsoft.com/office/powerpoint/2010/main" val="40862344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Martin_Trnava_prednasky.potx</Template>
  <TotalTime>1293</TotalTime>
  <Words>1839</Words>
  <Application>Microsoft Macintosh PowerPoint</Application>
  <PresentationFormat>Custom</PresentationFormat>
  <Paragraphs>250</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Martin_Trnava_prednasky</vt:lpstr>
      <vt:lpstr>Worksheet</vt:lpstr>
      <vt:lpstr>Štandardizácia údajov</vt:lpstr>
      <vt:lpstr>Obsah</vt:lpstr>
      <vt:lpstr>Načo je štandardizácia</vt:lpstr>
      <vt:lpstr>Niečo z histórie</vt:lpstr>
      <vt:lpstr>Oprava</vt:lpstr>
      <vt:lpstr>Skreslenie a vychýlenie</vt:lpstr>
      <vt:lpstr>Bias, Vychýlenie, Skreslenie </vt:lpstr>
      <vt:lpstr>Príčiny skreslenia</vt:lpstr>
      <vt:lpstr>Confounding - zmätenie </vt:lpstr>
      <vt:lpstr>PowerPoint Presentation</vt:lpstr>
      <vt:lpstr>Metódy štandardizácie </vt:lpstr>
      <vt:lpstr>Postup pri priamej štandardizácii NAING, N. N. 2000. Easy way to learn standardization : direct and indirect methods. Malays J Med Sci, 7, 10-5.</vt:lpstr>
      <vt:lpstr>Počty zomretých a počet obyvateľov v Bratislava I a Bratislava IV v roku 2009, ženy a muži spolu. Zdroj: ŠÚ SR </vt:lpstr>
      <vt:lpstr>Výpočet štandardizovanej úmrtnosti metódou priamej štandardizácie </vt:lpstr>
      <vt:lpstr>PowerPoint Presentation</vt:lpstr>
      <vt:lpstr>PowerPoint Presentation</vt:lpstr>
      <vt:lpstr>Interpretácia</vt:lpstr>
      <vt:lpstr>Epitools</vt:lpstr>
      <vt:lpstr>Príprava údajov</vt:lpstr>
      <vt:lpstr>Prečítanie do {R}</vt:lpstr>
      <vt:lpstr>Volanie funkcie z EPITOOLS</vt:lpstr>
      <vt:lpstr>Výsledok</vt:lpstr>
      <vt:lpstr>SZO štandardná populácia</vt:lpstr>
      <vt:lpstr>Nepriama štandardizácia</vt:lpstr>
      <vt:lpstr>Očakávaná dĺžka života (LE)</vt:lpstr>
      <vt:lpstr>Obmedzenia štandardizácie</vt:lpstr>
      <vt:lpstr>Súhrn</vt:lpstr>
      <vt:lpstr>Úlohy</vt:lpstr>
    </vt:vector>
  </TitlesOfParts>
  <Manager/>
  <Company>FZaSP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Štandardizácia údajov</dc:title>
  <dc:subject>prednáška</dc:subject>
  <dc:creator>Martin Rusnák</dc:creator>
  <cp:keywords/>
  <dc:description/>
  <cp:lastModifiedBy>Martin Rusnák</cp:lastModifiedBy>
  <cp:revision>55</cp:revision>
  <dcterms:created xsi:type="dcterms:W3CDTF">2012-03-23T08:51:40Z</dcterms:created>
  <dcterms:modified xsi:type="dcterms:W3CDTF">2014-10-27T15:39:26Z</dcterms:modified>
  <cp:category/>
</cp:coreProperties>
</file>