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75863" cy="7562850"/>
  <p:notesSz cx="7772400" cy="10058400"/>
  <p:defaultTextStyle>
    <a:defPPr>
      <a:defRPr lang="en-GB"/>
    </a:defPPr>
    <a:lvl1pPr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4302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6461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862013" indent="-214313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1077913" indent="-215900" algn="l" defTabSz="457200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Wingdings" charset="2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936" y="-72"/>
      </p:cViewPr>
      <p:guideLst>
        <p:guide orient="horz" pos="2382"/>
        <p:guide pos="317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15173" y="3543701"/>
            <a:ext cx="503793" cy="1022039"/>
          </a:xfrm>
          <a:prstGeom prst="rect">
            <a:avLst/>
          </a:prstGeom>
          <a:noFill/>
        </p:spPr>
        <p:txBody>
          <a:bodyPr wrap="square" lIns="0" tIns="10079" rIns="0" bIns="10079" rtlCol="0" anchor="ctr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6448" y="1344506"/>
            <a:ext cx="8312587" cy="2373895"/>
          </a:xfrm>
        </p:spPr>
        <p:txBody>
          <a:bodyPr>
            <a:no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756285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503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4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65D366-4AF1-4746-9C39-861A506373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51035" y="756286"/>
            <a:ext cx="6381380" cy="3865456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BC3C-7372-45CB-AC7E-5C03862A0EE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724" y="672255"/>
            <a:ext cx="2351035" cy="5714153"/>
          </a:xfrm>
        </p:spPr>
        <p:txBody>
          <a:bodyPr vert="eaVert"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90690" y="756286"/>
            <a:ext cx="5541725" cy="5041900"/>
          </a:xfrm>
        </p:spPr>
        <p:txBody>
          <a:bodyPr vert="eaVert" anchor="t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E2C6B-D7B4-4470-96B0-FB5B90C3668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C92893-8C51-46CF-9D47-24B3C575AFA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702069" y="4493265"/>
            <a:ext cx="503793" cy="100168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7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7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7931" y="4705959"/>
            <a:ext cx="4114311" cy="806704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50392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5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6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5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4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D8D926-BC77-48DB-9B94-D8C2D2386DF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8966" y="2100791"/>
            <a:ext cx="6650070" cy="2591537"/>
          </a:xfrm>
        </p:spPr>
        <p:txBody>
          <a:bodyPr/>
          <a:lstStyle>
            <a:lvl1pPr marL="0" algn="l" defTabSz="1007852" rtl="0" eaLnBrk="1" latinLnBrk="0" hangingPunct="1">
              <a:spcBef>
                <a:spcPct val="0"/>
              </a:spcBef>
              <a:buNone/>
              <a:defRPr lang="en-US" sz="60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C6CE37E-CBC8-4448-B085-1F6586CB95B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481152" y="726034"/>
            <a:ext cx="3607159" cy="3781425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541725" y="726034"/>
            <a:ext cx="3607159" cy="3784926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7793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152" y="1512570"/>
            <a:ext cx="3610518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1725" y="730013"/>
            <a:ext cx="3607159" cy="705515"/>
          </a:xfrm>
        </p:spPr>
        <p:txBody>
          <a:bodyPr anchor="ctr">
            <a:noAutofit/>
          </a:bodyPr>
          <a:lstStyle>
            <a:lvl1pPr marL="0" indent="0">
              <a:buNone/>
              <a:defRPr sz="2400" b="0"/>
            </a:lvl1pPr>
            <a:lvl2pPr marL="503926" indent="0">
              <a:buNone/>
              <a:defRPr sz="2200" b="1"/>
            </a:lvl2pPr>
            <a:lvl3pPr marL="1007852" indent="0">
              <a:buNone/>
              <a:defRPr sz="2000" b="1"/>
            </a:lvl3pPr>
            <a:lvl4pPr marL="1511778" indent="0">
              <a:buNone/>
              <a:defRPr sz="1800" b="1"/>
            </a:lvl4pPr>
            <a:lvl5pPr marL="2015703" indent="0">
              <a:buNone/>
              <a:defRPr sz="1800" b="1"/>
            </a:lvl5pPr>
            <a:lvl6pPr marL="2519629" indent="0">
              <a:buNone/>
              <a:defRPr sz="1800" b="1"/>
            </a:lvl6pPr>
            <a:lvl7pPr marL="3023555" indent="0">
              <a:buNone/>
              <a:defRPr sz="1800" b="1"/>
            </a:lvl7pPr>
            <a:lvl8pPr marL="3527481" indent="0">
              <a:buNone/>
              <a:defRPr sz="1800" b="1"/>
            </a:lvl8pPr>
            <a:lvl9pPr marL="4031407" indent="0">
              <a:buNone/>
              <a:defRPr sz="18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1725" y="1512570"/>
            <a:ext cx="3607159" cy="3025140"/>
          </a:xfrm>
        </p:spPr>
        <p:txBody>
          <a:bodyPr anchor="t"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64322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67437" y="573656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245C3F-23D6-4420-B72D-D1DE680834B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44478E-25D6-4334-A519-EED7046972D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0FC4B8-150F-463D-96B8-86E8E877A23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871989" y="1956976"/>
            <a:ext cx="503793" cy="13576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621" y="756286"/>
            <a:ext cx="4786035" cy="3781425"/>
          </a:xfrm>
        </p:spPr>
        <p:txBody>
          <a:bodyPr anchor="ctr"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7414" y="756286"/>
            <a:ext cx="2854828" cy="37814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E8336-881F-4F52-AF42-3EE20DD441E2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3449" y="675755"/>
            <a:ext cx="7388966" cy="2808758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500"/>
            </a:lvl1pPr>
            <a:lvl2pPr marL="503926" indent="0">
              <a:buNone/>
              <a:defRPr sz="3100"/>
            </a:lvl2pPr>
            <a:lvl3pPr marL="1007852" indent="0">
              <a:buNone/>
              <a:defRPr sz="2600"/>
            </a:lvl3pPr>
            <a:lvl4pPr marL="1511778" indent="0">
              <a:buNone/>
              <a:defRPr sz="2200"/>
            </a:lvl4pPr>
            <a:lvl5pPr marL="2015703" indent="0">
              <a:buNone/>
              <a:defRPr sz="2200"/>
            </a:lvl5pPr>
            <a:lvl6pPr marL="2519629" indent="0">
              <a:buNone/>
              <a:defRPr sz="2200"/>
            </a:lvl6pPr>
            <a:lvl7pPr marL="3023555" indent="0">
              <a:buNone/>
              <a:defRPr sz="2200"/>
            </a:lvl7pPr>
            <a:lvl8pPr marL="3527481" indent="0">
              <a:buNone/>
              <a:defRPr sz="2200"/>
            </a:lvl8pPr>
            <a:lvl9pPr marL="4031407" indent="0">
              <a:buNone/>
              <a:defRPr sz="22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759" y="3807943"/>
            <a:ext cx="5541725" cy="79488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503926" indent="0">
              <a:buNone/>
              <a:defRPr sz="1300"/>
            </a:lvl2pPr>
            <a:lvl3pPr marL="1007852" indent="0">
              <a:buNone/>
              <a:defRPr sz="1100"/>
            </a:lvl3pPr>
            <a:lvl4pPr marL="1511778" indent="0">
              <a:buNone/>
              <a:defRPr sz="1000"/>
            </a:lvl4pPr>
            <a:lvl5pPr marL="2015703" indent="0">
              <a:buNone/>
              <a:defRPr sz="1000"/>
            </a:lvl5pPr>
            <a:lvl6pPr marL="2519629" indent="0">
              <a:buNone/>
              <a:defRPr sz="1000"/>
            </a:lvl6pPr>
            <a:lvl7pPr marL="3023555" indent="0">
              <a:buNone/>
              <a:defRPr sz="1000"/>
            </a:lvl7pPr>
            <a:lvl8pPr marL="3527481" indent="0">
              <a:buNone/>
              <a:defRPr sz="1000"/>
            </a:lvl8pPr>
            <a:lvl9pPr marL="4031407" indent="0">
              <a:buNone/>
              <a:defRPr sz="10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3538" y="3673864"/>
            <a:ext cx="503793" cy="10182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9175293-B81F-479D-8DFF-1D0DC9796D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075863" cy="756285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513166" y="1145169"/>
            <a:ext cx="7978510" cy="629353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304560" y="1287646"/>
            <a:ext cx="6107704" cy="4937062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612011" y="128865"/>
            <a:ext cx="7139672" cy="52434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5" tIns="50393" rIns="100785" bIns="50393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448" y="5378027"/>
            <a:ext cx="8312587" cy="1008380"/>
          </a:xfrm>
          <a:prstGeom prst="rect">
            <a:avLst/>
          </a:prstGeom>
        </p:spPr>
        <p:txBody>
          <a:bodyPr vert="horz" lIns="100785" tIns="50393" rIns="100785" bIns="50393" rtlCol="0" anchor="b">
            <a:no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1035" y="756287"/>
            <a:ext cx="6717242" cy="4033519"/>
          </a:xfrm>
          <a:prstGeom prst="rect">
            <a:avLst/>
          </a:prstGeom>
        </p:spPr>
        <p:txBody>
          <a:bodyPr vert="horz" lIns="100785" tIns="50393" rIns="100785" bIns="50393" rtlCol="0" anchor="ctr">
            <a:normAutofit/>
          </a:bodyPr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87308" y="6787309"/>
            <a:ext cx="1164934" cy="402652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r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45002" y="6787309"/>
            <a:ext cx="5475399" cy="402651"/>
          </a:xfrm>
          <a:prstGeom prst="rect">
            <a:avLst/>
          </a:prstGeom>
        </p:spPr>
        <p:txBody>
          <a:bodyPr vert="horz" lIns="100785" tIns="50393" rIns="100785" bIns="50393" rtlCol="0" anchor="t"/>
          <a:lstStyle>
            <a:lvl1pPr algn="l">
              <a:defRPr sz="12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449" y="6787310"/>
            <a:ext cx="822862" cy="402652"/>
          </a:xfrm>
          <a:prstGeom prst="rect">
            <a:avLst/>
          </a:prstGeom>
        </p:spPr>
        <p:txBody>
          <a:bodyPr vert="horz" lIns="100785" tIns="50393" rIns="100785" bIns="10079" rtlCol="0" anchor="b"/>
          <a:lstStyle>
            <a:lvl1pPr algn="l">
              <a:defRPr sz="18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97C3CC7-D778-443F-883F-F6921BFC04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852" rtl="0" eaLnBrk="1" latinLnBrk="0" hangingPunct="1">
        <a:spcBef>
          <a:spcPct val="0"/>
        </a:spcBef>
        <a:buNone/>
        <a:defRPr sz="5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2356" indent="-282198" algn="l" defTabSz="1007852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3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05496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086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511778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14133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166881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469237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771592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3124340" indent="-282198" algn="l" defTabSz="1007852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6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52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78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703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629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55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81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407" algn="l" defTabSz="100785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 err="1"/>
              <a:t>Súhrnné</a:t>
            </a:r>
            <a:r>
              <a:rPr lang="en-US" sz="6000" dirty="0"/>
              <a:t> </a:t>
            </a:r>
            <a:r>
              <a:rPr lang="en-US" sz="6000" dirty="0" err="1"/>
              <a:t>ukazovatele</a:t>
            </a:r>
            <a:r>
              <a:rPr lang="en-US" sz="6000" dirty="0"/>
              <a:t> </a:t>
            </a:r>
            <a:r>
              <a:rPr lang="en-US" sz="6000" dirty="0" err="1"/>
              <a:t>záťaže</a:t>
            </a:r>
            <a:r>
              <a:rPr lang="en-US" sz="6000" dirty="0"/>
              <a:t> </a:t>
            </a:r>
            <a:r>
              <a:rPr lang="en-US" sz="6000"/>
              <a:t>chorobami</a:t>
            </a:r>
            <a:endParaRPr lang="sk-SK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1034" y="3722416"/>
            <a:ext cx="6801208" cy="1417752"/>
          </a:xfrm>
        </p:spPr>
        <p:txBody>
          <a:bodyPr>
            <a:normAutofit/>
          </a:bodyPr>
          <a:lstStyle/>
          <a:p>
            <a:r>
              <a:rPr lang="sk-SK" dirty="0" smtClean="0"/>
              <a:t>Prof. MUDr. Martin </a:t>
            </a:r>
            <a:r>
              <a:rPr lang="sk-SK" dirty="0" err="1" smtClean="0"/>
              <a:t>Rusnák</a:t>
            </a:r>
            <a:r>
              <a:rPr lang="sk-SK" dirty="0" smtClean="0"/>
              <a:t>, </a:t>
            </a:r>
            <a:r>
              <a:rPr lang="sk-SK" dirty="0" err="1" smtClean="0"/>
              <a:t>CSc</a:t>
            </a:r>
            <a:endParaRPr lang="sk-SK" dirty="0" smtClean="0"/>
          </a:p>
          <a:p>
            <a:r>
              <a:rPr lang="sk-SK" dirty="0" smtClean="0"/>
              <a:t>Prof. MUDr. Viera </a:t>
            </a:r>
            <a:r>
              <a:rPr lang="sk-SK" dirty="0" err="1" smtClean="0"/>
              <a:t>Rusnáková</a:t>
            </a:r>
            <a:r>
              <a:rPr lang="sk-SK" dirty="0" smtClean="0"/>
              <a:t>, </a:t>
            </a:r>
            <a:r>
              <a:rPr lang="sk-SK" dirty="0" err="1" smtClean="0"/>
              <a:t>CSc</a:t>
            </a:r>
            <a:endParaRPr lang="sk-SK" dirty="0" smtClean="0"/>
          </a:p>
          <a:p>
            <a:r>
              <a:rPr lang="sk-SK" dirty="0" smtClean="0"/>
              <a:t>PhDr. Marek Psota, </a:t>
            </a:r>
            <a:r>
              <a:rPr lang="sk-SK" dirty="0" err="1" smtClean="0"/>
              <a:t>PhD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46099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200"/>
            <a:ext cx="10075863" cy="560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5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10075863" cy="5958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43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10075863" cy="501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06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48" y="6249315"/>
            <a:ext cx="8312587" cy="1008380"/>
          </a:xfrm>
        </p:spPr>
        <p:txBody>
          <a:bodyPr/>
          <a:lstStyle/>
          <a:p>
            <a:r>
              <a:rPr lang="sk-SK" dirty="0" smtClean="0"/>
              <a:t>Záťaž chorobami. </a:t>
            </a:r>
            <a:r>
              <a:rPr lang="sk-SK" dirty="0"/>
              <a:t>Odhady 2000-2012</a:t>
            </a:r>
            <a:br>
              <a:rPr lang="sk-SK" dirty="0"/>
            </a:br>
            <a:endParaRPr lang="sk-SK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dirty="0" smtClean="0"/>
              <a:t>Najnovšie </a:t>
            </a:r>
            <a:r>
              <a:rPr lang="sk-SK" dirty="0"/>
              <a:t>globálne, regionálne a </a:t>
            </a:r>
            <a:r>
              <a:rPr lang="sk-SK" dirty="0" smtClean="0"/>
              <a:t>národné odhady rokov </a:t>
            </a:r>
            <a:r>
              <a:rPr lang="sk-SK" dirty="0"/>
              <a:t>života </a:t>
            </a:r>
            <a:r>
              <a:rPr lang="sk-SK" dirty="0" smtClean="0"/>
              <a:t>štandardizovaných </a:t>
            </a:r>
            <a:r>
              <a:rPr lang="sk-SK" dirty="0"/>
              <a:t>na invaliditu </a:t>
            </a:r>
            <a:r>
              <a:rPr lang="sk-SK" dirty="0" smtClean="0"/>
              <a:t>(</a:t>
            </a:r>
            <a:r>
              <a:rPr lang="sk-SK" dirty="0"/>
              <a:t>DALY), </a:t>
            </a:r>
            <a:r>
              <a:rPr lang="sk-SK" dirty="0" smtClean="0"/>
              <a:t>stratených rokov </a:t>
            </a:r>
            <a:r>
              <a:rPr lang="sk-SK" dirty="0"/>
              <a:t>života </a:t>
            </a:r>
            <a:r>
              <a:rPr lang="sk-SK" dirty="0" smtClean="0"/>
              <a:t>(YLL) </a:t>
            </a:r>
            <a:r>
              <a:rPr lang="sk-SK" dirty="0"/>
              <a:t>a </a:t>
            </a:r>
            <a:r>
              <a:rPr lang="sk-SK" dirty="0" smtClean="0"/>
              <a:t>rokov stratených </a:t>
            </a:r>
            <a:r>
              <a:rPr lang="sk-SK" dirty="0"/>
              <a:t>v dôsledku postihnutia </a:t>
            </a:r>
            <a:r>
              <a:rPr lang="sk-SK" dirty="0" smtClean="0"/>
              <a:t>(YLD).</a:t>
            </a:r>
          </a:p>
          <a:p>
            <a:r>
              <a:rPr lang="sk-SK" dirty="0" smtClean="0"/>
              <a:t>Výsledky spolu s metodikou výpočtu nájdete na stránke WHO </a:t>
            </a:r>
            <a:r>
              <a:rPr lang="sk-SK" sz="2400" dirty="0" err="1"/>
              <a:t>http</a:t>
            </a:r>
            <a:r>
              <a:rPr lang="sk-SK" sz="2400" dirty="0"/>
              <a:t>://</a:t>
            </a:r>
            <a:r>
              <a:rPr lang="sk-SK" sz="2400" dirty="0" err="1"/>
              <a:t>www</a:t>
            </a:r>
            <a:r>
              <a:rPr lang="sk-SK" sz="2400" dirty="0"/>
              <a:t>.</a:t>
            </a:r>
            <a:r>
              <a:rPr lang="sk-SK" sz="2400" dirty="0" err="1"/>
              <a:t>who</a:t>
            </a:r>
            <a:r>
              <a:rPr lang="sk-SK" sz="2400" dirty="0"/>
              <a:t>.</a:t>
            </a:r>
            <a:r>
              <a:rPr lang="sk-SK" sz="2400" dirty="0" err="1"/>
              <a:t>int</a:t>
            </a:r>
            <a:r>
              <a:rPr lang="sk-SK" sz="2400" dirty="0"/>
              <a:t>/</a:t>
            </a:r>
            <a:r>
              <a:rPr lang="sk-SK" sz="2400" dirty="0" err="1"/>
              <a:t>healthinfo</a:t>
            </a:r>
            <a:r>
              <a:rPr lang="sk-SK" sz="2400" dirty="0"/>
              <a:t>/</a:t>
            </a:r>
            <a:r>
              <a:rPr lang="sk-SK" sz="2400" dirty="0" err="1"/>
              <a:t>global_burden_disease</a:t>
            </a:r>
            <a:r>
              <a:rPr lang="sk-SK" sz="2400" dirty="0"/>
              <a:t>/</a:t>
            </a:r>
            <a:r>
              <a:rPr lang="sk-SK" sz="2400" dirty="0" err="1"/>
              <a:t>estimates</a:t>
            </a:r>
            <a:r>
              <a:rPr lang="sk-SK" sz="2400" dirty="0"/>
              <a:t>/</a:t>
            </a:r>
            <a:r>
              <a:rPr lang="sk-SK" sz="2400" dirty="0" err="1"/>
              <a:t>en</a:t>
            </a:r>
            <a:r>
              <a:rPr lang="sk-SK" sz="2400" dirty="0"/>
              <a:t>/index2.</a:t>
            </a:r>
            <a:r>
              <a:rPr lang="sk-SK" sz="2400" dirty="0" err="1" smtClean="0"/>
              <a:t>html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916537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4" descr="Snímka obrazovky 2014-11-19 o 15.3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10075863" cy="538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78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Preštudovať si kapitolu</a:t>
            </a:r>
          </a:p>
          <a:p>
            <a:r>
              <a:rPr lang="sk-SK" dirty="0" smtClean="0"/>
              <a:t>Urobiť postupy popísané v kapitole</a:t>
            </a:r>
          </a:p>
          <a:p>
            <a:r>
              <a:rPr lang="sk-SK" dirty="0" smtClean="0"/>
              <a:t>Prezrieť si databázu WHO, upraviť do formátu vhodného pre </a:t>
            </a:r>
            <a:r>
              <a:rPr lang="sk-SK" dirty="0" err="1" smtClean="0"/>
              <a:t>LibreOffice</a:t>
            </a:r>
            <a:r>
              <a:rPr lang="sk-SK" dirty="0" smtClean="0"/>
              <a:t> databázu a demonštrovať na </a:t>
            </a:r>
            <a:r>
              <a:rPr lang="sk-SK" smtClean="0"/>
              <a:t>budúcej hodine</a:t>
            </a:r>
            <a:endParaRPr lang="sk-S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Záver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4499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033519"/>
          </a:xfrm>
        </p:spPr>
        <p:txBody>
          <a:bodyPr>
            <a:normAutofit/>
          </a:bodyPr>
          <a:lstStyle/>
          <a:p>
            <a:r>
              <a:rPr lang="sk-SK" dirty="0" smtClean="0"/>
              <a:t>Skupina založená </a:t>
            </a:r>
            <a:r>
              <a:rPr lang="sk-SK" dirty="0"/>
              <a:t>na očakávanej dĺžke života (</a:t>
            </a:r>
            <a:r>
              <a:rPr lang="sk-SK" dirty="0" err="1"/>
              <a:t>health</a:t>
            </a:r>
            <a:r>
              <a:rPr lang="sk-SK" dirty="0"/>
              <a:t> </a:t>
            </a:r>
            <a:r>
              <a:rPr lang="sk-SK" dirty="0" err="1"/>
              <a:t>expectancies</a:t>
            </a:r>
            <a:r>
              <a:rPr lang="sk-SK" dirty="0" smtClean="0"/>
              <a:t>) </a:t>
            </a:r>
            <a:r>
              <a:rPr lang="sk-SK" dirty="0" err="1" smtClean="0"/>
              <a:t>QALYs</a:t>
            </a:r>
            <a:r>
              <a:rPr lang="sk-SK" dirty="0" smtClean="0"/>
              <a:t> </a:t>
            </a:r>
            <a:r>
              <a:rPr lang="sk-SK" dirty="0"/>
              <a:t>a </a:t>
            </a:r>
            <a:r>
              <a:rPr lang="sk-SK" dirty="0" err="1"/>
              <a:t>HLYs</a:t>
            </a:r>
            <a:r>
              <a:rPr lang="sk-SK" dirty="0"/>
              <a:t>.</a:t>
            </a:r>
            <a:r>
              <a:rPr lang="sk-SK" dirty="0" smtClean="0"/>
              <a:t>. Tieto </a:t>
            </a:r>
            <a:r>
              <a:rPr lang="sk-SK" dirty="0"/>
              <a:t>rozširujú myšlienku očakávanej dĺžky života o fakt, že nepočítajú iba počet rokov, ktorý sa očakáva, že človek prežije, ale snažia sa zistiť, koľko rokov človek prežije v zdraví (bez choroby </a:t>
            </a:r>
            <a:r>
              <a:rPr lang="sk-SK" dirty="0" smtClean="0"/>
              <a:t>či invalidity</a:t>
            </a:r>
            <a:r>
              <a:rPr lang="sk-SK" dirty="0"/>
              <a:t>)</a:t>
            </a:r>
            <a:r>
              <a:rPr lang="sk-SK" dirty="0" smtClean="0"/>
              <a:t>.</a:t>
            </a:r>
          </a:p>
          <a:p>
            <a:r>
              <a:rPr lang="sk-SK" dirty="0" smtClean="0"/>
              <a:t>Skupina založená na zdravotných deficitoch </a:t>
            </a:r>
            <a:r>
              <a:rPr lang="sk-SK" dirty="0" err="1" smtClean="0"/>
              <a:t>(health</a:t>
            </a:r>
            <a:r>
              <a:rPr lang="sk-SK" dirty="0" smtClean="0"/>
              <a:t> </a:t>
            </a:r>
            <a:r>
              <a:rPr lang="sk-SK" dirty="0" err="1" smtClean="0"/>
              <a:t>gaps</a:t>
            </a:r>
            <a:r>
              <a:rPr lang="sk-SK" dirty="0" smtClean="0"/>
              <a:t>) </a:t>
            </a:r>
            <a:r>
              <a:rPr lang="sk-SK" dirty="0"/>
              <a:t>PYLL a DAL </a:t>
            </a:r>
            <a:r>
              <a:rPr lang="sk-SK" dirty="0" err="1"/>
              <a:t>Ys</a:t>
            </a:r>
            <a:r>
              <a:rPr lang="sk-SK" dirty="0" smtClean="0"/>
              <a:t>, </a:t>
            </a:r>
            <a:r>
              <a:rPr lang="sk-SK" dirty="0"/>
              <a:t>sú </a:t>
            </a:r>
            <a:r>
              <a:rPr lang="sk-SK" dirty="0" smtClean="0"/>
              <a:t>založené </a:t>
            </a:r>
            <a:r>
              <a:rPr lang="sk-SK" dirty="0"/>
              <a:t>na myšlienke </a:t>
            </a:r>
            <a:r>
              <a:rPr lang="sk-SK" dirty="0" smtClean="0"/>
              <a:t>predčasnej smrti </a:t>
            </a:r>
            <a:r>
              <a:rPr lang="sk-SK" dirty="0"/>
              <a:t>a rokov strávených v chorobe (invalidite</a:t>
            </a:r>
            <a:r>
              <a:rPr lang="sk-SK" dirty="0" smtClean="0"/>
              <a:t>).</a:t>
            </a:r>
            <a:endParaRPr lang="sk-SK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56448" y="5882217"/>
            <a:ext cx="8312587" cy="1008380"/>
          </a:xfrm>
        </p:spPr>
        <p:txBody>
          <a:bodyPr/>
          <a:lstStyle/>
          <a:p>
            <a:r>
              <a:rPr lang="sk-SK" dirty="0"/>
              <a:t>Sumárne ukazovatele zdravia</a:t>
            </a:r>
          </a:p>
        </p:txBody>
      </p:sp>
    </p:spTree>
    <p:extLst>
      <p:ext uri="{BB962C8B-B14F-4D97-AF65-F5344CB8AC3E}">
        <p14:creationId xmlns:p14="http://schemas.microsoft.com/office/powerpoint/2010/main" val="330652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756287"/>
            <a:ext cx="8211829" cy="4621740"/>
          </a:xfrm>
        </p:spPr>
        <p:txBody>
          <a:bodyPr/>
          <a:lstStyle/>
          <a:p>
            <a:r>
              <a:rPr lang="sk-SK" dirty="0" smtClean="0"/>
              <a:t>Miera </a:t>
            </a:r>
            <a:r>
              <a:rPr lang="sk-SK" dirty="0"/>
              <a:t>pomerného vplyvu </a:t>
            </a:r>
            <a:r>
              <a:rPr lang="sk-SK" dirty="0" smtClean="0"/>
              <a:t>rôznych ochorení </a:t>
            </a:r>
            <a:r>
              <a:rPr lang="sk-SK" dirty="0"/>
              <a:t>a úmrtí na spoločnosť. Zdôrazňuje stratu pre spoločnosť ako </a:t>
            </a:r>
            <a:r>
              <a:rPr lang="sk-SK" dirty="0" smtClean="0"/>
              <a:t>výsledok úmrtí </a:t>
            </a:r>
            <a:r>
              <a:rPr lang="sk-SK" dirty="0"/>
              <a:t>v mladosti alebo predčasne. </a:t>
            </a:r>
            <a:endParaRPr lang="sk-SK" dirty="0" smtClean="0"/>
          </a:p>
          <a:p>
            <a:r>
              <a:rPr lang="sk-SK" dirty="0" smtClean="0"/>
              <a:t>Hodnota </a:t>
            </a:r>
            <a:r>
              <a:rPr lang="sk-SK" dirty="0"/>
              <a:t>PYLL pre danú príčinu úmrtia </a:t>
            </a:r>
            <a:r>
              <a:rPr lang="sk-SK" dirty="0" smtClean="0"/>
              <a:t>je súčtom </a:t>
            </a:r>
            <a:r>
              <a:rPr lang="sk-SK" dirty="0"/>
              <a:t>rokov, ktoré by prežili ľudia, ktorí umreli na danú príčinu, keby sa dožili </a:t>
            </a:r>
            <a:r>
              <a:rPr lang="sk-SK" dirty="0" smtClean="0"/>
              <a:t>určitého veku</a:t>
            </a:r>
            <a:r>
              <a:rPr lang="sk-SK" dirty="0"/>
              <a:t>. Vychádzame z koncepcie predčasnej smrti, </a:t>
            </a:r>
            <a:r>
              <a:rPr lang="sk-SK" dirty="0" err="1"/>
              <a:t>t</a:t>
            </a:r>
            <a:r>
              <a:rPr lang="sk-SK" dirty="0"/>
              <a:t>. </a:t>
            </a:r>
            <a:r>
              <a:rPr lang="sk-SK" dirty="0" err="1"/>
              <a:t>j</a:t>
            </a:r>
            <a:r>
              <a:rPr lang="sk-SK" dirty="0"/>
              <a:t>. smrti, ktorá nastala skôr</a:t>
            </a:r>
            <a:r>
              <a:rPr lang="sk-SK" dirty="0" smtClean="0"/>
              <a:t>, než </a:t>
            </a:r>
            <a:r>
              <a:rPr lang="sk-SK" dirty="0"/>
              <a:t>sa štatisticky očakávala.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PYLL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60406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10075863" cy="586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4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56448" y="575936"/>
            <a:ext cx="8211829" cy="4802091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Vláda </a:t>
            </a:r>
            <a:r>
              <a:rPr lang="sk-SK" sz="2800" dirty="0"/>
              <a:t>dňa 18. decembra 2013 </a:t>
            </a:r>
            <a:r>
              <a:rPr lang="sk-SK" sz="2800" i="1" dirty="0"/>
              <a:t>schválila Strategický rámec v oblasti starostlivosti o zdravie pre roky 2014 až 2030</a:t>
            </a:r>
            <a:r>
              <a:rPr lang="sk-SK" sz="2800" dirty="0"/>
              <a:t>. Ide o základný dokument, ktorý určuje smerovanie zdravotnej politiky v </a:t>
            </a:r>
            <a:r>
              <a:rPr lang="sk-SK" sz="2800" dirty="0" err="1"/>
              <a:t>strednodobom</a:t>
            </a:r>
            <a:r>
              <a:rPr lang="sk-SK" sz="2800" dirty="0"/>
              <a:t> aj dlhodobom horizonte. </a:t>
            </a:r>
            <a:endParaRPr lang="sk-SK" sz="2800" dirty="0" smtClean="0"/>
          </a:p>
          <a:p>
            <a:r>
              <a:rPr lang="sk-SK" sz="2800" dirty="0" smtClean="0"/>
              <a:t>Primárnym </a:t>
            </a:r>
            <a:r>
              <a:rPr lang="sk-SK" sz="2800" dirty="0"/>
              <a:t>motivačným faktorom jeho vytvorenia je snaha realizovať opatrenia na zvýšenie kvality a efektivity poskytovanej zdravotnej starostlivosti a zlepšenie zdravotného stavu obyvateľov.</a:t>
            </a:r>
            <a:endParaRPr lang="sk-SK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Stratégia v zdravotníctve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9480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7363" y="6386407"/>
            <a:ext cx="9363279" cy="1008380"/>
          </a:xfrm>
        </p:spPr>
        <p:txBody>
          <a:bodyPr/>
          <a:lstStyle/>
          <a:p>
            <a:r>
              <a:rPr lang="sk-SK" sz="2400" b="1" dirty="0" smtClean="0"/>
              <a:t>Strategický </a:t>
            </a:r>
            <a:r>
              <a:rPr lang="sk-SK" sz="2400" b="1" dirty="0"/>
              <a:t>rámec starostlivosti o zdravie pre roky 2014 </a:t>
            </a:r>
            <a:r>
              <a:rPr lang="sk-SK" sz="2400" b="1" dirty="0"/>
              <a:t>– 2030</a:t>
            </a:r>
            <a:br>
              <a:rPr lang="sk-SK" sz="2400" b="1" dirty="0"/>
            </a:br>
            <a:r>
              <a:rPr lang="sk-SK" sz="2400" b="1" dirty="0" err="1"/>
              <a:t>http</a:t>
            </a:r>
            <a:r>
              <a:rPr lang="sk-SK" sz="2400" b="1" dirty="0"/>
              <a:t>://</a:t>
            </a:r>
            <a:r>
              <a:rPr lang="sk-SK" sz="2400" b="1" dirty="0" err="1"/>
              <a:t>www</a:t>
            </a:r>
            <a:r>
              <a:rPr lang="sk-SK" sz="2400" b="1" dirty="0"/>
              <a:t>.</a:t>
            </a:r>
            <a:r>
              <a:rPr lang="sk-SK" sz="2400" b="1" dirty="0" err="1"/>
              <a:t>health</a:t>
            </a:r>
            <a:r>
              <a:rPr lang="sk-SK" sz="2400" b="1" dirty="0"/>
              <a:t>.</a:t>
            </a:r>
            <a:r>
              <a:rPr lang="sk-SK" sz="2400" b="1" dirty="0" err="1"/>
              <a:t>gov</a:t>
            </a:r>
            <a:r>
              <a:rPr lang="sk-SK" sz="2400" b="1" dirty="0"/>
              <a:t>.</a:t>
            </a:r>
            <a:r>
              <a:rPr lang="sk-SK" sz="2400" b="1" dirty="0" err="1"/>
              <a:t>sk</a:t>
            </a:r>
            <a:r>
              <a:rPr lang="sk-SK" sz="2400" b="1" dirty="0"/>
              <a:t>/?</a:t>
            </a:r>
            <a:r>
              <a:rPr lang="sk-SK" sz="2400" b="1" dirty="0" err="1"/>
              <a:t>strategia-v-zdravotnictve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589"/>
            <a:ext cx="10075863" cy="4915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49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6140"/>
            <a:ext cx="10075863" cy="571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3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5700"/>
            <a:ext cx="10075863" cy="522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7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10075863" cy="590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150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tin_Trnava_prednask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Martin_Trnava_prednasky.potx</Template>
  <TotalTime>321</TotalTime>
  <Words>348</Words>
  <Application>Microsoft Macintosh PowerPoint</Application>
  <PresentationFormat>Custom</PresentationFormat>
  <Paragraphs>21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Martin_Trnava_prednasky</vt:lpstr>
      <vt:lpstr>Súhrnné ukazovatele záťaže chorobami</vt:lpstr>
      <vt:lpstr>Sumárne ukazovatele zdravia</vt:lpstr>
      <vt:lpstr>PYLL</vt:lpstr>
      <vt:lpstr>PowerPoint Presentation</vt:lpstr>
      <vt:lpstr>Stratégia v zdravotníctve</vt:lpstr>
      <vt:lpstr>Strategický rámec starostlivosti o zdravie pre roky 2014 – 2030 http://www.health.gov.sk/?strategia-v-zdravotnictve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Záťaž chorobami. Odhady 2000-2012 </vt:lpstr>
      <vt:lpstr>PowerPoint Presentation</vt:lpstr>
      <vt:lpstr>Záver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Súhrnéé ukazovatele záťaže</dc:title>
  <dc:subject>prednáška</dc:subject>
  <dc:creator>Martin Rusnák</dc:creator>
  <cp:keywords/>
  <dc:description/>
  <cp:lastModifiedBy>Martin Rusnák</cp:lastModifiedBy>
  <cp:revision>32</cp:revision>
  <dcterms:created xsi:type="dcterms:W3CDTF">2012-03-23T08:51:40Z</dcterms:created>
  <dcterms:modified xsi:type="dcterms:W3CDTF">2014-11-19T15:08:17Z</dcterms:modified>
  <cp:category/>
</cp:coreProperties>
</file>