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1" r:id="rId4"/>
    <p:sldId id="262" r:id="rId5"/>
    <p:sldId id="259" r:id="rId6"/>
    <p:sldId id="260" r:id="rId7"/>
    <p:sldId id="267" r:id="rId8"/>
    <p:sldId id="268" r:id="rId9"/>
    <p:sldId id="263" r:id="rId10"/>
    <p:sldId id="269" r:id="rId11"/>
    <p:sldId id="266" r:id="rId12"/>
    <p:sldId id="270" r:id="rId13"/>
    <p:sldId id="264" r:id="rId14"/>
    <p:sldId id="265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0" r:id="rId25"/>
    <p:sldId id="281" r:id="rId26"/>
    <p:sldId id="282" r:id="rId27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976" y="-104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4B9D6-145C-D141-B241-5DE2B5E51745}" type="datetimeFigureOut">
              <a:rPr lang="en-US" smtClean="0"/>
              <a:t>22.9.2014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0AD35-F494-294F-B842-203B593542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81691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C9768-BECA-3149-B730-003283F99F3F}" type="datetimeFigureOut">
              <a:rPr lang="en-US" smtClean="0"/>
              <a:t>22.9.2014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3372C-22E2-AE4D-A215-CC32DB6241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05890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3219-1EDB-2E4B-9C0B-938B1226361F}" type="datetime1">
              <a:rPr lang="sk-SK" smtClean="0"/>
              <a:t>22.9.2014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D8D6-B46D-F244-B86F-07FC29C44C58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CB05-E933-2C4E-9FC3-A9858DA2958F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8EB8-A0DD-AB4C-BA96-DD107799A095}" type="datetime1">
              <a:rPr lang="sk-SK" smtClean="0"/>
              <a:t>22.9.2014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027-A66F-DF44-943F-305BFDD3E409}" type="datetime1">
              <a:rPr lang="sk-SK" smtClean="0"/>
              <a:t>22.9.2014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F45E-EC3D-344E-8787-DEDEF56EA03D}" type="datetime1">
              <a:rPr lang="sk-SK" smtClean="0"/>
              <a:t>22.9.2014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B36A-4989-B348-B750-FB1ECB7619B7}" type="datetime1">
              <a:rPr lang="sk-SK" smtClean="0"/>
              <a:t>22.9.2014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A327-3495-1D49-95CD-BA5383281B9E}" type="datetime1">
              <a:rPr lang="sk-SK" smtClean="0"/>
              <a:t>22.9.2014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AEC8-F928-664C-95BA-5107F268574D}" type="datetime1">
              <a:rPr lang="sk-SK" smtClean="0"/>
              <a:t>22.9.2014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3CF3-C68A-A44A-AF6B-EFB0FF976BED}" type="datetime1">
              <a:rPr lang="sk-SK" smtClean="0"/>
              <a:t>22.9.2014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04560" y="1287646"/>
            <a:ext cx="6107704" cy="493706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7308" y="6787309"/>
            <a:ext cx="1164934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EC54BE8-0668-F247-87F0-9491E587FE6B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9711" y="6787309"/>
            <a:ext cx="1499727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 dirty="0" err="1" smtClean="0"/>
              <a:t>rusnak.truni.sk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787310"/>
            <a:ext cx="822862" cy="402652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cap="small" dirty="0">
                <a:effectLst/>
              </a:rPr>
              <a:t>Štatistika </a:t>
            </a:r>
            <a:r>
              <a:rPr lang="sk-SK" b="1" cap="small" dirty="0" smtClean="0">
                <a:effectLst/>
              </a:rPr>
              <a:t>zdravia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7"/>
            <a:ext cx="6801208" cy="1343142"/>
          </a:xfrm>
        </p:spPr>
        <p:txBody>
          <a:bodyPr>
            <a:normAutofit/>
          </a:bodyPr>
          <a:lstStyle/>
          <a:p>
            <a:r>
              <a:rPr lang="sk-SK" dirty="0" smtClean="0"/>
              <a:t>Martin </a:t>
            </a:r>
            <a:r>
              <a:rPr lang="sk-SK" dirty="0" err="1" smtClean="0"/>
              <a:t>Rusnák</a:t>
            </a:r>
            <a:endParaRPr lang="sk-SK" dirty="0" smtClean="0"/>
          </a:p>
          <a:p>
            <a:r>
              <a:rPr lang="sk-SK" dirty="0" smtClean="0"/>
              <a:t>Viera </a:t>
            </a:r>
            <a:r>
              <a:rPr lang="sk-SK" dirty="0" err="1" smtClean="0"/>
              <a:t>Rusnáková</a:t>
            </a:r>
            <a:endParaRPr lang="sk-SK" dirty="0" smtClean="0"/>
          </a:p>
          <a:p>
            <a:r>
              <a:rPr lang="sk-SK" dirty="0" smtClean="0"/>
              <a:t>Marek Psota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5873" y="756287"/>
            <a:ext cx="8022404" cy="4033519"/>
          </a:xfrm>
        </p:spPr>
        <p:txBody>
          <a:bodyPr>
            <a:normAutofit/>
          </a:bodyPr>
          <a:lstStyle/>
          <a:p>
            <a:r>
              <a:rPr lang="sk-SK" sz="2800" dirty="0" smtClean="0"/>
              <a:t>Diagnóza – J23</a:t>
            </a:r>
          </a:p>
          <a:p>
            <a:r>
              <a:rPr lang="sk-SK" sz="2800" dirty="0" smtClean="0"/>
              <a:t>Obsah cukru v krvi 5.6</a:t>
            </a:r>
          </a:p>
          <a:p>
            <a:r>
              <a:rPr lang="sk-SK" sz="2800" dirty="0" smtClean="0"/>
              <a:t>Systolický tlak 125 torr</a:t>
            </a:r>
          </a:p>
          <a:p>
            <a:r>
              <a:rPr lang="sk-SK" sz="2800" dirty="0" smtClean="0"/>
              <a:t>Priemerná dĺžka pobytu na lôžku: 7 dní</a:t>
            </a:r>
          </a:p>
          <a:p>
            <a:r>
              <a:rPr lang="sk-SK" sz="2800" dirty="0" smtClean="0"/>
              <a:t>Cena lieku 0.25 € za balenie</a:t>
            </a:r>
          </a:p>
          <a:p>
            <a:r>
              <a:rPr lang="sk-SK" sz="2800" dirty="0" smtClean="0"/>
              <a:t>Očakávaná dĺžka života 72 rokov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Kvantifikácia – hra s číslami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604C-11F8-B54E-8072-E6841AC4EDB3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41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5519" y="756287"/>
            <a:ext cx="7932758" cy="4742609"/>
          </a:xfrm>
        </p:spPr>
        <p:txBody>
          <a:bodyPr>
            <a:normAutofit fontScale="92500" lnSpcReduction="20000"/>
          </a:bodyPr>
          <a:lstStyle/>
          <a:p>
            <a:r>
              <a:rPr lang="sk-SK" sz="2800" dirty="0"/>
              <a:t>K</a:t>
            </a:r>
            <a:r>
              <a:rPr lang="sk-SK" sz="2800" dirty="0" smtClean="0"/>
              <a:t>aždá </a:t>
            </a:r>
            <a:r>
              <a:rPr lang="sk-SK" sz="2800" dirty="0"/>
              <a:t>správa bez ohľadu na to, či má pre nás </a:t>
            </a:r>
            <a:r>
              <a:rPr lang="sk-SK" sz="2800" dirty="0" smtClean="0"/>
              <a:t>nejaký informačný </a:t>
            </a:r>
            <a:r>
              <a:rPr lang="sk-SK" sz="2800" dirty="0"/>
              <a:t>obsah alebo nie – inými slovami – či nám daná správa povie niečo nové</a:t>
            </a:r>
            <a:r>
              <a:rPr lang="sk-SK" sz="2800" dirty="0" smtClean="0"/>
              <a:t>, alebo </a:t>
            </a:r>
            <a:r>
              <a:rPr lang="sk-SK" sz="2800" dirty="0"/>
              <a:t>nie. </a:t>
            </a:r>
            <a:endParaRPr lang="sk-SK" sz="2800" dirty="0" smtClean="0"/>
          </a:p>
          <a:p>
            <a:r>
              <a:rPr lang="sk-SK" sz="2800" dirty="0"/>
              <a:t>S</a:t>
            </a:r>
            <a:r>
              <a:rPr lang="sk-SK" sz="2800" dirty="0" smtClean="0"/>
              <a:t>právy</a:t>
            </a:r>
            <a:r>
              <a:rPr lang="sk-SK" sz="2800" dirty="0"/>
              <a:t>, ktoré vyjadrujú určité fakty o procesoch, </a:t>
            </a:r>
            <a:r>
              <a:rPr lang="sk-SK" sz="2800" dirty="0" smtClean="0"/>
              <a:t>alebo prvkoch </a:t>
            </a:r>
            <a:r>
              <a:rPr lang="sk-SK" sz="2800" dirty="0"/>
              <a:t>reálneho sveta. </a:t>
            </a:r>
            <a:endParaRPr lang="sk-SK" sz="2800" dirty="0" smtClean="0"/>
          </a:p>
          <a:p>
            <a:r>
              <a:rPr lang="sk-SK" sz="2800" dirty="0" smtClean="0"/>
              <a:t>Môžu to byť </a:t>
            </a:r>
            <a:r>
              <a:rPr lang="sk-SK" sz="2800" dirty="0"/>
              <a:t>písmená, čísla, slová, znaky, prípadne </a:t>
            </a:r>
            <a:r>
              <a:rPr lang="sk-SK" sz="2800" dirty="0" smtClean="0"/>
              <a:t>ich kombinácie.</a:t>
            </a:r>
          </a:p>
          <a:p>
            <a:r>
              <a:rPr lang="sk-SK" sz="2800" dirty="0" smtClean="0"/>
              <a:t>Získavajú sa skúmaním</a:t>
            </a:r>
            <a:r>
              <a:rPr lang="sk-SK" sz="2800" dirty="0"/>
              <a:t>, tvorbou, zhromažďovaním a </a:t>
            </a:r>
            <a:r>
              <a:rPr lang="sk-SK" sz="2800" dirty="0" smtClean="0"/>
              <a:t>objavovaním.</a:t>
            </a:r>
          </a:p>
          <a:p>
            <a:pPr marL="20158" indent="0">
              <a:buNone/>
            </a:pPr>
            <a:endParaRPr lang="sk-SK" sz="2800" dirty="0" smtClean="0"/>
          </a:p>
          <a:p>
            <a:pPr marL="20158" indent="0">
              <a:buNone/>
            </a:pPr>
            <a:r>
              <a:rPr lang="sk-SK" sz="1900" dirty="0"/>
              <a:t>DAVENPORT, T. H. &amp; PRUSAK, L. 2013. </a:t>
            </a:r>
            <a:r>
              <a:rPr lang="sk-SK" sz="1900" dirty="0" err="1"/>
              <a:t>Working</a:t>
            </a:r>
            <a:r>
              <a:rPr lang="sk-SK" sz="1900" dirty="0"/>
              <a:t> </a:t>
            </a:r>
            <a:r>
              <a:rPr lang="sk-SK" sz="1900" dirty="0" err="1"/>
              <a:t>Knowledge</a:t>
            </a:r>
            <a:r>
              <a:rPr lang="sk-SK" sz="1900" dirty="0"/>
              <a:t>: </a:t>
            </a:r>
            <a:r>
              <a:rPr lang="sk-SK" sz="1900" dirty="0" err="1"/>
              <a:t>How</a:t>
            </a:r>
            <a:r>
              <a:rPr lang="sk-SK" sz="1900" dirty="0"/>
              <a:t> </a:t>
            </a:r>
            <a:r>
              <a:rPr lang="sk-SK" sz="1900" dirty="0" err="1"/>
              <a:t>Organizations</a:t>
            </a:r>
            <a:r>
              <a:rPr lang="sk-SK" sz="1900" dirty="0"/>
              <a:t> </a:t>
            </a:r>
            <a:r>
              <a:rPr lang="sk-SK" sz="1900" dirty="0" err="1"/>
              <a:t>Manage</a:t>
            </a:r>
            <a:r>
              <a:rPr lang="sk-SK" sz="1900" dirty="0"/>
              <a:t> </a:t>
            </a:r>
            <a:r>
              <a:rPr lang="sk-SK" sz="1900" dirty="0" err="1"/>
              <a:t>What</a:t>
            </a:r>
            <a:r>
              <a:rPr lang="sk-SK" sz="1900" dirty="0"/>
              <a:t> </a:t>
            </a:r>
            <a:r>
              <a:rPr lang="sk-SK" sz="1900" dirty="0" err="1"/>
              <a:t>They</a:t>
            </a:r>
            <a:r>
              <a:rPr lang="sk-SK" sz="1900" dirty="0"/>
              <a:t> </a:t>
            </a:r>
            <a:r>
              <a:rPr lang="sk-SK" sz="1900" dirty="0" err="1"/>
              <a:t>Know</a:t>
            </a:r>
            <a:r>
              <a:rPr lang="sk-SK" sz="1900" dirty="0"/>
              <a:t>, </a:t>
            </a:r>
            <a:r>
              <a:rPr lang="sk-SK" sz="1900" dirty="0" err="1"/>
              <a:t>Harvard</a:t>
            </a:r>
            <a:r>
              <a:rPr lang="sk-SK" sz="1900" dirty="0"/>
              <a:t> Business </a:t>
            </a:r>
            <a:r>
              <a:rPr lang="sk-SK" sz="1900" dirty="0" err="1"/>
              <a:t>Review</a:t>
            </a:r>
            <a:r>
              <a:rPr lang="sk-SK" sz="1900" dirty="0"/>
              <a:t> </a:t>
            </a:r>
            <a:r>
              <a:rPr lang="sk-SK" sz="1900" dirty="0" err="1"/>
              <a:t>Press</a:t>
            </a:r>
            <a:r>
              <a:rPr lang="sk-SK" sz="1900" dirty="0" smtClean="0"/>
              <a:t>.</a:t>
            </a:r>
            <a:endParaRPr lang="sk-SK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5676880"/>
            <a:ext cx="8312587" cy="1008380"/>
          </a:xfrm>
        </p:spPr>
        <p:txBody>
          <a:bodyPr/>
          <a:lstStyle/>
          <a:p>
            <a:r>
              <a:rPr lang="sk-SK" dirty="0" smtClean="0"/>
              <a:t>Údaj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01C0-80E0-9F4F-923F-8FCC7162F1AB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917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9" y="756287"/>
            <a:ext cx="8211828" cy="4817322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Správa o </a:t>
            </a:r>
            <a:r>
              <a:rPr lang="sk-SK" dirty="0"/>
              <a:t>tom, že nastal jeden z možných javov z množiny existujúcich javov, čo u </a:t>
            </a:r>
            <a:r>
              <a:rPr lang="sk-SK" dirty="0" smtClean="0"/>
              <a:t>prijímateľa zníži </a:t>
            </a:r>
            <a:r>
              <a:rPr lang="sk-SK" dirty="0"/>
              <a:t>neznalosť o tomto jave. </a:t>
            </a:r>
            <a:endParaRPr lang="sk-SK" dirty="0" smtClean="0"/>
          </a:p>
          <a:p>
            <a:r>
              <a:rPr lang="sk-SK" dirty="0" smtClean="0"/>
              <a:t>Je </a:t>
            </a:r>
            <a:r>
              <a:rPr lang="sk-SK" dirty="0"/>
              <a:t>to myšlienka vyjadrená v danom jazyku (</a:t>
            </a:r>
            <a:r>
              <a:rPr lang="sk-SK" dirty="0" smtClean="0"/>
              <a:t>pomocou symbolov</a:t>
            </a:r>
            <a:r>
              <a:rPr lang="sk-SK" dirty="0"/>
              <a:t>), ktorá vyjadruje stav určitého objektu, jeho správanie. </a:t>
            </a:r>
            <a:endParaRPr lang="sk-SK" dirty="0" smtClean="0"/>
          </a:p>
          <a:p>
            <a:r>
              <a:rPr lang="sk-SK" dirty="0" smtClean="0"/>
              <a:t>Informáciu možno merať</a:t>
            </a:r>
            <a:r>
              <a:rPr lang="sk-SK" dirty="0"/>
              <a:t>, teda vyjadriť číslom. Dnes úplne bežne vyjadrujeme množstvo </a:t>
            </a:r>
            <a:r>
              <a:rPr lang="sk-SK" dirty="0" smtClean="0"/>
              <a:t>informácie pomocou </a:t>
            </a:r>
            <a:r>
              <a:rPr lang="sk-SK" dirty="0"/>
              <a:t>bitov, bytov </a:t>
            </a:r>
            <a:r>
              <a:rPr lang="sk-SK" dirty="0" smtClean="0"/>
              <a:t>a </a:t>
            </a:r>
            <a:r>
              <a:rPr lang="sk-SK" dirty="0"/>
              <a:t>ich násobkov. </a:t>
            </a:r>
            <a:endParaRPr lang="sk-SK" dirty="0" smtClean="0"/>
          </a:p>
          <a:p>
            <a:r>
              <a:rPr lang="sk-SK" dirty="0" smtClean="0"/>
              <a:t>Okrem </a:t>
            </a:r>
            <a:r>
              <a:rPr lang="sk-SK" dirty="0"/>
              <a:t>kvantity </a:t>
            </a:r>
            <a:r>
              <a:rPr lang="sk-SK" dirty="0" smtClean="0"/>
              <a:t>ju charakterizuje aj </a:t>
            </a:r>
            <a:r>
              <a:rPr lang="sk-SK" dirty="0"/>
              <a:t>adresát, pre ktorého informácia môže, ale nemusí mať význam</a:t>
            </a:r>
            <a:r>
              <a:rPr lang="sk-SK" dirty="0" smtClean="0"/>
              <a:t>.</a:t>
            </a:r>
          </a:p>
          <a:p>
            <a:r>
              <a:rPr lang="sk-SK" dirty="0"/>
              <a:t>Dáta sa zmenia na informáciu tým, že sa zorganizujú tak, aby bolo možné ľahko vyvodiť závery. Dáta možno premeniť na informáciu "prezentáciou" vizuálnou alebo sluchovou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Informácia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568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9" y="756287"/>
            <a:ext cx="8211828" cy="4354100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FFFF00"/>
                </a:solidFill>
              </a:rPr>
              <a:t>Znalosti</a:t>
            </a:r>
            <a:r>
              <a:rPr lang="sk-SK" dirty="0" smtClean="0"/>
              <a:t> vychádzajú zo skúseností</a:t>
            </a:r>
            <a:r>
              <a:rPr lang="sk-SK" dirty="0"/>
              <a:t>, ktoré </a:t>
            </a:r>
            <a:r>
              <a:rPr lang="sk-SK" dirty="0" smtClean="0"/>
              <a:t>sa získavajú tým, že sa realita vidí z rôznych uhlov </a:t>
            </a:r>
            <a:r>
              <a:rPr lang="sk-SK" dirty="0"/>
              <a:t>pohľadu. To je dôvod, prečo je ťažké </a:t>
            </a:r>
            <a:r>
              <a:rPr lang="sk-SK" dirty="0" smtClean="0"/>
              <a:t>učiť </a:t>
            </a:r>
            <a:r>
              <a:rPr lang="sk-SK" dirty="0"/>
              <a:t>a </a:t>
            </a:r>
            <a:r>
              <a:rPr lang="sk-SK" dirty="0" smtClean="0"/>
              <a:t>vzdelávať – nie je možné sa </a:t>
            </a:r>
            <a:r>
              <a:rPr lang="sk-SK" dirty="0"/>
              <a:t>spoliehať na </a:t>
            </a:r>
            <a:r>
              <a:rPr lang="sk-SK" dirty="0" smtClean="0"/>
              <a:t>znalosti </a:t>
            </a:r>
            <a:r>
              <a:rPr lang="sk-SK" dirty="0"/>
              <a:t>jedného </a:t>
            </a:r>
            <a:r>
              <a:rPr lang="sk-SK" dirty="0" smtClean="0"/>
              <a:t>človeka. </a:t>
            </a:r>
            <a:r>
              <a:rPr lang="sk-SK" dirty="0"/>
              <a:t>Znalosti sú postavené na zelenej lúke, ktoré sa učia na základe skúseností. Informácie sú statické, ale poznanie je </a:t>
            </a:r>
            <a:r>
              <a:rPr lang="sk-SK" dirty="0" smtClean="0"/>
              <a:t>dynamický dej, </a:t>
            </a:r>
            <a:r>
              <a:rPr lang="sk-SK" dirty="0"/>
              <a:t>pretože žije v nás. </a:t>
            </a:r>
          </a:p>
          <a:p>
            <a:r>
              <a:rPr lang="sk-SK" b="1" dirty="0">
                <a:solidFill>
                  <a:srgbClr val="FFFF00"/>
                </a:solidFill>
              </a:rPr>
              <a:t>Múdrosť</a:t>
            </a:r>
            <a:r>
              <a:rPr lang="sk-SK" dirty="0"/>
              <a:t> je </a:t>
            </a:r>
            <a:r>
              <a:rPr lang="sk-SK" dirty="0" err="1"/>
              <a:t>najvyššia</a:t>
            </a:r>
            <a:r>
              <a:rPr lang="sk-SK" dirty="0"/>
              <a:t> úroveň porozumenia. Rovnako </a:t>
            </a:r>
            <a:r>
              <a:rPr lang="sk-SK" dirty="0" smtClean="0"/>
              <a:t>ako znalosť, múdrosť </a:t>
            </a:r>
            <a:r>
              <a:rPr lang="sk-SK" dirty="0"/>
              <a:t>pôsobí v nás. Môžeme </a:t>
            </a:r>
            <a:r>
              <a:rPr lang="sk-SK" dirty="0" smtClean="0"/>
              <a:t>sa podeliť </a:t>
            </a:r>
            <a:r>
              <a:rPr lang="sk-SK" dirty="0"/>
              <a:t>o naše skúsenosti, ktoré vytvárajú stavebné bloky pre </a:t>
            </a:r>
            <a:r>
              <a:rPr lang="sk-SK" dirty="0" smtClean="0"/>
              <a:t>múdrosť, avšak musia </a:t>
            </a:r>
            <a:r>
              <a:rPr lang="sk-SK" dirty="0"/>
              <a:t>byť </a:t>
            </a:r>
            <a:r>
              <a:rPr lang="sk-SK" dirty="0" smtClean="0"/>
              <a:t>v kombinácii s pochopením </a:t>
            </a:r>
            <a:r>
              <a:rPr lang="sk-SK" dirty="0"/>
              <a:t>osobných </a:t>
            </a:r>
            <a:r>
              <a:rPr lang="sk-SK" dirty="0" smtClean="0"/>
              <a:t>súvislostí publika</a:t>
            </a:r>
            <a:r>
              <a:rPr lang="sk-SK" dirty="0"/>
              <a:t>, </a:t>
            </a:r>
            <a:r>
              <a:rPr lang="sk-SK" dirty="0" smtClean="0"/>
              <a:t>nielen </a:t>
            </a:r>
            <a:r>
              <a:rPr lang="sk-SK" dirty="0"/>
              <a:t>so </a:t>
            </a:r>
            <a:r>
              <a:rPr lang="sk-SK" dirty="0" err="1"/>
              <a:t>zdieľaním</a:t>
            </a:r>
            <a:r>
              <a:rPr lang="sk-SK" dirty="0"/>
              <a:t> vedomostí.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Znaosť</a:t>
            </a:r>
            <a:r>
              <a:rPr lang="sk-SK" dirty="0" smtClean="0"/>
              <a:t> a múdrosť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0E04-BDF2-DC49-B6F5-151990F4DF0C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13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115759" y="1116405"/>
            <a:ext cx="8707327" cy="5386187"/>
            <a:chOff x="1116065" y="306033"/>
            <a:chExt cx="8707327" cy="5386187"/>
          </a:xfrm>
        </p:grpSpPr>
        <p:cxnSp>
          <p:nvCxnSpPr>
            <p:cNvPr id="5" name="Straight Arrow Connector 4"/>
            <p:cNvCxnSpPr/>
            <p:nvPr/>
          </p:nvCxnSpPr>
          <p:spPr>
            <a:xfrm flipH="1" flipV="1">
              <a:off x="2907234" y="306033"/>
              <a:ext cx="15302" cy="46517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922536" y="4957741"/>
              <a:ext cx="6900856" cy="0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060247" y="3519384"/>
              <a:ext cx="1285303" cy="12700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Oval 8"/>
            <p:cNvSpPr/>
            <p:nvPr/>
          </p:nvSpPr>
          <p:spPr>
            <a:xfrm>
              <a:off x="4237830" y="2539461"/>
              <a:ext cx="1285303" cy="12700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Oval 9"/>
            <p:cNvSpPr/>
            <p:nvPr/>
          </p:nvSpPr>
          <p:spPr>
            <a:xfrm>
              <a:off x="5400723" y="1498947"/>
              <a:ext cx="1285303" cy="12700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Oval 10"/>
            <p:cNvSpPr/>
            <p:nvPr/>
          </p:nvSpPr>
          <p:spPr>
            <a:xfrm>
              <a:off x="6517713" y="306033"/>
              <a:ext cx="1285303" cy="12700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513864" y="504339"/>
              <a:ext cx="4651575" cy="428508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 rot="18909713">
              <a:off x="4786080" y="3564918"/>
              <a:ext cx="1591941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Minulosť</a:t>
              </a:r>
              <a:endParaRPr lang="sk-SK" dirty="0"/>
            </a:p>
          </p:txBody>
        </p:sp>
        <p:sp>
          <p:nvSpPr>
            <p:cNvPr id="15" name="Rectangle 14"/>
            <p:cNvSpPr/>
            <p:nvPr/>
          </p:nvSpPr>
          <p:spPr>
            <a:xfrm rot="18974781">
              <a:off x="6465999" y="1981422"/>
              <a:ext cx="1591941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Budúcnosť</a:t>
              </a:r>
              <a:endParaRPr lang="sk-SK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04454" y="3963807"/>
              <a:ext cx="795971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Údaje</a:t>
              </a:r>
              <a:endParaRPr lang="sk-SK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308535" y="2953553"/>
              <a:ext cx="1214598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Informácia</a:t>
              </a:r>
              <a:endParaRPr lang="sk-SK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17109" y="1851502"/>
              <a:ext cx="1591941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Znalosť</a:t>
              </a:r>
              <a:endParaRPr lang="sk-SK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67769" y="657972"/>
              <a:ext cx="1591941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Múdrosť</a:t>
              </a:r>
              <a:endParaRPr lang="sk-SK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3133" y="4712914"/>
              <a:ext cx="1591941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Porozumenie</a:t>
              </a:r>
              <a:endParaRPr lang="sk-SK" dirty="0"/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2126565" y="2402409"/>
              <a:ext cx="1591941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Obsah</a:t>
              </a:r>
              <a:endParaRPr lang="sk-SK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921924" y="5202567"/>
              <a:ext cx="6733156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Skúmanie     Prijímanie   Vykonávanie    Interakcia    Zrkadlenie</a:t>
              </a:r>
              <a:endParaRPr lang="sk-SK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721742" y="3840719"/>
              <a:ext cx="1591941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Skúsenosť</a:t>
              </a:r>
              <a:endParaRPr lang="sk-SK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73498" y="2096328"/>
              <a:ext cx="1591941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Novosť</a:t>
              </a:r>
              <a:endParaRPr lang="sk-SK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16065" y="504339"/>
              <a:ext cx="1591941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Spájanie celkov</a:t>
              </a:r>
              <a:endParaRPr lang="sk-SK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31061" y="1606675"/>
              <a:ext cx="1591941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 lnSpcReduction="10000"/>
            </a:bodyPr>
            <a:lstStyle/>
            <a:p>
              <a:pPr algn="ctr"/>
              <a:r>
                <a:rPr lang="sk-SK" dirty="0" smtClean="0"/>
                <a:t>Formovanie celku</a:t>
              </a:r>
              <a:endParaRPr lang="sk-SK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131061" y="2768985"/>
              <a:ext cx="1591941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Spájanie častí</a:t>
              </a:r>
              <a:endParaRPr lang="sk-SK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31061" y="4009712"/>
              <a:ext cx="1591941" cy="4896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0800" rIns="0" bIns="10800" rtlCol="0" anchor="ctr">
              <a:normAutofit/>
            </a:bodyPr>
            <a:lstStyle/>
            <a:p>
              <a:pPr algn="ctr"/>
              <a:r>
                <a:rPr lang="sk-SK" dirty="0" smtClean="0"/>
                <a:t>Zbieranie častí</a:t>
              </a:r>
              <a:endParaRPr lang="sk-SK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1042-2F30-D04E-B66F-8E8A41F4886D}" type="datetime1">
              <a:rPr lang="sk-SK" smtClean="0"/>
              <a:t>22.9.2014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17410" y="5432626"/>
            <a:ext cx="2689518" cy="1062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>
                <a:solidFill>
                  <a:schemeClr val="tx1"/>
                </a:solidFill>
                <a:latin typeface="+mn-lt"/>
              </a:rPr>
              <a:t>Cleveland</a:t>
            </a:r>
            <a:r>
              <a:rPr lang="sk-SK" dirty="0">
                <a:solidFill>
                  <a:schemeClr val="tx1"/>
                </a:solidFill>
                <a:latin typeface="+mn-lt"/>
              </a:rPr>
              <a:t> H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.: "</a:t>
            </a:r>
            <a:r>
              <a:rPr lang="sk-SK" dirty="0" err="1">
                <a:solidFill>
                  <a:schemeClr val="tx1"/>
                </a:solidFill>
                <a:latin typeface="+mn-lt"/>
              </a:rPr>
              <a:t>Information</a:t>
            </a:r>
            <a:r>
              <a:rPr lang="sk-SK" dirty="0">
                <a:solidFill>
                  <a:schemeClr val="tx1"/>
                </a:solidFill>
                <a:latin typeface="+mn-lt"/>
              </a:rPr>
              <a:t> as </a:t>
            </a:r>
            <a:r>
              <a:rPr lang="sk-SK" dirty="0" err="1">
                <a:solidFill>
                  <a:schemeClr val="tx1"/>
                </a:solidFill>
                <a:latin typeface="+mn-lt"/>
              </a:rPr>
              <a:t>Resource</a:t>
            </a:r>
            <a:r>
              <a:rPr lang="sk-SK" dirty="0">
                <a:solidFill>
                  <a:schemeClr val="tx1"/>
                </a:solidFill>
                <a:latin typeface="+mn-lt"/>
              </a:rPr>
              <a:t>", </a:t>
            </a:r>
            <a:r>
              <a:rPr lang="sk-SK" i="1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sk-SK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sk-SK" i="1" dirty="0" err="1">
                <a:solidFill>
                  <a:schemeClr val="tx1"/>
                </a:solidFill>
                <a:latin typeface="+mn-lt"/>
              </a:rPr>
              <a:t>Futurist</a:t>
            </a:r>
            <a:r>
              <a:rPr lang="sk-SK" i="1" dirty="0">
                <a:solidFill>
                  <a:schemeClr val="tx1"/>
                </a:solidFill>
                <a:latin typeface="+mn-lt"/>
              </a:rPr>
              <a:t>,</a:t>
            </a:r>
            <a:r>
              <a:rPr lang="sk-SK" dirty="0">
                <a:solidFill>
                  <a:schemeClr val="tx1"/>
                </a:solidFill>
                <a:latin typeface="+mn-lt"/>
              </a:rPr>
              <a:t> December 1982 </a:t>
            </a:r>
            <a:r>
              <a:rPr lang="sk-SK" dirty="0" err="1">
                <a:solidFill>
                  <a:schemeClr val="tx1"/>
                </a:solidFill>
                <a:latin typeface="+mn-lt"/>
              </a:rPr>
              <a:t>p</a:t>
            </a:r>
            <a:r>
              <a:rPr lang="sk-SK" dirty="0">
                <a:solidFill>
                  <a:schemeClr val="tx1"/>
                </a:solidFill>
                <a:latin typeface="+mn-lt"/>
              </a:rPr>
              <a:t>. 34-39</a:t>
            </a:r>
          </a:p>
        </p:txBody>
      </p:sp>
    </p:spTree>
    <p:extLst>
      <p:ext uri="{BB962C8B-B14F-4D97-AF65-F5344CB8AC3E}">
        <p14:creationId xmlns:p14="http://schemas.microsoft.com/office/powerpoint/2010/main" val="86965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443" y="5235845"/>
            <a:ext cx="3797300" cy="21336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358625"/>
            <a:ext cx="8211829" cy="5125328"/>
          </a:xfrm>
        </p:spPr>
        <p:txBody>
          <a:bodyPr>
            <a:normAutofit/>
          </a:bodyPr>
          <a:lstStyle/>
          <a:p>
            <a:r>
              <a:rPr lang="sk-SK" dirty="0" smtClean="0"/>
              <a:t>Indikátor </a:t>
            </a:r>
            <a:r>
              <a:rPr lang="sk-SK" dirty="0"/>
              <a:t>poskytuje </a:t>
            </a:r>
            <a:r>
              <a:rPr lang="sk-SK" dirty="0" smtClean="0"/>
              <a:t>dôkaz o </a:t>
            </a:r>
            <a:r>
              <a:rPr lang="sk-SK" dirty="0"/>
              <a:t>tom, že určitá podmienka existuje, alebo že niektoré výsledky boli alebo </a:t>
            </a:r>
            <a:r>
              <a:rPr lang="sk-SK" dirty="0" smtClean="0"/>
              <a:t>neboli dosiahnuté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smtClean="0"/>
              <a:t>Správne </a:t>
            </a:r>
            <a:r>
              <a:rPr lang="sk-SK" dirty="0"/>
              <a:t>zvolený ukazovateľ napomáha pochopiť kde sme, kam </a:t>
            </a:r>
            <a:r>
              <a:rPr lang="sk-SK" dirty="0" smtClean="0"/>
              <a:t>ideme a </a:t>
            </a:r>
            <a:r>
              <a:rPr lang="sk-SK" dirty="0"/>
              <a:t>ako ďaleko sme od cieľa. </a:t>
            </a:r>
            <a:endParaRPr lang="sk-SK" dirty="0" smtClean="0"/>
          </a:p>
          <a:p>
            <a:r>
              <a:rPr lang="sk-SK" dirty="0" smtClean="0"/>
              <a:t>Môže </a:t>
            </a:r>
            <a:r>
              <a:rPr lang="sk-SK" dirty="0"/>
              <a:t>ním byť napríklad znak, číslo, grafické vyjadrenie.</a:t>
            </a:r>
          </a:p>
          <a:p>
            <a:r>
              <a:rPr lang="sk-SK" dirty="0"/>
              <a:t>Indikátory sú zväčša predstavením výsledkov merania. Sú to kúsky informácií, </a:t>
            </a:r>
            <a:r>
              <a:rPr lang="sk-SK" dirty="0" smtClean="0"/>
              <a:t>ktoré zhŕňajú </a:t>
            </a:r>
            <a:r>
              <a:rPr lang="sk-SK" dirty="0"/>
              <a:t>vlastnosti systémov alebo zdôrazňujú, čo sa deje v </a:t>
            </a:r>
            <a:r>
              <a:rPr lang="sk-SK" dirty="0" err="1"/>
              <a:t>systéme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smtClean="0"/>
              <a:t>Slúžia pre </a:t>
            </a:r>
            <a:r>
              <a:rPr lang="sk-SK" dirty="0"/>
              <a:t>vytvorenie rozhodnutia, či posúdenia pokroku smerom k dosiahnutiu </a:t>
            </a:r>
            <a:r>
              <a:rPr lang="sk-SK" dirty="0" smtClean="0"/>
              <a:t>zamýšľaných výstupov</a:t>
            </a:r>
            <a:r>
              <a:rPr lang="sk-SK" dirty="0"/>
              <a:t>, výsledkov a cieľov. Sú to poväčšine agregované surové dáta, ktoré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Ukazovateľ, </a:t>
            </a:r>
            <a:r>
              <a:rPr lang="sk-SK" dirty="0" smtClean="0"/>
              <a:t>indikátor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315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5727520"/>
          </a:xfrm>
        </p:spPr>
        <p:txBody>
          <a:bodyPr>
            <a:normAutofit/>
          </a:bodyPr>
          <a:lstStyle/>
          <a:p>
            <a:r>
              <a:rPr lang="sk-SK" dirty="0" smtClean="0"/>
              <a:t>Často je </a:t>
            </a:r>
            <a:r>
              <a:rPr lang="sk-SK" dirty="0"/>
              <a:t>ukazovateľ </a:t>
            </a:r>
            <a:r>
              <a:rPr lang="sk-SK" dirty="0" smtClean="0"/>
              <a:t>pomerné </a:t>
            </a:r>
            <a:r>
              <a:rPr lang="sk-SK" dirty="0"/>
              <a:t>číslo, čo je síce pravda, ale </a:t>
            </a:r>
            <a:r>
              <a:rPr lang="sk-SK" dirty="0" smtClean="0"/>
              <a:t>nemusí to </a:t>
            </a:r>
            <a:r>
              <a:rPr lang="sk-SK" dirty="0"/>
              <a:t>byť vždy len pomer dvoch čísel. </a:t>
            </a:r>
            <a:endParaRPr lang="sk-SK" dirty="0" smtClean="0"/>
          </a:p>
          <a:p>
            <a:r>
              <a:rPr lang="sk-SK" dirty="0" smtClean="0"/>
              <a:t>V </a:t>
            </a:r>
            <a:r>
              <a:rPr lang="sk-SK" dirty="0"/>
              <a:t>demografii sa zvyknú rozlišovať analytické </a:t>
            </a:r>
            <a:r>
              <a:rPr lang="sk-SK" dirty="0" smtClean="0"/>
              <a:t>dáta ako </a:t>
            </a:r>
            <a:r>
              <a:rPr lang="sk-SK" dirty="0"/>
              <a:t>pomerné čísla </a:t>
            </a:r>
            <a:r>
              <a:rPr lang="sk-SK" dirty="0" err="1"/>
              <a:t>extenzitné</a:t>
            </a:r>
            <a:r>
              <a:rPr lang="sk-SK" dirty="0"/>
              <a:t>, nazývané indikátory. Ďalej sa rozlišujú intenzitné, </a:t>
            </a:r>
            <a:r>
              <a:rPr lang="sk-SK" dirty="0" smtClean="0"/>
              <a:t>nazývané miery </a:t>
            </a:r>
            <a:r>
              <a:rPr lang="sk-SK" dirty="0"/>
              <a:t>alebo kvocienty. Napokon pomerné čísla porovnávacie, teda indexy</a:t>
            </a:r>
            <a:r>
              <a:rPr lang="sk-SK" dirty="0" smtClean="0"/>
              <a:t>.</a:t>
            </a:r>
          </a:p>
          <a:p>
            <a:r>
              <a:rPr lang="sk-SK" dirty="0" smtClean="0"/>
              <a:t>Príklad</a:t>
            </a:r>
            <a:r>
              <a:rPr lang="sk-SK" dirty="0"/>
              <a:t>: počet úmrtí na počet obyvateľov, alebo </a:t>
            </a:r>
            <a:r>
              <a:rPr lang="sk-SK" i="1" dirty="0" smtClean="0"/>
              <a:t>Index telesnej hmotnosti</a:t>
            </a:r>
            <a:r>
              <a:rPr lang="sk-SK" dirty="0" smtClean="0"/>
              <a:t> (BMI) </a:t>
            </a:r>
            <a:r>
              <a:rPr lang="sk-SK" dirty="0"/>
              <a:t>(hmotnosť, výška a vek).</a:t>
            </a:r>
          </a:p>
          <a:p>
            <a:pPr marL="20158" indent="0">
              <a:buNone/>
            </a:pPr>
            <a:r>
              <a:rPr lang="sk-SK" dirty="0" smtClean="0"/>
              <a:t>	BMI </a:t>
            </a:r>
            <a:r>
              <a:rPr lang="sk-SK" dirty="0"/>
              <a:t>index = Hmotnosť v kg / výška v </a:t>
            </a:r>
            <a:r>
              <a:rPr lang="sk-SK" dirty="0" err="1"/>
              <a:t>m</a:t>
            </a:r>
            <a:r>
              <a:rPr lang="sk-SK" dirty="0"/>
              <a:t> </a:t>
            </a:r>
            <a:r>
              <a:rPr lang="sk-SK" b="1" baseline="30000" dirty="0"/>
              <a:t>2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87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457496"/>
          </a:xfrm>
        </p:spPr>
        <p:txBody>
          <a:bodyPr>
            <a:normAutofit fontScale="85000" lnSpcReduction="20000"/>
          </a:bodyPr>
          <a:lstStyle/>
          <a:p>
            <a:r>
              <a:rPr lang="sk-SK" b="1" dirty="0" smtClean="0">
                <a:solidFill>
                  <a:srgbClr val="FFFF00"/>
                </a:solidFill>
              </a:rPr>
              <a:t>Spoľahlivosť </a:t>
            </a:r>
            <a:r>
              <a:rPr lang="sk-SK" b="1" dirty="0">
                <a:solidFill>
                  <a:srgbClr val="FFFF00"/>
                </a:solidFill>
              </a:rPr>
              <a:t>/ </a:t>
            </a:r>
            <a:r>
              <a:rPr lang="sk-SK" b="1" dirty="0" err="1">
                <a:solidFill>
                  <a:srgbClr val="FFFF00"/>
                </a:solidFill>
              </a:rPr>
              <a:t>reprodukovateľnosť</a:t>
            </a:r>
            <a:r>
              <a:rPr lang="sk-SK" b="1" dirty="0">
                <a:solidFill>
                  <a:srgbClr val="FFFF00"/>
                </a:solidFill>
              </a:rPr>
              <a:t> (</a:t>
            </a:r>
            <a:r>
              <a:rPr lang="sk-SK" b="1" dirty="0" err="1">
                <a:solidFill>
                  <a:srgbClr val="FFFF00"/>
                </a:solidFill>
              </a:rPr>
              <a:t>reliability</a:t>
            </a:r>
            <a:r>
              <a:rPr lang="sk-SK" b="1" dirty="0">
                <a:solidFill>
                  <a:srgbClr val="FFFF00"/>
                </a:solidFill>
              </a:rPr>
              <a:t>)</a:t>
            </a:r>
          </a:p>
          <a:p>
            <a:pPr marL="423298" lvl="1" indent="0">
              <a:buNone/>
            </a:pPr>
            <a:r>
              <a:rPr lang="sk-SK" dirty="0" smtClean="0"/>
              <a:t>opakované </a:t>
            </a:r>
            <a:r>
              <a:rPr lang="sk-SK" dirty="0"/>
              <a:t>merania v rámci podobných okolností od rovnakých alebo rôznyc</a:t>
            </a:r>
            <a:r>
              <a:rPr lang="sk-SK" dirty="0" err="1"/>
              <a:t>h osôb</a:t>
            </a:r>
            <a:r>
              <a:rPr lang="sk-SK" dirty="0"/>
              <a:t> </a:t>
            </a:r>
            <a:r>
              <a:rPr lang="sk-SK" dirty="0" smtClean="0"/>
              <a:t>by mali </a:t>
            </a:r>
            <a:r>
              <a:rPr lang="sk-SK" dirty="0"/>
              <a:t>produkovať rovnaké výsledky.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Platnosť </a:t>
            </a:r>
            <a:r>
              <a:rPr lang="sk-SK" b="1" dirty="0">
                <a:solidFill>
                  <a:srgbClr val="FFFF00"/>
                </a:solidFill>
              </a:rPr>
              <a:t>(validity)</a:t>
            </a:r>
          </a:p>
          <a:p>
            <a:pPr marL="423298" lvl="1" indent="0">
              <a:buNone/>
            </a:pPr>
            <a:r>
              <a:rPr lang="sk-SK" dirty="0"/>
              <a:t>ukazovateľ meria tie vlastnosti alebo charakteristiky, ktoré sú cieľom merania.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Citlivosť </a:t>
            </a:r>
            <a:r>
              <a:rPr lang="sk-SK" b="1" dirty="0">
                <a:solidFill>
                  <a:srgbClr val="FFFF00"/>
                </a:solidFill>
              </a:rPr>
              <a:t>(senzitivity)</a:t>
            </a:r>
          </a:p>
          <a:p>
            <a:pPr marL="423298" lvl="1" indent="0">
              <a:buNone/>
            </a:pPr>
            <a:r>
              <a:rPr lang="sk-SK" dirty="0"/>
              <a:t>môže zistiť rozdiely alebo zmeny na dostatočne jemnej úrovni, ktorá </a:t>
            </a:r>
            <a:r>
              <a:rPr lang="sk-SK" dirty="0" smtClean="0"/>
              <a:t>zaujíma používateľov</a:t>
            </a:r>
            <a:r>
              <a:rPr lang="sk-SK" dirty="0"/>
              <a:t>.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Prijateľnosť (</a:t>
            </a:r>
            <a:r>
              <a:rPr lang="sk-SK" b="1" dirty="0" err="1" smtClean="0">
                <a:solidFill>
                  <a:srgbClr val="FFFF00"/>
                </a:solidFill>
              </a:rPr>
              <a:t>acceptability</a:t>
            </a:r>
            <a:r>
              <a:rPr lang="sk-SK" b="1" dirty="0" smtClean="0">
                <a:solidFill>
                  <a:srgbClr val="FFFF00"/>
                </a:solidFill>
              </a:rPr>
              <a:t>)</a:t>
            </a:r>
          </a:p>
          <a:p>
            <a:pPr marL="423298" lvl="1" indent="0">
              <a:buNone/>
            </a:pPr>
            <a:r>
              <a:rPr lang="sk-SK" dirty="0" smtClean="0"/>
              <a:t>predpokladaní </a:t>
            </a:r>
            <a:r>
              <a:rPr lang="sk-SK" dirty="0"/>
              <a:t>používatelia by mali považovať ukazovateľ za pochopiteľný, </a:t>
            </a:r>
            <a:r>
              <a:rPr lang="sk-SK" dirty="0" smtClean="0"/>
              <a:t>dôveryhodný a </a:t>
            </a:r>
            <a:r>
              <a:rPr lang="sk-SK" dirty="0"/>
              <a:t>užitočný.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Realizovateľnosť (</a:t>
            </a:r>
            <a:r>
              <a:rPr lang="sk-SK" b="1" dirty="0" err="1" smtClean="0">
                <a:solidFill>
                  <a:srgbClr val="FFFF00"/>
                </a:solidFill>
              </a:rPr>
              <a:t>feasibility</a:t>
            </a:r>
            <a:r>
              <a:rPr lang="sk-SK" b="1" dirty="0" smtClean="0">
                <a:solidFill>
                  <a:srgbClr val="FFFF00"/>
                </a:solidFill>
              </a:rPr>
              <a:t>)</a:t>
            </a:r>
          </a:p>
          <a:p>
            <a:pPr marL="423298" lvl="1" indent="0">
              <a:buNone/>
            </a:pPr>
            <a:r>
              <a:rPr lang="sk-SK" dirty="0" smtClean="0"/>
              <a:t>dáta možno zhromažďovať bez zbytočnej správnej alebo finančnej záťaže.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Univerzálnosť </a:t>
            </a:r>
            <a:r>
              <a:rPr lang="sk-SK" b="1" dirty="0">
                <a:solidFill>
                  <a:srgbClr val="FFFF00"/>
                </a:solidFill>
              </a:rPr>
              <a:t>(</a:t>
            </a:r>
            <a:r>
              <a:rPr lang="sk-SK" b="1" dirty="0" err="1">
                <a:solidFill>
                  <a:srgbClr val="FFFF00"/>
                </a:solidFill>
              </a:rPr>
              <a:t>universality</a:t>
            </a:r>
            <a:r>
              <a:rPr lang="sk-SK" b="1" dirty="0">
                <a:solidFill>
                  <a:srgbClr val="FFFF00"/>
                </a:solidFill>
              </a:rPr>
              <a:t> – </a:t>
            </a:r>
            <a:r>
              <a:rPr lang="sk-SK" b="1" dirty="0" err="1">
                <a:solidFill>
                  <a:srgbClr val="FFFF00"/>
                </a:solidFill>
              </a:rPr>
              <a:t>flexibility</a:t>
            </a:r>
            <a:r>
              <a:rPr lang="sk-SK" b="1" dirty="0">
                <a:solidFill>
                  <a:srgbClr val="FFFF00"/>
                </a:solidFill>
              </a:rPr>
              <a:t>)</a:t>
            </a:r>
          </a:p>
          <a:p>
            <a:pPr marL="423298" lvl="1" indent="0">
              <a:buNone/>
            </a:pPr>
            <a:r>
              <a:rPr lang="sk-SK" dirty="0"/>
              <a:t>je možné ho prispôsobiť pre rôzne populácie či okolnosti.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409282"/>
          </a:xfrm>
        </p:spPr>
        <p:txBody>
          <a:bodyPr/>
          <a:lstStyle/>
          <a:p>
            <a:r>
              <a:rPr lang="sk-SK" sz="4400" dirty="0"/>
              <a:t>Požiadavky na vlastnosti ukazovateľov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509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Špecifiká štatistiky zdravia a zdravotníckej starostlivosti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271" y="337031"/>
            <a:ext cx="5616718" cy="342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17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9" y="756287"/>
            <a:ext cx="8211828" cy="4763066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Nástroj </a:t>
            </a:r>
            <a:r>
              <a:rPr lang="sk-SK" dirty="0"/>
              <a:t>pre </a:t>
            </a:r>
            <a:r>
              <a:rPr lang="sk-SK" dirty="0" smtClean="0"/>
              <a:t>dokumentovanie zdravotného </a:t>
            </a:r>
            <a:r>
              <a:rPr lang="sk-SK" dirty="0"/>
              <a:t>stavu obyvateľstva a v rámci neho definovaných špecifických skupín.</a:t>
            </a:r>
          </a:p>
          <a:p>
            <a:r>
              <a:rPr lang="sk-SK" dirty="0"/>
              <a:t>Pomáha </a:t>
            </a:r>
            <a:r>
              <a:rPr lang="sk-SK" dirty="0" smtClean="0"/>
              <a:t>pri </a:t>
            </a:r>
            <a:r>
              <a:rPr lang="sk-SK" dirty="0"/>
              <a:t>identifikácii rozdielov v zdravotnom stave, v prístupe a </a:t>
            </a:r>
            <a:r>
              <a:rPr lang="sk-SK" dirty="0" smtClean="0"/>
              <a:t>využívaní zdravotníckych </a:t>
            </a:r>
            <a:r>
              <a:rPr lang="sk-SK" dirty="0"/>
              <a:t>služieb vyjadrovaných podľa</a:t>
            </a:r>
            <a:r>
              <a:rPr lang="sk-SK" dirty="0" err="1"/>
              <a:t> etnicity</a:t>
            </a:r>
            <a:r>
              <a:rPr lang="sk-SK" dirty="0"/>
              <a:t>, </a:t>
            </a:r>
            <a:r>
              <a:rPr lang="sk-SK" dirty="0" err="1"/>
              <a:t>socio-ekonomického</a:t>
            </a:r>
            <a:r>
              <a:rPr lang="sk-SK" dirty="0"/>
              <a:t> položenia</a:t>
            </a:r>
            <a:r>
              <a:rPr lang="sk-SK" dirty="0" smtClean="0"/>
              <a:t>, geografického </a:t>
            </a:r>
            <a:r>
              <a:rPr lang="sk-SK" dirty="0"/>
              <a:t>rozloženia, veku, pohlavia a iných charakteristík populácie. </a:t>
            </a:r>
            <a:endParaRPr lang="sk-SK" dirty="0" smtClean="0"/>
          </a:p>
          <a:p>
            <a:r>
              <a:rPr lang="sk-SK" dirty="0" smtClean="0"/>
              <a:t>Nevyhnutná </a:t>
            </a:r>
            <a:r>
              <a:rPr lang="sk-SK" dirty="0"/>
              <a:t>pre sledovanie a zaznamenávanie skúseností poskytovateľov a </a:t>
            </a:r>
            <a:r>
              <a:rPr lang="sk-SK" dirty="0" smtClean="0"/>
              <a:t>konzumentov zdravotníckych </a:t>
            </a:r>
            <a:r>
              <a:rPr lang="sk-SK" dirty="0"/>
              <a:t>služieb a </a:t>
            </a:r>
            <a:r>
              <a:rPr lang="sk-SK" dirty="0" err="1"/>
              <a:t>monitorovanie</a:t>
            </a:r>
            <a:r>
              <a:rPr lang="sk-SK" dirty="0"/>
              <a:t> trendov v zdraví i službách. </a:t>
            </a:r>
            <a:endParaRPr lang="sk-SK" dirty="0" smtClean="0"/>
          </a:p>
          <a:p>
            <a:r>
              <a:rPr lang="sk-SK" dirty="0" smtClean="0"/>
              <a:t>Bez nej </a:t>
            </a:r>
            <a:r>
              <a:rPr lang="sk-SK" dirty="0"/>
              <a:t>nie je možné identifikovať problémy populácie so </a:t>
            </a:r>
            <a:r>
              <a:rPr lang="sk-SK" dirty="0" smtClean="0"/>
              <a:t>zdravím a </a:t>
            </a:r>
            <a:r>
              <a:rPr lang="sk-SK" dirty="0"/>
              <a:t>rovnako je potrebná pre hodnotenie dopadu opatrení, politík a programov. </a:t>
            </a:r>
            <a:endParaRPr lang="sk-SK" dirty="0" smtClean="0"/>
          </a:p>
          <a:p>
            <a:r>
              <a:rPr lang="sk-SK" dirty="0" smtClean="0"/>
              <a:t>Viazaná </a:t>
            </a:r>
            <a:r>
              <a:rPr lang="sk-SK" dirty="0"/>
              <a:t>na </a:t>
            </a:r>
            <a:r>
              <a:rPr lang="sk-SK" dirty="0" err="1"/>
              <a:t>biomedicínsky</a:t>
            </a:r>
            <a:r>
              <a:rPr lang="sk-SK" dirty="0"/>
              <a:t> výskum a tiež výskum </a:t>
            </a:r>
            <a:r>
              <a:rPr lang="sk-SK" dirty="0" smtClean="0"/>
              <a:t>zdravotníckych služieb</a:t>
            </a:r>
            <a:r>
              <a:rPr lang="sk-SK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Štatistika </a:t>
            </a:r>
            <a:r>
              <a:rPr lang="sk-SK" dirty="0"/>
              <a:t>zdravia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92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2174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Oboznámiť študentov so základmi práce s informáciami vo forme údajov z rutinných štatistík</a:t>
            </a:r>
          </a:p>
          <a:p>
            <a:r>
              <a:rPr lang="sk-SK" sz="2400" dirty="0" smtClean="0"/>
              <a:t>Na konci semestra študent bude</a:t>
            </a:r>
          </a:p>
          <a:p>
            <a:pPr lvl="1"/>
            <a:r>
              <a:rPr lang="sk-SK" sz="2400" dirty="0" smtClean="0"/>
              <a:t>Poznať princípy získavania údajov, ich spracovania a ich interpretácie</a:t>
            </a:r>
          </a:p>
          <a:p>
            <a:pPr lvl="1"/>
            <a:r>
              <a:rPr lang="sk-SK" sz="2400" dirty="0" smtClean="0"/>
              <a:t>Orientovať sa v základných zdrojoch v SR a EU</a:t>
            </a:r>
          </a:p>
          <a:p>
            <a:pPr lvl="1"/>
            <a:r>
              <a:rPr lang="sk-SK" sz="2400" dirty="0" smtClean="0"/>
              <a:t>Poznať základné postupy pri tvorbe ukazovateľov zdravia za použitia knižníc prostredia {R}</a:t>
            </a:r>
          </a:p>
          <a:p>
            <a:pPr lvl="1"/>
            <a:r>
              <a:rPr lang="sk-SK" sz="2400" dirty="0" smtClean="0"/>
              <a:t>Vedieť použiť tieto pre hodnotenie politík a intervencií</a:t>
            </a:r>
            <a:endParaRPr lang="sk-SK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0A2A-3848-1E46-873B-0DCA6F414A05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07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FF00"/>
                </a:solidFill>
              </a:rPr>
              <a:t>Medicínska štatistika </a:t>
            </a:r>
            <a:r>
              <a:rPr lang="sk-SK" b="1" dirty="0">
                <a:solidFill>
                  <a:srgbClr val="FFFF00"/>
                </a:solidFill>
              </a:rPr>
              <a:t>(</a:t>
            </a:r>
            <a:r>
              <a:rPr lang="sk-SK" b="1" dirty="0" err="1">
                <a:solidFill>
                  <a:srgbClr val="FFFF00"/>
                </a:solidFill>
              </a:rPr>
              <a:t>medical</a:t>
            </a:r>
            <a:r>
              <a:rPr lang="sk-SK" b="1" dirty="0">
                <a:solidFill>
                  <a:srgbClr val="FFFF00"/>
                </a:solidFill>
              </a:rPr>
              <a:t> </a:t>
            </a:r>
            <a:r>
              <a:rPr lang="sk-SK" b="1" dirty="0" err="1">
                <a:solidFill>
                  <a:srgbClr val="FFFF00"/>
                </a:solidFill>
              </a:rPr>
              <a:t>statistics</a:t>
            </a:r>
            <a:r>
              <a:rPr lang="sk-SK" b="1" dirty="0" smtClean="0">
                <a:solidFill>
                  <a:srgbClr val="FFFF00"/>
                </a:solidFill>
              </a:rPr>
              <a:t>)</a:t>
            </a:r>
          </a:p>
          <a:p>
            <a:pPr marL="423298" lvl="1" indent="0">
              <a:buNone/>
            </a:pPr>
            <a:r>
              <a:rPr lang="sk-SK" dirty="0" smtClean="0"/>
              <a:t>použitie </a:t>
            </a:r>
            <a:r>
              <a:rPr lang="sk-SK" dirty="0"/>
              <a:t>štatistických metód </a:t>
            </a:r>
            <a:r>
              <a:rPr lang="sk-SK" dirty="0" smtClean="0"/>
              <a:t>pre riešenie </a:t>
            </a:r>
            <a:r>
              <a:rPr lang="sk-SK" dirty="0"/>
              <a:t>biologických problémov, v prostredí </a:t>
            </a:r>
            <a:r>
              <a:rPr lang="sk-SK" dirty="0" smtClean="0"/>
              <a:t>medicíny.</a:t>
            </a:r>
          </a:p>
          <a:p>
            <a:r>
              <a:rPr lang="sk-SK" dirty="0" smtClean="0">
                <a:solidFill>
                  <a:srgbClr val="FFFF00"/>
                </a:solidFill>
              </a:rPr>
              <a:t>Štatistika </a:t>
            </a:r>
            <a:r>
              <a:rPr lang="sk-SK" dirty="0">
                <a:solidFill>
                  <a:srgbClr val="FFFF00"/>
                </a:solidFill>
              </a:rPr>
              <a:t>zdravia (</a:t>
            </a:r>
            <a:r>
              <a:rPr lang="sk-SK" dirty="0" err="1">
                <a:solidFill>
                  <a:srgbClr val="FFFF00"/>
                </a:solidFill>
              </a:rPr>
              <a:t>health</a:t>
            </a:r>
            <a:r>
              <a:rPr lang="sk-SK" dirty="0">
                <a:solidFill>
                  <a:srgbClr val="FFFF00"/>
                </a:solidFill>
              </a:rPr>
              <a:t> </a:t>
            </a:r>
            <a:r>
              <a:rPr lang="sk-SK" dirty="0" err="1">
                <a:solidFill>
                  <a:srgbClr val="FFFF00"/>
                </a:solidFill>
              </a:rPr>
              <a:t>statistics</a:t>
            </a:r>
            <a:r>
              <a:rPr lang="sk-SK" dirty="0" smtClean="0">
                <a:solidFill>
                  <a:srgbClr val="FFFF00"/>
                </a:solidFill>
              </a:rPr>
              <a:t>)</a:t>
            </a:r>
            <a:r>
              <a:rPr lang="sk-SK" dirty="0" smtClean="0"/>
              <a:t> </a:t>
            </a:r>
          </a:p>
          <a:p>
            <a:pPr marL="423298" lvl="1" indent="0">
              <a:buNone/>
            </a:pPr>
            <a:r>
              <a:rPr lang="sk-SK" dirty="0" smtClean="0"/>
              <a:t>sa </a:t>
            </a:r>
            <a:r>
              <a:rPr lang="sk-SK" dirty="0"/>
              <a:t>zaoberá agregovanými údajmi, ktoré popisujú a vymenúvajú vlastnosti, udalosti</a:t>
            </a:r>
            <a:r>
              <a:rPr lang="sk-SK" dirty="0" smtClean="0"/>
              <a:t>, správanie</a:t>
            </a:r>
            <a:r>
              <a:rPr lang="sk-SK" dirty="0"/>
              <a:t>, služby, zdroje, výsledky alebo náklady vo vzťahu k </a:t>
            </a:r>
            <a:r>
              <a:rPr lang="sk-SK" dirty="0" smtClean="0"/>
              <a:t>zdraviu</a:t>
            </a:r>
            <a:r>
              <a:rPr lang="sk-SK" dirty="0"/>
              <a:t>, chorobe a </a:t>
            </a:r>
            <a:r>
              <a:rPr lang="sk-SK" dirty="0" smtClean="0"/>
              <a:t>službám pre </a:t>
            </a:r>
            <a:r>
              <a:rPr lang="sk-SK" dirty="0"/>
              <a:t>zdravie</a:t>
            </a:r>
            <a:r>
              <a:rPr lang="sk-SK" dirty="0" smtClean="0"/>
              <a:t>.</a:t>
            </a:r>
          </a:p>
          <a:p>
            <a:endParaRPr lang="sk-SK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Bioštatistika a štatistika zdravia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09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0767" y="756287"/>
            <a:ext cx="8027510" cy="462174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Informatika </a:t>
            </a:r>
            <a:r>
              <a:rPr lang="sk-SK" sz="2400" dirty="0"/>
              <a:t>a zvlášť informatika v rámci zdravia </a:t>
            </a:r>
            <a:r>
              <a:rPr lang="sk-SK" sz="2400" dirty="0" smtClean="0"/>
              <a:t>verejnosti</a:t>
            </a:r>
          </a:p>
          <a:p>
            <a:pPr marL="423298" lvl="1" indent="0">
              <a:buNone/>
            </a:pPr>
            <a:r>
              <a:rPr lang="sk-SK" sz="2400" dirty="0" smtClean="0"/>
              <a:t>systematické </a:t>
            </a:r>
            <a:r>
              <a:rPr lang="sk-SK" sz="2400" dirty="0"/>
              <a:t>použitie </a:t>
            </a:r>
            <a:r>
              <a:rPr lang="sk-SK" sz="2400" dirty="0" err="1"/>
              <a:t>informatických</a:t>
            </a:r>
            <a:r>
              <a:rPr lang="sk-SK" sz="2400" dirty="0"/>
              <a:t> a </a:t>
            </a:r>
            <a:r>
              <a:rPr lang="sk-SK" sz="2400" dirty="0" smtClean="0"/>
              <a:t>počítačových vied </a:t>
            </a:r>
            <a:r>
              <a:rPr lang="sk-SK" sz="2400" dirty="0"/>
              <a:t>a technológií v praxi zdravia verejnosti, výskume a vzdelávaní. </a:t>
            </a:r>
            <a:endParaRPr lang="sk-SK" sz="2400" dirty="0" smtClean="0"/>
          </a:p>
          <a:p>
            <a:pPr marL="423298" lvl="1" indent="0">
              <a:buNone/>
            </a:pPr>
            <a:r>
              <a:rPr lang="sk-SK" sz="2400" dirty="0" smtClean="0"/>
              <a:t>Záber tejto </a:t>
            </a:r>
            <a:r>
              <a:rPr lang="sk-SK" sz="2400" dirty="0"/>
              <a:t>disciplíny </a:t>
            </a:r>
            <a:r>
              <a:rPr lang="sk-SK" sz="2400" dirty="0" smtClean="0"/>
              <a:t>sa uvádza </a:t>
            </a:r>
            <a:r>
              <a:rPr lang="sk-SK" sz="2400" dirty="0"/>
              <a:t>ako </a:t>
            </a:r>
            <a:r>
              <a:rPr lang="sk-SK" sz="2400" dirty="0" err="1"/>
              <a:t>konceptualizácia</a:t>
            </a:r>
            <a:r>
              <a:rPr lang="sk-SK" sz="2400" dirty="0"/>
              <a:t>, návrh, vývoj, aplikácia, zlepšenie</a:t>
            </a:r>
            <a:r>
              <a:rPr lang="sk-SK" sz="2400" dirty="0" smtClean="0"/>
              <a:t>, udržanie </a:t>
            </a:r>
            <a:r>
              <a:rPr lang="sk-SK" sz="2400" dirty="0"/>
              <a:t>a hodnotenie komunikačných systémov, systémov surveillance, </a:t>
            </a:r>
            <a:r>
              <a:rPr lang="sk-SK" sz="2400" dirty="0" smtClean="0"/>
              <a:t>informačných a vzdelávacích systémov relevantných pre zdravie verejnosti.</a:t>
            </a:r>
            <a:endParaRPr lang="sk-SK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Informatika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83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890" y="4134740"/>
            <a:ext cx="6094418" cy="342811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8382" y="756288"/>
            <a:ext cx="8399895" cy="3206570"/>
          </a:xfrm>
        </p:spPr>
        <p:txBody>
          <a:bodyPr/>
          <a:lstStyle/>
          <a:p>
            <a:r>
              <a:rPr lang="sk-SK" dirty="0" smtClean="0"/>
              <a:t>Zaoberá sa štúdiom </a:t>
            </a:r>
            <a:r>
              <a:rPr lang="sk-SK" dirty="0"/>
              <a:t>reprodukcie </a:t>
            </a:r>
            <a:r>
              <a:rPr lang="sk-SK" dirty="0" smtClean="0"/>
              <a:t>ľudských populácií</a:t>
            </a:r>
            <a:r>
              <a:rPr lang="sk-SK" dirty="0"/>
              <a:t>, predstavuje základ pre poznávanie zdravia populácií. </a:t>
            </a:r>
            <a:endParaRPr lang="sk-SK" dirty="0" smtClean="0"/>
          </a:p>
          <a:p>
            <a:r>
              <a:rPr lang="sk-SK" dirty="0" smtClean="0"/>
              <a:t>Predmetom sú všetky </a:t>
            </a:r>
            <a:r>
              <a:rPr lang="sk-SK" dirty="0"/>
              <a:t>udalosti a procesy, ktoré sú zviazané s reprodukciou ľudských </a:t>
            </a:r>
            <a:r>
              <a:rPr lang="sk-SK" dirty="0" smtClean="0"/>
              <a:t>populácií.</a:t>
            </a:r>
          </a:p>
          <a:p>
            <a:r>
              <a:rPr lang="sk-SK" dirty="0" smtClean="0"/>
              <a:t>Kvantifikáciou demografických </a:t>
            </a:r>
            <a:r>
              <a:rPr lang="sk-SK" dirty="0"/>
              <a:t>udalostí a procesov sa zaoberá demografická </a:t>
            </a:r>
            <a:r>
              <a:rPr lang="sk-SK" dirty="0" smtClean="0"/>
              <a:t>štatistika.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259" y="5378027"/>
            <a:ext cx="8312587" cy="1008380"/>
          </a:xfrm>
        </p:spPr>
        <p:txBody>
          <a:bodyPr/>
          <a:lstStyle/>
          <a:p>
            <a:r>
              <a:rPr lang="sk-SK" dirty="0" smtClean="0"/>
              <a:t>Demografia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495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0857" y="584405"/>
            <a:ext cx="6717242" cy="2270762"/>
          </a:xfrm>
        </p:spPr>
        <p:txBody>
          <a:bodyPr/>
          <a:lstStyle/>
          <a:p>
            <a:pPr marL="20158" indent="0">
              <a:buNone/>
            </a:pPr>
            <a:r>
              <a:rPr lang="sk-SK" dirty="0" smtClean="0"/>
              <a:t>Štúdium </a:t>
            </a:r>
            <a:r>
              <a:rPr lang="sk-SK" dirty="0"/>
              <a:t>distribúcie a determinantov stavov alebo udalostí, ktoré súvisia </a:t>
            </a:r>
            <a:r>
              <a:rPr lang="sk-SK" dirty="0" smtClean="0"/>
              <a:t>so zdravím </a:t>
            </a:r>
            <a:r>
              <a:rPr lang="sk-SK" dirty="0"/>
              <a:t>v určitej populácii a použitie tohto štúdia na riešenie problémov zdravia.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Epidemiológia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686" y="2192795"/>
            <a:ext cx="5440672" cy="342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56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033519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Spoločný </a:t>
            </a:r>
            <a:r>
              <a:rPr lang="sk-SK" dirty="0"/>
              <a:t>rámec na systematickú tvorbu </a:t>
            </a:r>
            <a:r>
              <a:rPr lang="sk-SK" dirty="0" smtClean="0"/>
              <a:t>štatistík Spoločenstva </a:t>
            </a:r>
            <a:r>
              <a:rPr lang="sk-SK" dirty="0"/>
              <a:t>v oblasti zdravia verejnosti a bezpečnosti a ochrany zdravia pri práci.</a:t>
            </a:r>
          </a:p>
          <a:p>
            <a:r>
              <a:rPr lang="sk-SK" dirty="0"/>
              <a:t>Štatistiky sa vypracujú v súlade s normami nestrannosti, spoľahlivosti, objektivity</a:t>
            </a:r>
            <a:r>
              <a:rPr lang="sk-SK" dirty="0" smtClean="0"/>
              <a:t>, nákladovej </a:t>
            </a:r>
            <a:r>
              <a:rPr lang="sk-SK" dirty="0"/>
              <a:t>efektívnosti a dôverného charakteru štatistických údajov. </a:t>
            </a:r>
            <a:endParaRPr lang="sk-SK" dirty="0" smtClean="0"/>
          </a:p>
          <a:p>
            <a:r>
              <a:rPr lang="sk-SK" dirty="0" smtClean="0"/>
              <a:t>Vo </a:t>
            </a:r>
            <a:r>
              <a:rPr lang="sk-SK" dirty="0"/>
              <a:t>forme </a:t>
            </a:r>
            <a:r>
              <a:rPr lang="sk-SK" dirty="0" smtClean="0"/>
              <a:t>harmonizovaného a </a:t>
            </a:r>
            <a:r>
              <a:rPr lang="sk-SK" dirty="0"/>
              <a:t>spoločného súboru údajov zahŕňajú informácie požadované </a:t>
            </a:r>
            <a:r>
              <a:rPr lang="sk-SK" dirty="0" smtClean="0"/>
              <a:t>pre činnosť </a:t>
            </a:r>
            <a:r>
              <a:rPr lang="sk-SK" dirty="0"/>
              <a:t>Spoločenstva v oblasti verejného zdravia, na podporu národných </a:t>
            </a:r>
            <a:r>
              <a:rPr lang="sk-SK" dirty="0" smtClean="0"/>
              <a:t>stratégií pre </a:t>
            </a:r>
            <a:r>
              <a:rPr lang="sk-SK" dirty="0"/>
              <a:t>rozvoj vysoko kvalitnej, všeobecne dostupnej a trvalo udržateľnej </a:t>
            </a:r>
            <a:r>
              <a:rPr lang="sk-SK" dirty="0" smtClean="0"/>
              <a:t>zdravotnej starostlivosti </a:t>
            </a:r>
            <a:r>
              <a:rPr lang="sk-SK" dirty="0"/>
              <a:t>a pre činnosť Spoločenstva v oblasti bezpečnosti a ochrany zdravia </a:t>
            </a:r>
            <a:r>
              <a:rPr lang="sk-SK" dirty="0" smtClean="0"/>
              <a:t>pri práci</a:t>
            </a:r>
            <a:r>
              <a:rPr lang="sk-SK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5664499"/>
            <a:ext cx="8312587" cy="1008380"/>
          </a:xfrm>
        </p:spPr>
        <p:txBody>
          <a:bodyPr/>
          <a:lstStyle/>
          <a:p>
            <a:r>
              <a:rPr lang="sk-SK" dirty="0"/>
              <a:t>Informačný </a:t>
            </a:r>
            <a:r>
              <a:rPr lang="sk-SK" dirty="0" smtClean="0"/>
              <a:t>systém </a:t>
            </a:r>
            <a:r>
              <a:rPr lang="sk-SK" dirty="0"/>
              <a:t>zdravia verejnosti v EU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72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9" y="756287"/>
            <a:ext cx="8211828" cy="4033519"/>
          </a:xfrm>
        </p:spPr>
        <p:txBody>
          <a:bodyPr/>
          <a:lstStyle/>
          <a:p>
            <a:r>
              <a:rPr lang="sk-SK" dirty="0" err="1" smtClean="0"/>
              <a:t>Ozrejmite</a:t>
            </a:r>
            <a:r>
              <a:rPr lang="sk-SK" dirty="0" smtClean="0"/>
              <a:t> </a:t>
            </a:r>
            <a:r>
              <a:rPr lang="sk-SK" dirty="0"/>
              <a:t>si pojmy kybernetika, informatika, štatistika v diskusii s kolegami a vysvetlite ich úlohy v oblasti zdravia verejnosti</a:t>
            </a:r>
          </a:p>
          <a:p>
            <a:r>
              <a:rPr lang="sk-SK" dirty="0" smtClean="0"/>
              <a:t>Uveďte </a:t>
            </a:r>
            <a:r>
              <a:rPr lang="sk-SK" dirty="0"/>
              <a:t>príklady z Vašej skúsenosti, keď ste pracovali s údajmi a keď s informáciami. Popíšte rozdiely v prístupe.</a:t>
            </a:r>
          </a:p>
          <a:p>
            <a:r>
              <a:rPr lang="sk-SK" dirty="0" smtClean="0"/>
              <a:t>Interpretujte </a:t>
            </a:r>
            <a:r>
              <a:rPr lang="sk-SK" dirty="0"/>
              <a:t>vlastnými slovami dôsledky nariadenia Európskeho parlamentu o štatistikách pre Vašu činnosť.</a:t>
            </a:r>
          </a:p>
          <a:p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Otázky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984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4317" y="756287"/>
            <a:ext cx="8313960" cy="4621740"/>
          </a:xfrm>
        </p:spPr>
        <p:txBody>
          <a:bodyPr>
            <a:normAutofit/>
          </a:bodyPr>
          <a:lstStyle/>
          <a:p>
            <a:r>
              <a:rPr lang="sk-SK" dirty="0" err="1" smtClean="0"/>
              <a:t>Kalibová</a:t>
            </a:r>
            <a:r>
              <a:rPr lang="sk-SK" dirty="0" smtClean="0"/>
              <a:t> </a:t>
            </a:r>
            <a:r>
              <a:rPr lang="sk-SK" dirty="0"/>
              <a:t>K.Úvod do demografie. 2 </a:t>
            </a:r>
            <a:r>
              <a:rPr lang="sk-SK" dirty="0" err="1"/>
              <a:t>ed</a:t>
            </a:r>
            <a:r>
              <a:rPr lang="sk-SK" dirty="0"/>
              <a:t>. 2001, Univerzita </a:t>
            </a:r>
            <a:r>
              <a:rPr lang="sk-SK" dirty="0" err="1"/>
              <a:t>Karlova</a:t>
            </a:r>
            <a:r>
              <a:rPr lang="sk-SK" dirty="0"/>
              <a:t>, Praha: </a:t>
            </a:r>
            <a:r>
              <a:rPr lang="sk-SK" dirty="0" err="1"/>
              <a:t>Karolinum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 err="1"/>
              <a:t>Last</a:t>
            </a:r>
            <a:r>
              <a:rPr lang="sk-SK" dirty="0"/>
              <a:t> JM. Slovník epidemiológie. 1999, Bratislava: USAID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/>
              <a:t>SR, Š.</a:t>
            </a:r>
            <a:r>
              <a:rPr lang="sk-SK" dirty="0" err="1"/>
              <a:t>ú</a:t>
            </a:r>
            <a:r>
              <a:rPr lang="sk-SK" dirty="0"/>
              <a:t>. Demografia.  2013  [</a:t>
            </a:r>
            <a:r>
              <a:rPr lang="sk-SK" dirty="0" err="1"/>
              <a:t>cited</a:t>
            </a:r>
            <a:r>
              <a:rPr lang="sk-SK" dirty="0"/>
              <a:t> 2013 28. 08.]; </a:t>
            </a:r>
            <a:r>
              <a:rPr lang="sk-SK" dirty="0" err="1"/>
              <a:t>Available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: </a:t>
            </a:r>
            <a:r>
              <a:rPr lang="sk-SK" dirty="0" err="1"/>
              <a:t>http</a:t>
            </a:r>
            <a:r>
              <a:rPr lang="sk-SK" dirty="0"/>
              <a:t>://</a:t>
            </a:r>
            <a:r>
              <a:rPr lang="sk-SK" dirty="0" err="1"/>
              <a:t>portal</a:t>
            </a:r>
            <a:r>
              <a:rPr lang="sk-SK" dirty="0"/>
              <a:t>.</a:t>
            </a:r>
            <a:r>
              <a:rPr lang="sk-SK" dirty="0" err="1"/>
              <a:t>statistics</a:t>
            </a:r>
            <a:r>
              <a:rPr lang="sk-SK" dirty="0"/>
              <a:t>.</a:t>
            </a:r>
            <a:r>
              <a:rPr lang="sk-SK" dirty="0" err="1"/>
              <a:t>sk</a:t>
            </a:r>
            <a:r>
              <a:rPr lang="sk-SK" dirty="0"/>
              <a:t>/</a:t>
            </a:r>
            <a:r>
              <a:rPr lang="sk-SK" dirty="0" err="1"/>
              <a:t>showdoc</a:t>
            </a:r>
            <a:r>
              <a:rPr lang="sk-SK" dirty="0"/>
              <a:t>.do?docid=2434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/>
              <a:t>EU. NARIADENIE EURÓPSKEHO PARLAMENTU A RADY (ES)  o štatistikách Spoločenstva v oblasti verejného zdravia a bezpečnosti a ochrany zdravia pri práci. </a:t>
            </a:r>
            <a:r>
              <a:rPr lang="sk-SK" dirty="0" err="1"/>
              <a:t>In</a:t>
            </a:r>
            <a:r>
              <a:rPr lang="sk-SK" dirty="0"/>
              <a:t> 1338/2008, E.P.a. Rada, Editor. 2008, EU: </a:t>
            </a:r>
            <a:r>
              <a:rPr lang="sk-SK" dirty="0" err="1"/>
              <a:t>Brussels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 err="1"/>
              <a:t>Tulchinski</a:t>
            </a:r>
            <a:r>
              <a:rPr lang="sk-SK" dirty="0"/>
              <a:t> TH,  </a:t>
            </a:r>
            <a:r>
              <a:rPr lang="sk-SK" dirty="0" err="1"/>
              <a:t>Varavikova</a:t>
            </a:r>
            <a:r>
              <a:rPr lang="sk-SK" dirty="0"/>
              <a:t> EA.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New</a:t>
            </a:r>
            <a:r>
              <a:rPr lang="sk-SK" dirty="0"/>
              <a:t> </a:t>
            </a:r>
            <a:r>
              <a:rPr lang="sk-SK" dirty="0" err="1"/>
              <a:t>Public</a:t>
            </a:r>
            <a:r>
              <a:rPr lang="sk-SK" dirty="0"/>
              <a:t> </a:t>
            </a:r>
            <a:r>
              <a:rPr lang="sk-SK" dirty="0" err="1"/>
              <a:t>Health</a:t>
            </a:r>
            <a:r>
              <a:rPr lang="sk-SK" dirty="0"/>
              <a:t>. 2 </a:t>
            </a:r>
            <a:r>
              <a:rPr lang="sk-SK" dirty="0" err="1"/>
              <a:t>nd</a:t>
            </a:r>
            <a:r>
              <a:rPr lang="sk-SK" dirty="0"/>
              <a:t>  </a:t>
            </a:r>
            <a:r>
              <a:rPr lang="sk-SK" dirty="0" err="1"/>
              <a:t>Edition</a:t>
            </a:r>
            <a:r>
              <a:rPr lang="sk-SK" dirty="0"/>
              <a:t>. 2nd </a:t>
            </a:r>
            <a:r>
              <a:rPr lang="sk-SK" dirty="0" err="1"/>
              <a:t>ed</a:t>
            </a:r>
            <a:r>
              <a:rPr lang="sk-SK" dirty="0"/>
              <a:t>. 2008: </a:t>
            </a:r>
            <a:r>
              <a:rPr lang="sk-SK" dirty="0" err="1"/>
              <a:t>Academic</a:t>
            </a:r>
            <a:r>
              <a:rPr lang="sk-SK" dirty="0"/>
              <a:t> </a:t>
            </a:r>
            <a:r>
              <a:rPr lang="sk-SK" dirty="0" err="1"/>
              <a:t>Press</a:t>
            </a:r>
            <a:r>
              <a:rPr lang="sk-SK" dirty="0"/>
              <a:t>. 696.</a:t>
            </a:r>
          </a:p>
          <a:p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Odporúčaná </a:t>
            </a:r>
            <a:r>
              <a:rPr lang="sk-SK" dirty="0" smtClean="0"/>
              <a:t>literatúra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F8DB-38B0-864A-BB3A-B4AD72147F02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92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2347" y="756287"/>
            <a:ext cx="8395930" cy="4033519"/>
          </a:xfrm>
        </p:spPr>
        <p:txBody>
          <a:bodyPr/>
          <a:lstStyle/>
          <a:p>
            <a:pPr marL="20158" indent="0">
              <a:buNone/>
            </a:pPr>
            <a:r>
              <a:rPr lang="sk-SK" sz="3600" b="1" dirty="0">
                <a:solidFill>
                  <a:srgbClr val="FFFF00"/>
                </a:solidFill>
              </a:rPr>
              <a:t>Štatistika zdravia</a:t>
            </a:r>
          </a:p>
          <a:p>
            <a:pPr marL="20158" indent="0">
              <a:buNone/>
            </a:pPr>
            <a:r>
              <a:rPr lang="sk-SK" dirty="0"/>
              <a:t>Martin </a:t>
            </a:r>
            <a:r>
              <a:rPr lang="sk-SK" dirty="0" err="1"/>
              <a:t>Rusnák</a:t>
            </a:r>
            <a:r>
              <a:rPr lang="sk-SK" dirty="0"/>
              <a:t>, Viera </a:t>
            </a:r>
            <a:r>
              <a:rPr lang="sk-SK" dirty="0" err="1"/>
              <a:t>Rusnáková</a:t>
            </a:r>
            <a:r>
              <a:rPr lang="sk-SK" dirty="0"/>
              <a:t>, Marek Psota</a:t>
            </a:r>
          </a:p>
          <a:p>
            <a:pPr marL="20158" indent="0">
              <a:buNone/>
            </a:pPr>
            <a:r>
              <a:rPr lang="sk-SK" dirty="0"/>
              <a:t>Vydalo vydavateľstvo </a:t>
            </a:r>
            <a:r>
              <a:rPr lang="sk-SK" dirty="0" err="1"/>
              <a:t>Typi</a:t>
            </a:r>
            <a:r>
              <a:rPr lang="sk-SK" dirty="0"/>
              <a:t> </a:t>
            </a:r>
            <a:r>
              <a:rPr lang="sk-SK" dirty="0" err="1"/>
              <a:t>Universitatis</a:t>
            </a:r>
            <a:r>
              <a:rPr lang="sk-SK" dirty="0"/>
              <a:t> </a:t>
            </a:r>
            <a:r>
              <a:rPr lang="sk-SK" dirty="0" err="1"/>
              <a:t>Tyrnaviensis</a:t>
            </a:r>
            <a:r>
              <a:rPr lang="sk-SK" dirty="0"/>
              <a:t>, spoločné pracovisko Trnavskej univerzity v Trnave a VEDY, vydavateľstva Slovenskej akadémie vied, ako 131. publikáciu. Prvé vydanie, 2013, 235 strán, </a:t>
            </a:r>
            <a:r>
              <a:rPr lang="sk-SK" dirty="0" err="1"/>
              <a:t>brož</a:t>
            </a:r>
            <a:r>
              <a:rPr lang="sk-SK" dirty="0"/>
              <a:t>. ISBN 978-80-8082-732-8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Učebnica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0529-9CE3-A34B-B118-0A9FC99610E4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465" y="756287"/>
            <a:ext cx="8425812" cy="4621740"/>
          </a:xfrm>
        </p:spPr>
        <p:txBody>
          <a:bodyPr/>
          <a:lstStyle/>
          <a:p>
            <a:r>
              <a:rPr lang="sk-SK" dirty="0" smtClean="0"/>
              <a:t>Prednášky, diskusia: prof. MUDr. Martin </a:t>
            </a:r>
            <a:r>
              <a:rPr lang="sk-SK" dirty="0" err="1" smtClean="0"/>
              <a:t>Rusnák</a:t>
            </a:r>
            <a:r>
              <a:rPr lang="sk-SK" dirty="0" smtClean="0"/>
              <a:t>, </a:t>
            </a:r>
            <a:r>
              <a:rPr lang="sk-SK" dirty="0" err="1" smtClean="0"/>
              <a:t>CSc</a:t>
            </a:r>
            <a:endParaRPr lang="sk-SK" dirty="0" smtClean="0"/>
          </a:p>
          <a:p>
            <a:r>
              <a:rPr lang="sk-SK" dirty="0" smtClean="0"/>
              <a:t>Cvičenia, diskusia: </a:t>
            </a:r>
            <a:r>
              <a:rPr lang="sk-SK" dirty="0" err="1" smtClean="0"/>
              <a:t>Mgr</a:t>
            </a:r>
            <a:r>
              <a:rPr lang="sk-SK" dirty="0" smtClean="0"/>
              <a:t>. </a:t>
            </a:r>
            <a:r>
              <a:rPr lang="sk-SK" dirty="0" err="1" smtClean="0"/>
              <a:t>Dudáková</a:t>
            </a:r>
            <a:endParaRPr lang="sk-SK" dirty="0" smtClean="0"/>
          </a:p>
          <a:p>
            <a:r>
              <a:rPr lang="sk-SK" dirty="0" smtClean="0"/>
              <a:t>Prednášky na základe učebnice, plus web s PPT, PDF a </a:t>
            </a:r>
            <a:r>
              <a:rPr lang="sk-SK" dirty="0" err="1" smtClean="0"/>
              <a:t>audio</a:t>
            </a:r>
            <a:r>
              <a:rPr lang="sk-SK" dirty="0" smtClean="0"/>
              <a:t> na </a:t>
            </a:r>
            <a:r>
              <a:rPr lang="sk-SK" dirty="0" err="1" smtClean="0"/>
              <a:t>rusnakm</a:t>
            </a:r>
            <a:r>
              <a:rPr lang="sk-SK" dirty="0" smtClean="0"/>
              <a:t>.</a:t>
            </a:r>
            <a:r>
              <a:rPr lang="sk-SK" dirty="0" err="1" smtClean="0"/>
              <a:t>truni</a:t>
            </a:r>
            <a:r>
              <a:rPr lang="sk-SK" dirty="0" smtClean="0"/>
              <a:t>.</a:t>
            </a:r>
            <a:r>
              <a:rPr lang="sk-SK" dirty="0" err="1" smtClean="0"/>
              <a:t>sk</a:t>
            </a:r>
            <a:endParaRPr lang="sk-SK" dirty="0" smtClean="0"/>
          </a:p>
          <a:p>
            <a:r>
              <a:rPr lang="sk-SK" dirty="0" smtClean="0"/>
              <a:t>Cvičenia na príkladoch, kontakt prostredníctvom MOODLE</a:t>
            </a:r>
          </a:p>
          <a:p>
            <a:r>
              <a:rPr lang="sk-SK" dirty="0" smtClean="0"/>
              <a:t>Skúška: test a príklad</a:t>
            </a:r>
          </a:p>
          <a:p>
            <a:r>
              <a:rPr lang="sk-SK" dirty="0" smtClean="0"/>
              <a:t>Priebežne – eseje, práce, atď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Výučba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62CE-319C-5F41-8639-E05551360255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92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84929" y="343681"/>
            <a:ext cx="7783348" cy="4901190"/>
          </a:xfrm>
        </p:spPr>
        <p:txBody>
          <a:bodyPr>
            <a:normAutofit fontScale="92500" lnSpcReduction="10000"/>
          </a:bodyPr>
          <a:lstStyle/>
          <a:p>
            <a:r>
              <a:rPr lang="sk-SK" dirty="0">
                <a:effectLst/>
              </a:rPr>
              <a:t>Kapitola 1 Úvod: Od údajov k informácii </a:t>
            </a:r>
          </a:p>
          <a:p>
            <a:r>
              <a:rPr lang="sk-SK" dirty="0">
                <a:effectLst/>
              </a:rPr>
              <a:t>Kapitola 2 Príprava a spracovanie údajov, úvod do {R}</a:t>
            </a:r>
          </a:p>
          <a:p>
            <a:r>
              <a:rPr lang="sk-SK" dirty="0">
                <a:effectLst/>
              </a:rPr>
              <a:t>Kapitola 3 Klasifikácia na účely štatistiky zdravia</a:t>
            </a:r>
          </a:p>
          <a:p>
            <a:r>
              <a:rPr lang="sk-SK" dirty="0">
                <a:effectLst/>
              </a:rPr>
              <a:t>Kapitola 4 Ukladanie údajov a databázové systémy</a:t>
            </a:r>
          </a:p>
          <a:p>
            <a:r>
              <a:rPr lang="sk-SK" dirty="0">
                <a:effectLst/>
              </a:rPr>
              <a:t>Kapitola 5 Zdroje údajov a zdravotnícke informačné systémy</a:t>
            </a:r>
          </a:p>
          <a:p>
            <a:r>
              <a:rPr lang="sk-SK" dirty="0">
                <a:effectLst/>
              </a:rPr>
              <a:t>Kapitola 6 Štandardizácia údajov</a:t>
            </a:r>
          </a:p>
          <a:p>
            <a:r>
              <a:rPr lang="sk-SK" dirty="0">
                <a:effectLst/>
              </a:rPr>
              <a:t>Kapitola 7 Štúdium reprodukcie populácií ľudí</a:t>
            </a:r>
          </a:p>
          <a:p>
            <a:r>
              <a:rPr lang="sk-SK" dirty="0">
                <a:effectLst/>
              </a:rPr>
              <a:t>Kapitola 8 Záťaž obyvateľstva ochoreniami</a:t>
            </a:r>
          </a:p>
          <a:p>
            <a:r>
              <a:rPr lang="sk-SK" dirty="0">
                <a:effectLst/>
              </a:rPr>
              <a:t>Kapitola 9 Súhrnné ukazovatele záťaže chorobami</a:t>
            </a:r>
          </a:p>
          <a:p>
            <a:r>
              <a:rPr lang="sk-SK" dirty="0">
                <a:effectLst/>
              </a:rPr>
              <a:t>Kapitola 10 Štatistika zdravotníckych služieb</a:t>
            </a:r>
          </a:p>
          <a:p>
            <a:r>
              <a:rPr lang="sk-SK" dirty="0">
                <a:effectLst/>
              </a:rPr>
              <a:t>Kapitola 11 Ekonomické ukazovatele v zdraví a zdravotníctve</a:t>
            </a:r>
          </a:p>
          <a:p>
            <a:r>
              <a:rPr lang="sk-SK" dirty="0">
                <a:effectLst/>
              </a:rPr>
              <a:t>Kapitola 12 Matematické modely a zdravie verejnosti 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C01C-D9BB-F14B-8ED6-837BAAC7E48A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56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802380"/>
          </a:xfrm>
        </p:spPr>
        <p:txBody>
          <a:bodyPr>
            <a:normAutofit/>
          </a:bodyPr>
          <a:lstStyle/>
          <a:p>
            <a:r>
              <a:rPr lang="sk-SK" sz="3200" dirty="0" smtClean="0">
                <a:effectLst/>
              </a:rPr>
              <a:t>Od </a:t>
            </a:r>
            <a:r>
              <a:rPr lang="sk-SK" sz="3200" dirty="0">
                <a:effectLst/>
              </a:rPr>
              <a:t>údajov k informácii</a:t>
            </a:r>
          </a:p>
          <a:p>
            <a:r>
              <a:rPr lang="sk-SK" sz="3200" dirty="0">
                <a:effectLst/>
              </a:rPr>
              <a:t>Špecifiká štatistiky zdravia a zdravotníckej starostlivosti</a:t>
            </a:r>
          </a:p>
          <a:p>
            <a:r>
              <a:rPr lang="sk-SK" sz="3200" dirty="0">
                <a:effectLst/>
              </a:rPr>
              <a:t>Informácie pre tvorbu stratégií</a:t>
            </a:r>
          </a:p>
          <a:p>
            <a:r>
              <a:rPr lang="sk-SK" sz="3200" dirty="0">
                <a:effectLst/>
              </a:rPr>
              <a:t>Prečo používame {R} </a:t>
            </a:r>
            <a:r>
              <a:rPr lang="sk-SK" sz="3200" dirty="0" smtClean="0">
                <a:effectLst/>
              </a:rPr>
              <a:t>prostredie</a:t>
            </a:r>
            <a:endParaRPr lang="sk-SK" sz="3200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5723035"/>
            <a:ext cx="8312587" cy="663371"/>
          </a:xfrm>
        </p:spPr>
        <p:txBody>
          <a:bodyPr/>
          <a:lstStyle/>
          <a:p>
            <a:r>
              <a:rPr lang="sk-SK" sz="3200" dirty="0">
                <a:effectLst/>
              </a:rPr>
              <a:t>Kapitola 1 Úvod: Od údajov k informácii </a:t>
            </a:r>
            <a:endParaRPr lang="sk-SK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625D-80C7-DE46-B7BE-C1A50008E817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30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033519"/>
          </a:xfrm>
        </p:spPr>
        <p:txBody>
          <a:bodyPr>
            <a:normAutofit/>
          </a:bodyPr>
          <a:lstStyle/>
          <a:p>
            <a:r>
              <a:rPr lang="sk-SK" sz="2800" dirty="0" smtClean="0">
                <a:effectLst/>
              </a:rPr>
              <a:t>Určiť </a:t>
            </a:r>
            <a:r>
              <a:rPr lang="sk-SK" sz="2800" dirty="0">
                <a:effectLst/>
              </a:rPr>
              <a:t>hlavné trendy a pojmy štatistiky zdravia; </a:t>
            </a:r>
          </a:p>
          <a:p>
            <a:pPr lvl="0"/>
            <a:r>
              <a:rPr lang="sk-SK" sz="2800" dirty="0">
                <a:effectLst/>
              </a:rPr>
              <a:t>Rozpoznať informáciu a údaj ako aj ich použitie;</a:t>
            </a:r>
          </a:p>
          <a:p>
            <a:pPr lvl="0"/>
            <a:r>
              <a:rPr lang="sk-SK" sz="2800" dirty="0">
                <a:effectLst/>
              </a:rPr>
              <a:t>Poznať špecifiká štatistiky zdravia a zdravotníckej starostlivosti;</a:t>
            </a:r>
          </a:p>
          <a:p>
            <a:pPr lvl="0"/>
            <a:r>
              <a:rPr lang="sk-SK" sz="2800" dirty="0">
                <a:effectLst/>
              </a:rPr>
              <a:t>Zaoberať sa jej úlohou v rámci zdravia verejnosti; </a:t>
            </a:r>
          </a:p>
          <a:p>
            <a:pPr lvl="0"/>
            <a:r>
              <a:rPr lang="sk-SK" sz="2800" dirty="0">
                <a:effectLst/>
              </a:rPr>
              <a:t>Poznať výhody štatistického prostredia {R}</a:t>
            </a:r>
            <a:r>
              <a:rPr lang="sk-SK" sz="2800" dirty="0" smtClean="0">
                <a:effectLst/>
              </a:rPr>
              <a:t>.</a:t>
            </a:r>
            <a:endParaRPr lang="sk-SK" sz="2800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dirty="0">
                <a:effectLst/>
              </a:rPr>
              <a:t>Po dokončení tejto kapitoly by študenti mali byť schopní</a:t>
            </a:r>
            <a:endParaRPr lang="sk-SK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A3E9-A91A-434B-8B15-F54A8E5F53F6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62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354100"/>
          </a:xfrm>
        </p:spPr>
        <p:txBody>
          <a:bodyPr>
            <a:normAutofit/>
          </a:bodyPr>
          <a:lstStyle/>
          <a:p>
            <a:r>
              <a:rPr lang="sk-SK" dirty="0" smtClean="0"/>
              <a:t>Metódy </a:t>
            </a:r>
            <a:r>
              <a:rPr lang="sk-SK" dirty="0"/>
              <a:t>štúdia </a:t>
            </a:r>
            <a:r>
              <a:rPr lang="sk-SK" dirty="0" smtClean="0"/>
              <a:t>populácie v </a:t>
            </a:r>
            <a:r>
              <a:rPr lang="sk-SK" dirty="0"/>
              <a:t>jej zdraví a chorobe pomocou demografie, epidemiológie, štatistiky </a:t>
            </a:r>
            <a:r>
              <a:rPr lang="sk-SK" dirty="0" smtClean="0"/>
              <a:t>zdravotníckej starostlivosti </a:t>
            </a:r>
            <a:r>
              <a:rPr lang="sk-SK" dirty="0"/>
              <a:t>či ekonómie. </a:t>
            </a:r>
            <a:endParaRPr lang="sk-SK" dirty="0" smtClean="0"/>
          </a:p>
          <a:p>
            <a:r>
              <a:rPr lang="sk-SK" dirty="0"/>
              <a:t>Z</a:t>
            </a:r>
            <a:r>
              <a:rPr lang="sk-SK" dirty="0" smtClean="0"/>
              <a:t>dravotná </a:t>
            </a:r>
            <a:r>
              <a:rPr lang="sk-SK" dirty="0"/>
              <a:t>a zdravotnícka politika ako </a:t>
            </a:r>
            <a:r>
              <a:rPr lang="sk-SK" dirty="0" smtClean="0"/>
              <a:t>nástroj syntézy </a:t>
            </a:r>
            <a:r>
              <a:rPr lang="sk-SK" dirty="0"/>
              <a:t>pohľadov, získaných na základe kvantitatívnych štúdií, ktorá ich </a:t>
            </a:r>
            <a:r>
              <a:rPr lang="sk-SK" dirty="0" smtClean="0"/>
              <a:t>výsledky kombinuje </a:t>
            </a:r>
            <a:r>
              <a:rPr lang="sk-SK" dirty="0"/>
              <a:t>s politickými, etickými a osobnými hodnotami ľudí, ktorí túto </a:t>
            </a:r>
            <a:r>
              <a:rPr lang="sk-SK" dirty="0" smtClean="0"/>
              <a:t>politiku vytvárajú</a:t>
            </a:r>
            <a:r>
              <a:rPr lang="sk-SK" dirty="0"/>
              <a:t>.</a:t>
            </a:r>
          </a:p>
          <a:p>
            <a:r>
              <a:rPr lang="sk-SK" dirty="0"/>
              <a:t>P</a:t>
            </a:r>
            <a:r>
              <a:rPr lang="sk-SK" dirty="0" smtClean="0"/>
              <a:t>oskytuje </a:t>
            </a:r>
            <a:r>
              <a:rPr lang="sk-SK" dirty="0"/>
              <a:t>zrkadlo, </a:t>
            </a:r>
            <a:r>
              <a:rPr lang="sk-SK" dirty="0" smtClean="0"/>
              <a:t>spätnú </a:t>
            </a:r>
            <a:r>
              <a:rPr lang="sk-SK" dirty="0"/>
              <a:t>väzbu, pri hodnotení účinkov zmien, ktoré sa </a:t>
            </a:r>
            <a:r>
              <a:rPr lang="sk-SK" dirty="0" smtClean="0"/>
              <a:t>oblasti zdravia </a:t>
            </a:r>
            <a:r>
              <a:rPr lang="sk-SK" dirty="0"/>
              <a:t>verejnosti prejavili ako výsledok cielenej intervencie.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Štatistika </a:t>
            </a:r>
            <a:r>
              <a:rPr lang="sk-SK" dirty="0"/>
              <a:t>zdravia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604E-10CC-0544-8FF7-6D0E077ADB07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329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065390"/>
            <a:ext cx="8312587" cy="1008380"/>
          </a:xfrm>
        </p:spPr>
        <p:txBody>
          <a:bodyPr/>
          <a:lstStyle/>
          <a:p>
            <a:r>
              <a:rPr lang="sk-SK" dirty="0">
                <a:effectLst/>
              </a:rPr>
              <a:t>Od údajov k </a:t>
            </a:r>
            <a:r>
              <a:rPr lang="sk-SK" dirty="0" smtClean="0">
                <a:effectLst/>
              </a:rPr>
              <a:t>informácii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908" y="1165527"/>
            <a:ext cx="6706486" cy="502339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4E5F-00AA-8345-8C53-A8212476C494}" type="datetime1">
              <a:rPr lang="sk-SK" smtClean="0"/>
              <a:t>22.9.2014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893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Martin_Trnava_prednasky.potx</Template>
  <TotalTime>888</TotalTime>
  <Words>1734</Words>
  <Application>Microsoft Macintosh PowerPoint</Application>
  <PresentationFormat>Custom</PresentationFormat>
  <Paragraphs>224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Martin_Trnava_prednasky</vt:lpstr>
      <vt:lpstr>Štatistika zdravia</vt:lpstr>
      <vt:lpstr>Ciele</vt:lpstr>
      <vt:lpstr>Učebnica</vt:lpstr>
      <vt:lpstr>Výučba</vt:lpstr>
      <vt:lpstr>Obsah</vt:lpstr>
      <vt:lpstr>Kapitola 1 Úvod: Od údajov k informácii </vt:lpstr>
      <vt:lpstr>Po dokončení tejto kapitoly by študenti mali byť schopní</vt:lpstr>
      <vt:lpstr>Štatistika zdravia </vt:lpstr>
      <vt:lpstr>Od údajov k informácii</vt:lpstr>
      <vt:lpstr>Kvantifikácia – hra s číslami</vt:lpstr>
      <vt:lpstr>Údaj</vt:lpstr>
      <vt:lpstr>Informácia</vt:lpstr>
      <vt:lpstr>Znaosť a múdrosť</vt:lpstr>
      <vt:lpstr>PowerPoint Presentation</vt:lpstr>
      <vt:lpstr>Ukazovateľ, indikátor</vt:lpstr>
      <vt:lpstr>PowerPoint Presentation</vt:lpstr>
      <vt:lpstr>Požiadavky na vlastnosti ukazovateľov</vt:lpstr>
      <vt:lpstr>Špecifiká štatistiky zdravia a zdravotníckej starostlivosti</vt:lpstr>
      <vt:lpstr>Štatistika zdravia </vt:lpstr>
      <vt:lpstr>Bioštatistika a štatistika zdravia</vt:lpstr>
      <vt:lpstr>Informatika</vt:lpstr>
      <vt:lpstr>Demografia</vt:lpstr>
      <vt:lpstr>Epidemiológia</vt:lpstr>
      <vt:lpstr>Informačný systém zdravia verejnosti v EU</vt:lpstr>
      <vt:lpstr>Otázky</vt:lpstr>
      <vt:lpstr>Odporúčaná literatúra</vt:lpstr>
    </vt:vector>
  </TitlesOfParts>
  <Manager/>
  <Company>FZaSP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Kapitola 1: Úvod. Od údajov k informácii</dc:title>
  <dc:subject>prednáška</dc:subject>
  <dc:creator>Martin Rusnák Viera Rusnáková</dc:creator>
  <cp:keywords/>
  <dc:description/>
  <cp:lastModifiedBy>Martin Rusnák</cp:lastModifiedBy>
  <cp:revision>45</cp:revision>
  <dcterms:created xsi:type="dcterms:W3CDTF">2012-03-23T08:51:40Z</dcterms:created>
  <dcterms:modified xsi:type="dcterms:W3CDTF">2014-09-22T16:55:50Z</dcterms:modified>
  <cp:category>prezentácia</cp:category>
</cp:coreProperties>
</file>