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0075863" cy="7562850"/>
  <p:notesSz cx="7772400" cy="10058400"/>
  <p:defaultTextStyle>
    <a:defPPr>
      <a:defRPr lang="en-GB"/>
    </a:defPPr>
    <a:lvl1pPr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4302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6461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862013" indent="-214313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10779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936" y="-72"/>
      </p:cViewPr>
      <p:guideLst>
        <p:guide orient="horz" pos="2382"/>
        <p:guide pos="31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7783B-884D-3C49-A4C0-7DF4E4FD1FDF}" type="datetimeFigureOut">
              <a:rPr lang="en-US" smtClean="0"/>
              <a:t>13.11.14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70DE2-BFAB-3B4A-82B3-0B84B8E5CD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3249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CE138-92E2-A645-B214-6537B836EFC6}" type="datetimeFigureOut">
              <a:rPr lang="en-US" smtClean="0"/>
              <a:t>13.11.14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754063"/>
            <a:ext cx="502602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77630-8971-0B41-A52B-C93F6F2131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18050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15173" y="3543701"/>
            <a:ext cx="503793" cy="1022039"/>
          </a:xfrm>
          <a:prstGeom prst="rect">
            <a:avLst/>
          </a:prstGeom>
          <a:noFill/>
        </p:spPr>
        <p:txBody>
          <a:bodyPr wrap="square" lIns="0" tIns="10079" rIns="0" bIns="10079" rtlCol="0" anchor="ctr" anchorCtr="0">
            <a:spAutoFit/>
          </a:bodyPr>
          <a:lstStyle/>
          <a:p>
            <a:r>
              <a:rPr lang="en-US" sz="7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7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6448" y="1344506"/>
            <a:ext cx="8312587" cy="2373895"/>
          </a:xfrm>
        </p:spPr>
        <p:txBody>
          <a:bodyPr>
            <a:noAutofit/>
          </a:bodyPr>
          <a:lstStyle>
            <a:lvl1pPr>
              <a:defRPr sz="66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034" y="3722416"/>
            <a:ext cx="6801208" cy="756285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503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1627-15A2-BC48-A020-9DA19BC8CC99}" type="datetime1">
              <a:rPr lang="sk-SK" smtClean="0"/>
              <a:t>13.11.14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65D366-4AF1-4746-9C39-861A506373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1035" y="756286"/>
            <a:ext cx="6381380" cy="3865456"/>
          </a:xfrm>
        </p:spPr>
        <p:txBody>
          <a:bodyPr vert="eaVert" anchor="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67B24-238B-1746-A905-1741655FC723}" type="datetime1">
              <a:rPr lang="sk-SK" smtClean="0"/>
              <a:t>13.11.14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BC3C-7372-45CB-AC7E-5C03862A0E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724" y="672255"/>
            <a:ext cx="2351035" cy="5714153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90690" y="756286"/>
            <a:ext cx="5541725" cy="5041900"/>
          </a:xfrm>
        </p:spPr>
        <p:txBody>
          <a:bodyPr vert="eaVert" anchor="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85E6-3536-F64D-B7E0-F1E35DBFDB58}" type="datetime1">
              <a:rPr lang="sk-SK" smtClean="0"/>
              <a:t>13.11.14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2C6B-D7B4-4470-96B0-FB5B90C36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B15F-5CC5-FB46-B04F-DC9728F9B735}" type="datetime1">
              <a:rPr lang="sk-SK" smtClean="0"/>
              <a:t>13.11.14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02069" y="4493265"/>
            <a:ext cx="503793" cy="100168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7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7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7931" y="4705959"/>
            <a:ext cx="4114311" cy="806704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5039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7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6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4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8929-D42F-A045-8F56-F39E38BBDE60}" type="datetime1">
              <a:rPr lang="sk-SK" smtClean="0"/>
              <a:t>13.11.14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D8D926-BC77-48DB-9B94-D8C2D2386D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8966" y="2100791"/>
            <a:ext cx="6650070" cy="2591537"/>
          </a:xfrm>
        </p:spPr>
        <p:txBody>
          <a:bodyPr/>
          <a:lstStyle>
            <a:lvl1pPr marL="0" algn="l" defTabSz="1007852" rtl="0" eaLnBrk="1" latinLnBrk="0" hangingPunct="1">
              <a:spcBef>
                <a:spcPct val="0"/>
              </a:spcBef>
              <a:buNone/>
              <a:defRPr lang="en-US" sz="60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FFEF-E109-0540-82C4-9191C1AE344D}" type="datetime1">
              <a:rPr lang="sk-SK" smtClean="0"/>
              <a:t>13.11.14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481152" y="726034"/>
            <a:ext cx="3607159" cy="3781425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541725" y="726034"/>
            <a:ext cx="3607159" cy="3784926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7793" y="730013"/>
            <a:ext cx="3607159" cy="705515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152" y="1512570"/>
            <a:ext cx="3610518" cy="3025140"/>
          </a:xfrm>
        </p:spPr>
        <p:txBody>
          <a:bodyPr anchor="t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41725" y="730013"/>
            <a:ext cx="3607159" cy="705515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41725" y="1512570"/>
            <a:ext cx="3607159" cy="3025140"/>
          </a:xfrm>
        </p:spPr>
        <p:txBody>
          <a:bodyPr anchor="t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64322" y="573656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67437" y="573656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1D44-5334-C34A-89CC-3646422A1D22}" type="datetime1">
              <a:rPr lang="sk-SK" smtClean="0"/>
              <a:t>13.11.14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45C3F-23D6-4420-B72D-D1DE680834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A833-EB15-844B-9399-8F497B361F6F}" type="datetime1">
              <a:rPr lang="sk-SK" smtClean="0"/>
              <a:t>13.11.14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44478E-25D6-4334-A519-EED7046972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1E78-8AFC-894A-A539-441DA27B0B08}" type="datetime1">
              <a:rPr lang="sk-SK" smtClean="0"/>
              <a:t>13.11.14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FC4B8-150F-463D-96B8-86E8E877A23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871989" y="1956976"/>
            <a:ext cx="503793" cy="135763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21" y="756286"/>
            <a:ext cx="4786035" cy="3781425"/>
          </a:xfrm>
        </p:spPr>
        <p:txBody>
          <a:bodyPr anchor="ctr"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7414" y="756286"/>
            <a:ext cx="2854828" cy="378142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091E-D7F4-B441-9329-10D63FBF8BF0}" type="datetime1">
              <a:rPr lang="sk-SK" smtClean="0"/>
              <a:t>13.11.14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E8336-881F-4F52-AF42-3EE20DD441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3449" y="675755"/>
            <a:ext cx="7388966" cy="280875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500"/>
            </a:lvl1pPr>
            <a:lvl2pPr marL="503926" indent="0">
              <a:buNone/>
              <a:defRPr sz="3100"/>
            </a:lvl2pPr>
            <a:lvl3pPr marL="1007852" indent="0">
              <a:buNone/>
              <a:defRPr sz="2600"/>
            </a:lvl3pPr>
            <a:lvl4pPr marL="1511778" indent="0">
              <a:buNone/>
              <a:defRPr sz="2200"/>
            </a:lvl4pPr>
            <a:lvl5pPr marL="2015703" indent="0">
              <a:buNone/>
              <a:defRPr sz="2200"/>
            </a:lvl5pPr>
            <a:lvl6pPr marL="2519629" indent="0">
              <a:buNone/>
              <a:defRPr sz="2200"/>
            </a:lvl6pPr>
            <a:lvl7pPr marL="3023555" indent="0">
              <a:buNone/>
              <a:defRPr sz="2200"/>
            </a:lvl7pPr>
            <a:lvl8pPr marL="3527481" indent="0">
              <a:buNone/>
              <a:defRPr sz="2200"/>
            </a:lvl8pPr>
            <a:lvl9pPr marL="4031407" indent="0">
              <a:buNone/>
              <a:defRPr sz="22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2759" y="3807943"/>
            <a:ext cx="5541725" cy="79488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83538" y="3673864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FF1C-D629-9F4B-A9EC-2561A7EC7148}" type="datetime1">
              <a:rPr lang="sk-SK" smtClean="0"/>
              <a:t>13.11.14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175293-B81F-479D-8DFF-1D0DC9796D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0075863" cy="756285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513166" y="1145169"/>
            <a:ext cx="7978510" cy="629353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304560" y="1287646"/>
            <a:ext cx="6107704" cy="4937062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612011" y="128865"/>
            <a:ext cx="7139672" cy="524344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448" y="5378027"/>
            <a:ext cx="8312587" cy="1008380"/>
          </a:xfrm>
          <a:prstGeom prst="rect">
            <a:avLst/>
          </a:prstGeom>
        </p:spPr>
        <p:txBody>
          <a:bodyPr vert="horz" lIns="100785" tIns="50393" rIns="100785" bIns="50393" rtlCol="0" anchor="b">
            <a:no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1035" y="756287"/>
            <a:ext cx="6717242" cy="4033519"/>
          </a:xfrm>
          <a:prstGeom prst="rect">
            <a:avLst/>
          </a:prstGeom>
        </p:spPr>
        <p:txBody>
          <a:bodyPr vert="horz" lIns="100785" tIns="50393" rIns="100785" bIns="50393" rtlCol="0" anchor="ctr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7308" y="6787309"/>
            <a:ext cx="1164934" cy="402652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r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43AA793-5AF7-0E4D-A667-CB9B7092C4CE}" type="datetime1">
              <a:rPr lang="sk-SK" smtClean="0"/>
              <a:t>13.11.14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5002" y="6787309"/>
            <a:ext cx="5475399" cy="402651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l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GB" smtClean="0"/>
              <a:t>rusnak.truni.sk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449" y="6787310"/>
            <a:ext cx="822862" cy="402652"/>
          </a:xfrm>
          <a:prstGeom prst="rect">
            <a:avLst/>
          </a:prstGeom>
        </p:spPr>
        <p:txBody>
          <a:bodyPr vert="horz" lIns="100785" tIns="50393" rIns="100785" bIns="10079" rtlCol="0" anchor="b"/>
          <a:lstStyle>
            <a:lvl1pPr algn="l">
              <a:defRPr sz="18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97C3CC7-D778-443F-883F-F6921BFC047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1007852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2356" indent="-282198" algn="l" defTabSz="1007852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3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05496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08637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511778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814133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166881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469237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771592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3124340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6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52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78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703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629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55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81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407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err="1"/>
              <a:t>Záťaž</a:t>
            </a:r>
            <a:r>
              <a:rPr lang="en-US" sz="6000" dirty="0"/>
              <a:t> </a:t>
            </a:r>
            <a:r>
              <a:rPr lang="en-US" sz="6000" dirty="0" err="1"/>
              <a:t>obyvateľstva</a:t>
            </a:r>
            <a:r>
              <a:rPr lang="en-US" sz="6000" dirty="0"/>
              <a:t> </a:t>
            </a:r>
            <a:r>
              <a:rPr lang="en-US" sz="6000"/>
              <a:t>ochoreniami</a:t>
            </a:r>
            <a:endParaRPr lang="sk-SK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034" y="3722416"/>
            <a:ext cx="6801208" cy="1417752"/>
          </a:xfrm>
        </p:spPr>
        <p:txBody>
          <a:bodyPr>
            <a:normAutofit/>
          </a:bodyPr>
          <a:lstStyle/>
          <a:p>
            <a:r>
              <a:rPr lang="sk-SK" dirty="0" smtClean="0"/>
              <a:t>Prof. MUDr. Martin </a:t>
            </a:r>
            <a:r>
              <a:rPr lang="sk-SK" dirty="0" err="1" smtClean="0"/>
              <a:t>Rusnák</a:t>
            </a:r>
            <a:r>
              <a:rPr lang="sk-SK" dirty="0" smtClean="0"/>
              <a:t>, </a:t>
            </a:r>
            <a:r>
              <a:rPr lang="sk-SK" dirty="0" err="1" smtClean="0"/>
              <a:t>CSc</a:t>
            </a:r>
            <a:endParaRPr lang="sk-SK" dirty="0" smtClean="0"/>
          </a:p>
          <a:p>
            <a:r>
              <a:rPr lang="sk-SK" dirty="0" smtClean="0"/>
              <a:t>Prof. MUDr. Viera </a:t>
            </a:r>
            <a:r>
              <a:rPr lang="sk-SK" dirty="0" err="1" smtClean="0"/>
              <a:t>Rusnáková</a:t>
            </a:r>
            <a:r>
              <a:rPr lang="sk-SK" dirty="0" smtClean="0"/>
              <a:t>, </a:t>
            </a:r>
            <a:r>
              <a:rPr lang="sk-SK" dirty="0" err="1" smtClean="0"/>
              <a:t>CSc</a:t>
            </a:r>
            <a:endParaRPr lang="sk-SK" dirty="0" smtClean="0"/>
          </a:p>
          <a:p>
            <a:r>
              <a:rPr lang="sk-SK" dirty="0" smtClean="0"/>
              <a:t>PhDr. Marek Psota, </a:t>
            </a:r>
            <a:r>
              <a:rPr lang="sk-SK" dirty="0" err="1" smtClean="0"/>
              <a:t>PhD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46099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9" y="756287"/>
            <a:ext cx="8211828" cy="4621740"/>
          </a:xfrm>
        </p:spPr>
        <p:txBody>
          <a:bodyPr>
            <a:normAutofit fontScale="85000" lnSpcReduction="10000"/>
          </a:bodyPr>
          <a:lstStyle/>
          <a:p>
            <a:r>
              <a:rPr lang="sk-SK" sz="2400" dirty="0" smtClean="0"/>
              <a:t>Miera </a:t>
            </a:r>
            <a:r>
              <a:rPr lang="sk-SK" sz="2400" dirty="0"/>
              <a:t>výskytu nových ochorení. </a:t>
            </a:r>
            <a:endParaRPr lang="sk-SK" sz="2400" dirty="0" smtClean="0"/>
          </a:p>
          <a:p>
            <a:r>
              <a:rPr lang="sk-SK" sz="2400" dirty="0" smtClean="0"/>
              <a:t>Udáva </a:t>
            </a:r>
            <a:r>
              <a:rPr lang="sk-SK" sz="2400" dirty="0"/>
              <a:t>sa vzhľadom na populáciu, v ktorej sa ochorenie vyskytuje, a čas, v ktorom sa pozorovanie vykonalo. </a:t>
            </a:r>
            <a:endParaRPr lang="sk-SK" sz="2400" dirty="0" smtClean="0"/>
          </a:p>
          <a:p>
            <a:r>
              <a:rPr lang="sk-SK" sz="2400" dirty="0" smtClean="0"/>
              <a:t>Miera </a:t>
            </a:r>
            <a:r>
              <a:rPr lang="sk-SK" sz="2400" dirty="0"/>
              <a:t>(Rate) je počet demografických udalostí </a:t>
            </a:r>
            <a:r>
              <a:rPr lang="sk-SK" sz="2400" dirty="0" smtClean="0"/>
              <a:t>určitého </a:t>
            </a:r>
            <a:r>
              <a:rPr lang="sk-SK" sz="2400" dirty="0"/>
              <a:t>typu, ktorý </a:t>
            </a:r>
            <a:r>
              <a:rPr lang="sk-SK" sz="2400" dirty="0" smtClean="0"/>
              <a:t>zodpovedá určitej skupine </a:t>
            </a:r>
            <a:r>
              <a:rPr lang="sk-SK" sz="2400" dirty="0"/>
              <a:t>obyvateľstva (najčastejšie na </a:t>
            </a:r>
            <a:r>
              <a:rPr lang="sk-SK" sz="2400" dirty="0" smtClean="0"/>
              <a:t>obyvateľstvo </a:t>
            </a:r>
            <a:r>
              <a:rPr lang="sk-SK" sz="2400" dirty="0"/>
              <a:t>stredného stavu) za určité časové obdobie</a:t>
            </a:r>
            <a:r>
              <a:rPr lang="sk-SK" sz="2400" dirty="0" smtClean="0"/>
              <a:t>.</a:t>
            </a:r>
          </a:p>
          <a:p>
            <a:r>
              <a:rPr lang="sk-SK" sz="2600" dirty="0" smtClean="0"/>
              <a:t>Č</a:t>
            </a:r>
            <a:r>
              <a:rPr lang="sk-SK" sz="2600" dirty="0" smtClean="0"/>
              <a:t>itateľ </a:t>
            </a:r>
            <a:r>
              <a:rPr lang="sk-SK" sz="2600" dirty="0"/>
              <a:t>zlomku je počet nových prípadov. </a:t>
            </a:r>
            <a:endParaRPr lang="sk-SK" sz="2600" dirty="0" smtClean="0"/>
          </a:p>
          <a:p>
            <a:r>
              <a:rPr lang="sk-SK" sz="2600" dirty="0" smtClean="0"/>
              <a:t>Príklad:V </a:t>
            </a:r>
            <a:r>
              <a:rPr lang="sk-SK" sz="2600" dirty="0"/>
              <a:t>prípade novo </a:t>
            </a:r>
            <a:r>
              <a:rPr lang="sk-SK" sz="2600" dirty="0" smtClean="0"/>
              <a:t>priznaných </a:t>
            </a:r>
            <a:r>
              <a:rPr lang="sk-SK" sz="2600" dirty="0"/>
              <a:t>invalidít ide o incidenciu invalidity, v prípade úmrtí hovoríme o úmrtnosti, aj keď vlastne ide o variant incidencie. </a:t>
            </a:r>
            <a:endParaRPr lang="sk-SK" sz="2600" dirty="0" smtClean="0"/>
          </a:p>
          <a:p>
            <a:r>
              <a:rPr lang="sk-SK" sz="2600" dirty="0" smtClean="0">
                <a:solidFill>
                  <a:srgbClr val="FFFF00"/>
                </a:solidFill>
              </a:rPr>
              <a:t>V prípade </a:t>
            </a:r>
            <a:r>
              <a:rPr lang="sk-SK" sz="2600" dirty="0">
                <a:solidFill>
                  <a:srgbClr val="FFFF00"/>
                </a:solidFill>
              </a:rPr>
              <a:t>incidencie nás zaujíma zmena stavu, teda prechod zo stavu zdravých, či lepšie povedané, zo stavu, keď problém ešte nie je rozpoznaný či kvalifikovaný, do stavu, keď sa splnia predpoklady obsiahnuté v definícii prípadu. </a:t>
            </a:r>
            <a:endParaRPr lang="sk-SK" sz="26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Incidencia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BC57-5913-E34C-A93A-C00DD6EAEBD2}" type="datetime1">
              <a:rPr lang="sk-SK" smtClean="0"/>
              <a:t>13.11.14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555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9958" y="3278404"/>
            <a:ext cx="8108319" cy="2722344"/>
          </a:xfrm>
        </p:spPr>
        <p:txBody>
          <a:bodyPr/>
          <a:lstStyle/>
          <a:p>
            <a:pPr marL="20158" indent="0">
              <a:buNone/>
            </a:pPr>
            <a:r>
              <a:rPr lang="sk-SK" dirty="0" smtClean="0"/>
              <a:t>Incidenciu označme písmenom </a:t>
            </a:r>
            <a:r>
              <a:rPr lang="sk-SK" i="1" dirty="0"/>
              <a:t>I</a:t>
            </a:r>
            <a:r>
              <a:rPr lang="sk-SK" dirty="0"/>
              <a:t>, počet nových prípadov označme písmenom </a:t>
            </a:r>
            <a:r>
              <a:rPr lang="sk-SK" i="1" dirty="0"/>
              <a:t>N</a:t>
            </a:r>
            <a:r>
              <a:rPr lang="sk-SK" dirty="0"/>
              <a:t>, populáciu v riziku označme písmenami </a:t>
            </a:r>
            <a:r>
              <a:rPr lang="sk-SK" i="1" dirty="0" err="1"/>
              <a:t>Pr</a:t>
            </a:r>
            <a:r>
              <a:rPr lang="sk-SK" dirty="0"/>
              <a:t> (aby sme odlíšili zvyčajné označenie pravdepodobnosti).</a:t>
            </a:r>
            <a:r>
              <a:rPr lang="sk-SK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B15F-5CC5-FB46-B04F-DC9728F9B735}" type="datetime1">
              <a:rPr lang="sk-SK" smtClean="0"/>
              <a:t>13.11.14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578" y="1714187"/>
            <a:ext cx="3210761" cy="156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23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621740"/>
          </a:xfrm>
        </p:spPr>
        <p:txBody>
          <a:bodyPr>
            <a:normAutofit fontScale="92500"/>
          </a:bodyPr>
          <a:lstStyle/>
          <a:p>
            <a:r>
              <a:rPr lang="sk-SK" sz="2800" dirty="0" smtClean="0"/>
              <a:t>Alternatívne výrazy: Proporcia </a:t>
            </a:r>
            <a:r>
              <a:rPr lang="sk-SK" sz="2800" dirty="0"/>
              <a:t>incidencie</a:t>
            </a:r>
            <a:r>
              <a:rPr lang="sk-SK" sz="2800" dirty="0"/>
              <a:t>, Attack rate, Riziko, Pravdepodobnosť vzniku </a:t>
            </a:r>
            <a:r>
              <a:rPr lang="sk-SK" sz="2800" dirty="0" smtClean="0"/>
              <a:t>ochorenia</a:t>
            </a:r>
          </a:p>
          <a:p>
            <a:r>
              <a:rPr lang="sk-SK" sz="2800" dirty="0" smtClean="0"/>
              <a:t>Vychádza </a:t>
            </a:r>
            <a:r>
              <a:rPr lang="sk-SK" sz="2800" dirty="0"/>
              <a:t>z </a:t>
            </a:r>
            <a:r>
              <a:rPr lang="sk-SK" sz="2800" dirty="0"/>
              <a:t>predpokladu</a:t>
            </a:r>
            <a:r>
              <a:rPr lang="sk-SK" sz="2800" dirty="0"/>
              <a:t>, že sme schopní </a:t>
            </a:r>
            <a:r>
              <a:rPr lang="sk-SK" sz="2800" b="1" dirty="0">
                <a:solidFill>
                  <a:srgbClr val="FFFF00"/>
                </a:solidFill>
              </a:rPr>
              <a:t>sledovať celú populáciu v riziku od začiatku obdobia </a:t>
            </a:r>
            <a:r>
              <a:rPr lang="sk-SK" sz="2800" b="1" dirty="0" smtClean="0">
                <a:solidFill>
                  <a:srgbClr val="FFFF00"/>
                </a:solidFill>
              </a:rPr>
              <a:t>pozorovania </a:t>
            </a:r>
            <a:r>
              <a:rPr lang="sk-SK" sz="2800" b="1" dirty="0">
                <a:solidFill>
                  <a:srgbClr val="FFFF00"/>
                </a:solidFill>
              </a:rPr>
              <a:t>do jeho ukončenia</a:t>
            </a:r>
            <a:r>
              <a:rPr lang="sk-SK" sz="2800" dirty="0"/>
              <a:t>. </a:t>
            </a:r>
            <a:endParaRPr lang="sk-SK" sz="2800" dirty="0" smtClean="0"/>
          </a:p>
          <a:p>
            <a:r>
              <a:rPr lang="sk-SK" sz="2800" dirty="0" smtClean="0"/>
              <a:t>Teda </a:t>
            </a:r>
            <a:r>
              <a:rPr lang="sk-SK" sz="2800" dirty="0"/>
              <a:t>v praktickej epidemiológii i v </a:t>
            </a:r>
            <a:r>
              <a:rPr lang="sk-SK" sz="2800" dirty="0" err="1"/>
              <a:t>kohortových</a:t>
            </a:r>
            <a:r>
              <a:rPr lang="sk-SK" sz="2800" dirty="0"/>
              <a:t> štúdiách môžeme využiť kumulatívnu </a:t>
            </a:r>
            <a:r>
              <a:rPr lang="sk-SK" sz="2800" dirty="0"/>
              <a:t>incidenciu</a:t>
            </a:r>
            <a:r>
              <a:rPr lang="sk-SK" sz="2800" dirty="0" smtClean="0"/>
              <a:t>.</a:t>
            </a:r>
          </a:p>
          <a:p>
            <a:r>
              <a:rPr lang="sk-SK" sz="2600" dirty="0" smtClean="0"/>
              <a:t>Predstavuje </a:t>
            </a:r>
            <a:r>
              <a:rPr lang="sk-SK" sz="2600" dirty="0"/>
              <a:t>riziko </a:t>
            </a:r>
            <a:r>
              <a:rPr lang="sk-SK" sz="2600" dirty="0" smtClean="0"/>
              <a:t>ochorieť </a:t>
            </a:r>
            <a:r>
              <a:rPr lang="sk-SK" sz="2600" dirty="0"/>
              <a:t>a môže sa vyjadriť ako pravdepodobnosť. </a:t>
            </a:r>
            <a:r>
              <a:rPr lang="sk-SK" sz="2600" dirty="0"/>
              <a:t>Je priamym odhadom Relatívneho rizika.</a:t>
            </a:r>
            <a:r>
              <a:rPr lang="sk-SK" sz="2600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Kumulatívna incidencia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B15F-5CC5-FB46-B04F-DC9728F9B735}" type="datetime1">
              <a:rPr lang="sk-SK" smtClean="0"/>
              <a:t>13.11.14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101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033519"/>
          </a:xfrm>
        </p:spPr>
        <p:txBody>
          <a:bodyPr/>
          <a:lstStyle/>
          <a:p>
            <a:r>
              <a:rPr lang="sk-SK" dirty="0"/>
              <a:t>Pod prevalenciou, či chorobnosťou rozumieme proporciu jedincov v populácii, ktorí majú určité ochorenie alebo syndróm či znak v danom čase alebo počas </a:t>
            </a:r>
            <a:r>
              <a:rPr lang="sk-SK" dirty="0" smtClean="0"/>
              <a:t>určitého </a:t>
            </a:r>
            <a:r>
              <a:rPr lang="sk-SK" dirty="0"/>
              <a:t>obdobia. </a:t>
            </a:r>
            <a:endParaRPr lang="sk-SK" dirty="0" smtClean="0"/>
          </a:p>
          <a:p>
            <a:r>
              <a:rPr lang="sk-SK" dirty="0" smtClean="0"/>
              <a:t>Pokiaľ </a:t>
            </a:r>
            <a:r>
              <a:rPr lang="sk-SK" dirty="0"/>
              <a:t>je incidencia mierou prírastku ochorení alebo chorobných stavov, prevalencia je mierou ich celkového výskytu. </a:t>
            </a:r>
            <a:endParaRPr lang="sk-SK" dirty="0" smtClean="0"/>
          </a:p>
          <a:p>
            <a:r>
              <a:rPr lang="sk-SK" dirty="0" smtClean="0"/>
              <a:t>Preto </a:t>
            </a:r>
            <a:r>
              <a:rPr lang="sk-SK" dirty="0"/>
              <a:t>na rozdiel od incidencie sa chorobnosť zaujíma nielen o novovzniknuté prípady, ale zaoberá sa všetkými </a:t>
            </a:r>
            <a:r>
              <a:rPr lang="sk-SK" dirty="0" smtClean="0"/>
              <a:t>prípadmi</a:t>
            </a:r>
            <a:r>
              <a:rPr lang="sk-SK" dirty="0"/>
              <a:t>, ohraničenými časom a miestom výskytu.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B15F-5CC5-FB46-B04F-DC9728F9B735}" type="datetime1">
              <a:rPr lang="sk-SK" smtClean="0"/>
              <a:t>13.11.14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139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B15F-5CC5-FB46-B04F-DC9728F9B735}" type="datetime1">
              <a:rPr lang="sk-SK" smtClean="0"/>
              <a:t>13.11.14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2334" y="3693698"/>
            <a:ext cx="4637928" cy="33446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2333" y="331358"/>
            <a:ext cx="4637928" cy="3153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639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8" y="4105389"/>
            <a:ext cx="8211829" cy="2367922"/>
          </a:xfrm>
        </p:spPr>
        <p:txBody>
          <a:bodyPr/>
          <a:lstStyle/>
          <a:p>
            <a:r>
              <a:rPr lang="sk-SK" dirty="0"/>
              <a:t>Označme prevalenciu písmenom </a:t>
            </a:r>
            <a:r>
              <a:rPr lang="sk-SK" i="1" dirty="0"/>
              <a:t>Ch</a:t>
            </a:r>
            <a:r>
              <a:rPr lang="sk-SK" dirty="0"/>
              <a:t> ako chorobnosť, počet všetkých </a:t>
            </a:r>
            <a:r>
              <a:rPr lang="sk-SK" dirty="0" smtClean="0"/>
              <a:t>prípadov </a:t>
            </a:r>
            <a:r>
              <a:rPr lang="sk-SK" dirty="0"/>
              <a:t>označme písmenom </a:t>
            </a:r>
            <a:r>
              <a:rPr lang="sk-SK" i="1" dirty="0"/>
              <a:t>D</a:t>
            </a:r>
            <a:r>
              <a:rPr lang="sk-SK" dirty="0"/>
              <a:t>, populáciu v riziku označme písmenami </a:t>
            </a:r>
            <a:r>
              <a:rPr lang="sk-SK" i="1" dirty="0"/>
              <a:t>Pr</a:t>
            </a:r>
            <a:r>
              <a:rPr lang="sk-SK" dirty="0"/>
              <a:t> (aby sme odlíšili zvyčajné označenie pravdepodobnosti).</a:t>
            </a:r>
            <a:r>
              <a:rPr lang="sk-SK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B15F-5CC5-FB46-B04F-DC9728F9B735}" type="datetime1">
              <a:rPr lang="sk-SK" smtClean="0"/>
              <a:t>13.11.14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7136" y="2229906"/>
            <a:ext cx="3703739" cy="149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016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9" y="756287"/>
            <a:ext cx="8211828" cy="6031022"/>
          </a:xfrm>
        </p:spPr>
        <p:txBody>
          <a:bodyPr>
            <a:normAutofit fontScale="92500"/>
          </a:bodyPr>
          <a:lstStyle/>
          <a:p>
            <a:r>
              <a:rPr lang="sk-SK" b="1" dirty="0" smtClean="0">
                <a:solidFill>
                  <a:srgbClr val="FFFF00"/>
                </a:solidFill>
              </a:rPr>
              <a:t>Bodová prevalencia (</a:t>
            </a:r>
            <a:r>
              <a:rPr lang="sk-SK" b="1" dirty="0" err="1" smtClean="0">
                <a:solidFill>
                  <a:srgbClr val="FFFF00"/>
                </a:solidFill>
              </a:rPr>
              <a:t>Point</a:t>
            </a:r>
            <a:r>
              <a:rPr lang="sk-SK" b="1" dirty="0" smtClean="0">
                <a:solidFill>
                  <a:srgbClr val="FFFF00"/>
                </a:solidFill>
              </a:rPr>
              <a:t> </a:t>
            </a:r>
            <a:r>
              <a:rPr lang="sk-SK" b="1" dirty="0" err="1" smtClean="0">
                <a:solidFill>
                  <a:srgbClr val="FFFF00"/>
                </a:solidFill>
              </a:rPr>
              <a:t>Prevalence</a:t>
            </a:r>
            <a:r>
              <a:rPr lang="sk-SK" b="1" dirty="0" smtClean="0">
                <a:solidFill>
                  <a:srgbClr val="FFFF00"/>
                </a:solidFill>
              </a:rPr>
              <a:t>)</a:t>
            </a:r>
            <a:r>
              <a:rPr lang="sk-SK" dirty="0" smtClean="0"/>
              <a:t> </a:t>
            </a:r>
            <a:r>
              <a:rPr lang="sk-SK" dirty="0"/>
              <a:t>počet ochorení v určitom časovom </a:t>
            </a:r>
            <a:r>
              <a:rPr lang="sk-SK" dirty="0" smtClean="0"/>
              <a:t>bode. Často </a:t>
            </a:r>
            <a:r>
              <a:rPr lang="sk-SK" dirty="0"/>
              <a:t>sa používa v štúdiách v dobre definovaných </a:t>
            </a:r>
            <a:r>
              <a:rPr lang="sk-SK" dirty="0" smtClean="0"/>
              <a:t>populáciách</a:t>
            </a:r>
            <a:r>
              <a:rPr lang="sk-SK" dirty="0"/>
              <a:t>, akými sú napríklad pacienti hospitalizovaní v nemocnici. </a:t>
            </a:r>
            <a:endParaRPr lang="sk-SK" dirty="0" smtClean="0"/>
          </a:p>
          <a:p>
            <a:r>
              <a:rPr lang="sk-SK" b="1" dirty="0" smtClean="0">
                <a:solidFill>
                  <a:srgbClr val="FFFF00"/>
                </a:solidFill>
              </a:rPr>
              <a:t>Intervalová Prevalencia (</a:t>
            </a:r>
            <a:r>
              <a:rPr lang="sk-SK" b="1" dirty="0" err="1" smtClean="0">
                <a:solidFill>
                  <a:srgbClr val="FFFF00"/>
                </a:solidFill>
              </a:rPr>
              <a:t>Period</a:t>
            </a:r>
            <a:r>
              <a:rPr lang="sk-SK" b="1" dirty="0" smtClean="0">
                <a:solidFill>
                  <a:srgbClr val="FFFF00"/>
                </a:solidFill>
              </a:rPr>
              <a:t> </a:t>
            </a:r>
            <a:r>
              <a:rPr lang="sk-SK" b="1" dirty="0" err="1" smtClean="0">
                <a:solidFill>
                  <a:srgbClr val="FFFF00"/>
                </a:solidFill>
              </a:rPr>
              <a:t>Prevalence</a:t>
            </a:r>
            <a:r>
              <a:rPr lang="sk-SK" b="1" dirty="0" smtClean="0">
                <a:solidFill>
                  <a:srgbClr val="FFFF00"/>
                </a:solidFill>
              </a:rPr>
              <a:t>)</a:t>
            </a:r>
            <a:r>
              <a:rPr lang="sk-SK" dirty="0" smtClean="0"/>
              <a:t> Prevalenciu ochorení </a:t>
            </a:r>
            <a:r>
              <a:rPr lang="sk-SK" dirty="0"/>
              <a:t>zisťujeme aj počas určitého časového </a:t>
            </a:r>
            <a:r>
              <a:rPr lang="sk-SK" dirty="0" smtClean="0"/>
              <a:t>intervalu. </a:t>
            </a:r>
          </a:p>
          <a:p>
            <a:r>
              <a:rPr lang="sk-SK" b="1" dirty="0" smtClean="0">
                <a:solidFill>
                  <a:srgbClr val="FFFF00"/>
                </a:solidFill>
              </a:rPr>
              <a:t>Ročná prevalencia </a:t>
            </a:r>
            <a:r>
              <a:rPr lang="sk-SK" b="1" dirty="0">
                <a:solidFill>
                  <a:srgbClr val="FFFF00"/>
                </a:solidFill>
              </a:rPr>
              <a:t>(</a:t>
            </a:r>
            <a:r>
              <a:rPr lang="sk-SK" b="1" dirty="0" err="1">
                <a:solidFill>
                  <a:srgbClr val="FFFF00"/>
                </a:solidFill>
              </a:rPr>
              <a:t>Annual</a:t>
            </a:r>
            <a:r>
              <a:rPr lang="sk-SK" b="1" dirty="0">
                <a:solidFill>
                  <a:srgbClr val="FFFF00"/>
                </a:solidFill>
              </a:rPr>
              <a:t> </a:t>
            </a:r>
            <a:r>
              <a:rPr lang="sk-SK" b="1" dirty="0" err="1">
                <a:solidFill>
                  <a:srgbClr val="FFFF00"/>
                </a:solidFill>
              </a:rPr>
              <a:t>prevalence</a:t>
            </a:r>
            <a:r>
              <a:rPr lang="sk-SK" b="1" dirty="0">
                <a:solidFill>
                  <a:srgbClr val="FFFF00"/>
                </a:solidFill>
              </a:rPr>
              <a:t>)</a:t>
            </a:r>
            <a:r>
              <a:rPr lang="sk-SK" dirty="0"/>
              <a:t> určuje podiel jednotlivcov s ochorením alebo v určitom stave kedykoľvek v priebehu roka. Teda sú to jednotlivci, ktorí získali ochorenie, či sa ocitli v určitom stave v priebehu roku a je jedno, či sa tam nachádzali už v </a:t>
            </a:r>
            <a:r>
              <a:rPr lang="sk-SK" dirty="0" smtClean="0"/>
              <a:t>predchádzajúcom</a:t>
            </a:r>
            <a:r>
              <a:rPr lang="sk-SK" dirty="0"/>
              <a:t> </a:t>
            </a:r>
            <a:r>
              <a:rPr lang="sk-SK" dirty="0"/>
              <a:t>roku či rokoch. </a:t>
            </a:r>
            <a:endParaRPr lang="sk-SK" dirty="0" smtClean="0"/>
          </a:p>
          <a:p>
            <a:r>
              <a:rPr lang="sk-SK" b="1" dirty="0" smtClean="0">
                <a:solidFill>
                  <a:srgbClr val="FFFF00"/>
                </a:solidFill>
              </a:rPr>
              <a:t>Celoživotná </a:t>
            </a:r>
            <a:r>
              <a:rPr lang="sk-SK" b="1" dirty="0">
                <a:solidFill>
                  <a:srgbClr val="FFFF00"/>
                </a:solidFill>
              </a:rPr>
              <a:t>prevalencia (</a:t>
            </a:r>
            <a:r>
              <a:rPr lang="sk-SK" b="1" dirty="0" err="1">
                <a:solidFill>
                  <a:srgbClr val="FFFF00"/>
                </a:solidFill>
              </a:rPr>
              <a:t>Lifetime</a:t>
            </a:r>
            <a:r>
              <a:rPr lang="sk-SK" b="1" dirty="0">
                <a:solidFill>
                  <a:srgbClr val="FFFF00"/>
                </a:solidFill>
              </a:rPr>
              <a:t> </a:t>
            </a:r>
            <a:r>
              <a:rPr lang="sk-SK" b="1" dirty="0" err="1">
                <a:solidFill>
                  <a:srgbClr val="FFFF00"/>
                </a:solidFill>
              </a:rPr>
              <a:t>prevalence</a:t>
            </a:r>
            <a:r>
              <a:rPr lang="sk-SK" b="1" dirty="0" smtClean="0">
                <a:solidFill>
                  <a:srgbClr val="FFFF00"/>
                </a:solidFill>
              </a:rPr>
              <a:t>)</a:t>
            </a:r>
            <a:r>
              <a:rPr lang="sk-SK" dirty="0" smtClean="0">
                <a:solidFill>
                  <a:srgbClr val="FFFF00"/>
                </a:solidFill>
              </a:rPr>
              <a:t> - </a:t>
            </a:r>
            <a:r>
              <a:rPr lang="sk-SK" dirty="0" smtClean="0"/>
              <a:t>podiel </a:t>
            </a:r>
            <a:r>
              <a:rPr lang="sk-SK" dirty="0"/>
              <a:t>jednotlivcov, u ktorých je prítomné ochorenie alebo stav počas života. </a:t>
            </a:r>
            <a:endParaRPr lang="sk-SK" dirty="0" smtClean="0"/>
          </a:p>
          <a:p>
            <a:r>
              <a:rPr lang="sk-SK" b="1" dirty="0">
                <a:solidFill>
                  <a:srgbClr val="FFFF00"/>
                </a:solidFill>
              </a:rPr>
              <a:t>J</a:t>
            </a:r>
            <a:r>
              <a:rPr lang="sk-SK" b="1" dirty="0" smtClean="0">
                <a:solidFill>
                  <a:srgbClr val="FFFF00"/>
                </a:solidFill>
              </a:rPr>
              <a:t>ednoročná </a:t>
            </a:r>
            <a:r>
              <a:rPr lang="sk-SK" b="1" dirty="0">
                <a:solidFill>
                  <a:srgbClr val="FFFF00"/>
                </a:solidFill>
              </a:rPr>
              <a:t>prevalencia (One-year </a:t>
            </a:r>
            <a:r>
              <a:rPr lang="sk-SK" b="1" dirty="0" err="1">
                <a:solidFill>
                  <a:srgbClr val="FFFF00"/>
                </a:solidFill>
              </a:rPr>
              <a:t>prevalence</a:t>
            </a:r>
            <a:r>
              <a:rPr lang="sk-SK" b="1" dirty="0">
                <a:solidFill>
                  <a:srgbClr val="FFFF00"/>
                </a:solidFill>
              </a:rPr>
              <a:t>)</a:t>
            </a:r>
            <a:r>
              <a:rPr lang="sk-SK" dirty="0"/>
              <a:t>, keď sa zaujímame o podiel ľudí s ochorením alebo stavom v priebehu kalendárneho roku.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B15F-5CC5-FB46-B04F-DC9728F9B735}" type="datetime1">
              <a:rPr lang="sk-SK" smtClean="0"/>
              <a:t>13.11.14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164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 smtClean="0"/>
              <a:t>Dlhšie </a:t>
            </a:r>
            <a:r>
              <a:rPr lang="sk-SK" dirty="0"/>
              <a:t>trvanie ochorenia</a:t>
            </a:r>
          </a:p>
          <a:p>
            <a:pPr lvl="0"/>
            <a:r>
              <a:rPr lang="sk-SK" dirty="0"/>
              <a:t>Predĺženie života pacientov bez liečby</a:t>
            </a:r>
          </a:p>
          <a:p>
            <a:pPr lvl="0"/>
            <a:r>
              <a:rPr lang="sk-SK" dirty="0"/>
              <a:t>Zvýšenie incidencie (počtu nových prípa­dov)</a:t>
            </a:r>
          </a:p>
          <a:p>
            <a:pPr lvl="0"/>
            <a:r>
              <a:rPr lang="sk-SK" dirty="0"/>
              <a:t>Príchod nových prípadov (migrácia)</a:t>
            </a:r>
          </a:p>
          <a:p>
            <a:pPr lvl="0"/>
            <a:r>
              <a:rPr lang="sk-SK" dirty="0"/>
              <a:t>Odchod zdravých ľudí (migrácia)</a:t>
            </a:r>
          </a:p>
          <a:p>
            <a:pPr lvl="0"/>
            <a:r>
              <a:rPr lang="sk-SK" dirty="0"/>
              <a:t>Príchod ľudí senzitívnych na ochorenie</a:t>
            </a:r>
          </a:p>
          <a:p>
            <a:r>
              <a:rPr lang="sk-SK" dirty="0"/>
              <a:t>Lepšia diagnostika (lepšie oznamovanie)</a:t>
            </a:r>
            <a:r>
              <a:rPr lang="sk-SK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Prevalenciu </a:t>
            </a:r>
            <a:r>
              <a:rPr lang="sk-SK" dirty="0" smtClean="0"/>
              <a:t>zvyšuje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B15F-5CC5-FB46-B04F-DC9728F9B735}" type="datetime1">
              <a:rPr lang="sk-SK" smtClean="0"/>
              <a:t>13.11.14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486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 smtClean="0"/>
              <a:t>Skrátenie </a:t>
            </a:r>
            <a:r>
              <a:rPr lang="sk-SK" dirty="0"/>
              <a:t>trvania ochorenia</a:t>
            </a:r>
          </a:p>
          <a:p>
            <a:pPr lvl="0"/>
            <a:r>
              <a:rPr lang="sk-SK" dirty="0"/>
              <a:t>Vysoká úmrtnosť na určité ochorenie</a:t>
            </a:r>
          </a:p>
          <a:p>
            <a:pPr lvl="0"/>
            <a:r>
              <a:rPr lang="sk-SK" dirty="0"/>
              <a:t>Zníženie počtu nových prípadov (inciden­cie)</a:t>
            </a:r>
          </a:p>
          <a:p>
            <a:pPr lvl="0"/>
            <a:r>
              <a:rPr lang="sk-SK" dirty="0"/>
              <a:t>Príchod zdravých ľudí (migrácia)</a:t>
            </a:r>
          </a:p>
          <a:p>
            <a:pPr lvl="0"/>
            <a:r>
              <a:rPr lang="sk-SK" dirty="0"/>
              <a:t>Odchod chorých ľudí (migrácia)</a:t>
            </a:r>
          </a:p>
          <a:p>
            <a:r>
              <a:rPr lang="sk-SK" dirty="0"/>
              <a:t>Zlepšenie výsledkov liečby</a:t>
            </a:r>
            <a:r>
              <a:rPr lang="sk-SK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Prevalenciu </a:t>
            </a:r>
            <a:r>
              <a:rPr lang="sk-SK" dirty="0" smtClean="0"/>
              <a:t>znižuje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B15F-5CC5-FB46-B04F-DC9728F9B735}" type="datetime1">
              <a:rPr lang="sk-SK" smtClean="0"/>
              <a:t>13.11.14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548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Hlavné miery záťaže obyvateľstva ochoreniami: úmrtnosť, incidencia a prevalencia</a:t>
            </a:r>
          </a:p>
          <a:p>
            <a:r>
              <a:rPr lang="sk-SK" dirty="0" smtClean="0"/>
              <a:t>Definícia ochorenia</a:t>
            </a:r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Súhrn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B15F-5CC5-FB46-B04F-DC9728F9B735}" type="datetime1">
              <a:rPr lang="sk-SK" smtClean="0"/>
              <a:t>13.11.14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53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4726" y="756287"/>
            <a:ext cx="8093551" cy="4033519"/>
          </a:xfrm>
        </p:spPr>
        <p:txBody>
          <a:bodyPr>
            <a:normAutofit/>
          </a:bodyPr>
          <a:lstStyle/>
          <a:p>
            <a:r>
              <a:rPr lang="sk-SK" sz="2800" dirty="0" smtClean="0"/>
              <a:t>Ozrejmiť definíciu prípadu a začiatok ochorenia</a:t>
            </a:r>
          </a:p>
          <a:p>
            <a:r>
              <a:rPr lang="sk-SK" sz="2800" dirty="0" smtClean="0"/>
              <a:t>Predstaviť hlavné ukazovatele záťaže obyvateľstva ochoreniami</a:t>
            </a:r>
          </a:p>
          <a:p>
            <a:r>
              <a:rPr lang="sk-SK" sz="2800" dirty="0" smtClean="0"/>
              <a:t>Prediskutovať účel predstavených ukazovateľov</a:t>
            </a:r>
            <a:endParaRPr lang="sk-SK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Ciele prednášky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A9F2-8C7B-AE42-A6D5-C46C5CA3D00C}" type="datetime1">
              <a:rPr lang="sk-SK" smtClean="0"/>
              <a:t>13.11.14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76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Vyhľadať aspoň 1 </a:t>
            </a:r>
            <a:r>
              <a:rPr lang="sk-SK" dirty="0" err="1" smtClean="0"/>
              <a:t>incidenčnú</a:t>
            </a:r>
            <a:r>
              <a:rPr lang="sk-SK" dirty="0" smtClean="0"/>
              <a:t> alebo </a:t>
            </a:r>
            <a:r>
              <a:rPr lang="sk-SK" dirty="0" err="1" smtClean="0"/>
              <a:t>prevalenčnú</a:t>
            </a:r>
            <a:r>
              <a:rPr lang="sk-SK" dirty="0" smtClean="0"/>
              <a:t> štúdiu a pripraviť referát (</a:t>
            </a:r>
            <a:r>
              <a:rPr lang="sk-SK" dirty="0" err="1" smtClean="0"/>
              <a:t>Power</a:t>
            </a:r>
            <a:r>
              <a:rPr lang="sk-SK" dirty="0" smtClean="0"/>
              <a:t> </a:t>
            </a:r>
            <a:r>
              <a:rPr lang="sk-SK" dirty="0" err="1" smtClean="0"/>
              <a:t>Point</a:t>
            </a:r>
            <a:r>
              <a:rPr lang="sk-SK" smtClean="0"/>
              <a:t>), </a:t>
            </a:r>
            <a:r>
              <a:rPr lang="sk-SK" dirty="0" smtClean="0"/>
              <a:t>predniesť </a:t>
            </a:r>
            <a:r>
              <a:rPr lang="sk-SK" smtClean="0"/>
              <a:t>na cvičení</a:t>
            </a:r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Úloha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B15F-5CC5-FB46-B04F-DC9728F9B735}" type="datetime1">
              <a:rPr lang="sk-SK" smtClean="0"/>
              <a:t>13.11.14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26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1486" y="756287"/>
            <a:ext cx="7886791" cy="4033519"/>
          </a:xfrm>
        </p:spPr>
        <p:txBody>
          <a:bodyPr>
            <a:normAutofit/>
          </a:bodyPr>
          <a:lstStyle/>
          <a:p>
            <a:r>
              <a:rPr lang="sk-SK" sz="2400" dirty="0" smtClean="0"/>
              <a:t>Po absolvovaní prednášky by poslucháč mal byť schopný</a:t>
            </a:r>
          </a:p>
          <a:p>
            <a:pPr lvl="1"/>
            <a:r>
              <a:rPr lang="sk-SK" sz="2400" dirty="0" smtClean="0"/>
              <a:t>Pochopiť o čom jednotlivý ukazovateľ hovorí</a:t>
            </a:r>
          </a:p>
          <a:p>
            <a:pPr lvl="1"/>
            <a:r>
              <a:rPr lang="sk-SK" sz="2400" dirty="0" smtClean="0"/>
              <a:t>Vypočítať jednotlivé ukazovatele</a:t>
            </a:r>
          </a:p>
          <a:p>
            <a:pPr lvl="1"/>
            <a:r>
              <a:rPr lang="sk-SK" sz="2400" dirty="0" smtClean="0"/>
              <a:t>Zhodnotiť vhodnosť použitia daného ukazovateľa pri úvahách o zdraví verejnosti</a:t>
            </a:r>
            <a:endParaRPr lang="sk-SK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Edukačné ciele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F379-E06B-8649-A10F-9BACCC51C402}" type="datetime1">
              <a:rPr lang="sk-SK" smtClean="0"/>
              <a:t>13.11.14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896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448" y="5882217"/>
            <a:ext cx="8312587" cy="1008380"/>
          </a:xfrm>
        </p:spPr>
        <p:txBody>
          <a:bodyPr/>
          <a:lstStyle/>
          <a:p>
            <a:r>
              <a:rPr lang="sk-SK" dirty="0" smtClean="0"/>
              <a:t>Úmrtnosť, i</a:t>
            </a:r>
            <a:r>
              <a:rPr lang="sk-SK" dirty="0" smtClean="0"/>
              <a:t>ncidencia a prevalencia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263" y="756287"/>
            <a:ext cx="8064014" cy="4368065"/>
          </a:xfrm>
        </p:spPr>
        <p:txBody>
          <a:bodyPr>
            <a:normAutofit/>
          </a:bodyPr>
          <a:lstStyle/>
          <a:p>
            <a:r>
              <a:rPr lang="sk-SK" sz="2800" dirty="0"/>
              <a:t>Pokiaľ vieme dostatočne presne definovať stav či ochorenie, potom môžeme presnejšie chápať súvislosti výskytu ochorenia v populácii. </a:t>
            </a:r>
            <a:endParaRPr lang="sk-SK" sz="2800" dirty="0" smtClean="0"/>
          </a:p>
          <a:p>
            <a:r>
              <a:rPr lang="sk-SK" sz="2800" dirty="0" smtClean="0"/>
              <a:t>Pri </a:t>
            </a:r>
            <a:r>
              <a:rPr lang="sk-SK" sz="2800" dirty="0"/>
              <a:t>popise výskytu ochorenia v populácii používame </a:t>
            </a:r>
            <a:r>
              <a:rPr lang="sk-SK" sz="2800" dirty="0" smtClean="0"/>
              <a:t>tri základné miery</a:t>
            </a:r>
            <a:r>
              <a:rPr lang="sk-SK" sz="2800" dirty="0"/>
              <a:t>: </a:t>
            </a:r>
            <a:r>
              <a:rPr lang="sk-SK" sz="2800" dirty="0" smtClean="0"/>
              <a:t>úmrtnosť, incidenciu </a:t>
            </a:r>
            <a:r>
              <a:rPr lang="sk-SK" sz="2800" dirty="0"/>
              <a:t>a prevalenciu.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AB5E-1BE8-FD48-B81B-58711C9EFCD1}" type="datetime1">
              <a:rPr lang="sk-SK" smtClean="0"/>
              <a:t>13.11.14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524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3660" y="756287"/>
            <a:ext cx="8344617" cy="4033519"/>
          </a:xfrm>
        </p:spPr>
        <p:txBody>
          <a:bodyPr>
            <a:normAutofit/>
          </a:bodyPr>
          <a:lstStyle/>
          <a:p>
            <a:r>
              <a:rPr lang="sk-SK" sz="2800" dirty="0" smtClean="0"/>
              <a:t>Ú</a:t>
            </a:r>
            <a:r>
              <a:rPr lang="sk-SK" sz="2800" dirty="0" smtClean="0"/>
              <a:t>mrtnosť </a:t>
            </a:r>
            <a:r>
              <a:rPr lang="sk-SK" sz="2800" dirty="0"/>
              <a:t>klasifikovaná podľa príčiny (</a:t>
            </a:r>
            <a:r>
              <a:rPr lang="sk-SK" sz="2800" dirty="0" err="1"/>
              <a:t>resp</a:t>
            </a:r>
            <a:r>
              <a:rPr lang="sk-SK" sz="2800" dirty="0"/>
              <a:t>. skupín príčin), ktorou bola smrť </a:t>
            </a:r>
            <a:r>
              <a:rPr lang="sk-SK" sz="2800" dirty="0" smtClean="0"/>
              <a:t>spôsobená.</a:t>
            </a:r>
          </a:p>
          <a:p>
            <a:r>
              <a:rPr lang="sk-SK" sz="2800" dirty="0"/>
              <a:t>P</a:t>
            </a:r>
            <a:r>
              <a:rPr lang="sk-SK" sz="2800" dirty="0" smtClean="0"/>
              <a:t>odľa </a:t>
            </a:r>
            <a:r>
              <a:rPr lang="sk-SK" sz="2800" dirty="0"/>
              <a:t>slovníka demografických výrazov správne je používať termín </a:t>
            </a:r>
            <a:r>
              <a:rPr lang="sk-SK" sz="2800" i="1" dirty="0"/>
              <a:t>Miera úmrtnosti podľa príčiny smrti (</a:t>
            </a:r>
            <a:r>
              <a:rPr lang="sk-SK" sz="2800" i="1" dirty="0" err="1"/>
              <a:t>Cause-specific</a:t>
            </a:r>
            <a:r>
              <a:rPr lang="sk-SK" sz="2800" i="1" dirty="0"/>
              <a:t> </a:t>
            </a:r>
            <a:r>
              <a:rPr lang="sk-SK" sz="2800" i="1" dirty="0" err="1"/>
              <a:t>death</a:t>
            </a:r>
            <a:r>
              <a:rPr lang="sk-SK" sz="2800" i="1" dirty="0"/>
              <a:t> rate)</a:t>
            </a:r>
            <a:r>
              <a:rPr lang="sk-SK" sz="2800" dirty="0"/>
              <a:t>. </a:t>
            </a:r>
            <a:endParaRPr lang="sk-SK" sz="2800" dirty="0" smtClean="0"/>
          </a:p>
          <a:p>
            <a:r>
              <a:rPr lang="sk-SK" sz="2800" dirty="0" smtClean="0"/>
              <a:t>Vypočíta </a:t>
            </a:r>
            <a:r>
              <a:rPr lang="sk-SK" sz="2800" dirty="0"/>
              <a:t>sa ako počet zomretých na určitú príčinu smrti k strednému stavu obyvateľov, obyčajne za rok. Zvyčajne sa vyjadruje v promile.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6448" y="6334146"/>
            <a:ext cx="8312587" cy="1008380"/>
          </a:xfrm>
        </p:spPr>
        <p:txBody>
          <a:bodyPr/>
          <a:lstStyle/>
          <a:p>
            <a:r>
              <a:rPr lang="sk-SK" dirty="0"/>
              <a:t>Úmrtnosť podľa príčin smrti (</a:t>
            </a:r>
            <a:r>
              <a:rPr lang="sk-SK" dirty="0" err="1"/>
              <a:t>Cause-specific</a:t>
            </a:r>
            <a:r>
              <a:rPr lang="sk-SK" dirty="0"/>
              <a:t> mortality)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8343-31CB-9B49-AAED-D8823E17662A}" type="datetime1">
              <a:rPr lang="sk-SK" smtClean="0"/>
              <a:t>13.11.14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176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00883" y="3175031"/>
            <a:ext cx="8359016" cy="2781414"/>
          </a:xfrm>
        </p:spPr>
        <p:txBody>
          <a:bodyPr/>
          <a:lstStyle/>
          <a:p>
            <a:r>
              <a:rPr lang="sk-SK" dirty="0" smtClean="0"/>
              <a:t>Písmenom </a:t>
            </a:r>
            <a:r>
              <a:rPr lang="sk-SK" i="1" dirty="0"/>
              <a:t>M</a:t>
            </a:r>
            <a:r>
              <a:rPr lang="sk-SK" dirty="0"/>
              <a:t> sme označili mieru úmrtnosti podľa príčiny smrti, </a:t>
            </a:r>
            <a:r>
              <a:rPr lang="sk-SK" i="1" dirty="0"/>
              <a:t>D</a:t>
            </a:r>
            <a:r>
              <a:rPr lang="sk-SK" dirty="0"/>
              <a:t> označuje </a:t>
            </a:r>
            <a:r>
              <a:rPr lang="sk-SK" dirty="0" smtClean="0"/>
              <a:t>počet </a:t>
            </a:r>
            <a:r>
              <a:rPr lang="sk-SK" dirty="0"/>
              <a:t>zomretých na určitú príčinu a </a:t>
            </a:r>
            <a:r>
              <a:rPr lang="sk-SK" i="1" dirty="0"/>
              <a:t>P</a:t>
            </a:r>
            <a:r>
              <a:rPr lang="sk-SK" dirty="0"/>
              <a:t> j e stredný stav obyvateľov v danom roku.</a:t>
            </a:r>
            <a:r>
              <a:rPr lang="sk-SK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653" y="1013612"/>
            <a:ext cx="3125075" cy="1483621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47E6B-AE89-3744-91D4-6EBF43E649D5}" type="datetime1">
              <a:rPr lang="sk-SK" smtClean="0"/>
              <a:t>13.11.14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337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033519"/>
          </a:xfrm>
        </p:spPr>
        <p:txBody>
          <a:bodyPr>
            <a:normAutofit/>
          </a:bodyPr>
          <a:lstStyle/>
          <a:p>
            <a:r>
              <a:rPr lang="sk-SK" dirty="0" smtClean="0"/>
              <a:t>Poskytuje </a:t>
            </a:r>
            <a:r>
              <a:rPr lang="sk-SK" dirty="0"/>
              <a:t>informácie o zdravotnom stave </a:t>
            </a:r>
            <a:r>
              <a:rPr lang="sk-SK" dirty="0" smtClean="0"/>
              <a:t>obyvateľstva.</a:t>
            </a:r>
          </a:p>
          <a:p>
            <a:r>
              <a:rPr lang="sk-SK" dirty="0" smtClean="0"/>
              <a:t>Možno </a:t>
            </a:r>
            <a:r>
              <a:rPr lang="sk-SK" dirty="0"/>
              <a:t>ich použiť na </a:t>
            </a:r>
            <a:endParaRPr lang="sk-SK" dirty="0" smtClean="0"/>
          </a:p>
          <a:p>
            <a:pPr lvl="1"/>
            <a:r>
              <a:rPr lang="sk-SK" dirty="0" smtClean="0"/>
              <a:t>výpočet </a:t>
            </a:r>
            <a:r>
              <a:rPr lang="sk-SK" dirty="0"/>
              <a:t>celkovej a predčasnej úmrtnosti a na ich základe odvodiť priority politiky zdravotníctva a zdravia </a:t>
            </a:r>
            <a:r>
              <a:rPr lang="sk-SK" dirty="0" smtClean="0"/>
              <a:t>verejnosti</a:t>
            </a:r>
          </a:p>
          <a:p>
            <a:pPr lvl="1"/>
            <a:r>
              <a:rPr lang="sk-SK" dirty="0" smtClean="0"/>
              <a:t>hodnotenie </a:t>
            </a:r>
            <a:r>
              <a:rPr lang="sk-SK" dirty="0"/>
              <a:t>účinnosti intervenčných programov zdravia, ako aj očkovania a </a:t>
            </a:r>
            <a:r>
              <a:rPr lang="sk-SK" dirty="0" err="1" smtClean="0"/>
              <a:t>skríningu</a:t>
            </a:r>
            <a:endParaRPr lang="sk-SK" dirty="0" smtClean="0"/>
          </a:p>
          <a:p>
            <a:pPr lvl="1"/>
            <a:r>
              <a:rPr lang="sk-SK" dirty="0" smtClean="0"/>
              <a:t>identifikáciu </a:t>
            </a:r>
            <a:r>
              <a:rPr lang="sk-SK" dirty="0"/>
              <a:t>rizikových skupín v populácii. </a:t>
            </a:r>
            <a:endParaRPr lang="sk-SK" dirty="0" smtClean="0"/>
          </a:p>
          <a:p>
            <a:pPr lvl="1"/>
            <a:r>
              <a:rPr lang="sk-SK" dirty="0" smtClean="0"/>
              <a:t>Úmrtnosť </a:t>
            </a:r>
            <a:r>
              <a:rPr lang="sk-SK" dirty="0"/>
              <a:t>na niektoré špecifické ochorenia, napríklad na zhubné nádory, môže byť použitá na hodnotenie účinnosti liečby alebo prevencie rizikových správaní.</a:t>
            </a:r>
          </a:p>
          <a:p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Počet zomretých podľa hlavnej príčiny smrti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8326-C547-FF4A-A36A-971B8B473522}" type="datetime1">
              <a:rPr lang="sk-SK" smtClean="0"/>
              <a:t>13.11.14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918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8569" y="756287"/>
            <a:ext cx="8019708" cy="4033519"/>
          </a:xfrm>
        </p:spPr>
        <p:txBody>
          <a:bodyPr/>
          <a:lstStyle/>
          <a:p>
            <a:r>
              <a:rPr lang="sk-SK" dirty="0" smtClean="0"/>
              <a:t>Vyplývajú </a:t>
            </a:r>
            <a:r>
              <a:rPr lang="sk-SK" dirty="0"/>
              <a:t>zo spôsobu </a:t>
            </a:r>
            <a:r>
              <a:rPr lang="sk-SK" dirty="0" smtClean="0"/>
              <a:t>zaznamenávania </a:t>
            </a:r>
            <a:r>
              <a:rPr lang="sk-SK" dirty="0"/>
              <a:t>úmrtí podľa </a:t>
            </a:r>
            <a:r>
              <a:rPr lang="sk-SK" dirty="0" smtClean="0"/>
              <a:t>príčin</a:t>
            </a:r>
          </a:p>
          <a:p>
            <a:r>
              <a:rPr lang="sk-SK" dirty="0" smtClean="0"/>
              <a:t>Oficiálna </a:t>
            </a:r>
            <a:r>
              <a:rPr lang="sk-SK" dirty="0"/>
              <a:t>štatistka </a:t>
            </a:r>
            <a:r>
              <a:rPr lang="sk-SK" dirty="0" smtClean="0"/>
              <a:t>zaznamenáva </a:t>
            </a:r>
            <a:r>
              <a:rPr lang="sk-SK" dirty="0"/>
              <a:t>len prvotnú príčinu a ostatné </a:t>
            </a:r>
            <a:r>
              <a:rPr lang="sk-SK" dirty="0" smtClean="0"/>
              <a:t>ignoruje</a:t>
            </a:r>
            <a:endParaRPr lang="sk-SK" dirty="0"/>
          </a:p>
          <a:p>
            <a:r>
              <a:rPr lang="sk-SK" dirty="0"/>
              <a:t>Poznanie </a:t>
            </a:r>
            <a:r>
              <a:rPr lang="sk-SK" dirty="0"/>
              <a:t>vedľajších príčin smrti prispieva k spoznávaniu celkového obrazu nielen zdravotného stavu, ale aj hospitalizácií a ich </a:t>
            </a:r>
            <a:r>
              <a:rPr lang="sk-SK" dirty="0" smtClean="0"/>
              <a:t>výsledkov (</a:t>
            </a:r>
            <a:r>
              <a:rPr lang="sk-SK" dirty="0" smtClean="0"/>
              <a:t>špeciálne štúdie)</a:t>
            </a:r>
            <a:r>
              <a:rPr lang="sk-SK" dirty="0" smtClean="0"/>
              <a:t>. </a:t>
            </a:r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Obmedzenia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A522-730B-F542-8D7F-91D6EB151AC0}" type="datetime1">
              <a:rPr lang="sk-SK" smtClean="0"/>
              <a:t>13.11.14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575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19032" y="756287"/>
            <a:ext cx="8049245" cy="4944001"/>
          </a:xfrm>
        </p:spPr>
        <p:txBody>
          <a:bodyPr>
            <a:normAutofit lnSpcReduction="10000"/>
          </a:bodyPr>
          <a:lstStyle/>
          <a:p>
            <a:r>
              <a:rPr lang="sk-SK" dirty="0"/>
              <a:t>Zaznamenanie potvrdeného ochorenia alebo podozrenia na ochorenie je zo </a:t>
            </a:r>
            <a:r>
              <a:rPr lang="sk-SK" dirty="0" smtClean="0"/>
              <a:t>štatistického </a:t>
            </a:r>
            <a:r>
              <a:rPr lang="sk-SK" dirty="0"/>
              <a:t>hľadiska </a:t>
            </a:r>
            <a:r>
              <a:rPr lang="sk-SK" i="1" dirty="0"/>
              <a:t>prípad (</a:t>
            </a:r>
            <a:r>
              <a:rPr lang="sk-SK" i="1" dirty="0" err="1"/>
              <a:t>case</a:t>
            </a:r>
            <a:r>
              <a:rPr lang="sk-SK" i="1" dirty="0"/>
              <a:t>)</a:t>
            </a:r>
            <a:r>
              <a:rPr lang="sk-SK" dirty="0"/>
              <a:t>. </a:t>
            </a:r>
            <a:endParaRPr lang="sk-SK" dirty="0" smtClean="0"/>
          </a:p>
          <a:p>
            <a:r>
              <a:rPr lang="sk-SK" dirty="0" smtClean="0"/>
              <a:t>Všeobecne </a:t>
            </a:r>
            <a:r>
              <a:rPr lang="sk-SK" dirty="0"/>
              <a:t>existuje štatistika počtu nových </a:t>
            </a:r>
            <a:r>
              <a:rPr lang="sk-SK" dirty="0" smtClean="0"/>
              <a:t>ochorení</a:t>
            </a:r>
            <a:r>
              <a:rPr lang="sk-SK" dirty="0"/>
              <a:t>, ktoré sa objavia v populácii na určitom mieste a v určitom čase. Vzhľadom na to, že väčšina ochorení nemá jasne daný začiatok, potrebujeme sa dohodnúť, kedy budeme stav, ktorý sa nám nezdá, už nazývať ochorením. </a:t>
            </a:r>
            <a:r>
              <a:rPr lang="sk-SK" dirty="0" smtClean="0"/>
              <a:t>Rozumieme </a:t>
            </a:r>
            <a:r>
              <a:rPr lang="sk-SK" dirty="0"/>
              <a:t>ňou dohodu o tom, kedy považujeme určitý stav za ochorenie s </a:t>
            </a:r>
            <a:r>
              <a:rPr lang="sk-SK" dirty="0" smtClean="0"/>
              <a:t>daným </a:t>
            </a:r>
            <a:r>
              <a:rPr lang="sk-SK" dirty="0"/>
              <a:t>názvom. </a:t>
            </a:r>
            <a:endParaRPr lang="sk-SK" dirty="0" smtClean="0"/>
          </a:p>
          <a:p>
            <a:r>
              <a:rPr lang="sk-SK" dirty="0" smtClean="0"/>
              <a:t>Tieto </a:t>
            </a:r>
            <a:r>
              <a:rPr lang="sk-SK" dirty="0"/>
              <a:t>definície sa môžu líšiť nielen podľa typu ochorenia, ale aj podľa možností diagnostiky</a:t>
            </a:r>
            <a:r>
              <a:rPr lang="sk-SK" dirty="0" smtClean="0"/>
              <a:t>.</a:t>
            </a:r>
          </a:p>
          <a:p>
            <a:r>
              <a:rPr lang="sk-SK" dirty="0"/>
              <a:t>Dohody o definícii väčšiny známych ochorení sú vytvorené buď národnými, </a:t>
            </a:r>
            <a:r>
              <a:rPr lang="sk-SK" dirty="0" smtClean="0"/>
              <a:t>alebo </a:t>
            </a:r>
            <a:r>
              <a:rPr lang="sk-SK" dirty="0"/>
              <a:t>medzinárodnými odbornými spoločnosťami.</a:t>
            </a:r>
            <a:r>
              <a:rPr lang="sk-SK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6448" y="6234547"/>
            <a:ext cx="8312587" cy="1008380"/>
          </a:xfrm>
        </p:spPr>
        <p:txBody>
          <a:bodyPr/>
          <a:lstStyle/>
          <a:p>
            <a:r>
              <a:rPr lang="sk-SK" dirty="0" smtClean="0"/>
              <a:t>Definícia </a:t>
            </a:r>
            <a:r>
              <a:rPr lang="sk-SK" dirty="0"/>
              <a:t>prípadu </a:t>
            </a:r>
            <a:r>
              <a:rPr lang="sk-SK" dirty="0" smtClean="0"/>
              <a:t>(</a:t>
            </a:r>
            <a:r>
              <a:rPr lang="sk-SK" dirty="0" err="1" smtClean="0"/>
              <a:t>case</a:t>
            </a:r>
            <a:r>
              <a:rPr lang="sk-SK" dirty="0" smtClean="0"/>
              <a:t> </a:t>
            </a:r>
            <a:r>
              <a:rPr lang="sk-SK" dirty="0" err="1"/>
              <a:t>definition</a:t>
            </a:r>
            <a:r>
              <a:rPr lang="sk-SK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016A-0B0E-6247-AEEB-C972C27E7E8D}" type="datetime1">
              <a:rPr lang="sk-SK" smtClean="0"/>
              <a:t>13.11.14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6422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rtin_Trnava_prednask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Martin_Trnava_prednasky.potx</Template>
  <TotalTime>188</TotalTime>
  <Words>1069</Words>
  <Application>Microsoft Macintosh PowerPoint</Application>
  <PresentationFormat>Custom</PresentationFormat>
  <Paragraphs>136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Martin_Trnava_prednasky</vt:lpstr>
      <vt:lpstr>Záťaž obyvateľstva ochoreniami</vt:lpstr>
      <vt:lpstr>Ciele prednášky</vt:lpstr>
      <vt:lpstr>Edukačné ciele</vt:lpstr>
      <vt:lpstr>Úmrtnosť, incidencia a prevalencia</vt:lpstr>
      <vt:lpstr>Úmrtnosť podľa príčin smrti (Cause-specific mortality) </vt:lpstr>
      <vt:lpstr>PowerPoint Presentation</vt:lpstr>
      <vt:lpstr>Počet zomretých podľa hlavnej príčiny smrti </vt:lpstr>
      <vt:lpstr>Obmedzenia</vt:lpstr>
      <vt:lpstr>Definícia prípadu (case definition)</vt:lpstr>
      <vt:lpstr>Incidencia</vt:lpstr>
      <vt:lpstr>PowerPoint Presentation</vt:lpstr>
      <vt:lpstr>Kumulatívna incidencia </vt:lpstr>
      <vt:lpstr>PowerPoint Presentation</vt:lpstr>
      <vt:lpstr>PowerPoint Presentation</vt:lpstr>
      <vt:lpstr>PowerPoint Presentation</vt:lpstr>
      <vt:lpstr>PowerPoint Presentation</vt:lpstr>
      <vt:lpstr>Prevalenciu zvyšuje</vt:lpstr>
      <vt:lpstr>Prevalenciu znižuje</vt:lpstr>
      <vt:lpstr>Súhrn</vt:lpstr>
      <vt:lpstr>Úloha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Záťaž ochoreniami</dc:title>
  <dc:subject>prednáška</dc:subject>
  <dc:creator>Martin Rusnák</dc:creator>
  <cp:keywords/>
  <dc:description/>
  <cp:lastModifiedBy>Martin Rusnák</cp:lastModifiedBy>
  <cp:revision>35</cp:revision>
  <dcterms:created xsi:type="dcterms:W3CDTF">2012-03-23T08:51:40Z</dcterms:created>
  <dcterms:modified xsi:type="dcterms:W3CDTF">2014-11-13T10:55:36Z</dcterms:modified>
  <cp:category/>
</cp:coreProperties>
</file>