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57" r:id="rId34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49DDEB8-AA1B-6745-9032-015317501873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1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Zadania" id="{6B2C034F-52E9-6D49-AEA4-5DED0F086A16}">
          <p14:sldIdLst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960" y="-104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E6F0-D876-5C48-BD58-DD511A80232A}" type="datetimeFigureOut">
              <a:rPr lang="en-US" smtClean="0"/>
              <a:t>21.10.2014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5CC03-D00D-E04B-95A0-8E4DAF9096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02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6D3DF-12A7-5447-8270-935A24EECC50}" type="datetimeFigureOut">
              <a:rPr lang="en-US" smtClean="0"/>
              <a:t>21.10.2014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19FFD-205B-9144-99C0-8B38166355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2369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E40-26FD-4246-8030-4F18269E6FAD}" type="datetime1">
              <a:rPr lang="sk-SK" smtClean="0"/>
              <a:t>21.10.2014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A2A-965B-9E4C-ACD4-07D3E642BBD7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1E20D-DF43-1F4C-8CCE-D453B757497A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5BEE-E32F-D24D-8C05-F14DF2F38B1D}" type="datetime1">
              <a:rPr lang="sk-SK" smtClean="0"/>
              <a:t>21.10.2014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165-3EF1-A045-95DD-C479C53DC8B1}" type="datetime1">
              <a:rPr lang="sk-SK" smtClean="0"/>
              <a:t>21.10.2014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B078-C7EA-A64C-ACF7-076BF0628658}" type="datetime1">
              <a:rPr lang="sk-SK" smtClean="0"/>
              <a:t>21.10.2014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02F1-6201-E443-AE1E-254DA37273B4}" type="datetime1">
              <a:rPr lang="sk-SK" smtClean="0"/>
              <a:t>21.10.2014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D9DC-3A5C-7043-9365-4CA9F627445B}" type="datetime1">
              <a:rPr lang="sk-SK" smtClean="0"/>
              <a:t>21.10.2014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70F3-A227-4B44-BDE5-8866CFB4684F}" type="datetime1">
              <a:rPr lang="sk-SK" smtClean="0"/>
              <a:t>21.10.2014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7C1B-4361-0845-BE98-8F5AE9F6CEC3}" type="datetime1">
              <a:rPr lang="sk-SK" smtClean="0"/>
              <a:t>21.10.2014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957201"/>
            <a:ext cx="1164934" cy="232760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DD1CA7E-37AD-3849-BE96-C0A3018B0F26}" type="datetime1">
              <a:rPr lang="sk-SK" smtClean="0"/>
              <a:t>21.10.2014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9084" y="6957201"/>
            <a:ext cx="1394297" cy="232759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957200"/>
            <a:ext cx="822862" cy="232761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tat.at/tmp/ISO_8601-2004_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tistics.sk/pls/elisw/vb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17" y="405352"/>
            <a:ext cx="4171314" cy="3041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/>
              <a:t>Zdroje</a:t>
            </a:r>
            <a:r>
              <a:rPr lang="en-US" sz="6000" dirty="0" smtClean="0"/>
              <a:t> </a:t>
            </a:r>
            <a:r>
              <a:rPr lang="en-US" sz="6000" smtClean="0"/>
              <a:t>údajov</a:t>
            </a:r>
            <a:endParaRPr lang="sk-SK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417752"/>
          </a:xfrm>
        </p:spPr>
        <p:txBody>
          <a:bodyPr>
            <a:normAutofit/>
          </a:bodyPr>
          <a:lstStyle/>
          <a:p>
            <a:r>
              <a:rPr lang="sk-SK" dirty="0" smtClean="0"/>
              <a:t>Prof. MUDr. Martin </a:t>
            </a:r>
            <a:r>
              <a:rPr lang="sk-SK" dirty="0" err="1" smtClean="0"/>
              <a:t>Rusnák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Prof. MUDr. Viera </a:t>
            </a:r>
            <a:r>
              <a:rPr lang="sk-SK" dirty="0" err="1" smtClean="0"/>
              <a:t>Rusnáková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PhDr. Marek Psota, </a:t>
            </a:r>
            <a:r>
              <a:rPr lang="sk-SK" dirty="0" err="1" smtClean="0"/>
              <a:t>PhD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9311" y="756287"/>
            <a:ext cx="7388966" cy="4033519"/>
          </a:xfrm>
        </p:spPr>
        <p:txBody>
          <a:bodyPr/>
          <a:lstStyle/>
          <a:p>
            <a:r>
              <a:rPr lang="sk-SK" sz="3200" dirty="0"/>
              <a:t>Základný formát: YYYYMMDD</a:t>
            </a:r>
          </a:p>
          <a:p>
            <a:r>
              <a:rPr lang="sk-SK" sz="3200" dirty="0"/>
              <a:t>Príklad: 19850412</a:t>
            </a:r>
          </a:p>
          <a:p>
            <a:r>
              <a:rPr lang="sk-SK" sz="3200" dirty="0"/>
              <a:t>Rozšírený formát: YYYY-MM-DD</a:t>
            </a:r>
          </a:p>
          <a:p>
            <a:r>
              <a:rPr lang="sk-SK" sz="3200" dirty="0"/>
              <a:t>Príklad: 1985-04-</a:t>
            </a:r>
            <a:r>
              <a:rPr lang="sk-SK" sz="3200" dirty="0" smtClean="0"/>
              <a:t>12</a:t>
            </a:r>
          </a:p>
          <a:p>
            <a:pPr marL="20158" indent="0">
              <a:buNone/>
            </a:pPr>
            <a:endParaRPr lang="sk-SK" sz="2400" dirty="0" smtClean="0"/>
          </a:p>
          <a:p>
            <a:pPr marL="20158" indent="0">
              <a:buNone/>
            </a:pPr>
            <a:r>
              <a:rPr lang="sk-SK" sz="2400" dirty="0"/>
              <a:t>Zdroj: </a:t>
            </a:r>
            <a:r>
              <a:rPr lang="sk-SK" sz="2400" dirty="0">
                <a:hlinkClick r:id="rId2"/>
              </a:rPr>
              <a:t>http://dotat.at/tmp/ISO_8601-</a:t>
            </a:r>
            <a:r>
              <a:rPr lang="sk-SK" sz="2400" dirty="0" smtClean="0">
                <a:hlinkClick r:id="rId2"/>
              </a:rPr>
              <a:t>2004_E.pdf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dátum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3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827" y="756287"/>
            <a:ext cx="8085450" cy="5003725"/>
          </a:xfrm>
        </p:spPr>
        <p:txBody>
          <a:bodyPr>
            <a:normAutofit/>
          </a:bodyPr>
          <a:lstStyle/>
          <a:p>
            <a:r>
              <a:rPr lang="sk-SK" sz="2800" dirty="0"/>
              <a:t>Metodický pokyn dopĺňa rozdelenie a náležitosti štandardov, spôsob ich </a:t>
            </a:r>
            <a:r>
              <a:rPr lang="sk-SK" sz="2800" dirty="0" smtClean="0"/>
              <a:t>aktualizácie a </a:t>
            </a:r>
            <a:r>
              <a:rPr lang="sk-SK" sz="2800" dirty="0"/>
              <a:t>oblasti ich uplatnenia pre informačné systémy verejnej správy, ako </a:t>
            </a:r>
            <a:r>
              <a:rPr lang="sk-SK" sz="2800" dirty="0" smtClean="0"/>
              <a:t>nástrojov výkonu </a:t>
            </a:r>
            <a:r>
              <a:rPr lang="sk-SK" sz="2800" dirty="0"/>
              <a:t>informačných činností pri utváraní a prevádzkovaní informačných </a:t>
            </a:r>
            <a:r>
              <a:rPr lang="sk-SK" sz="2800" dirty="0" smtClean="0"/>
              <a:t>systémov verejnej </a:t>
            </a:r>
            <a:r>
              <a:rPr lang="sk-SK" sz="2800" dirty="0"/>
              <a:t>správy alebo ich častí. </a:t>
            </a:r>
            <a:endParaRPr lang="sk-SK" sz="2800" dirty="0" smtClean="0"/>
          </a:p>
          <a:p>
            <a:r>
              <a:rPr lang="sk-SK" sz="2800" dirty="0" smtClean="0"/>
              <a:t>Upravuje </a:t>
            </a:r>
            <a:r>
              <a:rPr lang="sk-SK" sz="2800" dirty="0"/>
              <a:t>technické štandardy, štandardy prístupnosti, elektronická výmena dát</a:t>
            </a:r>
            <a:r>
              <a:rPr lang="sk-SK" sz="2800" dirty="0" smtClean="0"/>
              <a:t>, štandardy </a:t>
            </a:r>
            <a:r>
              <a:rPr lang="sk-SK" sz="2800" dirty="0"/>
              <a:t>pre názvoslovie elektronických služieb, bezpečnostné </a:t>
            </a:r>
            <a:r>
              <a:rPr lang="sk-SK" sz="2800" dirty="0" smtClean="0"/>
              <a:t>štandardy.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5" y="5882217"/>
            <a:ext cx="8312587" cy="1008380"/>
          </a:xfrm>
        </p:spPr>
        <p:txBody>
          <a:bodyPr/>
          <a:lstStyle/>
          <a:p>
            <a:r>
              <a:rPr lang="sk-SK" sz="2000" dirty="0"/>
              <a:t>Metodický pokyn k </a:t>
            </a:r>
            <a:r>
              <a:rPr lang="sk-SK" sz="2000" dirty="0" smtClean="0"/>
              <a:t>štandardom pre </a:t>
            </a:r>
            <a:r>
              <a:rPr lang="sk-SK" sz="2000" dirty="0"/>
              <a:t>informačné systémy verejnej správy a ich rozdeleniu a náležitostiam, </a:t>
            </a:r>
            <a:r>
              <a:rPr lang="sk-SK" sz="2000" dirty="0" smtClean="0"/>
              <a:t>spôsobu ich </a:t>
            </a:r>
            <a:r>
              <a:rPr lang="sk-SK" sz="2000" dirty="0"/>
              <a:t>aktualizácie a oblastiam ich uplatnenia pre informačné systémy verejnej správy.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8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827" y="756287"/>
            <a:ext cx="8085450" cy="462174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Technické </a:t>
            </a:r>
            <a:r>
              <a:rPr lang="sk-SK" dirty="0"/>
              <a:t>a štatistické štandardy a pokyny, spolu s IT </a:t>
            </a:r>
            <a:r>
              <a:rPr lang="sk-SK" dirty="0" smtClean="0"/>
              <a:t>architektúrou a </a:t>
            </a:r>
            <a:r>
              <a:rPr lang="sk-SK" dirty="0"/>
              <a:t>IT nástrojmi, ktoré majú byť použité na účinnú výmenu a </a:t>
            </a:r>
            <a:r>
              <a:rPr lang="sk-SK" dirty="0" smtClean="0"/>
              <a:t>poskytovanie štatistických </a:t>
            </a:r>
            <a:r>
              <a:rPr lang="sk-SK" dirty="0"/>
              <a:t>údajov </a:t>
            </a:r>
            <a:r>
              <a:rPr lang="sk-SK" dirty="0" err="1"/>
              <a:t>a metaúdajov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Štandardizované </a:t>
            </a:r>
            <a:r>
              <a:rPr lang="sk-SK" dirty="0"/>
              <a:t>formáty súborov na </a:t>
            </a:r>
            <a:r>
              <a:rPr lang="sk-SK" dirty="0" smtClean="0"/>
              <a:t>spracovanie dát </a:t>
            </a:r>
            <a:r>
              <a:rPr lang="sk-SK" dirty="0"/>
              <a:t>a </a:t>
            </a:r>
            <a:r>
              <a:rPr lang="sk-SK" dirty="0" err="1"/>
              <a:t>metadát</a:t>
            </a:r>
            <a:r>
              <a:rPr lang="sk-SK" dirty="0"/>
              <a:t> a štandardizovaný obsah týchto súborov sú predpokladom na </a:t>
            </a:r>
            <a:r>
              <a:rPr lang="sk-SK" dirty="0" smtClean="0"/>
              <a:t>automatizovanú produkciu</a:t>
            </a:r>
            <a:r>
              <a:rPr lang="sk-SK" dirty="0"/>
              <a:t>, spracovanie a výmenu dát SD </a:t>
            </a:r>
            <a:r>
              <a:rPr lang="sk-SK" dirty="0" smtClean="0"/>
              <a:t>MX</a:t>
            </a:r>
            <a:r>
              <a:rPr lang="sk-SK" dirty="0" err="1" smtClean="0"/>
              <a:t> a </a:t>
            </a:r>
            <a:r>
              <a:rPr lang="sk-SK" dirty="0" err="1"/>
              <a:t>meta</a:t>
            </a:r>
            <a:r>
              <a:rPr lang="sk-SK" dirty="0"/>
              <a:t>dát súborov </a:t>
            </a:r>
            <a:r>
              <a:rPr lang="sk-SK" dirty="0" smtClean="0"/>
              <a:t>medzi národnými </a:t>
            </a:r>
            <a:r>
              <a:rPr lang="sk-SK" dirty="0"/>
              <a:t>a medzinárodnými štatistickými organizáciami. </a:t>
            </a:r>
            <a:endParaRPr lang="sk-SK" dirty="0" smtClean="0"/>
          </a:p>
          <a:p>
            <a:r>
              <a:rPr lang="sk-SK" dirty="0" smtClean="0"/>
              <a:t>Uplatnenie vo financiách </a:t>
            </a:r>
            <a:r>
              <a:rPr lang="sk-SK" dirty="0"/>
              <a:t>a </a:t>
            </a:r>
            <a:r>
              <a:rPr lang="sk-SK" dirty="0" smtClean="0"/>
              <a:t>bankovníctve,  aj demografia</a:t>
            </a:r>
            <a:r>
              <a:rPr lang="sk-SK" dirty="0"/>
              <a:t>, vzdelávanie a epidemiológia. </a:t>
            </a:r>
            <a:endParaRPr lang="sk-SK" dirty="0" smtClean="0"/>
          </a:p>
          <a:p>
            <a:r>
              <a:rPr lang="sk-SK" dirty="0" smtClean="0"/>
              <a:t>Sú </a:t>
            </a:r>
            <a:r>
              <a:rPr lang="sk-SK" dirty="0"/>
              <a:t>totiž určené </a:t>
            </a:r>
            <a:r>
              <a:rPr lang="sk-SK" dirty="0" smtClean="0"/>
              <a:t>najmä pre </a:t>
            </a:r>
            <a:r>
              <a:rPr lang="sk-SK" dirty="0"/>
              <a:t>technikov, ktorí vytvárajú informačné systémy.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SDMX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39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8429" y="756287"/>
            <a:ext cx="8009848" cy="497348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Súbor</a:t>
            </a:r>
            <a:r>
              <a:rPr lang="sk-SK" dirty="0"/>
              <a:t>, ktorý obsahuje čistý text</a:t>
            </a:r>
            <a:r>
              <a:rPr lang="sk-SK" dirty="0" err="1"/>
              <a:t> (</a:t>
            </a:r>
            <a:r>
              <a:rPr lang="sk-SK" dirty="0" err="1" smtClean="0"/>
              <a:t>angl</a:t>
            </a:r>
            <a:r>
              <a:rPr lang="sk-SK" dirty="0" smtClean="0"/>
              <a:t>. </a:t>
            </a:r>
            <a:r>
              <a:rPr lang="sk-SK" dirty="0" err="1" smtClean="0"/>
              <a:t>plain</a:t>
            </a:r>
            <a:r>
              <a:rPr lang="sk-SK" dirty="0" smtClean="0"/>
              <a:t> </a:t>
            </a:r>
            <a:r>
              <a:rPr lang="sk-SK" dirty="0"/>
              <a:t>text), teda bez </a:t>
            </a:r>
            <a:r>
              <a:rPr lang="sk-SK" dirty="0" err="1"/>
              <a:t>formátovacích</a:t>
            </a:r>
            <a:r>
              <a:rPr lang="sk-SK" dirty="0"/>
              <a:t> </a:t>
            </a:r>
            <a:r>
              <a:rPr lang="sk-SK" dirty="0" smtClean="0"/>
              <a:t>znakov. </a:t>
            </a:r>
          </a:p>
          <a:p>
            <a:r>
              <a:rPr lang="sk-SK" dirty="0" smtClean="0"/>
              <a:t>Je </a:t>
            </a:r>
            <a:r>
              <a:rPr lang="sk-SK" dirty="0"/>
              <a:t>určený na ukladanie tabuľkových dát. </a:t>
            </a:r>
            <a:endParaRPr lang="sk-SK" dirty="0" smtClean="0"/>
          </a:p>
          <a:p>
            <a:r>
              <a:rPr lang="sk-SK" dirty="0" smtClean="0"/>
              <a:t>Súbor </a:t>
            </a:r>
            <a:r>
              <a:rPr lang="sk-SK" dirty="0"/>
              <a:t>v tomto formáte sa skladá z </a:t>
            </a:r>
            <a:r>
              <a:rPr lang="sk-SK" dirty="0" smtClean="0"/>
              <a:t>ľubovoľného počtu </a:t>
            </a:r>
            <a:r>
              <a:rPr lang="sk-SK" dirty="0"/>
              <a:t>záznamov (riadkov), oddelených znakom nového riadku. </a:t>
            </a:r>
            <a:endParaRPr lang="sk-SK" dirty="0" smtClean="0"/>
          </a:p>
          <a:p>
            <a:r>
              <a:rPr lang="sk-SK" dirty="0" smtClean="0"/>
              <a:t>Každý záznam </a:t>
            </a:r>
            <a:r>
              <a:rPr lang="sk-SK" dirty="0"/>
              <a:t>obsahuje stĺpce, ktoré sú oddelené iným znakom, prevažne čiarkou (,) alebo tabulátorom. </a:t>
            </a:r>
            <a:endParaRPr lang="sk-SK" dirty="0" smtClean="0"/>
          </a:p>
          <a:p>
            <a:r>
              <a:rPr lang="sk-SK" dirty="0" smtClean="0"/>
              <a:t>Zvyčajne </a:t>
            </a:r>
            <a:r>
              <a:rPr lang="sk-SK" dirty="0"/>
              <a:t>majú všetky záznamy rovnaký počet stĺpcov. </a:t>
            </a:r>
            <a:endParaRPr lang="sk-SK" dirty="0" smtClean="0"/>
          </a:p>
          <a:p>
            <a:r>
              <a:rPr lang="sk-SK" dirty="0" smtClean="0"/>
              <a:t>Bežne sa používa </a:t>
            </a:r>
            <a:r>
              <a:rPr lang="sk-SK" dirty="0"/>
              <a:t>pri výmene aj väčšieho množstva údajov a týmto spôsobom </a:t>
            </a:r>
            <a:r>
              <a:rPr lang="sk-SK" dirty="0" smtClean="0"/>
              <a:t>možno prenášať </a:t>
            </a:r>
            <a:r>
              <a:rPr lang="sk-SK" dirty="0"/>
              <a:t>informáciu napríklad medzi tabuľkovým editorom</a:t>
            </a:r>
            <a:r>
              <a:rPr lang="sk-SK" dirty="0" err="1"/>
              <a:t> a databázovým</a:t>
            </a:r>
            <a:r>
              <a:rPr lang="sk-SK" dirty="0"/>
              <a:t> </a:t>
            </a:r>
            <a:r>
              <a:rPr lang="sk-SK" dirty="0" smtClean="0"/>
              <a:t>programom alebo </a:t>
            </a:r>
            <a:r>
              <a:rPr lang="sk-SK" dirty="0"/>
              <a:t>prostredím {R}. </a:t>
            </a:r>
            <a:endParaRPr lang="sk-SK" dirty="0" smtClean="0"/>
          </a:p>
          <a:p>
            <a:r>
              <a:rPr lang="sk-SK" dirty="0" smtClean="0"/>
              <a:t>Prvý </a:t>
            </a:r>
            <a:r>
              <a:rPr lang="sk-SK" dirty="0"/>
              <a:t>riadok zvyčajne obsahuje názvy stĺpcov, </a:t>
            </a:r>
            <a:r>
              <a:rPr lang="sk-SK" dirty="0" smtClean="0"/>
              <a:t>ktoré</a:t>
            </a:r>
            <a:r>
              <a:rPr lang="sk-SK" dirty="0" err="1" smtClean="0"/>
              <a:t> prijímajúc</a:t>
            </a:r>
            <a:r>
              <a:rPr lang="sk-SK" dirty="0" smtClean="0"/>
              <a:t>i </a:t>
            </a:r>
            <a:r>
              <a:rPr lang="sk-SK" dirty="0"/>
              <a:t>program, napríklad {R} interpretuje ako názvy premenných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sz="4400" dirty="0"/>
              <a:t>CSV </a:t>
            </a:r>
            <a:r>
              <a:rPr lang="sk-SK" sz="4400" dirty="0" err="1"/>
              <a:t>Comma-</a:t>
            </a:r>
            <a:r>
              <a:rPr lang="sk-SK" sz="4400" dirty="0" err="1" smtClean="0"/>
              <a:t>separated</a:t>
            </a:r>
            <a:r>
              <a:rPr lang="sk-SK" sz="4400" dirty="0" smtClean="0"/>
              <a:t> </a:t>
            </a:r>
            <a:r>
              <a:rPr lang="sk-SK" sz="4400" dirty="0" err="1" smtClean="0"/>
              <a:t>values</a:t>
            </a:r>
            <a:endParaRPr lang="sk-SK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3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1942"/>
            <a:ext cx="8312587" cy="1008380"/>
          </a:xfrm>
        </p:spPr>
        <p:txBody>
          <a:bodyPr/>
          <a:lstStyle/>
          <a:p>
            <a:r>
              <a:rPr lang="sk-SK" dirty="0" smtClean="0"/>
              <a:t>Príklad CSV súboru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0.2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7" y="296499"/>
            <a:ext cx="9258300" cy="1447800"/>
          </a:xfrm>
          <a:prstGeom prst="rect">
            <a:avLst/>
          </a:prstGeom>
        </p:spPr>
      </p:pic>
      <p:pic>
        <p:nvPicPr>
          <p:cNvPr id="8" name="Picture 7" descr="Snímka obrazovky 2014-10-20 o 10.2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8" y="1937293"/>
            <a:ext cx="9258299" cy="3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5" y="5882217"/>
            <a:ext cx="8312587" cy="1008380"/>
          </a:xfrm>
        </p:spPr>
        <p:txBody>
          <a:bodyPr/>
          <a:lstStyle/>
          <a:p>
            <a:r>
              <a:rPr lang="sk-SK" dirty="0" smtClean="0"/>
              <a:t>Po načítaní a úprave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0.3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4766"/>
            <a:ext cx="9613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Právnym </a:t>
            </a:r>
            <a:r>
              <a:rPr lang="sk-SK" dirty="0"/>
              <a:t>základom je </a:t>
            </a:r>
            <a:r>
              <a:rPr lang="sk-SK" b="1" dirty="0">
                <a:solidFill>
                  <a:srgbClr val="FFFF00"/>
                </a:solidFill>
              </a:rPr>
              <a:t>Zákon o štátnej </a:t>
            </a:r>
            <a:r>
              <a:rPr lang="sk-SK" b="1" dirty="0" smtClean="0">
                <a:solidFill>
                  <a:srgbClr val="FFFF00"/>
                </a:solidFill>
              </a:rPr>
              <a:t>štatistike 298/2010</a:t>
            </a:r>
            <a:r>
              <a:rPr lang="sk-SK" dirty="0" smtClean="0"/>
              <a:t>, </a:t>
            </a:r>
            <a:r>
              <a:rPr lang="sk-SK" dirty="0"/>
              <a:t>ktorý upravuje </a:t>
            </a:r>
            <a:r>
              <a:rPr lang="sk-SK" dirty="0" smtClean="0"/>
              <a:t>podmienky získavania </a:t>
            </a:r>
            <a:r>
              <a:rPr lang="sk-SK" dirty="0"/>
              <a:t>údajov a informácií potrebných na posudzovanie sociálno-</a:t>
            </a:r>
            <a:r>
              <a:rPr lang="sk-SK" dirty="0" smtClean="0"/>
              <a:t>ekonomického vývoja</a:t>
            </a:r>
            <a:r>
              <a:rPr lang="sk-SK" dirty="0"/>
              <a:t>, postavenie a pôsobnosť orgánov, ktoré vykonávajú štátnu štatistiku, úlohy </a:t>
            </a:r>
            <a:r>
              <a:rPr lang="sk-SK" dirty="0" smtClean="0"/>
              <a:t>orgánov verejnej </a:t>
            </a:r>
            <a:r>
              <a:rPr lang="sk-SK" dirty="0"/>
              <a:t>moci v oblasti štátnej štatistiky, práva a povinnosti spravodajských jednotiek</a:t>
            </a:r>
            <a:r>
              <a:rPr lang="sk-SK" dirty="0" smtClean="0"/>
              <a:t>, ochranu </a:t>
            </a:r>
            <a:r>
              <a:rPr lang="sk-SK" dirty="0"/>
              <a:t>dôverných štatistických údajov pred zneužitím, poskytovanie a </a:t>
            </a:r>
            <a:r>
              <a:rPr lang="sk-SK" dirty="0" smtClean="0"/>
              <a:t>zverejňovanie štatistických </a:t>
            </a:r>
            <a:r>
              <a:rPr lang="sk-SK" dirty="0"/>
              <a:t>údajov, zabezpečovanie porovnateľnosti štatistických </a:t>
            </a:r>
            <a:r>
              <a:rPr lang="sk-SK" dirty="0" smtClean="0"/>
              <a:t>informácií a </a:t>
            </a:r>
            <a:r>
              <a:rPr lang="sk-SK" dirty="0"/>
              <a:t>plnenie záväzkov vyplývajúcich z medzinárodných zmlúv v oblasti štátnej štatistiky</a:t>
            </a:r>
            <a:r>
              <a:rPr lang="sk-SK" dirty="0" smtClean="0"/>
              <a:t>, ktorými </a:t>
            </a:r>
            <a:r>
              <a:rPr lang="sk-SK" dirty="0"/>
              <a:t>je Slovenská republika viazaná. </a:t>
            </a:r>
            <a:endParaRPr lang="sk-SK" dirty="0" smtClean="0"/>
          </a:p>
          <a:p>
            <a:r>
              <a:rPr lang="sk-SK" dirty="0" smtClean="0"/>
              <a:t>Zákon </a:t>
            </a:r>
            <a:r>
              <a:rPr lang="sk-SK" dirty="0"/>
              <a:t>zároveň vymedzuje základné pojmy.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Domáca rutinná </a:t>
            </a:r>
            <a:r>
              <a:rPr lang="sk-SK" dirty="0" smtClean="0"/>
              <a:t>štatistika: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Zákonné </a:t>
            </a:r>
            <a:r>
              <a:rPr lang="sk-SK" dirty="0" smtClean="0"/>
              <a:t>normy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188" y="756287"/>
            <a:ext cx="8040089" cy="46217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Vykonáva </a:t>
            </a:r>
            <a:r>
              <a:rPr lang="sk-SK" sz="3200" dirty="0"/>
              <a:t>úlohy štátnej štatistiky. </a:t>
            </a:r>
            <a:endParaRPr lang="sk-SK" sz="3200" dirty="0" smtClean="0"/>
          </a:p>
          <a:p>
            <a:r>
              <a:rPr lang="sk-SK" sz="3200" dirty="0" smtClean="0"/>
              <a:t>Za </a:t>
            </a:r>
            <a:r>
              <a:rPr lang="sk-SK" sz="3200" dirty="0"/>
              <a:t>podmienok a v </a:t>
            </a:r>
            <a:r>
              <a:rPr lang="sk-SK" sz="3200" dirty="0" smtClean="0"/>
              <a:t>rozsahu ustanovenom </a:t>
            </a:r>
            <a:r>
              <a:rPr lang="sk-SK" sz="3200" dirty="0"/>
              <a:t>uvedeným zákonom môžu úlohy štátnej štatistiky vykonávať aj </a:t>
            </a:r>
            <a:r>
              <a:rPr lang="sk-SK" sz="3200" dirty="0" smtClean="0"/>
              <a:t>ministerstvá a </a:t>
            </a:r>
            <a:r>
              <a:rPr lang="sk-SK" sz="3200" dirty="0"/>
              <a:t>štátne </a:t>
            </a:r>
            <a:r>
              <a:rPr lang="sk-SK" sz="3200" dirty="0" smtClean="0"/>
              <a:t>organizácie.</a:t>
            </a:r>
          </a:p>
          <a:p>
            <a:r>
              <a:rPr lang="sk-SK" sz="3200" dirty="0"/>
              <a:t>Tiež informačné systémy verejnej </a:t>
            </a:r>
            <a:r>
              <a:rPr lang="sk-SK" sz="3200" dirty="0" smtClean="0"/>
              <a:t>správy.</a:t>
            </a:r>
            <a:endParaRPr lang="sk-SK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Štatistický úrad SR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62174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Štatistika </a:t>
            </a:r>
            <a:r>
              <a:rPr lang="sk-SK" dirty="0"/>
              <a:t>v oblasti </a:t>
            </a:r>
            <a:r>
              <a:rPr lang="sk-SK" dirty="0" smtClean="0"/>
              <a:t>zdravia:</a:t>
            </a:r>
          </a:p>
          <a:p>
            <a:pPr lvl="1"/>
            <a:r>
              <a:rPr lang="sk-SK" dirty="0" smtClean="0"/>
              <a:t>štatistika zdravotníctva</a:t>
            </a:r>
          </a:p>
          <a:p>
            <a:pPr lvl="1"/>
            <a:r>
              <a:rPr lang="sk-SK" dirty="0" smtClean="0"/>
              <a:t>Štatistika pracovnej </a:t>
            </a:r>
            <a:r>
              <a:rPr lang="sk-SK" dirty="0"/>
              <a:t>neschopnosti pre chorobu a úraz. </a:t>
            </a:r>
            <a:endParaRPr lang="sk-SK" dirty="0" smtClean="0"/>
          </a:p>
          <a:p>
            <a:r>
              <a:rPr lang="sk-SK" dirty="0" smtClean="0"/>
              <a:t>Štatistika zdravotníctva sa získava v </a:t>
            </a:r>
            <a:r>
              <a:rPr lang="sk-SK" dirty="0"/>
              <a:t>rámci štátnych štatistických zisťovaní s ročnou periodicitou.</a:t>
            </a:r>
          </a:p>
          <a:p>
            <a:r>
              <a:rPr lang="sk-SK" dirty="0"/>
              <a:t>Tie vykonáva v pôsobnosti Ministerstva zdravotníctva SR Národné centrum </a:t>
            </a:r>
            <a:r>
              <a:rPr lang="sk-SK" dirty="0" smtClean="0"/>
              <a:t>zdravotníckych informácií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Ide </a:t>
            </a:r>
            <a:r>
              <a:rPr lang="sk-SK" dirty="0"/>
              <a:t>o údaje z oblasti ambulantnej a lôžkovej starostlivosti</a:t>
            </a:r>
            <a:r>
              <a:rPr lang="sk-SK" dirty="0" smtClean="0"/>
              <a:t>, spoločných </a:t>
            </a:r>
            <a:r>
              <a:rPr lang="sk-SK" dirty="0"/>
              <a:t>liečebných a vyšetrovacích zložiek, údaje o sieti </a:t>
            </a:r>
            <a:r>
              <a:rPr lang="sk-SK" dirty="0" smtClean="0"/>
              <a:t>zdravotníckych zariadení </a:t>
            </a:r>
            <a:r>
              <a:rPr lang="sk-SK" dirty="0"/>
              <a:t>v SR a o zdravotnom stave. </a:t>
            </a:r>
            <a:endParaRPr lang="sk-SK" dirty="0" smtClean="0"/>
          </a:p>
          <a:p>
            <a:r>
              <a:rPr lang="sk-SK" dirty="0" smtClean="0"/>
              <a:t>NCZI </a:t>
            </a:r>
            <a:r>
              <a:rPr lang="sk-SK" dirty="0"/>
              <a:t>má k dispozícii aj ďalšie </a:t>
            </a:r>
            <a:r>
              <a:rPr lang="sk-SK" dirty="0" smtClean="0"/>
              <a:t>informácie o </a:t>
            </a:r>
            <a:r>
              <a:rPr lang="sk-SK" dirty="0"/>
              <a:t>zdravotnom stave obyvateľstva zo štatistických zisťovaní realizovaných na </a:t>
            </a:r>
            <a:r>
              <a:rPr lang="sk-SK" dirty="0" smtClean="0"/>
              <a:t>základe legislatívy </a:t>
            </a:r>
            <a:r>
              <a:rPr lang="sk-SK" dirty="0"/>
              <a:t>Ministerstva zdravotníctva SR . </a:t>
            </a:r>
            <a:endParaRPr lang="sk-SK" dirty="0" smtClean="0"/>
          </a:p>
          <a:p>
            <a:r>
              <a:rPr lang="sk-SK" dirty="0" smtClean="0"/>
              <a:t>Administratívne </a:t>
            </a:r>
            <a:r>
              <a:rPr lang="sk-SK" dirty="0"/>
              <a:t>zdroje Úradu verejného zdravotníctva SR , Štátneho ústavu </a:t>
            </a:r>
            <a:r>
              <a:rPr lang="sk-SK" dirty="0" smtClean="0"/>
              <a:t>pre kontrolu </a:t>
            </a:r>
            <a:r>
              <a:rPr lang="sk-SK" dirty="0"/>
              <a:t>liečiv, zdravotných poisťovní a Sociálnej poisťovne.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Štatistika </a:t>
            </a:r>
            <a:r>
              <a:rPr lang="sk-SK" dirty="0" smtClean="0"/>
              <a:t>zdravia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0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492" y="756287"/>
            <a:ext cx="8629785" cy="4247818"/>
          </a:xfrm>
        </p:spPr>
        <p:txBody>
          <a:bodyPr/>
          <a:lstStyle/>
          <a:p>
            <a:r>
              <a:rPr lang="sk-SK" dirty="0" smtClean="0"/>
              <a:t>Štatistický </a:t>
            </a:r>
            <a:r>
              <a:rPr lang="sk-SK" dirty="0"/>
              <a:t>úrad SR poskytuje </a:t>
            </a:r>
            <a:r>
              <a:rPr lang="sk-SK" dirty="0" smtClean="0"/>
              <a:t>údaje prostredníctvom </a:t>
            </a:r>
            <a:r>
              <a:rPr lang="sk-SK" dirty="0"/>
              <a:t>databáz, ktoré sú </a:t>
            </a:r>
            <a:r>
              <a:rPr lang="sk-SK" dirty="0" smtClean="0"/>
              <a:t>prístupné na </a:t>
            </a:r>
            <a:r>
              <a:rPr lang="sk-SK" dirty="0"/>
              <a:t>internete.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účely špeciálnych štatistických analýz je možno požiadať o údaje</a:t>
            </a:r>
            <a:r>
              <a:rPr lang="sk-SK" dirty="0" smtClean="0"/>
              <a:t>, ktoré </a:t>
            </a:r>
            <a:r>
              <a:rPr lang="sk-SK" dirty="0"/>
              <a:t>bežne prístupné nie sú. </a:t>
            </a:r>
            <a:endParaRPr lang="sk-SK" dirty="0" smtClean="0"/>
          </a:p>
          <a:p>
            <a:r>
              <a:rPr lang="sk-SK" dirty="0" smtClean="0"/>
              <a:t>SLOVSTAT je </a:t>
            </a:r>
            <a:r>
              <a:rPr lang="sk-SK" dirty="0"/>
              <a:t>databáza určená pre </a:t>
            </a:r>
            <a:r>
              <a:rPr lang="sk-SK" dirty="0" smtClean="0"/>
              <a:t>odbornú i </a:t>
            </a:r>
            <a:r>
              <a:rPr lang="sk-SK" dirty="0"/>
              <a:t>laickú verejnosť. Obsahuje aktuálne informácie a časové rady ukazovateľov sociálno</a:t>
            </a:r>
            <a:r>
              <a:rPr lang="sk-SK" dirty="0" smtClean="0"/>
              <a:t>- ekonomického </a:t>
            </a:r>
            <a:r>
              <a:rPr lang="sk-SK" dirty="0"/>
              <a:t>vývoja Slovenskej republiky</a:t>
            </a:r>
            <a:r>
              <a:rPr lang="sk-SK" dirty="0" smtClean="0"/>
              <a:t>.</a:t>
            </a:r>
          </a:p>
          <a:p>
            <a:r>
              <a:rPr lang="sk-SK" dirty="0">
                <a:hlinkClick r:id="rId2"/>
              </a:rPr>
              <a:t>http://www.statistics.sk/pls/elisw/</a:t>
            </a:r>
            <a:r>
              <a:rPr lang="sk-SK" dirty="0" smtClean="0">
                <a:hlinkClick r:id="rId2"/>
              </a:rPr>
              <a:t>vbd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SLOVSTAT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2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4512" y="756287"/>
            <a:ext cx="7873765" cy="4033519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Zahraničné </a:t>
            </a:r>
            <a:r>
              <a:rPr lang="sk-SK" sz="2800" dirty="0"/>
              <a:t>a domáce zdroje</a:t>
            </a:r>
          </a:p>
          <a:p>
            <a:r>
              <a:rPr lang="sk-SK" sz="2800" dirty="0"/>
              <a:t>Štatistické štandardy</a:t>
            </a:r>
          </a:p>
          <a:p>
            <a:r>
              <a:rPr lang="sk-SK" sz="2800" dirty="0"/>
              <a:t>Domáca rutinná štatistika</a:t>
            </a:r>
          </a:p>
          <a:p>
            <a:r>
              <a:rPr lang="sk-SK" sz="2800" dirty="0"/>
              <a:t>Medzinárodné zdroje štatistických </a:t>
            </a:r>
            <a:r>
              <a:rPr lang="sk-SK" sz="2800" dirty="0" smtClean="0"/>
              <a:t>údajov (naštudovať z knihy)</a:t>
            </a:r>
            <a:endParaRPr lang="sk-SK" sz="2800" dirty="0"/>
          </a:p>
          <a:p>
            <a:r>
              <a:rPr lang="sk-SK" sz="2800" dirty="0" smtClean="0"/>
              <a:t>Súhrn</a:t>
            </a:r>
          </a:p>
          <a:p>
            <a:r>
              <a:rPr lang="sk-SK" sz="2800" dirty="0" smtClean="0"/>
              <a:t>Úlohy na cvičenie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 prednášky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503C-DCF0-4D43-8BED-AB7CA7F2F22A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4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1.0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7069"/>
            <a:ext cx="7848600" cy="3530600"/>
          </a:xfrm>
          <a:prstGeom prst="rect">
            <a:avLst/>
          </a:prstGeom>
        </p:spPr>
      </p:pic>
      <p:pic>
        <p:nvPicPr>
          <p:cNvPr id="8" name="Picture 7" descr="Snímka obrazovky 2014-10-20 o 11.0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914552"/>
            <a:ext cx="3835400" cy="2146300"/>
          </a:xfrm>
          <a:prstGeom prst="rect">
            <a:avLst/>
          </a:prstGeom>
        </p:spPr>
      </p:pic>
      <p:pic>
        <p:nvPicPr>
          <p:cNvPr id="10" name="Picture 9" descr="Snímka obrazovky 2014-10-20 o 11.02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81" y="3950834"/>
            <a:ext cx="2946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6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1.0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6" y="320089"/>
            <a:ext cx="9271000" cy="1231900"/>
          </a:xfrm>
          <a:prstGeom prst="rect">
            <a:avLst/>
          </a:prstGeom>
        </p:spPr>
      </p:pic>
      <p:pic>
        <p:nvPicPr>
          <p:cNvPr id="8" name="Picture 7" descr="Snímka obrazovky 2014-10-20 o 11.0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816785"/>
            <a:ext cx="5698017" cy="56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1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2.4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10075863" cy="36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418" y="756287"/>
            <a:ext cx="8387859" cy="4792071"/>
          </a:xfrm>
        </p:spPr>
        <p:txBody>
          <a:bodyPr>
            <a:normAutofit/>
          </a:bodyPr>
          <a:lstStyle/>
          <a:p>
            <a:r>
              <a:rPr lang="sk-SK" dirty="0"/>
              <a:t>„Nomenklatúra územných štatistických jednotiek” („Nomenclature de</a:t>
            </a:r>
            <a:r>
              <a:rPr lang="sk-SK" dirty="0" err="1"/>
              <a:t>s </a:t>
            </a:r>
            <a:r>
              <a:rPr lang="sk-SK" dirty="0" err="1" smtClean="0"/>
              <a:t>Unitées</a:t>
            </a:r>
            <a:r>
              <a:rPr lang="sk-SK" dirty="0" smtClean="0"/>
              <a:t> </a:t>
            </a:r>
            <a:r>
              <a:rPr lang="sk-SK" dirty="0" err="1" smtClean="0"/>
              <a:t>Territoriales</a:t>
            </a:r>
            <a:r>
              <a:rPr lang="sk-SK" dirty="0" smtClean="0"/>
              <a:t> </a:t>
            </a:r>
            <a:r>
              <a:rPr lang="sk-SK" dirty="0" err="1"/>
              <a:t>Statistiques”</a:t>
            </a:r>
            <a:r>
              <a:rPr lang="sk-SK" dirty="0"/>
              <a:t> – NUTS</a:t>
            </a:r>
            <a:r>
              <a:rPr lang="sk-SK" dirty="0" smtClean="0"/>
              <a:t>)</a:t>
            </a:r>
          </a:p>
          <a:p>
            <a:r>
              <a:rPr lang="sk-SK" dirty="0"/>
              <a:t>NUTS I – Slovenská republika; </a:t>
            </a:r>
            <a:endParaRPr lang="sk-SK" dirty="0" smtClean="0"/>
          </a:p>
          <a:p>
            <a:r>
              <a:rPr lang="sk-SK" dirty="0" smtClean="0"/>
              <a:t>NUTS </a:t>
            </a:r>
            <a:r>
              <a:rPr lang="sk-SK" dirty="0"/>
              <a:t>II – 4 </a:t>
            </a:r>
            <a:r>
              <a:rPr lang="sk-SK" dirty="0" smtClean="0"/>
              <a:t>štatistické územné </a:t>
            </a:r>
            <a:r>
              <a:rPr lang="sk-SK" dirty="0"/>
              <a:t>jednotky: Bratislavský kraj, západné Slovensko (Trnavský, </a:t>
            </a:r>
            <a:r>
              <a:rPr lang="sk-SK" dirty="0" smtClean="0"/>
              <a:t>Trenčiansky a </a:t>
            </a:r>
            <a:r>
              <a:rPr lang="sk-SK" dirty="0"/>
              <a:t>Nitriansky kraj), stredné Slovensko (Žilinský a Banskobystrický kraj), </a:t>
            </a:r>
            <a:r>
              <a:rPr lang="sk-SK" dirty="0" smtClean="0"/>
              <a:t>východné Slovensko </a:t>
            </a:r>
            <a:r>
              <a:rPr lang="sk-SK" dirty="0"/>
              <a:t>(Prešovský a Košický kraj</a:t>
            </a:r>
            <a:r>
              <a:rPr lang="sk-SK" dirty="0" smtClean="0"/>
              <a:t>); </a:t>
            </a:r>
          </a:p>
          <a:p>
            <a:r>
              <a:rPr lang="sk-SK" dirty="0" smtClean="0"/>
              <a:t>NUTS </a:t>
            </a:r>
            <a:r>
              <a:rPr lang="sk-SK" dirty="0"/>
              <a:t>III – osem VÚC (</a:t>
            </a:r>
            <a:r>
              <a:rPr lang="sk-SK" dirty="0" smtClean="0"/>
              <a:t>samosprávnych krajov</a:t>
            </a:r>
            <a:r>
              <a:rPr lang="sk-SK" dirty="0"/>
              <a:t>); </a:t>
            </a:r>
            <a:endParaRPr lang="sk-SK" dirty="0" smtClean="0"/>
          </a:p>
          <a:p>
            <a:r>
              <a:rPr lang="sk-SK" dirty="0" smtClean="0"/>
              <a:t>NUTS </a:t>
            </a:r>
            <a:r>
              <a:rPr lang="sk-SK" dirty="0"/>
              <a:t>IV – 79 okresov; </a:t>
            </a:r>
            <a:endParaRPr lang="sk-SK" dirty="0" smtClean="0"/>
          </a:p>
          <a:p>
            <a:r>
              <a:rPr lang="sk-SK" dirty="0" smtClean="0"/>
              <a:t>NUTS </a:t>
            </a:r>
            <a:r>
              <a:rPr lang="sk-SK" dirty="0"/>
              <a:t>V – 2883 obcí.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NUTS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9392" y="756287"/>
            <a:ext cx="7888885" cy="4033519"/>
          </a:xfrm>
        </p:spPr>
        <p:txBody>
          <a:bodyPr/>
          <a:lstStyle/>
          <a:p>
            <a:r>
              <a:rPr lang="sk-SK" dirty="0" err="1" smtClean="0"/>
              <a:t>RegDat</a:t>
            </a:r>
            <a:r>
              <a:rPr lang="sk-SK" dirty="0" smtClean="0"/>
              <a:t> obsahuje </a:t>
            </a:r>
            <a:r>
              <a:rPr lang="sk-SK" dirty="0"/>
              <a:t>časové rady </a:t>
            </a:r>
            <a:r>
              <a:rPr lang="sk-SK" dirty="0" smtClean="0"/>
              <a:t>ukazovateľov hospodárskeho </a:t>
            </a:r>
            <a:r>
              <a:rPr lang="sk-SK" dirty="0"/>
              <a:t>a sociálno-ekonomického vývoja za regióny Slovenskej </a:t>
            </a:r>
            <a:r>
              <a:rPr lang="sk-SK" dirty="0" smtClean="0"/>
              <a:t>republiky (</a:t>
            </a:r>
            <a:r>
              <a:rPr lang="sk-SK" dirty="0"/>
              <a:t>okresy, kraje a oblasti podľa dostupnosti údajov). </a:t>
            </a:r>
            <a:endParaRPr lang="sk-SK" dirty="0" smtClean="0"/>
          </a:p>
          <a:p>
            <a:r>
              <a:rPr lang="sk-SK" dirty="0" smtClean="0"/>
              <a:t>Regionálne </a:t>
            </a:r>
            <a:r>
              <a:rPr lang="sk-SK" dirty="0"/>
              <a:t>údaje z rôznych </a:t>
            </a:r>
            <a:r>
              <a:rPr lang="sk-SK" dirty="0" smtClean="0"/>
              <a:t>štatistických okruhov </a:t>
            </a:r>
            <a:r>
              <a:rPr lang="sk-SK" dirty="0"/>
              <a:t>sú vo forme tabuliek v ročných časových radoch.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Databáza regionálnej štatistiky (</a:t>
            </a:r>
            <a:r>
              <a:rPr lang="sk-SK" dirty="0" err="1"/>
              <a:t>RegDat</a:t>
            </a:r>
            <a:r>
              <a:rPr lang="sk-SK" dirty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0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2.5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3" y="237149"/>
            <a:ext cx="9116582" cy="66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6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2.5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8" y="0"/>
            <a:ext cx="4127500" cy="4165600"/>
          </a:xfrm>
          <a:prstGeom prst="rect">
            <a:avLst/>
          </a:prstGeom>
        </p:spPr>
      </p:pic>
      <p:pic>
        <p:nvPicPr>
          <p:cNvPr id="9" name="Picture 8" descr="Snímka obrazovky 2014-10-20 o 12.5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262"/>
            <a:ext cx="10075863" cy="40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2.5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94869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2.5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73100"/>
            <a:ext cx="99187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20 o 12.5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6" y="347717"/>
            <a:ext cx="8735576" cy="64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Predstaviť </a:t>
            </a:r>
            <a:r>
              <a:rPr lang="sk-SK" dirty="0"/>
              <a:t>zdroje údajov, </a:t>
            </a:r>
            <a:r>
              <a:rPr lang="sk-SK" dirty="0" smtClean="0"/>
              <a:t>ktoré </a:t>
            </a:r>
            <a:r>
              <a:rPr lang="sk-SK" dirty="0"/>
              <a:t>sú častým zdrojom dát pri spoznávaní zdravia verejnosti.</a:t>
            </a:r>
          </a:p>
          <a:p>
            <a:r>
              <a:rPr lang="sk-SK" dirty="0" smtClean="0"/>
              <a:t>Pre potrebu tohto predmetu sú hlavným </a:t>
            </a:r>
            <a:r>
              <a:rPr lang="sk-SK" dirty="0"/>
              <a:t>zdrojom čísla, ktoré už boli spracované a následne boli publikované. </a:t>
            </a:r>
            <a:endParaRPr lang="sk-SK" dirty="0" smtClean="0"/>
          </a:p>
          <a:p>
            <a:r>
              <a:rPr lang="sk-SK" dirty="0" smtClean="0"/>
              <a:t>Nebudeme </a:t>
            </a:r>
            <a:r>
              <a:rPr lang="sk-SK" dirty="0"/>
              <a:t>sa zaoberať detailmi vzniku údajov, ich získaním či postupom zberu, </a:t>
            </a:r>
            <a:r>
              <a:rPr lang="sk-SK" dirty="0" smtClean="0"/>
              <a:t>hoci sa </a:t>
            </a:r>
            <a:r>
              <a:rPr lang="sk-SK" dirty="0"/>
              <a:t>tomu nedá v niektorých prípadoch vyhnúť, ale zameriame sa na tie zdroje, kde </a:t>
            </a:r>
            <a:r>
              <a:rPr lang="sk-SK" dirty="0" smtClean="0"/>
              <a:t>je možné </a:t>
            </a:r>
            <a:r>
              <a:rPr lang="sk-SK" dirty="0"/>
              <a:t>získať súbory dát.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EC92-7965-BC4D-82B8-9902803415EE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1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706" y="756287"/>
            <a:ext cx="8100571" cy="4033519"/>
          </a:xfrm>
        </p:spPr>
        <p:txBody>
          <a:bodyPr/>
          <a:lstStyle/>
          <a:p>
            <a:r>
              <a:rPr lang="sk-SK" dirty="0" smtClean="0"/>
              <a:t>Zabezpečuje potreby ŠÚ </a:t>
            </a:r>
            <a:r>
              <a:rPr lang="sk-SK" dirty="0"/>
              <a:t>SR na centrálnej, krajskej a na úrovni pracoviska ŠÚ SR v oblasti zberu dát</a:t>
            </a:r>
            <a:r>
              <a:rPr lang="sk-SK" dirty="0" smtClean="0"/>
              <a:t>, nahrávania </a:t>
            </a:r>
            <a:r>
              <a:rPr lang="sk-SK" dirty="0"/>
              <a:t>hodnôt ukazovateľov za jednotlivé obce SR </a:t>
            </a:r>
            <a:r>
              <a:rPr lang="sk-SK" dirty="0" err="1"/>
              <a:t>resp</a:t>
            </a:r>
            <a:r>
              <a:rPr lang="sk-SK" dirty="0"/>
              <a:t>. mestá SR . </a:t>
            </a:r>
            <a:endParaRPr lang="sk-SK" dirty="0" smtClean="0"/>
          </a:p>
          <a:p>
            <a:r>
              <a:rPr lang="sk-SK" dirty="0" smtClean="0"/>
              <a:t>Informačný systém </a:t>
            </a:r>
            <a:r>
              <a:rPr lang="sk-SK" dirty="0"/>
              <a:t>MOŠ poskytuje štatistické informácie za každú obec a mesto SR s </a:t>
            </a:r>
            <a:r>
              <a:rPr lang="sk-SK" dirty="0" smtClean="0"/>
              <a:t>možnosťou definovať </a:t>
            </a:r>
            <a:r>
              <a:rPr lang="sk-SK" dirty="0"/>
              <a:t>pri výstupoch rôzne územné jednotky SR s perspektívnou väzbou </a:t>
            </a:r>
            <a:r>
              <a:rPr lang="sk-SK" dirty="0" smtClean="0"/>
              <a:t>na európske štatistiky.</a:t>
            </a:r>
          </a:p>
          <a:p>
            <a:r>
              <a:rPr lang="sk-SK" dirty="0" err="1"/>
              <a:t>http</a:t>
            </a:r>
            <a:r>
              <a:rPr lang="sk-SK" dirty="0"/>
              <a:t>://</a:t>
            </a:r>
            <a:r>
              <a:rPr lang="sk-SK" dirty="0" err="1"/>
              <a:t>app</a:t>
            </a:r>
            <a:r>
              <a:rPr lang="sk-SK" dirty="0"/>
              <a:t>.</a:t>
            </a:r>
            <a:r>
              <a:rPr lang="sk-SK" dirty="0" err="1"/>
              <a:t>statistics</a:t>
            </a:r>
            <a:r>
              <a:rPr lang="sk-SK" dirty="0"/>
              <a:t>.</a:t>
            </a:r>
            <a:r>
              <a:rPr lang="sk-SK" dirty="0" err="1"/>
              <a:t>sk</a:t>
            </a:r>
            <a:r>
              <a:rPr lang="sk-SK" dirty="0"/>
              <a:t>/</a:t>
            </a:r>
            <a:r>
              <a:rPr lang="sk-SK" dirty="0" err="1"/>
              <a:t>mosmis</a:t>
            </a:r>
            <a:r>
              <a:rPr lang="sk-SK" dirty="0"/>
              <a:t>/</a:t>
            </a:r>
            <a:r>
              <a:rPr lang="sk-SK" dirty="0" err="1"/>
              <a:t>sk</a:t>
            </a:r>
            <a:r>
              <a:rPr lang="sk-SK" dirty="0"/>
              <a:t>/run.</a:t>
            </a:r>
            <a:r>
              <a:rPr lang="sk-SK" dirty="0" err="1"/>
              <a:t>html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Mestská</a:t>
            </a:r>
            <a:r>
              <a:rPr lang="en-US" sz="4800" dirty="0"/>
              <a:t> a </a:t>
            </a:r>
            <a:r>
              <a:rPr lang="en-US" sz="4800" dirty="0" err="1"/>
              <a:t>obecná</a:t>
            </a:r>
            <a:r>
              <a:rPr lang="en-US" sz="4800" dirty="0"/>
              <a:t> </a:t>
            </a:r>
            <a:r>
              <a:rPr lang="en-US" sz="4800" dirty="0" err="1" smtClean="0"/>
              <a:t>štatistika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8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 descr="Snímka obrazovky 2014-10-20 o 13.0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614601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predstavuje pojem rutinnej štatistiky a kto ju vykonáva</a:t>
            </a:r>
          </a:p>
          <a:p>
            <a:r>
              <a:rPr lang="sk-SK" dirty="0" smtClean="0"/>
              <a:t>Aké sú štandardy pri zbere údajov</a:t>
            </a:r>
          </a:p>
          <a:p>
            <a:r>
              <a:rPr lang="sk-SK" dirty="0" smtClean="0"/>
              <a:t>Slovenské štatistické zdroje zo SLOVSTAT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Súhrn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Získajte údaje o populácii Slovenska z POPIN v jednoročných vekových skupinách podľa pohlavia za ostatných 20 rokov a vytvorte z nich do databázu v BASE z </a:t>
            </a:r>
            <a:r>
              <a:rPr lang="sk-SK" dirty="0" err="1"/>
              <a:t>LibreOffice</a:t>
            </a:r>
            <a:endParaRPr lang="sk-SK" dirty="0"/>
          </a:p>
          <a:p>
            <a:r>
              <a:rPr lang="sk-SK" dirty="0"/>
              <a:t>Nájdite údaje o populácii kraja a miest/obce v ktorej žijete podľa veku a pohlavia a vytvorte z nich do databázu v BASE z </a:t>
            </a:r>
            <a:r>
              <a:rPr lang="sk-SK" dirty="0" err="1"/>
              <a:t>LibreOffice</a:t>
            </a:r>
            <a:r>
              <a:rPr lang="sk-SK" dirty="0"/>
              <a:t>. Hľadajte v MOS </a:t>
            </a:r>
            <a:r>
              <a:rPr lang="sk-SK" dirty="0" err="1"/>
              <a:t>databázach</a:t>
            </a:r>
            <a:r>
              <a:rPr lang="sk-SK" dirty="0" smtClean="0"/>
              <a:t>.</a:t>
            </a:r>
          </a:p>
          <a:p>
            <a:r>
              <a:rPr lang="sk-SK" dirty="0" smtClean="0"/>
              <a:t>Vyhľadajte podobné údaje z EUROSTAT pre susedné krajiny SR a pre ich hlavné mestá.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42EB-86E8-6F42-8115-8C6B2B5FE348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4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Oficiálne </a:t>
            </a:r>
            <a:r>
              <a:rPr lang="sk-SK" sz="2800" dirty="0"/>
              <a:t>štatistiky pochádzajúce </a:t>
            </a:r>
            <a:r>
              <a:rPr lang="sk-SK" sz="2800" dirty="0" smtClean="0"/>
              <a:t>z</a:t>
            </a:r>
          </a:p>
          <a:p>
            <a:pPr lvl="1"/>
            <a:r>
              <a:rPr lang="sk-SK" sz="2800" dirty="0" smtClean="0"/>
              <a:t>Štatistického úradu </a:t>
            </a:r>
            <a:r>
              <a:rPr lang="sk-SK" sz="2800" dirty="0"/>
              <a:t>Slovenskej republiky, </a:t>
            </a:r>
            <a:endParaRPr lang="sk-SK" sz="2800" dirty="0" smtClean="0"/>
          </a:p>
          <a:p>
            <a:pPr lvl="1"/>
            <a:r>
              <a:rPr lang="sk-SK" sz="2800" dirty="0" smtClean="0"/>
              <a:t>publikácií </a:t>
            </a:r>
            <a:r>
              <a:rPr lang="sk-SK" sz="2800" dirty="0"/>
              <a:t>Národného centra zdravotníckych </a:t>
            </a:r>
            <a:r>
              <a:rPr lang="sk-SK" sz="2800" dirty="0" smtClean="0"/>
              <a:t>informácií 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Domáce zdroje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7CB7-285F-7045-AF18-3C17617E119F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8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9633" y="756287"/>
            <a:ext cx="7858644" cy="4621740"/>
          </a:xfrm>
        </p:spPr>
        <p:txBody>
          <a:bodyPr>
            <a:normAutofit/>
          </a:bodyPr>
          <a:lstStyle/>
          <a:p>
            <a:r>
              <a:rPr lang="sk-SK" dirty="0" smtClean="0"/>
              <a:t>Do ktorých Slovenská </a:t>
            </a:r>
            <a:r>
              <a:rPr lang="sk-SK" dirty="0"/>
              <a:t>republika pravidelne prispieva, napr. medzinárodné organizácie </a:t>
            </a:r>
            <a:r>
              <a:rPr lang="sk-SK" dirty="0" err="1"/>
              <a:t>združujúce</a:t>
            </a:r>
            <a:r>
              <a:rPr lang="sk-SK" dirty="0"/>
              <a:t> štáty sveta, </a:t>
            </a:r>
            <a:r>
              <a:rPr lang="sk-SK" dirty="0" smtClean="0"/>
              <a:t>akou je </a:t>
            </a:r>
            <a:r>
              <a:rPr lang="sk-SK" dirty="0"/>
              <a:t>Svetová zdravotnícka organizácia. </a:t>
            </a:r>
            <a:endParaRPr lang="sk-SK" dirty="0" smtClean="0"/>
          </a:p>
          <a:p>
            <a:r>
              <a:rPr lang="sk-SK" dirty="0" smtClean="0"/>
              <a:t>Inštitúcie</a:t>
            </a:r>
            <a:r>
              <a:rPr lang="sk-SK" dirty="0"/>
              <a:t>, </a:t>
            </a:r>
            <a:r>
              <a:rPr lang="sk-SK" dirty="0" smtClean="0"/>
              <a:t>ktoré poskytujú </a:t>
            </a:r>
            <a:r>
              <a:rPr lang="sk-SK" dirty="0"/>
              <a:t>údaje o regionálnych združeniach, ktorých je Slovenská republika členom</a:t>
            </a:r>
            <a:r>
              <a:rPr lang="sk-SK" dirty="0" smtClean="0"/>
              <a:t>, ako </a:t>
            </a:r>
            <a:r>
              <a:rPr lang="sk-SK" dirty="0"/>
              <a:t>sú zdroje Európskej únie, reprezentované najmä organizáciou</a:t>
            </a:r>
            <a:r>
              <a:rPr lang="sk-SK" dirty="0" err="1"/>
              <a:t> Eurostat</a:t>
            </a:r>
            <a:r>
              <a:rPr lang="sk-SK" dirty="0"/>
              <a:t>.</a:t>
            </a:r>
          </a:p>
          <a:p>
            <a:r>
              <a:rPr lang="sk-SK" dirty="0"/>
              <a:t>Uvádzame aj niektoré dohovory a štandardy, ktorými sa zber, spracovanie či </a:t>
            </a:r>
            <a:r>
              <a:rPr lang="sk-SK" dirty="0" smtClean="0"/>
              <a:t>distribúcia údajov </a:t>
            </a:r>
            <a:r>
              <a:rPr lang="sk-SK" dirty="0"/>
              <a:t>na národnej či medzinárodnej úrovni riadi, napríklad ISO norma </a:t>
            </a:r>
            <a:r>
              <a:rPr lang="sk-SK" dirty="0" smtClean="0"/>
              <a:t>pre narábanie </a:t>
            </a:r>
            <a:r>
              <a:rPr lang="sk-SK" dirty="0"/>
              <a:t>s údajmi o čase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Medzinárodné zdroje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0E43-F58C-7F42-83A6-96CA712C2DFE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3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62174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Dáta zozbierané </a:t>
            </a:r>
            <a:r>
              <a:rPr lang="sk-SK" dirty="0"/>
              <a:t>a rozširované množinou národných alebo medzinárodných agentúr.</a:t>
            </a:r>
          </a:p>
          <a:p>
            <a:r>
              <a:rPr lang="sk-SK" dirty="0" smtClean="0"/>
              <a:t>Agentúry v niektorých </a:t>
            </a:r>
            <a:r>
              <a:rPr lang="sk-SK" dirty="0"/>
              <a:t>krajinách </a:t>
            </a:r>
            <a:r>
              <a:rPr lang="sk-SK" dirty="0" smtClean="0"/>
              <a:t>sú národnými štatistickými úradmi, </a:t>
            </a:r>
            <a:r>
              <a:rPr lang="sk-SK" dirty="0"/>
              <a:t>na Slovensku je ním Štatistický úrad Slovenskej republiky.</a:t>
            </a:r>
          </a:p>
          <a:p>
            <a:r>
              <a:rPr lang="sk-SK" dirty="0"/>
              <a:t>Inde je to súbor vládnych organizácií, z ktorých každá zbiera a spracúva </a:t>
            </a:r>
            <a:r>
              <a:rPr lang="sk-SK" dirty="0" smtClean="0"/>
              <a:t>určitú časť </a:t>
            </a:r>
            <a:r>
              <a:rPr lang="sk-SK" dirty="0"/>
              <a:t>národnej štatistiky. Ekonomické údaje spracúva centrálna banka. </a:t>
            </a:r>
            <a:endParaRPr lang="sk-SK" dirty="0" smtClean="0"/>
          </a:p>
          <a:p>
            <a:r>
              <a:rPr lang="sk-SK" dirty="0" smtClean="0"/>
              <a:t>Okrem toho k </a:t>
            </a:r>
            <a:r>
              <a:rPr lang="sk-SK" dirty="0"/>
              <a:t>štatistikám prispievajú aj jednotlivé rezorty (zdravotníctvo, školstvo, poľnohospodárstvo</a:t>
            </a:r>
            <a:r>
              <a:rPr lang="sk-SK" dirty="0" smtClean="0"/>
              <a:t>, sociálne </a:t>
            </a:r>
            <a:r>
              <a:rPr lang="sk-SK" dirty="0"/>
              <a:t>veci a iné) dátami, ktoré zhromažďujú pre svoju potrebu. </a:t>
            </a:r>
            <a:endParaRPr lang="sk-SK" dirty="0" smtClean="0"/>
          </a:p>
          <a:p>
            <a:r>
              <a:rPr lang="sk-SK" dirty="0" smtClean="0"/>
              <a:t>Národné organizácie </a:t>
            </a:r>
            <a:r>
              <a:rPr lang="sk-SK" dirty="0"/>
              <a:t>majú obvykle povinnosť (väčšinou danú zákonom) poskytovať </a:t>
            </a:r>
            <a:r>
              <a:rPr lang="sk-SK" dirty="0" smtClean="0"/>
              <a:t>dohodnuté údaje </a:t>
            </a:r>
            <a:r>
              <a:rPr lang="sk-SK" dirty="0"/>
              <a:t>medzinárodným organizáciám. </a:t>
            </a:r>
            <a:endParaRPr lang="sk-S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sz="4800" dirty="0" smtClean="0"/>
              <a:t>Oficiálne štatistiky - národné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 </a:t>
            </a:r>
            <a:r>
              <a:rPr lang="sk-SK" dirty="0"/>
              <a:t>regionálnej úrovni, ako </a:t>
            </a:r>
            <a:r>
              <a:rPr lang="sk-SK" dirty="0" err="1"/>
              <a:t>Eurostat</a:t>
            </a:r>
            <a:r>
              <a:rPr lang="sk-SK" dirty="0"/>
              <a:t>, ktorý sa zaoberá najmä členskými krajinami Európskej únie.</a:t>
            </a:r>
          </a:p>
          <a:p>
            <a:r>
              <a:rPr lang="sk-SK" dirty="0"/>
              <a:t> Na globálnej úrovni pôsobia Spojené národy (</a:t>
            </a:r>
            <a:r>
              <a:rPr lang="sk-SK" dirty="0" err="1"/>
              <a:t>United</a:t>
            </a:r>
            <a:r>
              <a:rPr lang="sk-SK" dirty="0"/>
              <a:t> </a:t>
            </a:r>
            <a:r>
              <a:rPr lang="sk-SK" dirty="0" err="1"/>
              <a:t>Nations</a:t>
            </a:r>
            <a:r>
              <a:rPr lang="sk-SK" dirty="0"/>
              <a:t>), ktoré zbierajú a poskytujú štatistiky z celého sveta. </a:t>
            </a:r>
          </a:p>
          <a:p>
            <a:r>
              <a:rPr lang="sk-SK" dirty="0"/>
              <a:t>Špecializované medzinárodné inštitúcie, napríklad pre oblasť zdravia je to Svetová zdravotnícka organizácia (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Organization</a:t>
            </a:r>
            <a:r>
              <a:rPr lang="sk-SK" dirty="0"/>
              <a:t>), pre oblasť potravinárstva a výživy je ňou Organizácia pre potraviny a poľnohospodárstvo </a:t>
            </a:r>
            <a:r>
              <a:rPr lang="sk-SK" dirty="0" err="1"/>
              <a:t>(Food</a:t>
            </a:r>
            <a:r>
              <a:rPr lang="sk-SK" dirty="0"/>
              <a:t>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Agriculture</a:t>
            </a:r>
            <a:r>
              <a:rPr lang="sk-SK" dirty="0"/>
              <a:t> </a:t>
            </a:r>
            <a:r>
              <a:rPr lang="sk-SK" dirty="0" err="1"/>
              <a:t>Organization</a:t>
            </a:r>
            <a:r>
              <a:rPr lang="sk-SK" dirty="0"/>
              <a:t>) a Svetová banka (</a:t>
            </a:r>
            <a:r>
              <a:rPr lang="sk-SK" dirty="0" err="1"/>
              <a:t>World</a:t>
            </a:r>
            <a:r>
              <a:rPr lang="sk-SK" dirty="0"/>
              <a:t> Bank) pre financie a ekonomiku.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604799"/>
            <a:ext cx="8312587" cy="1008380"/>
          </a:xfrm>
        </p:spPr>
        <p:txBody>
          <a:bodyPr/>
          <a:lstStyle/>
          <a:p>
            <a:r>
              <a:rPr lang="sk-SK" dirty="0" smtClean="0"/>
              <a:t>Medzinárodné oficiálne štatistiky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1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212883" y="826972"/>
            <a:ext cx="9751465" cy="4656387"/>
            <a:chOff x="212883" y="1693232"/>
            <a:chExt cx="9751465" cy="4656387"/>
          </a:xfrm>
        </p:grpSpPr>
        <p:sp>
          <p:nvSpPr>
            <p:cNvPr id="7" name="Process 6"/>
            <p:cNvSpPr/>
            <p:nvPr/>
          </p:nvSpPr>
          <p:spPr>
            <a:xfrm>
              <a:off x="3462574" y="1693232"/>
              <a:ext cx="2464626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Oficiálne štatistiky</a:t>
              </a:r>
              <a:endParaRPr lang="sk-SK" dirty="0"/>
            </a:p>
          </p:txBody>
        </p:sp>
        <p:sp>
          <p:nvSpPr>
            <p:cNvPr id="13" name="Process 12"/>
            <p:cNvSpPr/>
            <p:nvPr/>
          </p:nvSpPr>
          <p:spPr>
            <a:xfrm>
              <a:off x="1224753" y="2746744"/>
              <a:ext cx="2464626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Národné štatistiky</a:t>
              </a:r>
              <a:endParaRPr lang="sk-SK" dirty="0"/>
            </a:p>
          </p:txBody>
        </p:sp>
        <p:sp>
          <p:nvSpPr>
            <p:cNvPr id="14" name="Process 13"/>
            <p:cNvSpPr/>
            <p:nvPr/>
          </p:nvSpPr>
          <p:spPr>
            <a:xfrm>
              <a:off x="6079600" y="2740767"/>
              <a:ext cx="2464626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Medzinárodné štatistiky</a:t>
              </a:r>
              <a:endParaRPr lang="sk-SK" dirty="0"/>
            </a:p>
          </p:txBody>
        </p:sp>
        <p:sp>
          <p:nvSpPr>
            <p:cNvPr id="15" name="Process 14"/>
            <p:cNvSpPr/>
            <p:nvPr/>
          </p:nvSpPr>
          <p:spPr>
            <a:xfrm>
              <a:off x="212883" y="3871463"/>
              <a:ext cx="1329400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Centrálne</a:t>
              </a:r>
              <a:endParaRPr lang="sk-SK" dirty="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1679311" y="3865486"/>
              <a:ext cx="1214710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Vládne</a:t>
              </a:r>
              <a:endParaRPr lang="sk-SK" dirty="0"/>
            </a:p>
          </p:txBody>
        </p:sp>
        <p:sp>
          <p:nvSpPr>
            <p:cNvPr id="17" name="Process 16"/>
            <p:cNvSpPr/>
            <p:nvPr/>
          </p:nvSpPr>
          <p:spPr>
            <a:xfrm>
              <a:off x="3175286" y="3871463"/>
              <a:ext cx="1275193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Rezortné</a:t>
              </a:r>
              <a:endParaRPr lang="sk-SK" dirty="0"/>
            </a:p>
          </p:txBody>
        </p:sp>
        <p:sp>
          <p:nvSpPr>
            <p:cNvPr id="18" name="Process 17"/>
            <p:cNvSpPr/>
            <p:nvPr/>
          </p:nvSpPr>
          <p:spPr>
            <a:xfrm>
              <a:off x="8401243" y="3863962"/>
              <a:ext cx="1321180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Rezortné</a:t>
              </a:r>
              <a:endParaRPr lang="sk-SK" dirty="0"/>
            </a:p>
          </p:txBody>
        </p:sp>
        <p:sp>
          <p:nvSpPr>
            <p:cNvPr id="19" name="Process 18"/>
            <p:cNvSpPr/>
            <p:nvPr/>
          </p:nvSpPr>
          <p:spPr>
            <a:xfrm>
              <a:off x="6866006" y="3863962"/>
              <a:ext cx="1344375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Regionálne</a:t>
              </a:r>
              <a:endParaRPr lang="sk-SK" dirty="0"/>
            </a:p>
          </p:txBody>
        </p:sp>
        <p:sp>
          <p:nvSpPr>
            <p:cNvPr id="20" name="Process 19"/>
            <p:cNvSpPr/>
            <p:nvPr/>
          </p:nvSpPr>
          <p:spPr>
            <a:xfrm>
              <a:off x="5358110" y="3863962"/>
              <a:ext cx="1138179" cy="61264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Globálne</a:t>
              </a:r>
              <a:endParaRPr lang="sk-SK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525108" y="2305880"/>
              <a:ext cx="2101737" cy="4348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>
            <a:xfrm>
              <a:off x="4694887" y="2305880"/>
              <a:ext cx="2865317" cy="4348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967706" y="3353415"/>
              <a:ext cx="1375957" cy="5105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6" idx="0"/>
            </p:cNvCxnSpPr>
            <p:nvPr/>
          </p:nvCxnSpPr>
          <p:spPr>
            <a:xfrm flipH="1">
              <a:off x="2286666" y="3359392"/>
              <a:ext cx="56997" cy="5060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7" idx="0"/>
            </p:cNvCxnSpPr>
            <p:nvPr/>
          </p:nvCxnSpPr>
          <p:spPr>
            <a:xfrm>
              <a:off x="2343663" y="3359392"/>
              <a:ext cx="1469220" cy="5120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55558" y="3353415"/>
              <a:ext cx="1495724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455557" y="3359392"/>
              <a:ext cx="0" cy="4512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079600" y="3342796"/>
              <a:ext cx="1375957" cy="5105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cess 40"/>
            <p:cNvSpPr/>
            <p:nvPr/>
          </p:nvSpPr>
          <p:spPr>
            <a:xfrm>
              <a:off x="212883" y="4864502"/>
              <a:ext cx="1329400" cy="612648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Štatistický úrad SR</a:t>
              </a:r>
              <a:endParaRPr lang="sk-SK" dirty="0"/>
            </a:p>
          </p:txBody>
        </p:sp>
        <p:sp>
          <p:nvSpPr>
            <p:cNvPr id="42" name="Process 41"/>
            <p:cNvSpPr/>
            <p:nvPr/>
          </p:nvSpPr>
          <p:spPr>
            <a:xfrm>
              <a:off x="1678963" y="4851067"/>
              <a:ext cx="1329400" cy="612648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Centrálna banka</a:t>
              </a:r>
              <a:endParaRPr lang="sk-SK" dirty="0"/>
            </a:p>
          </p:txBody>
        </p:sp>
        <p:sp>
          <p:nvSpPr>
            <p:cNvPr id="43" name="Process 42"/>
            <p:cNvSpPr/>
            <p:nvPr/>
          </p:nvSpPr>
          <p:spPr>
            <a:xfrm>
              <a:off x="3175286" y="4823225"/>
              <a:ext cx="1329400" cy="1526394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Národné centrum zdravotníckych informácií</a:t>
              </a:r>
              <a:endParaRPr lang="sk-SK" dirty="0"/>
            </a:p>
          </p:txBody>
        </p:sp>
        <p:sp>
          <p:nvSpPr>
            <p:cNvPr id="44" name="Process 43"/>
            <p:cNvSpPr/>
            <p:nvPr/>
          </p:nvSpPr>
          <p:spPr>
            <a:xfrm>
              <a:off x="5414900" y="4862978"/>
              <a:ext cx="1329400" cy="612648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Spojené národy</a:t>
              </a:r>
              <a:endParaRPr lang="sk-SK" dirty="0"/>
            </a:p>
          </p:txBody>
        </p:sp>
        <p:sp>
          <p:nvSpPr>
            <p:cNvPr id="45" name="Process 44"/>
            <p:cNvSpPr/>
            <p:nvPr/>
          </p:nvSpPr>
          <p:spPr>
            <a:xfrm>
              <a:off x="6926343" y="4870711"/>
              <a:ext cx="1474899" cy="612648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EUROSTAT</a:t>
              </a:r>
              <a:endParaRPr lang="sk-SK" dirty="0"/>
            </a:p>
          </p:txBody>
        </p:sp>
        <p:sp>
          <p:nvSpPr>
            <p:cNvPr id="46" name="Process 45"/>
            <p:cNvSpPr/>
            <p:nvPr/>
          </p:nvSpPr>
          <p:spPr>
            <a:xfrm>
              <a:off x="8544225" y="4864501"/>
              <a:ext cx="1420123" cy="804801"/>
            </a:xfrm>
            <a:prstGeom prst="flowChartProcess">
              <a:avLst/>
            </a:prstGeom>
            <a:solidFill>
              <a:schemeClr val="accent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SZO</a:t>
              </a:r>
            </a:p>
            <a:p>
              <a:pPr algn="ctr"/>
              <a:r>
                <a:rPr lang="sk-SK" dirty="0" smtClean="0"/>
                <a:t>FAO</a:t>
              </a:r>
            </a:p>
            <a:p>
              <a:pPr algn="ctr"/>
              <a:r>
                <a:rPr lang="sk-SK" dirty="0" smtClean="0"/>
                <a:t>ILO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287268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822307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Kalendárne dátumy, vyjadrené výrazmi kalendárneho roku, kalendárneho mesiaca a </a:t>
            </a:r>
            <a:r>
              <a:rPr lang="sk-SK" dirty="0" smtClean="0"/>
              <a:t>kalendárneho dňa </a:t>
            </a:r>
            <a:r>
              <a:rPr lang="sk-SK" dirty="0"/>
              <a:t>v mesiaci;</a:t>
            </a:r>
          </a:p>
          <a:p>
            <a:r>
              <a:rPr lang="sk-SK" dirty="0" err="1" smtClean="0"/>
              <a:t>Ordinálne</a:t>
            </a:r>
            <a:r>
              <a:rPr lang="sk-SK" dirty="0" smtClean="0"/>
              <a:t> </a:t>
            </a:r>
            <a:r>
              <a:rPr lang="sk-SK" dirty="0"/>
              <a:t>dátumy vyjadrené výrazmi ako kalendárny rok a kalendárny deň v roku;</a:t>
            </a:r>
          </a:p>
          <a:p>
            <a:r>
              <a:rPr lang="sk-SK" dirty="0" smtClean="0"/>
              <a:t>Dátumy </a:t>
            </a:r>
            <a:r>
              <a:rPr lang="sk-SK" dirty="0"/>
              <a:t>v týždni vyjadrené výrazmi kalendárneho roku, čísla kalendárneho týždňa a </a:t>
            </a:r>
            <a:r>
              <a:rPr lang="sk-SK" dirty="0" smtClean="0"/>
              <a:t>kalendárny deň </a:t>
            </a:r>
            <a:r>
              <a:rPr lang="sk-SK" dirty="0"/>
              <a:t>v týždni;</a:t>
            </a:r>
          </a:p>
          <a:p>
            <a:r>
              <a:rPr lang="sk-SK" dirty="0" smtClean="0"/>
              <a:t>Miestny </a:t>
            </a:r>
            <a:r>
              <a:rPr lang="sk-SK" dirty="0"/>
              <a:t>čas, založený na 24-hodinovom</a:t>
            </a:r>
            <a:r>
              <a:rPr lang="sk-SK" dirty="0" err="1"/>
              <a:t> systéme</a:t>
            </a:r>
            <a:r>
              <a:rPr lang="sk-SK" dirty="0"/>
              <a:t> sledovania času;</a:t>
            </a:r>
          </a:p>
          <a:p>
            <a:r>
              <a:rPr lang="sk-SK" dirty="0" err="1" smtClean="0"/>
              <a:t>Coordinated</a:t>
            </a:r>
            <a:r>
              <a:rPr lang="sk-SK" dirty="0" smtClean="0"/>
              <a:t> </a:t>
            </a:r>
            <a:r>
              <a:rPr lang="sk-SK" dirty="0" err="1"/>
              <a:t>Universal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(koordinovaný univerzálny čas) v dni;</a:t>
            </a:r>
          </a:p>
          <a:p>
            <a:r>
              <a:rPr lang="sk-SK" dirty="0" smtClean="0"/>
              <a:t>Miestny </a:t>
            </a:r>
            <a:r>
              <a:rPr lang="sk-SK" dirty="0"/>
              <a:t>čas a rozdiel voči </a:t>
            </a:r>
            <a:r>
              <a:rPr lang="sk-SK" dirty="0" err="1"/>
              <a:t>Coordinated</a:t>
            </a:r>
            <a:r>
              <a:rPr lang="sk-SK" dirty="0"/>
              <a:t> </a:t>
            </a:r>
            <a:r>
              <a:rPr lang="sk-SK" dirty="0" err="1"/>
              <a:t>Universal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;</a:t>
            </a:r>
          </a:p>
          <a:p>
            <a:r>
              <a:rPr lang="sk-SK" dirty="0" smtClean="0"/>
              <a:t>Kombinácia </a:t>
            </a:r>
            <a:r>
              <a:rPr lang="sk-SK" dirty="0"/>
              <a:t>dátumu a času v dni;</a:t>
            </a:r>
          </a:p>
          <a:p>
            <a:r>
              <a:rPr lang="sk-SK" dirty="0" smtClean="0"/>
              <a:t>Časové </a:t>
            </a:r>
            <a:r>
              <a:rPr lang="sk-SK" dirty="0"/>
              <a:t>intervaly;</a:t>
            </a:r>
          </a:p>
          <a:p>
            <a:r>
              <a:rPr lang="sk-SK" dirty="0" smtClean="0"/>
              <a:t>Opakované </a:t>
            </a:r>
            <a:r>
              <a:rPr lang="sk-SK" dirty="0"/>
              <a:t>časové intervaly.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Štatistický štandard </a:t>
            </a:r>
            <a:r>
              <a:rPr lang="pt-BR" sz="4800" dirty="0"/>
              <a:t>ISO 8601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14AA-2696-CE4D-BCA5-BBCBF00E336B}" type="datetime1">
              <a:rPr lang="sk-SK" smtClean="0"/>
              <a:t>21.10.2014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3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388</TotalTime>
  <Words>1504</Words>
  <Application>Microsoft Macintosh PowerPoint</Application>
  <PresentationFormat>Custom</PresentationFormat>
  <Paragraphs>224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Martin_Trnava_prednasky</vt:lpstr>
      <vt:lpstr>Zdroje údajov</vt:lpstr>
      <vt:lpstr>Štruktúra prednášky</vt:lpstr>
      <vt:lpstr>Ciele</vt:lpstr>
      <vt:lpstr>Domáce zdroje</vt:lpstr>
      <vt:lpstr>Medzinárodné zdroje</vt:lpstr>
      <vt:lpstr>Oficiálne štatistiky - národné</vt:lpstr>
      <vt:lpstr>Medzinárodné oficiálne štatistiky</vt:lpstr>
      <vt:lpstr>PowerPoint Presentation</vt:lpstr>
      <vt:lpstr>Štatistický štandard ISO 8601</vt:lpstr>
      <vt:lpstr>Príklad dátum</vt:lpstr>
      <vt:lpstr>Metodický pokyn k štandardom pre informačné systémy verejnej správy a ich rozdeleniu a náležitostiam, spôsobu ich aktualizácie a oblastiam ich uplatnenia pre informačné systémy verejnej správy.</vt:lpstr>
      <vt:lpstr>SDMX</vt:lpstr>
      <vt:lpstr>CSV Comma-separated values</vt:lpstr>
      <vt:lpstr>Príklad CSV súboru</vt:lpstr>
      <vt:lpstr>Po načítaní a úprave</vt:lpstr>
      <vt:lpstr>Domáca rutinná štatistika: Zákonné normy</vt:lpstr>
      <vt:lpstr>Štatistický úrad SR</vt:lpstr>
      <vt:lpstr>Štatistika zdravia</vt:lpstr>
      <vt:lpstr>SLOVSTAT</vt:lpstr>
      <vt:lpstr>PowerPoint Presentation</vt:lpstr>
      <vt:lpstr>PowerPoint Presentation</vt:lpstr>
      <vt:lpstr>PowerPoint Presentation</vt:lpstr>
      <vt:lpstr>NUTS</vt:lpstr>
      <vt:lpstr>Databáza regionálnej štatistiky (RegDat)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Mestská a obecná štatistika</vt:lpstr>
      <vt:lpstr>PowerPoint Presentation</vt:lpstr>
      <vt:lpstr>Súhrn</vt:lpstr>
      <vt:lpstr>Zadania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údajov</dc:title>
  <dc:subject>prednáška</dc:subject>
  <dc:creator>Martin Rusnák</dc:creator>
  <cp:keywords/>
  <dc:description/>
  <cp:lastModifiedBy>Martin Rusnák</cp:lastModifiedBy>
  <cp:revision>59</cp:revision>
  <dcterms:created xsi:type="dcterms:W3CDTF">2012-03-23T08:51:40Z</dcterms:created>
  <dcterms:modified xsi:type="dcterms:W3CDTF">2014-10-21T08:33:59Z</dcterms:modified>
  <cp:category/>
</cp:coreProperties>
</file>